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6" r:id="rId6"/>
    <p:sldId id="308" r:id="rId7"/>
    <p:sldId id="352" r:id="rId8"/>
    <p:sldId id="353" r:id="rId9"/>
    <p:sldId id="341" r:id="rId10"/>
    <p:sldId id="354" r:id="rId11"/>
    <p:sldId id="356" r:id="rId12"/>
    <p:sldId id="310" r:id="rId13"/>
    <p:sldId id="346" r:id="rId14"/>
    <p:sldId id="357" r:id="rId15"/>
    <p:sldId id="348" r:id="rId16"/>
    <p:sldId id="349" r:id="rId17"/>
    <p:sldId id="311" r:id="rId18"/>
    <p:sldId id="355" r:id="rId19"/>
    <p:sldId id="344" r:id="rId20"/>
    <p:sldId id="34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Jones" initials="AJ" lastIdx="1" clrIdx="0"/>
  <p:cmAuthor id="1" name="Vena L. Jones" initials="VLJ" lastIdx="3" clrIdx="1">
    <p:extLst>
      <p:ext uri="{19B8F6BF-5375-455C-9EA6-DF929625EA0E}">
        <p15:presenceInfo xmlns:p15="http://schemas.microsoft.com/office/powerpoint/2012/main" userId="S::BG34087@tn.gov::37d4c82e-dcd8-4714-8d56-bfe3d0a2cb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76CBB"/>
    <a:srgbClr val="EE3124"/>
    <a:srgbClr val="1B365D"/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FB2B89-4FDC-4706-9784-FBB78A61C0D4}" v="17" dt="2023-10-23T17:48:49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705" autoAdjust="0"/>
  </p:normalViewPr>
  <p:slideViewPr>
    <p:cSldViewPr>
      <p:cViewPr varScale="1">
        <p:scale>
          <a:sx n="109" d="100"/>
          <a:sy n="109" d="100"/>
        </p:scale>
        <p:origin x="14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t Archer" userId="36f75c64-3c21-4819-8572-a1b2222780cd" providerId="ADAL" clId="{81FB2B89-4FDC-4706-9784-FBB78A61C0D4}"/>
    <pc:docChg chg="undo custSel addSld modSld">
      <pc:chgData name="Kent Archer" userId="36f75c64-3c21-4819-8572-a1b2222780cd" providerId="ADAL" clId="{81FB2B89-4FDC-4706-9784-FBB78A61C0D4}" dt="2023-10-23T17:55:25.376" v="777" actId="20577"/>
      <pc:docMkLst>
        <pc:docMk/>
      </pc:docMkLst>
      <pc:sldChg chg="modSp mod">
        <pc:chgData name="Kent Archer" userId="36f75c64-3c21-4819-8572-a1b2222780cd" providerId="ADAL" clId="{81FB2B89-4FDC-4706-9784-FBB78A61C0D4}" dt="2023-10-23T14:36:13.940" v="9" actId="20577"/>
        <pc:sldMkLst>
          <pc:docMk/>
          <pc:sldMk cId="479260111" sldId="256"/>
        </pc:sldMkLst>
        <pc:spChg chg="mod">
          <ac:chgData name="Kent Archer" userId="36f75c64-3c21-4819-8572-a1b2222780cd" providerId="ADAL" clId="{81FB2B89-4FDC-4706-9784-FBB78A61C0D4}" dt="2023-10-23T14:36:13.940" v="9" actId="20577"/>
          <ac:spMkLst>
            <pc:docMk/>
            <pc:sldMk cId="479260111" sldId="256"/>
            <ac:spMk id="4" creationId="{00000000-0000-0000-0000-000000000000}"/>
          </ac:spMkLst>
        </pc:spChg>
      </pc:sldChg>
      <pc:sldChg chg="modSp mod">
        <pc:chgData name="Kent Archer" userId="36f75c64-3c21-4819-8572-a1b2222780cd" providerId="ADAL" clId="{81FB2B89-4FDC-4706-9784-FBB78A61C0D4}" dt="2023-10-23T14:38:29.158" v="12"/>
        <pc:sldMkLst>
          <pc:docMk/>
          <pc:sldMk cId="1452664808" sldId="306"/>
        </pc:sldMkLst>
        <pc:spChg chg="mod">
          <ac:chgData name="Kent Archer" userId="36f75c64-3c21-4819-8572-a1b2222780cd" providerId="ADAL" clId="{81FB2B89-4FDC-4706-9784-FBB78A61C0D4}" dt="2023-10-23T14:38:29.158" v="12"/>
          <ac:spMkLst>
            <pc:docMk/>
            <pc:sldMk cId="1452664808" sldId="306"/>
            <ac:spMk id="3" creationId="{00000000-0000-0000-0000-000000000000}"/>
          </ac:spMkLst>
        </pc:spChg>
      </pc:sldChg>
      <pc:sldChg chg="modSp mod">
        <pc:chgData name="Kent Archer" userId="36f75c64-3c21-4819-8572-a1b2222780cd" providerId="ADAL" clId="{81FB2B89-4FDC-4706-9784-FBB78A61C0D4}" dt="2023-10-23T15:38:02.337" v="56" actId="20577"/>
        <pc:sldMkLst>
          <pc:docMk/>
          <pc:sldMk cId="882925051" sldId="310"/>
        </pc:sldMkLst>
        <pc:spChg chg="mod">
          <ac:chgData name="Kent Archer" userId="36f75c64-3c21-4819-8572-a1b2222780cd" providerId="ADAL" clId="{81FB2B89-4FDC-4706-9784-FBB78A61C0D4}" dt="2023-10-23T15:38:02.337" v="56" actId="20577"/>
          <ac:spMkLst>
            <pc:docMk/>
            <pc:sldMk cId="882925051" sldId="310"/>
            <ac:spMk id="3" creationId="{00000000-0000-0000-0000-000000000000}"/>
          </ac:spMkLst>
        </pc:spChg>
      </pc:sldChg>
      <pc:sldChg chg="modSp mod">
        <pc:chgData name="Kent Archer" userId="36f75c64-3c21-4819-8572-a1b2222780cd" providerId="ADAL" clId="{81FB2B89-4FDC-4706-9784-FBB78A61C0D4}" dt="2023-10-23T17:51:08.607" v="504" actId="20577"/>
        <pc:sldMkLst>
          <pc:docMk/>
          <pc:sldMk cId="1879107480" sldId="311"/>
        </pc:sldMkLst>
        <pc:spChg chg="mod">
          <ac:chgData name="Kent Archer" userId="36f75c64-3c21-4819-8572-a1b2222780cd" providerId="ADAL" clId="{81FB2B89-4FDC-4706-9784-FBB78A61C0D4}" dt="2023-10-23T17:51:08.607" v="504" actId="20577"/>
          <ac:spMkLst>
            <pc:docMk/>
            <pc:sldMk cId="1879107480" sldId="311"/>
            <ac:spMk id="3" creationId="{00000000-0000-0000-0000-000000000000}"/>
          </ac:spMkLst>
        </pc:spChg>
      </pc:sldChg>
      <pc:sldChg chg="modSp mod">
        <pc:chgData name="Kent Archer" userId="36f75c64-3c21-4819-8572-a1b2222780cd" providerId="ADAL" clId="{81FB2B89-4FDC-4706-9784-FBB78A61C0D4}" dt="2023-10-23T17:51:34.142" v="515" actId="20577"/>
        <pc:sldMkLst>
          <pc:docMk/>
          <pc:sldMk cId="1269894043" sldId="340"/>
        </pc:sldMkLst>
        <pc:spChg chg="mod">
          <ac:chgData name="Kent Archer" userId="36f75c64-3c21-4819-8572-a1b2222780cd" providerId="ADAL" clId="{81FB2B89-4FDC-4706-9784-FBB78A61C0D4}" dt="2023-10-23T17:51:34.142" v="515" actId="20577"/>
          <ac:spMkLst>
            <pc:docMk/>
            <pc:sldMk cId="1269894043" sldId="340"/>
            <ac:spMk id="3" creationId="{637E3BE5-47ED-43D5-8797-7EB5B3345206}"/>
          </ac:spMkLst>
        </pc:spChg>
      </pc:sldChg>
      <pc:sldChg chg="modSp mod">
        <pc:chgData name="Kent Archer" userId="36f75c64-3c21-4819-8572-a1b2222780cd" providerId="ADAL" clId="{81FB2B89-4FDC-4706-9784-FBB78A61C0D4}" dt="2023-10-23T17:41:35.963" v="341" actId="20577"/>
        <pc:sldMkLst>
          <pc:docMk/>
          <pc:sldMk cId="1031634576" sldId="341"/>
        </pc:sldMkLst>
        <pc:spChg chg="mod">
          <ac:chgData name="Kent Archer" userId="36f75c64-3c21-4819-8572-a1b2222780cd" providerId="ADAL" clId="{81FB2B89-4FDC-4706-9784-FBB78A61C0D4}" dt="2023-10-23T17:41:35.963" v="341" actId="20577"/>
          <ac:spMkLst>
            <pc:docMk/>
            <pc:sldMk cId="1031634576" sldId="341"/>
            <ac:spMk id="3" creationId="{A3575412-E2C6-4BF2-BFC5-EA2AD82C8166}"/>
          </ac:spMkLst>
        </pc:spChg>
      </pc:sldChg>
      <pc:sldChg chg="addSp delSp modSp mod">
        <pc:chgData name="Kent Archer" userId="36f75c64-3c21-4819-8572-a1b2222780cd" providerId="ADAL" clId="{81FB2B89-4FDC-4706-9784-FBB78A61C0D4}" dt="2023-10-23T17:49:26.773" v="415" actId="2062"/>
        <pc:sldMkLst>
          <pc:docMk/>
          <pc:sldMk cId="163514081" sldId="348"/>
        </pc:sldMkLst>
        <pc:graphicFrameChg chg="add del mod modGraphic">
          <ac:chgData name="Kent Archer" userId="36f75c64-3c21-4819-8572-a1b2222780cd" providerId="ADAL" clId="{81FB2B89-4FDC-4706-9784-FBB78A61C0D4}" dt="2023-10-23T17:49:26.773" v="415" actId="2062"/>
          <ac:graphicFrameMkLst>
            <pc:docMk/>
            <pc:sldMk cId="163514081" sldId="348"/>
            <ac:graphicFrameMk id="3" creationId="{57A8FF76-8D9B-3AAF-90E6-DB0FEB0A6723}"/>
          </ac:graphicFrameMkLst>
        </pc:graphicFrameChg>
        <pc:graphicFrameChg chg="del">
          <ac:chgData name="Kent Archer" userId="36f75c64-3c21-4819-8572-a1b2222780cd" providerId="ADAL" clId="{81FB2B89-4FDC-4706-9784-FBB78A61C0D4}" dt="2023-10-23T17:42:50.655" v="342" actId="478"/>
          <ac:graphicFrameMkLst>
            <pc:docMk/>
            <pc:sldMk cId="163514081" sldId="348"/>
            <ac:graphicFrameMk id="4" creationId="{D77EBCF4-C0E4-4354-A851-5299B99538C6}"/>
          </ac:graphicFrameMkLst>
        </pc:graphicFrameChg>
        <pc:graphicFrameChg chg="add del mod">
          <ac:chgData name="Kent Archer" userId="36f75c64-3c21-4819-8572-a1b2222780cd" providerId="ADAL" clId="{81FB2B89-4FDC-4706-9784-FBB78A61C0D4}" dt="2023-10-23T17:47:36.752" v="397"/>
          <ac:graphicFrameMkLst>
            <pc:docMk/>
            <pc:sldMk cId="163514081" sldId="348"/>
            <ac:graphicFrameMk id="5" creationId="{C63BBA1E-D892-6171-6D71-E3755F7E4D70}"/>
          </ac:graphicFrameMkLst>
        </pc:graphicFrameChg>
      </pc:sldChg>
      <pc:sldChg chg="addSp delSp modSp mod">
        <pc:chgData name="Kent Archer" userId="36f75c64-3c21-4819-8572-a1b2222780cd" providerId="ADAL" clId="{81FB2B89-4FDC-4706-9784-FBB78A61C0D4}" dt="2023-10-23T17:49:37.512" v="416" actId="2062"/>
        <pc:sldMkLst>
          <pc:docMk/>
          <pc:sldMk cId="1661125559" sldId="349"/>
        </pc:sldMkLst>
        <pc:graphicFrameChg chg="add mod modGraphic">
          <ac:chgData name="Kent Archer" userId="36f75c64-3c21-4819-8572-a1b2222780cd" providerId="ADAL" clId="{81FB2B89-4FDC-4706-9784-FBB78A61C0D4}" dt="2023-10-23T17:49:37.512" v="416" actId="2062"/>
          <ac:graphicFrameMkLst>
            <pc:docMk/>
            <pc:sldMk cId="1661125559" sldId="349"/>
            <ac:graphicFrameMk id="3" creationId="{ED7DE25A-8044-25D1-8844-61BAACF6C764}"/>
          </ac:graphicFrameMkLst>
        </pc:graphicFrameChg>
        <pc:graphicFrameChg chg="del">
          <ac:chgData name="Kent Archer" userId="36f75c64-3c21-4819-8572-a1b2222780cd" providerId="ADAL" clId="{81FB2B89-4FDC-4706-9784-FBB78A61C0D4}" dt="2023-10-23T17:45:34.812" v="374" actId="478"/>
          <ac:graphicFrameMkLst>
            <pc:docMk/>
            <pc:sldMk cId="1661125559" sldId="349"/>
            <ac:graphicFrameMk id="9" creationId="{782A43F4-5F58-45FC-B18B-923AE8A5ABB8}"/>
          </ac:graphicFrameMkLst>
        </pc:graphicFrameChg>
      </pc:sldChg>
      <pc:sldChg chg="addSp delSp modSp mod">
        <pc:chgData name="Kent Archer" userId="36f75c64-3c21-4819-8572-a1b2222780cd" providerId="ADAL" clId="{81FB2B89-4FDC-4706-9784-FBB78A61C0D4}" dt="2023-10-23T17:35:18.053" v="316" actId="20577"/>
        <pc:sldMkLst>
          <pc:docMk/>
          <pc:sldMk cId="224247985" sldId="354"/>
        </pc:sldMkLst>
        <pc:spChg chg="mod">
          <ac:chgData name="Kent Archer" userId="36f75c64-3c21-4819-8572-a1b2222780cd" providerId="ADAL" clId="{81FB2B89-4FDC-4706-9784-FBB78A61C0D4}" dt="2023-10-23T17:35:18.053" v="316" actId="20577"/>
          <ac:spMkLst>
            <pc:docMk/>
            <pc:sldMk cId="224247985" sldId="354"/>
            <ac:spMk id="5" creationId="{808ED360-E040-414B-B815-BD47F0644FE6}"/>
          </ac:spMkLst>
        </pc:spChg>
        <pc:spChg chg="add del mod">
          <ac:chgData name="Kent Archer" userId="36f75c64-3c21-4819-8572-a1b2222780cd" providerId="ADAL" clId="{81FB2B89-4FDC-4706-9784-FBB78A61C0D4}" dt="2023-10-23T17:27:44.571" v="59"/>
          <ac:spMkLst>
            <pc:docMk/>
            <pc:sldMk cId="224247985" sldId="354"/>
            <ac:spMk id="6" creationId="{B4E87504-0F30-E14D-F8FA-94AB74BEB2E3}"/>
          </ac:spMkLst>
        </pc:spChg>
        <pc:spChg chg="add del mod">
          <ac:chgData name="Kent Archer" userId="36f75c64-3c21-4819-8572-a1b2222780cd" providerId="ADAL" clId="{81FB2B89-4FDC-4706-9784-FBB78A61C0D4}" dt="2023-10-23T17:30:16.105" v="80" actId="478"/>
          <ac:spMkLst>
            <pc:docMk/>
            <pc:sldMk cId="224247985" sldId="354"/>
            <ac:spMk id="9" creationId="{A842561B-D506-EC94-C765-A939C97E6B8A}"/>
          </ac:spMkLst>
        </pc:spChg>
        <pc:graphicFrameChg chg="del modGraphic">
          <ac:chgData name="Kent Archer" userId="36f75c64-3c21-4819-8572-a1b2222780cd" providerId="ADAL" clId="{81FB2B89-4FDC-4706-9784-FBB78A61C0D4}" dt="2023-10-23T17:27:43.700" v="58" actId="478"/>
          <ac:graphicFrameMkLst>
            <pc:docMk/>
            <pc:sldMk cId="224247985" sldId="354"/>
            <ac:graphicFrameMk id="4" creationId="{3635B8E4-5780-42AF-B7B6-99FF72825D1D}"/>
          </ac:graphicFrameMkLst>
        </pc:graphicFrameChg>
        <pc:graphicFrameChg chg="add del mod modGraphic">
          <ac:chgData name="Kent Archer" userId="36f75c64-3c21-4819-8572-a1b2222780cd" providerId="ADAL" clId="{81FB2B89-4FDC-4706-9784-FBB78A61C0D4}" dt="2023-10-23T17:29:22.428" v="73" actId="21"/>
          <ac:graphicFrameMkLst>
            <pc:docMk/>
            <pc:sldMk cId="224247985" sldId="354"/>
            <ac:graphicFrameMk id="7" creationId="{D111B0F6-FBFA-844A-AF16-DB0DC571714D}"/>
          </ac:graphicFrameMkLst>
        </pc:graphicFrameChg>
      </pc:sldChg>
      <pc:sldChg chg="addSp delSp modSp new mod">
        <pc:chgData name="Kent Archer" userId="36f75c64-3c21-4819-8572-a1b2222780cd" providerId="ADAL" clId="{81FB2B89-4FDC-4706-9784-FBB78A61C0D4}" dt="2023-10-23T17:37:02.144" v="323" actId="207"/>
        <pc:sldMkLst>
          <pc:docMk/>
          <pc:sldMk cId="2821509682" sldId="356"/>
        </pc:sldMkLst>
        <pc:spChg chg="del">
          <ac:chgData name="Kent Archer" userId="36f75c64-3c21-4819-8572-a1b2222780cd" providerId="ADAL" clId="{81FB2B89-4FDC-4706-9784-FBB78A61C0D4}" dt="2023-10-23T17:29:26.502" v="74" actId="478"/>
          <ac:spMkLst>
            <pc:docMk/>
            <pc:sldMk cId="2821509682" sldId="356"/>
            <ac:spMk id="3" creationId="{2641055F-8FC2-7F1C-F62A-B79A8EE0DB74}"/>
          </ac:spMkLst>
        </pc:spChg>
        <pc:graphicFrameChg chg="add mod modGraphic">
          <ac:chgData name="Kent Archer" userId="36f75c64-3c21-4819-8572-a1b2222780cd" providerId="ADAL" clId="{81FB2B89-4FDC-4706-9784-FBB78A61C0D4}" dt="2023-10-23T17:37:02.144" v="323" actId="207"/>
          <ac:graphicFrameMkLst>
            <pc:docMk/>
            <pc:sldMk cId="2821509682" sldId="356"/>
            <ac:graphicFrameMk id="4" creationId="{1BA3D46F-305E-2FB9-970F-1EAB0B075AC3}"/>
          </ac:graphicFrameMkLst>
        </pc:graphicFrameChg>
      </pc:sldChg>
      <pc:sldChg chg="modSp new mod">
        <pc:chgData name="Kent Archer" userId="36f75c64-3c21-4819-8572-a1b2222780cd" providerId="ADAL" clId="{81FB2B89-4FDC-4706-9784-FBB78A61C0D4}" dt="2023-10-23T17:55:25.376" v="777" actId="20577"/>
        <pc:sldMkLst>
          <pc:docMk/>
          <pc:sldMk cId="4101220588" sldId="357"/>
        </pc:sldMkLst>
        <pc:spChg chg="mod">
          <ac:chgData name="Kent Archer" userId="36f75c64-3c21-4819-8572-a1b2222780cd" providerId="ADAL" clId="{81FB2B89-4FDC-4706-9784-FBB78A61C0D4}" dt="2023-10-23T17:52:35.372" v="548" actId="20577"/>
          <ac:spMkLst>
            <pc:docMk/>
            <pc:sldMk cId="4101220588" sldId="357"/>
            <ac:spMk id="2" creationId="{DEB47182-4B3C-B56C-A6AC-67E97AEA0AC4}"/>
          </ac:spMkLst>
        </pc:spChg>
        <pc:spChg chg="mod">
          <ac:chgData name="Kent Archer" userId="36f75c64-3c21-4819-8572-a1b2222780cd" providerId="ADAL" clId="{81FB2B89-4FDC-4706-9784-FBB78A61C0D4}" dt="2023-10-23T17:55:25.376" v="777" actId="20577"/>
          <ac:spMkLst>
            <pc:docMk/>
            <pc:sldMk cId="4101220588" sldId="357"/>
            <ac:spMk id="3" creationId="{D435493A-B219-7399-C76A-AF76FCA1C9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85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82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38404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1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eoftennessee.formstack.com/forms/cdbg_dr_action_plan_public_meeting_input_form" TargetMode="External"/><Relationship Id="rId2" Type="http://schemas.openxmlformats.org/officeDocument/2006/relationships/hyperlink" Target="https://www.tn.gov/ecd/community-development-block-grant/cdbg/cdbg-disaster-program.html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CDBG-DR Proposed Action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2020-2021 Disaster Events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October 24, 2023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F54C5-1FCD-411E-94C6-45B4BB22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AC378-5B34-4F99-BF81-2400A549C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CDBG-DR funded activities, except administration and planning, must meet one of three National Objectives</a:t>
            </a:r>
          </a:p>
          <a:p>
            <a:pPr lvl="1"/>
            <a:r>
              <a:rPr lang="en-US" dirty="0"/>
              <a:t>Benefit to persons or households of low and moderate income (LMI)</a:t>
            </a:r>
          </a:p>
          <a:p>
            <a:pPr lvl="1"/>
            <a:r>
              <a:rPr lang="en-US" dirty="0"/>
              <a:t>Elimination of slum and blight</a:t>
            </a:r>
          </a:p>
          <a:p>
            <a:pPr lvl="1"/>
            <a:r>
              <a:rPr lang="en-US" dirty="0"/>
              <a:t>Meeting an urgent need or imminent threat</a:t>
            </a:r>
          </a:p>
          <a:p>
            <a:pPr lvl="1"/>
            <a:endParaRPr lang="en-US" dirty="0"/>
          </a:p>
          <a:p>
            <a:r>
              <a:rPr lang="en-US" dirty="0"/>
              <a:t>70% of all CDBG-DR funds must be used to benefit LMI populations</a:t>
            </a:r>
          </a:p>
          <a:p>
            <a:endParaRPr lang="en-US" dirty="0"/>
          </a:p>
          <a:p>
            <a:r>
              <a:rPr lang="en-US" dirty="0"/>
              <a:t>LMI is defined as persons within a household where the total household income is at or below 80% of the area median income (AMI) for the household size.</a:t>
            </a:r>
          </a:p>
          <a:p>
            <a:pPr lvl="1"/>
            <a:r>
              <a:rPr lang="en-US" dirty="0"/>
              <a:t>AMI is typically established at the county or metro level</a:t>
            </a:r>
          </a:p>
        </p:txBody>
      </p:sp>
    </p:spTree>
    <p:extLst>
      <p:ext uri="{BB962C8B-B14F-4D97-AF65-F5344CB8AC3E}">
        <p14:creationId xmlns:p14="http://schemas.microsoft.com/office/powerpoint/2010/main" val="1299267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7182-4B3C-B56C-A6AC-67E97AEA0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Funding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5493A-B219-7399-C76A-AF76FCA1C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Housing</a:t>
            </a:r>
          </a:p>
          <a:p>
            <a:pPr lvl="1"/>
            <a:r>
              <a:rPr lang="en-US" dirty="0"/>
              <a:t>Single Family Repair/Rehabilitation</a:t>
            </a:r>
          </a:p>
          <a:p>
            <a:pPr lvl="1"/>
            <a:r>
              <a:rPr lang="en-US" dirty="0"/>
              <a:t>Multifamily Repair/Rehabilitation</a:t>
            </a:r>
          </a:p>
          <a:p>
            <a:pPr lvl="1"/>
            <a:r>
              <a:rPr lang="en-US" dirty="0"/>
              <a:t>Single Family New Construction</a:t>
            </a:r>
          </a:p>
          <a:p>
            <a:pPr lvl="1"/>
            <a:r>
              <a:rPr lang="en-US" dirty="0"/>
              <a:t>Multifamily New Construction</a:t>
            </a:r>
          </a:p>
          <a:p>
            <a:pPr lvl="1"/>
            <a:endParaRPr lang="en-US" dirty="0"/>
          </a:p>
          <a:p>
            <a:r>
              <a:rPr lang="en-US" dirty="0"/>
              <a:t>Infrastructure</a:t>
            </a:r>
          </a:p>
          <a:p>
            <a:pPr lvl="1"/>
            <a:r>
              <a:rPr lang="en-US" dirty="0"/>
              <a:t>Water </a:t>
            </a:r>
          </a:p>
          <a:p>
            <a:pPr lvl="1"/>
            <a:r>
              <a:rPr lang="en-US" dirty="0"/>
              <a:t>Sewer</a:t>
            </a:r>
          </a:p>
          <a:p>
            <a:pPr lvl="1"/>
            <a:r>
              <a:rPr lang="en-US" dirty="0"/>
              <a:t>Drainage</a:t>
            </a:r>
          </a:p>
          <a:p>
            <a:pPr lvl="1"/>
            <a:r>
              <a:rPr lang="en-US" dirty="0"/>
              <a:t>Road/Bridge</a:t>
            </a:r>
          </a:p>
          <a:p>
            <a:pPr lvl="1"/>
            <a:endParaRPr lang="en-US" dirty="0"/>
          </a:p>
          <a:p>
            <a:r>
              <a:rPr lang="en-US" dirty="0"/>
              <a:t>Community Facilities</a:t>
            </a:r>
          </a:p>
          <a:p>
            <a:endParaRPr lang="en-US" dirty="0"/>
          </a:p>
          <a:p>
            <a:r>
              <a:rPr lang="en-US"/>
              <a:t>Planning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20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BCF07-26B5-4A80-9A4B-989C40AD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Proposed Program Budget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A8FF76-8D9B-3AAF-90E6-DB0FEB0A6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93038"/>
              </p:ext>
            </p:extLst>
          </p:nvPr>
        </p:nvGraphicFramePr>
        <p:xfrm>
          <a:off x="152400" y="1166018"/>
          <a:ext cx="8839200" cy="49299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51019">
                  <a:extLst>
                    <a:ext uri="{9D8B030D-6E8A-4147-A177-3AD203B41FA5}">
                      <a16:colId xmlns:a16="http://schemas.microsoft.com/office/drawing/2014/main" val="3888358082"/>
                    </a:ext>
                  </a:extLst>
                </a:gridCol>
                <a:gridCol w="985937">
                  <a:extLst>
                    <a:ext uri="{9D8B030D-6E8A-4147-A177-3AD203B41FA5}">
                      <a16:colId xmlns:a16="http://schemas.microsoft.com/office/drawing/2014/main" val="3099342287"/>
                    </a:ext>
                  </a:extLst>
                </a:gridCol>
                <a:gridCol w="1047557">
                  <a:extLst>
                    <a:ext uri="{9D8B030D-6E8A-4147-A177-3AD203B41FA5}">
                      <a16:colId xmlns:a16="http://schemas.microsoft.com/office/drawing/2014/main" val="621309423"/>
                    </a:ext>
                  </a:extLst>
                </a:gridCol>
                <a:gridCol w="1047557">
                  <a:extLst>
                    <a:ext uri="{9D8B030D-6E8A-4147-A177-3AD203B41FA5}">
                      <a16:colId xmlns:a16="http://schemas.microsoft.com/office/drawing/2014/main" val="1753082258"/>
                    </a:ext>
                  </a:extLst>
                </a:gridCol>
                <a:gridCol w="985937">
                  <a:extLst>
                    <a:ext uri="{9D8B030D-6E8A-4147-A177-3AD203B41FA5}">
                      <a16:colId xmlns:a16="http://schemas.microsoft.com/office/drawing/2014/main" val="1489788187"/>
                    </a:ext>
                  </a:extLst>
                </a:gridCol>
                <a:gridCol w="739454">
                  <a:extLst>
                    <a:ext uri="{9D8B030D-6E8A-4147-A177-3AD203B41FA5}">
                      <a16:colId xmlns:a16="http://schemas.microsoft.com/office/drawing/2014/main" val="288567332"/>
                    </a:ext>
                  </a:extLst>
                </a:gridCol>
                <a:gridCol w="985937">
                  <a:extLst>
                    <a:ext uri="{9D8B030D-6E8A-4147-A177-3AD203B41FA5}">
                      <a16:colId xmlns:a16="http://schemas.microsoft.com/office/drawing/2014/main" val="4243785065"/>
                    </a:ext>
                  </a:extLst>
                </a:gridCol>
                <a:gridCol w="739454">
                  <a:extLst>
                    <a:ext uri="{9D8B030D-6E8A-4147-A177-3AD203B41FA5}">
                      <a16:colId xmlns:a16="http://schemas.microsoft.com/office/drawing/2014/main" val="1190484406"/>
                    </a:ext>
                  </a:extLst>
                </a:gridCol>
                <a:gridCol w="1356348">
                  <a:extLst>
                    <a:ext uri="{9D8B030D-6E8A-4147-A177-3AD203B41FA5}">
                      <a16:colId xmlns:a16="http://schemas.microsoft.com/office/drawing/2014/main" val="944543817"/>
                    </a:ext>
                  </a:extLst>
                </a:gridCol>
              </a:tblGrid>
              <a:tr h="55751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 Category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92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09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4445" indent="-901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HUD identified MID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73660" indent="-19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Grantee identified MID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8890" indent="17526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 of Allocation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107315" indent="1206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Maximum 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465" marR="14605" indent="33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Objective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96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Estimated Outcome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99243"/>
                  </a:ext>
                </a:extLst>
              </a:tr>
              <a:tr h="381623">
                <a:tc>
                  <a:txBody>
                    <a:bodyPr/>
                    <a:lstStyle/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Rehab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11.70%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596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 units rehabbed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859943"/>
                  </a:ext>
                </a:extLst>
              </a:tr>
              <a:tr h="460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13906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New Construction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$15,000,000.00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$12,000,000.00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35.10%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$12,000,000.00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596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70 new housing units constructed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479634"/>
                  </a:ext>
                </a:extLst>
              </a:tr>
              <a:tr h="335269">
                <a:tc>
                  <a:txBody>
                    <a:bodyPr/>
                    <a:lstStyle/>
                    <a:p>
                      <a:pPr marL="17145" marR="3746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Economic Revitalization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3841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Business Grants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384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41209"/>
                  </a:ext>
                </a:extLst>
              </a:tr>
              <a:tr h="202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348593"/>
                  </a:ext>
                </a:extLst>
              </a:tr>
              <a:tr h="403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Infrastructure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Water/sewer Improvements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$5,028,000.00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$4,022,400.00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$1,005,600.00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11.76%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$4,022,400.00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LMI, 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Unknown. Will be activity specific.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41839"/>
                  </a:ext>
                </a:extLst>
              </a:tr>
              <a:tr h="3632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23.40%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$8,000,000.00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LMI, UN, SB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Unknown. Will be activity specific.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212409"/>
                  </a:ext>
                </a:extLst>
              </a:tr>
              <a:tr h="382893">
                <a:tc>
                  <a:txBody>
                    <a:bodyPr/>
                    <a:lstStyle/>
                    <a:p>
                      <a:pPr marL="17145" marR="3746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Services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Legal Services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817744"/>
                  </a:ext>
                </a:extLst>
              </a:tr>
              <a:tr h="460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2317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Housing Counseling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047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78970"/>
                  </a:ext>
                </a:extLst>
              </a:tr>
              <a:tr h="277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LMI, 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030218"/>
                  </a:ext>
                </a:extLst>
              </a:tr>
              <a:tr h="39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Mitigation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Mitigation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$5,575,000.00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$4,460,000.00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$1,115,000.00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13.04%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$4,460,000.00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LMI, UN, SB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Unknown. Will be activity specific.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30268"/>
                  </a:ext>
                </a:extLst>
              </a:tr>
              <a:tr h="206368">
                <a:tc>
                  <a:txBody>
                    <a:bodyPr/>
                    <a:lstStyle/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Admin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$2,137,000.00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$1,709,600.00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$427,400.00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72519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Planning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Planning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346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29872"/>
                  </a:ext>
                </a:extLst>
              </a:tr>
              <a:tr h="207003">
                <a:tc>
                  <a:txBody>
                    <a:bodyPr/>
                    <a:lstStyle/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$42,740,000.00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$34,192,000.00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$8,548,000.00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41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1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A9EA-3DE9-4DF9-8F26-69697033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Proposed Program Budget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D7DE25A-8044-25D1-8844-61BAACF6C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965692"/>
              </p:ext>
            </p:extLst>
          </p:nvPr>
        </p:nvGraphicFramePr>
        <p:xfrm>
          <a:off x="149468" y="1166018"/>
          <a:ext cx="8839197" cy="49299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1132">
                  <a:extLst>
                    <a:ext uri="{9D8B030D-6E8A-4147-A177-3AD203B41FA5}">
                      <a16:colId xmlns:a16="http://schemas.microsoft.com/office/drawing/2014/main" val="626936167"/>
                    </a:ext>
                  </a:extLst>
                </a:gridCol>
                <a:gridCol w="1095824">
                  <a:extLst>
                    <a:ext uri="{9D8B030D-6E8A-4147-A177-3AD203B41FA5}">
                      <a16:colId xmlns:a16="http://schemas.microsoft.com/office/drawing/2014/main" val="2343488793"/>
                    </a:ext>
                  </a:extLst>
                </a:gridCol>
                <a:gridCol w="1047557">
                  <a:extLst>
                    <a:ext uri="{9D8B030D-6E8A-4147-A177-3AD203B41FA5}">
                      <a16:colId xmlns:a16="http://schemas.microsoft.com/office/drawing/2014/main" val="3999248901"/>
                    </a:ext>
                  </a:extLst>
                </a:gridCol>
                <a:gridCol w="1047557">
                  <a:extLst>
                    <a:ext uri="{9D8B030D-6E8A-4147-A177-3AD203B41FA5}">
                      <a16:colId xmlns:a16="http://schemas.microsoft.com/office/drawing/2014/main" val="672639023"/>
                    </a:ext>
                  </a:extLst>
                </a:gridCol>
                <a:gridCol w="985937">
                  <a:extLst>
                    <a:ext uri="{9D8B030D-6E8A-4147-A177-3AD203B41FA5}">
                      <a16:colId xmlns:a16="http://schemas.microsoft.com/office/drawing/2014/main" val="1451308917"/>
                    </a:ext>
                  </a:extLst>
                </a:gridCol>
                <a:gridCol w="739453">
                  <a:extLst>
                    <a:ext uri="{9D8B030D-6E8A-4147-A177-3AD203B41FA5}">
                      <a16:colId xmlns:a16="http://schemas.microsoft.com/office/drawing/2014/main" val="3081338719"/>
                    </a:ext>
                  </a:extLst>
                </a:gridCol>
                <a:gridCol w="985937">
                  <a:extLst>
                    <a:ext uri="{9D8B030D-6E8A-4147-A177-3AD203B41FA5}">
                      <a16:colId xmlns:a16="http://schemas.microsoft.com/office/drawing/2014/main" val="1623753868"/>
                    </a:ext>
                  </a:extLst>
                </a:gridCol>
                <a:gridCol w="739453">
                  <a:extLst>
                    <a:ext uri="{9D8B030D-6E8A-4147-A177-3AD203B41FA5}">
                      <a16:colId xmlns:a16="http://schemas.microsoft.com/office/drawing/2014/main" val="2331526872"/>
                    </a:ext>
                  </a:extLst>
                </a:gridCol>
                <a:gridCol w="1356347">
                  <a:extLst>
                    <a:ext uri="{9D8B030D-6E8A-4147-A177-3AD203B41FA5}">
                      <a16:colId xmlns:a16="http://schemas.microsoft.com/office/drawing/2014/main" val="912010267"/>
                    </a:ext>
                  </a:extLst>
                </a:gridCol>
              </a:tblGrid>
              <a:tr h="55751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 Category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92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Program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09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4445" indent="-9017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HUD identified MID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73660" indent="-19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Grantee identified MID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8890" indent="17526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 of Allocation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107315" indent="1206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Maximum 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7465" marR="14605" indent="33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Objective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969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Estimated Outcome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680912"/>
                  </a:ext>
                </a:extLst>
              </a:tr>
              <a:tr h="381623">
                <a:tc>
                  <a:txBody>
                    <a:bodyPr/>
                    <a:lstStyle/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Rehab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$5,700,000.00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$4,560,000.00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$1,140,000.00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13.57%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$4,560,000.00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596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 units rehabbed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342119"/>
                  </a:ext>
                </a:extLst>
              </a:tr>
              <a:tr h="460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13906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New Construction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$11,000,000.00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$8,800,000.00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$2,200,000.00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26.19%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$8,800,000.00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596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70 new housing units constructed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32973"/>
                  </a:ext>
                </a:extLst>
              </a:tr>
              <a:tr h="335269">
                <a:tc>
                  <a:txBody>
                    <a:bodyPr/>
                    <a:lstStyle/>
                    <a:p>
                      <a:pPr marL="17145" marR="3746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Economic Revitalization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3841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Business Grants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384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11531"/>
                  </a:ext>
                </a:extLst>
              </a:tr>
              <a:tr h="2025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844835"/>
                  </a:ext>
                </a:extLst>
              </a:tr>
              <a:tr h="403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Infrastructure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Water/sewer Improvements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$11,000,000.00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$8,800,000.00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$2,200,000.00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26.19%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$8,800,000.00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LMI, UN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Unknown. Will be activity specific.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116842"/>
                  </a:ext>
                </a:extLst>
              </a:tr>
              <a:tr h="3632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$5,700,000.00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$4,560,000.00 </a:t>
                      </a:r>
                      <a:endParaRPr lang="en-US" sz="1000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$1,140,000.00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13.57%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$4,560,000.00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LMI, UN, SB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Unknown. Will be activity specific.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89924"/>
                  </a:ext>
                </a:extLst>
              </a:tr>
              <a:tr h="382893">
                <a:tc>
                  <a:txBody>
                    <a:bodyPr/>
                    <a:lstStyle/>
                    <a:p>
                      <a:pPr marL="17145" marR="3746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Services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Legal Services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16717"/>
                  </a:ext>
                </a:extLst>
              </a:tr>
              <a:tr h="460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2317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Housing Counseling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047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186300"/>
                  </a:ext>
                </a:extLst>
              </a:tr>
              <a:tr h="277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LMI, UN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54588"/>
                  </a:ext>
                </a:extLst>
              </a:tr>
              <a:tr h="391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Mitigation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Mitigation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$5,500,000.00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$4,400,000.00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$1,100,000.00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13.09%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$4,400,000.00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LMI, UN, SB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Unknown. Will be activity specific.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69247"/>
                  </a:ext>
                </a:extLst>
              </a:tr>
              <a:tr h="206368">
                <a:tc>
                  <a:txBody>
                    <a:bodyPr/>
                    <a:lstStyle/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Admin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$2,100,250.00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$1,680,200.00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$420,050.00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5.00%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284838"/>
                  </a:ext>
                </a:extLst>
              </a:tr>
              <a:tr h="300346">
                <a:tc>
                  <a:txBody>
                    <a:bodyPr/>
                    <a:lstStyle/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Planning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Planning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$1,004,750.00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$803,800.00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$200,950.00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2.39%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$803,800.00 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346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 planning activities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28631"/>
                  </a:ext>
                </a:extLst>
              </a:tr>
              <a:tr h="207003">
                <a:tc>
                  <a:txBody>
                    <a:bodyPr/>
                    <a:lstStyle/>
                    <a:p>
                      <a:pPr marL="171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41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$42,005,000.00 </a:t>
                      </a:r>
                      <a:endParaRPr lang="en-US" sz="1000" b="1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$33,604,000.00 </a:t>
                      </a:r>
                      <a:endParaRPr lang="en-US" sz="1000" b="1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$8,401,000.00 </a:t>
                      </a:r>
                      <a:endParaRPr lang="en-US" sz="1000" b="1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100.00%</a:t>
                      </a:r>
                      <a:endParaRPr lang="en-US" sz="1000" b="1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en-US" sz="10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en-US" sz="1000" b="0" dirty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171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2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 Disasters</a:t>
            </a:r>
          </a:p>
          <a:p>
            <a:pPr lvl="1"/>
            <a:r>
              <a:rPr lang="en-US" dirty="0"/>
              <a:t>Davidson County:   	$10,827,467</a:t>
            </a:r>
          </a:p>
          <a:p>
            <a:pPr lvl="1"/>
            <a:r>
              <a:rPr lang="en-US" dirty="0"/>
              <a:t>Hamilton County:     	$10,827,466</a:t>
            </a:r>
          </a:p>
          <a:p>
            <a:pPr lvl="1"/>
            <a:r>
              <a:rPr lang="en-US" dirty="0"/>
              <a:t>Putnam County:      	$10,827,466</a:t>
            </a:r>
          </a:p>
          <a:p>
            <a:pPr lvl="1"/>
            <a:r>
              <a:rPr lang="en-US" dirty="0"/>
              <a:t>Bradley County:       	$2,120,600</a:t>
            </a:r>
          </a:p>
          <a:p>
            <a:pPr lvl="1"/>
            <a:r>
              <a:rPr lang="en-US" dirty="0"/>
              <a:t>Wilson County:       	$6,000,000</a:t>
            </a:r>
          </a:p>
          <a:p>
            <a:pPr lvl="1"/>
            <a:r>
              <a:rPr lang="en-US" dirty="0"/>
              <a:t>State Administration:  	$2,137,000</a:t>
            </a:r>
          </a:p>
          <a:p>
            <a:endParaRPr lang="en-US" dirty="0"/>
          </a:p>
          <a:p>
            <a:r>
              <a:rPr lang="en-US" dirty="0"/>
              <a:t>2021 Disaster</a:t>
            </a:r>
          </a:p>
          <a:p>
            <a:pPr lvl="1"/>
            <a:r>
              <a:rPr lang="en-US" dirty="0"/>
              <a:t>Humphreys County:  	$34,000,000</a:t>
            </a:r>
          </a:p>
          <a:p>
            <a:pPr lvl="1"/>
            <a:r>
              <a:rPr lang="en-US" dirty="0"/>
              <a:t>Dickson County:     	$3,000,000</a:t>
            </a:r>
          </a:p>
          <a:p>
            <a:pPr lvl="1"/>
            <a:r>
              <a:rPr lang="en-US" dirty="0"/>
              <a:t>Hickman County:	$1,904,750</a:t>
            </a:r>
          </a:p>
          <a:p>
            <a:pPr lvl="1"/>
            <a:r>
              <a:rPr lang="en-US" dirty="0"/>
              <a:t>Houston County:		$1,000,000</a:t>
            </a:r>
          </a:p>
          <a:p>
            <a:pPr lvl="1"/>
            <a:r>
              <a:rPr lang="en-US" dirty="0"/>
              <a:t>State Administration:  	$2,100,250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07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9287-FFD3-4F26-B677-45E1DD71A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Development and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17DEA-DD1A-415F-B31E-4CC8F9F04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TNECD will work with each MID county, and the respective local governments, organizations, and other stakeholders to development eligible activities.</a:t>
            </a:r>
          </a:p>
          <a:p>
            <a:endParaRPr lang="en-US" dirty="0"/>
          </a:p>
          <a:p>
            <a:r>
              <a:rPr lang="en-US" dirty="0"/>
              <a:t>This will be a collaborative process, not an open application round.</a:t>
            </a:r>
          </a:p>
          <a:p>
            <a:endParaRPr lang="en-US" dirty="0"/>
          </a:p>
          <a:p>
            <a:r>
              <a:rPr lang="en-US" dirty="0"/>
              <a:t>TNECD does not intend currently to fund buyout activities or other activities that result in the unwanted displacement of individuals. </a:t>
            </a:r>
          </a:p>
        </p:txBody>
      </p:sp>
    </p:spTree>
    <p:extLst>
      <p:ext uri="{BB962C8B-B14F-4D97-AF65-F5344CB8AC3E}">
        <p14:creationId xmlns:p14="http://schemas.microsoft.com/office/powerpoint/2010/main" val="2304712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BBB8-EF6C-444B-8DE5-BAA52F2D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Amendments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BB2C-01D1-4D4B-9631-3FDC45E92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more information is compiled, needs will change over the course of the grant. This means the Action Plan will be amended occasionally. </a:t>
            </a:r>
          </a:p>
          <a:p>
            <a:endParaRPr lang="en-US" dirty="0"/>
          </a:p>
          <a:p>
            <a:r>
              <a:rPr lang="en-US" dirty="0"/>
              <a:t>Substantial amendment</a:t>
            </a:r>
          </a:p>
          <a:p>
            <a:pPr lvl="1"/>
            <a:r>
              <a:rPr lang="en-US" dirty="0"/>
              <a:t>A change in program benefit or eligibility criteria</a:t>
            </a:r>
          </a:p>
          <a:p>
            <a:pPr lvl="1"/>
            <a:r>
              <a:rPr lang="en-US" dirty="0"/>
              <a:t>The addition or deletion of an activity</a:t>
            </a:r>
          </a:p>
          <a:p>
            <a:pPr lvl="1"/>
            <a:r>
              <a:rPr lang="en-US" dirty="0"/>
              <a:t>A proposed reduction in the overall benefit requirement</a:t>
            </a:r>
          </a:p>
          <a:p>
            <a:pPr lvl="1"/>
            <a:r>
              <a:rPr lang="en-US" dirty="0"/>
              <a:t>The allocation or reallocation of which constitutes a change of 25% or greater of a program budget </a:t>
            </a:r>
          </a:p>
          <a:p>
            <a:pPr lvl="1"/>
            <a:endParaRPr lang="en-US" dirty="0"/>
          </a:p>
          <a:p>
            <a:r>
              <a:rPr lang="en-US" dirty="0"/>
              <a:t>Substantial amendments will require a 30-day public comment period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63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735E-B4C0-4461-BAC2-EA306BC9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E3BE5-47ED-43D5-8797-7EB5B3345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public comment period is open through November 24, 2023</a:t>
            </a:r>
          </a:p>
          <a:p>
            <a:endParaRPr lang="en-US" dirty="0"/>
          </a:p>
          <a:p>
            <a:r>
              <a:rPr lang="en-US" dirty="0"/>
              <a:t>The draft action plan can be found on the TNECD CDBG-DR website at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https://www.tn.gov/ecd/community-development-block-grant/cdbg/cdbg-disaster-program.html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If you have a comment to submit after the presentation, please submit it using the online form at the link below.</a:t>
            </a:r>
          </a:p>
          <a:p>
            <a:pPr marL="400050" lvl="1" indent="0">
              <a:buNone/>
            </a:pPr>
            <a:r>
              <a:rPr lang="en-US" b="0" i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Poppins" panose="020B0502040204020203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https://stateoftennessee.formstack.com/forms/cdbg_dr_action_plan_public_meeting_input_form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9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962400"/>
            <a:ext cx="497264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Kent Archer</a:t>
            </a:r>
          </a:p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(615) 354-3591</a:t>
            </a:r>
          </a:p>
          <a:p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PermianSlabSerifTypeface" pitchFamily="50" charset="0"/>
              </a:rPr>
              <a:t>kent.archer@tn.gov</a:t>
            </a:r>
          </a:p>
          <a:p>
            <a:endParaRPr lang="en-US" sz="4400" dirty="0">
              <a:solidFill>
                <a:schemeClr val="bg1"/>
              </a:solidFill>
              <a:latin typeface="PermianSlabSerifTypefa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4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Public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The U.S. Department of Housing and Urban Development (HUD) has allocated $84,980,000 in Community Development Block Grant – Disaster Recovery (CDBG-DR) funds for qualifying 2020 and 2021 disasters.</a:t>
            </a:r>
          </a:p>
          <a:p>
            <a:endParaRPr lang="en-US" dirty="0"/>
          </a:p>
          <a:p>
            <a:r>
              <a:rPr lang="en-US" dirty="0"/>
              <a:t>The public meeting will provide the public an opportunity to:</a:t>
            </a:r>
          </a:p>
          <a:p>
            <a:pPr lvl="1"/>
            <a:r>
              <a:rPr lang="en-US" dirty="0"/>
              <a:t>Learn and ask questions about the goals of the CDBG-DR funding</a:t>
            </a:r>
          </a:p>
          <a:p>
            <a:pPr lvl="1"/>
            <a:r>
              <a:rPr lang="en-US" dirty="0"/>
              <a:t>Understand the proposed programs and budget amounts </a:t>
            </a:r>
          </a:p>
          <a:p>
            <a:pPr lvl="1"/>
            <a:r>
              <a:rPr lang="en-US" dirty="0"/>
              <a:t>Provide comments regarding the Draft Public Action Plan and proposed programs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Program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sz="2200" dirty="0"/>
              <a:t>For FEMA disasters 4476, 4541, and 4609</a:t>
            </a:r>
          </a:p>
          <a:p>
            <a:pPr marL="457200"/>
            <a:endParaRPr lang="en-US" sz="2200" dirty="0"/>
          </a:p>
          <a:p>
            <a:pPr marL="457200"/>
            <a:r>
              <a:rPr lang="en-US" sz="2200" dirty="0"/>
              <a:t>MID Areas: At least 80% of funds must be used in the HUD most impacted and distressed (MID) areas. </a:t>
            </a:r>
          </a:p>
          <a:p>
            <a:pPr marL="114300" indent="0">
              <a:buNone/>
            </a:pPr>
            <a:endParaRPr lang="en-US" sz="2200" dirty="0"/>
          </a:p>
          <a:p>
            <a:pPr marL="457200"/>
            <a:r>
              <a:rPr lang="en-US" sz="2200" dirty="0"/>
              <a:t>Mitigation Set-Aside: additional amount of 15% for mitigation activities that increase resilience to disasters and reduce long-term risk </a:t>
            </a:r>
          </a:p>
          <a:p>
            <a:pPr marL="114300" indent="0">
              <a:buNone/>
            </a:pPr>
            <a:endParaRPr lang="en-US" sz="2200" dirty="0"/>
          </a:p>
          <a:p>
            <a:pPr marL="457200"/>
            <a:r>
              <a:rPr lang="en-US" sz="2200" dirty="0"/>
              <a:t>National Objective: at least 70% of the funds must be spent on activities benefiting LMI residents and areas </a:t>
            </a:r>
          </a:p>
          <a:p>
            <a:pPr marL="114300" indent="0">
              <a:buNone/>
            </a:pPr>
            <a:endParaRPr lang="en-US" sz="2200" dirty="0"/>
          </a:p>
          <a:p>
            <a:pPr marL="457200"/>
            <a:r>
              <a:rPr lang="en-US" sz="2200" dirty="0"/>
              <a:t>Grant Duration: TNECD has 6 years to expend the funds from when HUD signs its grant agreement with the state</a:t>
            </a:r>
          </a:p>
        </p:txBody>
      </p:sp>
    </p:spTree>
    <p:extLst>
      <p:ext uri="{BB962C8B-B14F-4D97-AF65-F5344CB8AC3E}">
        <p14:creationId xmlns:p14="http://schemas.microsoft.com/office/powerpoint/2010/main" val="172455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CD439-C460-4C9A-A96F-26CC0756E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Disasters - 2020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9B121-B74A-45CF-95BC-B47CDB72F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FEMA 4476-DR-TN</a:t>
            </a: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Carroll County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Benton County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Davidson County *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Putnam County *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Smith County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Wilson County</a:t>
            </a: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FEMA 4541-DR-TN</a:t>
            </a: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en-US" dirty="0"/>
              <a:t>Bradley County</a:t>
            </a:r>
          </a:p>
          <a:p>
            <a:pPr lvl="1"/>
            <a:r>
              <a:rPr lang="en-US" dirty="0"/>
              <a:t>Campbell County</a:t>
            </a:r>
          </a:p>
          <a:p>
            <a:pPr lvl="1"/>
            <a:r>
              <a:rPr lang="en-US" dirty="0"/>
              <a:t>Hamilton County *</a:t>
            </a:r>
          </a:p>
          <a:p>
            <a:pPr lvl="1"/>
            <a:r>
              <a:rPr lang="en-US" dirty="0"/>
              <a:t>Marion County</a:t>
            </a:r>
          </a:p>
          <a:p>
            <a:pPr lvl="1"/>
            <a:r>
              <a:rPr lang="en-US" dirty="0"/>
              <a:t>Monroe County</a:t>
            </a:r>
          </a:p>
          <a:p>
            <a:pPr lvl="1"/>
            <a:r>
              <a:rPr lang="en-US" dirty="0"/>
              <a:t>Polk County</a:t>
            </a:r>
          </a:p>
          <a:p>
            <a:pPr lvl="1"/>
            <a:r>
              <a:rPr lang="en-US" dirty="0"/>
              <a:t>Scott County</a:t>
            </a:r>
          </a:p>
          <a:p>
            <a:pPr lvl="1"/>
            <a:r>
              <a:rPr lang="en-US" dirty="0"/>
              <a:t>Unicoi County</a:t>
            </a:r>
          </a:p>
          <a:p>
            <a:pPr lvl="1"/>
            <a:r>
              <a:rPr lang="en-US" dirty="0"/>
              <a:t>Washington County</a:t>
            </a:r>
          </a:p>
        </p:txBody>
      </p:sp>
    </p:spTree>
    <p:extLst>
      <p:ext uri="{BB962C8B-B14F-4D97-AF65-F5344CB8AC3E}">
        <p14:creationId xmlns:p14="http://schemas.microsoft.com/office/powerpoint/2010/main" val="3336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C330-DA39-4E61-A608-A915A8FC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Disasters - 2021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A792A-2FF1-4273-85EB-9F7944B86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FEMA 4609-DR-TN</a:t>
            </a: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Dickson County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Hickman  County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Houston County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Humphreys County 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8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999E8-C0EF-4AD3-A25F-53ABD7C4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75412-E2C6-4BF2-BFC5-EA2AD82C8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HUD-identified MID Areas (80% of funds):</a:t>
            </a:r>
          </a:p>
          <a:p>
            <a:pPr lvl="1"/>
            <a:r>
              <a:rPr lang="en-US" dirty="0"/>
              <a:t>2020 Disasters ($34,192,000)</a:t>
            </a:r>
          </a:p>
          <a:p>
            <a:pPr lvl="2"/>
            <a:r>
              <a:rPr lang="en-US" dirty="0"/>
              <a:t>Davidson County</a:t>
            </a:r>
          </a:p>
          <a:p>
            <a:pPr lvl="2"/>
            <a:r>
              <a:rPr lang="en-US" dirty="0"/>
              <a:t>Hamilton County</a:t>
            </a:r>
          </a:p>
          <a:p>
            <a:pPr lvl="2"/>
            <a:r>
              <a:rPr lang="en-US" dirty="0"/>
              <a:t>Putnam County</a:t>
            </a:r>
          </a:p>
          <a:p>
            <a:pPr lvl="1"/>
            <a:r>
              <a:rPr lang="en-US" dirty="0"/>
              <a:t>2021 Disasters ($33,604,000)</a:t>
            </a:r>
          </a:p>
          <a:p>
            <a:pPr lvl="2"/>
            <a:r>
              <a:rPr lang="en-US" dirty="0"/>
              <a:t>Humphreys County</a:t>
            </a:r>
          </a:p>
          <a:p>
            <a:pPr lvl="2"/>
            <a:endParaRPr lang="en-US" dirty="0"/>
          </a:p>
          <a:p>
            <a:r>
              <a:rPr lang="en-US" dirty="0"/>
              <a:t>State-identified MID Areas (20% of funds):</a:t>
            </a:r>
          </a:p>
          <a:p>
            <a:pPr lvl="1"/>
            <a:r>
              <a:rPr lang="en-US" dirty="0"/>
              <a:t>2020 Disasters  ($8,548,000)</a:t>
            </a:r>
          </a:p>
          <a:p>
            <a:pPr lvl="2"/>
            <a:r>
              <a:rPr lang="en-US" dirty="0"/>
              <a:t>Bradley County</a:t>
            </a:r>
          </a:p>
          <a:p>
            <a:pPr lvl="2"/>
            <a:r>
              <a:rPr lang="en-US" dirty="0"/>
              <a:t>Wilson County</a:t>
            </a:r>
          </a:p>
          <a:p>
            <a:pPr lvl="1"/>
            <a:r>
              <a:rPr lang="en-US" dirty="0"/>
              <a:t>2021 Disasters ($8,401,000)</a:t>
            </a:r>
          </a:p>
          <a:p>
            <a:pPr lvl="2"/>
            <a:r>
              <a:rPr lang="en-US" dirty="0"/>
              <a:t>Dickson County</a:t>
            </a:r>
          </a:p>
          <a:p>
            <a:pPr lvl="2"/>
            <a:r>
              <a:rPr lang="en-US" dirty="0"/>
              <a:t>Hickman County</a:t>
            </a:r>
          </a:p>
          <a:p>
            <a:pPr lvl="2"/>
            <a:r>
              <a:rPr lang="en-US" dirty="0"/>
              <a:t>Houston County</a:t>
            </a:r>
          </a:p>
        </p:txBody>
      </p:sp>
    </p:spTree>
    <p:extLst>
      <p:ext uri="{BB962C8B-B14F-4D97-AF65-F5344CB8AC3E}">
        <p14:creationId xmlns:p14="http://schemas.microsoft.com/office/powerpoint/2010/main" val="103163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06B-B4BE-49DE-A79D-6663C8B7A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MID Area Selection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8ED360-E040-414B-B815-BD47F0644FE6}"/>
              </a:ext>
            </a:extLst>
          </p:cNvPr>
          <p:cNvSpPr txBox="1">
            <a:spLocks/>
          </p:cNvSpPr>
          <p:nvPr/>
        </p:nvSpPr>
        <p:spPr>
          <a:xfrm>
            <a:off x="152400" y="1143000"/>
            <a:ext cx="88392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/>
            <a:r>
              <a:rPr lang="en-US" dirty="0"/>
              <a:t>Used FEMA and SBA funding data</a:t>
            </a:r>
          </a:p>
          <a:p>
            <a:pPr marL="857250" lvl="1"/>
            <a:r>
              <a:rPr lang="en-US" dirty="0"/>
              <a:t>Disregarded FEMA Public Assistance (PA) response categories</a:t>
            </a:r>
          </a:p>
          <a:p>
            <a:pPr marL="1257300" lvl="2"/>
            <a:r>
              <a:rPr lang="en-US" dirty="0"/>
              <a:t>A - Debris Removal</a:t>
            </a:r>
          </a:p>
          <a:p>
            <a:pPr marL="1257300" lvl="2"/>
            <a:r>
              <a:rPr lang="en-US" dirty="0"/>
              <a:t>B - Protective Measures</a:t>
            </a:r>
          </a:p>
          <a:p>
            <a:pPr marL="1257300" lvl="2"/>
            <a:r>
              <a:rPr lang="en-US" dirty="0"/>
              <a:t>Z - State Management</a:t>
            </a:r>
          </a:p>
          <a:p>
            <a:pPr marL="1028700" lvl="2" indent="0">
              <a:buNone/>
            </a:pPr>
            <a:endParaRPr lang="en-US" dirty="0"/>
          </a:p>
          <a:p>
            <a:pPr marL="457200"/>
            <a:r>
              <a:rPr lang="en-US" dirty="0"/>
              <a:t>All State MID Areas have damages over $1.5 million and unmet needs over $400,000</a:t>
            </a:r>
          </a:p>
          <a:p>
            <a:pPr marL="114300" indent="0">
              <a:buNone/>
            </a:pPr>
            <a:endParaRPr lang="en-US" dirty="0"/>
          </a:p>
          <a:p>
            <a:pPr marL="457200"/>
            <a:r>
              <a:rPr lang="en-US" dirty="0"/>
              <a:t>Counties highlighted in red are HUD MID Areas. Those in green are State MID Areas.</a:t>
            </a:r>
          </a:p>
          <a:p>
            <a:pPr marL="457200"/>
            <a:endParaRPr lang="en-US" dirty="0"/>
          </a:p>
          <a:p>
            <a:pPr marL="11430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F45F2-955C-F4FD-2761-AF5BDB91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1BA3D46F-305E-2FB9-970F-1EAB0B075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127767"/>
              </p:ext>
            </p:extLst>
          </p:nvPr>
        </p:nvGraphicFramePr>
        <p:xfrm>
          <a:off x="152400" y="1143000"/>
          <a:ext cx="8839199" cy="4952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5144">
                  <a:extLst>
                    <a:ext uri="{9D8B030D-6E8A-4147-A177-3AD203B41FA5}">
                      <a16:colId xmlns:a16="http://schemas.microsoft.com/office/drawing/2014/main" val="1665891799"/>
                    </a:ext>
                  </a:extLst>
                </a:gridCol>
                <a:gridCol w="1580192">
                  <a:extLst>
                    <a:ext uri="{9D8B030D-6E8A-4147-A177-3AD203B41FA5}">
                      <a16:colId xmlns:a16="http://schemas.microsoft.com/office/drawing/2014/main" val="3966682893"/>
                    </a:ext>
                  </a:extLst>
                </a:gridCol>
                <a:gridCol w="2024621">
                  <a:extLst>
                    <a:ext uri="{9D8B030D-6E8A-4147-A177-3AD203B41FA5}">
                      <a16:colId xmlns:a16="http://schemas.microsoft.com/office/drawing/2014/main" val="2358520652"/>
                    </a:ext>
                  </a:extLst>
                </a:gridCol>
                <a:gridCol w="2024621">
                  <a:extLst>
                    <a:ext uri="{9D8B030D-6E8A-4147-A177-3AD203B41FA5}">
                      <a16:colId xmlns:a16="http://schemas.microsoft.com/office/drawing/2014/main" val="4276539940"/>
                    </a:ext>
                  </a:extLst>
                </a:gridCol>
                <a:gridCol w="2024621">
                  <a:extLst>
                    <a:ext uri="{9D8B030D-6E8A-4147-A177-3AD203B41FA5}">
                      <a16:colId xmlns:a16="http://schemas.microsoft.com/office/drawing/2014/main" val="2212046404"/>
                    </a:ext>
                  </a:extLst>
                </a:gridCol>
              </a:tblGrid>
              <a:tr h="450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Disaster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County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 Damage/Loss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 Resources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Unmet Need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138959"/>
                  </a:ext>
                </a:extLst>
              </a:tr>
              <a:tr h="2251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DR-4476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Benton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$72,002.32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$64,802.09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$7,200.23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267420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Carroll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$222,171.08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$199,953.97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$22,217.11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266079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Davidson*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$33,545,099.04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$11,857,023.39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$21,688,075.65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882463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Putnam*</a:t>
                      </a:r>
                      <a:endParaRPr lang="en-US" sz="1200" b="0" i="0" u="none" strike="noStrike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$19,844,721.97 </a:t>
                      </a:r>
                      <a:endParaRPr lang="en-US" sz="1200" b="0" i="0" u="none" strike="noStrike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$7,274,834.25 </a:t>
                      </a:r>
                      <a:endParaRPr lang="en-US" sz="1200" b="0" i="0" u="none" strike="noStrike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$12,569,887.72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409053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Smith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$25,000.00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$22,500.00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$2,500.00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355294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Wilson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$19,691,639.32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$5,873,675.68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$13,817,963.64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111946"/>
                  </a:ext>
                </a:extLst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578930"/>
                  </a:ext>
                </a:extLst>
              </a:tr>
              <a:tr h="2251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DR-4541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Bradley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$2,434,611.77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$1,155,850.45 </a:t>
                      </a:r>
                      <a:endParaRPr lang="en-US" sz="1200" b="0" i="0" u="none" strike="noStrike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$1,278,761.32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67042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Hamilton*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$85,873,695.21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$41,969,411.88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$43,904,283.33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34440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Marion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$181,143.82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$163,029.44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$18,114.38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57621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Monroe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$188,609.23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$169,748.31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$18,860.92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031059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Polk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$156,908.77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$141,217.89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$15,690.88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7137939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Scott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$0.00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049762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Unicoi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$194,899.46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$175,409.51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$19,489.95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257339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Washington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$17,427.31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$15,684.58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$1,742.73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493041"/>
                  </a:ext>
                </a:extLst>
              </a:tr>
              <a:tr h="22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169184"/>
                  </a:ext>
                </a:extLst>
              </a:tr>
              <a:tr h="22513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DR-4609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Dickson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$4,437,688.87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$2,903,599.23 </a:t>
                      </a:r>
                      <a:endParaRPr lang="en-US" sz="1200" b="0" i="0" u="none" strike="noStrike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$1,534,089.64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772421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Hickman</a:t>
                      </a:r>
                      <a:endParaRPr lang="en-US" sz="1200" b="0" i="0" u="none" strike="noStrike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$1,961,134.44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$1,312,453.72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$648,680.72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617877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Houston</a:t>
                      </a:r>
                      <a:endParaRPr lang="en-US" sz="1200" b="0" i="0" u="none" strike="noStrike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$1,869,616.63 </a:t>
                      </a:r>
                      <a:endParaRPr lang="en-US" sz="1200" b="0" i="0" u="none" strike="noStrike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$1,444,832.43 </a:t>
                      </a:r>
                      <a:endParaRPr lang="en-US" sz="1200" b="0" i="0" u="none" strike="noStrike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0099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$424,784.20 </a:t>
                      </a:r>
                      <a:endParaRPr lang="en-US" sz="1200" b="0" i="0" u="none" strike="noStrike" dirty="0">
                        <a:solidFill>
                          <a:srgbClr val="0099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69411"/>
                  </a:ext>
                </a:extLst>
              </a:tr>
              <a:tr h="225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Humphreys*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$61,212,986.39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$29,329,684.81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rgbClr val="C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$31,883,301.58 </a:t>
                      </a:r>
                      <a:endParaRPr lang="en-US" sz="1200" b="0" i="0" u="none" strike="noStrike" dirty="0">
                        <a:solidFill>
                          <a:srgbClr val="C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501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50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Set-Aside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dirty="0"/>
              <a:t>At least 15% of funds must be used for mitigation activities for future natural disasters</a:t>
            </a:r>
          </a:p>
          <a:p>
            <a:pPr marL="857250" lvl="1"/>
            <a:r>
              <a:rPr lang="en-US" dirty="0"/>
              <a:t>2020 Disasters ($5,575,000)</a:t>
            </a:r>
          </a:p>
          <a:p>
            <a:pPr marL="857250" lvl="1"/>
            <a:r>
              <a:rPr lang="en-US" dirty="0"/>
              <a:t>2021 Disaster ($5,500,000)</a:t>
            </a:r>
          </a:p>
          <a:p>
            <a:pPr marL="457200"/>
            <a:endParaRPr lang="en-US" dirty="0"/>
          </a:p>
          <a:p>
            <a:pPr marL="457200"/>
            <a:r>
              <a:rPr lang="en-US" dirty="0"/>
              <a:t>Must be in MID Areas</a:t>
            </a:r>
          </a:p>
          <a:p>
            <a:pPr marL="457200"/>
            <a:endParaRPr lang="en-US" dirty="0"/>
          </a:p>
          <a:p>
            <a:pPr marL="457200"/>
            <a:r>
              <a:rPr lang="en-US" dirty="0"/>
              <a:t>Does not have to tie back to qualifying disaster type</a:t>
            </a:r>
          </a:p>
          <a:p>
            <a:pPr marL="457200"/>
            <a:endParaRPr lang="en-US" dirty="0"/>
          </a:p>
          <a:p>
            <a:pPr marL="457200"/>
            <a:r>
              <a:rPr lang="en-US" dirty="0"/>
              <a:t>Can be standalone activities or incorporated into recovery activities</a:t>
            </a:r>
          </a:p>
          <a:p>
            <a:pPr marL="457200"/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2505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4b3a83c-4f34-4f50-abc3-7fe89b2e4686" xsi:nil="true"/>
    <lcf76f155ced4ddcb4097134ff3c332f xmlns="7dc7ccac-ecf5-4935-8c70-fbdb28f6543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BE9348518D4B4B8D6123B675977575" ma:contentTypeVersion="13" ma:contentTypeDescription="Create a new document." ma:contentTypeScope="" ma:versionID="bd229a2469740caa4f54327dbb73c31f">
  <xsd:schema xmlns:xsd="http://www.w3.org/2001/XMLSchema" xmlns:xs="http://www.w3.org/2001/XMLSchema" xmlns:p="http://schemas.microsoft.com/office/2006/metadata/properties" xmlns:ns2="7dc7ccac-ecf5-4935-8c70-fbdb28f65436" xmlns:ns3="d4b3a83c-4f34-4f50-abc3-7fe89b2e4686" xmlns:ns4="d8a5aa8b-f660-4a22-98e1-37ddb076d735" targetNamespace="http://schemas.microsoft.com/office/2006/metadata/properties" ma:root="true" ma:fieldsID="0f0dc6f31640ce299b4c09b21ee10fe4" ns2:_="" ns3:_="" ns4:_="">
    <xsd:import namespace="7dc7ccac-ecf5-4935-8c70-fbdb28f65436"/>
    <xsd:import namespace="d4b3a83c-4f34-4f50-abc3-7fe89b2e4686"/>
    <xsd:import namespace="d8a5aa8b-f660-4a22-98e1-37ddb076d7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7ccac-ecf5-4935-8c70-fbdb28f654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ec6819c-d561-498f-ad6b-029f1b52be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3a83c-4f34-4f50-abc3-7fe89b2e468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11b5789-7443-4245-9d78-d5a9961e8787}" ma:internalName="TaxCatchAll" ma:showField="CatchAllData" ma:web="d4b3a83c-4f34-4f50-abc3-7fe89b2e46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5aa8b-f660-4a22-98e1-37ddb076d73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EB2005-2FD2-44C1-8CB2-5467871E7D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68a55c50-134f-4270-8d1b-64128a979184"/>
    <ds:schemaRef ds:uri="9f36f304-f597-45af-87da-beac5758fcb1"/>
  </ds:schemaRefs>
</ds:datastoreItem>
</file>

<file path=customXml/itemProps2.xml><?xml version="1.0" encoding="utf-8"?>
<ds:datastoreItem xmlns:ds="http://schemas.openxmlformats.org/officeDocument/2006/customXml" ds:itemID="{100FDE7E-9978-4F03-B3A0-0B4C94D4FB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9F14AE-045B-4588-A653-B7526020006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21510</TotalTime>
  <Words>1576</Words>
  <Application>Microsoft Office PowerPoint</Application>
  <PresentationFormat>On-screen Show (4:3)</PresentationFormat>
  <Paragraphs>504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Open Sans</vt:lpstr>
      <vt:lpstr>PermianSlabSerifTypeface</vt:lpstr>
      <vt:lpstr>Poppins</vt:lpstr>
      <vt:lpstr>PowerPoint B</vt:lpstr>
      <vt:lpstr>CDBG-DR Proposed Action Plan</vt:lpstr>
      <vt:lpstr>Purpose of the Public Meeting</vt:lpstr>
      <vt:lpstr>Grant Program Breakdown</vt:lpstr>
      <vt:lpstr>Qualifying Disasters - 2020</vt:lpstr>
      <vt:lpstr>Qualifying Disasters - 2021</vt:lpstr>
      <vt:lpstr>MID Areas</vt:lpstr>
      <vt:lpstr>State MID Area Selection</vt:lpstr>
      <vt:lpstr>PowerPoint Presentation</vt:lpstr>
      <vt:lpstr>Mitigation Set-Aside</vt:lpstr>
      <vt:lpstr>National Objective</vt:lpstr>
      <vt:lpstr>Proposed Funding Categories</vt:lpstr>
      <vt:lpstr>2020 Proposed Program Budget</vt:lpstr>
      <vt:lpstr>2021 Proposed Program Budget</vt:lpstr>
      <vt:lpstr>Distribution of Funds</vt:lpstr>
      <vt:lpstr>Activity Development and Selection</vt:lpstr>
      <vt:lpstr>Action Plan Amendments</vt:lpstr>
      <vt:lpstr>Questions and Comments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Kent Archer</cp:lastModifiedBy>
  <cp:revision>119</cp:revision>
  <dcterms:created xsi:type="dcterms:W3CDTF">2015-04-23T14:05:52Z</dcterms:created>
  <dcterms:modified xsi:type="dcterms:W3CDTF">2023-10-23T17:55:31Z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0x01010056CD6E89F20EE24783F7B2A8FFE9EC78</vt:lpwstr>
  </property>
  <property fmtid="{D5CDD505-2E9C-101B-9397-08002B2CF9AE}" pid="3" name="MediaServiceImageTags">
    <vt:lpwstr/>
  </property>
</Properties>
</file>