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8" r:id="rId6"/>
    <p:sldId id="310" r:id="rId7"/>
    <p:sldId id="311" r:id="rId8"/>
    <p:sldId id="312" r:id="rId9"/>
    <p:sldId id="341" r:id="rId10"/>
    <p:sldId id="342" r:id="rId11"/>
    <p:sldId id="347" r:id="rId12"/>
    <p:sldId id="324" r:id="rId13"/>
    <p:sldId id="343" r:id="rId14"/>
    <p:sldId id="344" r:id="rId15"/>
    <p:sldId id="345" r:id="rId16"/>
    <p:sldId id="346" r:id="rId17"/>
    <p:sldId id="323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gela Jones" initials="A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6CBB"/>
    <a:srgbClr val="EE3124"/>
    <a:srgbClr val="1B365D"/>
    <a:srgbClr val="FF0F00"/>
    <a:srgbClr val="487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705" autoAdjust="0"/>
  </p:normalViewPr>
  <p:slideViewPr>
    <p:cSldViewPr>
      <p:cViewPr varScale="1">
        <p:scale>
          <a:sx n="110" d="100"/>
          <a:sy n="110" d="100"/>
        </p:scale>
        <p:origin x="142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 | 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24000"/>
            <a:ext cx="685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4"/>
            <a:ext cx="88392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4"/>
            <a:ext cx="42672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48200" y="1193804"/>
            <a:ext cx="42672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Name, Position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384048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61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3800"/>
            <a:ext cx="88392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6165601"/>
            <a:ext cx="21945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9" r:id="rId5"/>
    <p:sldLayoutId id="2147483668" r:id="rId6"/>
    <p:sldLayoutId id="2147483665" r:id="rId7"/>
    <p:sldLayoutId id="2147483672" r:id="rId8"/>
    <p:sldLayoutId id="2147483673" r:id="rId9"/>
    <p:sldLayoutId id="2147483674" r:id="rId10"/>
    <p:sldLayoutId id="2147483671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n.gov/ecd/community-development-block-grant/cdbg/cdbg-rhp.html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fr.gov/current/title-24/subtitle-B/chapter-V/subchapter-C/part-570#570.483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CDBG-RHP Public Meeting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December 14, 2021</a:t>
            </a:r>
          </a:p>
        </p:txBody>
      </p:sp>
    </p:spTree>
    <p:extLst>
      <p:ext uri="{BB962C8B-B14F-4D97-AF65-F5344CB8AC3E}">
        <p14:creationId xmlns:p14="http://schemas.microsoft.com/office/powerpoint/2010/main" val="479260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339CD-914F-40C7-817E-FE6B15610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Anticipated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72A55-999B-4ECD-B7BC-7BE5DF42D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applicants will have to provide anticipated outcomes at the time of application and report on those outcomes annually, up to 1 year after the closeout of the project.</a:t>
            </a:r>
          </a:p>
          <a:p>
            <a:endParaRPr lang="en-US" dirty="0"/>
          </a:p>
          <a:p>
            <a:r>
              <a:rPr lang="en-US" dirty="0"/>
              <a:t>Anticipated outcomes:</a:t>
            </a:r>
          </a:p>
          <a:p>
            <a:pPr lvl="1"/>
            <a:r>
              <a:rPr lang="en-US" dirty="0"/>
              <a:t>Individuals Assisted with Transitional Housing</a:t>
            </a:r>
          </a:p>
          <a:p>
            <a:pPr lvl="1"/>
            <a:r>
              <a:rPr lang="en-US" dirty="0"/>
              <a:t>Individuals Transitioned to Permanent Housing</a:t>
            </a:r>
          </a:p>
          <a:p>
            <a:pPr lvl="1"/>
            <a:r>
              <a:rPr lang="en-US" dirty="0"/>
              <a:t>Transitional Housing Units Created</a:t>
            </a:r>
          </a:p>
          <a:p>
            <a:pPr lvl="1"/>
            <a:r>
              <a:rPr lang="en-US" dirty="0"/>
              <a:t>Transitional Housing Units Improved</a:t>
            </a:r>
          </a:p>
        </p:txBody>
      </p:sp>
    </p:spTree>
    <p:extLst>
      <p:ext uri="{BB962C8B-B14F-4D97-AF65-F5344CB8AC3E}">
        <p14:creationId xmlns:p14="http://schemas.microsoft.com/office/powerpoint/2010/main" val="2861932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04C7F-D320-4C2B-8A41-6B2B83A5C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Expenditure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3C31F-2BE0-430F-B317-05D16A92F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30% of CDBG-RHP funds must be used within a year of the date of HUD’s agreement with TNECD.</a:t>
            </a:r>
          </a:p>
          <a:p>
            <a:pPr lvl="1"/>
            <a:r>
              <a:rPr lang="en-US" dirty="0"/>
              <a:t>This will likely be mid-January</a:t>
            </a:r>
          </a:p>
          <a:p>
            <a:pPr lvl="1"/>
            <a:endParaRPr lang="en-US" dirty="0"/>
          </a:p>
          <a:p>
            <a:r>
              <a:rPr lang="en-US" dirty="0"/>
              <a:t>All funds must be expended by September 1, 2027.</a:t>
            </a:r>
          </a:p>
          <a:p>
            <a:endParaRPr lang="en-US" dirty="0"/>
          </a:p>
          <a:p>
            <a:r>
              <a:rPr lang="en-US" dirty="0"/>
              <a:t>Applicants must be able to address both deadlines in the application.</a:t>
            </a:r>
          </a:p>
        </p:txBody>
      </p:sp>
    </p:spTree>
    <p:extLst>
      <p:ext uri="{BB962C8B-B14F-4D97-AF65-F5344CB8AC3E}">
        <p14:creationId xmlns:p14="http://schemas.microsoft.com/office/powerpoint/2010/main" val="908372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A5AA7-22BE-4258-BFB8-E60AEB8B8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Subrecipient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C0449-B988-4CF9-B0CA-BC4BF06F7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CDBG rules and regulations will apply</a:t>
            </a:r>
          </a:p>
          <a:p>
            <a:pPr lvl="1"/>
            <a:r>
              <a:rPr lang="en-US" dirty="0"/>
              <a:t>Environmental review, labor standards, procurement, etc.</a:t>
            </a:r>
          </a:p>
          <a:p>
            <a:pPr lvl="1"/>
            <a:r>
              <a:rPr lang="en-US" dirty="0"/>
              <a:t>Refer to the CDBG Program Manual</a:t>
            </a:r>
          </a:p>
          <a:p>
            <a:pPr lvl="1"/>
            <a:endParaRPr lang="en-US" dirty="0"/>
          </a:p>
          <a:p>
            <a:r>
              <a:rPr lang="en-US" dirty="0"/>
              <a:t>All grantees will receive at least 1 on-site monitoring </a:t>
            </a:r>
          </a:p>
          <a:p>
            <a:endParaRPr lang="en-US" dirty="0"/>
          </a:p>
          <a:p>
            <a:r>
              <a:rPr lang="en-US" dirty="0"/>
              <a:t>Reporting</a:t>
            </a:r>
          </a:p>
          <a:p>
            <a:pPr lvl="1"/>
            <a:r>
              <a:rPr lang="en-US" dirty="0"/>
              <a:t>Quarterly status reports</a:t>
            </a:r>
          </a:p>
          <a:p>
            <a:pPr lvl="1"/>
            <a:r>
              <a:rPr lang="en-US" dirty="0"/>
              <a:t>Annual status and performance reports</a:t>
            </a:r>
          </a:p>
          <a:p>
            <a:pPr lvl="1"/>
            <a:r>
              <a:rPr lang="en-US" dirty="0"/>
              <a:t>Closeout report</a:t>
            </a:r>
          </a:p>
          <a:p>
            <a:pPr lvl="1"/>
            <a:r>
              <a:rPr lang="en-US" dirty="0"/>
              <a:t>1 Year post-closeout performance report</a:t>
            </a:r>
          </a:p>
        </p:txBody>
      </p:sp>
    </p:spTree>
    <p:extLst>
      <p:ext uri="{BB962C8B-B14F-4D97-AF65-F5344CB8AC3E}">
        <p14:creationId xmlns:p14="http://schemas.microsoft.com/office/powerpoint/2010/main" val="4157403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2B7CB-DBCF-40FB-933A-ABF2A7BAC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92C90-2AB3-48E0-9B3C-DDFC9B119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 will be available mid-January</a:t>
            </a:r>
          </a:p>
          <a:p>
            <a:pPr lvl="1"/>
            <a:r>
              <a:rPr lang="en-US" dirty="0"/>
              <a:t>Will be posted on website (</a:t>
            </a:r>
            <a:r>
              <a:rPr lang="en-US" dirty="0">
                <a:solidFill>
                  <a:srgbClr val="376CBB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https://www.tn.gov/ecd/community-development-block-grant/cdbg/cdbg-rhp.html</a:t>
            </a:r>
            <a:r>
              <a:rPr lang="en-US" dirty="0"/>
              <a:t>) </a:t>
            </a:r>
          </a:p>
          <a:p>
            <a:pPr lvl="1"/>
            <a:endParaRPr lang="en-US" dirty="0"/>
          </a:p>
          <a:p>
            <a:r>
              <a:rPr lang="en-US" dirty="0"/>
              <a:t>Applications due March 11</a:t>
            </a:r>
          </a:p>
          <a:p>
            <a:endParaRPr lang="en-US" dirty="0"/>
          </a:p>
          <a:p>
            <a:r>
              <a:rPr lang="en-US" dirty="0"/>
              <a:t>Awards issued by April 1</a:t>
            </a:r>
          </a:p>
          <a:p>
            <a:pPr lvl="1"/>
            <a:r>
              <a:rPr lang="en-US" dirty="0"/>
              <a:t>Administration, Environmental Review, and Engineering/Architectural design can begin after award will contracting is taking place</a:t>
            </a:r>
          </a:p>
        </p:txBody>
      </p:sp>
    </p:spTree>
    <p:extLst>
      <p:ext uri="{BB962C8B-B14F-4D97-AF65-F5344CB8AC3E}">
        <p14:creationId xmlns:p14="http://schemas.microsoft.com/office/powerpoint/2010/main" val="1245175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Process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07553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Public Meeting *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1147763" indent="-457200">
              <a:buFont typeface="+mj-lt"/>
              <a:buAutoNum type="arabicPeriod"/>
            </a:pPr>
            <a:r>
              <a:rPr lang="en-US" dirty="0"/>
              <a:t>Professional Services Procurement</a:t>
            </a:r>
          </a:p>
          <a:p>
            <a:pPr marL="914400" indent="-457200">
              <a:buFont typeface="+mj-lt"/>
              <a:buAutoNum type="arabicPeriod"/>
            </a:pPr>
            <a:endParaRPr lang="en-US" dirty="0"/>
          </a:p>
          <a:p>
            <a:pPr marL="1828800" indent="-457200">
              <a:buFont typeface="+mj-lt"/>
              <a:buAutoNum type="arabicPeriod"/>
            </a:pPr>
            <a:r>
              <a:rPr lang="en-US" dirty="0"/>
              <a:t>Engineering document and cost estimate</a:t>
            </a:r>
          </a:p>
          <a:p>
            <a:pPr marL="1371600" indent="-457200">
              <a:buFont typeface="+mj-lt"/>
              <a:buAutoNum type="arabicPeriod"/>
            </a:pPr>
            <a:endParaRPr lang="en-US" dirty="0"/>
          </a:p>
          <a:p>
            <a:pPr marL="2519363" indent="-457200">
              <a:buFont typeface="+mj-lt"/>
              <a:buAutoNum type="arabicPeriod"/>
            </a:pPr>
            <a:r>
              <a:rPr lang="en-US" dirty="0"/>
              <a:t>Execution of resolution</a:t>
            </a:r>
          </a:p>
          <a:p>
            <a:pPr marL="1828800" indent="-457200">
              <a:buFont typeface="+mj-lt"/>
              <a:buAutoNum type="arabicPeriod"/>
            </a:pPr>
            <a:endParaRPr lang="en-US" dirty="0"/>
          </a:p>
          <a:p>
            <a:pPr marL="3200400" indent="-457200">
              <a:buFont typeface="+mj-lt"/>
              <a:buAutoNum type="arabicPeriod"/>
            </a:pPr>
            <a:r>
              <a:rPr lang="en-US" dirty="0"/>
              <a:t>Submission of application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81000" y="1639465"/>
            <a:ext cx="381000" cy="609600"/>
            <a:chOff x="432547" y="1648968"/>
            <a:chExt cx="381000" cy="609600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432547" y="2258568"/>
              <a:ext cx="381000" cy="0"/>
            </a:xfrm>
            <a:prstGeom prst="straightConnector1">
              <a:avLst/>
            </a:prstGeom>
            <a:ln w="25400">
              <a:solidFill>
                <a:srgbClr val="FF0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32547" y="1648968"/>
              <a:ext cx="0" cy="609600"/>
            </a:xfrm>
            <a:prstGeom prst="line">
              <a:avLst/>
            </a:prstGeom>
            <a:ln w="25400">
              <a:solidFill>
                <a:srgbClr val="FF0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1066800" y="2514600"/>
            <a:ext cx="381000" cy="609600"/>
            <a:chOff x="432547" y="1648968"/>
            <a:chExt cx="381000" cy="609600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432547" y="2258568"/>
              <a:ext cx="381000" cy="0"/>
            </a:xfrm>
            <a:prstGeom prst="straightConnector1">
              <a:avLst/>
            </a:prstGeom>
            <a:ln w="25400">
              <a:solidFill>
                <a:srgbClr val="FF0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32547" y="1648968"/>
              <a:ext cx="0" cy="609600"/>
            </a:xfrm>
            <a:prstGeom prst="line">
              <a:avLst/>
            </a:prstGeom>
            <a:ln w="25400">
              <a:solidFill>
                <a:srgbClr val="FF0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1752600" y="3429000"/>
            <a:ext cx="381000" cy="609600"/>
            <a:chOff x="432547" y="1648968"/>
            <a:chExt cx="381000" cy="609600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432547" y="2258568"/>
              <a:ext cx="381000" cy="0"/>
            </a:xfrm>
            <a:prstGeom prst="straightConnector1">
              <a:avLst/>
            </a:prstGeom>
            <a:ln w="25400">
              <a:solidFill>
                <a:srgbClr val="FF0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32547" y="1648968"/>
              <a:ext cx="0" cy="609600"/>
            </a:xfrm>
            <a:prstGeom prst="line">
              <a:avLst/>
            </a:prstGeom>
            <a:ln w="25400">
              <a:solidFill>
                <a:srgbClr val="FF0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2438400" y="4267200"/>
            <a:ext cx="381000" cy="609600"/>
            <a:chOff x="432547" y="1648968"/>
            <a:chExt cx="381000" cy="609600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432547" y="2258568"/>
              <a:ext cx="381000" cy="0"/>
            </a:xfrm>
            <a:prstGeom prst="straightConnector1">
              <a:avLst/>
            </a:prstGeom>
            <a:ln w="25400">
              <a:solidFill>
                <a:srgbClr val="FF0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32547" y="1648968"/>
              <a:ext cx="0" cy="609600"/>
            </a:xfrm>
            <a:prstGeom prst="line">
              <a:avLst/>
            </a:prstGeom>
            <a:ln w="25400">
              <a:solidFill>
                <a:srgbClr val="FF0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5C336E4-1E85-4CC4-86F5-359F5DAE4851}"/>
              </a:ext>
            </a:extLst>
          </p:cNvPr>
          <p:cNvSpPr txBox="1">
            <a:spLocks/>
          </p:cNvSpPr>
          <p:nvPr/>
        </p:nvSpPr>
        <p:spPr>
          <a:xfrm>
            <a:off x="152400" y="5715000"/>
            <a:ext cx="7391400" cy="99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9725" indent="-339725">
              <a:buNone/>
            </a:pPr>
            <a:r>
              <a:rPr lang="en-US" dirty="0"/>
              <a:t>* 	Public meeting ads should be published at least 14 days prior to the public meeting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660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3962400"/>
            <a:ext cx="4972643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PermianSlabSerifTypeface" pitchFamily="50" charset="0"/>
              </a:rPr>
              <a:t>Kent Archer</a:t>
            </a:r>
          </a:p>
          <a:p>
            <a:r>
              <a:rPr lang="en-US" sz="4000" dirty="0">
                <a:solidFill>
                  <a:schemeClr val="bg1"/>
                </a:solidFill>
                <a:latin typeface="PermianSlabSerifTypeface" pitchFamily="50" charset="0"/>
              </a:rPr>
              <a:t>(615) 354-3591</a:t>
            </a:r>
          </a:p>
          <a:p>
            <a:r>
              <a:rPr lang="en-US" sz="4000" dirty="0">
                <a:solidFill>
                  <a:schemeClr val="accent5">
                    <a:lumMod val="60000"/>
                    <a:lumOff val="40000"/>
                  </a:schemeClr>
                </a:solidFill>
                <a:latin typeface="PermianSlabSerifTypeface" pitchFamily="50" charset="0"/>
              </a:rPr>
              <a:t>kent.archer@tn.gov</a:t>
            </a:r>
          </a:p>
          <a:p>
            <a:endParaRPr lang="en-US" sz="4400" dirty="0">
              <a:solidFill>
                <a:schemeClr val="bg1"/>
              </a:solidFill>
              <a:latin typeface="PermianSlabSerifTypeface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542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CDBG-RHP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Authorized under Section 8071 of the SUPPORT for Patients and Communities Act</a:t>
            </a:r>
          </a:p>
          <a:p>
            <a:pPr lvl="1"/>
            <a:r>
              <a:rPr lang="en-US" dirty="0"/>
              <a:t>Authorization is good for 5 years</a:t>
            </a:r>
          </a:p>
          <a:p>
            <a:endParaRPr lang="en-US" dirty="0"/>
          </a:p>
          <a:p>
            <a:r>
              <a:rPr lang="en-US" dirty="0"/>
              <a:t>FY20 and FY21 have been funded</a:t>
            </a:r>
          </a:p>
          <a:p>
            <a:pPr lvl="1"/>
            <a:r>
              <a:rPr lang="en-US" dirty="0"/>
              <a:t>FY20 - $891,000 </a:t>
            </a:r>
          </a:p>
          <a:p>
            <a:pPr lvl="1"/>
            <a:r>
              <a:rPr lang="en-US" dirty="0"/>
              <a:t>FY21 - $889,092</a:t>
            </a:r>
          </a:p>
          <a:p>
            <a:endParaRPr lang="en-US" dirty="0"/>
          </a:p>
          <a:p>
            <a:r>
              <a:rPr lang="en-US" dirty="0"/>
              <a:t>Based on the rules and requirements of CDBG</a:t>
            </a:r>
          </a:p>
          <a:p>
            <a:pPr marL="11430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4550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Intent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/>
            <a:r>
              <a:rPr lang="en-US" dirty="0"/>
              <a:t>CDBG-RHP is specifically intended to provide stable, temporary housing to individuals in recovery from a substance use disorder.</a:t>
            </a:r>
          </a:p>
          <a:p>
            <a:pPr marL="857250" lvl="1"/>
            <a:endParaRPr lang="en-US" dirty="0"/>
          </a:p>
          <a:p>
            <a:pPr marL="457200"/>
            <a:r>
              <a:rPr lang="en-US" dirty="0"/>
              <a:t>Temporary housing assistance is defined as 2 years or less per individual or until the individual secures permanent housing, whichever is earlier.</a:t>
            </a:r>
          </a:p>
          <a:p>
            <a:pPr marL="571500" lvl="1" indent="0">
              <a:buNone/>
            </a:pPr>
            <a:endParaRPr lang="en-US" dirty="0"/>
          </a:p>
          <a:p>
            <a:pPr marL="857250"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925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and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available funding for grants: $1,691,088</a:t>
            </a:r>
          </a:p>
          <a:p>
            <a:pPr lvl="1"/>
            <a:r>
              <a:rPr lang="en-US" dirty="0"/>
              <a:t>Minimum Grant:	$250,000</a:t>
            </a:r>
          </a:p>
          <a:p>
            <a:pPr lvl="1"/>
            <a:r>
              <a:rPr lang="en-US" dirty="0"/>
              <a:t>Maximum Grant:	$750,000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Distributed based on a competitive application </a:t>
            </a:r>
          </a:p>
          <a:p>
            <a:endParaRPr lang="en-US" dirty="0"/>
          </a:p>
          <a:p>
            <a:r>
              <a:rPr lang="en-US" dirty="0"/>
              <a:t>Will also consider geographic location of applicants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107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Eligible Uses of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Public Facility Improvements 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Acquisition of Real Property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Lease, Rent &amp; Utilities  </a:t>
            </a:r>
          </a:p>
          <a:p>
            <a:pPr marL="854075" lvl="1" algn="just">
              <a:spcBef>
                <a:spcPts val="0"/>
              </a:spcBef>
            </a:pPr>
            <a:r>
              <a:rPr lang="en-US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RHP cannot supplant funds that previously covered for an individual.</a:t>
            </a:r>
            <a:endParaRPr lang="en-US" dirty="0">
              <a:solidFill>
                <a:srgbClr val="212529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4075" lvl="1" algn="just">
              <a:spcBef>
                <a:spcPts val="0"/>
              </a:spcBef>
            </a:pPr>
            <a:r>
              <a:rPr lang="en-US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New or Expanded Service that have been above and beyond the last 12 months.</a:t>
            </a:r>
            <a:endParaRPr lang="en-US" dirty="0">
              <a:solidFill>
                <a:srgbClr val="212529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4075" lvl="1" algn="just">
              <a:spcBef>
                <a:spcPts val="0"/>
              </a:spcBef>
            </a:pPr>
            <a:r>
              <a:rPr lang="en-US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Assistance can be provided for up to 2 years or until the individual secures permanent housing, whichever is earlier.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Rehabilitation and Reconstruction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4075" lvl="1" algn="just">
              <a:spcBef>
                <a:spcPts val="0"/>
              </a:spcBef>
            </a:pPr>
            <a:r>
              <a:rPr lang="en-US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Single Unit – publicly or privately owned residential building(s)</a:t>
            </a:r>
            <a:endParaRPr lang="en-US" dirty="0">
              <a:solidFill>
                <a:srgbClr val="212529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4075" lvl="1" algn="just">
              <a:spcBef>
                <a:spcPts val="0"/>
              </a:spcBef>
            </a:pPr>
            <a:r>
              <a:rPr lang="en-US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Multi-Unit (up to 7 units) - publicly or privately owned residential building(s)</a:t>
            </a:r>
            <a:endParaRPr lang="en-US" dirty="0">
              <a:solidFill>
                <a:srgbClr val="212529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4075" lvl="1" algn="just">
              <a:spcBef>
                <a:spcPts val="0"/>
              </a:spcBef>
            </a:pPr>
            <a:r>
              <a:rPr lang="en-US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Public Housing – owned or operated by a public housing authority.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Disposition of Real Property Acquisition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Clearance and Demolition 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New Construction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172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2DBCD-95E0-4526-A371-F8479BCC4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Ineligible Uses of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72ED9-800D-44D8-8CB7-D626EE35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Programming/Services</a:t>
            </a:r>
          </a:p>
          <a:p>
            <a:endParaRPr lang="en-US" dirty="0"/>
          </a:p>
          <a:p>
            <a:r>
              <a:rPr lang="en-US" dirty="0"/>
              <a:t>Staffing</a:t>
            </a:r>
          </a:p>
          <a:p>
            <a:endParaRPr lang="en-US" dirty="0"/>
          </a:p>
          <a:p>
            <a:r>
              <a:rPr lang="en-US" dirty="0"/>
              <a:t>Operations and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274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DB74C-415D-463E-A69E-C8FDBF904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Eligible Subrecipients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E71A4-95FD-46F9-80A8-1933DB7B6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City and County governments are the only eligible subrecipients of the CDBG-RHP funds</a:t>
            </a:r>
          </a:p>
          <a:p>
            <a:endParaRPr lang="en-US" dirty="0"/>
          </a:p>
          <a:p>
            <a:r>
              <a:rPr lang="en-US" dirty="0"/>
              <a:t>CDBG Entitlement jurisdictions are eligible for CDBG-RHP</a:t>
            </a:r>
          </a:p>
          <a:p>
            <a:endParaRPr lang="en-US" dirty="0"/>
          </a:p>
          <a:p>
            <a:r>
              <a:rPr lang="en-US" dirty="0"/>
              <a:t>Must have a partnership/agreement with an established organization that currently operates in the recovery housing space</a:t>
            </a:r>
          </a:p>
          <a:p>
            <a:pPr lvl="1"/>
            <a:r>
              <a:rPr lang="en-US" dirty="0"/>
              <a:t>provides/manages transitional housing for persons in recovery from a substance use disorder</a:t>
            </a:r>
          </a:p>
          <a:p>
            <a:pPr lvl="1"/>
            <a:r>
              <a:rPr lang="en-US" dirty="0"/>
              <a:t>provides/manages permanent housing for persons in recovery from a substance use disorder </a:t>
            </a:r>
          </a:p>
          <a:p>
            <a:pPr lvl="1"/>
            <a:r>
              <a:rPr lang="en-US" dirty="0"/>
              <a:t>provides/manages other forms of temporary supportive housing for persons in recovery from a substance use disorder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997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376C0-C5AA-414A-A851-C2CDE9848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E3DA2-C46F-4637-B3C7-761C0CAE9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CDBG-funded activities must meet a National Objective as defined in </a:t>
            </a:r>
            <a:r>
              <a:rPr lang="en-US" dirty="0">
                <a:solidFill>
                  <a:srgbClr val="376CBB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24 CFR 570.483</a:t>
            </a:r>
            <a:endParaRPr lang="en-US" dirty="0">
              <a:solidFill>
                <a:srgbClr val="376CBB"/>
              </a:solidFill>
            </a:endParaRPr>
          </a:p>
          <a:p>
            <a:endParaRPr lang="en-US" dirty="0">
              <a:solidFill>
                <a:srgbClr val="376CBB"/>
              </a:solidFill>
            </a:endParaRPr>
          </a:p>
          <a:p>
            <a:r>
              <a:rPr lang="en-US" dirty="0"/>
              <a:t>HUD has issued a waiver that beneficiaries of CDBG-RHP can be presumed as “low and moderate income” or LMI.</a:t>
            </a:r>
          </a:p>
          <a:p>
            <a:pPr lvl="1"/>
            <a:r>
              <a:rPr lang="en-US" dirty="0"/>
              <a:t>This waiver does not extend to other CDBG funds that may be part of the project.</a:t>
            </a:r>
          </a:p>
        </p:txBody>
      </p:sp>
    </p:spTree>
    <p:extLst>
      <p:ext uri="{BB962C8B-B14F-4D97-AF65-F5344CB8AC3E}">
        <p14:creationId xmlns:p14="http://schemas.microsoft.com/office/powerpoint/2010/main" val="1774858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Criteria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BB9628D-D4C8-4BF3-A454-D7516117A8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899627"/>
              </p:ext>
            </p:extLst>
          </p:nvPr>
        </p:nvGraphicFramePr>
        <p:xfrm>
          <a:off x="1905000" y="1193797"/>
          <a:ext cx="4911725" cy="548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68775">
                  <a:extLst>
                    <a:ext uri="{9D8B030D-6E8A-4147-A177-3AD203B41FA5}">
                      <a16:colId xmlns:a16="http://schemas.microsoft.com/office/drawing/2014/main" val="3471386305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6937428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Criteria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Points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772413"/>
                  </a:ext>
                </a:extLst>
              </a:tr>
              <a:tr h="228600"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Project Need (100)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21249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20955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County Fatal overdose rate (TDH)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264672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20955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County Non-fatal overdose rate (TDH)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99557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20955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County poverty rate (Census/ACS)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50933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20955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Explanation of need of population served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2021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0716630"/>
                  </a:ext>
                </a:extLst>
              </a:tr>
              <a:tr h="228600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Project Impact (100)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35486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20955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Readiness (planning, design, shovel-ready, additional funding availability, etc.)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49464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20955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Community support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2817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20955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Explanation of supportive programs provided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06196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20955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Project located in an Opportunity Zone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719756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7699439"/>
                  </a:ext>
                </a:extLst>
              </a:tr>
              <a:tr h="228600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Project Feasibility (100)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84571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20955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Timeline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26925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20955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Sustainability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8325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20955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Budget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820166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20955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Leveraged Funds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654934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20955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Prior experience (with TDMHSAS and/or TNECD programs, with Recovery Housing programs, with construction projects)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992936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20955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Organizational Capacity and Partnerships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160704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29722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3021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504227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FF0F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3897F2C936BE44B6863D24478B02B9" ma:contentTypeVersion="0" ma:contentTypeDescription="Create a new document." ma:contentTypeScope="" ma:versionID="1c9123e080190ddb10c68a0b50c9df6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EB2005-2FD2-44C1-8CB2-5467871E7DC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496377B-A3F5-4D3A-B941-A7C57B4A8F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00FDE7E-9978-4F03-B3A0-0B4C94D4FB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20679</TotalTime>
  <Words>788</Words>
  <Application>Microsoft Office PowerPoint</Application>
  <PresentationFormat>On-screen Show (4:3)</PresentationFormat>
  <Paragraphs>149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Open Sans</vt:lpstr>
      <vt:lpstr>PermianSlabSerifTypeface</vt:lpstr>
      <vt:lpstr>PowerPoint B</vt:lpstr>
      <vt:lpstr>CDBG-RHP Public Meeting</vt:lpstr>
      <vt:lpstr>CDBG-RHP Overview</vt:lpstr>
      <vt:lpstr>Program Intent</vt:lpstr>
      <vt:lpstr>Funding and Distribution</vt:lpstr>
      <vt:lpstr>Eligible Uses of Funds</vt:lpstr>
      <vt:lpstr>Ineligible Uses of Funds</vt:lpstr>
      <vt:lpstr>Eligible Subrecipients</vt:lpstr>
      <vt:lpstr>National Objective</vt:lpstr>
      <vt:lpstr>Evaluation Criteria</vt:lpstr>
      <vt:lpstr>Anticipated Outcomes</vt:lpstr>
      <vt:lpstr>Expenditure Plan</vt:lpstr>
      <vt:lpstr>Subrecipient Monitoring</vt:lpstr>
      <vt:lpstr>Timeline</vt:lpstr>
      <vt:lpstr>Application Process Flow</vt:lpstr>
      <vt:lpstr>PowerPoint Presentation</vt:lpstr>
    </vt:vector>
  </TitlesOfParts>
  <Company>State of Tennessee: Finance &amp;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Wehlage</dc:creator>
  <cp:lastModifiedBy>Kent Archer</cp:lastModifiedBy>
  <cp:revision>106</cp:revision>
  <dcterms:created xsi:type="dcterms:W3CDTF">2015-04-23T14:05:52Z</dcterms:created>
  <dcterms:modified xsi:type="dcterms:W3CDTF">2021-12-13T15:25:46Z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0x010100213897F2C936BE44B6863D24478B02B9</vt:lpwstr>
  </property>
</Properties>
</file>