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1"/>
  </p:notesMasterIdLst>
  <p:sldIdLst>
    <p:sldId id="256" r:id="rId2"/>
    <p:sldId id="257" r:id="rId3"/>
    <p:sldId id="306" r:id="rId4"/>
    <p:sldId id="493" r:id="rId5"/>
    <p:sldId id="494" r:id="rId6"/>
    <p:sldId id="263" r:id="rId7"/>
    <p:sldId id="264" r:id="rId8"/>
    <p:sldId id="497" r:id="rId9"/>
    <p:sldId id="491" r:id="rId10"/>
    <p:sldId id="269" r:id="rId11"/>
    <p:sldId id="265" r:id="rId12"/>
    <p:sldId id="495" r:id="rId13"/>
    <p:sldId id="496" r:id="rId14"/>
    <p:sldId id="555" r:id="rId15"/>
    <p:sldId id="295" r:id="rId16"/>
    <p:sldId id="558" r:id="rId17"/>
    <p:sldId id="552" r:id="rId18"/>
    <p:sldId id="559" r:id="rId19"/>
    <p:sldId id="560" r:id="rId20"/>
    <p:sldId id="554" r:id="rId21"/>
    <p:sldId id="292" r:id="rId22"/>
    <p:sldId id="492" r:id="rId23"/>
    <p:sldId id="271" r:id="rId24"/>
    <p:sldId id="272" r:id="rId25"/>
    <p:sldId id="498" r:id="rId26"/>
    <p:sldId id="466" r:id="rId27"/>
    <p:sldId id="296" r:id="rId28"/>
    <p:sldId id="274" r:id="rId29"/>
    <p:sldId id="279" r:id="rId30"/>
    <p:sldId id="275" r:id="rId31"/>
    <p:sldId id="276" r:id="rId32"/>
    <p:sldId id="277" r:id="rId33"/>
    <p:sldId id="470" r:id="rId34"/>
    <p:sldId id="488" r:id="rId35"/>
    <p:sldId id="280" r:id="rId36"/>
    <p:sldId id="282" r:id="rId37"/>
    <p:sldId id="499" r:id="rId38"/>
    <p:sldId id="472" r:id="rId39"/>
    <p:sldId id="283" r:id="rId40"/>
    <p:sldId id="284" r:id="rId41"/>
    <p:sldId id="285" r:id="rId42"/>
    <p:sldId id="286" r:id="rId43"/>
    <p:sldId id="293" r:id="rId44"/>
    <p:sldId id="287" r:id="rId45"/>
    <p:sldId id="288" r:id="rId46"/>
    <p:sldId id="289" r:id="rId47"/>
    <p:sldId id="290" r:id="rId48"/>
    <p:sldId id="500" r:id="rId49"/>
    <p:sldId id="501" r:id="rId50"/>
    <p:sldId id="503" r:id="rId51"/>
    <p:sldId id="479" r:id="rId52"/>
    <p:sldId id="502" r:id="rId53"/>
    <p:sldId id="509" r:id="rId54"/>
    <p:sldId id="504" r:id="rId55"/>
    <p:sldId id="505" r:id="rId56"/>
    <p:sldId id="506" r:id="rId57"/>
    <p:sldId id="507" r:id="rId58"/>
    <p:sldId id="508" r:id="rId59"/>
    <p:sldId id="510" r:id="rId60"/>
    <p:sldId id="511" r:id="rId61"/>
    <p:sldId id="512" r:id="rId62"/>
    <p:sldId id="513" r:id="rId63"/>
    <p:sldId id="514" r:id="rId64"/>
    <p:sldId id="515" r:id="rId65"/>
    <p:sldId id="516" r:id="rId66"/>
    <p:sldId id="522" r:id="rId67"/>
    <p:sldId id="518" r:id="rId68"/>
    <p:sldId id="520" r:id="rId69"/>
    <p:sldId id="521" r:id="rId70"/>
    <p:sldId id="523" r:id="rId71"/>
    <p:sldId id="524" r:id="rId72"/>
    <p:sldId id="525" r:id="rId73"/>
    <p:sldId id="526" r:id="rId74"/>
    <p:sldId id="527" r:id="rId75"/>
    <p:sldId id="528" r:id="rId76"/>
    <p:sldId id="529" r:id="rId77"/>
    <p:sldId id="530" r:id="rId78"/>
    <p:sldId id="531" r:id="rId79"/>
    <p:sldId id="532" r:id="rId80"/>
    <p:sldId id="533" r:id="rId81"/>
    <p:sldId id="534" r:id="rId82"/>
    <p:sldId id="535" r:id="rId83"/>
    <p:sldId id="536" r:id="rId84"/>
    <p:sldId id="537" r:id="rId85"/>
    <p:sldId id="538" r:id="rId86"/>
    <p:sldId id="539" r:id="rId87"/>
    <p:sldId id="540" r:id="rId88"/>
    <p:sldId id="541" r:id="rId89"/>
    <p:sldId id="542" r:id="rId90"/>
    <p:sldId id="543" r:id="rId91"/>
    <p:sldId id="544" r:id="rId92"/>
    <p:sldId id="545" r:id="rId93"/>
    <p:sldId id="546" r:id="rId94"/>
    <p:sldId id="547" r:id="rId95"/>
    <p:sldId id="548" r:id="rId96"/>
    <p:sldId id="549" r:id="rId97"/>
    <p:sldId id="550" r:id="rId98"/>
    <p:sldId id="551" r:id="rId99"/>
    <p:sldId id="556"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0099DD"/>
    <a:srgbClr val="FFFFFF"/>
    <a:srgbClr val="1018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92" autoAdjust="0"/>
    <p:restoredTop sz="94659"/>
  </p:normalViewPr>
  <p:slideViewPr>
    <p:cSldViewPr snapToGrid="0" snapToObjects="1">
      <p:cViewPr varScale="1">
        <p:scale>
          <a:sx n="83" d="100"/>
          <a:sy n="83" d="100"/>
        </p:scale>
        <p:origin x="75"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C999B0-F36A-49AC-9BB3-40C2309BEB5E}" type="datetimeFigureOut">
              <a:rPr lang="en-US" smtClean="0"/>
              <a:t>12/11/2018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68E30C-A3CD-4E37-844C-60EFE650C596}" type="slidenum">
              <a:rPr lang="en-US" smtClean="0"/>
              <a:t>‹#›</a:t>
            </a:fld>
            <a:endParaRPr lang="en-US"/>
          </a:p>
        </p:txBody>
      </p:sp>
    </p:spTree>
    <p:extLst>
      <p:ext uri="{BB962C8B-B14F-4D97-AF65-F5344CB8AC3E}">
        <p14:creationId xmlns:p14="http://schemas.microsoft.com/office/powerpoint/2010/main" val="2522985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A31CCB-C7CE-784E-9E99-50E513D5DA53}"/>
              </a:ext>
            </a:extLst>
          </p:cNvPr>
          <p:cNvSpPr/>
          <p:nvPr userDrawn="1"/>
        </p:nvSpPr>
        <p:spPr>
          <a:xfrm>
            <a:off x="0" y="4596557"/>
            <a:ext cx="12192000" cy="2261444"/>
          </a:xfrm>
          <a:prstGeom prst="rect">
            <a:avLst/>
          </a:prstGeom>
          <a:solidFill>
            <a:srgbClr val="101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7DE1DDD-0F7B-FD4A-9107-EDCC0CD4D545}"/>
              </a:ext>
            </a:extLst>
          </p:cNvPr>
          <p:cNvSpPr txBox="1"/>
          <p:nvPr userDrawn="1"/>
        </p:nvSpPr>
        <p:spPr>
          <a:xfrm>
            <a:off x="6336792" y="4790497"/>
            <a:ext cx="2313432" cy="1676741"/>
          </a:xfrm>
          <a:prstGeom prst="rect">
            <a:avLst/>
          </a:prstGeom>
          <a:noFill/>
        </p:spPr>
        <p:txBody>
          <a:bodyPr wrap="square" rtlCol="0">
            <a:spAutoFit/>
          </a:bodyPr>
          <a:lstStyle/>
          <a:p>
            <a:pPr>
              <a:lnSpc>
                <a:spcPct val="200000"/>
              </a:lnSpc>
            </a:pPr>
            <a:r>
              <a:rPr lang="en-US" dirty="0">
                <a:solidFill>
                  <a:schemeClr val="bg1"/>
                </a:solidFill>
              </a:rPr>
              <a:t>Date:</a:t>
            </a:r>
          </a:p>
          <a:p>
            <a:pPr>
              <a:lnSpc>
                <a:spcPct val="200000"/>
              </a:lnSpc>
            </a:pPr>
            <a:r>
              <a:rPr lang="en-US" dirty="0">
                <a:solidFill>
                  <a:schemeClr val="bg1"/>
                </a:solidFill>
              </a:rPr>
              <a:t>Location</a:t>
            </a:r>
          </a:p>
          <a:p>
            <a:pPr>
              <a:lnSpc>
                <a:spcPct val="200000"/>
              </a:lnSpc>
            </a:pPr>
            <a:r>
              <a:rPr lang="en-US" dirty="0">
                <a:solidFill>
                  <a:schemeClr val="bg1"/>
                </a:solidFill>
              </a:rPr>
              <a:t>Presenters</a:t>
            </a:r>
          </a:p>
        </p:txBody>
      </p:sp>
      <p:cxnSp>
        <p:nvCxnSpPr>
          <p:cNvPr id="13" name="Straight Connector 12">
            <a:extLst>
              <a:ext uri="{FF2B5EF4-FFF2-40B4-BE49-F238E27FC236}">
                <a16:creationId xmlns:a16="http://schemas.microsoft.com/office/drawing/2014/main" id="{5F73247F-7483-5D49-85A4-345F29F442B3}"/>
              </a:ext>
            </a:extLst>
          </p:cNvPr>
          <p:cNvCxnSpPr/>
          <p:nvPr userDrawn="1"/>
        </p:nvCxnSpPr>
        <p:spPr>
          <a:xfrm>
            <a:off x="6096000" y="4872315"/>
            <a:ext cx="0" cy="170992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5EE2B1-BDF7-4F30-B579-F3EA9C172FEE}"/>
              </a:ext>
            </a:extLst>
          </p:cNvPr>
          <p:cNvPicPr>
            <a:picLocks noChangeAspect="1"/>
          </p:cNvPicPr>
          <p:nvPr userDrawn="1"/>
        </p:nvPicPr>
        <p:blipFill>
          <a:blip r:embed="rId2"/>
          <a:stretch>
            <a:fillRect/>
          </a:stretch>
        </p:blipFill>
        <p:spPr>
          <a:xfrm>
            <a:off x="3194232" y="1692696"/>
            <a:ext cx="5803536" cy="1137493"/>
          </a:xfrm>
          <a:prstGeom prst="rect">
            <a:avLst/>
          </a:prstGeom>
        </p:spPr>
      </p:pic>
    </p:spTree>
    <p:extLst>
      <p:ext uri="{BB962C8B-B14F-4D97-AF65-F5344CB8AC3E}">
        <p14:creationId xmlns:p14="http://schemas.microsoft.com/office/powerpoint/2010/main" val="429351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02360-E3B4-AC4D-BF63-1265B1A319A2}"/>
              </a:ext>
            </a:extLst>
          </p:cNvPr>
          <p:cNvSpPr>
            <a:spLocks noGrp="1"/>
          </p:cNvSpPr>
          <p:nvPr>
            <p:ph type="title"/>
          </p:nvPr>
        </p:nvSpPr>
        <p:spPr>
          <a:xfrm>
            <a:off x="0" y="194203"/>
            <a:ext cx="121920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C356B-8A30-8940-A81C-76B92E0420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C57CD179-B1E2-425F-9EC3-6852CC284066}"/>
              </a:ext>
            </a:extLst>
          </p:cNvPr>
          <p:cNvSpPr txBox="1"/>
          <p:nvPr userDrawn="1"/>
        </p:nvSpPr>
        <p:spPr>
          <a:xfrm>
            <a:off x="11353800" y="6374140"/>
            <a:ext cx="742996" cy="369332"/>
          </a:xfrm>
          <a:prstGeom prst="rect">
            <a:avLst/>
          </a:prstGeom>
          <a:noFill/>
        </p:spPr>
        <p:txBody>
          <a:bodyPr wrap="square" rtlCol="0">
            <a:spAutoFit/>
          </a:bodyPr>
          <a:lstStyle/>
          <a:p>
            <a:fld id="{1149A602-0A94-4D3E-8915-8F32E0F835B1}" type="slidenum">
              <a:rPr lang="en-US" smtClean="0">
                <a:solidFill>
                  <a:srgbClr val="FFFFFF"/>
                </a:solidFill>
              </a:rPr>
              <a:t>‹#›</a:t>
            </a:fld>
            <a:endParaRPr lang="en-US" dirty="0">
              <a:solidFill>
                <a:srgbClr val="FFFFFF"/>
              </a:solidFill>
            </a:endParaRPr>
          </a:p>
        </p:txBody>
      </p:sp>
    </p:spTree>
    <p:extLst>
      <p:ext uri="{BB962C8B-B14F-4D97-AF65-F5344CB8AC3E}">
        <p14:creationId xmlns:p14="http://schemas.microsoft.com/office/powerpoint/2010/main" val="4085020818"/>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0ABB55E-DD9F-3249-8FA3-1C9BEF359F40}"/>
              </a:ext>
            </a:extLst>
          </p:cNvPr>
          <p:cNvSpPr/>
          <p:nvPr userDrawn="1"/>
        </p:nvSpPr>
        <p:spPr>
          <a:xfrm>
            <a:off x="0" y="0"/>
            <a:ext cx="12192000" cy="685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6A602F2-37B6-B946-8543-6144A04F6CE0}"/>
              </a:ext>
            </a:extLst>
          </p:cNvPr>
          <p:cNvSpPr/>
          <p:nvPr userDrawn="1"/>
        </p:nvSpPr>
        <p:spPr>
          <a:xfrm>
            <a:off x="212558" y="215433"/>
            <a:ext cx="11766885" cy="64271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3BD1324E-51BE-AE4D-AAC4-8186220D6789}"/>
              </a:ext>
            </a:extLst>
          </p:cNvPr>
          <p:cNvSpPr txBox="1">
            <a:spLocks/>
          </p:cNvSpPr>
          <p:nvPr userDrawn="1"/>
        </p:nvSpPr>
        <p:spPr>
          <a:xfrm>
            <a:off x="4975058" y="965200"/>
            <a:ext cx="6894879" cy="4927601"/>
          </a:xfrm>
          <a:prstGeom prst="rect">
            <a:avLst/>
          </a:prstGeom>
          <a:noFill/>
        </p:spPr>
        <p:txBody>
          <a:bodyPr vert="horz" lIns="457200" tIns="45720" rIns="457200" bIns="45720" rtlCol="0" anchor="ctr">
            <a:normAutofit/>
          </a:bodyPr>
          <a:lst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a:lstStyle>
          <a:p>
            <a:r>
              <a:rPr lang="en-US" sz="6000" dirty="0">
                <a:solidFill>
                  <a:srgbClr val="101820"/>
                </a:solidFill>
              </a:rPr>
              <a:t>Section Title</a:t>
            </a:r>
            <a:br>
              <a:rPr lang="en-US" dirty="0">
                <a:solidFill>
                  <a:srgbClr val="101820"/>
                </a:solidFill>
              </a:rPr>
            </a:br>
            <a:r>
              <a:rPr lang="en-US" sz="3600" dirty="0">
                <a:solidFill>
                  <a:srgbClr val="101820"/>
                </a:solidFill>
              </a:rPr>
              <a:t>Presenter</a:t>
            </a:r>
          </a:p>
        </p:txBody>
      </p:sp>
      <p:pic>
        <p:nvPicPr>
          <p:cNvPr id="3" name="Picture 2">
            <a:extLst>
              <a:ext uri="{FF2B5EF4-FFF2-40B4-BE49-F238E27FC236}">
                <a16:creationId xmlns:a16="http://schemas.microsoft.com/office/drawing/2014/main" id="{4302207A-C0CB-46D2-93E3-1AA8E3C481F8}"/>
              </a:ext>
            </a:extLst>
          </p:cNvPr>
          <p:cNvPicPr>
            <a:picLocks noChangeAspect="1"/>
          </p:cNvPicPr>
          <p:nvPr userDrawn="1"/>
        </p:nvPicPr>
        <p:blipFill>
          <a:blip r:embed="rId2"/>
          <a:stretch>
            <a:fillRect/>
          </a:stretch>
        </p:blipFill>
        <p:spPr>
          <a:xfrm>
            <a:off x="212558" y="2962274"/>
            <a:ext cx="4762500" cy="933450"/>
          </a:xfrm>
          <a:prstGeom prst="rect">
            <a:avLst/>
          </a:prstGeom>
        </p:spPr>
      </p:pic>
    </p:spTree>
    <p:extLst>
      <p:ext uri="{BB962C8B-B14F-4D97-AF65-F5344CB8AC3E}">
        <p14:creationId xmlns:p14="http://schemas.microsoft.com/office/powerpoint/2010/main" val="378280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_l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tx2"/>
                </a:solidFill>
                <a:latin typeface="+mj-lt"/>
              </a:defRPr>
            </a:lvl1pPr>
          </a:lstStyle>
          <a:p>
            <a:r>
              <a:rPr lang="en-US" dirty="0"/>
              <a:t>Title comes here</a:t>
            </a:r>
            <a:endParaRPr lang="en-IN" dirty="0"/>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tx2">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vector graphics&#10;&#10;Description generated with very high confidence">
            <a:extLst>
              <a:ext uri="{FF2B5EF4-FFF2-40B4-BE49-F238E27FC236}">
                <a16:creationId xmlns:a16="http://schemas.microsoft.com/office/drawing/2014/main" id="{A18B777E-D4C6-4160-AAFF-9F7CCAB34BD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228521" y="232541"/>
            <a:ext cx="1730516" cy="471102"/>
          </a:xfrm>
          <a:prstGeom prst="rect">
            <a:avLst/>
          </a:prstGeom>
        </p:spPr>
      </p:pic>
    </p:spTree>
    <p:extLst>
      <p:ext uri="{BB962C8B-B14F-4D97-AF65-F5344CB8AC3E}">
        <p14:creationId xmlns:p14="http://schemas.microsoft.com/office/powerpoint/2010/main" val="1523950053"/>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E47F5EE-77E1-1E47-BC43-D12E9D19D281}"/>
              </a:ext>
            </a:extLst>
          </p:cNvPr>
          <p:cNvSpPr/>
          <p:nvPr userDrawn="1"/>
        </p:nvSpPr>
        <p:spPr>
          <a:xfrm>
            <a:off x="10363201" y="6249971"/>
            <a:ext cx="1828799" cy="608029"/>
          </a:xfrm>
          <a:prstGeom prst="rect">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2F7D0FE2-7D66-CF47-B2D7-3CAAC40F65D8}"/>
              </a:ext>
            </a:extLst>
          </p:cNvPr>
          <p:cNvSpPr>
            <a:spLocks noGrp="1"/>
          </p:cNvSpPr>
          <p:nvPr>
            <p:ph type="body" idx="1"/>
          </p:nvPr>
        </p:nvSpPr>
        <p:spPr>
          <a:xfrm>
            <a:off x="838200" y="1755289"/>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31C2A2B-E8D5-2E4E-9BEC-BDEEDF892015}"/>
              </a:ext>
            </a:extLst>
          </p:cNvPr>
          <p:cNvSpPr>
            <a:spLocks noGrp="1"/>
          </p:cNvSpPr>
          <p:nvPr>
            <p:ph type="sldNum" sz="quarter" idx="4"/>
          </p:nvPr>
        </p:nvSpPr>
        <p:spPr>
          <a:xfrm>
            <a:off x="9296400" y="6365494"/>
            <a:ext cx="2743200" cy="365125"/>
          </a:xfrm>
          <a:prstGeom prst="rect">
            <a:avLst/>
          </a:prstGeom>
        </p:spPr>
        <p:txBody>
          <a:bodyPr vert="horz" lIns="91440" tIns="45720" rIns="91440" bIns="45720" rtlCol="0" anchor="ctr"/>
          <a:lstStyle>
            <a:lvl1pPr algn="r">
              <a:defRPr sz="1200">
                <a:solidFill>
                  <a:schemeClr val="bg1"/>
                </a:solidFill>
              </a:defRPr>
            </a:lvl1pPr>
          </a:lstStyle>
          <a:p>
            <a:fld id="{4D49B1A6-4A1C-9E46-8F2A-1B2F4646D2D4}" type="slidenum">
              <a:rPr lang="en-US" smtClean="0"/>
              <a:pPr/>
              <a:t>‹#›</a:t>
            </a:fld>
            <a:endParaRPr lang="en-US" dirty="0"/>
          </a:p>
        </p:txBody>
      </p:sp>
      <p:sp>
        <p:nvSpPr>
          <p:cNvPr id="2" name="Title Placeholder 1">
            <a:extLst>
              <a:ext uri="{FF2B5EF4-FFF2-40B4-BE49-F238E27FC236}">
                <a16:creationId xmlns:a16="http://schemas.microsoft.com/office/drawing/2014/main" id="{A4414C1D-1820-B243-A630-3A3AD8C644C2}"/>
              </a:ext>
            </a:extLst>
          </p:cNvPr>
          <p:cNvSpPr>
            <a:spLocks noGrp="1"/>
          </p:cNvSpPr>
          <p:nvPr>
            <p:ph type="title"/>
          </p:nvPr>
        </p:nvSpPr>
        <p:spPr>
          <a:xfrm>
            <a:off x="0" y="194203"/>
            <a:ext cx="12192000" cy="1325562"/>
          </a:xfrm>
          <a:prstGeom prst="rect">
            <a:avLst/>
          </a:prstGeom>
          <a:solidFill>
            <a:sysClr val="window" lastClr="FFFFFF">
              <a:lumMod val="50000"/>
            </a:sysClr>
          </a:solidFill>
        </p:spPr>
        <p:txBody>
          <a:bodyPr vert="horz" lIns="457200" tIns="45720" rIns="457200" bIns="45720" rtlCol="0" anchor="ctr">
            <a:normAutofit/>
          </a:bodyPr>
          <a:lstStyle/>
          <a:p>
            <a:r>
              <a:rPr lang="en-US" dirty="0"/>
              <a:t>Click to edit Master title style</a:t>
            </a:r>
          </a:p>
        </p:txBody>
      </p:sp>
      <p:pic>
        <p:nvPicPr>
          <p:cNvPr id="5" name="Picture 4">
            <a:extLst>
              <a:ext uri="{FF2B5EF4-FFF2-40B4-BE49-F238E27FC236}">
                <a16:creationId xmlns:a16="http://schemas.microsoft.com/office/drawing/2014/main" id="{CA0F8674-E989-43DC-825D-63C1C10E168C}"/>
              </a:ext>
            </a:extLst>
          </p:cNvPr>
          <p:cNvPicPr>
            <a:picLocks noChangeAspect="1"/>
          </p:cNvPicPr>
          <p:nvPr userDrawn="1"/>
        </p:nvPicPr>
        <p:blipFill>
          <a:blip r:embed="rId6"/>
          <a:stretch>
            <a:fillRect/>
          </a:stretch>
        </p:blipFill>
        <p:spPr>
          <a:xfrm>
            <a:off x="85725" y="6245452"/>
            <a:ext cx="2743200" cy="537667"/>
          </a:xfrm>
          <a:prstGeom prst="rect">
            <a:avLst/>
          </a:prstGeom>
        </p:spPr>
      </p:pic>
    </p:spTree>
    <p:extLst>
      <p:ext uri="{BB962C8B-B14F-4D97-AF65-F5344CB8AC3E}">
        <p14:creationId xmlns:p14="http://schemas.microsoft.com/office/powerpoint/2010/main" val="212440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b="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eig.org/news/opportunity-zones-map-comes-focus" TargetMode="External"/><Relationship Id="rId2" Type="http://schemas.openxmlformats.org/officeDocument/2006/relationships/hyperlink" Target="https://www.cims.cdfifund.gov/preparation/?config=config_nmtc.xml" TargetMode="External"/><Relationship Id="rId1" Type="http://schemas.openxmlformats.org/officeDocument/2006/relationships/slideLayout" Target="../slideLayouts/slideLayout2.xml"/><Relationship Id="rId4" Type="http://schemas.openxmlformats.org/officeDocument/2006/relationships/hyperlink" Target="https://www.tn.gov/ecd/opportunity-zones.html" TargetMode="External"/></Relationships>
</file>

<file path=ppt/slides/_rels/slide24.xml.rels><?xml version="1.0" encoding="UTF-8" standalone="yes"?>
<Relationships xmlns="http://schemas.openxmlformats.org/package/2006/relationships"><Relationship Id="rId2" Type="http://schemas.openxmlformats.org/officeDocument/2006/relationships/hyperlink" Target="https://eig.org/news/joint-economic-hearing-promise-opportunity-zon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27.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7.svg"/></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novoco.com/resource-centers/opportunity-zone-resource-center/opportunity-zone-funds-listing" TargetMode="External"/><Relationship Id="rId2" Type="http://schemas.openxmlformats.org/officeDocument/2006/relationships/hyperlink" Target="https://www.ncsha.org/resource/opportunity-zone-fund-directory/"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mailto:ccoffman@fbtlaw.com" TargetMode="External"/><Relationship Id="rId2" Type="http://schemas.openxmlformats.org/officeDocument/2006/relationships/image" Target="../media/image59.jp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mailto:bharrison@lbmc.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F5F29-040B-44E3-BB3B-ED165BD041BD}"/>
              </a:ext>
            </a:extLst>
          </p:cNvPr>
          <p:cNvSpPr txBox="1"/>
          <p:nvPr/>
        </p:nvSpPr>
        <p:spPr>
          <a:xfrm>
            <a:off x="7050024" y="5001768"/>
            <a:ext cx="2874698" cy="369332"/>
          </a:xfrm>
          <a:prstGeom prst="rect">
            <a:avLst/>
          </a:prstGeom>
          <a:noFill/>
        </p:spPr>
        <p:txBody>
          <a:bodyPr wrap="none" rtlCol="0">
            <a:spAutoFit/>
          </a:bodyPr>
          <a:lstStyle/>
          <a:p>
            <a:r>
              <a:rPr lang="en-US" dirty="0">
                <a:solidFill>
                  <a:schemeClr val="bg1"/>
                </a:solidFill>
              </a:rPr>
              <a:t>Tuesday, December 11, 2018</a:t>
            </a:r>
          </a:p>
        </p:txBody>
      </p:sp>
      <p:sp>
        <p:nvSpPr>
          <p:cNvPr id="3" name="TextBox 2">
            <a:extLst>
              <a:ext uri="{FF2B5EF4-FFF2-40B4-BE49-F238E27FC236}">
                <a16:creationId xmlns:a16="http://schemas.microsoft.com/office/drawing/2014/main" id="{A2F15E19-613C-4734-95C8-F4AF91CCF343}"/>
              </a:ext>
            </a:extLst>
          </p:cNvPr>
          <p:cNvSpPr txBox="1"/>
          <p:nvPr/>
        </p:nvSpPr>
        <p:spPr>
          <a:xfrm>
            <a:off x="7370064" y="5532120"/>
            <a:ext cx="4535424" cy="646331"/>
          </a:xfrm>
          <a:prstGeom prst="rect">
            <a:avLst/>
          </a:prstGeom>
          <a:noFill/>
        </p:spPr>
        <p:txBody>
          <a:bodyPr wrap="square" rtlCol="0">
            <a:spAutoFit/>
          </a:bodyPr>
          <a:lstStyle/>
          <a:p>
            <a:r>
              <a:rPr lang="en-US" dirty="0">
                <a:solidFill>
                  <a:schemeClr val="bg1"/>
                </a:solidFill>
              </a:rPr>
              <a:t>University of Memphis, FedEx Institute of Technology – The Zone, Memphis, TN</a:t>
            </a:r>
          </a:p>
        </p:txBody>
      </p:sp>
      <p:sp>
        <p:nvSpPr>
          <p:cNvPr id="4" name="TextBox 3">
            <a:extLst>
              <a:ext uri="{FF2B5EF4-FFF2-40B4-BE49-F238E27FC236}">
                <a16:creationId xmlns:a16="http://schemas.microsoft.com/office/drawing/2014/main" id="{0E511753-DEA1-4BEA-A9AB-979A4A969D6E}"/>
              </a:ext>
            </a:extLst>
          </p:cNvPr>
          <p:cNvSpPr txBox="1"/>
          <p:nvPr/>
        </p:nvSpPr>
        <p:spPr>
          <a:xfrm>
            <a:off x="7552018" y="6149233"/>
            <a:ext cx="2664191" cy="646331"/>
          </a:xfrm>
          <a:prstGeom prst="rect">
            <a:avLst/>
          </a:prstGeom>
          <a:noFill/>
        </p:spPr>
        <p:txBody>
          <a:bodyPr wrap="none" rtlCol="0">
            <a:spAutoFit/>
          </a:bodyPr>
          <a:lstStyle/>
          <a:p>
            <a:r>
              <a:rPr lang="en-US" dirty="0">
                <a:solidFill>
                  <a:schemeClr val="bg1"/>
                </a:solidFill>
              </a:rPr>
              <a:t>Blake Harrison, CPA, LBMC</a:t>
            </a:r>
          </a:p>
          <a:p>
            <a:r>
              <a:rPr lang="en-US" dirty="0">
                <a:solidFill>
                  <a:schemeClr val="bg1"/>
                </a:solidFill>
              </a:rPr>
              <a:t>Chris Coffman, FBT</a:t>
            </a:r>
          </a:p>
        </p:txBody>
      </p:sp>
      <p:sp>
        <p:nvSpPr>
          <p:cNvPr id="8" name="Rectangle 7">
            <a:extLst>
              <a:ext uri="{FF2B5EF4-FFF2-40B4-BE49-F238E27FC236}">
                <a16:creationId xmlns:a16="http://schemas.microsoft.com/office/drawing/2014/main" id="{7ECE6CBE-107C-40B5-8890-EC294064205E}"/>
              </a:ext>
            </a:extLst>
          </p:cNvPr>
          <p:cNvSpPr/>
          <p:nvPr/>
        </p:nvSpPr>
        <p:spPr>
          <a:xfrm>
            <a:off x="0" y="0"/>
            <a:ext cx="12192000" cy="45624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AFEA150-D0E9-4D09-8F7A-947BFFBFA9CF}"/>
              </a:ext>
            </a:extLst>
          </p:cNvPr>
          <p:cNvPicPr>
            <a:picLocks noChangeAspect="1"/>
          </p:cNvPicPr>
          <p:nvPr/>
        </p:nvPicPr>
        <p:blipFill>
          <a:blip r:embed="rId2"/>
          <a:stretch>
            <a:fillRect/>
          </a:stretch>
        </p:blipFill>
        <p:spPr>
          <a:xfrm>
            <a:off x="7881291" y="3578108"/>
            <a:ext cx="4018552" cy="787636"/>
          </a:xfrm>
          <a:prstGeom prst="rect">
            <a:avLst/>
          </a:prstGeom>
        </p:spPr>
      </p:pic>
      <p:pic>
        <p:nvPicPr>
          <p:cNvPr id="5" name="Picture 4">
            <a:extLst>
              <a:ext uri="{FF2B5EF4-FFF2-40B4-BE49-F238E27FC236}">
                <a16:creationId xmlns:a16="http://schemas.microsoft.com/office/drawing/2014/main" id="{3C923B31-79BE-4338-8850-5F7F53F57536}"/>
              </a:ext>
            </a:extLst>
          </p:cNvPr>
          <p:cNvPicPr>
            <a:picLocks noChangeAspect="1"/>
          </p:cNvPicPr>
          <p:nvPr/>
        </p:nvPicPr>
        <p:blipFill>
          <a:blip r:embed="rId3"/>
          <a:stretch>
            <a:fillRect/>
          </a:stretch>
        </p:blipFill>
        <p:spPr>
          <a:xfrm>
            <a:off x="292157" y="3475558"/>
            <a:ext cx="2963609" cy="992736"/>
          </a:xfrm>
          <a:prstGeom prst="rect">
            <a:avLst/>
          </a:prstGeom>
        </p:spPr>
      </p:pic>
      <p:pic>
        <p:nvPicPr>
          <p:cNvPr id="6" name="Picture 5">
            <a:extLst>
              <a:ext uri="{FF2B5EF4-FFF2-40B4-BE49-F238E27FC236}">
                <a16:creationId xmlns:a16="http://schemas.microsoft.com/office/drawing/2014/main" id="{07926BC1-D908-437E-81AF-BECCEA207336}"/>
              </a:ext>
            </a:extLst>
          </p:cNvPr>
          <p:cNvPicPr>
            <a:picLocks noChangeAspect="1"/>
          </p:cNvPicPr>
          <p:nvPr/>
        </p:nvPicPr>
        <p:blipFill>
          <a:blip r:embed="rId4"/>
          <a:stretch>
            <a:fillRect/>
          </a:stretch>
        </p:blipFill>
        <p:spPr>
          <a:xfrm>
            <a:off x="1410374" y="802286"/>
            <a:ext cx="9371251" cy="2291000"/>
          </a:xfrm>
          <a:prstGeom prst="rect">
            <a:avLst/>
          </a:prstGeom>
        </p:spPr>
      </p:pic>
    </p:spTree>
    <p:extLst>
      <p:ext uri="{BB962C8B-B14F-4D97-AF65-F5344CB8AC3E}">
        <p14:creationId xmlns:p14="http://schemas.microsoft.com/office/powerpoint/2010/main" val="40670779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Process of Choosing QO Zones in Tennessee</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a:xfrm>
            <a:off x="838200" y="1925391"/>
            <a:ext cx="10515600" cy="4181235"/>
          </a:xfrm>
        </p:spPr>
        <p:txBody>
          <a:bodyPr>
            <a:normAutofit/>
          </a:bodyPr>
          <a:lstStyle/>
          <a:p>
            <a:r>
              <a:rPr lang="en-US" sz="3200" dirty="0"/>
              <a:t>Tennessee’s working group included representation and recommendations from TNECD, the Tennessee Department of Environment and Conservation, Tennessee Housing Development Agency, Tennessee Valley Authority and </a:t>
            </a:r>
            <a:r>
              <a:rPr lang="en-US" sz="3200" dirty="0" err="1"/>
              <a:t>LaunchTN</a:t>
            </a:r>
            <a:r>
              <a:rPr lang="en-US" sz="3200" dirty="0"/>
              <a:t>.</a:t>
            </a:r>
          </a:p>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 </a:t>
            </a:r>
          </a:p>
          <a:p>
            <a:pPr marL="742950" marR="0" lvl="1" indent="-285750">
              <a:lnSpc>
                <a:spcPct val="107000"/>
              </a:lnSpc>
              <a:spcBef>
                <a:spcPts val="0"/>
              </a:spcBef>
              <a:spcAft>
                <a:spcPts val="0"/>
              </a:spcAft>
              <a:buFont typeface="+mj-lt"/>
              <a:buAutoNum type="alphaLcPeriod"/>
            </a:pPr>
            <a:endParaRPr lang="en-US" sz="3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18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QO Zones in Tennessee</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a:xfrm>
            <a:off x="1666875" y="1698139"/>
            <a:ext cx="10515600" cy="4445888"/>
          </a:xfrm>
        </p:spPr>
        <p:txBody>
          <a:bodyPr>
            <a:normAutofit fontScale="700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Source: https://www.cims.cdfifund.gov/preparation/?config=config_nmtc.xml </a:t>
            </a:r>
          </a:p>
          <a:p>
            <a:pPr marL="0" indent="0">
              <a:buNone/>
            </a:pPr>
            <a:endParaRPr lang="en-US" dirty="0"/>
          </a:p>
        </p:txBody>
      </p:sp>
      <p:pic>
        <p:nvPicPr>
          <p:cNvPr id="4" name="Picture 3">
            <a:extLst>
              <a:ext uri="{FF2B5EF4-FFF2-40B4-BE49-F238E27FC236}">
                <a16:creationId xmlns:a16="http://schemas.microsoft.com/office/drawing/2014/main" id="{5051C686-55B5-494D-BA07-C522AF2AB404}"/>
              </a:ext>
            </a:extLst>
          </p:cNvPr>
          <p:cNvPicPr>
            <a:picLocks noChangeAspect="1"/>
          </p:cNvPicPr>
          <p:nvPr/>
        </p:nvPicPr>
        <p:blipFill>
          <a:blip r:embed="rId2"/>
          <a:stretch>
            <a:fillRect/>
          </a:stretch>
        </p:blipFill>
        <p:spPr>
          <a:xfrm>
            <a:off x="168990" y="2076092"/>
            <a:ext cx="11854020" cy="3140014"/>
          </a:xfrm>
          <a:prstGeom prst="rect">
            <a:avLst/>
          </a:prstGeom>
        </p:spPr>
      </p:pic>
    </p:spTree>
    <p:extLst>
      <p:ext uri="{BB962C8B-B14F-4D97-AF65-F5344CB8AC3E}">
        <p14:creationId xmlns:p14="http://schemas.microsoft.com/office/powerpoint/2010/main" val="2084420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8E47-8B62-4B89-AF0D-C13131E532CA}"/>
              </a:ext>
            </a:extLst>
          </p:cNvPr>
          <p:cNvSpPr>
            <a:spLocks noGrp="1"/>
          </p:cNvSpPr>
          <p:nvPr>
            <p:ph type="title"/>
          </p:nvPr>
        </p:nvSpPr>
        <p:spPr/>
        <p:txBody>
          <a:bodyPr/>
          <a:lstStyle/>
          <a:p>
            <a:pPr algn="ctr"/>
            <a:r>
              <a:rPr lang="en-US" dirty="0"/>
              <a:t>QO Zones in Tennessee by the Numbers</a:t>
            </a:r>
            <a:br>
              <a:rPr lang="en-US" dirty="0"/>
            </a:br>
            <a:r>
              <a:rPr lang="en-US" sz="1800" dirty="0"/>
              <a:t>(Source: EIG)</a:t>
            </a:r>
            <a:endParaRPr lang="en-US" dirty="0"/>
          </a:p>
        </p:txBody>
      </p:sp>
      <p:pic>
        <p:nvPicPr>
          <p:cNvPr id="4" name="Content Placeholder 3">
            <a:extLst>
              <a:ext uri="{FF2B5EF4-FFF2-40B4-BE49-F238E27FC236}">
                <a16:creationId xmlns:a16="http://schemas.microsoft.com/office/drawing/2014/main" id="{38C7EE4B-97B1-48F5-AD48-FEE3D0E14276}"/>
              </a:ext>
            </a:extLst>
          </p:cNvPr>
          <p:cNvPicPr>
            <a:picLocks noGrp="1" noChangeAspect="1"/>
          </p:cNvPicPr>
          <p:nvPr>
            <p:ph idx="1"/>
          </p:nvPr>
        </p:nvPicPr>
        <p:blipFill rotWithShape="1">
          <a:blip r:embed="rId2"/>
          <a:srcRect t="17275" b="30917"/>
          <a:stretch/>
        </p:blipFill>
        <p:spPr>
          <a:xfrm>
            <a:off x="353590" y="1644902"/>
            <a:ext cx="11484820" cy="4462599"/>
          </a:xfrm>
          <a:prstGeom prst="rect">
            <a:avLst/>
          </a:prstGeom>
        </p:spPr>
      </p:pic>
    </p:spTree>
    <p:extLst>
      <p:ext uri="{BB962C8B-B14F-4D97-AF65-F5344CB8AC3E}">
        <p14:creationId xmlns:p14="http://schemas.microsoft.com/office/powerpoint/2010/main" val="1099917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C598-0548-484C-9F3C-A91D9F2C6127}"/>
              </a:ext>
            </a:extLst>
          </p:cNvPr>
          <p:cNvSpPr>
            <a:spLocks noGrp="1"/>
          </p:cNvSpPr>
          <p:nvPr>
            <p:ph type="title"/>
          </p:nvPr>
        </p:nvSpPr>
        <p:spPr/>
        <p:txBody>
          <a:bodyPr/>
          <a:lstStyle/>
          <a:p>
            <a:pPr algn="ctr"/>
            <a:r>
              <a:rPr lang="en-US" dirty="0"/>
              <a:t>QO Zones in Tennessee by the Numbers</a:t>
            </a:r>
            <a:br>
              <a:rPr lang="en-US" dirty="0"/>
            </a:br>
            <a:r>
              <a:rPr lang="en-US" sz="1800" dirty="0"/>
              <a:t>(Source: EIG)</a:t>
            </a:r>
            <a:endParaRPr lang="en-US" dirty="0"/>
          </a:p>
        </p:txBody>
      </p:sp>
      <p:pic>
        <p:nvPicPr>
          <p:cNvPr id="7" name="Content Placeholder 6">
            <a:extLst>
              <a:ext uri="{FF2B5EF4-FFF2-40B4-BE49-F238E27FC236}">
                <a16:creationId xmlns:a16="http://schemas.microsoft.com/office/drawing/2014/main" id="{CB9A1730-AF40-4994-AD65-597C8E4D0C90}"/>
              </a:ext>
            </a:extLst>
          </p:cNvPr>
          <p:cNvPicPr>
            <a:picLocks noGrp="1" noChangeAspect="1"/>
          </p:cNvPicPr>
          <p:nvPr>
            <p:ph idx="1"/>
          </p:nvPr>
        </p:nvPicPr>
        <p:blipFill rotWithShape="1">
          <a:blip r:embed="rId2"/>
          <a:srcRect t="68818" r="76863" b="8184"/>
          <a:stretch/>
        </p:blipFill>
        <p:spPr>
          <a:xfrm>
            <a:off x="4281445" y="1536620"/>
            <a:ext cx="3295555" cy="2456628"/>
          </a:xfrm>
          <a:prstGeom prst="rect">
            <a:avLst/>
          </a:prstGeom>
        </p:spPr>
      </p:pic>
      <p:pic>
        <p:nvPicPr>
          <p:cNvPr id="8" name="Picture 7">
            <a:extLst>
              <a:ext uri="{FF2B5EF4-FFF2-40B4-BE49-F238E27FC236}">
                <a16:creationId xmlns:a16="http://schemas.microsoft.com/office/drawing/2014/main" id="{9B8C257E-BCA5-4704-8778-F015347E0CA7}"/>
              </a:ext>
            </a:extLst>
          </p:cNvPr>
          <p:cNvPicPr>
            <a:picLocks noChangeAspect="1"/>
          </p:cNvPicPr>
          <p:nvPr/>
        </p:nvPicPr>
        <p:blipFill rotWithShape="1">
          <a:blip r:embed="rId3"/>
          <a:srcRect l="21625" r="21222"/>
          <a:stretch/>
        </p:blipFill>
        <p:spPr>
          <a:xfrm>
            <a:off x="6579467" y="4274118"/>
            <a:ext cx="2936922" cy="2523094"/>
          </a:xfrm>
          <a:prstGeom prst="rect">
            <a:avLst/>
          </a:prstGeom>
        </p:spPr>
      </p:pic>
      <p:pic>
        <p:nvPicPr>
          <p:cNvPr id="9" name="Picture 8">
            <a:extLst>
              <a:ext uri="{FF2B5EF4-FFF2-40B4-BE49-F238E27FC236}">
                <a16:creationId xmlns:a16="http://schemas.microsoft.com/office/drawing/2014/main" id="{0DDD64AA-C3F7-48E3-8FA6-2C8E9ECC7AF2}"/>
              </a:ext>
            </a:extLst>
          </p:cNvPr>
          <p:cNvPicPr>
            <a:picLocks noChangeAspect="1"/>
          </p:cNvPicPr>
          <p:nvPr/>
        </p:nvPicPr>
        <p:blipFill rotWithShape="1">
          <a:blip r:embed="rId4"/>
          <a:srcRect l="16223" r="23983"/>
          <a:stretch/>
        </p:blipFill>
        <p:spPr>
          <a:xfrm>
            <a:off x="3073137" y="4278818"/>
            <a:ext cx="2856086" cy="2523094"/>
          </a:xfrm>
          <a:prstGeom prst="rect">
            <a:avLst/>
          </a:prstGeom>
        </p:spPr>
      </p:pic>
      <p:pic>
        <p:nvPicPr>
          <p:cNvPr id="10" name="Picture 9">
            <a:extLst>
              <a:ext uri="{FF2B5EF4-FFF2-40B4-BE49-F238E27FC236}">
                <a16:creationId xmlns:a16="http://schemas.microsoft.com/office/drawing/2014/main" id="{8259829C-70A9-4E4C-9246-E3B507A5B7FE}"/>
              </a:ext>
            </a:extLst>
          </p:cNvPr>
          <p:cNvPicPr>
            <a:picLocks noChangeAspect="1"/>
          </p:cNvPicPr>
          <p:nvPr/>
        </p:nvPicPr>
        <p:blipFill rotWithShape="1">
          <a:blip r:embed="rId5"/>
          <a:srcRect l="15028" r="17692"/>
          <a:stretch/>
        </p:blipFill>
        <p:spPr>
          <a:xfrm>
            <a:off x="54688" y="1799840"/>
            <a:ext cx="3145659" cy="2455858"/>
          </a:xfrm>
          <a:prstGeom prst="rect">
            <a:avLst/>
          </a:prstGeom>
        </p:spPr>
      </p:pic>
      <p:pic>
        <p:nvPicPr>
          <p:cNvPr id="11" name="Picture 10">
            <a:extLst>
              <a:ext uri="{FF2B5EF4-FFF2-40B4-BE49-F238E27FC236}">
                <a16:creationId xmlns:a16="http://schemas.microsoft.com/office/drawing/2014/main" id="{F7E0A419-DA19-4BFD-A156-72AE110976F0}"/>
              </a:ext>
            </a:extLst>
          </p:cNvPr>
          <p:cNvPicPr>
            <a:picLocks noChangeAspect="1"/>
          </p:cNvPicPr>
          <p:nvPr/>
        </p:nvPicPr>
        <p:blipFill rotWithShape="1">
          <a:blip r:embed="rId6"/>
          <a:srcRect l="9901" r="26696"/>
          <a:stretch/>
        </p:blipFill>
        <p:spPr>
          <a:xfrm>
            <a:off x="8763921" y="1799840"/>
            <a:ext cx="3342848" cy="2452550"/>
          </a:xfrm>
          <a:prstGeom prst="rect">
            <a:avLst/>
          </a:prstGeom>
        </p:spPr>
      </p:pic>
      <p:sp>
        <p:nvSpPr>
          <p:cNvPr id="12" name="TextBox 11">
            <a:extLst>
              <a:ext uri="{FF2B5EF4-FFF2-40B4-BE49-F238E27FC236}">
                <a16:creationId xmlns:a16="http://schemas.microsoft.com/office/drawing/2014/main" id="{B85626B5-0E5A-4046-97E6-21BC6A793ED5}"/>
              </a:ext>
            </a:extLst>
          </p:cNvPr>
          <p:cNvSpPr txBox="1"/>
          <p:nvPr/>
        </p:nvSpPr>
        <p:spPr>
          <a:xfrm>
            <a:off x="960407" y="1467318"/>
            <a:ext cx="1334219" cy="369332"/>
          </a:xfrm>
          <a:prstGeom prst="rect">
            <a:avLst/>
          </a:prstGeom>
          <a:noFill/>
        </p:spPr>
        <p:txBody>
          <a:bodyPr wrap="square" rtlCol="0">
            <a:spAutoFit/>
          </a:bodyPr>
          <a:lstStyle/>
          <a:p>
            <a:r>
              <a:rPr lang="en-US" dirty="0"/>
              <a:t>Nashville</a:t>
            </a:r>
          </a:p>
        </p:txBody>
      </p:sp>
      <p:sp>
        <p:nvSpPr>
          <p:cNvPr id="13" name="TextBox 12">
            <a:extLst>
              <a:ext uri="{FF2B5EF4-FFF2-40B4-BE49-F238E27FC236}">
                <a16:creationId xmlns:a16="http://schemas.microsoft.com/office/drawing/2014/main" id="{B29D067A-4E5C-4B9B-9049-2100EAB23841}"/>
              </a:ext>
            </a:extLst>
          </p:cNvPr>
          <p:cNvSpPr txBox="1"/>
          <p:nvPr/>
        </p:nvSpPr>
        <p:spPr>
          <a:xfrm>
            <a:off x="9860250" y="1461362"/>
            <a:ext cx="1150189" cy="369332"/>
          </a:xfrm>
          <a:prstGeom prst="rect">
            <a:avLst/>
          </a:prstGeom>
          <a:noFill/>
        </p:spPr>
        <p:txBody>
          <a:bodyPr wrap="square" rtlCol="0">
            <a:spAutoFit/>
          </a:bodyPr>
          <a:lstStyle/>
          <a:p>
            <a:r>
              <a:rPr lang="en-US" dirty="0"/>
              <a:t>Memphis</a:t>
            </a:r>
          </a:p>
        </p:txBody>
      </p:sp>
      <p:sp>
        <p:nvSpPr>
          <p:cNvPr id="14" name="TextBox 13">
            <a:extLst>
              <a:ext uri="{FF2B5EF4-FFF2-40B4-BE49-F238E27FC236}">
                <a16:creationId xmlns:a16="http://schemas.microsoft.com/office/drawing/2014/main" id="{A8645FF5-2C12-4D0D-9C2C-95E9C2840244}"/>
              </a:ext>
            </a:extLst>
          </p:cNvPr>
          <p:cNvSpPr txBox="1"/>
          <p:nvPr/>
        </p:nvSpPr>
        <p:spPr>
          <a:xfrm>
            <a:off x="3903082" y="3937543"/>
            <a:ext cx="1196196" cy="369332"/>
          </a:xfrm>
          <a:prstGeom prst="rect">
            <a:avLst/>
          </a:prstGeom>
          <a:noFill/>
        </p:spPr>
        <p:txBody>
          <a:bodyPr wrap="square" rtlCol="0">
            <a:spAutoFit/>
          </a:bodyPr>
          <a:lstStyle/>
          <a:p>
            <a:r>
              <a:rPr lang="en-US" dirty="0"/>
              <a:t>Knoxville</a:t>
            </a:r>
          </a:p>
        </p:txBody>
      </p:sp>
      <p:sp>
        <p:nvSpPr>
          <p:cNvPr id="15" name="TextBox 14">
            <a:extLst>
              <a:ext uri="{FF2B5EF4-FFF2-40B4-BE49-F238E27FC236}">
                <a16:creationId xmlns:a16="http://schemas.microsoft.com/office/drawing/2014/main" id="{64750984-DDB3-4172-B96C-624EAC621782}"/>
              </a:ext>
            </a:extLst>
          </p:cNvPr>
          <p:cNvSpPr txBox="1"/>
          <p:nvPr/>
        </p:nvSpPr>
        <p:spPr>
          <a:xfrm>
            <a:off x="7331935" y="3937543"/>
            <a:ext cx="1431986" cy="369332"/>
          </a:xfrm>
          <a:prstGeom prst="rect">
            <a:avLst/>
          </a:prstGeom>
          <a:noFill/>
        </p:spPr>
        <p:txBody>
          <a:bodyPr wrap="square" rtlCol="0">
            <a:spAutoFit/>
          </a:bodyPr>
          <a:lstStyle/>
          <a:p>
            <a:r>
              <a:rPr lang="en-US" dirty="0"/>
              <a:t>Chattanooga</a:t>
            </a:r>
          </a:p>
        </p:txBody>
      </p:sp>
    </p:spTree>
    <p:extLst>
      <p:ext uri="{BB962C8B-B14F-4D97-AF65-F5344CB8AC3E}">
        <p14:creationId xmlns:p14="http://schemas.microsoft.com/office/powerpoint/2010/main" val="3253290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in the Region</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362075"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5" name="Picture 4">
            <a:extLst>
              <a:ext uri="{FF2B5EF4-FFF2-40B4-BE49-F238E27FC236}">
                <a16:creationId xmlns:a16="http://schemas.microsoft.com/office/drawing/2014/main" id="{BB36562D-88DC-49A1-9532-846F3A5E36ED}"/>
              </a:ext>
            </a:extLst>
          </p:cNvPr>
          <p:cNvPicPr/>
          <p:nvPr/>
        </p:nvPicPr>
        <p:blipFill rotWithShape="1">
          <a:blip r:embed="rId2"/>
          <a:srcRect l="10338" t="21748" r="4076" b="7076"/>
          <a:stretch/>
        </p:blipFill>
        <p:spPr bwMode="auto">
          <a:xfrm>
            <a:off x="1869057" y="1564257"/>
            <a:ext cx="8453886" cy="431895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7147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in Memphis</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600200"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6" name="Picture 5">
            <a:extLst>
              <a:ext uri="{FF2B5EF4-FFF2-40B4-BE49-F238E27FC236}">
                <a16:creationId xmlns:a16="http://schemas.microsoft.com/office/drawing/2014/main" id="{D18208FC-7020-49EF-B1F8-A695F75F43F0}"/>
              </a:ext>
            </a:extLst>
          </p:cNvPr>
          <p:cNvPicPr/>
          <p:nvPr/>
        </p:nvPicPr>
        <p:blipFill rotWithShape="1">
          <a:blip r:embed="rId2"/>
          <a:srcRect l="32292" t="19360" r="27083"/>
          <a:stretch/>
        </p:blipFill>
        <p:spPr bwMode="auto">
          <a:xfrm>
            <a:off x="3861759" y="1547134"/>
            <a:ext cx="4468482" cy="43992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92125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in Memphis</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600200"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4" name="Picture 3">
            <a:extLst>
              <a:ext uri="{FF2B5EF4-FFF2-40B4-BE49-F238E27FC236}">
                <a16:creationId xmlns:a16="http://schemas.microsoft.com/office/drawing/2014/main" id="{3BCB2DA0-EF94-4188-A283-A8AC1EDF0A8B}"/>
              </a:ext>
            </a:extLst>
          </p:cNvPr>
          <p:cNvPicPr>
            <a:picLocks noChangeAspect="1"/>
          </p:cNvPicPr>
          <p:nvPr/>
        </p:nvPicPr>
        <p:blipFill>
          <a:blip r:embed="rId2"/>
          <a:stretch>
            <a:fillRect/>
          </a:stretch>
        </p:blipFill>
        <p:spPr>
          <a:xfrm>
            <a:off x="4324703" y="1519766"/>
            <a:ext cx="3542594" cy="4422821"/>
          </a:xfrm>
          <a:prstGeom prst="rect">
            <a:avLst/>
          </a:prstGeom>
        </p:spPr>
      </p:pic>
    </p:spTree>
    <p:extLst>
      <p:ext uri="{BB962C8B-B14F-4D97-AF65-F5344CB8AC3E}">
        <p14:creationId xmlns:p14="http://schemas.microsoft.com/office/powerpoint/2010/main" val="3472223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in Memphis</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600200"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5" name="Picture 4">
            <a:extLst>
              <a:ext uri="{FF2B5EF4-FFF2-40B4-BE49-F238E27FC236}">
                <a16:creationId xmlns:a16="http://schemas.microsoft.com/office/drawing/2014/main" id="{4C4692A1-1E8A-4979-B5DB-9B38F5B6C9A5}"/>
              </a:ext>
            </a:extLst>
          </p:cNvPr>
          <p:cNvPicPr>
            <a:picLocks noChangeAspect="1"/>
          </p:cNvPicPr>
          <p:nvPr/>
        </p:nvPicPr>
        <p:blipFill>
          <a:blip r:embed="rId2"/>
          <a:stretch>
            <a:fillRect/>
          </a:stretch>
        </p:blipFill>
        <p:spPr>
          <a:xfrm>
            <a:off x="3087983" y="1519766"/>
            <a:ext cx="6016034" cy="4424490"/>
          </a:xfrm>
          <a:prstGeom prst="rect">
            <a:avLst/>
          </a:prstGeom>
        </p:spPr>
      </p:pic>
    </p:spTree>
    <p:extLst>
      <p:ext uri="{BB962C8B-B14F-4D97-AF65-F5344CB8AC3E}">
        <p14:creationId xmlns:p14="http://schemas.microsoft.com/office/powerpoint/2010/main" val="9588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in Memphis</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600200"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4" name="Picture 3">
            <a:extLst>
              <a:ext uri="{FF2B5EF4-FFF2-40B4-BE49-F238E27FC236}">
                <a16:creationId xmlns:a16="http://schemas.microsoft.com/office/drawing/2014/main" id="{3F627298-C9F4-4B4A-8DA6-9FAB5C2032EE}"/>
              </a:ext>
            </a:extLst>
          </p:cNvPr>
          <p:cNvPicPr>
            <a:picLocks noChangeAspect="1"/>
          </p:cNvPicPr>
          <p:nvPr/>
        </p:nvPicPr>
        <p:blipFill>
          <a:blip r:embed="rId2"/>
          <a:stretch>
            <a:fillRect/>
          </a:stretch>
        </p:blipFill>
        <p:spPr>
          <a:xfrm>
            <a:off x="3214778" y="1519766"/>
            <a:ext cx="5762444" cy="4460312"/>
          </a:xfrm>
          <a:prstGeom prst="rect">
            <a:avLst/>
          </a:prstGeom>
        </p:spPr>
      </p:pic>
    </p:spTree>
    <p:extLst>
      <p:ext uri="{BB962C8B-B14F-4D97-AF65-F5344CB8AC3E}">
        <p14:creationId xmlns:p14="http://schemas.microsoft.com/office/powerpoint/2010/main" val="28318590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in Shelby County</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600200"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5" name="Picture 4">
            <a:extLst>
              <a:ext uri="{FF2B5EF4-FFF2-40B4-BE49-F238E27FC236}">
                <a16:creationId xmlns:a16="http://schemas.microsoft.com/office/drawing/2014/main" id="{5695ECA7-9EE5-42EC-9605-E00C8A98AF99}"/>
              </a:ext>
            </a:extLst>
          </p:cNvPr>
          <p:cNvPicPr>
            <a:picLocks noChangeAspect="1"/>
          </p:cNvPicPr>
          <p:nvPr/>
        </p:nvPicPr>
        <p:blipFill>
          <a:blip r:embed="rId2"/>
          <a:stretch>
            <a:fillRect/>
          </a:stretch>
        </p:blipFill>
        <p:spPr>
          <a:xfrm>
            <a:off x="3041644" y="1519766"/>
            <a:ext cx="6108712" cy="4415208"/>
          </a:xfrm>
          <a:prstGeom prst="rect">
            <a:avLst/>
          </a:prstGeom>
        </p:spPr>
      </p:pic>
    </p:spTree>
    <p:extLst>
      <p:ext uri="{BB962C8B-B14F-4D97-AF65-F5344CB8AC3E}">
        <p14:creationId xmlns:p14="http://schemas.microsoft.com/office/powerpoint/2010/main" val="2030079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r>
              <a:rPr lang="en-US" dirty="0"/>
              <a:t>What is a Qualified Opportunity Zone (QO Zone)?</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lstStyle/>
          <a:p>
            <a:r>
              <a:rPr lang="en-US" dirty="0"/>
              <a:t>Enacted as part of sweeping federal tax legislation commonly referred to as the Tax Cuts and Jobs Act of 2017.</a:t>
            </a:r>
          </a:p>
          <a:p>
            <a:r>
              <a:rPr lang="en-US" dirty="0"/>
              <a:t>Internal Revenue Code (IRC) Section 1400Z-2 provides significant tax incentives for taxpayers to reinvest unrealized capital gains in certain property and businesses located or operating in low-income census tracts that Treasury has designated as qualified opportunity zones (“QO Zone”). </a:t>
            </a:r>
          </a:p>
          <a:p>
            <a:pPr marL="0" indent="0">
              <a:buNone/>
            </a:pPr>
            <a:endParaRPr lang="en-US" dirty="0"/>
          </a:p>
        </p:txBody>
      </p:sp>
    </p:spTree>
    <p:extLst>
      <p:ext uri="{BB962C8B-B14F-4D97-AF65-F5344CB8AC3E}">
        <p14:creationId xmlns:p14="http://schemas.microsoft.com/office/powerpoint/2010/main" val="7253302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 Fayette, Haywood, and Tipton</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362075"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5" name="Picture 4">
            <a:extLst>
              <a:ext uri="{FF2B5EF4-FFF2-40B4-BE49-F238E27FC236}">
                <a16:creationId xmlns:a16="http://schemas.microsoft.com/office/drawing/2014/main" id="{6BAEB67D-684D-4BD5-A718-35B48F1EBEC4}"/>
              </a:ext>
            </a:extLst>
          </p:cNvPr>
          <p:cNvPicPr/>
          <p:nvPr/>
        </p:nvPicPr>
        <p:blipFill rotWithShape="1">
          <a:blip r:embed="rId2"/>
          <a:srcRect l="19391" t="22882" r="8487" b="8356"/>
          <a:stretch/>
        </p:blipFill>
        <p:spPr bwMode="auto">
          <a:xfrm>
            <a:off x="2447026" y="1519765"/>
            <a:ext cx="7297947" cy="442670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57043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 in Hardeman County</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924050"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6" name="Picture 5">
            <a:extLst>
              <a:ext uri="{FF2B5EF4-FFF2-40B4-BE49-F238E27FC236}">
                <a16:creationId xmlns:a16="http://schemas.microsoft.com/office/drawing/2014/main" id="{AE8769CB-707C-42A4-B098-96D1DC9CCB5D}"/>
              </a:ext>
            </a:extLst>
          </p:cNvPr>
          <p:cNvPicPr/>
          <p:nvPr/>
        </p:nvPicPr>
        <p:blipFill rotWithShape="1">
          <a:blip r:embed="rId2"/>
          <a:srcRect l="20194" t="25143" r="29407" b="9598"/>
          <a:stretch/>
        </p:blipFill>
        <p:spPr bwMode="auto">
          <a:xfrm>
            <a:off x="2840966" y="1519766"/>
            <a:ext cx="6510068" cy="44311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98466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6A159-BE07-4C9A-A5EE-3E2E5195201F}"/>
              </a:ext>
            </a:extLst>
          </p:cNvPr>
          <p:cNvSpPr>
            <a:spLocks noGrp="1"/>
          </p:cNvSpPr>
          <p:nvPr>
            <p:ph type="title"/>
          </p:nvPr>
        </p:nvSpPr>
        <p:spPr/>
        <p:txBody>
          <a:bodyPr/>
          <a:lstStyle/>
          <a:p>
            <a:pPr algn="ctr"/>
            <a:r>
              <a:rPr lang="en-US" dirty="0"/>
              <a:t>QO Zones in Lauderdale County</a:t>
            </a:r>
          </a:p>
        </p:txBody>
      </p:sp>
      <p:sp>
        <p:nvSpPr>
          <p:cNvPr id="3" name="Content Placeholder 2">
            <a:extLst>
              <a:ext uri="{FF2B5EF4-FFF2-40B4-BE49-F238E27FC236}">
                <a16:creationId xmlns:a16="http://schemas.microsoft.com/office/drawing/2014/main" id="{7B782487-655D-4A0F-90FB-233F2FEF09CA}"/>
              </a:ext>
            </a:extLst>
          </p:cNvPr>
          <p:cNvSpPr>
            <a:spLocks noGrp="1"/>
          </p:cNvSpPr>
          <p:nvPr>
            <p:ph idx="1"/>
          </p:nvPr>
        </p:nvSpPr>
        <p:spPr>
          <a:xfrm>
            <a:off x="1362075" y="1755289"/>
            <a:ext cx="10515600" cy="4737526"/>
          </a:xfrm>
        </p:spPr>
        <p:txBody>
          <a:bodyPr>
            <a:normAutofit fontScale="47500" lnSpcReduction="2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endParaRPr lang="en-US" sz="2600" dirty="0"/>
          </a:p>
          <a:p>
            <a:pPr marL="0" indent="0">
              <a:buNone/>
            </a:pPr>
            <a:r>
              <a:rPr lang="en-US" sz="2600" dirty="0"/>
              <a:t>Source: https://www.cims.cdfifund.gov/preparation/?config=config_nmtc.xml </a:t>
            </a:r>
          </a:p>
          <a:p>
            <a:pPr marL="0" indent="0">
              <a:buNone/>
            </a:pPr>
            <a:endParaRPr lang="en-US" dirty="0"/>
          </a:p>
        </p:txBody>
      </p:sp>
      <p:pic>
        <p:nvPicPr>
          <p:cNvPr id="5" name="Picture 4">
            <a:extLst>
              <a:ext uri="{FF2B5EF4-FFF2-40B4-BE49-F238E27FC236}">
                <a16:creationId xmlns:a16="http://schemas.microsoft.com/office/drawing/2014/main" id="{38FFFA9E-46E6-4C46-9F9E-D0345ACBC27E}"/>
              </a:ext>
            </a:extLst>
          </p:cNvPr>
          <p:cNvPicPr/>
          <p:nvPr/>
        </p:nvPicPr>
        <p:blipFill rotWithShape="1">
          <a:blip r:embed="rId2"/>
          <a:srcRect l="10257" t="19611" r="31651" b="7460"/>
          <a:stretch/>
        </p:blipFill>
        <p:spPr bwMode="auto">
          <a:xfrm>
            <a:off x="2935533" y="1564796"/>
            <a:ext cx="6320933" cy="43816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1481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D9B6B-8E11-4757-8261-B012D49DB7ED}"/>
              </a:ext>
            </a:extLst>
          </p:cNvPr>
          <p:cNvSpPr>
            <a:spLocks noGrp="1"/>
          </p:cNvSpPr>
          <p:nvPr>
            <p:ph type="title"/>
          </p:nvPr>
        </p:nvSpPr>
        <p:spPr/>
        <p:txBody>
          <a:bodyPr/>
          <a:lstStyle/>
          <a:p>
            <a:pPr algn="ctr"/>
            <a:r>
              <a:rPr lang="en-US" dirty="0"/>
              <a:t>Opportunity Zones – Interactive Map</a:t>
            </a:r>
          </a:p>
        </p:txBody>
      </p:sp>
      <p:sp>
        <p:nvSpPr>
          <p:cNvPr id="3" name="Content Placeholder 2">
            <a:extLst>
              <a:ext uri="{FF2B5EF4-FFF2-40B4-BE49-F238E27FC236}">
                <a16:creationId xmlns:a16="http://schemas.microsoft.com/office/drawing/2014/main" id="{0F433F79-740A-493B-B2F5-4402E55C6CC8}"/>
              </a:ext>
            </a:extLst>
          </p:cNvPr>
          <p:cNvSpPr>
            <a:spLocks noGrp="1"/>
          </p:cNvSpPr>
          <p:nvPr>
            <p:ph idx="1"/>
          </p:nvPr>
        </p:nvSpPr>
        <p:spPr/>
        <p:txBody>
          <a:bodyPr>
            <a:normAutofit lnSpcReduction="10000"/>
          </a:bodyPr>
          <a:lstStyle/>
          <a:p>
            <a:endParaRPr lang="en-US" dirty="0"/>
          </a:p>
          <a:p>
            <a:r>
              <a:rPr lang="en-US" dirty="0"/>
              <a:t>An interactive map that permits the user to zoom in on specific addresses, census tracts, and opportunity zones across the country can be found at the following links:</a:t>
            </a:r>
          </a:p>
          <a:p>
            <a:pPr lvl="1"/>
            <a:r>
              <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https://www.cims.cdfifund.gov/preparation/?config=config_nmtc.xml</a:t>
            </a:r>
            <a:endParaRPr lang="en-US" sz="28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pPr lvl="1"/>
            <a:r>
              <a:rPr lang="en-US" sz="2800" dirty="0">
                <a:hlinkClick r:id="rId3"/>
              </a:rPr>
              <a:t>https://eig.org/news/opportunity-zones-map-comes-focus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r>
              <a:rPr lang="en-US" dirty="0"/>
              <a:t>Tennessee Department of Economic and Community Development opportunity zone page can be found at the following link:</a:t>
            </a:r>
          </a:p>
          <a:p>
            <a:pPr lvl="1"/>
            <a:r>
              <a:rPr lang="en-US" sz="2800" dirty="0">
                <a:hlinkClick r:id="rId4"/>
              </a:rPr>
              <a:t>https://www.tn.gov/ecd/opportunity-zones.html</a:t>
            </a:r>
            <a:r>
              <a:rPr lang="en-US" sz="2800" dirty="0"/>
              <a:t> </a:t>
            </a:r>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2198770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9FE50-0493-469C-A45B-68885E1C72CB}"/>
              </a:ext>
            </a:extLst>
          </p:cNvPr>
          <p:cNvSpPr>
            <a:spLocks noGrp="1"/>
          </p:cNvSpPr>
          <p:nvPr>
            <p:ph type="title"/>
          </p:nvPr>
        </p:nvSpPr>
        <p:spPr/>
        <p:txBody>
          <a:bodyPr/>
          <a:lstStyle/>
          <a:p>
            <a:pPr algn="ctr"/>
            <a:r>
              <a:rPr lang="en-US" dirty="0"/>
              <a:t>Purpose of QO Zones</a:t>
            </a:r>
          </a:p>
        </p:txBody>
      </p:sp>
      <p:sp>
        <p:nvSpPr>
          <p:cNvPr id="3" name="Content Placeholder 2">
            <a:extLst>
              <a:ext uri="{FF2B5EF4-FFF2-40B4-BE49-F238E27FC236}">
                <a16:creationId xmlns:a16="http://schemas.microsoft.com/office/drawing/2014/main" id="{80E1D37F-9F55-4E8A-B88E-EBCB151CF17C}"/>
              </a:ext>
            </a:extLst>
          </p:cNvPr>
          <p:cNvSpPr>
            <a:spLocks noGrp="1"/>
          </p:cNvSpPr>
          <p:nvPr>
            <p:ph idx="1"/>
          </p:nvPr>
        </p:nvSpPr>
        <p:spPr/>
        <p:txBody>
          <a:bodyPr>
            <a:normAutofit lnSpcReduction="10000"/>
          </a:bodyPr>
          <a:lstStyle/>
          <a:p>
            <a:r>
              <a:rPr lang="en-US" dirty="0">
                <a:latin typeface="Calibri" panose="020F0502020204030204" pitchFamily="34" charset="0"/>
                <a:ea typeface="Calibri" panose="020F0502020204030204" pitchFamily="34" charset="0"/>
                <a:cs typeface="Times New Roman" panose="02020603050405020304" pitchFamily="18" charset="0"/>
              </a:rPr>
              <a:t>To encourage economic development in “low income areas” by providing various tax incentives for private investments in QO Zones.</a:t>
            </a:r>
          </a:p>
          <a:p>
            <a:r>
              <a:rPr lang="en-US" dirty="0"/>
              <a:t>Based on analysis of Federal Reserve data, the Economic Innovation Group, a bipartisan research and advocacy organization that helped plan the initial legislation that formed the basis for the QO Zones incentives, estimated that U.S. taxpayers held $6.1 trillion in unrealized capital gain at the end of 2017. </a:t>
            </a:r>
            <a:r>
              <a:rPr lang="en-US" dirty="0">
                <a:hlinkClick r:id="rId2"/>
              </a:rPr>
              <a:t>https://eig.org/news/joint-economic-hearing-promise-opportunity-zones</a:t>
            </a:r>
            <a:endParaRPr lang="en-US" dirty="0"/>
          </a:p>
          <a:p>
            <a:r>
              <a:rPr lang="en-US" dirty="0"/>
              <a:t>This significant amount of capital available for reinvestment makes the QO Zones program potentially the largest economic development initiative in the country. </a:t>
            </a: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12427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8DE07-AE67-4234-8F13-E75130D55A54}"/>
              </a:ext>
            </a:extLst>
          </p:cNvPr>
          <p:cNvSpPr>
            <a:spLocks noGrp="1"/>
          </p:cNvSpPr>
          <p:nvPr>
            <p:ph type="title"/>
          </p:nvPr>
        </p:nvSpPr>
        <p:spPr/>
        <p:txBody>
          <a:bodyPr/>
          <a:lstStyle/>
          <a:p>
            <a:pPr algn="ctr"/>
            <a:r>
              <a:rPr lang="en-US" dirty="0"/>
              <a:t>Types of QO Zone Investors</a:t>
            </a:r>
          </a:p>
        </p:txBody>
      </p:sp>
      <p:pic>
        <p:nvPicPr>
          <p:cNvPr id="4" name="Content Placeholder 3">
            <a:extLst>
              <a:ext uri="{FF2B5EF4-FFF2-40B4-BE49-F238E27FC236}">
                <a16:creationId xmlns:a16="http://schemas.microsoft.com/office/drawing/2014/main" id="{2D1B2A37-1A0D-464C-9797-86D295762738}"/>
              </a:ext>
            </a:extLst>
          </p:cNvPr>
          <p:cNvPicPr>
            <a:picLocks noGrp="1" noChangeAspect="1"/>
          </p:cNvPicPr>
          <p:nvPr>
            <p:ph idx="1"/>
          </p:nvPr>
        </p:nvPicPr>
        <p:blipFill>
          <a:blip r:embed="rId2"/>
          <a:stretch>
            <a:fillRect/>
          </a:stretch>
        </p:blipFill>
        <p:spPr>
          <a:xfrm>
            <a:off x="2633305" y="1642016"/>
            <a:ext cx="6925389" cy="4701274"/>
          </a:xfrm>
          <a:prstGeom prst="rect">
            <a:avLst/>
          </a:prstGeom>
        </p:spPr>
      </p:pic>
    </p:spTree>
    <p:extLst>
      <p:ext uri="{BB962C8B-B14F-4D97-AF65-F5344CB8AC3E}">
        <p14:creationId xmlns:p14="http://schemas.microsoft.com/office/powerpoint/2010/main" val="1997147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7254C-AA2E-4E73-9333-D886782C56FB}"/>
              </a:ext>
            </a:extLst>
          </p:cNvPr>
          <p:cNvSpPr>
            <a:spLocks noGrp="1"/>
          </p:cNvSpPr>
          <p:nvPr>
            <p:ph type="title"/>
          </p:nvPr>
        </p:nvSpPr>
        <p:spPr>
          <a:xfrm>
            <a:off x="0" y="224287"/>
            <a:ext cx="12192000" cy="1345759"/>
          </a:xfrm>
        </p:spPr>
        <p:txBody>
          <a:bodyPr>
            <a:normAutofit/>
          </a:bodyPr>
          <a:lstStyle/>
          <a:p>
            <a:pPr algn="ctr"/>
            <a:r>
              <a:rPr lang="en-US" dirty="0"/>
              <a:t>QO Zone Benefits</a:t>
            </a:r>
            <a:endParaRPr lang="en-US" dirty="0">
              <a:solidFill>
                <a:srgbClr val="FF0000"/>
              </a:solidFill>
            </a:endParaRPr>
          </a:p>
        </p:txBody>
      </p:sp>
      <p:pic>
        <p:nvPicPr>
          <p:cNvPr id="3" name="Graphic 2">
            <a:extLst>
              <a:ext uri="{FF2B5EF4-FFF2-40B4-BE49-F238E27FC236}">
                <a16:creationId xmlns:a16="http://schemas.microsoft.com/office/drawing/2014/main" id="{C4D47504-B23F-42B9-96D5-9CEDD7D380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39383" y="2974767"/>
            <a:ext cx="1293434" cy="2023698"/>
          </a:xfrm>
          <a:prstGeom prst="rect">
            <a:avLst/>
          </a:prstGeom>
        </p:spPr>
      </p:pic>
      <p:pic>
        <p:nvPicPr>
          <p:cNvPr id="8" name="Graphic 7">
            <a:extLst>
              <a:ext uri="{FF2B5EF4-FFF2-40B4-BE49-F238E27FC236}">
                <a16:creationId xmlns:a16="http://schemas.microsoft.com/office/drawing/2014/main" id="{ABFF6C66-E507-4005-BA7B-C1DA04EFD3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153355" y="3448947"/>
            <a:ext cx="2132294" cy="1075338"/>
          </a:xfrm>
          <a:prstGeom prst="rect">
            <a:avLst/>
          </a:prstGeom>
        </p:spPr>
      </p:pic>
      <p:pic>
        <p:nvPicPr>
          <p:cNvPr id="9" name="Graphic 8">
            <a:extLst>
              <a:ext uri="{FF2B5EF4-FFF2-40B4-BE49-F238E27FC236}">
                <a16:creationId xmlns:a16="http://schemas.microsoft.com/office/drawing/2014/main" id="{1DB32F6F-BD7E-40EA-884E-83C04F71D9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96247" y="3230682"/>
            <a:ext cx="1159316" cy="1511868"/>
          </a:xfrm>
          <a:prstGeom prst="rect">
            <a:avLst/>
          </a:prstGeom>
        </p:spPr>
      </p:pic>
      <p:sp>
        <p:nvSpPr>
          <p:cNvPr id="10" name="Rectangle 9">
            <a:extLst>
              <a:ext uri="{FF2B5EF4-FFF2-40B4-BE49-F238E27FC236}">
                <a16:creationId xmlns:a16="http://schemas.microsoft.com/office/drawing/2014/main" id="{5AF5426F-7EE4-43F5-A346-4D600D44A911}"/>
              </a:ext>
            </a:extLst>
          </p:cNvPr>
          <p:cNvSpPr/>
          <p:nvPr/>
        </p:nvSpPr>
        <p:spPr>
          <a:xfrm>
            <a:off x="1905000" y="5105400"/>
            <a:ext cx="2362200" cy="400110"/>
          </a:xfrm>
          <a:prstGeom prst="rect">
            <a:avLst/>
          </a:prstGeom>
        </p:spPr>
        <p:txBody>
          <a:bodyPr wrap="square">
            <a:spAutoFit/>
          </a:bodyPr>
          <a:lstStyle/>
          <a:p>
            <a:pPr algn="ctr"/>
            <a:r>
              <a:rPr lang="en-US" sz="2000" b="1" dirty="0"/>
              <a:t>Taxpayers</a:t>
            </a:r>
          </a:p>
        </p:txBody>
      </p:sp>
      <p:sp>
        <p:nvSpPr>
          <p:cNvPr id="11" name="Rectangle 10">
            <a:extLst>
              <a:ext uri="{FF2B5EF4-FFF2-40B4-BE49-F238E27FC236}">
                <a16:creationId xmlns:a16="http://schemas.microsoft.com/office/drawing/2014/main" id="{BF257F87-21D0-43F6-BEB0-EEE281DF0AA6}"/>
              </a:ext>
            </a:extLst>
          </p:cNvPr>
          <p:cNvSpPr/>
          <p:nvPr/>
        </p:nvSpPr>
        <p:spPr>
          <a:xfrm>
            <a:off x="4696299" y="2545971"/>
            <a:ext cx="2559213" cy="707886"/>
          </a:xfrm>
          <a:prstGeom prst="rect">
            <a:avLst/>
          </a:prstGeom>
        </p:spPr>
        <p:txBody>
          <a:bodyPr wrap="square">
            <a:spAutoFit/>
          </a:bodyPr>
          <a:lstStyle/>
          <a:p>
            <a:pPr algn="ctr"/>
            <a:r>
              <a:rPr lang="en-US" sz="2000" b="1" dirty="0"/>
              <a:t>Qualified Opportunity Zone Funds (QOFs)</a:t>
            </a:r>
          </a:p>
        </p:txBody>
      </p:sp>
      <p:sp>
        <p:nvSpPr>
          <p:cNvPr id="12" name="Rectangle 11">
            <a:extLst>
              <a:ext uri="{FF2B5EF4-FFF2-40B4-BE49-F238E27FC236}">
                <a16:creationId xmlns:a16="http://schemas.microsoft.com/office/drawing/2014/main" id="{6BB6FA7A-B952-4D19-A26C-A7C0791B8DE5}"/>
              </a:ext>
            </a:extLst>
          </p:cNvPr>
          <p:cNvSpPr/>
          <p:nvPr/>
        </p:nvSpPr>
        <p:spPr>
          <a:xfrm>
            <a:off x="7939896" y="5135389"/>
            <a:ext cx="2559213" cy="707886"/>
          </a:xfrm>
          <a:prstGeom prst="rect">
            <a:avLst/>
          </a:prstGeom>
        </p:spPr>
        <p:txBody>
          <a:bodyPr wrap="square">
            <a:spAutoFit/>
          </a:bodyPr>
          <a:lstStyle/>
          <a:p>
            <a:pPr algn="ctr"/>
            <a:r>
              <a:rPr lang="en-US" sz="2000" b="1" dirty="0"/>
              <a:t>Qualified Opportunity Zone Property</a:t>
            </a:r>
          </a:p>
        </p:txBody>
      </p:sp>
      <p:cxnSp>
        <p:nvCxnSpPr>
          <p:cNvPr id="14" name="Straight Arrow Connector 13">
            <a:extLst>
              <a:ext uri="{FF2B5EF4-FFF2-40B4-BE49-F238E27FC236}">
                <a16:creationId xmlns:a16="http://schemas.microsoft.com/office/drawing/2014/main" id="{AB7BB91D-008B-4F58-A7EF-4ED12B92CFBC}"/>
              </a:ext>
            </a:extLst>
          </p:cNvPr>
          <p:cNvCxnSpPr/>
          <p:nvPr/>
        </p:nvCxnSpPr>
        <p:spPr>
          <a:xfrm>
            <a:off x="3842307" y="4267200"/>
            <a:ext cx="14478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0F3F688-8300-4C0A-8656-F5D8AFAE750C}"/>
              </a:ext>
            </a:extLst>
          </p:cNvPr>
          <p:cNvCxnSpPr/>
          <p:nvPr/>
        </p:nvCxnSpPr>
        <p:spPr>
          <a:xfrm>
            <a:off x="6509307" y="4267200"/>
            <a:ext cx="14478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F014001-DBB8-4A3F-8D37-A06AC3A3EE51}"/>
              </a:ext>
            </a:extLst>
          </p:cNvPr>
          <p:cNvSpPr/>
          <p:nvPr/>
        </p:nvSpPr>
        <p:spPr>
          <a:xfrm>
            <a:off x="3629500" y="4382851"/>
            <a:ext cx="1873415" cy="523220"/>
          </a:xfrm>
          <a:prstGeom prst="rect">
            <a:avLst/>
          </a:prstGeom>
        </p:spPr>
        <p:txBody>
          <a:bodyPr wrap="square">
            <a:spAutoFit/>
          </a:bodyPr>
          <a:lstStyle/>
          <a:p>
            <a:pPr algn="ctr"/>
            <a:r>
              <a:rPr lang="en-US" sz="1400" dirty="0"/>
              <a:t>Defer taxes by making</a:t>
            </a:r>
          </a:p>
          <a:p>
            <a:pPr algn="ctr"/>
            <a:r>
              <a:rPr lang="en-US" sz="1400" dirty="0"/>
              <a:t>timely investments</a:t>
            </a:r>
          </a:p>
        </p:txBody>
      </p:sp>
      <p:sp>
        <p:nvSpPr>
          <p:cNvPr id="18" name="Rectangle 17">
            <a:extLst>
              <a:ext uri="{FF2B5EF4-FFF2-40B4-BE49-F238E27FC236}">
                <a16:creationId xmlns:a16="http://schemas.microsoft.com/office/drawing/2014/main" id="{8B742627-231D-4822-9577-1C996AE54F3A}"/>
              </a:ext>
            </a:extLst>
          </p:cNvPr>
          <p:cNvSpPr/>
          <p:nvPr/>
        </p:nvSpPr>
        <p:spPr>
          <a:xfrm>
            <a:off x="6279941" y="4434774"/>
            <a:ext cx="1873415" cy="307777"/>
          </a:xfrm>
          <a:prstGeom prst="rect">
            <a:avLst/>
          </a:prstGeom>
        </p:spPr>
        <p:txBody>
          <a:bodyPr wrap="square">
            <a:spAutoFit/>
          </a:bodyPr>
          <a:lstStyle/>
          <a:p>
            <a:pPr algn="ctr"/>
            <a:r>
              <a:rPr lang="en-US" sz="1400" dirty="0"/>
              <a:t>when invested in</a:t>
            </a:r>
          </a:p>
        </p:txBody>
      </p:sp>
    </p:spTree>
    <p:extLst>
      <p:ext uri="{BB962C8B-B14F-4D97-AF65-F5344CB8AC3E}">
        <p14:creationId xmlns:p14="http://schemas.microsoft.com/office/powerpoint/2010/main" val="2887294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B134-7F8C-4CD9-A5DE-7BE9D70641B4}"/>
              </a:ext>
            </a:extLst>
          </p:cNvPr>
          <p:cNvSpPr>
            <a:spLocks noGrp="1"/>
          </p:cNvSpPr>
          <p:nvPr>
            <p:ph type="title"/>
          </p:nvPr>
        </p:nvSpPr>
        <p:spPr/>
        <p:txBody>
          <a:bodyPr/>
          <a:lstStyle/>
          <a:p>
            <a:pPr algn="ctr"/>
            <a:r>
              <a:rPr lang="en-US" dirty="0"/>
              <a:t>QO Zones – What are the Incentives?</a:t>
            </a:r>
          </a:p>
        </p:txBody>
      </p:sp>
      <p:sp>
        <p:nvSpPr>
          <p:cNvPr id="3" name="Content Placeholder 2">
            <a:extLst>
              <a:ext uri="{FF2B5EF4-FFF2-40B4-BE49-F238E27FC236}">
                <a16:creationId xmlns:a16="http://schemas.microsoft.com/office/drawing/2014/main" id="{DC59E20B-7CDA-4196-8762-771F089ACDAE}"/>
              </a:ext>
            </a:extLst>
          </p:cNvPr>
          <p:cNvSpPr>
            <a:spLocks noGrp="1"/>
          </p:cNvSpPr>
          <p:nvPr>
            <p:ph idx="1"/>
          </p:nvPr>
        </p:nvSpPr>
        <p:spPr/>
        <p:txBody>
          <a:bodyPr/>
          <a:lstStyle/>
          <a:p>
            <a:endParaRPr lang="en-US" dirty="0"/>
          </a:p>
          <a:p>
            <a:r>
              <a:rPr lang="en-US" dirty="0"/>
              <a:t>There are </a:t>
            </a:r>
            <a:r>
              <a:rPr lang="en-US" b="1" u="sng" dirty="0"/>
              <a:t>three</a:t>
            </a:r>
            <a:r>
              <a:rPr lang="en-US" dirty="0"/>
              <a:t> separate investment incentives that a taxpayer can elect to take advantage of with respect to their investment.</a:t>
            </a:r>
          </a:p>
          <a:p>
            <a:pPr marL="914400" lvl="1" indent="-457200">
              <a:buFont typeface="+mj-lt"/>
              <a:buAutoNum type="arabicPeriod"/>
            </a:pPr>
            <a:r>
              <a:rPr lang="en-US" dirty="0"/>
              <a:t>Temporary deferral of capital gain.</a:t>
            </a:r>
          </a:p>
          <a:p>
            <a:pPr marL="914400" lvl="1" indent="-457200">
              <a:buFont typeface="+mj-lt"/>
              <a:buAutoNum type="arabicPeriod"/>
            </a:pPr>
            <a:r>
              <a:rPr lang="en-US" dirty="0"/>
              <a:t>Step-up in basis.</a:t>
            </a:r>
          </a:p>
          <a:p>
            <a:pPr marL="914400" lvl="1" indent="-457200">
              <a:buFont typeface="+mj-lt"/>
              <a:buAutoNum type="arabicPeriod"/>
            </a:pPr>
            <a:r>
              <a:rPr lang="en-US" dirty="0"/>
              <a:t>Permanent exclusion of gain on appreciation. </a:t>
            </a:r>
          </a:p>
        </p:txBody>
      </p:sp>
    </p:spTree>
    <p:extLst>
      <p:ext uri="{BB962C8B-B14F-4D97-AF65-F5344CB8AC3E}">
        <p14:creationId xmlns:p14="http://schemas.microsoft.com/office/powerpoint/2010/main" val="38050927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4FF8-46B2-4345-92EF-099887DC56F6}"/>
              </a:ext>
            </a:extLst>
          </p:cNvPr>
          <p:cNvSpPr>
            <a:spLocks noGrp="1"/>
          </p:cNvSpPr>
          <p:nvPr>
            <p:ph type="title"/>
          </p:nvPr>
        </p:nvSpPr>
        <p:spPr/>
        <p:txBody>
          <a:bodyPr/>
          <a:lstStyle/>
          <a:p>
            <a:pPr algn="ctr"/>
            <a:r>
              <a:rPr lang="en-US" dirty="0"/>
              <a:t>QO Zone Incentive – Temporary Deferral</a:t>
            </a:r>
          </a:p>
        </p:txBody>
      </p:sp>
      <p:sp>
        <p:nvSpPr>
          <p:cNvPr id="3" name="Content Placeholder 2">
            <a:extLst>
              <a:ext uri="{FF2B5EF4-FFF2-40B4-BE49-F238E27FC236}">
                <a16:creationId xmlns:a16="http://schemas.microsoft.com/office/drawing/2014/main" id="{D9AF8697-F01C-4B36-8F4D-3D68B95E8648}"/>
              </a:ext>
            </a:extLst>
          </p:cNvPr>
          <p:cNvSpPr>
            <a:spLocks noGrp="1"/>
          </p:cNvSpPr>
          <p:nvPr>
            <p:ph idx="1"/>
          </p:nvPr>
        </p:nvSpPr>
        <p:spPr/>
        <p:txBody>
          <a:bodyPr>
            <a:normAutofit fontScale="92500" lnSpcReduction="20000"/>
          </a:bodyPr>
          <a:lstStyle/>
          <a:p>
            <a:r>
              <a:rPr lang="en-US" dirty="0"/>
              <a:t>Taxpayer </a:t>
            </a:r>
            <a:r>
              <a:rPr lang="en-US" b="1" u="sng" dirty="0"/>
              <a:t>can elect</a:t>
            </a:r>
            <a:r>
              <a:rPr lang="en-US" b="1" dirty="0"/>
              <a:t> </a:t>
            </a:r>
            <a:r>
              <a:rPr lang="en-US" dirty="0"/>
              <a:t>under IRC Section 1400Z-2(a)(1)(A) to </a:t>
            </a:r>
            <a:r>
              <a:rPr lang="en-US" b="1" u="sng" dirty="0"/>
              <a:t>temporarily defer capital gain</a:t>
            </a:r>
            <a:r>
              <a:rPr lang="en-US" b="1" dirty="0"/>
              <a:t> </a:t>
            </a:r>
            <a:r>
              <a:rPr lang="en-US" dirty="0"/>
              <a:t>from the sale or transfer to an </a:t>
            </a:r>
            <a:r>
              <a:rPr lang="en-US" b="1" u="sng" dirty="0"/>
              <a:t>unrelated party</a:t>
            </a:r>
            <a:r>
              <a:rPr lang="en-US" b="1" dirty="0"/>
              <a:t> </a:t>
            </a:r>
            <a:r>
              <a:rPr lang="en-US" dirty="0"/>
              <a:t>of any property that the taxpayer owns as long as the taxpayer reinvests the deferred amount in a qualified opportunity fund (“QO Fund”).</a:t>
            </a:r>
          </a:p>
          <a:p>
            <a:pPr lvl="1">
              <a:buFont typeface="Courier New" panose="02070309020205020404" pitchFamily="49" charset="0"/>
              <a:buChar char="o"/>
            </a:pPr>
            <a:r>
              <a:rPr lang="en-US" b="1" u="sng" dirty="0"/>
              <a:t>GAINS DEFERRED</a:t>
            </a:r>
            <a:r>
              <a:rPr lang="en-US" b="1" dirty="0"/>
              <a:t> </a:t>
            </a:r>
            <a:r>
              <a:rPr lang="en-US" dirty="0"/>
              <a:t>– Proposed regulations make it clear that deferral is only available for gain that is treated as capital gain for federal tax purposes – Section 1231 property.</a:t>
            </a:r>
          </a:p>
          <a:p>
            <a:pPr lvl="1">
              <a:buFont typeface="Courier New" panose="02070309020205020404" pitchFamily="49" charset="0"/>
              <a:buChar char="o"/>
            </a:pPr>
            <a:r>
              <a:rPr lang="en-US" b="1" u="sng" dirty="0"/>
              <a:t>ANY PROPERTY</a:t>
            </a:r>
            <a:r>
              <a:rPr lang="en-US" b="1" dirty="0"/>
              <a:t> </a:t>
            </a:r>
            <a:r>
              <a:rPr lang="en-US" dirty="0"/>
              <a:t>– There does not appear to be any restrictions on the types of property that can be sold to generate the gain – not limited to real property or business property.  </a:t>
            </a:r>
          </a:p>
          <a:p>
            <a:r>
              <a:rPr lang="en-US" dirty="0"/>
              <a:t>Taxpayer must reinvest the deferred amount within the </a:t>
            </a:r>
            <a:r>
              <a:rPr lang="en-US" b="1" u="sng" dirty="0"/>
              <a:t>180-day period</a:t>
            </a:r>
            <a:r>
              <a:rPr lang="en-US" dirty="0"/>
              <a:t> beginning on the date of the sale or transfer of the property generating the gain – proposed regulations address deferral of gain from partnership or other PTE</a:t>
            </a:r>
          </a:p>
        </p:txBody>
      </p:sp>
    </p:spTree>
    <p:extLst>
      <p:ext uri="{BB962C8B-B14F-4D97-AF65-F5344CB8AC3E}">
        <p14:creationId xmlns:p14="http://schemas.microsoft.com/office/powerpoint/2010/main" val="2700808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14FF8-46B2-4345-92EF-099887DC56F6}"/>
              </a:ext>
            </a:extLst>
          </p:cNvPr>
          <p:cNvSpPr>
            <a:spLocks noGrp="1"/>
          </p:cNvSpPr>
          <p:nvPr>
            <p:ph type="title"/>
          </p:nvPr>
        </p:nvSpPr>
        <p:spPr/>
        <p:txBody>
          <a:bodyPr/>
          <a:lstStyle/>
          <a:p>
            <a:pPr algn="ctr"/>
            <a:r>
              <a:rPr lang="en-US" dirty="0"/>
              <a:t>QO Zone Incentive – Temporary Deferral (cont.)</a:t>
            </a:r>
          </a:p>
        </p:txBody>
      </p:sp>
      <p:sp>
        <p:nvSpPr>
          <p:cNvPr id="3" name="Content Placeholder 2">
            <a:extLst>
              <a:ext uri="{FF2B5EF4-FFF2-40B4-BE49-F238E27FC236}">
                <a16:creationId xmlns:a16="http://schemas.microsoft.com/office/drawing/2014/main" id="{D9AF8697-F01C-4B36-8F4D-3D68B95E8648}"/>
              </a:ext>
            </a:extLst>
          </p:cNvPr>
          <p:cNvSpPr>
            <a:spLocks noGrp="1"/>
          </p:cNvSpPr>
          <p:nvPr>
            <p:ph idx="1"/>
          </p:nvPr>
        </p:nvSpPr>
        <p:spPr/>
        <p:txBody>
          <a:bodyPr>
            <a:normAutofit/>
          </a:bodyPr>
          <a:lstStyle/>
          <a:p>
            <a:pPr marL="0" indent="0">
              <a:buNone/>
            </a:pPr>
            <a:r>
              <a:rPr lang="en-US" dirty="0"/>
              <a:t> </a:t>
            </a:r>
          </a:p>
          <a:p>
            <a:r>
              <a:rPr lang="en-US" dirty="0"/>
              <a:t>Gain deferral is temporary because the taxpayer must recognize the income in the tax year the investment is sold </a:t>
            </a:r>
            <a:r>
              <a:rPr lang="en-US" b="1" u="sng" dirty="0"/>
              <a:t>or</a:t>
            </a:r>
            <a:r>
              <a:rPr lang="en-US" dirty="0"/>
              <a:t> the tax year that includes December 31, 2026, whichever is earlier.  </a:t>
            </a:r>
          </a:p>
          <a:p>
            <a:r>
              <a:rPr lang="en-US" dirty="0"/>
              <a:t>Treasury released guidance indicating that a taxpayer can make an election to defer gain when it files a federal income tax return in the year gain would have been realized. </a:t>
            </a:r>
          </a:p>
          <a:p>
            <a:pPr lvl="1"/>
            <a:r>
              <a:rPr lang="en-US" dirty="0"/>
              <a:t>Anticipated that taxpayers will use Form 8949 to elect to defer gain. </a:t>
            </a:r>
          </a:p>
          <a:p>
            <a:endParaRPr lang="en-US" dirty="0"/>
          </a:p>
        </p:txBody>
      </p:sp>
    </p:spTree>
    <p:extLst>
      <p:ext uri="{BB962C8B-B14F-4D97-AF65-F5344CB8AC3E}">
        <p14:creationId xmlns:p14="http://schemas.microsoft.com/office/powerpoint/2010/main" val="3230222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2057-8E09-9F44-9BEF-0550DA97310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51635AC-6EAB-8B47-8FA5-5AFBDFA9545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CF92338-7E87-AD41-BA14-6D2C6C335F4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90965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E8D7-4DE7-4389-9AB9-84677524CBC9}"/>
              </a:ext>
            </a:extLst>
          </p:cNvPr>
          <p:cNvSpPr>
            <a:spLocks noGrp="1"/>
          </p:cNvSpPr>
          <p:nvPr>
            <p:ph type="title"/>
          </p:nvPr>
        </p:nvSpPr>
        <p:spPr/>
        <p:txBody>
          <a:bodyPr/>
          <a:lstStyle/>
          <a:p>
            <a:pPr algn="ctr"/>
            <a:r>
              <a:rPr lang="en-US" dirty="0"/>
              <a:t>QO Zone Incentive – Basis Step-Up </a:t>
            </a:r>
          </a:p>
        </p:txBody>
      </p:sp>
      <p:sp>
        <p:nvSpPr>
          <p:cNvPr id="3" name="Content Placeholder 2">
            <a:extLst>
              <a:ext uri="{FF2B5EF4-FFF2-40B4-BE49-F238E27FC236}">
                <a16:creationId xmlns:a16="http://schemas.microsoft.com/office/drawing/2014/main" id="{C5484DEB-038F-4018-8AE5-8519D62073FC}"/>
              </a:ext>
            </a:extLst>
          </p:cNvPr>
          <p:cNvSpPr>
            <a:spLocks noGrp="1"/>
          </p:cNvSpPr>
          <p:nvPr>
            <p:ph idx="1"/>
          </p:nvPr>
        </p:nvSpPr>
        <p:spPr/>
        <p:txBody>
          <a:bodyPr>
            <a:normAutofit fontScale="92500" lnSpcReduction="10000"/>
          </a:bodyPr>
          <a:lstStyle/>
          <a:p>
            <a:r>
              <a:rPr lang="en-US" sz="3000" dirty="0"/>
              <a:t>Where a taxpayer has elected temporary gain deferral, IRC Section 1400Z-2(b)(2)(B) provides a tiered </a:t>
            </a:r>
            <a:r>
              <a:rPr lang="en-US" sz="3000" b="1" u="sng" dirty="0"/>
              <a:t>“step-up” in the taxpayer’s basis</a:t>
            </a:r>
            <a:r>
              <a:rPr lang="en-US" sz="3000" dirty="0"/>
              <a:t> in the gain it reinvests in the QO Fund depending on how long the taxpayer holds the investment.  </a:t>
            </a:r>
          </a:p>
          <a:p>
            <a:r>
              <a:rPr lang="en-US" sz="3000" dirty="0"/>
              <a:t>Absent this statutory “step-up,” the taxpayer’s initial basis in the reinvested gain is zero.  </a:t>
            </a:r>
          </a:p>
          <a:p>
            <a:r>
              <a:rPr lang="en-US" sz="3000" b="1" u="sng" dirty="0"/>
              <a:t>“Step-Up” Holding Period</a:t>
            </a:r>
          </a:p>
          <a:p>
            <a:pPr lvl="1">
              <a:buFont typeface="Courier New" panose="02070309020205020404" pitchFamily="49" charset="0"/>
              <a:buChar char="o"/>
            </a:pPr>
            <a:r>
              <a:rPr lang="en-US" sz="2600" dirty="0"/>
              <a:t>If the taxpayer holds the investment for at least five years, the taxpayer’s basis in the investment is increased by an amount that is equal to ten percent (</a:t>
            </a:r>
            <a:r>
              <a:rPr lang="en-US" sz="2600" b="1" dirty="0"/>
              <a:t>10%</a:t>
            </a:r>
            <a:r>
              <a:rPr lang="en-US" sz="2600" dirty="0"/>
              <a:t>) of the amount of capital gain that the taxpayer elected to defer.  </a:t>
            </a:r>
          </a:p>
          <a:p>
            <a:pPr lvl="1">
              <a:buFont typeface="Courier New" panose="02070309020205020404" pitchFamily="49" charset="0"/>
              <a:buChar char="o"/>
            </a:pPr>
            <a:r>
              <a:rPr lang="en-US" sz="2600" dirty="0"/>
              <a:t>If the taxpayer holds the investment for seven years, the taxpayer’s basis is increased by an additional five percent (</a:t>
            </a:r>
            <a:r>
              <a:rPr lang="en-US" sz="2600" b="1" dirty="0"/>
              <a:t>5%</a:t>
            </a:r>
            <a:r>
              <a:rPr lang="en-US" sz="2600" dirty="0"/>
              <a:t>) of the deferred gain.  </a:t>
            </a:r>
          </a:p>
          <a:p>
            <a:pPr marL="0" indent="0">
              <a:buNone/>
            </a:pPr>
            <a:endParaRPr lang="en-US" dirty="0"/>
          </a:p>
        </p:txBody>
      </p:sp>
    </p:spTree>
    <p:extLst>
      <p:ext uri="{BB962C8B-B14F-4D97-AF65-F5344CB8AC3E}">
        <p14:creationId xmlns:p14="http://schemas.microsoft.com/office/powerpoint/2010/main" val="1378645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8E8D7-4DE7-4389-9AB9-84677524CBC9}"/>
              </a:ext>
            </a:extLst>
          </p:cNvPr>
          <p:cNvSpPr>
            <a:spLocks noGrp="1"/>
          </p:cNvSpPr>
          <p:nvPr>
            <p:ph type="title"/>
          </p:nvPr>
        </p:nvSpPr>
        <p:spPr/>
        <p:txBody>
          <a:bodyPr/>
          <a:lstStyle/>
          <a:p>
            <a:pPr algn="ctr"/>
            <a:r>
              <a:rPr lang="en-US" dirty="0"/>
              <a:t>QO Zone Incentive – Basis Step-Up (cont.)</a:t>
            </a:r>
          </a:p>
        </p:txBody>
      </p:sp>
      <p:sp>
        <p:nvSpPr>
          <p:cNvPr id="3" name="Content Placeholder 2">
            <a:extLst>
              <a:ext uri="{FF2B5EF4-FFF2-40B4-BE49-F238E27FC236}">
                <a16:creationId xmlns:a16="http://schemas.microsoft.com/office/drawing/2014/main" id="{C5484DEB-038F-4018-8AE5-8519D62073FC}"/>
              </a:ext>
            </a:extLst>
          </p:cNvPr>
          <p:cNvSpPr>
            <a:spLocks noGrp="1"/>
          </p:cNvSpPr>
          <p:nvPr>
            <p:ph idx="1"/>
          </p:nvPr>
        </p:nvSpPr>
        <p:spPr/>
        <p:txBody>
          <a:bodyPr>
            <a:normAutofit/>
          </a:bodyPr>
          <a:lstStyle/>
          <a:p>
            <a:r>
              <a:rPr lang="en-US" dirty="0"/>
              <a:t>Because the temporary gain deferral period ends no later than the tax year including December 31, 2026, the taxpayer will need to reinvest capital gain in a QO Fund and elect deferral treatment </a:t>
            </a:r>
            <a:r>
              <a:rPr lang="en-US" b="1" u="sng" dirty="0"/>
              <a:t>by December 31, 2019</a:t>
            </a:r>
            <a:r>
              <a:rPr lang="en-US" dirty="0"/>
              <a:t> to permit the taxpayer to hold the investment for seven years and receive the full benefit of the basis step-up provision.</a:t>
            </a:r>
          </a:p>
          <a:p>
            <a:pPr marL="0" indent="0">
              <a:buNone/>
            </a:pPr>
            <a:endParaRPr lang="en-US" dirty="0"/>
          </a:p>
        </p:txBody>
      </p:sp>
      <p:pic>
        <p:nvPicPr>
          <p:cNvPr id="4" name="Picture 3">
            <a:extLst>
              <a:ext uri="{FF2B5EF4-FFF2-40B4-BE49-F238E27FC236}">
                <a16:creationId xmlns:a16="http://schemas.microsoft.com/office/drawing/2014/main" id="{C3DB86CF-FF61-4BA4-ADC5-A3AC096E00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931" y="4037162"/>
            <a:ext cx="8972137" cy="1886018"/>
          </a:xfrm>
          <a:prstGeom prst="rect">
            <a:avLst/>
          </a:prstGeom>
        </p:spPr>
      </p:pic>
    </p:spTree>
    <p:extLst>
      <p:ext uri="{BB962C8B-B14F-4D97-AF65-F5344CB8AC3E}">
        <p14:creationId xmlns:p14="http://schemas.microsoft.com/office/powerpoint/2010/main" val="970567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9204-9369-40CE-B894-1959B0F3EB21}"/>
              </a:ext>
            </a:extLst>
          </p:cNvPr>
          <p:cNvSpPr>
            <a:spLocks noGrp="1"/>
          </p:cNvSpPr>
          <p:nvPr>
            <p:ph type="title"/>
          </p:nvPr>
        </p:nvSpPr>
        <p:spPr/>
        <p:txBody>
          <a:bodyPr/>
          <a:lstStyle/>
          <a:p>
            <a:pPr algn="ctr"/>
            <a:r>
              <a:rPr lang="en-US" dirty="0"/>
              <a:t>QO Zone Incentive – Permanent Exclusion</a:t>
            </a:r>
          </a:p>
        </p:txBody>
      </p:sp>
      <p:sp>
        <p:nvSpPr>
          <p:cNvPr id="3" name="Content Placeholder 2">
            <a:extLst>
              <a:ext uri="{FF2B5EF4-FFF2-40B4-BE49-F238E27FC236}">
                <a16:creationId xmlns:a16="http://schemas.microsoft.com/office/drawing/2014/main" id="{241C3DD5-2DE8-4D74-82CE-81FE3D7046A5}"/>
              </a:ext>
            </a:extLst>
          </p:cNvPr>
          <p:cNvSpPr>
            <a:spLocks noGrp="1"/>
          </p:cNvSpPr>
          <p:nvPr>
            <p:ph idx="1"/>
          </p:nvPr>
        </p:nvSpPr>
        <p:spPr/>
        <p:txBody>
          <a:bodyPr>
            <a:normAutofit fontScale="92500" lnSpcReduction="10000"/>
          </a:bodyPr>
          <a:lstStyle/>
          <a:p>
            <a:r>
              <a:rPr lang="en-US" dirty="0"/>
              <a:t>Taxpayer can </a:t>
            </a:r>
            <a:r>
              <a:rPr lang="en-US" b="1" u="sng" dirty="0"/>
              <a:t>elect</a:t>
            </a:r>
            <a:r>
              <a:rPr lang="en-US" dirty="0"/>
              <a:t> under IRC Section 1400Z-2(a)(1)(C) for an additional basis “step-up” that </a:t>
            </a:r>
            <a:r>
              <a:rPr lang="en-US" b="1" u="sng" dirty="0"/>
              <a:t>permanently excludes capital gain</a:t>
            </a:r>
            <a:r>
              <a:rPr lang="en-US" dirty="0"/>
              <a:t> on the sale or transfer of an investment that the taxpayer holds for at least ten years.</a:t>
            </a:r>
          </a:p>
          <a:p>
            <a:r>
              <a:rPr lang="en-US" dirty="0"/>
              <a:t>Where the taxpayer makes an election and holds the investment for </a:t>
            </a:r>
            <a:r>
              <a:rPr lang="en-US" b="1" u="sng" dirty="0"/>
              <a:t>at least ten (10) years</a:t>
            </a:r>
            <a:r>
              <a:rPr lang="en-US" dirty="0"/>
              <a:t>, the taxpayer’s basis in the investment is equal to the fair market value of the investment on the date the investment is sold – </a:t>
            </a:r>
            <a:r>
              <a:rPr lang="en-US" b="1" u="sng" dirty="0"/>
              <a:t>taxpayer is able to dispose of the property tax-free</a:t>
            </a:r>
            <a:r>
              <a:rPr lang="en-US" dirty="0"/>
              <a:t>.  </a:t>
            </a:r>
          </a:p>
          <a:p>
            <a:r>
              <a:rPr lang="en-US" dirty="0"/>
              <a:t>Assumed that taxpayer would use IRS Form 8949 to elect permanent gain exclusion.</a:t>
            </a:r>
          </a:p>
          <a:p>
            <a:pPr lvl="1">
              <a:buFont typeface="Courier New" panose="02070309020205020404" pitchFamily="49" charset="0"/>
              <a:buChar char="o"/>
            </a:pPr>
            <a:r>
              <a:rPr lang="en-US" dirty="0"/>
              <a:t>Optional – taxpayer can use stepped-up basis if FMV of property decreases.  </a:t>
            </a:r>
          </a:p>
          <a:p>
            <a:pPr lvl="1">
              <a:buFont typeface="Courier New" panose="02070309020205020404" pitchFamily="49" charset="0"/>
              <a:buChar char="o"/>
            </a:pPr>
            <a:r>
              <a:rPr lang="en-US" dirty="0"/>
              <a:t>Proposed regulations make clear that taxpayer’s ability to make election is preserved until 12/31/2047</a:t>
            </a:r>
          </a:p>
        </p:txBody>
      </p:sp>
    </p:spTree>
    <p:extLst>
      <p:ext uri="{BB962C8B-B14F-4D97-AF65-F5344CB8AC3E}">
        <p14:creationId xmlns:p14="http://schemas.microsoft.com/office/powerpoint/2010/main" val="3533410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0297BCD-A974-4CD7-8D7B-759A9F9BCA3D}"/>
              </a:ext>
            </a:extLst>
          </p:cNvPr>
          <p:cNvSpPr/>
          <p:nvPr/>
        </p:nvSpPr>
        <p:spPr>
          <a:xfrm>
            <a:off x="1316966" y="2772451"/>
            <a:ext cx="1078302" cy="584775"/>
          </a:xfrm>
          <a:prstGeom prst="rect">
            <a:avLst/>
          </a:prstGeom>
        </p:spPr>
        <p:txBody>
          <a:bodyPr wrap="square">
            <a:spAutoFit/>
          </a:bodyPr>
          <a:lstStyle/>
          <a:p>
            <a:pPr algn="ctr"/>
            <a:r>
              <a:rPr lang="en-US" sz="1600" dirty="0"/>
              <a:t>Within </a:t>
            </a:r>
          </a:p>
          <a:p>
            <a:pPr algn="ctr"/>
            <a:r>
              <a:rPr lang="en-US" sz="1600" dirty="0"/>
              <a:t>180 Days</a:t>
            </a:r>
          </a:p>
        </p:txBody>
      </p:sp>
      <p:sp>
        <p:nvSpPr>
          <p:cNvPr id="14" name="Rectangle 13">
            <a:extLst>
              <a:ext uri="{FF2B5EF4-FFF2-40B4-BE49-F238E27FC236}">
                <a16:creationId xmlns:a16="http://schemas.microsoft.com/office/drawing/2014/main" id="{C29B78DA-29AB-4061-81BD-AD341CA4AE6F}"/>
              </a:ext>
            </a:extLst>
          </p:cNvPr>
          <p:cNvSpPr/>
          <p:nvPr/>
        </p:nvSpPr>
        <p:spPr>
          <a:xfrm>
            <a:off x="5431767" y="2140060"/>
            <a:ext cx="1523765" cy="1815882"/>
          </a:xfrm>
          <a:prstGeom prst="rect">
            <a:avLst/>
          </a:prstGeom>
        </p:spPr>
        <p:txBody>
          <a:bodyPr wrap="square">
            <a:spAutoFit/>
          </a:bodyPr>
          <a:lstStyle/>
          <a:p>
            <a:pPr algn="ctr"/>
            <a:r>
              <a:rPr lang="en-US" sz="1600" dirty="0"/>
              <a:t>Basis increased by </a:t>
            </a:r>
          </a:p>
          <a:p>
            <a:pPr algn="ctr"/>
            <a:r>
              <a:rPr lang="en-US" sz="1600" dirty="0"/>
              <a:t>10% of the deferred gain</a:t>
            </a:r>
          </a:p>
          <a:p>
            <a:pPr algn="ctr"/>
            <a:endParaRPr lang="en-US" sz="1600" dirty="0"/>
          </a:p>
          <a:p>
            <a:pPr algn="ctr"/>
            <a:r>
              <a:rPr lang="en-US" sz="1600" dirty="0"/>
              <a:t>Up to 90% taxed</a:t>
            </a:r>
          </a:p>
        </p:txBody>
      </p:sp>
      <p:sp>
        <p:nvSpPr>
          <p:cNvPr id="16" name="Rectangle 15">
            <a:extLst>
              <a:ext uri="{FF2B5EF4-FFF2-40B4-BE49-F238E27FC236}">
                <a16:creationId xmlns:a16="http://schemas.microsoft.com/office/drawing/2014/main" id="{C5C2AE79-83FC-4797-938E-171056FA5D7E}"/>
              </a:ext>
            </a:extLst>
          </p:cNvPr>
          <p:cNvSpPr/>
          <p:nvPr/>
        </p:nvSpPr>
        <p:spPr>
          <a:xfrm>
            <a:off x="7087090" y="1893839"/>
            <a:ext cx="1523765" cy="2062103"/>
          </a:xfrm>
          <a:prstGeom prst="rect">
            <a:avLst/>
          </a:prstGeom>
        </p:spPr>
        <p:txBody>
          <a:bodyPr wrap="square">
            <a:spAutoFit/>
          </a:bodyPr>
          <a:lstStyle/>
          <a:p>
            <a:pPr algn="ctr"/>
            <a:r>
              <a:rPr lang="en-US" sz="1600" dirty="0"/>
              <a:t>Basis increased by </a:t>
            </a:r>
          </a:p>
          <a:p>
            <a:pPr algn="ctr"/>
            <a:r>
              <a:rPr lang="en-US" sz="1600" dirty="0"/>
              <a:t>Additional 5% of the deferred gain</a:t>
            </a:r>
          </a:p>
          <a:p>
            <a:pPr algn="ctr"/>
            <a:endParaRPr lang="en-US" sz="1600" dirty="0"/>
          </a:p>
          <a:p>
            <a:pPr algn="ctr"/>
            <a:r>
              <a:rPr lang="en-US" sz="1600" dirty="0"/>
              <a:t>Up to 85% taxed</a:t>
            </a:r>
          </a:p>
        </p:txBody>
      </p:sp>
      <p:sp>
        <p:nvSpPr>
          <p:cNvPr id="17" name="Rectangle 16">
            <a:extLst>
              <a:ext uri="{FF2B5EF4-FFF2-40B4-BE49-F238E27FC236}">
                <a16:creationId xmlns:a16="http://schemas.microsoft.com/office/drawing/2014/main" id="{49F555C6-D2A8-46F5-B865-A552328B0B08}"/>
              </a:ext>
            </a:extLst>
          </p:cNvPr>
          <p:cNvSpPr/>
          <p:nvPr/>
        </p:nvSpPr>
        <p:spPr>
          <a:xfrm>
            <a:off x="9649422" y="1893839"/>
            <a:ext cx="1523765" cy="2431435"/>
          </a:xfrm>
          <a:prstGeom prst="rect">
            <a:avLst/>
          </a:prstGeom>
        </p:spPr>
        <p:txBody>
          <a:bodyPr wrap="square">
            <a:spAutoFit/>
          </a:bodyPr>
          <a:lstStyle/>
          <a:p>
            <a:pPr algn="ctr"/>
            <a:r>
              <a:rPr lang="en-US" sz="1600" dirty="0"/>
              <a:t>Basis is equal to </a:t>
            </a:r>
          </a:p>
          <a:p>
            <a:pPr algn="ctr"/>
            <a:r>
              <a:rPr lang="en-US" sz="1600" dirty="0"/>
              <a:t>Fair Market Value</a:t>
            </a:r>
          </a:p>
          <a:p>
            <a:pPr algn="ctr"/>
            <a:endParaRPr lang="en-US" sz="1600" dirty="0"/>
          </a:p>
          <a:p>
            <a:pPr algn="ctr"/>
            <a:r>
              <a:rPr lang="en-US" sz="1600" dirty="0"/>
              <a:t>Exclusion of</a:t>
            </a:r>
          </a:p>
          <a:p>
            <a:pPr algn="ctr"/>
            <a:r>
              <a:rPr lang="en-US" sz="1600" dirty="0"/>
              <a:t>gains on appreciation of investment</a:t>
            </a:r>
          </a:p>
          <a:p>
            <a:pPr algn="ctr"/>
            <a:endParaRPr lang="en-US" sz="1200" dirty="0"/>
          </a:p>
          <a:p>
            <a:pPr algn="ctr"/>
            <a:endParaRPr lang="en-US" sz="1200" dirty="0"/>
          </a:p>
        </p:txBody>
      </p:sp>
      <p:pic>
        <p:nvPicPr>
          <p:cNvPr id="19" name="Picture 18">
            <a:extLst>
              <a:ext uri="{FF2B5EF4-FFF2-40B4-BE49-F238E27FC236}">
                <a16:creationId xmlns:a16="http://schemas.microsoft.com/office/drawing/2014/main" id="{5D5A942C-36E5-4224-B5AC-536FDA4A4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813" y="3354871"/>
            <a:ext cx="10154374" cy="2144545"/>
          </a:xfrm>
          <a:prstGeom prst="rect">
            <a:avLst/>
          </a:prstGeom>
        </p:spPr>
      </p:pic>
      <p:pic>
        <p:nvPicPr>
          <p:cNvPr id="8" name="Picture 7">
            <a:extLst>
              <a:ext uri="{FF2B5EF4-FFF2-40B4-BE49-F238E27FC236}">
                <a16:creationId xmlns:a16="http://schemas.microsoft.com/office/drawing/2014/main" id="{F0679C86-7882-48D7-8560-9F5BF4058A5F}"/>
              </a:ext>
            </a:extLst>
          </p:cNvPr>
          <p:cNvPicPr>
            <a:picLocks noChangeAspect="1"/>
          </p:cNvPicPr>
          <p:nvPr/>
        </p:nvPicPr>
        <p:blipFill>
          <a:blip r:embed="rId3"/>
          <a:stretch>
            <a:fillRect/>
          </a:stretch>
        </p:blipFill>
        <p:spPr>
          <a:xfrm>
            <a:off x="0" y="215288"/>
            <a:ext cx="12192000" cy="1322832"/>
          </a:xfrm>
          <a:prstGeom prst="rect">
            <a:avLst/>
          </a:prstGeom>
        </p:spPr>
      </p:pic>
    </p:spTree>
    <p:extLst>
      <p:ext uri="{BB962C8B-B14F-4D97-AF65-F5344CB8AC3E}">
        <p14:creationId xmlns:p14="http://schemas.microsoft.com/office/powerpoint/2010/main" val="3484327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73D50-F911-4804-857C-1F17258C423B}"/>
              </a:ext>
            </a:extLst>
          </p:cNvPr>
          <p:cNvSpPr>
            <a:spLocks noGrp="1"/>
          </p:cNvSpPr>
          <p:nvPr>
            <p:ph type="title"/>
          </p:nvPr>
        </p:nvSpPr>
        <p:spPr/>
        <p:txBody>
          <a:bodyPr>
            <a:normAutofit/>
          </a:bodyPr>
          <a:lstStyle/>
          <a:p>
            <a:pPr algn="ctr"/>
            <a:r>
              <a:rPr lang="en-US" dirty="0"/>
              <a:t>QO Zone Incentives – Example</a:t>
            </a:r>
          </a:p>
        </p:txBody>
      </p:sp>
      <p:pic>
        <p:nvPicPr>
          <p:cNvPr id="5" name="Picture 4" descr="A screen shot of a social media post&#10;&#10;Description generated with high confidence">
            <a:extLst>
              <a:ext uri="{FF2B5EF4-FFF2-40B4-BE49-F238E27FC236}">
                <a16:creationId xmlns:a16="http://schemas.microsoft.com/office/drawing/2014/main" id="{B63BC9CA-D67C-4321-9F3B-2CFBB68D45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314" y="3156215"/>
            <a:ext cx="10187372" cy="1558107"/>
          </a:xfrm>
          <a:prstGeom prst="rect">
            <a:avLst/>
          </a:prstGeom>
        </p:spPr>
      </p:pic>
      <p:sp>
        <p:nvSpPr>
          <p:cNvPr id="7" name="Rectangle 6">
            <a:extLst>
              <a:ext uri="{FF2B5EF4-FFF2-40B4-BE49-F238E27FC236}">
                <a16:creationId xmlns:a16="http://schemas.microsoft.com/office/drawing/2014/main" id="{4126340A-81A9-40CC-A240-76952BAE36EC}"/>
              </a:ext>
            </a:extLst>
          </p:cNvPr>
          <p:cNvSpPr/>
          <p:nvPr/>
        </p:nvSpPr>
        <p:spPr>
          <a:xfrm>
            <a:off x="913422" y="4448935"/>
            <a:ext cx="1523765" cy="1092607"/>
          </a:xfrm>
          <a:prstGeom prst="rect">
            <a:avLst/>
          </a:prstGeom>
        </p:spPr>
        <p:txBody>
          <a:bodyPr wrap="square">
            <a:spAutoFit/>
          </a:bodyPr>
          <a:lstStyle/>
          <a:p>
            <a:pPr algn="ctr"/>
            <a:r>
              <a:rPr lang="en-US" sz="1300" b="1" dirty="0">
                <a:solidFill>
                  <a:srgbClr val="FF0000"/>
                </a:solidFill>
              </a:rPr>
              <a:t>Oct. 30, 2018</a:t>
            </a:r>
          </a:p>
          <a:p>
            <a:pPr algn="ctr"/>
            <a:r>
              <a:rPr lang="en-US" sz="1300" dirty="0"/>
              <a:t>Taxpayer enters into a sale that generate $1M of capital gain</a:t>
            </a:r>
          </a:p>
        </p:txBody>
      </p:sp>
      <p:sp>
        <p:nvSpPr>
          <p:cNvPr id="8" name="Rectangle 7">
            <a:extLst>
              <a:ext uri="{FF2B5EF4-FFF2-40B4-BE49-F238E27FC236}">
                <a16:creationId xmlns:a16="http://schemas.microsoft.com/office/drawing/2014/main" id="{A12341C0-2D60-44EA-865A-32C5AB1CBA21}"/>
              </a:ext>
            </a:extLst>
          </p:cNvPr>
          <p:cNvSpPr/>
          <p:nvPr/>
        </p:nvSpPr>
        <p:spPr>
          <a:xfrm>
            <a:off x="1230252" y="1888986"/>
            <a:ext cx="1571914" cy="1292662"/>
          </a:xfrm>
          <a:prstGeom prst="rect">
            <a:avLst/>
          </a:prstGeom>
        </p:spPr>
        <p:txBody>
          <a:bodyPr wrap="square">
            <a:spAutoFit/>
          </a:bodyPr>
          <a:lstStyle/>
          <a:p>
            <a:pPr algn="ctr"/>
            <a:r>
              <a:rPr lang="en-US" sz="1100" b="1" dirty="0">
                <a:solidFill>
                  <a:srgbClr val="FF0000"/>
                </a:solidFill>
              </a:rPr>
              <a:t> </a:t>
            </a:r>
            <a:r>
              <a:rPr lang="en-US" sz="1300" b="1" dirty="0">
                <a:solidFill>
                  <a:srgbClr val="FF0000"/>
                </a:solidFill>
              </a:rPr>
              <a:t>Before April 28, 2019</a:t>
            </a:r>
          </a:p>
          <a:p>
            <a:pPr algn="ctr"/>
            <a:r>
              <a:rPr lang="en-US" sz="1300" dirty="0"/>
              <a:t>Taxpayer contributes the $1M of capital gain to a QOF</a:t>
            </a:r>
          </a:p>
        </p:txBody>
      </p:sp>
      <p:sp>
        <p:nvSpPr>
          <p:cNvPr id="9" name="Rectangle 8">
            <a:extLst>
              <a:ext uri="{FF2B5EF4-FFF2-40B4-BE49-F238E27FC236}">
                <a16:creationId xmlns:a16="http://schemas.microsoft.com/office/drawing/2014/main" id="{A3EBC1A6-8FC3-4DEF-8BA1-FA9F58ED5738}"/>
              </a:ext>
            </a:extLst>
          </p:cNvPr>
          <p:cNvSpPr/>
          <p:nvPr/>
        </p:nvSpPr>
        <p:spPr>
          <a:xfrm>
            <a:off x="5403014" y="4411853"/>
            <a:ext cx="1676165" cy="1092607"/>
          </a:xfrm>
          <a:prstGeom prst="rect">
            <a:avLst/>
          </a:prstGeom>
        </p:spPr>
        <p:txBody>
          <a:bodyPr wrap="square">
            <a:spAutoFit/>
          </a:bodyPr>
          <a:lstStyle/>
          <a:p>
            <a:pPr algn="ctr"/>
            <a:r>
              <a:rPr lang="en-US" sz="1300" b="1" dirty="0">
                <a:solidFill>
                  <a:srgbClr val="FF0000"/>
                </a:solidFill>
              </a:rPr>
              <a:t>April 28, 2024</a:t>
            </a:r>
          </a:p>
          <a:p>
            <a:pPr algn="ctr"/>
            <a:r>
              <a:rPr lang="en-US" sz="1300" dirty="0"/>
              <a:t>(5 years) Taxpayer’s basis in investment in QOF increases 10% from $0 to $100k</a:t>
            </a:r>
          </a:p>
        </p:txBody>
      </p:sp>
      <p:sp>
        <p:nvSpPr>
          <p:cNvPr id="10" name="Rectangle 9">
            <a:extLst>
              <a:ext uri="{FF2B5EF4-FFF2-40B4-BE49-F238E27FC236}">
                <a16:creationId xmlns:a16="http://schemas.microsoft.com/office/drawing/2014/main" id="{2283DAF0-B588-4DA6-87D2-C02E66C0189C}"/>
              </a:ext>
            </a:extLst>
          </p:cNvPr>
          <p:cNvSpPr/>
          <p:nvPr/>
        </p:nvSpPr>
        <p:spPr>
          <a:xfrm>
            <a:off x="7723592" y="4696547"/>
            <a:ext cx="1758703" cy="1292662"/>
          </a:xfrm>
          <a:prstGeom prst="rect">
            <a:avLst/>
          </a:prstGeom>
        </p:spPr>
        <p:txBody>
          <a:bodyPr wrap="square">
            <a:spAutoFit/>
          </a:bodyPr>
          <a:lstStyle/>
          <a:p>
            <a:pPr algn="ctr"/>
            <a:r>
              <a:rPr lang="en-US" sz="1300" b="1" dirty="0">
                <a:solidFill>
                  <a:srgbClr val="FF0000"/>
                </a:solidFill>
              </a:rPr>
              <a:t>December 31, 2026</a:t>
            </a:r>
          </a:p>
          <a:p>
            <a:pPr algn="ctr"/>
            <a:r>
              <a:rPr lang="en-US" sz="1300" dirty="0"/>
              <a:t>$850k of the $1M of initial capital gains are taxed and the basis in QOF investment increases to $1M</a:t>
            </a:r>
          </a:p>
        </p:txBody>
      </p:sp>
      <p:sp>
        <p:nvSpPr>
          <p:cNvPr id="11" name="Rectangle 10">
            <a:extLst>
              <a:ext uri="{FF2B5EF4-FFF2-40B4-BE49-F238E27FC236}">
                <a16:creationId xmlns:a16="http://schemas.microsoft.com/office/drawing/2014/main" id="{647C829D-13B1-4ECD-8270-2D327D68BCE0}"/>
              </a:ext>
            </a:extLst>
          </p:cNvPr>
          <p:cNvSpPr/>
          <p:nvPr/>
        </p:nvSpPr>
        <p:spPr>
          <a:xfrm>
            <a:off x="7079179" y="1863553"/>
            <a:ext cx="1523765" cy="1292662"/>
          </a:xfrm>
          <a:prstGeom prst="rect">
            <a:avLst/>
          </a:prstGeom>
        </p:spPr>
        <p:txBody>
          <a:bodyPr wrap="square">
            <a:spAutoFit/>
          </a:bodyPr>
          <a:lstStyle/>
          <a:p>
            <a:pPr algn="ctr"/>
            <a:r>
              <a:rPr lang="en-US" sz="1300" b="1" dirty="0">
                <a:solidFill>
                  <a:srgbClr val="FF0000"/>
                </a:solidFill>
              </a:rPr>
              <a:t>April 28, 2026</a:t>
            </a:r>
          </a:p>
          <a:p>
            <a:pPr algn="ctr"/>
            <a:r>
              <a:rPr lang="en-US" sz="1300" dirty="0"/>
              <a:t>(7 years) Taxpayer’s basis in investment in QOF increases another 5% from $100k to $150k</a:t>
            </a:r>
          </a:p>
        </p:txBody>
      </p:sp>
      <p:sp>
        <p:nvSpPr>
          <p:cNvPr id="12" name="Rectangle 11">
            <a:extLst>
              <a:ext uri="{FF2B5EF4-FFF2-40B4-BE49-F238E27FC236}">
                <a16:creationId xmlns:a16="http://schemas.microsoft.com/office/drawing/2014/main" id="{2FD58D1D-DD60-4986-BF79-6CC741AA2372}"/>
              </a:ext>
            </a:extLst>
          </p:cNvPr>
          <p:cNvSpPr/>
          <p:nvPr/>
        </p:nvSpPr>
        <p:spPr>
          <a:xfrm>
            <a:off x="9556340" y="1670475"/>
            <a:ext cx="1758702" cy="1492716"/>
          </a:xfrm>
          <a:prstGeom prst="rect">
            <a:avLst/>
          </a:prstGeom>
        </p:spPr>
        <p:txBody>
          <a:bodyPr wrap="square">
            <a:spAutoFit/>
          </a:bodyPr>
          <a:lstStyle/>
          <a:p>
            <a:pPr algn="ctr"/>
            <a:r>
              <a:rPr lang="en-US" sz="1300" b="1" dirty="0">
                <a:solidFill>
                  <a:srgbClr val="FF0000"/>
                </a:solidFill>
              </a:rPr>
              <a:t>April 28, 2029</a:t>
            </a:r>
          </a:p>
          <a:p>
            <a:pPr algn="ctr"/>
            <a:r>
              <a:rPr lang="en-US" sz="1300" dirty="0"/>
              <a:t>(10 years) Taxpayer sells its investment for $3M. The basis is equal to the FMV. No additional tax is owed on the appreciation.</a:t>
            </a:r>
          </a:p>
        </p:txBody>
      </p:sp>
      <p:sp>
        <p:nvSpPr>
          <p:cNvPr id="13" name="Rectangle 12">
            <a:extLst>
              <a:ext uri="{FF2B5EF4-FFF2-40B4-BE49-F238E27FC236}">
                <a16:creationId xmlns:a16="http://schemas.microsoft.com/office/drawing/2014/main" id="{D1285945-1FBD-4481-AFAB-859B35B945EF}"/>
              </a:ext>
            </a:extLst>
          </p:cNvPr>
          <p:cNvSpPr/>
          <p:nvPr/>
        </p:nvSpPr>
        <p:spPr>
          <a:xfrm>
            <a:off x="913422" y="5707619"/>
            <a:ext cx="5228586" cy="492443"/>
          </a:xfrm>
          <a:prstGeom prst="rect">
            <a:avLst/>
          </a:prstGeom>
        </p:spPr>
        <p:txBody>
          <a:bodyPr wrap="square">
            <a:spAutoFit/>
          </a:bodyPr>
          <a:lstStyle/>
          <a:p>
            <a:r>
              <a:rPr lang="en-US" sz="1300" dirty="0"/>
              <a:t>Notes:</a:t>
            </a:r>
          </a:p>
          <a:p>
            <a:pPr marL="171450" indent="-171450">
              <a:buFont typeface="Arial" panose="020B0604020202020204" pitchFamily="34" charset="0"/>
              <a:buChar char="•"/>
            </a:pPr>
            <a:r>
              <a:rPr lang="en-US" sz="1300" dirty="0"/>
              <a:t>The Taxpayer’s initial basis is deemed to be $0 in the QOF investment</a:t>
            </a:r>
          </a:p>
        </p:txBody>
      </p:sp>
      <p:sp>
        <p:nvSpPr>
          <p:cNvPr id="3" name="Rectangle 2">
            <a:extLst>
              <a:ext uri="{FF2B5EF4-FFF2-40B4-BE49-F238E27FC236}">
                <a16:creationId xmlns:a16="http://schemas.microsoft.com/office/drawing/2014/main" id="{F175399D-B772-4E3D-98EF-9ADD81B6B4CA}"/>
              </a:ext>
            </a:extLst>
          </p:cNvPr>
          <p:cNvSpPr/>
          <p:nvPr/>
        </p:nvSpPr>
        <p:spPr>
          <a:xfrm>
            <a:off x="2756608" y="2526689"/>
            <a:ext cx="2092635" cy="623248"/>
          </a:xfrm>
          <a:prstGeom prst="rect">
            <a:avLst/>
          </a:prstGeom>
        </p:spPr>
        <p:txBody>
          <a:bodyPr wrap="square">
            <a:spAutoFit/>
          </a:bodyPr>
          <a:lstStyle/>
          <a:p>
            <a:r>
              <a:rPr lang="en-US" sz="1150" dirty="0"/>
              <a:t>QOF makes a timely investment of  the $1M in Qualified Opportunity Zone Property</a:t>
            </a:r>
          </a:p>
        </p:txBody>
      </p:sp>
    </p:spTree>
    <p:extLst>
      <p:ext uri="{BB962C8B-B14F-4D97-AF65-F5344CB8AC3E}">
        <p14:creationId xmlns:p14="http://schemas.microsoft.com/office/powerpoint/2010/main" val="26173195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33A1B-B94F-462E-8910-CB791B045F14}"/>
              </a:ext>
            </a:extLst>
          </p:cNvPr>
          <p:cNvSpPr>
            <a:spLocks noGrp="1"/>
          </p:cNvSpPr>
          <p:nvPr>
            <p:ph type="title"/>
          </p:nvPr>
        </p:nvSpPr>
        <p:spPr/>
        <p:txBody>
          <a:bodyPr/>
          <a:lstStyle/>
          <a:p>
            <a:pPr algn="ctr"/>
            <a:r>
              <a:rPr lang="en-US" dirty="0"/>
              <a:t>QO Zone Incentives - Example</a:t>
            </a:r>
          </a:p>
        </p:txBody>
      </p:sp>
      <p:graphicFrame>
        <p:nvGraphicFramePr>
          <p:cNvPr id="5" name="Content Placeholder 4">
            <a:extLst>
              <a:ext uri="{FF2B5EF4-FFF2-40B4-BE49-F238E27FC236}">
                <a16:creationId xmlns:a16="http://schemas.microsoft.com/office/drawing/2014/main" id="{7DDE8B5E-4E66-46BA-9692-7E1890B059F3}"/>
              </a:ext>
            </a:extLst>
          </p:cNvPr>
          <p:cNvGraphicFramePr>
            <a:graphicFrameLocks noGrp="1"/>
          </p:cNvGraphicFramePr>
          <p:nvPr>
            <p:ph idx="1"/>
            <p:extLst>
              <p:ext uri="{D42A27DB-BD31-4B8C-83A1-F6EECF244321}">
                <p14:modId xmlns:p14="http://schemas.microsoft.com/office/powerpoint/2010/main" val="1387523490"/>
              </p:ext>
            </p:extLst>
          </p:nvPr>
        </p:nvGraphicFramePr>
        <p:xfrm>
          <a:off x="838200" y="1679258"/>
          <a:ext cx="10515600" cy="2804160"/>
        </p:xfrm>
        <a:graphic>
          <a:graphicData uri="http://schemas.openxmlformats.org/drawingml/2006/table">
            <a:tbl>
              <a:tblPr firstRow="1" bandRow="1">
                <a:tableStyleId>{00A15C55-8517-42AA-B614-E9B94910E393}</a:tableStyleId>
              </a:tblPr>
              <a:tblGrid>
                <a:gridCol w="2628900">
                  <a:extLst>
                    <a:ext uri="{9D8B030D-6E8A-4147-A177-3AD203B41FA5}">
                      <a16:colId xmlns:a16="http://schemas.microsoft.com/office/drawing/2014/main" val="3452301624"/>
                    </a:ext>
                  </a:extLst>
                </a:gridCol>
                <a:gridCol w="2628900">
                  <a:extLst>
                    <a:ext uri="{9D8B030D-6E8A-4147-A177-3AD203B41FA5}">
                      <a16:colId xmlns:a16="http://schemas.microsoft.com/office/drawing/2014/main" val="3194924464"/>
                    </a:ext>
                  </a:extLst>
                </a:gridCol>
                <a:gridCol w="2628900">
                  <a:extLst>
                    <a:ext uri="{9D8B030D-6E8A-4147-A177-3AD203B41FA5}">
                      <a16:colId xmlns:a16="http://schemas.microsoft.com/office/drawing/2014/main" val="2132530183"/>
                    </a:ext>
                  </a:extLst>
                </a:gridCol>
                <a:gridCol w="2628900">
                  <a:extLst>
                    <a:ext uri="{9D8B030D-6E8A-4147-A177-3AD203B41FA5}">
                      <a16:colId xmlns:a16="http://schemas.microsoft.com/office/drawing/2014/main" val="131089274"/>
                    </a:ext>
                  </a:extLst>
                </a:gridCol>
              </a:tblGrid>
              <a:tr h="370840">
                <a:tc>
                  <a:txBody>
                    <a:bodyPr/>
                    <a:lstStyle/>
                    <a:p>
                      <a:pPr algn="ctr"/>
                      <a:r>
                        <a:rPr lang="en-US" sz="2200" b="1" dirty="0">
                          <a:solidFill>
                            <a:sysClr val="windowText" lastClr="000000"/>
                          </a:solidFill>
                        </a:rPr>
                        <a:t>INVESTMENT HOLDING PERIOD</a:t>
                      </a:r>
                    </a:p>
                  </a:txBody>
                  <a:tcPr>
                    <a:solidFill>
                      <a:srgbClr val="0099DD"/>
                    </a:solidFill>
                  </a:tcPr>
                </a:tc>
                <a:tc>
                  <a:txBody>
                    <a:bodyPr/>
                    <a:lstStyle/>
                    <a:p>
                      <a:pPr algn="ctr"/>
                      <a:r>
                        <a:rPr lang="en-US" sz="2200" dirty="0">
                          <a:solidFill>
                            <a:srgbClr val="101820"/>
                          </a:solidFill>
                        </a:rPr>
                        <a:t>GAIN ON SALE OF ORIGINAL ASSET</a:t>
                      </a:r>
                    </a:p>
                  </a:txBody>
                  <a:tcPr>
                    <a:solidFill>
                      <a:srgbClr val="0099DD"/>
                    </a:solidFill>
                  </a:tcPr>
                </a:tc>
                <a:tc>
                  <a:txBody>
                    <a:bodyPr/>
                    <a:lstStyle/>
                    <a:p>
                      <a:pPr algn="ctr"/>
                      <a:r>
                        <a:rPr lang="en-US" sz="2200" dirty="0">
                          <a:solidFill>
                            <a:srgbClr val="101820"/>
                          </a:solidFill>
                        </a:rPr>
                        <a:t>GAIN ON APPRECIATION OF OZ INVESTMENT*</a:t>
                      </a:r>
                    </a:p>
                  </a:txBody>
                  <a:tcPr>
                    <a:solidFill>
                      <a:srgbClr val="0099DD"/>
                    </a:solidFill>
                  </a:tcPr>
                </a:tc>
                <a:tc>
                  <a:txBody>
                    <a:bodyPr/>
                    <a:lstStyle/>
                    <a:p>
                      <a:pPr algn="ctr"/>
                      <a:r>
                        <a:rPr lang="en-US" sz="2200" dirty="0">
                          <a:solidFill>
                            <a:srgbClr val="101820"/>
                          </a:solidFill>
                        </a:rPr>
                        <a:t>TOTAL TAXABLE GAIN</a:t>
                      </a:r>
                    </a:p>
                  </a:txBody>
                  <a:tcPr>
                    <a:solidFill>
                      <a:srgbClr val="0099DD"/>
                    </a:solidFill>
                  </a:tcPr>
                </a:tc>
                <a:extLst>
                  <a:ext uri="{0D108BD9-81ED-4DB2-BD59-A6C34878D82A}">
                    <a16:rowId xmlns:a16="http://schemas.microsoft.com/office/drawing/2014/main" val="4229120864"/>
                  </a:ext>
                </a:extLst>
              </a:tr>
              <a:tr h="370840">
                <a:tc>
                  <a:txBody>
                    <a:bodyPr/>
                    <a:lstStyle/>
                    <a:p>
                      <a:pPr algn="l"/>
                      <a:r>
                        <a:rPr lang="en-US" sz="2200" dirty="0">
                          <a:solidFill>
                            <a:srgbClr val="101820"/>
                          </a:solidFill>
                        </a:rPr>
                        <a:t>3 Years</a:t>
                      </a:r>
                    </a:p>
                  </a:txBody>
                  <a:tcPr>
                    <a:solidFill>
                      <a:srgbClr val="0099DD">
                        <a:alpha val="46000"/>
                      </a:srgbClr>
                    </a:solidFill>
                  </a:tcPr>
                </a:tc>
                <a:tc>
                  <a:txBody>
                    <a:bodyPr/>
                    <a:lstStyle/>
                    <a:p>
                      <a:r>
                        <a:rPr lang="en-US" sz="2200" dirty="0"/>
                        <a:t>$1 million</a:t>
                      </a:r>
                    </a:p>
                  </a:txBody>
                  <a:tcPr>
                    <a:solidFill>
                      <a:srgbClr val="0099DD">
                        <a:alpha val="46000"/>
                      </a:srgbClr>
                    </a:solidFill>
                  </a:tcPr>
                </a:tc>
                <a:tc>
                  <a:txBody>
                    <a:bodyPr/>
                    <a:lstStyle/>
                    <a:p>
                      <a:r>
                        <a:rPr lang="en-US" sz="2200" dirty="0"/>
                        <a:t>$2 million</a:t>
                      </a:r>
                    </a:p>
                  </a:txBody>
                  <a:tcPr>
                    <a:solidFill>
                      <a:srgbClr val="0099DD">
                        <a:alpha val="46000"/>
                      </a:srgbClr>
                    </a:solidFill>
                  </a:tcPr>
                </a:tc>
                <a:tc>
                  <a:txBody>
                    <a:bodyPr/>
                    <a:lstStyle/>
                    <a:p>
                      <a:r>
                        <a:rPr lang="en-US" sz="2200" dirty="0"/>
                        <a:t>$3 million</a:t>
                      </a:r>
                      <a:r>
                        <a:rPr lang="en-US" sz="2200" b="1" dirty="0"/>
                        <a:t>**</a:t>
                      </a:r>
                      <a:endParaRPr lang="en-US" sz="2200" dirty="0"/>
                    </a:p>
                  </a:txBody>
                  <a:tcPr>
                    <a:solidFill>
                      <a:srgbClr val="0099DD">
                        <a:alpha val="46000"/>
                      </a:srgbClr>
                    </a:solidFill>
                  </a:tcPr>
                </a:tc>
                <a:extLst>
                  <a:ext uri="{0D108BD9-81ED-4DB2-BD59-A6C34878D82A}">
                    <a16:rowId xmlns:a16="http://schemas.microsoft.com/office/drawing/2014/main" val="957385245"/>
                  </a:ext>
                </a:extLst>
              </a:tr>
              <a:tr h="370840">
                <a:tc>
                  <a:txBody>
                    <a:bodyPr/>
                    <a:lstStyle/>
                    <a:p>
                      <a:pPr algn="l"/>
                      <a:r>
                        <a:rPr lang="en-US" sz="2200" dirty="0">
                          <a:solidFill>
                            <a:srgbClr val="101820"/>
                          </a:solidFill>
                        </a:rPr>
                        <a:t>5 Years</a:t>
                      </a:r>
                    </a:p>
                  </a:txBody>
                  <a:tcPr>
                    <a:solidFill>
                      <a:srgbClr val="0099DD">
                        <a:alpha val="25000"/>
                      </a:srgbClr>
                    </a:solidFill>
                  </a:tcPr>
                </a:tc>
                <a:tc>
                  <a:txBody>
                    <a:bodyPr/>
                    <a:lstStyle/>
                    <a:p>
                      <a:r>
                        <a:rPr lang="en-US" sz="2200" dirty="0"/>
                        <a:t>$900,000</a:t>
                      </a:r>
                    </a:p>
                  </a:txBody>
                  <a:tcPr>
                    <a:solidFill>
                      <a:srgbClr val="0099DD">
                        <a:alpha val="25000"/>
                      </a:srgbClr>
                    </a:solidFill>
                  </a:tcPr>
                </a:tc>
                <a:tc>
                  <a:txBody>
                    <a:bodyPr/>
                    <a:lstStyle/>
                    <a:p>
                      <a:r>
                        <a:rPr lang="en-US" sz="2200" dirty="0"/>
                        <a:t>$2 million</a:t>
                      </a:r>
                    </a:p>
                  </a:txBody>
                  <a:tcPr>
                    <a:solidFill>
                      <a:srgbClr val="0099DD">
                        <a:alpha val="25000"/>
                      </a:srgbClr>
                    </a:solidFill>
                  </a:tcPr>
                </a:tc>
                <a:tc>
                  <a:txBody>
                    <a:bodyPr/>
                    <a:lstStyle/>
                    <a:p>
                      <a:r>
                        <a:rPr lang="en-US" sz="2200" dirty="0"/>
                        <a:t>$2.9 million</a:t>
                      </a:r>
                    </a:p>
                  </a:txBody>
                  <a:tcPr>
                    <a:solidFill>
                      <a:srgbClr val="0099DD">
                        <a:alpha val="25000"/>
                      </a:srgbClr>
                    </a:solidFill>
                  </a:tcPr>
                </a:tc>
                <a:extLst>
                  <a:ext uri="{0D108BD9-81ED-4DB2-BD59-A6C34878D82A}">
                    <a16:rowId xmlns:a16="http://schemas.microsoft.com/office/drawing/2014/main" val="2051973029"/>
                  </a:ext>
                </a:extLst>
              </a:tr>
              <a:tr h="370840">
                <a:tc>
                  <a:txBody>
                    <a:bodyPr/>
                    <a:lstStyle/>
                    <a:p>
                      <a:pPr algn="l"/>
                      <a:r>
                        <a:rPr lang="en-US" sz="2200" dirty="0">
                          <a:solidFill>
                            <a:srgbClr val="101820"/>
                          </a:solidFill>
                        </a:rPr>
                        <a:t>7 Years</a:t>
                      </a:r>
                    </a:p>
                  </a:txBody>
                  <a:tcPr>
                    <a:solidFill>
                      <a:srgbClr val="0099DD">
                        <a:alpha val="46000"/>
                      </a:srgbClr>
                    </a:solidFill>
                  </a:tcPr>
                </a:tc>
                <a:tc>
                  <a:txBody>
                    <a:bodyPr/>
                    <a:lstStyle/>
                    <a:p>
                      <a:r>
                        <a:rPr lang="en-US" sz="2200" dirty="0"/>
                        <a:t>$850,000</a:t>
                      </a:r>
                    </a:p>
                  </a:txBody>
                  <a:tcPr>
                    <a:solidFill>
                      <a:srgbClr val="0099DD">
                        <a:alpha val="46000"/>
                      </a:srgbClr>
                    </a:solidFill>
                  </a:tcPr>
                </a:tc>
                <a:tc>
                  <a:txBody>
                    <a:bodyPr/>
                    <a:lstStyle/>
                    <a:p>
                      <a:r>
                        <a:rPr lang="en-US" sz="2200" dirty="0"/>
                        <a:t>$2 million</a:t>
                      </a:r>
                    </a:p>
                  </a:txBody>
                  <a:tcPr>
                    <a:solidFill>
                      <a:srgbClr val="0099DD">
                        <a:alpha val="46000"/>
                      </a:srgbClr>
                    </a:solidFill>
                  </a:tcPr>
                </a:tc>
                <a:tc>
                  <a:txBody>
                    <a:bodyPr/>
                    <a:lstStyle/>
                    <a:p>
                      <a:r>
                        <a:rPr lang="en-US" sz="2200" dirty="0"/>
                        <a:t>$2.85 million</a:t>
                      </a:r>
                    </a:p>
                  </a:txBody>
                  <a:tcPr>
                    <a:solidFill>
                      <a:srgbClr val="0099DD">
                        <a:alpha val="46000"/>
                      </a:srgbClr>
                    </a:solidFill>
                  </a:tcPr>
                </a:tc>
                <a:extLst>
                  <a:ext uri="{0D108BD9-81ED-4DB2-BD59-A6C34878D82A}">
                    <a16:rowId xmlns:a16="http://schemas.microsoft.com/office/drawing/2014/main" val="2094898809"/>
                  </a:ext>
                </a:extLst>
              </a:tr>
              <a:tr h="370840">
                <a:tc>
                  <a:txBody>
                    <a:bodyPr/>
                    <a:lstStyle/>
                    <a:p>
                      <a:pPr algn="l"/>
                      <a:r>
                        <a:rPr lang="en-US" sz="2200" dirty="0">
                          <a:solidFill>
                            <a:srgbClr val="101820"/>
                          </a:solidFill>
                        </a:rPr>
                        <a:t>10 Years</a:t>
                      </a:r>
                    </a:p>
                  </a:txBody>
                  <a:tcPr>
                    <a:solidFill>
                      <a:srgbClr val="0099DD">
                        <a:alpha val="25000"/>
                      </a:srgbClr>
                    </a:solidFill>
                  </a:tcPr>
                </a:tc>
                <a:tc>
                  <a:txBody>
                    <a:bodyPr/>
                    <a:lstStyle/>
                    <a:p>
                      <a:r>
                        <a:rPr lang="en-US" sz="2200" dirty="0"/>
                        <a:t>$850,000</a:t>
                      </a:r>
                    </a:p>
                  </a:txBody>
                  <a:tcPr>
                    <a:solidFill>
                      <a:srgbClr val="0099DD">
                        <a:alpha val="25000"/>
                      </a:srgbClr>
                    </a:solidFill>
                  </a:tcPr>
                </a:tc>
                <a:tc>
                  <a:txBody>
                    <a:bodyPr/>
                    <a:lstStyle/>
                    <a:p>
                      <a:r>
                        <a:rPr lang="en-US" sz="2200" dirty="0"/>
                        <a:t>-0-</a:t>
                      </a:r>
                    </a:p>
                  </a:txBody>
                  <a:tcPr>
                    <a:solidFill>
                      <a:srgbClr val="0099DD">
                        <a:alpha val="25000"/>
                      </a:srgbClr>
                    </a:solidFill>
                  </a:tcPr>
                </a:tc>
                <a:tc>
                  <a:txBody>
                    <a:bodyPr/>
                    <a:lstStyle/>
                    <a:p>
                      <a:r>
                        <a:rPr lang="en-US" sz="2200" dirty="0"/>
                        <a:t>$850,000</a:t>
                      </a:r>
                    </a:p>
                  </a:txBody>
                  <a:tcPr>
                    <a:solidFill>
                      <a:srgbClr val="0099DD">
                        <a:alpha val="25000"/>
                      </a:srgbClr>
                    </a:solidFill>
                  </a:tcPr>
                </a:tc>
                <a:extLst>
                  <a:ext uri="{0D108BD9-81ED-4DB2-BD59-A6C34878D82A}">
                    <a16:rowId xmlns:a16="http://schemas.microsoft.com/office/drawing/2014/main" val="2251160575"/>
                  </a:ext>
                </a:extLst>
              </a:tr>
            </a:tbl>
          </a:graphicData>
        </a:graphic>
      </p:graphicFrame>
      <p:sp>
        <p:nvSpPr>
          <p:cNvPr id="7" name="TextBox 6">
            <a:extLst>
              <a:ext uri="{FF2B5EF4-FFF2-40B4-BE49-F238E27FC236}">
                <a16:creationId xmlns:a16="http://schemas.microsoft.com/office/drawing/2014/main" id="{0B8516B7-4FAC-4BFF-B98C-3B5C62EA9A96}"/>
              </a:ext>
            </a:extLst>
          </p:cNvPr>
          <p:cNvSpPr txBox="1"/>
          <p:nvPr/>
        </p:nvSpPr>
        <p:spPr>
          <a:xfrm>
            <a:off x="838200" y="4583084"/>
            <a:ext cx="10515600" cy="1323439"/>
          </a:xfrm>
          <a:prstGeom prst="rect">
            <a:avLst/>
          </a:prstGeom>
          <a:noFill/>
        </p:spPr>
        <p:txBody>
          <a:bodyPr wrap="square" rtlCol="0">
            <a:spAutoFit/>
          </a:bodyPr>
          <a:lstStyle/>
          <a:p>
            <a:r>
              <a:rPr lang="en-US" sz="2000" b="1" dirty="0"/>
              <a:t>* Assume OZ Investment is sold for $3 million at the end of each holding period.</a:t>
            </a:r>
          </a:p>
          <a:p>
            <a:r>
              <a:rPr lang="en-US" sz="2000" b="1" dirty="0"/>
              <a:t>** Absent QO Zone, this would likely be the tax result to Taxpayer for the same course of action – initial sale of asset, reinvestment in new project, and eventual sale - $1 million of gain recognized at time of asset sale and $2 million of gain recognized when new project is sold.</a:t>
            </a:r>
          </a:p>
        </p:txBody>
      </p:sp>
    </p:spTree>
    <p:extLst>
      <p:ext uri="{BB962C8B-B14F-4D97-AF65-F5344CB8AC3E}">
        <p14:creationId xmlns:p14="http://schemas.microsoft.com/office/powerpoint/2010/main" val="5739861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37A6-4BEB-4029-84ED-8C096CF96A83}"/>
              </a:ext>
            </a:extLst>
          </p:cNvPr>
          <p:cNvSpPr>
            <a:spLocks noGrp="1"/>
          </p:cNvSpPr>
          <p:nvPr>
            <p:ph type="title"/>
          </p:nvPr>
        </p:nvSpPr>
        <p:spPr/>
        <p:txBody>
          <a:bodyPr/>
          <a:lstStyle/>
          <a:p>
            <a:pPr algn="ctr"/>
            <a:r>
              <a:rPr lang="en-US" dirty="0"/>
              <a:t>What is a Qualified Opportunity Fund (QO Fund)?</a:t>
            </a:r>
          </a:p>
        </p:txBody>
      </p:sp>
      <p:sp>
        <p:nvSpPr>
          <p:cNvPr id="3" name="Content Placeholder 2">
            <a:extLst>
              <a:ext uri="{FF2B5EF4-FFF2-40B4-BE49-F238E27FC236}">
                <a16:creationId xmlns:a16="http://schemas.microsoft.com/office/drawing/2014/main" id="{EC39BC21-F795-4AAD-921E-5A0DDAD7577D}"/>
              </a:ext>
            </a:extLst>
          </p:cNvPr>
          <p:cNvSpPr>
            <a:spLocks noGrp="1"/>
          </p:cNvSpPr>
          <p:nvPr>
            <p:ph idx="1"/>
          </p:nvPr>
        </p:nvSpPr>
        <p:spPr/>
        <p:txBody>
          <a:bodyPr>
            <a:normAutofit fontScale="85000" lnSpcReduction="20000"/>
          </a:bodyPr>
          <a:lstStyle/>
          <a:p>
            <a:r>
              <a:rPr lang="en-US" dirty="0"/>
              <a:t>A QO Fund is any investment vehicle organized as either a partnership (including an LLC treated as a partnership for tax purposes) or corporation that was formed for the purpose of investing in qualified opportunity zone property (“QOZ Property”). </a:t>
            </a:r>
          </a:p>
          <a:p>
            <a:r>
              <a:rPr lang="en-US" dirty="0"/>
              <a:t>At least 90 percent of the QO Fund’s assets must consist of QOZ Property.  </a:t>
            </a:r>
          </a:p>
          <a:p>
            <a:r>
              <a:rPr lang="en-US" dirty="0"/>
              <a:t>IRS confirmed that a taxpayer can self-certify to become a QO Fund - Taxpayers are not required to seek pre-approval or related action to establish a QO Fund.</a:t>
            </a:r>
          </a:p>
          <a:p>
            <a:r>
              <a:rPr lang="en-US" dirty="0"/>
              <a:t>To self-certify, the taxpayer will simply complete a form and attach the form to a timely filed federal income tax return for the relevant taxable year. IRS Form 8996 used for self-certification – form also used for annual 90% compliance.  </a:t>
            </a:r>
          </a:p>
          <a:p>
            <a:r>
              <a:rPr lang="en-US" dirty="0"/>
              <a:t>Self-certification process should simplify the general complexity typically associated with other federal incentive programs and expedite the ability of QO Funds to invest in or acquire QOZ Property.</a:t>
            </a:r>
          </a:p>
        </p:txBody>
      </p:sp>
    </p:spTree>
    <p:extLst>
      <p:ext uri="{BB962C8B-B14F-4D97-AF65-F5344CB8AC3E}">
        <p14:creationId xmlns:p14="http://schemas.microsoft.com/office/powerpoint/2010/main" val="1944785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60C2-4411-43F9-9A67-01AD496E6D73}"/>
              </a:ext>
            </a:extLst>
          </p:cNvPr>
          <p:cNvSpPr>
            <a:spLocks noGrp="1"/>
          </p:cNvSpPr>
          <p:nvPr>
            <p:ph type="title"/>
          </p:nvPr>
        </p:nvSpPr>
        <p:spPr/>
        <p:txBody>
          <a:bodyPr/>
          <a:lstStyle/>
          <a:p>
            <a:pPr algn="ctr"/>
            <a:r>
              <a:rPr lang="en-US" dirty="0"/>
              <a:t>Types of Qualified Opportunity Zone Funds</a:t>
            </a:r>
          </a:p>
        </p:txBody>
      </p:sp>
      <p:sp>
        <p:nvSpPr>
          <p:cNvPr id="3" name="Content Placeholder 2">
            <a:extLst>
              <a:ext uri="{FF2B5EF4-FFF2-40B4-BE49-F238E27FC236}">
                <a16:creationId xmlns:a16="http://schemas.microsoft.com/office/drawing/2014/main" id="{F787CA30-BE39-4377-97CF-BFB138778200}"/>
              </a:ext>
            </a:extLst>
          </p:cNvPr>
          <p:cNvSpPr>
            <a:spLocks noGrp="1"/>
          </p:cNvSpPr>
          <p:nvPr>
            <p:ph idx="1"/>
          </p:nvPr>
        </p:nvSpPr>
        <p:spPr/>
        <p:txBody>
          <a:bodyPr>
            <a:normAutofit/>
          </a:bodyPr>
          <a:lstStyle/>
          <a:p>
            <a:pPr>
              <a:spcBef>
                <a:spcPts val="0"/>
              </a:spcBef>
              <a:spcAft>
                <a:spcPts val="3000"/>
              </a:spcAft>
            </a:pPr>
            <a:r>
              <a:rPr lang="en-US" sz="3600" b="1" dirty="0">
                <a:latin typeface="Calibri" panose="020F0502020204030204" pitchFamily="34" charset="0"/>
                <a:cs typeface="Calibri" panose="020F0502020204030204" pitchFamily="34" charset="0"/>
              </a:rPr>
              <a:t>Individual Project</a:t>
            </a:r>
            <a:r>
              <a:rPr lang="en-US" sz="3600" dirty="0">
                <a:latin typeface="Calibri" panose="020F0502020204030204" pitchFamily="34" charset="0"/>
                <a:cs typeface="Calibri" panose="020F0502020204030204" pitchFamily="34" charset="0"/>
              </a:rPr>
              <a:t>-focused</a:t>
            </a:r>
          </a:p>
          <a:p>
            <a:pPr>
              <a:spcBef>
                <a:spcPts val="0"/>
              </a:spcBef>
              <a:spcAft>
                <a:spcPts val="3000"/>
              </a:spcAft>
            </a:pPr>
            <a:r>
              <a:rPr lang="en-US" sz="3600" b="1" dirty="0">
                <a:latin typeface="Calibri" panose="020F0502020204030204" pitchFamily="34" charset="0"/>
                <a:cs typeface="Calibri" panose="020F0502020204030204" pitchFamily="34" charset="0"/>
              </a:rPr>
              <a:t>Industry</a:t>
            </a:r>
            <a:r>
              <a:rPr lang="en-US" sz="3600" dirty="0">
                <a:latin typeface="Calibri" panose="020F0502020204030204" pitchFamily="34" charset="0"/>
                <a:cs typeface="Calibri" panose="020F0502020204030204" pitchFamily="34" charset="0"/>
              </a:rPr>
              <a:t>-focused</a:t>
            </a:r>
          </a:p>
          <a:p>
            <a:pPr>
              <a:spcBef>
                <a:spcPts val="0"/>
              </a:spcBef>
              <a:spcAft>
                <a:spcPts val="3000"/>
              </a:spcAft>
            </a:pPr>
            <a:r>
              <a:rPr lang="en-US" sz="3600" b="1" dirty="0">
                <a:latin typeface="Calibri" panose="020F0502020204030204" pitchFamily="34" charset="0"/>
                <a:cs typeface="Calibri" panose="020F0502020204030204" pitchFamily="34" charset="0"/>
              </a:rPr>
              <a:t>Geography</a:t>
            </a:r>
            <a:r>
              <a:rPr lang="en-US" sz="3600" dirty="0">
                <a:latin typeface="Calibri" panose="020F0502020204030204" pitchFamily="34" charset="0"/>
                <a:cs typeface="Calibri" panose="020F0502020204030204" pitchFamily="34" charset="0"/>
              </a:rPr>
              <a:t>-focused</a:t>
            </a:r>
          </a:p>
          <a:p>
            <a:pPr>
              <a:spcBef>
                <a:spcPts val="0"/>
              </a:spcBef>
              <a:spcAft>
                <a:spcPts val="3000"/>
              </a:spcAft>
            </a:pPr>
            <a:r>
              <a:rPr lang="en-US" sz="3600" b="1" dirty="0">
                <a:latin typeface="Calibri" panose="020F0502020204030204" pitchFamily="34" charset="0"/>
                <a:cs typeface="Calibri" panose="020F0502020204030204" pitchFamily="34" charset="0"/>
              </a:rPr>
              <a:t>Social Impact</a:t>
            </a:r>
            <a:r>
              <a:rPr lang="en-US" sz="3600" dirty="0">
                <a:latin typeface="Calibri" panose="020F0502020204030204" pitchFamily="34" charset="0"/>
                <a:cs typeface="Calibri" panose="020F0502020204030204" pitchFamily="34" charset="0"/>
              </a:rPr>
              <a:t>-focused</a:t>
            </a:r>
          </a:p>
        </p:txBody>
      </p:sp>
    </p:spTree>
    <p:extLst>
      <p:ext uri="{BB962C8B-B14F-4D97-AF65-F5344CB8AC3E}">
        <p14:creationId xmlns:p14="http://schemas.microsoft.com/office/powerpoint/2010/main" val="3347776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9F895-5DA2-440E-8C07-37CD35B3B025}"/>
              </a:ext>
            </a:extLst>
          </p:cNvPr>
          <p:cNvSpPr>
            <a:spLocks noGrp="1"/>
          </p:cNvSpPr>
          <p:nvPr>
            <p:ph type="title"/>
          </p:nvPr>
        </p:nvSpPr>
        <p:spPr>
          <a:xfrm>
            <a:off x="0" y="219078"/>
            <a:ext cx="12192000" cy="1145066"/>
          </a:xfrm>
        </p:spPr>
        <p:txBody>
          <a:bodyPr>
            <a:normAutofit/>
          </a:bodyPr>
          <a:lstStyle/>
          <a:p>
            <a:r>
              <a:rPr lang="en-US" dirty="0"/>
              <a:t>Investment Types in Opportunity Zones</a:t>
            </a:r>
            <a:endParaRPr lang="en-US" dirty="0">
              <a:solidFill>
                <a:srgbClr val="FF0000"/>
              </a:solidFill>
            </a:endParaRPr>
          </a:p>
        </p:txBody>
      </p:sp>
      <p:grpSp>
        <p:nvGrpSpPr>
          <p:cNvPr id="3" name="Group 2">
            <a:extLst>
              <a:ext uri="{FF2B5EF4-FFF2-40B4-BE49-F238E27FC236}">
                <a16:creationId xmlns:a16="http://schemas.microsoft.com/office/drawing/2014/main" id="{652F8B66-93FA-4677-A173-9E097C47FF29}"/>
              </a:ext>
            </a:extLst>
          </p:cNvPr>
          <p:cNvGrpSpPr/>
          <p:nvPr/>
        </p:nvGrpSpPr>
        <p:grpSpPr>
          <a:xfrm>
            <a:off x="1641002" y="1722327"/>
            <a:ext cx="2549466" cy="2091214"/>
            <a:chOff x="269934" y="3389223"/>
            <a:chExt cx="2549466" cy="2091214"/>
          </a:xfrm>
        </p:grpSpPr>
        <p:sp>
          <p:nvSpPr>
            <p:cNvPr id="6" name="Rectangle 5">
              <a:extLst>
                <a:ext uri="{FF2B5EF4-FFF2-40B4-BE49-F238E27FC236}">
                  <a16:creationId xmlns:a16="http://schemas.microsoft.com/office/drawing/2014/main" id="{DE0F72F0-C18A-4E98-B604-2ECEA669DF97}"/>
                </a:ext>
              </a:extLst>
            </p:cNvPr>
            <p:cNvSpPr/>
            <p:nvPr/>
          </p:nvSpPr>
          <p:spPr>
            <a:xfrm>
              <a:off x="269934" y="4741773"/>
              <a:ext cx="2549466" cy="738664"/>
            </a:xfrm>
            <a:prstGeom prst="rect">
              <a:avLst/>
            </a:prstGeom>
          </p:spPr>
          <p:txBody>
            <a:bodyPr wrap="square">
              <a:spAutoFit/>
            </a:bodyPr>
            <a:lstStyle/>
            <a:p>
              <a:pPr algn="ctr"/>
              <a:r>
                <a:rPr lang="en-US" sz="1400" dirty="0"/>
                <a:t>Real Estate</a:t>
              </a:r>
            </a:p>
            <a:p>
              <a:pPr algn="ctr"/>
              <a:r>
                <a:rPr lang="en-US" sz="1400" dirty="0"/>
                <a:t>Development and Rehab Project</a:t>
              </a:r>
            </a:p>
            <a:p>
              <a:pPr algn="ctr"/>
              <a:r>
                <a:rPr lang="en-US" sz="1400" dirty="0"/>
                <a:t>in Opportunity Zones</a:t>
              </a:r>
            </a:p>
          </p:txBody>
        </p:sp>
        <p:pic>
          <p:nvPicPr>
            <p:cNvPr id="13" name="Graphic 12">
              <a:extLst>
                <a:ext uri="{FF2B5EF4-FFF2-40B4-BE49-F238E27FC236}">
                  <a16:creationId xmlns:a16="http://schemas.microsoft.com/office/drawing/2014/main" id="{7222A85D-0035-4BE7-BCD8-5A3FBDCCA9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7226" y="3389223"/>
              <a:ext cx="1042148" cy="1181100"/>
            </a:xfrm>
            <a:prstGeom prst="rect">
              <a:avLst/>
            </a:prstGeom>
          </p:spPr>
        </p:pic>
      </p:grpSp>
      <p:grpSp>
        <p:nvGrpSpPr>
          <p:cNvPr id="5" name="Group 4">
            <a:extLst>
              <a:ext uri="{FF2B5EF4-FFF2-40B4-BE49-F238E27FC236}">
                <a16:creationId xmlns:a16="http://schemas.microsoft.com/office/drawing/2014/main" id="{0B680C92-AF49-434E-BD4C-FAC2D91C83DA}"/>
              </a:ext>
            </a:extLst>
          </p:cNvPr>
          <p:cNvGrpSpPr/>
          <p:nvPr/>
        </p:nvGrpSpPr>
        <p:grpSpPr>
          <a:xfrm>
            <a:off x="7489945" y="1717084"/>
            <a:ext cx="2362200" cy="1727125"/>
            <a:chOff x="2819400" y="3537868"/>
            <a:chExt cx="2362200" cy="1727125"/>
          </a:xfrm>
        </p:grpSpPr>
        <p:sp>
          <p:nvSpPr>
            <p:cNvPr id="10" name="Rectangle 9">
              <a:extLst>
                <a:ext uri="{FF2B5EF4-FFF2-40B4-BE49-F238E27FC236}">
                  <a16:creationId xmlns:a16="http://schemas.microsoft.com/office/drawing/2014/main" id="{9D8C737A-1CB6-474C-84AF-ED08A42B7562}"/>
                </a:ext>
              </a:extLst>
            </p:cNvPr>
            <p:cNvSpPr/>
            <p:nvPr/>
          </p:nvSpPr>
          <p:spPr>
            <a:xfrm>
              <a:off x="2819400" y="4741773"/>
              <a:ext cx="2362200" cy="523220"/>
            </a:xfrm>
            <a:prstGeom prst="rect">
              <a:avLst/>
            </a:prstGeom>
          </p:spPr>
          <p:txBody>
            <a:bodyPr wrap="square">
              <a:spAutoFit/>
            </a:bodyPr>
            <a:lstStyle/>
            <a:p>
              <a:pPr algn="ctr"/>
              <a:r>
                <a:rPr lang="en-US" sz="1400" dirty="0"/>
                <a:t>New Businesses created in Opportunity Zones</a:t>
              </a:r>
            </a:p>
          </p:txBody>
        </p:sp>
        <p:pic>
          <p:nvPicPr>
            <p:cNvPr id="21" name="Graphic 20">
              <a:extLst>
                <a:ext uri="{FF2B5EF4-FFF2-40B4-BE49-F238E27FC236}">
                  <a16:creationId xmlns:a16="http://schemas.microsoft.com/office/drawing/2014/main" id="{034DF0C0-F1F2-451E-8D7D-E0362571EB1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7358" r="31131"/>
            <a:stretch/>
          </p:blipFill>
          <p:spPr>
            <a:xfrm>
              <a:off x="3318409" y="3537868"/>
              <a:ext cx="1364182" cy="1240165"/>
            </a:xfrm>
            <a:prstGeom prst="rect">
              <a:avLst/>
            </a:prstGeom>
          </p:spPr>
        </p:pic>
      </p:grpSp>
      <p:grpSp>
        <p:nvGrpSpPr>
          <p:cNvPr id="7" name="Group 6">
            <a:extLst>
              <a:ext uri="{FF2B5EF4-FFF2-40B4-BE49-F238E27FC236}">
                <a16:creationId xmlns:a16="http://schemas.microsoft.com/office/drawing/2014/main" id="{65FE3032-2FB6-4C6D-96B3-52CEA09B07EF}"/>
              </a:ext>
            </a:extLst>
          </p:cNvPr>
          <p:cNvGrpSpPr/>
          <p:nvPr/>
        </p:nvGrpSpPr>
        <p:grpSpPr>
          <a:xfrm>
            <a:off x="1942568" y="4248406"/>
            <a:ext cx="2133600" cy="1873223"/>
            <a:chOff x="4869382" y="3607214"/>
            <a:chExt cx="2133600" cy="1873223"/>
          </a:xfrm>
        </p:grpSpPr>
        <p:sp>
          <p:nvSpPr>
            <p:cNvPr id="11" name="Rectangle 10">
              <a:extLst>
                <a:ext uri="{FF2B5EF4-FFF2-40B4-BE49-F238E27FC236}">
                  <a16:creationId xmlns:a16="http://schemas.microsoft.com/office/drawing/2014/main" id="{CA82BAFC-A090-4901-A158-DAA2CD4E6EFB}"/>
                </a:ext>
              </a:extLst>
            </p:cNvPr>
            <p:cNvSpPr/>
            <p:nvPr/>
          </p:nvSpPr>
          <p:spPr>
            <a:xfrm>
              <a:off x="4869382" y="4741773"/>
              <a:ext cx="2133600" cy="738664"/>
            </a:xfrm>
            <a:prstGeom prst="rect">
              <a:avLst/>
            </a:prstGeom>
          </p:spPr>
          <p:txBody>
            <a:bodyPr wrap="square">
              <a:spAutoFit/>
            </a:bodyPr>
            <a:lstStyle/>
            <a:p>
              <a:pPr algn="ctr"/>
              <a:r>
                <a:rPr lang="en-US" sz="1400" dirty="0"/>
                <a:t>Expansion of</a:t>
              </a:r>
            </a:p>
            <a:p>
              <a:pPr algn="ctr"/>
              <a:r>
                <a:rPr lang="en-US" sz="1400" dirty="0"/>
                <a:t>Businesses already</a:t>
              </a:r>
            </a:p>
            <a:p>
              <a:pPr algn="ctr"/>
              <a:r>
                <a:rPr lang="en-US" sz="1400" dirty="0"/>
                <a:t>in Opportunity Zones</a:t>
              </a:r>
            </a:p>
          </p:txBody>
        </p:sp>
        <p:pic>
          <p:nvPicPr>
            <p:cNvPr id="22" name="Graphic 21">
              <a:extLst>
                <a:ext uri="{FF2B5EF4-FFF2-40B4-BE49-F238E27FC236}">
                  <a16:creationId xmlns:a16="http://schemas.microsoft.com/office/drawing/2014/main" id="{C451A855-8048-4FEE-A34F-2421A85943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9823" y="3607214"/>
              <a:ext cx="745118" cy="745118"/>
            </a:xfrm>
            <a:prstGeom prst="rect">
              <a:avLst/>
            </a:prstGeom>
          </p:spPr>
        </p:pic>
      </p:grpSp>
      <p:grpSp>
        <p:nvGrpSpPr>
          <p:cNvPr id="8" name="Group 7">
            <a:extLst>
              <a:ext uri="{FF2B5EF4-FFF2-40B4-BE49-F238E27FC236}">
                <a16:creationId xmlns:a16="http://schemas.microsoft.com/office/drawing/2014/main" id="{09DCA478-19CC-4A6A-81DC-2428870FC11E}"/>
              </a:ext>
            </a:extLst>
          </p:cNvPr>
          <p:cNvGrpSpPr/>
          <p:nvPr/>
        </p:nvGrpSpPr>
        <p:grpSpPr>
          <a:xfrm>
            <a:off x="7718545" y="3949042"/>
            <a:ext cx="2133600" cy="2001550"/>
            <a:chOff x="7002982" y="3048000"/>
            <a:chExt cx="2133600" cy="2001550"/>
          </a:xfrm>
        </p:grpSpPr>
        <p:sp>
          <p:nvSpPr>
            <p:cNvPr id="12" name="Rectangle 11">
              <a:extLst>
                <a:ext uri="{FF2B5EF4-FFF2-40B4-BE49-F238E27FC236}">
                  <a16:creationId xmlns:a16="http://schemas.microsoft.com/office/drawing/2014/main" id="{C5E6703D-3B2D-43A0-ADF1-FABB014966E6}"/>
                </a:ext>
              </a:extLst>
            </p:cNvPr>
            <p:cNvSpPr/>
            <p:nvPr/>
          </p:nvSpPr>
          <p:spPr>
            <a:xfrm>
              <a:off x="7002982" y="4741773"/>
              <a:ext cx="2133600" cy="307777"/>
            </a:xfrm>
            <a:prstGeom prst="rect">
              <a:avLst/>
            </a:prstGeom>
          </p:spPr>
          <p:txBody>
            <a:bodyPr wrap="square">
              <a:spAutoFit/>
            </a:bodyPr>
            <a:lstStyle/>
            <a:p>
              <a:pPr algn="ctr"/>
              <a:endParaRPr lang="en-US" sz="1400" dirty="0"/>
            </a:p>
          </p:txBody>
        </p:sp>
        <p:pic>
          <p:nvPicPr>
            <p:cNvPr id="23" name="Graphic 22">
              <a:extLst>
                <a:ext uri="{FF2B5EF4-FFF2-40B4-BE49-F238E27FC236}">
                  <a16:creationId xmlns:a16="http://schemas.microsoft.com/office/drawing/2014/main" id="{A85861FA-9ACF-4E06-8C69-B4E6B5B0EC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22619" y="3048000"/>
              <a:ext cx="1364181" cy="1364181"/>
            </a:xfrm>
            <a:prstGeom prst="rect">
              <a:avLst/>
            </a:prstGeom>
          </p:spPr>
        </p:pic>
      </p:grpSp>
      <p:sp>
        <p:nvSpPr>
          <p:cNvPr id="15" name="Oval 14">
            <a:extLst>
              <a:ext uri="{FF2B5EF4-FFF2-40B4-BE49-F238E27FC236}">
                <a16:creationId xmlns:a16="http://schemas.microsoft.com/office/drawing/2014/main" id="{869931CD-F004-4136-B9F9-ECE3DA61A900}"/>
              </a:ext>
            </a:extLst>
          </p:cNvPr>
          <p:cNvSpPr/>
          <p:nvPr/>
        </p:nvSpPr>
        <p:spPr>
          <a:xfrm>
            <a:off x="5534055" y="3465123"/>
            <a:ext cx="549689" cy="54968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B97CE35-937B-4D96-BD88-634880E88410}"/>
              </a:ext>
            </a:extLst>
          </p:cNvPr>
          <p:cNvCxnSpPr>
            <a:stCxn id="15" idx="1"/>
          </p:cNvCxnSpPr>
          <p:nvPr/>
        </p:nvCxnSpPr>
        <p:spPr>
          <a:xfrm flipH="1" flipV="1">
            <a:off x="4361100" y="2696956"/>
            <a:ext cx="1253455" cy="8486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58E5BF1-C667-4A91-AF55-8B2FDECD4DC6}"/>
              </a:ext>
            </a:extLst>
          </p:cNvPr>
          <p:cNvCxnSpPr>
            <a:cxnSpLocks/>
          </p:cNvCxnSpPr>
          <p:nvPr/>
        </p:nvCxnSpPr>
        <p:spPr>
          <a:xfrm flipV="1">
            <a:off x="6003244" y="2766539"/>
            <a:ext cx="1253455" cy="8486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3E3631FD-818E-451B-BFCC-E9E9C7681BD4}"/>
              </a:ext>
            </a:extLst>
          </p:cNvPr>
          <p:cNvCxnSpPr>
            <a:cxnSpLocks/>
          </p:cNvCxnSpPr>
          <p:nvPr/>
        </p:nvCxnSpPr>
        <p:spPr>
          <a:xfrm flipH="1">
            <a:off x="4361099" y="3934311"/>
            <a:ext cx="1253455" cy="8486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4793FDB-ED92-4042-89ED-CAB0FFB90772}"/>
              </a:ext>
            </a:extLst>
          </p:cNvPr>
          <p:cNvCxnSpPr>
            <a:cxnSpLocks/>
          </p:cNvCxnSpPr>
          <p:nvPr/>
        </p:nvCxnSpPr>
        <p:spPr>
          <a:xfrm>
            <a:off x="6003243" y="3934311"/>
            <a:ext cx="1253455" cy="8486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046BBEFC-5864-4F04-A17A-63919BE01040}"/>
              </a:ext>
            </a:extLst>
          </p:cNvPr>
          <p:cNvSpPr/>
          <p:nvPr/>
        </p:nvSpPr>
        <p:spPr>
          <a:xfrm>
            <a:off x="6499345" y="5429131"/>
            <a:ext cx="4572000" cy="646331"/>
          </a:xfrm>
          <a:prstGeom prst="rect">
            <a:avLst/>
          </a:prstGeom>
        </p:spPr>
        <p:txBody>
          <a:bodyPr>
            <a:spAutoFit/>
          </a:bodyPr>
          <a:lstStyle/>
          <a:p>
            <a:pPr algn="ctr"/>
            <a:r>
              <a:rPr lang="en-US" dirty="0"/>
              <a:t>Businesses expanding into </a:t>
            </a:r>
          </a:p>
          <a:p>
            <a:pPr algn="ctr"/>
            <a:r>
              <a:rPr lang="en-US" dirty="0"/>
              <a:t>Opportunity Zones</a:t>
            </a:r>
          </a:p>
        </p:txBody>
      </p:sp>
    </p:spTree>
    <p:extLst>
      <p:ext uri="{BB962C8B-B14F-4D97-AF65-F5344CB8AC3E}">
        <p14:creationId xmlns:p14="http://schemas.microsoft.com/office/powerpoint/2010/main" val="1195298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24C41-24F7-4C26-8C61-A6D1656082BA}"/>
              </a:ext>
            </a:extLst>
          </p:cNvPr>
          <p:cNvSpPr>
            <a:spLocks noGrp="1"/>
          </p:cNvSpPr>
          <p:nvPr>
            <p:ph type="title"/>
          </p:nvPr>
        </p:nvSpPr>
        <p:spPr/>
        <p:txBody>
          <a:bodyPr/>
          <a:lstStyle/>
          <a:p>
            <a:pPr algn="ctr"/>
            <a:r>
              <a:rPr lang="en-US" dirty="0"/>
              <a:t>What is QOZ Property?</a:t>
            </a:r>
          </a:p>
        </p:txBody>
      </p:sp>
      <p:sp>
        <p:nvSpPr>
          <p:cNvPr id="3" name="Content Placeholder 2">
            <a:extLst>
              <a:ext uri="{FF2B5EF4-FFF2-40B4-BE49-F238E27FC236}">
                <a16:creationId xmlns:a16="http://schemas.microsoft.com/office/drawing/2014/main" id="{C6535830-5589-444B-9CF6-3ABAB29275AC}"/>
              </a:ext>
            </a:extLst>
          </p:cNvPr>
          <p:cNvSpPr>
            <a:spLocks noGrp="1"/>
          </p:cNvSpPr>
          <p:nvPr>
            <p:ph idx="1"/>
          </p:nvPr>
        </p:nvSpPr>
        <p:spPr/>
        <p:txBody>
          <a:bodyPr/>
          <a:lstStyle/>
          <a:p>
            <a:endParaRPr lang="en-US" dirty="0"/>
          </a:p>
          <a:p>
            <a:r>
              <a:rPr lang="en-US" dirty="0"/>
              <a:t>There are three categories of QOZ Property permitted under IRC Section 1400Z-2(d)(2)(A):</a:t>
            </a:r>
          </a:p>
          <a:p>
            <a:pPr lvl="1">
              <a:buFont typeface="Courier New" panose="02070309020205020404" pitchFamily="49" charset="0"/>
              <a:buChar char="o"/>
            </a:pPr>
            <a:r>
              <a:rPr lang="en-US" dirty="0"/>
              <a:t>Qualified opportunity zone stock (“QOZ Stock”);</a:t>
            </a:r>
          </a:p>
          <a:p>
            <a:pPr lvl="1">
              <a:buFont typeface="Courier New" panose="02070309020205020404" pitchFamily="49" charset="0"/>
              <a:buChar char="o"/>
            </a:pPr>
            <a:r>
              <a:rPr lang="en-US" dirty="0"/>
              <a:t>Qualified opportunity zone partnership interest (“QOZ Interest”); or</a:t>
            </a:r>
          </a:p>
          <a:p>
            <a:pPr lvl="1">
              <a:buFont typeface="Courier New" panose="02070309020205020404" pitchFamily="49" charset="0"/>
              <a:buChar char="o"/>
            </a:pPr>
            <a:r>
              <a:rPr lang="en-US" dirty="0"/>
              <a:t>Qualified opportunity zone business property (“QOZ Business Property”).</a:t>
            </a:r>
          </a:p>
          <a:p>
            <a:r>
              <a:rPr lang="en-US" dirty="0"/>
              <a:t>QOZ Property cannot include an interest in another QO Fund.</a:t>
            </a:r>
          </a:p>
        </p:txBody>
      </p:sp>
    </p:spTree>
    <p:extLst>
      <p:ext uri="{BB962C8B-B14F-4D97-AF65-F5344CB8AC3E}">
        <p14:creationId xmlns:p14="http://schemas.microsoft.com/office/powerpoint/2010/main" val="3374863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C1FB-10EE-4131-A477-B39069834601}"/>
              </a:ext>
            </a:extLst>
          </p:cNvPr>
          <p:cNvSpPr>
            <a:spLocks noGrp="1"/>
          </p:cNvSpPr>
          <p:nvPr>
            <p:ph type="title"/>
          </p:nvPr>
        </p:nvSpPr>
        <p:spPr/>
        <p:txBody>
          <a:bodyPr/>
          <a:lstStyle/>
          <a:p>
            <a:pPr algn="ctr"/>
            <a:r>
              <a:rPr lang="en-US" dirty="0"/>
              <a:t>Map of Zip Code Scores on EIG’s Distressed Communities Index </a:t>
            </a:r>
            <a:r>
              <a:rPr lang="en-US" sz="1600" dirty="0"/>
              <a:t>(Source: EIG’s “Distressed Communities Index”)</a:t>
            </a:r>
            <a:endParaRPr lang="en-US" dirty="0"/>
          </a:p>
        </p:txBody>
      </p:sp>
      <p:pic>
        <p:nvPicPr>
          <p:cNvPr id="4" name="Content Placeholder 3">
            <a:extLst>
              <a:ext uri="{FF2B5EF4-FFF2-40B4-BE49-F238E27FC236}">
                <a16:creationId xmlns:a16="http://schemas.microsoft.com/office/drawing/2014/main" id="{AB16A75F-C976-4A6B-B8CB-69DEE95FA7F3}"/>
              </a:ext>
            </a:extLst>
          </p:cNvPr>
          <p:cNvPicPr>
            <a:picLocks noGrp="1" noChangeAspect="1"/>
          </p:cNvPicPr>
          <p:nvPr>
            <p:ph idx="1"/>
          </p:nvPr>
        </p:nvPicPr>
        <p:blipFill rotWithShape="1">
          <a:blip r:embed="rId2"/>
          <a:srcRect t="18707" r="43633" b="19593"/>
          <a:stretch/>
        </p:blipFill>
        <p:spPr>
          <a:xfrm>
            <a:off x="2436329" y="1577636"/>
            <a:ext cx="7319341" cy="4823165"/>
          </a:xfrm>
          <a:prstGeom prst="rect">
            <a:avLst/>
          </a:prstGeom>
        </p:spPr>
      </p:pic>
    </p:spTree>
    <p:extLst>
      <p:ext uri="{BB962C8B-B14F-4D97-AF65-F5344CB8AC3E}">
        <p14:creationId xmlns:p14="http://schemas.microsoft.com/office/powerpoint/2010/main" val="3612956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67D10-5B46-40D9-917C-6AFE402E77F2}"/>
              </a:ext>
            </a:extLst>
          </p:cNvPr>
          <p:cNvSpPr>
            <a:spLocks noGrp="1"/>
          </p:cNvSpPr>
          <p:nvPr>
            <p:ph type="title"/>
          </p:nvPr>
        </p:nvSpPr>
        <p:spPr/>
        <p:txBody>
          <a:bodyPr/>
          <a:lstStyle/>
          <a:p>
            <a:pPr algn="ctr"/>
            <a:r>
              <a:rPr lang="en-US" dirty="0"/>
              <a:t>QOZ Stock</a:t>
            </a:r>
          </a:p>
        </p:txBody>
      </p:sp>
      <p:sp>
        <p:nvSpPr>
          <p:cNvPr id="3" name="Content Placeholder 2">
            <a:extLst>
              <a:ext uri="{FF2B5EF4-FFF2-40B4-BE49-F238E27FC236}">
                <a16:creationId xmlns:a16="http://schemas.microsoft.com/office/drawing/2014/main" id="{E6217EF9-A254-48FC-823A-7D33ABD33598}"/>
              </a:ext>
            </a:extLst>
          </p:cNvPr>
          <p:cNvSpPr>
            <a:spLocks noGrp="1"/>
          </p:cNvSpPr>
          <p:nvPr>
            <p:ph idx="1"/>
          </p:nvPr>
        </p:nvSpPr>
        <p:spPr/>
        <p:txBody>
          <a:bodyPr>
            <a:normAutofit lnSpcReduction="10000"/>
          </a:bodyPr>
          <a:lstStyle/>
          <a:p>
            <a:endParaRPr lang="en-US" dirty="0"/>
          </a:p>
          <a:p>
            <a:r>
              <a:rPr lang="en-US" dirty="0"/>
              <a:t>Any stock in a domestic corporation if: </a:t>
            </a:r>
          </a:p>
          <a:p>
            <a:pPr marL="914400" lvl="1" indent="-457200">
              <a:buFont typeface="+mj-lt"/>
              <a:buAutoNum type="alphaLcPeriod"/>
            </a:pPr>
            <a:r>
              <a:rPr lang="en-US" dirty="0"/>
              <a:t>the QO Fund acquired the stock after December 31, 2017 at its </a:t>
            </a:r>
            <a:r>
              <a:rPr lang="en-US" b="1" u="sng" dirty="0"/>
              <a:t>original issue</a:t>
            </a:r>
            <a:r>
              <a:rPr lang="en-US" dirty="0"/>
              <a:t> for cash; </a:t>
            </a:r>
          </a:p>
          <a:p>
            <a:pPr marL="914400" lvl="1" indent="-457200">
              <a:buFont typeface="+mj-lt"/>
              <a:buAutoNum type="alphaLcPeriod"/>
            </a:pPr>
            <a:r>
              <a:rPr lang="en-US" dirty="0"/>
              <a:t>at the time of issue, the corporation was a qualified opportunity zone business (“QOZ Business”) or was organized to be a QOZ Business; and </a:t>
            </a:r>
          </a:p>
          <a:p>
            <a:pPr marL="914400" lvl="1" indent="-457200">
              <a:buFont typeface="+mj-lt"/>
              <a:buAutoNum type="alphaLcPeriod"/>
            </a:pPr>
            <a:r>
              <a:rPr lang="en-US" dirty="0"/>
              <a:t>during </a:t>
            </a:r>
            <a:r>
              <a:rPr lang="en-US" b="1" u="sng" dirty="0"/>
              <a:t>substantially all</a:t>
            </a:r>
            <a:r>
              <a:rPr lang="en-US" dirty="0"/>
              <a:t> of the time the QO Fund held the QOZ Stock, the corporation qualified as a QOZ Business.</a:t>
            </a:r>
          </a:p>
          <a:p>
            <a:r>
              <a:rPr lang="en-US" dirty="0"/>
              <a:t>At this time, there is no guidance as to what period of time a corporation must qualify as a QOZ Business to satisfy the “substantially all” requirement for QOZ Stock.</a:t>
            </a:r>
          </a:p>
          <a:p>
            <a:pPr marL="0" indent="0">
              <a:buNone/>
            </a:pPr>
            <a:endParaRPr lang="en-US" dirty="0"/>
          </a:p>
        </p:txBody>
      </p:sp>
    </p:spTree>
    <p:extLst>
      <p:ext uri="{BB962C8B-B14F-4D97-AF65-F5344CB8AC3E}">
        <p14:creationId xmlns:p14="http://schemas.microsoft.com/office/powerpoint/2010/main" val="30287830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5436A-A651-45C2-8D49-28838108124B}"/>
              </a:ext>
            </a:extLst>
          </p:cNvPr>
          <p:cNvSpPr>
            <a:spLocks noGrp="1"/>
          </p:cNvSpPr>
          <p:nvPr>
            <p:ph type="title"/>
          </p:nvPr>
        </p:nvSpPr>
        <p:spPr/>
        <p:txBody>
          <a:bodyPr/>
          <a:lstStyle/>
          <a:p>
            <a:pPr algn="ctr"/>
            <a:r>
              <a:rPr lang="en-US" dirty="0"/>
              <a:t>QOZ Interest</a:t>
            </a:r>
          </a:p>
        </p:txBody>
      </p:sp>
      <p:sp>
        <p:nvSpPr>
          <p:cNvPr id="3" name="Content Placeholder 2">
            <a:extLst>
              <a:ext uri="{FF2B5EF4-FFF2-40B4-BE49-F238E27FC236}">
                <a16:creationId xmlns:a16="http://schemas.microsoft.com/office/drawing/2014/main" id="{ACA9810B-56EF-410B-B01C-C6E70E343593}"/>
              </a:ext>
            </a:extLst>
          </p:cNvPr>
          <p:cNvSpPr>
            <a:spLocks noGrp="1"/>
          </p:cNvSpPr>
          <p:nvPr>
            <p:ph idx="1"/>
          </p:nvPr>
        </p:nvSpPr>
        <p:spPr/>
        <p:txBody>
          <a:bodyPr/>
          <a:lstStyle/>
          <a:p>
            <a:r>
              <a:rPr lang="en-US" dirty="0"/>
              <a:t>Consists of any capital or profits interest in a domestic partnership (including an LLC treated as a partnership for federal tax purposes) if:</a:t>
            </a:r>
          </a:p>
          <a:p>
            <a:pPr marL="914400" lvl="1" indent="-457200">
              <a:buFont typeface="+mj-lt"/>
              <a:buAutoNum type="alphaLcPeriod"/>
            </a:pPr>
            <a:r>
              <a:rPr lang="en-US" dirty="0"/>
              <a:t>the QO Fund acquired the interest after December 31, 2017 in exchange for cash; </a:t>
            </a:r>
          </a:p>
          <a:p>
            <a:pPr marL="914400" lvl="1" indent="-457200">
              <a:buFont typeface="+mj-lt"/>
              <a:buAutoNum type="alphaLcPeriod"/>
            </a:pPr>
            <a:r>
              <a:rPr lang="en-US" dirty="0"/>
              <a:t>at the time the QO Fund acquired the interest in the partnership, the partnership was a QOZ Business or was organized to be a QOZ Business; and</a:t>
            </a:r>
          </a:p>
          <a:p>
            <a:pPr marL="914400" lvl="1" indent="-457200">
              <a:buFont typeface="+mj-lt"/>
              <a:buAutoNum type="alphaLcPeriod"/>
            </a:pPr>
            <a:r>
              <a:rPr lang="en-US" dirty="0"/>
              <a:t>during </a:t>
            </a:r>
            <a:r>
              <a:rPr lang="en-US" b="1" u="sng" dirty="0"/>
              <a:t>substantially all</a:t>
            </a:r>
            <a:r>
              <a:rPr lang="en-US" b="1" dirty="0"/>
              <a:t> </a:t>
            </a:r>
            <a:r>
              <a:rPr lang="en-US" dirty="0"/>
              <a:t>of the time the QO Fund held the interest, the partnership qualified as a QOZ Business.</a:t>
            </a:r>
          </a:p>
          <a:p>
            <a:r>
              <a:rPr lang="en-US" dirty="0"/>
              <a:t>At this time, there is no guidance as to what period of time a partnership must qualify as a QOZ Business to satisfy the “substantially all” requirement for a QOZ Interest.</a:t>
            </a:r>
          </a:p>
          <a:p>
            <a:endParaRPr lang="en-US" dirty="0"/>
          </a:p>
        </p:txBody>
      </p:sp>
    </p:spTree>
    <p:extLst>
      <p:ext uri="{BB962C8B-B14F-4D97-AF65-F5344CB8AC3E}">
        <p14:creationId xmlns:p14="http://schemas.microsoft.com/office/powerpoint/2010/main" val="16229922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F3336-51B9-4D5D-9C93-73575389B38A}"/>
              </a:ext>
            </a:extLst>
          </p:cNvPr>
          <p:cNvSpPr>
            <a:spLocks noGrp="1"/>
          </p:cNvSpPr>
          <p:nvPr>
            <p:ph type="title"/>
          </p:nvPr>
        </p:nvSpPr>
        <p:spPr/>
        <p:txBody>
          <a:bodyPr/>
          <a:lstStyle/>
          <a:p>
            <a:pPr algn="ctr"/>
            <a:r>
              <a:rPr lang="en-US" dirty="0"/>
              <a:t>QOZ Business Property</a:t>
            </a:r>
          </a:p>
        </p:txBody>
      </p:sp>
      <p:sp>
        <p:nvSpPr>
          <p:cNvPr id="3" name="Content Placeholder 2">
            <a:extLst>
              <a:ext uri="{FF2B5EF4-FFF2-40B4-BE49-F238E27FC236}">
                <a16:creationId xmlns:a16="http://schemas.microsoft.com/office/drawing/2014/main" id="{E35192FE-CF80-49EA-B553-B6EB84C58BA2}"/>
              </a:ext>
            </a:extLst>
          </p:cNvPr>
          <p:cNvSpPr>
            <a:spLocks noGrp="1"/>
          </p:cNvSpPr>
          <p:nvPr>
            <p:ph idx="1"/>
          </p:nvPr>
        </p:nvSpPr>
        <p:spPr/>
        <p:txBody>
          <a:bodyPr>
            <a:normAutofit/>
          </a:bodyPr>
          <a:lstStyle/>
          <a:p>
            <a:r>
              <a:rPr lang="en-US" dirty="0"/>
              <a:t>Tangible property that a QO Fund or QOZ Business purchased after December 31, 2017 and that is used by the QO Fund/QOZ Business in a trade or business operating in a QO Zone for </a:t>
            </a:r>
            <a:r>
              <a:rPr lang="en-US" b="1" u="sng" dirty="0"/>
              <a:t>substantially all</a:t>
            </a:r>
            <a:r>
              <a:rPr lang="en-US" dirty="0"/>
              <a:t> of the time that the QO Fund/QOZ Business owns the property.</a:t>
            </a:r>
          </a:p>
          <a:p>
            <a:r>
              <a:rPr lang="en-US" dirty="0"/>
              <a:t>The </a:t>
            </a:r>
            <a:r>
              <a:rPr lang="en-US" b="1" u="sng" dirty="0"/>
              <a:t>original use</a:t>
            </a:r>
            <a:r>
              <a:rPr lang="en-US" dirty="0"/>
              <a:t> of the property in the QO Zone must begin with the QO Fund or QOZ Business, </a:t>
            </a:r>
            <a:r>
              <a:rPr lang="en-US" b="1" u="sng" dirty="0"/>
              <a:t>or</a:t>
            </a:r>
            <a:r>
              <a:rPr lang="en-US" dirty="0"/>
              <a:t> the QO Fund/QOZ Business must </a:t>
            </a:r>
            <a:r>
              <a:rPr lang="en-US" b="1" u="sng" dirty="0"/>
              <a:t>substantially improve</a:t>
            </a:r>
            <a:r>
              <a:rPr lang="en-US" dirty="0"/>
              <a:t> the property.  </a:t>
            </a:r>
          </a:p>
          <a:p>
            <a:pPr lvl="1">
              <a:buFont typeface="Courier New" panose="02070309020205020404" pitchFamily="49" charset="0"/>
              <a:buChar char="o"/>
            </a:pPr>
            <a:r>
              <a:rPr lang="en-US" dirty="0"/>
              <a:t>“Original use” – not defined in the statute.  Regulations/caselaw address use of the term in other statutory contexts – “First use to which the property is put, whether or not such use corresponds to the use of such property by the taxpayer.”</a:t>
            </a:r>
          </a:p>
          <a:p>
            <a:pPr lvl="1">
              <a:buFont typeface="Courier New" panose="02070309020205020404" pitchFamily="49" charset="0"/>
              <a:buChar char="o"/>
            </a:pPr>
            <a:endParaRPr lang="en-US" dirty="0"/>
          </a:p>
          <a:p>
            <a:endParaRPr lang="en-US" dirty="0"/>
          </a:p>
          <a:p>
            <a:pPr marL="0" indent="0">
              <a:buNone/>
            </a:pPr>
            <a:endParaRPr lang="en-US" dirty="0"/>
          </a:p>
        </p:txBody>
      </p:sp>
    </p:spTree>
    <p:extLst>
      <p:ext uri="{BB962C8B-B14F-4D97-AF65-F5344CB8AC3E}">
        <p14:creationId xmlns:p14="http://schemas.microsoft.com/office/powerpoint/2010/main" val="33872964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F3336-51B9-4D5D-9C93-73575389B38A}"/>
              </a:ext>
            </a:extLst>
          </p:cNvPr>
          <p:cNvSpPr>
            <a:spLocks noGrp="1"/>
          </p:cNvSpPr>
          <p:nvPr>
            <p:ph type="title"/>
          </p:nvPr>
        </p:nvSpPr>
        <p:spPr/>
        <p:txBody>
          <a:bodyPr/>
          <a:lstStyle/>
          <a:p>
            <a:pPr algn="ctr"/>
            <a:r>
              <a:rPr lang="en-US" dirty="0"/>
              <a:t>QOZ Business Property</a:t>
            </a:r>
          </a:p>
        </p:txBody>
      </p:sp>
      <p:sp>
        <p:nvSpPr>
          <p:cNvPr id="3" name="Content Placeholder 2">
            <a:extLst>
              <a:ext uri="{FF2B5EF4-FFF2-40B4-BE49-F238E27FC236}">
                <a16:creationId xmlns:a16="http://schemas.microsoft.com/office/drawing/2014/main" id="{E35192FE-CF80-49EA-B553-B6EB84C58BA2}"/>
              </a:ext>
            </a:extLst>
          </p:cNvPr>
          <p:cNvSpPr>
            <a:spLocks noGrp="1"/>
          </p:cNvSpPr>
          <p:nvPr>
            <p:ph idx="1"/>
          </p:nvPr>
        </p:nvSpPr>
        <p:spPr/>
        <p:txBody>
          <a:bodyPr>
            <a:normAutofit fontScale="92500" lnSpcReduction="20000"/>
          </a:bodyPr>
          <a:lstStyle/>
          <a:p>
            <a:r>
              <a:rPr lang="en-US" dirty="0"/>
              <a:t>Property will be treated as “substantially improved” if the basis of the QO Fund or QOZ Business in the property increases over a 30-month period beginning at acquisition by an amount that exceeds its initial basis (i.e., the purchase price) in the property. </a:t>
            </a:r>
          </a:p>
          <a:p>
            <a:pPr lvl="1">
              <a:buFont typeface="Courier New" panose="02070309020205020404" pitchFamily="49" charset="0"/>
              <a:buChar char="o"/>
            </a:pPr>
            <a:r>
              <a:rPr lang="en-US" dirty="0"/>
              <a:t>The improvement expenditures of the QO Fund or QOZ Business in the property over the 30-month period must </a:t>
            </a:r>
            <a:r>
              <a:rPr lang="en-US" b="1" u="sng" dirty="0"/>
              <a:t>exceed</a:t>
            </a:r>
            <a:r>
              <a:rPr lang="en-US" dirty="0"/>
              <a:t> the original acquisition price.</a:t>
            </a:r>
          </a:p>
          <a:p>
            <a:pPr lvl="1">
              <a:buFont typeface="Courier New" panose="02070309020205020404" pitchFamily="49" charset="0"/>
              <a:buChar char="o"/>
            </a:pPr>
            <a:r>
              <a:rPr lang="en-US" dirty="0"/>
              <a:t>Permits parties to purchase and develop property without having to meet the “original use” requirement.  Does not permit parties to purchase developed property with little or no additional improvement.</a:t>
            </a:r>
          </a:p>
          <a:p>
            <a:pPr lvl="1">
              <a:buFont typeface="Courier New" panose="02070309020205020404" pitchFamily="49" charset="0"/>
              <a:buChar char="o"/>
            </a:pPr>
            <a:r>
              <a:rPr lang="en-US" dirty="0"/>
              <a:t>Revenue Ruling 2018-29 – substantial improvement measured by addition to adjusted basis of the building, not the underlying land.</a:t>
            </a:r>
          </a:p>
          <a:p>
            <a:r>
              <a:rPr lang="en-US" dirty="0"/>
              <a:t>The statute does not define what period of time or what amount of use would satisfy the “substantially all” requirement for QOZ Business Property. </a:t>
            </a:r>
          </a:p>
        </p:txBody>
      </p:sp>
    </p:spTree>
    <p:extLst>
      <p:ext uri="{BB962C8B-B14F-4D97-AF65-F5344CB8AC3E}">
        <p14:creationId xmlns:p14="http://schemas.microsoft.com/office/powerpoint/2010/main" val="39663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B43A1-4906-42D8-9B4B-4224214EC413}"/>
              </a:ext>
            </a:extLst>
          </p:cNvPr>
          <p:cNvSpPr>
            <a:spLocks noGrp="1"/>
          </p:cNvSpPr>
          <p:nvPr>
            <p:ph type="title"/>
          </p:nvPr>
        </p:nvSpPr>
        <p:spPr/>
        <p:txBody>
          <a:bodyPr/>
          <a:lstStyle/>
          <a:p>
            <a:r>
              <a:rPr lang="en-US" dirty="0"/>
              <a:t>QOZ Business Property – Related Party Restriction</a:t>
            </a:r>
          </a:p>
        </p:txBody>
      </p:sp>
      <p:sp>
        <p:nvSpPr>
          <p:cNvPr id="3" name="Content Placeholder 2">
            <a:extLst>
              <a:ext uri="{FF2B5EF4-FFF2-40B4-BE49-F238E27FC236}">
                <a16:creationId xmlns:a16="http://schemas.microsoft.com/office/drawing/2014/main" id="{BD82DDF8-C448-4240-86CC-04E126697B22}"/>
              </a:ext>
            </a:extLst>
          </p:cNvPr>
          <p:cNvSpPr>
            <a:spLocks noGrp="1"/>
          </p:cNvSpPr>
          <p:nvPr>
            <p:ph idx="1"/>
          </p:nvPr>
        </p:nvSpPr>
        <p:spPr/>
        <p:txBody>
          <a:bodyPr/>
          <a:lstStyle/>
          <a:p>
            <a:r>
              <a:rPr lang="en-US" dirty="0"/>
              <a:t>To qualify as QOZ Business Property, the QO Fund or QOZ Business can only acquire the property from an </a:t>
            </a:r>
            <a:r>
              <a:rPr lang="en-US" b="1" u="sng" dirty="0"/>
              <a:t>unrelated party</a:t>
            </a:r>
            <a:r>
              <a:rPr lang="en-US" dirty="0"/>
              <a:t>. </a:t>
            </a:r>
          </a:p>
          <a:p>
            <a:r>
              <a:rPr lang="en-US" dirty="0"/>
              <a:t>Property that a QO Fund or QOZ Business purchases in a transaction involving certain prohibited relationships such as individuals from the same family, entities related through common ownership or control, or entities from the same controlled group, may </a:t>
            </a:r>
            <a:r>
              <a:rPr lang="en-US" b="1" u="sng" dirty="0"/>
              <a:t>NOT</a:t>
            </a:r>
            <a:r>
              <a:rPr lang="en-US" dirty="0"/>
              <a:t> be considered QOZ Business Property.</a:t>
            </a:r>
          </a:p>
        </p:txBody>
      </p:sp>
    </p:spTree>
    <p:extLst>
      <p:ext uri="{BB962C8B-B14F-4D97-AF65-F5344CB8AC3E}">
        <p14:creationId xmlns:p14="http://schemas.microsoft.com/office/powerpoint/2010/main" val="30166233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1D5B-A083-414B-88DA-A38320176D9C}"/>
              </a:ext>
            </a:extLst>
          </p:cNvPr>
          <p:cNvSpPr>
            <a:spLocks noGrp="1"/>
          </p:cNvSpPr>
          <p:nvPr>
            <p:ph type="title"/>
          </p:nvPr>
        </p:nvSpPr>
        <p:spPr/>
        <p:txBody>
          <a:bodyPr/>
          <a:lstStyle/>
          <a:p>
            <a:pPr algn="ctr"/>
            <a:r>
              <a:rPr lang="en-US" dirty="0"/>
              <a:t>What is a QOZ Business?</a:t>
            </a:r>
          </a:p>
        </p:txBody>
      </p:sp>
      <p:sp>
        <p:nvSpPr>
          <p:cNvPr id="3" name="Content Placeholder 2">
            <a:extLst>
              <a:ext uri="{FF2B5EF4-FFF2-40B4-BE49-F238E27FC236}">
                <a16:creationId xmlns:a16="http://schemas.microsoft.com/office/drawing/2014/main" id="{5FDE3C32-AF13-4751-84CB-71558311E3B0}"/>
              </a:ext>
            </a:extLst>
          </p:cNvPr>
          <p:cNvSpPr>
            <a:spLocks noGrp="1"/>
          </p:cNvSpPr>
          <p:nvPr>
            <p:ph idx="1"/>
          </p:nvPr>
        </p:nvSpPr>
        <p:spPr>
          <a:xfrm>
            <a:off x="838200" y="1621766"/>
            <a:ext cx="10515600" cy="4595003"/>
          </a:xfrm>
        </p:spPr>
        <p:txBody>
          <a:bodyPr>
            <a:noAutofit/>
          </a:bodyPr>
          <a:lstStyle/>
          <a:p>
            <a:pPr marL="0" indent="0">
              <a:buNone/>
            </a:pPr>
            <a:r>
              <a:rPr lang="en-US" sz="2200" b="1" u="sng" dirty="0"/>
              <a:t>REQUIREMENTS</a:t>
            </a:r>
            <a:r>
              <a:rPr lang="en-US" sz="2200" b="1" dirty="0"/>
              <a:t>:</a:t>
            </a:r>
            <a:endParaRPr lang="en-US" sz="2200" b="1" u="sng" dirty="0"/>
          </a:p>
          <a:p>
            <a:pPr marL="514350" indent="-514350">
              <a:buFont typeface="+mj-lt"/>
              <a:buAutoNum type="arabicPeriod"/>
            </a:pPr>
            <a:r>
              <a:rPr lang="en-US" sz="2000" dirty="0"/>
              <a:t>The activity must be a trade or business in which </a:t>
            </a:r>
            <a:r>
              <a:rPr lang="en-US" sz="2000" b="1" u="sng" dirty="0"/>
              <a:t>substantially all</a:t>
            </a:r>
            <a:r>
              <a:rPr lang="en-US" sz="2000" b="1" dirty="0"/>
              <a:t> </a:t>
            </a:r>
            <a:r>
              <a:rPr lang="en-US" sz="2000" dirty="0"/>
              <a:t>of the tangible property owned or leased by the taxpayer is QOZ Business Property.</a:t>
            </a:r>
          </a:p>
          <a:p>
            <a:pPr lvl="1"/>
            <a:r>
              <a:rPr lang="en-US" sz="1800" dirty="0"/>
              <a:t>Proposed regulations define “substantially all” in this limited context to mean at least 70%.</a:t>
            </a:r>
          </a:p>
          <a:p>
            <a:pPr marL="514350" indent="-514350">
              <a:buFont typeface="+mj-lt"/>
              <a:buAutoNum type="arabicPeriod"/>
            </a:pPr>
            <a:r>
              <a:rPr lang="en-US" sz="2000" dirty="0"/>
              <a:t>At least 50% of the total gross income of the taxpayer must be from the active conduct of such trade or business activity </a:t>
            </a:r>
            <a:r>
              <a:rPr lang="en-US" sz="2000" b="1" u="sng" dirty="0"/>
              <a:t>WITHIN THE ZONE</a:t>
            </a:r>
            <a:r>
              <a:rPr lang="en-US" sz="2000" dirty="0"/>
              <a:t>, and the taxpayer must use a substantial portion of its intangible property in the active conduct of such trade or business.  </a:t>
            </a:r>
          </a:p>
          <a:p>
            <a:pPr marL="514350" indent="-514350">
              <a:buFont typeface="+mj-lt"/>
              <a:buAutoNum type="arabicPeriod"/>
            </a:pPr>
            <a:r>
              <a:rPr lang="en-US" sz="2000" dirty="0"/>
              <a:t>Less than 5% of the average aggregate unadjusted bases of the property of the entity may be attributable to nonqualified financial property (e.g., debt, stock, partnership interests, options, futures contracts, forward contracts, warrants, notional principal contracts, or annuities).  </a:t>
            </a:r>
          </a:p>
          <a:p>
            <a:pPr marL="514350" indent="-514350">
              <a:buFont typeface="+mj-lt"/>
              <a:buAutoNum type="arabicPeriod"/>
            </a:pPr>
            <a:r>
              <a:rPr lang="en-US" sz="2000" b="1" u="sng" dirty="0"/>
              <a:t>“Sin Business” Restriction</a:t>
            </a:r>
            <a:r>
              <a:rPr lang="en-US" sz="2000" dirty="0"/>
              <a:t> The trade or business activity must not constitute a private or commercial golf course, country club, massage parlor, hot tub facility, suntan facility, racetrack or other facility used for gambling, or any store the principal business of which is the sale of alcoholic beverages for consumption off premises.</a:t>
            </a:r>
          </a:p>
        </p:txBody>
      </p:sp>
    </p:spTree>
    <p:extLst>
      <p:ext uri="{BB962C8B-B14F-4D97-AF65-F5344CB8AC3E}">
        <p14:creationId xmlns:p14="http://schemas.microsoft.com/office/powerpoint/2010/main" val="4037960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7CB40-A643-4892-83FE-A34B5A1BAD18}"/>
              </a:ext>
            </a:extLst>
          </p:cNvPr>
          <p:cNvSpPr>
            <a:spLocks noGrp="1"/>
          </p:cNvSpPr>
          <p:nvPr>
            <p:ph type="title"/>
          </p:nvPr>
        </p:nvSpPr>
        <p:spPr/>
        <p:txBody>
          <a:bodyPr/>
          <a:lstStyle/>
          <a:p>
            <a:pPr algn="ctr"/>
            <a:r>
              <a:rPr lang="en-US" dirty="0"/>
              <a:t>Mixed Fund Investment </a:t>
            </a:r>
          </a:p>
        </p:txBody>
      </p:sp>
      <p:sp>
        <p:nvSpPr>
          <p:cNvPr id="3" name="Content Placeholder 2">
            <a:extLst>
              <a:ext uri="{FF2B5EF4-FFF2-40B4-BE49-F238E27FC236}">
                <a16:creationId xmlns:a16="http://schemas.microsoft.com/office/drawing/2014/main" id="{D460F722-DF18-4F6E-B1F3-A3B02CBE6D12}"/>
              </a:ext>
            </a:extLst>
          </p:cNvPr>
          <p:cNvSpPr>
            <a:spLocks noGrp="1"/>
          </p:cNvSpPr>
          <p:nvPr>
            <p:ph idx="1"/>
          </p:nvPr>
        </p:nvSpPr>
        <p:spPr/>
        <p:txBody>
          <a:bodyPr>
            <a:normAutofit lnSpcReduction="10000"/>
          </a:bodyPr>
          <a:lstStyle/>
          <a:p>
            <a:r>
              <a:rPr lang="en-US" dirty="0"/>
              <a:t>A taxpayer is permitted to invest funds in a QO Fund of which only a portion of the investment consists of gain for which the taxpayer made a deferral and exclusion election under IRC Section 1400Z-2.</a:t>
            </a:r>
          </a:p>
          <a:p>
            <a:r>
              <a:rPr lang="en-US" dirty="0"/>
              <a:t>However, taxpayer will only be entitled to Opportunity Zone tax incentives on the portion of the investment for which the taxpayer made the election (i.e., the reinvested capital gain).  </a:t>
            </a:r>
          </a:p>
          <a:p>
            <a:r>
              <a:rPr lang="en-US" dirty="0"/>
              <a:t>If the taxpayer makes a “mixed fund” investment, the taxpayer is treated as having made two separate investments in the QO Fund – one investment to which the deferral election was made, and the other investment consisting of the remaining amount.  The tax incentives only apply to the former investment and not the latter.</a:t>
            </a:r>
          </a:p>
        </p:txBody>
      </p:sp>
    </p:spTree>
    <p:extLst>
      <p:ext uri="{BB962C8B-B14F-4D97-AF65-F5344CB8AC3E}">
        <p14:creationId xmlns:p14="http://schemas.microsoft.com/office/powerpoint/2010/main" val="659124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4EA02-4FB8-4245-AD9D-5E0DCFC57500}"/>
              </a:ext>
            </a:extLst>
          </p:cNvPr>
          <p:cNvSpPr>
            <a:spLocks noGrp="1"/>
          </p:cNvSpPr>
          <p:nvPr>
            <p:ph type="title"/>
          </p:nvPr>
        </p:nvSpPr>
        <p:spPr/>
        <p:txBody>
          <a:bodyPr/>
          <a:lstStyle/>
          <a:p>
            <a:pPr algn="ctr"/>
            <a:r>
              <a:rPr lang="en-US" dirty="0"/>
              <a:t>Civil Penalties for Noncompliance</a:t>
            </a:r>
          </a:p>
        </p:txBody>
      </p:sp>
      <p:sp>
        <p:nvSpPr>
          <p:cNvPr id="3" name="Content Placeholder 2">
            <a:extLst>
              <a:ext uri="{FF2B5EF4-FFF2-40B4-BE49-F238E27FC236}">
                <a16:creationId xmlns:a16="http://schemas.microsoft.com/office/drawing/2014/main" id="{6A398176-8FCB-481B-80C2-A1F14E1A33FC}"/>
              </a:ext>
            </a:extLst>
          </p:cNvPr>
          <p:cNvSpPr>
            <a:spLocks noGrp="1"/>
          </p:cNvSpPr>
          <p:nvPr>
            <p:ph idx="1"/>
          </p:nvPr>
        </p:nvSpPr>
        <p:spPr/>
        <p:txBody>
          <a:bodyPr/>
          <a:lstStyle/>
          <a:p>
            <a:endParaRPr lang="en-US" dirty="0"/>
          </a:p>
          <a:p>
            <a:r>
              <a:rPr lang="en-US" dirty="0"/>
              <a:t>If a QO Fund fails to meet the requirement that it must hold at least 90 percent of its assets in QOZ Property, the QO Fund must pay a penalty for each month that the fund is in non-compliance.</a:t>
            </a:r>
          </a:p>
          <a:p>
            <a:r>
              <a:rPr lang="en-US" dirty="0"/>
              <a:t>No penalty will be imposed where there is </a:t>
            </a:r>
            <a:r>
              <a:rPr lang="en-US" b="1" u="sng" dirty="0"/>
              <a:t>reasonable cause</a:t>
            </a:r>
            <a:r>
              <a:rPr lang="en-US" dirty="0"/>
              <a:t> for the QO Fund’s failure to meet the threshold.  At this time there is no guidance as to what might constitute “reasonable cause”.  </a:t>
            </a:r>
          </a:p>
          <a:p>
            <a:endParaRPr lang="en-US" dirty="0"/>
          </a:p>
        </p:txBody>
      </p:sp>
    </p:spTree>
    <p:extLst>
      <p:ext uri="{BB962C8B-B14F-4D97-AF65-F5344CB8AC3E}">
        <p14:creationId xmlns:p14="http://schemas.microsoft.com/office/powerpoint/2010/main" val="3346144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4F45B-D949-408C-B433-23FFFFEE6CBC}"/>
              </a:ext>
            </a:extLst>
          </p:cNvPr>
          <p:cNvSpPr>
            <a:spLocks noGrp="1"/>
          </p:cNvSpPr>
          <p:nvPr>
            <p:ph type="title"/>
          </p:nvPr>
        </p:nvSpPr>
        <p:spPr/>
        <p:txBody>
          <a:bodyPr/>
          <a:lstStyle/>
          <a:p>
            <a:pPr algn="ctr"/>
            <a:r>
              <a:rPr lang="en-US" dirty="0"/>
              <a:t>Creating Opportunity</a:t>
            </a:r>
          </a:p>
        </p:txBody>
      </p:sp>
      <p:pic>
        <p:nvPicPr>
          <p:cNvPr id="5" name="Content Placeholder 4">
            <a:extLst>
              <a:ext uri="{FF2B5EF4-FFF2-40B4-BE49-F238E27FC236}">
                <a16:creationId xmlns:a16="http://schemas.microsoft.com/office/drawing/2014/main" id="{A344B84D-F17E-4B5B-9A3F-5BFF6B791617}"/>
              </a:ext>
            </a:extLst>
          </p:cNvPr>
          <p:cNvPicPr>
            <a:picLocks noGrp="1" noChangeAspect="1"/>
          </p:cNvPicPr>
          <p:nvPr>
            <p:ph idx="1"/>
          </p:nvPr>
        </p:nvPicPr>
        <p:blipFill rotWithShape="1">
          <a:blip r:embed="rId2"/>
          <a:srcRect l="8400" t="21009" r="43114" b="7197"/>
          <a:stretch/>
        </p:blipFill>
        <p:spPr>
          <a:xfrm>
            <a:off x="1040193" y="1588880"/>
            <a:ext cx="5412142" cy="4507786"/>
          </a:xfrm>
          <a:prstGeom prst="rect">
            <a:avLst/>
          </a:prstGeom>
        </p:spPr>
      </p:pic>
      <p:sp>
        <p:nvSpPr>
          <p:cNvPr id="7" name="Octagon 6">
            <a:extLst>
              <a:ext uri="{FF2B5EF4-FFF2-40B4-BE49-F238E27FC236}">
                <a16:creationId xmlns:a16="http://schemas.microsoft.com/office/drawing/2014/main" id="{75AE57B3-9649-4E93-B90F-725E3C44E5D1}"/>
              </a:ext>
            </a:extLst>
          </p:cNvPr>
          <p:cNvSpPr/>
          <p:nvPr/>
        </p:nvSpPr>
        <p:spPr>
          <a:xfrm>
            <a:off x="7220437" y="2026997"/>
            <a:ext cx="1755775" cy="1820862"/>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latin typeface="Gill Sans MT" panose="020B0502020104020203" pitchFamily="34" charset="77"/>
              </a:rPr>
              <a:t>Need</a:t>
            </a:r>
          </a:p>
          <a:p>
            <a:pPr algn="ctr" fontAlgn="auto">
              <a:spcBef>
                <a:spcPts val="0"/>
              </a:spcBef>
              <a:spcAft>
                <a:spcPts val="0"/>
              </a:spcAft>
              <a:defRPr/>
            </a:pPr>
            <a:r>
              <a:rPr lang="en-US" dirty="0">
                <a:latin typeface="Gill Sans MT" panose="020B0502020104020203" pitchFamily="34" charset="77"/>
              </a:rPr>
              <a:t>Tax Law Compliant Project</a:t>
            </a:r>
          </a:p>
        </p:txBody>
      </p:sp>
      <p:sp>
        <p:nvSpPr>
          <p:cNvPr id="8" name="Octagon 7">
            <a:extLst>
              <a:ext uri="{FF2B5EF4-FFF2-40B4-BE49-F238E27FC236}">
                <a16:creationId xmlns:a16="http://schemas.microsoft.com/office/drawing/2014/main" id="{E211FD9E-9FB2-4FE3-96D0-F847AE6363D9}"/>
              </a:ext>
            </a:extLst>
          </p:cNvPr>
          <p:cNvSpPr/>
          <p:nvPr/>
        </p:nvSpPr>
        <p:spPr>
          <a:xfrm>
            <a:off x="7220436" y="4275804"/>
            <a:ext cx="1755775" cy="1820862"/>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latin typeface="Gill Sans MT" panose="020B0502020104020203" pitchFamily="34" charset="77"/>
              </a:rPr>
              <a:t>Need Qualified Deal Structure</a:t>
            </a:r>
          </a:p>
        </p:txBody>
      </p:sp>
      <p:sp>
        <p:nvSpPr>
          <p:cNvPr id="9" name="Octagon 8">
            <a:extLst>
              <a:ext uri="{FF2B5EF4-FFF2-40B4-BE49-F238E27FC236}">
                <a16:creationId xmlns:a16="http://schemas.microsoft.com/office/drawing/2014/main" id="{B48AAFB5-C8B5-469D-8047-89AC1986A301}"/>
              </a:ext>
            </a:extLst>
          </p:cNvPr>
          <p:cNvSpPr/>
          <p:nvPr/>
        </p:nvSpPr>
        <p:spPr>
          <a:xfrm>
            <a:off x="9396032" y="3166010"/>
            <a:ext cx="1755775" cy="1791644"/>
          </a:xfrm>
          <a:prstGeom prst="oct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latin typeface="Gill Sans MT" panose="020B0502020104020203" pitchFamily="34" charset="77"/>
              </a:rPr>
              <a:t>No Sin Businesses</a:t>
            </a:r>
          </a:p>
        </p:txBody>
      </p:sp>
    </p:spTree>
    <p:extLst>
      <p:ext uri="{BB962C8B-B14F-4D97-AF65-F5344CB8AC3E}">
        <p14:creationId xmlns:p14="http://schemas.microsoft.com/office/powerpoint/2010/main" val="1717715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73DC-99E9-4E88-AB17-58510CF49694}"/>
              </a:ext>
            </a:extLst>
          </p:cNvPr>
          <p:cNvSpPr>
            <a:spLocks noGrp="1"/>
          </p:cNvSpPr>
          <p:nvPr>
            <p:ph type="title"/>
          </p:nvPr>
        </p:nvSpPr>
        <p:spPr/>
        <p:txBody>
          <a:bodyPr/>
          <a:lstStyle/>
          <a:p>
            <a:pPr algn="ctr"/>
            <a:r>
              <a:rPr lang="en-US" dirty="0"/>
              <a:t>General Structure and Concerns</a:t>
            </a:r>
          </a:p>
        </p:txBody>
      </p:sp>
      <p:pic>
        <p:nvPicPr>
          <p:cNvPr id="7" name="Content Placeholder 6">
            <a:extLst>
              <a:ext uri="{FF2B5EF4-FFF2-40B4-BE49-F238E27FC236}">
                <a16:creationId xmlns:a16="http://schemas.microsoft.com/office/drawing/2014/main" id="{0EDC1A36-BB19-47EC-A1B2-EA11530293D5}"/>
              </a:ext>
            </a:extLst>
          </p:cNvPr>
          <p:cNvPicPr>
            <a:picLocks noGrp="1" noChangeAspect="1"/>
          </p:cNvPicPr>
          <p:nvPr>
            <p:ph idx="1"/>
          </p:nvPr>
        </p:nvPicPr>
        <p:blipFill rotWithShape="1">
          <a:blip r:embed="rId2"/>
          <a:srcRect b="3087"/>
          <a:stretch/>
        </p:blipFill>
        <p:spPr>
          <a:xfrm>
            <a:off x="592347" y="1519766"/>
            <a:ext cx="3807124" cy="4579051"/>
          </a:xfrm>
          <a:prstGeom prst="rect">
            <a:avLst/>
          </a:prstGeom>
        </p:spPr>
      </p:pic>
      <p:sp>
        <p:nvSpPr>
          <p:cNvPr id="8" name="TextBox 7">
            <a:extLst>
              <a:ext uri="{FF2B5EF4-FFF2-40B4-BE49-F238E27FC236}">
                <a16:creationId xmlns:a16="http://schemas.microsoft.com/office/drawing/2014/main" id="{F8F6CDA4-7639-4CAE-AD72-C250A5277DA9}"/>
              </a:ext>
            </a:extLst>
          </p:cNvPr>
          <p:cNvSpPr txBox="1"/>
          <p:nvPr/>
        </p:nvSpPr>
        <p:spPr>
          <a:xfrm>
            <a:off x="5026327" y="1672729"/>
            <a:ext cx="6349042" cy="4493221"/>
          </a:xfrm>
          <a:prstGeom prst="rect">
            <a:avLst/>
          </a:prstGeom>
          <a:noFill/>
        </p:spPr>
        <p:txBody>
          <a:bodyPr wrap="square" rtlCol="0">
            <a:spAutoFit/>
          </a:bodyPr>
          <a:lstStyle/>
          <a:p>
            <a:pPr marL="285750" indent="-285750">
              <a:buFont typeface="Arial" panose="020B0604020202020204" pitchFamily="34" charset="0"/>
              <a:buChar char="•"/>
            </a:pPr>
            <a:r>
              <a:rPr lang="en-US" sz="2000" dirty="0"/>
              <a:t>QOF Concern:</a:t>
            </a:r>
          </a:p>
          <a:p>
            <a:pPr marL="800100" lvl="1" indent="-342900">
              <a:buFont typeface="+mj-lt"/>
              <a:buAutoNum type="alphaLcPeriod"/>
            </a:pPr>
            <a:r>
              <a:rPr lang="en-US" sz="2000" dirty="0"/>
              <a:t>90% QOZ Property</a:t>
            </a:r>
          </a:p>
          <a:p>
            <a:endParaRPr lang="en-US" sz="2000" dirty="0"/>
          </a:p>
          <a:p>
            <a:pPr marL="342900" indent="-342900">
              <a:buFont typeface="Arial" panose="020B0604020202020204" pitchFamily="34" charset="0"/>
              <a:buChar char="•"/>
            </a:pPr>
            <a:r>
              <a:rPr lang="en-US" sz="2000" dirty="0"/>
              <a:t>QOZ Business Concerns:</a:t>
            </a:r>
          </a:p>
          <a:p>
            <a:pPr marL="800100" lvl="1" indent="-342900">
              <a:buFont typeface="+mj-lt"/>
              <a:buAutoNum type="alphaLcPeriod"/>
            </a:pPr>
            <a:r>
              <a:rPr lang="en-US" sz="2000" dirty="0"/>
              <a:t>70% of Tangible Property Leased or Owned:</a:t>
            </a:r>
          </a:p>
          <a:p>
            <a:pPr marL="1428750" lvl="2" indent="-514350">
              <a:buFont typeface="+mj-lt"/>
              <a:buAutoNum type="romanLcPeriod"/>
            </a:pPr>
            <a:r>
              <a:rPr lang="en-US" sz="2000" dirty="0"/>
              <a:t>Acquired after 2017 from unrelated party</a:t>
            </a:r>
          </a:p>
          <a:p>
            <a:pPr marL="1428750" lvl="2" indent="-514350">
              <a:buFont typeface="+mj-lt"/>
              <a:buAutoNum type="romanLcPeriod"/>
            </a:pPr>
            <a:r>
              <a:rPr lang="en-US" sz="2000" dirty="0"/>
              <a:t>“Substantially all” use in OZ</a:t>
            </a:r>
          </a:p>
          <a:p>
            <a:pPr marL="1428750" lvl="2" indent="-514350">
              <a:buFont typeface="+mj-lt"/>
              <a:buAutoNum type="romanLcPeriod"/>
            </a:pPr>
            <a:r>
              <a:rPr lang="en-US" sz="2000" dirty="0"/>
              <a:t>Original Use or “Substantial Improvement” -&gt; double cost basis in 30 month period (*special rule for buildings*)</a:t>
            </a:r>
          </a:p>
          <a:p>
            <a:pPr marL="971550" lvl="1" indent="-514350">
              <a:buFont typeface="+mj-lt"/>
              <a:buAutoNum type="alphaLcPeriod"/>
            </a:pPr>
            <a:r>
              <a:rPr lang="en-US" sz="2000" dirty="0"/>
              <a:t>50% income from “active conduct” within OZ</a:t>
            </a:r>
          </a:p>
          <a:p>
            <a:pPr marL="971550" lvl="1" indent="-514350">
              <a:buFont typeface="+mj-lt"/>
              <a:buAutoNum type="alphaLcPeriod"/>
            </a:pPr>
            <a:r>
              <a:rPr lang="en-US" sz="2000" dirty="0"/>
              <a:t>Substantial intangible property use within OZ</a:t>
            </a:r>
          </a:p>
          <a:p>
            <a:pPr marL="971550" lvl="1" indent="-514350">
              <a:buFont typeface="+mj-lt"/>
              <a:buAutoNum type="alphaLcPeriod"/>
            </a:pPr>
            <a:r>
              <a:rPr lang="en-US" sz="2000" dirty="0"/>
              <a:t>Non-Qualified Financial Property Test” (31-month working capital safe harbor)</a:t>
            </a:r>
          </a:p>
        </p:txBody>
      </p:sp>
    </p:spTree>
    <p:extLst>
      <p:ext uri="{BB962C8B-B14F-4D97-AF65-F5344CB8AC3E}">
        <p14:creationId xmlns:p14="http://schemas.microsoft.com/office/powerpoint/2010/main" val="651134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C1FB-10EE-4131-A477-B39069834601}"/>
              </a:ext>
            </a:extLst>
          </p:cNvPr>
          <p:cNvSpPr>
            <a:spLocks noGrp="1"/>
          </p:cNvSpPr>
          <p:nvPr>
            <p:ph type="title"/>
          </p:nvPr>
        </p:nvSpPr>
        <p:spPr/>
        <p:txBody>
          <a:bodyPr/>
          <a:lstStyle/>
          <a:p>
            <a:pPr algn="ctr"/>
            <a:r>
              <a:rPr lang="en-US" dirty="0"/>
              <a:t>Change in Employment Between</a:t>
            </a:r>
            <a:br>
              <a:rPr lang="en-US" dirty="0"/>
            </a:br>
            <a:r>
              <a:rPr lang="en-US" dirty="0"/>
              <a:t>2007 and 2016 by Zip Code </a:t>
            </a:r>
            <a:r>
              <a:rPr lang="en-US" sz="1600" dirty="0"/>
              <a:t>(Source: EIG’s Distressed Communities Index)</a:t>
            </a:r>
            <a:endParaRPr lang="en-US" dirty="0"/>
          </a:p>
        </p:txBody>
      </p:sp>
      <p:pic>
        <p:nvPicPr>
          <p:cNvPr id="6" name="Content Placeholder 5">
            <a:extLst>
              <a:ext uri="{FF2B5EF4-FFF2-40B4-BE49-F238E27FC236}">
                <a16:creationId xmlns:a16="http://schemas.microsoft.com/office/drawing/2014/main" id="{A8E06A56-F4B8-44EF-8A93-C7002EEC8365}"/>
              </a:ext>
            </a:extLst>
          </p:cNvPr>
          <p:cNvPicPr>
            <a:picLocks noGrp="1" noChangeAspect="1"/>
          </p:cNvPicPr>
          <p:nvPr>
            <p:ph idx="1"/>
          </p:nvPr>
        </p:nvPicPr>
        <p:blipFill rotWithShape="1">
          <a:blip r:embed="rId2"/>
          <a:srcRect l="57374" t="15229" r="2465" b="18047"/>
          <a:stretch/>
        </p:blipFill>
        <p:spPr>
          <a:xfrm>
            <a:off x="3346704" y="1616455"/>
            <a:ext cx="5893308" cy="5241545"/>
          </a:xfrm>
          <a:prstGeom prst="rect">
            <a:avLst/>
          </a:prstGeom>
        </p:spPr>
      </p:pic>
    </p:spTree>
    <p:extLst>
      <p:ext uri="{BB962C8B-B14F-4D97-AF65-F5344CB8AC3E}">
        <p14:creationId xmlns:p14="http://schemas.microsoft.com/office/powerpoint/2010/main" val="2690788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73DC-99E9-4E88-AB17-58510CF49694}"/>
              </a:ext>
            </a:extLst>
          </p:cNvPr>
          <p:cNvSpPr>
            <a:spLocks noGrp="1"/>
          </p:cNvSpPr>
          <p:nvPr>
            <p:ph type="title"/>
          </p:nvPr>
        </p:nvSpPr>
        <p:spPr/>
        <p:txBody>
          <a:bodyPr/>
          <a:lstStyle/>
          <a:p>
            <a:pPr algn="ctr"/>
            <a:r>
              <a:rPr lang="en-US" dirty="0"/>
              <a:t>General Structure and Concerns (cont.)</a:t>
            </a:r>
          </a:p>
        </p:txBody>
      </p:sp>
      <p:pic>
        <p:nvPicPr>
          <p:cNvPr id="7" name="Content Placeholder 6">
            <a:extLst>
              <a:ext uri="{FF2B5EF4-FFF2-40B4-BE49-F238E27FC236}">
                <a16:creationId xmlns:a16="http://schemas.microsoft.com/office/drawing/2014/main" id="{0EDC1A36-BB19-47EC-A1B2-EA11530293D5}"/>
              </a:ext>
            </a:extLst>
          </p:cNvPr>
          <p:cNvPicPr>
            <a:picLocks noGrp="1" noChangeAspect="1"/>
          </p:cNvPicPr>
          <p:nvPr>
            <p:ph idx="1"/>
          </p:nvPr>
        </p:nvPicPr>
        <p:blipFill rotWithShape="1">
          <a:blip r:embed="rId2"/>
          <a:srcRect b="3087"/>
          <a:stretch/>
        </p:blipFill>
        <p:spPr>
          <a:xfrm>
            <a:off x="592347" y="1519766"/>
            <a:ext cx="3807124" cy="4579051"/>
          </a:xfrm>
          <a:prstGeom prst="rect">
            <a:avLst/>
          </a:prstGeom>
        </p:spPr>
      </p:pic>
      <p:sp>
        <p:nvSpPr>
          <p:cNvPr id="8" name="TextBox 7">
            <a:extLst>
              <a:ext uri="{FF2B5EF4-FFF2-40B4-BE49-F238E27FC236}">
                <a16:creationId xmlns:a16="http://schemas.microsoft.com/office/drawing/2014/main" id="{F8F6CDA4-7639-4CAE-AD72-C250A5277DA9}"/>
              </a:ext>
            </a:extLst>
          </p:cNvPr>
          <p:cNvSpPr txBox="1"/>
          <p:nvPr/>
        </p:nvSpPr>
        <p:spPr>
          <a:xfrm>
            <a:off x="5026326" y="1672729"/>
            <a:ext cx="6883877" cy="4708981"/>
          </a:xfrm>
          <a:prstGeom prst="rect">
            <a:avLst/>
          </a:prstGeom>
          <a:noFill/>
        </p:spPr>
        <p:txBody>
          <a:bodyPr wrap="square" rtlCol="0">
            <a:spAutoFit/>
          </a:bodyPr>
          <a:lstStyle/>
          <a:p>
            <a:pPr marL="342900" indent="-342900">
              <a:buFont typeface="Arial" panose="020B0604020202020204" pitchFamily="34" charset="0"/>
              <a:buChar char="•"/>
            </a:pPr>
            <a:r>
              <a:rPr lang="en-US" sz="2000" dirty="0"/>
              <a:t>Investor Level Concerns:</a:t>
            </a:r>
          </a:p>
          <a:p>
            <a:pPr marL="914400" lvl="1" indent="-457200">
              <a:buFont typeface="+mj-lt"/>
              <a:buAutoNum type="alphaLcPeriod"/>
            </a:pPr>
            <a:r>
              <a:rPr lang="en-US" sz="2000" dirty="0"/>
              <a:t>Any gain treated as capital gain for federal tax purposes</a:t>
            </a:r>
          </a:p>
          <a:p>
            <a:pPr marL="914400" lvl="1" indent="-457200">
              <a:buFont typeface="+mj-lt"/>
              <a:buAutoNum type="alphaLcPeriod"/>
            </a:pPr>
            <a:r>
              <a:rPr lang="en-US" sz="2000" dirty="0"/>
              <a:t>180 day period to invest (PTE owner timing)</a:t>
            </a:r>
          </a:p>
          <a:p>
            <a:pPr marL="914400" lvl="1" indent="-457200">
              <a:buFont typeface="+mj-lt"/>
              <a:buAutoNum type="alphaLcPeriod"/>
            </a:pPr>
            <a:r>
              <a:rPr lang="en-US" sz="2000" dirty="0"/>
              <a:t>Unlimited # of investors or $ of investment</a:t>
            </a:r>
          </a:p>
          <a:p>
            <a:endParaRPr lang="en-US" sz="2000" dirty="0"/>
          </a:p>
          <a:p>
            <a:pPr marL="342900" indent="-342900">
              <a:buFont typeface="Arial" panose="020B0604020202020204" pitchFamily="34" charset="0"/>
              <a:buChar char="•"/>
            </a:pPr>
            <a:r>
              <a:rPr lang="en-US" sz="2000" dirty="0"/>
              <a:t>QOF Concerns:</a:t>
            </a:r>
          </a:p>
          <a:p>
            <a:pPr marL="800100" lvl="1" indent="-342900">
              <a:buFont typeface="+mj-lt"/>
              <a:buAutoNum type="alphaLcPeriod"/>
            </a:pPr>
            <a:r>
              <a:rPr lang="en-US" dirty="0"/>
              <a:t>New 6 month clock to meet 90% test</a:t>
            </a:r>
          </a:p>
          <a:p>
            <a:pPr marL="800100" lvl="1" indent="-342900">
              <a:buFont typeface="+mj-lt"/>
              <a:buAutoNum type="alphaLcPeriod"/>
            </a:pPr>
            <a:r>
              <a:rPr lang="en-US" dirty="0"/>
              <a:t>Can leverage equity invested</a:t>
            </a:r>
          </a:p>
          <a:p>
            <a:pPr marL="800100" lvl="1" indent="-342900">
              <a:buFont typeface="+mj-lt"/>
              <a:buAutoNum type="alphaLcPeriod"/>
            </a:pPr>
            <a:r>
              <a:rPr lang="en-US" dirty="0"/>
              <a:t>“Self-Certification” process (Form 8996 – choose month/year)</a:t>
            </a:r>
          </a:p>
          <a:p>
            <a:endParaRPr lang="en-US" dirty="0"/>
          </a:p>
          <a:p>
            <a:pPr marL="285750" indent="-285750">
              <a:buFont typeface="Arial" panose="020B0604020202020204" pitchFamily="34" charset="0"/>
              <a:buChar char="•"/>
            </a:pPr>
            <a:r>
              <a:rPr lang="en-US" dirty="0"/>
              <a:t>QOZ Business Concerns:</a:t>
            </a:r>
          </a:p>
          <a:p>
            <a:pPr marL="800100" lvl="1" indent="-342900">
              <a:buFont typeface="+mj-lt"/>
              <a:buAutoNum type="alphaLcPeriod"/>
            </a:pPr>
            <a:r>
              <a:rPr lang="en-US" dirty="0"/>
              <a:t>31-month or shorter buildout</a:t>
            </a:r>
          </a:p>
          <a:p>
            <a:pPr marL="800100" lvl="1" indent="-342900">
              <a:buFont typeface="+mj-lt"/>
              <a:buAutoNum type="alphaLcPeriod"/>
            </a:pPr>
            <a:r>
              <a:rPr lang="en-US" dirty="0"/>
              <a:t>Hold project for full 10-year period (condo/single family home problem)?</a:t>
            </a:r>
          </a:p>
          <a:p>
            <a:pPr marL="800100" lvl="1" indent="-342900">
              <a:buFont typeface="+mj-lt"/>
              <a:buAutoNum type="alphaLcPeriod"/>
            </a:pPr>
            <a:r>
              <a:rPr lang="en-US" dirty="0"/>
              <a:t>“Active Management” component?</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0495747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2C053-A871-4A7B-8BFE-FEE3C657BADE}"/>
              </a:ext>
            </a:extLst>
          </p:cNvPr>
          <p:cNvSpPr>
            <a:spLocks noGrp="1"/>
          </p:cNvSpPr>
          <p:nvPr>
            <p:ph type="title"/>
          </p:nvPr>
        </p:nvSpPr>
        <p:spPr>
          <a:xfrm>
            <a:off x="0" y="169265"/>
            <a:ext cx="12192000" cy="1143000"/>
          </a:xfrm>
        </p:spPr>
        <p:txBody>
          <a:bodyPr>
            <a:normAutofit/>
          </a:bodyPr>
          <a:lstStyle/>
          <a:p>
            <a:pPr algn="ctr"/>
            <a:r>
              <a:rPr lang="en-US" dirty="0"/>
              <a:t>Basic Model for Real Estate Development</a:t>
            </a:r>
            <a:endParaRPr lang="en-US" dirty="0">
              <a:solidFill>
                <a:srgbClr val="FF0000"/>
              </a:solidFill>
            </a:endParaRPr>
          </a:p>
        </p:txBody>
      </p:sp>
      <p:sp>
        <p:nvSpPr>
          <p:cNvPr id="7" name="Rectangle 6">
            <a:extLst>
              <a:ext uri="{FF2B5EF4-FFF2-40B4-BE49-F238E27FC236}">
                <a16:creationId xmlns:a16="http://schemas.microsoft.com/office/drawing/2014/main" id="{B66C1761-7E02-4652-A575-D3272A1E257A}"/>
              </a:ext>
            </a:extLst>
          </p:cNvPr>
          <p:cNvSpPr/>
          <p:nvPr/>
        </p:nvSpPr>
        <p:spPr>
          <a:xfrm>
            <a:off x="3776365" y="5121357"/>
            <a:ext cx="4639270" cy="769441"/>
          </a:xfrm>
          <a:prstGeom prst="rect">
            <a:avLst/>
          </a:prstGeom>
        </p:spPr>
        <p:txBody>
          <a:bodyPr wrap="square">
            <a:spAutoFit/>
          </a:bodyPr>
          <a:lstStyle/>
          <a:p>
            <a:pPr algn="ctr"/>
            <a:r>
              <a:rPr lang="en-US" sz="1600" b="1" dirty="0"/>
              <a:t>Rental Real Estate</a:t>
            </a:r>
          </a:p>
          <a:p>
            <a:pPr marL="171450" indent="-171450">
              <a:buFont typeface="Arial" panose="020B0604020202020204" pitchFamily="34" charset="0"/>
              <a:buChar char="•"/>
            </a:pPr>
            <a:r>
              <a:rPr lang="en-US" sz="1400" dirty="0"/>
              <a:t>New construction </a:t>
            </a:r>
          </a:p>
          <a:p>
            <a:pPr marL="171450" indent="-171450">
              <a:buFont typeface="Arial" panose="020B0604020202020204" pitchFamily="34" charset="0"/>
              <a:buChar char="•"/>
            </a:pPr>
            <a:r>
              <a:rPr lang="en-US" sz="1400" dirty="0"/>
              <a:t>Substantial improvement of adjusted basis excluding land</a:t>
            </a:r>
          </a:p>
        </p:txBody>
      </p:sp>
      <p:sp>
        <p:nvSpPr>
          <p:cNvPr id="13" name="Rectangle 12">
            <a:extLst>
              <a:ext uri="{FF2B5EF4-FFF2-40B4-BE49-F238E27FC236}">
                <a16:creationId xmlns:a16="http://schemas.microsoft.com/office/drawing/2014/main" id="{214C0F50-380A-4E1D-B71A-6B0F2682E84A}"/>
              </a:ext>
            </a:extLst>
          </p:cNvPr>
          <p:cNvSpPr/>
          <p:nvPr/>
        </p:nvSpPr>
        <p:spPr>
          <a:xfrm>
            <a:off x="1615434" y="4444887"/>
            <a:ext cx="1560285" cy="307777"/>
          </a:xfrm>
          <a:prstGeom prst="rect">
            <a:avLst/>
          </a:prstGeom>
        </p:spPr>
        <p:txBody>
          <a:bodyPr wrap="square">
            <a:spAutoFit/>
          </a:bodyPr>
          <a:lstStyle/>
          <a:p>
            <a:pPr algn="ctr"/>
            <a:r>
              <a:rPr lang="en-US" sz="1400" b="1" dirty="0"/>
              <a:t>Investors</a:t>
            </a:r>
          </a:p>
        </p:txBody>
      </p:sp>
      <p:sp>
        <p:nvSpPr>
          <p:cNvPr id="14" name="Rectangle 13">
            <a:extLst>
              <a:ext uri="{FF2B5EF4-FFF2-40B4-BE49-F238E27FC236}">
                <a16:creationId xmlns:a16="http://schemas.microsoft.com/office/drawing/2014/main" id="{003326B8-F539-45F5-AB8C-232E93027888}"/>
              </a:ext>
            </a:extLst>
          </p:cNvPr>
          <p:cNvSpPr/>
          <p:nvPr/>
        </p:nvSpPr>
        <p:spPr>
          <a:xfrm>
            <a:off x="4122076" y="4444887"/>
            <a:ext cx="998974" cy="307777"/>
          </a:xfrm>
          <a:prstGeom prst="rect">
            <a:avLst/>
          </a:prstGeom>
        </p:spPr>
        <p:txBody>
          <a:bodyPr wrap="square">
            <a:spAutoFit/>
          </a:bodyPr>
          <a:lstStyle/>
          <a:p>
            <a:pPr algn="ctr"/>
            <a:r>
              <a:rPr lang="en-US" sz="1400" b="1" dirty="0"/>
              <a:t>QOF</a:t>
            </a:r>
          </a:p>
        </p:txBody>
      </p:sp>
      <p:sp>
        <p:nvSpPr>
          <p:cNvPr id="15" name="Rectangle 14">
            <a:extLst>
              <a:ext uri="{FF2B5EF4-FFF2-40B4-BE49-F238E27FC236}">
                <a16:creationId xmlns:a16="http://schemas.microsoft.com/office/drawing/2014/main" id="{79A9F627-8053-4703-AA69-EB5FD03DFE76}"/>
              </a:ext>
            </a:extLst>
          </p:cNvPr>
          <p:cNvSpPr/>
          <p:nvPr/>
        </p:nvSpPr>
        <p:spPr>
          <a:xfrm>
            <a:off x="6015712" y="4399431"/>
            <a:ext cx="1365849" cy="523220"/>
          </a:xfrm>
          <a:prstGeom prst="rect">
            <a:avLst/>
          </a:prstGeom>
        </p:spPr>
        <p:txBody>
          <a:bodyPr wrap="square">
            <a:spAutoFit/>
          </a:bodyPr>
          <a:lstStyle/>
          <a:p>
            <a:pPr algn="ctr"/>
            <a:r>
              <a:rPr lang="en-US" sz="1400" b="1" dirty="0"/>
              <a:t>QOZ Partnership</a:t>
            </a:r>
          </a:p>
        </p:txBody>
      </p:sp>
      <p:grpSp>
        <p:nvGrpSpPr>
          <p:cNvPr id="5" name="Group 4">
            <a:extLst>
              <a:ext uri="{FF2B5EF4-FFF2-40B4-BE49-F238E27FC236}">
                <a16:creationId xmlns:a16="http://schemas.microsoft.com/office/drawing/2014/main" id="{9D9EFDAE-530E-41AE-9E71-A01C3DB42AFC}"/>
              </a:ext>
            </a:extLst>
          </p:cNvPr>
          <p:cNvGrpSpPr/>
          <p:nvPr/>
        </p:nvGrpSpPr>
        <p:grpSpPr>
          <a:xfrm>
            <a:off x="1815707" y="3139775"/>
            <a:ext cx="1159740" cy="1143000"/>
            <a:chOff x="990600" y="1905000"/>
            <a:chExt cx="838200" cy="826101"/>
          </a:xfrm>
        </p:grpSpPr>
        <p:pic>
          <p:nvPicPr>
            <p:cNvPr id="3" name="Graphic 2">
              <a:extLst>
                <a:ext uri="{FF2B5EF4-FFF2-40B4-BE49-F238E27FC236}">
                  <a16:creationId xmlns:a16="http://schemas.microsoft.com/office/drawing/2014/main" id="{7CFAC061-2CB4-4773-ADA2-FE5A856A32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0600" y="1905000"/>
              <a:ext cx="209550" cy="495300"/>
            </a:xfrm>
            <a:prstGeom prst="rect">
              <a:avLst/>
            </a:prstGeom>
          </p:spPr>
        </p:pic>
        <p:pic>
          <p:nvPicPr>
            <p:cNvPr id="16" name="Graphic 15">
              <a:extLst>
                <a:ext uri="{FF2B5EF4-FFF2-40B4-BE49-F238E27FC236}">
                  <a16:creationId xmlns:a16="http://schemas.microsoft.com/office/drawing/2014/main" id="{878793E0-AB7F-4219-9F3D-5BDCC6E009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00150" y="1905000"/>
              <a:ext cx="209550" cy="495300"/>
            </a:xfrm>
            <a:prstGeom prst="rect">
              <a:avLst/>
            </a:prstGeom>
          </p:spPr>
        </p:pic>
        <p:pic>
          <p:nvPicPr>
            <p:cNvPr id="17" name="Graphic 16">
              <a:extLst>
                <a:ext uri="{FF2B5EF4-FFF2-40B4-BE49-F238E27FC236}">
                  <a16:creationId xmlns:a16="http://schemas.microsoft.com/office/drawing/2014/main" id="{15AA1A41-F4F8-4809-8E0D-3EA1837C064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9700" y="1905000"/>
              <a:ext cx="209550" cy="495300"/>
            </a:xfrm>
            <a:prstGeom prst="rect">
              <a:avLst/>
            </a:prstGeom>
          </p:spPr>
        </p:pic>
        <p:pic>
          <p:nvPicPr>
            <p:cNvPr id="18" name="Graphic 17">
              <a:extLst>
                <a:ext uri="{FF2B5EF4-FFF2-40B4-BE49-F238E27FC236}">
                  <a16:creationId xmlns:a16="http://schemas.microsoft.com/office/drawing/2014/main" id="{A0FC5610-7D6C-4C40-8B49-5D642381DA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19250" y="1905000"/>
              <a:ext cx="209550" cy="495300"/>
            </a:xfrm>
            <a:prstGeom prst="rect">
              <a:avLst/>
            </a:prstGeom>
          </p:spPr>
        </p:pic>
        <p:pic>
          <p:nvPicPr>
            <p:cNvPr id="19" name="Graphic 18">
              <a:extLst>
                <a:ext uri="{FF2B5EF4-FFF2-40B4-BE49-F238E27FC236}">
                  <a16:creationId xmlns:a16="http://schemas.microsoft.com/office/drawing/2014/main" id="{77F316B3-5E33-4779-90BC-2E071ECB33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5375" y="2235801"/>
              <a:ext cx="209550" cy="495300"/>
            </a:xfrm>
            <a:prstGeom prst="rect">
              <a:avLst/>
            </a:prstGeom>
          </p:spPr>
        </p:pic>
        <p:pic>
          <p:nvPicPr>
            <p:cNvPr id="20" name="Graphic 19">
              <a:extLst>
                <a:ext uri="{FF2B5EF4-FFF2-40B4-BE49-F238E27FC236}">
                  <a16:creationId xmlns:a16="http://schemas.microsoft.com/office/drawing/2014/main" id="{7A216660-7DCC-4460-8E5E-BD3DB13778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04925" y="2235801"/>
              <a:ext cx="209550" cy="495300"/>
            </a:xfrm>
            <a:prstGeom prst="rect">
              <a:avLst/>
            </a:prstGeom>
          </p:spPr>
        </p:pic>
        <p:pic>
          <p:nvPicPr>
            <p:cNvPr id="21" name="Graphic 20">
              <a:extLst>
                <a:ext uri="{FF2B5EF4-FFF2-40B4-BE49-F238E27FC236}">
                  <a16:creationId xmlns:a16="http://schemas.microsoft.com/office/drawing/2014/main" id="{3C328354-8194-49C6-8325-1929B3F892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4475" y="2235801"/>
              <a:ext cx="209550" cy="495300"/>
            </a:xfrm>
            <a:prstGeom prst="rect">
              <a:avLst/>
            </a:prstGeom>
          </p:spPr>
        </p:pic>
      </p:grpSp>
      <p:pic>
        <p:nvPicPr>
          <p:cNvPr id="6" name="Graphic 5">
            <a:extLst>
              <a:ext uri="{FF2B5EF4-FFF2-40B4-BE49-F238E27FC236}">
                <a16:creationId xmlns:a16="http://schemas.microsoft.com/office/drawing/2014/main" id="{4115667A-C901-4920-B685-9296F929CB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8516" y="3547074"/>
            <a:ext cx="1020243" cy="657490"/>
          </a:xfrm>
          <a:prstGeom prst="rect">
            <a:avLst/>
          </a:prstGeom>
        </p:spPr>
      </p:pic>
      <p:pic>
        <p:nvPicPr>
          <p:cNvPr id="30" name="Graphic 29">
            <a:extLst>
              <a:ext uri="{FF2B5EF4-FFF2-40B4-BE49-F238E27FC236}">
                <a16:creationId xmlns:a16="http://schemas.microsoft.com/office/drawing/2014/main" id="{DC0E158C-1229-4D85-A3A0-E5E893278C7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70868" y="3351483"/>
            <a:ext cx="1652400" cy="833322"/>
          </a:xfrm>
          <a:prstGeom prst="rect">
            <a:avLst/>
          </a:prstGeom>
        </p:spPr>
      </p:pic>
      <p:sp>
        <p:nvSpPr>
          <p:cNvPr id="33" name="Rectangle 32">
            <a:extLst>
              <a:ext uri="{FF2B5EF4-FFF2-40B4-BE49-F238E27FC236}">
                <a16:creationId xmlns:a16="http://schemas.microsoft.com/office/drawing/2014/main" id="{5F238EFC-A9C5-4294-98D0-4B0A983423D7}"/>
              </a:ext>
            </a:extLst>
          </p:cNvPr>
          <p:cNvSpPr/>
          <p:nvPr/>
        </p:nvSpPr>
        <p:spPr>
          <a:xfrm>
            <a:off x="8476549" y="4399431"/>
            <a:ext cx="1639702" cy="523220"/>
          </a:xfrm>
          <a:prstGeom prst="rect">
            <a:avLst/>
          </a:prstGeom>
        </p:spPr>
        <p:txBody>
          <a:bodyPr wrap="square">
            <a:spAutoFit/>
          </a:bodyPr>
          <a:lstStyle/>
          <a:p>
            <a:pPr algn="ctr"/>
            <a:r>
              <a:rPr lang="en-US" sz="1400" b="1" dirty="0"/>
              <a:t>QOZ </a:t>
            </a:r>
          </a:p>
          <a:p>
            <a:pPr algn="ctr"/>
            <a:r>
              <a:rPr lang="en-US" sz="1400" b="1" dirty="0"/>
              <a:t>Business Property</a:t>
            </a:r>
          </a:p>
        </p:txBody>
      </p:sp>
      <p:pic>
        <p:nvPicPr>
          <p:cNvPr id="35" name="Graphic 34">
            <a:extLst>
              <a:ext uri="{FF2B5EF4-FFF2-40B4-BE49-F238E27FC236}">
                <a16:creationId xmlns:a16="http://schemas.microsoft.com/office/drawing/2014/main" id="{8EE08831-85D1-4AC8-9181-2B57C13744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16719" y="3351483"/>
            <a:ext cx="809688" cy="888681"/>
          </a:xfrm>
          <a:prstGeom prst="rect">
            <a:avLst/>
          </a:prstGeom>
        </p:spPr>
      </p:pic>
      <p:sp>
        <p:nvSpPr>
          <p:cNvPr id="36" name="Arrow: Right 35">
            <a:extLst>
              <a:ext uri="{FF2B5EF4-FFF2-40B4-BE49-F238E27FC236}">
                <a16:creationId xmlns:a16="http://schemas.microsoft.com/office/drawing/2014/main" id="{826607A3-5413-49BE-BC18-28ED1C335E8C}"/>
              </a:ext>
            </a:extLst>
          </p:cNvPr>
          <p:cNvSpPr/>
          <p:nvPr/>
        </p:nvSpPr>
        <p:spPr>
          <a:xfrm>
            <a:off x="3429595" y="3420943"/>
            <a:ext cx="417881" cy="75011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Right 36">
            <a:extLst>
              <a:ext uri="{FF2B5EF4-FFF2-40B4-BE49-F238E27FC236}">
                <a16:creationId xmlns:a16="http://schemas.microsoft.com/office/drawing/2014/main" id="{2A230136-4255-4174-89AA-84C3C5EFFC86}"/>
              </a:ext>
            </a:extLst>
          </p:cNvPr>
          <p:cNvSpPr/>
          <p:nvPr/>
        </p:nvSpPr>
        <p:spPr>
          <a:xfrm>
            <a:off x="5398521" y="3433658"/>
            <a:ext cx="417881" cy="75011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Right 37">
            <a:extLst>
              <a:ext uri="{FF2B5EF4-FFF2-40B4-BE49-F238E27FC236}">
                <a16:creationId xmlns:a16="http://schemas.microsoft.com/office/drawing/2014/main" id="{1C0F650A-FAB7-41D2-8D54-ADC86DB733D7}"/>
              </a:ext>
            </a:extLst>
          </p:cNvPr>
          <p:cNvSpPr/>
          <p:nvPr/>
        </p:nvSpPr>
        <p:spPr>
          <a:xfrm>
            <a:off x="7580873" y="3420944"/>
            <a:ext cx="417881" cy="750113"/>
          </a:xfrm>
          <a:prstGeom prst="right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60038E0-E460-4D4F-A668-83B23930A4A1}"/>
              </a:ext>
            </a:extLst>
          </p:cNvPr>
          <p:cNvSpPr/>
          <p:nvPr/>
        </p:nvSpPr>
        <p:spPr>
          <a:xfrm>
            <a:off x="3576491" y="2993422"/>
            <a:ext cx="742089" cy="400110"/>
          </a:xfrm>
          <a:prstGeom prst="rect">
            <a:avLst/>
          </a:prstGeom>
        </p:spPr>
        <p:txBody>
          <a:bodyPr wrap="square">
            <a:spAutoFit/>
          </a:bodyPr>
          <a:lstStyle/>
          <a:p>
            <a:pPr algn="ctr"/>
            <a:r>
              <a:rPr lang="en-US" sz="1000" b="1" dirty="0"/>
              <a:t>within </a:t>
            </a:r>
          </a:p>
          <a:p>
            <a:pPr algn="ctr"/>
            <a:r>
              <a:rPr lang="en-US" sz="1000" b="1" dirty="0"/>
              <a:t>180 days</a:t>
            </a:r>
          </a:p>
        </p:txBody>
      </p:sp>
      <p:sp>
        <p:nvSpPr>
          <p:cNvPr id="52" name="Rectangle 51">
            <a:extLst>
              <a:ext uri="{FF2B5EF4-FFF2-40B4-BE49-F238E27FC236}">
                <a16:creationId xmlns:a16="http://schemas.microsoft.com/office/drawing/2014/main" id="{05AC56B5-ECD8-4546-94C1-D64DDB99892B}"/>
              </a:ext>
            </a:extLst>
          </p:cNvPr>
          <p:cNvSpPr/>
          <p:nvPr/>
        </p:nvSpPr>
        <p:spPr>
          <a:xfrm>
            <a:off x="6287948" y="1887466"/>
            <a:ext cx="1235276" cy="338554"/>
          </a:xfrm>
          <a:prstGeom prst="rect">
            <a:avLst/>
          </a:prstGeom>
        </p:spPr>
        <p:txBody>
          <a:bodyPr wrap="square">
            <a:spAutoFit/>
          </a:bodyPr>
          <a:lstStyle/>
          <a:p>
            <a:pPr algn="ctr"/>
            <a:r>
              <a:rPr lang="en-US" sz="800" b="1" dirty="0"/>
              <a:t>or direct ownership of </a:t>
            </a:r>
          </a:p>
          <a:p>
            <a:pPr algn="ctr"/>
            <a:r>
              <a:rPr lang="en-US" sz="800" b="1" dirty="0"/>
              <a:t>QOZ Business Property</a:t>
            </a:r>
          </a:p>
        </p:txBody>
      </p:sp>
      <p:sp>
        <p:nvSpPr>
          <p:cNvPr id="56" name="Freeform: Shape 55">
            <a:extLst>
              <a:ext uri="{FF2B5EF4-FFF2-40B4-BE49-F238E27FC236}">
                <a16:creationId xmlns:a16="http://schemas.microsoft.com/office/drawing/2014/main" id="{7E57F39F-0362-4CA1-A193-436F6EB8F752}"/>
              </a:ext>
            </a:extLst>
          </p:cNvPr>
          <p:cNvSpPr/>
          <p:nvPr/>
        </p:nvSpPr>
        <p:spPr>
          <a:xfrm>
            <a:off x="4919624" y="1696874"/>
            <a:ext cx="3971925" cy="1609879"/>
          </a:xfrm>
          <a:custGeom>
            <a:avLst/>
            <a:gdLst>
              <a:gd name="connsiteX0" fmla="*/ 0 w 3971925"/>
              <a:gd name="connsiteY0" fmla="*/ 1609879 h 1609879"/>
              <a:gd name="connsiteX1" fmla="*/ 1990725 w 3971925"/>
              <a:gd name="connsiteY1" fmla="*/ 154 h 1609879"/>
              <a:gd name="connsiteX2" fmla="*/ 3971925 w 3971925"/>
              <a:gd name="connsiteY2" fmla="*/ 1533679 h 1609879"/>
            </a:gdLst>
            <a:ahLst/>
            <a:cxnLst>
              <a:cxn ang="0">
                <a:pos x="connsiteX0" y="connsiteY0"/>
              </a:cxn>
              <a:cxn ang="0">
                <a:pos x="connsiteX1" y="connsiteY1"/>
              </a:cxn>
              <a:cxn ang="0">
                <a:pos x="connsiteX2" y="connsiteY2"/>
              </a:cxn>
            </a:cxnLst>
            <a:rect l="l" t="t" r="r" b="b"/>
            <a:pathLst>
              <a:path w="3971925" h="1609879">
                <a:moveTo>
                  <a:pt x="0" y="1609879"/>
                </a:moveTo>
                <a:cubicBezTo>
                  <a:pt x="664369" y="811366"/>
                  <a:pt x="1328738" y="12854"/>
                  <a:pt x="1990725" y="154"/>
                </a:cubicBezTo>
                <a:cubicBezTo>
                  <a:pt x="2652712" y="-12546"/>
                  <a:pt x="3312318" y="760566"/>
                  <a:pt x="3971925" y="1533679"/>
                </a:cubicBezTo>
              </a:path>
            </a:pathLst>
          </a:custGeom>
          <a:ln w="12700">
            <a:prstDash val="sysDash"/>
            <a:headEnd type="oval"/>
            <a:tailEnd type="triangle"/>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96548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8FEE5-3E91-457E-8384-007B4A561328}"/>
              </a:ext>
            </a:extLst>
          </p:cNvPr>
          <p:cNvSpPr>
            <a:spLocks noGrp="1"/>
          </p:cNvSpPr>
          <p:nvPr>
            <p:ph type="title"/>
          </p:nvPr>
        </p:nvSpPr>
        <p:spPr/>
        <p:txBody>
          <a:bodyPr/>
          <a:lstStyle/>
          <a:p>
            <a:pPr algn="ctr"/>
            <a:r>
              <a:rPr lang="en-US" dirty="0"/>
              <a:t>Basic Model for Real Estate Development</a:t>
            </a:r>
          </a:p>
        </p:txBody>
      </p:sp>
      <p:pic>
        <p:nvPicPr>
          <p:cNvPr id="1026" name="Picture 2" descr="  1 Single Asset Fund Indirectly Investing in Real Estate Development  ">
            <a:extLst>
              <a:ext uri="{FF2B5EF4-FFF2-40B4-BE49-F238E27FC236}">
                <a16:creationId xmlns:a16="http://schemas.microsoft.com/office/drawing/2014/main" id="{7AABCE0B-E3E5-400C-B1FA-E472A50A941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7974" y="1604781"/>
            <a:ext cx="8256051" cy="4657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569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2008-9915-429D-8503-DE85B9A40ADD}"/>
              </a:ext>
            </a:extLst>
          </p:cNvPr>
          <p:cNvSpPr>
            <a:spLocks noGrp="1"/>
          </p:cNvSpPr>
          <p:nvPr>
            <p:ph type="title"/>
          </p:nvPr>
        </p:nvSpPr>
        <p:spPr/>
        <p:txBody>
          <a:bodyPr/>
          <a:lstStyle/>
          <a:p>
            <a:pPr algn="ctr"/>
            <a:r>
              <a:rPr lang="en-US" dirty="0"/>
              <a:t>Real Estate Development Concerns</a:t>
            </a:r>
          </a:p>
        </p:txBody>
      </p:sp>
      <p:sp>
        <p:nvSpPr>
          <p:cNvPr id="3" name="Content Placeholder 2">
            <a:extLst>
              <a:ext uri="{FF2B5EF4-FFF2-40B4-BE49-F238E27FC236}">
                <a16:creationId xmlns:a16="http://schemas.microsoft.com/office/drawing/2014/main" id="{26ECD695-FB85-40DF-926C-4536CD608CB8}"/>
              </a:ext>
            </a:extLst>
          </p:cNvPr>
          <p:cNvSpPr>
            <a:spLocks noGrp="1"/>
          </p:cNvSpPr>
          <p:nvPr>
            <p:ph idx="1"/>
          </p:nvPr>
        </p:nvSpPr>
        <p:spPr/>
        <p:txBody>
          <a:bodyPr>
            <a:normAutofit fontScale="62500" lnSpcReduction="20000"/>
          </a:bodyPr>
          <a:lstStyle/>
          <a:p>
            <a:pPr marL="0" indent="0">
              <a:buNone/>
            </a:pPr>
            <a:r>
              <a:rPr lang="en-US" b="1" dirty="0"/>
              <a:t>Real Estate Joint Ventures: fresh acquisition of land &amp; subsequent development</a:t>
            </a:r>
            <a:endParaRPr lang="en-US" dirty="0"/>
          </a:p>
          <a:p>
            <a:r>
              <a:rPr lang="en-US" dirty="0"/>
              <a:t>QOF’s partnership interest is funded with cash. QOF equity serves as limited partner</a:t>
            </a:r>
          </a:p>
          <a:p>
            <a:r>
              <a:rPr lang="en-US" dirty="0"/>
              <a:t>QOZB most likely will be able to perform a cash-out recapitalization to buy out GP/developer at deal stabilization.</a:t>
            </a:r>
          </a:p>
          <a:p>
            <a:r>
              <a:rPr lang="en-US" dirty="0"/>
              <a:t>&lt; 5% NQFP requirement forces thoughtful matching of capital gains harvesting and construction draws</a:t>
            </a:r>
          </a:p>
          <a:p>
            <a:r>
              <a:rPr lang="en-US" dirty="0"/>
              <a:t>Presuming development satisfies “substantial improvement” and site is purchased in 2018+ from an unrelated party, the development, which is the QOZB’s sole asset, is indeed QOZ business property.</a:t>
            </a:r>
          </a:p>
          <a:p>
            <a:r>
              <a:rPr lang="en-US" dirty="0"/>
              <a:t>&gt; 50% of gross income derived from active conduct: preclude NNN leases? Require active management? </a:t>
            </a:r>
          </a:p>
          <a:p>
            <a:pPr marL="0" indent="0">
              <a:buNone/>
            </a:pPr>
            <a:r>
              <a:rPr lang="en-US" b="1" dirty="0"/>
              <a:t>Real Estate Joint Ventures: OZ recapitalization of existing development</a:t>
            </a:r>
            <a:endParaRPr lang="en-US" dirty="0"/>
          </a:p>
          <a:p>
            <a:r>
              <a:rPr lang="en-US" dirty="0"/>
              <a:t>QOZ business is partnership. OZ equity serves as limited partner to a developer/GP that already owns the site. The newly formed partnership purchases the land from the developer and builds – related party concerns.</a:t>
            </a:r>
          </a:p>
          <a:p>
            <a:r>
              <a:rPr lang="en-US" dirty="0"/>
              <a:t>&lt; 5% NQFP requirement forces thoughtful matching of capital gains harvesting and construction draws</a:t>
            </a:r>
          </a:p>
          <a:p>
            <a:r>
              <a:rPr lang="en-US" dirty="0"/>
              <a:t>Substantial Improvement.</a:t>
            </a:r>
          </a:p>
          <a:p>
            <a:r>
              <a:rPr lang="en-US" dirty="0"/>
              <a:t>&gt; 50% of gross income derived from active conduct: preclude NNN leases? Require active management?</a:t>
            </a:r>
          </a:p>
          <a:p>
            <a:endParaRPr lang="en-US" dirty="0"/>
          </a:p>
        </p:txBody>
      </p:sp>
    </p:spTree>
    <p:extLst>
      <p:ext uri="{BB962C8B-B14F-4D97-AF65-F5344CB8AC3E}">
        <p14:creationId xmlns:p14="http://schemas.microsoft.com/office/powerpoint/2010/main" val="1605293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3E076-308D-4EFF-B1D2-0B89FB48E486}"/>
              </a:ext>
            </a:extLst>
          </p:cNvPr>
          <p:cNvSpPr>
            <a:spLocks noGrp="1"/>
          </p:cNvSpPr>
          <p:nvPr>
            <p:ph type="title"/>
          </p:nvPr>
        </p:nvSpPr>
        <p:spPr/>
        <p:txBody>
          <a:bodyPr/>
          <a:lstStyle/>
          <a:p>
            <a:pPr algn="ctr"/>
            <a:r>
              <a:rPr lang="en-US" dirty="0"/>
              <a:t>Real Estate/Mixed Use Example </a:t>
            </a:r>
            <a:br>
              <a:rPr lang="en-US" dirty="0"/>
            </a:br>
            <a:r>
              <a:rPr lang="en-US" sz="1800" dirty="0"/>
              <a:t>(Source: OPAL)</a:t>
            </a:r>
            <a:endParaRPr lang="en-US" dirty="0"/>
          </a:p>
        </p:txBody>
      </p:sp>
      <p:pic>
        <p:nvPicPr>
          <p:cNvPr id="4" name="Content Placeholder 3">
            <a:extLst>
              <a:ext uri="{FF2B5EF4-FFF2-40B4-BE49-F238E27FC236}">
                <a16:creationId xmlns:a16="http://schemas.microsoft.com/office/drawing/2014/main" id="{7135C26D-41FC-4714-8AF5-2A3BA2C11A81}"/>
              </a:ext>
            </a:extLst>
          </p:cNvPr>
          <p:cNvPicPr>
            <a:picLocks noGrp="1" noChangeAspect="1"/>
          </p:cNvPicPr>
          <p:nvPr>
            <p:ph idx="1"/>
          </p:nvPr>
        </p:nvPicPr>
        <p:blipFill rotWithShape="1">
          <a:blip r:embed="rId2"/>
          <a:srcRect t="26251" r="19060" b="7842"/>
          <a:stretch/>
        </p:blipFill>
        <p:spPr>
          <a:xfrm>
            <a:off x="1474985" y="1759788"/>
            <a:ext cx="9242030" cy="4233014"/>
          </a:xfrm>
          <a:prstGeom prst="rect">
            <a:avLst/>
          </a:prstGeom>
        </p:spPr>
      </p:pic>
    </p:spTree>
    <p:extLst>
      <p:ext uri="{BB962C8B-B14F-4D97-AF65-F5344CB8AC3E}">
        <p14:creationId xmlns:p14="http://schemas.microsoft.com/office/powerpoint/2010/main" val="6045374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ABC71-A647-4D62-A343-E7E37842FF04}"/>
              </a:ext>
            </a:extLst>
          </p:cNvPr>
          <p:cNvSpPr>
            <a:spLocks noGrp="1"/>
          </p:cNvSpPr>
          <p:nvPr>
            <p:ph type="title"/>
          </p:nvPr>
        </p:nvSpPr>
        <p:spPr/>
        <p:txBody>
          <a:bodyPr/>
          <a:lstStyle/>
          <a:p>
            <a:pPr algn="ctr"/>
            <a:r>
              <a:rPr lang="en-US" dirty="0"/>
              <a:t>Tech Startup Example</a:t>
            </a:r>
            <a:br>
              <a:rPr lang="en-US" dirty="0"/>
            </a:br>
            <a:r>
              <a:rPr lang="en-US" sz="1800" dirty="0"/>
              <a:t>(Source: OPAL)</a:t>
            </a:r>
            <a:endParaRPr lang="en-US" dirty="0"/>
          </a:p>
        </p:txBody>
      </p:sp>
      <p:pic>
        <p:nvPicPr>
          <p:cNvPr id="4" name="Content Placeholder 3">
            <a:extLst>
              <a:ext uri="{FF2B5EF4-FFF2-40B4-BE49-F238E27FC236}">
                <a16:creationId xmlns:a16="http://schemas.microsoft.com/office/drawing/2014/main" id="{39BD7A49-004C-4524-9EB4-5B908B764A7E}"/>
              </a:ext>
            </a:extLst>
          </p:cNvPr>
          <p:cNvPicPr>
            <a:picLocks noGrp="1" noChangeAspect="1"/>
          </p:cNvPicPr>
          <p:nvPr>
            <p:ph idx="1"/>
          </p:nvPr>
        </p:nvPicPr>
        <p:blipFill rotWithShape="1">
          <a:blip r:embed="rId2"/>
          <a:srcRect t="24742" r="20003" b="12874"/>
          <a:stretch/>
        </p:blipFill>
        <p:spPr>
          <a:xfrm>
            <a:off x="1398714" y="1817298"/>
            <a:ext cx="9394571" cy="4120981"/>
          </a:xfrm>
          <a:prstGeom prst="rect">
            <a:avLst/>
          </a:prstGeom>
        </p:spPr>
      </p:pic>
    </p:spTree>
    <p:extLst>
      <p:ext uri="{BB962C8B-B14F-4D97-AF65-F5344CB8AC3E}">
        <p14:creationId xmlns:p14="http://schemas.microsoft.com/office/powerpoint/2010/main" val="716442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31A0-CC5F-4E13-BC8D-FC4D2D0CD2A5}"/>
              </a:ext>
            </a:extLst>
          </p:cNvPr>
          <p:cNvSpPr>
            <a:spLocks noGrp="1"/>
          </p:cNvSpPr>
          <p:nvPr>
            <p:ph type="title"/>
          </p:nvPr>
        </p:nvSpPr>
        <p:spPr/>
        <p:txBody>
          <a:bodyPr/>
          <a:lstStyle/>
          <a:p>
            <a:pPr algn="ctr"/>
            <a:r>
              <a:rPr lang="en-US" dirty="0"/>
              <a:t>Retail Business Example</a:t>
            </a:r>
            <a:br>
              <a:rPr lang="en-US" dirty="0"/>
            </a:br>
            <a:r>
              <a:rPr lang="en-US" sz="1800" dirty="0"/>
              <a:t>(Source: OPAL)</a:t>
            </a:r>
            <a:endParaRPr lang="en-US" dirty="0"/>
          </a:p>
        </p:txBody>
      </p:sp>
      <p:pic>
        <p:nvPicPr>
          <p:cNvPr id="4" name="Content Placeholder 3">
            <a:extLst>
              <a:ext uri="{FF2B5EF4-FFF2-40B4-BE49-F238E27FC236}">
                <a16:creationId xmlns:a16="http://schemas.microsoft.com/office/drawing/2014/main" id="{34A34723-91B2-400C-9059-E3328697DEC8}"/>
              </a:ext>
            </a:extLst>
          </p:cNvPr>
          <p:cNvPicPr>
            <a:picLocks noGrp="1" noChangeAspect="1"/>
          </p:cNvPicPr>
          <p:nvPr>
            <p:ph idx="1"/>
          </p:nvPr>
        </p:nvPicPr>
        <p:blipFill rotWithShape="1">
          <a:blip r:embed="rId2"/>
          <a:srcRect l="3117" t="27090" r="17457" b="9017"/>
          <a:stretch/>
        </p:blipFill>
        <p:spPr>
          <a:xfrm>
            <a:off x="1480867" y="1923950"/>
            <a:ext cx="9230265" cy="4176640"/>
          </a:xfrm>
          <a:prstGeom prst="rect">
            <a:avLst/>
          </a:prstGeom>
        </p:spPr>
      </p:pic>
    </p:spTree>
    <p:extLst>
      <p:ext uri="{BB962C8B-B14F-4D97-AF65-F5344CB8AC3E}">
        <p14:creationId xmlns:p14="http://schemas.microsoft.com/office/powerpoint/2010/main" val="500515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A0D91-BFD6-42DF-9913-743CA591D496}"/>
              </a:ext>
            </a:extLst>
          </p:cNvPr>
          <p:cNvSpPr>
            <a:spLocks noGrp="1"/>
          </p:cNvSpPr>
          <p:nvPr>
            <p:ph type="title"/>
          </p:nvPr>
        </p:nvSpPr>
        <p:spPr/>
        <p:txBody>
          <a:bodyPr/>
          <a:lstStyle/>
          <a:p>
            <a:pPr algn="ctr"/>
            <a:r>
              <a:rPr lang="en-US" dirty="0"/>
              <a:t>Manufacturing Example</a:t>
            </a:r>
            <a:br>
              <a:rPr lang="en-US" dirty="0"/>
            </a:br>
            <a:r>
              <a:rPr lang="en-US" sz="1800" dirty="0"/>
              <a:t>(Source: OPAL)</a:t>
            </a:r>
            <a:endParaRPr lang="en-US" dirty="0"/>
          </a:p>
        </p:txBody>
      </p:sp>
      <p:pic>
        <p:nvPicPr>
          <p:cNvPr id="5" name="Content Placeholder 4">
            <a:extLst>
              <a:ext uri="{FF2B5EF4-FFF2-40B4-BE49-F238E27FC236}">
                <a16:creationId xmlns:a16="http://schemas.microsoft.com/office/drawing/2014/main" id="{4684BE44-4923-48D6-9FE9-14D42FE0B52B}"/>
              </a:ext>
            </a:extLst>
          </p:cNvPr>
          <p:cNvPicPr>
            <a:picLocks noGrp="1" noChangeAspect="1"/>
          </p:cNvPicPr>
          <p:nvPr>
            <p:ph idx="1"/>
          </p:nvPr>
        </p:nvPicPr>
        <p:blipFill rotWithShape="1">
          <a:blip r:embed="rId2"/>
          <a:srcRect l="3966" t="27759" r="16984" b="8178"/>
          <a:stretch/>
        </p:blipFill>
        <p:spPr>
          <a:xfrm>
            <a:off x="1377637" y="1915065"/>
            <a:ext cx="9436725" cy="4301705"/>
          </a:xfrm>
          <a:prstGeom prst="rect">
            <a:avLst/>
          </a:prstGeom>
        </p:spPr>
      </p:pic>
    </p:spTree>
    <p:extLst>
      <p:ext uri="{BB962C8B-B14F-4D97-AF65-F5344CB8AC3E}">
        <p14:creationId xmlns:p14="http://schemas.microsoft.com/office/powerpoint/2010/main" val="2467096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8D46D-F89A-4D23-A6F5-98D5583D5757}"/>
              </a:ext>
            </a:extLst>
          </p:cNvPr>
          <p:cNvSpPr>
            <a:spLocks noGrp="1"/>
          </p:cNvSpPr>
          <p:nvPr>
            <p:ph type="title"/>
          </p:nvPr>
        </p:nvSpPr>
        <p:spPr/>
        <p:txBody>
          <a:bodyPr/>
          <a:lstStyle/>
          <a:p>
            <a:pPr algn="ctr"/>
            <a:r>
              <a:rPr lang="en-US" dirty="0"/>
              <a:t>Healthcare Example </a:t>
            </a:r>
            <a:br>
              <a:rPr lang="en-US" dirty="0"/>
            </a:br>
            <a:r>
              <a:rPr lang="en-US" sz="1800" dirty="0"/>
              <a:t>(Source: OPAL)</a:t>
            </a:r>
            <a:endParaRPr lang="en-US" dirty="0"/>
          </a:p>
        </p:txBody>
      </p:sp>
      <p:pic>
        <p:nvPicPr>
          <p:cNvPr id="4" name="Content Placeholder 3">
            <a:extLst>
              <a:ext uri="{FF2B5EF4-FFF2-40B4-BE49-F238E27FC236}">
                <a16:creationId xmlns:a16="http://schemas.microsoft.com/office/drawing/2014/main" id="{1E424F06-30CE-4FBA-990C-CB91604395A9}"/>
              </a:ext>
            </a:extLst>
          </p:cNvPr>
          <p:cNvPicPr>
            <a:picLocks noGrp="1" noChangeAspect="1"/>
          </p:cNvPicPr>
          <p:nvPr>
            <p:ph idx="1"/>
          </p:nvPr>
        </p:nvPicPr>
        <p:blipFill rotWithShape="1">
          <a:blip r:embed="rId2"/>
          <a:srcRect l="4249" t="25412" r="19437" b="12538"/>
          <a:stretch/>
        </p:blipFill>
        <p:spPr>
          <a:xfrm>
            <a:off x="1354347" y="1801063"/>
            <a:ext cx="9483305" cy="4337234"/>
          </a:xfrm>
          <a:prstGeom prst="rect">
            <a:avLst/>
          </a:prstGeom>
        </p:spPr>
      </p:pic>
    </p:spTree>
    <p:extLst>
      <p:ext uri="{BB962C8B-B14F-4D97-AF65-F5344CB8AC3E}">
        <p14:creationId xmlns:p14="http://schemas.microsoft.com/office/powerpoint/2010/main" val="503291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02FA1-9CA7-4B06-A703-D53E333174A6}"/>
              </a:ext>
            </a:extLst>
          </p:cNvPr>
          <p:cNvSpPr>
            <a:spLocks noGrp="1"/>
          </p:cNvSpPr>
          <p:nvPr>
            <p:ph type="title"/>
          </p:nvPr>
        </p:nvSpPr>
        <p:spPr/>
        <p:txBody>
          <a:bodyPr/>
          <a:lstStyle/>
          <a:p>
            <a:pPr algn="ctr"/>
            <a:r>
              <a:rPr lang="en-US" dirty="0"/>
              <a:t>Opportunity Fund Investment Structure</a:t>
            </a:r>
          </a:p>
        </p:txBody>
      </p:sp>
      <p:pic>
        <p:nvPicPr>
          <p:cNvPr id="4" name="Content Placeholder 3">
            <a:extLst>
              <a:ext uri="{FF2B5EF4-FFF2-40B4-BE49-F238E27FC236}">
                <a16:creationId xmlns:a16="http://schemas.microsoft.com/office/drawing/2014/main" id="{75980F07-3178-4FB2-936B-3FF410F1D52C}"/>
              </a:ext>
            </a:extLst>
          </p:cNvPr>
          <p:cNvPicPr>
            <a:picLocks noGrp="1" noChangeAspect="1"/>
          </p:cNvPicPr>
          <p:nvPr>
            <p:ph idx="1"/>
          </p:nvPr>
        </p:nvPicPr>
        <p:blipFill rotWithShape="1">
          <a:blip r:embed="rId2"/>
          <a:srcRect l="13588" t="19543" r="27832" b="4825"/>
          <a:stretch/>
        </p:blipFill>
        <p:spPr>
          <a:xfrm>
            <a:off x="2712471" y="1564256"/>
            <a:ext cx="6767058" cy="4914561"/>
          </a:xfrm>
          <a:prstGeom prst="rect">
            <a:avLst/>
          </a:prstGeom>
        </p:spPr>
      </p:pic>
    </p:spTree>
    <p:extLst>
      <p:ext uri="{BB962C8B-B14F-4D97-AF65-F5344CB8AC3E}">
        <p14:creationId xmlns:p14="http://schemas.microsoft.com/office/powerpoint/2010/main" val="21718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r>
              <a:rPr lang="en-US" dirty="0"/>
              <a:t>What is a Qualified Opportunity Zone (QO Zone)?</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fontScale="77500" lnSpcReduction="20000"/>
          </a:bodyPr>
          <a:lstStyle/>
          <a:p>
            <a:r>
              <a:rPr lang="en-US" sz="3200" dirty="0">
                <a:latin typeface="Calibri" panose="020F0502020204030204" pitchFamily="34" charset="0"/>
                <a:ea typeface="Calibri" panose="020F0502020204030204" pitchFamily="34" charset="0"/>
                <a:cs typeface="Times New Roman" panose="02020603050405020304" pitchFamily="18" charset="0"/>
              </a:rPr>
              <a:t>Census tract determined to be a low-income community.</a:t>
            </a:r>
          </a:p>
          <a:p>
            <a:r>
              <a:rPr lang="en-US" sz="3200" dirty="0">
                <a:latin typeface="Calibri" panose="020F0502020204030204" pitchFamily="34" charset="0"/>
                <a:ea typeface="Calibri" panose="020F0502020204030204" pitchFamily="34" charset="0"/>
                <a:cs typeface="Times New Roman" panose="02020603050405020304" pitchFamily="18" charset="0"/>
              </a:rPr>
              <a:t>Low-income census tract has individual poverty rate of at least 20% and median family income no greater than 80% of the area median.</a:t>
            </a:r>
          </a:p>
          <a:p>
            <a:r>
              <a:rPr lang="en-US" sz="3200" dirty="0">
                <a:latin typeface="Calibri" panose="020F0502020204030204" pitchFamily="34" charset="0"/>
                <a:ea typeface="Calibri" panose="020F0502020204030204" pitchFamily="34" charset="0"/>
                <a:cs typeface="Times New Roman" panose="02020603050405020304" pitchFamily="18" charset="0"/>
              </a:rPr>
              <a:t>Governors of each State nominated eligible low-income census tracts and contiguous tracts. In each state, only 25% of qualified low-income census tracts could be designated as Opportunity Zones.  Only 5% of the designated Opportunity Zones could qualify as contiguous tracts. </a:t>
            </a:r>
          </a:p>
          <a:p>
            <a:r>
              <a:rPr lang="en-US" sz="3200" dirty="0">
                <a:latin typeface="Calibri" panose="020F0502020204030204" pitchFamily="34" charset="0"/>
                <a:ea typeface="Calibri" panose="020F0502020204030204" pitchFamily="34" charset="0"/>
                <a:cs typeface="Times New Roman" panose="02020603050405020304" pitchFamily="18" charset="0"/>
              </a:rPr>
              <a:t>The Department of the Treasury then designated the census tracts nominated by each state as QO Zones. </a:t>
            </a:r>
            <a:r>
              <a:rPr lang="en-US" sz="3200" dirty="0"/>
              <a:t>National map of QO Zones is now in place. Treasury certified final round of states’ nominations on June 14.</a:t>
            </a:r>
            <a:r>
              <a:rPr lang="en-US" sz="3200" dirty="0">
                <a:latin typeface="Calibri" panose="020F0502020204030204" pitchFamily="34" charset="0"/>
                <a:ea typeface="Calibri" panose="020F0502020204030204" pitchFamily="34" charset="0"/>
                <a:cs typeface="Times New Roman" panose="02020603050405020304" pitchFamily="18" charset="0"/>
              </a:rPr>
              <a:t> </a:t>
            </a:r>
          </a:p>
          <a:p>
            <a:r>
              <a:rPr lang="en-US" sz="3200" dirty="0">
                <a:latin typeface="Calibri" panose="020F0502020204030204" pitchFamily="34" charset="0"/>
                <a:ea typeface="Calibri" panose="020F0502020204030204" pitchFamily="34" charset="0"/>
                <a:cs typeface="Times New Roman" panose="02020603050405020304" pitchFamily="18" charset="0"/>
              </a:rPr>
              <a:t>QO Zones retain designation for ten years (expire 12/31/2028) – proposed regulations provide that “permanent exclusion” election can be made until 12/31/2047.</a:t>
            </a:r>
            <a:endParaRPr lang="en-US" dirty="0"/>
          </a:p>
        </p:txBody>
      </p:sp>
    </p:spTree>
    <p:extLst>
      <p:ext uri="{BB962C8B-B14F-4D97-AF65-F5344CB8AC3E}">
        <p14:creationId xmlns:p14="http://schemas.microsoft.com/office/powerpoint/2010/main" val="19402032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328BA-6F36-4AD4-AE45-17EA5B2DCA71}"/>
              </a:ext>
            </a:extLst>
          </p:cNvPr>
          <p:cNvSpPr>
            <a:spLocks noGrp="1"/>
          </p:cNvSpPr>
          <p:nvPr>
            <p:ph type="title"/>
          </p:nvPr>
        </p:nvSpPr>
        <p:spPr/>
        <p:txBody>
          <a:bodyPr/>
          <a:lstStyle/>
          <a:p>
            <a:pPr algn="ctr"/>
            <a:r>
              <a:rPr lang="en-US" dirty="0"/>
              <a:t>General Business Considerations</a:t>
            </a:r>
          </a:p>
        </p:txBody>
      </p:sp>
      <p:pic>
        <p:nvPicPr>
          <p:cNvPr id="4" name="Content Placeholder 3">
            <a:extLst>
              <a:ext uri="{FF2B5EF4-FFF2-40B4-BE49-F238E27FC236}">
                <a16:creationId xmlns:a16="http://schemas.microsoft.com/office/drawing/2014/main" id="{9DDF519E-D535-4BEC-80CA-37D8A4746AFF}"/>
              </a:ext>
            </a:extLst>
          </p:cNvPr>
          <p:cNvPicPr>
            <a:picLocks noGrp="1" noChangeAspect="1"/>
          </p:cNvPicPr>
          <p:nvPr>
            <p:ph idx="1"/>
          </p:nvPr>
        </p:nvPicPr>
        <p:blipFill rotWithShape="1">
          <a:blip r:embed="rId2"/>
          <a:srcRect l="3590" t="25749" r="6701" b="21762"/>
          <a:stretch/>
        </p:blipFill>
        <p:spPr>
          <a:xfrm>
            <a:off x="102425" y="1880408"/>
            <a:ext cx="11987149" cy="3945298"/>
          </a:xfrm>
          <a:prstGeom prst="rect">
            <a:avLst/>
          </a:prstGeom>
        </p:spPr>
      </p:pic>
    </p:spTree>
    <p:extLst>
      <p:ext uri="{BB962C8B-B14F-4D97-AF65-F5344CB8AC3E}">
        <p14:creationId xmlns:p14="http://schemas.microsoft.com/office/powerpoint/2010/main" val="505634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BBAB6-74A1-4344-B808-33E87B1B023D}"/>
              </a:ext>
            </a:extLst>
          </p:cNvPr>
          <p:cNvSpPr>
            <a:spLocks noGrp="1"/>
          </p:cNvSpPr>
          <p:nvPr>
            <p:ph type="title"/>
          </p:nvPr>
        </p:nvSpPr>
        <p:spPr/>
        <p:txBody>
          <a:bodyPr/>
          <a:lstStyle/>
          <a:p>
            <a:pPr algn="ctr"/>
            <a:r>
              <a:rPr lang="en-US" dirty="0"/>
              <a:t>Community Takeaways</a:t>
            </a:r>
            <a:br>
              <a:rPr lang="en-US" dirty="0"/>
            </a:br>
            <a:r>
              <a:rPr lang="en-US" sz="1800" dirty="0"/>
              <a:t>(Source: OPAL)</a:t>
            </a:r>
            <a:endParaRPr lang="en-US" dirty="0"/>
          </a:p>
        </p:txBody>
      </p:sp>
      <p:pic>
        <p:nvPicPr>
          <p:cNvPr id="4" name="Content Placeholder 3">
            <a:extLst>
              <a:ext uri="{FF2B5EF4-FFF2-40B4-BE49-F238E27FC236}">
                <a16:creationId xmlns:a16="http://schemas.microsoft.com/office/drawing/2014/main" id="{2A1D325A-1298-4C80-BC83-5B3E0927CFEB}"/>
              </a:ext>
            </a:extLst>
          </p:cNvPr>
          <p:cNvPicPr>
            <a:picLocks noGrp="1" noChangeAspect="1"/>
          </p:cNvPicPr>
          <p:nvPr>
            <p:ph idx="1"/>
          </p:nvPr>
        </p:nvPicPr>
        <p:blipFill rotWithShape="1">
          <a:blip r:embed="rId2"/>
          <a:srcRect l="6419" t="27257" r="7078" b="17067"/>
          <a:stretch/>
        </p:blipFill>
        <p:spPr>
          <a:xfrm>
            <a:off x="85898" y="1702280"/>
            <a:ext cx="12020204" cy="4351916"/>
          </a:xfrm>
          <a:prstGeom prst="rect">
            <a:avLst/>
          </a:prstGeom>
        </p:spPr>
      </p:pic>
    </p:spTree>
    <p:extLst>
      <p:ext uri="{BB962C8B-B14F-4D97-AF65-F5344CB8AC3E}">
        <p14:creationId xmlns:p14="http://schemas.microsoft.com/office/powerpoint/2010/main" val="18167337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CBBA-74B7-4774-A33C-5B967E736FC7}"/>
              </a:ext>
            </a:extLst>
          </p:cNvPr>
          <p:cNvSpPr>
            <a:spLocks noGrp="1"/>
          </p:cNvSpPr>
          <p:nvPr>
            <p:ph type="title"/>
          </p:nvPr>
        </p:nvSpPr>
        <p:spPr/>
        <p:txBody>
          <a:bodyPr/>
          <a:lstStyle/>
          <a:p>
            <a:pPr algn="ctr"/>
            <a:r>
              <a:rPr lang="en-US" dirty="0"/>
              <a:t>OZ Ecosystem </a:t>
            </a:r>
            <a:br>
              <a:rPr lang="en-US" dirty="0"/>
            </a:br>
            <a:r>
              <a:rPr lang="en-US" sz="1800" dirty="0"/>
              <a:t>(Source: OPAL)</a:t>
            </a:r>
            <a:endParaRPr lang="en-US" dirty="0"/>
          </a:p>
        </p:txBody>
      </p:sp>
      <p:pic>
        <p:nvPicPr>
          <p:cNvPr id="4" name="Content Placeholder 3">
            <a:extLst>
              <a:ext uri="{FF2B5EF4-FFF2-40B4-BE49-F238E27FC236}">
                <a16:creationId xmlns:a16="http://schemas.microsoft.com/office/drawing/2014/main" id="{9D37B54B-7326-4328-B637-06A4A5A1B1A0}"/>
              </a:ext>
            </a:extLst>
          </p:cNvPr>
          <p:cNvPicPr>
            <a:picLocks noGrp="1" noChangeAspect="1"/>
          </p:cNvPicPr>
          <p:nvPr>
            <p:ph idx="1"/>
          </p:nvPr>
        </p:nvPicPr>
        <p:blipFill rotWithShape="1">
          <a:blip r:embed="rId2"/>
          <a:srcRect l="20096" t="10989" r="18211" b="9688"/>
          <a:stretch/>
        </p:blipFill>
        <p:spPr>
          <a:xfrm>
            <a:off x="2754702" y="1602174"/>
            <a:ext cx="6682595" cy="4833132"/>
          </a:xfrm>
          <a:prstGeom prst="rect">
            <a:avLst/>
          </a:prstGeom>
        </p:spPr>
      </p:pic>
    </p:spTree>
    <p:extLst>
      <p:ext uri="{BB962C8B-B14F-4D97-AF65-F5344CB8AC3E}">
        <p14:creationId xmlns:p14="http://schemas.microsoft.com/office/powerpoint/2010/main" val="2359827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A8FC-7992-4B08-B481-946534BE0CD7}"/>
              </a:ext>
            </a:extLst>
          </p:cNvPr>
          <p:cNvSpPr>
            <a:spLocks noGrp="1"/>
          </p:cNvSpPr>
          <p:nvPr>
            <p:ph type="title"/>
          </p:nvPr>
        </p:nvSpPr>
        <p:spPr/>
        <p:txBody>
          <a:bodyPr/>
          <a:lstStyle/>
          <a:p>
            <a:pPr algn="ctr"/>
            <a:r>
              <a:rPr lang="en-US" dirty="0"/>
              <a:t>Leveraging Anchor Assets</a:t>
            </a:r>
          </a:p>
        </p:txBody>
      </p:sp>
      <p:pic>
        <p:nvPicPr>
          <p:cNvPr id="4" name="Content Placeholder 3">
            <a:extLst>
              <a:ext uri="{FF2B5EF4-FFF2-40B4-BE49-F238E27FC236}">
                <a16:creationId xmlns:a16="http://schemas.microsoft.com/office/drawing/2014/main" id="{6A043BFF-3CBE-442B-91A3-5FDC08C3E468}"/>
              </a:ext>
            </a:extLst>
          </p:cNvPr>
          <p:cNvPicPr>
            <a:picLocks noGrp="1" noChangeAspect="1"/>
          </p:cNvPicPr>
          <p:nvPr>
            <p:ph idx="1"/>
          </p:nvPr>
        </p:nvPicPr>
        <p:blipFill rotWithShape="1">
          <a:blip r:embed="rId2"/>
          <a:srcRect l="5475" t="20046"/>
          <a:stretch/>
        </p:blipFill>
        <p:spPr>
          <a:xfrm>
            <a:off x="2353474" y="1570491"/>
            <a:ext cx="7485051" cy="4748462"/>
          </a:xfrm>
          <a:prstGeom prst="rect">
            <a:avLst/>
          </a:prstGeom>
        </p:spPr>
      </p:pic>
    </p:spTree>
    <p:extLst>
      <p:ext uri="{BB962C8B-B14F-4D97-AF65-F5344CB8AC3E}">
        <p14:creationId xmlns:p14="http://schemas.microsoft.com/office/powerpoint/2010/main" val="3345430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AA8FC-7992-4B08-B481-946534BE0CD7}"/>
              </a:ext>
            </a:extLst>
          </p:cNvPr>
          <p:cNvSpPr>
            <a:spLocks noGrp="1"/>
          </p:cNvSpPr>
          <p:nvPr>
            <p:ph type="title"/>
          </p:nvPr>
        </p:nvSpPr>
        <p:spPr/>
        <p:txBody>
          <a:bodyPr/>
          <a:lstStyle/>
          <a:p>
            <a:pPr algn="ctr"/>
            <a:r>
              <a:rPr lang="en-US" dirty="0"/>
              <a:t>Leveraging Anchor Assets</a:t>
            </a:r>
          </a:p>
        </p:txBody>
      </p:sp>
      <p:sp>
        <p:nvSpPr>
          <p:cNvPr id="5" name="Content Placeholder 4">
            <a:extLst>
              <a:ext uri="{FF2B5EF4-FFF2-40B4-BE49-F238E27FC236}">
                <a16:creationId xmlns:a16="http://schemas.microsoft.com/office/drawing/2014/main" id="{CFDE1741-FB31-4E18-A51E-4093328615AF}"/>
              </a:ext>
            </a:extLst>
          </p:cNvPr>
          <p:cNvSpPr>
            <a:spLocks noGrp="1"/>
          </p:cNvSpPr>
          <p:nvPr>
            <p:ph idx="1"/>
          </p:nvPr>
        </p:nvSpPr>
        <p:spPr/>
        <p:txBody>
          <a:bodyPr/>
          <a:lstStyle/>
          <a:p>
            <a:pPr>
              <a:spcBef>
                <a:spcPts val="0"/>
              </a:spcBef>
              <a:spcAft>
                <a:spcPts val="3000"/>
              </a:spcAft>
            </a:pPr>
            <a:r>
              <a:rPr lang="en-US" altLang="zh-CN" dirty="0">
                <a:latin typeface="Calibri" panose="020F0502020204030204" pitchFamily="34" charset="0"/>
                <a:cs typeface="Calibri" panose="020F0502020204030204" pitchFamily="34" charset="0"/>
              </a:rPr>
              <a:t>Anchor institutions, e.g. industrial parks, universities, manufacturing, tourist destinations</a:t>
            </a:r>
          </a:p>
          <a:p>
            <a:pPr>
              <a:spcBef>
                <a:spcPts val="0"/>
              </a:spcBef>
            </a:pPr>
            <a:r>
              <a:rPr lang="en-US" altLang="zh-CN" dirty="0">
                <a:latin typeface="Calibri" panose="020F0502020204030204" pitchFamily="34" charset="0"/>
                <a:cs typeface="Calibri" panose="020F0502020204030204" pitchFamily="34" charset="0"/>
              </a:rPr>
              <a:t>Consider </a:t>
            </a:r>
          </a:p>
          <a:p>
            <a:pPr lvl="1">
              <a:spcBef>
                <a:spcPts val="0"/>
              </a:spcBef>
            </a:pPr>
            <a:r>
              <a:rPr lang="en-US" altLang="zh-CN" dirty="0">
                <a:latin typeface="Calibri" panose="020F0502020204030204" pitchFamily="34" charset="0"/>
                <a:cs typeface="Calibri" panose="020F0502020204030204" pitchFamily="34" charset="0"/>
              </a:rPr>
              <a:t>Special market advantages &amp; purposes</a:t>
            </a:r>
          </a:p>
          <a:p>
            <a:pPr lvl="1">
              <a:spcBef>
                <a:spcPts val="0"/>
              </a:spcBef>
            </a:pPr>
            <a:r>
              <a:rPr lang="en-US" altLang="zh-CN" dirty="0">
                <a:latin typeface="Calibri" panose="020F0502020204030204" pitchFamily="34" charset="0"/>
                <a:cs typeface="Calibri" panose="020F0502020204030204" pitchFamily="34" charset="0"/>
              </a:rPr>
              <a:t>Recent demographic trends</a:t>
            </a:r>
          </a:p>
          <a:p>
            <a:pPr lvl="1">
              <a:spcBef>
                <a:spcPts val="0"/>
              </a:spcBef>
            </a:pPr>
            <a:r>
              <a:rPr lang="en-US" altLang="zh-CN" dirty="0">
                <a:latin typeface="Calibri" panose="020F0502020204030204" pitchFamily="34" charset="0"/>
                <a:cs typeface="Calibri" panose="020F0502020204030204" pitchFamily="34" charset="0"/>
              </a:rPr>
              <a:t>Employment density</a:t>
            </a:r>
          </a:p>
          <a:p>
            <a:pPr lvl="1">
              <a:spcBef>
                <a:spcPts val="0"/>
              </a:spcBef>
            </a:pPr>
            <a:r>
              <a:rPr lang="en-US" altLang="zh-CN" dirty="0">
                <a:latin typeface="Calibri" panose="020F0502020204030204" pitchFamily="34" charset="0"/>
                <a:cs typeface="Calibri" panose="020F0502020204030204" pitchFamily="34" charset="0"/>
              </a:rPr>
              <a:t>What’s missing (e.g., zoning, permits) – proactive preparation</a:t>
            </a:r>
          </a:p>
          <a:p>
            <a:pPr marL="457200" lvl="1" indent="0">
              <a:spcBef>
                <a:spcPts val="0"/>
              </a:spcBef>
              <a:buNone/>
            </a:pPr>
            <a:endParaRPr lang="en-US" altLang="zh-CN" sz="2800" dirty="0">
              <a:latin typeface="Calibri" panose="020F0502020204030204" pitchFamily="34" charset="0"/>
              <a:cs typeface="Calibri" panose="020F0502020204030204" pitchFamily="34" charset="0"/>
            </a:endParaRPr>
          </a:p>
          <a:p>
            <a:pPr>
              <a:spcBef>
                <a:spcPts val="0"/>
              </a:spcBef>
              <a:spcAft>
                <a:spcPts val="3000"/>
              </a:spcAft>
            </a:pPr>
            <a:r>
              <a:rPr lang="en-US" altLang="zh-CN" dirty="0">
                <a:latin typeface="Calibri" panose="020F0502020204030204" pitchFamily="34" charset="0"/>
                <a:cs typeface="Calibri" panose="020F0502020204030204" pitchFamily="34" charset="0"/>
              </a:rPr>
              <a:t>Align assets with market distinctions</a:t>
            </a:r>
          </a:p>
          <a:p>
            <a:endParaRPr lang="en-US" dirty="0"/>
          </a:p>
        </p:txBody>
      </p:sp>
    </p:spTree>
    <p:extLst>
      <p:ext uri="{BB962C8B-B14F-4D97-AF65-F5344CB8AC3E}">
        <p14:creationId xmlns:p14="http://schemas.microsoft.com/office/powerpoint/2010/main" val="24636488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77555-2923-40CC-99C3-D43F7265ACF7}"/>
              </a:ext>
            </a:extLst>
          </p:cNvPr>
          <p:cNvSpPr>
            <a:spLocks noGrp="1"/>
          </p:cNvSpPr>
          <p:nvPr>
            <p:ph type="title"/>
          </p:nvPr>
        </p:nvSpPr>
        <p:spPr/>
        <p:txBody>
          <a:bodyPr/>
          <a:lstStyle/>
          <a:p>
            <a:pPr algn="ctr"/>
            <a:r>
              <a:rPr lang="en-US" dirty="0"/>
              <a:t>Next Steps</a:t>
            </a:r>
          </a:p>
        </p:txBody>
      </p:sp>
      <p:sp>
        <p:nvSpPr>
          <p:cNvPr id="3" name="Content Placeholder 2">
            <a:extLst>
              <a:ext uri="{FF2B5EF4-FFF2-40B4-BE49-F238E27FC236}">
                <a16:creationId xmlns:a16="http://schemas.microsoft.com/office/drawing/2014/main" id="{EBBE5B74-0076-471F-8AB3-2B23263AB4C7}"/>
              </a:ext>
            </a:extLst>
          </p:cNvPr>
          <p:cNvSpPr>
            <a:spLocks noGrp="1"/>
          </p:cNvSpPr>
          <p:nvPr>
            <p:ph idx="1"/>
          </p:nvPr>
        </p:nvSpPr>
        <p:spPr>
          <a:xfrm>
            <a:off x="641230" y="1713780"/>
            <a:ext cx="10909540" cy="4456982"/>
          </a:xfrm>
        </p:spPr>
        <p:txBody>
          <a:bodyPr>
            <a:normAutofit fontScale="92500" lnSpcReduction="20000"/>
          </a:bodyPr>
          <a:lstStyle/>
          <a:p>
            <a:r>
              <a:rPr lang="en-US" dirty="0"/>
              <a:t>General OZ Education  / Project Assessment / Fund Information</a:t>
            </a:r>
          </a:p>
          <a:p>
            <a:pPr lvl="1"/>
            <a:r>
              <a:rPr lang="en-US" dirty="0"/>
              <a:t>Listing of national QOFs:</a:t>
            </a:r>
          </a:p>
          <a:p>
            <a:pPr lvl="2"/>
            <a:r>
              <a:rPr lang="en-US" dirty="0">
                <a:hlinkClick r:id="rId2"/>
              </a:rPr>
              <a:t>https://www.ncsha.org/resource/opportunity-zone-fund-directory/</a:t>
            </a:r>
            <a:endParaRPr lang="en-US" dirty="0"/>
          </a:p>
          <a:p>
            <a:pPr lvl="2"/>
            <a:r>
              <a:rPr lang="en-US" dirty="0">
                <a:hlinkClick r:id="rId3"/>
              </a:rPr>
              <a:t>https://www.novoco.com/resource-centers/opportunity-zone-resource-center/opportunity-zone-funds-listing</a:t>
            </a:r>
            <a:endParaRPr lang="en-US" dirty="0"/>
          </a:p>
          <a:p>
            <a:pPr lvl="1"/>
            <a:r>
              <a:rPr lang="en-US" dirty="0"/>
              <a:t>Identify / Track local and regional QOFs </a:t>
            </a:r>
          </a:p>
          <a:p>
            <a:r>
              <a:rPr lang="en-US" dirty="0"/>
              <a:t>Institutional Partner Engagement / “Concierge” Service</a:t>
            </a:r>
          </a:p>
          <a:p>
            <a:r>
              <a:rPr lang="en-US" dirty="0"/>
              <a:t>Fund / Deal Introductions</a:t>
            </a:r>
          </a:p>
          <a:p>
            <a:r>
              <a:rPr lang="en-US" dirty="0"/>
              <a:t>Community Ecosystem Working Group</a:t>
            </a:r>
          </a:p>
          <a:p>
            <a:r>
              <a:rPr lang="en-US" dirty="0"/>
              <a:t>Community Prospectus Development</a:t>
            </a:r>
          </a:p>
          <a:p>
            <a:r>
              <a:rPr lang="en-US" dirty="0"/>
              <a:t>Needs Identification / Impact Tracking</a:t>
            </a:r>
          </a:p>
          <a:p>
            <a:r>
              <a:rPr lang="en-US" dirty="0"/>
              <a:t>Direct Community Investment Mechanisms</a:t>
            </a:r>
          </a:p>
        </p:txBody>
      </p:sp>
    </p:spTree>
    <p:extLst>
      <p:ext uri="{BB962C8B-B14F-4D97-AF65-F5344CB8AC3E}">
        <p14:creationId xmlns:p14="http://schemas.microsoft.com/office/powerpoint/2010/main" val="37233064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pPr marL="0" lvl="1" indent="0" algn="ctr">
              <a:buNone/>
            </a:pPr>
            <a:endParaRPr lang="en-US" sz="3600" b="1" dirty="0">
              <a:latin typeface="Calibri" panose="020F0502020204030204" pitchFamily="34" charset="0"/>
              <a:ea typeface="Calibri" panose="020F0502020204030204" pitchFamily="34" charset="0"/>
              <a:cs typeface="Times New Roman" panose="02020603050405020304" pitchFamily="18" charset="0"/>
            </a:endParaRPr>
          </a:p>
          <a:p>
            <a:pPr marL="0" lvl="1" indent="0" algn="ctr">
              <a:buNone/>
            </a:pPr>
            <a:endParaRPr lang="en-US" sz="3600" b="1" dirty="0">
              <a:latin typeface="Calibri" panose="020F0502020204030204" pitchFamily="34" charset="0"/>
              <a:ea typeface="Calibri" panose="020F0502020204030204" pitchFamily="34" charset="0"/>
              <a:cs typeface="Times New Roman" panose="02020603050405020304" pitchFamily="18" charset="0"/>
            </a:endParaRPr>
          </a:p>
          <a:p>
            <a:pPr marL="0" lvl="1" indent="0" algn="ctr">
              <a:buNone/>
            </a:pPr>
            <a:r>
              <a:rPr lang="en-US" sz="4800" b="1" dirty="0">
                <a:latin typeface="Calibri" panose="020F0502020204030204" pitchFamily="34" charset="0"/>
                <a:ea typeface="Calibri" panose="020F0502020204030204" pitchFamily="34" charset="0"/>
                <a:cs typeface="Times New Roman" panose="02020603050405020304" pitchFamily="18" charset="0"/>
              </a:rPr>
              <a:t>The Proposed Regulations</a:t>
            </a:r>
          </a:p>
          <a:p>
            <a:pPr marL="742950" marR="0" lvl="1" indent="-285750">
              <a:lnSpc>
                <a:spcPct val="107000"/>
              </a:lnSpc>
              <a:spcBef>
                <a:spcPts val="0"/>
              </a:spcBef>
              <a:spcAft>
                <a:spcPts val="0"/>
              </a:spcAft>
              <a:buFont typeface="+mj-lt"/>
              <a:buAutoNum type="alphaLcPeriod"/>
            </a:pPr>
            <a:endParaRPr lang="en-US" sz="3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1006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Treasury Released First Round of Guidance </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lstStyle/>
          <a:p>
            <a:r>
              <a:rPr lang="en-US" dirty="0"/>
              <a:t>October 19, 2018, the IRS and U.S. Department of the Treasury released the first round of proposed regulations regarding the implementation and application of the opportunity zone development incentive.</a:t>
            </a:r>
          </a:p>
          <a:p>
            <a:r>
              <a:rPr lang="en-US" dirty="0"/>
              <a:t>IRS also issued Revenue Ruling 2018-29 to provide clarity regarding the “original use” and “substantial improvement” requirements and the application of those requirements to real property.</a:t>
            </a:r>
          </a:p>
          <a:p>
            <a:r>
              <a:rPr lang="en-US" dirty="0"/>
              <a:t>IRS released draft Form 8996 and draft instructions for the form.</a:t>
            </a:r>
          </a:p>
          <a:p>
            <a:r>
              <a:rPr lang="en-US" dirty="0"/>
              <a:t>IRS updated its FAQ document related to opportunity zones.</a:t>
            </a:r>
          </a:p>
        </p:txBody>
      </p:sp>
    </p:spTree>
    <p:extLst>
      <p:ext uri="{BB962C8B-B14F-4D97-AF65-F5344CB8AC3E}">
        <p14:creationId xmlns:p14="http://schemas.microsoft.com/office/powerpoint/2010/main" val="10884288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Proposed Regulations?</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The proposed regulations are intended to provide guidance and clarity regarding Treasury’s interpretation of IRC 1400Z-2.  However, they are not final.  </a:t>
            </a:r>
          </a:p>
          <a:p>
            <a:r>
              <a:rPr lang="en-US" dirty="0"/>
              <a:t>There is a public comment period (60 days after publication in the Federal Register) and public hearing.</a:t>
            </a:r>
          </a:p>
          <a:p>
            <a:r>
              <a:rPr lang="en-US" dirty="0"/>
              <a:t>Final regulations may differ from the proposed regulations.</a:t>
            </a:r>
          </a:p>
          <a:p>
            <a:r>
              <a:rPr lang="en-US" dirty="0"/>
              <a:t>Taxpayers are permitted to rely on the rules outlined in the proposed regulations as long they apply the rules in their entirety and in a consistent manner.</a:t>
            </a:r>
          </a:p>
        </p:txBody>
      </p:sp>
    </p:spTree>
    <p:extLst>
      <p:ext uri="{BB962C8B-B14F-4D97-AF65-F5344CB8AC3E}">
        <p14:creationId xmlns:p14="http://schemas.microsoft.com/office/powerpoint/2010/main" val="1019438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Treasury’s Guidance is Incomplete</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While helpful, the proposed regulations and the Revenue Ruling leave several questions unanswered.</a:t>
            </a:r>
          </a:p>
          <a:p>
            <a:r>
              <a:rPr lang="en-US" dirty="0"/>
              <a:t>The proposed regulations make it clear that Treasury and the IRS are working on additional guidance “expected to be published in the near future” that will address other issues under IRC 1400Z-2 that are not addressed in the first round of proposed regulations.</a:t>
            </a:r>
          </a:p>
          <a:p>
            <a:r>
              <a:rPr lang="en-US" dirty="0"/>
              <a:t>Time frame of additional guidance?</a:t>
            </a:r>
          </a:p>
        </p:txBody>
      </p:sp>
    </p:spTree>
    <p:extLst>
      <p:ext uri="{BB962C8B-B14F-4D97-AF65-F5344CB8AC3E}">
        <p14:creationId xmlns:p14="http://schemas.microsoft.com/office/powerpoint/2010/main" val="1641548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r>
              <a:rPr lang="en-US" dirty="0"/>
              <a:t>What is a Qualified Opportunity Zone (QO Zone)?</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a:xfrm>
            <a:off x="838200" y="1627517"/>
            <a:ext cx="10515600" cy="4618008"/>
          </a:xfrm>
        </p:spPr>
        <p:txBody>
          <a:bodyPr>
            <a:normAutofit lnSpcReduction="10000"/>
          </a:bodyPr>
          <a:lstStyle/>
          <a:p>
            <a:r>
              <a:rPr lang="en-US" dirty="0"/>
              <a:t>Treasury has designated QO Zones in all 50 states, the District of Columbia, and five U.S. possessions.</a:t>
            </a:r>
          </a:p>
          <a:p>
            <a:pPr lvl="1"/>
            <a:r>
              <a:rPr lang="en-US" dirty="0"/>
              <a:t>More than 8,700 tracts across all states, territories, and the District of Columbia.</a:t>
            </a:r>
          </a:p>
          <a:p>
            <a:r>
              <a:rPr lang="en-US" dirty="0"/>
              <a:t>In Tennessee, Treasury designated 176 tracts in 75 counties throughout the state as QO Zones.</a:t>
            </a:r>
          </a:p>
          <a:p>
            <a:pPr lvl="1"/>
            <a:r>
              <a:rPr lang="en-US" sz="2600" dirty="0"/>
              <a:t>32 designated QO Zones in Shelby County.</a:t>
            </a:r>
          </a:p>
          <a:p>
            <a:pPr lvl="1"/>
            <a:r>
              <a:rPr lang="en-US" sz="2600" dirty="0"/>
              <a:t>18 designated QO Zones in Davidson County.</a:t>
            </a:r>
          </a:p>
          <a:p>
            <a:pPr lvl="1"/>
            <a:r>
              <a:rPr lang="en-US" sz="2600" dirty="0"/>
              <a:t>8 designated QO Zones in Knox County.</a:t>
            </a:r>
          </a:p>
          <a:p>
            <a:pPr lvl="1"/>
            <a:r>
              <a:rPr lang="en-US" sz="2600" dirty="0"/>
              <a:t>7 designated QO Zones in Hamilton County.</a:t>
            </a:r>
          </a:p>
          <a:p>
            <a:pPr lvl="1"/>
            <a:r>
              <a:rPr lang="en-US" sz="2600" dirty="0"/>
              <a:t>2 designated QO Zones in Lauderdale and Tipton County.</a:t>
            </a:r>
          </a:p>
          <a:p>
            <a:pPr lvl="1"/>
            <a:r>
              <a:rPr lang="en-US" sz="2600" dirty="0"/>
              <a:t>1 designated QO Zone in Fayette, Hardeman, and Haywood County. </a:t>
            </a:r>
          </a:p>
        </p:txBody>
      </p:sp>
    </p:spTree>
    <p:extLst>
      <p:ext uri="{BB962C8B-B14F-4D97-AF65-F5344CB8AC3E}">
        <p14:creationId xmlns:p14="http://schemas.microsoft.com/office/powerpoint/2010/main" val="19440375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Gains Eligible for Deferral</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lnSpcReduction="10000"/>
          </a:bodyPr>
          <a:lstStyle/>
          <a:p>
            <a:r>
              <a:rPr lang="en-US" dirty="0"/>
              <a:t>Only capital gains are eligible for deferral.</a:t>
            </a:r>
          </a:p>
          <a:p>
            <a:pPr lvl="1"/>
            <a:r>
              <a:rPr lang="en-US" dirty="0"/>
              <a:t>Gain is eligible for deferral if it is treated as a capital gain for Federal income tax purposes.</a:t>
            </a:r>
          </a:p>
          <a:p>
            <a:pPr lvl="1"/>
            <a:r>
              <a:rPr lang="en-US" dirty="0"/>
              <a:t>Generally includes capital gain from an actual or deemed sale/exchange.</a:t>
            </a:r>
          </a:p>
          <a:p>
            <a:pPr lvl="1"/>
            <a:r>
              <a:rPr lang="en-US" dirty="0"/>
              <a:t>Any other gain that is required to be included in a taxpayer’s computation of capital gain.</a:t>
            </a:r>
          </a:p>
          <a:p>
            <a:pPr lvl="1"/>
            <a:r>
              <a:rPr lang="en-US" dirty="0"/>
              <a:t>Taxpayer can defer previously deferred gain recognized from the sale of a QOF interest if the taxpayer makes a qualifying new investment in a QOF – complete disposition required.</a:t>
            </a:r>
          </a:p>
          <a:p>
            <a:r>
              <a:rPr lang="en-US" dirty="0"/>
              <a:t>Deferred gain must be gain that would be recognized before January 1, 2027 absent deferral – investment in QOF by late June, 2027 (180-day period)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2239382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Gains Eligible for Deferral</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No deferral election can be made with respect to a sale or exchange if a previously made election made with respect to the sale/exchange is in effect.</a:t>
            </a:r>
          </a:p>
          <a:p>
            <a:r>
              <a:rPr lang="en-US" dirty="0"/>
              <a:t>However, multiple elections can be made with respect to various parts of gain from a single sale or exchange of property.</a:t>
            </a:r>
          </a:p>
          <a:p>
            <a:r>
              <a:rPr lang="en-US" dirty="0"/>
              <a:t>The gain itself can only be deferred once.</a:t>
            </a:r>
          </a:p>
          <a:p>
            <a:r>
              <a:rPr lang="en-US" dirty="0"/>
              <a:t>All elections with respect to portions of the same gain from a single source would be subject to the same 180-day period.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322459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Gains Eligible for Deferral</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Section 1256 contracts – “mark-to-market”</a:t>
            </a:r>
          </a:p>
          <a:p>
            <a:pPr lvl="1"/>
            <a:r>
              <a:rPr lang="en-US" dirty="0"/>
              <a:t>Brokers required to report taxpayer’s net recognized gain or loss from all 1256 contracts held during the taxable year.  Some taxpayers report gain or loss on a per contract basis.  </a:t>
            </a:r>
          </a:p>
          <a:p>
            <a:pPr lvl="1"/>
            <a:r>
              <a:rPr lang="en-US" dirty="0"/>
              <a:t>Deferral only permitted for a taxpayer’s </a:t>
            </a:r>
            <a:r>
              <a:rPr lang="en-US" b="1" u="sng" dirty="0"/>
              <a:t>net</a:t>
            </a:r>
            <a:r>
              <a:rPr lang="en-US" dirty="0"/>
              <a:t> capital gain income from section 1256 contracts for a taxable year.</a:t>
            </a:r>
          </a:p>
          <a:p>
            <a:pPr lvl="1"/>
            <a:r>
              <a:rPr lang="en-US" dirty="0"/>
              <a:t>Determined as of the last day of the taxable year.</a:t>
            </a:r>
          </a:p>
          <a:p>
            <a:pPr lvl="1"/>
            <a:r>
              <a:rPr lang="en-US" dirty="0"/>
              <a:t>180-day period for investing net 1256 gains in a QOF begins on the last day of the taxable year.  </a:t>
            </a:r>
          </a:p>
          <a:p>
            <a:r>
              <a:rPr lang="en-US" dirty="0"/>
              <a:t>Gains from offsetting-positions transactions such as straddles do not qualify for deferral.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0554219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Taxpayers Eligible to Elect Gain Deferral</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Any taxpayer that recognize capital gain for Federal income tax purposes:</a:t>
            </a:r>
          </a:p>
          <a:p>
            <a:pPr lvl="1"/>
            <a:r>
              <a:rPr lang="en-US" dirty="0"/>
              <a:t>Individuals</a:t>
            </a:r>
          </a:p>
          <a:p>
            <a:pPr lvl="1"/>
            <a:r>
              <a:rPr lang="en-US" dirty="0"/>
              <a:t>C Corporation</a:t>
            </a:r>
          </a:p>
          <a:p>
            <a:pPr lvl="1"/>
            <a:r>
              <a:rPr lang="en-US" dirty="0"/>
              <a:t>Regulated Investment Company (RICs)</a:t>
            </a:r>
          </a:p>
          <a:p>
            <a:pPr lvl="1"/>
            <a:r>
              <a:rPr lang="en-US" dirty="0"/>
              <a:t>Real Estate Investment Trusts (REITs)</a:t>
            </a:r>
          </a:p>
          <a:p>
            <a:pPr lvl="1"/>
            <a:r>
              <a:rPr lang="en-US" dirty="0"/>
              <a:t>Partnerships</a:t>
            </a:r>
          </a:p>
          <a:p>
            <a:pPr lvl="1"/>
            <a:r>
              <a:rPr lang="en-US" dirty="0"/>
              <a:t>S Corporations</a:t>
            </a:r>
          </a:p>
          <a:p>
            <a:pPr lvl="1"/>
            <a:r>
              <a:rPr lang="en-US" dirty="0"/>
              <a:t>Trusts and Estates</a:t>
            </a:r>
          </a:p>
          <a:p>
            <a:pPr marL="457200" lvl="1"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3736534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Attributes of Income When Deferral Ends</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All of the deferred gain’s tax attributes are preserved through the deferral period and are taken into account when the gain is included.</a:t>
            </a:r>
          </a:p>
          <a:p>
            <a:r>
              <a:rPr lang="en-US" dirty="0"/>
              <a:t>The preserved tax attributes include those taken into account under the following IRC sections:</a:t>
            </a:r>
          </a:p>
          <a:p>
            <a:pPr lvl="1"/>
            <a:r>
              <a:rPr lang="en-US" dirty="0"/>
              <a:t>Section 1(h) – maximum capital gains rate</a:t>
            </a:r>
          </a:p>
          <a:p>
            <a:pPr lvl="1"/>
            <a:r>
              <a:rPr lang="en-US" dirty="0"/>
              <a:t>Section 1222 – term of capital gain – long-term, short-term</a:t>
            </a:r>
          </a:p>
          <a:p>
            <a:pPr lvl="1"/>
            <a:r>
              <a:rPr lang="en-US" dirty="0"/>
              <a:t>Section 1256 – mark-to-market contracts</a:t>
            </a:r>
          </a:p>
          <a:p>
            <a:pPr lvl="1"/>
            <a:r>
              <a:rPr lang="en-US" dirty="0"/>
              <a:t>Any other applicable provisions of the IRC</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67454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Attributes Related to QOF Interest Sold</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fontScale="92500"/>
          </a:bodyPr>
          <a:lstStyle/>
          <a:p>
            <a:r>
              <a:rPr lang="en-US" dirty="0"/>
              <a:t>Confusion where Taxpayer makes investment in QOF using separate deferred gains with different attributes.  </a:t>
            </a:r>
          </a:p>
          <a:p>
            <a:r>
              <a:rPr lang="en-US" dirty="0"/>
              <a:t>Where taxpayer makes a partial sale of its interests in a QOF that were the result of investments on different days, the proposed regulations provide that QOF interests must be identified using FIFO method.</a:t>
            </a:r>
          </a:p>
          <a:p>
            <a:pPr lvl="1"/>
            <a:r>
              <a:rPr lang="en-US" dirty="0"/>
              <a:t>Addresses “mixed fund” investments – what portion of investment not entitled to deferral.</a:t>
            </a:r>
          </a:p>
          <a:p>
            <a:pPr lvl="1"/>
            <a:r>
              <a:rPr lang="en-US" dirty="0"/>
              <a:t>Partial basis step-ups for gains with different holding periods.</a:t>
            </a:r>
          </a:p>
          <a:p>
            <a:r>
              <a:rPr lang="en-US" dirty="0"/>
              <a:t>Where FIFO method doesn’t provide complete answer – gains with different attributes invested on the same day – pro-rata method must be used to determine character and attributes of gain recognized.</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4290893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180-Day Rule </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Taxpayer must generally invest in a QOF during the 180-day period beginning on the date of the sale or exchange giving rise to the gain.</a:t>
            </a:r>
          </a:p>
          <a:p>
            <a:r>
              <a:rPr lang="en-US" dirty="0"/>
              <a:t>What about capital gains from a deemed sale? No specific date for the deemed sale.</a:t>
            </a:r>
          </a:p>
          <a:p>
            <a:pPr lvl="1"/>
            <a:r>
              <a:rPr lang="en-US" dirty="0"/>
              <a:t>Except as specifically provided in the proposed regulations, the first day of the 180-day period is the date on which the gain would be recognized for Federal income tax purposes, without regard to deferral.</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6963711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180-Day Rule (Partnerships and Other PTEs)</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lnSpcReduction="10000"/>
          </a:bodyPr>
          <a:lstStyle/>
          <a:p>
            <a:r>
              <a:rPr lang="en-US" dirty="0"/>
              <a:t>Partnership and other pass-through entities (including S Corporations, estates and trusts) can elect to defer capital gains at the entity level to the extent that the entity makes an eligible investment in a QOF.</a:t>
            </a:r>
          </a:p>
          <a:p>
            <a:pPr lvl="1"/>
            <a:r>
              <a:rPr lang="en-US" dirty="0"/>
              <a:t>No part of the deferred gain is required to be included in the distributive share of the partners.</a:t>
            </a:r>
          </a:p>
          <a:p>
            <a:r>
              <a:rPr lang="en-US" dirty="0"/>
              <a:t>Where partnership or other pass-through entity does not elect to defer capital gain at the entity level, a partner/owner can elect to defer all or any portion of their distributive share of the gain.</a:t>
            </a:r>
          </a:p>
          <a:p>
            <a:pPr lvl="1"/>
            <a:r>
              <a:rPr lang="en-US" dirty="0"/>
              <a:t>Partner/owner’s 180-day period generally begins on the last day of the partnership’s taxable year.</a:t>
            </a:r>
          </a:p>
          <a:p>
            <a:pPr lvl="1"/>
            <a:r>
              <a:rPr lang="en-US" dirty="0"/>
              <a:t>Partner/owner may choose to begin 180-day period on the same day as the start of the PTE’s 180-day period – planning flexibility/pitfalls.</a:t>
            </a:r>
          </a:p>
          <a:p>
            <a:pPr lvl="1"/>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9257921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How To Elect Deferral</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a:bodyPr>
          <a:lstStyle/>
          <a:p>
            <a:r>
              <a:rPr lang="en-US" dirty="0"/>
              <a:t>Currently anticipated that taxpayers will elect deferral on Form 8949.</a:t>
            </a:r>
          </a:p>
          <a:p>
            <a:pPr lvl="1"/>
            <a:r>
              <a:rPr lang="en-US" dirty="0"/>
              <a:t>Taxpayers will attach Form 8949 to their Federal income tax returns for the taxable year in which the gain would have been recognized if it had not been deferred.  </a:t>
            </a:r>
          </a:p>
          <a:p>
            <a:pPr lvl="1"/>
            <a:r>
              <a:rPr lang="en-US" dirty="0"/>
              <a:t>Currently used to report sales/dispositions of capital assets.</a:t>
            </a:r>
          </a:p>
          <a:p>
            <a:pPr lvl="1"/>
            <a:r>
              <a:rPr lang="en-US" dirty="0"/>
              <a:t>Treasury is expected to release updated form instructions related to deferral election.</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81251122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Permanent Exclusion – 10-Year Hold Period</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p:txBody>
          <a:bodyPr>
            <a:normAutofit fontScale="92500" lnSpcReduction="10000"/>
          </a:bodyPr>
          <a:lstStyle/>
          <a:p>
            <a:r>
              <a:rPr lang="en-US" dirty="0"/>
              <a:t>Taxpayer that holds QOF investment for at least 10 years may elect to increase the basis of the investment to the FMV of the investment on the date it is sold/exchanged – permanent exclusion.</a:t>
            </a:r>
          </a:p>
          <a:p>
            <a:r>
              <a:rPr lang="en-US" dirty="0"/>
              <a:t>Under IRC Section 1400Z-1(f), the designations of all existing QO Zones expires on December 31, 2028.</a:t>
            </a:r>
          </a:p>
          <a:p>
            <a:r>
              <a:rPr lang="en-US" dirty="0"/>
              <a:t>Ability to elect permanent exclusion based on 10-year hold is not impaired by expiration of QO Zone designation.</a:t>
            </a:r>
          </a:p>
          <a:p>
            <a:r>
              <a:rPr lang="en-US" dirty="0"/>
              <a:t>Eligible taxpayer may make an election until December 31, 2047.</a:t>
            </a:r>
          </a:p>
          <a:p>
            <a:r>
              <a:rPr lang="en-US" dirty="0"/>
              <a:t>Taxpayer would need to dispose of the QOF investment in order to elect the basis step-up – Proposed Regulations discuss possible presumed basis step-up. </a:t>
            </a:r>
          </a:p>
        </p:txBody>
      </p:sp>
    </p:spTree>
    <p:extLst>
      <p:ext uri="{BB962C8B-B14F-4D97-AF65-F5344CB8AC3E}">
        <p14:creationId xmlns:p14="http://schemas.microsoft.com/office/powerpoint/2010/main" val="3141790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CAA29-CA60-4FB0-BE3F-E3C94FC09BF6}"/>
              </a:ext>
            </a:extLst>
          </p:cNvPr>
          <p:cNvSpPr>
            <a:spLocks noGrp="1"/>
          </p:cNvSpPr>
          <p:nvPr>
            <p:ph type="title"/>
          </p:nvPr>
        </p:nvSpPr>
        <p:spPr/>
        <p:txBody>
          <a:bodyPr/>
          <a:lstStyle/>
          <a:p>
            <a:pPr algn="ctr"/>
            <a:r>
              <a:rPr lang="en-US" dirty="0"/>
              <a:t>QO Zones Nationally</a:t>
            </a:r>
            <a:br>
              <a:rPr lang="en-US" dirty="0"/>
            </a:br>
            <a:r>
              <a:rPr lang="en-US" sz="1600" dirty="0"/>
              <a:t>(Source: EIG)</a:t>
            </a:r>
            <a:endParaRPr lang="en-US" dirty="0"/>
          </a:p>
        </p:txBody>
      </p:sp>
      <p:sp>
        <p:nvSpPr>
          <p:cNvPr id="3" name="Content Placeholder 2">
            <a:extLst>
              <a:ext uri="{FF2B5EF4-FFF2-40B4-BE49-F238E27FC236}">
                <a16:creationId xmlns:a16="http://schemas.microsoft.com/office/drawing/2014/main" id="{859445BC-2D86-48CC-B73B-86DF9943A3EC}"/>
              </a:ext>
            </a:extLst>
          </p:cNvPr>
          <p:cNvSpPr>
            <a:spLocks noGrp="1"/>
          </p:cNvSpPr>
          <p:nvPr>
            <p:ph idx="1"/>
          </p:nvPr>
        </p:nvSpPr>
        <p:spPr/>
        <p:txBody>
          <a:bodyPr>
            <a:normAutofit fontScale="85000" lnSpcReduction="20000"/>
          </a:bodyPr>
          <a:lstStyle/>
          <a:p>
            <a:r>
              <a:rPr lang="en-US" b="1" dirty="0"/>
              <a:t>Governors prioritized higher-need places</a:t>
            </a:r>
            <a:r>
              <a:rPr lang="en-US" dirty="0"/>
              <a:t>. Zones have an average </a:t>
            </a:r>
            <a:r>
              <a:rPr lang="en-US" b="1" dirty="0"/>
              <a:t>poverty rate</a:t>
            </a:r>
            <a:r>
              <a:rPr lang="en-US" dirty="0"/>
              <a:t> of nearly 31 percent, well above the 20 percent eligibility threshold, and an average </a:t>
            </a:r>
            <a:r>
              <a:rPr lang="en-US" b="1" dirty="0"/>
              <a:t>median family income</a:t>
            </a:r>
            <a:r>
              <a:rPr lang="en-US" dirty="0"/>
              <a:t> of only 59 percent of its area median, compared to the 80 percent eligibility threshold.</a:t>
            </a:r>
          </a:p>
          <a:p>
            <a:r>
              <a:rPr lang="en-US" b="1" dirty="0"/>
              <a:t>Selected tracts have high need as well as proven growth potential.</a:t>
            </a:r>
            <a:r>
              <a:rPr lang="en-US" dirty="0"/>
              <a:t> The country’s Opportunity Zones already contain 24 million jobs and 1.6 million places of business. Many can harness some positive momentum as well: Three-quarters of zones are located in zip codes that experienced at least some level of post-recession </a:t>
            </a:r>
            <a:r>
              <a:rPr lang="en-US" b="1" dirty="0"/>
              <a:t>employment growth </a:t>
            </a:r>
            <a:r>
              <a:rPr lang="en-US" dirty="0"/>
              <a:t>from 2011 to 2015.</a:t>
            </a:r>
          </a:p>
          <a:p>
            <a:r>
              <a:rPr lang="en-US" b="1" dirty="0"/>
              <a:t>Less than 4 percent of zones have recently experienced high levels of socioeconomic change</a:t>
            </a:r>
            <a:r>
              <a:rPr lang="en-US" dirty="0"/>
              <a:t>, a proxy for gentrification and displacement risk.</a:t>
            </a:r>
          </a:p>
          <a:p>
            <a:r>
              <a:rPr lang="en-US" dirty="0"/>
              <a:t>The average Opportunity Zone’s </a:t>
            </a:r>
            <a:r>
              <a:rPr lang="en-US" b="1" dirty="0"/>
              <a:t>housing stock has a median age of 50 years,</a:t>
            </a:r>
            <a:r>
              <a:rPr lang="en-US" dirty="0"/>
              <a:t> more than ten years older than the U.S. median—a sign that many of these neighborhoods urgently need reinvestment.</a:t>
            </a:r>
          </a:p>
          <a:p>
            <a:endParaRPr lang="en-US" dirty="0"/>
          </a:p>
        </p:txBody>
      </p:sp>
    </p:spTree>
    <p:extLst>
      <p:ext uri="{BB962C8B-B14F-4D97-AF65-F5344CB8AC3E}">
        <p14:creationId xmlns:p14="http://schemas.microsoft.com/office/powerpoint/2010/main" val="5137218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Investments in a QOF</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p:txBody>
          <a:bodyPr>
            <a:normAutofit/>
          </a:bodyPr>
          <a:lstStyle/>
          <a:p>
            <a:r>
              <a:rPr lang="en-US" dirty="0"/>
              <a:t>In order to be an eligible investment in a QOF, the investment must be an </a:t>
            </a:r>
            <a:r>
              <a:rPr lang="en-US" b="1" u="sng" dirty="0"/>
              <a:t>equity interest</a:t>
            </a:r>
            <a:r>
              <a:rPr lang="en-US" dirty="0"/>
              <a:t> in the QOF.</a:t>
            </a:r>
          </a:p>
          <a:p>
            <a:r>
              <a:rPr lang="en-US" dirty="0"/>
              <a:t>Includes preferred stock or a partnership interest with special allocations.</a:t>
            </a:r>
          </a:p>
          <a:p>
            <a:r>
              <a:rPr lang="en-US" dirty="0"/>
              <a:t>An eligible interest </a:t>
            </a:r>
            <a:r>
              <a:rPr lang="en-US" b="1" u="sng" dirty="0"/>
              <a:t>cannot</a:t>
            </a:r>
            <a:r>
              <a:rPr lang="en-US" dirty="0"/>
              <a:t> be a debt instrument.</a:t>
            </a:r>
          </a:p>
          <a:p>
            <a:r>
              <a:rPr lang="en-US" dirty="0"/>
              <a:t>Status as an eligible interest is not impaired by the taxpayer’s use of the equity interest in the QOF as collateral for a loan.</a:t>
            </a:r>
          </a:p>
          <a:p>
            <a:pPr marL="0" indent="0">
              <a:buNone/>
            </a:pPr>
            <a:endParaRPr lang="en-US" dirty="0"/>
          </a:p>
        </p:txBody>
      </p:sp>
    </p:spTree>
    <p:extLst>
      <p:ext uri="{BB962C8B-B14F-4D97-AF65-F5344CB8AC3E}">
        <p14:creationId xmlns:p14="http://schemas.microsoft.com/office/powerpoint/2010/main" val="25582344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Deemed Contributions Under IRC Section 752(a)</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p:txBody>
          <a:bodyPr>
            <a:normAutofit fontScale="92500" lnSpcReduction="10000"/>
          </a:bodyPr>
          <a:lstStyle/>
          <a:p>
            <a:r>
              <a:rPr lang="en-US" dirty="0"/>
              <a:t>IRC Section 752(a) provides that “[a]</a:t>
            </a:r>
            <a:r>
              <a:rPr lang="en-US" dirty="0" err="1"/>
              <a:t>ny</a:t>
            </a:r>
            <a:r>
              <a:rPr lang="en-US" dirty="0"/>
              <a:t> increase in a partner’s share of the liabilities of a partnership, or any increase in a partner’s individual liabilities by reason of the assumption by such partner of partnership liabilities, shall be considered as a contribution of money by such partner to the partnership.” </a:t>
            </a:r>
          </a:p>
          <a:p>
            <a:r>
              <a:rPr lang="en-US" dirty="0"/>
              <a:t>Any “deemed contributions” of money under IRC Section 752(a) do not result in the creation of an investment in a QOF.</a:t>
            </a:r>
          </a:p>
          <a:p>
            <a:r>
              <a:rPr lang="en-US" dirty="0"/>
              <a:t>As a result, a deemed contribution does not result in the partner having a separate “mixed funds” investment.</a:t>
            </a:r>
          </a:p>
          <a:p>
            <a:r>
              <a:rPr lang="en-US" dirty="0"/>
              <a:t>A partner’s increase in outside basis is not taken into account in determining what portion of the partner’s interest is subject to or not subject to a deferral election.</a:t>
            </a:r>
          </a:p>
          <a:p>
            <a:pPr marL="0" indent="0">
              <a:buNone/>
            </a:pPr>
            <a:endParaRPr lang="en-US" dirty="0"/>
          </a:p>
        </p:txBody>
      </p:sp>
    </p:spTree>
    <p:extLst>
      <p:ext uri="{BB962C8B-B14F-4D97-AF65-F5344CB8AC3E}">
        <p14:creationId xmlns:p14="http://schemas.microsoft.com/office/powerpoint/2010/main" val="21638349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p:txBody>
          <a:bodyPr>
            <a:normAutofit/>
          </a:bodyPr>
          <a:lstStyle/>
          <a:p>
            <a:pPr marL="0" indent="0">
              <a:buNone/>
            </a:pPr>
            <a:endParaRPr lang="en-US" dirty="0"/>
          </a:p>
          <a:p>
            <a:pPr marL="0" indent="0">
              <a:buNone/>
            </a:pPr>
            <a:endParaRPr lang="en-US" dirty="0"/>
          </a:p>
          <a:p>
            <a:pPr marL="0" indent="0" algn="ctr">
              <a:buNone/>
            </a:pPr>
            <a:r>
              <a:rPr lang="en-US" sz="3600" b="1" dirty="0"/>
              <a:t>Rules for a Qualified Opportunity Fund</a:t>
            </a:r>
          </a:p>
        </p:txBody>
      </p:sp>
    </p:spTree>
    <p:extLst>
      <p:ext uri="{BB962C8B-B14F-4D97-AF65-F5344CB8AC3E}">
        <p14:creationId xmlns:p14="http://schemas.microsoft.com/office/powerpoint/2010/main" val="15009070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General Considerations</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p:txBody>
          <a:bodyPr>
            <a:normAutofit/>
          </a:bodyPr>
          <a:lstStyle/>
          <a:p>
            <a:r>
              <a:rPr lang="en-US" dirty="0"/>
              <a:t>Any entity treated as a partnership or corporation for federal income tax purposes is eligible to be a QOF.  Includes an LLC.</a:t>
            </a:r>
          </a:p>
          <a:p>
            <a:r>
              <a:rPr lang="en-US" dirty="0"/>
              <a:t>A pre-existing entity can qualify as a QOF as long as the entity satisfies all of the requirements of a QOF.  Any property acquired by the pre-existing entity prior to 2018 would not qualify as QOZ Property.  Additionally, any investment in the pre-existing entity prior to the month in which the entity chooses to become a QOF would not be entitled to deferral.</a:t>
            </a:r>
          </a:p>
          <a:p>
            <a:pPr marL="0" indent="0">
              <a:buNone/>
            </a:pPr>
            <a:endParaRPr lang="en-US" dirty="0"/>
          </a:p>
          <a:p>
            <a:endParaRPr lang="en-US" dirty="0"/>
          </a:p>
        </p:txBody>
      </p:sp>
    </p:spTree>
    <p:extLst>
      <p:ext uri="{BB962C8B-B14F-4D97-AF65-F5344CB8AC3E}">
        <p14:creationId xmlns:p14="http://schemas.microsoft.com/office/powerpoint/2010/main" val="3448858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General Considerations</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p:txBody>
          <a:bodyPr>
            <a:normAutofit/>
          </a:bodyPr>
          <a:lstStyle/>
          <a:p>
            <a:r>
              <a:rPr lang="en-US" dirty="0"/>
              <a:t>A QOF must be organized in one of the 50 states, the District of Columbia, or U.S. possession.</a:t>
            </a:r>
          </a:p>
          <a:p>
            <a:r>
              <a:rPr lang="en-US" dirty="0"/>
              <a:t>Where a QOF is organized in a U.S. possession, the QOF must be organized for the purpose of investing in QOZ Property that relates to a trade or business operating in the U.S. possession in which the QOF is organized.</a:t>
            </a:r>
          </a:p>
          <a:p>
            <a:endParaRPr lang="en-US" dirty="0"/>
          </a:p>
          <a:p>
            <a:endParaRPr lang="en-US" dirty="0"/>
          </a:p>
        </p:txBody>
      </p:sp>
    </p:spTree>
    <p:extLst>
      <p:ext uri="{BB962C8B-B14F-4D97-AF65-F5344CB8AC3E}">
        <p14:creationId xmlns:p14="http://schemas.microsoft.com/office/powerpoint/2010/main" val="33263638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Certification of an Entity as a QOF</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p:txBody>
          <a:bodyPr>
            <a:normAutofit/>
          </a:bodyPr>
          <a:lstStyle/>
          <a:p>
            <a:r>
              <a:rPr lang="en-US" dirty="0"/>
              <a:t>Any entity that is eligible to do so can self-certify as a QOF.</a:t>
            </a:r>
          </a:p>
          <a:p>
            <a:r>
              <a:rPr lang="en-US" dirty="0"/>
              <a:t>Entity will self-certify using IRS Form 8996, </a:t>
            </a:r>
            <a:r>
              <a:rPr lang="en-US" i="1" dirty="0"/>
              <a:t>Qualified Opportunity Fund</a:t>
            </a:r>
            <a:r>
              <a:rPr lang="en-US" dirty="0"/>
              <a:t>.</a:t>
            </a:r>
          </a:p>
          <a:p>
            <a:pPr lvl="1"/>
            <a:r>
              <a:rPr lang="en-US" dirty="0"/>
              <a:t>IRS has issued draft IRS Form 8996 and instructions for comment.</a:t>
            </a:r>
          </a:p>
          <a:p>
            <a:pPr lvl="1"/>
            <a:r>
              <a:rPr lang="en-US" dirty="0"/>
              <a:t>Form 8996 will also be used for annual reporting of compliance with 90-Percent Asset Test.</a:t>
            </a:r>
          </a:p>
          <a:p>
            <a:pPr lvl="1"/>
            <a:r>
              <a:rPr lang="en-US" dirty="0"/>
              <a:t>Expected that IRS Form 8996 will be attached to the taxpayer’s Federal income tax return for the relevant tax years.</a:t>
            </a:r>
          </a:p>
          <a:p>
            <a:endParaRPr lang="en-US" dirty="0"/>
          </a:p>
        </p:txBody>
      </p:sp>
    </p:spTree>
    <p:extLst>
      <p:ext uri="{BB962C8B-B14F-4D97-AF65-F5344CB8AC3E}">
        <p14:creationId xmlns:p14="http://schemas.microsoft.com/office/powerpoint/2010/main" val="6314062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Certification of an Entity as a QOF</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629034"/>
            <a:ext cx="10515600" cy="4922807"/>
          </a:xfrm>
        </p:spPr>
        <p:txBody>
          <a:bodyPr>
            <a:normAutofit fontScale="92500" lnSpcReduction="10000"/>
          </a:bodyPr>
          <a:lstStyle/>
          <a:p>
            <a:r>
              <a:rPr lang="en-US" dirty="0"/>
              <a:t>Entity will be able to identify:</a:t>
            </a:r>
          </a:p>
          <a:p>
            <a:pPr lvl="1"/>
            <a:r>
              <a:rPr lang="en-US" dirty="0"/>
              <a:t>The first taxable year in which the entity wants to become a QOF.</a:t>
            </a:r>
          </a:p>
          <a:p>
            <a:pPr lvl="1"/>
            <a:r>
              <a:rPr lang="en-US" dirty="0"/>
              <a:t>The first month in that year that the entity wants to be treated as a QOF.</a:t>
            </a:r>
          </a:p>
          <a:p>
            <a:pPr lvl="1"/>
            <a:r>
              <a:rPr lang="en-US" b="1" dirty="0"/>
              <a:t>CAUTION:  </a:t>
            </a:r>
            <a:r>
              <a:rPr lang="en-US" dirty="0"/>
              <a:t>Because a deferral election can only be made for an investment in a QOF, a deferral election will not be permitted for an otherwise qualifying investment made in an eligible entity before the date the entity has elected to become a QOF.</a:t>
            </a:r>
          </a:p>
          <a:p>
            <a:r>
              <a:rPr lang="en-US" dirty="0"/>
              <a:t>90% Test calculated as the average of % of QOZ Property held by the QOF on the last day of the first 6-month period of the QOF’s taxable year and on the last day of the QOF’s taxable year.</a:t>
            </a:r>
          </a:p>
          <a:p>
            <a:pPr lvl="1"/>
            <a:r>
              <a:rPr lang="en-US" dirty="0"/>
              <a:t>First 6-month period means the first 6-month period consisting entirely of months in a taxable year during which the entity is a QOF – QOF chooses April 2019 then the first 6-month test takes place on September 30, 2019.</a:t>
            </a:r>
          </a:p>
          <a:p>
            <a:pPr lvl="1"/>
            <a:r>
              <a:rPr lang="en-US" dirty="0"/>
              <a:t>If calendar-year QOF chooses a month after June for its first month, the only testing date for the first taxable year would be December 31.</a:t>
            </a:r>
          </a:p>
          <a:p>
            <a:pPr marL="457200" lvl="1" indent="0">
              <a:buNone/>
            </a:pPr>
            <a:endParaRPr lang="en-US" dirty="0"/>
          </a:p>
          <a:p>
            <a:pPr lvl="1"/>
            <a:endParaRPr lang="en-US" dirty="0"/>
          </a:p>
        </p:txBody>
      </p:sp>
    </p:spTree>
    <p:extLst>
      <p:ext uri="{BB962C8B-B14F-4D97-AF65-F5344CB8AC3E}">
        <p14:creationId xmlns:p14="http://schemas.microsoft.com/office/powerpoint/2010/main" val="11430826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Certification of an Entity as a QOF</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628768"/>
            <a:ext cx="10515600" cy="4703020"/>
          </a:xfrm>
        </p:spPr>
        <p:txBody>
          <a:bodyPr>
            <a:normAutofit lnSpcReduction="10000"/>
          </a:bodyPr>
          <a:lstStyle/>
          <a:p>
            <a:r>
              <a:rPr lang="en-US" dirty="0"/>
              <a:t>Penalty for noncompliance with the 90% test does not apply to months prior to the month in which the entity chooses to be treated as a QOF.</a:t>
            </a:r>
          </a:p>
          <a:p>
            <a:r>
              <a:rPr lang="en-US" dirty="0"/>
              <a:t>Proposed regulations do not provide any additional discussion of how the penalty is applied or what conduct could lead to decertification of a QOF.</a:t>
            </a:r>
          </a:p>
          <a:p>
            <a:r>
              <a:rPr lang="en-US" dirty="0"/>
              <a:t>IRC Section 1400Z-2(e)(4)(B) authorizes regulations to ensure that a QOF has a “reasonable period of time” to reinvest the return of capital or sale proceeds from QOZ Property.  Specific importance in the context of property sold prior to a 90% Asset testing date.</a:t>
            </a:r>
          </a:p>
          <a:p>
            <a:r>
              <a:rPr lang="en-US" dirty="0"/>
              <a:t>Proposed regulations offer no guidance but promise “soon-to-be-released proposed regulations” addressing these issues.</a:t>
            </a:r>
          </a:p>
          <a:p>
            <a:endParaRPr lang="en-US" dirty="0"/>
          </a:p>
        </p:txBody>
      </p:sp>
    </p:spTree>
    <p:extLst>
      <p:ext uri="{BB962C8B-B14F-4D97-AF65-F5344CB8AC3E}">
        <p14:creationId xmlns:p14="http://schemas.microsoft.com/office/powerpoint/2010/main" val="17845638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Valuation Method for Applying the 90% Test</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628768"/>
            <a:ext cx="10515600" cy="4703020"/>
          </a:xfrm>
        </p:spPr>
        <p:txBody>
          <a:bodyPr>
            <a:normAutofit lnSpcReduction="10000"/>
          </a:bodyPr>
          <a:lstStyle/>
          <a:p>
            <a:r>
              <a:rPr lang="en-US" dirty="0"/>
              <a:t>Proposed regulations require the QOF to use asset values that are reported on the QOF’s “applicable financial statement” as defined in Treasury regulations Section 1.475(a)-4(h).</a:t>
            </a:r>
          </a:p>
          <a:p>
            <a:pPr lvl="1"/>
            <a:r>
              <a:rPr lang="en-US" dirty="0"/>
              <a:t>Financial statement prepared in accordance with U.S. GAAP and required to be filed with the SEC (10-k or Annual Statement to Shareholders)</a:t>
            </a:r>
          </a:p>
          <a:p>
            <a:pPr lvl="1"/>
            <a:r>
              <a:rPr lang="en-US" dirty="0"/>
              <a:t>Financial statement prepared in accordance with U.S. GAAP that is required to be filed with a federal agency other than the IRS</a:t>
            </a:r>
          </a:p>
          <a:p>
            <a:pPr lvl="1"/>
            <a:r>
              <a:rPr lang="en-US" dirty="0"/>
              <a:t>A certified audited financial statement that is prepared in accordance with U.S. GAAP that is given to creditors for purposes of making lending decisions, given to equity holders for purposes of evaluating their investment in the eligible taxpayer, or provided for other substantial non-tax purposes.</a:t>
            </a:r>
          </a:p>
          <a:p>
            <a:r>
              <a:rPr lang="en-US" dirty="0"/>
              <a:t>If the QOF does not have an applicable financial statement the QOF is required to use the cost of its assets for determining the value.     </a:t>
            </a:r>
          </a:p>
          <a:p>
            <a:endParaRPr lang="en-US" dirty="0"/>
          </a:p>
        </p:txBody>
      </p:sp>
    </p:spTree>
    <p:extLst>
      <p:ext uri="{BB962C8B-B14F-4D97-AF65-F5344CB8AC3E}">
        <p14:creationId xmlns:p14="http://schemas.microsoft.com/office/powerpoint/2010/main" val="19559650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Proposed Regulations Provide Special Rules for</a:t>
            </a:r>
            <a:br>
              <a:rPr lang="en-US" dirty="0"/>
            </a:br>
            <a:r>
              <a:rPr lang="en-US" dirty="0"/>
              <a:t> Land and Improvements on Land</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823048"/>
            <a:ext cx="10515600" cy="4508739"/>
          </a:xfrm>
        </p:spPr>
        <p:txBody>
          <a:bodyPr>
            <a:normAutofit/>
          </a:bodyPr>
          <a:lstStyle/>
          <a:p>
            <a:r>
              <a:rPr lang="en-US" dirty="0"/>
              <a:t>If a QOF purchases a building located on land wholly within a QOZ, whether the QOZ substantially improves the purchased tangible property is measured by the QOF’s additions to the adjusted basis of the building. </a:t>
            </a:r>
          </a:p>
          <a:p>
            <a:r>
              <a:rPr lang="en-US" dirty="0"/>
              <a:t>Measuring a substantial improvement to the building by additions to the QOF’s adjusted basis of the building does not require the QOF to separately substantially improve the land upon which the building is located.</a:t>
            </a:r>
          </a:p>
        </p:txBody>
      </p:sp>
    </p:spTree>
    <p:extLst>
      <p:ext uri="{BB962C8B-B14F-4D97-AF65-F5344CB8AC3E}">
        <p14:creationId xmlns:p14="http://schemas.microsoft.com/office/powerpoint/2010/main" val="2317289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Process of Choosing QO Zones in Tennessee</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lnSpcReduction="10000"/>
          </a:bodyPr>
          <a:lstStyle/>
          <a:p>
            <a:r>
              <a:rPr lang="en-US" dirty="0">
                <a:latin typeface="Calibri" panose="020F0502020204030204" pitchFamily="34" charset="0"/>
                <a:ea typeface="Calibri" panose="020F0502020204030204" pitchFamily="34" charset="0"/>
                <a:cs typeface="Times New Roman" panose="02020603050405020304" pitchFamily="18" charset="0"/>
              </a:rPr>
              <a:t>Tennessee’s 176 tract designations were chosen using a strategic, data-driven approach. </a:t>
            </a:r>
          </a:p>
          <a:p>
            <a:r>
              <a:rPr lang="en-US" dirty="0">
                <a:latin typeface="Calibri" panose="020F0502020204030204" pitchFamily="34" charset="0"/>
                <a:ea typeface="Calibri" panose="020F0502020204030204" pitchFamily="34" charset="0"/>
                <a:cs typeface="Times New Roman" panose="02020603050405020304" pitchFamily="18" charset="0"/>
              </a:rPr>
              <a:t>Tennessee’s tract recommendations were determined based on a working group’s review of data analytics, county/mayor feedback and public comment in addition to consideration of state priorities and initiatives including:</a:t>
            </a:r>
          </a:p>
          <a:p>
            <a:pPr lvl="1"/>
            <a:r>
              <a:rPr lang="en-US" dirty="0">
                <a:latin typeface="Calibri" panose="020F0502020204030204" pitchFamily="34" charset="0"/>
                <a:ea typeface="Calibri" panose="020F0502020204030204" pitchFamily="34" charset="0"/>
                <a:cs typeface="Times New Roman" panose="02020603050405020304" pitchFamily="18" charset="0"/>
              </a:rPr>
              <a:t>Business development and brownfield redevelopment opportunities</a:t>
            </a:r>
          </a:p>
          <a:p>
            <a:pPr lvl="1"/>
            <a:r>
              <a:rPr lang="en-US" dirty="0">
                <a:latin typeface="Calibri" panose="020F0502020204030204" pitchFamily="34" charset="0"/>
                <a:ea typeface="Calibri" panose="020F0502020204030204" pitchFamily="34" charset="0"/>
                <a:cs typeface="Times New Roman" panose="02020603050405020304" pitchFamily="18" charset="0"/>
              </a:rPr>
              <a:t>Retail, commercial and tourism development opportunities</a:t>
            </a:r>
          </a:p>
          <a:p>
            <a:pPr lvl="1"/>
            <a:r>
              <a:rPr lang="en-US" dirty="0">
                <a:latin typeface="Calibri" panose="020F0502020204030204" pitchFamily="34" charset="0"/>
                <a:ea typeface="Calibri" panose="020F0502020204030204" pitchFamily="34" charset="0"/>
                <a:cs typeface="Times New Roman" panose="02020603050405020304" pitchFamily="18" charset="0"/>
              </a:rPr>
              <a:t>Community and rural development initiatives</a:t>
            </a:r>
          </a:p>
          <a:p>
            <a:pPr lvl="1"/>
            <a:r>
              <a:rPr lang="en-US" dirty="0">
                <a:latin typeface="Calibri" panose="020F0502020204030204" pitchFamily="34" charset="0"/>
                <a:ea typeface="Calibri" panose="020F0502020204030204" pitchFamily="34" charset="0"/>
                <a:cs typeface="Times New Roman" panose="02020603050405020304" pitchFamily="18" charset="0"/>
              </a:rPr>
              <a:t>Low-income housing development opportunities</a:t>
            </a:r>
          </a:p>
          <a:p>
            <a:pPr lvl="1"/>
            <a:r>
              <a:rPr lang="en-US" dirty="0">
                <a:latin typeface="Calibri" panose="020F0502020204030204" pitchFamily="34" charset="0"/>
                <a:ea typeface="Calibri" panose="020F0502020204030204" pitchFamily="34" charset="0"/>
                <a:cs typeface="Times New Roman" panose="02020603050405020304" pitchFamily="18" charset="0"/>
              </a:rPr>
              <a:t>Proximity to entrepreneur centers, technology transfer offices, and colleges and universities</a:t>
            </a:r>
          </a:p>
        </p:txBody>
      </p:sp>
    </p:spTree>
    <p:extLst>
      <p:ext uri="{BB962C8B-B14F-4D97-AF65-F5344CB8AC3E}">
        <p14:creationId xmlns:p14="http://schemas.microsoft.com/office/powerpoint/2010/main" val="241410440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Special Rules for Land and Improvements on Land</a:t>
            </a:r>
            <a:br>
              <a:rPr lang="en-US" dirty="0"/>
            </a:br>
            <a:r>
              <a:rPr lang="en-US" dirty="0"/>
              <a:t>Revenue Ruling 2018-29</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823048"/>
            <a:ext cx="10515600" cy="4508739"/>
          </a:xfrm>
        </p:spPr>
        <p:txBody>
          <a:bodyPr>
            <a:normAutofit lnSpcReduction="10000"/>
          </a:bodyPr>
          <a:lstStyle/>
          <a:p>
            <a:r>
              <a:rPr lang="en-US" dirty="0"/>
              <a:t>The requirement that the “original use” of the tangible property in the QO Zone commence with the QOF does not apply to land on which a building that the QOF has acquired is located.</a:t>
            </a:r>
          </a:p>
          <a:p>
            <a:r>
              <a:rPr lang="en-US" dirty="0"/>
              <a:t>The original use of the acquired building, however, does not commence with the QOF.  </a:t>
            </a:r>
          </a:p>
          <a:p>
            <a:r>
              <a:rPr lang="en-US" dirty="0"/>
              <a:t>If a QOF purchases a building wholly within a QOZ, a substantial improvement to the building is measured by the QOF’s additions to the adjusted basis of the building.</a:t>
            </a:r>
          </a:p>
          <a:p>
            <a:r>
              <a:rPr lang="en-US" dirty="0"/>
              <a:t>QOF is not required to separately substantially improve the land upon which the building is located.</a:t>
            </a:r>
          </a:p>
          <a:p>
            <a:pPr marL="0" indent="0">
              <a:buNone/>
            </a:pPr>
            <a:r>
              <a:rPr lang="en-US" dirty="0"/>
              <a:t> </a:t>
            </a:r>
          </a:p>
        </p:txBody>
      </p:sp>
    </p:spTree>
    <p:extLst>
      <p:ext uri="{BB962C8B-B14F-4D97-AF65-F5344CB8AC3E}">
        <p14:creationId xmlns:p14="http://schemas.microsoft.com/office/powerpoint/2010/main" val="27921577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823048"/>
            <a:ext cx="10515600" cy="4508739"/>
          </a:xfrm>
        </p:spPr>
        <p:txBody>
          <a:bodyPr>
            <a:normAutofit/>
          </a:bodyPr>
          <a:lstStyle/>
          <a:p>
            <a:pPr marL="0" indent="0">
              <a:buNone/>
            </a:pPr>
            <a:endParaRPr lang="en-US" dirty="0"/>
          </a:p>
          <a:p>
            <a:pPr marL="0" indent="0">
              <a:buNone/>
            </a:pPr>
            <a:endParaRPr lang="en-US" dirty="0"/>
          </a:p>
          <a:p>
            <a:pPr marL="0" indent="0" algn="ctr">
              <a:buNone/>
            </a:pPr>
            <a:r>
              <a:rPr lang="en-US" sz="3600" b="1" dirty="0"/>
              <a:t>Qualified Opportunity Zone Business</a:t>
            </a:r>
          </a:p>
        </p:txBody>
      </p:sp>
    </p:spTree>
    <p:extLst>
      <p:ext uri="{BB962C8B-B14F-4D97-AF65-F5344CB8AC3E}">
        <p14:creationId xmlns:p14="http://schemas.microsoft.com/office/powerpoint/2010/main" val="1225907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Qualified Opportunity Zone Business – “Substantially All”</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823048"/>
            <a:ext cx="10515600" cy="4508739"/>
          </a:xfrm>
        </p:spPr>
        <p:txBody>
          <a:bodyPr>
            <a:normAutofit lnSpcReduction="10000"/>
          </a:bodyPr>
          <a:lstStyle/>
          <a:p>
            <a:r>
              <a:rPr lang="en-US" dirty="0"/>
              <a:t>One requirement for a trade or business to qualify as a qualified opportunity zone business is that </a:t>
            </a:r>
            <a:r>
              <a:rPr lang="en-US" b="1" u="sng" dirty="0"/>
              <a:t>substantially all</a:t>
            </a:r>
            <a:r>
              <a:rPr lang="en-US" dirty="0"/>
              <a:t> of the tangible property owned or leased by the taxpayer is qualified opportunity zone business property. </a:t>
            </a:r>
          </a:p>
          <a:p>
            <a:r>
              <a:rPr lang="en-US" dirty="0"/>
              <a:t>Proposed regulations provide a threshold to determine whether a trade or business satisfies the “substantially all” requirement:</a:t>
            </a:r>
          </a:p>
          <a:p>
            <a:pPr lvl="1"/>
            <a:r>
              <a:rPr lang="en-US" dirty="0"/>
              <a:t>If at least </a:t>
            </a:r>
            <a:r>
              <a:rPr lang="en-US" b="1" u="sng" dirty="0"/>
              <a:t>70 percent</a:t>
            </a:r>
            <a:r>
              <a:rPr lang="en-US" dirty="0"/>
              <a:t> of the tangible property owned or leased by the trade or business is qualified opportunity zone business property, the trade or business is treated as satisfying the “substantially all” test.</a:t>
            </a:r>
          </a:p>
          <a:p>
            <a:r>
              <a:rPr lang="en-US" dirty="0"/>
              <a:t>“Substantially All” is used throughout IRC Section 1400Z-2.  Proposed regulations 70 percent threshold does not apply in those other contexts.</a:t>
            </a:r>
          </a:p>
        </p:txBody>
      </p:sp>
    </p:spTree>
    <p:extLst>
      <p:ext uri="{BB962C8B-B14F-4D97-AF65-F5344CB8AC3E}">
        <p14:creationId xmlns:p14="http://schemas.microsoft.com/office/powerpoint/2010/main" val="30998205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Application of 70% Test</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742536"/>
            <a:ext cx="10515600" cy="4589251"/>
          </a:xfrm>
        </p:spPr>
        <p:txBody>
          <a:bodyPr>
            <a:normAutofit fontScale="92500" lnSpcReduction="10000"/>
          </a:bodyPr>
          <a:lstStyle/>
          <a:p>
            <a:r>
              <a:rPr lang="en-US" dirty="0"/>
              <a:t>Similar to 90% Test for QOF.</a:t>
            </a:r>
          </a:p>
          <a:p>
            <a:r>
              <a:rPr lang="en-US" dirty="0"/>
              <a:t>If the qualified opportunity zone business has a an applicable financial statement under Treasury Regulations Section 1.475(a)-4(h), the value of each asset for purposes of evaluating the 70% test is value of the asset reported on the statement for the appropriate reporting period.</a:t>
            </a:r>
          </a:p>
          <a:p>
            <a:r>
              <a:rPr lang="en-US" dirty="0"/>
              <a:t>If the business does not have an applicable financial statement then a special rule applies.</a:t>
            </a:r>
          </a:p>
          <a:p>
            <a:pPr lvl="1"/>
            <a:r>
              <a:rPr lang="en-US" dirty="0"/>
              <a:t>May use cost provided no other owner of the business is a Five-Percent Zone Taxpayer (another QOF that holds at least a 5% interest).</a:t>
            </a:r>
          </a:p>
          <a:p>
            <a:pPr lvl="2"/>
            <a:r>
              <a:rPr lang="en-US" dirty="0"/>
              <a:t>For corporation – at least 5% in voting rights or value</a:t>
            </a:r>
          </a:p>
          <a:p>
            <a:pPr lvl="2"/>
            <a:r>
              <a:rPr lang="en-US" dirty="0"/>
              <a:t>For partnership – at least 5% in profits and capital</a:t>
            </a:r>
          </a:p>
          <a:p>
            <a:pPr lvl="1"/>
            <a:r>
              <a:rPr lang="en-US" dirty="0"/>
              <a:t>Value calculated using Compliance Methodology used by a Five-Percent Zone Taxpayer which produces the highest percentage.</a:t>
            </a:r>
          </a:p>
        </p:txBody>
      </p:sp>
    </p:spTree>
    <p:extLst>
      <p:ext uri="{BB962C8B-B14F-4D97-AF65-F5344CB8AC3E}">
        <p14:creationId xmlns:p14="http://schemas.microsoft.com/office/powerpoint/2010/main" val="324896042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Active Conduct of a Trade or Business</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742536"/>
            <a:ext cx="10515600" cy="4589251"/>
          </a:xfrm>
        </p:spPr>
        <p:txBody>
          <a:bodyPr>
            <a:normAutofit/>
          </a:bodyPr>
          <a:lstStyle/>
          <a:p>
            <a:r>
              <a:rPr lang="en-US" dirty="0"/>
              <a:t>At least 50% of the gross income of a qualified opportunity zone business must be derived from the active conduct of a trade or business </a:t>
            </a:r>
            <a:r>
              <a:rPr lang="en-US" b="1" u="sng" dirty="0"/>
              <a:t>within the qualified opportunity zone</a:t>
            </a:r>
            <a:r>
              <a:rPr lang="en-US" dirty="0"/>
              <a:t>.</a:t>
            </a:r>
          </a:p>
          <a:p>
            <a:r>
              <a:rPr lang="en-US" dirty="0"/>
              <a:t>A substantial portion of the intangible property of a qualified opportunity zone business must be used in the active conduct of a trade or business </a:t>
            </a:r>
            <a:r>
              <a:rPr lang="en-US" b="1" u="sng" dirty="0"/>
              <a:t>within the qualified opportunity zone</a:t>
            </a:r>
            <a:r>
              <a:rPr lang="en-US" dirty="0"/>
              <a:t>.  </a:t>
            </a:r>
          </a:p>
          <a:p>
            <a:r>
              <a:rPr lang="en-US" dirty="0"/>
              <a:t>These requirements will be deemed satisfied during the 31-month start-up period if the only income of the business during that period is from working capital.</a:t>
            </a:r>
          </a:p>
        </p:txBody>
      </p:sp>
    </p:spTree>
    <p:extLst>
      <p:ext uri="{BB962C8B-B14F-4D97-AF65-F5344CB8AC3E}">
        <p14:creationId xmlns:p14="http://schemas.microsoft.com/office/powerpoint/2010/main" val="20132643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Reasonable Working Capital Safe Harbor</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742536"/>
            <a:ext cx="10515600" cy="4589251"/>
          </a:xfrm>
        </p:spPr>
        <p:txBody>
          <a:bodyPr>
            <a:normAutofit/>
          </a:bodyPr>
          <a:lstStyle/>
          <a:p>
            <a:r>
              <a:rPr lang="en-US" dirty="0"/>
              <a:t>Safe harbor allows qualified opportunity zone businesses to apply a reasonable working capital safe harbor to property held by the business for a period of up to 31 months if:</a:t>
            </a:r>
          </a:p>
          <a:p>
            <a:pPr lvl="1"/>
            <a:r>
              <a:rPr lang="en-US" dirty="0"/>
              <a:t>There is a written plan that identifies the financial property as property held for the acquisition, construction, or substantial improvement of tangible property in the opportunity zone;</a:t>
            </a:r>
          </a:p>
          <a:p>
            <a:pPr lvl="1"/>
            <a:r>
              <a:rPr lang="en-US" dirty="0"/>
              <a:t>There is a written schedule consistent with the ordinary business operations of the business that the property will be used within 31-months; and </a:t>
            </a:r>
          </a:p>
          <a:p>
            <a:pPr lvl="1"/>
            <a:r>
              <a:rPr lang="en-US" dirty="0"/>
              <a:t>The business substantially complies with the schedule.</a:t>
            </a:r>
          </a:p>
          <a:p>
            <a:r>
              <a:rPr lang="en-US" dirty="0"/>
              <a:t>Business is required to retain any written plan in their records.</a:t>
            </a:r>
          </a:p>
          <a:p>
            <a:pPr marL="0" indent="0">
              <a:buNone/>
            </a:pPr>
            <a:endParaRPr lang="en-US" dirty="0"/>
          </a:p>
        </p:txBody>
      </p:sp>
    </p:spTree>
    <p:extLst>
      <p:ext uri="{BB962C8B-B14F-4D97-AF65-F5344CB8AC3E}">
        <p14:creationId xmlns:p14="http://schemas.microsoft.com/office/powerpoint/2010/main" val="32783171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316-3A44-43CE-BC9B-20DA6F5E032A}"/>
              </a:ext>
            </a:extLst>
          </p:cNvPr>
          <p:cNvSpPr>
            <a:spLocks noGrp="1"/>
          </p:cNvSpPr>
          <p:nvPr>
            <p:ph type="title"/>
          </p:nvPr>
        </p:nvSpPr>
        <p:spPr/>
        <p:txBody>
          <a:bodyPr/>
          <a:lstStyle/>
          <a:p>
            <a:pPr algn="ctr"/>
            <a:r>
              <a:rPr lang="en-US" dirty="0"/>
              <a:t>Safe Harbor for Property on which Working Capital will be Expended</a:t>
            </a:r>
          </a:p>
        </p:txBody>
      </p:sp>
      <p:sp>
        <p:nvSpPr>
          <p:cNvPr id="3" name="Content Placeholder 2">
            <a:extLst>
              <a:ext uri="{FF2B5EF4-FFF2-40B4-BE49-F238E27FC236}">
                <a16:creationId xmlns:a16="http://schemas.microsoft.com/office/drawing/2014/main" id="{E7FA6AFC-8B1F-4887-8644-AA328938B3E0}"/>
              </a:ext>
            </a:extLst>
          </p:cNvPr>
          <p:cNvSpPr>
            <a:spLocks noGrp="1"/>
          </p:cNvSpPr>
          <p:nvPr>
            <p:ph idx="1"/>
          </p:nvPr>
        </p:nvSpPr>
        <p:spPr>
          <a:xfrm>
            <a:off x="838200" y="1742536"/>
            <a:ext cx="10515600" cy="4589251"/>
          </a:xfrm>
        </p:spPr>
        <p:txBody>
          <a:bodyPr>
            <a:normAutofit/>
          </a:bodyPr>
          <a:lstStyle/>
          <a:p>
            <a:endParaRPr lang="en-US" dirty="0"/>
          </a:p>
          <a:p>
            <a:r>
              <a:rPr lang="en-US" dirty="0"/>
              <a:t>Planned expenditures of reasonable working capital assets that are expected to satisfy the requirements for qualified opportunity zone businesses are not treated as failing to satisfy the requirements because the expenditure of working capital is not yet complete.</a:t>
            </a:r>
          </a:p>
        </p:txBody>
      </p:sp>
    </p:spTree>
    <p:extLst>
      <p:ext uri="{BB962C8B-B14F-4D97-AF65-F5344CB8AC3E}">
        <p14:creationId xmlns:p14="http://schemas.microsoft.com/office/powerpoint/2010/main" val="12560078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Treasury’s Guidance is Incomplete (Open Issues)</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p:txBody>
          <a:bodyPr>
            <a:normAutofit lnSpcReduction="10000"/>
          </a:bodyPr>
          <a:lstStyle/>
          <a:p>
            <a:r>
              <a:rPr lang="en-US" dirty="0"/>
              <a:t>Are cash reserves held by a QOF designated for investment in QOZ Property considered QOZ Property?</a:t>
            </a:r>
          </a:p>
          <a:p>
            <a:r>
              <a:rPr lang="en-US" dirty="0"/>
              <a:t>Can gains realized by QOF from the sale or exchange of QOZ Property, be deferred if they are reinvested in replacement QOZ Property within a reasonable period beginning on the date of the sale or exchange?</a:t>
            </a:r>
          </a:p>
          <a:p>
            <a:r>
              <a:rPr lang="en-US" dirty="0"/>
              <a:t>Are debt-financed returns of capital (or a reduction in a partner’s share of partnership liabilities that is treated as a distribution) that do not exceed a partner’s basis in its QOF interest, considered sales or exchanges that trigger the end of the tax deferral period?</a:t>
            </a:r>
          </a:p>
          <a:p>
            <a:r>
              <a:rPr lang="en-US" dirty="0"/>
              <a:t>Use of “feeder partnerships” to invest in QOF.</a:t>
            </a:r>
          </a:p>
        </p:txBody>
      </p:sp>
    </p:spTree>
    <p:extLst>
      <p:ext uri="{BB962C8B-B14F-4D97-AF65-F5344CB8AC3E}">
        <p14:creationId xmlns:p14="http://schemas.microsoft.com/office/powerpoint/2010/main" val="369365198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E7D41-41B6-9B40-81C5-FD10F6709C60}"/>
              </a:ext>
            </a:extLst>
          </p:cNvPr>
          <p:cNvSpPr>
            <a:spLocks noGrp="1"/>
          </p:cNvSpPr>
          <p:nvPr>
            <p:ph type="title"/>
          </p:nvPr>
        </p:nvSpPr>
        <p:spPr/>
        <p:txBody>
          <a:bodyPr/>
          <a:lstStyle/>
          <a:p>
            <a:pPr algn="ctr"/>
            <a:r>
              <a:rPr lang="en-US" dirty="0"/>
              <a:t>Treasury’s Guidance is Incomplete (Open Issues)</a:t>
            </a:r>
          </a:p>
        </p:txBody>
      </p:sp>
      <p:sp>
        <p:nvSpPr>
          <p:cNvPr id="3" name="Content Placeholder 2">
            <a:extLst>
              <a:ext uri="{FF2B5EF4-FFF2-40B4-BE49-F238E27FC236}">
                <a16:creationId xmlns:a16="http://schemas.microsoft.com/office/drawing/2014/main" id="{19E22044-94D6-C942-BB56-568C07C8E204}"/>
              </a:ext>
            </a:extLst>
          </p:cNvPr>
          <p:cNvSpPr>
            <a:spLocks noGrp="1"/>
          </p:cNvSpPr>
          <p:nvPr>
            <p:ph idx="1"/>
          </p:nvPr>
        </p:nvSpPr>
        <p:spPr>
          <a:xfrm>
            <a:off x="419818" y="1788543"/>
            <a:ext cx="11352363" cy="4756031"/>
          </a:xfrm>
        </p:spPr>
        <p:txBody>
          <a:bodyPr>
            <a:normAutofit fontScale="77500" lnSpcReduction="20000"/>
          </a:bodyPr>
          <a:lstStyle/>
          <a:p>
            <a:r>
              <a:rPr lang="en-US" dirty="0"/>
              <a:t>What does it mean for an entity to be in the “active conduct of a trade or business in the opportunity zone” for purposes of meeting the QOZ Business requirements?</a:t>
            </a:r>
          </a:p>
          <a:p>
            <a:r>
              <a:rPr lang="en-US" dirty="0"/>
              <a:t>How does a QOZ Business determine whether its leased property is QOZ Business Property?</a:t>
            </a:r>
          </a:p>
          <a:p>
            <a:r>
              <a:rPr lang="en-US" dirty="0"/>
              <a:t>Does a business have a grace period to become a QOZ Business following an investment from a QOF?</a:t>
            </a:r>
          </a:p>
          <a:p>
            <a:r>
              <a:rPr lang="en-US" dirty="0"/>
              <a:t>Qualification of vacant land (where an existing building is not situated) as QOZ Business Property.</a:t>
            </a:r>
          </a:p>
          <a:p>
            <a:r>
              <a:rPr lang="en-US" dirty="0"/>
              <a:t>Whether substantial improvements after Dec. 31, 2017 to property purchased before Dec. 31, 2017 can be considered separate QOZ Business Property.</a:t>
            </a:r>
          </a:p>
          <a:p>
            <a:r>
              <a:rPr lang="en-US" dirty="0"/>
              <a:t>Whether the 70 percent substantially all test must be met at the time of investment for existing entities.</a:t>
            </a:r>
          </a:p>
          <a:p>
            <a:r>
              <a:rPr lang="en-US" dirty="0"/>
              <a:t>Whether non-original use property acquired by a QOF or a QOZ Business is considered QOZ Business Property during the 30-month period it is being substantially improved.</a:t>
            </a:r>
          </a:p>
          <a:p>
            <a:r>
              <a:rPr lang="en-US" dirty="0"/>
              <a:t>Whether residential rental property can qualify as a QOZ Business.</a:t>
            </a:r>
          </a:p>
        </p:txBody>
      </p:sp>
    </p:spTree>
    <p:extLst>
      <p:ext uri="{BB962C8B-B14F-4D97-AF65-F5344CB8AC3E}">
        <p14:creationId xmlns:p14="http://schemas.microsoft.com/office/powerpoint/2010/main" val="5842760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D857-DA90-4A67-AE64-2D5481BB27CD}"/>
              </a:ext>
            </a:extLst>
          </p:cNvPr>
          <p:cNvSpPr>
            <a:spLocks noGrp="1"/>
          </p:cNvSpPr>
          <p:nvPr>
            <p:ph type="title"/>
          </p:nvPr>
        </p:nvSpPr>
        <p:spPr/>
        <p:txBody>
          <a:bodyPr/>
          <a:lstStyle/>
          <a:p>
            <a:r>
              <a:rPr lang="en-US" dirty="0"/>
              <a:t>Presenters</a:t>
            </a:r>
          </a:p>
        </p:txBody>
      </p:sp>
      <p:sp>
        <p:nvSpPr>
          <p:cNvPr id="6" name="Rectangle 5">
            <a:extLst>
              <a:ext uri="{FF2B5EF4-FFF2-40B4-BE49-F238E27FC236}">
                <a16:creationId xmlns:a16="http://schemas.microsoft.com/office/drawing/2014/main" id="{0E38D0C0-5B7E-49DB-B95C-8F246C35785E}"/>
              </a:ext>
            </a:extLst>
          </p:cNvPr>
          <p:cNvSpPr/>
          <p:nvPr/>
        </p:nvSpPr>
        <p:spPr>
          <a:xfrm>
            <a:off x="231183" y="2812984"/>
            <a:ext cx="5630601" cy="2088089"/>
          </a:xfrm>
          <a:prstGeom prst="rect">
            <a:avLst/>
          </a:prstGeom>
          <a:no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FB6A346-F298-4A47-921E-E31EE17C12B3}"/>
              </a:ext>
            </a:extLst>
          </p:cNvPr>
          <p:cNvPicPr>
            <a:picLocks noGrp="1" noChangeAspect="1"/>
          </p:cNvPicPr>
          <p:nvPr>
            <p:ph idx="1"/>
          </p:nvPr>
        </p:nvPicPr>
        <p:blipFill rotWithShape="1">
          <a:blip r:embed="rId2"/>
          <a:srcRect l="10591" t="3731" r="7343"/>
          <a:stretch/>
        </p:blipFill>
        <p:spPr>
          <a:xfrm>
            <a:off x="441876" y="2974830"/>
            <a:ext cx="2204186" cy="1924459"/>
          </a:xfrm>
        </p:spPr>
      </p:pic>
      <p:sp>
        <p:nvSpPr>
          <p:cNvPr id="10" name="TextBox 9">
            <a:extLst>
              <a:ext uri="{FF2B5EF4-FFF2-40B4-BE49-F238E27FC236}">
                <a16:creationId xmlns:a16="http://schemas.microsoft.com/office/drawing/2014/main" id="{280D1B15-F861-4CDB-9001-146BBE119031}"/>
              </a:ext>
            </a:extLst>
          </p:cNvPr>
          <p:cNvSpPr txBox="1"/>
          <p:nvPr/>
        </p:nvSpPr>
        <p:spPr>
          <a:xfrm>
            <a:off x="2710070" y="2987558"/>
            <a:ext cx="3429627" cy="1938992"/>
          </a:xfrm>
          <a:prstGeom prst="rect">
            <a:avLst/>
          </a:prstGeom>
          <a:noFill/>
        </p:spPr>
        <p:txBody>
          <a:bodyPr wrap="square" rtlCol="0">
            <a:spAutoFit/>
          </a:bodyPr>
          <a:lstStyle/>
          <a:p>
            <a:r>
              <a:rPr lang="en-US" sz="2400" dirty="0"/>
              <a:t>J. Christopher Coffman</a:t>
            </a:r>
          </a:p>
          <a:p>
            <a:r>
              <a:rPr lang="en-US" sz="2400" dirty="0"/>
              <a:t>Frost Brown Todd</a:t>
            </a:r>
          </a:p>
          <a:p>
            <a:r>
              <a:rPr lang="en-US" sz="2400" dirty="0"/>
              <a:t>(o) 502.568.0373</a:t>
            </a:r>
          </a:p>
          <a:p>
            <a:r>
              <a:rPr lang="en-US" sz="2400" dirty="0"/>
              <a:t>(m) 502.744.8247</a:t>
            </a:r>
          </a:p>
          <a:p>
            <a:r>
              <a:rPr lang="en-US" sz="2400" dirty="0">
                <a:hlinkClick r:id="rId3"/>
              </a:rPr>
              <a:t>ccoffman@fbtlaw.com</a:t>
            </a:r>
            <a:r>
              <a:rPr lang="en-US" sz="2400" dirty="0"/>
              <a:t> </a:t>
            </a:r>
          </a:p>
        </p:txBody>
      </p:sp>
      <p:sp>
        <p:nvSpPr>
          <p:cNvPr id="12" name="TextBox 11">
            <a:extLst>
              <a:ext uri="{FF2B5EF4-FFF2-40B4-BE49-F238E27FC236}">
                <a16:creationId xmlns:a16="http://schemas.microsoft.com/office/drawing/2014/main" id="{31599203-CF4F-4CA9-90FD-0EE8CBC842EE}"/>
              </a:ext>
            </a:extLst>
          </p:cNvPr>
          <p:cNvSpPr txBox="1"/>
          <p:nvPr/>
        </p:nvSpPr>
        <p:spPr>
          <a:xfrm flipH="1">
            <a:off x="8826778" y="2974830"/>
            <a:ext cx="4485514" cy="1938992"/>
          </a:xfrm>
          <a:prstGeom prst="rect">
            <a:avLst/>
          </a:prstGeom>
          <a:noFill/>
        </p:spPr>
        <p:txBody>
          <a:bodyPr wrap="square" rtlCol="0">
            <a:spAutoFit/>
          </a:bodyPr>
          <a:lstStyle/>
          <a:p>
            <a:r>
              <a:rPr lang="en-US" sz="2400" dirty="0"/>
              <a:t>Brian McCuller, JD, CPA</a:t>
            </a:r>
          </a:p>
          <a:p>
            <a:r>
              <a:rPr lang="en-US" sz="2400" dirty="0"/>
              <a:t>LBMC </a:t>
            </a:r>
          </a:p>
          <a:p>
            <a:pPr lvl="0">
              <a:defRPr/>
            </a:pPr>
            <a:r>
              <a:rPr lang="en-US" sz="2400" dirty="0">
                <a:solidFill>
                  <a:srgbClr val="3C3833"/>
                </a:solidFill>
              </a:rPr>
              <a:t>(o) 615.690.1971</a:t>
            </a:r>
          </a:p>
          <a:p>
            <a:pPr lvl="0">
              <a:defRPr/>
            </a:pPr>
            <a:r>
              <a:rPr lang="en-US" sz="2400" dirty="0">
                <a:solidFill>
                  <a:srgbClr val="3C3833"/>
                </a:solidFill>
              </a:rPr>
              <a:t>(m) 615.584.3459</a:t>
            </a:r>
          </a:p>
          <a:p>
            <a:pPr lvl="0">
              <a:defRPr/>
            </a:pPr>
            <a:r>
              <a:rPr lang="en-US" sz="2400" dirty="0">
                <a:solidFill>
                  <a:srgbClr val="3C3833"/>
                </a:solidFill>
                <a:hlinkClick r:id="rId4"/>
              </a:rPr>
              <a:t>bmcculler@lbmc.com</a:t>
            </a:r>
            <a:endParaRPr lang="en-US" sz="2400" dirty="0"/>
          </a:p>
        </p:txBody>
      </p:sp>
      <p:sp>
        <p:nvSpPr>
          <p:cNvPr id="13" name="Rectangle 12">
            <a:extLst>
              <a:ext uri="{FF2B5EF4-FFF2-40B4-BE49-F238E27FC236}">
                <a16:creationId xmlns:a16="http://schemas.microsoft.com/office/drawing/2014/main" id="{ADF551B9-9861-4450-8FD6-89635B89ECC6}"/>
              </a:ext>
            </a:extLst>
          </p:cNvPr>
          <p:cNvSpPr/>
          <p:nvPr/>
        </p:nvSpPr>
        <p:spPr>
          <a:xfrm>
            <a:off x="6360888" y="2811382"/>
            <a:ext cx="5630601" cy="2088089"/>
          </a:xfrm>
          <a:prstGeom prst="rect">
            <a:avLst/>
          </a:prstGeom>
          <a:no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6504563-8640-4E48-9BDE-F6342AE67DD7}"/>
              </a:ext>
            </a:extLst>
          </p:cNvPr>
          <p:cNvPicPr>
            <a:picLocks noChangeAspect="1"/>
          </p:cNvPicPr>
          <p:nvPr/>
        </p:nvPicPr>
        <p:blipFill rotWithShape="1">
          <a:blip r:embed="rId5"/>
          <a:srcRect l="6475" r="8672" b="14262"/>
          <a:stretch/>
        </p:blipFill>
        <p:spPr>
          <a:xfrm>
            <a:off x="6525019" y="2961315"/>
            <a:ext cx="2399525" cy="1933023"/>
          </a:xfrm>
          <a:prstGeom prst="rect">
            <a:avLst/>
          </a:prstGeom>
        </p:spPr>
      </p:pic>
    </p:spTree>
    <p:extLst>
      <p:ext uri="{BB962C8B-B14F-4D97-AF65-F5344CB8AC3E}">
        <p14:creationId xmlns:p14="http://schemas.microsoft.com/office/powerpoint/2010/main" val="60607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7078</Words>
  <Application>Microsoft Office PowerPoint</Application>
  <PresentationFormat>Widescreen</PresentationFormat>
  <Paragraphs>725</Paragraphs>
  <Slides>99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99</vt:i4>
      </vt:variant>
    </vt:vector>
  </HeadingPairs>
  <TitlesOfParts>
    <vt:vector size="107" baseType="lpstr">
      <vt:lpstr>等线</vt:lpstr>
      <vt:lpstr>Arial</vt:lpstr>
      <vt:lpstr>Calibri</vt:lpstr>
      <vt:lpstr>Calibri Light</vt:lpstr>
      <vt:lpstr>Courier New</vt:lpstr>
      <vt:lpstr>Gill Sans MT</vt:lpstr>
      <vt:lpstr>Times New Roman</vt:lpstr>
      <vt:lpstr>Office Theme</vt:lpstr>
      <vt:lpstr>PowerPoint Presentation</vt:lpstr>
      <vt:lpstr>What is a Qualified Opportunity Zone (QO Zone)?</vt:lpstr>
      <vt:lpstr>PowerPoint Presentation</vt:lpstr>
      <vt:lpstr>Map of Zip Code Scores on EIG’s Distressed Communities Index (Source: EIG’s “Distressed Communities Index”)</vt:lpstr>
      <vt:lpstr>Change in Employment Between 2007 and 2016 by Zip Code (Source: EIG’s Distressed Communities Index)</vt:lpstr>
      <vt:lpstr>What is a Qualified Opportunity Zone (QO Zone)?</vt:lpstr>
      <vt:lpstr>What is a Qualified Opportunity Zone (QO Zone)?</vt:lpstr>
      <vt:lpstr>QO Zones Nationally (Source: EIG)</vt:lpstr>
      <vt:lpstr>Process of Choosing QO Zones in Tennessee</vt:lpstr>
      <vt:lpstr>Process of Choosing QO Zones in Tennessee</vt:lpstr>
      <vt:lpstr>QO Zones in Tennessee</vt:lpstr>
      <vt:lpstr>QO Zones in Tennessee by the Numbers (Source: EIG)</vt:lpstr>
      <vt:lpstr>QO Zones in Tennessee by the Numbers (Source: EIG)</vt:lpstr>
      <vt:lpstr>QO Zones in the Region</vt:lpstr>
      <vt:lpstr>QO Zones in Memphis</vt:lpstr>
      <vt:lpstr>QO Zones in Memphis</vt:lpstr>
      <vt:lpstr>QO Zones in Memphis</vt:lpstr>
      <vt:lpstr>QO Zones in Memphis</vt:lpstr>
      <vt:lpstr>QO Zones in Shelby County</vt:lpstr>
      <vt:lpstr>QO Zones – Fayette, Haywood, and Tipton</vt:lpstr>
      <vt:lpstr>QO Zone in Hardeman County</vt:lpstr>
      <vt:lpstr>QO Zones in Lauderdale County</vt:lpstr>
      <vt:lpstr>Opportunity Zones – Interactive Map</vt:lpstr>
      <vt:lpstr>Purpose of QO Zones</vt:lpstr>
      <vt:lpstr>Types of QO Zone Investors</vt:lpstr>
      <vt:lpstr>QO Zone Benefits</vt:lpstr>
      <vt:lpstr>QO Zones – What are the Incentives?</vt:lpstr>
      <vt:lpstr>QO Zone Incentive – Temporary Deferral</vt:lpstr>
      <vt:lpstr>QO Zone Incentive – Temporary Deferral (cont.)</vt:lpstr>
      <vt:lpstr>QO Zone Incentive – Basis Step-Up </vt:lpstr>
      <vt:lpstr>QO Zone Incentive – Basis Step-Up (cont.)</vt:lpstr>
      <vt:lpstr>QO Zone Incentive – Permanent Exclusion</vt:lpstr>
      <vt:lpstr>PowerPoint Presentation</vt:lpstr>
      <vt:lpstr>QO Zone Incentives – Example</vt:lpstr>
      <vt:lpstr>QO Zone Incentives - Example</vt:lpstr>
      <vt:lpstr>What is a Qualified Opportunity Fund (QO Fund)?</vt:lpstr>
      <vt:lpstr>Types of Qualified Opportunity Zone Funds</vt:lpstr>
      <vt:lpstr>Investment Types in Opportunity Zones</vt:lpstr>
      <vt:lpstr>What is QOZ Property?</vt:lpstr>
      <vt:lpstr>QOZ Stock</vt:lpstr>
      <vt:lpstr>QOZ Interest</vt:lpstr>
      <vt:lpstr>QOZ Business Property</vt:lpstr>
      <vt:lpstr>QOZ Business Property</vt:lpstr>
      <vt:lpstr>QOZ Business Property – Related Party Restriction</vt:lpstr>
      <vt:lpstr>What is a QOZ Business?</vt:lpstr>
      <vt:lpstr>Mixed Fund Investment </vt:lpstr>
      <vt:lpstr>Civil Penalties for Noncompliance</vt:lpstr>
      <vt:lpstr>Creating Opportunity</vt:lpstr>
      <vt:lpstr>General Structure and Concerns</vt:lpstr>
      <vt:lpstr>General Structure and Concerns (cont.)</vt:lpstr>
      <vt:lpstr>Basic Model for Real Estate Development</vt:lpstr>
      <vt:lpstr>Basic Model for Real Estate Development</vt:lpstr>
      <vt:lpstr>Real Estate Development Concerns</vt:lpstr>
      <vt:lpstr>Real Estate/Mixed Use Example  (Source: OPAL)</vt:lpstr>
      <vt:lpstr>Tech Startup Example (Source: OPAL)</vt:lpstr>
      <vt:lpstr>Retail Business Example (Source: OPAL)</vt:lpstr>
      <vt:lpstr>Manufacturing Example (Source: OPAL)</vt:lpstr>
      <vt:lpstr>Healthcare Example  (Source: OPAL)</vt:lpstr>
      <vt:lpstr>Opportunity Fund Investment Structure</vt:lpstr>
      <vt:lpstr>General Business Considerations</vt:lpstr>
      <vt:lpstr>Community Takeaways (Source: OPAL)</vt:lpstr>
      <vt:lpstr>OZ Ecosystem  (Source: OPAL)</vt:lpstr>
      <vt:lpstr>Leveraging Anchor Assets</vt:lpstr>
      <vt:lpstr>Leveraging Anchor Assets</vt:lpstr>
      <vt:lpstr>Next Steps</vt:lpstr>
      <vt:lpstr>PowerPoint Presentation</vt:lpstr>
      <vt:lpstr>Treasury Released First Round of Guidance </vt:lpstr>
      <vt:lpstr>Proposed Regulations?</vt:lpstr>
      <vt:lpstr>Treasury’s Guidance is Incomplete</vt:lpstr>
      <vt:lpstr>Gains Eligible for Deferral</vt:lpstr>
      <vt:lpstr>Gains Eligible for Deferral</vt:lpstr>
      <vt:lpstr>Gains Eligible for Deferral</vt:lpstr>
      <vt:lpstr>Taxpayers Eligible to Elect Gain Deferral</vt:lpstr>
      <vt:lpstr>Attributes of Income When Deferral Ends</vt:lpstr>
      <vt:lpstr>Attributes Related to QOF Interest Sold</vt:lpstr>
      <vt:lpstr>180-Day Rule </vt:lpstr>
      <vt:lpstr>180-Day Rule (Partnerships and Other PTEs)</vt:lpstr>
      <vt:lpstr>How To Elect Deferral</vt:lpstr>
      <vt:lpstr>Permanent Exclusion – 10-Year Hold Period</vt:lpstr>
      <vt:lpstr>Investments in a QOF</vt:lpstr>
      <vt:lpstr>Deemed Contributions Under IRC Section 752(a)</vt:lpstr>
      <vt:lpstr>PowerPoint Presentation</vt:lpstr>
      <vt:lpstr>General Considerations</vt:lpstr>
      <vt:lpstr>General Considerations</vt:lpstr>
      <vt:lpstr>Certification of an Entity as a QOF</vt:lpstr>
      <vt:lpstr>Certification of an Entity as a QOF</vt:lpstr>
      <vt:lpstr>Certification of an Entity as a QOF</vt:lpstr>
      <vt:lpstr>Valuation Method for Applying the 90% Test</vt:lpstr>
      <vt:lpstr>Proposed Regulations Provide Special Rules for  Land and Improvements on Land</vt:lpstr>
      <vt:lpstr>Special Rules for Land and Improvements on Land Revenue Ruling 2018-29</vt:lpstr>
      <vt:lpstr>PowerPoint Presentation</vt:lpstr>
      <vt:lpstr>Qualified Opportunity Zone Business – “Substantially All”</vt:lpstr>
      <vt:lpstr>Application of 70% Test</vt:lpstr>
      <vt:lpstr>Active Conduct of a Trade or Business</vt:lpstr>
      <vt:lpstr>Reasonable Working Capital Safe Harbor</vt:lpstr>
      <vt:lpstr>Safe Harbor for Property on which Working Capital will be Expended</vt:lpstr>
      <vt:lpstr>Treasury’s Guidance is Incomplete (Open Issues)</vt:lpstr>
      <vt:lpstr>Treasury’s Guidance is Incomplete (Open Issues)</vt:lpstr>
      <vt:lpstr>Presenters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Coffman, Christopher</cp:lastModifiedBy>
  <cp:revision>139</cp:revision>
  <dcterms:created xsi:type="dcterms:W3CDTF">2018-07-25T17:52:07Z</dcterms:created>
  <dcterms:modified xsi:type="dcterms:W3CDTF">2018-12-11T14:58:06Z</dcterms:modified>
</cp:coreProperties>
</file>