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 id="2147483699" r:id="rId3"/>
  </p:sldMasterIdLst>
  <p:notesMasterIdLst>
    <p:notesMasterId r:id="rId33"/>
  </p:notesMasterIdLst>
  <p:sldIdLst>
    <p:sldId id="257" r:id="rId4"/>
    <p:sldId id="258" r:id="rId5"/>
    <p:sldId id="259" r:id="rId6"/>
    <p:sldId id="302" r:id="rId7"/>
    <p:sldId id="260" r:id="rId8"/>
    <p:sldId id="261" r:id="rId9"/>
    <p:sldId id="275" r:id="rId10"/>
    <p:sldId id="284" r:id="rId11"/>
    <p:sldId id="300" r:id="rId12"/>
    <p:sldId id="301" r:id="rId13"/>
    <p:sldId id="265" r:id="rId14"/>
    <p:sldId id="278" r:id="rId15"/>
    <p:sldId id="303" r:id="rId16"/>
    <p:sldId id="304" r:id="rId17"/>
    <p:sldId id="305" r:id="rId18"/>
    <p:sldId id="307" r:id="rId19"/>
    <p:sldId id="279" r:id="rId20"/>
    <p:sldId id="308" r:id="rId21"/>
    <p:sldId id="280" r:id="rId22"/>
    <p:sldId id="281" r:id="rId23"/>
    <p:sldId id="282" r:id="rId24"/>
    <p:sldId id="285" r:id="rId25"/>
    <p:sldId id="290" r:id="rId26"/>
    <p:sldId id="309" r:id="rId27"/>
    <p:sldId id="292" r:id="rId28"/>
    <p:sldId id="310" r:id="rId29"/>
    <p:sldId id="311" r:id="rId30"/>
    <p:sldId id="298" r:id="rId31"/>
    <p:sldId id="29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114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C1AA84-27B1-4528-96AA-9B392D6129BB}" type="doc">
      <dgm:prSet loTypeId="urn:microsoft.com/office/officeart/2009/3/layout/IncreasingArrowsProcess" loCatId="process" qsTypeId="urn:microsoft.com/office/officeart/2005/8/quickstyle/simple1" qsCatId="simple" csTypeId="urn:microsoft.com/office/officeart/2005/8/colors/colorful2" csCatId="colorful" phldr="1"/>
      <dgm:spPr/>
      <dgm:t>
        <a:bodyPr/>
        <a:lstStyle/>
        <a:p>
          <a:endParaRPr lang="en-US"/>
        </a:p>
      </dgm:t>
    </dgm:pt>
    <dgm:pt modelId="{1F3F2EAC-68C3-45BD-B296-77136A9E45CF}">
      <dgm:prSet phldrT="[Text]"/>
      <dgm:spPr/>
      <dgm:t>
        <a:bodyPr/>
        <a:lstStyle/>
        <a:p>
          <a:r>
            <a:rPr lang="en-US" dirty="0" smtClean="0"/>
            <a:t>Process Data</a:t>
          </a:r>
          <a:endParaRPr lang="en-US" dirty="0"/>
        </a:p>
      </dgm:t>
    </dgm:pt>
    <dgm:pt modelId="{3437C2C7-285D-48A4-93F3-59CFD0B2CF9F}" type="parTrans" cxnId="{74FB3547-58D3-4114-ACFC-7097592B975B}">
      <dgm:prSet/>
      <dgm:spPr/>
      <dgm:t>
        <a:bodyPr/>
        <a:lstStyle/>
        <a:p>
          <a:endParaRPr lang="en-US"/>
        </a:p>
      </dgm:t>
    </dgm:pt>
    <dgm:pt modelId="{A6016828-2942-4E3C-BC15-EA93A2282892}" type="sibTrans" cxnId="{74FB3547-58D3-4114-ACFC-7097592B975B}">
      <dgm:prSet/>
      <dgm:spPr/>
      <dgm:t>
        <a:bodyPr/>
        <a:lstStyle/>
        <a:p>
          <a:endParaRPr lang="en-US"/>
        </a:p>
      </dgm:t>
    </dgm:pt>
    <dgm:pt modelId="{B4663163-BE15-43F2-B815-A0BEAF0BF825}">
      <dgm:prSet phldrT="[Text]"/>
      <dgm:spPr/>
      <dgm:t>
        <a:bodyPr/>
        <a:lstStyle/>
        <a:p>
          <a:r>
            <a:rPr lang="en-US" dirty="0" smtClean="0"/>
            <a:t>“What did you do for whom?”</a:t>
          </a:r>
        </a:p>
        <a:p>
          <a:r>
            <a:rPr lang="en-US" dirty="0" smtClean="0"/>
            <a:t>Provides evidence that an event occurred and who was involved</a:t>
          </a:r>
          <a:endParaRPr lang="en-US" dirty="0"/>
        </a:p>
      </dgm:t>
    </dgm:pt>
    <dgm:pt modelId="{57D76CA5-E13F-48D3-8C0A-43B3B19D7170}" type="parTrans" cxnId="{C4C3924A-4FF2-4238-8916-B32EFEA35299}">
      <dgm:prSet/>
      <dgm:spPr/>
      <dgm:t>
        <a:bodyPr/>
        <a:lstStyle/>
        <a:p>
          <a:endParaRPr lang="en-US"/>
        </a:p>
      </dgm:t>
    </dgm:pt>
    <dgm:pt modelId="{8A032E0F-798A-453C-8F55-A4ECFFB42FA0}" type="sibTrans" cxnId="{C4C3924A-4FF2-4238-8916-B32EFEA35299}">
      <dgm:prSet/>
      <dgm:spPr/>
      <dgm:t>
        <a:bodyPr/>
        <a:lstStyle/>
        <a:p>
          <a:endParaRPr lang="en-US"/>
        </a:p>
      </dgm:t>
    </dgm:pt>
    <dgm:pt modelId="{28BD3398-1B3D-4E59-ABBE-33982E2F0590}">
      <dgm:prSet phldrT="[Text]"/>
      <dgm:spPr/>
      <dgm:t>
        <a:bodyPr/>
        <a:lstStyle/>
        <a:p>
          <a:r>
            <a:rPr lang="en-US" dirty="0" smtClean="0"/>
            <a:t>Perception Data</a:t>
          </a:r>
          <a:endParaRPr lang="en-US" dirty="0"/>
        </a:p>
      </dgm:t>
    </dgm:pt>
    <dgm:pt modelId="{383A6859-C875-47E6-A934-AEEB01E9904D}" type="parTrans" cxnId="{839E631B-FBB3-4358-9953-4026A5FDCE44}">
      <dgm:prSet/>
      <dgm:spPr/>
      <dgm:t>
        <a:bodyPr/>
        <a:lstStyle/>
        <a:p>
          <a:endParaRPr lang="en-US"/>
        </a:p>
      </dgm:t>
    </dgm:pt>
    <dgm:pt modelId="{DA6A6A49-00DA-4BC7-87C0-9A4A366A6967}" type="sibTrans" cxnId="{839E631B-FBB3-4358-9953-4026A5FDCE44}">
      <dgm:prSet/>
      <dgm:spPr/>
      <dgm:t>
        <a:bodyPr/>
        <a:lstStyle/>
        <a:p>
          <a:endParaRPr lang="en-US"/>
        </a:p>
      </dgm:t>
    </dgm:pt>
    <dgm:pt modelId="{CC7B5E68-5D13-4E65-9F02-CA5CCEBFB015}">
      <dgm:prSet phldrT="[Text]"/>
      <dgm:spPr/>
      <dgm:t>
        <a:bodyPr/>
        <a:lstStyle/>
        <a:p>
          <a:r>
            <a:rPr lang="en-US" dirty="0" smtClean="0"/>
            <a:t>“What do people think they know, believe, or can do?”</a:t>
          </a:r>
        </a:p>
        <a:p>
          <a:r>
            <a:rPr lang="en-US" dirty="0" smtClean="0"/>
            <a:t>Mastery of standards</a:t>
          </a:r>
          <a:endParaRPr lang="en-US" dirty="0"/>
        </a:p>
      </dgm:t>
    </dgm:pt>
    <dgm:pt modelId="{8AC4DEC1-DBCB-420B-B1E7-B4A646E1FBEC}" type="parTrans" cxnId="{0F557C54-3BB6-4C3D-9B9C-114BFC1F389B}">
      <dgm:prSet/>
      <dgm:spPr/>
      <dgm:t>
        <a:bodyPr/>
        <a:lstStyle/>
        <a:p>
          <a:endParaRPr lang="en-US"/>
        </a:p>
      </dgm:t>
    </dgm:pt>
    <dgm:pt modelId="{007AC57C-5213-4272-A9A7-F0A4F715C243}" type="sibTrans" cxnId="{0F557C54-3BB6-4C3D-9B9C-114BFC1F389B}">
      <dgm:prSet/>
      <dgm:spPr/>
      <dgm:t>
        <a:bodyPr/>
        <a:lstStyle/>
        <a:p>
          <a:endParaRPr lang="en-US"/>
        </a:p>
      </dgm:t>
    </dgm:pt>
    <dgm:pt modelId="{5B0D2697-3F84-4A2C-A320-92B231151978}">
      <dgm:prSet phldrT="[Text]"/>
      <dgm:spPr/>
      <dgm:t>
        <a:bodyPr/>
        <a:lstStyle/>
        <a:p>
          <a:r>
            <a:rPr lang="en-US" dirty="0" smtClean="0"/>
            <a:t>Outcome Data</a:t>
          </a:r>
          <a:endParaRPr lang="en-US" dirty="0"/>
        </a:p>
      </dgm:t>
    </dgm:pt>
    <dgm:pt modelId="{2ED3EA51-733D-41D0-B45B-499A8E995070}" type="parTrans" cxnId="{8182B0BD-0065-4F27-81CE-56E1995AE04E}">
      <dgm:prSet/>
      <dgm:spPr/>
      <dgm:t>
        <a:bodyPr/>
        <a:lstStyle/>
        <a:p>
          <a:endParaRPr lang="en-US"/>
        </a:p>
      </dgm:t>
    </dgm:pt>
    <dgm:pt modelId="{3868104B-BF2B-4C26-A260-DED51E8DA7CA}" type="sibTrans" cxnId="{8182B0BD-0065-4F27-81CE-56E1995AE04E}">
      <dgm:prSet/>
      <dgm:spPr/>
      <dgm:t>
        <a:bodyPr/>
        <a:lstStyle/>
        <a:p>
          <a:endParaRPr lang="en-US"/>
        </a:p>
      </dgm:t>
    </dgm:pt>
    <dgm:pt modelId="{9966879D-7DB2-47CB-9C2C-383BAC7823EE}">
      <dgm:prSet phldrT="[Text]"/>
      <dgm:spPr/>
      <dgm:t>
        <a:bodyPr/>
        <a:lstStyle/>
        <a:p>
          <a:r>
            <a:rPr lang="en-US" sz="1200" dirty="0" smtClean="0"/>
            <a:t>“What is the impact of this program?”</a:t>
          </a:r>
        </a:p>
        <a:p>
          <a:r>
            <a:rPr lang="en-US" sz="1200" dirty="0" smtClean="0"/>
            <a:t>How are students able to use knowledge, skills, or experiences to improve achievement or behavior?</a:t>
          </a:r>
          <a:endParaRPr lang="en-US" sz="1200" dirty="0"/>
        </a:p>
      </dgm:t>
    </dgm:pt>
    <dgm:pt modelId="{76CE89CE-3979-4F92-AEEC-12C6B8DC11DC}" type="parTrans" cxnId="{86B92FF1-4408-44D1-84DB-BA78984E8387}">
      <dgm:prSet/>
      <dgm:spPr/>
      <dgm:t>
        <a:bodyPr/>
        <a:lstStyle/>
        <a:p>
          <a:endParaRPr lang="en-US"/>
        </a:p>
      </dgm:t>
    </dgm:pt>
    <dgm:pt modelId="{F015F0D7-DB2C-4685-B1C6-AE5C04C551FE}" type="sibTrans" cxnId="{86B92FF1-4408-44D1-84DB-BA78984E8387}">
      <dgm:prSet/>
      <dgm:spPr/>
      <dgm:t>
        <a:bodyPr/>
        <a:lstStyle/>
        <a:p>
          <a:endParaRPr lang="en-US"/>
        </a:p>
      </dgm:t>
    </dgm:pt>
    <dgm:pt modelId="{4E33BA56-5363-4B52-837D-81266923993E}">
      <dgm:prSet/>
      <dgm:spPr/>
      <dgm:t>
        <a:bodyPr/>
        <a:lstStyle/>
        <a:p>
          <a:r>
            <a:rPr lang="en-US" smtClean="0"/>
            <a:t>Changes in attitudes or beliefs</a:t>
          </a:r>
          <a:endParaRPr lang="en-US" dirty="0" smtClean="0"/>
        </a:p>
      </dgm:t>
    </dgm:pt>
    <dgm:pt modelId="{95E7A1DF-549B-49F7-8C96-27C830FFA454}" type="parTrans" cxnId="{8F880E50-12D4-4EAE-920A-3DA27F115180}">
      <dgm:prSet/>
      <dgm:spPr/>
      <dgm:t>
        <a:bodyPr/>
        <a:lstStyle/>
        <a:p>
          <a:endParaRPr lang="en-US"/>
        </a:p>
      </dgm:t>
    </dgm:pt>
    <dgm:pt modelId="{A031EC16-B90E-4B95-A861-D8C5983F697B}" type="sibTrans" cxnId="{8F880E50-12D4-4EAE-920A-3DA27F115180}">
      <dgm:prSet/>
      <dgm:spPr/>
      <dgm:t>
        <a:bodyPr/>
        <a:lstStyle/>
        <a:p>
          <a:endParaRPr lang="en-US"/>
        </a:p>
      </dgm:t>
    </dgm:pt>
    <dgm:pt modelId="{C4C47745-7DE0-41E2-AFEF-CFD30D642C78}">
      <dgm:prSet/>
      <dgm:spPr/>
      <dgm:t>
        <a:bodyPr/>
        <a:lstStyle/>
        <a:p>
          <a:r>
            <a:rPr lang="en-US" dirty="0" smtClean="0"/>
            <a:t>Perceived gains in knowledge or skills</a:t>
          </a:r>
          <a:endParaRPr lang="en-US" dirty="0"/>
        </a:p>
      </dgm:t>
    </dgm:pt>
    <dgm:pt modelId="{DFFF3729-9BE5-4BFC-9ACE-53C34ECF2ED1}" type="parTrans" cxnId="{24A82E09-23AE-4AC8-8048-9E684F7737B2}">
      <dgm:prSet/>
      <dgm:spPr/>
      <dgm:t>
        <a:bodyPr/>
        <a:lstStyle/>
        <a:p>
          <a:endParaRPr lang="en-US"/>
        </a:p>
      </dgm:t>
    </dgm:pt>
    <dgm:pt modelId="{E5BAC05E-E10C-4862-8AA6-706EA8916551}" type="sibTrans" cxnId="{24A82E09-23AE-4AC8-8048-9E684F7737B2}">
      <dgm:prSet/>
      <dgm:spPr/>
      <dgm:t>
        <a:bodyPr/>
        <a:lstStyle/>
        <a:p>
          <a:endParaRPr lang="en-US"/>
        </a:p>
      </dgm:t>
    </dgm:pt>
    <dgm:pt modelId="{A1F2D3B6-42F0-4870-8210-171B78AD58A8}">
      <dgm:prSet custT="1"/>
      <dgm:spPr/>
      <dgm:t>
        <a:bodyPr/>
        <a:lstStyle/>
        <a:p>
          <a:r>
            <a:rPr lang="en-US" sz="1000" dirty="0" smtClean="0"/>
            <a:t>Behavior includes college and career readiness skills and postsecondary planning</a:t>
          </a:r>
        </a:p>
      </dgm:t>
    </dgm:pt>
    <dgm:pt modelId="{E8FE2439-7B13-4B10-B164-9B90BB1470ED}" type="parTrans" cxnId="{AE8C4CBC-3D0B-463A-ABC8-F6D370EE45BD}">
      <dgm:prSet/>
      <dgm:spPr/>
      <dgm:t>
        <a:bodyPr/>
        <a:lstStyle/>
        <a:p>
          <a:endParaRPr lang="en-US"/>
        </a:p>
      </dgm:t>
    </dgm:pt>
    <dgm:pt modelId="{0E5CF1CD-05A5-4387-8464-635004BA3D09}" type="sibTrans" cxnId="{AE8C4CBC-3D0B-463A-ABC8-F6D370EE45BD}">
      <dgm:prSet/>
      <dgm:spPr/>
      <dgm:t>
        <a:bodyPr/>
        <a:lstStyle/>
        <a:p>
          <a:endParaRPr lang="en-US"/>
        </a:p>
      </dgm:t>
    </dgm:pt>
    <dgm:pt modelId="{46E2ED34-8D05-466A-8646-6651BCE35D85}" type="pres">
      <dgm:prSet presAssocID="{66C1AA84-27B1-4528-96AA-9B392D6129BB}" presName="Name0" presStyleCnt="0">
        <dgm:presLayoutVars>
          <dgm:chMax val="5"/>
          <dgm:chPref val="5"/>
          <dgm:dir/>
          <dgm:animLvl val="lvl"/>
        </dgm:presLayoutVars>
      </dgm:prSet>
      <dgm:spPr/>
      <dgm:t>
        <a:bodyPr/>
        <a:lstStyle/>
        <a:p>
          <a:endParaRPr lang="en-US"/>
        </a:p>
      </dgm:t>
    </dgm:pt>
    <dgm:pt modelId="{62BDF6D2-BA21-4AF1-AEB9-C4EF5E632DB1}" type="pres">
      <dgm:prSet presAssocID="{1F3F2EAC-68C3-45BD-B296-77136A9E45CF}" presName="parentText1" presStyleLbl="node1" presStyleIdx="0" presStyleCnt="3">
        <dgm:presLayoutVars>
          <dgm:chMax/>
          <dgm:chPref val="3"/>
          <dgm:bulletEnabled val="1"/>
        </dgm:presLayoutVars>
      </dgm:prSet>
      <dgm:spPr/>
      <dgm:t>
        <a:bodyPr/>
        <a:lstStyle/>
        <a:p>
          <a:endParaRPr lang="en-US"/>
        </a:p>
      </dgm:t>
    </dgm:pt>
    <dgm:pt modelId="{6EFCF2D8-06BC-4C65-BA9C-E3440518F74E}" type="pres">
      <dgm:prSet presAssocID="{1F3F2EAC-68C3-45BD-B296-77136A9E45CF}" presName="childText1" presStyleLbl="solidAlignAcc1" presStyleIdx="0" presStyleCnt="3">
        <dgm:presLayoutVars>
          <dgm:chMax val="0"/>
          <dgm:chPref val="0"/>
          <dgm:bulletEnabled val="1"/>
        </dgm:presLayoutVars>
      </dgm:prSet>
      <dgm:spPr/>
      <dgm:t>
        <a:bodyPr/>
        <a:lstStyle/>
        <a:p>
          <a:endParaRPr lang="en-US"/>
        </a:p>
      </dgm:t>
    </dgm:pt>
    <dgm:pt modelId="{9548089A-8B14-484E-BF2F-F1D4E114DD88}" type="pres">
      <dgm:prSet presAssocID="{28BD3398-1B3D-4E59-ABBE-33982E2F0590}" presName="parentText2" presStyleLbl="node1" presStyleIdx="1" presStyleCnt="3">
        <dgm:presLayoutVars>
          <dgm:chMax/>
          <dgm:chPref val="3"/>
          <dgm:bulletEnabled val="1"/>
        </dgm:presLayoutVars>
      </dgm:prSet>
      <dgm:spPr/>
      <dgm:t>
        <a:bodyPr/>
        <a:lstStyle/>
        <a:p>
          <a:endParaRPr lang="en-US"/>
        </a:p>
      </dgm:t>
    </dgm:pt>
    <dgm:pt modelId="{04E35E00-F051-43AC-8E19-1BFFB39A2F36}" type="pres">
      <dgm:prSet presAssocID="{28BD3398-1B3D-4E59-ABBE-33982E2F0590}" presName="childText2" presStyleLbl="solidAlignAcc1" presStyleIdx="1" presStyleCnt="3">
        <dgm:presLayoutVars>
          <dgm:chMax val="0"/>
          <dgm:chPref val="0"/>
          <dgm:bulletEnabled val="1"/>
        </dgm:presLayoutVars>
      </dgm:prSet>
      <dgm:spPr/>
      <dgm:t>
        <a:bodyPr/>
        <a:lstStyle/>
        <a:p>
          <a:endParaRPr lang="en-US"/>
        </a:p>
      </dgm:t>
    </dgm:pt>
    <dgm:pt modelId="{082270D2-6444-4656-AB4C-B27D646C2378}" type="pres">
      <dgm:prSet presAssocID="{5B0D2697-3F84-4A2C-A320-92B231151978}" presName="parentText3" presStyleLbl="node1" presStyleIdx="2" presStyleCnt="3">
        <dgm:presLayoutVars>
          <dgm:chMax/>
          <dgm:chPref val="3"/>
          <dgm:bulletEnabled val="1"/>
        </dgm:presLayoutVars>
      </dgm:prSet>
      <dgm:spPr/>
      <dgm:t>
        <a:bodyPr/>
        <a:lstStyle/>
        <a:p>
          <a:endParaRPr lang="en-US"/>
        </a:p>
      </dgm:t>
    </dgm:pt>
    <dgm:pt modelId="{D24B37E7-0A7E-42DD-A277-4B0908308AC4}" type="pres">
      <dgm:prSet presAssocID="{5B0D2697-3F84-4A2C-A320-92B231151978}" presName="childText3" presStyleLbl="solidAlignAcc1" presStyleIdx="2" presStyleCnt="3">
        <dgm:presLayoutVars>
          <dgm:chMax val="0"/>
          <dgm:chPref val="0"/>
          <dgm:bulletEnabled val="1"/>
        </dgm:presLayoutVars>
      </dgm:prSet>
      <dgm:spPr/>
      <dgm:t>
        <a:bodyPr/>
        <a:lstStyle/>
        <a:p>
          <a:endParaRPr lang="en-US"/>
        </a:p>
      </dgm:t>
    </dgm:pt>
  </dgm:ptLst>
  <dgm:cxnLst>
    <dgm:cxn modelId="{24A82E09-23AE-4AC8-8048-9E684F7737B2}" srcId="{28BD3398-1B3D-4E59-ABBE-33982E2F0590}" destId="{C4C47745-7DE0-41E2-AFEF-CFD30D642C78}" srcOrd="2" destOrd="0" parTransId="{DFFF3729-9BE5-4BFC-9ACE-53C34ECF2ED1}" sibTransId="{E5BAC05E-E10C-4862-8AA6-706EA8916551}"/>
    <dgm:cxn modelId="{7E82F29D-5513-4D2F-9D77-844122D4D313}" type="presOf" srcId="{A1F2D3B6-42F0-4870-8210-171B78AD58A8}" destId="{D24B37E7-0A7E-42DD-A277-4B0908308AC4}" srcOrd="0" destOrd="1" presId="urn:microsoft.com/office/officeart/2009/3/layout/IncreasingArrowsProcess"/>
    <dgm:cxn modelId="{F6E3E5BC-1135-4E4F-A514-085B1834C4EB}" type="presOf" srcId="{5B0D2697-3F84-4A2C-A320-92B231151978}" destId="{082270D2-6444-4656-AB4C-B27D646C2378}" srcOrd="0" destOrd="0" presId="urn:microsoft.com/office/officeart/2009/3/layout/IncreasingArrowsProcess"/>
    <dgm:cxn modelId="{7BDEA42B-C0AC-4179-B7B4-BD1B2A3FC00F}" type="presOf" srcId="{4E33BA56-5363-4B52-837D-81266923993E}" destId="{04E35E00-F051-43AC-8E19-1BFFB39A2F36}" srcOrd="0" destOrd="1" presId="urn:microsoft.com/office/officeart/2009/3/layout/IncreasingArrowsProcess"/>
    <dgm:cxn modelId="{875C72AF-1179-4C1B-9A8E-174F2F0AA4DA}" type="presOf" srcId="{9966879D-7DB2-47CB-9C2C-383BAC7823EE}" destId="{D24B37E7-0A7E-42DD-A277-4B0908308AC4}" srcOrd="0" destOrd="0" presId="urn:microsoft.com/office/officeart/2009/3/layout/IncreasingArrowsProcess"/>
    <dgm:cxn modelId="{8F880E50-12D4-4EAE-920A-3DA27F115180}" srcId="{28BD3398-1B3D-4E59-ABBE-33982E2F0590}" destId="{4E33BA56-5363-4B52-837D-81266923993E}" srcOrd="1" destOrd="0" parTransId="{95E7A1DF-549B-49F7-8C96-27C830FFA454}" sibTransId="{A031EC16-B90E-4B95-A861-D8C5983F697B}"/>
    <dgm:cxn modelId="{0F557C54-3BB6-4C3D-9B9C-114BFC1F389B}" srcId="{28BD3398-1B3D-4E59-ABBE-33982E2F0590}" destId="{CC7B5E68-5D13-4E65-9F02-CA5CCEBFB015}" srcOrd="0" destOrd="0" parTransId="{8AC4DEC1-DBCB-420B-B1E7-B4A646E1FBEC}" sibTransId="{007AC57C-5213-4272-A9A7-F0A4F715C243}"/>
    <dgm:cxn modelId="{8182B0BD-0065-4F27-81CE-56E1995AE04E}" srcId="{66C1AA84-27B1-4528-96AA-9B392D6129BB}" destId="{5B0D2697-3F84-4A2C-A320-92B231151978}" srcOrd="2" destOrd="0" parTransId="{2ED3EA51-733D-41D0-B45B-499A8E995070}" sibTransId="{3868104B-BF2B-4C26-A260-DED51E8DA7CA}"/>
    <dgm:cxn modelId="{839E631B-FBB3-4358-9953-4026A5FDCE44}" srcId="{66C1AA84-27B1-4528-96AA-9B392D6129BB}" destId="{28BD3398-1B3D-4E59-ABBE-33982E2F0590}" srcOrd="1" destOrd="0" parTransId="{383A6859-C875-47E6-A934-AEEB01E9904D}" sibTransId="{DA6A6A49-00DA-4BC7-87C0-9A4A366A6967}"/>
    <dgm:cxn modelId="{01E6C7E8-735B-47D9-904A-069F6785F4F4}" type="presOf" srcId="{1F3F2EAC-68C3-45BD-B296-77136A9E45CF}" destId="{62BDF6D2-BA21-4AF1-AEB9-C4EF5E632DB1}" srcOrd="0" destOrd="0" presId="urn:microsoft.com/office/officeart/2009/3/layout/IncreasingArrowsProcess"/>
    <dgm:cxn modelId="{0B293D14-D36C-4251-A778-85BC384D2BF8}" type="presOf" srcId="{CC7B5E68-5D13-4E65-9F02-CA5CCEBFB015}" destId="{04E35E00-F051-43AC-8E19-1BFFB39A2F36}" srcOrd="0" destOrd="0" presId="urn:microsoft.com/office/officeart/2009/3/layout/IncreasingArrowsProcess"/>
    <dgm:cxn modelId="{2FAEBCF6-159D-497C-98BD-9EC6001D6EBC}" type="presOf" srcId="{C4C47745-7DE0-41E2-AFEF-CFD30D642C78}" destId="{04E35E00-F051-43AC-8E19-1BFFB39A2F36}" srcOrd="0" destOrd="2" presId="urn:microsoft.com/office/officeart/2009/3/layout/IncreasingArrowsProcess"/>
    <dgm:cxn modelId="{AE8C4CBC-3D0B-463A-ABC8-F6D370EE45BD}" srcId="{9966879D-7DB2-47CB-9C2C-383BAC7823EE}" destId="{A1F2D3B6-42F0-4870-8210-171B78AD58A8}" srcOrd="0" destOrd="0" parTransId="{E8FE2439-7B13-4B10-B164-9B90BB1470ED}" sibTransId="{0E5CF1CD-05A5-4387-8464-635004BA3D09}"/>
    <dgm:cxn modelId="{81229105-2E2D-4031-96CE-48ABA6657D4A}" type="presOf" srcId="{28BD3398-1B3D-4E59-ABBE-33982E2F0590}" destId="{9548089A-8B14-484E-BF2F-F1D4E114DD88}" srcOrd="0" destOrd="0" presId="urn:microsoft.com/office/officeart/2009/3/layout/IncreasingArrowsProcess"/>
    <dgm:cxn modelId="{C4C3924A-4FF2-4238-8916-B32EFEA35299}" srcId="{1F3F2EAC-68C3-45BD-B296-77136A9E45CF}" destId="{B4663163-BE15-43F2-B815-A0BEAF0BF825}" srcOrd="0" destOrd="0" parTransId="{57D76CA5-E13F-48D3-8C0A-43B3B19D7170}" sibTransId="{8A032E0F-798A-453C-8F55-A4ECFFB42FA0}"/>
    <dgm:cxn modelId="{7E686E98-5F5E-485E-8676-491EF55BAD1F}" type="presOf" srcId="{B4663163-BE15-43F2-B815-A0BEAF0BF825}" destId="{6EFCF2D8-06BC-4C65-BA9C-E3440518F74E}" srcOrd="0" destOrd="0" presId="urn:microsoft.com/office/officeart/2009/3/layout/IncreasingArrowsProcess"/>
    <dgm:cxn modelId="{86B92FF1-4408-44D1-84DB-BA78984E8387}" srcId="{5B0D2697-3F84-4A2C-A320-92B231151978}" destId="{9966879D-7DB2-47CB-9C2C-383BAC7823EE}" srcOrd="0" destOrd="0" parTransId="{76CE89CE-3979-4F92-AEEC-12C6B8DC11DC}" sibTransId="{F015F0D7-DB2C-4685-B1C6-AE5C04C551FE}"/>
    <dgm:cxn modelId="{B0381EF9-36D2-4EB9-9902-D978AEFF9672}" type="presOf" srcId="{66C1AA84-27B1-4528-96AA-9B392D6129BB}" destId="{46E2ED34-8D05-466A-8646-6651BCE35D85}" srcOrd="0" destOrd="0" presId="urn:microsoft.com/office/officeart/2009/3/layout/IncreasingArrowsProcess"/>
    <dgm:cxn modelId="{74FB3547-58D3-4114-ACFC-7097592B975B}" srcId="{66C1AA84-27B1-4528-96AA-9B392D6129BB}" destId="{1F3F2EAC-68C3-45BD-B296-77136A9E45CF}" srcOrd="0" destOrd="0" parTransId="{3437C2C7-285D-48A4-93F3-59CFD0B2CF9F}" sibTransId="{A6016828-2942-4E3C-BC15-EA93A2282892}"/>
    <dgm:cxn modelId="{D37DF9E2-DCBB-42FE-B365-E63482596699}" type="presParOf" srcId="{46E2ED34-8D05-466A-8646-6651BCE35D85}" destId="{62BDF6D2-BA21-4AF1-AEB9-C4EF5E632DB1}" srcOrd="0" destOrd="0" presId="urn:microsoft.com/office/officeart/2009/3/layout/IncreasingArrowsProcess"/>
    <dgm:cxn modelId="{EA16619F-A579-4F1C-9463-1482CB1C2406}" type="presParOf" srcId="{46E2ED34-8D05-466A-8646-6651BCE35D85}" destId="{6EFCF2D8-06BC-4C65-BA9C-E3440518F74E}" srcOrd="1" destOrd="0" presId="urn:microsoft.com/office/officeart/2009/3/layout/IncreasingArrowsProcess"/>
    <dgm:cxn modelId="{262D5839-2D19-4C06-89DD-D7A82FF4AF2F}" type="presParOf" srcId="{46E2ED34-8D05-466A-8646-6651BCE35D85}" destId="{9548089A-8B14-484E-BF2F-F1D4E114DD88}" srcOrd="2" destOrd="0" presId="urn:microsoft.com/office/officeart/2009/3/layout/IncreasingArrowsProcess"/>
    <dgm:cxn modelId="{14F59EA6-4BEB-4AFE-855B-13154795FAF8}" type="presParOf" srcId="{46E2ED34-8D05-466A-8646-6651BCE35D85}" destId="{04E35E00-F051-43AC-8E19-1BFFB39A2F36}" srcOrd="3" destOrd="0" presId="urn:microsoft.com/office/officeart/2009/3/layout/IncreasingArrowsProcess"/>
    <dgm:cxn modelId="{334BF111-49E4-4B33-971F-81A6F2AF085F}" type="presParOf" srcId="{46E2ED34-8D05-466A-8646-6651BCE35D85}" destId="{082270D2-6444-4656-AB4C-B27D646C2378}" srcOrd="4" destOrd="0" presId="urn:microsoft.com/office/officeart/2009/3/layout/IncreasingArrowsProcess"/>
    <dgm:cxn modelId="{61477D0F-7AA4-4D0E-AB08-C6FB6FCAF088}" type="presParOf" srcId="{46E2ED34-8D05-466A-8646-6651BCE35D85}" destId="{D24B37E7-0A7E-42DD-A277-4B0908308AC4}"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DF6D2-BA21-4AF1-AEB9-C4EF5E632DB1}">
      <dsp:nvSpPr>
        <dsp:cNvPr id="0" name=""/>
        <dsp:cNvSpPr/>
      </dsp:nvSpPr>
      <dsp:spPr>
        <a:xfrm>
          <a:off x="0" y="604756"/>
          <a:ext cx="7391400" cy="1076469"/>
        </a:xfrm>
        <a:prstGeom prst="rightArrow">
          <a:avLst>
            <a:gd name="adj1" fmla="val 50000"/>
            <a:gd name="adj2" fmla="val 5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70890" numCol="1" spcCol="1270" anchor="ctr" anchorCtr="0">
          <a:noAutofit/>
        </a:bodyPr>
        <a:lstStyle/>
        <a:p>
          <a:pPr lvl="0" algn="l" defTabSz="800100">
            <a:lnSpc>
              <a:spcPct val="90000"/>
            </a:lnSpc>
            <a:spcBef>
              <a:spcPct val="0"/>
            </a:spcBef>
            <a:spcAft>
              <a:spcPct val="35000"/>
            </a:spcAft>
          </a:pPr>
          <a:r>
            <a:rPr lang="en-US" sz="1800" kern="1200" dirty="0" smtClean="0"/>
            <a:t>Process Data</a:t>
          </a:r>
          <a:endParaRPr lang="en-US" sz="1800" kern="1200" dirty="0"/>
        </a:p>
      </dsp:txBody>
      <dsp:txXfrm>
        <a:off x="0" y="873873"/>
        <a:ext cx="7122283" cy="538235"/>
      </dsp:txXfrm>
    </dsp:sp>
    <dsp:sp modelId="{6EFCF2D8-06BC-4C65-BA9C-E3440518F74E}">
      <dsp:nvSpPr>
        <dsp:cNvPr id="0" name=""/>
        <dsp:cNvSpPr/>
      </dsp:nvSpPr>
      <dsp:spPr>
        <a:xfrm>
          <a:off x="0" y="1434869"/>
          <a:ext cx="2276551" cy="2073676"/>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“What did you do for whom?”</a:t>
          </a:r>
        </a:p>
        <a:p>
          <a:pPr lvl="0" algn="l" defTabSz="577850">
            <a:lnSpc>
              <a:spcPct val="90000"/>
            </a:lnSpc>
            <a:spcBef>
              <a:spcPct val="0"/>
            </a:spcBef>
            <a:spcAft>
              <a:spcPct val="35000"/>
            </a:spcAft>
          </a:pPr>
          <a:r>
            <a:rPr lang="en-US" sz="1300" kern="1200" dirty="0" smtClean="0"/>
            <a:t>Provides evidence that an event occurred and who was involved</a:t>
          </a:r>
          <a:endParaRPr lang="en-US" sz="1300" kern="1200" dirty="0"/>
        </a:p>
      </dsp:txBody>
      <dsp:txXfrm>
        <a:off x="0" y="1434869"/>
        <a:ext cx="2276551" cy="2073676"/>
      </dsp:txXfrm>
    </dsp:sp>
    <dsp:sp modelId="{9548089A-8B14-484E-BF2F-F1D4E114DD88}">
      <dsp:nvSpPr>
        <dsp:cNvPr id="0" name=""/>
        <dsp:cNvSpPr/>
      </dsp:nvSpPr>
      <dsp:spPr>
        <a:xfrm>
          <a:off x="2276551" y="963579"/>
          <a:ext cx="5114848" cy="1076469"/>
        </a:xfrm>
        <a:prstGeom prst="rightArrow">
          <a:avLst>
            <a:gd name="adj1" fmla="val 50000"/>
            <a:gd name="adj2" fmla="val 50000"/>
          </a:avLst>
        </a:prstGeom>
        <a:solidFill>
          <a:schemeClr val="accent2">
            <a:hueOff val="-815206"/>
            <a:satOff val="-1674"/>
            <a:lumOff val="1068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70890" numCol="1" spcCol="1270" anchor="ctr" anchorCtr="0">
          <a:noAutofit/>
        </a:bodyPr>
        <a:lstStyle/>
        <a:p>
          <a:pPr lvl="0" algn="l" defTabSz="800100">
            <a:lnSpc>
              <a:spcPct val="90000"/>
            </a:lnSpc>
            <a:spcBef>
              <a:spcPct val="0"/>
            </a:spcBef>
            <a:spcAft>
              <a:spcPct val="35000"/>
            </a:spcAft>
          </a:pPr>
          <a:r>
            <a:rPr lang="en-US" sz="1800" kern="1200" dirty="0" smtClean="0"/>
            <a:t>Perception Data</a:t>
          </a:r>
          <a:endParaRPr lang="en-US" sz="1800" kern="1200" dirty="0"/>
        </a:p>
      </dsp:txBody>
      <dsp:txXfrm>
        <a:off x="2276551" y="1232696"/>
        <a:ext cx="4845731" cy="538235"/>
      </dsp:txXfrm>
    </dsp:sp>
    <dsp:sp modelId="{04E35E00-F051-43AC-8E19-1BFFB39A2F36}">
      <dsp:nvSpPr>
        <dsp:cNvPr id="0" name=""/>
        <dsp:cNvSpPr/>
      </dsp:nvSpPr>
      <dsp:spPr>
        <a:xfrm>
          <a:off x="2276551" y="1793692"/>
          <a:ext cx="2276551" cy="2073676"/>
        </a:xfrm>
        <a:prstGeom prst="rect">
          <a:avLst/>
        </a:prstGeom>
        <a:solidFill>
          <a:schemeClr val="lt1">
            <a:hueOff val="0"/>
            <a:satOff val="0"/>
            <a:lumOff val="0"/>
            <a:alphaOff val="0"/>
          </a:schemeClr>
        </a:solidFill>
        <a:ln w="15875" cap="flat" cmpd="sng" algn="ctr">
          <a:solidFill>
            <a:schemeClr val="accent2">
              <a:hueOff val="-815206"/>
              <a:satOff val="-1674"/>
              <a:lumOff val="10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smtClean="0"/>
            <a:t>“What do people think they know, believe, or can do?”</a:t>
          </a:r>
        </a:p>
        <a:p>
          <a:pPr lvl="0" algn="l" defTabSz="577850">
            <a:lnSpc>
              <a:spcPct val="90000"/>
            </a:lnSpc>
            <a:spcBef>
              <a:spcPct val="0"/>
            </a:spcBef>
            <a:spcAft>
              <a:spcPct val="35000"/>
            </a:spcAft>
          </a:pPr>
          <a:r>
            <a:rPr lang="en-US" sz="1300" kern="1200" dirty="0" smtClean="0"/>
            <a:t>Mastery of standards</a:t>
          </a:r>
          <a:endParaRPr lang="en-US" sz="1300" kern="1200" dirty="0"/>
        </a:p>
        <a:p>
          <a:pPr lvl="0" algn="l" defTabSz="577850">
            <a:lnSpc>
              <a:spcPct val="90000"/>
            </a:lnSpc>
            <a:spcBef>
              <a:spcPct val="0"/>
            </a:spcBef>
            <a:spcAft>
              <a:spcPct val="35000"/>
            </a:spcAft>
          </a:pPr>
          <a:r>
            <a:rPr lang="en-US" sz="1300" kern="1200" smtClean="0"/>
            <a:t>Changes in attitudes or beliefs</a:t>
          </a:r>
          <a:endParaRPr lang="en-US" sz="1300" kern="1200" dirty="0" smtClean="0"/>
        </a:p>
        <a:p>
          <a:pPr lvl="0" algn="l" defTabSz="577850">
            <a:lnSpc>
              <a:spcPct val="90000"/>
            </a:lnSpc>
            <a:spcBef>
              <a:spcPct val="0"/>
            </a:spcBef>
            <a:spcAft>
              <a:spcPct val="35000"/>
            </a:spcAft>
          </a:pPr>
          <a:r>
            <a:rPr lang="en-US" sz="1300" kern="1200" dirty="0" smtClean="0"/>
            <a:t>Perceived gains in knowledge or skills</a:t>
          </a:r>
          <a:endParaRPr lang="en-US" sz="1300" kern="1200" dirty="0"/>
        </a:p>
      </dsp:txBody>
      <dsp:txXfrm>
        <a:off x="2276551" y="1793692"/>
        <a:ext cx="2276551" cy="2073676"/>
      </dsp:txXfrm>
    </dsp:sp>
    <dsp:sp modelId="{082270D2-6444-4656-AB4C-B27D646C2378}">
      <dsp:nvSpPr>
        <dsp:cNvPr id="0" name=""/>
        <dsp:cNvSpPr/>
      </dsp:nvSpPr>
      <dsp:spPr>
        <a:xfrm>
          <a:off x="4553102" y="1322402"/>
          <a:ext cx="2838297" cy="1076469"/>
        </a:xfrm>
        <a:prstGeom prst="rightArrow">
          <a:avLst>
            <a:gd name="adj1" fmla="val 50000"/>
            <a:gd name="adj2" fmla="val 50000"/>
          </a:avLst>
        </a:prstGeom>
        <a:solidFill>
          <a:schemeClr val="accent2">
            <a:hueOff val="-1630411"/>
            <a:satOff val="-3349"/>
            <a:lumOff val="2137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70890" numCol="1" spcCol="1270" anchor="ctr" anchorCtr="0">
          <a:noAutofit/>
        </a:bodyPr>
        <a:lstStyle/>
        <a:p>
          <a:pPr lvl="0" algn="l" defTabSz="800100">
            <a:lnSpc>
              <a:spcPct val="90000"/>
            </a:lnSpc>
            <a:spcBef>
              <a:spcPct val="0"/>
            </a:spcBef>
            <a:spcAft>
              <a:spcPct val="35000"/>
            </a:spcAft>
          </a:pPr>
          <a:r>
            <a:rPr lang="en-US" sz="1800" kern="1200" dirty="0" smtClean="0"/>
            <a:t>Outcome Data</a:t>
          </a:r>
          <a:endParaRPr lang="en-US" sz="1800" kern="1200" dirty="0"/>
        </a:p>
      </dsp:txBody>
      <dsp:txXfrm>
        <a:off x="4553102" y="1591519"/>
        <a:ext cx="2569180" cy="538235"/>
      </dsp:txXfrm>
    </dsp:sp>
    <dsp:sp modelId="{D24B37E7-0A7E-42DD-A277-4B0908308AC4}">
      <dsp:nvSpPr>
        <dsp:cNvPr id="0" name=""/>
        <dsp:cNvSpPr/>
      </dsp:nvSpPr>
      <dsp:spPr>
        <a:xfrm>
          <a:off x="4553102" y="2152515"/>
          <a:ext cx="2276551" cy="2043328"/>
        </a:xfrm>
        <a:prstGeom prst="rect">
          <a:avLst/>
        </a:prstGeom>
        <a:solidFill>
          <a:schemeClr val="lt1">
            <a:hueOff val="0"/>
            <a:satOff val="0"/>
            <a:lumOff val="0"/>
            <a:alphaOff val="0"/>
          </a:schemeClr>
        </a:solidFill>
        <a:ln w="15875" cap="flat" cmpd="sng" algn="ctr">
          <a:solidFill>
            <a:schemeClr val="accent2">
              <a:hueOff val="-1630411"/>
              <a:satOff val="-3349"/>
              <a:lumOff val="2137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533400">
            <a:lnSpc>
              <a:spcPct val="90000"/>
            </a:lnSpc>
            <a:spcBef>
              <a:spcPct val="0"/>
            </a:spcBef>
            <a:spcAft>
              <a:spcPct val="35000"/>
            </a:spcAft>
          </a:pPr>
          <a:r>
            <a:rPr lang="en-US" sz="1200" kern="1200" dirty="0" smtClean="0"/>
            <a:t>“What is the impact of this program?”</a:t>
          </a:r>
        </a:p>
        <a:p>
          <a:pPr lvl="0" algn="l" defTabSz="533400">
            <a:lnSpc>
              <a:spcPct val="90000"/>
            </a:lnSpc>
            <a:spcBef>
              <a:spcPct val="0"/>
            </a:spcBef>
            <a:spcAft>
              <a:spcPct val="35000"/>
            </a:spcAft>
          </a:pPr>
          <a:r>
            <a:rPr lang="en-US" sz="1200" kern="1200" dirty="0" smtClean="0"/>
            <a:t>How are students able to use knowledge, skills, or experiences to improve achievement or behavior?</a:t>
          </a:r>
          <a:endParaRPr lang="en-US" sz="1200" kern="1200" dirty="0"/>
        </a:p>
        <a:p>
          <a:pPr marL="57150" lvl="1" indent="-57150" algn="l" defTabSz="444500">
            <a:lnSpc>
              <a:spcPct val="90000"/>
            </a:lnSpc>
            <a:spcBef>
              <a:spcPct val="0"/>
            </a:spcBef>
            <a:spcAft>
              <a:spcPct val="15000"/>
            </a:spcAft>
            <a:buChar char="••"/>
          </a:pPr>
          <a:r>
            <a:rPr lang="en-US" sz="1000" kern="1200" dirty="0" smtClean="0"/>
            <a:t>Behavior includes college and career readiness skills and postsecondary planning</a:t>
          </a:r>
        </a:p>
      </dsp:txBody>
      <dsp:txXfrm>
        <a:off x="4553102" y="2152515"/>
        <a:ext cx="2276551" cy="2043328"/>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jpe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C82D2A-0D96-4223-9F95-C441D798FC2C}" type="datetimeFigureOut">
              <a:rPr lang="en-US" smtClean="0"/>
              <a:t>5/10/2017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B096E-1022-4A70-BB84-335FF1DFC818}" type="slidenum">
              <a:rPr lang="en-US" smtClean="0"/>
              <a:t>‹#›</a:t>
            </a:fld>
            <a:endParaRPr lang="en-US"/>
          </a:p>
        </p:txBody>
      </p:sp>
    </p:spTree>
    <p:extLst>
      <p:ext uri="{BB962C8B-B14F-4D97-AF65-F5344CB8AC3E}">
        <p14:creationId xmlns:p14="http://schemas.microsoft.com/office/powerpoint/2010/main" val="614117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Introduction</a:t>
            </a:r>
          </a:p>
          <a:p>
            <a:r>
              <a:rPr lang="en-US" dirty="0"/>
              <a:t>Prompt</a:t>
            </a:r>
            <a:r>
              <a:rPr lang="en-US" baseline="0" dirty="0"/>
              <a:t> attendees to answer:</a:t>
            </a:r>
          </a:p>
          <a:p>
            <a:r>
              <a:rPr lang="en-US" baseline="0" dirty="0"/>
              <a:t>Why should be have standards and a model? </a:t>
            </a:r>
          </a:p>
          <a:p>
            <a:r>
              <a:rPr lang="en-US" baseline="0" dirty="0"/>
              <a:t>Gives structure to counseling programs</a:t>
            </a:r>
          </a:p>
          <a:p>
            <a:r>
              <a:rPr lang="en-US" baseline="0" dirty="0"/>
              <a:t>Helps to clarify roles and responsibilities of school counselors</a:t>
            </a:r>
          </a:p>
          <a:p>
            <a:r>
              <a:rPr lang="en-US" baseline="0" dirty="0"/>
              <a:t>Builds awareness for other stakeholders</a:t>
            </a:r>
          </a:p>
          <a:p>
            <a:r>
              <a:rPr lang="en-US" baseline="0" dirty="0"/>
              <a:t>**Helps us to meet the diverse and changing needs of our students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626278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Group Activity: </a:t>
            </a:r>
          </a:p>
          <a:p>
            <a:r>
              <a:rPr lang="en-US" dirty="0" smtClean="0"/>
              <a:t>Give each table a</a:t>
            </a:r>
            <a:r>
              <a:rPr lang="en-US" baseline="0" dirty="0" smtClean="0"/>
              <a:t> question to consider:</a:t>
            </a:r>
          </a:p>
          <a:p>
            <a:r>
              <a:rPr lang="en-US" baseline="0" dirty="0" smtClean="0"/>
              <a:t>What do we believe about the ability of all students to achieve?</a:t>
            </a:r>
          </a:p>
          <a:p>
            <a:r>
              <a:rPr lang="en-US" baseline="0" dirty="0" smtClean="0"/>
              <a:t>How do we address developmental needs of all students?</a:t>
            </a:r>
          </a:p>
          <a:p>
            <a:r>
              <a:rPr lang="en-US" baseline="0" dirty="0" smtClean="0"/>
              <a:t>What is the school counselor’s role as an advocate for every student?</a:t>
            </a:r>
          </a:p>
          <a:p>
            <a:r>
              <a:rPr lang="en-US" baseline="0" dirty="0" smtClean="0"/>
              <a:t>Who do we believe is involved in planning, managing, delivery and evaluation of the CSCP?</a:t>
            </a:r>
          </a:p>
          <a:p>
            <a:r>
              <a:rPr lang="en-US" baseline="0" dirty="0" smtClean="0"/>
              <a:t>How is data used to inform program decisions?</a:t>
            </a:r>
          </a:p>
          <a:p>
            <a:r>
              <a:rPr lang="en-US" baseline="0" dirty="0" smtClean="0"/>
              <a:t>How do ethical standards guide the work of the school counselors?</a:t>
            </a:r>
          </a:p>
          <a:p>
            <a:endParaRPr lang="en-US" baseline="0" dirty="0" smtClean="0"/>
          </a:p>
          <a:p>
            <a:r>
              <a:rPr lang="en-US" baseline="0" dirty="0" smtClean="0"/>
              <a:t>This belief is important for students because….</a:t>
            </a:r>
          </a:p>
          <a:p>
            <a:r>
              <a:rPr lang="en-US" baseline="0" dirty="0" smtClean="0"/>
              <a:t>What this belief means for the program is….</a:t>
            </a:r>
          </a:p>
          <a:p>
            <a:r>
              <a:rPr lang="en-US" baseline="0" dirty="0" smtClean="0"/>
              <a:t>What this belief means the school counselor will do</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852856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This</a:t>
            </a:r>
            <a:r>
              <a:rPr lang="en-US" baseline="0" dirty="0"/>
              <a:t> is really the HOW of our work – how are we going to get it all done. How are we going to ensure all students benefit from our counseling program, etc.</a:t>
            </a:r>
            <a:endParaRPr lang="en-US" dirty="0"/>
          </a:p>
          <a:p>
            <a:r>
              <a:rPr lang="en-US" dirty="0"/>
              <a:t>Use</a:t>
            </a:r>
            <a:r>
              <a:rPr lang="en-US" baseline="0" dirty="0"/>
              <a:t> of time assessment: How are counselors spending their time in terms of the expectations of the model: Foundations, Management, &amp; Accountability should be no more than 20% of counselor time. Delivery of services should be at least 80% of time.  We are a long way from there but we will get much closer – one step at a time.</a:t>
            </a:r>
          </a:p>
          <a:p>
            <a:r>
              <a:rPr lang="en-US" dirty="0"/>
              <a:t>We will collect examples and templates of these tools to have available for all counselors on</a:t>
            </a:r>
            <a:r>
              <a:rPr lang="en-US" baseline="0" dirty="0"/>
              <a:t> the counselor resource page of CollegeforTN.org</a:t>
            </a:r>
          </a:p>
          <a:p>
            <a:r>
              <a:rPr lang="en-US" baseline="0" dirty="0"/>
              <a:t>Please send good tools to School.Counseling@tn.gov</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67735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This</a:t>
            </a:r>
            <a:r>
              <a:rPr lang="en-US" baseline="0" dirty="0"/>
              <a:t> is really the HOW of our work – how are we going to get it all done. How are we going to ensure all students benefit from our counseling program, etc.</a:t>
            </a:r>
            <a:endParaRPr lang="en-US" dirty="0"/>
          </a:p>
          <a:p>
            <a:r>
              <a:rPr lang="en-US" dirty="0"/>
              <a:t>Use</a:t>
            </a:r>
            <a:r>
              <a:rPr lang="en-US" baseline="0" dirty="0"/>
              <a:t> of time assessment: How are counselors spending their time in terms of the expectations of the model: Foundations, Management, &amp; Accountability should be no more than 20% of counselor time. Delivery of services should be at least 80% of time.  We are a long way from there but we will get much closer – one step at a time.</a:t>
            </a:r>
          </a:p>
          <a:p>
            <a:r>
              <a:rPr lang="en-US" dirty="0"/>
              <a:t>We will collect examples and templates of these tools to have available for all counselors on</a:t>
            </a:r>
            <a:r>
              <a:rPr lang="en-US" baseline="0" dirty="0"/>
              <a:t> the counselor resource page of CollegeforTN.org</a:t>
            </a:r>
          </a:p>
          <a:p>
            <a:r>
              <a:rPr lang="en-US" baseline="0" dirty="0"/>
              <a:t>Please send good tools to School.Counseling@tn.gov</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792141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Last 30 minutes today you will begin the program assessment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2267115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Last 30 minutes today you will begin the program assessment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476908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Last 30 minutes today you will begin the program assessment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707283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Last 30 minutes today you will begin the program assessment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587409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Last 30 minutes today you will begin the program assessment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5746062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Last 30 minutes today you will begin the program assessment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323991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Last 30 minutes today you will begin the program assessment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097606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3044634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Last 30 minutes today you will begin the program assessment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1885771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Last 30 minutes today you will begin the program assessment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433528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4876030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9663367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4050770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62228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How</a:t>
            </a:r>
            <a:r>
              <a:rPr lang="en-US" baseline="0" dirty="0"/>
              <a:t> have/are you developing these pieces of your program? How many have a mission statement? Do other stakeholders know your mission statement? How many have clear expectations of the counseling program – who else helped develop those? Did you set a goal for your program this year? What kind of goal – SMART or general? Did you meet it? Did you communicate that progress with any stakeholder?</a:t>
            </a:r>
            <a:endParaRPr lang="en-US" dirty="0"/>
          </a:p>
          <a:p>
            <a:endParaRPr lang="en-US" dirty="0"/>
          </a:p>
          <a:p>
            <a:endParaRPr lang="en-US" dirty="0"/>
          </a:p>
          <a:p>
            <a:r>
              <a:rPr lang="en-US" dirty="0"/>
              <a:t>Foundations</a:t>
            </a:r>
            <a:r>
              <a:rPr lang="en-US" baseline="0" dirty="0"/>
              <a:t> gets at the WHY we do what we do. What do we believe about students, what do we believe about school counseling, what do we believe about our ability to impact our students’ lives.</a:t>
            </a:r>
          </a:p>
          <a:p>
            <a:r>
              <a:rPr lang="en-US" baseline="0" dirty="0"/>
              <a:t>We have started conversations about revising both TCA and State Board policies to reflect school counseling as it is now and where it is going…transformed school counseling.</a:t>
            </a:r>
          </a:p>
          <a:p>
            <a:r>
              <a:rPr lang="en-US" baseline="0" dirty="0"/>
              <a:t>ASCA is revising the school counselor competencies so we will include those when they are released.</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26270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Group Activity: </a:t>
            </a:r>
          </a:p>
          <a:p>
            <a:r>
              <a:rPr lang="en-US" dirty="0" smtClean="0"/>
              <a:t>Give each table a</a:t>
            </a:r>
            <a:r>
              <a:rPr lang="en-US" baseline="0" dirty="0" smtClean="0"/>
              <a:t> question to consider:</a:t>
            </a:r>
          </a:p>
          <a:p>
            <a:r>
              <a:rPr lang="en-US" baseline="0" dirty="0" smtClean="0"/>
              <a:t>What do we believe about the ability of all students to achieve?</a:t>
            </a:r>
          </a:p>
          <a:p>
            <a:r>
              <a:rPr lang="en-US" baseline="0" dirty="0" smtClean="0"/>
              <a:t>How do we address developmental needs of all students?</a:t>
            </a:r>
          </a:p>
          <a:p>
            <a:r>
              <a:rPr lang="en-US" baseline="0" dirty="0" smtClean="0"/>
              <a:t>What is the school counselor’s role as an advocate for every student?</a:t>
            </a:r>
          </a:p>
          <a:p>
            <a:r>
              <a:rPr lang="en-US" baseline="0" dirty="0" smtClean="0"/>
              <a:t>Who do we believe is involved in planning, managing, delivery and evaluation of the CSCP?</a:t>
            </a:r>
          </a:p>
          <a:p>
            <a:r>
              <a:rPr lang="en-US" baseline="0" dirty="0" smtClean="0"/>
              <a:t>How is data used to inform program decisions?</a:t>
            </a:r>
          </a:p>
          <a:p>
            <a:r>
              <a:rPr lang="en-US" baseline="0" dirty="0" smtClean="0"/>
              <a:t>How do ethical standards guide the work of the school counselors?</a:t>
            </a:r>
          </a:p>
          <a:p>
            <a:endParaRPr lang="en-US" baseline="0" dirty="0" smtClean="0"/>
          </a:p>
          <a:p>
            <a:r>
              <a:rPr lang="en-US" baseline="0" dirty="0" smtClean="0"/>
              <a:t>This belief is important for students because….</a:t>
            </a:r>
          </a:p>
          <a:p>
            <a:r>
              <a:rPr lang="en-US" baseline="0" dirty="0" smtClean="0"/>
              <a:t>What this belief means for the program is….</a:t>
            </a:r>
          </a:p>
          <a:p>
            <a:r>
              <a:rPr lang="en-US" baseline="0" dirty="0" smtClean="0"/>
              <a:t>What this belief means the school counselor will do</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62090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Budget: i. An adequate school counseling budget should be established to reflect program needs. TENNESSEE STATE BOARD OF EDUCATION SCHOOL COUNSELING MODEL &amp; STANDARDS POLICY 5.103 Adopted: 10/26/2005 Page 3 of 9 Revised: 10-14-16 IV G School Counseling Model &amp; Standards Policy 5 103 Attachment Clean Copy.docx ii. The counseling staff shall be included in the budget planning. Counselors should provide information regarding funds needed and knowledge of other funding sources that may be available. iii. Such information should be included in the program management agreement between administration and counseling department. b. Facilities: i. A counseling office should be established in each school to implement a comprehensive school counseling program. The office should be accessible to all students, including those with disabilities. ii. The counselor shall have access to a private office designed to protect students’ right to privacy and confidentiality. c. Materials: i. School counselors should have access to research-based materials and resources to implement developmentally appropriate activities for each grade level. This includes both curricula and relevant assessments and inventories. d. Supplies/Equipment/Technology: i. School counseling supplies and equipment should be relevant to the program and appropriate for the community it serves. These should be easily accessible and of sufficient quantity to support the program. e. Staffing: i. The school counselor shall be licensed by the Tennessee Department of Education and shall have the training needed for fulfilling the responsibilities and specialized job assignments. ii. It is strongly recommended that the length of a counselor’s contract be extended to ensure adequate time to plan and implement a quality program. iii. Clerical support staff and other system support should be provided to ensure the effective management and delivery of quality comprehensive school counseling programs. iv. Appropriate counselor/student ratios are critical for program success and increased student achievement and development. The current student to counselor ratios, as calculated in the Basic Education Program (BEP) Formula, are:  Elementary School Counselors - Grades K-6: 1:500  Secondary School Counselors - Grades 7-12: 1:350</a:t>
            </a:r>
          </a:p>
          <a:p>
            <a:r>
              <a:rPr lang="en-US" dirty="0" smtClean="0"/>
              <a:t>School counselors should keep track of their time and document activities performed throughout the day. This documentation serves as a guide for future planning and program evaluation. ii. In order to deliver an effective comprehensive school counseling program, school counselors shall spend the majority of their time in direct and student support services to students. iii. To ensure that the school operates effectively, school counselors are expected to participate in “fair share” responsibilities at the same level as all members of the school staff. iv. While the amount of time counselors should spend delivering services in each component area remains relative to the individualized needs of each school, the guidelines below represent best practice in school counselors’ use of time: Counselor Activity Time Direct Student Services  School Counseling Curriculum o Instruction o Group Activities  Individual Student Planning o Appraisal o Advisement  Responsive Services o Counseling o Crisis Response At least 80% that includes all services Student Support Services  Referrals  Consultation  Collaboration Program Management and School Support  Program Foundation, Management, and Accountability  Fair-share responsibility No more than 20% g. Appropriate School Counseling Activities: i. Responsibilities shall align to the school counselor’s training and expertise so that all students will benefit from the counseling program as well as master the school counseling standards. ii. A school counselor shall not be used as the teacher of record for content courses, for the delivery of academic interventions, or for organization and management of testing program. These duties shall be reassigned to other school staff. iii. A list of activities that are appropriate for school counselors, as well as examples of activities that should be reassigned to other school staff, is included in the Tennessee Comprehensive School Counseling Model of Practice.</a:t>
            </a:r>
            <a:endParaRPr lang="en-US" dirty="0"/>
          </a:p>
        </p:txBody>
      </p:sp>
      <p:sp>
        <p:nvSpPr>
          <p:cNvPr id="4" name="Slide Number Placeholder 3"/>
          <p:cNvSpPr>
            <a:spLocks noGrp="1"/>
          </p:cNvSpPr>
          <p:nvPr>
            <p:ph type="sldNum" sz="quarter" idx="10"/>
          </p:nvPr>
        </p:nvSpPr>
        <p:spPr/>
        <p:txBody>
          <a:bodyPr/>
          <a:lstStyle/>
          <a:p>
            <a:fld id="{ADC0F1C1-43A0-497A-A315-060F6E93AB0E}"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721024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Program Management Agreement</a:t>
            </a:r>
            <a:r>
              <a:rPr lang="en-US" baseline="0" dirty="0" smtClean="0"/>
              <a:t> – based on time – let them role play those discussions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832547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Group Activity: </a:t>
            </a:r>
          </a:p>
          <a:p>
            <a:r>
              <a:rPr lang="en-US" dirty="0" smtClean="0"/>
              <a:t>Give each table a</a:t>
            </a:r>
            <a:r>
              <a:rPr lang="en-US" baseline="0" dirty="0" smtClean="0"/>
              <a:t> question to consider:</a:t>
            </a:r>
          </a:p>
          <a:p>
            <a:r>
              <a:rPr lang="en-US" baseline="0" dirty="0" smtClean="0"/>
              <a:t>What do we believe about the ability of all students to achieve?</a:t>
            </a:r>
          </a:p>
          <a:p>
            <a:r>
              <a:rPr lang="en-US" baseline="0" dirty="0" smtClean="0"/>
              <a:t>How do we address developmental needs of all students?</a:t>
            </a:r>
          </a:p>
          <a:p>
            <a:r>
              <a:rPr lang="en-US" baseline="0" dirty="0" smtClean="0"/>
              <a:t>What is the school counselor’s role as an advocate for every student?</a:t>
            </a:r>
          </a:p>
          <a:p>
            <a:r>
              <a:rPr lang="en-US" baseline="0" dirty="0" smtClean="0"/>
              <a:t>Who do we believe is involved in planning, managing, delivery and evaluation of the CSCP?</a:t>
            </a:r>
          </a:p>
          <a:p>
            <a:r>
              <a:rPr lang="en-US" baseline="0" dirty="0" smtClean="0"/>
              <a:t>How is data used to inform program decisions?</a:t>
            </a:r>
          </a:p>
          <a:p>
            <a:r>
              <a:rPr lang="en-US" baseline="0" dirty="0" smtClean="0"/>
              <a:t>How do ethical standards guide the work of the school counselors?</a:t>
            </a:r>
          </a:p>
          <a:p>
            <a:endParaRPr lang="en-US" baseline="0" dirty="0" smtClean="0"/>
          </a:p>
          <a:p>
            <a:r>
              <a:rPr lang="en-US" baseline="0" dirty="0" smtClean="0"/>
              <a:t>This belief is important for students because….</a:t>
            </a:r>
          </a:p>
          <a:p>
            <a:r>
              <a:rPr lang="en-US" baseline="0" dirty="0" smtClean="0"/>
              <a:t>What this belief means for the program is….</a:t>
            </a:r>
          </a:p>
          <a:p>
            <a:r>
              <a:rPr lang="en-US" baseline="0" dirty="0" smtClean="0"/>
              <a:t>What this belief means the school counselor will do</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168627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Competencies Assessment – identify strengths</a:t>
            </a:r>
            <a:r>
              <a:rPr lang="en-US" baseline="0" dirty="0" smtClean="0"/>
              <a:t> and areas of growth, align to school/student needs assessments results to develop professional growth plan  annually</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8177308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684597" y="3810004"/>
            <a:ext cx="77724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377"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754" indent="0">
              <a:buNone/>
              <a:defRPr/>
            </a:lvl5pPr>
          </a:lstStyle>
          <a:p>
            <a:pPr marL="0" marR="0" lvl="0" indent="0" algn="l" defTabSz="914377"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180352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322298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4" name="Rectangle 3"/>
          <p:cNvSpPr/>
          <p:nvPr/>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
        <p:nvSpPr>
          <p:cNvPr id="5" name="Rectangle 4"/>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914648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
        <p:nvSpPr>
          <p:cNvPr id="6" name="Rectangle 5"/>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Tree>
    <p:extLst>
      <p:ext uri="{BB962C8B-B14F-4D97-AF65-F5344CB8AC3E}">
        <p14:creationId xmlns:p14="http://schemas.microsoft.com/office/powerpoint/2010/main" val="4202726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1" name="Rectangle 10"/>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Rectangle 13"/>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185066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226115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12" name="Rectangle 11"/>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4"/>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8" name="Rectangle 17"/>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9" name="Rectangle 18"/>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798332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394892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708569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1" name="Rectangle 10"/>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Rectangle 13"/>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Rectangle 14"/>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679249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43784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a:t>Insert Slide Heading </a:t>
            </a:r>
          </a:p>
        </p:txBody>
      </p:sp>
      <p:sp>
        <p:nvSpPr>
          <p:cNvPr id="8" name="Rectangle 7"/>
          <p:cNvSpPr/>
          <p:nvPr userDrawn="1"/>
        </p:nvSpPr>
        <p:spPr>
          <a:xfrm>
            <a:off x="0" y="5999379"/>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08"/>
            <a:ext cx="1616967" cy="639563"/>
          </a:xfrm>
          <a:prstGeom prst="rect">
            <a:avLst/>
          </a:prstGeom>
        </p:spPr>
      </p:pic>
      <p:sp>
        <p:nvSpPr>
          <p:cNvPr id="6" name="Slide Number Placeholder 5"/>
          <p:cNvSpPr>
            <a:spLocks noGrp="1"/>
          </p:cNvSpPr>
          <p:nvPr>
            <p:ph type="sldNum" sz="quarter" idx="12"/>
          </p:nvPr>
        </p:nvSpPr>
        <p:spPr>
          <a:xfrm>
            <a:off x="8229600" y="6356354"/>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817543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Rectangle 14"/>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2961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0264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08990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79729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6591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77424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152400" y="4038607"/>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16865343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20318999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32750976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4"/>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11157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295400"/>
            <a:ext cx="4114800" cy="4525963"/>
          </a:xfrm>
        </p:spPr>
        <p:txBody>
          <a:bodyPr/>
          <a:lstStyle>
            <a:lvl1pPr>
              <a:defRPr sz="2200" baseline="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4572000" y="1295400"/>
            <a:ext cx="4114800" cy="4525963"/>
          </a:xfrm>
        </p:spPr>
        <p:txBody>
          <a:bodyPr/>
          <a:lstStyle>
            <a:lvl1pPr>
              <a:defRPr sz="22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9"/>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08"/>
            <a:ext cx="1616967" cy="639563"/>
          </a:xfrm>
          <a:prstGeom prst="rect">
            <a:avLst/>
          </a:prstGeom>
        </p:spPr>
      </p:pic>
      <p:sp>
        <p:nvSpPr>
          <p:cNvPr id="13" name="Slide Number Placeholder 5"/>
          <p:cNvSpPr>
            <a:spLocks noGrp="1"/>
          </p:cNvSpPr>
          <p:nvPr>
            <p:ph type="sldNum" sz="quarter" idx="12"/>
          </p:nvPr>
        </p:nvSpPr>
        <p:spPr>
          <a:xfrm>
            <a:off x="8229600" y="6356354"/>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625379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4199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77740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44819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87630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62041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2793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a:t>Insert Slide Heading </a:t>
            </a:r>
          </a:p>
        </p:txBody>
      </p:sp>
      <p:sp>
        <p:nvSpPr>
          <p:cNvPr id="8" name="Rectangle 7"/>
          <p:cNvSpPr/>
          <p:nvPr userDrawn="1"/>
        </p:nvSpPr>
        <p:spPr>
          <a:xfrm>
            <a:off x="0" y="5999383"/>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12"/>
            <a:ext cx="1616967" cy="639563"/>
          </a:xfrm>
          <a:prstGeom prst="rect">
            <a:avLst/>
          </a:prstGeom>
        </p:spPr>
      </p:pic>
      <p:sp>
        <p:nvSpPr>
          <p:cNvPr id="6" name="Slide Number Placeholder 5"/>
          <p:cNvSpPr>
            <a:spLocks noGrp="1"/>
          </p:cNvSpPr>
          <p:nvPr>
            <p:ph type="sldNum" sz="quarter" idx="12"/>
          </p:nvPr>
        </p:nvSpPr>
        <p:spPr>
          <a:xfrm>
            <a:off x="8229600" y="6356358"/>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8946877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608397" y="3898908"/>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8"/>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2807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3" name="Rectangle 2"/>
          <p:cNvSpPr/>
          <p:nvPr/>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152400" y="4038607"/>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
        <p:nvSpPr>
          <p:cNvPr id="9" name="Rectangle 8"/>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41400172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209136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7"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1"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5036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4" name="Rectangle 3"/>
          <p:cNvSpPr/>
          <p:nvPr/>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
        <p:nvSpPr>
          <p:cNvPr id="5" name="Rectangle 4"/>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39751625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
        <p:nvSpPr>
          <p:cNvPr id="6" name="Rectangle 5"/>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Tree>
    <p:extLst>
      <p:ext uri="{BB962C8B-B14F-4D97-AF65-F5344CB8AC3E}">
        <p14:creationId xmlns:p14="http://schemas.microsoft.com/office/powerpoint/2010/main" val="25623461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1" name="Rectangle 10"/>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Rectangle 13"/>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1214873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3517315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12" name="Rectangle 11"/>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4"/>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8" name="Rectangle 17"/>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9" name="Rectangle 18"/>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4097324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896336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38434305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1" name="Rectangle 10"/>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Rectangle 13"/>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Rectangle 14"/>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813080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0" name="Rectangle 9"/>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412324405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7" name="Rectangle 6"/>
          <p:cNvSpPr/>
          <p:nvPr/>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Rectangle 14"/>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664753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9"/>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08"/>
            <a:ext cx="1616967" cy="639563"/>
          </a:xfrm>
          <a:prstGeom prst="rect">
            <a:avLst/>
          </a:prstGeom>
        </p:spPr>
      </p:pic>
      <p:sp>
        <p:nvSpPr>
          <p:cNvPr id="7" name="Slide Number Placeholder 5"/>
          <p:cNvSpPr>
            <a:spLocks noGrp="1"/>
          </p:cNvSpPr>
          <p:nvPr>
            <p:ph type="sldNum" sz="quarter" idx="12"/>
          </p:nvPr>
        </p:nvSpPr>
        <p:spPr>
          <a:xfrm>
            <a:off x="8229600" y="6356354"/>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6082747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13820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37002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35498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09004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6988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152400" y="4038607"/>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7028764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37883490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34814971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4"/>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Rectangle 10"/>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5485143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70"/>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Footer Placeholder 4"/>
          <p:cNvSpPr>
            <a:spLocks noGrp="1"/>
          </p:cNvSpPr>
          <p:nvPr>
            <p:ph type="ftr" sz="quarter" idx="11"/>
          </p:nvPr>
        </p:nvSpPr>
        <p:spPr>
          <a:xfrm>
            <a:off x="3124200" y="6375404"/>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4"/>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1621300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4"/>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381000" y="228600"/>
            <a:ext cx="8305800" cy="914400"/>
          </a:xfrm>
        </p:spPr>
        <p:txBody>
          <a:bodyPr/>
          <a:lstStyle>
            <a:lvl1pPr>
              <a:defRPr/>
            </a:lvl1pPr>
          </a:lstStyle>
          <a:p>
            <a:r>
              <a:rPr lang="en-US" dirty="0"/>
              <a:t>Insert Slide Heading</a:t>
            </a:r>
          </a:p>
        </p:txBody>
      </p:sp>
    </p:spTree>
    <p:extLst>
      <p:ext uri="{BB962C8B-B14F-4D97-AF65-F5344CB8AC3E}">
        <p14:creationId xmlns:p14="http://schemas.microsoft.com/office/powerpoint/2010/main" val="191178549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306198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88003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09633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040758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048102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7"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1"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19704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smtClean="0"/>
              <a:t>Insert Slide Heading </a:t>
            </a:r>
            <a:endParaRPr lang="en-US" dirty="0"/>
          </a:p>
        </p:txBody>
      </p:sp>
      <p:sp>
        <p:nvSpPr>
          <p:cNvPr id="8" name="Rectangle 7"/>
          <p:cNvSpPr/>
          <p:nvPr userDrawn="1"/>
        </p:nvSpPr>
        <p:spPr>
          <a:xfrm>
            <a:off x="0" y="5999379"/>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2" y="6108908"/>
            <a:ext cx="1616967" cy="639563"/>
          </a:xfrm>
          <a:prstGeom prst="rect">
            <a:avLst/>
          </a:prstGeom>
        </p:spPr>
      </p:pic>
      <p:sp>
        <p:nvSpPr>
          <p:cNvPr id="6" name="Slide Number Placeholder 5"/>
          <p:cNvSpPr>
            <a:spLocks noGrp="1"/>
          </p:cNvSpPr>
          <p:nvPr>
            <p:ph type="sldNum" sz="quarter" idx="12"/>
          </p:nvPr>
        </p:nvSpPr>
        <p:spPr>
          <a:xfrm>
            <a:off x="8229600" y="6356354"/>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60638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608397" y="3898904"/>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latin typeface="PermianSlabSerifTypeface"/>
                <a:cs typeface="PermianSlabSerifTypeface"/>
              </a:rPr>
              <a:t>Presenter Name</a:t>
            </a:r>
            <a:br>
              <a:rPr lang="en-US" sz="3000" b="1" dirty="0">
                <a:solidFill>
                  <a:srgbClr val="FFFFFF"/>
                </a:solidFill>
                <a:latin typeface="PermianSlabSerifTypeface"/>
                <a:cs typeface="PermianSlabSerifTypeface"/>
              </a:rPr>
            </a:br>
            <a:r>
              <a:rPr lang="en-US" sz="3000" b="1" dirty="0">
                <a:solidFill>
                  <a:srgbClr val="FFFFFF"/>
                </a:solidFill>
                <a:latin typeface="PermianSlabSerifTypeface"/>
                <a:cs typeface="PermianSlabSerifTypeface"/>
              </a:rPr>
              <a:t>Title</a:t>
            </a:r>
            <a:br>
              <a:rPr lang="en-US" sz="3000" b="1" dirty="0">
                <a:solidFill>
                  <a:srgbClr val="FFFFFF"/>
                </a:solidFill>
                <a:latin typeface="PermianSlabSerifTypeface"/>
                <a:cs typeface="PermianSlabSerifTypeface"/>
              </a:rPr>
            </a:br>
            <a:r>
              <a:rPr lang="en-US" sz="3000" b="1" dirty="0">
                <a:solidFill>
                  <a:srgbClr val="FFFFFF"/>
                </a:solidFill>
                <a:latin typeface="PermianSlabSerifTypeface"/>
                <a:cs typeface="PermianSlabSerifTypeface"/>
              </a:rPr>
              <a:t>Team/Office/Division</a:t>
            </a:r>
          </a:p>
          <a:p>
            <a:r>
              <a:rPr lang="en-US" sz="3000" b="1" dirty="0">
                <a:solidFill>
                  <a:srgbClr val="FFFFFF"/>
                </a:solidFill>
                <a:latin typeface="PermianSlabSerifTypeface"/>
                <a:cs typeface="PermianSlabSerifTypeface"/>
              </a:rPr>
              <a:t>Email Address</a:t>
            </a:r>
          </a:p>
          <a:p>
            <a:r>
              <a:rPr lang="en-US" sz="3000" b="1" dirty="0">
                <a:solidFill>
                  <a:srgbClr val="FFFFFF"/>
                </a:solidFill>
                <a:latin typeface="PermianSlabSerifTypeface"/>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58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608397" y="3898904"/>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4"/>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61"/>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98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3" name="Rectangle 2"/>
          <p:cNvSpPr/>
          <p:nvPr/>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ctrTitle"/>
          </p:nvPr>
        </p:nvSpPr>
        <p:spPr>
          <a:xfrm>
            <a:off x="152400" y="4038607"/>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
        <p:nvSpPr>
          <p:cNvPr id="9" name="Rectangle 8"/>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1575329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26" Type="http://schemas.openxmlformats.org/officeDocument/2006/relationships/slideLayout" Target="../slideLayouts/slideLayout34.xml"/><Relationship Id="rId3" Type="http://schemas.openxmlformats.org/officeDocument/2006/relationships/slideLayout" Target="../slideLayouts/slideLayout11.xml"/><Relationship Id="rId21" Type="http://schemas.openxmlformats.org/officeDocument/2006/relationships/slideLayout" Target="../slideLayouts/slideLayout29.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5" Type="http://schemas.openxmlformats.org/officeDocument/2006/relationships/slideLayout" Target="../slideLayouts/slideLayout33.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slideLayout" Target="../slideLayouts/slideLayout28.xml"/><Relationship Id="rId29" Type="http://schemas.openxmlformats.org/officeDocument/2006/relationships/slideLayout" Target="../slideLayouts/slideLayout37.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24" Type="http://schemas.openxmlformats.org/officeDocument/2006/relationships/slideLayout" Target="../slideLayouts/slideLayout32.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23" Type="http://schemas.openxmlformats.org/officeDocument/2006/relationships/slideLayout" Target="../slideLayouts/slideLayout31.xml"/><Relationship Id="rId28" Type="http://schemas.openxmlformats.org/officeDocument/2006/relationships/slideLayout" Target="../slideLayouts/slideLayout36.xml"/><Relationship Id="rId10" Type="http://schemas.openxmlformats.org/officeDocument/2006/relationships/slideLayout" Target="../slideLayouts/slideLayout18.xml"/><Relationship Id="rId19" Type="http://schemas.openxmlformats.org/officeDocument/2006/relationships/slideLayout" Target="../slideLayouts/slideLayout27.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 Id="rId22" Type="http://schemas.openxmlformats.org/officeDocument/2006/relationships/slideLayout" Target="../slideLayouts/slideLayout30.xml"/><Relationship Id="rId27" Type="http://schemas.openxmlformats.org/officeDocument/2006/relationships/slideLayout" Target="../slideLayouts/slideLayout35.xml"/><Relationship Id="rId30"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slideLayout" Target="../slideLayouts/slideLayout55.xml"/><Relationship Id="rId26" Type="http://schemas.openxmlformats.org/officeDocument/2006/relationships/slideLayout" Target="../slideLayouts/slideLayout63.xml"/><Relationship Id="rId3" Type="http://schemas.openxmlformats.org/officeDocument/2006/relationships/slideLayout" Target="../slideLayouts/slideLayout40.xml"/><Relationship Id="rId21" Type="http://schemas.openxmlformats.org/officeDocument/2006/relationships/slideLayout" Target="../slideLayouts/slideLayout58.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5" Type="http://schemas.openxmlformats.org/officeDocument/2006/relationships/slideLayout" Target="../slideLayouts/slideLayout62.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20" Type="http://schemas.openxmlformats.org/officeDocument/2006/relationships/slideLayout" Target="../slideLayouts/slideLayout57.xml"/><Relationship Id="rId29" Type="http://schemas.openxmlformats.org/officeDocument/2006/relationships/slideLayout" Target="../slideLayouts/slideLayout66.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24" Type="http://schemas.openxmlformats.org/officeDocument/2006/relationships/slideLayout" Target="../slideLayouts/slideLayout61.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23" Type="http://schemas.openxmlformats.org/officeDocument/2006/relationships/slideLayout" Target="../slideLayouts/slideLayout60.xml"/><Relationship Id="rId28" Type="http://schemas.openxmlformats.org/officeDocument/2006/relationships/slideLayout" Target="../slideLayouts/slideLayout65.xml"/><Relationship Id="rId10" Type="http://schemas.openxmlformats.org/officeDocument/2006/relationships/slideLayout" Target="../slideLayouts/slideLayout47.xml"/><Relationship Id="rId19" Type="http://schemas.openxmlformats.org/officeDocument/2006/relationships/slideLayout" Target="../slideLayouts/slideLayout56.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 Id="rId22" Type="http://schemas.openxmlformats.org/officeDocument/2006/relationships/slideLayout" Target="../slideLayouts/slideLayout59.xml"/><Relationship Id="rId27" Type="http://schemas.openxmlformats.org/officeDocument/2006/relationships/slideLayout" Target="../slideLayouts/slideLayout64.xml"/><Relationship Id="rId30"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9"/>
            <a:ext cx="8305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5317548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377"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891" indent="-342891" algn="l" defTabSz="914377"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32" indent="-285744" algn="l" defTabSz="914377"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2971" indent="-228594" algn="l" defTabSz="914377"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160" indent="-228594" algn="l" defTabSz="914377"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349" indent="-228594" algn="l" defTabSz="914377"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9"/>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7" name="Slide Number Placeholder 5"/>
          <p:cNvSpPr>
            <a:spLocks noGrp="1"/>
          </p:cNvSpPr>
          <p:nvPr>
            <p:ph type="sldNum" sz="quarter" idx="4"/>
          </p:nvPr>
        </p:nvSpPr>
        <p:spPr>
          <a:xfrm>
            <a:off x="6858000" y="6410330"/>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294817645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 id="2147483688" r:id="rId19"/>
    <p:sldLayoutId id="2147483689" r:id="rId20"/>
    <p:sldLayoutId id="2147483690" r:id="rId21"/>
    <p:sldLayoutId id="2147483691" r:id="rId22"/>
    <p:sldLayoutId id="2147483692" r:id="rId23"/>
    <p:sldLayoutId id="2147483693" r:id="rId24"/>
    <p:sldLayoutId id="2147483694" r:id="rId25"/>
    <p:sldLayoutId id="2147483695" r:id="rId26"/>
    <p:sldLayoutId id="2147483696" r:id="rId27"/>
    <p:sldLayoutId id="2147483697" r:id="rId28"/>
    <p:sldLayoutId id="2147483698" r:id="rId29"/>
  </p:sldLayoutIdLs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9"/>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7" name="Slide Number Placeholder 5"/>
          <p:cNvSpPr>
            <a:spLocks noGrp="1"/>
          </p:cNvSpPr>
          <p:nvPr>
            <p:ph type="sldNum" sz="quarter" idx="4"/>
          </p:nvPr>
        </p:nvSpPr>
        <p:spPr>
          <a:xfrm>
            <a:off x="6858000" y="6410330"/>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96440304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 id="2147483717" r:id="rId18"/>
    <p:sldLayoutId id="2147483718" r:id="rId19"/>
    <p:sldLayoutId id="2147483719" r:id="rId20"/>
    <p:sldLayoutId id="2147483720" r:id="rId21"/>
    <p:sldLayoutId id="2147483721" r:id="rId22"/>
    <p:sldLayoutId id="2147483722" r:id="rId23"/>
    <p:sldLayoutId id="2147483723" r:id="rId24"/>
    <p:sldLayoutId id="2147483724" r:id="rId25"/>
    <p:sldLayoutId id="2147483725" r:id="rId26"/>
    <p:sldLayoutId id="2147483726" r:id="rId27"/>
    <p:sldLayoutId id="2147483727" r:id="rId28"/>
    <p:sldLayoutId id="2147483728" r:id="rId29"/>
  </p:sldLayoutIdLs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choolcounselor.org/asca/media/asca/home/SCCompetenci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schoolcounselor.org/asca/media/asca/Ethics/EthicalStandards2016.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odel%20and%20Standards%20Revision/Implementation%20Guide/C.%20Christian%20Annual%20Agreement%20(1).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Leigh.Bagwell@tn.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odel%20and%20Standards%20Revision/TCA%20legislation.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597" y="3810004"/>
            <a:ext cx="7772400" cy="1470025"/>
          </a:xfrm>
        </p:spPr>
        <p:txBody>
          <a:bodyPr>
            <a:normAutofit fontScale="90000"/>
          </a:bodyPr>
          <a:lstStyle/>
          <a:p>
            <a:r>
              <a:rPr lang="en-US" dirty="0" smtClean="0"/>
              <a:t>Webinar: Part 1-</a:t>
            </a:r>
            <a:r>
              <a:rPr lang="en-US" dirty="0" smtClean="0"/>
              <a:t>Implementing </a:t>
            </a:r>
            <a:r>
              <a:rPr lang="en-US" dirty="0" smtClean="0"/>
              <a:t>a Comprehensive School Counseling Program</a:t>
            </a:r>
            <a:endParaRPr lang="en-US" dirty="0"/>
          </a:p>
        </p:txBody>
      </p:sp>
      <p:sp>
        <p:nvSpPr>
          <p:cNvPr id="4" name="Text Placeholder 3"/>
          <p:cNvSpPr>
            <a:spLocks noGrp="1"/>
          </p:cNvSpPr>
          <p:nvPr>
            <p:ph type="body" sz="quarter" idx="10"/>
          </p:nvPr>
        </p:nvSpPr>
        <p:spPr/>
        <p:txBody>
          <a:bodyPr>
            <a:normAutofit/>
          </a:bodyPr>
          <a:lstStyle/>
          <a:p>
            <a:r>
              <a:rPr lang="en-US" dirty="0"/>
              <a:t>Leigh Bagwell | Coordinator of School Counseling </a:t>
            </a:r>
          </a:p>
        </p:txBody>
      </p:sp>
    </p:spTree>
    <p:extLst>
      <p:ext uri="{BB962C8B-B14F-4D97-AF65-F5344CB8AC3E}">
        <p14:creationId xmlns:p14="http://schemas.microsoft.com/office/powerpoint/2010/main" val="1155776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hlinkClick r:id="rId3"/>
              </a:rPr>
              <a:t>School Counselor Competencies</a:t>
            </a:r>
            <a:endParaRPr lang="en-US" dirty="0" smtClean="0"/>
          </a:p>
          <a:p>
            <a:pPr lvl="1">
              <a:buFont typeface="Courier New" panose="02070309020205020404" pitchFamily="49" charset="0"/>
              <a:buChar char="o"/>
            </a:pPr>
            <a:r>
              <a:rPr lang="en-US" dirty="0" smtClean="0"/>
              <a:t>Identify the knowledge, abilities, skills, and attitudes necessary to plan, organize, implement, and evaluate a </a:t>
            </a:r>
            <a:r>
              <a:rPr lang="en-US" dirty="0" smtClean="0"/>
              <a:t>comprehensive school counseling program</a:t>
            </a:r>
            <a:endParaRPr lang="en-US" dirty="0" smtClean="0"/>
          </a:p>
          <a:p>
            <a:pPr lvl="1">
              <a:buFont typeface="Courier New" panose="02070309020205020404" pitchFamily="49" charset="0"/>
              <a:buChar char="o"/>
            </a:pPr>
            <a:r>
              <a:rPr lang="en-US" dirty="0" smtClean="0"/>
              <a:t>Drive professional development and growth plans</a:t>
            </a:r>
          </a:p>
          <a:p>
            <a:pPr lvl="1"/>
            <a:endParaRPr lang="en-US" dirty="0"/>
          </a:p>
          <a:p>
            <a:r>
              <a:rPr lang="en-US" dirty="0" smtClean="0">
                <a:hlinkClick r:id="rId4"/>
              </a:rPr>
              <a:t>Ethical Standards</a:t>
            </a:r>
            <a:endParaRPr lang="en-US" dirty="0" smtClean="0"/>
          </a:p>
          <a:p>
            <a:pPr lvl="1">
              <a:buFont typeface="Courier New" panose="02070309020205020404" pitchFamily="49" charset="0"/>
              <a:buChar char="o"/>
            </a:pPr>
            <a:r>
              <a:rPr lang="en-US" dirty="0" smtClean="0"/>
              <a:t>Are the accepted practice, norms, and standards of the profession</a:t>
            </a:r>
          </a:p>
          <a:p>
            <a:pPr lvl="1">
              <a:buFont typeface="Courier New" panose="02070309020205020404" pitchFamily="49" charset="0"/>
              <a:buChar char="o"/>
            </a:pPr>
            <a:r>
              <a:rPr lang="en-US" dirty="0" smtClean="0"/>
              <a:t>Guide decision-making, standardize professional practice</a:t>
            </a:r>
          </a:p>
          <a:p>
            <a:pPr lvl="1">
              <a:buFont typeface="Courier New" panose="02070309020205020404" pitchFamily="49" charset="0"/>
              <a:buChar char="o"/>
            </a:pPr>
            <a:r>
              <a:rPr lang="en-US" dirty="0" smtClean="0"/>
              <a:t>Protect students and school counselors</a:t>
            </a:r>
          </a:p>
          <a:p>
            <a:pPr lvl="1">
              <a:buFont typeface="Courier New" panose="02070309020205020404" pitchFamily="49" charset="0"/>
              <a:buChar char="o"/>
            </a:pPr>
            <a:r>
              <a:rPr lang="en-US" dirty="0" smtClean="0"/>
              <a:t>Ensure fair and consistent practice</a:t>
            </a:r>
            <a:endParaRPr lang="en-US" dirty="0"/>
          </a:p>
        </p:txBody>
      </p:sp>
      <p:sp>
        <p:nvSpPr>
          <p:cNvPr id="3" name="Title 2"/>
          <p:cNvSpPr>
            <a:spLocks noGrp="1"/>
          </p:cNvSpPr>
          <p:nvPr>
            <p:ph type="title"/>
          </p:nvPr>
        </p:nvSpPr>
        <p:spPr/>
        <p:txBody>
          <a:bodyPr>
            <a:normAutofit/>
          </a:bodyPr>
          <a:lstStyle/>
          <a:p>
            <a:r>
              <a:rPr lang="en-US" dirty="0" smtClean="0"/>
              <a:t>Foundations: </a:t>
            </a:r>
            <a:r>
              <a:rPr lang="en-US" dirty="0" smtClean="0"/>
              <a:t>Legal &amp; Ethical</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2720907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Program Goals	</a:t>
            </a:r>
          </a:p>
          <a:p>
            <a:pPr lvl="1">
              <a:buFont typeface="Courier New" panose="02070309020205020404" pitchFamily="49" charset="0"/>
              <a:buChar char="o"/>
            </a:pPr>
            <a:r>
              <a:rPr lang="en-US" dirty="0" smtClean="0"/>
              <a:t>Address specific </a:t>
            </a:r>
            <a:r>
              <a:rPr lang="en-US" b="1" dirty="0" smtClean="0"/>
              <a:t>student outcomes</a:t>
            </a:r>
          </a:p>
          <a:p>
            <a:pPr lvl="1">
              <a:buFont typeface="Courier New" panose="02070309020205020404" pitchFamily="49" charset="0"/>
              <a:buChar char="o"/>
            </a:pPr>
            <a:r>
              <a:rPr lang="en-US" dirty="0" smtClean="0"/>
              <a:t>Based on </a:t>
            </a:r>
            <a:r>
              <a:rPr lang="en-US" b="1" dirty="0" smtClean="0"/>
              <a:t>school and student data</a:t>
            </a:r>
          </a:p>
          <a:p>
            <a:pPr lvl="1">
              <a:buFont typeface="Courier New" panose="02070309020205020404" pitchFamily="49" charset="0"/>
              <a:buChar char="o"/>
            </a:pPr>
            <a:r>
              <a:rPr lang="en-US" dirty="0" smtClean="0"/>
              <a:t>Promote </a:t>
            </a:r>
            <a:r>
              <a:rPr lang="en-US" b="1" dirty="0" smtClean="0"/>
              <a:t>achievement, attendance, behavior, and/or school safety</a:t>
            </a:r>
          </a:p>
          <a:p>
            <a:pPr lvl="1">
              <a:buFont typeface="Courier New" panose="02070309020205020404" pitchFamily="49" charset="0"/>
              <a:buChar char="o"/>
            </a:pPr>
            <a:r>
              <a:rPr lang="en-US" dirty="0" smtClean="0"/>
              <a:t>Support </a:t>
            </a:r>
            <a:r>
              <a:rPr lang="en-US" b="1" dirty="0" smtClean="0"/>
              <a:t>school improvement goals</a:t>
            </a:r>
          </a:p>
          <a:p>
            <a:pPr lvl="1">
              <a:buFont typeface="Courier New" panose="02070309020205020404" pitchFamily="49" charset="0"/>
              <a:buChar char="o"/>
            </a:pPr>
            <a:r>
              <a:rPr lang="en-US" dirty="0" smtClean="0"/>
              <a:t>Drive </a:t>
            </a:r>
            <a:r>
              <a:rPr lang="en-US" dirty="0" smtClean="0"/>
              <a:t>planning </a:t>
            </a:r>
            <a:r>
              <a:rPr lang="en-US" dirty="0" smtClean="0"/>
              <a:t>of </a:t>
            </a:r>
            <a:r>
              <a:rPr lang="en-US" dirty="0" smtClean="0"/>
              <a:t>comprehensive school counseling programs</a:t>
            </a:r>
            <a:endParaRPr lang="en-US" dirty="0" smtClean="0"/>
          </a:p>
          <a:p>
            <a:pPr lvl="1">
              <a:buFont typeface="Courier New" panose="02070309020205020404" pitchFamily="49" charset="0"/>
              <a:buChar char="o"/>
            </a:pPr>
            <a:r>
              <a:rPr lang="en-US" dirty="0" smtClean="0"/>
              <a:t>Example: M.E.A.S.U.R.E. or SMART </a:t>
            </a:r>
            <a:r>
              <a:rPr lang="en-US" dirty="0" smtClean="0"/>
              <a:t>goals</a:t>
            </a:r>
          </a:p>
          <a:p>
            <a:pPr lvl="2">
              <a:buFont typeface="Courier New" panose="02070309020205020404" pitchFamily="49" charset="0"/>
              <a:buChar char="o"/>
            </a:pPr>
            <a:r>
              <a:rPr lang="en-US" dirty="0" smtClean="0"/>
              <a:t>Increase the % of students enrolling in postsecondary education/training from 57% - 82%</a:t>
            </a:r>
          </a:p>
          <a:p>
            <a:pPr lvl="2">
              <a:buFont typeface="Courier New" panose="02070309020205020404" pitchFamily="49" charset="0"/>
              <a:buChar char="o"/>
            </a:pPr>
            <a:r>
              <a:rPr lang="en-US" dirty="0" smtClean="0"/>
              <a:t>Reduce the % of chronic absenteeism by 38%</a:t>
            </a:r>
          </a:p>
          <a:p>
            <a:pPr lvl="2">
              <a:buFont typeface="Courier New" panose="02070309020205020404" pitchFamily="49" charset="0"/>
              <a:buChar char="o"/>
            </a:pPr>
            <a:r>
              <a:rPr lang="en-US" dirty="0" smtClean="0"/>
              <a:t>Increase the # of African American males in EPSOs</a:t>
            </a:r>
            <a:endParaRPr lang="en-US" dirty="0" smtClean="0"/>
          </a:p>
          <a:p>
            <a:pPr marL="457189" lvl="1" indent="0">
              <a:buNone/>
            </a:pPr>
            <a:endParaRPr lang="en-US" dirty="0" smtClean="0"/>
          </a:p>
        </p:txBody>
      </p:sp>
      <p:sp>
        <p:nvSpPr>
          <p:cNvPr id="3" name="Title 2"/>
          <p:cNvSpPr>
            <a:spLocks noGrp="1"/>
          </p:cNvSpPr>
          <p:nvPr>
            <p:ph type="title"/>
          </p:nvPr>
        </p:nvSpPr>
        <p:spPr/>
        <p:txBody>
          <a:bodyPr/>
          <a:lstStyle/>
          <a:p>
            <a:r>
              <a:rPr lang="en-US" dirty="0" smtClean="0"/>
              <a:t>Foundations: Goals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1907840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Management-HOW?</a:t>
            </a:r>
            <a:endParaRPr lang="en-US" dirty="0"/>
          </a:p>
        </p:txBody>
      </p:sp>
      <p:sp>
        <p:nvSpPr>
          <p:cNvPr id="2" name="Content Placeholder 1"/>
          <p:cNvSpPr>
            <a:spLocks noGrp="1"/>
          </p:cNvSpPr>
          <p:nvPr>
            <p:ph idx="4294967295"/>
          </p:nvPr>
        </p:nvSpPr>
        <p:spPr>
          <a:xfrm>
            <a:off x="0" y="1143000"/>
            <a:ext cx="8382000" cy="4953000"/>
          </a:xfrm>
        </p:spPr>
        <p:txBody>
          <a:bodyPr>
            <a:normAutofit/>
          </a:bodyPr>
          <a:lstStyle/>
          <a:p>
            <a:pPr marL="0" indent="0">
              <a:buNone/>
            </a:pP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1288689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97153" cy="5065436"/>
          </a:xfrm>
        </p:spPr>
        <p:txBody>
          <a:bodyPr>
            <a:normAutofit fontScale="92500" lnSpcReduction="20000"/>
          </a:bodyPr>
          <a:lstStyle/>
          <a:p>
            <a:r>
              <a:rPr lang="en-US" dirty="0" smtClean="0"/>
              <a:t>Data</a:t>
            </a:r>
          </a:p>
          <a:p>
            <a:pPr lvl="1">
              <a:buFont typeface="Courier New" panose="02070309020205020404" pitchFamily="49" charset="0"/>
              <a:buChar char="o"/>
            </a:pPr>
            <a:r>
              <a:rPr lang="en-US" dirty="0"/>
              <a:t>Use of data</a:t>
            </a:r>
          </a:p>
          <a:p>
            <a:pPr lvl="1">
              <a:buFont typeface="Courier New" panose="02070309020205020404" pitchFamily="49" charset="0"/>
              <a:buChar char="o"/>
            </a:pPr>
            <a:r>
              <a:rPr lang="en-US" dirty="0"/>
              <a:t>School data profile</a:t>
            </a:r>
          </a:p>
          <a:p>
            <a:pPr lvl="1">
              <a:buFont typeface="Courier New" panose="02070309020205020404" pitchFamily="49" charset="0"/>
              <a:buChar char="o"/>
            </a:pPr>
            <a:r>
              <a:rPr lang="en-US" dirty="0"/>
              <a:t>Program results </a:t>
            </a:r>
            <a:r>
              <a:rPr lang="en-US" dirty="0" smtClean="0"/>
              <a:t>data</a:t>
            </a:r>
            <a:endParaRPr lang="en-US" dirty="0" smtClean="0"/>
          </a:p>
          <a:p>
            <a:r>
              <a:rPr lang="en-US" dirty="0" smtClean="0"/>
              <a:t>Assessments</a:t>
            </a:r>
            <a:endParaRPr lang="en-US" dirty="0" smtClean="0"/>
          </a:p>
          <a:p>
            <a:pPr lvl="1">
              <a:buFont typeface="Courier New" panose="02070309020205020404" pitchFamily="49" charset="0"/>
              <a:buChar char="o"/>
            </a:pPr>
            <a:r>
              <a:rPr lang="en-US" dirty="0" smtClean="0"/>
              <a:t>School and student needs assessments</a:t>
            </a:r>
            <a:endParaRPr lang="en-US" dirty="0"/>
          </a:p>
          <a:p>
            <a:pPr lvl="1">
              <a:buFont typeface="Courier New" panose="02070309020205020404" pitchFamily="49" charset="0"/>
              <a:buChar char="o"/>
            </a:pPr>
            <a:r>
              <a:rPr lang="en-US" dirty="0"/>
              <a:t>School counselor competencies assessment</a:t>
            </a:r>
          </a:p>
          <a:p>
            <a:pPr lvl="1">
              <a:buFont typeface="Courier New" panose="02070309020205020404" pitchFamily="49" charset="0"/>
              <a:buChar char="o"/>
            </a:pPr>
            <a:r>
              <a:rPr lang="en-US" dirty="0"/>
              <a:t>School counseling program </a:t>
            </a:r>
            <a:r>
              <a:rPr lang="en-US" dirty="0" smtClean="0"/>
              <a:t>audit</a:t>
            </a:r>
            <a:endParaRPr lang="en-US" dirty="0"/>
          </a:p>
          <a:p>
            <a:pPr lvl="1">
              <a:buFont typeface="Courier New" panose="02070309020205020404" pitchFamily="49" charset="0"/>
              <a:buChar char="o"/>
            </a:pPr>
            <a:r>
              <a:rPr lang="en-US" dirty="0"/>
              <a:t>Use of time assessment</a:t>
            </a:r>
          </a:p>
          <a:p>
            <a:r>
              <a:rPr lang="en-US" dirty="0"/>
              <a:t>Tools</a:t>
            </a:r>
          </a:p>
          <a:p>
            <a:pPr lvl="1">
              <a:buFont typeface="Courier New" panose="02070309020205020404" pitchFamily="49" charset="0"/>
              <a:buChar char="o"/>
            </a:pPr>
            <a:r>
              <a:rPr lang="en-US" dirty="0" smtClean="0"/>
              <a:t>Program Management </a:t>
            </a:r>
            <a:r>
              <a:rPr lang="en-US" dirty="0"/>
              <a:t>agreements</a:t>
            </a:r>
          </a:p>
          <a:p>
            <a:pPr lvl="1">
              <a:buFont typeface="Courier New" panose="02070309020205020404" pitchFamily="49" charset="0"/>
              <a:buChar char="o"/>
            </a:pPr>
            <a:r>
              <a:rPr lang="en-US" dirty="0"/>
              <a:t>Advisory councils</a:t>
            </a:r>
          </a:p>
          <a:p>
            <a:pPr lvl="1">
              <a:buFont typeface="Courier New" panose="02070309020205020404" pitchFamily="49" charset="0"/>
              <a:buChar char="o"/>
            </a:pPr>
            <a:r>
              <a:rPr lang="en-US" dirty="0" smtClean="0"/>
              <a:t>Closing </a:t>
            </a:r>
            <a:r>
              <a:rPr lang="en-US" dirty="0"/>
              <a:t>the gap action plans</a:t>
            </a:r>
          </a:p>
          <a:p>
            <a:pPr lvl="1">
              <a:buFont typeface="Courier New" panose="02070309020205020404" pitchFamily="49" charset="0"/>
              <a:buChar char="o"/>
            </a:pPr>
            <a:r>
              <a:rPr lang="en-US" dirty="0"/>
              <a:t>Lesson plans</a:t>
            </a:r>
          </a:p>
          <a:p>
            <a:pPr lvl="1">
              <a:buFont typeface="Courier New" panose="02070309020205020404" pitchFamily="49" charset="0"/>
              <a:buChar char="o"/>
            </a:pPr>
            <a:r>
              <a:rPr lang="en-US" dirty="0"/>
              <a:t>Calendars</a:t>
            </a:r>
          </a:p>
        </p:txBody>
      </p:sp>
      <p:sp>
        <p:nvSpPr>
          <p:cNvPr id="3" name="Title 2"/>
          <p:cNvSpPr>
            <a:spLocks noGrp="1"/>
          </p:cNvSpPr>
          <p:nvPr>
            <p:ph type="title"/>
          </p:nvPr>
        </p:nvSpPr>
        <p:spPr/>
        <p:txBody>
          <a:bodyPr/>
          <a:lstStyle/>
          <a:p>
            <a:r>
              <a:rPr lang="en-US" dirty="0"/>
              <a:t>Management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1972086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09663"/>
            <a:ext cx="8382000" cy="4953000"/>
          </a:xfrm>
        </p:spPr>
        <p:txBody>
          <a:bodyPr>
            <a:normAutofit/>
          </a:bodyPr>
          <a:lstStyle/>
          <a:p>
            <a:r>
              <a:rPr lang="en-US" dirty="0" smtClean="0"/>
              <a:t>Use of Data</a:t>
            </a:r>
          </a:p>
          <a:p>
            <a:pPr lvl="1">
              <a:buFont typeface="Courier New" panose="02070309020205020404" pitchFamily="49" charset="0"/>
              <a:buChar char="o"/>
            </a:pPr>
            <a:r>
              <a:rPr lang="en-US" dirty="0" smtClean="0"/>
              <a:t>Monitor student progress</a:t>
            </a:r>
          </a:p>
          <a:p>
            <a:pPr lvl="1">
              <a:buFont typeface="Courier New" panose="02070309020205020404" pitchFamily="49" charset="0"/>
              <a:buChar char="o"/>
            </a:pPr>
            <a:r>
              <a:rPr lang="en-US" dirty="0" smtClean="0"/>
              <a:t>Identify specific needs of students</a:t>
            </a:r>
          </a:p>
          <a:p>
            <a:pPr lvl="1">
              <a:buFont typeface="Courier New" panose="02070309020205020404" pitchFamily="49" charset="0"/>
              <a:buChar char="o"/>
            </a:pPr>
            <a:r>
              <a:rPr lang="en-US" dirty="0" smtClean="0"/>
              <a:t>Identify barriers to learning</a:t>
            </a:r>
          </a:p>
          <a:p>
            <a:pPr lvl="1">
              <a:buFont typeface="Courier New" panose="02070309020205020404" pitchFamily="49" charset="0"/>
              <a:buChar char="o"/>
            </a:pPr>
            <a:r>
              <a:rPr lang="en-US" dirty="0" smtClean="0"/>
              <a:t>Understand factors impacting student behavior</a:t>
            </a:r>
          </a:p>
          <a:p>
            <a:pPr lvl="1">
              <a:buFont typeface="Courier New" panose="02070309020205020404" pitchFamily="49" charset="0"/>
              <a:buChar char="o"/>
            </a:pPr>
            <a:r>
              <a:rPr lang="en-US" dirty="0" smtClean="0"/>
              <a:t>Identify access and equity issues</a:t>
            </a:r>
          </a:p>
          <a:p>
            <a:pPr lvl="1">
              <a:buFont typeface="Courier New" panose="02070309020205020404" pitchFamily="49" charset="0"/>
              <a:buChar char="o"/>
            </a:pPr>
            <a:r>
              <a:rPr lang="en-US" dirty="0" smtClean="0"/>
              <a:t>Close achievement</a:t>
            </a:r>
            <a:r>
              <a:rPr lang="en-US" dirty="0"/>
              <a:t> </a:t>
            </a:r>
            <a:r>
              <a:rPr lang="en-US" dirty="0" smtClean="0"/>
              <a:t>and opportunity gaps</a:t>
            </a:r>
          </a:p>
          <a:p>
            <a:pPr lvl="1">
              <a:buFont typeface="Courier New" panose="02070309020205020404" pitchFamily="49" charset="0"/>
              <a:buChar char="o"/>
            </a:pPr>
            <a:r>
              <a:rPr lang="en-US" dirty="0" smtClean="0"/>
              <a:t>Assess and evaluate effectiveness of CSCP activities</a:t>
            </a:r>
          </a:p>
          <a:p>
            <a:pPr lvl="1">
              <a:buFont typeface="Courier New" panose="02070309020205020404" pitchFamily="49" charset="0"/>
              <a:buChar char="o"/>
            </a:pPr>
            <a:r>
              <a:rPr lang="en-US" dirty="0" smtClean="0"/>
              <a:t>Improve, modify, or change CSCP services</a:t>
            </a:r>
          </a:p>
          <a:p>
            <a:pPr lvl="1">
              <a:buFont typeface="Courier New" panose="02070309020205020404" pitchFamily="49" charset="0"/>
              <a:buChar char="o"/>
            </a:pPr>
            <a:r>
              <a:rPr lang="en-US" dirty="0" smtClean="0"/>
              <a:t>Advocate for additional resources to support CSCP </a:t>
            </a:r>
          </a:p>
          <a:p>
            <a:pPr lvl="1"/>
            <a:endParaRPr lang="en-US" dirty="0"/>
          </a:p>
        </p:txBody>
      </p:sp>
      <p:sp>
        <p:nvSpPr>
          <p:cNvPr id="3" name="Title 2"/>
          <p:cNvSpPr>
            <a:spLocks noGrp="1"/>
          </p:cNvSpPr>
          <p:nvPr>
            <p:ph type="title"/>
          </p:nvPr>
        </p:nvSpPr>
        <p:spPr/>
        <p:txBody>
          <a:bodyPr/>
          <a:lstStyle/>
          <a:p>
            <a:r>
              <a:rPr lang="en-US" dirty="0" smtClean="0"/>
              <a:t>Management: </a:t>
            </a:r>
            <a:r>
              <a:rPr lang="en-US" dirty="0" smtClean="0"/>
              <a:t>Data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2224950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2514602"/>
            <a:ext cx="4114800" cy="3306763"/>
          </a:xfrm>
        </p:spPr>
        <p:txBody>
          <a:bodyPr>
            <a:normAutofit/>
          </a:bodyPr>
          <a:lstStyle/>
          <a:p>
            <a:pPr>
              <a:buFont typeface="Courier New" panose="02070309020205020404" pitchFamily="49" charset="0"/>
              <a:buChar char="o"/>
            </a:pPr>
            <a:r>
              <a:rPr lang="en-US" dirty="0"/>
              <a:t>Achievement Data</a:t>
            </a:r>
          </a:p>
          <a:p>
            <a:pPr lvl="1">
              <a:buFont typeface="Arial" panose="020B0604020202020204" pitchFamily="34" charset="0"/>
              <a:buChar char="•"/>
            </a:pPr>
            <a:r>
              <a:rPr lang="en-US" dirty="0" smtClean="0"/>
              <a:t>Promotion/retention rates</a:t>
            </a:r>
          </a:p>
          <a:p>
            <a:pPr lvl="1">
              <a:buFont typeface="Arial" panose="020B0604020202020204" pitchFamily="34" charset="0"/>
              <a:buChar char="•"/>
            </a:pPr>
            <a:r>
              <a:rPr lang="en-US" dirty="0" smtClean="0"/>
              <a:t>Graduation/Drop-out rates</a:t>
            </a:r>
          </a:p>
          <a:p>
            <a:pPr lvl="1">
              <a:buFont typeface="Arial" panose="020B0604020202020204" pitchFamily="34" charset="0"/>
              <a:buChar char="•"/>
            </a:pPr>
            <a:r>
              <a:rPr lang="en-US" dirty="0" smtClean="0"/>
              <a:t>Achievement data</a:t>
            </a:r>
          </a:p>
          <a:p>
            <a:pPr lvl="1">
              <a:buFont typeface="Arial" panose="020B0604020202020204" pitchFamily="34" charset="0"/>
              <a:buChar char="•"/>
            </a:pPr>
            <a:r>
              <a:rPr lang="en-US" dirty="0" smtClean="0"/>
              <a:t>Grades</a:t>
            </a:r>
          </a:p>
        </p:txBody>
      </p:sp>
      <p:sp>
        <p:nvSpPr>
          <p:cNvPr id="3" name="Title 2"/>
          <p:cNvSpPr>
            <a:spLocks noGrp="1"/>
          </p:cNvSpPr>
          <p:nvPr>
            <p:ph type="title"/>
          </p:nvPr>
        </p:nvSpPr>
        <p:spPr/>
        <p:txBody>
          <a:bodyPr/>
          <a:lstStyle/>
          <a:p>
            <a:r>
              <a:rPr lang="en-US" dirty="0" smtClean="0"/>
              <a:t>Management: Tools</a:t>
            </a:r>
            <a:endParaRPr lang="en-US" dirty="0"/>
          </a:p>
        </p:txBody>
      </p:sp>
      <p:sp>
        <p:nvSpPr>
          <p:cNvPr id="5" name="Content Placeholder 4"/>
          <p:cNvSpPr>
            <a:spLocks noGrp="1"/>
          </p:cNvSpPr>
          <p:nvPr>
            <p:ph sz="half" idx="13"/>
          </p:nvPr>
        </p:nvSpPr>
        <p:spPr>
          <a:xfrm>
            <a:off x="4572000" y="2514602"/>
            <a:ext cx="4114800" cy="3428998"/>
          </a:xfrm>
        </p:spPr>
        <p:txBody>
          <a:bodyPr>
            <a:normAutofit fontScale="92500" lnSpcReduction="20000"/>
          </a:bodyPr>
          <a:lstStyle/>
          <a:p>
            <a:pPr marL="857229" lvl="1" indent="-342891">
              <a:buFont typeface="Courier New" panose="02070309020205020404" pitchFamily="49" charset="0"/>
              <a:buChar char="o"/>
            </a:pPr>
            <a:r>
              <a:rPr lang="en-US" sz="2400" dirty="0"/>
              <a:t>Behavioral Data</a:t>
            </a:r>
          </a:p>
          <a:p>
            <a:pPr marL="1257269" lvl="2" indent="-342891"/>
            <a:r>
              <a:rPr lang="en-US" sz="2200" dirty="0"/>
              <a:t>Discipline referrals</a:t>
            </a:r>
          </a:p>
          <a:p>
            <a:pPr marL="1257269" lvl="2" indent="-342891"/>
            <a:r>
              <a:rPr lang="en-US" sz="2200" dirty="0"/>
              <a:t>Suspension rates</a:t>
            </a:r>
          </a:p>
          <a:p>
            <a:pPr marL="1257269" lvl="2" indent="-342891"/>
            <a:r>
              <a:rPr lang="en-US" sz="2200" dirty="0"/>
              <a:t>ATOD violations</a:t>
            </a:r>
          </a:p>
          <a:p>
            <a:pPr marL="1257269" lvl="2" indent="-342891"/>
            <a:r>
              <a:rPr lang="en-US" sz="2200" dirty="0"/>
              <a:t>Attendance rates</a:t>
            </a:r>
          </a:p>
          <a:p>
            <a:pPr marL="1257269" lvl="2" indent="-342891"/>
            <a:r>
              <a:rPr lang="en-US" sz="2200" dirty="0"/>
              <a:t>Course enrollment patterns</a:t>
            </a:r>
          </a:p>
          <a:p>
            <a:pPr marL="1257269" lvl="2" indent="-342891"/>
            <a:r>
              <a:rPr lang="en-US" sz="2200" dirty="0"/>
              <a:t>Postsecondary attendance rates</a:t>
            </a:r>
          </a:p>
          <a:p>
            <a:pPr marL="1257269" lvl="2" indent="-342891"/>
            <a:r>
              <a:rPr lang="en-US" sz="2200" dirty="0"/>
              <a:t>Participation in extra-curricular activities</a:t>
            </a:r>
          </a:p>
          <a:p>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
        <p:nvSpPr>
          <p:cNvPr id="6" name="Rectangle 5"/>
          <p:cNvSpPr/>
          <p:nvPr/>
        </p:nvSpPr>
        <p:spPr>
          <a:xfrm>
            <a:off x="381000" y="1138178"/>
            <a:ext cx="8305800" cy="1107996"/>
          </a:xfrm>
          <a:prstGeom prst="rect">
            <a:avLst/>
          </a:prstGeom>
        </p:spPr>
        <p:txBody>
          <a:bodyPr wrap="square">
            <a:spAutoFit/>
          </a:bodyPr>
          <a:lstStyle/>
          <a:p>
            <a:r>
              <a:rPr lang="en-US" sz="2200" dirty="0">
                <a:solidFill>
                  <a:srgbClr val="000000"/>
                </a:solidFill>
              </a:rPr>
              <a:t>School Data </a:t>
            </a:r>
            <a:r>
              <a:rPr lang="en-US" sz="2200" dirty="0">
                <a:solidFill>
                  <a:srgbClr val="000000"/>
                </a:solidFill>
              </a:rPr>
              <a:t>Profile</a:t>
            </a:r>
          </a:p>
          <a:p>
            <a:pPr marL="285744" indent="-285744">
              <a:buClr>
                <a:srgbClr val="FF0000"/>
              </a:buClr>
              <a:buFont typeface="Arial" panose="020B0604020202020204" pitchFamily="34" charset="0"/>
              <a:buChar char="•"/>
            </a:pPr>
            <a:r>
              <a:rPr lang="en-US" sz="2200" dirty="0">
                <a:solidFill>
                  <a:srgbClr val="000000"/>
                </a:solidFill>
              </a:rPr>
              <a:t>Helps </a:t>
            </a:r>
            <a:r>
              <a:rPr lang="en-US" sz="2200" dirty="0">
                <a:solidFill>
                  <a:srgbClr val="000000"/>
                </a:solidFill>
              </a:rPr>
              <a:t>organize and disaggregate date to determine specific programs, activities, and interventions of CSCP</a:t>
            </a:r>
          </a:p>
        </p:txBody>
      </p:sp>
    </p:spTree>
    <p:extLst>
      <p:ext uri="{BB962C8B-B14F-4D97-AF65-F5344CB8AC3E}">
        <p14:creationId xmlns:p14="http://schemas.microsoft.com/office/powerpoint/2010/main" val="1394451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8991600" cy="5334000"/>
          </a:xfrm>
        </p:spPr>
        <p:txBody>
          <a:bodyPr>
            <a:normAutofit/>
          </a:bodyPr>
          <a:lstStyle/>
          <a:p>
            <a:pPr marL="0" indent="0">
              <a:buNone/>
            </a:pPr>
            <a:r>
              <a:rPr lang="en-US" dirty="0"/>
              <a:t> </a:t>
            </a:r>
            <a:r>
              <a:rPr lang="en-US" dirty="0" smtClean="0"/>
              <a:t>Program Results Data</a:t>
            </a:r>
          </a:p>
        </p:txBody>
      </p:sp>
      <p:sp>
        <p:nvSpPr>
          <p:cNvPr id="3" name="Title 2"/>
          <p:cNvSpPr>
            <a:spLocks noGrp="1"/>
          </p:cNvSpPr>
          <p:nvPr>
            <p:ph type="title"/>
          </p:nvPr>
        </p:nvSpPr>
        <p:spPr/>
        <p:txBody>
          <a:bodyPr/>
          <a:lstStyle/>
          <a:p>
            <a:r>
              <a:rPr lang="en-US" dirty="0" smtClean="0"/>
              <a:t>Management: Tools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graphicFrame>
        <p:nvGraphicFramePr>
          <p:cNvPr id="5" name="Diagram 4"/>
          <p:cNvGraphicFramePr/>
          <p:nvPr>
            <p:extLst/>
          </p:nvPr>
        </p:nvGraphicFramePr>
        <p:xfrm>
          <a:off x="152400" y="1143000"/>
          <a:ext cx="7391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7357159" y="3173715"/>
            <a:ext cx="1524000" cy="17907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00000"/>
                </a:solidFill>
              </a:rPr>
              <a:t>Meeting Program Goals</a:t>
            </a:r>
            <a:endParaRPr lang="en-US" sz="2000" dirty="0">
              <a:solidFill>
                <a:srgbClr val="000000"/>
              </a:solidFill>
            </a:endParaRPr>
          </a:p>
        </p:txBody>
      </p:sp>
    </p:spTree>
    <p:extLst>
      <p:ext uri="{BB962C8B-B14F-4D97-AF65-F5344CB8AC3E}">
        <p14:creationId xmlns:p14="http://schemas.microsoft.com/office/powerpoint/2010/main" val="1929042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09663"/>
            <a:ext cx="8382000" cy="4953000"/>
          </a:xfrm>
        </p:spPr>
        <p:txBody>
          <a:bodyPr>
            <a:normAutofit/>
          </a:bodyPr>
          <a:lstStyle/>
          <a:p>
            <a:r>
              <a:rPr lang="en-US" dirty="0" smtClean="0"/>
              <a:t>School and Student Needs Assessments</a:t>
            </a:r>
            <a:endParaRPr lang="en-US" dirty="0"/>
          </a:p>
          <a:p>
            <a:pPr lvl="1">
              <a:buFont typeface="Courier New" panose="02070309020205020404" pitchFamily="49" charset="0"/>
              <a:buChar char="o"/>
            </a:pPr>
            <a:r>
              <a:rPr lang="en-US" b="1" dirty="0" smtClean="0"/>
              <a:t>Perception Data </a:t>
            </a:r>
            <a:r>
              <a:rPr lang="en-US" dirty="0" smtClean="0"/>
              <a:t>to show stakeholder mastery of standards, changes in attitudes and beliefs, and perceived gains in knowledge and skills</a:t>
            </a:r>
          </a:p>
          <a:p>
            <a:pPr lvl="1">
              <a:buFont typeface="Courier New" panose="02070309020205020404" pitchFamily="49" charset="0"/>
              <a:buChar char="o"/>
            </a:pPr>
            <a:r>
              <a:rPr lang="en-US" dirty="0" smtClean="0"/>
              <a:t>Examples are Pre/Post-tests or surveys</a:t>
            </a:r>
          </a:p>
          <a:p>
            <a:pPr lvl="1">
              <a:buFont typeface="Courier New" panose="02070309020205020404" pitchFamily="49" charset="0"/>
              <a:buChar char="o"/>
            </a:pPr>
            <a:r>
              <a:rPr lang="en-US" dirty="0" smtClean="0"/>
              <a:t>Should be conducted at least annually</a:t>
            </a:r>
          </a:p>
          <a:p>
            <a:pPr lvl="1">
              <a:buFont typeface="Courier New" panose="02070309020205020404" pitchFamily="49" charset="0"/>
              <a:buChar char="o"/>
            </a:pPr>
            <a:r>
              <a:rPr lang="en-US" dirty="0" smtClean="0"/>
              <a:t>Can be comprehensive and/or specific to program/strategy</a:t>
            </a:r>
            <a:endParaRPr lang="en-US" dirty="0"/>
          </a:p>
          <a:p>
            <a:pPr lvl="1">
              <a:buFont typeface="Courier New" panose="02070309020205020404" pitchFamily="49" charset="0"/>
              <a:buChar char="o"/>
            </a:pPr>
            <a:r>
              <a:rPr lang="en-US" dirty="0" smtClean="0"/>
              <a:t>Involve various stakeholders</a:t>
            </a:r>
          </a:p>
        </p:txBody>
      </p:sp>
      <p:sp>
        <p:nvSpPr>
          <p:cNvPr id="3" name="Title 2"/>
          <p:cNvSpPr>
            <a:spLocks noGrp="1"/>
          </p:cNvSpPr>
          <p:nvPr>
            <p:ph type="title"/>
          </p:nvPr>
        </p:nvSpPr>
        <p:spPr/>
        <p:txBody>
          <a:bodyPr/>
          <a:lstStyle/>
          <a:p>
            <a:r>
              <a:rPr lang="en-US" dirty="0" smtClean="0"/>
              <a:t>Management: Assessments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2340589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a:srcRect t="12038" r="1396" b="3301"/>
          <a:stretch/>
        </p:blipFill>
        <p:spPr>
          <a:xfrm>
            <a:off x="310658" y="1371600"/>
            <a:ext cx="8483718" cy="4566733"/>
          </a:xfrm>
          <a:prstGeom prst="rect">
            <a:avLst/>
          </a:prstGeom>
        </p:spPr>
      </p:pic>
      <p:sp>
        <p:nvSpPr>
          <p:cNvPr id="3" name="Title 2"/>
          <p:cNvSpPr>
            <a:spLocks noGrp="1"/>
          </p:cNvSpPr>
          <p:nvPr>
            <p:ph type="title"/>
          </p:nvPr>
        </p:nvSpPr>
        <p:spPr/>
        <p:txBody>
          <a:bodyPr/>
          <a:lstStyle/>
          <a:p>
            <a:r>
              <a:rPr lang="en-US" dirty="0" smtClean="0"/>
              <a:t>Management: Assessments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440876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09663"/>
            <a:ext cx="8382000" cy="4953000"/>
          </a:xfrm>
        </p:spPr>
        <p:txBody>
          <a:bodyPr>
            <a:normAutofit/>
          </a:bodyPr>
          <a:lstStyle/>
          <a:p>
            <a:r>
              <a:rPr lang="en-US" dirty="0" smtClean="0"/>
              <a:t>Program</a:t>
            </a:r>
            <a:r>
              <a:rPr lang="en-US" dirty="0" smtClean="0"/>
              <a:t> </a:t>
            </a:r>
            <a:r>
              <a:rPr lang="en-US" dirty="0" smtClean="0"/>
              <a:t>Assessments &amp; Audits</a:t>
            </a:r>
            <a:endParaRPr lang="en-US" dirty="0"/>
          </a:p>
          <a:p>
            <a:pPr lvl="1">
              <a:buFont typeface="Courier New" panose="02070309020205020404" pitchFamily="49" charset="0"/>
              <a:buChar char="o"/>
            </a:pPr>
            <a:r>
              <a:rPr lang="en-US" dirty="0" smtClean="0"/>
              <a:t>Identify strengths and opportunities for growth</a:t>
            </a:r>
          </a:p>
          <a:p>
            <a:pPr lvl="1">
              <a:buFont typeface="Courier New" panose="02070309020205020404" pitchFamily="49" charset="0"/>
              <a:buChar char="o"/>
            </a:pPr>
            <a:r>
              <a:rPr lang="en-US" dirty="0" smtClean="0"/>
              <a:t>Provide direction for continued program improvement</a:t>
            </a:r>
          </a:p>
          <a:p>
            <a:pPr lvl="1">
              <a:buFont typeface="Courier New" panose="02070309020205020404" pitchFamily="49" charset="0"/>
              <a:buChar char="o"/>
            </a:pPr>
            <a:r>
              <a:rPr lang="en-US" dirty="0" smtClean="0"/>
              <a:t>Conducted when CSCP is being developed then annually to appraise program implementation</a:t>
            </a:r>
          </a:p>
          <a:p>
            <a:pPr lvl="1">
              <a:buFont typeface="Courier New" panose="02070309020205020404" pitchFamily="49" charset="0"/>
              <a:buChar char="o"/>
            </a:pPr>
            <a:r>
              <a:rPr lang="en-US" dirty="0" smtClean="0"/>
              <a:t>Help to set short and long-term goals for improvement</a:t>
            </a:r>
          </a:p>
          <a:p>
            <a:pPr lvl="1">
              <a:buFont typeface="Courier New" panose="02070309020205020404" pitchFamily="49" charset="0"/>
              <a:buChar char="o"/>
            </a:pPr>
            <a:r>
              <a:rPr lang="en-US" dirty="0" smtClean="0"/>
              <a:t>Involve various stakeholders in this process</a:t>
            </a:r>
          </a:p>
          <a:p>
            <a:pPr lvl="1"/>
            <a:endParaRPr lang="en-US" dirty="0" smtClean="0"/>
          </a:p>
          <a:p>
            <a:r>
              <a:rPr lang="en-US" dirty="0" smtClean="0"/>
              <a:t>Use of time Assessments</a:t>
            </a:r>
          </a:p>
          <a:p>
            <a:pPr lvl="1">
              <a:buFont typeface="Courier New" panose="02070309020205020404" pitchFamily="49" charset="0"/>
              <a:buChar char="o"/>
            </a:pPr>
            <a:r>
              <a:rPr lang="en-US" dirty="0" smtClean="0"/>
              <a:t>Ensures a complete and balanced CSCP is delivered to all students</a:t>
            </a:r>
          </a:p>
          <a:p>
            <a:pPr lvl="1">
              <a:buFont typeface="Courier New" panose="02070309020205020404" pitchFamily="49" charset="0"/>
              <a:buChar char="o"/>
            </a:pPr>
            <a:r>
              <a:rPr lang="en-US" dirty="0" smtClean="0"/>
              <a:t>Should align to school and student needs assessment</a:t>
            </a:r>
          </a:p>
          <a:p>
            <a:pPr lvl="1"/>
            <a:endParaRPr lang="en-US" dirty="0"/>
          </a:p>
        </p:txBody>
      </p:sp>
      <p:sp>
        <p:nvSpPr>
          <p:cNvPr id="3" name="Title 2"/>
          <p:cNvSpPr>
            <a:spLocks noGrp="1"/>
          </p:cNvSpPr>
          <p:nvPr>
            <p:ph type="title"/>
          </p:nvPr>
        </p:nvSpPr>
        <p:spPr/>
        <p:txBody>
          <a:bodyPr/>
          <a:lstStyle/>
          <a:p>
            <a:r>
              <a:rPr lang="en-US" dirty="0" smtClean="0"/>
              <a:t>Management: Assessments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19</a:t>
            </a:fld>
            <a:endParaRPr lang="en-US" dirty="0"/>
          </a:p>
        </p:txBody>
      </p:sp>
    </p:spTree>
    <p:extLst>
      <p:ext uri="{BB962C8B-B14F-4D97-AF65-F5344CB8AC3E}">
        <p14:creationId xmlns:p14="http://schemas.microsoft.com/office/powerpoint/2010/main" val="2526534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Tennessee School Counseling Model of Practice</a:t>
            </a:r>
          </a:p>
        </p:txBody>
      </p:sp>
    </p:spTree>
    <p:extLst>
      <p:ext uri="{BB962C8B-B14F-4D97-AF65-F5344CB8AC3E}">
        <p14:creationId xmlns:p14="http://schemas.microsoft.com/office/powerpoint/2010/main" val="4207484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81000" y="1219203"/>
          <a:ext cx="8458200" cy="4838787"/>
        </p:xfrm>
        <a:graphic>
          <a:graphicData uri="http://schemas.openxmlformats.org/drawingml/2006/table">
            <a:tbl>
              <a:tblPr firstRow="1" bandRow="1"/>
              <a:tblGrid>
                <a:gridCol w="2514600"/>
                <a:gridCol w="1219200"/>
                <a:gridCol w="1143000"/>
                <a:gridCol w="914400"/>
                <a:gridCol w="2667000"/>
              </a:tblGrid>
              <a:tr h="504423">
                <a:tc>
                  <a:txBody>
                    <a:bodyPr/>
                    <a:lstStyle/>
                    <a:p>
                      <a:pPr marL="0" marR="0">
                        <a:lnSpc>
                          <a:spcPct val="107000"/>
                        </a:lnSpc>
                        <a:spcBef>
                          <a:spcPts val="0"/>
                        </a:spcBef>
                        <a:spcAft>
                          <a:spcPts val="0"/>
                        </a:spcAft>
                      </a:pPr>
                      <a:r>
                        <a:rPr lang="en-US" sz="1200" b="1" kern="1200" dirty="0">
                          <a:solidFill>
                            <a:srgbClr val="FFFFFF"/>
                          </a:solidFill>
                          <a:effectLst/>
                          <a:latin typeface="Open Sans" panose="020B0606030504020204" pitchFamily="34" charset="0"/>
                          <a:ea typeface="Times New Roman" panose="02020603050405020304" pitchFamily="18" charset="0"/>
                          <a:cs typeface="Times New Roman" panose="02020603050405020304" pitchFamily="18" charset="0"/>
                        </a:rPr>
                        <a:t>Management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4A7C"/>
                    </a:solidFill>
                  </a:tcPr>
                </a:tc>
                <a:tc>
                  <a:txBody>
                    <a:bodyPr/>
                    <a:lstStyle/>
                    <a:p>
                      <a:pPr marL="0" marR="0" algn="ctr">
                        <a:lnSpc>
                          <a:spcPct val="107000"/>
                        </a:lnSpc>
                        <a:spcBef>
                          <a:spcPts val="0"/>
                        </a:spcBef>
                        <a:spcAft>
                          <a:spcPts val="0"/>
                        </a:spcAft>
                      </a:pPr>
                      <a:r>
                        <a:rPr lang="en-US" sz="1200" b="1" kern="1200" dirty="0">
                          <a:solidFill>
                            <a:srgbClr val="FFFFFF"/>
                          </a:solidFill>
                          <a:effectLst/>
                          <a:latin typeface="Open Sans" panose="020B0606030504020204" pitchFamily="34" charset="0"/>
                          <a:ea typeface="Times New Roman" panose="02020603050405020304" pitchFamily="18" charset="0"/>
                          <a:cs typeface="Times New Roman" panose="02020603050405020304" pitchFamily="18" charset="0"/>
                        </a:rPr>
                        <a:t>Completed/ Implemented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4A7C"/>
                    </a:solidFill>
                  </a:tcPr>
                </a:tc>
                <a:tc>
                  <a:txBody>
                    <a:bodyPr/>
                    <a:lstStyle/>
                    <a:p>
                      <a:pPr marL="0" marR="0" algn="ctr">
                        <a:lnSpc>
                          <a:spcPct val="107000"/>
                        </a:lnSpc>
                        <a:spcBef>
                          <a:spcPts val="0"/>
                        </a:spcBef>
                        <a:spcAft>
                          <a:spcPts val="0"/>
                        </a:spcAft>
                      </a:pPr>
                      <a:r>
                        <a:rPr lang="en-US" sz="1200" b="1" kern="1200">
                          <a:solidFill>
                            <a:srgbClr val="FFFFFF"/>
                          </a:solidFill>
                          <a:effectLst/>
                          <a:latin typeface="Open Sans" panose="020B0606030504020204" pitchFamily="34" charset="0"/>
                          <a:ea typeface="Times New Roman" panose="02020603050405020304" pitchFamily="18" charset="0"/>
                          <a:cs typeface="Times New Roman" panose="02020603050405020304" pitchFamily="18" charset="0"/>
                        </a:rPr>
                        <a:t>In process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4A7C"/>
                    </a:solidFill>
                  </a:tcPr>
                </a:tc>
                <a:tc>
                  <a:txBody>
                    <a:bodyPr/>
                    <a:lstStyle/>
                    <a:p>
                      <a:pPr marL="0" marR="0" algn="ctr">
                        <a:lnSpc>
                          <a:spcPct val="107000"/>
                        </a:lnSpc>
                        <a:spcBef>
                          <a:spcPts val="0"/>
                        </a:spcBef>
                        <a:spcAft>
                          <a:spcPts val="0"/>
                        </a:spcAft>
                      </a:pPr>
                      <a:r>
                        <a:rPr lang="en-US" sz="1200" b="1" kern="1200">
                          <a:solidFill>
                            <a:srgbClr val="FFFFFF"/>
                          </a:solidFill>
                          <a:effectLst/>
                          <a:latin typeface="Open Sans" panose="020B0606030504020204" pitchFamily="34" charset="0"/>
                          <a:ea typeface="Times New Roman" panose="02020603050405020304" pitchFamily="18" charset="0"/>
                          <a:cs typeface="Times New Roman" panose="02020603050405020304" pitchFamily="18" charset="0"/>
                        </a:rPr>
                        <a:t>Not Started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4A7C"/>
                    </a:solidFill>
                  </a:tcPr>
                </a:tc>
                <a:tc>
                  <a:txBody>
                    <a:bodyPr/>
                    <a:lstStyle/>
                    <a:p>
                      <a:pPr marL="0" marR="0" algn="ctr">
                        <a:lnSpc>
                          <a:spcPct val="107000"/>
                        </a:lnSpc>
                        <a:spcBef>
                          <a:spcPts val="0"/>
                        </a:spcBef>
                        <a:spcAft>
                          <a:spcPts val="0"/>
                        </a:spcAft>
                      </a:pPr>
                      <a:r>
                        <a:rPr lang="en-US" sz="1200" b="1" kern="1200" dirty="0" smtClean="0">
                          <a:solidFill>
                            <a:srgbClr val="FFFFFF"/>
                          </a:solidFill>
                          <a:effectLst/>
                          <a:latin typeface="Open Sans" panose="020B0606030504020204" pitchFamily="34" charset="0"/>
                          <a:ea typeface="Times New Roman" panose="02020603050405020304" pitchFamily="18" charset="0"/>
                          <a:cs typeface="Times New Roman" panose="02020603050405020304" pitchFamily="18" charset="0"/>
                        </a:rPr>
                        <a:t>Notes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4A7C"/>
                    </a:solidFill>
                  </a:tcPr>
                </a:tc>
              </a:tr>
              <a:tr h="467853">
                <a:tc>
                  <a:txBody>
                    <a:bodyPr/>
                    <a:lstStyle/>
                    <a:p>
                      <a:pPr marL="0" marR="0">
                        <a:lnSpc>
                          <a:spcPct val="107000"/>
                        </a:lnSpc>
                        <a:spcBef>
                          <a:spcPts val="0"/>
                        </a:spcBef>
                        <a:spcAft>
                          <a:spcPts val="0"/>
                        </a:spcAft>
                      </a:pPr>
                      <a:r>
                        <a:rPr lang="en-US" sz="1100" dirty="0">
                          <a:effectLst/>
                          <a:latin typeface="Open Sans" panose="020B0606030504020204" pitchFamily="34" charset="0"/>
                          <a:ea typeface="Calibri" panose="020F0502020204030204" pitchFamily="34" charset="0"/>
                          <a:cs typeface="Times New Roman" panose="02020603050405020304" pitchFamily="18" charset="0"/>
                        </a:rPr>
                        <a:t>School counselor competencies assessment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1900" dirty="0" smtClean="0">
                          <a:effectLst/>
                          <a:latin typeface="Calibri" panose="020F0502020204030204" pitchFamily="34" charset="0"/>
                          <a:sym typeface="Wingdings" panose="05000000000000000000" pitchFamily="2" charset="2"/>
                        </a:rPr>
                        <a:t></a:t>
                      </a: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20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623">
                <a:tc>
                  <a:txBody>
                    <a:bodyPr/>
                    <a:lstStyle/>
                    <a:p>
                      <a:pPr marL="0" marR="0">
                        <a:lnSpc>
                          <a:spcPct val="107000"/>
                        </a:lnSpc>
                        <a:spcBef>
                          <a:spcPts val="0"/>
                        </a:spcBef>
                        <a:spcAft>
                          <a:spcPts val="0"/>
                        </a:spcAft>
                      </a:pPr>
                      <a:r>
                        <a:rPr lang="en-US" sz="1100" dirty="0">
                          <a:effectLst/>
                          <a:latin typeface="Open Sans" panose="020B0606030504020204" pitchFamily="34" charset="0"/>
                          <a:ea typeface="Calibri" panose="020F0502020204030204" pitchFamily="34" charset="0"/>
                          <a:cs typeface="Times New Roman" panose="02020603050405020304" pitchFamily="18" charset="0"/>
                        </a:rPr>
                        <a:t>School counseling program assessment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900" dirty="0" smtClean="0">
                          <a:effectLst/>
                          <a:latin typeface="Calibri" panose="020F0502020204030204" pitchFamily="34" charset="0"/>
                          <a:sym typeface="Wingdings" panose="05000000000000000000" pitchFamily="2" charset="2"/>
                        </a:rPr>
                        <a:t></a:t>
                      </a:r>
                      <a:endParaRPr lang="en-US" sz="1900" dirty="0" smtClean="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US" sz="1100" dirty="0" smtClean="0">
                          <a:effectLst/>
                          <a:latin typeface="Open Sans" panose="020B0606030504020204" pitchFamily="34" charset="0"/>
                          <a:ea typeface="Open Sans" panose="020B0606030504020204" pitchFamily="34" charset="0"/>
                          <a:cs typeface="Open Sans" panose="020B0606030504020204" pitchFamily="34" charset="0"/>
                        </a:rPr>
                        <a:t>Assessment prepared; will</a:t>
                      </a:r>
                      <a:r>
                        <a:rPr lang="en-US" sz="1100" baseline="0" dirty="0" smtClean="0">
                          <a:effectLst/>
                          <a:latin typeface="Open Sans" panose="020B0606030504020204" pitchFamily="34" charset="0"/>
                          <a:ea typeface="Open Sans" panose="020B0606030504020204" pitchFamily="34" charset="0"/>
                          <a:cs typeface="Open Sans" panose="020B0606030504020204" pitchFamily="34" charset="0"/>
                        </a:rPr>
                        <a:t> be distributed to stakeholders Sept. 2017</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51">
                <a:tc>
                  <a:txBody>
                    <a:bodyPr/>
                    <a:lstStyle/>
                    <a:p>
                      <a:pPr marL="0" marR="0">
                        <a:lnSpc>
                          <a:spcPct val="107000"/>
                        </a:lnSpc>
                        <a:spcBef>
                          <a:spcPts val="0"/>
                        </a:spcBef>
                        <a:spcAft>
                          <a:spcPts val="0"/>
                        </a:spcAft>
                      </a:pPr>
                      <a:r>
                        <a:rPr lang="en-US" sz="1100" dirty="0">
                          <a:effectLst/>
                          <a:latin typeface="Open Sans" panose="020B0606030504020204" pitchFamily="34" charset="0"/>
                          <a:ea typeface="Calibri" panose="020F0502020204030204" pitchFamily="34" charset="0"/>
                          <a:cs typeface="Times New Roman" panose="02020603050405020304" pitchFamily="18" charset="0"/>
                        </a:rPr>
                        <a:t>Use of time assessment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sym typeface="Wingdings" panose="05000000000000000000" pitchFamily="2" charset="2"/>
                        </a:rPr>
                        <a:t></a:t>
                      </a:r>
                      <a:endPar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US" sz="1100" dirty="0" smtClean="0">
                          <a:effectLst/>
                          <a:latin typeface="Open Sans" panose="020B0606030504020204" pitchFamily="34" charset="0"/>
                          <a:ea typeface="Open Sans" panose="020B0606030504020204" pitchFamily="34" charset="0"/>
                          <a:cs typeface="Open Sans" panose="020B0606030504020204" pitchFamily="34" charset="0"/>
                        </a:rPr>
                        <a:t>Reviewing time use for 2016-17 school year</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817">
                <a:tc>
                  <a:txBody>
                    <a:bodyPr/>
                    <a:lstStyle/>
                    <a:p>
                      <a:pPr marL="0" marR="0">
                        <a:lnSpc>
                          <a:spcPct val="107000"/>
                        </a:lnSpc>
                        <a:spcBef>
                          <a:spcPts val="0"/>
                        </a:spcBef>
                        <a:spcAft>
                          <a:spcPts val="0"/>
                        </a:spcAft>
                      </a:pPr>
                      <a:r>
                        <a:rPr lang="en-US" sz="1100" dirty="0" smtClean="0">
                          <a:effectLst/>
                          <a:latin typeface="Open Sans" panose="020B0606030504020204" pitchFamily="34" charset="0"/>
                          <a:ea typeface="Calibri" panose="020F0502020204030204" pitchFamily="34" charset="0"/>
                          <a:cs typeface="Times New Roman" panose="02020603050405020304" pitchFamily="18" charset="0"/>
                        </a:rPr>
                        <a:t>Program</a:t>
                      </a:r>
                      <a:r>
                        <a:rPr lang="en-US" sz="1100" baseline="0" dirty="0" smtClean="0">
                          <a:effectLst/>
                          <a:latin typeface="Open Sans" panose="020B0606030504020204" pitchFamily="34" charset="0"/>
                          <a:ea typeface="Calibri" panose="020F0502020204030204" pitchFamily="34" charset="0"/>
                          <a:cs typeface="Times New Roman" panose="02020603050405020304" pitchFamily="18" charset="0"/>
                        </a:rPr>
                        <a:t> Management</a:t>
                      </a:r>
                      <a:r>
                        <a:rPr lang="en-US" sz="1100" dirty="0" smtClean="0">
                          <a:effectLst/>
                          <a:latin typeface="Open Sans" panose="020B0606030504020204" pitchFamily="34" charset="0"/>
                          <a:ea typeface="Calibri" panose="020F0502020204030204" pitchFamily="34" charset="0"/>
                          <a:cs typeface="Times New Roman" panose="02020603050405020304" pitchFamily="18" charset="0"/>
                        </a:rPr>
                        <a:t> </a:t>
                      </a:r>
                      <a:r>
                        <a:rPr lang="en-US" sz="1100" dirty="0">
                          <a:effectLst/>
                          <a:latin typeface="Open Sans" panose="020B0606030504020204" pitchFamily="34" charset="0"/>
                          <a:ea typeface="Calibri" panose="020F0502020204030204" pitchFamily="34" charset="0"/>
                          <a:cs typeface="Times New Roman" panose="02020603050405020304" pitchFamily="18" charset="0"/>
                        </a:rPr>
                        <a:t>agreements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900" dirty="0" smtClean="0">
                          <a:effectLst/>
                          <a:latin typeface="Calibri" panose="020F0502020204030204" pitchFamily="34" charset="0"/>
                          <a:sym typeface="Wingdings" panose="05000000000000000000" pitchFamily="2" charset="2"/>
                        </a:rPr>
                        <a:t></a:t>
                      </a: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smtClean="0">
                          <a:effectLst/>
                          <a:latin typeface="Open Sans" panose="020B0606030504020204" pitchFamily="34" charset="0"/>
                          <a:ea typeface="Open Sans" panose="020B0606030504020204" pitchFamily="34" charset="0"/>
                          <a:cs typeface="Open Sans" panose="020B0606030504020204" pitchFamily="34" charset="0"/>
                        </a:rPr>
                        <a:t>Completed-July</a:t>
                      </a:r>
                      <a:r>
                        <a:rPr lang="en-US" sz="1100" baseline="0" dirty="0" smtClean="0">
                          <a:effectLst/>
                          <a:latin typeface="Open Sans" panose="020B0606030504020204" pitchFamily="34" charset="0"/>
                          <a:ea typeface="Open Sans" panose="020B0606030504020204" pitchFamily="34" charset="0"/>
                          <a:cs typeface="Open Sans" panose="020B0606030504020204" pitchFamily="34" charset="0"/>
                        </a:rPr>
                        <a:t> 2017</a:t>
                      </a:r>
                      <a:endParaRPr lang="en-US" sz="1100" dirty="0" smtClean="0">
                        <a:effectLst/>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817">
                <a:tc>
                  <a:txBody>
                    <a:bodyPr/>
                    <a:lstStyle/>
                    <a:p>
                      <a:pPr marL="0" marR="0">
                        <a:lnSpc>
                          <a:spcPct val="107000"/>
                        </a:lnSpc>
                        <a:spcBef>
                          <a:spcPts val="0"/>
                        </a:spcBef>
                        <a:spcAft>
                          <a:spcPts val="0"/>
                        </a:spcAft>
                      </a:pPr>
                      <a:r>
                        <a:rPr lang="en-US" sz="1100" dirty="0">
                          <a:effectLst/>
                          <a:latin typeface="Open Sans" panose="020B0606030504020204" pitchFamily="34" charset="0"/>
                          <a:ea typeface="Calibri" panose="020F0502020204030204" pitchFamily="34" charset="0"/>
                          <a:cs typeface="Times New Roman" panose="02020603050405020304" pitchFamily="18" charset="0"/>
                        </a:rPr>
                        <a:t>Advisory councils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sym typeface="Wingdings" panose="05000000000000000000" pitchFamily="2" charset="2"/>
                        </a:rPr>
                        <a:t></a:t>
                      </a:r>
                      <a:endPar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51">
                <a:tc>
                  <a:txBody>
                    <a:bodyPr/>
                    <a:lstStyle/>
                    <a:p>
                      <a:pPr marL="0" marR="0">
                        <a:lnSpc>
                          <a:spcPct val="107000"/>
                        </a:lnSpc>
                        <a:spcBef>
                          <a:spcPts val="0"/>
                        </a:spcBef>
                        <a:spcAft>
                          <a:spcPts val="0"/>
                        </a:spcAft>
                      </a:pPr>
                      <a:r>
                        <a:rPr lang="en-US" sz="1100">
                          <a:effectLst/>
                          <a:latin typeface="Open Sans" panose="020B0606030504020204" pitchFamily="34" charset="0"/>
                          <a:ea typeface="Calibri" panose="020F0502020204030204" pitchFamily="34" charset="0"/>
                          <a:cs typeface="Times New Roman" panose="02020603050405020304" pitchFamily="18" charset="0"/>
                        </a:rPr>
                        <a:t>School data profile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sym typeface="Wingdings" panose="05000000000000000000" pitchFamily="2" charset="2"/>
                        </a:rPr>
                        <a:t></a:t>
                      </a:r>
                      <a:endPar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dirty="0" smtClean="0">
                          <a:effectLst/>
                          <a:latin typeface="Open Sans" panose="020B0606030504020204" pitchFamily="34" charset="0"/>
                          <a:ea typeface="Open Sans" panose="020B0606030504020204" pitchFamily="34" charset="0"/>
                          <a:cs typeface="Open Sans" panose="020B0606030504020204" pitchFamily="34" charset="0"/>
                        </a:rPr>
                        <a:t>Counseling Team is reviewing data;</a:t>
                      </a:r>
                      <a:r>
                        <a:rPr lang="en-US" sz="1100" baseline="0" dirty="0" smtClean="0">
                          <a:effectLst/>
                          <a:latin typeface="Open Sans" panose="020B0606030504020204" pitchFamily="34" charset="0"/>
                          <a:ea typeface="Open Sans" panose="020B0606030504020204" pitchFamily="34" charset="0"/>
                          <a:cs typeface="Open Sans" panose="020B0606030504020204" pitchFamily="34" charset="0"/>
                        </a:rPr>
                        <a:t> anticipated completion </a:t>
                      </a:r>
                      <a:r>
                        <a:rPr lang="en-US" sz="1100" dirty="0" smtClean="0">
                          <a:effectLst/>
                          <a:latin typeface="Open Sans" panose="020B0606030504020204" pitchFamily="34" charset="0"/>
                          <a:ea typeface="Open Sans" panose="020B0606030504020204" pitchFamily="34" charset="0"/>
                          <a:cs typeface="Open Sans" panose="020B0606030504020204" pitchFamily="34" charset="0"/>
                        </a:rPr>
                        <a:t>Sep.</a:t>
                      </a:r>
                      <a:r>
                        <a:rPr lang="en-US" sz="1100" baseline="0" dirty="0" smtClean="0">
                          <a:effectLst/>
                          <a:latin typeface="Open Sans" panose="020B0606030504020204" pitchFamily="34" charset="0"/>
                          <a:ea typeface="Open Sans" panose="020B0606030504020204" pitchFamily="34" charset="0"/>
                          <a:cs typeface="Open Sans" panose="020B0606030504020204" pitchFamily="34" charset="0"/>
                        </a:rPr>
                        <a:t> 2017</a:t>
                      </a:r>
                      <a:endParaRPr lang="en-US" sz="1100" dirty="0" smtClean="0">
                        <a:effectLst/>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817">
                <a:tc>
                  <a:txBody>
                    <a:bodyPr/>
                    <a:lstStyle/>
                    <a:p>
                      <a:pPr marL="0" marR="0">
                        <a:lnSpc>
                          <a:spcPct val="107000"/>
                        </a:lnSpc>
                        <a:spcBef>
                          <a:spcPts val="0"/>
                        </a:spcBef>
                        <a:spcAft>
                          <a:spcPts val="0"/>
                        </a:spcAft>
                      </a:pPr>
                      <a:r>
                        <a:rPr lang="en-US" sz="1100">
                          <a:effectLst/>
                          <a:latin typeface="Open Sans" panose="020B0606030504020204" pitchFamily="34" charset="0"/>
                          <a:ea typeface="Calibri" panose="020F0502020204030204" pitchFamily="34" charset="0"/>
                          <a:cs typeface="Times New Roman" panose="02020603050405020304" pitchFamily="18" charset="0"/>
                        </a:rPr>
                        <a:t>Program results data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900">
                          <a:effectLst/>
                          <a:latin typeface="Arial" panose="020B0604020202020204" pitchFamily="34" charset="0"/>
                          <a:ea typeface="Times New Roman" panose="02020603050405020304" pitchFamily="18" charset="0"/>
                          <a:cs typeface="Times New Roman" panose="02020603050405020304" pitchFamily="18" charset="0"/>
                        </a:rPr>
                        <a:t>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sym typeface="Wingdings" panose="05000000000000000000" pitchFamily="2" charset="2"/>
                        </a:rPr>
                        <a:t></a:t>
                      </a:r>
                      <a:endPar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effectLst/>
                          <a:latin typeface="Open Sans" panose="020B0606030504020204" pitchFamily="34" charset="0"/>
                          <a:ea typeface="Open Sans" panose="020B0606030504020204" pitchFamily="34" charset="0"/>
                          <a:cs typeface="Open Sans" panose="020B0606030504020204" pitchFamily="34" charset="0"/>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817">
                <a:tc>
                  <a:txBody>
                    <a:bodyPr/>
                    <a:lstStyle/>
                    <a:p>
                      <a:pPr marL="0" marR="0">
                        <a:lnSpc>
                          <a:spcPct val="107000"/>
                        </a:lnSpc>
                        <a:spcBef>
                          <a:spcPts val="0"/>
                        </a:spcBef>
                        <a:spcAft>
                          <a:spcPts val="0"/>
                        </a:spcAft>
                      </a:pPr>
                      <a:r>
                        <a:rPr lang="en-US" sz="1100">
                          <a:effectLst/>
                          <a:latin typeface="Open Sans" panose="020B0606030504020204" pitchFamily="34" charset="0"/>
                          <a:ea typeface="Calibri" panose="020F0502020204030204" pitchFamily="34" charset="0"/>
                          <a:cs typeface="Times New Roman" panose="02020603050405020304" pitchFamily="18" charset="0"/>
                        </a:rPr>
                        <a:t>Closing the gap action plans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900">
                          <a:effectLst/>
                          <a:latin typeface="Arial" panose="020B0604020202020204" pitchFamily="34" charset="0"/>
                          <a:ea typeface="Times New Roman" panose="02020603050405020304" pitchFamily="18" charset="0"/>
                          <a:cs typeface="Times New Roman" panose="02020603050405020304" pitchFamily="18" charset="0"/>
                        </a:rPr>
                        <a:t>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sym typeface="Wingdings" panose="05000000000000000000" pitchFamily="2" charset="2"/>
                        </a:rPr>
                        <a:t></a:t>
                      </a:r>
                      <a:endPar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effectLst/>
                          <a:latin typeface="Open Sans" panose="020B0606030504020204" pitchFamily="34" charset="0"/>
                          <a:ea typeface="Open Sans" panose="020B0606030504020204" pitchFamily="34" charset="0"/>
                          <a:cs typeface="Open Sans" panose="020B0606030504020204" pitchFamily="34" charset="0"/>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51">
                <a:tc>
                  <a:txBody>
                    <a:bodyPr/>
                    <a:lstStyle/>
                    <a:p>
                      <a:pPr marL="0" marR="0">
                        <a:lnSpc>
                          <a:spcPct val="107000"/>
                        </a:lnSpc>
                        <a:spcBef>
                          <a:spcPts val="0"/>
                        </a:spcBef>
                        <a:spcAft>
                          <a:spcPts val="0"/>
                        </a:spcAft>
                      </a:pPr>
                      <a:r>
                        <a:rPr lang="en-US" sz="1100">
                          <a:effectLst/>
                          <a:latin typeface="Open Sans" panose="020B0606030504020204" pitchFamily="34" charset="0"/>
                          <a:ea typeface="Calibri" panose="020F0502020204030204" pitchFamily="34" charset="0"/>
                          <a:cs typeface="Times New Roman" panose="02020603050405020304" pitchFamily="18" charset="0"/>
                        </a:rPr>
                        <a:t>Lesson plans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 </a:t>
                      </a:r>
                      <a:r>
                        <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sym typeface="Wingdings" panose="05000000000000000000" pitchFamily="2" charset="2"/>
                        </a:rPr>
                        <a:t></a:t>
                      </a:r>
                      <a:endPar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smtClean="0">
                          <a:effectLst/>
                          <a:latin typeface="Open Sans" panose="020B0606030504020204" pitchFamily="34" charset="0"/>
                          <a:ea typeface="Open Sans" panose="020B0606030504020204" pitchFamily="34" charset="0"/>
                          <a:cs typeface="Open Sans" panose="020B0606030504020204" pitchFamily="34" charset="0"/>
                        </a:rPr>
                        <a:t>Lesson plans aligned to new counseling standards</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51">
                <a:tc>
                  <a:txBody>
                    <a:bodyPr/>
                    <a:lstStyle/>
                    <a:p>
                      <a:pPr marL="0" marR="0">
                        <a:lnSpc>
                          <a:spcPct val="107000"/>
                        </a:lnSpc>
                        <a:spcBef>
                          <a:spcPts val="0"/>
                        </a:spcBef>
                        <a:spcAft>
                          <a:spcPts val="0"/>
                        </a:spcAft>
                      </a:pPr>
                      <a:r>
                        <a:rPr lang="en-US" sz="1100" dirty="0">
                          <a:effectLst/>
                          <a:latin typeface="Open Sans" panose="020B0606030504020204" pitchFamily="34" charset="0"/>
                          <a:ea typeface="Calibri" panose="020F0502020204030204" pitchFamily="34" charset="0"/>
                          <a:cs typeface="Times New Roman" panose="02020603050405020304" pitchFamily="18" charset="0"/>
                        </a:rPr>
                        <a:t>Calendars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sym typeface="Wingdings" panose="05000000000000000000" pitchFamily="2" charset="2"/>
                        </a:rPr>
                        <a:t></a:t>
                      </a:r>
                      <a:endParaRPr kumimoji="0" lang="en-US" sz="19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900" dirty="0">
                        <a:effectLst/>
                        <a:latin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US" sz="1100" dirty="0" smtClean="0">
                          <a:effectLst/>
                          <a:latin typeface="Open Sans" panose="020B0606030504020204" pitchFamily="34" charset="0"/>
                          <a:ea typeface="Open Sans" panose="020B0606030504020204" pitchFamily="34" charset="0"/>
                          <a:cs typeface="Open Sans" panose="020B0606030504020204" pitchFamily="34" charset="0"/>
                        </a:rPr>
                        <a:t>2017-18</a:t>
                      </a:r>
                      <a:r>
                        <a:rPr lang="en-US" sz="1100" baseline="0" dirty="0" smtClean="0">
                          <a:effectLst/>
                          <a:latin typeface="Open Sans" panose="020B0606030504020204" pitchFamily="34" charset="0"/>
                          <a:ea typeface="Open Sans" panose="020B0606030504020204" pitchFamily="34" charset="0"/>
                          <a:cs typeface="Open Sans" panose="020B0606030504020204" pitchFamily="34" charset="0"/>
                        </a:rPr>
                        <a:t> SC calendar developed; published on website and newsletter</a:t>
                      </a:r>
                      <a:endParaRPr lang="en-US" sz="1100" dirty="0">
                        <a:effectLst/>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pPr algn="l"/>
            <a:r>
              <a:rPr lang="en-US" sz="3600" dirty="0">
                <a:solidFill>
                  <a:prstClr val="white"/>
                </a:solidFill>
              </a:rPr>
              <a:t>Management: </a:t>
            </a:r>
            <a:r>
              <a:rPr lang="en-US" sz="3600" dirty="0">
                <a:solidFill>
                  <a:prstClr val="white"/>
                </a:solidFill>
              </a:rPr>
              <a:t>Program Audit</a:t>
            </a:r>
            <a:endParaRPr lang="en-US" dirty="0"/>
          </a:p>
        </p:txBody>
      </p:sp>
    </p:spTree>
    <p:extLst>
      <p:ext uri="{BB962C8B-B14F-4D97-AF65-F5344CB8AC3E}">
        <p14:creationId xmlns:p14="http://schemas.microsoft.com/office/powerpoint/2010/main" val="812886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09663"/>
            <a:ext cx="8382000" cy="4953000"/>
          </a:xfrm>
        </p:spPr>
        <p:txBody>
          <a:bodyPr>
            <a:normAutofit/>
          </a:bodyPr>
          <a:lstStyle/>
          <a:p>
            <a:r>
              <a:rPr lang="en-US" dirty="0" smtClean="0">
                <a:hlinkClick r:id="rId3" action="ppaction://hlinkfile"/>
              </a:rPr>
              <a:t>Program Management Agreement</a:t>
            </a:r>
            <a:endParaRPr lang="en-US" dirty="0" smtClean="0"/>
          </a:p>
          <a:p>
            <a:pPr lvl="1">
              <a:buFont typeface="Courier New" panose="02070309020205020404" pitchFamily="49" charset="0"/>
              <a:buChar char="o"/>
            </a:pPr>
            <a:r>
              <a:rPr lang="en-US" dirty="0" smtClean="0"/>
              <a:t>Outline organization of </a:t>
            </a:r>
            <a:r>
              <a:rPr lang="en-US" dirty="0" smtClean="0"/>
              <a:t>counseling program</a:t>
            </a:r>
            <a:endParaRPr lang="en-US" dirty="0" smtClean="0"/>
          </a:p>
          <a:p>
            <a:pPr lvl="1">
              <a:buFont typeface="Courier New" panose="02070309020205020404" pitchFamily="49" charset="0"/>
              <a:buChar char="o"/>
            </a:pPr>
            <a:r>
              <a:rPr lang="en-US" dirty="0" smtClean="0"/>
              <a:t>Developed with school </a:t>
            </a:r>
            <a:r>
              <a:rPr lang="en-US" dirty="0"/>
              <a:t>c</a:t>
            </a:r>
            <a:r>
              <a:rPr lang="en-US" dirty="0" smtClean="0"/>
              <a:t>ounselors and administration</a:t>
            </a:r>
          </a:p>
          <a:p>
            <a:pPr lvl="1">
              <a:buFont typeface="Courier New" panose="02070309020205020404" pitchFamily="49" charset="0"/>
              <a:buChar char="o"/>
            </a:pPr>
            <a:r>
              <a:rPr lang="en-US" dirty="0" smtClean="0"/>
              <a:t>Ensures the counseling program </a:t>
            </a:r>
            <a:r>
              <a:rPr lang="en-US" dirty="0" smtClean="0"/>
              <a:t>aligns to School Improvement Plan goals</a:t>
            </a:r>
          </a:p>
          <a:p>
            <a:pPr lvl="1">
              <a:buFont typeface="Courier New" panose="02070309020205020404" pitchFamily="49" charset="0"/>
              <a:buChar char="o"/>
            </a:pPr>
            <a:r>
              <a:rPr lang="en-US" dirty="0" smtClean="0"/>
              <a:t>Increase administrator understanding of </a:t>
            </a:r>
            <a:r>
              <a:rPr lang="en-US" dirty="0" smtClean="0"/>
              <a:t>counseling program</a:t>
            </a:r>
            <a:endParaRPr lang="en-US" dirty="0" smtClean="0"/>
          </a:p>
          <a:p>
            <a:pPr lvl="1">
              <a:buFont typeface="Courier New" panose="02070309020205020404" pitchFamily="49" charset="0"/>
              <a:buChar char="o"/>
            </a:pPr>
            <a:r>
              <a:rPr lang="en-US" dirty="0" smtClean="0"/>
              <a:t>Completed </a:t>
            </a:r>
            <a:r>
              <a:rPr lang="en-US" dirty="0" smtClean="0"/>
              <a:t>prior to or early </a:t>
            </a:r>
            <a:r>
              <a:rPr lang="en-US" dirty="0" smtClean="0"/>
              <a:t>in school year</a:t>
            </a:r>
          </a:p>
          <a:p>
            <a:pPr lvl="1">
              <a:buFont typeface="Courier New" panose="02070309020205020404" pitchFamily="49" charset="0"/>
              <a:buChar char="o"/>
            </a:pPr>
            <a:r>
              <a:rPr lang="en-US" dirty="0" smtClean="0"/>
              <a:t>Can be reviewed throughout the year to evaluate progress toward meeting program goals</a:t>
            </a:r>
          </a:p>
          <a:p>
            <a:pPr lvl="1"/>
            <a:endParaRPr lang="en-US" dirty="0"/>
          </a:p>
        </p:txBody>
      </p:sp>
      <p:sp>
        <p:nvSpPr>
          <p:cNvPr id="3" name="Title 2"/>
          <p:cNvSpPr>
            <a:spLocks noGrp="1"/>
          </p:cNvSpPr>
          <p:nvPr>
            <p:ph type="title"/>
          </p:nvPr>
        </p:nvSpPr>
        <p:spPr/>
        <p:txBody>
          <a:bodyPr/>
          <a:lstStyle/>
          <a:p>
            <a:r>
              <a:rPr lang="en-US" dirty="0" smtClean="0"/>
              <a:t>Management: Tools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
        <p:nvSpPr>
          <p:cNvPr id="5" name="Flowchart: Alternate Process 4"/>
          <p:cNvSpPr/>
          <p:nvPr/>
        </p:nvSpPr>
        <p:spPr>
          <a:xfrm>
            <a:off x="4063254" y="5131151"/>
            <a:ext cx="4762500" cy="990600"/>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0000"/>
                </a:solidFill>
              </a:rPr>
              <a:t>All School Counselors and Administrators should complete the Program Management Agreement for the 2018-19 school year.</a:t>
            </a:r>
            <a:endParaRPr lang="en-US" sz="1600" dirty="0">
              <a:solidFill>
                <a:srgbClr val="000000"/>
              </a:solidFill>
            </a:endParaRPr>
          </a:p>
        </p:txBody>
      </p:sp>
      <p:sp>
        <p:nvSpPr>
          <p:cNvPr id="6" name="5-Point Star 5"/>
          <p:cNvSpPr/>
          <p:nvPr/>
        </p:nvSpPr>
        <p:spPr>
          <a:xfrm>
            <a:off x="3701304" y="5151265"/>
            <a:ext cx="723900" cy="6858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281618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en-US" dirty="0" smtClean="0"/>
              <a:t>Advisory Council</a:t>
            </a:r>
            <a:endParaRPr lang="en-US" dirty="0"/>
          </a:p>
          <a:p>
            <a:pPr lvl="1">
              <a:buFont typeface="Courier New" panose="02070309020205020404" pitchFamily="49" charset="0"/>
              <a:buChar char="o"/>
            </a:pPr>
            <a:r>
              <a:rPr lang="en-US" dirty="0" smtClean="0"/>
              <a:t>Advising on program goals</a:t>
            </a:r>
          </a:p>
          <a:p>
            <a:pPr lvl="1">
              <a:buFont typeface="Courier New" panose="02070309020205020404" pitchFamily="49" charset="0"/>
              <a:buChar char="o"/>
            </a:pPr>
            <a:r>
              <a:rPr lang="en-US" dirty="0" smtClean="0"/>
              <a:t>Review program results</a:t>
            </a:r>
          </a:p>
          <a:p>
            <a:pPr lvl="1">
              <a:buFont typeface="Courier New" panose="02070309020205020404" pitchFamily="49" charset="0"/>
              <a:buChar char="o"/>
            </a:pPr>
            <a:r>
              <a:rPr lang="en-US" dirty="0" smtClean="0"/>
              <a:t>Make recommendations for </a:t>
            </a:r>
            <a:r>
              <a:rPr lang="en-US" dirty="0" smtClean="0"/>
              <a:t>the counseling program</a:t>
            </a:r>
            <a:endParaRPr lang="en-US" dirty="0" smtClean="0"/>
          </a:p>
          <a:p>
            <a:pPr lvl="1">
              <a:buFont typeface="Courier New" panose="02070309020205020404" pitchFamily="49" charset="0"/>
              <a:buChar char="o"/>
            </a:pPr>
            <a:r>
              <a:rPr lang="en-US" dirty="0" smtClean="0"/>
              <a:t>Educate and e</a:t>
            </a:r>
            <a:r>
              <a:rPr lang="en-US" dirty="0" smtClean="0"/>
              <a:t>ngage </a:t>
            </a:r>
            <a:r>
              <a:rPr lang="en-US" dirty="0" smtClean="0"/>
              <a:t>other stakeholders</a:t>
            </a:r>
          </a:p>
          <a:p>
            <a:pPr lvl="1">
              <a:buFont typeface="Courier New" panose="02070309020205020404" pitchFamily="49" charset="0"/>
              <a:buChar char="o"/>
            </a:pPr>
            <a:r>
              <a:rPr lang="en-US" dirty="0" smtClean="0"/>
              <a:t>Advocate for resources and funding</a:t>
            </a:r>
          </a:p>
          <a:p>
            <a:pPr lvl="1"/>
            <a:endParaRPr lang="en-US" dirty="0"/>
          </a:p>
        </p:txBody>
      </p:sp>
      <p:sp>
        <p:nvSpPr>
          <p:cNvPr id="3" name="Title 2"/>
          <p:cNvSpPr>
            <a:spLocks noGrp="1"/>
          </p:cNvSpPr>
          <p:nvPr>
            <p:ph type="title"/>
          </p:nvPr>
        </p:nvSpPr>
        <p:spPr/>
        <p:txBody>
          <a:bodyPr/>
          <a:lstStyle/>
          <a:p>
            <a:r>
              <a:rPr lang="en-US" dirty="0" smtClean="0"/>
              <a:t>Management: Tools</a:t>
            </a:r>
            <a:endParaRPr lang="en-US" dirty="0"/>
          </a:p>
        </p:txBody>
      </p:sp>
      <p:sp>
        <p:nvSpPr>
          <p:cNvPr id="5" name="Content Placeholder 4"/>
          <p:cNvSpPr>
            <a:spLocks noGrp="1"/>
          </p:cNvSpPr>
          <p:nvPr>
            <p:ph sz="half" idx="13"/>
          </p:nvPr>
        </p:nvSpPr>
        <p:spPr/>
        <p:txBody>
          <a:bodyPr/>
          <a:lstStyle/>
          <a:p>
            <a:r>
              <a:rPr lang="en-US" dirty="0"/>
              <a:t>Developing an Advisory Council</a:t>
            </a:r>
          </a:p>
          <a:p>
            <a:pPr lvl="1">
              <a:buFont typeface="Courier New" panose="02070309020205020404" pitchFamily="49" charset="0"/>
              <a:buChar char="o"/>
            </a:pPr>
            <a:r>
              <a:rPr lang="en-US" dirty="0"/>
              <a:t>Goals and objectives</a:t>
            </a:r>
          </a:p>
          <a:p>
            <a:pPr lvl="1">
              <a:buFont typeface="Courier New" panose="02070309020205020404" pitchFamily="49" charset="0"/>
              <a:buChar char="o"/>
            </a:pPr>
            <a:r>
              <a:rPr lang="en-US" dirty="0"/>
              <a:t>Representation and appropriate candidates</a:t>
            </a:r>
          </a:p>
          <a:p>
            <a:pPr lvl="1">
              <a:buFont typeface="Courier New" panose="02070309020205020404" pitchFamily="49" charset="0"/>
              <a:buChar char="o"/>
            </a:pPr>
            <a:r>
              <a:rPr lang="en-US" dirty="0"/>
              <a:t>Size</a:t>
            </a:r>
          </a:p>
          <a:p>
            <a:pPr lvl="1">
              <a:buFont typeface="Courier New" panose="02070309020205020404" pitchFamily="49" charset="0"/>
              <a:buChar char="o"/>
            </a:pPr>
            <a:r>
              <a:rPr lang="en-US" dirty="0"/>
              <a:t>Meeting schedule</a:t>
            </a:r>
          </a:p>
          <a:p>
            <a:pPr lvl="1">
              <a:buFont typeface="Courier New" panose="02070309020205020404" pitchFamily="49" charset="0"/>
              <a:buChar char="o"/>
            </a:pPr>
            <a:r>
              <a:rPr lang="en-US" dirty="0"/>
              <a:t>Terms of membership</a:t>
            </a:r>
          </a:p>
          <a:p>
            <a:pPr lvl="1">
              <a:buFont typeface="Courier New" panose="02070309020205020404" pitchFamily="49" charset="0"/>
              <a:buChar char="o"/>
            </a:pPr>
            <a:r>
              <a:rPr lang="en-US" dirty="0"/>
              <a:t>Agenda and minutes</a:t>
            </a:r>
          </a:p>
          <a:p>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261715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2"/>
            <a:ext cx="8382000" cy="5213351"/>
          </a:xfrm>
        </p:spPr>
        <p:txBody>
          <a:bodyPr>
            <a:normAutofit/>
          </a:bodyPr>
          <a:lstStyle/>
          <a:p>
            <a:r>
              <a:rPr lang="en-US" dirty="0" smtClean="0"/>
              <a:t>Action Plans</a:t>
            </a:r>
          </a:p>
          <a:p>
            <a:pPr lvl="1">
              <a:buFont typeface="Courier New" panose="02070309020205020404" pitchFamily="49" charset="0"/>
              <a:buChar char="o"/>
            </a:pPr>
            <a:r>
              <a:rPr lang="en-US" dirty="0" smtClean="0"/>
              <a:t>Curriculum delivery, small groups, closing the gap activities</a:t>
            </a:r>
          </a:p>
          <a:p>
            <a:pPr lvl="1">
              <a:buFont typeface="Courier New" panose="02070309020205020404" pitchFamily="49" charset="0"/>
              <a:buChar char="o"/>
            </a:pPr>
            <a:r>
              <a:rPr lang="en-US" dirty="0" smtClean="0"/>
              <a:t>Include:</a:t>
            </a:r>
          </a:p>
          <a:p>
            <a:pPr lvl="2"/>
            <a:r>
              <a:rPr lang="en-US" dirty="0" smtClean="0"/>
              <a:t>Goals to be addressed</a:t>
            </a:r>
            <a:endParaRPr lang="en-US" dirty="0"/>
          </a:p>
          <a:p>
            <a:pPr lvl="2"/>
            <a:r>
              <a:rPr lang="en-US" dirty="0" smtClean="0"/>
              <a:t>Domain and standard alignment</a:t>
            </a:r>
          </a:p>
          <a:p>
            <a:pPr lvl="2"/>
            <a:r>
              <a:rPr lang="en-US" dirty="0" smtClean="0"/>
              <a:t>Description of activity</a:t>
            </a:r>
          </a:p>
          <a:p>
            <a:pPr lvl="2"/>
            <a:r>
              <a:rPr lang="en-US" dirty="0" smtClean="0"/>
              <a:t>Resources/materials needed</a:t>
            </a:r>
          </a:p>
          <a:p>
            <a:pPr lvl="2"/>
            <a:r>
              <a:rPr lang="en-US" dirty="0" smtClean="0"/>
              <a:t>Timeline for completion</a:t>
            </a:r>
          </a:p>
          <a:p>
            <a:pPr lvl="2"/>
            <a:r>
              <a:rPr lang="en-US" dirty="0" smtClean="0"/>
              <a:t>Person responsible for delivery</a:t>
            </a:r>
          </a:p>
          <a:p>
            <a:pPr lvl="2"/>
            <a:r>
              <a:rPr lang="en-US" dirty="0" smtClean="0"/>
              <a:t>Method of evaluation</a:t>
            </a:r>
          </a:p>
          <a:p>
            <a:pPr lvl="2"/>
            <a:r>
              <a:rPr lang="en-US" dirty="0" smtClean="0"/>
              <a:t>Expected results</a:t>
            </a:r>
          </a:p>
        </p:txBody>
      </p:sp>
      <p:sp>
        <p:nvSpPr>
          <p:cNvPr id="3" name="Title 2"/>
          <p:cNvSpPr>
            <a:spLocks noGrp="1"/>
          </p:cNvSpPr>
          <p:nvPr>
            <p:ph type="title"/>
          </p:nvPr>
        </p:nvSpPr>
        <p:spPr/>
        <p:txBody>
          <a:bodyPr/>
          <a:lstStyle/>
          <a:p>
            <a:r>
              <a:rPr lang="en-US" dirty="0" smtClean="0"/>
              <a:t>Management: Tools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25626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Management: Tools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pic>
        <p:nvPicPr>
          <p:cNvPr id="2" name="Picture 1"/>
          <p:cNvPicPr>
            <a:picLocks noChangeAspect="1"/>
          </p:cNvPicPr>
          <p:nvPr/>
        </p:nvPicPr>
        <p:blipFill>
          <a:blip r:embed="rId3"/>
          <a:stretch>
            <a:fillRect/>
          </a:stretch>
        </p:blipFill>
        <p:spPr>
          <a:xfrm>
            <a:off x="199339" y="1143000"/>
            <a:ext cx="8754162" cy="4619623"/>
          </a:xfrm>
          <a:prstGeom prst="rect">
            <a:avLst/>
          </a:prstGeom>
        </p:spPr>
      </p:pic>
    </p:spTree>
    <p:extLst>
      <p:ext uri="{BB962C8B-B14F-4D97-AF65-F5344CB8AC3E}">
        <p14:creationId xmlns:p14="http://schemas.microsoft.com/office/powerpoint/2010/main" val="36486384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2"/>
            <a:ext cx="8382000" cy="5213351"/>
          </a:xfrm>
        </p:spPr>
        <p:txBody>
          <a:bodyPr>
            <a:normAutofit/>
          </a:bodyPr>
          <a:lstStyle/>
          <a:p>
            <a:r>
              <a:rPr lang="en-US" dirty="0" smtClean="0"/>
              <a:t>Lesson Plans</a:t>
            </a:r>
          </a:p>
          <a:p>
            <a:pPr lvl="1">
              <a:buFont typeface="Courier New" panose="02070309020205020404" pitchFamily="49" charset="0"/>
              <a:buChar char="o"/>
            </a:pPr>
            <a:r>
              <a:rPr lang="en-US" dirty="0" smtClean="0"/>
              <a:t>Student standards</a:t>
            </a:r>
          </a:p>
          <a:p>
            <a:pPr lvl="1">
              <a:buFont typeface="Courier New" panose="02070309020205020404" pitchFamily="49" charset="0"/>
              <a:buChar char="o"/>
            </a:pPr>
            <a:r>
              <a:rPr lang="en-US" dirty="0" smtClean="0"/>
              <a:t>Learning objectives</a:t>
            </a:r>
          </a:p>
          <a:p>
            <a:pPr lvl="1">
              <a:buFont typeface="Courier New" panose="02070309020205020404" pitchFamily="49" charset="0"/>
              <a:buChar char="o"/>
            </a:pPr>
            <a:r>
              <a:rPr lang="en-US" dirty="0" smtClean="0"/>
              <a:t>Materials</a:t>
            </a:r>
          </a:p>
          <a:p>
            <a:pPr lvl="1">
              <a:buFont typeface="Courier New" panose="02070309020205020404" pitchFamily="49" charset="0"/>
              <a:buChar char="o"/>
            </a:pPr>
            <a:r>
              <a:rPr lang="en-US" dirty="0" smtClean="0"/>
              <a:t>Procedures</a:t>
            </a:r>
          </a:p>
          <a:p>
            <a:pPr lvl="1">
              <a:buFont typeface="Courier New" panose="02070309020205020404" pitchFamily="49" charset="0"/>
              <a:buChar char="o"/>
            </a:pPr>
            <a:r>
              <a:rPr lang="en-US" dirty="0" smtClean="0"/>
              <a:t>Plan for evaluation (process, perception and outcome data)</a:t>
            </a:r>
          </a:p>
          <a:p>
            <a:pPr lvl="1">
              <a:buFont typeface="Courier New" panose="02070309020205020404" pitchFamily="49" charset="0"/>
              <a:buChar char="o"/>
            </a:pPr>
            <a:r>
              <a:rPr lang="en-US" dirty="0" smtClean="0"/>
              <a:t>Follow-up</a:t>
            </a:r>
          </a:p>
          <a:p>
            <a:pPr marL="400041"/>
            <a:r>
              <a:rPr lang="en-US" dirty="0" smtClean="0"/>
              <a:t>Calendars</a:t>
            </a:r>
          </a:p>
          <a:p>
            <a:pPr marL="857229" lvl="1" indent="-342891">
              <a:buFont typeface="Courier New" panose="02070309020205020404" pitchFamily="49" charset="0"/>
              <a:buChar char="o"/>
            </a:pPr>
            <a:r>
              <a:rPr lang="en-US" dirty="0" smtClean="0"/>
              <a:t>Inform all stakeholders of various activities of CSCP</a:t>
            </a:r>
          </a:p>
          <a:p>
            <a:pPr marL="857229" lvl="1" indent="-342891">
              <a:buFont typeface="Courier New" panose="02070309020205020404" pitchFamily="49" charset="0"/>
              <a:buChar char="o"/>
            </a:pPr>
            <a:r>
              <a:rPr lang="en-US" dirty="0" smtClean="0"/>
              <a:t>Increase awareness of totality of CSCP</a:t>
            </a:r>
          </a:p>
        </p:txBody>
      </p:sp>
      <p:sp>
        <p:nvSpPr>
          <p:cNvPr id="3" name="Title 2"/>
          <p:cNvSpPr>
            <a:spLocks noGrp="1"/>
          </p:cNvSpPr>
          <p:nvPr>
            <p:ph type="title"/>
          </p:nvPr>
        </p:nvSpPr>
        <p:spPr/>
        <p:txBody>
          <a:bodyPr/>
          <a:lstStyle/>
          <a:p>
            <a:r>
              <a:rPr lang="en-US" dirty="0" smtClean="0"/>
              <a:t>Management: Tools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sp>
        <p:nvSpPr>
          <p:cNvPr id="5" name="Flowchart: Alternate Process 4"/>
          <p:cNvSpPr/>
          <p:nvPr/>
        </p:nvSpPr>
        <p:spPr>
          <a:xfrm>
            <a:off x="4267201" y="1676400"/>
            <a:ext cx="4686300" cy="990600"/>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Lesson Plans will be included in the Counselor Resource Center on collegefortn.org</a:t>
            </a:r>
            <a:endParaRPr lang="en-US" dirty="0">
              <a:solidFill>
                <a:srgbClr val="000000"/>
              </a:solidFill>
            </a:endParaRPr>
          </a:p>
        </p:txBody>
      </p:sp>
      <p:sp>
        <p:nvSpPr>
          <p:cNvPr id="6" name="5-Point Star 5"/>
          <p:cNvSpPr/>
          <p:nvPr/>
        </p:nvSpPr>
        <p:spPr>
          <a:xfrm>
            <a:off x="3905251" y="1381247"/>
            <a:ext cx="723900" cy="6858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466016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6227" y="1143000"/>
            <a:ext cx="5394910" cy="4868577"/>
          </a:xfrm>
        </p:spPr>
      </p:pic>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2831380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Webinar: Part 2 Implementing the School Counseling Model-May 31, 1-2 p.m. (CDT)</a:t>
            </a:r>
          </a:p>
          <a:p>
            <a:r>
              <a:rPr lang="en-US" dirty="0" smtClean="0"/>
              <a:t>Release of Implementation Guide and Timeline Checklist</a:t>
            </a:r>
          </a:p>
          <a:p>
            <a:r>
              <a:rPr lang="en-US" dirty="0" smtClean="0"/>
              <a:t>Complete Program Audit</a:t>
            </a:r>
          </a:p>
          <a:p>
            <a:r>
              <a:rPr lang="en-US" dirty="0" smtClean="0"/>
              <a:t>Watch for “Save the Dates”</a:t>
            </a:r>
          </a:p>
          <a:p>
            <a:pPr marL="0" indent="0">
              <a:buNone/>
            </a:pPr>
            <a:endParaRPr lang="en-US" dirty="0"/>
          </a:p>
        </p:txBody>
      </p:sp>
      <p:sp>
        <p:nvSpPr>
          <p:cNvPr id="3" name="Title 2"/>
          <p:cNvSpPr>
            <a:spLocks noGrp="1"/>
          </p:cNvSpPr>
          <p:nvPr>
            <p:ph type="title"/>
          </p:nvPr>
        </p:nvSpPr>
        <p:spPr/>
        <p:txBody>
          <a:bodyPr/>
          <a:lstStyle/>
          <a:p>
            <a:r>
              <a:rPr lang="en-US" dirty="0" smtClean="0"/>
              <a:t>Next Steps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spTree>
    <p:extLst>
      <p:ext uri="{BB962C8B-B14F-4D97-AF65-F5344CB8AC3E}">
        <p14:creationId xmlns:p14="http://schemas.microsoft.com/office/powerpoint/2010/main" val="3341547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Leigh Bagwell</a:t>
            </a:r>
          </a:p>
          <a:p>
            <a:pPr marL="0" indent="0" algn="ctr">
              <a:buNone/>
            </a:pPr>
            <a:r>
              <a:rPr lang="en-US" dirty="0"/>
              <a:t>Coordinator of School Counseling</a:t>
            </a:r>
          </a:p>
          <a:p>
            <a:pPr marL="0" indent="0" algn="ctr">
              <a:buNone/>
            </a:pPr>
            <a:r>
              <a:rPr lang="en-US" dirty="0"/>
              <a:t>College, Career and Technical Education</a:t>
            </a:r>
          </a:p>
          <a:p>
            <a:pPr marL="0" indent="0" algn="ctr">
              <a:buNone/>
            </a:pPr>
            <a:r>
              <a:rPr lang="en-US" dirty="0">
                <a:hlinkClick r:id="rId3"/>
              </a:rPr>
              <a:t>Leigh.Bagwell@tn.gov</a:t>
            </a:r>
            <a:endParaRPr lang="en-US" dirty="0"/>
          </a:p>
          <a:p>
            <a:pPr marL="0" indent="0" algn="ctr">
              <a:buNone/>
            </a:pPr>
            <a:r>
              <a:rPr lang="en-US"/>
              <a:t>(615) 418-4527</a:t>
            </a:r>
            <a:endParaRPr lang="en-US" dirty="0"/>
          </a:p>
        </p:txBody>
      </p:sp>
      <p:sp>
        <p:nvSpPr>
          <p:cNvPr id="3" name="Title 2"/>
          <p:cNvSpPr>
            <a:spLocks noGrp="1"/>
          </p:cNvSpPr>
          <p:nvPr>
            <p:ph type="title"/>
          </p:nvPr>
        </p:nvSpPr>
        <p:spPr/>
        <p:txBody>
          <a:bodyPr/>
          <a:lstStyle/>
          <a:p>
            <a:r>
              <a:rPr lang="en-US" dirty="0"/>
              <a:t>Contact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val="25798908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6212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National Model of School Counseling: Elements of Best Practices </a:t>
            </a:r>
          </a:p>
        </p:txBody>
      </p:sp>
      <p:pic>
        <p:nvPicPr>
          <p:cNvPr id="5" name="Content Placeholder 4"/>
          <p:cNvPicPr>
            <a:picLocks noGrp="1" noChangeAspect="1"/>
          </p:cNvPicPr>
          <p:nvPr>
            <p:ph idx="1"/>
          </p:nvPr>
        </p:nvPicPr>
        <p:blipFill>
          <a:blip r:embed="rId3"/>
          <a:stretch>
            <a:fillRect/>
          </a:stretch>
        </p:blipFill>
        <p:spPr>
          <a:xfrm>
            <a:off x="5554075" y="1003306"/>
            <a:ext cx="3513727" cy="5092697"/>
          </a:xfrm>
          <a:prstGeom prst="rect">
            <a:avLst/>
          </a:prstGeom>
        </p:spPr>
      </p:pic>
      <p:sp>
        <p:nvSpPr>
          <p:cNvPr id="4" name="Slide Number Placeholder 3"/>
          <p:cNvSpPr>
            <a:spLocks noGrp="1"/>
          </p:cNvSpPr>
          <p:nvPr>
            <p:ph type="sldNum" sz="quarter" idx="12"/>
          </p:nvPr>
        </p:nvSpPr>
        <p:spPr/>
        <p:txBody>
          <a:bodyPr/>
          <a:lstStyle/>
          <a:p>
            <a:fld id="{5C76A076-0EB6-4ACF-BC93-AE169B35ECF5}" type="slidenum">
              <a:rPr lang="en-US" smtClean="0">
                <a:solidFill>
                  <a:srgbClr val="1B365D"/>
                </a:solidFill>
              </a:rPr>
              <a:pPr/>
              <a:t>3</a:t>
            </a:fld>
            <a:endParaRPr lang="en-US" dirty="0">
              <a:solidFill>
                <a:srgbClr val="1B365D"/>
              </a:solidFill>
            </a:endParaRPr>
          </a:p>
        </p:txBody>
      </p:sp>
      <p:sp>
        <p:nvSpPr>
          <p:cNvPr id="6" name="Content Placeholder 2"/>
          <p:cNvSpPr txBox="1">
            <a:spLocks/>
          </p:cNvSpPr>
          <p:nvPr/>
        </p:nvSpPr>
        <p:spPr>
          <a:xfrm>
            <a:off x="76200" y="1008366"/>
            <a:ext cx="7086600" cy="527049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Clr>
                <a:schemeClr val="bg2"/>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bg2"/>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bg2"/>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bg2"/>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149" indent="0">
              <a:buClr>
                <a:srgbClr val="FF0F00"/>
              </a:buClr>
              <a:buNone/>
            </a:pPr>
            <a:r>
              <a:rPr lang="en-US" sz="1800" dirty="0">
                <a:solidFill>
                  <a:prstClr val="black"/>
                </a:solidFill>
              </a:rPr>
              <a:t>School Counselors work within 3 domains of student development:</a:t>
            </a:r>
          </a:p>
          <a:p>
            <a:pPr marL="57149" indent="0">
              <a:buClr>
                <a:srgbClr val="FF0F00"/>
              </a:buClr>
              <a:buNone/>
            </a:pPr>
            <a:r>
              <a:rPr lang="en-US" sz="1800" i="1" dirty="0">
                <a:solidFill>
                  <a:prstClr val="black"/>
                </a:solidFill>
              </a:rPr>
              <a:t>Academic</a:t>
            </a:r>
            <a:r>
              <a:rPr lang="en-US" sz="1800" dirty="0">
                <a:solidFill>
                  <a:prstClr val="black"/>
                </a:solidFill>
              </a:rPr>
              <a:t>, </a:t>
            </a:r>
            <a:r>
              <a:rPr lang="en-US" sz="1800" i="1" dirty="0">
                <a:solidFill>
                  <a:prstClr val="black"/>
                </a:solidFill>
              </a:rPr>
              <a:t>Social and Emotional</a:t>
            </a:r>
            <a:r>
              <a:rPr lang="en-US" sz="1800" dirty="0">
                <a:solidFill>
                  <a:prstClr val="black"/>
                </a:solidFill>
              </a:rPr>
              <a:t>, </a:t>
            </a:r>
            <a:r>
              <a:rPr lang="en-US" sz="1800" i="1" dirty="0">
                <a:solidFill>
                  <a:prstClr val="black"/>
                </a:solidFill>
              </a:rPr>
              <a:t>College and Career Readiness</a:t>
            </a:r>
          </a:p>
          <a:p>
            <a:pPr marL="57149" indent="0">
              <a:buClr>
                <a:srgbClr val="FF0F00"/>
              </a:buClr>
              <a:buNone/>
            </a:pPr>
            <a:endParaRPr lang="en-US" sz="1800" dirty="0">
              <a:solidFill>
                <a:prstClr val="black"/>
              </a:solidFill>
            </a:endParaRPr>
          </a:p>
          <a:p>
            <a:pPr marL="57149" indent="0">
              <a:buClr>
                <a:srgbClr val="FF0F00"/>
              </a:buClr>
              <a:buNone/>
            </a:pPr>
            <a:r>
              <a:rPr lang="en-US" sz="1800" b="1" dirty="0">
                <a:solidFill>
                  <a:prstClr val="black"/>
                </a:solidFill>
              </a:rPr>
              <a:t>Foundation – WHY we do what we do</a:t>
            </a:r>
          </a:p>
          <a:p>
            <a:pPr marL="400041">
              <a:buClr>
                <a:srgbClr val="FF0F00"/>
              </a:buClr>
            </a:pPr>
            <a:r>
              <a:rPr lang="en-US" sz="1800" dirty="0">
                <a:solidFill>
                  <a:prstClr val="black"/>
                </a:solidFill>
              </a:rPr>
              <a:t>e.g., setting annual goals, aligning work to </a:t>
            </a:r>
            <a:br>
              <a:rPr lang="en-US" sz="1800" dirty="0">
                <a:solidFill>
                  <a:prstClr val="black"/>
                </a:solidFill>
              </a:rPr>
            </a:br>
            <a:r>
              <a:rPr lang="en-US" sz="1800" dirty="0">
                <a:solidFill>
                  <a:prstClr val="black"/>
                </a:solidFill>
              </a:rPr>
              <a:t>standards, compliance to statutes/policies</a:t>
            </a:r>
          </a:p>
          <a:p>
            <a:pPr marL="57149" indent="0">
              <a:buClr>
                <a:srgbClr val="FF0F00"/>
              </a:buClr>
              <a:buNone/>
            </a:pPr>
            <a:endParaRPr lang="en-US" sz="1800" dirty="0">
              <a:solidFill>
                <a:prstClr val="black"/>
              </a:solidFill>
            </a:endParaRPr>
          </a:p>
          <a:p>
            <a:pPr marL="57149" indent="0">
              <a:buClr>
                <a:srgbClr val="FF0F00"/>
              </a:buClr>
              <a:buNone/>
            </a:pPr>
            <a:r>
              <a:rPr lang="en-US" sz="1800" b="1" dirty="0">
                <a:solidFill>
                  <a:prstClr val="black"/>
                </a:solidFill>
              </a:rPr>
              <a:t>Management – HOW we do what we do</a:t>
            </a:r>
          </a:p>
          <a:p>
            <a:pPr indent="-285744">
              <a:buClr>
                <a:srgbClr val="FF0F00"/>
              </a:buClr>
            </a:pPr>
            <a:r>
              <a:rPr lang="en-US" sz="1800" dirty="0">
                <a:solidFill>
                  <a:prstClr val="black"/>
                </a:solidFill>
              </a:rPr>
              <a:t>e.g., needs assessments, setting expectations, </a:t>
            </a:r>
            <a:br>
              <a:rPr lang="en-US" sz="1800" dirty="0">
                <a:solidFill>
                  <a:prstClr val="black"/>
                </a:solidFill>
              </a:rPr>
            </a:br>
            <a:r>
              <a:rPr lang="en-US" sz="1800" dirty="0">
                <a:solidFill>
                  <a:prstClr val="black"/>
                </a:solidFill>
              </a:rPr>
              <a:t>analyzing data</a:t>
            </a:r>
          </a:p>
          <a:p>
            <a:pPr marL="57149" indent="0">
              <a:buClr>
                <a:srgbClr val="FF0F00"/>
              </a:buClr>
              <a:buNone/>
            </a:pPr>
            <a:endParaRPr lang="en-US" sz="1800" dirty="0">
              <a:solidFill>
                <a:prstClr val="black"/>
              </a:solidFill>
            </a:endParaRPr>
          </a:p>
          <a:p>
            <a:pPr marL="57149" indent="0">
              <a:buClr>
                <a:srgbClr val="FF0F00"/>
              </a:buClr>
              <a:buNone/>
            </a:pPr>
            <a:r>
              <a:rPr lang="en-US" sz="1800" b="1" dirty="0">
                <a:solidFill>
                  <a:prstClr val="black"/>
                </a:solidFill>
              </a:rPr>
              <a:t>Delivery – what we DO</a:t>
            </a:r>
          </a:p>
          <a:p>
            <a:pPr indent="-285744">
              <a:buClr>
                <a:srgbClr val="FF0F00"/>
              </a:buClr>
            </a:pPr>
            <a:r>
              <a:rPr lang="en-US" sz="1800" dirty="0">
                <a:solidFill>
                  <a:prstClr val="black"/>
                </a:solidFill>
              </a:rPr>
              <a:t>e.g., individual student planning, delivering core </a:t>
            </a:r>
            <a:br>
              <a:rPr lang="en-US" sz="1800" dirty="0">
                <a:solidFill>
                  <a:prstClr val="black"/>
                </a:solidFill>
              </a:rPr>
            </a:br>
            <a:r>
              <a:rPr lang="en-US" sz="1800" dirty="0">
                <a:solidFill>
                  <a:prstClr val="black"/>
                </a:solidFill>
              </a:rPr>
              <a:t>counseling curriculum, responsive services, </a:t>
            </a:r>
            <a:br>
              <a:rPr lang="en-US" sz="1800" dirty="0">
                <a:solidFill>
                  <a:prstClr val="black"/>
                </a:solidFill>
              </a:rPr>
            </a:br>
            <a:r>
              <a:rPr lang="en-US" sz="1800" dirty="0">
                <a:solidFill>
                  <a:prstClr val="black"/>
                </a:solidFill>
              </a:rPr>
              <a:t>collaboration, consultation, referrals</a:t>
            </a:r>
          </a:p>
          <a:p>
            <a:pPr marL="57149" indent="0">
              <a:buClr>
                <a:srgbClr val="FF0F00"/>
              </a:buClr>
              <a:buNone/>
            </a:pPr>
            <a:endParaRPr lang="en-US" sz="1800" dirty="0">
              <a:solidFill>
                <a:prstClr val="black"/>
              </a:solidFill>
            </a:endParaRPr>
          </a:p>
          <a:p>
            <a:pPr marL="57149" indent="0">
              <a:buClr>
                <a:srgbClr val="FF0F00"/>
              </a:buClr>
              <a:buNone/>
            </a:pPr>
            <a:r>
              <a:rPr lang="en-US" sz="1800" b="1" dirty="0">
                <a:solidFill>
                  <a:prstClr val="black"/>
                </a:solidFill>
              </a:rPr>
              <a:t>Accountability – the IMPACT of what we do</a:t>
            </a:r>
          </a:p>
          <a:p>
            <a:pPr indent="-285744">
              <a:buClr>
                <a:srgbClr val="FF0F00"/>
              </a:buClr>
            </a:pPr>
            <a:r>
              <a:rPr lang="en-US" sz="1800" dirty="0">
                <a:solidFill>
                  <a:prstClr val="black"/>
                </a:solidFill>
              </a:rPr>
              <a:t>e.g., program and professional evaluations, </a:t>
            </a:r>
            <a:br>
              <a:rPr lang="en-US" sz="1800" dirty="0">
                <a:solidFill>
                  <a:prstClr val="black"/>
                </a:solidFill>
              </a:rPr>
            </a:br>
            <a:r>
              <a:rPr lang="en-US" sz="1800" dirty="0">
                <a:solidFill>
                  <a:prstClr val="black"/>
                </a:solidFill>
              </a:rPr>
              <a:t>impact analyses</a:t>
            </a:r>
          </a:p>
        </p:txBody>
      </p:sp>
      <p:sp>
        <p:nvSpPr>
          <p:cNvPr id="7" name="TextBox 6"/>
          <p:cNvSpPr txBox="1"/>
          <p:nvPr/>
        </p:nvSpPr>
        <p:spPr>
          <a:xfrm>
            <a:off x="1828800" y="6324603"/>
            <a:ext cx="7620000" cy="461665"/>
          </a:xfrm>
          <a:prstGeom prst="rect">
            <a:avLst/>
          </a:prstGeom>
          <a:noFill/>
        </p:spPr>
        <p:txBody>
          <a:bodyPr wrap="square" rtlCol="0">
            <a:spAutoFit/>
          </a:bodyPr>
          <a:lstStyle/>
          <a:p>
            <a:r>
              <a:rPr lang="en-US" sz="1200" i="1" dirty="0">
                <a:solidFill>
                  <a:prstClr val="black"/>
                </a:solidFill>
              </a:rPr>
              <a:t>Source for graphic and more information: http://schoolcounselor.org/asca/media/asca/ASCA%20National%20Model%20Templates/ANMExecSumm.pdf</a:t>
            </a:r>
          </a:p>
        </p:txBody>
      </p:sp>
    </p:spTree>
    <p:extLst>
      <p:ext uri="{BB962C8B-B14F-4D97-AF65-F5344CB8AC3E}">
        <p14:creationId xmlns:p14="http://schemas.microsoft.com/office/powerpoint/2010/main" val="2416135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Foundation-WHY?	</a:t>
            </a:r>
            <a:endParaRPr lang="en-US" dirty="0"/>
          </a:p>
        </p:txBody>
      </p:sp>
      <p:sp>
        <p:nvSpPr>
          <p:cNvPr id="4" name="Slide Number Placeholder 3"/>
          <p:cNvSpPr>
            <a:spLocks noGrp="1"/>
          </p:cNvSpPr>
          <p:nvPr>
            <p:ph type="sldNum" sz="quarter" idx="4294967295"/>
          </p:nvPr>
        </p:nvSpPr>
        <p:spPr>
          <a:xfrm>
            <a:off x="7010400" y="6375400"/>
            <a:ext cx="2133600" cy="365125"/>
          </a:xfrm>
        </p:spPr>
        <p:txBody>
          <a:bodyPr/>
          <a:lstStyle/>
          <a:p>
            <a:fld id="{5C76A076-0EB6-4ACF-BC93-AE169B35ECF5}" type="slidenum">
              <a:rPr lang="en-US" smtClean="0">
                <a:solidFill>
                  <a:srgbClr val="1B365D"/>
                </a:solidFill>
              </a:rPr>
              <a:pPr/>
              <a:t>4</a:t>
            </a:fld>
            <a:endParaRPr lang="en-US" dirty="0">
              <a:solidFill>
                <a:srgbClr val="1B365D"/>
              </a:solidFill>
            </a:endParaRPr>
          </a:p>
        </p:txBody>
      </p:sp>
    </p:spTree>
    <p:extLst>
      <p:ext uri="{BB962C8B-B14F-4D97-AF65-F5344CB8AC3E}">
        <p14:creationId xmlns:p14="http://schemas.microsoft.com/office/powerpoint/2010/main" val="3116562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Beliefs</a:t>
            </a:r>
          </a:p>
          <a:p>
            <a:r>
              <a:rPr lang="en-US" dirty="0"/>
              <a:t>Vision Statement</a:t>
            </a:r>
          </a:p>
          <a:p>
            <a:r>
              <a:rPr lang="en-US" dirty="0"/>
              <a:t>Mission Statement</a:t>
            </a:r>
          </a:p>
          <a:p>
            <a:r>
              <a:rPr lang="en-US" dirty="0"/>
              <a:t>T.C.A.</a:t>
            </a:r>
          </a:p>
          <a:p>
            <a:r>
              <a:rPr lang="en-US" dirty="0"/>
              <a:t>State Board of Education </a:t>
            </a:r>
            <a:r>
              <a:rPr lang="en-US" dirty="0" smtClean="0"/>
              <a:t>policy</a:t>
            </a:r>
            <a:endParaRPr lang="en-US" dirty="0"/>
          </a:p>
          <a:p>
            <a:r>
              <a:rPr lang="en-US" dirty="0"/>
              <a:t>Expectations</a:t>
            </a:r>
          </a:p>
          <a:p>
            <a:r>
              <a:rPr lang="en-US" dirty="0"/>
              <a:t>Program Goals</a:t>
            </a:r>
          </a:p>
          <a:p>
            <a:r>
              <a:rPr lang="en-US" dirty="0"/>
              <a:t>Student Standards</a:t>
            </a:r>
          </a:p>
          <a:p>
            <a:r>
              <a:rPr lang="en-US" dirty="0"/>
              <a:t>Professional School Counselor </a:t>
            </a:r>
            <a:r>
              <a:rPr lang="en-US" dirty="0" smtClean="0"/>
              <a:t>Competencies &amp; Ethical Standards</a:t>
            </a:r>
            <a:endParaRPr lang="en-US" dirty="0"/>
          </a:p>
        </p:txBody>
      </p:sp>
      <p:sp>
        <p:nvSpPr>
          <p:cNvPr id="3" name="Title 2"/>
          <p:cNvSpPr>
            <a:spLocks noGrp="1"/>
          </p:cNvSpPr>
          <p:nvPr>
            <p:ph type="title"/>
          </p:nvPr>
        </p:nvSpPr>
        <p:spPr/>
        <p:txBody>
          <a:bodyPr/>
          <a:lstStyle/>
          <a:p>
            <a:r>
              <a:rPr lang="en-US" dirty="0"/>
              <a:t>Foundations	</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1202562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7918" y="1143000"/>
            <a:ext cx="8821270" cy="5213354"/>
          </a:xfrm>
        </p:spPr>
        <p:txBody>
          <a:bodyPr>
            <a:normAutofit fontScale="92500"/>
          </a:bodyPr>
          <a:lstStyle/>
          <a:p>
            <a:r>
              <a:rPr lang="en-US" b="1" dirty="0" smtClean="0"/>
              <a:t>Beliefs</a:t>
            </a:r>
          </a:p>
          <a:p>
            <a:pPr lvl="1">
              <a:buFont typeface="Courier New" panose="02070309020205020404" pitchFamily="49" charset="0"/>
              <a:buChar char="o"/>
            </a:pPr>
            <a:r>
              <a:rPr lang="en-US" dirty="0" smtClean="0"/>
              <a:t>What do we believe about the school counseling program’s impact on student achievement? </a:t>
            </a:r>
          </a:p>
          <a:p>
            <a:pPr lvl="1">
              <a:buFont typeface="Courier New" panose="02070309020205020404" pitchFamily="49" charset="0"/>
              <a:buChar char="o"/>
            </a:pPr>
            <a:r>
              <a:rPr lang="en-US" dirty="0" smtClean="0"/>
              <a:t>What are the unique contributions of the school counseling program?</a:t>
            </a:r>
            <a:endParaRPr lang="en-US" dirty="0"/>
          </a:p>
          <a:p>
            <a:r>
              <a:rPr lang="en-US" b="1" dirty="0"/>
              <a:t>Vision</a:t>
            </a:r>
          </a:p>
          <a:p>
            <a:pPr lvl="1">
              <a:buFont typeface="Courier New" panose="02070309020205020404" pitchFamily="49" charset="0"/>
              <a:buChar char="o"/>
            </a:pPr>
            <a:r>
              <a:rPr lang="en-US" dirty="0" smtClean="0"/>
              <a:t>How are our students different as a result of participating in the school counseling program?</a:t>
            </a:r>
            <a:endParaRPr lang="en-US" dirty="0"/>
          </a:p>
          <a:p>
            <a:pPr lvl="1">
              <a:buFont typeface="Courier New" panose="02070309020205020404" pitchFamily="49" charset="0"/>
              <a:buChar char="o"/>
            </a:pPr>
            <a:r>
              <a:rPr lang="en-US" dirty="0"/>
              <a:t>States best possible student outcomes</a:t>
            </a:r>
          </a:p>
          <a:p>
            <a:pPr lvl="1">
              <a:buFont typeface="Courier New" panose="02070309020205020404" pitchFamily="49" charset="0"/>
              <a:buChar char="o"/>
            </a:pPr>
            <a:r>
              <a:rPr lang="en-US" dirty="0"/>
              <a:t>Is believable and </a:t>
            </a:r>
            <a:r>
              <a:rPr lang="en-US" dirty="0" smtClean="0"/>
              <a:t>achievable</a:t>
            </a:r>
            <a:endParaRPr lang="en-US" dirty="0"/>
          </a:p>
          <a:p>
            <a:r>
              <a:rPr lang="en-US" b="1" dirty="0"/>
              <a:t>Mission</a:t>
            </a:r>
          </a:p>
          <a:p>
            <a:pPr lvl="1">
              <a:buFont typeface="Courier New" panose="02070309020205020404" pitchFamily="49" charset="0"/>
              <a:buChar char="o"/>
            </a:pPr>
            <a:r>
              <a:rPr lang="en-US" dirty="0"/>
              <a:t>Provides focus and direction to reach vision</a:t>
            </a:r>
          </a:p>
          <a:p>
            <a:pPr lvl="1">
              <a:buFont typeface="Courier New" panose="02070309020205020404" pitchFamily="49" charset="0"/>
              <a:buChar char="o"/>
            </a:pPr>
            <a:r>
              <a:rPr lang="en-US" dirty="0"/>
              <a:t>Aligns with school, district, and state goals</a:t>
            </a:r>
          </a:p>
          <a:p>
            <a:pPr lvl="1">
              <a:buFont typeface="Courier New" panose="02070309020205020404" pitchFamily="49" charset="0"/>
              <a:buChar char="o"/>
            </a:pPr>
            <a:r>
              <a:rPr lang="en-US" dirty="0"/>
              <a:t>Identifies unique contributions of CSCP to meet students’ </a:t>
            </a:r>
            <a:r>
              <a:rPr lang="en-US" dirty="0" smtClean="0"/>
              <a:t>needs</a:t>
            </a:r>
            <a:endParaRPr lang="en-US" dirty="0"/>
          </a:p>
        </p:txBody>
      </p:sp>
      <p:sp>
        <p:nvSpPr>
          <p:cNvPr id="3" name="Title 2"/>
          <p:cNvSpPr>
            <a:spLocks noGrp="1"/>
          </p:cNvSpPr>
          <p:nvPr>
            <p:ph type="title"/>
          </p:nvPr>
        </p:nvSpPr>
        <p:spPr/>
        <p:txBody>
          <a:bodyPr/>
          <a:lstStyle/>
          <a:p>
            <a:r>
              <a:rPr lang="en-US" dirty="0" smtClean="0"/>
              <a:t>Foundations: </a:t>
            </a:r>
            <a:r>
              <a:rPr lang="en-US" dirty="0" smtClean="0"/>
              <a:t>Philosophical</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1141202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Foundations: Program Expectations</a:t>
            </a:r>
            <a:endParaRPr lang="en-US" dirty="0"/>
          </a:p>
        </p:txBody>
      </p:sp>
      <p:sp>
        <p:nvSpPr>
          <p:cNvPr id="7" name="Content Placeholder 6"/>
          <p:cNvSpPr>
            <a:spLocks noGrp="1"/>
          </p:cNvSpPr>
          <p:nvPr>
            <p:ph idx="1"/>
          </p:nvPr>
        </p:nvSpPr>
        <p:spPr/>
        <p:txBody>
          <a:bodyPr>
            <a:normAutofit/>
          </a:bodyPr>
          <a:lstStyle/>
          <a:p>
            <a:pPr marL="0" indent="0">
              <a:buNone/>
            </a:pPr>
            <a:r>
              <a:rPr lang="en-US" b="1" dirty="0" smtClean="0"/>
              <a:t>Program expectations </a:t>
            </a:r>
            <a:r>
              <a:rPr lang="en-US" dirty="0" smtClean="0"/>
              <a:t>ensure the School Counselor has the support </a:t>
            </a:r>
            <a:r>
              <a:rPr lang="en-US" dirty="0"/>
              <a:t>necessary for </a:t>
            </a:r>
            <a:r>
              <a:rPr lang="en-US" dirty="0" smtClean="0"/>
              <a:t>effective CSCP </a:t>
            </a:r>
            <a:r>
              <a:rPr lang="en-US" dirty="0"/>
              <a:t>implementation. </a:t>
            </a:r>
            <a:endParaRPr lang="en-US" dirty="0" smtClean="0"/>
          </a:p>
          <a:p>
            <a:pPr>
              <a:buFont typeface="Wingdings" panose="05000000000000000000" pitchFamily="2" charset="2"/>
              <a:buChar char="§"/>
            </a:pPr>
            <a:r>
              <a:rPr lang="en-US" dirty="0" smtClean="0"/>
              <a:t>Budget</a:t>
            </a:r>
          </a:p>
          <a:p>
            <a:pPr>
              <a:buFont typeface="Wingdings" panose="05000000000000000000" pitchFamily="2" charset="2"/>
              <a:buChar char="§"/>
            </a:pPr>
            <a:r>
              <a:rPr lang="en-US" dirty="0" smtClean="0"/>
              <a:t>Facilities</a:t>
            </a:r>
          </a:p>
          <a:p>
            <a:pPr>
              <a:buFont typeface="Wingdings" panose="05000000000000000000" pitchFamily="2" charset="2"/>
              <a:buChar char="§"/>
            </a:pPr>
            <a:r>
              <a:rPr lang="en-US" dirty="0" smtClean="0"/>
              <a:t>Materials</a:t>
            </a:r>
          </a:p>
          <a:p>
            <a:pPr>
              <a:buFont typeface="Wingdings" panose="05000000000000000000" pitchFamily="2" charset="2"/>
              <a:buChar char="§"/>
            </a:pPr>
            <a:r>
              <a:rPr lang="en-US" dirty="0" smtClean="0"/>
              <a:t>Supplies/Equipment/Technology</a:t>
            </a:r>
          </a:p>
          <a:p>
            <a:pPr>
              <a:buFont typeface="Wingdings" panose="05000000000000000000" pitchFamily="2" charset="2"/>
              <a:buChar char="§"/>
            </a:pPr>
            <a:r>
              <a:rPr lang="en-US" dirty="0" smtClean="0"/>
              <a:t>Staffing &amp; Ratios</a:t>
            </a:r>
            <a:endParaRPr lang="en-US" dirty="0" smtClean="0"/>
          </a:p>
          <a:p>
            <a:pPr>
              <a:buFont typeface="Wingdings" panose="05000000000000000000" pitchFamily="2" charset="2"/>
              <a:buChar char="§"/>
            </a:pPr>
            <a:r>
              <a:rPr lang="en-US" dirty="0" smtClean="0"/>
              <a:t>Use of </a:t>
            </a:r>
            <a:r>
              <a:rPr lang="en-US" dirty="0" smtClean="0"/>
              <a:t>Time – 80/20</a:t>
            </a:r>
            <a:endParaRPr lang="en-US" dirty="0" smtClean="0"/>
          </a:p>
          <a:p>
            <a:pPr>
              <a:buFont typeface="Wingdings" panose="05000000000000000000" pitchFamily="2" charset="2"/>
              <a:buChar char="§"/>
            </a:pPr>
            <a:r>
              <a:rPr lang="en-US" dirty="0" smtClean="0"/>
              <a:t>Appropriate School Counseling Activities</a:t>
            </a:r>
            <a:endParaRPr lang="en-US" dirty="0"/>
          </a:p>
        </p:txBody>
      </p:sp>
      <p:sp>
        <p:nvSpPr>
          <p:cNvPr id="5" name="Slide Number Placeholder 4"/>
          <p:cNvSpPr>
            <a:spLocks noGrp="1"/>
          </p:cNvSpPr>
          <p:nvPr>
            <p:ph type="sldNum" sz="quarter" idx="12"/>
          </p:nvPr>
        </p:nvSpPr>
        <p:spPr/>
        <p:txBody>
          <a:bodyPr/>
          <a:lstStyle/>
          <a:p>
            <a:fld id="{5C76A076-0EB6-4ACF-BC93-AE169B35ECF5}" type="slidenum">
              <a:rPr lang="en-US" smtClean="0">
                <a:solidFill>
                  <a:srgbClr val="1B365D"/>
                </a:solidFill>
              </a:rPr>
              <a:pPr/>
              <a:t>7</a:t>
            </a:fld>
            <a:endParaRPr lang="en-US" dirty="0">
              <a:solidFill>
                <a:srgbClr val="1B365D"/>
              </a:solidFill>
            </a:endParaRPr>
          </a:p>
        </p:txBody>
      </p:sp>
      <p:sp>
        <p:nvSpPr>
          <p:cNvPr id="8" name="Flowchart: Alternate Process 7"/>
          <p:cNvSpPr/>
          <p:nvPr/>
        </p:nvSpPr>
        <p:spPr>
          <a:xfrm>
            <a:off x="5410201" y="2286000"/>
            <a:ext cx="3009900" cy="990600"/>
          </a:xfrm>
          <a:prstGeom prst="flowChartAlternateProcess">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To be implemented by 2018-19 school year*</a:t>
            </a:r>
            <a:endParaRPr lang="en-US" dirty="0">
              <a:solidFill>
                <a:prstClr val="black"/>
              </a:solidFill>
            </a:endParaRPr>
          </a:p>
        </p:txBody>
      </p:sp>
      <p:sp>
        <p:nvSpPr>
          <p:cNvPr id="9" name="5-Point Star 8"/>
          <p:cNvSpPr/>
          <p:nvPr/>
        </p:nvSpPr>
        <p:spPr>
          <a:xfrm>
            <a:off x="4953001" y="2095500"/>
            <a:ext cx="723900" cy="6858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660831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09663"/>
            <a:ext cx="8382000" cy="4953000"/>
          </a:xfrm>
        </p:spPr>
        <p:txBody>
          <a:bodyPr>
            <a:normAutofit/>
          </a:bodyPr>
          <a:lstStyle/>
          <a:p>
            <a:pPr marL="400048" indent="-342900"/>
            <a:r>
              <a:rPr lang="en-US" dirty="0" smtClean="0"/>
              <a:t>Reassignment </a:t>
            </a:r>
            <a:r>
              <a:rPr lang="en-US" dirty="0" smtClean="0"/>
              <a:t>of Responsibilities</a:t>
            </a:r>
          </a:p>
          <a:p>
            <a:pPr lvl="1">
              <a:buFont typeface="Courier New" panose="02070309020205020404" pitchFamily="49" charset="0"/>
              <a:buChar char="o"/>
            </a:pPr>
            <a:r>
              <a:rPr lang="en-US" dirty="0" smtClean="0"/>
              <a:t>Identify tasks that do not align with program implementation</a:t>
            </a:r>
          </a:p>
          <a:p>
            <a:pPr lvl="1">
              <a:buFont typeface="Courier New" panose="02070309020205020404" pitchFamily="49" charset="0"/>
              <a:buChar char="o"/>
            </a:pPr>
            <a:r>
              <a:rPr lang="en-US" dirty="0" smtClean="0"/>
              <a:t>Use data to determine how much time these tasks take away from CSCP</a:t>
            </a:r>
          </a:p>
          <a:p>
            <a:pPr lvl="1">
              <a:buFont typeface="Courier New" panose="02070309020205020404" pitchFamily="49" charset="0"/>
              <a:buChar char="o"/>
            </a:pPr>
            <a:r>
              <a:rPr lang="en-US" dirty="0" smtClean="0"/>
              <a:t>Consider ways to improve efficiency of completing tasks</a:t>
            </a:r>
          </a:p>
          <a:p>
            <a:pPr lvl="1">
              <a:buFont typeface="Courier New" panose="02070309020205020404" pitchFamily="49" charset="0"/>
              <a:buChar char="o"/>
            </a:pPr>
            <a:r>
              <a:rPr lang="en-US" dirty="0" smtClean="0"/>
              <a:t>Determine what program activities will replace these tasks and estimated impact on students</a:t>
            </a:r>
          </a:p>
          <a:p>
            <a:pPr lvl="1">
              <a:buFont typeface="Courier New" panose="02070309020205020404" pitchFamily="49" charset="0"/>
              <a:buChar char="o"/>
            </a:pPr>
            <a:r>
              <a:rPr lang="en-US" dirty="0" smtClean="0"/>
              <a:t>Be a part of the solution to the reassignment of these tasks</a:t>
            </a:r>
          </a:p>
          <a:p>
            <a:pPr lvl="1">
              <a:buFont typeface="Courier New" panose="02070309020205020404" pitchFamily="49" charset="0"/>
              <a:buChar char="o"/>
            </a:pPr>
            <a:r>
              <a:rPr lang="en-US" dirty="0" smtClean="0"/>
              <a:t>Understand that reassigning tasks take time</a:t>
            </a:r>
          </a:p>
          <a:p>
            <a:pPr lvl="1"/>
            <a:endParaRPr lang="en-US" dirty="0"/>
          </a:p>
        </p:txBody>
      </p:sp>
      <p:sp>
        <p:nvSpPr>
          <p:cNvPr id="3" name="Title 2"/>
          <p:cNvSpPr>
            <a:spLocks noGrp="1"/>
          </p:cNvSpPr>
          <p:nvPr>
            <p:ph type="title"/>
          </p:nvPr>
        </p:nvSpPr>
        <p:spPr/>
        <p:txBody>
          <a:bodyPr/>
          <a:lstStyle/>
          <a:p>
            <a:r>
              <a:rPr lang="en-US" dirty="0" smtClean="0"/>
              <a:t>Foundations: Expectations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253287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38" indent="-457189"/>
            <a:r>
              <a:rPr lang="en-US" dirty="0" smtClean="0"/>
              <a:t>Tennessee Code Annotated</a:t>
            </a:r>
          </a:p>
          <a:p>
            <a:pPr marL="914379" lvl="1" indent="-457189">
              <a:buFont typeface="Courier New" panose="02070309020205020404" pitchFamily="49" charset="0"/>
              <a:buChar char="o"/>
            </a:pPr>
            <a:r>
              <a:rPr lang="en-US" dirty="0" smtClean="0"/>
              <a:t>T.C.A</a:t>
            </a:r>
            <a:r>
              <a:rPr lang="en-US" dirty="0" smtClean="0"/>
              <a:t>. </a:t>
            </a:r>
            <a:r>
              <a:rPr lang="en-US" dirty="0"/>
              <a:t>§ </a:t>
            </a:r>
            <a:r>
              <a:rPr lang="en-US" dirty="0">
                <a:hlinkClick r:id="rId3" action="ppaction://hlinkfile"/>
              </a:rPr>
              <a:t>49-5-302</a:t>
            </a:r>
            <a:r>
              <a:rPr lang="en-US" dirty="0"/>
              <a:t>. School counselors </a:t>
            </a:r>
            <a:r>
              <a:rPr lang="en-US" dirty="0" smtClean="0"/>
              <a:t>&amp; </a:t>
            </a:r>
            <a:r>
              <a:rPr lang="en-US" dirty="0"/>
              <a:t>school </a:t>
            </a:r>
            <a:r>
              <a:rPr lang="en-US" dirty="0" smtClean="0"/>
              <a:t>teachers</a:t>
            </a:r>
          </a:p>
          <a:p>
            <a:pPr marL="914379" lvl="1" indent="-457189">
              <a:buFont typeface="Courier New" panose="02070309020205020404" pitchFamily="49" charset="0"/>
              <a:buChar char="o"/>
            </a:pPr>
            <a:r>
              <a:rPr lang="en-US" dirty="0" smtClean="0"/>
              <a:t>T.C.A. </a:t>
            </a:r>
            <a:r>
              <a:rPr lang="en-US" dirty="0"/>
              <a:t>§ 49-6-303. School </a:t>
            </a:r>
            <a:r>
              <a:rPr lang="en-US" dirty="0" smtClean="0"/>
              <a:t>counselors</a:t>
            </a:r>
          </a:p>
          <a:p>
            <a:pPr marL="514338" indent="-457189"/>
            <a:r>
              <a:rPr lang="en-US" dirty="0" smtClean="0"/>
              <a:t>State Board of Education Policy </a:t>
            </a:r>
            <a:r>
              <a:rPr lang="en-US" dirty="0" smtClean="0"/>
              <a:t>5.103</a:t>
            </a:r>
          </a:p>
          <a:p>
            <a:pPr marL="914379" lvl="1" indent="-457189">
              <a:buFont typeface="Courier New" panose="02070309020205020404" pitchFamily="49" charset="0"/>
              <a:buChar char="o"/>
            </a:pPr>
            <a:r>
              <a:rPr lang="en-US" b="1" dirty="0" smtClean="0"/>
              <a:t>Counseling </a:t>
            </a:r>
            <a:r>
              <a:rPr lang="en-US" b="1" dirty="0" smtClean="0"/>
              <a:t>Standards </a:t>
            </a:r>
            <a:r>
              <a:rPr lang="en-US" dirty="0" smtClean="0"/>
              <a:t>describe </a:t>
            </a:r>
            <a:r>
              <a:rPr lang="en-US" dirty="0"/>
              <a:t>the attitudes, knowledge, skills, and experiences students need to achieve academic success, postsecondary and career readiness, and social/emotional </a:t>
            </a:r>
            <a:r>
              <a:rPr lang="en-US" dirty="0" smtClean="0"/>
              <a:t>development</a:t>
            </a:r>
          </a:p>
          <a:p>
            <a:pPr marL="914379" lvl="1" indent="-457189">
              <a:buFont typeface="Courier New" panose="02070309020205020404" pitchFamily="49" charset="0"/>
              <a:buChar char="o"/>
            </a:pPr>
            <a:r>
              <a:rPr lang="en-US" b="1" dirty="0" smtClean="0"/>
              <a:t>School Counseling Model </a:t>
            </a:r>
            <a:r>
              <a:rPr lang="en-US" dirty="0" smtClean="0"/>
              <a:t>provides a framework for delivering high quality school counseling services</a:t>
            </a:r>
            <a:endParaRPr lang="en-US" dirty="0"/>
          </a:p>
        </p:txBody>
      </p:sp>
      <p:sp>
        <p:nvSpPr>
          <p:cNvPr id="3" name="Title 2"/>
          <p:cNvSpPr>
            <a:spLocks noGrp="1"/>
          </p:cNvSpPr>
          <p:nvPr>
            <p:ph type="title"/>
          </p:nvPr>
        </p:nvSpPr>
        <p:spPr/>
        <p:txBody>
          <a:bodyPr>
            <a:normAutofit/>
          </a:bodyPr>
          <a:lstStyle/>
          <a:p>
            <a:r>
              <a:rPr lang="en-US" dirty="0" smtClean="0"/>
              <a:t>Foundations: </a:t>
            </a:r>
            <a:r>
              <a:rPr lang="en-US" dirty="0" smtClean="0"/>
              <a:t>Legal &amp; Ethical</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1841419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 Editing">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Custom 1">
      <a:majorFont>
        <a:latin typeface="Open Sans"/>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DOE Theme">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DOE Theme" id="{76BDF057-C17B-43E0-8792-A1A4FB4AAD87}" vid="{455963F0-AD43-4C4B-8FF0-7ACAA8A1C468}"/>
    </a:ext>
  </a:extLst>
</a:theme>
</file>

<file path=ppt/theme/theme3.xml><?xml version="1.0" encoding="utf-8"?>
<a:theme xmlns:a="http://schemas.openxmlformats.org/drawingml/2006/main" name="1_TDOE Theme">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DOE Theme" id="{76BDF057-C17B-43E0-8792-A1A4FB4AAD87}" vid="{455963F0-AD43-4C4B-8FF0-7ACAA8A1C46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2868</Words>
  <Application>Microsoft Office PowerPoint</Application>
  <PresentationFormat>On-screen Show (4:3)</PresentationFormat>
  <Paragraphs>387</Paragraphs>
  <Slides>29</Slides>
  <Notes>24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29</vt:i4>
      </vt:variant>
    </vt:vector>
  </HeadingPairs>
  <TitlesOfParts>
    <vt:vector size="39" baseType="lpstr">
      <vt:lpstr>Arial</vt:lpstr>
      <vt:lpstr>Calibri</vt:lpstr>
      <vt:lpstr>Courier New</vt:lpstr>
      <vt:lpstr>Open Sans</vt:lpstr>
      <vt:lpstr>PermianSlabSerifTypeface</vt:lpstr>
      <vt:lpstr>Times New Roman</vt:lpstr>
      <vt:lpstr>Wingdings</vt:lpstr>
      <vt:lpstr>TDOE Template - Editing</vt:lpstr>
      <vt:lpstr>TDOE Theme</vt:lpstr>
      <vt:lpstr>1_TDOE Theme</vt:lpstr>
      <vt:lpstr>Webinar: Part 1-Implementing a Comprehensive School Counseling Program</vt:lpstr>
      <vt:lpstr>Tennessee School Counseling Model of Practice</vt:lpstr>
      <vt:lpstr>The National Model of School Counseling: Elements of Best Practices </vt:lpstr>
      <vt:lpstr>Foundation-WHY? </vt:lpstr>
      <vt:lpstr>Foundations </vt:lpstr>
      <vt:lpstr>Foundations: Philosophical</vt:lpstr>
      <vt:lpstr>Foundations: Program Expectations</vt:lpstr>
      <vt:lpstr>Foundations: Expectations</vt:lpstr>
      <vt:lpstr>Foundations: Legal &amp; Ethical</vt:lpstr>
      <vt:lpstr>Foundations: Legal &amp; Ethical</vt:lpstr>
      <vt:lpstr>Foundations: Goals</vt:lpstr>
      <vt:lpstr>Management-HOW?</vt:lpstr>
      <vt:lpstr>Management</vt:lpstr>
      <vt:lpstr>Management: Data</vt:lpstr>
      <vt:lpstr>Management: Tools</vt:lpstr>
      <vt:lpstr>Management: Tools</vt:lpstr>
      <vt:lpstr>Management: Assessments</vt:lpstr>
      <vt:lpstr>Management: Assessments</vt:lpstr>
      <vt:lpstr>Management: Assessments</vt:lpstr>
      <vt:lpstr>Management: Program Audit</vt:lpstr>
      <vt:lpstr>Management: Tools</vt:lpstr>
      <vt:lpstr>Management: Tools</vt:lpstr>
      <vt:lpstr>Management: Tools</vt:lpstr>
      <vt:lpstr>Management: Tools</vt:lpstr>
      <vt:lpstr>Management: Tools</vt:lpstr>
      <vt:lpstr>Questions</vt:lpstr>
      <vt:lpstr>Next Steps </vt:lpstr>
      <vt:lpstr>Contact</vt:lpstr>
      <vt:lpstr>PowerPoint Presentation</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Leigh Bagwell</dc:creator>
  <cp:lastModifiedBy>Leigh Bagwell</cp:lastModifiedBy>
  <cp:revision>11</cp:revision>
  <dcterms:created xsi:type="dcterms:W3CDTF">2017-05-10T21:34:28Z</dcterms:created>
  <dcterms:modified xsi:type="dcterms:W3CDTF">2017-05-10T23:27:29Z</dcterms:modified>
</cp:coreProperties>
</file>