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61"/>
  </p:notesMasterIdLst>
  <p:handoutMasterIdLst>
    <p:handoutMasterId r:id="rId62"/>
  </p:handoutMasterIdLst>
  <p:sldIdLst>
    <p:sldId id="1698" r:id="rId5"/>
    <p:sldId id="265" r:id="rId6"/>
    <p:sldId id="1706" r:id="rId7"/>
    <p:sldId id="1708" r:id="rId8"/>
    <p:sldId id="1793" r:id="rId9"/>
    <p:sldId id="1803" r:id="rId10"/>
    <p:sldId id="1794" r:id="rId11"/>
    <p:sldId id="1711" r:id="rId12"/>
    <p:sldId id="1709" r:id="rId13"/>
    <p:sldId id="1778" r:id="rId14"/>
    <p:sldId id="1730" r:id="rId15"/>
    <p:sldId id="1710" r:id="rId16"/>
    <p:sldId id="1734" r:id="rId17"/>
    <p:sldId id="1795" r:id="rId18"/>
    <p:sldId id="1732" r:id="rId19"/>
    <p:sldId id="1796" r:id="rId20"/>
    <p:sldId id="1731" r:id="rId21"/>
    <p:sldId id="1797" r:id="rId22"/>
    <p:sldId id="1736" r:id="rId23"/>
    <p:sldId id="1779" r:id="rId24"/>
    <p:sldId id="1739" r:id="rId25"/>
    <p:sldId id="1758" r:id="rId26"/>
    <p:sldId id="1790" r:id="rId27"/>
    <p:sldId id="1738" r:id="rId28"/>
    <p:sldId id="1804" r:id="rId29"/>
    <p:sldId id="1805" r:id="rId30"/>
    <p:sldId id="1806" r:id="rId31"/>
    <p:sldId id="1740" r:id="rId32"/>
    <p:sldId id="1741" r:id="rId33"/>
    <p:sldId id="1743" r:id="rId34"/>
    <p:sldId id="1745" r:id="rId35"/>
    <p:sldId id="1765" r:id="rId36"/>
    <p:sldId id="1808" r:id="rId37"/>
    <p:sldId id="1747" r:id="rId38"/>
    <p:sldId id="1749" r:id="rId39"/>
    <p:sldId id="1750" r:id="rId40"/>
    <p:sldId id="1752" r:id="rId41"/>
    <p:sldId id="1760" r:id="rId42"/>
    <p:sldId id="1761" r:id="rId43"/>
    <p:sldId id="1766" r:id="rId44"/>
    <p:sldId id="1767" r:id="rId45"/>
    <p:sldId id="1774" r:id="rId46"/>
    <p:sldId id="1762" r:id="rId47"/>
    <p:sldId id="1763" r:id="rId48"/>
    <p:sldId id="1764" r:id="rId49"/>
    <p:sldId id="1791" r:id="rId50"/>
    <p:sldId id="1769" r:id="rId51"/>
    <p:sldId id="1771" r:id="rId52"/>
    <p:sldId id="1798" r:id="rId53"/>
    <p:sldId id="1799" r:id="rId54"/>
    <p:sldId id="1807" r:id="rId55"/>
    <p:sldId id="1800" r:id="rId56"/>
    <p:sldId id="1733" r:id="rId57"/>
    <p:sldId id="1777" r:id="rId58"/>
    <p:sldId id="1727" r:id="rId59"/>
    <p:sldId id="1726" r:id="rId60"/>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 id="{EB1024A6-6816-0E49-0991-29A084E28F1D}" name="Melanie Schultz" initials="MS" userId="Melanie Schultz" providerId="None"/>
  <p188:author id="{57501FAC-73D0-B3FD-F3E1-F6A29E212D20}" name="Lacey Noel" initials="LN" userId="S::lacey.noel@tnedu.gov::f110141b-d2ba-45ba-afac-b448019b0840" providerId="AD"/>
  <p188:author id="{A9A5C8AF-C527-13D4-9A72-24CA830FEDB6}" name="Nikki Morgan" initials="NM" userId="S::nikki.morgan@tnedu.gov::60378298-cdc3-4f5d-8738-7561ebae8021" providerId="AD"/>
  <p188:author id="{D97F8EB1-6F8A-45BB-0763-8B5C155CA661}" name="Jennifer Jordan" initials="JJ" userId="S::jennifer.jordan26@tnedu.gov::da7db54e-048e-4abc-b2cd-c4c845a4aacd" providerId="AD"/>
  <p188:author id="{F1E8C7C7-B550-2A39-5A42-03C1E229AC16}" name="Chelsey Chamberlain" initials="CC" userId="S::chelsey.chamberlain@tnedu.gov::da09bbc3-e75f-48c2-801e-c205a2ed01fa" providerId="AD"/>
  <p188:author id="{5B83ADC9-6D34-585E-97EB-EECBAD784259}" name="Anika Chambers" initials="AC" userId="S::anika.chambers@tnedu.gov::f4f14432-6596-4a40-8b1e-122522bbfc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nnifer Jordan" initials="JJ" lastIdx="2" clrIdx="6">
    <p:extLst>
      <p:ext uri="{19B8F6BF-5375-455C-9EA6-DF929625EA0E}">
        <p15:presenceInfo xmlns:p15="http://schemas.microsoft.com/office/powerpoint/2012/main" userId="Jennifer Jordan" providerId="None"/>
      </p:ext>
    </p:extLst>
  </p:cmAuthor>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8" name="Jennifer Jordan" initials="JJ [2]" lastIdx="9" clrIdx="7">
    <p:extLst>
      <p:ext uri="{19B8F6BF-5375-455C-9EA6-DF929625EA0E}">
        <p15:presenceInfo xmlns:p15="http://schemas.microsoft.com/office/powerpoint/2012/main" userId="S::jennifer.jordan26@tnedu.gov::da7db54e-048e-4abc-b2cd-c4c845a4aacd"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 id="9" name="Melanie Schultz" initials="MS [2]" lastIdx="3" clrIdx="8">
    <p:extLst>
      <p:ext uri="{19B8F6BF-5375-455C-9EA6-DF929625EA0E}">
        <p15:presenceInfo xmlns:p15="http://schemas.microsoft.com/office/powerpoint/2012/main" userId="S::melanie.schultz70@tnedu.gov::905a0417-ed0b-42ae-ab42-55cbb225c909" providerId="AD"/>
      </p:ext>
    </p:extLst>
  </p:cmAuthor>
  <p:cmAuthor id="3" name="Melanie Schultz" initials="MS" lastIdx="18" clrIdx="2">
    <p:extLst>
      <p:ext uri="{19B8F6BF-5375-455C-9EA6-DF929625EA0E}">
        <p15:presenceInfo xmlns:p15="http://schemas.microsoft.com/office/powerpoint/2012/main" userId="Melanie Schultz" providerId="None"/>
      </p:ext>
    </p:extLst>
  </p:cmAuthor>
  <p:cmAuthor id="4" name="Jessica Glasgow" initials="JG" lastIdx="2" clrIdx="3">
    <p:extLst>
      <p:ext uri="{19B8F6BF-5375-455C-9EA6-DF929625EA0E}">
        <p15:presenceInfo xmlns:p15="http://schemas.microsoft.com/office/powerpoint/2012/main" userId="S::jessica.glasgow@tnedu.gov::d8555a08-ebb4-4034-bbed-f978ba4f2e6a" providerId="AD"/>
      </p:ext>
    </p:extLst>
  </p:cmAuthor>
  <p:cmAuthor id="5" name="Jessica Glasgow" initials="JG [2]" lastIdx="1" clrIdx="4">
    <p:extLst>
      <p:ext uri="{19B8F6BF-5375-455C-9EA6-DF929625EA0E}">
        <p15:presenceInfo xmlns:p15="http://schemas.microsoft.com/office/powerpoint/2012/main" userId="Jessica Glasgow" providerId="None"/>
      </p:ext>
    </p:extLst>
  </p:cmAuthor>
  <p:cmAuthor id="6" name="April Ebbinger" initials="AE" lastIdx="3" clrIdx="5">
    <p:extLst>
      <p:ext uri="{19B8F6BF-5375-455C-9EA6-DF929625EA0E}">
        <p15:presenceInfo xmlns:p15="http://schemas.microsoft.com/office/powerpoint/2012/main" userId="S::april.ebbinger@tnedu.gov::baa0af88-2954-4736-9abe-6d2210ab1e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2E56"/>
    <a:srgbClr val="0E2B5A"/>
    <a:srgbClr val="FBB62B"/>
    <a:srgbClr val="D2D755"/>
    <a:srgbClr val="EE3424"/>
    <a:srgbClr val="174A7C"/>
    <a:srgbClr val="2DCCD3"/>
    <a:srgbClr val="1B365D"/>
    <a:srgbClr val="445469"/>
    <a:srgbClr val="5D79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9B2B6-D9E4-FA5A-CBD0-86BE4B23608A}" v="2" dt="2022-09-29T19:31:09.168"/>
    <p1510:client id="{5233250D-EFE4-9FF7-05E8-7BCB3C9EEBAB}" v="17" dt="2022-09-29T19:52:37.040"/>
    <p1510:client id="{5722B83D-2301-4EC0-9C4D-90A5532F9863}" v="783" dt="2022-09-30T16:39:43.810"/>
    <p1510:client id="{A2464425-1AF5-F7C7-3498-675C8A3E1F85}" v="33" dt="2022-09-29T17:40:14.015"/>
    <p1510:client id="{F876B306-A0D9-4D2D-8587-CA9CCB395201}" v="2" dt="2022-10-05T16:19:33.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01" autoAdjust="0"/>
  </p:normalViewPr>
  <p:slideViewPr>
    <p:cSldViewPr snapToGrid="0">
      <p:cViewPr varScale="1">
        <p:scale>
          <a:sx n="46" d="100"/>
          <a:sy n="46" d="100"/>
        </p:scale>
        <p:origin x="1420" y="40"/>
      </p:cViewPr>
      <p:guideLst>
        <p:guide orient="horz" pos="2184"/>
        <p:guide pos="383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A21110\Downloads\sld_counts_updated_4_10_2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rgbClr val="1B365D"/>
                </a:solidFill>
                <a:latin typeface="Open Sans" panose="020B0606030504020204" pitchFamily="34" charset="0"/>
                <a:ea typeface="Open Sans" panose="020B0606030504020204" pitchFamily="34" charset="0"/>
                <a:cs typeface="Open Sans" panose="020B0606030504020204" pitchFamily="34" charset="0"/>
              </a:rPr>
              <a:t>Tennessee Percent of Students with SLD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Sheet1!$F$1</c:f>
              <c:strCache>
                <c:ptCount val="1"/>
                <c:pt idx="0">
                  <c:v>TN % of School Age SWDs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strCache>
            </c:strRef>
          </c:cat>
          <c:val>
            <c:numRef>
              <c:f>Sheet1!$F$2:$F$13</c:f>
              <c:numCache>
                <c:formatCode>0.00%</c:formatCode>
                <c:ptCount val="12"/>
                <c:pt idx="0">
                  <c:v>0.40521802420521241</c:v>
                </c:pt>
                <c:pt idx="1">
                  <c:v>0.40576751077342826</c:v>
                </c:pt>
                <c:pt idx="2">
                  <c:v>0.41138709113171246</c:v>
                </c:pt>
                <c:pt idx="3">
                  <c:v>0.41431481686683319</c:v>
                </c:pt>
                <c:pt idx="4">
                  <c:v>0.40704895010236714</c:v>
                </c:pt>
                <c:pt idx="5">
                  <c:v>0.38273194769962482</c:v>
                </c:pt>
                <c:pt idx="6">
                  <c:v>0.36334187915742794</c:v>
                </c:pt>
                <c:pt idx="7">
                  <c:v>0.34214312957248361</c:v>
                </c:pt>
                <c:pt idx="8">
                  <c:v>0.32541487586153223</c:v>
                </c:pt>
                <c:pt idx="9">
                  <c:v>0.31155002146844141</c:v>
                </c:pt>
                <c:pt idx="10">
                  <c:v>0.28770689020370072</c:v>
                </c:pt>
                <c:pt idx="11">
                  <c:v>0.27820401119955335</c:v>
                </c:pt>
              </c:numCache>
            </c:numRef>
          </c:val>
          <c:smooth val="0"/>
          <c:extLst>
            <c:ext xmlns:c16="http://schemas.microsoft.com/office/drawing/2014/chart" uri="{C3380CC4-5D6E-409C-BE32-E72D297353CC}">
              <c16:uniqueId val="{00000000-6CD2-4222-AA08-8905279A3EFC}"/>
            </c:ext>
          </c:extLst>
        </c:ser>
        <c:ser>
          <c:idx val="1"/>
          <c:order val="1"/>
          <c:tx>
            <c:strRef>
              <c:f>Sheet1!$G$1</c:f>
              <c:strCache>
                <c:ptCount val="1"/>
                <c:pt idx="0">
                  <c:v>TN % of All Students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Sheet1!$B$2:$B$13</c:f>
              <c:strCache>
                <c:ptCount val="12"/>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strCache>
            </c:strRef>
          </c:cat>
          <c:val>
            <c:numRef>
              <c:f>Sheet1!$G$2:$G$13</c:f>
              <c:numCache>
                <c:formatCode>0.00%</c:formatCode>
                <c:ptCount val="12"/>
                <c:pt idx="0">
                  <c:v>4.3989149086606741E-2</c:v>
                </c:pt>
                <c:pt idx="1">
                  <c:v>5.0421262383879208E-2</c:v>
                </c:pt>
                <c:pt idx="2">
                  <c:v>4.7325740502253702E-2</c:v>
                </c:pt>
                <c:pt idx="3">
                  <c:v>4.8867119678046238E-2</c:v>
                </c:pt>
                <c:pt idx="4">
                  <c:v>4.8332705492352898E-2</c:v>
                </c:pt>
                <c:pt idx="5">
                  <c:v>4.4526010377184178E-2</c:v>
                </c:pt>
                <c:pt idx="6">
                  <c:v>4.1884576291832155E-2</c:v>
                </c:pt>
                <c:pt idx="7">
                  <c:v>3.9393512960007662E-2</c:v>
                </c:pt>
                <c:pt idx="8">
                  <c:v>3.73452795884179E-2</c:v>
                </c:pt>
                <c:pt idx="9">
                  <c:v>3.575285983459868E-2</c:v>
                </c:pt>
                <c:pt idx="10">
                  <c:v>3.4105523001765115E-2</c:v>
                </c:pt>
                <c:pt idx="11">
                  <c:v>3.2997661298656479E-2</c:v>
                </c:pt>
              </c:numCache>
            </c:numRef>
          </c:val>
          <c:smooth val="0"/>
          <c:extLst>
            <c:ext xmlns:c16="http://schemas.microsoft.com/office/drawing/2014/chart" uri="{C3380CC4-5D6E-409C-BE32-E72D297353CC}">
              <c16:uniqueId val="{00000001-6CD2-4222-AA08-8905279A3EFC}"/>
            </c:ext>
          </c:extLst>
        </c:ser>
        <c:dLbls>
          <c:showLegendKey val="0"/>
          <c:showVal val="0"/>
          <c:showCatName val="0"/>
          <c:showSerName val="0"/>
          <c:showPercent val="0"/>
          <c:showBubbleSize val="0"/>
        </c:dLbls>
        <c:marker val="1"/>
        <c:smooth val="0"/>
        <c:axId val="1689193759"/>
        <c:axId val="1650895215"/>
      </c:lineChart>
      <c:catAx>
        <c:axId val="1689193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50895215"/>
        <c:crosses val="autoZero"/>
        <c:auto val="1"/>
        <c:lblAlgn val="ctr"/>
        <c:lblOffset val="100"/>
        <c:noMultiLvlLbl val="0"/>
      </c:catAx>
      <c:valAx>
        <c:axId val="165089521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9193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svg"/><Relationship Id="rId1" Type="http://schemas.openxmlformats.org/officeDocument/2006/relationships/image" Target="../media/image169.png"/><Relationship Id="rId6" Type="http://schemas.openxmlformats.org/officeDocument/2006/relationships/image" Target="../media/image174.svg"/><Relationship Id="rId5" Type="http://schemas.openxmlformats.org/officeDocument/2006/relationships/image" Target="../media/image173.png"/><Relationship Id="rId4" Type="http://schemas.openxmlformats.org/officeDocument/2006/relationships/image" Target="../media/image172.svg"/></Relationships>
</file>

<file path=ppt/diagrams/_rels/data2.xml.rels><?xml version="1.0" encoding="UTF-8" standalone="yes"?>
<Relationships xmlns="http://schemas.openxmlformats.org/package/2006/relationships"><Relationship Id="rId2" Type="http://schemas.openxmlformats.org/officeDocument/2006/relationships/hyperlink" Target="https://www.tn.gov/content/dam/tn/education/2020-21-leg-session/2022/Minimum_Requirements_URS_FINAL_Doc_8-29-22.pdf" TargetMode="External"/><Relationship Id="rId1" Type="http://schemas.openxmlformats.org/officeDocument/2006/relationships/hyperlink" Target="https://www.tn.gov/content/dam/tn/education/2020-21-leg-session/URS%20Administration%20Guidelines%20Final.pdf"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svg"/><Relationship Id="rId1" Type="http://schemas.openxmlformats.org/officeDocument/2006/relationships/image" Target="../media/image209.png"/><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svg"/><Relationship Id="rId1" Type="http://schemas.openxmlformats.org/officeDocument/2006/relationships/image" Target="../media/image169.png"/><Relationship Id="rId6" Type="http://schemas.openxmlformats.org/officeDocument/2006/relationships/image" Target="../media/image174.svg"/><Relationship Id="rId5" Type="http://schemas.openxmlformats.org/officeDocument/2006/relationships/image" Target="../media/image173.png"/><Relationship Id="rId4" Type="http://schemas.openxmlformats.org/officeDocument/2006/relationships/image" Target="../media/image172.svg"/></Relationships>
</file>

<file path=ppt/diagrams/_rels/drawing2.xml.rels><?xml version="1.0" encoding="UTF-8" standalone="yes"?>
<Relationships xmlns="http://schemas.openxmlformats.org/package/2006/relationships"><Relationship Id="rId2" Type="http://schemas.openxmlformats.org/officeDocument/2006/relationships/hyperlink" Target="https://www.tn.gov/content/dam/tn/education/2020-21-leg-session/2022/Minimum_Requirements_URS_FINAL_Doc_8-29-22.pdf" TargetMode="External"/><Relationship Id="rId1" Type="http://schemas.openxmlformats.org/officeDocument/2006/relationships/hyperlink" Target="https://www.tn.gov/content/dam/tn/education/2020-21-leg-session/URS%20Administration%20Guidelines%20Final.pdf"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svg"/><Relationship Id="rId1" Type="http://schemas.openxmlformats.org/officeDocument/2006/relationships/image" Target="../media/image209.png"/><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388A2A-ADBC-45F3-BC38-F579BFC8D1D5}" type="doc">
      <dgm:prSet loTypeId="urn:microsoft.com/office/officeart/2005/8/layout/hList7" loCatId="list" qsTypeId="urn:microsoft.com/office/officeart/2005/8/quickstyle/simple1" qsCatId="simple" csTypeId="urn:microsoft.com/office/officeart/2005/8/colors/colorful1" csCatId="colorful" phldr="1"/>
      <dgm:spPr/>
    </dgm:pt>
    <dgm:pt modelId="{77D44DFD-58AF-4FCD-862F-AA42FF5AF702}">
      <dgm:prSet phldrT="[Text]"/>
      <dgm:spPr/>
      <dgm:t>
        <a:bodyPr/>
        <a:lstStyle/>
        <a:p>
          <a:r>
            <a:rPr lang="en-US"/>
            <a:t>What does “response” mean?</a:t>
          </a:r>
        </a:p>
      </dgm:t>
    </dgm:pt>
    <dgm:pt modelId="{6FB4D6DF-BDC3-46A5-B6B8-F3DF94F546F5}" type="parTrans" cxnId="{4196440A-5B5B-4CC0-92B9-6622DF3B04B4}">
      <dgm:prSet/>
      <dgm:spPr/>
      <dgm:t>
        <a:bodyPr/>
        <a:lstStyle/>
        <a:p>
          <a:endParaRPr lang="en-US"/>
        </a:p>
      </dgm:t>
    </dgm:pt>
    <dgm:pt modelId="{F357CB38-E0C0-493A-A5AF-C1147E2D4E82}" type="sibTrans" cxnId="{4196440A-5B5B-4CC0-92B9-6622DF3B04B4}">
      <dgm:prSet/>
      <dgm:spPr/>
      <dgm:t>
        <a:bodyPr/>
        <a:lstStyle/>
        <a:p>
          <a:endParaRPr lang="en-US"/>
        </a:p>
      </dgm:t>
    </dgm:pt>
    <dgm:pt modelId="{62E9626D-A607-4F0B-AD89-2C6D69D776AA}">
      <dgm:prSet phldrT="[Text]"/>
      <dgm:spPr/>
      <dgm:t>
        <a:bodyPr/>
        <a:lstStyle/>
        <a:p>
          <a:r>
            <a:rPr lang="en-US"/>
            <a:t>How do you respond to instruction?</a:t>
          </a:r>
        </a:p>
      </dgm:t>
    </dgm:pt>
    <dgm:pt modelId="{ECC4D667-1F3C-4EDB-8133-F1A642DCC3F2}" type="parTrans" cxnId="{AD3B8A69-5610-4466-BF40-651528DCF5AA}">
      <dgm:prSet/>
      <dgm:spPr/>
      <dgm:t>
        <a:bodyPr/>
        <a:lstStyle/>
        <a:p>
          <a:endParaRPr lang="en-US"/>
        </a:p>
      </dgm:t>
    </dgm:pt>
    <dgm:pt modelId="{AF1BCC01-CF9F-4E2D-AE76-2D505840012C}" type="sibTrans" cxnId="{AD3B8A69-5610-4466-BF40-651528DCF5AA}">
      <dgm:prSet/>
      <dgm:spPr/>
      <dgm:t>
        <a:bodyPr/>
        <a:lstStyle/>
        <a:p>
          <a:endParaRPr lang="en-US"/>
        </a:p>
      </dgm:t>
    </dgm:pt>
    <dgm:pt modelId="{E0E39192-F6CA-4D97-8689-F0C6E92FCFC8}">
      <dgm:prSet phldrT="[Text]"/>
      <dgm:spPr/>
      <dgm:t>
        <a:bodyPr/>
        <a:lstStyle/>
        <a:p>
          <a:r>
            <a:rPr lang="en-US"/>
            <a:t>How do you respond to intervention?</a:t>
          </a:r>
        </a:p>
      </dgm:t>
    </dgm:pt>
    <dgm:pt modelId="{4CDAEED7-E5E6-46CC-9E10-7614BF10F5B7}" type="parTrans" cxnId="{2F677BE8-9788-4496-AD94-EE5DA361A4B7}">
      <dgm:prSet/>
      <dgm:spPr/>
      <dgm:t>
        <a:bodyPr/>
        <a:lstStyle/>
        <a:p>
          <a:endParaRPr lang="en-US"/>
        </a:p>
      </dgm:t>
    </dgm:pt>
    <dgm:pt modelId="{6A178F73-309D-4ADF-B635-6019CD049CEA}" type="sibTrans" cxnId="{2F677BE8-9788-4496-AD94-EE5DA361A4B7}">
      <dgm:prSet/>
      <dgm:spPr/>
      <dgm:t>
        <a:bodyPr/>
        <a:lstStyle/>
        <a:p>
          <a:endParaRPr lang="en-US"/>
        </a:p>
      </dgm:t>
    </dgm:pt>
    <dgm:pt modelId="{6A29EA75-AAE9-487E-BB76-ADE19188568E}" type="pres">
      <dgm:prSet presAssocID="{D6388A2A-ADBC-45F3-BC38-F579BFC8D1D5}" presName="Name0" presStyleCnt="0">
        <dgm:presLayoutVars>
          <dgm:dir/>
          <dgm:resizeHandles val="exact"/>
        </dgm:presLayoutVars>
      </dgm:prSet>
      <dgm:spPr/>
    </dgm:pt>
    <dgm:pt modelId="{2FE7311F-EA44-4449-8688-D3673E0176A0}" type="pres">
      <dgm:prSet presAssocID="{D6388A2A-ADBC-45F3-BC38-F579BFC8D1D5}" presName="fgShape" presStyleLbl="fgShp" presStyleIdx="0" presStyleCnt="1"/>
      <dgm:spPr/>
    </dgm:pt>
    <dgm:pt modelId="{E3C79FB9-A137-4D49-A3B9-AF4F569D363D}" type="pres">
      <dgm:prSet presAssocID="{D6388A2A-ADBC-45F3-BC38-F579BFC8D1D5}" presName="linComp" presStyleCnt="0"/>
      <dgm:spPr/>
    </dgm:pt>
    <dgm:pt modelId="{5DE39E78-D9A6-44CF-A0BE-69F913D2533F}" type="pres">
      <dgm:prSet presAssocID="{77D44DFD-58AF-4FCD-862F-AA42FF5AF702}" presName="compNode" presStyleCnt="0"/>
      <dgm:spPr/>
    </dgm:pt>
    <dgm:pt modelId="{9039F129-CD06-46F1-A01A-199179AF6315}" type="pres">
      <dgm:prSet presAssocID="{77D44DFD-58AF-4FCD-862F-AA42FF5AF702}" presName="bkgdShape" presStyleLbl="node1" presStyleIdx="0" presStyleCnt="3"/>
      <dgm:spPr/>
    </dgm:pt>
    <dgm:pt modelId="{9C27544E-9B8F-475F-BB99-51269BCB984B}" type="pres">
      <dgm:prSet presAssocID="{77D44DFD-58AF-4FCD-862F-AA42FF5AF702}" presName="nodeTx" presStyleLbl="node1" presStyleIdx="0" presStyleCnt="3">
        <dgm:presLayoutVars>
          <dgm:bulletEnabled val="1"/>
        </dgm:presLayoutVars>
      </dgm:prSet>
      <dgm:spPr/>
    </dgm:pt>
    <dgm:pt modelId="{CB86E556-26DF-45E6-833B-F63ECA78CFD8}" type="pres">
      <dgm:prSet presAssocID="{77D44DFD-58AF-4FCD-862F-AA42FF5AF702}" presName="invisiNode" presStyleLbl="node1" presStyleIdx="0" presStyleCnt="3"/>
      <dgm:spPr/>
    </dgm:pt>
    <dgm:pt modelId="{5E6DAB81-C4CF-4EF9-A650-D771A76F81E8}" type="pres">
      <dgm:prSet presAssocID="{77D44DFD-58AF-4FCD-862F-AA42FF5AF702}"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D7E67955-A14F-4688-ADFB-440FEE1200C8}" type="pres">
      <dgm:prSet presAssocID="{F357CB38-E0C0-493A-A5AF-C1147E2D4E82}" presName="sibTrans" presStyleLbl="sibTrans2D1" presStyleIdx="0" presStyleCnt="0"/>
      <dgm:spPr/>
    </dgm:pt>
    <dgm:pt modelId="{852017A2-E8B0-4DD8-BC0A-D121F22984B1}" type="pres">
      <dgm:prSet presAssocID="{62E9626D-A607-4F0B-AD89-2C6D69D776AA}" presName="compNode" presStyleCnt="0"/>
      <dgm:spPr/>
    </dgm:pt>
    <dgm:pt modelId="{306388E4-C47E-4E65-8B3F-0237CC67C389}" type="pres">
      <dgm:prSet presAssocID="{62E9626D-A607-4F0B-AD89-2C6D69D776AA}" presName="bkgdShape" presStyleLbl="node1" presStyleIdx="1" presStyleCnt="3"/>
      <dgm:spPr/>
    </dgm:pt>
    <dgm:pt modelId="{56908B69-1A99-4982-AE8E-0E3DF8D4189C}" type="pres">
      <dgm:prSet presAssocID="{62E9626D-A607-4F0B-AD89-2C6D69D776AA}" presName="nodeTx" presStyleLbl="node1" presStyleIdx="1" presStyleCnt="3">
        <dgm:presLayoutVars>
          <dgm:bulletEnabled val="1"/>
        </dgm:presLayoutVars>
      </dgm:prSet>
      <dgm:spPr/>
    </dgm:pt>
    <dgm:pt modelId="{F2D41EC7-8A10-4451-BB88-3A0984BBF9DE}" type="pres">
      <dgm:prSet presAssocID="{62E9626D-A607-4F0B-AD89-2C6D69D776AA}" presName="invisiNode" presStyleLbl="node1" presStyleIdx="1" presStyleCnt="3"/>
      <dgm:spPr/>
    </dgm:pt>
    <dgm:pt modelId="{A7A7B8BC-C2BF-4183-8072-598CB8A99D9E}" type="pres">
      <dgm:prSet presAssocID="{62E9626D-A607-4F0B-AD89-2C6D69D776AA}" presName="imagNode" presStyleLbl="fgImgPlace1" presStyleIdx="1" presStyleCnt="3"/>
      <dgm:spPr>
        <a:blipFill rotWithShape="1">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1445E4A3-0F7B-435E-A432-5899DCA9E036}" type="pres">
      <dgm:prSet presAssocID="{AF1BCC01-CF9F-4E2D-AE76-2D505840012C}" presName="sibTrans" presStyleLbl="sibTrans2D1" presStyleIdx="0" presStyleCnt="0"/>
      <dgm:spPr/>
    </dgm:pt>
    <dgm:pt modelId="{F9185BE8-BAD6-4E40-8D25-DFB29E0E84B8}" type="pres">
      <dgm:prSet presAssocID="{E0E39192-F6CA-4D97-8689-F0C6E92FCFC8}" presName="compNode" presStyleCnt="0"/>
      <dgm:spPr/>
    </dgm:pt>
    <dgm:pt modelId="{010C38C0-9610-4F7D-BD16-660821937F85}" type="pres">
      <dgm:prSet presAssocID="{E0E39192-F6CA-4D97-8689-F0C6E92FCFC8}" presName="bkgdShape" presStyleLbl="node1" presStyleIdx="2" presStyleCnt="3"/>
      <dgm:spPr/>
    </dgm:pt>
    <dgm:pt modelId="{8097FE4F-8403-4330-963D-44641D1CE3F5}" type="pres">
      <dgm:prSet presAssocID="{E0E39192-F6CA-4D97-8689-F0C6E92FCFC8}" presName="nodeTx" presStyleLbl="node1" presStyleIdx="2" presStyleCnt="3">
        <dgm:presLayoutVars>
          <dgm:bulletEnabled val="1"/>
        </dgm:presLayoutVars>
      </dgm:prSet>
      <dgm:spPr/>
    </dgm:pt>
    <dgm:pt modelId="{7FB2C42E-6608-49CD-BB71-1547D57609C7}" type="pres">
      <dgm:prSet presAssocID="{E0E39192-F6CA-4D97-8689-F0C6E92FCFC8}" presName="invisiNode" presStyleLbl="node1" presStyleIdx="2" presStyleCnt="3"/>
      <dgm:spPr/>
    </dgm:pt>
    <dgm:pt modelId="{0E8F2B33-2CD0-4BBD-9DB6-5C117DF22F13}" type="pres">
      <dgm:prSet presAssocID="{E0E39192-F6CA-4D97-8689-F0C6E92FCFC8}" presName="imagNode" presStyleLbl="fgImgPlace1" presStyleIdx="2" presStyleCnt="3"/>
      <dgm:spPr>
        <a:blipFill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Lst>
  <dgm:cxnLst>
    <dgm:cxn modelId="{4196440A-5B5B-4CC0-92B9-6622DF3B04B4}" srcId="{D6388A2A-ADBC-45F3-BC38-F579BFC8D1D5}" destId="{77D44DFD-58AF-4FCD-862F-AA42FF5AF702}" srcOrd="0" destOrd="0" parTransId="{6FB4D6DF-BDC3-46A5-B6B8-F3DF94F546F5}" sibTransId="{F357CB38-E0C0-493A-A5AF-C1147E2D4E82}"/>
    <dgm:cxn modelId="{A643CC1C-BFAC-4A36-B250-629F128FF237}" type="presOf" srcId="{62E9626D-A607-4F0B-AD89-2C6D69D776AA}" destId="{306388E4-C47E-4E65-8B3F-0237CC67C389}" srcOrd="0" destOrd="0" presId="urn:microsoft.com/office/officeart/2005/8/layout/hList7"/>
    <dgm:cxn modelId="{826F2334-7946-420B-81C9-D5A4E0EC7744}" type="presOf" srcId="{D6388A2A-ADBC-45F3-BC38-F579BFC8D1D5}" destId="{6A29EA75-AAE9-487E-BB76-ADE19188568E}" srcOrd="0" destOrd="0" presId="urn:microsoft.com/office/officeart/2005/8/layout/hList7"/>
    <dgm:cxn modelId="{5774DE42-76F7-4B67-A420-20545865792F}" type="presOf" srcId="{77D44DFD-58AF-4FCD-862F-AA42FF5AF702}" destId="{9C27544E-9B8F-475F-BB99-51269BCB984B}" srcOrd="1" destOrd="0" presId="urn:microsoft.com/office/officeart/2005/8/layout/hList7"/>
    <dgm:cxn modelId="{AD3B8A69-5610-4466-BF40-651528DCF5AA}" srcId="{D6388A2A-ADBC-45F3-BC38-F579BFC8D1D5}" destId="{62E9626D-A607-4F0B-AD89-2C6D69D776AA}" srcOrd="1" destOrd="0" parTransId="{ECC4D667-1F3C-4EDB-8133-F1A642DCC3F2}" sibTransId="{AF1BCC01-CF9F-4E2D-AE76-2D505840012C}"/>
    <dgm:cxn modelId="{FC56A36B-A34E-470A-BBE3-4790F6B41B26}" type="presOf" srcId="{E0E39192-F6CA-4D97-8689-F0C6E92FCFC8}" destId="{8097FE4F-8403-4330-963D-44641D1CE3F5}" srcOrd="1" destOrd="0" presId="urn:microsoft.com/office/officeart/2005/8/layout/hList7"/>
    <dgm:cxn modelId="{07809382-BAEB-43E3-910F-E0B0EF96A203}" type="presOf" srcId="{F357CB38-E0C0-493A-A5AF-C1147E2D4E82}" destId="{D7E67955-A14F-4688-ADFB-440FEE1200C8}" srcOrd="0" destOrd="0" presId="urn:microsoft.com/office/officeart/2005/8/layout/hList7"/>
    <dgm:cxn modelId="{F7217CB8-A097-43D1-92E9-15763E789611}" type="presOf" srcId="{AF1BCC01-CF9F-4E2D-AE76-2D505840012C}" destId="{1445E4A3-0F7B-435E-A432-5899DCA9E036}" srcOrd="0" destOrd="0" presId="urn:microsoft.com/office/officeart/2005/8/layout/hList7"/>
    <dgm:cxn modelId="{4AFF10CE-AF34-49E6-AFF1-96DE5FE37751}" type="presOf" srcId="{E0E39192-F6CA-4D97-8689-F0C6E92FCFC8}" destId="{010C38C0-9610-4F7D-BD16-660821937F85}" srcOrd="0" destOrd="0" presId="urn:microsoft.com/office/officeart/2005/8/layout/hList7"/>
    <dgm:cxn modelId="{2F677BE8-9788-4496-AD94-EE5DA361A4B7}" srcId="{D6388A2A-ADBC-45F3-BC38-F579BFC8D1D5}" destId="{E0E39192-F6CA-4D97-8689-F0C6E92FCFC8}" srcOrd="2" destOrd="0" parTransId="{4CDAEED7-E5E6-46CC-9E10-7614BF10F5B7}" sibTransId="{6A178F73-309D-4ADF-B635-6019CD049CEA}"/>
    <dgm:cxn modelId="{3AA35BEA-565C-4BD0-A7CF-F31C92C808CE}" type="presOf" srcId="{77D44DFD-58AF-4FCD-862F-AA42FF5AF702}" destId="{9039F129-CD06-46F1-A01A-199179AF6315}" srcOrd="0" destOrd="0" presId="urn:microsoft.com/office/officeart/2005/8/layout/hList7"/>
    <dgm:cxn modelId="{09AD00F8-2C6A-4CF4-8D18-8AA7E0250DFA}" type="presOf" srcId="{62E9626D-A607-4F0B-AD89-2C6D69D776AA}" destId="{56908B69-1A99-4982-AE8E-0E3DF8D4189C}" srcOrd="1" destOrd="0" presId="urn:microsoft.com/office/officeart/2005/8/layout/hList7"/>
    <dgm:cxn modelId="{03D52FB6-24A4-48F4-8EDB-0D9608B42A5A}" type="presParOf" srcId="{6A29EA75-AAE9-487E-BB76-ADE19188568E}" destId="{2FE7311F-EA44-4449-8688-D3673E0176A0}" srcOrd="0" destOrd="0" presId="urn:microsoft.com/office/officeart/2005/8/layout/hList7"/>
    <dgm:cxn modelId="{20FC4FF5-4E09-46B8-9498-7BC78FD12ECA}" type="presParOf" srcId="{6A29EA75-AAE9-487E-BB76-ADE19188568E}" destId="{E3C79FB9-A137-4D49-A3B9-AF4F569D363D}" srcOrd="1" destOrd="0" presId="urn:microsoft.com/office/officeart/2005/8/layout/hList7"/>
    <dgm:cxn modelId="{BB02AC3C-DEBA-42FB-BDB2-5996CC535D55}" type="presParOf" srcId="{E3C79FB9-A137-4D49-A3B9-AF4F569D363D}" destId="{5DE39E78-D9A6-44CF-A0BE-69F913D2533F}" srcOrd="0" destOrd="0" presId="urn:microsoft.com/office/officeart/2005/8/layout/hList7"/>
    <dgm:cxn modelId="{5EC72611-0506-4395-995D-CF94AFD4F287}" type="presParOf" srcId="{5DE39E78-D9A6-44CF-A0BE-69F913D2533F}" destId="{9039F129-CD06-46F1-A01A-199179AF6315}" srcOrd="0" destOrd="0" presId="urn:microsoft.com/office/officeart/2005/8/layout/hList7"/>
    <dgm:cxn modelId="{FB965228-3B2A-403B-9B1B-5B2835CE281D}" type="presParOf" srcId="{5DE39E78-D9A6-44CF-A0BE-69F913D2533F}" destId="{9C27544E-9B8F-475F-BB99-51269BCB984B}" srcOrd="1" destOrd="0" presId="urn:microsoft.com/office/officeart/2005/8/layout/hList7"/>
    <dgm:cxn modelId="{98E987F0-478F-4D2D-ADF6-E48CDD38E6A3}" type="presParOf" srcId="{5DE39E78-D9A6-44CF-A0BE-69F913D2533F}" destId="{CB86E556-26DF-45E6-833B-F63ECA78CFD8}" srcOrd="2" destOrd="0" presId="urn:microsoft.com/office/officeart/2005/8/layout/hList7"/>
    <dgm:cxn modelId="{E472EAC8-DCB5-4398-872A-212929B92AC9}" type="presParOf" srcId="{5DE39E78-D9A6-44CF-A0BE-69F913D2533F}" destId="{5E6DAB81-C4CF-4EF9-A650-D771A76F81E8}" srcOrd="3" destOrd="0" presId="urn:microsoft.com/office/officeart/2005/8/layout/hList7"/>
    <dgm:cxn modelId="{92134673-E7A2-4659-AF10-13CA005B9B1D}" type="presParOf" srcId="{E3C79FB9-A137-4D49-A3B9-AF4F569D363D}" destId="{D7E67955-A14F-4688-ADFB-440FEE1200C8}" srcOrd="1" destOrd="0" presId="urn:microsoft.com/office/officeart/2005/8/layout/hList7"/>
    <dgm:cxn modelId="{435C58C5-D929-4ED6-A284-ED62F0B035A3}" type="presParOf" srcId="{E3C79FB9-A137-4D49-A3B9-AF4F569D363D}" destId="{852017A2-E8B0-4DD8-BC0A-D121F22984B1}" srcOrd="2" destOrd="0" presId="urn:microsoft.com/office/officeart/2005/8/layout/hList7"/>
    <dgm:cxn modelId="{071DC374-E423-46E4-B686-C842F68AA5A8}" type="presParOf" srcId="{852017A2-E8B0-4DD8-BC0A-D121F22984B1}" destId="{306388E4-C47E-4E65-8B3F-0237CC67C389}" srcOrd="0" destOrd="0" presId="urn:microsoft.com/office/officeart/2005/8/layout/hList7"/>
    <dgm:cxn modelId="{550B84F7-8471-4DA5-BE7E-586E58EC9E08}" type="presParOf" srcId="{852017A2-E8B0-4DD8-BC0A-D121F22984B1}" destId="{56908B69-1A99-4982-AE8E-0E3DF8D4189C}" srcOrd="1" destOrd="0" presId="urn:microsoft.com/office/officeart/2005/8/layout/hList7"/>
    <dgm:cxn modelId="{6B74069F-23A4-45E1-B735-B13FC4847FDB}" type="presParOf" srcId="{852017A2-E8B0-4DD8-BC0A-D121F22984B1}" destId="{F2D41EC7-8A10-4451-BB88-3A0984BBF9DE}" srcOrd="2" destOrd="0" presId="urn:microsoft.com/office/officeart/2005/8/layout/hList7"/>
    <dgm:cxn modelId="{63A93355-47B1-41B8-9D2D-1ED831498D8C}" type="presParOf" srcId="{852017A2-E8B0-4DD8-BC0A-D121F22984B1}" destId="{A7A7B8BC-C2BF-4183-8072-598CB8A99D9E}" srcOrd="3" destOrd="0" presId="urn:microsoft.com/office/officeart/2005/8/layout/hList7"/>
    <dgm:cxn modelId="{2D219F4B-4C95-45B9-A375-6E84E6C2B131}" type="presParOf" srcId="{E3C79FB9-A137-4D49-A3B9-AF4F569D363D}" destId="{1445E4A3-0F7B-435E-A432-5899DCA9E036}" srcOrd="3" destOrd="0" presId="urn:microsoft.com/office/officeart/2005/8/layout/hList7"/>
    <dgm:cxn modelId="{D43FD928-F090-41B1-BB21-E7A7701229E2}" type="presParOf" srcId="{E3C79FB9-A137-4D49-A3B9-AF4F569D363D}" destId="{F9185BE8-BAD6-4E40-8D25-DFB29E0E84B8}" srcOrd="4" destOrd="0" presId="urn:microsoft.com/office/officeart/2005/8/layout/hList7"/>
    <dgm:cxn modelId="{0FA8687A-D606-4921-96DD-7BE92F9F5A89}" type="presParOf" srcId="{F9185BE8-BAD6-4E40-8D25-DFB29E0E84B8}" destId="{010C38C0-9610-4F7D-BD16-660821937F85}" srcOrd="0" destOrd="0" presId="urn:microsoft.com/office/officeart/2005/8/layout/hList7"/>
    <dgm:cxn modelId="{57A8759E-6FEB-45C7-90EA-3A0F59EA0DC7}" type="presParOf" srcId="{F9185BE8-BAD6-4E40-8D25-DFB29E0E84B8}" destId="{8097FE4F-8403-4330-963D-44641D1CE3F5}" srcOrd="1" destOrd="0" presId="urn:microsoft.com/office/officeart/2005/8/layout/hList7"/>
    <dgm:cxn modelId="{D9BB9D4D-F431-46F9-89ED-E05D2EDE36C3}" type="presParOf" srcId="{F9185BE8-BAD6-4E40-8D25-DFB29E0E84B8}" destId="{7FB2C42E-6608-49CD-BB71-1547D57609C7}" srcOrd="2" destOrd="0" presId="urn:microsoft.com/office/officeart/2005/8/layout/hList7"/>
    <dgm:cxn modelId="{22E538F0-5A70-4CDE-8BA2-453653544189}" type="presParOf" srcId="{F9185BE8-BAD6-4E40-8D25-DFB29E0E84B8}" destId="{0E8F2B33-2CD0-4BBD-9DB6-5C117DF22F1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698E94-DEA4-45F2-8484-0B21A769A002}" type="doc">
      <dgm:prSet loTypeId="urn:microsoft.com/office/officeart/2005/8/layout/venn1" loCatId="relationship" qsTypeId="urn:microsoft.com/office/officeart/2005/8/quickstyle/simple1" qsCatId="simple" csTypeId="urn:microsoft.com/office/officeart/2005/8/colors/accent1_2" csCatId="accent1" phldr="1"/>
      <dgm:spPr/>
    </dgm:pt>
    <dgm:pt modelId="{F4239E64-6557-462C-914B-E79B715C5A42}">
      <dgm:prSet phldrT="[Text]"/>
      <dgm:spPr/>
      <dgm:t>
        <a:bodyPr/>
        <a:lstStyle/>
        <a:p>
          <a:r>
            <a:rPr lang="en-US"/>
            <a:t>Core Instruction</a:t>
          </a:r>
        </a:p>
      </dgm:t>
    </dgm:pt>
    <dgm:pt modelId="{55F5406F-5C8B-4FD1-AA3F-84BB82690EC4}" type="parTrans" cxnId="{2F8FDC5C-9864-4834-8FF7-FAA048EE8B0E}">
      <dgm:prSet/>
      <dgm:spPr/>
      <dgm:t>
        <a:bodyPr/>
        <a:lstStyle/>
        <a:p>
          <a:endParaRPr lang="en-US"/>
        </a:p>
      </dgm:t>
    </dgm:pt>
    <dgm:pt modelId="{97872B8B-92E6-452A-B34E-57CAF264971F}" type="sibTrans" cxnId="{2F8FDC5C-9864-4834-8FF7-FAA048EE8B0E}">
      <dgm:prSet/>
      <dgm:spPr/>
      <dgm:t>
        <a:bodyPr/>
        <a:lstStyle/>
        <a:p>
          <a:endParaRPr lang="en-US"/>
        </a:p>
      </dgm:t>
    </dgm:pt>
    <dgm:pt modelId="{A3765DA1-9D60-4B25-8153-423F87123BBC}">
      <dgm:prSet phldrT="[Text]"/>
      <dgm:spPr/>
      <dgm:t>
        <a:bodyPr/>
        <a:lstStyle/>
        <a:p>
          <a:r>
            <a:rPr lang="en-US"/>
            <a:t>Intervention</a:t>
          </a:r>
        </a:p>
      </dgm:t>
    </dgm:pt>
    <dgm:pt modelId="{14C43CD0-9BEE-4E62-B47C-F1171166B3D2}" type="parTrans" cxnId="{BFCCE86D-3D74-4933-96A5-768B285B4542}">
      <dgm:prSet/>
      <dgm:spPr/>
      <dgm:t>
        <a:bodyPr/>
        <a:lstStyle/>
        <a:p>
          <a:endParaRPr lang="en-US"/>
        </a:p>
      </dgm:t>
    </dgm:pt>
    <dgm:pt modelId="{6A0C0E6D-DC71-475C-B320-D7AFD793B614}" type="sibTrans" cxnId="{BFCCE86D-3D74-4933-96A5-768B285B4542}">
      <dgm:prSet/>
      <dgm:spPr/>
      <dgm:t>
        <a:bodyPr/>
        <a:lstStyle/>
        <a:p>
          <a:endParaRPr lang="en-US"/>
        </a:p>
      </dgm:t>
    </dgm:pt>
    <dgm:pt modelId="{974283D4-C9E6-4466-A757-0DB7796B2846}" type="pres">
      <dgm:prSet presAssocID="{45698E94-DEA4-45F2-8484-0B21A769A002}" presName="compositeShape" presStyleCnt="0">
        <dgm:presLayoutVars>
          <dgm:chMax val="7"/>
          <dgm:dir/>
          <dgm:resizeHandles val="exact"/>
        </dgm:presLayoutVars>
      </dgm:prSet>
      <dgm:spPr/>
    </dgm:pt>
    <dgm:pt modelId="{C20199B4-67C1-44A8-A12A-C5BC19819CC6}" type="pres">
      <dgm:prSet presAssocID="{F4239E64-6557-462C-914B-E79B715C5A42}" presName="circ1" presStyleLbl="vennNode1" presStyleIdx="0" presStyleCnt="2"/>
      <dgm:spPr/>
    </dgm:pt>
    <dgm:pt modelId="{7A36E48B-06EC-439B-89F5-AA536226F41A}" type="pres">
      <dgm:prSet presAssocID="{F4239E64-6557-462C-914B-E79B715C5A42}" presName="circ1Tx" presStyleLbl="revTx" presStyleIdx="0" presStyleCnt="0">
        <dgm:presLayoutVars>
          <dgm:chMax val="0"/>
          <dgm:chPref val="0"/>
          <dgm:bulletEnabled val="1"/>
        </dgm:presLayoutVars>
      </dgm:prSet>
      <dgm:spPr/>
    </dgm:pt>
    <dgm:pt modelId="{F72E2AB0-0822-4CB2-AD61-38478CCEEE13}" type="pres">
      <dgm:prSet presAssocID="{A3765DA1-9D60-4B25-8153-423F87123BBC}" presName="circ2" presStyleLbl="vennNode1" presStyleIdx="1" presStyleCnt="2"/>
      <dgm:spPr/>
    </dgm:pt>
    <dgm:pt modelId="{E0F27D77-B4EB-4ACD-895B-F96784B29E7A}" type="pres">
      <dgm:prSet presAssocID="{A3765DA1-9D60-4B25-8153-423F87123BBC}" presName="circ2Tx" presStyleLbl="revTx" presStyleIdx="0" presStyleCnt="0">
        <dgm:presLayoutVars>
          <dgm:chMax val="0"/>
          <dgm:chPref val="0"/>
          <dgm:bulletEnabled val="1"/>
        </dgm:presLayoutVars>
      </dgm:prSet>
      <dgm:spPr/>
    </dgm:pt>
  </dgm:ptLst>
  <dgm:cxnLst>
    <dgm:cxn modelId="{9C43F614-072F-4021-BF93-EA7E20359F50}" type="presOf" srcId="{A3765DA1-9D60-4B25-8153-423F87123BBC}" destId="{F72E2AB0-0822-4CB2-AD61-38478CCEEE13}" srcOrd="0" destOrd="0" presId="urn:microsoft.com/office/officeart/2005/8/layout/venn1"/>
    <dgm:cxn modelId="{2F8FDC5C-9864-4834-8FF7-FAA048EE8B0E}" srcId="{45698E94-DEA4-45F2-8484-0B21A769A002}" destId="{F4239E64-6557-462C-914B-E79B715C5A42}" srcOrd="0" destOrd="0" parTransId="{55F5406F-5C8B-4FD1-AA3F-84BB82690EC4}" sibTransId="{97872B8B-92E6-452A-B34E-57CAF264971F}"/>
    <dgm:cxn modelId="{BFCCE86D-3D74-4933-96A5-768B285B4542}" srcId="{45698E94-DEA4-45F2-8484-0B21A769A002}" destId="{A3765DA1-9D60-4B25-8153-423F87123BBC}" srcOrd="1" destOrd="0" parTransId="{14C43CD0-9BEE-4E62-B47C-F1171166B3D2}" sibTransId="{6A0C0E6D-DC71-475C-B320-D7AFD793B614}"/>
    <dgm:cxn modelId="{7E2066A3-F2A6-4D55-988C-08FF9FE451D1}" type="presOf" srcId="{F4239E64-6557-462C-914B-E79B715C5A42}" destId="{C20199B4-67C1-44A8-A12A-C5BC19819CC6}" srcOrd="0" destOrd="0" presId="urn:microsoft.com/office/officeart/2005/8/layout/venn1"/>
    <dgm:cxn modelId="{E79551C6-4E67-4037-BF3E-A86F913182A1}" type="presOf" srcId="{45698E94-DEA4-45F2-8484-0B21A769A002}" destId="{974283D4-C9E6-4466-A757-0DB7796B2846}" srcOrd="0" destOrd="0" presId="urn:microsoft.com/office/officeart/2005/8/layout/venn1"/>
    <dgm:cxn modelId="{1FD129D4-5AAE-4D08-9768-77B9068F1D81}" type="presOf" srcId="{A3765DA1-9D60-4B25-8153-423F87123BBC}" destId="{E0F27D77-B4EB-4ACD-895B-F96784B29E7A}" srcOrd="1" destOrd="0" presId="urn:microsoft.com/office/officeart/2005/8/layout/venn1"/>
    <dgm:cxn modelId="{266350F3-79EB-435A-A1B0-42AF0DEA9066}" type="presOf" srcId="{F4239E64-6557-462C-914B-E79B715C5A42}" destId="{7A36E48B-06EC-439B-89F5-AA536226F41A}" srcOrd="1" destOrd="0" presId="urn:microsoft.com/office/officeart/2005/8/layout/venn1"/>
    <dgm:cxn modelId="{80C93A09-9D79-41E6-A135-AF5EC16A909D}" type="presParOf" srcId="{974283D4-C9E6-4466-A757-0DB7796B2846}" destId="{C20199B4-67C1-44A8-A12A-C5BC19819CC6}" srcOrd="0" destOrd="0" presId="urn:microsoft.com/office/officeart/2005/8/layout/venn1"/>
    <dgm:cxn modelId="{40230802-7C23-4735-B8D7-75537A0CF833}" type="presParOf" srcId="{974283D4-C9E6-4466-A757-0DB7796B2846}" destId="{7A36E48B-06EC-439B-89F5-AA536226F41A}" srcOrd="1" destOrd="0" presId="urn:microsoft.com/office/officeart/2005/8/layout/venn1"/>
    <dgm:cxn modelId="{A27BECEA-2A18-4563-A126-5F3AD7938060}" type="presParOf" srcId="{974283D4-C9E6-4466-A757-0DB7796B2846}" destId="{F72E2AB0-0822-4CB2-AD61-38478CCEEE13}" srcOrd="2" destOrd="0" presId="urn:microsoft.com/office/officeart/2005/8/layout/venn1"/>
    <dgm:cxn modelId="{34BBF871-D898-4CFF-A8C6-345248A8C66D}" type="presParOf" srcId="{974283D4-C9E6-4466-A757-0DB7796B2846}" destId="{E0F27D77-B4EB-4ACD-895B-F96784B29E7A}"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151E0-9449-49F8-9A0A-91783188F818}"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2CA9BEBF-0C78-423D-9E46-F81FE4F0CF9F}">
      <dgm:prSet phldrT="[Text]"/>
      <dgm:spPr/>
      <dgm:t>
        <a:bodyPr/>
        <a:lstStyle/>
        <a:p>
          <a:r>
            <a:rPr lang="en-US">
              <a:latin typeface="Open Sans"/>
              <a:ea typeface="Open Sans"/>
              <a:cs typeface="Open Sans"/>
              <a:hlinkClick xmlns:r="http://schemas.openxmlformats.org/officeDocument/2006/relationships" r:id="rId1"/>
            </a:rPr>
            <a:t>Universal Screener</a:t>
          </a:r>
          <a:endParaRPr lang="en-US">
            <a:latin typeface="Open Sans"/>
            <a:ea typeface="Open Sans"/>
            <a:cs typeface="Open Sans"/>
          </a:endParaRPr>
        </a:p>
      </dgm:t>
    </dgm:pt>
    <dgm:pt modelId="{C45A1234-8A92-4504-A816-02E5E2C6B19A}" type="parTrans" cxnId="{311C7B96-E90D-461C-A78D-7484565EB063}">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3852E0F-4956-406F-8B34-410C19487A45}" type="sibTrans" cxnId="{311C7B96-E90D-461C-A78D-7484565EB063}">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04954EC-F394-4603-A44F-ACD29537F5E6}">
      <dgm:prSet phldrT="[Text]" custT="1"/>
      <dgm:spPr/>
      <dgm:t>
        <a:bodyPr/>
        <a:lstStyle/>
        <a:p>
          <a:r>
            <a:rPr lang="en-US" sz="1400">
              <a:latin typeface="Open Sans"/>
              <a:ea typeface="Open Sans"/>
              <a:cs typeface="Open Sans"/>
            </a:rPr>
            <a:t>Given to all students - </a:t>
          </a:r>
          <a:r>
            <a:rPr lang="en-US" sz="1400">
              <a:latin typeface="Open Sans"/>
              <a:ea typeface="Open Sans"/>
              <a:cs typeface="Open Sans"/>
              <a:hlinkClick xmlns:r="http://schemas.openxmlformats.org/officeDocument/2006/relationships" r:id="rId2"/>
            </a:rPr>
            <a:t>K-3 Matrix</a:t>
          </a:r>
          <a:endParaRPr lang="en-US" sz="1400">
            <a:latin typeface="Open Sans"/>
            <a:ea typeface="Open Sans"/>
            <a:cs typeface="Open Sans"/>
          </a:endParaRPr>
        </a:p>
      </dgm:t>
    </dgm:pt>
    <dgm:pt modelId="{10EBF768-F65F-4C89-BB70-3FCFA30F5F82}" type="parTrans" cxnId="{7415EF5A-0A66-405A-810C-CF9753A831A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2F5A334-0FA0-4068-B537-0AD03ED6E74A}" type="sibTrans" cxnId="{7415EF5A-0A66-405A-810C-CF9753A831A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0DC7600-F061-4969-9813-ECC23D0B272C}">
      <dgm:prSet phldrT="[Text]"/>
      <dgm:spPr/>
      <dgm:t>
        <a:bodyPr/>
        <a:lstStyle/>
        <a:p>
          <a:r>
            <a:rPr lang="en-US">
              <a:latin typeface="Open Sans"/>
              <a:ea typeface="Open Sans"/>
              <a:cs typeface="Open Sans"/>
            </a:rPr>
            <a:t>Diagnostic Assessment</a:t>
          </a:r>
        </a:p>
      </dgm:t>
    </dgm:pt>
    <dgm:pt modelId="{F845EE2A-1608-445E-899E-1A87803F7034}" type="parTrans" cxnId="{E96C008D-E57C-4A24-BA2D-A0402916F5D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9F34568-D112-4E33-9166-46C1BECC73BF}" type="sibTrans" cxnId="{E96C008D-E57C-4A24-BA2D-A0402916F5DA}">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1A3A04E-F05A-44B3-AFF0-17C23897098D}">
      <dgm:prSet phldrT="[Text]" custT="1"/>
      <dgm:spPr/>
      <dgm:t>
        <a:bodyPr/>
        <a:lstStyle/>
        <a:p>
          <a:pPr rtl="0"/>
          <a:r>
            <a:rPr lang="en-US" sz="1400">
              <a:latin typeface="Open Sans"/>
              <a:ea typeface="Open Sans"/>
              <a:cs typeface="Open Sans"/>
            </a:rPr>
            <a:t>Given to students who are “at risk” </a:t>
          </a:r>
        </a:p>
      </dgm:t>
    </dgm:pt>
    <dgm:pt modelId="{8B05CDD5-6FE1-4C60-8AF9-C5D4B9F88713}" type="parTrans" cxnId="{10B5084A-1196-44ED-8A27-E310642C07F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1EFEA67-D66D-40E7-9586-2CD5FC9A9291}" type="sibTrans" cxnId="{10B5084A-1196-44ED-8A27-E310642C07F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69C5A3-A949-4B73-B2F2-83C8FFF64DE8}">
      <dgm:prSet phldrT="[Text]"/>
      <dgm:spPr/>
      <dgm:t>
        <a:bodyPr/>
        <a:lstStyle/>
        <a:p>
          <a:r>
            <a:rPr lang="en-US">
              <a:latin typeface="Open Sans"/>
              <a:ea typeface="Open Sans"/>
              <a:cs typeface="Open Sans"/>
            </a:rPr>
            <a:t>Progress Monitoring</a:t>
          </a:r>
        </a:p>
      </dgm:t>
    </dgm:pt>
    <dgm:pt modelId="{6372FE28-7129-402E-999D-B8AA7D9F6206}" type="parTrans" cxnId="{9C4B82BD-6910-45E5-888E-5BA7EF44094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19D1CF8-2B87-4F81-B14D-14F1A604707F}" type="sibTrans" cxnId="{9C4B82BD-6910-45E5-888E-5BA7EF44094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1EA2523-F606-4461-8402-0CDD569558A7}">
      <dgm:prSet phldrT="[Text]" custT="1"/>
      <dgm:spPr/>
      <dgm:t>
        <a:bodyPr/>
        <a:lstStyle/>
        <a:p>
          <a:r>
            <a:rPr lang="en-US" sz="1400">
              <a:latin typeface="Open Sans"/>
              <a:ea typeface="Open Sans"/>
              <a:cs typeface="Open Sans"/>
            </a:rPr>
            <a:t>Students in Tiers II, III and special education monitor progress in their skill deficit area</a:t>
          </a:r>
        </a:p>
      </dgm:t>
    </dgm:pt>
    <dgm:pt modelId="{A59B800A-607E-427A-B0FF-33E648F097AA}" type="parTrans" cxnId="{76F7CD5F-E885-44BE-8759-93E87B12FA43}">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454E143-694B-41CD-BA2C-B5372C4898A5}" type="sibTrans" cxnId="{76F7CD5F-E885-44BE-8759-93E87B12FA43}">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EDF5BC0-7638-412E-AF2E-AA00BA94431E}" type="pres">
      <dgm:prSet presAssocID="{250151E0-9449-49F8-9A0A-91783188F818}" presName="rootnode" presStyleCnt="0">
        <dgm:presLayoutVars>
          <dgm:chMax/>
          <dgm:chPref/>
          <dgm:dir/>
          <dgm:animLvl val="lvl"/>
        </dgm:presLayoutVars>
      </dgm:prSet>
      <dgm:spPr/>
    </dgm:pt>
    <dgm:pt modelId="{0FA07665-C7B2-4D48-A0F2-94A36212DA20}" type="pres">
      <dgm:prSet presAssocID="{2CA9BEBF-0C78-423D-9E46-F81FE4F0CF9F}" presName="composite" presStyleCnt="0"/>
      <dgm:spPr/>
    </dgm:pt>
    <dgm:pt modelId="{53612945-17F2-4307-BBBA-C98D5C80E324}" type="pres">
      <dgm:prSet presAssocID="{2CA9BEBF-0C78-423D-9E46-F81FE4F0CF9F}" presName="bentUpArrow1" presStyleLbl="alignImgPlace1" presStyleIdx="0" presStyleCnt="2"/>
      <dgm:spPr/>
    </dgm:pt>
    <dgm:pt modelId="{D7697DA5-7C1E-4F9F-9CCE-D804FB36BFD5}" type="pres">
      <dgm:prSet presAssocID="{2CA9BEBF-0C78-423D-9E46-F81FE4F0CF9F}" presName="ParentText" presStyleLbl="node1" presStyleIdx="0" presStyleCnt="3">
        <dgm:presLayoutVars>
          <dgm:chMax val="1"/>
          <dgm:chPref val="1"/>
          <dgm:bulletEnabled val="1"/>
        </dgm:presLayoutVars>
      </dgm:prSet>
      <dgm:spPr/>
    </dgm:pt>
    <dgm:pt modelId="{03D58120-4B3D-47ED-BDFF-316A3E50AF19}" type="pres">
      <dgm:prSet presAssocID="{2CA9BEBF-0C78-423D-9E46-F81FE4F0CF9F}" presName="ChildText" presStyleLbl="revTx" presStyleIdx="0" presStyleCnt="3">
        <dgm:presLayoutVars>
          <dgm:chMax val="0"/>
          <dgm:chPref val="0"/>
          <dgm:bulletEnabled val="1"/>
        </dgm:presLayoutVars>
      </dgm:prSet>
      <dgm:spPr/>
    </dgm:pt>
    <dgm:pt modelId="{46C79F3D-E829-400F-8B85-2155114AE9C2}" type="pres">
      <dgm:prSet presAssocID="{83852E0F-4956-406F-8B34-410C19487A45}" presName="sibTrans" presStyleCnt="0"/>
      <dgm:spPr/>
    </dgm:pt>
    <dgm:pt modelId="{480869C8-DAC2-4D0B-B932-11269A4E63BA}" type="pres">
      <dgm:prSet presAssocID="{E0DC7600-F061-4969-9813-ECC23D0B272C}" presName="composite" presStyleCnt="0"/>
      <dgm:spPr/>
    </dgm:pt>
    <dgm:pt modelId="{8A57C655-CC4F-4C18-87F4-234E9134AA17}" type="pres">
      <dgm:prSet presAssocID="{E0DC7600-F061-4969-9813-ECC23D0B272C}" presName="bentUpArrow1" presStyleLbl="alignImgPlace1" presStyleIdx="1" presStyleCnt="2"/>
      <dgm:spPr/>
    </dgm:pt>
    <dgm:pt modelId="{E2F58837-E036-40A7-BA28-93CA17017ECE}" type="pres">
      <dgm:prSet presAssocID="{E0DC7600-F061-4969-9813-ECC23D0B272C}" presName="ParentText" presStyleLbl="node1" presStyleIdx="1" presStyleCnt="3">
        <dgm:presLayoutVars>
          <dgm:chMax val="1"/>
          <dgm:chPref val="1"/>
          <dgm:bulletEnabled val="1"/>
        </dgm:presLayoutVars>
      </dgm:prSet>
      <dgm:spPr/>
    </dgm:pt>
    <dgm:pt modelId="{00BE1AD6-BBC1-407A-9BF7-748D3B240DD5}" type="pres">
      <dgm:prSet presAssocID="{E0DC7600-F061-4969-9813-ECC23D0B272C}" presName="ChildText" presStyleLbl="revTx" presStyleIdx="1" presStyleCnt="3">
        <dgm:presLayoutVars>
          <dgm:chMax val="0"/>
          <dgm:chPref val="0"/>
          <dgm:bulletEnabled val="1"/>
        </dgm:presLayoutVars>
      </dgm:prSet>
      <dgm:spPr/>
    </dgm:pt>
    <dgm:pt modelId="{AB585DB8-80F8-435B-83B4-38BA610D026A}" type="pres">
      <dgm:prSet presAssocID="{49F34568-D112-4E33-9166-46C1BECC73BF}" presName="sibTrans" presStyleCnt="0"/>
      <dgm:spPr/>
    </dgm:pt>
    <dgm:pt modelId="{C76D20C1-6E2C-4784-9836-4AEAB14A7989}" type="pres">
      <dgm:prSet presAssocID="{CE69C5A3-A949-4B73-B2F2-83C8FFF64DE8}" presName="composite" presStyleCnt="0"/>
      <dgm:spPr/>
    </dgm:pt>
    <dgm:pt modelId="{9C537DB5-E36D-41B4-A85C-1CBA5687C60B}" type="pres">
      <dgm:prSet presAssocID="{CE69C5A3-A949-4B73-B2F2-83C8FFF64DE8}" presName="ParentText" presStyleLbl="node1" presStyleIdx="2" presStyleCnt="3">
        <dgm:presLayoutVars>
          <dgm:chMax val="1"/>
          <dgm:chPref val="1"/>
          <dgm:bulletEnabled val="1"/>
        </dgm:presLayoutVars>
      </dgm:prSet>
      <dgm:spPr/>
    </dgm:pt>
    <dgm:pt modelId="{E9C3489F-500F-4DD0-B600-63EA4E8CDE47}" type="pres">
      <dgm:prSet presAssocID="{CE69C5A3-A949-4B73-B2F2-83C8FFF64DE8}" presName="FinalChildText" presStyleLbl="revTx" presStyleIdx="2" presStyleCnt="3" custScaleX="189364" custLinFactNeighborX="45176" custLinFactNeighborY="826">
        <dgm:presLayoutVars>
          <dgm:chMax val="0"/>
          <dgm:chPref val="0"/>
          <dgm:bulletEnabled val="1"/>
        </dgm:presLayoutVars>
      </dgm:prSet>
      <dgm:spPr/>
    </dgm:pt>
  </dgm:ptLst>
  <dgm:cxnLst>
    <dgm:cxn modelId="{BABEA13C-1DD5-4C8C-A3BE-966966FEF2AF}" type="presOf" srcId="{2CA9BEBF-0C78-423D-9E46-F81FE4F0CF9F}" destId="{D7697DA5-7C1E-4F9F-9CCE-D804FB36BFD5}" srcOrd="0" destOrd="0" presId="urn:microsoft.com/office/officeart/2005/8/layout/StepDownProcess"/>
    <dgm:cxn modelId="{76F7CD5F-E885-44BE-8759-93E87B12FA43}" srcId="{CE69C5A3-A949-4B73-B2F2-83C8FFF64DE8}" destId="{A1EA2523-F606-4461-8402-0CDD569558A7}" srcOrd="0" destOrd="0" parTransId="{A59B800A-607E-427A-B0FF-33E648F097AA}" sibTransId="{4454E143-694B-41CD-BA2C-B5372C4898A5}"/>
    <dgm:cxn modelId="{10B5084A-1196-44ED-8A27-E310642C07F9}" srcId="{E0DC7600-F061-4969-9813-ECC23D0B272C}" destId="{91A3A04E-F05A-44B3-AFF0-17C23897098D}" srcOrd="0" destOrd="0" parTransId="{8B05CDD5-6FE1-4C60-8AF9-C5D4B9F88713}" sibTransId="{31EFEA67-D66D-40E7-9586-2CD5FC9A9291}"/>
    <dgm:cxn modelId="{7E81A16C-C284-488F-8AF5-14786CFBEF81}" type="presOf" srcId="{CE69C5A3-A949-4B73-B2F2-83C8FFF64DE8}" destId="{9C537DB5-E36D-41B4-A85C-1CBA5687C60B}" srcOrd="0" destOrd="0" presId="urn:microsoft.com/office/officeart/2005/8/layout/StepDownProcess"/>
    <dgm:cxn modelId="{7415EF5A-0A66-405A-810C-CF9753A831A0}" srcId="{2CA9BEBF-0C78-423D-9E46-F81FE4F0CF9F}" destId="{404954EC-F394-4603-A44F-ACD29537F5E6}" srcOrd="0" destOrd="0" parTransId="{10EBF768-F65F-4C89-BB70-3FCFA30F5F82}" sibTransId="{32F5A334-0FA0-4068-B537-0AD03ED6E74A}"/>
    <dgm:cxn modelId="{E96C008D-E57C-4A24-BA2D-A0402916F5DA}" srcId="{250151E0-9449-49F8-9A0A-91783188F818}" destId="{E0DC7600-F061-4969-9813-ECC23D0B272C}" srcOrd="1" destOrd="0" parTransId="{F845EE2A-1608-445E-899E-1A87803F7034}" sibTransId="{49F34568-D112-4E33-9166-46C1BECC73BF}"/>
    <dgm:cxn modelId="{311C7B96-E90D-461C-A78D-7484565EB063}" srcId="{250151E0-9449-49F8-9A0A-91783188F818}" destId="{2CA9BEBF-0C78-423D-9E46-F81FE4F0CF9F}" srcOrd="0" destOrd="0" parTransId="{C45A1234-8A92-4504-A816-02E5E2C6B19A}" sibTransId="{83852E0F-4956-406F-8B34-410C19487A45}"/>
    <dgm:cxn modelId="{3BCD50A7-2CD2-4B8B-8C91-E139F8405538}" type="presOf" srcId="{E0DC7600-F061-4969-9813-ECC23D0B272C}" destId="{E2F58837-E036-40A7-BA28-93CA17017ECE}" srcOrd="0" destOrd="0" presId="urn:microsoft.com/office/officeart/2005/8/layout/StepDownProcess"/>
    <dgm:cxn modelId="{63FCD2AC-8938-4292-AA03-BF3FF66CDCB9}" type="presOf" srcId="{A1EA2523-F606-4461-8402-0CDD569558A7}" destId="{E9C3489F-500F-4DD0-B600-63EA4E8CDE47}" srcOrd="0" destOrd="0" presId="urn:microsoft.com/office/officeart/2005/8/layout/StepDownProcess"/>
    <dgm:cxn modelId="{A9DCC2BC-7EF4-4D5A-97F5-9C05AB8FA6CA}" type="presOf" srcId="{91A3A04E-F05A-44B3-AFF0-17C23897098D}" destId="{00BE1AD6-BBC1-407A-9BF7-748D3B240DD5}" srcOrd="0" destOrd="0" presId="urn:microsoft.com/office/officeart/2005/8/layout/StepDownProcess"/>
    <dgm:cxn modelId="{9C4B82BD-6910-45E5-888E-5BA7EF44094C}" srcId="{250151E0-9449-49F8-9A0A-91783188F818}" destId="{CE69C5A3-A949-4B73-B2F2-83C8FFF64DE8}" srcOrd="2" destOrd="0" parTransId="{6372FE28-7129-402E-999D-B8AA7D9F6206}" sibTransId="{519D1CF8-2B87-4F81-B14D-14F1A604707F}"/>
    <dgm:cxn modelId="{A3399FF3-8E5F-44B1-8B49-7BA7AF0F3E37}" type="presOf" srcId="{250151E0-9449-49F8-9A0A-91783188F818}" destId="{CEDF5BC0-7638-412E-AF2E-AA00BA94431E}" srcOrd="0" destOrd="0" presId="urn:microsoft.com/office/officeart/2005/8/layout/StepDownProcess"/>
    <dgm:cxn modelId="{E1424DF9-5496-450A-B748-7AAB57B38E06}" type="presOf" srcId="{404954EC-F394-4603-A44F-ACD29537F5E6}" destId="{03D58120-4B3D-47ED-BDFF-316A3E50AF19}" srcOrd="0" destOrd="0" presId="urn:microsoft.com/office/officeart/2005/8/layout/StepDownProcess"/>
    <dgm:cxn modelId="{B6A0B4A9-4BBF-4824-B355-48E8F3DF4382}" type="presParOf" srcId="{CEDF5BC0-7638-412E-AF2E-AA00BA94431E}" destId="{0FA07665-C7B2-4D48-A0F2-94A36212DA20}" srcOrd="0" destOrd="0" presId="urn:microsoft.com/office/officeart/2005/8/layout/StepDownProcess"/>
    <dgm:cxn modelId="{E525016D-D89D-49AB-8B1F-C87D53638C70}" type="presParOf" srcId="{0FA07665-C7B2-4D48-A0F2-94A36212DA20}" destId="{53612945-17F2-4307-BBBA-C98D5C80E324}" srcOrd="0" destOrd="0" presId="urn:microsoft.com/office/officeart/2005/8/layout/StepDownProcess"/>
    <dgm:cxn modelId="{9C7EBC02-5191-4DB2-BB92-83189403F2ED}" type="presParOf" srcId="{0FA07665-C7B2-4D48-A0F2-94A36212DA20}" destId="{D7697DA5-7C1E-4F9F-9CCE-D804FB36BFD5}" srcOrd="1" destOrd="0" presId="urn:microsoft.com/office/officeart/2005/8/layout/StepDownProcess"/>
    <dgm:cxn modelId="{1EF0EADA-8A99-4A35-8B35-1B5C62F562D7}" type="presParOf" srcId="{0FA07665-C7B2-4D48-A0F2-94A36212DA20}" destId="{03D58120-4B3D-47ED-BDFF-316A3E50AF19}" srcOrd="2" destOrd="0" presId="urn:microsoft.com/office/officeart/2005/8/layout/StepDownProcess"/>
    <dgm:cxn modelId="{F7EEE97F-4CC3-4127-BDA2-5DB83D37BF38}" type="presParOf" srcId="{CEDF5BC0-7638-412E-AF2E-AA00BA94431E}" destId="{46C79F3D-E829-400F-8B85-2155114AE9C2}" srcOrd="1" destOrd="0" presId="urn:microsoft.com/office/officeart/2005/8/layout/StepDownProcess"/>
    <dgm:cxn modelId="{89428754-F5C5-4EDE-8DF3-C9379BB258D9}" type="presParOf" srcId="{CEDF5BC0-7638-412E-AF2E-AA00BA94431E}" destId="{480869C8-DAC2-4D0B-B932-11269A4E63BA}" srcOrd="2" destOrd="0" presId="urn:microsoft.com/office/officeart/2005/8/layout/StepDownProcess"/>
    <dgm:cxn modelId="{1B361A40-74E4-4B6D-8228-8709F0FF6F35}" type="presParOf" srcId="{480869C8-DAC2-4D0B-B932-11269A4E63BA}" destId="{8A57C655-CC4F-4C18-87F4-234E9134AA17}" srcOrd="0" destOrd="0" presId="urn:microsoft.com/office/officeart/2005/8/layout/StepDownProcess"/>
    <dgm:cxn modelId="{6EEAAC36-D648-4B4D-9D8A-AC451B16C3B0}" type="presParOf" srcId="{480869C8-DAC2-4D0B-B932-11269A4E63BA}" destId="{E2F58837-E036-40A7-BA28-93CA17017ECE}" srcOrd="1" destOrd="0" presId="urn:microsoft.com/office/officeart/2005/8/layout/StepDownProcess"/>
    <dgm:cxn modelId="{94AD5061-9826-42AD-A463-072DCDFE61A5}" type="presParOf" srcId="{480869C8-DAC2-4D0B-B932-11269A4E63BA}" destId="{00BE1AD6-BBC1-407A-9BF7-748D3B240DD5}" srcOrd="2" destOrd="0" presId="urn:microsoft.com/office/officeart/2005/8/layout/StepDownProcess"/>
    <dgm:cxn modelId="{0C954B3F-C907-42C8-B521-A57D5F8221FF}" type="presParOf" srcId="{CEDF5BC0-7638-412E-AF2E-AA00BA94431E}" destId="{AB585DB8-80F8-435B-83B4-38BA610D026A}" srcOrd="3" destOrd="0" presId="urn:microsoft.com/office/officeart/2005/8/layout/StepDownProcess"/>
    <dgm:cxn modelId="{7429B959-7BD5-4139-BFAA-2774C84D24E3}" type="presParOf" srcId="{CEDF5BC0-7638-412E-AF2E-AA00BA94431E}" destId="{C76D20C1-6E2C-4784-9836-4AEAB14A7989}" srcOrd="4" destOrd="0" presId="urn:microsoft.com/office/officeart/2005/8/layout/StepDownProcess"/>
    <dgm:cxn modelId="{90004C0D-5D37-432B-B2F7-850BE5056675}" type="presParOf" srcId="{C76D20C1-6E2C-4784-9836-4AEAB14A7989}" destId="{9C537DB5-E36D-41B4-A85C-1CBA5687C60B}" srcOrd="0" destOrd="0" presId="urn:microsoft.com/office/officeart/2005/8/layout/StepDownProcess"/>
    <dgm:cxn modelId="{FF6D1D9B-F019-4C15-AF90-6FDEEE96752C}" type="presParOf" srcId="{C76D20C1-6E2C-4784-9836-4AEAB14A7989}" destId="{E9C3489F-500F-4DD0-B600-63EA4E8CDE47}"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D37710-F2E5-4A5F-BC07-B30672F7B5A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04858F15-D0AD-4FC6-823E-EB33CADDB349}">
      <dgm:prSet phldrT="[Text]"/>
      <dgm:spPr/>
      <dgm:t>
        <a:bodyPr/>
        <a:lstStyle/>
        <a:p>
          <a:r>
            <a:rPr lang="en-US"/>
            <a:t>Sequenced</a:t>
          </a:r>
        </a:p>
      </dgm:t>
    </dgm:pt>
    <dgm:pt modelId="{4FB24DA2-6E42-4B30-BCA4-ED46876A8A6F}" type="parTrans" cxnId="{3C1F2060-291D-4C1B-BA42-F4F2588059D9}">
      <dgm:prSet/>
      <dgm:spPr/>
      <dgm:t>
        <a:bodyPr/>
        <a:lstStyle/>
        <a:p>
          <a:endParaRPr lang="en-US"/>
        </a:p>
      </dgm:t>
    </dgm:pt>
    <dgm:pt modelId="{E647EB6F-D080-4A47-B41F-70F6D3DC85E1}" type="sibTrans" cxnId="{3C1F2060-291D-4C1B-BA42-F4F2588059D9}">
      <dgm:prSet/>
      <dgm:spPr/>
      <dgm:t>
        <a:bodyPr/>
        <a:lstStyle/>
        <a:p>
          <a:endParaRPr lang="en-US"/>
        </a:p>
      </dgm:t>
    </dgm:pt>
    <dgm:pt modelId="{75E6CF7B-7B23-41AA-9E06-53794316A514}">
      <dgm:prSet phldrT="[Text]"/>
      <dgm:spPr/>
      <dgm:t>
        <a:bodyPr/>
        <a:lstStyle/>
        <a:p>
          <a:r>
            <a:rPr lang="en-US"/>
            <a:t>Instruction is strategic.</a:t>
          </a:r>
        </a:p>
      </dgm:t>
    </dgm:pt>
    <dgm:pt modelId="{91A61994-62E7-4DF7-AD3C-483E4489E9BC}" type="parTrans" cxnId="{1C3F93C3-7259-451E-990A-05D639701F41}">
      <dgm:prSet/>
      <dgm:spPr/>
      <dgm:t>
        <a:bodyPr/>
        <a:lstStyle/>
        <a:p>
          <a:endParaRPr lang="en-US"/>
        </a:p>
      </dgm:t>
    </dgm:pt>
    <dgm:pt modelId="{5A2D3F63-A6ED-4E09-9404-33D4E0DF0D3A}" type="sibTrans" cxnId="{1C3F93C3-7259-451E-990A-05D639701F41}">
      <dgm:prSet/>
      <dgm:spPr/>
      <dgm:t>
        <a:bodyPr/>
        <a:lstStyle/>
        <a:p>
          <a:endParaRPr lang="en-US"/>
        </a:p>
      </dgm:t>
    </dgm:pt>
    <dgm:pt modelId="{98702685-6E92-4D11-9659-AE9A1D357AFD}">
      <dgm:prSet phldrT="[Text]"/>
      <dgm:spPr/>
      <dgm:t>
        <a:bodyPr/>
        <a:lstStyle/>
        <a:p>
          <a:r>
            <a:rPr lang="en-US"/>
            <a:t>Lessons move from simple to complex.</a:t>
          </a:r>
        </a:p>
      </dgm:t>
    </dgm:pt>
    <dgm:pt modelId="{BC66E2DF-00F1-478A-9141-AB4C40B77D75}" type="parTrans" cxnId="{F7C4CF07-75F3-4311-A5D1-7D40D2279724}">
      <dgm:prSet/>
      <dgm:spPr/>
      <dgm:t>
        <a:bodyPr/>
        <a:lstStyle/>
        <a:p>
          <a:endParaRPr lang="en-US"/>
        </a:p>
      </dgm:t>
    </dgm:pt>
    <dgm:pt modelId="{508B3CC7-CE6A-44A0-B017-A0C32608D36D}" type="sibTrans" cxnId="{F7C4CF07-75F3-4311-A5D1-7D40D2279724}">
      <dgm:prSet/>
      <dgm:spPr/>
      <dgm:t>
        <a:bodyPr/>
        <a:lstStyle/>
        <a:p>
          <a:endParaRPr lang="en-US"/>
        </a:p>
      </dgm:t>
    </dgm:pt>
    <dgm:pt modelId="{3F04DE3D-452C-4CF2-A7FA-B2C072D6CB65}">
      <dgm:prSet phldrT="[Text]"/>
      <dgm:spPr/>
      <dgm:t>
        <a:bodyPr/>
        <a:lstStyle/>
        <a:p>
          <a:r>
            <a:rPr lang="en-US"/>
            <a:t>Hierarchical </a:t>
          </a:r>
        </a:p>
      </dgm:t>
    </dgm:pt>
    <dgm:pt modelId="{573C78F3-6F29-4E73-88E9-2D9E77B0A6DE}" type="parTrans" cxnId="{BFB9C6BC-9597-459F-81FC-0009FCD463DD}">
      <dgm:prSet/>
      <dgm:spPr/>
      <dgm:t>
        <a:bodyPr/>
        <a:lstStyle/>
        <a:p>
          <a:endParaRPr lang="en-US"/>
        </a:p>
      </dgm:t>
    </dgm:pt>
    <dgm:pt modelId="{ACE26383-BE5C-458A-A25B-3A484F7A9487}" type="sibTrans" cxnId="{BFB9C6BC-9597-459F-81FC-0009FCD463DD}">
      <dgm:prSet/>
      <dgm:spPr/>
      <dgm:t>
        <a:bodyPr/>
        <a:lstStyle/>
        <a:p>
          <a:endParaRPr lang="en-US"/>
        </a:p>
      </dgm:t>
    </dgm:pt>
    <dgm:pt modelId="{E0E6808F-6DD0-4BE5-8AD6-966115532F58}">
      <dgm:prSet phldrT="[Text]"/>
      <dgm:spPr/>
      <dgm:t>
        <a:bodyPr/>
        <a:lstStyle/>
        <a:p>
          <a:r>
            <a:rPr lang="en-US"/>
            <a:t>Lessons build on previously taught information.</a:t>
          </a:r>
        </a:p>
      </dgm:t>
    </dgm:pt>
    <dgm:pt modelId="{CF4A6B64-BD31-48CA-86FD-5E0C3E086DD8}" type="parTrans" cxnId="{AB150728-AB0E-4EA0-8ABD-BA56EC18176C}">
      <dgm:prSet/>
      <dgm:spPr/>
      <dgm:t>
        <a:bodyPr/>
        <a:lstStyle/>
        <a:p>
          <a:endParaRPr lang="en-US"/>
        </a:p>
      </dgm:t>
    </dgm:pt>
    <dgm:pt modelId="{B734891B-B43F-4FD5-BABA-5124087A20E4}" type="sibTrans" cxnId="{AB150728-AB0E-4EA0-8ABD-BA56EC18176C}">
      <dgm:prSet/>
      <dgm:spPr/>
      <dgm:t>
        <a:bodyPr/>
        <a:lstStyle/>
        <a:p>
          <a:endParaRPr lang="en-US"/>
        </a:p>
      </dgm:t>
    </dgm:pt>
    <dgm:pt modelId="{B5529014-3375-48F4-AF6B-A73FD84D5726}">
      <dgm:prSet phldrT="[Text]"/>
      <dgm:spPr/>
      <dgm:t>
        <a:bodyPr/>
        <a:lstStyle/>
        <a:p>
          <a:r>
            <a:rPr lang="en-US"/>
            <a:t>Clear, concise objectives with ongoing assessment.</a:t>
          </a:r>
        </a:p>
      </dgm:t>
    </dgm:pt>
    <dgm:pt modelId="{A3A9D9C3-572C-435A-B3B5-A4D7256AFC87}" type="parTrans" cxnId="{E98A4119-CC5F-4BA3-B493-B57F96240108}">
      <dgm:prSet/>
      <dgm:spPr/>
      <dgm:t>
        <a:bodyPr/>
        <a:lstStyle/>
        <a:p>
          <a:endParaRPr lang="en-US"/>
        </a:p>
      </dgm:t>
    </dgm:pt>
    <dgm:pt modelId="{60B413F1-3B81-4457-9EE7-757B1DD4D22C}" type="sibTrans" cxnId="{E98A4119-CC5F-4BA3-B493-B57F96240108}">
      <dgm:prSet/>
      <dgm:spPr/>
      <dgm:t>
        <a:bodyPr/>
        <a:lstStyle/>
        <a:p>
          <a:endParaRPr lang="en-US"/>
        </a:p>
      </dgm:t>
    </dgm:pt>
    <dgm:pt modelId="{D67116CA-CEF8-41F4-AE9E-F421B8FC0D8E}">
      <dgm:prSet phldrT="[Text]"/>
      <dgm:spPr/>
      <dgm:t>
        <a:bodyPr/>
        <a:lstStyle/>
        <a:p>
          <a:r>
            <a:rPr lang="en-US"/>
            <a:t>Practice</a:t>
          </a:r>
        </a:p>
      </dgm:t>
    </dgm:pt>
    <dgm:pt modelId="{131A4B49-FA23-4DE0-B553-5B6209B35169}" type="parTrans" cxnId="{040483F4-67AB-496B-AC69-B2D0285460FC}">
      <dgm:prSet/>
      <dgm:spPr/>
      <dgm:t>
        <a:bodyPr/>
        <a:lstStyle/>
        <a:p>
          <a:endParaRPr lang="en-US"/>
        </a:p>
      </dgm:t>
    </dgm:pt>
    <dgm:pt modelId="{85239331-B4FD-4F34-B5B1-53BE685D716B}" type="sibTrans" cxnId="{040483F4-67AB-496B-AC69-B2D0285460FC}">
      <dgm:prSet/>
      <dgm:spPr/>
      <dgm:t>
        <a:bodyPr/>
        <a:lstStyle/>
        <a:p>
          <a:endParaRPr lang="en-US"/>
        </a:p>
      </dgm:t>
    </dgm:pt>
    <dgm:pt modelId="{220050A2-89FE-44CE-A842-99B8674BCB3C}">
      <dgm:prSet phldrT="[Text]"/>
      <dgm:spPr/>
      <dgm:t>
        <a:bodyPr/>
        <a:lstStyle/>
        <a:p>
          <a:r>
            <a:rPr lang="en-US"/>
            <a:t>Meaningful opportunities to engage in practice.</a:t>
          </a:r>
        </a:p>
      </dgm:t>
    </dgm:pt>
    <dgm:pt modelId="{6AC37B6A-F258-4B13-BD95-AC7F53EE7AFB}" type="parTrans" cxnId="{A87CA603-2D67-4CBF-BB1F-3C3BE20B6B0C}">
      <dgm:prSet/>
      <dgm:spPr/>
      <dgm:t>
        <a:bodyPr/>
        <a:lstStyle/>
        <a:p>
          <a:endParaRPr lang="en-US"/>
        </a:p>
      </dgm:t>
    </dgm:pt>
    <dgm:pt modelId="{782A26D1-51DB-4B92-A0CA-3436DD3152C8}" type="sibTrans" cxnId="{A87CA603-2D67-4CBF-BB1F-3C3BE20B6B0C}">
      <dgm:prSet/>
      <dgm:spPr/>
      <dgm:t>
        <a:bodyPr/>
        <a:lstStyle/>
        <a:p>
          <a:endParaRPr lang="en-US"/>
        </a:p>
      </dgm:t>
    </dgm:pt>
    <dgm:pt modelId="{B3CB1A98-F970-4295-97C2-B87D7CECF34F}">
      <dgm:prSet phldrT="[Text]"/>
      <dgm:spPr/>
      <dgm:t>
        <a:bodyPr/>
        <a:lstStyle/>
        <a:p>
          <a:r>
            <a:rPr lang="en-US"/>
            <a:t>Modeling is embedded throughout instruction with time for feedback.</a:t>
          </a:r>
        </a:p>
      </dgm:t>
    </dgm:pt>
    <dgm:pt modelId="{9AF60285-52E3-4D42-94DB-FE63DBD56BAE}" type="parTrans" cxnId="{1C19FC03-018A-4169-B200-678A4E59CA74}">
      <dgm:prSet/>
      <dgm:spPr/>
      <dgm:t>
        <a:bodyPr/>
        <a:lstStyle/>
        <a:p>
          <a:endParaRPr lang="en-US"/>
        </a:p>
      </dgm:t>
    </dgm:pt>
    <dgm:pt modelId="{8C9ED564-682F-4F1E-8E71-EA576F827A6F}" type="sibTrans" cxnId="{1C19FC03-018A-4169-B200-678A4E59CA74}">
      <dgm:prSet/>
      <dgm:spPr/>
      <dgm:t>
        <a:bodyPr/>
        <a:lstStyle/>
        <a:p>
          <a:endParaRPr lang="en-US"/>
        </a:p>
      </dgm:t>
    </dgm:pt>
    <dgm:pt modelId="{B7CFB8EE-2EBB-4E78-B741-DED9EA09FF8D}" type="pres">
      <dgm:prSet presAssocID="{D7D37710-F2E5-4A5F-BC07-B30672F7B5A7}" presName="linearFlow" presStyleCnt="0">
        <dgm:presLayoutVars>
          <dgm:dir/>
          <dgm:animLvl val="lvl"/>
          <dgm:resizeHandles val="exact"/>
        </dgm:presLayoutVars>
      </dgm:prSet>
      <dgm:spPr/>
    </dgm:pt>
    <dgm:pt modelId="{2462AF66-8B03-4D07-B285-227997A82238}" type="pres">
      <dgm:prSet presAssocID="{04858F15-D0AD-4FC6-823E-EB33CADDB349}" presName="composite" presStyleCnt="0"/>
      <dgm:spPr/>
    </dgm:pt>
    <dgm:pt modelId="{36E05D69-E4E1-4C95-B402-A7944C2F2DE6}" type="pres">
      <dgm:prSet presAssocID="{04858F15-D0AD-4FC6-823E-EB33CADDB349}" presName="parentText" presStyleLbl="alignNode1" presStyleIdx="0" presStyleCnt="3">
        <dgm:presLayoutVars>
          <dgm:chMax val="1"/>
          <dgm:bulletEnabled val="1"/>
        </dgm:presLayoutVars>
      </dgm:prSet>
      <dgm:spPr/>
    </dgm:pt>
    <dgm:pt modelId="{F3FE9CE4-1936-4363-9280-73868BF52F5F}" type="pres">
      <dgm:prSet presAssocID="{04858F15-D0AD-4FC6-823E-EB33CADDB349}" presName="descendantText" presStyleLbl="alignAcc1" presStyleIdx="0" presStyleCnt="3" custLinFactNeighborX="0" custLinFactNeighborY="-1806">
        <dgm:presLayoutVars>
          <dgm:bulletEnabled val="1"/>
        </dgm:presLayoutVars>
      </dgm:prSet>
      <dgm:spPr/>
    </dgm:pt>
    <dgm:pt modelId="{CE9DB6F9-D177-4A5F-8DC8-ECD540A889EC}" type="pres">
      <dgm:prSet presAssocID="{E647EB6F-D080-4A47-B41F-70F6D3DC85E1}" presName="sp" presStyleCnt="0"/>
      <dgm:spPr/>
    </dgm:pt>
    <dgm:pt modelId="{D87AB8BC-6186-46E4-B27D-127AC9D84BCE}" type="pres">
      <dgm:prSet presAssocID="{3F04DE3D-452C-4CF2-A7FA-B2C072D6CB65}" presName="composite" presStyleCnt="0"/>
      <dgm:spPr/>
    </dgm:pt>
    <dgm:pt modelId="{4ACDEA18-5F7F-4F44-AE1F-0ACD83A176C0}" type="pres">
      <dgm:prSet presAssocID="{3F04DE3D-452C-4CF2-A7FA-B2C072D6CB65}" presName="parentText" presStyleLbl="alignNode1" presStyleIdx="1" presStyleCnt="3">
        <dgm:presLayoutVars>
          <dgm:chMax val="1"/>
          <dgm:bulletEnabled val="1"/>
        </dgm:presLayoutVars>
      </dgm:prSet>
      <dgm:spPr/>
    </dgm:pt>
    <dgm:pt modelId="{9769715C-687F-4984-8FDA-EB02189A1C26}" type="pres">
      <dgm:prSet presAssocID="{3F04DE3D-452C-4CF2-A7FA-B2C072D6CB65}" presName="descendantText" presStyleLbl="alignAcc1" presStyleIdx="1" presStyleCnt="3">
        <dgm:presLayoutVars>
          <dgm:bulletEnabled val="1"/>
        </dgm:presLayoutVars>
      </dgm:prSet>
      <dgm:spPr/>
    </dgm:pt>
    <dgm:pt modelId="{985FA81A-A4E9-4337-9439-B14591F587C1}" type="pres">
      <dgm:prSet presAssocID="{ACE26383-BE5C-458A-A25B-3A484F7A9487}" presName="sp" presStyleCnt="0"/>
      <dgm:spPr/>
    </dgm:pt>
    <dgm:pt modelId="{5FDC4754-B7EF-4637-9632-DDA5DBF3791F}" type="pres">
      <dgm:prSet presAssocID="{D67116CA-CEF8-41F4-AE9E-F421B8FC0D8E}" presName="composite" presStyleCnt="0"/>
      <dgm:spPr/>
    </dgm:pt>
    <dgm:pt modelId="{A9BC90EB-41C3-4862-9693-1BAE857E2164}" type="pres">
      <dgm:prSet presAssocID="{D67116CA-CEF8-41F4-AE9E-F421B8FC0D8E}" presName="parentText" presStyleLbl="alignNode1" presStyleIdx="2" presStyleCnt="3">
        <dgm:presLayoutVars>
          <dgm:chMax val="1"/>
          <dgm:bulletEnabled val="1"/>
        </dgm:presLayoutVars>
      </dgm:prSet>
      <dgm:spPr/>
    </dgm:pt>
    <dgm:pt modelId="{2590741A-2D43-4BF3-A02F-A2391E1E52CE}" type="pres">
      <dgm:prSet presAssocID="{D67116CA-CEF8-41F4-AE9E-F421B8FC0D8E}" presName="descendantText" presStyleLbl="alignAcc1" presStyleIdx="2" presStyleCnt="3">
        <dgm:presLayoutVars>
          <dgm:bulletEnabled val="1"/>
        </dgm:presLayoutVars>
      </dgm:prSet>
      <dgm:spPr/>
    </dgm:pt>
  </dgm:ptLst>
  <dgm:cxnLst>
    <dgm:cxn modelId="{A87CA603-2D67-4CBF-BB1F-3C3BE20B6B0C}" srcId="{D67116CA-CEF8-41F4-AE9E-F421B8FC0D8E}" destId="{220050A2-89FE-44CE-A842-99B8674BCB3C}" srcOrd="0" destOrd="0" parTransId="{6AC37B6A-F258-4B13-BD95-AC7F53EE7AFB}" sibTransId="{782A26D1-51DB-4B92-A0CA-3436DD3152C8}"/>
    <dgm:cxn modelId="{1C19FC03-018A-4169-B200-678A4E59CA74}" srcId="{D67116CA-CEF8-41F4-AE9E-F421B8FC0D8E}" destId="{B3CB1A98-F970-4295-97C2-B87D7CECF34F}" srcOrd="1" destOrd="0" parTransId="{9AF60285-52E3-4D42-94DB-FE63DBD56BAE}" sibTransId="{8C9ED564-682F-4F1E-8E71-EA576F827A6F}"/>
    <dgm:cxn modelId="{F75BB604-871B-40DB-8092-DECA6781CF2F}" type="presOf" srcId="{98702685-6E92-4D11-9659-AE9A1D357AFD}" destId="{F3FE9CE4-1936-4363-9280-73868BF52F5F}" srcOrd="0" destOrd="1" presId="urn:microsoft.com/office/officeart/2005/8/layout/chevron2"/>
    <dgm:cxn modelId="{F7C4CF07-75F3-4311-A5D1-7D40D2279724}" srcId="{04858F15-D0AD-4FC6-823E-EB33CADDB349}" destId="{98702685-6E92-4D11-9659-AE9A1D357AFD}" srcOrd="1" destOrd="0" parTransId="{BC66E2DF-00F1-478A-9141-AB4C40B77D75}" sibTransId="{508B3CC7-CE6A-44A0-B017-A0C32608D36D}"/>
    <dgm:cxn modelId="{E98A4119-CC5F-4BA3-B493-B57F96240108}" srcId="{3F04DE3D-452C-4CF2-A7FA-B2C072D6CB65}" destId="{B5529014-3375-48F4-AF6B-A73FD84D5726}" srcOrd="1" destOrd="0" parTransId="{A3A9D9C3-572C-435A-B3B5-A4D7256AFC87}" sibTransId="{60B413F1-3B81-4457-9EE7-757B1DD4D22C}"/>
    <dgm:cxn modelId="{AB150728-AB0E-4EA0-8ABD-BA56EC18176C}" srcId="{3F04DE3D-452C-4CF2-A7FA-B2C072D6CB65}" destId="{E0E6808F-6DD0-4BE5-8AD6-966115532F58}" srcOrd="0" destOrd="0" parTransId="{CF4A6B64-BD31-48CA-86FD-5E0C3E086DD8}" sibTransId="{B734891B-B43F-4FD5-BABA-5124087A20E4}"/>
    <dgm:cxn modelId="{CDCFF42B-7C61-4AE2-8590-415DB1ABE25E}" type="presOf" srcId="{D67116CA-CEF8-41F4-AE9E-F421B8FC0D8E}" destId="{A9BC90EB-41C3-4862-9693-1BAE857E2164}" srcOrd="0" destOrd="0" presId="urn:microsoft.com/office/officeart/2005/8/layout/chevron2"/>
    <dgm:cxn modelId="{3C1F2060-291D-4C1B-BA42-F4F2588059D9}" srcId="{D7D37710-F2E5-4A5F-BC07-B30672F7B5A7}" destId="{04858F15-D0AD-4FC6-823E-EB33CADDB349}" srcOrd="0" destOrd="0" parTransId="{4FB24DA2-6E42-4B30-BCA4-ED46876A8A6F}" sibTransId="{E647EB6F-D080-4A47-B41F-70F6D3DC85E1}"/>
    <dgm:cxn modelId="{4D0B386A-75C7-4377-B7BD-CAA10F9D8856}" type="presOf" srcId="{3F04DE3D-452C-4CF2-A7FA-B2C072D6CB65}" destId="{4ACDEA18-5F7F-4F44-AE1F-0ACD83A176C0}" srcOrd="0" destOrd="0" presId="urn:microsoft.com/office/officeart/2005/8/layout/chevron2"/>
    <dgm:cxn modelId="{1E4C0A50-E094-4D6D-B33E-5DB3A645AF08}" type="presOf" srcId="{220050A2-89FE-44CE-A842-99B8674BCB3C}" destId="{2590741A-2D43-4BF3-A02F-A2391E1E52CE}" srcOrd="0" destOrd="0" presId="urn:microsoft.com/office/officeart/2005/8/layout/chevron2"/>
    <dgm:cxn modelId="{6B07D378-737F-40D4-A373-6E69370396A5}" type="presOf" srcId="{75E6CF7B-7B23-41AA-9E06-53794316A514}" destId="{F3FE9CE4-1936-4363-9280-73868BF52F5F}" srcOrd="0" destOrd="0" presId="urn:microsoft.com/office/officeart/2005/8/layout/chevron2"/>
    <dgm:cxn modelId="{1E3F1A89-D959-48A6-9415-EDC2643E181A}" type="presOf" srcId="{B5529014-3375-48F4-AF6B-A73FD84D5726}" destId="{9769715C-687F-4984-8FDA-EB02189A1C26}" srcOrd="0" destOrd="1" presId="urn:microsoft.com/office/officeart/2005/8/layout/chevron2"/>
    <dgm:cxn modelId="{91AD6CBC-4A20-4BBA-891A-1347AEF749C2}" type="presOf" srcId="{04858F15-D0AD-4FC6-823E-EB33CADDB349}" destId="{36E05D69-E4E1-4C95-B402-A7944C2F2DE6}" srcOrd="0" destOrd="0" presId="urn:microsoft.com/office/officeart/2005/8/layout/chevron2"/>
    <dgm:cxn modelId="{BFB9C6BC-9597-459F-81FC-0009FCD463DD}" srcId="{D7D37710-F2E5-4A5F-BC07-B30672F7B5A7}" destId="{3F04DE3D-452C-4CF2-A7FA-B2C072D6CB65}" srcOrd="1" destOrd="0" parTransId="{573C78F3-6F29-4E73-88E9-2D9E77B0A6DE}" sibTransId="{ACE26383-BE5C-458A-A25B-3A484F7A9487}"/>
    <dgm:cxn modelId="{1C3F93C3-7259-451E-990A-05D639701F41}" srcId="{04858F15-D0AD-4FC6-823E-EB33CADDB349}" destId="{75E6CF7B-7B23-41AA-9E06-53794316A514}" srcOrd="0" destOrd="0" parTransId="{91A61994-62E7-4DF7-AD3C-483E4489E9BC}" sibTransId="{5A2D3F63-A6ED-4E09-9404-33D4E0DF0D3A}"/>
    <dgm:cxn modelId="{19422CC7-A7A4-404E-A95C-A551E766B522}" type="presOf" srcId="{B3CB1A98-F970-4295-97C2-B87D7CECF34F}" destId="{2590741A-2D43-4BF3-A02F-A2391E1E52CE}" srcOrd="0" destOrd="1" presId="urn:microsoft.com/office/officeart/2005/8/layout/chevron2"/>
    <dgm:cxn modelId="{CD6936CA-61BA-490C-8550-51A273F4118D}" type="presOf" srcId="{D7D37710-F2E5-4A5F-BC07-B30672F7B5A7}" destId="{B7CFB8EE-2EBB-4E78-B741-DED9EA09FF8D}" srcOrd="0" destOrd="0" presId="urn:microsoft.com/office/officeart/2005/8/layout/chevron2"/>
    <dgm:cxn modelId="{39D6C7F1-6DCF-44CB-93D9-FB1E030D6EFE}" type="presOf" srcId="{E0E6808F-6DD0-4BE5-8AD6-966115532F58}" destId="{9769715C-687F-4984-8FDA-EB02189A1C26}" srcOrd="0" destOrd="0" presId="urn:microsoft.com/office/officeart/2005/8/layout/chevron2"/>
    <dgm:cxn modelId="{040483F4-67AB-496B-AC69-B2D0285460FC}" srcId="{D7D37710-F2E5-4A5F-BC07-B30672F7B5A7}" destId="{D67116CA-CEF8-41F4-AE9E-F421B8FC0D8E}" srcOrd="2" destOrd="0" parTransId="{131A4B49-FA23-4DE0-B553-5B6209B35169}" sibTransId="{85239331-B4FD-4F34-B5B1-53BE685D716B}"/>
    <dgm:cxn modelId="{DFD6371D-6D3A-46A6-A921-9A1227FA64DA}" type="presParOf" srcId="{B7CFB8EE-2EBB-4E78-B741-DED9EA09FF8D}" destId="{2462AF66-8B03-4D07-B285-227997A82238}" srcOrd="0" destOrd="0" presId="urn:microsoft.com/office/officeart/2005/8/layout/chevron2"/>
    <dgm:cxn modelId="{CE3F9645-3B46-4263-9613-0530AE93F5ED}" type="presParOf" srcId="{2462AF66-8B03-4D07-B285-227997A82238}" destId="{36E05D69-E4E1-4C95-B402-A7944C2F2DE6}" srcOrd="0" destOrd="0" presId="urn:microsoft.com/office/officeart/2005/8/layout/chevron2"/>
    <dgm:cxn modelId="{BE92A82C-024F-4FE7-A525-39995A4C0F8F}" type="presParOf" srcId="{2462AF66-8B03-4D07-B285-227997A82238}" destId="{F3FE9CE4-1936-4363-9280-73868BF52F5F}" srcOrd="1" destOrd="0" presId="urn:microsoft.com/office/officeart/2005/8/layout/chevron2"/>
    <dgm:cxn modelId="{9D553BE6-F5DC-4440-8DED-ED09AF4E1F92}" type="presParOf" srcId="{B7CFB8EE-2EBB-4E78-B741-DED9EA09FF8D}" destId="{CE9DB6F9-D177-4A5F-8DC8-ECD540A889EC}" srcOrd="1" destOrd="0" presId="urn:microsoft.com/office/officeart/2005/8/layout/chevron2"/>
    <dgm:cxn modelId="{F6DE9DA3-062C-4AE4-BDE1-51916C7F261B}" type="presParOf" srcId="{B7CFB8EE-2EBB-4E78-B741-DED9EA09FF8D}" destId="{D87AB8BC-6186-46E4-B27D-127AC9D84BCE}" srcOrd="2" destOrd="0" presId="urn:microsoft.com/office/officeart/2005/8/layout/chevron2"/>
    <dgm:cxn modelId="{2F77CB14-429B-4F64-886D-312D722E1DFB}" type="presParOf" srcId="{D87AB8BC-6186-46E4-B27D-127AC9D84BCE}" destId="{4ACDEA18-5F7F-4F44-AE1F-0ACD83A176C0}" srcOrd="0" destOrd="0" presId="urn:microsoft.com/office/officeart/2005/8/layout/chevron2"/>
    <dgm:cxn modelId="{74547B32-067D-4044-AA3C-E97D26A241E9}" type="presParOf" srcId="{D87AB8BC-6186-46E4-B27D-127AC9D84BCE}" destId="{9769715C-687F-4984-8FDA-EB02189A1C26}" srcOrd="1" destOrd="0" presId="urn:microsoft.com/office/officeart/2005/8/layout/chevron2"/>
    <dgm:cxn modelId="{755CC4C7-E1CF-4C2F-A5F2-3560FCAA4AEF}" type="presParOf" srcId="{B7CFB8EE-2EBB-4E78-B741-DED9EA09FF8D}" destId="{985FA81A-A4E9-4337-9439-B14591F587C1}" srcOrd="3" destOrd="0" presId="urn:microsoft.com/office/officeart/2005/8/layout/chevron2"/>
    <dgm:cxn modelId="{5814B012-5644-4072-990B-772D26825070}" type="presParOf" srcId="{B7CFB8EE-2EBB-4E78-B741-DED9EA09FF8D}" destId="{5FDC4754-B7EF-4637-9632-DDA5DBF3791F}" srcOrd="4" destOrd="0" presId="urn:microsoft.com/office/officeart/2005/8/layout/chevron2"/>
    <dgm:cxn modelId="{745601E5-EAA5-416A-B368-26D33E2DCB49}" type="presParOf" srcId="{5FDC4754-B7EF-4637-9632-DDA5DBF3791F}" destId="{A9BC90EB-41C3-4862-9693-1BAE857E2164}" srcOrd="0" destOrd="0" presId="urn:microsoft.com/office/officeart/2005/8/layout/chevron2"/>
    <dgm:cxn modelId="{97523BDF-13FC-4F1B-BD38-4A5F25699479}" type="presParOf" srcId="{5FDC4754-B7EF-4637-9632-DDA5DBF3791F}" destId="{2590741A-2D43-4BF3-A02F-A2391E1E52C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C7CB61-B561-4B9A-A945-175FE2D590A6}" type="doc">
      <dgm:prSet loTypeId="urn:microsoft.com/office/officeart/2005/8/layout/pyramid3" loCatId="pyramid" qsTypeId="urn:microsoft.com/office/officeart/2005/8/quickstyle/simple1" qsCatId="simple" csTypeId="urn:microsoft.com/office/officeart/2005/8/colors/colorful1" csCatId="colorful" phldr="1"/>
      <dgm:spPr/>
    </dgm:pt>
    <dgm:pt modelId="{8A63368E-8870-466E-8E8F-B3C30ACA0456}">
      <dgm:prSet phldrT="[Text]" custT="1"/>
      <dgm:spPr/>
      <dgm:t>
        <a:bodyPr/>
        <a:lstStyle/>
        <a:p>
          <a:r>
            <a:rPr lang="en-US" sz="3600">
              <a:solidFill>
                <a:schemeClr val="bg1"/>
              </a:solidFill>
            </a:rPr>
            <a:t>80-85 percent of students will receive </a:t>
          </a:r>
          <a:r>
            <a:rPr lang="en-US" sz="3600">
              <a:solidFill>
                <a:schemeClr val="bg1"/>
              </a:solidFill>
              <a:latin typeface="PermianSlabSerifTypeface"/>
            </a:rPr>
            <a:t>Tier</a:t>
          </a:r>
          <a:r>
            <a:rPr lang="en-US" sz="3600">
              <a:solidFill>
                <a:schemeClr val="bg1"/>
              </a:solidFill>
            </a:rPr>
            <a:t> I instruction.</a:t>
          </a:r>
        </a:p>
      </dgm:t>
    </dgm:pt>
    <dgm:pt modelId="{DFA6D4B6-8692-41F5-8ED4-81B26D65AFDD}" type="parTrans" cxnId="{0732026C-DAE0-46B9-BD8E-2F199998F22D}">
      <dgm:prSet/>
      <dgm:spPr/>
      <dgm:t>
        <a:bodyPr/>
        <a:lstStyle/>
        <a:p>
          <a:endParaRPr lang="en-US"/>
        </a:p>
      </dgm:t>
    </dgm:pt>
    <dgm:pt modelId="{4319CE5C-FABB-4A21-8785-72B506832755}" type="sibTrans" cxnId="{0732026C-DAE0-46B9-BD8E-2F199998F22D}">
      <dgm:prSet/>
      <dgm:spPr/>
      <dgm:t>
        <a:bodyPr/>
        <a:lstStyle/>
        <a:p>
          <a:endParaRPr lang="en-US"/>
        </a:p>
      </dgm:t>
    </dgm:pt>
    <dgm:pt modelId="{219F9CAA-F49E-4BC3-A333-C8BC2D44125A}">
      <dgm:prSet phldrT="[Text]" custT="1"/>
      <dgm:spPr/>
      <dgm:t>
        <a:bodyPr/>
        <a:lstStyle/>
        <a:p>
          <a:r>
            <a:rPr lang="en-US" sz="1600">
              <a:solidFill>
                <a:schemeClr val="bg1"/>
              </a:solidFill>
            </a:rPr>
            <a:t>10-15 percent of student will receive </a:t>
          </a:r>
          <a:r>
            <a:rPr lang="en-US" sz="1600">
              <a:solidFill>
                <a:schemeClr val="bg1"/>
              </a:solidFill>
              <a:latin typeface="PermianSlabSerifTypeface"/>
            </a:rPr>
            <a:t>Tier</a:t>
          </a:r>
          <a:r>
            <a:rPr lang="en-US" sz="1600">
              <a:solidFill>
                <a:schemeClr val="bg1"/>
              </a:solidFill>
            </a:rPr>
            <a:t> II interventions.</a:t>
          </a:r>
        </a:p>
      </dgm:t>
    </dgm:pt>
    <dgm:pt modelId="{B8BCA88D-C391-4025-8B6B-48371CEA3C5E}" type="parTrans" cxnId="{74B12B08-95BC-4327-B9D5-0A8980C63580}">
      <dgm:prSet/>
      <dgm:spPr/>
      <dgm:t>
        <a:bodyPr/>
        <a:lstStyle/>
        <a:p>
          <a:endParaRPr lang="en-US"/>
        </a:p>
      </dgm:t>
    </dgm:pt>
    <dgm:pt modelId="{CEC5E12A-2107-4806-8C9E-7F369FC32D75}" type="sibTrans" cxnId="{74B12B08-95BC-4327-B9D5-0A8980C63580}">
      <dgm:prSet/>
      <dgm:spPr/>
      <dgm:t>
        <a:bodyPr/>
        <a:lstStyle/>
        <a:p>
          <a:endParaRPr lang="en-US"/>
        </a:p>
      </dgm:t>
    </dgm:pt>
    <dgm:pt modelId="{14EEE651-E90B-49F6-AE97-F73C50234926}">
      <dgm:prSet phldrT="[Text]" custT="1"/>
      <dgm:spPr/>
      <dgm:t>
        <a:bodyPr/>
        <a:lstStyle/>
        <a:p>
          <a:endParaRPr lang="en-US" sz="1200"/>
        </a:p>
      </dgm:t>
    </dgm:pt>
    <dgm:pt modelId="{86691686-F3E4-42C5-BCC7-AE0437FA73F9}" type="sibTrans" cxnId="{B67B4D3A-266B-4CBA-9551-7EA0D2B595F0}">
      <dgm:prSet/>
      <dgm:spPr/>
      <dgm:t>
        <a:bodyPr/>
        <a:lstStyle/>
        <a:p>
          <a:endParaRPr lang="en-US"/>
        </a:p>
      </dgm:t>
    </dgm:pt>
    <dgm:pt modelId="{C3E1D162-4F0B-4B65-98BA-D2874617889B}" type="parTrans" cxnId="{B67B4D3A-266B-4CBA-9551-7EA0D2B595F0}">
      <dgm:prSet/>
      <dgm:spPr/>
      <dgm:t>
        <a:bodyPr/>
        <a:lstStyle/>
        <a:p>
          <a:endParaRPr lang="en-US"/>
        </a:p>
      </dgm:t>
    </dgm:pt>
    <dgm:pt modelId="{B7320C16-296C-4EEF-976B-37BEF92A4709}" type="pres">
      <dgm:prSet presAssocID="{BCC7CB61-B561-4B9A-A945-175FE2D590A6}" presName="Name0" presStyleCnt="0">
        <dgm:presLayoutVars>
          <dgm:dir/>
          <dgm:animLvl val="lvl"/>
          <dgm:resizeHandles val="exact"/>
        </dgm:presLayoutVars>
      </dgm:prSet>
      <dgm:spPr/>
    </dgm:pt>
    <dgm:pt modelId="{4DA31955-E994-4C91-ADC6-1D0C05BF8507}" type="pres">
      <dgm:prSet presAssocID="{8A63368E-8870-466E-8E8F-B3C30ACA0456}" presName="Name8" presStyleCnt="0"/>
      <dgm:spPr/>
    </dgm:pt>
    <dgm:pt modelId="{5385571E-BA3C-4A48-952E-63B1973AF4ED}" type="pres">
      <dgm:prSet presAssocID="{8A63368E-8870-466E-8E8F-B3C30ACA0456}" presName="level" presStyleLbl="node1" presStyleIdx="0" presStyleCnt="3" custScaleY="292297" custLinFactNeighborX="-33" custLinFactNeighborY="-35576">
        <dgm:presLayoutVars>
          <dgm:chMax val="1"/>
          <dgm:bulletEnabled val="1"/>
        </dgm:presLayoutVars>
      </dgm:prSet>
      <dgm:spPr/>
    </dgm:pt>
    <dgm:pt modelId="{95C06722-8CFD-4016-9EA3-5ED87CC4B2DA}" type="pres">
      <dgm:prSet presAssocID="{8A63368E-8870-466E-8E8F-B3C30ACA0456}" presName="levelTx" presStyleLbl="revTx" presStyleIdx="0" presStyleCnt="0">
        <dgm:presLayoutVars>
          <dgm:chMax val="1"/>
          <dgm:bulletEnabled val="1"/>
        </dgm:presLayoutVars>
      </dgm:prSet>
      <dgm:spPr/>
    </dgm:pt>
    <dgm:pt modelId="{03CCF5AE-EB63-4CC0-B744-04CCAFC15D4D}" type="pres">
      <dgm:prSet presAssocID="{219F9CAA-F49E-4BC3-A333-C8BC2D44125A}" presName="Name8" presStyleCnt="0"/>
      <dgm:spPr/>
    </dgm:pt>
    <dgm:pt modelId="{9B8C4007-6E36-45F0-82DD-4BAAF9A7F2D6}" type="pres">
      <dgm:prSet presAssocID="{219F9CAA-F49E-4BC3-A333-C8BC2D44125A}" presName="level" presStyleLbl="node1" presStyleIdx="1" presStyleCnt="3">
        <dgm:presLayoutVars>
          <dgm:chMax val="1"/>
          <dgm:bulletEnabled val="1"/>
        </dgm:presLayoutVars>
      </dgm:prSet>
      <dgm:spPr/>
    </dgm:pt>
    <dgm:pt modelId="{6FFB4D1C-B11C-43EF-AF52-C7651087E3ED}" type="pres">
      <dgm:prSet presAssocID="{219F9CAA-F49E-4BC3-A333-C8BC2D44125A}" presName="levelTx" presStyleLbl="revTx" presStyleIdx="0" presStyleCnt="0">
        <dgm:presLayoutVars>
          <dgm:chMax val="1"/>
          <dgm:bulletEnabled val="1"/>
        </dgm:presLayoutVars>
      </dgm:prSet>
      <dgm:spPr/>
    </dgm:pt>
    <dgm:pt modelId="{20FE690F-20D9-4B1E-9154-1EA588A9B398}" type="pres">
      <dgm:prSet presAssocID="{14EEE651-E90B-49F6-AE97-F73C50234926}" presName="Name8" presStyleCnt="0"/>
      <dgm:spPr/>
    </dgm:pt>
    <dgm:pt modelId="{C6DBB39D-59AA-4DFF-80F5-24D0E4BF4688}" type="pres">
      <dgm:prSet presAssocID="{14EEE651-E90B-49F6-AE97-F73C50234926}" presName="level" presStyleLbl="node1" presStyleIdx="2" presStyleCnt="3">
        <dgm:presLayoutVars>
          <dgm:chMax val="1"/>
          <dgm:bulletEnabled val="1"/>
        </dgm:presLayoutVars>
      </dgm:prSet>
      <dgm:spPr/>
    </dgm:pt>
    <dgm:pt modelId="{A488DBA5-CD68-4591-8533-4873915E1785}" type="pres">
      <dgm:prSet presAssocID="{14EEE651-E90B-49F6-AE97-F73C50234926}" presName="levelTx" presStyleLbl="revTx" presStyleIdx="0" presStyleCnt="0">
        <dgm:presLayoutVars>
          <dgm:chMax val="1"/>
          <dgm:bulletEnabled val="1"/>
        </dgm:presLayoutVars>
      </dgm:prSet>
      <dgm:spPr/>
    </dgm:pt>
  </dgm:ptLst>
  <dgm:cxnLst>
    <dgm:cxn modelId="{74B12B08-95BC-4327-B9D5-0A8980C63580}" srcId="{BCC7CB61-B561-4B9A-A945-175FE2D590A6}" destId="{219F9CAA-F49E-4BC3-A333-C8BC2D44125A}" srcOrd="1" destOrd="0" parTransId="{B8BCA88D-C391-4025-8B6B-48371CEA3C5E}" sibTransId="{CEC5E12A-2107-4806-8C9E-7F369FC32D75}"/>
    <dgm:cxn modelId="{17517717-4AE0-4930-A683-9438C9351309}" type="presOf" srcId="{219F9CAA-F49E-4BC3-A333-C8BC2D44125A}" destId="{6FFB4D1C-B11C-43EF-AF52-C7651087E3ED}" srcOrd="1" destOrd="0" presId="urn:microsoft.com/office/officeart/2005/8/layout/pyramid3"/>
    <dgm:cxn modelId="{379CFE1B-A783-45EE-9C34-9154EEEB86B5}" type="presOf" srcId="{BCC7CB61-B561-4B9A-A945-175FE2D590A6}" destId="{B7320C16-296C-4EEF-976B-37BEF92A4709}" srcOrd="0" destOrd="0" presId="urn:microsoft.com/office/officeart/2005/8/layout/pyramid3"/>
    <dgm:cxn modelId="{B67B4D3A-266B-4CBA-9551-7EA0D2B595F0}" srcId="{BCC7CB61-B561-4B9A-A945-175FE2D590A6}" destId="{14EEE651-E90B-49F6-AE97-F73C50234926}" srcOrd="2" destOrd="0" parTransId="{C3E1D162-4F0B-4B65-98BA-D2874617889B}" sibTransId="{86691686-F3E4-42C5-BCC7-AE0437FA73F9}"/>
    <dgm:cxn modelId="{347BAB42-5813-4C12-BCFE-2FE80CA840B1}" type="presOf" srcId="{14EEE651-E90B-49F6-AE97-F73C50234926}" destId="{A488DBA5-CD68-4591-8533-4873915E1785}" srcOrd="1" destOrd="0" presId="urn:microsoft.com/office/officeart/2005/8/layout/pyramid3"/>
    <dgm:cxn modelId="{47D1B269-CB53-4C8C-8FA4-33A33E3CBA13}" type="presOf" srcId="{8A63368E-8870-466E-8E8F-B3C30ACA0456}" destId="{95C06722-8CFD-4016-9EA3-5ED87CC4B2DA}" srcOrd="1" destOrd="0" presId="urn:microsoft.com/office/officeart/2005/8/layout/pyramid3"/>
    <dgm:cxn modelId="{0732026C-DAE0-46B9-BD8E-2F199998F22D}" srcId="{BCC7CB61-B561-4B9A-A945-175FE2D590A6}" destId="{8A63368E-8870-466E-8E8F-B3C30ACA0456}" srcOrd="0" destOrd="0" parTransId="{DFA6D4B6-8692-41F5-8ED4-81B26D65AFDD}" sibTransId="{4319CE5C-FABB-4A21-8785-72B506832755}"/>
    <dgm:cxn modelId="{7520FE79-A410-42E1-A7A2-988EDBBA4C11}" type="presOf" srcId="{8A63368E-8870-466E-8E8F-B3C30ACA0456}" destId="{5385571E-BA3C-4A48-952E-63B1973AF4ED}" srcOrd="0" destOrd="0" presId="urn:microsoft.com/office/officeart/2005/8/layout/pyramid3"/>
    <dgm:cxn modelId="{FB9DD689-05A6-4313-9EAD-3FEEE8E3D5D0}" type="presOf" srcId="{14EEE651-E90B-49F6-AE97-F73C50234926}" destId="{C6DBB39D-59AA-4DFF-80F5-24D0E4BF4688}" srcOrd="0" destOrd="0" presId="urn:microsoft.com/office/officeart/2005/8/layout/pyramid3"/>
    <dgm:cxn modelId="{F8DDD3BF-A8C4-4B10-8F8D-E2259BDBE670}" type="presOf" srcId="{219F9CAA-F49E-4BC3-A333-C8BC2D44125A}" destId="{9B8C4007-6E36-45F0-82DD-4BAAF9A7F2D6}" srcOrd="0" destOrd="0" presId="urn:microsoft.com/office/officeart/2005/8/layout/pyramid3"/>
    <dgm:cxn modelId="{D59B7F80-AB53-42C3-97CB-046A0EED7415}" type="presParOf" srcId="{B7320C16-296C-4EEF-976B-37BEF92A4709}" destId="{4DA31955-E994-4C91-ADC6-1D0C05BF8507}" srcOrd="0" destOrd="0" presId="urn:microsoft.com/office/officeart/2005/8/layout/pyramid3"/>
    <dgm:cxn modelId="{9D71C668-05E5-40B5-98B6-BFA874B0E832}" type="presParOf" srcId="{4DA31955-E994-4C91-ADC6-1D0C05BF8507}" destId="{5385571E-BA3C-4A48-952E-63B1973AF4ED}" srcOrd="0" destOrd="0" presId="urn:microsoft.com/office/officeart/2005/8/layout/pyramid3"/>
    <dgm:cxn modelId="{1B3FDE63-A471-4E57-8564-0AEF19027F4D}" type="presParOf" srcId="{4DA31955-E994-4C91-ADC6-1D0C05BF8507}" destId="{95C06722-8CFD-4016-9EA3-5ED87CC4B2DA}" srcOrd="1" destOrd="0" presId="urn:microsoft.com/office/officeart/2005/8/layout/pyramid3"/>
    <dgm:cxn modelId="{A9CB2EE3-3A10-4AD9-8132-972F3D23B4D7}" type="presParOf" srcId="{B7320C16-296C-4EEF-976B-37BEF92A4709}" destId="{03CCF5AE-EB63-4CC0-B744-04CCAFC15D4D}" srcOrd="1" destOrd="0" presId="urn:microsoft.com/office/officeart/2005/8/layout/pyramid3"/>
    <dgm:cxn modelId="{B6F90BCC-4198-4512-90E9-C92DD7332BE3}" type="presParOf" srcId="{03CCF5AE-EB63-4CC0-B744-04CCAFC15D4D}" destId="{9B8C4007-6E36-45F0-82DD-4BAAF9A7F2D6}" srcOrd="0" destOrd="0" presId="urn:microsoft.com/office/officeart/2005/8/layout/pyramid3"/>
    <dgm:cxn modelId="{4B10876F-18F3-4767-B49B-032A3FD29982}" type="presParOf" srcId="{03CCF5AE-EB63-4CC0-B744-04CCAFC15D4D}" destId="{6FFB4D1C-B11C-43EF-AF52-C7651087E3ED}" srcOrd="1" destOrd="0" presId="urn:microsoft.com/office/officeart/2005/8/layout/pyramid3"/>
    <dgm:cxn modelId="{36F84BC3-2512-4901-88F9-0EAF67F99316}" type="presParOf" srcId="{B7320C16-296C-4EEF-976B-37BEF92A4709}" destId="{20FE690F-20D9-4B1E-9154-1EA588A9B398}" srcOrd="2" destOrd="0" presId="urn:microsoft.com/office/officeart/2005/8/layout/pyramid3"/>
    <dgm:cxn modelId="{871BE5B7-2900-4930-A11B-511CFD3A42FC}" type="presParOf" srcId="{20FE690F-20D9-4B1E-9154-1EA588A9B398}" destId="{C6DBB39D-59AA-4DFF-80F5-24D0E4BF4688}" srcOrd="0" destOrd="0" presId="urn:microsoft.com/office/officeart/2005/8/layout/pyramid3"/>
    <dgm:cxn modelId="{6B616F35-656C-4181-84EC-14668A69AEEB}" type="presParOf" srcId="{20FE690F-20D9-4B1E-9154-1EA588A9B398}" destId="{A488DBA5-CD68-4591-8533-4873915E1785}"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C7CB61-B561-4B9A-A945-175FE2D590A6}" type="doc">
      <dgm:prSet loTypeId="urn:microsoft.com/office/officeart/2005/8/layout/pyramid3" loCatId="pyramid" qsTypeId="urn:microsoft.com/office/officeart/2005/8/quickstyle/simple1" qsCatId="simple" csTypeId="urn:microsoft.com/office/officeart/2005/8/colors/colorful1" csCatId="colorful" phldr="1"/>
      <dgm:spPr/>
    </dgm:pt>
    <dgm:pt modelId="{219F9CAA-F49E-4BC3-A333-C8BC2D44125A}">
      <dgm:prSet phldrT="[Text]" custT="1"/>
      <dgm:spPr/>
      <dgm:t>
        <a:bodyPr/>
        <a:lstStyle/>
        <a:p>
          <a:pPr rtl="0"/>
          <a:r>
            <a:rPr lang="en-US" sz="1600">
              <a:solidFill>
                <a:schemeClr val="bg1"/>
              </a:solidFill>
            </a:rPr>
            <a:t>40-50 percent of student will need </a:t>
          </a:r>
          <a:r>
            <a:rPr lang="en-US" sz="1600">
              <a:solidFill>
                <a:schemeClr val="bg1"/>
              </a:solidFill>
              <a:latin typeface="PermianSlabSerifTypeface"/>
            </a:rPr>
            <a:t>Tier </a:t>
          </a:r>
          <a:r>
            <a:rPr lang="en-US" sz="1600">
              <a:solidFill>
                <a:schemeClr val="bg1"/>
              </a:solidFill>
            </a:rPr>
            <a:t>II interventions.</a:t>
          </a:r>
        </a:p>
      </dgm:t>
    </dgm:pt>
    <dgm:pt modelId="{B8BCA88D-C391-4025-8B6B-48371CEA3C5E}" type="parTrans" cxnId="{74B12B08-95BC-4327-B9D5-0A8980C63580}">
      <dgm:prSet/>
      <dgm:spPr/>
      <dgm:t>
        <a:bodyPr/>
        <a:lstStyle/>
        <a:p>
          <a:endParaRPr lang="en-US"/>
        </a:p>
      </dgm:t>
    </dgm:pt>
    <dgm:pt modelId="{CEC5E12A-2107-4806-8C9E-7F369FC32D75}" type="sibTrans" cxnId="{74B12B08-95BC-4327-B9D5-0A8980C63580}">
      <dgm:prSet/>
      <dgm:spPr/>
      <dgm:t>
        <a:bodyPr/>
        <a:lstStyle/>
        <a:p>
          <a:endParaRPr lang="en-US"/>
        </a:p>
      </dgm:t>
    </dgm:pt>
    <dgm:pt modelId="{14EEE651-E90B-49F6-AE97-F73C50234926}">
      <dgm:prSet phldrT="[Text]" custT="1"/>
      <dgm:spPr/>
      <dgm:t>
        <a:bodyPr anchor="t"/>
        <a:lstStyle/>
        <a:p>
          <a:pPr rtl="0"/>
          <a:r>
            <a:rPr lang="en-US" sz="1600">
              <a:solidFill>
                <a:srgbClr val="1B365D"/>
              </a:solidFill>
            </a:rPr>
            <a:t>20-40 percent of students</a:t>
          </a:r>
          <a:r>
            <a:rPr lang="en-US" sz="1600">
              <a:solidFill>
                <a:srgbClr val="1B365D"/>
              </a:solidFill>
              <a:latin typeface="PermianSlabSerifTypeface"/>
            </a:rPr>
            <a:t> </a:t>
          </a:r>
          <a:endParaRPr lang="en-US" sz="1600">
            <a:solidFill>
              <a:srgbClr val="1B365D"/>
            </a:solidFill>
          </a:endParaRPr>
        </a:p>
        <a:p>
          <a:pPr rtl="0"/>
          <a:r>
            <a:rPr lang="en-US" sz="1600">
              <a:solidFill>
                <a:srgbClr val="1B365D"/>
              </a:solidFill>
            </a:rPr>
            <a:t>will need </a:t>
          </a:r>
          <a:r>
            <a:rPr lang="en-US" sz="1600">
              <a:solidFill>
                <a:srgbClr val="1B365D"/>
              </a:solidFill>
              <a:latin typeface="PermianSlabSerifTypeface"/>
            </a:rPr>
            <a:t>Tier </a:t>
          </a:r>
          <a:r>
            <a:rPr lang="en-US" sz="1600">
              <a:solidFill>
                <a:srgbClr val="1B365D"/>
              </a:solidFill>
            </a:rPr>
            <a:t>III</a:t>
          </a:r>
          <a:r>
            <a:rPr lang="en-US" sz="1600">
              <a:solidFill>
                <a:srgbClr val="1B365D"/>
              </a:solidFill>
              <a:latin typeface="PermianSlabSerifTypeface"/>
            </a:rPr>
            <a:t> </a:t>
          </a:r>
          <a:endParaRPr lang="en-US" sz="1600">
            <a:solidFill>
              <a:srgbClr val="1B365D"/>
            </a:solidFill>
          </a:endParaRPr>
        </a:p>
        <a:p>
          <a:r>
            <a:rPr lang="en-US" sz="1600">
              <a:solidFill>
                <a:srgbClr val="1B365D"/>
              </a:solidFill>
            </a:rPr>
            <a:t>interventions</a:t>
          </a:r>
          <a:r>
            <a:rPr lang="en-US" sz="1200"/>
            <a:t>.</a:t>
          </a:r>
        </a:p>
      </dgm:t>
    </dgm:pt>
    <dgm:pt modelId="{86691686-F3E4-42C5-BCC7-AE0437FA73F9}" type="sibTrans" cxnId="{B67B4D3A-266B-4CBA-9551-7EA0D2B595F0}">
      <dgm:prSet/>
      <dgm:spPr/>
      <dgm:t>
        <a:bodyPr/>
        <a:lstStyle/>
        <a:p>
          <a:endParaRPr lang="en-US"/>
        </a:p>
      </dgm:t>
    </dgm:pt>
    <dgm:pt modelId="{C3E1D162-4F0B-4B65-98BA-D2874617889B}" type="parTrans" cxnId="{B67B4D3A-266B-4CBA-9551-7EA0D2B595F0}">
      <dgm:prSet/>
      <dgm:spPr/>
      <dgm:t>
        <a:bodyPr/>
        <a:lstStyle/>
        <a:p>
          <a:endParaRPr lang="en-US"/>
        </a:p>
      </dgm:t>
    </dgm:pt>
    <dgm:pt modelId="{8A63368E-8870-466E-8E8F-B3C30ACA0456}">
      <dgm:prSet phldrT="[Text]" custT="1"/>
      <dgm:spPr/>
      <dgm:t>
        <a:bodyPr/>
        <a:lstStyle/>
        <a:p>
          <a:pPr rtl="0"/>
          <a:r>
            <a:rPr lang="en-US" sz="1600">
              <a:solidFill>
                <a:schemeClr val="bg1"/>
              </a:solidFill>
            </a:rPr>
            <a:t>20-30 percent of students will need only </a:t>
          </a:r>
          <a:r>
            <a:rPr lang="en-US" sz="1600">
              <a:solidFill>
                <a:schemeClr val="bg1"/>
              </a:solidFill>
              <a:latin typeface="PermianSlabSerifTypeface"/>
            </a:rPr>
            <a:t>Tier </a:t>
          </a:r>
          <a:r>
            <a:rPr lang="en-US" sz="1600">
              <a:solidFill>
                <a:schemeClr val="bg1"/>
              </a:solidFill>
            </a:rPr>
            <a:t>I instruction.</a:t>
          </a:r>
        </a:p>
      </dgm:t>
    </dgm:pt>
    <dgm:pt modelId="{4319CE5C-FABB-4A21-8785-72B506832755}" type="sibTrans" cxnId="{0732026C-DAE0-46B9-BD8E-2F199998F22D}">
      <dgm:prSet/>
      <dgm:spPr/>
      <dgm:t>
        <a:bodyPr/>
        <a:lstStyle/>
        <a:p>
          <a:endParaRPr lang="en-US"/>
        </a:p>
      </dgm:t>
    </dgm:pt>
    <dgm:pt modelId="{DFA6D4B6-8692-41F5-8ED4-81B26D65AFDD}" type="parTrans" cxnId="{0732026C-DAE0-46B9-BD8E-2F199998F22D}">
      <dgm:prSet/>
      <dgm:spPr/>
      <dgm:t>
        <a:bodyPr/>
        <a:lstStyle/>
        <a:p>
          <a:endParaRPr lang="en-US"/>
        </a:p>
      </dgm:t>
    </dgm:pt>
    <dgm:pt modelId="{B7320C16-296C-4EEF-976B-37BEF92A4709}" type="pres">
      <dgm:prSet presAssocID="{BCC7CB61-B561-4B9A-A945-175FE2D590A6}" presName="Name0" presStyleCnt="0">
        <dgm:presLayoutVars>
          <dgm:dir/>
          <dgm:animLvl val="lvl"/>
          <dgm:resizeHandles val="exact"/>
        </dgm:presLayoutVars>
      </dgm:prSet>
      <dgm:spPr/>
    </dgm:pt>
    <dgm:pt modelId="{4DA31955-E994-4C91-ADC6-1D0C05BF8507}" type="pres">
      <dgm:prSet presAssocID="{8A63368E-8870-466E-8E8F-B3C30ACA0456}" presName="Name8" presStyleCnt="0"/>
      <dgm:spPr/>
    </dgm:pt>
    <dgm:pt modelId="{5385571E-BA3C-4A48-952E-63B1973AF4ED}" type="pres">
      <dgm:prSet presAssocID="{8A63368E-8870-466E-8E8F-B3C30ACA0456}" presName="level" presStyleLbl="node1" presStyleIdx="0" presStyleCnt="3" custScaleY="25351" custLinFactNeighborX="-33" custLinFactNeighborY="-35576">
        <dgm:presLayoutVars>
          <dgm:chMax val="1"/>
          <dgm:bulletEnabled val="1"/>
        </dgm:presLayoutVars>
      </dgm:prSet>
      <dgm:spPr/>
    </dgm:pt>
    <dgm:pt modelId="{95C06722-8CFD-4016-9EA3-5ED87CC4B2DA}" type="pres">
      <dgm:prSet presAssocID="{8A63368E-8870-466E-8E8F-B3C30ACA0456}" presName="levelTx" presStyleLbl="revTx" presStyleIdx="0" presStyleCnt="0">
        <dgm:presLayoutVars>
          <dgm:chMax val="1"/>
          <dgm:bulletEnabled val="1"/>
        </dgm:presLayoutVars>
      </dgm:prSet>
      <dgm:spPr/>
    </dgm:pt>
    <dgm:pt modelId="{03CCF5AE-EB63-4CC0-B744-04CCAFC15D4D}" type="pres">
      <dgm:prSet presAssocID="{219F9CAA-F49E-4BC3-A333-C8BC2D44125A}" presName="Name8" presStyleCnt="0"/>
      <dgm:spPr/>
    </dgm:pt>
    <dgm:pt modelId="{9B8C4007-6E36-45F0-82DD-4BAAF9A7F2D6}" type="pres">
      <dgm:prSet presAssocID="{219F9CAA-F49E-4BC3-A333-C8BC2D44125A}" presName="level" presStyleLbl="node1" presStyleIdx="1" presStyleCnt="3">
        <dgm:presLayoutVars>
          <dgm:chMax val="1"/>
          <dgm:bulletEnabled val="1"/>
        </dgm:presLayoutVars>
      </dgm:prSet>
      <dgm:spPr/>
    </dgm:pt>
    <dgm:pt modelId="{6FFB4D1C-B11C-43EF-AF52-C7651087E3ED}" type="pres">
      <dgm:prSet presAssocID="{219F9CAA-F49E-4BC3-A333-C8BC2D44125A}" presName="levelTx" presStyleLbl="revTx" presStyleIdx="0" presStyleCnt="0">
        <dgm:presLayoutVars>
          <dgm:chMax val="1"/>
          <dgm:bulletEnabled val="1"/>
        </dgm:presLayoutVars>
      </dgm:prSet>
      <dgm:spPr/>
    </dgm:pt>
    <dgm:pt modelId="{20FE690F-20D9-4B1E-9154-1EA588A9B398}" type="pres">
      <dgm:prSet presAssocID="{14EEE651-E90B-49F6-AE97-F73C50234926}" presName="Name8" presStyleCnt="0"/>
      <dgm:spPr/>
    </dgm:pt>
    <dgm:pt modelId="{C6DBB39D-59AA-4DFF-80F5-24D0E4BF4688}" type="pres">
      <dgm:prSet presAssocID="{14EEE651-E90B-49F6-AE97-F73C50234926}" presName="level" presStyleLbl="node1" presStyleIdx="2" presStyleCnt="3" custScaleY="70730">
        <dgm:presLayoutVars>
          <dgm:chMax val="1"/>
          <dgm:bulletEnabled val="1"/>
        </dgm:presLayoutVars>
      </dgm:prSet>
      <dgm:spPr/>
    </dgm:pt>
    <dgm:pt modelId="{A488DBA5-CD68-4591-8533-4873915E1785}" type="pres">
      <dgm:prSet presAssocID="{14EEE651-E90B-49F6-AE97-F73C50234926}" presName="levelTx" presStyleLbl="revTx" presStyleIdx="0" presStyleCnt="0">
        <dgm:presLayoutVars>
          <dgm:chMax val="1"/>
          <dgm:bulletEnabled val="1"/>
        </dgm:presLayoutVars>
      </dgm:prSet>
      <dgm:spPr/>
    </dgm:pt>
  </dgm:ptLst>
  <dgm:cxnLst>
    <dgm:cxn modelId="{74B12B08-95BC-4327-B9D5-0A8980C63580}" srcId="{BCC7CB61-B561-4B9A-A945-175FE2D590A6}" destId="{219F9CAA-F49E-4BC3-A333-C8BC2D44125A}" srcOrd="1" destOrd="0" parTransId="{B8BCA88D-C391-4025-8B6B-48371CEA3C5E}" sibTransId="{CEC5E12A-2107-4806-8C9E-7F369FC32D75}"/>
    <dgm:cxn modelId="{17517717-4AE0-4930-A683-9438C9351309}" type="presOf" srcId="{219F9CAA-F49E-4BC3-A333-C8BC2D44125A}" destId="{6FFB4D1C-B11C-43EF-AF52-C7651087E3ED}" srcOrd="1" destOrd="0" presId="urn:microsoft.com/office/officeart/2005/8/layout/pyramid3"/>
    <dgm:cxn modelId="{379CFE1B-A783-45EE-9C34-9154EEEB86B5}" type="presOf" srcId="{BCC7CB61-B561-4B9A-A945-175FE2D590A6}" destId="{B7320C16-296C-4EEF-976B-37BEF92A4709}" srcOrd="0" destOrd="0" presId="urn:microsoft.com/office/officeart/2005/8/layout/pyramid3"/>
    <dgm:cxn modelId="{B67B4D3A-266B-4CBA-9551-7EA0D2B595F0}" srcId="{BCC7CB61-B561-4B9A-A945-175FE2D590A6}" destId="{14EEE651-E90B-49F6-AE97-F73C50234926}" srcOrd="2" destOrd="0" parTransId="{C3E1D162-4F0B-4B65-98BA-D2874617889B}" sibTransId="{86691686-F3E4-42C5-BCC7-AE0437FA73F9}"/>
    <dgm:cxn modelId="{347BAB42-5813-4C12-BCFE-2FE80CA840B1}" type="presOf" srcId="{14EEE651-E90B-49F6-AE97-F73C50234926}" destId="{A488DBA5-CD68-4591-8533-4873915E1785}" srcOrd="1" destOrd="0" presId="urn:microsoft.com/office/officeart/2005/8/layout/pyramid3"/>
    <dgm:cxn modelId="{47D1B269-CB53-4C8C-8FA4-33A33E3CBA13}" type="presOf" srcId="{8A63368E-8870-466E-8E8F-B3C30ACA0456}" destId="{95C06722-8CFD-4016-9EA3-5ED87CC4B2DA}" srcOrd="1" destOrd="0" presId="urn:microsoft.com/office/officeart/2005/8/layout/pyramid3"/>
    <dgm:cxn modelId="{0732026C-DAE0-46B9-BD8E-2F199998F22D}" srcId="{BCC7CB61-B561-4B9A-A945-175FE2D590A6}" destId="{8A63368E-8870-466E-8E8F-B3C30ACA0456}" srcOrd="0" destOrd="0" parTransId="{DFA6D4B6-8692-41F5-8ED4-81B26D65AFDD}" sibTransId="{4319CE5C-FABB-4A21-8785-72B506832755}"/>
    <dgm:cxn modelId="{7520FE79-A410-42E1-A7A2-988EDBBA4C11}" type="presOf" srcId="{8A63368E-8870-466E-8E8F-B3C30ACA0456}" destId="{5385571E-BA3C-4A48-952E-63B1973AF4ED}" srcOrd="0" destOrd="0" presId="urn:microsoft.com/office/officeart/2005/8/layout/pyramid3"/>
    <dgm:cxn modelId="{FB9DD689-05A6-4313-9EAD-3FEEE8E3D5D0}" type="presOf" srcId="{14EEE651-E90B-49F6-AE97-F73C50234926}" destId="{C6DBB39D-59AA-4DFF-80F5-24D0E4BF4688}" srcOrd="0" destOrd="0" presId="urn:microsoft.com/office/officeart/2005/8/layout/pyramid3"/>
    <dgm:cxn modelId="{F8DDD3BF-A8C4-4B10-8F8D-E2259BDBE670}" type="presOf" srcId="{219F9CAA-F49E-4BC3-A333-C8BC2D44125A}" destId="{9B8C4007-6E36-45F0-82DD-4BAAF9A7F2D6}" srcOrd="0" destOrd="0" presId="urn:microsoft.com/office/officeart/2005/8/layout/pyramid3"/>
    <dgm:cxn modelId="{D59B7F80-AB53-42C3-97CB-046A0EED7415}" type="presParOf" srcId="{B7320C16-296C-4EEF-976B-37BEF92A4709}" destId="{4DA31955-E994-4C91-ADC6-1D0C05BF8507}" srcOrd="0" destOrd="0" presId="urn:microsoft.com/office/officeart/2005/8/layout/pyramid3"/>
    <dgm:cxn modelId="{9D71C668-05E5-40B5-98B6-BFA874B0E832}" type="presParOf" srcId="{4DA31955-E994-4C91-ADC6-1D0C05BF8507}" destId="{5385571E-BA3C-4A48-952E-63B1973AF4ED}" srcOrd="0" destOrd="0" presId="urn:microsoft.com/office/officeart/2005/8/layout/pyramid3"/>
    <dgm:cxn modelId="{1B3FDE63-A471-4E57-8564-0AEF19027F4D}" type="presParOf" srcId="{4DA31955-E994-4C91-ADC6-1D0C05BF8507}" destId="{95C06722-8CFD-4016-9EA3-5ED87CC4B2DA}" srcOrd="1" destOrd="0" presId="urn:microsoft.com/office/officeart/2005/8/layout/pyramid3"/>
    <dgm:cxn modelId="{A9CB2EE3-3A10-4AD9-8132-972F3D23B4D7}" type="presParOf" srcId="{B7320C16-296C-4EEF-976B-37BEF92A4709}" destId="{03CCF5AE-EB63-4CC0-B744-04CCAFC15D4D}" srcOrd="1" destOrd="0" presId="urn:microsoft.com/office/officeart/2005/8/layout/pyramid3"/>
    <dgm:cxn modelId="{B6F90BCC-4198-4512-90E9-C92DD7332BE3}" type="presParOf" srcId="{03CCF5AE-EB63-4CC0-B744-04CCAFC15D4D}" destId="{9B8C4007-6E36-45F0-82DD-4BAAF9A7F2D6}" srcOrd="0" destOrd="0" presId="urn:microsoft.com/office/officeart/2005/8/layout/pyramid3"/>
    <dgm:cxn modelId="{4B10876F-18F3-4767-B49B-032A3FD29982}" type="presParOf" srcId="{03CCF5AE-EB63-4CC0-B744-04CCAFC15D4D}" destId="{6FFB4D1C-B11C-43EF-AF52-C7651087E3ED}" srcOrd="1" destOrd="0" presId="urn:microsoft.com/office/officeart/2005/8/layout/pyramid3"/>
    <dgm:cxn modelId="{36F84BC3-2512-4901-88F9-0EAF67F99316}" type="presParOf" srcId="{B7320C16-296C-4EEF-976B-37BEF92A4709}" destId="{20FE690F-20D9-4B1E-9154-1EA588A9B398}" srcOrd="2" destOrd="0" presId="urn:microsoft.com/office/officeart/2005/8/layout/pyramid3"/>
    <dgm:cxn modelId="{871BE5B7-2900-4930-A11B-511CFD3A42FC}" type="presParOf" srcId="{20FE690F-20D9-4B1E-9154-1EA588A9B398}" destId="{C6DBB39D-59AA-4DFF-80F5-24D0E4BF4688}" srcOrd="0" destOrd="0" presId="urn:microsoft.com/office/officeart/2005/8/layout/pyramid3"/>
    <dgm:cxn modelId="{6B616F35-656C-4181-84EC-14668A69AEEB}" type="presParOf" srcId="{20FE690F-20D9-4B1E-9154-1EA588A9B398}" destId="{A488DBA5-CD68-4591-8533-4873915E1785}"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C7CB61-B561-4B9A-A945-175FE2D590A6}" type="doc">
      <dgm:prSet loTypeId="urn:microsoft.com/office/officeart/2005/8/layout/pyramid3" loCatId="pyramid" qsTypeId="urn:microsoft.com/office/officeart/2005/8/quickstyle/simple1" qsCatId="simple" csTypeId="urn:microsoft.com/office/officeart/2005/8/colors/colorful1" csCatId="colorful" phldr="1"/>
      <dgm:spPr/>
    </dgm:pt>
    <dgm:pt modelId="{219F9CAA-F49E-4BC3-A333-C8BC2D44125A}">
      <dgm:prSet phldrT="[Text]" custT="1"/>
      <dgm:spPr/>
      <dgm:t>
        <a:bodyPr/>
        <a:lstStyle/>
        <a:p>
          <a:endParaRPr lang="en-US" sz="1600">
            <a:solidFill>
              <a:schemeClr val="bg1"/>
            </a:solidFill>
          </a:endParaRPr>
        </a:p>
      </dgm:t>
    </dgm:pt>
    <dgm:pt modelId="{B8BCA88D-C391-4025-8B6B-48371CEA3C5E}" type="parTrans" cxnId="{74B12B08-95BC-4327-B9D5-0A8980C63580}">
      <dgm:prSet/>
      <dgm:spPr/>
      <dgm:t>
        <a:bodyPr/>
        <a:lstStyle/>
        <a:p>
          <a:endParaRPr lang="en-US"/>
        </a:p>
      </dgm:t>
    </dgm:pt>
    <dgm:pt modelId="{CEC5E12A-2107-4806-8C9E-7F369FC32D75}" type="sibTrans" cxnId="{74B12B08-95BC-4327-B9D5-0A8980C63580}">
      <dgm:prSet/>
      <dgm:spPr/>
      <dgm:t>
        <a:bodyPr/>
        <a:lstStyle/>
        <a:p>
          <a:endParaRPr lang="en-US"/>
        </a:p>
      </dgm:t>
    </dgm:pt>
    <dgm:pt modelId="{8A63368E-8870-466E-8E8F-B3C30ACA0456}">
      <dgm:prSet phldrT="[Text]" custT="1"/>
      <dgm:spPr/>
      <dgm:t>
        <a:bodyPr/>
        <a:lstStyle/>
        <a:p>
          <a:pPr rtl="0"/>
          <a:r>
            <a:rPr lang="en-US" sz="2800">
              <a:solidFill>
                <a:schemeClr val="bg1"/>
              </a:solidFill>
            </a:rPr>
            <a:t>90-95 percent of students</a:t>
          </a:r>
          <a:r>
            <a:rPr lang="en-US" sz="2800">
              <a:solidFill>
                <a:schemeClr val="bg1"/>
              </a:solidFill>
              <a:latin typeface="PermianSlabSerifTypeface"/>
            </a:rPr>
            <a:t> </a:t>
          </a:r>
          <a:endParaRPr lang="en-US" sz="2800">
            <a:solidFill>
              <a:schemeClr val="bg1"/>
            </a:solidFill>
          </a:endParaRPr>
        </a:p>
        <a:p>
          <a:pPr rtl="0"/>
          <a:r>
            <a:rPr lang="en-US" sz="2800">
              <a:solidFill>
                <a:schemeClr val="bg1"/>
              </a:solidFill>
            </a:rPr>
            <a:t>will need only </a:t>
          </a:r>
          <a:r>
            <a:rPr lang="en-US" sz="2800">
              <a:solidFill>
                <a:schemeClr val="bg1"/>
              </a:solidFill>
              <a:latin typeface="PermianSlabSerifTypeface"/>
            </a:rPr>
            <a:t>Tier </a:t>
          </a:r>
          <a:r>
            <a:rPr lang="en-US" sz="2800">
              <a:solidFill>
                <a:schemeClr val="bg1"/>
              </a:solidFill>
            </a:rPr>
            <a:t>I</a:t>
          </a:r>
          <a:r>
            <a:rPr lang="en-US" sz="2800">
              <a:solidFill>
                <a:schemeClr val="bg1"/>
              </a:solidFill>
              <a:latin typeface="PermianSlabSerifTypeface"/>
            </a:rPr>
            <a:t> </a:t>
          </a:r>
          <a:endParaRPr lang="en-US" sz="2800">
            <a:solidFill>
              <a:schemeClr val="bg1"/>
            </a:solidFill>
          </a:endParaRPr>
        </a:p>
        <a:p>
          <a:r>
            <a:rPr lang="en-US" sz="2800">
              <a:solidFill>
                <a:schemeClr val="bg1"/>
              </a:solidFill>
            </a:rPr>
            <a:t>instruction.</a:t>
          </a:r>
        </a:p>
      </dgm:t>
    </dgm:pt>
    <dgm:pt modelId="{4319CE5C-FABB-4A21-8785-72B506832755}" type="sibTrans" cxnId="{0732026C-DAE0-46B9-BD8E-2F199998F22D}">
      <dgm:prSet/>
      <dgm:spPr/>
      <dgm:t>
        <a:bodyPr/>
        <a:lstStyle/>
        <a:p>
          <a:endParaRPr lang="en-US"/>
        </a:p>
      </dgm:t>
    </dgm:pt>
    <dgm:pt modelId="{DFA6D4B6-8692-41F5-8ED4-81B26D65AFDD}" type="parTrans" cxnId="{0732026C-DAE0-46B9-BD8E-2F199998F22D}">
      <dgm:prSet/>
      <dgm:spPr/>
      <dgm:t>
        <a:bodyPr/>
        <a:lstStyle/>
        <a:p>
          <a:endParaRPr lang="en-US"/>
        </a:p>
      </dgm:t>
    </dgm:pt>
    <dgm:pt modelId="{14EEE651-E90B-49F6-AE97-F73C50234926}">
      <dgm:prSet phldrT="[Text]" custT="1"/>
      <dgm:spPr/>
      <dgm:t>
        <a:bodyPr anchor="t"/>
        <a:lstStyle/>
        <a:p>
          <a:endParaRPr lang="en-US" sz="1600">
            <a:solidFill>
              <a:srgbClr val="1B365D"/>
            </a:solidFill>
          </a:endParaRPr>
        </a:p>
      </dgm:t>
    </dgm:pt>
    <dgm:pt modelId="{86691686-F3E4-42C5-BCC7-AE0437FA73F9}" type="sibTrans" cxnId="{B67B4D3A-266B-4CBA-9551-7EA0D2B595F0}">
      <dgm:prSet/>
      <dgm:spPr/>
      <dgm:t>
        <a:bodyPr/>
        <a:lstStyle/>
        <a:p>
          <a:endParaRPr lang="en-US"/>
        </a:p>
      </dgm:t>
    </dgm:pt>
    <dgm:pt modelId="{C3E1D162-4F0B-4B65-98BA-D2874617889B}" type="parTrans" cxnId="{B67B4D3A-266B-4CBA-9551-7EA0D2B595F0}">
      <dgm:prSet/>
      <dgm:spPr/>
      <dgm:t>
        <a:bodyPr/>
        <a:lstStyle/>
        <a:p>
          <a:endParaRPr lang="en-US"/>
        </a:p>
      </dgm:t>
    </dgm:pt>
    <dgm:pt modelId="{B7320C16-296C-4EEF-976B-37BEF92A4709}" type="pres">
      <dgm:prSet presAssocID="{BCC7CB61-B561-4B9A-A945-175FE2D590A6}" presName="Name0" presStyleCnt="0">
        <dgm:presLayoutVars>
          <dgm:dir/>
          <dgm:animLvl val="lvl"/>
          <dgm:resizeHandles val="exact"/>
        </dgm:presLayoutVars>
      </dgm:prSet>
      <dgm:spPr/>
    </dgm:pt>
    <dgm:pt modelId="{4DA31955-E994-4C91-ADC6-1D0C05BF8507}" type="pres">
      <dgm:prSet presAssocID="{8A63368E-8870-466E-8E8F-B3C30ACA0456}" presName="Name8" presStyleCnt="0"/>
      <dgm:spPr/>
    </dgm:pt>
    <dgm:pt modelId="{5385571E-BA3C-4A48-952E-63B1973AF4ED}" type="pres">
      <dgm:prSet presAssocID="{8A63368E-8870-466E-8E8F-B3C30ACA0456}" presName="level" presStyleLbl="node1" presStyleIdx="0" presStyleCnt="3" custScaleY="1034088" custLinFactNeighborX="-33" custLinFactNeighborY="-35576">
        <dgm:presLayoutVars>
          <dgm:chMax val="1"/>
          <dgm:bulletEnabled val="1"/>
        </dgm:presLayoutVars>
      </dgm:prSet>
      <dgm:spPr/>
    </dgm:pt>
    <dgm:pt modelId="{95C06722-8CFD-4016-9EA3-5ED87CC4B2DA}" type="pres">
      <dgm:prSet presAssocID="{8A63368E-8870-466E-8E8F-B3C30ACA0456}" presName="levelTx" presStyleLbl="revTx" presStyleIdx="0" presStyleCnt="0">
        <dgm:presLayoutVars>
          <dgm:chMax val="1"/>
          <dgm:bulletEnabled val="1"/>
        </dgm:presLayoutVars>
      </dgm:prSet>
      <dgm:spPr/>
    </dgm:pt>
    <dgm:pt modelId="{03CCF5AE-EB63-4CC0-B744-04CCAFC15D4D}" type="pres">
      <dgm:prSet presAssocID="{219F9CAA-F49E-4BC3-A333-C8BC2D44125A}" presName="Name8" presStyleCnt="0"/>
      <dgm:spPr/>
    </dgm:pt>
    <dgm:pt modelId="{9B8C4007-6E36-45F0-82DD-4BAAF9A7F2D6}" type="pres">
      <dgm:prSet presAssocID="{219F9CAA-F49E-4BC3-A333-C8BC2D44125A}" presName="level" presStyleLbl="node1" presStyleIdx="1" presStyleCnt="3">
        <dgm:presLayoutVars>
          <dgm:chMax val="1"/>
          <dgm:bulletEnabled val="1"/>
        </dgm:presLayoutVars>
      </dgm:prSet>
      <dgm:spPr/>
    </dgm:pt>
    <dgm:pt modelId="{6FFB4D1C-B11C-43EF-AF52-C7651087E3ED}" type="pres">
      <dgm:prSet presAssocID="{219F9CAA-F49E-4BC3-A333-C8BC2D44125A}" presName="levelTx" presStyleLbl="revTx" presStyleIdx="0" presStyleCnt="0">
        <dgm:presLayoutVars>
          <dgm:chMax val="1"/>
          <dgm:bulletEnabled val="1"/>
        </dgm:presLayoutVars>
      </dgm:prSet>
      <dgm:spPr/>
    </dgm:pt>
    <dgm:pt modelId="{20FE690F-20D9-4B1E-9154-1EA588A9B398}" type="pres">
      <dgm:prSet presAssocID="{14EEE651-E90B-49F6-AE97-F73C50234926}" presName="Name8" presStyleCnt="0"/>
      <dgm:spPr/>
    </dgm:pt>
    <dgm:pt modelId="{C6DBB39D-59AA-4DFF-80F5-24D0E4BF4688}" type="pres">
      <dgm:prSet presAssocID="{14EEE651-E90B-49F6-AE97-F73C50234926}" presName="level" presStyleLbl="node1" presStyleIdx="2" presStyleCnt="3" custScaleY="70730">
        <dgm:presLayoutVars>
          <dgm:chMax val="1"/>
          <dgm:bulletEnabled val="1"/>
        </dgm:presLayoutVars>
      </dgm:prSet>
      <dgm:spPr/>
    </dgm:pt>
    <dgm:pt modelId="{A488DBA5-CD68-4591-8533-4873915E1785}" type="pres">
      <dgm:prSet presAssocID="{14EEE651-E90B-49F6-AE97-F73C50234926}" presName="levelTx" presStyleLbl="revTx" presStyleIdx="0" presStyleCnt="0">
        <dgm:presLayoutVars>
          <dgm:chMax val="1"/>
          <dgm:bulletEnabled val="1"/>
        </dgm:presLayoutVars>
      </dgm:prSet>
      <dgm:spPr/>
    </dgm:pt>
  </dgm:ptLst>
  <dgm:cxnLst>
    <dgm:cxn modelId="{74B12B08-95BC-4327-B9D5-0A8980C63580}" srcId="{BCC7CB61-B561-4B9A-A945-175FE2D590A6}" destId="{219F9CAA-F49E-4BC3-A333-C8BC2D44125A}" srcOrd="1" destOrd="0" parTransId="{B8BCA88D-C391-4025-8B6B-48371CEA3C5E}" sibTransId="{CEC5E12A-2107-4806-8C9E-7F369FC32D75}"/>
    <dgm:cxn modelId="{17517717-4AE0-4930-A683-9438C9351309}" type="presOf" srcId="{219F9CAA-F49E-4BC3-A333-C8BC2D44125A}" destId="{6FFB4D1C-B11C-43EF-AF52-C7651087E3ED}" srcOrd="1" destOrd="0" presId="urn:microsoft.com/office/officeart/2005/8/layout/pyramid3"/>
    <dgm:cxn modelId="{379CFE1B-A783-45EE-9C34-9154EEEB86B5}" type="presOf" srcId="{BCC7CB61-B561-4B9A-A945-175FE2D590A6}" destId="{B7320C16-296C-4EEF-976B-37BEF92A4709}" srcOrd="0" destOrd="0" presId="urn:microsoft.com/office/officeart/2005/8/layout/pyramid3"/>
    <dgm:cxn modelId="{B67B4D3A-266B-4CBA-9551-7EA0D2B595F0}" srcId="{BCC7CB61-B561-4B9A-A945-175FE2D590A6}" destId="{14EEE651-E90B-49F6-AE97-F73C50234926}" srcOrd="2" destOrd="0" parTransId="{C3E1D162-4F0B-4B65-98BA-D2874617889B}" sibTransId="{86691686-F3E4-42C5-BCC7-AE0437FA73F9}"/>
    <dgm:cxn modelId="{347BAB42-5813-4C12-BCFE-2FE80CA840B1}" type="presOf" srcId="{14EEE651-E90B-49F6-AE97-F73C50234926}" destId="{A488DBA5-CD68-4591-8533-4873915E1785}" srcOrd="1" destOrd="0" presId="urn:microsoft.com/office/officeart/2005/8/layout/pyramid3"/>
    <dgm:cxn modelId="{47D1B269-CB53-4C8C-8FA4-33A33E3CBA13}" type="presOf" srcId="{8A63368E-8870-466E-8E8F-B3C30ACA0456}" destId="{95C06722-8CFD-4016-9EA3-5ED87CC4B2DA}" srcOrd="1" destOrd="0" presId="urn:microsoft.com/office/officeart/2005/8/layout/pyramid3"/>
    <dgm:cxn modelId="{0732026C-DAE0-46B9-BD8E-2F199998F22D}" srcId="{BCC7CB61-B561-4B9A-A945-175FE2D590A6}" destId="{8A63368E-8870-466E-8E8F-B3C30ACA0456}" srcOrd="0" destOrd="0" parTransId="{DFA6D4B6-8692-41F5-8ED4-81B26D65AFDD}" sibTransId="{4319CE5C-FABB-4A21-8785-72B506832755}"/>
    <dgm:cxn modelId="{7520FE79-A410-42E1-A7A2-988EDBBA4C11}" type="presOf" srcId="{8A63368E-8870-466E-8E8F-B3C30ACA0456}" destId="{5385571E-BA3C-4A48-952E-63B1973AF4ED}" srcOrd="0" destOrd="0" presId="urn:microsoft.com/office/officeart/2005/8/layout/pyramid3"/>
    <dgm:cxn modelId="{FB9DD689-05A6-4313-9EAD-3FEEE8E3D5D0}" type="presOf" srcId="{14EEE651-E90B-49F6-AE97-F73C50234926}" destId="{C6DBB39D-59AA-4DFF-80F5-24D0E4BF4688}" srcOrd="0" destOrd="0" presId="urn:microsoft.com/office/officeart/2005/8/layout/pyramid3"/>
    <dgm:cxn modelId="{F8DDD3BF-A8C4-4B10-8F8D-E2259BDBE670}" type="presOf" srcId="{219F9CAA-F49E-4BC3-A333-C8BC2D44125A}" destId="{9B8C4007-6E36-45F0-82DD-4BAAF9A7F2D6}" srcOrd="0" destOrd="0" presId="urn:microsoft.com/office/officeart/2005/8/layout/pyramid3"/>
    <dgm:cxn modelId="{D59B7F80-AB53-42C3-97CB-046A0EED7415}" type="presParOf" srcId="{B7320C16-296C-4EEF-976B-37BEF92A4709}" destId="{4DA31955-E994-4C91-ADC6-1D0C05BF8507}" srcOrd="0" destOrd="0" presId="urn:microsoft.com/office/officeart/2005/8/layout/pyramid3"/>
    <dgm:cxn modelId="{9D71C668-05E5-40B5-98B6-BFA874B0E832}" type="presParOf" srcId="{4DA31955-E994-4C91-ADC6-1D0C05BF8507}" destId="{5385571E-BA3C-4A48-952E-63B1973AF4ED}" srcOrd="0" destOrd="0" presId="urn:microsoft.com/office/officeart/2005/8/layout/pyramid3"/>
    <dgm:cxn modelId="{1B3FDE63-A471-4E57-8564-0AEF19027F4D}" type="presParOf" srcId="{4DA31955-E994-4C91-ADC6-1D0C05BF8507}" destId="{95C06722-8CFD-4016-9EA3-5ED87CC4B2DA}" srcOrd="1" destOrd="0" presId="urn:microsoft.com/office/officeart/2005/8/layout/pyramid3"/>
    <dgm:cxn modelId="{A9CB2EE3-3A10-4AD9-8132-972F3D23B4D7}" type="presParOf" srcId="{B7320C16-296C-4EEF-976B-37BEF92A4709}" destId="{03CCF5AE-EB63-4CC0-B744-04CCAFC15D4D}" srcOrd="1" destOrd="0" presId="urn:microsoft.com/office/officeart/2005/8/layout/pyramid3"/>
    <dgm:cxn modelId="{B6F90BCC-4198-4512-90E9-C92DD7332BE3}" type="presParOf" srcId="{03CCF5AE-EB63-4CC0-B744-04CCAFC15D4D}" destId="{9B8C4007-6E36-45F0-82DD-4BAAF9A7F2D6}" srcOrd="0" destOrd="0" presId="urn:microsoft.com/office/officeart/2005/8/layout/pyramid3"/>
    <dgm:cxn modelId="{4B10876F-18F3-4767-B49B-032A3FD29982}" type="presParOf" srcId="{03CCF5AE-EB63-4CC0-B744-04CCAFC15D4D}" destId="{6FFB4D1C-B11C-43EF-AF52-C7651087E3ED}" srcOrd="1" destOrd="0" presId="urn:microsoft.com/office/officeart/2005/8/layout/pyramid3"/>
    <dgm:cxn modelId="{36F84BC3-2512-4901-88F9-0EAF67F99316}" type="presParOf" srcId="{B7320C16-296C-4EEF-976B-37BEF92A4709}" destId="{20FE690F-20D9-4B1E-9154-1EA588A9B398}" srcOrd="2" destOrd="0" presId="urn:microsoft.com/office/officeart/2005/8/layout/pyramid3"/>
    <dgm:cxn modelId="{871BE5B7-2900-4930-A11B-511CFD3A42FC}" type="presParOf" srcId="{20FE690F-20D9-4B1E-9154-1EA588A9B398}" destId="{C6DBB39D-59AA-4DFF-80F5-24D0E4BF4688}" srcOrd="0" destOrd="0" presId="urn:microsoft.com/office/officeart/2005/8/layout/pyramid3"/>
    <dgm:cxn modelId="{6B616F35-656C-4181-84EC-14668A69AEEB}" type="presParOf" srcId="{20FE690F-20D9-4B1E-9154-1EA588A9B398}" destId="{A488DBA5-CD68-4591-8533-4873915E1785}"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054C2B-F061-45D3-A307-C90CC5967E25}"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30F4E351-5332-434D-AF60-5A4A5DD1BB4D}">
      <dgm:prSet phldrT="[Text]"/>
      <dgm:spPr/>
      <dgm:t>
        <a:bodyPr/>
        <a:lstStyle/>
        <a:p>
          <a:r>
            <a:rPr lang="en-US"/>
            <a:t>Fidelity</a:t>
          </a:r>
        </a:p>
      </dgm:t>
    </dgm:pt>
    <dgm:pt modelId="{299126ED-4F8F-43C9-90D6-EE041C418F05}" type="parTrans" cxnId="{44300350-09D1-4482-9A93-DA3A07527D46}">
      <dgm:prSet/>
      <dgm:spPr/>
      <dgm:t>
        <a:bodyPr/>
        <a:lstStyle/>
        <a:p>
          <a:endParaRPr lang="en-US"/>
        </a:p>
      </dgm:t>
    </dgm:pt>
    <dgm:pt modelId="{88E1362C-0C94-4695-9748-126F5D836F75}" type="sibTrans" cxnId="{44300350-09D1-4482-9A93-DA3A07527D46}">
      <dgm:prSet/>
      <dgm:spPr/>
      <dgm:t>
        <a:bodyPr/>
        <a:lstStyle/>
        <a:p>
          <a:endParaRPr lang="en-US"/>
        </a:p>
      </dgm:t>
    </dgm:pt>
    <dgm:pt modelId="{18518A97-B38F-41AC-87D2-72D78E584A83}">
      <dgm:prSet phldrT="[Text]" custT="1"/>
      <dgm:spPr>
        <a:solidFill>
          <a:srgbClr val="174A7C"/>
        </a:solidFill>
      </dgm:spPr>
      <dgm:t>
        <a:bodyPr/>
        <a:lstStyle/>
        <a:p>
          <a:r>
            <a:rPr lang="en-US" sz="1800"/>
            <a:t>The extent to which the prescribed instruction or intervention plan is executed. Fidelity includes addressing the deficit area, using the type of intervention prescribed, maintaining an appropriate group size, length of session, etc. </a:t>
          </a:r>
        </a:p>
      </dgm:t>
    </dgm:pt>
    <dgm:pt modelId="{97D175C3-2303-4645-80DE-F1265EB04160}" type="parTrans" cxnId="{B81E6C48-6F6E-4B66-A3CB-FC02EBDE9E35}">
      <dgm:prSet/>
      <dgm:spPr/>
      <dgm:t>
        <a:bodyPr/>
        <a:lstStyle/>
        <a:p>
          <a:endParaRPr lang="en-US"/>
        </a:p>
      </dgm:t>
    </dgm:pt>
    <dgm:pt modelId="{0A951527-FA18-4B2A-BB04-BEB1404398CA}" type="sibTrans" cxnId="{B81E6C48-6F6E-4B66-A3CB-FC02EBDE9E35}">
      <dgm:prSet/>
      <dgm:spPr/>
      <dgm:t>
        <a:bodyPr/>
        <a:lstStyle/>
        <a:p>
          <a:endParaRPr lang="en-US"/>
        </a:p>
      </dgm:t>
    </dgm:pt>
    <dgm:pt modelId="{21048DF3-A33A-41D8-99E0-6DB278C4E3A7}">
      <dgm:prSet phldrT="[Text]"/>
      <dgm:spPr/>
      <dgm:t>
        <a:bodyPr/>
        <a:lstStyle/>
        <a:p>
          <a:r>
            <a:rPr lang="en-US"/>
            <a:t>Fidelity of Instruction</a:t>
          </a:r>
        </a:p>
      </dgm:t>
    </dgm:pt>
    <dgm:pt modelId="{B5DD0EB7-C4A1-4BE8-A22B-DF3C7EF80C0B}" type="parTrans" cxnId="{443FD2DB-EE78-4A18-81FF-C435815DB89E}">
      <dgm:prSet/>
      <dgm:spPr/>
      <dgm:t>
        <a:bodyPr/>
        <a:lstStyle/>
        <a:p>
          <a:endParaRPr lang="en-US"/>
        </a:p>
      </dgm:t>
    </dgm:pt>
    <dgm:pt modelId="{70ECE0A5-3568-4B4B-98F1-9CB6CB8E1C2B}" type="sibTrans" cxnId="{443FD2DB-EE78-4A18-81FF-C435815DB89E}">
      <dgm:prSet/>
      <dgm:spPr/>
      <dgm:t>
        <a:bodyPr/>
        <a:lstStyle/>
        <a:p>
          <a:endParaRPr lang="en-US"/>
        </a:p>
      </dgm:t>
    </dgm:pt>
    <dgm:pt modelId="{36A6E935-93CD-4DCA-B8F5-B5B0FBA99394}">
      <dgm:prSet phldrT="[Text]" custT="1"/>
      <dgm:spPr>
        <a:solidFill>
          <a:srgbClr val="FBB62B"/>
        </a:solidFill>
      </dgm:spPr>
      <dgm:t>
        <a:bodyPr/>
        <a:lstStyle/>
        <a:p>
          <a:r>
            <a:rPr lang="en-US" sz="1400"/>
            <a:t>Providing instruction with integrity, aligned with instructional goals for student learning and attending to the critical features of instructional best practices designed to meet those goals. Fidelity Monitoring: The systematic monitoring by a responsible instructional leader (i.e., principal, instructional coach) to determine the extent to which the delivery of instruction or an intervention adheres to the protocols or program models originally developed</a:t>
          </a:r>
          <a:r>
            <a:rPr lang="en-US" sz="1300"/>
            <a:t>. </a:t>
          </a:r>
          <a:endParaRPr lang="en-US" sz="1800"/>
        </a:p>
      </dgm:t>
    </dgm:pt>
    <dgm:pt modelId="{BEA7225F-CC9B-4CEB-9A18-508C01B348F0}" type="parTrans" cxnId="{4E1FE4F1-B650-43AD-A7CE-41CBEF68166D}">
      <dgm:prSet/>
      <dgm:spPr/>
      <dgm:t>
        <a:bodyPr/>
        <a:lstStyle/>
        <a:p>
          <a:endParaRPr lang="en-US"/>
        </a:p>
      </dgm:t>
    </dgm:pt>
    <dgm:pt modelId="{4118C6BC-A7D7-4649-BA07-C4583B8B8CB1}" type="sibTrans" cxnId="{4E1FE4F1-B650-43AD-A7CE-41CBEF68166D}">
      <dgm:prSet/>
      <dgm:spPr/>
      <dgm:t>
        <a:bodyPr/>
        <a:lstStyle/>
        <a:p>
          <a:endParaRPr lang="en-US"/>
        </a:p>
      </dgm:t>
    </dgm:pt>
    <dgm:pt modelId="{F0CBD3CA-D88B-405B-8C02-16074414CE84}">
      <dgm:prSet phldrT="[Text]"/>
      <dgm:spPr/>
      <dgm:t>
        <a:bodyPr/>
        <a:lstStyle/>
        <a:p>
          <a:r>
            <a:rPr lang="en-US"/>
            <a:t>Fidelity Monitoring</a:t>
          </a:r>
        </a:p>
      </dgm:t>
    </dgm:pt>
    <dgm:pt modelId="{6E00AF4F-26FE-48A8-810B-0F23EE1503DC}" type="parTrans" cxnId="{44DBDEAD-E6F0-4D32-989C-1B39AF70414C}">
      <dgm:prSet/>
      <dgm:spPr/>
      <dgm:t>
        <a:bodyPr/>
        <a:lstStyle/>
        <a:p>
          <a:endParaRPr lang="en-US"/>
        </a:p>
      </dgm:t>
    </dgm:pt>
    <dgm:pt modelId="{B937FCB4-775B-4038-A2EC-7B5C6D05DDEF}" type="sibTrans" cxnId="{44DBDEAD-E6F0-4D32-989C-1B39AF70414C}">
      <dgm:prSet/>
      <dgm:spPr/>
      <dgm:t>
        <a:bodyPr/>
        <a:lstStyle/>
        <a:p>
          <a:endParaRPr lang="en-US"/>
        </a:p>
      </dgm:t>
    </dgm:pt>
    <dgm:pt modelId="{C8A0332B-46AD-45F9-A7C0-2122D3CD3B5A}">
      <dgm:prSet phldrT="[Text]" custT="1"/>
      <dgm:spPr>
        <a:solidFill>
          <a:srgbClr val="2DCCD3"/>
        </a:solidFill>
      </dgm:spPr>
      <dgm:t>
        <a:bodyPr/>
        <a:lstStyle/>
        <a:p>
          <a:r>
            <a:rPr lang="en-US" sz="1800"/>
            <a:t>Has increasing significance for evaluation and treatment effectiveness. The fidelity of implementation per intervention and instruction should be assessed throughout the process as per the guidelines in the manual.</a:t>
          </a:r>
        </a:p>
      </dgm:t>
    </dgm:pt>
    <dgm:pt modelId="{E9BFC2A6-AE4D-4D83-BD39-1030057965E4}" type="parTrans" cxnId="{AB981EF1-22C8-44FB-91C8-3BC227618004}">
      <dgm:prSet/>
      <dgm:spPr/>
      <dgm:t>
        <a:bodyPr/>
        <a:lstStyle/>
        <a:p>
          <a:endParaRPr lang="en-US"/>
        </a:p>
      </dgm:t>
    </dgm:pt>
    <dgm:pt modelId="{FB0394FE-C468-4906-934B-BD074542D7ED}" type="sibTrans" cxnId="{AB981EF1-22C8-44FB-91C8-3BC227618004}">
      <dgm:prSet/>
      <dgm:spPr/>
      <dgm:t>
        <a:bodyPr/>
        <a:lstStyle/>
        <a:p>
          <a:endParaRPr lang="en-US"/>
        </a:p>
      </dgm:t>
    </dgm:pt>
    <dgm:pt modelId="{EF36A056-037B-429C-8EFA-42FA72D7CF6B}" type="pres">
      <dgm:prSet presAssocID="{DD054C2B-F061-45D3-A307-C90CC5967E25}" presName="linearFlow" presStyleCnt="0">
        <dgm:presLayoutVars>
          <dgm:dir/>
          <dgm:animLvl val="lvl"/>
          <dgm:resizeHandles/>
        </dgm:presLayoutVars>
      </dgm:prSet>
      <dgm:spPr/>
    </dgm:pt>
    <dgm:pt modelId="{BC6ABDCA-8442-4C54-97FD-D0553B025FCF}" type="pres">
      <dgm:prSet presAssocID="{30F4E351-5332-434D-AF60-5A4A5DD1BB4D}" presName="compositeNode" presStyleCnt="0">
        <dgm:presLayoutVars>
          <dgm:bulletEnabled val="1"/>
        </dgm:presLayoutVars>
      </dgm:prSet>
      <dgm:spPr/>
    </dgm:pt>
    <dgm:pt modelId="{2BEC11C4-F780-4626-BAA1-D12946CC253F}" type="pres">
      <dgm:prSet presAssocID="{30F4E351-5332-434D-AF60-5A4A5DD1BB4D}" presName="image" presStyleLbl="fgImgPlac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lt1">
              <a:hueOff val="0"/>
              <a:satOff val="0"/>
              <a:lumOff val="0"/>
              <a:alpha val="90000"/>
            </a:schemeClr>
          </a:solidFill>
        </a:ln>
      </dgm:spPr>
      <dgm:extLst>
        <a:ext uri="{E40237B7-FDA0-4F09-8148-C483321AD2D9}">
          <dgm14:cNvPr xmlns:dgm14="http://schemas.microsoft.com/office/drawing/2010/diagram" id="0" name="" descr="Books with solid fill"/>
        </a:ext>
      </dgm:extLst>
    </dgm:pt>
    <dgm:pt modelId="{F0D69C05-E0CC-4612-9F1F-2C23C0ADEC0C}" type="pres">
      <dgm:prSet presAssocID="{30F4E351-5332-434D-AF60-5A4A5DD1BB4D}" presName="childNode" presStyleLbl="node1" presStyleIdx="0" presStyleCnt="3">
        <dgm:presLayoutVars>
          <dgm:bulletEnabled val="1"/>
        </dgm:presLayoutVars>
      </dgm:prSet>
      <dgm:spPr/>
    </dgm:pt>
    <dgm:pt modelId="{FC82BE1D-DB54-4D7A-A376-D1FB8F9F26D7}" type="pres">
      <dgm:prSet presAssocID="{30F4E351-5332-434D-AF60-5A4A5DD1BB4D}" presName="parentNode" presStyleLbl="revTx" presStyleIdx="0" presStyleCnt="3">
        <dgm:presLayoutVars>
          <dgm:chMax val="0"/>
          <dgm:bulletEnabled val="1"/>
        </dgm:presLayoutVars>
      </dgm:prSet>
      <dgm:spPr/>
    </dgm:pt>
    <dgm:pt modelId="{BF80EB23-B500-4098-BC74-895D15458757}" type="pres">
      <dgm:prSet presAssocID="{88E1362C-0C94-4695-9748-126F5D836F75}" presName="sibTrans" presStyleCnt="0"/>
      <dgm:spPr/>
    </dgm:pt>
    <dgm:pt modelId="{DB7A2A8F-CD7B-465C-9E33-3D4606C63010}" type="pres">
      <dgm:prSet presAssocID="{21048DF3-A33A-41D8-99E0-6DB278C4E3A7}" presName="compositeNode" presStyleCnt="0">
        <dgm:presLayoutVars>
          <dgm:bulletEnabled val="1"/>
        </dgm:presLayoutVars>
      </dgm:prSet>
      <dgm:spPr/>
    </dgm:pt>
    <dgm:pt modelId="{10310D97-AA6B-482A-BD9B-2C13ECCC7D40}" type="pres">
      <dgm:prSet presAssocID="{21048DF3-A33A-41D8-99E0-6DB278C4E3A7}" presName="image" presStyleLbl="fgImgPlace1" presStyleIdx="1" presStyleCnt="3"/>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assroom with solid fill"/>
        </a:ext>
      </dgm:extLst>
    </dgm:pt>
    <dgm:pt modelId="{F045944E-6BCB-4F4E-91DB-B8200FC2BC67}" type="pres">
      <dgm:prSet presAssocID="{21048DF3-A33A-41D8-99E0-6DB278C4E3A7}" presName="childNode" presStyleLbl="node1" presStyleIdx="1" presStyleCnt="3">
        <dgm:presLayoutVars>
          <dgm:bulletEnabled val="1"/>
        </dgm:presLayoutVars>
      </dgm:prSet>
      <dgm:spPr/>
    </dgm:pt>
    <dgm:pt modelId="{EC232D2A-7904-4631-9C18-F0E8FE6A127F}" type="pres">
      <dgm:prSet presAssocID="{21048DF3-A33A-41D8-99E0-6DB278C4E3A7}" presName="parentNode" presStyleLbl="revTx" presStyleIdx="1" presStyleCnt="3">
        <dgm:presLayoutVars>
          <dgm:chMax val="0"/>
          <dgm:bulletEnabled val="1"/>
        </dgm:presLayoutVars>
      </dgm:prSet>
      <dgm:spPr/>
    </dgm:pt>
    <dgm:pt modelId="{2AB8268A-8F08-4EF8-A7D7-5A3E4B85F69A}" type="pres">
      <dgm:prSet presAssocID="{70ECE0A5-3568-4B4B-98F1-9CB6CB8E1C2B}" presName="sibTrans" presStyleCnt="0"/>
      <dgm:spPr/>
    </dgm:pt>
    <dgm:pt modelId="{18C75775-AAFB-4BD2-BB5C-0CA908F56CBE}" type="pres">
      <dgm:prSet presAssocID="{F0CBD3CA-D88B-405B-8C02-16074414CE84}" presName="compositeNode" presStyleCnt="0">
        <dgm:presLayoutVars>
          <dgm:bulletEnabled val="1"/>
        </dgm:presLayoutVars>
      </dgm:prSet>
      <dgm:spPr/>
    </dgm:pt>
    <dgm:pt modelId="{8BF848AE-A5E4-4C3C-A619-00907B2BB386}" type="pres">
      <dgm:prSet presAssocID="{F0CBD3CA-D88B-405B-8C02-16074414CE84}" presName="image" presStyleLbl="fgImgPlace1" presStyleIdx="2" presStyleCnt="3"/>
      <dgm:spPr>
        <a:blipFill>
          <a:blip xmlns:r="http://schemas.openxmlformats.org/officeDocument/2006/relationships" r:embed="rId5">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hoolhouse with solid fill"/>
        </a:ext>
      </dgm:extLst>
    </dgm:pt>
    <dgm:pt modelId="{AA270DE0-A9FC-4131-BC81-094D4348FC0E}" type="pres">
      <dgm:prSet presAssocID="{F0CBD3CA-D88B-405B-8C02-16074414CE84}" presName="childNode" presStyleLbl="node1" presStyleIdx="2" presStyleCnt="3">
        <dgm:presLayoutVars>
          <dgm:bulletEnabled val="1"/>
        </dgm:presLayoutVars>
      </dgm:prSet>
      <dgm:spPr/>
    </dgm:pt>
    <dgm:pt modelId="{45F06034-2C88-4EB6-8B8F-5AD35425E2E2}" type="pres">
      <dgm:prSet presAssocID="{F0CBD3CA-D88B-405B-8C02-16074414CE84}" presName="parentNode" presStyleLbl="revTx" presStyleIdx="2" presStyleCnt="3">
        <dgm:presLayoutVars>
          <dgm:chMax val="0"/>
          <dgm:bulletEnabled val="1"/>
        </dgm:presLayoutVars>
      </dgm:prSet>
      <dgm:spPr/>
    </dgm:pt>
  </dgm:ptLst>
  <dgm:cxnLst>
    <dgm:cxn modelId="{3F73751C-E040-40AF-899F-F8FE829B724B}" type="presOf" srcId="{18518A97-B38F-41AC-87D2-72D78E584A83}" destId="{F0D69C05-E0CC-4612-9F1F-2C23C0ADEC0C}" srcOrd="0" destOrd="0" presId="urn:microsoft.com/office/officeart/2005/8/layout/hList2"/>
    <dgm:cxn modelId="{CFB73D2D-A6D8-4872-88BD-1F2D7C455E84}" type="presOf" srcId="{C8A0332B-46AD-45F9-A7C0-2122D3CD3B5A}" destId="{AA270DE0-A9FC-4131-BC81-094D4348FC0E}" srcOrd="0" destOrd="0" presId="urn:microsoft.com/office/officeart/2005/8/layout/hList2"/>
    <dgm:cxn modelId="{B81E6C48-6F6E-4B66-A3CB-FC02EBDE9E35}" srcId="{30F4E351-5332-434D-AF60-5A4A5DD1BB4D}" destId="{18518A97-B38F-41AC-87D2-72D78E584A83}" srcOrd="0" destOrd="0" parTransId="{97D175C3-2303-4645-80DE-F1265EB04160}" sibTransId="{0A951527-FA18-4B2A-BB04-BEB1404398CA}"/>
    <dgm:cxn modelId="{7BDD5249-15EE-465E-AA59-211ACE289BA2}" type="presOf" srcId="{21048DF3-A33A-41D8-99E0-6DB278C4E3A7}" destId="{EC232D2A-7904-4631-9C18-F0E8FE6A127F}" srcOrd="0" destOrd="0" presId="urn:microsoft.com/office/officeart/2005/8/layout/hList2"/>
    <dgm:cxn modelId="{44300350-09D1-4482-9A93-DA3A07527D46}" srcId="{DD054C2B-F061-45D3-A307-C90CC5967E25}" destId="{30F4E351-5332-434D-AF60-5A4A5DD1BB4D}" srcOrd="0" destOrd="0" parTransId="{299126ED-4F8F-43C9-90D6-EE041C418F05}" sibTransId="{88E1362C-0C94-4695-9748-126F5D836F75}"/>
    <dgm:cxn modelId="{EE8203A7-8BC7-4C83-A3C8-93E20D904940}" type="presOf" srcId="{F0CBD3CA-D88B-405B-8C02-16074414CE84}" destId="{45F06034-2C88-4EB6-8B8F-5AD35425E2E2}" srcOrd="0" destOrd="0" presId="urn:microsoft.com/office/officeart/2005/8/layout/hList2"/>
    <dgm:cxn modelId="{44DBDEAD-E6F0-4D32-989C-1B39AF70414C}" srcId="{DD054C2B-F061-45D3-A307-C90CC5967E25}" destId="{F0CBD3CA-D88B-405B-8C02-16074414CE84}" srcOrd="2" destOrd="0" parTransId="{6E00AF4F-26FE-48A8-810B-0F23EE1503DC}" sibTransId="{B937FCB4-775B-4038-A2EC-7B5C6D05DDEF}"/>
    <dgm:cxn modelId="{D64018BC-922C-48CB-A42C-90F3B23BEE4A}" type="presOf" srcId="{DD054C2B-F061-45D3-A307-C90CC5967E25}" destId="{EF36A056-037B-429C-8EFA-42FA72D7CF6B}" srcOrd="0" destOrd="0" presId="urn:microsoft.com/office/officeart/2005/8/layout/hList2"/>
    <dgm:cxn modelId="{90F999D2-9011-483E-AA7C-E6D1F065A673}" type="presOf" srcId="{30F4E351-5332-434D-AF60-5A4A5DD1BB4D}" destId="{FC82BE1D-DB54-4D7A-A376-D1FB8F9F26D7}" srcOrd="0" destOrd="0" presId="urn:microsoft.com/office/officeart/2005/8/layout/hList2"/>
    <dgm:cxn modelId="{443FD2DB-EE78-4A18-81FF-C435815DB89E}" srcId="{DD054C2B-F061-45D3-A307-C90CC5967E25}" destId="{21048DF3-A33A-41D8-99E0-6DB278C4E3A7}" srcOrd="1" destOrd="0" parTransId="{B5DD0EB7-C4A1-4BE8-A22B-DF3C7EF80C0B}" sibTransId="{70ECE0A5-3568-4B4B-98F1-9CB6CB8E1C2B}"/>
    <dgm:cxn modelId="{3D037EEB-6E92-490E-BBED-4408A3ED3B13}" type="presOf" srcId="{36A6E935-93CD-4DCA-B8F5-B5B0FBA99394}" destId="{F045944E-6BCB-4F4E-91DB-B8200FC2BC67}" srcOrd="0" destOrd="0" presId="urn:microsoft.com/office/officeart/2005/8/layout/hList2"/>
    <dgm:cxn modelId="{AB981EF1-22C8-44FB-91C8-3BC227618004}" srcId="{F0CBD3CA-D88B-405B-8C02-16074414CE84}" destId="{C8A0332B-46AD-45F9-A7C0-2122D3CD3B5A}" srcOrd="0" destOrd="0" parTransId="{E9BFC2A6-AE4D-4D83-BD39-1030057965E4}" sibTransId="{FB0394FE-C468-4906-934B-BD074542D7ED}"/>
    <dgm:cxn modelId="{4E1FE4F1-B650-43AD-A7CE-41CBEF68166D}" srcId="{21048DF3-A33A-41D8-99E0-6DB278C4E3A7}" destId="{36A6E935-93CD-4DCA-B8F5-B5B0FBA99394}" srcOrd="0" destOrd="0" parTransId="{BEA7225F-CC9B-4CEB-9A18-508C01B348F0}" sibTransId="{4118C6BC-A7D7-4649-BA07-C4583B8B8CB1}"/>
    <dgm:cxn modelId="{F5E47778-5103-40E9-8157-473A581EF960}" type="presParOf" srcId="{EF36A056-037B-429C-8EFA-42FA72D7CF6B}" destId="{BC6ABDCA-8442-4C54-97FD-D0553B025FCF}" srcOrd="0" destOrd="0" presId="urn:microsoft.com/office/officeart/2005/8/layout/hList2"/>
    <dgm:cxn modelId="{CCD87276-4479-4751-8FEF-405AA06C8296}" type="presParOf" srcId="{BC6ABDCA-8442-4C54-97FD-D0553B025FCF}" destId="{2BEC11C4-F780-4626-BAA1-D12946CC253F}" srcOrd="0" destOrd="0" presId="urn:microsoft.com/office/officeart/2005/8/layout/hList2"/>
    <dgm:cxn modelId="{DB2EFA6D-1ACA-4665-9C8B-A0FAD493BE52}" type="presParOf" srcId="{BC6ABDCA-8442-4C54-97FD-D0553B025FCF}" destId="{F0D69C05-E0CC-4612-9F1F-2C23C0ADEC0C}" srcOrd="1" destOrd="0" presId="urn:microsoft.com/office/officeart/2005/8/layout/hList2"/>
    <dgm:cxn modelId="{A1071C3D-3D43-4313-986E-D6847421D7BD}" type="presParOf" srcId="{BC6ABDCA-8442-4C54-97FD-D0553B025FCF}" destId="{FC82BE1D-DB54-4D7A-A376-D1FB8F9F26D7}" srcOrd="2" destOrd="0" presId="urn:microsoft.com/office/officeart/2005/8/layout/hList2"/>
    <dgm:cxn modelId="{66BA0588-E234-4051-91A8-FB153AB39850}" type="presParOf" srcId="{EF36A056-037B-429C-8EFA-42FA72D7CF6B}" destId="{BF80EB23-B500-4098-BC74-895D15458757}" srcOrd="1" destOrd="0" presId="urn:microsoft.com/office/officeart/2005/8/layout/hList2"/>
    <dgm:cxn modelId="{39E3B847-F4A4-454D-A754-4020D3384C19}" type="presParOf" srcId="{EF36A056-037B-429C-8EFA-42FA72D7CF6B}" destId="{DB7A2A8F-CD7B-465C-9E33-3D4606C63010}" srcOrd="2" destOrd="0" presId="urn:microsoft.com/office/officeart/2005/8/layout/hList2"/>
    <dgm:cxn modelId="{1F7F46E9-0C80-492D-829F-8FEE7B224FD2}" type="presParOf" srcId="{DB7A2A8F-CD7B-465C-9E33-3D4606C63010}" destId="{10310D97-AA6B-482A-BD9B-2C13ECCC7D40}" srcOrd="0" destOrd="0" presId="urn:microsoft.com/office/officeart/2005/8/layout/hList2"/>
    <dgm:cxn modelId="{96511BB3-A21B-4189-AE5A-F5FCA120E4E9}" type="presParOf" srcId="{DB7A2A8F-CD7B-465C-9E33-3D4606C63010}" destId="{F045944E-6BCB-4F4E-91DB-B8200FC2BC67}" srcOrd="1" destOrd="0" presId="urn:microsoft.com/office/officeart/2005/8/layout/hList2"/>
    <dgm:cxn modelId="{055483D8-9B87-4A67-88F4-07E892918D09}" type="presParOf" srcId="{DB7A2A8F-CD7B-465C-9E33-3D4606C63010}" destId="{EC232D2A-7904-4631-9C18-F0E8FE6A127F}" srcOrd="2" destOrd="0" presId="urn:microsoft.com/office/officeart/2005/8/layout/hList2"/>
    <dgm:cxn modelId="{813D4625-ECA2-4A97-B008-CD261452026D}" type="presParOf" srcId="{EF36A056-037B-429C-8EFA-42FA72D7CF6B}" destId="{2AB8268A-8F08-4EF8-A7D7-5A3E4B85F69A}" srcOrd="3" destOrd="0" presId="urn:microsoft.com/office/officeart/2005/8/layout/hList2"/>
    <dgm:cxn modelId="{027560F7-2BA1-40CE-9CFA-191A1AE694CD}" type="presParOf" srcId="{EF36A056-037B-429C-8EFA-42FA72D7CF6B}" destId="{18C75775-AAFB-4BD2-BB5C-0CA908F56CBE}" srcOrd="4" destOrd="0" presId="urn:microsoft.com/office/officeart/2005/8/layout/hList2"/>
    <dgm:cxn modelId="{B33E4500-FF06-4425-BDE2-FEA7656F0E0A}" type="presParOf" srcId="{18C75775-AAFB-4BD2-BB5C-0CA908F56CBE}" destId="{8BF848AE-A5E4-4C3C-A619-00907B2BB386}" srcOrd="0" destOrd="0" presId="urn:microsoft.com/office/officeart/2005/8/layout/hList2"/>
    <dgm:cxn modelId="{0942150F-1443-4AE0-A39B-3493BE79F6DE}" type="presParOf" srcId="{18C75775-AAFB-4BD2-BB5C-0CA908F56CBE}" destId="{AA270DE0-A9FC-4131-BC81-094D4348FC0E}" srcOrd="1" destOrd="0" presId="urn:microsoft.com/office/officeart/2005/8/layout/hList2"/>
    <dgm:cxn modelId="{2D126ADC-EAB8-492A-9DA0-616CEBA46EE0}" type="presParOf" srcId="{18C75775-AAFB-4BD2-BB5C-0CA908F56CBE}" destId="{45F06034-2C88-4EB6-8B8F-5AD35425E2E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81222C-0709-486B-BAE9-AE1D6FEA6FC4}" type="doc">
      <dgm:prSet loTypeId="urn:microsoft.com/office/officeart/2005/8/layout/chart3" loCatId="cycle" qsTypeId="urn:microsoft.com/office/officeart/2005/8/quickstyle/simple1" qsCatId="simple" csTypeId="urn:microsoft.com/office/officeart/2005/8/colors/colorful1" csCatId="colorful" phldr="1"/>
      <dgm:spPr/>
    </dgm:pt>
    <dgm:pt modelId="{D565043A-43C4-4C90-A857-CD4D68D55705}">
      <dgm:prSet phldrT="[Text]"/>
      <dgm:spPr/>
      <dgm:t>
        <a:bodyPr/>
        <a:lstStyle/>
        <a:p>
          <a:r>
            <a:rPr lang="en-US">
              <a:latin typeface="+mn-lt"/>
              <a:cs typeface="Arial" panose="020B0604020202020204" pitchFamily="34" charset="0"/>
            </a:rPr>
            <a:t>Progress monitoring data</a:t>
          </a:r>
        </a:p>
      </dgm:t>
    </dgm:pt>
    <dgm:pt modelId="{C05B852F-2365-4CA4-9DD0-E17166D7E976}" type="parTrans" cxnId="{9BDD4DDA-B638-41AD-BC92-0527D5EA7BB5}">
      <dgm:prSet/>
      <dgm:spPr/>
      <dgm:t>
        <a:bodyPr/>
        <a:lstStyle/>
        <a:p>
          <a:endParaRPr lang="en-US"/>
        </a:p>
      </dgm:t>
    </dgm:pt>
    <dgm:pt modelId="{6F604E3C-4BD2-4236-A1CA-2869DA392FFD}" type="sibTrans" cxnId="{9BDD4DDA-B638-41AD-BC92-0527D5EA7BB5}">
      <dgm:prSet/>
      <dgm:spPr/>
      <dgm:t>
        <a:bodyPr/>
        <a:lstStyle/>
        <a:p>
          <a:endParaRPr lang="en-US"/>
        </a:p>
      </dgm:t>
    </dgm:pt>
    <dgm:pt modelId="{03E47BF4-B9B4-4B8E-B6A7-FE7F077F8E70}">
      <dgm:prSet phldrT="[Text]"/>
      <dgm:spPr/>
      <dgm:t>
        <a:bodyPr/>
        <a:lstStyle/>
        <a:p>
          <a:r>
            <a:rPr lang="en-US">
              <a:latin typeface="+mn-lt"/>
              <a:cs typeface="Arial" panose="020B0604020202020204" pitchFamily="34" charset="0"/>
            </a:rPr>
            <a:t>Observations</a:t>
          </a:r>
        </a:p>
      </dgm:t>
    </dgm:pt>
    <dgm:pt modelId="{1C0A0502-B06D-4404-971C-5E2B0B44CA46}" type="parTrans" cxnId="{2D5F1AB5-5AEA-4D90-A7DB-0094801EAD60}">
      <dgm:prSet/>
      <dgm:spPr/>
      <dgm:t>
        <a:bodyPr/>
        <a:lstStyle/>
        <a:p>
          <a:endParaRPr lang="en-US"/>
        </a:p>
      </dgm:t>
    </dgm:pt>
    <dgm:pt modelId="{0073CEC0-E317-4779-83A2-D4555BFD5975}" type="sibTrans" cxnId="{2D5F1AB5-5AEA-4D90-A7DB-0094801EAD60}">
      <dgm:prSet/>
      <dgm:spPr/>
      <dgm:t>
        <a:bodyPr/>
        <a:lstStyle/>
        <a:p>
          <a:endParaRPr lang="en-US"/>
        </a:p>
      </dgm:t>
    </dgm:pt>
    <dgm:pt modelId="{5FFF2D98-3974-4B25-B3E1-7D5EE62C4CCA}">
      <dgm:prSet phldrT="[Text]"/>
      <dgm:spPr/>
      <dgm:t>
        <a:bodyPr/>
        <a:lstStyle/>
        <a:p>
          <a:r>
            <a:rPr lang="en-US">
              <a:latin typeface="+mn-lt"/>
              <a:cs typeface="Arial" panose="020B0604020202020204" pitchFamily="34" charset="0"/>
            </a:rPr>
            <a:t>Parent and Teacher Input</a:t>
          </a:r>
        </a:p>
      </dgm:t>
    </dgm:pt>
    <dgm:pt modelId="{F17335E6-27A6-4A0B-BFAA-D2C7F7F06317}" type="parTrans" cxnId="{EF1016B2-A621-4A7A-8C74-01A20D1F480D}">
      <dgm:prSet/>
      <dgm:spPr/>
      <dgm:t>
        <a:bodyPr/>
        <a:lstStyle/>
        <a:p>
          <a:endParaRPr lang="en-US"/>
        </a:p>
      </dgm:t>
    </dgm:pt>
    <dgm:pt modelId="{9A22042F-F22D-4791-98BF-CA2F062955D3}" type="sibTrans" cxnId="{EF1016B2-A621-4A7A-8C74-01A20D1F480D}">
      <dgm:prSet/>
      <dgm:spPr/>
      <dgm:t>
        <a:bodyPr/>
        <a:lstStyle/>
        <a:p>
          <a:endParaRPr lang="en-US"/>
        </a:p>
      </dgm:t>
    </dgm:pt>
    <dgm:pt modelId="{63B0E812-473C-46A1-B3CD-E21D174EB8A6}">
      <dgm:prSet phldrT="[Text]"/>
      <dgm:spPr/>
      <dgm:t>
        <a:bodyPr/>
        <a:lstStyle/>
        <a:p>
          <a:r>
            <a:rPr lang="en-US">
              <a:latin typeface="+mn-lt"/>
              <a:cs typeface="Arial" panose="020B0604020202020204" pitchFamily="34" charset="0"/>
            </a:rPr>
            <a:t>Work samples</a:t>
          </a:r>
        </a:p>
      </dgm:t>
    </dgm:pt>
    <dgm:pt modelId="{64402A2A-4A36-400D-962D-62B47CB50C36}" type="parTrans" cxnId="{845C24D5-8B2F-41E0-8D8B-23EF4B26A9EC}">
      <dgm:prSet/>
      <dgm:spPr/>
      <dgm:t>
        <a:bodyPr/>
        <a:lstStyle/>
        <a:p>
          <a:endParaRPr lang="en-US"/>
        </a:p>
      </dgm:t>
    </dgm:pt>
    <dgm:pt modelId="{23E11A08-DA40-47CA-92D9-224129B80484}" type="sibTrans" cxnId="{845C24D5-8B2F-41E0-8D8B-23EF4B26A9EC}">
      <dgm:prSet/>
      <dgm:spPr/>
      <dgm:t>
        <a:bodyPr/>
        <a:lstStyle/>
        <a:p>
          <a:endParaRPr lang="en-US"/>
        </a:p>
      </dgm:t>
    </dgm:pt>
    <dgm:pt modelId="{2C11CECD-BAC0-4DA7-A5F1-B19EFEE20405}">
      <dgm:prSet phldrT="[Text]"/>
      <dgm:spPr/>
      <dgm:t>
        <a:bodyPr/>
        <a:lstStyle/>
        <a:p>
          <a:r>
            <a:rPr lang="en-US">
              <a:latin typeface="+mn-lt"/>
              <a:cs typeface="Arial" panose="020B0604020202020204" pitchFamily="34" charset="0"/>
            </a:rPr>
            <a:t>Achievement assessments</a:t>
          </a:r>
        </a:p>
      </dgm:t>
    </dgm:pt>
    <dgm:pt modelId="{8A2A1CC9-5882-4D79-8D14-3D1824A6715A}" type="parTrans" cxnId="{6D361E7E-98A6-4EFC-8A5F-4D15CD368B91}">
      <dgm:prSet/>
      <dgm:spPr/>
      <dgm:t>
        <a:bodyPr/>
        <a:lstStyle/>
        <a:p>
          <a:endParaRPr lang="en-US"/>
        </a:p>
      </dgm:t>
    </dgm:pt>
    <dgm:pt modelId="{2356061F-030C-485C-A247-456ECDA8FB83}" type="sibTrans" cxnId="{6D361E7E-98A6-4EFC-8A5F-4D15CD368B91}">
      <dgm:prSet/>
      <dgm:spPr/>
      <dgm:t>
        <a:bodyPr/>
        <a:lstStyle/>
        <a:p>
          <a:endParaRPr lang="en-US"/>
        </a:p>
      </dgm:t>
    </dgm:pt>
    <dgm:pt modelId="{2DA75EF4-0DE9-4622-B5D3-DF35056369E7}">
      <dgm:prSet phldrT="[Text]"/>
      <dgm:spPr/>
      <dgm:t>
        <a:bodyPr/>
        <a:lstStyle/>
        <a:p>
          <a:r>
            <a:rPr lang="en-US">
              <a:latin typeface="+mn-lt"/>
              <a:cs typeface="Arial" panose="020B0604020202020204" pitchFamily="34" charset="0"/>
            </a:rPr>
            <a:t>Exclusionary Factors</a:t>
          </a:r>
        </a:p>
      </dgm:t>
    </dgm:pt>
    <dgm:pt modelId="{39455B89-8586-4BAD-90AA-967F1817F176}" type="parTrans" cxnId="{942CB9A7-C73E-4503-82A3-C6D30472B550}">
      <dgm:prSet/>
      <dgm:spPr/>
      <dgm:t>
        <a:bodyPr/>
        <a:lstStyle/>
        <a:p>
          <a:endParaRPr lang="en-US"/>
        </a:p>
      </dgm:t>
    </dgm:pt>
    <dgm:pt modelId="{F1488E51-6A19-4FCE-86F0-985FEC13166A}" type="sibTrans" cxnId="{942CB9A7-C73E-4503-82A3-C6D30472B550}">
      <dgm:prSet/>
      <dgm:spPr/>
      <dgm:t>
        <a:bodyPr/>
        <a:lstStyle/>
        <a:p>
          <a:endParaRPr lang="en-US"/>
        </a:p>
      </dgm:t>
    </dgm:pt>
    <dgm:pt modelId="{EB722254-A0FC-4A84-A0FE-A4869DA83903}">
      <dgm:prSet phldrT="[Text]"/>
      <dgm:spPr/>
      <dgm:t>
        <a:bodyPr/>
        <a:lstStyle/>
        <a:p>
          <a:r>
            <a:rPr lang="en-US">
              <a:latin typeface="+mn-lt"/>
              <a:cs typeface="Arial" panose="020B0604020202020204" pitchFamily="34" charset="0"/>
            </a:rPr>
            <a:t>Rate of Improvement</a:t>
          </a:r>
        </a:p>
      </dgm:t>
    </dgm:pt>
    <dgm:pt modelId="{664B3C27-52DC-4800-86F3-A165B8F66731}" type="parTrans" cxnId="{DC87C9E3-921F-420A-8E9F-EC3BEABD3B18}">
      <dgm:prSet/>
      <dgm:spPr/>
      <dgm:t>
        <a:bodyPr/>
        <a:lstStyle/>
        <a:p>
          <a:endParaRPr lang="en-US"/>
        </a:p>
      </dgm:t>
    </dgm:pt>
    <dgm:pt modelId="{13AEC281-7C23-483D-90E2-62F06FA9C6E3}" type="sibTrans" cxnId="{DC87C9E3-921F-420A-8E9F-EC3BEABD3B18}">
      <dgm:prSet/>
      <dgm:spPr/>
      <dgm:t>
        <a:bodyPr/>
        <a:lstStyle/>
        <a:p>
          <a:endParaRPr lang="en-US"/>
        </a:p>
      </dgm:t>
    </dgm:pt>
    <dgm:pt modelId="{061A46FD-2A11-4576-9FBA-5390FFBF66F1}" type="pres">
      <dgm:prSet presAssocID="{8481222C-0709-486B-BAE9-AE1D6FEA6FC4}" presName="compositeShape" presStyleCnt="0">
        <dgm:presLayoutVars>
          <dgm:chMax val="7"/>
          <dgm:dir/>
          <dgm:resizeHandles val="exact"/>
        </dgm:presLayoutVars>
      </dgm:prSet>
      <dgm:spPr/>
    </dgm:pt>
    <dgm:pt modelId="{799DD1E2-F91A-4A02-8F42-1F3EE34F1E17}" type="pres">
      <dgm:prSet presAssocID="{8481222C-0709-486B-BAE9-AE1D6FEA6FC4}" presName="wedge1" presStyleLbl="node1" presStyleIdx="0" presStyleCnt="7"/>
      <dgm:spPr/>
    </dgm:pt>
    <dgm:pt modelId="{57226BF0-56CB-41B3-A83D-EA8125611896}" type="pres">
      <dgm:prSet presAssocID="{8481222C-0709-486B-BAE9-AE1D6FEA6FC4}" presName="wedge1Tx" presStyleLbl="node1" presStyleIdx="0" presStyleCnt="7">
        <dgm:presLayoutVars>
          <dgm:chMax val="0"/>
          <dgm:chPref val="0"/>
          <dgm:bulletEnabled val="1"/>
        </dgm:presLayoutVars>
      </dgm:prSet>
      <dgm:spPr/>
    </dgm:pt>
    <dgm:pt modelId="{0CDC6562-FB58-47A9-A309-AAA353FB3C81}" type="pres">
      <dgm:prSet presAssocID="{8481222C-0709-486B-BAE9-AE1D6FEA6FC4}" presName="wedge2" presStyleLbl="node1" presStyleIdx="1" presStyleCnt="7"/>
      <dgm:spPr/>
    </dgm:pt>
    <dgm:pt modelId="{B89DC277-C5B4-47EF-8B61-6CB74709D67D}" type="pres">
      <dgm:prSet presAssocID="{8481222C-0709-486B-BAE9-AE1D6FEA6FC4}" presName="wedge2Tx" presStyleLbl="node1" presStyleIdx="1" presStyleCnt="7">
        <dgm:presLayoutVars>
          <dgm:chMax val="0"/>
          <dgm:chPref val="0"/>
          <dgm:bulletEnabled val="1"/>
        </dgm:presLayoutVars>
      </dgm:prSet>
      <dgm:spPr/>
    </dgm:pt>
    <dgm:pt modelId="{F2B1D277-2B82-4690-AB33-62D50FD1C7D7}" type="pres">
      <dgm:prSet presAssocID="{8481222C-0709-486B-BAE9-AE1D6FEA6FC4}" presName="wedge3" presStyleLbl="node1" presStyleIdx="2" presStyleCnt="7"/>
      <dgm:spPr/>
    </dgm:pt>
    <dgm:pt modelId="{DFD75357-2774-4303-8B4F-154B4501FF90}" type="pres">
      <dgm:prSet presAssocID="{8481222C-0709-486B-BAE9-AE1D6FEA6FC4}" presName="wedge3Tx" presStyleLbl="node1" presStyleIdx="2" presStyleCnt="7">
        <dgm:presLayoutVars>
          <dgm:chMax val="0"/>
          <dgm:chPref val="0"/>
          <dgm:bulletEnabled val="1"/>
        </dgm:presLayoutVars>
      </dgm:prSet>
      <dgm:spPr/>
    </dgm:pt>
    <dgm:pt modelId="{3DCB6FD9-93F4-47FB-BD08-224598FBE1A9}" type="pres">
      <dgm:prSet presAssocID="{8481222C-0709-486B-BAE9-AE1D6FEA6FC4}" presName="wedge4" presStyleLbl="node1" presStyleIdx="3" presStyleCnt="7"/>
      <dgm:spPr/>
    </dgm:pt>
    <dgm:pt modelId="{10B891E6-9571-41CC-832D-71CB9BCBF54C}" type="pres">
      <dgm:prSet presAssocID="{8481222C-0709-486B-BAE9-AE1D6FEA6FC4}" presName="wedge4Tx" presStyleLbl="node1" presStyleIdx="3" presStyleCnt="7">
        <dgm:presLayoutVars>
          <dgm:chMax val="0"/>
          <dgm:chPref val="0"/>
          <dgm:bulletEnabled val="1"/>
        </dgm:presLayoutVars>
      </dgm:prSet>
      <dgm:spPr/>
    </dgm:pt>
    <dgm:pt modelId="{7E563E8A-D668-4F31-8C46-BF46BACF31D1}" type="pres">
      <dgm:prSet presAssocID="{8481222C-0709-486B-BAE9-AE1D6FEA6FC4}" presName="wedge5" presStyleLbl="node1" presStyleIdx="4" presStyleCnt="7"/>
      <dgm:spPr/>
    </dgm:pt>
    <dgm:pt modelId="{A2F805CD-A199-42CA-ABE6-C4E20DA828E0}" type="pres">
      <dgm:prSet presAssocID="{8481222C-0709-486B-BAE9-AE1D6FEA6FC4}" presName="wedge5Tx" presStyleLbl="node1" presStyleIdx="4" presStyleCnt="7">
        <dgm:presLayoutVars>
          <dgm:chMax val="0"/>
          <dgm:chPref val="0"/>
          <dgm:bulletEnabled val="1"/>
        </dgm:presLayoutVars>
      </dgm:prSet>
      <dgm:spPr/>
    </dgm:pt>
    <dgm:pt modelId="{E537D599-AF73-4B5E-8D2F-C9097F0FDD06}" type="pres">
      <dgm:prSet presAssocID="{8481222C-0709-486B-BAE9-AE1D6FEA6FC4}" presName="wedge6" presStyleLbl="node1" presStyleIdx="5" presStyleCnt="7"/>
      <dgm:spPr/>
    </dgm:pt>
    <dgm:pt modelId="{4235BC68-FE79-4D8D-B05B-8317AA3758C1}" type="pres">
      <dgm:prSet presAssocID="{8481222C-0709-486B-BAE9-AE1D6FEA6FC4}" presName="wedge6Tx" presStyleLbl="node1" presStyleIdx="5" presStyleCnt="7">
        <dgm:presLayoutVars>
          <dgm:chMax val="0"/>
          <dgm:chPref val="0"/>
          <dgm:bulletEnabled val="1"/>
        </dgm:presLayoutVars>
      </dgm:prSet>
      <dgm:spPr/>
    </dgm:pt>
    <dgm:pt modelId="{E1A884AA-B11A-4E79-B810-760425C0DCF6}" type="pres">
      <dgm:prSet presAssocID="{8481222C-0709-486B-BAE9-AE1D6FEA6FC4}" presName="wedge7" presStyleLbl="node1" presStyleIdx="6" presStyleCnt="7"/>
      <dgm:spPr/>
    </dgm:pt>
    <dgm:pt modelId="{64BAE24B-F6C6-4DAE-98AE-3175E16323A3}" type="pres">
      <dgm:prSet presAssocID="{8481222C-0709-486B-BAE9-AE1D6FEA6FC4}" presName="wedge7Tx" presStyleLbl="node1" presStyleIdx="6" presStyleCnt="7">
        <dgm:presLayoutVars>
          <dgm:chMax val="0"/>
          <dgm:chPref val="0"/>
          <dgm:bulletEnabled val="1"/>
        </dgm:presLayoutVars>
      </dgm:prSet>
      <dgm:spPr/>
    </dgm:pt>
  </dgm:ptLst>
  <dgm:cxnLst>
    <dgm:cxn modelId="{CC597239-A28E-487C-8A72-F48F268B261A}" type="presOf" srcId="{EB722254-A0FC-4A84-A0FE-A4869DA83903}" destId="{64BAE24B-F6C6-4DAE-98AE-3175E16323A3}" srcOrd="1" destOrd="0" presId="urn:microsoft.com/office/officeart/2005/8/layout/chart3"/>
    <dgm:cxn modelId="{0A24763C-D354-4AD4-BA85-09FA88265E70}" type="presOf" srcId="{03E47BF4-B9B4-4B8E-B6A7-FE7F077F8E70}" destId="{B89DC277-C5B4-47EF-8B61-6CB74709D67D}" srcOrd="1" destOrd="0" presId="urn:microsoft.com/office/officeart/2005/8/layout/chart3"/>
    <dgm:cxn modelId="{3C28895B-832A-4CF3-B89B-09BD5B0387B6}" type="presOf" srcId="{2DA75EF4-0DE9-4622-B5D3-DF35056369E7}" destId="{E537D599-AF73-4B5E-8D2F-C9097F0FDD06}" srcOrd="0" destOrd="0" presId="urn:microsoft.com/office/officeart/2005/8/layout/chart3"/>
    <dgm:cxn modelId="{5499B75F-B09E-4C4E-9547-F05F98E36DEB}" type="presOf" srcId="{03E47BF4-B9B4-4B8E-B6A7-FE7F077F8E70}" destId="{0CDC6562-FB58-47A9-A309-AAA353FB3C81}" srcOrd="0" destOrd="0" presId="urn:microsoft.com/office/officeart/2005/8/layout/chart3"/>
    <dgm:cxn modelId="{CB2ADC66-963E-41FC-B217-43C32EADCED3}" type="presOf" srcId="{D565043A-43C4-4C90-A857-CD4D68D55705}" destId="{57226BF0-56CB-41B3-A83D-EA8125611896}" srcOrd="1" destOrd="0" presId="urn:microsoft.com/office/officeart/2005/8/layout/chart3"/>
    <dgm:cxn modelId="{26052A70-3489-4A72-B3D4-EA5DCA844028}" type="presOf" srcId="{2C11CECD-BAC0-4DA7-A5F1-B19EFEE20405}" destId="{A2F805CD-A199-42CA-ABE6-C4E20DA828E0}" srcOrd="1" destOrd="0" presId="urn:microsoft.com/office/officeart/2005/8/layout/chart3"/>
    <dgm:cxn modelId="{BD979D79-92EB-4DA5-AE60-0FCDA51F5D16}" type="presOf" srcId="{2C11CECD-BAC0-4DA7-A5F1-B19EFEE20405}" destId="{7E563E8A-D668-4F31-8C46-BF46BACF31D1}" srcOrd="0" destOrd="0" presId="urn:microsoft.com/office/officeart/2005/8/layout/chart3"/>
    <dgm:cxn modelId="{B1CE947D-CF4B-43CB-8870-4390383CC0A9}" type="presOf" srcId="{5FFF2D98-3974-4B25-B3E1-7D5EE62C4CCA}" destId="{F2B1D277-2B82-4690-AB33-62D50FD1C7D7}" srcOrd="0" destOrd="0" presId="urn:microsoft.com/office/officeart/2005/8/layout/chart3"/>
    <dgm:cxn modelId="{6D361E7E-98A6-4EFC-8A5F-4D15CD368B91}" srcId="{8481222C-0709-486B-BAE9-AE1D6FEA6FC4}" destId="{2C11CECD-BAC0-4DA7-A5F1-B19EFEE20405}" srcOrd="4" destOrd="0" parTransId="{8A2A1CC9-5882-4D79-8D14-3D1824A6715A}" sibTransId="{2356061F-030C-485C-A247-456ECDA8FB83}"/>
    <dgm:cxn modelId="{D9562692-D245-4696-A888-F16FDA621BDE}" type="presOf" srcId="{8481222C-0709-486B-BAE9-AE1D6FEA6FC4}" destId="{061A46FD-2A11-4576-9FBA-5390FFBF66F1}" srcOrd="0" destOrd="0" presId="urn:microsoft.com/office/officeart/2005/8/layout/chart3"/>
    <dgm:cxn modelId="{EF20D993-F646-4041-BE8C-70921C89DF02}" type="presOf" srcId="{2DA75EF4-0DE9-4622-B5D3-DF35056369E7}" destId="{4235BC68-FE79-4D8D-B05B-8317AA3758C1}" srcOrd="1" destOrd="0" presId="urn:microsoft.com/office/officeart/2005/8/layout/chart3"/>
    <dgm:cxn modelId="{942CB9A7-C73E-4503-82A3-C6D30472B550}" srcId="{8481222C-0709-486B-BAE9-AE1D6FEA6FC4}" destId="{2DA75EF4-0DE9-4622-B5D3-DF35056369E7}" srcOrd="5" destOrd="0" parTransId="{39455B89-8586-4BAD-90AA-967F1817F176}" sibTransId="{F1488E51-6A19-4FCE-86F0-985FEC13166A}"/>
    <dgm:cxn modelId="{EF1016B2-A621-4A7A-8C74-01A20D1F480D}" srcId="{8481222C-0709-486B-BAE9-AE1D6FEA6FC4}" destId="{5FFF2D98-3974-4B25-B3E1-7D5EE62C4CCA}" srcOrd="2" destOrd="0" parTransId="{F17335E6-27A6-4A0B-BFAA-D2C7F7F06317}" sibTransId="{9A22042F-F22D-4791-98BF-CA2F062955D3}"/>
    <dgm:cxn modelId="{0818A2B2-06C5-445D-9B2E-1B1C05E36502}" type="presOf" srcId="{63B0E812-473C-46A1-B3CD-E21D174EB8A6}" destId="{10B891E6-9571-41CC-832D-71CB9BCBF54C}" srcOrd="1" destOrd="0" presId="urn:microsoft.com/office/officeart/2005/8/layout/chart3"/>
    <dgm:cxn modelId="{2D5F1AB5-5AEA-4D90-A7DB-0094801EAD60}" srcId="{8481222C-0709-486B-BAE9-AE1D6FEA6FC4}" destId="{03E47BF4-B9B4-4B8E-B6A7-FE7F077F8E70}" srcOrd="1" destOrd="0" parTransId="{1C0A0502-B06D-4404-971C-5E2B0B44CA46}" sibTransId="{0073CEC0-E317-4779-83A2-D4555BFD5975}"/>
    <dgm:cxn modelId="{C56B91BA-C119-44D1-B7DE-FC5FB120C509}" type="presOf" srcId="{5FFF2D98-3974-4B25-B3E1-7D5EE62C4CCA}" destId="{DFD75357-2774-4303-8B4F-154B4501FF90}" srcOrd="1" destOrd="0" presId="urn:microsoft.com/office/officeart/2005/8/layout/chart3"/>
    <dgm:cxn modelId="{492149CC-0F9F-413E-9D6B-F915453F7E69}" type="presOf" srcId="{EB722254-A0FC-4A84-A0FE-A4869DA83903}" destId="{E1A884AA-B11A-4E79-B810-760425C0DCF6}" srcOrd="0" destOrd="0" presId="urn:microsoft.com/office/officeart/2005/8/layout/chart3"/>
    <dgm:cxn modelId="{845C24D5-8B2F-41E0-8D8B-23EF4B26A9EC}" srcId="{8481222C-0709-486B-BAE9-AE1D6FEA6FC4}" destId="{63B0E812-473C-46A1-B3CD-E21D174EB8A6}" srcOrd="3" destOrd="0" parTransId="{64402A2A-4A36-400D-962D-62B47CB50C36}" sibTransId="{23E11A08-DA40-47CA-92D9-224129B80484}"/>
    <dgm:cxn modelId="{0C1BE2D9-1433-442E-8BE6-FA56137B0CC8}" type="presOf" srcId="{63B0E812-473C-46A1-B3CD-E21D174EB8A6}" destId="{3DCB6FD9-93F4-47FB-BD08-224598FBE1A9}" srcOrd="0" destOrd="0" presId="urn:microsoft.com/office/officeart/2005/8/layout/chart3"/>
    <dgm:cxn modelId="{9BDD4DDA-B638-41AD-BC92-0527D5EA7BB5}" srcId="{8481222C-0709-486B-BAE9-AE1D6FEA6FC4}" destId="{D565043A-43C4-4C90-A857-CD4D68D55705}" srcOrd="0" destOrd="0" parTransId="{C05B852F-2365-4CA4-9DD0-E17166D7E976}" sibTransId="{6F604E3C-4BD2-4236-A1CA-2869DA392FFD}"/>
    <dgm:cxn modelId="{DC87C9E3-921F-420A-8E9F-EC3BEABD3B18}" srcId="{8481222C-0709-486B-BAE9-AE1D6FEA6FC4}" destId="{EB722254-A0FC-4A84-A0FE-A4869DA83903}" srcOrd="6" destOrd="0" parTransId="{664B3C27-52DC-4800-86F3-A165B8F66731}" sibTransId="{13AEC281-7C23-483D-90E2-62F06FA9C6E3}"/>
    <dgm:cxn modelId="{A8271FFB-F7DF-41E2-8F31-8A7AA71CDC82}" type="presOf" srcId="{D565043A-43C4-4C90-A857-CD4D68D55705}" destId="{799DD1E2-F91A-4A02-8F42-1F3EE34F1E17}" srcOrd="0" destOrd="0" presId="urn:microsoft.com/office/officeart/2005/8/layout/chart3"/>
    <dgm:cxn modelId="{275BAED4-AA88-43BF-9263-A88BAA0660FB}" type="presParOf" srcId="{061A46FD-2A11-4576-9FBA-5390FFBF66F1}" destId="{799DD1E2-F91A-4A02-8F42-1F3EE34F1E17}" srcOrd="0" destOrd="0" presId="urn:microsoft.com/office/officeart/2005/8/layout/chart3"/>
    <dgm:cxn modelId="{38320D80-492F-40F7-B54B-582C5ACA8D14}" type="presParOf" srcId="{061A46FD-2A11-4576-9FBA-5390FFBF66F1}" destId="{57226BF0-56CB-41B3-A83D-EA8125611896}" srcOrd="1" destOrd="0" presId="urn:microsoft.com/office/officeart/2005/8/layout/chart3"/>
    <dgm:cxn modelId="{40A8F5A7-AF1F-4F2A-9EAA-1D8925174F74}" type="presParOf" srcId="{061A46FD-2A11-4576-9FBA-5390FFBF66F1}" destId="{0CDC6562-FB58-47A9-A309-AAA353FB3C81}" srcOrd="2" destOrd="0" presId="urn:microsoft.com/office/officeart/2005/8/layout/chart3"/>
    <dgm:cxn modelId="{7B352975-1BBC-4C8A-8CFA-7A29C85673E9}" type="presParOf" srcId="{061A46FD-2A11-4576-9FBA-5390FFBF66F1}" destId="{B89DC277-C5B4-47EF-8B61-6CB74709D67D}" srcOrd="3" destOrd="0" presId="urn:microsoft.com/office/officeart/2005/8/layout/chart3"/>
    <dgm:cxn modelId="{6376E2BF-04B7-4FD3-8BA0-F6228CD9E547}" type="presParOf" srcId="{061A46FD-2A11-4576-9FBA-5390FFBF66F1}" destId="{F2B1D277-2B82-4690-AB33-62D50FD1C7D7}" srcOrd="4" destOrd="0" presId="urn:microsoft.com/office/officeart/2005/8/layout/chart3"/>
    <dgm:cxn modelId="{D23C67BF-AD7B-4EF0-A89D-A1D6805CB253}" type="presParOf" srcId="{061A46FD-2A11-4576-9FBA-5390FFBF66F1}" destId="{DFD75357-2774-4303-8B4F-154B4501FF90}" srcOrd="5" destOrd="0" presId="urn:microsoft.com/office/officeart/2005/8/layout/chart3"/>
    <dgm:cxn modelId="{2B74E5C0-6757-4075-BF78-5F46137FA4B5}" type="presParOf" srcId="{061A46FD-2A11-4576-9FBA-5390FFBF66F1}" destId="{3DCB6FD9-93F4-47FB-BD08-224598FBE1A9}" srcOrd="6" destOrd="0" presId="urn:microsoft.com/office/officeart/2005/8/layout/chart3"/>
    <dgm:cxn modelId="{1A9510FE-10C4-448B-93D7-29CEB40BF0B1}" type="presParOf" srcId="{061A46FD-2A11-4576-9FBA-5390FFBF66F1}" destId="{10B891E6-9571-41CC-832D-71CB9BCBF54C}" srcOrd="7" destOrd="0" presId="urn:microsoft.com/office/officeart/2005/8/layout/chart3"/>
    <dgm:cxn modelId="{D0D1CF05-6D93-4F26-840C-86EA187AA9EB}" type="presParOf" srcId="{061A46FD-2A11-4576-9FBA-5390FFBF66F1}" destId="{7E563E8A-D668-4F31-8C46-BF46BACF31D1}" srcOrd="8" destOrd="0" presId="urn:microsoft.com/office/officeart/2005/8/layout/chart3"/>
    <dgm:cxn modelId="{DBA86CA1-08C1-4A72-99AF-E5761C8F782B}" type="presParOf" srcId="{061A46FD-2A11-4576-9FBA-5390FFBF66F1}" destId="{A2F805CD-A199-42CA-ABE6-C4E20DA828E0}" srcOrd="9" destOrd="0" presId="urn:microsoft.com/office/officeart/2005/8/layout/chart3"/>
    <dgm:cxn modelId="{5DB078B3-0788-47E1-AA4B-B80A685C4364}" type="presParOf" srcId="{061A46FD-2A11-4576-9FBA-5390FFBF66F1}" destId="{E537D599-AF73-4B5E-8D2F-C9097F0FDD06}" srcOrd="10" destOrd="0" presId="urn:microsoft.com/office/officeart/2005/8/layout/chart3"/>
    <dgm:cxn modelId="{19B70266-0753-4FD9-BA22-81D59E861941}" type="presParOf" srcId="{061A46FD-2A11-4576-9FBA-5390FFBF66F1}" destId="{4235BC68-FE79-4D8D-B05B-8317AA3758C1}" srcOrd="11" destOrd="0" presId="urn:microsoft.com/office/officeart/2005/8/layout/chart3"/>
    <dgm:cxn modelId="{733DCA11-F276-41D6-AFC7-E3347EE38726}" type="presParOf" srcId="{061A46FD-2A11-4576-9FBA-5390FFBF66F1}" destId="{E1A884AA-B11A-4E79-B810-760425C0DCF6}" srcOrd="12" destOrd="0" presId="urn:microsoft.com/office/officeart/2005/8/layout/chart3"/>
    <dgm:cxn modelId="{DBD0EA92-1BD4-4F69-A3C2-FAC461D2CB79}" type="presParOf" srcId="{061A46FD-2A11-4576-9FBA-5390FFBF66F1}" destId="{64BAE24B-F6C6-4DAE-98AE-3175E16323A3}"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5D12C2-8DF5-448D-AB77-5240EE241BE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CA1DE72-1FBB-4168-B8BD-84422EE3F9A8}">
      <dgm:prSet phldrT="[Text]" phldr="0"/>
      <dgm:spPr/>
      <dgm:t>
        <a:bodyPr/>
        <a:lstStyle/>
        <a:p>
          <a:pPr rtl="0"/>
          <a:r>
            <a:rPr lang="en-US">
              <a:latin typeface="PermianSlabSerifTypeface"/>
            </a:rPr>
            <a:t>Universally Screen All Students</a:t>
          </a:r>
        </a:p>
        <a:p>
          <a:pPr rtl="0"/>
          <a:r>
            <a:rPr lang="en-US">
              <a:latin typeface="PermianSlabSerifTypeface"/>
            </a:rPr>
            <a:t> (Measures Depend on Grade Level)</a:t>
          </a:r>
          <a:endParaRPr lang="en-US"/>
        </a:p>
      </dgm:t>
    </dgm:pt>
    <dgm:pt modelId="{9252FE3E-A487-470C-95A8-934D5DA8B53B}" type="parTrans" cxnId="{D2C3BC86-9F3B-4349-BEFD-EBEC811B27F5}">
      <dgm:prSet/>
      <dgm:spPr/>
      <dgm:t>
        <a:bodyPr/>
        <a:lstStyle/>
        <a:p>
          <a:endParaRPr lang="en-US"/>
        </a:p>
      </dgm:t>
    </dgm:pt>
    <dgm:pt modelId="{970225C5-9EE3-495F-B683-F92A8DF8EB0A}" type="sibTrans" cxnId="{D2C3BC86-9F3B-4349-BEFD-EBEC811B27F5}">
      <dgm:prSet/>
      <dgm:spPr/>
      <dgm:t>
        <a:bodyPr/>
        <a:lstStyle/>
        <a:p>
          <a:endParaRPr lang="en-US"/>
        </a:p>
      </dgm:t>
    </dgm:pt>
    <dgm:pt modelId="{D5FDCD7C-3A2C-4A39-9B41-52B8CD1415F7}">
      <dgm:prSet phldrT="[Text]"/>
      <dgm:spPr/>
      <dgm:t>
        <a:bodyPr/>
        <a:lstStyle/>
        <a:p>
          <a:pPr rtl="0"/>
          <a:r>
            <a:rPr lang="en-US">
              <a:latin typeface="PermianSlabSerifTypeface"/>
            </a:rPr>
            <a:t>Data Review</a:t>
          </a:r>
          <a:endParaRPr lang="en-US"/>
        </a:p>
      </dgm:t>
    </dgm:pt>
    <dgm:pt modelId="{61DA820B-AD3A-49A1-9A73-8024C17E5B52}" type="parTrans" cxnId="{47463F1F-D859-476A-99AB-7F5E503B27AF}">
      <dgm:prSet/>
      <dgm:spPr/>
      <dgm:t>
        <a:bodyPr/>
        <a:lstStyle/>
        <a:p>
          <a:endParaRPr lang="en-US"/>
        </a:p>
      </dgm:t>
    </dgm:pt>
    <dgm:pt modelId="{6B4AC3ED-022C-443A-A1BB-E8EDC93BB75C}" type="sibTrans" cxnId="{47463F1F-D859-476A-99AB-7F5E503B27AF}">
      <dgm:prSet/>
      <dgm:spPr/>
      <dgm:t>
        <a:bodyPr/>
        <a:lstStyle/>
        <a:p>
          <a:endParaRPr lang="en-US"/>
        </a:p>
      </dgm:t>
    </dgm:pt>
    <dgm:pt modelId="{5983C1B7-1E96-4739-BCD8-5574BD3F5A27}">
      <dgm:prSet phldrT="[Text]"/>
      <dgm:spPr/>
      <dgm:t>
        <a:bodyPr/>
        <a:lstStyle/>
        <a:p>
          <a:pPr rtl="0"/>
          <a:r>
            <a:rPr lang="en-US">
              <a:latin typeface="PermianSlabSerifTypeface"/>
            </a:rPr>
            <a:t>Intervention Plan </a:t>
          </a:r>
        </a:p>
        <a:p>
          <a:pPr rtl="0"/>
          <a:r>
            <a:rPr lang="en-US">
              <a:latin typeface="PermianSlabSerifTypeface"/>
            </a:rPr>
            <a:t>Tier II or Tier III Supports</a:t>
          </a:r>
          <a:endParaRPr lang="en-US"/>
        </a:p>
      </dgm:t>
    </dgm:pt>
    <dgm:pt modelId="{0F335CF6-6F57-482D-9B7B-9663DC43F2A7}" type="parTrans" cxnId="{331ED078-BBB6-440E-B621-30D102061EB4}">
      <dgm:prSet/>
      <dgm:spPr/>
      <dgm:t>
        <a:bodyPr/>
        <a:lstStyle/>
        <a:p>
          <a:endParaRPr lang="en-US"/>
        </a:p>
      </dgm:t>
    </dgm:pt>
    <dgm:pt modelId="{0FA6F741-81AC-4002-9273-0815D81BB03D}" type="sibTrans" cxnId="{331ED078-BBB6-440E-B621-30D102061EB4}">
      <dgm:prSet/>
      <dgm:spPr/>
      <dgm:t>
        <a:bodyPr/>
        <a:lstStyle/>
        <a:p>
          <a:endParaRPr lang="en-US"/>
        </a:p>
      </dgm:t>
    </dgm:pt>
    <dgm:pt modelId="{524BD86D-360A-4D6C-8FE8-9631D57148A4}">
      <dgm:prSet phldrT="[Text]"/>
      <dgm:spPr/>
      <dgm:t>
        <a:bodyPr/>
        <a:lstStyle/>
        <a:p>
          <a:r>
            <a:rPr lang="en-US"/>
            <a:t>Intervention/ Progress Monitoring</a:t>
          </a:r>
        </a:p>
      </dgm:t>
    </dgm:pt>
    <dgm:pt modelId="{43CAA8B3-5B4A-44B9-ACB1-0F1AE9D410CB}" type="parTrans" cxnId="{8FDB13E3-09BB-4264-B715-845C7921978B}">
      <dgm:prSet/>
      <dgm:spPr/>
      <dgm:t>
        <a:bodyPr/>
        <a:lstStyle/>
        <a:p>
          <a:endParaRPr lang="en-US"/>
        </a:p>
      </dgm:t>
    </dgm:pt>
    <dgm:pt modelId="{168F10F9-CD10-4AF4-9A50-35DD40002960}" type="sibTrans" cxnId="{8FDB13E3-09BB-4264-B715-845C7921978B}">
      <dgm:prSet/>
      <dgm:spPr/>
      <dgm:t>
        <a:bodyPr/>
        <a:lstStyle/>
        <a:p>
          <a:endParaRPr lang="en-US"/>
        </a:p>
      </dgm:t>
    </dgm:pt>
    <dgm:pt modelId="{70F29824-5052-4E04-A71A-0B050F5EF200}">
      <dgm:prSet phldrT="[Text]"/>
      <dgm:spPr/>
      <dgm:t>
        <a:bodyPr/>
        <a:lstStyle/>
        <a:p>
          <a:r>
            <a:rPr lang="en-US"/>
            <a:t>Progress Monitoring Data Review</a:t>
          </a:r>
        </a:p>
      </dgm:t>
    </dgm:pt>
    <dgm:pt modelId="{08523333-2099-43F8-A4AC-76182357F7D5}" type="parTrans" cxnId="{758A5DFA-057C-4785-8859-BB615489AA81}">
      <dgm:prSet/>
      <dgm:spPr/>
      <dgm:t>
        <a:bodyPr/>
        <a:lstStyle/>
        <a:p>
          <a:endParaRPr lang="en-US"/>
        </a:p>
      </dgm:t>
    </dgm:pt>
    <dgm:pt modelId="{E6652EBC-63B3-442C-AE59-86161E617B89}" type="sibTrans" cxnId="{758A5DFA-057C-4785-8859-BB615489AA81}">
      <dgm:prSet/>
      <dgm:spPr/>
      <dgm:t>
        <a:bodyPr/>
        <a:lstStyle/>
        <a:p>
          <a:endParaRPr lang="en-US"/>
        </a:p>
      </dgm:t>
    </dgm:pt>
    <dgm:pt modelId="{A49091D9-D4BD-4A34-AAA9-65A6BD3A09BA}">
      <dgm:prSet/>
      <dgm:spPr/>
      <dgm:t>
        <a:bodyPr/>
        <a:lstStyle/>
        <a:p>
          <a:r>
            <a:rPr lang="en-US"/>
            <a:t>Intervention Plan</a:t>
          </a:r>
        </a:p>
      </dgm:t>
    </dgm:pt>
    <dgm:pt modelId="{14201312-306C-4018-B648-E9B07BF03095}" type="parTrans" cxnId="{54AF183D-5989-4AB8-8B4E-30432C98EEE0}">
      <dgm:prSet/>
      <dgm:spPr/>
      <dgm:t>
        <a:bodyPr/>
        <a:lstStyle/>
        <a:p>
          <a:endParaRPr lang="en-US"/>
        </a:p>
      </dgm:t>
    </dgm:pt>
    <dgm:pt modelId="{18D4B747-A3D9-470F-86C3-19BAF0489911}" type="sibTrans" cxnId="{54AF183D-5989-4AB8-8B4E-30432C98EEE0}">
      <dgm:prSet/>
      <dgm:spPr/>
      <dgm:t>
        <a:bodyPr/>
        <a:lstStyle/>
        <a:p>
          <a:endParaRPr lang="en-US"/>
        </a:p>
      </dgm:t>
    </dgm:pt>
    <dgm:pt modelId="{09CC037E-51D2-4512-BC25-14988362E6C3}" type="pres">
      <dgm:prSet presAssocID="{705D12C2-8DF5-448D-AB77-5240EE241BEC}" presName="cycle" presStyleCnt="0">
        <dgm:presLayoutVars>
          <dgm:dir/>
          <dgm:resizeHandles val="exact"/>
        </dgm:presLayoutVars>
      </dgm:prSet>
      <dgm:spPr/>
    </dgm:pt>
    <dgm:pt modelId="{C93FE3CF-40BD-423D-AF8A-C787DBE42226}" type="pres">
      <dgm:prSet presAssocID="{6CA1DE72-1FBB-4168-B8BD-84422EE3F9A8}" presName="dummy" presStyleCnt="0"/>
      <dgm:spPr/>
    </dgm:pt>
    <dgm:pt modelId="{2BA2BEBE-4BB1-4C6D-A032-C96781C7A15D}" type="pres">
      <dgm:prSet presAssocID="{6CA1DE72-1FBB-4168-B8BD-84422EE3F9A8}" presName="node" presStyleLbl="revTx" presStyleIdx="0" presStyleCnt="6" custScaleX="160079">
        <dgm:presLayoutVars>
          <dgm:bulletEnabled val="1"/>
        </dgm:presLayoutVars>
      </dgm:prSet>
      <dgm:spPr/>
    </dgm:pt>
    <dgm:pt modelId="{DBF7094B-14D5-4525-BD76-DADF516F83B4}" type="pres">
      <dgm:prSet presAssocID="{970225C5-9EE3-495F-B683-F92A8DF8EB0A}" presName="sibTrans" presStyleLbl="node1" presStyleIdx="0" presStyleCnt="6"/>
      <dgm:spPr/>
    </dgm:pt>
    <dgm:pt modelId="{EEFC1F54-0861-40F9-88F0-9DE6125A7E0D}" type="pres">
      <dgm:prSet presAssocID="{D5FDCD7C-3A2C-4A39-9B41-52B8CD1415F7}" presName="dummy" presStyleCnt="0"/>
      <dgm:spPr/>
    </dgm:pt>
    <dgm:pt modelId="{D1371570-FBB0-474D-A483-476F8DCD7D84}" type="pres">
      <dgm:prSet presAssocID="{D5FDCD7C-3A2C-4A39-9B41-52B8CD1415F7}" presName="node" presStyleLbl="revTx" presStyleIdx="1" presStyleCnt="6">
        <dgm:presLayoutVars>
          <dgm:bulletEnabled val="1"/>
        </dgm:presLayoutVars>
      </dgm:prSet>
      <dgm:spPr/>
    </dgm:pt>
    <dgm:pt modelId="{3C6FF9D7-3563-47FC-A1FE-5E318CB2F3E4}" type="pres">
      <dgm:prSet presAssocID="{6B4AC3ED-022C-443A-A1BB-E8EDC93BB75C}" presName="sibTrans" presStyleLbl="node1" presStyleIdx="1" presStyleCnt="6"/>
      <dgm:spPr/>
    </dgm:pt>
    <dgm:pt modelId="{2F429490-474D-4335-BE23-6DD28537A261}" type="pres">
      <dgm:prSet presAssocID="{5983C1B7-1E96-4739-BCD8-5574BD3F5A27}" presName="dummy" presStyleCnt="0"/>
      <dgm:spPr/>
    </dgm:pt>
    <dgm:pt modelId="{2A0C2E0B-69F3-429B-9548-E6744DACF2F8}" type="pres">
      <dgm:prSet presAssocID="{5983C1B7-1E96-4739-BCD8-5574BD3F5A27}" presName="node" presStyleLbl="revTx" presStyleIdx="2" presStyleCnt="6">
        <dgm:presLayoutVars>
          <dgm:bulletEnabled val="1"/>
        </dgm:presLayoutVars>
      </dgm:prSet>
      <dgm:spPr/>
    </dgm:pt>
    <dgm:pt modelId="{C6BC8BBA-C52A-4C2D-B82A-6C793CE8197D}" type="pres">
      <dgm:prSet presAssocID="{0FA6F741-81AC-4002-9273-0815D81BB03D}" presName="sibTrans" presStyleLbl="node1" presStyleIdx="2" presStyleCnt="6"/>
      <dgm:spPr/>
    </dgm:pt>
    <dgm:pt modelId="{F2504D64-DAD1-4730-889E-900DA6CC9685}" type="pres">
      <dgm:prSet presAssocID="{524BD86D-360A-4D6C-8FE8-9631D57148A4}" presName="dummy" presStyleCnt="0"/>
      <dgm:spPr/>
    </dgm:pt>
    <dgm:pt modelId="{DB18C9BD-2ADF-4843-98A5-1AB183C5B9ED}" type="pres">
      <dgm:prSet presAssocID="{524BD86D-360A-4D6C-8FE8-9631D57148A4}" presName="node" presStyleLbl="revTx" presStyleIdx="3" presStyleCnt="6">
        <dgm:presLayoutVars>
          <dgm:bulletEnabled val="1"/>
        </dgm:presLayoutVars>
      </dgm:prSet>
      <dgm:spPr/>
    </dgm:pt>
    <dgm:pt modelId="{8F44D827-3749-4840-8872-046FD570B402}" type="pres">
      <dgm:prSet presAssocID="{168F10F9-CD10-4AF4-9A50-35DD40002960}" presName="sibTrans" presStyleLbl="node1" presStyleIdx="3" presStyleCnt="6"/>
      <dgm:spPr/>
    </dgm:pt>
    <dgm:pt modelId="{A3067C35-C4D9-448E-BEBF-2310FC9CAF08}" type="pres">
      <dgm:prSet presAssocID="{70F29824-5052-4E04-A71A-0B050F5EF200}" presName="dummy" presStyleCnt="0"/>
      <dgm:spPr/>
    </dgm:pt>
    <dgm:pt modelId="{1EDC9A31-18B5-417C-AEED-F16FDE7D1A5C}" type="pres">
      <dgm:prSet presAssocID="{70F29824-5052-4E04-A71A-0B050F5EF200}" presName="node" presStyleLbl="revTx" presStyleIdx="4" presStyleCnt="6">
        <dgm:presLayoutVars>
          <dgm:bulletEnabled val="1"/>
        </dgm:presLayoutVars>
      </dgm:prSet>
      <dgm:spPr/>
    </dgm:pt>
    <dgm:pt modelId="{46534275-6881-4F1E-9A0A-29A251470EF7}" type="pres">
      <dgm:prSet presAssocID="{E6652EBC-63B3-442C-AE59-86161E617B89}" presName="sibTrans" presStyleLbl="node1" presStyleIdx="4" presStyleCnt="6"/>
      <dgm:spPr/>
    </dgm:pt>
    <dgm:pt modelId="{C370D0C2-A886-4DDF-A573-D5F0A0C118B6}" type="pres">
      <dgm:prSet presAssocID="{A49091D9-D4BD-4A34-AAA9-65A6BD3A09BA}" presName="dummy" presStyleCnt="0"/>
      <dgm:spPr/>
    </dgm:pt>
    <dgm:pt modelId="{3DDD95E7-F609-490F-8288-E2C77A904E82}" type="pres">
      <dgm:prSet presAssocID="{A49091D9-D4BD-4A34-AAA9-65A6BD3A09BA}" presName="node" presStyleLbl="revTx" presStyleIdx="5" presStyleCnt="6">
        <dgm:presLayoutVars>
          <dgm:bulletEnabled val="1"/>
        </dgm:presLayoutVars>
      </dgm:prSet>
      <dgm:spPr/>
    </dgm:pt>
    <dgm:pt modelId="{3DB9A1A5-CF3B-4F63-BB0E-F8E752E6398B}" type="pres">
      <dgm:prSet presAssocID="{18D4B747-A3D9-470F-86C3-19BAF0489911}" presName="sibTrans" presStyleLbl="node1" presStyleIdx="5" presStyleCnt="6"/>
      <dgm:spPr/>
    </dgm:pt>
  </dgm:ptLst>
  <dgm:cxnLst>
    <dgm:cxn modelId="{8380A60A-9141-46C5-B572-7BB941B9481C}" type="presOf" srcId="{705D12C2-8DF5-448D-AB77-5240EE241BEC}" destId="{09CC037E-51D2-4512-BC25-14988362E6C3}" srcOrd="0" destOrd="0" presId="urn:microsoft.com/office/officeart/2005/8/layout/cycle1"/>
    <dgm:cxn modelId="{44FAD11D-8E7C-4C25-8A3F-EE0B51BE5E98}" type="presOf" srcId="{524BD86D-360A-4D6C-8FE8-9631D57148A4}" destId="{DB18C9BD-2ADF-4843-98A5-1AB183C5B9ED}" srcOrd="0" destOrd="0" presId="urn:microsoft.com/office/officeart/2005/8/layout/cycle1"/>
    <dgm:cxn modelId="{7EA9AD1E-64B8-4B36-B50D-3B271F6BF755}" type="presOf" srcId="{70F29824-5052-4E04-A71A-0B050F5EF200}" destId="{1EDC9A31-18B5-417C-AEED-F16FDE7D1A5C}" srcOrd="0" destOrd="0" presId="urn:microsoft.com/office/officeart/2005/8/layout/cycle1"/>
    <dgm:cxn modelId="{47463F1F-D859-476A-99AB-7F5E503B27AF}" srcId="{705D12C2-8DF5-448D-AB77-5240EE241BEC}" destId="{D5FDCD7C-3A2C-4A39-9B41-52B8CD1415F7}" srcOrd="1" destOrd="0" parTransId="{61DA820B-AD3A-49A1-9A73-8024C17E5B52}" sibTransId="{6B4AC3ED-022C-443A-A1BB-E8EDC93BB75C}"/>
    <dgm:cxn modelId="{54AF183D-5989-4AB8-8B4E-30432C98EEE0}" srcId="{705D12C2-8DF5-448D-AB77-5240EE241BEC}" destId="{A49091D9-D4BD-4A34-AAA9-65A6BD3A09BA}" srcOrd="5" destOrd="0" parTransId="{14201312-306C-4018-B648-E9B07BF03095}" sibTransId="{18D4B747-A3D9-470F-86C3-19BAF0489911}"/>
    <dgm:cxn modelId="{DD6FBB42-672E-4EA2-831B-D692B013DC7F}" type="presOf" srcId="{0FA6F741-81AC-4002-9273-0815D81BB03D}" destId="{C6BC8BBA-C52A-4C2D-B82A-6C793CE8197D}" srcOrd="0" destOrd="0" presId="urn:microsoft.com/office/officeart/2005/8/layout/cycle1"/>
    <dgm:cxn modelId="{CD061A4C-E0BA-492B-8D11-8E81597E87F9}" type="presOf" srcId="{6B4AC3ED-022C-443A-A1BB-E8EDC93BB75C}" destId="{3C6FF9D7-3563-47FC-A1FE-5E318CB2F3E4}" srcOrd="0" destOrd="0" presId="urn:microsoft.com/office/officeart/2005/8/layout/cycle1"/>
    <dgm:cxn modelId="{331ED078-BBB6-440E-B621-30D102061EB4}" srcId="{705D12C2-8DF5-448D-AB77-5240EE241BEC}" destId="{5983C1B7-1E96-4739-BCD8-5574BD3F5A27}" srcOrd="2" destOrd="0" parTransId="{0F335CF6-6F57-482D-9B7B-9663DC43F2A7}" sibTransId="{0FA6F741-81AC-4002-9273-0815D81BB03D}"/>
    <dgm:cxn modelId="{D2C3BC86-9F3B-4349-BEFD-EBEC811B27F5}" srcId="{705D12C2-8DF5-448D-AB77-5240EE241BEC}" destId="{6CA1DE72-1FBB-4168-B8BD-84422EE3F9A8}" srcOrd="0" destOrd="0" parTransId="{9252FE3E-A487-470C-95A8-934D5DA8B53B}" sibTransId="{970225C5-9EE3-495F-B683-F92A8DF8EB0A}"/>
    <dgm:cxn modelId="{1F8C30C5-ED7D-4A91-A03E-7354246AC460}" type="presOf" srcId="{18D4B747-A3D9-470F-86C3-19BAF0489911}" destId="{3DB9A1A5-CF3B-4F63-BB0E-F8E752E6398B}" srcOrd="0" destOrd="0" presId="urn:microsoft.com/office/officeart/2005/8/layout/cycle1"/>
    <dgm:cxn modelId="{1B5658DD-6F89-4FA1-9BD9-20B78A94644E}" type="presOf" srcId="{A49091D9-D4BD-4A34-AAA9-65A6BD3A09BA}" destId="{3DDD95E7-F609-490F-8288-E2C77A904E82}" srcOrd="0" destOrd="0" presId="urn:microsoft.com/office/officeart/2005/8/layout/cycle1"/>
    <dgm:cxn modelId="{B8F28DDF-43D9-4689-8E3F-7D2B2CC23227}" type="presOf" srcId="{5983C1B7-1E96-4739-BCD8-5574BD3F5A27}" destId="{2A0C2E0B-69F3-429B-9548-E6744DACF2F8}" srcOrd="0" destOrd="0" presId="urn:microsoft.com/office/officeart/2005/8/layout/cycle1"/>
    <dgm:cxn modelId="{ED13EEE1-DF23-4D1F-8248-98A7328B2A4B}" type="presOf" srcId="{E6652EBC-63B3-442C-AE59-86161E617B89}" destId="{46534275-6881-4F1E-9A0A-29A251470EF7}" srcOrd="0" destOrd="0" presId="urn:microsoft.com/office/officeart/2005/8/layout/cycle1"/>
    <dgm:cxn modelId="{8FDB13E3-09BB-4264-B715-845C7921978B}" srcId="{705D12C2-8DF5-448D-AB77-5240EE241BEC}" destId="{524BD86D-360A-4D6C-8FE8-9631D57148A4}" srcOrd="3" destOrd="0" parTransId="{43CAA8B3-5B4A-44B9-ACB1-0F1AE9D410CB}" sibTransId="{168F10F9-CD10-4AF4-9A50-35DD40002960}"/>
    <dgm:cxn modelId="{45A084E7-B4A8-44E4-BE13-C288B7E222C7}" type="presOf" srcId="{970225C5-9EE3-495F-B683-F92A8DF8EB0A}" destId="{DBF7094B-14D5-4525-BD76-DADF516F83B4}" srcOrd="0" destOrd="0" presId="urn:microsoft.com/office/officeart/2005/8/layout/cycle1"/>
    <dgm:cxn modelId="{8CD4ABF4-4AB7-4CD6-B382-B38570766B70}" type="presOf" srcId="{6CA1DE72-1FBB-4168-B8BD-84422EE3F9A8}" destId="{2BA2BEBE-4BB1-4C6D-A032-C96781C7A15D}" srcOrd="0" destOrd="0" presId="urn:microsoft.com/office/officeart/2005/8/layout/cycle1"/>
    <dgm:cxn modelId="{633C07F6-D0D1-4CFF-93FE-8EC3690A27D4}" type="presOf" srcId="{168F10F9-CD10-4AF4-9A50-35DD40002960}" destId="{8F44D827-3749-4840-8872-046FD570B402}" srcOrd="0" destOrd="0" presId="urn:microsoft.com/office/officeart/2005/8/layout/cycle1"/>
    <dgm:cxn modelId="{758A5DFA-057C-4785-8859-BB615489AA81}" srcId="{705D12C2-8DF5-448D-AB77-5240EE241BEC}" destId="{70F29824-5052-4E04-A71A-0B050F5EF200}" srcOrd="4" destOrd="0" parTransId="{08523333-2099-43F8-A4AC-76182357F7D5}" sibTransId="{E6652EBC-63B3-442C-AE59-86161E617B89}"/>
    <dgm:cxn modelId="{E4F317FC-DDA6-418A-A603-107A05A5D0BA}" type="presOf" srcId="{D5FDCD7C-3A2C-4A39-9B41-52B8CD1415F7}" destId="{D1371570-FBB0-474D-A483-476F8DCD7D84}" srcOrd="0" destOrd="0" presId="urn:microsoft.com/office/officeart/2005/8/layout/cycle1"/>
    <dgm:cxn modelId="{81BB4FEC-574B-4B28-8496-3773397F4B65}" type="presParOf" srcId="{09CC037E-51D2-4512-BC25-14988362E6C3}" destId="{C93FE3CF-40BD-423D-AF8A-C787DBE42226}" srcOrd="0" destOrd="0" presId="urn:microsoft.com/office/officeart/2005/8/layout/cycle1"/>
    <dgm:cxn modelId="{EE1529DB-EB25-45B8-A793-834AE2332236}" type="presParOf" srcId="{09CC037E-51D2-4512-BC25-14988362E6C3}" destId="{2BA2BEBE-4BB1-4C6D-A032-C96781C7A15D}" srcOrd="1" destOrd="0" presId="urn:microsoft.com/office/officeart/2005/8/layout/cycle1"/>
    <dgm:cxn modelId="{DB89BCC7-D0D2-40CF-8AA4-5D6A9DC566EA}" type="presParOf" srcId="{09CC037E-51D2-4512-BC25-14988362E6C3}" destId="{DBF7094B-14D5-4525-BD76-DADF516F83B4}" srcOrd="2" destOrd="0" presId="urn:microsoft.com/office/officeart/2005/8/layout/cycle1"/>
    <dgm:cxn modelId="{15381E0C-C351-4226-9D72-B76C2D5081B5}" type="presParOf" srcId="{09CC037E-51D2-4512-BC25-14988362E6C3}" destId="{EEFC1F54-0861-40F9-88F0-9DE6125A7E0D}" srcOrd="3" destOrd="0" presId="urn:microsoft.com/office/officeart/2005/8/layout/cycle1"/>
    <dgm:cxn modelId="{0CD28787-CCA3-4953-8B7B-D9730C0C0B65}" type="presParOf" srcId="{09CC037E-51D2-4512-BC25-14988362E6C3}" destId="{D1371570-FBB0-474D-A483-476F8DCD7D84}" srcOrd="4" destOrd="0" presId="urn:microsoft.com/office/officeart/2005/8/layout/cycle1"/>
    <dgm:cxn modelId="{3651B8CD-4C23-45B2-9257-C12777D49174}" type="presParOf" srcId="{09CC037E-51D2-4512-BC25-14988362E6C3}" destId="{3C6FF9D7-3563-47FC-A1FE-5E318CB2F3E4}" srcOrd="5" destOrd="0" presId="urn:microsoft.com/office/officeart/2005/8/layout/cycle1"/>
    <dgm:cxn modelId="{AF4EEC32-2B36-435D-96FD-EAC963CBAD46}" type="presParOf" srcId="{09CC037E-51D2-4512-BC25-14988362E6C3}" destId="{2F429490-474D-4335-BE23-6DD28537A261}" srcOrd="6" destOrd="0" presId="urn:microsoft.com/office/officeart/2005/8/layout/cycle1"/>
    <dgm:cxn modelId="{1BD35A4A-F29E-4DF8-8EA3-D16309BB8C31}" type="presParOf" srcId="{09CC037E-51D2-4512-BC25-14988362E6C3}" destId="{2A0C2E0B-69F3-429B-9548-E6744DACF2F8}" srcOrd="7" destOrd="0" presId="urn:microsoft.com/office/officeart/2005/8/layout/cycle1"/>
    <dgm:cxn modelId="{A57C6175-71D5-477F-8729-C5B80C7F44E1}" type="presParOf" srcId="{09CC037E-51D2-4512-BC25-14988362E6C3}" destId="{C6BC8BBA-C52A-4C2D-B82A-6C793CE8197D}" srcOrd="8" destOrd="0" presId="urn:microsoft.com/office/officeart/2005/8/layout/cycle1"/>
    <dgm:cxn modelId="{A8A3EC59-B745-4964-BFA0-314382FD0C03}" type="presParOf" srcId="{09CC037E-51D2-4512-BC25-14988362E6C3}" destId="{F2504D64-DAD1-4730-889E-900DA6CC9685}" srcOrd="9" destOrd="0" presId="urn:microsoft.com/office/officeart/2005/8/layout/cycle1"/>
    <dgm:cxn modelId="{A03D73CB-DC1C-4911-B8C3-AFDD31EECD2E}" type="presParOf" srcId="{09CC037E-51D2-4512-BC25-14988362E6C3}" destId="{DB18C9BD-2ADF-4843-98A5-1AB183C5B9ED}" srcOrd="10" destOrd="0" presId="urn:microsoft.com/office/officeart/2005/8/layout/cycle1"/>
    <dgm:cxn modelId="{780DB918-30DA-4BE4-983B-B50863A35CBF}" type="presParOf" srcId="{09CC037E-51D2-4512-BC25-14988362E6C3}" destId="{8F44D827-3749-4840-8872-046FD570B402}" srcOrd="11" destOrd="0" presId="urn:microsoft.com/office/officeart/2005/8/layout/cycle1"/>
    <dgm:cxn modelId="{30AE2C6D-A486-46E2-91F8-205618F56FAD}" type="presParOf" srcId="{09CC037E-51D2-4512-BC25-14988362E6C3}" destId="{A3067C35-C4D9-448E-BEBF-2310FC9CAF08}" srcOrd="12" destOrd="0" presId="urn:microsoft.com/office/officeart/2005/8/layout/cycle1"/>
    <dgm:cxn modelId="{86E03166-C22E-45AE-8889-B6F9501F4110}" type="presParOf" srcId="{09CC037E-51D2-4512-BC25-14988362E6C3}" destId="{1EDC9A31-18B5-417C-AEED-F16FDE7D1A5C}" srcOrd="13" destOrd="0" presId="urn:microsoft.com/office/officeart/2005/8/layout/cycle1"/>
    <dgm:cxn modelId="{BE1D601C-850F-4793-82D0-D8A72F4A0E76}" type="presParOf" srcId="{09CC037E-51D2-4512-BC25-14988362E6C3}" destId="{46534275-6881-4F1E-9A0A-29A251470EF7}" srcOrd="14" destOrd="0" presId="urn:microsoft.com/office/officeart/2005/8/layout/cycle1"/>
    <dgm:cxn modelId="{E167810D-91A4-4478-9752-303DDCDDCDC3}" type="presParOf" srcId="{09CC037E-51D2-4512-BC25-14988362E6C3}" destId="{C370D0C2-A886-4DDF-A573-D5F0A0C118B6}" srcOrd="15" destOrd="0" presId="urn:microsoft.com/office/officeart/2005/8/layout/cycle1"/>
    <dgm:cxn modelId="{5B30CFBB-8EAE-48B7-B0F9-595D301C5301}" type="presParOf" srcId="{09CC037E-51D2-4512-BC25-14988362E6C3}" destId="{3DDD95E7-F609-490F-8288-E2C77A904E82}" srcOrd="16" destOrd="0" presId="urn:microsoft.com/office/officeart/2005/8/layout/cycle1"/>
    <dgm:cxn modelId="{A2520406-48BE-4636-8E86-56C3C049F08D}" type="presParOf" srcId="{09CC037E-51D2-4512-BC25-14988362E6C3}" destId="{3DB9A1A5-CF3B-4F63-BB0E-F8E752E6398B}"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9F129-CD06-46F1-A01A-199179AF6315}">
      <dsp:nvSpPr>
        <dsp:cNvPr id="0" name=""/>
        <dsp:cNvSpPr/>
      </dsp:nvSpPr>
      <dsp:spPr>
        <a:xfrm>
          <a:off x="1706" y="0"/>
          <a:ext cx="2654402" cy="541725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What does “response” mean?</a:t>
          </a:r>
        </a:p>
      </dsp:txBody>
      <dsp:txXfrm>
        <a:off x="1706" y="2166902"/>
        <a:ext cx="2654402" cy="2166902"/>
      </dsp:txXfrm>
    </dsp:sp>
    <dsp:sp modelId="{5E6DAB81-C4CF-4EF9-A650-D771A76F81E8}">
      <dsp:nvSpPr>
        <dsp:cNvPr id="0" name=""/>
        <dsp:cNvSpPr/>
      </dsp:nvSpPr>
      <dsp:spPr>
        <a:xfrm>
          <a:off x="426934" y="325035"/>
          <a:ext cx="1803946" cy="1803946"/>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6388E4-C47E-4E65-8B3F-0237CC67C389}">
      <dsp:nvSpPr>
        <dsp:cNvPr id="0" name=""/>
        <dsp:cNvSpPr/>
      </dsp:nvSpPr>
      <dsp:spPr>
        <a:xfrm>
          <a:off x="2735740" y="0"/>
          <a:ext cx="2654402" cy="541725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How do you respond to instruction?</a:t>
          </a:r>
        </a:p>
      </dsp:txBody>
      <dsp:txXfrm>
        <a:off x="2735740" y="2166902"/>
        <a:ext cx="2654402" cy="2166902"/>
      </dsp:txXfrm>
    </dsp:sp>
    <dsp:sp modelId="{A7A7B8BC-C2BF-4183-8072-598CB8A99D9E}">
      <dsp:nvSpPr>
        <dsp:cNvPr id="0" name=""/>
        <dsp:cNvSpPr/>
      </dsp:nvSpPr>
      <dsp:spPr>
        <a:xfrm>
          <a:off x="3160968" y="325035"/>
          <a:ext cx="1803946" cy="1803946"/>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0C38C0-9610-4F7D-BD16-660821937F85}">
      <dsp:nvSpPr>
        <dsp:cNvPr id="0" name=""/>
        <dsp:cNvSpPr/>
      </dsp:nvSpPr>
      <dsp:spPr>
        <a:xfrm>
          <a:off x="5469774" y="0"/>
          <a:ext cx="2654402" cy="541725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How do you respond to intervention?</a:t>
          </a:r>
        </a:p>
      </dsp:txBody>
      <dsp:txXfrm>
        <a:off x="5469774" y="2166902"/>
        <a:ext cx="2654402" cy="2166902"/>
      </dsp:txXfrm>
    </dsp:sp>
    <dsp:sp modelId="{0E8F2B33-2CD0-4BBD-9DB6-5C117DF22F13}">
      <dsp:nvSpPr>
        <dsp:cNvPr id="0" name=""/>
        <dsp:cNvSpPr/>
      </dsp:nvSpPr>
      <dsp:spPr>
        <a:xfrm>
          <a:off x="5895002" y="325035"/>
          <a:ext cx="1803946" cy="1803946"/>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E7311F-EA44-4449-8688-D3673E0176A0}">
      <dsp:nvSpPr>
        <dsp:cNvPr id="0" name=""/>
        <dsp:cNvSpPr/>
      </dsp:nvSpPr>
      <dsp:spPr>
        <a:xfrm>
          <a:off x="325035" y="4333804"/>
          <a:ext cx="7475812" cy="812588"/>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199B4-67C1-44A8-A12A-C5BC19819CC6}">
      <dsp:nvSpPr>
        <dsp:cNvPr id="0" name=""/>
        <dsp:cNvSpPr/>
      </dsp:nvSpPr>
      <dsp:spPr>
        <a:xfrm>
          <a:off x="67003" y="549266"/>
          <a:ext cx="1652752" cy="165275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Core Instruction</a:t>
          </a:r>
        </a:p>
      </dsp:txBody>
      <dsp:txXfrm>
        <a:off x="297793" y="744161"/>
        <a:ext cx="952938" cy="1262962"/>
      </dsp:txXfrm>
    </dsp:sp>
    <dsp:sp modelId="{F72E2AB0-0822-4CB2-AD61-38478CCEEE13}">
      <dsp:nvSpPr>
        <dsp:cNvPr id="0" name=""/>
        <dsp:cNvSpPr/>
      </dsp:nvSpPr>
      <dsp:spPr>
        <a:xfrm>
          <a:off x="1258176" y="549266"/>
          <a:ext cx="1652752" cy="165275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Intervention</a:t>
          </a:r>
        </a:p>
      </dsp:txBody>
      <dsp:txXfrm>
        <a:off x="1727201" y="744161"/>
        <a:ext cx="952938" cy="1262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12945-17F2-4307-BBBA-C98D5C80E324}">
      <dsp:nvSpPr>
        <dsp:cNvPr id="0" name=""/>
        <dsp:cNvSpPr/>
      </dsp:nvSpPr>
      <dsp:spPr>
        <a:xfrm rot="5400000">
          <a:off x="2379321" y="1369192"/>
          <a:ext cx="1210932" cy="137860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697DA5-7C1E-4F9F-9CCE-D804FB36BFD5}">
      <dsp:nvSpPr>
        <dsp:cNvPr id="0" name=""/>
        <dsp:cNvSpPr/>
      </dsp:nvSpPr>
      <dsp:spPr>
        <a:xfrm>
          <a:off x="2058498" y="26849"/>
          <a:ext cx="2038497" cy="1426882"/>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Open Sans"/>
              <a:ea typeface="Open Sans"/>
              <a:cs typeface="Open Sans"/>
              <a:hlinkClick xmlns:r="http://schemas.openxmlformats.org/officeDocument/2006/relationships" r:id="rId1"/>
            </a:rPr>
            <a:t>Universal Screener</a:t>
          </a:r>
          <a:endParaRPr lang="en-US" sz="2400" kern="1200">
            <a:latin typeface="Open Sans"/>
            <a:ea typeface="Open Sans"/>
            <a:cs typeface="Open Sans"/>
          </a:endParaRPr>
        </a:p>
      </dsp:txBody>
      <dsp:txXfrm>
        <a:off x="2128165" y="96516"/>
        <a:ext cx="1899163" cy="1287548"/>
      </dsp:txXfrm>
    </dsp:sp>
    <dsp:sp modelId="{03D58120-4B3D-47ED-BDFF-316A3E50AF19}">
      <dsp:nvSpPr>
        <dsp:cNvPr id="0" name=""/>
        <dsp:cNvSpPr/>
      </dsp:nvSpPr>
      <dsp:spPr>
        <a:xfrm>
          <a:off x="4096996" y="162935"/>
          <a:ext cx="1482608" cy="115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Open Sans"/>
              <a:ea typeface="Open Sans"/>
              <a:cs typeface="Open Sans"/>
            </a:rPr>
            <a:t>Given to all students - </a:t>
          </a:r>
          <a:r>
            <a:rPr lang="en-US" sz="1400" kern="1200">
              <a:latin typeface="Open Sans"/>
              <a:ea typeface="Open Sans"/>
              <a:cs typeface="Open Sans"/>
              <a:hlinkClick xmlns:r="http://schemas.openxmlformats.org/officeDocument/2006/relationships" r:id="rId2"/>
            </a:rPr>
            <a:t>K-3 Matrix</a:t>
          </a:r>
          <a:endParaRPr lang="en-US" sz="1400" kern="1200">
            <a:latin typeface="Open Sans"/>
            <a:ea typeface="Open Sans"/>
            <a:cs typeface="Open Sans"/>
          </a:endParaRPr>
        </a:p>
      </dsp:txBody>
      <dsp:txXfrm>
        <a:off x="4096996" y="162935"/>
        <a:ext cx="1482608" cy="1153269"/>
      </dsp:txXfrm>
    </dsp:sp>
    <dsp:sp modelId="{8A57C655-CC4F-4C18-87F4-234E9134AA17}">
      <dsp:nvSpPr>
        <dsp:cNvPr id="0" name=""/>
        <dsp:cNvSpPr/>
      </dsp:nvSpPr>
      <dsp:spPr>
        <a:xfrm rot="5400000">
          <a:off x="4069453" y="2972051"/>
          <a:ext cx="1210932" cy="1378603"/>
        </a:xfrm>
        <a:prstGeom prst="bentUpArrow">
          <a:avLst>
            <a:gd name="adj1" fmla="val 32840"/>
            <a:gd name="adj2" fmla="val 25000"/>
            <a:gd name="adj3" fmla="val 35780"/>
          </a:avLst>
        </a:prstGeom>
        <a:solidFill>
          <a:schemeClr val="accent1">
            <a:tint val="50000"/>
            <a:hueOff val="13583092"/>
            <a:satOff val="-72146"/>
            <a:lumOff val="5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F58837-E036-40A7-BA28-93CA17017ECE}">
      <dsp:nvSpPr>
        <dsp:cNvPr id="0" name=""/>
        <dsp:cNvSpPr/>
      </dsp:nvSpPr>
      <dsp:spPr>
        <a:xfrm>
          <a:off x="3748629" y="1629708"/>
          <a:ext cx="2038497" cy="1426882"/>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Open Sans"/>
              <a:ea typeface="Open Sans"/>
              <a:cs typeface="Open Sans"/>
            </a:rPr>
            <a:t>Diagnostic Assessment</a:t>
          </a:r>
        </a:p>
      </dsp:txBody>
      <dsp:txXfrm>
        <a:off x="3818296" y="1699375"/>
        <a:ext cx="1899163" cy="1287548"/>
      </dsp:txXfrm>
    </dsp:sp>
    <dsp:sp modelId="{00BE1AD6-BBC1-407A-9BF7-748D3B240DD5}">
      <dsp:nvSpPr>
        <dsp:cNvPr id="0" name=""/>
        <dsp:cNvSpPr/>
      </dsp:nvSpPr>
      <dsp:spPr>
        <a:xfrm>
          <a:off x="5787127" y="1765794"/>
          <a:ext cx="1482608" cy="115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a:latin typeface="Open Sans"/>
              <a:ea typeface="Open Sans"/>
              <a:cs typeface="Open Sans"/>
            </a:rPr>
            <a:t>Given to students who are “at risk” </a:t>
          </a:r>
        </a:p>
      </dsp:txBody>
      <dsp:txXfrm>
        <a:off x="5787127" y="1765794"/>
        <a:ext cx="1482608" cy="1153269"/>
      </dsp:txXfrm>
    </dsp:sp>
    <dsp:sp modelId="{9C537DB5-E36D-41B4-A85C-1CBA5687C60B}">
      <dsp:nvSpPr>
        <dsp:cNvPr id="0" name=""/>
        <dsp:cNvSpPr/>
      </dsp:nvSpPr>
      <dsp:spPr>
        <a:xfrm>
          <a:off x="5438760" y="3232568"/>
          <a:ext cx="2038497" cy="1426882"/>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Open Sans"/>
              <a:ea typeface="Open Sans"/>
              <a:cs typeface="Open Sans"/>
            </a:rPr>
            <a:t>Progress Monitoring</a:t>
          </a:r>
        </a:p>
      </dsp:txBody>
      <dsp:txXfrm>
        <a:off x="5508427" y="3302235"/>
        <a:ext cx="1899163" cy="1287548"/>
      </dsp:txXfrm>
    </dsp:sp>
    <dsp:sp modelId="{E9C3489F-500F-4DD0-B600-63EA4E8CDE47}">
      <dsp:nvSpPr>
        <dsp:cNvPr id="0" name=""/>
        <dsp:cNvSpPr/>
      </dsp:nvSpPr>
      <dsp:spPr>
        <a:xfrm>
          <a:off x="7484582" y="3378180"/>
          <a:ext cx="2807527" cy="115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Open Sans"/>
              <a:ea typeface="Open Sans"/>
              <a:cs typeface="Open Sans"/>
            </a:rPr>
            <a:t>Students in Tiers II, III and special education monitor progress in their skill deficit area</a:t>
          </a:r>
        </a:p>
      </dsp:txBody>
      <dsp:txXfrm>
        <a:off x="7484582" y="3378180"/>
        <a:ext cx="2807527" cy="1153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05D69-E4E1-4C95-B402-A7944C2F2DE6}">
      <dsp:nvSpPr>
        <dsp:cNvPr id="0" name=""/>
        <dsp:cNvSpPr/>
      </dsp:nvSpPr>
      <dsp:spPr>
        <a:xfrm rot="5400000">
          <a:off x="-261388" y="264486"/>
          <a:ext cx="1742588" cy="1219811"/>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Sequenced</a:t>
          </a:r>
        </a:p>
      </dsp:txBody>
      <dsp:txXfrm rot="-5400000">
        <a:off x="1" y="613004"/>
        <a:ext cx="1219811" cy="522777"/>
      </dsp:txXfrm>
    </dsp:sp>
    <dsp:sp modelId="{F3FE9CE4-1936-4363-9280-73868BF52F5F}">
      <dsp:nvSpPr>
        <dsp:cNvPr id="0" name=""/>
        <dsp:cNvSpPr/>
      </dsp:nvSpPr>
      <dsp:spPr>
        <a:xfrm rot="5400000">
          <a:off x="4991331" y="-3771519"/>
          <a:ext cx="1132682" cy="8675721"/>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Instruction is strategic.</a:t>
          </a:r>
        </a:p>
        <a:p>
          <a:pPr marL="228600" lvl="1" indent="-228600" algn="l" defTabSz="889000">
            <a:lnSpc>
              <a:spcPct val="90000"/>
            </a:lnSpc>
            <a:spcBef>
              <a:spcPct val="0"/>
            </a:spcBef>
            <a:spcAft>
              <a:spcPct val="15000"/>
            </a:spcAft>
            <a:buChar char="•"/>
          </a:pPr>
          <a:r>
            <a:rPr lang="en-US" sz="2000" kern="1200"/>
            <a:t>Lessons move from simple to complex.</a:t>
          </a:r>
        </a:p>
      </dsp:txBody>
      <dsp:txXfrm rot="-5400000">
        <a:off x="1219812" y="55293"/>
        <a:ext cx="8620428" cy="1022096"/>
      </dsp:txXfrm>
    </dsp:sp>
    <dsp:sp modelId="{4ACDEA18-5F7F-4F44-AE1F-0ACD83A176C0}">
      <dsp:nvSpPr>
        <dsp:cNvPr id="0" name=""/>
        <dsp:cNvSpPr/>
      </dsp:nvSpPr>
      <dsp:spPr>
        <a:xfrm rot="5400000">
          <a:off x="-261388" y="1814565"/>
          <a:ext cx="1742588" cy="1219811"/>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Hierarchical </a:t>
          </a:r>
        </a:p>
      </dsp:txBody>
      <dsp:txXfrm rot="-5400000">
        <a:off x="1" y="2163083"/>
        <a:ext cx="1219811" cy="522777"/>
      </dsp:txXfrm>
    </dsp:sp>
    <dsp:sp modelId="{9769715C-687F-4984-8FDA-EB02189A1C26}">
      <dsp:nvSpPr>
        <dsp:cNvPr id="0" name=""/>
        <dsp:cNvSpPr/>
      </dsp:nvSpPr>
      <dsp:spPr>
        <a:xfrm rot="5400000">
          <a:off x="4991331" y="-2218342"/>
          <a:ext cx="1132682" cy="8675721"/>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Lessons build on previously taught information.</a:t>
          </a:r>
        </a:p>
        <a:p>
          <a:pPr marL="228600" lvl="1" indent="-228600" algn="l" defTabSz="889000">
            <a:lnSpc>
              <a:spcPct val="90000"/>
            </a:lnSpc>
            <a:spcBef>
              <a:spcPct val="0"/>
            </a:spcBef>
            <a:spcAft>
              <a:spcPct val="15000"/>
            </a:spcAft>
            <a:buChar char="•"/>
          </a:pPr>
          <a:r>
            <a:rPr lang="en-US" sz="2000" kern="1200"/>
            <a:t>Clear, concise objectives with ongoing assessment.</a:t>
          </a:r>
        </a:p>
      </dsp:txBody>
      <dsp:txXfrm rot="-5400000">
        <a:off x="1219812" y="1608470"/>
        <a:ext cx="8620428" cy="1022096"/>
      </dsp:txXfrm>
    </dsp:sp>
    <dsp:sp modelId="{A9BC90EB-41C3-4862-9693-1BAE857E2164}">
      <dsp:nvSpPr>
        <dsp:cNvPr id="0" name=""/>
        <dsp:cNvSpPr/>
      </dsp:nvSpPr>
      <dsp:spPr>
        <a:xfrm rot="5400000">
          <a:off x="-261388" y="3364643"/>
          <a:ext cx="1742588" cy="1219811"/>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Practice</a:t>
          </a:r>
        </a:p>
      </dsp:txBody>
      <dsp:txXfrm rot="-5400000">
        <a:off x="1" y="3713161"/>
        <a:ext cx="1219811" cy="522777"/>
      </dsp:txXfrm>
    </dsp:sp>
    <dsp:sp modelId="{2590741A-2D43-4BF3-A02F-A2391E1E52CE}">
      <dsp:nvSpPr>
        <dsp:cNvPr id="0" name=""/>
        <dsp:cNvSpPr/>
      </dsp:nvSpPr>
      <dsp:spPr>
        <a:xfrm rot="5400000">
          <a:off x="4991331" y="-668263"/>
          <a:ext cx="1132682" cy="8675721"/>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Meaningful opportunities to engage in practice.</a:t>
          </a:r>
        </a:p>
        <a:p>
          <a:pPr marL="228600" lvl="1" indent="-228600" algn="l" defTabSz="889000">
            <a:lnSpc>
              <a:spcPct val="90000"/>
            </a:lnSpc>
            <a:spcBef>
              <a:spcPct val="0"/>
            </a:spcBef>
            <a:spcAft>
              <a:spcPct val="15000"/>
            </a:spcAft>
            <a:buChar char="•"/>
          </a:pPr>
          <a:r>
            <a:rPr lang="en-US" sz="2000" kern="1200"/>
            <a:t>Modeling is embedded throughout instruction with time for feedback.</a:t>
          </a:r>
        </a:p>
      </dsp:txBody>
      <dsp:txXfrm rot="-5400000">
        <a:off x="1219812" y="3158549"/>
        <a:ext cx="8620428" cy="1022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5571E-BA3C-4A48-952E-63B1973AF4ED}">
      <dsp:nvSpPr>
        <dsp:cNvPr id="0" name=""/>
        <dsp:cNvSpPr/>
      </dsp:nvSpPr>
      <dsp:spPr>
        <a:xfrm rot="10800000">
          <a:off x="0" y="0"/>
          <a:ext cx="7831619" cy="3050990"/>
        </a:xfrm>
        <a:prstGeom prst="trapezoid">
          <a:avLst>
            <a:gd name="adj" fmla="val 7620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rPr>
            <a:t>80-85 percent of students will receive </a:t>
          </a:r>
          <a:r>
            <a:rPr lang="en-US" sz="3600" kern="1200">
              <a:solidFill>
                <a:schemeClr val="bg1"/>
              </a:solidFill>
              <a:latin typeface="PermianSlabSerifTypeface"/>
            </a:rPr>
            <a:t>Tier</a:t>
          </a:r>
          <a:r>
            <a:rPr lang="en-US" sz="3600" kern="1200">
              <a:solidFill>
                <a:schemeClr val="bg1"/>
              </a:solidFill>
            </a:rPr>
            <a:t> I instruction.</a:t>
          </a:r>
        </a:p>
      </dsp:txBody>
      <dsp:txXfrm rot="-10800000">
        <a:off x="1370533" y="0"/>
        <a:ext cx="5090553" cy="3050990"/>
      </dsp:txXfrm>
    </dsp:sp>
    <dsp:sp modelId="{9B8C4007-6E36-45F0-82DD-4BAAF9A7F2D6}">
      <dsp:nvSpPr>
        <dsp:cNvPr id="0" name=""/>
        <dsp:cNvSpPr/>
      </dsp:nvSpPr>
      <dsp:spPr>
        <a:xfrm rot="10800000">
          <a:off x="2324977" y="3050990"/>
          <a:ext cx="3181664" cy="1043797"/>
        </a:xfrm>
        <a:prstGeom prst="trapezoid">
          <a:avLst>
            <a:gd name="adj" fmla="val 76204"/>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10-15 percent of student will receive </a:t>
          </a:r>
          <a:r>
            <a:rPr lang="en-US" sz="1600" kern="1200">
              <a:solidFill>
                <a:schemeClr val="bg1"/>
              </a:solidFill>
              <a:latin typeface="PermianSlabSerifTypeface"/>
            </a:rPr>
            <a:t>Tier</a:t>
          </a:r>
          <a:r>
            <a:rPr lang="en-US" sz="1600" kern="1200">
              <a:solidFill>
                <a:schemeClr val="bg1"/>
              </a:solidFill>
            </a:rPr>
            <a:t> II interventions.</a:t>
          </a:r>
        </a:p>
      </dsp:txBody>
      <dsp:txXfrm rot="-10800000">
        <a:off x="2881768" y="3050990"/>
        <a:ext cx="2068082" cy="1043797"/>
      </dsp:txXfrm>
    </dsp:sp>
    <dsp:sp modelId="{C6DBB39D-59AA-4DFF-80F5-24D0E4BF4688}">
      <dsp:nvSpPr>
        <dsp:cNvPr id="0" name=""/>
        <dsp:cNvSpPr/>
      </dsp:nvSpPr>
      <dsp:spPr>
        <a:xfrm rot="10800000">
          <a:off x="3120393" y="4094788"/>
          <a:ext cx="1590832" cy="1043797"/>
        </a:xfrm>
        <a:prstGeom prst="trapezoid">
          <a:avLst>
            <a:gd name="adj" fmla="val 7620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120393" y="4094788"/>
        <a:ext cx="1590832" cy="10437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5571E-BA3C-4A48-952E-63B1973AF4ED}">
      <dsp:nvSpPr>
        <dsp:cNvPr id="0" name=""/>
        <dsp:cNvSpPr/>
      </dsp:nvSpPr>
      <dsp:spPr>
        <a:xfrm rot="10800000">
          <a:off x="0" y="0"/>
          <a:ext cx="8544387" cy="729627"/>
        </a:xfrm>
        <a:prstGeom prst="trapezoid">
          <a:avLst>
            <a:gd name="adj" fmla="val 75702"/>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bg1"/>
              </a:solidFill>
            </a:rPr>
            <a:t>20-30 percent of students will need only </a:t>
          </a:r>
          <a:r>
            <a:rPr lang="en-US" sz="1600" kern="1200">
              <a:solidFill>
                <a:schemeClr val="bg1"/>
              </a:solidFill>
              <a:latin typeface="PermianSlabSerifTypeface"/>
            </a:rPr>
            <a:t>Tier </a:t>
          </a:r>
          <a:r>
            <a:rPr lang="en-US" sz="1600" kern="1200">
              <a:solidFill>
                <a:schemeClr val="bg1"/>
              </a:solidFill>
            </a:rPr>
            <a:t>I instruction.</a:t>
          </a:r>
        </a:p>
      </dsp:txBody>
      <dsp:txXfrm rot="-10800000">
        <a:off x="1495267" y="0"/>
        <a:ext cx="5553852" cy="729627"/>
      </dsp:txXfrm>
    </dsp:sp>
    <dsp:sp modelId="{9B8C4007-6E36-45F0-82DD-4BAAF9A7F2D6}">
      <dsp:nvSpPr>
        <dsp:cNvPr id="0" name=""/>
        <dsp:cNvSpPr/>
      </dsp:nvSpPr>
      <dsp:spPr>
        <a:xfrm rot="10800000">
          <a:off x="552345" y="729627"/>
          <a:ext cx="7439697" cy="2878101"/>
        </a:xfrm>
        <a:prstGeom prst="trapezoid">
          <a:avLst>
            <a:gd name="adj" fmla="val 75702"/>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bg1"/>
              </a:solidFill>
            </a:rPr>
            <a:t>40-50 percent of student will need </a:t>
          </a:r>
          <a:r>
            <a:rPr lang="en-US" sz="1600" kern="1200">
              <a:solidFill>
                <a:schemeClr val="bg1"/>
              </a:solidFill>
              <a:latin typeface="PermianSlabSerifTypeface"/>
            </a:rPr>
            <a:t>Tier </a:t>
          </a:r>
          <a:r>
            <a:rPr lang="en-US" sz="1600" kern="1200">
              <a:solidFill>
                <a:schemeClr val="bg1"/>
              </a:solidFill>
            </a:rPr>
            <a:t>II interventions.</a:t>
          </a:r>
        </a:p>
      </dsp:txBody>
      <dsp:txXfrm rot="-10800000">
        <a:off x="1854292" y="729627"/>
        <a:ext cx="4835803" cy="2878101"/>
      </dsp:txXfrm>
    </dsp:sp>
    <dsp:sp modelId="{C6DBB39D-59AA-4DFF-80F5-24D0E4BF4688}">
      <dsp:nvSpPr>
        <dsp:cNvPr id="0" name=""/>
        <dsp:cNvSpPr/>
      </dsp:nvSpPr>
      <dsp:spPr>
        <a:xfrm rot="10800000">
          <a:off x="2731135" y="3607729"/>
          <a:ext cx="3082116" cy="2035681"/>
        </a:xfrm>
        <a:prstGeom prst="trapezoid">
          <a:avLst>
            <a:gd name="adj" fmla="val 75702"/>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711200" rtl="0">
            <a:lnSpc>
              <a:spcPct val="90000"/>
            </a:lnSpc>
            <a:spcBef>
              <a:spcPct val="0"/>
            </a:spcBef>
            <a:spcAft>
              <a:spcPct val="35000"/>
            </a:spcAft>
            <a:buNone/>
          </a:pPr>
          <a:r>
            <a:rPr lang="en-US" sz="1600" kern="1200">
              <a:solidFill>
                <a:srgbClr val="1B365D"/>
              </a:solidFill>
            </a:rPr>
            <a:t>20-40 percent of students</a:t>
          </a:r>
          <a:r>
            <a:rPr lang="en-US" sz="1600" kern="1200">
              <a:solidFill>
                <a:srgbClr val="1B365D"/>
              </a:solidFill>
              <a:latin typeface="PermianSlabSerifTypeface"/>
            </a:rPr>
            <a:t> </a:t>
          </a:r>
          <a:endParaRPr lang="en-US" sz="1600" kern="1200">
            <a:solidFill>
              <a:srgbClr val="1B365D"/>
            </a:solidFill>
          </a:endParaRPr>
        </a:p>
        <a:p>
          <a:pPr marL="0" lvl="0" indent="0" algn="ctr" defTabSz="711200" rtl="0">
            <a:lnSpc>
              <a:spcPct val="90000"/>
            </a:lnSpc>
            <a:spcBef>
              <a:spcPct val="0"/>
            </a:spcBef>
            <a:spcAft>
              <a:spcPct val="35000"/>
            </a:spcAft>
            <a:buNone/>
          </a:pPr>
          <a:r>
            <a:rPr lang="en-US" sz="1600" kern="1200">
              <a:solidFill>
                <a:srgbClr val="1B365D"/>
              </a:solidFill>
            </a:rPr>
            <a:t>will need </a:t>
          </a:r>
          <a:r>
            <a:rPr lang="en-US" sz="1600" kern="1200">
              <a:solidFill>
                <a:srgbClr val="1B365D"/>
              </a:solidFill>
              <a:latin typeface="PermianSlabSerifTypeface"/>
            </a:rPr>
            <a:t>Tier </a:t>
          </a:r>
          <a:r>
            <a:rPr lang="en-US" sz="1600" kern="1200">
              <a:solidFill>
                <a:srgbClr val="1B365D"/>
              </a:solidFill>
            </a:rPr>
            <a:t>III</a:t>
          </a:r>
          <a:r>
            <a:rPr lang="en-US" sz="1600" kern="1200">
              <a:solidFill>
                <a:srgbClr val="1B365D"/>
              </a:solidFill>
              <a:latin typeface="PermianSlabSerifTypeface"/>
            </a:rPr>
            <a:t> </a:t>
          </a:r>
          <a:endParaRPr lang="en-US" sz="1600" kern="1200">
            <a:solidFill>
              <a:srgbClr val="1B365D"/>
            </a:solidFill>
          </a:endParaRPr>
        </a:p>
        <a:p>
          <a:pPr marL="0" lvl="0" indent="0" algn="ctr" defTabSz="711200">
            <a:lnSpc>
              <a:spcPct val="90000"/>
            </a:lnSpc>
            <a:spcBef>
              <a:spcPct val="0"/>
            </a:spcBef>
            <a:spcAft>
              <a:spcPct val="35000"/>
            </a:spcAft>
            <a:buNone/>
          </a:pPr>
          <a:r>
            <a:rPr lang="en-US" sz="1600" kern="1200">
              <a:solidFill>
                <a:srgbClr val="1B365D"/>
              </a:solidFill>
            </a:rPr>
            <a:t>interventions</a:t>
          </a:r>
          <a:r>
            <a:rPr lang="en-US" sz="1200" kern="1200"/>
            <a:t>.</a:t>
          </a:r>
        </a:p>
      </dsp:txBody>
      <dsp:txXfrm rot="-10800000">
        <a:off x="2731135" y="3607729"/>
        <a:ext cx="3082116" cy="2035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5571E-BA3C-4A48-952E-63B1973AF4ED}">
      <dsp:nvSpPr>
        <dsp:cNvPr id="0" name=""/>
        <dsp:cNvSpPr/>
      </dsp:nvSpPr>
      <dsp:spPr>
        <a:xfrm rot="10800000">
          <a:off x="0" y="0"/>
          <a:ext cx="7831619" cy="4410417"/>
        </a:xfrm>
        <a:prstGeom prst="trapezoid">
          <a:avLst>
            <a:gd name="adj" fmla="val 7620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kern="1200">
              <a:solidFill>
                <a:schemeClr val="bg1"/>
              </a:solidFill>
            </a:rPr>
            <a:t>90-95 percent of students</a:t>
          </a:r>
          <a:r>
            <a:rPr lang="en-US" sz="2800" kern="1200">
              <a:solidFill>
                <a:schemeClr val="bg1"/>
              </a:solidFill>
              <a:latin typeface="PermianSlabSerifTypeface"/>
            </a:rPr>
            <a:t> </a:t>
          </a:r>
          <a:endParaRPr lang="en-US" sz="2800" kern="1200">
            <a:solidFill>
              <a:schemeClr val="bg1"/>
            </a:solidFill>
          </a:endParaRPr>
        </a:p>
        <a:p>
          <a:pPr marL="0" lvl="0" indent="0" algn="ctr" defTabSz="1244600" rtl="0">
            <a:lnSpc>
              <a:spcPct val="90000"/>
            </a:lnSpc>
            <a:spcBef>
              <a:spcPct val="0"/>
            </a:spcBef>
            <a:spcAft>
              <a:spcPct val="35000"/>
            </a:spcAft>
            <a:buNone/>
          </a:pPr>
          <a:r>
            <a:rPr lang="en-US" sz="2800" kern="1200">
              <a:solidFill>
                <a:schemeClr val="bg1"/>
              </a:solidFill>
            </a:rPr>
            <a:t>will need only </a:t>
          </a:r>
          <a:r>
            <a:rPr lang="en-US" sz="2800" kern="1200">
              <a:solidFill>
                <a:schemeClr val="bg1"/>
              </a:solidFill>
              <a:latin typeface="PermianSlabSerifTypeface"/>
            </a:rPr>
            <a:t>Tier </a:t>
          </a:r>
          <a:r>
            <a:rPr lang="en-US" sz="2800" kern="1200">
              <a:solidFill>
                <a:schemeClr val="bg1"/>
              </a:solidFill>
            </a:rPr>
            <a:t>I</a:t>
          </a:r>
          <a:r>
            <a:rPr lang="en-US" sz="2800" kern="1200">
              <a:solidFill>
                <a:schemeClr val="bg1"/>
              </a:solidFill>
              <a:latin typeface="PermianSlabSerifTypeface"/>
            </a:rPr>
            <a:t> </a:t>
          </a:r>
          <a:endParaRPr lang="en-US" sz="2800" kern="1200">
            <a:solidFill>
              <a:schemeClr val="bg1"/>
            </a:solidFill>
          </a:endParaRPr>
        </a:p>
        <a:p>
          <a:pPr marL="0" lvl="0" indent="0" algn="ctr" defTabSz="1244600">
            <a:lnSpc>
              <a:spcPct val="90000"/>
            </a:lnSpc>
            <a:spcBef>
              <a:spcPct val="0"/>
            </a:spcBef>
            <a:spcAft>
              <a:spcPct val="35000"/>
            </a:spcAft>
            <a:buNone/>
          </a:pPr>
          <a:r>
            <a:rPr lang="en-US" sz="2800" kern="1200">
              <a:solidFill>
                <a:schemeClr val="bg1"/>
              </a:solidFill>
            </a:rPr>
            <a:t>instruction.</a:t>
          </a:r>
        </a:p>
      </dsp:txBody>
      <dsp:txXfrm rot="-10800000">
        <a:off x="1370533" y="0"/>
        <a:ext cx="5090553" cy="4410417"/>
      </dsp:txXfrm>
    </dsp:sp>
    <dsp:sp modelId="{9B8C4007-6E36-45F0-82DD-4BAAF9A7F2D6}">
      <dsp:nvSpPr>
        <dsp:cNvPr id="0" name=""/>
        <dsp:cNvSpPr/>
      </dsp:nvSpPr>
      <dsp:spPr>
        <a:xfrm rot="10800000">
          <a:off x="3360916" y="4410417"/>
          <a:ext cx="1109787" cy="426503"/>
        </a:xfrm>
        <a:prstGeom prst="trapezoid">
          <a:avLst>
            <a:gd name="adj" fmla="val 76204"/>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bg1"/>
            </a:solidFill>
          </a:endParaRPr>
        </a:p>
      </dsp:txBody>
      <dsp:txXfrm rot="-10800000">
        <a:off x="3555128" y="4410417"/>
        <a:ext cx="721362" cy="426503"/>
      </dsp:txXfrm>
    </dsp:sp>
    <dsp:sp modelId="{C6DBB39D-59AA-4DFF-80F5-24D0E4BF4688}">
      <dsp:nvSpPr>
        <dsp:cNvPr id="0" name=""/>
        <dsp:cNvSpPr/>
      </dsp:nvSpPr>
      <dsp:spPr>
        <a:xfrm rot="10800000">
          <a:off x="3685928" y="4836920"/>
          <a:ext cx="459762" cy="301665"/>
        </a:xfrm>
        <a:prstGeom prst="trapezoid">
          <a:avLst>
            <a:gd name="adj" fmla="val 7620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endParaRPr lang="en-US" sz="1600" kern="1200">
            <a:solidFill>
              <a:srgbClr val="1B365D"/>
            </a:solidFill>
          </a:endParaRPr>
        </a:p>
      </dsp:txBody>
      <dsp:txXfrm rot="-10800000">
        <a:off x="3685928" y="4836920"/>
        <a:ext cx="459762" cy="3016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2BE1D-DB54-4D7A-A376-D1FB8F9F26D7}">
      <dsp:nvSpPr>
        <dsp:cNvPr id="0" name=""/>
        <dsp:cNvSpPr/>
      </dsp:nvSpPr>
      <dsp:spPr>
        <a:xfrm rot="16200000">
          <a:off x="-2059709" y="3165837"/>
          <a:ext cx="4802295" cy="546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002" bIns="0" numCol="1" spcCol="1270" anchor="t" anchorCtr="0">
          <a:noAutofit/>
        </a:bodyPr>
        <a:lstStyle/>
        <a:p>
          <a:pPr marL="0" lvl="0" indent="0" algn="r" defTabSz="1422400">
            <a:lnSpc>
              <a:spcPct val="90000"/>
            </a:lnSpc>
            <a:spcBef>
              <a:spcPct val="0"/>
            </a:spcBef>
            <a:spcAft>
              <a:spcPct val="35000"/>
            </a:spcAft>
            <a:buNone/>
          </a:pPr>
          <a:r>
            <a:rPr lang="en-US" sz="3200" kern="1200"/>
            <a:t>Fidelity</a:t>
          </a:r>
        </a:p>
      </dsp:txBody>
      <dsp:txXfrm>
        <a:off x="-2059709" y="3165837"/>
        <a:ext cx="4802295" cy="546521"/>
      </dsp:txXfrm>
    </dsp:sp>
    <dsp:sp modelId="{F0D69C05-E0CC-4612-9F1F-2C23C0ADEC0C}">
      <dsp:nvSpPr>
        <dsp:cNvPr id="0" name=""/>
        <dsp:cNvSpPr/>
      </dsp:nvSpPr>
      <dsp:spPr>
        <a:xfrm>
          <a:off x="614699" y="1037951"/>
          <a:ext cx="2722258" cy="4802295"/>
        </a:xfrm>
        <a:prstGeom prst="rect">
          <a:avLst/>
        </a:prstGeom>
        <a:solidFill>
          <a:srgbClr val="174A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82002"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The extent to which the prescribed instruction or intervention plan is executed. Fidelity includes addressing the deficit area, using the type of intervention prescribed, maintaining an appropriate group size, length of session, etc. </a:t>
          </a:r>
        </a:p>
      </dsp:txBody>
      <dsp:txXfrm>
        <a:off x="614699" y="1037951"/>
        <a:ext cx="2722258" cy="4802295"/>
      </dsp:txXfrm>
    </dsp:sp>
    <dsp:sp modelId="{2BEC11C4-F780-4626-BAA1-D12946CC253F}">
      <dsp:nvSpPr>
        <dsp:cNvPr id="0" name=""/>
        <dsp:cNvSpPr/>
      </dsp:nvSpPr>
      <dsp:spPr>
        <a:xfrm>
          <a:off x="68177" y="316542"/>
          <a:ext cx="1093043" cy="1093043"/>
        </a:xfrm>
        <a:prstGeom prst="rect">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EC232D2A-7904-4631-9C18-F0E8FE6A127F}">
      <dsp:nvSpPr>
        <dsp:cNvPr id="0" name=""/>
        <dsp:cNvSpPr/>
      </dsp:nvSpPr>
      <dsp:spPr>
        <a:xfrm rot="16200000">
          <a:off x="1914194" y="3165837"/>
          <a:ext cx="4802295" cy="546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002" bIns="0" numCol="1" spcCol="1270" anchor="t" anchorCtr="0">
          <a:noAutofit/>
        </a:bodyPr>
        <a:lstStyle/>
        <a:p>
          <a:pPr marL="0" lvl="0" indent="0" algn="r" defTabSz="1422400">
            <a:lnSpc>
              <a:spcPct val="90000"/>
            </a:lnSpc>
            <a:spcBef>
              <a:spcPct val="0"/>
            </a:spcBef>
            <a:spcAft>
              <a:spcPct val="35000"/>
            </a:spcAft>
            <a:buNone/>
          </a:pPr>
          <a:r>
            <a:rPr lang="en-US" sz="3200" kern="1200"/>
            <a:t>Fidelity of Instruction</a:t>
          </a:r>
        </a:p>
      </dsp:txBody>
      <dsp:txXfrm>
        <a:off x="1914194" y="3165837"/>
        <a:ext cx="4802295" cy="546521"/>
      </dsp:txXfrm>
    </dsp:sp>
    <dsp:sp modelId="{F045944E-6BCB-4F4E-91DB-B8200FC2BC67}">
      <dsp:nvSpPr>
        <dsp:cNvPr id="0" name=""/>
        <dsp:cNvSpPr/>
      </dsp:nvSpPr>
      <dsp:spPr>
        <a:xfrm>
          <a:off x="4588603" y="1037951"/>
          <a:ext cx="2722258" cy="4802295"/>
        </a:xfrm>
        <a:prstGeom prst="rect">
          <a:avLst/>
        </a:prstGeom>
        <a:solidFill>
          <a:srgbClr val="FBB62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82002"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Providing instruction with integrity, aligned with instructional goals for student learning and attending to the critical features of instructional best practices designed to meet those goals. Fidelity Monitoring: The systematic monitoring by a responsible instructional leader (i.e., principal, instructional coach) to determine the extent to which the delivery of instruction or an intervention adheres to the protocols or program models originally developed</a:t>
          </a:r>
          <a:r>
            <a:rPr lang="en-US" sz="1300" kern="1200"/>
            <a:t>. </a:t>
          </a:r>
          <a:endParaRPr lang="en-US" sz="1800" kern="1200"/>
        </a:p>
      </dsp:txBody>
      <dsp:txXfrm>
        <a:off x="4588603" y="1037951"/>
        <a:ext cx="2722258" cy="4802295"/>
      </dsp:txXfrm>
    </dsp:sp>
    <dsp:sp modelId="{10310D97-AA6B-482A-BD9B-2C13ECCC7D40}">
      <dsp:nvSpPr>
        <dsp:cNvPr id="0" name=""/>
        <dsp:cNvSpPr/>
      </dsp:nvSpPr>
      <dsp:spPr>
        <a:xfrm>
          <a:off x="4042081" y="316542"/>
          <a:ext cx="1093043" cy="1093043"/>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F06034-2C88-4EB6-8B8F-5AD35425E2E2}">
      <dsp:nvSpPr>
        <dsp:cNvPr id="0" name=""/>
        <dsp:cNvSpPr/>
      </dsp:nvSpPr>
      <dsp:spPr>
        <a:xfrm rot="16200000">
          <a:off x="5888098" y="3165837"/>
          <a:ext cx="4802295" cy="546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002" bIns="0" numCol="1" spcCol="1270" anchor="t" anchorCtr="0">
          <a:noAutofit/>
        </a:bodyPr>
        <a:lstStyle/>
        <a:p>
          <a:pPr marL="0" lvl="0" indent="0" algn="r" defTabSz="1422400">
            <a:lnSpc>
              <a:spcPct val="90000"/>
            </a:lnSpc>
            <a:spcBef>
              <a:spcPct val="0"/>
            </a:spcBef>
            <a:spcAft>
              <a:spcPct val="35000"/>
            </a:spcAft>
            <a:buNone/>
          </a:pPr>
          <a:r>
            <a:rPr lang="en-US" sz="3200" kern="1200"/>
            <a:t>Fidelity Monitoring</a:t>
          </a:r>
        </a:p>
      </dsp:txBody>
      <dsp:txXfrm>
        <a:off x="5888098" y="3165837"/>
        <a:ext cx="4802295" cy="546521"/>
      </dsp:txXfrm>
    </dsp:sp>
    <dsp:sp modelId="{AA270DE0-A9FC-4131-BC81-094D4348FC0E}">
      <dsp:nvSpPr>
        <dsp:cNvPr id="0" name=""/>
        <dsp:cNvSpPr/>
      </dsp:nvSpPr>
      <dsp:spPr>
        <a:xfrm>
          <a:off x="8562507" y="1037951"/>
          <a:ext cx="2722258" cy="4802295"/>
        </a:xfrm>
        <a:prstGeom prst="rect">
          <a:avLst/>
        </a:prstGeom>
        <a:solidFill>
          <a:srgbClr val="2DCC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82002"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Has increasing significance for evaluation and treatment effectiveness. The fidelity of implementation per intervention and instruction should be assessed throughout the process as per the guidelines in the manual.</a:t>
          </a:r>
        </a:p>
      </dsp:txBody>
      <dsp:txXfrm>
        <a:off x="8562507" y="1037951"/>
        <a:ext cx="2722258" cy="4802295"/>
      </dsp:txXfrm>
    </dsp:sp>
    <dsp:sp modelId="{8BF848AE-A5E4-4C3C-A619-00907B2BB386}">
      <dsp:nvSpPr>
        <dsp:cNvPr id="0" name=""/>
        <dsp:cNvSpPr/>
      </dsp:nvSpPr>
      <dsp:spPr>
        <a:xfrm>
          <a:off x="8015985" y="316542"/>
          <a:ext cx="1093043" cy="1093043"/>
        </a:xfrm>
        <a:prstGeom prst="rect">
          <a:avLst/>
        </a:prstGeom>
        <a:blipFill>
          <a:blip xmlns:r="http://schemas.openxmlformats.org/officeDocument/2006/relationships" r:embed="rId5">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DD1E2-F91A-4A02-8F42-1F3EE34F1E17}">
      <dsp:nvSpPr>
        <dsp:cNvPr id="0" name=""/>
        <dsp:cNvSpPr/>
      </dsp:nvSpPr>
      <dsp:spPr>
        <a:xfrm>
          <a:off x="2580665" y="329341"/>
          <a:ext cx="4811256" cy="4811256"/>
        </a:xfrm>
        <a:prstGeom prst="pie">
          <a:avLst>
            <a:gd name="adj1" fmla="val 16200000"/>
            <a:gd name="adj2" fmla="val 1928571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cs typeface="Arial" panose="020B0604020202020204" pitchFamily="34" charset="0"/>
            </a:rPr>
            <a:t>Progress monitoring data</a:t>
          </a:r>
        </a:p>
      </dsp:txBody>
      <dsp:txXfrm>
        <a:off x="5033833" y="787556"/>
        <a:ext cx="1317367" cy="830514"/>
      </dsp:txXfrm>
    </dsp:sp>
    <dsp:sp modelId="{0CDC6562-FB58-47A9-A309-AAA353FB3C81}">
      <dsp:nvSpPr>
        <dsp:cNvPr id="0" name=""/>
        <dsp:cNvSpPr/>
      </dsp:nvSpPr>
      <dsp:spPr>
        <a:xfrm>
          <a:off x="2456374" y="587087"/>
          <a:ext cx="4811256" cy="4811256"/>
        </a:xfrm>
        <a:prstGeom prst="pie">
          <a:avLst>
            <a:gd name="adj1" fmla="val 19285716"/>
            <a:gd name="adj2" fmla="val 77142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cs typeface="Arial" panose="020B0604020202020204" pitchFamily="34" charset="0"/>
            </a:rPr>
            <a:t>Observations</a:t>
          </a:r>
        </a:p>
      </dsp:txBody>
      <dsp:txXfrm>
        <a:off x="5749793" y="2305393"/>
        <a:ext cx="1397555" cy="887791"/>
      </dsp:txXfrm>
    </dsp:sp>
    <dsp:sp modelId="{F2B1D277-2B82-4690-AB33-62D50FD1C7D7}">
      <dsp:nvSpPr>
        <dsp:cNvPr id="0" name=""/>
        <dsp:cNvSpPr/>
      </dsp:nvSpPr>
      <dsp:spPr>
        <a:xfrm>
          <a:off x="2456374" y="587087"/>
          <a:ext cx="4811256" cy="4811256"/>
        </a:xfrm>
        <a:prstGeom prst="pie">
          <a:avLst>
            <a:gd name="adj1" fmla="val 771428"/>
            <a:gd name="adj2" fmla="val 3857143"/>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cs typeface="Arial" panose="020B0604020202020204" pitchFamily="34" charset="0"/>
            </a:rPr>
            <a:t>Parent and Teacher Input</a:t>
          </a:r>
        </a:p>
      </dsp:txBody>
      <dsp:txXfrm>
        <a:off x="5549324" y="3450930"/>
        <a:ext cx="1260090" cy="916429"/>
      </dsp:txXfrm>
    </dsp:sp>
    <dsp:sp modelId="{3DCB6FD9-93F4-47FB-BD08-224598FBE1A9}">
      <dsp:nvSpPr>
        <dsp:cNvPr id="0" name=""/>
        <dsp:cNvSpPr/>
      </dsp:nvSpPr>
      <dsp:spPr>
        <a:xfrm>
          <a:off x="2456374" y="587087"/>
          <a:ext cx="4811256" cy="4811256"/>
        </a:xfrm>
        <a:prstGeom prst="pie">
          <a:avLst>
            <a:gd name="adj1" fmla="val 3857226"/>
            <a:gd name="adj2" fmla="val 694285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cs typeface="Arial" panose="020B0604020202020204" pitchFamily="34" charset="0"/>
            </a:rPr>
            <a:t>Work samples</a:t>
          </a:r>
        </a:p>
      </dsp:txBody>
      <dsp:txXfrm>
        <a:off x="4217637" y="4367360"/>
        <a:ext cx="1288729" cy="916429"/>
      </dsp:txXfrm>
    </dsp:sp>
    <dsp:sp modelId="{7E563E8A-D668-4F31-8C46-BF46BACF31D1}">
      <dsp:nvSpPr>
        <dsp:cNvPr id="0" name=""/>
        <dsp:cNvSpPr/>
      </dsp:nvSpPr>
      <dsp:spPr>
        <a:xfrm>
          <a:off x="2456374" y="587087"/>
          <a:ext cx="4811256" cy="4811256"/>
        </a:xfrm>
        <a:prstGeom prst="pie">
          <a:avLst>
            <a:gd name="adj1" fmla="val 6942858"/>
            <a:gd name="adj2" fmla="val 10028574"/>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cs typeface="Arial" panose="020B0604020202020204" pitchFamily="34" charset="0"/>
            </a:rPr>
            <a:t>Achievement assessments</a:t>
          </a:r>
        </a:p>
      </dsp:txBody>
      <dsp:txXfrm>
        <a:off x="2914589" y="3450930"/>
        <a:ext cx="1260090" cy="916429"/>
      </dsp:txXfrm>
    </dsp:sp>
    <dsp:sp modelId="{E537D599-AF73-4B5E-8D2F-C9097F0FDD06}">
      <dsp:nvSpPr>
        <dsp:cNvPr id="0" name=""/>
        <dsp:cNvSpPr/>
      </dsp:nvSpPr>
      <dsp:spPr>
        <a:xfrm>
          <a:off x="2456374" y="587087"/>
          <a:ext cx="4811256" cy="4811256"/>
        </a:xfrm>
        <a:prstGeom prst="pie">
          <a:avLst>
            <a:gd name="adj1" fmla="val 10028574"/>
            <a:gd name="adj2" fmla="val 1311428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cs typeface="Arial" panose="020B0604020202020204" pitchFamily="34" charset="0"/>
            </a:rPr>
            <a:t>Exclusionary Factors</a:t>
          </a:r>
        </a:p>
      </dsp:txBody>
      <dsp:txXfrm>
        <a:off x="2576655" y="2305393"/>
        <a:ext cx="1397555" cy="887791"/>
      </dsp:txXfrm>
    </dsp:sp>
    <dsp:sp modelId="{E1A884AA-B11A-4E79-B810-760425C0DCF6}">
      <dsp:nvSpPr>
        <dsp:cNvPr id="0" name=""/>
        <dsp:cNvSpPr/>
      </dsp:nvSpPr>
      <dsp:spPr>
        <a:xfrm>
          <a:off x="2456374" y="587087"/>
          <a:ext cx="4811256" cy="4811256"/>
        </a:xfrm>
        <a:prstGeom prst="pie">
          <a:avLst>
            <a:gd name="adj1" fmla="val 13114284"/>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n-lt"/>
              <a:cs typeface="Arial" panose="020B0604020202020204" pitchFamily="34" charset="0"/>
            </a:rPr>
            <a:t>Rate of Improvement</a:t>
          </a:r>
        </a:p>
      </dsp:txBody>
      <dsp:txXfrm>
        <a:off x="3498813" y="1045302"/>
        <a:ext cx="1317367" cy="830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2BEBE-4BB1-4C6D-A032-C96781C7A15D}">
      <dsp:nvSpPr>
        <dsp:cNvPr id="0" name=""/>
        <dsp:cNvSpPr/>
      </dsp:nvSpPr>
      <dsp:spPr>
        <a:xfrm>
          <a:off x="5599015" y="14057"/>
          <a:ext cx="1722751" cy="107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ermianSlabSerifTypeface"/>
            </a:rPr>
            <a:t>Universally Screen All Students</a:t>
          </a:r>
        </a:p>
        <a:p>
          <a:pPr marL="0" lvl="0" indent="0" algn="ctr" defTabSz="577850" rtl="0">
            <a:lnSpc>
              <a:spcPct val="90000"/>
            </a:lnSpc>
            <a:spcBef>
              <a:spcPct val="0"/>
            </a:spcBef>
            <a:spcAft>
              <a:spcPct val="35000"/>
            </a:spcAft>
            <a:buNone/>
          </a:pPr>
          <a:r>
            <a:rPr lang="en-US" sz="1300" kern="1200">
              <a:latin typeface="PermianSlabSerifTypeface"/>
            </a:rPr>
            <a:t> (Measures Depend on Grade Level)</a:t>
          </a:r>
          <a:endParaRPr lang="en-US" sz="1300" kern="1200"/>
        </a:p>
      </dsp:txBody>
      <dsp:txXfrm>
        <a:off x="5599015" y="14057"/>
        <a:ext cx="1722751" cy="1076188"/>
      </dsp:txXfrm>
    </dsp:sp>
    <dsp:sp modelId="{DBF7094B-14D5-4525-BD76-DADF516F83B4}">
      <dsp:nvSpPr>
        <dsp:cNvPr id="0" name=""/>
        <dsp:cNvSpPr/>
      </dsp:nvSpPr>
      <dsp:spPr>
        <a:xfrm>
          <a:off x="2632539" y="3222"/>
          <a:ext cx="5255365" cy="5255365"/>
        </a:xfrm>
        <a:prstGeom prst="circularArrow">
          <a:avLst>
            <a:gd name="adj1" fmla="val 3993"/>
            <a:gd name="adj2" fmla="val 250518"/>
            <a:gd name="adj3" fmla="val 20572222"/>
            <a:gd name="adj4" fmla="val 19204200"/>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71570-FBB0-474D-A483-476F8DCD7D84}">
      <dsp:nvSpPr>
        <dsp:cNvPr id="0" name=""/>
        <dsp:cNvSpPr/>
      </dsp:nvSpPr>
      <dsp:spPr>
        <a:xfrm>
          <a:off x="7122466" y="2092810"/>
          <a:ext cx="1076188" cy="107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ermianSlabSerifTypeface"/>
            </a:rPr>
            <a:t>Data Review</a:t>
          </a:r>
          <a:endParaRPr lang="en-US" sz="1300" kern="1200"/>
        </a:p>
      </dsp:txBody>
      <dsp:txXfrm>
        <a:off x="7122466" y="2092810"/>
        <a:ext cx="1076188" cy="1076188"/>
      </dsp:txXfrm>
    </dsp:sp>
    <dsp:sp modelId="{3C6FF9D7-3563-47FC-A1FE-5E318CB2F3E4}">
      <dsp:nvSpPr>
        <dsp:cNvPr id="0" name=""/>
        <dsp:cNvSpPr/>
      </dsp:nvSpPr>
      <dsp:spPr>
        <a:xfrm>
          <a:off x="2632539" y="3222"/>
          <a:ext cx="5255365" cy="5255365"/>
        </a:xfrm>
        <a:prstGeom prst="circularArrow">
          <a:avLst>
            <a:gd name="adj1" fmla="val 3993"/>
            <a:gd name="adj2" fmla="val 250518"/>
            <a:gd name="adj3" fmla="val 2365470"/>
            <a:gd name="adj4" fmla="val 777260"/>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C2E0B-69F3-429B-9548-E6744DACF2F8}">
      <dsp:nvSpPr>
        <dsp:cNvPr id="0" name=""/>
        <dsp:cNvSpPr/>
      </dsp:nvSpPr>
      <dsp:spPr>
        <a:xfrm>
          <a:off x="5922297" y="4171564"/>
          <a:ext cx="1076188" cy="107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ermianSlabSerifTypeface"/>
            </a:rPr>
            <a:t>Intervention Plan </a:t>
          </a:r>
        </a:p>
        <a:p>
          <a:pPr marL="0" lvl="0" indent="0" algn="ctr" defTabSz="577850" rtl="0">
            <a:lnSpc>
              <a:spcPct val="90000"/>
            </a:lnSpc>
            <a:spcBef>
              <a:spcPct val="0"/>
            </a:spcBef>
            <a:spcAft>
              <a:spcPct val="35000"/>
            </a:spcAft>
            <a:buNone/>
          </a:pPr>
          <a:r>
            <a:rPr lang="en-US" sz="1300" kern="1200">
              <a:latin typeface="PermianSlabSerifTypeface"/>
            </a:rPr>
            <a:t>Tier II or Tier III Supports</a:t>
          </a:r>
          <a:endParaRPr lang="en-US" sz="1300" kern="1200"/>
        </a:p>
      </dsp:txBody>
      <dsp:txXfrm>
        <a:off x="5922297" y="4171564"/>
        <a:ext cx="1076188" cy="1076188"/>
      </dsp:txXfrm>
    </dsp:sp>
    <dsp:sp modelId="{C6BC8BBA-C52A-4C2D-B82A-6C793CE8197D}">
      <dsp:nvSpPr>
        <dsp:cNvPr id="0" name=""/>
        <dsp:cNvSpPr/>
      </dsp:nvSpPr>
      <dsp:spPr>
        <a:xfrm>
          <a:off x="2632539" y="3222"/>
          <a:ext cx="5255365" cy="5255365"/>
        </a:xfrm>
        <a:prstGeom prst="circularArrow">
          <a:avLst>
            <a:gd name="adj1" fmla="val 3993"/>
            <a:gd name="adj2" fmla="val 250518"/>
            <a:gd name="adj3" fmla="val 6110156"/>
            <a:gd name="adj4" fmla="val 4439326"/>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8C9BD-2ADF-4843-98A5-1AB183C5B9ED}">
      <dsp:nvSpPr>
        <dsp:cNvPr id="0" name=""/>
        <dsp:cNvSpPr/>
      </dsp:nvSpPr>
      <dsp:spPr>
        <a:xfrm>
          <a:off x="3521959" y="4171564"/>
          <a:ext cx="1076188" cy="107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Intervention/ Progress Monitoring</a:t>
          </a:r>
        </a:p>
      </dsp:txBody>
      <dsp:txXfrm>
        <a:off x="3521959" y="4171564"/>
        <a:ext cx="1076188" cy="1076188"/>
      </dsp:txXfrm>
    </dsp:sp>
    <dsp:sp modelId="{8F44D827-3749-4840-8872-046FD570B402}">
      <dsp:nvSpPr>
        <dsp:cNvPr id="0" name=""/>
        <dsp:cNvSpPr/>
      </dsp:nvSpPr>
      <dsp:spPr>
        <a:xfrm>
          <a:off x="2632539" y="3222"/>
          <a:ext cx="5255365" cy="5255365"/>
        </a:xfrm>
        <a:prstGeom prst="circularArrow">
          <a:avLst>
            <a:gd name="adj1" fmla="val 3993"/>
            <a:gd name="adj2" fmla="val 250518"/>
            <a:gd name="adj3" fmla="val 9772222"/>
            <a:gd name="adj4" fmla="val 8184012"/>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DC9A31-18B5-417C-AEED-F16FDE7D1A5C}">
      <dsp:nvSpPr>
        <dsp:cNvPr id="0" name=""/>
        <dsp:cNvSpPr/>
      </dsp:nvSpPr>
      <dsp:spPr>
        <a:xfrm>
          <a:off x="2321790" y="2092810"/>
          <a:ext cx="1076188" cy="107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Progress Monitoring Data Review</a:t>
          </a:r>
        </a:p>
      </dsp:txBody>
      <dsp:txXfrm>
        <a:off x="2321790" y="2092810"/>
        <a:ext cx="1076188" cy="1076188"/>
      </dsp:txXfrm>
    </dsp:sp>
    <dsp:sp modelId="{46534275-6881-4F1E-9A0A-29A251470EF7}">
      <dsp:nvSpPr>
        <dsp:cNvPr id="0" name=""/>
        <dsp:cNvSpPr/>
      </dsp:nvSpPr>
      <dsp:spPr>
        <a:xfrm>
          <a:off x="2632539" y="3222"/>
          <a:ext cx="5255365" cy="5255365"/>
        </a:xfrm>
        <a:prstGeom prst="circularArrow">
          <a:avLst>
            <a:gd name="adj1" fmla="val 3993"/>
            <a:gd name="adj2" fmla="val 250518"/>
            <a:gd name="adj3" fmla="val 13165470"/>
            <a:gd name="adj4" fmla="val 11577260"/>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D95E7-F609-490F-8288-E2C77A904E82}">
      <dsp:nvSpPr>
        <dsp:cNvPr id="0" name=""/>
        <dsp:cNvSpPr/>
      </dsp:nvSpPr>
      <dsp:spPr>
        <a:xfrm>
          <a:off x="3521959" y="14057"/>
          <a:ext cx="1076188" cy="107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Intervention Plan</a:t>
          </a:r>
        </a:p>
      </dsp:txBody>
      <dsp:txXfrm>
        <a:off x="3521959" y="14057"/>
        <a:ext cx="1076188" cy="1076188"/>
      </dsp:txXfrm>
    </dsp:sp>
    <dsp:sp modelId="{3DB9A1A5-CF3B-4F63-BB0E-F8E752E6398B}">
      <dsp:nvSpPr>
        <dsp:cNvPr id="0" name=""/>
        <dsp:cNvSpPr/>
      </dsp:nvSpPr>
      <dsp:spPr>
        <a:xfrm>
          <a:off x="2632539" y="3222"/>
          <a:ext cx="5255365" cy="5255365"/>
        </a:xfrm>
        <a:prstGeom prst="circularArrow">
          <a:avLst>
            <a:gd name="adj1" fmla="val 3993"/>
            <a:gd name="adj2" fmla="val 250518"/>
            <a:gd name="adj3" fmla="val 16436325"/>
            <a:gd name="adj4" fmla="val 15239326"/>
            <a:gd name="adj5" fmla="val 46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11/4/2022</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11/4/2022</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Slide</a:t>
            </a: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326257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2-3 minutes</a:t>
            </a:r>
          </a:p>
          <a:p>
            <a:endParaRPr lang="en-US" i="1"/>
          </a:p>
          <a:p>
            <a:r>
              <a:rPr lang="en-US" i="0"/>
              <a:t>Remember that one of the essential components for RTI is Assessment.</a:t>
            </a:r>
          </a:p>
          <a:p>
            <a:r>
              <a:rPr lang="en-US" i="0"/>
              <a:t>This visual walks us through the RTI Assessment Process. </a:t>
            </a:r>
          </a:p>
          <a:p>
            <a:endParaRPr lang="en-US" i="0"/>
          </a:p>
          <a:p>
            <a:pPr marL="228600" indent="-228600">
              <a:buFont typeface="+mj-lt"/>
              <a:buAutoNum type="arabicPeriod"/>
            </a:pPr>
            <a:r>
              <a:rPr lang="en-US" b="1" i="0"/>
              <a:t>Universal Screener </a:t>
            </a:r>
            <a:r>
              <a:rPr lang="en-US" b="0" i="0"/>
              <a:t>– Given to ALL students. “Serves as temperature check” – Allows us to know what student we need to closely look at to determine if additional supports are needed. </a:t>
            </a:r>
            <a:endParaRPr lang="en-US" b="1" i="0"/>
          </a:p>
          <a:p>
            <a:pPr marL="228600" indent="-228600">
              <a:buFont typeface="+mj-lt"/>
              <a:buAutoNum type="arabicPeriod"/>
            </a:pPr>
            <a:r>
              <a:rPr lang="en-US" b="1" i="0"/>
              <a:t>Diagnostic Assessment – </a:t>
            </a:r>
            <a:r>
              <a:rPr lang="en-US" b="0" i="0"/>
              <a:t>These assessments are given to students who are “at risk.” These assessments give more information regarding what a student’s skill deficit is so that supports can be tailored to individual student needs. </a:t>
            </a:r>
            <a:endParaRPr lang="en-US" b="1" i="0"/>
          </a:p>
          <a:p>
            <a:pPr marL="228600" indent="-228600">
              <a:buFont typeface="+mj-lt"/>
              <a:buAutoNum type="arabicPeriod"/>
            </a:pPr>
            <a:r>
              <a:rPr lang="en-US" b="1" i="0"/>
              <a:t>Progress Monitoring – </a:t>
            </a:r>
            <a:r>
              <a:rPr lang="en-US" b="0" i="0"/>
              <a:t>Progress monitoring assessments monitors progress based on instruction provided for students in Tiers II, III, and special education.</a:t>
            </a:r>
            <a:endParaRPr lang="en-US" b="1" i="0"/>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188079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Johnny is a tenth-grade student. Above is his </a:t>
            </a:r>
            <a:r>
              <a:rPr lang="en-US" sz="1200" dirty="0" err="1"/>
              <a:t>Fastbridge</a:t>
            </a:r>
            <a:r>
              <a:rPr lang="en-US" sz="1200" dirty="0"/>
              <a:t> winter benchmark score in the area of reading. </a:t>
            </a:r>
          </a:p>
          <a:p>
            <a:endParaRPr lang="en-US" sz="1200" dirty="0"/>
          </a:p>
          <a:p>
            <a:r>
              <a:rPr lang="en-US" sz="1200" dirty="0"/>
              <a:t>At the quarterly data team meeting, Johnny’s lack of progress is discussed. </a:t>
            </a:r>
          </a:p>
          <a:p>
            <a:endParaRPr lang="en-US" sz="1200" dirty="0"/>
          </a:p>
          <a:p>
            <a:r>
              <a:rPr lang="en-US" sz="1200" dirty="0"/>
              <a:t>What other pieces of data should the team consider collecting? What additional evidence would support a tier II or III intervention?</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2089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2-3 minutes</a:t>
            </a:r>
          </a:p>
          <a:p>
            <a:endParaRPr lang="en-US"/>
          </a:p>
          <a:p>
            <a:r>
              <a:rPr lang="en-US"/>
              <a:t>Tier II is targeted intervention supports meeting the needs of 10-15% of students</a:t>
            </a:r>
          </a:p>
          <a:p>
            <a:pPr marL="171450" indent="-171450">
              <a:buFont typeface="Arial" panose="020B0604020202020204" pitchFamily="34" charset="0"/>
              <a:buChar char="•"/>
            </a:pPr>
            <a:r>
              <a:rPr lang="en-US"/>
              <a:t>Addresses the needs of struggling AND advanced students</a:t>
            </a:r>
          </a:p>
          <a:p>
            <a:pPr marL="171450" indent="-171450">
              <a:buFont typeface="Arial" panose="020B0604020202020204" pitchFamily="34" charset="0"/>
              <a:buChar char="•"/>
            </a:pPr>
            <a:r>
              <a:rPr lang="en-US"/>
              <a:t>Provides additional time beyond the time allotted for core instruction</a:t>
            </a:r>
          </a:p>
          <a:p>
            <a:pPr marL="171450" indent="-171450">
              <a:buFont typeface="Arial" panose="020B0604020202020204" pitchFamily="34" charset="0"/>
              <a:buChar char="•"/>
            </a:pPr>
            <a:r>
              <a:rPr lang="en-US"/>
              <a:t>High-Quality interventions MATCHED to student-targeted area of need (Remember that this is determined from those diagnostic assessments)</a:t>
            </a:r>
          </a:p>
          <a:p>
            <a:pPr marL="171450" indent="-171450">
              <a:buFont typeface="Arial" panose="020B0604020202020204" pitchFamily="34" charset="0"/>
              <a:buChar char="•"/>
            </a:pPr>
            <a:r>
              <a:rPr lang="en-US"/>
              <a:t>Provided by highly-trained personnel </a:t>
            </a:r>
            <a:r>
              <a:rPr lang="en-US" i="1"/>
              <a:t>(Discuss what this means)</a:t>
            </a:r>
          </a:p>
          <a:p>
            <a:pPr marL="171450" indent="-171450">
              <a:buFont typeface="Arial" panose="020B0604020202020204" pitchFamily="34" charset="0"/>
              <a:buChar char="•"/>
            </a:pPr>
            <a:r>
              <a:rPr lang="en-US"/>
              <a:t>Progress monitored is required for </a:t>
            </a:r>
            <a:r>
              <a:rPr lang="en-US" u="sng"/>
              <a:t>data-based decision making</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254177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sz="1200"/>
              <a:t>Sally is a fourth-grade student who has been participating in tier II intervention since enrolling in ABC Elementary in August. The fluency scores above indicate her progress monitoring from August to November. </a:t>
            </a:r>
          </a:p>
          <a:p>
            <a:endParaRPr lang="en-US"/>
          </a:p>
          <a:p>
            <a:endParaRPr lang="en-US"/>
          </a:p>
          <a:p>
            <a:r>
              <a:rPr lang="en-US"/>
              <a:t>What other information/data do you need to support a change in intervention or a move to tier III?</a:t>
            </a: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503878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i="1"/>
              <a:t>2-3 minutes</a:t>
            </a:r>
          </a:p>
          <a:p>
            <a:endParaRPr lang="en-US"/>
          </a:p>
          <a:p>
            <a:r>
              <a:rPr lang="en-US"/>
              <a:t>Tier III is targeted intervention supports meeting the needs of 3-5% of students. Students who are determined to be significantly at risk may need to “bypass” Tier II intervention supports and receive Tier III intervention supports – Others may receive Tier II and then transition to Tier III based on the data-based decision-making conversations of leadership team.</a:t>
            </a:r>
          </a:p>
          <a:p>
            <a:endParaRPr lang="en-US"/>
          </a:p>
          <a:p>
            <a:pPr marL="171450" indent="-171450">
              <a:buFont typeface="Arial" panose="020B0604020202020204" pitchFamily="34" charset="0"/>
              <a:buChar char="•"/>
            </a:pPr>
            <a:r>
              <a:rPr lang="en-US"/>
              <a:t>Addresses small percentage of struggling students.</a:t>
            </a:r>
          </a:p>
          <a:p>
            <a:pPr marL="171450" indent="-171450">
              <a:buFont typeface="Arial" panose="020B0604020202020204" pitchFamily="34" charset="0"/>
              <a:buChar char="•"/>
            </a:pPr>
            <a:r>
              <a:rPr lang="en-US"/>
              <a:t>More explicit and more intensive intervention targeting specific area of need</a:t>
            </a:r>
          </a:p>
          <a:p>
            <a:pPr marL="171450" indent="-171450">
              <a:buFont typeface="Arial" panose="020B0604020202020204" pitchFamily="34" charset="0"/>
              <a:buChar char="•"/>
            </a:pPr>
            <a:r>
              <a:rPr lang="en-US"/>
              <a:t>Intervention provided by highly trained personnel</a:t>
            </a:r>
          </a:p>
          <a:p>
            <a:pPr marL="171450" indent="-171450">
              <a:buFont typeface="Arial" panose="020B0604020202020204" pitchFamily="34" charset="0"/>
              <a:buChar char="•"/>
            </a:pPr>
            <a:r>
              <a:rPr lang="en-US"/>
              <a:t>Progress monitoring required for </a:t>
            </a:r>
            <a:r>
              <a:rPr lang="en-US" u="sng"/>
              <a:t>data-based decision making</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285580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sz="1200"/>
              <a:t>Bryan is a second-grade student who has been in tier III since he enrolled at the beginning of his second-grade school year.</a:t>
            </a:r>
          </a:p>
          <a:p>
            <a:endParaRPr lang="en-US"/>
          </a:p>
          <a:p>
            <a:endParaRPr lang="en-US"/>
          </a:p>
          <a:p>
            <a:r>
              <a:rPr lang="en-US"/>
              <a:t>The team is recommending a possible referral for a special education evaluation. As you determine next steps, what other data would you want to analyze/collect?</a:t>
            </a:r>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4287349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a:t>1-2 minutes</a:t>
            </a:r>
          </a:p>
          <a:p>
            <a:endParaRPr lang="en-US" i="1" baseline="0"/>
          </a:p>
          <a:p>
            <a:r>
              <a:rPr lang="en-US" i="0" baseline="0"/>
              <a:t>Now take a moment to read about the goal of Interventions .... “What is different from Intervention from what we just previously discussed with reteaching/remediation?”</a:t>
            </a:r>
          </a:p>
          <a:p>
            <a:pPr marL="0" marR="0" lvl="0" indent="0" algn="l" defTabSz="457109" rtl="0" eaLnBrk="1" fontAlgn="auto" latinLnBrk="0" hangingPunct="1">
              <a:lnSpc>
                <a:spcPct val="100000"/>
              </a:lnSpc>
              <a:spcBef>
                <a:spcPts val="0"/>
              </a:spcBef>
              <a:spcAft>
                <a:spcPts val="0"/>
              </a:spcAft>
              <a:buClrTx/>
              <a:buSzTx/>
              <a:buFontTx/>
              <a:buNone/>
              <a:tabLst/>
              <a:defRPr/>
            </a:pPr>
            <a:r>
              <a:rPr lang="en-US" i="0" baseline="0"/>
              <a:t>	- </a:t>
            </a:r>
            <a:r>
              <a:rPr lang="en-US" i="1" baseline="0"/>
              <a:t>Take-Away: Intervention is aligned to skill deficits w/ focus on skills ...... Reteaching/remediation is focused on teaching proficiency on the standards</a:t>
            </a:r>
            <a:r>
              <a:rPr lang="en-US" baseline="0"/>
              <a:t>.</a:t>
            </a:r>
          </a:p>
          <a:p>
            <a:endParaRPr lang="en-US" i="1" baseline="0"/>
          </a:p>
          <a:p>
            <a:pPr marL="171450" indent="-171450">
              <a:buFont typeface="Arial" panose="020B0604020202020204" pitchFamily="34" charset="0"/>
              <a:buChar char="•"/>
            </a:pPr>
            <a:r>
              <a:rPr lang="en-US" baseline="0"/>
              <a:t>For intervention to be effective, it is important to understand students’ skill deficits to be able to provide targeted intervention supports. </a:t>
            </a:r>
          </a:p>
          <a:p>
            <a:endParaRPr lang="en-US"/>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1090486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405120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2 minutes</a:t>
            </a:r>
          </a:p>
          <a:p>
            <a:endParaRPr lang="en-US" b="0" i="1"/>
          </a:p>
          <a:p>
            <a:pPr marL="171450" indent="-171450">
              <a:buFont typeface="Arial" panose="020B0604020202020204" pitchFamily="34" charset="0"/>
              <a:buChar char="•"/>
            </a:pPr>
            <a:r>
              <a:rPr lang="en-US" b="0" i="0"/>
              <a:t>Let’s say you have a hole in your boat.  What are your options?</a:t>
            </a:r>
            <a:r>
              <a:rPr lang="en-US" b="0" i="0" baseline="0"/>
              <a:t> </a:t>
            </a:r>
          </a:p>
          <a:p>
            <a:r>
              <a:rPr lang="en-US" b="0" i="0" baseline="0"/>
              <a:t>	 </a:t>
            </a:r>
            <a:r>
              <a:rPr lang="en-US" baseline="0"/>
              <a:t>Expect answers like bail the water, abandon ship, call for help, plug the hole.  </a:t>
            </a:r>
          </a:p>
          <a:p>
            <a:endParaRPr lang="en-US" baseline="0"/>
          </a:p>
          <a:p>
            <a:pPr marL="171450" indent="-171450">
              <a:buFont typeface="Arial" panose="020B0604020202020204" pitchFamily="34" charset="0"/>
              <a:buChar char="•"/>
            </a:pPr>
            <a:r>
              <a:rPr lang="en-US" b="0" i="0" baseline="0"/>
              <a:t>It seems that sometimes we do everything except the most obvious answer, which is to fix the boat.</a:t>
            </a:r>
            <a:endParaRPr lang="en-US" b="0" i="0"/>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2611053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5 minutes to work</a:t>
            </a:r>
          </a:p>
          <a:p>
            <a:r>
              <a:rPr lang="en-US" i="1"/>
              <a:t>3-minute Gallery Walk</a:t>
            </a:r>
          </a:p>
          <a:p>
            <a:endParaRPr lang="en-US" i="1"/>
          </a:p>
          <a:p>
            <a:pPr marL="171450" indent="-171450">
              <a:buFont typeface="Arial" panose="020B0604020202020204" pitchFamily="34" charset="0"/>
              <a:buChar char="•"/>
            </a:pPr>
            <a:r>
              <a:rPr lang="en-US" i="0"/>
              <a:t>Create 6 groups and assign each group an Area of Deficit for Intervention.</a:t>
            </a:r>
          </a:p>
          <a:p>
            <a:pPr marL="171450" indent="-171450">
              <a:buFont typeface="Arial" panose="020B0604020202020204" pitchFamily="34" charset="0"/>
              <a:buChar char="•"/>
            </a:pPr>
            <a:r>
              <a:rPr lang="en-US" i="0"/>
              <a:t>Participants in each group will “Brain Dump” what research-based resources their district has in “their toolbox” to address the deficit area to provide explicit and systematic intervention supports.</a:t>
            </a:r>
          </a:p>
          <a:p>
            <a:endParaRPr lang="en-US"/>
          </a:p>
          <a:p>
            <a:pPr marL="171450" indent="-171450">
              <a:buFont typeface="Arial" panose="020B0604020202020204" pitchFamily="34" charset="0"/>
              <a:buChar char="•"/>
            </a:pPr>
            <a:r>
              <a:rPr lang="en-US"/>
              <a:t>Gallery Walk to charts on the wall. Each group will have a different color marker – rotate and add to. </a:t>
            </a:r>
          </a:p>
          <a:p>
            <a:endParaRPr lang="en-US"/>
          </a:p>
          <a:p>
            <a:pPr marL="171450" indent="-171450">
              <a:buFont typeface="Arial" panose="020B0604020202020204" pitchFamily="34" charset="0"/>
              <a:buChar char="•"/>
            </a:pPr>
            <a:r>
              <a:rPr lang="en-US"/>
              <a:t>Do you see any areas where you are unsure of what you have to address this skill deficit? What could be brought in to support this?</a:t>
            </a:r>
          </a:p>
          <a:p>
            <a:endParaRPr lang="en-US"/>
          </a:p>
          <a:p>
            <a:pPr marL="171450" indent="-171450">
              <a:buFont typeface="Arial" panose="020B0604020202020204" pitchFamily="34" charset="0"/>
              <a:buChar char="•"/>
            </a:pPr>
            <a:r>
              <a:rPr lang="en-US"/>
              <a:t>What structures are in place for each resource to be systematic and explicit? Are these skills-based or standards-based?</a:t>
            </a:r>
          </a:p>
          <a:p>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slide will be made into handout if allowed.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157577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a:t>1-2 minutes</a:t>
            </a:r>
          </a:p>
          <a:p>
            <a:pPr marL="0" indent="0">
              <a:buFontTx/>
              <a:buNone/>
            </a:pPr>
            <a:endParaRPr lang="en-US" i="1"/>
          </a:p>
          <a:p>
            <a:pPr marL="0" indent="0">
              <a:buFontTx/>
              <a:buNone/>
            </a:pPr>
            <a:r>
              <a:rPr lang="en-US" i="0"/>
              <a:t>This is the Department’s strategic plan. RTI fits into this plan in many ways: </a:t>
            </a:r>
          </a:p>
          <a:p>
            <a:pPr marL="171450" indent="-171450">
              <a:buFont typeface="Arial" panose="020B0604020202020204" pitchFamily="34" charset="0"/>
              <a:buChar char="•"/>
            </a:pPr>
            <a:r>
              <a:rPr lang="en-US" i="0"/>
              <a:t>Ensuring students have access to a high-quality education</a:t>
            </a:r>
          </a:p>
          <a:p>
            <a:pPr marL="171450" indent="-171450">
              <a:buFont typeface="Arial" panose="020B0604020202020204" pitchFamily="34" charset="0"/>
              <a:buChar char="•"/>
            </a:pPr>
            <a:r>
              <a:rPr lang="en-US" i="0"/>
              <a:t>Support students' academic needs</a:t>
            </a:r>
          </a:p>
          <a:p>
            <a:pPr marL="171450" indent="-171450">
              <a:buFont typeface="Arial" panose="020B0604020202020204" pitchFamily="34" charset="0"/>
              <a:buChar char="•"/>
            </a:pPr>
            <a:r>
              <a:rPr lang="en-US" i="0"/>
              <a:t>Developing educator understanding to make effective data-based decisions regarding student academic needs</a:t>
            </a:r>
          </a:p>
        </p:txBody>
      </p:sp>
      <p:sp>
        <p:nvSpPr>
          <p:cNvPr id="4" name="Slide Number Placeholder 3"/>
          <p:cNvSpPr>
            <a:spLocks noGrp="1"/>
          </p:cNvSpPr>
          <p:nvPr>
            <p:ph type="sldNum" sz="quarter" idx="5"/>
          </p:nvPr>
        </p:nvSpPr>
        <p:spPr/>
        <p:txBody>
          <a:bodyPr/>
          <a:lstStyle/>
          <a:p>
            <a:fld id="{F8FD5C13-0018-3D4E-A736-E3D3FBDE34EC}" type="slidenum">
              <a:rPr lang="en-US" smtClean="0"/>
              <a:t>2</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the deficit aligns to intervention which aligns to progress monitoring probe. We wouldn’t use a fluency measure if the deficit was in comprehension.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2495205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Slide **BREAK**</a:t>
            </a:r>
          </a:p>
          <a:p>
            <a:r>
              <a:rPr lang="en-US" i="1"/>
              <a:t>1 minute</a:t>
            </a:r>
          </a:p>
          <a:p>
            <a:endParaRPr lang="en-US"/>
          </a:p>
          <a:p>
            <a:r>
              <a:rPr lang="en-US"/>
              <a:t>We have discussed the Overview of RTI, the differences between addressing standards vs. skills, and explored the meaning of Systematic and Explicit instruction.</a:t>
            </a:r>
          </a:p>
          <a:p>
            <a:endParaRPr lang="en-US"/>
          </a:p>
          <a:p>
            <a:r>
              <a:rPr lang="en-US"/>
              <a:t>Now with this knowledge we are going to dive into how we engage in the Data-based decision-making process to ensure we are meeting the needs of </a:t>
            </a:r>
            <a:r>
              <a:rPr lang="en-US" b="1"/>
              <a:t>ALL </a:t>
            </a:r>
            <a:r>
              <a:rPr lang="en-US"/>
              <a:t>students.</a:t>
            </a:r>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3179845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0" i="1"/>
              <a:t>2 minutes</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b="0" i="1"/>
          </a:p>
          <a:p>
            <a:pPr marL="171450" marR="0" lvl="0"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Let’s pretend I have a problem. This problem is hidden</a:t>
            </a:r>
            <a:r>
              <a:rPr lang="en-US" b="0" i="0" baseline="0"/>
              <a:t> </a:t>
            </a:r>
            <a:r>
              <a:rPr lang="en-US" b="0" i="0"/>
              <a:t>behind the toolbox. What I’d</a:t>
            </a:r>
            <a:r>
              <a:rPr lang="en-US" b="0" i="0" baseline="0"/>
              <a:t> l</a:t>
            </a:r>
            <a:r>
              <a:rPr lang="en-US" b="0" i="0"/>
              <a:t>ike you to do is choose a tool to fix my problem. </a:t>
            </a:r>
          </a:p>
          <a:p>
            <a:pPr marL="171450" marR="0" lvl="0"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What</a:t>
            </a:r>
            <a:r>
              <a:rPr lang="en-US" b="0" i="0" baseline="0"/>
              <a:t> is your</a:t>
            </a:r>
            <a:r>
              <a:rPr lang="en-US" b="0" i="0"/>
              <a:t> immediate response?  </a:t>
            </a:r>
          </a:p>
          <a:p>
            <a:pPr marL="628559" marR="0" lvl="1"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Expect everyone to say, “What’s the problem”? </a:t>
            </a:r>
            <a:endParaRPr lang="en-US" b="0" i="0"/>
          </a:p>
          <a:p>
            <a:pPr marL="171450" marR="0" lvl="0"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Seems like a logical question, right?  The issue is that sometimes we don’t ask that about reading. Someone has a problem with reading, and we’re ready to purchase the tool to fix it.  </a:t>
            </a:r>
          </a:p>
          <a:p>
            <a:pPr marL="171450" marR="0" lvl="0"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So, let’s play along.  Someone choose a tool.  </a:t>
            </a:r>
          </a:p>
          <a:p>
            <a:pPr marL="628559" marR="0" lvl="1"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Let’s say they choose the hammer. </a:t>
            </a:r>
            <a:r>
              <a:rPr lang="en-US" b="0" i="1"/>
              <a:t>(Transition to next slide)</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3535516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none" strike="noStrike" kern="1200" cap="none" spc="0" normalizeH="0" baseline="0" noProof="0">
                <a:ln>
                  <a:noFill/>
                </a:ln>
                <a:solidFill>
                  <a:prstClr val="black"/>
                </a:solidFill>
                <a:effectLst/>
                <a:uLnTx/>
                <a:uFillTx/>
                <a:latin typeface="Lato Light"/>
                <a:ea typeface="+mn-ea"/>
                <a:cs typeface="+mn-cs"/>
              </a:rPr>
              <a:t>1 minute</a:t>
            </a:r>
          </a:p>
          <a:p>
            <a:pPr marL="0" marR="0" lvl="0" indent="0" algn="l" defTabSz="4571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1" u="none" strike="noStrike" kern="1200" cap="none" spc="0" normalizeH="0" baseline="0" noProof="0">
              <a:ln>
                <a:noFill/>
              </a:ln>
              <a:solidFill>
                <a:prstClr val="black"/>
              </a:solidFill>
              <a:effectLst/>
              <a:uLnTx/>
              <a:uFillTx/>
              <a:latin typeface="Lato Light"/>
              <a:ea typeface="+mn-ea"/>
              <a:cs typeface="+mn-cs"/>
            </a:endParaRPr>
          </a:p>
          <a:p>
            <a:pPr marL="171450" marR="0" lvl="0"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Lato Light"/>
                <a:ea typeface="+mn-ea"/>
                <a:cs typeface="+mn-cs"/>
              </a:rPr>
              <a:t>Will this tool fix my problem?  Could it possibly do harm?  Absolutely.</a:t>
            </a:r>
          </a:p>
          <a:p>
            <a:pPr marL="171450" marR="0" lvl="0" indent="-171450" algn="l" defTabSz="4571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Lato Light"/>
                <a:ea typeface="+mn-ea"/>
                <a:cs typeface="+mn-cs"/>
              </a:rPr>
              <a:t>This works the same with our intervention choices, except for us the damage that we do is often wasted time.</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373347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baseline="0"/>
              <a:t>2-3 minutes</a:t>
            </a:r>
          </a:p>
          <a:p>
            <a:endParaRPr lang="en-US" b="0" i="1" baseline="0"/>
          </a:p>
          <a:p>
            <a:r>
              <a:rPr lang="en-US" b="0" i="0" baseline="0"/>
              <a:t>What if we look backward to potential root causes? </a:t>
            </a:r>
            <a:r>
              <a:rPr lang="en-US" b="1" i="1" baseline="0">
                <a:highlight>
                  <a:srgbClr val="FFFF00"/>
                </a:highlight>
              </a:rPr>
              <a:t>(Click)</a:t>
            </a:r>
          </a:p>
          <a:p>
            <a:endParaRPr lang="en-US" b="0" i="0" baseline="0"/>
          </a:p>
          <a:p>
            <a:r>
              <a:rPr lang="en-US" b="0" i="0"/>
              <a:t>For</a:t>
            </a:r>
            <a:r>
              <a:rPr lang="en-US" b="0" i="0" baseline="0"/>
              <a:t> example, let’s say you have a </a:t>
            </a:r>
            <a:r>
              <a:rPr lang="en-US" b="1" i="1" baseline="0"/>
              <a:t>(Click) </a:t>
            </a:r>
            <a:r>
              <a:rPr lang="en-US" b="0" i="0" baseline="0"/>
              <a:t>headache. </a:t>
            </a:r>
          </a:p>
          <a:p>
            <a:r>
              <a:rPr lang="en-US" b="0" i="0" baseline="0"/>
              <a:t> Would you </a:t>
            </a:r>
            <a:r>
              <a:rPr lang="en-US" b="1" i="1" baseline="0"/>
              <a:t>(Click) </a:t>
            </a:r>
            <a:r>
              <a:rPr lang="en-US" b="0" i="0" baseline="0"/>
              <a:t>see a doctor, go to bed early, or talk to your neighbor?  Seems a bit off, right?  These don’t seem to make a lot of sense and how would you possibly choose?  </a:t>
            </a:r>
            <a:r>
              <a:rPr lang="en-US" b="0" i="0" u="sng" baseline="0"/>
              <a:t>Take a few responses.  </a:t>
            </a:r>
          </a:p>
          <a:p>
            <a:r>
              <a:rPr lang="en-US" b="0" i="0" baseline="0"/>
              <a:t>What if we look backward to potential root causes? </a:t>
            </a:r>
            <a:r>
              <a:rPr lang="en-US" b="1" i="1" baseline="0"/>
              <a:t>(Click)  </a:t>
            </a:r>
            <a:r>
              <a:rPr lang="en-US" b="0" i="0" baseline="0"/>
              <a:t>Does this make more sense now?</a:t>
            </a:r>
          </a:p>
          <a:p>
            <a:endParaRPr lang="en-US" b="0" i="0" baseline="0"/>
          </a:p>
          <a:p>
            <a:r>
              <a:rPr lang="en-US" b="0" i="0" baseline="0"/>
              <a:t>The first way is very much what is happening in educational interventions today.  </a:t>
            </a:r>
            <a:r>
              <a:rPr lang="en-US" b="1" i="1" baseline="0"/>
              <a:t>(Click) </a:t>
            </a:r>
            <a:r>
              <a:rPr lang="en-US" b="0" i="0" baseline="0"/>
              <a:t>We see numbers, maybe they are percentiles, or colors like yellow or red, or maybe rankings compared to peers, and we immediately jump </a:t>
            </a:r>
            <a:r>
              <a:rPr lang="en-US" b="1" i="1" baseline="0"/>
              <a:t>(Click) </a:t>
            </a:r>
            <a:r>
              <a:rPr lang="en-US" b="0" i="0" baseline="0"/>
              <a:t>to deciding what intervention they must need. Without digging deeply </a:t>
            </a:r>
            <a:r>
              <a:rPr lang="en-US" b="1" i="1" baseline="0"/>
              <a:t>(Click) </a:t>
            </a:r>
            <a:r>
              <a:rPr lang="en-US" b="0" i="0" baseline="0"/>
              <a:t>to find the root cause of the problem to inform our decision-making.  As a result, our interventions are unmatched to our students’ needs and we never get around to fixing the hole in the boat.</a:t>
            </a:r>
            <a:endParaRPr lang="en-US" b="0" i="0"/>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a:p>
        </p:txBody>
      </p:sp>
    </p:spTree>
    <p:extLst>
      <p:ext uri="{BB962C8B-B14F-4D97-AF65-F5344CB8AC3E}">
        <p14:creationId xmlns:p14="http://schemas.microsoft.com/office/powerpoint/2010/main" val="1827189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b="0" i="1"/>
              <a:t>1 minute</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b="0" i="1"/>
          </a:p>
          <a:p>
            <a:pPr marL="0" marR="0" lvl="0" indent="0" algn="l" defTabSz="457109" rtl="0" eaLnBrk="1" fontAlgn="auto" latinLnBrk="0" hangingPunct="1">
              <a:lnSpc>
                <a:spcPct val="100000"/>
              </a:lnSpc>
              <a:spcBef>
                <a:spcPts val="0"/>
              </a:spcBef>
              <a:spcAft>
                <a:spcPts val="0"/>
              </a:spcAft>
              <a:buClrTx/>
              <a:buSzTx/>
              <a:buFontTx/>
              <a:buNone/>
              <a:tabLst/>
              <a:defRPr/>
            </a:pPr>
            <a:r>
              <a:rPr lang="en-US" b="0" i="0"/>
              <a:t>There are many tools that measure, we want to make sure we are measuring with the correct tool…the right match makes all the difference.</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3025613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312">
              <a:defRPr/>
            </a:pPr>
            <a:r>
              <a:rPr lang="en-US" b="0" i="1" baseline="0"/>
              <a:t>5 minutes</a:t>
            </a:r>
          </a:p>
          <a:p>
            <a:pPr defTabSz="946312">
              <a:defRPr/>
            </a:pPr>
            <a:endParaRPr lang="en-US" b="0" i="1" baseline="0"/>
          </a:p>
          <a:p>
            <a:pPr defTabSz="946312">
              <a:defRPr/>
            </a:pPr>
            <a:r>
              <a:rPr lang="en-US" b="0" i="1" baseline="0"/>
              <a:t>Let’s look at a student’s progress monitoring chart. </a:t>
            </a:r>
          </a:p>
          <a:p>
            <a:pPr defTabSz="946312">
              <a:defRPr/>
            </a:pPr>
            <a:endParaRPr lang="en-US" b="0" i="1" baseline="0"/>
          </a:p>
          <a:p>
            <a:pPr marL="0" marR="0" lvl="0" indent="0" algn="l" defTabSz="946312" rtl="0" eaLnBrk="1" fontAlgn="auto" latinLnBrk="0" hangingPunct="1">
              <a:lnSpc>
                <a:spcPct val="100000"/>
              </a:lnSpc>
              <a:spcBef>
                <a:spcPts val="0"/>
              </a:spcBef>
              <a:spcAft>
                <a:spcPts val="0"/>
              </a:spcAft>
              <a:buClrTx/>
              <a:buSzTx/>
              <a:buFontTx/>
              <a:buNone/>
              <a:tabLst/>
              <a:defRPr/>
            </a:pPr>
            <a:r>
              <a:rPr lang="en-US" b="1" i="1" baseline="0"/>
              <a:t>Turn and Talk: </a:t>
            </a:r>
            <a:r>
              <a:rPr lang="en-US" b="0" i="0" baseline="0"/>
              <a:t>Is this student making adequate progress? Why or Why not? What would be some next steps for this student?</a:t>
            </a:r>
            <a:r>
              <a:rPr lang="en-US" sz="1800">
                <a:effectLst/>
                <a:latin typeface="Segoe UI" panose="020B0502040204020203" pitchFamily="34" charset="0"/>
              </a:rPr>
              <a:t> Should we refer the student for a special education eval now?</a:t>
            </a:r>
            <a:endParaRPr lang="en-US" sz="1800">
              <a:effectLst/>
              <a:latin typeface="Arial" panose="020B0604020202020204" pitchFamily="34" charset="0"/>
            </a:endParaRPr>
          </a:p>
          <a:p>
            <a:pPr defTabSz="946312">
              <a:defRPr/>
            </a:pPr>
            <a:endParaRPr lang="en-US" b="0" i="0" baseline="0"/>
          </a:p>
          <a:p>
            <a:pPr defTabSz="946312">
              <a:defRPr/>
            </a:pPr>
            <a:endParaRPr lang="en-US" b="1" i="1" baseline="0"/>
          </a:p>
          <a:p>
            <a:r>
              <a:rPr lang="en-US"/>
              <a:t>These are the conversations that our Data teams/Leadership teams should be having each month with students receiving intervention supports. When changes are made with a students’ intervention supports, it is important that the changes are documented and can be referred back to if needed later on. </a:t>
            </a:r>
          </a:p>
          <a:p>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slide will be made into handout if allowed.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3417482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1 minute</a:t>
            </a:r>
          </a:p>
          <a:p>
            <a:endParaRPr lang="en-US" i="1"/>
          </a:p>
          <a:p>
            <a:r>
              <a:rPr lang="en-US" i="0"/>
              <a:t>TDOE does not require a specific diagnostic to be used across the state, these are district decisions. For the purpose of our time together we wanted to look at these two free reading diagnostics to give some clarity on how data from these assessments can be utilized. </a:t>
            </a:r>
          </a:p>
        </p:txBody>
      </p:sp>
      <p:sp>
        <p:nvSpPr>
          <p:cNvPr id="4" name="Slide Number Placeholder 3"/>
          <p:cNvSpPr>
            <a:spLocks noGrp="1"/>
          </p:cNvSpPr>
          <p:nvPr>
            <p:ph type="sldNum" sz="quarter" idx="5"/>
          </p:nvPr>
        </p:nvSpPr>
        <p:spPr/>
        <p:txBody>
          <a:bodyPr/>
          <a:lstStyle/>
          <a:p>
            <a:fld id="{006BE02D-20C0-F840-AFAC-BEA99C74FDC2}" type="slidenum">
              <a:rPr lang="en-US" smtClean="0"/>
              <a:pPr/>
              <a:t>33</a:t>
            </a:fld>
            <a:endParaRPr lang="en-US"/>
          </a:p>
        </p:txBody>
      </p:sp>
    </p:spTree>
    <p:extLst>
      <p:ext uri="{BB962C8B-B14F-4D97-AF65-F5344CB8AC3E}">
        <p14:creationId xmlns:p14="http://schemas.microsoft.com/office/powerpoint/2010/main" val="3200438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3 minutes to work/talk – 2 minutes to share out</a:t>
            </a:r>
          </a:p>
          <a:p>
            <a:endParaRPr lang="en-US"/>
          </a:p>
          <a:p>
            <a:r>
              <a:rPr lang="en-US"/>
              <a:t>Take a minute to look at this diagnostic and Turn and Talk about the following question prompts:</a:t>
            </a:r>
          </a:p>
          <a:p>
            <a:endParaRPr lang="en-US"/>
          </a:p>
          <a:p>
            <a:pPr marL="171450" indent="-171450">
              <a:buFont typeface="Arial" panose="020B0604020202020204" pitchFamily="34" charset="0"/>
              <a:buChar char="•"/>
            </a:pPr>
            <a:r>
              <a:rPr lang="en-US"/>
              <a:t>How could this surveys help us find our students’ “missing bricks” in their learning?</a:t>
            </a:r>
          </a:p>
          <a:p>
            <a:pPr marL="0" indent="0">
              <a:buNone/>
            </a:pPr>
            <a:endParaRPr lang="en-US"/>
          </a:p>
          <a:p>
            <a:pPr marL="171450" indent="-171450">
              <a:buFont typeface="Arial" panose="020B0604020202020204" pitchFamily="34" charset="0"/>
              <a:buChar char="•"/>
            </a:pPr>
            <a:r>
              <a:rPr lang="en-US"/>
              <a:t>How will this enable us to identify the most accurate skills specific intervention?</a:t>
            </a:r>
          </a:p>
          <a:p>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slide will be made into handout if allowed.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3357754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i="1"/>
              <a:t>3 minutes</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i="1"/>
          </a:p>
          <a:p>
            <a:pPr marL="0" marR="0" lvl="0" indent="0" algn="l" defTabSz="457109" rtl="0" eaLnBrk="1" fontAlgn="auto" latinLnBrk="0" hangingPunct="1">
              <a:lnSpc>
                <a:spcPct val="100000"/>
              </a:lnSpc>
              <a:spcBef>
                <a:spcPts val="0"/>
              </a:spcBef>
              <a:spcAft>
                <a:spcPts val="0"/>
              </a:spcAft>
              <a:buClrTx/>
              <a:buSzTx/>
              <a:buFontTx/>
              <a:buNone/>
              <a:tabLst/>
              <a:defRPr/>
            </a:pPr>
            <a:r>
              <a:rPr lang="en-US"/>
              <a:t>Let’s look at some example student samples. What do you notice? What do you wonder?</a:t>
            </a:r>
          </a:p>
          <a:p>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slide will be made into handout if allowed.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425889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2-3 minutes</a:t>
            </a:r>
          </a:p>
          <a:p>
            <a:endParaRPr lang="en-US" i="1"/>
          </a:p>
          <a:p>
            <a:r>
              <a:rPr lang="en-US" i="1"/>
              <a:t>*</a:t>
            </a:r>
            <a:r>
              <a:rPr lang="en-US" i="0"/>
              <a:t>Read the slide to discuss the agenda for the session.</a:t>
            </a:r>
            <a:endParaRPr lang="en-US" i="1"/>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2164693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i="1"/>
              <a:t>3 minutes</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i="1"/>
          </a:p>
          <a:p>
            <a:pPr marL="0" marR="0" lvl="0" indent="0" algn="l" defTabSz="457109" rtl="0" eaLnBrk="1" fontAlgn="auto" latinLnBrk="0" hangingPunct="1">
              <a:lnSpc>
                <a:spcPct val="100000"/>
              </a:lnSpc>
              <a:spcBef>
                <a:spcPts val="0"/>
              </a:spcBef>
              <a:spcAft>
                <a:spcPts val="0"/>
              </a:spcAft>
              <a:buClrTx/>
              <a:buSzTx/>
              <a:buFontTx/>
              <a:buNone/>
              <a:tabLst/>
              <a:defRPr/>
            </a:pPr>
            <a:r>
              <a:rPr lang="en-US"/>
              <a:t>Let’s look at some example student samples. What do you notice? What do you wonder?</a:t>
            </a:r>
          </a:p>
          <a:p>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slide will be made into handout if allowed.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36</a:t>
            </a:fld>
            <a:endParaRPr lang="en-US"/>
          </a:p>
        </p:txBody>
      </p:sp>
    </p:spTree>
    <p:extLst>
      <p:ext uri="{BB962C8B-B14F-4D97-AF65-F5344CB8AC3E}">
        <p14:creationId xmlns:p14="http://schemas.microsoft.com/office/powerpoint/2010/main" val="3133275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1-2 minutes</a:t>
            </a:r>
          </a:p>
          <a:p>
            <a:endParaRPr lang="en-US" i="1"/>
          </a:p>
          <a:p>
            <a:r>
              <a:rPr lang="en-US" i="0"/>
              <a:t>In our examples we looked at reading diagnostics, but we wanted to take just a minute to emphasize that diagnostics are needed in Math in order to target student skill deficits for math as well.</a:t>
            </a:r>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1314245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2 minutes</a:t>
            </a:r>
          </a:p>
          <a:p>
            <a:endParaRPr lang="en-US" i="1"/>
          </a:p>
          <a:p>
            <a:r>
              <a:rPr lang="en-US" i="0"/>
              <a:t>Ok we have discussed the student identified at risk by the Universal Screener, looked at multiple data pieces including a diagnostic to determine student skill deficit, aligned a systematic and explicit intervention resource for intervention supports .....</a:t>
            </a:r>
          </a:p>
          <a:p>
            <a:r>
              <a:rPr lang="en-US" i="0"/>
              <a:t>Now we are ready to discuss Progress Monitoring.</a:t>
            </a:r>
          </a:p>
          <a:p>
            <a:endParaRPr lang="en-US" i="0"/>
          </a:p>
          <a:p>
            <a:r>
              <a:rPr lang="en-US" i="0"/>
              <a:t>Take a minute to read the definition of “progress monitoring” and jot down key words that stand out to you.</a:t>
            </a:r>
          </a:p>
          <a:p>
            <a:endParaRPr lang="en-US" i="0"/>
          </a:p>
          <a:p>
            <a:r>
              <a:rPr lang="en-US" i="0"/>
              <a:t>SHARE OUT</a:t>
            </a:r>
          </a:p>
          <a:p>
            <a:endParaRPr lang="en-US" i="0"/>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slide will be made into handout if allowed. </a:t>
            </a:r>
          </a:p>
          <a:p>
            <a:endParaRPr lang="en-US" i="0"/>
          </a:p>
        </p:txBody>
      </p:sp>
      <p:sp>
        <p:nvSpPr>
          <p:cNvPr id="4" name="Slide Number Placeholder 3"/>
          <p:cNvSpPr>
            <a:spLocks noGrp="1"/>
          </p:cNvSpPr>
          <p:nvPr>
            <p:ph type="sldNum" sz="quarter" idx="5"/>
          </p:nvPr>
        </p:nvSpPr>
        <p:spPr/>
        <p:txBody>
          <a:bodyPr/>
          <a:lstStyle/>
          <a:p>
            <a:fld id="{006BE02D-20C0-F840-AFAC-BEA99C74FDC2}" type="slidenum">
              <a:rPr lang="en-US" smtClean="0"/>
              <a:pPr/>
              <a:t>38</a:t>
            </a:fld>
            <a:endParaRPr lang="en-US"/>
          </a:p>
        </p:txBody>
      </p:sp>
    </p:spTree>
    <p:extLst>
      <p:ext uri="{BB962C8B-B14F-4D97-AF65-F5344CB8AC3E}">
        <p14:creationId xmlns:p14="http://schemas.microsoft.com/office/powerpoint/2010/main" val="2575157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i="1"/>
              <a:t>5 minutes</a:t>
            </a:r>
          </a:p>
          <a:p>
            <a:pPr marL="0" marR="0" lvl="0" indent="0" algn="l" defTabSz="457109" rtl="0" eaLnBrk="1" fontAlgn="auto" latinLnBrk="0" hangingPunct="1">
              <a:lnSpc>
                <a:spcPct val="100000"/>
              </a:lnSpc>
              <a:spcBef>
                <a:spcPts val="0"/>
              </a:spcBef>
              <a:spcAft>
                <a:spcPts val="0"/>
              </a:spcAft>
              <a:buClrTx/>
              <a:buSzTx/>
              <a:buFontTx/>
              <a:buNone/>
              <a:tabLst/>
              <a:defRPr/>
            </a:pPr>
            <a:r>
              <a:rPr lang="en-US"/>
              <a:t>Presenter will share the following case study about a 2</a:t>
            </a:r>
            <a:r>
              <a:rPr lang="en-US" baseline="30000"/>
              <a:t>nd</a:t>
            </a:r>
            <a:r>
              <a:rPr lang="en-US"/>
              <a:t> grade student.</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a:t>“Sara is a 2</a:t>
            </a:r>
            <a:r>
              <a:rPr lang="en-US" baseline="30000"/>
              <a:t>nd</a:t>
            </a:r>
            <a:r>
              <a:rPr lang="en-US"/>
              <a:t> grade student at Hill Elementary. On her Fall universal reading screener, she scored at the 10</a:t>
            </a:r>
            <a:r>
              <a:rPr lang="en-US" baseline="30000"/>
              <a:t>th</a:t>
            </a:r>
            <a:r>
              <a:rPr lang="en-US"/>
              <a:t> percentile on her composite. Vocabulary was 43%, Reading Comprehension was 14%, and Oral Reading Fluency was 3%. </a:t>
            </a:r>
            <a:r>
              <a:rPr lang="en-US" b="1"/>
              <a:t>What interventions are needed for this student?</a:t>
            </a:r>
          </a:p>
          <a:p>
            <a:pPr marL="0" marR="0" lvl="0" indent="0" algn="l" defTabSz="457109" rtl="0" eaLnBrk="1" fontAlgn="auto" latinLnBrk="0" hangingPunct="1">
              <a:lnSpc>
                <a:spcPct val="100000"/>
              </a:lnSpc>
              <a:spcBef>
                <a:spcPts val="0"/>
              </a:spcBef>
              <a:spcAft>
                <a:spcPts val="0"/>
              </a:spcAft>
              <a:buClrTx/>
              <a:buSzTx/>
              <a:buFontTx/>
              <a:buNone/>
              <a:tabLst/>
              <a:defRPr/>
            </a:pPr>
            <a:r>
              <a:rPr lang="en-US" b="1"/>
              <a:t> - </a:t>
            </a:r>
            <a:r>
              <a:rPr lang="en-US" b="0" i="1"/>
              <a:t>Hopefully participants will identify we need more information to be able to align interventions (connecting the Diagnostic assessment learning)</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b="0" i="1"/>
          </a:p>
          <a:p>
            <a:pPr marL="0" marR="0" lvl="0" indent="0" algn="l" defTabSz="457109" rtl="0" eaLnBrk="1" fontAlgn="auto" latinLnBrk="0" hangingPunct="1">
              <a:lnSpc>
                <a:spcPct val="100000"/>
              </a:lnSpc>
              <a:spcBef>
                <a:spcPts val="0"/>
              </a:spcBef>
              <a:spcAft>
                <a:spcPts val="0"/>
              </a:spcAft>
              <a:buClrTx/>
              <a:buSzTx/>
              <a:buFontTx/>
              <a:buNone/>
              <a:tabLst/>
              <a:defRPr/>
            </a:pPr>
            <a:r>
              <a:rPr lang="en-US" b="0" i="0"/>
              <a:t>“Knowing that we need more information regarding Sara’s skill deficit we administered a Diagnostic Assessment. It was determined that Sara needs intervention instruction targeting her decoding skills. She particularly struggled decoding words with more than two syllables, and regularly struggled with words containing long vowel patterns.” </a:t>
            </a:r>
            <a:r>
              <a:rPr kumimoji="0" lang="en-US" sz="1200" b="1" i="0" u="none" strike="noStrike" kern="1200" cap="none" spc="0" normalizeH="0" baseline="0" noProof="0">
                <a:ln>
                  <a:noFill/>
                </a:ln>
                <a:solidFill>
                  <a:prstClr val="black"/>
                </a:solidFill>
                <a:effectLst/>
                <a:uLnTx/>
                <a:uFillTx/>
                <a:latin typeface="Lato Light"/>
                <a:ea typeface="+mn-ea"/>
                <a:cs typeface="+mn-cs"/>
              </a:rPr>
              <a:t>What interventions are needed for this student?</a:t>
            </a:r>
          </a:p>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Lato Light"/>
              <a:ea typeface="+mn-ea"/>
              <a:cs typeface="+mn-cs"/>
            </a:endParaRPr>
          </a:p>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Lato Light"/>
                <a:ea typeface="+mn-ea"/>
                <a:cs typeface="+mn-cs"/>
              </a:rPr>
              <a:t>What measure should we use for progress monitoring to reflect the responsiveness of the intervention?</a:t>
            </a:r>
          </a:p>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Lato Light"/>
              <a:ea typeface="+mn-ea"/>
              <a:cs typeface="+mn-cs"/>
            </a:endParaRPr>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Case Study will be made into handout if allowed. </a:t>
            </a:r>
          </a:p>
          <a:p>
            <a:pPr marL="0" marR="0" lvl="0" indent="0" algn="l" defTabSz="457109"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Lato Light"/>
              <a:ea typeface="+mn-ea"/>
              <a:cs typeface="+mn-cs"/>
            </a:endParaRPr>
          </a:p>
          <a:p>
            <a:pPr marL="0" marR="0" lvl="0" indent="0" algn="l" defTabSz="457109" rtl="0" eaLnBrk="1" fontAlgn="auto" latinLnBrk="0" hangingPunct="1">
              <a:lnSpc>
                <a:spcPct val="100000"/>
              </a:lnSpc>
              <a:spcBef>
                <a:spcPts val="0"/>
              </a:spcBef>
              <a:spcAft>
                <a:spcPts val="0"/>
              </a:spcAft>
              <a:buClrTx/>
              <a:buSzTx/>
              <a:buFontTx/>
              <a:buNone/>
              <a:tabLst/>
              <a:defRPr/>
            </a:pPr>
            <a:endParaRPr lang="en-US" b="1" i="0"/>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39</a:t>
            </a:fld>
            <a:endParaRPr lang="en-US"/>
          </a:p>
        </p:txBody>
      </p:sp>
    </p:spTree>
    <p:extLst>
      <p:ext uri="{BB962C8B-B14F-4D97-AF65-F5344CB8AC3E}">
        <p14:creationId xmlns:p14="http://schemas.microsoft.com/office/powerpoint/2010/main" val="3040552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3 minutes to read, </a:t>
            </a:r>
          </a:p>
          <a:p>
            <a:endParaRPr lang="en-US" i="1"/>
          </a:p>
          <a:p>
            <a:r>
              <a:rPr lang="en-US" i="0"/>
              <a:t>Take a few moments to read these definitions, jot down key words or you're understanding as you read. </a:t>
            </a:r>
          </a:p>
          <a:p>
            <a:r>
              <a:rPr lang="en-US" i="0"/>
              <a:t>(Transition to reflection on next slide)</a:t>
            </a:r>
          </a:p>
          <a:p>
            <a:endParaRPr lang="en-US" i="0"/>
          </a:p>
          <a:p>
            <a:r>
              <a:rPr lang="en-US" b="1" i="1">
                <a:solidFill>
                  <a:schemeClr val="accent1"/>
                </a:solidFill>
              </a:rPr>
              <a:t>*This slide will be adjusted if allowed to have handouts.</a:t>
            </a:r>
          </a:p>
        </p:txBody>
      </p:sp>
      <p:sp>
        <p:nvSpPr>
          <p:cNvPr id="4" name="Slide Number Placeholder 3"/>
          <p:cNvSpPr>
            <a:spLocks noGrp="1"/>
          </p:cNvSpPr>
          <p:nvPr>
            <p:ph type="sldNum" sz="quarter" idx="5"/>
          </p:nvPr>
        </p:nvSpPr>
        <p:spPr/>
        <p:txBody>
          <a:bodyPr/>
          <a:lstStyle/>
          <a:p>
            <a:fld id="{006BE02D-20C0-F840-AFAC-BEA99C74FDC2}" type="slidenum">
              <a:rPr lang="en-US" smtClean="0"/>
              <a:pPr/>
              <a:t>40</a:t>
            </a:fld>
            <a:endParaRPr lang="en-US"/>
          </a:p>
        </p:txBody>
      </p:sp>
    </p:spTree>
    <p:extLst>
      <p:ext uri="{BB962C8B-B14F-4D97-AF65-F5344CB8AC3E}">
        <p14:creationId xmlns:p14="http://schemas.microsoft.com/office/powerpoint/2010/main" val="1666892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5 minutes</a:t>
            </a:r>
          </a:p>
          <a:p>
            <a:endParaRPr lang="en-US"/>
          </a:p>
          <a:p>
            <a:r>
              <a:rPr lang="en-US"/>
              <a:t>Turn and Talk at your table and discuss these reflection questions. </a:t>
            </a:r>
          </a:p>
          <a:p>
            <a:endParaRPr lang="en-US"/>
          </a:p>
          <a:p>
            <a:r>
              <a:rPr lang="en-US"/>
              <a:t>Have 1-2 volunteers share out for each question prompt.</a:t>
            </a:r>
          </a:p>
        </p:txBody>
      </p:sp>
      <p:sp>
        <p:nvSpPr>
          <p:cNvPr id="4" name="Slide Number Placeholder 3"/>
          <p:cNvSpPr>
            <a:spLocks noGrp="1"/>
          </p:cNvSpPr>
          <p:nvPr>
            <p:ph type="sldNum" sz="quarter" idx="5"/>
          </p:nvPr>
        </p:nvSpPr>
        <p:spPr/>
        <p:txBody>
          <a:bodyPr/>
          <a:lstStyle/>
          <a:p>
            <a:fld id="{006BE02D-20C0-F840-AFAC-BEA99C74FDC2}" type="slidenum">
              <a:rPr lang="en-US" smtClean="0"/>
              <a:pPr/>
              <a:t>41</a:t>
            </a:fld>
            <a:endParaRPr lang="en-US"/>
          </a:p>
        </p:txBody>
      </p:sp>
    </p:spTree>
    <p:extLst>
      <p:ext uri="{BB962C8B-B14F-4D97-AF65-F5344CB8AC3E}">
        <p14:creationId xmlns:p14="http://schemas.microsoft.com/office/powerpoint/2010/main" val="84728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1 minute </a:t>
            </a:r>
            <a:r>
              <a:rPr lang="en-US"/>
              <a:t>(Transition Slide) ** BREAK**</a:t>
            </a:r>
          </a:p>
        </p:txBody>
      </p:sp>
      <p:sp>
        <p:nvSpPr>
          <p:cNvPr id="4" name="Slide Number Placeholder 3"/>
          <p:cNvSpPr>
            <a:spLocks noGrp="1"/>
          </p:cNvSpPr>
          <p:nvPr>
            <p:ph type="sldNum" sz="quarter" idx="5"/>
          </p:nvPr>
        </p:nvSpPr>
        <p:spPr/>
        <p:txBody>
          <a:bodyPr/>
          <a:lstStyle/>
          <a:p>
            <a:fld id="{006BE02D-20C0-F840-AFAC-BEA99C74FDC2}" type="slidenum">
              <a:rPr lang="en-US" smtClean="0"/>
              <a:pPr/>
              <a:t>42</a:t>
            </a:fld>
            <a:endParaRPr lang="en-US"/>
          </a:p>
        </p:txBody>
      </p:sp>
    </p:spTree>
    <p:extLst>
      <p:ext uri="{BB962C8B-B14F-4D97-AF65-F5344CB8AC3E}">
        <p14:creationId xmlns:p14="http://schemas.microsoft.com/office/powerpoint/2010/main" val="579421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(April?)</a:t>
            </a:r>
          </a:p>
        </p:txBody>
      </p:sp>
      <p:sp>
        <p:nvSpPr>
          <p:cNvPr id="4" name="Slide Number Placeholder 3"/>
          <p:cNvSpPr>
            <a:spLocks noGrp="1"/>
          </p:cNvSpPr>
          <p:nvPr>
            <p:ph type="sldNum" sz="quarter" idx="5"/>
          </p:nvPr>
        </p:nvSpPr>
        <p:spPr/>
        <p:txBody>
          <a:bodyPr/>
          <a:lstStyle/>
          <a:p>
            <a:fld id="{006BE02D-20C0-F840-AFAC-BEA99C74FDC2}" type="slidenum">
              <a:rPr lang="en-US" smtClean="0"/>
              <a:pPr/>
              <a:t>43</a:t>
            </a:fld>
            <a:endParaRPr lang="en-US"/>
          </a:p>
        </p:txBody>
      </p:sp>
    </p:spTree>
    <p:extLst>
      <p:ext uri="{BB962C8B-B14F-4D97-AF65-F5344CB8AC3E}">
        <p14:creationId xmlns:p14="http://schemas.microsoft.com/office/powerpoint/2010/main" val="46882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2 minutes</a:t>
            </a:r>
          </a:p>
          <a:p>
            <a:endParaRPr lang="en-US" i="0"/>
          </a:p>
          <a:p>
            <a:r>
              <a:rPr lang="en-US"/>
              <a:t>Let’s explore the RTI component of monitoring student progress. We are going to discuss:</a:t>
            </a:r>
          </a:p>
          <a:p>
            <a:pPr marL="171450" indent="-171450">
              <a:buFont typeface="Arial" panose="020B0604020202020204" pitchFamily="34" charset="0"/>
              <a:buChar char="•"/>
            </a:pPr>
            <a:r>
              <a:rPr lang="en-US"/>
              <a:t>The purpose of progress monitoring data and how this data reflects and guides the intervention instruction.</a:t>
            </a:r>
          </a:p>
          <a:p>
            <a:pPr marL="171450" indent="-171450">
              <a:buFont typeface="Arial" panose="020B0604020202020204" pitchFamily="34" charset="0"/>
              <a:buChar char="•"/>
            </a:pPr>
            <a:r>
              <a:rPr lang="en-US"/>
              <a:t>The importance of monitoring the fidelity of interventions.</a:t>
            </a:r>
          </a:p>
          <a:p>
            <a:pPr marL="171450" indent="-171450">
              <a:buFont typeface="Arial" panose="020B0604020202020204" pitchFamily="34" charset="0"/>
              <a:buChar char="•"/>
            </a:pPr>
            <a:r>
              <a:rPr lang="en-US"/>
              <a:t>The importance of communicating student progress with families and the frequency requirements of this communication.</a:t>
            </a:r>
          </a:p>
        </p:txBody>
      </p:sp>
      <p:sp>
        <p:nvSpPr>
          <p:cNvPr id="4" name="Slide Number Placeholder 3"/>
          <p:cNvSpPr>
            <a:spLocks noGrp="1"/>
          </p:cNvSpPr>
          <p:nvPr>
            <p:ph type="sldNum" sz="quarter" idx="5"/>
          </p:nvPr>
        </p:nvSpPr>
        <p:spPr/>
        <p:txBody>
          <a:bodyPr/>
          <a:lstStyle/>
          <a:p>
            <a:fld id="{006BE02D-20C0-F840-AFAC-BEA99C74FDC2}" type="slidenum">
              <a:rPr lang="en-US" smtClean="0"/>
              <a:pPr/>
              <a:t>44</a:t>
            </a:fld>
            <a:endParaRPr lang="en-US"/>
          </a:p>
        </p:txBody>
      </p:sp>
    </p:spTree>
    <p:extLst>
      <p:ext uri="{BB962C8B-B14F-4D97-AF65-F5344CB8AC3E}">
        <p14:creationId xmlns:p14="http://schemas.microsoft.com/office/powerpoint/2010/main" val="3430336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1 minute</a:t>
            </a:r>
          </a:p>
          <a:p>
            <a:endParaRPr lang="en-US" i="1"/>
          </a:p>
          <a:p>
            <a:r>
              <a:rPr lang="en-US" i="0"/>
              <a:t>When we assess students and collect data, we use the data to tell us a story. We want to make sure we are using the data to guide our instruction NOT collecting data for the sake of collecting data under compliance reasons.</a:t>
            </a:r>
          </a:p>
        </p:txBody>
      </p:sp>
      <p:sp>
        <p:nvSpPr>
          <p:cNvPr id="4" name="Slide Number Placeholder 3"/>
          <p:cNvSpPr>
            <a:spLocks noGrp="1"/>
          </p:cNvSpPr>
          <p:nvPr>
            <p:ph type="sldNum" sz="quarter" idx="5"/>
          </p:nvPr>
        </p:nvSpPr>
        <p:spPr/>
        <p:txBody>
          <a:bodyPr/>
          <a:lstStyle/>
          <a:p>
            <a:fld id="{006BE02D-20C0-F840-AFAC-BEA99C74FDC2}" type="slidenum">
              <a:rPr lang="en-US" smtClean="0"/>
              <a:pPr/>
              <a:t>45</a:t>
            </a:fld>
            <a:endParaRPr lang="en-US"/>
          </a:p>
        </p:txBody>
      </p:sp>
    </p:spTree>
    <p:extLst>
      <p:ext uri="{BB962C8B-B14F-4D97-AF65-F5344CB8AC3E}">
        <p14:creationId xmlns:p14="http://schemas.microsoft.com/office/powerpoint/2010/main" val="84538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Slide</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1866610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Calculate Michael’s rate of improvement (ROI) using the last minus first method (i.e. ROI worksheet). Calculate Michael’s rate of improvement (ROI) using the Tukey Method. How do these calculations compare to the ROI provided by the graphing tool, which uses a linear regression? Which method would you recommend for determining the most valid measure of Michael’s ROI? Why? What does Michael’s response pattern suggest? Conduct a gap analysis to determine whether Michael’s current progress is enough to close the achievement gap within a reasonable amount of time. What recommendations would you give for Michael’s continued intervention? </a:t>
            </a:r>
          </a:p>
        </p:txBody>
      </p:sp>
      <p:sp>
        <p:nvSpPr>
          <p:cNvPr id="4" name="Slide Number Placeholder 3"/>
          <p:cNvSpPr>
            <a:spLocks noGrp="1"/>
          </p:cNvSpPr>
          <p:nvPr>
            <p:ph type="sldNum" sz="quarter" idx="5"/>
          </p:nvPr>
        </p:nvSpPr>
        <p:spPr/>
        <p:txBody>
          <a:bodyPr/>
          <a:lstStyle/>
          <a:p>
            <a:fld id="{006BE02D-20C0-F840-AFAC-BEA99C74FDC2}" type="slidenum">
              <a:rPr lang="en-US" smtClean="0"/>
              <a:pPr/>
              <a:t>46</a:t>
            </a:fld>
            <a:endParaRPr lang="en-US"/>
          </a:p>
        </p:txBody>
      </p:sp>
    </p:spTree>
    <p:extLst>
      <p:ext uri="{BB962C8B-B14F-4D97-AF65-F5344CB8AC3E}">
        <p14:creationId xmlns:p14="http://schemas.microsoft.com/office/powerpoint/2010/main" val="442345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where to find the needed data within TN-URS to get “Current benchmark expectation,” “Current Performance,” and how to divide to get the current gap. </a:t>
            </a:r>
          </a:p>
        </p:txBody>
      </p:sp>
      <p:sp>
        <p:nvSpPr>
          <p:cNvPr id="4" name="Slide Number Placeholder 3"/>
          <p:cNvSpPr>
            <a:spLocks noGrp="1"/>
          </p:cNvSpPr>
          <p:nvPr>
            <p:ph type="sldNum" sz="quarter" idx="5"/>
          </p:nvPr>
        </p:nvSpPr>
        <p:spPr/>
        <p:txBody>
          <a:bodyPr/>
          <a:lstStyle/>
          <a:p>
            <a:fld id="{006BE02D-20C0-F840-AFAC-BEA99C74FDC2}" type="slidenum">
              <a:rPr lang="en-US" smtClean="0"/>
              <a:pPr/>
              <a:t>47</a:t>
            </a:fld>
            <a:endParaRPr lang="en-US"/>
          </a:p>
        </p:txBody>
      </p:sp>
    </p:spTree>
    <p:extLst>
      <p:ext uri="{BB962C8B-B14F-4D97-AF65-F5344CB8AC3E}">
        <p14:creationId xmlns:p14="http://schemas.microsoft.com/office/powerpoint/2010/main" val="1595544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where to find the needed data within TN-URS to get “End of year benchmark” and “Current Performance” and how to subtract to find the difference, divide the difference by the weeks left in the year to get the Rate of Improvement needed to meet their goal. </a:t>
            </a:r>
          </a:p>
          <a:p>
            <a:endParaRPr lang="en-US"/>
          </a:p>
          <a:p>
            <a:r>
              <a:rPr lang="en-US"/>
              <a:t>OR</a:t>
            </a:r>
          </a:p>
          <a:p>
            <a:endParaRPr lang="en-US"/>
          </a:p>
          <a:p>
            <a:r>
              <a:rPr lang="en-US"/>
              <a:t>Divide the difference by the student’s ROI to see how many weeks of instruction at the student’s current rate it would take for the student to meet their goal. </a:t>
            </a:r>
          </a:p>
        </p:txBody>
      </p:sp>
      <p:sp>
        <p:nvSpPr>
          <p:cNvPr id="4" name="Slide Number Placeholder 3"/>
          <p:cNvSpPr>
            <a:spLocks noGrp="1"/>
          </p:cNvSpPr>
          <p:nvPr>
            <p:ph type="sldNum" sz="quarter" idx="5"/>
          </p:nvPr>
        </p:nvSpPr>
        <p:spPr/>
        <p:txBody>
          <a:bodyPr/>
          <a:lstStyle/>
          <a:p>
            <a:fld id="{006BE02D-20C0-F840-AFAC-BEA99C74FDC2}" type="slidenum">
              <a:rPr lang="en-US" smtClean="0"/>
              <a:pPr/>
              <a:t>48</a:t>
            </a:fld>
            <a:endParaRPr lang="en-US"/>
          </a:p>
        </p:txBody>
      </p:sp>
    </p:spTree>
    <p:extLst>
      <p:ext uri="{BB962C8B-B14F-4D97-AF65-F5344CB8AC3E}">
        <p14:creationId xmlns:p14="http://schemas.microsoft.com/office/powerpoint/2010/main" val="3852550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50</a:t>
            </a:fld>
            <a:endParaRPr lang="en-US"/>
          </a:p>
        </p:txBody>
      </p:sp>
    </p:spTree>
    <p:extLst>
      <p:ext uri="{BB962C8B-B14F-4D97-AF65-F5344CB8AC3E}">
        <p14:creationId xmlns:p14="http://schemas.microsoft.com/office/powerpoint/2010/main" val="2844152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i="1"/>
              <a:t>1-2 minutes</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i="1"/>
          </a:p>
          <a:p>
            <a:pPr marL="0" marR="0" lvl="0" indent="0" algn="l" defTabSz="457109" rtl="0" eaLnBrk="1" fontAlgn="auto" latinLnBrk="0" hangingPunct="1">
              <a:lnSpc>
                <a:spcPct val="100000"/>
              </a:lnSpc>
              <a:spcBef>
                <a:spcPts val="0"/>
              </a:spcBef>
              <a:spcAft>
                <a:spcPts val="0"/>
              </a:spcAft>
              <a:buClrTx/>
              <a:buSzTx/>
              <a:buFontTx/>
              <a:buNone/>
              <a:tabLst/>
              <a:defRPr/>
            </a:pPr>
            <a:r>
              <a:rPr lang="en-US"/>
              <a:t>As a reminder, we have an OSEP memo that emphasizes that RTI cannot be used to deny or delay a request for an evaluation. The district must consider the request and either choose to evaluate or not. The district must also document their decision and why they made that decision in a prior written notice provided to the parent. </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a:t>Students are not required to exhaust all tiers of intervention. </a:t>
            </a:r>
          </a:p>
          <a:p>
            <a:pPr marL="0" marR="0" lvl="0" indent="0" algn="l" defTabSz="457109" rtl="0" eaLnBrk="1" fontAlgn="auto" latinLnBrk="0" hangingPunct="1">
              <a:lnSpc>
                <a:spcPct val="100000"/>
              </a:lnSpc>
              <a:spcBef>
                <a:spcPts val="0"/>
              </a:spcBef>
              <a:spcAft>
                <a:spcPts val="0"/>
              </a:spcAft>
              <a:buClrTx/>
              <a:buSzTx/>
              <a:buFontTx/>
              <a:buNone/>
              <a:tabLst/>
              <a:defRPr/>
            </a:pPr>
            <a:r>
              <a:rPr lang="en-US"/>
              <a:t>Schools are not required to obtain a specific number of RTI data points prior to conducting an evaluation for special education and related services. </a:t>
            </a:r>
          </a:p>
          <a:p>
            <a:pPr marL="0" marR="0" lvl="0" indent="0" algn="l" defTabSz="457109" rtl="0" eaLnBrk="1" fontAlgn="auto" latinLnBrk="0" hangingPunct="1">
              <a:lnSpc>
                <a:spcPct val="100000"/>
              </a:lnSpc>
              <a:spcBef>
                <a:spcPts val="0"/>
              </a:spcBef>
              <a:spcAft>
                <a:spcPts val="0"/>
              </a:spcAft>
              <a:buClrTx/>
              <a:buSzTx/>
              <a:buFontTx/>
              <a:buNone/>
              <a:tabLst/>
              <a:defRPr/>
            </a:pPr>
            <a:r>
              <a:rPr lang="en-US"/>
              <a:t>Students are not required to receive any certain number of weeks in any tier of intervention. </a:t>
            </a:r>
          </a:p>
          <a:p>
            <a:pPr marL="0" marR="0" lvl="0" indent="0" algn="l" defTabSz="457109" rtl="0" eaLnBrk="1" fontAlgn="auto" latinLnBrk="0" hangingPunct="1">
              <a:lnSpc>
                <a:spcPct val="100000"/>
              </a:lnSpc>
              <a:spcBef>
                <a:spcPts val="0"/>
              </a:spcBef>
              <a:spcAft>
                <a:spcPts val="0"/>
              </a:spcAft>
              <a:buClrTx/>
              <a:buSzTx/>
              <a:buFontTx/>
              <a:buNone/>
              <a:tabLst/>
              <a:defRPr/>
            </a:pPr>
            <a:r>
              <a:rPr lang="en-US"/>
              <a:t>Referrals for initial evaluations should not be based on assessment score cutoffs. </a:t>
            </a:r>
          </a:p>
          <a:p>
            <a:pPr marL="0" marR="0" lvl="0" indent="0" algn="l" defTabSz="457109" rtl="0" eaLnBrk="1" fontAlgn="auto" latinLnBrk="0" hangingPunct="1">
              <a:lnSpc>
                <a:spcPct val="100000"/>
              </a:lnSpc>
              <a:spcBef>
                <a:spcPts val="0"/>
              </a:spcBef>
              <a:spcAft>
                <a:spcPts val="0"/>
              </a:spcAft>
              <a:buClrTx/>
              <a:buSzTx/>
              <a:buFontTx/>
              <a:buNone/>
              <a:tabLst/>
              <a:defRPr/>
            </a:pPr>
            <a:r>
              <a:rPr lang="en-US"/>
              <a:t>RTI progress monitoring and initial evaluations for a specific learning disability can occur simultaneously.</a:t>
            </a:r>
          </a:p>
          <a:p>
            <a:pPr marL="0" marR="0" lvl="0" indent="0" algn="l" defTabSz="457109" rtl="0" eaLnBrk="1" fontAlgn="auto" latinLnBrk="0" hangingPunct="1">
              <a:lnSpc>
                <a:spcPct val="100000"/>
              </a:lnSpc>
              <a:spcBef>
                <a:spcPts val="0"/>
              </a:spcBef>
              <a:spcAft>
                <a:spcPts val="0"/>
              </a:spcAft>
              <a:buClrTx/>
              <a:buSzTx/>
              <a:buFontTx/>
              <a:buNone/>
              <a:tabLst/>
              <a:defRPr/>
            </a:pPr>
            <a:endParaRPr lang="en-US"/>
          </a:p>
          <a:p>
            <a:pPr marL="0" marR="0" lvl="0" indent="0" algn="l" defTabSz="457109" rtl="0" eaLnBrk="1" fontAlgn="auto" latinLnBrk="0" hangingPunct="1">
              <a:lnSpc>
                <a:spcPct val="100000"/>
              </a:lnSpc>
              <a:spcBef>
                <a:spcPts val="0"/>
              </a:spcBef>
              <a:spcAft>
                <a:spcPts val="0"/>
              </a:spcAft>
              <a:buClrTx/>
              <a:buSzTx/>
              <a:buFontTx/>
              <a:buNone/>
              <a:tabLst/>
              <a:defRPr/>
            </a:pPr>
            <a:r>
              <a:rPr lang="en-US" b="1"/>
              <a:t>*This slide will be made into handout if allowed.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53</a:t>
            </a:fld>
            <a:endParaRPr lang="en-US"/>
          </a:p>
        </p:txBody>
      </p:sp>
    </p:spTree>
    <p:extLst>
      <p:ext uri="{BB962C8B-B14F-4D97-AF65-F5344CB8AC3E}">
        <p14:creationId xmlns:p14="http://schemas.microsoft.com/office/powerpoint/2010/main" val="3008148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grades K-5 and in grade 6, the universal screening process should be conducted three times per year: at the beginning, middle, and end of the school year. </a:t>
            </a:r>
          </a:p>
          <a:p>
            <a:endParaRPr lang="en-US"/>
          </a:p>
          <a:p>
            <a:r>
              <a:rPr lang="en-US"/>
              <a:t>By seventh grade, student performance is relatively stable from one benchmark period to the next; therefore, in grades 7-8, the universal screening process should be conducted once at the end of each school year to inform intervention decisions for the following year. </a:t>
            </a:r>
          </a:p>
          <a:p>
            <a:endParaRPr lang="en-US"/>
          </a:p>
          <a:p>
            <a:r>
              <a:rPr lang="en-US"/>
              <a:t>However, if districts have a large number of at-risk students who are struggling to meet grade level expectations, they should continue the universal screening process three times per year and use data from multiple, appropriate sources to adequately support tiered service of interventions and the high level of need for skills-based instruction.</a:t>
            </a:r>
          </a:p>
        </p:txBody>
      </p:sp>
      <p:sp>
        <p:nvSpPr>
          <p:cNvPr id="4" name="Slide Number Placeholder 3"/>
          <p:cNvSpPr>
            <a:spLocks noGrp="1"/>
          </p:cNvSpPr>
          <p:nvPr>
            <p:ph type="sldNum" sz="quarter" idx="5"/>
          </p:nvPr>
        </p:nvSpPr>
        <p:spPr/>
        <p:txBody>
          <a:bodyPr/>
          <a:lstStyle/>
          <a:p>
            <a:fld id="{006BE02D-20C0-F840-AFAC-BEA99C74FDC2}" type="slidenum">
              <a:rPr lang="en-US" smtClean="0"/>
              <a:pPr/>
              <a:t>54</a:t>
            </a:fld>
            <a:endParaRPr lang="en-US"/>
          </a:p>
        </p:txBody>
      </p:sp>
    </p:spTree>
    <p:extLst>
      <p:ext uri="{BB962C8B-B14F-4D97-AF65-F5344CB8AC3E}">
        <p14:creationId xmlns:p14="http://schemas.microsoft.com/office/powerpoint/2010/main" val="2990042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Pause to address any questions participants may have.</a:t>
            </a:r>
          </a:p>
        </p:txBody>
      </p:sp>
      <p:sp>
        <p:nvSpPr>
          <p:cNvPr id="4" name="Slide Number Placeholder 3"/>
          <p:cNvSpPr>
            <a:spLocks noGrp="1"/>
          </p:cNvSpPr>
          <p:nvPr>
            <p:ph type="sldNum" sz="quarter" idx="5"/>
          </p:nvPr>
        </p:nvSpPr>
        <p:spPr/>
        <p:txBody>
          <a:bodyPr/>
          <a:lstStyle/>
          <a:p>
            <a:fld id="{006BE02D-20C0-F840-AFAC-BEA99C74FDC2}" type="slidenum">
              <a:rPr lang="en-US" smtClean="0"/>
              <a:pPr/>
              <a:t>55</a:t>
            </a:fld>
            <a:endParaRPr lang="en-US"/>
          </a:p>
        </p:txBody>
      </p:sp>
    </p:spTree>
    <p:extLst>
      <p:ext uri="{BB962C8B-B14F-4D97-AF65-F5344CB8AC3E}">
        <p14:creationId xmlns:p14="http://schemas.microsoft.com/office/powerpoint/2010/main" val="1933969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56</a:t>
            </a:fld>
            <a:endParaRPr lang="en-US"/>
          </a:p>
        </p:txBody>
      </p:sp>
    </p:spTree>
    <p:extLst>
      <p:ext uri="{BB962C8B-B14F-4D97-AF65-F5344CB8AC3E}">
        <p14:creationId xmlns:p14="http://schemas.microsoft.com/office/powerpoint/2010/main" val="277050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459526"/>
            <a:ext cx="5681980" cy="4593034"/>
          </a:xfrm>
        </p:spPr>
        <p:txBody>
          <a:bodyPr/>
          <a:lstStyle/>
          <a:p>
            <a:pPr marL="0" marR="0">
              <a:lnSpc>
                <a:spcPct val="107000"/>
              </a:lnSpc>
              <a:spcBef>
                <a:spcPts val="0"/>
              </a:spcBef>
              <a:spcAft>
                <a:spcPts val="800"/>
              </a:spcAft>
            </a:pPr>
            <a:r>
              <a:rPr lang="en-US" sz="1000" b="0" i="1">
                <a:effectLst/>
                <a:latin typeface="Calibri" panose="020F0502020204030204" pitchFamily="34" charset="0"/>
                <a:ea typeface="MS Mincho" panose="02020609040205080304" pitchFamily="49" charset="-128"/>
                <a:cs typeface="Times New Roman" panose="02020603050405020304" pitchFamily="18" charset="0"/>
              </a:rPr>
              <a:t>5 minutes</a:t>
            </a:r>
          </a:p>
          <a:p>
            <a:pPr marL="0" marR="0">
              <a:lnSpc>
                <a:spcPct val="107000"/>
              </a:lnSpc>
              <a:spcBef>
                <a:spcPts val="0"/>
              </a:spcBef>
              <a:spcAft>
                <a:spcPts val="800"/>
              </a:spcAft>
            </a:pPr>
            <a:endParaRPr lang="en-US" sz="1000" b="0" i="1">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800"/>
              </a:spcAft>
            </a:pPr>
            <a:r>
              <a:rPr lang="en-US" sz="1000" b="1">
                <a:effectLst/>
                <a:latin typeface="Calibri" panose="020F0502020204030204" pitchFamily="34" charset="0"/>
                <a:ea typeface="MS Mincho" panose="02020609040205080304" pitchFamily="49" charset="-128"/>
                <a:cs typeface="Times New Roman" panose="02020603050405020304" pitchFamily="18" charset="0"/>
              </a:rPr>
              <a:t>RTI has 4 Essential Components for ALL tiers: academics AND behavior</a:t>
            </a:r>
          </a:p>
          <a:p>
            <a:pPr marL="228600" marR="0" indent="-228600">
              <a:lnSpc>
                <a:spcPct val="107000"/>
              </a:lnSpc>
              <a:spcBef>
                <a:spcPts val="0"/>
              </a:spcBef>
              <a:spcAft>
                <a:spcPts val="800"/>
              </a:spcAft>
              <a:buFont typeface="+mj-lt"/>
              <a:buAutoNum type="arabicPeriod"/>
            </a:pPr>
            <a:r>
              <a:rPr lang="en-US" sz="1000" b="0">
                <a:effectLst/>
                <a:latin typeface="Calibri" panose="020F0502020204030204" pitchFamily="34" charset="0"/>
                <a:ea typeface="MS Mincho" panose="02020609040205080304" pitchFamily="49" charset="-128"/>
                <a:cs typeface="Times New Roman" panose="02020603050405020304" pitchFamily="18" charset="0"/>
              </a:rPr>
              <a:t>Leadership</a:t>
            </a:r>
          </a:p>
          <a:p>
            <a:pPr marL="228600" marR="0" indent="-228600">
              <a:lnSpc>
                <a:spcPct val="107000"/>
              </a:lnSpc>
              <a:spcBef>
                <a:spcPts val="0"/>
              </a:spcBef>
              <a:spcAft>
                <a:spcPts val="800"/>
              </a:spcAft>
              <a:buFont typeface="+mj-lt"/>
              <a:buAutoNum type="arabicPeriod"/>
            </a:pPr>
            <a:r>
              <a:rPr lang="en-US" sz="1000" b="0">
                <a:effectLst/>
                <a:latin typeface="Calibri" panose="020F0502020204030204" pitchFamily="34" charset="0"/>
                <a:ea typeface="MS Mincho" panose="02020609040205080304" pitchFamily="49" charset="-128"/>
                <a:cs typeface="Times New Roman" panose="02020603050405020304" pitchFamily="18" charset="0"/>
              </a:rPr>
              <a:t>Assessment</a:t>
            </a:r>
          </a:p>
          <a:p>
            <a:pPr marL="228600" marR="0" indent="-228600">
              <a:lnSpc>
                <a:spcPct val="107000"/>
              </a:lnSpc>
              <a:spcBef>
                <a:spcPts val="0"/>
              </a:spcBef>
              <a:spcAft>
                <a:spcPts val="800"/>
              </a:spcAft>
              <a:buFont typeface="+mj-lt"/>
              <a:buAutoNum type="arabicPeriod"/>
            </a:pPr>
            <a:r>
              <a:rPr lang="en-US" sz="1000" b="0">
                <a:effectLst/>
                <a:latin typeface="Calibri" panose="020F0502020204030204" pitchFamily="34" charset="0"/>
                <a:ea typeface="MS Mincho" panose="02020609040205080304" pitchFamily="49" charset="-128"/>
                <a:cs typeface="Times New Roman" panose="02020603050405020304" pitchFamily="18" charset="0"/>
              </a:rPr>
              <a:t>Data-Based Decision Making</a:t>
            </a:r>
          </a:p>
          <a:p>
            <a:pPr marL="228600" marR="0" indent="-228600">
              <a:lnSpc>
                <a:spcPct val="107000"/>
              </a:lnSpc>
              <a:spcBef>
                <a:spcPts val="0"/>
              </a:spcBef>
              <a:spcAft>
                <a:spcPts val="800"/>
              </a:spcAft>
              <a:buFont typeface="+mj-lt"/>
              <a:buAutoNum type="arabicPeriod"/>
            </a:pPr>
            <a:r>
              <a:rPr lang="en-US" sz="1000" b="0">
                <a:effectLst/>
                <a:latin typeface="Calibri" panose="020F0502020204030204" pitchFamily="34" charset="0"/>
                <a:ea typeface="MS Mincho" panose="02020609040205080304" pitchFamily="49" charset="-128"/>
                <a:cs typeface="Times New Roman" panose="02020603050405020304" pitchFamily="18" charset="0"/>
              </a:rPr>
              <a:t>Instruction and Intervention</a:t>
            </a:r>
            <a:endParaRPr lang="en-US" sz="1200" b="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800"/>
              </a:spcAft>
            </a:pPr>
            <a:endParaRPr lang="en-US" sz="1000" b="0" i="1">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800"/>
              </a:spcAft>
            </a:pPr>
            <a:r>
              <a:rPr lang="en-US" sz="1000" b="1">
                <a:effectLst/>
                <a:latin typeface="Calibri" panose="020F0502020204030204" pitchFamily="34" charset="0"/>
                <a:ea typeface="MS Mincho" panose="02020609040205080304" pitchFamily="49" charset="-128"/>
                <a:cs typeface="Times New Roman" panose="02020603050405020304" pitchFamily="18" charset="0"/>
              </a:rPr>
              <a:t>The Reason for RTI</a:t>
            </a:r>
            <a:r>
              <a:rPr lang="en-US" sz="1000" b="1" baseline="30000">
                <a:effectLst/>
                <a:latin typeface="Calibri" panose="020F0502020204030204" pitchFamily="34" charset="0"/>
                <a:ea typeface="MS Mincho" panose="02020609040205080304" pitchFamily="49" charset="-128"/>
                <a:cs typeface="Times New Roman" panose="02020603050405020304" pitchFamily="18" charset="0"/>
              </a:rPr>
              <a:t>2</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800"/>
              </a:spcAft>
            </a:pP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The role of the public education system is to prepare </a:t>
            </a:r>
            <a:r>
              <a:rPr lang="en-US" sz="1000" b="1">
                <a:solidFill>
                  <a:srgbClr val="242526"/>
                </a:solidFill>
                <a:effectLst/>
                <a:latin typeface="Calibri" panose="020F0502020204030204" pitchFamily="34" charset="0"/>
                <a:ea typeface="MS Mincho" panose="02020609040205080304" pitchFamily="49" charset="-128"/>
                <a:cs typeface="Arial" panose="020B0604020202020204" pitchFamily="34" charset="0"/>
              </a:rPr>
              <a:t>ALL</a:t>
            </a: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 students for success after high school. Response to Instruction and Intervention is designed to empower educators to give </a:t>
            </a:r>
            <a:r>
              <a:rPr lang="en-US" sz="1000" i="1">
                <a:solidFill>
                  <a:srgbClr val="242526"/>
                </a:solidFill>
                <a:effectLst/>
                <a:latin typeface="Calibri" panose="020F0502020204030204" pitchFamily="34" charset="0"/>
                <a:ea typeface="MS Mincho" panose="02020609040205080304" pitchFamily="49" charset="-128"/>
                <a:cs typeface="Arial" panose="020B0604020202020204" pitchFamily="34" charset="0"/>
              </a:rPr>
              <a:t>every </a:t>
            </a: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student the opportunity to meet high expectations. This three-tiered system helps educators meet the needs of </a:t>
            </a:r>
            <a:r>
              <a:rPr lang="en-US" sz="1000" b="1">
                <a:solidFill>
                  <a:srgbClr val="242526"/>
                </a:solidFill>
                <a:effectLst/>
                <a:latin typeface="Calibri" panose="020F0502020204030204" pitchFamily="34" charset="0"/>
                <a:ea typeface="MS Mincho" panose="02020609040205080304" pitchFamily="49" charset="-128"/>
                <a:cs typeface="Arial" panose="020B0604020202020204" pitchFamily="34" charset="0"/>
              </a:rPr>
              <a:t>ALL</a:t>
            </a: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 learners, identifying when students need additional supports in order to be successful. </a:t>
            </a:r>
          </a:p>
          <a:p>
            <a:pPr marL="171450" marR="0" indent="-171450">
              <a:lnSpc>
                <a:spcPct val="107000"/>
              </a:lnSpc>
              <a:spcBef>
                <a:spcPts val="0"/>
              </a:spcBef>
              <a:spcAft>
                <a:spcPts val="800"/>
              </a:spcAft>
              <a:buFont typeface="Arial" panose="020B0604020202020204" pitchFamily="34" charset="0"/>
              <a:buChar char="•"/>
            </a:pP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The RTI² framework is a multi-tiered delivery system that allows for an integrated, seamless problem-solving model that addresses individual student needs.</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The RTI² framework relies on high-quality instruction and interventions tailored to student need where core instructional and intervention decisions are guided by student outcome data.</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The RTI² framework has district and school teams making local decisions to create an </a:t>
            </a:r>
            <a:r>
              <a:rPr lang="en-US" sz="1000">
                <a:effectLst/>
                <a:latin typeface="Calibri" panose="020F0502020204030204" pitchFamily="34" charset="0"/>
                <a:ea typeface="MS Mincho" panose="02020609040205080304" pitchFamily="49" charset="-128"/>
                <a:cs typeface="Times New Roman" panose="02020603050405020304" pitchFamily="18" charset="0"/>
              </a:rPr>
              <a:t>RTI</a:t>
            </a:r>
            <a:r>
              <a:rPr lang="en-US" sz="1000" baseline="30000">
                <a:effectLst/>
                <a:latin typeface="Calibri" panose="020F0502020204030204" pitchFamily="34" charset="0"/>
                <a:ea typeface="MS Mincho" panose="02020609040205080304" pitchFamily="49" charset="-128"/>
                <a:cs typeface="Times New Roman" panose="02020603050405020304" pitchFamily="18" charset="0"/>
              </a:rPr>
              <a:t>2</a:t>
            </a:r>
            <a:r>
              <a:rPr lang="en-US" sz="1000">
                <a:solidFill>
                  <a:srgbClr val="242526"/>
                </a:solidFill>
                <a:effectLst/>
                <a:latin typeface="Calibri" panose="020F0502020204030204" pitchFamily="34" charset="0"/>
                <a:ea typeface="MS Mincho" panose="02020609040205080304" pitchFamily="49" charset="-128"/>
                <a:cs typeface="Arial" panose="020B0604020202020204" pitchFamily="34" charset="0"/>
              </a:rPr>
              <a:t> framework.  This framework allows school teams to identify the supports every child needs to achieve academically.</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296155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8 -10 minutes</a:t>
            </a:r>
          </a:p>
          <a:p>
            <a:endParaRPr lang="en-US" i="1"/>
          </a:p>
          <a:p>
            <a:r>
              <a:rPr lang="en-US"/>
              <a:t>Framing: Ensuring participants understand the RTI Framework.</a:t>
            </a:r>
          </a:p>
          <a:p>
            <a:endParaRPr lang="en-US"/>
          </a:p>
          <a:p>
            <a:r>
              <a:rPr lang="en-US"/>
              <a:t>Animation: Display each prompt and allow participants to Turn and Talk. Have 1-2 volunteers share out.</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1421840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1-2 minutes</a:t>
            </a:r>
          </a:p>
          <a:p>
            <a:endParaRPr lang="en-US" i="1"/>
          </a:p>
          <a:p>
            <a:r>
              <a:rPr lang="en-US"/>
              <a:t>The</a:t>
            </a:r>
            <a:r>
              <a:rPr lang="en-US" baseline="0"/>
              <a:t> importance of Tier I Core Instruction is that at each grade-level students master the standards. </a:t>
            </a:r>
          </a:p>
          <a:p>
            <a:pPr marL="171450" indent="-171450">
              <a:buFont typeface="Arial" panose="020B0604020202020204" pitchFamily="34" charset="0"/>
              <a:buChar char="•"/>
            </a:pPr>
            <a:r>
              <a:rPr lang="en-US" baseline="0"/>
              <a:t>Each layer of bricks represents a standard that must be mastered. </a:t>
            </a:r>
          </a:p>
          <a:p>
            <a:pPr marL="171450" indent="-171450">
              <a:buFont typeface="Arial" panose="020B0604020202020204" pitchFamily="34" charset="0"/>
              <a:buChar char="•"/>
            </a:pPr>
            <a:r>
              <a:rPr lang="en-US" baseline="0"/>
              <a:t>Each brick represents a skill that students need in order to master that standard. </a:t>
            </a:r>
          </a:p>
          <a:p>
            <a:pPr marL="171450" indent="-171450">
              <a:buFont typeface="Arial" panose="020B0604020202020204" pitchFamily="34" charset="0"/>
              <a:buChar char="•"/>
            </a:pPr>
            <a:r>
              <a:rPr lang="en-US" baseline="0"/>
              <a:t>Mastery of each standard is needed so that the next grade-level standard can connect and build on the previous standard. And so on....</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153320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1-2 minutes</a:t>
            </a:r>
          </a:p>
          <a:p>
            <a:endParaRPr lang="en-US"/>
          </a:p>
          <a:p>
            <a:r>
              <a:rPr lang="en-US"/>
              <a:t>This is what a student's mastery</a:t>
            </a:r>
            <a:r>
              <a:rPr lang="en-US" baseline="0"/>
              <a:t> may look like if Tier I Core Instruction is not strong.</a:t>
            </a:r>
          </a:p>
          <a:p>
            <a:endParaRPr lang="en-US" baseline="0"/>
          </a:p>
          <a:p>
            <a:r>
              <a:rPr lang="en-US" baseline="0"/>
              <a:t>Notice a standard wasn’t mastered in Kindergarten, therefore, 1</a:t>
            </a:r>
            <a:r>
              <a:rPr lang="en-US" baseline="30000"/>
              <a:t>st</a:t>
            </a:r>
            <a:r>
              <a:rPr lang="en-US" baseline="0"/>
              <a:t> grade, then second, and so on.  </a:t>
            </a:r>
          </a:p>
          <a:p>
            <a:r>
              <a:rPr lang="en-US" baseline="0"/>
              <a:t>As students move into 3</a:t>
            </a:r>
            <a:r>
              <a:rPr lang="en-US" baseline="30000"/>
              <a:t>rd</a:t>
            </a:r>
            <a:r>
              <a:rPr lang="en-US" baseline="0"/>
              <a:t> grade and beyond, the text and problem solving get more complex and the wall begins to crumble.  </a:t>
            </a:r>
          </a:p>
          <a:p>
            <a:r>
              <a:rPr lang="en-US" baseline="0"/>
              <a:t>Why? Because there are skill deficits. </a:t>
            </a:r>
          </a:p>
          <a:p>
            <a:endParaRPr lang="en-US" baseline="0"/>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280068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2-3 minutes</a:t>
            </a:r>
          </a:p>
          <a:p>
            <a:endParaRPr lang="en-US" i="1"/>
          </a:p>
          <a:p>
            <a:r>
              <a:rPr lang="en-US" b="1" i="0"/>
              <a:t>ALL </a:t>
            </a:r>
            <a:r>
              <a:rPr lang="en-US" i="0"/>
              <a:t>students receive Tier I Core Instruction: EL, </a:t>
            </a:r>
            <a:r>
              <a:rPr lang="en-US" i="0" err="1"/>
              <a:t>SpEd</a:t>
            </a:r>
            <a:r>
              <a:rPr lang="en-US" i="0"/>
              <a:t>, Gifted, etc. </a:t>
            </a:r>
          </a:p>
          <a:p>
            <a:pPr marL="171450" indent="-171450">
              <a:buFont typeface="Arial" panose="020B0604020202020204" pitchFamily="34" charset="0"/>
              <a:buChar char="•"/>
            </a:pPr>
            <a:r>
              <a:rPr lang="en-US" i="0"/>
              <a:t>Tier I Core instruction should be meeting the needs of 80-85% of students</a:t>
            </a:r>
          </a:p>
          <a:p>
            <a:pPr marL="171450" indent="-171450">
              <a:buFont typeface="Arial" panose="020B0604020202020204" pitchFamily="34" charset="0"/>
              <a:buChar char="•"/>
            </a:pPr>
            <a:r>
              <a:rPr lang="en-US" i="0"/>
              <a:t>High-Quality instruction aligned to state standards</a:t>
            </a:r>
          </a:p>
          <a:p>
            <a:pPr marL="171450" indent="-171450">
              <a:buFont typeface="Arial" panose="020B0604020202020204" pitchFamily="34" charset="0"/>
              <a:buChar char="•"/>
            </a:pPr>
            <a:r>
              <a:rPr lang="en-US" i="0"/>
              <a:t>Instructional decisions driven by ongoing formative assessments</a:t>
            </a:r>
          </a:p>
          <a:p>
            <a:pPr marL="171450" indent="-171450">
              <a:buFont typeface="Arial" panose="020B0604020202020204" pitchFamily="34" charset="0"/>
              <a:buChar char="•"/>
            </a:pPr>
            <a:r>
              <a:rPr lang="en-US" i="0"/>
              <a:t>High-Quality professional development and support</a:t>
            </a:r>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483961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3" Type="http://schemas.openxmlformats.org/officeDocument/2006/relationships/image" Target="../media/image22.pn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svg"/><Relationship Id="rId50" Type="http://schemas.openxmlformats.org/officeDocument/2006/relationships/image" Target="../media/image108.png"/><Relationship Id="rId55" Type="http://schemas.openxmlformats.org/officeDocument/2006/relationships/image" Target="../media/image113.svg"/><Relationship Id="rId63" Type="http://schemas.openxmlformats.org/officeDocument/2006/relationships/image" Target="../media/image121.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147.sv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87.sv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svg"/><Relationship Id="rId40" Type="http://schemas.openxmlformats.org/officeDocument/2006/relationships/image" Target="../media/image98.png"/><Relationship Id="rId45" Type="http://schemas.openxmlformats.org/officeDocument/2006/relationships/image" Target="../media/image103.svg"/><Relationship Id="rId53" Type="http://schemas.openxmlformats.org/officeDocument/2006/relationships/image" Target="../media/image111.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svg"/><Relationship Id="rId87" Type="http://schemas.openxmlformats.org/officeDocument/2006/relationships/image" Target="../media/image145.svg"/><Relationship Id="rId5" Type="http://schemas.openxmlformats.org/officeDocument/2006/relationships/image" Target="../media/image63.svg"/><Relationship Id="rId61" Type="http://schemas.openxmlformats.org/officeDocument/2006/relationships/image" Target="../media/image119.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svg"/><Relationship Id="rId19" Type="http://schemas.openxmlformats.org/officeDocument/2006/relationships/image" Target="../media/image7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 Id="rId35" Type="http://schemas.openxmlformats.org/officeDocument/2006/relationships/image" Target="../media/image93.svg"/><Relationship Id="rId43" Type="http://schemas.openxmlformats.org/officeDocument/2006/relationships/image" Target="../media/image101.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sv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sv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D6F63E6-D946-DF41-B757-A308189259EC}"/>
              </a:ext>
            </a:extLst>
          </p:cNvPr>
          <p:cNvSpPr>
            <a:spLocks noGrp="1"/>
          </p:cNvSpPr>
          <p:nvPr>
            <p:ph type="body" sz="quarter" idx="13" hasCustomPrompt="1"/>
          </p:nvPr>
        </p:nvSpPr>
        <p:spPr>
          <a:xfrm>
            <a:off x="6879943" y="6363354"/>
            <a:ext cx="5105401" cy="236981"/>
          </a:xfrm>
        </p:spPr>
        <p:txBody>
          <a:bodyPr>
            <a:normAutofit/>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a:lvl1pPr>
          </a:lstStyle>
          <a:p>
            <a:pPr marL="0" marR="0" lvl="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a:pP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81594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438400"/>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5810669" y="6132172"/>
            <a:ext cx="5309170" cy="646203"/>
          </a:xfrm>
          <a:prstGeom prst="rect">
            <a:avLst/>
          </a:prstGeom>
          <a:noFill/>
        </p:spPr>
        <p:txBody>
          <a:bodyPr wrap="square" rtlCol="0">
            <a:spAutoFit/>
          </a:bodyPr>
          <a:lstStyle/>
          <a:p>
            <a:pPr algn="r"/>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3092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95842" y="5999359"/>
            <a:ext cx="592554" cy="700012"/>
          </a:xfrm>
          <a:prstGeom prst="rect">
            <a:avLst/>
          </a:prstGeom>
        </p:spPr>
      </p:pic>
      <p:sp>
        <p:nvSpPr>
          <p:cNvPr id="10" name="Title 1">
            <a:extLst>
              <a:ext uri="{FF2B5EF4-FFF2-40B4-BE49-F238E27FC236}">
                <a16:creationId xmlns:a16="http://schemas.microsoft.com/office/drawing/2014/main" id="{1CEDEC23-DC15-4B4B-982B-02009797F7D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13255D77-3B88-4E4A-BCCF-D5F64E47B244}"/>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8" name="Picture 7">
            <a:extLst>
              <a:ext uri="{FF2B5EF4-FFF2-40B4-BE49-F238E27FC236}">
                <a16:creationId xmlns:a16="http://schemas.microsoft.com/office/drawing/2014/main" id="{3EB532AF-2863-8149-838F-D0DD722193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8DA11400-8FF8-6C44-B997-856974D5306E}"/>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83551958-08AC-D44F-8CB9-90381B2046DE}"/>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5803" y="6086216"/>
            <a:ext cx="656803" cy="656803"/>
          </a:xfrm>
          <a:prstGeom prst="rect">
            <a:avLst/>
          </a:prstGeom>
        </p:spPr>
      </p:pic>
      <p:pic>
        <p:nvPicPr>
          <p:cNvPr id="8" name="Picture 7">
            <a:extLst>
              <a:ext uri="{FF2B5EF4-FFF2-40B4-BE49-F238E27FC236}">
                <a16:creationId xmlns:a16="http://schemas.microsoft.com/office/drawing/2014/main" id="{865B72D6-1634-F943-933C-B14E3B98DB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11553" b="10301"/>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14231" r="74" b="15542"/>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t="8078" b="9614"/>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6354"/>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4969704F-3FCA-9149-B0FF-89B4BF2DF25D}"/>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8F3FE46-CF22-C146-AAEC-782FF20A1BE9}"/>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FOUNDATIONS</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89665" y="5882832"/>
            <a:ext cx="914400" cy="914400"/>
          </a:xfrm>
          <a:prstGeom prst="rect">
            <a:avLst/>
          </a:prstGeom>
        </p:spPr>
      </p:pic>
      <p:pic>
        <p:nvPicPr>
          <p:cNvPr id="8" name="Picture 7">
            <a:extLst>
              <a:ext uri="{FF2B5EF4-FFF2-40B4-BE49-F238E27FC236}">
                <a16:creationId xmlns:a16="http://schemas.microsoft.com/office/drawing/2014/main" id="{FD044B92-DC9B-6E49-8E00-B497C83D60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4172617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E8C69C44-9C20-674E-A00F-04F254D16DB6}"/>
              </a:ext>
            </a:extLst>
          </p:cNvPr>
          <p:cNvGrpSpPr/>
          <p:nvPr userDrawn="1"/>
        </p:nvGrpSpPr>
        <p:grpSpPr>
          <a:xfrm>
            <a:off x="8528034" y="6248400"/>
            <a:ext cx="3210027" cy="196444"/>
            <a:chOff x="6927228" y="7552706"/>
            <a:chExt cx="5016271" cy="227062"/>
          </a:xfrm>
        </p:grpSpPr>
        <p:sp>
          <p:nvSpPr>
            <p:cNvPr id="16" name="Oval 15">
              <a:extLst>
                <a:ext uri="{FF2B5EF4-FFF2-40B4-BE49-F238E27FC236}">
                  <a16:creationId xmlns:a16="http://schemas.microsoft.com/office/drawing/2014/main" id="{1C1F1679-F7E7-334C-8860-3735F0C7481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A58C6A96-3180-4642-AE47-90F99A1335F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79FFE77-7DA1-4145-AAC0-18901C665A4E}"/>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D4D541D-73C6-B24A-8912-709DAA05832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0AEE0AA0-38EF-0444-9F56-0220273F993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42A2022E-4163-BA41-9564-632A70972A1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0BD94ECB-B3FB-E141-9C88-D6038B3825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5D742E1-2723-8043-896A-4C59FEBDB25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053F8DF-B88D-664F-951A-FCEA87CD9E2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EA8FBBE4-2E00-B04C-98B5-681BB40DACD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3482AF6-6212-B742-B644-6AEC33A899B6}"/>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F9FD3CA-B00D-524A-94BF-AFBD0D26096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5BD2D1A-7E2F-FA43-8495-5D13C5EA63E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504151E-13A5-5746-B381-E27652CA87B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4EEEA718-880D-824D-9550-3523F08A5B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97A976C0-9A99-5545-B1FA-EFF9F8EA552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A90BE09-443A-9246-AAA6-C239249725F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FF550E4-A972-9348-8CEE-4145063C04B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EDB517B0-D914-4B4D-88FB-163B2DFDD24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9F453BDC-F6FD-AB49-88A1-943C61AC772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304D139-F54C-F34B-A3E0-E0580611F45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60CBE186-FD0B-5841-B6D4-FCE60C51970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CACAB5E4-5560-EF48-BBF6-0D2E0B941F9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424FB8F-09F7-D243-A465-294E2D45539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574536A0-C182-F348-B8C1-81BE09E2601B}"/>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08F37BF-0F04-D24E-89F4-6D5469DDA4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63716E7-922E-EC42-9A41-4974653B89D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B8ADE8C-64C4-4C4B-8463-4B13A33B532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09C11AAC-2E4D-1442-B7D7-02D654B5BE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3B4FBC21-92DA-0149-AAC4-F9659EE4396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FF328667-D421-EC46-BB29-37CDB7E9C40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D460EEEB-28BF-D642-A75C-EFA1A757AF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84655AA-33C4-EB4E-80A3-E659D7D4DB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AC3DBDD-E3C5-2941-89FC-7646C9D5339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512279D7-1CC5-854F-B30D-C1A7DCCD855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DC109AFF-8FC0-C64F-9596-34FD120D898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4A323B3-1FB6-514F-ACA8-73EEAAD21505}"/>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5CD84A12-B8FE-AF4F-9E8A-0E744E8537D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99C54B89-AD96-4243-8134-86B4C70CD23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FFF0340-8183-7748-A69B-A0DA700FB67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677CFC43-DD64-EC48-A186-24E032B37AA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09D4F7C9-EDC4-E649-BD9E-53594762CC5E}"/>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6C8EA7E-0E8C-AB46-8FBE-CF78B2CAF0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FB36E5F6-35AA-DA45-8DE5-F3A5A1B4514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2FFD07E-0C0F-F948-A157-441A420F251B}"/>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0ED8466-62AF-8E47-966C-D66789C56F0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67F1E58-5A65-4A45-A6D6-A0FCB271B1B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23C40B0A-B202-1347-9433-5861815200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spTree>
    <p:extLst>
      <p:ext uri="{BB962C8B-B14F-4D97-AF65-F5344CB8AC3E}">
        <p14:creationId xmlns:p14="http://schemas.microsoft.com/office/powerpoint/2010/main" val="125641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507868" y="228600"/>
            <a:ext cx="5129344" cy="1208314"/>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6369547"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507868" y="1531919"/>
            <a:ext cx="5129344"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8455919"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89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8456612"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44949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8293115" y="3199707"/>
            <a:ext cx="6858000"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4312370"/>
            <a:ext cx="10564656"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24840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6170814"/>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10361611"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10514012"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91069" y="2327564"/>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605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453631"/>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3610BBBE-D277-B64E-9F7E-896481D71356}"/>
              </a:ext>
            </a:extLst>
          </p:cNvPr>
          <p:cNvGrpSpPr/>
          <p:nvPr userDrawn="1"/>
        </p:nvGrpSpPr>
        <p:grpSpPr>
          <a:xfrm>
            <a:off x="8528034" y="6248400"/>
            <a:ext cx="3210027" cy="196444"/>
            <a:chOff x="6927228" y="7552706"/>
            <a:chExt cx="5016271" cy="227062"/>
          </a:xfrm>
        </p:grpSpPr>
        <p:sp>
          <p:nvSpPr>
            <p:cNvPr id="10" name="Oval 9">
              <a:extLst>
                <a:ext uri="{FF2B5EF4-FFF2-40B4-BE49-F238E27FC236}">
                  <a16:creationId xmlns:a16="http://schemas.microsoft.com/office/drawing/2014/main" id="{A3E97EAE-3DC8-424A-B85D-EFD51741BCF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259981B6-CFAC-E24E-A7AA-1D20021311D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6D715EBC-A27D-3648-9111-37BDF5C099E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8A9E8244-5DFF-354F-A176-582F47626FB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796C045-D679-CE42-A338-BA84B8C0C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3FC68940-DC11-FA4C-91C4-06AA08D0007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E01D8E4-3258-DC4D-B520-29372690557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883562D7-F859-FA49-88BF-6D5505F0B0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962F9BE-98A2-2045-A9EE-93B2460912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85A4068-5E4B-164A-9EC0-55629FA706E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52746A2-253D-1948-9B5D-A1341CA54404}"/>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F951DBA0-EFD3-B345-BE07-DE3691B8DCE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B56FBDD0-EC35-284F-B380-03E818BB122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B9B0D18-DA1C-E64F-A433-4363B3BECE6E}"/>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B011D63-E9F0-A746-BA29-33E6098389F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147C7-7F30-C84A-A7D5-B727B34F369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8D96B6CC-6EEA-6E46-BDA9-302FAF62612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92C70D0-CFE5-664F-AFDA-5DC1FA2F0E1F}"/>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1F92A8E7-6AF2-934E-9A23-18E73349396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3202A948-FD37-944B-9896-5F1277997C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0B1E5732-C103-A84D-82F1-5F44C0A92F21}"/>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940E602-0D85-7A45-A8C0-1D96E9F011B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41718921-A312-3544-9E13-F35FF72842A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81DF46-76FC-2D43-8DF4-5A03711A98B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09E8D42C-A04D-6044-8F84-07B9F5E84A79}"/>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36647E3B-5676-A041-BD6B-7054AFB6E66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CAF5D06C-2416-AE4A-AD57-E12627EED4C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84A5D345-0A1F-F548-8AAE-B7B049AEA8D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96EE7395-A27C-0A4E-99D5-CABEB7A383C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7140AB3-B65F-9A45-9BB3-61F34B0C566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B858E06B-BB69-AD47-B3FC-40A7CEAD4BE3}"/>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AAD73275-5C41-7A4E-9AC0-2B56233D8C6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6CE24318-FA13-3846-9AEB-F187F19E8E4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F11D9BDB-AC79-5B4E-9A2B-CF8A665B9A8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977A4E8-649A-4549-9F1D-E31DEA0190F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0263A870-21CB-EB41-ABAF-5BD336768AC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E33045B1-EC7A-7E46-AC57-CC898B479B4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F9E50D4-9F6B-A048-9BDE-2C758AFFDB4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D704672-D1E1-3F4A-BBF7-493BC7438D0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45865C27-74FC-EC46-ACE9-3CB5D409D2A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B6D854D-A3AD-DC4B-990F-B004E787FEC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2D0357F-BE96-FA46-A546-D7AAE1FC1FC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FE59F372-04F0-014D-B0E6-C10D97866A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FD4BDA7B-B420-C643-9BE2-C54797FC38F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67C14580-7280-9C45-ACA7-F92DDDB53B3D}"/>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7A099B3-7D4E-2340-98A9-029EBB38D4D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C2C7FEA-6EC1-3D40-9297-26F91CE3FFA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2B5616B3-C6A2-CE4A-810B-DDAEDB9D4CB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2062706400"/>
              </p:ext>
            </p:extLst>
          </p:nvPr>
        </p:nvGraphicFramePr>
        <p:xfrm>
          <a:off x="2101850" y="1436914"/>
          <a:ext cx="9610725" cy="4430491"/>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40807">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40807">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7" name="Group 6">
            <a:extLst>
              <a:ext uri="{FF2B5EF4-FFF2-40B4-BE49-F238E27FC236}">
                <a16:creationId xmlns:a16="http://schemas.microsoft.com/office/drawing/2014/main" id="{B7F29C3A-7DCB-334C-B1C2-50F1982ADD84}"/>
              </a:ext>
            </a:extLst>
          </p:cNvPr>
          <p:cNvGrpSpPr/>
          <p:nvPr userDrawn="1"/>
        </p:nvGrpSpPr>
        <p:grpSpPr>
          <a:xfrm>
            <a:off x="8528034" y="6248400"/>
            <a:ext cx="3210027" cy="196444"/>
            <a:chOff x="6927228" y="7552706"/>
            <a:chExt cx="5016271" cy="227062"/>
          </a:xfrm>
        </p:grpSpPr>
        <p:sp>
          <p:nvSpPr>
            <p:cNvPr id="8" name="Oval 7">
              <a:extLst>
                <a:ext uri="{FF2B5EF4-FFF2-40B4-BE49-F238E27FC236}">
                  <a16:creationId xmlns:a16="http://schemas.microsoft.com/office/drawing/2014/main" id="{0D8B9CA5-8FC2-3440-9407-AF6808D52C1B}"/>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012660B0-29A8-9E4B-94E7-F14460A55BA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2F1CA464-AB5A-8248-892A-8EAB82B80AF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B768A3E8-A9C9-A84C-8F60-C8F59B9068B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2ACA09C-8FCA-F84F-9CC4-C0BB7B8A773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CFE3AD50-64CB-1F43-93CA-C3160FC86E2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51272044-D585-E14F-978E-E8381708455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C7D0513B-AA18-2C46-8AC9-6CF01842300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0067FD67-A614-EB4A-AECA-3FAB5941D87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05DC8123-3A78-A44D-8F9C-9A9A4EB18B10}"/>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0E2E1D30-1753-5B49-9384-FF36B62B6F1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F292C8D-79E5-554F-BACD-D3F5A3A6D2B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74DE3183-5820-B14A-9289-230C559DB85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373CF6E9-971B-554E-AD33-59934E927EE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7438B6B1-68C4-A943-A787-00FDFA7DCB3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74CC22E3-6E5E-9E42-9504-E51D41CE80D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6F04C8A-792D-FA41-8F7A-C99524C46E2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3C146378-01EA-2A4E-9CF4-CBC7C3D9F4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BF4ED682-4FBA-1C45-876D-58192A72A43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5B5EA39-D0D9-C44C-9190-C3C7E7D0944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3035634A-4BFD-7146-BE27-24AA942D0D9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7F37945-D768-9B43-BD0A-0C23D0DC654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83C624CA-8B42-9043-BABC-E1A35636074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5F498719-7E08-6141-A2CE-1975F05708E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D62914A4-B188-C547-8900-A142EA35AE4C}"/>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3748F617-F6BE-A949-A5C3-36FACF68BFE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5DCCB5-3D26-0A47-90CD-539F5A9DB75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E7560092-5995-CA4D-9138-0AB74EFFC64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3C7FB0E-9398-9B47-A26F-3199185865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F3FB5BA2-44E4-E844-98F8-1E9329BB00E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06B119B0-5E6E-4640-832A-CE22E6D8C57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2AE3F71F-0A3D-8B4B-BB8B-4CD74BA62D5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20608CE9-520E-B047-8864-1579F237D6E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25FDE97-687C-2943-89CA-4C746EB63BD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2D369CC-3BD3-E64F-A059-D81A6F20FA6E}"/>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92EC22C-A9DC-F547-BC53-E5F6A682F9AF}"/>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73A0493-C6E4-8841-938E-7F1AFD1B51A2}"/>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B528AE4-702A-2B4D-A34C-C9B06AEE792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59E5CA09-230B-214D-8E8E-7910D5D5F1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E26EF0F-A423-864D-B5B1-92F43ABECE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34BBE9CC-ADAC-CD45-B504-39C7F0FEC7C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D5BF111-3AFA-8D44-87E6-6909AA9C138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405ABD9-AF15-4C4C-AB3F-12DB547CB715}"/>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E8D361B1-DC15-7942-9B77-EAEFA11E10B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B8751E18-8A47-D04B-8354-D5488653A35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65A6C1D3-3714-C44B-8F30-B5333D2BB1EC}"/>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0752834-26E4-DA4F-8E6D-42AC285E9EE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31466CFB-AC5E-5F47-905C-3C98A76A788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69" r:id="rId2"/>
    <p:sldLayoutId id="2147483931" r:id="rId3"/>
    <p:sldLayoutId id="2147483918" r:id="rId4"/>
    <p:sldLayoutId id="2147483923" r:id="rId5"/>
    <p:sldLayoutId id="2147483920" r:id="rId6"/>
    <p:sldLayoutId id="2147483921" r:id="rId7"/>
    <p:sldLayoutId id="2147483930" r:id="rId8"/>
    <p:sldLayoutId id="2147483986" r:id="rId9"/>
    <p:sldLayoutId id="2147483981" r:id="rId10"/>
    <p:sldLayoutId id="2147483922" r:id="rId11"/>
    <p:sldLayoutId id="2147483977" r:id="rId12"/>
    <p:sldLayoutId id="2147483984" r:id="rId13"/>
    <p:sldLayoutId id="2147483983" r:id="rId14"/>
    <p:sldLayoutId id="2147483976" r:id="rId15"/>
    <p:sldLayoutId id="2147483962" r:id="rId16"/>
    <p:sldLayoutId id="2147483972" r:id="rId17"/>
    <p:sldLayoutId id="2147483964" r:id="rId18"/>
    <p:sldLayoutId id="2147483965" r:id="rId19"/>
    <p:sldLayoutId id="2147483988" r:id="rId20"/>
    <p:sldLayoutId id="2147483979" r:id="rId21"/>
    <p:sldLayoutId id="2147483978" r:id="rId22"/>
    <p:sldLayoutId id="2147483942" r:id="rId23"/>
    <p:sldLayoutId id="2147483943" r:id="rId24"/>
    <p:sldLayoutId id="2147483966" r:id="rId25"/>
    <p:sldLayoutId id="2147483945" r:id="rId26"/>
    <p:sldLayoutId id="2147483967" r:id="rId27"/>
    <p:sldLayoutId id="2147483987" r:id="rId28"/>
    <p:sldLayoutId id="2147483960" r:id="rId29"/>
    <p:sldLayoutId id="2147483961" r:id="rId30"/>
    <p:sldLayoutId id="2147483959" r:id="rId3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9.png"/><Relationship Id="rId4" Type="http://schemas.openxmlformats.org/officeDocument/2006/relationships/image" Target="../media/image17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84.png"/><Relationship Id="rId4" Type="http://schemas.openxmlformats.org/officeDocument/2006/relationships/image" Target="../media/image18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12" Type="http://schemas.openxmlformats.org/officeDocument/2006/relationships/image" Target="../media/image195.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89.jpeg"/><Relationship Id="rId11" Type="http://schemas.openxmlformats.org/officeDocument/2006/relationships/image" Target="../media/image194.png"/><Relationship Id="rId5" Type="http://schemas.openxmlformats.org/officeDocument/2006/relationships/image" Target="../media/image188.jpeg"/><Relationship Id="rId10" Type="http://schemas.openxmlformats.org/officeDocument/2006/relationships/image" Target="../media/image193.jpeg"/><Relationship Id="rId4" Type="http://schemas.openxmlformats.org/officeDocument/2006/relationships/image" Target="../media/image187.jpeg"/><Relationship Id="rId9" Type="http://schemas.openxmlformats.org/officeDocument/2006/relationships/image" Target="../media/image192.jpeg"/></Relationships>
</file>

<file path=ppt/slides/_rels/slide2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pixabay.com/fr/lunettes-verres-cass%C3%A9s-vue-bris%C3%A9es-366446/" TargetMode="External"/><Relationship Id="rId5" Type="http://schemas.openxmlformats.org/officeDocument/2006/relationships/image" Target="../media/image198.jpeg"/><Relationship Id="rId4" Type="http://schemas.openxmlformats.org/officeDocument/2006/relationships/image" Target="../media/image197.svg"/></Relationships>
</file>

<file path=ppt/slides/_rels/slide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00.emf"/></Relationships>
</file>

<file path=ppt/slides/_rels/slide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03.svg"/></Relationships>
</file>

<file path=ppt/slides/_rels/slide3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21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222.svg"/></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jpeg"/><Relationship Id="rId7" Type="http://schemas.openxmlformats.org/officeDocument/2006/relationships/image" Target="../media/image227.jpe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s>
</file>

<file path=ppt/slides/_rels/slide5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63.svg"/><Relationship Id="rId7" Type="http://schemas.openxmlformats.org/officeDocument/2006/relationships/image" Target="../media/image165.svg"/><Relationship Id="rId2"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164.svg"/><Relationship Id="rId4" Type="http://schemas.openxmlformats.org/officeDocument/2006/relationships/image" Target="../media/image106.png"/><Relationship Id="rId9" Type="http://schemas.openxmlformats.org/officeDocument/2006/relationships/image" Target="../media/image16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7.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68.sv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descr="A group of people in a classroom&#10;&#10;Description automatically generated with medium confidence">
            <a:extLst>
              <a:ext uri="{FF2B5EF4-FFF2-40B4-BE49-F238E27FC236}">
                <a16:creationId xmlns:a16="http://schemas.microsoft.com/office/drawing/2014/main" id="{08B982F5-6386-4993-AAC9-E0497B4ED35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926" r="18926"/>
          <a:stretch>
            <a:fillRect/>
          </a:stretch>
        </p:blipFill>
        <p:spPr>
          <a:xfrm>
            <a:off x="5409978" y="0"/>
            <a:ext cx="6778845" cy="6858000"/>
          </a:xfrm>
        </p:spPr>
      </p:pic>
      <p:sp>
        <p:nvSpPr>
          <p:cNvPr id="17" name="Subtitle 16">
            <a:extLst>
              <a:ext uri="{FF2B5EF4-FFF2-40B4-BE49-F238E27FC236}">
                <a16:creationId xmlns:a16="http://schemas.microsoft.com/office/drawing/2014/main" id="{2AEC2584-0C18-3E4D-AE75-121B7FCE6379}"/>
              </a:ext>
            </a:extLst>
          </p:cNvPr>
          <p:cNvSpPr>
            <a:spLocks noGrp="1"/>
          </p:cNvSpPr>
          <p:nvPr>
            <p:ph type="subTitle" idx="1"/>
          </p:nvPr>
        </p:nvSpPr>
        <p:spPr/>
        <p:txBody>
          <a:bodyPr/>
          <a:lstStyle/>
          <a:p>
            <a:r>
              <a:rPr lang="en-US"/>
              <a:t>Dr. April Ebbinger, NCSP</a:t>
            </a:r>
          </a:p>
        </p:txBody>
      </p:sp>
      <p:sp>
        <p:nvSpPr>
          <p:cNvPr id="16" name="Title 15">
            <a:extLst>
              <a:ext uri="{FF2B5EF4-FFF2-40B4-BE49-F238E27FC236}">
                <a16:creationId xmlns:a16="http://schemas.microsoft.com/office/drawing/2014/main" id="{9C4FD8A8-DF98-E84D-B03B-E3A437647B57}"/>
              </a:ext>
            </a:extLst>
          </p:cNvPr>
          <p:cNvSpPr>
            <a:spLocks noGrp="1"/>
          </p:cNvSpPr>
          <p:nvPr>
            <p:ph type="title"/>
          </p:nvPr>
        </p:nvSpPr>
        <p:spPr>
          <a:xfrm>
            <a:off x="396705" y="2219932"/>
            <a:ext cx="7202579" cy="1798523"/>
          </a:xfrm>
        </p:spPr>
        <p:txBody>
          <a:bodyPr>
            <a:normAutofit fontScale="90000"/>
          </a:bodyPr>
          <a:lstStyle/>
          <a:p>
            <a:r>
              <a:rPr lang="en-US"/>
              <a:t>Response to Instruction and Intervention (RTI</a:t>
            </a:r>
            <a:r>
              <a:rPr lang="en-US" baseline="30000"/>
              <a:t>2</a:t>
            </a:r>
            <a:r>
              <a:rPr lang="en-US"/>
              <a:t>) Overview &amp; </a:t>
            </a:r>
            <a:br>
              <a:rPr lang="en-US"/>
            </a:br>
            <a:r>
              <a:rPr lang="en-US"/>
              <a:t>Data-Based Decision Making</a:t>
            </a:r>
            <a:br>
              <a:rPr lang="en-US"/>
            </a:br>
            <a:endParaRPr lang="en-US"/>
          </a:p>
        </p:txBody>
      </p:sp>
      <p:sp>
        <p:nvSpPr>
          <p:cNvPr id="19" name="Text Placeholder 18">
            <a:extLst>
              <a:ext uri="{FF2B5EF4-FFF2-40B4-BE49-F238E27FC236}">
                <a16:creationId xmlns:a16="http://schemas.microsoft.com/office/drawing/2014/main" id="{6AB4E2B9-374F-BB42-BA96-E9A55FE3735B}"/>
              </a:ext>
            </a:extLst>
          </p:cNvPr>
          <p:cNvSpPr>
            <a:spLocks noGrp="1"/>
          </p:cNvSpPr>
          <p:nvPr>
            <p:ph type="body" sz="quarter" idx="10"/>
          </p:nvPr>
        </p:nvSpPr>
        <p:spPr/>
        <p:txBody>
          <a:bodyPr vert="horz" lIns="91440" tIns="45720" rIns="91440" bIns="45720" rtlCol="0" anchor="t">
            <a:normAutofit fontScale="77500" lnSpcReduction="20000"/>
          </a:bodyPr>
          <a:lstStyle/>
          <a:p>
            <a:pPr>
              <a:lnSpc>
                <a:spcPct val="120000"/>
              </a:lnSpc>
            </a:pPr>
            <a:r>
              <a:rPr lang="en-US" sz="1800">
                <a:solidFill>
                  <a:srgbClr val="000000"/>
                </a:solidFill>
                <a:effectLst/>
                <a:latin typeface="Arial" panose="020B0604020202020204" pitchFamily="34" charset="0"/>
                <a:ea typeface="Calibri" panose="020F0502020204030204" pitchFamily="34" charset="0"/>
              </a:rPr>
              <a:t>Director of School Psychology Services | Special Education and Intervention Programming</a:t>
            </a:r>
            <a:endParaRPr lang="en-US"/>
          </a:p>
        </p:txBody>
      </p:sp>
      <p:sp>
        <p:nvSpPr>
          <p:cNvPr id="14" name="Text Placeholder 13">
            <a:extLst>
              <a:ext uri="{FF2B5EF4-FFF2-40B4-BE49-F238E27FC236}">
                <a16:creationId xmlns:a16="http://schemas.microsoft.com/office/drawing/2014/main" id="{8438AFB5-6CC1-0D44-A639-44907C2232C7}"/>
              </a:ext>
            </a:extLst>
          </p:cNvPr>
          <p:cNvSpPr>
            <a:spLocks noGrp="1"/>
          </p:cNvSpPr>
          <p:nvPr>
            <p:ph type="body" sz="quarter" idx="13"/>
          </p:nvPr>
        </p:nvSpPr>
        <p:spPr/>
        <p:txBody>
          <a:bodyPr>
            <a:normAutofit lnSpcReduction="10000"/>
          </a:bodyPr>
          <a:lstStyle/>
          <a:p>
            <a:pPr lvl="0">
              <a:defRPr/>
            </a:pPr>
            <a:r>
              <a:rPr lang="en-US">
                <a:solidFill>
                  <a:schemeClr val="bg1"/>
                </a:solidFill>
              </a:rPr>
              <a:t>© 2022 Tennessee Department of Education</a:t>
            </a:r>
            <a:endParaRPr lang="id-ID">
              <a:solidFill>
                <a:schemeClr val="bg1"/>
              </a:solidFill>
            </a:endParaRPr>
          </a:p>
        </p:txBody>
      </p:sp>
      <p:sp>
        <p:nvSpPr>
          <p:cNvPr id="7" name="Subtitle 16">
            <a:extLst>
              <a:ext uri="{FF2B5EF4-FFF2-40B4-BE49-F238E27FC236}">
                <a16:creationId xmlns:a16="http://schemas.microsoft.com/office/drawing/2014/main" id="{4FC1AE08-916C-482F-9146-BD9875B86941}"/>
              </a:ext>
            </a:extLst>
          </p:cNvPr>
          <p:cNvSpPr txBox="1">
            <a:spLocks/>
          </p:cNvSpPr>
          <p:nvPr/>
        </p:nvSpPr>
        <p:spPr>
          <a:xfrm>
            <a:off x="503238" y="4856445"/>
            <a:ext cx="5590538" cy="415869"/>
          </a:xfrm>
          <a:prstGeom prst="rect">
            <a:avLst/>
          </a:prstGeom>
        </p:spPr>
        <p:txBody>
          <a:bodyPr vert="horz" lIns="91440" tIns="45720" rIns="91440" bIns="45720" rtlCol="0" anchor="ctr">
            <a:noAutofit/>
          </a:bodyPr>
          <a:lstStyle>
            <a:lvl1pPr marL="0" indent="0" algn="l" defTabSz="685629" rtl="0" eaLnBrk="1" latinLnBrk="0" hangingPunct="1">
              <a:spcBef>
                <a:spcPct val="20000"/>
              </a:spcBef>
              <a:buClr>
                <a:schemeClr val="tx1"/>
              </a:buClr>
              <a:buFont typeface="Wingdings" panose="05000000000000000000" pitchFamily="2" charset="2"/>
              <a:buNone/>
              <a:defRPr sz="2400" b="1" kern="1200" baseline="0">
                <a:solidFill>
                  <a:schemeClr val="tx1"/>
                </a:solidFill>
                <a:latin typeface="+mn-lt"/>
                <a:ea typeface="Open Sans" panose="020B0606030504020204" pitchFamily="34" charset="0"/>
                <a:cs typeface="Open Sans" panose="020B0606030504020204" pitchFamily="34" charset="0"/>
              </a:defRPr>
            </a:lvl1pPr>
            <a:lvl2pPr marL="342815" indent="0" algn="ctr" defTabSz="685629" rtl="0" eaLnBrk="1" latinLnBrk="0" hangingPunct="1">
              <a:spcBef>
                <a:spcPct val="20000"/>
              </a:spcBef>
              <a:buClr>
                <a:schemeClr val="tx1"/>
              </a:buClr>
              <a:buFont typeface="Arial" panose="020B0604020202020204" pitchFamily="34" charset="0"/>
              <a:buNone/>
              <a:defRPr sz="20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ctr" defTabSz="685629" rtl="0" eaLnBrk="1" latinLnBrk="0" hangingPunct="1">
              <a:spcBef>
                <a:spcPct val="20000"/>
              </a:spcBef>
              <a:buClr>
                <a:schemeClr val="tx1"/>
              </a:buClr>
              <a:buFont typeface="Arial" panose="020B0604020202020204" pitchFamily="34" charset="0"/>
              <a:buNone/>
              <a:defRPr sz="18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ctr" defTabSz="685629" rtl="0" eaLnBrk="1" latinLnBrk="0" hangingPunct="1">
              <a:spcBef>
                <a:spcPct val="20000"/>
              </a:spcBef>
              <a:buClr>
                <a:schemeClr val="tx1"/>
              </a:buClr>
              <a:buFont typeface="Courier New" panose="02070309020205020404" pitchFamily="49"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ctr" defTabSz="685629" rtl="0" eaLnBrk="1" latinLnBrk="0" hangingPunct="1">
              <a:spcBef>
                <a:spcPct val="20000"/>
              </a:spcBef>
              <a:buClr>
                <a:schemeClr val="tx1"/>
              </a:buClr>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1714072"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6886"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399700"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2514" indent="0" algn="ctr" defTabSz="685629"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r>
              <a:rPr lang="en-US"/>
              <a:t>Melanie Schultz</a:t>
            </a:r>
          </a:p>
        </p:txBody>
      </p:sp>
      <p:sp>
        <p:nvSpPr>
          <p:cNvPr id="9" name="Text Placeholder 18">
            <a:extLst>
              <a:ext uri="{FF2B5EF4-FFF2-40B4-BE49-F238E27FC236}">
                <a16:creationId xmlns:a16="http://schemas.microsoft.com/office/drawing/2014/main" id="{4D2151D6-F8CC-4AE5-8F6D-4E3208D55818}"/>
              </a:ext>
            </a:extLst>
          </p:cNvPr>
          <p:cNvSpPr txBox="1">
            <a:spLocks/>
          </p:cNvSpPr>
          <p:nvPr/>
        </p:nvSpPr>
        <p:spPr>
          <a:xfrm>
            <a:off x="503238" y="5283579"/>
            <a:ext cx="5591175" cy="533400"/>
          </a:xfrm>
          <a:prstGeom prst="rect">
            <a:avLst/>
          </a:prstGeom>
        </p:spPr>
        <p:txBody>
          <a:bodyPr vert="horz" lIns="91440" tIns="45720" rIns="91440" bIns="45720" rtlCol="0" anchor="t">
            <a:normAutofit fontScale="77500" lnSpcReduction="20000"/>
          </a:bodyPr>
          <a:lstStyle>
            <a:lvl1pPr marL="0" indent="0" algn="l" defTabSz="685629" rtl="0" eaLnBrk="1" latinLnBrk="0" hangingPunct="1">
              <a:spcBef>
                <a:spcPct val="20000"/>
              </a:spcBef>
              <a:buClr>
                <a:schemeClr val="tx1"/>
              </a:buClr>
              <a:buFont typeface="Wingdings" panose="05000000000000000000" pitchFamily="2" charset="2"/>
              <a:buNone/>
              <a:defRPr sz="20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pPr>
            <a:r>
              <a:rPr lang="en-US" sz="1800">
                <a:solidFill>
                  <a:srgbClr val="000000"/>
                </a:solidFill>
                <a:latin typeface="Arial" panose="020B0604020202020204" pitchFamily="34" charset="0"/>
                <a:ea typeface="Calibri" panose="020F0502020204030204" pitchFamily="34" charset="0"/>
              </a:rPr>
              <a:t>Director of Interventions | </a:t>
            </a:r>
            <a:r>
              <a:rPr lang="en-US" sz="1800">
                <a:solidFill>
                  <a:srgbClr val="000000"/>
                </a:solidFill>
                <a:effectLst/>
                <a:latin typeface="Arial" panose="020B0604020202020204" pitchFamily="34" charset="0"/>
                <a:ea typeface="Calibri" panose="020F0502020204030204" pitchFamily="34" charset="0"/>
              </a:rPr>
              <a:t>Special Education and Intervention Programming</a:t>
            </a:r>
            <a:endParaRPr lang="en-US"/>
          </a:p>
        </p:txBody>
      </p:sp>
    </p:spTree>
    <p:extLst>
      <p:ext uri="{BB962C8B-B14F-4D97-AF65-F5344CB8AC3E}">
        <p14:creationId xmlns:p14="http://schemas.microsoft.com/office/powerpoint/2010/main" val="161829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F380-9D36-4F43-913C-E7554849B159}"/>
              </a:ext>
            </a:extLst>
          </p:cNvPr>
          <p:cNvSpPr>
            <a:spLocks noGrp="1"/>
          </p:cNvSpPr>
          <p:nvPr>
            <p:ph type="title"/>
          </p:nvPr>
        </p:nvSpPr>
        <p:spPr/>
        <p:txBody>
          <a:bodyPr/>
          <a:lstStyle/>
          <a:p>
            <a:r>
              <a:rPr lang="en-US"/>
              <a:t>Importance of Tier I Core Instruction</a:t>
            </a:r>
          </a:p>
        </p:txBody>
      </p:sp>
      <p:pic>
        <p:nvPicPr>
          <p:cNvPr id="5" name="Picture 2" descr="C:\Users\CA18928\Desktop\images[6].jpg">
            <a:extLst>
              <a:ext uri="{FF2B5EF4-FFF2-40B4-BE49-F238E27FC236}">
                <a16:creationId xmlns:a16="http://schemas.microsoft.com/office/drawing/2014/main" id="{569AC281-D7D2-4DF8-B9E1-47B834FF13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2143" y="1531917"/>
            <a:ext cx="8455997" cy="43492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46E0E5-72F2-417C-B28B-CD3B0667AA43}"/>
              </a:ext>
            </a:extLst>
          </p:cNvPr>
          <p:cNvSpPr txBox="1"/>
          <p:nvPr/>
        </p:nvSpPr>
        <p:spPr>
          <a:xfrm>
            <a:off x="1152783" y="5494102"/>
            <a:ext cx="2666305" cy="338466"/>
          </a:xfrm>
          <a:prstGeom prst="rect">
            <a:avLst/>
          </a:prstGeom>
          <a:noFill/>
        </p:spPr>
        <p:txBody>
          <a:bodyPr wrap="square" rtlCol="0">
            <a:spAutoFit/>
          </a:bodyPr>
          <a:lstStyle/>
          <a:p>
            <a:r>
              <a:rPr lang="en-US" sz="1600" b="1">
                <a:solidFill>
                  <a:schemeClr val="bg1"/>
                </a:solidFill>
              </a:rPr>
              <a:t>Kindergarten Standards</a:t>
            </a:r>
          </a:p>
        </p:txBody>
      </p:sp>
      <p:sp>
        <p:nvSpPr>
          <p:cNvPr id="7" name="TextBox 6">
            <a:extLst>
              <a:ext uri="{FF2B5EF4-FFF2-40B4-BE49-F238E27FC236}">
                <a16:creationId xmlns:a16="http://schemas.microsoft.com/office/drawing/2014/main" id="{3E1C7B4C-5860-4F0A-A2B8-B14291C3984A}"/>
              </a:ext>
            </a:extLst>
          </p:cNvPr>
          <p:cNvSpPr txBox="1"/>
          <p:nvPr/>
        </p:nvSpPr>
        <p:spPr>
          <a:xfrm>
            <a:off x="1913123" y="5108135"/>
            <a:ext cx="2666305" cy="338466"/>
          </a:xfrm>
          <a:prstGeom prst="rect">
            <a:avLst/>
          </a:prstGeom>
          <a:noFill/>
        </p:spPr>
        <p:txBody>
          <a:bodyPr wrap="square" rtlCol="0">
            <a:spAutoFit/>
          </a:bodyPr>
          <a:lstStyle/>
          <a:p>
            <a:r>
              <a:rPr lang="en-US" sz="1600" b="1">
                <a:solidFill>
                  <a:schemeClr val="bg1"/>
                </a:solidFill>
              </a:rPr>
              <a:t>First Grade Standards</a:t>
            </a:r>
          </a:p>
        </p:txBody>
      </p:sp>
      <p:sp>
        <p:nvSpPr>
          <p:cNvPr id="8" name="TextBox 7">
            <a:extLst>
              <a:ext uri="{FF2B5EF4-FFF2-40B4-BE49-F238E27FC236}">
                <a16:creationId xmlns:a16="http://schemas.microsoft.com/office/drawing/2014/main" id="{EEEFBAD0-6272-424C-9047-F3BFBBAEE60E}"/>
              </a:ext>
            </a:extLst>
          </p:cNvPr>
          <p:cNvSpPr txBox="1"/>
          <p:nvPr/>
        </p:nvSpPr>
        <p:spPr>
          <a:xfrm>
            <a:off x="2780847" y="4670075"/>
            <a:ext cx="2818666" cy="338466"/>
          </a:xfrm>
          <a:prstGeom prst="rect">
            <a:avLst/>
          </a:prstGeom>
          <a:noFill/>
        </p:spPr>
        <p:txBody>
          <a:bodyPr wrap="square" rtlCol="0">
            <a:spAutoFit/>
          </a:bodyPr>
          <a:lstStyle/>
          <a:p>
            <a:r>
              <a:rPr lang="en-US" sz="1600" b="1">
                <a:solidFill>
                  <a:schemeClr val="bg1"/>
                </a:solidFill>
              </a:rPr>
              <a:t>Second Grade Standards</a:t>
            </a:r>
          </a:p>
        </p:txBody>
      </p:sp>
      <p:sp>
        <p:nvSpPr>
          <p:cNvPr id="9" name="TextBox 8">
            <a:extLst>
              <a:ext uri="{FF2B5EF4-FFF2-40B4-BE49-F238E27FC236}">
                <a16:creationId xmlns:a16="http://schemas.microsoft.com/office/drawing/2014/main" id="{BF8CE07E-A97D-466F-AC4F-D32551855B64}"/>
              </a:ext>
            </a:extLst>
          </p:cNvPr>
          <p:cNvSpPr txBox="1"/>
          <p:nvPr/>
        </p:nvSpPr>
        <p:spPr>
          <a:xfrm>
            <a:off x="3611641" y="4231607"/>
            <a:ext cx="2666305" cy="338466"/>
          </a:xfrm>
          <a:prstGeom prst="rect">
            <a:avLst/>
          </a:prstGeom>
          <a:noFill/>
        </p:spPr>
        <p:txBody>
          <a:bodyPr wrap="square" rtlCol="0">
            <a:spAutoFit/>
          </a:bodyPr>
          <a:lstStyle/>
          <a:p>
            <a:r>
              <a:rPr lang="en-US" sz="1600" b="1">
                <a:solidFill>
                  <a:schemeClr val="bg1"/>
                </a:solidFill>
              </a:rPr>
              <a:t>Third Grade Standards</a:t>
            </a:r>
          </a:p>
        </p:txBody>
      </p:sp>
      <p:sp>
        <p:nvSpPr>
          <p:cNvPr id="10" name="TextBox 9">
            <a:extLst>
              <a:ext uri="{FF2B5EF4-FFF2-40B4-BE49-F238E27FC236}">
                <a16:creationId xmlns:a16="http://schemas.microsoft.com/office/drawing/2014/main" id="{34A83804-B0AF-4403-8D44-BB369074AD73}"/>
              </a:ext>
            </a:extLst>
          </p:cNvPr>
          <p:cNvSpPr txBox="1"/>
          <p:nvPr/>
        </p:nvSpPr>
        <p:spPr>
          <a:xfrm>
            <a:off x="4357841" y="3797032"/>
            <a:ext cx="2666305" cy="338466"/>
          </a:xfrm>
          <a:prstGeom prst="rect">
            <a:avLst/>
          </a:prstGeom>
          <a:noFill/>
        </p:spPr>
        <p:txBody>
          <a:bodyPr wrap="square" rtlCol="0">
            <a:spAutoFit/>
          </a:bodyPr>
          <a:lstStyle/>
          <a:p>
            <a:r>
              <a:rPr lang="en-US" sz="1600" b="1">
                <a:solidFill>
                  <a:schemeClr val="bg1"/>
                </a:solidFill>
              </a:rPr>
              <a:t>Fourth Grade Standards</a:t>
            </a:r>
          </a:p>
        </p:txBody>
      </p:sp>
      <p:sp>
        <p:nvSpPr>
          <p:cNvPr id="11" name="TextBox 10">
            <a:extLst>
              <a:ext uri="{FF2B5EF4-FFF2-40B4-BE49-F238E27FC236}">
                <a16:creationId xmlns:a16="http://schemas.microsoft.com/office/drawing/2014/main" id="{DA4B3D4B-1EDB-488F-8550-6DEDDE7D5AF2}"/>
              </a:ext>
            </a:extLst>
          </p:cNvPr>
          <p:cNvSpPr txBox="1"/>
          <p:nvPr/>
        </p:nvSpPr>
        <p:spPr>
          <a:xfrm>
            <a:off x="4761259" y="3395386"/>
            <a:ext cx="2666305" cy="338466"/>
          </a:xfrm>
          <a:prstGeom prst="rect">
            <a:avLst/>
          </a:prstGeom>
          <a:noFill/>
        </p:spPr>
        <p:txBody>
          <a:bodyPr wrap="square" rtlCol="0">
            <a:spAutoFit/>
          </a:bodyPr>
          <a:lstStyle/>
          <a:p>
            <a:r>
              <a:rPr lang="en-US" sz="1600" b="1">
                <a:solidFill>
                  <a:schemeClr val="bg1"/>
                </a:solidFill>
              </a:rPr>
              <a:t>Fifth Grade Standards</a:t>
            </a:r>
          </a:p>
        </p:txBody>
      </p:sp>
      <p:sp>
        <p:nvSpPr>
          <p:cNvPr id="12" name="TextBox 11">
            <a:extLst>
              <a:ext uri="{FF2B5EF4-FFF2-40B4-BE49-F238E27FC236}">
                <a16:creationId xmlns:a16="http://schemas.microsoft.com/office/drawing/2014/main" id="{A172EDC4-4D12-4D0C-9449-8FAB9A1A9639}"/>
              </a:ext>
            </a:extLst>
          </p:cNvPr>
          <p:cNvSpPr txBox="1"/>
          <p:nvPr/>
        </p:nvSpPr>
        <p:spPr>
          <a:xfrm>
            <a:off x="5303916" y="2927678"/>
            <a:ext cx="2666305" cy="338466"/>
          </a:xfrm>
          <a:prstGeom prst="rect">
            <a:avLst/>
          </a:prstGeom>
          <a:noFill/>
        </p:spPr>
        <p:txBody>
          <a:bodyPr wrap="square" rtlCol="0">
            <a:spAutoFit/>
          </a:bodyPr>
          <a:lstStyle/>
          <a:p>
            <a:r>
              <a:rPr lang="en-US" sz="1600" b="1">
                <a:solidFill>
                  <a:schemeClr val="bg1"/>
                </a:solidFill>
              </a:rPr>
              <a:t>Sixth Grade Standards</a:t>
            </a:r>
          </a:p>
        </p:txBody>
      </p:sp>
      <p:sp>
        <p:nvSpPr>
          <p:cNvPr id="13" name="TextBox 12">
            <a:extLst>
              <a:ext uri="{FF2B5EF4-FFF2-40B4-BE49-F238E27FC236}">
                <a16:creationId xmlns:a16="http://schemas.microsoft.com/office/drawing/2014/main" id="{20CE9B6D-57A3-4744-BA80-8107BC2509D8}"/>
              </a:ext>
            </a:extLst>
          </p:cNvPr>
          <p:cNvSpPr txBox="1"/>
          <p:nvPr/>
        </p:nvSpPr>
        <p:spPr>
          <a:xfrm>
            <a:off x="5758176" y="2495242"/>
            <a:ext cx="2915623" cy="338466"/>
          </a:xfrm>
          <a:prstGeom prst="rect">
            <a:avLst/>
          </a:prstGeom>
          <a:noFill/>
        </p:spPr>
        <p:txBody>
          <a:bodyPr wrap="square" rtlCol="0">
            <a:spAutoFit/>
          </a:bodyPr>
          <a:lstStyle/>
          <a:p>
            <a:r>
              <a:rPr lang="en-US" sz="1600" b="1">
                <a:solidFill>
                  <a:schemeClr val="bg1"/>
                </a:solidFill>
              </a:rPr>
              <a:t>Seventh Grade  Standards</a:t>
            </a:r>
          </a:p>
        </p:txBody>
      </p:sp>
      <p:sp>
        <p:nvSpPr>
          <p:cNvPr id="14" name="TextBox 13">
            <a:extLst>
              <a:ext uri="{FF2B5EF4-FFF2-40B4-BE49-F238E27FC236}">
                <a16:creationId xmlns:a16="http://schemas.microsoft.com/office/drawing/2014/main" id="{7CF2CD23-0E86-43D7-8B80-63014E33ECA4}"/>
              </a:ext>
            </a:extLst>
          </p:cNvPr>
          <p:cNvSpPr txBox="1"/>
          <p:nvPr/>
        </p:nvSpPr>
        <p:spPr>
          <a:xfrm>
            <a:off x="6208452" y="2060870"/>
            <a:ext cx="2666305" cy="338466"/>
          </a:xfrm>
          <a:prstGeom prst="rect">
            <a:avLst/>
          </a:prstGeom>
          <a:noFill/>
        </p:spPr>
        <p:txBody>
          <a:bodyPr wrap="square" rtlCol="0">
            <a:spAutoFit/>
          </a:bodyPr>
          <a:lstStyle/>
          <a:p>
            <a:r>
              <a:rPr lang="en-US" sz="1600" b="1">
                <a:solidFill>
                  <a:schemeClr val="bg1"/>
                </a:solidFill>
              </a:rPr>
              <a:t>Eighth Grade Standards</a:t>
            </a:r>
          </a:p>
        </p:txBody>
      </p:sp>
      <p:sp>
        <p:nvSpPr>
          <p:cNvPr id="15" name="TextBox 14">
            <a:extLst>
              <a:ext uri="{FF2B5EF4-FFF2-40B4-BE49-F238E27FC236}">
                <a16:creationId xmlns:a16="http://schemas.microsoft.com/office/drawing/2014/main" id="{A248FE16-959B-4D43-842B-F268D6FE4CEC}"/>
              </a:ext>
            </a:extLst>
          </p:cNvPr>
          <p:cNvSpPr txBox="1"/>
          <p:nvPr/>
        </p:nvSpPr>
        <p:spPr>
          <a:xfrm>
            <a:off x="6524634" y="1626295"/>
            <a:ext cx="2666305" cy="338466"/>
          </a:xfrm>
          <a:prstGeom prst="rect">
            <a:avLst/>
          </a:prstGeom>
          <a:noFill/>
        </p:spPr>
        <p:txBody>
          <a:bodyPr wrap="square" rtlCol="0">
            <a:spAutoFit/>
          </a:bodyPr>
          <a:lstStyle/>
          <a:p>
            <a:r>
              <a:rPr lang="en-US" sz="1600" b="1">
                <a:solidFill>
                  <a:schemeClr val="bg1"/>
                </a:solidFill>
              </a:rPr>
              <a:t>Ninth Grade Standards</a:t>
            </a:r>
          </a:p>
        </p:txBody>
      </p:sp>
      <p:sp>
        <p:nvSpPr>
          <p:cNvPr id="16" name="Rectangle 15">
            <a:extLst>
              <a:ext uri="{FF2B5EF4-FFF2-40B4-BE49-F238E27FC236}">
                <a16:creationId xmlns:a16="http://schemas.microsoft.com/office/drawing/2014/main" id="{9DC40558-6B04-4999-8B48-7D47AAF60527}"/>
              </a:ext>
            </a:extLst>
          </p:cNvPr>
          <p:cNvSpPr/>
          <p:nvPr/>
        </p:nvSpPr>
        <p:spPr>
          <a:xfrm>
            <a:off x="872143" y="1531917"/>
            <a:ext cx="8455997" cy="4349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000">
                <a:solidFill>
                  <a:schemeClr val="bg1"/>
                </a:solidFill>
                <a:latin typeface="Open Sans" panose="020B0606030504020204" pitchFamily="34" charset="0"/>
                <a:ea typeface="Open Sans" panose="020B0606030504020204" pitchFamily="34" charset="0"/>
                <a:cs typeface="Open Sans" panose="020B0606030504020204" pitchFamily="34" charset="0"/>
              </a:rPr>
              <a:t>Teachers lay a foundation in reading and math like that of a master mason laying structural bricks.</a:t>
            </a:r>
          </a:p>
          <a:p>
            <a:pPr algn="ctr"/>
            <a:endParaRPr lang="en-US"/>
          </a:p>
        </p:txBody>
      </p:sp>
    </p:spTree>
    <p:extLst>
      <p:ext uri="{BB962C8B-B14F-4D97-AF65-F5344CB8AC3E}">
        <p14:creationId xmlns:p14="http://schemas.microsoft.com/office/powerpoint/2010/main" val="166354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D3559D-1F92-4985-A582-553EE941FD4B}"/>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700226" y="1436914"/>
            <a:ext cx="8686800" cy="4830762"/>
          </a:xfrm>
          <a:prstGeom prst="rect">
            <a:avLst/>
          </a:prstGeom>
        </p:spPr>
      </p:pic>
      <p:sp>
        <p:nvSpPr>
          <p:cNvPr id="2" name="Title 1">
            <a:extLst>
              <a:ext uri="{FF2B5EF4-FFF2-40B4-BE49-F238E27FC236}">
                <a16:creationId xmlns:a16="http://schemas.microsoft.com/office/drawing/2014/main" id="{3A56ACE6-6F78-4268-ABBE-DE890202C144}"/>
              </a:ext>
            </a:extLst>
          </p:cNvPr>
          <p:cNvSpPr>
            <a:spLocks noGrp="1"/>
          </p:cNvSpPr>
          <p:nvPr>
            <p:ph type="title"/>
          </p:nvPr>
        </p:nvSpPr>
        <p:spPr/>
        <p:txBody>
          <a:bodyPr/>
          <a:lstStyle/>
          <a:p>
            <a:r>
              <a:rPr lang="en-US"/>
              <a:t>Importance of Tier I Core Instruction</a:t>
            </a:r>
          </a:p>
        </p:txBody>
      </p:sp>
      <p:sp>
        <p:nvSpPr>
          <p:cNvPr id="5" name="Text Placeholder 4">
            <a:extLst>
              <a:ext uri="{FF2B5EF4-FFF2-40B4-BE49-F238E27FC236}">
                <a16:creationId xmlns:a16="http://schemas.microsoft.com/office/drawing/2014/main" id="{7FF5712A-6A26-46F5-A9A3-5B381FAA0CB2}"/>
              </a:ext>
            </a:extLst>
          </p:cNvPr>
          <p:cNvSpPr>
            <a:spLocks noGrp="1"/>
          </p:cNvSpPr>
          <p:nvPr>
            <p:ph type="body" sz="quarter" idx="10"/>
          </p:nvPr>
        </p:nvSpPr>
        <p:spPr>
          <a:xfrm>
            <a:off x="3064637" y="2228296"/>
            <a:ext cx="6363449" cy="3488188"/>
          </a:xfrm>
          <a:prstGeom prst="irregularSeal1">
            <a:avLst/>
          </a:prstGeom>
          <a:solidFill>
            <a:srgbClr val="D2D755"/>
          </a:solidFill>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marL="0" indent="0" algn="ctr">
              <a:buNone/>
            </a:pP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sz="2000" b="1">
                <a:solidFill>
                  <a:schemeClr val="tx1"/>
                </a:solidFill>
                <a:latin typeface="Open Sans"/>
                <a:ea typeface="Open Sans"/>
                <a:cs typeface="Open Sans"/>
              </a:rPr>
              <a:t>What are the missing  bricks?</a:t>
            </a:r>
          </a:p>
        </p:txBody>
      </p:sp>
    </p:spTree>
    <p:extLst>
      <p:ext uri="{BB962C8B-B14F-4D97-AF65-F5344CB8AC3E}">
        <p14:creationId xmlns:p14="http://schemas.microsoft.com/office/powerpoint/2010/main" val="9756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1340-B9A8-214E-A00C-946BE800F011}"/>
              </a:ext>
            </a:extLst>
          </p:cNvPr>
          <p:cNvSpPr>
            <a:spLocks noGrp="1"/>
          </p:cNvSpPr>
          <p:nvPr>
            <p:ph type="title"/>
          </p:nvPr>
        </p:nvSpPr>
        <p:spPr/>
        <p:txBody>
          <a:bodyPr/>
          <a:lstStyle/>
          <a:p>
            <a:r>
              <a:rPr lang="en-US"/>
              <a:t>Tier I – Core Instruction for ALL students</a:t>
            </a:r>
          </a:p>
        </p:txBody>
      </p:sp>
      <p:sp>
        <p:nvSpPr>
          <p:cNvPr id="3" name="Text Placeholder 2">
            <a:extLst>
              <a:ext uri="{FF2B5EF4-FFF2-40B4-BE49-F238E27FC236}">
                <a16:creationId xmlns:a16="http://schemas.microsoft.com/office/drawing/2014/main" id="{349ADF3C-623C-4789-BB0F-C6245E0F333D}"/>
              </a:ext>
            </a:extLst>
          </p:cNvPr>
          <p:cNvSpPr>
            <a:spLocks noGrp="1"/>
          </p:cNvSpPr>
          <p:nvPr>
            <p:ph sz="quarter" idx="12"/>
          </p:nvPr>
        </p:nvSpPr>
        <p:spPr/>
        <p:txBody>
          <a:bodyPr vert="horz" lIns="91440" tIns="45720" rIns="91440" bIns="45720" rtlCol="0" anchor="t">
            <a:normAutofit/>
          </a:bodyPr>
          <a:lstStyle/>
          <a:p>
            <a:pPr marL="256540" indent="-256540">
              <a:lnSpc>
                <a:spcPct val="150000"/>
              </a:lnSpc>
            </a:pPr>
            <a:r>
              <a:rPr lang="en-US" sz="2800">
                <a:latin typeface="Open Sans"/>
                <a:ea typeface="Open Sans"/>
                <a:cs typeface="Open Sans"/>
              </a:rPr>
              <a:t>High-quality instruction with scaffolding for access to instruction aligned to Tennessee Academic Standards</a:t>
            </a:r>
            <a:endParaRPr lang="en-US">
              <a:latin typeface="Open Sans"/>
              <a:ea typeface="Open Sans"/>
              <a:cs typeface="Open Sans"/>
            </a:endParaRPr>
          </a:p>
          <a:p>
            <a:pPr marL="256540" indent="-256540">
              <a:lnSpc>
                <a:spcPct val="150000"/>
              </a:lnSpc>
            </a:pPr>
            <a:r>
              <a:rPr lang="en-US" sz="2800">
                <a:latin typeface="Open Sans"/>
                <a:ea typeface="Open Sans"/>
                <a:cs typeface="Open Sans"/>
              </a:rPr>
              <a:t>Instructional decisions driven by ongoing formative assessment</a:t>
            </a:r>
          </a:p>
          <a:p>
            <a:pPr marL="256540" indent="-256540">
              <a:lnSpc>
                <a:spcPct val="150000"/>
              </a:lnSpc>
            </a:pPr>
            <a:r>
              <a:rPr lang="en-US" sz="2800">
                <a:latin typeface="Open Sans"/>
                <a:ea typeface="Open Sans"/>
                <a:cs typeface="Open Sans"/>
              </a:rPr>
              <a:t>High-quality professional development and support</a:t>
            </a:r>
          </a:p>
          <a:p>
            <a:pPr marL="256540" indent="-256540">
              <a:lnSpc>
                <a:spcPct val="150000"/>
              </a:lnSpc>
            </a:pPr>
            <a:r>
              <a:rPr lang="en-US" sz="2800">
                <a:latin typeface="Open Sans"/>
                <a:ea typeface="Open Sans"/>
                <a:cs typeface="Open Sans"/>
              </a:rPr>
              <a:t>Fidelity of instruction and progress monitoring</a:t>
            </a:r>
          </a:p>
        </p:txBody>
      </p:sp>
    </p:spTree>
    <p:extLst>
      <p:ext uri="{BB962C8B-B14F-4D97-AF65-F5344CB8AC3E}">
        <p14:creationId xmlns:p14="http://schemas.microsoft.com/office/powerpoint/2010/main" val="24380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9D6A-A405-4B3A-8F3E-9A87BE2EC669}"/>
              </a:ext>
            </a:extLst>
          </p:cNvPr>
          <p:cNvSpPr>
            <a:spLocks noGrp="1"/>
          </p:cNvSpPr>
          <p:nvPr>
            <p:ph type="title"/>
          </p:nvPr>
        </p:nvSpPr>
        <p:spPr/>
        <p:txBody>
          <a:bodyPr/>
          <a:lstStyle/>
          <a:p>
            <a:r>
              <a:rPr lang="en-US"/>
              <a:t>RTI</a:t>
            </a:r>
            <a:r>
              <a:rPr lang="en-US" baseline="30000"/>
              <a:t>2 </a:t>
            </a:r>
            <a:r>
              <a:rPr lang="en-US"/>
              <a:t>Assessment Process</a:t>
            </a:r>
          </a:p>
        </p:txBody>
      </p:sp>
      <p:graphicFrame>
        <p:nvGraphicFramePr>
          <p:cNvPr id="5" name="Content Placeholder 3">
            <a:extLst>
              <a:ext uri="{FF2B5EF4-FFF2-40B4-BE49-F238E27FC236}">
                <a16:creationId xmlns:a16="http://schemas.microsoft.com/office/drawing/2014/main" id="{C9EEEC51-3ED6-4279-80A3-9DCFA3F1DBF7}"/>
              </a:ext>
            </a:extLst>
          </p:cNvPr>
          <p:cNvGraphicFramePr>
            <a:graphicFrameLocks noGrp="1"/>
          </p:cNvGraphicFramePr>
          <p:nvPr>
            <p:ph idx="4294967295"/>
            <p:extLst>
              <p:ext uri="{D42A27DB-BD31-4B8C-83A1-F6EECF244321}">
                <p14:modId xmlns:p14="http://schemas.microsoft.com/office/powerpoint/2010/main" val="1967811991"/>
              </p:ext>
            </p:extLst>
          </p:nvPr>
        </p:nvGraphicFramePr>
        <p:xfrm>
          <a:off x="-336885" y="1436914"/>
          <a:ext cx="11680825"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49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451B-3E63-4D0C-8856-2D61F89C9451}"/>
              </a:ext>
            </a:extLst>
          </p:cNvPr>
          <p:cNvSpPr>
            <a:spLocks noGrp="1"/>
          </p:cNvSpPr>
          <p:nvPr>
            <p:ph type="title"/>
          </p:nvPr>
        </p:nvSpPr>
        <p:spPr/>
        <p:txBody>
          <a:bodyPr/>
          <a:lstStyle/>
          <a:p>
            <a:r>
              <a:rPr lang="en-US"/>
              <a:t>Case Study: Meet Johnny</a:t>
            </a:r>
          </a:p>
        </p:txBody>
      </p:sp>
      <p:pic>
        <p:nvPicPr>
          <p:cNvPr id="6" name="Picture Placeholder 5" descr="A group of people sitting at desks in a classroom&#10;&#10;Description automatically generated with medium confidence">
            <a:extLst>
              <a:ext uri="{FF2B5EF4-FFF2-40B4-BE49-F238E27FC236}">
                <a16:creationId xmlns:a16="http://schemas.microsoft.com/office/drawing/2014/main" id="{BC31CF51-7647-4CC5-90D3-F49C103A0CD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pic>
        <p:nvPicPr>
          <p:cNvPr id="11" name="Picture 10">
            <a:extLst>
              <a:ext uri="{FF2B5EF4-FFF2-40B4-BE49-F238E27FC236}">
                <a16:creationId xmlns:a16="http://schemas.microsoft.com/office/drawing/2014/main" id="{DFD0C4EF-DF78-4DA3-81A1-B41612EC0A2A}"/>
              </a:ext>
            </a:extLst>
          </p:cNvPr>
          <p:cNvPicPr>
            <a:picLocks noChangeAspect="1"/>
          </p:cNvPicPr>
          <p:nvPr/>
        </p:nvPicPr>
        <p:blipFill>
          <a:blip r:embed="rId4"/>
          <a:stretch>
            <a:fillRect/>
          </a:stretch>
        </p:blipFill>
        <p:spPr>
          <a:xfrm>
            <a:off x="739515" y="3974673"/>
            <a:ext cx="6570889" cy="2831807"/>
          </a:xfrm>
          <a:prstGeom prst="rect">
            <a:avLst/>
          </a:prstGeom>
        </p:spPr>
      </p:pic>
      <p:pic>
        <p:nvPicPr>
          <p:cNvPr id="13" name="Picture 12">
            <a:extLst>
              <a:ext uri="{FF2B5EF4-FFF2-40B4-BE49-F238E27FC236}">
                <a16:creationId xmlns:a16="http://schemas.microsoft.com/office/drawing/2014/main" id="{8380A2A1-9A79-4C88-BC9D-9E242B5871B0}"/>
              </a:ext>
            </a:extLst>
          </p:cNvPr>
          <p:cNvPicPr>
            <a:picLocks noChangeAspect="1"/>
          </p:cNvPicPr>
          <p:nvPr/>
        </p:nvPicPr>
        <p:blipFill>
          <a:blip r:embed="rId5"/>
          <a:stretch>
            <a:fillRect/>
          </a:stretch>
        </p:blipFill>
        <p:spPr>
          <a:xfrm>
            <a:off x="739516" y="1319088"/>
            <a:ext cx="6570890" cy="2753882"/>
          </a:xfrm>
          <a:prstGeom prst="rect">
            <a:avLst/>
          </a:prstGeom>
        </p:spPr>
      </p:pic>
    </p:spTree>
    <p:extLst>
      <p:ext uri="{BB962C8B-B14F-4D97-AF65-F5344CB8AC3E}">
        <p14:creationId xmlns:p14="http://schemas.microsoft.com/office/powerpoint/2010/main" val="122546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BC7C2-9762-452A-ABBF-4EC6404ED95A}"/>
              </a:ext>
            </a:extLst>
          </p:cNvPr>
          <p:cNvSpPr>
            <a:spLocks noGrp="1"/>
          </p:cNvSpPr>
          <p:nvPr>
            <p:ph type="title"/>
          </p:nvPr>
        </p:nvSpPr>
        <p:spPr/>
        <p:txBody>
          <a:bodyPr/>
          <a:lstStyle/>
          <a:p>
            <a:r>
              <a:rPr lang="en-US"/>
              <a:t>Tier II – Targeted Intervention</a:t>
            </a:r>
          </a:p>
        </p:txBody>
      </p:sp>
      <p:sp>
        <p:nvSpPr>
          <p:cNvPr id="4" name="Text Placeholder 3">
            <a:extLst>
              <a:ext uri="{FF2B5EF4-FFF2-40B4-BE49-F238E27FC236}">
                <a16:creationId xmlns:a16="http://schemas.microsoft.com/office/drawing/2014/main" id="{C4EB4D3C-A72E-4A71-B8C8-629BE5841354}"/>
              </a:ext>
            </a:extLst>
          </p:cNvPr>
          <p:cNvSpPr>
            <a:spLocks noGrp="1"/>
          </p:cNvSpPr>
          <p:nvPr>
            <p:ph sz="quarter" idx="12"/>
          </p:nvPr>
        </p:nvSpPr>
        <p:spPr/>
        <p:txBody>
          <a:bodyPr vert="horz" lIns="91440" tIns="45720" rIns="91440" bIns="45720" rtlCol="0" anchor="t">
            <a:normAutofit/>
          </a:bodyPr>
          <a:lstStyle/>
          <a:p>
            <a:pPr marL="256540" indent="-256540"/>
            <a:r>
              <a:rPr lang="en-US">
                <a:latin typeface="Open Sans"/>
                <a:ea typeface="Open Sans"/>
                <a:cs typeface="Open Sans"/>
              </a:rPr>
              <a:t>Addresses the needs of struggling and advanced students</a:t>
            </a:r>
          </a:p>
          <a:p>
            <a:pPr marL="256540" indent="-256540"/>
            <a:r>
              <a:rPr lang="en-US">
                <a:latin typeface="Open Sans"/>
                <a:ea typeface="Open Sans"/>
                <a:cs typeface="Open Sans"/>
              </a:rPr>
              <a:t>Additional time beyond time allotted for the core instruction</a:t>
            </a:r>
          </a:p>
          <a:p>
            <a:pPr marL="256540" indent="-256540"/>
            <a:r>
              <a:rPr lang="en-US">
                <a:latin typeface="Open Sans"/>
                <a:ea typeface="Open Sans"/>
                <a:cs typeface="Open Sans"/>
              </a:rPr>
              <a:t>High-quality intervention matched to student-targeted area of need</a:t>
            </a:r>
          </a:p>
          <a:p>
            <a:pPr marL="256540" indent="-256540"/>
            <a:r>
              <a:rPr lang="en-US">
                <a:latin typeface="Open Sans"/>
                <a:ea typeface="Open Sans"/>
                <a:cs typeface="Open Sans"/>
              </a:rPr>
              <a:t>Provided by highly trained personnel</a:t>
            </a:r>
          </a:p>
          <a:p>
            <a:pPr marL="256540" indent="-256540"/>
            <a:r>
              <a:rPr lang="en-US">
                <a:latin typeface="Open Sans"/>
                <a:ea typeface="Open Sans"/>
                <a:cs typeface="Open Sans"/>
              </a:rPr>
              <a:t>Progress monitoring is required for data-based decision-making</a:t>
            </a:r>
          </a:p>
        </p:txBody>
      </p:sp>
    </p:spTree>
    <p:extLst>
      <p:ext uri="{BB962C8B-B14F-4D97-AF65-F5344CB8AC3E}">
        <p14:creationId xmlns:p14="http://schemas.microsoft.com/office/powerpoint/2010/main" val="33216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6007-5CFC-485C-900F-6203BD820858}"/>
              </a:ext>
            </a:extLst>
          </p:cNvPr>
          <p:cNvSpPr>
            <a:spLocks noGrp="1"/>
          </p:cNvSpPr>
          <p:nvPr>
            <p:ph type="title"/>
          </p:nvPr>
        </p:nvSpPr>
        <p:spPr/>
        <p:txBody>
          <a:bodyPr/>
          <a:lstStyle/>
          <a:p>
            <a:r>
              <a:rPr lang="en-US"/>
              <a:t>Case Study: Meet Sally</a:t>
            </a:r>
          </a:p>
        </p:txBody>
      </p:sp>
      <p:pic>
        <p:nvPicPr>
          <p:cNvPr id="8" name="Picture Placeholder 7" descr="A picture containing person, indoor&#10;&#10;Description automatically generated">
            <a:extLst>
              <a:ext uri="{FF2B5EF4-FFF2-40B4-BE49-F238E27FC236}">
                <a16:creationId xmlns:a16="http://schemas.microsoft.com/office/drawing/2014/main" id="{982E2A55-0D0A-4550-919F-BF74DA5CF4E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pic>
        <p:nvPicPr>
          <p:cNvPr id="6" name="Picture 5">
            <a:extLst>
              <a:ext uri="{FF2B5EF4-FFF2-40B4-BE49-F238E27FC236}">
                <a16:creationId xmlns:a16="http://schemas.microsoft.com/office/drawing/2014/main" id="{48D8B7BD-B459-4866-9BC1-480EF3B5676F}"/>
              </a:ext>
            </a:extLst>
          </p:cNvPr>
          <p:cNvPicPr>
            <a:picLocks noChangeAspect="1"/>
          </p:cNvPicPr>
          <p:nvPr/>
        </p:nvPicPr>
        <p:blipFill>
          <a:blip r:embed="rId4"/>
          <a:stretch>
            <a:fillRect/>
          </a:stretch>
        </p:blipFill>
        <p:spPr>
          <a:xfrm>
            <a:off x="255300" y="1324684"/>
            <a:ext cx="7708289" cy="4879963"/>
          </a:xfrm>
          <a:prstGeom prst="rect">
            <a:avLst/>
          </a:prstGeom>
        </p:spPr>
      </p:pic>
      <p:sp>
        <p:nvSpPr>
          <p:cNvPr id="9" name="TextBox 8">
            <a:extLst>
              <a:ext uri="{FF2B5EF4-FFF2-40B4-BE49-F238E27FC236}">
                <a16:creationId xmlns:a16="http://schemas.microsoft.com/office/drawing/2014/main" id="{1C7A7092-8558-4253-B2F1-EF0DC98DA1B9}"/>
              </a:ext>
            </a:extLst>
          </p:cNvPr>
          <p:cNvSpPr txBox="1"/>
          <p:nvPr/>
        </p:nvSpPr>
        <p:spPr>
          <a:xfrm>
            <a:off x="304800" y="4733925"/>
            <a:ext cx="7410450" cy="830997"/>
          </a:xfrm>
          <a:prstGeom prst="rect">
            <a:avLst/>
          </a:prstGeom>
          <a:noFill/>
        </p:spPr>
        <p:txBody>
          <a:bodyPr wrap="square" rtlCol="0">
            <a:spAutoFit/>
          </a:bodyPr>
          <a:lstStyle/>
          <a:p>
            <a:endParaRPr lang="en-US" sz="2400"/>
          </a:p>
          <a:p>
            <a:endParaRPr lang="en-US" sz="2400"/>
          </a:p>
        </p:txBody>
      </p:sp>
    </p:spTree>
    <p:extLst>
      <p:ext uri="{BB962C8B-B14F-4D97-AF65-F5344CB8AC3E}">
        <p14:creationId xmlns:p14="http://schemas.microsoft.com/office/powerpoint/2010/main" val="2336570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686F-1FDF-43B9-A95A-7277B26823CD}"/>
              </a:ext>
            </a:extLst>
          </p:cNvPr>
          <p:cNvSpPr>
            <a:spLocks noGrp="1"/>
          </p:cNvSpPr>
          <p:nvPr>
            <p:ph type="title"/>
          </p:nvPr>
        </p:nvSpPr>
        <p:spPr/>
        <p:txBody>
          <a:bodyPr/>
          <a:lstStyle/>
          <a:p>
            <a:r>
              <a:rPr lang="en-US"/>
              <a:t>Tier III – Targeted Intervention</a:t>
            </a:r>
          </a:p>
        </p:txBody>
      </p:sp>
      <p:sp>
        <p:nvSpPr>
          <p:cNvPr id="3" name="Text Placeholder 2">
            <a:extLst>
              <a:ext uri="{FF2B5EF4-FFF2-40B4-BE49-F238E27FC236}">
                <a16:creationId xmlns:a16="http://schemas.microsoft.com/office/drawing/2014/main" id="{12DBDB42-961D-4BA1-8AA6-4FEF89DC8FE5}"/>
              </a:ext>
            </a:extLst>
          </p:cNvPr>
          <p:cNvSpPr>
            <a:spLocks noGrp="1"/>
          </p:cNvSpPr>
          <p:nvPr>
            <p:ph type="body" sz="quarter" idx="10"/>
          </p:nvPr>
        </p:nvSpPr>
        <p:spPr/>
        <p:txBody>
          <a:bodyPr/>
          <a:lstStyle/>
          <a:p>
            <a:r>
              <a:rPr lang="en-US"/>
              <a:t>Address small percentage of struggling students</a:t>
            </a:r>
          </a:p>
          <a:p>
            <a:r>
              <a:rPr lang="en-US"/>
              <a:t>More explicit and more intensive interventions targeting specific area of need</a:t>
            </a:r>
          </a:p>
          <a:p>
            <a:r>
              <a:rPr lang="en-US"/>
              <a:t>Intervention provided by highly trained personnel</a:t>
            </a:r>
          </a:p>
          <a:p>
            <a:r>
              <a:rPr lang="en-US"/>
              <a:t>Progress Monitoring is required for data-based decision-making</a:t>
            </a:r>
          </a:p>
        </p:txBody>
      </p:sp>
    </p:spTree>
    <p:extLst>
      <p:ext uri="{BB962C8B-B14F-4D97-AF65-F5344CB8AC3E}">
        <p14:creationId xmlns:p14="http://schemas.microsoft.com/office/powerpoint/2010/main" val="2572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F9FF-7F68-4900-A80B-D052A4902851}"/>
              </a:ext>
            </a:extLst>
          </p:cNvPr>
          <p:cNvSpPr>
            <a:spLocks noGrp="1"/>
          </p:cNvSpPr>
          <p:nvPr>
            <p:ph type="title"/>
          </p:nvPr>
        </p:nvSpPr>
        <p:spPr/>
        <p:txBody>
          <a:bodyPr/>
          <a:lstStyle/>
          <a:p>
            <a:r>
              <a:rPr lang="en-US"/>
              <a:t>Case Study: Meet Bryan</a:t>
            </a:r>
          </a:p>
        </p:txBody>
      </p:sp>
      <p:pic>
        <p:nvPicPr>
          <p:cNvPr id="6" name="Picture Placeholder 5" descr="A teacher teaching a student&#10;&#10;Description automatically generated with low confidence">
            <a:extLst>
              <a:ext uri="{FF2B5EF4-FFF2-40B4-BE49-F238E27FC236}">
                <a16:creationId xmlns:a16="http://schemas.microsoft.com/office/drawing/2014/main" id="{4093FA4A-7750-4BFC-9D82-EAC77FA0D12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pic>
        <p:nvPicPr>
          <p:cNvPr id="8" name="Picture 7">
            <a:extLst>
              <a:ext uri="{FF2B5EF4-FFF2-40B4-BE49-F238E27FC236}">
                <a16:creationId xmlns:a16="http://schemas.microsoft.com/office/drawing/2014/main" id="{5F7B6F71-EE58-4600-9E56-CFFE67CA8B98}"/>
              </a:ext>
            </a:extLst>
          </p:cNvPr>
          <p:cNvPicPr>
            <a:picLocks noChangeAspect="1"/>
          </p:cNvPicPr>
          <p:nvPr/>
        </p:nvPicPr>
        <p:blipFill>
          <a:blip r:embed="rId4"/>
          <a:stretch>
            <a:fillRect/>
          </a:stretch>
        </p:blipFill>
        <p:spPr>
          <a:xfrm>
            <a:off x="302801" y="1136245"/>
            <a:ext cx="7681125" cy="2168930"/>
          </a:xfrm>
          <a:prstGeom prst="rect">
            <a:avLst/>
          </a:prstGeom>
        </p:spPr>
      </p:pic>
      <p:pic>
        <p:nvPicPr>
          <p:cNvPr id="10" name="Picture 9">
            <a:extLst>
              <a:ext uri="{FF2B5EF4-FFF2-40B4-BE49-F238E27FC236}">
                <a16:creationId xmlns:a16="http://schemas.microsoft.com/office/drawing/2014/main" id="{92D24030-D9BD-4BE4-BB17-62A818469263}"/>
              </a:ext>
            </a:extLst>
          </p:cNvPr>
          <p:cNvPicPr>
            <a:picLocks noChangeAspect="1"/>
          </p:cNvPicPr>
          <p:nvPr/>
        </p:nvPicPr>
        <p:blipFill>
          <a:blip r:embed="rId5"/>
          <a:stretch>
            <a:fillRect/>
          </a:stretch>
        </p:blipFill>
        <p:spPr>
          <a:xfrm>
            <a:off x="1436914" y="3071342"/>
            <a:ext cx="5394627" cy="3796616"/>
          </a:xfrm>
          <a:prstGeom prst="rect">
            <a:avLst/>
          </a:prstGeom>
        </p:spPr>
      </p:pic>
    </p:spTree>
    <p:extLst>
      <p:ext uri="{BB962C8B-B14F-4D97-AF65-F5344CB8AC3E}">
        <p14:creationId xmlns:p14="http://schemas.microsoft.com/office/powerpoint/2010/main" val="4289951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7F0CC-56C8-4701-931E-928C5766E453}"/>
              </a:ext>
            </a:extLst>
          </p:cNvPr>
          <p:cNvSpPr>
            <a:spLocks noGrp="1"/>
          </p:cNvSpPr>
          <p:nvPr>
            <p:ph type="title"/>
          </p:nvPr>
        </p:nvSpPr>
        <p:spPr/>
        <p:txBody>
          <a:bodyPr/>
          <a:lstStyle/>
          <a:p>
            <a:r>
              <a:rPr lang="en-US"/>
              <a:t>Standards vs. Skills</a:t>
            </a:r>
          </a:p>
        </p:txBody>
      </p:sp>
      <p:sp>
        <p:nvSpPr>
          <p:cNvPr id="3" name="Text Placeholder 2">
            <a:extLst>
              <a:ext uri="{FF2B5EF4-FFF2-40B4-BE49-F238E27FC236}">
                <a16:creationId xmlns:a16="http://schemas.microsoft.com/office/drawing/2014/main" id="{A6502AB7-1A04-4AD2-B625-B4CA352D4B14}"/>
              </a:ext>
            </a:extLst>
          </p:cNvPr>
          <p:cNvSpPr>
            <a:spLocks noGrp="1"/>
          </p:cNvSpPr>
          <p:nvPr>
            <p:ph type="body" sz="quarter" idx="10"/>
          </p:nvPr>
        </p:nvSpPr>
        <p:spPr/>
        <p:txBody>
          <a:bodyPr vert="horz" lIns="91440" tIns="45720" rIns="91440" bIns="45720" rtlCol="0" anchor="t">
            <a:normAutofit/>
          </a:bodyPr>
          <a:lstStyle/>
          <a:p>
            <a:pPr marL="0" indent="0">
              <a:buNone/>
            </a:pPr>
            <a:r>
              <a:rPr lang="en-US" b="1" u="sng">
                <a:solidFill>
                  <a:schemeClr val="accent4">
                    <a:lumMod val="10000"/>
                  </a:schemeClr>
                </a:solidFill>
                <a:effectLst/>
                <a:latin typeface="Open Sans"/>
                <a:ea typeface="Open Sans"/>
                <a:cs typeface="Open Sans"/>
              </a:rPr>
              <a:t>Intervention</a:t>
            </a:r>
          </a:p>
          <a:p>
            <a:pPr marL="0" indent="0">
              <a:buNone/>
            </a:pPr>
            <a:endParaRPr lang="en-US" sz="900" b="1">
              <a:solidFill>
                <a:schemeClr val="accent4">
                  <a:lumMod val="10000"/>
                </a:schemeClr>
              </a:solidFill>
            </a:endParaRPr>
          </a:p>
          <a:p>
            <a:pPr marL="0" indent="0">
              <a:buNone/>
            </a:pPr>
            <a:r>
              <a:rPr lang="en-US" b="1">
                <a:solidFill>
                  <a:schemeClr val="accent4">
                    <a:lumMod val="10000"/>
                  </a:schemeClr>
                </a:solidFill>
                <a:effectLst/>
                <a:latin typeface="Open Sans"/>
                <a:ea typeface="Open Sans"/>
                <a:cs typeface="Open Sans"/>
              </a:rPr>
              <a:t>Tier II/III</a:t>
            </a:r>
            <a:r>
              <a:rPr lang="en-US" b="1">
                <a:solidFill>
                  <a:schemeClr val="accent4">
                    <a:lumMod val="10000"/>
                  </a:schemeClr>
                </a:solidFill>
                <a:latin typeface="Open Sans"/>
                <a:ea typeface="Open Sans"/>
                <a:cs typeface="Open Sans"/>
              </a:rPr>
              <a:t>:</a:t>
            </a:r>
            <a:endParaRPr lang="en-US" b="1">
              <a:solidFill>
                <a:schemeClr val="accent4">
                  <a:lumMod val="10000"/>
                </a:schemeClr>
              </a:solidFill>
              <a:effectLst/>
              <a:latin typeface="Open Sans"/>
              <a:ea typeface="Open Sans"/>
              <a:cs typeface="Open Sans"/>
            </a:endParaRPr>
          </a:p>
          <a:p>
            <a:pPr marL="256540" indent="-256540"/>
            <a:r>
              <a:rPr lang="en-US">
                <a:solidFill>
                  <a:schemeClr val="tx1">
                    <a:lumMod val="50000"/>
                  </a:schemeClr>
                </a:solidFill>
                <a:latin typeface="Open Sans"/>
                <a:ea typeface="Open Sans"/>
                <a:cs typeface="Open Sans"/>
              </a:rPr>
              <a:t>The goal</a:t>
            </a:r>
            <a:r>
              <a:rPr lang="en-US">
                <a:solidFill>
                  <a:schemeClr val="tx1">
                    <a:lumMod val="50000"/>
                  </a:schemeClr>
                </a:solidFill>
                <a:effectLst/>
                <a:latin typeface="Open Sans"/>
                <a:ea typeface="Open Sans"/>
                <a:cs typeface="Open Sans"/>
              </a:rPr>
              <a:t> is to provide research-based interventions aligned to specific </a:t>
            </a:r>
            <a:r>
              <a:rPr lang="en-US" b="1">
                <a:solidFill>
                  <a:schemeClr val="tx1">
                    <a:lumMod val="50000"/>
                  </a:schemeClr>
                </a:solidFill>
                <a:effectLst/>
                <a:latin typeface="Open Sans"/>
                <a:ea typeface="Open Sans"/>
                <a:cs typeface="Open Sans"/>
              </a:rPr>
              <a:t>skill deficit(s) </a:t>
            </a:r>
            <a:r>
              <a:rPr lang="en-US">
                <a:solidFill>
                  <a:schemeClr val="tx1">
                    <a:lumMod val="50000"/>
                  </a:schemeClr>
                </a:solidFill>
                <a:effectLst/>
                <a:latin typeface="Open Sans"/>
                <a:ea typeface="Open Sans"/>
                <a:cs typeface="Open Sans"/>
              </a:rPr>
              <a:t>as identified by a universal screener</a:t>
            </a:r>
            <a:r>
              <a:rPr lang="en-US">
                <a:solidFill>
                  <a:schemeClr val="tx1">
                    <a:lumMod val="50000"/>
                  </a:schemeClr>
                </a:solidFill>
                <a:latin typeface="Open Sans"/>
                <a:ea typeface="Open Sans"/>
                <a:cs typeface="Open Sans"/>
              </a:rPr>
              <a:t> and other diagnostic assessments.</a:t>
            </a:r>
            <a:endParaRPr lang="en-US">
              <a:solidFill>
                <a:schemeClr val="tx1">
                  <a:lumMod val="50000"/>
                </a:schemeClr>
              </a:solidFill>
              <a:effectLst/>
            </a:endParaRPr>
          </a:p>
          <a:p>
            <a:pPr marL="0" indent="0">
              <a:buNone/>
            </a:pPr>
            <a:endParaRPr lang="en-US" b="1">
              <a:solidFill>
                <a:schemeClr val="accent4">
                  <a:lumMod val="10000"/>
                </a:schemeClr>
              </a:solidFill>
              <a:latin typeface="Open Sans"/>
              <a:ea typeface="Open Sans"/>
              <a:cs typeface="Open Sans"/>
            </a:endParaRPr>
          </a:p>
          <a:p>
            <a:pPr marL="0" indent="0">
              <a:buNone/>
            </a:pPr>
            <a:r>
              <a:rPr lang="en-US" b="1">
                <a:solidFill>
                  <a:schemeClr val="accent4">
                    <a:lumMod val="10000"/>
                  </a:schemeClr>
                </a:solidFill>
                <a:effectLst/>
                <a:latin typeface="Open Sans"/>
                <a:ea typeface="Open Sans"/>
                <a:cs typeface="Open Sans"/>
              </a:rPr>
              <a:t>Skills Based Assessment:</a:t>
            </a:r>
            <a:endParaRPr lang="en-US">
              <a:solidFill>
                <a:schemeClr val="accent4">
                  <a:lumMod val="10000"/>
                </a:schemeClr>
              </a:solidFill>
            </a:endParaRPr>
          </a:p>
          <a:p>
            <a:pPr marL="256540" indent="-256540"/>
            <a:r>
              <a:rPr lang="en-US">
                <a:solidFill>
                  <a:schemeClr val="accent4">
                    <a:lumMod val="10000"/>
                  </a:schemeClr>
                </a:solidFill>
                <a:effectLst/>
                <a:latin typeface="Open Sans"/>
                <a:ea typeface="Open Sans"/>
                <a:cs typeface="Open Sans"/>
              </a:rPr>
              <a:t>Skills based universal screener</a:t>
            </a:r>
            <a:r>
              <a:rPr lang="en-US">
                <a:solidFill>
                  <a:schemeClr val="accent4">
                    <a:lumMod val="10000"/>
                  </a:schemeClr>
                </a:solidFill>
                <a:latin typeface="Open Sans"/>
                <a:ea typeface="Open Sans"/>
                <a:cs typeface="Open Sans"/>
              </a:rPr>
              <a:t> </a:t>
            </a:r>
            <a:endParaRPr lang="en-US">
              <a:solidFill>
                <a:schemeClr val="accent4">
                  <a:lumMod val="10000"/>
                </a:schemeClr>
              </a:solidFill>
              <a:effectLst/>
            </a:endParaRPr>
          </a:p>
          <a:p>
            <a:pPr marL="256540" indent="-256540"/>
            <a:r>
              <a:rPr lang="en-US">
                <a:solidFill>
                  <a:schemeClr val="accent4">
                    <a:lumMod val="10000"/>
                  </a:schemeClr>
                </a:solidFill>
                <a:effectLst/>
                <a:latin typeface="Open Sans"/>
                <a:ea typeface="Open Sans"/>
                <a:cs typeface="Open Sans"/>
              </a:rPr>
              <a:t>Skills based Progress Monitoring specific to area(s) of deficit</a:t>
            </a:r>
          </a:p>
          <a:p>
            <a:pPr marL="256540" indent="-256540"/>
            <a:r>
              <a:rPr lang="en-US">
                <a:solidFill>
                  <a:schemeClr val="accent4">
                    <a:lumMod val="10000"/>
                  </a:schemeClr>
                </a:solidFill>
                <a:effectLst/>
                <a:latin typeface="Open Sans"/>
                <a:ea typeface="Open Sans"/>
                <a:cs typeface="Open Sans"/>
              </a:rPr>
              <a:t>Formative assessment</a:t>
            </a:r>
          </a:p>
          <a:p>
            <a:pPr marL="256540" indent="-256540"/>
            <a:endParaRPr lang="en-US"/>
          </a:p>
        </p:txBody>
      </p:sp>
    </p:spTree>
    <p:extLst>
      <p:ext uri="{BB962C8B-B14F-4D97-AF65-F5344CB8AC3E}">
        <p14:creationId xmlns:p14="http://schemas.microsoft.com/office/powerpoint/2010/main" val="100860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E416A-8D8B-488D-A446-0BEDBB7C2EA3}"/>
              </a:ext>
            </a:extLst>
          </p:cNvPr>
          <p:cNvSpPr>
            <a:spLocks noGrp="1"/>
          </p:cNvSpPr>
          <p:nvPr>
            <p:ph type="title"/>
          </p:nvPr>
        </p:nvSpPr>
        <p:spPr/>
        <p:txBody>
          <a:bodyPr/>
          <a:lstStyle/>
          <a:p>
            <a:r>
              <a:rPr lang="en-US"/>
              <a:t>What is systematic?</a:t>
            </a:r>
          </a:p>
        </p:txBody>
      </p:sp>
      <p:graphicFrame>
        <p:nvGraphicFramePr>
          <p:cNvPr id="4" name="Content Placeholder 3">
            <a:extLst>
              <a:ext uri="{FF2B5EF4-FFF2-40B4-BE49-F238E27FC236}">
                <a16:creationId xmlns:a16="http://schemas.microsoft.com/office/drawing/2014/main" id="{E4E6A1B0-DBA9-4D13-8EBC-5D8A961C3D89}"/>
              </a:ext>
            </a:extLst>
          </p:cNvPr>
          <p:cNvGraphicFramePr>
            <a:graphicFrameLocks noGrp="1"/>
          </p:cNvGraphicFramePr>
          <p:nvPr>
            <p:ph sz="quarter" idx="12"/>
            <p:extLst>
              <p:ext uri="{D42A27DB-BD31-4B8C-83A1-F6EECF244321}">
                <p14:modId xmlns:p14="http://schemas.microsoft.com/office/powerpoint/2010/main" val="1768687953"/>
              </p:ext>
            </p:extLst>
          </p:nvPr>
        </p:nvGraphicFramePr>
        <p:xfrm>
          <a:off x="2103022" y="1482242"/>
          <a:ext cx="9895533" cy="484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849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2B112-93C8-4F5E-B869-A0DF4F5758CE}"/>
              </a:ext>
            </a:extLst>
          </p:cNvPr>
          <p:cNvSpPr>
            <a:spLocks noGrp="1"/>
          </p:cNvSpPr>
          <p:nvPr>
            <p:ph type="title"/>
          </p:nvPr>
        </p:nvSpPr>
        <p:spPr/>
        <p:txBody>
          <a:bodyPr/>
          <a:lstStyle/>
          <a:p>
            <a:r>
              <a:rPr lang="en-US"/>
              <a:t>What are the options?</a:t>
            </a:r>
          </a:p>
        </p:txBody>
      </p:sp>
      <p:pic>
        <p:nvPicPr>
          <p:cNvPr id="4" name="Content Placeholder 3">
            <a:extLst>
              <a:ext uri="{FF2B5EF4-FFF2-40B4-BE49-F238E27FC236}">
                <a16:creationId xmlns:a16="http://schemas.microsoft.com/office/drawing/2014/main" id="{EAE9F77C-F1A8-458F-B4BE-564431C4D627}"/>
              </a:ext>
            </a:extLst>
          </p:cNvPr>
          <p:cNvPicPr>
            <a:picLocks noGrp="1" noChangeAspect="1"/>
          </p:cNvPicPr>
          <p:nvPr>
            <p:ph sz="quarter" idx="12"/>
          </p:nvPr>
        </p:nvPicPr>
        <p:blipFill rotWithShape="1">
          <a:blip r:embed="rId3"/>
          <a:srcRect l="14166" t="28688" r="22501" b="3614"/>
          <a:stretch/>
        </p:blipFill>
        <p:spPr>
          <a:xfrm>
            <a:off x="3856324" y="1531938"/>
            <a:ext cx="6101777" cy="4335462"/>
          </a:xfrm>
          <a:prstGeom prst="rect">
            <a:avLst/>
          </a:prstGeom>
        </p:spPr>
      </p:pic>
    </p:spTree>
    <p:extLst>
      <p:ext uri="{BB962C8B-B14F-4D97-AF65-F5344CB8AC3E}">
        <p14:creationId xmlns:p14="http://schemas.microsoft.com/office/powerpoint/2010/main" val="766140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D9D3-F89D-4EDE-B0AC-B36D4B2122CD}"/>
              </a:ext>
            </a:extLst>
          </p:cNvPr>
          <p:cNvSpPr>
            <a:spLocks noGrp="1"/>
          </p:cNvSpPr>
          <p:nvPr>
            <p:ph type="title"/>
          </p:nvPr>
        </p:nvSpPr>
        <p:spPr>
          <a:xfrm>
            <a:off x="507868" y="260684"/>
            <a:ext cx="11204832" cy="1208314"/>
          </a:xfrm>
        </p:spPr>
        <p:txBody>
          <a:bodyPr/>
          <a:lstStyle/>
          <a:p>
            <a:r>
              <a:rPr lang="en-US"/>
              <a:t>Areas of Deficit for Intervention</a:t>
            </a:r>
          </a:p>
        </p:txBody>
      </p:sp>
      <p:sp>
        <p:nvSpPr>
          <p:cNvPr id="3" name="Text Placeholder 2">
            <a:extLst>
              <a:ext uri="{FF2B5EF4-FFF2-40B4-BE49-F238E27FC236}">
                <a16:creationId xmlns:a16="http://schemas.microsoft.com/office/drawing/2014/main" id="{0B0D024F-56FB-480D-961D-9815AE078FCA}"/>
              </a:ext>
            </a:extLst>
          </p:cNvPr>
          <p:cNvSpPr>
            <a:spLocks noGrp="1"/>
          </p:cNvSpPr>
          <p:nvPr>
            <p:ph type="body" sz="quarter" idx="10"/>
          </p:nvPr>
        </p:nvSpPr>
        <p:spPr/>
        <p:txBody>
          <a:bodyPr>
            <a:normAutofit fontScale="92500"/>
          </a:bodyPr>
          <a:lstStyle/>
          <a:p>
            <a:r>
              <a:rPr lang="en-US" altLang="en-US" sz="2400"/>
              <a:t>Basic reading skills (letters, letter sounds, phonological awareness, phonics) </a:t>
            </a:r>
          </a:p>
          <a:p>
            <a:r>
              <a:rPr lang="en-US" altLang="en-US" sz="2400"/>
              <a:t>Reading comprehension </a:t>
            </a:r>
            <a:r>
              <a:rPr lang="en-US" altLang="en-US">
                <a:solidFill>
                  <a:srgbClr val="1B365D"/>
                </a:solidFill>
              </a:rPr>
              <a:t>(recalling, summarizing, inferencing, extending)</a:t>
            </a:r>
            <a:endParaRPr lang="en-US" altLang="en-US" sz="2400"/>
          </a:p>
          <a:p>
            <a:r>
              <a:rPr lang="en-US" altLang="en-US" sz="2400"/>
              <a:t>Reading fluency </a:t>
            </a:r>
            <a:r>
              <a:rPr lang="en-US" altLang="en-US">
                <a:solidFill>
                  <a:srgbClr val="1B365D"/>
                </a:solidFill>
              </a:rPr>
              <a:t>(oral reading fluency, silent reading fluency, word reading fluency)</a:t>
            </a:r>
            <a:endParaRPr lang="en-US" altLang="en-US" sz="2400"/>
          </a:p>
          <a:p>
            <a:r>
              <a:rPr lang="en-US" altLang="en-US" sz="2400"/>
              <a:t>Written expression </a:t>
            </a:r>
            <a:r>
              <a:rPr lang="en-US" altLang="en-US">
                <a:solidFill>
                  <a:srgbClr val="1B365D"/>
                </a:solidFill>
              </a:rPr>
              <a:t>(transcription and composition)</a:t>
            </a:r>
            <a:endParaRPr lang="en-US" altLang="en-US" sz="2400"/>
          </a:p>
          <a:p>
            <a:r>
              <a:rPr lang="en-US" altLang="en-US" sz="2400"/>
              <a:t>Math calculation (column addition, basic facts, complex computation, decimals, fractions, conversions, percentages, etc.) </a:t>
            </a:r>
          </a:p>
          <a:p>
            <a:r>
              <a:rPr lang="en-US" altLang="en-US" sz="2400"/>
              <a:t>Math reasoning/problem solving (number and operations, base ten, place value, measurement and length, fractions, geometry, algebra, expressions, linear equations etc.)</a:t>
            </a:r>
          </a:p>
          <a:p>
            <a:pPr marL="0" indent="0">
              <a:buNone/>
            </a:pPr>
            <a:endParaRPr lang="en-US"/>
          </a:p>
        </p:txBody>
      </p:sp>
    </p:spTree>
    <p:extLst>
      <p:ext uri="{BB962C8B-B14F-4D97-AF65-F5344CB8AC3E}">
        <p14:creationId xmlns:p14="http://schemas.microsoft.com/office/powerpoint/2010/main" val="350826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9A9D-BC1A-46D0-9C35-7096FB9CCB52}"/>
              </a:ext>
            </a:extLst>
          </p:cNvPr>
          <p:cNvSpPr>
            <a:spLocks noGrp="1"/>
          </p:cNvSpPr>
          <p:nvPr>
            <p:ph type="title"/>
          </p:nvPr>
        </p:nvSpPr>
        <p:spPr/>
        <p:txBody>
          <a:bodyPr/>
          <a:lstStyle/>
          <a:p>
            <a:r>
              <a:rPr lang="en-US"/>
              <a:t>Alignment</a:t>
            </a:r>
          </a:p>
        </p:txBody>
      </p:sp>
      <p:sp>
        <p:nvSpPr>
          <p:cNvPr id="4" name="Content Placeholder 3">
            <a:extLst>
              <a:ext uri="{FF2B5EF4-FFF2-40B4-BE49-F238E27FC236}">
                <a16:creationId xmlns:a16="http://schemas.microsoft.com/office/drawing/2014/main" id="{015831D3-4C3C-4D5B-8B8D-238D640554BB}"/>
              </a:ext>
            </a:extLst>
          </p:cNvPr>
          <p:cNvSpPr>
            <a:spLocks noGrp="1"/>
          </p:cNvSpPr>
          <p:nvPr>
            <p:ph sz="quarter" idx="12"/>
          </p:nvPr>
        </p:nvSpPr>
        <p:spPr>
          <a:xfrm>
            <a:off x="1906542" y="2752446"/>
            <a:ext cx="2967300" cy="157097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None/>
            </a:pPr>
            <a:r>
              <a:rPr lang="en-US"/>
              <a:t>Skill Deficit</a:t>
            </a:r>
          </a:p>
        </p:txBody>
      </p:sp>
      <p:sp>
        <p:nvSpPr>
          <p:cNvPr id="5" name="Content Placeholder 3">
            <a:extLst>
              <a:ext uri="{FF2B5EF4-FFF2-40B4-BE49-F238E27FC236}">
                <a16:creationId xmlns:a16="http://schemas.microsoft.com/office/drawing/2014/main" id="{843C87C4-04C2-42EF-9D13-FF805384DDDB}"/>
              </a:ext>
            </a:extLst>
          </p:cNvPr>
          <p:cNvSpPr txBox="1">
            <a:spLocks/>
          </p:cNvSpPr>
          <p:nvPr/>
        </p:nvSpPr>
        <p:spPr>
          <a:xfrm>
            <a:off x="5026242" y="2752446"/>
            <a:ext cx="2967300" cy="1570979"/>
          </a:xfrm>
          <a:prstGeom prst="rightArrow">
            <a:avLst/>
          </a:prstGeom>
          <a:solidFill>
            <a:schemeClr val="accent2"/>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lt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lt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lt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lt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lt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9pPr>
          </a:lstStyle>
          <a:p>
            <a:pPr marL="0" indent="0" algn="ctr">
              <a:buFont typeface="Wingdings" panose="05000000000000000000" pitchFamily="2" charset="2"/>
              <a:buNone/>
            </a:pPr>
            <a:r>
              <a:rPr lang="en-US"/>
              <a:t>Intervention</a:t>
            </a:r>
          </a:p>
        </p:txBody>
      </p:sp>
      <p:sp>
        <p:nvSpPr>
          <p:cNvPr id="6" name="Content Placeholder 3">
            <a:extLst>
              <a:ext uri="{FF2B5EF4-FFF2-40B4-BE49-F238E27FC236}">
                <a16:creationId xmlns:a16="http://schemas.microsoft.com/office/drawing/2014/main" id="{C8A11041-A695-4CC4-9A6E-08197A179C84}"/>
              </a:ext>
            </a:extLst>
          </p:cNvPr>
          <p:cNvSpPr txBox="1">
            <a:spLocks/>
          </p:cNvSpPr>
          <p:nvPr/>
        </p:nvSpPr>
        <p:spPr>
          <a:xfrm>
            <a:off x="8211042" y="2779110"/>
            <a:ext cx="2967300" cy="1570979"/>
          </a:xfrm>
          <a:prstGeom prst="rightArrow">
            <a:avLst/>
          </a:prstGeom>
          <a:solidFill>
            <a:schemeClr val="accent2"/>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lt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lt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lt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lt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lt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lt1"/>
                </a:solidFill>
                <a:latin typeface="+mn-lt"/>
                <a:ea typeface="+mn-ea"/>
                <a:cs typeface="+mn-cs"/>
              </a:defRPr>
            </a:lvl9pPr>
          </a:lstStyle>
          <a:p>
            <a:pPr marL="0" indent="0" algn="ctr">
              <a:buFont typeface="Wingdings" panose="05000000000000000000" pitchFamily="2" charset="2"/>
              <a:buNone/>
            </a:pPr>
            <a:r>
              <a:rPr lang="en-US"/>
              <a:t>Progress Monitoring</a:t>
            </a:r>
          </a:p>
        </p:txBody>
      </p:sp>
      <p:sp>
        <p:nvSpPr>
          <p:cNvPr id="9" name="Arrow: Curved Down 8">
            <a:extLst>
              <a:ext uri="{FF2B5EF4-FFF2-40B4-BE49-F238E27FC236}">
                <a16:creationId xmlns:a16="http://schemas.microsoft.com/office/drawing/2014/main" id="{616251B4-5B99-49D2-991C-951437221651}"/>
              </a:ext>
            </a:extLst>
          </p:cNvPr>
          <p:cNvSpPr/>
          <p:nvPr/>
        </p:nvSpPr>
        <p:spPr>
          <a:xfrm>
            <a:off x="2709846" y="1953271"/>
            <a:ext cx="3719744" cy="932156"/>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541EAB91-F177-4C08-8804-D92CB9B3CD11}"/>
              </a:ext>
            </a:extLst>
          </p:cNvPr>
          <p:cNvSpPr/>
          <p:nvPr/>
        </p:nvSpPr>
        <p:spPr>
          <a:xfrm>
            <a:off x="6351170" y="1928301"/>
            <a:ext cx="3719744" cy="932156"/>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Arrow: Curved Left 11">
            <a:extLst>
              <a:ext uri="{FF2B5EF4-FFF2-40B4-BE49-F238E27FC236}">
                <a16:creationId xmlns:a16="http://schemas.microsoft.com/office/drawing/2014/main" id="{DE2250A4-167E-4109-8ECC-3BF4B7CB7018}"/>
              </a:ext>
            </a:extLst>
          </p:cNvPr>
          <p:cNvSpPr/>
          <p:nvPr/>
        </p:nvSpPr>
        <p:spPr>
          <a:xfrm rot="5400000">
            <a:off x="6564982" y="3186739"/>
            <a:ext cx="2290439" cy="4074742"/>
          </a:xfrm>
          <a:prstGeom prst="curvedLeftArrow">
            <a:avLst>
              <a:gd name="adj1" fmla="val 7671"/>
              <a:gd name="adj2" fmla="val 50000"/>
              <a:gd name="adj3" fmla="val 253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Arrow: Curved Down 12">
            <a:extLst>
              <a:ext uri="{FF2B5EF4-FFF2-40B4-BE49-F238E27FC236}">
                <a16:creationId xmlns:a16="http://schemas.microsoft.com/office/drawing/2014/main" id="{A0883219-8B75-458F-A0E7-D5073FAE9E79}"/>
              </a:ext>
            </a:extLst>
          </p:cNvPr>
          <p:cNvSpPr/>
          <p:nvPr/>
        </p:nvSpPr>
        <p:spPr>
          <a:xfrm>
            <a:off x="2709847" y="1702083"/>
            <a:ext cx="6878036" cy="120831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Arrow: Right 2">
            <a:extLst>
              <a:ext uri="{FF2B5EF4-FFF2-40B4-BE49-F238E27FC236}">
                <a16:creationId xmlns:a16="http://schemas.microsoft.com/office/drawing/2014/main" id="{75CA4D3B-F3B4-49C3-BF94-82B8B51ECBEB}"/>
              </a:ext>
            </a:extLst>
          </p:cNvPr>
          <p:cNvSpPr/>
          <p:nvPr/>
        </p:nvSpPr>
        <p:spPr>
          <a:xfrm>
            <a:off x="1906542" y="2666860"/>
            <a:ext cx="2967300" cy="174215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Comprehension</a:t>
            </a:r>
          </a:p>
        </p:txBody>
      </p:sp>
      <p:sp>
        <p:nvSpPr>
          <p:cNvPr id="7" name="Arrow: Right 6">
            <a:extLst>
              <a:ext uri="{FF2B5EF4-FFF2-40B4-BE49-F238E27FC236}">
                <a16:creationId xmlns:a16="http://schemas.microsoft.com/office/drawing/2014/main" id="{040185AD-6CED-400D-89EF-074700145779}"/>
              </a:ext>
            </a:extLst>
          </p:cNvPr>
          <p:cNvSpPr/>
          <p:nvPr/>
        </p:nvSpPr>
        <p:spPr>
          <a:xfrm>
            <a:off x="5026242" y="2763330"/>
            <a:ext cx="2967300" cy="157097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Read 180</a:t>
            </a:r>
          </a:p>
        </p:txBody>
      </p:sp>
      <p:sp>
        <p:nvSpPr>
          <p:cNvPr id="8" name="Arrow: Right 7">
            <a:extLst>
              <a:ext uri="{FF2B5EF4-FFF2-40B4-BE49-F238E27FC236}">
                <a16:creationId xmlns:a16="http://schemas.microsoft.com/office/drawing/2014/main" id="{219CD2D7-5337-47BA-A742-BDE81C273CC9}"/>
              </a:ext>
            </a:extLst>
          </p:cNvPr>
          <p:cNvSpPr/>
          <p:nvPr/>
        </p:nvSpPr>
        <p:spPr>
          <a:xfrm>
            <a:off x="8211043" y="2736317"/>
            <a:ext cx="2988446" cy="165656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t>Reading Fluency</a:t>
            </a:r>
          </a:p>
        </p:txBody>
      </p:sp>
    </p:spTree>
    <p:extLst>
      <p:ext uri="{BB962C8B-B14F-4D97-AF65-F5344CB8AC3E}">
        <p14:creationId xmlns:p14="http://schemas.microsoft.com/office/powerpoint/2010/main" val="7611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AAFF-E79C-410F-A83A-B145480B9899}"/>
              </a:ext>
            </a:extLst>
          </p:cNvPr>
          <p:cNvSpPr>
            <a:spLocks noGrp="1"/>
          </p:cNvSpPr>
          <p:nvPr>
            <p:ph type="title"/>
          </p:nvPr>
        </p:nvSpPr>
        <p:spPr/>
        <p:txBody>
          <a:bodyPr/>
          <a:lstStyle/>
          <a:p>
            <a:r>
              <a:rPr lang="en-US"/>
              <a:t>Data-Based Decision Making</a:t>
            </a:r>
          </a:p>
        </p:txBody>
      </p:sp>
    </p:spTree>
    <p:extLst>
      <p:ext uri="{BB962C8B-B14F-4D97-AF65-F5344CB8AC3E}">
        <p14:creationId xmlns:p14="http://schemas.microsoft.com/office/powerpoint/2010/main" val="397154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96E5-8195-F59C-C77D-8EB8BB8AFD6B}"/>
              </a:ext>
            </a:extLst>
          </p:cNvPr>
          <p:cNvSpPr>
            <a:spLocks noGrp="1"/>
          </p:cNvSpPr>
          <p:nvPr>
            <p:ph type="title"/>
          </p:nvPr>
        </p:nvSpPr>
        <p:spPr/>
        <p:txBody>
          <a:bodyPr/>
          <a:lstStyle/>
          <a:p>
            <a:r>
              <a:rPr lang="en-US" sz="3550"/>
              <a:t>Typical Distribution</a:t>
            </a:r>
            <a:endParaRPr lang="en-US"/>
          </a:p>
        </p:txBody>
      </p:sp>
      <p:graphicFrame>
        <p:nvGraphicFramePr>
          <p:cNvPr id="6" name="Diagram 5">
            <a:extLst>
              <a:ext uri="{FF2B5EF4-FFF2-40B4-BE49-F238E27FC236}">
                <a16:creationId xmlns:a16="http://schemas.microsoft.com/office/drawing/2014/main" id="{B3F863F1-59CA-4333-8D81-C5B5487A5155}"/>
              </a:ext>
            </a:extLst>
          </p:cNvPr>
          <p:cNvGraphicFramePr/>
          <p:nvPr>
            <p:extLst>
              <p:ext uri="{D42A27DB-BD31-4B8C-83A1-F6EECF244321}">
                <p14:modId xmlns:p14="http://schemas.microsoft.com/office/powerpoint/2010/main" val="1753337296"/>
              </p:ext>
            </p:extLst>
          </p:nvPr>
        </p:nvGraphicFramePr>
        <p:xfrm>
          <a:off x="2176256" y="1483609"/>
          <a:ext cx="7831620" cy="5138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02C834AF-2B55-4415-8A91-5583B452FA6F}"/>
              </a:ext>
            </a:extLst>
          </p:cNvPr>
          <p:cNvGrpSpPr/>
          <p:nvPr/>
        </p:nvGrpSpPr>
        <p:grpSpPr>
          <a:xfrm>
            <a:off x="835294" y="4608381"/>
            <a:ext cx="3615768" cy="964865"/>
            <a:chOff x="743168" y="4289200"/>
            <a:chExt cx="3615768" cy="964865"/>
          </a:xfrm>
        </p:grpSpPr>
        <p:sp>
          <p:nvSpPr>
            <p:cNvPr id="9" name="Left Brace 8">
              <a:extLst>
                <a:ext uri="{FF2B5EF4-FFF2-40B4-BE49-F238E27FC236}">
                  <a16:creationId xmlns:a16="http://schemas.microsoft.com/office/drawing/2014/main" id="{DECEF644-AFC1-4339-A796-B4F200135B7F}"/>
                </a:ext>
              </a:extLst>
            </p:cNvPr>
            <p:cNvSpPr/>
            <p:nvPr/>
          </p:nvSpPr>
          <p:spPr>
            <a:xfrm>
              <a:off x="4030462" y="4289200"/>
              <a:ext cx="328474" cy="964865"/>
            </a:xfrm>
            <a:prstGeom prst="lef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C7F45F02-8516-4802-89FD-3CAB9CCED2FD}"/>
                </a:ext>
              </a:extLst>
            </p:cNvPr>
            <p:cNvSpPr txBox="1"/>
            <p:nvPr/>
          </p:nvSpPr>
          <p:spPr>
            <a:xfrm>
              <a:off x="743168" y="4356133"/>
              <a:ext cx="3204839" cy="830997"/>
            </a:xfrm>
            <a:prstGeom prst="rect">
              <a:avLst/>
            </a:prstGeom>
            <a:noFill/>
            <a:ln>
              <a:solidFill>
                <a:srgbClr val="FFC000"/>
              </a:solidFill>
            </a:ln>
          </p:spPr>
          <p:txBody>
            <a:bodyPr wrap="square" rtlCol="0">
              <a:spAutoFit/>
            </a:bodyPr>
            <a:lstStyle/>
            <a:p>
              <a:pPr algn="ctr"/>
              <a:r>
                <a:rPr lang="en-US" sz="1600"/>
                <a:t>Traditionally, we would identify students at or below the 25</a:t>
              </a:r>
              <a:r>
                <a:rPr lang="en-US" sz="1600" baseline="30000"/>
                <a:t>th</a:t>
              </a:r>
              <a:r>
                <a:rPr lang="en-US" sz="1600"/>
                <a:t> percentile. </a:t>
              </a:r>
            </a:p>
          </p:txBody>
        </p:sp>
      </p:grpSp>
      <p:grpSp>
        <p:nvGrpSpPr>
          <p:cNvPr id="13" name="Group 12">
            <a:extLst>
              <a:ext uri="{FF2B5EF4-FFF2-40B4-BE49-F238E27FC236}">
                <a16:creationId xmlns:a16="http://schemas.microsoft.com/office/drawing/2014/main" id="{174076C8-DEAE-40F4-84C2-66F5ACDD9365}"/>
              </a:ext>
            </a:extLst>
          </p:cNvPr>
          <p:cNvGrpSpPr/>
          <p:nvPr/>
        </p:nvGrpSpPr>
        <p:grpSpPr>
          <a:xfrm>
            <a:off x="1605376" y="5637612"/>
            <a:ext cx="3521261" cy="964865"/>
            <a:chOff x="1632009" y="5243902"/>
            <a:chExt cx="3521261" cy="964865"/>
          </a:xfrm>
        </p:grpSpPr>
        <p:sp>
          <p:nvSpPr>
            <p:cNvPr id="14" name="Left Brace 13">
              <a:extLst>
                <a:ext uri="{FF2B5EF4-FFF2-40B4-BE49-F238E27FC236}">
                  <a16:creationId xmlns:a16="http://schemas.microsoft.com/office/drawing/2014/main" id="{79B153C0-9B08-40D0-8CC6-3BED54FCD79F}"/>
                </a:ext>
              </a:extLst>
            </p:cNvPr>
            <p:cNvSpPr/>
            <p:nvPr/>
          </p:nvSpPr>
          <p:spPr>
            <a:xfrm>
              <a:off x="4824796" y="5243902"/>
              <a:ext cx="328474" cy="964865"/>
            </a:xfrm>
            <a:prstGeom prst="leftBrace">
              <a:avLst/>
            </a:prstGeom>
            <a:ln>
              <a:solidFill>
                <a:srgbClr val="2DCCD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DF6A55BE-89AA-43B2-BC90-0917C88557D6}"/>
                </a:ext>
              </a:extLst>
            </p:cNvPr>
            <p:cNvSpPr txBox="1"/>
            <p:nvPr/>
          </p:nvSpPr>
          <p:spPr>
            <a:xfrm>
              <a:off x="1632009" y="5359339"/>
              <a:ext cx="3204839" cy="830997"/>
            </a:xfrm>
            <a:prstGeom prst="rect">
              <a:avLst/>
            </a:prstGeom>
            <a:noFill/>
            <a:ln>
              <a:solidFill>
                <a:srgbClr val="2DCCD3"/>
              </a:solidFill>
            </a:ln>
          </p:spPr>
          <p:txBody>
            <a:bodyPr wrap="square" rtlCol="0">
              <a:spAutoFit/>
            </a:bodyPr>
            <a:lstStyle/>
            <a:p>
              <a:pPr algn="ctr"/>
              <a:r>
                <a:rPr lang="en-US" sz="1600"/>
                <a:t>Traditionally, we would identify students at or below the 10</a:t>
              </a:r>
              <a:r>
                <a:rPr lang="en-US" sz="1600" baseline="30000"/>
                <a:t>th</a:t>
              </a:r>
              <a:r>
                <a:rPr lang="en-US" sz="1600"/>
                <a:t> percentile.</a:t>
              </a:r>
            </a:p>
          </p:txBody>
        </p:sp>
      </p:grpSp>
      <p:sp>
        <p:nvSpPr>
          <p:cNvPr id="19" name="Callout: Line 18">
            <a:extLst>
              <a:ext uri="{FF2B5EF4-FFF2-40B4-BE49-F238E27FC236}">
                <a16:creationId xmlns:a16="http://schemas.microsoft.com/office/drawing/2014/main" id="{7A8A0149-7B45-4040-80AF-92DEC597E682}"/>
              </a:ext>
            </a:extLst>
          </p:cNvPr>
          <p:cNvSpPr/>
          <p:nvPr/>
        </p:nvSpPr>
        <p:spPr>
          <a:xfrm>
            <a:off x="7608638" y="5506311"/>
            <a:ext cx="3970746" cy="823145"/>
          </a:xfrm>
          <a:prstGeom prst="borderCallout1">
            <a:avLst/>
          </a:prstGeom>
          <a:solidFill>
            <a:srgbClr val="2DCCD3"/>
          </a:solidFill>
          <a:ln>
            <a:solidFill>
              <a:srgbClr val="2DCCD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oAutofit/>
          </a:bodyPr>
          <a:lstStyle/>
          <a:p>
            <a:pPr algn="ctr"/>
            <a:endParaRPr lang="en-US" sz="1400"/>
          </a:p>
          <a:p>
            <a:pPr algn="ctr"/>
            <a:endParaRPr lang="en-US" sz="1400">
              <a:solidFill>
                <a:srgbClr val="1B365D"/>
              </a:solidFill>
            </a:endParaRPr>
          </a:p>
          <a:p>
            <a:pPr algn="ctr"/>
            <a:endParaRPr lang="en-US" sz="1600">
              <a:solidFill>
                <a:srgbClr val="1B365D"/>
              </a:solidFill>
            </a:endParaRPr>
          </a:p>
          <a:p>
            <a:pPr algn="ctr"/>
            <a:r>
              <a:rPr lang="en-US" sz="1600">
                <a:solidFill>
                  <a:srgbClr val="1B365D"/>
                </a:solidFill>
              </a:rPr>
              <a:t>3-5 percent of students will receive Tier III interventions.</a:t>
            </a:r>
            <a:endParaRPr lang="en-US" sz="1600">
              <a:ea typeface="Open Sans"/>
              <a:cs typeface="Open Sans"/>
            </a:endParaRPr>
          </a:p>
          <a:p>
            <a:pPr algn="ctr"/>
            <a:endParaRPr lang="en-US"/>
          </a:p>
        </p:txBody>
      </p:sp>
    </p:spTree>
    <p:extLst>
      <p:ext uri="{BB962C8B-B14F-4D97-AF65-F5344CB8AC3E}">
        <p14:creationId xmlns:p14="http://schemas.microsoft.com/office/powerpoint/2010/main" val="33272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2DEB-DC49-4AB9-B66E-F8CBC881F8CF}"/>
              </a:ext>
            </a:extLst>
          </p:cNvPr>
          <p:cNvSpPr>
            <a:spLocks noGrp="1"/>
          </p:cNvSpPr>
          <p:nvPr>
            <p:ph type="title"/>
          </p:nvPr>
        </p:nvSpPr>
        <p:spPr/>
        <p:txBody>
          <a:bodyPr/>
          <a:lstStyle/>
          <a:p>
            <a:r>
              <a:rPr lang="en-US"/>
              <a:t>What would you do in this scenario?</a:t>
            </a:r>
          </a:p>
        </p:txBody>
      </p:sp>
      <p:graphicFrame>
        <p:nvGraphicFramePr>
          <p:cNvPr id="4" name="Diagram 3">
            <a:extLst>
              <a:ext uri="{FF2B5EF4-FFF2-40B4-BE49-F238E27FC236}">
                <a16:creationId xmlns:a16="http://schemas.microsoft.com/office/drawing/2014/main" id="{54D8A068-5428-4670-982C-10B482CB1B5E}"/>
              </a:ext>
            </a:extLst>
          </p:cNvPr>
          <p:cNvGraphicFramePr/>
          <p:nvPr>
            <p:extLst>
              <p:ext uri="{D42A27DB-BD31-4B8C-83A1-F6EECF244321}">
                <p14:modId xmlns:p14="http://schemas.microsoft.com/office/powerpoint/2010/main" val="3829905973"/>
              </p:ext>
            </p:extLst>
          </p:nvPr>
        </p:nvGraphicFramePr>
        <p:xfrm>
          <a:off x="2028917" y="1214589"/>
          <a:ext cx="8544388" cy="5643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6028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EC73-A6DE-4C2D-8535-8BA7EAB95B60}"/>
              </a:ext>
            </a:extLst>
          </p:cNvPr>
          <p:cNvSpPr>
            <a:spLocks noGrp="1"/>
          </p:cNvSpPr>
          <p:nvPr>
            <p:ph type="title"/>
          </p:nvPr>
        </p:nvSpPr>
        <p:spPr>
          <a:xfrm>
            <a:off x="472357" y="122068"/>
            <a:ext cx="11071516" cy="1208314"/>
          </a:xfrm>
        </p:spPr>
        <p:txBody>
          <a:bodyPr/>
          <a:lstStyle/>
          <a:p>
            <a:r>
              <a:rPr lang="en-US"/>
              <a:t>What would you do in this scenario?</a:t>
            </a:r>
          </a:p>
        </p:txBody>
      </p:sp>
      <p:graphicFrame>
        <p:nvGraphicFramePr>
          <p:cNvPr id="9" name="Diagram 8">
            <a:extLst>
              <a:ext uri="{FF2B5EF4-FFF2-40B4-BE49-F238E27FC236}">
                <a16:creationId xmlns:a16="http://schemas.microsoft.com/office/drawing/2014/main" id="{F0FBB06E-889A-48F0-A97A-A1541BB73A0B}"/>
              </a:ext>
            </a:extLst>
          </p:cNvPr>
          <p:cNvGraphicFramePr/>
          <p:nvPr>
            <p:extLst>
              <p:ext uri="{D42A27DB-BD31-4B8C-83A1-F6EECF244321}">
                <p14:modId xmlns:p14="http://schemas.microsoft.com/office/powerpoint/2010/main" val="1875460665"/>
              </p:ext>
            </p:extLst>
          </p:nvPr>
        </p:nvGraphicFramePr>
        <p:xfrm>
          <a:off x="2028917" y="1214589"/>
          <a:ext cx="7831620" cy="5138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llout: Line 9">
            <a:extLst>
              <a:ext uri="{FF2B5EF4-FFF2-40B4-BE49-F238E27FC236}">
                <a16:creationId xmlns:a16="http://schemas.microsoft.com/office/drawing/2014/main" id="{0BC5EFB1-8014-49F7-A8E8-84056AA96CF9}"/>
              </a:ext>
            </a:extLst>
          </p:cNvPr>
          <p:cNvSpPr/>
          <p:nvPr/>
        </p:nvSpPr>
        <p:spPr>
          <a:xfrm>
            <a:off x="8098412" y="4119770"/>
            <a:ext cx="3524250" cy="571500"/>
          </a:xfrm>
          <a:prstGeom prst="borderCallout1">
            <a:avLst>
              <a:gd name="adj1" fmla="val 43750"/>
              <a:gd name="adj2" fmla="val 1667"/>
              <a:gd name="adj3" fmla="val 302500"/>
              <a:gd name="adj4" fmla="val -5184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t>3-8 percent will need Tier II intervention.</a:t>
            </a:r>
          </a:p>
        </p:txBody>
      </p:sp>
      <p:sp>
        <p:nvSpPr>
          <p:cNvPr id="11" name="Callout: Line 10">
            <a:extLst>
              <a:ext uri="{FF2B5EF4-FFF2-40B4-BE49-F238E27FC236}">
                <a16:creationId xmlns:a16="http://schemas.microsoft.com/office/drawing/2014/main" id="{C3C2D4BA-A30B-41E7-BD9C-BB997F76AAD2}"/>
              </a:ext>
            </a:extLst>
          </p:cNvPr>
          <p:cNvSpPr/>
          <p:nvPr/>
        </p:nvSpPr>
        <p:spPr>
          <a:xfrm>
            <a:off x="8098413" y="4920530"/>
            <a:ext cx="3190208" cy="1133475"/>
          </a:xfrm>
          <a:prstGeom prst="borderCallout1">
            <a:avLst>
              <a:gd name="adj1" fmla="val 54044"/>
              <a:gd name="adj2" fmla="val 2416"/>
              <a:gd name="adj3" fmla="val 114180"/>
              <a:gd name="adj4" fmla="val -68089"/>
            </a:avLst>
          </a:prstGeom>
          <a:solidFill>
            <a:srgbClr val="2DCCD3"/>
          </a:solidFill>
          <a:ln>
            <a:solidFill>
              <a:srgbClr val="2DCCD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US">
                <a:solidFill>
                  <a:srgbClr val="1B365D"/>
                </a:solidFill>
              </a:rPr>
              <a:t>1-2 percent will need Tier III intervention.</a:t>
            </a:r>
          </a:p>
        </p:txBody>
      </p:sp>
    </p:spTree>
    <p:extLst>
      <p:ext uri="{BB962C8B-B14F-4D97-AF65-F5344CB8AC3E}">
        <p14:creationId xmlns:p14="http://schemas.microsoft.com/office/powerpoint/2010/main" val="2935894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C8E1-61F6-4535-AFB9-75C68A387A8D}"/>
              </a:ext>
            </a:extLst>
          </p:cNvPr>
          <p:cNvSpPr>
            <a:spLocks noGrp="1"/>
          </p:cNvSpPr>
          <p:nvPr>
            <p:ph type="title"/>
          </p:nvPr>
        </p:nvSpPr>
        <p:spPr/>
        <p:txBody>
          <a:bodyPr/>
          <a:lstStyle/>
          <a:p>
            <a:r>
              <a:rPr lang="en-US">
                <a:latin typeface="Georgia" panose="02040502050405020303" pitchFamily="18" charset="0"/>
              </a:rPr>
              <a:t>What’s the problem?</a:t>
            </a:r>
            <a:endParaRPr lang="en-US"/>
          </a:p>
        </p:txBody>
      </p:sp>
      <p:pic>
        <p:nvPicPr>
          <p:cNvPr id="5" name="Picture 5" descr="C:\Users\katiem4\AppData\Local\Microsoft\Windows\Temporary Internet Files\Content.IE5\16FLXJJ8\MP900448331[1].jpg">
            <a:extLst>
              <a:ext uri="{FF2B5EF4-FFF2-40B4-BE49-F238E27FC236}">
                <a16:creationId xmlns:a16="http://schemas.microsoft.com/office/drawing/2014/main" id="{6D750F4F-01DD-4F86-A21E-567916605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9499" y="1471433"/>
            <a:ext cx="1549825" cy="97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Pj03155410000[1]">
            <a:extLst>
              <a:ext uri="{FF2B5EF4-FFF2-40B4-BE49-F238E27FC236}">
                <a16:creationId xmlns:a16="http://schemas.microsoft.com/office/drawing/2014/main" id="{6F5C39FC-4C03-4BA0-8E75-33BD28F3C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364" y="1347155"/>
            <a:ext cx="2685473" cy="95438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katiem4\AppData\Local\Microsoft\Windows\Temporary Internet Files\Content.IE5\ACT0WB0L\MP900401142[1].jpg">
            <a:extLst>
              <a:ext uri="{FF2B5EF4-FFF2-40B4-BE49-F238E27FC236}">
                <a16:creationId xmlns:a16="http://schemas.microsoft.com/office/drawing/2014/main" id="{3029D2EA-0408-4530-A22E-57F6DF3456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305" y="3803110"/>
            <a:ext cx="1336056" cy="205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MPj03143470000[1]">
            <a:extLst>
              <a:ext uri="{FF2B5EF4-FFF2-40B4-BE49-F238E27FC236}">
                <a16:creationId xmlns:a16="http://schemas.microsoft.com/office/drawing/2014/main" id="{BFB86CCC-A8A6-4CA7-B5AF-A323E30E1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998" t="12781" r="6335" b="14775"/>
          <a:stretch>
            <a:fillRect/>
          </a:stretch>
        </p:blipFill>
        <p:spPr bwMode="auto">
          <a:xfrm rot="19288989">
            <a:off x="2511568" y="2532684"/>
            <a:ext cx="2344778" cy="6550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19" descr="MPj04068790000[1]">
            <a:extLst>
              <a:ext uri="{FF2B5EF4-FFF2-40B4-BE49-F238E27FC236}">
                <a16:creationId xmlns:a16="http://schemas.microsoft.com/office/drawing/2014/main" id="{88469C62-296E-461B-B577-35B9A02E14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714" y="4661221"/>
            <a:ext cx="2850253" cy="120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MPj04014370000[1]">
            <a:extLst>
              <a:ext uri="{FF2B5EF4-FFF2-40B4-BE49-F238E27FC236}">
                <a16:creationId xmlns:a16="http://schemas.microsoft.com/office/drawing/2014/main" id="{E669BBE1-CB9B-47DC-A5EB-7EB6395010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1596" y="4831799"/>
            <a:ext cx="1822604" cy="120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MPj03028310000[1]">
            <a:extLst>
              <a:ext uri="{FF2B5EF4-FFF2-40B4-BE49-F238E27FC236}">
                <a16:creationId xmlns:a16="http://schemas.microsoft.com/office/drawing/2014/main" id="{A233B2EE-D434-4A4B-A2CC-272784D88C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1596" y="3302995"/>
            <a:ext cx="1778068" cy="13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MPj02896230000[1]">
            <a:extLst>
              <a:ext uri="{FF2B5EF4-FFF2-40B4-BE49-F238E27FC236}">
                <a16:creationId xmlns:a16="http://schemas.microsoft.com/office/drawing/2014/main" id="{1D4D8C20-F235-48C6-8638-5017B89A52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20048" y="2401873"/>
            <a:ext cx="1906106" cy="67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637F1632-BADF-43BF-A000-2B5F961496D0}"/>
              </a:ext>
            </a:extLst>
          </p:cNvPr>
          <p:cNvGrpSpPr/>
          <p:nvPr/>
        </p:nvGrpSpPr>
        <p:grpSpPr>
          <a:xfrm>
            <a:off x="4437714" y="2591961"/>
            <a:ext cx="2963055" cy="1720156"/>
            <a:chOff x="318666" y="1260795"/>
            <a:chExt cx="2963827" cy="1720604"/>
          </a:xfrm>
        </p:grpSpPr>
        <p:pic>
          <p:nvPicPr>
            <p:cNvPr id="15" name="Picture 5">
              <a:extLst>
                <a:ext uri="{FF2B5EF4-FFF2-40B4-BE49-F238E27FC236}">
                  <a16:creationId xmlns:a16="http://schemas.microsoft.com/office/drawing/2014/main" id="{1F03D0D0-68F9-4364-8DFA-BDA98EF22010}"/>
                </a:ext>
              </a:extLst>
            </p:cNvPr>
            <p:cNvPicPr>
              <a:picLocks noChangeAspect="1"/>
            </p:cNvPicPr>
            <p:nvPr/>
          </p:nvPicPr>
          <p:blipFill rotWithShape="1">
            <a:blip r:embed="rId11"/>
            <a:srcRect l="8364" t="12981" r="8925" b="21894"/>
            <a:stretch/>
          </p:blipFill>
          <p:spPr>
            <a:xfrm>
              <a:off x="318666" y="1260795"/>
              <a:ext cx="2963827" cy="1720604"/>
            </a:xfrm>
            <a:prstGeom prst="rect">
              <a:avLst/>
            </a:prstGeom>
          </p:spPr>
        </p:pic>
        <p:sp>
          <p:nvSpPr>
            <p:cNvPr id="16" name="TextBox 15">
              <a:extLst>
                <a:ext uri="{FF2B5EF4-FFF2-40B4-BE49-F238E27FC236}">
                  <a16:creationId xmlns:a16="http://schemas.microsoft.com/office/drawing/2014/main" id="{3B0D3F09-582B-4B73-AA23-63C51759112F}"/>
                </a:ext>
              </a:extLst>
            </p:cNvPr>
            <p:cNvSpPr txBox="1"/>
            <p:nvPr/>
          </p:nvSpPr>
          <p:spPr>
            <a:xfrm>
              <a:off x="374235" y="2278833"/>
              <a:ext cx="2743200" cy="584775"/>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3199" b="1">
                  <a:solidFill>
                    <a:srgbClr val="FFFFFF"/>
                  </a:solidFill>
                  <a:latin typeface="Arial"/>
                  <a:cs typeface="Arial"/>
                </a:rPr>
                <a:t>Strategies</a:t>
              </a:r>
              <a:endParaRPr lang="en-US" sz="3199" b="1">
                <a:solidFill>
                  <a:srgbClr val="FFFFFF"/>
                </a:solidFill>
                <a:cs typeface="Arial" panose="020B0604020202020204" pitchFamily="34" charset="0"/>
              </a:endParaRPr>
            </a:p>
          </p:txBody>
        </p:sp>
      </p:grpSp>
      <p:pic>
        <p:nvPicPr>
          <p:cNvPr id="4" name="Picture 4" descr="MPPH03412I0000[1]">
            <a:extLst>
              <a:ext uri="{FF2B5EF4-FFF2-40B4-BE49-F238E27FC236}">
                <a16:creationId xmlns:a16="http://schemas.microsoft.com/office/drawing/2014/main" id="{20E82ED3-CE49-4B4D-A37C-124A4F991762}"/>
              </a:ext>
            </a:extLst>
          </p:cNvPr>
          <p:cNvPicPr>
            <a:picLocks noGrp="1" noChangeAspect="1" noChangeArrowheads="1"/>
          </p:cNvPicPr>
          <p:nvPr>
            <p:ph sz="quarter" idx="12"/>
          </p:nvPr>
        </p:nvPicPr>
        <p:blipFill>
          <a:blip r:embed="rId12" cstate="print">
            <a:extLst>
              <a:ext uri="{28A0092B-C50C-407E-A947-70E740481C1C}">
                <a14:useLocalDpi xmlns:a14="http://schemas.microsoft.com/office/drawing/2010/main" val="0"/>
              </a:ext>
            </a:extLst>
          </a:blip>
          <a:srcRect/>
          <a:stretch>
            <a:fillRect/>
          </a:stretch>
        </p:blipFill>
        <p:spPr bwMode="auto">
          <a:xfrm>
            <a:off x="2596421" y="1548731"/>
            <a:ext cx="2248593" cy="67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692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0704749-F1DE-4C60-937F-27C251FF2E1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56588" y="2175788"/>
            <a:ext cx="3300412" cy="3300413"/>
          </a:xfrm>
          <a:prstGeom prst="rect">
            <a:avLst/>
          </a:prstGeom>
        </p:spPr>
      </p:pic>
      <p:pic>
        <p:nvPicPr>
          <p:cNvPr id="3" name="Picture 2" descr="A pair of glasses on a marbled surface&#10;&#10;Description automatically generated with low confidence">
            <a:extLst>
              <a:ext uri="{FF2B5EF4-FFF2-40B4-BE49-F238E27FC236}">
                <a16:creationId xmlns:a16="http://schemas.microsoft.com/office/drawing/2014/main" id="{7DCA23A0-D522-406A-A63B-703C950B053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97807" y="956088"/>
            <a:ext cx="6594431" cy="4945824"/>
          </a:xfrm>
          <a:prstGeom prst="rect">
            <a:avLst/>
          </a:prstGeom>
        </p:spPr>
      </p:pic>
    </p:spTree>
    <p:extLst>
      <p:ext uri="{BB962C8B-B14F-4D97-AF65-F5344CB8AC3E}">
        <p14:creationId xmlns:p14="http://schemas.microsoft.com/office/powerpoint/2010/main" val="233144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vert="horz" lIns="91440" tIns="45720" rIns="91440" bIns="45720" rtlCol="0" anchor="t">
            <a:normAutofit/>
          </a:bodyPr>
          <a:lstStyle/>
          <a:p>
            <a:pPr marL="256540" indent="-256540"/>
            <a:r>
              <a:rPr lang="en-US" dirty="0">
                <a:solidFill>
                  <a:srgbClr val="445469"/>
                </a:solidFill>
                <a:latin typeface="+mn-lt"/>
                <a:ea typeface="Open Sans"/>
                <a:cs typeface="Arial"/>
              </a:rPr>
              <a:t>Develop an understanding of RTI</a:t>
            </a:r>
            <a:r>
              <a:rPr lang="en-US" baseline="30000" dirty="0">
                <a:solidFill>
                  <a:srgbClr val="445469"/>
                </a:solidFill>
                <a:latin typeface="+mn-lt"/>
                <a:ea typeface="Open Sans"/>
                <a:cs typeface="Arial"/>
              </a:rPr>
              <a:t>2</a:t>
            </a:r>
            <a:endParaRPr lang="en-US" dirty="0">
              <a:solidFill>
                <a:srgbClr val="445469"/>
              </a:solidFill>
              <a:latin typeface="+mn-lt"/>
              <a:ea typeface="Open Sans"/>
              <a:cs typeface="Arial"/>
            </a:endParaRPr>
          </a:p>
          <a:p>
            <a:pPr marL="256540" indent="-256540"/>
            <a:r>
              <a:rPr lang="en-US" dirty="0">
                <a:solidFill>
                  <a:srgbClr val="445469"/>
                </a:solidFill>
                <a:latin typeface="+mn-lt"/>
                <a:ea typeface="Open Sans"/>
                <a:cs typeface="Arial"/>
              </a:rPr>
              <a:t>Gain strategies to support effective data-based decision making</a:t>
            </a:r>
          </a:p>
          <a:p>
            <a:pPr marL="256540" indent="-256540"/>
            <a:r>
              <a:rPr lang="en-US" dirty="0">
                <a:solidFill>
                  <a:srgbClr val="445469"/>
                </a:solidFill>
                <a:latin typeface="+mn-lt"/>
                <a:ea typeface="Open Sans"/>
                <a:cs typeface="Arial"/>
              </a:rPr>
              <a:t>Learn how to set goals, calculate the rate of improvement (ROI), and gaps </a:t>
            </a:r>
            <a:endParaRPr lang="en-US" dirty="0">
              <a:solidFill>
                <a:srgbClr val="445469"/>
              </a:solidFill>
              <a:latin typeface="+mn-lt"/>
              <a:cs typeface="Arial" panose="020B0604020202020204" pitchFamily="34" charset="0"/>
            </a:endParaRPr>
          </a:p>
          <a:p>
            <a:pPr marL="256540" indent="-256540"/>
            <a:r>
              <a:rPr lang="en-US" dirty="0">
                <a:solidFill>
                  <a:srgbClr val="445469"/>
                </a:solidFill>
                <a:latin typeface="+mn-lt"/>
                <a:ea typeface="Open Sans"/>
                <a:cs typeface="Arial"/>
              </a:rPr>
              <a:t>Develop an understanding of Child Find obligations</a:t>
            </a:r>
          </a:p>
          <a:p>
            <a:pPr marL="0" indent="0">
              <a:buNone/>
            </a:pPr>
            <a:endParaRPr lang="en-US" dirty="0">
              <a:solidFill>
                <a:srgbClr val="445469"/>
              </a:solidFill>
              <a:latin typeface="+mn-lt"/>
              <a:ea typeface="Open Sans"/>
              <a:cs typeface="Arial"/>
            </a:endParaRPr>
          </a:p>
          <a:p>
            <a:pPr marL="0" indent="0">
              <a:buNone/>
            </a:pPr>
            <a:endParaRPr lang="en-US"/>
          </a:p>
        </p:txBody>
      </p:sp>
      <p:pic>
        <p:nvPicPr>
          <p:cNvPr id="8" name="Picture Placeholder 7" descr="A group of children raising their hands&#10;&#10;Description automatically generated">
            <a:extLst>
              <a:ext uri="{FF2B5EF4-FFF2-40B4-BE49-F238E27FC236}">
                <a16:creationId xmlns:a16="http://schemas.microsoft.com/office/drawing/2014/main" id="{5D99219C-1C35-432E-8ED4-C594BC8B890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029" r="25029"/>
          <a:stretch>
            <a:fillRect/>
          </a:stretch>
        </p:blipFill>
        <p:spPr/>
      </p:pic>
    </p:spTree>
    <p:extLst>
      <p:ext uri="{BB962C8B-B14F-4D97-AF65-F5344CB8AC3E}">
        <p14:creationId xmlns:p14="http://schemas.microsoft.com/office/powerpoint/2010/main" val="134301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CF55-E6FE-4CC6-830F-F79C2448A860}"/>
              </a:ext>
            </a:extLst>
          </p:cNvPr>
          <p:cNvSpPr>
            <a:spLocks noGrp="1"/>
          </p:cNvSpPr>
          <p:nvPr>
            <p:ph type="title"/>
          </p:nvPr>
        </p:nvSpPr>
        <p:spPr>
          <a:xfrm>
            <a:off x="507868" y="-23069"/>
            <a:ext cx="11204832" cy="1208314"/>
          </a:xfrm>
        </p:spPr>
        <p:txBody>
          <a:bodyPr/>
          <a:lstStyle/>
          <a:p>
            <a:r>
              <a:rPr lang="en-US"/>
              <a:t>Digging Deeper</a:t>
            </a:r>
          </a:p>
        </p:txBody>
      </p:sp>
      <p:sp>
        <p:nvSpPr>
          <p:cNvPr id="4" name="Rounded Rectangle 14">
            <a:extLst>
              <a:ext uri="{FF2B5EF4-FFF2-40B4-BE49-F238E27FC236}">
                <a16:creationId xmlns:a16="http://schemas.microsoft.com/office/drawing/2014/main" id="{5658E228-01C4-4385-9259-043E293CD7A9}"/>
              </a:ext>
            </a:extLst>
          </p:cNvPr>
          <p:cNvSpPr/>
          <p:nvPr/>
        </p:nvSpPr>
        <p:spPr bwMode="auto">
          <a:xfrm>
            <a:off x="1513860" y="3866147"/>
            <a:ext cx="2686049" cy="89000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300">
                <a:solidFill>
                  <a:prstClr val="white"/>
                </a:solidFill>
                <a:latin typeface="Arial" panose="020B0604020202020204" pitchFamily="34" charset="0"/>
                <a:cs typeface="Arial" panose="020B0604020202020204" pitchFamily="34" charset="0"/>
              </a:rPr>
              <a:t>Lack of  understanding/attention to how language sounds is interfering with gaining the author’s message </a:t>
            </a:r>
          </a:p>
        </p:txBody>
      </p:sp>
      <p:sp>
        <p:nvSpPr>
          <p:cNvPr id="5" name="Rounded Rectangle 27">
            <a:extLst>
              <a:ext uri="{FF2B5EF4-FFF2-40B4-BE49-F238E27FC236}">
                <a16:creationId xmlns:a16="http://schemas.microsoft.com/office/drawing/2014/main" id="{0A445455-4F33-4068-B0EF-E019068BFE1E}"/>
              </a:ext>
            </a:extLst>
          </p:cNvPr>
          <p:cNvSpPr/>
          <p:nvPr/>
        </p:nvSpPr>
        <p:spPr bwMode="auto">
          <a:xfrm>
            <a:off x="1513860" y="4820210"/>
            <a:ext cx="2686051" cy="74294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300">
                <a:solidFill>
                  <a:prstClr val="white"/>
                </a:solidFill>
                <a:latin typeface="Arial" panose="020B0604020202020204" pitchFamily="34" charset="0"/>
                <a:cs typeface="Arial" panose="020B0604020202020204" pitchFamily="34" charset="0"/>
              </a:rPr>
              <a:t>Student cannot identify/recall what is critical information in the text</a:t>
            </a:r>
          </a:p>
        </p:txBody>
      </p:sp>
      <p:sp>
        <p:nvSpPr>
          <p:cNvPr id="6" name="Rounded Rectangle 28">
            <a:extLst>
              <a:ext uri="{FF2B5EF4-FFF2-40B4-BE49-F238E27FC236}">
                <a16:creationId xmlns:a16="http://schemas.microsoft.com/office/drawing/2014/main" id="{922AC9B7-CE7A-48E7-BD4D-0A7F359235E3}"/>
              </a:ext>
            </a:extLst>
          </p:cNvPr>
          <p:cNvSpPr/>
          <p:nvPr/>
        </p:nvSpPr>
        <p:spPr bwMode="auto">
          <a:xfrm>
            <a:off x="1513860" y="5620309"/>
            <a:ext cx="2686051" cy="73604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300">
                <a:solidFill>
                  <a:prstClr val="white"/>
                </a:solidFill>
                <a:latin typeface="Arial" panose="020B0604020202020204" pitchFamily="34" charset="0"/>
                <a:cs typeface="Arial" panose="020B0604020202020204" pitchFamily="34" charset="0"/>
              </a:rPr>
              <a:t>Student would be able to comprehend if he could decode (or efficiently decode) the words</a:t>
            </a:r>
          </a:p>
        </p:txBody>
      </p:sp>
      <p:sp>
        <p:nvSpPr>
          <p:cNvPr id="7" name="Oval 6">
            <a:extLst>
              <a:ext uri="{FF2B5EF4-FFF2-40B4-BE49-F238E27FC236}">
                <a16:creationId xmlns:a16="http://schemas.microsoft.com/office/drawing/2014/main" id="{C5C4026B-968A-4EB2-BCA3-B8179B176C17}"/>
              </a:ext>
            </a:extLst>
          </p:cNvPr>
          <p:cNvSpPr/>
          <p:nvPr/>
        </p:nvSpPr>
        <p:spPr bwMode="auto">
          <a:xfrm>
            <a:off x="6158992" y="4959141"/>
            <a:ext cx="1441342" cy="1410537"/>
          </a:xfrm>
          <a:prstGeom prst="ellipse">
            <a:avLst/>
          </a:prstGeom>
          <a:solidFill>
            <a:srgbClr val="002060"/>
          </a:solidFill>
          <a:ln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prstClr val="white"/>
                </a:solidFill>
                <a:latin typeface="Arial" panose="020B0604020202020204" pitchFamily="34" charset="0"/>
                <a:cs typeface="Arial" panose="020B0604020202020204" pitchFamily="34" charset="0"/>
              </a:rPr>
              <a:t>Multiple Data Measures</a:t>
            </a:r>
            <a:endParaRPr lang="en-US" sz="1400">
              <a:solidFill>
                <a:prstClr val="white"/>
              </a:solidFill>
            </a:endParaRPr>
          </a:p>
        </p:txBody>
      </p:sp>
      <p:sp>
        <p:nvSpPr>
          <p:cNvPr id="8" name="Rounded Rectangle 30">
            <a:extLst>
              <a:ext uri="{FF2B5EF4-FFF2-40B4-BE49-F238E27FC236}">
                <a16:creationId xmlns:a16="http://schemas.microsoft.com/office/drawing/2014/main" id="{17F8C10F-4020-4E82-9A5A-6294B850F047}"/>
              </a:ext>
            </a:extLst>
          </p:cNvPr>
          <p:cNvSpPr/>
          <p:nvPr/>
        </p:nvSpPr>
        <p:spPr bwMode="auto">
          <a:xfrm>
            <a:off x="7600334" y="4184650"/>
            <a:ext cx="2143125" cy="63555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prstClr val="white"/>
                </a:solidFill>
                <a:latin typeface="Arial" panose="020B0604020202020204" pitchFamily="34" charset="0"/>
                <a:cs typeface="Arial" panose="020B0604020202020204" pitchFamily="34" charset="0"/>
              </a:rPr>
              <a:t>Fluency Intervention</a:t>
            </a:r>
          </a:p>
        </p:txBody>
      </p:sp>
      <p:sp>
        <p:nvSpPr>
          <p:cNvPr id="9" name="Rounded Rectangle 31">
            <a:extLst>
              <a:ext uri="{FF2B5EF4-FFF2-40B4-BE49-F238E27FC236}">
                <a16:creationId xmlns:a16="http://schemas.microsoft.com/office/drawing/2014/main" id="{C7BE978A-9A3A-4410-8BE3-E341DC25B212}"/>
              </a:ext>
            </a:extLst>
          </p:cNvPr>
          <p:cNvSpPr/>
          <p:nvPr/>
        </p:nvSpPr>
        <p:spPr bwMode="auto">
          <a:xfrm>
            <a:off x="7600334" y="4927600"/>
            <a:ext cx="2143125" cy="63555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prstClr val="white"/>
                </a:solidFill>
                <a:latin typeface="Arial" panose="020B0604020202020204" pitchFamily="34" charset="0"/>
                <a:cs typeface="Arial" panose="020B0604020202020204" pitchFamily="34" charset="0"/>
              </a:rPr>
              <a:t>Comprehension Intervention</a:t>
            </a:r>
          </a:p>
        </p:txBody>
      </p:sp>
      <p:sp>
        <p:nvSpPr>
          <p:cNvPr id="10" name="Rounded Rectangle 32">
            <a:extLst>
              <a:ext uri="{FF2B5EF4-FFF2-40B4-BE49-F238E27FC236}">
                <a16:creationId xmlns:a16="http://schemas.microsoft.com/office/drawing/2014/main" id="{4EA580A4-566C-44F0-9AF0-84A78C77FBB4}"/>
              </a:ext>
            </a:extLst>
          </p:cNvPr>
          <p:cNvSpPr/>
          <p:nvPr/>
        </p:nvSpPr>
        <p:spPr bwMode="auto">
          <a:xfrm>
            <a:off x="7600334" y="5689601"/>
            <a:ext cx="2143125" cy="63555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prstClr val="white"/>
                </a:solidFill>
                <a:latin typeface="Arial" panose="020B0604020202020204" pitchFamily="34" charset="0"/>
                <a:cs typeface="Arial" panose="020B0604020202020204" pitchFamily="34" charset="0"/>
              </a:rPr>
              <a:t>Phonics Intervention</a:t>
            </a:r>
          </a:p>
        </p:txBody>
      </p:sp>
      <p:sp>
        <p:nvSpPr>
          <p:cNvPr id="11" name="Right Arrow 33">
            <a:extLst>
              <a:ext uri="{FF2B5EF4-FFF2-40B4-BE49-F238E27FC236}">
                <a16:creationId xmlns:a16="http://schemas.microsoft.com/office/drawing/2014/main" id="{74720AC2-1F24-4BB8-9831-F3BCC4B9DFC5}"/>
              </a:ext>
            </a:extLst>
          </p:cNvPr>
          <p:cNvSpPr/>
          <p:nvPr/>
        </p:nvSpPr>
        <p:spPr bwMode="auto">
          <a:xfrm>
            <a:off x="4199909" y="4070350"/>
            <a:ext cx="1200150" cy="571500"/>
          </a:xfrm>
          <a:prstGeom prst="rightArrow">
            <a:avLst>
              <a:gd name="adj1" fmla="val 50000"/>
              <a:gd name="adj2" fmla="val 68857"/>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ight Arrow 34">
            <a:extLst>
              <a:ext uri="{FF2B5EF4-FFF2-40B4-BE49-F238E27FC236}">
                <a16:creationId xmlns:a16="http://schemas.microsoft.com/office/drawing/2014/main" id="{D9625013-02CA-4FC8-A87C-66665F9BEDA7}"/>
              </a:ext>
            </a:extLst>
          </p:cNvPr>
          <p:cNvSpPr/>
          <p:nvPr/>
        </p:nvSpPr>
        <p:spPr bwMode="auto">
          <a:xfrm>
            <a:off x="4199909" y="5727700"/>
            <a:ext cx="1200150" cy="571500"/>
          </a:xfrm>
          <a:prstGeom prst="rightArrow">
            <a:avLst>
              <a:gd name="adj1" fmla="val 50000"/>
              <a:gd name="adj2" fmla="val 68857"/>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Right Arrow 35">
            <a:extLst>
              <a:ext uri="{FF2B5EF4-FFF2-40B4-BE49-F238E27FC236}">
                <a16:creationId xmlns:a16="http://schemas.microsoft.com/office/drawing/2014/main" id="{ABB8E800-9918-4C11-A9D2-835D68347B0E}"/>
              </a:ext>
            </a:extLst>
          </p:cNvPr>
          <p:cNvSpPr/>
          <p:nvPr/>
        </p:nvSpPr>
        <p:spPr bwMode="auto">
          <a:xfrm>
            <a:off x="4199909" y="4870450"/>
            <a:ext cx="1200150" cy="571500"/>
          </a:xfrm>
          <a:prstGeom prst="rightArrow">
            <a:avLst>
              <a:gd name="adj1" fmla="val 50000"/>
              <a:gd name="adj2" fmla="val 68857"/>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Rounded Rectangle 16">
            <a:extLst>
              <a:ext uri="{FF2B5EF4-FFF2-40B4-BE49-F238E27FC236}">
                <a16:creationId xmlns:a16="http://schemas.microsoft.com/office/drawing/2014/main" id="{1B091CCA-045E-47F6-BEB0-AB6A7C6D91EF}"/>
              </a:ext>
            </a:extLst>
          </p:cNvPr>
          <p:cNvSpPr/>
          <p:nvPr/>
        </p:nvSpPr>
        <p:spPr bwMode="auto">
          <a:xfrm>
            <a:off x="1867181" y="1491329"/>
            <a:ext cx="1984159" cy="52832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002060"/>
                </a:solidFill>
                <a:latin typeface="Arial"/>
                <a:cs typeface="Arial"/>
              </a:rPr>
              <a:t>Sick?</a:t>
            </a:r>
          </a:p>
        </p:txBody>
      </p:sp>
      <p:sp>
        <p:nvSpPr>
          <p:cNvPr id="15" name="Rounded Rectangle 17">
            <a:extLst>
              <a:ext uri="{FF2B5EF4-FFF2-40B4-BE49-F238E27FC236}">
                <a16:creationId xmlns:a16="http://schemas.microsoft.com/office/drawing/2014/main" id="{22709148-C250-4600-A6CB-F72871F59822}"/>
              </a:ext>
            </a:extLst>
          </p:cNvPr>
          <p:cNvSpPr/>
          <p:nvPr/>
        </p:nvSpPr>
        <p:spPr bwMode="auto">
          <a:xfrm>
            <a:off x="1867181" y="2151729"/>
            <a:ext cx="1984159" cy="52832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002060"/>
                </a:solidFill>
                <a:latin typeface="Arial"/>
                <a:cs typeface="Arial"/>
              </a:rPr>
              <a:t>Not enough sleep?</a:t>
            </a:r>
          </a:p>
        </p:txBody>
      </p:sp>
      <p:sp>
        <p:nvSpPr>
          <p:cNvPr id="16" name="Rounded Rectangle 20">
            <a:extLst>
              <a:ext uri="{FF2B5EF4-FFF2-40B4-BE49-F238E27FC236}">
                <a16:creationId xmlns:a16="http://schemas.microsoft.com/office/drawing/2014/main" id="{E3D199BC-C11F-4D7E-95C1-6745E091CFBD}"/>
              </a:ext>
            </a:extLst>
          </p:cNvPr>
          <p:cNvSpPr/>
          <p:nvPr/>
        </p:nvSpPr>
        <p:spPr bwMode="auto">
          <a:xfrm>
            <a:off x="1867181" y="2812129"/>
            <a:ext cx="1984159" cy="52832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002060"/>
                </a:solidFill>
                <a:latin typeface="Arial"/>
                <a:cs typeface="Arial"/>
              </a:rPr>
              <a:t>Neighbor’s loud music?</a:t>
            </a:r>
          </a:p>
        </p:txBody>
      </p:sp>
      <p:sp>
        <p:nvSpPr>
          <p:cNvPr id="17" name="Oval 16">
            <a:extLst>
              <a:ext uri="{FF2B5EF4-FFF2-40B4-BE49-F238E27FC236}">
                <a16:creationId xmlns:a16="http://schemas.microsoft.com/office/drawing/2014/main" id="{992B30A9-34FF-4007-BEB9-0FDA8ADC7E66}"/>
              </a:ext>
            </a:extLst>
          </p:cNvPr>
          <p:cNvSpPr/>
          <p:nvPr/>
        </p:nvSpPr>
        <p:spPr bwMode="auto">
          <a:xfrm>
            <a:off x="5437352" y="1448857"/>
            <a:ext cx="1910988" cy="1849120"/>
          </a:xfrm>
          <a:prstGeom prst="ellipse">
            <a:avLst/>
          </a:prstGeom>
          <a:solidFill>
            <a:schemeClr val="tx1">
              <a:lumMod val="40000"/>
              <a:lumOff val="6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002060"/>
                </a:solidFill>
                <a:latin typeface="Arial"/>
                <a:cs typeface="Arial"/>
              </a:rPr>
              <a:t>Headache</a:t>
            </a:r>
          </a:p>
        </p:txBody>
      </p:sp>
      <p:sp>
        <p:nvSpPr>
          <p:cNvPr id="18" name="Rounded Rectangle 22">
            <a:extLst>
              <a:ext uri="{FF2B5EF4-FFF2-40B4-BE49-F238E27FC236}">
                <a16:creationId xmlns:a16="http://schemas.microsoft.com/office/drawing/2014/main" id="{7712374D-DC80-41EA-81F3-40731841667B}"/>
              </a:ext>
            </a:extLst>
          </p:cNvPr>
          <p:cNvSpPr/>
          <p:nvPr/>
        </p:nvSpPr>
        <p:spPr bwMode="auto">
          <a:xfrm>
            <a:off x="7640626" y="1491329"/>
            <a:ext cx="2113255" cy="52832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002060"/>
                </a:solidFill>
                <a:latin typeface="Arial"/>
                <a:cs typeface="Arial"/>
              </a:rPr>
              <a:t>See a doctor</a:t>
            </a:r>
          </a:p>
        </p:txBody>
      </p:sp>
      <p:sp>
        <p:nvSpPr>
          <p:cNvPr id="19" name="Rounded Rectangle 23">
            <a:extLst>
              <a:ext uri="{FF2B5EF4-FFF2-40B4-BE49-F238E27FC236}">
                <a16:creationId xmlns:a16="http://schemas.microsoft.com/office/drawing/2014/main" id="{13E3B4C0-39E2-4346-ACD5-FCE9DD90B212}"/>
              </a:ext>
            </a:extLst>
          </p:cNvPr>
          <p:cNvSpPr/>
          <p:nvPr/>
        </p:nvSpPr>
        <p:spPr bwMode="auto">
          <a:xfrm>
            <a:off x="7640626" y="2151729"/>
            <a:ext cx="2113255" cy="52832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002060"/>
                </a:solidFill>
                <a:latin typeface="Arial"/>
                <a:cs typeface="Arial"/>
              </a:rPr>
              <a:t>Go to bed early</a:t>
            </a:r>
          </a:p>
        </p:txBody>
      </p:sp>
      <p:sp>
        <p:nvSpPr>
          <p:cNvPr id="20" name="Rounded Rectangle 24">
            <a:extLst>
              <a:ext uri="{FF2B5EF4-FFF2-40B4-BE49-F238E27FC236}">
                <a16:creationId xmlns:a16="http://schemas.microsoft.com/office/drawing/2014/main" id="{69887EEE-A146-4937-A7AA-B8BF71814640}"/>
              </a:ext>
            </a:extLst>
          </p:cNvPr>
          <p:cNvSpPr/>
          <p:nvPr/>
        </p:nvSpPr>
        <p:spPr bwMode="auto">
          <a:xfrm>
            <a:off x="7640626" y="2812129"/>
            <a:ext cx="2113255" cy="528320"/>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a:solidFill>
                  <a:srgbClr val="002060"/>
                </a:solidFill>
                <a:latin typeface="Arial"/>
                <a:cs typeface="Arial"/>
              </a:rPr>
              <a:t>Talk to your neighbor</a:t>
            </a:r>
          </a:p>
        </p:txBody>
      </p:sp>
      <p:sp>
        <p:nvSpPr>
          <p:cNvPr id="21" name="Right Arrow 25">
            <a:extLst>
              <a:ext uri="{FF2B5EF4-FFF2-40B4-BE49-F238E27FC236}">
                <a16:creationId xmlns:a16="http://schemas.microsoft.com/office/drawing/2014/main" id="{C3DB2C71-4382-421F-A2B2-B9B63A65969F}"/>
              </a:ext>
            </a:extLst>
          </p:cNvPr>
          <p:cNvSpPr/>
          <p:nvPr/>
        </p:nvSpPr>
        <p:spPr bwMode="auto">
          <a:xfrm>
            <a:off x="3851339" y="1425289"/>
            <a:ext cx="1530288" cy="660400"/>
          </a:xfrm>
          <a:prstGeom prst="rightArrow">
            <a:avLst>
              <a:gd name="adj1" fmla="val 50000"/>
              <a:gd name="adj2" fmla="val 68857"/>
            </a:avLst>
          </a:prstGeom>
          <a:solidFill>
            <a:srgbClr val="86A9DC">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002060"/>
              </a:solidFill>
            </a:endParaRPr>
          </a:p>
        </p:txBody>
      </p:sp>
      <p:sp>
        <p:nvSpPr>
          <p:cNvPr id="22" name="Right Arrow 26">
            <a:extLst>
              <a:ext uri="{FF2B5EF4-FFF2-40B4-BE49-F238E27FC236}">
                <a16:creationId xmlns:a16="http://schemas.microsoft.com/office/drawing/2014/main" id="{66E766F5-D010-4225-A885-E2A4B8A2635A}"/>
              </a:ext>
            </a:extLst>
          </p:cNvPr>
          <p:cNvSpPr/>
          <p:nvPr/>
        </p:nvSpPr>
        <p:spPr bwMode="auto">
          <a:xfrm>
            <a:off x="3851339" y="2746089"/>
            <a:ext cx="1530288" cy="660400"/>
          </a:xfrm>
          <a:prstGeom prst="rightArrow">
            <a:avLst>
              <a:gd name="adj1" fmla="val 50000"/>
              <a:gd name="adj2" fmla="val 68857"/>
            </a:avLst>
          </a:prstGeom>
          <a:solidFill>
            <a:srgbClr val="86A9DC">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002060"/>
              </a:solidFill>
            </a:endParaRPr>
          </a:p>
        </p:txBody>
      </p:sp>
      <p:sp>
        <p:nvSpPr>
          <p:cNvPr id="23" name="Right Arrow 36">
            <a:extLst>
              <a:ext uri="{FF2B5EF4-FFF2-40B4-BE49-F238E27FC236}">
                <a16:creationId xmlns:a16="http://schemas.microsoft.com/office/drawing/2014/main" id="{08763933-EAEF-4684-ABFF-BFD079559885}"/>
              </a:ext>
            </a:extLst>
          </p:cNvPr>
          <p:cNvSpPr/>
          <p:nvPr/>
        </p:nvSpPr>
        <p:spPr bwMode="auto">
          <a:xfrm>
            <a:off x="3851339" y="2085689"/>
            <a:ext cx="1530288" cy="660400"/>
          </a:xfrm>
          <a:prstGeom prst="rightArrow">
            <a:avLst>
              <a:gd name="adj1" fmla="val 50000"/>
              <a:gd name="adj2" fmla="val 68857"/>
            </a:avLst>
          </a:prstGeom>
          <a:solidFill>
            <a:srgbClr val="86A9DC">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002060"/>
              </a:solidFill>
            </a:endParaRPr>
          </a:p>
        </p:txBody>
      </p:sp>
      <p:sp>
        <p:nvSpPr>
          <p:cNvPr id="24" name="TextBox 23">
            <a:extLst>
              <a:ext uri="{FF2B5EF4-FFF2-40B4-BE49-F238E27FC236}">
                <a16:creationId xmlns:a16="http://schemas.microsoft.com/office/drawing/2014/main" id="{EEDB6683-6C03-4812-8BE3-9F41D3277613}"/>
              </a:ext>
            </a:extLst>
          </p:cNvPr>
          <p:cNvSpPr txBox="1"/>
          <p:nvPr/>
        </p:nvSpPr>
        <p:spPr>
          <a:xfrm>
            <a:off x="2019580" y="1044289"/>
            <a:ext cx="2971800" cy="400110"/>
          </a:xfrm>
          <a:prstGeom prst="rect">
            <a:avLst/>
          </a:prstGeom>
          <a:noFill/>
        </p:spPr>
        <p:txBody>
          <a:bodyPr wrap="square" rtlCol="0">
            <a:spAutoFit/>
          </a:bodyPr>
          <a:lstStyle/>
          <a:p>
            <a:pPr algn="ctr">
              <a:tabLst>
                <a:tab pos="793750" algn="l"/>
              </a:tabLst>
            </a:pPr>
            <a:r>
              <a:rPr lang="en-US" sz="2000" b="1"/>
              <a:t>Potential Root Causes</a:t>
            </a:r>
          </a:p>
        </p:txBody>
      </p:sp>
      <p:sp>
        <p:nvSpPr>
          <p:cNvPr id="25" name="TextBox 24">
            <a:extLst>
              <a:ext uri="{FF2B5EF4-FFF2-40B4-BE49-F238E27FC236}">
                <a16:creationId xmlns:a16="http://schemas.microsoft.com/office/drawing/2014/main" id="{E13EE7DE-10AF-4422-9745-CACF6FB62333}"/>
              </a:ext>
            </a:extLst>
          </p:cNvPr>
          <p:cNvSpPr txBox="1"/>
          <p:nvPr/>
        </p:nvSpPr>
        <p:spPr>
          <a:xfrm>
            <a:off x="5414696" y="1041400"/>
            <a:ext cx="1916193" cy="400110"/>
          </a:xfrm>
          <a:prstGeom prst="rect">
            <a:avLst/>
          </a:prstGeom>
          <a:noFill/>
        </p:spPr>
        <p:txBody>
          <a:bodyPr wrap="square" rtlCol="0">
            <a:spAutoFit/>
          </a:bodyPr>
          <a:lstStyle/>
          <a:p>
            <a:pPr algn="ctr"/>
            <a:r>
              <a:rPr lang="en-US" sz="2000" b="1"/>
              <a:t>Risk Event</a:t>
            </a:r>
          </a:p>
        </p:txBody>
      </p:sp>
      <p:sp>
        <p:nvSpPr>
          <p:cNvPr id="26" name="Oval 25">
            <a:extLst>
              <a:ext uri="{FF2B5EF4-FFF2-40B4-BE49-F238E27FC236}">
                <a16:creationId xmlns:a16="http://schemas.microsoft.com/office/drawing/2014/main" id="{EBD8D508-B2DD-4C91-A025-B356120A52AC}"/>
              </a:ext>
            </a:extLst>
          </p:cNvPr>
          <p:cNvSpPr/>
          <p:nvPr/>
        </p:nvSpPr>
        <p:spPr bwMode="auto">
          <a:xfrm>
            <a:off x="5437352" y="4013200"/>
            <a:ext cx="1441342" cy="1410537"/>
          </a:xfrm>
          <a:prstGeom prst="ellipse">
            <a:avLst/>
          </a:prstGeom>
          <a:solidFill>
            <a:schemeClr val="accent2"/>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400">
                <a:solidFill>
                  <a:schemeClr val="bg1"/>
                </a:solidFill>
                <a:latin typeface="Arial" panose="020B0604020202020204" pitchFamily="34" charset="0"/>
                <a:cs typeface="Arial" panose="020B0604020202020204" pitchFamily="34" charset="0"/>
              </a:rPr>
              <a:t>Screening data is Yellow or Red</a:t>
            </a:r>
          </a:p>
        </p:txBody>
      </p:sp>
    </p:spTree>
    <p:extLst>
      <p:ext uri="{BB962C8B-B14F-4D97-AF65-F5344CB8AC3E}">
        <p14:creationId xmlns:p14="http://schemas.microsoft.com/office/powerpoint/2010/main" val="24310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500"/>
                                        <p:tgtEl>
                                          <p:spTgt spid="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CFEEE-9289-49A3-A6CA-0FF0910441C8}"/>
              </a:ext>
            </a:extLst>
          </p:cNvPr>
          <p:cNvSpPr>
            <a:spLocks noGrp="1"/>
          </p:cNvSpPr>
          <p:nvPr>
            <p:ph type="title"/>
          </p:nvPr>
        </p:nvSpPr>
        <p:spPr/>
        <p:txBody>
          <a:bodyPr/>
          <a:lstStyle/>
          <a:p>
            <a:r>
              <a:rPr lang="en-US"/>
              <a:t>How tall is your temperature?</a:t>
            </a:r>
          </a:p>
        </p:txBody>
      </p:sp>
      <p:grpSp>
        <p:nvGrpSpPr>
          <p:cNvPr id="4" name="Group 1">
            <a:extLst>
              <a:ext uri="{FF2B5EF4-FFF2-40B4-BE49-F238E27FC236}">
                <a16:creationId xmlns:a16="http://schemas.microsoft.com/office/drawing/2014/main" id="{C7431827-D0ED-4B9F-8701-04E6A9075470}"/>
              </a:ext>
            </a:extLst>
          </p:cNvPr>
          <p:cNvGrpSpPr>
            <a:grpSpLocks/>
          </p:cNvGrpSpPr>
          <p:nvPr/>
        </p:nvGrpSpPr>
        <p:grpSpPr bwMode="auto">
          <a:xfrm>
            <a:off x="4313237" y="1723495"/>
            <a:ext cx="3562350" cy="4686300"/>
            <a:chOff x="3048000" y="2867421"/>
            <a:chExt cx="2895600" cy="3765461"/>
          </a:xfrm>
        </p:grpSpPr>
        <p:pic>
          <p:nvPicPr>
            <p:cNvPr id="5" name="Picture 2" descr="C:\Users\katiem4\AppData\Local\Microsoft\Windows\Temporary Internet Files\Content.IE5\0E91XI6C\MP900439333[1].jpg">
              <a:extLst>
                <a:ext uri="{FF2B5EF4-FFF2-40B4-BE49-F238E27FC236}">
                  <a16:creationId xmlns:a16="http://schemas.microsoft.com/office/drawing/2014/main" id="{547EC5EA-1038-4226-8D69-1A714692ED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903"/>
            <a:stretch/>
          </p:blipFill>
          <p:spPr bwMode="auto">
            <a:xfrm>
              <a:off x="3048000" y="2867421"/>
              <a:ext cx="2895600" cy="37654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866AD21B-98DE-4135-A102-61DDB89EDC6D}"/>
                </a:ext>
              </a:extLst>
            </p:cNvPr>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580000" flipH="1">
              <a:off x="4166875" y="5450130"/>
              <a:ext cx="1283246" cy="79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16009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8F4C-9C74-48FE-8599-F87E46DFE1A0}"/>
              </a:ext>
            </a:extLst>
          </p:cNvPr>
          <p:cNvSpPr>
            <a:spLocks noGrp="1"/>
          </p:cNvSpPr>
          <p:nvPr>
            <p:ph type="title"/>
          </p:nvPr>
        </p:nvSpPr>
        <p:spPr/>
        <p:txBody>
          <a:bodyPr/>
          <a:lstStyle/>
          <a:p>
            <a:r>
              <a:rPr lang="en-US">
                <a:latin typeface="Georgia"/>
              </a:rPr>
              <a:t>Activity: Data Tells a Story</a:t>
            </a:r>
            <a:endParaRPr lang="en-US"/>
          </a:p>
        </p:txBody>
      </p:sp>
      <p:pic>
        <p:nvPicPr>
          <p:cNvPr id="4" name="Content Placeholder 1">
            <a:extLst>
              <a:ext uri="{FF2B5EF4-FFF2-40B4-BE49-F238E27FC236}">
                <a16:creationId xmlns:a16="http://schemas.microsoft.com/office/drawing/2014/main" id="{489E0ED3-6DB4-4710-A5DD-332294B86CFF}"/>
              </a:ext>
            </a:extLst>
          </p:cNvPr>
          <p:cNvPicPr>
            <a:picLocks noGrp="1" noChangeAspect="1"/>
          </p:cNvPicPr>
          <p:nvPr>
            <p:ph sz="quarter" idx="12"/>
          </p:nvPr>
        </p:nvPicPr>
        <p:blipFill rotWithShape="1">
          <a:blip r:embed="rId3"/>
          <a:srcRect l="3981" t="30305" r="36047" b="26450"/>
          <a:stretch/>
        </p:blipFill>
        <p:spPr>
          <a:xfrm>
            <a:off x="2397911" y="1531938"/>
            <a:ext cx="9018603" cy="4335462"/>
          </a:xfrm>
          <a:prstGeom prst="rect">
            <a:avLst/>
          </a:prstGeom>
        </p:spPr>
      </p:pic>
    </p:spTree>
    <p:extLst>
      <p:ext uri="{BB962C8B-B14F-4D97-AF65-F5344CB8AC3E}">
        <p14:creationId xmlns:p14="http://schemas.microsoft.com/office/powerpoint/2010/main" val="2550612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2B0A-4204-421F-B93C-C2539F35E167}"/>
              </a:ext>
            </a:extLst>
          </p:cNvPr>
          <p:cNvSpPr>
            <a:spLocks noGrp="1"/>
          </p:cNvSpPr>
          <p:nvPr>
            <p:ph type="title"/>
          </p:nvPr>
        </p:nvSpPr>
        <p:spPr>
          <a:xfrm>
            <a:off x="392790" y="219008"/>
            <a:ext cx="10039275" cy="1208314"/>
          </a:xfrm>
        </p:spPr>
        <p:txBody>
          <a:bodyPr>
            <a:normAutofit/>
          </a:bodyPr>
          <a:lstStyle/>
          <a:p>
            <a:r>
              <a:rPr lang="en-US" sz="3600">
                <a:latin typeface="Georgia"/>
                <a:ea typeface="Open Sans"/>
                <a:cs typeface="Open Sans"/>
              </a:rPr>
              <a:t>Free Diagnostics for Reading</a:t>
            </a:r>
          </a:p>
        </p:txBody>
      </p:sp>
      <p:sp>
        <p:nvSpPr>
          <p:cNvPr id="3" name="Text Placeholder 2">
            <a:extLst>
              <a:ext uri="{FF2B5EF4-FFF2-40B4-BE49-F238E27FC236}">
                <a16:creationId xmlns:a16="http://schemas.microsoft.com/office/drawing/2014/main" id="{9B55EAFA-338C-4DBD-878E-25FFA5326B4A}"/>
              </a:ext>
            </a:extLst>
          </p:cNvPr>
          <p:cNvSpPr>
            <a:spLocks noGrp="1"/>
          </p:cNvSpPr>
          <p:nvPr>
            <p:ph type="body" sz="quarter" idx="10"/>
          </p:nvPr>
        </p:nvSpPr>
        <p:spPr>
          <a:xfrm>
            <a:off x="394480" y="1597193"/>
            <a:ext cx="8015912" cy="4308813"/>
          </a:xfrm>
        </p:spPr>
        <p:txBody>
          <a:bodyPr vert="horz" lIns="91440" tIns="45720" rIns="91440" bIns="45720" rtlCol="0" anchor="t">
            <a:normAutofit/>
          </a:bodyPr>
          <a:lstStyle/>
          <a:p>
            <a:pPr marL="0" indent="0">
              <a:buNone/>
              <a:defRPr/>
            </a:pPr>
            <a:r>
              <a:rPr lang="en-US" sz="3200">
                <a:latin typeface="Open Sans"/>
                <a:ea typeface="Open Sans"/>
                <a:cs typeface="Open Sans"/>
              </a:rPr>
              <a:t>Diagnostic assessments that identify </a:t>
            </a:r>
            <a:r>
              <a:rPr lang="en-US" sz="3200" i="1">
                <a:latin typeface="Open Sans"/>
                <a:ea typeface="Open Sans"/>
                <a:cs typeface="Open Sans"/>
              </a:rPr>
              <a:t>specific</a:t>
            </a:r>
            <a:r>
              <a:rPr lang="en-US" sz="3200">
                <a:latin typeface="Open Sans"/>
                <a:ea typeface="Open Sans"/>
                <a:cs typeface="Open Sans"/>
              </a:rPr>
              <a:t> skill deficits help answer the question, “Where do I start?”</a:t>
            </a:r>
            <a:endParaRPr lang="en-US">
              <a:latin typeface="Open Sans"/>
              <a:ea typeface="Open Sans"/>
              <a:cs typeface="Open Sans"/>
            </a:endParaRPr>
          </a:p>
          <a:p>
            <a:pPr marL="0" indent="0">
              <a:buNone/>
              <a:defRPr/>
            </a:pPr>
            <a:endParaRPr lang="en-US" sz="3200">
              <a:latin typeface="Open Sans"/>
              <a:ea typeface="Open Sans"/>
              <a:cs typeface="Open Sans"/>
            </a:endParaRPr>
          </a:p>
          <a:p>
            <a:pPr marL="0" indent="0">
              <a:buNone/>
              <a:defRPr/>
            </a:pPr>
            <a:r>
              <a:rPr lang="en-US">
                <a:latin typeface="Open Sans"/>
                <a:ea typeface="Open Sans"/>
                <a:cs typeface="Open Sans"/>
              </a:rPr>
              <a:t>Free diagnostics examples:</a:t>
            </a:r>
          </a:p>
          <a:p>
            <a:pPr marL="256540" indent="-256540">
              <a:defRPr/>
            </a:pPr>
            <a:r>
              <a:rPr lang="en-US">
                <a:latin typeface="Open Sans"/>
                <a:ea typeface="Open Sans"/>
                <a:cs typeface="Open Sans"/>
              </a:rPr>
              <a:t>Phonological Awareness Skills Screener (PASS) – primarily grades K-2</a:t>
            </a:r>
          </a:p>
          <a:p>
            <a:pPr marL="256540" indent="-256540">
              <a:defRPr/>
            </a:pPr>
            <a:r>
              <a:rPr lang="en-US">
                <a:latin typeface="Open Sans"/>
                <a:ea typeface="Open Sans"/>
                <a:cs typeface="Open Sans"/>
              </a:rPr>
              <a:t>Phonics and Word Reading Survey (PWRS) – primarily grades 2-12</a:t>
            </a:r>
          </a:p>
          <a:p>
            <a:pPr marL="256540" indent="-256540"/>
            <a:endParaRPr lang="en-US"/>
          </a:p>
        </p:txBody>
      </p:sp>
      <p:pic>
        <p:nvPicPr>
          <p:cNvPr id="5" name="Picture Placeholder 4">
            <a:extLst>
              <a:ext uri="{FF2B5EF4-FFF2-40B4-BE49-F238E27FC236}">
                <a16:creationId xmlns:a16="http://schemas.microsoft.com/office/drawing/2014/main" id="{5FDA9EDC-55E3-4BFD-98BC-98C112E9079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94688" y="2174875"/>
            <a:ext cx="3300412" cy="3300413"/>
          </a:xfrm>
          <a:prstGeom prst="rect">
            <a:avLst/>
          </a:prstGeom>
        </p:spPr>
      </p:pic>
    </p:spTree>
    <p:extLst>
      <p:ext uri="{BB962C8B-B14F-4D97-AF65-F5344CB8AC3E}">
        <p14:creationId xmlns:p14="http://schemas.microsoft.com/office/powerpoint/2010/main" val="22286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62BB-4B36-4CE3-99D6-7CFFFC902262}"/>
              </a:ext>
            </a:extLst>
          </p:cNvPr>
          <p:cNvSpPr>
            <a:spLocks noGrp="1"/>
          </p:cNvSpPr>
          <p:nvPr>
            <p:ph type="title"/>
          </p:nvPr>
        </p:nvSpPr>
        <p:spPr/>
        <p:txBody>
          <a:bodyPr/>
          <a:lstStyle/>
          <a:p>
            <a:r>
              <a:rPr lang="en-US" sz="3600">
                <a:cs typeface="Arial" panose="020B0604020202020204" pitchFamily="34" charset="0"/>
              </a:rPr>
              <a:t>Phonological Awareness Skills Screener (PASS)</a:t>
            </a:r>
            <a:endParaRPr lang="en-US"/>
          </a:p>
        </p:txBody>
      </p:sp>
      <p:pic>
        <p:nvPicPr>
          <p:cNvPr id="6" name="Picture 5">
            <a:extLst>
              <a:ext uri="{FF2B5EF4-FFF2-40B4-BE49-F238E27FC236}">
                <a16:creationId xmlns:a16="http://schemas.microsoft.com/office/drawing/2014/main" id="{93922A28-5BCB-4D4A-8437-EB0CD519A419}"/>
              </a:ext>
            </a:extLst>
          </p:cNvPr>
          <p:cNvPicPr>
            <a:picLocks noChangeAspect="1"/>
          </p:cNvPicPr>
          <p:nvPr/>
        </p:nvPicPr>
        <p:blipFill>
          <a:blip r:embed="rId3"/>
          <a:stretch>
            <a:fillRect/>
          </a:stretch>
        </p:blipFill>
        <p:spPr>
          <a:xfrm>
            <a:off x="4025899" y="990600"/>
            <a:ext cx="6794713" cy="5300021"/>
          </a:xfrm>
          <a:prstGeom prst="rect">
            <a:avLst/>
          </a:prstGeom>
        </p:spPr>
      </p:pic>
    </p:spTree>
    <p:extLst>
      <p:ext uri="{BB962C8B-B14F-4D97-AF65-F5344CB8AC3E}">
        <p14:creationId xmlns:p14="http://schemas.microsoft.com/office/powerpoint/2010/main" val="6035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FB79-66AD-49F6-9CC4-8A70014154BC}"/>
              </a:ext>
            </a:extLst>
          </p:cNvPr>
          <p:cNvSpPr>
            <a:spLocks noGrp="1"/>
          </p:cNvSpPr>
          <p:nvPr>
            <p:ph type="title"/>
          </p:nvPr>
        </p:nvSpPr>
        <p:spPr/>
        <p:txBody>
          <a:bodyPr/>
          <a:lstStyle/>
          <a:p>
            <a:r>
              <a:rPr lang="en-US" sz="3600">
                <a:latin typeface="Georgia"/>
                <a:ea typeface="Georgia"/>
                <a:cs typeface="Georgia"/>
                <a:sym typeface="Georgia"/>
              </a:rPr>
              <a:t>Rebecca’s Phonics and Word Reading Survey (PWRS)</a:t>
            </a:r>
            <a:endParaRPr lang="en-US"/>
          </a:p>
        </p:txBody>
      </p:sp>
      <p:pic>
        <p:nvPicPr>
          <p:cNvPr id="4" name="Shape 1175" descr="Screen Shot 2017-01-04 at 9.31.32 PM.png">
            <a:extLst>
              <a:ext uri="{FF2B5EF4-FFF2-40B4-BE49-F238E27FC236}">
                <a16:creationId xmlns:a16="http://schemas.microsoft.com/office/drawing/2014/main" id="{7CB38C99-0626-4DB7-8331-B2891A366239}"/>
              </a:ext>
            </a:extLst>
          </p:cNvPr>
          <p:cNvPicPr preferRelativeResize="0"/>
          <p:nvPr/>
        </p:nvPicPr>
        <p:blipFill>
          <a:blip r:embed="rId3">
            <a:alphaModFix/>
          </a:blip>
          <a:stretch>
            <a:fillRect/>
          </a:stretch>
        </p:blipFill>
        <p:spPr>
          <a:xfrm>
            <a:off x="1016000" y="1536800"/>
            <a:ext cx="8991600" cy="4551997"/>
          </a:xfrm>
          <a:prstGeom prst="rect">
            <a:avLst/>
          </a:prstGeom>
          <a:noFill/>
          <a:ln>
            <a:noFill/>
          </a:ln>
        </p:spPr>
      </p:pic>
    </p:spTree>
    <p:extLst>
      <p:ext uri="{BB962C8B-B14F-4D97-AF65-F5344CB8AC3E}">
        <p14:creationId xmlns:p14="http://schemas.microsoft.com/office/powerpoint/2010/main" val="3452559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00F5-47FB-4957-B277-DAA006B398FA}"/>
              </a:ext>
            </a:extLst>
          </p:cNvPr>
          <p:cNvSpPr>
            <a:spLocks noGrp="1"/>
          </p:cNvSpPr>
          <p:nvPr>
            <p:ph type="title"/>
          </p:nvPr>
        </p:nvSpPr>
        <p:spPr/>
        <p:txBody>
          <a:bodyPr/>
          <a:lstStyle/>
          <a:p>
            <a:r>
              <a:rPr lang="en-US" sz="3600">
                <a:latin typeface="Georgia"/>
                <a:ea typeface="Georgia"/>
                <a:cs typeface="Georgia"/>
                <a:sym typeface="Georgia"/>
              </a:rPr>
              <a:t>Rebecca’s Phonics and Word Reading Survey (PWRS)</a:t>
            </a:r>
            <a:endParaRPr lang="en-US"/>
          </a:p>
        </p:txBody>
      </p:sp>
      <p:pic>
        <p:nvPicPr>
          <p:cNvPr id="4" name="Shape 1181" descr="Screen Shot 2017-01-04 at 9.31.44 PM.png">
            <a:extLst>
              <a:ext uri="{FF2B5EF4-FFF2-40B4-BE49-F238E27FC236}">
                <a16:creationId xmlns:a16="http://schemas.microsoft.com/office/drawing/2014/main" id="{0FC25BCA-496D-449E-B890-3A01CEFFD08D}"/>
              </a:ext>
            </a:extLst>
          </p:cNvPr>
          <p:cNvPicPr preferRelativeResize="0"/>
          <p:nvPr/>
        </p:nvPicPr>
        <p:blipFill>
          <a:blip r:embed="rId3">
            <a:alphaModFix/>
          </a:blip>
          <a:stretch>
            <a:fillRect/>
          </a:stretch>
        </p:blipFill>
        <p:spPr>
          <a:xfrm>
            <a:off x="2348963" y="1436914"/>
            <a:ext cx="7138475" cy="5111850"/>
          </a:xfrm>
          <a:prstGeom prst="rect">
            <a:avLst/>
          </a:prstGeom>
          <a:noFill/>
          <a:ln>
            <a:noFill/>
          </a:ln>
        </p:spPr>
      </p:pic>
    </p:spTree>
    <p:extLst>
      <p:ext uri="{BB962C8B-B14F-4D97-AF65-F5344CB8AC3E}">
        <p14:creationId xmlns:p14="http://schemas.microsoft.com/office/powerpoint/2010/main" val="93121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9064-2412-4361-8315-00D53D7BD86C}"/>
              </a:ext>
            </a:extLst>
          </p:cNvPr>
          <p:cNvSpPr>
            <a:spLocks noGrp="1"/>
          </p:cNvSpPr>
          <p:nvPr>
            <p:ph type="title"/>
          </p:nvPr>
        </p:nvSpPr>
        <p:spPr/>
        <p:txBody>
          <a:bodyPr/>
          <a:lstStyle/>
          <a:p>
            <a:r>
              <a:rPr lang="en-US"/>
              <a:t>Mathematics Diagnostic Assessments</a:t>
            </a:r>
          </a:p>
        </p:txBody>
      </p:sp>
      <p:sp>
        <p:nvSpPr>
          <p:cNvPr id="3" name="Text Placeholder 2">
            <a:extLst>
              <a:ext uri="{FF2B5EF4-FFF2-40B4-BE49-F238E27FC236}">
                <a16:creationId xmlns:a16="http://schemas.microsoft.com/office/drawing/2014/main" id="{1A765420-BC09-4F1B-B32B-52D064B4982D}"/>
              </a:ext>
            </a:extLst>
          </p:cNvPr>
          <p:cNvSpPr>
            <a:spLocks noGrp="1"/>
          </p:cNvSpPr>
          <p:nvPr>
            <p:ph sz="quarter" idx="12"/>
          </p:nvPr>
        </p:nvSpPr>
        <p:spPr/>
        <p:txBody>
          <a:bodyPr vert="horz" lIns="91440" tIns="45720" rIns="91440" bIns="45720" rtlCol="0" anchor="t">
            <a:normAutofit fontScale="92500"/>
          </a:bodyPr>
          <a:lstStyle/>
          <a:p>
            <a:pPr marL="457200" indent="-228600">
              <a:lnSpc>
                <a:spcPct val="110000"/>
              </a:lnSpc>
              <a:spcBef>
                <a:spcPts val="0"/>
              </a:spcBef>
            </a:pPr>
            <a:r>
              <a:rPr lang="en-US">
                <a:latin typeface="Open Sans"/>
                <a:ea typeface="Open Sans"/>
                <a:cs typeface="Open Sans"/>
              </a:rPr>
              <a:t>Diagnostic assessments are designed to pinpoint where a student is in the learning trajectory.</a:t>
            </a:r>
            <a:endParaRPr lang="en-US"/>
          </a:p>
          <a:p>
            <a:pPr marL="0" indent="0">
              <a:lnSpc>
                <a:spcPct val="110000"/>
              </a:lnSpc>
              <a:spcBef>
                <a:spcPts val="0"/>
              </a:spcBef>
              <a:buNone/>
            </a:pPr>
            <a:endParaRPr lang="en-US"/>
          </a:p>
          <a:p>
            <a:pPr marL="457200" indent="-228600">
              <a:lnSpc>
                <a:spcPct val="110000"/>
              </a:lnSpc>
              <a:spcBef>
                <a:spcPts val="0"/>
              </a:spcBef>
            </a:pPr>
            <a:r>
              <a:rPr lang="en-US">
                <a:latin typeface="Open Sans"/>
                <a:ea typeface="Open Sans"/>
                <a:cs typeface="Open Sans"/>
              </a:rPr>
              <a:t>What are some examples of mathematics diagnostic assessments?</a:t>
            </a:r>
          </a:p>
          <a:p>
            <a:pPr marL="914400" lvl="1" indent="-368300">
              <a:lnSpc>
                <a:spcPct val="110000"/>
              </a:lnSpc>
              <a:spcBef>
                <a:spcPts val="0"/>
              </a:spcBef>
            </a:pPr>
            <a:r>
              <a:rPr lang="en-US" sz="2400">
                <a:latin typeface="Open Sans"/>
                <a:ea typeface="Open Sans"/>
                <a:cs typeface="Open Sans"/>
              </a:rPr>
              <a:t>Institute for Learning (IFL) </a:t>
            </a:r>
            <a:endParaRPr lang="en-US" sz="2400"/>
          </a:p>
          <a:p>
            <a:pPr marL="1371600" lvl="2" indent="-355600">
              <a:lnSpc>
                <a:spcPct val="110000"/>
              </a:lnSpc>
              <a:spcBef>
                <a:spcPts val="400"/>
              </a:spcBef>
            </a:pPr>
            <a:r>
              <a:rPr lang="en-US" sz="2400">
                <a:latin typeface="Open Sans"/>
                <a:ea typeface="Open Sans"/>
                <a:cs typeface="Open Sans"/>
              </a:rPr>
              <a:t>Five Domains: Base Ten, Addition/Subtraction, Multiplication/Division, Fractions, Ratio/Proportions</a:t>
            </a:r>
          </a:p>
          <a:p>
            <a:pPr marL="914400" lvl="1" indent="-368300">
              <a:lnSpc>
                <a:spcPct val="110000"/>
              </a:lnSpc>
              <a:spcBef>
                <a:spcPts val="0"/>
              </a:spcBef>
            </a:pPr>
            <a:r>
              <a:rPr lang="en-US" sz="2400">
                <a:latin typeface="Open Sans"/>
                <a:ea typeface="Open Sans"/>
                <a:cs typeface="Open Sans"/>
              </a:rPr>
              <a:t>Textbook Diagnostic Assessments</a:t>
            </a:r>
          </a:p>
          <a:p>
            <a:pPr marL="914400" lvl="1" indent="-368300">
              <a:lnSpc>
                <a:spcPct val="110000"/>
              </a:lnSpc>
              <a:spcBef>
                <a:spcPts val="0"/>
              </a:spcBef>
            </a:pPr>
            <a:r>
              <a:rPr lang="en-US" sz="2400">
                <a:latin typeface="Open Sans"/>
                <a:ea typeface="Open Sans"/>
                <a:cs typeface="Open Sans"/>
              </a:rPr>
              <a:t>Item Analysis of Student Work</a:t>
            </a:r>
          </a:p>
          <a:p>
            <a:pPr marL="914400" lvl="1" indent="-368300">
              <a:lnSpc>
                <a:spcPct val="110000"/>
              </a:lnSpc>
              <a:spcBef>
                <a:spcPts val="0"/>
              </a:spcBef>
            </a:pPr>
            <a:r>
              <a:rPr lang="en-US" sz="2400">
                <a:latin typeface="Open Sans"/>
                <a:ea typeface="Open Sans"/>
                <a:cs typeface="Open Sans"/>
              </a:rPr>
              <a:t>Universal Screening/ Progress Monitoring Probes</a:t>
            </a:r>
          </a:p>
          <a:p>
            <a:pPr marL="914400" lvl="1" indent="-368300">
              <a:lnSpc>
                <a:spcPct val="110000"/>
              </a:lnSpc>
              <a:spcBef>
                <a:spcPts val="0"/>
              </a:spcBef>
            </a:pPr>
            <a:r>
              <a:rPr lang="en-US" sz="2400">
                <a:latin typeface="Open Sans"/>
                <a:ea typeface="Open Sans"/>
                <a:cs typeface="Open Sans"/>
              </a:rPr>
              <a:t>Intervention Formative Assessments</a:t>
            </a:r>
          </a:p>
          <a:p>
            <a:pPr marL="0" indent="0">
              <a:lnSpc>
                <a:spcPct val="110000"/>
              </a:lnSpc>
              <a:buNone/>
            </a:pPr>
            <a:endParaRPr lang="en-US"/>
          </a:p>
        </p:txBody>
      </p:sp>
    </p:spTree>
    <p:extLst>
      <p:ext uri="{BB962C8B-B14F-4D97-AF65-F5344CB8AC3E}">
        <p14:creationId xmlns:p14="http://schemas.microsoft.com/office/powerpoint/2010/main" val="39794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BB26-D068-42EA-8F9D-E44903E0500E}"/>
              </a:ext>
            </a:extLst>
          </p:cNvPr>
          <p:cNvSpPr>
            <a:spLocks noGrp="1"/>
          </p:cNvSpPr>
          <p:nvPr>
            <p:ph type="title"/>
          </p:nvPr>
        </p:nvSpPr>
        <p:spPr/>
        <p:txBody>
          <a:bodyPr/>
          <a:lstStyle/>
          <a:p>
            <a:r>
              <a:rPr lang="en-US"/>
              <a:t>Progress Monitoring </a:t>
            </a:r>
          </a:p>
        </p:txBody>
      </p:sp>
      <p:sp>
        <p:nvSpPr>
          <p:cNvPr id="3" name="Content Placeholder 2">
            <a:extLst>
              <a:ext uri="{FF2B5EF4-FFF2-40B4-BE49-F238E27FC236}">
                <a16:creationId xmlns:a16="http://schemas.microsoft.com/office/drawing/2014/main" id="{F42D3EA4-2002-4E88-BE0F-C3FC3B44B880}"/>
              </a:ext>
            </a:extLst>
          </p:cNvPr>
          <p:cNvSpPr>
            <a:spLocks noGrp="1"/>
          </p:cNvSpPr>
          <p:nvPr>
            <p:ph type="body" sz="quarter" idx="10"/>
          </p:nvPr>
        </p:nvSpPr>
        <p:spPr>
          <a:xfrm>
            <a:off x="507868" y="1546431"/>
            <a:ext cx="7533046" cy="4308813"/>
          </a:xfrm>
        </p:spPr>
        <p:txBody>
          <a:bodyPr vert="horz" lIns="91440" tIns="45720" rIns="91440" bIns="45720" rtlCol="0" anchor="t">
            <a:normAutofit/>
          </a:bodyPr>
          <a:lstStyle/>
          <a:p>
            <a:pPr marL="0" indent="0">
              <a:buNone/>
            </a:pPr>
            <a:r>
              <a:rPr lang="en-US" sz="2800">
                <a:latin typeface="Open Sans"/>
                <a:ea typeface="Open Sans"/>
                <a:cs typeface="Open Sans"/>
              </a:rPr>
              <a:t>Progress monitoring is used to assess  student’s academic performance, to quantify a student rate of improvement or responsiveness to instruction, and to evaluate the effectiveness of instruction. Progress monitoring can be implemented with individual students or an entire class.</a:t>
            </a:r>
          </a:p>
          <a:p>
            <a:pPr marL="256540" indent="-256540"/>
            <a:endParaRPr lang="en-US"/>
          </a:p>
        </p:txBody>
      </p:sp>
      <p:pic>
        <p:nvPicPr>
          <p:cNvPr id="6" name="Picture Placeholder 5" descr="Child writing on notebook">
            <a:extLst>
              <a:ext uri="{FF2B5EF4-FFF2-40B4-BE49-F238E27FC236}">
                <a16:creationId xmlns:a16="http://schemas.microsoft.com/office/drawing/2014/main" id="{1A94AC18-8B13-41CA-8C39-CD8664A02E3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67" r="16667"/>
          <a:stretch>
            <a:fillRect/>
          </a:stretch>
        </p:blipFill>
        <p:spPr>
          <a:xfrm>
            <a:off x="8295313" y="2206626"/>
            <a:ext cx="3300545" cy="3300545"/>
          </a:xfrm>
        </p:spPr>
      </p:pic>
    </p:spTree>
    <p:extLst>
      <p:ext uri="{BB962C8B-B14F-4D97-AF65-F5344CB8AC3E}">
        <p14:creationId xmlns:p14="http://schemas.microsoft.com/office/powerpoint/2010/main" val="1310962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63EF-CACB-47F5-B30F-97EA9436016A}"/>
              </a:ext>
            </a:extLst>
          </p:cNvPr>
          <p:cNvSpPr>
            <a:spLocks noGrp="1"/>
          </p:cNvSpPr>
          <p:nvPr>
            <p:ph type="title"/>
          </p:nvPr>
        </p:nvSpPr>
        <p:spPr/>
        <p:txBody>
          <a:bodyPr/>
          <a:lstStyle/>
          <a:p>
            <a:r>
              <a:rPr lang="en-US"/>
              <a:t>Case Study: Meet Sara</a:t>
            </a:r>
          </a:p>
        </p:txBody>
      </p:sp>
      <p:sp>
        <p:nvSpPr>
          <p:cNvPr id="3" name="Text Placeholder 2">
            <a:extLst>
              <a:ext uri="{FF2B5EF4-FFF2-40B4-BE49-F238E27FC236}">
                <a16:creationId xmlns:a16="http://schemas.microsoft.com/office/drawing/2014/main" id="{E59F3007-E309-4EBB-83EF-923E8681FC78}"/>
              </a:ext>
            </a:extLst>
          </p:cNvPr>
          <p:cNvSpPr>
            <a:spLocks noGrp="1"/>
          </p:cNvSpPr>
          <p:nvPr>
            <p:ph type="body" sz="quarter" idx="10"/>
          </p:nvPr>
        </p:nvSpPr>
        <p:spPr/>
        <p:txBody>
          <a:bodyPr vert="horz" lIns="91440" tIns="45720" rIns="91440" bIns="45720" rtlCol="0" anchor="t">
            <a:normAutofit lnSpcReduction="10000"/>
          </a:bodyPr>
          <a:lstStyle/>
          <a:p>
            <a:pPr marL="0" indent="0">
              <a:buNone/>
            </a:pPr>
            <a:r>
              <a:rPr lang="en-US">
                <a:latin typeface="Open Sans"/>
                <a:ea typeface="Open Sans"/>
                <a:cs typeface="Open Sans"/>
              </a:rPr>
              <a:t>Sara is a 2</a:t>
            </a:r>
            <a:r>
              <a:rPr lang="en-US" baseline="30000">
                <a:latin typeface="Open Sans"/>
                <a:ea typeface="Open Sans"/>
                <a:cs typeface="Open Sans"/>
              </a:rPr>
              <a:t>nd</a:t>
            </a:r>
            <a:r>
              <a:rPr lang="en-US">
                <a:latin typeface="Open Sans"/>
                <a:ea typeface="Open Sans"/>
                <a:cs typeface="Open Sans"/>
              </a:rPr>
              <a:t> grade student at Hill Elementary. On her Fall Universal Reading Screener, she scored at the 10</a:t>
            </a:r>
            <a:r>
              <a:rPr lang="en-US" baseline="30000">
                <a:latin typeface="Open Sans"/>
                <a:ea typeface="Open Sans"/>
                <a:cs typeface="Open Sans"/>
              </a:rPr>
              <a:t>th</a:t>
            </a:r>
            <a:r>
              <a:rPr lang="en-US">
                <a:latin typeface="Open Sans"/>
                <a:ea typeface="Open Sans"/>
                <a:cs typeface="Open Sans"/>
              </a:rPr>
              <a:t> percentile on her composite. </a:t>
            </a:r>
            <a:endParaRPr lang="en-US"/>
          </a:p>
          <a:p>
            <a:pPr marL="0" indent="0">
              <a:buNone/>
            </a:pPr>
            <a:endParaRPr lang="en-US"/>
          </a:p>
          <a:p>
            <a:pPr marL="256540" indent="-256540"/>
            <a:r>
              <a:rPr lang="en-US">
                <a:latin typeface="Open Sans"/>
                <a:ea typeface="Open Sans"/>
                <a:cs typeface="Open Sans"/>
              </a:rPr>
              <a:t>Vocabulary was 43%, </a:t>
            </a:r>
          </a:p>
          <a:p>
            <a:r>
              <a:rPr lang="en-US">
                <a:latin typeface="Open Sans"/>
                <a:ea typeface="Open Sans"/>
                <a:cs typeface="Open Sans"/>
              </a:rPr>
              <a:t>Reading Comprehension was 14%, and </a:t>
            </a:r>
            <a:endParaRPr lang="en-US"/>
          </a:p>
          <a:p>
            <a:pPr marL="256540" indent="-256540"/>
            <a:r>
              <a:rPr lang="en-US">
                <a:latin typeface="Open Sans"/>
                <a:ea typeface="Open Sans"/>
                <a:cs typeface="Open Sans"/>
              </a:rPr>
              <a:t>Oral Reading Fluency was 3%. </a:t>
            </a:r>
            <a:endParaRPr lang="en-US"/>
          </a:p>
          <a:p>
            <a:pPr marL="0" indent="0">
              <a:buNone/>
            </a:pPr>
            <a:endParaRPr lang="en-US"/>
          </a:p>
          <a:p>
            <a:pPr marL="0" indent="0">
              <a:buNone/>
            </a:pPr>
            <a:r>
              <a:rPr lang="en-US">
                <a:latin typeface="Open Sans"/>
                <a:ea typeface="Open Sans"/>
                <a:cs typeface="Open Sans"/>
              </a:rPr>
              <a:t>What progress monitoring measure should be used to most accurately measure this student’s progress?</a:t>
            </a:r>
          </a:p>
          <a:p>
            <a:pPr marL="256540" indent="-256540"/>
            <a:endParaRPr lang="en-US"/>
          </a:p>
        </p:txBody>
      </p:sp>
      <p:pic>
        <p:nvPicPr>
          <p:cNvPr id="8" name="Picture Placeholder 7">
            <a:extLst>
              <a:ext uri="{FF2B5EF4-FFF2-40B4-BE49-F238E27FC236}">
                <a16:creationId xmlns:a16="http://schemas.microsoft.com/office/drawing/2014/main" id="{1A7D4081-F489-49AB-B668-F6049767F67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9922" r="19922"/>
          <a:stretch/>
        </p:blipFill>
        <p:spPr>
          <a:xfrm>
            <a:off x="8295313" y="2174542"/>
            <a:ext cx="3300545" cy="3300545"/>
          </a:xfrm>
        </p:spPr>
      </p:pic>
    </p:spTree>
    <p:extLst>
      <p:ext uri="{BB962C8B-B14F-4D97-AF65-F5344CB8AC3E}">
        <p14:creationId xmlns:p14="http://schemas.microsoft.com/office/powerpoint/2010/main" val="164260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RTI</a:t>
            </a:r>
            <a:r>
              <a:rPr lang="en-US" baseline="30000"/>
              <a:t>2</a:t>
            </a:r>
            <a:r>
              <a:rPr lang="en-US"/>
              <a:t> Overview</a:t>
            </a:r>
          </a:p>
        </p:txBody>
      </p:sp>
    </p:spTree>
    <p:extLst>
      <p:ext uri="{BB962C8B-B14F-4D97-AF65-F5344CB8AC3E}">
        <p14:creationId xmlns:p14="http://schemas.microsoft.com/office/powerpoint/2010/main" val="895836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9238-9EA7-4734-A497-784A2704C5CD}"/>
              </a:ext>
            </a:extLst>
          </p:cNvPr>
          <p:cNvSpPr>
            <a:spLocks noGrp="1"/>
          </p:cNvSpPr>
          <p:nvPr>
            <p:ph type="title" idx="4294967295"/>
          </p:nvPr>
        </p:nvSpPr>
        <p:spPr>
          <a:xfrm>
            <a:off x="0" y="228600"/>
            <a:ext cx="11071225" cy="1208088"/>
          </a:xfrm>
        </p:spPr>
        <p:txBody>
          <a:bodyPr/>
          <a:lstStyle/>
          <a:p>
            <a:r>
              <a:rPr lang="en-US"/>
              <a:t>Fidelity</a:t>
            </a:r>
          </a:p>
        </p:txBody>
      </p:sp>
      <p:graphicFrame>
        <p:nvGraphicFramePr>
          <p:cNvPr id="24" name="Diagram 23">
            <a:extLst>
              <a:ext uri="{FF2B5EF4-FFF2-40B4-BE49-F238E27FC236}">
                <a16:creationId xmlns:a16="http://schemas.microsoft.com/office/drawing/2014/main" id="{F81331BF-944B-4B47-B6CA-718CEEF39CF1}"/>
              </a:ext>
            </a:extLst>
          </p:cNvPr>
          <p:cNvGraphicFramePr/>
          <p:nvPr>
            <p:extLst>
              <p:ext uri="{D42A27DB-BD31-4B8C-83A1-F6EECF244321}">
                <p14:modId xmlns:p14="http://schemas.microsoft.com/office/powerpoint/2010/main" val="2355309360"/>
              </p:ext>
            </p:extLst>
          </p:nvPr>
        </p:nvGraphicFramePr>
        <p:xfrm>
          <a:off x="82194" y="701211"/>
          <a:ext cx="11352943" cy="6156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5709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35ABAA-7CA1-4C13-9AF1-0068E0075F24}"/>
              </a:ext>
            </a:extLst>
          </p:cNvPr>
          <p:cNvSpPr>
            <a:spLocks noGrp="1"/>
          </p:cNvSpPr>
          <p:nvPr>
            <p:ph type="title"/>
          </p:nvPr>
        </p:nvSpPr>
        <p:spPr/>
        <p:txBody>
          <a:bodyPr/>
          <a:lstStyle/>
          <a:p>
            <a:r>
              <a:rPr lang="en-US"/>
              <a:t>Reflection</a:t>
            </a:r>
          </a:p>
        </p:txBody>
      </p:sp>
      <p:sp>
        <p:nvSpPr>
          <p:cNvPr id="6" name="Text Placeholder 5">
            <a:extLst>
              <a:ext uri="{FF2B5EF4-FFF2-40B4-BE49-F238E27FC236}">
                <a16:creationId xmlns:a16="http://schemas.microsoft.com/office/drawing/2014/main" id="{C25D496A-BD59-45C5-85FF-9CC7E9B55B64}"/>
              </a:ext>
            </a:extLst>
          </p:cNvPr>
          <p:cNvSpPr>
            <a:spLocks noGrp="1"/>
          </p:cNvSpPr>
          <p:nvPr>
            <p:ph type="body" sz="quarter" idx="11"/>
          </p:nvPr>
        </p:nvSpPr>
        <p:spPr/>
        <p:txBody>
          <a:bodyPr>
            <a:normAutofit lnSpcReduction="10000"/>
          </a:bodyPr>
          <a:lstStyle/>
          <a:p>
            <a:r>
              <a:rPr lang="en-US"/>
              <a:t>What are the ways we monitor the fidelity of our Core instruction?</a:t>
            </a:r>
          </a:p>
          <a:p>
            <a:endParaRPr lang="en-US"/>
          </a:p>
          <a:p>
            <a:r>
              <a:rPr lang="en-US"/>
              <a:t>Why would monitoring the fidelity of intervention instruction be important? </a:t>
            </a:r>
          </a:p>
          <a:p>
            <a:endParaRPr lang="en-US"/>
          </a:p>
          <a:p>
            <a:r>
              <a:rPr lang="en-US"/>
              <a:t>Reflect on what this looks like in your district.</a:t>
            </a:r>
          </a:p>
          <a:p>
            <a:endParaRPr lang="en-US"/>
          </a:p>
        </p:txBody>
      </p:sp>
      <p:pic>
        <p:nvPicPr>
          <p:cNvPr id="7" name="Picture Placeholder 6">
            <a:extLst>
              <a:ext uri="{FF2B5EF4-FFF2-40B4-BE49-F238E27FC236}">
                <a16:creationId xmlns:a16="http://schemas.microsoft.com/office/drawing/2014/main" id="{DFDF30D0-A89C-4D6A-BE3B-25EE0E55E16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2" r="12222"/>
          <a:stretch>
            <a:fillRect/>
          </a:stretch>
        </p:blipFill>
        <p:spPr>
          <a:xfrm>
            <a:off x="6369050" y="0"/>
            <a:ext cx="5181600" cy="6858000"/>
          </a:xfrm>
          <a:prstGeom prst="rect">
            <a:avLst/>
          </a:prstGeom>
        </p:spPr>
      </p:pic>
    </p:spTree>
    <p:extLst>
      <p:ext uri="{BB962C8B-B14F-4D97-AF65-F5344CB8AC3E}">
        <p14:creationId xmlns:p14="http://schemas.microsoft.com/office/powerpoint/2010/main" val="91424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06E3-E8DB-4995-8587-527F889BF31A}"/>
              </a:ext>
            </a:extLst>
          </p:cNvPr>
          <p:cNvSpPr>
            <a:spLocks noGrp="1"/>
          </p:cNvSpPr>
          <p:nvPr>
            <p:ph type="title"/>
          </p:nvPr>
        </p:nvSpPr>
        <p:spPr/>
        <p:txBody>
          <a:bodyPr>
            <a:normAutofit fontScale="90000"/>
          </a:bodyPr>
          <a:lstStyle/>
          <a:p>
            <a:r>
              <a:rPr lang="en-US"/>
              <a:t>Calculating Rate of Improvement (ROI) and Gap Analyses</a:t>
            </a:r>
          </a:p>
        </p:txBody>
      </p:sp>
    </p:spTree>
    <p:extLst>
      <p:ext uri="{BB962C8B-B14F-4D97-AF65-F5344CB8AC3E}">
        <p14:creationId xmlns:p14="http://schemas.microsoft.com/office/powerpoint/2010/main" val="1434924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0329-72DD-42A7-A83D-3F58245AAF70}"/>
              </a:ext>
            </a:extLst>
          </p:cNvPr>
          <p:cNvSpPr>
            <a:spLocks noGrp="1"/>
          </p:cNvSpPr>
          <p:nvPr>
            <p:ph type="title"/>
          </p:nvPr>
        </p:nvSpPr>
        <p:spPr/>
        <p:txBody>
          <a:bodyPr/>
          <a:lstStyle/>
          <a:p>
            <a:r>
              <a:rPr lang="en-US"/>
              <a:t>Setting Goals and Calculating ROIs</a:t>
            </a:r>
          </a:p>
        </p:txBody>
      </p:sp>
      <p:sp>
        <p:nvSpPr>
          <p:cNvPr id="3" name="Text Placeholder 2">
            <a:extLst>
              <a:ext uri="{FF2B5EF4-FFF2-40B4-BE49-F238E27FC236}">
                <a16:creationId xmlns:a16="http://schemas.microsoft.com/office/drawing/2014/main" id="{941ACE23-7BEA-4D60-9159-61C39E8F0003}"/>
              </a:ext>
            </a:extLst>
          </p:cNvPr>
          <p:cNvSpPr>
            <a:spLocks noGrp="1"/>
          </p:cNvSpPr>
          <p:nvPr>
            <p:ph type="body" sz="quarter" idx="10"/>
          </p:nvPr>
        </p:nvSpPr>
        <p:spPr/>
        <p:txBody>
          <a:bodyPr/>
          <a:lstStyle/>
          <a:p>
            <a:pPr marL="0" indent="0">
              <a:buNone/>
            </a:pPr>
            <a:r>
              <a:rPr lang="en-US" b="1"/>
              <a:t>Rate of Improvement (ROI) </a:t>
            </a:r>
          </a:p>
          <a:p>
            <a:r>
              <a:rPr lang="en-US"/>
              <a:t>The expected rate of improvement on progress monitoring assessments is the number of units of measure (e.g., words read correctly [WRC], correct responses, correct digits) a child has made per week since the beginning of the intervention. </a:t>
            </a:r>
          </a:p>
          <a:p>
            <a:r>
              <a:rPr lang="en-US"/>
              <a:t>To discover this rate, teachers should divide the total number of units gained by the number of weeks that have elapsed. </a:t>
            </a:r>
          </a:p>
          <a:p>
            <a:r>
              <a:rPr lang="en-US"/>
              <a:t>The ROI is compared to the improvement of a typical peer to determine adequate progress.</a:t>
            </a:r>
          </a:p>
          <a:p>
            <a:endParaRPr lang="en-US"/>
          </a:p>
        </p:txBody>
      </p:sp>
    </p:spTree>
    <p:extLst>
      <p:ext uri="{BB962C8B-B14F-4D97-AF65-F5344CB8AC3E}">
        <p14:creationId xmlns:p14="http://schemas.microsoft.com/office/powerpoint/2010/main" val="3707533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AD42-D48A-4F3C-9B9C-4B0F758B384D}"/>
              </a:ext>
            </a:extLst>
          </p:cNvPr>
          <p:cNvSpPr>
            <a:spLocks noGrp="1"/>
          </p:cNvSpPr>
          <p:nvPr>
            <p:ph type="title"/>
          </p:nvPr>
        </p:nvSpPr>
        <p:spPr/>
        <p:txBody>
          <a:bodyPr/>
          <a:lstStyle/>
          <a:p>
            <a:r>
              <a:rPr lang="en-US"/>
              <a:t>Monitor Student Progress</a:t>
            </a:r>
          </a:p>
        </p:txBody>
      </p:sp>
      <p:sp>
        <p:nvSpPr>
          <p:cNvPr id="3" name="Content Placeholder 2">
            <a:extLst>
              <a:ext uri="{FF2B5EF4-FFF2-40B4-BE49-F238E27FC236}">
                <a16:creationId xmlns:a16="http://schemas.microsoft.com/office/drawing/2014/main" id="{B9108D44-2933-4828-89C7-B159516065D8}"/>
              </a:ext>
            </a:extLst>
          </p:cNvPr>
          <p:cNvSpPr>
            <a:spLocks noGrp="1"/>
          </p:cNvSpPr>
          <p:nvPr>
            <p:ph sz="quarter" idx="12"/>
          </p:nvPr>
        </p:nvSpPr>
        <p:spPr/>
        <p:txBody>
          <a:bodyPr/>
          <a:lstStyle/>
          <a:p>
            <a:r>
              <a:rPr lang="en-US"/>
              <a:t>Progress monitoring data</a:t>
            </a:r>
          </a:p>
          <a:p>
            <a:r>
              <a:rPr lang="en-US"/>
              <a:t>Monitoring the fidelity of the interventions</a:t>
            </a:r>
          </a:p>
          <a:p>
            <a:r>
              <a:rPr lang="en-US"/>
              <a:t>Family communication</a:t>
            </a:r>
          </a:p>
          <a:p>
            <a:endParaRPr lang="en-US"/>
          </a:p>
        </p:txBody>
      </p:sp>
      <p:sp>
        <p:nvSpPr>
          <p:cNvPr id="4" name="Rectangle: Rounded Corners 3">
            <a:extLst>
              <a:ext uri="{FF2B5EF4-FFF2-40B4-BE49-F238E27FC236}">
                <a16:creationId xmlns:a16="http://schemas.microsoft.com/office/drawing/2014/main" id="{70FC3822-911D-41A5-BE51-22405F64AC1E}"/>
              </a:ext>
            </a:extLst>
          </p:cNvPr>
          <p:cNvSpPr/>
          <p:nvPr/>
        </p:nvSpPr>
        <p:spPr>
          <a:xfrm>
            <a:off x="2533650" y="3352800"/>
            <a:ext cx="8391525" cy="27146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400"/>
              <a:t>Be responsive to the data!</a:t>
            </a:r>
          </a:p>
        </p:txBody>
      </p:sp>
    </p:spTree>
    <p:extLst>
      <p:ext uri="{BB962C8B-B14F-4D97-AF65-F5344CB8AC3E}">
        <p14:creationId xmlns:p14="http://schemas.microsoft.com/office/powerpoint/2010/main" val="1689283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7F1F-6D03-4BA3-86D0-A176D96D07AF}"/>
              </a:ext>
            </a:extLst>
          </p:cNvPr>
          <p:cNvSpPr>
            <a:spLocks noGrp="1"/>
          </p:cNvSpPr>
          <p:nvPr>
            <p:ph type="title"/>
          </p:nvPr>
        </p:nvSpPr>
        <p:spPr>
          <a:xfrm>
            <a:off x="449502" y="209145"/>
            <a:ext cx="10006144" cy="1208314"/>
          </a:xfrm>
        </p:spPr>
        <p:txBody>
          <a:bodyPr/>
          <a:lstStyle/>
          <a:p>
            <a:pPr algn="ctr"/>
            <a:r>
              <a:rPr lang="en-US"/>
              <a:t>Data Tells a Story</a:t>
            </a:r>
          </a:p>
        </p:txBody>
      </p:sp>
      <p:sp>
        <p:nvSpPr>
          <p:cNvPr id="3" name="Text Placeholder 2">
            <a:extLst>
              <a:ext uri="{FF2B5EF4-FFF2-40B4-BE49-F238E27FC236}">
                <a16:creationId xmlns:a16="http://schemas.microsoft.com/office/drawing/2014/main" id="{577CDC0F-8781-448A-ADF5-C0AFCB020585}"/>
              </a:ext>
            </a:extLst>
          </p:cNvPr>
          <p:cNvSpPr>
            <a:spLocks noGrp="1"/>
          </p:cNvSpPr>
          <p:nvPr>
            <p:ph type="body" sz="quarter" idx="10"/>
          </p:nvPr>
        </p:nvSpPr>
        <p:spPr>
          <a:xfrm>
            <a:off x="644056" y="1828800"/>
            <a:ext cx="5129343" cy="2708424"/>
          </a:xfrm>
        </p:spPr>
        <p:txBody>
          <a:bodyPr>
            <a:normAutofit fontScale="85000" lnSpcReduction="10000"/>
          </a:bodyPr>
          <a:lstStyle/>
          <a:p>
            <a:pPr marL="0" indent="0">
              <a:buNone/>
            </a:pPr>
            <a:endParaRPr lang="en-US"/>
          </a:p>
          <a:p>
            <a:pPr marL="0" indent="0">
              <a:buNone/>
            </a:pPr>
            <a:endParaRPr lang="en-US"/>
          </a:p>
          <a:p>
            <a:pPr marL="0" indent="0">
              <a:buNone/>
            </a:pPr>
            <a:endParaRPr lang="en-US"/>
          </a:p>
          <a:p>
            <a:pPr marL="0" indent="0">
              <a:buNone/>
            </a:pPr>
            <a:endParaRPr lang="en-US"/>
          </a:p>
          <a:p>
            <a:pPr marL="0" indent="0" algn="ctr">
              <a:buNone/>
            </a:pPr>
            <a:r>
              <a:rPr lang="en-US" sz="4000" b="1">
                <a:solidFill>
                  <a:prstClr val="black"/>
                </a:solidFill>
                <a:latin typeface="Open Sans" panose="020B0606030504020204" pitchFamily="34" charset="0"/>
                <a:ea typeface="Open Sans" panose="020B0606030504020204" pitchFamily="34" charset="0"/>
                <a:cs typeface="Open Sans" panose="020B0606030504020204" pitchFamily="34" charset="0"/>
              </a:rPr>
              <a:t>Weighing the cow doesn’t make it fatter!!</a:t>
            </a:r>
          </a:p>
          <a:p>
            <a:pPr marL="0" indent="0">
              <a:buNone/>
            </a:pPr>
            <a:endParaRPr lang="en-US"/>
          </a:p>
        </p:txBody>
      </p:sp>
      <p:pic>
        <p:nvPicPr>
          <p:cNvPr id="7" name="Picture Placeholder 6" descr="Logo&#10;&#10;Description automatically generated">
            <a:extLst>
              <a:ext uri="{FF2B5EF4-FFF2-40B4-BE49-F238E27FC236}">
                <a16:creationId xmlns:a16="http://schemas.microsoft.com/office/drawing/2014/main" id="{AB9EBC3F-DAE0-491A-B7AC-9F0E002EB0D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6978469" y="2769569"/>
            <a:ext cx="3639885" cy="3004577"/>
          </a:xfrm>
        </p:spPr>
      </p:pic>
    </p:spTree>
    <p:extLst>
      <p:ext uri="{BB962C8B-B14F-4D97-AF65-F5344CB8AC3E}">
        <p14:creationId xmlns:p14="http://schemas.microsoft.com/office/powerpoint/2010/main" val="1929875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008B-07D9-4109-A256-C7150FABCD4D}"/>
              </a:ext>
            </a:extLst>
          </p:cNvPr>
          <p:cNvSpPr>
            <a:spLocks noGrp="1"/>
          </p:cNvSpPr>
          <p:nvPr>
            <p:ph type="title"/>
          </p:nvPr>
        </p:nvSpPr>
        <p:spPr>
          <a:xfrm>
            <a:off x="1933779" y="-2219"/>
            <a:ext cx="9610246" cy="1208314"/>
          </a:xfrm>
        </p:spPr>
        <p:txBody>
          <a:bodyPr/>
          <a:lstStyle/>
          <a:p>
            <a:r>
              <a:rPr lang="en-US"/>
              <a:t>Calculating Rate of Improvement</a:t>
            </a:r>
          </a:p>
        </p:txBody>
      </p:sp>
      <p:pic>
        <p:nvPicPr>
          <p:cNvPr id="5" name="Content Placeholder 4">
            <a:extLst>
              <a:ext uri="{FF2B5EF4-FFF2-40B4-BE49-F238E27FC236}">
                <a16:creationId xmlns:a16="http://schemas.microsoft.com/office/drawing/2014/main" id="{B7AE70F1-477A-44D1-AB3F-AFB43E4C8A64}"/>
              </a:ext>
            </a:extLst>
          </p:cNvPr>
          <p:cNvPicPr>
            <a:picLocks noGrp="1" noChangeAspect="1"/>
          </p:cNvPicPr>
          <p:nvPr>
            <p:ph sz="quarter" idx="12"/>
          </p:nvPr>
        </p:nvPicPr>
        <p:blipFill>
          <a:blip r:embed="rId3"/>
          <a:stretch>
            <a:fillRect/>
          </a:stretch>
        </p:blipFill>
        <p:spPr>
          <a:xfrm>
            <a:off x="2246051" y="939365"/>
            <a:ext cx="9522317" cy="5769934"/>
          </a:xfrm>
        </p:spPr>
      </p:pic>
      <p:cxnSp>
        <p:nvCxnSpPr>
          <p:cNvPr id="7" name="Straight Connector 6">
            <a:extLst>
              <a:ext uri="{FF2B5EF4-FFF2-40B4-BE49-F238E27FC236}">
                <a16:creationId xmlns:a16="http://schemas.microsoft.com/office/drawing/2014/main" id="{54B6D68C-744C-4D43-A4FA-51F8246003AA}"/>
              </a:ext>
            </a:extLst>
          </p:cNvPr>
          <p:cNvCxnSpPr/>
          <p:nvPr/>
        </p:nvCxnSpPr>
        <p:spPr>
          <a:xfrm>
            <a:off x="4580877" y="1819922"/>
            <a:ext cx="0" cy="4021585"/>
          </a:xfrm>
          <a:prstGeom prst="line">
            <a:avLst/>
          </a:prstGeom>
          <a:ln>
            <a:solidFill>
              <a:srgbClr val="1D2E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6304D3-2770-469B-830A-AD070353FEA9}"/>
              </a:ext>
            </a:extLst>
          </p:cNvPr>
          <p:cNvCxnSpPr/>
          <p:nvPr/>
        </p:nvCxnSpPr>
        <p:spPr>
          <a:xfrm>
            <a:off x="6659731" y="1819922"/>
            <a:ext cx="0" cy="4021585"/>
          </a:xfrm>
          <a:prstGeom prst="line">
            <a:avLst/>
          </a:prstGeom>
          <a:ln>
            <a:solidFill>
              <a:srgbClr val="1D2E56"/>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59B2B23-904B-4F3E-BBE4-040CA721103D}"/>
              </a:ext>
            </a:extLst>
          </p:cNvPr>
          <p:cNvSpPr/>
          <p:nvPr/>
        </p:nvSpPr>
        <p:spPr>
          <a:xfrm>
            <a:off x="4287915" y="4101483"/>
            <a:ext cx="177547" cy="17755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BB173851-9743-4275-8A84-F46AD4511E3C}"/>
              </a:ext>
            </a:extLst>
          </p:cNvPr>
          <p:cNvSpPr/>
          <p:nvPr/>
        </p:nvSpPr>
        <p:spPr>
          <a:xfrm>
            <a:off x="7183515" y="3082030"/>
            <a:ext cx="177547" cy="17755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0DCF5720-E510-4FE9-A6EE-82A52E6DFE16}"/>
              </a:ext>
            </a:extLst>
          </p:cNvPr>
          <p:cNvCxnSpPr>
            <a:cxnSpLocks/>
          </p:cNvCxnSpPr>
          <p:nvPr/>
        </p:nvCxnSpPr>
        <p:spPr>
          <a:xfrm flipV="1">
            <a:off x="2526963" y="2286428"/>
            <a:ext cx="7297445" cy="256194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355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0227-2ACA-4319-8740-296B574B1B26}"/>
              </a:ext>
            </a:extLst>
          </p:cNvPr>
          <p:cNvSpPr>
            <a:spLocks noGrp="1"/>
          </p:cNvSpPr>
          <p:nvPr>
            <p:ph type="title"/>
          </p:nvPr>
        </p:nvSpPr>
        <p:spPr/>
        <p:txBody>
          <a:bodyPr/>
          <a:lstStyle/>
          <a:p>
            <a:r>
              <a:rPr lang="en-US"/>
              <a:t>Gap Analysis: Step One</a:t>
            </a:r>
          </a:p>
        </p:txBody>
      </p:sp>
      <p:pic>
        <p:nvPicPr>
          <p:cNvPr id="5" name="Content Placeholder 4">
            <a:extLst>
              <a:ext uri="{FF2B5EF4-FFF2-40B4-BE49-F238E27FC236}">
                <a16:creationId xmlns:a16="http://schemas.microsoft.com/office/drawing/2014/main" id="{7B5993E0-0E0E-4A1C-97DF-7DFB37BF7815}"/>
              </a:ext>
            </a:extLst>
          </p:cNvPr>
          <p:cNvPicPr>
            <a:picLocks noGrp="1" noChangeAspect="1"/>
          </p:cNvPicPr>
          <p:nvPr>
            <p:ph sz="quarter" idx="12"/>
          </p:nvPr>
        </p:nvPicPr>
        <p:blipFill>
          <a:blip r:embed="rId3"/>
          <a:stretch>
            <a:fillRect/>
          </a:stretch>
        </p:blipFill>
        <p:spPr>
          <a:xfrm>
            <a:off x="2587835" y="1834131"/>
            <a:ext cx="8333954" cy="1865538"/>
          </a:xfrm>
        </p:spPr>
      </p:pic>
      <p:sp>
        <p:nvSpPr>
          <p:cNvPr id="7" name="TextBox 6">
            <a:extLst>
              <a:ext uri="{FF2B5EF4-FFF2-40B4-BE49-F238E27FC236}">
                <a16:creationId xmlns:a16="http://schemas.microsoft.com/office/drawing/2014/main" id="{BECA0F6A-8A73-4D71-B0B1-3B8A412E4EEC}"/>
              </a:ext>
            </a:extLst>
          </p:cNvPr>
          <p:cNvSpPr txBox="1"/>
          <p:nvPr/>
        </p:nvSpPr>
        <p:spPr>
          <a:xfrm>
            <a:off x="2970212" y="4286935"/>
            <a:ext cx="6248400" cy="646331"/>
          </a:xfrm>
          <a:prstGeom prst="rect">
            <a:avLst/>
          </a:prstGeom>
          <a:noFill/>
        </p:spPr>
        <p:txBody>
          <a:bodyPr wrap="square">
            <a:spAutoFit/>
          </a:bodyPr>
          <a:lstStyle/>
          <a:p>
            <a:r>
              <a:rPr lang="en-US"/>
              <a:t>Interpretation: Malik’s performance is currently 3.75 times deficient compared to his peers.</a:t>
            </a:r>
          </a:p>
        </p:txBody>
      </p:sp>
    </p:spTree>
    <p:extLst>
      <p:ext uri="{BB962C8B-B14F-4D97-AF65-F5344CB8AC3E}">
        <p14:creationId xmlns:p14="http://schemas.microsoft.com/office/powerpoint/2010/main" val="4018357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EBC7-DCF3-4575-B262-E90A5F657D57}"/>
              </a:ext>
            </a:extLst>
          </p:cNvPr>
          <p:cNvSpPr>
            <a:spLocks noGrp="1"/>
          </p:cNvSpPr>
          <p:nvPr>
            <p:ph type="title"/>
          </p:nvPr>
        </p:nvSpPr>
        <p:spPr/>
        <p:txBody>
          <a:bodyPr/>
          <a:lstStyle/>
          <a:p>
            <a:r>
              <a:rPr lang="en-US"/>
              <a:t>Gap Analysis: Step Two</a:t>
            </a:r>
          </a:p>
        </p:txBody>
      </p:sp>
      <p:pic>
        <p:nvPicPr>
          <p:cNvPr id="5" name="Content Placeholder 4">
            <a:extLst>
              <a:ext uri="{FF2B5EF4-FFF2-40B4-BE49-F238E27FC236}">
                <a16:creationId xmlns:a16="http://schemas.microsoft.com/office/drawing/2014/main" id="{4D9A2BF6-CAF1-4121-A086-ECFB786267D4}"/>
              </a:ext>
            </a:extLst>
          </p:cNvPr>
          <p:cNvPicPr>
            <a:picLocks noGrp="1" noChangeAspect="1"/>
          </p:cNvPicPr>
          <p:nvPr>
            <p:ph sz="quarter" idx="12"/>
          </p:nvPr>
        </p:nvPicPr>
        <p:blipFill>
          <a:blip r:embed="rId3"/>
          <a:stretch>
            <a:fillRect/>
          </a:stretch>
        </p:blipFill>
        <p:spPr>
          <a:xfrm>
            <a:off x="3001178" y="1221015"/>
            <a:ext cx="7374722" cy="1239998"/>
          </a:xfrm>
        </p:spPr>
      </p:pic>
      <p:pic>
        <p:nvPicPr>
          <p:cNvPr id="6" name="Picture 5">
            <a:extLst>
              <a:ext uri="{FF2B5EF4-FFF2-40B4-BE49-F238E27FC236}">
                <a16:creationId xmlns:a16="http://schemas.microsoft.com/office/drawing/2014/main" id="{1CD0F56F-B62A-4D3D-A314-8CFD4AAA747E}"/>
              </a:ext>
            </a:extLst>
          </p:cNvPr>
          <p:cNvPicPr>
            <a:picLocks noChangeAspect="1"/>
          </p:cNvPicPr>
          <p:nvPr/>
        </p:nvPicPr>
        <p:blipFill>
          <a:blip r:embed="rId4"/>
          <a:stretch>
            <a:fillRect/>
          </a:stretch>
        </p:blipFill>
        <p:spPr>
          <a:xfrm>
            <a:off x="2956728" y="2538550"/>
            <a:ext cx="7463622" cy="2540917"/>
          </a:xfrm>
          <a:prstGeom prst="rect">
            <a:avLst/>
          </a:prstGeom>
        </p:spPr>
      </p:pic>
      <p:sp>
        <p:nvSpPr>
          <p:cNvPr id="8" name="TextBox 7">
            <a:extLst>
              <a:ext uri="{FF2B5EF4-FFF2-40B4-BE49-F238E27FC236}">
                <a16:creationId xmlns:a16="http://schemas.microsoft.com/office/drawing/2014/main" id="{D1301D25-FA7A-4DE5-970A-599F6152A2F6}"/>
              </a:ext>
            </a:extLst>
          </p:cNvPr>
          <p:cNvSpPr txBox="1"/>
          <p:nvPr/>
        </p:nvSpPr>
        <p:spPr>
          <a:xfrm>
            <a:off x="2102455" y="5389771"/>
            <a:ext cx="9454545" cy="923330"/>
          </a:xfrm>
          <a:prstGeom prst="rect">
            <a:avLst/>
          </a:prstGeom>
          <a:noFill/>
        </p:spPr>
        <p:txBody>
          <a:bodyPr wrap="square" lIns="91440" tIns="45720" rIns="91440" bIns="45720" anchor="t">
            <a:spAutoFit/>
          </a:bodyPr>
          <a:lstStyle/>
          <a:p>
            <a:r>
              <a:rPr lang="en-US"/>
              <a:t>Interpretation: Malik needs to improve by .64 digits per week in order to reach his goal.  He is currently improving by .17 digits per week. If he continues at this rate, it will take him 94 weeks to reach his goal.</a:t>
            </a:r>
          </a:p>
        </p:txBody>
      </p:sp>
    </p:spTree>
    <p:extLst>
      <p:ext uri="{BB962C8B-B14F-4D97-AF65-F5344CB8AC3E}">
        <p14:creationId xmlns:p14="http://schemas.microsoft.com/office/powerpoint/2010/main" val="3840889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8D79-5EE5-4170-818C-B2510466C9A7}"/>
              </a:ext>
            </a:extLst>
          </p:cNvPr>
          <p:cNvSpPr>
            <a:spLocks noGrp="1"/>
          </p:cNvSpPr>
          <p:nvPr>
            <p:ph type="title"/>
          </p:nvPr>
        </p:nvSpPr>
        <p:spPr/>
        <p:txBody>
          <a:bodyPr/>
          <a:lstStyle/>
          <a:p>
            <a:r>
              <a:rPr lang="en-US"/>
              <a:t>Child Find Requirements</a:t>
            </a:r>
          </a:p>
        </p:txBody>
      </p:sp>
    </p:spTree>
    <p:extLst>
      <p:ext uri="{BB962C8B-B14F-4D97-AF65-F5344CB8AC3E}">
        <p14:creationId xmlns:p14="http://schemas.microsoft.com/office/powerpoint/2010/main" val="4171606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C38E-89CB-9DEE-81C4-53F9B32EC537}"/>
              </a:ext>
            </a:extLst>
          </p:cNvPr>
          <p:cNvSpPr>
            <a:spLocks noGrp="1"/>
          </p:cNvSpPr>
          <p:nvPr>
            <p:ph type="title"/>
          </p:nvPr>
        </p:nvSpPr>
        <p:spPr/>
        <p:txBody>
          <a:bodyPr/>
          <a:lstStyle/>
          <a:p>
            <a:r>
              <a:rPr lang="en-US" sz="3550">
                <a:latin typeface="Georgia"/>
                <a:ea typeface="Open Sans"/>
                <a:cs typeface="Arial"/>
              </a:rPr>
              <a:t>The Impact of RTI2 </a:t>
            </a:r>
            <a:endParaRPr lang="en-US">
              <a:latin typeface="Georgia"/>
            </a:endParaRPr>
          </a:p>
        </p:txBody>
      </p:sp>
      <p:graphicFrame>
        <p:nvGraphicFramePr>
          <p:cNvPr id="7" name="Chart 6">
            <a:extLst>
              <a:ext uri="{FF2B5EF4-FFF2-40B4-BE49-F238E27FC236}">
                <a16:creationId xmlns:a16="http://schemas.microsoft.com/office/drawing/2014/main" id="{F6BF5F83-1737-4E07-B09D-9F27F0565CA2}"/>
              </a:ext>
            </a:extLst>
          </p:cNvPr>
          <p:cNvGraphicFramePr>
            <a:graphicFrameLocks/>
          </p:cNvGraphicFramePr>
          <p:nvPr>
            <p:extLst>
              <p:ext uri="{D42A27DB-BD31-4B8C-83A1-F6EECF244321}">
                <p14:modId xmlns:p14="http://schemas.microsoft.com/office/powerpoint/2010/main" val="807620841"/>
              </p:ext>
            </p:extLst>
          </p:nvPr>
        </p:nvGraphicFramePr>
        <p:xfrm>
          <a:off x="1366951" y="1586476"/>
          <a:ext cx="8134350" cy="4268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3866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711D-DA15-475D-90F5-79900265DB96}"/>
              </a:ext>
            </a:extLst>
          </p:cNvPr>
          <p:cNvSpPr>
            <a:spLocks noGrp="1"/>
          </p:cNvSpPr>
          <p:nvPr>
            <p:ph type="title"/>
          </p:nvPr>
        </p:nvSpPr>
        <p:spPr/>
        <p:txBody>
          <a:bodyPr/>
          <a:lstStyle/>
          <a:p>
            <a:r>
              <a:rPr lang="en-US"/>
              <a:t>Individuals with Disabilities Education Act (IDEA) Requirements</a:t>
            </a:r>
          </a:p>
        </p:txBody>
      </p:sp>
      <p:sp>
        <p:nvSpPr>
          <p:cNvPr id="3" name="Text Placeholder 2">
            <a:extLst>
              <a:ext uri="{FF2B5EF4-FFF2-40B4-BE49-F238E27FC236}">
                <a16:creationId xmlns:a16="http://schemas.microsoft.com/office/drawing/2014/main" id="{11736D68-F23F-4341-9618-59F4936471E3}"/>
              </a:ext>
            </a:extLst>
          </p:cNvPr>
          <p:cNvSpPr>
            <a:spLocks noGrp="1"/>
          </p:cNvSpPr>
          <p:nvPr>
            <p:ph type="body" sz="quarter" idx="10"/>
          </p:nvPr>
        </p:nvSpPr>
        <p:spPr>
          <a:xfrm>
            <a:off x="507868" y="1549854"/>
            <a:ext cx="9953750" cy="5087710"/>
          </a:xfrm>
        </p:spPr>
        <p:txBody>
          <a:bodyPr vert="horz" lIns="91440" tIns="45720" rIns="91440" bIns="45720" rtlCol="0" anchor="t">
            <a:normAutofit fontScale="77500" lnSpcReduction="20000"/>
          </a:bodyPr>
          <a:lstStyle/>
          <a:p>
            <a:pPr marL="0" indent="0">
              <a:lnSpc>
                <a:spcPct val="120000"/>
              </a:lnSpc>
              <a:buNone/>
            </a:pPr>
            <a:r>
              <a:rPr lang="en-US" sz="2600">
                <a:latin typeface="+mn-lt"/>
                <a:ea typeface="Open Sans"/>
                <a:cs typeface="Arial"/>
              </a:rPr>
              <a:t>IDEA requires local education agencies (LEAs) to:</a:t>
            </a:r>
            <a:endParaRPr lang="en-US"/>
          </a:p>
          <a:p>
            <a:pPr marL="256540" indent="-256540">
              <a:lnSpc>
                <a:spcPct val="120000"/>
              </a:lnSpc>
            </a:pPr>
            <a:r>
              <a:rPr lang="en-US" sz="2600">
                <a:latin typeface="+mn-lt"/>
                <a:ea typeface="Open Sans"/>
                <a:cs typeface="Arial"/>
              </a:rPr>
              <a:t>Identify students at risk for disabilities</a:t>
            </a:r>
          </a:p>
          <a:p>
            <a:pPr marL="556895" lvl="1" indent="-213995">
              <a:lnSpc>
                <a:spcPct val="120000"/>
              </a:lnSpc>
            </a:pPr>
            <a:r>
              <a:rPr lang="en-US" sz="2600">
                <a:latin typeface="+mn-lt"/>
                <a:ea typeface="Open Sans"/>
                <a:cs typeface="Arial"/>
              </a:rPr>
              <a:t>Child find</a:t>
            </a:r>
          </a:p>
          <a:p>
            <a:pPr marL="556895" lvl="1" indent="-213995">
              <a:lnSpc>
                <a:spcPct val="120000"/>
              </a:lnSpc>
            </a:pPr>
            <a:r>
              <a:rPr lang="en-US" sz="2600">
                <a:latin typeface="+mn-lt"/>
                <a:ea typeface="Open Sans"/>
                <a:cs typeface="Arial"/>
              </a:rPr>
              <a:t>Parent referral</a:t>
            </a:r>
          </a:p>
          <a:p>
            <a:pPr marL="256540" indent="-256540">
              <a:lnSpc>
                <a:spcPct val="120000"/>
              </a:lnSpc>
            </a:pPr>
            <a:r>
              <a:rPr lang="en-US" sz="2600">
                <a:latin typeface="+mn-lt"/>
                <a:ea typeface="Open Sans"/>
                <a:cs typeface="Arial"/>
              </a:rPr>
              <a:t>Evaluate students suspected of a disability</a:t>
            </a:r>
          </a:p>
          <a:p>
            <a:pPr marL="556895" lvl="1" indent="-213995">
              <a:lnSpc>
                <a:spcPct val="120000"/>
              </a:lnSpc>
            </a:pPr>
            <a:r>
              <a:rPr lang="en-US" sz="2600">
                <a:latin typeface="+mn-lt"/>
                <a:ea typeface="Open Sans"/>
                <a:cs typeface="Arial"/>
              </a:rPr>
              <a:t>Timely evaluations (60 days)</a:t>
            </a:r>
          </a:p>
          <a:p>
            <a:pPr marL="256540" indent="-256540">
              <a:lnSpc>
                <a:spcPct val="120000"/>
              </a:lnSpc>
            </a:pPr>
            <a:r>
              <a:rPr lang="en-US" sz="2600">
                <a:latin typeface="+mn-lt"/>
                <a:ea typeface="Open Sans"/>
                <a:cs typeface="Arial"/>
              </a:rPr>
              <a:t>Determine students’ eligibility for special education services</a:t>
            </a:r>
          </a:p>
          <a:p>
            <a:pPr marL="556895" lvl="1" indent="-213995">
              <a:lnSpc>
                <a:spcPct val="120000"/>
              </a:lnSpc>
            </a:pPr>
            <a:r>
              <a:rPr lang="en-US" sz="2600">
                <a:latin typeface="+mn-lt"/>
                <a:ea typeface="Open Sans"/>
                <a:cs typeface="Arial"/>
              </a:rPr>
              <a:t>Federal and state definitions</a:t>
            </a:r>
          </a:p>
          <a:p>
            <a:pPr marL="256540" indent="-256540">
              <a:lnSpc>
                <a:spcPct val="120000"/>
              </a:lnSpc>
            </a:pPr>
            <a:r>
              <a:rPr lang="en-US" sz="2600">
                <a:latin typeface="+mn-lt"/>
                <a:ea typeface="Open Sans"/>
                <a:cs typeface="Arial"/>
              </a:rPr>
              <a:t>Develop an individual education program (IEP) for eligible students based on student need</a:t>
            </a:r>
          </a:p>
          <a:p>
            <a:pPr marL="556895" lvl="1" indent="-213995">
              <a:lnSpc>
                <a:spcPct val="120000"/>
              </a:lnSpc>
            </a:pPr>
            <a:r>
              <a:rPr lang="en-US" sz="2600">
                <a:latin typeface="+mn-lt"/>
                <a:ea typeface="Open Sans"/>
                <a:cs typeface="Arial"/>
              </a:rPr>
              <a:t>All decisions are made by the IEP team</a:t>
            </a:r>
          </a:p>
          <a:p>
            <a:pPr marL="256540" indent="-256540">
              <a:lnSpc>
                <a:spcPct val="120000"/>
              </a:lnSpc>
            </a:pPr>
            <a:r>
              <a:rPr lang="en-US" sz="2600">
                <a:latin typeface="+mn-lt"/>
                <a:ea typeface="Open Sans"/>
                <a:cs typeface="Arial"/>
              </a:rPr>
              <a:t>Provide a free and appropriate public education (FAPE) for students with disabilities</a:t>
            </a:r>
          </a:p>
          <a:p>
            <a:pPr marL="0" indent="0">
              <a:buNone/>
            </a:pPr>
            <a:endParaRPr lang="en-US"/>
          </a:p>
        </p:txBody>
      </p:sp>
    </p:spTree>
    <p:extLst>
      <p:ext uri="{BB962C8B-B14F-4D97-AF65-F5344CB8AC3E}">
        <p14:creationId xmlns:p14="http://schemas.microsoft.com/office/powerpoint/2010/main" val="1216820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2799686-8BD3-44F3-A2FE-01C2A982C224}"/>
              </a:ext>
            </a:extLst>
          </p:cNvPr>
          <p:cNvGraphicFramePr/>
          <p:nvPr>
            <p:extLst>
              <p:ext uri="{D42A27DB-BD31-4B8C-83A1-F6EECF244321}">
                <p14:modId xmlns:p14="http://schemas.microsoft.com/office/powerpoint/2010/main" val="2705793298"/>
              </p:ext>
            </p:extLst>
          </p:nvPr>
        </p:nvGraphicFramePr>
        <p:xfrm>
          <a:off x="1410453" y="1236846"/>
          <a:ext cx="9848296" cy="5727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FEA6197-B612-4F5D-9F6A-B71B0D6C7CAB}"/>
              </a:ext>
            </a:extLst>
          </p:cNvPr>
          <p:cNvSpPr>
            <a:spLocks noGrp="1"/>
          </p:cNvSpPr>
          <p:nvPr>
            <p:ph type="title"/>
          </p:nvPr>
        </p:nvSpPr>
        <p:spPr/>
        <p:txBody>
          <a:bodyPr/>
          <a:lstStyle/>
          <a:p>
            <a:r>
              <a:rPr lang="en-US"/>
              <a:t>Evaluation</a:t>
            </a:r>
          </a:p>
        </p:txBody>
      </p:sp>
      <p:sp>
        <p:nvSpPr>
          <p:cNvPr id="4" name="Text Placeholder 3">
            <a:extLst>
              <a:ext uri="{FF2B5EF4-FFF2-40B4-BE49-F238E27FC236}">
                <a16:creationId xmlns:a16="http://schemas.microsoft.com/office/drawing/2014/main" id="{B96609AB-AFAE-40F8-A36F-6E6CA1EDE01C}"/>
              </a:ext>
            </a:extLst>
          </p:cNvPr>
          <p:cNvSpPr>
            <a:spLocks noGrp="1"/>
          </p:cNvSpPr>
          <p:nvPr>
            <p:ph type="body" sz="quarter" idx="10"/>
          </p:nvPr>
        </p:nvSpPr>
        <p:spPr>
          <a:xfrm>
            <a:off x="3293616" y="1436914"/>
            <a:ext cx="5898608" cy="5238610"/>
          </a:xfrm>
          <a:prstGeom prst="ellipse">
            <a:avLst/>
          </a:prstGeom>
          <a:solidFill>
            <a:schemeClr val="accent4"/>
          </a:solidFill>
          <a:ln>
            <a:solidFill>
              <a:srgbClr val="2DC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a:latin typeface="Arial" panose="020B0604020202020204" pitchFamily="34" charset="0"/>
                <a:cs typeface="Arial" panose="020B0604020202020204" pitchFamily="34" charset="0"/>
              </a:rPr>
              <a:t> </a:t>
            </a:r>
            <a:r>
              <a:rPr lang="en-US">
                <a:cs typeface="Arial" panose="020B0604020202020204" pitchFamily="34" charset="0"/>
              </a:rPr>
              <a:t>Number of Data Points </a:t>
            </a:r>
          </a:p>
        </p:txBody>
      </p:sp>
    </p:spTree>
    <p:extLst>
      <p:ext uri="{BB962C8B-B14F-4D97-AF65-F5344CB8AC3E}">
        <p14:creationId xmlns:p14="http://schemas.microsoft.com/office/powerpoint/2010/main" val="12568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0E95-84CB-4EA5-93D8-5AA34F7200C8}"/>
              </a:ext>
            </a:extLst>
          </p:cNvPr>
          <p:cNvSpPr>
            <a:spLocks noGrp="1"/>
          </p:cNvSpPr>
          <p:nvPr>
            <p:ph type="title"/>
          </p:nvPr>
        </p:nvSpPr>
        <p:spPr/>
        <p:txBody>
          <a:bodyPr/>
          <a:lstStyle/>
          <a:p>
            <a:r>
              <a:rPr lang="en-US"/>
              <a:t>Tips to Avoid Procedural Violations</a:t>
            </a:r>
          </a:p>
        </p:txBody>
      </p:sp>
      <p:sp>
        <p:nvSpPr>
          <p:cNvPr id="3" name="Content Placeholder 2">
            <a:extLst>
              <a:ext uri="{FF2B5EF4-FFF2-40B4-BE49-F238E27FC236}">
                <a16:creationId xmlns:a16="http://schemas.microsoft.com/office/drawing/2014/main" id="{303B1C89-C654-4509-A540-597E153B0F50}"/>
              </a:ext>
            </a:extLst>
          </p:cNvPr>
          <p:cNvSpPr>
            <a:spLocks noGrp="1"/>
          </p:cNvSpPr>
          <p:nvPr>
            <p:ph sz="quarter" idx="12"/>
          </p:nvPr>
        </p:nvSpPr>
        <p:spPr>
          <a:xfrm>
            <a:off x="2102329" y="1531917"/>
            <a:ext cx="9832495" cy="4868883"/>
          </a:xfrm>
        </p:spPr>
        <p:txBody>
          <a:bodyPr vert="horz" lIns="91440" tIns="45720" rIns="91440" bIns="45720" rtlCol="0" anchor="t">
            <a:normAutofit/>
          </a:bodyPr>
          <a:lstStyle/>
          <a:p>
            <a:pPr marL="192405" indent="-192405"/>
            <a:r>
              <a:rPr lang="en-US" sz="2400">
                <a:latin typeface="+mn-lt"/>
                <a:ea typeface="Open Sans"/>
                <a:cs typeface="Arial"/>
              </a:rPr>
              <a:t>Focus on the data, not the process </a:t>
            </a:r>
            <a:endParaRPr lang="en-US">
              <a:latin typeface="+mn-lt"/>
            </a:endParaRPr>
          </a:p>
          <a:p>
            <a:pPr marL="192405" indent="-192405"/>
            <a:r>
              <a:rPr lang="en-US" sz="2400">
                <a:latin typeface="+mn-lt"/>
                <a:ea typeface="Open Sans"/>
                <a:cs typeface="Arial"/>
              </a:rPr>
              <a:t>Respond to the data</a:t>
            </a:r>
          </a:p>
          <a:p>
            <a:pPr marL="192405" indent="-192405"/>
            <a:r>
              <a:rPr lang="en-US" sz="2400">
                <a:latin typeface="+mn-lt"/>
                <a:ea typeface="Open Sans"/>
                <a:cs typeface="Arial"/>
              </a:rPr>
              <a:t>Respond appropriately to requests for evaluation</a:t>
            </a:r>
          </a:p>
          <a:p>
            <a:pPr marL="417830" lvl="1" indent="-160655"/>
            <a:r>
              <a:rPr lang="en-US" sz="2400">
                <a:latin typeface="+mn-lt"/>
                <a:ea typeface="Open Sans"/>
                <a:cs typeface="Arial"/>
              </a:rPr>
              <a:t>Avoid language: “We don’t have enough data points.” or “The student must go through RTI</a:t>
            </a:r>
            <a:r>
              <a:rPr lang="en-US" sz="2400" baseline="30000">
                <a:latin typeface="+mn-lt"/>
                <a:ea typeface="Open Sans"/>
                <a:cs typeface="Arial"/>
              </a:rPr>
              <a:t>2</a:t>
            </a:r>
            <a:r>
              <a:rPr lang="en-US" sz="2400">
                <a:latin typeface="+mn-lt"/>
                <a:ea typeface="Open Sans"/>
                <a:cs typeface="Arial"/>
              </a:rPr>
              <a:t> first.”</a:t>
            </a:r>
          </a:p>
          <a:p>
            <a:pPr marL="192405" indent="-192405"/>
            <a:r>
              <a:rPr lang="en-US" sz="2400">
                <a:latin typeface="+mn-lt"/>
                <a:ea typeface="Open Sans"/>
                <a:cs typeface="Arial"/>
              </a:rPr>
              <a:t>Avoid pre-determination</a:t>
            </a:r>
          </a:p>
          <a:p>
            <a:pPr marL="417830" lvl="1" indent="-160655"/>
            <a:r>
              <a:rPr lang="en-US" sz="2400">
                <a:latin typeface="+mn-lt"/>
                <a:ea typeface="Open Sans"/>
                <a:cs typeface="Arial"/>
              </a:rPr>
              <a:t>Avoid language: “The student hasn’t been in RTI</a:t>
            </a:r>
            <a:r>
              <a:rPr lang="en-US" sz="2400" baseline="30000">
                <a:latin typeface="+mn-lt"/>
                <a:ea typeface="Open Sans"/>
                <a:cs typeface="Arial"/>
              </a:rPr>
              <a:t>2</a:t>
            </a:r>
            <a:r>
              <a:rPr lang="en-US" sz="2400">
                <a:latin typeface="+mn-lt"/>
                <a:ea typeface="Open Sans"/>
                <a:cs typeface="Arial"/>
              </a:rPr>
              <a:t> long enough. If I test the student now, we won’t be able to make the student eligible.”</a:t>
            </a:r>
          </a:p>
          <a:p>
            <a:pPr marL="417830" lvl="1" indent="-160655"/>
            <a:r>
              <a:rPr lang="en-US" sz="2400">
                <a:latin typeface="+mn-lt"/>
                <a:ea typeface="Open Sans"/>
                <a:cs typeface="Arial"/>
              </a:rPr>
              <a:t>All decisions are made by IEP team</a:t>
            </a:r>
          </a:p>
          <a:p>
            <a:pPr marL="192405" indent="-192405"/>
            <a:r>
              <a:rPr lang="en-US" sz="2400">
                <a:latin typeface="+mn-lt"/>
                <a:ea typeface="Open Sans"/>
                <a:cs typeface="Arial"/>
              </a:rPr>
              <a:t>Refer if a disability is suspected</a:t>
            </a:r>
          </a:p>
          <a:p>
            <a:pPr marL="256540" indent="-256540"/>
            <a:endParaRPr lang="en-US"/>
          </a:p>
        </p:txBody>
      </p:sp>
    </p:spTree>
    <p:extLst>
      <p:ext uri="{BB962C8B-B14F-4D97-AF65-F5344CB8AC3E}">
        <p14:creationId xmlns:p14="http://schemas.microsoft.com/office/powerpoint/2010/main" val="1408517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2204-C827-4B2A-AE1C-B18A07756F52}"/>
              </a:ext>
            </a:extLst>
          </p:cNvPr>
          <p:cNvSpPr>
            <a:spLocks noGrp="1"/>
          </p:cNvSpPr>
          <p:nvPr>
            <p:ph type="title"/>
          </p:nvPr>
        </p:nvSpPr>
        <p:spPr/>
        <p:txBody>
          <a:bodyPr/>
          <a:lstStyle/>
          <a:p>
            <a:r>
              <a:rPr lang="en-US">
                <a:latin typeface="Georgia" panose="02040502050405020303" pitchFamily="18" charset="0"/>
              </a:rPr>
              <a:t>OSEP Memo 07-11</a:t>
            </a:r>
            <a:endParaRPr lang="en-US"/>
          </a:p>
        </p:txBody>
      </p:sp>
      <p:sp>
        <p:nvSpPr>
          <p:cNvPr id="4" name="Text Placeholder 3">
            <a:extLst>
              <a:ext uri="{FF2B5EF4-FFF2-40B4-BE49-F238E27FC236}">
                <a16:creationId xmlns:a16="http://schemas.microsoft.com/office/drawing/2014/main" id="{85FA654D-25EB-4FFB-B73E-0C951131D0C6}"/>
              </a:ext>
            </a:extLst>
          </p:cNvPr>
          <p:cNvSpPr>
            <a:spLocks noGrp="1"/>
          </p:cNvSpPr>
          <p:nvPr>
            <p:ph type="body" sz="quarter" idx="11"/>
          </p:nvPr>
        </p:nvSpPr>
        <p:spPr>
          <a:xfrm>
            <a:off x="507867" y="1531919"/>
            <a:ext cx="5464307" cy="4887931"/>
          </a:xfrm>
        </p:spPr>
        <p:txBody>
          <a:bodyPr vert="horz" lIns="91440" tIns="45720" rIns="91440" bIns="45720" rtlCol="0" anchor="t">
            <a:normAutofit/>
          </a:bodyPr>
          <a:lstStyle/>
          <a:p>
            <a:pPr marL="0" indent="0">
              <a:buNone/>
            </a:pPr>
            <a:r>
              <a:rPr lang="en-US" sz="2200">
                <a:solidFill>
                  <a:srgbClr val="1B365D"/>
                </a:solidFill>
                <a:latin typeface="+mn-lt"/>
                <a:ea typeface="Open Sans"/>
                <a:cs typeface="Arial"/>
              </a:rPr>
              <a:t>The use of RTI</a:t>
            </a:r>
            <a:r>
              <a:rPr lang="en-US" sz="2200" baseline="30000">
                <a:solidFill>
                  <a:srgbClr val="1B365D"/>
                </a:solidFill>
                <a:latin typeface="+mn-lt"/>
                <a:ea typeface="Open Sans"/>
                <a:cs typeface="Arial"/>
              </a:rPr>
              <a:t>2</a:t>
            </a:r>
            <a:r>
              <a:rPr lang="en-US" sz="2200">
                <a:solidFill>
                  <a:srgbClr val="1B365D"/>
                </a:solidFill>
                <a:latin typeface="+mn-lt"/>
                <a:ea typeface="Open Sans"/>
                <a:cs typeface="Arial"/>
              </a:rPr>
              <a:t> strategies cannot be used to deny or delay a parent’s request for evaluation to a student suspected of a disability.</a:t>
            </a:r>
          </a:p>
          <a:p>
            <a:pPr marL="556895" lvl="1" indent="-213995"/>
            <a:r>
              <a:rPr lang="en-US" sz="2200">
                <a:solidFill>
                  <a:srgbClr val="1B365D"/>
                </a:solidFill>
                <a:latin typeface="+mn-lt"/>
                <a:ea typeface="Open Sans"/>
                <a:cs typeface="Arial"/>
              </a:rPr>
              <a:t>If the LEA agrees that the student is suspected of a disability, they must evaluate.</a:t>
            </a:r>
          </a:p>
          <a:p>
            <a:pPr marL="556895" lvl="1" indent="-213995"/>
            <a:r>
              <a:rPr lang="en-US" sz="2200">
                <a:solidFill>
                  <a:srgbClr val="1B365D"/>
                </a:solidFill>
                <a:latin typeface="+mn-lt"/>
                <a:ea typeface="Open Sans"/>
                <a:cs typeface="Arial"/>
              </a:rPr>
              <a:t>If the LEA does not agree that the student is suspected of a disability, they must provide prior written to the parent of the refusal to evaluate.</a:t>
            </a:r>
          </a:p>
          <a:p>
            <a:pPr marL="0" indent="0">
              <a:buNone/>
            </a:pPr>
            <a:endParaRPr lang="en-US"/>
          </a:p>
        </p:txBody>
      </p:sp>
      <p:pic>
        <p:nvPicPr>
          <p:cNvPr id="5" name="Picture Placeholder 4">
            <a:extLst>
              <a:ext uri="{FF2B5EF4-FFF2-40B4-BE49-F238E27FC236}">
                <a16:creationId xmlns:a16="http://schemas.microsoft.com/office/drawing/2014/main" id="{23C4F613-943A-4A7F-BD99-9F4093275E6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22" r="12222"/>
          <a:stretch>
            <a:fillRect/>
          </a:stretch>
        </p:blipFill>
        <p:spPr>
          <a:xfrm>
            <a:off x="6369050" y="-10160"/>
            <a:ext cx="5181600" cy="6858000"/>
          </a:xfrm>
          <a:prstGeom prst="rect">
            <a:avLst/>
          </a:prstGeom>
        </p:spPr>
      </p:pic>
    </p:spTree>
    <p:extLst>
      <p:ext uri="{BB962C8B-B14F-4D97-AF65-F5344CB8AC3E}">
        <p14:creationId xmlns:p14="http://schemas.microsoft.com/office/powerpoint/2010/main" val="3497803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34D4-F61D-E64B-6C0A-2D6EAA7E65BC}"/>
              </a:ext>
            </a:extLst>
          </p:cNvPr>
          <p:cNvSpPr>
            <a:spLocks noGrp="1"/>
          </p:cNvSpPr>
          <p:nvPr>
            <p:ph type="title"/>
          </p:nvPr>
        </p:nvSpPr>
        <p:spPr/>
        <p:txBody>
          <a:bodyPr/>
          <a:lstStyle/>
          <a:p>
            <a:r>
              <a:rPr lang="en-US"/>
              <a:t>RTI</a:t>
            </a:r>
            <a:r>
              <a:rPr lang="en-US" baseline="30000"/>
              <a:t>2 </a:t>
            </a:r>
            <a:r>
              <a:rPr lang="en-US"/>
              <a:t>Intervention Process</a:t>
            </a:r>
          </a:p>
        </p:txBody>
      </p:sp>
      <p:graphicFrame>
        <p:nvGraphicFramePr>
          <p:cNvPr id="4" name="Diagram 4">
            <a:extLst>
              <a:ext uri="{FF2B5EF4-FFF2-40B4-BE49-F238E27FC236}">
                <a16:creationId xmlns:a16="http://schemas.microsoft.com/office/drawing/2014/main" id="{E783D101-EE97-65D5-3BA8-78CD3BF8F9F2}"/>
              </a:ext>
            </a:extLst>
          </p:cNvPr>
          <p:cNvGraphicFramePr>
            <a:graphicFrameLocks noGrp="1"/>
          </p:cNvGraphicFramePr>
          <p:nvPr>
            <p:ph sz="quarter" idx="12"/>
            <p:extLst>
              <p:ext uri="{D42A27DB-BD31-4B8C-83A1-F6EECF244321}">
                <p14:modId xmlns:p14="http://schemas.microsoft.com/office/powerpoint/2010/main" val="1231361945"/>
              </p:ext>
            </p:extLst>
          </p:nvPr>
        </p:nvGraphicFramePr>
        <p:xfrm>
          <a:off x="1636295" y="1235243"/>
          <a:ext cx="10520445" cy="5261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B2F4ABE3-B652-4CB6-B568-D9597FBC548C}"/>
              </a:ext>
            </a:extLst>
          </p:cNvPr>
          <p:cNvGraphicFramePr/>
          <p:nvPr>
            <p:extLst>
              <p:ext uri="{D42A27DB-BD31-4B8C-83A1-F6EECF244321}">
                <p14:modId xmlns:p14="http://schemas.microsoft.com/office/powerpoint/2010/main" val="3756673404"/>
              </p:ext>
            </p:extLst>
          </p:nvPr>
        </p:nvGraphicFramePr>
        <p:xfrm>
          <a:off x="5580440" y="2383605"/>
          <a:ext cx="2977933" cy="27512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88419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lane flying in the sky&#10;&#10;Description automatically generated with medium confidence">
            <a:extLst>
              <a:ext uri="{FF2B5EF4-FFF2-40B4-BE49-F238E27FC236}">
                <a16:creationId xmlns:a16="http://schemas.microsoft.com/office/drawing/2014/main" id="{03EBC606-1FC8-4D64-A171-98EF9BDF5BD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908" r="2908"/>
          <a:stretch>
            <a:fillRect/>
          </a:stretch>
        </p:blipFill>
        <p:spPr/>
      </p:pic>
      <p:sp>
        <p:nvSpPr>
          <p:cNvPr id="9" name="Title 8">
            <a:extLst>
              <a:ext uri="{FF2B5EF4-FFF2-40B4-BE49-F238E27FC236}">
                <a16:creationId xmlns:a16="http://schemas.microsoft.com/office/drawing/2014/main" id="{DD9080DE-1491-D543-876A-6E92BCD53B95}"/>
              </a:ext>
            </a:extLst>
          </p:cNvPr>
          <p:cNvSpPr>
            <a:spLocks noGrp="1"/>
          </p:cNvSpPr>
          <p:nvPr>
            <p:ph type="title"/>
          </p:nvPr>
        </p:nvSpPr>
        <p:spPr/>
        <p:txBody>
          <a:bodyPr/>
          <a:lstStyle/>
          <a:p>
            <a:r>
              <a:rPr lang="en-US"/>
              <a:t>Questions?</a:t>
            </a:r>
          </a:p>
        </p:txBody>
      </p:sp>
      <p:pic>
        <p:nvPicPr>
          <p:cNvPr id="10" name="Picture 3" descr="C:\Users\CA18587\AppData\Local\Microsoft\Windows\Temporary Internet Files\Content.IE5\4RSMSI6R\MP900382674[1].jpg">
            <a:extLst>
              <a:ext uri="{FF2B5EF4-FFF2-40B4-BE49-F238E27FC236}">
                <a16:creationId xmlns:a16="http://schemas.microsoft.com/office/drawing/2014/main" id="{2E11EB6C-513C-4C8C-8420-D84B0E6E7F05}"/>
              </a:ext>
            </a:extLst>
          </p:cNvPr>
          <p:cNvPicPr>
            <a:picLocks noGrp="1" noChangeAspect="1" noChangeArrowheads="1"/>
          </p:cNvPicPr>
          <p:nvPr>
            <p:ph type="pic" sz="quarter" idx="10"/>
          </p:nvPr>
        </p:nvPicPr>
        <p:blipFill>
          <a:blip r:embed="rId4" cstate="print">
            <a:extLst>
              <a:ext uri="{28A0092B-C50C-407E-A947-70E740481C1C}">
                <a14:useLocalDpi xmlns:a14="http://schemas.microsoft.com/office/drawing/2010/main" val="0"/>
              </a:ext>
            </a:extLst>
          </a:blip>
          <a:srcRect t="3107" b="3107"/>
          <a:stretch>
            <a:fillRect/>
          </a:stretch>
        </p:blipFill>
        <p:spPr bwMode="auto">
          <a:xfrm>
            <a:off x="3057525" y="803275"/>
            <a:ext cx="3017838"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CA18587\AppData\Local\Microsoft\Windows\Temporary Internet Files\Content.IE5\DWM0PE58\MP900390083[1].jpg">
            <a:extLst>
              <a:ext uri="{FF2B5EF4-FFF2-40B4-BE49-F238E27FC236}">
                <a16:creationId xmlns:a16="http://schemas.microsoft.com/office/drawing/2014/main" id="{11971709-9B9D-4B5B-A6E3-ED4BD8801E29}"/>
              </a:ext>
            </a:extLst>
          </p:cNvPr>
          <p:cNvPicPr>
            <a:picLocks noGrp="1" noChangeAspect="1" noChangeArrowheads="1"/>
          </p:cNvPicPr>
          <p:nvPr>
            <p:ph type="pic" sz="quarter" idx="12"/>
          </p:nvPr>
        </p:nvPicPr>
        <p:blipFill>
          <a:blip r:embed="rId5">
            <a:extLst>
              <a:ext uri="{28A0092B-C50C-407E-A947-70E740481C1C}">
                <a14:useLocalDpi xmlns:a14="http://schemas.microsoft.com/office/drawing/2010/main" val="0"/>
              </a:ext>
            </a:extLst>
          </a:blip>
          <a:srcRect t="3170" b="3170"/>
          <a:stretch>
            <a:fillRect/>
          </a:stretch>
        </p:blipFill>
        <p:spPr bwMode="auto">
          <a:xfrm>
            <a:off x="9170988" y="0"/>
            <a:ext cx="3017837"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CA18587\AppData\Local\Microsoft\Windows\Temporary Internet Files\Content.IE5\6DPMFHQY\MP900438778[1].jpg">
            <a:extLst>
              <a:ext uri="{FF2B5EF4-FFF2-40B4-BE49-F238E27FC236}">
                <a16:creationId xmlns:a16="http://schemas.microsoft.com/office/drawing/2014/main" id="{E3CE066A-A73D-4819-8C25-A884F4F861CA}"/>
              </a:ext>
            </a:extLst>
          </p:cNvPr>
          <p:cNvPicPr>
            <a:picLocks noGrp="1" noChangeAspect="1" noChangeArrowheads="1"/>
          </p:cNvPicPr>
          <p:nvPr>
            <p:ph type="pic" sz="quarter" idx="14"/>
          </p:nvPr>
        </p:nvPicPr>
        <p:blipFill>
          <a:blip r:embed="rId6" cstate="print">
            <a:extLst>
              <a:ext uri="{28A0092B-C50C-407E-A947-70E740481C1C}">
                <a14:useLocalDpi xmlns:a14="http://schemas.microsoft.com/office/drawing/2010/main" val="0"/>
              </a:ext>
            </a:extLst>
          </a:blip>
          <a:srcRect t="15992" b="15992"/>
          <a:stretch>
            <a:fillRect/>
          </a:stretch>
        </p:blipFill>
        <p:spPr bwMode="auto">
          <a:xfrm>
            <a:off x="6113463" y="0"/>
            <a:ext cx="3017837" cy="20526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DE9F1A55-4A6D-4DD7-ABFA-B9BBFCCEF766}"/>
              </a:ext>
            </a:extLst>
          </p:cNvPr>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t="763" b="763"/>
          <a:stretch/>
        </p:blipFill>
        <p:spPr bwMode="auto">
          <a:xfrm>
            <a:off x="6113463" y="2834368"/>
            <a:ext cx="3017837"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CA18587\AppData\Local\Microsoft\Windows\Temporary Internet Files\Content.IE5\E1X5A5S8\MC900441498[1].png">
            <a:extLst>
              <a:ext uri="{FF2B5EF4-FFF2-40B4-BE49-F238E27FC236}">
                <a16:creationId xmlns:a16="http://schemas.microsoft.com/office/drawing/2014/main" id="{E9921A94-ED8D-49FF-AB8C-9BB98175E1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4273" y="3548746"/>
            <a:ext cx="3657143" cy="365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846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4566C-1D46-D34A-ACEC-EA5CD12C0339}"/>
              </a:ext>
            </a:extLst>
          </p:cNvPr>
          <p:cNvSpPr>
            <a:spLocks noGrp="1"/>
          </p:cNvSpPr>
          <p:nvPr>
            <p:ph type="title"/>
          </p:nvPr>
        </p:nvSpPr>
        <p:spPr/>
        <p:txBody>
          <a:bodyPr>
            <a:noAutofit/>
          </a:bodyPr>
          <a:lstStyle/>
          <a:p>
            <a:r>
              <a:rPr lang="en-US" sz="4400"/>
              <a:t>RTI</a:t>
            </a:r>
            <a:r>
              <a:rPr lang="en-US" sz="4400" baseline="30000"/>
              <a:t>2 </a:t>
            </a:r>
            <a:r>
              <a:rPr lang="en-US" sz="4400"/>
              <a:t>Contact Information</a:t>
            </a:r>
          </a:p>
        </p:txBody>
      </p:sp>
      <p:sp>
        <p:nvSpPr>
          <p:cNvPr id="2" name="Subtitle 1">
            <a:extLst>
              <a:ext uri="{FF2B5EF4-FFF2-40B4-BE49-F238E27FC236}">
                <a16:creationId xmlns:a16="http://schemas.microsoft.com/office/drawing/2014/main" id="{8806B2D7-06F0-4F29-BD41-F03E10E7C6AC}"/>
              </a:ext>
            </a:extLst>
          </p:cNvPr>
          <p:cNvSpPr>
            <a:spLocks noGrp="1"/>
          </p:cNvSpPr>
          <p:nvPr>
            <p:ph type="body" sz="quarter" idx="10"/>
          </p:nvPr>
        </p:nvSpPr>
        <p:spPr/>
        <p:txBody>
          <a:bodyPr>
            <a:normAutofit fontScale="47500" lnSpcReduction="20000"/>
          </a:bodyPr>
          <a:lstStyle/>
          <a:p>
            <a:endParaRPr lang="en-US" sz="3600"/>
          </a:p>
          <a:p>
            <a:endParaRPr lang="en-US" sz="3600"/>
          </a:p>
          <a:p>
            <a:r>
              <a:rPr lang="en-US" sz="7300"/>
              <a:t>rti.questions@tn.gov</a:t>
            </a:r>
          </a:p>
          <a:p>
            <a:endParaRPr lang="en-US"/>
          </a:p>
        </p:txBody>
      </p:sp>
      <p:pic>
        <p:nvPicPr>
          <p:cNvPr id="13" name="Picture Placeholder 12" descr="A group of children sitting at a table reading books&#10;&#10;Description automatically generated with low confidence">
            <a:extLst>
              <a:ext uri="{FF2B5EF4-FFF2-40B4-BE49-F238E27FC236}">
                <a16:creationId xmlns:a16="http://schemas.microsoft.com/office/drawing/2014/main" id="{35DCD650-C9DA-4C4D-8A0F-64970348DB9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4226" b="24226"/>
          <a:stretch>
            <a:fillRect/>
          </a:stretch>
        </p:blipFill>
        <p:spPr/>
      </p:pic>
    </p:spTree>
    <p:extLst>
      <p:ext uri="{BB962C8B-B14F-4D97-AF65-F5344CB8AC3E}">
        <p14:creationId xmlns:p14="http://schemas.microsoft.com/office/powerpoint/2010/main" val="3099805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B116-47C2-7910-02E5-200AA85C9CEC}"/>
              </a:ext>
            </a:extLst>
          </p:cNvPr>
          <p:cNvSpPr>
            <a:spLocks noGrp="1"/>
          </p:cNvSpPr>
          <p:nvPr>
            <p:ph type="title"/>
          </p:nvPr>
        </p:nvSpPr>
        <p:spPr/>
        <p:txBody>
          <a:bodyPr/>
          <a:lstStyle/>
          <a:p>
            <a:r>
              <a:rPr lang="en-US" sz="3550"/>
              <a:t>National Percent of Students with Specific Learning Disability</a:t>
            </a:r>
            <a:endParaRPr lang="en-US"/>
          </a:p>
        </p:txBody>
      </p:sp>
      <p:pic>
        <p:nvPicPr>
          <p:cNvPr id="5" name="Picture 5">
            <a:extLst>
              <a:ext uri="{FF2B5EF4-FFF2-40B4-BE49-F238E27FC236}">
                <a16:creationId xmlns:a16="http://schemas.microsoft.com/office/drawing/2014/main" id="{70BE7B72-6D33-E559-A134-32B634E7EBB9}"/>
              </a:ext>
            </a:extLst>
          </p:cNvPr>
          <p:cNvPicPr>
            <a:picLocks noChangeAspect="1"/>
          </p:cNvPicPr>
          <p:nvPr/>
        </p:nvPicPr>
        <p:blipFill>
          <a:blip r:embed="rId2"/>
          <a:stretch>
            <a:fillRect/>
          </a:stretch>
        </p:blipFill>
        <p:spPr>
          <a:xfrm>
            <a:off x="941825" y="1632626"/>
            <a:ext cx="8859721" cy="4750388"/>
          </a:xfrm>
          <a:prstGeom prst="rect">
            <a:avLst/>
          </a:prstGeom>
        </p:spPr>
      </p:pic>
    </p:spTree>
    <p:extLst>
      <p:ext uri="{BB962C8B-B14F-4D97-AF65-F5344CB8AC3E}">
        <p14:creationId xmlns:p14="http://schemas.microsoft.com/office/powerpoint/2010/main" val="216645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BABC-BAD4-F9FE-8F31-20F59A04BB47}"/>
              </a:ext>
            </a:extLst>
          </p:cNvPr>
          <p:cNvSpPr>
            <a:spLocks noGrp="1"/>
          </p:cNvSpPr>
          <p:nvPr>
            <p:ph type="title"/>
          </p:nvPr>
        </p:nvSpPr>
        <p:spPr/>
        <p:txBody>
          <a:bodyPr/>
          <a:lstStyle/>
          <a:p>
            <a:r>
              <a:rPr lang="en-US" sz="3550">
                <a:latin typeface="Georgia"/>
                <a:ea typeface="Open Sans"/>
                <a:cs typeface="Open Sans"/>
              </a:rPr>
              <a:t>RTI</a:t>
            </a:r>
            <a:r>
              <a:rPr lang="en-US" sz="3550" baseline="30000">
                <a:latin typeface="Georgia"/>
                <a:ea typeface="Open Sans"/>
                <a:cs typeface="Open Sans"/>
              </a:rPr>
              <a:t>2</a:t>
            </a:r>
            <a:r>
              <a:rPr lang="en-US" sz="3550">
                <a:latin typeface="Georgia"/>
                <a:ea typeface="Open Sans"/>
                <a:cs typeface="Open Sans"/>
              </a:rPr>
              <a:t> Misconceptions</a:t>
            </a:r>
            <a:endParaRPr lang="en-US"/>
          </a:p>
        </p:txBody>
      </p:sp>
      <p:sp>
        <p:nvSpPr>
          <p:cNvPr id="8" name="Text Placeholder 7">
            <a:extLst>
              <a:ext uri="{FF2B5EF4-FFF2-40B4-BE49-F238E27FC236}">
                <a16:creationId xmlns:a16="http://schemas.microsoft.com/office/drawing/2014/main" id="{0528796F-1CD6-4201-AE99-D8B9BFBA5FB9}"/>
              </a:ext>
            </a:extLst>
          </p:cNvPr>
          <p:cNvSpPr>
            <a:spLocks noGrp="1"/>
          </p:cNvSpPr>
          <p:nvPr>
            <p:ph type="body" sz="quarter" idx="10"/>
          </p:nvPr>
        </p:nvSpPr>
        <p:spPr/>
        <p:txBody>
          <a:bodyPr>
            <a:normAutofit/>
          </a:bodyPr>
          <a:lstStyle/>
          <a:p>
            <a:r>
              <a:rPr lang="en-US" sz="2400"/>
              <a:t>A pathway to special education</a:t>
            </a:r>
          </a:p>
        </p:txBody>
      </p:sp>
      <p:sp>
        <p:nvSpPr>
          <p:cNvPr id="10" name="Text Placeholder 9">
            <a:extLst>
              <a:ext uri="{FF2B5EF4-FFF2-40B4-BE49-F238E27FC236}">
                <a16:creationId xmlns:a16="http://schemas.microsoft.com/office/drawing/2014/main" id="{34FF7550-CD78-49EF-B55C-59BEC519ED54}"/>
              </a:ext>
            </a:extLst>
          </p:cNvPr>
          <p:cNvSpPr>
            <a:spLocks noGrp="1"/>
          </p:cNvSpPr>
          <p:nvPr>
            <p:ph type="body" sz="quarter" idx="12"/>
          </p:nvPr>
        </p:nvSpPr>
        <p:spPr/>
        <p:txBody>
          <a:bodyPr>
            <a:normAutofit/>
          </a:bodyPr>
          <a:lstStyle/>
          <a:p>
            <a:r>
              <a:rPr lang="en-US" sz="2400"/>
              <a:t>An instructional program</a:t>
            </a:r>
          </a:p>
        </p:txBody>
      </p:sp>
      <p:sp>
        <p:nvSpPr>
          <p:cNvPr id="11" name="Text Placeholder 10">
            <a:extLst>
              <a:ext uri="{FF2B5EF4-FFF2-40B4-BE49-F238E27FC236}">
                <a16:creationId xmlns:a16="http://schemas.microsoft.com/office/drawing/2014/main" id="{B250C476-95A9-4B6B-8072-D8BEE36A4F12}"/>
              </a:ext>
            </a:extLst>
          </p:cNvPr>
          <p:cNvSpPr>
            <a:spLocks noGrp="1"/>
          </p:cNvSpPr>
          <p:nvPr>
            <p:ph type="body" sz="quarter" idx="13"/>
          </p:nvPr>
        </p:nvSpPr>
        <p:spPr/>
        <p:txBody>
          <a:bodyPr>
            <a:normAutofit/>
          </a:bodyPr>
          <a:lstStyle/>
          <a:p>
            <a:r>
              <a:rPr lang="en-US" sz="2400"/>
              <a:t>Only for academics</a:t>
            </a:r>
          </a:p>
        </p:txBody>
      </p:sp>
      <p:sp>
        <p:nvSpPr>
          <p:cNvPr id="9" name="Text Placeholder 8">
            <a:extLst>
              <a:ext uri="{FF2B5EF4-FFF2-40B4-BE49-F238E27FC236}">
                <a16:creationId xmlns:a16="http://schemas.microsoft.com/office/drawing/2014/main" id="{F6DCA12A-C99F-429D-A54E-DF92C2BE20D0}"/>
              </a:ext>
            </a:extLst>
          </p:cNvPr>
          <p:cNvSpPr>
            <a:spLocks noGrp="1"/>
          </p:cNvSpPr>
          <p:nvPr>
            <p:ph type="body" sz="quarter" idx="11"/>
          </p:nvPr>
        </p:nvSpPr>
        <p:spPr/>
        <p:txBody>
          <a:bodyPr>
            <a:normAutofit/>
          </a:bodyPr>
          <a:lstStyle/>
          <a:p>
            <a:r>
              <a:rPr lang="en-US" sz="2400"/>
              <a:t>The same in every school</a:t>
            </a:r>
          </a:p>
        </p:txBody>
      </p:sp>
      <p:pic>
        <p:nvPicPr>
          <p:cNvPr id="12" name="Graphic 11">
            <a:extLst>
              <a:ext uri="{FF2B5EF4-FFF2-40B4-BE49-F238E27FC236}">
                <a16:creationId xmlns:a16="http://schemas.microsoft.com/office/drawing/2014/main" id="{232196A1-D4ED-47BF-9408-27B8D87451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0584" y="1814227"/>
            <a:ext cx="914400" cy="914400"/>
          </a:xfrm>
          <a:prstGeom prst="rect">
            <a:avLst/>
          </a:prstGeom>
        </p:spPr>
      </p:pic>
      <p:pic>
        <p:nvPicPr>
          <p:cNvPr id="14" name="Graphic 13">
            <a:extLst>
              <a:ext uri="{FF2B5EF4-FFF2-40B4-BE49-F238E27FC236}">
                <a16:creationId xmlns:a16="http://schemas.microsoft.com/office/drawing/2014/main" id="{F947A5EA-1C23-47AD-BC68-D875E0543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7112" y="1814227"/>
            <a:ext cx="914400" cy="914400"/>
          </a:xfrm>
          <a:prstGeom prst="rect">
            <a:avLst/>
          </a:prstGeom>
        </p:spPr>
      </p:pic>
      <p:pic>
        <p:nvPicPr>
          <p:cNvPr id="15" name="Graphic 14">
            <a:extLst>
              <a:ext uri="{FF2B5EF4-FFF2-40B4-BE49-F238E27FC236}">
                <a16:creationId xmlns:a16="http://schemas.microsoft.com/office/drawing/2014/main" id="{098ECB27-F9D0-4EC3-9694-0033591FC0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5376" y="1814227"/>
            <a:ext cx="914400" cy="914400"/>
          </a:xfrm>
          <a:prstGeom prst="rect">
            <a:avLst/>
          </a:prstGeom>
        </p:spPr>
      </p:pic>
      <p:pic>
        <p:nvPicPr>
          <p:cNvPr id="16" name="Graphic 15">
            <a:extLst>
              <a:ext uri="{FF2B5EF4-FFF2-40B4-BE49-F238E27FC236}">
                <a16:creationId xmlns:a16="http://schemas.microsoft.com/office/drawing/2014/main" id="{F2B31B8B-A94C-4778-9D01-7125C7CAB06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38848" y="1814227"/>
            <a:ext cx="914400" cy="914400"/>
          </a:xfrm>
          <a:prstGeom prst="rect">
            <a:avLst/>
          </a:prstGeom>
        </p:spPr>
      </p:pic>
    </p:spTree>
    <p:extLst>
      <p:ext uri="{BB962C8B-B14F-4D97-AF65-F5344CB8AC3E}">
        <p14:creationId xmlns:p14="http://schemas.microsoft.com/office/powerpoint/2010/main" val="157785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6F30-4316-E441-B2E8-4AB6232AA3FD}"/>
              </a:ext>
            </a:extLst>
          </p:cNvPr>
          <p:cNvSpPr>
            <a:spLocks noGrp="1"/>
          </p:cNvSpPr>
          <p:nvPr>
            <p:ph type="title"/>
          </p:nvPr>
        </p:nvSpPr>
        <p:spPr/>
        <p:txBody>
          <a:bodyPr>
            <a:normAutofit/>
          </a:bodyPr>
          <a:lstStyle/>
          <a:p>
            <a:r>
              <a:rPr lang="en-US" sz="3550">
                <a:latin typeface="Georgia"/>
                <a:ea typeface="Open Sans"/>
                <a:cs typeface="Open Sans"/>
              </a:rPr>
              <a:t>Four Essential Components</a:t>
            </a:r>
            <a:br>
              <a:rPr lang="en-US" sz="3550"/>
            </a:br>
            <a:endParaRPr lang="en-US"/>
          </a:p>
        </p:txBody>
      </p:sp>
      <p:sp>
        <p:nvSpPr>
          <p:cNvPr id="3" name="Text Placeholder 2">
            <a:extLst>
              <a:ext uri="{FF2B5EF4-FFF2-40B4-BE49-F238E27FC236}">
                <a16:creationId xmlns:a16="http://schemas.microsoft.com/office/drawing/2014/main" id="{2CA99774-0C2E-4F4A-B110-33124404CDAA}"/>
              </a:ext>
            </a:extLst>
          </p:cNvPr>
          <p:cNvSpPr>
            <a:spLocks noGrp="1"/>
          </p:cNvSpPr>
          <p:nvPr>
            <p:ph sz="quarter" idx="12"/>
          </p:nvPr>
        </p:nvSpPr>
        <p:spPr/>
        <p:txBody>
          <a:bodyPr>
            <a:normAutofit/>
          </a:bodyPr>
          <a:lstStyle/>
          <a:p>
            <a:r>
              <a:rPr lang="en-US" sz="3200"/>
              <a:t>Leadership</a:t>
            </a:r>
          </a:p>
          <a:p>
            <a:r>
              <a:rPr lang="en-US" sz="3200"/>
              <a:t>Assessment</a:t>
            </a:r>
          </a:p>
          <a:p>
            <a:r>
              <a:rPr lang="en-US" sz="3200"/>
              <a:t>Data-Based Decision Making</a:t>
            </a:r>
          </a:p>
          <a:p>
            <a:r>
              <a:rPr lang="en-US" sz="3200"/>
              <a:t>Instruction and Intervention</a:t>
            </a:r>
          </a:p>
        </p:txBody>
      </p:sp>
    </p:spTree>
    <p:extLst>
      <p:ext uri="{BB962C8B-B14F-4D97-AF65-F5344CB8AC3E}">
        <p14:creationId xmlns:p14="http://schemas.microsoft.com/office/powerpoint/2010/main" val="274366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91E-A59D-464D-BA47-6360207E42A4}"/>
              </a:ext>
            </a:extLst>
          </p:cNvPr>
          <p:cNvSpPr>
            <a:spLocks noGrp="1"/>
          </p:cNvSpPr>
          <p:nvPr>
            <p:ph type="title"/>
          </p:nvPr>
        </p:nvSpPr>
        <p:spPr/>
        <p:txBody>
          <a:bodyPr/>
          <a:lstStyle/>
          <a:p>
            <a:r>
              <a:rPr lang="en-US"/>
              <a:t>RTI</a:t>
            </a:r>
            <a:r>
              <a:rPr lang="en-US" baseline="30000"/>
              <a:t>2</a:t>
            </a:r>
            <a:endParaRPr lang="en-US"/>
          </a:p>
        </p:txBody>
      </p:sp>
      <p:pic>
        <p:nvPicPr>
          <p:cNvPr id="10" name="Picture Placeholder 9">
            <a:extLst>
              <a:ext uri="{FF2B5EF4-FFF2-40B4-BE49-F238E27FC236}">
                <a16:creationId xmlns:a16="http://schemas.microsoft.com/office/drawing/2014/main" id="{95C74255-E092-4598-9B2F-46FD7EDDD76E}"/>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88413" y="2174875"/>
            <a:ext cx="3300412" cy="3300413"/>
          </a:xfrm>
          <a:prstGeom prst="rect">
            <a:avLst/>
          </a:prstGeom>
        </p:spPr>
      </p:pic>
      <p:graphicFrame>
        <p:nvGraphicFramePr>
          <p:cNvPr id="4" name="Diagram 3">
            <a:extLst>
              <a:ext uri="{FF2B5EF4-FFF2-40B4-BE49-F238E27FC236}">
                <a16:creationId xmlns:a16="http://schemas.microsoft.com/office/drawing/2014/main" id="{EDE2DDD5-ACED-4BCF-A246-7FFD8C5B8D8C}"/>
              </a:ext>
            </a:extLst>
          </p:cNvPr>
          <p:cNvGraphicFramePr/>
          <p:nvPr>
            <p:extLst>
              <p:ext uri="{D42A27DB-BD31-4B8C-83A1-F6EECF244321}">
                <p14:modId xmlns:p14="http://schemas.microsoft.com/office/powerpoint/2010/main" val="1178117604"/>
              </p:ext>
            </p:extLst>
          </p:nvPr>
        </p:nvGraphicFramePr>
        <p:xfrm>
          <a:off x="2120248" y="1212144"/>
          <a:ext cx="8125883" cy="5417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60713028"/>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2" id="{E22F0C58-EA78-1F4B-81C0-E4EB4609742F}" vid="{82F1EBDF-C946-8B42-9282-6E3FCE5006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1D5888C47B2B4BB780DC0EA487E266" ma:contentTypeVersion="13" ma:contentTypeDescription="Create a new document." ma:contentTypeScope="" ma:versionID="c2dad8b569438e06bb4a607ea1174ae2">
  <xsd:schema xmlns:xsd="http://www.w3.org/2001/XMLSchema" xmlns:xs="http://www.w3.org/2001/XMLSchema" xmlns:p="http://schemas.microsoft.com/office/2006/metadata/properties" xmlns:ns3="202f2484-1dca-4c38-9dbe-13638c62467a" xmlns:ns4="80cf23bf-84e3-4845-b9af-e4e0a68f51b1" targetNamespace="http://schemas.microsoft.com/office/2006/metadata/properties" ma:root="true" ma:fieldsID="1db0534d88ec99ba7872009ce5c2a266" ns3:_="" ns4:_="">
    <xsd:import namespace="202f2484-1dca-4c38-9dbe-13638c62467a"/>
    <xsd:import namespace="80cf23bf-84e3-4845-b9af-e4e0a68f51b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f2484-1dca-4c38-9dbe-13638c6246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cf23bf-84e3-4845-b9af-e4e0a68f51b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6F60C1-803E-4BBB-9567-67897965F98D}">
  <ds:schemaRefs>
    <ds:schemaRef ds:uri="http://purl.org/dc/dcmitype/"/>
    <ds:schemaRef ds:uri="http://schemas.microsoft.com/office/infopath/2007/PartnerControls"/>
    <ds:schemaRef ds:uri="http://purl.org/dc/elements/1.1/"/>
    <ds:schemaRef ds:uri="http://schemas.microsoft.com/office/2006/metadata/properties"/>
    <ds:schemaRef ds:uri="80cf23bf-84e3-4845-b9af-e4e0a68f51b1"/>
    <ds:schemaRef ds:uri="http://schemas.microsoft.com/office/2006/documentManagement/types"/>
    <ds:schemaRef ds:uri="http://purl.org/dc/terms/"/>
    <ds:schemaRef ds:uri="http://schemas.openxmlformats.org/package/2006/metadata/core-properties"/>
    <ds:schemaRef ds:uri="202f2484-1dca-4c38-9dbe-13638c62467a"/>
    <ds:schemaRef ds:uri="http://www.w3.org/XML/1998/namespace"/>
  </ds:schemaRefs>
</ds:datastoreItem>
</file>

<file path=customXml/itemProps2.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3.xml><?xml version="1.0" encoding="utf-8"?>
<ds:datastoreItem xmlns:ds="http://schemas.openxmlformats.org/officeDocument/2006/customXml" ds:itemID="{EB83C3BE-7557-473B-B563-B42C6525FCD8}">
  <ds:schemaRefs>
    <ds:schemaRef ds:uri="202f2484-1dca-4c38-9dbe-13638c62467a"/>
    <ds:schemaRef ds:uri="80cf23bf-84e3-4845-b9af-e4e0a68f51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BestforAll-WIDESCREEN-2022</Template>
  <TotalTime>0</TotalTime>
  <Words>4858</Words>
  <Application>Microsoft Office PowerPoint</Application>
  <PresentationFormat>Custom</PresentationFormat>
  <Paragraphs>556</Paragraphs>
  <Slides>56</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Calibri</vt:lpstr>
      <vt:lpstr>Courier New</vt:lpstr>
      <vt:lpstr>Georgia</vt:lpstr>
      <vt:lpstr>Lato Light</vt:lpstr>
      <vt:lpstr>Open Sans</vt:lpstr>
      <vt:lpstr>PermianSlabSerifTypeface</vt:lpstr>
      <vt:lpstr>Segoe UI</vt:lpstr>
      <vt:lpstr>Wingdings</vt:lpstr>
      <vt:lpstr>Theme1</vt:lpstr>
      <vt:lpstr>Response to Instruction and Intervention (RTI2) Overview &amp;  Data-Based Decision Making </vt:lpstr>
      <vt:lpstr>PowerPoint Presentation</vt:lpstr>
      <vt:lpstr>Agenda</vt:lpstr>
      <vt:lpstr>RTI2 Overview</vt:lpstr>
      <vt:lpstr>The Impact of RTI2 </vt:lpstr>
      <vt:lpstr>National Percent of Students with Specific Learning Disability</vt:lpstr>
      <vt:lpstr>RTI2 Misconceptions</vt:lpstr>
      <vt:lpstr>Four Essential Components </vt:lpstr>
      <vt:lpstr>RTI2</vt:lpstr>
      <vt:lpstr>Importance of Tier I Core Instruction</vt:lpstr>
      <vt:lpstr>Importance of Tier I Core Instruction</vt:lpstr>
      <vt:lpstr>Tier I – Core Instruction for ALL students</vt:lpstr>
      <vt:lpstr>RTI2 Assessment Process</vt:lpstr>
      <vt:lpstr>Case Study: Meet Johnny</vt:lpstr>
      <vt:lpstr>Tier II – Targeted Intervention</vt:lpstr>
      <vt:lpstr>Case Study: Meet Sally</vt:lpstr>
      <vt:lpstr>Tier III – Targeted Intervention</vt:lpstr>
      <vt:lpstr>Case Study: Meet Bryan</vt:lpstr>
      <vt:lpstr>Standards vs. Skills</vt:lpstr>
      <vt:lpstr>What is systematic?</vt:lpstr>
      <vt:lpstr>What are the options?</vt:lpstr>
      <vt:lpstr>Areas of Deficit for Intervention</vt:lpstr>
      <vt:lpstr>Alignment</vt:lpstr>
      <vt:lpstr>Data-Based Decision Making</vt:lpstr>
      <vt:lpstr>Typical Distribution</vt:lpstr>
      <vt:lpstr>What would you do in this scenario?</vt:lpstr>
      <vt:lpstr>What would you do in this scenario?</vt:lpstr>
      <vt:lpstr>What’s the problem?</vt:lpstr>
      <vt:lpstr>PowerPoint Presentation</vt:lpstr>
      <vt:lpstr>Digging Deeper</vt:lpstr>
      <vt:lpstr>How tall is your temperature?</vt:lpstr>
      <vt:lpstr>Activity: Data Tells a Story</vt:lpstr>
      <vt:lpstr>Free Diagnostics for Reading</vt:lpstr>
      <vt:lpstr>Phonological Awareness Skills Screener (PASS)</vt:lpstr>
      <vt:lpstr>Rebecca’s Phonics and Word Reading Survey (PWRS)</vt:lpstr>
      <vt:lpstr>Rebecca’s Phonics and Word Reading Survey (PWRS)</vt:lpstr>
      <vt:lpstr>Mathematics Diagnostic Assessments</vt:lpstr>
      <vt:lpstr>Progress Monitoring </vt:lpstr>
      <vt:lpstr>Case Study: Meet Sara</vt:lpstr>
      <vt:lpstr>Fidelity</vt:lpstr>
      <vt:lpstr>Reflection</vt:lpstr>
      <vt:lpstr>Calculating Rate of Improvement (ROI) and Gap Analyses</vt:lpstr>
      <vt:lpstr>Setting Goals and Calculating ROIs</vt:lpstr>
      <vt:lpstr>Monitor Student Progress</vt:lpstr>
      <vt:lpstr>Data Tells a Story</vt:lpstr>
      <vt:lpstr>Calculating Rate of Improvement</vt:lpstr>
      <vt:lpstr>Gap Analysis: Step One</vt:lpstr>
      <vt:lpstr>Gap Analysis: Step Two</vt:lpstr>
      <vt:lpstr>Child Find Requirements</vt:lpstr>
      <vt:lpstr>Individuals with Disabilities Education Act (IDEA) Requirements</vt:lpstr>
      <vt:lpstr>Evaluation</vt:lpstr>
      <vt:lpstr>Tips to Avoid Procedural Violations</vt:lpstr>
      <vt:lpstr>OSEP Memo 07-11</vt:lpstr>
      <vt:lpstr>RTI2 Intervention Process</vt:lpstr>
      <vt:lpstr>Questions?</vt:lpstr>
      <vt:lpstr>RTI2 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Melanie Schultz</dc:creator>
  <cp:keywords/>
  <dc:description/>
  <cp:lastModifiedBy>Brian Williams</cp:lastModifiedBy>
  <cp:revision>4</cp:revision>
  <cp:lastPrinted>2019-11-04T17:49:10Z</cp:lastPrinted>
  <dcterms:created xsi:type="dcterms:W3CDTF">2022-06-08T15:16:09Z</dcterms:created>
  <dcterms:modified xsi:type="dcterms:W3CDTF">2022-11-04T15:56:31Z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0x0101001A1D5888C47B2B4BB780DC0EA487E266</vt:lpwstr>
  </property>
  <property fmtid="{D5CDD505-2E9C-101B-9397-08002B2CF9AE}" pid="3" name="MediaServiceImageTags">
    <vt:lpwstr/>
  </property>
</Properties>
</file>