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webextensions/webextension1.xml" ContentType="application/vnd.ms-office.webextension+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webextensions/webextension2.xml" ContentType="application/vnd.ms-office.webextension+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webextensions/webextension3.xml" ContentType="application/vnd.ms-office.webextension+xml"/>
  <Override PartName="/ppt/notesSlides/notesSlide23.xml" ContentType="application/vnd.openxmlformats-officedocument.presentationml.notesSlide+xml"/>
  <Override PartName="/ppt/webextensions/webextension4.xml" ContentType="application/vnd.ms-office.webextension+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 id="2147483685" r:id="rId3"/>
    <p:sldMasterId id="2147483704" r:id="rId4"/>
  </p:sldMasterIdLst>
  <p:notesMasterIdLst>
    <p:notesMasterId r:id="rId87"/>
  </p:notesMasterIdLst>
  <p:sldIdLst>
    <p:sldId id="257" r:id="rId5"/>
    <p:sldId id="258" r:id="rId6"/>
    <p:sldId id="259" r:id="rId7"/>
    <p:sldId id="260" r:id="rId8"/>
    <p:sldId id="261" r:id="rId9"/>
    <p:sldId id="262" r:id="rId10"/>
    <p:sldId id="263" r:id="rId11"/>
    <p:sldId id="264" r:id="rId12"/>
    <p:sldId id="334" r:id="rId13"/>
    <p:sldId id="33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37"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36" r:id="rId55"/>
    <p:sldId id="305" r:id="rId56"/>
    <p:sldId id="306" r:id="rId57"/>
    <p:sldId id="307" r:id="rId58"/>
    <p:sldId id="308" r:id="rId59"/>
    <p:sldId id="309" r:id="rId60"/>
    <p:sldId id="310" r:id="rId61"/>
    <p:sldId id="311" r:id="rId62"/>
    <p:sldId id="312" r:id="rId63"/>
    <p:sldId id="313" r:id="rId64"/>
    <p:sldId id="314" r:id="rId65"/>
    <p:sldId id="315" r:id="rId66"/>
    <p:sldId id="333" r:id="rId67"/>
    <p:sldId id="316" r:id="rId68"/>
    <p:sldId id="317" r:id="rId69"/>
    <p:sldId id="318" r:id="rId70"/>
    <p:sldId id="319" r:id="rId71"/>
    <p:sldId id="320" r:id="rId72"/>
    <p:sldId id="321" r:id="rId73"/>
    <p:sldId id="322" r:id="rId74"/>
    <p:sldId id="323" r:id="rId75"/>
    <p:sldId id="324" r:id="rId76"/>
    <p:sldId id="325" r:id="rId77"/>
    <p:sldId id="326" r:id="rId78"/>
    <p:sldId id="338" r:id="rId79"/>
    <p:sldId id="327" r:id="rId80"/>
    <p:sldId id="328" r:id="rId81"/>
    <p:sldId id="339" r:id="rId82"/>
    <p:sldId id="329" r:id="rId83"/>
    <p:sldId id="330" r:id="rId84"/>
    <p:sldId id="331" r:id="rId85"/>
    <p:sldId id="33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DE8455D-D8F7-4FAF-88EA-FEDD410B4334}">
          <p14:sldIdLst>
            <p14:sldId id="257"/>
            <p14:sldId id="258"/>
            <p14:sldId id="259"/>
            <p14:sldId id="260"/>
            <p14:sldId id="261"/>
            <p14:sldId id="262"/>
            <p14:sldId id="263"/>
            <p14:sldId id="264"/>
            <p14:sldId id="334"/>
            <p14:sldId id="335"/>
            <p14:sldId id="266"/>
            <p14:sldId id="267"/>
          </p14:sldIdLst>
        </p14:section>
        <p14:section name="Narratives" id="{7361D7A5-99FB-4D8F-ADFC-DED640D135B6}">
          <p14:sldIdLst>
            <p14:sldId id="268"/>
            <p14:sldId id="269"/>
            <p14:sldId id="270"/>
            <p14:sldId id="271"/>
            <p14:sldId id="272"/>
            <p14:sldId id="273"/>
            <p14:sldId id="274"/>
            <p14:sldId id="275"/>
          </p14:sldIdLst>
        </p14:section>
        <p14:section name="Present Levels of Educational Performance" id="{7FEDA31E-48FD-46D3-970B-58770E5F0928}">
          <p14:sldIdLst>
            <p14:sldId id="276"/>
            <p14:sldId id="277"/>
            <p14:sldId id="278"/>
            <p14:sldId id="279"/>
            <p14:sldId id="280"/>
            <p14:sldId id="337"/>
            <p14:sldId id="281"/>
            <p14:sldId id="282"/>
            <p14:sldId id="283"/>
            <p14:sldId id="284"/>
            <p14:sldId id="285"/>
            <p14:sldId id="286"/>
            <p14:sldId id="287"/>
            <p14:sldId id="288"/>
            <p14:sldId id="289"/>
            <p14:sldId id="290"/>
          </p14:sldIdLst>
        </p14:section>
        <p14:section name="Measurable Annual Goals" id="{98401FAD-2879-4220-AE0F-A811A70D3BF2}">
          <p14:sldIdLst>
            <p14:sldId id="291"/>
            <p14:sldId id="292"/>
            <p14:sldId id="293"/>
            <p14:sldId id="294"/>
            <p14:sldId id="295"/>
            <p14:sldId id="296"/>
            <p14:sldId id="297"/>
            <p14:sldId id="298"/>
            <p14:sldId id="299"/>
            <p14:sldId id="300"/>
            <p14:sldId id="301"/>
            <p14:sldId id="302"/>
            <p14:sldId id="303"/>
            <p14:sldId id="304"/>
            <p14:sldId id="336"/>
            <p14:sldId id="305"/>
          </p14:sldIdLst>
        </p14:section>
        <p14:section name="Accommodations/Modifications/UDL" id="{A2DC2AD7-E4C2-418D-87D3-576A26AE3F70}">
          <p14:sldIdLst>
            <p14:sldId id="306"/>
            <p14:sldId id="307"/>
            <p14:sldId id="308"/>
            <p14:sldId id="309"/>
            <p14:sldId id="310"/>
            <p14:sldId id="311"/>
            <p14:sldId id="312"/>
            <p14:sldId id="313"/>
            <p14:sldId id="314"/>
            <p14:sldId id="315"/>
            <p14:sldId id="333"/>
            <p14:sldId id="316"/>
          </p14:sldIdLst>
        </p14:section>
        <p14:section name="Service Delivery adn LRE" id="{677C1ADA-E359-4A7A-8903-651CA6370CBB}">
          <p14:sldIdLst>
            <p14:sldId id="317"/>
            <p14:sldId id="318"/>
            <p14:sldId id="319"/>
            <p14:sldId id="320"/>
            <p14:sldId id="321"/>
            <p14:sldId id="322"/>
            <p14:sldId id="323"/>
            <p14:sldId id="324"/>
          </p14:sldIdLst>
        </p14:section>
        <p14:section name="Progress Monitoring" id="{2005D7A3-8775-49D7-8AF0-CB2FD8A68B9F}">
          <p14:sldIdLst>
            <p14:sldId id="325"/>
            <p14:sldId id="326"/>
            <p14:sldId id="338"/>
            <p14:sldId id="327"/>
            <p14:sldId id="328"/>
            <p14:sldId id="339"/>
          </p14:sldIdLst>
        </p14:section>
        <p14:section name="References/Contact Info" id="{AD0A86D8-DCED-4EB0-8C60-8AC1B23D7014}">
          <p14:sldIdLst>
            <p14:sldId id="329"/>
            <p14:sldId id="330"/>
            <p14:sldId id="331"/>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Gauld" initials="AG" lastIdx="38" clrIdx="0">
    <p:extLst/>
  </p:cmAuthor>
  <p:cmAuthor id="2" name="Hannah McIntosh" initials="H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75374" autoAdjust="0"/>
  </p:normalViewPr>
  <p:slideViewPr>
    <p:cSldViewPr>
      <p:cViewPr varScale="1">
        <p:scale>
          <a:sx n="84" d="100"/>
          <a:sy n="84" d="100"/>
        </p:scale>
        <p:origin x="142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18428\Desktop\Rachel\Reports\2015-2016\December%201\Table%201%20and%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ca18428\Desktop\Rachel\Reports\2015-2016\December%201\Table%201%20and%20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ca18982\Documents\Transition\Indicator%2014\2017%20Sampling\LEA%20Workbooks\2016-17%20Ind%2014%20LEA%20Workbook%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ca18428\Desktop\Rachel\Reports\2015-2016\December%201\Table%201%20and%20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Disability %</a:t>
            </a:r>
          </a:p>
        </c:rich>
      </c:tx>
      <c:layout>
        <c:manualLayout>
          <c:xMode val="edge"/>
          <c:yMode val="edge"/>
          <c:x val="0.74553581115512957"/>
          <c:y val="0.2686817800167926"/>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6333492238313638"/>
          <c:y val="0.17487402235929578"/>
          <c:w val="0.30021227513575416"/>
          <c:h val="0.72444171178854533"/>
        </c:manualLayout>
      </c:layout>
      <c:pieChart>
        <c:varyColors val="1"/>
        <c:ser>
          <c:idx val="0"/>
          <c:order val="0"/>
          <c:explosion val="3"/>
          <c:dPt>
            <c:idx val="0"/>
            <c:bubble3D val="0"/>
            <c:spPr>
              <a:solidFill>
                <a:srgbClr val="E87722"/>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6">
                  <a:lumMod val="75000"/>
                </a:schemeClr>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rgbClr val="002D72">
                  <a:alpha val="59000"/>
                </a:srgbClr>
              </a:solidFill>
              <a:ln w="19050">
                <a:solidFill>
                  <a:schemeClr val="lt1"/>
                </a:solidFill>
              </a:ln>
              <a:effectLst/>
            </c:spPr>
          </c:dPt>
          <c:dPt>
            <c:idx val="5"/>
            <c:bubble3D val="0"/>
            <c:spPr>
              <a:solidFill>
                <a:srgbClr val="2DCCD3"/>
              </a:solidFill>
              <a:ln w="19050">
                <a:solidFill>
                  <a:schemeClr val="lt1"/>
                </a:solidFill>
              </a:ln>
              <a:effectLst/>
            </c:spPr>
          </c:dPt>
          <c:dPt>
            <c:idx val="6"/>
            <c:bubble3D val="0"/>
            <c:spPr>
              <a:solidFill>
                <a:srgbClr val="C82630">
                  <a:alpha val="51000"/>
                </a:srgb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5">
                  <a:lumMod val="60000"/>
                  <a:lumOff val="40000"/>
                </a:schemeClr>
              </a:solidFill>
              <a:ln w="19050">
                <a:solidFill>
                  <a:schemeClr val="lt1"/>
                </a:solidFill>
              </a:ln>
              <a:effectLst/>
            </c:spPr>
          </c:dPt>
          <c:dPt>
            <c:idx val="9"/>
            <c:bubble3D val="0"/>
            <c:spPr>
              <a:solidFill>
                <a:srgbClr val="C82630"/>
              </a:solidFill>
              <a:ln w="19050">
                <a:solidFill>
                  <a:schemeClr val="lt1"/>
                </a:solidFill>
              </a:ln>
              <a:effectLst/>
            </c:spPr>
          </c:dPt>
          <c:dPt>
            <c:idx val="10"/>
            <c:bubble3D val="0"/>
            <c:spPr>
              <a:solidFill>
                <a:srgbClr val="002D72"/>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rgbClr val="800080"/>
              </a:solidFill>
              <a:ln w="19050">
                <a:solidFill>
                  <a:schemeClr val="lt1"/>
                </a:solidFill>
              </a:ln>
              <a:effectLst/>
            </c:spPr>
          </c:dPt>
          <c:dLbls>
            <c:dLbl>
              <c:idx val="10"/>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15:layout/>
              </c:ext>
            </c:extLst>
          </c:dLbls>
          <c:cat>
            <c:strRef>
              <c:f>Graphs!$A$1:$A$13</c:f>
              <c:strCache>
                <c:ptCount val="13"/>
                <c:pt idx="0">
                  <c:v>AUTISM</c:v>
                </c:pt>
                <c:pt idx="1">
                  <c:v>DEAF-BLINDNESS</c:v>
                </c:pt>
                <c:pt idx="2">
                  <c:v>DEVELOPMENTAL DELAY</c:v>
                </c:pt>
                <c:pt idx="3">
                  <c:v>EMOTIONAL DISTURBANCE</c:v>
                </c:pt>
                <c:pt idx="4">
                  <c:v>HEARING IMPAIRMENTS</c:v>
                </c:pt>
                <c:pt idx="5">
                  <c:v>INTELLECTUAL DISABILITY</c:v>
                </c:pt>
                <c:pt idx="6">
                  <c:v>MULTIPLE DISABILITIES</c:v>
                </c:pt>
                <c:pt idx="7">
                  <c:v>ORTHOPEDIC IMPAIRMENTS</c:v>
                </c:pt>
                <c:pt idx="8">
                  <c:v>OTHER HEALTH IMPAIRMENTS</c:v>
                </c:pt>
                <c:pt idx="9">
                  <c:v>SPECIFIC LEARNING DISABILITIES</c:v>
                </c:pt>
                <c:pt idx="10">
                  <c:v>SPEECH OR LANGUAGE IMPAIRMENTS</c:v>
                </c:pt>
                <c:pt idx="11">
                  <c:v>TRAUMATIC BRAIN INJURY</c:v>
                </c:pt>
                <c:pt idx="12">
                  <c:v>VISUAL IMPAIRMENTS</c:v>
                </c:pt>
              </c:strCache>
            </c:strRef>
          </c:cat>
          <c:val>
            <c:numRef>
              <c:f>Graphs!$B$1:$B$13</c:f>
              <c:numCache>
                <c:formatCode>General</c:formatCode>
                <c:ptCount val="13"/>
                <c:pt idx="0">
                  <c:v>8314</c:v>
                </c:pt>
                <c:pt idx="1">
                  <c:v>16</c:v>
                </c:pt>
                <c:pt idx="2">
                  <c:v>5681</c:v>
                </c:pt>
                <c:pt idx="3">
                  <c:v>3237</c:v>
                </c:pt>
                <c:pt idx="4">
                  <c:v>1216</c:v>
                </c:pt>
                <c:pt idx="5">
                  <c:v>7889</c:v>
                </c:pt>
                <c:pt idx="6">
                  <c:v>1998</c:v>
                </c:pt>
                <c:pt idx="7">
                  <c:v>553</c:v>
                </c:pt>
                <c:pt idx="8">
                  <c:v>15872</c:v>
                </c:pt>
                <c:pt idx="9">
                  <c:v>44581</c:v>
                </c:pt>
                <c:pt idx="10">
                  <c:v>26236</c:v>
                </c:pt>
                <c:pt idx="11">
                  <c:v>326</c:v>
                </c:pt>
                <c:pt idx="12">
                  <c:v>563</c:v>
                </c:pt>
              </c:numCache>
            </c:numRef>
          </c:val>
        </c:ser>
        <c:dLbls>
          <c:showLegendKey val="0"/>
          <c:showVal val="0"/>
          <c:showCatName val="0"/>
          <c:showSerName val="0"/>
          <c:showPercent val="1"/>
          <c:showBubbleSize val="0"/>
          <c:showLeaderLines val="1"/>
        </c:dLbls>
        <c:firstSliceAng val="42"/>
      </c:pieChart>
      <c:spPr>
        <a:noFill/>
        <a:ln>
          <a:noFill/>
        </a:ln>
        <a:effectLst/>
      </c:spPr>
    </c:plotArea>
    <c:legend>
      <c:legendPos val="r"/>
      <c:layout>
        <c:manualLayout>
          <c:xMode val="edge"/>
          <c:yMode val="edge"/>
          <c:x val="0.66769352160833761"/>
          <c:y val="0.32319641405025884"/>
          <c:w val="0.26271705598386841"/>
          <c:h val="0.5654963406652255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Disability %</a:t>
            </a:r>
          </a:p>
        </c:rich>
      </c:tx>
      <c:layout>
        <c:manualLayout>
          <c:xMode val="edge"/>
          <c:yMode val="edge"/>
          <c:x val="0.74553581115512957"/>
          <c:y val="0.2686817800167926"/>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6333492238313638"/>
          <c:y val="0.17487402235929578"/>
          <c:w val="0.30021227513575416"/>
          <c:h val="0.72444171178854533"/>
        </c:manualLayout>
      </c:layout>
      <c:pieChart>
        <c:varyColors val="1"/>
        <c:ser>
          <c:idx val="0"/>
          <c:order val="0"/>
          <c:explosion val="3"/>
          <c:dPt>
            <c:idx val="0"/>
            <c:bubble3D val="0"/>
            <c:spPr>
              <a:solidFill>
                <a:srgbClr val="E87722"/>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6">
                  <a:lumMod val="75000"/>
                </a:schemeClr>
              </a:solidFill>
              <a:ln w="19050">
                <a:solidFill>
                  <a:schemeClr val="lt1"/>
                </a:solidFill>
              </a:ln>
              <a:effectLst/>
            </c:spPr>
          </c:dPt>
          <c:dPt>
            <c:idx val="3"/>
            <c:bubble3D val="0"/>
            <c:spPr>
              <a:blipFill>
                <a:blip xmlns:r="http://schemas.openxmlformats.org/officeDocument/2006/relationships" r:embed="rId3"/>
                <a:stretch>
                  <a:fillRect/>
                </a:stretch>
              </a:blipFill>
              <a:ln w="19050">
                <a:solidFill>
                  <a:schemeClr val="lt1"/>
                </a:solidFill>
              </a:ln>
              <a:effectLst/>
            </c:spPr>
          </c:dPt>
          <c:dPt>
            <c:idx val="4"/>
            <c:bubble3D val="0"/>
            <c:spPr>
              <a:solidFill>
                <a:srgbClr val="002D72">
                  <a:alpha val="59000"/>
                </a:srgbClr>
              </a:solidFill>
              <a:ln w="19050">
                <a:solidFill>
                  <a:schemeClr val="lt1"/>
                </a:solidFill>
              </a:ln>
              <a:effectLst/>
            </c:spPr>
          </c:dPt>
          <c:dPt>
            <c:idx val="5"/>
            <c:bubble3D val="0"/>
            <c:spPr>
              <a:solidFill>
                <a:srgbClr val="2DCCD3"/>
              </a:solidFill>
              <a:ln w="19050">
                <a:solidFill>
                  <a:schemeClr val="lt1"/>
                </a:solidFill>
              </a:ln>
              <a:effectLst/>
            </c:spPr>
          </c:dPt>
          <c:dPt>
            <c:idx val="6"/>
            <c:bubble3D val="0"/>
            <c:spPr>
              <a:solidFill>
                <a:srgbClr val="C82630">
                  <a:alpha val="51000"/>
                </a:srgb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5">
                  <a:lumMod val="60000"/>
                  <a:lumOff val="40000"/>
                </a:schemeClr>
              </a:solidFill>
              <a:ln w="19050">
                <a:solidFill>
                  <a:schemeClr val="lt1"/>
                </a:solidFill>
              </a:ln>
              <a:effectLst/>
            </c:spPr>
          </c:dPt>
          <c:dPt>
            <c:idx val="9"/>
            <c:bubble3D val="0"/>
            <c:spPr>
              <a:solidFill>
                <a:srgbClr val="C82630"/>
              </a:solidFill>
              <a:ln w="19050">
                <a:solidFill>
                  <a:schemeClr val="lt1"/>
                </a:solidFill>
              </a:ln>
              <a:effectLst/>
            </c:spPr>
          </c:dPt>
          <c:dPt>
            <c:idx val="10"/>
            <c:bubble3D val="0"/>
            <c:spPr>
              <a:solidFill>
                <a:srgbClr val="002D72"/>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rgbClr val="800080"/>
              </a:solidFill>
              <a:ln w="19050">
                <a:solidFill>
                  <a:schemeClr val="lt1"/>
                </a:solidFill>
              </a:ln>
              <a:effectLst/>
            </c:spPr>
          </c:dPt>
          <c:dLbls>
            <c:dLbl>
              <c:idx val="10"/>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15:layout/>
              </c:ext>
            </c:extLst>
          </c:dLbls>
          <c:cat>
            <c:strRef>
              <c:f>Graphs!$A$1:$A$13</c:f>
              <c:strCache>
                <c:ptCount val="13"/>
                <c:pt idx="0">
                  <c:v>AUTISM</c:v>
                </c:pt>
                <c:pt idx="1">
                  <c:v>DEAF-BLINDNESS</c:v>
                </c:pt>
                <c:pt idx="2">
                  <c:v>DEVELOPMENTAL DELAY</c:v>
                </c:pt>
                <c:pt idx="3">
                  <c:v>EMOTIONAL DISTURBANCE</c:v>
                </c:pt>
                <c:pt idx="4">
                  <c:v>HEARING IMPAIRMENTS</c:v>
                </c:pt>
                <c:pt idx="5">
                  <c:v>INTELLECTUAL DISABILITY</c:v>
                </c:pt>
                <c:pt idx="6">
                  <c:v>MULTIPLE DISABILITIES</c:v>
                </c:pt>
                <c:pt idx="7">
                  <c:v>ORTHOPEDIC IMPAIRMENTS</c:v>
                </c:pt>
                <c:pt idx="8">
                  <c:v>OTHER HEALTH IMPAIRMENTS</c:v>
                </c:pt>
                <c:pt idx="9">
                  <c:v>SPECIFIC LEARNING DISABILITIES</c:v>
                </c:pt>
                <c:pt idx="10">
                  <c:v>SPEECH OR LANGUAGE IMPAIRMENTS</c:v>
                </c:pt>
                <c:pt idx="11">
                  <c:v>TRAUMATIC BRAIN INJURY</c:v>
                </c:pt>
                <c:pt idx="12">
                  <c:v>VISUAL IMPAIRMENTS</c:v>
                </c:pt>
              </c:strCache>
            </c:strRef>
          </c:cat>
          <c:val>
            <c:numRef>
              <c:f>Graphs!$B$1:$B$13</c:f>
              <c:numCache>
                <c:formatCode>General</c:formatCode>
                <c:ptCount val="13"/>
                <c:pt idx="0">
                  <c:v>8314</c:v>
                </c:pt>
                <c:pt idx="1">
                  <c:v>16</c:v>
                </c:pt>
                <c:pt idx="2">
                  <c:v>5681</c:v>
                </c:pt>
                <c:pt idx="3">
                  <c:v>3237</c:v>
                </c:pt>
                <c:pt idx="4">
                  <c:v>1216</c:v>
                </c:pt>
                <c:pt idx="5">
                  <c:v>7889</c:v>
                </c:pt>
                <c:pt idx="6">
                  <c:v>1998</c:v>
                </c:pt>
                <c:pt idx="7">
                  <c:v>553</c:v>
                </c:pt>
                <c:pt idx="8">
                  <c:v>15872</c:v>
                </c:pt>
                <c:pt idx="9">
                  <c:v>44581</c:v>
                </c:pt>
                <c:pt idx="10">
                  <c:v>26236</c:v>
                </c:pt>
                <c:pt idx="11">
                  <c:v>326</c:v>
                </c:pt>
                <c:pt idx="12">
                  <c:v>563</c:v>
                </c:pt>
              </c:numCache>
            </c:numRef>
          </c:val>
        </c:ser>
        <c:dLbls>
          <c:showLegendKey val="0"/>
          <c:showVal val="0"/>
          <c:showCatName val="0"/>
          <c:showSerName val="0"/>
          <c:showPercent val="1"/>
          <c:showBubbleSize val="0"/>
          <c:showLeaderLines val="1"/>
        </c:dLbls>
        <c:firstSliceAng val="42"/>
      </c:pieChart>
      <c:spPr>
        <a:noFill/>
        <a:ln>
          <a:noFill/>
        </a:ln>
        <a:effectLst/>
      </c:spPr>
    </c:plotArea>
    <c:legend>
      <c:legendPos val="r"/>
      <c:layout>
        <c:manualLayout>
          <c:xMode val="edge"/>
          <c:yMode val="edge"/>
          <c:x val="0.66769352160833761"/>
          <c:y val="0.32319641405025884"/>
          <c:w val="0.26271705598386841"/>
          <c:h val="0.5654963406652255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000000"/>
                </a:solidFill>
              </a:rPr>
              <a:t>Tennessee</a:t>
            </a:r>
            <a:r>
              <a:rPr lang="en-US" baseline="0" dirty="0">
                <a:solidFill>
                  <a:srgbClr val="000000"/>
                </a:solidFill>
              </a:rPr>
              <a:t> IDEA Part B APR Indicator 14: Post-School Outcomes</a:t>
            </a:r>
          </a:p>
          <a:p>
            <a:pPr>
              <a:defRPr/>
            </a:pPr>
            <a:r>
              <a:rPr lang="en-US" baseline="0" dirty="0">
                <a:solidFill>
                  <a:srgbClr val="000000"/>
                </a:solidFill>
              </a:rPr>
              <a:t>2015-16 School Year </a:t>
            </a:r>
            <a:r>
              <a:rPr lang="en-US" baseline="0" dirty="0" err="1">
                <a:solidFill>
                  <a:srgbClr val="000000"/>
                </a:solidFill>
              </a:rPr>
              <a:t>Exiters</a:t>
            </a:r>
            <a:r>
              <a:rPr lang="en-US" baseline="0" dirty="0">
                <a:solidFill>
                  <a:srgbClr val="000000"/>
                </a:solidFill>
              </a:rPr>
              <a:t> - By Disability</a:t>
            </a:r>
            <a:endParaRPr lang="en-US" dirty="0">
              <a:solidFill>
                <a:srgbClr val="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'Total data'!$I$4</c:f>
              <c:strCache>
                <c:ptCount val="1"/>
                <c:pt idx="0">
                  <c:v>Non Engaged</c:v>
                </c:pt>
              </c:strCache>
            </c:strRef>
          </c:tx>
          <c:spPr>
            <a:solidFill>
              <a:srgbClr val="C00000"/>
            </a:solidFill>
            <a:ln>
              <a:noFill/>
            </a:ln>
            <a:effectLst/>
          </c:spPr>
          <c:invertIfNegative val="0"/>
          <c:cat>
            <c:strRef>
              <c:f>'Total data'!$J$2:$N$3</c:f>
              <c:strCache>
                <c:ptCount val="5"/>
                <c:pt idx="0">
                  <c:v>Total Statewide Respondents n=978</c:v>
                </c:pt>
                <c:pt idx="1">
                  <c:v>All Other Disabilities, n=328</c:v>
                </c:pt>
                <c:pt idx="2">
                  <c:v>Emotional Disturbance, n=32</c:v>
                </c:pt>
                <c:pt idx="3">
                  <c:v>Intellectual Disability, n=125</c:v>
                </c:pt>
                <c:pt idx="4">
                  <c:v>Specific Learning Disability, n= 493</c:v>
                </c:pt>
              </c:strCache>
            </c:strRef>
          </c:cat>
          <c:val>
            <c:numRef>
              <c:f>'Total data'!$J$4:$N$4</c:f>
              <c:numCache>
                <c:formatCode>0.00%</c:formatCode>
                <c:ptCount val="5"/>
                <c:pt idx="0">
                  <c:v>0.3538</c:v>
                </c:pt>
                <c:pt idx="1">
                  <c:v>0.3659</c:v>
                </c:pt>
                <c:pt idx="2">
                  <c:v>0.375</c:v>
                </c:pt>
                <c:pt idx="3">
                  <c:v>0.72799999999999998</c:v>
                </c:pt>
                <c:pt idx="4">
                  <c:v>0.2495</c:v>
                </c:pt>
              </c:numCache>
            </c:numRef>
          </c:val>
        </c:ser>
        <c:ser>
          <c:idx val="1"/>
          <c:order val="1"/>
          <c:tx>
            <c:strRef>
              <c:f>'Total data'!$I$5</c:f>
              <c:strCache>
                <c:ptCount val="1"/>
                <c:pt idx="0">
                  <c:v>Other Employment</c:v>
                </c:pt>
              </c:strCache>
            </c:strRef>
          </c:tx>
          <c:spPr>
            <a:solidFill>
              <a:srgbClr val="FFC000"/>
            </a:solidFill>
            <a:ln>
              <a:noFill/>
            </a:ln>
            <a:effectLst/>
          </c:spPr>
          <c:invertIfNegative val="0"/>
          <c:cat>
            <c:strRef>
              <c:f>'Total data'!$J$2:$N$3</c:f>
              <c:strCache>
                <c:ptCount val="5"/>
                <c:pt idx="0">
                  <c:v>Total Statewide Respondents n=978</c:v>
                </c:pt>
                <c:pt idx="1">
                  <c:v>All Other Disabilities, n=328</c:v>
                </c:pt>
                <c:pt idx="2">
                  <c:v>Emotional Disturbance, n=32</c:v>
                </c:pt>
                <c:pt idx="3">
                  <c:v>Intellectual Disability, n=125</c:v>
                </c:pt>
                <c:pt idx="4">
                  <c:v>Specific Learning Disability, n= 493</c:v>
                </c:pt>
              </c:strCache>
            </c:strRef>
          </c:cat>
          <c:val>
            <c:numRef>
              <c:f>'Total data'!$J$5:$N$5</c:f>
              <c:numCache>
                <c:formatCode>0.00%</c:formatCode>
                <c:ptCount val="5"/>
                <c:pt idx="0">
                  <c:v>6.0299999999999999E-2</c:v>
                </c:pt>
                <c:pt idx="1">
                  <c:v>6.4000000000000001E-2</c:v>
                </c:pt>
                <c:pt idx="2">
                  <c:v>9.3799999999999994E-2</c:v>
                </c:pt>
                <c:pt idx="3">
                  <c:v>6.4000000000000001E-2</c:v>
                </c:pt>
                <c:pt idx="4">
                  <c:v>5.4800000000000001E-2</c:v>
                </c:pt>
              </c:numCache>
            </c:numRef>
          </c:val>
        </c:ser>
        <c:ser>
          <c:idx val="2"/>
          <c:order val="2"/>
          <c:tx>
            <c:strRef>
              <c:f>'Total data'!$I$6</c:f>
              <c:strCache>
                <c:ptCount val="1"/>
                <c:pt idx="0">
                  <c:v>Postsecondary Education or Training</c:v>
                </c:pt>
              </c:strCache>
            </c:strRef>
          </c:tx>
          <c:spPr>
            <a:solidFill>
              <a:srgbClr val="FFFF00"/>
            </a:solidFill>
            <a:ln>
              <a:noFill/>
            </a:ln>
            <a:effectLst/>
          </c:spPr>
          <c:invertIfNegative val="0"/>
          <c:cat>
            <c:strRef>
              <c:f>'Total data'!$J$2:$N$3</c:f>
              <c:strCache>
                <c:ptCount val="5"/>
                <c:pt idx="0">
                  <c:v>Total Statewide Respondents n=978</c:v>
                </c:pt>
                <c:pt idx="1">
                  <c:v>All Other Disabilities, n=328</c:v>
                </c:pt>
                <c:pt idx="2">
                  <c:v>Emotional Disturbance, n=32</c:v>
                </c:pt>
                <c:pt idx="3">
                  <c:v>Intellectual Disability, n=125</c:v>
                </c:pt>
                <c:pt idx="4">
                  <c:v>Specific Learning Disability, n= 493</c:v>
                </c:pt>
              </c:strCache>
            </c:strRef>
          </c:cat>
          <c:val>
            <c:numRef>
              <c:f>'Total data'!$J$6:$N$6</c:f>
              <c:numCache>
                <c:formatCode>0.00%</c:formatCode>
                <c:ptCount val="5"/>
                <c:pt idx="0">
                  <c:v>3.9899999999999998E-2</c:v>
                </c:pt>
                <c:pt idx="1">
                  <c:v>4.2700000000000002E-2</c:v>
                </c:pt>
                <c:pt idx="2">
                  <c:v>0</c:v>
                </c:pt>
                <c:pt idx="3">
                  <c:v>5.6000000000000001E-2</c:v>
                </c:pt>
                <c:pt idx="4">
                  <c:v>3.6499999999999998E-2</c:v>
                </c:pt>
              </c:numCache>
            </c:numRef>
          </c:val>
        </c:ser>
        <c:ser>
          <c:idx val="3"/>
          <c:order val="3"/>
          <c:tx>
            <c:strRef>
              <c:f>'Total data'!$I$7</c:f>
              <c:strCache>
                <c:ptCount val="1"/>
                <c:pt idx="0">
                  <c:v>Competitively Employed</c:v>
                </c:pt>
              </c:strCache>
            </c:strRef>
          </c:tx>
          <c:spPr>
            <a:solidFill>
              <a:srgbClr val="00B050"/>
            </a:solidFill>
            <a:ln>
              <a:noFill/>
            </a:ln>
            <a:effectLst/>
          </c:spPr>
          <c:invertIfNegative val="0"/>
          <c:cat>
            <c:strRef>
              <c:f>'Total data'!$J$2:$N$3</c:f>
              <c:strCache>
                <c:ptCount val="5"/>
                <c:pt idx="0">
                  <c:v>Total Statewide Respondents n=978</c:v>
                </c:pt>
                <c:pt idx="1">
                  <c:v>All Other Disabilities, n=328</c:v>
                </c:pt>
                <c:pt idx="2">
                  <c:v>Emotional Disturbance, n=32</c:v>
                </c:pt>
                <c:pt idx="3">
                  <c:v>Intellectual Disability, n=125</c:v>
                </c:pt>
                <c:pt idx="4">
                  <c:v>Specific Learning Disability, n= 493</c:v>
                </c:pt>
              </c:strCache>
            </c:strRef>
          </c:cat>
          <c:val>
            <c:numRef>
              <c:f>'Total data'!$J$7:$N$7</c:f>
              <c:numCache>
                <c:formatCode>0.00%</c:formatCode>
                <c:ptCount val="5"/>
                <c:pt idx="0">
                  <c:v>0.33439999999999998</c:v>
                </c:pt>
                <c:pt idx="1">
                  <c:v>0.25230000000000002</c:v>
                </c:pt>
                <c:pt idx="2">
                  <c:v>0.375</c:v>
                </c:pt>
                <c:pt idx="3">
                  <c:v>0.128</c:v>
                </c:pt>
                <c:pt idx="4">
                  <c:v>0.44019999999999998</c:v>
                </c:pt>
              </c:numCache>
            </c:numRef>
          </c:val>
        </c:ser>
        <c:ser>
          <c:idx val="4"/>
          <c:order val="4"/>
          <c:tx>
            <c:strRef>
              <c:f>'Total data'!$I$8</c:f>
              <c:strCache>
                <c:ptCount val="1"/>
                <c:pt idx="0">
                  <c:v>Higher Education</c:v>
                </c:pt>
              </c:strCache>
            </c:strRef>
          </c:tx>
          <c:spPr>
            <a:solidFill>
              <a:schemeClr val="tx1"/>
            </a:solidFill>
            <a:ln>
              <a:noFill/>
            </a:ln>
            <a:effectLst/>
          </c:spPr>
          <c:invertIfNegative val="0"/>
          <c:cat>
            <c:strRef>
              <c:f>'Total data'!$J$2:$N$3</c:f>
              <c:strCache>
                <c:ptCount val="5"/>
                <c:pt idx="0">
                  <c:v>Total Statewide Respondents n=978</c:v>
                </c:pt>
                <c:pt idx="1">
                  <c:v>All Other Disabilities, n=328</c:v>
                </c:pt>
                <c:pt idx="2">
                  <c:v>Emotional Disturbance, n=32</c:v>
                </c:pt>
                <c:pt idx="3">
                  <c:v>Intellectual Disability, n=125</c:v>
                </c:pt>
                <c:pt idx="4">
                  <c:v>Specific Learning Disability, n= 493</c:v>
                </c:pt>
              </c:strCache>
            </c:strRef>
          </c:cat>
          <c:val>
            <c:numRef>
              <c:f>'Total data'!$J$8:$N$8</c:f>
              <c:numCache>
                <c:formatCode>0.00%</c:formatCode>
                <c:ptCount val="5"/>
                <c:pt idx="0">
                  <c:v>0.2117</c:v>
                </c:pt>
                <c:pt idx="1">
                  <c:v>0.27739999999999998</c:v>
                </c:pt>
                <c:pt idx="2">
                  <c:v>0.15620000000000001</c:v>
                </c:pt>
                <c:pt idx="3">
                  <c:v>2.4E-2</c:v>
                </c:pt>
                <c:pt idx="4">
                  <c:v>0.21909999999999999</c:v>
                </c:pt>
              </c:numCache>
            </c:numRef>
          </c:val>
        </c:ser>
        <c:dLbls>
          <c:showLegendKey val="0"/>
          <c:showVal val="0"/>
          <c:showCatName val="0"/>
          <c:showSerName val="0"/>
          <c:showPercent val="0"/>
          <c:showBubbleSize val="0"/>
        </c:dLbls>
        <c:gapWidth val="150"/>
        <c:overlap val="100"/>
        <c:axId val="121511184"/>
        <c:axId val="121504128"/>
      </c:barChart>
      <c:catAx>
        <c:axId val="1215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504128"/>
        <c:crosses val="autoZero"/>
        <c:auto val="1"/>
        <c:lblAlgn val="ctr"/>
        <c:lblOffset val="100"/>
        <c:noMultiLvlLbl val="0"/>
      </c:catAx>
      <c:valAx>
        <c:axId val="121504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0000"/>
                </a:solidFill>
                <a:latin typeface="+mn-lt"/>
                <a:ea typeface="+mn-ea"/>
                <a:cs typeface="+mn-cs"/>
              </a:defRPr>
            </a:pPr>
            <a:endParaRPr lang="en-US"/>
          </a:p>
        </c:txPr>
        <c:crossAx val="121511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solidFill>
                  <a:srgbClr val="000000"/>
                </a:solidFill>
                <a:effectLst/>
              </a:rPr>
              <a:t>Tennessee IDEA Part B APR Indicator 14: Post-School Outcomes</a:t>
            </a:r>
            <a:endParaRPr lang="en-US" dirty="0">
              <a:solidFill>
                <a:srgbClr val="000000"/>
              </a:solidFill>
              <a:effectLst/>
            </a:endParaRPr>
          </a:p>
          <a:p>
            <a:pPr>
              <a:defRPr/>
            </a:pPr>
            <a:r>
              <a:rPr lang="en-US" sz="1800" b="0" i="0" baseline="0" dirty="0">
                <a:solidFill>
                  <a:srgbClr val="000000"/>
                </a:solidFill>
                <a:effectLst/>
              </a:rPr>
              <a:t>2015-16 School Year </a:t>
            </a:r>
            <a:r>
              <a:rPr lang="en-US" sz="1800" b="0" i="0" baseline="0" dirty="0" err="1">
                <a:solidFill>
                  <a:srgbClr val="000000"/>
                </a:solidFill>
                <a:effectLst/>
              </a:rPr>
              <a:t>Exiters</a:t>
            </a:r>
            <a:r>
              <a:rPr lang="en-US" sz="1800" b="0" i="0" baseline="0" dirty="0">
                <a:solidFill>
                  <a:srgbClr val="000000"/>
                </a:solidFill>
                <a:effectLst/>
              </a:rPr>
              <a:t> - By Exit</a:t>
            </a:r>
            <a:endParaRPr lang="en-US" dirty="0">
              <a:solidFill>
                <a:srgbClr val="000000"/>
              </a:solidFill>
              <a:effectLst/>
            </a:endParaRPr>
          </a:p>
          <a:p>
            <a:pPr>
              <a:defRPr/>
            </a:pP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'Total data'!$I$29</c:f>
              <c:strCache>
                <c:ptCount val="1"/>
                <c:pt idx="0">
                  <c:v>Non Engaged</c:v>
                </c:pt>
              </c:strCache>
            </c:strRef>
          </c:tx>
          <c:spPr>
            <a:solidFill>
              <a:srgbClr val="C00000"/>
            </a:solidFill>
            <a:ln>
              <a:noFill/>
            </a:ln>
            <a:effectLst/>
          </c:spPr>
          <c:invertIfNegative val="0"/>
          <c:cat>
            <c:strRef>
              <c:f>'Total data'!$J$27:$N$28</c:f>
              <c:strCache>
                <c:ptCount val="5"/>
                <c:pt idx="0">
                  <c:v>Total Statewide Respondents, n=978</c:v>
                </c:pt>
                <c:pt idx="1">
                  <c:v>Gradates, n=755</c:v>
                </c:pt>
                <c:pt idx="2">
                  <c:v>Special Education Diploma, 123</c:v>
                </c:pt>
                <c:pt idx="3">
                  <c:v>Age Out, n=44</c:v>
                </c:pt>
                <c:pt idx="4">
                  <c:v>Dropped Out, n= 56</c:v>
                </c:pt>
              </c:strCache>
            </c:strRef>
          </c:cat>
          <c:val>
            <c:numRef>
              <c:f>'Total data'!$J$29:$N$29</c:f>
              <c:numCache>
                <c:formatCode>0.00%</c:formatCode>
                <c:ptCount val="5"/>
                <c:pt idx="0">
                  <c:v>0.3538</c:v>
                </c:pt>
                <c:pt idx="1">
                  <c:v>0.24099999999999999</c:v>
                </c:pt>
                <c:pt idx="2">
                  <c:v>0.76419999999999999</c:v>
                </c:pt>
                <c:pt idx="3">
                  <c:v>0.93179999999999996</c:v>
                </c:pt>
                <c:pt idx="4">
                  <c:v>0.55359999999999998</c:v>
                </c:pt>
              </c:numCache>
            </c:numRef>
          </c:val>
        </c:ser>
        <c:ser>
          <c:idx val="1"/>
          <c:order val="1"/>
          <c:tx>
            <c:strRef>
              <c:f>'Total data'!$I$30</c:f>
              <c:strCache>
                <c:ptCount val="1"/>
                <c:pt idx="0">
                  <c:v>Other Employment</c:v>
                </c:pt>
              </c:strCache>
            </c:strRef>
          </c:tx>
          <c:spPr>
            <a:solidFill>
              <a:srgbClr val="E87722"/>
            </a:solidFill>
            <a:ln>
              <a:noFill/>
            </a:ln>
            <a:effectLst/>
          </c:spPr>
          <c:invertIfNegative val="0"/>
          <c:cat>
            <c:strRef>
              <c:f>'Total data'!$J$27:$N$28</c:f>
              <c:strCache>
                <c:ptCount val="5"/>
                <c:pt idx="0">
                  <c:v>Total Statewide Respondents, n=978</c:v>
                </c:pt>
                <c:pt idx="1">
                  <c:v>Gradates, n=755</c:v>
                </c:pt>
                <c:pt idx="2">
                  <c:v>Special Education Diploma, 123</c:v>
                </c:pt>
                <c:pt idx="3">
                  <c:v>Age Out, n=44</c:v>
                </c:pt>
                <c:pt idx="4">
                  <c:v>Dropped Out, n= 56</c:v>
                </c:pt>
              </c:strCache>
            </c:strRef>
          </c:cat>
          <c:val>
            <c:numRef>
              <c:f>'Total data'!$J$30:$N$30</c:f>
              <c:numCache>
                <c:formatCode>0.00%</c:formatCode>
                <c:ptCount val="5"/>
                <c:pt idx="0">
                  <c:v>6.0299999999999999E-2</c:v>
                </c:pt>
                <c:pt idx="1">
                  <c:v>6.7500000000000004E-2</c:v>
                </c:pt>
                <c:pt idx="2">
                  <c:v>4.07E-2</c:v>
                </c:pt>
                <c:pt idx="3">
                  <c:v>4.5499999999999999E-2</c:v>
                </c:pt>
                <c:pt idx="4">
                  <c:v>1.7899999999999999E-2</c:v>
                </c:pt>
              </c:numCache>
            </c:numRef>
          </c:val>
        </c:ser>
        <c:ser>
          <c:idx val="2"/>
          <c:order val="2"/>
          <c:tx>
            <c:strRef>
              <c:f>'Total data'!$I$31</c:f>
              <c:strCache>
                <c:ptCount val="1"/>
                <c:pt idx="0">
                  <c:v>Postsecondary Education or Training</c:v>
                </c:pt>
              </c:strCache>
            </c:strRef>
          </c:tx>
          <c:spPr>
            <a:solidFill>
              <a:srgbClr val="FFFF00"/>
            </a:solidFill>
            <a:ln>
              <a:noFill/>
            </a:ln>
            <a:effectLst/>
          </c:spPr>
          <c:invertIfNegative val="0"/>
          <c:cat>
            <c:strRef>
              <c:f>'Total data'!$J$27:$N$28</c:f>
              <c:strCache>
                <c:ptCount val="5"/>
                <c:pt idx="0">
                  <c:v>Total Statewide Respondents, n=978</c:v>
                </c:pt>
                <c:pt idx="1">
                  <c:v>Gradates, n=755</c:v>
                </c:pt>
                <c:pt idx="2">
                  <c:v>Special Education Diploma, 123</c:v>
                </c:pt>
                <c:pt idx="3">
                  <c:v>Age Out, n=44</c:v>
                </c:pt>
                <c:pt idx="4">
                  <c:v>Dropped Out, n= 56</c:v>
                </c:pt>
              </c:strCache>
            </c:strRef>
          </c:cat>
          <c:val>
            <c:numRef>
              <c:f>'Total data'!$J$31:$N$31</c:f>
              <c:numCache>
                <c:formatCode>0.00%</c:formatCode>
                <c:ptCount val="5"/>
                <c:pt idx="0">
                  <c:v>3.9899999999999998E-2</c:v>
                </c:pt>
                <c:pt idx="1">
                  <c:v>4.24E-2</c:v>
                </c:pt>
                <c:pt idx="2">
                  <c:v>4.8800000000000003E-2</c:v>
                </c:pt>
                <c:pt idx="3">
                  <c:v>2.2700000000000001E-2</c:v>
                </c:pt>
                <c:pt idx="4">
                  <c:v>0</c:v>
                </c:pt>
              </c:numCache>
            </c:numRef>
          </c:val>
        </c:ser>
        <c:ser>
          <c:idx val="3"/>
          <c:order val="3"/>
          <c:tx>
            <c:strRef>
              <c:f>'Total data'!$I$32</c:f>
              <c:strCache>
                <c:ptCount val="1"/>
                <c:pt idx="0">
                  <c:v>Competitively Employed</c:v>
                </c:pt>
              </c:strCache>
            </c:strRef>
          </c:tx>
          <c:spPr>
            <a:solidFill>
              <a:srgbClr val="00B050"/>
            </a:solidFill>
            <a:ln>
              <a:noFill/>
            </a:ln>
            <a:effectLst/>
          </c:spPr>
          <c:invertIfNegative val="0"/>
          <c:cat>
            <c:strRef>
              <c:f>'Total data'!$J$27:$N$28</c:f>
              <c:strCache>
                <c:ptCount val="5"/>
                <c:pt idx="0">
                  <c:v>Total Statewide Respondents, n=978</c:v>
                </c:pt>
                <c:pt idx="1">
                  <c:v>Gradates, n=755</c:v>
                </c:pt>
                <c:pt idx="2">
                  <c:v>Special Education Diploma, 123</c:v>
                </c:pt>
                <c:pt idx="3">
                  <c:v>Age Out, n=44</c:v>
                </c:pt>
                <c:pt idx="4">
                  <c:v>Dropped Out, n= 56</c:v>
                </c:pt>
              </c:strCache>
            </c:strRef>
          </c:cat>
          <c:val>
            <c:numRef>
              <c:f>'Total data'!$J$32:$N$32</c:f>
              <c:numCache>
                <c:formatCode>0.00%</c:formatCode>
                <c:ptCount val="5"/>
                <c:pt idx="0">
                  <c:v>0.33439999999999998</c:v>
                </c:pt>
                <c:pt idx="1">
                  <c:v>0.3841</c:v>
                </c:pt>
                <c:pt idx="2">
                  <c:v>0.1138</c:v>
                </c:pt>
                <c:pt idx="3">
                  <c:v>0</c:v>
                </c:pt>
                <c:pt idx="4">
                  <c:v>0.41099999999999998</c:v>
                </c:pt>
              </c:numCache>
            </c:numRef>
          </c:val>
        </c:ser>
        <c:ser>
          <c:idx val="4"/>
          <c:order val="4"/>
          <c:tx>
            <c:strRef>
              <c:f>'Total data'!$I$33</c:f>
              <c:strCache>
                <c:ptCount val="1"/>
                <c:pt idx="0">
                  <c:v>Higher Education</c:v>
                </c:pt>
              </c:strCache>
            </c:strRef>
          </c:tx>
          <c:spPr>
            <a:solidFill>
              <a:schemeClr val="tx2"/>
            </a:solidFill>
            <a:ln>
              <a:noFill/>
            </a:ln>
            <a:effectLst/>
          </c:spPr>
          <c:invertIfNegative val="0"/>
          <c:cat>
            <c:strRef>
              <c:f>'Total data'!$J$27:$N$28</c:f>
              <c:strCache>
                <c:ptCount val="5"/>
                <c:pt idx="0">
                  <c:v>Total Statewide Respondents, n=978</c:v>
                </c:pt>
                <c:pt idx="1">
                  <c:v>Gradates, n=755</c:v>
                </c:pt>
                <c:pt idx="2">
                  <c:v>Special Education Diploma, 123</c:v>
                </c:pt>
                <c:pt idx="3">
                  <c:v>Age Out, n=44</c:v>
                </c:pt>
                <c:pt idx="4">
                  <c:v>Dropped Out, n= 56</c:v>
                </c:pt>
              </c:strCache>
            </c:strRef>
          </c:cat>
          <c:val>
            <c:numRef>
              <c:f>'Total data'!$J$33:$N$33</c:f>
              <c:numCache>
                <c:formatCode>0.00%</c:formatCode>
                <c:ptCount val="5"/>
                <c:pt idx="0">
                  <c:v>0.2117</c:v>
                </c:pt>
                <c:pt idx="1">
                  <c:v>0.25750000000000001</c:v>
                </c:pt>
                <c:pt idx="2">
                  <c:v>3.2500000000000001E-2</c:v>
                </c:pt>
                <c:pt idx="3">
                  <c:v>0</c:v>
                </c:pt>
                <c:pt idx="4">
                  <c:v>1.7899999999999999E-2</c:v>
                </c:pt>
              </c:numCache>
            </c:numRef>
          </c:val>
        </c:ser>
        <c:dLbls>
          <c:showLegendKey val="0"/>
          <c:showVal val="0"/>
          <c:showCatName val="0"/>
          <c:showSerName val="0"/>
          <c:showPercent val="0"/>
          <c:showBubbleSize val="0"/>
        </c:dLbls>
        <c:gapWidth val="150"/>
        <c:overlap val="100"/>
        <c:axId val="190722984"/>
        <c:axId val="190721024"/>
      </c:barChart>
      <c:catAx>
        <c:axId val="19072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721024"/>
        <c:crosses val="autoZero"/>
        <c:auto val="1"/>
        <c:lblAlgn val="ctr"/>
        <c:lblOffset val="100"/>
        <c:noMultiLvlLbl val="0"/>
      </c:catAx>
      <c:valAx>
        <c:axId val="1907210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0722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004591493371021"/>
          <c:y val="0.12961526026511477"/>
          <c:w val="0.64237734706238647"/>
          <c:h val="0.80508157867269503"/>
        </c:manualLayout>
      </c:layout>
      <c:barChart>
        <c:barDir val="bar"/>
        <c:grouping val="clustered"/>
        <c:varyColors val="0"/>
        <c:ser>
          <c:idx val="0"/>
          <c:order val="0"/>
          <c:tx>
            <c:strRef>
              <c:f>Sheet2!$B$1</c:f>
              <c:strCache>
                <c:ptCount val="1"/>
                <c:pt idx="0">
                  <c:v>Percent of Students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Sheet2!$A$2:$A$9</c:f>
              <c:strCache>
                <c:ptCount val="8"/>
                <c:pt idx="0">
                  <c:v>In Gen Ed &lt; 40% of Day</c:v>
                </c:pt>
                <c:pt idx="1">
                  <c:v>In Gen Ed 40%-79% of Day</c:v>
                </c:pt>
                <c:pt idx="2">
                  <c:v>In Gen Ed 80% or More</c:v>
                </c:pt>
                <c:pt idx="3">
                  <c:v>Correctional Facility</c:v>
                </c:pt>
                <c:pt idx="4">
                  <c:v>Homebound/Hospital</c:v>
                </c:pt>
                <c:pt idx="5">
                  <c:v>Parentally Placed in Private School</c:v>
                </c:pt>
                <c:pt idx="6">
                  <c:v>Residential Facility</c:v>
                </c:pt>
                <c:pt idx="7">
                  <c:v>Separate School</c:v>
                </c:pt>
              </c:strCache>
            </c:strRef>
          </c:cat>
          <c:val>
            <c:numRef>
              <c:f>Sheet2!$B$2:$B$9</c:f>
              <c:numCache>
                <c:formatCode>0.00%</c:formatCode>
                <c:ptCount val="8"/>
                <c:pt idx="0">
                  <c:v>0.11133519495294239</c:v>
                </c:pt>
                <c:pt idx="1">
                  <c:v>0.15698796842141552</c:v>
                </c:pt>
                <c:pt idx="2">
                  <c:v>0.70544178991277973</c:v>
                </c:pt>
                <c:pt idx="3">
                  <c:v>4.7402351156617366E-4</c:v>
                </c:pt>
                <c:pt idx="4">
                  <c:v>6.3691522735891334E-3</c:v>
                </c:pt>
                <c:pt idx="5">
                  <c:v>9.3856655290102398E-3</c:v>
                </c:pt>
                <c:pt idx="6">
                  <c:v>1.3445030509876927E-3</c:v>
                </c:pt>
                <c:pt idx="7">
                  <c:v>8.6617023477091742E-3</c:v>
                </c:pt>
              </c:numCache>
            </c:numRef>
          </c:val>
        </c:ser>
        <c:dLbls>
          <c:dLblPos val="inEnd"/>
          <c:showLegendKey val="0"/>
          <c:showVal val="1"/>
          <c:showCatName val="0"/>
          <c:showSerName val="0"/>
          <c:showPercent val="0"/>
          <c:showBubbleSize val="0"/>
        </c:dLbls>
        <c:gapWidth val="65"/>
        <c:axId val="119185400"/>
        <c:axId val="122422240"/>
      </c:barChart>
      <c:catAx>
        <c:axId val="1191854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2422240"/>
        <c:crosses val="autoZero"/>
        <c:auto val="1"/>
        <c:lblAlgn val="ctr"/>
        <c:lblOffset val="100"/>
        <c:noMultiLvlLbl val="0"/>
      </c:catAx>
      <c:valAx>
        <c:axId val="122422240"/>
        <c:scaling>
          <c:orientation val="minMax"/>
          <c:max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91854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47AAB-2E04-4076-8C13-5F6B3A1B2E2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6B4BCB0-800F-4B6F-AE9F-537011B6CB22}" type="pres">
      <dgm:prSet presAssocID="{EBE47AAB-2E04-4076-8C13-5F6B3A1B2E28}" presName="Name0" presStyleCnt="0">
        <dgm:presLayoutVars>
          <dgm:dir/>
          <dgm:resizeHandles val="exact"/>
        </dgm:presLayoutVars>
      </dgm:prSet>
      <dgm:spPr/>
      <dgm:t>
        <a:bodyPr/>
        <a:lstStyle/>
        <a:p>
          <a:endParaRPr lang="en-US"/>
        </a:p>
      </dgm:t>
    </dgm:pt>
  </dgm:ptLst>
  <dgm:cxnLst>
    <dgm:cxn modelId="{DD3E67D4-861A-4238-8F13-1B59F4C85FA2}" type="presOf" srcId="{EBE47AAB-2E04-4076-8C13-5F6B3A1B2E28}" destId="{F6B4BCB0-800F-4B6F-AE9F-537011B6CB22}"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B9713-E05D-4A59-AC13-5FEB424700CC}" type="doc">
      <dgm:prSet loTypeId="urn:microsoft.com/office/officeart/2009/layout/CircleArrowProcess" loCatId="process" qsTypeId="urn:microsoft.com/office/officeart/2005/8/quickstyle/3d2" qsCatId="3D" csTypeId="urn:microsoft.com/office/officeart/2005/8/colors/accent3_2" csCatId="accent3" phldr="1"/>
      <dgm:spPr/>
    </dgm:pt>
    <dgm:pt modelId="{E17D3DB2-56FE-4D51-B3DE-F0FBB1891029}">
      <dgm:prSet phldrT="[Text]"/>
      <dgm:spPr/>
      <dgm:t>
        <a:bodyPr/>
        <a:lstStyle/>
        <a:p>
          <a:r>
            <a:rPr lang="en-US" dirty="0" smtClean="0">
              <a:solidFill>
                <a:schemeClr val="accent1"/>
              </a:solidFill>
              <a:latin typeface="Arial" panose="020B0604020202020204" pitchFamily="34" charset="0"/>
              <a:cs typeface="Arial" panose="020B0604020202020204" pitchFamily="34" charset="0"/>
            </a:rPr>
            <a:t>Eligibility</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Eligibility&#10;"/>
        </a:ext>
      </dgm:extLst>
    </dgm:pt>
    <dgm:pt modelId="{281C5FA9-CCEE-47B3-B551-A1D5E934E49C}" type="parTrans" cxnId="{49E04426-6C18-44D3-BA14-069966F5A409}">
      <dgm:prSet/>
      <dgm:spPr/>
      <dgm:t>
        <a:bodyPr/>
        <a:lstStyle/>
        <a:p>
          <a:endParaRPr lang="en-US"/>
        </a:p>
      </dgm:t>
    </dgm:pt>
    <dgm:pt modelId="{6513FD36-35D1-40CA-80C4-2F0D070D8D15}" type="sibTrans" cxnId="{49E04426-6C18-44D3-BA14-069966F5A409}">
      <dgm:prSet/>
      <dgm:spPr/>
      <dgm:t>
        <a:bodyPr/>
        <a:lstStyle/>
        <a:p>
          <a:endParaRPr lang="en-US"/>
        </a:p>
      </dgm:t>
    </dgm:pt>
    <dgm:pt modelId="{5A293777-5160-4835-B6D7-007D9D465A74}">
      <dgm:prSet phldrT="[Text]"/>
      <dgm:spPr/>
      <dgm:t>
        <a:bodyPr/>
        <a:lstStyle/>
        <a:p>
          <a:r>
            <a:rPr lang="en-US" dirty="0" smtClean="0">
              <a:solidFill>
                <a:schemeClr val="accent1"/>
              </a:solidFill>
              <a:latin typeface="Arial" panose="020B0604020202020204" pitchFamily="34" charset="0"/>
              <a:cs typeface="Arial" panose="020B0604020202020204" pitchFamily="34" charset="0"/>
            </a:rPr>
            <a:t>Adverse Impact</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Adverse Impact&#10;"/>
        </a:ext>
      </dgm:extLst>
    </dgm:pt>
    <dgm:pt modelId="{FBA79258-E1CD-465F-A915-4999E82167BA}" type="parTrans" cxnId="{8E050EB3-B2A8-48D2-BF7C-65147EC75B0D}">
      <dgm:prSet/>
      <dgm:spPr/>
      <dgm:t>
        <a:bodyPr/>
        <a:lstStyle/>
        <a:p>
          <a:endParaRPr lang="en-US"/>
        </a:p>
      </dgm:t>
    </dgm:pt>
    <dgm:pt modelId="{FA18C87A-DE2A-480C-8E2D-9B57178FD847}" type="sibTrans" cxnId="{8E050EB3-B2A8-48D2-BF7C-65147EC75B0D}">
      <dgm:prSet/>
      <dgm:spPr/>
      <dgm:t>
        <a:bodyPr/>
        <a:lstStyle/>
        <a:p>
          <a:endParaRPr lang="en-US"/>
        </a:p>
      </dgm:t>
    </dgm:pt>
    <dgm:pt modelId="{65FA290A-5DCA-4711-97CF-686D9026EAF2}">
      <dgm:prSet phldrT="[Text]"/>
      <dgm:spPr/>
      <dgm:t>
        <a:bodyPr/>
        <a:lstStyle/>
        <a:p>
          <a:r>
            <a:rPr lang="en-US" dirty="0" smtClean="0">
              <a:solidFill>
                <a:schemeClr val="accent1"/>
              </a:solidFill>
              <a:latin typeface="Arial" panose="020B0604020202020204" pitchFamily="34" charset="0"/>
              <a:cs typeface="Arial" panose="020B0604020202020204" pitchFamily="34" charset="0"/>
            </a:rPr>
            <a:t>Exceptional PLEPs</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Exceptional PLEPS&#10;"/>
        </a:ext>
      </dgm:extLst>
    </dgm:pt>
    <dgm:pt modelId="{FD3A1E35-B1D8-458A-B01D-BA473E4D7F68}" type="parTrans" cxnId="{F1D5379B-7E34-4103-A4B6-AC89D29CC919}">
      <dgm:prSet/>
      <dgm:spPr/>
      <dgm:t>
        <a:bodyPr/>
        <a:lstStyle/>
        <a:p>
          <a:endParaRPr lang="en-US"/>
        </a:p>
      </dgm:t>
    </dgm:pt>
    <dgm:pt modelId="{B3AE420E-7F75-4A3F-BFE5-84BC484A9307}" type="sibTrans" cxnId="{F1D5379B-7E34-4103-A4B6-AC89D29CC919}">
      <dgm:prSet/>
      <dgm:spPr/>
      <dgm:t>
        <a:bodyPr/>
        <a:lstStyle/>
        <a:p>
          <a:endParaRPr lang="en-US"/>
        </a:p>
      </dgm:t>
    </dgm:pt>
    <dgm:pt modelId="{40FB4789-6C60-4D61-9D77-2B5BFA68BC26}" type="pres">
      <dgm:prSet presAssocID="{16EB9713-E05D-4A59-AC13-5FEB424700CC}" presName="Name0" presStyleCnt="0">
        <dgm:presLayoutVars>
          <dgm:chMax val="7"/>
          <dgm:chPref val="7"/>
          <dgm:dir/>
          <dgm:animLvl val="lvl"/>
        </dgm:presLayoutVars>
      </dgm:prSet>
      <dgm:spPr/>
    </dgm:pt>
    <dgm:pt modelId="{36C41718-85E8-41B3-8EFA-58B14CD0B7C5}" type="pres">
      <dgm:prSet presAssocID="{E17D3DB2-56FE-4D51-B3DE-F0FBB1891029}" presName="Accent1" presStyleCnt="0"/>
      <dgm:spPr/>
    </dgm:pt>
    <dgm:pt modelId="{D3E8072E-3ACD-4A9B-BFD9-251304FEF2D6}" type="pres">
      <dgm:prSet presAssocID="{E17D3DB2-56FE-4D51-B3DE-F0FBB1891029}" presName="Accent" presStyleLbl="node1" presStyleIdx="0" presStyleCnt="3"/>
      <dgm:spPr>
        <a:solidFill>
          <a:schemeClr val="tx1">
            <a:lumMod val="40000"/>
            <a:lumOff val="60000"/>
          </a:schemeClr>
        </a:solidFill>
      </dgm:spPr>
      <dgm:extLst>
        <a:ext uri="{E40237B7-FDA0-4F09-8148-C483321AD2D9}">
          <dgm14:cNvPr xmlns:dgm14="http://schemas.microsoft.com/office/drawing/2010/diagram" id="0" name="" descr="Arrow"/>
        </a:ext>
      </dgm:extLst>
    </dgm:pt>
    <dgm:pt modelId="{D8C8483B-CA0F-4CC8-B4EE-17A83AC870AA}" type="pres">
      <dgm:prSet presAssocID="{E17D3DB2-56FE-4D51-B3DE-F0FBB1891029}" presName="Parent1" presStyleLbl="revTx" presStyleIdx="0" presStyleCnt="3">
        <dgm:presLayoutVars>
          <dgm:chMax val="1"/>
          <dgm:chPref val="1"/>
          <dgm:bulletEnabled val="1"/>
        </dgm:presLayoutVars>
      </dgm:prSet>
      <dgm:spPr/>
      <dgm:t>
        <a:bodyPr/>
        <a:lstStyle/>
        <a:p>
          <a:endParaRPr lang="en-US"/>
        </a:p>
      </dgm:t>
    </dgm:pt>
    <dgm:pt modelId="{D8A5E629-8BAF-4A6A-8033-E075DB4A3F91}" type="pres">
      <dgm:prSet presAssocID="{5A293777-5160-4835-B6D7-007D9D465A74}" presName="Accent2" presStyleCnt="0"/>
      <dgm:spPr/>
    </dgm:pt>
    <dgm:pt modelId="{5B133DF4-79E8-4385-A2F5-CBBC4D7009E2}" type="pres">
      <dgm:prSet presAssocID="{5A293777-5160-4835-B6D7-007D9D465A74}" presName="Accent" presStyleLbl="node1" presStyleIdx="1" presStyleCnt="3"/>
      <dgm:spPr>
        <a:solidFill>
          <a:schemeClr val="tx1">
            <a:lumMod val="60000"/>
            <a:lumOff val="40000"/>
          </a:schemeClr>
        </a:solidFill>
      </dgm:spPr>
      <dgm:extLst>
        <a:ext uri="{E40237B7-FDA0-4F09-8148-C483321AD2D9}">
          <dgm14:cNvPr xmlns:dgm14="http://schemas.microsoft.com/office/drawing/2010/diagram" id="0" name="" descr="Arrow"/>
        </a:ext>
      </dgm:extLst>
    </dgm:pt>
    <dgm:pt modelId="{5922CE30-1C0C-4C73-8BEA-680345928281}" type="pres">
      <dgm:prSet presAssocID="{5A293777-5160-4835-B6D7-007D9D465A74}" presName="Parent2" presStyleLbl="revTx" presStyleIdx="1" presStyleCnt="3">
        <dgm:presLayoutVars>
          <dgm:chMax val="1"/>
          <dgm:chPref val="1"/>
          <dgm:bulletEnabled val="1"/>
        </dgm:presLayoutVars>
      </dgm:prSet>
      <dgm:spPr/>
      <dgm:t>
        <a:bodyPr/>
        <a:lstStyle/>
        <a:p>
          <a:endParaRPr lang="en-US"/>
        </a:p>
      </dgm:t>
    </dgm:pt>
    <dgm:pt modelId="{EC82E522-FDF1-4A3B-AEEB-6E89307A0AD5}" type="pres">
      <dgm:prSet presAssocID="{65FA290A-5DCA-4711-97CF-686D9026EAF2}" presName="Accent3" presStyleCnt="0"/>
      <dgm:spPr/>
    </dgm:pt>
    <dgm:pt modelId="{4EEE8143-783B-4284-889A-CAB62CFEB8E8}" type="pres">
      <dgm:prSet presAssocID="{65FA290A-5DCA-4711-97CF-686D9026EAF2}" presName="Accent" presStyleLbl="node1" presStyleIdx="2" presStyleCnt="3"/>
      <dgm:spPr>
        <a:solidFill>
          <a:schemeClr val="tx1"/>
        </a:solidFill>
      </dgm:spPr>
      <dgm:extLst>
        <a:ext uri="{E40237B7-FDA0-4F09-8148-C483321AD2D9}">
          <dgm14:cNvPr xmlns:dgm14="http://schemas.microsoft.com/office/drawing/2010/diagram" id="0" name="" descr="Arrow"/>
        </a:ext>
      </dgm:extLst>
    </dgm:pt>
    <dgm:pt modelId="{2EEF15B2-8101-4EBF-B7A2-751EDE4E1E6B}" type="pres">
      <dgm:prSet presAssocID="{65FA290A-5DCA-4711-97CF-686D9026EAF2}" presName="Parent3" presStyleLbl="revTx" presStyleIdx="2" presStyleCnt="3">
        <dgm:presLayoutVars>
          <dgm:chMax val="1"/>
          <dgm:chPref val="1"/>
          <dgm:bulletEnabled val="1"/>
        </dgm:presLayoutVars>
      </dgm:prSet>
      <dgm:spPr/>
      <dgm:t>
        <a:bodyPr/>
        <a:lstStyle/>
        <a:p>
          <a:endParaRPr lang="en-US"/>
        </a:p>
      </dgm:t>
    </dgm:pt>
  </dgm:ptLst>
  <dgm:cxnLst>
    <dgm:cxn modelId="{8E050EB3-B2A8-48D2-BF7C-65147EC75B0D}" srcId="{16EB9713-E05D-4A59-AC13-5FEB424700CC}" destId="{5A293777-5160-4835-B6D7-007D9D465A74}" srcOrd="1" destOrd="0" parTransId="{FBA79258-E1CD-465F-A915-4999E82167BA}" sibTransId="{FA18C87A-DE2A-480C-8E2D-9B57178FD847}"/>
    <dgm:cxn modelId="{49E04426-6C18-44D3-BA14-069966F5A409}" srcId="{16EB9713-E05D-4A59-AC13-5FEB424700CC}" destId="{E17D3DB2-56FE-4D51-B3DE-F0FBB1891029}" srcOrd="0" destOrd="0" parTransId="{281C5FA9-CCEE-47B3-B551-A1D5E934E49C}" sibTransId="{6513FD36-35D1-40CA-80C4-2F0D070D8D15}"/>
    <dgm:cxn modelId="{6E7EE2A9-C45C-451E-BC24-0EF006639EAF}" type="presOf" srcId="{5A293777-5160-4835-B6D7-007D9D465A74}" destId="{5922CE30-1C0C-4C73-8BEA-680345928281}" srcOrd="0" destOrd="0" presId="urn:microsoft.com/office/officeart/2009/layout/CircleArrowProcess"/>
    <dgm:cxn modelId="{F10CBEFB-9919-4294-B45C-0984995E8AF2}" type="presOf" srcId="{65FA290A-5DCA-4711-97CF-686D9026EAF2}" destId="{2EEF15B2-8101-4EBF-B7A2-751EDE4E1E6B}" srcOrd="0" destOrd="0" presId="urn:microsoft.com/office/officeart/2009/layout/CircleArrowProcess"/>
    <dgm:cxn modelId="{E2C1AE64-3BB5-406E-A21D-21775AFD2B26}" type="presOf" srcId="{16EB9713-E05D-4A59-AC13-5FEB424700CC}" destId="{40FB4789-6C60-4D61-9D77-2B5BFA68BC26}" srcOrd="0" destOrd="0" presId="urn:microsoft.com/office/officeart/2009/layout/CircleArrowProcess"/>
    <dgm:cxn modelId="{F1D5379B-7E34-4103-A4B6-AC89D29CC919}" srcId="{16EB9713-E05D-4A59-AC13-5FEB424700CC}" destId="{65FA290A-5DCA-4711-97CF-686D9026EAF2}" srcOrd="2" destOrd="0" parTransId="{FD3A1E35-B1D8-458A-B01D-BA473E4D7F68}" sibTransId="{B3AE420E-7F75-4A3F-BFE5-84BC484A9307}"/>
    <dgm:cxn modelId="{1DFDF7F1-F66E-45FC-8296-9F1C630BCB21}" type="presOf" srcId="{E17D3DB2-56FE-4D51-B3DE-F0FBB1891029}" destId="{D8C8483B-CA0F-4CC8-B4EE-17A83AC870AA}" srcOrd="0" destOrd="0" presId="urn:microsoft.com/office/officeart/2009/layout/CircleArrowProcess"/>
    <dgm:cxn modelId="{6CF27A67-7A82-433A-9923-8505EB223B3F}" type="presParOf" srcId="{40FB4789-6C60-4D61-9D77-2B5BFA68BC26}" destId="{36C41718-85E8-41B3-8EFA-58B14CD0B7C5}" srcOrd="0" destOrd="0" presId="urn:microsoft.com/office/officeart/2009/layout/CircleArrowProcess"/>
    <dgm:cxn modelId="{9E793B2D-DF4E-4938-8968-CCEE72D5FFD6}" type="presParOf" srcId="{36C41718-85E8-41B3-8EFA-58B14CD0B7C5}" destId="{D3E8072E-3ACD-4A9B-BFD9-251304FEF2D6}" srcOrd="0" destOrd="0" presId="urn:microsoft.com/office/officeart/2009/layout/CircleArrowProcess"/>
    <dgm:cxn modelId="{EAC0F2F7-EA7E-471A-B888-208791E460CA}" type="presParOf" srcId="{40FB4789-6C60-4D61-9D77-2B5BFA68BC26}" destId="{D8C8483B-CA0F-4CC8-B4EE-17A83AC870AA}" srcOrd="1" destOrd="0" presId="urn:microsoft.com/office/officeart/2009/layout/CircleArrowProcess"/>
    <dgm:cxn modelId="{D57F67EF-0D8E-47E5-8A70-9780D50C2E4A}" type="presParOf" srcId="{40FB4789-6C60-4D61-9D77-2B5BFA68BC26}" destId="{D8A5E629-8BAF-4A6A-8033-E075DB4A3F91}" srcOrd="2" destOrd="0" presId="urn:microsoft.com/office/officeart/2009/layout/CircleArrowProcess"/>
    <dgm:cxn modelId="{13A34B01-4DB5-47C1-8D73-BEE55037E242}" type="presParOf" srcId="{D8A5E629-8BAF-4A6A-8033-E075DB4A3F91}" destId="{5B133DF4-79E8-4385-A2F5-CBBC4D7009E2}" srcOrd="0" destOrd="0" presId="urn:microsoft.com/office/officeart/2009/layout/CircleArrowProcess"/>
    <dgm:cxn modelId="{9B92CC67-66C9-4166-BE3C-8C2050CF1519}" type="presParOf" srcId="{40FB4789-6C60-4D61-9D77-2B5BFA68BC26}" destId="{5922CE30-1C0C-4C73-8BEA-680345928281}" srcOrd="3" destOrd="0" presId="urn:microsoft.com/office/officeart/2009/layout/CircleArrowProcess"/>
    <dgm:cxn modelId="{8BBCA5C8-162C-4E56-BCDA-D080997326FD}" type="presParOf" srcId="{40FB4789-6C60-4D61-9D77-2B5BFA68BC26}" destId="{EC82E522-FDF1-4A3B-AEEB-6E89307A0AD5}" srcOrd="4" destOrd="0" presId="urn:microsoft.com/office/officeart/2009/layout/CircleArrowProcess"/>
    <dgm:cxn modelId="{4D0C9958-B153-41A7-8AD4-5B674A1A2696}" type="presParOf" srcId="{EC82E522-FDF1-4A3B-AEEB-6E89307A0AD5}" destId="{4EEE8143-783B-4284-889A-CAB62CFEB8E8}" srcOrd="0" destOrd="0" presId="urn:microsoft.com/office/officeart/2009/layout/CircleArrowProcess"/>
    <dgm:cxn modelId="{E7C1DDA2-9720-4A7E-ADF5-ABC6FCE74966}" type="presParOf" srcId="{40FB4789-6C60-4D61-9D77-2B5BFA68BC26}" destId="{2EEF15B2-8101-4EBF-B7A2-751EDE4E1E6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6D0B61-AB2E-48E3-ADC4-CF472B8A608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8E594D2-6B16-434E-A4C0-1F185ED82329}">
      <dgm:prSet phldrT="[Text]" custT="1"/>
      <dgm:spPr/>
      <dgm:t>
        <a:bodyPr/>
        <a:lstStyle/>
        <a:p>
          <a:r>
            <a:rPr lang="en-US" sz="3200" dirty="0" smtClean="0">
              <a:latin typeface="Arial" panose="020B0604020202020204" pitchFamily="34" charset="0"/>
              <a:cs typeface="Arial" panose="020B0604020202020204" pitchFamily="34" charset="0"/>
            </a:rPr>
            <a:t>Basic Reading Skills</a:t>
          </a:r>
          <a:endParaRPr lang="en-US" sz="3200" dirty="0">
            <a:latin typeface="Arial" panose="020B0604020202020204" pitchFamily="34" charset="0"/>
            <a:cs typeface="Arial" panose="020B0604020202020204" pitchFamily="34" charset="0"/>
          </a:endParaRPr>
        </a:p>
      </dgm:t>
    </dgm:pt>
    <dgm:pt modelId="{524D56B1-96D0-4E13-9BF0-E9C140F428AF}" type="parTrans" cxnId="{A25A5CC7-65FC-43DF-963D-DD368C14F523}">
      <dgm:prSet/>
      <dgm:spPr/>
      <dgm:t>
        <a:bodyPr/>
        <a:lstStyle/>
        <a:p>
          <a:endParaRPr lang="en-US">
            <a:solidFill>
              <a:schemeClr val="tx1"/>
            </a:solidFill>
          </a:endParaRPr>
        </a:p>
      </dgm:t>
    </dgm:pt>
    <dgm:pt modelId="{6B19ED7C-B7C3-4D16-A7D6-F3DF86848E96}" type="sibTrans" cxnId="{A25A5CC7-65FC-43DF-963D-DD368C14F523}">
      <dgm:prSet/>
      <dgm:spPr/>
      <dgm:t>
        <a:bodyPr/>
        <a:lstStyle/>
        <a:p>
          <a:endParaRPr lang="en-US">
            <a:solidFill>
              <a:schemeClr val="tx1"/>
            </a:solidFill>
          </a:endParaRPr>
        </a:p>
      </dgm:t>
    </dgm:pt>
    <dgm:pt modelId="{0895453E-8ED5-4300-96D4-D60C3B17D7A7}">
      <dgm:prSet phldrT="[Text]"/>
      <dgm:spPr/>
      <dgm:t>
        <a:bodyPr/>
        <a:lstStyle/>
        <a:p>
          <a:r>
            <a:rPr lang="en-US" dirty="0" smtClean="0">
              <a:latin typeface="Arial" panose="020B0604020202020204" pitchFamily="34" charset="0"/>
              <a:cs typeface="Arial" panose="020B0604020202020204" pitchFamily="34" charset="0"/>
            </a:rPr>
            <a:t>Phonological Awareness</a:t>
          </a:r>
          <a:endParaRPr lang="en-US" dirty="0">
            <a:latin typeface="Arial" panose="020B0604020202020204" pitchFamily="34" charset="0"/>
            <a:cs typeface="Arial" panose="020B0604020202020204" pitchFamily="34" charset="0"/>
          </a:endParaRPr>
        </a:p>
      </dgm:t>
    </dgm:pt>
    <dgm:pt modelId="{D9B34191-88E1-40E7-9E94-005B42A1B544}" type="parTrans" cxnId="{BB68300E-52F2-4F06-B097-CFE6DB42D8BB}">
      <dgm:prSet/>
      <dgm:spPr/>
      <dgm:t>
        <a:bodyPr/>
        <a:lstStyle/>
        <a:p>
          <a:endParaRPr lang="en-US">
            <a:solidFill>
              <a:schemeClr val="tx1"/>
            </a:solidFill>
          </a:endParaRPr>
        </a:p>
      </dgm:t>
    </dgm:pt>
    <dgm:pt modelId="{291C63CE-2657-4CC7-B1D3-CF4890F489F4}" type="sibTrans" cxnId="{BB68300E-52F2-4F06-B097-CFE6DB42D8BB}">
      <dgm:prSet/>
      <dgm:spPr/>
      <dgm:t>
        <a:bodyPr/>
        <a:lstStyle/>
        <a:p>
          <a:endParaRPr lang="en-US">
            <a:solidFill>
              <a:schemeClr val="tx1"/>
            </a:solidFill>
          </a:endParaRPr>
        </a:p>
      </dgm:t>
    </dgm:pt>
    <dgm:pt modelId="{56337F78-6010-498D-977D-2F0FB3573D3C}">
      <dgm:prSet phldrT="[Text]"/>
      <dgm:spPr/>
      <dgm:t>
        <a:bodyPr/>
        <a:lstStyle/>
        <a:p>
          <a:r>
            <a:rPr lang="en-US" dirty="0" smtClean="0">
              <a:latin typeface="Arial" panose="020B0604020202020204" pitchFamily="34" charset="0"/>
              <a:cs typeface="Arial" panose="020B0604020202020204" pitchFamily="34" charset="0"/>
            </a:rPr>
            <a:t>Phonics</a:t>
          </a:r>
          <a:r>
            <a:rPr lang="en-US" dirty="0" smtClean="0"/>
            <a:t> </a:t>
          </a:r>
          <a:endParaRPr lang="en-US" dirty="0"/>
        </a:p>
      </dgm:t>
    </dgm:pt>
    <dgm:pt modelId="{1A85ED8F-5E80-4083-848C-811E1C6C297A}" type="parTrans" cxnId="{1B6D81FC-C68C-4E10-B4F1-F6FCEA288B5B}">
      <dgm:prSet/>
      <dgm:spPr/>
      <dgm:t>
        <a:bodyPr/>
        <a:lstStyle/>
        <a:p>
          <a:endParaRPr lang="en-US">
            <a:solidFill>
              <a:schemeClr val="tx1"/>
            </a:solidFill>
          </a:endParaRPr>
        </a:p>
      </dgm:t>
    </dgm:pt>
    <dgm:pt modelId="{6FC785D4-4A1E-40A3-99D6-D1B9F799C325}" type="sibTrans" cxnId="{1B6D81FC-C68C-4E10-B4F1-F6FCEA288B5B}">
      <dgm:prSet/>
      <dgm:spPr/>
      <dgm:t>
        <a:bodyPr/>
        <a:lstStyle/>
        <a:p>
          <a:endParaRPr lang="en-US">
            <a:solidFill>
              <a:schemeClr val="tx1"/>
            </a:solidFill>
          </a:endParaRPr>
        </a:p>
      </dgm:t>
    </dgm:pt>
    <dgm:pt modelId="{A8907E2B-3B82-4D3B-B136-822CDB2B3D35}">
      <dgm:prSet phldrT="[Text]" custT="1"/>
      <dgm:spPr/>
      <dgm:t>
        <a:bodyPr/>
        <a:lstStyle/>
        <a:p>
          <a:r>
            <a:rPr lang="en-US" sz="2800" dirty="0" smtClean="0">
              <a:latin typeface="Arial" panose="020B0604020202020204" pitchFamily="34" charset="0"/>
              <a:cs typeface="Arial" panose="020B0604020202020204" pitchFamily="34" charset="0"/>
            </a:rPr>
            <a:t>Reading Fluency Skills</a:t>
          </a:r>
          <a:endParaRPr lang="en-US" sz="2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Basic reading skills&#10;Phonological awareness/phonics&#10;Reading Fluency Skills&#10;Fluency&#10;Reading Comprehension Skills&#10;Text Comprehension/Vocabulary"/>
        </a:ext>
      </dgm:extLst>
    </dgm:pt>
    <dgm:pt modelId="{E60E497C-C7F3-466E-81B8-193D3ACFF85E}" type="parTrans" cxnId="{605F5A3A-5499-4B2A-A13B-22DBE0573B8E}">
      <dgm:prSet/>
      <dgm:spPr/>
      <dgm:t>
        <a:bodyPr/>
        <a:lstStyle/>
        <a:p>
          <a:endParaRPr lang="en-US">
            <a:solidFill>
              <a:schemeClr val="tx1"/>
            </a:solidFill>
          </a:endParaRPr>
        </a:p>
      </dgm:t>
    </dgm:pt>
    <dgm:pt modelId="{D7CB02DE-0447-4117-B0C6-7B02CE30E7A5}" type="sibTrans" cxnId="{605F5A3A-5499-4B2A-A13B-22DBE0573B8E}">
      <dgm:prSet/>
      <dgm:spPr/>
      <dgm:t>
        <a:bodyPr/>
        <a:lstStyle/>
        <a:p>
          <a:endParaRPr lang="en-US">
            <a:solidFill>
              <a:schemeClr val="tx1"/>
            </a:solidFill>
          </a:endParaRPr>
        </a:p>
      </dgm:t>
    </dgm:pt>
    <dgm:pt modelId="{63F0ABF7-B913-4E9D-83BD-AAAD4531BFD7}">
      <dgm:prSet phldrT="[Text]"/>
      <dgm:spPr/>
      <dgm:t>
        <a:bodyPr/>
        <a:lstStyle/>
        <a:p>
          <a:r>
            <a:rPr lang="en-US" dirty="0" smtClean="0">
              <a:latin typeface="Arial" panose="020B0604020202020204" pitchFamily="34" charset="0"/>
              <a:cs typeface="Arial" panose="020B0604020202020204" pitchFamily="34" charset="0"/>
            </a:rPr>
            <a:t>Fluency</a:t>
          </a:r>
          <a:r>
            <a:rPr lang="en-US" dirty="0" smtClean="0"/>
            <a:t> </a:t>
          </a:r>
          <a:endParaRPr lang="en-US" dirty="0"/>
        </a:p>
      </dgm:t>
    </dgm:pt>
    <dgm:pt modelId="{66B9B9BD-38BA-4BDF-B8E5-2C2157626154}" type="parTrans" cxnId="{7149EE3C-487E-4CC2-8682-43F12FC4EFBC}">
      <dgm:prSet/>
      <dgm:spPr/>
      <dgm:t>
        <a:bodyPr/>
        <a:lstStyle/>
        <a:p>
          <a:endParaRPr lang="en-US">
            <a:solidFill>
              <a:schemeClr val="tx1"/>
            </a:solidFill>
          </a:endParaRPr>
        </a:p>
      </dgm:t>
    </dgm:pt>
    <dgm:pt modelId="{4967B65B-0AC9-4F64-89D1-7D14B6B47AD3}" type="sibTrans" cxnId="{7149EE3C-487E-4CC2-8682-43F12FC4EFBC}">
      <dgm:prSet/>
      <dgm:spPr/>
      <dgm:t>
        <a:bodyPr/>
        <a:lstStyle/>
        <a:p>
          <a:endParaRPr lang="en-US">
            <a:solidFill>
              <a:schemeClr val="tx1"/>
            </a:solidFill>
          </a:endParaRPr>
        </a:p>
      </dgm:t>
    </dgm:pt>
    <dgm:pt modelId="{DD5A898E-7185-49FD-9219-C7E392D0E947}">
      <dgm:prSet phldrT="[Text]"/>
      <dgm:spPr/>
      <dgm:t>
        <a:bodyPr/>
        <a:lstStyle/>
        <a:p>
          <a:r>
            <a:rPr lang="en-US" dirty="0" smtClean="0">
              <a:latin typeface="Arial" panose="020B0604020202020204" pitchFamily="34" charset="0"/>
              <a:cs typeface="Arial" panose="020B0604020202020204" pitchFamily="34" charset="0"/>
            </a:rPr>
            <a:t>Text Comprehension</a:t>
          </a:r>
          <a:endParaRPr lang="en-US" dirty="0">
            <a:latin typeface="Arial" panose="020B0604020202020204" pitchFamily="34" charset="0"/>
            <a:cs typeface="Arial" panose="020B0604020202020204" pitchFamily="34" charset="0"/>
          </a:endParaRPr>
        </a:p>
      </dgm:t>
    </dgm:pt>
    <dgm:pt modelId="{542DE24A-C1DF-41D4-9EA2-16A0A4A032BB}" type="parTrans" cxnId="{F6EACA42-0BCC-4998-B073-1FAA682300CC}">
      <dgm:prSet/>
      <dgm:spPr/>
      <dgm:t>
        <a:bodyPr/>
        <a:lstStyle/>
        <a:p>
          <a:endParaRPr lang="en-US">
            <a:solidFill>
              <a:schemeClr val="tx1"/>
            </a:solidFill>
          </a:endParaRPr>
        </a:p>
      </dgm:t>
    </dgm:pt>
    <dgm:pt modelId="{6A4A7A0D-BD9E-4E2A-B2CB-BB274929F8EE}" type="sibTrans" cxnId="{F6EACA42-0BCC-4998-B073-1FAA682300CC}">
      <dgm:prSet/>
      <dgm:spPr/>
      <dgm:t>
        <a:bodyPr/>
        <a:lstStyle/>
        <a:p>
          <a:endParaRPr lang="en-US">
            <a:solidFill>
              <a:schemeClr val="tx1"/>
            </a:solidFill>
          </a:endParaRPr>
        </a:p>
      </dgm:t>
    </dgm:pt>
    <dgm:pt modelId="{D76F05BE-4F8A-45ED-8F94-1EC1F7B9D1D4}">
      <dgm:prSet phldrT="[Text]"/>
      <dgm:spPr/>
      <dgm:t>
        <a:bodyPr/>
        <a:lstStyle/>
        <a:p>
          <a:r>
            <a:rPr lang="en-US" dirty="0" smtClean="0">
              <a:latin typeface="Arial" panose="020B0604020202020204" pitchFamily="34" charset="0"/>
              <a:cs typeface="Arial" panose="020B0604020202020204" pitchFamily="34" charset="0"/>
            </a:rPr>
            <a:t>Vocabulary</a:t>
          </a:r>
          <a:endParaRPr lang="en-US" dirty="0">
            <a:latin typeface="Arial" panose="020B0604020202020204" pitchFamily="34" charset="0"/>
            <a:cs typeface="Arial" panose="020B0604020202020204" pitchFamily="34" charset="0"/>
          </a:endParaRPr>
        </a:p>
      </dgm:t>
    </dgm:pt>
    <dgm:pt modelId="{1D793F7B-FF28-4024-8254-5E7F66E8D6DD}" type="parTrans" cxnId="{69B8249A-E37A-4F92-B7F6-F26CF88559D2}">
      <dgm:prSet/>
      <dgm:spPr/>
      <dgm:t>
        <a:bodyPr/>
        <a:lstStyle/>
        <a:p>
          <a:endParaRPr lang="en-US">
            <a:solidFill>
              <a:schemeClr val="tx1"/>
            </a:solidFill>
          </a:endParaRPr>
        </a:p>
      </dgm:t>
    </dgm:pt>
    <dgm:pt modelId="{EE0816E1-3F73-4740-9AF3-424892992A79}" type="sibTrans" cxnId="{69B8249A-E37A-4F92-B7F6-F26CF88559D2}">
      <dgm:prSet/>
      <dgm:spPr/>
      <dgm:t>
        <a:bodyPr/>
        <a:lstStyle/>
        <a:p>
          <a:endParaRPr lang="en-US">
            <a:solidFill>
              <a:schemeClr val="tx1"/>
            </a:solidFill>
          </a:endParaRPr>
        </a:p>
      </dgm:t>
    </dgm:pt>
    <dgm:pt modelId="{D4332DB9-869A-4755-B0B6-06E120299367}">
      <dgm:prSet phldrT="[Text]" custT="1"/>
      <dgm:spPr/>
      <dgm:t>
        <a:bodyPr/>
        <a:lstStyle/>
        <a:p>
          <a:r>
            <a:rPr lang="en-US" sz="3200" dirty="0" smtClean="0">
              <a:latin typeface="Arial" panose="020B0604020202020204" pitchFamily="34" charset="0"/>
              <a:cs typeface="Arial" panose="020B0604020202020204" pitchFamily="34" charset="0"/>
            </a:rPr>
            <a:t>Reading Comprehension Skills</a:t>
          </a:r>
          <a:endParaRPr lang="en-US" sz="3200" dirty="0">
            <a:latin typeface="Arial" panose="020B0604020202020204" pitchFamily="34" charset="0"/>
            <a:cs typeface="Arial" panose="020B0604020202020204" pitchFamily="34" charset="0"/>
          </a:endParaRPr>
        </a:p>
      </dgm:t>
    </dgm:pt>
    <dgm:pt modelId="{CB7F28A0-96BA-41F3-B425-214F45416BEC}" type="sibTrans" cxnId="{87A7DFB0-EC79-4330-8C44-A6C74EA6619D}">
      <dgm:prSet/>
      <dgm:spPr/>
      <dgm:t>
        <a:bodyPr/>
        <a:lstStyle/>
        <a:p>
          <a:endParaRPr lang="en-US">
            <a:solidFill>
              <a:schemeClr val="tx1"/>
            </a:solidFill>
          </a:endParaRPr>
        </a:p>
      </dgm:t>
    </dgm:pt>
    <dgm:pt modelId="{2F05E2A0-78E9-4657-B170-DBBDB7271220}" type="parTrans" cxnId="{87A7DFB0-EC79-4330-8C44-A6C74EA6619D}">
      <dgm:prSet/>
      <dgm:spPr/>
      <dgm:t>
        <a:bodyPr/>
        <a:lstStyle/>
        <a:p>
          <a:endParaRPr lang="en-US">
            <a:solidFill>
              <a:schemeClr val="tx1"/>
            </a:solidFill>
          </a:endParaRPr>
        </a:p>
      </dgm:t>
    </dgm:pt>
    <dgm:pt modelId="{FE671A6C-A62D-439E-B5CA-FF0D33F538AE}" type="pres">
      <dgm:prSet presAssocID="{626D0B61-AB2E-48E3-ADC4-CF472B8A6082}" presName="Name0" presStyleCnt="0">
        <dgm:presLayoutVars>
          <dgm:dir/>
          <dgm:animLvl val="lvl"/>
          <dgm:resizeHandles val="exact"/>
        </dgm:presLayoutVars>
      </dgm:prSet>
      <dgm:spPr/>
      <dgm:t>
        <a:bodyPr/>
        <a:lstStyle/>
        <a:p>
          <a:endParaRPr lang="en-US"/>
        </a:p>
      </dgm:t>
    </dgm:pt>
    <dgm:pt modelId="{E6576825-82E0-409D-A695-CEEABFA9DF48}" type="pres">
      <dgm:prSet presAssocID="{D4332DB9-869A-4755-B0B6-06E120299367}" presName="boxAndChildren" presStyleCnt="0"/>
      <dgm:spPr/>
      <dgm:t>
        <a:bodyPr/>
        <a:lstStyle/>
        <a:p>
          <a:endParaRPr lang="en-US"/>
        </a:p>
      </dgm:t>
    </dgm:pt>
    <dgm:pt modelId="{50542D42-6DB8-49F3-97FE-EBA614E99932}" type="pres">
      <dgm:prSet presAssocID="{D4332DB9-869A-4755-B0B6-06E120299367}" presName="parentTextBox" presStyleLbl="node1" presStyleIdx="0" presStyleCnt="3"/>
      <dgm:spPr/>
      <dgm:t>
        <a:bodyPr/>
        <a:lstStyle/>
        <a:p>
          <a:endParaRPr lang="en-US"/>
        </a:p>
      </dgm:t>
    </dgm:pt>
    <dgm:pt modelId="{2C35702B-0E4C-478C-B37D-AF2773CA3D60}" type="pres">
      <dgm:prSet presAssocID="{D4332DB9-869A-4755-B0B6-06E120299367}" presName="entireBox" presStyleLbl="node1" presStyleIdx="0" presStyleCnt="3" custLinFactNeighborY="6690"/>
      <dgm:spPr/>
      <dgm:t>
        <a:bodyPr/>
        <a:lstStyle/>
        <a:p>
          <a:endParaRPr lang="en-US"/>
        </a:p>
      </dgm:t>
    </dgm:pt>
    <dgm:pt modelId="{7917A2F3-5429-4F08-A02F-3C99C72BB07B}" type="pres">
      <dgm:prSet presAssocID="{D4332DB9-869A-4755-B0B6-06E120299367}" presName="descendantBox" presStyleCnt="0"/>
      <dgm:spPr/>
      <dgm:t>
        <a:bodyPr/>
        <a:lstStyle/>
        <a:p>
          <a:endParaRPr lang="en-US"/>
        </a:p>
      </dgm:t>
    </dgm:pt>
    <dgm:pt modelId="{9E8B0A69-E89A-4E0C-8A89-AF1DC9A05528}" type="pres">
      <dgm:prSet presAssocID="{DD5A898E-7185-49FD-9219-C7E392D0E947}" presName="childTextBox" presStyleLbl="fgAccFollowNode1" presStyleIdx="0" presStyleCnt="5" custLinFactNeighborY="211">
        <dgm:presLayoutVars>
          <dgm:bulletEnabled val="1"/>
        </dgm:presLayoutVars>
      </dgm:prSet>
      <dgm:spPr/>
      <dgm:t>
        <a:bodyPr/>
        <a:lstStyle/>
        <a:p>
          <a:endParaRPr lang="en-US"/>
        </a:p>
      </dgm:t>
    </dgm:pt>
    <dgm:pt modelId="{57823CEB-E1B9-4061-898F-CC56E0250948}" type="pres">
      <dgm:prSet presAssocID="{D76F05BE-4F8A-45ED-8F94-1EC1F7B9D1D4}" presName="childTextBox" presStyleLbl="fgAccFollowNode1" presStyleIdx="1" presStyleCnt="5">
        <dgm:presLayoutVars>
          <dgm:bulletEnabled val="1"/>
        </dgm:presLayoutVars>
      </dgm:prSet>
      <dgm:spPr/>
      <dgm:t>
        <a:bodyPr/>
        <a:lstStyle/>
        <a:p>
          <a:endParaRPr lang="en-US"/>
        </a:p>
      </dgm:t>
    </dgm:pt>
    <dgm:pt modelId="{5BFB12D4-2E7E-4CD3-B249-B77BA85E9B38}" type="pres">
      <dgm:prSet presAssocID="{D7CB02DE-0447-4117-B0C6-7B02CE30E7A5}" presName="sp" presStyleCnt="0"/>
      <dgm:spPr/>
      <dgm:t>
        <a:bodyPr/>
        <a:lstStyle/>
        <a:p>
          <a:endParaRPr lang="en-US"/>
        </a:p>
      </dgm:t>
    </dgm:pt>
    <dgm:pt modelId="{9020E041-DE8B-4C32-8D33-A69B012A8FB7}" type="pres">
      <dgm:prSet presAssocID="{A8907E2B-3B82-4D3B-B136-822CDB2B3D35}" presName="arrowAndChildren" presStyleCnt="0"/>
      <dgm:spPr/>
      <dgm:t>
        <a:bodyPr/>
        <a:lstStyle/>
        <a:p>
          <a:endParaRPr lang="en-US"/>
        </a:p>
      </dgm:t>
    </dgm:pt>
    <dgm:pt modelId="{F2F6F8D4-DB95-4EA2-BA60-8A24A209AD5B}" type="pres">
      <dgm:prSet presAssocID="{A8907E2B-3B82-4D3B-B136-822CDB2B3D35}" presName="parentTextArrow" presStyleLbl="node1" presStyleIdx="0" presStyleCnt="3"/>
      <dgm:spPr/>
      <dgm:t>
        <a:bodyPr/>
        <a:lstStyle/>
        <a:p>
          <a:endParaRPr lang="en-US"/>
        </a:p>
      </dgm:t>
    </dgm:pt>
    <dgm:pt modelId="{D9FCE9F7-C27D-44BE-9137-892B05CA884A}" type="pres">
      <dgm:prSet presAssocID="{A8907E2B-3B82-4D3B-B136-822CDB2B3D35}" presName="arrow" presStyleLbl="node1" presStyleIdx="1" presStyleCnt="3" custLinFactNeighborY="2152"/>
      <dgm:spPr/>
      <dgm:t>
        <a:bodyPr/>
        <a:lstStyle/>
        <a:p>
          <a:endParaRPr lang="en-US"/>
        </a:p>
      </dgm:t>
    </dgm:pt>
    <dgm:pt modelId="{05994CB3-BB81-4801-9808-77CB0A5EA777}" type="pres">
      <dgm:prSet presAssocID="{A8907E2B-3B82-4D3B-B136-822CDB2B3D35}" presName="descendantArrow" presStyleCnt="0"/>
      <dgm:spPr/>
      <dgm:t>
        <a:bodyPr/>
        <a:lstStyle/>
        <a:p>
          <a:endParaRPr lang="en-US"/>
        </a:p>
      </dgm:t>
    </dgm:pt>
    <dgm:pt modelId="{06AEF975-F2BC-42BF-AA80-785AB3039720}" type="pres">
      <dgm:prSet presAssocID="{63F0ABF7-B913-4E9D-83BD-AAAD4531BFD7}" presName="childTextArrow" presStyleLbl="fgAccFollowNode1" presStyleIdx="2" presStyleCnt="5">
        <dgm:presLayoutVars>
          <dgm:bulletEnabled val="1"/>
        </dgm:presLayoutVars>
      </dgm:prSet>
      <dgm:spPr/>
      <dgm:t>
        <a:bodyPr/>
        <a:lstStyle/>
        <a:p>
          <a:endParaRPr lang="en-US"/>
        </a:p>
      </dgm:t>
    </dgm:pt>
    <dgm:pt modelId="{F0D55957-904A-41CF-B4FD-FC48C6A86CEC}" type="pres">
      <dgm:prSet presAssocID="{6B19ED7C-B7C3-4D16-A7D6-F3DF86848E96}" presName="sp" presStyleCnt="0"/>
      <dgm:spPr/>
      <dgm:t>
        <a:bodyPr/>
        <a:lstStyle/>
        <a:p>
          <a:endParaRPr lang="en-US"/>
        </a:p>
      </dgm:t>
    </dgm:pt>
    <dgm:pt modelId="{163E9FC7-9C3D-4E0E-9EA7-068BD2159AFB}" type="pres">
      <dgm:prSet presAssocID="{D8E594D2-6B16-434E-A4C0-1F185ED82329}" presName="arrowAndChildren" presStyleCnt="0"/>
      <dgm:spPr/>
      <dgm:t>
        <a:bodyPr/>
        <a:lstStyle/>
        <a:p>
          <a:endParaRPr lang="en-US"/>
        </a:p>
      </dgm:t>
    </dgm:pt>
    <dgm:pt modelId="{410E45AD-E639-4C71-A89D-AAC279D1C335}" type="pres">
      <dgm:prSet presAssocID="{D8E594D2-6B16-434E-A4C0-1F185ED82329}" presName="parentTextArrow" presStyleLbl="node1" presStyleIdx="1" presStyleCnt="3"/>
      <dgm:spPr/>
      <dgm:t>
        <a:bodyPr/>
        <a:lstStyle/>
        <a:p>
          <a:endParaRPr lang="en-US"/>
        </a:p>
      </dgm:t>
    </dgm:pt>
    <dgm:pt modelId="{AA80C1B4-3E10-4107-91BF-4687E915B962}" type="pres">
      <dgm:prSet presAssocID="{D8E594D2-6B16-434E-A4C0-1F185ED82329}" presName="arrow" presStyleLbl="node1" presStyleIdx="2" presStyleCnt="3" custLinFactNeighborX="-1818" custLinFactNeighborY="-46"/>
      <dgm:spPr/>
      <dgm:t>
        <a:bodyPr/>
        <a:lstStyle/>
        <a:p>
          <a:endParaRPr lang="en-US"/>
        </a:p>
      </dgm:t>
    </dgm:pt>
    <dgm:pt modelId="{E76140CA-333E-4054-B888-C9EFFED937EC}" type="pres">
      <dgm:prSet presAssocID="{D8E594D2-6B16-434E-A4C0-1F185ED82329}" presName="descendantArrow" presStyleCnt="0"/>
      <dgm:spPr/>
      <dgm:t>
        <a:bodyPr/>
        <a:lstStyle/>
        <a:p>
          <a:endParaRPr lang="en-US"/>
        </a:p>
      </dgm:t>
    </dgm:pt>
    <dgm:pt modelId="{9BC76F78-7D7D-46A3-AFB2-601D280FE68E}" type="pres">
      <dgm:prSet presAssocID="{0895453E-8ED5-4300-96D4-D60C3B17D7A7}" presName="childTextArrow" presStyleLbl="fgAccFollowNode1" presStyleIdx="3" presStyleCnt="5">
        <dgm:presLayoutVars>
          <dgm:bulletEnabled val="1"/>
        </dgm:presLayoutVars>
      </dgm:prSet>
      <dgm:spPr/>
      <dgm:t>
        <a:bodyPr/>
        <a:lstStyle/>
        <a:p>
          <a:endParaRPr lang="en-US"/>
        </a:p>
      </dgm:t>
    </dgm:pt>
    <dgm:pt modelId="{76FAF742-15DE-4901-903F-05D48783A422}" type="pres">
      <dgm:prSet presAssocID="{56337F78-6010-498D-977D-2F0FB3573D3C}" presName="childTextArrow" presStyleLbl="fgAccFollowNode1" presStyleIdx="4" presStyleCnt="5">
        <dgm:presLayoutVars>
          <dgm:bulletEnabled val="1"/>
        </dgm:presLayoutVars>
      </dgm:prSet>
      <dgm:spPr/>
      <dgm:t>
        <a:bodyPr/>
        <a:lstStyle/>
        <a:p>
          <a:endParaRPr lang="en-US"/>
        </a:p>
      </dgm:t>
    </dgm:pt>
  </dgm:ptLst>
  <dgm:cxnLst>
    <dgm:cxn modelId="{F6EACA42-0BCC-4998-B073-1FAA682300CC}" srcId="{D4332DB9-869A-4755-B0B6-06E120299367}" destId="{DD5A898E-7185-49FD-9219-C7E392D0E947}" srcOrd="0" destOrd="0" parTransId="{542DE24A-C1DF-41D4-9EA2-16A0A4A032BB}" sibTransId="{6A4A7A0D-BD9E-4E2A-B2CB-BB274929F8EE}"/>
    <dgm:cxn modelId="{1F78430A-6A1A-4A5F-B413-F9D1324F8083}" type="presOf" srcId="{63F0ABF7-B913-4E9D-83BD-AAAD4531BFD7}" destId="{06AEF975-F2BC-42BF-AA80-785AB3039720}" srcOrd="0" destOrd="0" presId="urn:microsoft.com/office/officeart/2005/8/layout/process4"/>
    <dgm:cxn modelId="{95BF2BEC-A239-459D-B551-15D8E6993E8C}" type="presOf" srcId="{D4332DB9-869A-4755-B0B6-06E120299367}" destId="{2C35702B-0E4C-478C-B37D-AF2773CA3D60}" srcOrd="1" destOrd="0" presId="urn:microsoft.com/office/officeart/2005/8/layout/process4"/>
    <dgm:cxn modelId="{3E134239-036D-4AC5-8316-18864ACA23D4}" type="presOf" srcId="{0895453E-8ED5-4300-96D4-D60C3B17D7A7}" destId="{9BC76F78-7D7D-46A3-AFB2-601D280FE68E}" srcOrd="0" destOrd="0" presId="urn:microsoft.com/office/officeart/2005/8/layout/process4"/>
    <dgm:cxn modelId="{453F005B-EB94-4403-90C4-E292C1810368}" type="presOf" srcId="{DD5A898E-7185-49FD-9219-C7E392D0E947}" destId="{9E8B0A69-E89A-4E0C-8A89-AF1DC9A05528}" srcOrd="0" destOrd="0" presId="urn:microsoft.com/office/officeart/2005/8/layout/process4"/>
    <dgm:cxn modelId="{12FC2CA6-E7D8-4F36-AFC4-1759395276DA}" type="presOf" srcId="{D8E594D2-6B16-434E-A4C0-1F185ED82329}" destId="{AA80C1B4-3E10-4107-91BF-4687E915B962}" srcOrd="1" destOrd="0" presId="urn:microsoft.com/office/officeart/2005/8/layout/process4"/>
    <dgm:cxn modelId="{1B6D81FC-C68C-4E10-B4F1-F6FCEA288B5B}" srcId="{D8E594D2-6B16-434E-A4C0-1F185ED82329}" destId="{56337F78-6010-498D-977D-2F0FB3573D3C}" srcOrd="1" destOrd="0" parTransId="{1A85ED8F-5E80-4083-848C-811E1C6C297A}" sibTransId="{6FC785D4-4A1E-40A3-99D6-D1B9F799C325}"/>
    <dgm:cxn modelId="{502C2F77-8285-43AA-8588-F14FFA241903}" type="presOf" srcId="{D4332DB9-869A-4755-B0B6-06E120299367}" destId="{50542D42-6DB8-49F3-97FE-EBA614E99932}" srcOrd="0" destOrd="0" presId="urn:microsoft.com/office/officeart/2005/8/layout/process4"/>
    <dgm:cxn modelId="{7149EE3C-487E-4CC2-8682-43F12FC4EFBC}" srcId="{A8907E2B-3B82-4D3B-B136-822CDB2B3D35}" destId="{63F0ABF7-B913-4E9D-83BD-AAAD4531BFD7}" srcOrd="0" destOrd="0" parTransId="{66B9B9BD-38BA-4BDF-B8E5-2C2157626154}" sibTransId="{4967B65B-0AC9-4F64-89D1-7D14B6B47AD3}"/>
    <dgm:cxn modelId="{2353E4E5-F215-4958-BF5E-4A3BF2ADE316}" type="presOf" srcId="{A8907E2B-3B82-4D3B-B136-822CDB2B3D35}" destId="{F2F6F8D4-DB95-4EA2-BA60-8A24A209AD5B}" srcOrd="0" destOrd="0" presId="urn:microsoft.com/office/officeart/2005/8/layout/process4"/>
    <dgm:cxn modelId="{BB68300E-52F2-4F06-B097-CFE6DB42D8BB}" srcId="{D8E594D2-6B16-434E-A4C0-1F185ED82329}" destId="{0895453E-8ED5-4300-96D4-D60C3B17D7A7}" srcOrd="0" destOrd="0" parTransId="{D9B34191-88E1-40E7-9E94-005B42A1B544}" sibTransId="{291C63CE-2657-4CC7-B1D3-CF4890F489F4}"/>
    <dgm:cxn modelId="{836DCC17-3BC0-4430-A1C1-E1808A8635B8}" type="presOf" srcId="{D8E594D2-6B16-434E-A4C0-1F185ED82329}" destId="{410E45AD-E639-4C71-A89D-AAC279D1C335}" srcOrd="0" destOrd="0" presId="urn:microsoft.com/office/officeart/2005/8/layout/process4"/>
    <dgm:cxn modelId="{69B8249A-E37A-4F92-B7F6-F26CF88559D2}" srcId="{D4332DB9-869A-4755-B0B6-06E120299367}" destId="{D76F05BE-4F8A-45ED-8F94-1EC1F7B9D1D4}" srcOrd="1" destOrd="0" parTransId="{1D793F7B-FF28-4024-8254-5E7F66E8D6DD}" sibTransId="{EE0816E1-3F73-4740-9AF3-424892992A79}"/>
    <dgm:cxn modelId="{E1F59A09-545A-4F5D-81CA-0C0E1BF567DE}" type="presOf" srcId="{56337F78-6010-498D-977D-2F0FB3573D3C}" destId="{76FAF742-15DE-4901-903F-05D48783A422}" srcOrd="0" destOrd="0" presId="urn:microsoft.com/office/officeart/2005/8/layout/process4"/>
    <dgm:cxn modelId="{CFEBE53C-A319-4B24-8D23-190AE330E757}" type="presOf" srcId="{A8907E2B-3B82-4D3B-B136-822CDB2B3D35}" destId="{D9FCE9F7-C27D-44BE-9137-892B05CA884A}" srcOrd="1" destOrd="0" presId="urn:microsoft.com/office/officeart/2005/8/layout/process4"/>
    <dgm:cxn modelId="{A25A5CC7-65FC-43DF-963D-DD368C14F523}" srcId="{626D0B61-AB2E-48E3-ADC4-CF472B8A6082}" destId="{D8E594D2-6B16-434E-A4C0-1F185ED82329}" srcOrd="0" destOrd="0" parTransId="{524D56B1-96D0-4E13-9BF0-E9C140F428AF}" sibTransId="{6B19ED7C-B7C3-4D16-A7D6-F3DF86848E96}"/>
    <dgm:cxn modelId="{477DB0C9-1C99-4082-89CD-F901D1353739}" type="presOf" srcId="{D76F05BE-4F8A-45ED-8F94-1EC1F7B9D1D4}" destId="{57823CEB-E1B9-4061-898F-CC56E0250948}" srcOrd="0" destOrd="0" presId="urn:microsoft.com/office/officeart/2005/8/layout/process4"/>
    <dgm:cxn modelId="{605F5A3A-5499-4B2A-A13B-22DBE0573B8E}" srcId="{626D0B61-AB2E-48E3-ADC4-CF472B8A6082}" destId="{A8907E2B-3B82-4D3B-B136-822CDB2B3D35}" srcOrd="1" destOrd="0" parTransId="{E60E497C-C7F3-466E-81B8-193D3ACFF85E}" sibTransId="{D7CB02DE-0447-4117-B0C6-7B02CE30E7A5}"/>
    <dgm:cxn modelId="{0D702C3A-D4BC-4DEE-8C57-B9324CE28ADA}" type="presOf" srcId="{626D0B61-AB2E-48E3-ADC4-CF472B8A6082}" destId="{FE671A6C-A62D-439E-B5CA-FF0D33F538AE}" srcOrd="0" destOrd="0" presId="urn:microsoft.com/office/officeart/2005/8/layout/process4"/>
    <dgm:cxn modelId="{87A7DFB0-EC79-4330-8C44-A6C74EA6619D}" srcId="{626D0B61-AB2E-48E3-ADC4-CF472B8A6082}" destId="{D4332DB9-869A-4755-B0B6-06E120299367}" srcOrd="2" destOrd="0" parTransId="{2F05E2A0-78E9-4657-B170-DBBDB7271220}" sibTransId="{CB7F28A0-96BA-41F3-B425-214F45416BEC}"/>
    <dgm:cxn modelId="{202DDFF8-1931-4A88-897F-CAC25B40FE96}" type="presParOf" srcId="{FE671A6C-A62D-439E-B5CA-FF0D33F538AE}" destId="{E6576825-82E0-409D-A695-CEEABFA9DF48}" srcOrd="0" destOrd="0" presId="urn:microsoft.com/office/officeart/2005/8/layout/process4"/>
    <dgm:cxn modelId="{65862454-CA27-4D3A-8BCE-B32365F1802E}" type="presParOf" srcId="{E6576825-82E0-409D-A695-CEEABFA9DF48}" destId="{50542D42-6DB8-49F3-97FE-EBA614E99932}" srcOrd="0" destOrd="0" presId="urn:microsoft.com/office/officeart/2005/8/layout/process4"/>
    <dgm:cxn modelId="{4A5A80B8-8A4C-4F84-8E0D-1AF488C4E0FF}" type="presParOf" srcId="{E6576825-82E0-409D-A695-CEEABFA9DF48}" destId="{2C35702B-0E4C-478C-B37D-AF2773CA3D60}" srcOrd="1" destOrd="0" presId="urn:microsoft.com/office/officeart/2005/8/layout/process4"/>
    <dgm:cxn modelId="{29B9D3DD-8C3B-4632-9CE5-2C7765B61CE4}" type="presParOf" srcId="{E6576825-82E0-409D-A695-CEEABFA9DF48}" destId="{7917A2F3-5429-4F08-A02F-3C99C72BB07B}" srcOrd="2" destOrd="0" presId="urn:microsoft.com/office/officeart/2005/8/layout/process4"/>
    <dgm:cxn modelId="{6FB2B9DB-2490-4DF2-972A-78A1BB56B1FD}" type="presParOf" srcId="{7917A2F3-5429-4F08-A02F-3C99C72BB07B}" destId="{9E8B0A69-E89A-4E0C-8A89-AF1DC9A05528}" srcOrd="0" destOrd="0" presId="urn:microsoft.com/office/officeart/2005/8/layout/process4"/>
    <dgm:cxn modelId="{54DCAED9-39DE-4CE1-AEF1-F5E47F033FD7}" type="presParOf" srcId="{7917A2F3-5429-4F08-A02F-3C99C72BB07B}" destId="{57823CEB-E1B9-4061-898F-CC56E0250948}" srcOrd="1" destOrd="0" presId="urn:microsoft.com/office/officeart/2005/8/layout/process4"/>
    <dgm:cxn modelId="{6BB01A43-9E12-4406-B040-02F5D76E2117}" type="presParOf" srcId="{FE671A6C-A62D-439E-B5CA-FF0D33F538AE}" destId="{5BFB12D4-2E7E-4CD3-B249-B77BA85E9B38}" srcOrd="1" destOrd="0" presId="urn:microsoft.com/office/officeart/2005/8/layout/process4"/>
    <dgm:cxn modelId="{2E8DA85D-5BFB-44FB-BDB8-121B6533FDAE}" type="presParOf" srcId="{FE671A6C-A62D-439E-B5CA-FF0D33F538AE}" destId="{9020E041-DE8B-4C32-8D33-A69B012A8FB7}" srcOrd="2" destOrd="0" presId="urn:microsoft.com/office/officeart/2005/8/layout/process4"/>
    <dgm:cxn modelId="{39A9FC1F-1207-4FD9-B3EF-884AD7D569CD}" type="presParOf" srcId="{9020E041-DE8B-4C32-8D33-A69B012A8FB7}" destId="{F2F6F8D4-DB95-4EA2-BA60-8A24A209AD5B}" srcOrd="0" destOrd="0" presId="urn:microsoft.com/office/officeart/2005/8/layout/process4"/>
    <dgm:cxn modelId="{119F42FE-4630-4424-8EDE-5ADDE85AB666}" type="presParOf" srcId="{9020E041-DE8B-4C32-8D33-A69B012A8FB7}" destId="{D9FCE9F7-C27D-44BE-9137-892B05CA884A}" srcOrd="1" destOrd="0" presId="urn:microsoft.com/office/officeart/2005/8/layout/process4"/>
    <dgm:cxn modelId="{81E8AD02-E806-430B-9C33-6D0828D6C1F8}" type="presParOf" srcId="{9020E041-DE8B-4C32-8D33-A69B012A8FB7}" destId="{05994CB3-BB81-4801-9808-77CB0A5EA777}" srcOrd="2" destOrd="0" presId="urn:microsoft.com/office/officeart/2005/8/layout/process4"/>
    <dgm:cxn modelId="{C67F3193-0DAB-4435-83F7-1E60BD41266E}" type="presParOf" srcId="{05994CB3-BB81-4801-9808-77CB0A5EA777}" destId="{06AEF975-F2BC-42BF-AA80-785AB3039720}" srcOrd="0" destOrd="0" presId="urn:microsoft.com/office/officeart/2005/8/layout/process4"/>
    <dgm:cxn modelId="{2ADB1ACA-D566-4409-A743-40274F73921F}" type="presParOf" srcId="{FE671A6C-A62D-439E-B5CA-FF0D33F538AE}" destId="{F0D55957-904A-41CF-B4FD-FC48C6A86CEC}" srcOrd="3" destOrd="0" presId="urn:microsoft.com/office/officeart/2005/8/layout/process4"/>
    <dgm:cxn modelId="{4BF212D2-2388-4FDF-9A10-3E73CB0F38C9}" type="presParOf" srcId="{FE671A6C-A62D-439E-B5CA-FF0D33F538AE}" destId="{163E9FC7-9C3D-4E0E-9EA7-068BD2159AFB}" srcOrd="4" destOrd="0" presId="urn:microsoft.com/office/officeart/2005/8/layout/process4"/>
    <dgm:cxn modelId="{6002E9A4-A820-47A4-9537-48C77B735D6E}" type="presParOf" srcId="{163E9FC7-9C3D-4E0E-9EA7-068BD2159AFB}" destId="{410E45AD-E639-4C71-A89D-AAC279D1C335}" srcOrd="0" destOrd="0" presId="urn:microsoft.com/office/officeart/2005/8/layout/process4"/>
    <dgm:cxn modelId="{635EB83E-72CF-4002-8306-5CDCCF3B5A37}" type="presParOf" srcId="{163E9FC7-9C3D-4E0E-9EA7-068BD2159AFB}" destId="{AA80C1B4-3E10-4107-91BF-4687E915B962}" srcOrd="1" destOrd="0" presId="urn:microsoft.com/office/officeart/2005/8/layout/process4"/>
    <dgm:cxn modelId="{F496D3E6-C904-452D-B833-A6D6F91EEDEC}" type="presParOf" srcId="{163E9FC7-9C3D-4E0E-9EA7-068BD2159AFB}" destId="{E76140CA-333E-4054-B888-C9EFFED937EC}" srcOrd="2" destOrd="0" presId="urn:microsoft.com/office/officeart/2005/8/layout/process4"/>
    <dgm:cxn modelId="{C521D9C2-0099-4C11-94D2-6D3AC5701DA4}" type="presParOf" srcId="{E76140CA-333E-4054-B888-C9EFFED937EC}" destId="{9BC76F78-7D7D-46A3-AFB2-601D280FE68E}" srcOrd="0" destOrd="0" presId="urn:microsoft.com/office/officeart/2005/8/layout/process4"/>
    <dgm:cxn modelId="{603B6854-12E2-4B85-A84E-95E4238D8592}" type="presParOf" srcId="{E76140CA-333E-4054-B888-C9EFFED937EC}" destId="{76FAF742-15DE-4901-903F-05D48783A42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63222F-42B1-43C0-A48A-4BC67964AAA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10A37C4-34A6-4B4D-861E-B12FE2430A2C}">
      <dgm:prSet phldrT="[Text]" custT="1"/>
      <dgm:spPr/>
      <dgm:t>
        <a:bodyPr/>
        <a:lstStyle/>
        <a:p>
          <a:r>
            <a:rPr lang="en-US" sz="3600" dirty="0" smtClean="0">
              <a:latin typeface="Arial" panose="020B0604020202020204" pitchFamily="34" charset="0"/>
              <a:cs typeface="Arial" panose="020B0604020202020204" pitchFamily="34" charset="0"/>
            </a:rPr>
            <a:t>Math Calculation </a:t>
          </a:r>
          <a:endParaRPr lang="en-US" sz="36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Math calculation&#10;Basic facts/complex computation/decimals, fractions, etc.&#10;Math problem solving&#10;numbers and operations, base ten, place value, geometry, algebra, etc."/>
        </a:ext>
      </dgm:extLst>
    </dgm:pt>
    <dgm:pt modelId="{5FEE4DF7-2BA2-4686-9F00-7E613C037BAA}" type="parTrans" cxnId="{83184DB1-75B7-43F8-9BEF-310EDC0943EC}">
      <dgm:prSet/>
      <dgm:spPr/>
      <dgm:t>
        <a:bodyPr/>
        <a:lstStyle/>
        <a:p>
          <a:endParaRPr lang="en-US" sz="2400"/>
        </a:p>
      </dgm:t>
    </dgm:pt>
    <dgm:pt modelId="{9322C3ED-DDC4-42AF-A23F-A2EB8D25E3B3}" type="sibTrans" cxnId="{83184DB1-75B7-43F8-9BEF-310EDC0943EC}">
      <dgm:prSet/>
      <dgm:spPr/>
      <dgm:t>
        <a:bodyPr/>
        <a:lstStyle/>
        <a:p>
          <a:endParaRPr lang="en-US" sz="2400"/>
        </a:p>
      </dgm:t>
    </dgm:pt>
    <dgm:pt modelId="{4402EFAD-FA3A-4348-8683-AB50434D006D}">
      <dgm:prSet phldrT="[Text]" custT="1"/>
      <dgm:spPr/>
      <dgm:t>
        <a:bodyPr/>
        <a:lstStyle/>
        <a:p>
          <a:r>
            <a:rPr lang="en-US" sz="2400" dirty="0" smtClean="0">
              <a:latin typeface="Arial" panose="020B0604020202020204" pitchFamily="34" charset="0"/>
              <a:cs typeface="Arial" panose="020B0604020202020204" pitchFamily="34" charset="0"/>
            </a:rPr>
            <a:t>Basic Facts</a:t>
          </a:r>
          <a:endParaRPr lang="en-US" sz="2400" dirty="0">
            <a:latin typeface="Arial" panose="020B0604020202020204" pitchFamily="34" charset="0"/>
            <a:cs typeface="Arial" panose="020B0604020202020204" pitchFamily="34" charset="0"/>
          </a:endParaRPr>
        </a:p>
      </dgm:t>
    </dgm:pt>
    <dgm:pt modelId="{C3058C27-ECBA-4571-A0B9-0B5E93D44EC5}" type="parTrans" cxnId="{5F912028-2890-42EF-ADCD-511F4657F8AC}">
      <dgm:prSet/>
      <dgm:spPr/>
      <dgm:t>
        <a:bodyPr/>
        <a:lstStyle/>
        <a:p>
          <a:endParaRPr lang="en-US" sz="2400"/>
        </a:p>
      </dgm:t>
    </dgm:pt>
    <dgm:pt modelId="{102C7D05-18A7-4210-940A-3A2B154BDEF4}" type="sibTrans" cxnId="{5F912028-2890-42EF-ADCD-511F4657F8AC}">
      <dgm:prSet/>
      <dgm:spPr/>
      <dgm:t>
        <a:bodyPr/>
        <a:lstStyle/>
        <a:p>
          <a:endParaRPr lang="en-US" sz="2400"/>
        </a:p>
      </dgm:t>
    </dgm:pt>
    <dgm:pt modelId="{FE4246CE-19DD-4583-BD16-9EA9BF84223C}">
      <dgm:prSet phldrT="[Text]" custT="1"/>
      <dgm:spPr/>
      <dgm:t>
        <a:bodyPr/>
        <a:lstStyle/>
        <a:p>
          <a:r>
            <a:rPr lang="en-US" sz="2400" dirty="0" smtClean="0">
              <a:latin typeface="Arial" panose="020B0604020202020204" pitchFamily="34" charset="0"/>
              <a:cs typeface="Arial" panose="020B0604020202020204" pitchFamily="34" charset="0"/>
            </a:rPr>
            <a:t>Complex Computation</a:t>
          </a:r>
          <a:endParaRPr lang="en-US" sz="2400" dirty="0">
            <a:latin typeface="Arial" panose="020B0604020202020204" pitchFamily="34" charset="0"/>
            <a:cs typeface="Arial" panose="020B0604020202020204" pitchFamily="34" charset="0"/>
          </a:endParaRPr>
        </a:p>
      </dgm:t>
    </dgm:pt>
    <dgm:pt modelId="{11A9B463-45E9-43B3-9C04-47EE7DDDFCD8}" type="parTrans" cxnId="{9E7A1F8F-D26D-46DF-B64B-23587093D782}">
      <dgm:prSet/>
      <dgm:spPr/>
      <dgm:t>
        <a:bodyPr/>
        <a:lstStyle/>
        <a:p>
          <a:endParaRPr lang="en-US" sz="2400"/>
        </a:p>
      </dgm:t>
    </dgm:pt>
    <dgm:pt modelId="{0C33C9CD-8023-4D60-BB80-A79C33D9EC3D}" type="sibTrans" cxnId="{9E7A1F8F-D26D-46DF-B64B-23587093D782}">
      <dgm:prSet/>
      <dgm:spPr/>
      <dgm:t>
        <a:bodyPr/>
        <a:lstStyle/>
        <a:p>
          <a:endParaRPr lang="en-US" sz="2400"/>
        </a:p>
      </dgm:t>
    </dgm:pt>
    <dgm:pt modelId="{BAF44ED3-B52A-42E5-AEBB-0FE90FBF07D1}">
      <dgm:prSet phldrT="[Text]" custT="1"/>
      <dgm:spPr/>
      <dgm:t>
        <a:bodyPr/>
        <a:lstStyle/>
        <a:p>
          <a:r>
            <a:rPr lang="en-US" sz="3600" dirty="0" smtClean="0">
              <a:latin typeface="Arial" panose="020B0604020202020204" pitchFamily="34" charset="0"/>
              <a:cs typeface="Arial" panose="020B0604020202020204" pitchFamily="34" charset="0"/>
            </a:rPr>
            <a:t>Math Problem Solving</a:t>
          </a:r>
          <a:endParaRPr lang="en-US" sz="3600" dirty="0">
            <a:latin typeface="Arial" panose="020B0604020202020204" pitchFamily="34" charset="0"/>
            <a:cs typeface="Arial" panose="020B0604020202020204" pitchFamily="34" charset="0"/>
          </a:endParaRPr>
        </a:p>
      </dgm:t>
    </dgm:pt>
    <dgm:pt modelId="{5FBD2A69-E1DA-4C2B-9BD0-6CD38F964420}" type="parTrans" cxnId="{11E4341E-330C-4AED-8C9E-BB9D6FBD8745}">
      <dgm:prSet/>
      <dgm:spPr/>
      <dgm:t>
        <a:bodyPr/>
        <a:lstStyle/>
        <a:p>
          <a:endParaRPr lang="en-US" sz="2400"/>
        </a:p>
      </dgm:t>
    </dgm:pt>
    <dgm:pt modelId="{0DFF5248-2F87-48C3-8B4A-FF3846E30741}" type="sibTrans" cxnId="{11E4341E-330C-4AED-8C9E-BB9D6FBD8745}">
      <dgm:prSet/>
      <dgm:spPr/>
      <dgm:t>
        <a:bodyPr/>
        <a:lstStyle/>
        <a:p>
          <a:endParaRPr lang="en-US" sz="2400"/>
        </a:p>
      </dgm:t>
    </dgm:pt>
    <dgm:pt modelId="{B250FD85-3C8A-4023-98D1-2FF93A31126B}">
      <dgm:prSet phldrT="[Text]" custT="1"/>
      <dgm:spPr/>
      <dgm:t>
        <a:bodyPr/>
        <a:lstStyle/>
        <a:p>
          <a:pPr algn="ctr">
            <a:lnSpc>
              <a:spcPct val="100000"/>
            </a:lnSpc>
            <a:spcAft>
              <a:spcPts val="0"/>
            </a:spcAft>
          </a:pPr>
          <a:r>
            <a:rPr lang="en-US" sz="2000" dirty="0" smtClean="0">
              <a:latin typeface="Arial" panose="020B0604020202020204" pitchFamily="34" charset="0"/>
              <a:cs typeface="Arial" panose="020B0604020202020204" pitchFamily="34" charset="0"/>
            </a:rPr>
            <a:t>Numbers and Operations</a:t>
          </a:r>
        </a:p>
      </dgm:t>
    </dgm:pt>
    <dgm:pt modelId="{744EE246-4CD3-4AE5-BB6F-F390A5CB4AA3}" type="parTrans" cxnId="{8930744A-A7BE-4928-A641-3B005729F9FE}">
      <dgm:prSet/>
      <dgm:spPr/>
      <dgm:t>
        <a:bodyPr/>
        <a:lstStyle/>
        <a:p>
          <a:endParaRPr lang="en-US" sz="2400"/>
        </a:p>
      </dgm:t>
    </dgm:pt>
    <dgm:pt modelId="{911F4A17-BF68-475C-BADD-33DEF2D3A976}" type="sibTrans" cxnId="{8930744A-A7BE-4928-A641-3B005729F9FE}">
      <dgm:prSet/>
      <dgm:spPr/>
      <dgm:t>
        <a:bodyPr/>
        <a:lstStyle/>
        <a:p>
          <a:endParaRPr lang="en-US" sz="2400"/>
        </a:p>
      </dgm:t>
    </dgm:pt>
    <dgm:pt modelId="{4CC09083-F8F3-440F-83AB-E1DA8D58431D}">
      <dgm:prSet phldrT="[Text]" custT="1"/>
      <dgm:spPr/>
      <dgm:t>
        <a:bodyPr/>
        <a:lstStyle/>
        <a:p>
          <a:r>
            <a:rPr lang="en-US" sz="2400" dirty="0" smtClean="0">
              <a:latin typeface="Arial" panose="020B0604020202020204" pitchFamily="34" charset="0"/>
              <a:cs typeface="Arial" panose="020B0604020202020204" pitchFamily="34" charset="0"/>
            </a:rPr>
            <a:t>Base Ten</a:t>
          </a:r>
          <a:endParaRPr lang="en-US" sz="2400" dirty="0">
            <a:latin typeface="Arial" panose="020B0604020202020204" pitchFamily="34" charset="0"/>
            <a:cs typeface="Arial" panose="020B0604020202020204" pitchFamily="34" charset="0"/>
          </a:endParaRPr>
        </a:p>
      </dgm:t>
    </dgm:pt>
    <dgm:pt modelId="{029122A9-9B7B-42C8-9FCC-BDEB6CB88E53}" type="parTrans" cxnId="{183E6A70-EE2E-4557-A074-1A5B966821CB}">
      <dgm:prSet/>
      <dgm:spPr/>
      <dgm:t>
        <a:bodyPr/>
        <a:lstStyle/>
        <a:p>
          <a:endParaRPr lang="en-US" sz="2400"/>
        </a:p>
      </dgm:t>
    </dgm:pt>
    <dgm:pt modelId="{C263EE5C-27E0-411D-861D-CAAD1407E052}" type="sibTrans" cxnId="{183E6A70-EE2E-4557-A074-1A5B966821CB}">
      <dgm:prSet/>
      <dgm:spPr/>
      <dgm:t>
        <a:bodyPr/>
        <a:lstStyle/>
        <a:p>
          <a:endParaRPr lang="en-US" sz="2400"/>
        </a:p>
      </dgm:t>
    </dgm:pt>
    <dgm:pt modelId="{57A3185C-8467-4498-94FF-C11780546C40}">
      <dgm:prSet phldrT="[Text]" custT="1"/>
      <dgm:spPr/>
      <dgm:t>
        <a:bodyPr/>
        <a:lstStyle/>
        <a:p>
          <a:r>
            <a:rPr lang="en-US" sz="2400" dirty="0" smtClean="0">
              <a:latin typeface="Arial" panose="020B0604020202020204" pitchFamily="34" charset="0"/>
              <a:cs typeface="Arial" panose="020B0604020202020204" pitchFamily="34" charset="0"/>
            </a:rPr>
            <a:t>Decimals, Fractions, etc.</a:t>
          </a:r>
          <a:endParaRPr lang="en-US" sz="2400" dirty="0">
            <a:latin typeface="Arial" panose="020B0604020202020204" pitchFamily="34" charset="0"/>
            <a:cs typeface="Arial" panose="020B0604020202020204" pitchFamily="34" charset="0"/>
          </a:endParaRPr>
        </a:p>
      </dgm:t>
    </dgm:pt>
    <dgm:pt modelId="{934A847F-79EA-4A3F-8F79-4465E98EF3FE}" type="parTrans" cxnId="{1812AC3A-5F5B-4378-BF6B-7486FBB4CA7F}">
      <dgm:prSet/>
      <dgm:spPr/>
      <dgm:t>
        <a:bodyPr/>
        <a:lstStyle/>
        <a:p>
          <a:endParaRPr lang="en-US" sz="2400"/>
        </a:p>
      </dgm:t>
    </dgm:pt>
    <dgm:pt modelId="{6BE1C58C-97B9-412E-9952-CAE6B5F069F0}" type="sibTrans" cxnId="{1812AC3A-5F5B-4378-BF6B-7486FBB4CA7F}">
      <dgm:prSet/>
      <dgm:spPr/>
      <dgm:t>
        <a:bodyPr/>
        <a:lstStyle/>
        <a:p>
          <a:endParaRPr lang="en-US" sz="2400"/>
        </a:p>
      </dgm:t>
    </dgm:pt>
    <dgm:pt modelId="{955534DD-E388-4E42-AAC4-DC7FFD37CE16}">
      <dgm:prSet phldrT="[Text]" custT="1"/>
      <dgm:spPr/>
      <dgm:t>
        <a:bodyPr/>
        <a:lstStyle/>
        <a:p>
          <a:r>
            <a:rPr lang="en-US" sz="2400" dirty="0" smtClean="0">
              <a:latin typeface="Arial" panose="020B0604020202020204" pitchFamily="34" charset="0"/>
              <a:cs typeface="Arial" panose="020B0604020202020204" pitchFamily="34" charset="0"/>
            </a:rPr>
            <a:t>Place Value</a:t>
          </a:r>
          <a:endParaRPr lang="en-US" sz="2400" dirty="0">
            <a:latin typeface="Arial" panose="020B0604020202020204" pitchFamily="34" charset="0"/>
            <a:cs typeface="Arial" panose="020B0604020202020204" pitchFamily="34" charset="0"/>
          </a:endParaRPr>
        </a:p>
      </dgm:t>
    </dgm:pt>
    <dgm:pt modelId="{E3FFC96A-CC94-4000-AC6D-6DBD890DB5D1}" type="parTrans" cxnId="{9E105CAE-5F5C-480C-9BF2-6BED6CD841B1}">
      <dgm:prSet/>
      <dgm:spPr/>
      <dgm:t>
        <a:bodyPr/>
        <a:lstStyle/>
        <a:p>
          <a:endParaRPr lang="en-US" sz="2400"/>
        </a:p>
      </dgm:t>
    </dgm:pt>
    <dgm:pt modelId="{B92B567E-8C59-4D59-95F4-31340A40E836}" type="sibTrans" cxnId="{9E105CAE-5F5C-480C-9BF2-6BED6CD841B1}">
      <dgm:prSet/>
      <dgm:spPr/>
      <dgm:t>
        <a:bodyPr/>
        <a:lstStyle/>
        <a:p>
          <a:endParaRPr lang="en-US" sz="2400"/>
        </a:p>
      </dgm:t>
    </dgm:pt>
    <dgm:pt modelId="{02473C50-C57B-46AD-9F9A-16D22D16113D}">
      <dgm:prSet phldrT="[Text]" custT="1"/>
      <dgm:spPr/>
      <dgm:t>
        <a:bodyPr/>
        <a:lstStyle/>
        <a:p>
          <a:r>
            <a:rPr lang="en-US" sz="2400" dirty="0" smtClean="0">
              <a:latin typeface="Arial" panose="020B0604020202020204" pitchFamily="34" charset="0"/>
              <a:cs typeface="Arial" panose="020B0604020202020204" pitchFamily="34" charset="0"/>
            </a:rPr>
            <a:t>Geometry, Algebra, etc.</a:t>
          </a:r>
          <a:endParaRPr lang="en-US" sz="2400" dirty="0">
            <a:latin typeface="Arial" panose="020B0604020202020204" pitchFamily="34" charset="0"/>
            <a:cs typeface="Arial" panose="020B0604020202020204" pitchFamily="34" charset="0"/>
          </a:endParaRPr>
        </a:p>
      </dgm:t>
    </dgm:pt>
    <dgm:pt modelId="{EB59791F-4AAB-4E21-96AB-E219E5EF1A40}" type="parTrans" cxnId="{478A0373-1CFA-4EF5-97E5-72219395C43A}">
      <dgm:prSet/>
      <dgm:spPr/>
      <dgm:t>
        <a:bodyPr/>
        <a:lstStyle/>
        <a:p>
          <a:endParaRPr lang="en-US" sz="2400"/>
        </a:p>
      </dgm:t>
    </dgm:pt>
    <dgm:pt modelId="{F66677A4-B7F1-4D45-8752-68A7249389E2}" type="sibTrans" cxnId="{478A0373-1CFA-4EF5-97E5-72219395C43A}">
      <dgm:prSet/>
      <dgm:spPr/>
      <dgm:t>
        <a:bodyPr/>
        <a:lstStyle/>
        <a:p>
          <a:endParaRPr lang="en-US" sz="2400"/>
        </a:p>
      </dgm:t>
    </dgm:pt>
    <dgm:pt modelId="{4A153BC1-2B23-47C1-A22A-D7644B16C1F0}" type="pres">
      <dgm:prSet presAssocID="{7563222F-42B1-43C0-A48A-4BC67964AAA2}" presName="Name0" presStyleCnt="0">
        <dgm:presLayoutVars>
          <dgm:dir/>
          <dgm:animLvl val="lvl"/>
          <dgm:resizeHandles val="exact"/>
        </dgm:presLayoutVars>
      </dgm:prSet>
      <dgm:spPr/>
      <dgm:t>
        <a:bodyPr/>
        <a:lstStyle/>
        <a:p>
          <a:endParaRPr lang="en-US"/>
        </a:p>
      </dgm:t>
    </dgm:pt>
    <dgm:pt modelId="{7E438653-4BEC-4B2F-9C76-62A17DD4F1EF}" type="pres">
      <dgm:prSet presAssocID="{BAF44ED3-B52A-42E5-AEBB-0FE90FBF07D1}" presName="boxAndChildren" presStyleCnt="0"/>
      <dgm:spPr/>
      <dgm:t>
        <a:bodyPr/>
        <a:lstStyle/>
        <a:p>
          <a:endParaRPr lang="en-US"/>
        </a:p>
      </dgm:t>
    </dgm:pt>
    <dgm:pt modelId="{C5135F61-D523-4C5F-81BF-C6AECE84DEF2}" type="pres">
      <dgm:prSet presAssocID="{BAF44ED3-B52A-42E5-AEBB-0FE90FBF07D1}" presName="parentTextBox" presStyleLbl="node1" presStyleIdx="0" presStyleCnt="2"/>
      <dgm:spPr/>
      <dgm:t>
        <a:bodyPr/>
        <a:lstStyle/>
        <a:p>
          <a:endParaRPr lang="en-US"/>
        </a:p>
      </dgm:t>
    </dgm:pt>
    <dgm:pt modelId="{AF18B7C3-9D3F-48FE-A99D-0101DCA82F74}" type="pres">
      <dgm:prSet presAssocID="{BAF44ED3-B52A-42E5-AEBB-0FE90FBF07D1}" presName="entireBox" presStyleLbl="node1" presStyleIdx="0" presStyleCnt="2"/>
      <dgm:spPr/>
      <dgm:t>
        <a:bodyPr/>
        <a:lstStyle/>
        <a:p>
          <a:endParaRPr lang="en-US"/>
        </a:p>
      </dgm:t>
    </dgm:pt>
    <dgm:pt modelId="{0619FD60-0065-429D-A9AF-10C422C9207B}" type="pres">
      <dgm:prSet presAssocID="{BAF44ED3-B52A-42E5-AEBB-0FE90FBF07D1}" presName="descendantBox" presStyleCnt="0"/>
      <dgm:spPr/>
      <dgm:t>
        <a:bodyPr/>
        <a:lstStyle/>
        <a:p>
          <a:endParaRPr lang="en-US"/>
        </a:p>
      </dgm:t>
    </dgm:pt>
    <dgm:pt modelId="{AD6EBE16-CC09-4CCF-97B5-DDB4E76748BA}" type="pres">
      <dgm:prSet presAssocID="{B250FD85-3C8A-4023-98D1-2FF93A31126B}" presName="childTextBox" presStyleLbl="fgAccFollowNode1" presStyleIdx="0" presStyleCnt="7">
        <dgm:presLayoutVars>
          <dgm:bulletEnabled val="1"/>
        </dgm:presLayoutVars>
      </dgm:prSet>
      <dgm:spPr/>
      <dgm:t>
        <a:bodyPr/>
        <a:lstStyle/>
        <a:p>
          <a:endParaRPr lang="en-US"/>
        </a:p>
      </dgm:t>
    </dgm:pt>
    <dgm:pt modelId="{862B2FDB-20E9-4118-81A1-D9E402871742}" type="pres">
      <dgm:prSet presAssocID="{4CC09083-F8F3-440F-83AB-E1DA8D58431D}" presName="childTextBox" presStyleLbl="fgAccFollowNode1" presStyleIdx="1" presStyleCnt="7">
        <dgm:presLayoutVars>
          <dgm:bulletEnabled val="1"/>
        </dgm:presLayoutVars>
      </dgm:prSet>
      <dgm:spPr/>
      <dgm:t>
        <a:bodyPr/>
        <a:lstStyle/>
        <a:p>
          <a:endParaRPr lang="en-US"/>
        </a:p>
      </dgm:t>
    </dgm:pt>
    <dgm:pt modelId="{00F1A2B2-7E17-41D2-969D-2FC1A374BFEA}" type="pres">
      <dgm:prSet presAssocID="{955534DD-E388-4E42-AAC4-DC7FFD37CE16}" presName="childTextBox" presStyleLbl="fgAccFollowNode1" presStyleIdx="2" presStyleCnt="7">
        <dgm:presLayoutVars>
          <dgm:bulletEnabled val="1"/>
        </dgm:presLayoutVars>
      </dgm:prSet>
      <dgm:spPr/>
      <dgm:t>
        <a:bodyPr/>
        <a:lstStyle/>
        <a:p>
          <a:endParaRPr lang="en-US"/>
        </a:p>
      </dgm:t>
    </dgm:pt>
    <dgm:pt modelId="{3070E9B9-668F-4FF6-BFC5-C7FEA768A483}" type="pres">
      <dgm:prSet presAssocID="{02473C50-C57B-46AD-9F9A-16D22D16113D}" presName="childTextBox" presStyleLbl="fgAccFollowNode1" presStyleIdx="3" presStyleCnt="7">
        <dgm:presLayoutVars>
          <dgm:bulletEnabled val="1"/>
        </dgm:presLayoutVars>
      </dgm:prSet>
      <dgm:spPr/>
      <dgm:t>
        <a:bodyPr/>
        <a:lstStyle/>
        <a:p>
          <a:endParaRPr lang="en-US"/>
        </a:p>
      </dgm:t>
    </dgm:pt>
    <dgm:pt modelId="{8F848643-8B7B-4A8F-A848-E71E82576EE7}" type="pres">
      <dgm:prSet presAssocID="{9322C3ED-DDC4-42AF-A23F-A2EB8D25E3B3}" presName="sp" presStyleCnt="0"/>
      <dgm:spPr/>
      <dgm:t>
        <a:bodyPr/>
        <a:lstStyle/>
        <a:p>
          <a:endParaRPr lang="en-US"/>
        </a:p>
      </dgm:t>
    </dgm:pt>
    <dgm:pt modelId="{D6ED74F9-9613-48FD-866A-C862495F5402}" type="pres">
      <dgm:prSet presAssocID="{C10A37C4-34A6-4B4D-861E-B12FE2430A2C}" presName="arrowAndChildren" presStyleCnt="0"/>
      <dgm:spPr/>
      <dgm:t>
        <a:bodyPr/>
        <a:lstStyle/>
        <a:p>
          <a:endParaRPr lang="en-US"/>
        </a:p>
      </dgm:t>
    </dgm:pt>
    <dgm:pt modelId="{30B15CEC-046D-4F35-832E-BE9F127E3484}" type="pres">
      <dgm:prSet presAssocID="{C10A37C4-34A6-4B4D-861E-B12FE2430A2C}" presName="parentTextArrow" presStyleLbl="node1" presStyleIdx="0" presStyleCnt="2"/>
      <dgm:spPr/>
      <dgm:t>
        <a:bodyPr/>
        <a:lstStyle/>
        <a:p>
          <a:endParaRPr lang="en-US"/>
        </a:p>
      </dgm:t>
    </dgm:pt>
    <dgm:pt modelId="{D6D7AACE-1075-432A-BBB1-F2F503130F42}" type="pres">
      <dgm:prSet presAssocID="{C10A37C4-34A6-4B4D-861E-B12FE2430A2C}" presName="arrow" presStyleLbl="node1" presStyleIdx="1" presStyleCnt="2" custLinFactNeighborY="-2705"/>
      <dgm:spPr/>
      <dgm:t>
        <a:bodyPr/>
        <a:lstStyle/>
        <a:p>
          <a:endParaRPr lang="en-US"/>
        </a:p>
      </dgm:t>
    </dgm:pt>
    <dgm:pt modelId="{61A5A50E-1C21-47A7-9494-299BE4BEBE25}" type="pres">
      <dgm:prSet presAssocID="{C10A37C4-34A6-4B4D-861E-B12FE2430A2C}" presName="descendantArrow" presStyleCnt="0"/>
      <dgm:spPr/>
      <dgm:t>
        <a:bodyPr/>
        <a:lstStyle/>
        <a:p>
          <a:endParaRPr lang="en-US"/>
        </a:p>
      </dgm:t>
    </dgm:pt>
    <dgm:pt modelId="{DD81B407-6BA0-4758-95BB-EAF28E5A56B5}" type="pres">
      <dgm:prSet presAssocID="{4402EFAD-FA3A-4348-8683-AB50434D006D}" presName="childTextArrow" presStyleLbl="fgAccFollowNode1" presStyleIdx="4" presStyleCnt="7">
        <dgm:presLayoutVars>
          <dgm:bulletEnabled val="1"/>
        </dgm:presLayoutVars>
      </dgm:prSet>
      <dgm:spPr/>
      <dgm:t>
        <a:bodyPr/>
        <a:lstStyle/>
        <a:p>
          <a:endParaRPr lang="en-US"/>
        </a:p>
      </dgm:t>
    </dgm:pt>
    <dgm:pt modelId="{C3CDE112-887C-49B4-B936-DA474C378947}" type="pres">
      <dgm:prSet presAssocID="{FE4246CE-19DD-4583-BD16-9EA9BF84223C}" presName="childTextArrow" presStyleLbl="fgAccFollowNode1" presStyleIdx="5" presStyleCnt="7">
        <dgm:presLayoutVars>
          <dgm:bulletEnabled val="1"/>
        </dgm:presLayoutVars>
      </dgm:prSet>
      <dgm:spPr/>
      <dgm:t>
        <a:bodyPr/>
        <a:lstStyle/>
        <a:p>
          <a:endParaRPr lang="en-US"/>
        </a:p>
      </dgm:t>
    </dgm:pt>
    <dgm:pt modelId="{FCF6FB85-2FF0-4B02-B888-DEAC7ABFF4B7}" type="pres">
      <dgm:prSet presAssocID="{57A3185C-8467-4498-94FF-C11780546C40}" presName="childTextArrow" presStyleLbl="fgAccFollowNode1" presStyleIdx="6" presStyleCnt="7">
        <dgm:presLayoutVars>
          <dgm:bulletEnabled val="1"/>
        </dgm:presLayoutVars>
      </dgm:prSet>
      <dgm:spPr/>
      <dgm:t>
        <a:bodyPr/>
        <a:lstStyle/>
        <a:p>
          <a:endParaRPr lang="en-US"/>
        </a:p>
      </dgm:t>
    </dgm:pt>
  </dgm:ptLst>
  <dgm:cxnLst>
    <dgm:cxn modelId="{86B92661-4191-4523-A58C-5637D8DB0B2C}" type="presOf" srcId="{02473C50-C57B-46AD-9F9A-16D22D16113D}" destId="{3070E9B9-668F-4FF6-BFC5-C7FEA768A483}" srcOrd="0" destOrd="0" presId="urn:microsoft.com/office/officeart/2005/8/layout/process4"/>
    <dgm:cxn modelId="{135FCBC3-B282-4F9F-A2E2-0954DA9D572D}" type="presOf" srcId="{4402EFAD-FA3A-4348-8683-AB50434D006D}" destId="{DD81B407-6BA0-4758-95BB-EAF28E5A56B5}" srcOrd="0" destOrd="0" presId="urn:microsoft.com/office/officeart/2005/8/layout/process4"/>
    <dgm:cxn modelId="{A9D3D66B-AA6A-4234-B59D-E16A010B5C03}" type="presOf" srcId="{57A3185C-8467-4498-94FF-C11780546C40}" destId="{FCF6FB85-2FF0-4B02-B888-DEAC7ABFF4B7}" srcOrd="0" destOrd="0" presId="urn:microsoft.com/office/officeart/2005/8/layout/process4"/>
    <dgm:cxn modelId="{1812AC3A-5F5B-4378-BF6B-7486FBB4CA7F}" srcId="{C10A37C4-34A6-4B4D-861E-B12FE2430A2C}" destId="{57A3185C-8467-4498-94FF-C11780546C40}" srcOrd="2" destOrd="0" parTransId="{934A847F-79EA-4A3F-8F79-4465E98EF3FE}" sibTransId="{6BE1C58C-97B9-412E-9952-CAE6B5F069F0}"/>
    <dgm:cxn modelId="{478A0373-1CFA-4EF5-97E5-72219395C43A}" srcId="{BAF44ED3-B52A-42E5-AEBB-0FE90FBF07D1}" destId="{02473C50-C57B-46AD-9F9A-16D22D16113D}" srcOrd="3" destOrd="0" parTransId="{EB59791F-4AAB-4E21-96AB-E219E5EF1A40}" sibTransId="{F66677A4-B7F1-4D45-8752-68A7249389E2}"/>
    <dgm:cxn modelId="{83184DB1-75B7-43F8-9BEF-310EDC0943EC}" srcId="{7563222F-42B1-43C0-A48A-4BC67964AAA2}" destId="{C10A37C4-34A6-4B4D-861E-B12FE2430A2C}" srcOrd="0" destOrd="0" parTransId="{5FEE4DF7-2BA2-4686-9F00-7E613C037BAA}" sibTransId="{9322C3ED-DDC4-42AF-A23F-A2EB8D25E3B3}"/>
    <dgm:cxn modelId="{B86DEBFE-7F63-4435-9FBC-C1278376BC88}" type="presOf" srcId="{4CC09083-F8F3-440F-83AB-E1DA8D58431D}" destId="{862B2FDB-20E9-4118-81A1-D9E402871742}" srcOrd="0" destOrd="0" presId="urn:microsoft.com/office/officeart/2005/8/layout/process4"/>
    <dgm:cxn modelId="{E9FEFB76-CC74-45CA-B551-078EB63EA0B0}" type="presOf" srcId="{BAF44ED3-B52A-42E5-AEBB-0FE90FBF07D1}" destId="{AF18B7C3-9D3F-48FE-A99D-0101DCA82F74}" srcOrd="1" destOrd="0" presId="urn:microsoft.com/office/officeart/2005/8/layout/process4"/>
    <dgm:cxn modelId="{9E105CAE-5F5C-480C-9BF2-6BED6CD841B1}" srcId="{BAF44ED3-B52A-42E5-AEBB-0FE90FBF07D1}" destId="{955534DD-E388-4E42-AAC4-DC7FFD37CE16}" srcOrd="2" destOrd="0" parTransId="{E3FFC96A-CC94-4000-AC6D-6DBD890DB5D1}" sibTransId="{B92B567E-8C59-4D59-95F4-31340A40E836}"/>
    <dgm:cxn modelId="{E25F1F01-1FA1-4DAE-858C-63EACEABD888}" type="presOf" srcId="{C10A37C4-34A6-4B4D-861E-B12FE2430A2C}" destId="{30B15CEC-046D-4F35-832E-BE9F127E3484}" srcOrd="0" destOrd="0" presId="urn:microsoft.com/office/officeart/2005/8/layout/process4"/>
    <dgm:cxn modelId="{3EFA1F38-1CCD-4A49-A43B-BCD70B187530}" type="presOf" srcId="{FE4246CE-19DD-4583-BD16-9EA9BF84223C}" destId="{C3CDE112-887C-49B4-B936-DA474C378947}" srcOrd="0" destOrd="0" presId="urn:microsoft.com/office/officeart/2005/8/layout/process4"/>
    <dgm:cxn modelId="{B79D99DD-ADA2-4B8D-8987-10C1C1500EEC}" type="presOf" srcId="{7563222F-42B1-43C0-A48A-4BC67964AAA2}" destId="{4A153BC1-2B23-47C1-A22A-D7644B16C1F0}" srcOrd="0" destOrd="0" presId="urn:microsoft.com/office/officeart/2005/8/layout/process4"/>
    <dgm:cxn modelId="{11E4341E-330C-4AED-8C9E-BB9D6FBD8745}" srcId="{7563222F-42B1-43C0-A48A-4BC67964AAA2}" destId="{BAF44ED3-B52A-42E5-AEBB-0FE90FBF07D1}" srcOrd="1" destOrd="0" parTransId="{5FBD2A69-E1DA-4C2B-9BD0-6CD38F964420}" sibTransId="{0DFF5248-2F87-48C3-8B4A-FF3846E30741}"/>
    <dgm:cxn modelId="{EE909F83-D04F-4F12-A785-9504308868E4}" type="presOf" srcId="{BAF44ED3-B52A-42E5-AEBB-0FE90FBF07D1}" destId="{C5135F61-D523-4C5F-81BF-C6AECE84DEF2}" srcOrd="0" destOrd="0" presId="urn:microsoft.com/office/officeart/2005/8/layout/process4"/>
    <dgm:cxn modelId="{9E7A1F8F-D26D-46DF-B64B-23587093D782}" srcId="{C10A37C4-34A6-4B4D-861E-B12FE2430A2C}" destId="{FE4246CE-19DD-4583-BD16-9EA9BF84223C}" srcOrd="1" destOrd="0" parTransId="{11A9B463-45E9-43B3-9C04-47EE7DDDFCD8}" sibTransId="{0C33C9CD-8023-4D60-BB80-A79C33D9EC3D}"/>
    <dgm:cxn modelId="{0AACEC91-172A-47EA-9812-E7FFDABD7A14}" type="presOf" srcId="{B250FD85-3C8A-4023-98D1-2FF93A31126B}" destId="{AD6EBE16-CC09-4CCF-97B5-DDB4E76748BA}" srcOrd="0" destOrd="0" presId="urn:microsoft.com/office/officeart/2005/8/layout/process4"/>
    <dgm:cxn modelId="{09CB057F-0333-45E8-8BDE-39F8B407E0E9}" type="presOf" srcId="{955534DD-E388-4E42-AAC4-DC7FFD37CE16}" destId="{00F1A2B2-7E17-41D2-969D-2FC1A374BFEA}" srcOrd="0" destOrd="0" presId="urn:microsoft.com/office/officeart/2005/8/layout/process4"/>
    <dgm:cxn modelId="{3FB9117D-716A-47D1-BA9C-99ED8BC43309}" type="presOf" srcId="{C10A37C4-34A6-4B4D-861E-B12FE2430A2C}" destId="{D6D7AACE-1075-432A-BBB1-F2F503130F42}" srcOrd="1" destOrd="0" presId="urn:microsoft.com/office/officeart/2005/8/layout/process4"/>
    <dgm:cxn modelId="{8930744A-A7BE-4928-A641-3B005729F9FE}" srcId="{BAF44ED3-B52A-42E5-AEBB-0FE90FBF07D1}" destId="{B250FD85-3C8A-4023-98D1-2FF93A31126B}" srcOrd="0" destOrd="0" parTransId="{744EE246-4CD3-4AE5-BB6F-F390A5CB4AA3}" sibTransId="{911F4A17-BF68-475C-BADD-33DEF2D3A976}"/>
    <dgm:cxn modelId="{5F912028-2890-42EF-ADCD-511F4657F8AC}" srcId="{C10A37C4-34A6-4B4D-861E-B12FE2430A2C}" destId="{4402EFAD-FA3A-4348-8683-AB50434D006D}" srcOrd="0" destOrd="0" parTransId="{C3058C27-ECBA-4571-A0B9-0B5E93D44EC5}" sibTransId="{102C7D05-18A7-4210-940A-3A2B154BDEF4}"/>
    <dgm:cxn modelId="{183E6A70-EE2E-4557-A074-1A5B966821CB}" srcId="{BAF44ED3-B52A-42E5-AEBB-0FE90FBF07D1}" destId="{4CC09083-F8F3-440F-83AB-E1DA8D58431D}" srcOrd="1" destOrd="0" parTransId="{029122A9-9B7B-42C8-9FCC-BDEB6CB88E53}" sibTransId="{C263EE5C-27E0-411D-861D-CAAD1407E052}"/>
    <dgm:cxn modelId="{57AA078D-D16A-4D6C-985F-549632D9A59F}" type="presParOf" srcId="{4A153BC1-2B23-47C1-A22A-D7644B16C1F0}" destId="{7E438653-4BEC-4B2F-9C76-62A17DD4F1EF}" srcOrd="0" destOrd="0" presId="urn:microsoft.com/office/officeart/2005/8/layout/process4"/>
    <dgm:cxn modelId="{66B98CB3-C704-4E4E-860C-B78B496CE1AB}" type="presParOf" srcId="{7E438653-4BEC-4B2F-9C76-62A17DD4F1EF}" destId="{C5135F61-D523-4C5F-81BF-C6AECE84DEF2}" srcOrd="0" destOrd="0" presId="urn:microsoft.com/office/officeart/2005/8/layout/process4"/>
    <dgm:cxn modelId="{7841762E-8A33-47AB-BFB8-9393606C81B3}" type="presParOf" srcId="{7E438653-4BEC-4B2F-9C76-62A17DD4F1EF}" destId="{AF18B7C3-9D3F-48FE-A99D-0101DCA82F74}" srcOrd="1" destOrd="0" presId="urn:microsoft.com/office/officeart/2005/8/layout/process4"/>
    <dgm:cxn modelId="{1CE6753B-28B3-452A-985D-22AB33DE0D17}" type="presParOf" srcId="{7E438653-4BEC-4B2F-9C76-62A17DD4F1EF}" destId="{0619FD60-0065-429D-A9AF-10C422C9207B}" srcOrd="2" destOrd="0" presId="urn:microsoft.com/office/officeart/2005/8/layout/process4"/>
    <dgm:cxn modelId="{F2D67605-BB46-44C1-9669-4A39A0AE4EDC}" type="presParOf" srcId="{0619FD60-0065-429D-A9AF-10C422C9207B}" destId="{AD6EBE16-CC09-4CCF-97B5-DDB4E76748BA}" srcOrd="0" destOrd="0" presId="urn:microsoft.com/office/officeart/2005/8/layout/process4"/>
    <dgm:cxn modelId="{D1162203-E166-4066-B3A0-BFF75D230CAC}" type="presParOf" srcId="{0619FD60-0065-429D-A9AF-10C422C9207B}" destId="{862B2FDB-20E9-4118-81A1-D9E402871742}" srcOrd="1" destOrd="0" presId="urn:microsoft.com/office/officeart/2005/8/layout/process4"/>
    <dgm:cxn modelId="{22A4FBE1-4BB5-468E-8E6E-1B9D994A8C9E}" type="presParOf" srcId="{0619FD60-0065-429D-A9AF-10C422C9207B}" destId="{00F1A2B2-7E17-41D2-969D-2FC1A374BFEA}" srcOrd="2" destOrd="0" presId="urn:microsoft.com/office/officeart/2005/8/layout/process4"/>
    <dgm:cxn modelId="{3102A6EE-ACFD-465E-B009-E33F98005727}" type="presParOf" srcId="{0619FD60-0065-429D-A9AF-10C422C9207B}" destId="{3070E9B9-668F-4FF6-BFC5-C7FEA768A483}" srcOrd="3" destOrd="0" presId="urn:microsoft.com/office/officeart/2005/8/layout/process4"/>
    <dgm:cxn modelId="{B2BFAEB1-2DE8-4106-8BCF-9C0FDE0CAB91}" type="presParOf" srcId="{4A153BC1-2B23-47C1-A22A-D7644B16C1F0}" destId="{8F848643-8B7B-4A8F-A848-E71E82576EE7}" srcOrd="1" destOrd="0" presId="urn:microsoft.com/office/officeart/2005/8/layout/process4"/>
    <dgm:cxn modelId="{BF1A65E1-2E9A-4AC5-A738-71F63755C030}" type="presParOf" srcId="{4A153BC1-2B23-47C1-A22A-D7644B16C1F0}" destId="{D6ED74F9-9613-48FD-866A-C862495F5402}" srcOrd="2" destOrd="0" presId="urn:microsoft.com/office/officeart/2005/8/layout/process4"/>
    <dgm:cxn modelId="{3C5A4313-E71C-4AC6-94F2-71FAF05967BC}" type="presParOf" srcId="{D6ED74F9-9613-48FD-866A-C862495F5402}" destId="{30B15CEC-046D-4F35-832E-BE9F127E3484}" srcOrd="0" destOrd="0" presId="urn:microsoft.com/office/officeart/2005/8/layout/process4"/>
    <dgm:cxn modelId="{6E45F681-7419-4A2F-95E4-CC9AD684CEE8}" type="presParOf" srcId="{D6ED74F9-9613-48FD-866A-C862495F5402}" destId="{D6D7AACE-1075-432A-BBB1-F2F503130F42}" srcOrd="1" destOrd="0" presId="urn:microsoft.com/office/officeart/2005/8/layout/process4"/>
    <dgm:cxn modelId="{D000E775-422F-45E6-BF93-3306ADA17C1D}" type="presParOf" srcId="{D6ED74F9-9613-48FD-866A-C862495F5402}" destId="{61A5A50E-1C21-47A7-9494-299BE4BEBE25}" srcOrd="2" destOrd="0" presId="urn:microsoft.com/office/officeart/2005/8/layout/process4"/>
    <dgm:cxn modelId="{57EF9174-FFD1-4595-BA13-2E02EDC368D0}" type="presParOf" srcId="{61A5A50E-1C21-47A7-9494-299BE4BEBE25}" destId="{DD81B407-6BA0-4758-95BB-EAF28E5A56B5}" srcOrd="0" destOrd="0" presId="urn:microsoft.com/office/officeart/2005/8/layout/process4"/>
    <dgm:cxn modelId="{F9D1D3A3-DFC9-409D-ABAD-207B55B0996C}" type="presParOf" srcId="{61A5A50E-1C21-47A7-9494-299BE4BEBE25}" destId="{C3CDE112-887C-49B4-B936-DA474C378947}" srcOrd="1" destOrd="0" presId="urn:microsoft.com/office/officeart/2005/8/layout/process4"/>
    <dgm:cxn modelId="{71998841-D3D5-4755-8EAB-57BB224E9DF6}" type="presParOf" srcId="{61A5A50E-1C21-47A7-9494-299BE4BEBE25}" destId="{FCF6FB85-2FF0-4B02-B888-DEAC7ABFF4B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B9713-E05D-4A59-AC13-5FEB424700CC}" type="doc">
      <dgm:prSet loTypeId="urn:microsoft.com/office/officeart/2009/layout/CircleArrowProcess" loCatId="process" qsTypeId="urn:microsoft.com/office/officeart/2005/8/quickstyle/3d2" qsCatId="3D" csTypeId="urn:microsoft.com/office/officeart/2005/8/colors/accent3_2" csCatId="accent3" phldr="1"/>
      <dgm:spPr/>
    </dgm:pt>
    <dgm:pt modelId="{E17D3DB2-56FE-4D51-B3DE-F0FBB1891029}">
      <dgm:prSet phldrT="[Text]"/>
      <dgm:spPr/>
      <dgm:t>
        <a:bodyPr/>
        <a:lstStyle/>
        <a:p>
          <a:r>
            <a:rPr lang="en-US" dirty="0" smtClean="0">
              <a:solidFill>
                <a:schemeClr val="accent1"/>
              </a:solidFill>
              <a:latin typeface="Arial" panose="020B0604020202020204" pitchFamily="34" charset="0"/>
              <a:cs typeface="Arial" panose="020B0604020202020204" pitchFamily="34" charset="0"/>
            </a:rPr>
            <a:t>Eligibility</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Eligibility&#10;"/>
        </a:ext>
      </dgm:extLst>
    </dgm:pt>
    <dgm:pt modelId="{281C5FA9-CCEE-47B3-B551-A1D5E934E49C}" type="parTrans" cxnId="{49E04426-6C18-44D3-BA14-069966F5A409}">
      <dgm:prSet/>
      <dgm:spPr/>
      <dgm:t>
        <a:bodyPr/>
        <a:lstStyle/>
        <a:p>
          <a:endParaRPr lang="en-US"/>
        </a:p>
      </dgm:t>
    </dgm:pt>
    <dgm:pt modelId="{6513FD36-35D1-40CA-80C4-2F0D070D8D15}" type="sibTrans" cxnId="{49E04426-6C18-44D3-BA14-069966F5A409}">
      <dgm:prSet/>
      <dgm:spPr/>
      <dgm:t>
        <a:bodyPr/>
        <a:lstStyle/>
        <a:p>
          <a:endParaRPr lang="en-US"/>
        </a:p>
      </dgm:t>
    </dgm:pt>
    <dgm:pt modelId="{5A293777-5160-4835-B6D7-007D9D465A74}">
      <dgm:prSet phldrT="[Text]"/>
      <dgm:spPr/>
      <dgm:t>
        <a:bodyPr/>
        <a:lstStyle/>
        <a:p>
          <a:r>
            <a:rPr lang="en-US" dirty="0" smtClean="0">
              <a:solidFill>
                <a:schemeClr val="accent1"/>
              </a:solidFill>
              <a:latin typeface="Arial" panose="020B0604020202020204" pitchFamily="34" charset="0"/>
              <a:cs typeface="Arial" panose="020B0604020202020204" pitchFamily="34" charset="0"/>
            </a:rPr>
            <a:t>Adverse Impact</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Adverse Impact"/>
        </a:ext>
      </dgm:extLst>
    </dgm:pt>
    <dgm:pt modelId="{FBA79258-E1CD-465F-A915-4999E82167BA}" type="parTrans" cxnId="{8E050EB3-B2A8-48D2-BF7C-65147EC75B0D}">
      <dgm:prSet/>
      <dgm:spPr/>
      <dgm:t>
        <a:bodyPr/>
        <a:lstStyle/>
        <a:p>
          <a:endParaRPr lang="en-US"/>
        </a:p>
      </dgm:t>
    </dgm:pt>
    <dgm:pt modelId="{FA18C87A-DE2A-480C-8E2D-9B57178FD847}" type="sibTrans" cxnId="{8E050EB3-B2A8-48D2-BF7C-65147EC75B0D}">
      <dgm:prSet/>
      <dgm:spPr/>
      <dgm:t>
        <a:bodyPr/>
        <a:lstStyle/>
        <a:p>
          <a:endParaRPr lang="en-US"/>
        </a:p>
      </dgm:t>
    </dgm:pt>
    <dgm:pt modelId="{65FA290A-5DCA-4711-97CF-686D9026EAF2}">
      <dgm:prSet phldrT="[Text]"/>
      <dgm:spPr/>
      <dgm:t>
        <a:bodyPr/>
        <a:lstStyle/>
        <a:p>
          <a:r>
            <a:rPr lang="en-US" dirty="0" smtClean="0">
              <a:solidFill>
                <a:schemeClr val="accent1"/>
              </a:solidFill>
              <a:latin typeface="Arial" panose="020B0604020202020204" pitchFamily="34" charset="0"/>
              <a:cs typeface="Arial" panose="020B0604020202020204" pitchFamily="34" charset="0"/>
            </a:rPr>
            <a:t>Exceptional PLEPs</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Exceptional PLEPS&#10;"/>
        </a:ext>
      </dgm:extLst>
    </dgm:pt>
    <dgm:pt modelId="{FD3A1E35-B1D8-458A-B01D-BA473E4D7F68}" type="parTrans" cxnId="{F1D5379B-7E34-4103-A4B6-AC89D29CC919}">
      <dgm:prSet/>
      <dgm:spPr/>
      <dgm:t>
        <a:bodyPr/>
        <a:lstStyle/>
        <a:p>
          <a:endParaRPr lang="en-US"/>
        </a:p>
      </dgm:t>
    </dgm:pt>
    <dgm:pt modelId="{B3AE420E-7F75-4A3F-BFE5-84BC484A9307}" type="sibTrans" cxnId="{F1D5379B-7E34-4103-A4B6-AC89D29CC919}">
      <dgm:prSet/>
      <dgm:spPr/>
      <dgm:t>
        <a:bodyPr/>
        <a:lstStyle/>
        <a:p>
          <a:endParaRPr lang="en-US"/>
        </a:p>
      </dgm:t>
    </dgm:pt>
    <dgm:pt modelId="{6E1B3100-FC22-4BFC-859C-069423A9E81F}">
      <dgm:prSet phldrT="[Text]"/>
      <dgm:spPr/>
      <dgm:t>
        <a:bodyPr/>
        <a:lstStyle/>
        <a:p>
          <a:r>
            <a:rPr lang="en-US" dirty="0" smtClean="0">
              <a:solidFill>
                <a:schemeClr val="accent1"/>
              </a:solidFill>
              <a:latin typeface="Arial" panose="020B0604020202020204" pitchFamily="34" charset="0"/>
              <a:cs typeface="Arial" panose="020B0604020202020204" pitchFamily="34" charset="0"/>
            </a:rPr>
            <a:t>Measurable Annual Goal</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Measurable Annual Goal&#10;"/>
        </a:ext>
      </dgm:extLst>
    </dgm:pt>
    <dgm:pt modelId="{10A2C7CD-96D3-409F-81A2-DFC3DE656416}" type="parTrans" cxnId="{F53AE310-9688-470C-ACAE-BADAF47C4913}">
      <dgm:prSet/>
      <dgm:spPr/>
      <dgm:t>
        <a:bodyPr/>
        <a:lstStyle/>
        <a:p>
          <a:endParaRPr lang="en-US"/>
        </a:p>
      </dgm:t>
    </dgm:pt>
    <dgm:pt modelId="{88E664DD-33FE-4AB2-8012-B4A5B0A4E833}" type="sibTrans" cxnId="{F53AE310-9688-470C-ACAE-BADAF47C4913}">
      <dgm:prSet/>
      <dgm:spPr/>
      <dgm:t>
        <a:bodyPr/>
        <a:lstStyle/>
        <a:p>
          <a:endParaRPr lang="en-US"/>
        </a:p>
      </dgm:t>
    </dgm:pt>
    <dgm:pt modelId="{40FB4789-6C60-4D61-9D77-2B5BFA68BC26}" type="pres">
      <dgm:prSet presAssocID="{16EB9713-E05D-4A59-AC13-5FEB424700CC}" presName="Name0" presStyleCnt="0">
        <dgm:presLayoutVars>
          <dgm:chMax val="7"/>
          <dgm:chPref val="7"/>
          <dgm:dir/>
          <dgm:animLvl val="lvl"/>
        </dgm:presLayoutVars>
      </dgm:prSet>
      <dgm:spPr/>
    </dgm:pt>
    <dgm:pt modelId="{36C41718-85E8-41B3-8EFA-58B14CD0B7C5}" type="pres">
      <dgm:prSet presAssocID="{E17D3DB2-56FE-4D51-B3DE-F0FBB1891029}" presName="Accent1" presStyleCnt="0"/>
      <dgm:spPr/>
    </dgm:pt>
    <dgm:pt modelId="{D3E8072E-3ACD-4A9B-BFD9-251304FEF2D6}" type="pres">
      <dgm:prSet presAssocID="{E17D3DB2-56FE-4D51-B3DE-F0FBB1891029}" presName="Accent" presStyleLbl="node1" presStyleIdx="0" presStyleCnt="4"/>
      <dgm:spPr>
        <a:solidFill>
          <a:schemeClr val="tx1">
            <a:lumMod val="20000"/>
            <a:lumOff val="80000"/>
          </a:schemeClr>
        </a:solidFill>
      </dgm:spPr>
      <dgm:extLst>
        <a:ext uri="{E40237B7-FDA0-4F09-8148-C483321AD2D9}">
          <dgm14:cNvPr xmlns:dgm14="http://schemas.microsoft.com/office/drawing/2010/diagram" id="0" name="" descr="arrow"/>
        </a:ext>
      </dgm:extLst>
    </dgm:pt>
    <dgm:pt modelId="{D8C8483B-CA0F-4CC8-B4EE-17A83AC870AA}" type="pres">
      <dgm:prSet presAssocID="{E17D3DB2-56FE-4D51-B3DE-F0FBB1891029}" presName="Parent1" presStyleLbl="revTx" presStyleIdx="0" presStyleCnt="4">
        <dgm:presLayoutVars>
          <dgm:chMax val="1"/>
          <dgm:chPref val="1"/>
          <dgm:bulletEnabled val="1"/>
        </dgm:presLayoutVars>
      </dgm:prSet>
      <dgm:spPr/>
      <dgm:t>
        <a:bodyPr/>
        <a:lstStyle/>
        <a:p>
          <a:endParaRPr lang="en-US"/>
        </a:p>
      </dgm:t>
    </dgm:pt>
    <dgm:pt modelId="{D8A5E629-8BAF-4A6A-8033-E075DB4A3F91}" type="pres">
      <dgm:prSet presAssocID="{5A293777-5160-4835-B6D7-007D9D465A74}" presName="Accent2" presStyleCnt="0"/>
      <dgm:spPr/>
    </dgm:pt>
    <dgm:pt modelId="{5B133DF4-79E8-4385-A2F5-CBBC4D7009E2}" type="pres">
      <dgm:prSet presAssocID="{5A293777-5160-4835-B6D7-007D9D465A74}" presName="Accent" presStyleLbl="node1" presStyleIdx="1" presStyleCnt="4"/>
      <dgm:spPr>
        <a:solidFill>
          <a:schemeClr val="tx1">
            <a:lumMod val="40000"/>
            <a:lumOff val="60000"/>
          </a:schemeClr>
        </a:solidFill>
      </dgm:spPr>
      <dgm:extLst>
        <a:ext uri="{E40237B7-FDA0-4F09-8148-C483321AD2D9}">
          <dgm14:cNvPr xmlns:dgm14="http://schemas.microsoft.com/office/drawing/2010/diagram" id="0" name="" descr="arrow"/>
        </a:ext>
      </dgm:extLst>
    </dgm:pt>
    <dgm:pt modelId="{5922CE30-1C0C-4C73-8BEA-680345928281}" type="pres">
      <dgm:prSet presAssocID="{5A293777-5160-4835-B6D7-007D9D465A74}" presName="Parent2" presStyleLbl="revTx" presStyleIdx="1" presStyleCnt="4">
        <dgm:presLayoutVars>
          <dgm:chMax val="1"/>
          <dgm:chPref val="1"/>
          <dgm:bulletEnabled val="1"/>
        </dgm:presLayoutVars>
      </dgm:prSet>
      <dgm:spPr/>
      <dgm:t>
        <a:bodyPr/>
        <a:lstStyle/>
        <a:p>
          <a:endParaRPr lang="en-US"/>
        </a:p>
      </dgm:t>
    </dgm:pt>
    <dgm:pt modelId="{EC82E522-FDF1-4A3B-AEEB-6E89307A0AD5}" type="pres">
      <dgm:prSet presAssocID="{65FA290A-5DCA-4711-97CF-686D9026EAF2}" presName="Accent3" presStyleCnt="0"/>
      <dgm:spPr/>
    </dgm:pt>
    <dgm:pt modelId="{4EEE8143-783B-4284-889A-CAB62CFEB8E8}" type="pres">
      <dgm:prSet presAssocID="{65FA290A-5DCA-4711-97CF-686D9026EAF2}" presName="Accent" presStyleLbl="node1" presStyleIdx="2" presStyleCnt="4"/>
      <dgm:spPr>
        <a:solidFill>
          <a:schemeClr val="tx1">
            <a:lumMod val="60000"/>
            <a:lumOff val="40000"/>
          </a:schemeClr>
        </a:solidFill>
      </dgm:spPr>
      <dgm:extLst>
        <a:ext uri="{E40237B7-FDA0-4F09-8148-C483321AD2D9}">
          <dgm14:cNvPr xmlns:dgm14="http://schemas.microsoft.com/office/drawing/2010/diagram" id="0" name="" descr="arrow"/>
        </a:ext>
      </dgm:extLst>
    </dgm:pt>
    <dgm:pt modelId="{2EEF15B2-8101-4EBF-B7A2-751EDE4E1E6B}" type="pres">
      <dgm:prSet presAssocID="{65FA290A-5DCA-4711-97CF-686D9026EAF2}" presName="Parent3" presStyleLbl="revTx" presStyleIdx="2" presStyleCnt="4">
        <dgm:presLayoutVars>
          <dgm:chMax val="1"/>
          <dgm:chPref val="1"/>
          <dgm:bulletEnabled val="1"/>
        </dgm:presLayoutVars>
      </dgm:prSet>
      <dgm:spPr/>
      <dgm:t>
        <a:bodyPr/>
        <a:lstStyle/>
        <a:p>
          <a:endParaRPr lang="en-US"/>
        </a:p>
      </dgm:t>
    </dgm:pt>
    <dgm:pt modelId="{19713639-4F42-47C9-93E5-0146E3B36DD2}" type="pres">
      <dgm:prSet presAssocID="{6E1B3100-FC22-4BFC-859C-069423A9E81F}" presName="Accent4" presStyleCnt="0"/>
      <dgm:spPr/>
    </dgm:pt>
    <dgm:pt modelId="{629A06CD-4247-42C8-BB6D-343C16AA047D}" type="pres">
      <dgm:prSet presAssocID="{6E1B3100-FC22-4BFC-859C-069423A9E81F}" presName="Accent" presStyleLbl="node1" presStyleIdx="3" presStyleCnt="4"/>
      <dgm:spPr>
        <a:solidFill>
          <a:schemeClr val="tx1"/>
        </a:solidFill>
      </dgm:spPr>
      <dgm:extLst>
        <a:ext uri="{E40237B7-FDA0-4F09-8148-C483321AD2D9}">
          <dgm14:cNvPr xmlns:dgm14="http://schemas.microsoft.com/office/drawing/2010/diagram" id="0" name="" descr="arrow"/>
        </a:ext>
      </dgm:extLst>
    </dgm:pt>
    <dgm:pt modelId="{71BBC0C1-0465-4BA1-83E7-99EF470ADED9}" type="pres">
      <dgm:prSet presAssocID="{6E1B3100-FC22-4BFC-859C-069423A9E81F}" presName="Parent4" presStyleLbl="revTx" presStyleIdx="3" presStyleCnt="4">
        <dgm:presLayoutVars>
          <dgm:chMax val="1"/>
          <dgm:chPref val="1"/>
          <dgm:bulletEnabled val="1"/>
        </dgm:presLayoutVars>
      </dgm:prSet>
      <dgm:spPr/>
      <dgm:t>
        <a:bodyPr/>
        <a:lstStyle/>
        <a:p>
          <a:endParaRPr lang="en-US"/>
        </a:p>
      </dgm:t>
    </dgm:pt>
  </dgm:ptLst>
  <dgm:cxnLst>
    <dgm:cxn modelId="{F1D5379B-7E34-4103-A4B6-AC89D29CC919}" srcId="{16EB9713-E05D-4A59-AC13-5FEB424700CC}" destId="{65FA290A-5DCA-4711-97CF-686D9026EAF2}" srcOrd="2" destOrd="0" parTransId="{FD3A1E35-B1D8-458A-B01D-BA473E4D7F68}" sibTransId="{B3AE420E-7F75-4A3F-BFE5-84BC484A9307}"/>
    <dgm:cxn modelId="{A72BCE4B-21DA-4657-9E21-8FAE05331D6B}" type="presOf" srcId="{E17D3DB2-56FE-4D51-B3DE-F0FBB1891029}" destId="{D8C8483B-CA0F-4CC8-B4EE-17A83AC870AA}" srcOrd="0" destOrd="0" presId="urn:microsoft.com/office/officeart/2009/layout/CircleArrowProcess"/>
    <dgm:cxn modelId="{AAB78A86-2676-4121-8062-8344006C309E}" type="presOf" srcId="{65FA290A-5DCA-4711-97CF-686D9026EAF2}" destId="{2EEF15B2-8101-4EBF-B7A2-751EDE4E1E6B}" srcOrd="0" destOrd="0" presId="urn:microsoft.com/office/officeart/2009/layout/CircleArrowProcess"/>
    <dgm:cxn modelId="{297D2FEF-53AD-418D-977D-151D91BD6BFF}" type="presOf" srcId="{6E1B3100-FC22-4BFC-859C-069423A9E81F}" destId="{71BBC0C1-0465-4BA1-83E7-99EF470ADED9}" srcOrd="0" destOrd="0" presId="urn:microsoft.com/office/officeart/2009/layout/CircleArrowProcess"/>
    <dgm:cxn modelId="{5109A003-654B-424F-AE29-989BE87C857D}" type="presOf" srcId="{5A293777-5160-4835-B6D7-007D9D465A74}" destId="{5922CE30-1C0C-4C73-8BEA-680345928281}" srcOrd="0" destOrd="0" presId="urn:microsoft.com/office/officeart/2009/layout/CircleArrowProcess"/>
    <dgm:cxn modelId="{D73440C8-E2DD-4BE7-BB41-455DDF181416}" type="presOf" srcId="{16EB9713-E05D-4A59-AC13-5FEB424700CC}" destId="{40FB4789-6C60-4D61-9D77-2B5BFA68BC26}" srcOrd="0" destOrd="0" presId="urn:microsoft.com/office/officeart/2009/layout/CircleArrowProcess"/>
    <dgm:cxn modelId="{8E050EB3-B2A8-48D2-BF7C-65147EC75B0D}" srcId="{16EB9713-E05D-4A59-AC13-5FEB424700CC}" destId="{5A293777-5160-4835-B6D7-007D9D465A74}" srcOrd="1" destOrd="0" parTransId="{FBA79258-E1CD-465F-A915-4999E82167BA}" sibTransId="{FA18C87A-DE2A-480C-8E2D-9B57178FD847}"/>
    <dgm:cxn modelId="{F53AE310-9688-470C-ACAE-BADAF47C4913}" srcId="{16EB9713-E05D-4A59-AC13-5FEB424700CC}" destId="{6E1B3100-FC22-4BFC-859C-069423A9E81F}" srcOrd="3" destOrd="0" parTransId="{10A2C7CD-96D3-409F-81A2-DFC3DE656416}" sibTransId="{88E664DD-33FE-4AB2-8012-B4A5B0A4E833}"/>
    <dgm:cxn modelId="{49E04426-6C18-44D3-BA14-069966F5A409}" srcId="{16EB9713-E05D-4A59-AC13-5FEB424700CC}" destId="{E17D3DB2-56FE-4D51-B3DE-F0FBB1891029}" srcOrd="0" destOrd="0" parTransId="{281C5FA9-CCEE-47B3-B551-A1D5E934E49C}" sibTransId="{6513FD36-35D1-40CA-80C4-2F0D070D8D15}"/>
    <dgm:cxn modelId="{F2CFEBE0-1F52-40F8-A980-83E4586CA890}" type="presParOf" srcId="{40FB4789-6C60-4D61-9D77-2B5BFA68BC26}" destId="{36C41718-85E8-41B3-8EFA-58B14CD0B7C5}" srcOrd="0" destOrd="0" presId="urn:microsoft.com/office/officeart/2009/layout/CircleArrowProcess"/>
    <dgm:cxn modelId="{2E76CD68-E822-4D92-A6B3-4516CF2DF9F5}" type="presParOf" srcId="{36C41718-85E8-41B3-8EFA-58B14CD0B7C5}" destId="{D3E8072E-3ACD-4A9B-BFD9-251304FEF2D6}" srcOrd="0" destOrd="0" presId="urn:microsoft.com/office/officeart/2009/layout/CircleArrowProcess"/>
    <dgm:cxn modelId="{AB1BC6BC-CD11-429D-A3EC-0EEB9AFC6DFA}" type="presParOf" srcId="{40FB4789-6C60-4D61-9D77-2B5BFA68BC26}" destId="{D8C8483B-CA0F-4CC8-B4EE-17A83AC870AA}" srcOrd="1" destOrd="0" presId="urn:microsoft.com/office/officeart/2009/layout/CircleArrowProcess"/>
    <dgm:cxn modelId="{A3DF61DA-D89D-4446-B123-00C3226E3D69}" type="presParOf" srcId="{40FB4789-6C60-4D61-9D77-2B5BFA68BC26}" destId="{D8A5E629-8BAF-4A6A-8033-E075DB4A3F91}" srcOrd="2" destOrd="0" presId="urn:microsoft.com/office/officeart/2009/layout/CircleArrowProcess"/>
    <dgm:cxn modelId="{DE9A3B35-251A-4F11-8199-8481D928D277}" type="presParOf" srcId="{D8A5E629-8BAF-4A6A-8033-E075DB4A3F91}" destId="{5B133DF4-79E8-4385-A2F5-CBBC4D7009E2}" srcOrd="0" destOrd="0" presId="urn:microsoft.com/office/officeart/2009/layout/CircleArrowProcess"/>
    <dgm:cxn modelId="{39C1D338-981D-422A-9CA5-7388577BE322}" type="presParOf" srcId="{40FB4789-6C60-4D61-9D77-2B5BFA68BC26}" destId="{5922CE30-1C0C-4C73-8BEA-680345928281}" srcOrd="3" destOrd="0" presId="urn:microsoft.com/office/officeart/2009/layout/CircleArrowProcess"/>
    <dgm:cxn modelId="{FAD34ED1-8172-40AE-991C-78F732E1B12C}" type="presParOf" srcId="{40FB4789-6C60-4D61-9D77-2B5BFA68BC26}" destId="{EC82E522-FDF1-4A3B-AEEB-6E89307A0AD5}" srcOrd="4" destOrd="0" presId="urn:microsoft.com/office/officeart/2009/layout/CircleArrowProcess"/>
    <dgm:cxn modelId="{4A56BC32-1D20-41F8-9D32-FF5A717C0B7F}" type="presParOf" srcId="{EC82E522-FDF1-4A3B-AEEB-6E89307A0AD5}" destId="{4EEE8143-783B-4284-889A-CAB62CFEB8E8}" srcOrd="0" destOrd="0" presId="urn:microsoft.com/office/officeart/2009/layout/CircleArrowProcess"/>
    <dgm:cxn modelId="{DFA2DE66-A4FF-4776-86B3-FA57B28E15EB}" type="presParOf" srcId="{40FB4789-6C60-4D61-9D77-2B5BFA68BC26}" destId="{2EEF15B2-8101-4EBF-B7A2-751EDE4E1E6B}" srcOrd="5" destOrd="0" presId="urn:microsoft.com/office/officeart/2009/layout/CircleArrowProcess"/>
    <dgm:cxn modelId="{245A83FA-BFA0-44AD-BF6F-FD01429BEB29}" type="presParOf" srcId="{40FB4789-6C60-4D61-9D77-2B5BFA68BC26}" destId="{19713639-4F42-47C9-93E5-0146E3B36DD2}" srcOrd="6" destOrd="0" presId="urn:microsoft.com/office/officeart/2009/layout/CircleArrowProcess"/>
    <dgm:cxn modelId="{3B923777-E3F9-4374-911C-A5D03EA976EB}" type="presParOf" srcId="{19713639-4F42-47C9-93E5-0146E3B36DD2}" destId="{629A06CD-4247-42C8-BB6D-343C16AA047D}" srcOrd="0" destOrd="0" presId="urn:microsoft.com/office/officeart/2009/layout/CircleArrowProcess"/>
    <dgm:cxn modelId="{2DABC73D-1CD1-430F-A146-C5A28678FBE7}" type="presParOf" srcId="{40FB4789-6C60-4D61-9D77-2B5BFA68BC26}" destId="{71BBC0C1-0465-4BA1-83E7-99EF470ADED9}"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83DCD9-A187-4B3B-B4B8-A029946E1BD0}"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0F87B8A0-A366-4955-9208-BAB2755F21AB}">
      <dgm:prSet phldrT="[Text]" custT="1"/>
      <dgm:spPr>
        <a:ln>
          <a:solidFill>
            <a:srgbClr val="FF0000"/>
          </a:solidFill>
        </a:ln>
      </dgm:spPr>
      <dgm:t>
        <a:bodyPr/>
        <a:lstStyle/>
        <a:p>
          <a:r>
            <a:rPr lang="en-US" sz="2000" b="1" dirty="0" smtClean="0">
              <a:latin typeface="Arial" panose="020B0604020202020204" pitchFamily="34" charset="0"/>
              <a:cs typeface="Arial" panose="020B0604020202020204" pitchFamily="34" charset="0"/>
            </a:rPr>
            <a:t>Core Instruction</a:t>
          </a:r>
          <a:endParaRPr lang="en-US" sz="20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ore Instruction"/>
        </a:ext>
      </dgm:extLst>
    </dgm:pt>
    <dgm:pt modelId="{E16698DB-0F45-419A-8D72-D2E1463A3C44}" type="parTrans" cxnId="{4E081CBA-ECE8-4D50-9CEF-6A39A87A0AB8}">
      <dgm:prSet/>
      <dgm:spPr/>
      <dgm:t>
        <a:bodyPr/>
        <a:lstStyle/>
        <a:p>
          <a:endParaRPr lang="en-US" b="1">
            <a:solidFill>
              <a:schemeClr val="tx1"/>
            </a:solidFill>
          </a:endParaRPr>
        </a:p>
      </dgm:t>
    </dgm:pt>
    <dgm:pt modelId="{7C456D2D-CB22-4EA6-A544-EF5D975C673D}" type="sibTrans" cxnId="{4E081CBA-ECE8-4D50-9CEF-6A39A87A0AB8}">
      <dgm:prSet/>
      <dgm:spPr/>
      <dgm:t>
        <a:bodyPr/>
        <a:lstStyle/>
        <a:p>
          <a:endParaRPr lang="en-US" b="1">
            <a:solidFill>
              <a:schemeClr val="tx1"/>
            </a:solidFill>
          </a:endParaRPr>
        </a:p>
      </dgm:t>
    </dgm:pt>
    <dgm:pt modelId="{78B52BFC-B1CD-4719-8701-EEC5832A4DF2}">
      <dgm:prSet phldrT="[Text]" custT="1"/>
      <dgm:spPr>
        <a:ln>
          <a:solidFill>
            <a:srgbClr val="FF0000"/>
          </a:solidFill>
        </a:ln>
      </dgm:spPr>
      <dgm:t>
        <a:bodyPr/>
        <a:lstStyle/>
        <a:p>
          <a:r>
            <a:rPr lang="en-US" sz="2000" b="1" dirty="0" smtClean="0">
              <a:latin typeface="Arial" panose="020B0604020202020204" pitchFamily="34" charset="0"/>
              <a:cs typeface="Arial" panose="020B0604020202020204" pitchFamily="34" charset="0"/>
            </a:rPr>
            <a:t>Tier II</a:t>
          </a:r>
          <a:endParaRPr lang="en-US" sz="20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ier II"/>
        </a:ext>
      </dgm:extLst>
    </dgm:pt>
    <dgm:pt modelId="{B1626D72-B310-4BF2-A11E-E95DCCBC47DA}" type="parTrans" cxnId="{99FFDCC0-FD98-49E5-BEC2-DA3C51623456}">
      <dgm:prSet/>
      <dgm:spPr/>
      <dgm:t>
        <a:bodyPr/>
        <a:lstStyle/>
        <a:p>
          <a:endParaRPr lang="en-US" b="1">
            <a:solidFill>
              <a:schemeClr val="tx1"/>
            </a:solidFill>
          </a:endParaRPr>
        </a:p>
      </dgm:t>
    </dgm:pt>
    <dgm:pt modelId="{A0EFA2A8-A7DF-4E01-8656-A6C4723A6B74}" type="sibTrans" cxnId="{99FFDCC0-FD98-49E5-BEC2-DA3C51623456}">
      <dgm:prSet/>
      <dgm:spPr/>
      <dgm:t>
        <a:bodyPr/>
        <a:lstStyle/>
        <a:p>
          <a:endParaRPr lang="en-US" b="1">
            <a:solidFill>
              <a:schemeClr val="tx1"/>
            </a:solidFill>
          </a:endParaRPr>
        </a:p>
      </dgm:t>
    </dgm:pt>
    <dgm:pt modelId="{9C67454A-0ACF-43AB-94C1-05093820AAB7}">
      <dgm:prSet phldrT="[Text]" custT="1"/>
      <dgm:spPr>
        <a:ln>
          <a:solidFill>
            <a:srgbClr val="FF0000"/>
          </a:solidFill>
        </a:ln>
      </dgm:spPr>
      <dgm:t>
        <a:bodyPr/>
        <a:lstStyle/>
        <a:p>
          <a:r>
            <a:rPr lang="en-US" sz="2000" b="1" dirty="0" smtClean="0">
              <a:latin typeface="Arial" panose="020B0604020202020204" pitchFamily="34" charset="0"/>
              <a:cs typeface="Arial" panose="020B0604020202020204" pitchFamily="34" charset="0"/>
            </a:rPr>
            <a:t>Tier III</a:t>
          </a:r>
          <a:endParaRPr lang="en-US" sz="20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ier III"/>
        </a:ext>
      </dgm:extLst>
    </dgm:pt>
    <dgm:pt modelId="{B36AB25D-8305-43C1-9515-516C02D81220}" type="parTrans" cxnId="{5C5FF3FB-5725-484F-A234-D593655A77F6}">
      <dgm:prSet/>
      <dgm:spPr/>
      <dgm:t>
        <a:bodyPr/>
        <a:lstStyle/>
        <a:p>
          <a:endParaRPr lang="en-US" b="1">
            <a:solidFill>
              <a:schemeClr val="tx1"/>
            </a:solidFill>
          </a:endParaRPr>
        </a:p>
      </dgm:t>
    </dgm:pt>
    <dgm:pt modelId="{266D45A6-AF00-4140-BD2E-C9D1FDA251F3}" type="sibTrans" cxnId="{5C5FF3FB-5725-484F-A234-D593655A77F6}">
      <dgm:prSet/>
      <dgm:spPr/>
      <dgm:t>
        <a:bodyPr/>
        <a:lstStyle/>
        <a:p>
          <a:endParaRPr lang="en-US" b="1">
            <a:solidFill>
              <a:schemeClr val="tx1"/>
            </a:solidFill>
          </a:endParaRPr>
        </a:p>
      </dgm:t>
    </dgm:pt>
    <dgm:pt modelId="{5F86CA48-A79D-45A7-AA17-A29AFBDE5DCD}">
      <dgm:prSet phldrT="[Text]" custT="1"/>
      <dgm:spPr>
        <a:ln>
          <a:solidFill>
            <a:srgbClr val="FF0000"/>
          </a:solidFill>
        </a:ln>
      </dgm:spPr>
      <dgm:t>
        <a:bodyPr/>
        <a:lstStyle/>
        <a:p>
          <a:r>
            <a:rPr lang="en-US" sz="2000" b="1" dirty="0" smtClean="0">
              <a:latin typeface="Arial" panose="020B0604020202020204" pitchFamily="34" charset="0"/>
              <a:cs typeface="Arial" panose="020B0604020202020204" pitchFamily="34" charset="0"/>
            </a:rPr>
            <a:t>Special Education Intervention</a:t>
          </a:r>
          <a:endParaRPr lang="en-US" sz="20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pecial Educaiton Intervention"/>
        </a:ext>
      </dgm:extLst>
    </dgm:pt>
    <dgm:pt modelId="{2B98A05C-1003-4DFD-A67B-39599B5E9C65}" type="parTrans" cxnId="{CF01F0E5-EFF5-4695-BB98-F374F7BA6CB8}">
      <dgm:prSet/>
      <dgm:spPr/>
      <dgm:t>
        <a:bodyPr/>
        <a:lstStyle/>
        <a:p>
          <a:endParaRPr lang="en-US" b="1">
            <a:solidFill>
              <a:schemeClr val="tx1"/>
            </a:solidFill>
          </a:endParaRPr>
        </a:p>
      </dgm:t>
    </dgm:pt>
    <dgm:pt modelId="{9457C4FF-0C7D-4D1F-B32F-8F83800F63C7}" type="sibTrans" cxnId="{CF01F0E5-EFF5-4695-BB98-F374F7BA6CB8}">
      <dgm:prSet/>
      <dgm:spPr/>
      <dgm:t>
        <a:bodyPr/>
        <a:lstStyle/>
        <a:p>
          <a:endParaRPr lang="en-US" b="1">
            <a:solidFill>
              <a:schemeClr val="tx1"/>
            </a:solidFill>
          </a:endParaRPr>
        </a:p>
      </dgm:t>
    </dgm:pt>
    <dgm:pt modelId="{261B2916-2AD1-431C-A161-31B51744E228}" type="pres">
      <dgm:prSet presAssocID="{7F83DCD9-A187-4B3B-B4B8-A029946E1BD0}" presName="cycle" presStyleCnt="0">
        <dgm:presLayoutVars>
          <dgm:chMax val="1"/>
          <dgm:dir/>
          <dgm:animLvl val="ctr"/>
          <dgm:resizeHandles val="exact"/>
        </dgm:presLayoutVars>
      </dgm:prSet>
      <dgm:spPr/>
      <dgm:t>
        <a:bodyPr/>
        <a:lstStyle/>
        <a:p>
          <a:endParaRPr lang="en-US"/>
        </a:p>
      </dgm:t>
    </dgm:pt>
    <dgm:pt modelId="{10E75291-95D0-40CA-9C8B-7477A1B3BD10}" type="pres">
      <dgm:prSet presAssocID="{0F87B8A0-A366-4955-9208-BAB2755F21AB}" presName="centerShape" presStyleLbl="node0" presStyleIdx="0" presStyleCnt="1" custScaleX="102876"/>
      <dgm:spPr/>
      <dgm:t>
        <a:bodyPr/>
        <a:lstStyle/>
        <a:p>
          <a:endParaRPr lang="en-US"/>
        </a:p>
      </dgm:t>
    </dgm:pt>
    <dgm:pt modelId="{16A90875-5E6E-4CC5-9448-3C744483EEDF}" type="pres">
      <dgm:prSet presAssocID="{B1626D72-B310-4BF2-A11E-E95DCCBC47DA}" presName="parTrans" presStyleLbl="bgSibTrans2D1" presStyleIdx="0" presStyleCnt="3" custAng="11138327" custScaleX="37699" custLinFactNeighborX="27329" custLinFactNeighborY="88166"/>
      <dgm:spPr/>
      <dgm:t>
        <a:bodyPr/>
        <a:lstStyle/>
        <a:p>
          <a:endParaRPr lang="en-US"/>
        </a:p>
      </dgm:t>
    </dgm:pt>
    <dgm:pt modelId="{E29C5D9C-86ED-43B9-8453-DE5A8CC485D1}" type="pres">
      <dgm:prSet presAssocID="{78B52BFC-B1CD-4719-8701-EEC5832A4DF2}" presName="node" presStyleLbl="node1" presStyleIdx="0" presStyleCnt="3" custRadScaleRad="123408" custRadScaleInc="-4303">
        <dgm:presLayoutVars>
          <dgm:bulletEnabled val="1"/>
        </dgm:presLayoutVars>
      </dgm:prSet>
      <dgm:spPr/>
      <dgm:t>
        <a:bodyPr/>
        <a:lstStyle/>
        <a:p>
          <a:endParaRPr lang="en-US"/>
        </a:p>
      </dgm:t>
    </dgm:pt>
    <dgm:pt modelId="{FEC52C43-ABBF-42BC-AA8F-8986A09D86E9}" type="pres">
      <dgm:prSet presAssocID="{B36AB25D-8305-43C1-9515-516C02D81220}" presName="parTrans" presStyleLbl="bgSibTrans2D1" presStyleIdx="1" presStyleCnt="3" custAng="10800000" custScaleX="49080" custLinFactNeighborY="73868"/>
      <dgm:spPr/>
      <dgm:t>
        <a:bodyPr/>
        <a:lstStyle/>
        <a:p>
          <a:endParaRPr lang="en-US"/>
        </a:p>
      </dgm:t>
    </dgm:pt>
    <dgm:pt modelId="{F2BC613F-D369-4EB2-A950-F3386B4B0B18}" type="pres">
      <dgm:prSet presAssocID="{9C67454A-0ACF-43AB-94C1-05093820AAB7}" presName="node" presStyleLbl="node1" presStyleIdx="1" presStyleCnt="3" custScaleY="99464" custRadScaleRad="91723" custRadScaleInc="-1078">
        <dgm:presLayoutVars>
          <dgm:bulletEnabled val="1"/>
        </dgm:presLayoutVars>
      </dgm:prSet>
      <dgm:spPr/>
      <dgm:t>
        <a:bodyPr/>
        <a:lstStyle/>
        <a:p>
          <a:endParaRPr lang="en-US"/>
        </a:p>
      </dgm:t>
    </dgm:pt>
    <dgm:pt modelId="{ACB86841-2CC6-4016-9E76-A1FD33BF47E8}" type="pres">
      <dgm:prSet presAssocID="{2B98A05C-1003-4DFD-A67B-39599B5E9C65}" presName="parTrans" presStyleLbl="bgSibTrans2D1" presStyleIdx="2" presStyleCnt="3" custAng="10530838" custScaleX="40901" custLinFactNeighborX="-21400" custLinFactNeighborY="95314"/>
      <dgm:spPr/>
      <dgm:t>
        <a:bodyPr/>
        <a:lstStyle/>
        <a:p>
          <a:endParaRPr lang="en-US"/>
        </a:p>
      </dgm:t>
    </dgm:pt>
    <dgm:pt modelId="{559E5727-3045-4EB5-A236-A610864A6B42}" type="pres">
      <dgm:prSet presAssocID="{5F86CA48-A79D-45A7-AA17-A29AFBDE5DCD}" presName="node" presStyleLbl="node1" presStyleIdx="2" presStyleCnt="3" custScaleX="98980" custScaleY="106250" custRadScaleRad="119071" custRadScaleInc="2077">
        <dgm:presLayoutVars>
          <dgm:bulletEnabled val="1"/>
        </dgm:presLayoutVars>
      </dgm:prSet>
      <dgm:spPr/>
      <dgm:t>
        <a:bodyPr/>
        <a:lstStyle/>
        <a:p>
          <a:endParaRPr lang="en-US"/>
        </a:p>
      </dgm:t>
    </dgm:pt>
  </dgm:ptLst>
  <dgm:cxnLst>
    <dgm:cxn modelId="{330D4A80-5E67-4679-879A-138B83AE1582}" type="presOf" srcId="{78B52BFC-B1CD-4719-8701-EEC5832A4DF2}" destId="{E29C5D9C-86ED-43B9-8453-DE5A8CC485D1}" srcOrd="0" destOrd="0" presId="urn:microsoft.com/office/officeart/2005/8/layout/radial4"/>
    <dgm:cxn modelId="{99FFDCC0-FD98-49E5-BEC2-DA3C51623456}" srcId="{0F87B8A0-A366-4955-9208-BAB2755F21AB}" destId="{78B52BFC-B1CD-4719-8701-EEC5832A4DF2}" srcOrd="0" destOrd="0" parTransId="{B1626D72-B310-4BF2-A11E-E95DCCBC47DA}" sibTransId="{A0EFA2A8-A7DF-4E01-8656-A6C4723A6B74}"/>
    <dgm:cxn modelId="{83904F7A-CBDE-47EB-851D-429926CD76A0}" type="presOf" srcId="{7F83DCD9-A187-4B3B-B4B8-A029946E1BD0}" destId="{261B2916-2AD1-431C-A161-31B51744E228}" srcOrd="0" destOrd="0" presId="urn:microsoft.com/office/officeart/2005/8/layout/radial4"/>
    <dgm:cxn modelId="{5C5FF3FB-5725-484F-A234-D593655A77F6}" srcId="{0F87B8A0-A366-4955-9208-BAB2755F21AB}" destId="{9C67454A-0ACF-43AB-94C1-05093820AAB7}" srcOrd="1" destOrd="0" parTransId="{B36AB25D-8305-43C1-9515-516C02D81220}" sibTransId="{266D45A6-AF00-4140-BD2E-C9D1FDA251F3}"/>
    <dgm:cxn modelId="{336DDF46-6A3B-46D0-9211-25AC14EFADDF}" type="presOf" srcId="{B1626D72-B310-4BF2-A11E-E95DCCBC47DA}" destId="{16A90875-5E6E-4CC5-9448-3C744483EEDF}" srcOrd="0" destOrd="0" presId="urn:microsoft.com/office/officeart/2005/8/layout/radial4"/>
    <dgm:cxn modelId="{839F3FBF-D156-4DA5-877A-65FFEDB78747}" type="presOf" srcId="{9C67454A-0ACF-43AB-94C1-05093820AAB7}" destId="{F2BC613F-D369-4EB2-A950-F3386B4B0B18}" srcOrd="0" destOrd="0" presId="urn:microsoft.com/office/officeart/2005/8/layout/radial4"/>
    <dgm:cxn modelId="{CF01F0E5-EFF5-4695-BB98-F374F7BA6CB8}" srcId="{0F87B8A0-A366-4955-9208-BAB2755F21AB}" destId="{5F86CA48-A79D-45A7-AA17-A29AFBDE5DCD}" srcOrd="2" destOrd="0" parTransId="{2B98A05C-1003-4DFD-A67B-39599B5E9C65}" sibTransId="{9457C4FF-0C7D-4D1F-B32F-8F83800F63C7}"/>
    <dgm:cxn modelId="{7018F2CA-91D4-4BE5-9392-5052FA7407A2}" type="presOf" srcId="{0F87B8A0-A366-4955-9208-BAB2755F21AB}" destId="{10E75291-95D0-40CA-9C8B-7477A1B3BD10}" srcOrd="0" destOrd="0" presId="urn:microsoft.com/office/officeart/2005/8/layout/radial4"/>
    <dgm:cxn modelId="{4E081CBA-ECE8-4D50-9CEF-6A39A87A0AB8}" srcId="{7F83DCD9-A187-4B3B-B4B8-A029946E1BD0}" destId="{0F87B8A0-A366-4955-9208-BAB2755F21AB}" srcOrd="0" destOrd="0" parTransId="{E16698DB-0F45-419A-8D72-D2E1463A3C44}" sibTransId="{7C456D2D-CB22-4EA6-A544-EF5D975C673D}"/>
    <dgm:cxn modelId="{A637D07D-B993-4E73-A532-CDEC6E8AD8FD}" type="presOf" srcId="{5F86CA48-A79D-45A7-AA17-A29AFBDE5DCD}" destId="{559E5727-3045-4EB5-A236-A610864A6B42}" srcOrd="0" destOrd="0" presId="urn:microsoft.com/office/officeart/2005/8/layout/radial4"/>
    <dgm:cxn modelId="{4DDAB843-D02E-4901-A48F-67816AFE284B}" type="presOf" srcId="{2B98A05C-1003-4DFD-A67B-39599B5E9C65}" destId="{ACB86841-2CC6-4016-9E76-A1FD33BF47E8}" srcOrd="0" destOrd="0" presId="urn:microsoft.com/office/officeart/2005/8/layout/radial4"/>
    <dgm:cxn modelId="{5AB408E9-807A-4658-8323-C86C706E7EC7}" type="presOf" srcId="{B36AB25D-8305-43C1-9515-516C02D81220}" destId="{FEC52C43-ABBF-42BC-AA8F-8986A09D86E9}" srcOrd="0" destOrd="0" presId="urn:microsoft.com/office/officeart/2005/8/layout/radial4"/>
    <dgm:cxn modelId="{BD62E334-8A46-4BD5-8B44-8A7F9407FD1F}" type="presParOf" srcId="{261B2916-2AD1-431C-A161-31B51744E228}" destId="{10E75291-95D0-40CA-9C8B-7477A1B3BD10}" srcOrd="0" destOrd="0" presId="urn:microsoft.com/office/officeart/2005/8/layout/radial4"/>
    <dgm:cxn modelId="{97379B47-7EFA-4397-9F73-EB39F7A7FEE2}" type="presParOf" srcId="{261B2916-2AD1-431C-A161-31B51744E228}" destId="{16A90875-5E6E-4CC5-9448-3C744483EEDF}" srcOrd="1" destOrd="0" presId="urn:microsoft.com/office/officeart/2005/8/layout/radial4"/>
    <dgm:cxn modelId="{96EA923A-C931-41E3-A816-7CE811F1418E}" type="presParOf" srcId="{261B2916-2AD1-431C-A161-31B51744E228}" destId="{E29C5D9C-86ED-43B9-8453-DE5A8CC485D1}" srcOrd="2" destOrd="0" presId="urn:microsoft.com/office/officeart/2005/8/layout/radial4"/>
    <dgm:cxn modelId="{3CC883FB-842F-4A21-A0C1-0142CD10891E}" type="presParOf" srcId="{261B2916-2AD1-431C-A161-31B51744E228}" destId="{FEC52C43-ABBF-42BC-AA8F-8986A09D86E9}" srcOrd="3" destOrd="0" presId="urn:microsoft.com/office/officeart/2005/8/layout/radial4"/>
    <dgm:cxn modelId="{DC4F7CB7-24A4-4CC5-95E2-07B0FD2C33E8}" type="presParOf" srcId="{261B2916-2AD1-431C-A161-31B51744E228}" destId="{F2BC613F-D369-4EB2-A950-F3386B4B0B18}" srcOrd="4" destOrd="0" presId="urn:microsoft.com/office/officeart/2005/8/layout/radial4"/>
    <dgm:cxn modelId="{84E515D9-5BAD-4E2C-B6ED-3194AAB25B9C}" type="presParOf" srcId="{261B2916-2AD1-431C-A161-31B51744E228}" destId="{ACB86841-2CC6-4016-9E76-A1FD33BF47E8}" srcOrd="5" destOrd="0" presId="urn:microsoft.com/office/officeart/2005/8/layout/radial4"/>
    <dgm:cxn modelId="{C6417B5C-6770-4AE1-8D02-AB0F8C717BFE}" type="presParOf" srcId="{261B2916-2AD1-431C-A161-31B51744E228}" destId="{559E5727-3045-4EB5-A236-A610864A6B4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8072E-3ACD-4A9B-BFD9-251304FEF2D6}">
      <dsp:nvSpPr>
        <dsp:cNvPr id="0" name=""/>
        <dsp:cNvSpPr/>
      </dsp:nvSpPr>
      <dsp:spPr>
        <a:xfrm>
          <a:off x="3452709" y="0"/>
          <a:ext cx="2677428" cy="2677835"/>
        </a:xfrm>
        <a:prstGeom prst="circularArrow">
          <a:avLst>
            <a:gd name="adj1" fmla="val 10980"/>
            <a:gd name="adj2" fmla="val 1142322"/>
            <a:gd name="adj3" fmla="val 4500000"/>
            <a:gd name="adj4" fmla="val 10800000"/>
            <a:gd name="adj5" fmla="val 12500"/>
          </a:avLst>
        </a:prstGeom>
        <a:solidFill>
          <a:schemeClr val="tx1">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C8483B-CA0F-4CC8-B4EE-17A83AC870AA}">
      <dsp:nvSpPr>
        <dsp:cNvPr id="0" name=""/>
        <dsp:cNvSpPr/>
      </dsp:nvSpPr>
      <dsp:spPr>
        <a:xfrm>
          <a:off x="4044508" y="966779"/>
          <a:ext cx="1487795" cy="74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1"/>
              </a:solidFill>
              <a:latin typeface="Arial" panose="020B0604020202020204" pitchFamily="34" charset="0"/>
              <a:cs typeface="Arial" panose="020B0604020202020204" pitchFamily="34" charset="0"/>
            </a:rPr>
            <a:t>Eligibility</a:t>
          </a:r>
          <a:endParaRPr lang="en-US" sz="2200" kern="1200" dirty="0">
            <a:solidFill>
              <a:schemeClr val="accent1"/>
            </a:solidFill>
            <a:latin typeface="Arial" panose="020B0604020202020204" pitchFamily="34" charset="0"/>
            <a:cs typeface="Arial" panose="020B0604020202020204" pitchFamily="34" charset="0"/>
          </a:endParaRPr>
        </a:p>
      </dsp:txBody>
      <dsp:txXfrm>
        <a:off x="4044508" y="966779"/>
        <a:ext cx="1487795" cy="743719"/>
      </dsp:txXfrm>
    </dsp:sp>
    <dsp:sp modelId="{5B133DF4-79E8-4385-A2F5-CBBC4D7009E2}">
      <dsp:nvSpPr>
        <dsp:cNvPr id="0" name=""/>
        <dsp:cNvSpPr/>
      </dsp:nvSpPr>
      <dsp:spPr>
        <a:xfrm>
          <a:off x="2709062" y="1538615"/>
          <a:ext cx="2677428" cy="2677835"/>
        </a:xfrm>
        <a:prstGeom prst="leftCircularArrow">
          <a:avLst>
            <a:gd name="adj1" fmla="val 10980"/>
            <a:gd name="adj2" fmla="val 1142322"/>
            <a:gd name="adj3" fmla="val 6300000"/>
            <a:gd name="adj4" fmla="val 18900000"/>
            <a:gd name="adj5" fmla="val 12500"/>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22CE30-1C0C-4C73-8BEA-680345928281}">
      <dsp:nvSpPr>
        <dsp:cNvPr id="0" name=""/>
        <dsp:cNvSpPr/>
      </dsp:nvSpPr>
      <dsp:spPr>
        <a:xfrm>
          <a:off x="3303879" y="2514295"/>
          <a:ext cx="1487795" cy="74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1"/>
              </a:solidFill>
              <a:latin typeface="Arial" panose="020B0604020202020204" pitchFamily="34" charset="0"/>
              <a:cs typeface="Arial" panose="020B0604020202020204" pitchFamily="34" charset="0"/>
            </a:rPr>
            <a:t>Adverse Impact</a:t>
          </a:r>
          <a:endParaRPr lang="en-US" sz="2200" kern="1200" dirty="0">
            <a:solidFill>
              <a:schemeClr val="accent1"/>
            </a:solidFill>
            <a:latin typeface="Arial" panose="020B0604020202020204" pitchFamily="34" charset="0"/>
            <a:cs typeface="Arial" panose="020B0604020202020204" pitchFamily="34" charset="0"/>
          </a:endParaRPr>
        </a:p>
      </dsp:txBody>
      <dsp:txXfrm>
        <a:off x="3303879" y="2514295"/>
        <a:ext cx="1487795" cy="743719"/>
      </dsp:txXfrm>
    </dsp:sp>
    <dsp:sp modelId="{4EEE8143-783B-4284-889A-CAB62CFEB8E8}">
      <dsp:nvSpPr>
        <dsp:cNvPr id="0" name=""/>
        <dsp:cNvSpPr/>
      </dsp:nvSpPr>
      <dsp:spPr>
        <a:xfrm>
          <a:off x="3643271" y="3261352"/>
          <a:ext cx="2300325" cy="2301247"/>
        </a:xfrm>
        <a:prstGeom prst="blockArc">
          <a:avLst>
            <a:gd name="adj1" fmla="val 13500000"/>
            <a:gd name="adj2" fmla="val 10800000"/>
            <a:gd name="adj3" fmla="val 12740"/>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EF15B2-8101-4EBF-B7A2-751EDE4E1E6B}">
      <dsp:nvSpPr>
        <dsp:cNvPr id="0" name=""/>
        <dsp:cNvSpPr/>
      </dsp:nvSpPr>
      <dsp:spPr>
        <a:xfrm>
          <a:off x="4048028" y="4064035"/>
          <a:ext cx="1487795" cy="74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1"/>
              </a:solidFill>
              <a:latin typeface="Arial" panose="020B0604020202020204" pitchFamily="34" charset="0"/>
              <a:cs typeface="Arial" panose="020B0604020202020204" pitchFamily="34" charset="0"/>
            </a:rPr>
            <a:t>Exceptional PLEPs</a:t>
          </a:r>
          <a:endParaRPr lang="en-US" sz="2200" kern="1200" dirty="0">
            <a:solidFill>
              <a:schemeClr val="accent1"/>
            </a:solidFill>
            <a:latin typeface="Arial" panose="020B0604020202020204" pitchFamily="34" charset="0"/>
            <a:cs typeface="Arial" panose="020B0604020202020204" pitchFamily="34" charset="0"/>
          </a:endParaRPr>
        </a:p>
      </dsp:txBody>
      <dsp:txXfrm>
        <a:off x="4048028" y="4064035"/>
        <a:ext cx="1487795" cy="743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5702B-0E4C-478C-B37D-AF2773CA3D60}">
      <dsp:nvSpPr>
        <dsp:cNvPr id="0" name=""/>
        <dsp:cNvSpPr/>
      </dsp:nvSpPr>
      <dsp:spPr>
        <a:xfrm>
          <a:off x="0" y="3407731"/>
          <a:ext cx="8382000" cy="11182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Reading Comprehension Skills</a:t>
          </a:r>
          <a:endParaRPr lang="en-US" sz="3200" kern="1200" dirty="0">
            <a:latin typeface="Arial" panose="020B0604020202020204" pitchFamily="34" charset="0"/>
            <a:cs typeface="Arial" panose="020B0604020202020204" pitchFamily="34" charset="0"/>
          </a:endParaRPr>
        </a:p>
      </dsp:txBody>
      <dsp:txXfrm>
        <a:off x="0" y="3407731"/>
        <a:ext cx="8382000" cy="603844"/>
      </dsp:txXfrm>
    </dsp:sp>
    <dsp:sp modelId="{9E8B0A69-E89A-4E0C-8A89-AF1DC9A05528}">
      <dsp:nvSpPr>
        <dsp:cNvPr id="0" name=""/>
        <dsp:cNvSpPr/>
      </dsp:nvSpPr>
      <dsp:spPr>
        <a:xfrm>
          <a:off x="0" y="3989497"/>
          <a:ext cx="4191000" cy="5143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Text Comprehension</a:t>
          </a:r>
          <a:endParaRPr lang="en-US" sz="2700" kern="1200" dirty="0">
            <a:latin typeface="Arial" panose="020B0604020202020204" pitchFamily="34" charset="0"/>
            <a:cs typeface="Arial" panose="020B0604020202020204" pitchFamily="34" charset="0"/>
          </a:endParaRPr>
        </a:p>
      </dsp:txBody>
      <dsp:txXfrm>
        <a:off x="0" y="3989497"/>
        <a:ext cx="4191000" cy="514386"/>
      </dsp:txXfrm>
    </dsp:sp>
    <dsp:sp modelId="{57823CEB-E1B9-4061-898F-CC56E0250948}">
      <dsp:nvSpPr>
        <dsp:cNvPr id="0" name=""/>
        <dsp:cNvSpPr/>
      </dsp:nvSpPr>
      <dsp:spPr>
        <a:xfrm>
          <a:off x="4191000" y="3988412"/>
          <a:ext cx="4191000" cy="514386"/>
        </a:xfrm>
        <a:prstGeom prst="rect">
          <a:avLst/>
        </a:prstGeom>
        <a:solidFill>
          <a:schemeClr val="accent2">
            <a:tint val="40000"/>
            <a:alpha val="90000"/>
            <a:hueOff val="-597028"/>
            <a:satOff val="11183"/>
            <a:lumOff val="1456"/>
            <a:alphaOff val="0"/>
          </a:schemeClr>
        </a:solidFill>
        <a:ln w="12700" cap="flat" cmpd="sng" algn="ctr">
          <a:solidFill>
            <a:schemeClr val="accent2">
              <a:tint val="40000"/>
              <a:alpha val="90000"/>
              <a:hueOff val="-597028"/>
              <a:satOff val="11183"/>
              <a:lumOff val="14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Vocabulary</a:t>
          </a:r>
          <a:endParaRPr lang="en-US" sz="2700" kern="1200" dirty="0">
            <a:latin typeface="Arial" panose="020B0604020202020204" pitchFamily="34" charset="0"/>
            <a:cs typeface="Arial" panose="020B0604020202020204" pitchFamily="34" charset="0"/>
          </a:endParaRPr>
        </a:p>
      </dsp:txBody>
      <dsp:txXfrm>
        <a:off x="4191000" y="3988412"/>
        <a:ext cx="4191000" cy="514386"/>
      </dsp:txXfrm>
    </dsp:sp>
    <dsp:sp modelId="{D9FCE9F7-C27D-44BE-9137-892B05CA884A}">
      <dsp:nvSpPr>
        <dsp:cNvPr id="0" name=""/>
        <dsp:cNvSpPr/>
      </dsp:nvSpPr>
      <dsp:spPr>
        <a:xfrm rot="10800000">
          <a:off x="0" y="1740876"/>
          <a:ext cx="8382000" cy="1719839"/>
        </a:xfrm>
        <a:prstGeom prst="upArrowCallout">
          <a:avLst/>
        </a:prstGeom>
        <a:solidFill>
          <a:schemeClr val="accent2">
            <a:hueOff val="-987709"/>
            <a:satOff val="5178"/>
            <a:lumOff val="1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Reading Fluency Skills</a:t>
          </a:r>
          <a:endParaRPr lang="en-US" sz="2800" kern="1200" dirty="0">
            <a:latin typeface="Arial" panose="020B0604020202020204" pitchFamily="34" charset="0"/>
            <a:cs typeface="Arial" panose="020B0604020202020204" pitchFamily="34" charset="0"/>
          </a:endParaRPr>
        </a:p>
      </dsp:txBody>
      <dsp:txXfrm rot="-10800000">
        <a:off x="0" y="1740876"/>
        <a:ext cx="8382000" cy="603663"/>
      </dsp:txXfrm>
    </dsp:sp>
    <dsp:sp modelId="{06AEF975-F2BC-42BF-AA80-785AB3039720}">
      <dsp:nvSpPr>
        <dsp:cNvPr id="0" name=""/>
        <dsp:cNvSpPr/>
      </dsp:nvSpPr>
      <dsp:spPr>
        <a:xfrm>
          <a:off x="0" y="2307529"/>
          <a:ext cx="8382000" cy="514231"/>
        </a:xfrm>
        <a:prstGeom prst="rect">
          <a:avLst/>
        </a:prstGeom>
        <a:solidFill>
          <a:schemeClr val="accent2">
            <a:tint val="40000"/>
            <a:alpha val="90000"/>
            <a:hueOff val="-1194056"/>
            <a:satOff val="22366"/>
            <a:lumOff val="2912"/>
            <a:alphaOff val="0"/>
          </a:schemeClr>
        </a:solidFill>
        <a:ln w="12700" cap="flat" cmpd="sng" algn="ctr">
          <a:solidFill>
            <a:schemeClr val="accent2">
              <a:tint val="40000"/>
              <a:alpha val="90000"/>
              <a:hueOff val="-1194056"/>
              <a:satOff val="22366"/>
              <a:lumOff val="29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Fluency</a:t>
          </a:r>
          <a:r>
            <a:rPr lang="en-US" sz="2700" kern="1200" dirty="0" smtClean="0"/>
            <a:t> </a:t>
          </a:r>
          <a:endParaRPr lang="en-US" sz="2700" kern="1200" dirty="0"/>
        </a:p>
      </dsp:txBody>
      <dsp:txXfrm>
        <a:off x="0" y="2307529"/>
        <a:ext cx="8382000" cy="514231"/>
      </dsp:txXfrm>
    </dsp:sp>
    <dsp:sp modelId="{AA80C1B4-3E10-4107-91BF-4687E915B962}">
      <dsp:nvSpPr>
        <dsp:cNvPr id="0" name=""/>
        <dsp:cNvSpPr/>
      </dsp:nvSpPr>
      <dsp:spPr>
        <a:xfrm rot="10800000">
          <a:off x="0" y="8"/>
          <a:ext cx="8382000" cy="1719839"/>
        </a:xfrm>
        <a:prstGeom prst="upArrowCallout">
          <a:avLst/>
        </a:prstGeom>
        <a:solidFill>
          <a:schemeClr val="accent2">
            <a:hueOff val="-1975419"/>
            <a:satOff val="10355"/>
            <a:lumOff val="2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Basic Reading Skills</a:t>
          </a:r>
          <a:endParaRPr lang="en-US" sz="3200" kern="1200" dirty="0">
            <a:latin typeface="Arial" panose="020B0604020202020204" pitchFamily="34" charset="0"/>
            <a:cs typeface="Arial" panose="020B0604020202020204" pitchFamily="34" charset="0"/>
          </a:endParaRPr>
        </a:p>
      </dsp:txBody>
      <dsp:txXfrm rot="-10800000">
        <a:off x="0" y="8"/>
        <a:ext cx="8382000" cy="603663"/>
      </dsp:txXfrm>
    </dsp:sp>
    <dsp:sp modelId="{9BC76F78-7D7D-46A3-AFB2-601D280FE68E}">
      <dsp:nvSpPr>
        <dsp:cNvPr id="0" name=""/>
        <dsp:cNvSpPr/>
      </dsp:nvSpPr>
      <dsp:spPr>
        <a:xfrm>
          <a:off x="0" y="604463"/>
          <a:ext cx="4191000" cy="514231"/>
        </a:xfrm>
        <a:prstGeom prst="rect">
          <a:avLst/>
        </a:prstGeom>
        <a:solidFill>
          <a:schemeClr val="accent2">
            <a:tint val="40000"/>
            <a:alpha val="90000"/>
            <a:hueOff val="-1791085"/>
            <a:satOff val="33549"/>
            <a:lumOff val="4368"/>
            <a:alphaOff val="0"/>
          </a:schemeClr>
        </a:solidFill>
        <a:ln w="12700" cap="flat" cmpd="sng" algn="ctr">
          <a:solidFill>
            <a:schemeClr val="accent2">
              <a:tint val="40000"/>
              <a:alpha val="90000"/>
              <a:hueOff val="-1791085"/>
              <a:satOff val="33549"/>
              <a:lumOff val="43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Phonological Awareness</a:t>
          </a:r>
          <a:endParaRPr lang="en-US" sz="2700" kern="1200" dirty="0">
            <a:latin typeface="Arial" panose="020B0604020202020204" pitchFamily="34" charset="0"/>
            <a:cs typeface="Arial" panose="020B0604020202020204" pitchFamily="34" charset="0"/>
          </a:endParaRPr>
        </a:p>
      </dsp:txBody>
      <dsp:txXfrm>
        <a:off x="0" y="604463"/>
        <a:ext cx="4191000" cy="514231"/>
      </dsp:txXfrm>
    </dsp:sp>
    <dsp:sp modelId="{76FAF742-15DE-4901-903F-05D48783A422}">
      <dsp:nvSpPr>
        <dsp:cNvPr id="0" name=""/>
        <dsp:cNvSpPr/>
      </dsp:nvSpPr>
      <dsp:spPr>
        <a:xfrm>
          <a:off x="4191000" y="604463"/>
          <a:ext cx="4191000" cy="514231"/>
        </a:xfrm>
        <a:prstGeom prst="rect">
          <a:avLst/>
        </a:prstGeom>
        <a:solidFill>
          <a:schemeClr val="accent2">
            <a:tint val="40000"/>
            <a:alpha val="90000"/>
            <a:hueOff val="-2388113"/>
            <a:satOff val="44732"/>
            <a:lumOff val="5824"/>
            <a:alphaOff val="0"/>
          </a:schemeClr>
        </a:solidFill>
        <a:ln w="12700" cap="flat" cmpd="sng" algn="ctr">
          <a:solidFill>
            <a:schemeClr val="accent2">
              <a:tint val="40000"/>
              <a:alpha val="90000"/>
              <a:hueOff val="-2388113"/>
              <a:satOff val="44732"/>
              <a:lumOff val="5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Phonics</a:t>
          </a:r>
          <a:r>
            <a:rPr lang="en-US" sz="2700" kern="1200" dirty="0" smtClean="0"/>
            <a:t> </a:t>
          </a:r>
          <a:endParaRPr lang="en-US" sz="2700" kern="1200" dirty="0"/>
        </a:p>
      </dsp:txBody>
      <dsp:txXfrm>
        <a:off x="4191000" y="604463"/>
        <a:ext cx="4191000" cy="514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8B7C3-9D3F-48FE-A99D-0101DCA82F74}">
      <dsp:nvSpPr>
        <dsp:cNvPr id="0" name=""/>
        <dsp:cNvSpPr/>
      </dsp:nvSpPr>
      <dsp:spPr>
        <a:xfrm>
          <a:off x="0" y="2731658"/>
          <a:ext cx="8382000" cy="17922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Math Problem Solving</a:t>
          </a:r>
          <a:endParaRPr lang="en-US" sz="3600" kern="1200" dirty="0">
            <a:latin typeface="Arial" panose="020B0604020202020204" pitchFamily="34" charset="0"/>
            <a:cs typeface="Arial" panose="020B0604020202020204" pitchFamily="34" charset="0"/>
          </a:endParaRPr>
        </a:p>
      </dsp:txBody>
      <dsp:txXfrm>
        <a:off x="0" y="2731658"/>
        <a:ext cx="8382000" cy="967822"/>
      </dsp:txXfrm>
    </dsp:sp>
    <dsp:sp modelId="{AD6EBE16-CC09-4CCF-97B5-DDB4E76748BA}">
      <dsp:nvSpPr>
        <dsp:cNvPr id="0" name=""/>
        <dsp:cNvSpPr/>
      </dsp:nvSpPr>
      <dsp:spPr>
        <a:xfrm>
          <a:off x="0" y="3663635"/>
          <a:ext cx="2095500" cy="82444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100000"/>
            </a:lnSpc>
            <a:spcBef>
              <a:spcPct val="0"/>
            </a:spcBef>
            <a:spcAft>
              <a:spcPts val="0"/>
            </a:spcAft>
          </a:pPr>
          <a:r>
            <a:rPr lang="en-US" sz="2000" kern="1200" dirty="0" smtClean="0">
              <a:latin typeface="Arial" panose="020B0604020202020204" pitchFamily="34" charset="0"/>
              <a:cs typeface="Arial" panose="020B0604020202020204" pitchFamily="34" charset="0"/>
            </a:rPr>
            <a:t>Numbers and Operations</a:t>
          </a:r>
        </a:p>
      </dsp:txBody>
      <dsp:txXfrm>
        <a:off x="0" y="3663635"/>
        <a:ext cx="2095500" cy="824441"/>
      </dsp:txXfrm>
    </dsp:sp>
    <dsp:sp modelId="{862B2FDB-20E9-4118-81A1-D9E402871742}">
      <dsp:nvSpPr>
        <dsp:cNvPr id="0" name=""/>
        <dsp:cNvSpPr/>
      </dsp:nvSpPr>
      <dsp:spPr>
        <a:xfrm>
          <a:off x="2095500" y="3663635"/>
          <a:ext cx="2095500" cy="824441"/>
        </a:xfrm>
        <a:prstGeom prst="rect">
          <a:avLst/>
        </a:prstGeom>
        <a:solidFill>
          <a:schemeClr val="accent2">
            <a:tint val="40000"/>
            <a:alpha val="90000"/>
            <a:hueOff val="-398019"/>
            <a:satOff val="7455"/>
            <a:lumOff val="971"/>
            <a:alphaOff val="0"/>
          </a:schemeClr>
        </a:solidFill>
        <a:ln w="12700" cap="flat" cmpd="sng" algn="ctr">
          <a:solidFill>
            <a:schemeClr val="accent2">
              <a:tint val="40000"/>
              <a:alpha val="90000"/>
              <a:hueOff val="-398019"/>
              <a:satOff val="7455"/>
              <a:lumOff val="9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Base Ten</a:t>
          </a:r>
          <a:endParaRPr lang="en-US" sz="2400" kern="1200" dirty="0">
            <a:latin typeface="Arial" panose="020B0604020202020204" pitchFamily="34" charset="0"/>
            <a:cs typeface="Arial" panose="020B0604020202020204" pitchFamily="34" charset="0"/>
          </a:endParaRPr>
        </a:p>
      </dsp:txBody>
      <dsp:txXfrm>
        <a:off x="2095500" y="3663635"/>
        <a:ext cx="2095500" cy="824441"/>
      </dsp:txXfrm>
    </dsp:sp>
    <dsp:sp modelId="{00F1A2B2-7E17-41D2-969D-2FC1A374BFEA}">
      <dsp:nvSpPr>
        <dsp:cNvPr id="0" name=""/>
        <dsp:cNvSpPr/>
      </dsp:nvSpPr>
      <dsp:spPr>
        <a:xfrm>
          <a:off x="4191000" y="3663635"/>
          <a:ext cx="2095500" cy="824441"/>
        </a:xfrm>
        <a:prstGeom prst="rect">
          <a:avLst/>
        </a:prstGeom>
        <a:solidFill>
          <a:schemeClr val="accent2">
            <a:tint val="40000"/>
            <a:alpha val="90000"/>
            <a:hueOff val="-796038"/>
            <a:satOff val="14911"/>
            <a:lumOff val="1941"/>
            <a:alphaOff val="0"/>
          </a:schemeClr>
        </a:solidFill>
        <a:ln w="12700" cap="flat" cmpd="sng" algn="ctr">
          <a:solidFill>
            <a:schemeClr val="accent2">
              <a:tint val="40000"/>
              <a:alpha val="90000"/>
              <a:hueOff val="-796038"/>
              <a:satOff val="14911"/>
              <a:lumOff val="1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Place Value</a:t>
          </a:r>
          <a:endParaRPr lang="en-US" sz="2400" kern="1200" dirty="0">
            <a:latin typeface="Arial" panose="020B0604020202020204" pitchFamily="34" charset="0"/>
            <a:cs typeface="Arial" panose="020B0604020202020204" pitchFamily="34" charset="0"/>
          </a:endParaRPr>
        </a:p>
      </dsp:txBody>
      <dsp:txXfrm>
        <a:off x="4191000" y="3663635"/>
        <a:ext cx="2095500" cy="824441"/>
      </dsp:txXfrm>
    </dsp:sp>
    <dsp:sp modelId="{3070E9B9-668F-4FF6-BFC5-C7FEA768A483}">
      <dsp:nvSpPr>
        <dsp:cNvPr id="0" name=""/>
        <dsp:cNvSpPr/>
      </dsp:nvSpPr>
      <dsp:spPr>
        <a:xfrm>
          <a:off x="6286500" y="3663635"/>
          <a:ext cx="2095500" cy="824441"/>
        </a:xfrm>
        <a:prstGeom prst="rect">
          <a:avLst/>
        </a:prstGeom>
        <a:solidFill>
          <a:schemeClr val="accent2">
            <a:tint val="40000"/>
            <a:alpha val="90000"/>
            <a:hueOff val="-1194056"/>
            <a:satOff val="22366"/>
            <a:lumOff val="2912"/>
            <a:alphaOff val="0"/>
          </a:schemeClr>
        </a:solidFill>
        <a:ln w="12700" cap="flat" cmpd="sng" algn="ctr">
          <a:solidFill>
            <a:schemeClr val="accent2">
              <a:tint val="40000"/>
              <a:alpha val="90000"/>
              <a:hueOff val="-1194056"/>
              <a:satOff val="22366"/>
              <a:lumOff val="29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Geometry, Algebra, etc.</a:t>
          </a:r>
          <a:endParaRPr lang="en-US" sz="2400" kern="1200" dirty="0">
            <a:latin typeface="Arial" panose="020B0604020202020204" pitchFamily="34" charset="0"/>
            <a:cs typeface="Arial" panose="020B0604020202020204" pitchFamily="34" charset="0"/>
          </a:endParaRPr>
        </a:p>
      </dsp:txBody>
      <dsp:txXfrm>
        <a:off x="6286500" y="3663635"/>
        <a:ext cx="2095500" cy="824441"/>
      </dsp:txXfrm>
    </dsp:sp>
    <dsp:sp modelId="{D6D7AACE-1075-432A-BBB1-F2F503130F42}">
      <dsp:nvSpPr>
        <dsp:cNvPr id="0" name=""/>
        <dsp:cNvSpPr/>
      </dsp:nvSpPr>
      <dsp:spPr>
        <a:xfrm rot="10800000">
          <a:off x="0" y="0"/>
          <a:ext cx="8382000" cy="2756501"/>
        </a:xfrm>
        <a:prstGeom prst="upArrowCallout">
          <a:avLst/>
        </a:prstGeom>
        <a:solidFill>
          <a:schemeClr val="accent2">
            <a:hueOff val="-1975419"/>
            <a:satOff val="10355"/>
            <a:lumOff val="2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Math Calculation </a:t>
          </a:r>
          <a:endParaRPr lang="en-US" sz="3600" kern="1200" dirty="0">
            <a:latin typeface="Arial" panose="020B0604020202020204" pitchFamily="34" charset="0"/>
            <a:cs typeface="Arial" panose="020B0604020202020204" pitchFamily="34" charset="0"/>
          </a:endParaRPr>
        </a:p>
      </dsp:txBody>
      <dsp:txXfrm rot="-10800000">
        <a:off x="0" y="0"/>
        <a:ext cx="8382000" cy="967532"/>
      </dsp:txXfrm>
    </dsp:sp>
    <dsp:sp modelId="{DD81B407-6BA0-4758-95BB-EAF28E5A56B5}">
      <dsp:nvSpPr>
        <dsp:cNvPr id="0" name=""/>
        <dsp:cNvSpPr/>
      </dsp:nvSpPr>
      <dsp:spPr>
        <a:xfrm>
          <a:off x="4092" y="969572"/>
          <a:ext cx="2791271" cy="824193"/>
        </a:xfrm>
        <a:prstGeom prst="rect">
          <a:avLst/>
        </a:prstGeom>
        <a:solidFill>
          <a:schemeClr val="accent2">
            <a:tint val="40000"/>
            <a:alpha val="90000"/>
            <a:hueOff val="-1592075"/>
            <a:satOff val="29821"/>
            <a:lumOff val="3883"/>
            <a:alphaOff val="0"/>
          </a:schemeClr>
        </a:solidFill>
        <a:ln w="12700" cap="flat" cmpd="sng" algn="ctr">
          <a:solidFill>
            <a:schemeClr val="accent2">
              <a:tint val="40000"/>
              <a:alpha val="90000"/>
              <a:hueOff val="-1592075"/>
              <a:satOff val="29821"/>
              <a:lumOff val="3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Basic Facts</a:t>
          </a:r>
          <a:endParaRPr lang="en-US" sz="2400" kern="1200" dirty="0">
            <a:latin typeface="Arial" panose="020B0604020202020204" pitchFamily="34" charset="0"/>
            <a:cs typeface="Arial" panose="020B0604020202020204" pitchFamily="34" charset="0"/>
          </a:endParaRPr>
        </a:p>
      </dsp:txBody>
      <dsp:txXfrm>
        <a:off x="4092" y="969572"/>
        <a:ext cx="2791271" cy="824193"/>
      </dsp:txXfrm>
    </dsp:sp>
    <dsp:sp modelId="{C3CDE112-887C-49B4-B936-DA474C378947}">
      <dsp:nvSpPr>
        <dsp:cNvPr id="0" name=""/>
        <dsp:cNvSpPr/>
      </dsp:nvSpPr>
      <dsp:spPr>
        <a:xfrm>
          <a:off x="2795364" y="969572"/>
          <a:ext cx="2791271" cy="824193"/>
        </a:xfrm>
        <a:prstGeom prst="rect">
          <a:avLst/>
        </a:prstGeom>
        <a:solidFill>
          <a:schemeClr val="accent2">
            <a:tint val="40000"/>
            <a:alpha val="90000"/>
            <a:hueOff val="-1990094"/>
            <a:satOff val="37277"/>
            <a:lumOff val="4853"/>
            <a:alphaOff val="0"/>
          </a:schemeClr>
        </a:solidFill>
        <a:ln w="12700" cap="flat" cmpd="sng" algn="ctr">
          <a:solidFill>
            <a:schemeClr val="accent2">
              <a:tint val="40000"/>
              <a:alpha val="90000"/>
              <a:hueOff val="-1990094"/>
              <a:satOff val="37277"/>
              <a:lumOff val="48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Complex Computation</a:t>
          </a:r>
          <a:endParaRPr lang="en-US" sz="2400" kern="1200" dirty="0">
            <a:latin typeface="Arial" panose="020B0604020202020204" pitchFamily="34" charset="0"/>
            <a:cs typeface="Arial" panose="020B0604020202020204" pitchFamily="34" charset="0"/>
          </a:endParaRPr>
        </a:p>
      </dsp:txBody>
      <dsp:txXfrm>
        <a:off x="2795364" y="969572"/>
        <a:ext cx="2791271" cy="824193"/>
      </dsp:txXfrm>
    </dsp:sp>
    <dsp:sp modelId="{FCF6FB85-2FF0-4B02-B888-DEAC7ABFF4B7}">
      <dsp:nvSpPr>
        <dsp:cNvPr id="0" name=""/>
        <dsp:cNvSpPr/>
      </dsp:nvSpPr>
      <dsp:spPr>
        <a:xfrm>
          <a:off x="5586635" y="969572"/>
          <a:ext cx="2791271" cy="824193"/>
        </a:xfrm>
        <a:prstGeom prst="rect">
          <a:avLst/>
        </a:prstGeom>
        <a:solidFill>
          <a:schemeClr val="accent2">
            <a:tint val="40000"/>
            <a:alpha val="90000"/>
            <a:hueOff val="-2388113"/>
            <a:satOff val="44732"/>
            <a:lumOff val="5824"/>
            <a:alphaOff val="0"/>
          </a:schemeClr>
        </a:solidFill>
        <a:ln w="12700" cap="flat" cmpd="sng" algn="ctr">
          <a:solidFill>
            <a:schemeClr val="accent2">
              <a:tint val="40000"/>
              <a:alpha val="90000"/>
              <a:hueOff val="-2388113"/>
              <a:satOff val="44732"/>
              <a:lumOff val="5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Decimals, Fractions, etc.</a:t>
          </a:r>
          <a:endParaRPr lang="en-US" sz="2400" kern="1200" dirty="0">
            <a:latin typeface="Arial" panose="020B0604020202020204" pitchFamily="34" charset="0"/>
            <a:cs typeface="Arial" panose="020B0604020202020204" pitchFamily="34" charset="0"/>
          </a:endParaRPr>
        </a:p>
      </dsp:txBody>
      <dsp:txXfrm>
        <a:off x="5586635" y="969572"/>
        <a:ext cx="2791271" cy="824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8072E-3ACD-4A9B-BFD9-251304FEF2D6}">
      <dsp:nvSpPr>
        <dsp:cNvPr id="0" name=""/>
        <dsp:cNvSpPr/>
      </dsp:nvSpPr>
      <dsp:spPr>
        <a:xfrm>
          <a:off x="3662222" y="0"/>
          <a:ext cx="2097443" cy="2097656"/>
        </a:xfrm>
        <a:prstGeom prst="circularArrow">
          <a:avLst>
            <a:gd name="adj1" fmla="val 10980"/>
            <a:gd name="adj2" fmla="val 1142322"/>
            <a:gd name="adj3" fmla="val 4500000"/>
            <a:gd name="adj4" fmla="val 10800000"/>
            <a:gd name="adj5" fmla="val 12500"/>
          </a:avLst>
        </a:prstGeom>
        <a:solidFill>
          <a:schemeClr val="tx1">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C8483B-CA0F-4CC8-B4EE-17A83AC870AA}">
      <dsp:nvSpPr>
        <dsp:cNvPr id="0" name=""/>
        <dsp:cNvSpPr/>
      </dsp:nvSpPr>
      <dsp:spPr>
        <a:xfrm>
          <a:off x="4125304" y="759294"/>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1"/>
              </a:solidFill>
              <a:latin typeface="Arial" panose="020B0604020202020204" pitchFamily="34" charset="0"/>
              <a:cs typeface="Arial" panose="020B0604020202020204" pitchFamily="34" charset="0"/>
            </a:rPr>
            <a:t>Eligibility</a:t>
          </a:r>
          <a:endParaRPr lang="en-US" sz="1600" kern="1200" dirty="0">
            <a:solidFill>
              <a:schemeClr val="accent1"/>
            </a:solidFill>
            <a:latin typeface="Arial" panose="020B0604020202020204" pitchFamily="34" charset="0"/>
            <a:cs typeface="Arial" panose="020B0604020202020204" pitchFamily="34" charset="0"/>
          </a:endParaRPr>
        </a:p>
      </dsp:txBody>
      <dsp:txXfrm>
        <a:off x="4125304" y="759294"/>
        <a:ext cx="1170492" cy="585185"/>
      </dsp:txXfrm>
    </dsp:sp>
    <dsp:sp modelId="{5B133DF4-79E8-4385-A2F5-CBBC4D7009E2}">
      <dsp:nvSpPr>
        <dsp:cNvPr id="0" name=""/>
        <dsp:cNvSpPr/>
      </dsp:nvSpPr>
      <dsp:spPr>
        <a:xfrm>
          <a:off x="3079534" y="1205415"/>
          <a:ext cx="2097443" cy="2097656"/>
        </a:xfrm>
        <a:prstGeom prst="leftCircularArrow">
          <a:avLst>
            <a:gd name="adj1" fmla="val 10980"/>
            <a:gd name="adj2" fmla="val 1142322"/>
            <a:gd name="adj3" fmla="val 6300000"/>
            <a:gd name="adj4" fmla="val 18900000"/>
            <a:gd name="adj5" fmla="val 12500"/>
          </a:avLst>
        </a:prstGeom>
        <a:solidFill>
          <a:schemeClr val="tx1">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22CE30-1C0C-4C73-8BEA-680345928281}">
      <dsp:nvSpPr>
        <dsp:cNvPr id="0" name=""/>
        <dsp:cNvSpPr/>
      </dsp:nvSpPr>
      <dsp:spPr>
        <a:xfrm>
          <a:off x="3540255" y="1966935"/>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1"/>
              </a:solidFill>
              <a:latin typeface="Arial" panose="020B0604020202020204" pitchFamily="34" charset="0"/>
              <a:cs typeface="Arial" panose="020B0604020202020204" pitchFamily="34" charset="0"/>
            </a:rPr>
            <a:t>Adverse Impact</a:t>
          </a:r>
          <a:endParaRPr lang="en-US" sz="1600" kern="1200" dirty="0">
            <a:solidFill>
              <a:schemeClr val="accent1"/>
            </a:solidFill>
            <a:latin typeface="Arial" panose="020B0604020202020204" pitchFamily="34" charset="0"/>
            <a:cs typeface="Arial" panose="020B0604020202020204" pitchFamily="34" charset="0"/>
          </a:endParaRPr>
        </a:p>
      </dsp:txBody>
      <dsp:txXfrm>
        <a:off x="3540255" y="1966935"/>
        <a:ext cx="1170492" cy="585185"/>
      </dsp:txXfrm>
    </dsp:sp>
    <dsp:sp modelId="{4EEE8143-783B-4284-889A-CAB62CFEB8E8}">
      <dsp:nvSpPr>
        <dsp:cNvPr id="0" name=""/>
        <dsp:cNvSpPr/>
      </dsp:nvSpPr>
      <dsp:spPr>
        <a:xfrm>
          <a:off x="3662222" y="2415280"/>
          <a:ext cx="2097443" cy="2097656"/>
        </a:xfrm>
        <a:prstGeom prst="circularArrow">
          <a:avLst>
            <a:gd name="adj1" fmla="val 10980"/>
            <a:gd name="adj2" fmla="val 1142322"/>
            <a:gd name="adj3" fmla="val 4500000"/>
            <a:gd name="adj4" fmla="val 13500000"/>
            <a:gd name="adj5" fmla="val 12500"/>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EF15B2-8101-4EBF-B7A2-751EDE4E1E6B}">
      <dsp:nvSpPr>
        <dsp:cNvPr id="0" name=""/>
        <dsp:cNvSpPr/>
      </dsp:nvSpPr>
      <dsp:spPr>
        <a:xfrm>
          <a:off x="4125304" y="3174575"/>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1"/>
              </a:solidFill>
              <a:latin typeface="Arial" panose="020B0604020202020204" pitchFamily="34" charset="0"/>
              <a:cs typeface="Arial" panose="020B0604020202020204" pitchFamily="34" charset="0"/>
            </a:rPr>
            <a:t>Exceptional PLEPs</a:t>
          </a:r>
          <a:endParaRPr lang="en-US" sz="1600" kern="1200" dirty="0">
            <a:solidFill>
              <a:schemeClr val="accent1"/>
            </a:solidFill>
            <a:latin typeface="Arial" panose="020B0604020202020204" pitchFamily="34" charset="0"/>
            <a:cs typeface="Arial" panose="020B0604020202020204" pitchFamily="34" charset="0"/>
          </a:endParaRPr>
        </a:p>
      </dsp:txBody>
      <dsp:txXfrm>
        <a:off x="4125304" y="3174575"/>
        <a:ext cx="1170492" cy="585185"/>
      </dsp:txXfrm>
    </dsp:sp>
    <dsp:sp modelId="{629A06CD-4247-42C8-BB6D-343C16AA047D}">
      <dsp:nvSpPr>
        <dsp:cNvPr id="0" name=""/>
        <dsp:cNvSpPr/>
      </dsp:nvSpPr>
      <dsp:spPr>
        <a:xfrm>
          <a:off x="3229042" y="3759761"/>
          <a:ext cx="1801967" cy="1802838"/>
        </a:xfrm>
        <a:prstGeom prst="blockArc">
          <a:avLst>
            <a:gd name="adj1" fmla="val 0"/>
            <a:gd name="adj2" fmla="val 18900000"/>
            <a:gd name="adj3" fmla="val 12740"/>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1BBC0C1-0465-4BA1-83E7-99EF470ADED9}">
      <dsp:nvSpPr>
        <dsp:cNvPr id="0" name=""/>
        <dsp:cNvSpPr/>
      </dsp:nvSpPr>
      <dsp:spPr>
        <a:xfrm>
          <a:off x="3540255" y="4382216"/>
          <a:ext cx="1170492" cy="58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1"/>
              </a:solidFill>
              <a:latin typeface="Arial" panose="020B0604020202020204" pitchFamily="34" charset="0"/>
              <a:cs typeface="Arial" panose="020B0604020202020204" pitchFamily="34" charset="0"/>
            </a:rPr>
            <a:t>Measurable Annual Goal</a:t>
          </a:r>
          <a:endParaRPr lang="en-US" sz="1600" kern="1200" dirty="0">
            <a:solidFill>
              <a:schemeClr val="accent1"/>
            </a:solidFill>
            <a:latin typeface="Arial" panose="020B0604020202020204" pitchFamily="34" charset="0"/>
            <a:cs typeface="Arial" panose="020B0604020202020204" pitchFamily="34" charset="0"/>
          </a:endParaRPr>
        </a:p>
      </dsp:txBody>
      <dsp:txXfrm>
        <a:off x="3540255" y="4382216"/>
        <a:ext cx="1170492" cy="585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75291-95D0-40CA-9C8B-7477A1B3BD10}">
      <dsp:nvSpPr>
        <dsp:cNvPr id="0" name=""/>
        <dsp:cNvSpPr/>
      </dsp:nvSpPr>
      <dsp:spPr>
        <a:xfrm>
          <a:off x="3134201" y="2458970"/>
          <a:ext cx="2123598" cy="2064231"/>
        </a:xfrm>
        <a:prstGeom prst="ellipse">
          <a:avLst/>
        </a:prstGeom>
        <a:solidFill>
          <a:schemeClr val="accent2">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Core Instruction</a:t>
          </a:r>
          <a:endParaRPr lang="en-US" sz="2000" b="1" kern="1200" dirty="0">
            <a:latin typeface="Arial" panose="020B0604020202020204" pitchFamily="34" charset="0"/>
            <a:cs typeface="Arial" panose="020B0604020202020204" pitchFamily="34" charset="0"/>
          </a:endParaRPr>
        </a:p>
      </dsp:txBody>
      <dsp:txXfrm>
        <a:off x="3445195" y="2761270"/>
        <a:ext cx="1501610" cy="1459631"/>
      </dsp:txXfrm>
    </dsp:sp>
    <dsp:sp modelId="{16A90875-5E6E-4CC5-9448-3C744483EEDF}">
      <dsp:nvSpPr>
        <dsp:cNvPr id="0" name=""/>
        <dsp:cNvSpPr/>
      </dsp:nvSpPr>
      <dsp:spPr>
        <a:xfrm rot="2283419">
          <a:off x="2471229" y="2503791"/>
          <a:ext cx="815480" cy="58830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9C5D9C-86ED-43B9-8453-DE5A8CC485D1}">
      <dsp:nvSpPr>
        <dsp:cNvPr id="0" name=""/>
        <dsp:cNvSpPr/>
      </dsp:nvSpPr>
      <dsp:spPr>
        <a:xfrm>
          <a:off x="394282" y="915028"/>
          <a:ext cx="1961019" cy="1568815"/>
        </a:xfrm>
        <a:prstGeom prst="roundRect">
          <a:avLst>
            <a:gd name="adj" fmla="val 10000"/>
          </a:avLst>
        </a:prstGeom>
        <a:solidFill>
          <a:schemeClr val="accent2">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Tier II</a:t>
          </a:r>
          <a:endParaRPr lang="en-US" sz="2000" b="1" kern="1200" dirty="0">
            <a:latin typeface="Arial" panose="020B0604020202020204" pitchFamily="34" charset="0"/>
            <a:cs typeface="Arial" panose="020B0604020202020204" pitchFamily="34" charset="0"/>
          </a:endParaRPr>
        </a:p>
      </dsp:txBody>
      <dsp:txXfrm>
        <a:off x="440231" y="960977"/>
        <a:ext cx="1869121" cy="1476917"/>
      </dsp:txXfrm>
    </dsp:sp>
    <dsp:sp modelId="{FEC52C43-ABBF-42BC-AA8F-8986A09D86E9}">
      <dsp:nvSpPr>
        <dsp:cNvPr id="0" name=""/>
        <dsp:cNvSpPr/>
      </dsp:nvSpPr>
      <dsp:spPr>
        <a:xfrm rot="5361192">
          <a:off x="3839015" y="1833646"/>
          <a:ext cx="673377" cy="58830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BC613F-D369-4EB2-A950-F3386B4B0B18}">
      <dsp:nvSpPr>
        <dsp:cNvPr id="0" name=""/>
        <dsp:cNvSpPr/>
      </dsp:nvSpPr>
      <dsp:spPr>
        <a:xfrm>
          <a:off x="3187450" y="227070"/>
          <a:ext cx="1961019" cy="1560406"/>
        </a:xfrm>
        <a:prstGeom prst="roundRect">
          <a:avLst>
            <a:gd name="adj" fmla="val 10000"/>
          </a:avLst>
        </a:prstGeom>
        <a:solidFill>
          <a:schemeClr val="accent2">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Tier III</a:t>
          </a:r>
          <a:endParaRPr lang="en-US" sz="2000" b="1" kern="1200" dirty="0">
            <a:latin typeface="Arial" panose="020B0604020202020204" pitchFamily="34" charset="0"/>
            <a:cs typeface="Arial" panose="020B0604020202020204" pitchFamily="34" charset="0"/>
          </a:endParaRPr>
        </a:p>
      </dsp:txBody>
      <dsp:txXfrm>
        <a:off x="3233153" y="272773"/>
        <a:ext cx="1869613" cy="1469000"/>
      </dsp:txXfrm>
    </dsp:sp>
    <dsp:sp modelId="{ACB86841-2CC6-4016-9E76-A1FD33BF47E8}">
      <dsp:nvSpPr>
        <dsp:cNvPr id="0" name=""/>
        <dsp:cNvSpPr/>
      </dsp:nvSpPr>
      <dsp:spPr>
        <a:xfrm rot="8505610">
          <a:off x="5164578" y="2536288"/>
          <a:ext cx="839596" cy="58830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E5727-3045-4EB5-A236-A610864A6B42}">
      <dsp:nvSpPr>
        <dsp:cNvPr id="0" name=""/>
        <dsp:cNvSpPr/>
      </dsp:nvSpPr>
      <dsp:spPr>
        <a:xfrm>
          <a:off x="5906519" y="865990"/>
          <a:ext cx="1941017" cy="1666866"/>
        </a:xfrm>
        <a:prstGeom prst="roundRect">
          <a:avLst>
            <a:gd name="adj" fmla="val 10000"/>
          </a:avLst>
        </a:prstGeom>
        <a:solidFill>
          <a:schemeClr val="accent2">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Special Education Intervention</a:t>
          </a:r>
          <a:endParaRPr lang="en-US" sz="2000" b="1" kern="1200" dirty="0">
            <a:latin typeface="Arial" panose="020B0604020202020204" pitchFamily="34" charset="0"/>
            <a:cs typeface="Arial" panose="020B0604020202020204" pitchFamily="34" charset="0"/>
          </a:endParaRPr>
        </a:p>
      </dsp:txBody>
      <dsp:txXfrm>
        <a:off x="5955340" y="914811"/>
        <a:ext cx="1843375" cy="156922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0.41135</cdr:x>
      <cdr:y>0.14118</cdr:y>
    </cdr:from>
    <cdr:to>
      <cdr:x>0.62108</cdr:x>
      <cdr:y>0.90789</cdr:y>
    </cdr:to>
    <cdr:sp macro="" textlink="">
      <cdr:nvSpPr>
        <cdr:cNvPr id="5" name="Freeform 4"/>
        <cdr:cNvSpPr/>
      </cdr:nvSpPr>
      <cdr:spPr>
        <a:xfrm xmlns:a="http://schemas.openxmlformats.org/drawingml/2006/main">
          <a:off x="4701746" y="817605"/>
          <a:ext cx="2397211" cy="4440195"/>
        </a:xfrm>
        <a:custGeom xmlns:a="http://schemas.openxmlformats.org/drawingml/2006/main">
          <a:avLst/>
          <a:gdLst>
            <a:gd name="connsiteX0" fmla="*/ 0 w 2397211"/>
            <a:gd name="connsiteY0" fmla="*/ 2298357 h 4609071"/>
            <a:gd name="connsiteX1" fmla="*/ 1865870 w 2397211"/>
            <a:gd name="connsiteY1" fmla="*/ 0 h 4609071"/>
            <a:gd name="connsiteX2" fmla="*/ 2397211 w 2397211"/>
            <a:gd name="connsiteY2" fmla="*/ 4609071 h 4609071"/>
            <a:gd name="connsiteX3" fmla="*/ 0 w 2397211"/>
            <a:gd name="connsiteY3" fmla="*/ 2298357 h 4609071"/>
          </a:gdLst>
          <a:ahLst/>
          <a:cxnLst>
            <a:cxn ang="0">
              <a:pos x="connsiteX0" y="connsiteY0"/>
            </a:cxn>
            <a:cxn ang="0">
              <a:pos x="connsiteX1" y="connsiteY1"/>
            </a:cxn>
            <a:cxn ang="0">
              <a:pos x="connsiteX2" y="connsiteY2"/>
            </a:cxn>
            <a:cxn ang="0">
              <a:pos x="connsiteX3" y="connsiteY3"/>
            </a:cxn>
          </a:cxnLst>
          <a:rect l="l" t="t" r="r" b="b"/>
          <a:pathLst>
            <a:path w="2397211" h="4609071">
              <a:moveTo>
                <a:pt x="0" y="2298357"/>
              </a:moveTo>
              <a:lnTo>
                <a:pt x="1865870" y="0"/>
              </a:lnTo>
              <a:lnTo>
                <a:pt x="2397211" y="4609071"/>
              </a:lnTo>
              <a:lnTo>
                <a:pt x="0" y="2298357"/>
              </a:lnTo>
              <a:close/>
            </a:path>
          </a:pathLst>
        </a:cu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0.52</cdr:x>
      <cdr:y>0.73945</cdr:y>
    </cdr:from>
    <cdr:to>
      <cdr:x>0.54667</cdr:x>
      <cdr:y>0.765</cdr:y>
    </cdr:to>
    <cdr:sp macro="" textlink="">
      <cdr:nvSpPr>
        <cdr:cNvPr id="6" name="Rectangle 5"/>
        <cdr:cNvSpPr/>
      </cdr:nvSpPr>
      <cdr:spPr>
        <a:xfrm xmlns:a="http://schemas.openxmlformats.org/drawingml/2006/main">
          <a:off x="5943600" y="4282308"/>
          <a:ext cx="304800" cy="14793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0.50667</cdr:x>
      <cdr:y>0.46053</cdr:y>
    </cdr:from>
    <cdr:to>
      <cdr:x>0.67333</cdr:x>
      <cdr:y>0.63158</cdr:y>
    </cdr:to>
    <cdr:sp macro="" textlink="">
      <cdr:nvSpPr>
        <cdr:cNvPr id="7" name="TextBox 6"/>
        <cdr:cNvSpPr txBox="1"/>
      </cdr:nvSpPr>
      <cdr:spPr>
        <a:xfrm xmlns:a="http://schemas.openxmlformats.org/drawingml/2006/main">
          <a:off x="5791200" y="2667000"/>
          <a:ext cx="1905000" cy="99060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4000" dirty="0" smtClean="0"/>
            <a:t>74.42%</a:t>
          </a:r>
          <a:endParaRPr lang="en-US" sz="4000" dirty="0"/>
        </a:p>
      </cdr:txBody>
    </cdr:sp>
  </cdr:relSizeAnchor>
  <cdr:relSizeAnchor xmlns:cdr="http://schemas.openxmlformats.org/drawingml/2006/chartDrawing">
    <cdr:from>
      <cdr:x>0.46667</cdr:x>
      <cdr:y>0.40504</cdr:y>
    </cdr:from>
    <cdr:to>
      <cdr:x>0.5</cdr:x>
      <cdr:y>0.47368</cdr:y>
    </cdr:to>
    <cdr:cxnSp macro="">
      <cdr:nvCxnSpPr>
        <cdr:cNvPr id="9" name="Straight Arrow Connector 8"/>
        <cdr:cNvCxnSpPr/>
      </cdr:nvCxnSpPr>
      <cdr:spPr>
        <a:xfrm xmlns:a="http://schemas.openxmlformats.org/drawingml/2006/main" flipH="1" flipV="1">
          <a:off x="5334000" y="2345656"/>
          <a:ext cx="381000" cy="397544"/>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0.38</cdr:x>
      <cdr:y>0.49983</cdr:y>
    </cdr:from>
    <cdr:to>
      <cdr:x>0.5</cdr:x>
      <cdr:y>0.52489</cdr:y>
    </cdr:to>
    <cdr:cxnSp macro="">
      <cdr:nvCxnSpPr>
        <cdr:cNvPr id="11" name="Straight Arrow Connector 10"/>
        <cdr:cNvCxnSpPr/>
      </cdr:nvCxnSpPr>
      <cdr:spPr>
        <a:xfrm xmlns:a="http://schemas.openxmlformats.org/drawingml/2006/main" flipH="1">
          <a:off x="4343400" y="2894635"/>
          <a:ext cx="1371600" cy="145083"/>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0.45784</cdr:x>
      <cdr:y>0.55032</cdr:y>
    </cdr:from>
    <cdr:to>
      <cdr:x>0.5</cdr:x>
      <cdr:y>0.59955</cdr:y>
    </cdr:to>
    <cdr:cxnSp macro="">
      <cdr:nvCxnSpPr>
        <cdr:cNvPr id="14" name="Straight Arrow Connector 13"/>
        <cdr:cNvCxnSpPr/>
      </cdr:nvCxnSpPr>
      <cdr:spPr>
        <a:xfrm xmlns:a="http://schemas.openxmlformats.org/drawingml/2006/main" flipH="1">
          <a:off x="5233086" y="3187022"/>
          <a:ext cx="481914" cy="285090"/>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5820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2082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28729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0085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87017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70724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39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7057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5400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219683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ACE73-E80A-4612-98BC-C0807CA4C36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25645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52733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3328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181669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51</a:t>
            </a:fld>
            <a:endParaRPr lang="en-US"/>
          </a:p>
        </p:txBody>
      </p:sp>
    </p:spTree>
    <p:extLst>
      <p:ext uri="{BB962C8B-B14F-4D97-AF65-F5344CB8AC3E}">
        <p14:creationId xmlns:p14="http://schemas.microsoft.com/office/powerpoint/2010/main" val="117148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836339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421540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6341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110272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523934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TN</a:t>
            </a:r>
            <a:r>
              <a:rPr lang="en-US" baseline="0" dirty="0" err="1" smtClean="0"/>
              <a:t>Ready</a:t>
            </a:r>
            <a:r>
              <a:rPr lang="en-US" baseline="0" dirty="0" smtClean="0"/>
              <a:t> Accommodations/MSAA</a:t>
            </a:r>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208445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similar case studies with only one difference—the</a:t>
            </a:r>
            <a:r>
              <a:rPr lang="en-US" baseline="0" dirty="0" smtClean="0"/>
              <a:t> </a:t>
            </a:r>
            <a:r>
              <a:rPr lang="en-US" baseline="0" dirty="0" err="1" smtClean="0"/>
              <a:t>eligibililty</a:t>
            </a:r>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13844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34369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530297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90118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5174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6D27F-512B-4D16-9962-B453A26945A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9279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4586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6618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6827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36B3E-863F-4CFF-A716-78413819BEF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13840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130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330973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217699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8277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974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46755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3223962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625307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353646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121398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68581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3055629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1292075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618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54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704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207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496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1"/>
            <a:ext cx="7772400" cy="685800"/>
          </a:xfrm>
        </p:spPr>
        <p:txBody>
          <a:bodyPr anchor="t">
            <a:normAutofit/>
          </a:bodyPr>
          <a:lstStyle>
            <a:lvl1pPr algn="ctr">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3200400"/>
            <a:ext cx="7772400" cy="1206500"/>
          </a:xfrm>
        </p:spPr>
        <p:txBody>
          <a:bodyPr anchor="t" anchorCtr="0">
            <a:normAutofit/>
          </a:bodyPr>
          <a:lstStyle>
            <a:lvl1pPr marL="0" indent="0" algn="ctr">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srgbClr val="666666"/>
              </a:solidFill>
            </a:endParaRPr>
          </a:p>
        </p:txBody>
      </p:sp>
      <p:sp>
        <p:nvSpPr>
          <p:cNvPr id="6" name="Slide Number Placeholder 5"/>
          <p:cNvSpPr>
            <a:spLocks noGrp="1"/>
          </p:cNvSpPr>
          <p:nvPr>
            <p:ph type="sldNum" sz="quarter" idx="12"/>
          </p:nvPr>
        </p:nvSpPr>
        <p:spPr/>
        <p:txBody>
          <a:bodyPr/>
          <a:lstStyle/>
          <a:p>
            <a:fld id="{BC60D48A-29AD-47AA-A733-9A1782EC8829}" type="slidenum">
              <a:rPr lang="en-US" smtClean="0">
                <a:solidFill>
                  <a:srgbClr val="666666"/>
                </a:solidFill>
              </a:rPr>
              <a:pPr/>
              <a:t>‹#›</a:t>
            </a:fld>
            <a:endParaRPr lang="en-US">
              <a:solidFill>
                <a:srgbClr val="666666"/>
              </a:solidFill>
            </a:endParaRPr>
          </a:p>
        </p:txBody>
      </p:sp>
    </p:spTree>
    <p:extLst>
      <p:ext uri="{BB962C8B-B14F-4D97-AF65-F5344CB8AC3E}">
        <p14:creationId xmlns:p14="http://schemas.microsoft.com/office/powerpoint/2010/main" val="1272472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solidFill>
                <a:srgbClr val="666666"/>
              </a:solidFill>
            </a:endParaRPr>
          </a:p>
        </p:txBody>
      </p:sp>
      <p:sp>
        <p:nvSpPr>
          <p:cNvPr id="9" name="Slide Number Placeholder 8"/>
          <p:cNvSpPr>
            <a:spLocks noGrp="1"/>
          </p:cNvSpPr>
          <p:nvPr>
            <p:ph type="sldNum" sz="quarter" idx="12"/>
          </p:nvPr>
        </p:nvSpPr>
        <p:spPr/>
        <p:txBody>
          <a:bodyPr/>
          <a:lstStyle/>
          <a:p>
            <a:fld id="{BC60D48A-29AD-47AA-A733-9A1782EC8829}" type="slidenum">
              <a:rPr lang="en-US" smtClean="0">
                <a:solidFill>
                  <a:srgbClr val="666666"/>
                </a:solidFill>
              </a:rPr>
              <a:pPr/>
              <a:t>‹#›</a:t>
            </a:fld>
            <a:endParaRPr lang="en-US">
              <a:solidFill>
                <a:srgbClr val="666666"/>
              </a:solidFill>
            </a:endParaRPr>
          </a:p>
        </p:txBody>
      </p:sp>
    </p:spTree>
    <p:extLst>
      <p:ext uri="{BB962C8B-B14F-4D97-AF65-F5344CB8AC3E}">
        <p14:creationId xmlns:p14="http://schemas.microsoft.com/office/powerpoint/2010/main" val="3664883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310238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565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1482174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5000396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535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0609318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
        <p:nvSpPr>
          <p:cNvPr id="5"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Tree>
    <p:extLst>
      <p:ext uri="{BB962C8B-B14F-4D97-AF65-F5344CB8AC3E}">
        <p14:creationId xmlns:p14="http://schemas.microsoft.com/office/powerpoint/2010/main" val="33658493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1860070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rgbClr val="FFFFFF"/>
                </a:solidFill>
                <a:latin typeface="Georgia"/>
              </a:rPr>
              <a:t>Contact Information</a:t>
            </a:r>
            <a:endParaRPr lang="en-US" sz="3200" b="1" dirty="0">
              <a:solidFill>
                <a:srgbClr val="FFFFFF"/>
              </a:solidFill>
              <a:latin typeface="Georgia"/>
            </a:endParaRPr>
          </a:p>
        </p:txBody>
      </p:sp>
    </p:spTree>
    <p:extLst>
      <p:ext uri="{BB962C8B-B14F-4D97-AF65-F5344CB8AC3E}">
        <p14:creationId xmlns:p14="http://schemas.microsoft.com/office/powerpoint/2010/main" val="12038835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cs typeface="Arial" panose="020B0604020202020204" pitchFamily="34" charset="0"/>
              </a:rPr>
              <a:t>Excellence | Optimism | Judgment | Courage | Teamwork</a:t>
            </a:r>
            <a:endParaRPr lang="en-US" sz="2400" b="1" dirty="0">
              <a:solidFill>
                <a:srgbClr val="1B365D"/>
              </a:solidFill>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173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909693"/>
            <a:ext cx="5029200" cy="2743200"/>
          </a:xfrm>
          <a:prstGeom prst="rect">
            <a:avLst/>
          </a:prstGeom>
        </p:spPr>
      </p:pic>
    </p:spTree>
    <p:extLst>
      <p:ext uri="{BB962C8B-B14F-4D97-AF65-F5344CB8AC3E}">
        <p14:creationId xmlns:p14="http://schemas.microsoft.com/office/powerpoint/2010/main" val="4698767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4264458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13146962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32067589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199058768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343386741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Shape 177"/>
          <p:cNvSpPr/>
          <p:nvPr/>
        </p:nvSpPr>
        <p:spPr>
          <a:xfrm>
            <a:off x="211783" y="196453"/>
            <a:ext cx="8763149" cy="6482954"/>
          </a:xfrm>
          <a:prstGeom prst="rect">
            <a:avLst/>
          </a:prstGeom>
          <a:ln w="25400">
            <a:solidFill>
              <a:srgbClr val="83827D"/>
            </a:solidFill>
            <a:miter lim="400000"/>
          </a:ln>
        </p:spPr>
        <p:txBody>
          <a:bodyPr lIns="26789" tIns="26789" rIns="26789" bIns="26789" anchor="ctr"/>
          <a:lstStyle/>
          <a:p>
            <a:endParaRPr sz="675">
              <a:solidFill>
                <a:srgbClr val="1B365D"/>
              </a:solidFill>
            </a:endParaRPr>
          </a:p>
        </p:txBody>
      </p:sp>
      <p:sp>
        <p:nvSpPr>
          <p:cNvPr id="178" name="Shape 178"/>
          <p:cNvSpPr>
            <a:spLocks noGrp="1"/>
          </p:cNvSpPr>
          <p:nvPr>
            <p:ph type="title"/>
          </p:nvPr>
        </p:nvSpPr>
        <p:spPr>
          <a:xfrm>
            <a:off x="1692176" y="187524"/>
            <a:ext cx="5759649" cy="1714501"/>
          </a:xfrm>
          <a:prstGeom prst="rect">
            <a:avLst/>
          </a:prstGeom>
        </p:spPr>
        <p:txBody>
          <a:bodyPr lIns="71437" tIns="71437" rIns="71437" bIns="71437" anchor="ctr"/>
          <a:lstStyle>
            <a:lvl1pPr algn="l" defTabSz="308075">
              <a:lnSpc>
                <a:spcPct val="90000"/>
              </a:lnSpc>
              <a:defRPr sz="3375" b="1">
                <a:solidFill>
                  <a:srgbClr val="FFFFFF"/>
                </a:solidFill>
                <a:latin typeface="Helvetica Neue"/>
                <a:ea typeface="Helvetica Neue"/>
                <a:cs typeface="Helvetica Neue"/>
                <a:sym typeface="Helvetica Neue"/>
              </a:defRPr>
            </a:lvl1pPr>
          </a:lstStyle>
          <a:p>
            <a:r>
              <a:t>Title Text</a:t>
            </a:r>
          </a:p>
        </p:txBody>
      </p:sp>
      <p:sp>
        <p:nvSpPr>
          <p:cNvPr id="179" name="Shape 179"/>
          <p:cNvSpPr>
            <a:spLocks noGrp="1"/>
          </p:cNvSpPr>
          <p:nvPr>
            <p:ph type="body" sz="half" idx="1"/>
          </p:nvPr>
        </p:nvSpPr>
        <p:spPr>
          <a:xfrm>
            <a:off x="1692176" y="1946672"/>
            <a:ext cx="5759649" cy="4018360"/>
          </a:xfrm>
          <a:prstGeom prst="rect">
            <a:avLst/>
          </a:prstGeom>
        </p:spPr>
        <p:txBody>
          <a:bodyPr lIns="71437" tIns="71437" rIns="71437" bIns="71437" anchor="ctr"/>
          <a:lstStyle>
            <a:lvl1pPr marL="231511" indent="-231511" algn="l" defTabSz="308075">
              <a:spcBef>
                <a:spcPts val="1688"/>
              </a:spcBef>
              <a:buSzPct val="40000"/>
              <a:buBlip>
                <a:blip r:embed="rId3"/>
              </a:buBlip>
              <a:defRPr sz="1875">
                <a:solidFill>
                  <a:srgbClr val="737373"/>
                </a:solidFill>
                <a:latin typeface="Helvetica Neue"/>
                <a:ea typeface="Helvetica Neue"/>
                <a:cs typeface="Helvetica Neue"/>
                <a:sym typeface="Helvetica Neue"/>
              </a:defRPr>
            </a:lvl1pPr>
            <a:lvl2pPr marL="398198" indent="-231511" algn="l" defTabSz="308075">
              <a:spcBef>
                <a:spcPts val="1688"/>
              </a:spcBef>
              <a:buSzPct val="40000"/>
              <a:buBlip>
                <a:blip r:embed="rId3"/>
              </a:buBlip>
              <a:defRPr sz="1875">
                <a:solidFill>
                  <a:srgbClr val="737373"/>
                </a:solidFill>
                <a:latin typeface="Helvetica Neue"/>
                <a:ea typeface="Helvetica Neue"/>
                <a:cs typeface="Helvetica Neue"/>
                <a:sym typeface="Helvetica Neue"/>
              </a:defRPr>
            </a:lvl2pPr>
            <a:lvl3pPr marL="564886" indent="-231511" algn="l" defTabSz="308075">
              <a:spcBef>
                <a:spcPts val="1688"/>
              </a:spcBef>
              <a:buSzPct val="40000"/>
              <a:buBlip>
                <a:blip r:embed="rId3"/>
              </a:buBlip>
              <a:defRPr sz="1875">
                <a:solidFill>
                  <a:srgbClr val="737373"/>
                </a:solidFill>
                <a:latin typeface="Helvetica Neue"/>
                <a:ea typeface="Helvetica Neue"/>
                <a:cs typeface="Helvetica Neue"/>
                <a:sym typeface="Helvetica Neue"/>
              </a:defRPr>
            </a:lvl3pPr>
            <a:lvl4pPr marL="731573" indent="-231511" algn="l" defTabSz="308075">
              <a:spcBef>
                <a:spcPts val="1688"/>
              </a:spcBef>
              <a:buSzPct val="40000"/>
              <a:buBlip>
                <a:blip r:embed="rId3"/>
              </a:buBlip>
              <a:defRPr sz="1875">
                <a:solidFill>
                  <a:srgbClr val="737373"/>
                </a:solidFill>
                <a:latin typeface="Helvetica Neue"/>
                <a:ea typeface="Helvetica Neue"/>
                <a:cs typeface="Helvetica Neue"/>
                <a:sym typeface="Helvetica Neue"/>
              </a:defRPr>
            </a:lvl4pPr>
            <a:lvl5pPr marL="898261" indent="-231511" algn="l" defTabSz="308075">
              <a:spcBef>
                <a:spcPts val="1688"/>
              </a:spcBef>
              <a:buSzPct val="40000"/>
              <a:buBlip>
                <a:blip r:embed="rId3"/>
              </a:buBlip>
              <a:defRPr sz="1875">
                <a:solidFill>
                  <a:srgbClr val="737373"/>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0" name="Shape 180"/>
          <p:cNvSpPr>
            <a:spLocks noGrp="1"/>
          </p:cNvSpPr>
          <p:nvPr>
            <p:ph type="sldNum" sz="quarter" idx="2"/>
          </p:nvPr>
        </p:nvSpPr>
        <p:spPr>
          <a:xfrm>
            <a:off x="4498515" y="6661547"/>
            <a:ext cx="153668" cy="207938"/>
          </a:xfrm>
          <a:prstGeom prst="rect">
            <a:avLst/>
          </a:prstGeom>
        </p:spPr>
        <p:txBody>
          <a:bodyPr lIns="71437" tIns="71437" rIns="71437" bIns="71437"/>
          <a:lstStyle>
            <a:lvl1pPr defTabSz="308075">
              <a:defRPr sz="675">
                <a:solidFill>
                  <a:srgbClr val="5C88A5"/>
                </a:solidFill>
                <a:latin typeface="Helvetica Neue"/>
                <a:ea typeface="Helvetica Neue"/>
                <a:cs typeface="Helvetica Neue"/>
                <a:sym typeface="Helvetica Neue"/>
              </a:defRPr>
            </a:lvl1pPr>
          </a:lstStyle>
          <a:p>
            <a:fld id="{86CB4B4D-7CA3-9044-876B-883B54F8677D}" type="slidenum">
              <a:rPr/>
              <a:pPr/>
              <a:t>‹#›</a:t>
            </a:fld>
            <a:endParaRPr/>
          </a:p>
        </p:txBody>
      </p:sp>
    </p:spTree>
    <p:extLst>
      <p:ext uri="{BB962C8B-B14F-4D97-AF65-F5344CB8AC3E}">
        <p14:creationId xmlns:p14="http://schemas.microsoft.com/office/powerpoint/2010/main" val="39558893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E7073"/>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E7073"/>
                </a:solidFill>
              </a:rPr>
              <a:pPr/>
              <a:t>‹#›</a:t>
            </a:fld>
            <a:endParaRPr lang="en-US" dirty="0">
              <a:solidFill>
                <a:srgbClr val="6E7073"/>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69595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spTree>
    <p:extLst>
      <p:ext uri="{BB962C8B-B14F-4D97-AF65-F5344CB8AC3E}">
        <p14:creationId xmlns:p14="http://schemas.microsoft.com/office/powerpoint/2010/main" val="2707644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350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06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702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99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517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110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298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241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894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4334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94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59899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chemeClr val="bg1"/>
                </a:solidFill>
                <a:latin typeface="+mj-lt"/>
              </a:rPr>
              <a:t>Contact Information</a:t>
            </a:r>
            <a:endParaRPr lang="en-US" sz="3200" b="1" dirty="0">
              <a:solidFill>
                <a:schemeClr val="bg1"/>
              </a:solidFill>
              <a:latin typeface="+mj-lt"/>
            </a:endParaRPr>
          </a:p>
        </p:txBody>
      </p:sp>
    </p:spTree>
    <p:extLst>
      <p:ext uri="{BB962C8B-B14F-4D97-AF65-F5344CB8AC3E}">
        <p14:creationId xmlns:p14="http://schemas.microsoft.com/office/powerpoint/2010/main" val="24557532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Arial" panose="020B0604020202020204" pitchFamily="34" charset="0"/>
                <a:cs typeface="Arial" panose="020B0604020202020204" pitchFamily="34" charset="0"/>
              </a:rPr>
              <a:t>Excellence | Optimism | Judgment | Courage | Teamwork</a:t>
            </a:r>
            <a:endParaRPr lang="en-US" sz="2400" b="1" dirty="0">
              <a:solidFill>
                <a:srgbClr val="1B365D"/>
              </a:solidFill>
              <a:latin typeface="Arial" panose="020B0604020202020204" pitchFamily="34" charset="0"/>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2" r:id="rId7"/>
    <p:sldLayoutId id="2147483663" r:id="rId8"/>
    <p:sldLayoutId id="2147483660"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26822887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99666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76C6-0A4F-4A5A-8015-D64F25256681}"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C549F-6770-40D2-BD92-3318A01F3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906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0.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tmp"/></Relationships>
</file>

<file path=ppt/slides/_rels/slide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tmp"/></Relationships>
</file>

<file path=ppt/slides/_rels/slide3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0.png"/><Relationship Id="rId2" Type="http://schemas.microsoft.com/office/2011/relationships/webextension" Target="../webextensions/webextension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hyperlink" Target="http://www.ksde.org/" TargetMode="External"/><Relationship Id="rId4" Type="http://schemas.openxmlformats.org/officeDocument/2006/relationships/hyperlink" Target="http://www.pattan.ne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image" Target="../media/image360.png"/></Relationships>
</file>

<file path=ppt/slides/_rels/slide52.xml.rels><?xml version="1.0" encoding="UTF-8" standalone="yes"?>
<Relationships xmlns="http://schemas.openxmlformats.org/package/2006/relationships"><Relationship Id="rId3" Type="http://schemas.microsoft.com/office/2011/relationships/webextension" Target="../webextensions/webextension4.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0.png"/></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tmp"/><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8" Type="http://schemas.openxmlformats.org/officeDocument/2006/relationships/hyperlink" Target="mailto:brown@ruralinstitute.umt.edu" TargetMode="External"/><Relationship Id="rId3" Type="http://schemas.openxmlformats.org/officeDocument/2006/relationships/hyperlink" Target="http://www.pattan.net/" TargetMode="External"/><Relationship Id="rId7" Type="http://schemas.openxmlformats.org/officeDocument/2006/relationships/hyperlink" Target="http://nsttac.org/" TargetMode="External"/><Relationship Id="rId2" Type="http://schemas.openxmlformats.org/officeDocument/2006/relationships/hyperlink" Target="http://www.ksde.org/" TargetMode="External"/><Relationship Id="rId1" Type="http://schemas.openxmlformats.org/officeDocument/2006/relationships/slideLayout" Target="../slideLayouts/slideLayout2.xml"/><Relationship Id="rId6" Type="http://schemas.openxmlformats.org/officeDocument/2006/relationships/hyperlink" Target="http://www.gao.gov/assets/600/592329.pdf" TargetMode="External"/><Relationship Id="rId5" Type="http://schemas.openxmlformats.org/officeDocument/2006/relationships/hyperlink" Target="http://cuttingedj.net/index.html" TargetMode="External"/><Relationship Id="rId4" Type="http://schemas.openxmlformats.org/officeDocument/2006/relationships/hyperlink" Target="http://www.tennessee.gov/education/speced/secondary_trans.shtml"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hyperlink" Target="http://www.cast.org/" TargetMode="External"/><Relationship Id="rId3" Type="http://schemas.openxmlformats.org/officeDocument/2006/relationships/hyperlink" Target="http://cuttingedj.net/index.html" TargetMode="External"/><Relationship Id="rId7" Type="http://schemas.openxmlformats.org/officeDocument/2006/relationships/hyperlink" Target="http://www.tnspdg.com/" TargetMode="External"/><Relationship Id="rId2" Type="http://schemas.openxmlformats.org/officeDocument/2006/relationships/hyperlink" Target="http://www.tennessee.gov/education/speced/secondary_trans.shtml" TargetMode="External"/><Relationship Id="rId1" Type="http://schemas.openxmlformats.org/officeDocument/2006/relationships/slideLayout" Target="../slideLayouts/slideLayout2.xml"/><Relationship Id="rId6" Type="http://schemas.openxmlformats.org/officeDocument/2006/relationships/hyperlink" Target="mailto:brown@ruralinstitute.umt.edu" TargetMode="External"/><Relationship Id="rId5" Type="http://schemas.openxmlformats.org/officeDocument/2006/relationships/hyperlink" Target="http://nsttac.org/" TargetMode="External"/><Relationship Id="rId4" Type="http://schemas.openxmlformats.org/officeDocument/2006/relationships/hyperlink" Target="http://www.gao.gov/assets/600/592329.pdf" TargetMode="External"/><Relationship Id="rId9" Type="http://schemas.openxmlformats.org/officeDocument/2006/relationships/hyperlink" Target="http://www.udlcenter.or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Kate.B.Martin@tn.gov" TargetMode="External"/><Relationship Id="rId7" Type="http://schemas.openxmlformats.org/officeDocument/2006/relationships/hyperlink" Target="mailto:Erin.Lavery@tn.gov" TargetMode="External"/><Relationship Id="rId2" Type="http://schemas.openxmlformats.org/officeDocument/2006/relationships/hyperlink" Target="mailto:Blake.Shearer@tn.gov" TargetMode="External"/><Relationship Id="rId1" Type="http://schemas.openxmlformats.org/officeDocument/2006/relationships/slideLayout" Target="../slideLayouts/slideLayout8.xml"/><Relationship Id="rId6" Type="http://schemas.openxmlformats.org/officeDocument/2006/relationships/hyperlink" Target="mailto:Alison.Gauld@tn.gov" TargetMode="External"/><Relationship Id="rId5" Type="http://schemas.openxmlformats.org/officeDocument/2006/relationships/hyperlink" Target="mailto:Nancy.E.William@tn.gov" TargetMode="External"/><Relationship Id="rId4" Type="http://schemas.openxmlformats.org/officeDocument/2006/relationships/hyperlink" Target="mailto:Joann.Runion@tn.gov"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structionally Appropriate IEPs: Focus on the IEP Writing Process"/>
          <p:cNvSpPr>
            <a:spLocks noGrp="1"/>
          </p:cNvSpPr>
          <p:nvPr>
            <p:ph type="ctrTitle"/>
          </p:nvPr>
        </p:nvSpPr>
        <p:spPr>
          <a:xfrm>
            <a:off x="381000" y="4876800"/>
            <a:ext cx="8458200" cy="708025"/>
          </a:xfrm>
        </p:spPr>
        <p:txBody>
          <a:bodyPr/>
          <a:lstStyle/>
          <a:p>
            <a:r>
              <a:rPr lang="en-US" sz="3600" dirty="0" smtClean="0"/>
              <a:t>Instructionally Appropriate IEPs</a:t>
            </a:r>
            <a:r>
              <a:rPr lang="en-US" dirty="0" smtClean="0"/>
              <a:t/>
            </a:r>
            <a:br>
              <a:rPr lang="en-US" dirty="0" smtClean="0"/>
            </a:br>
            <a:r>
              <a:rPr lang="en-US" dirty="0" smtClean="0"/>
              <a:t/>
            </a:r>
            <a:br>
              <a:rPr lang="en-US" dirty="0" smtClean="0"/>
            </a:br>
            <a:r>
              <a:rPr lang="en-US" sz="2400" dirty="0" smtClean="0"/>
              <a:t>Focus </a:t>
            </a:r>
            <a:r>
              <a:rPr lang="en-US" sz="2400" dirty="0"/>
              <a:t>on the IEP Writing Process </a:t>
            </a:r>
            <a:br>
              <a:rPr lang="en-US" sz="2400" dirty="0"/>
            </a:br>
            <a:endParaRPr lang="en-US" dirty="0"/>
          </a:p>
        </p:txBody>
      </p:sp>
      <p:sp>
        <p:nvSpPr>
          <p:cNvPr id="4" name="Text Placeholder 3" descr="Special Populations Student Support Services &#10;"/>
          <p:cNvSpPr>
            <a:spLocks noGrp="1"/>
          </p:cNvSpPr>
          <p:nvPr>
            <p:ph type="subTitle" idx="1"/>
          </p:nvPr>
        </p:nvSpPr>
        <p:spPr/>
        <p:txBody>
          <a:bodyPr>
            <a:normAutofit fontScale="92500" lnSpcReduction="10000"/>
          </a:bodyPr>
          <a:lstStyle/>
          <a:p>
            <a:r>
              <a:rPr lang="en-US" sz="1800" b="1" dirty="0" smtClean="0">
                <a:solidFill>
                  <a:schemeClr val="tx1"/>
                </a:solidFill>
              </a:rPr>
              <a:t>Special Populations Student Support Services </a:t>
            </a:r>
            <a:endParaRPr lang="en-US" sz="1800" b="1" dirty="0">
              <a:solidFill>
                <a:schemeClr val="tx1"/>
              </a:solidFill>
            </a:endParaRPr>
          </a:p>
        </p:txBody>
      </p:sp>
      <p:sp>
        <p:nvSpPr>
          <p:cNvPr id="3" name="Text Placeholder 2"/>
          <p:cNvSpPr>
            <a:spLocks noGrp="1"/>
          </p:cNvSpPr>
          <p:nvPr>
            <p:ph type="body" sz="quarter" idx="4294967295"/>
          </p:nvPr>
        </p:nvSpPr>
        <p:spPr>
          <a:xfrm>
            <a:off x="0" y="5461000"/>
            <a:ext cx="8839200" cy="812800"/>
          </a:xfrm>
        </p:spPr>
        <p:txBody>
          <a:bodyPr>
            <a:normAutofit/>
          </a:bodyPr>
          <a:lstStyle/>
          <a:p>
            <a:pPr marL="0" indent="0">
              <a:buNone/>
            </a:pPr>
            <a:r>
              <a:rPr lang="en-US" sz="3600" dirty="0" smtClean="0"/>
              <a:t> </a:t>
            </a:r>
            <a:endParaRPr lang="en-US" sz="3600" dirty="0"/>
          </a:p>
          <a:p>
            <a:endParaRPr lang="en-US" dirty="0"/>
          </a:p>
        </p:txBody>
      </p:sp>
    </p:spTree>
    <p:extLst>
      <p:ext uri="{BB962C8B-B14F-4D97-AF65-F5344CB8AC3E}">
        <p14:creationId xmlns:p14="http://schemas.microsoft.com/office/powerpoint/2010/main" val="1151333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10</a:t>
            </a:fld>
            <a:endParaRPr lang="en-US" dirty="0"/>
          </a:p>
        </p:txBody>
      </p:sp>
      <p:sp>
        <p:nvSpPr>
          <p:cNvPr id="3" name="Title 2" descr="Indicator 14 – By Exit"/>
          <p:cNvSpPr>
            <a:spLocks noGrp="1"/>
          </p:cNvSpPr>
          <p:nvPr>
            <p:ph type="title"/>
          </p:nvPr>
        </p:nvSpPr>
        <p:spPr/>
        <p:txBody>
          <a:bodyPr/>
          <a:lstStyle/>
          <a:p>
            <a:pPr algn="l"/>
            <a:r>
              <a:rPr lang="en-US" dirty="0" smtClean="0">
                <a:solidFill>
                  <a:schemeClr val="bg1"/>
                </a:solidFill>
                <a:latin typeface="Georgia" panose="02040502050405020303" pitchFamily="18" charset="0"/>
              </a:rPr>
              <a:t>Indicator 14 – By Exit</a:t>
            </a:r>
            <a:endParaRPr lang="en-US" dirty="0">
              <a:solidFill>
                <a:schemeClr val="bg1"/>
              </a:solidFill>
              <a:latin typeface="Georgia" panose="02040502050405020303" pitchFamily="18" charset="0"/>
            </a:endParaRPr>
          </a:p>
        </p:txBody>
      </p:sp>
      <p:graphicFrame>
        <p:nvGraphicFramePr>
          <p:cNvPr id="5" name="Chart 4"/>
          <p:cNvGraphicFramePr>
            <a:graphicFrameLocks/>
          </p:cNvGraphicFramePr>
          <p:nvPr>
            <p:extLst/>
          </p:nvPr>
        </p:nvGraphicFramePr>
        <p:xfrm>
          <a:off x="114300" y="1223320"/>
          <a:ext cx="8686800" cy="5502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8698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11</a:t>
            </a:fld>
            <a:endParaRPr lang="en-US" dirty="0">
              <a:solidFill>
                <a:srgbClr val="666666"/>
              </a:solidFill>
            </a:endParaRPr>
          </a:p>
        </p:txBody>
      </p:sp>
      <p:sp>
        <p:nvSpPr>
          <p:cNvPr id="2" name="Title 1" descr="Core Instruction and Transition "/>
          <p:cNvSpPr>
            <a:spLocks noGrp="1"/>
          </p:cNvSpPr>
          <p:nvPr>
            <p:ph type="title"/>
          </p:nvPr>
        </p:nvSpPr>
        <p:spPr>
          <a:xfrm>
            <a:off x="304799" y="264048"/>
            <a:ext cx="8305800" cy="914400"/>
          </a:xfrm>
        </p:spPr>
        <p:txBody>
          <a:bodyPr>
            <a:noAutofit/>
          </a:bodyPr>
          <a:lstStyle/>
          <a:p>
            <a:r>
              <a:rPr lang="en-US" dirty="0" smtClean="0"/>
              <a:t/>
            </a:r>
            <a:br>
              <a:rPr lang="en-US" dirty="0" smtClean="0"/>
            </a:br>
            <a:r>
              <a:rPr lang="en-US" dirty="0" smtClean="0"/>
              <a:t>Core Instruction and Transition </a:t>
            </a:r>
            <a:br>
              <a:rPr lang="en-US" dirty="0" smtClean="0"/>
            </a:br>
            <a:endParaRPr lang="en-US" dirty="0"/>
          </a:p>
        </p:txBody>
      </p:sp>
      <p:pic>
        <p:nvPicPr>
          <p:cNvPr id="3" name="Picture 2" descr="Core Instruction and Transition: Narratives: Strengths, Concerns, Adverse Impact, Present Levels of Educational Performance, Measurable Annual Goal, Accommodations &amp; Modifications, Service Delivery and Least Restrictive Environment, Progress Monito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74" y="1178448"/>
            <a:ext cx="6191250" cy="5676900"/>
          </a:xfrm>
          <a:prstGeom prst="rect">
            <a:avLst/>
          </a:prstGeom>
        </p:spPr>
      </p:pic>
    </p:spTree>
    <p:extLst>
      <p:ext uri="{BB962C8B-B14F-4D97-AF65-F5344CB8AC3E}">
        <p14:creationId xmlns:p14="http://schemas.microsoft.com/office/powerpoint/2010/main" val="3783712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States that in the absence of absolute evidence, it is essential to make the assumption that, if proven to be false, would be least dangerous to the individual. &#10;Therefore, the IEP teams should operate from the criterion of least dangerous assumption by considering the least restrictive setting, general education, first, for all students, regardless of disability, before considering more restrictive settings.  &#10;Evidence and data collected should be discussed before making the determination that a student requires a more restrictive setting at each IEP meeting (Rossetti &amp; Tashie, 2013).&#10;"/>
          <p:cNvSpPr>
            <a:spLocks noGrp="1"/>
          </p:cNvSpPr>
          <p:nvPr>
            <p:ph idx="1"/>
          </p:nvPr>
        </p:nvSpPr>
        <p:spPr/>
        <p:txBody>
          <a:bodyPr>
            <a:normAutofit/>
          </a:bodyPr>
          <a:lstStyle/>
          <a:p>
            <a:pPr>
              <a:spcBef>
                <a:spcPts val="0"/>
              </a:spcBef>
            </a:pPr>
            <a:r>
              <a:rPr lang="en-US" dirty="0" smtClean="0"/>
              <a:t>States </a:t>
            </a:r>
            <a:r>
              <a:rPr lang="en-US" dirty="0"/>
              <a:t>that in the absence of absolute evidence, it is essential to make the assumption that, if proven to be false, would be least dangerous to the individual. </a:t>
            </a:r>
            <a:endParaRPr lang="en-US" dirty="0" smtClean="0"/>
          </a:p>
          <a:p>
            <a:pPr>
              <a:spcBef>
                <a:spcPts val="0"/>
              </a:spcBef>
            </a:pPr>
            <a:r>
              <a:rPr lang="en-US" dirty="0" smtClean="0"/>
              <a:t>Therefore</a:t>
            </a:r>
            <a:r>
              <a:rPr lang="en-US" dirty="0"/>
              <a:t>, the IEP teams should operate from the criterion of least dangerous assumption by considering the </a:t>
            </a:r>
            <a:r>
              <a:rPr lang="en-US" u="sng" dirty="0"/>
              <a:t>least restrictive setting</a:t>
            </a:r>
            <a:r>
              <a:rPr lang="en-US" dirty="0"/>
              <a:t>, general education, first, for all students, regardless of disability, before considering more restrictive settings.  </a:t>
            </a:r>
            <a:endParaRPr lang="en-US" dirty="0" smtClean="0"/>
          </a:p>
          <a:p>
            <a:pPr>
              <a:spcBef>
                <a:spcPts val="0"/>
              </a:spcBef>
            </a:pPr>
            <a:r>
              <a:rPr lang="en-US" dirty="0" smtClean="0"/>
              <a:t>Evidence </a:t>
            </a:r>
            <a:r>
              <a:rPr lang="en-US" dirty="0"/>
              <a:t>and data collected should be discussed before making the </a:t>
            </a:r>
            <a:r>
              <a:rPr lang="en-US" u="sng" dirty="0" smtClean="0"/>
              <a:t>determination</a:t>
            </a:r>
            <a:r>
              <a:rPr lang="en-US" dirty="0" smtClean="0"/>
              <a:t> that </a:t>
            </a:r>
            <a:r>
              <a:rPr lang="en-US" dirty="0"/>
              <a:t>a student requires a more restrictive setting at each IEP meeting (Rossetti &amp; </a:t>
            </a:r>
            <a:r>
              <a:rPr lang="en-US" dirty="0" err="1"/>
              <a:t>Tashie</a:t>
            </a:r>
            <a:r>
              <a:rPr lang="en-US" dirty="0"/>
              <a:t>, 2013).</a:t>
            </a:r>
          </a:p>
          <a:p>
            <a:pPr marL="0" indent="0">
              <a:buNone/>
            </a:pPr>
            <a:endParaRPr lang="en-US" dirty="0"/>
          </a:p>
        </p:txBody>
      </p:sp>
      <p:sp>
        <p:nvSpPr>
          <p:cNvPr id="2" name="Title 1" descr="Least Dangerous Assumption"/>
          <p:cNvSpPr>
            <a:spLocks noGrp="1"/>
          </p:cNvSpPr>
          <p:nvPr>
            <p:ph type="title"/>
          </p:nvPr>
        </p:nvSpPr>
        <p:spPr/>
        <p:txBody>
          <a:bodyPr/>
          <a:lstStyle/>
          <a:p>
            <a:r>
              <a:rPr lang="en-US" dirty="0" smtClean="0"/>
              <a:t>Least Dangerous Assumption</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12</a:t>
            </a:fld>
            <a:endParaRPr lang="en-US" dirty="0">
              <a:solidFill>
                <a:srgbClr val="666666"/>
              </a:solidFill>
            </a:endParaRPr>
          </a:p>
        </p:txBody>
      </p:sp>
    </p:spTree>
    <p:extLst>
      <p:ext uri="{BB962C8B-B14F-4D97-AF65-F5344CB8AC3E}">
        <p14:creationId xmlns:p14="http://schemas.microsoft.com/office/powerpoint/2010/main" val="2216123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nstructionally Appropriate IEPs"/>
          <p:cNvSpPr>
            <a:spLocks noGrp="1"/>
          </p:cNvSpPr>
          <p:nvPr>
            <p:ph type="title"/>
          </p:nvPr>
        </p:nvSpPr>
        <p:spPr/>
        <p:txBody>
          <a:bodyPr>
            <a:normAutofit/>
          </a:bodyPr>
          <a:lstStyle/>
          <a:p>
            <a:r>
              <a:rPr lang="en-US" dirty="0"/>
              <a:t>Instructionally Appropriate IEPs</a:t>
            </a:r>
            <a:br>
              <a:rPr lang="en-US" dirty="0"/>
            </a:br>
            <a:endParaRPr lang="en-US" dirty="0"/>
          </a:p>
        </p:txBody>
      </p:sp>
      <p:sp>
        <p:nvSpPr>
          <p:cNvPr id="5" name="Slide Number Placeholder 4"/>
          <p:cNvSpPr>
            <a:spLocks noGrp="1"/>
          </p:cNvSpPr>
          <p:nvPr>
            <p:ph type="sldNum" sz="quarter" idx="4294967295"/>
          </p:nvPr>
        </p:nvSpPr>
        <p:spPr>
          <a:xfrm>
            <a:off x="7010400" y="6410325"/>
            <a:ext cx="2133600" cy="365125"/>
          </a:xfrm>
          <a:prstGeom prst="rect">
            <a:avLst/>
          </a:prstGeom>
        </p:spPr>
        <p:txBody>
          <a:bodyPr/>
          <a:lstStyle/>
          <a:p>
            <a:fld id="{BC60D48A-29AD-47AA-A733-9A1782EC8829}" type="slidenum">
              <a:rPr lang="en-US" smtClean="0">
                <a:solidFill>
                  <a:srgbClr val="666666"/>
                </a:solidFill>
              </a:rPr>
              <a:pPr/>
              <a:t>13</a:t>
            </a:fld>
            <a:endParaRPr lang="en-US" dirty="0">
              <a:solidFill>
                <a:srgbClr val="666666"/>
              </a:solidFill>
            </a:endParaRPr>
          </a:p>
        </p:txBody>
      </p:sp>
    </p:spTree>
    <p:extLst>
      <p:ext uri="{BB962C8B-B14F-4D97-AF65-F5344CB8AC3E}">
        <p14:creationId xmlns:p14="http://schemas.microsoft.com/office/powerpoint/2010/main" val="2103593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14</a:t>
            </a:fld>
            <a:endParaRPr lang="en-US" dirty="0">
              <a:solidFill>
                <a:srgbClr val="666666"/>
              </a:solidFill>
            </a:endParaRPr>
          </a:p>
        </p:txBody>
      </p:sp>
      <p:sp>
        <p:nvSpPr>
          <p:cNvPr id="2" name="Title 1" descr="Narratives:  Strengths, Concerns, Adverse Impact"/>
          <p:cNvSpPr>
            <a:spLocks noGrp="1"/>
          </p:cNvSpPr>
          <p:nvPr>
            <p:ph type="title"/>
          </p:nvPr>
        </p:nvSpPr>
        <p:spPr/>
        <p:txBody>
          <a:bodyPr>
            <a:noAutofit/>
          </a:bodyPr>
          <a:lstStyle/>
          <a:p>
            <a:r>
              <a:rPr lang="en-US" dirty="0" smtClean="0"/>
              <a:t>Narratives:  Strengths, Concerns, Adverse Impact</a:t>
            </a:r>
            <a:endParaRPr lang="en-US" dirty="0"/>
          </a:p>
        </p:txBody>
      </p:sp>
      <p:pic>
        <p:nvPicPr>
          <p:cNvPr id="3" name="Picture 2" descr="Core Instruction and Transition: Narratives: Strengths, Concerns, Adverse Impact, Present Levels of Educational Performance, Measurable Annual Goal, Accommodations &amp; Modifications, Service Delivery and Least Restrictive Environment, Progress Monito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143000"/>
            <a:ext cx="6267450" cy="5676900"/>
          </a:xfrm>
          <a:prstGeom prst="rect">
            <a:avLst/>
          </a:prstGeom>
        </p:spPr>
      </p:pic>
    </p:spTree>
    <p:extLst>
      <p:ext uri="{BB962C8B-B14F-4D97-AF65-F5344CB8AC3E}">
        <p14:creationId xmlns:p14="http://schemas.microsoft.com/office/powerpoint/2010/main" val="418653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descr="The narrative section includes:&#10;Student’s strengths &#10;Includes academics but is not limited to academics&#10;Parent concerns &#10;In their own words to the greatest extent possible&#10;Adverse impact statement on the student’s access and participation in instruction&#10;How the disability impacts the student&#10;Medical information&#10;If no concerns, you must still write a statement of no concerns&#10;"/>
          <p:cNvSpPr>
            <a:spLocks noGrp="1"/>
          </p:cNvSpPr>
          <p:nvPr>
            <p:ph idx="1"/>
          </p:nvPr>
        </p:nvSpPr>
        <p:spPr/>
        <p:txBody>
          <a:bodyPr>
            <a:normAutofit/>
          </a:bodyPr>
          <a:lstStyle/>
          <a:p>
            <a:pPr>
              <a:defRPr/>
            </a:pPr>
            <a:r>
              <a:rPr lang="en-US" dirty="0">
                <a:solidFill>
                  <a:prstClr val="black"/>
                </a:solidFill>
              </a:rPr>
              <a:t>The narrative section </a:t>
            </a:r>
            <a:r>
              <a:rPr lang="en-US" dirty="0" smtClean="0">
                <a:solidFill>
                  <a:prstClr val="black"/>
                </a:solidFill>
              </a:rPr>
              <a:t>includes:</a:t>
            </a:r>
          </a:p>
          <a:p>
            <a:pPr lvl="1">
              <a:defRPr/>
            </a:pPr>
            <a:r>
              <a:rPr lang="en-US" sz="2200" dirty="0" smtClean="0">
                <a:solidFill>
                  <a:srgbClr val="000000"/>
                </a:solidFill>
              </a:rPr>
              <a:t>Student’s </a:t>
            </a:r>
            <a:r>
              <a:rPr lang="en-US" sz="2200" dirty="0">
                <a:solidFill>
                  <a:srgbClr val="000000"/>
                </a:solidFill>
              </a:rPr>
              <a:t>strengths </a:t>
            </a:r>
            <a:endParaRPr lang="en-US" sz="2200" dirty="0" smtClean="0">
              <a:solidFill>
                <a:srgbClr val="000000"/>
              </a:solidFill>
            </a:endParaRPr>
          </a:p>
          <a:p>
            <a:pPr lvl="2">
              <a:defRPr/>
            </a:pPr>
            <a:r>
              <a:rPr lang="en-US" dirty="0" smtClean="0">
                <a:solidFill>
                  <a:srgbClr val="000000"/>
                </a:solidFill>
              </a:rPr>
              <a:t>Includes </a:t>
            </a:r>
            <a:r>
              <a:rPr lang="en-US" dirty="0">
                <a:solidFill>
                  <a:srgbClr val="000000"/>
                </a:solidFill>
              </a:rPr>
              <a:t>academics but is not limited to </a:t>
            </a:r>
            <a:r>
              <a:rPr lang="en-US" dirty="0" smtClean="0">
                <a:solidFill>
                  <a:srgbClr val="000000"/>
                </a:solidFill>
              </a:rPr>
              <a:t>academics</a:t>
            </a:r>
          </a:p>
          <a:p>
            <a:pPr lvl="1">
              <a:defRPr/>
            </a:pPr>
            <a:r>
              <a:rPr lang="en-US" sz="2400" dirty="0" smtClean="0">
                <a:solidFill>
                  <a:srgbClr val="000000"/>
                </a:solidFill>
              </a:rPr>
              <a:t>Parent </a:t>
            </a:r>
            <a:r>
              <a:rPr lang="en-US" sz="2400" dirty="0">
                <a:solidFill>
                  <a:srgbClr val="000000"/>
                </a:solidFill>
              </a:rPr>
              <a:t>concerns </a:t>
            </a:r>
            <a:endParaRPr lang="en-US" sz="2400" dirty="0" smtClean="0">
              <a:solidFill>
                <a:srgbClr val="000000"/>
              </a:solidFill>
            </a:endParaRPr>
          </a:p>
          <a:p>
            <a:pPr lvl="2">
              <a:defRPr/>
            </a:pPr>
            <a:r>
              <a:rPr lang="en-US" dirty="0" smtClean="0">
                <a:solidFill>
                  <a:srgbClr val="000000"/>
                </a:solidFill>
              </a:rPr>
              <a:t>In </a:t>
            </a:r>
            <a:r>
              <a:rPr lang="en-US" dirty="0">
                <a:solidFill>
                  <a:srgbClr val="000000"/>
                </a:solidFill>
              </a:rPr>
              <a:t>their own words to the greatest extent </a:t>
            </a:r>
            <a:r>
              <a:rPr lang="en-US" dirty="0" smtClean="0">
                <a:solidFill>
                  <a:srgbClr val="000000"/>
                </a:solidFill>
              </a:rPr>
              <a:t>possible</a:t>
            </a:r>
          </a:p>
          <a:p>
            <a:pPr lvl="1">
              <a:defRPr/>
            </a:pPr>
            <a:r>
              <a:rPr lang="en-US" sz="2400" dirty="0" smtClean="0">
                <a:solidFill>
                  <a:srgbClr val="000000"/>
                </a:solidFill>
              </a:rPr>
              <a:t>Adverse </a:t>
            </a:r>
            <a:r>
              <a:rPr lang="en-US" sz="2400" dirty="0">
                <a:solidFill>
                  <a:srgbClr val="000000"/>
                </a:solidFill>
              </a:rPr>
              <a:t>impact statement on the student’s access and participation in </a:t>
            </a:r>
            <a:r>
              <a:rPr lang="en-US" sz="2400" dirty="0" smtClean="0">
                <a:solidFill>
                  <a:srgbClr val="000000"/>
                </a:solidFill>
              </a:rPr>
              <a:t>instruction</a:t>
            </a:r>
          </a:p>
          <a:p>
            <a:pPr lvl="2">
              <a:defRPr/>
            </a:pPr>
            <a:r>
              <a:rPr lang="en-US" u="sng" dirty="0" smtClean="0">
                <a:solidFill>
                  <a:srgbClr val="000000"/>
                </a:solidFill>
              </a:rPr>
              <a:t>How</a:t>
            </a:r>
            <a:r>
              <a:rPr lang="en-US" dirty="0" smtClean="0">
                <a:solidFill>
                  <a:srgbClr val="000000"/>
                </a:solidFill>
              </a:rPr>
              <a:t> </a:t>
            </a:r>
            <a:r>
              <a:rPr lang="en-US" dirty="0">
                <a:solidFill>
                  <a:srgbClr val="000000"/>
                </a:solidFill>
              </a:rPr>
              <a:t>the disability impacts the </a:t>
            </a:r>
            <a:r>
              <a:rPr lang="en-US" dirty="0" smtClean="0">
                <a:solidFill>
                  <a:srgbClr val="000000"/>
                </a:solidFill>
              </a:rPr>
              <a:t>student.</a:t>
            </a:r>
            <a:endParaRPr lang="en-US" i="1" dirty="0">
              <a:solidFill>
                <a:srgbClr val="000000"/>
              </a:solidFill>
            </a:endParaRPr>
          </a:p>
          <a:p>
            <a:pPr lvl="1">
              <a:defRPr/>
            </a:pPr>
            <a:r>
              <a:rPr lang="en-US" sz="2400" dirty="0" smtClean="0">
                <a:solidFill>
                  <a:srgbClr val="000000"/>
                </a:solidFill>
              </a:rPr>
              <a:t>Medical information</a:t>
            </a:r>
          </a:p>
          <a:p>
            <a:pPr lvl="2">
              <a:defRPr/>
            </a:pPr>
            <a:r>
              <a:rPr lang="en-US" dirty="0" smtClean="0">
                <a:solidFill>
                  <a:srgbClr val="000000"/>
                </a:solidFill>
              </a:rPr>
              <a:t>If </a:t>
            </a:r>
            <a:r>
              <a:rPr lang="en-US" dirty="0">
                <a:solidFill>
                  <a:srgbClr val="000000"/>
                </a:solidFill>
              </a:rPr>
              <a:t>no concerns, you must still write a statement of no </a:t>
            </a:r>
            <a:r>
              <a:rPr lang="en-US" dirty="0" smtClean="0">
                <a:solidFill>
                  <a:srgbClr val="000000"/>
                </a:solidFill>
              </a:rPr>
              <a:t>concerns.</a:t>
            </a:r>
            <a:endParaRPr lang="en-US" dirty="0">
              <a:solidFill>
                <a:srgbClr val="000000"/>
              </a:solidFill>
            </a:endParaRPr>
          </a:p>
          <a:p>
            <a:endParaRPr lang="en-US" dirty="0"/>
          </a:p>
        </p:txBody>
      </p:sp>
      <p:sp>
        <p:nvSpPr>
          <p:cNvPr id="3074" name="Title 3" descr="Developing a Strong Narrative"/>
          <p:cNvSpPr>
            <a:spLocks noGrp="1"/>
          </p:cNvSpPr>
          <p:nvPr>
            <p:ph type="title"/>
          </p:nvPr>
        </p:nvSpPr>
        <p:spPr/>
        <p:txBody>
          <a:bodyPr>
            <a:normAutofit/>
          </a:bodyPr>
          <a:lstStyle/>
          <a:p>
            <a:r>
              <a:rPr lang="en-US" dirty="0" smtClean="0"/>
              <a:t>Developing </a:t>
            </a:r>
            <a:r>
              <a:rPr lang="en-US" dirty="0"/>
              <a:t>a</a:t>
            </a:r>
            <a:r>
              <a:rPr lang="en-US" dirty="0" smtClean="0"/>
              <a:t> Strong Narrative</a:t>
            </a:r>
          </a:p>
        </p:txBody>
      </p:sp>
      <p:sp>
        <p:nvSpPr>
          <p:cNvPr id="3" name="Slide Number Placeholder 2"/>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15</a:t>
            </a:fld>
            <a:endParaRPr lang="en-US" dirty="0">
              <a:solidFill>
                <a:srgbClr val="666666"/>
              </a:solidFill>
            </a:endParaRPr>
          </a:p>
        </p:txBody>
      </p:sp>
    </p:spTree>
    <p:extLst>
      <p:ext uri="{BB962C8B-B14F-4D97-AF65-F5344CB8AC3E}">
        <p14:creationId xmlns:p14="http://schemas.microsoft.com/office/powerpoint/2010/main" val="1816623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Riley’s receptive language skills, math calculation skills, and conversational skills are strengths. Riley exhibits good attention in class, perseveres on tasks, and enjoys working with her peers.&#10;&#10;Note: this is an example provided for training purposes only.&#10;"/>
          <p:cNvSpPr>
            <a:spLocks noGrp="1"/>
          </p:cNvSpPr>
          <p:nvPr>
            <p:ph idx="1"/>
          </p:nvPr>
        </p:nvSpPr>
        <p:spPr/>
        <p:txBody>
          <a:bodyPr/>
          <a:lstStyle/>
          <a:p>
            <a:pPr marL="0" indent="0">
              <a:buNone/>
            </a:pPr>
            <a:endParaRPr lang="en-US" b="1" dirty="0"/>
          </a:p>
          <a:p>
            <a:pPr marL="0" indent="0">
              <a:buNone/>
            </a:pPr>
            <a:r>
              <a:rPr lang="en-US" dirty="0" smtClean="0"/>
              <a:t>Riley’s </a:t>
            </a:r>
            <a:r>
              <a:rPr lang="en-US" dirty="0"/>
              <a:t>receptive language skills, math calculation skills, and conversational skills are strengths. </a:t>
            </a:r>
            <a:r>
              <a:rPr lang="en-US" dirty="0" smtClean="0"/>
              <a:t>Riley </a:t>
            </a:r>
            <a:r>
              <a:rPr lang="en-US" dirty="0"/>
              <a:t>exhibits good attention in class, perseveres on tasks, and enjoys working with her peers.</a:t>
            </a:r>
          </a:p>
          <a:p>
            <a:pPr marL="0" indent="0">
              <a:buNone/>
            </a:pPr>
            <a:endParaRPr lang="en-US" dirty="0"/>
          </a:p>
          <a:p>
            <a:pPr marL="0" indent="0">
              <a:buNone/>
            </a:pPr>
            <a:r>
              <a:rPr lang="en-US" sz="2000" i="1" dirty="0" smtClean="0"/>
              <a:t>Note: this is an example provided for training purposes only.</a:t>
            </a:r>
            <a:endParaRPr lang="en-US" sz="2000" i="1" dirty="0"/>
          </a:p>
        </p:txBody>
      </p:sp>
      <p:sp>
        <p:nvSpPr>
          <p:cNvPr id="2" name="Title 1" descr="Example Student Strength "/>
          <p:cNvSpPr>
            <a:spLocks noGrp="1"/>
          </p:cNvSpPr>
          <p:nvPr>
            <p:ph type="title"/>
          </p:nvPr>
        </p:nvSpPr>
        <p:spPr/>
        <p:txBody>
          <a:bodyPr/>
          <a:lstStyle/>
          <a:p>
            <a:r>
              <a:rPr lang="en-US" dirty="0" smtClean="0"/>
              <a:t>Example Student Strength </a:t>
            </a:r>
            <a:endParaRPr lang="en-US" dirty="0"/>
          </a:p>
        </p:txBody>
      </p:sp>
    </p:spTree>
    <p:extLst>
      <p:ext uri="{BB962C8B-B14F-4D97-AF65-F5344CB8AC3E}">
        <p14:creationId xmlns:p14="http://schemas.microsoft.com/office/powerpoint/2010/main" val="648403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Donna’s parents are concerned about behavior problems Donna has with others.  When she is in a new place, she tends to have behavior problems initially but then adapts to the situation. They are also concerned that Donna may be struggling with learning to read, but they are proud of the academic progress she has made.   &#10;&#10;Note: this is an example provided for training purposes only.&#10;"/>
          <p:cNvSpPr>
            <a:spLocks noGrp="1"/>
          </p:cNvSpPr>
          <p:nvPr>
            <p:ph idx="1"/>
          </p:nvPr>
        </p:nvSpPr>
        <p:spPr/>
        <p:txBody>
          <a:bodyPr/>
          <a:lstStyle/>
          <a:p>
            <a:pPr marL="0" indent="0">
              <a:buNone/>
            </a:pPr>
            <a:endParaRPr lang="en-US" b="1" dirty="0"/>
          </a:p>
          <a:p>
            <a:pPr marL="0" indent="0">
              <a:buNone/>
            </a:pPr>
            <a:r>
              <a:rPr lang="en-US" dirty="0" smtClean="0"/>
              <a:t>Donna’s parents are concerned about behavior problems Donna has with others. When she is in a new place, she tends to have behavior problems initially but then adapts to the situation. They are also concerned that Donna may be struggling with learning to read, but they are proud of the academic progress she has made.   </a:t>
            </a:r>
          </a:p>
          <a:p>
            <a:pPr marL="0" indent="0">
              <a:buNone/>
            </a:pPr>
            <a:endParaRPr lang="en-US" dirty="0"/>
          </a:p>
          <a:p>
            <a:pPr marL="0" lvl="0" indent="0">
              <a:buClr>
                <a:srgbClr val="FF0F00"/>
              </a:buClr>
              <a:buNone/>
            </a:pPr>
            <a:r>
              <a:rPr lang="en-US" sz="2000" i="1" dirty="0" smtClean="0">
                <a:solidFill>
                  <a:prstClr val="black"/>
                </a:solidFill>
              </a:rPr>
              <a:t>Note: this is an </a:t>
            </a:r>
            <a:r>
              <a:rPr lang="en-US" sz="2000" i="1" dirty="0">
                <a:solidFill>
                  <a:prstClr val="black"/>
                </a:solidFill>
              </a:rPr>
              <a:t>example </a:t>
            </a:r>
            <a:r>
              <a:rPr lang="en-US" sz="2000" i="1" dirty="0" smtClean="0">
                <a:solidFill>
                  <a:prstClr val="black"/>
                </a:solidFill>
              </a:rPr>
              <a:t>provided </a:t>
            </a:r>
            <a:r>
              <a:rPr lang="en-US" sz="2000" i="1" dirty="0">
                <a:solidFill>
                  <a:prstClr val="black"/>
                </a:solidFill>
              </a:rPr>
              <a:t>for training purposes only.</a:t>
            </a:r>
          </a:p>
          <a:p>
            <a:pPr marL="0" indent="0">
              <a:buNone/>
            </a:pPr>
            <a:endParaRPr lang="en-US" b="1" dirty="0"/>
          </a:p>
        </p:txBody>
      </p:sp>
      <p:sp>
        <p:nvSpPr>
          <p:cNvPr id="2" name="Title 1" descr="Example Parent Concern"/>
          <p:cNvSpPr>
            <a:spLocks noGrp="1"/>
          </p:cNvSpPr>
          <p:nvPr>
            <p:ph type="title"/>
          </p:nvPr>
        </p:nvSpPr>
        <p:spPr/>
        <p:txBody>
          <a:bodyPr/>
          <a:lstStyle/>
          <a:p>
            <a:r>
              <a:rPr lang="en-US" dirty="0"/>
              <a:t>Example </a:t>
            </a:r>
            <a:r>
              <a:rPr lang="en-US" dirty="0" smtClean="0"/>
              <a:t>Parent Concern</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17</a:t>
            </a:fld>
            <a:endParaRPr lang="en-US" dirty="0">
              <a:solidFill>
                <a:srgbClr val="666666"/>
              </a:solidFill>
            </a:endParaRPr>
          </a:p>
        </p:txBody>
      </p:sp>
    </p:spTree>
    <p:extLst>
      <p:ext uri="{BB962C8B-B14F-4D97-AF65-F5344CB8AC3E}">
        <p14:creationId xmlns:p14="http://schemas.microsoft.com/office/powerpoint/2010/main" val="4245820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Marcus has bilateral cochlear implants that he received in 2010 (left ear) and 2009 (right ear).&#10;Do not leave this area blank.&#10;If no medical information exists, then add “There are no medical concerns at this time.”&#10;If parent reports a medical concern but does not provide documentation, you can write “As per parent report…” &#10;The team should also complete a request for records or plan how to receive this documentation. &#10;&#10;Note: this is an example provided for training purposes only.&#10;"/>
          <p:cNvSpPr>
            <a:spLocks noGrp="1"/>
          </p:cNvSpPr>
          <p:nvPr>
            <p:ph idx="1"/>
          </p:nvPr>
        </p:nvSpPr>
        <p:spPr/>
        <p:txBody>
          <a:bodyPr>
            <a:normAutofit/>
          </a:bodyPr>
          <a:lstStyle/>
          <a:p>
            <a:pPr marL="0" indent="0">
              <a:buNone/>
            </a:pPr>
            <a:r>
              <a:rPr lang="en-US" dirty="0" smtClean="0"/>
              <a:t>Marcus has bilateral cochlear implants that he received in 2010 (left ear) and 2009 (right ear).</a:t>
            </a:r>
          </a:p>
          <a:p>
            <a:r>
              <a:rPr lang="en-US" sz="2400" dirty="0" smtClean="0"/>
              <a:t>Do not leave this area blank.</a:t>
            </a:r>
          </a:p>
          <a:p>
            <a:r>
              <a:rPr lang="en-US" dirty="0" smtClean="0"/>
              <a:t>If no medical information exists, then add “There are no medical concerns at this time.”</a:t>
            </a:r>
          </a:p>
          <a:p>
            <a:r>
              <a:rPr lang="en-US" dirty="0" smtClean="0"/>
              <a:t>If parent reports a medical concern but does not provide documentation, you can write “As per parent report…” </a:t>
            </a:r>
          </a:p>
          <a:p>
            <a:pPr lvl="1"/>
            <a:r>
              <a:rPr lang="en-US" dirty="0" smtClean="0"/>
              <a:t>The team should also complete a request for records or plan how to receive this documentation. </a:t>
            </a:r>
            <a:endParaRPr lang="en-US" dirty="0"/>
          </a:p>
          <a:p>
            <a:pPr marL="0" indent="0">
              <a:buNone/>
            </a:pPr>
            <a:endParaRPr lang="en-US" b="1" dirty="0" smtClean="0"/>
          </a:p>
          <a:p>
            <a:pPr marL="0" lvl="0" indent="0">
              <a:buClr>
                <a:srgbClr val="FF0F00"/>
              </a:buClr>
              <a:buNone/>
            </a:pPr>
            <a:r>
              <a:rPr lang="en-US" sz="2000" i="1" dirty="0" smtClean="0">
                <a:solidFill>
                  <a:prstClr val="black"/>
                </a:solidFill>
              </a:rPr>
              <a:t>Note: this is an </a:t>
            </a:r>
            <a:r>
              <a:rPr lang="en-US" sz="2000" i="1" dirty="0">
                <a:solidFill>
                  <a:prstClr val="black"/>
                </a:solidFill>
              </a:rPr>
              <a:t>example </a:t>
            </a:r>
            <a:r>
              <a:rPr lang="en-US" sz="2000" i="1" dirty="0" smtClean="0">
                <a:solidFill>
                  <a:prstClr val="black"/>
                </a:solidFill>
              </a:rPr>
              <a:t>provided </a:t>
            </a:r>
            <a:r>
              <a:rPr lang="en-US" sz="2000" i="1" dirty="0">
                <a:solidFill>
                  <a:prstClr val="black"/>
                </a:solidFill>
              </a:rPr>
              <a:t>for training purposes only.</a:t>
            </a:r>
          </a:p>
          <a:p>
            <a:pPr marL="0" indent="0">
              <a:buNone/>
            </a:pPr>
            <a:endParaRPr lang="en-US" b="1" dirty="0"/>
          </a:p>
          <a:p>
            <a:pPr marL="0" indent="0">
              <a:buNone/>
            </a:pPr>
            <a:endParaRPr lang="en-US" b="1" dirty="0" smtClean="0"/>
          </a:p>
        </p:txBody>
      </p:sp>
      <p:sp>
        <p:nvSpPr>
          <p:cNvPr id="2" name="Title 1" descr="Example Medical Information"/>
          <p:cNvSpPr>
            <a:spLocks noGrp="1"/>
          </p:cNvSpPr>
          <p:nvPr>
            <p:ph type="title"/>
          </p:nvPr>
        </p:nvSpPr>
        <p:spPr/>
        <p:txBody>
          <a:bodyPr/>
          <a:lstStyle/>
          <a:p>
            <a:r>
              <a:rPr lang="en-US" dirty="0" smtClean="0"/>
              <a:t>Example Medical Information</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18</a:t>
            </a:fld>
            <a:endParaRPr lang="en-US" dirty="0">
              <a:solidFill>
                <a:srgbClr val="666666"/>
              </a:solidFill>
            </a:endParaRPr>
          </a:p>
        </p:txBody>
      </p:sp>
    </p:spTree>
    <p:extLst>
      <p:ext uri="{BB962C8B-B14F-4D97-AF65-F5344CB8AC3E}">
        <p14:creationId xmlns:p14="http://schemas.microsoft.com/office/powerpoint/2010/main" val="399372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Hope’s expressive language impairment impacts her ability to answer questions, use subject-specific vocabulary, and express herself clearly in class. This impacts her ability to demonstrate her knowledge and skills in academic areas.&#10;&#10;Note: this is an example provided for training purposes only.&#10;"/>
          <p:cNvSpPr>
            <a:spLocks noGrp="1"/>
          </p:cNvSpPr>
          <p:nvPr>
            <p:ph idx="1"/>
          </p:nvPr>
        </p:nvSpPr>
        <p:spPr/>
        <p:txBody>
          <a:bodyPr/>
          <a:lstStyle/>
          <a:p>
            <a:pPr marL="0" indent="0">
              <a:buNone/>
            </a:pPr>
            <a:r>
              <a:rPr lang="en-US" dirty="0" smtClean="0"/>
              <a:t>Hope’s expressive language impairment impacts her ability to answer questions, use subject-specific vocabulary, and express herself clearly in class. This impacts her ability to demonstrate her knowledge and skills in academic areas.</a:t>
            </a:r>
          </a:p>
          <a:p>
            <a:pPr marL="0" indent="0">
              <a:buNone/>
            </a:pPr>
            <a:endParaRPr lang="en-US" dirty="0"/>
          </a:p>
          <a:p>
            <a:pPr marL="0" lvl="0" indent="0">
              <a:buClr>
                <a:srgbClr val="FF0F00"/>
              </a:buClr>
              <a:buNone/>
            </a:pPr>
            <a:r>
              <a:rPr lang="en-US" sz="2000" i="1" dirty="0" smtClean="0">
                <a:solidFill>
                  <a:prstClr val="black"/>
                </a:solidFill>
              </a:rPr>
              <a:t>Note: this is an </a:t>
            </a:r>
            <a:r>
              <a:rPr lang="en-US" sz="2000" i="1" dirty="0">
                <a:solidFill>
                  <a:prstClr val="black"/>
                </a:solidFill>
              </a:rPr>
              <a:t>example </a:t>
            </a:r>
            <a:r>
              <a:rPr lang="en-US" sz="2000" i="1" dirty="0" smtClean="0">
                <a:solidFill>
                  <a:prstClr val="black"/>
                </a:solidFill>
              </a:rPr>
              <a:t>provided </a:t>
            </a:r>
            <a:r>
              <a:rPr lang="en-US" sz="2000" i="1" dirty="0">
                <a:solidFill>
                  <a:prstClr val="black"/>
                </a:solidFill>
              </a:rPr>
              <a:t>for training purposes only.</a:t>
            </a:r>
          </a:p>
          <a:p>
            <a:pPr marL="0" indent="0">
              <a:buNone/>
            </a:pPr>
            <a:endParaRPr lang="en-US" dirty="0"/>
          </a:p>
        </p:txBody>
      </p:sp>
      <p:sp>
        <p:nvSpPr>
          <p:cNvPr id="2" name="Title 1" descr="Example Adverse Impact"/>
          <p:cNvSpPr>
            <a:spLocks noGrp="1"/>
          </p:cNvSpPr>
          <p:nvPr>
            <p:ph type="title"/>
          </p:nvPr>
        </p:nvSpPr>
        <p:spPr/>
        <p:txBody>
          <a:bodyPr/>
          <a:lstStyle/>
          <a:p>
            <a:r>
              <a:rPr lang="en-US" dirty="0" smtClean="0"/>
              <a:t>Example Adverse Impact</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19</a:t>
            </a:fld>
            <a:endParaRPr lang="en-US" dirty="0">
              <a:solidFill>
                <a:srgbClr val="666666"/>
              </a:solidFill>
            </a:endParaRPr>
          </a:p>
        </p:txBody>
      </p:sp>
    </p:spTree>
    <p:extLst>
      <p:ext uri="{BB962C8B-B14F-4D97-AF65-F5344CB8AC3E}">
        <p14:creationId xmlns:p14="http://schemas.microsoft.com/office/powerpoint/2010/main" val="2094416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At the end of this training you will be able to:&#10;Write an instructionally appropriate IEP (IAIEP) including:&#10;Narratives&#10;Present Levels of Educational Performance (PLEPs)&#10;Measurable Annual Goals and where appropriate, short-term objectives&#10;Appropriate accommodations and/or modifications&#10;Service delivery plan&#10;Self-assess and self-reflect on your IEP writing practice&#10;"/>
          <p:cNvSpPr>
            <a:spLocks noGrp="1"/>
          </p:cNvSpPr>
          <p:nvPr>
            <p:ph idx="1"/>
          </p:nvPr>
        </p:nvSpPr>
        <p:spPr/>
        <p:txBody>
          <a:bodyPr>
            <a:normAutofit/>
          </a:bodyPr>
          <a:lstStyle/>
          <a:p>
            <a:r>
              <a:rPr lang="en-US" dirty="0" smtClean="0"/>
              <a:t>At the end of this training you will be able to:</a:t>
            </a:r>
            <a:endParaRPr lang="en-US" dirty="0"/>
          </a:p>
          <a:p>
            <a:pPr lvl="1"/>
            <a:r>
              <a:rPr lang="en-US" sz="2400" dirty="0" smtClean="0"/>
              <a:t>Write an instructionally appropriate IEP (IAIEP) including:</a:t>
            </a:r>
          </a:p>
          <a:p>
            <a:pPr lvl="2"/>
            <a:r>
              <a:rPr lang="en-US" sz="2000" dirty="0" smtClean="0"/>
              <a:t>Narratives</a:t>
            </a:r>
          </a:p>
          <a:p>
            <a:pPr lvl="2"/>
            <a:r>
              <a:rPr lang="en-US" sz="2000" dirty="0" smtClean="0"/>
              <a:t>Present Levels of Educational Performance (PLEPs)</a:t>
            </a:r>
          </a:p>
          <a:p>
            <a:pPr lvl="2"/>
            <a:r>
              <a:rPr lang="en-US" sz="2000" dirty="0" smtClean="0"/>
              <a:t>Measurable </a:t>
            </a:r>
            <a:r>
              <a:rPr lang="en-US" dirty="0"/>
              <a:t>A</a:t>
            </a:r>
            <a:r>
              <a:rPr lang="en-US" sz="2000" dirty="0" smtClean="0"/>
              <a:t>nnual </a:t>
            </a:r>
            <a:r>
              <a:rPr lang="en-US" dirty="0" smtClean="0"/>
              <a:t>G</a:t>
            </a:r>
            <a:r>
              <a:rPr lang="en-US" sz="2000" dirty="0" smtClean="0"/>
              <a:t>oals and where appropriate, short-term objectives</a:t>
            </a:r>
          </a:p>
          <a:p>
            <a:pPr lvl="2"/>
            <a:r>
              <a:rPr lang="en-US" sz="2000" dirty="0" smtClean="0"/>
              <a:t>Appropriate accommodations and/or modifications</a:t>
            </a:r>
          </a:p>
          <a:p>
            <a:pPr lvl="2"/>
            <a:r>
              <a:rPr lang="en-US" sz="2000" dirty="0" smtClean="0"/>
              <a:t>Service delivery plan</a:t>
            </a:r>
            <a:endParaRPr lang="en-US" sz="2000" dirty="0"/>
          </a:p>
          <a:p>
            <a:pPr lvl="1"/>
            <a:r>
              <a:rPr lang="en-US" sz="2400" dirty="0" smtClean="0"/>
              <a:t>Self-assess and self-reflect on your IEP writing practice</a:t>
            </a:r>
            <a:endParaRPr lang="en-US" sz="2400" dirty="0"/>
          </a:p>
        </p:txBody>
      </p:sp>
      <p:sp>
        <p:nvSpPr>
          <p:cNvPr id="2" name="Title 1" descr="Objectives"/>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589506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The narrative section includes:&#10;Student’s strengths &#10;Includes academics but is not limited to academics&#10;Parent concerns &#10;In their own words to the greatest extent possible&#10;Adverse impact statement on the student’s access and participation in instruction&#10;How the disability impacts the student&#10;Medical information&#10;If no concerns, you must still write a statement of no concerns&#10;"/>
          <p:cNvSpPr>
            <a:spLocks noGrp="1"/>
          </p:cNvSpPr>
          <p:nvPr>
            <p:ph idx="1"/>
          </p:nvPr>
        </p:nvSpPr>
        <p:spPr/>
        <p:txBody>
          <a:bodyPr>
            <a:normAutofit/>
          </a:bodyPr>
          <a:lstStyle/>
          <a:p>
            <a:pPr>
              <a:defRPr/>
            </a:pPr>
            <a:r>
              <a:rPr lang="en-US" dirty="0">
                <a:solidFill>
                  <a:prstClr val="black"/>
                </a:solidFill>
              </a:rPr>
              <a:t>The narrative section </a:t>
            </a:r>
            <a:r>
              <a:rPr lang="en-US" dirty="0" smtClean="0">
                <a:solidFill>
                  <a:prstClr val="black"/>
                </a:solidFill>
              </a:rPr>
              <a:t>includes:</a:t>
            </a:r>
          </a:p>
          <a:p>
            <a:pPr lvl="1">
              <a:defRPr/>
            </a:pPr>
            <a:r>
              <a:rPr lang="en-US" sz="2200" dirty="0" smtClean="0">
                <a:solidFill>
                  <a:srgbClr val="000000"/>
                </a:solidFill>
              </a:rPr>
              <a:t>Student’s strengths </a:t>
            </a:r>
          </a:p>
          <a:p>
            <a:pPr lvl="2">
              <a:defRPr/>
            </a:pPr>
            <a:r>
              <a:rPr lang="en-US" dirty="0" smtClean="0">
                <a:solidFill>
                  <a:srgbClr val="000000"/>
                </a:solidFill>
              </a:rPr>
              <a:t>Includes academics but is not limited to academics</a:t>
            </a:r>
          </a:p>
          <a:p>
            <a:pPr lvl="1">
              <a:defRPr/>
            </a:pPr>
            <a:r>
              <a:rPr lang="en-US" sz="2400" dirty="0" smtClean="0">
                <a:solidFill>
                  <a:srgbClr val="000000"/>
                </a:solidFill>
              </a:rPr>
              <a:t>Parent </a:t>
            </a:r>
            <a:r>
              <a:rPr lang="en-US" sz="2400" dirty="0">
                <a:solidFill>
                  <a:srgbClr val="000000"/>
                </a:solidFill>
              </a:rPr>
              <a:t>concerns </a:t>
            </a:r>
            <a:endParaRPr lang="en-US" sz="2400" dirty="0" smtClean="0">
              <a:solidFill>
                <a:srgbClr val="000000"/>
              </a:solidFill>
            </a:endParaRPr>
          </a:p>
          <a:p>
            <a:pPr lvl="2">
              <a:defRPr/>
            </a:pPr>
            <a:r>
              <a:rPr lang="en-US" dirty="0" smtClean="0">
                <a:solidFill>
                  <a:srgbClr val="000000"/>
                </a:solidFill>
              </a:rPr>
              <a:t>In </a:t>
            </a:r>
            <a:r>
              <a:rPr lang="en-US" dirty="0">
                <a:solidFill>
                  <a:srgbClr val="000000"/>
                </a:solidFill>
              </a:rPr>
              <a:t>their own words to the greatest extent </a:t>
            </a:r>
            <a:r>
              <a:rPr lang="en-US" dirty="0" smtClean="0">
                <a:solidFill>
                  <a:srgbClr val="000000"/>
                </a:solidFill>
              </a:rPr>
              <a:t>possible</a:t>
            </a:r>
          </a:p>
          <a:p>
            <a:pPr lvl="1">
              <a:defRPr/>
            </a:pPr>
            <a:r>
              <a:rPr lang="en-US" sz="2400" dirty="0" smtClean="0">
                <a:solidFill>
                  <a:srgbClr val="000000"/>
                </a:solidFill>
              </a:rPr>
              <a:t>Adverse </a:t>
            </a:r>
            <a:r>
              <a:rPr lang="en-US" sz="2400" dirty="0">
                <a:solidFill>
                  <a:srgbClr val="000000"/>
                </a:solidFill>
              </a:rPr>
              <a:t>impact statement on the student’s access and participation in </a:t>
            </a:r>
            <a:r>
              <a:rPr lang="en-US" sz="2400" dirty="0" smtClean="0">
                <a:solidFill>
                  <a:srgbClr val="000000"/>
                </a:solidFill>
              </a:rPr>
              <a:t>instruction</a:t>
            </a:r>
          </a:p>
          <a:p>
            <a:pPr lvl="2">
              <a:defRPr/>
            </a:pPr>
            <a:r>
              <a:rPr lang="en-US" u="sng" dirty="0" smtClean="0">
                <a:solidFill>
                  <a:srgbClr val="000000"/>
                </a:solidFill>
              </a:rPr>
              <a:t>How</a:t>
            </a:r>
            <a:r>
              <a:rPr lang="en-US" dirty="0" smtClean="0">
                <a:solidFill>
                  <a:srgbClr val="000000"/>
                </a:solidFill>
              </a:rPr>
              <a:t> </a:t>
            </a:r>
            <a:r>
              <a:rPr lang="en-US" dirty="0">
                <a:solidFill>
                  <a:srgbClr val="000000"/>
                </a:solidFill>
              </a:rPr>
              <a:t>the disability impacts the </a:t>
            </a:r>
            <a:r>
              <a:rPr lang="en-US" dirty="0" smtClean="0">
                <a:solidFill>
                  <a:srgbClr val="000000"/>
                </a:solidFill>
              </a:rPr>
              <a:t>student</a:t>
            </a:r>
            <a:endParaRPr lang="en-US" i="1" dirty="0">
              <a:solidFill>
                <a:srgbClr val="000000"/>
              </a:solidFill>
            </a:endParaRPr>
          </a:p>
          <a:p>
            <a:pPr lvl="1">
              <a:defRPr/>
            </a:pPr>
            <a:r>
              <a:rPr lang="en-US" sz="2400" dirty="0" smtClean="0">
                <a:solidFill>
                  <a:srgbClr val="000000"/>
                </a:solidFill>
              </a:rPr>
              <a:t>Medical information</a:t>
            </a:r>
          </a:p>
          <a:p>
            <a:pPr lvl="2">
              <a:defRPr/>
            </a:pPr>
            <a:r>
              <a:rPr lang="en-US" dirty="0" smtClean="0">
                <a:solidFill>
                  <a:srgbClr val="000000"/>
                </a:solidFill>
              </a:rPr>
              <a:t>If </a:t>
            </a:r>
            <a:r>
              <a:rPr lang="en-US" dirty="0">
                <a:solidFill>
                  <a:srgbClr val="000000"/>
                </a:solidFill>
              </a:rPr>
              <a:t>no concerns, you must still write a statement of no concerns</a:t>
            </a:r>
          </a:p>
          <a:p>
            <a:endParaRPr lang="en-US" dirty="0"/>
          </a:p>
        </p:txBody>
      </p:sp>
      <p:sp>
        <p:nvSpPr>
          <p:cNvPr id="3074" name="Title 3" descr="Let’s Practice"/>
          <p:cNvSpPr>
            <a:spLocks noGrp="1"/>
          </p:cNvSpPr>
          <p:nvPr>
            <p:ph type="title"/>
          </p:nvPr>
        </p:nvSpPr>
        <p:spPr/>
        <p:txBody>
          <a:bodyPr>
            <a:normAutofit/>
          </a:bodyPr>
          <a:lstStyle/>
          <a:p>
            <a:r>
              <a:rPr lang="en-US" dirty="0" smtClean="0"/>
              <a:t>Let’s Practice</a:t>
            </a:r>
          </a:p>
        </p:txBody>
      </p:sp>
      <p:sp>
        <p:nvSpPr>
          <p:cNvPr id="3" name="Slide Number Placeholder 2"/>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20</a:t>
            </a:fld>
            <a:endParaRPr lang="en-US" dirty="0">
              <a:solidFill>
                <a:srgbClr val="666666"/>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nvPr>
            </p:nvGraphicFramePr>
            <p:xfrm>
              <a:off x="6705601" y="479424"/>
              <a:ext cx="2057400" cy="17303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6705601" y="479424"/>
                <a:ext cx="2057400" cy="1730375"/>
              </a:xfrm>
              <a:prstGeom prst="rect">
                <a:avLst/>
              </a:prstGeom>
            </p:spPr>
          </p:pic>
        </mc:Fallback>
      </mc:AlternateContent>
    </p:spTree>
    <p:extLst>
      <p:ext uri="{BB962C8B-B14F-4D97-AF65-F5344CB8AC3E}">
        <p14:creationId xmlns:p14="http://schemas.microsoft.com/office/powerpoint/2010/main" val="2582754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21</a:t>
            </a:fld>
            <a:endParaRPr lang="en-US" dirty="0">
              <a:solidFill>
                <a:srgbClr val="666666"/>
              </a:solidFill>
            </a:endParaRPr>
          </a:p>
        </p:txBody>
      </p:sp>
      <p:sp>
        <p:nvSpPr>
          <p:cNvPr id="2" name="Title 1" descr="Present Levels of Educational Performance (PLEP)"/>
          <p:cNvSpPr>
            <a:spLocks noGrp="1"/>
          </p:cNvSpPr>
          <p:nvPr>
            <p:ph type="title"/>
          </p:nvPr>
        </p:nvSpPr>
        <p:spPr/>
        <p:txBody>
          <a:bodyPr>
            <a:noAutofit/>
          </a:bodyPr>
          <a:lstStyle/>
          <a:p>
            <a:r>
              <a:rPr lang="en-US" dirty="0" smtClean="0"/>
              <a:t>Present Levels of Educational Performance (PLEP)</a:t>
            </a:r>
            <a:endParaRPr lang="en-US" dirty="0"/>
          </a:p>
        </p:txBody>
      </p:sp>
      <p:graphicFrame>
        <p:nvGraphicFramePr>
          <p:cNvPr id="7" name="Diagram 6"/>
          <p:cNvGraphicFramePr/>
          <p:nvPr>
            <p:extLst/>
          </p:nvPr>
        </p:nvGraphicFramePr>
        <p:xfrm>
          <a:off x="3429000" y="2743200"/>
          <a:ext cx="2311021"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ore Instruction and Transition: Narratives: Strengths, Concerns, Adverse Impact, Present Levels of Educational Performance, Measurable Annual Goal, Accommodations &amp; Modifications, Service Delivery and Least Restrictive Environment, Progress Monitor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8885" y="1219200"/>
            <a:ext cx="6191250" cy="5638800"/>
          </a:xfrm>
          <a:prstGeom prst="rect">
            <a:avLst/>
          </a:prstGeom>
        </p:spPr>
      </p:pic>
    </p:spTree>
    <p:extLst>
      <p:ext uri="{BB962C8B-B14F-4D97-AF65-F5344CB8AC3E}">
        <p14:creationId xmlns:p14="http://schemas.microsoft.com/office/powerpoint/2010/main" val="3713836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Describes the unique needs of the student that the IEP will address&#10;Identifies the student’s level of performance using current data&#10;What they can do&#10;What they are currently not able to do&#10;Identifies the student’s area(s) of strength&#10;Identifies area of exceptionality (deficit)&#10;Written in positive terms&#10;"/>
          <p:cNvSpPr>
            <a:spLocks noGrp="1"/>
          </p:cNvSpPr>
          <p:nvPr>
            <p:ph idx="1"/>
          </p:nvPr>
        </p:nvSpPr>
        <p:spPr/>
        <p:txBody>
          <a:bodyPr>
            <a:normAutofit/>
          </a:bodyPr>
          <a:lstStyle/>
          <a:p>
            <a:r>
              <a:rPr lang="en-US" dirty="0" smtClean="0"/>
              <a:t>Describes the unique needs of the student that the IEP will address</a:t>
            </a:r>
          </a:p>
          <a:p>
            <a:pPr lvl="1"/>
            <a:r>
              <a:rPr lang="en-US" sz="2400" dirty="0" smtClean="0"/>
              <a:t>Identifies the student’s level of performance using current data</a:t>
            </a:r>
          </a:p>
          <a:p>
            <a:pPr lvl="2"/>
            <a:r>
              <a:rPr lang="en-US" sz="2000" dirty="0" smtClean="0"/>
              <a:t>What they can do</a:t>
            </a:r>
          </a:p>
          <a:p>
            <a:pPr lvl="2"/>
            <a:r>
              <a:rPr lang="en-US" sz="2000" dirty="0" smtClean="0"/>
              <a:t>What they are currently not able to do</a:t>
            </a:r>
          </a:p>
          <a:p>
            <a:pPr lvl="1"/>
            <a:r>
              <a:rPr lang="en-US" sz="2400" dirty="0" smtClean="0"/>
              <a:t>Identifies the student’s area(s) of strength</a:t>
            </a:r>
          </a:p>
          <a:p>
            <a:pPr lvl="1"/>
            <a:r>
              <a:rPr lang="en-US" sz="2400" dirty="0" smtClean="0"/>
              <a:t>Identifies area of exceptionality (deficit)</a:t>
            </a:r>
          </a:p>
          <a:p>
            <a:pPr lvl="1"/>
            <a:r>
              <a:rPr lang="en-US" sz="2400" dirty="0" smtClean="0"/>
              <a:t>Written in positive terms</a:t>
            </a:r>
          </a:p>
          <a:p>
            <a:pPr lvl="1"/>
            <a:endParaRPr lang="en-US" dirty="0" smtClean="0"/>
          </a:p>
        </p:txBody>
      </p:sp>
      <p:sp>
        <p:nvSpPr>
          <p:cNvPr id="2" name="Title 1" descr="Present Levels of Educational Performance (PLEP)"/>
          <p:cNvSpPr>
            <a:spLocks noGrp="1"/>
          </p:cNvSpPr>
          <p:nvPr>
            <p:ph type="title"/>
          </p:nvPr>
        </p:nvSpPr>
        <p:spPr/>
        <p:txBody>
          <a:bodyPr>
            <a:noAutofit/>
          </a:bodyPr>
          <a:lstStyle/>
          <a:p>
            <a:r>
              <a:rPr lang="en-US" dirty="0" smtClean="0"/>
              <a:t>Present Levels of Educational Performance (PLEP)</a:t>
            </a:r>
            <a:endParaRPr lang="en-US" dirty="0"/>
          </a:p>
        </p:txBody>
      </p:sp>
    </p:spTree>
    <p:extLst>
      <p:ext uri="{BB962C8B-B14F-4D97-AF65-F5344CB8AC3E}">
        <p14:creationId xmlns:p14="http://schemas.microsoft.com/office/powerpoint/2010/main" val="2043072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Provides the informational basis for generating goals, supports, accommodations, and services that are specifically designed to meet the student’s individual needs&#10;Describes current academic and functional performance&#10;"/>
          <p:cNvSpPr>
            <a:spLocks noGrp="1"/>
          </p:cNvSpPr>
          <p:nvPr>
            <p:ph idx="1"/>
          </p:nvPr>
        </p:nvSpPr>
        <p:spPr/>
        <p:txBody>
          <a:bodyPr/>
          <a:lstStyle/>
          <a:p>
            <a:r>
              <a:rPr lang="en-US" dirty="0"/>
              <a:t>Provides the informational basis for generating goals, supports, accommodations, and services that are specifically designed to meet the student’s individual needs</a:t>
            </a:r>
          </a:p>
          <a:p>
            <a:r>
              <a:rPr lang="en-US" dirty="0"/>
              <a:t>Describes </a:t>
            </a:r>
            <a:r>
              <a:rPr lang="en-US" b="1" dirty="0"/>
              <a:t>current </a:t>
            </a:r>
            <a:r>
              <a:rPr lang="en-US" dirty="0"/>
              <a:t>academic and functional performance</a:t>
            </a:r>
          </a:p>
          <a:p>
            <a:pPr marL="0" indent="0">
              <a:buNone/>
            </a:pPr>
            <a:endParaRPr lang="en-US" dirty="0"/>
          </a:p>
          <a:p>
            <a:endParaRPr lang="en-US" dirty="0"/>
          </a:p>
        </p:txBody>
      </p:sp>
      <p:sp>
        <p:nvSpPr>
          <p:cNvPr id="2" name="Title 1" descr="Present Levels of Educational Performance (PLEP) "/>
          <p:cNvSpPr>
            <a:spLocks noGrp="1"/>
          </p:cNvSpPr>
          <p:nvPr>
            <p:ph type="title"/>
          </p:nvPr>
        </p:nvSpPr>
        <p:spPr/>
        <p:txBody>
          <a:bodyPr>
            <a:noAutofit/>
          </a:bodyPr>
          <a:lstStyle/>
          <a:p>
            <a:r>
              <a:rPr lang="en-US" dirty="0"/>
              <a:t>Present Levels of Educational </a:t>
            </a:r>
            <a:r>
              <a:rPr lang="en-US" dirty="0" smtClean="0"/>
              <a:t>Performance (PLEP) </a:t>
            </a:r>
            <a:endParaRPr lang="en-US" dirty="0"/>
          </a:p>
        </p:txBody>
      </p:sp>
      <p:sp>
        <p:nvSpPr>
          <p:cNvPr id="4" name="TextBox 3" descr="Without proper PLEPs, the IEP team cannot develop appropriate goals, accommodations, or select an appropriate program for the student. &#10;"/>
          <p:cNvSpPr txBox="1"/>
          <p:nvPr/>
        </p:nvSpPr>
        <p:spPr>
          <a:xfrm>
            <a:off x="752475" y="4267200"/>
            <a:ext cx="7639050" cy="1015663"/>
          </a:xfrm>
          <a:prstGeom prst="rect">
            <a:avLst/>
          </a:prstGeom>
          <a:solidFill>
            <a:schemeClr val="bg1">
              <a:lumMod val="75000"/>
            </a:schemeClr>
          </a:solidFill>
          <a:ln>
            <a:solidFill>
              <a:schemeClr val="tx1">
                <a:lumMod val="95000"/>
                <a:lumOff val="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a:solidFill>
                  <a:prstClr val="black"/>
                </a:solidFill>
                <a:latin typeface="Arial" panose="020B0604020202020204" pitchFamily="34" charset="0"/>
                <a:ea typeface="Open Sans" panose="020B0606030504020204" pitchFamily="34" charset="0"/>
                <a:cs typeface="Arial" panose="020B0604020202020204" pitchFamily="34" charset="0"/>
              </a:rPr>
              <a:t>Without proper PLEPs, the IEP team </a:t>
            </a:r>
            <a:r>
              <a:rPr lang="en-US" sz="2000" b="1" dirty="0">
                <a:solidFill>
                  <a:prstClr val="black"/>
                </a:solidFill>
                <a:latin typeface="Arial" panose="020B0604020202020204" pitchFamily="34" charset="0"/>
                <a:ea typeface="Open Sans" panose="020B0606030504020204" pitchFamily="34" charset="0"/>
                <a:cs typeface="Arial" panose="020B0604020202020204" pitchFamily="34" charset="0"/>
              </a:rPr>
              <a:t>cannot</a:t>
            </a:r>
            <a:r>
              <a:rPr lang="en-US" sz="2000" dirty="0">
                <a:solidFill>
                  <a:prstClr val="black"/>
                </a:solidFill>
                <a:latin typeface="Arial" panose="020B0604020202020204" pitchFamily="34" charset="0"/>
                <a:ea typeface="Open Sans" panose="020B0606030504020204" pitchFamily="34" charset="0"/>
                <a:cs typeface="Arial" panose="020B0604020202020204" pitchFamily="34" charset="0"/>
              </a:rPr>
              <a:t> develop appropriate goals, accommodations, or select an appropriate program for the student. </a:t>
            </a:r>
          </a:p>
        </p:txBody>
      </p:sp>
    </p:spTree>
    <p:extLst>
      <p:ext uri="{BB962C8B-B14F-4D97-AF65-F5344CB8AC3E}">
        <p14:creationId xmlns:p14="http://schemas.microsoft.com/office/powerpoint/2010/main" val="1232679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ssociated Areas of Deficit"/>
          <p:cNvSpPr>
            <a:spLocks noGrp="1"/>
          </p:cNvSpPr>
          <p:nvPr>
            <p:ph type="title"/>
          </p:nvPr>
        </p:nvSpPr>
        <p:spPr/>
        <p:txBody>
          <a:bodyPr/>
          <a:lstStyle/>
          <a:p>
            <a:r>
              <a:rPr lang="en-US" dirty="0" smtClean="0"/>
              <a:t>Associated Areas of Deficit</a:t>
            </a:r>
            <a:endParaRPr lang="en-US" dirty="0"/>
          </a:p>
        </p:txBody>
      </p:sp>
      <p:graphicFrame>
        <p:nvGraphicFramePr>
          <p:cNvPr id="5" name="Content Placeholder 4" descr="Graphic of the words eligibility, adverse impace, and exceptional pleps."/>
          <p:cNvGraphicFramePr>
            <a:graphicFrameLocks noGrp="1"/>
          </p:cNvGraphicFramePr>
          <p:nvPr>
            <p:ph idx="4294967295"/>
            <p:extLst>
              <p:ext uri="{D42A27DB-BD31-4B8C-83A1-F6EECF244321}">
                <p14:modId xmlns:p14="http://schemas.microsoft.com/office/powerpoint/2010/main" val="2220946792"/>
              </p:ext>
            </p:extLst>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251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39328589"/>
              </p:ext>
            </p:extLst>
          </p:nvPr>
        </p:nvGraphicFramePr>
        <p:xfrm>
          <a:off x="304800" y="1295400"/>
          <a:ext cx="838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descr="Areas of Deficit: Reading"/>
          <p:cNvSpPr>
            <a:spLocks noGrp="1"/>
          </p:cNvSpPr>
          <p:nvPr>
            <p:ph type="title"/>
          </p:nvPr>
        </p:nvSpPr>
        <p:spPr/>
        <p:txBody>
          <a:bodyPr/>
          <a:lstStyle/>
          <a:p>
            <a:r>
              <a:rPr lang="en-US" dirty="0" smtClean="0"/>
              <a:t>Areas of Deficit: Reading</a:t>
            </a:r>
            <a:endParaRPr lang="en-US" dirty="0"/>
          </a:p>
        </p:txBody>
      </p:sp>
    </p:spTree>
    <p:extLst>
      <p:ext uri="{BB962C8B-B14F-4D97-AF65-F5344CB8AC3E}">
        <p14:creationId xmlns:p14="http://schemas.microsoft.com/office/powerpoint/2010/main" val="343018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26</a:t>
            </a:fld>
            <a:endParaRPr lang="en-US" dirty="0"/>
          </a:p>
        </p:txBody>
      </p:sp>
      <p:pic>
        <p:nvPicPr>
          <p:cNvPr id="1026" name="Picture 2" descr="Image result for ice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 y="-35943"/>
            <a:ext cx="9151675" cy="6893943"/>
          </a:xfrm>
          <a:prstGeom prst="rect">
            <a:avLst/>
          </a:prstGeom>
          <a:noFill/>
          <a:extLst>
            <a:ext uri="{909E8E84-426E-40DD-AFC4-6F175D3DCCD1}">
              <a14:hiddenFill xmlns:a14="http://schemas.microsoft.com/office/drawing/2010/main">
                <a:solidFill>
                  <a:srgbClr val="FFFFFF"/>
                </a:solidFill>
              </a14:hiddenFill>
            </a:ext>
          </a:extLst>
        </p:spPr>
      </p:pic>
      <p:sp>
        <p:nvSpPr>
          <p:cNvPr id="6" name="Frame 5"/>
          <p:cNvSpPr/>
          <p:nvPr/>
        </p:nvSpPr>
        <p:spPr>
          <a:xfrm>
            <a:off x="-152400" y="-35943"/>
            <a:ext cx="9290648" cy="689394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85800" y="762000"/>
            <a:ext cx="7772400" cy="5334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295400" y="1371600"/>
            <a:ext cx="6553200" cy="426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828800" y="1828800"/>
            <a:ext cx="5562600" cy="3352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2245984" y="2247900"/>
            <a:ext cx="4764415"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7400" y="3543300"/>
            <a:ext cx="257426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98599" y="3517421"/>
            <a:ext cx="2411800" cy="72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descr="WPM"/>
          <p:cNvSpPr/>
          <p:nvPr/>
        </p:nvSpPr>
        <p:spPr>
          <a:xfrm rot="19942458">
            <a:off x="6197697" y="468899"/>
            <a:ext cx="2209800" cy="7620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WPM</a:t>
            </a:r>
            <a:endParaRPr lang="en-US" dirty="0"/>
          </a:p>
        </p:txBody>
      </p:sp>
      <p:sp>
        <p:nvSpPr>
          <p:cNvPr id="16" name="Left Arrow 15" descr="Why"/>
          <p:cNvSpPr/>
          <p:nvPr/>
        </p:nvSpPr>
        <p:spPr>
          <a:xfrm rot="1064998">
            <a:off x="6413445" y="4738307"/>
            <a:ext cx="2209800" cy="7620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Why?</a:t>
            </a:r>
            <a:endParaRPr lang="en-US" dirty="0"/>
          </a:p>
        </p:txBody>
      </p:sp>
    </p:spTree>
    <p:extLst>
      <p:ext uri="{BB962C8B-B14F-4D97-AF65-F5344CB8AC3E}">
        <p14:creationId xmlns:p14="http://schemas.microsoft.com/office/powerpoint/2010/main" val="40871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94143048"/>
              </p:ext>
            </p:extLst>
          </p:nvPr>
        </p:nvGraphicFramePr>
        <p:xfrm>
          <a:off x="304800" y="1295400"/>
          <a:ext cx="8382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descr="Areas of Deficit: Math"/>
          <p:cNvSpPr>
            <a:spLocks noGrp="1"/>
          </p:cNvSpPr>
          <p:nvPr>
            <p:ph type="title"/>
          </p:nvPr>
        </p:nvSpPr>
        <p:spPr/>
        <p:txBody>
          <a:bodyPr/>
          <a:lstStyle/>
          <a:p>
            <a:r>
              <a:rPr lang="en-US" dirty="0" smtClean="0"/>
              <a:t>Areas of Deficit: Math</a:t>
            </a:r>
            <a:endParaRPr lang="en-US" dirty="0"/>
          </a:p>
        </p:txBody>
      </p:sp>
      <p:sp>
        <p:nvSpPr>
          <p:cNvPr id="5" name="Slide Number Placeholder 4"/>
          <p:cNvSpPr>
            <a:spLocks noGrp="1"/>
          </p:cNvSpPr>
          <p:nvPr>
            <p:ph type="sldNum" sz="quarter" idx="12"/>
          </p:nvPr>
        </p:nvSpPr>
        <p:spPr>
          <a:prstGeom prst="rect">
            <a:avLst/>
          </a:prstGeom>
        </p:spPr>
        <p:txBody>
          <a:bodyPr/>
          <a:lstStyle/>
          <a:p>
            <a:fld id="{32E85551-1F07-42CD-AA7B-98C8A9C5DDBB}" type="slidenum">
              <a:rPr lang="en-US" smtClean="0">
                <a:solidFill>
                  <a:srgbClr val="666666"/>
                </a:solidFill>
              </a:rPr>
              <a:pPr/>
              <a:t>27</a:t>
            </a:fld>
            <a:endParaRPr lang="en-US" dirty="0">
              <a:solidFill>
                <a:srgbClr val="666666"/>
              </a:solidFill>
            </a:endParaRPr>
          </a:p>
        </p:txBody>
      </p:sp>
      <p:sp>
        <p:nvSpPr>
          <p:cNvPr id="4" name="Footer Placeholder 3"/>
          <p:cNvSpPr>
            <a:spLocks noGrp="1"/>
          </p:cNvSpPr>
          <p:nvPr>
            <p:ph type="ftr" sz="quarter" idx="4294967295"/>
          </p:nvPr>
        </p:nvSpPr>
        <p:spPr>
          <a:xfrm>
            <a:off x="4038600" y="6261100"/>
            <a:ext cx="5105400" cy="457200"/>
          </a:xfrm>
          <a:prstGeom prst="rect">
            <a:avLst/>
          </a:prstGeom>
        </p:spPr>
        <p:txBody>
          <a:bodyPr/>
          <a:lstStyle/>
          <a:p>
            <a:r>
              <a:rPr lang="en-US" smtClean="0">
                <a:solidFill>
                  <a:srgbClr val="666666"/>
                </a:solidFill>
              </a:rPr>
              <a:t>Footer</a:t>
            </a:r>
            <a:endParaRPr lang="en-US" dirty="0">
              <a:solidFill>
                <a:srgbClr val="666666"/>
              </a:solidFill>
            </a:endParaRPr>
          </a:p>
        </p:txBody>
      </p:sp>
    </p:spTree>
    <p:extLst>
      <p:ext uri="{BB962C8B-B14F-4D97-AF65-F5344CB8AC3E}">
        <p14:creationId xmlns:p14="http://schemas.microsoft.com/office/powerpoint/2010/main" val="4083818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Do you know in which area(s) the student is exceptional as indicated by a yes/no?&#10;Do you know in which area(s) the student requires intervention?&#10;Do you know where to begin instruction/intervention?  &#10;Do you know how the area of exceptionality is aligned to the standards?  &#10;Do you know how the area of deficit will impact the student on the mastery of standards?&#10;E.g., Reading fluency deficit will impact student in their access to grade-level texts and instructional materials in all content areas.&#10;E.g., Math calculation deficit will impact student calculating integrated math, problem-solving, and accessing new math concepts at a rate commensurate with their peers.&#10;"/>
          <p:cNvSpPr>
            <a:spLocks noGrp="1"/>
          </p:cNvSpPr>
          <p:nvPr>
            <p:ph idx="1"/>
          </p:nvPr>
        </p:nvSpPr>
        <p:spPr/>
        <p:txBody>
          <a:bodyPr>
            <a:normAutofit fontScale="92500" lnSpcReduction="10000"/>
          </a:bodyPr>
          <a:lstStyle/>
          <a:p>
            <a:pPr marL="914400" lvl="1" indent="-457200">
              <a:buFont typeface="+mj-lt"/>
              <a:buAutoNum type="arabicPeriod"/>
            </a:pPr>
            <a:r>
              <a:rPr lang="en-US" sz="2400" dirty="0" smtClean="0"/>
              <a:t>Do you know in which area(s) the student is exceptional</a:t>
            </a:r>
            <a:r>
              <a:rPr lang="en-US" sz="2400" dirty="0"/>
              <a:t> </a:t>
            </a:r>
            <a:r>
              <a:rPr lang="en-US" sz="2400" dirty="0" smtClean="0"/>
              <a:t>as indicated by a yes/no?</a:t>
            </a:r>
          </a:p>
          <a:p>
            <a:pPr marL="914400" lvl="1" indent="-457200">
              <a:buFont typeface="+mj-lt"/>
              <a:buAutoNum type="arabicPeriod"/>
            </a:pPr>
            <a:r>
              <a:rPr lang="en-US" sz="2400" dirty="0"/>
              <a:t>Do you know in which area(s) the student requires intervention</a:t>
            </a:r>
            <a:r>
              <a:rPr lang="en-US" sz="2400" dirty="0" smtClean="0"/>
              <a:t>?</a:t>
            </a:r>
          </a:p>
          <a:p>
            <a:pPr marL="914400" lvl="1" indent="-457200">
              <a:buFont typeface="+mj-lt"/>
              <a:buAutoNum type="arabicPeriod"/>
            </a:pPr>
            <a:r>
              <a:rPr lang="en-US" sz="2400" dirty="0" smtClean="0"/>
              <a:t>Do </a:t>
            </a:r>
            <a:r>
              <a:rPr lang="en-US" sz="2400" dirty="0"/>
              <a:t>you know where to begin </a:t>
            </a:r>
            <a:r>
              <a:rPr lang="en-US" sz="2400" dirty="0" smtClean="0"/>
              <a:t>instruction/intervention?  </a:t>
            </a:r>
          </a:p>
          <a:p>
            <a:pPr marL="914400" lvl="1" indent="-457200">
              <a:buFont typeface="+mj-lt"/>
              <a:buAutoNum type="arabicPeriod"/>
            </a:pPr>
            <a:r>
              <a:rPr lang="en-US" sz="2400" dirty="0" smtClean="0"/>
              <a:t>Do you know how the area of exceptionality is aligned to the standards?  </a:t>
            </a:r>
          </a:p>
          <a:p>
            <a:pPr marL="914400" lvl="1" indent="-457200">
              <a:buFont typeface="+mj-lt"/>
              <a:buAutoNum type="arabicPeriod"/>
            </a:pPr>
            <a:r>
              <a:rPr lang="en-US" sz="2400" dirty="0" smtClean="0"/>
              <a:t>Do you know how the area of deficit will impact the student on the mastery of standards?</a:t>
            </a:r>
          </a:p>
          <a:p>
            <a:pPr lvl="2"/>
            <a:r>
              <a:rPr lang="en-US" dirty="0"/>
              <a:t>e</a:t>
            </a:r>
            <a:r>
              <a:rPr lang="en-US" sz="2000" dirty="0" smtClean="0"/>
              <a:t>.g., Reading fluency deficit will impact student in their access to grade-level texts and instructional materials in all content areas.</a:t>
            </a:r>
          </a:p>
          <a:p>
            <a:pPr lvl="2"/>
            <a:r>
              <a:rPr lang="en-US" dirty="0"/>
              <a:t>e</a:t>
            </a:r>
            <a:r>
              <a:rPr lang="en-US" sz="2000" dirty="0" smtClean="0"/>
              <a:t>.g., Math calculation deficit will impact student calculating integrated math, problem-solving, and accessing new math concepts at a rate commensurate with their peers.</a:t>
            </a:r>
            <a:endParaRPr lang="en-US" sz="2000" dirty="0"/>
          </a:p>
        </p:txBody>
      </p:sp>
      <p:sp>
        <p:nvSpPr>
          <p:cNvPr id="2" name="Title 1"/>
          <p:cNvSpPr>
            <a:spLocks noGrp="1"/>
          </p:cNvSpPr>
          <p:nvPr>
            <p:ph type="title"/>
          </p:nvPr>
        </p:nvSpPr>
        <p:spPr/>
        <p:txBody>
          <a:bodyPr>
            <a:noAutofit/>
          </a:bodyPr>
          <a:lstStyle/>
          <a:p>
            <a:r>
              <a:rPr lang="en-US" dirty="0" smtClean="0"/>
              <a:t>PLEP</a:t>
            </a:r>
            <a:r>
              <a:rPr lang="en-US" dirty="0"/>
              <a:t> </a:t>
            </a:r>
            <a:r>
              <a:rPr lang="en-US" dirty="0" smtClean="0"/>
              <a:t>Considerations</a:t>
            </a:r>
            <a:endParaRPr lang="en-US" dirty="0"/>
          </a:p>
        </p:txBody>
      </p:sp>
    </p:spTree>
    <p:extLst>
      <p:ext uri="{BB962C8B-B14F-4D97-AF65-F5344CB8AC3E}">
        <p14:creationId xmlns:p14="http://schemas.microsoft.com/office/powerpoint/2010/main" val="5375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LEP"/>
          <p:cNvSpPr>
            <a:spLocks noGrp="1"/>
          </p:cNvSpPr>
          <p:nvPr>
            <p:ph type="title"/>
          </p:nvPr>
        </p:nvSpPr>
        <p:spPr/>
        <p:txBody>
          <a:bodyPr/>
          <a:lstStyle/>
          <a:p>
            <a:r>
              <a:rPr lang="en-US" dirty="0"/>
              <a:t>Example PLEP</a:t>
            </a:r>
          </a:p>
        </p:txBody>
      </p:sp>
      <p:grpSp>
        <p:nvGrpSpPr>
          <p:cNvPr id="8" name="Group 7" descr="Example plep"/>
          <p:cNvGrpSpPr/>
          <p:nvPr/>
        </p:nvGrpSpPr>
        <p:grpSpPr>
          <a:xfrm>
            <a:off x="8250" y="1371600"/>
            <a:ext cx="9135750" cy="4876800"/>
            <a:chOff x="8250" y="377997"/>
            <a:chExt cx="9135750" cy="4020687"/>
          </a:xfrm>
        </p:grpSpPr>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b="50302"/>
            <a:stretch/>
          </p:blipFill>
          <p:spPr>
            <a:xfrm>
              <a:off x="8250" y="377997"/>
              <a:ext cx="9135750" cy="3048944"/>
            </a:xfrm>
            <a:prstGeom prst="rect">
              <a:avLst/>
            </a:prstGeom>
          </p:spPr>
        </p:pic>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t="84610" b="10556"/>
            <a:stretch/>
          </p:blipFill>
          <p:spPr>
            <a:xfrm>
              <a:off x="8250" y="3426942"/>
              <a:ext cx="9135750" cy="296562"/>
            </a:xfrm>
            <a:prstGeom prst="rect">
              <a:avLst/>
            </a:prstGeom>
          </p:spPr>
        </p:pic>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t="94991" r="68530"/>
            <a:stretch/>
          </p:blipFill>
          <p:spPr>
            <a:xfrm>
              <a:off x="8250" y="4069492"/>
              <a:ext cx="2874993" cy="307331"/>
            </a:xfrm>
            <a:prstGeom prst="rect">
              <a:avLst/>
            </a:prstGeom>
          </p:spPr>
        </p:pic>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35437" t="98817"/>
            <a:stretch/>
          </p:blipFill>
          <p:spPr>
            <a:xfrm>
              <a:off x="3233346" y="4299680"/>
              <a:ext cx="5898297" cy="72553"/>
            </a:xfrm>
            <a:prstGeom prst="rect">
              <a:avLst/>
            </a:prstGeom>
          </p:spPr>
        </p:pic>
        <p:pic>
          <p:nvPicPr>
            <p:cNvPr id="13" name="Picture 12" descr="Screen Clipping"/>
            <p:cNvPicPr>
              <a:picLocks noChangeAspect="1"/>
            </p:cNvPicPr>
            <p:nvPr/>
          </p:nvPicPr>
          <p:blipFill rotWithShape="1">
            <a:blip r:embed="rId3">
              <a:extLst>
                <a:ext uri="{28A0092B-C50C-407E-A947-70E740481C1C}">
                  <a14:useLocalDpi xmlns:a14="http://schemas.microsoft.com/office/drawing/2010/main" val="0"/>
                </a:ext>
              </a:extLst>
            </a:blip>
            <a:srcRect t="89351" r="64698" b="4297"/>
            <a:stretch/>
          </p:blipFill>
          <p:spPr>
            <a:xfrm>
              <a:off x="8250" y="3720969"/>
              <a:ext cx="3225096" cy="389710"/>
            </a:xfrm>
            <a:prstGeom prst="rect">
              <a:avLst/>
            </a:prstGeom>
          </p:spPr>
        </p:pic>
        <p:pic>
          <p:nvPicPr>
            <p:cNvPr id="14" name="Picture 13" descr="Screen Clipping"/>
            <p:cNvPicPr>
              <a:picLocks noChangeAspect="1"/>
            </p:cNvPicPr>
            <p:nvPr/>
          </p:nvPicPr>
          <p:blipFill rotWithShape="1">
            <a:blip r:embed="rId3">
              <a:extLst>
                <a:ext uri="{28A0092B-C50C-407E-A947-70E740481C1C}">
                  <a14:useLocalDpi xmlns:a14="http://schemas.microsoft.com/office/drawing/2010/main" val="0"/>
                </a:ext>
              </a:extLst>
            </a:blip>
            <a:srcRect l="25925" t="94991" r="68530" b="-356"/>
            <a:stretch/>
          </p:blipFill>
          <p:spPr>
            <a:xfrm>
              <a:off x="2858523" y="4069492"/>
              <a:ext cx="506626" cy="329192"/>
            </a:xfrm>
            <a:prstGeom prst="rect">
              <a:avLst/>
            </a:prstGeom>
          </p:spPr>
        </p:pic>
        <p:pic>
          <p:nvPicPr>
            <p:cNvPr id="15" name="Picture 14" descr="Screen Clipping"/>
            <p:cNvPicPr preferRelativeResize="0">
              <a:picLocks/>
            </p:cNvPicPr>
            <p:nvPr/>
          </p:nvPicPr>
          <p:blipFill rotWithShape="1">
            <a:blip r:embed="rId3">
              <a:extLst>
                <a:ext uri="{28A0092B-C50C-407E-A947-70E740481C1C}">
                  <a14:useLocalDpi xmlns:a14="http://schemas.microsoft.com/office/drawing/2010/main" val="0"/>
                </a:ext>
              </a:extLst>
            </a:blip>
            <a:srcRect l="25925" t="98533" r="68530" b="-356"/>
            <a:stretch/>
          </p:blipFill>
          <p:spPr>
            <a:xfrm rot="5400000">
              <a:off x="8755487" y="3969440"/>
              <a:ext cx="595187" cy="98249"/>
            </a:xfrm>
            <a:prstGeom prst="rect">
              <a:avLst/>
            </a:prstGeom>
          </p:spPr>
        </p:pic>
        <p:pic>
          <p:nvPicPr>
            <p:cNvPr id="16" name="Picture 15" descr="Screen Clipping"/>
            <p:cNvPicPr>
              <a:picLocks noChangeAspect="1"/>
            </p:cNvPicPr>
            <p:nvPr/>
          </p:nvPicPr>
          <p:blipFill rotWithShape="1">
            <a:blip r:embed="rId4">
              <a:extLst>
                <a:ext uri="{28A0092B-C50C-407E-A947-70E740481C1C}">
                  <a14:useLocalDpi xmlns:a14="http://schemas.microsoft.com/office/drawing/2010/main" val="0"/>
                </a:ext>
              </a:extLst>
            </a:blip>
            <a:srcRect l="30111" t="95194" r="48589" b="1347"/>
            <a:stretch/>
          </p:blipFill>
          <p:spPr>
            <a:xfrm>
              <a:off x="2648471" y="4143161"/>
              <a:ext cx="1927654" cy="156519"/>
            </a:xfrm>
            <a:prstGeom prst="rect">
              <a:avLst/>
            </a:prstGeom>
          </p:spPr>
        </p:pic>
      </p:grpSp>
    </p:spTree>
    <p:extLst>
      <p:ext uri="{BB962C8B-B14F-4D97-AF65-F5344CB8AC3E}">
        <p14:creationId xmlns:p14="http://schemas.microsoft.com/office/powerpoint/2010/main" val="1912349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nnessee Succeeds Graphic&#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88128"/>
            <a:ext cx="5181600" cy="6769872"/>
          </a:xfrm>
          <a:prstGeom prst="rect">
            <a:avLst/>
          </a:prstGeom>
        </p:spPr>
      </p:pic>
      <p:sp>
        <p:nvSpPr>
          <p:cNvPr id="9" name="TextBox 8" descr="Early Foundations and Literacy&#10;&#10;High School &amp; Bridge to Postsecondary&#10;&#10;All Means All&#10;&#10;Educator Support&#10;&#10;District Empowerment&#10;"/>
          <p:cNvSpPr txBox="1"/>
          <p:nvPr/>
        </p:nvSpPr>
        <p:spPr>
          <a:xfrm>
            <a:off x="304800" y="2133600"/>
            <a:ext cx="39624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latin typeface="Arial" panose="020B0604020202020204" pitchFamily="34" charset="0"/>
                <a:ea typeface="Open Sans" panose="020B0606030504020204" pitchFamily="34" charset="0"/>
                <a:cs typeface="Arial" panose="020B0604020202020204" pitchFamily="34" charset="0"/>
              </a:rPr>
              <a:t>Early Foundations and </a:t>
            </a:r>
            <a:r>
              <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rPr>
              <a:t>Literacy</a:t>
            </a:r>
          </a:p>
          <a:p>
            <a:endPar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rPr>
              <a:t>High </a:t>
            </a:r>
            <a:r>
              <a:rPr lang="en-US" sz="2000" dirty="0">
                <a:solidFill>
                  <a:prstClr val="black"/>
                </a:solidFill>
                <a:latin typeface="Arial" panose="020B0604020202020204" pitchFamily="34" charset="0"/>
                <a:ea typeface="Open Sans" panose="020B0606030504020204" pitchFamily="34" charset="0"/>
                <a:cs typeface="Arial" panose="020B0604020202020204" pitchFamily="34" charset="0"/>
              </a:rPr>
              <a:t>School &amp; Bridge to </a:t>
            </a:r>
            <a:r>
              <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rPr>
              <a:t>Postsecondary</a:t>
            </a:r>
          </a:p>
          <a:p>
            <a:endPar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rPr>
              <a:t>All </a:t>
            </a:r>
            <a:r>
              <a:rPr lang="en-US" sz="2000" dirty="0">
                <a:solidFill>
                  <a:prstClr val="black"/>
                </a:solidFill>
                <a:latin typeface="Arial" panose="020B0604020202020204" pitchFamily="34" charset="0"/>
                <a:ea typeface="Open Sans" panose="020B0606030504020204" pitchFamily="34" charset="0"/>
                <a:cs typeface="Arial" panose="020B0604020202020204" pitchFamily="34" charset="0"/>
              </a:rPr>
              <a:t>Means </a:t>
            </a:r>
            <a:r>
              <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rPr>
              <a:t>All</a:t>
            </a:r>
          </a:p>
          <a:p>
            <a:endPar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rPr>
              <a:t>Educator Support</a:t>
            </a:r>
          </a:p>
          <a:p>
            <a:endPar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prstClr val="black"/>
                </a:solidFill>
                <a:latin typeface="Arial" panose="020B0604020202020204" pitchFamily="34" charset="0"/>
                <a:ea typeface="Open Sans" panose="020B0606030504020204" pitchFamily="34" charset="0"/>
                <a:cs typeface="Arial" panose="020B0604020202020204" pitchFamily="34" charset="0"/>
              </a:rPr>
              <a:t>District </a:t>
            </a:r>
            <a:r>
              <a:rPr lang="en-US" sz="2000" dirty="0">
                <a:solidFill>
                  <a:prstClr val="black"/>
                </a:solidFill>
                <a:latin typeface="Arial" panose="020B0604020202020204" pitchFamily="34" charset="0"/>
                <a:ea typeface="Open Sans" panose="020B0606030504020204" pitchFamily="34" charset="0"/>
                <a:cs typeface="Arial" panose="020B0604020202020204" pitchFamily="34" charset="0"/>
              </a:rPr>
              <a:t>Empowerment</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83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LEP"/>
          <p:cNvSpPr>
            <a:spLocks noGrp="1"/>
          </p:cNvSpPr>
          <p:nvPr>
            <p:ph type="title"/>
          </p:nvPr>
        </p:nvSpPr>
        <p:spPr/>
        <p:txBody>
          <a:bodyPr/>
          <a:lstStyle/>
          <a:p>
            <a:r>
              <a:rPr lang="en-US" dirty="0"/>
              <a:t>Example PLEP</a:t>
            </a:r>
          </a:p>
        </p:txBody>
      </p:sp>
      <p:grpSp>
        <p:nvGrpSpPr>
          <p:cNvPr id="5" name="Group 4" descr="Example PLEP"/>
          <p:cNvGrpSpPr/>
          <p:nvPr/>
        </p:nvGrpSpPr>
        <p:grpSpPr>
          <a:xfrm>
            <a:off x="45776" y="1371600"/>
            <a:ext cx="9098224" cy="4572000"/>
            <a:chOff x="45776" y="1166497"/>
            <a:chExt cx="9098224" cy="3429279"/>
          </a:xfrm>
        </p:grpSpPr>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98739"/>
            <a:stretch/>
          </p:blipFill>
          <p:spPr>
            <a:xfrm>
              <a:off x="9028670" y="2850386"/>
              <a:ext cx="115330" cy="1157228"/>
            </a:xfrm>
            <a:prstGeom prst="rect">
              <a:avLst/>
            </a:prstGeom>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r="482" b="37120"/>
            <a:stretch/>
          </p:blipFill>
          <p:spPr>
            <a:xfrm>
              <a:off x="46993" y="1166497"/>
              <a:ext cx="9006391" cy="2845330"/>
            </a:xfrm>
            <a:prstGeom prst="rect">
              <a:avLst/>
            </a:prstGeom>
          </p:spPr>
        </p:pic>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t="87002"/>
            <a:stretch/>
          </p:blipFill>
          <p:spPr>
            <a:xfrm>
              <a:off x="45776" y="4007614"/>
              <a:ext cx="9050013" cy="588162"/>
            </a:xfrm>
            <a:prstGeom prst="rect">
              <a:avLst/>
            </a:prstGeom>
          </p:spPr>
        </p:pic>
      </p:grpSp>
    </p:spTree>
    <p:extLst>
      <p:ext uri="{BB962C8B-B14F-4D97-AF65-F5344CB8AC3E}">
        <p14:creationId xmlns:p14="http://schemas.microsoft.com/office/powerpoint/2010/main" val="268357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LEP"/>
          <p:cNvSpPr>
            <a:spLocks noGrp="1"/>
          </p:cNvSpPr>
          <p:nvPr>
            <p:ph type="title"/>
          </p:nvPr>
        </p:nvSpPr>
        <p:spPr/>
        <p:txBody>
          <a:bodyPr/>
          <a:lstStyle/>
          <a:p>
            <a:r>
              <a:rPr lang="en-US" dirty="0" smtClean="0"/>
              <a:t>Example PLEP</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0" y="1447800"/>
            <a:ext cx="9030960" cy="4038600"/>
          </a:xfrm>
          <a:prstGeom prst="rect">
            <a:avLst/>
          </a:prstGeom>
        </p:spPr>
      </p:pic>
    </p:spTree>
    <p:extLst>
      <p:ext uri="{BB962C8B-B14F-4D97-AF65-F5344CB8AC3E}">
        <p14:creationId xmlns:p14="http://schemas.microsoft.com/office/powerpoint/2010/main" val="3491384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LEP"/>
          <p:cNvSpPr>
            <a:spLocks noGrp="1"/>
          </p:cNvSpPr>
          <p:nvPr>
            <p:ph type="title"/>
          </p:nvPr>
        </p:nvSpPr>
        <p:spPr/>
        <p:txBody>
          <a:bodyPr/>
          <a:lstStyle/>
          <a:p>
            <a:r>
              <a:rPr lang="en-US" dirty="0" smtClean="0"/>
              <a:t>Example PLEP</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7" y="1203594"/>
            <a:ext cx="9059539" cy="4282805"/>
          </a:xfrm>
          <a:prstGeom prst="rect">
            <a:avLst/>
          </a:prstGeom>
        </p:spPr>
      </p:pic>
    </p:spTree>
    <p:extLst>
      <p:ext uri="{BB962C8B-B14F-4D97-AF65-F5344CB8AC3E}">
        <p14:creationId xmlns:p14="http://schemas.microsoft.com/office/powerpoint/2010/main" val="3972781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LEP"/>
          <p:cNvSpPr>
            <a:spLocks noGrp="1"/>
          </p:cNvSpPr>
          <p:nvPr>
            <p:ph type="title"/>
          </p:nvPr>
        </p:nvSpPr>
        <p:spPr/>
        <p:txBody>
          <a:bodyPr/>
          <a:lstStyle/>
          <a:p>
            <a:r>
              <a:rPr lang="en-US" dirty="0" smtClean="0"/>
              <a:t>Example PLEP</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19" y="1295400"/>
            <a:ext cx="9002381" cy="3810000"/>
          </a:xfrm>
          <a:prstGeom prst="rect">
            <a:avLst/>
          </a:prstGeom>
        </p:spPr>
      </p:pic>
    </p:spTree>
    <p:extLst>
      <p:ext uri="{BB962C8B-B14F-4D97-AF65-F5344CB8AC3E}">
        <p14:creationId xmlns:p14="http://schemas.microsoft.com/office/powerpoint/2010/main" val="137023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LEP"/>
          <p:cNvSpPr>
            <a:spLocks noGrp="1"/>
          </p:cNvSpPr>
          <p:nvPr>
            <p:ph type="title"/>
          </p:nvPr>
        </p:nvSpPr>
        <p:spPr/>
        <p:txBody>
          <a:bodyPr/>
          <a:lstStyle/>
          <a:p>
            <a:r>
              <a:rPr lang="en-US" dirty="0" smtClean="0"/>
              <a:t>Example PLEP</a:t>
            </a:r>
            <a:endParaRPr lang="en-US" dirty="0"/>
          </a:p>
        </p:txBody>
      </p:sp>
      <p:grpSp>
        <p:nvGrpSpPr>
          <p:cNvPr id="3" name="Group 2" descr="Example PLEP"/>
          <p:cNvGrpSpPr/>
          <p:nvPr/>
        </p:nvGrpSpPr>
        <p:grpSpPr>
          <a:xfrm>
            <a:off x="27324" y="1609344"/>
            <a:ext cx="8977457" cy="3862409"/>
            <a:chOff x="27324" y="1609344"/>
            <a:chExt cx="8977457" cy="3862409"/>
          </a:xfrm>
        </p:grpSpPr>
        <p:pic>
          <p:nvPicPr>
            <p:cNvPr id="7" name="Picture 6" descr="Screen Clipping"/>
            <p:cNvPicPr preferRelativeResize="0">
              <a:picLocks/>
            </p:cNvPicPr>
            <p:nvPr/>
          </p:nvPicPr>
          <p:blipFill rotWithShape="1">
            <a:blip r:embed="rId2">
              <a:extLst>
                <a:ext uri="{28A0092B-C50C-407E-A947-70E740481C1C}">
                  <a14:useLocalDpi xmlns:a14="http://schemas.microsoft.com/office/drawing/2010/main" val="0"/>
                </a:ext>
              </a:extLst>
            </a:blip>
            <a:srcRect l="60522" t="-1" r="14391" b="88236"/>
            <a:stretch/>
          </p:blipFill>
          <p:spPr>
            <a:xfrm>
              <a:off x="3302619" y="1609344"/>
              <a:ext cx="2468880" cy="469266"/>
            </a:xfrm>
            <a:prstGeom prst="rect">
              <a:avLst/>
            </a:prstGeom>
          </p:spPr>
        </p:pic>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t="12533"/>
            <a:stretch/>
          </p:blipFill>
          <p:spPr>
            <a:xfrm>
              <a:off x="31605" y="1982563"/>
              <a:ext cx="8964276" cy="3489190"/>
            </a:xfrm>
            <a:prstGeom prst="rect">
              <a:avLst/>
            </a:prstGeom>
          </p:spPr>
        </p:pic>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l="63784" b="88698"/>
            <a:stretch/>
          </p:blipFill>
          <p:spPr>
            <a:xfrm>
              <a:off x="5758319" y="1609344"/>
              <a:ext cx="3246462" cy="450850"/>
            </a:xfrm>
            <a:prstGeom prst="rect">
              <a:avLst/>
            </a:prstGeom>
          </p:spPr>
        </p:pic>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t="189" r="61671" b="90698"/>
            <a:stretch/>
          </p:blipFill>
          <p:spPr>
            <a:xfrm>
              <a:off x="27324" y="1619030"/>
              <a:ext cx="3435933" cy="363533"/>
            </a:xfrm>
            <a:prstGeom prst="rect">
              <a:avLst/>
            </a:prstGeom>
          </p:spPr>
        </p:pic>
      </p:grpSp>
    </p:spTree>
    <p:extLst>
      <p:ext uri="{BB962C8B-B14F-4D97-AF65-F5344CB8AC3E}">
        <p14:creationId xmlns:p14="http://schemas.microsoft.com/office/powerpoint/2010/main" val="2639959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LEP—Gifted"/>
          <p:cNvSpPr>
            <a:spLocks noGrp="1"/>
          </p:cNvSpPr>
          <p:nvPr>
            <p:ph type="title"/>
          </p:nvPr>
        </p:nvSpPr>
        <p:spPr/>
        <p:txBody>
          <a:bodyPr/>
          <a:lstStyle/>
          <a:p>
            <a:r>
              <a:rPr lang="en-US" dirty="0" smtClean="0"/>
              <a:t>Example PLEP—Gifted	</a:t>
            </a:r>
            <a:endParaRPr lang="en-US" dirty="0"/>
          </a:p>
        </p:txBody>
      </p:sp>
      <p:pic>
        <p:nvPicPr>
          <p:cNvPr id="4" name="Content Placeholder 3" descr="screen clipping"/>
          <p:cNvPicPr>
            <a:picLocks noGrp="1"/>
          </p:cNvPicPr>
          <p:nvPr>
            <p:ph idx="4294967295"/>
          </p:nvPr>
        </p:nvPicPr>
        <p:blipFill>
          <a:blip r:embed="rId2"/>
          <a:stretch>
            <a:fillRect/>
          </a:stretch>
        </p:blipFill>
        <p:spPr>
          <a:xfrm>
            <a:off x="205946" y="1143000"/>
            <a:ext cx="8938054" cy="2928938"/>
          </a:xfrm>
          <a:prstGeom prst="rect">
            <a:avLst/>
          </a:prstGeom>
        </p:spPr>
      </p:pic>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946" y="4072112"/>
            <a:ext cx="9090454" cy="3090687"/>
          </a:xfrm>
          <a:prstGeom prst="rect">
            <a:avLst/>
          </a:prstGeom>
          <a:noFill/>
          <a:ln>
            <a:noFill/>
          </a:ln>
        </p:spPr>
      </p:pic>
    </p:spTree>
    <p:extLst>
      <p:ext uri="{BB962C8B-B14F-4D97-AF65-F5344CB8AC3E}">
        <p14:creationId xmlns:p14="http://schemas.microsoft.com/office/powerpoint/2010/main" val="4135307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36</a:t>
            </a:fld>
            <a:endParaRPr lang="en-US" dirty="0">
              <a:solidFill>
                <a:srgbClr val="666666"/>
              </a:solidFill>
            </a:endParaRPr>
          </a:p>
        </p:txBody>
      </p:sp>
      <p:sp>
        <p:nvSpPr>
          <p:cNvPr id="4098" name="Title 1" descr="Let’s Practice"/>
          <p:cNvSpPr>
            <a:spLocks noGrp="1"/>
          </p:cNvSpPr>
          <p:nvPr>
            <p:ph type="title"/>
          </p:nvPr>
        </p:nvSpPr>
        <p:spPr/>
        <p:txBody>
          <a:bodyPr>
            <a:normAutofit/>
          </a:bodyPr>
          <a:lstStyle/>
          <a:p>
            <a:r>
              <a:rPr lang="en-US" dirty="0" smtClean="0"/>
              <a:t>Let’s Practice</a:t>
            </a:r>
          </a:p>
        </p:txBody>
      </p:sp>
      <p:sp>
        <p:nvSpPr>
          <p:cNvPr id="3" name="Content Placeholder 2" descr="Must include: &#10;Student’s current  assessment data &#10;Specific, accurate reflection of skills&#10;Narrative description about skills assessed&#10;Impact on mastery of standards &#10;Exceptional: yes or no &#10;Positive terms and language &#10;Must pass the “stranger test” &#10;"/>
          <p:cNvSpPr>
            <a:spLocks noGrp="1"/>
          </p:cNvSpPr>
          <p:nvPr>
            <p:ph idx="4294967295"/>
          </p:nvPr>
        </p:nvSpPr>
        <p:spPr>
          <a:xfrm>
            <a:off x="0" y="1143000"/>
            <a:ext cx="8458200" cy="4983163"/>
          </a:xfrm>
        </p:spPr>
        <p:txBody>
          <a:bodyPr rtlCol="0">
            <a:normAutofit/>
          </a:bodyPr>
          <a:lstStyle/>
          <a:p>
            <a:pPr marL="0" indent="0" fontAlgn="auto">
              <a:spcAft>
                <a:spcPts val="0"/>
              </a:spcAft>
              <a:buNone/>
              <a:defRPr/>
            </a:pPr>
            <a:r>
              <a:rPr lang="en-US" sz="2400" dirty="0" smtClean="0"/>
              <a:t>Must include: </a:t>
            </a:r>
          </a:p>
          <a:p>
            <a:pPr lvl="1" fontAlgn="auto">
              <a:spcAft>
                <a:spcPts val="0"/>
              </a:spcAft>
              <a:defRPr/>
            </a:pPr>
            <a:r>
              <a:rPr lang="en-US" sz="2400" dirty="0" smtClean="0"/>
              <a:t>Student’s current  assessment data </a:t>
            </a:r>
          </a:p>
          <a:p>
            <a:pPr lvl="1" fontAlgn="auto">
              <a:spcAft>
                <a:spcPts val="0"/>
              </a:spcAft>
              <a:defRPr/>
            </a:pPr>
            <a:r>
              <a:rPr lang="en-US" sz="2400" dirty="0" smtClean="0"/>
              <a:t>Specific, accurate reflection of skills</a:t>
            </a:r>
          </a:p>
          <a:p>
            <a:pPr lvl="1" fontAlgn="auto">
              <a:spcAft>
                <a:spcPts val="0"/>
              </a:spcAft>
              <a:defRPr/>
            </a:pPr>
            <a:r>
              <a:rPr lang="en-US" sz="2400" dirty="0" smtClean="0"/>
              <a:t>Narrative description about skills assessed</a:t>
            </a:r>
          </a:p>
          <a:p>
            <a:pPr lvl="1" fontAlgn="auto">
              <a:spcAft>
                <a:spcPts val="0"/>
              </a:spcAft>
              <a:defRPr/>
            </a:pPr>
            <a:r>
              <a:rPr lang="en-US" sz="2400" dirty="0" smtClean="0"/>
              <a:t>Impact on mastery of standards </a:t>
            </a:r>
          </a:p>
          <a:p>
            <a:pPr lvl="1" fontAlgn="auto">
              <a:spcAft>
                <a:spcPts val="0"/>
              </a:spcAft>
              <a:defRPr/>
            </a:pPr>
            <a:r>
              <a:rPr lang="en-US" sz="2400" dirty="0" smtClean="0"/>
              <a:t>Exceptional: yes or no </a:t>
            </a:r>
          </a:p>
          <a:p>
            <a:pPr lvl="1" fontAlgn="auto">
              <a:spcAft>
                <a:spcPts val="0"/>
              </a:spcAft>
              <a:defRPr/>
            </a:pPr>
            <a:r>
              <a:rPr lang="en-US" sz="2400" dirty="0" smtClean="0"/>
              <a:t>Positive terms and language </a:t>
            </a:r>
          </a:p>
          <a:p>
            <a:pPr lvl="1" fontAlgn="auto">
              <a:spcAft>
                <a:spcPts val="0"/>
              </a:spcAft>
              <a:defRPr/>
            </a:pPr>
            <a:r>
              <a:rPr lang="en-US" sz="2400" dirty="0" smtClean="0"/>
              <a:t>Must pass the “stranger test” </a:t>
            </a:r>
          </a:p>
          <a:p>
            <a:pPr lvl="1" fontAlgn="auto">
              <a:spcAft>
                <a:spcPts val="0"/>
              </a:spcAft>
              <a:defRPr/>
            </a:pPr>
            <a:endParaRPr lang="en-US" dirty="0" smtClean="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nvPr>
            </p:nvGraphicFramePr>
            <p:xfrm>
              <a:off x="6476743" y="270303"/>
              <a:ext cx="2590800" cy="186115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6476743" y="270303"/>
                <a:ext cx="2590800" cy="1861151"/>
              </a:xfrm>
              <a:prstGeom prst="rect">
                <a:avLst/>
              </a:prstGeom>
            </p:spPr>
          </p:pic>
        </mc:Fallback>
      </mc:AlternateContent>
      <p:sp>
        <p:nvSpPr>
          <p:cNvPr id="6" name="Rounded Rectangle 5" descr="Provides the informational basis for generating goals, supports, accommodations, and services that are specifically designed to meet the student’s individual needs&#10;"/>
          <p:cNvSpPr/>
          <p:nvPr/>
        </p:nvSpPr>
        <p:spPr>
          <a:xfrm>
            <a:off x="342900" y="4805362"/>
            <a:ext cx="8229600" cy="17335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Provides the informational basis for generating goals, supports, accommodations, and services that are specifically designed to meet the student’s individual </a:t>
            </a:r>
            <a:r>
              <a:rPr lang="en-US" sz="2400" dirty="0" smtClean="0">
                <a:solidFill>
                  <a:schemeClr val="bg1"/>
                </a:solidFill>
                <a:latin typeface="Arial" panose="020B0604020202020204" pitchFamily="34" charset="0"/>
                <a:cs typeface="Arial" panose="020B0604020202020204" pitchFamily="34" charset="0"/>
              </a:rPr>
              <a:t>needs.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111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37</a:t>
            </a:fld>
            <a:endParaRPr lang="en-US" dirty="0">
              <a:solidFill>
                <a:srgbClr val="666666"/>
              </a:solidFill>
            </a:endParaRPr>
          </a:p>
        </p:txBody>
      </p:sp>
      <p:sp>
        <p:nvSpPr>
          <p:cNvPr id="2" name="Title 1" descr="Measurable Annual Goals"/>
          <p:cNvSpPr>
            <a:spLocks noGrp="1"/>
          </p:cNvSpPr>
          <p:nvPr>
            <p:ph type="title"/>
          </p:nvPr>
        </p:nvSpPr>
        <p:spPr/>
        <p:txBody>
          <a:bodyPr/>
          <a:lstStyle/>
          <a:p>
            <a:r>
              <a:rPr lang="en-US" dirty="0" smtClean="0"/>
              <a:t>Measurable Annual Goals MAGs)</a:t>
            </a:r>
            <a:endParaRPr lang="en-US" dirty="0"/>
          </a:p>
        </p:txBody>
      </p:sp>
      <p:pic>
        <p:nvPicPr>
          <p:cNvPr id="3" name="Picture 2" descr="Core Instruction and Transition: Narratives: Strengths, Concerns, Adverse Impact, Present Levels of Educational Performance, Measurable Annual Goal, Accommodations &amp; Modifications, Service Delivery and Least Restrictive Environment, Progress Monito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87" y="1223493"/>
            <a:ext cx="6372225" cy="5648325"/>
          </a:xfrm>
          <a:prstGeom prst="rect">
            <a:avLst/>
          </a:prstGeom>
        </p:spPr>
      </p:pic>
    </p:spTree>
    <p:extLst>
      <p:ext uri="{BB962C8B-B14F-4D97-AF65-F5344CB8AC3E}">
        <p14:creationId xmlns:p14="http://schemas.microsoft.com/office/powerpoint/2010/main" val="3108213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38</a:t>
            </a:fld>
            <a:endParaRPr lang="en-US" dirty="0">
              <a:solidFill>
                <a:srgbClr val="666666"/>
              </a:solidFill>
            </a:endParaRPr>
          </a:p>
        </p:txBody>
      </p:sp>
      <p:sp>
        <p:nvSpPr>
          <p:cNvPr id="2" name="Title 1" descr="Measurable Annual Goals (MAGs)"/>
          <p:cNvSpPr>
            <a:spLocks noGrp="1"/>
          </p:cNvSpPr>
          <p:nvPr>
            <p:ph type="title"/>
          </p:nvPr>
        </p:nvSpPr>
        <p:spPr/>
        <p:txBody>
          <a:bodyPr>
            <a:normAutofit/>
          </a:bodyPr>
          <a:lstStyle/>
          <a:p>
            <a:r>
              <a:rPr lang="en-US" dirty="0" smtClean="0"/>
              <a:t>Measurable Annual Goals (MAGs)</a:t>
            </a:r>
            <a:endParaRPr lang="en-US" dirty="0"/>
          </a:p>
        </p:txBody>
      </p:sp>
      <p:sp>
        <p:nvSpPr>
          <p:cNvPr id="3" name="Content Placeholder 2" descr="Direct relationship to skills identified as exceptional in the PLEP&#10;Skill deficit-specific&#10;Individualized&#10;Measurable: numbers/targets clearly identified within the goal statement&#10;Focus is on accessing and participating within curriculum at increasingly higher levels of independence&#10;"/>
          <p:cNvSpPr>
            <a:spLocks noGrp="1"/>
          </p:cNvSpPr>
          <p:nvPr>
            <p:ph idx="4294967295"/>
          </p:nvPr>
        </p:nvSpPr>
        <p:spPr>
          <a:xfrm>
            <a:off x="0" y="1289050"/>
            <a:ext cx="8610600" cy="3352800"/>
          </a:xfrm>
        </p:spPr>
        <p:txBody>
          <a:bodyPr>
            <a:normAutofit/>
          </a:bodyPr>
          <a:lstStyle/>
          <a:p>
            <a:r>
              <a:rPr lang="en-US" sz="2400" dirty="0" smtClean="0"/>
              <a:t>Direct </a:t>
            </a:r>
            <a:r>
              <a:rPr lang="en-US" sz="2400" dirty="0"/>
              <a:t>relationship to skills identified as </a:t>
            </a:r>
            <a:r>
              <a:rPr lang="en-US" dirty="0"/>
              <a:t>e</a:t>
            </a:r>
            <a:r>
              <a:rPr lang="en-US" sz="2400" dirty="0" smtClean="0"/>
              <a:t>xceptional </a:t>
            </a:r>
            <a:r>
              <a:rPr lang="en-US" sz="2400" dirty="0"/>
              <a:t>in the PLEP</a:t>
            </a:r>
          </a:p>
          <a:p>
            <a:r>
              <a:rPr lang="en-US" sz="2400" b="1" dirty="0" smtClean="0"/>
              <a:t>Skill </a:t>
            </a:r>
            <a:r>
              <a:rPr lang="en-US" sz="2400" dirty="0" smtClean="0"/>
              <a:t>deficit-specific</a:t>
            </a:r>
          </a:p>
          <a:p>
            <a:r>
              <a:rPr lang="en-US" sz="2400" dirty="0" smtClean="0"/>
              <a:t>Individualized</a:t>
            </a:r>
          </a:p>
          <a:p>
            <a:r>
              <a:rPr lang="en-US" sz="2400" dirty="0" smtClean="0"/>
              <a:t>Measurable: numbers/targets clearly identified within the goal statement</a:t>
            </a:r>
          </a:p>
          <a:p>
            <a:r>
              <a:rPr lang="en-US" sz="2400" dirty="0" smtClean="0"/>
              <a:t>Focus is on accessing and participating within curriculum at increasingly higher levels of independence</a:t>
            </a:r>
          </a:p>
          <a:p>
            <a:endParaRPr lang="en-US" sz="2400" dirty="0"/>
          </a:p>
          <a:p>
            <a:endParaRPr lang="en-US" dirty="0"/>
          </a:p>
          <a:p>
            <a:endParaRPr lang="en-US" dirty="0"/>
          </a:p>
        </p:txBody>
      </p:sp>
      <p:sp>
        <p:nvSpPr>
          <p:cNvPr id="6" name="TextBox 5" descr="A well written MAG addresses an identified deficit, which after intervention, will assist the student in reducing the adverse impact of the disability on their mastery of standards.&#10;"/>
          <p:cNvSpPr txBox="1"/>
          <p:nvPr/>
        </p:nvSpPr>
        <p:spPr>
          <a:xfrm>
            <a:off x="228600" y="4661773"/>
            <a:ext cx="8001000" cy="1846659"/>
          </a:xfrm>
          <a:prstGeom prst="rect">
            <a:avLst/>
          </a:prstGeom>
          <a:solidFill>
            <a:schemeClr val="bg1">
              <a:lumMod val="85000"/>
            </a:schemeClr>
          </a:solidFill>
          <a:ln>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A well written </a:t>
            </a:r>
            <a:r>
              <a:rPr lang="en-US" sz="2400" dirty="0" smtClean="0">
                <a:solidFill>
                  <a:prstClr val="black"/>
                </a:solidFill>
                <a:latin typeface="Arial" panose="020B0604020202020204" pitchFamily="34" charset="0"/>
                <a:cs typeface="Arial" panose="020B0604020202020204" pitchFamily="34" charset="0"/>
              </a:rPr>
              <a:t>MAG addresses </a:t>
            </a:r>
            <a:r>
              <a:rPr lang="en-US" sz="2400" dirty="0">
                <a:solidFill>
                  <a:prstClr val="black"/>
                </a:solidFill>
                <a:latin typeface="Arial" panose="020B0604020202020204" pitchFamily="34" charset="0"/>
                <a:cs typeface="Arial" panose="020B0604020202020204" pitchFamily="34" charset="0"/>
              </a:rPr>
              <a:t>an identified deficit, </a:t>
            </a:r>
            <a:r>
              <a:rPr lang="en-US" sz="2400" dirty="0" smtClean="0">
                <a:solidFill>
                  <a:prstClr val="black"/>
                </a:solidFill>
                <a:latin typeface="Arial" panose="020B0604020202020204" pitchFamily="34" charset="0"/>
                <a:cs typeface="Arial" panose="020B0604020202020204" pitchFamily="34" charset="0"/>
              </a:rPr>
              <a:t>which </a:t>
            </a:r>
            <a:r>
              <a:rPr lang="en-US" sz="2400" dirty="0">
                <a:solidFill>
                  <a:prstClr val="black"/>
                </a:solidFill>
                <a:latin typeface="Arial" panose="020B0604020202020204" pitchFamily="34" charset="0"/>
                <a:cs typeface="Arial" panose="020B0604020202020204" pitchFamily="34" charset="0"/>
              </a:rPr>
              <a:t>after intervention, will assist the student in reducing the adverse impact of the disability on their mastery of </a:t>
            </a:r>
            <a:r>
              <a:rPr lang="en-US" sz="2400" dirty="0" smtClean="0">
                <a:solidFill>
                  <a:prstClr val="black"/>
                </a:solidFill>
                <a:latin typeface="Arial" panose="020B0604020202020204" pitchFamily="34" charset="0"/>
                <a:cs typeface="Arial" panose="020B0604020202020204" pitchFamily="34" charset="0"/>
              </a:rPr>
              <a:t>standards.</a:t>
            </a:r>
            <a:endParaRPr lang="en-US" sz="2400" dirty="0">
              <a:solidFill>
                <a:prstClr val="black"/>
              </a:solidFill>
              <a:latin typeface="Arial" panose="020B0604020202020204" pitchFamily="34" charset="0"/>
              <a:cs typeface="Arial" panose="020B0604020202020204" pitchFamily="34" charset="0"/>
            </a:endParaRPr>
          </a:p>
          <a:p>
            <a:endParaRPr lang="en-US" dirty="0">
              <a:solidFill>
                <a:prstClr val="black"/>
              </a:solidFill>
            </a:endParaRPr>
          </a:p>
        </p:txBody>
      </p:sp>
    </p:spTree>
    <p:extLst>
      <p:ext uri="{BB962C8B-B14F-4D97-AF65-F5344CB8AC3E}">
        <p14:creationId xmlns:p14="http://schemas.microsoft.com/office/powerpoint/2010/main" val="3585685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asurable Annual Goals (MAGs)"/>
          <p:cNvSpPr>
            <a:spLocks noGrp="1"/>
          </p:cNvSpPr>
          <p:nvPr>
            <p:ph type="title"/>
          </p:nvPr>
        </p:nvSpPr>
        <p:spPr/>
        <p:txBody>
          <a:bodyPr/>
          <a:lstStyle/>
          <a:p>
            <a:r>
              <a:rPr lang="en-US" dirty="0" smtClean="0"/>
              <a:t>Measurable Annual Goals (MAGs)</a:t>
            </a:r>
            <a:endParaRPr lang="en-US" dirty="0"/>
          </a:p>
        </p:txBody>
      </p:sp>
      <p:graphicFrame>
        <p:nvGraphicFramePr>
          <p:cNvPr id="5" name="Content Placeholder 4" descr="graphic"/>
          <p:cNvGraphicFramePr>
            <a:graphicFrameLocks noGrp="1"/>
          </p:cNvGraphicFramePr>
          <p:nvPr>
            <p:ph idx="4294967295"/>
            <p:extLst>
              <p:ext uri="{D42A27DB-BD31-4B8C-83A1-F6EECF244321}">
                <p14:modId xmlns:p14="http://schemas.microsoft.com/office/powerpoint/2010/main" val="3893676939"/>
              </p:ext>
            </p:extLst>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843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Priorities"/>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rPr>
              <a:t>Priorities</a:t>
            </a:r>
            <a:endParaRPr lang="en-US" b="1" dirty="0">
              <a:solidFill>
                <a:schemeClr val="bg1"/>
              </a:solidFill>
              <a:effectLst>
                <a:outerShdw blurRad="38100" dist="38100" dir="2700000" algn="tl">
                  <a:srgbClr val="000000">
                    <a:alpha val="43137"/>
                  </a:srgbClr>
                </a:outerShdw>
              </a:effectLst>
            </a:endParaRPr>
          </a:p>
        </p:txBody>
      </p:sp>
      <p:pic>
        <p:nvPicPr>
          <p:cNvPr id="5" name="Picture 2" descr="Early Foundations: Building skills in early grades to contribute to future success.&#10;High school &amp; bridge to postsecondary: Preparing significantly more students for postsecondary completion.&#10;All Means All: Providing individualized support and opportunities for all students with a focus on those who are furtherest behind. &#10;Educator Support: Supporting the preparation and devlopment of an exceptional educator workforce. &#10;District Emplowerment: Providing districts with the tools and autonomy they need to make the best decisions for students. "/>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1260858"/>
            <a:ext cx="628735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598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SERS issued a “Dear Colleague” letter on Nov. 16, 2015.&#10;“IEP teams must ensure that annual IEP goals are aligned with the State’s academic content standards for the grade in which the child is enrolled.”&#10;“Therefore, an IEP that focuses on ensuring that the child is involved in the general education curriculum will necessarily be aligned with the State’s content standards.”&#10;The Tennessee department of education created a reply documenting the Special Education Framework alignment to content standards.&#10;"/>
          <p:cNvSpPr>
            <a:spLocks noGrp="1"/>
          </p:cNvSpPr>
          <p:nvPr>
            <p:ph idx="1"/>
          </p:nvPr>
        </p:nvSpPr>
        <p:spPr/>
        <p:txBody>
          <a:bodyPr>
            <a:normAutofit/>
          </a:bodyPr>
          <a:lstStyle/>
          <a:p>
            <a:r>
              <a:rPr lang="en-US" dirty="0" smtClean="0"/>
              <a:t>OSERS issued a Dear Colleague letter on Nov. 16, 2015.</a:t>
            </a:r>
          </a:p>
          <a:p>
            <a:pPr lvl="1"/>
            <a:r>
              <a:rPr lang="en-US" sz="2400" dirty="0" smtClean="0"/>
              <a:t>“IEP teams must ensure that annual IEP goals are </a:t>
            </a:r>
            <a:r>
              <a:rPr lang="en-US" sz="2400" dirty="0"/>
              <a:t>aligned with the State’s academic content standards for the grade in which the child is enrolled</a:t>
            </a:r>
            <a:r>
              <a:rPr lang="en-US" sz="2400" dirty="0" smtClean="0"/>
              <a:t>.”</a:t>
            </a:r>
          </a:p>
          <a:p>
            <a:pPr lvl="1"/>
            <a:r>
              <a:rPr lang="en-US" sz="2400" dirty="0" smtClean="0"/>
              <a:t>“Therefore</a:t>
            </a:r>
            <a:r>
              <a:rPr lang="en-US" sz="2400" dirty="0"/>
              <a:t>, an IEP that focuses on ensuring that the child is involved in the general education curriculum will necessarily be aligned with the State’s content standards</a:t>
            </a:r>
            <a:r>
              <a:rPr lang="en-US" sz="2400" dirty="0" smtClean="0"/>
              <a:t>.”</a:t>
            </a:r>
            <a:endParaRPr lang="en-US" sz="2400" dirty="0"/>
          </a:p>
          <a:p>
            <a:r>
              <a:rPr lang="en-US" dirty="0" smtClean="0"/>
              <a:t>The department created a reply documenting the Special Education Framework alignment to content standards.</a:t>
            </a:r>
            <a:endParaRPr lang="en-US" dirty="0"/>
          </a:p>
        </p:txBody>
      </p:sp>
      <p:sp>
        <p:nvSpPr>
          <p:cNvPr id="2" name="Title 1" descr="Tennessee’s Special Education Framework and Alignment to Content Standards"/>
          <p:cNvSpPr>
            <a:spLocks noGrp="1"/>
          </p:cNvSpPr>
          <p:nvPr>
            <p:ph type="title"/>
          </p:nvPr>
        </p:nvSpPr>
        <p:spPr/>
        <p:txBody>
          <a:bodyPr>
            <a:normAutofit fontScale="90000"/>
          </a:bodyPr>
          <a:lstStyle/>
          <a:p>
            <a:r>
              <a:rPr lang="en-US" sz="3000" dirty="0" smtClean="0"/>
              <a:t>Tennessee’s Special Education Framework and Alignment to Content Standards</a:t>
            </a:r>
            <a:endParaRPr lang="en-US" sz="3000" dirty="0"/>
          </a:p>
        </p:txBody>
      </p:sp>
    </p:spTree>
    <p:extLst>
      <p:ext uri="{BB962C8B-B14F-4D97-AF65-F5344CB8AC3E}">
        <p14:creationId xmlns:p14="http://schemas.microsoft.com/office/powerpoint/2010/main" val="2998122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s at a g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566057"/>
            <a:ext cx="791527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descr="www.pattan.net                                                                       http://www.ksde.org&#10;"/>
          <p:cNvSpPr>
            <a:spLocks noGrp="1"/>
          </p:cNvSpPr>
          <p:nvPr>
            <p:ph type="ftr" sz="quarter" idx="4294967295"/>
          </p:nvPr>
        </p:nvSpPr>
        <p:spPr>
          <a:xfrm>
            <a:off x="7543800" y="5943600"/>
            <a:ext cx="1600200" cy="622300"/>
          </a:xfrm>
          <a:prstGeom prst="rect">
            <a:avLst/>
          </a:prstGeom>
        </p:spPr>
        <p:txBody>
          <a:bodyPr/>
          <a:lstStyle/>
          <a:p>
            <a:r>
              <a:rPr lang="en-US" sz="1100" dirty="0">
                <a:solidFill>
                  <a:srgbClr val="666666"/>
                </a:solidFill>
                <a:hlinkClick r:id="rId4"/>
              </a:rPr>
              <a:t> </a:t>
            </a:r>
            <a:r>
              <a:rPr lang="en-US" sz="1100" dirty="0" smtClean="0">
                <a:solidFill>
                  <a:srgbClr val="666666"/>
                </a:solidFill>
                <a:hlinkClick r:id="rId4"/>
              </a:rPr>
              <a:t>www.pattan.net</a:t>
            </a:r>
            <a:r>
              <a:rPr lang="en-US" sz="1100" dirty="0" smtClean="0">
                <a:solidFill>
                  <a:srgbClr val="666666"/>
                </a:solidFill>
              </a:rPr>
              <a:t>                                                                       </a:t>
            </a:r>
            <a:r>
              <a:rPr lang="en-US" sz="1100" dirty="0" smtClean="0">
                <a:solidFill>
                  <a:srgbClr val="666666"/>
                </a:solidFill>
                <a:hlinkClick r:id="rId5"/>
              </a:rPr>
              <a:t>http</a:t>
            </a:r>
            <a:r>
              <a:rPr lang="en-US" sz="1100" dirty="0">
                <a:solidFill>
                  <a:srgbClr val="666666"/>
                </a:solidFill>
                <a:hlinkClick r:id="rId5"/>
              </a:rPr>
              <a:t>://www.ksde.org</a:t>
            </a:r>
            <a:endParaRPr lang="en-US" sz="1100" dirty="0">
              <a:solidFill>
                <a:srgbClr val="666666"/>
              </a:solidFill>
            </a:endParaRPr>
          </a:p>
          <a:p>
            <a:endParaRPr lang="en-US" sz="1100" dirty="0">
              <a:solidFill>
                <a:srgbClr val="666666"/>
              </a:solidFill>
            </a:endParaRPr>
          </a:p>
        </p:txBody>
      </p:sp>
    </p:spTree>
    <p:extLst>
      <p:ext uri="{BB962C8B-B14F-4D97-AF65-F5344CB8AC3E}">
        <p14:creationId xmlns:p14="http://schemas.microsoft.com/office/powerpoint/2010/main" val="2926936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Given_______(condition/materials/setting/accommodation), _______(student name) will _______(do what measurable/ observable skill/behavior in functional terms), _____(to what extent/how well to determine mastery), ________(# of times/frequency/how consistently), by ________(how often) evaluated/determined by _____(measure). &#10;"/>
          <p:cNvSpPr>
            <a:spLocks noGrp="1"/>
          </p:cNvSpPr>
          <p:nvPr>
            <p:ph idx="1"/>
          </p:nvPr>
        </p:nvSpPr>
        <p:spPr/>
        <p:txBody>
          <a:bodyPr/>
          <a:lstStyle/>
          <a:p>
            <a:pPr marL="0" indent="0">
              <a:buNone/>
            </a:pPr>
            <a:r>
              <a:rPr lang="en-US" dirty="0" smtClean="0"/>
              <a:t>Given_______(condition/materials/setting/accommodation), _______(student name) will _______(do what measurable/ observable skill/behavior in functional terms), _____(to what extent/how well to determine mastery), ________(# of times/frequency/how consistently), by ________(how often) evaluated/determined by _____(measure). </a:t>
            </a:r>
            <a:endParaRPr lang="en-US" dirty="0"/>
          </a:p>
        </p:txBody>
      </p:sp>
      <p:sp>
        <p:nvSpPr>
          <p:cNvPr id="2" name="Title 1" descr="MAG Template"/>
          <p:cNvSpPr>
            <a:spLocks noGrp="1"/>
          </p:cNvSpPr>
          <p:nvPr>
            <p:ph type="title"/>
          </p:nvPr>
        </p:nvSpPr>
        <p:spPr/>
        <p:txBody>
          <a:bodyPr>
            <a:noAutofit/>
          </a:bodyPr>
          <a:lstStyle/>
          <a:p>
            <a:r>
              <a:rPr lang="en-US" dirty="0" smtClean="0"/>
              <a:t>MAG Template</a:t>
            </a:r>
            <a:endParaRPr lang="en-US" dirty="0"/>
          </a:p>
        </p:txBody>
      </p:sp>
      <p:sp>
        <p:nvSpPr>
          <p:cNvPr id="5" name="Slide Number Placeholder 4"/>
          <p:cNvSpPr>
            <a:spLocks noGrp="1"/>
          </p:cNvSpPr>
          <p:nvPr>
            <p:ph type="sldNum" sz="quarter" idx="12"/>
          </p:nvPr>
        </p:nvSpPr>
        <p:spPr>
          <a:prstGeom prst="rect">
            <a:avLst/>
          </a:prstGeom>
        </p:spPr>
        <p:txBody>
          <a:bodyPr/>
          <a:lstStyle/>
          <a:p>
            <a:fld id="{32E85551-1F07-42CD-AA7B-98C8A9C5DDBB}" type="slidenum">
              <a:rPr lang="en-US" smtClean="0">
                <a:solidFill>
                  <a:srgbClr val="666666"/>
                </a:solidFill>
              </a:rPr>
              <a:pPr/>
              <a:t>42</a:t>
            </a:fld>
            <a:endParaRPr lang="en-US" dirty="0">
              <a:solidFill>
                <a:srgbClr val="666666"/>
              </a:solidFill>
            </a:endParaRPr>
          </a:p>
        </p:txBody>
      </p:sp>
    </p:spTree>
    <p:extLst>
      <p:ext uri="{BB962C8B-B14F-4D97-AF65-F5344CB8AC3E}">
        <p14:creationId xmlns:p14="http://schemas.microsoft.com/office/powerpoint/2010/main" val="1572054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7" name="Title 1" descr="MAG"/>
          <p:cNvSpPr>
            <a:spLocks noGrp="1"/>
          </p:cNvSpPr>
          <p:nvPr>
            <p:ph type="title"/>
          </p:nvPr>
        </p:nvSpPr>
        <p:spPr/>
        <p:txBody>
          <a:bodyPr>
            <a:normAutofit/>
          </a:bodyPr>
          <a:lstStyle/>
          <a:p>
            <a:r>
              <a:rPr lang="en-US" dirty="0" smtClean="0"/>
              <a:t>MAG</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43</a:t>
            </a:fld>
            <a:endParaRPr lang="en-US" dirty="0">
              <a:solidFill>
                <a:srgbClr val="666666"/>
              </a:solidFill>
            </a:endParaRPr>
          </a:p>
        </p:txBody>
      </p:sp>
      <p:graphicFrame>
        <p:nvGraphicFramePr>
          <p:cNvPr id="6" name="Table 5" descr="Goals are: Specific, measurable, individualized to the student's needs, related to an individual student's skill deficits, directly related to the individual student's PLEP.&#10;&#10;Goals are not: general concepts and ideas, grade level curriculum, standards, related to core instruction tutoring. "/>
          <p:cNvGraphicFramePr>
            <a:graphicFrameLocks noGrp="1"/>
          </p:cNvGraphicFramePr>
          <p:nvPr>
            <p:extLst>
              <p:ext uri="{D42A27DB-BD31-4B8C-83A1-F6EECF244321}">
                <p14:modId xmlns:p14="http://schemas.microsoft.com/office/powerpoint/2010/main" val="3197573965"/>
              </p:ext>
            </p:extLst>
          </p:nvPr>
        </p:nvGraphicFramePr>
        <p:xfrm>
          <a:off x="381000" y="1190758"/>
          <a:ext cx="8153399" cy="4804459"/>
        </p:xfrm>
        <a:graphic>
          <a:graphicData uri="http://schemas.openxmlformats.org/drawingml/2006/table">
            <a:tbl>
              <a:tblPr firstRow="1">
                <a:tableStyleId>{F5AB1C69-6EDB-4FF4-983F-18BD219EF322}</a:tableStyleId>
              </a:tblPr>
              <a:tblGrid>
                <a:gridCol w="4114798"/>
                <a:gridCol w="4038601"/>
              </a:tblGrid>
              <a:tr h="790695">
                <a:tc>
                  <a:txBody>
                    <a:bodyPr/>
                    <a:lstStyle/>
                    <a:p>
                      <a:pPr marL="0" marR="0" algn="ctr">
                        <a:lnSpc>
                          <a:spcPct val="115000"/>
                        </a:lnSpc>
                        <a:spcBef>
                          <a:spcPts val="0"/>
                        </a:spcBef>
                        <a:spcAft>
                          <a:spcPts val="1000"/>
                        </a:spcAft>
                      </a:pPr>
                      <a:r>
                        <a:rPr lang="en-US" sz="2800" dirty="0">
                          <a:effectLst/>
                          <a:latin typeface="Arial" panose="020B0604020202020204" pitchFamily="34" charset="0"/>
                          <a:cs typeface="Arial" panose="020B0604020202020204" pitchFamily="34" charset="0"/>
                        </a:rPr>
                        <a:t>Goals </a:t>
                      </a:r>
                      <a:r>
                        <a:rPr lang="en-US" sz="2800" dirty="0" smtClean="0">
                          <a:effectLst/>
                          <a:latin typeface="Arial" panose="020B0604020202020204" pitchFamily="34" charset="0"/>
                          <a:cs typeface="Arial" panose="020B0604020202020204" pitchFamily="34" charset="0"/>
                        </a:rPr>
                        <a:t>are:</a:t>
                      </a:r>
                      <a:endParaRPr lang="en-US" sz="28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c>
                  <a:txBody>
                    <a:bodyPr/>
                    <a:lstStyle/>
                    <a:p>
                      <a:pPr marL="0" marR="0" algn="ctr">
                        <a:lnSpc>
                          <a:spcPct val="115000"/>
                        </a:lnSpc>
                        <a:spcBef>
                          <a:spcPts val="0"/>
                        </a:spcBef>
                        <a:spcAft>
                          <a:spcPts val="1000"/>
                        </a:spcAft>
                      </a:pPr>
                      <a:r>
                        <a:rPr lang="en-US" sz="2800" dirty="0">
                          <a:effectLst/>
                          <a:latin typeface="Arial" panose="020B0604020202020204" pitchFamily="34" charset="0"/>
                          <a:cs typeface="Arial" panose="020B0604020202020204" pitchFamily="34" charset="0"/>
                        </a:rPr>
                        <a:t>Goals </a:t>
                      </a:r>
                      <a:r>
                        <a:rPr lang="en-US" sz="2800" dirty="0" smtClean="0">
                          <a:effectLst/>
                          <a:latin typeface="Arial" panose="020B0604020202020204" pitchFamily="34" charset="0"/>
                          <a:cs typeface="Arial" panose="020B0604020202020204" pitchFamily="34" charset="0"/>
                        </a:rPr>
                        <a:t>are not:</a:t>
                      </a:r>
                      <a:endParaRPr lang="en-US" sz="28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r>
              <a:tr h="790695">
                <a:tc>
                  <a:txBody>
                    <a:bodyPr/>
                    <a:lstStyle/>
                    <a:p>
                      <a:pPr marL="0" marR="0" algn="ctr">
                        <a:lnSpc>
                          <a:spcPct val="115000"/>
                        </a:lnSpc>
                        <a:spcBef>
                          <a:spcPts val="0"/>
                        </a:spcBef>
                        <a:spcAft>
                          <a:spcPts val="1000"/>
                        </a:spcAft>
                      </a:pPr>
                      <a:r>
                        <a:rPr lang="en-US" sz="2400" dirty="0">
                          <a:effectLst/>
                          <a:latin typeface="Arial" panose="020B0604020202020204" pitchFamily="34" charset="0"/>
                          <a:cs typeface="Arial" panose="020B0604020202020204" pitchFamily="34" charset="0"/>
                        </a:rPr>
                        <a:t>Specific, measurable </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c>
                  <a:txBody>
                    <a:bodyPr/>
                    <a:lstStyle/>
                    <a:p>
                      <a:pPr marL="0" marR="0" algn="ctr">
                        <a:lnSpc>
                          <a:spcPct val="115000"/>
                        </a:lnSpc>
                        <a:spcBef>
                          <a:spcPts val="0"/>
                        </a:spcBef>
                        <a:spcAft>
                          <a:spcPts val="1000"/>
                        </a:spcAft>
                      </a:pPr>
                      <a:r>
                        <a:rPr lang="en-US" sz="2400" dirty="0">
                          <a:effectLst/>
                          <a:latin typeface="Arial" panose="020B0604020202020204" pitchFamily="34" charset="0"/>
                          <a:cs typeface="Arial" panose="020B0604020202020204" pitchFamily="34" charset="0"/>
                        </a:rPr>
                        <a:t>General concepts and ideas</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r>
              <a:tr h="913872">
                <a:tc>
                  <a:txBody>
                    <a:bodyPr/>
                    <a:lstStyle/>
                    <a:p>
                      <a:pPr marL="0" marR="0" algn="ctr">
                        <a:lnSpc>
                          <a:spcPct val="115000"/>
                        </a:lnSpc>
                        <a:spcBef>
                          <a:spcPts val="0"/>
                        </a:spcBef>
                        <a:spcAft>
                          <a:spcPts val="1000"/>
                        </a:spcAft>
                      </a:pPr>
                      <a:r>
                        <a:rPr lang="en-US" sz="2400" dirty="0">
                          <a:effectLst/>
                          <a:latin typeface="Arial" panose="020B0604020202020204" pitchFamily="34" charset="0"/>
                          <a:cs typeface="Arial" panose="020B0604020202020204" pitchFamily="34" charset="0"/>
                        </a:rPr>
                        <a:t>Individualized to the student’s needs</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c>
                  <a:txBody>
                    <a:bodyPr/>
                    <a:lstStyle/>
                    <a:p>
                      <a:pPr marL="0" marR="0" algn="ctr">
                        <a:lnSpc>
                          <a:spcPct val="115000"/>
                        </a:lnSpc>
                        <a:spcBef>
                          <a:spcPts val="0"/>
                        </a:spcBef>
                        <a:spcAft>
                          <a:spcPts val="1000"/>
                        </a:spcAft>
                      </a:pPr>
                      <a:r>
                        <a:rPr lang="en-US" sz="2400" dirty="0">
                          <a:effectLst/>
                          <a:latin typeface="Arial" panose="020B0604020202020204" pitchFamily="34" charset="0"/>
                          <a:cs typeface="Arial" panose="020B0604020202020204" pitchFamily="34" charset="0"/>
                        </a:rPr>
                        <a:t>Grade </a:t>
                      </a:r>
                      <a:r>
                        <a:rPr lang="en-US" sz="2400" dirty="0" smtClean="0">
                          <a:effectLst/>
                          <a:latin typeface="Arial" panose="020B0604020202020204" pitchFamily="34" charset="0"/>
                          <a:cs typeface="Arial" panose="020B0604020202020204" pitchFamily="34" charset="0"/>
                        </a:rPr>
                        <a:t>level curriculum</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r>
              <a:tr h="913872">
                <a:tc>
                  <a:txBody>
                    <a:bodyPr/>
                    <a:lstStyle/>
                    <a:p>
                      <a:pPr marL="0" marR="0" algn="ctr">
                        <a:lnSpc>
                          <a:spcPct val="115000"/>
                        </a:lnSpc>
                        <a:spcBef>
                          <a:spcPts val="0"/>
                        </a:spcBef>
                        <a:spcAft>
                          <a:spcPts val="1000"/>
                        </a:spcAft>
                      </a:pPr>
                      <a:r>
                        <a:rPr lang="en-US" sz="2400" dirty="0">
                          <a:effectLst/>
                          <a:latin typeface="Arial" panose="020B0604020202020204" pitchFamily="34" charset="0"/>
                          <a:cs typeface="Arial" panose="020B0604020202020204" pitchFamily="34" charset="0"/>
                        </a:rPr>
                        <a:t>Related to an individual student’s </a:t>
                      </a:r>
                      <a:r>
                        <a:rPr lang="en-US" sz="2400" dirty="0" smtClean="0">
                          <a:effectLst/>
                          <a:latin typeface="Arial" panose="020B0604020202020204" pitchFamily="34" charset="0"/>
                          <a:cs typeface="Arial" panose="020B0604020202020204" pitchFamily="34" charset="0"/>
                        </a:rPr>
                        <a:t>skill deficits</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c>
                  <a:txBody>
                    <a:bodyPr/>
                    <a:lstStyle/>
                    <a:p>
                      <a:pPr marL="0" marR="0" algn="ctr">
                        <a:lnSpc>
                          <a:spcPct val="115000"/>
                        </a:lnSpc>
                        <a:spcBef>
                          <a:spcPts val="0"/>
                        </a:spcBef>
                        <a:spcAft>
                          <a:spcPts val="1000"/>
                        </a:spcAft>
                      </a:pPr>
                      <a:r>
                        <a:rPr lang="en-US" sz="2400" baseline="0" dirty="0" smtClean="0">
                          <a:effectLst/>
                          <a:latin typeface="Arial" panose="020B0604020202020204" pitchFamily="34" charset="0"/>
                          <a:cs typeface="Arial" panose="020B0604020202020204" pitchFamily="34" charset="0"/>
                        </a:rPr>
                        <a:t>Standards</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r>
              <a:tr h="1286573">
                <a:tc>
                  <a:txBody>
                    <a:bodyPr/>
                    <a:lstStyle/>
                    <a:p>
                      <a:pPr marL="0" marR="0" algn="ctr">
                        <a:lnSpc>
                          <a:spcPct val="115000"/>
                        </a:lnSpc>
                        <a:spcBef>
                          <a:spcPts val="0"/>
                        </a:spcBef>
                        <a:spcAft>
                          <a:spcPts val="1000"/>
                        </a:spcAft>
                      </a:pPr>
                      <a:r>
                        <a:rPr lang="en-US" sz="2400" dirty="0">
                          <a:effectLst/>
                          <a:latin typeface="Arial" panose="020B0604020202020204" pitchFamily="34" charset="0"/>
                          <a:cs typeface="Arial" panose="020B0604020202020204" pitchFamily="34" charset="0"/>
                        </a:rPr>
                        <a:t>Directly related to </a:t>
                      </a:r>
                      <a:r>
                        <a:rPr lang="en-US" sz="2400" dirty="0" smtClean="0">
                          <a:effectLst/>
                          <a:latin typeface="Arial" panose="020B0604020202020204" pitchFamily="34" charset="0"/>
                          <a:cs typeface="Arial" panose="020B0604020202020204" pitchFamily="34" charset="0"/>
                        </a:rPr>
                        <a:t>the</a:t>
                      </a:r>
                      <a:r>
                        <a:rPr lang="en-US" sz="2400" baseline="0" dirty="0" smtClean="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individual </a:t>
                      </a:r>
                      <a:r>
                        <a:rPr lang="en-US" sz="2400" dirty="0">
                          <a:effectLst/>
                          <a:latin typeface="Arial" panose="020B0604020202020204" pitchFamily="34" charset="0"/>
                          <a:cs typeface="Arial" panose="020B0604020202020204" pitchFamily="34" charset="0"/>
                        </a:rPr>
                        <a:t>student’s PLEP</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c>
                  <a:txBody>
                    <a:bodyPr/>
                    <a:lstStyle/>
                    <a:p>
                      <a:pPr marL="0" marR="0" algn="ctr">
                        <a:lnSpc>
                          <a:spcPct val="115000"/>
                        </a:lnSpc>
                        <a:spcBef>
                          <a:spcPts val="0"/>
                        </a:spcBef>
                        <a:spcAft>
                          <a:spcPts val="1000"/>
                        </a:spcAft>
                      </a:pPr>
                      <a:r>
                        <a:rPr lang="en-US" sz="2400" dirty="0" smtClean="0">
                          <a:effectLst/>
                          <a:latin typeface="Arial" panose="020B0604020202020204" pitchFamily="34" charset="0"/>
                          <a:cs typeface="Arial" panose="020B0604020202020204" pitchFamily="34" charset="0"/>
                        </a:rPr>
                        <a:t>Related</a:t>
                      </a:r>
                      <a:r>
                        <a:rPr lang="en-US" sz="2400" baseline="0" dirty="0" smtClean="0">
                          <a:effectLst/>
                          <a:latin typeface="Arial" panose="020B0604020202020204" pitchFamily="34" charset="0"/>
                          <a:cs typeface="Arial" panose="020B0604020202020204" pitchFamily="34" charset="0"/>
                        </a:rPr>
                        <a:t> to core instruction </a:t>
                      </a:r>
                      <a:r>
                        <a:rPr lang="en-US" sz="2400" dirty="0" smtClean="0">
                          <a:effectLst/>
                          <a:latin typeface="Arial" panose="020B0604020202020204" pitchFamily="34" charset="0"/>
                          <a:cs typeface="Arial" panose="020B0604020202020204" pitchFamily="34" charset="0"/>
                        </a:rPr>
                        <a:t>tutoring</a:t>
                      </a:r>
                      <a:endParaRPr lang="en-US" sz="2400" dirty="0">
                        <a:solidFill>
                          <a:schemeClr val="tx1"/>
                        </a:solidFill>
                        <a:effectLst/>
                        <a:latin typeface="Arial" panose="020B0604020202020204" pitchFamily="34" charset="0"/>
                        <a:ea typeface="Arial"/>
                        <a:cs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2597936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MAGs"/>
          <p:cNvSpPr>
            <a:spLocks noGrp="1"/>
          </p:cNvSpPr>
          <p:nvPr>
            <p:ph type="title"/>
          </p:nvPr>
        </p:nvSpPr>
        <p:spPr/>
        <p:txBody>
          <a:bodyPr/>
          <a:lstStyle/>
          <a:p>
            <a:r>
              <a:rPr lang="en-US" dirty="0" smtClean="0">
                <a:latin typeface="Georgia" panose="02040502050405020303" pitchFamily="18" charset="0"/>
              </a:rPr>
              <a:t>Example MAGs</a:t>
            </a:r>
            <a:endParaRPr lang="en-US" dirty="0">
              <a:latin typeface="Georgia" panose="02040502050405020303" pitchFamily="18" charset="0"/>
            </a:endParaRPr>
          </a:p>
        </p:txBody>
      </p:sp>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fld id="{BC60D48A-29AD-47AA-A733-9A1782EC8829}" type="slidenum">
              <a:rPr lang="en-US" smtClean="0">
                <a:solidFill>
                  <a:srgbClr val="666666"/>
                </a:solidFill>
              </a:rPr>
              <a:pPr/>
              <a:t>44</a:t>
            </a:fld>
            <a:endParaRPr lang="en-US" dirty="0">
              <a:solidFill>
                <a:srgbClr val="666666"/>
              </a:solidFill>
            </a:endParaRPr>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1770" b="43363"/>
          <a:stretch/>
        </p:blipFill>
        <p:spPr>
          <a:xfrm>
            <a:off x="85618" y="1295400"/>
            <a:ext cx="8982182" cy="2667000"/>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t="56849"/>
          <a:stretch/>
        </p:blipFill>
        <p:spPr>
          <a:xfrm>
            <a:off x="0" y="4114800"/>
            <a:ext cx="9144000" cy="2667000"/>
          </a:xfrm>
          <a:prstGeom prst="rect">
            <a:avLst/>
          </a:prstGeom>
        </p:spPr>
      </p:pic>
    </p:spTree>
    <p:extLst>
      <p:ext uri="{BB962C8B-B14F-4D97-AF65-F5344CB8AC3E}">
        <p14:creationId xmlns:p14="http://schemas.microsoft.com/office/powerpoint/2010/main" val="2538117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45</a:t>
            </a:fld>
            <a:endParaRPr lang="en-US" dirty="0">
              <a:solidFill>
                <a:srgbClr val="666666"/>
              </a:solidFill>
            </a:endParaRPr>
          </a:p>
        </p:txBody>
      </p:sp>
      <p:sp>
        <p:nvSpPr>
          <p:cNvPr id="2" name="Title 1" descr="Example Goals"/>
          <p:cNvSpPr>
            <a:spLocks noGrp="1"/>
          </p:cNvSpPr>
          <p:nvPr>
            <p:ph type="title"/>
          </p:nvPr>
        </p:nvSpPr>
        <p:spPr/>
        <p:txBody>
          <a:bodyPr/>
          <a:lstStyle/>
          <a:p>
            <a:r>
              <a:rPr lang="en-US" dirty="0" smtClean="0"/>
              <a:t>Example Goals</a:t>
            </a:r>
            <a:endParaRPr lang="en-US" dirty="0"/>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t="31515" b="5454"/>
          <a:stretch/>
        </p:blipFill>
        <p:spPr>
          <a:xfrm>
            <a:off x="46355" y="1295400"/>
            <a:ext cx="9097645" cy="5486400"/>
          </a:xfrm>
          <a:prstGeom prst="rect">
            <a:avLst/>
          </a:prstGeom>
        </p:spPr>
      </p:pic>
    </p:spTree>
    <p:extLst>
      <p:ext uri="{BB962C8B-B14F-4D97-AF65-F5344CB8AC3E}">
        <p14:creationId xmlns:p14="http://schemas.microsoft.com/office/powerpoint/2010/main" val="4026648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46</a:t>
            </a:fld>
            <a:endParaRPr lang="en-US" dirty="0">
              <a:solidFill>
                <a:srgbClr val="666666"/>
              </a:solidFill>
            </a:endParaRPr>
          </a:p>
        </p:txBody>
      </p:sp>
      <p:sp>
        <p:nvSpPr>
          <p:cNvPr id="2" name="Title 1" descr="Example Goals"/>
          <p:cNvSpPr>
            <a:spLocks noGrp="1"/>
          </p:cNvSpPr>
          <p:nvPr>
            <p:ph type="title"/>
          </p:nvPr>
        </p:nvSpPr>
        <p:spPr/>
        <p:txBody>
          <a:bodyPr/>
          <a:lstStyle/>
          <a:p>
            <a:r>
              <a:rPr lang="en-US" dirty="0" smtClean="0"/>
              <a:t>Example Goals</a:t>
            </a:r>
            <a:endParaRPr lang="en-US" dirty="0"/>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b="69509"/>
          <a:stretch/>
        </p:blipFill>
        <p:spPr>
          <a:xfrm>
            <a:off x="0" y="1066800"/>
            <a:ext cx="9097645" cy="2310167"/>
          </a:xfrm>
          <a:prstGeom prst="rect">
            <a:avLst/>
          </a:prstGeom>
        </p:spPr>
      </p:pic>
      <p:grpSp>
        <p:nvGrpSpPr>
          <p:cNvPr id="9" name="Group 8" descr="screen clipping"/>
          <p:cNvGrpSpPr/>
          <p:nvPr/>
        </p:nvGrpSpPr>
        <p:grpSpPr>
          <a:xfrm>
            <a:off x="2583" y="3886200"/>
            <a:ext cx="9141417" cy="2971800"/>
            <a:chOff x="2583" y="3886200"/>
            <a:chExt cx="9141417" cy="2743200"/>
          </a:xfrm>
        </p:grpSpPr>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44729" t="95409"/>
            <a:stretch/>
          </p:blipFill>
          <p:spPr>
            <a:xfrm>
              <a:off x="4038600" y="3886200"/>
              <a:ext cx="5028344" cy="233151"/>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b="25513"/>
            <a:stretch/>
          </p:blipFill>
          <p:spPr>
            <a:xfrm>
              <a:off x="2583" y="4106508"/>
              <a:ext cx="9141417" cy="2522892"/>
            </a:xfrm>
            <a:prstGeom prst="rect">
              <a:avLst/>
            </a:prstGeom>
          </p:spPr>
        </p:pic>
      </p:grpSp>
    </p:spTree>
    <p:extLst>
      <p:ext uri="{BB962C8B-B14F-4D97-AF65-F5344CB8AC3E}">
        <p14:creationId xmlns:p14="http://schemas.microsoft.com/office/powerpoint/2010/main" val="1244306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MAGs-Gifted"/>
          <p:cNvSpPr>
            <a:spLocks noGrp="1"/>
          </p:cNvSpPr>
          <p:nvPr>
            <p:ph type="title"/>
          </p:nvPr>
        </p:nvSpPr>
        <p:spPr/>
        <p:txBody>
          <a:bodyPr/>
          <a:lstStyle/>
          <a:p>
            <a:r>
              <a:rPr lang="en-US" dirty="0" smtClean="0"/>
              <a:t>Example MAGs—Gifted</a:t>
            </a:r>
            <a:endParaRPr lang="en-US" dirty="0"/>
          </a:p>
        </p:txBody>
      </p:sp>
      <p:sp>
        <p:nvSpPr>
          <p:cNvPr id="3" name="Content Placeholder 2"/>
          <p:cNvSpPr>
            <a:spLocks noGrp="1"/>
          </p:cNvSpPr>
          <p:nvPr>
            <p:ph idx="4294967295"/>
          </p:nvPr>
        </p:nvSpPr>
        <p:spPr>
          <a:xfrm>
            <a:off x="0" y="1143000"/>
            <a:ext cx="8839200" cy="5562600"/>
          </a:xfrm>
        </p:spPr>
        <p:txBody>
          <a:bodyPr>
            <a:normAutofit/>
          </a:bodyPr>
          <a:lstStyle/>
          <a:p>
            <a:endParaRPr lang="en-US" b="1" u="sng" dirty="0" smtClean="0"/>
          </a:p>
          <a:p>
            <a:endParaRPr lang="en-US" b="1" u="sng" dirty="0"/>
          </a:p>
        </p:txBody>
      </p:sp>
      <p:pic>
        <p:nvPicPr>
          <p:cNvPr id="4" name="Picture 3" descr="screen clipping"/>
          <p:cNvPicPr/>
          <p:nvPr/>
        </p:nvPicPr>
        <p:blipFill>
          <a:blip r:embed="rId2"/>
          <a:stretch>
            <a:fillRect/>
          </a:stretch>
        </p:blipFill>
        <p:spPr>
          <a:xfrm>
            <a:off x="381000" y="1507330"/>
            <a:ext cx="8534400" cy="1997870"/>
          </a:xfrm>
          <a:prstGeom prst="rect">
            <a:avLst/>
          </a:prstGeom>
        </p:spPr>
      </p:pic>
      <p:pic>
        <p:nvPicPr>
          <p:cNvPr id="5" name="Picture 4" descr="screen clipping"/>
          <p:cNvPicPr/>
          <p:nvPr/>
        </p:nvPicPr>
        <p:blipFill>
          <a:blip r:embed="rId3"/>
          <a:stretch>
            <a:fillRect/>
          </a:stretch>
        </p:blipFill>
        <p:spPr>
          <a:xfrm>
            <a:off x="381000" y="3908104"/>
            <a:ext cx="8534400" cy="2035496"/>
          </a:xfrm>
          <a:prstGeom prst="rect">
            <a:avLst/>
          </a:prstGeom>
        </p:spPr>
      </p:pic>
    </p:spTree>
    <p:extLst>
      <p:ext uri="{BB962C8B-B14F-4D97-AF65-F5344CB8AC3E}">
        <p14:creationId xmlns:p14="http://schemas.microsoft.com/office/powerpoint/2010/main" val="1156400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When you review MAGs, ask:&#10;Is there a condition?&#10;Is the behavior/skill observable?&#10;Is there a criteria that includes:&#10;how well?&#10;how consistently?&#10;how often?&#10;Ask:&#10;What skills does the student require to master the content of the curriculum? &#10;"/>
          <p:cNvSpPr>
            <a:spLocks noGrp="1"/>
          </p:cNvSpPr>
          <p:nvPr>
            <p:ph idx="1"/>
          </p:nvPr>
        </p:nvSpPr>
        <p:spPr/>
        <p:txBody>
          <a:bodyPr>
            <a:normAutofit/>
          </a:bodyPr>
          <a:lstStyle/>
          <a:p>
            <a:r>
              <a:rPr lang="en-US" dirty="0"/>
              <a:t>When you review </a:t>
            </a:r>
            <a:r>
              <a:rPr lang="en-US" dirty="0" smtClean="0"/>
              <a:t>MAGs, </a:t>
            </a:r>
            <a:r>
              <a:rPr lang="en-US" dirty="0"/>
              <a:t>ask:</a:t>
            </a:r>
          </a:p>
          <a:p>
            <a:pPr lvl="1"/>
            <a:r>
              <a:rPr lang="en-US" sz="2400" dirty="0" smtClean="0"/>
              <a:t>Is there a condition?</a:t>
            </a:r>
          </a:p>
          <a:p>
            <a:pPr lvl="1"/>
            <a:r>
              <a:rPr lang="en-US" sz="2400" dirty="0" smtClean="0"/>
              <a:t>Is the behavior/skill observable</a:t>
            </a:r>
            <a:r>
              <a:rPr lang="en-US" sz="2400" dirty="0"/>
              <a:t>?</a:t>
            </a:r>
          </a:p>
          <a:p>
            <a:pPr lvl="1"/>
            <a:r>
              <a:rPr lang="en-US" sz="2400" dirty="0" smtClean="0"/>
              <a:t>Is there a criteria that includes:</a:t>
            </a:r>
          </a:p>
          <a:p>
            <a:pPr lvl="2"/>
            <a:r>
              <a:rPr lang="en-US" sz="2400" dirty="0"/>
              <a:t>h</a:t>
            </a:r>
            <a:r>
              <a:rPr lang="en-US" sz="2400" dirty="0" smtClean="0"/>
              <a:t>ow well?</a:t>
            </a:r>
          </a:p>
          <a:p>
            <a:pPr lvl="2"/>
            <a:r>
              <a:rPr lang="en-US" sz="2400" dirty="0"/>
              <a:t>h</a:t>
            </a:r>
            <a:r>
              <a:rPr lang="en-US" sz="2400" dirty="0" smtClean="0"/>
              <a:t>ow consistently?</a:t>
            </a:r>
          </a:p>
          <a:p>
            <a:pPr lvl="2"/>
            <a:r>
              <a:rPr lang="en-US" sz="2400" dirty="0"/>
              <a:t>h</a:t>
            </a:r>
            <a:r>
              <a:rPr lang="en-US" sz="2400" dirty="0" smtClean="0"/>
              <a:t>ow often?</a:t>
            </a:r>
            <a:endParaRPr lang="en-US" sz="2400" dirty="0"/>
          </a:p>
          <a:p>
            <a:pPr marL="0" indent="0">
              <a:buNone/>
            </a:pPr>
            <a:r>
              <a:rPr lang="en-US" dirty="0" smtClean="0"/>
              <a:t>Ask:</a:t>
            </a:r>
          </a:p>
          <a:p>
            <a:r>
              <a:rPr lang="en-US" dirty="0" smtClean="0"/>
              <a:t>What skills does the student require to master the content of the curriculum? </a:t>
            </a:r>
          </a:p>
          <a:p>
            <a:endParaRPr lang="en-US" dirty="0"/>
          </a:p>
          <a:p>
            <a:endParaRPr lang="en-US" dirty="0"/>
          </a:p>
        </p:txBody>
      </p:sp>
      <p:sp>
        <p:nvSpPr>
          <p:cNvPr id="2" name="Title 1" descr="MAGs Evaluation Activity"/>
          <p:cNvSpPr>
            <a:spLocks noGrp="1"/>
          </p:cNvSpPr>
          <p:nvPr>
            <p:ph type="title"/>
          </p:nvPr>
        </p:nvSpPr>
        <p:spPr/>
        <p:txBody>
          <a:bodyPr/>
          <a:lstStyle/>
          <a:p>
            <a:r>
              <a:rPr lang="en-US" dirty="0"/>
              <a:t>MAGs </a:t>
            </a:r>
            <a:r>
              <a:rPr lang="en-US" dirty="0" smtClean="0"/>
              <a:t>Evaluation Activity</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solidFill>
                  <a:srgbClr val="666666"/>
                </a:solidFill>
              </a:rPr>
              <a:pPr/>
              <a:t>48</a:t>
            </a:fld>
            <a:endParaRPr lang="en-US" dirty="0">
              <a:solidFill>
                <a:srgbClr val="666666"/>
              </a:solidFill>
            </a:endParaRPr>
          </a:p>
        </p:txBody>
      </p:sp>
    </p:spTree>
    <p:extLst>
      <p:ext uri="{BB962C8B-B14F-4D97-AF65-F5344CB8AC3E}">
        <p14:creationId xmlns:p14="http://schemas.microsoft.com/office/powerpoint/2010/main" val="3385364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descr="Very specific, no longer broad&#10;Includes criteria for mastery within the goal&#10;May have more measurable annual goals if distinctly different skills&#10;"/>
          <p:cNvSpPr>
            <a:spLocks noGrp="1"/>
          </p:cNvSpPr>
          <p:nvPr>
            <p:ph sz="half" idx="1"/>
          </p:nvPr>
        </p:nvSpPr>
        <p:spPr>
          <a:xfrm>
            <a:off x="192088" y="1752601"/>
            <a:ext cx="4114800" cy="3429000"/>
          </a:xfrm>
        </p:spPr>
        <p:txBody>
          <a:bodyPr/>
          <a:lstStyle/>
          <a:p>
            <a:r>
              <a:rPr lang="en-US" dirty="0" smtClean="0"/>
              <a:t>Very specific, no longer broad</a:t>
            </a:r>
          </a:p>
          <a:p>
            <a:r>
              <a:rPr lang="en-US" dirty="0" smtClean="0"/>
              <a:t>Includes criteria for mastery within the goal</a:t>
            </a:r>
          </a:p>
          <a:p>
            <a:r>
              <a:rPr lang="en-US" dirty="0" smtClean="0"/>
              <a:t>May have more measurable annual goals if distinctly different skills</a:t>
            </a:r>
          </a:p>
        </p:txBody>
      </p:sp>
      <p:sp>
        <p:nvSpPr>
          <p:cNvPr id="2" name="Title 1" descr="Measurable Annual Goal vs. Short-term Objectives"/>
          <p:cNvSpPr>
            <a:spLocks noGrp="1"/>
          </p:cNvSpPr>
          <p:nvPr>
            <p:ph type="title"/>
          </p:nvPr>
        </p:nvSpPr>
        <p:spPr/>
        <p:txBody>
          <a:bodyPr>
            <a:noAutofit/>
          </a:bodyPr>
          <a:lstStyle/>
          <a:p>
            <a:r>
              <a:rPr lang="en-US" dirty="0" smtClean="0"/>
              <a:t>Measurable Annual Goal vs. Short-term Objectives</a:t>
            </a:r>
            <a:endParaRPr lang="en-US" dirty="0"/>
          </a:p>
        </p:txBody>
      </p:sp>
      <p:sp>
        <p:nvSpPr>
          <p:cNvPr id="6" name="Content Placeholder 5" descr="Instead, progress monitor to show progress toward the MAG&#10;If you need short-term objectives, you can still use them&#10;Required for students on alternate assessment&#10;"/>
          <p:cNvSpPr>
            <a:spLocks noGrp="1"/>
          </p:cNvSpPr>
          <p:nvPr>
            <p:ph sz="half" idx="13"/>
          </p:nvPr>
        </p:nvSpPr>
        <p:spPr>
          <a:xfrm>
            <a:off x="4533987" y="1752601"/>
            <a:ext cx="4114800" cy="3429000"/>
          </a:xfrm>
        </p:spPr>
        <p:txBody>
          <a:bodyPr>
            <a:normAutofit/>
          </a:bodyPr>
          <a:lstStyle/>
          <a:p>
            <a:r>
              <a:rPr lang="en-US" dirty="0" smtClean="0"/>
              <a:t>Instead, progress monitor to show progress toward the MAG</a:t>
            </a:r>
          </a:p>
          <a:p>
            <a:r>
              <a:rPr lang="en-US" dirty="0" smtClean="0"/>
              <a:t>If you need short-term objectives, you can still use them</a:t>
            </a:r>
          </a:p>
          <a:p>
            <a:r>
              <a:rPr lang="en-US" dirty="0" smtClean="0"/>
              <a:t>Required for students on alternate assessment</a:t>
            </a:r>
          </a:p>
          <a:p>
            <a:endParaRPr lang="en-US" dirty="0"/>
          </a:p>
        </p:txBody>
      </p:sp>
      <p:sp>
        <p:nvSpPr>
          <p:cNvPr id="3" name="Text Placeholder 2" descr="Measurable Annual Goal&#10;"/>
          <p:cNvSpPr>
            <a:spLocks noGrp="1"/>
          </p:cNvSpPr>
          <p:nvPr>
            <p:ph type="body" idx="4294967295"/>
          </p:nvPr>
        </p:nvSpPr>
        <p:spPr>
          <a:xfrm>
            <a:off x="0" y="1227138"/>
            <a:ext cx="4040188" cy="622300"/>
          </a:xfrm>
        </p:spPr>
        <p:txBody>
          <a:bodyPr>
            <a:normAutofit/>
          </a:bodyPr>
          <a:lstStyle/>
          <a:p>
            <a:pPr marL="0" indent="0" algn="ctr">
              <a:buNone/>
            </a:pPr>
            <a:r>
              <a:rPr lang="en-US" u="sng" dirty="0" smtClean="0"/>
              <a:t>Measurable Annual Goal</a:t>
            </a:r>
            <a:endParaRPr lang="en-US" u="sng" dirty="0"/>
          </a:p>
        </p:txBody>
      </p:sp>
      <p:sp>
        <p:nvSpPr>
          <p:cNvPr id="5" name="Text Placeholder 4" descr="Short-term objectives&#10;"/>
          <p:cNvSpPr>
            <a:spLocks noGrp="1"/>
          </p:cNvSpPr>
          <p:nvPr>
            <p:ph type="body" sz="quarter" idx="4294967295"/>
          </p:nvPr>
        </p:nvSpPr>
        <p:spPr>
          <a:xfrm>
            <a:off x="5102225" y="1219200"/>
            <a:ext cx="4041775" cy="622300"/>
          </a:xfrm>
        </p:spPr>
        <p:txBody>
          <a:bodyPr>
            <a:normAutofit/>
          </a:bodyPr>
          <a:lstStyle/>
          <a:p>
            <a:pPr marL="0" indent="0">
              <a:buNone/>
            </a:pPr>
            <a:r>
              <a:rPr lang="en-US" u="sng" dirty="0" smtClean="0"/>
              <a:t>Short-term objectives</a:t>
            </a:r>
            <a:endParaRPr lang="en-US" u="sng" dirty="0"/>
          </a:p>
        </p:txBody>
      </p:sp>
    </p:spTree>
    <p:extLst>
      <p:ext uri="{BB962C8B-B14F-4D97-AF65-F5344CB8AC3E}">
        <p14:creationId xmlns:p14="http://schemas.microsoft.com/office/powerpoint/2010/main" val="121524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Improving Student Outcomes&#10;Prevention &#10;Intervention&#10;Achievement&#10;Outcomes&#10;Managing Performance&#10;Effective employees at every level of the organization with a focus on improving student outcomes&#10;"/>
          <p:cNvSpPr>
            <a:spLocks noGrp="1"/>
          </p:cNvSpPr>
          <p:nvPr>
            <p:ph idx="1"/>
          </p:nvPr>
        </p:nvSpPr>
        <p:spPr/>
        <p:txBody>
          <a:bodyPr>
            <a:normAutofit/>
          </a:bodyPr>
          <a:lstStyle/>
          <a:p>
            <a:pPr marL="0" indent="0">
              <a:buNone/>
            </a:pPr>
            <a:r>
              <a:rPr lang="en-US" dirty="0" smtClean="0"/>
              <a:t>Improving Student Outcomes</a:t>
            </a:r>
          </a:p>
          <a:p>
            <a:r>
              <a:rPr lang="en-US" dirty="0" smtClean="0"/>
              <a:t>Prevention </a:t>
            </a:r>
          </a:p>
          <a:p>
            <a:r>
              <a:rPr lang="en-US" dirty="0" smtClean="0"/>
              <a:t>Intervention</a:t>
            </a:r>
          </a:p>
          <a:p>
            <a:r>
              <a:rPr lang="en-US" dirty="0" smtClean="0"/>
              <a:t>Achievement</a:t>
            </a:r>
          </a:p>
          <a:p>
            <a:r>
              <a:rPr lang="en-US" dirty="0" smtClean="0"/>
              <a:t>Outcomes</a:t>
            </a:r>
          </a:p>
          <a:p>
            <a:pPr marL="0" indent="0">
              <a:buNone/>
            </a:pPr>
            <a:r>
              <a:rPr lang="en-US" dirty="0" smtClean="0"/>
              <a:t>Managing Performance</a:t>
            </a:r>
          </a:p>
          <a:p>
            <a:r>
              <a:rPr lang="en-US" dirty="0" smtClean="0"/>
              <a:t>Effective employees at every level of the organization with a focus on improving </a:t>
            </a:r>
            <a:r>
              <a:rPr lang="en-US" dirty="0"/>
              <a:t>s</a:t>
            </a:r>
            <a:r>
              <a:rPr lang="en-US" dirty="0" smtClean="0"/>
              <a:t>tudent outcomes</a:t>
            </a:r>
            <a:endParaRPr lang="en-US" dirty="0"/>
          </a:p>
        </p:txBody>
      </p:sp>
      <p:sp>
        <p:nvSpPr>
          <p:cNvPr id="2" name="Title 1" descr="Key Goals of Special Populations"/>
          <p:cNvSpPr>
            <a:spLocks noGrp="1"/>
          </p:cNvSpPr>
          <p:nvPr>
            <p:ph type="title"/>
          </p:nvPr>
        </p:nvSpPr>
        <p:spPr/>
        <p:txBody>
          <a:bodyPr/>
          <a:lstStyle/>
          <a:p>
            <a:r>
              <a:rPr lang="en-US" dirty="0" smtClean="0"/>
              <a:t>Key Goals of Special Populations</a:t>
            </a:r>
            <a:endParaRPr lang="en-US" dirty="0"/>
          </a:p>
        </p:txBody>
      </p:sp>
    </p:spTree>
    <p:extLst>
      <p:ext uri="{BB962C8B-B14F-4D97-AF65-F5344CB8AC3E}">
        <p14:creationId xmlns:p14="http://schemas.microsoft.com/office/powerpoint/2010/main" val="1252601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Short-term objectives are: Skills that need to be directly taught, student behaviors that demonstrate understanding and application of skills, separate skills required to meet the goal, skills and behaviors that a student must master to achieve independenc that are generalizable beyond school setting. &#10;Short-term objectives are not: Accommodations, interventions or prorams of curriculum, projected timelines of mastery aligned to progress reporting, skills specific to the classroom or school setting only. "/>
          <p:cNvGraphicFramePr>
            <a:graphicFrameLocks noGrp="1"/>
          </p:cNvGraphicFramePr>
          <p:nvPr>
            <p:extLst>
              <p:ext uri="{D42A27DB-BD31-4B8C-83A1-F6EECF244321}">
                <p14:modId xmlns:p14="http://schemas.microsoft.com/office/powerpoint/2010/main" val="197447347"/>
              </p:ext>
            </p:extLst>
          </p:nvPr>
        </p:nvGraphicFramePr>
        <p:xfrm>
          <a:off x="152400" y="1981200"/>
          <a:ext cx="8839200" cy="4659969"/>
        </p:xfrm>
        <a:graphic>
          <a:graphicData uri="http://schemas.openxmlformats.org/drawingml/2006/table">
            <a:tbl>
              <a:tblPr firstRow="1">
                <a:tableStyleId>{F5AB1C69-6EDB-4FF4-983F-18BD219EF322}</a:tableStyleId>
              </a:tblPr>
              <a:tblGrid>
                <a:gridCol w="4389771"/>
                <a:gridCol w="4449429"/>
              </a:tblGrid>
              <a:tr h="585283">
                <a:tc>
                  <a:txBody>
                    <a:bodyPr/>
                    <a:lstStyle/>
                    <a:p>
                      <a:pPr marL="0" marR="0" algn="ctr">
                        <a:lnSpc>
                          <a:spcPct val="115000"/>
                        </a:lnSpc>
                        <a:spcBef>
                          <a:spcPts val="1100"/>
                        </a:spcBef>
                        <a:spcAft>
                          <a:spcPts val="0"/>
                        </a:spcAft>
                      </a:pPr>
                      <a:r>
                        <a:rPr lang="en-US" sz="2000" dirty="0">
                          <a:effectLst/>
                        </a:rPr>
                        <a:t>Short-term Objectives </a:t>
                      </a:r>
                      <a:r>
                        <a:rPr lang="en-US" sz="2000" dirty="0" smtClean="0">
                          <a:effectLst/>
                        </a:rPr>
                        <a:t>Are:</a:t>
                      </a:r>
                      <a:endPar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0" marR="63500" marT="63500" marB="63500"/>
                </a:tc>
                <a:tc>
                  <a:txBody>
                    <a:bodyPr/>
                    <a:lstStyle/>
                    <a:p>
                      <a:pPr marL="0" marR="0" algn="ctr">
                        <a:lnSpc>
                          <a:spcPct val="115000"/>
                        </a:lnSpc>
                        <a:spcBef>
                          <a:spcPts val="1100"/>
                        </a:spcBef>
                        <a:spcAft>
                          <a:spcPts val="0"/>
                        </a:spcAft>
                      </a:pPr>
                      <a:r>
                        <a:rPr lang="en-US" sz="2000" dirty="0">
                          <a:effectLst/>
                        </a:rPr>
                        <a:t>Short-term Objectives Are </a:t>
                      </a:r>
                      <a:r>
                        <a:rPr lang="en-US" sz="2000" dirty="0" smtClean="0">
                          <a:effectLst/>
                        </a:rPr>
                        <a:t>Not:</a:t>
                      </a:r>
                      <a:endPar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0" marR="63500" marT="63500" marB="63500"/>
                </a:tc>
              </a:tr>
              <a:tr h="988122">
                <a:tc>
                  <a:txBody>
                    <a:bodyPr/>
                    <a:lstStyle/>
                    <a:p>
                      <a:pPr marL="0" marR="0" algn="ctr">
                        <a:lnSpc>
                          <a:spcPct val="115000"/>
                        </a:lnSpc>
                        <a:spcBef>
                          <a:spcPts val="1100"/>
                        </a:spcBef>
                        <a:spcAft>
                          <a:spcPts val="0"/>
                        </a:spcAft>
                      </a:pPr>
                      <a:r>
                        <a:rPr lang="en-US" sz="1800" dirty="0">
                          <a:effectLst/>
                        </a:rPr>
                        <a:t>Skills that need to be directly taught</a:t>
                      </a:r>
                      <a:endParaRPr lang="en-US"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0" marR="63500" marT="63500" marB="63500"/>
                </a:tc>
                <a:tc>
                  <a:txBody>
                    <a:bodyPr/>
                    <a:lstStyle/>
                    <a:p>
                      <a:pPr marL="0" marR="0" algn="ctr">
                        <a:lnSpc>
                          <a:spcPct val="115000"/>
                        </a:lnSpc>
                        <a:spcBef>
                          <a:spcPts val="1100"/>
                        </a:spcBef>
                        <a:spcAft>
                          <a:spcPts val="0"/>
                        </a:spcAft>
                      </a:pPr>
                      <a:r>
                        <a:rPr lang="en-US" sz="1800" dirty="0" smtClean="0">
                          <a:effectLst/>
                          <a:latin typeface="+mn-lt"/>
                        </a:rPr>
                        <a:t>Accommodations</a:t>
                      </a:r>
                      <a:endParaRPr lang="en-US" sz="1800" dirty="0">
                        <a:solidFill>
                          <a:schemeClr val="tx1"/>
                        </a:solidFill>
                        <a:effectLst/>
                        <a:latin typeface="+mn-lt"/>
                        <a:ea typeface="Open Sans" panose="020B0606030504020204" pitchFamily="34" charset="0"/>
                        <a:cs typeface="Open Sans" panose="020B0606030504020204" pitchFamily="34" charset="0"/>
                      </a:endParaRPr>
                    </a:p>
                  </a:txBody>
                  <a:tcPr marL="63500" marR="63500" marT="63500" marB="63500"/>
                </a:tc>
              </a:tr>
              <a:tr h="1108592">
                <a:tc>
                  <a:txBody>
                    <a:bodyPr/>
                    <a:lstStyle/>
                    <a:p>
                      <a:pPr marL="0" marR="0" algn="ctr">
                        <a:lnSpc>
                          <a:spcPct val="115000"/>
                        </a:lnSpc>
                        <a:spcBef>
                          <a:spcPts val="1100"/>
                        </a:spcBef>
                        <a:spcAft>
                          <a:spcPts val="0"/>
                        </a:spcAft>
                      </a:pPr>
                      <a:r>
                        <a:rPr lang="en-US" sz="1800" dirty="0">
                          <a:effectLst/>
                          <a:latin typeface="Arial" panose="020B0604020202020204" pitchFamily="34" charset="0"/>
                          <a:cs typeface="Arial" panose="020B0604020202020204" pitchFamily="34" charset="0"/>
                        </a:rPr>
                        <a:t>Student behaviors that demonstrate understanding and application of skills</a:t>
                      </a:r>
                      <a:endParaRPr lang="en-US" sz="18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txBody>
                  <a:tcPr marL="63500" marR="63500" marT="63500" marB="63500"/>
                </a:tc>
                <a:tc>
                  <a:txBody>
                    <a:bodyPr/>
                    <a:lstStyle/>
                    <a:p>
                      <a:pPr marL="0" marR="0" algn="ctr">
                        <a:lnSpc>
                          <a:spcPct val="115000"/>
                        </a:lnSpc>
                        <a:spcBef>
                          <a:spcPts val="1100"/>
                        </a:spcBef>
                        <a:spcAft>
                          <a:spcPts val="0"/>
                        </a:spcAft>
                      </a:pPr>
                      <a:r>
                        <a:rPr lang="en-US" sz="1800" dirty="0">
                          <a:effectLst/>
                          <a:latin typeface="Arial" panose="020B0604020202020204" pitchFamily="34" charset="0"/>
                          <a:cs typeface="Arial" panose="020B0604020202020204" pitchFamily="34" charset="0"/>
                        </a:rPr>
                        <a:t>Interventions or programs of curriculum</a:t>
                      </a:r>
                      <a:endParaRPr lang="en-US" sz="18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txBody>
                  <a:tcPr marL="63500" marR="63500" marT="63500" marB="63500"/>
                </a:tc>
              </a:tr>
              <a:tr h="869380">
                <a:tc>
                  <a:txBody>
                    <a:bodyPr/>
                    <a:lstStyle/>
                    <a:p>
                      <a:pPr marL="0" marR="0" algn="ctr">
                        <a:lnSpc>
                          <a:spcPct val="115000"/>
                        </a:lnSpc>
                        <a:spcBef>
                          <a:spcPts val="1100"/>
                        </a:spcBef>
                        <a:spcAft>
                          <a:spcPts val="0"/>
                        </a:spcAft>
                      </a:pPr>
                      <a:r>
                        <a:rPr lang="en-US" sz="1800" dirty="0">
                          <a:effectLst/>
                          <a:latin typeface="Arial" panose="020B0604020202020204" pitchFamily="34" charset="0"/>
                          <a:cs typeface="Arial" panose="020B0604020202020204" pitchFamily="34" charset="0"/>
                        </a:rPr>
                        <a:t>Separate skills required to meet the goal</a:t>
                      </a:r>
                      <a:endParaRPr lang="en-US" sz="18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txBody>
                  <a:tcPr marL="63500" marR="63500" marT="63500" marB="63500"/>
                </a:tc>
                <a:tc>
                  <a:txBody>
                    <a:bodyPr/>
                    <a:lstStyle/>
                    <a:p>
                      <a:pPr marL="0" marR="0" algn="ctr">
                        <a:lnSpc>
                          <a:spcPct val="115000"/>
                        </a:lnSpc>
                        <a:spcBef>
                          <a:spcPts val="1100"/>
                        </a:spcBef>
                        <a:spcAft>
                          <a:spcPts val="0"/>
                        </a:spcAft>
                      </a:pPr>
                      <a:r>
                        <a:rPr lang="en-US" sz="1800" dirty="0" smtClean="0">
                          <a:solidFill>
                            <a:schemeClr val="tx1"/>
                          </a:solidFill>
                          <a:effectLst/>
                          <a:latin typeface="Arial" panose="020B0604020202020204" pitchFamily="34" charset="0"/>
                          <a:ea typeface="Open Sans" panose="020B0606030504020204" pitchFamily="34" charset="0"/>
                          <a:cs typeface="Arial" panose="020B0604020202020204" pitchFamily="34" charset="0"/>
                        </a:rPr>
                        <a:t>Projected</a:t>
                      </a:r>
                      <a:r>
                        <a:rPr lang="en-US" sz="1800" baseline="0" dirty="0" smtClean="0">
                          <a:solidFill>
                            <a:schemeClr val="tx1"/>
                          </a:solidFill>
                          <a:effectLst/>
                          <a:latin typeface="Arial" panose="020B0604020202020204" pitchFamily="34" charset="0"/>
                          <a:ea typeface="Open Sans" panose="020B0606030504020204" pitchFamily="34" charset="0"/>
                          <a:cs typeface="Arial" panose="020B0604020202020204" pitchFamily="34" charset="0"/>
                        </a:rPr>
                        <a:t> timelines of mastery aligned to progress reporting</a:t>
                      </a:r>
                      <a:endParaRPr lang="en-US" sz="18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txBody>
                  <a:tcPr marL="63500" marR="63500" marT="63500" marB="63500"/>
                </a:tc>
              </a:tr>
              <a:tr h="1108592">
                <a:tc>
                  <a:txBody>
                    <a:bodyPr/>
                    <a:lstStyle/>
                    <a:p>
                      <a:pPr marL="0" marR="0" algn="ctr">
                        <a:lnSpc>
                          <a:spcPct val="115000"/>
                        </a:lnSpc>
                        <a:spcBef>
                          <a:spcPts val="1100"/>
                        </a:spcBef>
                        <a:spcAft>
                          <a:spcPts val="0"/>
                        </a:spcAft>
                      </a:pPr>
                      <a:r>
                        <a:rPr lang="en-US" sz="1800" dirty="0">
                          <a:effectLst/>
                          <a:latin typeface="Arial" panose="020B0604020202020204" pitchFamily="34" charset="0"/>
                          <a:cs typeface="Arial" panose="020B0604020202020204" pitchFamily="34" charset="0"/>
                        </a:rPr>
                        <a:t>Skills and behaviors that a student must master to achieve </a:t>
                      </a:r>
                      <a:r>
                        <a:rPr lang="en-US" sz="1800" dirty="0" smtClean="0">
                          <a:effectLst/>
                          <a:latin typeface="Arial" panose="020B0604020202020204" pitchFamily="34" charset="0"/>
                          <a:cs typeface="Arial" panose="020B0604020202020204" pitchFamily="34" charset="0"/>
                        </a:rPr>
                        <a:t>independence that are generalizable</a:t>
                      </a:r>
                      <a:r>
                        <a:rPr lang="en-US" sz="1800" baseline="0" dirty="0" smtClean="0">
                          <a:effectLst/>
                          <a:latin typeface="Arial" panose="020B0604020202020204" pitchFamily="34" charset="0"/>
                          <a:cs typeface="Arial" panose="020B0604020202020204" pitchFamily="34" charset="0"/>
                        </a:rPr>
                        <a:t> beyond school setting</a:t>
                      </a:r>
                      <a:endParaRPr lang="en-US" sz="18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txBody>
                  <a:tcPr marL="63500" marR="63500" marT="63500" marB="63500"/>
                </a:tc>
                <a:tc>
                  <a:txBody>
                    <a:bodyPr/>
                    <a:lstStyle/>
                    <a:p>
                      <a:pPr marL="0" marR="0" algn="ctr">
                        <a:lnSpc>
                          <a:spcPct val="115000"/>
                        </a:lnSpc>
                        <a:spcBef>
                          <a:spcPts val="1100"/>
                        </a:spcBef>
                        <a:spcAft>
                          <a:spcPts val="0"/>
                        </a:spcAft>
                      </a:pPr>
                      <a:r>
                        <a:rPr lang="en-US" sz="1800" dirty="0" smtClean="0">
                          <a:solidFill>
                            <a:schemeClr val="tx1"/>
                          </a:solidFill>
                          <a:effectLst/>
                          <a:latin typeface="Arial" panose="020B0604020202020204" pitchFamily="34" charset="0"/>
                          <a:ea typeface="Open Sans" panose="020B0606030504020204" pitchFamily="34" charset="0"/>
                          <a:cs typeface="Arial" panose="020B0604020202020204" pitchFamily="34" charset="0"/>
                        </a:rPr>
                        <a:t>Skills</a:t>
                      </a:r>
                      <a:r>
                        <a:rPr lang="en-US" sz="1800" baseline="0" dirty="0" smtClean="0">
                          <a:solidFill>
                            <a:schemeClr val="tx1"/>
                          </a:solidFill>
                          <a:effectLst/>
                          <a:latin typeface="Arial" panose="020B0604020202020204" pitchFamily="34" charset="0"/>
                          <a:ea typeface="Open Sans" panose="020B0606030504020204" pitchFamily="34" charset="0"/>
                          <a:cs typeface="Arial" panose="020B0604020202020204" pitchFamily="34" charset="0"/>
                        </a:rPr>
                        <a:t> specific to the classroom or school setting only</a:t>
                      </a:r>
                      <a:endParaRPr lang="en-US" sz="18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txBody>
                  <a:tcPr marL="63500" marR="63500" marT="63500" marB="63500"/>
                </a:tc>
              </a:tr>
            </a:tbl>
          </a:graphicData>
        </a:graphic>
      </p:graphicFrame>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50</a:t>
            </a:fld>
            <a:endParaRPr lang="en-US" dirty="0">
              <a:solidFill>
                <a:srgbClr val="666666"/>
              </a:solidFill>
            </a:endParaRPr>
          </a:p>
        </p:txBody>
      </p:sp>
      <p:sp>
        <p:nvSpPr>
          <p:cNvPr id="2" name="Title 1" descr="Short Term Objective Requirements"/>
          <p:cNvSpPr>
            <a:spLocks noGrp="1"/>
          </p:cNvSpPr>
          <p:nvPr>
            <p:ph type="title"/>
          </p:nvPr>
        </p:nvSpPr>
        <p:spPr/>
        <p:txBody>
          <a:bodyPr/>
          <a:lstStyle/>
          <a:p>
            <a:r>
              <a:rPr lang="en-US" dirty="0" smtClean="0"/>
              <a:t>Short Term Objective Requirements</a:t>
            </a:r>
            <a:endParaRPr lang="en-US" dirty="0"/>
          </a:p>
        </p:txBody>
      </p:sp>
      <p:sp>
        <p:nvSpPr>
          <p:cNvPr id="3" name="Content Placeholder 2" descr="Required for students with significant cognitive disabilities assessed on an alternate assessment for accountability &#10;"/>
          <p:cNvSpPr>
            <a:spLocks noGrp="1"/>
          </p:cNvSpPr>
          <p:nvPr>
            <p:ph idx="4294967295"/>
          </p:nvPr>
        </p:nvSpPr>
        <p:spPr>
          <a:xfrm>
            <a:off x="0" y="1143000"/>
            <a:ext cx="8839200" cy="757894"/>
          </a:xfrm>
        </p:spPr>
        <p:txBody>
          <a:bodyPr>
            <a:normAutofit lnSpcReduction="10000"/>
          </a:bodyPr>
          <a:lstStyle/>
          <a:p>
            <a:pPr marL="0" indent="0">
              <a:buNone/>
            </a:pPr>
            <a:r>
              <a:rPr lang="en-US" dirty="0" smtClean="0"/>
              <a:t>Required for students with significant cognitive disabilities assessed on an alternate assessment for accountability. </a:t>
            </a:r>
          </a:p>
          <a:p>
            <a:pPr marL="0" indent="0">
              <a:buNone/>
            </a:pPr>
            <a:endParaRPr lang="en-US" dirty="0"/>
          </a:p>
          <a:p>
            <a:pPr marL="0" indent="0">
              <a:buNone/>
            </a:pPr>
            <a:endParaRPr lang="en-US" dirty="0" smtClean="0">
              <a:solidFill>
                <a:schemeClr val="tx1">
                  <a:lumMod val="60000"/>
                  <a:lumOff val="40000"/>
                </a:schemeClr>
              </a:solidFill>
            </a:endParaRPr>
          </a:p>
          <a:p>
            <a:pPr marL="0" indent="0">
              <a:buNone/>
            </a:pPr>
            <a:endParaRPr lang="en-US" dirty="0">
              <a:solidFill>
                <a:schemeClr val="tx1">
                  <a:lumMod val="60000"/>
                  <a:lumOff val="40000"/>
                </a:schemeClr>
              </a:solidFill>
            </a:endParaRPr>
          </a:p>
        </p:txBody>
      </p:sp>
    </p:spTree>
    <p:extLst>
      <p:ext uri="{BB962C8B-B14F-4D97-AF65-F5344CB8AC3E}">
        <p14:creationId xmlns:p14="http://schemas.microsoft.com/office/powerpoint/2010/main" val="1139406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CE0499-11FC-4C97-AA35-1D9148FF724A}" type="slidenum">
              <a:rPr lang="en-US" altLang="en-US" sz="1200">
                <a:solidFill>
                  <a:srgbClr val="FFFFFF"/>
                </a:solidFill>
                <a:latin typeface="Franklin Gothic Book" panose="020B0503020102020204" pitchFamily="34" charset="0"/>
              </a:rPr>
              <a:pPr>
                <a:spcBef>
                  <a:spcPct val="0"/>
                </a:spcBef>
                <a:buFontTx/>
                <a:buNone/>
              </a:pPr>
              <a:t>51</a:t>
            </a:fld>
            <a:endParaRPr lang="en-US" altLang="en-US" sz="1200">
              <a:solidFill>
                <a:srgbClr val="FFFFFF"/>
              </a:solidFill>
              <a:latin typeface="Franklin Gothic Book" panose="020B0503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60169928"/>
              </p:ext>
            </p:extLst>
          </p:nvPr>
        </p:nvGraphicFramePr>
        <p:xfrm>
          <a:off x="0" y="16073"/>
          <a:ext cx="9144000" cy="6841927"/>
        </p:xfrm>
        <a:graphic>
          <a:graphicData uri="http://schemas.openxmlformats.org/drawingml/2006/table">
            <a:tbl>
              <a:tblPr firstRow="1" bandRow="1">
                <a:tableStyleId>{5C22544A-7EE6-4342-B048-85BDC9FD1C3A}</a:tableStyleId>
              </a:tblPr>
              <a:tblGrid>
                <a:gridCol w="213567"/>
                <a:gridCol w="2199918"/>
                <a:gridCol w="2196446"/>
                <a:gridCol w="2274580"/>
                <a:gridCol w="2259489"/>
              </a:tblGrid>
              <a:tr h="478197">
                <a:tc>
                  <a:txBody>
                    <a:bodyPr/>
                    <a:lstStyle/>
                    <a:p>
                      <a:pPr algn="ctr"/>
                      <a:endParaRPr lang="en-US" sz="18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baseline="0" dirty="0" smtClean="0">
                          <a:solidFill>
                            <a:schemeClr val="tx1"/>
                          </a:solidFill>
                          <a:latin typeface="+mn-lt"/>
                        </a:rPr>
                        <a:t>Exceptional Area</a:t>
                      </a: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latin typeface="+mn-lt"/>
                        </a:rPr>
                        <a:t>General Outcome Measure</a:t>
                      </a:r>
                      <a:r>
                        <a:rPr lang="en-US" sz="1600" b="1" baseline="0" dirty="0" smtClean="0">
                          <a:solidFill>
                            <a:schemeClr val="tx1"/>
                          </a:solidFill>
                          <a:latin typeface="+mn-lt"/>
                        </a:rPr>
                        <a:t> (GOM)</a:t>
                      </a:r>
                      <a:endParaRPr lang="en-US" sz="1600" b="1" dirty="0">
                        <a:solidFill>
                          <a:schemeClr val="tx1"/>
                        </a:solidFill>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latin typeface="+mn-lt"/>
                        </a:rPr>
                        <a:t>Mastery Measure (MM)</a:t>
                      </a:r>
                      <a:endParaRPr lang="en-US" sz="1600" b="1" dirty="0">
                        <a:solidFill>
                          <a:schemeClr val="tx1"/>
                        </a:solidFill>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latin typeface="+mn-lt"/>
                        </a:rPr>
                        <a:t>Mastery</a:t>
                      </a:r>
                      <a:r>
                        <a:rPr lang="en-US" sz="1600" b="1" baseline="0" dirty="0" smtClean="0">
                          <a:solidFill>
                            <a:schemeClr val="tx1"/>
                          </a:solidFill>
                          <a:latin typeface="+mn-lt"/>
                        </a:rPr>
                        <a:t> Measure (MM)</a:t>
                      </a:r>
                      <a:endParaRPr lang="en-US" sz="1600" b="1" dirty="0">
                        <a:solidFill>
                          <a:schemeClr val="tx1"/>
                        </a:solidFill>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138693">
                <a:tc>
                  <a:txBody>
                    <a:bodyPr/>
                    <a:lstStyle/>
                    <a:p>
                      <a:pPr algn="ctr"/>
                      <a:r>
                        <a:rPr lang="en-US" sz="1800" b="1" dirty="0" smtClean="0">
                          <a:solidFill>
                            <a:schemeClr val="tx1"/>
                          </a:solidFill>
                        </a:rPr>
                        <a:t>A</a:t>
                      </a: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algn="ctr"/>
                      <a:r>
                        <a:rPr lang="en-US" sz="1600" b="1" dirty="0" smtClean="0">
                          <a:solidFill>
                            <a:schemeClr val="tx1"/>
                          </a:solidFill>
                        </a:rPr>
                        <a:t>Given</a:t>
                      </a:r>
                      <a:r>
                        <a:rPr lang="en-US" sz="1600" b="1" baseline="0" dirty="0" smtClean="0">
                          <a:solidFill>
                            <a:schemeClr val="tx1"/>
                          </a:solidFill>
                        </a:rPr>
                        <a:t>…</a:t>
                      </a:r>
                    </a:p>
                    <a:p>
                      <a:pPr algn="ctr"/>
                      <a:r>
                        <a:rPr lang="en-US" altLang="en-US" sz="1600" b="0" dirty="0" smtClean="0">
                          <a:solidFill>
                            <a:schemeClr val="tx1"/>
                          </a:solidFill>
                        </a:rPr>
                        <a:t>(condition/materials/setting/ accommodation)</a:t>
                      </a:r>
                      <a:endParaRPr lang="en-US" sz="1600" b="1" baseline="0"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r>
              <a:tr h="925189">
                <a:tc>
                  <a:txBody>
                    <a:bodyPr/>
                    <a:lstStyle/>
                    <a:p>
                      <a:pPr algn="ctr"/>
                      <a:r>
                        <a:rPr lang="en-US" sz="2000" b="1" dirty="0" smtClean="0">
                          <a:solidFill>
                            <a:schemeClr val="tx1"/>
                          </a:solidFill>
                        </a:rPr>
                        <a:t>B</a:t>
                      </a:r>
                      <a:endParaRPr lang="en-US" sz="20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r>
                        <a:rPr lang="en-US" sz="1600" b="1" dirty="0" smtClean="0">
                          <a:solidFill>
                            <a:schemeClr val="tx1"/>
                          </a:solidFill>
                        </a:rPr>
                        <a:t>student</a:t>
                      </a:r>
                      <a:r>
                        <a:rPr lang="en-US" sz="1600" b="1" baseline="0" dirty="0" smtClean="0">
                          <a:solidFill>
                            <a:schemeClr val="tx1"/>
                          </a:solidFill>
                        </a:rPr>
                        <a:t> name</a:t>
                      </a:r>
                      <a:endParaRPr lang="en-US" sz="16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r>
              <a:tr h="854021">
                <a:tc>
                  <a:txBody>
                    <a:bodyPr/>
                    <a:lstStyle/>
                    <a:p>
                      <a:pPr algn="ctr"/>
                      <a:r>
                        <a:rPr lang="en-US" sz="2000" b="1" dirty="0" smtClean="0">
                          <a:solidFill>
                            <a:schemeClr val="tx1"/>
                          </a:solidFill>
                        </a:rPr>
                        <a:t>C</a:t>
                      </a:r>
                      <a:endParaRPr lang="en-US" sz="20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600" b="1" dirty="0" smtClean="0">
                          <a:solidFill>
                            <a:schemeClr val="tx1"/>
                          </a:solidFill>
                        </a:rPr>
                        <a:t>will</a:t>
                      </a:r>
                      <a:r>
                        <a:rPr lang="en-US" sz="1600" b="1" baseline="0" dirty="0" smtClean="0">
                          <a:solidFill>
                            <a:schemeClr val="tx1"/>
                          </a:solidFill>
                        </a:rPr>
                        <a:t> d</a:t>
                      </a:r>
                      <a:r>
                        <a:rPr lang="en-US" sz="1600" b="1" dirty="0" smtClean="0">
                          <a:solidFill>
                            <a:schemeClr val="tx1"/>
                          </a:solidFill>
                        </a:rPr>
                        <a:t>o what</a:t>
                      </a:r>
                      <a:endParaRPr lang="en-US" sz="16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908899">
                <a:tc>
                  <a:txBody>
                    <a:bodyPr/>
                    <a:lstStyle/>
                    <a:p>
                      <a:pPr algn="ctr"/>
                      <a:r>
                        <a:rPr lang="en-US" sz="2000" b="1" dirty="0" smtClean="0">
                          <a:solidFill>
                            <a:schemeClr val="tx1"/>
                          </a:solidFill>
                        </a:rPr>
                        <a:t>D</a:t>
                      </a:r>
                      <a:endParaRPr lang="en-US" sz="20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600" b="1" dirty="0" smtClean="0">
                          <a:solidFill>
                            <a:schemeClr val="tx1"/>
                          </a:solidFill>
                        </a:rPr>
                        <a:t>to</a:t>
                      </a:r>
                      <a:r>
                        <a:rPr lang="en-US" sz="1600" b="1" baseline="0" dirty="0" smtClean="0">
                          <a:solidFill>
                            <a:schemeClr val="tx1"/>
                          </a:solidFill>
                        </a:rPr>
                        <a:t> what extent/at what mastery</a:t>
                      </a:r>
                      <a:endParaRPr lang="en-US" sz="16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870311">
                <a:tc>
                  <a:txBody>
                    <a:bodyPr/>
                    <a:lstStyle/>
                    <a:p>
                      <a:pPr algn="ctr"/>
                      <a:r>
                        <a:rPr lang="en-US" sz="2000" b="1" dirty="0" smtClean="0">
                          <a:solidFill>
                            <a:schemeClr val="tx1"/>
                          </a:solidFill>
                        </a:rPr>
                        <a:t>E</a:t>
                      </a:r>
                      <a:endParaRPr lang="en-US" sz="20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600" b="1" dirty="0" smtClean="0">
                          <a:solidFill>
                            <a:schemeClr val="tx1"/>
                          </a:solidFill>
                        </a:rPr>
                        <a:t>in this many chances</a:t>
                      </a:r>
                      <a:endParaRPr lang="en-US" sz="16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79899">
                <a:tc>
                  <a:txBody>
                    <a:bodyPr/>
                    <a:lstStyle/>
                    <a:p>
                      <a:pPr algn="ctr"/>
                      <a:r>
                        <a:rPr lang="en-US" sz="2000" b="1" dirty="0" smtClean="0">
                          <a:solidFill>
                            <a:schemeClr val="tx1"/>
                          </a:solidFill>
                        </a:rPr>
                        <a:t>F</a:t>
                      </a:r>
                      <a:endParaRPr lang="en-US" sz="20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600" b="1" dirty="0" smtClean="0">
                          <a:solidFill>
                            <a:schemeClr val="tx1"/>
                          </a:solidFill>
                        </a:rPr>
                        <a:t>with</a:t>
                      </a:r>
                      <a:r>
                        <a:rPr lang="en-US" sz="1600" b="1" baseline="0" dirty="0" smtClean="0">
                          <a:solidFill>
                            <a:schemeClr val="tx1"/>
                          </a:solidFill>
                        </a:rPr>
                        <a:t> chances </a:t>
                      </a:r>
                      <a:r>
                        <a:rPr lang="en-US" sz="1600" b="1" dirty="0" smtClean="0">
                          <a:solidFill>
                            <a:schemeClr val="tx1"/>
                          </a:solidFill>
                        </a:rPr>
                        <a:t>repeated this often</a:t>
                      </a:r>
                      <a:endParaRPr lang="en-US" sz="16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85805">
                <a:tc>
                  <a:txBody>
                    <a:bodyPr/>
                    <a:lstStyle/>
                    <a:p>
                      <a:pPr algn="ctr"/>
                      <a:r>
                        <a:rPr lang="en-US" sz="2000" b="1" dirty="0" smtClean="0">
                          <a:solidFill>
                            <a:schemeClr val="tx1"/>
                          </a:solidFill>
                        </a:rPr>
                        <a:t>G</a:t>
                      </a:r>
                      <a:endParaRPr lang="en-US" sz="20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600" b="1" dirty="0" smtClean="0">
                          <a:solidFill>
                            <a:schemeClr val="tx1"/>
                          </a:solidFill>
                        </a:rPr>
                        <a:t>as</a:t>
                      </a:r>
                      <a:r>
                        <a:rPr lang="en-US" sz="1600" b="1" baseline="0" dirty="0" smtClean="0">
                          <a:solidFill>
                            <a:schemeClr val="tx1"/>
                          </a:solidFill>
                        </a:rPr>
                        <a:t> measured by</a:t>
                      </a:r>
                      <a:endParaRPr lang="en-US" sz="16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971819772"/>
                  </p:ext>
                </p:extLst>
              </p:nvPr>
            </p:nvGraphicFramePr>
            <p:xfrm>
              <a:off x="6963672" y="685800"/>
              <a:ext cx="2180328" cy="101965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4"/>
              <a:stretch>
                <a:fillRect/>
              </a:stretch>
            </p:blipFill>
            <p:spPr>
              <a:xfrm>
                <a:off x="6963672" y="685800"/>
                <a:ext cx="2180328" cy="1019658"/>
              </a:xfrm>
              <a:prstGeom prst="rect">
                <a:avLst/>
              </a:prstGeom>
            </p:spPr>
          </p:pic>
        </mc:Fallback>
      </mc:AlternateContent>
      <p:sp>
        <p:nvSpPr>
          <p:cNvPr id="2" name="TextBox 1"/>
          <p:cNvSpPr txBox="1"/>
          <p:nvPr/>
        </p:nvSpPr>
        <p:spPr>
          <a:xfrm>
            <a:off x="2617399" y="782128"/>
            <a:ext cx="1905000" cy="923330"/>
          </a:xfrm>
          <a:prstGeom prst="rect">
            <a:avLst/>
          </a:prstGeom>
          <a:noFill/>
        </p:spPr>
        <p:txBody>
          <a:bodyPr wrap="square" rtlCol="0">
            <a:spAutoFit/>
          </a:bodyPr>
          <a:lstStyle/>
          <a:p>
            <a:r>
              <a:rPr lang="en-US" dirty="0" smtClean="0"/>
              <a:t>Given an instructional level text</a:t>
            </a:r>
            <a:endParaRPr lang="en-US" dirty="0"/>
          </a:p>
        </p:txBody>
      </p:sp>
      <p:sp>
        <p:nvSpPr>
          <p:cNvPr id="5" name="TextBox 4"/>
          <p:cNvSpPr txBox="1"/>
          <p:nvPr/>
        </p:nvSpPr>
        <p:spPr>
          <a:xfrm>
            <a:off x="2617399" y="2027419"/>
            <a:ext cx="1752600" cy="369332"/>
          </a:xfrm>
          <a:prstGeom prst="rect">
            <a:avLst/>
          </a:prstGeom>
          <a:noFill/>
        </p:spPr>
        <p:txBody>
          <a:bodyPr wrap="square" rtlCol="0">
            <a:spAutoFit/>
          </a:bodyPr>
          <a:lstStyle/>
          <a:p>
            <a:r>
              <a:rPr lang="en-US" dirty="0" smtClean="0"/>
              <a:t>Jonathan</a:t>
            </a:r>
            <a:endParaRPr lang="en-US" dirty="0"/>
          </a:p>
        </p:txBody>
      </p:sp>
      <p:sp>
        <p:nvSpPr>
          <p:cNvPr id="6" name="TextBox 5"/>
          <p:cNvSpPr txBox="1"/>
          <p:nvPr/>
        </p:nvSpPr>
        <p:spPr>
          <a:xfrm>
            <a:off x="2617399" y="2895600"/>
            <a:ext cx="1573601" cy="369332"/>
          </a:xfrm>
          <a:prstGeom prst="rect">
            <a:avLst/>
          </a:prstGeom>
          <a:noFill/>
        </p:spPr>
        <p:txBody>
          <a:bodyPr wrap="square" rtlCol="0">
            <a:spAutoFit/>
          </a:bodyPr>
          <a:lstStyle/>
          <a:p>
            <a:r>
              <a:rPr lang="en-US" dirty="0" smtClean="0"/>
              <a:t>will read </a:t>
            </a:r>
            <a:endParaRPr lang="en-US" dirty="0"/>
          </a:p>
        </p:txBody>
      </p:sp>
      <p:sp>
        <p:nvSpPr>
          <p:cNvPr id="7" name="TextBox 6"/>
          <p:cNvSpPr txBox="1"/>
          <p:nvPr/>
        </p:nvSpPr>
        <p:spPr>
          <a:xfrm>
            <a:off x="2617399" y="3657600"/>
            <a:ext cx="1752600" cy="646331"/>
          </a:xfrm>
          <a:prstGeom prst="rect">
            <a:avLst/>
          </a:prstGeom>
          <a:noFill/>
        </p:spPr>
        <p:txBody>
          <a:bodyPr wrap="square" rtlCol="0">
            <a:spAutoFit/>
          </a:bodyPr>
          <a:lstStyle/>
          <a:p>
            <a:r>
              <a:rPr lang="en-US" dirty="0" smtClean="0"/>
              <a:t>65 words correct per minute</a:t>
            </a:r>
            <a:endParaRPr lang="en-US" dirty="0"/>
          </a:p>
        </p:txBody>
      </p:sp>
      <p:sp>
        <p:nvSpPr>
          <p:cNvPr id="8" name="TextBox 7"/>
          <p:cNvSpPr txBox="1"/>
          <p:nvPr/>
        </p:nvSpPr>
        <p:spPr>
          <a:xfrm>
            <a:off x="2653700" y="4525781"/>
            <a:ext cx="1626799" cy="646331"/>
          </a:xfrm>
          <a:prstGeom prst="rect">
            <a:avLst/>
          </a:prstGeom>
          <a:noFill/>
        </p:spPr>
        <p:txBody>
          <a:bodyPr wrap="square" rtlCol="0">
            <a:spAutoFit/>
          </a:bodyPr>
          <a:lstStyle/>
          <a:p>
            <a:r>
              <a:rPr lang="en-US" dirty="0" smtClean="0"/>
              <a:t>in 4 of 5 opportunities </a:t>
            </a:r>
            <a:endParaRPr lang="en-US" dirty="0"/>
          </a:p>
        </p:txBody>
      </p:sp>
      <p:sp>
        <p:nvSpPr>
          <p:cNvPr id="9" name="TextBox 8"/>
          <p:cNvSpPr txBox="1"/>
          <p:nvPr/>
        </p:nvSpPr>
        <p:spPr>
          <a:xfrm>
            <a:off x="2653700" y="5456799"/>
            <a:ext cx="1537300" cy="369332"/>
          </a:xfrm>
          <a:prstGeom prst="rect">
            <a:avLst/>
          </a:prstGeom>
          <a:noFill/>
        </p:spPr>
        <p:txBody>
          <a:bodyPr wrap="square" rtlCol="0">
            <a:spAutoFit/>
          </a:bodyPr>
          <a:lstStyle/>
          <a:p>
            <a:r>
              <a:rPr lang="en-US" dirty="0"/>
              <a:t>p</a:t>
            </a:r>
            <a:r>
              <a:rPr lang="en-US" dirty="0" smtClean="0"/>
              <a:t>er quarter</a:t>
            </a:r>
            <a:endParaRPr lang="en-US" dirty="0"/>
          </a:p>
        </p:txBody>
      </p:sp>
      <p:sp>
        <p:nvSpPr>
          <p:cNvPr id="10" name="TextBox 9"/>
          <p:cNvSpPr txBox="1"/>
          <p:nvPr/>
        </p:nvSpPr>
        <p:spPr>
          <a:xfrm>
            <a:off x="2653700" y="6215747"/>
            <a:ext cx="1765900" cy="646331"/>
          </a:xfrm>
          <a:prstGeom prst="rect">
            <a:avLst/>
          </a:prstGeom>
          <a:noFill/>
        </p:spPr>
        <p:txBody>
          <a:bodyPr wrap="square" rtlCol="0">
            <a:spAutoFit/>
          </a:bodyPr>
          <a:lstStyle/>
          <a:p>
            <a:r>
              <a:rPr lang="en-US" dirty="0" smtClean="0"/>
              <a:t>a curriculum-based measure. </a:t>
            </a:r>
            <a:endParaRPr lang="en-US" dirty="0"/>
          </a:p>
        </p:txBody>
      </p:sp>
      <p:sp>
        <p:nvSpPr>
          <p:cNvPr id="11" name="TextBox 10"/>
          <p:cNvSpPr txBox="1"/>
          <p:nvPr/>
        </p:nvSpPr>
        <p:spPr>
          <a:xfrm>
            <a:off x="4599317" y="505129"/>
            <a:ext cx="2364355" cy="1200329"/>
          </a:xfrm>
          <a:prstGeom prst="rect">
            <a:avLst/>
          </a:prstGeom>
          <a:noFill/>
        </p:spPr>
        <p:txBody>
          <a:bodyPr wrap="square" rtlCol="0">
            <a:spAutoFit/>
          </a:bodyPr>
          <a:lstStyle/>
          <a:p>
            <a:r>
              <a:rPr lang="en-US" dirty="0" smtClean="0"/>
              <a:t>Given 10, two-syllable pseudo words with close, open, and </a:t>
            </a:r>
            <a:r>
              <a:rPr lang="en-US" dirty="0" err="1" smtClean="0"/>
              <a:t>vce</a:t>
            </a:r>
            <a:r>
              <a:rPr lang="en-US" dirty="0" smtClean="0"/>
              <a:t> syllables</a:t>
            </a:r>
            <a:endParaRPr lang="en-US" dirty="0"/>
          </a:p>
        </p:txBody>
      </p:sp>
      <p:sp>
        <p:nvSpPr>
          <p:cNvPr id="13" name="TextBox 12"/>
          <p:cNvSpPr txBox="1"/>
          <p:nvPr/>
        </p:nvSpPr>
        <p:spPr>
          <a:xfrm>
            <a:off x="4599317" y="2027419"/>
            <a:ext cx="1752600" cy="369332"/>
          </a:xfrm>
          <a:prstGeom prst="rect">
            <a:avLst/>
          </a:prstGeom>
          <a:noFill/>
        </p:spPr>
        <p:txBody>
          <a:bodyPr wrap="square" rtlCol="0">
            <a:spAutoFit/>
          </a:bodyPr>
          <a:lstStyle/>
          <a:p>
            <a:r>
              <a:rPr lang="en-US" dirty="0" smtClean="0"/>
              <a:t>Jonathan</a:t>
            </a:r>
            <a:endParaRPr lang="en-US" dirty="0"/>
          </a:p>
        </p:txBody>
      </p:sp>
      <p:sp>
        <p:nvSpPr>
          <p:cNvPr id="14" name="TextBox 13"/>
          <p:cNvSpPr txBox="1"/>
          <p:nvPr/>
        </p:nvSpPr>
        <p:spPr>
          <a:xfrm>
            <a:off x="4599317" y="2895600"/>
            <a:ext cx="1573601" cy="369332"/>
          </a:xfrm>
          <a:prstGeom prst="rect">
            <a:avLst/>
          </a:prstGeom>
          <a:noFill/>
        </p:spPr>
        <p:txBody>
          <a:bodyPr wrap="square" rtlCol="0">
            <a:spAutoFit/>
          </a:bodyPr>
          <a:lstStyle/>
          <a:p>
            <a:r>
              <a:rPr lang="en-US" dirty="0" smtClean="0"/>
              <a:t>will read </a:t>
            </a:r>
            <a:endParaRPr lang="en-US" dirty="0"/>
          </a:p>
        </p:txBody>
      </p:sp>
      <p:sp>
        <p:nvSpPr>
          <p:cNvPr id="12" name="TextBox 11"/>
          <p:cNvSpPr txBox="1"/>
          <p:nvPr/>
        </p:nvSpPr>
        <p:spPr>
          <a:xfrm>
            <a:off x="4599317" y="3751416"/>
            <a:ext cx="2209082" cy="369332"/>
          </a:xfrm>
          <a:prstGeom prst="rect">
            <a:avLst/>
          </a:prstGeom>
          <a:noFill/>
        </p:spPr>
        <p:txBody>
          <a:bodyPr wrap="square" rtlCol="0">
            <a:spAutoFit/>
          </a:bodyPr>
          <a:lstStyle/>
          <a:p>
            <a:r>
              <a:rPr lang="en-US" dirty="0" smtClean="0"/>
              <a:t>with 90% accuracy</a:t>
            </a:r>
            <a:endParaRPr lang="en-US" dirty="0"/>
          </a:p>
        </p:txBody>
      </p:sp>
      <p:sp>
        <p:nvSpPr>
          <p:cNvPr id="16" name="TextBox 15"/>
          <p:cNvSpPr txBox="1"/>
          <p:nvPr/>
        </p:nvSpPr>
        <p:spPr>
          <a:xfrm>
            <a:off x="4599317" y="4525781"/>
            <a:ext cx="1626799" cy="646331"/>
          </a:xfrm>
          <a:prstGeom prst="rect">
            <a:avLst/>
          </a:prstGeom>
          <a:noFill/>
        </p:spPr>
        <p:txBody>
          <a:bodyPr wrap="square" rtlCol="0">
            <a:spAutoFit/>
          </a:bodyPr>
          <a:lstStyle/>
          <a:p>
            <a:r>
              <a:rPr lang="en-US" dirty="0" smtClean="0"/>
              <a:t>in 4 of 5 opportunities </a:t>
            </a:r>
            <a:endParaRPr lang="en-US" dirty="0"/>
          </a:p>
        </p:txBody>
      </p:sp>
      <p:sp>
        <p:nvSpPr>
          <p:cNvPr id="17" name="TextBox 16"/>
          <p:cNvSpPr txBox="1"/>
          <p:nvPr/>
        </p:nvSpPr>
        <p:spPr>
          <a:xfrm>
            <a:off x="4617467" y="5456799"/>
            <a:ext cx="1537300" cy="369332"/>
          </a:xfrm>
          <a:prstGeom prst="rect">
            <a:avLst/>
          </a:prstGeom>
          <a:noFill/>
        </p:spPr>
        <p:txBody>
          <a:bodyPr wrap="square" rtlCol="0">
            <a:spAutoFit/>
          </a:bodyPr>
          <a:lstStyle/>
          <a:p>
            <a:r>
              <a:rPr lang="en-US" dirty="0"/>
              <a:t>p</a:t>
            </a:r>
            <a:r>
              <a:rPr lang="en-US" dirty="0" smtClean="0"/>
              <a:t>er quarter</a:t>
            </a:r>
            <a:endParaRPr lang="en-US" dirty="0"/>
          </a:p>
        </p:txBody>
      </p:sp>
      <p:sp>
        <p:nvSpPr>
          <p:cNvPr id="18" name="TextBox 17"/>
          <p:cNvSpPr txBox="1"/>
          <p:nvPr/>
        </p:nvSpPr>
        <p:spPr>
          <a:xfrm>
            <a:off x="4617467" y="6215747"/>
            <a:ext cx="1765900" cy="369332"/>
          </a:xfrm>
          <a:prstGeom prst="rect">
            <a:avLst/>
          </a:prstGeom>
          <a:noFill/>
        </p:spPr>
        <p:txBody>
          <a:bodyPr wrap="square" rtlCol="0">
            <a:spAutoFit/>
          </a:bodyPr>
          <a:lstStyle/>
          <a:p>
            <a:r>
              <a:rPr lang="en-US" dirty="0"/>
              <a:t>d</a:t>
            </a:r>
            <a:r>
              <a:rPr lang="en-US" dirty="0" smtClean="0"/>
              <a:t>ata collection.</a:t>
            </a:r>
            <a:endParaRPr lang="en-US" dirty="0"/>
          </a:p>
        </p:txBody>
      </p:sp>
    </p:spTree>
    <p:extLst>
      <p:ext uri="{BB962C8B-B14F-4D97-AF65-F5344CB8AC3E}">
        <p14:creationId xmlns:p14="http://schemas.microsoft.com/office/powerpoint/2010/main" val="14845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3" grpId="0"/>
      <p:bldP spid="14" grpId="0"/>
      <p:bldP spid="12" grpId="0"/>
      <p:bldP spid="16" grpId="0"/>
      <p:bldP spid="17"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t's practice"/>
          <p:cNvSpPr>
            <a:spLocks noGrp="1"/>
          </p:cNvSpPr>
          <p:nvPr>
            <p:ph type="title"/>
          </p:nvPr>
        </p:nvSpPr>
        <p:spPr/>
        <p:txBody>
          <a:bodyPr/>
          <a:lstStyle/>
          <a:p>
            <a:r>
              <a:rPr lang="en-US" dirty="0" smtClean="0"/>
              <a:t>Let’s Practice</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nvPr>
            </p:nvGraphicFramePr>
            <p:xfrm>
              <a:off x="6685005" y="76200"/>
              <a:ext cx="2286000" cy="1524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4"/>
              <a:stretch>
                <a:fillRect/>
              </a:stretch>
            </p:blipFill>
            <p:spPr>
              <a:xfrm>
                <a:off x="6685005" y="76200"/>
                <a:ext cx="2286000" cy="1524000"/>
              </a:xfrm>
              <a:prstGeom prst="rect">
                <a:avLst/>
              </a:prstGeom>
            </p:spPr>
          </p:pic>
        </mc:Fallback>
      </mc:AlternateContent>
      <p:graphicFrame>
        <p:nvGraphicFramePr>
          <p:cNvPr id="6" name="Table 5"/>
          <p:cNvGraphicFramePr>
            <a:graphicFrameLocks noGrp="1"/>
          </p:cNvGraphicFramePr>
          <p:nvPr>
            <p:extLst>
              <p:ext uri="{D42A27DB-BD31-4B8C-83A1-F6EECF244321}">
                <p14:modId xmlns:p14="http://schemas.microsoft.com/office/powerpoint/2010/main" val="3714647607"/>
              </p:ext>
            </p:extLst>
          </p:nvPr>
        </p:nvGraphicFramePr>
        <p:xfrm>
          <a:off x="304800" y="1190607"/>
          <a:ext cx="8534400" cy="5640620"/>
        </p:xfrm>
        <a:graphic>
          <a:graphicData uri="http://schemas.openxmlformats.org/drawingml/2006/table">
            <a:tbl>
              <a:tblPr firstRow="1" bandRow="1">
                <a:tableStyleId>{5C22544A-7EE6-4342-B048-85BDC9FD1C3A}</a:tableStyleId>
              </a:tblPr>
              <a:tblGrid>
                <a:gridCol w="474133"/>
                <a:gridCol w="4267200"/>
                <a:gridCol w="3793067"/>
              </a:tblGrid>
              <a:tr h="1145720">
                <a:tc>
                  <a:txBody>
                    <a:bodyPr/>
                    <a:lstStyle/>
                    <a:p>
                      <a:pPr algn="ctr"/>
                      <a:r>
                        <a:rPr lang="en-US" sz="2800" b="1" dirty="0" smtClean="0">
                          <a:solidFill>
                            <a:schemeClr val="tx1"/>
                          </a:solidFill>
                          <a:latin typeface="Arial" panose="020B0604020202020204" pitchFamily="34" charset="0"/>
                          <a:cs typeface="Arial" panose="020B0604020202020204" pitchFamily="34" charset="0"/>
                        </a:rPr>
                        <a:t>A</a:t>
                      </a: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Given</a:t>
                      </a:r>
                      <a:r>
                        <a:rPr lang="en-US" sz="2400" b="1" baseline="0" dirty="0" smtClean="0">
                          <a:solidFill>
                            <a:schemeClr val="tx1"/>
                          </a:solidFill>
                          <a:latin typeface="Arial" panose="020B0604020202020204" pitchFamily="34" charset="0"/>
                          <a:cs typeface="Arial" panose="020B0604020202020204" pitchFamily="34" charset="0"/>
                        </a:rPr>
                        <a:t>…</a:t>
                      </a:r>
                    </a:p>
                    <a:p>
                      <a:pPr algn="ctr"/>
                      <a:r>
                        <a:rPr lang="en-US" altLang="en-US" sz="2400" b="0" dirty="0" smtClean="0">
                          <a:solidFill>
                            <a:schemeClr val="tx1"/>
                          </a:solidFill>
                          <a:latin typeface="Arial" panose="020B0604020202020204" pitchFamily="34" charset="0"/>
                          <a:cs typeface="Arial" panose="020B0604020202020204" pitchFamily="34" charset="0"/>
                        </a:rPr>
                        <a:t>(condition/materials/setting/ accommodation)</a:t>
                      </a:r>
                      <a:endParaRPr lang="en-US" sz="2400" b="1" baseline="0" dirty="0" smtClean="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755704">
                <a:tc>
                  <a:txBody>
                    <a:bodyPr/>
                    <a:lstStyle/>
                    <a:p>
                      <a:pPr algn="ctr"/>
                      <a:r>
                        <a:rPr lang="en-US" sz="2800" b="1" dirty="0" smtClean="0">
                          <a:solidFill>
                            <a:schemeClr val="tx1"/>
                          </a:solidFill>
                          <a:latin typeface="Arial" panose="020B0604020202020204" pitchFamily="34" charset="0"/>
                          <a:cs typeface="Arial" panose="020B0604020202020204" pitchFamily="34" charset="0"/>
                        </a:rPr>
                        <a:t>B</a:t>
                      </a:r>
                      <a:endParaRPr lang="en-US" sz="28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student</a:t>
                      </a:r>
                      <a:r>
                        <a:rPr lang="en-US" sz="2400" b="1" baseline="0" dirty="0" smtClean="0">
                          <a:solidFill>
                            <a:schemeClr val="tx1"/>
                          </a:solidFill>
                          <a:latin typeface="Arial" panose="020B0604020202020204" pitchFamily="34" charset="0"/>
                          <a:cs typeface="Arial" panose="020B0604020202020204" pitchFamily="34" charset="0"/>
                        </a:rPr>
                        <a:t> name</a:t>
                      </a:r>
                      <a:endParaRPr lang="en-US" sz="24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r>
              <a:tr h="697573">
                <a:tc>
                  <a:txBody>
                    <a:bodyPr/>
                    <a:lstStyle/>
                    <a:p>
                      <a:pPr algn="ctr"/>
                      <a:r>
                        <a:rPr lang="en-US" sz="2800" b="1" dirty="0" smtClean="0">
                          <a:solidFill>
                            <a:schemeClr val="tx1"/>
                          </a:solidFill>
                          <a:latin typeface="Arial" panose="020B0604020202020204" pitchFamily="34" charset="0"/>
                          <a:cs typeface="Arial" panose="020B0604020202020204" pitchFamily="34" charset="0"/>
                        </a:rPr>
                        <a:t>C</a:t>
                      </a:r>
                      <a:endParaRPr lang="en-US" sz="28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will</a:t>
                      </a:r>
                      <a:r>
                        <a:rPr lang="en-US" sz="2400" b="1" baseline="0" dirty="0" smtClean="0">
                          <a:solidFill>
                            <a:schemeClr val="tx1"/>
                          </a:solidFill>
                          <a:latin typeface="Arial" panose="020B0604020202020204" pitchFamily="34" charset="0"/>
                          <a:cs typeface="Arial" panose="020B0604020202020204" pitchFamily="34" charset="0"/>
                        </a:rPr>
                        <a:t> d</a:t>
                      </a:r>
                      <a:r>
                        <a:rPr lang="en-US" sz="2400" b="1" dirty="0" smtClean="0">
                          <a:solidFill>
                            <a:schemeClr val="tx1"/>
                          </a:solidFill>
                          <a:latin typeface="Arial" panose="020B0604020202020204" pitchFamily="34" charset="0"/>
                          <a:cs typeface="Arial" panose="020B0604020202020204" pitchFamily="34" charset="0"/>
                        </a:rPr>
                        <a:t>o what</a:t>
                      </a:r>
                      <a:endParaRPr lang="en-US" sz="24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r>
              <a:tr h="793188">
                <a:tc>
                  <a:txBody>
                    <a:bodyPr/>
                    <a:lstStyle/>
                    <a:p>
                      <a:pPr algn="ctr"/>
                      <a:r>
                        <a:rPr lang="en-US" sz="2800" b="1" dirty="0" smtClean="0">
                          <a:solidFill>
                            <a:schemeClr val="tx1"/>
                          </a:solidFill>
                          <a:latin typeface="Arial" panose="020B0604020202020204" pitchFamily="34" charset="0"/>
                          <a:cs typeface="Arial" panose="020B0604020202020204" pitchFamily="34" charset="0"/>
                        </a:rPr>
                        <a:t>D</a:t>
                      </a:r>
                      <a:endParaRPr lang="en-US" sz="28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to</a:t>
                      </a:r>
                      <a:r>
                        <a:rPr lang="en-US" sz="2400" b="1" baseline="0" dirty="0" smtClean="0">
                          <a:solidFill>
                            <a:schemeClr val="tx1"/>
                          </a:solidFill>
                          <a:latin typeface="Arial" panose="020B0604020202020204" pitchFamily="34" charset="0"/>
                          <a:cs typeface="Arial" panose="020B0604020202020204" pitchFamily="34" charset="0"/>
                        </a:rPr>
                        <a:t> what extent/at what mastery</a:t>
                      </a:r>
                      <a:endParaRPr lang="en-US" sz="24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endParaRPr lang="en-US" sz="2400" b="1" dirty="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710879">
                <a:tc>
                  <a:txBody>
                    <a:bodyPr/>
                    <a:lstStyle/>
                    <a:p>
                      <a:pPr algn="ctr"/>
                      <a:r>
                        <a:rPr lang="en-US" sz="2800" b="1" dirty="0" smtClean="0">
                          <a:solidFill>
                            <a:schemeClr val="tx1"/>
                          </a:solidFill>
                          <a:latin typeface="Arial" panose="020B0604020202020204" pitchFamily="34" charset="0"/>
                          <a:cs typeface="Arial" panose="020B0604020202020204" pitchFamily="34" charset="0"/>
                        </a:rPr>
                        <a:t>E</a:t>
                      </a:r>
                      <a:endParaRPr lang="en-US" sz="28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in this many chances</a:t>
                      </a:r>
                      <a:endParaRPr lang="en-US" sz="24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793188">
                <a:tc>
                  <a:txBody>
                    <a:bodyPr/>
                    <a:lstStyle/>
                    <a:p>
                      <a:pPr algn="ctr"/>
                      <a:r>
                        <a:rPr lang="en-US" sz="2800" b="1" dirty="0" smtClean="0">
                          <a:solidFill>
                            <a:schemeClr val="tx1"/>
                          </a:solidFill>
                          <a:latin typeface="Arial" panose="020B0604020202020204" pitchFamily="34" charset="0"/>
                          <a:cs typeface="Arial" panose="020B0604020202020204" pitchFamily="34" charset="0"/>
                        </a:rPr>
                        <a:t>F</a:t>
                      </a:r>
                      <a:endParaRPr lang="en-US" sz="28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with</a:t>
                      </a:r>
                      <a:r>
                        <a:rPr lang="en-US" sz="2400" b="1" baseline="0" dirty="0" smtClean="0">
                          <a:solidFill>
                            <a:schemeClr val="tx1"/>
                          </a:solidFill>
                          <a:latin typeface="Arial" panose="020B0604020202020204" pitchFamily="34" charset="0"/>
                          <a:cs typeface="Arial" panose="020B0604020202020204" pitchFamily="34" charset="0"/>
                        </a:rPr>
                        <a:t> chances </a:t>
                      </a:r>
                      <a:r>
                        <a:rPr lang="en-US" sz="2400" b="1" dirty="0" smtClean="0">
                          <a:solidFill>
                            <a:schemeClr val="tx1"/>
                          </a:solidFill>
                          <a:latin typeface="Arial" panose="020B0604020202020204" pitchFamily="34" charset="0"/>
                          <a:cs typeface="Arial" panose="020B0604020202020204" pitchFamily="34" charset="0"/>
                        </a:rPr>
                        <a:t>repeated this often</a:t>
                      </a:r>
                      <a:endParaRPr lang="en-US" sz="24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641854">
                <a:tc>
                  <a:txBody>
                    <a:bodyPr/>
                    <a:lstStyle/>
                    <a:p>
                      <a:pPr algn="ctr"/>
                      <a:r>
                        <a:rPr lang="en-US" sz="2800" b="1" dirty="0" smtClean="0">
                          <a:solidFill>
                            <a:schemeClr val="tx1"/>
                          </a:solidFill>
                          <a:latin typeface="Arial" panose="020B0604020202020204" pitchFamily="34" charset="0"/>
                          <a:cs typeface="Arial" panose="020B0604020202020204" pitchFamily="34" charset="0"/>
                        </a:rPr>
                        <a:t>G</a:t>
                      </a:r>
                      <a:endParaRPr lang="en-US" sz="28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as</a:t>
                      </a:r>
                      <a:r>
                        <a:rPr lang="en-US" sz="2400" b="1" baseline="0" dirty="0" smtClean="0">
                          <a:solidFill>
                            <a:schemeClr val="tx1"/>
                          </a:solidFill>
                          <a:latin typeface="Arial" panose="020B0604020202020204" pitchFamily="34" charset="0"/>
                          <a:cs typeface="Arial" panose="020B0604020202020204" pitchFamily="34" charset="0"/>
                        </a:rPr>
                        <a:t> measured by</a:t>
                      </a:r>
                      <a:endParaRPr lang="en-US" sz="2400" b="1" dirty="0">
                        <a:solidFill>
                          <a:schemeClr val="tx1"/>
                        </a:solidFill>
                        <a:latin typeface="Arial" panose="020B0604020202020204" pitchFamily="34" charset="0"/>
                        <a:cs typeface="Arial"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bl>
          </a:graphicData>
        </a:graphic>
      </p:graphicFrame>
    </p:spTree>
    <p:extLst>
      <p:ext uri="{BB962C8B-B14F-4D97-AF65-F5344CB8AC3E}">
        <p14:creationId xmlns:p14="http://schemas.microsoft.com/office/powerpoint/2010/main" val="38153134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53</a:t>
            </a:fld>
            <a:endParaRPr lang="en-US" dirty="0">
              <a:solidFill>
                <a:srgbClr val="666666"/>
              </a:solidFill>
            </a:endParaRPr>
          </a:p>
        </p:txBody>
      </p:sp>
      <p:sp>
        <p:nvSpPr>
          <p:cNvPr id="2" name="Title 1" descr="Accommodations"/>
          <p:cNvSpPr>
            <a:spLocks noGrp="1"/>
          </p:cNvSpPr>
          <p:nvPr>
            <p:ph type="title"/>
          </p:nvPr>
        </p:nvSpPr>
        <p:spPr/>
        <p:txBody>
          <a:bodyPr/>
          <a:lstStyle/>
          <a:p>
            <a:r>
              <a:rPr lang="en-US" dirty="0" smtClean="0"/>
              <a:t>Accommodations</a:t>
            </a:r>
            <a:endParaRPr lang="en-US" dirty="0"/>
          </a:p>
        </p:txBody>
      </p:sp>
      <p:pic>
        <p:nvPicPr>
          <p:cNvPr id="4" name="Picture 3" descr="Core Instruction and Transition: Narratives: Strengths, Concerns, Adverse Impact, Present Levels of Educational Performance, Measurable Annual Goal, Accommodations &amp; Modifications, Service Delivery and Least Restrictive Environment, Progress Monito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52525"/>
            <a:ext cx="6324600" cy="5705475"/>
          </a:xfrm>
          <a:prstGeom prst="rect">
            <a:avLst/>
          </a:prstGeom>
        </p:spPr>
      </p:pic>
    </p:spTree>
    <p:extLst>
      <p:ext uri="{BB962C8B-B14F-4D97-AF65-F5344CB8AC3E}">
        <p14:creationId xmlns:p14="http://schemas.microsoft.com/office/powerpoint/2010/main" val="896736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54</a:t>
            </a:fld>
            <a:endParaRPr lang="en-US">
              <a:solidFill>
                <a:srgbClr val="666666"/>
              </a:solidFill>
            </a:endParaRPr>
          </a:p>
        </p:txBody>
      </p:sp>
      <p:sp>
        <p:nvSpPr>
          <p:cNvPr id="5" name="Title 4" descr="Accommodations and Modifications"/>
          <p:cNvSpPr>
            <a:spLocks noGrp="1"/>
          </p:cNvSpPr>
          <p:nvPr>
            <p:ph type="title"/>
          </p:nvPr>
        </p:nvSpPr>
        <p:spPr/>
        <p:txBody>
          <a:bodyPr>
            <a:normAutofit/>
          </a:bodyPr>
          <a:lstStyle/>
          <a:p>
            <a:r>
              <a:rPr lang="en-US" dirty="0" smtClean="0"/>
              <a:t>Accommodations and Modifications</a:t>
            </a:r>
            <a:endParaRPr lang="en-US" dirty="0"/>
          </a:p>
        </p:txBody>
      </p:sp>
      <p:sp>
        <p:nvSpPr>
          <p:cNvPr id="6" name="Content Placeholder 5" descr="Accommodations change how the student is taught or expected to learn.&#10;They provide equitable access during instruction and assessments and neither change the construct being assessed, nor compromise the integrity or validity of the assessment or content, &#10;are intended to reduce or even eliminate the effects of a student’s disability; and&#10;do not reduce learning expectations, if based on need.&#10;Modifications change what the student is taught or expected to learn.&#10;They change what is being taught to or expected from the student. &#10;"/>
          <p:cNvSpPr>
            <a:spLocks noGrp="1"/>
          </p:cNvSpPr>
          <p:nvPr>
            <p:ph idx="4294967295"/>
          </p:nvPr>
        </p:nvSpPr>
        <p:spPr>
          <a:xfrm>
            <a:off x="0" y="1143000"/>
            <a:ext cx="8839200" cy="3662363"/>
          </a:xfrm>
        </p:spPr>
        <p:txBody>
          <a:bodyPr>
            <a:noAutofit/>
          </a:bodyPr>
          <a:lstStyle/>
          <a:p>
            <a:pPr>
              <a:spcBef>
                <a:spcPts val="0"/>
              </a:spcBef>
            </a:pPr>
            <a:r>
              <a:rPr lang="en-US" dirty="0"/>
              <a:t>Accommodations change </a:t>
            </a:r>
            <a:r>
              <a:rPr lang="en-US" b="1" u="sng" dirty="0"/>
              <a:t>how </a:t>
            </a:r>
            <a:r>
              <a:rPr lang="en-US" dirty="0"/>
              <a:t>the student is taught or expected to learn</a:t>
            </a:r>
            <a:r>
              <a:rPr lang="en-US" dirty="0" smtClean="0"/>
              <a:t>.</a:t>
            </a:r>
          </a:p>
          <a:p>
            <a:pPr lvl="1">
              <a:spcBef>
                <a:spcPts val="0"/>
              </a:spcBef>
            </a:pPr>
            <a:r>
              <a:rPr lang="en-US" sz="2000" dirty="0" smtClean="0"/>
              <a:t>They provide </a:t>
            </a:r>
            <a:r>
              <a:rPr lang="en-US" sz="2000" dirty="0"/>
              <a:t>equitable access during instruction and assessments and neither change the construct being </a:t>
            </a:r>
            <a:r>
              <a:rPr lang="en-US" sz="2000" dirty="0" smtClean="0"/>
              <a:t>assessed, </a:t>
            </a:r>
            <a:r>
              <a:rPr lang="en-US" sz="2000" dirty="0"/>
              <a:t>nor compromise the integrity or validity of the assessment or </a:t>
            </a:r>
            <a:r>
              <a:rPr lang="en-US" sz="2000" dirty="0" smtClean="0"/>
              <a:t>content, </a:t>
            </a:r>
          </a:p>
          <a:p>
            <a:pPr lvl="1">
              <a:spcBef>
                <a:spcPts val="0"/>
              </a:spcBef>
            </a:pPr>
            <a:r>
              <a:rPr lang="en-US" sz="2000" dirty="0" smtClean="0"/>
              <a:t>are intended </a:t>
            </a:r>
            <a:r>
              <a:rPr lang="en-US" sz="2000" dirty="0"/>
              <a:t>to reduce or even eliminate the effects of a student’s disability; </a:t>
            </a:r>
            <a:r>
              <a:rPr lang="en-US" sz="2000" dirty="0" smtClean="0"/>
              <a:t>and</a:t>
            </a:r>
          </a:p>
          <a:p>
            <a:pPr lvl="1">
              <a:spcBef>
                <a:spcPts val="0"/>
              </a:spcBef>
            </a:pPr>
            <a:r>
              <a:rPr lang="en-US" sz="2000" dirty="0" smtClean="0"/>
              <a:t>do </a:t>
            </a:r>
            <a:r>
              <a:rPr lang="en-US" sz="2000" dirty="0"/>
              <a:t>not reduce learning </a:t>
            </a:r>
            <a:r>
              <a:rPr lang="en-US" sz="2000" dirty="0" smtClean="0"/>
              <a:t>expectations, if based on need.</a:t>
            </a:r>
          </a:p>
          <a:p>
            <a:pPr>
              <a:spcBef>
                <a:spcPts val="0"/>
              </a:spcBef>
            </a:pPr>
            <a:r>
              <a:rPr lang="en-US" dirty="0" smtClean="0"/>
              <a:t>Modifications </a:t>
            </a:r>
            <a:r>
              <a:rPr lang="en-US" dirty="0"/>
              <a:t>change </a:t>
            </a:r>
            <a:r>
              <a:rPr lang="en-US" b="1" u="sng" dirty="0"/>
              <a:t>what</a:t>
            </a:r>
            <a:r>
              <a:rPr lang="en-US" dirty="0"/>
              <a:t> the student is taught or expected to learn</a:t>
            </a:r>
            <a:r>
              <a:rPr lang="en-US" dirty="0" smtClean="0"/>
              <a:t>.</a:t>
            </a:r>
          </a:p>
          <a:p>
            <a:pPr lvl="1">
              <a:spcBef>
                <a:spcPts val="0"/>
              </a:spcBef>
            </a:pPr>
            <a:r>
              <a:rPr lang="en-US" sz="2000" dirty="0" smtClean="0"/>
              <a:t>They change </a:t>
            </a:r>
            <a:r>
              <a:rPr lang="en-US" sz="2000" dirty="0"/>
              <a:t>what is being taught to or expected from the </a:t>
            </a:r>
            <a:r>
              <a:rPr lang="en-US" sz="2000" dirty="0" smtClean="0"/>
              <a:t>student. </a:t>
            </a:r>
          </a:p>
          <a:p>
            <a:pPr marL="0" indent="0">
              <a:buNone/>
            </a:pPr>
            <a:endParaRPr lang="en-US" sz="1600" dirty="0"/>
          </a:p>
        </p:txBody>
      </p:sp>
      <p:sp>
        <p:nvSpPr>
          <p:cNvPr id="2" name="TextBox 1" descr="The least dangerous assumption would be that students are able to participate within the core curriculum without modifications unless student performance data indicates otherwise"/>
          <p:cNvSpPr txBox="1"/>
          <p:nvPr/>
        </p:nvSpPr>
        <p:spPr>
          <a:xfrm>
            <a:off x="838200" y="5124013"/>
            <a:ext cx="7467600" cy="1292662"/>
          </a:xfrm>
          <a:prstGeom prst="rect">
            <a:avLst/>
          </a:prstGeom>
          <a:solidFill>
            <a:schemeClr val="bg1">
              <a:lumMod val="65000"/>
            </a:schemeClr>
          </a:solidFill>
          <a:ln>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lvl="1" algn="ctr"/>
            <a:r>
              <a:rPr lang="en-US" sz="2000" dirty="0">
                <a:solidFill>
                  <a:prstClr val="black"/>
                </a:solidFill>
                <a:latin typeface="Arial" panose="020B0604020202020204" pitchFamily="34" charset="0"/>
                <a:cs typeface="Arial" panose="020B0604020202020204" pitchFamily="34" charset="0"/>
              </a:rPr>
              <a:t>The least dangerous assumption would be that students are able to participate within the core curriculum </a:t>
            </a:r>
            <a:r>
              <a:rPr lang="en-US" sz="2000" u="sng" dirty="0">
                <a:solidFill>
                  <a:prstClr val="black"/>
                </a:solidFill>
                <a:latin typeface="Arial" panose="020B0604020202020204" pitchFamily="34" charset="0"/>
                <a:cs typeface="Arial" panose="020B0604020202020204" pitchFamily="34" charset="0"/>
              </a:rPr>
              <a:t>without</a:t>
            </a:r>
            <a:r>
              <a:rPr lang="en-US" sz="2000" dirty="0">
                <a:solidFill>
                  <a:prstClr val="black"/>
                </a:solidFill>
                <a:latin typeface="Arial" panose="020B0604020202020204" pitchFamily="34" charset="0"/>
                <a:cs typeface="Arial" panose="020B0604020202020204" pitchFamily="34" charset="0"/>
              </a:rPr>
              <a:t> modifications unless student performance data indicates </a:t>
            </a:r>
            <a:r>
              <a:rPr lang="en-US" sz="2000" dirty="0" smtClean="0">
                <a:solidFill>
                  <a:prstClr val="black"/>
                </a:solidFill>
                <a:latin typeface="Arial" panose="020B0604020202020204" pitchFamily="34" charset="0"/>
                <a:cs typeface="Arial" panose="020B0604020202020204" pitchFamily="34" charset="0"/>
              </a:rPr>
              <a:t>otherwise.</a:t>
            </a:r>
            <a:endParaRPr lang="en-US" sz="2000" dirty="0">
              <a:solidFill>
                <a:prstClr val="black"/>
              </a:solidFill>
              <a:latin typeface="Arial" panose="020B0604020202020204" pitchFamily="34" charset="0"/>
              <a:cs typeface="Arial" panose="020B0604020202020204" pitchFamily="34" charset="0"/>
            </a:endParaRPr>
          </a:p>
          <a:p>
            <a:endParaRPr lang="en-US" dirty="0">
              <a:solidFill>
                <a:prstClr val="black"/>
              </a:solidFill>
            </a:endParaRPr>
          </a:p>
        </p:txBody>
      </p:sp>
    </p:spTree>
    <p:extLst>
      <p:ext uri="{BB962C8B-B14F-4D97-AF65-F5344CB8AC3E}">
        <p14:creationId xmlns:p14="http://schemas.microsoft.com/office/powerpoint/2010/main" val="32576355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Modifications are restrictive by nature and should be a last resort.&#10;Changing what a student is taught has a long-term impact on the opportunity to graduate with a regular high school diploma. This further limits employment and college/technical school opportunities.&#10;Students with modifications must still be provided access and participation within core instruction&#10;"/>
          <p:cNvSpPr>
            <a:spLocks noGrp="1"/>
          </p:cNvSpPr>
          <p:nvPr>
            <p:ph idx="1"/>
          </p:nvPr>
        </p:nvSpPr>
        <p:spPr/>
        <p:txBody>
          <a:bodyPr/>
          <a:lstStyle/>
          <a:p>
            <a:r>
              <a:rPr lang="en-US" sz="2400" dirty="0" smtClean="0"/>
              <a:t>Modifications are </a:t>
            </a:r>
            <a:r>
              <a:rPr lang="en-US" sz="2400" b="1" u="sng" dirty="0" smtClean="0"/>
              <a:t>restrictive by nature </a:t>
            </a:r>
            <a:r>
              <a:rPr lang="en-US" sz="2400" dirty="0" smtClean="0"/>
              <a:t>and should be a </a:t>
            </a:r>
            <a:r>
              <a:rPr lang="en-US" sz="2400" b="1" u="sng" dirty="0" smtClean="0"/>
              <a:t>last resort.</a:t>
            </a:r>
            <a:endParaRPr lang="en-US" sz="2400" dirty="0"/>
          </a:p>
          <a:p>
            <a:r>
              <a:rPr lang="en-US" sz="2400" dirty="0" smtClean="0"/>
              <a:t>Changing what a student is taught has a long-term impact on the opportunity to graduate with a regular high school diploma. This further limits employment and college/technical school opportunities.</a:t>
            </a:r>
            <a:endParaRPr lang="en-US" sz="2400" dirty="0"/>
          </a:p>
          <a:p>
            <a:r>
              <a:rPr lang="en-US" sz="2400" dirty="0" smtClean="0"/>
              <a:t>Students with modifications must still be provided access and participation within core instruction</a:t>
            </a:r>
          </a:p>
          <a:p>
            <a:endParaRPr lang="en-US" dirty="0"/>
          </a:p>
          <a:p>
            <a:pPr marL="0" indent="0">
              <a:buNone/>
            </a:pPr>
            <a:endParaRPr lang="en-US" dirty="0" smtClean="0"/>
          </a:p>
        </p:txBody>
      </p:sp>
      <p:sp>
        <p:nvSpPr>
          <p:cNvPr id="2" name="Title 1" descr="Modifications for Instruction and Access"/>
          <p:cNvSpPr>
            <a:spLocks noGrp="1"/>
          </p:cNvSpPr>
          <p:nvPr>
            <p:ph type="title"/>
          </p:nvPr>
        </p:nvSpPr>
        <p:spPr/>
        <p:txBody>
          <a:bodyPr>
            <a:noAutofit/>
          </a:bodyPr>
          <a:lstStyle/>
          <a:p>
            <a:r>
              <a:rPr lang="en-US" dirty="0" smtClean="0"/>
              <a:t>Modifications for Instruction and Access</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55</a:t>
            </a:fld>
            <a:endParaRPr lang="en-US" dirty="0">
              <a:solidFill>
                <a:srgbClr val="666666"/>
              </a:solidFill>
            </a:endParaRPr>
          </a:p>
        </p:txBody>
      </p:sp>
    </p:spTree>
    <p:extLst>
      <p:ext uri="{BB962C8B-B14F-4D97-AF65-F5344CB8AC3E}">
        <p14:creationId xmlns:p14="http://schemas.microsoft.com/office/powerpoint/2010/main" val="152529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ccommodations and Modifications Hierarchy Activity "/>
          <p:cNvSpPr>
            <a:spLocks noGrp="1"/>
          </p:cNvSpPr>
          <p:nvPr>
            <p:ph type="title"/>
          </p:nvPr>
        </p:nvSpPr>
        <p:spPr/>
        <p:txBody>
          <a:bodyPr>
            <a:normAutofit/>
          </a:bodyPr>
          <a:lstStyle/>
          <a:p>
            <a:r>
              <a:rPr lang="en-US" sz="3200" dirty="0" smtClean="0"/>
              <a:t>Accommodations and Modifications Hierarchy Activity </a:t>
            </a:r>
            <a:endParaRPr lang="en-US" sz="3200" dirty="0"/>
          </a:p>
        </p:txBody>
      </p:sp>
      <p:sp>
        <p:nvSpPr>
          <p:cNvPr id="5" name="Slide Number Placeholder 4"/>
          <p:cNvSpPr>
            <a:spLocks noGrp="1"/>
          </p:cNvSpPr>
          <p:nvPr>
            <p:ph type="sldNum" sz="quarter" idx="4294967295"/>
          </p:nvPr>
        </p:nvSpPr>
        <p:spPr>
          <a:xfrm>
            <a:off x="7010400" y="6410325"/>
            <a:ext cx="2133600" cy="365125"/>
          </a:xfrm>
          <a:prstGeom prst="rect">
            <a:avLst/>
          </a:prstGeom>
        </p:spPr>
        <p:txBody>
          <a:bodyPr/>
          <a:lstStyle/>
          <a:p>
            <a:fld id="{BC60D48A-29AD-47AA-A733-9A1782EC8829}" type="slidenum">
              <a:rPr lang="en-US" smtClean="0">
                <a:solidFill>
                  <a:srgbClr val="666666"/>
                </a:solidFill>
              </a:rPr>
              <a:pPr/>
              <a:t>56</a:t>
            </a:fld>
            <a:endParaRPr lang="en-US">
              <a:solidFill>
                <a:srgbClr val="666666"/>
              </a:solidFill>
            </a:endParaRPr>
          </a:p>
        </p:txBody>
      </p:sp>
    </p:spTree>
    <p:extLst>
      <p:ext uri="{BB962C8B-B14F-4D97-AF65-F5344CB8AC3E}">
        <p14:creationId xmlns:p14="http://schemas.microsoft.com/office/powerpoint/2010/main" val="1665178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Designing instructional spaces with UDL principles can minimize the need for individualized accommodations and modifications.&#10;Sidewalk ramps&#10;Crossing lights with sound&#10;Sensor faucets&#10;Picture/icon signs&#10;Automatic doors&#10;Fire alarms that flash and make noise&#10;Phone sound/vibrate/flash modes&#10;Font sizes&#10;The American with Disabilities Act requires accessible design in all new buildings and renovations of public buildings.&#10;"/>
          <p:cNvSpPr>
            <a:spLocks noGrp="1"/>
          </p:cNvSpPr>
          <p:nvPr>
            <p:ph idx="1"/>
          </p:nvPr>
        </p:nvSpPr>
        <p:spPr/>
        <p:txBody>
          <a:bodyPr>
            <a:normAutofit fontScale="92500" lnSpcReduction="20000"/>
          </a:bodyPr>
          <a:lstStyle/>
          <a:p>
            <a:r>
              <a:rPr lang="en-US" dirty="0" smtClean="0"/>
              <a:t>Designing instructional spaces with UDL principles can minimize the need for individualized accommodations and modifications.</a:t>
            </a:r>
            <a:endParaRPr lang="en-US" dirty="0"/>
          </a:p>
          <a:p>
            <a:pPr lvl="1"/>
            <a:r>
              <a:rPr lang="en-US" sz="2400" dirty="0"/>
              <a:t>Sidewalk ramps</a:t>
            </a:r>
          </a:p>
          <a:p>
            <a:pPr lvl="1"/>
            <a:r>
              <a:rPr lang="en-US" sz="2400" dirty="0"/>
              <a:t>Crossing lights with sound</a:t>
            </a:r>
          </a:p>
          <a:p>
            <a:pPr lvl="1"/>
            <a:r>
              <a:rPr lang="en-US" sz="2400" dirty="0"/>
              <a:t>Sensor faucets</a:t>
            </a:r>
          </a:p>
          <a:p>
            <a:pPr lvl="1"/>
            <a:r>
              <a:rPr lang="en-US" sz="2400" dirty="0"/>
              <a:t>Picture/icon signs</a:t>
            </a:r>
          </a:p>
          <a:p>
            <a:pPr lvl="1"/>
            <a:r>
              <a:rPr lang="en-US" sz="2400" dirty="0"/>
              <a:t>Automatic doors</a:t>
            </a:r>
          </a:p>
          <a:p>
            <a:pPr lvl="1"/>
            <a:r>
              <a:rPr lang="en-US" sz="2400" dirty="0"/>
              <a:t>Fire alarms that flash and make noise</a:t>
            </a:r>
          </a:p>
          <a:p>
            <a:pPr lvl="1"/>
            <a:r>
              <a:rPr lang="en-US" sz="2400" dirty="0"/>
              <a:t>Phone sound/vibrate/flash modes</a:t>
            </a:r>
          </a:p>
          <a:p>
            <a:pPr lvl="1"/>
            <a:r>
              <a:rPr lang="en-US" sz="2400" dirty="0"/>
              <a:t>Font sizes</a:t>
            </a:r>
          </a:p>
          <a:p>
            <a:r>
              <a:rPr lang="en-US" dirty="0" smtClean="0"/>
              <a:t>The American </a:t>
            </a:r>
            <a:r>
              <a:rPr lang="en-US" dirty="0"/>
              <a:t>with Disabilities Act requires </a:t>
            </a:r>
            <a:r>
              <a:rPr lang="en-US" dirty="0" smtClean="0"/>
              <a:t>accessible design </a:t>
            </a:r>
            <a:r>
              <a:rPr lang="en-US" dirty="0"/>
              <a:t>in all new buildings and renovations of public </a:t>
            </a:r>
            <a:r>
              <a:rPr lang="en-US" dirty="0" smtClean="0"/>
              <a:t>buildings.</a:t>
            </a:r>
            <a:endParaRPr lang="en-US" dirty="0"/>
          </a:p>
          <a:p>
            <a:endParaRPr lang="en-US" dirty="0"/>
          </a:p>
        </p:txBody>
      </p:sp>
      <p:sp>
        <p:nvSpPr>
          <p:cNvPr id="2" name="Title 1" descr="Universal Designs for Learning (UDL) "/>
          <p:cNvSpPr>
            <a:spLocks noGrp="1"/>
          </p:cNvSpPr>
          <p:nvPr>
            <p:ph type="title"/>
          </p:nvPr>
        </p:nvSpPr>
        <p:spPr/>
        <p:txBody>
          <a:bodyPr/>
          <a:lstStyle/>
          <a:p>
            <a:r>
              <a:rPr lang="en-US" dirty="0" smtClean="0"/>
              <a:t>Universal Designs for Learning (UDL) </a:t>
            </a:r>
            <a:endParaRPr lang="en-US" dirty="0"/>
          </a:p>
        </p:txBody>
      </p:sp>
    </p:spTree>
    <p:extLst>
      <p:ext uri="{BB962C8B-B14F-4D97-AF65-F5344CB8AC3E}">
        <p14:creationId xmlns:p14="http://schemas.microsoft.com/office/powerpoint/2010/main" val="3981210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DL Continued"/>
          <p:cNvSpPr>
            <a:spLocks noGrp="1"/>
          </p:cNvSpPr>
          <p:nvPr>
            <p:ph type="title"/>
          </p:nvPr>
        </p:nvSpPr>
        <p:spPr/>
        <p:txBody>
          <a:bodyPr/>
          <a:lstStyle/>
          <a:p>
            <a:r>
              <a:rPr lang="en-US" dirty="0" smtClean="0"/>
              <a:t>UDL </a:t>
            </a:r>
            <a:r>
              <a:rPr lang="en-US" dirty="0" smtClean="0"/>
              <a:t>Continued</a:t>
            </a:r>
            <a:endParaRPr lang="en-US" dirty="0"/>
          </a:p>
        </p:txBody>
      </p:sp>
      <p:pic>
        <p:nvPicPr>
          <p:cNvPr id="4" name="Content Placeholder 3" descr="Cartoon"/>
          <p:cNvPicPr>
            <a:picLocks noGrp="1" noChangeAspect="1"/>
          </p:cNvPicPr>
          <p:nvPr>
            <p:ph idx="4294967295"/>
          </p:nvPr>
        </p:nvPicPr>
        <p:blipFill>
          <a:blip r:embed="rId2"/>
          <a:stretch>
            <a:fillRect/>
          </a:stretch>
        </p:blipFill>
        <p:spPr>
          <a:xfrm>
            <a:off x="1860550" y="1219200"/>
            <a:ext cx="5194300" cy="5562600"/>
          </a:xfrm>
          <a:prstGeom prst="rect">
            <a:avLst/>
          </a:prstGeom>
        </p:spPr>
      </p:pic>
    </p:spTree>
    <p:extLst>
      <p:ext uri="{BB962C8B-B14F-4D97-AF65-F5344CB8AC3E}">
        <p14:creationId xmlns:p14="http://schemas.microsoft.com/office/powerpoint/2010/main" val="27249597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Accommodations provide a bridge to access and participation for a student based on the impact of the area(s) of deficit.&#10;These should be necessary accommodations for the student, not things the student may need on a few isolated opportunities or that there is no data to support.&#10;The student should be encouraged to provide feedback on the effectiveness of the accommodation(s) selected.&#10;Accommodations should not be selected to hide a disability or inflate the abilities of the individual; access and participation are the guide to selection.&#10;"/>
          <p:cNvSpPr>
            <a:spLocks noGrp="1"/>
          </p:cNvSpPr>
          <p:nvPr>
            <p:ph idx="1"/>
          </p:nvPr>
        </p:nvSpPr>
        <p:spPr/>
        <p:txBody>
          <a:bodyPr>
            <a:normAutofit/>
          </a:bodyPr>
          <a:lstStyle/>
          <a:p>
            <a:pPr>
              <a:lnSpc>
                <a:spcPct val="110000"/>
              </a:lnSpc>
              <a:spcBef>
                <a:spcPts val="0"/>
              </a:spcBef>
            </a:pPr>
            <a:r>
              <a:rPr lang="en-US" sz="2400" dirty="0" smtClean="0"/>
              <a:t>Accommodations provide a bridge to access and participation for a student based on the impact of the area(s) of deficit.</a:t>
            </a:r>
            <a:endParaRPr lang="en-US" sz="2400" dirty="0"/>
          </a:p>
          <a:p>
            <a:pPr>
              <a:lnSpc>
                <a:spcPct val="110000"/>
              </a:lnSpc>
              <a:spcBef>
                <a:spcPts val="0"/>
              </a:spcBef>
            </a:pPr>
            <a:r>
              <a:rPr lang="en-US" sz="2400" dirty="0" smtClean="0"/>
              <a:t>These should be necessary accommodations for the student, not things the student may need on a few isolated opportunities or that there is no data to support.</a:t>
            </a:r>
            <a:endParaRPr lang="en-US" sz="2400" dirty="0"/>
          </a:p>
          <a:p>
            <a:pPr>
              <a:lnSpc>
                <a:spcPct val="110000"/>
              </a:lnSpc>
              <a:spcBef>
                <a:spcPts val="0"/>
              </a:spcBef>
            </a:pPr>
            <a:r>
              <a:rPr lang="en-US" sz="2400" dirty="0" smtClean="0"/>
              <a:t>The student should be encouraged to provide feedback on the effectiveness of the accommodation(s) selected.</a:t>
            </a:r>
            <a:endParaRPr lang="en-US" sz="2400" dirty="0"/>
          </a:p>
          <a:p>
            <a:pPr>
              <a:lnSpc>
                <a:spcPct val="110000"/>
              </a:lnSpc>
              <a:spcBef>
                <a:spcPts val="0"/>
              </a:spcBef>
            </a:pPr>
            <a:r>
              <a:rPr lang="en-US" sz="2400" dirty="0" smtClean="0"/>
              <a:t>Accommodations should not be selected to hide a disability or inflate the abilities of the individual; access and participation are the guide to selection.</a:t>
            </a:r>
          </a:p>
          <a:p>
            <a:pPr>
              <a:lnSpc>
                <a:spcPct val="110000"/>
              </a:lnSpc>
              <a:spcBef>
                <a:spcPts val="0"/>
              </a:spcBef>
            </a:pPr>
            <a:endParaRPr lang="en-US" dirty="0"/>
          </a:p>
          <a:p>
            <a:pPr>
              <a:lnSpc>
                <a:spcPct val="110000"/>
              </a:lnSpc>
              <a:spcBef>
                <a:spcPts val="0"/>
              </a:spcBef>
            </a:pPr>
            <a:endParaRPr lang="en-US" dirty="0"/>
          </a:p>
        </p:txBody>
      </p:sp>
      <p:sp>
        <p:nvSpPr>
          <p:cNvPr id="2" name="Title 1" descr="Accommodations for Instruction and Access"/>
          <p:cNvSpPr>
            <a:spLocks noGrp="1"/>
          </p:cNvSpPr>
          <p:nvPr>
            <p:ph type="title"/>
          </p:nvPr>
        </p:nvSpPr>
        <p:spPr/>
        <p:txBody>
          <a:bodyPr>
            <a:normAutofit fontScale="90000"/>
          </a:bodyPr>
          <a:lstStyle/>
          <a:p>
            <a:r>
              <a:rPr lang="en-US" dirty="0" smtClean="0"/>
              <a:t>Accommodations for Instruction and Access</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59</a:t>
            </a:fld>
            <a:endParaRPr lang="en-US" dirty="0">
              <a:solidFill>
                <a:srgbClr val="666666"/>
              </a:solidFill>
            </a:endParaRPr>
          </a:p>
        </p:txBody>
      </p:sp>
    </p:spTree>
    <p:extLst>
      <p:ext uri="{BB962C8B-B14F-4D97-AF65-F5344CB8AC3E}">
        <p14:creationId xmlns:p14="http://schemas.microsoft.com/office/powerpoint/2010/main" val="3480828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91494" y="125259"/>
            <a:ext cx="9335494" cy="6733800"/>
          </a:xfrm>
          <a:prstGeom prst="rect">
            <a:avLst/>
          </a:prstGeom>
        </p:spPr>
      </p:pic>
      <p:sp>
        <p:nvSpPr>
          <p:cNvPr id="2" name="Title 1" descr="Special Populations Beliefs"/>
          <p:cNvSpPr>
            <a:spLocks noGrp="1"/>
          </p:cNvSpPr>
          <p:nvPr>
            <p:ph type="title"/>
          </p:nvPr>
        </p:nvSpPr>
        <p:spPr>
          <a:solidFill>
            <a:srgbClr val="002060"/>
          </a:solidFill>
        </p:spPr>
        <p:txBody>
          <a:bodyPr/>
          <a:lstStyle/>
          <a:p>
            <a:r>
              <a:rPr lang="en-US" dirty="0" smtClean="0">
                <a:latin typeface="Georgia" panose="02040502050405020303" pitchFamily="18" charset="0"/>
              </a:rPr>
              <a:t>Special Populations Beliefs</a:t>
            </a:r>
            <a:endParaRPr lang="en-US" dirty="0">
              <a:latin typeface="Georgia" panose="02040502050405020303" pitchFamily="18" charset="0"/>
            </a:endParaRPr>
          </a:p>
        </p:txBody>
      </p:sp>
      <p:grpSp>
        <p:nvGrpSpPr>
          <p:cNvPr id="7" name="Group 6"/>
          <p:cNvGrpSpPr/>
          <p:nvPr/>
        </p:nvGrpSpPr>
        <p:grpSpPr>
          <a:xfrm>
            <a:off x="152400" y="1142999"/>
            <a:ext cx="8839200" cy="5043128"/>
            <a:chOff x="152400" y="1143000"/>
            <a:chExt cx="9144000" cy="4974977"/>
          </a:xfrm>
        </p:grpSpPr>
        <p:sp>
          <p:nvSpPr>
            <p:cNvPr id="8" name="Freeform 7" descr="All means all. "/>
            <p:cNvSpPr/>
            <p:nvPr/>
          </p:nvSpPr>
          <p:spPr>
            <a:xfrm>
              <a:off x="152400" y="1143000"/>
              <a:ext cx="9144000" cy="2286000"/>
            </a:xfrm>
            <a:custGeom>
              <a:avLst/>
              <a:gdLst>
                <a:gd name="connsiteX0" fmla="*/ 0 w 9144000"/>
                <a:gd name="connsiteY0" fmla="*/ 0 h 1668780"/>
                <a:gd name="connsiteX1" fmla="*/ 9144000 w 9144000"/>
                <a:gd name="connsiteY1" fmla="*/ 0 h 1668780"/>
                <a:gd name="connsiteX2" fmla="*/ 9144000 w 9144000"/>
                <a:gd name="connsiteY2" fmla="*/ 1668780 h 1668780"/>
                <a:gd name="connsiteX3" fmla="*/ 0 w 9144000"/>
                <a:gd name="connsiteY3" fmla="*/ 1668780 h 1668780"/>
                <a:gd name="connsiteX4" fmla="*/ 0 w 9144000"/>
                <a:gd name="connsiteY4" fmla="*/ 0 h 1668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668780">
                  <a:moveTo>
                    <a:pt x="0" y="0"/>
                  </a:moveTo>
                  <a:lnTo>
                    <a:pt x="9144000" y="0"/>
                  </a:lnTo>
                  <a:lnTo>
                    <a:pt x="9144000" y="1668780"/>
                  </a:lnTo>
                  <a:lnTo>
                    <a:pt x="0" y="1668780"/>
                  </a:lnTo>
                  <a:lnTo>
                    <a:pt x="0" y="0"/>
                  </a:lnTo>
                  <a:close/>
                </a:path>
              </a:pathLst>
            </a:custGeom>
            <a:no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247650" tIns="247650" rIns="247650" bIns="247650" numCol="1" spcCol="1270" anchor="ctr" anchorCtr="0">
              <a:noAutofit/>
            </a:bodyPr>
            <a:lstStyle/>
            <a:p>
              <a:pPr algn="ctr" defTabSz="2889250">
                <a:lnSpc>
                  <a:spcPct val="90000"/>
                </a:lnSpc>
                <a:spcBef>
                  <a:spcPct val="0"/>
                </a:spcBef>
                <a:spcAft>
                  <a:spcPct val="35000"/>
                </a:spcAft>
              </a:pPr>
              <a:r>
                <a:rPr lang="en-US" sz="6500" dirty="0" smtClean="0">
                  <a:solidFill>
                    <a:prstClr val="white"/>
                  </a:solidFill>
                  <a:latin typeface="Arial" panose="020B0604020202020204" pitchFamily="34" charset="0"/>
                  <a:cs typeface="Arial" panose="020B0604020202020204" pitchFamily="34" charset="0"/>
                </a:rPr>
                <a:t>All Means All</a:t>
              </a:r>
              <a:endParaRPr lang="en-US" sz="6500" dirty="0">
                <a:solidFill>
                  <a:prstClr val="white"/>
                </a:solidFill>
                <a:latin typeface="Arial" panose="020B0604020202020204" pitchFamily="34" charset="0"/>
                <a:cs typeface="Arial" panose="020B0604020202020204" pitchFamily="34" charset="0"/>
              </a:endParaRPr>
            </a:p>
          </p:txBody>
        </p:sp>
        <p:sp>
          <p:nvSpPr>
            <p:cNvPr id="9" name="Freeform 8" descr="All students are general education first.&#10;"/>
            <p:cNvSpPr/>
            <p:nvPr/>
          </p:nvSpPr>
          <p:spPr>
            <a:xfrm>
              <a:off x="351609" y="3097831"/>
              <a:ext cx="1305966" cy="1394709"/>
            </a:xfrm>
            <a:custGeom>
              <a:avLst/>
              <a:gdLst>
                <a:gd name="connsiteX0" fmla="*/ 0 w 1305966"/>
                <a:gd name="connsiteY0" fmla="*/ 0 h 3504438"/>
                <a:gd name="connsiteX1" fmla="*/ 1305966 w 1305966"/>
                <a:gd name="connsiteY1" fmla="*/ 0 h 3504438"/>
                <a:gd name="connsiteX2" fmla="*/ 1305966 w 1305966"/>
                <a:gd name="connsiteY2" fmla="*/ 3504438 h 3504438"/>
                <a:gd name="connsiteX3" fmla="*/ 0 w 1305966"/>
                <a:gd name="connsiteY3" fmla="*/ 3504438 h 3504438"/>
                <a:gd name="connsiteX4" fmla="*/ 0 w 1305966"/>
                <a:gd name="connsiteY4" fmla="*/ 0 h 350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3504438">
                  <a:moveTo>
                    <a:pt x="0" y="0"/>
                  </a:moveTo>
                  <a:lnTo>
                    <a:pt x="1305966" y="0"/>
                  </a:lnTo>
                  <a:lnTo>
                    <a:pt x="1305966" y="3504438"/>
                  </a:lnTo>
                  <a:lnTo>
                    <a:pt x="0" y="3504438"/>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400" dirty="0" smtClean="0">
                  <a:solidFill>
                    <a:prstClr val="black"/>
                  </a:solidFill>
                  <a:latin typeface="Arial" panose="020B0604020202020204" pitchFamily="34" charset="0"/>
                  <a:cs typeface="Arial" panose="020B0604020202020204" pitchFamily="34" charset="0"/>
                </a:rPr>
                <a:t>All students are general education first.</a:t>
              </a:r>
              <a:endParaRPr lang="en-US" sz="1400" dirty="0">
                <a:solidFill>
                  <a:prstClr val="black"/>
                </a:solidFill>
                <a:latin typeface="Arial" panose="020B0604020202020204" pitchFamily="34" charset="0"/>
                <a:cs typeface="Arial" panose="020B0604020202020204" pitchFamily="34" charset="0"/>
              </a:endParaRPr>
            </a:p>
          </p:txBody>
        </p:sp>
        <p:sp>
          <p:nvSpPr>
            <p:cNvPr id="10" name="Freeform 9" descr="Special education is not a place"/>
            <p:cNvSpPr/>
            <p:nvPr/>
          </p:nvSpPr>
          <p:spPr>
            <a:xfrm>
              <a:off x="363425" y="4611226"/>
              <a:ext cx="1299111" cy="1048500"/>
            </a:xfrm>
            <a:custGeom>
              <a:avLst/>
              <a:gdLst>
                <a:gd name="connsiteX0" fmla="*/ 0 w 1305966"/>
                <a:gd name="connsiteY0" fmla="*/ 0 h 3504438"/>
                <a:gd name="connsiteX1" fmla="*/ 1305966 w 1305966"/>
                <a:gd name="connsiteY1" fmla="*/ 0 h 3504438"/>
                <a:gd name="connsiteX2" fmla="*/ 1305966 w 1305966"/>
                <a:gd name="connsiteY2" fmla="*/ 3504438 h 3504438"/>
                <a:gd name="connsiteX3" fmla="*/ 0 w 1305966"/>
                <a:gd name="connsiteY3" fmla="*/ 3504438 h 3504438"/>
                <a:gd name="connsiteX4" fmla="*/ 0 w 1305966"/>
                <a:gd name="connsiteY4" fmla="*/ 0 h 350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3504438">
                  <a:moveTo>
                    <a:pt x="0" y="0"/>
                  </a:moveTo>
                  <a:lnTo>
                    <a:pt x="1305966" y="0"/>
                  </a:lnTo>
                  <a:lnTo>
                    <a:pt x="1305966" y="3504438"/>
                  </a:lnTo>
                  <a:lnTo>
                    <a:pt x="0" y="3504438"/>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400" dirty="0" smtClean="0">
                  <a:solidFill>
                    <a:prstClr val="black"/>
                  </a:solidFill>
                  <a:latin typeface="Arial" panose="020B0604020202020204" pitchFamily="34" charset="0"/>
                  <a:cs typeface="Arial" panose="020B0604020202020204" pitchFamily="34" charset="0"/>
                </a:rPr>
                <a:t>Special education is not a place.</a:t>
              </a:r>
              <a:endParaRPr lang="en-US" sz="1400" dirty="0">
                <a:solidFill>
                  <a:prstClr val="black"/>
                </a:solidFill>
                <a:latin typeface="Arial" panose="020B0604020202020204" pitchFamily="34" charset="0"/>
                <a:cs typeface="Arial" panose="020B0604020202020204" pitchFamily="34" charset="0"/>
              </a:endParaRPr>
            </a:p>
          </p:txBody>
        </p:sp>
        <p:sp>
          <p:nvSpPr>
            <p:cNvPr id="11" name="Freeform 10" descr="Strong leadership at every level is the foundation of a collaborative and inclusive environment that supports students.&#10;"/>
            <p:cNvSpPr/>
            <p:nvPr/>
          </p:nvSpPr>
          <p:spPr>
            <a:xfrm>
              <a:off x="1769665" y="3194730"/>
              <a:ext cx="1308124" cy="2508080"/>
            </a:xfrm>
            <a:custGeom>
              <a:avLst/>
              <a:gdLst>
                <a:gd name="connsiteX0" fmla="*/ 0 w 1305966"/>
                <a:gd name="connsiteY0" fmla="*/ 0 h 3504438"/>
                <a:gd name="connsiteX1" fmla="*/ 1305966 w 1305966"/>
                <a:gd name="connsiteY1" fmla="*/ 0 h 3504438"/>
                <a:gd name="connsiteX2" fmla="*/ 1305966 w 1305966"/>
                <a:gd name="connsiteY2" fmla="*/ 3504438 h 3504438"/>
                <a:gd name="connsiteX3" fmla="*/ 0 w 1305966"/>
                <a:gd name="connsiteY3" fmla="*/ 3504438 h 3504438"/>
                <a:gd name="connsiteX4" fmla="*/ 0 w 1305966"/>
                <a:gd name="connsiteY4" fmla="*/ 0 h 350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3504438">
                  <a:moveTo>
                    <a:pt x="0" y="0"/>
                  </a:moveTo>
                  <a:lnTo>
                    <a:pt x="1305966" y="0"/>
                  </a:lnTo>
                  <a:lnTo>
                    <a:pt x="1305966" y="3504438"/>
                  </a:lnTo>
                  <a:lnTo>
                    <a:pt x="0" y="3504438"/>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400" dirty="0" smtClean="0">
                  <a:solidFill>
                    <a:prstClr val="black"/>
                  </a:solidFill>
                  <a:latin typeface="Arial" panose="020B0604020202020204" pitchFamily="34" charset="0"/>
                  <a:cs typeface="Arial" panose="020B0604020202020204" pitchFamily="34" charset="0"/>
                </a:rPr>
                <a:t>Strong leadership at every level is the foundation of a collaborative and inclusive environment that supports students.</a:t>
              </a:r>
              <a:endParaRPr lang="en-US" sz="1400" dirty="0">
                <a:solidFill>
                  <a:prstClr val="black"/>
                </a:solidFill>
                <a:latin typeface="Arial" panose="020B0604020202020204" pitchFamily="34" charset="0"/>
                <a:cs typeface="Arial" panose="020B0604020202020204" pitchFamily="34" charset="0"/>
              </a:endParaRPr>
            </a:p>
          </p:txBody>
        </p:sp>
        <p:sp>
          <p:nvSpPr>
            <p:cNvPr id="12" name="Freeform 11" descr="Postsecondary success is attainable for all students.&#10;"/>
            <p:cNvSpPr/>
            <p:nvPr/>
          </p:nvSpPr>
          <p:spPr>
            <a:xfrm>
              <a:off x="3189879" y="3627241"/>
              <a:ext cx="1305967" cy="1210818"/>
            </a:xfrm>
            <a:custGeom>
              <a:avLst/>
              <a:gdLst>
                <a:gd name="connsiteX0" fmla="*/ 0 w 1305966"/>
                <a:gd name="connsiteY0" fmla="*/ 0 h 3504438"/>
                <a:gd name="connsiteX1" fmla="*/ 1305966 w 1305966"/>
                <a:gd name="connsiteY1" fmla="*/ 0 h 3504438"/>
                <a:gd name="connsiteX2" fmla="*/ 1305966 w 1305966"/>
                <a:gd name="connsiteY2" fmla="*/ 3504438 h 3504438"/>
                <a:gd name="connsiteX3" fmla="*/ 0 w 1305966"/>
                <a:gd name="connsiteY3" fmla="*/ 3504438 h 3504438"/>
                <a:gd name="connsiteX4" fmla="*/ 0 w 1305966"/>
                <a:gd name="connsiteY4" fmla="*/ 0 h 350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3504438">
                  <a:moveTo>
                    <a:pt x="0" y="0"/>
                  </a:moveTo>
                  <a:lnTo>
                    <a:pt x="1305966" y="0"/>
                  </a:lnTo>
                  <a:lnTo>
                    <a:pt x="1305966" y="3504438"/>
                  </a:lnTo>
                  <a:lnTo>
                    <a:pt x="0" y="3504438"/>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300" dirty="0" smtClean="0">
                  <a:solidFill>
                    <a:prstClr val="black"/>
                  </a:solidFill>
                  <a:latin typeface="Arial" panose="020B0604020202020204" pitchFamily="34" charset="0"/>
                  <a:cs typeface="Arial" panose="020B0604020202020204" pitchFamily="34" charset="0"/>
                </a:rPr>
                <a:t>Postsecondary success is attainable for all students.</a:t>
              </a:r>
              <a:endParaRPr lang="en-US" sz="1300" dirty="0">
                <a:solidFill>
                  <a:prstClr val="black"/>
                </a:solidFill>
                <a:latin typeface="Arial" panose="020B0604020202020204" pitchFamily="34" charset="0"/>
                <a:cs typeface="Arial" panose="020B0604020202020204" pitchFamily="34" charset="0"/>
              </a:endParaRPr>
            </a:p>
          </p:txBody>
        </p:sp>
        <p:sp>
          <p:nvSpPr>
            <p:cNvPr id="13" name="Freeform 12" descr="Educators are professional, content experts, and the key to student success. They should be supported instructionally and professionally"/>
            <p:cNvSpPr/>
            <p:nvPr/>
          </p:nvSpPr>
          <p:spPr>
            <a:xfrm>
              <a:off x="4864897" y="3089159"/>
              <a:ext cx="1449547" cy="3028818"/>
            </a:xfrm>
            <a:custGeom>
              <a:avLst/>
              <a:gdLst>
                <a:gd name="connsiteX0" fmla="*/ 0 w 1305966"/>
                <a:gd name="connsiteY0" fmla="*/ 0 h 3504438"/>
                <a:gd name="connsiteX1" fmla="*/ 1305966 w 1305966"/>
                <a:gd name="connsiteY1" fmla="*/ 0 h 3504438"/>
                <a:gd name="connsiteX2" fmla="*/ 1305966 w 1305966"/>
                <a:gd name="connsiteY2" fmla="*/ 3504438 h 3504438"/>
                <a:gd name="connsiteX3" fmla="*/ 0 w 1305966"/>
                <a:gd name="connsiteY3" fmla="*/ 3504438 h 3504438"/>
                <a:gd name="connsiteX4" fmla="*/ 0 w 1305966"/>
                <a:gd name="connsiteY4" fmla="*/ 0 h 350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3504438">
                  <a:moveTo>
                    <a:pt x="0" y="0"/>
                  </a:moveTo>
                  <a:lnTo>
                    <a:pt x="1305966" y="0"/>
                  </a:lnTo>
                  <a:lnTo>
                    <a:pt x="1305966" y="3504438"/>
                  </a:lnTo>
                  <a:lnTo>
                    <a:pt x="0" y="3504438"/>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Educators are professional, content experts, and the key to student success. They should be supported instructionally and professionally.</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13" descr="Family and community engagement at every level is important and an integral component of student success.&#10;"/>
            <p:cNvSpPr/>
            <p:nvPr/>
          </p:nvSpPr>
          <p:spPr>
            <a:xfrm>
              <a:off x="6472101" y="3372781"/>
              <a:ext cx="1305966" cy="2239518"/>
            </a:xfrm>
            <a:custGeom>
              <a:avLst/>
              <a:gdLst>
                <a:gd name="connsiteX0" fmla="*/ 0 w 1305966"/>
                <a:gd name="connsiteY0" fmla="*/ 0 h 3504438"/>
                <a:gd name="connsiteX1" fmla="*/ 1305966 w 1305966"/>
                <a:gd name="connsiteY1" fmla="*/ 0 h 3504438"/>
                <a:gd name="connsiteX2" fmla="*/ 1305966 w 1305966"/>
                <a:gd name="connsiteY2" fmla="*/ 3504438 h 3504438"/>
                <a:gd name="connsiteX3" fmla="*/ 0 w 1305966"/>
                <a:gd name="connsiteY3" fmla="*/ 3504438 h 3504438"/>
                <a:gd name="connsiteX4" fmla="*/ 0 w 1305966"/>
                <a:gd name="connsiteY4" fmla="*/ 0 h 350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3504438">
                  <a:moveTo>
                    <a:pt x="0" y="0"/>
                  </a:moveTo>
                  <a:lnTo>
                    <a:pt x="1305966" y="0"/>
                  </a:lnTo>
                  <a:lnTo>
                    <a:pt x="1305966" y="3504438"/>
                  </a:lnTo>
                  <a:lnTo>
                    <a:pt x="0" y="3504438"/>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400" dirty="0" smtClean="0">
                  <a:solidFill>
                    <a:prstClr val="black"/>
                  </a:solidFill>
                  <a:latin typeface="Arial" panose="020B0604020202020204" pitchFamily="34" charset="0"/>
                  <a:cs typeface="Arial" panose="020B0604020202020204" pitchFamily="34" charset="0"/>
                </a:rPr>
                <a:t>Family and community engagement at every level is important and an integral component of student success.</a:t>
              </a:r>
              <a:endParaRPr lang="en-US" sz="1400" dirty="0">
                <a:solidFill>
                  <a:prstClr val="black"/>
                </a:solidFill>
                <a:latin typeface="Arial" panose="020B0604020202020204" pitchFamily="34" charset="0"/>
                <a:cs typeface="Arial" panose="020B0604020202020204" pitchFamily="34" charset="0"/>
              </a:endParaRPr>
            </a:p>
          </p:txBody>
        </p:sp>
        <p:sp>
          <p:nvSpPr>
            <p:cNvPr id="15" name="Freeform 14" descr="An effective office of special populations communicates proactively, clearly, and efficiently with all internal and external stakeholders.&#10;"/>
            <p:cNvSpPr/>
            <p:nvPr/>
          </p:nvSpPr>
          <p:spPr>
            <a:xfrm>
              <a:off x="7884250" y="3222117"/>
              <a:ext cx="1305966" cy="2595620"/>
            </a:xfrm>
            <a:custGeom>
              <a:avLst/>
              <a:gdLst>
                <a:gd name="connsiteX0" fmla="*/ 0 w 1305966"/>
                <a:gd name="connsiteY0" fmla="*/ 0 h 3504438"/>
                <a:gd name="connsiteX1" fmla="*/ 1305966 w 1305966"/>
                <a:gd name="connsiteY1" fmla="*/ 0 h 3504438"/>
                <a:gd name="connsiteX2" fmla="*/ 1305966 w 1305966"/>
                <a:gd name="connsiteY2" fmla="*/ 3504438 h 3504438"/>
                <a:gd name="connsiteX3" fmla="*/ 0 w 1305966"/>
                <a:gd name="connsiteY3" fmla="*/ 3504438 h 3504438"/>
                <a:gd name="connsiteX4" fmla="*/ 0 w 1305966"/>
                <a:gd name="connsiteY4" fmla="*/ 0 h 350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3504438">
                  <a:moveTo>
                    <a:pt x="0" y="0"/>
                  </a:moveTo>
                  <a:lnTo>
                    <a:pt x="1305966" y="0"/>
                  </a:lnTo>
                  <a:lnTo>
                    <a:pt x="1305966" y="3504438"/>
                  </a:lnTo>
                  <a:lnTo>
                    <a:pt x="0" y="3504438"/>
                  </a:lnTo>
                  <a:lnTo>
                    <a:pt x="0" y="0"/>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400" dirty="0" smtClean="0">
                  <a:solidFill>
                    <a:prstClr val="black">
                      <a:alpha val="99000"/>
                    </a:prstClr>
                  </a:solidFill>
                  <a:latin typeface="Arial" panose="020B0604020202020204" pitchFamily="34" charset="0"/>
                  <a:cs typeface="Arial" panose="020B0604020202020204" pitchFamily="34" charset="0"/>
                </a:rPr>
                <a:t>An effective office of special populations communicates proactively, clearly, and efficiently with all internal and external stakeholders.</a:t>
              </a:r>
              <a:endParaRPr lang="en-US" sz="1400" dirty="0">
                <a:solidFill>
                  <a:prstClr val="black">
                    <a:alpha val="99000"/>
                  </a:prst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9837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ccommodations Create Fair Access"/>
          <p:cNvSpPr>
            <a:spLocks noGrp="1"/>
          </p:cNvSpPr>
          <p:nvPr>
            <p:ph type="title"/>
          </p:nvPr>
        </p:nvSpPr>
        <p:spPr/>
        <p:txBody>
          <a:bodyPr/>
          <a:lstStyle/>
          <a:p>
            <a:r>
              <a:rPr lang="en-US" dirty="0" smtClean="0"/>
              <a:t>Accommodations Create Fair Access</a:t>
            </a:r>
            <a:endParaRPr lang="en-US" dirty="0"/>
          </a:p>
        </p:txBody>
      </p:sp>
      <p:pic>
        <p:nvPicPr>
          <p:cNvPr id="4" name="Content Placeholder 3" descr="Equal Fair pic"/>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43000" y="1371600"/>
            <a:ext cx="6629400" cy="4972050"/>
          </a:xfrm>
        </p:spPr>
      </p:pic>
    </p:spTree>
    <p:extLst>
      <p:ext uri="{BB962C8B-B14F-4D97-AF65-F5344CB8AC3E}">
        <p14:creationId xmlns:p14="http://schemas.microsoft.com/office/powerpoint/2010/main" val="20052161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Expect all students to achieve grade-level academic content standards.&#10;Learn about accommodations.&#10;Review the student’s strengths.&#10;Review the student’s PLEPs and MAGs.&#10;Select accommodations that support the student’s current needs for access and participation.&#10; *Accommodations should provide access so the student can accurately reflect their current level of knowledge and mastery. &#10;Administer accommodations during assessment.&#10;Evaluate and improve accommodation use by talking to the student.&#10;"/>
          <p:cNvSpPr>
            <a:spLocks noGrp="1"/>
          </p:cNvSpPr>
          <p:nvPr>
            <p:ph idx="1"/>
          </p:nvPr>
        </p:nvSpPr>
        <p:spPr/>
        <p:txBody>
          <a:bodyPr>
            <a:normAutofit lnSpcReduction="10000"/>
          </a:bodyPr>
          <a:lstStyle/>
          <a:p>
            <a:pPr marL="514350" indent="-514350">
              <a:buFont typeface="+mj-lt"/>
              <a:buAutoNum type="arabicPeriod"/>
            </a:pPr>
            <a:r>
              <a:rPr lang="en-US" dirty="0" smtClean="0"/>
              <a:t>Expect all students to achieve grade-level academic content standards.</a:t>
            </a:r>
          </a:p>
          <a:p>
            <a:pPr marL="514350" indent="-514350">
              <a:buFont typeface="+mj-lt"/>
              <a:buAutoNum type="arabicPeriod"/>
            </a:pPr>
            <a:r>
              <a:rPr lang="en-US" dirty="0" smtClean="0"/>
              <a:t>Learn about accommodations.</a:t>
            </a:r>
          </a:p>
          <a:p>
            <a:pPr marL="514350" indent="-514350">
              <a:buFont typeface="+mj-lt"/>
              <a:buAutoNum type="arabicPeriod"/>
            </a:pPr>
            <a:r>
              <a:rPr lang="en-US" dirty="0" smtClean="0"/>
              <a:t>Review the student’s strengths.</a:t>
            </a:r>
          </a:p>
          <a:p>
            <a:pPr marL="514350" indent="-514350">
              <a:buFont typeface="+mj-lt"/>
              <a:buAutoNum type="arabicPeriod"/>
            </a:pPr>
            <a:r>
              <a:rPr lang="en-US" dirty="0" smtClean="0"/>
              <a:t>Review the student’s PLEPs and MAGs.</a:t>
            </a:r>
          </a:p>
          <a:p>
            <a:pPr marL="514350" indent="-514350">
              <a:buFont typeface="+mj-lt"/>
              <a:buAutoNum type="arabicPeriod"/>
            </a:pPr>
            <a:r>
              <a:rPr lang="en-US" dirty="0" smtClean="0"/>
              <a:t>Select accommodations that support the student’s current needs for access and participation.</a:t>
            </a:r>
          </a:p>
          <a:p>
            <a:pPr marL="400050" lvl="1" indent="-457200">
              <a:buNone/>
            </a:pPr>
            <a:r>
              <a:rPr lang="en-US" dirty="0"/>
              <a:t>	</a:t>
            </a:r>
            <a:r>
              <a:rPr lang="en-US" i="1" dirty="0" smtClean="0">
                <a:solidFill>
                  <a:schemeClr val="tx2">
                    <a:lumMod val="75000"/>
                  </a:schemeClr>
                </a:solidFill>
              </a:rPr>
              <a:t>*Accommodations should provide access so the student can accurately reflect their current level of knowledge and mastery. </a:t>
            </a:r>
          </a:p>
          <a:p>
            <a:pPr marL="514350" indent="-514350">
              <a:buFont typeface="+mj-lt"/>
              <a:buAutoNum type="arabicPeriod"/>
            </a:pPr>
            <a:r>
              <a:rPr lang="en-US" dirty="0" smtClean="0"/>
              <a:t>Administer accommodations during assessment.</a:t>
            </a:r>
          </a:p>
          <a:p>
            <a:pPr marL="514350" indent="-514350">
              <a:buFont typeface="+mj-lt"/>
              <a:buAutoNum type="arabicPeriod"/>
            </a:pPr>
            <a:r>
              <a:rPr lang="en-US" dirty="0" smtClean="0"/>
              <a:t>Evaluate and improve accommodation use by </a:t>
            </a:r>
            <a:r>
              <a:rPr lang="en-US" b="1" i="1" u="sng" dirty="0" smtClean="0"/>
              <a:t>talking to the student.</a:t>
            </a:r>
            <a:endParaRPr lang="en-US" b="1" i="1" u="sng" dirty="0"/>
          </a:p>
        </p:txBody>
      </p:sp>
      <p:sp>
        <p:nvSpPr>
          <p:cNvPr id="2" name="Title 1" descr="Accommodation Selection"/>
          <p:cNvSpPr>
            <a:spLocks noGrp="1"/>
          </p:cNvSpPr>
          <p:nvPr>
            <p:ph type="title"/>
          </p:nvPr>
        </p:nvSpPr>
        <p:spPr/>
        <p:txBody>
          <a:bodyPr>
            <a:normAutofit/>
          </a:bodyPr>
          <a:lstStyle/>
          <a:p>
            <a:r>
              <a:rPr lang="en-US" dirty="0" smtClean="0"/>
              <a:t>Accommodation Selection</a:t>
            </a:r>
            <a:endParaRPr lang="en-US" dirty="0"/>
          </a:p>
        </p:txBody>
      </p:sp>
    </p:spTree>
    <p:extLst>
      <p:ext uri="{BB962C8B-B14F-4D97-AF65-F5344CB8AC3E}">
        <p14:creationId xmlns:p14="http://schemas.microsoft.com/office/powerpoint/2010/main" val="24134696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he Individuals with Disabilities Education Act (IDEA) and Title I of the Elementary and Secondary Education Act (ESEA) each require all students with disabilities to be included in State assessment systems. The prohibition against exclusion from participation or denial of benefits to, or discrimination against, individuals with disabilities contained in section 504 of the Rehabilitation Act and Title II of the Americans with Disabilities Act applies to state assessment and accountability systems. &#10;"/>
          <p:cNvSpPr>
            <a:spLocks noGrp="1"/>
          </p:cNvSpPr>
          <p:nvPr>
            <p:ph idx="1"/>
          </p:nvPr>
        </p:nvSpPr>
        <p:spPr/>
        <p:txBody>
          <a:bodyPr>
            <a:normAutofit/>
          </a:bodyPr>
          <a:lstStyle/>
          <a:p>
            <a:r>
              <a:rPr lang="en-US" dirty="0"/>
              <a:t>The Individuals with Disabilities Education Act (IDEA) and Title I of the Elementary and Secondary Education Act (ESEA) each require all students with disabilities to be included in State assessment systems. The prohibition against exclusion from participation or denial of benefits to, or discrimination against, individuals with disabilities contained in section 504 of the Rehabilitation Act and Title II of the Americans with Disabilities Act applies to state assessment and accountability systems. </a:t>
            </a:r>
            <a:endParaRPr lang="en-US" dirty="0" smtClean="0"/>
          </a:p>
          <a:p>
            <a:pPr marL="0" indent="0">
              <a:buNone/>
            </a:pPr>
            <a:endParaRPr lang="en-US" dirty="0"/>
          </a:p>
        </p:txBody>
      </p:sp>
      <p:sp>
        <p:nvSpPr>
          <p:cNvPr id="2" name="Title 1" descr="Participation in State Assessments"/>
          <p:cNvSpPr>
            <a:spLocks noGrp="1"/>
          </p:cNvSpPr>
          <p:nvPr>
            <p:ph type="title"/>
          </p:nvPr>
        </p:nvSpPr>
        <p:spPr/>
        <p:txBody>
          <a:bodyPr/>
          <a:lstStyle/>
          <a:p>
            <a:r>
              <a:rPr lang="en-US" dirty="0" smtClean="0"/>
              <a:t>Participation in State Assessments</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62</a:t>
            </a:fld>
            <a:endParaRPr lang="en-US" dirty="0">
              <a:solidFill>
                <a:srgbClr val="666666"/>
              </a:solidFill>
            </a:endParaRPr>
          </a:p>
        </p:txBody>
      </p:sp>
    </p:spTree>
    <p:extLst>
      <p:ext uri="{BB962C8B-B14F-4D97-AF65-F5344CB8AC3E}">
        <p14:creationId xmlns:p14="http://schemas.microsoft.com/office/powerpoint/2010/main" val="11911216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In addition to state assessments, the IDEA (section 612(a)(16)) requires that all students with disabilities participate in district-wide assessment programs and that alternate assessments be provided for students with disabilities who cannot participate in grade-level assessments, even with accommodations. &#10;"/>
          <p:cNvSpPr>
            <a:spLocks noGrp="1"/>
          </p:cNvSpPr>
          <p:nvPr>
            <p:ph idx="1"/>
          </p:nvPr>
        </p:nvSpPr>
        <p:spPr/>
        <p:txBody>
          <a:bodyPr/>
          <a:lstStyle/>
          <a:p>
            <a:r>
              <a:rPr lang="en-US" dirty="0"/>
              <a:t>In addition to state assessments, the IDEA (section 612(a)(16)) requires that all students with disabilities participate in district-wide assessment programs and that alternate assessments be provided for students with disabilities who cannot participate in grade-level assessments, even with accommodations. </a:t>
            </a:r>
          </a:p>
          <a:p>
            <a:endParaRPr lang="en-US" dirty="0"/>
          </a:p>
        </p:txBody>
      </p:sp>
      <p:sp>
        <p:nvSpPr>
          <p:cNvPr id="3" name="Title 2" descr="Participation in State Assessments "/>
          <p:cNvSpPr>
            <a:spLocks noGrp="1"/>
          </p:cNvSpPr>
          <p:nvPr>
            <p:ph type="title"/>
          </p:nvPr>
        </p:nvSpPr>
        <p:spPr/>
        <p:txBody>
          <a:bodyPr>
            <a:normAutofit/>
          </a:bodyPr>
          <a:lstStyle/>
          <a:p>
            <a:r>
              <a:rPr lang="en-US" dirty="0"/>
              <a:t>Participation in State </a:t>
            </a:r>
            <a:r>
              <a:rPr lang="en-US" dirty="0" smtClean="0"/>
              <a:t>Assessments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63</a:t>
            </a:fld>
            <a:endParaRPr lang="en-US" dirty="0"/>
          </a:p>
        </p:txBody>
      </p:sp>
    </p:spTree>
    <p:extLst>
      <p:ext uri="{BB962C8B-B14F-4D97-AF65-F5344CB8AC3E}">
        <p14:creationId xmlns:p14="http://schemas.microsoft.com/office/powerpoint/2010/main" val="20057421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General grade-level assessment, with or without accommodations&#10;TNReady Achievement Grades 3–8&#10;End of Course (for secondary)&#10;Alternate assessment based on alternate academic achievement standards&#10;Alternate for ELA and math grades 3–8 and 11&#10;Alternate science&#10;Alternate social studies&#10;"/>
          <p:cNvSpPr>
            <a:spLocks noGrp="1"/>
          </p:cNvSpPr>
          <p:nvPr>
            <p:ph idx="1"/>
          </p:nvPr>
        </p:nvSpPr>
        <p:spPr/>
        <p:txBody>
          <a:bodyPr/>
          <a:lstStyle/>
          <a:p>
            <a:pPr lvl="0"/>
            <a:r>
              <a:rPr lang="en-US" dirty="0"/>
              <a:t>General grade-level assessment, with or without </a:t>
            </a:r>
            <a:r>
              <a:rPr lang="en-US" dirty="0" smtClean="0"/>
              <a:t>accommodations</a:t>
            </a:r>
          </a:p>
          <a:p>
            <a:pPr lvl="1"/>
            <a:r>
              <a:rPr lang="en-US" dirty="0" smtClean="0"/>
              <a:t>TNReady Achievement Grades 3–8</a:t>
            </a:r>
          </a:p>
          <a:p>
            <a:pPr lvl="1"/>
            <a:r>
              <a:rPr lang="en-US" dirty="0" smtClean="0"/>
              <a:t>End of Course (for secondary)</a:t>
            </a:r>
            <a:endParaRPr lang="en-US" dirty="0"/>
          </a:p>
          <a:p>
            <a:pPr lvl="0"/>
            <a:r>
              <a:rPr lang="en-US" dirty="0"/>
              <a:t>Alternate assessment based on alternate academic achievement </a:t>
            </a:r>
            <a:r>
              <a:rPr lang="en-US" dirty="0" smtClean="0"/>
              <a:t>standards</a:t>
            </a:r>
          </a:p>
          <a:p>
            <a:pPr lvl="1"/>
            <a:r>
              <a:rPr lang="en-US" dirty="0" smtClean="0"/>
              <a:t>Alternate for ELA and math </a:t>
            </a:r>
            <a:r>
              <a:rPr lang="en-US" dirty="0"/>
              <a:t>g</a:t>
            </a:r>
            <a:r>
              <a:rPr lang="en-US" dirty="0" smtClean="0"/>
              <a:t>rades 3–8</a:t>
            </a:r>
            <a:r>
              <a:rPr lang="en-US" dirty="0"/>
              <a:t> </a:t>
            </a:r>
            <a:r>
              <a:rPr lang="en-US" dirty="0" smtClean="0"/>
              <a:t>and 11</a:t>
            </a:r>
          </a:p>
          <a:p>
            <a:pPr lvl="1"/>
            <a:r>
              <a:rPr lang="en-US" dirty="0" smtClean="0"/>
              <a:t>Alternate science</a:t>
            </a:r>
          </a:p>
          <a:p>
            <a:pPr lvl="1"/>
            <a:r>
              <a:rPr lang="en-US" dirty="0" smtClean="0"/>
              <a:t>Alternate social </a:t>
            </a:r>
            <a:r>
              <a:rPr lang="en-US" dirty="0"/>
              <a:t>s</a:t>
            </a:r>
            <a:r>
              <a:rPr lang="en-US" dirty="0" smtClean="0"/>
              <a:t>tudies</a:t>
            </a:r>
            <a:endParaRPr lang="en-US" dirty="0"/>
          </a:p>
          <a:p>
            <a:endParaRPr lang="en-US" dirty="0"/>
          </a:p>
        </p:txBody>
      </p:sp>
      <p:sp>
        <p:nvSpPr>
          <p:cNvPr id="2" name="Title 1" descr="State Assessment Participation Options"/>
          <p:cNvSpPr>
            <a:spLocks noGrp="1"/>
          </p:cNvSpPr>
          <p:nvPr>
            <p:ph type="title"/>
          </p:nvPr>
        </p:nvSpPr>
        <p:spPr/>
        <p:txBody>
          <a:bodyPr>
            <a:normAutofit fontScale="90000"/>
          </a:bodyPr>
          <a:lstStyle/>
          <a:p>
            <a:r>
              <a:rPr lang="en-US" dirty="0" smtClean="0"/>
              <a:t>State Assessment Participation Options</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64</a:t>
            </a:fld>
            <a:endParaRPr lang="en-US" dirty="0">
              <a:solidFill>
                <a:srgbClr val="666666"/>
              </a:solidFill>
            </a:endParaRPr>
          </a:p>
        </p:txBody>
      </p:sp>
    </p:spTree>
    <p:extLst>
      <p:ext uri="{BB962C8B-B14F-4D97-AF65-F5344CB8AC3E}">
        <p14:creationId xmlns:p14="http://schemas.microsoft.com/office/powerpoint/2010/main" val="2003510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rvice Delivery and LRE"/>
          <p:cNvSpPr>
            <a:spLocks noGrp="1"/>
          </p:cNvSpPr>
          <p:nvPr>
            <p:ph type="title"/>
          </p:nvPr>
        </p:nvSpPr>
        <p:spPr/>
        <p:txBody>
          <a:bodyPr/>
          <a:lstStyle/>
          <a:p>
            <a:r>
              <a:rPr lang="en-US" dirty="0" smtClean="0"/>
              <a:t>Service Delivery and LRE</a:t>
            </a:r>
            <a:endParaRPr lang="en-US" dirty="0"/>
          </a:p>
        </p:txBody>
      </p:sp>
      <p:pic>
        <p:nvPicPr>
          <p:cNvPr id="3" name="Picture 2" descr="Core Instruction and Transition: Narratives: Strengths, Concerns, Adverse Impact, Present Levels of Educational Performance, Measurable Annual Goal, Accommodations &amp; Modifications, Service Delivery and Least Restrictive Environment, Progress Monito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295400"/>
            <a:ext cx="6248400" cy="5562600"/>
          </a:xfrm>
          <a:prstGeom prst="rect">
            <a:avLst/>
          </a:prstGeom>
        </p:spPr>
      </p:pic>
    </p:spTree>
    <p:extLst>
      <p:ext uri="{BB962C8B-B14F-4D97-AF65-F5344CB8AC3E}">
        <p14:creationId xmlns:p14="http://schemas.microsoft.com/office/powerpoint/2010/main" val="3025328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LRE is:&#10;Defined individually by the student's skills, strengths, and needs at that time, based on their current data&#10;Determined for each part of their day and may vary from subject to subject, hour by hour depending on what is determined least restrictive by the IEP team&#10;Determined at least at the annual IEP meeting&#10;The LRE for one IEP in no way predicts the LRE for future IEPs.&#10;Not dependent on the state assessment eligibility&#10;Students assessed on the alternate may be learning within the general education classroom during the whole or a portion of the day.&#10;Students assessed on TNReady may be learning within a separate setting during the whole or a portion of the day.&#10;"/>
          <p:cNvSpPr>
            <a:spLocks noGrp="1"/>
          </p:cNvSpPr>
          <p:nvPr>
            <p:ph idx="1"/>
          </p:nvPr>
        </p:nvSpPr>
        <p:spPr/>
        <p:txBody>
          <a:bodyPr>
            <a:normAutofit fontScale="92500" lnSpcReduction="10000"/>
          </a:bodyPr>
          <a:lstStyle/>
          <a:p>
            <a:r>
              <a:rPr lang="en-US" dirty="0" smtClean="0"/>
              <a:t>LRE </a:t>
            </a:r>
            <a:r>
              <a:rPr lang="en-US" dirty="0" smtClean="0"/>
              <a:t>is</a:t>
            </a:r>
            <a:r>
              <a:rPr lang="en-US" dirty="0" smtClean="0"/>
              <a:t>:</a:t>
            </a:r>
          </a:p>
          <a:p>
            <a:pPr lvl="1"/>
            <a:r>
              <a:rPr lang="en-US" sz="2400" dirty="0" smtClean="0"/>
              <a:t>Defined individually by the student's skills, strengths, and needs at that time, based on their current data</a:t>
            </a:r>
          </a:p>
          <a:p>
            <a:pPr lvl="1"/>
            <a:r>
              <a:rPr lang="en-US" sz="2400" dirty="0" smtClean="0"/>
              <a:t>Determined for each part of their day and may vary from subject to subject, hour by hour depending on what is determined least restrictive by the IEP team</a:t>
            </a:r>
          </a:p>
          <a:p>
            <a:pPr lvl="1"/>
            <a:r>
              <a:rPr lang="en-US" sz="2400" dirty="0" smtClean="0"/>
              <a:t>Determined at least at the annual IEP meeting</a:t>
            </a:r>
          </a:p>
          <a:p>
            <a:pPr lvl="2"/>
            <a:r>
              <a:rPr lang="en-US" sz="2000" dirty="0" smtClean="0"/>
              <a:t>The LRE for one IEP in no way predicts the LRE for future IEPs.</a:t>
            </a:r>
          </a:p>
          <a:p>
            <a:pPr lvl="1"/>
            <a:r>
              <a:rPr lang="en-US" sz="2400" dirty="0" smtClean="0"/>
              <a:t>Not dependent on the state assessment eligibility</a:t>
            </a:r>
          </a:p>
          <a:p>
            <a:pPr lvl="2"/>
            <a:r>
              <a:rPr lang="en-US" sz="2000" dirty="0" smtClean="0"/>
              <a:t>Students assessed on the alternate may be learning within the general education classroom </a:t>
            </a:r>
            <a:r>
              <a:rPr lang="en-US" dirty="0" smtClean="0"/>
              <a:t>during </a:t>
            </a:r>
            <a:r>
              <a:rPr lang="en-US" sz="2000" dirty="0" smtClean="0"/>
              <a:t>the whole or a portion of the day.</a:t>
            </a:r>
          </a:p>
          <a:p>
            <a:pPr lvl="2"/>
            <a:r>
              <a:rPr lang="en-US" sz="2000" dirty="0" smtClean="0"/>
              <a:t>Students assessed on TNReady may be learning within a separate setting during the whole or a portion of the day.</a:t>
            </a:r>
          </a:p>
          <a:p>
            <a:pPr lvl="2"/>
            <a:endParaRPr lang="en-US" dirty="0"/>
          </a:p>
        </p:txBody>
      </p:sp>
      <p:sp>
        <p:nvSpPr>
          <p:cNvPr id="2" name="Title 1" descr="What is LRE?"/>
          <p:cNvSpPr>
            <a:spLocks noGrp="1"/>
          </p:cNvSpPr>
          <p:nvPr>
            <p:ph type="title"/>
          </p:nvPr>
        </p:nvSpPr>
        <p:spPr/>
        <p:txBody>
          <a:bodyPr/>
          <a:lstStyle/>
          <a:p>
            <a:r>
              <a:rPr lang="en-US" dirty="0" smtClean="0"/>
              <a:t>What </a:t>
            </a:r>
            <a:r>
              <a:rPr lang="en-US" dirty="0" smtClean="0"/>
              <a:t>is </a:t>
            </a:r>
            <a:r>
              <a:rPr lang="en-US" dirty="0" smtClean="0"/>
              <a:t>LRE?</a:t>
            </a:r>
            <a:endParaRPr lang="en-US" dirty="0"/>
          </a:p>
        </p:txBody>
      </p:sp>
    </p:spTree>
    <p:extLst>
      <p:ext uri="{BB962C8B-B14F-4D97-AF65-F5344CB8AC3E}">
        <p14:creationId xmlns:p14="http://schemas.microsoft.com/office/powerpoint/2010/main" val="16663690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RE Activity"/>
          <p:cNvSpPr>
            <a:spLocks noGrp="1"/>
          </p:cNvSpPr>
          <p:nvPr>
            <p:ph type="title"/>
          </p:nvPr>
        </p:nvSpPr>
        <p:spPr/>
        <p:txBody>
          <a:bodyPr/>
          <a:lstStyle/>
          <a:p>
            <a:r>
              <a:rPr lang="en-US" dirty="0" smtClean="0"/>
              <a:t>LRE Activity</a:t>
            </a:r>
            <a:endParaRPr lang="en-US" dirty="0"/>
          </a:p>
        </p:txBody>
      </p:sp>
    </p:spTree>
    <p:extLst>
      <p:ext uri="{BB962C8B-B14F-4D97-AF65-F5344CB8AC3E}">
        <p14:creationId xmlns:p14="http://schemas.microsoft.com/office/powerpoint/2010/main" val="18460998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descr="Students with Disabilities by Environment"/>
          <p:cNvSpPr>
            <a:spLocks noGrp="1"/>
          </p:cNvSpPr>
          <p:nvPr>
            <p:ph type="title"/>
          </p:nvPr>
        </p:nvSpPr>
        <p:spPr/>
        <p:txBody>
          <a:bodyPr>
            <a:normAutofit fontScale="90000"/>
          </a:bodyPr>
          <a:lstStyle/>
          <a:p>
            <a:pPr eaLnBrk="1" hangingPunct="1"/>
            <a:r>
              <a:rPr lang="en-US" sz="3600" dirty="0" smtClean="0"/>
              <a:t>Students with Disabilities by Environment</a:t>
            </a:r>
          </a:p>
        </p:txBody>
      </p:sp>
      <p:graphicFrame>
        <p:nvGraphicFramePr>
          <p:cNvPr id="9" name="Chart 8" descr="Bar graph"/>
          <p:cNvGraphicFramePr/>
          <p:nvPr>
            <p:extLst>
              <p:ext uri="{D42A27DB-BD31-4B8C-83A1-F6EECF244321}">
                <p14:modId xmlns:p14="http://schemas.microsoft.com/office/powerpoint/2010/main" val="3380034426"/>
              </p:ext>
            </p:extLst>
          </p:nvPr>
        </p:nvGraphicFramePr>
        <p:xfrm>
          <a:off x="381000" y="1219200"/>
          <a:ext cx="8382000" cy="5333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93200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Services include: intervention, check-ins, interpreting, ancillary attendants, etc.&#10;Special education services must be more intensive than Tier I, II, or III interventions&#10;Services can be provided in any LRE setting that is determined appropriate for a student.&#10;"/>
          <p:cNvSpPr>
            <a:spLocks noGrp="1"/>
          </p:cNvSpPr>
          <p:nvPr>
            <p:ph idx="1"/>
          </p:nvPr>
        </p:nvSpPr>
        <p:spPr/>
        <p:txBody>
          <a:bodyPr/>
          <a:lstStyle/>
          <a:p>
            <a:endParaRPr lang="en-US" dirty="0" smtClean="0"/>
          </a:p>
          <a:p>
            <a:r>
              <a:rPr lang="en-US" dirty="0" smtClean="0"/>
              <a:t>Services include: intervention, check-ins, interpreting, ancillary attendants, etc.</a:t>
            </a:r>
            <a:endParaRPr lang="en-US" sz="2400" i="1" u="sng" dirty="0"/>
          </a:p>
          <a:p>
            <a:r>
              <a:rPr lang="en-US" sz="2400" i="1" u="sng" dirty="0" smtClean="0"/>
              <a:t>Special education services must be more intensive than Tier I, II, or III interventions</a:t>
            </a:r>
            <a:endParaRPr lang="en-US" dirty="0"/>
          </a:p>
          <a:p>
            <a:r>
              <a:rPr lang="en-US" dirty="0" smtClean="0"/>
              <a:t>Services can be provided in any LRE setting that is determined appropriate for a student.</a:t>
            </a:r>
            <a:endParaRPr lang="en-US" dirty="0"/>
          </a:p>
        </p:txBody>
      </p:sp>
      <p:sp>
        <p:nvSpPr>
          <p:cNvPr id="2" name="Title 1" descr="Service Delivery and LRE"/>
          <p:cNvSpPr>
            <a:spLocks noGrp="1"/>
          </p:cNvSpPr>
          <p:nvPr>
            <p:ph type="title"/>
          </p:nvPr>
        </p:nvSpPr>
        <p:spPr/>
        <p:txBody>
          <a:bodyPr/>
          <a:lstStyle/>
          <a:p>
            <a:r>
              <a:rPr lang="en-US" dirty="0" smtClean="0"/>
              <a:t>Service Delivery and LRE</a:t>
            </a:r>
            <a:endParaRPr lang="en-US" dirty="0"/>
          </a:p>
        </p:txBody>
      </p:sp>
    </p:spTree>
    <p:extLst>
      <p:ext uri="{BB962C8B-B14F-4D97-AF65-F5344CB8AC3E}">
        <p14:creationId xmlns:p14="http://schemas.microsoft.com/office/powerpoint/2010/main" val="231536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2057400" y="838200"/>
          <a:ext cx="11430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098" name="Title 1" descr="Tennessee Landscape for Students with Disabilities (SWDs)"/>
          <p:cNvSpPr>
            <a:spLocks noGrp="1"/>
          </p:cNvSpPr>
          <p:nvPr>
            <p:ph type="title"/>
          </p:nvPr>
        </p:nvSpPr>
        <p:spPr/>
        <p:txBody>
          <a:bodyPr>
            <a:normAutofit fontScale="90000"/>
          </a:bodyPr>
          <a:lstStyle/>
          <a:p>
            <a:pPr eaLnBrk="1" hangingPunct="1"/>
            <a:r>
              <a:rPr lang="en-US" sz="3600" dirty="0" smtClean="0"/>
              <a:t>Tennessee Landscape for Students with Disabilities (SWDs)</a:t>
            </a:r>
            <a:endParaRPr lang="en-US" dirty="0" smtClean="0"/>
          </a:p>
        </p:txBody>
      </p:sp>
      <p:sp>
        <p:nvSpPr>
          <p:cNvPr id="2" name="TextBox 1"/>
          <p:cNvSpPr txBox="1"/>
          <p:nvPr/>
        </p:nvSpPr>
        <p:spPr>
          <a:xfrm>
            <a:off x="1295400" y="3732835"/>
            <a:ext cx="914400" cy="584775"/>
          </a:xfrm>
          <a:prstGeom prst="rect">
            <a:avLst/>
          </a:prstGeom>
          <a:noFill/>
        </p:spPr>
        <p:txBody>
          <a:bodyPr wrap="square" rtlCol="0">
            <a:spAutoFit/>
          </a:bodyPr>
          <a:lstStyle/>
          <a:p>
            <a:r>
              <a:rPr lang="en-US" sz="3200" dirty="0" smtClean="0">
                <a:solidFill>
                  <a:prstClr val="black"/>
                </a:solidFill>
              </a:rPr>
              <a:t>SLD</a:t>
            </a:r>
            <a:endParaRPr lang="en-US" sz="3200" dirty="0">
              <a:solidFill>
                <a:prstClr val="black"/>
              </a:solidFill>
            </a:endParaRPr>
          </a:p>
        </p:txBody>
      </p:sp>
      <p:sp>
        <p:nvSpPr>
          <p:cNvPr id="3" name="TextBox 2"/>
          <p:cNvSpPr txBox="1"/>
          <p:nvPr/>
        </p:nvSpPr>
        <p:spPr>
          <a:xfrm>
            <a:off x="2429272" y="2599081"/>
            <a:ext cx="771128" cy="584775"/>
          </a:xfrm>
          <a:prstGeom prst="rect">
            <a:avLst/>
          </a:prstGeom>
          <a:noFill/>
        </p:spPr>
        <p:txBody>
          <a:bodyPr wrap="square" rtlCol="0">
            <a:spAutoFit/>
          </a:bodyPr>
          <a:lstStyle/>
          <a:p>
            <a:r>
              <a:rPr lang="en-US" sz="3200" dirty="0" smtClean="0">
                <a:solidFill>
                  <a:prstClr val="white"/>
                </a:solidFill>
              </a:rPr>
              <a:t>SLI</a:t>
            </a:r>
            <a:endParaRPr lang="en-US" sz="3200" dirty="0">
              <a:solidFill>
                <a:prstClr val="white"/>
              </a:solidFill>
            </a:endParaRPr>
          </a:p>
        </p:txBody>
      </p:sp>
      <p:sp>
        <p:nvSpPr>
          <p:cNvPr id="4" name="TextBox 3"/>
          <p:cNvSpPr txBox="1"/>
          <p:nvPr/>
        </p:nvSpPr>
        <p:spPr>
          <a:xfrm>
            <a:off x="2810272" y="4724400"/>
            <a:ext cx="780256" cy="461665"/>
          </a:xfrm>
          <a:prstGeom prst="rect">
            <a:avLst/>
          </a:prstGeom>
          <a:noFill/>
        </p:spPr>
        <p:txBody>
          <a:bodyPr wrap="square" rtlCol="0">
            <a:spAutoFit/>
          </a:bodyPr>
          <a:lstStyle/>
          <a:p>
            <a:r>
              <a:rPr lang="en-US" sz="2400" dirty="0" smtClean="0">
                <a:solidFill>
                  <a:prstClr val="black"/>
                </a:solidFill>
              </a:rPr>
              <a:t>OHI</a:t>
            </a:r>
            <a:endParaRPr lang="en-US" sz="2400" dirty="0">
              <a:solidFill>
                <a:prstClr val="black"/>
              </a:solidFill>
            </a:endParaRPr>
          </a:p>
        </p:txBody>
      </p:sp>
    </p:spTree>
    <p:extLst>
      <p:ext uri="{BB962C8B-B14F-4D97-AF65-F5344CB8AC3E}">
        <p14:creationId xmlns:p14="http://schemas.microsoft.com/office/powerpoint/2010/main" val="31605723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ore Instruction - Tier II, Tier III, Special Educaiton Intervention"/>
          <p:cNvGraphicFramePr>
            <a:graphicFrameLocks noGrp="1"/>
          </p:cNvGraphicFramePr>
          <p:nvPr>
            <p:ph idx="1"/>
            <p:extLst>
              <p:ext uri="{D42A27DB-BD31-4B8C-83A1-F6EECF244321}">
                <p14:modId xmlns:p14="http://schemas.microsoft.com/office/powerpoint/2010/main" val="1553391336"/>
              </p:ext>
            </p:extLst>
          </p:nvPr>
        </p:nvGraphicFramePr>
        <p:xfrm>
          <a:off x="304800" y="1295400"/>
          <a:ext cx="8382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descr="Tier II, Tier III or Special Education Intervention: Core Instruction Plus A Skill Specific Intervention"/>
          <p:cNvSpPr>
            <a:spLocks noGrp="1"/>
          </p:cNvSpPr>
          <p:nvPr>
            <p:ph type="title"/>
          </p:nvPr>
        </p:nvSpPr>
        <p:spPr/>
        <p:txBody>
          <a:bodyPr>
            <a:normAutofit/>
          </a:bodyPr>
          <a:lstStyle/>
          <a:p>
            <a:r>
              <a:rPr lang="en-US" sz="2400" dirty="0"/>
              <a:t>Tier II, Tier III or </a:t>
            </a:r>
            <a:r>
              <a:rPr lang="en-US" sz="2400" dirty="0" smtClean="0"/>
              <a:t>Special Education </a:t>
            </a:r>
            <a:r>
              <a:rPr lang="en-US" sz="2400" dirty="0"/>
              <a:t>Intervention: </a:t>
            </a:r>
            <a:r>
              <a:rPr lang="en-US" sz="2400" dirty="0" smtClean="0"/>
              <a:t/>
            </a:r>
            <a:br>
              <a:rPr lang="en-US" sz="2400" dirty="0" smtClean="0"/>
            </a:br>
            <a:r>
              <a:rPr lang="en-US" sz="2400" dirty="0" smtClean="0"/>
              <a:t>Core </a:t>
            </a:r>
            <a:r>
              <a:rPr lang="en-US" sz="2400" dirty="0"/>
              <a:t>Instruction Plus A Skill Specific Intervention</a:t>
            </a:r>
          </a:p>
        </p:txBody>
      </p:sp>
    </p:spTree>
    <p:extLst>
      <p:ext uri="{BB962C8B-B14F-4D97-AF65-F5344CB8AC3E}">
        <p14:creationId xmlns:p14="http://schemas.microsoft.com/office/powerpoint/2010/main" val="8240064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What accommodations/supports are needed to achieve the goal?&#10;What services are being considered?&#10;Are the services aligned to the student’s areas of deficit?&#10;For example: reading fluency, math calculation, written expression&#10;Do the services relate to the measurable annual goal?&#10;"/>
          <p:cNvSpPr>
            <a:spLocks noGrp="1"/>
          </p:cNvSpPr>
          <p:nvPr>
            <p:ph idx="1"/>
          </p:nvPr>
        </p:nvSpPr>
        <p:spPr/>
        <p:txBody>
          <a:bodyPr/>
          <a:lstStyle/>
          <a:p>
            <a:pPr marL="0" indent="0">
              <a:buNone/>
            </a:pPr>
            <a:endParaRPr lang="en-US" dirty="0" smtClean="0"/>
          </a:p>
          <a:p>
            <a:r>
              <a:rPr lang="en-US" dirty="0" smtClean="0"/>
              <a:t>What </a:t>
            </a:r>
            <a:r>
              <a:rPr lang="en-US" dirty="0"/>
              <a:t>accommodations/supports are needed to achieve the goal?</a:t>
            </a:r>
          </a:p>
          <a:p>
            <a:r>
              <a:rPr lang="en-US" dirty="0" smtClean="0"/>
              <a:t>What services are being considered?</a:t>
            </a:r>
            <a:endParaRPr lang="en-US" dirty="0"/>
          </a:p>
          <a:p>
            <a:pPr lvl="0"/>
            <a:r>
              <a:rPr lang="en-US" dirty="0" smtClean="0"/>
              <a:t>Are </a:t>
            </a:r>
            <a:r>
              <a:rPr lang="en-US" dirty="0"/>
              <a:t>the </a:t>
            </a:r>
            <a:r>
              <a:rPr lang="en-US" dirty="0" smtClean="0"/>
              <a:t>services aligned </a:t>
            </a:r>
            <a:r>
              <a:rPr lang="en-US" dirty="0"/>
              <a:t>to the student’s areas of deficit?</a:t>
            </a:r>
          </a:p>
          <a:p>
            <a:pPr lvl="1"/>
            <a:r>
              <a:rPr lang="en-US" dirty="0"/>
              <a:t>For example: reading fluency, math calculation, written expression</a:t>
            </a:r>
          </a:p>
          <a:p>
            <a:pPr lvl="0"/>
            <a:r>
              <a:rPr lang="en-US" dirty="0"/>
              <a:t>Do the </a:t>
            </a:r>
            <a:r>
              <a:rPr lang="en-US" dirty="0" smtClean="0"/>
              <a:t>services </a:t>
            </a:r>
            <a:r>
              <a:rPr lang="en-US" dirty="0"/>
              <a:t>relate to the measurable annual goal?</a:t>
            </a:r>
          </a:p>
          <a:p>
            <a:endParaRPr lang="en-US" dirty="0"/>
          </a:p>
        </p:txBody>
      </p:sp>
      <p:sp>
        <p:nvSpPr>
          <p:cNvPr id="2" name="Title 1" descr="Questions to Consider for Service Delivery"/>
          <p:cNvSpPr>
            <a:spLocks noGrp="1"/>
          </p:cNvSpPr>
          <p:nvPr>
            <p:ph type="title"/>
          </p:nvPr>
        </p:nvSpPr>
        <p:spPr/>
        <p:txBody>
          <a:bodyPr>
            <a:normAutofit fontScale="90000"/>
          </a:bodyPr>
          <a:lstStyle/>
          <a:p>
            <a:r>
              <a:rPr lang="en-US" dirty="0" smtClean="0"/>
              <a:t>Questions to Consider for Service Delivery</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71</a:t>
            </a:fld>
            <a:endParaRPr lang="en-US" dirty="0">
              <a:solidFill>
                <a:srgbClr val="666666"/>
              </a:solidFill>
            </a:endParaRPr>
          </a:p>
        </p:txBody>
      </p:sp>
    </p:spTree>
    <p:extLst>
      <p:ext uri="{BB962C8B-B14F-4D97-AF65-F5344CB8AC3E}">
        <p14:creationId xmlns:p14="http://schemas.microsoft.com/office/powerpoint/2010/main" val="25448913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p:cNvSpPr>
            <a:spLocks noGrp="1"/>
          </p:cNvSpPr>
          <p:nvPr>
            <p:ph type="title"/>
          </p:nvPr>
        </p:nvSpPr>
        <p:spPr/>
        <p:txBody>
          <a:bodyPr/>
          <a:lstStyle/>
          <a:p>
            <a:r>
              <a:rPr lang="en-US" dirty="0" smtClean="0"/>
              <a:t>Example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3794191"/>
          </a:xfrm>
          <a:prstGeom prst="rect">
            <a:avLst/>
          </a:prstGeom>
        </p:spPr>
      </p:pic>
      <p:pic>
        <p:nvPicPr>
          <p:cNvPr id="102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90963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1829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gress Monitoring"/>
          <p:cNvSpPr>
            <a:spLocks noGrp="1"/>
          </p:cNvSpPr>
          <p:nvPr>
            <p:ph type="title"/>
          </p:nvPr>
        </p:nvSpPr>
        <p:spPr/>
        <p:txBody>
          <a:bodyPr/>
          <a:lstStyle/>
          <a:p>
            <a:r>
              <a:rPr lang="en-US" dirty="0" smtClean="0">
                <a:latin typeface="Georgia" panose="02040502050405020303" pitchFamily="18" charset="0"/>
              </a:rPr>
              <a:t>Progress Monitoring</a:t>
            </a:r>
            <a:endParaRPr lang="en-US" dirty="0">
              <a:latin typeface="Georgia" panose="02040502050405020303" pitchFamily="18" charset="0"/>
            </a:endParaRPr>
          </a:p>
        </p:txBody>
      </p:sp>
      <p:pic>
        <p:nvPicPr>
          <p:cNvPr id="4" name="Content Placeholder 3" descr="Core Instruction and Transition: Narratives: Strengths, Concerns, Adverse Impact, Present Levels of Educational Performance, Measurable Annual Goal, Accommodations &amp; Modifications, Service Delivery and Least Restrictive Environment, Progress Monitor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00175" y="1276350"/>
            <a:ext cx="6115050" cy="5562600"/>
          </a:xfrm>
        </p:spPr>
      </p:pic>
    </p:spTree>
    <p:extLst>
      <p:ext uri="{BB962C8B-B14F-4D97-AF65-F5344CB8AC3E}">
        <p14:creationId xmlns:p14="http://schemas.microsoft.com/office/powerpoint/2010/main" val="36973309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Consistent progress monitoring can help the team determine:&#10;Effectiveness of intervention&#10;Student rate of learning &#10;Potential for meeting IEP goals (in a year, earlier, later)&#10;The student’s present level of performance&#10;This will guide future IEP goals.&#10;Need for additional intervention and/or supports&#10;Need for less intervention and/or supports&#10;Need for accommodations and/or modifications&#10;Which accommodation(s) and/or modifications are actually effective and needed?&#10;"/>
          <p:cNvSpPr>
            <a:spLocks noGrp="1"/>
          </p:cNvSpPr>
          <p:nvPr>
            <p:ph idx="1"/>
          </p:nvPr>
        </p:nvSpPr>
        <p:spPr>
          <a:xfrm>
            <a:off x="304800" y="1295400"/>
            <a:ext cx="8458200" cy="4648200"/>
          </a:xfrm>
        </p:spPr>
        <p:txBody>
          <a:bodyPr>
            <a:normAutofit lnSpcReduction="10000"/>
          </a:bodyPr>
          <a:lstStyle/>
          <a:p>
            <a:r>
              <a:rPr lang="en-US" dirty="0" smtClean="0"/>
              <a:t>Consistent progress monitoring can help the team determine:</a:t>
            </a:r>
          </a:p>
          <a:p>
            <a:pPr lvl="1"/>
            <a:r>
              <a:rPr lang="en-US" sz="2400" dirty="0" smtClean="0"/>
              <a:t>Effectiveness of intervention</a:t>
            </a:r>
          </a:p>
          <a:p>
            <a:pPr lvl="1"/>
            <a:r>
              <a:rPr lang="en-US" sz="2400" dirty="0" smtClean="0"/>
              <a:t>Student rate of learning </a:t>
            </a:r>
          </a:p>
          <a:p>
            <a:pPr lvl="1"/>
            <a:r>
              <a:rPr lang="en-US" sz="2400" dirty="0" smtClean="0"/>
              <a:t>Potential for meeting IEP goals (in a year, earlier, later)</a:t>
            </a:r>
          </a:p>
          <a:p>
            <a:pPr lvl="1"/>
            <a:r>
              <a:rPr lang="en-US" sz="2400" dirty="0" smtClean="0"/>
              <a:t>The student’s present level of performance</a:t>
            </a:r>
          </a:p>
          <a:p>
            <a:pPr lvl="2"/>
            <a:r>
              <a:rPr lang="en-US" sz="2000" dirty="0" smtClean="0"/>
              <a:t>This will guide future IEP goals.</a:t>
            </a:r>
          </a:p>
          <a:p>
            <a:pPr lvl="1"/>
            <a:r>
              <a:rPr lang="en-US" sz="2400" dirty="0" smtClean="0"/>
              <a:t>Need for additional intervention and/or supports</a:t>
            </a:r>
          </a:p>
          <a:p>
            <a:pPr lvl="1"/>
            <a:r>
              <a:rPr lang="en-US" sz="2400" dirty="0" smtClean="0"/>
              <a:t>Need for less intervention and/or supports</a:t>
            </a:r>
          </a:p>
          <a:p>
            <a:pPr lvl="1"/>
            <a:r>
              <a:rPr lang="en-US" sz="2400" dirty="0" smtClean="0"/>
              <a:t>Need for accommodations and/or modifications</a:t>
            </a:r>
          </a:p>
          <a:p>
            <a:pPr lvl="2"/>
            <a:r>
              <a:rPr lang="en-US" sz="2000" dirty="0" smtClean="0"/>
              <a:t>Which accommodation(s) and/or modifications are actually effective and needed?</a:t>
            </a:r>
            <a:endParaRPr lang="en-US" sz="2000" dirty="0"/>
          </a:p>
        </p:txBody>
      </p:sp>
      <p:sp>
        <p:nvSpPr>
          <p:cNvPr id="2" name="Title 1" descr="Purpose of Progress Monitoring"/>
          <p:cNvSpPr>
            <a:spLocks noGrp="1"/>
          </p:cNvSpPr>
          <p:nvPr>
            <p:ph type="title"/>
          </p:nvPr>
        </p:nvSpPr>
        <p:spPr/>
        <p:txBody>
          <a:bodyPr/>
          <a:lstStyle/>
          <a:p>
            <a:r>
              <a:rPr lang="en-US" dirty="0" smtClean="0"/>
              <a:t>Purpose of Progress Monitoring</a:t>
            </a:r>
            <a:endParaRPr lang="en-US" dirty="0"/>
          </a:p>
        </p:txBody>
      </p:sp>
    </p:spTree>
    <p:extLst>
      <p:ext uri="{BB962C8B-B14F-4D97-AF65-F5344CB8AC3E}">
        <p14:creationId xmlns:p14="http://schemas.microsoft.com/office/powerpoint/2010/main" val="12148113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D2451E-3285-438B-B188-C22B2A012BF6}" type="slidenum">
              <a:rPr lang="en-US" smtClean="0"/>
              <a:pPr/>
              <a:t>75</a:t>
            </a:fld>
            <a:endParaRPr lang="en-US" dirty="0"/>
          </a:p>
        </p:txBody>
      </p:sp>
      <p:sp>
        <p:nvSpPr>
          <p:cNvPr id="3" name="Title 2" descr="Progress Monitoring (adapted from M. Shinn and National Center on RTI)"/>
          <p:cNvSpPr>
            <a:spLocks noGrp="1"/>
          </p:cNvSpPr>
          <p:nvPr>
            <p:ph type="title"/>
          </p:nvPr>
        </p:nvSpPr>
        <p:spPr/>
        <p:txBody>
          <a:bodyPr>
            <a:normAutofit/>
          </a:bodyPr>
          <a:lstStyle/>
          <a:p>
            <a:r>
              <a:rPr lang="en-US" dirty="0" smtClean="0"/>
              <a:t>Progress Monitoring </a:t>
            </a:r>
            <a:br>
              <a:rPr lang="en-US" dirty="0" smtClean="0"/>
            </a:br>
            <a:r>
              <a:rPr lang="en-US" sz="1200" dirty="0" smtClean="0"/>
              <a:t>(adapted from M. Shinn and National Center on RTI)</a:t>
            </a:r>
            <a:endParaRPr lang="en-US" sz="1200" dirty="0"/>
          </a:p>
        </p:txBody>
      </p:sp>
      <p:sp>
        <p:nvSpPr>
          <p:cNvPr id="2" name="Content Placeholder 1" descr="General Outcome Measure &#10;(Broad/Universal)&#10;Is the student becoming a better reader?&#10;Test something small to make statements about something big.&#10;Track progress towards general curriculum goals.&#10;Less frequent.&#10;Assess on a standard &amp; equivalent measure.&#10;Comparison to others, typically national.&#10;Rate of improvement specified.&#10;Lacks information for diagnosis of instructional planning.&#10;Informs program changes.&#10;"/>
          <p:cNvSpPr>
            <a:spLocks noGrp="1"/>
          </p:cNvSpPr>
          <p:nvPr>
            <p:ph sz="half" idx="4294967295"/>
          </p:nvPr>
        </p:nvSpPr>
        <p:spPr>
          <a:xfrm>
            <a:off x="0" y="1143000"/>
            <a:ext cx="4572000" cy="5715000"/>
          </a:xfrm>
          <a:solidFill>
            <a:schemeClr val="tx1">
              <a:lumMod val="20000"/>
              <a:lumOff val="80000"/>
            </a:schemeClr>
          </a:solidFill>
        </p:spPr>
        <p:txBody>
          <a:bodyPr>
            <a:normAutofit fontScale="85000" lnSpcReduction="20000"/>
          </a:bodyPr>
          <a:lstStyle/>
          <a:p>
            <a:pPr marL="0" indent="0" algn="ctr">
              <a:buNone/>
            </a:pPr>
            <a:r>
              <a:rPr lang="en-US" dirty="0" smtClean="0"/>
              <a:t>General Outcome Measure </a:t>
            </a:r>
          </a:p>
          <a:p>
            <a:pPr marL="0" indent="0" algn="ctr">
              <a:buNone/>
            </a:pPr>
            <a:r>
              <a:rPr lang="en-US" dirty="0" smtClean="0"/>
              <a:t>(Broad/Universal)</a:t>
            </a:r>
          </a:p>
          <a:p>
            <a:r>
              <a:rPr lang="en-US" sz="2600" dirty="0" smtClean="0"/>
              <a:t>Is the student becoming a better reader?</a:t>
            </a:r>
          </a:p>
          <a:p>
            <a:r>
              <a:rPr lang="en-US" sz="2600" dirty="0" smtClean="0"/>
              <a:t>Test something small to make statements about something big.</a:t>
            </a:r>
          </a:p>
          <a:p>
            <a:r>
              <a:rPr lang="en-US" sz="2600" dirty="0" smtClean="0"/>
              <a:t>Track progress towards general curriculum goals.</a:t>
            </a:r>
          </a:p>
          <a:p>
            <a:r>
              <a:rPr lang="en-US" sz="2600" dirty="0" smtClean="0"/>
              <a:t>Less frequent.</a:t>
            </a:r>
          </a:p>
          <a:p>
            <a:r>
              <a:rPr lang="en-US" sz="2600" dirty="0" smtClean="0"/>
              <a:t>Assess on a standard &amp; equivalent measure.</a:t>
            </a:r>
          </a:p>
          <a:p>
            <a:r>
              <a:rPr lang="en-US" sz="2600" dirty="0" smtClean="0"/>
              <a:t>Comparison to others, typically national.</a:t>
            </a:r>
          </a:p>
          <a:p>
            <a:r>
              <a:rPr lang="en-US" sz="2600" dirty="0" smtClean="0"/>
              <a:t>Rate of improvement specified.</a:t>
            </a:r>
          </a:p>
          <a:p>
            <a:r>
              <a:rPr lang="en-US" sz="2600" dirty="0" smtClean="0"/>
              <a:t>Lacks information for diagnosis of instructional planning.</a:t>
            </a:r>
          </a:p>
          <a:p>
            <a:r>
              <a:rPr lang="en-US" sz="2600" dirty="0" smtClean="0"/>
              <a:t>Informs program changes.</a:t>
            </a:r>
          </a:p>
        </p:txBody>
      </p:sp>
      <p:sp>
        <p:nvSpPr>
          <p:cNvPr id="6" name="Content Placeholder 1" descr="Mastery Measure&#10;(Needs Based)&#10;Did the student learn what I taught today/this week?&#10;Test something small to speak to something small.&#10;Track progress on specific skills based goals.&#10;More often.&#10;Assessment can change with the student.&#10;Comparison to a clear criteria for mastery.&#10;Fewer variables.&#10;The label “mastery” may be misleading – must assess for maintenance and generalization.&#10;Informs instructional changes.&#10;"/>
          <p:cNvSpPr txBox="1">
            <a:spLocks/>
          </p:cNvSpPr>
          <p:nvPr/>
        </p:nvSpPr>
        <p:spPr>
          <a:xfrm>
            <a:off x="4572000" y="1144437"/>
            <a:ext cx="4572000" cy="5713563"/>
          </a:xfrm>
          <a:prstGeom prst="rect">
            <a:avLst/>
          </a:prstGeom>
          <a:solidFill>
            <a:schemeClr val="accent5">
              <a:lumMod val="20000"/>
              <a:lumOff val="8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Mastery Measure</a:t>
            </a:r>
          </a:p>
          <a:p>
            <a:pPr marL="0" indent="0" algn="ctr">
              <a:buFont typeface="Wingdings" panose="05000000000000000000" pitchFamily="2" charset="2"/>
              <a:buNone/>
            </a:pPr>
            <a:r>
              <a:rPr lang="en-US" dirty="0" smtClean="0"/>
              <a:t>(Needs Based)</a:t>
            </a:r>
          </a:p>
          <a:p>
            <a:r>
              <a:rPr lang="en-US" sz="2200" dirty="0" smtClean="0"/>
              <a:t>Did the student learn what I taught today/this week?</a:t>
            </a:r>
          </a:p>
          <a:p>
            <a:r>
              <a:rPr lang="en-US" sz="2200" dirty="0" smtClean="0"/>
              <a:t>Test something small to speak to something small.</a:t>
            </a:r>
          </a:p>
          <a:p>
            <a:r>
              <a:rPr lang="en-US" sz="2200" dirty="0" smtClean="0"/>
              <a:t>Track progress on specific skills based goals.</a:t>
            </a:r>
          </a:p>
          <a:p>
            <a:r>
              <a:rPr lang="en-US" sz="2200" dirty="0" smtClean="0"/>
              <a:t>More often.</a:t>
            </a:r>
          </a:p>
          <a:p>
            <a:r>
              <a:rPr lang="en-US" sz="2200" dirty="0" smtClean="0"/>
              <a:t>Assessment can change with the student.</a:t>
            </a:r>
          </a:p>
          <a:p>
            <a:r>
              <a:rPr lang="en-US" sz="2200" dirty="0" smtClean="0"/>
              <a:t>Comparison to a clear criteria for mastery.</a:t>
            </a:r>
          </a:p>
          <a:p>
            <a:r>
              <a:rPr lang="en-US" sz="2200" dirty="0" smtClean="0"/>
              <a:t>Fewer variables.</a:t>
            </a:r>
          </a:p>
          <a:p>
            <a:r>
              <a:rPr lang="en-US" sz="2200" dirty="0" smtClean="0"/>
              <a:t>The label “mastery” may be misleading – must assess for maintenance and generalization.</a:t>
            </a:r>
          </a:p>
          <a:p>
            <a:r>
              <a:rPr lang="en-US" sz="2200" dirty="0" smtClean="0"/>
              <a:t>Informs instructional changes</a:t>
            </a:r>
            <a:r>
              <a:rPr lang="en-US" dirty="0" smtClean="0"/>
              <a:t>.</a:t>
            </a:r>
          </a:p>
        </p:txBody>
      </p:sp>
      <p:sp>
        <p:nvSpPr>
          <p:cNvPr id="7" name="TextBox 6" descr="GOM&#10;MM"/>
          <p:cNvSpPr txBox="1"/>
          <p:nvPr/>
        </p:nvSpPr>
        <p:spPr>
          <a:xfrm>
            <a:off x="0" y="6477000"/>
            <a:ext cx="9144000" cy="381000"/>
          </a:xfrm>
          <a:prstGeom prst="rect">
            <a:avLst/>
          </a:prstGeom>
          <a:solidFill>
            <a:schemeClr val="tx1">
              <a:lumMod val="75000"/>
            </a:schemeClr>
          </a:solidFill>
        </p:spPr>
        <p:txBody>
          <a:bodyPr wrap="square" rtlCol="0">
            <a:spAutoFit/>
          </a:bodyPr>
          <a:lstStyle/>
          <a:p>
            <a:r>
              <a:rPr lang="en-US" dirty="0" smtClean="0">
                <a:solidFill>
                  <a:schemeClr val="bg1"/>
                </a:solidFill>
              </a:rPr>
              <a:t>                                GOM                                                                            MM</a:t>
            </a:r>
            <a:endParaRPr lang="en-US" dirty="0">
              <a:solidFill>
                <a:schemeClr val="bg1"/>
              </a:solidFill>
            </a:endParaRPr>
          </a:p>
        </p:txBody>
      </p:sp>
      <p:cxnSp>
        <p:nvCxnSpPr>
          <p:cNvPr id="9" name="Straight Connector 8"/>
          <p:cNvCxnSpPr/>
          <p:nvPr/>
        </p:nvCxnSpPr>
        <p:spPr>
          <a:xfrm>
            <a:off x="4572000" y="6477000"/>
            <a:ext cx="0"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5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descr="Observations &#10;Student self-monitoring checklist&#10;Written tests&#10;Behavior charting&#10;Work samples&#10;Summative assessments&#10;Formative assessments&#10;Curricular Based Measures (CBMs)&#10;Academic achievement&#10;Functional performance&#10;Social development&#10;Physical development and management needs&#10;"/>
          <p:cNvSpPr>
            <a:spLocks noGrp="1"/>
          </p:cNvSpPr>
          <p:nvPr>
            <p:ph idx="1"/>
          </p:nvPr>
        </p:nvSpPr>
        <p:spPr/>
        <p:txBody>
          <a:bodyPr>
            <a:normAutofit fontScale="92500" lnSpcReduction="10000"/>
          </a:bodyPr>
          <a:lstStyle/>
          <a:p>
            <a:pPr lvl="0"/>
            <a:r>
              <a:rPr lang="en-US" dirty="0" smtClean="0"/>
              <a:t>Observations </a:t>
            </a:r>
          </a:p>
          <a:p>
            <a:pPr lvl="0"/>
            <a:r>
              <a:rPr lang="en-US" dirty="0" smtClean="0"/>
              <a:t>Student </a:t>
            </a:r>
            <a:r>
              <a:rPr lang="en-US" b="1" dirty="0"/>
              <a:t>self-monitoring</a:t>
            </a:r>
            <a:r>
              <a:rPr lang="en-US" dirty="0"/>
              <a:t> checklist</a:t>
            </a:r>
          </a:p>
          <a:p>
            <a:pPr lvl="0"/>
            <a:r>
              <a:rPr lang="en-US" dirty="0"/>
              <a:t>Written tests</a:t>
            </a:r>
          </a:p>
          <a:p>
            <a:pPr lvl="0"/>
            <a:r>
              <a:rPr lang="en-US" dirty="0"/>
              <a:t>Behavior charting</a:t>
            </a:r>
          </a:p>
          <a:p>
            <a:pPr lvl="0"/>
            <a:r>
              <a:rPr lang="en-US" dirty="0"/>
              <a:t>Work samples</a:t>
            </a:r>
          </a:p>
          <a:p>
            <a:pPr lvl="0"/>
            <a:r>
              <a:rPr lang="en-US" dirty="0" smtClean="0"/>
              <a:t>Summative assessments</a:t>
            </a:r>
          </a:p>
          <a:p>
            <a:pPr lvl="0"/>
            <a:r>
              <a:rPr lang="en-US" dirty="0" smtClean="0"/>
              <a:t>Formative </a:t>
            </a:r>
            <a:r>
              <a:rPr lang="en-US" dirty="0"/>
              <a:t>a</a:t>
            </a:r>
            <a:r>
              <a:rPr lang="en-US" dirty="0" smtClean="0"/>
              <a:t>ssessments</a:t>
            </a:r>
            <a:endParaRPr lang="en-US" dirty="0"/>
          </a:p>
          <a:p>
            <a:pPr lvl="0"/>
            <a:r>
              <a:rPr lang="en-US" dirty="0"/>
              <a:t>Curricular Based Measures (CBMs)</a:t>
            </a:r>
          </a:p>
          <a:p>
            <a:pPr lvl="0"/>
            <a:r>
              <a:rPr lang="en-US" dirty="0"/>
              <a:t>Academic achievement</a:t>
            </a:r>
          </a:p>
          <a:p>
            <a:pPr lvl="0"/>
            <a:r>
              <a:rPr lang="en-US" dirty="0"/>
              <a:t>Functional performance</a:t>
            </a:r>
          </a:p>
          <a:p>
            <a:pPr lvl="0"/>
            <a:r>
              <a:rPr lang="en-US" dirty="0" smtClean="0"/>
              <a:t>Social </a:t>
            </a:r>
            <a:r>
              <a:rPr lang="en-US" dirty="0"/>
              <a:t>development</a:t>
            </a:r>
          </a:p>
          <a:p>
            <a:pPr lvl="0"/>
            <a:r>
              <a:rPr lang="en-US" dirty="0"/>
              <a:t>Physical </a:t>
            </a:r>
            <a:r>
              <a:rPr lang="en-US" dirty="0" smtClean="0"/>
              <a:t>development and management needs</a:t>
            </a:r>
            <a:endParaRPr lang="en-US" dirty="0"/>
          </a:p>
          <a:p>
            <a:pPr marL="0" indent="0">
              <a:buNone/>
            </a:pPr>
            <a:endParaRPr lang="en-US" dirty="0"/>
          </a:p>
        </p:txBody>
      </p:sp>
      <p:sp>
        <p:nvSpPr>
          <p:cNvPr id="5" name="Title 4" descr="Example Data and Progress Monitoring Sources"/>
          <p:cNvSpPr>
            <a:spLocks noGrp="1"/>
          </p:cNvSpPr>
          <p:nvPr>
            <p:ph type="title"/>
          </p:nvPr>
        </p:nvSpPr>
        <p:spPr/>
        <p:txBody>
          <a:bodyPr>
            <a:noAutofit/>
          </a:bodyPr>
          <a:lstStyle/>
          <a:p>
            <a:r>
              <a:rPr lang="en-US" dirty="0" smtClean="0"/>
              <a:t>Example Data and Progress </a:t>
            </a:r>
            <a:r>
              <a:rPr lang="en-US" dirty="0" smtClean="0"/>
              <a:t>Monitoring </a:t>
            </a:r>
            <a:r>
              <a:rPr lang="en-US" dirty="0" smtClean="0"/>
              <a:t>Sources</a:t>
            </a:r>
            <a:endParaRPr lang="en-US" dirty="0"/>
          </a:p>
        </p:txBody>
      </p:sp>
      <p:sp>
        <p:nvSpPr>
          <p:cNvPr id="4" name="Slide Number Placeholder 3"/>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76</a:t>
            </a:fld>
            <a:endParaRPr lang="en-US">
              <a:solidFill>
                <a:srgbClr val="666666"/>
              </a:solidFill>
            </a:endParaRPr>
          </a:p>
        </p:txBody>
      </p:sp>
    </p:spTree>
    <p:extLst>
      <p:ext uri="{BB962C8B-B14F-4D97-AF65-F5344CB8AC3E}">
        <p14:creationId xmlns:p14="http://schemas.microsoft.com/office/powerpoint/2010/main" val="22738166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Progress monitoring should occur for students with disabilities as frequently as for their nondisabled peers.&#10;Ongoing assessment of student learning provides continuous feedback on the effectiveness of instruction and intervention. &#10;Data indicates areas where a change in instruction and intervention may be required.&#10;Data points can be used to make decisions regarding instruction and intervention. Once several data points are collected, a pattern of response can be investigated.&#10;"/>
          <p:cNvSpPr>
            <a:spLocks noGrp="1"/>
          </p:cNvSpPr>
          <p:nvPr>
            <p:ph idx="1"/>
          </p:nvPr>
        </p:nvSpPr>
        <p:spPr/>
        <p:txBody>
          <a:bodyPr>
            <a:normAutofit fontScale="92500"/>
          </a:bodyPr>
          <a:lstStyle/>
          <a:p>
            <a:r>
              <a:rPr lang="en-US" sz="2600" dirty="0" smtClean="0"/>
              <a:t>Progress monitoring should occur for students with disabilities as frequently as for their nondisabled peers.</a:t>
            </a:r>
          </a:p>
          <a:p>
            <a:r>
              <a:rPr lang="en-US" sz="2600" dirty="0" smtClean="0"/>
              <a:t>Ongoing </a:t>
            </a:r>
            <a:r>
              <a:rPr lang="en-US" sz="2600" dirty="0"/>
              <a:t>assessment of student learning provides continuous feedback on the effectiveness of instruction and intervention. </a:t>
            </a:r>
            <a:endParaRPr lang="en-US" sz="2600" dirty="0" smtClean="0"/>
          </a:p>
          <a:p>
            <a:r>
              <a:rPr lang="en-US" sz="2600" dirty="0" smtClean="0"/>
              <a:t>Data </a:t>
            </a:r>
            <a:r>
              <a:rPr lang="en-US" sz="2600" dirty="0"/>
              <a:t>indicates areas where a change in instruction and intervention may be required</a:t>
            </a:r>
            <a:r>
              <a:rPr lang="en-US" sz="2600" dirty="0" smtClean="0"/>
              <a:t>.</a:t>
            </a:r>
          </a:p>
          <a:p>
            <a:r>
              <a:rPr lang="en-US" sz="2600" dirty="0" smtClean="0"/>
              <a:t>Data points </a:t>
            </a:r>
            <a:r>
              <a:rPr lang="en-US" sz="2600" dirty="0"/>
              <a:t>can be used to make decisions regarding instruction and intervention. Once several data points are collected, a pattern of response can be investigated.</a:t>
            </a:r>
          </a:p>
          <a:p>
            <a:pPr marL="0" indent="0">
              <a:buNone/>
            </a:pPr>
            <a:endParaRPr lang="en-US" dirty="0"/>
          </a:p>
          <a:p>
            <a:endParaRPr lang="en-US" dirty="0"/>
          </a:p>
        </p:txBody>
      </p:sp>
      <p:sp>
        <p:nvSpPr>
          <p:cNvPr id="2" name="Title 1" descr="Progress Monitoring and Data-based Decisions"/>
          <p:cNvSpPr>
            <a:spLocks noGrp="1"/>
          </p:cNvSpPr>
          <p:nvPr>
            <p:ph type="title"/>
          </p:nvPr>
        </p:nvSpPr>
        <p:spPr/>
        <p:txBody>
          <a:bodyPr>
            <a:noAutofit/>
          </a:bodyPr>
          <a:lstStyle/>
          <a:p>
            <a:r>
              <a:rPr lang="en-US" dirty="0" smtClean="0"/>
              <a:t>Progress Monitoring and </a:t>
            </a:r>
            <a:r>
              <a:rPr lang="en-US" dirty="0" smtClean="0"/>
              <a:t>Data-based </a:t>
            </a:r>
            <a:r>
              <a:rPr lang="en-US" dirty="0" smtClean="0"/>
              <a:t>Decisions</a:t>
            </a:r>
            <a:endParaRPr lang="en-US" dirty="0"/>
          </a:p>
        </p:txBody>
      </p:sp>
      <p:sp>
        <p:nvSpPr>
          <p:cNvPr id="5" name="Slide Number Placeholder 4"/>
          <p:cNvSpPr>
            <a:spLocks noGrp="1"/>
          </p:cNvSpPr>
          <p:nvPr>
            <p:ph type="sldNum" sz="quarter" idx="12"/>
          </p:nvPr>
        </p:nvSpPr>
        <p:spPr>
          <a:prstGeom prst="rect">
            <a:avLst/>
          </a:prstGeom>
        </p:spPr>
        <p:txBody>
          <a:bodyPr/>
          <a:lstStyle/>
          <a:p>
            <a:fld id="{BC60D48A-29AD-47AA-A733-9A1782EC8829}" type="slidenum">
              <a:rPr lang="en-US" smtClean="0">
                <a:solidFill>
                  <a:srgbClr val="666666"/>
                </a:solidFill>
              </a:rPr>
              <a:pPr/>
              <a:t>77</a:t>
            </a:fld>
            <a:endParaRPr lang="en-US" dirty="0">
              <a:solidFill>
                <a:srgbClr val="666666"/>
              </a:solidFill>
            </a:endParaRPr>
          </a:p>
        </p:txBody>
      </p:sp>
    </p:spTree>
    <p:extLst>
      <p:ext uri="{BB962C8B-B14F-4D97-AF65-F5344CB8AC3E}">
        <p14:creationId xmlns:p14="http://schemas.microsoft.com/office/powerpoint/2010/main" val="21649431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EP Review"/>
          <p:cNvSpPr>
            <a:spLocks noGrp="1"/>
          </p:cNvSpPr>
          <p:nvPr>
            <p:ph type="ctrTitle"/>
          </p:nvPr>
        </p:nvSpPr>
        <p:spPr/>
        <p:txBody>
          <a:bodyPr/>
          <a:lstStyle/>
          <a:p>
            <a:r>
              <a:rPr lang="en-US" dirty="0" smtClean="0"/>
              <a:t>IEP Review</a:t>
            </a:r>
            <a:endParaRPr lang="en-US" dirty="0"/>
          </a:p>
        </p:txBody>
      </p:sp>
    </p:spTree>
    <p:extLst>
      <p:ext uri="{BB962C8B-B14F-4D97-AF65-F5344CB8AC3E}">
        <p14:creationId xmlns:p14="http://schemas.microsoft.com/office/powerpoint/2010/main" val="15579774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Kansas State Department of Education &#10;http://www.ksde.org&#10;&#10;Pennsylvania Department of Education &#10;www.pattan.net&#10;&#10;Tennessee Department of Education Website http://www.tennessee.gov/education/speced/secondary_trans.shtml&#10;&#10;TOPS (Transition Outcomes Project) Information&#10; http://cuttingedj.net/index.html&#10;&#10;GAO report on Problems that Impede Youth Transition&#10;http://www.gao.gov/assets/600/592329.pdf&#10;&#10;NSTTAC - National Secondary Transition Technical Assistance Center&#10;http://nsttac.org/&#10;&#10;Transition Innovation – Region V Technical Assistance &amp;&#10;Continuing Education Center (TACE)&#10;brown@ruralinstitute.umt.edu&#10;"/>
          <p:cNvSpPr>
            <a:spLocks noGrp="1"/>
          </p:cNvSpPr>
          <p:nvPr>
            <p:ph idx="1"/>
          </p:nvPr>
        </p:nvSpPr>
        <p:spPr>
          <a:xfrm>
            <a:off x="0" y="1143000"/>
            <a:ext cx="9067800" cy="4876800"/>
          </a:xfrm>
        </p:spPr>
        <p:txBody>
          <a:bodyPr>
            <a:normAutofit fontScale="55000" lnSpcReduction="20000"/>
          </a:bodyPr>
          <a:lstStyle/>
          <a:p>
            <a:pPr marL="0" indent="0">
              <a:lnSpc>
                <a:spcPct val="120000"/>
              </a:lnSpc>
              <a:spcBef>
                <a:spcPts val="0"/>
              </a:spcBef>
              <a:buNone/>
              <a:defRPr/>
            </a:pPr>
            <a:r>
              <a:rPr lang="en-US" sz="2500" dirty="0" smtClean="0"/>
              <a:t>Kansas State Department of Education </a:t>
            </a:r>
            <a:endParaRPr lang="en-US" sz="2500" dirty="0"/>
          </a:p>
          <a:p>
            <a:pPr marL="0" indent="0">
              <a:lnSpc>
                <a:spcPct val="120000"/>
              </a:lnSpc>
              <a:spcBef>
                <a:spcPts val="0"/>
              </a:spcBef>
              <a:buNone/>
              <a:defRPr/>
            </a:pPr>
            <a:r>
              <a:rPr lang="en-US" sz="2500" dirty="0">
                <a:hlinkClick r:id="rId2"/>
              </a:rPr>
              <a:t>http://</a:t>
            </a:r>
            <a:r>
              <a:rPr lang="en-US" sz="2500" dirty="0" smtClean="0">
                <a:hlinkClick r:id="rId2"/>
              </a:rPr>
              <a:t>www.ksde.org</a:t>
            </a:r>
            <a:endParaRPr lang="en-US" sz="2500" dirty="0" smtClean="0"/>
          </a:p>
          <a:p>
            <a:pPr marL="0" indent="0">
              <a:lnSpc>
                <a:spcPct val="120000"/>
              </a:lnSpc>
              <a:spcBef>
                <a:spcPts val="0"/>
              </a:spcBef>
              <a:buNone/>
              <a:defRPr/>
            </a:pPr>
            <a:endParaRPr lang="en-US" sz="2500" dirty="0" smtClean="0"/>
          </a:p>
          <a:p>
            <a:pPr marL="0" indent="0">
              <a:lnSpc>
                <a:spcPct val="120000"/>
              </a:lnSpc>
              <a:spcBef>
                <a:spcPts val="0"/>
              </a:spcBef>
              <a:buNone/>
              <a:defRPr/>
            </a:pPr>
            <a:r>
              <a:rPr lang="en-US" sz="2500" dirty="0" smtClean="0"/>
              <a:t>Pennsylvania Department of Education </a:t>
            </a:r>
          </a:p>
          <a:p>
            <a:pPr marL="0" indent="0">
              <a:lnSpc>
                <a:spcPct val="120000"/>
              </a:lnSpc>
              <a:spcBef>
                <a:spcPts val="0"/>
              </a:spcBef>
              <a:buNone/>
              <a:defRPr/>
            </a:pPr>
            <a:r>
              <a:rPr lang="en-US" sz="2500" dirty="0">
                <a:hlinkClick r:id="rId3"/>
              </a:rPr>
              <a:t>www.pattan.net</a:t>
            </a:r>
            <a:endParaRPr lang="en-US" sz="2500" dirty="0"/>
          </a:p>
          <a:p>
            <a:pPr marL="0" indent="0">
              <a:lnSpc>
                <a:spcPct val="120000"/>
              </a:lnSpc>
              <a:spcBef>
                <a:spcPts val="0"/>
              </a:spcBef>
              <a:buNone/>
              <a:defRPr/>
            </a:pPr>
            <a:endParaRPr lang="en-US" sz="2500" dirty="0" smtClean="0"/>
          </a:p>
          <a:p>
            <a:pPr marL="0" indent="0">
              <a:lnSpc>
                <a:spcPct val="120000"/>
              </a:lnSpc>
              <a:spcBef>
                <a:spcPts val="0"/>
              </a:spcBef>
              <a:buNone/>
              <a:defRPr/>
            </a:pPr>
            <a:r>
              <a:rPr lang="en-US" sz="2500" dirty="0" smtClean="0"/>
              <a:t>Tennessee </a:t>
            </a:r>
            <a:r>
              <a:rPr lang="en-US" sz="2500" dirty="0"/>
              <a:t>Department of Education Website </a:t>
            </a:r>
            <a:r>
              <a:rPr lang="en-US" sz="2500" dirty="0">
                <a:hlinkClick r:id="rId4"/>
              </a:rPr>
              <a:t>http://www.tennessee.gov/education/speced/secondary_trans.shtml</a:t>
            </a:r>
            <a:endParaRPr lang="en-US" sz="2500" dirty="0"/>
          </a:p>
          <a:p>
            <a:pPr>
              <a:lnSpc>
                <a:spcPct val="120000"/>
              </a:lnSpc>
              <a:spcBef>
                <a:spcPts val="0"/>
              </a:spcBef>
              <a:defRPr/>
            </a:pPr>
            <a:endParaRPr lang="en-US" sz="2500" dirty="0"/>
          </a:p>
          <a:p>
            <a:pPr marL="0" indent="0">
              <a:lnSpc>
                <a:spcPct val="120000"/>
              </a:lnSpc>
              <a:spcBef>
                <a:spcPts val="0"/>
              </a:spcBef>
              <a:buNone/>
              <a:defRPr/>
            </a:pPr>
            <a:r>
              <a:rPr lang="en-US" sz="2500" dirty="0"/>
              <a:t>TOPS (Transition Outcomes Project) </a:t>
            </a:r>
            <a:r>
              <a:rPr lang="en-US" sz="2500" dirty="0" smtClean="0"/>
              <a:t>Information</a:t>
            </a:r>
          </a:p>
          <a:p>
            <a:pPr marL="0" indent="0">
              <a:lnSpc>
                <a:spcPct val="120000"/>
              </a:lnSpc>
              <a:spcBef>
                <a:spcPts val="0"/>
              </a:spcBef>
              <a:buNone/>
              <a:defRPr/>
            </a:pPr>
            <a:r>
              <a:rPr lang="en-US" sz="2500" dirty="0" smtClean="0"/>
              <a:t> </a:t>
            </a:r>
            <a:r>
              <a:rPr lang="en-US" sz="2500" dirty="0">
                <a:hlinkClick r:id="rId5"/>
              </a:rPr>
              <a:t>http://cuttingedj.net/index.html</a:t>
            </a:r>
            <a:endParaRPr lang="en-US" sz="2500" dirty="0"/>
          </a:p>
          <a:p>
            <a:pPr marL="0" indent="0">
              <a:lnSpc>
                <a:spcPct val="120000"/>
              </a:lnSpc>
              <a:spcBef>
                <a:spcPts val="0"/>
              </a:spcBef>
              <a:buNone/>
              <a:defRPr/>
            </a:pPr>
            <a:endParaRPr lang="en-US" sz="2500" dirty="0"/>
          </a:p>
          <a:p>
            <a:pPr marL="0" indent="0">
              <a:lnSpc>
                <a:spcPct val="120000"/>
              </a:lnSpc>
              <a:spcBef>
                <a:spcPts val="0"/>
              </a:spcBef>
              <a:buNone/>
              <a:defRPr/>
            </a:pPr>
            <a:r>
              <a:rPr lang="en-US" sz="2500" dirty="0"/>
              <a:t>GAO report on Problems that Impede Youth Transition</a:t>
            </a:r>
          </a:p>
          <a:p>
            <a:pPr marL="0" indent="0">
              <a:lnSpc>
                <a:spcPct val="120000"/>
              </a:lnSpc>
              <a:spcBef>
                <a:spcPts val="0"/>
              </a:spcBef>
              <a:buNone/>
              <a:defRPr/>
            </a:pPr>
            <a:r>
              <a:rPr lang="en-US" sz="2500" dirty="0" smtClean="0">
                <a:hlinkClick r:id="rId6"/>
              </a:rPr>
              <a:t>http</a:t>
            </a:r>
            <a:r>
              <a:rPr lang="en-US" sz="2500" dirty="0">
                <a:hlinkClick r:id="rId6"/>
              </a:rPr>
              <a:t>://www.gao.gov/assets/600/592329.pdf</a:t>
            </a:r>
            <a:endParaRPr lang="en-US" sz="2500" dirty="0"/>
          </a:p>
          <a:p>
            <a:pPr marL="0" indent="0">
              <a:lnSpc>
                <a:spcPct val="120000"/>
              </a:lnSpc>
              <a:spcBef>
                <a:spcPts val="0"/>
              </a:spcBef>
              <a:buNone/>
              <a:defRPr/>
            </a:pPr>
            <a:endParaRPr lang="en-US" sz="2500" dirty="0"/>
          </a:p>
          <a:p>
            <a:pPr marL="0" indent="0">
              <a:lnSpc>
                <a:spcPct val="120000"/>
              </a:lnSpc>
              <a:spcBef>
                <a:spcPts val="0"/>
              </a:spcBef>
              <a:buNone/>
              <a:defRPr/>
            </a:pPr>
            <a:r>
              <a:rPr lang="en-US" sz="2500" dirty="0"/>
              <a:t>NSTTAC - National Secondary Transition Technical Assistance Center</a:t>
            </a:r>
          </a:p>
          <a:p>
            <a:pPr marL="0" indent="0">
              <a:lnSpc>
                <a:spcPct val="120000"/>
              </a:lnSpc>
              <a:spcBef>
                <a:spcPts val="0"/>
              </a:spcBef>
              <a:buNone/>
              <a:defRPr/>
            </a:pPr>
            <a:r>
              <a:rPr lang="en-US" sz="2500" dirty="0" smtClean="0">
                <a:hlinkClick r:id="rId7"/>
              </a:rPr>
              <a:t>http</a:t>
            </a:r>
            <a:r>
              <a:rPr lang="en-US" sz="2500" dirty="0">
                <a:hlinkClick r:id="rId7"/>
              </a:rPr>
              <a:t>://nsttac.org/</a:t>
            </a:r>
            <a:endParaRPr lang="en-US" sz="2500" dirty="0"/>
          </a:p>
          <a:p>
            <a:pPr marL="0" indent="0">
              <a:lnSpc>
                <a:spcPct val="120000"/>
              </a:lnSpc>
              <a:spcBef>
                <a:spcPts val="0"/>
              </a:spcBef>
              <a:buNone/>
              <a:defRPr/>
            </a:pPr>
            <a:endParaRPr lang="en-US" sz="2500" dirty="0"/>
          </a:p>
          <a:p>
            <a:pPr marL="0" indent="0">
              <a:lnSpc>
                <a:spcPct val="120000"/>
              </a:lnSpc>
              <a:spcBef>
                <a:spcPts val="0"/>
              </a:spcBef>
              <a:buNone/>
              <a:defRPr/>
            </a:pPr>
            <a:r>
              <a:rPr lang="en-US" sz="2500" dirty="0"/>
              <a:t>Transition Innovation – Region V Technical Assistance &amp;</a:t>
            </a:r>
            <a:br>
              <a:rPr lang="en-US" sz="2500" dirty="0"/>
            </a:br>
            <a:r>
              <a:rPr lang="en-US" sz="2500" dirty="0"/>
              <a:t>Continuing Education Center (TACE)</a:t>
            </a:r>
          </a:p>
          <a:p>
            <a:pPr marL="0" indent="0">
              <a:lnSpc>
                <a:spcPct val="120000"/>
              </a:lnSpc>
              <a:spcBef>
                <a:spcPts val="0"/>
              </a:spcBef>
              <a:buNone/>
              <a:defRPr/>
            </a:pPr>
            <a:r>
              <a:rPr lang="en-US" sz="2500" dirty="0" smtClean="0">
                <a:hlinkClick r:id="rId8"/>
              </a:rPr>
              <a:t>brown@ruralinstitute.umt.edu</a:t>
            </a:r>
            <a:endParaRPr lang="en-US" sz="2500" dirty="0"/>
          </a:p>
          <a:p>
            <a:pPr marL="0" indent="0">
              <a:lnSpc>
                <a:spcPct val="120000"/>
              </a:lnSpc>
              <a:spcBef>
                <a:spcPts val="0"/>
              </a:spcBef>
              <a:buNone/>
              <a:defRPr/>
            </a:pPr>
            <a:endParaRPr lang="en-US" dirty="0" smtClean="0">
              <a:hlinkClick r:id="rId3"/>
            </a:endParaRPr>
          </a:p>
          <a:p>
            <a:pPr marL="0" indent="0">
              <a:lnSpc>
                <a:spcPct val="120000"/>
              </a:lnSpc>
              <a:spcBef>
                <a:spcPts val="0"/>
              </a:spcBef>
              <a:buNone/>
              <a:defRPr/>
            </a:pPr>
            <a:endParaRPr lang="en-US" dirty="0"/>
          </a:p>
          <a:p>
            <a:pPr>
              <a:lnSpc>
                <a:spcPct val="120000"/>
              </a:lnSpc>
              <a:spcBef>
                <a:spcPts val="0"/>
              </a:spcBef>
            </a:pPr>
            <a:endParaRPr lang="en-US" dirty="0"/>
          </a:p>
        </p:txBody>
      </p:sp>
      <p:sp>
        <p:nvSpPr>
          <p:cNvPr id="2" name="Title 1" descr="References"/>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82500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2057400" y="838200"/>
          <a:ext cx="11430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098" name="Title 1" descr="Tennessee Landscape for SWDs"/>
          <p:cNvSpPr>
            <a:spLocks noGrp="1"/>
          </p:cNvSpPr>
          <p:nvPr>
            <p:ph type="title"/>
          </p:nvPr>
        </p:nvSpPr>
        <p:spPr/>
        <p:txBody>
          <a:bodyPr>
            <a:normAutofit/>
          </a:bodyPr>
          <a:lstStyle/>
          <a:p>
            <a:pPr eaLnBrk="1" hangingPunct="1"/>
            <a:r>
              <a:rPr lang="en-US" sz="3600" dirty="0" smtClean="0"/>
              <a:t>Tennessee Landscape for SWDs</a:t>
            </a:r>
            <a:endParaRPr lang="en-US" dirty="0" smtClean="0"/>
          </a:p>
        </p:txBody>
      </p:sp>
      <p:sp>
        <p:nvSpPr>
          <p:cNvPr id="2" name="TextBox 1"/>
          <p:cNvSpPr txBox="1"/>
          <p:nvPr/>
        </p:nvSpPr>
        <p:spPr>
          <a:xfrm>
            <a:off x="1295400" y="3732835"/>
            <a:ext cx="914400" cy="584775"/>
          </a:xfrm>
          <a:prstGeom prst="rect">
            <a:avLst/>
          </a:prstGeom>
          <a:noFill/>
        </p:spPr>
        <p:txBody>
          <a:bodyPr wrap="square" rtlCol="0">
            <a:spAutoFit/>
          </a:bodyPr>
          <a:lstStyle/>
          <a:p>
            <a:r>
              <a:rPr lang="en-US" sz="3200" dirty="0" smtClean="0">
                <a:solidFill>
                  <a:prstClr val="black"/>
                </a:solidFill>
              </a:rPr>
              <a:t>SLD</a:t>
            </a:r>
            <a:endParaRPr lang="en-US" sz="3200" dirty="0">
              <a:solidFill>
                <a:prstClr val="black"/>
              </a:solidFill>
            </a:endParaRPr>
          </a:p>
        </p:txBody>
      </p:sp>
      <p:sp>
        <p:nvSpPr>
          <p:cNvPr id="3" name="TextBox 2"/>
          <p:cNvSpPr txBox="1"/>
          <p:nvPr/>
        </p:nvSpPr>
        <p:spPr>
          <a:xfrm>
            <a:off x="2429272" y="2599081"/>
            <a:ext cx="771128" cy="584775"/>
          </a:xfrm>
          <a:prstGeom prst="rect">
            <a:avLst/>
          </a:prstGeom>
          <a:noFill/>
        </p:spPr>
        <p:txBody>
          <a:bodyPr wrap="square" rtlCol="0">
            <a:spAutoFit/>
          </a:bodyPr>
          <a:lstStyle/>
          <a:p>
            <a:r>
              <a:rPr lang="en-US" sz="3200" dirty="0" smtClean="0">
                <a:solidFill>
                  <a:prstClr val="white"/>
                </a:solidFill>
              </a:rPr>
              <a:t>SLI</a:t>
            </a:r>
            <a:endParaRPr lang="en-US" sz="3200" dirty="0">
              <a:solidFill>
                <a:prstClr val="white"/>
              </a:solidFill>
            </a:endParaRPr>
          </a:p>
        </p:txBody>
      </p:sp>
      <p:sp>
        <p:nvSpPr>
          <p:cNvPr id="4" name="TextBox 3"/>
          <p:cNvSpPr txBox="1"/>
          <p:nvPr/>
        </p:nvSpPr>
        <p:spPr>
          <a:xfrm>
            <a:off x="2810272" y="4724400"/>
            <a:ext cx="780256" cy="461665"/>
          </a:xfrm>
          <a:prstGeom prst="rect">
            <a:avLst/>
          </a:prstGeom>
          <a:noFill/>
        </p:spPr>
        <p:txBody>
          <a:bodyPr wrap="square" rtlCol="0">
            <a:spAutoFit/>
          </a:bodyPr>
          <a:lstStyle/>
          <a:p>
            <a:r>
              <a:rPr lang="en-US" sz="2400" dirty="0" smtClean="0">
                <a:solidFill>
                  <a:prstClr val="black"/>
                </a:solidFill>
              </a:rPr>
              <a:t>OHI</a:t>
            </a:r>
            <a:endParaRPr lang="en-US" sz="2400" dirty="0">
              <a:solidFill>
                <a:prstClr val="black"/>
              </a:solidFill>
            </a:endParaRPr>
          </a:p>
        </p:txBody>
      </p:sp>
    </p:spTree>
    <p:extLst>
      <p:ext uri="{BB962C8B-B14F-4D97-AF65-F5344CB8AC3E}">
        <p14:creationId xmlns:p14="http://schemas.microsoft.com/office/powerpoint/2010/main" val="23371288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Tennessee Department of Education Website http://www.tennessee.gov/education/speced/secondary_trans.shtml&#10;&#10;TOPS (Transition Outcomes Project) Information&#10; http://cuttingedj.net/index.html&#10;&#10;GAO report on Problems that Impede Youth Transition&#10; http://www.gao.gov/assets/600/592329.pdf&#10;&#10;NSTTAC – National Secondary Transition Technical Assistance Center&#10;http://nsttac.org/&#10;&#10;Transition Innovation – Region V Technical Assistance &amp;&#10;Continuing Education Center (TACE)&#10; brown@ruralinstitute.umt.edu&#10;&#10;Special Education – State Personnel Development Grants Program &#10;www.tnspdg.com&#10;"/>
          <p:cNvSpPr>
            <a:spLocks noGrp="1"/>
          </p:cNvSpPr>
          <p:nvPr>
            <p:ph idx="1"/>
          </p:nvPr>
        </p:nvSpPr>
        <p:spPr/>
        <p:txBody>
          <a:bodyPr>
            <a:noAutofit/>
          </a:bodyPr>
          <a:lstStyle/>
          <a:p>
            <a:pPr marL="0" indent="0">
              <a:buNone/>
              <a:defRPr/>
            </a:pPr>
            <a:r>
              <a:rPr lang="en-US" sz="1400" dirty="0"/>
              <a:t>Tennessee Department of Education Website </a:t>
            </a:r>
            <a:r>
              <a:rPr lang="en-US" sz="1400" dirty="0">
                <a:hlinkClick r:id="rId2"/>
              </a:rPr>
              <a:t>http://www.tennessee.gov/education/speced/secondary_trans.shtml</a:t>
            </a:r>
            <a:endParaRPr lang="en-US" sz="1400" dirty="0"/>
          </a:p>
          <a:p>
            <a:pPr>
              <a:defRPr/>
            </a:pPr>
            <a:endParaRPr lang="en-US" sz="1400" dirty="0"/>
          </a:p>
          <a:p>
            <a:pPr marL="0" indent="0">
              <a:buNone/>
              <a:defRPr/>
            </a:pPr>
            <a:r>
              <a:rPr lang="en-US" sz="1400" dirty="0"/>
              <a:t>TOPS (Transition Outcomes Project) Information</a:t>
            </a:r>
          </a:p>
          <a:p>
            <a:pPr marL="0" indent="0">
              <a:buNone/>
              <a:defRPr/>
            </a:pPr>
            <a:r>
              <a:rPr lang="en-US" sz="1400" dirty="0" smtClean="0"/>
              <a:t> </a:t>
            </a:r>
            <a:r>
              <a:rPr lang="en-US" sz="1400" dirty="0">
                <a:hlinkClick r:id="rId3"/>
              </a:rPr>
              <a:t>http://cuttingedj.net/index.html</a:t>
            </a:r>
            <a:endParaRPr lang="en-US" sz="1400" dirty="0"/>
          </a:p>
          <a:p>
            <a:pPr marL="0" indent="0">
              <a:buNone/>
              <a:defRPr/>
            </a:pPr>
            <a:endParaRPr lang="en-US" sz="1400" dirty="0"/>
          </a:p>
          <a:p>
            <a:pPr marL="0" indent="0">
              <a:buNone/>
              <a:defRPr/>
            </a:pPr>
            <a:r>
              <a:rPr lang="en-US" sz="1400" dirty="0"/>
              <a:t>GAO report on Problems that Impede Youth Transition</a:t>
            </a:r>
          </a:p>
          <a:p>
            <a:pPr marL="0" indent="0">
              <a:buNone/>
              <a:defRPr/>
            </a:pPr>
            <a:r>
              <a:rPr lang="en-US" sz="1400" dirty="0"/>
              <a:t> </a:t>
            </a:r>
            <a:r>
              <a:rPr lang="en-US" sz="1400" dirty="0" smtClean="0">
                <a:hlinkClick r:id="rId4"/>
              </a:rPr>
              <a:t>http</a:t>
            </a:r>
            <a:r>
              <a:rPr lang="en-US" sz="1400" dirty="0">
                <a:hlinkClick r:id="rId4"/>
              </a:rPr>
              <a:t>://www.gao.gov/assets/600/592329.pdf</a:t>
            </a:r>
            <a:endParaRPr lang="en-US" sz="1400" dirty="0"/>
          </a:p>
          <a:p>
            <a:pPr marL="0" indent="0">
              <a:buNone/>
              <a:defRPr/>
            </a:pPr>
            <a:endParaRPr lang="en-US" sz="1400" dirty="0"/>
          </a:p>
          <a:p>
            <a:pPr marL="0" indent="0">
              <a:buNone/>
              <a:defRPr/>
            </a:pPr>
            <a:r>
              <a:rPr lang="en-US" sz="1400" dirty="0"/>
              <a:t>NSTTAC </a:t>
            </a:r>
            <a:r>
              <a:rPr lang="en-US" sz="1400" dirty="0" smtClean="0"/>
              <a:t>– </a:t>
            </a:r>
            <a:r>
              <a:rPr lang="en-US" sz="1400" dirty="0"/>
              <a:t>National Secondary Transition Technical Assistance Center</a:t>
            </a:r>
          </a:p>
          <a:p>
            <a:pPr marL="0" indent="0">
              <a:buNone/>
              <a:defRPr/>
            </a:pPr>
            <a:r>
              <a:rPr lang="en-US" sz="1400" dirty="0" smtClean="0">
                <a:hlinkClick r:id="rId5"/>
              </a:rPr>
              <a:t>http</a:t>
            </a:r>
            <a:r>
              <a:rPr lang="en-US" sz="1400" dirty="0">
                <a:hlinkClick r:id="rId5"/>
              </a:rPr>
              <a:t>://nsttac.org/</a:t>
            </a:r>
            <a:endParaRPr lang="en-US" sz="1400" dirty="0"/>
          </a:p>
          <a:p>
            <a:pPr marL="0" indent="0">
              <a:buNone/>
              <a:defRPr/>
            </a:pPr>
            <a:endParaRPr lang="en-US" sz="1400" dirty="0"/>
          </a:p>
          <a:p>
            <a:pPr marL="0" indent="0">
              <a:buNone/>
              <a:defRPr/>
            </a:pPr>
            <a:r>
              <a:rPr lang="en-US" sz="1400" dirty="0"/>
              <a:t>Transition Innovation – Region V Technical Assistance &amp;</a:t>
            </a:r>
            <a:br>
              <a:rPr lang="en-US" sz="1400" dirty="0"/>
            </a:br>
            <a:r>
              <a:rPr lang="en-US" sz="1400" dirty="0"/>
              <a:t>Continuing Education Center (TACE)</a:t>
            </a:r>
          </a:p>
          <a:p>
            <a:pPr marL="0" indent="0">
              <a:buNone/>
              <a:defRPr/>
            </a:pPr>
            <a:r>
              <a:rPr lang="en-US" sz="1400" dirty="0"/>
              <a:t> </a:t>
            </a:r>
            <a:r>
              <a:rPr lang="en-US" sz="1400" dirty="0" smtClean="0">
                <a:hlinkClick r:id="rId6"/>
              </a:rPr>
              <a:t>brown@ruralinstitute.umt.edu</a:t>
            </a:r>
            <a:endParaRPr lang="en-US" sz="1400" dirty="0" smtClean="0"/>
          </a:p>
          <a:p>
            <a:pPr marL="0" indent="0">
              <a:buNone/>
              <a:defRPr/>
            </a:pPr>
            <a:endParaRPr lang="en-US" sz="1400" dirty="0"/>
          </a:p>
          <a:p>
            <a:pPr marL="0" indent="0">
              <a:buNone/>
              <a:defRPr/>
            </a:pPr>
            <a:r>
              <a:rPr lang="en-US" sz="1400" dirty="0" smtClean="0"/>
              <a:t>Special </a:t>
            </a:r>
            <a:r>
              <a:rPr lang="en-US" sz="1400" dirty="0"/>
              <a:t>Education –</a:t>
            </a:r>
            <a:r>
              <a:rPr lang="en-US" sz="1400" dirty="0" smtClean="0"/>
              <a:t> </a:t>
            </a:r>
            <a:r>
              <a:rPr lang="en-US" sz="1400" dirty="0"/>
              <a:t>State Personnel Development Grants Program </a:t>
            </a:r>
            <a:br>
              <a:rPr lang="en-US" sz="1400" dirty="0"/>
            </a:br>
            <a:r>
              <a:rPr lang="en-US" sz="1400" dirty="0" smtClean="0">
                <a:hlinkClick r:id="rId7"/>
              </a:rPr>
              <a:t>www.tnspdg.com</a:t>
            </a:r>
            <a:endParaRPr lang="en-US" sz="1400" dirty="0" smtClean="0"/>
          </a:p>
          <a:p>
            <a:pPr>
              <a:defRPr/>
            </a:pPr>
            <a:endParaRPr lang="en-US" sz="1100" dirty="0"/>
          </a:p>
          <a:p>
            <a:endParaRPr lang="en-US" sz="1100" dirty="0"/>
          </a:p>
        </p:txBody>
      </p:sp>
      <p:sp>
        <p:nvSpPr>
          <p:cNvPr id="2" name="Title 1" descr="Helpful Links"/>
          <p:cNvSpPr>
            <a:spLocks noGrp="1"/>
          </p:cNvSpPr>
          <p:nvPr>
            <p:ph type="title"/>
          </p:nvPr>
        </p:nvSpPr>
        <p:spPr/>
        <p:txBody>
          <a:bodyPr/>
          <a:lstStyle/>
          <a:p>
            <a:r>
              <a:rPr lang="en-US" dirty="0" smtClean="0"/>
              <a:t>Helpful Links</a:t>
            </a:r>
            <a:endParaRPr lang="en-US" dirty="0"/>
          </a:p>
        </p:txBody>
      </p:sp>
      <p:sp>
        <p:nvSpPr>
          <p:cNvPr id="9" name="Content Placeholder 8"/>
          <p:cNvSpPr>
            <a:spLocks noGrp="1"/>
          </p:cNvSpPr>
          <p:nvPr>
            <p:ph idx="4294967295"/>
          </p:nvPr>
        </p:nvSpPr>
        <p:spPr>
          <a:xfrm>
            <a:off x="5943600" y="1193800"/>
            <a:ext cx="3200400" cy="2768600"/>
          </a:xfrm>
        </p:spPr>
        <p:txBody>
          <a:bodyPr>
            <a:normAutofit/>
          </a:bodyPr>
          <a:lstStyle/>
          <a:p>
            <a:pPr marL="0" indent="0">
              <a:buNone/>
              <a:defRPr/>
            </a:pPr>
            <a:r>
              <a:rPr lang="en-US" sz="1600" b="1" dirty="0"/>
              <a:t>Free Resources</a:t>
            </a:r>
          </a:p>
          <a:p>
            <a:pPr>
              <a:defRPr/>
            </a:pPr>
            <a:r>
              <a:rPr lang="en-US" sz="1500" dirty="0"/>
              <a:t>EasyCBM.com</a:t>
            </a:r>
          </a:p>
          <a:p>
            <a:pPr>
              <a:defRPr/>
            </a:pPr>
            <a:r>
              <a:rPr lang="en-US" sz="1500" dirty="0" smtClean="0"/>
              <a:t>DIBELS.com</a:t>
            </a:r>
          </a:p>
          <a:p>
            <a:pPr>
              <a:defRPr/>
            </a:pPr>
            <a:r>
              <a:rPr lang="en-US" sz="1500" dirty="0" smtClean="0"/>
              <a:t>Intervention Central </a:t>
            </a:r>
            <a:endParaRPr lang="en-US" sz="1500" dirty="0"/>
          </a:p>
          <a:p>
            <a:pPr marL="0" indent="0">
              <a:buNone/>
              <a:defRPr/>
            </a:pPr>
            <a:endParaRPr lang="en-US" sz="2400" dirty="0" smtClean="0"/>
          </a:p>
          <a:p>
            <a:pPr marL="0" indent="0">
              <a:buNone/>
              <a:defRPr/>
            </a:pPr>
            <a:r>
              <a:rPr lang="en-US" sz="1600" b="1" u="sng" dirty="0" smtClean="0"/>
              <a:t>Universal Design for Learning </a:t>
            </a:r>
          </a:p>
          <a:p>
            <a:pPr marL="0" indent="0">
              <a:buNone/>
              <a:defRPr/>
            </a:pPr>
            <a:r>
              <a:rPr lang="en-US" sz="1600" dirty="0">
                <a:hlinkClick r:id="rId8"/>
              </a:rPr>
              <a:t>http://www.cast.org</a:t>
            </a:r>
            <a:r>
              <a:rPr lang="en-US" sz="1600" dirty="0" smtClean="0">
                <a:hlinkClick r:id="rId8"/>
              </a:rPr>
              <a:t>/</a:t>
            </a:r>
            <a:endParaRPr lang="en-US" sz="2000" dirty="0"/>
          </a:p>
          <a:p>
            <a:pPr marL="0" indent="0">
              <a:buNone/>
              <a:defRPr/>
            </a:pPr>
            <a:r>
              <a:rPr lang="en-US" sz="1600" dirty="0">
                <a:hlinkClick r:id="rId9"/>
              </a:rPr>
              <a:t>http://www.udlcenter.org/</a:t>
            </a:r>
            <a:endParaRPr lang="en-US" sz="1600" dirty="0"/>
          </a:p>
          <a:p>
            <a:pPr marL="0" indent="0">
              <a:buNone/>
            </a:pPr>
            <a:endParaRPr lang="en-US" dirty="0"/>
          </a:p>
        </p:txBody>
      </p:sp>
    </p:spTree>
    <p:extLst>
      <p:ext uri="{BB962C8B-B14F-4D97-AF65-F5344CB8AC3E}">
        <p14:creationId xmlns:p14="http://schemas.microsoft.com/office/powerpoint/2010/main" val="8759570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Blake Shearer&#10;Blake.Shearer@tn.gov &#10;&#10;Kate Martin&#10;Kate.B.Martin@tn.gov &#10;&#10;Joann Runion&#10;Joann.Runion@tn.gov&#10;&#10;&#10;&#10;&#10;&#10;&#10;Nancy Williams&#10;Nancy.E.William@tn.gov &#10;&#10;Alison Gauld&#10;Alison.Gauld@tn.gov&#10;&#10;Erin Lavery&#10;Erin.Lavery@tn.gov&#10;"/>
          <p:cNvSpPr>
            <a:spLocks noGrp="1"/>
          </p:cNvSpPr>
          <p:nvPr>
            <p:ph idx="1"/>
          </p:nvPr>
        </p:nvSpPr>
        <p:spPr/>
        <p:txBody>
          <a:bodyPr numCol="2">
            <a:noAutofit/>
          </a:bodyPr>
          <a:lstStyle/>
          <a:p>
            <a:pPr marL="0" indent="0" algn="ctr">
              <a:spcBef>
                <a:spcPts val="0"/>
              </a:spcBef>
              <a:buNone/>
            </a:pPr>
            <a:endParaRPr lang="en-US" sz="2000" dirty="0" smtClean="0"/>
          </a:p>
          <a:p>
            <a:pPr marL="0" indent="0" algn="ctr">
              <a:spcBef>
                <a:spcPts val="0"/>
              </a:spcBef>
              <a:buNone/>
            </a:pPr>
            <a:r>
              <a:rPr lang="en-US" sz="2000" dirty="0" smtClean="0"/>
              <a:t>Blake </a:t>
            </a:r>
            <a:r>
              <a:rPr lang="en-US" sz="2000" dirty="0"/>
              <a:t>Shearer</a:t>
            </a:r>
          </a:p>
          <a:p>
            <a:pPr marL="0" indent="0" algn="ctr">
              <a:spcBef>
                <a:spcPts val="0"/>
              </a:spcBef>
              <a:buNone/>
            </a:pPr>
            <a:r>
              <a:rPr lang="en-US" sz="2000" u="sng" dirty="0">
                <a:hlinkClick r:id="rId2"/>
              </a:rPr>
              <a:t>Blake.Shearer@tn.gov</a:t>
            </a:r>
            <a:r>
              <a:rPr lang="en-US" sz="2000" dirty="0"/>
              <a:t> </a:t>
            </a:r>
          </a:p>
          <a:p>
            <a:pPr marL="0" indent="0" algn="ctr">
              <a:spcBef>
                <a:spcPts val="0"/>
              </a:spcBef>
              <a:buNone/>
            </a:pPr>
            <a:endParaRPr lang="en-US" sz="2000" dirty="0" smtClean="0"/>
          </a:p>
          <a:p>
            <a:pPr marL="0" indent="0" algn="ctr">
              <a:spcBef>
                <a:spcPts val="0"/>
              </a:spcBef>
              <a:buNone/>
            </a:pPr>
            <a:r>
              <a:rPr lang="en-US" sz="2000" dirty="0" smtClean="0"/>
              <a:t>Kate Martin</a:t>
            </a:r>
          </a:p>
          <a:p>
            <a:pPr marL="0" indent="0" algn="ctr">
              <a:spcBef>
                <a:spcPts val="0"/>
              </a:spcBef>
              <a:buNone/>
            </a:pPr>
            <a:r>
              <a:rPr lang="en-US" sz="2000" dirty="0" smtClean="0">
                <a:hlinkClick r:id="rId3"/>
              </a:rPr>
              <a:t>Kate.B.Martin@tn.gov</a:t>
            </a:r>
            <a:r>
              <a:rPr lang="en-US" sz="2000" dirty="0" smtClean="0"/>
              <a:t> </a:t>
            </a:r>
          </a:p>
          <a:p>
            <a:pPr marL="0" indent="0" algn="ctr">
              <a:spcBef>
                <a:spcPts val="0"/>
              </a:spcBef>
              <a:buNone/>
            </a:pPr>
            <a:endParaRPr lang="en-US" sz="2000" dirty="0"/>
          </a:p>
          <a:p>
            <a:pPr marL="0" indent="0" algn="ctr">
              <a:spcBef>
                <a:spcPts val="0"/>
              </a:spcBef>
              <a:buNone/>
            </a:pPr>
            <a:r>
              <a:rPr lang="en-US" sz="2000" dirty="0" smtClean="0"/>
              <a:t>Joann Runion</a:t>
            </a:r>
          </a:p>
          <a:p>
            <a:pPr marL="0" indent="0" algn="ctr">
              <a:spcBef>
                <a:spcPts val="0"/>
              </a:spcBef>
              <a:buNone/>
            </a:pPr>
            <a:r>
              <a:rPr lang="en-US" sz="2000" dirty="0" smtClean="0">
                <a:hlinkClick r:id="rId4"/>
              </a:rPr>
              <a:t>Joann.Runion@tn.gov</a:t>
            </a:r>
            <a:endParaRPr lang="en-US" sz="2000" dirty="0" smtClean="0"/>
          </a:p>
          <a:p>
            <a:pPr marL="0" indent="0" algn="ctr">
              <a:spcBef>
                <a:spcPts val="0"/>
              </a:spcBef>
              <a:buNone/>
            </a:pPr>
            <a:endParaRPr lang="en-US" sz="2000" dirty="0"/>
          </a:p>
          <a:p>
            <a:pPr marL="457200" lvl="1" indent="0" algn="ctr">
              <a:spcBef>
                <a:spcPts val="0"/>
              </a:spcBef>
              <a:buNone/>
            </a:pPr>
            <a:endParaRPr lang="en-US" dirty="0" smtClean="0"/>
          </a:p>
          <a:p>
            <a:pPr marL="457200" lvl="1" indent="0" algn="ctr">
              <a:spcBef>
                <a:spcPts val="0"/>
              </a:spcBef>
              <a:buNone/>
            </a:pPr>
            <a:endParaRPr lang="en-US" dirty="0"/>
          </a:p>
          <a:p>
            <a:pPr marL="457200" lvl="1" indent="0" algn="ctr">
              <a:spcBef>
                <a:spcPts val="0"/>
              </a:spcBef>
              <a:buNone/>
            </a:pPr>
            <a:endParaRPr lang="en-US" dirty="0" smtClean="0"/>
          </a:p>
          <a:p>
            <a:pPr marL="457200" lvl="1" indent="0" algn="ctr">
              <a:spcBef>
                <a:spcPts val="0"/>
              </a:spcBef>
              <a:buNone/>
            </a:pPr>
            <a:endParaRPr lang="en-US" dirty="0"/>
          </a:p>
          <a:p>
            <a:pPr marL="457200" lvl="1" indent="0" algn="ctr">
              <a:spcBef>
                <a:spcPts val="0"/>
              </a:spcBef>
              <a:buNone/>
            </a:pPr>
            <a:endParaRPr lang="en-US" dirty="0"/>
          </a:p>
          <a:p>
            <a:pPr marL="0" indent="0" algn="ctr">
              <a:spcBef>
                <a:spcPts val="0"/>
              </a:spcBef>
              <a:buNone/>
            </a:pPr>
            <a:r>
              <a:rPr lang="en-US" sz="2000" dirty="0" smtClean="0"/>
              <a:t>Nancy Williams</a:t>
            </a:r>
          </a:p>
          <a:p>
            <a:pPr marL="0" indent="0" algn="ctr">
              <a:spcBef>
                <a:spcPts val="0"/>
              </a:spcBef>
              <a:buNone/>
            </a:pPr>
            <a:r>
              <a:rPr lang="en-US" sz="2000" dirty="0" smtClean="0">
                <a:hlinkClick r:id="rId5"/>
              </a:rPr>
              <a:t>Nancy.E.William@tn.gov</a:t>
            </a:r>
            <a:r>
              <a:rPr lang="en-US" sz="2000" dirty="0" smtClean="0"/>
              <a:t> </a:t>
            </a:r>
            <a:endParaRPr lang="en-US" sz="2000" dirty="0"/>
          </a:p>
          <a:p>
            <a:pPr marL="0" indent="0" algn="ctr">
              <a:spcBef>
                <a:spcPts val="0"/>
              </a:spcBef>
              <a:buNone/>
            </a:pPr>
            <a:endParaRPr lang="en-US" sz="2000" dirty="0" smtClean="0"/>
          </a:p>
          <a:p>
            <a:pPr marL="0" indent="0" algn="ctr">
              <a:spcBef>
                <a:spcPts val="0"/>
              </a:spcBef>
              <a:buNone/>
            </a:pPr>
            <a:r>
              <a:rPr lang="en-US" sz="2000" dirty="0" smtClean="0"/>
              <a:t>Alison Gauld</a:t>
            </a:r>
          </a:p>
          <a:p>
            <a:pPr marL="0" indent="0" algn="ctr">
              <a:spcBef>
                <a:spcPts val="0"/>
              </a:spcBef>
              <a:buNone/>
            </a:pPr>
            <a:r>
              <a:rPr lang="en-US" sz="2000" dirty="0" smtClean="0">
                <a:hlinkClick r:id="rId6"/>
              </a:rPr>
              <a:t>Alison.Gauld@tn.gov</a:t>
            </a:r>
            <a:endParaRPr lang="en-US" sz="2000" dirty="0"/>
          </a:p>
          <a:p>
            <a:pPr marL="0" indent="0" algn="ctr">
              <a:spcBef>
                <a:spcPts val="0"/>
              </a:spcBef>
              <a:buNone/>
            </a:pPr>
            <a:endParaRPr lang="en-US" sz="2000" dirty="0"/>
          </a:p>
          <a:p>
            <a:pPr marL="0" indent="0" algn="ctr">
              <a:spcBef>
                <a:spcPts val="0"/>
              </a:spcBef>
              <a:buNone/>
            </a:pPr>
            <a:r>
              <a:rPr lang="en-US" sz="2000" dirty="0" smtClean="0"/>
              <a:t>Erin Lavery</a:t>
            </a:r>
          </a:p>
          <a:p>
            <a:pPr marL="0" indent="0" algn="ctr">
              <a:spcBef>
                <a:spcPts val="0"/>
              </a:spcBef>
              <a:buNone/>
            </a:pPr>
            <a:r>
              <a:rPr lang="en-US" sz="2000" dirty="0" smtClean="0">
                <a:hlinkClick r:id="rId7"/>
              </a:rPr>
              <a:t>Erin.Lavery@tn.gov</a:t>
            </a:r>
            <a:endParaRPr lang="en-US" sz="2000" dirty="0" smtClean="0"/>
          </a:p>
          <a:p>
            <a:pPr marL="0" indent="0" algn="ctr">
              <a:spcBef>
                <a:spcPts val="0"/>
              </a:spcBef>
              <a:buNone/>
            </a:pPr>
            <a:endParaRPr lang="en-US" sz="2000" dirty="0"/>
          </a:p>
          <a:p>
            <a:pPr marL="457200" lvl="1" indent="0" algn="ctr">
              <a:buNone/>
            </a:pPr>
            <a:r>
              <a:rPr lang="en-US" sz="1800" dirty="0" smtClean="0"/>
              <a:t> </a:t>
            </a:r>
            <a:endParaRPr lang="en-US" sz="1800" dirty="0"/>
          </a:p>
          <a:p>
            <a:pPr lvl="1" algn="ctr"/>
            <a:endParaRPr lang="en-US" sz="1800" dirty="0" smtClean="0"/>
          </a:p>
        </p:txBody>
      </p:sp>
      <p:sp>
        <p:nvSpPr>
          <p:cNvPr id="4" name="Slide Number Placeholder 3"/>
          <p:cNvSpPr>
            <a:spLocks noGrp="1"/>
          </p:cNvSpPr>
          <p:nvPr>
            <p:ph type="sldNum" sz="quarter" idx="12"/>
          </p:nvPr>
        </p:nvSpPr>
        <p:spPr>
          <a:prstGeom prst="rect">
            <a:avLst/>
          </a:prstGeom>
        </p:spPr>
        <p:txBody>
          <a:bodyPr/>
          <a:lstStyle/>
          <a:p>
            <a:fld id="{BC60D48A-29AD-47AA-A733-9A1782EC8829}" type="slidenum">
              <a:rPr lang="en-US" smtClean="0">
                <a:solidFill>
                  <a:srgbClr val="1B365D"/>
                </a:solidFill>
              </a:rPr>
              <a:pPr/>
              <a:t>81</a:t>
            </a:fld>
            <a:endParaRPr lang="en-US" dirty="0">
              <a:solidFill>
                <a:srgbClr val="1B365D"/>
              </a:solidFill>
            </a:endParaRPr>
          </a:p>
        </p:txBody>
      </p:sp>
    </p:spTree>
    <p:extLst>
      <p:ext uri="{BB962C8B-B14F-4D97-AF65-F5344CB8AC3E}">
        <p14:creationId xmlns:p14="http://schemas.microsoft.com/office/powerpoint/2010/main" val="10653494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TN-Dept-of-Education-ColorPMS.png"/>
          <p:cNvPicPr>
            <a:picLocks noGrp="1" noChangeAspect="1"/>
          </p:cNvPicPr>
          <p:nvPr>
            <p:ph idx="4294967295"/>
          </p:nvPr>
        </p:nvPicPr>
        <p:blipFill>
          <a:blip r:embed="rId3">
            <a:extLst>
              <a:ext uri="{28A0092B-C50C-407E-A947-70E740481C1C}">
                <a14:useLocalDpi xmlns:a14="http://schemas.microsoft.com/office/drawing/2010/main" val="0"/>
              </a:ext>
            </a:extLst>
          </a:blip>
          <a:srcRect l="410" r="410"/>
          <a:stretch>
            <a:fillRect/>
          </a:stretch>
        </p:blipFill>
        <p:spPr>
          <a:xfrm>
            <a:off x="2286000" y="366713"/>
            <a:ext cx="4876800" cy="2681287"/>
          </a:xfrm>
        </p:spPr>
      </p:pic>
      <p:sp>
        <p:nvSpPr>
          <p:cNvPr id="6" name="Rectangle 5"/>
          <p:cNvSpPr/>
          <p:nvPr/>
        </p:nvSpPr>
        <p:spPr>
          <a:xfrm>
            <a:off x="0" y="3200400"/>
            <a:ext cx="9144000" cy="25146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descr="Districts and schools in Tennessee will exemplify excellence and equity such that all students are equipped with the knowledge and skills to successfully embark on their chosen path in life."/>
          <p:cNvSpPr txBox="1">
            <a:spLocks/>
          </p:cNvSpPr>
          <p:nvPr/>
        </p:nvSpPr>
        <p:spPr>
          <a:xfrm>
            <a:off x="609600" y="35052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prstClr val="white"/>
                </a:solidFill>
                <a:effectLst>
                  <a:outerShdw blurRad="50800" dist="38100" dir="5400000" algn="t" rotWithShape="0">
                    <a:prstClr val="black">
                      <a:alpha val="40000"/>
                    </a:prst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prstClr val="white"/>
              </a:solidFill>
              <a:effectLst>
                <a:outerShdw blurRad="50800" dist="38100" dir="5400000" algn="t" rotWithShape="0">
                  <a:prstClr val="black">
                    <a:alpha val="40000"/>
                  </a:prstClr>
                </a:outerShdw>
              </a:effectLst>
              <a:latin typeface="Georgia" panose="02040502050405020303" pitchFamily="18" charset="0"/>
              <a:cs typeface="PermianSlabSerifTypeface"/>
            </a:endParaRPr>
          </a:p>
        </p:txBody>
      </p:sp>
      <p:sp>
        <p:nvSpPr>
          <p:cNvPr id="8" name="Text Placeholder 2"/>
          <p:cNvSpPr txBox="1">
            <a:spLocks/>
          </p:cNvSpPr>
          <p:nvPr/>
        </p:nvSpPr>
        <p:spPr>
          <a:xfrm>
            <a:off x="0" y="5918199"/>
            <a:ext cx="9144000" cy="6350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Georgia" panose="02040502050405020303" pitchFamily="18" charset="0"/>
                <a:cs typeface="Open Sans"/>
              </a:rPr>
              <a:t>Excellence | Optimism | Judgment | Courage | Teamwork</a:t>
            </a:r>
            <a:endParaRPr lang="en-US" sz="2400" b="1" dirty="0">
              <a:solidFill>
                <a:srgbClr val="1B365D"/>
              </a:solidFill>
              <a:latin typeface="Georgia" panose="02040502050405020303" pitchFamily="18" charset="0"/>
              <a:cs typeface="Open Sans"/>
            </a:endParaRPr>
          </a:p>
        </p:txBody>
      </p:sp>
    </p:spTree>
    <p:extLst>
      <p:ext uri="{BB962C8B-B14F-4D97-AF65-F5344CB8AC3E}">
        <p14:creationId xmlns:p14="http://schemas.microsoft.com/office/powerpoint/2010/main" val="3917165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dicator 14 – By Disability "/>
          <p:cNvSpPr>
            <a:spLocks noGrp="1"/>
          </p:cNvSpPr>
          <p:nvPr>
            <p:ph type="title"/>
          </p:nvPr>
        </p:nvSpPr>
        <p:spPr/>
        <p:txBody>
          <a:bodyPr/>
          <a:lstStyle/>
          <a:p>
            <a:pPr algn="l"/>
            <a:r>
              <a:rPr lang="en-US" dirty="0" smtClean="0">
                <a:solidFill>
                  <a:schemeClr val="bg1"/>
                </a:solidFill>
                <a:latin typeface="+mj-lt"/>
              </a:rPr>
              <a:t>Indicator 14 – By Disability </a:t>
            </a:r>
            <a:endParaRPr lang="en-US" dirty="0">
              <a:solidFill>
                <a:schemeClr val="bg1"/>
              </a:solidFill>
              <a:latin typeface="+mj-lt"/>
            </a:endParaRPr>
          </a:p>
        </p:txBody>
      </p:sp>
      <p:graphicFrame>
        <p:nvGraphicFramePr>
          <p:cNvPr id="4" name="Chart 3"/>
          <p:cNvGraphicFramePr>
            <a:graphicFrameLocks/>
          </p:cNvGraphicFramePr>
          <p:nvPr>
            <p:extLst/>
          </p:nvPr>
        </p:nvGraphicFramePr>
        <p:xfrm>
          <a:off x="-117873" y="1143000"/>
          <a:ext cx="9151145"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434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061CFA7-5784-4816-8865-3D363482387D}" vid="{3FE5B953-5DEC-4335-BBB5-E60459355A33}"/>
    </a:ext>
  </a:ext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DOE PowerPoint 2018 updated" id="{5FB77ECF-1B23-433A-9B0B-7AA04FB9F9A5}" vid="{251E1EF2-7882-4A73-8AE6-D91DFEDB9EF4}"/>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webextension1.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2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36.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37.png"/></Relationships>
</file>

<file path=ppt/webextensions/webextension1.xml><?xml version="1.0" encoding="utf-8"?>
<we:webextension xmlns:we="http://schemas.microsoft.com/office/webextensions/webextension/2010/11" id="{171B3903-8684-4605-B9B9-92587ACFD58B}">
  <we:reference id="wa104218071" version="1.0.0.0" store="en-US" storeType="OMEX"/>
  <we:alternateReferences>
    <we:reference id="WA104218071" version="1.0.0.0" store="WA104218071" storeType="OMEX"/>
  </we:alternateReferences>
  <we:properties>
    <we:property name="countdown" value="1200"/>
    <we:property name="autostart" value="false"/>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7B2E1FAB-4D3E-44B0-81F6-BC371B77FA57}">
  <we:reference id="wa104218071" version="1.0.0.0" store="en-US" storeType="OMEX"/>
  <we:alternateReferences>
    <we:reference id="wa104218071" version="1.0.0.0" store="en-US" storeType="OMEX"/>
  </we:alternateReferences>
  <we:properties>
    <we:property name="countdown" value="1200"/>
    <we:property name="autostart" value="false"/>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4097FBDF-5E1C-41C8-854D-6414067C0337}">
  <we:reference id="wa104218071" version="1.0.0.0" store="en-US" storeType="OMEX"/>
  <we:alternateReferences>
    <we:reference id="wa104218071" version="1.0.0.0" store="en-US" storeType="OMEX"/>
  </we:alternateReferences>
  <we:properties>
    <we:property name="countdown" value="1200"/>
    <we:property name="autostart" value="false"/>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D5B1B060-1512-4895-BDFD-501C213DEFFA}">
  <we:reference id="wa104218071" version="1.0.0.0" store="en-US" storeType="OMEX"/>
  <we:alternateReferences>
    <we:reference id="wa104218071" version="1.0.0.0" store="en-US" storeType="OMEX"/>
  </we:alternateReferences>
  <we:properties>
    <we:property name="countdown" value="1200"/>
    <we:property name="autostart" value="false"/>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TDOE PowerPoint 2017</Template>
  <TotalTime>45848</TotalTime>
  <Words>3290</Words>
  <Application>Microsoft Office PowerPoint</Application>
  <PresentationFormat>On-screen Show (4:3)</PresentationFormat>
  <Paragraphs>571</Paragraphs>
  <Slides>82</Slides>
  <Notes>31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82</vt:i4>
      </vt:variant>
    </vt:vector>
  </HeadingPairs>
  <TitlesOfParts>
    <vt:vector size="96" baseType="lpstr">
      <vt:lpstr>Arial</vt:lpstr>
      <vt:lpstr>Calibri</vt:lpstr>
      <vt:lpstr>Calibri Light</vt:lpstr>
      <vt:lpstr>Courier New</vt:lpstr>
      <vt:lpstr>Franklin Gothic Book</vt:lpstr>
      <vt:lpstr>Georgia</vt:lpstr>
      <vt:lpstr>Helvetica Neue</vt:lpstr>
      <vt:lpstr>Open Sans</vt:lpstr>
      <vt:lpstr>PermianSlabSerifTypeface</vt:lpstr>
      <vt:lpstr>Wingdings</vt:lpstr>
      <vt:lpstr>TDOE Template - Editing</vt:lpstr>
      <vt:lpstr>PowerPoint B</vt:lpstr>
      <vt:lpstr>1_TDOE Template - Editing</vt:lpstr>
      <vt:lpstr>Office Theme</vt:lpstr>
      <vt:lpstr>Instructionally Appropriate IEPs  Focus on the IEP Writing Process  </vt:lpstr>
      <vt:lpstr>Objectives</vt:lpstr>
      <vt:lpstr>PowerPoint Presentation</vt:lpstr>
      <vt:lpstr>Priorities</vt:lpstr>
      <vt:lpstr>Key Goals of Special Populations</vt:lpstr>
      <vt:lpstr>Special Populations Beliefs</vt:lpstr>
      <vt:lpstr>Tennessee Landscape for Students with Disabilities (SWDs)</vt:lpstr>
      <vt:lpstr>Tennessee Landscape for SWDs</vt:lpstr>
      <vt:lpstr>Indicator 14 – By Disability </vt:lpstr>
      <vt:lpstr>Indicator 14 – By Exit</vt:lpstr>
      <vt:lpstr> Core Instruction and Transition  </vt:lpstr>
      <vt:lpstr>Least Dangerous Assumption</vt:lpstr>
      <vt:lpstr>Instructionally Appropriate IEPs </vt:lpstr>
      <vt:lpstr>Narratives:  Strengths, Concerns, Adverse Impact</vt:lpstr>
      <vt:lpstr>Developing a Strong Narrative</vt:lpstr>
      <vt:lpstr>Example Student Strength </vt:lpstr>
      <vt:lpstr>Example Parent Concern</vt:lpstr>
      <vt:lpstr>Example Medical Information</vt:lpstr>
      <vt:lpstr>Example Adverse Impact</vt:lpstr>
      <vt:lpstr>Let’s Practice</vt:lpstr>
      <vt:lpstr>Present Levels of Educational Performance (PLEP)</vt:lpstr>
      <vt:lpstr>Present Levels of Educational Performance (PLEP)</vt:lpstr>
      <vt:lpstr>Present Levels of Educational Performance (PLEP) </vt:lpstr>
      <vt:lpstr>Associated Areas of Deficit</vt:lpstr>
      <vt:lpstr>Areas of Deficit: Reading</vt:lpstr>
      <vt:lpstr>PowerPoint Presentation</vt:lpstr>
      <vt:lpstr>Areas of Deficit: Math</vt:lpstr>
      <vt:lpstr>PLEP Considerations</vt:lpstr>
      <vt:lpstr>Example PLEP</vt:lpstr>
      <vt:lpstr>Example PLEP</vt:lpstr>
      <vt:lpstr>Example PLEP</vt:lpstr>
      <vt:lpstr>Example PLEP</vt:lpstr>
      <vt:lpstr>Example PLEP</vt:lpstr>
      <vt:lpstr>Example PLEP</vt:lpstr>
      <vt:lpstr>Example PLEP—Gifted </vt:lpstr>
      <vt:lpstr>Let’s Practice</vt:lpstr>
      <vt:lpstr>Measurable Annual Goals MAGs)</vt:lpstr>
      <vt:lpstr>Measurable Annual Goals (MAGs)</vt:lpstr>
      <vt:lpstr>Measurable Annual Goals (MAGs)</vt:lpstr>
      <vt:lpstr>Tennessee’s Special Education Framework and Alignment to Content Standards</vt:lpstr>
      <vt:lpstr>PowerPoint Presentation</vt:lpstr>
      <vt:lpstr>MAG Template</vt:lpstr>
      <vt:lpstr>MAG</vt:lpstr>
      <vt:lpstr>Example MAGs</vt:lpstr>
      <vt:lpstr>Example Goals</vt:lpstr>
      <vt:lpstr>Example Goals</vt:lpstr>
      <vt:lpstr>Example MAGs—Gifted</vt:lpstr>
      <vt:lpstr>MAGs Evaluation Activity</vt:lpstr>
      <vt:lpstr>Measurable Annual Goal vs. Short-term Objectives</vt:lpstr>
      <vt:lpstr>Short Term Objective Requirements</vt:lpstr>
      <vt:lpstr>PowerPoint Presentation</vt:lpstr>
      <vt:lpstr>Let’s Practice</vt:lpstr>
      <vt:lpstr>Accommodations</vt:lpstr>
      <vt:lpstr>Accommodations and Modifications</vt:lpstr>
      <vt:lpstr>Modifications for Instruction and Access</vt:lpstr>
      <vt:lpstr>Accommodations and Modifications Hierarchy Activity </vt:lpstr>
      <vt:lpstr>Universal Designs for Learning (UDL) </vt:lpstr>
      <vt:lpstr>UDL Continued</vt:lpstr>
      <vt:lpstr>Accommodations for Instruction and Access</vt:lpstr>
      <vt:lpstr>Accommodations Create Fair Access</vt:lpstr>
      <vt:lpstr>Accommodation Selection</vt:lpstr>
      <vt:lpstr>Participation in State Assessments</vt:lpstr>
      <vt:lpstr>Participation in State Assessments </vt:lpstr>
      <vt:lpstr>State Assessment Participation Options</vt:lpstr>
      <vt:lpstr>Service Delivery and LRE</vt:lpstr>
      <vt:lpstr>What is LRE?</vt:lpstr>
      <vt:lpstr>LRE Activity</vt:lpstr>
      <vt:lpstr>Students with Disabilities by Environment</vt:lpstr>
      <vt:lpstr>Service Delivery and LRE</vt:lpstr>
      <vt:lpstr>Tier II, Tier III or Special Education Intervention:  Core Instruction Plus A Skill Specific Intervention</vt:lpstr>
      <vt:lpstr>Questions to Consider for Service Delivery</vt:lpstr>
      <vt:lpstr>Example</vt:lpstr>
      <vt:lpstr>Progress Monitoring</vt:lpstr>
      <vt:lpstr>Purpose of Progress Monitoring</vt:lpstr>
      <vt:lpstr>Progress Monitoring  (adapted from M. Shinn and National Center on RTI)</vt:lpstr>
      <vt:lpstr>Example Data and Progress Monitoring Sources</vt:lpstr>
      <vt:lpstr>Progress Monitoring and Data-based Decisions</vt:lpstr>
      <vt:lpstr>IEP Review</vt:lpstr>
      <vt:lpstr>References</vt:lpstr>
      <vt:lpstr>Helpful Links</vt:lpstr>
      <vt:lpstr>PowerPoint Presentation</vt:lpstr>
      <vt:lpstr>PowerPoint Presentation</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Shearer</dc:creator>
  <cp:lastModifiedBy>Kristen B. McKeever</cp:lastModifiedBy>
  <cp:revision>68</cp:revision>
  <dcterms:created xsi:type="dcterms:W3CDTF">2017-03-13T13:25:19Z</dcterms:created>
  <dcterms:modified xsi:type="dcterms:W3CDTF">2018-06-26T21:03:41Z</dcterms:modified>
</cp:coreProperties>
</file>