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0" r:id="rId3"/>
    <p:sldId id="275" r:id="rId4"/>
    <p:sldId id="287" r:id="rId5"/>
    <p:sldId id="297" r:id="rId6"/>
    <p:sldId id="295" r:id="rId7"/>
    <p:sldId id="284" r:id="rId8"/>
    <p:sldId id="281" r:id="rId9"/>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4"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3"/>
    <a:srgbClr val="E8ECF2"/>
    <a:srgbClr val="E2EDF4"/>
    <a:srgbClr val="E9EDF4"/>
    <a:srgbClr val="EAEAEA"/>
    <a:srgbClr val="F8F8F8"/>
    <a:srgbClr val="EEECDE"/>
    <a:srgbClr val="E5EDF1"/>
    <a:srgbClr val="E5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81236" autoAdjust="0"/>
  </p:normalViewPr>
  <p:slideViewPr>
    <p:cSldViewPr>
      <p:cViewPr>
        <p:scale>
          <a:sx n="90" d="100"/>
          <a:sy n="90" d="100"/>
        </p:scale>
        <p:origin x="-605" y="-58"/>
      </p:cViewPr>
      <p:guideLst>
        <p:guide orient="horz" pos="2160"/>
        <p:guide pos="2881"/>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80" y="-78"/>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1"/>
        </c:dLbls>
        <c:firstSliceAng val="0"/>
      </c:pieChart>
    </c:plotArea>
    <c:legend>
      <c:legendPos val="b"/>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dPt>
            <c:idx val="0"/>
            <c:bubble3D val="0"/>
          </c:dPt>
          <c:dPt>
            <c:idx val="1"/>
            <c:bubble3D val="0"/>
          </c:dPt>
          <c:dPt>
            <c:idx val="2"/>
            <c:bubble3D val="0"/>
          </c:dPt>
          <c:dLbls>
            <c:dLbl>
              <c:idx val="0"/>
              <c:layout>
                <c:manualLayout>
                  <c:x val="-0.23122771881775647"/>
                  <c:y val="1.9853712248850942E-3"/>
                </c:manualLayout>
              </c:layout>
              <c:tx>
                <c:rich>
                  <a:bodyPr/>
                  <a:lstStyle/>
                  <a:p>
                    <a:r>
                      <a:rPr lang="en-US" smtClean="0"/>
                      <a:t>Training &amp;</a:t>
                    </a:r>
                  </a:p>
                  <a:p>
                    <a:r>
                      <a:rPr lang="en-US" smtClean="0"/>
                      <a:t>Contingency </a:t>
                    </a:r>
                    <a:r>
                      <a:rPr lang="en-US"/>
                      <a:t>Plan, 2</a:t>
                    </a:r>
                  </a:p>
                </c:rich>
              </c:tx>
              <c:showLegendKey val="0"/>
              <c:showVal val="1"/>
              <c:showCatName val="1"/>
              <c:showSerName val="0"/>
              <c:showPercent val="0"/>
              <c:showBubbleSize val="0"/>
            </c:dLbl>
            <c:dLbl>
              <c:idx val="1"/>
              <c:layout>
                <c:manualLayout>
                  <c:x val="0.15195943170147211"/>
                  <c:y val="-0.17148843137519884"/>
                </c:manualLayout>
              </c:layout>
              <c:showLegendKey val="0"/>
              <c:showVal val="1"/>
              <c:showCatName val="1"/>
              <c:showSerName val="0"/>
              <c:showPercent val="0"/>
              <c:showBubbleSize val="0"/>
            </c:dLbl>
            <c:dLbl>
              <c:idx val="2"/>
              <c:layout>
                <c:manualLayout>
                  <c:x val="0.13615896382517403"/>
                  <c:y val="0.19665683898161329"/>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Sheet1!$A$1:$A$3</c:f>
              <c:strCache>
                <c:ptCount val="3"/>
                <c:pt idx="0">
                  <c:v>Contingency Plan</c:v>
                </c:pt>
                <c:pt idx="1">
                  <c:v>Closure Plan</c:v>
                </c:pt>
                <c:pt idx="2">
                  <c:v>Ownership Change</c:v>
                </c:pt>
              </c:strCache>
            </c:strRef>
          </c:cat>
          <c:val>
            <c:numRef>
              <c:f>Sheet1!$B$1:$B$3</c:f>
              <c:numCache>
                <c:formatCode>General</c:formatCode>
                <c:ptCount val="3"/>
                <c:pt idx="0">
                  <c:v>2</c:v>
                </c:pt>
                <c:pt idx="1">
                  <c:v>1</c:v>
                </c:pt>
                <c:pt idx="2">
                  <c:v>1</c:v>
                </c:pt>
              </c:numCache>
            </c:numRef>
          </c:val>
        </c:ser>
        <c:dLbls>
          <c:showLegendKey val="0"/>
          <c:showVal val="1"/>
          <c:showCatName val="1"/>
          <c:showSerName val="0"/>
          <c:showPercent val="0"/>
          <c:showBubbleSize val="0"/>
          <c:showLeaderLines val="1"/>
        </c:dLbls>
        <c:firstSliceAng val="0"/>
      </c:pieChart>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0.47826</cdr:x>
      <cdr:y>0.53073</cdr:y>
    </cdr:from>
    <cdr:to>
      <cdr:x>0.52174</cdr:x>
      <cdr:y>0.83867</cdr:y>
    </cdr:to>
    <cdr:sp macro="" textlink="">
      <cdr:nvSpPr>
        <cdr:cNvPr id="2" name="TextBox 1"/>
        <cdr:cNvSpPr txBox="1"/>
      </cdr:nvSpPr>
      <cdr:spPr>
        <a:xfrm xmlns:a="http://schemas.openxmlformats.org/drawingml/2006/main">
          <a:off x="4190998" y="2590800"/>
          <a:ext cx="381001" cy="15032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2400" dirty="0" smtClean="0">
              <a:solidFill>
                <a:schemeClr val="bg1"/>
              </a:solidFill>
            </a:rPr>
            <a:t>Contingency </a:t>
          </a:r>
          <a:br>
            <a:rPr lang="en-US" sz="2400" dirty="0" smtClean="0">
              <a:solidFill>
                <a:schemeClr val="bg1"/>
              </a:solidFill>
            </a:rPr>
          </a:br>
          <a:r>
            <a:rPr lang="en-US" sz="2400" dirty="0" smtClean="0">
              <a:solidFill>
                <a:schemeClr val="bg1"/>
              </a:solidFill>
            </a:rPr>
            <a:t>Plan, </a:t>
          </a:r>
        </a:p>
        <a:p xmlns:a="http://schemas.openxmlformats.org/drawingml/2006/main">
          <a:pPr algn="ctr"/>
          <a:r>
            <a:rPr lang="en-US" sz="2400" dirty="0" smtClean="0">
              <a:solidFill>
                <a:schemeClr val="bg1"/>
              </a:solidFill>
            </a:rPr>
            <a:t>2</a:t>
          </a:r>
          <a:endParaRPr lang="en-US" sz="2400" dirty="0">
            <a:solidFill>
              <a:schemeClr val="bg1"/>
            </a:solidFill>
          </a:endParaRPr>
        </a:p>
      </cdr:txBody>
    </cdr:sp>
  </cdr:relSizeAnchor>
  <cdr:relSizeAnchor xmlns:cdr="http://schemas.openxmlformats.org/drawingml/2006/chartDrawing">
    <cdr:from>
      <cdr:x>0.49565</cdr:x>
      <cdr:y>0.18732</cdr:y>
    </cdr:from>
    <cdr:to>
      <cdr:x>0.72174</cdr:x>
      <cdr:y>0.56195</cdr:y>
    </cdr:to>
    <cdr:sp macro="" textlink="">
      <cdr:nvSpPr>
        <cdr:cNvPr id="3" name="TextBox 2"/>
        <cdr:cNvSpPr txBox="1"/>
      </cdr:nvSpPr>
      <cdr:spPr>
        <a:xfrm xmlns:a="http://schemas.openxmlformats.org/drawingml/2006/main">
          <a:off x="4343400" y="914400"/>
          <a:ext cx="1981200" cy="1828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2400" dirty="0" smtClean="0">
              <a:solidFill>
                <a:schemeClr val="bg1"/>
              </a:solidFill>
            </a:rPr>
            <a:t>Ownership </a:t>
          </a:r>
        </a:p>
        <a:p xmlns:a="http://schemas.openxmlformats.org/drawingml/2006/main">
          <a:pPr algn="ctr"/>
          <a:r>
            <a:rPr lang="en-US" sz="2400" dirty="0" smtClean="0">
              <a:solidFill>
                <a:schemeClr val="bg1"/>
              </a:solidFill>
            </a:rPr>
            <a:t>Change, </a:t>
          </a:r>
          <a:endParaRPr lang="en-US" sz="2400" dirty="0">
            <a:solidFill>
              <a:schemeClr val="bg1"/>
            </a:solidFill>
          </a:endParaRPr>
        </a:p>
        <a:p xmlns:a="http://schemas.openxmlformats.org/drawingml/2006/main">
          <a:pPr algn="ctr"/>
          <a:r>
            <a:rPr lang="en-US" sz="2400" dirty="0" smtClean="0">
              <a:solidFill>
                <a:schemeClr val="bg1"/>
              </a:solidFill>
            </a:rPr>
            <a:t>1</a:t>
          </a:r>
          <a:endParaRPr lang="en-US" sz="2400" dirty="0">
            <a:solidFill>
              <a:schemeClr val="bg1"/>
            </a:solidFill>
          </a:endParaRPr>
        </a:p>
      </cdr:txBody>
    </cdr:sp>
  </cdr:relSizeAnchor>
  <cdr:relSizeAnchor xmlns:cdr="http://schemas.openxmlformats.org/drawingml/2006/chartDrawing">
    <cdr:from>
      <cdr:x>0.27826</cdr:x>
      <cdr:y>0.55844</cdr:y>
    </cdr:from>
    <cdr:to>
      <cdr:x>0.48696</cdr:x>
      <cdr:y>0.80435</cdr:y>
    </cdr:to>
    <cdr:sp macro="" textlink="">
      <cdr:nvSpPr>
        <cdr:cNvPr id="4" name="TextBox 3"/>
        <cdr:cNvSpPr txBox="1"/>
      </cdr:nvSpPr>
      <cdr:spPr>
        <a:xfrm xmlns:a="http://schemas.openxmlformats.org/drawingml/2006/main">
          <a:off x="2438392" y="2768613"/>
          <a:ext cx="1828838" cy="1219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0.29565</cdr:x>
      <cdr:y>0.17171</cdr:y>
    </cdr:from>
    <cdr:to>
      <cdr:x>0.51304</cdr:x>
      <cdr:y>0.42146</cdr:y>
    </cdr:to>
    <cdr:sp macro="" textlink="">
      <cdr:nvSpPr>
        <cdr:cNvPr id="5" name="TextBox 4"/>
        <cdr:cNvSpPr txBox="1"/>
      </cdr:nvSpPr>
      <cdr:spPr>
        <a:xfrm xmlns:a="http://schemas.openxmlformats.org/drawingml/2006/main">
          <a:off x="2590800" y="838200"/>
          <a:ext cx="1905000" cy="1219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0.31304</cdr:x>
      <cdr:y>0.10927</cdr:y>
    </cdr:from>
    <cdr:to>
      <cdr:x>0.53913</cdr:x>
      <cdr:y>0.51512</cdr:y>
    </cdr:to>
    <cdr:sp macro="" textlink="">
      <cdr:nvSpPr>
        <cdr:cNvPr id="6" name="TextBox 5"/>
        <cdr:cNvSpPr txBox="1"/>
      </cdr:nvSpPr>
      <cdr:spPr>
        <a:xfrm xmlns:a="http://schemas.openxmlformats.org/drawingml/2006/main">
          <a:off x="2743200" y="533400"/>
          <a:ext cx="1981200" cy="1981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0.37391</cdr:x>
      <cdr:y>0.28098</cdr:y>
    </cdr:from>
    <cdr:to>
      <cdr:x>0.47826</cdr:x>
      <cdr:y>0.46829</cdr:y>
    </cdr:to>
    <cdr:sp macro="" textlink="">
      <cdr:nvSpPr>
        <cdr:cNvPr id="7" name="TextBox 6"/>
        <cdr:cNvSpPr txBox="1"/>
      </cdr:nvSpPr>
      <cdr:spPr>
        <a:xfrm xmlns:a="http://schemas.openxmlformats.org/drawingml/2006/main">
          <a:off x="3276573" y="1371622"/>
          <a:ext cx="914419" cy="91436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0.37391</cdr:x>
      <cdr:y>0.24976</cdr:y>
    </cdr:from>
    <cdr:to>
      <cdr:x>0.47826</cdr:x>
      <cdr:y>0.43707</cdr:y>
    </cdr:to>
    <cdr:sp macro="" textlink="">
      <cdr:nvSpPr>
        <cdr:cNvPr id="8" name="TextBox 7"/>
        <cdr:cNvSpPr txBox="1"/>
      </cdr:nvSpPr>
      <cdr:spPr>
        <a:xfrm xmlns:a="http://schemas.openxmlformats.org/drawingml/2006/main">
          <a:off x="3276600" y="1219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0.4087</cdr:x>
      <cdr:y>0.24976</cdr:y>
    </cdr:from>
    <cdr:to>
      <cdr:x>0.51304</cdr:x>
      <cdr:y>0.43707</cdr:y>
    </cdr:to>
    <cdr:sp macro="" textlink="">
      <cdr:nvSpPr>
        <cdr:cNvPr id="9" name="TextBox 8"/>
        <cdr:cNvSpPr txBox="1"/>
      </cdr:nvSpPr>
      <cdr:spPr>
        <a:xfrm xmlns:a="http://schemas.openxmlformats.org/drawingml/2006/main">
          <a:off x="3581400" y="1219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0.44348</cdr:x>
      <cdr:y>0.09222</cdr:y>
    </cdr:from>
    <cdr:to>
      <cdr:x>0.54783</cdr:x>
      <cdr:y>0.27666</cdr:y>
    </cdr:to>
    <cdr:sp macro="" textlink="">
      <cdr:nvSpPr>
        <cdr:cNvPr id="2" name="TextBox 1"/>
        <cdr:cNvSpPr txBox="1"/>
      </cdr:nvSpPr>
      <cdr:spPr>
        <a:xfrm xmlns:a="http://schemas.openxmlformats.org/drawingml/2006/main">
          <a:off x="3886200" y="457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5356" cy="465932"/>
          </a:xfrm>
          <a:prstGeom prst="rect">
            <a:avLst/>
          </a:prstGeom>
        </p:spPr>
        <p:txBody>
          <a:bodyPr vert="horz" lIns="91569" tIns="45782" rIns="91569" bIns="45782" rtlCol="0"/>
          <a:lstStyle>
            <a:lvl1pPr algn="l">
              <a:defRPr sz="1200"/>
            </a:lvl1pPr>
          </a:lstStyle>
          <a:p>
            <a:endParaRPr lang="en-US"/>
          </a:p>
        </p:txBody>
      </p:sp>
      <p:sp>
        <p:nvSpPr>
          <p:cNvPr id="4" name="Footer Placeholder 3"/>
          <p:cNvSpPr>
            <a:spLocks noGrp="1"/>
          </p:cNvSpPr>
          <p:nvPr>
            <p:ph type="ftr" sz="quarter" idx="2"/>
          </p:nvPr>
        </p:nvSpPr>
        <p:spPr>
          <a:xfrm>
            <a:off x="1" y="8844753"/>
            <a:ext cx="3045356" cy="465932"/>
          </a:xfrm>
          <a:prstGeom prst="rect">
            <a:avLst/>
          </a:prstGeom>
        </p:spPr>
        <p:txBody>
          <a:bodyPr vert="horz" lIns="91569" tIns="45782" rIns="91569" bIns="45782" rtlCol="0" anchor="b"/>
          <a:lstStyle>
            <a:lvl1pPr algn="l">
              <a:defRPr sz="1200"/>
            </a:lvl1pPr>
          </a:lstStyle>
          <a:p>
            <a:endParaRPr lang="en-US"/>
          </a:p>
        </p:txBody>
      </p:sp>
    </p:spTree>
    <p:extLst>
      <p:ext uri="{BB962C8B-B14F-4D97-AF65-F5344CB8AC3E}">
        <p14:creationId xmlns:p14="http://schemas.microsoft.com/office/powerpoint/2010/main" val="2192625330"/>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6"/>
            <a:ext cx="3044719" cy="467231"/>
          </a:xfrm>
          <a:prstGeom prst="rect">
            <a:avLst/>
          </a:prstGeom>
        </p:spPr>
        <p:txBody>
          <a:bodyPr vert="horz" lIns="93304" tIns="46655" rIns="93304" bIns="46655" rtlCol="0"/>
          <a:lstStyle>
            <a:lvl1pPr algn="l">
              <a:defRPr sz="1200"/>
            </a:lvl1pPr>
          </a:lstStyle>
          <a:p>
            <a:endParaRPr lang="en-US"/>
          </a:p>
        </p:txBody>
      </p:sp>
      <p:sp>
        <p:nvSpPr>
          <p:cNvPr id="3" name="Date Placeholder 2"/>
          <p:cNvSpPr>
            <a:spLocks noGrp="1"/>
          </p:cNvSpPr>
          <p:nvPr>
            <p:ph type="dt" idx="1"/>
          </p:nvPr>
        </p:nvSpPr>
        <p:spPr>
          <a:xfrm>
            <a:off x="3979930" y="6"/>
            <a:ext cx="3044719" cy="467231"/>
          </a:xfrm>
          <a:prstGeom prst="rect">
            <a:avLst/>
          </a:prstGeom>
        </p:spPr>
        <p:txBody>
          <a:bodyPr vert="horz" lIns="93304" tIns="46655" rIns="93304" bIns="46655" rtlCol="0"/>
          <a:lstStyle>
            <a:lvl1pPr algn="r">
              <a:defRPr sz="1200"/>
            </a:lvl1pPr>
          </a:lstStyle>
          <a:p>
            <a:endParaRPr lang="en-US"/>
          </a:p>
        </p:txBody>
      </p:sp>
      <p:sp>
        <p:nvSpPr>
          <p:cNvPr id="4" name="Slide Image Placeholder 3"/>
          <p:cNvSpPr>
            <a:spLocks noGrp="1" noRot="1" noChangeAspect="1"/>
          </p:cNvSpPr>
          <p:nvPr>
            <p:ph type="sldImg" idx="2"/>
          </p:nvPr>
        </p:nvSpPr>
        <p:spPr>
          <a:xfrm>
            <a:off x="1417638" y="1163638"/>
            <a:ext cx="4191000" cy="3143250"/>
          </a:xfrm>
          <a:prstGeom prst="rect">
            <a:avLst/>
          </a:prstGeom>
          <a:noFill/>
          <a:ln w="12700">
            <a:solidFill>
              <a:prstClr val="black"/>
            </a:solidFill>
          </a:ln>
        </p:spPr>
        <p:txBody>
          <a:bodyPr vert="horz" lIns="93304" tIns="46655" rIns="93304" bIns="46655" rtlCol="0" anchor="ctr"/>
          <a:lstStyle/>
          <a:p>
            <a:endParaRPr lang="en-US"/>
          </a:p>
        </p:txBody>
      </p:sp>
      <p:sp>
        <p:nvSpPr>
          <p:cNvPr id="5" name="Notes Placeholder 4"/>
          <p:cNvSpPr>
            <a:spLocks noGrp="1"/>
          </p:cNvSpPr>
          <p:nvPr>
            <p:ph type="body" sz="quarter" idx="3"/>
          </p:nvPr>
        </p:nvSpPr>
        <p:spPr>
          <a:xfrm>
            <a:off x="702628" y="4481538"/>
            <a:ext cx="5621020" cy="3666709"/>
          </a:xfrm>
          <a:prstGeom prst="rect">
            <a:avLst/>
          </a:prstGeom>
        </p:spPr>
        <p:txBody>
          <a:bodyPr vert="horz" lIns="93304" tIns="46655" rIns="93304" bIns="466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53"/>
            <a:ext cx="3044719" cy="467230"/>
          </a:xfrm>
          <a:prstGeom prst="rect">
            <a:avLst/>
          </a:prstGeom>
        </p:spPr>
        <p:txBody>
          <a:bodyPr vert="horz" lIns="93304" tIns="46655" rIns="93304" bIns="46655"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53"/>
            <a:ext cx="3044719" cy="467230"/>
          </a:xfrm>
          <a:prstGeom prst="rect">
            <a:avLst/>
          </a:prstGeom>
        </p:spPr>
        <p:txBody>
          <a:bodyPr vert="horz" lIns="93304" tIns="46655" rIns="93304" bIns="46655" rtlCol="0" anchor="b"/>
          <a:lstStyle>
            <a:lvl1pPr algn="r">
              <a:defRPr sz="1200"/>
            </a:lvl1pPr>
          </a:lstStyle>
          <a:p>
            <a:fld id="{F88FB49B-9B75-4B6E-BC47-0698B950E002}" type="slidenum">
              <a:rPr lang="en-US" smtClean="0"/>
              <a:t>‹#›</a:t>
            </a:fld>
            <a:endParaRPr lang="en-US"/>
          </a:p>
        </p:txBody>
      </p:sp>
    </p:spTree>
    <p:extLst>
      <p:ext uri="{BB962C8B-B14F-4D97-AF65-F5344CB8AC3E}">
        <p14:creationId xmlns:p14="http://schemas.microsoft.com/office/powerpoint/2010/main" val="2779190540"/>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91000" cy="3143250"/>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41024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91000" cy="3143250"/>
          </a:xfrm>
        </p:spPr>
      </p:sp>
      <p:sp>
        <p:nvSpPr>
          <p:cNvPr id="3" name="Notes Placeholder 2"/>
          <p:cNvSpPr>
            <a:spLocks noGrp="1"/>
          </p:cNvSpPr>
          <p:nvPr>
            <p:ph type="body" idx="1"/>
          </p:nvPr>
        </p:nvSpPr>
        <p:spPr/>
        <p:txBody>
          <a:bodyPr/>
          <a:lstStyle/>
          <a:p>
            <a:r>
              <a:rPr lang="en-US" dirty="0"/>
              <a:t>This quarterly report has been prepared per Tennessee Code Annotated §68-203-103 and Tennessee Rule 0400-12-01-.08(3)(</a:t>
            </a:r>
            <a:r>
              <a:rPr lang="en-US" dirty="0" err="1"/>
              <a:t>i</a:t>
            </a:r>
            <a:r>
              <a:rPr lang="en-US" dirty="0"/>
              <a:t>)4 which requires that the Board be provided a quarterly update on the timeliness of permit processing.</a:t>
            </a:r>
          </a:p>
          <a:p>
            <a:r>
              <a:rPr lang="en-US" dirty="0"/>
              <a:t> </a:t>
            </a:r>
          </a:p>
          <a:p>
            <a:r>
              <a:rPr lang="en-US" dirty="0"/>
              <a:t>The progress and performance of Tennessee Department of Environment of Conservation (TDEC) Division of Solid Waste Management’s (DSWM) Hazardous Waste Permitting Program is reviewed regularly both 1) at the federal level by the United Stated Environmental Protection Agency (EPA) and at the state level by this board and the legislature.</a:t>
            </a:r>
          </a:p>
          <a:p>
            <a:r>
              <a:rPr lang="en-US" dirty="0"/>
              <a:t> </a:t>
            </a:r>
          </a:p>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613090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417638" y="1163638"/>
            <a:ext cx="4191000" cy="3143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687353" y="4427147"/>
            <a:ext cx="5621020" cy="366670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solidFill>
                <a:srgbClr val="FF0000"/>
              </a:solidFill>
            </a:endParaRPr>
          </a:p>
        </p:txBody>
      </p:sp>
      <p:sp>
        <p:nvSpPr>
          <p:cNvPr id="2" name="Date Placeholder 1"/>
          <p:cNvSpPr>
            <a:spLocks noGrp="1"/>
          </p:cNvSpPr>
          <p:nvPr>
            <p:ph type="dt" idx="10"/>
          </p:nvPr>
        </p:nvSpPr>
        <p:spPr/>
        <p:txBody>
          <a:bodyPr/>
          <a:lstStyle/>
          <a:p>
            <a:r>
              <a:rPr lang="en-US" dirty="0"/>
              <a:t>12/7/2017</a:t>
            </a:r>
          </a:p>
          <a:p>
            <a:r>
              <a:rPr lang="en-US" dirty="0"/>
              <a:t>Hazardous Waste Permitting Activities</a:t>
            </a:r>
          </a:p>
          <a:p>
            <a:endParaRPr lang="en-US" dirty="0"/>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4079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417638" y="1163638"/>
            <a:ext cx="4191000" cy="3143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r>
              <a:rPr lang="en-US" dirty="0"/>
              <a:t>12/7/2017</a:t>
            </a:r>
          </a:p>
          <a:p>
            <a:r>
              <a:rPr lang="en-US" dirty="0"/>
              <a:t>Hazardous Waste Permitting Activities</a:t>
            </a:r>
          </a:p>
        </p:txBody>
      </p:sp>
    </p:spTree>
    <p:extLst>
      <p:ext uri="{BB962C8B-B14F-4D97-AF65-F5344CB8AC3E}">
        <p14:creationId xmlns:p14="http://schemas.microsoft.com/office/powerpoint/2010/main" val="1462685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12/7/2017</a:t>
            </a:r>
          </a:p>
          <a:p>
            <a:r>
              <a:rPr lang="en-US" dirty="0" smtClean="0"/>
              <a:t>Hazardous Waste Permitting Activities</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10269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417638" y="1163638"/>
            <a:ext cx="4191000" cy="3143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74164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417638" y="1163638"/>
            <a:ext cx="4191000" cy="3143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r>
            <a:br>
              <a:rPr lang="en-US" altLang="en-US" dirty="0"/>
            </a:br>
            <a:r>
              <a:rPr lang="en-US" altLang="en-US" dirty="0"/>
              <a:t/>
            </a:r>
            <a:br>
              <a:rPr lang="en-US" altLang="en-US" dirty="0"/>
            </a:br>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62685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417638" y="1163638"/>
            <a:ext cx="4191000" cy="3143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74471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1" y="4038605"/>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1"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4995" y="1524002"/>
            <a:ext cx="5385685" cy="1846521"/>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1" y="1193802"/>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5"/>
            <a:ext cx="1584960" cy="543415"/>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1"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5"/>
            <a:ext cx="1584960" cy="543415"/>
          </a:xfrm>
          <a:prstGeom prst="rect">
            <a:avLst/>
          </a:prstGeom>
        </p:spPr>
      </p:pic>
    </p:spTree>
    <p:extLst>
      <p:ext uri="{BB962C8B-B14F-4D97-AF65-F5344CB8AC3E}">
        <p14:creationId xmlns:p14="http://schemas.microsoft.com/office/powerpoint/2010/main" val="2563603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5"/>
            <a:ext cx="1584960" cy="543415"/>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1"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521" y="304800"/>
            <a:ext cx="27736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1"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1"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1"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1"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20"/>
            <a:ext cx="1584960" cy="543415"/>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1" y="1193802"/>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20"/>
            <a:ext cx="1584960" cy="543415"/>
          </a:xfrm>
          <a:prstGeom prst="rect">
            <a:avLst/>
          </a:prstGeom>
        </p:spPr>
      </p:pic>
    </p:spTree>
    <p:extLst>
      <p:ext uri="{BB962C8B-B14F-4D97-AF65-F5344CB8AC3E}">
        <p14:creationId xmlns:p14="http://schemas.microsoft.com/office/powerpoint/2010/main" val="277065618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1" y="1193802"/>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5"/>
            <a:ext cx="1584960" cy="543415"/>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1" y="1193802"/>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5"/>
            <a:ext cx="1584960" cy="543415"/>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1" y="1193802"/>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5"/>
            <a:ext cx="1584960" cy="543415"/>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1" y="6416677"/>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8"/>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4" r:id="rId10"/>
    <p:sldLayoutId id="2147483679"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marL="0" indent="0">
              <a:defRPr/>
            </a:pPr>
            <a:r>
              <a:rPr lang="en-US" altLang="en-US" sz="3600" dirty="0"/>
              <a:t>Hazardous Waste Permitting Activities</a:t>
            </a:r>
            <a:br>
              <a:rPr lang="en-US" altLang="en-US" sz="3600" dirty="0"/>
            </a:br>
            <a:r>
              <a:rPr lang="en-US" altLang="en-US" sz="3600" dirty="0" smtClean="0"/>
              <a:t>4</a:t>
            </a:r>
            <a:r>
              <a:rPr lang="en-US" altLang="en-US" sz="3600" baseline="30000" dirty="0" smtClean="0"/>
              <a:t>th</a:t>
            </a:r>
            <a:r>
              <a:rPr lang="en-US" altLang="en-US" sz="3600" dirty="0" smtClean="0"/>
              <a:t> </a:t>
            </a:r>
            <a:r>
              <a:rPr lang="en-US" altLang="en-US" sz="3600" dirty="0" smtClean="0">
                <a:cs typeface="Times New Roman" pitchFamily="18" charset="0"/>
              </a:rPr>
              <a:t>Quarter </a:t>
            </a:r>
            <a:r>
              <a:rPr lang="en-US" altLang="en-US" sz="3600" dirty="0">
                <a:cs typeface="Times New Roman" pitchFamily="18" charset="0"/>
              </a:rPr>
              <a:t>Update</a:t>
            </a:r>
          </a:p>
        </p:txBody>
      </p:sp>
      <p:sp>
        <p:nvSpPr>
          <p:cNvPr id="3" name="Text Placeholder 2"/>
          <p:cNvSpPr>
            <a:spLocks noGrp="1"/>
          </p:cNvSpPr>
          <p:nvPr>
            <p:ph type="body" sz="quarter" idx="12"/>
          </p:nvPr>
        </p:nvSpPr>
        <p:spPr/>
        <p:txBody>
          <a:bodyPr>
            <a:normAutofit fontScale="55000" lnSpcReduction="20000"/>
          </a:bodyPr>
          <a:lstStyle/>
          <a:p>
            <a:pPr>
              <a:defRPr/>
            </a:pPr>
            <a:r>
              <a:rPr lang="en-US" altLang="en-US" b="1" dirty="0">
                <a:cs typeface="Times New Roman" pitchFamily="18" charset="0"/>
              </a:rPr>
              <a:t>Presented to the </a:t>
            </a:r>
          </a:p>
          <a:p>
            <a:pPr>
              <a:defRPr/>
            </a:pPr>
            <a:r>
              <a:rPr lang="en-US" altLang="en-US" b="1" dirty="0">
                <a:cs typeface="Times New Roman" pitchFamily="18" charset="0"/>
              </a:rPr>
              <a:t> Underground Storage </a:t>
            </a:r>
            <a:r>
              <a:rPr lang="en-US" altLang="en-US" b="1" dirty="0" smtClean="0">
                <a:cs typeface="Times New Roman" pitchFamily="18" charset="0"/>
              </a:rPr>
              <a:t>Tanks  </a:t>
            </a:r>
            <a:r>
              <a:rPr lang="en-US" altLang="en-US" b="1" dirty="0">
                <a:cs typeface="Times New Roman" pitchFamily="18" charset="0"/>
              </a:rPr>
              <a:t>and </a:t>
            </a:r>
          </a:p>
          <a:p>
            <a:pPr>
              <a:defRPr/>
            </a:pPr>
            <a:r>
              <a:rPr lang="en-US" altLang="en-US" b="1" dirty="0">
                <a:cs typeface="Times New Roman" pitchFamily="18" charset="0"/>
              </a:rPr>
              <a:t>Solid Waste Disposal </a:t>
            </a:r>
            <a:r>
              <a:rPr lang="en-US" altLang="en-US" b="1" dirty="0" smtClean="0">
                <a:cs typeface="Times New Roman" pitchFamily="18" charset="0"/>
              </a:rPr>
              <a:t>Control </a:t>
            </a:r>
            <a:r>
              <a:rPr lang="en-US" altLang="en-US" b="1" dirty="0">
                <a:cs typeface="Times New Roman" pitchFamily="18" charset="0"/>
              </a:rPr>
              <a:t>Board</a:t>
            </a:r>
          </a:p>
          <a:p>
            <a:endParaRPr lang="en-US" dirty="0"/>
          </a:p>
        </p:txBody>
      </p:sp>
      <p:sp>
        <p:nvSpPr>
          <p:cNvPr id="4" name="Text Placeholder 3"/>
          <p:cNvSpPr>
            <a:spLocks noGrp="1"/>
          </p:cNvSpPr>
          <p:nvPr>
            <p:ph type="body" sz="quarter" idx="11"/>
          </p:nvPr>
        </p:nvSpPr>
        <p:spPr/>
        <p:txBody>
          <a:bodyPr/>
          <a:lstStyle/>
          <a:p>
            <a:pPr>
              <a:defRPr/>
            </a:pPr>
            <a:r>
              <a:rPr lang="en-US" altLang="en-US" b="1" smtClean="0">
                <a:latin typeface="Calibri" panose="020F0502020204030204" pitchFamily="34" charset="0"/>
                <a:cs typeface="Times New Roman" pitchFamily="18" charset="0"/>
              </a:rPr>
              <a:t>October 3, </a:t>
            </a:r>
            <a:r>
              <a:rPr lang="en-US" altLang="en-US" b="1" dirty="0" smtClean="0">
                <a:latin typeface="Calibri" panose="020F0502020204030204" pitchFamily="34" charset="0"/>
                <a:cs typeface="Times New Roman" pitchFamily="18" charset="0"/>
              </a:rPr>
              <a:t>2018</a:t>
            </a:r>
            <a:endParaRPr lang="en-US" altLang="en-US" b="1" dirty="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479260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FFFF"/>
                </a:solidFill>
              </a:rPr>
              <a:t>Introduction</a:t>
            </a:r>
            <a:endParaRPr lang="en-US" dirty="0"/>
          </a:p>
        </p:txBody>
      </p:sp>
      <p:sp>
        <p:nvSpPr>
          <p:cNvPr id="5" name="Content Placeholder 4"/>
          <p:cNvSpPr>
            <a:spLocks noGrp="1"/>
          </p:cNvSpPr>
          <p:nvPr>
            <p:ph idx="1"/>
          </p:nvPr>
        </p:nvSpPr>
        <p:spPr>
          <a:xfrm>
            <a:off x="381000" y="1371600"/>
            <a:ext cx="8458200" cy="4495800"/>
          </a:xfrm>
        </p:spPr>
        <p:txBody>
          <a:bodyPr>
            <a:normAutofit fontScale="85000" lnSpcReduction="20000"/>
          </a:bodyPr>
          <a:lstStyle/>
          <a:p>
            <a:pPr marL="0" indent="0">
              <a:lnSpc>
                <a:spcPct val="115000"/>
              </a:lnSpc>
              <a:spcBef>
                <a:spcPts val="0"/>
              </a:spcBef>
              <a:spcAft>
                <a:spcPts val="1000"/>
              </a:spcAft>
              <a:buNone/>
            </a:pPr>
            <a:r>
              <a:rPr lang="en-US" dirty="0" smtClean="0">
                <a:solidFill>
                  <a:srgbClr val="000000"/>
                </a:solidFill>
                <a:latin typeface="+mj-lt"/>
                <a:ea typeface="Calibri"/>
                <a:cs typeface="Times New Roman"/>
              </a:rPr>
              <a:t>Tennessee </a:t>
            </a:r>
            <a:r>
              <a:rPr lang="en-US" dirty="0">
                <a:solidFill>
                  <a:srgbClr val="000000"/>
                </a:solidFill>
                <a:latin typeface="+mj-lt"/>
                <a:ea typeface="Calibri"/>
                <a:cs typeface="Times New Roman"/>
              </a:rPr>
              <a:t>statute requires a quarterly update on the </a:t>
            </a:r>
            <a:r>
              <a:rPr lang="en-US" b="1" dirty="0">
                <a:solidFill>
                  <a:srgbClr val="000000"/>
                </a:solidFill>
                <a:latin typeface="+mj-lt"/>
                <a:ea typeface="Calibri"/>
                <a:cs typeface="Times New Roman"/>
              </a:rPr>
              <a:t>timeliness</a:t>
            </a:r>
            <a:r>
              <a:rPr lang="en-US" dirty="0">
                <a:solidFill>
                  <a:srgbClr val="000000"/>
                </a:solidFill>
                <a:latin typeface="+mj-lt"/>
                <a:ea typeface="Calibri"/>
                <a:cs typeface="Times New Roman"/>
              </a:rPr>
              <a:t> of permit processing </a:t>
            </a:r>
            <a:r>
              <a:rPr lang="en-US" dirty="0" smtClean="0">
                <a:solidFill>
                  <a:srgbClr val="000000"/>
                </a:solidFill>
                <a:latin typeface="+mj-lt"/>
                <a:ea typeface="Calibri"/>
                <a:cs typeface="Times New Roman"/>
              </a:rPr>
              <a:t>by the DSWM to be </a:t>
            </a:r>
            <a:r>
              <a:rPr lang="en-US" dirty="0">
                <a:solidFill>
                  <a:srgbClr val="000000"/>
                </a:solidFill>
                <a:latin typeface="+mj-lt"/>
                <a:ea typeface="Calibri"/>
                <a:cs typeface="Times New Roman"/>
              </a:rPr>
              <a:t>provided to the Board.</a:t>
            </a:r>
            <a:r>
              <a:rPr lang="en-US" dirty="0">
                <a:latin typeface="+mj-lt"/>
              </a:rPr>
              <a:t> </a:t>
            </a:r>
            <a:r>
              <a:rPr lang="en-US" dirty="0" smtClean="0">
                <a:latin typeface="+mj-lt"/>
              </a:rPr>
              <a:t>This report is for the state’s </a:t>
            </a:r>
            <a:r>
              <a:rPr lang="en-US" altLang="en-US" dirty="0" smtClean="0">
                <a:latin typeface="Calibri" panose="020F0502020204030204" pitchFamily="34" charset="0"/>
                <a:cs typeface="Calibri" panose="020F0502020204030204" pitchFamily="34" charset="0"/>
              </a:rPr>
              <a:t>4</a:t>
            </a:r>
            <a:r>
              <a:rPr lang="en-US" altLang="en-US" baseline="30000" dirty="0" smtClean="0">
                <a:latin typeface="Calibri" panose="020F0502020204030204" pitchFamily="34" charset="0"/>
                <a:cs typeface="Calibri" panose="020F0502020204030204" pitchFamily="34" charset="0"/>
              </a:rPr>
              <a:t>th</a:t>
            </a:r>
            <a:r>
              <a:rPr lang="en-US" altLang="en-US" dirty="0" smtClean="0"/>
              <a:t> </a:t>
            </a:r>
            <a:r>
              <a:rPr lang="en-US" dirty="0" smtClean="0">
                <a:latin typeface="+mj-lt"/>
              </a:rPr>
              <a:t>Quarter running from April 1, 2018 to June 30, 2018.</a:t>
            </a:r>
          </a:p>
          <a:p>
            <a:pPr marL="0" indent="0">
              <a:lnSpc>
                <a:spcPct val="115000"/>
              </a:lnSpc>
              <a:spcBef>
                <a:spcPts val="0"/>
              </a:spcBef>
              <a:spcAft>
                <a:spcPts val="1000"/>
              </a:spcAft>
              <a:buNone/>
            </a:pPr>
            <a:r>
              <a:rPr lang="en-US" dirty="0" smtClean="0">
                <a:solidFill>
                  <a:srgbClr val="000000"/>
                </a:solidFill>
                <a:latin typeface="Calibri" panose="020F0502020204030204" pitchFamily="34" charset="0"/>
                <a:ea typeface="Calibri"/>
                <a:cs typeface="Times New Roman"/>
              </a:rPr>
              <a:t>Tennessee regulations </a:t>
            </a:r>
            <a:r>
              <a:rPr lang="en-US" dirty="0">
                <a:solidFill>
                  <a:srgbClr val="000000"/>
                </a:solidFill>
                <a:latin typeface="Calibri" panose="020F0502020204030204" pitchFamily="34" charset="0"/>
                <a:ea typeface="Calibri"/>
                <a:cs typeface="Times New Roman"/>
              </a:rPr>
              <a:t>specify </a:t>
            </a:r>
            <a:r>
              <a:rPr lang="en-US" b="1" dirty="0">
                <a:solidFill>
                  <a:srgbClr val="000000"/>
                </a:solidFill>
                <a:latin typeface="Calibri" panose="020F0502020204030204" pitchFamily="34" charset="0"/>
                <a:ea typeface="Calibri"/>
                <a:cs typeface="Times New Roman"/>
              </a:rPr>
              <a:t>time limits </a:t>
            </a:r>
            <a:r>
              <a:rPr lang="en-US" dirty="0">
                <a:solidFill>
                  <a:srgbClr val="000000"/>
                </a:solidFill>
                <a:latin typeface="Calibri" panose="020F0502020204030204" pitchFamily="34" charset="0"/>
                <a:ea typeface="Calibri"/>
                <a:cs typeface="Times New Roman"/>
              </a:rPr>
              <a:t>for applications: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Calibri"/>
                <a:cs typeface="Times New Roman"/>
              </a:rPr>
              <a:t>C</a:t>
            </a:r>
            <a:r>
              <a:rPr lang="en-US" dirty="0">
                <a:solidFill>
                  <a:srgbClr val="000000"/>
                </a:solidFill>
                <a:latin typeface="Calibri" panose="020F0502020204030204" pitchFamily="34" charset="0"/>
                <a:ea typeface="Calibri"/>
              </a:rPr>
              <a:t>ompleteness </a:t>
            </a:r>
            <a:r>
              <a:rPr lang="en-US" dirty="0" smtClean="0">
                <a:solidFill>
                  <a:srgbClr val="000000"/>
                </a:solidFill>
                <a:latin typeface="Calibri" panose="020F0502020204030204" pitchFamily="34" charset="0"/>
                <a:ea typeface="Calibri"/>
              </a:rPr>
              <a:t>reviews/determinations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Calibri"/>
              </a:rPr>
              <a:t>Approval or </a:t>
            </a:r>
            <a:r>
              <a:rPr lang="en-US" dirty="0" smtClean="0">
                <a:solidFill>
                  <a:srgbClr val="000000"/>
                </a:solidFill>
                <a:latin typeface="Calibri" panose="020F0502020204030204" pitchFamily="34" charset="0"/>
                <a:ea typeface="Calibri"/>
              </a:rPr>
              <a:t>denial (Class 2 modifications and new commercial applications)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Times New Roman"/>
              </a:rPr>
              <a:t>For the following:</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Part B permit </a:t>
            </a:r>
            <a:r>
              <a:rPr lang="en-US" dirty="0" smtClean="0">
                <a:solidFill>
                  <a:srgbClr val="000000"/>
                </a:solidFill>
                <a:latin typeface="Calibri" panose="020F0502020204030204" pitchFamily="34" charset="0"/>
                <a:ea typeface="Times New Roman"/>
              </a:rPr>
              <a:t>applications</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Class 1 and </a:t>
            </a:r>
            <a:r>
              <a:rPr lang="en-US" baseline="30000" dirty="0">
                <a:solidFill>
                  <a:srgbClr val="000000"/>
                </a:solidFill>
                <a:latin typeface="Calibri" panose="020F0502020204030204" pitchFamily="34" charset="0"/>
                <a:ea typeface="Times New Roman"/>
              </a:rPr>
              <a:t>1</a:t>
            </a:r>
            <a:r>
              <a:rPr lang="en-US" dirty="0">
                <a:solidFill>
                  <a:srgbClr val="000000"/>
                </a:solidFill>
                <a:latin typeface="Calibri" panose="020F0502020204030204" pitchFamily="34" charset="0"/>
                <a:ea typeface="Times New Roman"/>
              </a:rPr>
              <a:t>1 permit </a:t>
            </a:r>
            <a:r>
              <a:rPr lang="en-US" dirty="0" smtClean="0">
                <a:solidFill>
                  <a:srgbClr val="000000"/>
                </a:solidFill>
                <a:latin typeface="Calibri" panose="020F0502020204030204" pitchFamily="34" charset="0"/>
                <a:ea typeface="Times New Roman"/>
              </a:rPr>
              <a:t>modifications</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Class 2 permit </a:t>
            </a:r>
            <a:r>
              <a:rPr lang="en-US" dirty="0" smtClean="0">
                <a:solidFill>
                  <a:srgbClr val="000000"/>
                </a:solidFill>
                <a:latin typeface="Calibri" panose="020F0502020204030204" pitchFamily="34" charset="0"/>
                <a:ea typeface="Times New Roman"/>
              </a:rPr>
              <a:t>modifications</a:t>
            </a:r>
          </a:p>
          <a:p>
            <a:pPr lvl="2">
              <a:lnSpc>
                <a:spcPct val="115000"/>
              </a:lnSpc>
              <a:spcBef>
                <a:spcPts val="0"/>
              </a:spcBef>
              <a:spcAft>
                <a:spcPts val="1000"/>
              </a:spcAft>
              <a:buClr>
                <a:schemeClr val="tx1"/>
              </a:buClr>
              <a:buSzPct val="150000"/>
            </a:pPr>
            <a:r>
              <a:rPr lang="en-US" dirty="0">
                <a:solidFill>
                  <a:srgbClr val="000000"/>
                </a:solidFill>
                <a:latin typeface="Calibri" panose="020F0502020204030204" pitchFamily="34" charset="0"/>
                <a:ea typeface="Times New Roman"/>
              </a:rPr>
              <a:t>Class 3 permit </a:t>
            </a:r>
            <a:r>
              <a:rPr lang="en-US" dirty="0" smtClean="0">
                <a:solidFill>
                  <a:srgbClr val="000000"/>
                </a:solidFill>
                <a:latin typeface="Calibri" panose="020F0502020204030204" pitchFamily="34" charset="0"/>
                <a:ea typeface="Times New Roman"/>
              </a:rPr>
              <a:t>modifications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smtClean="0">
                <a:solidFill>
                  <a:srgbClr val="000000"/>
                </a:solidFill>
                <a:latin typeface="Calibri" panose="020F0502020204030204" pitchFamily="34" charset="0"/>
                <a:ea typeface="Times New Roman"/>
              </a:rPr>
              <a:t>TDEC </a:t>
            </a:r>
            <a:r>
              <a:rPr lang="en-US" dirty="0">
                <a:solidFill>
                  <a:srgbClr val="000000"/>
                </a:solidFill>
                <a:latin typeface="Calibri" panose="020F0502020204030204" pitchFamily="34" charset="0"/>
                <a:ea typeface="Times New Roman"/>
              </a:rPr>
              <a:t>issues Notice of Deficiencies/Comments if submittal is incomplete</a:t>
            </a:r>
            <a:endParaRPr lang="en-US" dirty="0">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Calibri"/>
            </a:endParaRPr>
          </a:p>
          <a:p>
            <a:pPr lvl="1">
              <a:lnSpc>
                <a:spcPct val="115000"/>
              </a:lnSpc>
              <a:spcBef>
                <a:spcPts val="0"/>
              </a:spcBef>
              <a:spcAft>
                <a:spcPts val="1000"/>
              </a:spcAft>
              <a:buClr>
                <a:schemeClr val="tx1"/>
              </a:buClr>
              <a:buSzPct val="150000"/>
              <a:buFont typeface="Arial" panose="020B0604020202020204" pitchFamily="34" charset="0"/>
              <a:buChar char="•"/>
            </a:pPr>
            <a:endParaRPr lang="en-US" dirty="0">
              <a:solidFill>
                <a:srgbClr val="000000"/>
              </a:solidFill>
              <a:latin typeface="Calibri" panose="020F0502020204030204" pitchFamily="34" charset="0"/>
              <a:ea typeface="Calibri"/>
            </a:endParaRPr>
          </a:p>
          <a:p>
            <a:pPr lvl="1">
              <a:spcBef>
                <a:spcPts val="0"/>
              </a:spcBef>
              <a:buClrTx/>
              <a:buSzPct val="150000"/>
              <a:buFont typeface="Arial" panose="020B0604020202020204" pitchFamily="34" charset="0"/>
              <a:buChar char="•"/>
            </a:pPr>
            <a:endParaRPr lang="en-US" dirty="0" smtClean="0">
              <a:solidFill>
                <a:srgbClr val="000000"/>
              </a:solidFill>
              <a:latin typeface="Calibri" panose="020F0502020204030204" pitchFamily="34" charset="0"/>
              <a:ea typeface="Calibri"/>
            </a:endParaRPr>
          </a:p>
          <a:p>
            <a:endParaRPr lang="en-US" dirty="0"/>
          </a:p>
        </p:txBody>
      </p:sp>
      <p:sp>
        <p:nvSpPr>
          <p:cNvPr id="6" name="Footer Placeholder 5"/>
          <p:cNvSpPr>
            <a:spLocks noGrp="1"/>
          </p:cNvSpPr>
          <p:nvPr>
            <p:ph type="ftr" sz="quarter" idx="11"/>
          </p:nvPr>
        </p:nvSpPr>
        <p:spPr/>
        <p:txBody>
          <a:bodyPr/>
          <a:lstStyle/>
          <a:p>
            <a:r>
              <a:rPr lang="en-US" sz="1400" i="0" dirty="0" smtClean="0">
                <a:latin typeface="+mj-lt"/>
              </a:rPr>
              <a:t>2</a:t>
            </a:r>
            <a:endParaRPr lang="en-US" sz="1400" i="0" dirty="0">
              <a:latin typeface="+mj-lt"/>
            </a:endParaRPr>
          </a:p>
        </p:txBody>
      </p:sp>
    </p:spTree>
    <p:extLst>
      <p:ext uri="{BB962C8B-B14F-4D97-AF65-F5344CB8AC3E}">
        <p14:creationId xmlns:p14="http://schemas.microsoft.com/office/powerpoint/2010/main" val="1191946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z="2000" u="sng" dirty="0" smtClean="0">
                <a:solidFill>
                  <a:schemeClr val="bg1"/>
                </a:solidFill>
              </a:rPr>
              <a:t>Part </a:t>
            </a:r>
            <a:r>
              <a:rPr lang="en-US" altLang="en-US" sz="2000" u="sng" dirty="0">
                <a:solidFill>
                  <a:schemeClr val="bg1"/>
                </a:solidFill>
              </a:rPr>
              <a:t>B </a:t>
            </a:r>
            <a:r>
              <a:rPr lang="en-US" altLang="en-US" sz="2000" u="sng" dirty="0" smtClean="0">
                <a:solidFill>
                  <a:schemeClr val="bg1"/>
                </a:solidFill>
              </a:rPr>
              <a:t>Permit Application </a:t>
            </a:r>
            <a:r>
              <a:rPr lang="en-US" altLang="en-US" sz="2000" u="sng" dirty="0">
                <a:solidFill>
                  <a:schemeClr val="bg1"/>
                </a:solidFill>
              </a:rPr>
              <a:t>Reviews Required by </a:t>
            </a:r>
            <a:r>
              <a:rPr lang="en-US" altLang="en-US" sz="2000" u="sng" dirty="0" smtClean="0">
                <a:solidFill>
                  <a:schemeClr val="bg1"/>
                </a:solidFill>
              </a:rPr>
              <a:t>Regulation</a:t>
            </a:r>
            <a:r>
              <a:rPr lang="en-US" altLang="en-US" sz="2000" dirty="0">
                <a:solidFill>
                  <a:srgbClr val="FFFFFF"/>
                </a:solidFill>
              </a:rPr>
              <a:t/>
            </a:r>
            <a:br>
              <a:rPr lang="en-US" altLang="en-US" sz="2000" dirty="0">
                <a:solidFill>
                  <a:srgbClr val="FFFFFF"/>
                </a:solidFill>
              </a:rPr>
            </a:br>
            <a:r>
              <a:rPr lang="en-US" altLang="en-US" sz="2000" dirty="0" smtClean="0">
                <a:solidFill>
                  <a:srgbClr val="FFFFFF"/>
                </a:solidFill>
              </a:rPr>
              <a:t>April 1, 2018 to June 30</a:t>
            </a:r>
            <a:r>
              <a:rPr lang="en-US" altLang="en-US" sz="2000" dirty="0" smtClean="0">
                <a:solidFill>
                  <a:prstClr val="white"/>
                </a:solidFill>
              </a:rPr>
              <a:t>, 2018</a:t>
            </a:r>
            <a:endParaRPr lang="en-US" altLang="en-US" sz="20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5809449"/>
              </p:ext>
            </p:extLst>
          </p:nvPr>
        </p:nvGraphicFramePr>
        <p:xfrm>
          <a:off x="304800" y="1295400"/>
          <a:ext cx="8686798" cy="4526280"/>
        </p:xfrm>
        <a:graphic>
          <a:graphicData uri="http://schemas.openxmlformats.org/drawingml/2006/table">
            <a:tbl>
              <a:tblPr firstRow="1" bandRow="1">
                <a:tableStyleId>{5C22544A-7EE6-4342-B048-85BDC9FD1C3A}</a:tableStyleId>
              </a:tblPr>
              <a:tblGrid>
                <a:gridCol w="394853">
                  <a:extLst>
                    <a:ext uri="{9D8B030D-6E8A-4147-A177-3AD203B41FA5}">
                      <a16:colId xmlns:a16="http://schemas.microsoft.com/office/drawing/2014/main" xmlns="" val="20000"/>
                    </a:ext>
                  </a:extLst>
                </a:gridCol>
                <a:gridCol w="1967347">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1355932">
                  <a:extLst>
                    <a:ext uri="{9D8B030D-6E8A-4147-A177-3AD203B41FA5}">
                      <a16:colId xmlns:a16="http://schemas.microsoft.com/office/drawing/2014/main" xmlns="" val="20003"/>
                    </a:ext>
                  </a:extLst>
                </a:gridCol>
                <a:gridCol w="1298961">
                  <a:extLst>
                    <a:ext uri="{9D8B030D-6E8A-4147-A177-3AD203B41FA5}">
                      <a16:colId xmlns:a16="http://schemas.microsoft.com/office/drawing/2014/main" xmlns="" val="20004"/>
                    </a:ext>
                  </a:extLst>
                </a:gridCol>
                <a:gridCol w="1298961">
                  <a:extLst>
                    <a:ext uri="{9D8B030D-6E8A-4147-A177-3AD203B41FA5}">
                      <a16:colId xmlns:a16="http://schemas.microsoft.com/office/drawing/2014/main" xmlns="" val="20005"/>
                    </a:ext>
                  </a:extLst>
                </a:gridCol>
                <a:gridCol w="1380144">
                  <a:extLst>
                    <a:ext uri="{9D8B030D-6E8A-4147-A177-3AD203B41FA5}">
                      <a16:colId xmlns:a16="http://schemas.microsoft.com/office/drawing/2014/main" xmlns="" val="20006"/>
                    </a:ext>
                  </a:extLst>
                </a:gridCol>
              </a:tblGrid>
              <a:tr h="1447800">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solidFill>
                      <a:srgbClr val="4F81BD"/>
                    </a:solidFill>
                  </a:tcPr>
                </a:tc>
                <a:tc>
                  <a:txBody>
                    <a:bodyPr/>
                    <a:lstStyle/>
                    <a:p>
                      <a:pPr marL="0" marR="0" algn="ctr">
                        <a:spcBef>
                          <a:spcPts val="0"/>
                        </a:spcBef>
                        <a:spcAft>
                          <a:spcPts val="0"/>
                        </a:spcAft>
                      </a:pPr>
                      <a:r>
                        <a:rPr lang="en-US" sz="1600" b="1" smtClean="0">
                          <a:effectLst/>
                          <a:latin typeface="Calibri" panose="020F0502020204030204" pitchFamily="34" charset="0"/>
                          <a:ea typeface="Times New Roman"/>
                        </a:rPr>
                        <a:t>PART B APPLICATIONS</a:t>
                      </a:r>
                      <a:endParaRPr lang="en-US" sz="16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600" b="1" smtClean="0">
                          <a:effectLst/>
                          <a:latin typeface="Calibri" panose="020F0502020204030204" pitchFamily="34" charset="0"/>
                          <a:ea typeface="Times New Roman"/>
                        </a:rPr>
                        <a:t>RECEIVED</a:t>
                      </a:r>
                      <a:endParaRPr lang="en-US" sz="16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Times New Roman"/>
                        </a:rPr>
                        <a:t>180 DAY INITIAL REVIEW</a:t>
                      </a:r>
                    </a:p>
                    <a:p>
                      <a:pPr marL="0" marR="0" algn="ctr">
                        <a:spcBef>
                          <a:spcPts val="0"/>
                        </a:spcBef>
                        <a:spcAft>
                          <a:spcPts val="0"/>
                        </a:spcAft>
                      </a:pPr>
                      <a:r>
                        <a:rPr lang="en-US" sz="1600" b="1" dirty="0">
                          <a:solidFill>
                            <a:schemeClr val="tx1"/>
                          </a:solidFill>
                          <a:effectLst/>
                          <a:latin typeface="Calibri" panose="020F0502020204030204" pitchFamily="34" charset="0"/>
                          <a:ea typeface="Times New Roman"/>
                        </a:rPr>
                        <a:t>REQUIRED BY REGULATION</a:t>
                      </a:r>
                    </a:p>
                  </a:txBody>
                  <a:tcPr marL="70574" marR="70574" marT="0" marB="0" anchor="ctr">
                    <a:solidFill>
                      <a:schemeClr val="accent1">
                        <a:lumMod val="60000"/>
                        <a:lumOff val="40000"/>
                      </a:schemeClr>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a:rPr>
                        <a:t>NOTICE</a:t>
                      </a:r>
                      <a:r>
                        <a:rPr lang="en-US" sz="1600" b="1" baseline="0" dirty="0">
                          <a:effectLst/>
                          <a:latin typeface="Calibri" panose="020F0502020204030204" pitchFamily="34" charset="0"/>
                          <a:ea typeface="Times New Roman"/>
                        </a:rPr>
                        <a:t> OF </a:t>
                      </a:r>
                      <a:r>
                        <a:rPr lang="en-US" sz="1600" b="1" baseline="0" dirty="0" smtClean="0">
                          <a:effectLst/>
                          <a:latin typeface="Calibri" panose="020F0502020204030204" pitchFamily="34" charset="0"/>
                          <a:ea typeface="Times New Roman"/>
                        </a:rPr>
                        <a:t>DEFICIENCY/ </a:t>
                      </a:r>
                      <a:r>
                        <a:rPr lang="en-US" sz="1600" b="1" dirty="0" smtClean="0">
                          <a:effectLst/>
                          <a:latin typeface="Calibri" panose="020F0502020204030204" pitchFamily="34" charset="0"/>
                          <a:ea typeface="Times New Roman"/>
                        </a:rPr>
                        <a:t>REVIEWED </a:t>
                      </a:r>
                      <a:r>
                        <a:rPr lang="en-US" sz="1600" b="1" dirty="0">
                          <a:effectLst/>
                          <a:latin typeface="Calibri" panose="020F0502020204030204" pitchFamily="34" charset="0"/>
                          <a:ea typeface="Times New Roman"/>
                        </a:rPr>
                        <a:t>BY</a:t>
                      </a:r>
                    </a:p>
                  </a:txBody>
                  <a:tcPr marL="70574" marR="70574" marT="0" marB="0" anchor="ctr">
                    <a:solidFill>
                      <a:srgbClr val="4F81BD"/>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a:rPr>
                        <a:t>RESPONSES</a:t>
                      </a:r>
                      <a:r>
                        <a:rPr lang="en-US" sz="1600" b="1" baseline="0" dirty="0">
                          <a:effectLst/>
                          <a:latin typeface="Calibri" panose="020F0502020204030204" pitchFamily="34" charset="0"/>
                          <a:ea typeface="Times New Roman"/>
                        </a:rPr>
                        <a:t> </a:t>
                      </a:r>
                      <a:r>
                        <a:rPr lang="en-US" sz="1600" b="1" baseline="0" dirty="0" smtClean="0">
                          <a:effectLst/>
                          <a:latin typeface="Calibri" panose="020F0502020204030204" pitchFamily="34" charset="0"/>
                          <a:ea typeface="Times New Roman"/>
                        </a:rPr>
                        <a:t>DUE BY APPLICANT</a:t>
                      </a:r>
                      <a:endParaRPr lang="en-US" sz="16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a:rPr>
                        <a:t>DETERMINED</a:t>
                      </a:r>
                      <a:r>
                        <a:rPr lang="en-US" sz="1600" b="1" baseline="0" dirty="0">
                          <a:effectLst/>
                          <a:latin typeface="Calibri" panose="020F0502020204030204" pitchFamily="34" charset="0"/>
                          <a:ea typeface="Times New Roman"/>
                        </a:rPr>
                        <a:t> COMPLETE</a:t>
                      </a:r>
                      <a:endParaRPr lang="en-US" sz="1600" b="1" dirty="0">
                        <a:effectLst/>
                        <a:latin typeface="Calibri" panose="020F0502020204030204" pitchFamily="34" charset="0"/>
                        <a:ea typeface="Times New Roman"/>
                      </a:endParaRPr>
                    </a:p>
                  </a:txBody>
                  <a:tcPr marL="70574" marR="70574" marT="0" marB="0" anchor="ctr">
                    <a:solidFill>
                      <a:srgbClr val="4F81BD"/>
                    </a:solidFill>
                  </a:tcPr>
                </a:tc>
                <a:extLst>
                  <a:ext uri="{0D108BD9-81ED-4DB2-BD59-A6C34878D82A}">
                    <a16:rowId xmlns:a16="http://schemas.microsoft.com/office/drawing/2014/main" xmlns="" val="10000"/>
                  </a:ext>
                </a:extLst>
              </a:tr>
              <a:tr h="533400">
                <a:tc>
                  <a:txBody>
                    <a:bodyPr/>
                    <a:lstStyle/>
                    <a:p>
                      <a:pPr marL="0" marR="0" algn="ctr">
                        <a:spcBef>
                          <a:spcPts val="0"/>
                        </a:spcBef>
                        <a:spcAft>
                          <a:spcPts val="0"/>
                        </a:spcAft>
                      </a:pPr>
                      <a:r>
                        <a:rPr lang="en-US" sz="1600" b="0" smtClean="0">
                          <a:effectLst/>
                          <a:latin typeface="Calibri" panose="020F0502020204030204" pitchFamily="34" charset="0"/>
                          <a:ea typeface="Times New Roman"/>
                        </a:rPr>
                        <a:t>1.</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mtClean="0">
                          <a:effectLst/>
                          <a:latin typeface="Calibri" panose="020F0502020204030204" pitchFamily="34" charset="0"/>
                          <a:ea typeface="Times New Roman"/>
                        </a:rPr>
                        <a:t>Ashland Inc.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smtClean="0">
                          <a:effectLst/>
                          <a:latin typeface="Calibri" panose="020F0502020204030204" pitchFamily="34" charset="0"/>
                          <a:ea typeface="Times New Roman"/>
                        </a:rPr>
                        <a:t>TNHW-135</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9/7/17</a:t>
                      </a:r>
                    </a:p>
                  </a:txBody>
                  <a:tcPr marL="70574" marR="70574" marT="0" marB="0" anchor="ctr">
                    <a:solidFill>
                      <a:srgbClr val="D0D8E8"/>
                    </a:solidFill>
                  </a:tcP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Times New Roman"/>
                        </a:rPr>
                        <a:t>3/6/18</a:t>
                      </a:r>
                      <a:endParaRPr lang="en-US" sz="1600" dirty="0">
                        <a:solidFill>
                          <a:schemeClr val="tx1"/>
                        </a:solidFill>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11/6/17</a:t>
                      </a:r>
                    </a:p>
                    <a:p>
                      <a:pPr marL="0" marR="0" algn="ctr">
                        <a:spcBef>
                          <a:spcPts val="0"/>
                        </a:spcBef>
                        <a:spcAft>
                          <a:spcPts val="0"/>
                        </a:spcAft>
                      </a:pPr>
                      <a:r>
                        <a:rPr lang="en-US" sz="1600" dirty="0" smtClean="0">
                          <a:effectLst/>
                          <a:latin typeface="Calibri" panose="020F0502020204030204" pitchFamily="34" charset="0"/>
                          <a:ea typeface="Times New Roman"/>
                        </a:rPr>
                        <a:t>3/21/18</a:t>
                      </a:r>
                      <a:endParaRPr lang="en-US" sz="1600" dirty="0" smtClean="0">
                        <a:effectLst/>
                        <a:latin typeface="Calibri" panose="020F0502020204030204" pitchFamily="34" charset="0"/>
                        <a:ea typeface="Times New Roman"/>
                      </a:endParaRPr>
                    </a:p>
                  </a:txBody>
                  <a:tcPr marL="70574" marR="70574" marT="0" marB="0" anchor="ctr">
                    <a:solidFill>
                      <a:srgbClr val="92D050"/>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4/30/18</a:t>
                      </a: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8/16/18</a:t>
                      </a:r>
                      <a:endParaRPr lang="en-US" sz="1600" dirty="0">
                        <a:effectLst/>
                        <a:latin typeface="Calibri" panose="020F0502020204030204" pitchFamily="34" charset="0"/>
                        <a:ea typeface="Times New Roman"/>
                      </a:endParaRPr>
                    </a:p>
                  </a:txBody>
                  <a:tcPr marL="70574" marR="70574" marT="0" marB="0" anchor="ctr">
                    <a:solidFill>
                      <a:srgbClr val="D0D8E8"/>
                    </a:solidFill>
                  </a:tcPr>
                </a:tc>
                <a:extLst>
                  <a:ext uri="{0D108BD9-81ED-4DB2-BD59-A6C34878D82A}">
                    <a16:rowId xmlns:a16="http://schemas.microsoft.com/office/drawing/2014/main" xmlns="" val="10002"/>
                  </a:ext>
                </a:extLst>
              </a:tr>
              <a:tr h="45720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2.</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ORNL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TNHW-134</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1/26/18</a:t>
                      </a: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Times New Roman"/>
                        </a:rPr>
                        <a:t>7/26/18</a:t>
                      </a:r>
                      <a:endParaRPr lang="en-US" sz="1600" dirty="0">
                        <a:solidFill>
                          <a:schemeClr val="tx1"/>
                        </a:solidFill>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4/27/18</a:t>
                      </a:r>
                      <a:endParaRPr lang="en-US" sz="1600" dirty="0">
                        <a:effectLst/>
                        <a:latin typeface="Calibri" panose="020F0502020204030204" pitchFamily="34" charset="0"/>
                        <a:ea typeface="Times New Roman"/>
                      </a:endParaRPr>
                    </a:p>
                  </a:txBody>
                  <a:tcPr marL="70574" marR="70574" marT="0" marB="0" anchor="ctr">
                    <a:solidFill>
                      <a:srgbClr val="92D050"/>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6/11/18</a:t>
                      </a: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D0D8E8"/>
                    </a:solidFill>
                  </a:tcPr>
                </a:tc>
              </a:tr>
              <a:tr h="50292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3.</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Eastman Chemical Co.</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TNHW-137</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3/22/18</a:t>
                      </a: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Times New Roman"/>
                        </a:rPr>
                        <a:t>9/18/18</a:t>
                      </a:r>
                      <a:endParaRPr lang="en-US" sz="1600" dirty="0">
                        <a:solidFill>
                          <a:schemeClr val="tx1"/>
                        </a:solidFill>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9/14/18</a:t>
                      </a:r>
                      <a:endParaRPr lang="en-US" sz="1600" dirty="0">
                        <a:effectLst/>
                        <a:latin typeface="Calibri" panose="020F0502020204030204" pitchFamily="34" charset="0"/>
                        <a:ea typeface="Times New Roman"/>
                      </a:endParaRPr>
                    </a:p>
                  </a:txBody>
                  <a:tcPr marL="70574" marR="70574" marT="0" marB="0" anchor="ctr">
                    <a:solidFill>
                      <a:srgbClr val="92D050"/>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10/29/18</a:t>
                      </a: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D0D8E8"/>
                    </a:solidFill>
                  </a:tcPr>
                </a:tc>
              </a:tr>
              <a:tr h="45720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4.</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Arnold Engineering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TNHW-139</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3/27/18</a:t>
                      </a:r>
                    </a:p>
                  </a:txBody>
                  <a:tcPr marL="70574" marR="70574" marT="0" marB="0" anchor="ctr">
                    <a:solidFill>
                      <a:srgbClr val="D0D8E8"/>
                    </a:solidFill>
                  </a:tcP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Times New Roman"/>
                        </a:rPr>
                        <a:t>10/29/18</a:t>
                      </a:r>
                      <a:endParaRPr lang="en-US" sz="1600" dirty="0">
                        <a:solidFill>
                          <a:schemeClr val="tx1"/>
                        </a:solidFill>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4/6/18</a:t>
                      </a:r>
                      <a:endParaRPr lang="en-US" sz="1600" dirty="0">
                        <a:effectLst/>
                        <a:latin typeface="Calibri" panose="020F0502020204030204" pitchFamily="34" charset="0"/>
                        <a:ea typeface="Times New Roman"/>
                      </a:endParaRPr>
                    </a:p>
                  </a:txBody>
                  <a:tcPr marL="70574" marR="70574" marT="0" marB="0" anchor="ctr">
                    <a:solidFill>
                      <a:srgbClr val="92D050"/>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4/16/18</a:t>
                      </a: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D0D8E8"/>
                    </a:solidFill>
                  </a:tcPr>
                </a:tc>
              </a:tr>
              <a:tr h="57912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5.</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Excel TSD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TNHW-138</a:t>
                      </a:r>
                      <a:endParaRPr lang="en-US" sz="1600" b="0" dirty="0" smtClean="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4/19/18</a:t>
                      </a:r>
                      <a:endParaRPr lang="en-US" sz="1600" dirty="0" smtClean="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Times New Roman"/>
                        </a:rPr>
                        <a:t>10/16/18</a:t>
                      </a:r>
                      <a:endParaRPr lang="en-US" sz="1600" dirty="0">
                        <a:solidFill>
                          <a:schemeClr val="tx1"/>
                        </a:solidFill>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D0D8E8"/>
                    </a:solidFill>
                  </a:tcPr>
                </a:tc>
              </a:tr>
              <a:tr h="45720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6.</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err="1" smtClean="0">
                          <a:effectLst/>
                          <a:latin typeface="Calibri" panose="020F0502020204030204" pitchFamily="34" charset="0"/>
                          <a:ea typeface="Times New Roman"/>
                        </a:rPr>
                        <a:t>Kordsa</a:t>
                      </a:r>
                      <a:endParaRPr lang="en-US" sz="1600" b="0" dirty="0" smtClean="0">
                        <a:effectLst/>
                        <a:latin typeface="Calibri" panose="020F0502020204030204" pitchFamily="34" charset="0"/>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TNHW-136</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6/20/18</a:t>
                      </a:r>
                      <a:endParaRPr lang="en-US" sz="1600" dirty="0" smtClean="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Times New Roman"/>
                        </a:rPr>
                        <a:t>12/17/18</a:t>
                      </a:r>
                      <a:endParaRPr lang="en-US" sz="1600" dirty="0">
                        <a:solidFill>
                          <a:schemeClr val="tx1"/>
                        </a:solidFill>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6/25/1818</a:t>
                      </a:r>
                      <a:endParaRPr lang="en-US" sz="1600" dirty="0">
                        <a:effectLst/>
                        <a:latin typeface="Calibri" panose="020F0502020204030204" pitchFamily="34" charset="0"/>
                        <a:ea typeface="Times New Roman"/>
                      </a:endParaRPr>
                    </a:p>
                  </a:txBody>
                  <a:tcPr marL="70574" marR="70574" marT="0" marB="0" anchor="ctr">
                    <a:solidFill>
                      <a:srgbClr val="92D050"/>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7/25/18</a:t>
                      </a: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6/30/18</a:t>
                      </a:r>
                      <a:endParaRPr lang="en-US" sz="1600" dirty="0">
                        <a:effectLst/>
                        <a:latin typeface="Calibri" panose="020F0502020204030204" pitchFamily="34" charset="0"/>
                        <a:ea typeface="Times New Roman"/>
                      </a:endParaRPr>
                    </a:p>
                  </a:txBody>
                  <a:tcPr marL="70574" marR="70574" marT="0" marB="0" anchor="ctr">
                    <a:solidFill>
                      <a:srgbClr val="D0D8E8"/>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3</a:t>
            </a:r>
            <a:endParaRPr lang="en-US" sz="1400" i="0" dirty="0">
              <a:latin typeface="Calibri" panose="020F0502020204030204" pitchFamily="34" charset="0"/>
            </a:endParaRPr>
          </a:p>
        </p:txBody>
      </p:sp>
    </p:spTree>
    <p:extLst>
      <p:ext uri="{BB962C8B-B14F-4D97-AF65-F5344CB8AC3E}">
        <p14:creationId xmlns:p14="http://schemas.microsoft.com/office/powerpoint/2010/main" val="1418636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2000" u="sng" dirty="0" smtClean="0">
                <a:solidFill>
                  <a:schemeClr val="bg1"/>
                </a:solidFill>
              </a:rPr>
              <a:t>Modification </a:t>
            </a:r>
            <a:r>
              <a:rPr lang="en-US" altLang="en-US" sz="2000" u="sng" dirty="0">
                <a:solidFill>
                  <a:schemeClr val="bg1"/>
                </a:solidFill>
              </a:rPr>
              <a:t>Application Reviews Required by Regulation</a:t>
            </a:r>
            <a:r>
              <a:rPr lang="en-US" altLang="en-US" sz="2000" u="sng" dirty="0">
                <a:solidFill>
                  <a:srgbClr val="FFFFFF"/>
                </a:solidFill>
              </a:rPr>
              <a:t> </a:t>
            </a:r>
            <a:br>
              <a:rPr lang="en-US" altLang="en-US" sz="2000" u="sng" dirty="0">
                <a:solidFill>
                  <a:srgbClr val="FFFFFF"/>
                </a:solidFill>
              </a:rPr>
            </a:br>
            <a:r>
              <a:rPr lang="en-US" altLang="en-US" sz="2000" dirty="0">
                <a:solidFill>
                  <a:srgbClr val="FFFFFF"/>
                </a:solidFill>
              </a:rPr>
              <a:t>April 1, 2018 to June 30</a:t>
            </a:r>
            <a:r>
              <a:rPr lang="en-US" altLang="en-US" sz="2000" dirty="0">
                <a:solidFill>
                  <a:prstClr val="white"/>
                </a:solidFill>
              </a:rPr>
              <a:t>, 2018</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30180394"/>
              </p:ext>
            </p:extLst>
          </p:nvPr>
        </p:nvGraphicFramePr>
        <p:xfrm>
          <a:off x="228601" y="1447799"/>
          <a:ext cx="8686800" cy="3783890"/>
        </p:xfrm>
        <a:graphic>
          <a:graphicData uri="http://schemas.openxmlformats.org/drawingml/2006/table">
            <a:tbl>
              <a:tblPr/>
              <a:tblGrid>
                <a:gridCol w="387804">
                  <a:extLst>
                    <a:ext uri="{9D8B030D-6E8A-4147-A177-3AD203B41FA5}">
                      <a16:colId xmlns:a16="http://schemas.microsoft.com/office/drawing/2014/main" xmlns="" val="20000"/>
                    </a:ext>
                  </a:extLst>
                </a:gridCol>
                <a:gridCol w="2355396">
                  <a:extLst>
                    <a:ext uri="{9D8B030D-6E8A-4147-A177-3AD203B41FA5}">
                      <a16:colId xmlns:a16="http://schemas.microsoft.com/office/drawing/2014/main" xmlns="" val="20001"/>
                    </a:ext>
                  </a:extLst>
                </a:gridCol>
                <a:gridCol w="924625">
                  <a:extLst>
                    <a:ext uri="{9D8B030D-6E8A-4147-A177-3AD203B41FA5}">
                      <a16:colId xmlns:a16="http://schemas.microsoft.com/office/drawing/2014/main" xmlns="" val="20002"/>
                    </a:ext>
                  </a:extLst>
                </a:gridCol>
                <a:gridCol w="1387986">
                  <a:extLst>
                    <a:ext uri="{9D8B030D-6E8A-4147-A177-3AD203B41FA5}">
                      <a16:colId xmlns:a16="http://schemas.microsoft.com/office/drawing/2014/main" xmlns="" val="20003"/>
                    </a:ext>
                  </a:extLst>
                </a:gridCol>
                <a:gridCol w="1083809">
                  <a:extLst>
                    <a:ext uri="{9D8B030D-6E8A-4147-A177-3AD203B41FA5}">
                      <a16:colId xmlns:a16="http://schemas.microsoft.com/office/drawing/2014/main" xmlns="" val="20004"/>
                    </a:ext>
                  </a:extLst>
                </a:gridCol>
                <a:gridCol w="1435236">
                  <a:extLst>
                    <a:ext uri="{9D8B030D-6E8A-4147-A177-3AD203B41FA5}">
                      <a16:colId xmlns:a16="http://schemas.microsoft.com/office/drawing/2014/main" xmlns="" val="20005"/>
                    </a:ext>
                  </a:extLst>
                </a:gridCol>
                <a:gridCol w="1111944">
                  <a:extLst>
                    <a:ext uri="{9D8B030D-6E8A-4147-A177-3AD203B41FA5}">
                      <a16:colId xmlns:a16="http://schemas.microsoft.com/office/drawing/2014/main" xmlns="" val="20006"/>
                    </a:ext>
                  </a:extLst>
                </a:gridCol>
              </a:tblGrid>
              <a:tr h="961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1 &amp; </a:t>
                      </a:r>
                      <a:r>
                        <a:rPr kumimoji="0" lang="en-US" altLang="en-US" sz="1400" b="1" i="0" u="none" strike="noStrike" cap="none" normalizeH="0" baseline="30000" dirty="0">
                          <a:ln>
                            <a:noFill/>
                          </a:ln>
                          <a:solidFill>
                            <a:schemeClr val="bg1"/>
                          </a:solidFill>
                          <a:effectLst/>
                          <a:latin typeface="Calibri" panose="020F0502020204030204" pitchFamily="34" charset="0"/>
                          <a:ea typeface="Times New Roman" pitchFamily="18" charset="0"/>
                          <a:cs typeface="Arial" charset="0"/>
                        </a:rPr>
                        <a:t>1</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1 MODIFICATIONS</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RECEIVED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60 </a:t>
                      </a: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DAY REVIEW</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REQUIRED BY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REGULATION</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REVIEWED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BY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NOTICE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OF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DEFICIENCY/ COMMENTS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ISSUED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xmlns="" val="10000"/>
                  </a:ext>
                </a:extLst>
              </a:tr>
              <a:tr h="4096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1.</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600" b="0" i="0" u="none" strike="noStrike" dirty="0" smtClean="0">
                          <a:solidFill>
                            <a:srgbClr val="000000"/>
                          </a:solidFill>
                          <a:effectLst/>
                          <a:latin typeface="Calibri"/>
                        </a:rPr>
                        <a:t>  </a:t>
                      </a:r>
                      <a:r>
                        <a:rPr lang="en-US" sz="1600" b="0" i="0" u="none" strike="noStrike" dirty="0" err="1" smtClean="0">
                          <a:solidFill>
                            <a:srgbClr val="000000"/>
                          </a:solidFill>
                          <a:effectLst/>
                          <a:latin typeface="Calibri"/>
                        </a:rPr>
                        <a:t>Langdale</a:t>
                      </a:r>
                      <a:r>
                        <a:rPr lang="en-US" sz="1600" b="0" i="0" u="none" strike="noStrike" dirty="0" smtClean="0">
                          <a:solidFill>
                            <a:srgbClr val="000000"/>
                          </a:solidFill>
                          <a:effectLst/>
                          <a:latin typeface="Calibri"/>
                        </a:rPr>
                        <a:t> TNHW-168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4/17/18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6/16/18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5/10/18</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7/6/18</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2.</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600" b="0" i="0" u="none" strike="noStrike" dirty="0" smtClean="0">
                          <a:solidFill>
                            <a:srgbClr val="000000"/>
                          </a:solidFill>
                          <a:effectLst/>
                          <a:latin typeface="Calibri"/>
                        </a:rPr>
                        <a:t>  DOE Y-12 TNHW-122</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5/30/18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7/30/18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6/4/18</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6/5/18</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8/10/18</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948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3.</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600" b="0" i="0" u="none" strike="noStrike" dirty="0" smtClean="0">
                          <a:solidFill>
                            <a:srgbClr val="000000"/>
                          </a:solidFill>
                          <a:effectLst/>
                          <a:latin typeface="Calibri"/>
                        </a:rPr>
                        <a:t>  </a:t>
                      </a:r>
                      <a:r>
                        <a:rPr lang="en-US" sz="1600" b="0" i="0" u="none" strike="noStrike" dirty="0" smtClean="0">
                          <a:solidFill>
                            <a:srgbClr val="000000"/>
                          </a:solidFill>
                          <a:effectLst/>
                          <a:latin typeface="+mn-lt"/>
                        </a:rPr>
                        <a:t>DOE Y-12 TNHW-127</a:t>
                      </a:r>
                      <a:endParaRPr lang="en-US" sz="16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mn-lt"/>
                        </a:rPr>
                        <a:t>5/30/18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7/30/18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6/4/18</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6/5/18</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8/10/18</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948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4.</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600" b="0" i="0" u="none" strike="noStrike" dirty="0" smtClean="0">
                          <a:solidFill>
                            <a:srgbClr val="000000"/>
                          </a:solidFill>
                          <a:effectLst/>
                          <a:latin typeface="Calibri"/>
                        </a:rPr>
                        <a:t>  </a:t>
                      </a:r>
                      <a:r>
                        <a:rPr lang="en-US" sz="1600" b="0" i="0" u="none" strike="noStrike" dirty="0" smtClean="0">
                          <a:solidFill>
                            <a:srgbClr val="000000"/>
                          </a:solidFill>
                          <a:effectLst/>
                          <a:latin typeface="+mn-lt"/>
                        </a:rPr>
                        <a:t>M&amp;EC</a:t>
                      </a:r>
                      <a:r>
                        <a:rPr lang="en-US" sz="1600" b="0" i="0" u="none" strike="noStrike" baseline="0" dirty="0" smtClean="0">
                          <a:solidFill>
                            <a:srgbClr val="000000"/>
                          </a:solidFill>
                          <a:effectLst/>
                          <a:latin typeface="+mn-lt"/>
                        </a:rPr>
                        <a:t> </a:t>
                      </a:r>
                      <a:r>
                        <a:rPr lang="en-US" sz="1600" b="0" i="0" u="none" strike="noStrike" dirty="0" smtClean="0">
                          <a:solidFill>
                            <a:srgbClr val="000000"/>
                          </a:solidFill>
                          <a:effectLst/>
                          <a:latin typeface="+mn-lt"/>
                        </a:rPr>
                        <a:t>TNHW-099</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6/1/18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8/1/18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6/15/18</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6/29/18</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65403">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Can include correcting minor errors in the permit, upgrading plans and records maintained, or routine changes to the facility or its operation. </a:t>
                      </a:r>
                    </a:p>
                    <a:p>
                      <a:pPr algn="l"/>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solidFill>
                  <a:srgbClr val="1B365D"/>
                </a:solidFill>
                <a:latin typeface="Calibri" panose="020F0502020204030204" pitchFamily="34" charset="0"/>
              </a:rPr>
              <a:t>4</a:t>
            </a:r>
            <a:endParaRPr lang="en-US" sz="1400" i="0" dirty="0">
              <a:solidFill>
                <a:srgbClr val="1B365D"/>
              </a:solidFill>
              <a:latin typeface="Calibri" panose="020F0502020204030204" pitchFamily="34" charset="0"/>
            </a:endParaRPr>
          </a:p>
        </p:txBody>
      </p:sp>
    </p:spTree>
    <p:extLst>
      <p:ext uri="{BB962C8B-B14F-4D97-AF65-F5344CB8AC3E}">
        <p14:creationId xmlns:p14="http://schemas.microsoft.com/office/powerpoint/2010/main" val="3566963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 y="0"/>
            <a:ext cx="8839200" cy="825500"/>
          </a:xfrm>
        </p:spPr>
        <p:txBody>
          <a:bodyPr/>
          <a:lstStyle/>
          <a:p>
            <a:r>
              <a:rPr lang="en-US" altLang="en-US" sz="2000" u="sng" dirty="0" smtClean="0"/>
              <a:t/>
            </a:r>
            <a:br>
              <a:rPr lang="en-US" altLang="en-US" sz="2000" u="sng" dirty="0" smtClean="0"/>
            </a:br>
            <a:r>
              <a:rPr lang="en-US" altLang="en-US" sz="2000" u="sng" dirty="0" smtClean="0"/>
              <a:t>Modification </a:t>
            </a:r>
            <a:r>
              <a:rPr lang="en-US" altLang="en-US" sz="2000" u="sng" dirty="0"/>
              <a:t>Application Reviews Class 1 and </a:t>
            </a:r>
            <a:r>
              <a:rPr lang="en-US" altLang="en-US" sz="2000" u="sng" baseline="30000" dirty="0"/>
              <a:t>1</a:t>
            </a:r>
            <a:r>
              <a:rPr lang="en-US" altLang="en-US" sz="2000" u="sng" dirty="0"/>
              <a:t>1 by Type</a:t>
            </a:r>
            <a:r>
              <a:rPr lang="en-US" altLang="en-US" sz="2000" dirty="0">
                <a:solidFill>
                  <a:srgbClr val="FFFFFF"/>
                </a:solidFill>
              </a:rPr>
              <a:t/>
            </a:r>
            <a:br>
              <a:rPr lang="en-US" altLang="en-US" sz="2000" dirty="0">
                <a:solidFill>
                  <a:srgbClr val="FFFFFF"/>
                </a:solidFill>
              </a:rPr>
            </a:br>
            <a:r>
              <a:rPr lang="en-US" altLang="en-US" sz="2000" dirty="0" smtClean="0">
                <a:solidFill>
                  <a:srgbClr val="FFFFFF"/>
                </a:solidFill>
              </a:rPr>
              <a:t>April 1, 2018 to June 30</a:t>
            </a:r>
            <a:r>
              <a:rPr lang="en-US" altLang="en-US" sz="2000" dirty="0" smtClean="0">
                <a:solidFill>
                  <a:prstClr val="white"/>
                </a:solidFill>
              </a:rPr>
              <a:t>, 2018 </a:t>
            </a:r>
            <a:r>
              <a:rPr lang="en-US" altLang="en-US" sz="2000" dirty="0">
                <a:solidFill>
                  <a:prstClr val="white"/>
                </a:solidFill>
              </a:rPr>
              <a:t>(cont.)</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3579177"/>
              </p:ext>
            </p:extLst>
          </p:nvPr>
        </p:nvGraphicFramePr>
        <p:xfrm>
          <a:off x="228600" y="1219200"/>
          <a:ext cx="8763000" cy="48815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6"/>
          <p:cNvGraphicFramePr>
            <a:graphicFrameLocks/>
          </p:cNvGraphicFramePr>
          <p:nvPr>
            <p:extLst>
              <p:ext uri="{D42A27DB-BD31-4B8C-83A1-F6EECF244321}">
                <p14:modId xmlns:p14="http://schemas.microsoft.com/office/powerpoint/2010/main" val="2964585135"/>
              </p:ext>
            </p:extLst>
          </p:nvPr>
        </p:nvGraphicFramePr>
        <p:xfrm>
          <a:off x="76200" y="1143000"/>
          <a:ext cx="8763000" cy="49577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78434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1" y="152400"/>
            <a:ext cx="8839200" cy="825500"/>
          </a:xfrm>
        </p:spPr>
        <p:txBody>
          <a:bodyPr/>
          <a:lstStyle/>
          <a:p>
            <a:r>
              <a:rPr lang="en-US" altLang="en-US" sz="2000" u="sng" dirty="0" smtClean="0"/>
              <a:t>Modif</a:t>
            </a:r>
            <a:r>
              <a:rPr lang="en-US" altLang="en-US" sz="2000" u="sng" dirty="0" smtClean="0">
                <a:solidFill>
                  <a:schemeClr val="bg1"/>
                </a:solidFill>
              </a:rPr>
              <a:t>ication </a:t>
            </a:r>
            <a:r>
              <a:rPr lang="en-US" altLang="en-US" sz="2000" u="sng" dirty="0">
                <a:solidFill>
                  <a:schemeClr val="bg1"/>
                </a:solidFill>
              </a:rPr>
              <a:t>Application Reviews </a:t>
            </a:r>
            <a:r>
              <a:rPr lang="en-US" altLang="en-US" sz="2000" u="sng" dirty="0"/>
              <a:t>Required by Regulation</a:t>
            </a:r>
            <a:r>
              <a:rPr lang="en-US" altLang="en-US" sz="2000" dirty="0">
                <a:solidFill>
                  <a:srgbClr val="FFFFFF"/>
                </a:solidFill>
              </a:rPr>
              <a:t/>
            </a:r>
            <a:br>
              <a:rPr lang="en-US" altLang="en-US" sz="2000" dirty="0">
                <a:solidFill>
                  <a:srgbClr val="FFFFFF"/>
                </a:solidFill>
              </a:rPr>
            </a:br>
            <a:r>
              <a:rPr lang="en-US" altLang="en-US" sz="2000" dirty="0">
                <a:solidFill>
                  <a:srgbClr val="FFFFFF"/>
                </a:solidFill>
              </a:rPr>
              <a:t>April 1, 2018 to June 30</a:t>
            </a:r>
            <a:r>
              <a:rPr lang="en-US" altLang="en-US" sz="2000" dirty="0">
                <a:solidFill>
                  <a:prstClr val="white"/>
                </a:solidFill>
              </a:rPr>
              <a:t>, </a:t>
            </a:r>
            <a:r>
              <a:rPr lang="en-US" altLang="en-US" sz="2000" dirty="0" smtClean="0">
                <a:solidFill>
                  <a:prstClr val="white"/>
                </a:solidFill>
              </a:rPr>
              <a:t>2018 </a:t>
            </a:r>
            <a:r>
              <a:rPr lang="en-US" altLang="en-US" sz="2000" dirty="0" smtClean="0">
                <a:solidFill>
                  <a:srgbClr val="FFFFFF"/>
                </a:solidFill>
              </a:rPr>
              <a:t>(cont</a:t>
            </a:r>
            <a:r>
              <a:rPr lang="en-US" altLang="en-US" sz="2000" dirty="0">
                <a:solidFill>
                  <a:srgbClr val="FFFFFF"/>
                </a:solidFill>
              </a:rPr>
              <a:t>.)</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64347463"/>
              </p:ext>
            </p:extLst>
          </p:nvPr>
        </p:nvGraphicFramePr>
        <p:xfrm>
          <a:off x="228600" y="1371601"/>
          <a:ext cx="8686800" cy="2895600"/>
        </p:xfrm>
        <a:graphic>
          <a:graphicData uri="http://schemas.openxmlformats.org/drawingml/2006/table">
            <a:tbl>
              <a:tblPr/>
              <a:tblGrid>
                <a:gridCol w="387743">
                  <a:extLst>
                    <a:ext uri="{9D8B030D-6E8A-4147-A177-3AD203B41FA5}">
                      <a16:colId xmlns="" xmlns:a16="http://schemas.microsoft.com/office/drawing/2014/main" val="20000"/>
                    </a:ext>
                  </a:extLst>
                </a:gridCol>
                <a:gridCol w="2431657">
                  <a:extLst>
                    <a:ext uri="{9D8B030D-6E8A-4147-A177-3AD203B41FA5}">
                      <a16:colId xmlns="" xmlns:a16="http://schemas.microsoft.com/office/drawing/2014/main" val="20001"/>
                    </a:ext>
                  </a:extLst>
                </a:gridCol>
                <a:gridCol w="914400">
                  <a:extLst>
                    <a:ext uri="{9D8B030D-6E8A-4147-A177-3AD203B41FA5}">
                      <a16:colId xmlns="" xmlns:a16="http://schemas.microsoft.com/office/drawing/2014/main" val="20002"/>
                    </a:ext>
                  </a:extLst>
                </a:gridCol>
                <a:gridCol w="1151766">
                  <a:extLst>
                    <a:ext uri="{9D8B030D-6E8A-4147-A177-3AD203B41FA5}">
                      <a16:colId xmlns="" xmlns:a16="http://schemas.microsoft.com/office/drawing/2014/main" val="20003"/>
                    </a:ext>
                  </a:extLst>
                </a:gridCol>
                <a:gridCol w="1564497">
                  <a:extLst>
                    <a:ext uri="{9D8B030D-6E8A-4147-A177-3AD203B41FA5}">
                      <a16:colId xmlns="" xmlns:a16="http://schemas.microsoft.com/office/drawing/2014/main" val="3077768560"/>
                    </a:ext>
                  </a:extLst>
                </a:gridCol>
                <a:gridCol w="1224496">
                  <a:extLst>
                    <a:ext uri="{9D8B030D-6E8A-4147-A177-3AD203B41FA5}">
                      <a16:colId xmlns="" xmlns:a16="http://schemas.microsoft.com/office/drawing/2014/main" val="20004"/>
                    </a:ext>
                  </a:extLst>
                </a:gridCol>
                <a:gridCol w="1012241">
                  <a:extLst>
                    <a:ext uri="{9D8B030D-6E8A-4147-A177-3AD203B41FA5}">
                      <a16:colId xmlns="" xmlns:a16="http://schemas.microsoft.com/office/drawing/2014/main" val="20005"/>
                    </a:ext>
                  </a:extLst>
                </a:gridCol>
              </a:tblGrid>
              <a:tr h="1586631">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CLASS 2 MODIFICATION </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RECEIVED</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NOTICE OF </a:t>
                      </a: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DEFICIENCY/ COMMENTS </a:t>
                      </a:r>
                      <a:endPar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PUBLIC NOTICE DOCUMENTATION/REVISIONS </a:t>
                      </a: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RECEIVED</a:t>
                      </a: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rPr>
                        <a:t>90 DAY </a:t>
                      </a:r>
                      <a:r>
                        <a:rPr kumimoji="0" lang="en-US" altLang="en-US" sz="1400" b="1" i="0" u="none" strike="noStrike" cap="none" normalizeH="0" baseline="0" dirty="0" smtClean="0">
                          <a:ln>
                            <a:noFill/>
                          </a:ln>
                          <a:solidFill>
                            <a:schemeClr val="tx1"/>
                          </a:solidFill>
                          <a:effectLst/>
                          <a:latin typeface="Calibri" pitchFamily="34" charset="0"/>
                          <a:ea typeface="Times New Roman" pitchFamily="18" charset="0"/>
                          <a:cs typeface="Arial" charset="0"/>
                        </a:rPr>
                        <a:t>APPROVAL/ DENIAL</a:t>
                      </a:r>
                      <a:endPar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rPr>
                        <a:t>REQUIRED BY REGULATION</a:t>
                      </a: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cap="none" normalizeH="0" baseline="0" dirty="0">
                        <a:ln>
                          <a:noFill/>
                        </a:ln>
                        <a:solidFill>
                          <a:schemeClr val="bg1"/>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bg1"/>
                          </a:solidFill>
                          <a:effectLst/>
                          <a:latin typeface="Calibri" pitchFamily="34" charset="0"/>
                        </a:rPr>
                        <a:t>ISSUED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 </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 xmlns:a16="http://schemas.microsoft.com/office/drawing/2014/main" val="10000"/>
                  </a:ext>
                </a:extLst>
              </a:tr>
              <a:tr h="6231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1.</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Eastman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normalizeH="0" baseline="0" dirty="0" smtClean="0">
                          <a:ln>
                            <a:noFill/>
                          </a:ln>
                          <a:solidFill>
                            <a:schemeClr val="tx1"/>
                          </a:solidFill>
                          <a:effectLst/>
                          <a:latin typeface="+mn-lt"/>
                          <a:ea typeface="Times New Roman" pitchFamily="18" charset="0"/>
                          <a:cs typeface="Arial" charset="0"/>
                        </a:rPr>
                        <a:t>(Temporary Authorization)</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6/26/18 </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solidFill>
                          <a:srgbClr val="FF0000"/>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solidFill>
                          <a:srgbClr val="FF0000"/>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r>
                        <a:rPr lang="en-US" sz="1600" dirty="0" smtClean="0">
                          <a:solidFill>
                            <a:schemeClr val="tx1"/>
                          </a:solidFill>
                        </a:rPr>
                        <a:t>6/29/18 </a:t>
                      </a:r>
                      <a:endParaRPr lang="en-US" sz="1600" dirty="0">
                        <a:solidFill>
                          <a:schemeClr val="tx1"/>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2D050"/>
                    </a:solidFill>
                  </a:tcPr>
                </a:tc>
              </a:tr>
              <a:tr h="685800">
                <a:tc gridSpan="7">
                  <a:txBody>
                    <a:bodyPr/>
                    <a:lstStyle/>
                    <a:p>
                      <a:pPr algn="l"/>
                      <a:r>
                        <a:rPr lang="en-US" sz="1400" dirty="0" smtClean="0"/>
                        <a:t>Can include up to 25% increase in </a:t>
                      </a:r>
                      <a:r>
                        <a:rPr lang="en-US" sz="1400" baseline="0" dirty="0" smtClean="0"/>
                        <a:t>capacity, new wastes not requiring new waste management practices, or </a:t>
                      </a:r>
                    </a:p>
                    <a:p>
                      <a:pPr algn="l"/>
                      <a:r>
                        <a:rPr lang="en-US" sz="1400" baseline="0" dirty="0" smtClean="0"/>
                        <a:t>improvement of design of units or management practices.</a:t>
                      </a: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a typeface="Times New Roman" pitchFamily="18" charset="0"/>
                        <a:cs typeface="Arial"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5</a:t>
            </a:r>
            <a:endParaRPr lang="en-US" sz="1400" i="0" dirty="0">
              <a:latin typeface="Calibri" panose="020F0502020204030204" pitchFamily="34" charset="0"/>
            </a:endParaRPr>
          </a:p>
        </p:txBody>
      </p:sp>
    </p:spTree>
    <p:extLst>
      <p:ext uri="{BB962C8B-B14F-4D97-AF65-F5344CB8AC3E}">
        <p14:creationId xmlns:p14="http://schemas.microsoft.com/office/powerpoint/2010/main" val="3999187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2000" u="sng" dirty="0" smtClean="0"/>
              <a:t>Modification </a:t>
            </a:r>
            <a:r>
              <a:rPr lang="en-US" altLang="en-US" sz="2000" u="sng" dirty="0">
                <a:solidFill>
                  <a:schemeClr val="bg1"/>
                </a:solidFill>
              </a:rPr>
              <a:t>Application Reviews </a:t>
            </a:r>
            <a:r>
              <a:rPr lang="en-US" altLang="en-US" sz="2000" u="sng" dirty="0">
                <a:solidFill>
                  <a:srgbClr val="FFFFFF"/>
                </a:solidFill>
              </a:rPr>
              <a:t>Required by </a:t>
            </a:r>
            <a:r>
              <a:rPr lang="en-US" altLang="en-US" sz="2000" u="sng" dirty="0" smtClean="0">
                <a:solidFill>
                  <a:srgbClr val="FFFFFF"/>
                </a:solidFill>
              </a:rPr>
              <a:t>Regulation</a:t>
            </a:r>
            <a:r>
              <a:rPr lang="en-US" altLang="en-US" sz="2000" u="sng" dirty="0">
                <a:solidFill>
                  <a:srgbClr val="FFFFFF"/>
                </a:solidFill>
              </a:rPr>
              <a:t/>
            </a:r>
            <a:br>
              <a:rPr lang="en-US" altLang="en-US" sz="2000" u="sng" dirty="0">
                <a:solidFill>
                  <a:srgbClr val="FFFFFF"/>
                </a:solidFill>
              </a:rPr>
            </a:br>
            <a:r>
              <a:rPr lang="en-US" altLang="en-US" sz="2000" dirty="0">
                <a:solidFill>
                  <a:srgbClr val="FFFFFF"/>
                </a:solidFill>
              </a:rPr>
              <a:t>April 1, 2018 to June 30</a:t>
            </a:r>
            <a:r>
              <a:rPr lang="en-US" altLang="en-US" sz="2000" dirty="0">
                <a:solidFill>
                  <a:prstClr val="white"/>
                </a:solidFill>
              </a:rPr>
              <a:t>, </a:t>
            </a:r>
            <a:r>
              <a:rPr lang="en-US" altLang="en-US" sz="2000" dirty="0" smtClean="0">
                <a:solidFill>
                  <a:prstClr val="white"/>
                </a:solidFill>
              </a:rPr>
              <a:t>2018 </a:t>
            </a:r>
            <a:r>
              <a:rPr lang="en-US" altLang="en-US" sz="2000" dirty="0" smtClean="0">
                <a:solidFill>
                  <a:srgbClr val="FFFFFF"/>
                </a:solidFill>
              </a:rPr>
              <a:t>(cont</a:t>
            </a:r>
            <a:r>
              <a:rPr lang="en-US" altLang="en-US" sz="2000" dirty="0">
                <a:solidFill>
                  <a:srgbClr val="FFFFFF"/>
                </a:solidFill>
              </a:rPr>
              <a:t>.)</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95732573"/>
              </p:ext>
            </p:extLst>
          </p:nvPr>
        </p:nvGraphicFramePr>
        <p:xfrm>
          <a:off x="228601" y="1371601"/>
          <a:ext cx="8686799" cy="3109420"/>
        </p:xfrm>
        <a:graphic>
          <a:graphicData uri="http://schemas.openxmlformats.org/drawingml/2006/table">
            <a:tbl>
              <a:tblPr/>
              <a:tblGrid>
                <a:gridCol w="533399">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gridCol w="890494">
                  <a:extLst>
                    <a:ext uri="{9D8B030D-6E8A-4147-A177-3AD203B41FA5}">
                      <a16:colId xmlns:a16="http://schemas.microsoft.com/office/drawing/2014/main" xmlns="" val="20002"/>
                    </a:ext>
                  </a:extLst>
                </a:gridCol>
                <a:gridCol w="1109579">
                  <a:extLst>
                    <a:ext uri="{9D8B030D-6E8A-4147-A177-3AD203B41FA5}">
                      <a16:colId xmlns:a16="http://schemas.microsoft.com/office/drawing/2014/main" xmlns="" val="20003"/>
                    </a:ext>
                  </a:extLst>
                </a:gridCol>
                <a:gridCol w="1195431">
                  <a:extLst>
                    <a:ext uri="{9D8B030D-6E8A-4147-A177-3AD203B41FA5}">
                      <a16:colId xmlns:a16="http://schemas.microsoft.com/office/drawing/2014/main" xmlns="" val="20005"/>
                    </a:ext>
                  </a:extLst>
                </a:gridCol>
                <a:gridCol w="1275127">
                  <a:extLst>
                    <a:ext uri="{9D8B030D-6E8A-4147-A177-3AD203B41FA5}">
                      <a16:colId xmlns:a16="http://schemas.microsoft.com/office/drawing/2014/main" xmlns="" val="1633753386"/>
                    </a:ext>
                  </a:extLst>
                </a:gridCol>
                <a:gridCol w="1158055">
                  <a:extLst>
                    <a:ext uri="{9D8B030D-6E8A-4147-A177-3AD203B41FA5}">
                      <a16:colId xmlns:a16="http://schemas.microsoft.com/office/drawing/2014/main" xmlns="" val="1598916691"/>
                    </a:ext>
                  </a:extLst>
                </a:gridCol>
                <a:gridCol w="1153114">
                  <a:extLst>
                    <a:ext uri="{9D8B030D-6E8A-4147-A177-3AD203B41FA5}">
                      <a16:colId xmlns:a16="http://schemas.microsoft.com/office/drawing/2014/main" xmlns="" val="2406815368"/>
                    </a:ext>
                  </a:extLst>
                </a:gridCol>
              </a:tblGrid>
              <a:tr h="14477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3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MODIFICATIONS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RECEIVED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180 REVIEW REQUIRED BY REGULATION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REVIEWED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BY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NOTICE OF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DEFICIENCY/ COMMENTS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COMPLETE</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DRAFTING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TO PUBLIC NOTICE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45 DAY)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xmlns="" val="10000"/>
                  </a:ext>
                </a:extLst>
              </a:tr>
              <a:tr h="492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rgbClr val="FF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None</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FF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FF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solidFill>
                          <a:srgbClr val="FF0000"/>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solidFill>
                          <a:srgbClr val="FF0000"/>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solidFill>
                          <a:srgbClr val="FF0000"/>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1"/>
                  </a:ext>
                </a:extLst>
              </a:tr>
              <a:tr h="1123142">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Can include increases &gt;25% in capacity, new wastes that require changes in unit design or management practices,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substantial changes to liner and leachate collection/detection systems, or substantial changes to groundwater monitoring systems or incinerator operating conditions. </a:t>
                      </a: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6</a:t>
            </a:r>
            <a:endParaRPr lang="en-US" sz="1400" i="0" dirty="0">
              <a:latin typeface="Calibri" panose="020F0502020204030204" pitchFamily="34" charset="0"/>
            </a:endParaRPr>
          </a:p>
        </p:txBody>
      </p:sp>
    </p:spTree>
    <p:extLst>
      <p:ext uri="{BB962C8B-B14F-4D97-AF65-F5344CB8AC3E}">
        <p14:creationId xmlns:p14="http://schemas.microsoft.com/office/powerpoint/2010/main" val="3518217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b="1" dirty="0">
                <a:solidFill>
                  <a:srgbClr val="FFFFFF"/>
                </a:solidFill>
              </a:rPr>
              <a:t>For Additional Information</a:t>
            </a:r>
          </a:p>
        </p:txBody>
      </p:sp>
      <p:sp>
        <p:nvSpPr>
          <p:cNvPr id="9219" name="Content Placeholder 2"/>
          <p:cNvSpPr>
            <a:spLocks noGrp="1"/>
          </p:cNvSpPr>
          <p:nvPr>
            <p:ph idx="1"/>
          </p:nvPr>
        </p:nvSpPr>
        <p:spPr/>
        <p:txBody>
          <a:bodyPr anchor="ctr">
            <a:normAutofit/>
          </a:bodyPr>
          <a:lstStyle/>
          <a:p>
            <a:pPr marL="0" indent="0" algn="ctr">
              <a:buFont typeface="Arial" charset="0"/>
              <a:buNone/>
            </a:pPr>
            <a:r>
              <a:rPr lang="en-US" altLang="en-US" sz="2000" b="1" dirty="0" err="1" smtClean="0">
                <a:latin typeface="+mn-lt"/>
              </a:rPr>
              <a:t>Dilraj</a:t>
            </a:r>
            <a:r>
              <a:rPr lang="en-US" altLang="en-US" sz="2000" b="1" dirty="0" smtClean="0">
                <a:latin typeface="+mn-lt"/>
              </a:rPr>
              <a:t> </a:t>
            </a:r>
            <a:r>
              <a:rPr lang="en-US" altLang="en-US" sz="2000" b="1" dirty="0" err="1" smtClean="0">
                <a:latin typeface="+mn-lt"/>
              </a:rPr>
              <a:t>Mokha</a:t>
            </a:r>
            <a:endParaRPr lang="en-US" altLang="en-US" sz="2000" b="1" dirty="0" smtClean="0">
              <a:latin typeface="+mn-lt"/>
            </a:endParaRPr>
          </a:p>
          <a:p>
            <a:pPr marL="0" indent="0" algn="ctr">
              <a:buFont typeface="Arial" charset="0"/>
              <a:buNone/>
            </a:pPr>
            <a:r>
              <a:rPr lang="en-US" altLang="en-US" sz="2000" b="1" dirty="0" smtClean="0">
                <a:latin typeface="+mn-lt"/>
              </a:rPr>
              <a:t>Hazardous Waste Permitting </a:t>
            </a:r>
            <a:endParaRPr lang="en-US" altLang="en-US" sz="2000" b="1" dirty="0">
              <a:latin typeface="+mn-lt"/>
            </a:endParaRPr>
          </a:p>
          <a:p>
            <a:pPr marL="0" indent="0" algn="ctr">
              <a:buFont typeface="Arial" charset="0"/>
              <a:buNone/>
            </a:pPr>
            <a:r>
              <a:rPr lang="en-US" altLang="en-US" sz="2000" b="1" dirty="0">
                <a:latin typeface="+mn-lt"/>
              </a:rPr>
              <a:t>Division of Solid Waste </a:t>
            </a:r>
            <a:r>
              <a:rPr lang="en-US" altLang="en-US" sz="2000" b="1" dirty="0" smtClean="0">
                <a:latin typeface="+mn-lt"/>
              </a:rPr>
              <a:t>Management (DSWM)</a:t>
            </a:r>
            <a:endParaRPr lang="en-US" altLang="en-US" sz="2000" b="1" dirty="0">
              <a:latin typeface="+mn-lt"/>
            </a:endParaRPr>
          </a:p>
          <a:p>
            <a:pPr marL="0" indent="0" algn="ctr">
              <a:buFont typeface="Arial" charset="0"/>
              <a:buNone/>
            </a:pPr>
            <a:r>
              <a:rPr lang="en-US" altLang="en-US" sz="2000" b="1" dirty="0">
                <a:latin typeface="+mn-lt"/>
              </a:rPr>
              <a:t>Office: (615) </a:t>
            </a:r>
            <a:r>
              <a:rPr lang="en-US" altLang="en-US" sz="2000" b="1" dirty="0" smtClean="0">
                <a:latin typeface="+mn-lt"/>
              </a:rPr>
              <a:t>532-0821</a:t>
            </a:r>
            <a:endParaRPr lang="en-US" altLang="en-US" sz="2000" b="1" dirty="0">
              <a:latin typeface="+mn-lt"/>
            </a:endParaRPr>
          </a:p>
          <a:p>
            <a:pPr marL="0" indent="0" algn="ctr">
              <a:buFont typeface="Arial" charset="0"/>
              <a:buNone/>
            </a:pPr>
            <a:r>
              <a:rPr lang="en-US" altLang="en-US" sz="2000" b="1" dirty="0">
                <a:latin typeface="+mn-lt"/>
              </a:rPr>
              <a:t>Fax: (615) 532-0938</a:t>
            </a:r>
          </a:p>
          <a:p>
            <a:pPr marL="0" indent="0" algn="ctr">
              <a:buFont typeface="Arial" charset="0"/>
              <a:buNone/>
            </a:pPr>
            <a:r>
              <a:rPr lang="en-US" altLang="en-US" sz="2000" b="1" dirty="0" smtClean="0">
                <a:latin typeface="+mn-lt"/>
              </a:rPr>
              <a:t>e-mail</a:t>
            </a:r>
            <a:r>
              <a:rPr lang="en-US" altLang="en-US" sz="2000" b="1" dirty="0">
                <a:latin typeface="+mn-lt"/>
              </a:rPr>
              <a:t>: </a:t>
            </a:r>
            <a:r>
              <a:rPr lang="en-US" altLang="en-US" sz="2000" b="1" dirty="0" smtClean="0">
                <a:latin typeface="+mn-lt"/>
              </a:rPr>
              <a:t>Dilraj.Mokha@TN.gov</a:t>
            </a:r>
            <a:endParaRPr lang="en-US" altLang="en-US" sz="2000" b="1" dirty="0">
              <a:latin typeface="+mn-lt"/>
            </a:endParaRPr>
          </a:p>
          <a:p>
            <a:pPr marL="0" indent="0" algn="ctr">
              <a:buFont typeface="Arial" charset="0"/>
              <a:buNone/>
            </a:pPr>
            <a:endParaRPr lang="en-US" altLang="en-US" sz="2800" b="1" dirty="0">
              <a:latin typeface="+mn-lt"/>
            </a:endParaRPr>
          </a:p>
        </p:txBody>
      </p:sp>
    </p:spTree>
    <p:extLst>
      <p:ext uri="{BB962C8B-B14F-4D97-AF65-F5344CB8AC3E}">
        <p14:creationId xmlns:p14="http://schemas.microsoft.com/office/powerpoint/2010/main" val="4024922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7640</TotalTime>
  <Words>542</Words>
  <Application>Microsoft Office PowerPoint</Application>
  <PresentationFormat>On-screen Show (4:3)</PresentationFormat>
  <Paragraphs>177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PowerPoint B</vt:lpstr>
      <vt:lpstr>Hazardous Waste Permitting Activities 4th Quarter Update</vt:lpstr>
      <vt:lpstr>Introduction</vt:lpstr>
      <vt:lpstr>Part B Permit Application Reviews Required by Regulation April 1, 2018 to June 30, 2018</vt:lpstr>
      <vt:lpstr>Modification Application Reviews Required by Regulation  April 1, 2018 to June 30, 2018</vt:lpstr>
      <vt:lpstr> Modification Application Reviews Class 1 and 11 by Type April 1, 2018 to June 30, 2018 (cont.)</vt:lpstr>
      <vt:lpstr>Modification Application Reviews Required by Regulation April 1, 2018 to June 30, 2018 (cont.)</vt:lpstr>
      <vt:lpstr>Modification Application Reviews Required by Regulation April 1, 2018 to June 30, 2018 (cont.)</vt:lpstr>
      <vt:lpstr>For Additional Information</vt:lpstr>
    </vt:vector>
  </TitlesOfParts>
  <Company>State of Tennessee: Finance &amp;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Dilraj Mokha</cp:lastModifiedBy>
  <cp:revision>509</cp:revision>
  <cp:lastPrinted>2018-09-07T15:29:58Z</cp:lastPrinted>
  <dcterms:created xsi:type="dcterms:W3CDTF">2015-04-23T14:18:47Z</dcterms:created>
  <dcterms:modified xsi:type="dcterms:W3CDTF">2018-09-07T15:36:26Z</dcterms:modified>
</cp:coreProperties>
</file>