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4" r:id="rId2"/>
    <p:sldId id="335" r:id="rId3"/>
    <p:sldId id="368" r:id="rId4"/>
    <p:sldId id="364" r:id="rId5"/>
    <p:sldId id="344" r:id="rId6"/>
    <p:sldId id="362" r:id="rId7"/>
    <p:sldId id="366" r:id="rId8"/>
    <p:sldId id="365" r:id="rId9"/>
    <p:sldId id="370" r:id="rId10"/>
    <p:sldId id="367" r:id="rId11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0286" autoAdjust="0"/>
  </p:normalViewPr>
  <p:slideViewPr>
    <p:cSldViewPr>
      <p:cViewPr>
        <p:scale>
          <a:sx n="70" d="100"/>
          <a:sy n="70" d="100"/>
        </p:scale>
        <p:origin x="-1968" y="-37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51" tIns="46676" rIns="93351" bIns="466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0"/>
            <a:ext cx="3044719" cy="465614"/>
          </a:xfrm>
          <a:prstGeom prst="rect">
            <a:avLst/>
          </a:prstGeom>
        </p:spPr>
        <p:txBody>
          <a:bodyPr vert="horz" lIns="93351" tIns="46676" rIns="93351" bIns="46676" rtlCol="0"/>
          <a:lstStyle>
            <a:lvl1pPr algn="r">
              <a:defRPr sz="1200"/>
            </a:lvl1pPr>
          </a:lstStyle>
          <a:p>
            <a:fld id="{2D8C9C6E-78D6-49CC-BFB3-390C4F77A64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1" tIns="46676" rIns="93351" bIns="466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1" tIns="46676" rIns="93351" bIns="466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3351" tIns="46676" rIns="93351" bIns="466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</p:spPr>
        <p:txBody>
          <a:bodyPr vert="horz" lIns="93351" tIns="46676" rIns="93351" bIns="46676" rtlCol="0" anchor="b"/>
          <a:lstStyle>
            <a:lvl1pPr algn="r">
              <a:defRPr sz="1200"/>
            </a:lvl1pPr>
          </a:lstStyle>
          <a:p>
            <a:fld id="{A2181A43-A686-4196-BF82-154FB40E5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5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>
              <a:latin typeface="Tw Cen MT" pitchFamily="34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2465" tIns="46233" rIns="92465" bIns="46233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6F6AB6-DD5E-4FA6-8709-0DE989D81B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81A43-A686-4196-BF82-154FB40E5B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7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81A43-A686-4196-BF82-154FB40E5B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2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03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1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6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04800"/>
            <a:ext cx="27736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DCA4EA-056E-42C9-9375-63B33DB642BC}" type="datetimeFigureOut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0FC23E-8B08-4AD0-8499-057A4CD44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8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00400" y="3874770"/>
            <a:ext cx="59436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76600" y="3962400"/>
            <a:ext cx="57150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90" y="3322320"/>
            <a:ext cx="3345180" cy="334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4" r:id="rId10"/>
    <p:sldLayoutId id="2147483679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  <p:sldLayoutId id="2147483681" r:id="rId18"/>
    <p:sldLayoutId id="2147483682" r:id="rId19"/>
    <p:sldLayoutId id="2147483683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app.capitol.tn.gov/apps/BillInfo/default.aspx?BillNumber=SB0355&amp;GA=111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/>
              </a:rPr>
              <a:t>UNDERGROUND </a:t>
            </a:r>
            <a:r>
              <a:rPr lang="en-US" sz="3200" b="1" dirty="0">
                <a:effectLst/>
              </a:rPr>
              <a:t>STORAGE TANKS </a:t>
            </a:r>
            <a:r>
              <a:rPr lang="en-US" sz="3200" b="1" dirty="0" smtClean="0">
                <a:effectLst/>
              </a:rPr>
              <a:t>AND </a:t>
            </a:r>
            <a:r>
              <a:rPr lang="en-US" sz="3200" b="1" dirty="0">
                <a:effectLst/>
              </a:rPr>
              <a:t>SOLID WASTE DISPOSAL </a:t>
            </a:r>
            <a:r>
              <a:rPr lang="en-US" sz="3200" b="1" dirty="0" smtClean="0">
                <a:effectLst/>
              </a:rPr>
              <a:t>CONTROL BOARD</a:t>
            </a:r>
            <a:endParaRPr lang="en-US" sz="3200" b="1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effectLst/>
              </a:rPr>
              <a:t>Voluntary Program Update</a:t>
            </a: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>December 4, 2019</a:t>
            </a:r>
            <a:endParaRPr lang="en-US" sz="2400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Evan Spann, </a:t>
            </a:r>
            <a:r>
              <a:rPr lang="en-US" dirty="0" err="1" smtClean="0"/>
              <a:t>DoR</a:t>
            </a:r>
            <a:r>
              <a:rPr lang="en-US" dirty="0" smtClean="0"/>
              <a:t> Environmental Protection Specialist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100" dirty="0" smtClean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Tennessee’s Brownfield Voluntary Program</a:t>
            </a:r>
            <a:r>
              <a:rPr lang="en-US" sz="31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1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 Spann</a:t>
            </a:r>
            <a:br>
              <a:rPr lang="en-US" sz="22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(615) 532-0919</a:t>
            </a:r>
            <a:br>
              <a:rPr lang="en-US" sz="22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b="0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Evan.W.Spann@tn.gov</a:t>
            </a:r>
            <a:endParaRPr lang="en-US" sz="3100" b="0" dirty="0"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7" name="Picture 3" descr="C:\Users\bg38027\Desktop\epa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1"/>
          <a:stretch/>
        </p:blipFill>
        <p:spPr bwMode="auto">
          <a:xfrm>
            <a:off x="152400" y="152400"/>
            <a:ext cx="88613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343400" y="1066800"/>
            <a:ext cx="4648200" cy="5562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Underused </a:t>
            </a:r>
            <a:r>
              <a:rPr lang="en-US" sz="2200" dirty="0"/>
              <a:t>commercial or industrial </a:t>
            </a:r>
            <a:r>
              <a:rPr lang="en-US" sz="2200" dirty="0" smtClean="0"/>
              <a:t>site, </a:t>
            </a:r>
            <a:endParaRPr lang="en-US" sz="2200" dirty="0"/>
          </a:p>
          <a:p>
            <a:r>
              <a:rPr lang="en-US" sz="2200" dirty="0" smtClean="0"/>
              <a:t>Redevelopment potential, </a:t>
            </a:r>
            <a:endParaRPr lang="en-US" sz="2200" dirty="0"/>
          </a:p>
          <a:p>
            <a:r>
              <a:rPr lang="en-US" sz="2200" dirty="0" smtClean="0">
                <a:solidFill>
                  <a:schemeClr val="tx1"/>
                </a:solidFill>
              </a:rPr>
              <a:t>Redevelopment </a:t>
            </a:r>
            <a:r>
              <a:rPr lang="en-US" sz="2200" dirty="0">
                <a:solidFill>
                  <a:schemeClr val="tx1"/>
                </a:solidFill>
              </a:rPr>
              <a:t>may be complicated by real or perceived environmental contamination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147451" y="1066800"/>
            <a:ext cx="4038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991600" cy="825500"/>
          </a:xfrm>
        </p:spPr>
        <p:txBody>
          <a:bodyPr/>
          <a:lstStyle/>
          <a:p>
            <a:r>
              <a:rPr lang="en-US" dirty="0" smtClean="0"/>
              <a:t>Brownfields</a:t>
            </a:r>
            <a:endParaRPr lang="en-US" dirty="0"/>
          </a:p>
        </p:txBody>
      </p:sp>
      <p:pic>
        <p:nvPicPr>
          <p:cNvPr id="2050" name="Picture 2" descr="C:\Users\bg38027\Desktop\439675672_AsurionMar3020191_jpg_547f9abf86e1c8d64252877459b29df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0" y="3886200"/>
            <a:ext cx="823454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Brownfield Redevelopment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191000"/>
            <a:ext cx="4467410" cy="2510642"/>
          </a:xfrm>
        </p:spPr>
        <p:txBody>
          <a:bodyPr>
            <a:normAutofit lnSpcReduction="10000"/>
          </a:bodyPr>
          <a:lstStyle/>
          <a:p>
            <a:pPr marL="119063" lvl="1" indent="0">
              <a:buClrTx/>
              <a:buNone/>
            </a:pPr>
            <a:r>
              <a:rPr lang="en-US" dirty="0" smtClean="0"/>
              <a:t>Brownfields strike a careful balance between development needs and mitigating environmental impacts, decreasing blight and public safety hazards, facilitating job growth and community investment, and saving green space.</a:t>
            </a:r>
          </a:p>
          <a:p>
            <a:pPr marL="344488" lvl="1" indent="-225425"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441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bg38027\Desktop\north-american-rayon-plant-500x363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5"/>
          <a:stretch/>
        </p:blipFill>
        <p:spPr bwMode="auto">
          <a:xfrm>
            <a:off x="4597730" y="1066800"/>
            <a:ext cx="4419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Brownfields are a Tool for Redevelopment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066800"/>
            <a:ext cx="3590924" cy="5409645"/>
          </a:xfrm>
        </p:spPr>
        <p:txBody>
          <a:bodyPr/>
          <a:lstStyle/>
          <a:p>
            <a:r>
              <a:rPr lang="en-US" sz="2000" dirty="0" smtClean="0"/>
              <a:t>Community </a:t>
            </a:r>
            <a:r>
              <a:rPr lang="en-US" sz="2000" dirty="0"/>
              <a:t>– blight removal, infill development, reuse of idled/abandoned property</a:t>
            </a:r>
          </a:p>
          <a:p>
            <a:endParaRPr lang="en-US" sz="2000" dirty="0"/>
          </a:p>
          <a:p>
            <a:r>
              <a:rPr lang="en-US" sz="2000" dirty="0"/>
              <a:t>Environmental – removal of contamination, reduction of health risks, ecological mitigation</a:t>
            </a:r>
          </a:p>
          <a:p>
            <a:endParaRPr lang="en-US" sz="2000" dirty="0"/>
          </a:p>
          <a:p>
            <a:r>
              <a:rPr lang="en-US" sz="2000" dirty="0"/>
              <a:t>Economic Development – new jobs, attract new business, support business expansion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47625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bg38027\Desktop\north-american-rayon-plant-500x363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8"/>
          <a:stretch/>
        </p:blipFill>
        <p:spPr bwMode="auto">
          <a:xfrm>
            <a:off x="76200" y="4314825"/>
            <a:ext cx="47625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991600" cy="825500"/>
          </a:xfrm>
        </p:spPr>
        <p:txBody>
          <a:bodyPr/>
          <a:lstStyle/>
          <a:p>
            <a:pPr eaLnBrk="1" hangingPunct="1"/>
            <a:r>
              <a:rPr lang="en-US" dirty="0" smtClean="0"/>
              <a:t>Voluntary Oversight and Assistance Program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57550" y="1066799"/>
            <a:ext cx="5886450" cy="563879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sz="8000" dirty="0"/>
              <a:t>Brownfield Projects Voluntary Cleanup Oversight and Assistance Program (VOAP) (TCA 68-212-224</a:t>
            </a:r>
            <a:r>
              <a:rPr lang="en-US" sz="8000" dirty="0" smtClean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/>
              <a:t>Provide oversight and technical assistance to voluntary parties,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/>
              <a:t>Resolve potential liability for an innocent landowner or prospective owner at a contaminated site,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/>
              <a:t>Establish a legal basis for enforcement of institutional controls to limit future liability at a site resulting from it progressing to uses with increased risk,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/>
              <a:t>As an alternative to receiving a unilateral order from the Commissioner to investigate and clean up an inactive hazardous substance site. </a:t>
            </a:r>
            <a:endParaRPr lang="en-US" sz="8000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31813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bg38027\Desktop\913910907_f59e1c4980_z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6"/>
          <a:stretch/>
        </p:blipFill>
        <p:spPr bwMode="auto">
          <a:xfrm>
            <a:off x="76201" y="3889057"/>
            <a:ext cx="3181350" cy="28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Voluntary Program by the numbers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43400" y="1143000"/>
            <a:ext cx="4648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Current inventory of Brownfield Voluntary projects </a:t>
            </a:r>
            <a:r>
              <a:rPr lang="en-US" sz="2000" dirty="0" smtClean="0"/>
              <a:t>- </a:t>
            </a:r>
            <a:r>
              <a:rPr lang="en-US" sz="2000" dirty="0" smtClean="0">
                <a:solidFill>
                  <a:srgbClr val="FF0000"/>
                </a:solidFill>
              </a:rPr>
              <a:t>313</a:t>
            </a:r>
            <a:r>
              <a:rPr lang="en-US" sz="2000" dirty="0" smtClean="0"/>
              <a:t> sites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In CY 2019: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</a:rPr>
              <a:t>6</a:t>
            </a:r>
            <a:r>
              <a:rPr lang="en-US" sz="2000" dirty="0" smtClean="0">
                <a:solidFill>
                  <a:srgbClr val="FF0000"/>
                </a:solidFill>
              </a:rPr>
              <a:t>8</a:t>
            </a:r>
            <a:r>
              <a:rPr lang="en-US" sz="2000" dirty="0"/>
              <a:t>	</a:t>
            </a:r>
            <a:r>
              <a:rPr lang="en-US" sz="2000" dirty="0" smtClean="0"/>
              <a:t>sites entered </a:t>
            </a:r>
            <a:r>
              <a:rPr lang="en-US" sz="2000" dirty="0"/>
              <a:t>the </a:t>
            </a:r>
            <a:r>
              <a:rPr lang="en-US" sz="2000" dirty="0" smtClean="0"/>
              <a:t>Program</a:t>
            </a:r>
            <a:endParaRPr lang="en-US" sz="2000" dirty="0"/>
          </a:p>
          <a:p>
            <a:pPr lvl="0"/>
            <a:r>
              <a:rPr lang="en-US" sz="2000" dirty="0" smtClean="0">
                <a:solidFill>
                  <a:srgbClr val="FF0000"/>
                </a:solidFill>
              </a:rPr>
              <a:t>54</a:t>
            </a:r>
            <a:r>
              <a:rPr lang="en-US" sz="2000" dirty="0"/>
              <a:t>	</a:t>
            </a:r>
            <a:r>
              <a:rPr lang="en-US" sz="2000" dirty="0" smtClean="0"/>
              <a:t>sites </a:t>
            </a:r>
            <a:r>
              <a:rPr lang="en-US" sz="2000" dirty="0"/>
              <a:t>completed </a:t>
            </a:r>
            <a:r>
              <a:rPr lang="en-US" sz="2000" dirty="0" smtClean="0"/>
              <a:t>under the Program</a:t>
            </a:r>
            <a:endParaRPr lang="en-US" sz="2000" dirty="0"/>
          </a:p>
          <a:p>
            <a:pPr lvl="0"/>
            <a:r>
              <a:rPr lang="en-US" sz="2000" dirty="0" smtClean="0">
                <a:solidFill>
                  <a:srgbClr val="FF0000"/>
                </a:solidFill>
              </a:rPr>
              <a:t>1,318</a:t>
            </a:r>
            <a:r>
              <a:rPr lang="en-US" sz="2000" dirty="0" smtClean="0"/>
              <a:t> acres </a:t>
            </a:r>
            <a:r>
              <a:rPr lang="en-US" sz="2000" dirty="0"/>
              <a:t>determined to be ready for reuse or redevelopment through </a:t>
            </a:r>
            <a:r>
              <a:rPr lang="en-US" sz="2000" dirty="0" smtClean="0"/>
              <a:t>Program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 descr="C:\Users\bg38027\OneDrive - Tennessee\2018-2019 Annual Legislative Report\Park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85800" y="1981200"/>
            <a:ext cx="5562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7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Increment Financing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/>
              </a:buClr>
            </a:pPr>
            <a:r>
              <a:rPr lang="en-US" sz="2000" dirty="0" smtClean="0"/>
              <a:t>New Brownfield TIF statute</a:t>
            </a:r>
          </a:p>
          <a:p>
            <a:pPr lvl="1">
              <a:buClr>
                <a:schemeClr val="bg2"/>
              </a:buClr>
            </a:pPr>
            <a:r>
              <a:rPr lang="en-US" dirty="0"/>
              <a:t>On April 30, 2019, </a:t>
            </a:r>
            <a:r>
              <a:rPr lang="en-US" dirty="0" smtClean="0"/>
              <a:t>Governor Lee </a:t>
            </a:r>
            <a:r>
              <a:rPr lang="en-US" dirty="0"/>
              <a:t>signed into law </a:t>
            </a:r>
            <a:r>
              <a:rPr lang="en-US" u="sng" dirty="0">
                <a:hlinkClick r:id="rId2"/>
              </a:rPr>
              <a:t>SB0355</a:t>
            </a:r>
            <a:r>
              <a:rPr lang="en-US" dirty="0"/>
              <a:t>, </a:t>
            </a:r>
            <a:r>
              <a:rPr lang="en-US" dirty="0" smtClean="0"/>
              <a:t>amending </a:t>
            </a:r>
            <a:r>
              <a:rPr lang="en-US" dirty="0"/>
              <a:t>T.C.A. § 7-53-316, Redevelopment of Brownfield Sites in Economically Disadvantaged Areas (the “Brownfield TIF Law</a:t>
            </a:r>
            <a:r>
              <a:rPr lang="en-US" dirty="0" smtClean="0"/>
              <a:t>”)</a:t>
            </a:r>
          </a:p>
          <a:p>
            <a:pPr lvl="1">
              <a:buClr>
                <a:schemeClr val="bg2"/>
              </a:buClr>
            </a:pPr>
            <a:r>
              <a:rPr lang="en-US" dirty="0" smtClean="0"/>
              <a:t>The statute now allows </a:t>
            </a:r>
            <a:r>
              <a:rPr lang="en-US" dirty="0"/>
              <a:t>costs which are directly related to the investigation, remediation, or mitigation of the brownfield projects to be recovered as “Qualified Costs”, </a:t>
            </a:r>
            <a:r>
              <a:rPr lang="en-US" dirty="0" smtClean="0"/>
              <a:t>removes size </a:t>
            </a:r>
            <a:r>
              <a:rPr lang="en-US" dirty="0"/>
              <a:t>requirements for the “Brownfield Site”, and </a:t>
            </a:r>
            <a:r>
              <a:rPr lang="en-US" dirty="0" smtClean="0"/>
              <a:t>allows </a:t>
            </a:r>
            <a:r>
              <a:rPr lang="en-US" dirty="0"/>
              <a:t>statewide application of the TIF regardless of county population. </a:t>
            </a:r>
          </a:p>
        </p:txBody>
      </p:sp>
    </p:spTree>
    <p:extLst>
      <p:ext uri="{BB962C8B-B14F-4D97-AF65-F5344CB8AC3E}">
        <p14:creationId xmlns:p14="http://schemas.microsoft.com/office/powerpoint/2010/main" val="283073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VOAP Cost Recovery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TCA 68-212-224(a)(3); </a:t>
            </a:r>
          </a:p>
          <a:p>
            <a:pPr lvl="1"/>
            <a:r>
              <a:rPr lang="en-US" dirty="0" smtClean="0"/>
              <a:t>“All </a:t>
            </a:r>
            <a:r>
              <a:rPr lang="en-US" dirty="0"/>
              <a:t>such voluntary agreements or consent orders may provide for the reimbursement of the department's oversight </a:t>
            </a:r>
            <a:r>
              <a:rPr lang="en-US" dirty="0" smtClean="0"/>
              <a:t>costs.”</a:t>
            </a:r>
          </a:p>
          <a:p>
            <a:r>
              <a:rPr lang="en-US" sz="2000" dirty="0" smtClean="0"/>
              <a:t>Current Cost Recovery Assessments (implemented in 2007)</a:t>
            </a:r>
          </a:p>
          <a:p>
            <a:pPr lvl="1"/>
            <a:r>
              <a:rPr lang="en-US" dirty="0" smtClean="0"/>
              <a:t>Program </a:t>
            </a:r>
            <a:r>
              <a:rPr lang="en-US" dirty="0"/>
              <a:t>Entry $ 750 </a:t>
            </a:r>
          </a:p>
          <a:p>
            <a:pPr lvl="1"/>
            <a:r>
              <a:rPr lang="en-US" dirty="0"/>
              <a:t>Site Characterization $ 2,000 </a:t>
            </a:r>
          </a:p>
          <a:p>
            <a:pPr lvl="1"/>
            <a:r>
              <a:rPr lang="en-US" dirty="0"/>
              <a:t>Remediation/ Corrective Action $ 2,500 </a:t>
            </a:r>
          </a:p>
          <a:p>
            <a:pPr lvl="1"/>
            <a:r>
              <a:rPr lang="en-US" dirty="0"/>
              <a:t>Risk Assessment Review $ 2,000 </a:t>
            </a:r>
          </a:p>
          <a:p>
            <a:pPr lvl="1"/>
            <a:r>
              <a:rPr lang="en-US" dirty="0"/>
              <a:t>Vapor Intrusion Evaluation $ 2,000 </a:t>
            </a:r>
          </a:p>
          <a:p>
            <a:pPr lvl="1"/>
            <a:r>
              <a:rPr lang="en-US" dirty="0"/>
              <a:t>Land Use Restrictions $ 500 </a:t>
            </a:r>
          </a:p>
          <a:p>
            <a:pPr lvl="1"/>
            <a:r>
              <a:rPr lang="en-US" dirty="0" smtClean="0"/>
              <a:t>Consent Order/Brownfield </a:t>
            </a:r>
            <a:r>
              <a:rPr lang="en-US" dirty="0"/>
              <a:t>Voluntary Agreement $ 3,000 </a:t>
            </a:r>
            <a:endParaRPr lang="en-US" dirty="0" smtClean="0"/>
          </a:p>
          <a:p>
            <a:pPr lvl="1"/>
            <a:r>
              <a:rPr lang="en-US" dirty="0" smtClean="0"/>
              <a:t>Annual Assessment $3,000</a:t>
            </a:r>
          </a:p>
          <a:p>
            <a:r>
              <a:rPr lang="en-US" sz="2000" dirty="0" smtClean="0"/>
              <a:t>“Typical</a:t>
            </a:r>
            <a:r>
              <a:rPr lang="en-US" sz="2000" dirty="0"/>
              <a:t>” project costs - </a:t>
            </a:r>
            <a:r>
              <a:rPr lang="en-US" sz="2000" dirty="0" smtClean="0"/>
              <a:t>$8,250</a:t>
            </a:r>
            <a:endParaRPr lang="en-US" sz="2000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8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VOAP Cost Recovery	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Updated </a:t>
            </a:r>
            <a:r>
              <a:rPr lang="en-US" sz="2000" dirty="0"/>
              <a:t>Cost Recovery Assessments </a:t>
            </a:r>
            <a:r>
              <a:rPr lang="en-US" sz="2000" dirty="0" smtClean="0"/>
              <a:t>(effective January 1, 2020 for new projects entering the VOAP)</a:t>
            </a:r>
            <a:endParaRPr lang="en-US" sz="2000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Program Entry $ </a:t>
            </a:r>
            <a:r>
              <a:rPr lang="en-US" dirty="0" smtClean="0">
                <a:solidFill>
                  <a:srgbClr val="FF0000"/>
                </a:solidFill>
              </a:rPr>
              <a:t>3,000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Site Characterization $ </a:t>
            </a:r>
            <a:r>
              <a:rPr lang="en-US" dirty="0" smtClean="0"/>
              <a:t>2,500 </a:t>
            </a:r>
            <a:endParaRPr lang="en-US" dirty="0"/>
          </a:p>
          <a:p>
            <a:pPr lvl="1"/>
            <a:r>
              <a:rPr lang="en-US" dirty="0"/>
              <a:t>Remediation/ Corrective Action $ </a:t>
            </a:r>
            <a:r>
              <a:rPr lang="en-US" dirty="0" smtClean="0"/>
              <a:t>3,000 </a:t>
            </a:r>
            <a:endParaRPr lang="en-US" dirty="0"/>
          </a:p>
          <a:p>
            <a:pPr lvl="1"/>
            <a:r>
              <a:rPr lang="en-US" dirty="0"/>
              <a:t>Risk Assessment Review $ </a:t>
            </a:r>
            <a:r>
              <a:rPr lang="en-US" dirty="0" smtClean="0"/>
              <a:t>2,500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Beneficial Use Determination $ 2,500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Vapor Intrusion Evaluation $ </a:t>
            </a:r>
            <a:r>
              <a:rPr lang="en-US" dirty="0" smtClean="0"/>
              <a:t>2,500 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Land Use Restrictions $ </a:t>
            </a:r>
            <a:r>
              <a:rPr lang="en-US" dirty="0" smtClean="0">
                <a:solidFill>
                  <a:srgbClr val="FF0000"/>
                </a:solidFill>
              </a:rPr>
              <a:t>1,000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Institutional and Engineering Controls Compliance Review $ 750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Consent Order/Brownfield </a:t>
            </a:r>
            <a:r>
              <a:rPr lang="en-US" dirty="0"/>
              <a:t>Voluntary Agreement $ </a:t>
            </a:r>
            <a:r>
              <a:rPr lang="en-US" dirty="0" smtClean="0"/>
              <a:t>4,000 </a:t>
            </a:r>
          </a:p>
          <a:p>
            <a:pPr lvl="1"/>
            <a:r>
              <a:rPr lang="en-US" dirty="0" smtClean="0"/>
              <a:t>Annual Assessment $4,000</a:t>
            </a:r>
          </a:p>
          <a:p>
            <a:r>
              <a:rPr lang="en-US" sz="2000" dirty="0" smtClean="0"/>
              <a:t>Cost Recovery </a:t>
            </a:r>
            <a:r>
              <a:rPr lang="en-US" sz="2000" dirty="0"/>
              <a:t>Assessments increased </a:t>
            </a:r>
            <a:r>
              <a:rPr lang="en-US" sz="2000" dirty="0" smtClean="0"/>
              <a:t>via inflation adjustment from </a:t>
            </a:r>
            <a:r>
              <a:rPr lang="en-US" sz="2000" dirty="0"/>
              <a:t>Jan 07-June </a:t>
            </a:r>
            <a:r>
              <a:rPr lang="en-US" sz="2000" dirty="0" smtClean="0"/>
              <a:t>2019</a:t>
            </a:r>
          </a:p>
          <a:p>
            <a:r>
              <a:rPr lang="en-US" sz="2000" dirty="0"/>
              <a:t>“Typical” project costs </a:t>
            </a:r>
            <a:r>
              <a:rPr lang="en-US" sz="2000" dirty="0" smtClean="0"/>
              <a:t>expected to increase by $6,000 to $14,250 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1042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6016</TotalTime>
  <Words>507</Words>
  <Application>Microsoft Office PowerPoint</Application>
  <PresentationFormat>On-screen Show (4:3)</PresentationFormat>
  <Paragraphs>63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PowerPoint B</vt:lpstr>
      <vt:lpstr>UNDERGROUND STORAGE TANKS AND SOLID WASTE DISPOSAL CONTROL BOARD</vt:lpstr>
      <vt:lpstr>Brownfields</vt:lpstr>
      <vt:lpstr>Brownfield Redevelopment</vt:lpstr>
      <vt:lpstr>Brownfields are a Tool for Redevelopment</vt:lpstr>
      <vt:lpstr>Voluntary Oversight and Assistance Program</vt:lpstr>
      <vt:lpstr>Voluntary Program by the numbers</vt:lpstr>
      <vt:lpstr>Tax Increment Financing </vt:lpstr>
      <vt:lpstr>VOAP Cost Recovery </vt:lpstr>
      <vt:lpstr>VOAP Cost Recovery  </vt:lpstr>
      <vt:lpstr>Tennessee’s Brownfield Voluntary Program Evan Spann (615) 532-0919 Evan.W.Spann@tn.gov</vt:lpstr>
    </vt:vector>
  </TitlesOfParts>
  <Company>State of Tennessee: Finance &amp;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Loretta J. Buchanan</cp:lastModifiedBy>
  <cp:revision>243</cp:revision>
  <cp:lastPrinted>2019-11-26T14:59:18Z</cp:lastPrinted>
  <dcterms:created xsi:type="dcterms:W3CDTF">2015-04-23T14:18:47Z</dcterms:created>
  <dcterms:modified xsi:type="dcterms:W3CDTF">2019-11-26T15:00:11Z</dcterms:modified>
</cp:coreProperties>
</file>