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344" r:id="rId2"/>
    <p:sldId id="340" r:id="rId3"/>
    <p:sldId id="342" r:id="rId4"/>
    <p:sldId id="341" r:id="rId5"/>
    <p:sldId id="345" r:id="rId6"/>
    <p:sldId id="338" r:id="rId7"/>
    <p:sldId id="280" r:id="rId8"/>
    <p:sldId id="347" r:id="rId9"/>
    <p:sldId id="346" r:id="rId10"/>
  </p:sldIdLst>
  <p:sldSz cx="9144000" cy="6858000" type="screen4x3"/>
  <p:notesSz cx="7026275" cy="93122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F00"/>
    <a:srgbClr val="48705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833" autoAdjust="0"/>
  </p:normalViewPr>
  <p:slideViewPr>
    <p:cSldViewPr>
      <p:cViewPr>
        <p:scale>
          <a:sx n="100" d="100"/>
          <a:sy n="100" d="100"/>
        </p:scale>
        <p:origin x="-1117" y="195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-3120" y="-91"/>
      </p:cViewPr>
      <p:guideLst>
        <p:guide orient="horz" pos="2933"/>
        <p:guide pos="221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4719" cy="465614"/>
          </a:xfrm>
          <a:prstGeom prst="rect">
            <a:avLst/>
          </a:prstGeom>
        </p:spPr>
        <p:txBody>
          <a:bodyPr vert="horz" lIns="93708" tIns="46854" rIns="93708" bIns="46854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9931" y="0"/>
            <a:ext cx="3044719" cy="465614"/>
          </a:xfrm>
          <a:prstGeom prst="rect">
            <a:avLst/>
          </a:prstGeom>
        </p:spPr>
        <p:txBody>
          <a:bodyPr vert="horz" lIns="93708" tIns="46854" rIns="93708" bIns="46854" rtlCol="0"/>
          <a:lstStyle>
            <a:lvl1pPr algn="r">
              <a:defRPr sz="1200"/>
            </a:lvl1pPr>
          </a:lstStyle>
          <a:p>
            <a:fld id="{A6F589FE-50D8-46B5-A9A2-324F37B12C1E}" type="datetimeFigureOut">
              <a:rPr lang="en-US" smtClean="0"/>
              <a:t>11/26/2019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5046"/>
            <a:ext cx="3044719" cy="465614"/>
          </a:xfrm>
          <a:prstGeom prst="rect">
            <a:avLst/>
          </a:prstGeom>
        </p:spPr>
        <p:txBody>
          <a:bodyPr vert="horz" lIns="93708" tIns="46854" rIns="93708" bIns="46854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9931" y="8845046"/>
            <a:ext cx="3044719" cy="465614"/>
          </a:xfrm>
          <a:prstGeom prst="rect">
            <a:avLst/>
          </a:prstGeom>
        </p:spPr>
        <p:txBody>
          <a:bodyPr vert="horz" lIns="93708" tIns="46854" rIns="93708" bIns="46854" rtlCol="0" anchor="b"/>
          <a:lstStyle>
            <a:lvl1pPr algn="r">
              <a:defRPr sz="1200"/>
            </a:lvl1pPr>
          </a:lstStyle>
          <a:p>
            <a:fld id="{6EA7975C-D257-427B-B1C0-3A1D797815E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96648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45356" cy="465933"/>
          </a:xfrm>
          <a:prstGeom prst="rect">
            <a:avLst/>
          </a:prstGeom>
        </p:spPr>
        <p:txBody>
          <a:bodyPr vert="horz" lIns="91961" tIns="45981" rIns="91961" bIns="45981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9329" y="0"/>
            <a:ext cx="3045356" cy="465933"/>
          </a:xfrm>
          <a:prstGeom prst="rect">
            <a:avLst/>
          </a:prstGeom>
        </p:spPr>
        <p:txBody>
          <a:bodyPr vert="horz" lIns="91961" tIns="45981" rIns="91961" bIns="45981" rtlCol="0"/>
          <a:lstStyle>
            <a:lvl1pPr algn="r">
              <a:defRPr sz="1200"/>
            </a:lvl1pPr>
          </a:lstStyle>
          <a:p>
            <a:fld id="{5140F5AF-C9F6-4E9E-BADB-11883FA892F0}" type="datetimeFigureOut">
              <a:rPr lang="en-US" smtClean="0"/>
              <a:t>11/26/2019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5863" y="698500"/>
            <a:ext cx="4654550" cy="3492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961" tIns="45981" rIns="91961" bIns="45981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3265" y="4423968"/>
            <a:ext cx="5619747" cy="4190206"/>
          </a:xfrm>
          <a:prstGeom prst="rect">
            <a:avLst/>
          </a:prstGeom>
        </p:spPr>
        <p:txBody>
          <a:bodyPr vert="horz" lIns="91961" tIns="45981" rIns="91961" bIns="4598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44753"/>
            <a:ext cx="3045356" cy="465933"/>
          </a:xfrm>
          <a:prstGeom prst="rect">
            <a:avLst/>
          </a:prstGeom>
        </p:spPr>
        <p:txBody>
          <a:bodyPr vert="horz" lIns="91961" tIns="45981" rIns="91961" bIns="45981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9329" y="8844753"/>
            <a:ext cx="3045356" cy="465933"/>
          </a:xfrm>
          <a:prstGeom prst="rect">
            <a:avLst/>
          </a:prstGeom>
        </p:spPr>
        <p:txBody>
          <a:bodyPr vert="horz" lIns="91961" tIns="45981" rIns="91961" bIns="45981" rtlCol="0" anchor="b"/>
          <a:lstStyle>
            <a:lvl1pPr algn="r">
              <a:defRPr sz="1200"/>
            </a:lvl1pPr>
          </a:lstStyle>
          <a:p>
            <a:fld id="{969E2BAB-C2FB-4F4C-8027-41549B4ED3D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70945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Terminated:</a:t>
            </a:r>
            <a:r>
              <a:rPr lang="en-US" baseline="0" dirty="0" smtClean="0"/>
              <a:t> Hancock, Cannon x 2, Macon x 2, Montgomery, Rutherford, Sullivan, </a:t>
            </a:r>
            <a:r>
              <a:rPr lang="en-US" baseline="0" dirty="0" err="1" smtClean="0"/>
              <a:t>Refurban</a:t>
            </a:r>
            <a:r>
              <a:rPr lang="en-US" baseline="0" dirty="0" smtClean="0"/>
              <a:t>, Resource Capture, Claiborne </a:t>
            </a:r>
          </a:p>
          <a:p>
            <a:r>
              <a:rPr lang="en-US" baseline="0" dirty="0" smtClean="0"/>
              <a:t>Considering: Claiborne, Jefferson, Lincoln, Pickett, City of Memphis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9E2BAB-C2FB-4F4C-8027-41549B4ED3D0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46683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9E2BAB-C2FB-4F4C-8027-41549B4ED3D0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97680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- Stand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3886200"/>
            <a:ext cx="9144000" cy="2514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4038603"/>
            <a:ext cx="8839200" cy="1422399"/>
          </a:xfrm>
        </p:spPr>
        <p:txBody>
          <a:bodyPr>
            <a:normAutofit/>
          </a:bodyPr>
          <a:lstStyle>
            <a:lvl1pPr algn="ctr">
              <a:defRPr sz="40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13"/>
          <p:cNvSpPr>
            <a:spLocks noGrp="1"/>
          </p:cNvSpPr>
          <p:nvPr>
            <p:ph type="body" sz="quarter" idx="12" hasCustomPrompt="1"/>
          </p:nvPr>
        </p:nvSpPr>
        <p:spPr>
          <a:xfrm>
            <a:off x="152400" y="5461001"/>
            <a:ext cx="8839200" cy="812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pPr lvl="0"/>
            <a:r>
              <a:rPr lang="en-US" dirty="0" smtClean="0"/>
              <a:t>Sub-Title</a:t>
            </a:r>
            <a:endParaRPr lang="en-US" dirty="0"/>
          </a:p>
        </p:txBody>
      </p:sp>
      <p:sp>
        <p:nvSpPr>
          <p:cNvPr id="8" name="Text Placeholder 11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6400800"/>
            <a:ext cx="9144000" cy="4572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100" baseline="0">
                <a:solidFill>
                  <a:schemeClr val="accent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 smtClean="0"/>
              <a:t>Name, Position | Date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0" y="1143000"/>
            <a:ext cx="5943600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74236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ody - T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77801"/>
            <a:ext cx="9144000" cy="81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77803"/>
            <a:ext cx="8839200" cy="825500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93800"/>
            <a:ext cx="8763000" cy="4958465"/>
          </a:xfrm>
        </p:spPr>
        <p:txBody>
          <a:bodyPr>
            <a:normAutofit/>
          </a:bodyPr>
          <a:lstStyle>
            <a:lvl1pPr>
              <a:buClr>
                <a:schemeClr val="accent6"/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chemeClr val="accent6"/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chemeClr val="accent6"/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chemeClr val="accent6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chemeClr val="accent6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990602"/>
            <a:ext cx="9144000" cy="889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0" y="6152266"/>
            <a:ext cx="9144000" cy="70573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75400"/>
            <a:ext cx="2895600" cy="365125"/>
          </a:xfr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375400"/>
            <a:ext cx="2133600" cy="36512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5C76A076-0EB6-4ACF-BC93-AE169B35ECF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52266"/>
            <a:ext cx="1584960" cy="73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81855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ody - Gr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77801"/>
            <a:ext cx="9144000" cy="81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77803"/>
            <a:ext cx="8839200" cy="825500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93804"/>
            <a:ext cx="8763000" cy="4958462"/>
          </a:xfrm>
        </p:spPr>
        <p:txBody>
          <a:bodyPr>
            <a:normAutofit/>
          </a:bodyPr>
          <a:lstStyle>
            <a:lvl1pPr>
              <a:buClr>
                <a:schemeClr val="accent5">
                  <a:lumMod val="60000"/>
                  <a:lumOff val="40000"/>
                </a:schemeClr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chemeClr val="accent5">
                  <a:lumMod val="60000"/>
                  <a:lumOff val="40000"/>
                </a:schemeClr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chemeClr val="accent5">
                  <a:lumMod val="60000"/>
                  <a:lumOff val="40000"/>
                </a:schemeClr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chemeClr val="accent5">
                  <a:lumMod val="60000"/>
                  <a:lumOff val="40000"/>
                </a:schemeClr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chemeClr val="accent5">
                  <a:lumMod val="60000"/>
                  <a:lumOff val="40000"/>
                </a:schemeClr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990602"/>
            <a:ext cx="9144000" cy="889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0" y="6152266"/>
            <a:ext cx="9144000" cy="70573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75400"/>
            <a:ext cx="2895600" cy="365125"/>
          </a:xfr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375400"/>
            <a:ext cx="2133600" cy="36512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5C76A076-0EB6-4ACF-BC93-AE169B35ECF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52266"/>
            <a:ext cx="1584960" cy="73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36035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uble-Column Bod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77801"/>
            <a:ext cx="9144000" cy="81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77803"/>
            <a:ext cx="8839200" cy="825500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93804"/>
            <a:ext cx="4191000" cy="4958462"/>
          </a:xfrm>
        </p:spPr>
        <p:txBody>
          <a:bodyPr>
            <a:normAutofit/>
          </a:bodyPr>
          <a:lstStyle>
            <a:lvl1pPr>
              <a:buClr>
                <a:srgbClr val="FF0F00"/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rgbClr val="FF0F00"/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rgbClr val="FF0F00"/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rgbClr val="FF0F00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rgbClr val="FF0F00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3"/>
          </p:nvPr>
        </p:nvSpPr>
        <p:spPr>
          <a:xfrm>
            <a:off x="4724400" y="1193804"/>
            <a:ext cx="4191000" cy="4958462"/>
          </a:xfrm>
        </p:spPr>
        <p:txBody>
          <a:bodyPr>
            <a:normAutofit/>
          </a:bodyPr>
          <a:lstStyle>
            <a:lvl1pPr>
              <a:buClr>
                <a:srgbClr val="FF0000"/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rgbClr val="FF0000"/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rgbClr val="FF0000"/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rgbClr val="FF0000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rgbClr val="FF0000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0" y="6152266"/>
            <a:ext cx="9144000" cy="70573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75400"/>
            <a:ext cx="2895600" cy="365125"/>
          </a:xfr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375400"/>
            <a:ext cx="2133600" cy="36512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5C76A076-0EB6-4ACF-BC93-AE169B35ECF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52266"/>
            <a:ext cx="1584960" cy="73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45693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444557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- Blu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629934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- Orange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629934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- YellowGreen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0067829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- Gray"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629934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-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0"/>
          </p:nvPr>
        </p:nvSpPr>
        <p:spPr>
          <a:xfrm>
            <a:off x="4572000" y="0"/>
            <a:ext cx="4572000" cy="6858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381000" y="2209801"/>
            <a:ext cx="3962400" cy="2235200"/>
          </a:xfrm>
        </p:spPr>
        <p:txBody>
          <a:bodyPr>
            <a:noAutofit/>
          </a:bodyPr>
          <a:lstStyle>
            <a:lvl1pPr marL="0" indent="0" algn="l">
              <a:defRPr sz="3600">
                <a:effectLst/>
                <a:latin typeface="PermianSlabSerifTypeface" pitchFamily="50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1" hasCustomPrompt="1"/>
          </p:nvPr>
        </p:nvSpPr>
        <p:spPr>
          <a:xfrm>
            <a:off x="381000" y="5562600"/>
            <a:ext cx="4038600" cy="1117600"/>
          </a:xfrm>
        </p:spPr>
        <p:txBody>
          <a:bodyPr anchor="b">
            <a:normAutofit/>
          </a:bodyPr>
          <a:lstStyle>
            <a:lvl1pPr marL="0" indent="0">
              <a:buNone/>
              <a:defRPr sz="1100">
                <a:solidFill>
                  <a:schemeClr val="accent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 smtClean="0"/>
              <a:t>Name, Position</a:t>
            </a:r>
          </a:p>
          <a:p>
            <a:pPr lvl="0"/>
            <a:r>
              <a:rPr lang="en-US" dirty="0" smtClean="0"/>
              <a:t>Date</a:t>
            </a:r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2" hasCustomPrompt="1"/>
          </p:nvPr>
        </p:nvSpPr>
        <p:spPr>
          <a:xfrm>
            <a:off x="381000" y="4445001"/>
            <a:ext cx="3962400" cy="812800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accent5"/>
                </a:solidFill>
                <a:latin typeface="PermianSlabSerifTypeface" pitchFamily="50" charset="0"/>
              </a:defRPr>
            </a:lvl1pPr>
          </a:lstStyle>
          <a:p>
            <a:pPr lvl="0"/>
            <a:r>
              <a:rPr lang="en-US" dirty="0" smtClean="0"/>
              <a:t>Sub-Title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520" y="304800"/>
            <a:ext cx="2773680" cy="1280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59767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b-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2590800" y="3874770"/>
            <a:ext cx="6553200" cy="22402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67000" y="3962400"/>
            <a:ext cx="6324600" cy="2057400"/>
          </a:xfrm>
        </p:spPr>
        <p:txBody>
          <a:bodyPr/>
          <a:lstStyle>
            <a:lvl1pPr algn="r">
              <a:defRPr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509" t="13397" r="9549" b="13397"/>
          <a:stretch/>
        </p:blipFill>
        <p:spPr>
          <a:xfrm>
            <a:off x="152400" y="3766736"/>
            <a:ext cx="2514600" cy="24563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548909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ody - TN Mar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77801"/>
            <a:ext cx="9144000" cy="81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77803"/>
            <a:ext cx="8839200" cy="825500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839200" cy="5562600"/>
          </a:xfrm>
        </p:spPr>
        <p:txBody>
          <a:bodyPr>
            <a:normAutofit/>
          </a:bodyPr>
          <a:lstStyle>
            <a:lvl1pPr>
              <a:buClr>
                <a:schemeClr val="bg2"/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chemeClr val="bg2"/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chemeClr val="bg2"/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chemeClr val="bg2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chemeClr val="bg2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5800" y="6019800"/>
            <a:ext cx="866774" cy="8667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99786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od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77801"/>
            <a:ext cx="9144000" cy="81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77803"/>
            <a:ext cx="8839200" cy="825500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93804"/>
            <a:ext cx="8763000" cy="4958462"/>
          </a:xfrm>
        </p:spPr>
        <p:txBody>
          <a:bodyPr>
            <a:normAutofit/>
          </a:bodyPr>
          <a:lstStyle>
            <a:lvl1pPr>
              <a:buClr>
                <a:schemeClr val="bg2"/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chemeClr val="bg2"/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chemeClr val="bg2"/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chemeClr val="bg2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chemeClr val="bg2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0" y="6152266"/>
            <a:ext cx="9144000" cy="70573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75400"/>
            <a:ext cx="2895600" cy="365125"/>
          </a:xfr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375400"/>
            <a:ext cx="2133600" cy="36512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5C76A076-0EB6-4ACF-BC93-AE169B35ECF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52266"/>
            <a:ext cx="1584960" cy="73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38844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ody -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77801"/>
            <a:ext cx="9144000" cy="81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77803"/>
            <a:ext cx="8839200" cy="825500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93800"/>
            <a:ext cx="8763000" cy="4958465"/>
          </a:xfrm>
        </p:spPr>
        <p:txBody>
          <a:bodyPr>
            <a:normAutofit/>
          </a:bodyPr>
          <a:lstStyle>
            <a:lvl1pPr>
              <a:buClr>
                <a:srgbClr val="FF0F00"/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rgbClr val="FF0F00"/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rgbClr val="FF0F00"/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rgbClr val="FF0F00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rgbClr val="FF0F00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990602"/>
            <a:ext cx="9144000" cy="88900"/>
          </a:xfrm>
          <a:prstGeom prst="rect">
            <a:avLst/>
          </a:prstGeom>
          <a:solidFill>
            <a:srgbClr val="FF0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0" y="6152266"/>
            <a:ext cx="9144000" cy="70573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75400"/>
            <a:ext cx="2895600" cy="365125"/>
          </a:xfr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375400"/>
            <a:ext cx="2133600" cy="36512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5C76A076-0EB6-4ACF-BC93-AE169B35ECF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52266"/>
            <a:ext cx="1584960" cy="73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06561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dy -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177801"/>
            <a:ext cx="9144000" cy="81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152400" y="177803"/>
            <a:ext cx="8839200" cy="825500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228600" y="1193800"/>
            <a:ext cx="8763000" cy="4958465"/>
          </a:xfrm>
        </p:spPr>
        <p:txBody>
          <a:bodyPr>
            <a:normAutofit/>
          </a:bodyPr>
          <a:lstStyle>
            <a:lvl1pPr>
              <a:buClr>
                <a:schemeClr val="accent3"/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chemeClr val="accent3"/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chemeClr val="accent3"/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chemeClr val="accent3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chemeClr val="accent3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7" name="Rectangle 16"/>
          <p:cNvSpPr/>
          <p:nvPr userDrawn="1"/>
        </p:nvSpPr>
        <p:spPr>
          <a:xfrm>
            <a:off x="0" y="990602"/>
            <a:ext cx="9144000" cy="889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0" y="6152266"/>
            <a:ext cx="9144000" cy="70573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75400"/>
            <a:ext cx="2895600" cy="365125"/>
          </a:xfr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375400"/>
            <a:ext cx="2133600" cy="36512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5C76A076-0EB6-4ACF-BC93-AE169B35ECF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52266"/>
            <a:ext cx="1584960" cy="73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3395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ody -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77801"/>
            <a:ext cx="9144000" cy="81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77803"/>
            <a:ext cx="8839200" cy="825500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93800"/>
            <a:ext cx="8763000" cy="4958465"/>
          </a:xfrm>
        </p:spPr>
        <p:txBody>
          <a:bodyPr>
            <a:normAutofit/>
          </a:bodyPr>
          <a:lstStyle>
            <a:lvl1pPr>
              <a:buClr>
                <a:schemeClr val="accent1"/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chemeClr val="accent1"/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chemeClr val="accent1"/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chemeClr val="accent1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chemeClr val="accent1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990602"/>
            <a:ext cx="9144000" cy="889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0" y="6152266"/>
            <a:ext cx="9144000" cy="70573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75400"/>
            <a:ext cx="2895600" cy="365125"/>
          </a:xfr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375400"/>
            <a:ext cx="2133600" cy="36512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5C76A076-0EB6-4ACF-BC93-AE169B35ECF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52266"/>
            <a:ext cx="1584960" cy="73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51007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ody - Yellow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77801"/>
            <a:ext cx="9144000" cy="81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77803"/>
            <a:ext cx="8839200" cy="825500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93800"/>
            <a:ext cx="8763000" cy="4958465"/>
          </a:xfrm>
        </p:spPr>
        <p:txBody>
          <a:bodyPr>
            <a:normAutofit/>
          </a:bodyPr>
          <a:lstStyle>
            <a:lvl1pPr>
              <a:buClr>
                <a:schemeClr val="accent2"/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chemeClr val="accent2"/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chemeClr val="accent2"/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chemeClr val="accent2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chemeClr val="accent2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990602"/>
            <a:ext cx="9144000" cy="889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0" y="6152266"/>
            <a:ext cx="9144000" cy="70573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75400"/>
            <a:ext cx="2895600" cy="365125"/>
          </a:xfr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375400"/>
            <a:ext cx="2133600" cy="36512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5C76A076-0EB6-4ACF-BC93-AE169B35ECF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52266"/>
            <a:ext cx="1584960" cy="73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3267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 i="1">
                <a:solidFill>
                  <a:schemeClr val="accent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58000" y="6410326"/>
            <a:ext cx="2133600" cy="365125"/>
          </a:xfrm>
          <a:prstGeom prst="rect">
            <a:avLst/>
          </a:prstGeom>
        </p:spPr>
        <p:txBody>
          <a:bodyPr anchor="b"/>
          <a:lstStyle>
            <a:lvl1pPr algn="r">
              <a:defRPr sz="1000" i="1">
                <a:solidFill>
                  <a:schemeClr val="accent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5C76A076-0EB6-4ACF-BC93-AE169B35ECF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3005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70" r:id="rId2"/>
    <p:sldLayoutId id="2147483649" r:id="rId3"/>
    <p:sldLayoutId id="2147483680" r:id="rId4"/>
    <p:sldLayoutId id="2147483671" r:id="rId5"/>
    <p:sldLayoutId id="2147483668" r:id="rId6"/>
    <p:sldLayoutId id="2147483665" r:id="rId7"/>
    <p:sldLayoutId id="2147483672" r:id="rId8"/>
    <p:sldLayoutId id="2147483673" r:id="rId9"/>
    <p:sldLayoutId id="2147483674" r:id="rId10"/>
    <p:sldLayoutId id="2147483679" r:id="rId11"/>
    <p:sldLayoutId id="2147483662" r:id="rId12"/>
    <p:sldLayoutId id="2147483663" r:id="rId13"/>
    <p:sldLayoutId id="2147483676" r:id="rId14"/>
    <p:sldLayoutId id="2147483677" r:id="rId15"/>
    <p:sldLayoutId id="2147483675" r:id="rId16"/>
    <p:sldLayoutId id="2147483678" r:id="rId17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4038603"/>
            <a:ext cx="8839200" cy="1828797"/>
          </a:xfrm>
        </p:spPr>
        <p:txBody>
          <a:bodyPr/>
          <a:lstStyle/>
          <a:p>
            <a:r>
              <a:rPr lang="en-US" dirty="0" smtClean="0"/>
              <a:t>Update on MM Grants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Lisa A. Hughey, CHMM 	Deputy Director, DSWM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29569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2800" dirty="0" smtClean="0"/>
              <a:t>Grants status in DSWM MM </a:t>
            </a:r>
            <a:r>
              <a:rPr lang="en-US" sz="2800" dirty="0" smtClean="0"/>
              <a:t>Program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 of early June 2019, there were approximately 240 open grants in DSWM</a:t>
            </a:r>
          </a:p>
          <a:p>
            <a:r>
              <a:rPr lang="en-US" dirty="0" smtClean="0"/>
              <a:t>Some dated back to 2015</a:t>
            </a:r>
          </a:p>
          <a:p>
            <a:r>
              <a:rPr lang="en-US" dirty="0" smtClean="0"/>
              <a:t>Review by staff showed some had been completed but not removed from books</a:t>
            </a:r>
          </a:p>
          <a:p>
            <a:r>
              <a:rPr lang="en-US" dirty="0" smtClean="0"/>
              <a:t>Review also showed that some grants were off timelines contained within grant contract requirements</a:t>
            </a:r>
          </a:p>
          <a:p>
            <a:r>
              <a:rPr lang="en-US" dirty="0" smtClean="0"/>
              <a:t>Staff reached out to grantees to see where they stood in the process and if they wanted to terminate their grants</a:t>
            </a:r>
          </a:p>
          <a:p>
            <a:r>
              <a:rPr lang="en-US" dirty="0" smtClean="0"/>
              <a:t>Currently there are approx. 129 grants open</a:t>
            </a:r>
          </a:p>
          <a:p>
            <a:r>
              <a:rPr lang="en-US" dirty="0" smtClean="0"/>
              <a:t>Open grant balances total $13.3 million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78445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Why is DSWM reviewing grants &amp; contracts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As you may be aware, the Sunshine Audit identified some inconsistencies in audit procedures</a:t>
            </a:r>
          </a:p>
          <a:p>
            <a:r>
              <a:rPr lang="en-US" dirty="0" smtClean="0"/>
              <a:t>Internal Audit is taking a close look at grants that the Department has awarded</a:t>
            </a:r>
          </a:p>
          <a:p>
            <a:r>
              <a:rPr lang="en-US" dirty="0" smtClean="0"/>
              <a:t>Ensuring that conditions set out in the grant applications and grant contracts are being adhered to by the Divisions when  reimbursing grantees</a:t>
            </a:r>
          </a:p>
          <a:p>
            <a:r>
              <a:rPr lang="en-US" dirty="0" smtClean="0"/>
              <a:t>If timelines are missed by the grantee, and there has been no amendment to get back on schedule, then it can be an audit finding for the Division</a:t>
            </a:r>
          </a:p>
          <a:p>
            <a:r>
              <a:rPr lang="en-US" dirty="0" smtClean="0"/>
              <a:t>In addition, Internal Audit, when they review grantees payments, if incorrect payments are identified, they can require the grantee to reimburse the Department for those funds</a:t>
            </a:r>
          </a:p>
          <a:p>
            <a:r>
              <a:rPr lang="en-US" dirty="0" smtClean="0"/>
              <a:t>Can take up to 120 days to amend a contract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58111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Termination of Grants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Paid out $7.1 million in grant awards between February 2019 through September 2019</a:t>
            </a:r>
          </a:p>
          <a:p>
            <a:r>
              <a:rPr lang="en-US" dirty="0" smtClean="0"/>
              <a:t>Terminated 11 grants between June 2019 and November 2019 which totaled approx. $2.3 million</a:t>
            </a:r>
          </a:p>
          <a:p>
            <a:r>
              <a:rPr lang="en-US" dirty="0" smtClean="0"/>
              <a:t>Grants terminated were Convenience Center, Measurement, Recycling, HHW grants, Organics Management, Old Closed Landfill</a:t>
            </a:r>
          </a:p>
          <a:p>
            <a:r>
              <a:rPr lang="en-US" dirty="0" smtClean="0"/>
              <a:t>Terminations due to </a:t>
            </a:r>
            <a:r>
              <a:rPr lang="en-US" i="1" dirty="0" smtClean="0"/>
              <a:t>no activity, being off their contract timelines, or inability to meet grant requirements</a:t>
            </a:r>
          </a:p>
          <a:p>
            <a:r>
              <a:rPr lang="en-US" dirty="0" smtClean="0"/>
              <a:t>Considering termination of 5 additional grants which include Convenience Center, Old </a:t>
            </a:r>
            <a:r>
              <a:rPr lang="en-US" dirty="0"/>
              <a:t>C</a:t>
            </a:r>
            <a:r>
              <a:rPr lang="en-US" dirty="0" smtClean="0"/>
              <a:t>losed Landfill, and Curbside </a:t>
            </a:r>
            <a:r>
              <a:rPr lang="en-US" dirty="0"/>
              <a:t>R</a:t>
            </a:r>
            <a:r>
              <a:rPr lang="en-US" dirty="0" smtClean="0"/>
              <a:t>ecycling grants</a:t>
            </a:r>
          </a:p>
          <a:p>
            <a:r>
              <a:rPr lang="en-US" dirty="0" smtClean="0"/>
              <a:t>These grants total $1.16 million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38342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Future Grants from DSWM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763000" cy="4780665"/>
          </a:xfrm>
        </p:spPr>
        <p:txBody>
          <a:bodyPr/>
          <a:lstStyle/>
          <a:p>
            <a:r>
              <a:rPr lang="en-US" dirty="0" smtClean="0"/>
              <a:t>There are </a:t>
            </a:r>
            <a:r>
              <a:rPr lang="en-US" dirty="0" smtClean="0"/>
              <a:t>four </a:t>
            </a:r>
            <a:r>
              <a:rPr lang="en-US" dirty="0" smtClean="0"/>
              <a:t>grants that DSWM MM must offer annually and the amount of these grants will be based on availability of funds</a:t>
            </a:r>
          </a:p>
          <a:p>
            <a:r>
              <a:rPr lang="en-US" dirty="0" smtClean="0"/>
              <a:t>These are Technical Assistance, Recycling Equipment, Recycling Rebate and HHW grants</a:t>
            </a:r>
          </a:p>
          <a:p>
            <a:r>
              <a:rPr lang="en-US" dirty="0" smtClean="0"/>
              <a:t>As of this time, staff have not met to discuss grant offerings for next </a:t>
            </a:r>
            <a:r>
              <a:rPr lang="en-US" dirty="0" smtClean="0"/>
              <a:t>Fiscal Year</a:t>
            </a:r>
            <a:endParaRPr lang="en-US" dirty="0" smtClean="0"/>
          </a:p>
          <a:p>
            <a:r>
              <a:rPr lang="en-US" dirty="0" smtClean="0"/>
              <a:t>Discussion will include not only technical staff from </a:t>
            </a:r>
            <a:r>
              <a:rPr lang="en-US" dirty="0" smtClean="0"/>
              <a:t>MM, </a:t>
            </a:r>
            <a:r>
              <a:rPr lang="en-US" dirty="0" smtClean="0"/>
              <a:t>but also grant </a:t>
            </a:r>
            <a:r>
              <a:rPr lang="en-US" dirty="0" smtClean="0"/>
              <a:t>staff, </a:t>
            </a:r>
            <a:r>
              <a:rPr lang="en-US" dirty="0" smtClean="0"/>
              <a:t>and Division </a:t>
            </a:r>
            <a:r>
              <a:rPr lang="en-US" dirty="0" smtClean="0"/>
              <a:t>Financial </a:t>
            </a:r>
            <a:r>
              <a:rPr lang="en-US" dirty="0"/>
              <a:t>O</a:t>
            </a:r>
            <a:r>
              <a:rPr lang="en-US" dirty="0" smtClean="0"/>
              <a:t>fficer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13240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2018- 2019 Education and Outreach Grants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lvl="1" indent="0">
              <a:buNone/>
            </a:pPr>
            <a:endParaRPr lang="en-US" sz="1000" dirty="0" smtClean="0"/>
          </a:p>
          <a:p>
            <a:pPr marL="457200" lvl="1" indent="0" algn="ctr">
              <a:buNone/>
            </a:pPr>
            <a:r>
              <a:rPr lang="en-US" sz="2400" dirty="0" smtClean="0"/>
              <a:t>10 </a:t>
            </a:r>
            <a:r>
              <a:rPr lang="en-US" sz="2400" dirty="0" smtClean="0"/>
              <a:t>E&amp;O </a:t>
            </a:r>
            <a:r>
              <a:rPr lang="en-US" sz="2400" dirty="0" smtClean="0"/>
              <a:t>grants awarded for 2018 2019</a:t>
            </a:r>
          </a:p>
          <a:p>
            <a:pPr marL="457200" lvl="1" indent="0">
              <a:buNone/>
            </a:pPr>
            <a:r>
              <a:rPr lang="en-US" sz="1800" dirty="0" smtClean="0"/>
              <a:t>	</a:t>
            </a:r>
            <a:endParaRPr lang="en-US" sz="18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5105257"/>
              </p:ext>
            </p:extLst>
          </p:nvPr>
        </p:nvGraphicFramePr>
        <p:xfrm>
          <a:off x="457200" y="2473432"/>
          <a:ext cx="8229600" cy="277949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96520"/>
                <a:gridCol w="3029027"/>
                <a:gridCol w="1804053"/>
              </a:tblGrid>
              <a:tr h="25390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Chester County</a:t>
                      </a:r>
                      <a:endParaRPr lang="en-US" sz="1600" b="0" i="0" u="none" strike="noStrike" dirty="0">
                        <a:effectLst/>
                        <a:latin typeface="Arial"/>
                      </a:endParaRPr>
                    </a:p>
                  </a:txBody>
                  <a:tcPr marL="6682" marR="6682" marT="66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Education and Outreach Grant</a:t>
                      </a:r>
                      <a:endParaRPr lang="en-US" sz="1600" b="0" i="0" u="none" strike="noStrike">
                        <a:effectLst/>
                        <a:latin typeface="Arial"/>
                      </a:endParaRPr>
                    </a:p>
                  </a:txBody>
                  <a:tcPr marL="6682" marR="6682" marT="66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 $           19,202.00 </a:t>
                      </a:r>
                      <a:endParaRPr lang="en-US" sz="1600" b="0" i="0" u="none" strike="noStrike">
                        <a:effectLst/>
                        <a:latin typeface="Arial"/>
                      </a:endParaRPr>
                    </a:p>
                  </a:txBody>
                  <a:tcPr marL="6682" marR="6682" marT="6682" marB="0" anchor="b"/>
                </a:tc>
              </a:tr>
              <a:tr h="25390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Hamblen County</a:t>
                      </a:r>
                      <a:endParaRPr lang="en-US" sz="1600" b="0" i="0" u="none" strike="noStrike">
                        <a:effectLst/>
                        <a:latin typeface="Arial"/>
                      </a:endParaRPr>
                    </a:p>
                  </a:txBody>
                  <a:tcPr marL="6682" marR="6682" marT="66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Education and Outreach Grant</a:t>
                      </a:r>
                      <a:endParaRPr lang="en-US" sz="1600" b="0" i="0" u="none" strike="noStrike">
                        <a:effectLst/>
                        <a:latin typeface="Arial"/>
                      </a:endParaRPr>
                    </a:p>
                  </a:txBody>
                  <a:tcPr marL="6682" marR="6682" marT="66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 $             7,238.00 </a:t>
                      </a:r>
                      <a:endParaRPr lang="en-US" sz="1600" b="0" i="0" u="none" strike="noStrike">
                        <a:effectLst/>
                        <a:latin typeface="Arial"/>
                      </a:endParaRPr>
                    </a:p>
                  </a:txBody>
                  <a:tcPr marL="6682" marR="6682" marT="6682" marB="0" anchor="b"/>
                </a:tc>
              </a:tr>
              <a:tr h="25390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Sevier Solid </a:t>
                      </a:r>
                      <a:r>
                        <a:rPr lang="en-US" sz="1600" u="none" strike="noStrike" dirty="0" smtClean="0">
                          <a:effectLst/>
                        </a:rPr>
                        <a:t>Waste, </a:t>
                      </a:r>
                      <a:r>
                        <a:rPr lang="en-US" sz="1600" u="none" strike="noStrike" dirty="0">
                          <a:effectLst/>
                        </a:rPr>
                        <a:t>Inc.</a:t>
                      </a:r>
                      <a:endParaRPr lang="en-US" sz="1600" b="0" i="0" u="none" strike="noStrike" dirty="0">
                        <a:effectLst/>
                        <a:latin typeface="Arial"/>
                      </a:endParaRPr>
                    </a:p>
                  </a:txBody>
                  <a:tcPr marL="6682" marR="6682" marT="66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Education and Outreach Grant</a:t>
                      </a:r>
                      <a:endParaRPr lang="en-US" sz="1600" b="0" i="0" u="none" strike="noStrike">
                        <a:effectLst/>
                        <a:latin typeface="Arial"/>
                      </a:endParaRPr>
                    </a:p>
                  </a:txBody>
                  <a:tcPr marL="6682" marR="6682" marT="66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 $           42,500.00 </a:t>
                      </a:r>
                      <a:endParaRPr lang="en-US" sz="1600" b="0" i="0" u="none" strike="noStrike">
                        <a:effectLst/>
                        <a:latin typeface="Arial"/>
                      </a:endParaRPr>
                    </a:p>
                  </a:txBody>
                  <a:tcPr marL="6682" marR="6682" marT="6682" marB="0" anchor="b"/>
                </a:tc>
              </a:tr>
              <a:tr h="25390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Montgomery County</a:t>
                      </a:r>
                      <a:endParaRPr lang="en-US" sz="1600" b="0" i="0" u="none" strike="noStrike">
                        <a:effectLst/>
                        <a:latin typeface="Arial"/>
                      </a:endParaRPr>
                    </a:p>
                  </a:txBody>
                  <a:tcPr marL="6682" marR="6682" marT="66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Education and Outreach Grant</a:t>
                      </a:r>
                      <a:endParaRPr lang="en-US" sz="1600" b="0" i="0" u="none" strike="noStrike" dirty="0">
                        <a:effectLst/>
                        <a:latin typeface="Arial"/>
                      </a:endParaRPr>
                    </a:p>
                  </a:txBody>
                  <a:tcPr marL="6682" marR="6682" marT="66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 $             8,205.00 </a:t>
                      </a:r>
                      <a:endParaRPr lang="en-US" sz="1600" b="0" i="0" u="none" strike="noStrike">
                        <a:effectLst/>
                        <a:latin typeface="Arial"/>
                      </a:endParaRPr>
                    </a:p>
                  </a:txBody>
                  <a:tcPr marL="6682" marR="6682" marT="6682" marB="0" anchor="b"/>
                </a:tc>
              </a:tr>
              <a:tr h="25390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Turnip Green Creative Reuse</a:t>
                      </a:r>
                      <a:endParaRPr lang="en-US" sz="1600" b="0" i="0" u="none" strike="noStrike">
                        <a:effectLst/>
                        <a:latin typeface="Arial"/>
                      </a:endParaRPr>
                    </a:p>
                  </a:txBody>
                  <a:tcPr marL="6682" marR="6682" marT="66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Education and Outreach Grant</a:t>
                      </a:r>
                      <a:endParaRPr lang="en-US" sz="1600" b="0" i="0" u="none" strike="noStrike">
                        <a:effectLst/>
                        <a:latin typeface="Arial"/>
                      </a:endParaRPr>
                    </a:p>
                  </a:txBody>
                  <a:tcPr marL="6682" marR="6682" marT="66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 $           50,000.00 </a:t>
                      </a:r>
                      <a:endParaRPr lang="en-US" sz="1600" b="0" i="0" u="none" strike="noStrike">
                        <a:effectLst/>
                        <a:latin typeface="Arial"/>
                      </a:endParaRPr>
                    </a:p>
                  </a:txBody>
                  <a:tcPr marL="6682" marR="6682" marT="6682" marB="0" anchor="b"/>
                </a:tc>
              </a:tr>
              <a:tr h="25390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Union County Solid Waste Authority</a:t>
                      </a:r>
                      <a:endParaRPr lang="en-US" sz="1600" b="0" i="0" u="none" strike="noStrike">
                        <a:effectLst/>
                        <a:latin typeface="Arial"/>
                      </a:endParaRPr>
                    </a:p>
                  </a:txBody>
                  <a:tcPr marL="6682" marR="6682" marT="66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Education and Outreach Grant</a:t>
                      </a:r>
                      <a:endParaRPr lang="en-US" sz="1600" b="0" i="0" u="none" strike="noStrike">
                        <a:effectLst/>
                        <a:latin typeface="Arial"/>
                      </a:endParaRPr>
                    </a:p>
                  </a:txBody>
                  <a:tcPr marL="6682" marR="6682" marT="66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 $             8,912.00 </a:t>
                      </a:r>
                      <a:endParaRPr lang="en-US" sz="1600" b="0" i="0" u="none" strike="noStrike">
                        <a:effectLst/>
                        <a:latin typeface="Arial"/>
                      </a:endParaRPr>
                    </a:p>
                  </a:txBody>
                  <a:tcPr marL="6682" marR="6682" marT="6682" marB="0" anchor="b"/>
                </a:tc>
              </a:tr>
              <a:tr h="25390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Anderson County</a:t>
                      </a:r>
                      <a:endParaRPr lang="en-US" sz="1600" b="0" i="0" u="none" strike="noStrike">
                        <a:effectLst/>
                        <a:latin typeface="Arial"/>
                      </a:endParaRPr>
                    </a:p>
                  </a:txBody>
                  <a:tcPr marL="6682" marR="6682" marT="66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Education and Outreach Grant</a:t>
                      </a:r>
                      <a:endParaRPr lang="en-US" sz="1600" b="0" i="0" u="none" strike="noStrike" dirty="0">
                        <a:effectLst/>
                        <a:latin typeface="Arial"/>
                      </a:endParaRPr>
                    </a:p>
                  </a:txBody>
                  <a:tcPr marL="6682" marR="6682" marT="66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 $             1,295.00 </a:t>
                      </a:r>
                      <a:endParaRPr lang="en-US" sz="1600" b="0" i="0" u="none" strike="noStrike">
                        <a:effectLst/>
                        <a:latin typeface="Arial"/>
                      </a:endParaRPr>
                    </a:p>
                  </a:txBody>
                  <a:tcPr marL="6682" marR="6682" marT="6682" marB="0" anchor="b"/>
                </a:tc>
              </a:tr>
              <a:tr h="48776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Metropolitan Government of Nashville and Davidson County</a:t>
                      </a:r>
                      <a:endParaRPr lang="en-US" sz="1600" b="0" i="0" u="none" strike="noStrike">
                        <a:effectLst/>
                        <a:latin typeface="Arial"/>
                      </a:endParaRPr>
                    </a:p>
                  </a:txBody>
                  <a:tcPr marL="6682" marR="6682" marT="66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Education and Outreach Grant</a:t>
                      </a:r>
                      <a:endParaRPr lang="en-US" sz="1600" b="0" i="0" u="none" strike="noStrike">
                        <a:effectLst/>
                        <a:latin typeface="Arial"/>
                      </a:endParaRPr>
                    </a:p>
                  </a:txBody>
                  <a:tcPr marL="6682" marR="6682" marT="66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 $           50,000.00 </a:t>
                      </a:r>
                      <a:endParaRPr lang="en-US" sz="1600" b="0" i="0" u="none" strike="noStrike">
                        <a:effectLst/>
                        <a:latin typeface="Arial"/>
                      </a:endParaRPr>
                    </a:p>
                  </a:txBody>
                  <a:tcPr marL="6682" marR="6682" marT="6682" marB="0" anchor="b"/>
                </a:tc>
              </a:tr>
              <a:tr h="25390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Jackson County</a:t>
                      </a:r>
                      <a:endParaRPr lang="en-US" sz="1600" b="0" i="0" u="none" strike="noStrike">
                        <a:effectLst/>
                        <a:latin typeface="Arial"/>
                      </a:endParaRPr>
                    </a:p>
                  </a:txBody>
                  <a:tcPr marL="6682" marR="6682" marT="66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Education and Outreach Grant</a:t>
                      </a:r>
                      <a:endParaRPr lang="en-US" sz="1600" b="0" i="0" u="none" strike="noStrike">
                        <a:effectLst/>
                        <a:latin typeface="Arial"/>
                      </a:endParaRPr>
                    </a:p>
                  </a:txBody>
                  <a:tcPr marL="6682" marR="6682" marT="66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 $             9,000.00 </a:t>
                      </a:r>
                      <a:endParaRPr lang="en-US" sz="1600" b="0" i="0" u="none" strike="noStrike">
                        <a:effectLst/>
                        <a:latin typeface="Arial"/>
                      </a:endParaRPr>
                    </a:p>
                  </a:txBody>
                  <a:tcPr marL="6682" marR="6682" marT="6682" marB="0" anchor="b"/>
                </a:tc>
              </a:tr>
              <a:tr h="25390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Dickson County</a:t>
                      </a:r>
                      <a:endParaRPr lang="en-US" sz="1600" b="0" i="0" u="none" strike="noStrike">
                        <a:effectLst/>
                        <a:latin typeface="Arial"/>
                      </a:endParaRPr>
                    </a:p>
                  </a:txBody>
                  <a:tcPr marL="6682" marR="6682" marT="66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Education and Outreach Grant</a:t>
                      </a:r>
                      <a:endParaRPr lang="en-US" sz="1600" b="0" i="0" u="none" strike="noStrike">
                        <a:effectLst/>
                        <a:latin typeface="Arial"/>
                      </a:endParaRPr>
                    </a:p>
                  </a:txBody>
                  <a:tcPr marL="6682" marR="6682" marT="66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 $           22,200.00 </a:t>
                      </a:r>
                      <a:endParaRPr lang="en-US" sz="1600" b="0" i="0" u="none" strike="noStrike" dirty="0">
                        <a:effectLst/>
                        <a:latin typeface="Arial"/>
                      </a:endParaRPr>
                    </a:p>
                  </a:txBody>
                  <a:tcPr marL="6682" marR="6682" marT="6682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72757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Requirements of 2018-2019 </a:t>
            </a:r>
            <a:r>
              <a:rPr lang="en-US" dirty="0" smtClean="0"/>
              <a:t>E&amp;O </a:t>
            </a:r>
            <a:r>
              <a:rPr lang="en-US" dirty="0" smtClean="0"/>
              <a:t>Grants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1500" b="1" dirty="0" smtClean="0"/>
              <a:t> </a:t>
            </a:r>
            <a:endParaRPr lang="en-US" sz="1500" b="1" dirty="0"/>
          </a:p>
          <a:p>
            <a:pPr marL="0" indent="0">
              <a:buNone/>
            </a:pPr>
            <a:r>
              <a:rPr lang="en-US" sz="1600" b="1" dirty="0"/>
              <a:t>Grant </a:t>
            </a:r>
            <a:r>
              <a:rPr lang="en-US" sz="1600" b="1" dirty="0" smtClean="0"/>
              <a:t>Timeline from the Application</a:t>
            </a:r>
          </a:p>
          <a:p>
            <a:pPr marL="0" indent="0">
              <a:buNone/>
            </a:pPr>
            <a:endParaRPr lang="en-US" sz="1600" b="1" dirty="0"/>
          </a:p>
          <a:p>
            <a:r>
              <a:rPr lang="en-US" sz="1600" dirty="0"/>
              <a:t>Applications must be submitted in the TDEC Online Grants System on or before Monday, October 2, 2017 by</a:t>
            </a:r>
          </a:p>
          <a:p>
            <a:r>
              <a:rPr lang="en-US" sz="1600" dirty="0"/>
              <a:t>4:30 p.m. CDT. Applications received after 4:30 p.m. CDT on Monday, October 2, 2017 will not be accepted.</a:t>
            </a:r>
          </a:p>
          <a:p>
            <a:r>
              <a:rPr lang="en-US" sz="1600" dirty="0"/>
              <a:t>July 2, 2018: Request for Applications Announced</a:t>
            </a:r>
          </a:p>
          <a:p>
            <a:r>
              <a:rPr lang="en-US" sz="1600" dirty="0"/>
              <a:t>October 1, 2018: Deadline for application submittal, start processing applications</a:t>
            </a:r>
          </a:p>
          <a:p>
            <a:r>
              <a:rPr lang="en-US" sz="1600" dirty="0"/>
              <a:t>October/November 2018: Rate, recommend and prepare contracts for grant awards</a:t>
            </a:r>
          </a:p>
          <a:p>
            <a:r>
              <a:rPr lang="en-US" sz="1600" dirty="0"/>
              <a:t>January 2019: Announce awards and prepare grant contracts</a:t>
            </a:r>
          </a:p>
          <a:p>
            <a:r>
              <a:rPr lang="en-US" sz="1600" dirty="0"/>
              <a:t>January 2019: Send grant offer to successful applicants</a:t>
            </a:r>
          </a:p>
          <a:p>
            <a:r>
              <a:rPr lang="en-US" sz="1600" dirty="0"/>
              <a:t>February/March 2019: Mail </a:t>
            </a:r>
            <a:r>
              <a:rPr lang="en-US" sz="1600" dirty="0" smtClean="0"/>
              <a:t>fully-executed </a:t>
            </a:r>
            <a:r>
              <a:rPr lang="en-US" sz="1600" dirty="0"/>
              <a:t>grants</a:t>
            </a:r>
          </a:p>
          <a:p>
            <a:r>
              <a:rPr lang="en-US" sz="1600" dirty="0"/>
              <a:t>June 2019: Target Submit Bid Package</a:t>
            </a:r>
          </a:p>
          <a:p>
            <a:r>
              <a:rPr lang="en-US" sz="1600" dirty="0"/>
              <a:t>September/October 2019: Equipment shall be installed and made operational</a:t>
            </a:r>
          </a:p>
          <a:p>
            <a:r>
              <a:rPr lang="en-US" sz="1600" b="1" dirty="0"/>
              <a:t>December 2019: All Reimbursement Requests </a:t>
            </a:r>
            <a:r>
              <a:rPr lang="en-US" sz="1600" b="1" dirty="0" smtClean="0"/>
              <a:t>Submitted</a:t>
            </a:r>
          </a:p>
          <a:p>
            <a:r>
              <a:rPr lang="en-US" sz="1600" dirty="0" smtClean="0"/>
              <a:t>February 2024: Grant Responsibilities Expire</a:t>
            </a:r>
            <a:endParaRPr lang="en-US" sz="1600" dirty="0"/>
          </a:p>
          <a:p>
            <a:pPr marL="0" indent="0">
              <a:buNone/>
            </a:pPr>
            <a:r>
              <a:rPr lang="en-US" sz="1500" dirty="0"/>
              <a:t>	</a:t>
            </a:r>
            <a:r>
              <a:rPr lang="en-US" sz="1600" dirty="0"/>
              <a:t>	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118484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Progress to date on 2018-2019 </a:t>
            </a:r>
            <a:r>
              <a:rPr lang="en-US" dirty="0" smtClean="0"/>
              <a:t>E&amp;O </a:t>
            </a:r>
            <a:r>
              <a:rPr lang="en-US" dirty="0" smtClean="0"/>
              <a:t>Grants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3999"/>
            <a:ext cx="8763000" cy="4267201"/>
          </a:xfrm>
        </p:spPr>
        <p:txBody>
          <a:bodyPr/>
          <a:lstStyle/>
          <a:p>
            <a:r>
              <a:rPr lang="en-US" sz="1800" dirty="0" smtClean="0"/>
              <a:t>Chester County – Title VI completed; 1 reimbursement request submitted</a:t>
            </a:r>
          </a:p>
          <a:p>
            <a:r>
              <a:rPr lang="en-US" sz="1800" dirty="0" smtClean="0"/>
              <a:t>Hamblen County – Title VI completed; 1 procurement approved for purchase</a:t>
            </a:r>
          </a:p>
          <a:p>
            <a:r>
              <a:rPr lang="en-US" sz="1800" dirty="0" smtClean="0"/>
              <a:t>Sevier Solid Waste – Title VI completed; 1 procurement approved for purchase; County preparing reimbursement request to submit</a:t>
            </a:r>
          </a:p>
          <a:p>
            <a:r>
              <a:rPr lang="en-US" sz="1800" dirty="0" smtClean="0"/>
              <a:t>Montgomery County – Title VI completed; 1 procurement approved for purchase; inspection completed for signage at convenience centers</a:t>
            </a:r>
          </a:p>
          <a:p>
            <a:r>
              <a:rPr lang="en-US" sz="1800" dirty="0" smtClean="0"/>
              <a:t>Turnip Green Creative- Title VI sent back for revisions</a:t>
            </a:r>
          </a:p>
          <a:p>
            <a:r>
              <a:rPr lang="en-US" sz="1800" dirty="0" smtClean="0"/>
              <a:t>Union County – Title VI completed; 2 procurements approved for purchase</a:t>
            </a:r>
          </a:p>
          <a:p>
            <a:r>
              <a:rPr lang="en-US" sz="1800" dirty="0" smtClean="0"/>
              <a:t>Anderson County – Title VI completed; 1 procurement approved for purchase</a:t>
            </a:r>
          </a:p>
          <a:p>
            <a:r>
              <a:rPr lang="en-US" sz="1800" dirty="0" smtClean="0"/>
              <a:t>Metro Nashville – nothing submitted</a:t>
            </a:r>
          </a:p>
          <a:p>
            <a:r>
              <a:rPr lang="en-US" sz="1800" dirty="0" smtClean="0"/>
              <a:t>Jackson County – Title VI completed; 1 procurement approved for purchase</a:t>
            </a:r>
          </a:p>
          <a:p>
            <a:r>
              <a:rPr lang="en-US" sz="1800" dirty="0" smtClean="0"/>
              <a:t>Dickson County – nothing submitted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47169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State is divided in half and assigned to a grant analyst.</a:t>
            </a:r>
          </a:p>
          <a:p>
            <a:r>
              <a:rPr lang="en-US" dirty="0" smtClean="0"/>
              <a:t>If you have questions about a particular grant, please contact one of the following employees:</a:t>
            </a:r>
          </a:p>
          <a:p>
            <a:pPr lvl="1"/>
            <a:r>
              <a:rPr lang="en-US" dirty="0" smtClean="0"/>
              <a:t>Cavene McHayle		615-253-7322 </a:t>
            </a:r>
          </a:p>
          <a:p>
            <a:pPr lvl="1"/>
            <a:r>
              <a:rPr lang="en-US" dirty="0" smtClean="0"/>
              <a:t>Shelby Pressley 		615-741-8890 (West TN or light blue)</a:t>
            </a:r>
          </a:p>
          <a:p>
            <a:pPr lvl="1"/>
            <a:r>
              <a:rPr lang="en-US" dirty="0" smtClean="0"/>
              <a:t>Taylor Collins		615-532-0219 (East TN or light green)</a:t>
            </a:r>
          </a:p>
          <a:p>
            <a:pPr marL="457200" lvl="1" indent="0">
              <a:buNone/>
            </a:pP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3809999"/>
            <a:ext cx="7924800" cy="20692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48930992"/>
      </p:ext>
    </p:extLst>
  </p:cSld>
  <p:clrMapOvr>
    <a:masterClrMapping/>
  </p:clrMapOvr>
</p:sld>
</file>

<file path=ppt/theme/theme1.xml><?xml version="1.0" encoding="utf-8"?>
<a:theme xmlns:a="http://schemas.openxmlformats.org/drawingml/2006/main" name="PowerPoint B">
  <a:themeElements>
    <a:clrScheme name="Brand Colors">
      <a:dk1>
        <a:sysClr val="windowText" lastClr="000000"/>
      </a:dk1>
      <a:lt1>
        <a:sysClr val="window" lastClr="FFFFFF"/>
      </a:lt1>
      <a:dk2>
        <a:srgbClr val="1B365D"/>
      </a:dk2>
      <a:lt2>
        <a:srgbClr val="FF0F00"/>
      </a:lt2>
      <a:accent1>
        <a:srgbClr val="2DCCD3"/>
      </a:accent1>
      <a:accent2>
        <a:srgbClr val="D2D755"/>
      </a:accent2>
      <a:accent3>
        <a:srgbClr val="E87722"/>
      </a:accent3>
      <a:accent4>
        <a:srgbClr val="7C2529"/>
      </a:accent4>
      <a:accent5>
        <a:srgbClr val="666666"/>
      </a:accent5>
      <a:accent6>
        <a:srgbClr val="E6D395"/>
      </a:accent6>
      <a:hlink>
        <a:srgbClr val="131E29"/>
      </a:hlink>
      <a:folHlink>
        <a:srgbClr val="CBC4BC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2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4090</TotalTime>
  <Words>854</Words>
  <Application>Microsoft Office PowerPoint</Application>
  <PresentationFormat>On-screen Show (4:3)</PresentationFormat>
  <Paragraphs>108</Paragraphs>
  <Slides>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PowerPoint B</vt:lpstr>
      <vt:lpstr>Update on MM Grants</vt:lpstr>
      <vt:lpstr>Grants status in DSWM MM Program</vt:lpstr>
      <vt:lpstr>Why is DSWM reviewing grants &amp; contracts</vt:lpstr>
      <vt:lpstr>Termination of Grants</vt:lpstr>
      <vt:lpstr>Future Grants from DSWM</vt:lpstr>
      <vt:lpstr>2018- 2019 Education and Outreach Grants</vt:lpstr>
      <vt:lpstr>Requirements of 2018-2019 E&amp;O Grants </vt:lpstr>
      <vt:lpstr>Progress to date on 2018-2019 E&amp;O Grants</vt:lpstr>
      <vt:lpstr>Questions?</vt:lpstr>
    </vt:vector>
  </TitlesOfParts>
  <Company>State of Tennessee: Finance &amp; Administration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Molly Wehlage</dc:creator>
  <cp:lastModifiedBy>Loretta J. Buchanan</cp:lastModifiedBy>
  <cp:revision>247</cp:revision>
  <cp:lastPrinted>2019-11-26T23:36:38Z</cp:lastPrinted>
  <dcterms:created xsi:type="dcterms:W3CDTF">2015-04-23T14:18:47Z</dcterms:created>
  <dcterms:modified xsi:type="dcterms:W3CDTF">2019-11-26T23:36:53Z</dcterms:modified>
</cp:coreProperties>
</file>