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0" r:id="rId3"/>
    <p:sldId id="295" r:id="rId4"/>
    <p:sldId id="287" r:id="rId5"/>
    <p:sldId id="293" r:id="rId6"/>
    <p:sldId id="278" r:id="rId7"/>
    <p:sldId id="284" r:id="rId8"/>
    <p:sldId id="281" r:id="rId9"/>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4"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DCEAF0"/>
    <a:srgbClr val="FFCCCC"/>
    <a:srgbClr val="E2EDF4"/>
    <a:srgbClr val="E9EDF4"/>
    <a:srgbClr val="EAEAEA"/>
    <a:srgbClr val="F8F8F8"/>
    <a:srgbClr val="EEECDE"/>
    <a:srgbClr val="E5EDF1"/>
    <a:srgbClr val="E9ED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152" autoAdjust="0"/>
    <p:restoredTop sz="99070" autoAdjust="0"/>
  </p:normalViewPr>
  <p:slideViewPr>
    <p:cSldViewPr>
      <p:cViewPr>
        <p:scale>
          <a:sx n="120" d="100"/>
          <a:sy n="120" d="100"/>
        </p:scale>
        <p:origin x="-1287" y="105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780" y="-78"/>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0.2684216592491156"/>
          <c:y val="9.0677993280437172E-2"/>
          <c:w val="0.46315679561793904"/>
          <c:h val="0.81864401343912563"/>
        </c:manualLayout>
      </c:layout>
      <c:pieChart>
        <c:varyColors val="1"/>
        <c:ser>
          <c:idx val="0"/>
          <c:order val="0"/>
          <c:tx>
            <c:strRef>
              <c:f>Sheet1!$B$1</c:f>
              <c:strCache>
                <c:ptCount val="1"/>
                <c:pt idx="0">
                  <c:v>Class 1 and 11 Modification Types</c:v>
                </c:pt>
              </c:strCache>
            </c:strRef>
          </c:tx>
          <c:spPr>
            <a:ln>
              <a:noFill/>
            </a:ln>
          </c:spPr>
          <c:dPt>
            <c:idx val="0"/>
            <c:bubble3D val="0"/>
          </c:dPt>
          <c:dPt>
            <c:idx val="1"/>
            <c:bubble3D val="0"/>
          </c:dPt>
          <c:dPt>
            <c:idx val="2"/>
            <c:bubble3D val="0"/>
          </c:dPt>
          <c:dLbls>
            <c:dLbl>
              <c:idx val="2"/>
              <c:layout>
                <c:manualLayout>
                  <c:x val="-0.20133652858610065"/>
                  <c:y val="0.17489561320297081"/>
                </c:manualLayout>
              </c:layout>
              <c:tx>
                <c:rich>
                  <a:bodyPr/>
                  <a:lstStyle/>
                  <a:p>
                    <a:r>
                      <a:rPr lang="en-US" dirty="0"/>
                      <a:t>Contingency </a:t>
                    </a:r>
                    <a:r>
                      <a:rPr lang="en-US" dirty="0" smtClean="0"/>
                      <a:t>Plan</a:t>
                    </a:r>
                    <a:r>
                      <a:rPr lang="en-US" baseline="0" dirty="0" smtClean="0"/>
                      <a:t> </a:t>
                    </a:r>
                    <a:r>
                      <a:rPr lang="en-US" dirty="0" smtClean="0"/>
                      <a:t>Info. </a:t>
                    </a:r>
                    <a:r>
                      <a:rPr lang="en-US" dirty="0"/>
                      <a:t>(2)</a:t>
                    </a:r>
                  </a:p>
                </c:rich>
              </c:tx>
              <c:showLegendKey val="0"/>
              <c:showVal val="0"/>
              <c:showCatName val="1"/>
              <c:showSerName val="0"/>
              <c:showPercent val="0"/>
              <c:showBubbleSize val="0"/>
            </c:dLbl>
            <c:dLbl>
              <c:idx val="3"/>
              <c:layout>
                <c:manualLayout>
                  <c:x val="-9.2505306401917148E-2"/>
                  <c:y val="-0.16324055829211684"/>
                </c:manualLayout>
              </c:layout>
              <c:showLegendKey val="0"/>
              <c:showVal val="0"/>
              <c:showCatName val="1"/>
              <c:showSerName val="0"/>
              <c:showPercent val="0"/>
              <c:showBubbleSize val="0"/>
            </c:dLbl>
            <c:dLbl>
              <c:idx val="4"/>
              <c:layout>
                <c:manualLayout>
                  <c:x val="0.15534120734908136"/>
                  <c:y val="-0.1324177860055028"/>
                </c:manualLayout>
              </c:layout>
              <c:showLegendKey val="0"/>
              <c:showVal val="0"/>
              <c:showCatName val="1"/>
              <c:showSerName val="0"/>
              <c:showPercent val="0"/>
              <c:showBubbleSize val="0"/>
            </c:dLbl>
            <c:dLbl>
              <c:idx val="5"/>
              <c:layout>
                <c:manualLayout>
                  <c:x val="0.11649686180531782"/>
                  <c:y val="0.1894473374382761"/>
                </c:manualLayout>
              </c:layout>
              <c:showLegendKey val="0"/>
              <c:showVal val="0"/>
              <c:showCatName val="1"/>
              <c:showSerName val="0"/>
              <c:showPercent val="0"/>
              <c:showBubbleSize val="0"/>
            </c:dLbl>
            <c:showLegendKey val="0"/>
            <c:showVal val="0"/>
            <c:showCatName val="1"/>
            <c:showSerName val="0"/>
            <c:showPercent val="0"/>
            <c:showBubbleSize val="0"/>
            <c:showLeaderLines val="1"/>
          </c:dLbls>
          <c:cat>
            <c:strRef>
              <c:f>Sheet1!$A$2:$A$7</c:f>
              <c:strCache>
                <c:ptCount val="6"/>
                <c:pt idx="2">
                  <c:v>Contingency Plan, Info (2)</c:v>
                </c:pt>
                <c:pt idx="3">
                  <c:v>Closure (1)</c:v>
                </c:pt>
                <c:pt idx="4">
                  <c:v>Property Parceling (2)</c:v>
                </c:pt>
                <c:pt idx="5">
                  <c:v>Equipment Upgrade (1)</c:v>
                </c:pt>
              </c:strCache>
            </c:strRef>
          </c:cat>
          <c:val>
            <c:numRef>
              <c:f>Sheet1!$B$2:$B$7</c:f>
              <c:numCache>
                <c:formatCode>General</c:formatCode>
                <c:ptCount val="6"/>
                <c:pt idx="2">
                  <c:v>2</c:v>
                </c:pt>
                <c:pt idx="3">
                  <c:v>1</c:v>
                </c:pt>
                <c:pt idx="4">
                  <c:v>2</c:v>
                </c:pt>
                <c:pt idx="5">
                  <c:v>1</c:v>
                </c:pt>
              </c:numCache>
            </c:numRef>
          </c:val>
        </c:ser>
        <c:dLbls>
          <c:showLegendKey val="0"/>
          <c:showVal val="0"/>
          <c:showCatName val="1"/>
          <c:showSerName val="0"/>
          <c:showPercent val="0"/>
          <c:showBubbleSize val="0"/>
          <c:showLeaderLines val="1"/>
        </c:dLbls>
        <c:firstSliceAng val="0"/>
      </c:pieChart>
      <c:spPr>
        <a:ln w="19050"/>
      </c:spPr>
    </c:plotArea>
    <c:plotVisOnly val="1"/>
    <c:dispBlanksAs val="gap"/>
    <c:showDLblsOverMax val="0"/>
  </c:chart>
  <c:spPr>
    <a:ln>
      <a:prstDash val="solid"/>
    </a:ln>
    <a:scene3d>
      <a:camera prst="orthographicFront"/>
      <a:lightRig rig="threePt" dir="t"/>
    </a:scene3d>
    <a:sp3d prstMaterial="metal">
      <a:bevelT w="38100" h="57150" prst="angle"/>
    </a:sp3d>
  </c:spPr>
  <c:txPr>
    <a:bodyPr/>
    <a:lstStyle/>
    <a:p>
      <a:pPr>
        <a:defRPr sz="1800">
          <a:effectLst>
            <a:outerShdw blurRad="63500" sx="102000" sy="102000" algn="ctr" rotWithShape="0">
              <a:prstClr val="black">
                <a:alpha val="40000"/>
              </a:prstClr>
            </a:outerShdw>
          </a:effectLst>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0.74783</cdr:x>
      <cdr:y>0.07685</cdr:y>
    </cdr:from>
    <cdr:to>
      <cdr:x>0.94783</cdr:x>
      <cdr:y>0.32276</cdr:y>
    </cdr:to>
    <cdr:sp macro="" textlink="">
      <cdr:nvSpPr>
        <cdr:cNvPr id="2" name="TextBox 1"/>
        <cdr:cNvSpPr txBox="1"/>
      </cdr:nvSpPr>
      <cdr:spPr>
        <a:xfrm xmlns:a="http://schemas.openxmlformats.org/drawingml/2006/main">
          <a:off x="6553200" y="381000"/>
          <a:ext cx="1752600" cy="1219163"/>
        </a:xfrm>
        <a:prstGeom xmlns:a="http://schemas.openxmlformats.org/drawingml/2006/main" prst="rect">
          <a:avLst/>
        </a:prstGeom>
        <a:effectLst xmlns:a="http://schemas.openxmlformats.org/drawingml/2006/main">
          <a:softEdge rad="12700"/>
        </a:effectLst>
      </cdr:spPr>
      <cdr:txBody>
        <a:bodyPr xmlns:a="http://schemas.openxmlformats.org/drawingml/2006/main" vertOverflow="clip" wrap="none" rtlCol="0"/>
        <a:lstStyle xmlns:a="http://schemas.openxmlformats.org/drawingml/2006/main"/>
        <a:p xmlns:a="http://schemas.openxmlformats.org/drawingml/2006/main">
          <a:pPr algn="ctr"/>
          <a:r>
            <a:rPr lang="en-US" sz="2400" dirty="0" smtClean="0">
              <a:solidFill>
                <a:schemeClr val="bg1"/>
              </a:solidFill>
            </a:rPr>
            <a:t>Contingency </a:t>
          </a:r>
          <a:br>
            <a:rPr lang="en-US" sz="2400" dirty="0" smtClean="0">
              <a:solidFill>
                <a:schemeClr val="bg1"/>
              </a:solidFill>
            </a:rPr>
          </a:br>
          <a:r>
            <a:rPr lang="en-US" sz="2400" dirty="0" smtClean="0">
              <a:solidFill>
                <a:schemeClr val="bg1"/>
              </a:solidFill>
            </a:rPr>
            <a:t>Plan, </a:t>
          </a:r>
        </a:p>
        <a:p xmlns:a="http://schemas.openxmlformats.org/drawingml/2006/main">
          <a:pPr algn="ctr"/>
          <a:r>
            <a:rPr lang="en-US" sz="2400" dirty="0">
              <a:solidFill>
                <a:schemeClr val="bg1"/>
              </a:solidFill>
            </a:rPr>
            <a:t>2</a:t>
          </a:r>
        </a:p>
      </cdr:txBody>
    </cdr:sp>
  </cdr:relSizeAnchor>
  <cdr:relSizeAnchor xmlns:cdr="http://schemas.openxmlformats.org/drawingml/2006/chartDrawing">
    <cdr:from>
      <cdr:x>0.52922</cdr:x>
      <cdr:y>0.26129</cdr:y>
    </cdr:from>
    <cdr:to>
      <cdr:x>0.69444</cdr:x>
      <cdr:y>0.50721</cdr:y>
    </cdr:to>
    <cdr:sp macro="" textlink="">
      <cdr:nvSpPr>
        <cdr:cNvPr id="3" name="TextBox 2"/>
        <cdr:cNvSpPr txBox="1"/>
      </cdr:nvSpPr>
      <cdr:spPr>
        <a:xfrm xmlns:a="http://schemas.openxmlformats.org/drawingml/2006/main">
          <a:off x="4637598" y="1295400"/>
          <a:ext cx="1447822" cy="121921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2400" dirty="0">
            <a:solidFill>
              <a:schemeClr val="bg1"/>
            </a:solidFill>
          </a:endParaRPr>
        </a:p>
      </cdr:txBody>
    </cdr:sp>
  </cdr:relSizeAnchor>
  <cdr:relSizeAnchor xmlns:cdr="http://schemas.openxmlformats.org/drawingml/2006/chartDrawing">
    <cdr:from>
      <cdr:x>0.29565</cdr:x>
      <cdr:y>0.55331</cdr:y>
    </cdr:from>
    <cdr:to>
      <cdr:x>0.50435</cdr:x>
      <cdr:y>0.79922</cdr:y>
    </cdr:to>
    <cdr:sp macro="" textlink="">
      <cdr:nvSpPr>
        <cdr:cNvPr id="4" name="TextBox 3"/>
        <cdr:cNvSpPr txBox="1"/>
      </cdr:nvSpPr>
      <cdr:spPr>
        <a:xfrm xmlns:a="http://schemas.openxmlformats.org/drawingml/2006/main">
          <a:off x="2590800" y="2743200"/>
          <a:ext cx="1828838" cy="12191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2400" dirty="0">
            <a:solidFill>
              <a:schemeClr val="bg1"/>
            </a:solidFill>
          </a:endParaRPr>
        </a:p>
      </cdr:txBody>
    </cdr:sp>
  </cdr:relSizeAnchor>
  <cdr:relSizeAnchor xmlns:cdr="http://schemas.openxmlformats.org/drawingml/2006/chartDrawing">
    <cdr:from>
      <cdr:x>0.4</cdr:x>
      <cdr:y>0.21518</cdr:y>
    </cdr:from>
    <cdr:to>
      <cdr:x>0.50435</cdr:x>
      <cdr:y>0.39962</cdr:y>
    </cdr:to>
    <cdr:sp macro="" textlink="">
      <cdr:nvSpPr>
        <cdr:cNvPr id="5" name="TextBox 4"/>
        <cdr:cNvSpPr txBox="1"/>
      </cdr:nvSpPr>
      <cdr:spPr>
        <a:xfrm xmlns:a="http://schemas.openxmlformats.org/drawingml/2006/main">
          <a:off x="3505200" y="1066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5356" cy="465932"/>
          </a:xfrm>
          <a:prstGeom prst="rect">
            <a:avLst/>
          </a:prstGeom>
        </p:spPr>
        <p:txBody>
          <a:bodyPr vert="horz" lIns="91578" tIns="45787" rIns="91578" bIns="45787" rtlCol="0"/>
          <a:lstStyle>
            <a:lvl1pPr algn="l">
              <a:defRPr sz="1200"/>
            </a:lvl1pPr>
          </a:lstStyle>
          <a:p>
            <a:endParaRPr lang="en-US"/>
          </a:p>
        </p:txBody>
      </p:sp>
      <p:sp>
        <p:nvSpPr>
          <p:cNvPr id="4" name="Footer Placeholder 3"/>
          <p:cNvSpPr>
            <a:spLocks noGrp="1"/>
          </p:cNvSpPr>
          <p:nvPr>
            <p:ph type="ftr" sz="quarter" idx="2"/>
          </p:nvPr>
        </p:nvSpPr>
        <p:spPr>
          <a:xfrm>
            <a:off x="1" y="8844753"/>
            <a:ext cx="3045356" cy="465932"/>
          </a:xfrm>
          <a:prstGeom prst="rect">
            <a:avLst/>
          </a:prstGeom>
        </p:spPr>
        <p:txBody>
          <a:bodyPr vert="horz" lIns="91578" tIns="45787" rIns="91578" bIns="45787" rtlCol="0" anchor="b"/>
          <a:lstStyle>
            <a:lvl1pPr algn="l">
              <a:defRPr sz="1200"/>
            </a:lvl1pPr>
          </a:lstStyle>
          <a:p>
            <a:endParaRPr lang="en-US"/>
          </a:p>
        </p:txBody>
      </p:sp>
    </p:spTree>
    <p:extLst>
      <p:ext uri="{BB962C8B-B14F-4D97-AF65-F5344CB8AC3E}">
        <p14:creationId xmlns:p14="http://schemas.microsoft.com/office/powerpoint/2010/main" val="2192625330"/>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44719" cy="467231"/>
          </a:xfrm>
          <a:prstGeom prst="rect">
            <a:avLst/>
          </a:prstGeom>
        </p:spPr>
        <p:txBody>
          <a:bodyPr vert="horz" lIns="93314" tIns="46660" rIns="93314" bIns="46660" rtlCol="0"/>
          <a:lstStyle>
            <a:lvl1pPr algn="l">
              <a:defRPr sz="1200"/>
            </a:lvl1pPr>
          </a:lstStyle>
          <a:p>
            <a:endParaRPr lang="en-US"/>
          </a:p>
        </p:txBody>
      </p:sp>
      <p:sp>
        <p:nvSpPr>
          <p:cNvPr id="3" name="Date Placeholder 2"/>
          <p:cNvSpPr>
            <a:spLocks noGrp="1"/>
          </p:cNvSpPr>
          <p:nvPr>
            <p:ph type="dt" idx="1"/>
          </p:nvPr>
        </p:nvSpPr>
        <p:spPr>
          <a:xfrm>
            <a:off x="3979930" y="5"/>
            <a:ext cx="3044719" cy="467231"/>
          </a:xfrm>
          <a:prstGeom prst="rect">
            <a:avLst/>
          </a:prstGeom>
        </p:spPr>
        <p:txBody>
          <a:bodyPr vert="horz" lIns="93314" tIns="46660" rIns="93314" bIns="46660" rtlCol="0"/>
          <a:lstStyle>
            <a:lvl1pPr algn="r">
              <a:defRPr sz="1200"/>
            </a:lvl1pPr>
          </a:lstStyle>
          <a:p>
            <a:endParaRPr lang="en-US"/>
          </a:p>
        </p:txBody>
      </p:sp>
      <p:sp>
        <p:nvSpPr>
          <p:cNvPr id="4" name="Slide Image Placeholder 3"/>
          <p:cNvSpPr>
            <a:spLocks noGrp="1" noRot="1" noChangeAspect="1"/>
          </p:cNvSpPr>
          <p:nvPr>
            <p:ph type="sldImg" idx="2"/>
          </p:nvPr>
        </p:nvSpPr>
        <p:spPr>
          <a:xfrm>
            <a:off x="1417638" y="1163638"/>
            <a:ext cx="4191000" cy="3143250"/>
          </a:xfrm>
          <a:prstGeom prst="rect">
            <a:avLst/>
          </a:prstGeom>
          <a:noFill/>
          <a:ln w="12700">
            <a:solidFill>
              <a:prstClr val="black"/>
            </a:solidFill>
          </a:ln>
        </p:spPr>
        <p:txBody>
          <a:bodyPr vert="horz" lIns="93314" tIns="46660" rIns="93314" bIns="46660" rtlCol="0" anchor="ctr"/>
          <a:lstStyle/>
          <a:p>
            <a:endParaRPr lang="en-US"/>
          </a:p>
        </p:txBody>
      </p:sp>
      <p:sp>
        <p:nvSpPr>
          <p:cNvPr id="5" name="Notes Placeholder 4"/>
          <p:cNvSpPr>
            <a:spLocks noGrp="1"/>
          </p:cNvSpPr>
          <p:nvPr>
            <p:ph type="body" sz="quarter" idx="3"/>
          </p:nvPr>
        </p:nvSpPr>
        <p:spPr>
          <a:xfrm>
            <a:off x="702628" y="4481537"/>
            <a:ext cx="5621020" cy="3666709"/>
          </a:xfrm>
          <a:prstGeom prst="rect">
            <a:avLst/>
          </a:prstGeom>
        </p:spPr>
        <p:txBody>
          <a:bodyPr vert="horz" lIns="93314" tIns="46660" rIns="93314" bIns="4666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52"/>
            <a:ext cx="3044719" cy="467230"/>
          </a:xfrm>
          <a:prstGeom prst="rect">
            <a:avLst/>
          </a:prstGeom>
        </p:spPr>
        <p:txBody>
          <a:bodyPr vert="horz" lIns="93314" tIns="46660" rIns="93314" bIns="4666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52"/>
            <a:ext cx="3044719" cy="467230"/>
          </a:xfrm>
          <a:prstGeom prst="rect">
            <a:avLst/>
          </a:prstGeom>
        </p:spPr>
        <p:txBody>
          <a:bodyPr vert="horz" lIns="93314" tIns="46660" rIns="93314" bIns="46660" rtlCol="0" anchor="b"/>
          <a:lstStyle>
            <a:lvl1pPr algn="r">
              <a:defRPr sz="1200"/>
            </a:lvl1pPr>
          </a:lstStyle>
          <a:p>
            <a:fld id="{F88FB49B-9B75-4B6E-BC47-0698B950E002}" type="slidenum">
              <a:rPr lang="en-US" smtClean="0"/>
              <a:t>‹#›</a:t>
            </a:fld>
            <a:endParaRPr lang="en-US"/>
          </a:p>
        </p:txBody>
      </p:sp>
    </p:spTree>
    <p:extLst>
      <p:ext uri="{BB962C8B-B14F-4D97-AF65-F5344CB8AC3E}">
        <p14:creationId xmlns:p14="http://schemas.microsoft.com/office/powerpoint/2010/main" val="2779190540"/>
      </p:ext>
    </p:extLst>
  </p:cSld>
  <p:clrMap bg1="lt1" tx1="dk1" bg2="lt2" tx2="dk2" accent1="accent1" accent2="accent2" accent3="accent3" accent4="accent4" accent5="accent5" accent6="accent6" hlink="hlink" folHlink="folHlink"/>
  <p:hf sldNum="0"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41024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quarterly report has been prepared per Tennessee Code Annotated §68-203-103 and Tennessee Rule 0400-12-01-.08(3)(</a:t>
            </a:r>
            <a:r>
              <a:rPr lang="en-US" dirty="0" err="1"/>
              <a:t>i</a:t>
            </a:r>
            <a:r>
              <a:rPr lang="en-US" dirty="0"/>
              <a:t>)4 which requires that the Board be provided a quarterly update on the timeliness of permit processing.</a:t>
            </a:r>
          </a:p>
          <a:p>
            <a:r>
              <a:rPr lang="en-US" dirty="0"/>
              <a:t> </a:t>
            </a:r>
          </a:p>
          <a:p>
            <a:r>
              <a:rPr lang="en-US" dirty="0"/>
              <a:t>The progress and performance of Tennessee Department of Environment of Conservation (TDEC) Division of Solid Waste Management’s (DSWM) Hazardous Waste Permitting Program is reviewed regularly both 1) at the federal level by the United Stated Environmental Protection Agency (EPA) and at the state level by this board and the legislature.</a:t>
            </a:r>
          </a:p>
          <a:p>
            <a:r>
              <a:rPr lang="en-US" dirty="0"/>
              <a:t> </a:t>
            </a:r>
          </a:p>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613090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417638" y="1163638"/>
            <a:ext cx="4191000" cy="31432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xfrm>
            <a:off x="687353" y="4427147"/>
            <a:ext cx="5621020" cy="366670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solidFill>
                <a:srgbClr val="FF0000"/>
              </a:solidFill>
            </a:endParaRPr>
          </a:p>
        </p:txBody>
      </p:sp>
      <p:sp>
        <p:nvSpPr>
          <p:cNvPr id="2" name="Date Placeholder 1"/>
          <p:cNvSpPr>
            <a:spLocks noGrp="1"/>
          </p:cNvSpPr>
          <p:nvPr>
            <p:ph type="dt" idx="10"/>
          </p:nvPr>
        </p:nvSpPr>
        <p:spPr/>
        <p:txBody>
          <a:bodyPr/>
          <a:lstStyle/>
          <a:p>
            <a:r>
              <a:rPr lang="en-US" dirty="0"/>
              <a:t>12/7/2017</a:t>
            </a:r>
          </a:p>
          <a:p>
            <a:r>
              <a:rPr lang="en-US" dirty="0"/>
              <a:t>Hazardous Waste Permitting Activities</a:t>
            </a:r>
          </a:p>
          <a:p>
            <a:endParaRPr lang="en-US" dirty="0"/>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74079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Rule</a:t>
            </a:r>
            <a:r>
              <a:rPr lang="en-US" altLang="en-US" baseline="0" dirty="0" smtClean="0"/>
              <a:t> 0400-12-01-.08 requires receipt of both the modification and fee prior to review. Thus, the Received column reflected this.</a:t>
            </a:r>
          </a:p>
          <a:p>
            <a:r>
              <a:rPr lang="en-US" altLang="en-US" dirty="0"/>
              <a:t/>
            </a:r>
            <a:br>
              <a:rPr lang="en-US" altLang="en-US" dirty="0"/>
            </a:br>
            <a:endParaRPr lang="en-US" altLang="en-US" dirty="0"/>
          </a:p>
        </p:txBody>
      </p:sp>
      <p:sp>
        <p:nvSpPr>
          <p:cNvPr id="2" name="Date Placeholder 1"/>
          <p:cNvSpPr>
            <a:spLocks noGrp="1"/>
          </p:cNvSpPr>
          <p:nvPr>
            <p:ph type="dt" idx="10"/>
          </p:nvPr>
        </p:nvSpPr>
        <p:spPr/>
        <p:txBody>
          <a:bodyPr/>
          <a:lstStyle/>
          <a:p>
            <a:r>
              <a:rPr lang="en-US" dirty="0"/>
              <a:t>12/7/2017</a:t>
            </a:r>
          </a:p>
          <a:p>
            <a:r>
              <a:rPr lang="en-US" dirty="0"/>
              <a:t>Hazardous Waste Permitting Activities</a:t>
            </a:r>
          </a:p>
        </p:txBody>
      </p:sp>
    </p:spTree>
    <p:extLst>
      <p:ext uri="{BB962C8B-B14F-4D97-AF65-F5344CB8AC3E}">
        <p14:creationId xmlns:p14="http://schemas.microsoft.com/office/powerpoint/2010/main" val="1462685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Pie Chart has been modified to accurately</a:t>
            </a:r>
            <a:r>
              <a:rPr lang="en-US" baseline="0" dirty="0" smtClean="0"/>
              <a:t> reflect the previous page.</a:t>
            </a:r>
            <a:endParaRPr lang="en-US" dirty="0"/>
          </a:p>
        </p:txBody>
      </p:sp>
      <p:sp>
        <p:nvSpPr>
          <p:cNvPr id="4" name="Date Placeholder 3"/>
          <p:cNvSpPr>
            <a:spLocks noGrp="1"/>
          </p:cNvSpPr>
          <p:nvPr>
            <p:ph type="dt" idx="10"/>
          </p:nvPr>
        </p:nvSpPr>
        <p:spPr/>
        <p:txBody>
          <a:bodyPr/>
          <a:lstStyle/>
          <a:p>
            <a:r>
              <a:rPr lang="en-US" dirty="0" smtClean="0"/>
              <a:t>12/7/2017</a:t>
            </a:r>
          </a:p>
          <a:p>
            <a:r>
              <a:rPr lang="en-US" dirty="0" smtClean="0"/>
              <a:t>Hazardous Waste Permitting Activities</a:t>
            </a:r>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10269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p:cNvSpPr>
            <a:spLocks noGrp="1"/>
          </p:cNvSpPr>
          <p:nvPr>
            <p:ph type="dt"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74164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
            </a:r>
            <a:br>
              <a:rPr lang="en-US" altLang="en-US" dirty="0"/>
            </a:br>
            <a:r>
              <a:rPr lang="en-US" altLang="en-US" dirty="0"/>
              <a:t/>
            </a:r>
            <a:br>
              <a:rPr lang="en-US" altLang="en-US" dirty="0"/>
            </a:br>
            <a:endParaRPr lang="en-US" altLang="en-US"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62685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74471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4994" y="1524000"/>
            <a:ext cx="5385685" cy="1846521"/>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563603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0520" y="304800"/>
            <a:ext cx="277368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46318"/>
            <a:ext cx="1584960" cy="543415"/>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46318"/>
            <a:ext cx="1584960" cy="543415"/>
          </a:xfrm>
          <a:prstGeom prst="rect">
            <a:avLst/>
          </a:prstGeom>
        </p:spPr>
      </p:pic>
    </p:spTree>
    <p:extLst>
      <p:ext uri="{BB962C8B-B14F-4D97-AF65-F5344CB8AC3E}">
        <p14:creationId xmlns:p14="http://schemas.microsoft.com/office/powerpoint/2010/main" val="277065618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4" r:id="rId10"/>
    <p:sldLayoutId id="2147483679"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962400"/>
            <a:ext cx="8839200" cy="1422399"/>
          </a:xfrm>
        </p:spPr>
        <p:txBody>
          <a:bodyPr>
            <a:noAutofit/>
          </a:bodyPr>
          <a:lstStyle/>
          <a:p>
            <a:pPr marL="0" indent="0">
              <a:defRPr/>
            </a:pPr>
            <a:r>
              <a:rPr lang="en-US" altLang="en-US" sz="3600" dirty="0"/>
              <a:t>Hazardous Waste Permitting Activities</a:t>
            </a:r>
            <a:br>
              <a:rPr lang="en-US" altLang="en-US" sz="3600" dirty="0"/>
            </a:br>
            <a:r>
              <a:rPr lang="en-US" altLang="en-US" sz="3600" dirty="0" smtClean="0"/>
              <a:t>2</a:t>
            </a:r>
            <a:r>
              <a:rPr lang="en-US" altLang="en-US" sz="3600" baseline="30000" dirty="0" smtClean="0"/>
              <a:t>nd</a:t>
            </a:r>
            <a:r>
              <a:rPr lang="en-US" altLang="en-US" sz="3600" dirty="0" smtClean="0"/>
              <a:t> </a:t>
            </a:r>
            <a:r>
              <a:rPr lang="en-US" altLang="en-US" sz="3600" dirty="0" smtClean="0">
                <a:cs typeface="Times New Roman" pitchFamily="18" charset="0"/>
              </a:rPr>
              <a:t>Quarter </a:t>
            </a:r>
            <a:r>
              <a:rPr lang="en-US" altLang="en-US" sz="3600" dirty="0">
                <a:cs typeface="Times New Roman" pitchFamily="18" charset="0"/>
              </a:rPr>
              <a:t>Update</a:t>
            </a:r>
          </a:p>
        </p:txBody>
      </p:sp>
      <p:sp>
        <p:nvSpPr>
          <p:cNvPr id="3" name="Text Placeholder 2"/>
          <p:cNvSpPr>
            <a:spLocks noGrp="1"/>
          </p:cNvSpPr>
          <p:nvPr>
            <p:ph type="body" sz="quarter" idx="12"/>
          </p:nvPr>
        </p:nvSpPr>
        <p:spPr/>
        <p:txBody>
          <a:bodyPr>
            <a:normAutofit fontScale="55000" lnSpcReduction="20000"/>
          </a:bodyPr>
          <a:lstStyle/>
          <a:p>
            <a:pPr>
              <a:defRPr/>
            </a:pPr>
            <a:r>
              <a:rPr lang="en-US" altLang="en-US" b="1" dirty="0">
                <a:cs typeface="Times New Roman" pitchFamily="18" charset="0"/>
              </a:rPr>
              <a:t>Presented to the </a:t>
            </a:r>
          </a:p>
          <a:p>
            <a:pPr>
              <a:defRPr/>
            </a:pPr>
            <a:r>
              <a:rPr lang="en-US" altLang="en-US" b="1" dirty="0">
                <a:cs typeface="Times New Roman" pitchFamily="18" charset="0"/>
              </a:rPr>
              <a:t> Underground Storage </a:t>
            </a:r>
            <a:r>
              <a:rPr lang="en-US" altLang="en-US" b="1" dirty="0" smtClean="0">
                <a:cs typeface="Times New Roman" pitchFamily="18" charset="0"/>
              </a:rPr>
              <a:t>Tanks  </a:t>
            </a:r>
            <a:r>
              <a:rPr lang="en-US" altLang="en-US" b="1" dirty="0">
                <a:cs typeface="Times New Roman" pitchFamily="18" charset="0"/>
              </a:rPr>
              <a:t>and </a:t>
            </a:r>
          </a:p>
          <a:p>
            <a:pPr>
              <a:defRPr/>
            </a:pPr>
            <a:r>
              <a:rPr lang="en-US" altLang="en-US" b="1" dirty="0">
                <a:cs typeface="Times New Roman" pitchFamily="18" charset="0"/>
              </a:rPr>
              <a:t>Solid Waste Disposal </a:t>
            </a:r>
            <a:r>
              <a:rPr lang="en-US" altLang="en-US" b="1" dirty="0" smtClean="0">
                <a:cs typeface="Times New Roman" pitchFamily="18" charset="0"/>
              </a:rPr>
              <a:t>Control </a:t>
            </a:r>
            <a:r>
              <a:rPr lang="en-US" altLang="en-US" b="1" dirty="0">
                <a:cs typeface="Times New Roman" pitchFamily="18" charset="0"/>
              </a:rPr>
              <a:t>Board</a:t>
            </a:r>
          </a:p>
          <a:p>
            <a:endParaRPr lang="en-US" dirty="0"/>
          </a:p>
        </p:txBody>
      </p:sp>
      <p:sp>
        <p:nvSpPr>
          <p:cNvPr id="4" name="Text Placeholder 3"/>
          <p:cNvSpPr>
            <a:spLocks noGrp="1"/>
          </p:cNvSpPr>
          <p:nvPr>
            <p:ph type="body" sz="quarter" idx="11"/>
          </p:nvPr>
        </p:nvSpPr>
        <p:spPr/>
        <p:txBody>
          <a:bodyPr/>
          <a:lstStyle/>
          <a:p>
            <a:pPr>
              <a:defRPr/>
            </a:pPr>
            <a:r>
              <a:rPr lang="en-US" altLang="en-US" b="1" dirty="0" smtClean="0">
                <a:latin typeface="Calibri" panose="020F0502020204030204" pitchFamily="34" charset="0"/>
                <a:cs typeface="Times New Roman" pitchFamily="18" charset="0"/>
              </a:rPr>
              <a:t>February 6, 2019</a:t>
            </a:r>
            <a:endParaRPr lang="en-US" altLang="en-US" b="1" dirty="0">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479260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FFFFFF"/>
                </a:solidFill>
              </a:rPr>
              <a:t>Introduction</a:t>
            </a:r>
            <a:endParaRPr lang="en-US" dirty="0"/>
          </a:p>
        </p:txBody>
      </p:sp>
      <p:sp>
        <p:nvSpPr>
          <p:cNvPr id="5" name="Content Placeholder 4"/>
          <p:cNvSpPr>
            <a:spLocks noGrp="1"/>
          </p:cNvSpPr>
          <p:nvPr>
            <p:ph idx="1"/>
          </p:nvPr>
        </p:nvSpPr>
        <p:spPr>
          <a:xfrm>
            <a:off x="381000" y="1371600"/>
            <a:ext cx="8458200" cy="4495800"/>
          </a:xfrm>
        </p:spPr>
        <p:txBody>
          <a:bodyPr>
            <a:normAutofit fontScale="77500" lnSpcReduction="20000"/>
          </a:bodyPr>
          <a:lstStyle/>
          <a:p>
            <a:pPr marL="0" indent="0">
              <a:lnSpc>
                <a:spcPct val="115000"/>
              </a:lnSpc>
              <a:spcBef>
                <a:spcPts val="0"/>
              </a:spcBef>
              <a:spcAft>
                <a:spcPts val="1000"/>
              </a:spcAft>
              <a:buNone/>
            </a:pPr>
            <a:r>
              <a:rPr lang="en-US" dirty="0" smtClean="0">
                <a:solidFill>
                  <a:srgbClr val="000000"/>
                </a:solidFill>
                <a:latin typeface="+mj-lt"/>
                <a:ea typeface="Calibri"/>
                <a:cs typeface="Times New Roman"/>
              </a:rPr>
              <a:t>Tennessee </a:t>
            </a:r>
            <a:r>
              <a:rPr lang="en-US" dirty="0">
                <a:solidFill>
                  <a:srgbClr val="000000"/>
                </a:solidFill>
                <a:latin typeface="+mj-lt"/>
                <a:ea typeface="Calibri"/>
                <a:cs typeface="Times New Roman"/>
              </a:rPr>
              <a:t>statute requires a quarterly update on the </a:t>
            </a:r>
            <a:r>
              <a:rPr lang="en-US" b="1" dirty="0">
                <a:solidFill>
                  <a:srgbClr val="000000"/>
                </a:solidFill>
                <a:latin typeface="+mj-lt"/>
                <a:ea typeface="Calibri"/>
                <a:cs typeface="Times New Roman"/>
              </a:rPr>
              <a:t>timeliness</a:t>
            </a:r>
            <a:r>
              <a:rPr lang="en-US" dirty="0">
                <a:solidFill>
                  <a:srgbClr val="000000"/>
                </a:solidFill>
                <a:latin typeface="+mj-lt"/>
                <a:ea typeface="Calibri"/>
                <a:cs typeface="Times New Roman"/>
              </a:rPr>
              <a:t> of permit processing </a:t>
            </a:r>
            <a:r>
              <a:rPr lang="en-US" dirty="0" smtClean="0">
                <a:solidFill>
                  <a:srgbClr val="000000"/>
                </a:solidFill>
                <a:latin typeface="+mj-lt"/>
                <a:ea typeface="Calibri"/>
                <a:cs typeface="Times New Roman"/>
              </a:rPr>
              <a:t>by the Division of Solid Waste Management (DSWM) to be </a:t>
            </a:r>
            <a:r>
              <a:rPr lang="en-US" dirty="0">
                <a:solidFill>
                  <a:srgbClr val="000000"/>
                </a:solidFill>
                <a:latin typeface="+mj-lt"/>
                <a:ea typeface="Calibri"/>
                <a:cs typeface="Times New Roman"/>
              </a:rPr>
              <a:t>provided to the Board.</a:t>
            </a:r>
            <a:r>
              <a:rPr lang="en-US" dirty="0">
                <a:latin typeface="+mj-lt"/>
              </a:rPr>
              <a:t> </a:t>
            </a:r>
            <a:r>
              <a:rPr lang="en-US" dirty="0" smtClean="0">
                <a:latin typeface="+mj-lt"/>
              </a:rPr>
              <a:t>This report is for the </a:t>
            </a:r>
            <a:r>
              <a:rPr lang="en-US" dirty="0">
                <a:latin typeface="+mj-lt"/>
              </a:rPr>
              <a:t>S</a:t>
            </a:r>
            <a:r>
              <a:rPr lang="en-US" dirty="0" smtClean="0">
                <a:latin typeface="+mj-lt"/>
              </a:rPr>
              <a:t>tate’s </a:t>
            </a:r>
            <a:r>
              <a:rPr lang="en-US" altLang="en-US" dirty="0" smtClean="0">
                <a:latin typeface="+mj-lt"/>
              </a:rPr>
              <a:t>2</a:t>
            </a:r>
            <a:r>
              <a:rPr lang="en-US" altLang="en-US" baseline="30000" dirty="0" smtClean="0">
                <a:latin typeface="+mj-lt"/>
              </a:rPr>
              <a:t>nd </a:t>
            </a:r>
            <a:r>
              <a:rPr lang="en-US" dirty="0" smtClean="0">
                <a:latin typeface="+mj-lt"/>
              </a:rPr>
              <a:t>Quarter running from October 1, 2018 to December 31, 2018.</a:t>
            </a:r>
          </a:p>
          <a:p>
            <a:pPr marL="0" indent="0">
              <a:lnSpc>
                <a:spcPct val="115000"/>
              </a:lnSpc>
              <a:spcBef>
                <a:spcPts val="0"/>
              </a:spcBef>
              <a:spcAft>
                <a:spcPts val="1000"/>
              </a:spcAft>
              <a:buNone/>
            </a:pPr>
            <a:r>
              <a:rPr lang="en-US" dirty="0" smtClean="0">
                <a:solidFill>
                  <a:srgbClr val="000000"/>
                </a:solidFill>
                <a:latin typeface="Calibri" panose="020F0502020204030204" pitchFamily="34" charset="0"/>
                <a:ea typeface="Calibri"/>
                <a:cs typeface="Times New Roman"/>
              </a:rPr>
              <a:t>Tennessee regulations </a:t>
            </a:r>
            <a:r>
              <a:rPr lang="en-US" dirty="0">
                <a:solidFill>
                  <a:srgbClr val="000000"/>
                </a:solidFill>
                <a:latin typeface="Calibri" panose="020F0502020204030204" pitchFamily="34" charset="0"/>
                <a:ea typeface="Calibri"/>
                <a:cs typeface="Times New Roman"/>
              </a:rPr>
              <a:t>specify </a:t>
            </a:r>
            <a:r>
              <a:rPr lang="en-US" b="1" dirty="0">
                <a:solidFill>
                  <a:srgbClr val="000000"/>
                </a:solidFill>
                <a:latin typeface="Calibri" panose="020F0502020204030204" pitchFamily="34" charset="0"/>
                <a:ea typeface="Calibri"/>
                <a:cs typeface="Times New Roman"/>
              </a:rPr>
              <a:t>time limits </a:t>
            </a:r>
            <a:r>
              <a:rPr lang="en-US" dirty="0">
                <a:solidFill>
                  <a:srgbClr val="000000"/>
                </a:solidFill>
                <a:latin typeface="Calibri" panose="020F0502020204030204" pitchFamily="34" charset="0"/>
                <a:ea typeface="Calibri"/>
                <a:cs typeface="Times New Roman"/>
              </a:rPr>
              <a:t>for applications: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Calibri"/>
                <a:cs typeface="Times New Roman"/>
              </a:rPr>
              <a:t>C</a:t>
            </a:r>
            <a:r>
              <a:rPr lang="en-US" dirty="0">
                <a:solidFill>
                  <a:srgbClr val="000000"/>
                </a:solidFill>
                <a:latin typeface="Calibri" panose="020F0502020204030204" pitchFamily="34" charset="0"/>
                <a:ea typeface="Calibri"/>
              </a:rPr>
              <a:t>ompleteness </a:t>
            </a:r>
            <a:r>
              <a:rPr lang="en-US" dirty="0" smtClean="0">
                <a:solidFill>
                  <a:srgbClr val="000000"/>
                </a:solidFill>
                <a:latin typeface="Calibri" panose="020F0502020204030204" pitchFamily="34" charset="0"/>
                <a:ea typeface="Calibri"/>
              </a:rPr>
              <a:t>reviews/determinations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Calibri"/>
              </a:rPr>
              <a:t>Approval or </a:t>
            </a:r>
            <a:r>
              <a:rPr lang="en-US" dirty="0" smtClean="0">
                <a:solidFill>
                  <a:srgbClr val="000000"/>
                </a:solidFill>
                <a:latin typeface="Calibri" panose="020F0502020204030204" pitchFamily="34" charset="0"/>
                <a:ea typeface="Calibri"/>
              </a:rPr>
              <a:t>denial (Class 2 modifications and new commercial applications)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Times New Roman"/>
              </a:rPr>
              <a:t>For the following:</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Part B permit </a:t>
            </a:r>
            <a:r>
              <a:rPr lang="en-US" dirty="0" smtClean="0">
                <a:solidFill>
                  <a:srgbClr val="000000"/>
                </a:solidFill>
                <a:latin typeface="Calibri" panose="020F0502020204030204" pitchFamily="34" charset="0"/>
                <a:ea typeface="Times New Roman"/>
              </a:rPr>
              <a:t>applications</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Class 1 and </a:t>
            </a:r>
            <a:r>
              <a:rPr lang="en-US" baseline="30000" dirty="0">
                <a:solidFill>
                  <a:srgbClr val="000000"/>
                </a:solidFill>
                <a:latin typeface="Calibri" panose="020F0502020204030204" pitchFamily="34" charset="0"/>
                <a:ea typeface="Times New Roman"/>
              </a:rPr>
              <a:t>1</a:t>
            </a:r>
            <a:r>
              <a:rPr lang="en-US" dirty="0">
                <a:solidFill>
                  <a:srgbClr val="000000"/>
                </a:solidFill>
                <a:latin typeface="Calibri" panose="020F0502020204030204" pitchFamily="34" charset="0"/>
                <a:ea typeface="Times New Roman"/>
              </a:rPr>
              <a:t>1 permit </a:t>
            </a:r>
            <a:r>
              <a:rPr lang="en-US" dirty="0" smtClean="0">
                <a:solidFill>
                  <a:srgbClr val="000000"/>
                </a:solidFill>
                <a:latin typeface="Calibri" panose="020F0502020204030204" pitchFamily="34" charset="0"/>
                <a:ea typeface="Times New Roman"/>
              </a:rPr>
              <a:t>modifications</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Class 2 permit </a:t>
            </a:r>
            <a:r>
              <a:rPr lang="en-US" dirty="0" smtClean="0">
                <a:solidFill>
                  <a:srgbClr val="000000"/>
                </a:solidFill>
                <a:latin typeface="Calibri" panose="020F0502020204030204" pitchFamily="34" charset="0"/>
                <a:ea typeface="Times New Roman"/>
              </a:rPr>
              <a:t>modifications</a:t>
            </a:r>
          </a:p>
          <a:p>
            <a:pPr lvl="2">
              <a:lnSpc>
                <a:spcPct val="115000"/>
              </a:lnSpc>
              <a:spcBef>
                <a:spcPts val="0"/>
              </a:spcBef>
              <a:spcAft>
                <a:spcPts val="1000"/>
              </a:spcAft>
              <a:buClr>
                <a:schemeClr val="tx1"/>
              </a:buClr>
              <a:buSzPct val="150000"/>
            </a:pPr>
            <a:r>
              <a:rPr lang="en-US" dirty="0">
                <a:solidFill>
                  <a:srgbClr val="000000"/>
                </a:solidFill>
                <a:latin typeface="Calibri" panose="020F0502020204030204" pitchFamily="34" charset="0"/>
                <a:ea typeface="Times New Roman"/>
              </a:rPr>
              <a:t>Class 3 permit </a:t>
            </a:r>
            <a:r>
              <a:rPr lang="en-US" dirty="0" smtClean="0">
                <a:solidFill>
                  <a:srgbClr val="000000"/>
                </a:solidFill>
                <a:latin typeface="Calibri" panose="020F0502020204030204" pitchFamily="34" charset="0"/>
                <a:ea typeface="Times New Roman"/>
              </a:rPr>
              <a:t>modifications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smtClean="0">
                <a:solidFill>
                  <a:srgbClr val="000000"/>
                </a:solidFill>
                <a:latin typeface="Calibri" panose="020F0502020204030204" pitchFamily="34" charset="0"/>
                <a:ea typeface="Times New Roman"/>
              </a:rPr>
              <a:t>TDEC </a:t>
            </a:r>
            <a:r>
              <a:rPr lang="en-US" dirty="0">
                <a:solidFill>
                  <a:srgbClr val="000000"/>
                </a:solidFill>
                <a:latin typeface="Calibri" panose="020F0502020204030204" pitchFamily="34" charset="0"/>
                <a:ea typeface="Times New Roman"/>
              </a:rPr>
              <a:t>issues Notice of Deficiencies/Comments if submittal is incomplete</a:t>
            </a:r>
            <a:endParaRPr lang="en-US" dirty="0">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Calibri"/>
            </a:endParaRPr>
          </a:p>
          <a:p>
            <a:pPr lvl="1">
              <a:lnSpc>
                <a:spcPct val="115000"/>
              </a:lnSpc>
              <a:spcBef>
                <a:spcPts val="0"/>
              </a:spcBef>
              <a:spcAft>
                <a:spcPts val="1000"/>
              </a:spcAft>
              <a:buClr>
                <a:schemeClr val="tx1"/>
              </a:buClr>
              <a:buSzPct val="150000"/>
              <a:buFont typeface="Arial" panose="020B0604020202020204" pitchFamily="34" charset="0"/>
              <a:buChar char="•"/>
            </a:pPr>
            <a:endParaRPr lang="en-US" dirty="0">
              <a:solidFill>
                <a:srgbClr val="000000"/>
              </a:solidFill>
              <a:latin typeface="Calibri" panose="020F0502020204030204" pitchFamily="34" charset="0"/>
              <a:ea typeface="Calibri"/>
            </a:endParaRPr>
          </a:p>
          <a:p>
            <a:pPr lvl="1">
              <a:spcBef>
                <a:spcPts val="0"/>
              </a:spcBef>
              <a:buClrTx/>
              <a:buSzPct val="150000"/>
              <a:buFont typeface="Arial" panose="020B0604020202020204" pitchFamily="34" charset="0"/>
              <a:buChar char="•"/>
            </a:pPr>
            <a:endParaRPr lang="en-US" dirty="0" smtClean="0">
              <a:solidFill>
                <a:srgbClr val="000000"/>
              </a:solidFill>
              <a:latin typeface="Calibri" panose="020F0502020204030204" pitchFamily="34" charset="0"/>
              <a:ea typeface="Calibri"/>
            </a:endParaRPr>
          </a:p>
          <a:p>
            <a:endParaRPr lang="en-US" dirty="0"/>
          </a:p>
        </p:txBody>
      </p:sp>
      <p:sp>
        <p:nvSpPr>
          <p:cNvPr id="6" name="Footer Placeholder 5"/>
          <p:cNvSpPr>
            <a:spLocks noGrp="1"/>
          </p:cNvSpPr>
          <p:nvPr>
            <p:ph type="ftr" sz="quarter" idx="11"/>
          </p:nvPr>
        </p:nvSpPr>
        <p:spPr/>
        <p:txBody>
          <a:bodyPr/>
          <a:lstStyle/>
          <a:p>
            <a:r>
              <a:rPr lang="en-US" sz="1400" i="0" dirty="0" smtClean="0">
                <a:latin typeface="+mj-lt"/>
              </a:rPr>
              <a:t>2</a:t>
            </a:r>
            <a:endParaRPr lang="en-US" sz="1400" i="0" dirty="0">
              <a:latin typeface="+mj-lt"/>
            </a:endParaRPr>
          </a:p>
        </p:txBody>
      </p:sp>
    </p:spTree>
    <p:extLst>
      <p:ext uri="{BB962C8B-B14F-4D97-AF65-F5344CB8AC3E}">
        <p14:creationId xmlns:p14="http://schemas.microsoft.com/office/powerpoint/2010/main" val="1191946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z="2000" u="sng" dirty="0" smtClean="0">
                <a:solidFill>
                  <a:schemeClr val="bg1"/>
                </a:solidFill>
              </a:rPr>
              <a:t>Part </a:t>
            </a:r>
            <a:r>
              <a:rPr lang="en-US" altLang="en-US" sz="2000" u="sng" dirty="0">
                <a:solidFill>
                  <a:schemeClr val="bg1"/>
                </a:solidFill>
              </a:rPr>
              <a:t>B </a:t>
            </a:r>
            <a:r>
              <a:rPr lang="en-US" altLang="en-US" sz="2000" u="sng" dirty="0" smtClean="0">
                <a:solidFill>
                  <a:schemeClr val="bg1"/>
                </a:solidFill>
              </a:rPr>
              <a:t>Permit Application </a:t>
            </a:r>
            <a:r>
              <a:rPr lang="en-US" altLang="en-US" sz="2000" u="sng" dirty="0">
                <a:solidFill>
                  <a:schemeClr val="bg1"/>
                </a:solidFill>
              </a:rPr>
              <a:t>Reviews Required by </a:t>
            </a:r>
            <a:r>
              <a:rPr lang="en-US" altLang="en-US" sz="2000" u="sng" dirty="0" smtClean="0">
                <a:solidFill>
                  <a:schemeClr val="bg1"/>
                </a:solidFill>
              </a:rPr>
              <a:t>Regulation</a:t>
            </a:r>
            <a:r>
              <a:rPr lang="en-US" altLang="en-US" sz="2000" dirty="0">
                <a:solidFill>
                  <a:srgbClr val="FFFFFF"/>
                </a:solidFill>
              </a:rPr>
              <a:t/>
            </a:r>
            <a:br>
              <a:rPr lang="en-US" altLang="en-US" sz="2000" dirty="0">
                <a:solidFill>
                  <a:srgbClr val="FFFFFF"/>
                </a:solidFill>
              </a:rPr>
            </a:br>
            <a:r>
              <a:rPr lang="en-US" altLang="en-US" sz="2000" dirty="0" smtClean="0">
                <a:solidFill>
                  <a:srgbClr val="FFFFFF"/>
                </a:solidFill>
              </a:rPr>
              <a:t>October 1, 2018 to December 31</a:t>
            </a:r>
            <a:r>
              <a:rPr lang="en-US" altLang="en-US" sz="2000" dirty="0" smtClean="0">
                <a:solidFill>
                  <a:prstClr val="white"/>
                </a:solidFill>
              </a:rPr>
              <a:t>, 2018</a:t>
            </a:r>
            <a:endParaRPr lang="en-US" altLang="en-US" sz="2000"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3702550"/>
              </p:ext>
            </p:extLst>
          </p:nvPr>
        </p:nvGraphicFramePr>
        <p:xfrm>
          <a:off x="304800" y="1295400"/>
          <a:ext cx="8686798" cy="3169920"/>
        </p:xfrm>
        <a:graphic>
          <a:graphicData uri="http://schemas.openxmlformats.org/drawingml/2006/table">
            <a:tbl>
              <a:tblPr firstRow="1" bandRow="1">
                <a:tableStyleId>{5C22544A-7EE6-4342-B048-85BDC9FD1C3A}</a:tableStyleId>
              </a:tblPr>
              <a:tblGrid>
                <a:gridCol w="394853">
                  <a:extLst>
                    <a:ext uri="{9D8B030D-6E8A-4147-A177-3AD203B41FA5}">
                      <a16:colId xmlns:a16="http://schemas.microsoft.com/office/drawing/2014/main" xmlns="" val="20000"/>
                    </a:ext>
                  </a:extLst>
                </a:gridCol>
                <a:gridCol w="1967347">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1355932">
                  <a:extLst>
                    <a:ext uri="{9D8B030D-6E8A-4147-A177-3AD203B41FA5}">
                      <a16:colId xmlns:a16="http://schemas.microsoft.com/office/drawing/2014/main" xmlns="" val="20003"/>
                    </a:ext>
                  </a:extLst>
                </a:gridCol>
                <a:gridCol w="1298961">
                  <a:extLst>
                    <a:ext uri="{9D8B030D-6E8A-4147-A177-3AD203B41FA5}">
                      <a16:colId xmlns:a16="http://schemas.microsoft.com/office/drawing/2014/main" xmlns="" val="20004"/>
                    </a:ext>
                  </a:extLst>
                </a:gridCol>
                <a:gridCol w="1298961">
                  <a:extLst>
                    <a:ext uri="{9D8B030D-6E8A-4147-A177-3AD203B41FA5}">
                      <a16:colId xmlns:a16="http://schemas.microsoft.com/office/drawing/2014/main" xmlns="" val="20005"/>
                    </a:ext>
                  </a:extLst>
                </a:gridCol>
                <a:gridCol w="1380144">
                  <a:extLst>
                    <a:ext uri="{9D8B030D-6E8A-4147-A177-3AD203B41FA5}">
                      <a16:colId xmlns:a16="http://schemas.microsoft.com/office/drawing/2014/main" xmlns="" val="20006"/>
                    </a:ext>
                  </a:extLst>
                </a:gridCol>
              </a:tblGrid>
              <a:tr h="1447800">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solidFill>
                      <a:srgbClr val="4F81BD"/>
                    </a:solidFill>
                  </a:tcPr>
                </a:tc>
                <a:tc>
                  <a:txBody>
                    <a:bodyPr/>
                    <a:lstStyle/>
                    <a:p>
                      <a:pPr marL="0" marR="0" algn="ctr">
                        <a:spcBef>
                          <a:spcPts val="0"/>
                        </a:spcBef>
                        <a:spcAft>
                          <a:spcPts val="0"/>
                        </a:spcAft>
                      </a:pPr>
                      <a:r>
                        <a:rPr lang="en-US" sz="1600" b="1" dirty="0" smtClean="0">
                          <a:effectLst/>
                          <a:latin typeface="Calibri" panose="020F0502020204030204" pitchFamily="34" charset="0"/>
                          <a:ea typeface="Times New Roman"/>
                        </a:rPr>
                        <a:t>PART B APPLICATIONS</a:t>
                      </a:r>
                      <a:endParaRPr lang="en-US" sz="16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600" b="1" dirty="0" smtClean="0">
                          <a:effectLst/>
                          <a:latin typeface="Calibri" panose="020F0502020204030204" pitchFamily="34" charset="0"/>
                          <a:ea typeface="Times New Roman"/>
                        </a:rPr>
                        <a:t>RECEIVED</a:t>
                      </a:r>
                      <a:endParaRPr lang="en-US" sz="16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600" b="1" dirty="0" smtClean="0">
                          <a:solidFill>
                            <a:schemeClr val="tx1"/>
                          </a:solidFill>
                          <a:effectLst/>
                          <a:latin typeface="Calibri" panose="020F0502020204030204" pitchFamily="34" charset="0"/>
                          <a:ea typeface="Times New Roman"/>
                        </a:rPr>
                        <a:t>180-DAY </a:t>
                      </a:r>
                      <a:r>
                        <a:rPr lang="en-US" sz="1600" b="1" dirty="0">
                          <a:solidFill>
                            <a:schemeClr val="tx1"/>
                          </a:solidFill>
                          <a:effectLst/>
                          <a:latin typeface="Calibri" panose="020F0502020204030204" pitchFamily="34" charset="0"/>
                          <a:ea typeface="Times New Roman"/>
                        </a:rPr>
                        <a:t>INITIAL REVIEW</a:t>
                      </a:r>
                    </a:p>
                    <a:p>
                      <a:pPr marL="0" marR="0" algn="ctr">
                        <a:spcBef>
                          <a:spcPts val="0"/>
                        </a:spcBef>
                        <a:spcAft>
                          <a:spcPts val="0"/>
                        </a:spcAft>
                      </a:pPr>
                      <a:r>
                        <a:rPr lang="en-US" sz="1600" b="1" dirty="0">
                          <a:solidFill>
                            <a:schemeClr val="tx1"/>
                          </a:solidFill>
                          <a:effectLst/>
                          <a:latin typeface="Calibri" panose="020F0502020204030204" pitchFamily="34" charset="0"/>
                          <a:ea typeface="Times New Roman"/>
                        </a:rPr>
                        <a:t>REQUIRED BY REGULATION</a:t>
                      </a:r>
                    </a:p>
                  </a:txBody>
                  <a:tcPr marL="70574" marR="70574" marT="0" marB="0" anchor="ctr">
                    <a:solidFill>
                      <a:schemeClr val="accent1">
                        <a:lumMod val="60000"/>
                        <a:lumOff val="40000"/>
                      </a:schemeClr>
                    </a:solidFill>
                  </a:tcPr>
                </a:tc>
                <a:tc>
                  <a:txBody>
                    <a:bodyPr/>
                    <a:lstStyle/>
                    <a:p>
                      <a:pPr marL="0" marR="0" algn="ctr">
                        <a:spcBef>
                          <a:spcPts val="0"/>
                        </a:spcBef>
                        <a:spcAft>
                          <a:spcPts val="0"/>
                        </a:spcAft>
                      </a:pPr>
                      <a:r>
                        <a:rPr lang="en-US" sz="1600" b="1" dirty="0">
                          <a:effectLst/>
                          <a:latin typeface="Calibri" panose="020F0502020204030204" pitchFamily="34" charset="0"/>
                          <a:ea typeface="Times New Roman"/>
                        </a:rPr>
                        <a:t>NOTICE</a:t>
                      </a:r>
                      <a:r>
                        <a:rPr lang="en-US" sz="1600" b="1" baseline="0" dirty="0">
                          <a:effectLst/>
                          <a:latin typeface="Calibri" panose="020F0502020204030204" pitchFamily="34" charset="0"/>
                          <a:ea typeface="Times New Roman"/>
                        </a:rPr>
                        <a:t> OF </a:t>
                      </a:r>
                      <a:r>
                        <a:rPr lang="en-US" sz="1600" b="1" baseline="0" dirty="0" smtClean="0">
                          <a:effectLst/>
                          <a:latin typeface="Calibri" panose="020F0502020204030204" pitchFamily="34" charset="0"/>
                          <a:ea typeface="Times New Roman"/>
                        </a:rPr>
                        <a:t>DEFICIENCY/ </a:t>
                      </a:r>
                      <a:r>
                        <a:rPr lang="en-US" sz="1600" b="1" dirty="0" smtClean="0">
                          <a:effectLst/>
                          <a:latin typeface="Calibri" panose="020F0502020204030204" pitchFamily="34" charset="0"/>
                          <a:ea typeface="Times New Roman"/>
                        </a:rPr>
                        <a:t>REVIEWED </a:t>
                      </a:r>
                      <a:r>
                        <a:rPr lang="en-US" sz="1600" b="1" dirty="0">
                          <a:effectLst/>
                          <a:latin typeface="Calibri" panose="020F0502020204030204" pitchFamily="34" charset="0"/>
                          <a:ea typeface="Times New Roman"/>
                        </a:rPr>
                        <a:t>BY</a:t>
                      </a:r>
                    </a:p>
                  </a:txBody>
                  <a:tcPr marL="70574" marR="70574" marT="0" marB="0" anchor="ctr">
                    <a:solidFill>
                      <a:srgbClr val="4F81BD"/>
                    </a:solidFill>
                  </a:tcPr>
                </a:tc>
                <a:tc>
                  <a:txBody>
                    <a:bodyPr/>
                    <a:lstStyle/>
                    <a:p>
                      <a:pPr marL="0" marR="0" algn="ctr">
                        <a:spcBef>
                          <a:spcPts val="0"/>
                        </a:spcBef>
                        <a:spcAft>
                          <a:spcPts val="0"/>
                        </a:spcAft>
                      </a:pPr>
                      <a:r>
                        <a:rPr lang="en-US" sz="1600" b="1" dirty="0">
                          <a:effectLst/>
                          <a:latin typeface="Calibri" panose="020F0502020204030204" pitchFamily="34" charset="0"/>
                          <a:ea typeface="Times New Roman"/>
                        </a:rPr>
                        <a:t>RESPONSES</a:t>
                      </a:r>
                      <a:r>
                        <a:rPr lang="en-US" sz="1600" b="1" baseline="0" dirty="0">
                          <a:effectLst/>
                          <a:latin typeface="Calibri" panose="020F0502020204030204" pitchFamily="34" charset="0"/>
                          <a:ea typeface="Times New Roman"/>
                        </a:rPr>
                        <a:t> </a:t>
                      </a:r>
                      <a:r>
                        <a:rPr lang="en-US" sz="1600" b="1" baseline="0" dirty="0" smtClean="0">
                          <a:effectLst/>
                          <a:latin typeface="Calibri" panose="020F0502020204030204" pitchFamily="34" charset="0"/>
                          <a:ea typeface="Times New Roman"/>
                        </a:rPr>
                        <a:t>DUE BY APPLICANT</a:t>
                      </a:r>
                      <a:endParaRPr lang="en-US" sz="16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600" b="1" dirty="0">
                          <a:effectLst/>
                          <a:latin typeface="Calibri" panose="020F0502020204030204" pitchFamily="34" charset="0"/>
                          <a:ea typeface="Times New Roman"/>
                        </a:rPr>
                        <a:t>DETERMINED</a:t>
                      </a:r>
                      <a:r>
                        <a:rPr lang="en-US" sz="1600" b="1" baseline="0" dirty="0">
                          <a:effectLst/>
                          <a:latin typeface="Calibri" panose="020F0502020204030204" pitchFamily="34" charset="0"/>
                          <a:ea typeface="Times New Roman"/>
                        </a:rPr>
                        <a:t> COMPLETE</a:t>
                      </a:r>
                      <a:endParaRPr lang="en-US" sz="1600" b="1" dirty="0">
                        <a:effectLst/>
                        <a:latin typeface="Calibri" panose="020F0502020204030204" pitchFamily="34" charset="0"/>
                        <a:ea typeface="Times New Roman"/>
                      </a:endParaRPr>
                    </a:p>
                  </a:txBody>
                  <a:tcPr marL="70574" marR="70574" marT="0" marB="0" anchor="ctr">
                    <a:solidFill>
                      <a:srgbClr val="4F81BD"/>
                    </a:solidFill>
                  </a:tcPr>
                </a:tc>
                <a:extLst>
                  <a:ext uri="{0D108BD9-81ED-4DB2-BD59-A6C34878D82A}">
                    <a16:rowId xmlns:a16="http://schemas.microsoft.com/office/drawing/2014/main" xmlns="" val="10000"/>
                  </a:ext>
                </a:extLst>
              </a:tr>
              <a:tr h="502920">
                <a:tc>
                  <a:txBody>
                    <a:bodyPr/>
                    <a:lstStyle/>
                    <a:p>
                      <a:pPr marL="0" marR="0" algn="ctr">
                        <a:spcBef>
                          <a:spcPts val="0"/>
                        </a:spcBef>
                        <a:spcAft>
                          <a:spcPts val="0"/>
                        </a:spcAft>
                      </a:pPr>
                      <a:r>
                        <a:rPr lang="en-US" sz="1600" b="0" dirty="0" smtClean="0">
                          <a:effectLst/>
                          <a:latin typeface="Calibri" panose="020F0502020204030204" pitchFamily="34" charset="0"/>
                          <a:ea typeface="Times New Roman"/>
                        </a:rPr>
                        <a:t>1.</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Eastman Chemical Co.</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TNHW-137</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3/22/18</a:t>
                      </a:r>
                      <a:endParaRPr lang="en-US" sz="16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ea typeface="Times New Roman"/>
                        </a:rPr>
                        <a:t>9/18/18</a:t>
                      </a:r>
                      <a:endParaRPr lang="en-US" sz="1600" dirty="0">
                        <a:solidFill>
                          <a:schemeClr val="tx1"/>
                        </a:solidFill>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9/14/18</a:t>
                      </a:r>
                      <a:endParaRPr lang="en-US" sz="1600" dirty="0">
                        <a:effectLst/>
                        <a:latin typeface="Calibri" panose="020F0502020204030204" pitchFamily="34" charset="0"/>
                        <a:ea typeface="Times New Roman"/>
                      </a:endParaRPr>
                    </a:p>
                  </a:txBody>
                  <a:tcPr marL="70574" marR="70574" marT="0" marB="0" anchor="ctr">
                    <a:solidFill>
                      <a:srgbClr val="92D050"/>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10/29/18</a:t>
                      </a:r>
                      <a:endParaRPr lang="en-US" sz="16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D0D8E8"/>
                    </a:solidFill>
                  </a:tcPr>
                </a:tc>
              </a:tr>
              <a:tr h="640080">
                <a:tc>
                  <a:txBody>
                    <a:bodyPr/>
                    <a:lstStyle/>
                    <a:p>
                      <a:pPr marL="0" marR="0" algn="ctr">
                        <a:spcBef>
                          <a:spcPts val="0"/>
                        </a:spcBef>
                        <a:spcAft>
                          <a:spcPts val="0"/>
                        </a:spcAft>
                      </a:pPr>
                      <a:r>
                        <a:rPr lang="en-US" sz="1600" b="0" dirty="0" smtClean="0">
                          <a:effectLst/>
                          <a:latin typeface="Calibri" panose="020F0502020204030204" pitchFamily="34" charset="0"/>
                          <a:ea typeface="Times New Roman"/>
                        </a:rPr>
                        <a:t>2.</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Excel TSD</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TNHW-138</a:t>
                      </a: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4/19/18</a:t>
                      </a:r>
                    </a:p>
                  </a:txBody>
                  <a:tcPr marL="70574" marR="70574" marT="0" marB="0" anchor="ctr">
                    <a:solidFill>
                      <a:srgbClr val="D0D8E8"/>
                    </a:solidFill>
                  </a:tcP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ea typeface="Times New Roman"/>
                        </a:rPr>
                        <a:t>10/16/18</a:t>
                      </a:r>
                      <a:endParaRPr lang="en-US" sz="1600" dirty="0">
                        <a:solidFill>
                          <a:schemeClr val="tx1"/>
                        </a:solidFill>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10/15/18</a:t>
                      </a:r>
                      <a:endParaRPr lang="en-US" sz="1600" dirty="0">
                        <a:effectLst/>
                        <a:latin typeface="Calibri" panose="020F0502020204030204" pitchFamily="34" charset="0"/>
                        <a:ea typeface="Times New Roman"/>
                      </a:endParaRPr>
                    </a:p>
                  </a:txBody>
                  <a:tcPr marL="70574" marR="70574" marT="0" marB="0" anchor="ctr">
                    <a:solidFill>
                      <a:srgbClr val="92D050"/>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12/19/18</a:t>
                      </a:r>
                      <a:endParaRPr lang="en-US" sz="16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D0D8E8"/>
                    </a:solidFill>
                  </a:tcPr>
                </a:tc>
              </a:tr>
              <a:tr h="579120">
                <a:tc>
                  <a:txBody>
                    <a:bodyPr/>
                    <a:lstStyle/>
                    <a:p>
                      <a:pPr marL="0" marR="0" algn="ctr">
                        <a:spcBef>
                          <a:spcPts val="0"/>
                        </a:spcBef>
                        <a:spcAft>
                          <a:spcPts val="0"/>
                        </a:spcAft>
                      </a:pPr>
                      <a:r>
                        <a:rPr lang="en-US" sz="1600" b="0" dirty="0" smtClean="0">
                          <a:effectLst/>
                          <a:latin typeface="Calibri" panose="020F0502020204030204" pitchFamily="34" charset="0"/>
                          <a:ea typeface="Times New Roman"/>
                        </a:rPr>
                        <a:t>3.</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Yale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latin typeface="Calibri" panose="020F0502020204030204" pitchFamily="34" charset="0"/>
                          <a:ea typeface="Times New Roman"/>
                        </a:rPr>
                        <a:t>TNHW-140</a:t>
                      </a:r>
                    </a:p>
                  </a:txBody>
                  <a:tcPr marL="70574" marR="70574" marT="0" marB="0" anchor="ctr">
                    <a:solidFill>
                      <a:srgbClr val="D0D8E8"/>
                    </a:solidFill>
                  </a:tcPr>
                </a:tc>
                <a:tc>
                  <a:txBody>
                    <a:bodyPr/>
                    <a:lstStyle/>
                    <a:p>
                      <a:pPr marL="0" marR="0" algn="ctr">
                        <a:spcBef>
                          <a:spcPts val="0"/>
                        </a:spcBef>
                        <a:spcAft>
                          <a:spcPts val="0"/>
                        </a:spcAft>
                      </a:pPr>
                      <a:r>
                        <a:rPr lang="en-US" sz="1600" dirty="0" smtClean="0">
                          <a:effectLst/>
                          <a:latin typeface="Calibri" panose="020F0502020204030204" pitchFamily="34" charset="0"/>
                          <a:ea typeface="Times New Roman"/>
                        </a:rPr>
                        <a:t>8/31/18</a:t>
                      </a:r>
                    </a:p>
                  </a:txBody>
                  <a:tcPr marL="70574" marR="70574" marT="0" marB="0" anchor="ctr">
                    <a:solidFill>
                      <a:srgbClr val="D0D8E8"/>
                    </a:solidFill>
                  </a:tcP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ea typeface="Times New Roman"/>
                        </a:rPr>
                        <a:t>2/27/19</a:t>
                      </a:r>
                      <a:endParaRPr lang="en-US" sz="1600" dirty="0">
                        <a:solidFill>
                          <a:schemeClr val="tx1"/>
                        </a:solidFill>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nchor="ctr">
                    <a:solidFill>
                      <a:srgbClr val="D0D8E8"/>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3</a:t>
            </a:r>
            <a:endParaRPr lang="en-US" sz="1400" i="0" dirty="0">
              <a:latin typeface="Calibri" panose="020F0502020204030204" pitchFamily="34" charset="0"/>
            </a:endParaRPr>
          </a:p>
        </p:txBody>
      </p:sp>
    </p:spTree>
    <p:extLst>
      <p:ext uri="{BB962C8B-B14F-4D97-AF65-F5344CB8AC3E}">
        <p14:creationId xmlns:p14="http://schemas.microsoft.com/office/powerpoint/2010/main" val="2185170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2000" u="sng" dirty="0" smtClean="0">
                <a:solidFill>
                  <a:schemeClr val="bg1"/>
                </a:solidFill>
              </a:rPr>
              <a:t>Modification </a:t>
            </a:r>
            <a:r>
              <a:rPr lang="en-US" altLang="en-US" sz="2000" u="sng" dirty="0">
                <a:solidFill>
                  <a:schemeClr val="bg1"/>
                </a:solidFill>
              </a:rPr>
              <a:t>Application Reviews Required by Regulation</a:t>
            </a:r>
            <a:r>
              <a:rPr lang="en-US" altLang="en-US" sz="2000" u="sng" dirty="0">
                <a:solidFill>
                  <a:srgbClr val="FFFFFF"/>
                </a:solidFill>
              </a:rPr>
              <a:t> </a:t>
            </a:r>
            <a:br>
              <a:rPr lang="en-US" altLang="en-US" sz="2000" u="sng" dirty="0">
                <a:solidFill>
                  <a:srgbClr val="FFFFFF"/>
                </a:solidFill>
              </a:rPr>
            </a:br>
            <a:r>
              <a:rPr lang="en-US" altLang="en-US" sz="2000" dirty="0">
                <a:solidFill>
                  <a:srgbClr val="FFFFFF"/>
                </a:solidFill>
              </a:rPr>
              <a:t>October 1, 2018 to December 31</a:t>
            </a:r>
            <a:r>
              <a:rPr lang="en-US" altLang="en-US" sz="2000" dirty="0">
                <a:solidFill>
                  <a:prstClr val="white"/>
                </a:solidFill>
              </a:rPr>
              <a:t>, 2018</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17543128"/>
              </p:ext>
            </p:extLst>
          </p:nvPr>
        </p:nvGraphicFramePr>
        <p:xfrm>
          <a:off x="228600" y="1219200"/>
          <a:ext cx="8686800" cy="4668921"/>
        </p:xfrm>
        <a:graphic>
          <a:graphicData uri="http://schemas.openxmlformats.org/drawingml/2006/table">
            <a:tbl>
              <a:tblPr/>
              <a:tblGrid>
                <a:gridCol w="387804">
                  <a:extLst>
                    <a:ext uri="{9D8B030D-6E8A-4147-A177-3AD203B41FA5}">
                      <a16:colId xmlns:a16="http://schemas.microsoft.com/office/drawing/2014/main" xmlns="" val="20000"/>
                    </a:ext>
                  </a:extLst>
                </a:gridCol>
                <a:gridCol w="2355396">
                  <a:extLst>
                    <a:ext uri="{9D8B030D-6E8A-4147-A177-3AD203B41FA5}">
                      <a16:colId xmlns:a16="http://schemas.microsoft.com/office/drawing/2014/main" xmlns="" val="20001"/>
                    </a:ext>
                  </a:extLst>
                </a:gridCol>
                <a:gridCol w="924625">
                  <a:extLst>
                    <a:ext uri="{9D8B030D-6E8A-4147-A177-3AD203B41FA5}">
                      <a16:colId xmlns:a16="http://schemas.microsoft.com/office/drawing/2014/main" xmlns="" val="20002"/>
                    </a:ext>
                  </a:extLst>
                </a:gridCol>
                <a:gridCol w="1387985">
                  <a:extLst>
                    <a:ext uri="{9D8B030D-6E8A-4147-A177-3AD203B41FA5}">
                      <a16:colId xmlns:a16="http://schemas.microsoft.com/office/drawing/2014/main" xmlns="" val="20003"/>
                    </a:ext>
                  </a:extLst>
                </a:gridCol>
                <a:gridCol w="1083810">
                  <a:extLst>
                    <a:ext uri="{9D8B030D-6E8A-4147-A177-3AD203B41FA5}">
                      <a16:colId xmlns:a16="http://schemas.microsoft.com/office/drawing/2014/main" xmlns="" val="20004"/>
                    </a:ext>
                  </a:extLst>
                </a:gridCol>
                <a:gridCol w="1435236">
                  <a:extLst>
                    <a:ext uri="{9D8B030D-6E8A-4147-A177-3AD203B41FA5}">
                      <a16:colId xmlns:a16="http://schemas.microsoft.com/office/drawing/2014/main" xmlns="" val="20005"/>
                    </a:ext>
                  </a:extLst>
                </a:gridCol>
                <a:gridCol w="1111944">
                  <a:extLst>
                    <a:ext uri="{9D8B030D-6E8A-4147-A177-3AD203B41FA5}">
                      <a16:colId xmlns:a16="http://schemas.microsoft.com/office/drawing/2014/main" xmlns="" val="20006"/>
                    </a:ext>
                  </a:extLst>
                </a:gridCol>
              </a:tblGrid>
              <a:tr h="8017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CLASS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1 &amp; </a:t>
                      </a:r>
                      <a:r>
                        <a:rPr kumimoji="0" lang="en-US" altLang="en-US" sz="1400" b="1" i="0" u="none" strike="noStrike" cap="none" normalizeH="0" baseline="30000" dirty="0">
                          <a:ln>
                            <a:noFill/>
                          </a:ln>
                          <a:solidFill>
                            <a:schemeClr val="bg1"/>
                          </a:solidFill>
                          <a:effectLst/>
                          <a:latin typeface="Calibri" panose="020F0502020204030204" pitchFamily="34" charset="0"/>
                          <a:ea typeface="Times New Roman" pitchFamily="18" charset="0"/>
                          <a:cs typeface="Arial" charset="0"/>
                        </a:rPr>
                        <a:t>1</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1 MODIFICATIONS</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RECEIVED</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60-DAY </a:t>
                      </a:r>
                      <a:r>
                        <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REVIEW</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REQUIRED BY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REGULATION</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REVIEWED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BY</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NOTICE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OF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DEFICIENCY/ COMMENTS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ISSUED</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xmlns="" val="10000"/>
                  </a:ext>
                </a:extLst>
              </a:tr>
              <a:tr h="4686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1.</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600" b="0" i="0" u="none" strike="noStrike" dirty="0" smtClean="0">
                          <a:solidFill>
                            <a:srgbClr val="000000"/>
                          </a:solidFill>
                          <a:effectLst/>
                          <a:latin typeface="Calibri"/>
                        </a:rPr>
                        <a:t>  Eastman</a:t>
                      </a:r>
                    </a:p>
                    <a:p>
                      <a:pPr algn="l" fontAlgn="b"/>
                      <a:r>
                        <a:rPr lang="en-US" sz="1600" b="0" i="0" u="none" strike="noStrike" dirty="0" smtClean="0">
                          <a:solidFill>
                            <a:srgbClr val="000000"/>
                          </a:solidFill>
                          <a:effectLst/>
                          <a:latin typeface="Calibri"/>
                        </a:rPr>
                        <a:t>  TNHW-137</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Calibri"/>
                        </a:rPr>
                        <a:t>10/4/18</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Calibri"/>
                        </a:rPr>
                        <a:t>12/3/18</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Calibri"/>
                        </a:rPr>
                        <a:t>10/17/18</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Calibri"/>
                        </a:rPr>
                        <a:t>10/31/18</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686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2.</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600" b="0" i="0" u="none" strike="noStrike" dirty="0" smtClean="0">
                          <a:solidFill>
                            <a:srgbClr val="000000"/>
                          </a:solidFill>
                          <a:effectLst/>
                          <a:latin typeface="Calibri"/>
                        </a:rPr>
                        <a:t>  Eastman</a:t>
                      </a:r>
                    </a:p>
                    <a:p>
                      <a:pPr algn="l" fontAlgn="b"/>
                      <a:r>
                        <a:rPr lang="en-US" sz="1600" b="0" i="0" u="none" strike="noStrike" dirty="0" smtClean="0">
                          <a:solidFill>
                            <a:srgbClr val="000000"/>
                          </a:solidFill>
                          <a:effectLst/>
                          <a:latin typeface="Calibri"/>
                        </a:rPr>
                        <a:t>  TNHW-131</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mn-lt"/>
                        </a:rPr>
                        <a:t>10/4/18</a:t>
                      </a:r>
                      <a:endParaRPr lang="en-US" sz="16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Calibri"/>
                        </a:rPr>
                        <a:t>12/3/18</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10/18/18</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11/8/18</a:t>
                      </a: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9852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3.</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600" b="0" i="0" u="none" strike="noStrike" dirty="0" smtClean="0">
                          <a:solidFill>
                            <a:srgbClr val="000000"/>
                          </a:solidFill>
                          <a:effectLst/>
                          <a:latin typeface="Calibri"/>
                        </a:rPr>
                        <a:t>  Oak Ridge</a:t>
                      </a:r>
                      <a:r>
                        <a:rPr lang="en-US" sz="1600" b="0" i="0" u="none" strike="noStrike" baseline="0" dirty="0" smtClean="0">
                          <a:solidFill>
                            <a:srgbClr val="000000"/>
                          </a:solidFill>
                          <a:effectLst/>
                          <a:latin typeface="Calibri"/>
                        </a:rPr>
                        <a:t> National</a:t>
                      </a:r>
                    </a:p>
                    <a:p>
                      <a:pPr algn="l" fontAlgn="b"/>
                      <a:r>
                        <a:rPr lang="en-US" sz="1600" b="0" i="0" u="none" strike="noStrike" baseline="0" dirty="0" smtClean="0">
                          <a:solidFill>
                            <a:srgbClr val="000000"/>
                          </a:solidFill>
                          <a:effectLst/>
                          <a:latin typeface="Calibri"/>
                        </a:rPr>
                        <a:t>  Laboratory (ORNL)</a:t>
                      </a:r>
                    </a:p>
                    <a:p>
                      <a:pPr algn="l" fontAlgn="b"/>
                      <a:r>
                        <a:rPr lang="en-US" sz="1600" b="0" i="0" u="none" strike="noStrike" baseline="0" dirty="0" smtClean="0">
                          <a:solidFill>
                            <a:srgbClr val="000000"/>
                          </a:solidFill>
                          <a:effectLst/>
                          <a:latin typeface="Calibri"/>
                        </a:rPr>
                        <a:t>  TNHW-145</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mn-lt"/>
                        </a:rPr>
                        <a:t>10/9/18</a:t>
                      </a:r>
                      <a:endParaRPr lang="en-US" sz="16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Calibri"/>
                        </a:rPr>
                        <a:t>12/8/18</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10/16/18</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12/20/18</a:t>
                      </a: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686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4.</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600" b="0" i="0" u="none" strike="noStrike" dirty="0" smtClean="0">
                          <a:solidFill>
                            <a:srgbClr val="000000"/>
                          </a:solidFill>
                          <a:effectLst/>
                          <a:latin typeface="Calibri"/>
                        </a:rPr>
                        <a:t>  Holston</a:t>
                      </a:r>
                    </a:p>
                    <a:p>
                      <a:pPr algn="l" fontAlgn="b"/>
                      <a:r>
                        <a:rPr lang="en-US" sz="1600" b="0" i="0" u="none" strike="noStrike" dirty="0" smtClean="0">
                          <a:solidFill>
                            <a:srgbClr val="000000"/>
                          </a:solidFill>
                          <a:effectLst/>
                          <a:latin typeface="Calibri"/>
                        </a:rPr>
                        <a:t>  TNHW-148</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mn-lt"/>
                        </a:rPr>
                        <a:t>11/1/18</a:t>
                      </a:r>
                      <a:endParaRPr lang="en-US" sz="16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Calibri"/>
                        </a:rPr>
                        <a:t>12/31/18</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12/13/18</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12/13/18</a:t>
                      </a: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686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5.</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600" b="0" i="0" u="none" strike="noStrike" dirty="0" smtClean="0">
                          <a:solidFill>
                            <a:srgbClr val="000000"/>
                          </a:solidFill>
                          <a:effectLst/>
                          <a:latin typeface="Calibri"/>
                        </a:rPr>
                        <a:t>  </a:t>
                      </a:r>
                      <a:r>
                        <a:rPr lang="en-US" sz="1600" b="0" i="0" u="none" strike="noStrike" dirty="0" err="1" smtClean="0">
                          <a:solidFill>
                            <a:srgbClr val="000000"/>
                          </a:solidFill>
                          <a:effectLst/>
                          <a:latin typeface="Calibri"/>
                        </a:rPr>
                        <a:t>MetalTek</a:t>
                      </a:r>
                      <a:endParaRPr lang="en-US" sz="1600" b="0" i="0" u="none" strike="noStrike" dirty="0" smtClean="0">
                        <a:solidFill>
                          <a:srgbClr val="000000"/>
                        </a:solidFill>
                        <a:effectLst/>
                        <a:latin typeface="Calibri"/>
                      </a:endParaRPr>
                    </a:p>
                    <a:p>
                      <a:pPr algn="l" fontAlgn="b"/>
                      <a:r>
                        <a:rPr lang="en-US" sz="1600" b="0" i="0" u="none" strike="noStrike" dirty="0" smtClean="0">
                          <a:solidFill>
                            <a:srgbClr val="000000"/>
                          </a:solidFill>
                          <a:effectLst/>
                          <a:latin typeface="Calibri"/>
                        </a:rPr>
                        <a:t>  TNHW-154</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mn-lt"/>
                        </a:rPr>
                        <a:t>11/16/18</a:t>
                      </a:r>
                      <a:endParaRPr lang="en-US" sz="16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Calibri"/>
                        </a:rPr>
                        <a:t>1/15/19</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11/21/18</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11/28/18</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124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6. </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600" b="0" i="0" u="none" strike="noStrike" dirty="0" smtClean="0">
                          <a:solidFill>
                            <a:srgbClr val="000000"/>
                          </a:solidFill>
                          <a:effectLst/>
                          <a:latin typeface="Calibri"/>
                        </a:rPr>
                        <a:t>  Kordsa </a:t>
                      </a:r>
                    </a:p>
                    <a:p>
                      <a:pPr algn="l" fontAlgn="b"/>
                      <a:r>
                        <a:rPr lang="en-US" sz="1600" b="0" i="0" u="none" strike="noStrike" dirty="0" smtClean="0">
                          <a:solidFill>
                            <a:srgbClr val="000000"/>
                          </a:solidFill>
                          <a:effectLst/>
                          <a:latin typeface="Calibri"/>
                        </a:rPr>
                        <a:t>  TNHW-175</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mn-lt"/>
                        </a:rPr>
                        <a:t>12/3/18</a:t>
                      </a:r>
                      <a:endParaRPr lang="en-US" sz="16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Calibri"/>
                        </a:rPr>
                        <a:t>2/1/19</a:t>
                      </a:r>
                      <a:endParaRPr lang="en-US" sz="1600" b="0" i="0" u="none" strike="noStrike" dirty="0">
                        <a:solidFill>
                          <a:srgbClr val="000000"/>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24840">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Can include correcting minor errors in the permit, upgrading plans and records maintained, or routine changes to the facility or its operation. </a:t>
                      </a:r>
                      <a:endParaRPr lang="en-US" sz="1400"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solidFill>
                  <a:srgbClr val="1B365D"/>
                </a:solidFill>
                <a:latin typeface="Calibri" panose="020F0502020204030204" pitchFamily="34" charset="0"/>
              </a:rPr>
              <a:t>4</a:t>
            </a:r>
            <a:endParaRPr lang="en-US" sz="1400" i="0" dirty="0">
              <a:solidFill>
                <a:srgbClr val="1B365D"/>
              </a:solidFill>
              <a:latin typeface="Calibri" panose="020F0502020204030204" pitchFamily="34" charset="0"/>
            </a:endParaRPr>
          </a:p>
        </p:txBody>
      </p:sp>
    </p:spTree>
    <p:extLst>
      <p:ext uri="{BB962C8B-B14F-4D97-AF65-F5344CB8AC3E}">
        <p14:creationId xmlns:p14="http://schemas.microsoft.com/office/powerpoint/2010/main" val="3566963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000" u="sng" dirty="0"/>
              <a:t>Modification Application Reviews Class 1 and </a:t>
            </a:r>
            <a:r>
              <a:rPr lang="en-US" altLang="en-US" sz="2000" u="sng" baseline="30000" dirty="0"/>
              <a:t>1</a:t>
            </a:r>
            <a:r>
              <a:rPr lang="en-US" altLang="en-US" sz="2000" u="sng" dirty="0"/>
              <a:t>1 by Type</a:t>
            </a:r>
            <a:r>
              <a:rPr lang="en-US" altLang="en-US" sz="2000" dirty="0">
                <a:solidFill>
                  <a:srgbClr val="FFFFFF"/>
                </a:solidFill>
              </a:rPr>
              <a:t/>
            </a:r>
            <a:br>
              <a:rPr lang="en-US" altLang="en-US" sz="2000" dirty="0">
                <a:solidFill>
                  <a:srgbClr val="FFFFFF"/>
                </a:solidFill>
              </a:rPr>
            </a:br>
            <a:r>
              <a:rPr lang="en-US" altLang="en-US" sz="2000" dirty="0">
                <a:solidFill>
                  <a:srgbClr val="FFFFFF"/>
                </a:solidFill>
              </a:rPr>
              <a:t>October 1, 2018 to December 31</a:t>
            </a:r>
            <a:r>
              <a:rPr lang="en-US" altLang="en-US" sz="2000" dirty="0">
                <a:solidFill>
                  <a:prstClr val="white"/>
                </a:solidFill>
              </a:rPr>
              <a:t>, </a:t>
            </a:r>
            <a:r>
              <a:rPr lang="en-US" altLang="en-US" sz="2000" dirty="0" smtClean="0">
                <a:solidFill>
                  <a:prstClr val="white"/>
                </a:solidFill>
              </a:rPr>
              <a:t>2018 (</a:t>
            </a:r>
            <a:r>
              <a:rPr lang="en-US" altLang="en-US" sz="2000" dirty="0">
                <a:solidFill>
                  <a:prstClr val="white"/>
                </a:solidFill>
              </a:rPr>
              <a:t>cont.)</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4162198"/>
              </p:ext>
            </p:extLst>
          </p:nvPr>
        </p:nvGraphicFramePr>
        <p:xfrm>
          <a:off x="163002" y="1219200"/>
          <a:ext cx="8763000" cy="495776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52400" y="3810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596137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52400" y="152400"/>
            <a:ext cx="8839200" cy="825500"/>
          </a:xfrm>
        </p:spPr>
        <p:txBody>
          <a:bodyPr/>
          <a:lstStyle/>
          <a:p>
            <a:r>
              <a:rPr lang="en-US" altLang="en-US" sz="2000" u="sng" dirty="0" smtClean="0"/>
              <a:t>Modif</a:t>
            </a:r>
            <a:r>
              <a:rPr lang="en-US" altLang="en-US" sz="2000" u="sng" dirty="0" smtClean="0">
                <a:solidFill>
                  <a:schemeClr val="bg1"/>
                </a:solidFill>
              </a:rPr>
              <a:t>ication </a:t>
            </a:r>
            <a:r>
              <a:rPr lang="en-US" altLang="en-US" sz="2000" u="sng" dirty="0">
                <a:solidFill>
                  <a:schemeClr val="bg1"/>
                </a:solidFill>
              </a:rPr>
              <a:t>Application Reviews </a:t>
            </a:r>
            <a:r>
              <a:rPr lang="en-US" altLang="en-US" sz="2000" u="sng" dirty="0"/>
              <a:t>Required by Regulation</a:t>
            </a:r>
            <a:r>
              <a:rPr lang="en-US" altLang="en-US" sz="2000" dirty="0">
                <a:solidFill>
                  <a:srgbClr val="FFFFFF"/>
                </a:solidFill>
              </a:rPr>
              <a:t/>
            </a:r>
            <a:br>
              <a:rPr lang="en-US" altLang="en-US" sz="2000" dirty="0">
                <a:solidFill>
                  <a:srgbClr val="FFFFFF"/>
                </a:solidFill>
              </a:rPr>
            </a:br>
            <a:r>
              <a:rPr lang="en-US" altLang="en-US" sz="2000" dirty="0">
                <a:solidFill>
                  <a:srgbClr val="FFFFFF"/>
                </a:solidFill>
              </a:rPr>
              <a:t>October 1, 2018 to December 31</a:t>
            </a:r>
            <a:r>
              <a:rPr lang="en-US" altLang="en-US" sz="2000" dirty="0">
                <a:solidFill>
                  <a:prstClr val="white"/>
                </a:solidFill>
              </a:rPr>
              <a:t>, </a:t>
            </a:r>
            <a:r>
              <a:rPr lang="en-US" altLang="en-US" sz="2000" dirty="0" smtClean="0">
                <a:solidFill>
                  <a:prstClr val="white"/>
                </a:solidFill>
              </a:rPr>
              <a:t>2018 </a:t>
            </a:r>
            <a:r>
              <a:rPr lang="en-US" altLang="en-US" sz="2000" dirty="0" smtClean="0">
                <a:solidFill>
                  <a:srgbClr val="FFFFFF"/>
                </a:solidFill>
              </a:rPr>
              <a:t>(cont</a:t>
            </a:r>
            <a:r>
              <a:rPr lang="en-US" altLang="en-US" sz="2000" dirty="0">
                <a:solidFill>
                  <a:srgbClr val="FFFFFF"/>
                </a:solidFill>
              </a:rPr>
              <a:t>.)</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38873540"/>
              </p:ext>
            </p:extLst>
          </p:nvPr>
        </p:nvGraphicFramePr>
        <p:xfrm>
          <a:off x="228600" y="1371600"/>
          <a:ext cx="8686800" cy="2882031"/>
        </p:xfrm>
        <a:graphic>
          <a:graphicData uri="http://schemas.openxmlformats.org/drawingml/2006/table">
            <a:tbl>
              <a:tblPr/>
              <a:tblGrid>
                <a:gridCol w="387743">
                  <a:extLst>
                    <a:ext uri="{9D8B030D-6E8A-4147-A177-3AD203B41FA5}">
                      <a16:colId xmlns:a16="http://schemas.microsoft.com/office/drawing/2014/main" xmlns="" val="20000"/>
                    </a:ext>
                  </a:extLst>
                </a:gridCol>
                <a:gridCol w="2184754">
                  <a:extLst>
                    <a:ext uri="{9D8B030D-6E8A-4147-A177-3AD203B41FA5}">
                      <a16:colId xmlns:a16="http://schemas.microsoft.com/office/drawing/2014/main" xmlns="" val="20001"/>
                    </a:ext>
                  </a:extLst>
                </a:gridCol>
                <a:gridCol w="1020412">
                  <a:extLst>
                    <a:ext uri="{9D8B030D-6E8A-4147-A177-3AD203B41FA5}">
                      <a16:colId xmlns:a16="http://schemas.microsoft.com/office/drawing/2014/main" xmlns="" val="20002"/>
                    </a:ext>
                  </a:extLst>
                </a:gridCol>
                <a:gridCol w="1292657">
                  <a:extLst>
                    <a:ext uri="{9D8B030D-6E8A-4147-A177-3AD203B41FA5}">
                      <a16:colId xmlns:a16="http://schemas.microsoft.com/office/drawing/2014/main" xmlns="" val="20003"/>
                    </a:ext>
                  </a:extLst>
                </a:gridCol>
                <a:gridCol w="1564497">
                  <a:extLst>
                    <a:ext uri="{9D8B030D-6E8A-4147-A177-3AD203B41FA5}">
                      <a16:colId xmlns:a16="http://schemas.microsoft.com/office/drawing/2014/main" xmlns="" val="3077768560"/>
                    </a:ext>
                  </a:extLst>
                </a:gridCol>
                <a:gridCol w="1224496">
                  <a:extLst>
                    <a:ext uri="{9D8B030D-6E8A-4147-A177-3AD203B41FA5}">
                      <a16:colId xmlns:a16="http://schemas.microsoft.com/office/drawing/2014/main" xmlns="" val="20004"/>
                    </a:ext>
                  </a:extLst>
                </a:gridCol>
                <a:gridCol w="1012241">
                  <a:extLst>
                    <a:ext uri="{9D8B030D-6E8A-4147-A177-3AD203B41FA5}">
                      <a16:colId xmlns:a16="http://schemas.microsoft.com/office/drawing/2014/main" xmlns="" val="20005"/>
                    </a:ext>
                  </a:extLst>
                </a:gridCol>
              </a:tblGrid>
              <a:tr h="1586631">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CLASS 2 MODIFICATION </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RECEIVED</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NOTICE OF </a:t>
                      </a: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DEFICIENCY/ COMMENTS </a:t>
                      </a:r>
                      <a:endPar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PUBLIC NOTICE DOCUMENTATION/REVISIONS </a:t>
                      </a: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RECEIVED</a:t>
                      </a: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itchFamily="34" charset="0"/>
                          <a:ea typeface="Times New Roman" pitchFamily="18" charset="0"/>
                          <a:cs typeface="Arial" charset="0"/>
                        </a:rPr>
                        <a:t>90-DAY APPROVAL/ DENIAL</a:t>
                      </a:r>
                      <a:endParaRPr kumimoji="0" lang="en-US" altLang="en-US" sz="1400" b="1" i="0" u="none" strike="noStrike" cap="none" normalizeH="0" baseline="0" dirty="0">
                        <a:ln>
                          <a:noFill/>
                        </a:ln>
                        <a:solidFill>
                          <a:schemeClr val="tx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a:ln>
                            <a:noFill/>
                          </a:ln>
                          <a:solidFill>
                            <a:schemeClr val="tx1"/>
                          </a:solidFill>
                          <a:effectLst/>
                          <a:latin typeface="Calibri" pitchFamily="34" charset="0"/>
                          <a:ea typeface="Times New Roman" pitchFamily="18" charset="0"/>
                          <a:cs typeface="Arial" charset="0"/>
                        </a:rPr>
                        <a:t>REQUIRED BY REGULATION</a:t>
                      </a: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1" i="0" u="none" strike="noStrike" cap="none" normalizeH="0" baseline="0" dirty="0">
                        <a:ln>
                          <a:noFill/>
                        </a:ln>
                        <a:solidFill>
                          <a:schemeClr val="bg1"/>
                        </a:solidFill>
                        <a:effectLst/>
                        <a:latin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a:ln>
                            <a:noFill/>
                          </a:ln>
                          <a:solidFill>
                            <a:schemeClr val="bg1"/>
                          </a:solidFill>
                          <a:effectLst/>
                          <a:latin typeface="Calibri" pitchFamily="34" charset="0"/>
                        </a:rPr>
                        <a:t>ISSUED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 </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xmlns="" val="10000"/>
                  </a:ext>
                </a:extLst>
              </a:tr>
              <a:tr h="609600">
                <a:tc>
                  <a:txBody>
                    <a:bodyPr/>
                    <a:lstStyle/>
                    <a:p>
                      <a:r>
                        <a:rPr lang="en-US" sz="1600" dirty="0" smtClean="0">
                          <a:latin typeface="Calibri" panose="020F0502020204030204" pitchFamily="34" charset="0"/>
                        </a:rPr>
                        <a:t>1.</a:t>
                      </a:r>
                      <a:endParaRPr lang="en-US" sz="1600" dirty="0">
                        <a:latin typeface="Calibri" panose="020F0502020204030204"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600" b="0" i="0" u="none" strike="noStrike" dirty="0" smtClean="0">
                          <a:solidFill>
                            <a:srgbClr val="000000"/>
                          </a:solidFill>
                          <a:effectLst/>
                          <a:latin typeface="Calibri" panose="020F0502020204030204" pitchFamily="34" charset="0"/>
                        </a:rPr>
                        <a:t>  Eastman</a:t>
                      </a:r>
                    </a:p>
                    <a:p>
                      <a:pPr algn="l" fontAlgn="b"/>
                      <a:r>
                        <a:rPr lang="en-US" sz="1600" b="0" i="0" u="none" strike="noStrike" dirty="0" smtClean="0">
                          <a:solidFill>
                            <a:srgbClr val="000000"/>
                          </a:solidFill>
                          <a:effectLst/>
                          <a:latin typeface="Calibri" panose="020F0502020204030204" pitchFamily="34" charset="0"/>
                        </a:rPr>
                        <a:t>  TNHW-155</a:t>
                      </a:r>
                      <a:endParaRPr lang="en-US" sz="1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Calibri" panose="020F0502020204030204" pitchFamily="34" charset="0"/>
                        </a:rPr>
                        <a:t>10/1/18</a:t>
                      </a:r>
                      <a:endParaRPr lang="en-US" sz="1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alibri" pitchFamily="34" charset="0"/>
                        </a:rPr>
                        <a:t>12/30/18</a:t>
                      </a:r>
                      <a:endParaRPr kumimoji="0" lang="en-US" altLang="en-US" sz="16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600" b="0" i="0" u="none" strike="noStrike" dirty="0" smtClean="0">
                          <a:solidFill>
                            <a:srgbClr val="000000"/>
                          </a:solidFill>
                          <a:effectLst/>
                          <a:latin typeface="Calibri" panose="020F0502020204030204" pitchFamily="34" charset="0"/>
                        </a:rPr>
                        <a:t>12/19/18</a:t>
                      </a:r>
                      <a:endParaRPr lang="en-US" sz="1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r>
              <a:tr h="685800">
                <a:tc gridSpan="7">
                  <a:txBody>
                    <a:bodyPr/>
                    <a:lstStyle/>
                    <a:p>
                      <a:pPr algn="l"/>
                      <a:r>
                        <a:rPr lang="en-US" sz="1400" dirty="0" smtClean="0"/>
                        <a:t>Can include up to 25% increase in </a:t>
                      </a:r>
                      <a:r>
                        <a:rPr lang="en-US" sz="1400" baseline="0" dirty="0" smtClean="0"/>
                        <a:t>capacity, new wastes not requiring new waste management practices, or </a:t>
                      </a:r>
                    </a:p>
                    <a:p>
                      <a:pPr algn="l"/>
                      <a:r>
                        <a:rPr lang="en-US" sz="1400" baseline="0" dirty="0" smtClean="0"/>
                        <a:t>improvement of design of units or management practices.</a:t>
                      </a: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a typeface="Times New Roman" pitchFamily="18" charset="0"/>
                        <a:cs typeface="Arial"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6</a:t>
            </a:r>
            <a:endParaRPr lang="en-US" sz="1400" i="0" dirty="0">
              <a:latin typeface="Calibri" panose="020F0502020204030204" pitchFamily="34" charset="0"/>
            </a:endParaRPr>
          </a:p>
        </p:txBody>
      </p:sp>
    </p:spTree>
    <p:extLst>
      <p:ext uri="{BB962C8B-B14F-4D97-AF65-F5344CB8AC3E}">
        <p14:creationId xmlns:p14="http://schemas.microsoft.com/office/powerpoint/2010/main" val="905046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2000" u="sng" dirty="0" smtClean="0"/>
              <a:t>Modification </a:t>
            </a:r>
            <a:r>
              <a:rPr lang="en-US" altLang="en-US" sz="2000" u="sng" dirty="0">
                <a:solidFill>
                  <a:schemeClr val="bg1"/>
                </a:solidFill>
              </a:rPr>
              <a:t>Application Reviews </a:t>
            </a:r>
            <a:r>
              <a:rPr lang="en-US" altLang="en-US" sz="2000" u="sng" dirty="0">
                <a:solidFill>
                  <a:srgbClr val="FFFFFF"/>
                </a:solidFill>
              </a:rPr>
              <a:t>Required by </a:t>
            </a:r>
            <a:r>
              <a:rPr lang="en-US" altLang="en-US" sz="2000" u="sng" dirty="0" smtClean="0">
                <a:solidFill>
                  <a:srgbClr val="FFFFFF"/>
                </a:solidFill>
              </a:rPr>
              <a:t>Regulation</a:t>
            </a:r>
            <a:r>
              <a:rPr lang="en-US" altLang="en-US" sz="2000" u="sng" dirty="0">
                <a:solidFill>
                  <a:srgbClr val="FFFFFF"/>
                </a:solidFill>
              </a:rPr>
              <a:t/>
            </a:r>
            <a:br>
              <a:rPr lang="en-US" altLang="en-US" sz="2000" u="sng" dirty="0">
                <a:solidFill>
                  <a:srgbClr val="FFFFFF"/>
                </a:solidFill>
              </a:rPr>
            </a:br>
            <a:r>
              <a:rPr lang="en-US" altLang="en-US" sz="2000" dirty="0">
                <a:solidFill>
                  <a:srgbClr val="FFFFFF"/>
                </a:solidFill>
              </a:rPr>
              <a:t>October 1, 2018 to December 31</a:t>
            </a:r>
            <a:r>
              <a:rPr lang="en-US" altLang="en-US" sz="2000" dirty="0">
                <a:solidFill>
                  <a:prstClr val="white"/>
                </a:solidFill>
              </a:rPr>
              <a:t>, 2018 </a:t>
            </a:r>
            <a:r>
              <a:rPr lang="en-US" altLang="en-US" sz="2000" dirty="0" smtClean="0">
                <a:solidFill>
                  <a:srgbClr val="FFFFFF"/>
                </a:solidFill>
              </a:rPr>
              <a:t>(cont</a:t>
            </a:r>
            <a:r>
              <a:rPr lang="en-US" altLang="en-US" sz="2000" dirty="0">
                <a:solidFill>
                  <a:srgbClr val="FFFFFF"/>
                </a:solidFill>
              </a:rPr>
              <a:t>.)</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25929544"/>
              </p:ext>
            </p:extLst>
          </p:nvPr>
        </p:nvGraphicFramePr>
        <p:xfrm>
          <a:off x="228601" y="1371601"/>
          <a:ext cx="8686799" cy="3109420"/>
        </p:xfrm>
        <a:graphic>
          <a:graphicData uri="http://schemas.openxmlformats.org/drawingml/2006/table">
            <a:tbl>
              <a:tblPr/>
              <a:tblGrid>
                <a:gridCol w="245852">
                  <a:extLst>
                    <a:ext uri="{9D8B030D-6E8A-4147-A177-3AD203B41FA5}">
                      <a16:colId xmlns:a16="http://schemas.microsoft.com/office/drawing/2014/main" xmlns="" val="20000"/>
                    </a:ext>
                  </a:extLst>
                </a:gridCol>
                <a:gridCol w="1522256">
                  <a:extLst>
                    <a:ext uri="{9D8B030D-6E8A-4147-A177-3AD203B41FA5}">
                      <a16:colId xmlns:a16="http://schemas.microsoft.com/office/drawing/2014/main" xmlns="" val="20001"/>
                    </a:ext>
                  </a:extLst>
                </a:gridCol>
                <a:gridCol w="1027385">
                  <a:extLst>
                    <a:ext uri="{9D8B030D-6E8A-4147-A177-3AD203B41FA5}">
                      <a16:colId xmlns:a16="http://schemas.microsoft.com/office/drawing/2014/main" xmlns="" val="20002"/>
                    </a:ext>
                  </a:extLst>
                </a:gridCol>
                <a:gridCol w="1109579">
                  <a:extLst>
                    <a:ext uri="{9D8B030D-6E8A-4147-A177-3AD203B41FA5}">
                      <a16:colId xmlns:a16="http://schemas.microsoft.com/office/drawing/2014/main" xmlns="" val="20003"/>
                    </a:ext>
                  </a:extLst>
                </a:gridCol>
                <a:gridCol w="1195431">
                  <a:extLst>
                    <a:ext uri="{9D8B030D-6E8A-4147-A177-3AD203B41FA5}">
                      <a16:colId xmlns:a16="http://schemas.microsoft.com/office/drawing/2014/main" xmlns="" val="20005"/>
                    </a:ext>
                  </a:extLst>
                </a:gridCol>
                <a:gridCol w="1275127">
                  <a:extLst>
                    <a:ext uri="{9D8B030D-6E8A-4147-A177-3AD203B41FA5}">
                      <a16:colId xmlns:a16="http://schemas.microsoft.com/office/drawing/2014/main" xmlns="" val="1633753386"/>
                    </a:ext>
                  </a:extLst>
                </a:gridCol>
                <a:gridCol w="1158055">
                  <a:extLst>
                    <a:ext uri="{9D8B030D-6E8A-4147-A177-3AD203B41FA5}">
                      <a16:colId xmlns:a16="http://schemas.microsoft.com/office/drawing/2014/main" xmlns="" val="1598916691"/>
                    </a:ext>
                  </a:extLst>
                </a:gridCol>
                <a:gridCol w="1153114">
                  <a:extLst>
                    <a:ext uri="{9D8B030D-6E8A-4147-A177-3AD203B41FA5}">
                      <a16:colId xmlns:a16="http://schemas.microsoft.com/office/drawing/2014/main" xmlns="" val="2406815368"/>
                    </a:ext>
                  </a:extLst>
                </a:gridCol>
              </a:tblGrid>
              <a:tr h="14477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CLASS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3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MODIFICATIONS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RECEIVED</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180-REVIEW </a:t>
                      </a:r>
                      <a:r>
                        <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REQUIRED BY REGULATION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REVIEWED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BY</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NOTICE OF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DEFICIENCY/ COMMENTS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COMPLETE</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DRAFT FOR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PUBLIC NOTICE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45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DAYS)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xmlns="" val="10000"/>
                  </a:ext>
                </a:extLst>
              </a:tr>
              <a:tr h="492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None</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1"/>
                  </a:ext>
                </a:extLst>
              </a:tr>
              <a:tr h="1123142">
                <a:tc gridSpan="8">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Can include increases &gt;25% in capacity, new wastes that require changes in unit design or management practices,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substantial changes to liner and leachate collection/detection systems, or substantial changes to groundwater monitoring systems or incinerator operating conditions. </a:t>
                      </a:r>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7</a:t>
            </a:r>
            <a:endParaRPr lang="en-US" sz="1400" i="0" dirty="0">
              <a:latin typeface="Calibri" panose="020F0502020204030204" pitchFamily="34" charset="0"/>
            </a:endParaRPr>
          </a:p>
        </p:txBody>
      </p:sp>
    </p:spTree>
    <p:extLst>
      <p:ext uri="{BB962C8B-B14F-4D97-AF65-F5344CB8AC3E}">
        <p14:creationId xmlns:p14="http://schemas.microsoft.com/office/powerpoint/2010/main" val="3518217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b="1" dirty="0">
                <a:solidFill>
                  <a:srgbClr val="FFFFFF"/>
                </a:solidFill>
              </a:rPr>
              <a:t>For Additional Information</a:t>
            </a:r>
          </a:p>
        </p:txBody>
      </p:sp>
      <p:sp>
        <p:nvSpPr>
          <p:cNvPr id="9219" name="Content Placeholder 2"/>
          <p:cNvSpPr>
            <a:spLocks noGrp="1"/>
          </p:cNvSpPr>
          <p:nvPr>
            <p:ph idx="1"/>
          </p:nvPr>
        </p:nvSpPr>
        <p:spPr/>
        <p:txBody>
          <a:bodyPr anchor="ctr">
            <a:normAutofit/>
          </a:bodyPr>
          <a:lstStyle/>
          <a:p>
            <a:pPr marL="0" indent="0" algn="ctr">
              <a:buFont typeface="Arial" charset="0"/>
              <a:buNone/>
            </a:pPr>
            <a:r>
              <a:rPr lang="en-US" altLang="en-US" sz="2000" b="1" dirty="0" smtClean="0">
                <a:latin typeface="+mn-lt"/>
              </a:rPr>
              <a:t>Jamie Burroughs</a:t>
            </a:r>
          </a:p>
          <a:p>
            <a:pPr marL="0" indent="0" algn="ctr">
              <a:buFont typeface="Arial" charset="0"/>
              <a:buNone/>
            </a:pPr>
            <a:r>
              <a:rPr lang="en-US" altLang="en-US" sz="2000" b="1" dirty="0" smtClean="0">
                <a:latin typeface="+mn-lt"/>
              </a:rPr>
              <a:t>Hazardous Waste Permitting </a:t>
            </a:r>
            <a:endParaRPr lang="en-US" altLang="en-US" sz="2000" b="1" dirty="0">
              <a:latin typeface="+mn-lt"/>
            </a:endParaRPr>
          </a:p>
          <a:p>
            <a:pPr marL="0" indent="0" algn="ctr">
              <a:buFont typeface="Arial" charset="0"/>
              <a:buNone/>
            </a:pPr>
            <a:r>
              <a:rPr lang="en-US" altLang="en-US" sz="2000" b="1" dirty="0">
                <a:latin typeface="+mn-lt"/>
              </a:rPr>
              <a:t>Division of Solid Waste </a:t>
            </a:r>
            <a:r>
              <a:rPr lang="en-US" altLang="en-US" sz="2000" b="1" dirty="0" smtClean="0">
                <a:latin typeface="+mn-lt"/>
              </a:rPr>
              <a:t>Management </a:t>
            </a:r>
            <a:endParaRPr lang="en-US" altLang="en-US" sz="2000" b="1" dirty="0">
              <a:latin typeface="+mn-lt"/>
            </a:endParaRPr>
          </a:p>
          <a:p>
            <a:pPr marL="0" indent="0" algn="ctr">
              <a:buFont typeface="Arial" charset="0"/>
              <a:buNone/>
            </a:pPr>
            <a:r>
              <a:rPr lang="en-US" altLang="en-US" sz="2000" b="1" dirty="0" smtClean="0">
                <a:latin typeface="+mn-lt"/>
              </a:rPr>
              <a:t>Office</a:t>
            </a:r>
            <a:r>
              <a:rPr lang="en-US" altLang="en-US" sz="2000" b="1" dirty="0">
                <a:latin typeface="+mn-lt"/>
              </a:rPr>
              <a:t>: (</a:t>
            </a:r>
            <a:r>
              <a:rPr lang="en-US" altLang="en-US" sz="2000" b="1" dirty="0" smtClean="0">
                <a:latin typeface="+mn-lt"/>
              </a:rPr>
              <a:t>615) 532-0826</a:t>
            </a:r>
            <a:endParaRPr lang="en-US" altLang="en-US" sz="2000" b="1" dirty="0">
              <a:latin typeface="+mn-lt"/>
            </a:endParaRPr>
          </a:p>
          <a:p>
            <a:pPr marL="0" indent="0" algn="ctr">
              <a:buFont typeface="Arial" charset="0"/>
              <a:buNone/>
            </a:pPr>
            <a:r>
              <a:rPr lang="en-US" altLang="en-US" sz="2000" b="1" dirty="0">
                <a:latin typeface="+mn-lt"/>
              </a:rPr>
              <a:t>Fax: (615) 532-0938</a:t>
            </a:r>
          </a:p>
          <a:p>
            <a:pPr marL="0" indent="0" algn="ctr">
              <a:buFont typeface="Arial" charset="0"/>
              <a:buNone/>
            </a:pPr>
            <a:r>
              <a:rPr lang="en-US" altLang="en-US" sz="2000" b="1" dirty="0" smtClean="0">
                <a:latin typeface="+mn-lt"/>
              </a:rPr>
              <a:t>email</a:t>
            </a:r>
            <a:r>
              <a:rPr lang="en-US" altLang="en-US" sz="2000" b="1" dirty="0">
                <a:latin typeface="+mn-lt"/>
              </a:rPr>
              <a:t>: </a:t>
            </a:r>
            <a:r>
              <a:rPr lang="en-US" altLang="en-US" sz="2000" b="1" dirty="0" smtClean="0">
                <a:latin typeface="+mn-lt"/>
              </a:rPr>
              <a:t>Jamie.Burroughs@TN.gov</a:t>
            </a:r>
            <a:endParaRPr lang="en-US" altLang="en-US" sz="2000" b="1" dirty="0">
              <a:latin typeface="+mn-lt"/>
            </a:endParaRPr>
          </a:p>
          <a:p>
            <a:pPr marL="0" indent="0" algn="ctr">
              <a:buFont typeface="Arial" charset="0"/>
              <a:buNone/>
            </a:pPr>
            <a:endParaRPr lang="en-US" altLang="en-US" sz="2800" b="1" dirty="0">
              <a:latin typeface="+mn-lt"/>
            </a:endParaRPr>
          </a:p>
        </p:txBody>
      </p:sp>
    </p:spTree>
    <p:extLst>
      <p:ext uri="{BB962C8B-B14F-4D97-AF65-F5344CB8AC3E}">
        <p14:creationId xmlns:p14="http://schemas.microsoft.com/office/powerpoint/2010/main" val="4024922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7324</TotalTime>
  <Words>586</Words>
  <Application>Microsoft Office PowerPoint</Application>
  <PresentationFormat>On-screen Show (4:3)</PresentationFormat>
  <Paragraphs>169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PowerPoint B</vt:lpstr>
      <vt:lpstr>Hazardous Waste Permitting Activities 2nd Quarter Update</vt:lpstr>
      <vt:lpstr>Introduction</vt:lpstr>
      <vt:lpstr>Part B Permit Application Reviews Required by Regulation October 1, 2018 to December 31, 2018</vt:lpstr>
      <vt:lpstr>Modification Application Reviews Required by Regulation  October 1, 2018 to December 31, 2018</vt:lpstr>
      <vt:lpstr>Modification Application Reviews Class 1 and 11 by Type October 1, 2018 to December 31, 2018 (cont.)</vt:lpstr>
      <vt:lpstr>Modification Application Reviews Required by Regulation October 1, 2018 to December 31, 2018 (cont.)</vt:lpstr>
      <vt:lpstr>Modification Application Reviews Required by Regulation October 1, 2018 to December 31, 2018 (cont.)</vt:lpstr>
      <vt:lpstr>For Additional Information</vt:lpstr>
    </vt:vector>
  </TitlesOfParts>
  <Company>State of Tennessee: Finance &amp;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Loretta J. Buchanan</cp:lastModifiedBy>
  <cp:revision>477</cp:revision>
  <cp:lastPrinted>2018-11-13T19:26:10Z</cp:lastPrinted>
  <dcterms:created xsi:type="dcterms:W3CDTF">2015-04-23T14:18:47Z</dcterms:created>
  <dcterms:modified xsi:type="dcterms:W3CDTF">2019-01-18T22:03:02Z</dcterms:modified>
</cp:coreProperties>
</file>