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59" r:id="rId4"/>
    <p:sldId id="287" r:id="rId5"/>
    <p:sldId id="288" r:id="rId6"/>
    <p:sldId id="286" r:id="rId7"/>
    <p:sldId id="271" r:id="rId8"/>
    <p:sldId id="263" r:id="rId9"/>
    <p:sldId id="28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M. Harper" initials="K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001F5-3A40-435F-A020-4B88F189949F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FB55-1AAE-4247-8C5C-34848AB76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8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41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7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04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4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68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5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2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EBD4-35C3-4B5F-B69D-280169F7B650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Underground Storage Tank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Enforcement Update</a:t>
            </a:r>
            <a:br>
              <a:rPr lang="en-US" dirty="0" smtClean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 Underground Storage Tanks  and </a:t>
            </a:r>
          </a:p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Solid Waste Disposal Control </a:t>
            </a:r>
            <a:r>
              <a:rPr lang="en-US" altLang="en-US" sz="2000" b="1" dirty="0" smtClean="0">
                <a:cs typeface="Times New Roman" pitchFamily="18" charset="0"/>
              </a:rPr>
              <a:t>Board</a:t>
            </a:r>
          </a:p>
          <a:p>
            <a:pPr>
              <a:defRPr/>
            </a:pPr>
            <a:r>
              <a:rPr lang="en-US" altLang="en-US" sz="2000" b="1" dirty="0" smtClean="0">
                <a:cs typeface="Times New Roman" pitchFamily="18" charset="0"/>
              </a:rPr>
              <a:t>October 2, 2019</a:t>
            </a:r>
            <a:endParaRPr lang="en-US" altLang="en-US" sz="2000" b="1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CURRENT ENFORCEMENT CASES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The division has two types of enforcement cases:</a:t>
            </a:r>
          </a:p>
          <a:p>
            <a:pPr marL="0" indent="0">
              <a:buNone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Enforcement Action Requests (EARs)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Orders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9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ENFORCEMENT CASES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dirty="0" smtClean="0"/>
              <a:t>EARs  </a:t>
            </a:r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 algn="ctr">
              <a:buNone/>
            </a:pPr>
            <a:r>
              <a:rPr lang="en-US" sz="4000" dirty="0" smtClean="0"/>
              <a:t>The facility has open compliance violations and the division will be issuing a Notice of Violation (NOV) letter listing the violations and the potential civil penalties. 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43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ENFORCEMENT CASES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dirty="0" smtClean="0"/>
              <a:t>Orders</a:t>
            </a:r>
          </a:p>
          <a:p>
            <a:pPr marL="457200" lvl="1" indent="0" algn="ctr">
              <a:buNone/>
            </a:pPr>
            <a:endParaRPr lang="en-US" sz="4000" dirty="0"/>
          </a:p>
          <a:p>
            <a:pPr marL="457200" lvl="1" indent="0" algn="ctr">
              <a:buNone/>
            </a:pPr>
            <a:r>
              <a:rPr lang="en-US" sz="4000" dirty="0" smtClean="0"/>
              <a:t>The facility has returned to compliance but had an automatic enforcement referral violation or the they did not return to compliance after the  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55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EARs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Division received 88 EARs between April 9, 2019 to September 17, 2019. Currently there are 46 active EARS:</a:t>
            </a:r>
          </a:p>
          <a:p>
            <a:pPr marL="914400" indent="-452438"/>
            <a:r>
              <a:rPr lang="en-US" sz="3600" dirty="0" smtClean="0"/>
              <a:t>9 are in Assigned Status</a:t>
            </a:r>
          </a:p>
          <a:p>
            <a:pPr marL="914400" indent="-452438"/>
            <a:r>
              <a:rPr lang="en-US" sz="3600" dirty="0" smtClean="0"/>
              <a:t>7 are in Building Case Status</a:t>
            </a:r>
          </a:p>
          <a:p>
            <a:pPr marL="914400" indent="-452438"/>
            <a:r>
              <a:rPr lang="en-US" sz="3600" dirty="0" smtClean="0"/>
              <a:t>25 are in NOV(CO) Status</a:t>
            </a:r>
          </a:p>
          <a:p>
            <a:pPr marL="914400" indent="-452438"/>
            <a:r>
              <a:rPr lang="en-US" sz="3600" dirty="0" smtClean="0"/>
              <a:t>15 are Closed (DO)</a:t>
            </a:r>
          </a:p>
          <a:p>
            <a:pPr marL="914400" indent="-452438"/>
            <a:r>
              <a:rPr lang="en-US" sz="3600" dirty="0" smtClean="0"/>
              <a:t>27 are Closed (EDO)</a:t>
            </a:r>
          </a:p>
          <a:p>
            <a:pPr marL="914400" indent="-452438"/>
            <a:r>
              <a:rPr lang="en-US" sz="3600" dirty="0" smtClean="0"/>
              <a:t>5 are Inactive</a:t>
            </a:r>
          </a:p>
          <a:p>
            <a:pPr marL="0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71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668"/>
            <a:ext cx="8839200" cy="825500"/>
          </a:xfrm>
        </p:spPr>
        <p:txBody>
          <a:bodyPr/>
          <a:lstStyle/>
          <a:p>
            <a:r>
              <a:rPr lang="en-US" sz="4000" dirty="0" smtClean="0"/>
              <a:t>EAR Status Definitions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Assigned Status –case has been assigned to an 	enforcement case manager but has not yet been 	worked.</a:t>
            </a:r>
          </a:p>
          <a:p>
            <a:pPr marL="0" indent="0">
              <a:buNone/>
            </a:pPr>
            <a:r>
              <a:rPr lang="en-US" sz="3000" dirty="0" smtClean="0"/>
              <a:t>Building Case Status –case needs more information 	before the enforcement case manager can 	proceed and the information has been requested.</a:t>
            </a:r>
          </a:p>
          <a:p>
            <a:pPr marL="0" indent="0">
              <a:buNone/>
            </a:pPr>
            <a:r>
              <a:rPr lang="en-US" sz="3000" dirty="0" smtClean="0"/>
              <a:t>Open – NOV(CO) –NOV has been issued but the due 	date has not yet passed.</a:t>
            </a:r>
          </a:p>
          <a:p>
            <a:pPr marL="0" indent="0">
              <a:buNone/>
            </a:pPr>
            <a:r>
              <a:rPr lang="en-US" sz="3000" dirty="0" smtClean="0"/>
              <a:t>Closed (DO) –respondent did not return to compliance 	and a standard directors order is needed.</a:t>
            </a:r>
          </a:p>
          <a:p>
            <a:pPr marL="0" indent="0">
              <a:buNone/>
            </a:pPr>
            <a:r>
              <a:rPr lang="en-US" sz="3000" dirty="0" smtClean="0"/>
              <a:t>Closed (EDO) –respondent returned to compliance and 	an expedited director’s order is needed. </a:t>
            </a:r>
          </a:p>
          <a:p>
            <a:pPr marL="0" indent="0">
              <a:buNone/>
            </a:pPr>
            <a:r>
              <a:rPr lang="en-US" sz="3000" dirty="0" smtClean="0"/>
              <a:t>Inactive –enforcement case manager determined no 	order was needed and case was closed without an 	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Division had 60 EARs go to an order between April 9, 2019 and September 17, 2019. Of those:</a:t>
            </a:r>
            <a:endParaRPr lang="en-US" sz="2800" dirty="0"/>
          </a:p>
          <a:p>
            <a:r>
              <a:rPr lang="en-US" sz="2800" dirty="0"/>
              <a:t>6 are in Pending status</a:t>
            </a:r>
          </a:p>
          <a:p>
            <a:r>
              <a:rPr lang="en-US" sz="2800" dirty="0"/>
              <a:t>6 are in Open status</a:t>
            </a:r>
          </a:p>
          <a:p>
            <a:r>
              <a:rPr lang="en-US" sz="2800" dirty="0"/>
              <a:t>15 are in Drafted status</a:t>
            </a:r>
          </a:p>
          <a:p>
            <a:r>
              <a:rPr lang="en-US" sz="2800" dirty="0"/>
              <a:t>3 are in Signed status</a:t>
            </a:r>
          </a:p>
          <a:p>
            <a:r>
              <a:rPr lang="en-US" sz="2800" dirty="0"/>
              <a:t>11 are in Signed – Pending SOP</a:t>
            </a:r>
          </a:p>
          <a:p>
            <a:r>
              <a:rPr lang="en-US" sz="2800" dirty="0" smtClean="0"/>
              <a:t>10 are in Final – Probation status</a:t>
            </a:r>
          </a:p>
          <a:p>
            <a:r>
              <a:rPr lang="en-US" sz="2800" dirty="0"/>
              <a:t>1 is in Closed Status</a:t>
            </a:r>
          </a:p>
          <a:p>
            <a:r>
              <a:rPr lang="en-US" sz="2800" dirty="0" smtClean="0"/>
              <a:t>8 are in Inactive status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2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Status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Pending</a:t>
            </a:r>
            <a:r>
              <a:rPr lang="en-US" dirty="0"/>
              <a:t> </a:t>
            </a:r>
            <a:r>
              <a:rPr lang="en-US" dirty="0" smtClean="0"/>
              <a:t>-- Case assigned but staff have not begun working the case.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Open</a:t>
            </a:r>
            <a:r>
              <a:rPr lang="en-US" dirty="0"/>
              <a:t> </a:t>
            </a:r>
            <a:r>
              <a:rPr lang="en-US" dirty="0" smtClean="0"/>
              <a:t>– Staff have begun working on the case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Drafted</a:t>
            </a:r>
            <a:r>
              <a:rPr lang="en-US" b="1" dirty="0"/>
              <a:t> </a:t>
            </a:r>
            <a:r>
              <a:rPr lang="en-US" dirty="0"/>
              <a:t>-- Order </a:t>
            </a:r>
            <a:r>
              <a:rPr lang="en-US" dirty="0" smtClean="0"/>
              <a:t>drafted and going through peer </a:t>
            </a:r>
            <a:r>
              <a:rPr lang="en-US" dirty="0"/>
              <a:t>and inter-office review.</a:t>
            </a:r>
            <a:br>
              <a:rPr lang="en-US" dirty="0"/>
            </a:br>
            <a:r>
              <a:rPr lang="en-US" b="1" dirty="0"/>
              <a:t>Signed</a:t>
            </a:r>
            <a:r>
              <a:rPr lang="en-US" dirty="0"/>
              <a:t> -- Order has been </a:t>
            </a:r>
            <a:r>
              <a:rPr lang="en-US" dirty="0" smtClean="0"/>
              <a:t>signed by attorney and director and order has 	been served.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Signed - Pending SOP </a:t>
            </a:r>
            <a:r>
              <a:rPr lang="en-US" dirty="0" smtClean="0"/>
              <a:t>– Order signed by attorney and director but not 	yet served to respondent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Appealed</a:t>
            </a:r>
            <a:r>
              <a:rPr lang="en-US" dirty="0"/>
              <a:t> -- Order has been </a:t>
            </a:r>
            <a:r>
              <a:rPr lang="en-US" dirty="0" smtClean="0"/>
              <a:t>appealed </a:t>
            </a:r>
          </a:p>
          <a:p>
            <a:pPr marL="0" indent="0">
              <a:buNone/>
            </a:pPr>
            <a:r>
              <a:rPr lang="en-US" b="1" dirty="0" smtClean="0"/>
              <a:t>Final</a:t>
            </a:r>
            <a:r>
              <a:rPr lang="en-US" dirty="0"/>
              <a:t> -- </a:t>
            </a:r>
            <a:r>
              <a:rPr lang="en-US" dirty="0" smtClean="0"/>
              <a:t>Order has gone final with no appeal and no response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Final – Probation – </a:t>
            </a:r>
            <a:r>
              <a:rPr lang="en-US" dirty="0" smtClean="0"/>
              <a:t>Expedited order where upfront conditions met and 	respondent is on probation.</a:t>
            </a:r>
          </a:p>
          <a:p>
            <a:pPr marL="0" indent="0">
              <a:buNone/>
            </a:pPr>
            <a:r>
              <a:rPr lang="en-US" b="1" dirty="0" smtClean="0"/>
              <a:t>Suspended</a:t>
            </a:r>
            <a:r>
              <a:rPr lang="en-US" dirty="0"/>
              <a:t> -- Cases are </a:t>
            </a:r>
            <a:r>
              <a:rPr lang="en-US" dirty="0" smtClean="0"/>
              <a:t>suspended </a:t>
            </a:r>
            <a:r>
              <a:rPr lang="en-US" dirty="0"/>
              <a:t>when referred to or </a:t>
            </a:r>
            <a:r>
              <a:rPr lang="en-US" dirty="0" smtClean="0"/>
              <a:t>dependent </a:t>
            </a:r>
            <a:r>
              <a:rPr lang="en-US" dirty="0"/>
              <a:t>on </a:t>
            </a:r>
            <a:r>
              <a:rPr lang="en-US" dirty="0" smtClean="0"/>
              <a:t>	actions </a:t>
            </a:r>
            <a:r>
              <a:rPr lang="en-US" dirty="0"/>
              <a:t>of an another investigative agency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Closed</a:t>
            </a:r>
            <a:r>
              <a:rPr lang="en-US" dirty="0"/>
              <a:t> -- Case </a:t>
            </a:r>
            <a:r>
              <a:rPr lang="en-US" dirty="0" smtClean="0"/>
              <a:t>closed </a:t>
            </a:r>
            <a:r>
              <a:rPr lang="en-US" dirty="0"/>
              <a:t>when all penalties are paid and order items </a:t>
            </a:r>
            <a:r>
              <a:rPr lang="en-US" dirty="0" smtClean="0"/>
              <a:t>	completed </a:t>
            </a:r>
            <a:r>
              <a:rPr lang="en-US" dirty="0"/>
              <a:t>to TDEC's satisfaction.</a:t>
            </a:r>
            <a:br>
              <a:rPr lang="en-US" dirty="0"/>
            </a:br>
            <a:r>
              <a:rPr lang="en-US" b="1" dirty="0"/>
              <a:t>Inactive</a:t>
            </a:r>
            <a:r>
              <a:rPr lang="en-US" dirty="0"/>
              <a:t> -- </a:t>
            </a:r>
            <a:r>
              <a:rPr lang="en-US" dirty="0" smtClean="0"/>
              <a:t>Case closed without an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2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Questions? </a:t>
            </a:r>
            <a:endParaRPr lang="en-US" sz="6000" dirty="0"/>
          </a:p>
        </p:txBody>
      </p:sp>
      <p:pic>
        <p:nvPicPr>
          <p:cNvPr id="4" name="Picture 2" descr="C:\Users\bg41017\AppData\Local\Microsoft\Windows\INetCache\IE\CBTPA551\question_mark_serious_thinker_500_cl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61188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9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249</Words>
  <Application>Microsoft Office PowerPoint</Application>
  <PresentationFormat>On-screen Show (4:3)</PresentationFormat>
  <Paragraphs>62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PowerPoint B</vt:lpstr>
      <vt:lpstr>  Underground Storage Tank Enforcement Update  </vt:lpstr>
      <vt:lpstr>CURRENT ENFORCEMENT CASES</vt:lpstr>
      <vt:lpstr>TYPES OF ENFORCEMENT CASES</vt:lpstr>
      <vt:lpstr>TYPES OF ENFORCEMENT CASES</vt:lpstr>
      <vt:lpstr>EARs</vt:lpstr>
      <vt:lpstr>EAR Status Definitions</vt:lpstr>
      <vt:lpstr>Orders</vt:lpstr>
      <vt:lpstr>Order Status Definitions</vt:lpstr>
      <vt:lpstr>Questions? </vt:lpstr>
    </vt:vector>
  </TitlesOfParts>
  <Company>Tennessee Dept. of Environment and Conservation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C. Brinton</dc:creator>
  <cp:lastModifiedBy>Rhonda Key</cp:lastModifiedBy>
  <cp:revision>52</cp:revision>
  <dcterms:created xsi:type="dcterms:W3CDTF">2019-03-18T13:27:42Z</dcterms:created>
  <dcterms:modified xsi:type="dcterms:W3CDTF">2019-09-18T19:54:23Z</dcterms:modified>
</cp:coreProperties>
</file>