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1" r:id="rId2"/>
  </p:sldMasterIdLst>
  <p:notesMasterIdLst>
    <p:notesMasterId r:id="rId11"/>
  </p:notesMasterIdLst>
  <p:handoutMasterIdLst>
    <p:handoutMasterId r:id="rId12"/>
  </p:handoutMasterIdLst>
  <p:sldIdLst>
    <p:sldId id="256" r:id="rId3"/>
    <p:sldId id="260" r:id="rId4"/>
    <p:sldId id="295" r:id="rId5"/>
    <p:sldId id="287" r:id="rId6"/>
    <p:sldId id="297" r:id="rId7"/>
    <p:sldId id="278" r:id="rId8"/>
    <p:sldId id="284" r:id="rId9"/>
    <p:sldId id="281" r:id="rId10"/>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34"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66FFFF"/>
    <a:srgbClr val="1DC2E3"/>
    <a:srgbClr val="D0D8E8"/>
    <a:srgbClr val="1FE1E1"/>
    <a:srgbClr val="DCEAF0"/>
    <a:srgbClr val="FFCCCC"/>
    <a:srgbClr val="E2EDF4"/>
    <a:srgbClr val="E9EDF4"/>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94974" autoAdjust="0"/>
  </p:normalViewPr>
  <p:slideViewPr>
    <p:cSldViewPr>
      <p:cViewPr>
        <p:scale>
          <a:sx n="100" d="100"/>
          <a:sy n="100" d="100"/>
        </p:scale>
        <p:origin x="-317" y="-1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7" d="100"/>
          <a:sy n="87" d="100"/>
        </p:scale>
        <p:origin x="-3780" y="-78"/>
      </p:cViewPr>
      <p:guideLst>
        <p:guide orient="horz" pos="2933"/>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19"/>
    </mc:Choice>
    <mc:Fallback>
      <c:style val="19"/>
    </mc:Fallback>
  </mc:AlternateContent>
  <c:chart>
    <c:autoTitleDeleted val="1"/>
    <c:plotArea>
      <c:layout>
        <c:manualLayout>
          <c:layoutTarget val="inner"/>
          <c:xMode val="edge"/>
          <c:yMode val="edge"/>
          <c:x val="0.2684216592491156"/>
          <c:y val="9.0677993280437172E-2"/>
          <c:w val="0.46315679561793904"/>
          <c:h val="0.81864401343912563"/>
        </c:manualLayout>
      </c:layout>
      <c:pieChart>
        <c:varyColors val="1"/>
        <c:ser>
          <c:idx val="0"/>
          <c:order val="0"/>
          <c:tx>
            <c:strRef>
              <c:f>Sheet1!$B$1</c:f>
              <c:strCache>
                <c:ptCount val="1"/>
                <c:pt idx="0">
                  <c:v>Class 1 and 11 Modification Types</c:v>
                </c:pt>
              </c:strCache>
            </c:strRef>
          </c:tx>
          <c:dPt>
            <c:idx val="0"/>
            <c:bubble3D val="0"/>
          </c:dPt>
          <c:dPt>
            <c:idx val="1"/>
            <c:bubble3D val="0"/>
          </c:dPt>
          <c:dPt>
            <c:idx val="2"/>
            <c:bubble3D val="0"/>
          </c:dPt>
          <c:dPt>
            <c:idx val="4"/>
            <c:bubble3D val="0"/>
            <c:spPr>
              <a:solidFill>
                <a:schemeClr val="accent1">
                  <a:lumMod val="60000"/>
                  <a:lumOff val="40000"/>
                </a:schemeClr>
              </a:solidFill>
            </c:spPr>
          </c:dPt>
          <c:dPt>
            <c:idx val="5"/>
            <c:bubble3D val="0"/>
            <c:spPr>
              <a:solidFill>
                <a:schemeClr val="accent1">
                  <a:lumMod val="20000"/>
                  <a:lumOff val="80000"/>
                </a:schemeClr>
              </a:solidFill>
            </c:spPr>
          </c:dPt>
          <c:dLbls>
            <c:dLbl>
              <c:idx val="2"/>
              <c:layout>
                <c:manualLayout>
                  <c:x val="-0.2317713111947963"/>
                  <c:y val="-6.9805676471424716E-3"/>
                </c:manualLayout>
              </c:layout>
              <c:showLegendKey val="0"/>
              <c:showVal val="0"/>
              <c:showCatName val="1"/>
              <c:showSerName val="0"/>
              <c:showPercent val="0"/>
              <c:showBubbleSize val="0"/>
            </c:dLbl>
            <c:dLbl>
              <c:idx val="3"/>
              <c:delete val="1"/>
            </c:dLbl>
            <c:dLbl>
              <c:idx val="4"/>
              <c:layout>
                <c:manualLayout>
                  <c:x val="-2.0704096770512381E-2"/>
                  <c:y val="-0.23310916637201082"/>
                </c:manualLayout>
              </c:layout>
              <c:showLegendKey val="0"/>
              <c:showVal val="0"/>
              <c:showCatName val="1"/>
              <c:showSerName val="0"/>
              <c:showPercent val="0"/>
              <c:showBubbleSize val="0"/>
            </c:dLbl>
            <c:dLbl>
              <c:idx val="5"/>
              <c:layout>
                <c:manualLayout>
                  <c:x val="0.21069976035604246"/>
                  <c:y val="7.5709548842895474E-3"/>
                </c:manualLayout>
              </c:layout>
              <c:showLegendKey val="0"/>
              <c:showVal val="0"/>
              <c:showCatName val="1"/>
              <c:showSerName val="0"/>
              <c:showPercent val="0"/>
              <c:showBubbleSize val="0"/>
            </c:dLbl>
            <c:showLegendKey val="0"/>
            <c:showVal val="0"/>
            <c:showCatName val="1"/>
            <c:showSerName val="0"/>
            <c:showPercent val="0"/>
            <c:showBubbleSize val="0"/>
            <c:showLeaderLines val="1"/>
          </c:dLbls>
          <c:cat>
            <c:strRef>
              <c:f>Sheet1!$A$2:$A$7</c:f>
              <c:strCache>
                <c:ptCount val="6"/>
                <c:pt idx="3">
                  <c:v>Property Transfer (1)</c:v>
                </c:pt>
                <c:pt idx="4">
                  <c:v>Property Parceling (1)</c:v>
                </c:pt>
                <c:pt idx="5">
                  <c:v>Equipment Upgrade (1)</c:v>
                </c:pt>
              </c:strCache>
            </c:strRef>
          </c:cat>
          <c:val>
            <c:numRef>
              <c:f>Sheet1!$B$2:$B$7</c:f>
              <c:numCache>
                <c:formatCode>General</c:formatCode>
                <c:ptCount val="6"/>
                <c:pt idx="3">
                  <c:v>1</c:v>
                </c:pt>
                <c:pt idx="4">
                  <c:v>1</c:v>
                </c:pt>
                <c:pt idx="5">
                  <c:v>1</c:v>
                </c:pt>
              </c:numCache>
            </c:numRef>
          </c:val>
        </c:ser>
        <c:dLbls>
          <c:showLegendKey val="0"/>
          <c:showVal val="0"/>
          <c:showCatName val="1"/>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19"/>
    </mc:Choice>
    <mc:Fallback>
      <c:style val="19"/>
    </mc:Fallback>
  </mc:AlternateContent>
  <c:chart>
    <c:autoTitleDeleted val="1"/>
    <c:plotArea>
      <c:layout>
        <c:manualLayout>
          <c:layoutTarget val="inner"/>
          <c:xMode val="edge"/>
          <c:yMode val="edge"/>
          <c:x val="0.2684216592491156"/>
          <c:y val="6.2499962180523755E-2"/>
          <c:w val="0.46315679561793904"/>
          <c:h val="0.81864401343912563"/>
        </c:manualLayout>
      </c:layout>
      <c:pieChart>
        <c:varyColors val="1"/>
        <c:ser>
          <c:idx val="0"/>
          <c:order val="0"/>
          <c:tx>
            <c:strRef>
              <c:f>Sheet1!$B$1</c:f>
              <c:strCache>
                <c:ptCount val="1"/>
                <c:pt idx="0">
                  <c:v>Class 1 and 11 Modification Types</c:v>
                </c:pt>
              </c:strCache>
            </c:strRef>
          </c:tx>
          <c:spPr>
            <a:ln>
              <a:solidFill>
                <a:schemeClr val="bg1"/>
              </a:solidFill>
            </a:ln>
          </c:spPr>
          <c:dPt>
            <c:idx val="0"/>
            <c:bubble3D val="0"/>
          </c:dPt>
          <c:dPt>
            <c:idx val="1"/>
            <c:bubble3D val="0"/>
          </c:dPt>
          <c:dPt>
            <c:idx val="2"/>
            <c:bubble3D val="0"/>
            <c:spPr>
              <a:solidFill>
                <a:srgbClr val="CCFFFF"/>
              </a:solidFill>
              <a:ln>
                <a:solidFill>
                  <a:schemeClr val="bg1"/>
                </a:solidFill>
              </a:ln>
            </c:spPr>
          </c:dPt>
          <c:dPt>
            <c:idx val="3"/>
            <c:bubble3D val="0"/>
            <c:spPr>
              <a:solidFill>
                <a:srgbClr val="FFFF00"/>
              </a:solidFill>
              <a:ln>
                <a:solidFill>
                  <a:schemeClr val="bg1"/>
                </a:solidFill>
              </a:ln>
            </c:spPr>
          </c:dPt>
          <c:dPt>
            <c:idx val="4"/>
            <c:bubble3D val="0"/>
            <c:spPr>
              <a:solidFill>
                <a:srgbClr val="92D050"/>
              </a:solidFill>
              <a:ln>
                <a:solidFill>
                  <a:schemeClr val="bg1"/>
                </a:solidFill>
              </a:ln>
            </c:spPr>
          </c:dPt>
          <c:dPt>
            <c:idx val="5"/>
            <c:bubble3D val="0"/>
            <c:spPr>
              <a:solidFill>
                <a:schemeClr val="accent6"/>
              </a:solidFill>
              <a:ln>
                <a:solidFill>
                  <a:schemeClr val="bg1"/>
                </a:solidFill>
              </a:ln>
            </c:spPr>
          </c:dPt>
          <c:dLbls>
            <c:dLbl>
              <c:idx val="2"/>
              <c:layout>
                <c:manualLayout>
                  <c:x val="-0.20278591806458976"/>
                  <c:y val="-0.14018620898175246"/>
                </c:manualLayout>
              </c:layout>
              <c:tx>
                <c:rich>
                  <a:bodyPr/>
                  <a:lstStyle/>
                  <a:p>
                    <a:r>
                      <a:rPr lang="en-US" sz="1800" b="1" dirty="0" smtClean="0"/>
                      <a:t>Emergency Coordinator  Change</a:t>
                    </a:r>
                  </a:p>
                  <a:p>
                    <a:r>
                      <a:rPr lang="en-US" sz="1800" b="1" dirty="0" smtClean="0"/>
                      <a:t>(3)</a:t>
                    </a:r>
                    <a:endParaRPr lang="en-US" sz="1800" dirty="0"/>
                  </a:p>
                </c:rich>
              </c:tx>
              <c:showLegendKey val="0"/>
              <c:showVal val="0"/>
              <c:showCatName val="1"/>
              <c:showSerName val="0"/>
              <c:showPercent val="0"/>
              <c:showBubbleSize val="0"/>
            </c:dLbl>
            <c:dLbl>
              <c:idx val="3"/>
              <c:delete val="1"/>
            </c:dLbl>
            <c:dLbl>
              <c:idx val="4"/>
              <c:layout>
                <c:manualLayout>
                  <c:x val="0.1097300011411617"/>
                  <c:y val="0.19980785689029507"/>
                </c:manualLayout>
              </c:layout>
              <c:tx>
                <c:rich>
                  <a:bodyPr/>
                  <a:lstStyle/>
                  <a:p>
                    <a:pPr>
                      <a:defRPr sz="1600" b="1"/>
                    </a:pPr>
                    <a:r>
                      <a:rPr lang="en-US" sz="1800" b="1" dirty="0" smtClean="0"/>
                      <a:t>Building</a:t>
                    </a:r>
                    <a:r>
                      <a:rPr lang="en-US" sz="1800" b="1" baseline="0" dirty="0" smtClean="0"/>
                      <a:t> </a:t>
                    </a:r>
                  </a:p>
                  <a:p>
                    <a:pPr>
                      <a:defRPr sz="1600" b="1"/>
                    </a:pPr>
                    <a:r>
                      <a:rPr lang="en-US" sz="1800" b="1" baseline="0" dirty="0" smtClean="0"/>
                      <a:t>Closures</a:t>
                    </a:r>
                  </a:p>
                  <a:p>
                    <a:pPr>
                      <a:defRPr sz="1600" b="1"/>
                    </a:pPr>
                    <a:r>
                      <a:rPr lang="en-US" sz="1800" b="1" dirty="0" smtClean="0"/>
                      <a:t>(1</a:t>
                    </a:r>
                    <a:r>
                      <a:rPr lang="en-US" sz="1800" b="1" dirty="0"/>
                      <a:t>)</a:t>
                    </a:r>
                    <a:endParaRPr lang="en-US" sz="1800" dirty="0"/>
                  </a:p>
                </c:rich>
              </c:tx>
              <c:spPr/>
              <c:showLegendKey val="0"/>
              <c:showVal val="0"/>
              <c:showCatName val="1"/>
              <c:showSerName val="0"/>
              <c:showPercent val="0"/>
              <c:showBubbleSize val="0"/>
            </c:dLbl>
            <c:dLbl>
              <c:idx val="5"/>
              <c:layout>
                <c:manualLayout>
                  <c:x val="0.10490243067442656"/>
                  <c:y val="0.15614562454881364"/>
                </c:manualLayout>
              </c:layout>
              <c:tx>
                <c:rich>
                  <a:bodyPr/>
                  <a:lstStyle/>
                  <a:p>
                    <a:r>
                      <a:rPr lang="en-US" dirty="0"/>
                      <a:t>Property </a:t>
                    </a:r>
                    <a:r>
                      <a:rPr lang="en-US" dirty="0" smtClean="0"/>
                      <a:t>Parceling</a:t>
                    </a:r>
                  </a:p>
                  <a:p>
                    <a:r>
                      <a:rPr lang="en-US" dirty="0" smtClean="0"/>
                      <a:t>(1)</a:t>
                    </a:r>
                    <a:endParaRPr lang="en-US" dirty="0"/>
                  </a:p>
                </c:rich>
              </c:tx>
              <c:showLegendKey val="0"/>
              <c:showVal val="0"/>
              <c:showCatName val="1"/>
              <c:showSerName val="0"/>
              <c:showPercent val="0"/>
              <c:showBubbleSize val="0"/>
            </c:dLbl>
            <c:txPr>
              <a:bodyPr/>
              <a:lstStyle/>
              <a:p>
                <a:pPr>
                  <a:defRPr b="1"/>
                </a:pPr>
                <a:endParaRPr lang="en-US"/>
              </a:p>
            </c:txPr>
            <c:showLegendKey val="0"/>
            <c:showVal val="0"/>
            <c:showCatName val="1"/>
            <c:showSerName val="0"/>
            <c:showPercent val="0"/>
            <c:showBubbleSize val="0"/>
            <c:showLeaderLines val="1"/>
          </c:dLbls>
          <c:cat>
            <c:strRef>
              <c:f>Sheet1!$A$2:$A$7</c:f>
              <c:strCache>
                <c:ptCount val="5"/>
                <c:pt idx="2">
                  <c:v>Emergency Coordinator Change</c:v>
                </c:pt>
                <c:pt idx="3">
                  <c:v>Property Ownership Change</c:v>
                </c:pt>
                <c:pt idx="4">
                  <c:v>Closure </c:v>
                </c:pt>
              </c:strCache>
            </c:strRef>
          </c:cat>
          <c:val>
            <c:numRef>
              <c:f>Sheet1!$B$2:$B$7</c:f>
              <c:numCache>
                <c:formatCode>General</c:formatCode>
                <c:ptCount val="6"/>
                <c:pt idx="2">
                  <c:v>3</c:v>
                </c:pt>
                <c:pt idx="3">
                  <c:v>1</c:v>
                </c:pt>
                <c:pt idx="4">
                  <c:v>1</c:v>
                </c:pt>
              </c:numCache>
            </c:numRef>
          </c:val>
        </c:ser>
        <c:dLbls>
          <c:showLegendKey val="0"/>
          <c:showVal val="0"/>
          <c:showCatName val="1"/>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0.74783</cdr:x>
      <cdr:y>0.07685</cdr:y>
    </cdr:from>
    <cdr:to>
      <cdr:x>0.94783</cdr:x>
      <cdr:y>0.32276</cdr:y>
    </cdr:to>
    <cdr:sp macro="" textlink="">
      <cdr:nvSpPr>
        <cdr:cNvPr id="2" name="TextBox 1"/>
        <cdr:cNvSpPr txBox="1"/>
      </cdr:nvSpPr>
      <cdr:spPr>
        <a:xfrm xmlns:a="http://schemas.openxmlformats.org/drawingml/2006/main">
          <a:off x="6553200" y="381000"/>
          <a:ext cx="1752600" cy="1219163"/>
        </a:xfrm>
        <a:prstGeom xmlns:a="http://schemas.openxmlformats.org/drawingml/2006/main" prst="rect">
          <a:avLst/>
        </a:prstGeom>
        <a:effectLst xmlns:a="http://schemas.openxmlformats.org/drawingml/2006/main">
          <a:softEdge rad="12700"/>
        </a:effectLst>
      </cdr:spPr>
      <cdr:txBody>
        <a:bodyPr xmlns:a="http://schemas.openxmlformats.org/drawingml/2006/main" vertOverflow="clip" wrap="none" rtlCol="0"/>
        <a:lstStyle xmlns:a="http://schemas.openxmlformats.org/drawingml/2006/main"/>
        <a:p xmlns:a="http://schemas.openxmlformats.org/drawingml/2006/main">
          <a:pPr algn="ctr"/>
          <a:r>
            <a:rPr lang="en-US" sz="2400" dirty="0" smtClean="0">
              <a:solidFill>
                <a:schemeClr val="bg1"/>
              </a:solidFill>
            </a:rPr>
            <a:t>Contingency </a:t>
          </a:r>
          <a:br>
            <a:rPr lang="en-US" sz="2400" dirty="0" smtClean="0">
              <a:solidFill>
                <a:schemeClr val="bg1"/>
              </a:solidFill>
            </a:rPr>
          </a:br>
          <a:r>
            <a:rPr lang="en-US" sz="2400" dirty="0" smtClean="0">
              <a:solidFill>
                <a:schemeClr val="bg1"/>
              </a:solidFill>
            </a:rPr>
            <a:t>Plan, </a:t>
          </a:r>
        </a:p>
        <a:p xmlns:a="http://schemas.openxmlformats.org/drawingml/2006/main">
          <a:pPr algn="ctr"/>
          <a:r>
            <a:rPr lang="en-US" sz="2400" dirty="0">
              <a:solidFill>
                <a:schemeClr val="bg1"/>
              </a:solidFill>
            </a:rPr>
            <a:t>2</a:t>
          </a:r>
        </a:p>
      </cdr:txBody>
    </cdr:sp>
  </cdr:relSizeAnchor>
  <cdr:relSizeAnchor xmlns:cdr="http://schemas.openxmlformats.org/drawingml/2006/chartDrawing">
    <cdr:from>
      <cdr:x>0.52174</cdr:x>
      <cdr:y>0.13833</cdr:y>
    </cdr:from>
    <cdr:to>
      <cdr:x>0.68696</cdr:x>
      <cdr:y>0.38425</cdr:y>
    </cdr:to>
    <cdr:sp macro="" textlink="">
      <cdr:nvSpPr>
        <cdr:cNvPr id="3" name="TextBox 2"/>
        <cdr:cNvSpPr txBox="1"/>
      </cdr:nvSpPr>
      <cdr:spPr>
        <a:xfrm xmlns:a="http://schemas.openxmlformats.org/drawingml/2006/main">
          <a:off x="4572008" y="685807"/>
          <a:ext cx="1447822" cy="121921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endParaRPr lang="en-US" sz="2400" dirty="0">
            <a:solidFill>
              <a:schemeClr val="bg1"/>
            </a:solidFill>
          </a:endParaRPr>
        </a:p>
      </cdr:txBody>
    </cdr:sp>
  </cdr:relSizeAnchor>
  <cdr:relSizeAnchor xmlns:cdr="http://schemas.openxmlformats.org/drawingml/2006/chartDrawing">
    <cdr:from>
      <cdr:x>0.29565</cdr:x>
      <cdr:y>0.55331</cdr:y>
    </cdr:from>
    <cdr:to>
      <cdr:x>0.50435</cdr:x>
      <cdr:y>0.79922</cdr:y>
    </cdr:to>
    <cdr:sp macro="" textlink="">
      <cdr:nvSpPr>
        <cdr:cNvPr id="4" name="TextBox 3"/>
        <cdr:cNvSpPr txBox="1"/>
      </cdr:nvSpPr>
      <cdr:spPr>
        <a:xfrm xmlns:a="http://schemas.openxmlformats.org/drawingml/2006/main">
          <a:off x="2590800" y="2743200"/>
          <a:ext cx="1828838" cy="121916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endParaRPr lang="en-US" sz="2400" dirty="0">
            <a:solidFill>
              <a:schemeClr val="bg1"/>
            </a:solidFill>
          </a:endParaRPr>
        </a:p>
      </cdr:txBody>
    </cdr:sp>
  </cdr:relSizeAnchor>
  <cdr:relSizeAnchor xmlns:cdr="http://schemas.openxmlformats.org/drawingml/2006/chartDrawing">
    <cdr:from>
      <cdr:x>0.4</cdr:x>
      <cdr:y>0.21518</cdr:y>
    </cdr:from>
    <cdr:to>
      <cdr:x>0.50435</cdr:x>
      <cdr:y>0.39962</cdr:y>
    </cdr:to>
    <cdr:sp macro="" textlink="">
      <cdr:nvSpPr>
        <cdr:cNvPr id="5" name="TextBox 4"/>
        <cdr:cNvSpPr txBox="1"/>
      </cdr:nvSpPr>
      <cdr:spPr>
        <a:xfrm xmlns:a="http://schemas.openxmlformats.org/drawingml/2006/main">
          <a:off x="3505200" y="10668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0.61941</cdr:x>
      <cdr:y>0.38425</cdr:y>
    </cdr:from>
    <cdr:to>
      <cdr:x>0.72376</cdr:x>
      <cdr:y>0.56868</cdr:y>
    </cdr:to>
    <cdr:sp macro="" textlink="">
      <cdr:nvSpPr>
        <cdr:cNvPr id="7" name="TextBox 6"/>
        <cdr:cNvSpPr txBox="1"/>
      </cdr:nvSpPr>
      <cdr:spPr>
        <a:xfrm xmlns:a="http://schemas.openxmlformats.org/drawingml/2006/main">
          <a:off x="5427902" y="19050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0.24348</cdr:x>
      <cdr:y>0.44573</cdr:y>
    </cdr:from>
    <cdr:to>
      <cdr:x>0.47827</cdr:x>
      <cdr:y>0.92219</cdr:y>
    </cdr:to>
    <cdr:sp macro="" textlink="">
      <cdr:nvSpPr>
        <cdr:cNvPr id="2" name="TextBox 1"/>
        <cdr:cNvSpPr txBox="1"/>
      </cdr:nvSpPr>
      <cdr:spPr>
        <a:xfrm xmlns:a="http://schemas.openxmlformats.org/drawingml/2006/main">
          <a:off x="2133600" y="2209800"/>
          <a:ext cx="2057465" cy="2362176"/>
        </a:xfrm>
        <a:prstGeom xmlns:a="http://schemas.openxmlformats.org/drawingml/2006/main" prst="rect">
          <a:avLst/>
        </a:prstGeom>
        <a:effectLst xmlns:a="http://schemas.openxmlformats.org/drawingml/2006/main">
          <a:softEdge rad="12700"/>
        </a:effectLst>
      </cdr:spPr>
      <cdr:txBody>
        <a:bodyPr xmlns:a="http://schemas.openxmlformats.org/drawingml/2006/main" vertOverflow="clip" wrap="none" rtlCol="0"/>
        <a:lstStyle xmlns:a="http://schemas.openxmlformats.org/drawingml/2006/main"/>
        <a:p xmlns:a="http://schemas.openxmlformats.org/drawingml/2006/main">
          <a:pPr algn="ctr"/>
          <a:r>
            <a:rPr lang="en-US" sz="1800" b="1" dirty="0" smtClean="0">
              <a:solidFill>
                <a:schemeClr val="tx1"/>
              </a:solidFill>
            </a:rPr>
            <a:t>Ownership</a:t>
          </a:r>
          <a:r>
            <a:rPr lang="en-US" sz="1600" dirty="0" smtClean="0">
              <a:solidFill>
                <a:schemeClr val="tx1"/>
              </a:solidFill>
            </a:rPr>
            <a:t> </a:t>
          </a:r>
        </a:p>
        <a:p xmlns:a="http://schemas.openxmlformats.org/drawingml/2006/main">
          <a:pPr algn="ctr"/>
          <a:r>
            <a:rPr lang="en-US" sz="1800" b="1" dirty="0" smtClean="0">
              <a:solidFill>
                <a:schemeClr val="tx1"/>
              </a:solidFill>
            </a:rPr>
            <a:t>Change</a:t>
          </a:r>
        </a:p>
        <a:p xmlns:a="http://schemas.openxmlformats.org/drawingml/2006/main">
          <a:pPr algn="ctr"/>
          <a:r>
            <a:rPr lang="en-US" sz="1800" b="1" dirty="0" smtClean="0">
              <a:solidFill>
                <a:schemeClr val="tx1"/>
              </a:solidFill>
            </a:rPr>
            <a:t> (1)</a:t>
          </a:r>
          <a:endParaRPr lang="en-US" sz="1800" b="1" dirty="0">
            <a:solidFill>
              <a:schemeClr val="tx1"/>
            </a:solidFill>
          </a:endParaRPr>
        </a:p>
      </cdr:txBody>
    </cdr:sp>
  </cdr:relSizeAnchor>
  <cdr:relSizeAnchor xmlns:cdr="http://schemas.openxmlformats.org/drawingml/2006/chartDrawing">
    <cdr:from>
      <cdr:x>0.52174</cdr:x>
      <cdr:y>0.13833</cdr:y>
    </cdr:from>
    <cdr:to>
      <cdr:x>0.68696</cdr:x>
      <cdr:y>0.38425</cdr:y>
    </cdr:to>
    <cdr:sp macro="" textlink="">
      <cdr:nvSpPr>
        <cdr:cNvPr id="3" name="TextBox 2"/>
        <cdr:cNvSpPr txBox="1"/>
      </cdr:nvSpPr>
      <cdr:spPr>
        <a:xfrm xmlns:a="http://schemas.openxmlformats.org/drawingml/2006/main">
          <a:off x="4572000" y="685800"/>
          <a:ext cx="1447822" cy="121921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endParaRPr lang="en-US" sz="2400" dirty="0">
            <a:solidFill>
              <a:schemeClr val="bg1"/>
            </a:solidFill>
          </a:endParaRPr>
        </a:p>
      </cdr:txBody>
    </cdr:sp>
  </cdr:relSizeAnchor>
  <cdr:relSizeAnchor xmlns:cdr="http://schemas.openxmlformats.org/drawingml/2006/chartDrawing">
    <cdr:from>
      <cdr:x>0.29565</cdr:x>
      <cdr:y>0.55331</cdr:y>
    </cdr:from>
    <cdr:to>
      <cdr:x>0.50435</cdr:x>
      <cdr:y>0.79922</cdr:y>
    </cdr:to>
    <cdr:sp macro="" textlink="">
      <cdr:nvSpPr>
        <cdr:cNvPr id="4" name="TextBox 3"/>
        <cdr:cNvSpPr txBox="1"/>
      </cdr:nvSpPr>
      <cdr:spPr>
        <a:xfrm xmlns:a="http://schemas.openxmlformats.org/drawingml/2006/main">
          <a:off x="2590781" y="2743180"/>
          <a:ext cx="1828838" cy="121916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endParaRPr lang="en-US" sz="2400" dirty="0">
            <a:solidFill>
              <a:schemeClr val="bg1"/>
            </a:solidFill>
          </a:endParaRPr>
        </a:p>
      </cdr:txBody>
    </cdr:sp>
  </cdr:relSizeAnchor>
  <cdr:relSizeAnchor xmlns:cdr="http://schemas.openxmlformats.org/drawingml/2006/chartDrawing">
    <cdr:from>
      <cdr:x>0.38261</cdr:x>
      <cdr:y>0.18444</cdr:y>
    </cdr:from>
    <cdr:to>
      <cdr:x>0.48696</cdr:x>
      <cdr:y>0.36888</cdr:y>
    </cdr:to>
    <cdr:sp macro="" textlink="">
      <cdr:nvSpPr>
        <cdr:cNvPr id="5" name="TextBox 4"/>
        <cdr:cNvSpPr txBox="1"/>
      </cdr:nvSpPr>
      <cdr:spPr>
        <a:xfrm xmlns:a="http://schemas.openxmlformats.org/drawingml/2006/main">
          <a:off x="3352811" y="914410"/>
          <a:ext cx="914419" cy="91441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0.6087</cdr:x>
      <cdr:y>0.36888</cdr:y>
    </cdr:from>
    <cdr:to>
      <cdr:x>0.71305</cdr:x>
      <cdr:y>0.55331</cdr:y>
    </cdr:to>
    <cdr:sp macro="" textlink="">
      <cdr:nvSpPr>
        <cdr:cNvPr id="7" name="TextBox 6"/>
        <cdr:cNvSpPr txBox="1"/>
      </cdr:nvSpPr>
      <cdr:spPr>
        <a:xfrm xmlns:a="http://schemas.openxmlformats.org/drawingml/2006/main">
          <a:off x="5334000" y="1828800"/>
          <a:ext cx="914419" cy="91436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0.66957</cdr:x>
      <cdr:y>0.10759</cdr:y>
    </cdr:from>
    <cdr:to>
      <cdr:x>0.77391</cdr:x>
      <cdr:y>0.29203</cdr:y>
    </cdr:to>
    <cdr:sp macro="" textlink="">
      <cdr:nvSpPr>
        <cdr:cNvPr id="6" name="TextBox 5"/>
        <cdr:cNvSpPr txBox="1"/>
      </cdr:nvSpPr>
      <cdr:spPr>
        <a:xfrm xmlns:a="http://schemas.openxmlformats.org/drawingml/2006/main">
          <a:off x="5867400" y="5334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5356" cy="465932"/>
          </a:xfrm>
          <a:prstGeom prst="rect">
            <a:avLst/>
          </a:prstGeom>
        </p:spPr>
        <p:txBody>
          <a:bodyPr vert="horz" lIns="91542" tIns="45767" rIns="91542" bIns="45767" rtlCol="0"/>
          <a:lstStyle>
            <a:lvl1pPr algn="l">
              <a:defRPr sz="1200"/>
            </a:lvl1pPr>
          </a:lstStyle>
          <a:p>
            <a:endParaRPr lang="en-US"/>
          </a:p>
        </p:txBody>
      </p:sp>
      <p:sp>
        <p:nvSpPr>
          <p:cNvPr id="4" name="Footer Placeholder 3"/>
          <p:cNvSpPr>
            <a:spLocks noGrp="1"/>
          </p:cNvSpPr>
          <p:nvPr>
            <p:ph type="ftr" sz="quarter" idx="2"/>
          </p:nvPr>
        </p:nvSpPr>
        <p:spPr>
          <a:xfrm>
            <a:off x="1" y="8844753"/>
            <a:ext cx="3045356" cy="465932"/>
          </a:xfrm>
          <a:prstGeom prst="rect">
            <a:avLst/>
          </a:prstGeom>
        </p:spPr>
        <p:txBody>
          <a:bodyPr vert="horz" lIns="91542" tIns="45767" rIns="91542" bIns="45767" rtlCol="0" anchor="b"/>
          <a:lstStyle>
            <a:lvl1pPr algn="l">
              <a:defRPr sz="1200"/>
            </a:lvl1pPr>
          </a:lstStyle>
          <a:p>
            <a:endParaRPr lang="en-US"/>
          </a:p>
        </p:txBody>
      </p:sp>
    </p:spTree>
    <p:extLst>
      <p:ext uri="{BB962C8B-B14F-4D97-AF65-F5344CB8AC3E}">
        <p14:creationId xmlns:p14="http://schemas.microsoft.com/office/powerpoint/2010/main" val="2192625330"/>
      </p:ext>
    </p:extLst>
  </p:cSld>
  <p:clrMap bg1="lt1" tx1="dk1" bg2="lt2" tx2="dk2" accent1="accent1" accent2="accent2" accent3="accent3" accent4="accent4" accent5="accent5" accent6="accent6" hlink="hlink" folHlink="folHlink"/>
  <p:hf sldNum="0"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9"/>
            <a:ext cx="3044719" cy="467231"/>
          </a:xfrm>
          <a:prstGeom prst="rect">
            <a:avLst/>
          </a:prstGeom>
        </p:spPr>
        <p:txBody>
          <a:bodyPr vert="horz" lIns="93274" tIns="46640" rIns="93274" bIns="46640" rtlCol="0"/>
          <a:lstStyle>
            <a:lvl1pPr algn="l">
              <a:defRPr sz="1200"/>
            </a:lvl1pPr>
          </a:lstStyle>
          <a:p>
            <a:endParaRPr lang="en-US"/>
          </a:p>
        </p:txBody>
      </p:sp>
      <p:sp>
        <p:nvSpPr>
          <p:cNvPr id="3" name="Date Placeholder 2"/>
          <p:cNvSpPr>
            <a:spLocks noGrp="1"/>
          </p:cNvSpPr>
          <p:nvPr>
            <p:ph type="dt" idx="1"/>
          </p:nvPr>
        </p:nvSpPr>
        <p:spPr>
          <a:xfrm>
            <a:off x="3979930" y="9"/>
            <a:ext cx="3044719" cy="467231"/>
          </a:xfrm>
          <a:prstGeom prst="rect">
            <a:avLst/>
          </a:prstGeom>
        </p:spPr>
        <p:txBody>
          <a:bodyPr vert="horz" lIns="93274" tIns="46640" rIns="93274" bIns="46640" rtlCol="0"/>
          <a:lstStyle>
            <a:lvl1pPr algn="r">
              <a:defRPr sz="1200"/>
            </a:lvl1pPr>
          </a:lstStyle>
          <a:p>
            <a:endParaRPr lang="en-US"/>
          </a:p>
        </p:txBody>
      </p:sp>
      <p:sp>
        <p:nvSpPr>
          <p:cNvPr id="4" name="Slide Image Placeholder 3"/>
          <p:cNvSpPr>
            <a:spLocks noGrp="1" noRot="1" noChangeAspect="1"/>
          </p:cNvSpPr>
          <p:nvPr>
            <p:ph type="sldImg" idx="2"/>
          </p:nvPr>
        </p:nvSpPr>
        <p:spPr>
          <a:xfrm>
            <a:off x="1417638" y="1163638"/>
            <a:ext cx="4191000" cy="3143250"/>
          </a:xfrm>
          <a:prstGeom prst="rect">
            <a:avLst/>
          </a:prstGeom>
          <a:noFill/>
          <a:ln w="12700">
            <a:solidFill>
              <a:prstClr val="black"/>
            </a:solidFill>
          </a:ln>
        </p:spPr>
        <p:txBody>
          <a:bodyPr vert="horz" lIns="93274" tIns="46640" rIns="93274" bIns="46640" rtlCol="0" anchor="ctr"/>
          <a:lstStyle/>
          <a:p>
            <a:endParaRPr lang="en-US"/>
          </a:p>
        </p:txBody>
      </p:sp>
      <p:sp>
        <p:nvSpPr>
          <p:cNvPr id="5" name="Notes Placeholder 4"/>
          <p:cNvSpPr>
            <a:spLocks noGrp="1"/>
          </p:cNvSpPr>
          <p:nvPr>
            <p:ph type="body" sz="quarter" idx="3"/>
          </p:nvPr>
        </p:nvSpPr>
        <p:spPr>
          <a:xfrm>
            <a:off x="702628" y="4481541"/>
            <a:ext cx="5621020" cy="3666709"/>
          </a:xfrm>
          <a:prstGeom prst="rect">
            <a:avLst/>
          </a:prstGeom>
        </p:spPr>
        <p:txBody>
          <a:bodyPr vert="horz" lIns="93274" tIns="46640" rIns="93274" bIns="4664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5056"/>
            <a:ext cx="3044719" cy="467230"/>
          </a:xfrm>
          <a:prstGeom prst="rect">
            <a:avLst/>
          </a:prstGeom>
        </p:spPr>
        <p:txBody>
          <a:bodyPr vert="horz" lIns="93274" tIns="46640" rIns="93274" bIns="46640" rtlCol="0" anchor="b"/>
          <a:lstStyle>
            <a:lvl1pPr algn="l">
              <a:defRPr sz="1200"/>
            </a:lvl1pPr>
          </a:lstStyle>
          <a:p>
            <a:endParaRPr lang="en-US"/>
          </a:p>
        </p:txBody>
      </p:sp>
      <p:sp>
        <p:nvSpPr>
          <p:cNvPr id="7" name="Slide Number Placeholder 6"/>
          <p:cNvSpPr>
            <a:spLocks noGrp="1"/>
          </p:cNvSpPr>
          <p:nvPr>
            <p:ph type="sldNum" sz="quarter" idx="5"/>
          </p:nvPr>
        </p:nvSpPr>
        <p:spPr>
          <a:xfrm>
            <a:off x="3979930" y="8845056"/>
            <a:ext cx="3044719" cy="467230"/>
          </a:xfrm>
          <a:prstGeom prst="rect">
            <a:avLst/>
          </a:prstGeom>
        </p:spPr>
        <p:txBody>
          <a:bodyPr vert="horz" lIns="93274" tIns="46640" rIns="93274" bIns="46640" rtlCol="0" anchor="b"/>
          <a:lstStyle>
            <a:lvl1pPr algn="r">
              <a:defRPr sz="1200"/>
            </a:lvl1pPr>
          </a:lstStyle>
          <a:p>
            <a:fld id="{F88FB49B-9B75-4B6E-BC47-0698B950E002}" type="slidenum">
              <a:rPr lang="en-US" smtClean="0"/>
              <a:t>‹#›</a:t>
            </a:fld>
            <a:endParaRPr lang="en-US"/>
          </a:p>
        </p:txBody>
      </p:sp>
    </p:spTree>
    <p:extLst>
      <p:ext uri="{BB962C8B-B14F-4D97-AF65-F5344CB8AC3E}">
        <p14:creationId xmlns:p14="http://schemas.microsoft.com/office/powerpoint/2010/main" val="2779190540"/>
      </p:ext>
    </p:extLst>
  </p:cSld>
  <p:clrMap bg1="lt1" tx1="dk1" bg2="lt2" tx2="dk2" accent1="accent1" accent2="accent2" accent3="accent3" accent4="accent4" accent5="accent5" accent6="accent6" hlink="hlink" folHlink="folHlink"/>
  <p:hf sldNum="0"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341024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quarterly report has been prepared per Tennessee Code Annotated §68-203-103 and Tennessee Rule 0400-12-01-.08(3)(</a:t>
            </a:r>
            <a:r>
              <a:rPr lang="en-US" dirty="0" err="1"/>
              <a:t>i</a:t>
            </a:r>
            <a:r>
              <a:rPr lang="en-US" dirty="0"/>
              <a:t>)4 which requires that the Board be provided a quarterly update on the timeliness of permit processing.</a:t>
            </a:r>
          </a:p>
          <a:p>
            <a:r>
              <a:rPr lang="en-US" dirty="0"/>
              <a:t> </a:t>
            </a:r>
          </a:p>
          <a:p>
            <a:r>
              <a:rPr lang="en-US" dirty="0"/>
              <a:t>The progress and performance of Tennessee Department of Environment of Conservation (TDEC) Division of Solid Waste Management’s (DSWM) Hazardous Waste Permitting Program is reviewed regularly both 1) at the federal level by the United Stated Environmental Protection Agency (EPA) and at the state level by this board and the legislature.</a:t>
            </a:r>
          </a:p>
          <a:p>
            <a:r>
              <a:rPr lang="en-US" dirty="0"/>
              <a:t> </a:t>
            </a:r>
          </a:p>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3613090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xfrm>
            <a:off x="1417638" y="1163638"/>
            <a:ext cx="4191000" cy="31432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xfrm>
            <a:off x="687353" y="4427147"/>
            <a:ext cx="5621020" cy="366670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solidFill>
                <a:srgbClr val="FF0000"/>
              </a:solidFill>
            </a:endParaRPr>
          </a:p>
        </p:txBody>
      </p:sp>
      <p:sp>
        <p:nvSpPr>
          <p:cNvPr id="2" name="Date Placeholder 1"/>
          <p:cNvSpPr>
            <a:spLocks noGrp="1"/>
          </p:cNvSpPr>
          <p:nvPr>
            <p:ph type="dt" idx="10"/>
          </p:nvPr>
        </p:nvSpPr>
        <p:spPr/>
        <p:txBody>
          <a:bodyPr/>
          <a:lstStyle/>
          <a:p>
            <a:r>
              <a:rPr lang="en-US" dirty="0"/>
              <a:t>12/7/2017</a:t>
            </a:r>
          </a:p>
          <a:p>
            <a:r>
              <a:rPr lang="en-US" dirty="0"/>
              <a:t>Hazardous Waste Permitting Activities</a:t>
            </a:r>
          </a:p>
          <a:p>
            <a:endParaRPr lang="en-US" dirty="0"/>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674079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Rule</a:t>
            </a:r>
            <a:r>
              <a:rPr lang="en-US" altLang="en-US" baseline="0" dirty="0" smtClean="0"/>
              <a:t> 0400-12-01-.08 requires receipt of both the modification and fee prior to review. Thus, the Received column reflected this.</a:t>
            </a:r>
          </a:p>
          <a:p>
            <a:r>
              <a:rPr lang="en-US" altLang="en-US" dirty="0"/>
              <a:t/>
            </a:r>
            <a:br>
              <a:rPr lang="en-US" altLang="en-US" dirty="0"/>
            </a:br>
            <a:endParaRPr lang="en-US" altLang="en-US" dirty="0"/>
          </a:p>
        </p:txBody>
      </p:sp>
      <p:sp>
        <p:nvSpPr>
          <p:cNvPr id="2" name="Date Placeholder 1"/>
          <p:cNvSpPr>
            <a:spLocks noGrp="1"/>
          </p:cNvSpPr>
          <p:nvPr>
            <p:ph type="dt" idx="10"/>
          </p:nvPr>
        </p:nvSpPr>
        <p:spPr/>
        <p:txBody>
          <a:bodyPr/>
          <a:lstStyle/>
          <a:p>
            <a:r>
              <a:rPr lang="en-US" dirty="0"/>
              <a:t>12/7/2017</a:t>
            </a:r>
          </a:p>
          <a:p>
            <a:r>
              <a:rPr lang="en-US" dirty="0"/>
              <a:t>Hazardous Waste Permitting Activities</a:t>
            </a:r>
          </a:p>
        </p:txBody>
      </p:sp>
    </p:spTree>
    <p:extLst>
      <p:ext uri="{BB962C8B-B14F-4D97-AF65-F5344CB8AC3E}">
        <p14:creationId xmlns:p14="http://schemas.microsoft.com/office/powerpoint/2010/main" val="1462685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Pie Chart has been modified to accurately</a:t>
            </a:r>
            <a:r>
              <a:rPr lang="en-US" baseline="0" dirty="0" smtClean="0"/>
              <a:t> reflect the previous page.</a:t>
            </a:r>
            <a:endParaRPr lang="en-US" dirty="0"/>
          </a:p>
        </p:txBody>
      </p:sp>
      <p:sp>
        <p:nvSpPr>
          <p:cNvPr id="4" name="Date Placeholder 3"/>
          <p:cNvSpPr>
            <a:spLocks noGrp="1"/>
          </p:cNvSpPr>
          <p:nvPr>
            <p:ph type="dt" idx="10"/>
          </p:nvPr>
        </p:nvSpPr>
        <p:spPr/>
        <p:txBody>
          <a:bodyPr/>
          <a:lstStyle/>
          <a:p>
            <a:r>
              <a:rPr lang="en-US" dirty="0" smtClean="0">
                <a:solidFill>
                  <a:prstClr val="black"/>
                </a:solidFill>
              </a:rPr>
              <a:t>12/7/2017</a:t>
            </a:r>
          </a:p>
          <a:p>
            <a:r>
              <a:rPr lang="en-US" dirty="0" smtClean="0">
                <a:solidFill>
                  <a:prstClr val="black"/>
                </a:solidFill>
              </a:rPr>
              <a:t>Hazardous Waste Permitting Activities</a:t>
            </a:r>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Tree>
    <p:extLst>
      <p:ext uri="{BB962C8B-B14F-4D97-AF65-F5344CB8AC3E}">
        <p14:creationId xmlns:p14="http://schemas.microsoft.com/office/powerpoint/2010/main" val="2810269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 name="Date Placeholder 1"/>
          <p:cNvSpPr>
            <a:spLocks noGrp="1"/>
          </p:cNvSpPr>
          <p:nvPr>
            <p:ph type="dt"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1741648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
            </a:r>
            <a:br>
              <a:rPr lang="en-US" altLang="en-US" dirty="0"/>
            </a:br>
            <a:r>
              <a:rPr lang="en-US" altLang="en-US" dirty="0"/>
              <a:t/>
            </a:r>
            <a:br>
              <a:rPr lang="en-US" altLang="en-US" dirty="0"/>
            </a:br>
            <a:endParaRPr lang="en-US" altLang="en-US" dirty="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62685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5744719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a:t>Sub-Title</a:t>
            </a:r>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 | Date</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04994" y="1524000"/>
            <a:ext cx="5385685" cy="1846521"/>
          </a:xfrm>
          <a:prstGeom prst="rect">
            <a:avLst/>
          </a:prstGeom>
        </p:spPr>
      </p:pic>
    </p:spTree>
    <p:extLst>
      <p:ext uri="{BB962C8B-B14F-4D97-AF65-F5344CB8AC3E}">
        <p14:creationId xmlns:p14="http://schemas.microsoft.com/office/powerpoint/2010/main" val="335742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3"/>
            <a:ext cx="1584960" cy="543415"/>
          </a:xfrm>
          <a:prstGeom prst="rect">
            <a:avLst/>
          </a:prstGeom>
        </p:spPr>
      </p:pic>
    </p:spTree>
    <p:extLst>
      <p:ext uri="{BB962C8B-B14F-4D97-AF65-F5344CB8AC3E}">
        <p14:creationId xmlns:p14="http://schemas.microsoft.com/office/powerpoint/2010/main" val="2448185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3"/>
            <a:ext cx="1584960" cy="543415"/>
          </a:xfrm>
          <a:prstGeom prst="rect">
            <a:avLst/>
          </a:prstGeom>
        </p:spPr>
      </p:pic>
    </p:spTree>
    <p:extLst>
      <p:ext uri="{BB962C8B-B14F-4D97-AF65-F5344CB8AC3E}">
        <p14:creationId xmlns:p14="http://schemas.microsoft.com/office/powerpoint/2010/main" val="2563603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3"/>
            <a:ext cx="1584960" cy="543415"/>
          </a:xfrm>
          <a:prstGeom prst="rect">
            <a:avLst/>
          </a:prstGeom>
        </p:spPr>
      </p:pic>
    </p:spTree>
    <p:extLst>
      <p:ext uri="{BB962C8B-B14F-4D97-AF65-F5344CB8AC3E}">
        <p14:creationId xmlns:p14="http://schemas.microsoft.com/office/powerpoint/2010/main" val="2764569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455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0678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a:t>Sub-Title</a:t>
            </a:r>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 | Date</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04994" y="1524000"/>
            <a:ext cx="5385685" cy="1846521"/>
          </a:xfrm>
          <a:prstGeom prst="rect">
            <a:avLst/>
          </a:prstGeom>
        </p:spPr>
      </p:pic>
    </p:spTree>
    <p:extLst>
      <p:ext uri="{BB962C8B-B14F-4D97-AF65-F5344CB8AC3E}">
        <p14:creationId xmlns:p14="http://schemas.microsoft.com/office/powerpoint/2010/main" val="33563276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a:t>Click icon to add picture</a:t>
            </a:r>
            <a:endParaRPr lang="en-US" dirty="0"/>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a:t>
            </a:r>
          </a:p>
          <a:p>
            <a:pPr lvl="0"/>
            <a:r>
              <a:rPr lang="en-US" dirty="0"/>
              <a:t>Date</a:t>
            </a:r>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a:t>Sub-Title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0520" y="304800"/>
            <a:ext cx="2773680" cy="1280160"/>
          </a:xfrm>
          <a:prstGeom prst="rect">
            <a:avLst/>
          </a:prstGeom>
        </p:spPr>
      </p:pic>
    </p:spTree>
    <p:extLst>
      <p:ext uri="{BB962C8B-B14F-4D97-AF65-F5344CB8AC3E}">
        <p14:creationId xmlns:p14="http://schemas.microsoft.com/office/powerpoint/2010/main" val="2981862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a:t>Click icon to add picture</a:t>
            </a:r>
            <a:endParaRPr lang="en-US" dirty="0"/>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a:t>
            </a:r>
          </a:p>
          <a:p>
            <a:pPr lvl="0"/>
            <a:r>
              <a:rPr lang="en-US" dirty="0"/>
              <a:t>Date</a:t>
            </a:r>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a:t>Sub-Title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0520" y="304800"/>
            <a:ext cx="2773680" cy="1280160"/>
          </a:xfrm>
          <a:prstGeom prst="rect">
            <a:avLst/>
          </a:prstGeom>
        </p:spPr>
      </p:pic>
    </p:spTree>
    <p:extLst>
      <p:ext uri="{BB962C8B-B14F-4D97-AF65-F5344CB8AC3E}">
        <p14:creationId xmlns:p14="http://schemas.microsoft.com/office/powerpoint/2010/main" val="22559767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4" name="Rectangle 3"/>
          <p:cNvSpPr/>
          <p:nvPr userDrawn="1"/>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2667000" y="3962400"/>
            <a:ext cx="63246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5509" t="13397" r="9549" b="13397"/>
          <a:stretch/>
        </p:blipFill>
        <p:spPr>
          <a:xfrm>
            <a:off x="152400" y="3766736"/>
            <a:ext cx="2514600" cy="2456348"/>
          </a:xfrm>
          <a:prstGeom prst="rect">
            <a:avLst/>
          </a:prstGeom>
          <a:noFill/>
          <a:ln>
            <a:noFill/>
          </a:ln>
        </p:spPr>
      </p:pic>
    </p:spTree>
    <p:extLst>
      <p:ext uri="{BB962C8B-B14F-4D97-AF65-F5344CB8AC3E}">
        <p14:creationId xmlns:p14="http://schemas.microsoft.com/office/powerpoint/2010/main" val="38426567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05800" y="6019800"/>
            <a:ext cx="866774" cy="866774"/>
          </a:xfrm>
          <a:prstGeom prst="rect">
            <a:avLst/>
          </a:prstGeom>
        </p:spPr>
      </p:pic>
    </p:spTree>
    <p:extLst>
      <p:ext uri="{BB962C8B-B14F-4D97-AF65-F5344CB8AC3E}">
        <p14:creationId xmlns:p14="http://schemas.microsoft.com/office/powerpoint/2010/main" val="7243400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F497D"/>
              </a:solidFill>
            </a:endParaRPr>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F497D"/>
                </a:solidFill>
              </a:rPr>
              <a:pPr/>
              <a:t>‹#›</a:t>
            </a:fld>
            <a:endParaRPr lang="en-US" dirty="0">
              <a:solidFill>
                <a:srgbClr val="1F497D"/>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46318"/>
            <a:ext cx="1584960" cy="543415"/>
          </a:xfrm>
          <a:prstGeom prst="rect">
            <a:avLst/>
          </a:prstGeom>
        </p:spPr>
      </p:pic>
    </p:spTree>
    <p:extLst>
      <p:ext uri="{BB962C8B-B14F-4D97-AF65-F5344CB8AC3E}">
        <p14:creationId xmlns:p14="http://schemas.microsoft.com/office/powerpoint/2010/main" val="37751205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F497D"/>
              </a:solidFill>
            </a:endParaRPr>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solidFill>
                  <a:srgbClr val="1F497D"/>
                </a:solidFill>
              </a:rPr>
              <a:t>1</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46318"/>
            <a:ext cx="1584960" cy="543415"/>
          </a:xfrm>
          <a:prstGeom prst="rect">
            <a:avLst/>
          </a:prstGeom>
        </p:spPr>
      </p:pic>
    </p:spTree>
    <p:extLst>
      <p:ext uri="{BB962C8B-B14F-4D97-AF65-F5344CB8AC3E}">
        <p14:creationId xmlns:p14="http://schemas.microsoft.com/office/powerpoint/2010/main" val="1092968711"/>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14" name="Content Placeholder 2"/>
          <p:cNvSpPr>
            <a:spLocks noGrp="1"/>
          </p:cNvSpPr>
          <p:nvPr>
            <p:ph idx="1"/>
          </p:nvPr>
        </p:nvSpPr>
        <p:spPr>
          <a:xfrm>
            <a:off x="228600" y="1193800"/>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F497D"/>
              </a:solidFill>
            </a:endParaRPr>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F497D"/>
                </a:solidFill>
              </a:rPr>
              <a:pPr/>
              <a:t>‹#›</a:t>
            </a:fld>
            <a:endParaRPr lang="en-US" dirty="0">
              <a:solidFill>
                <a:srgbClr val="1F497D"/>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3"/>
            <a:ext cx="1584960" cy="543415"/>
          </a:xfrm>
          <a:prstGeom prst="rect">
            <a:avLst/>
          </a:prstGeom>
        </p:spPr>
      </p:pic>
    </p:spTree>
    <p:extLst>
      <p:ext uri="{BB962C8B-B14F-4D97-AF65-F5344CB8AC3E}">
        <p14:creationId xmlns:p14="http://schemas.microsoft.com/office/powerpoint/2010/main" val="33314308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F497D"/>
              </a:solidFill>
            </a:endParaRPr>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F497D"/>
                </a:solidFill>
              </a:rPr>
              <a:pPr/>
              <a:t>‹#›</a:t>
            </a:fld>
            <a:endParaRPr lang="en-US" dirty="0">
              <a:solidFill>
                <a:srgbClr val="1F497D"/>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3"/>
            <a:ext cx="1584960" cy="543415"/>
          </a:xfrm>
          <a:prstGeom prst="rect">
            <a:avLst/>
          </a:prstGeom>
        </p:spPr>
      </p:pic>
    </p:spTree>
    <p:extLst>
      <p:ext uri="{BB962C8B-B14F-4D97-AF65-F5344CB8AC3E}">
        <p14:creationId xmlns:p14="http://schemas.microsoft.com/office/powerpoint/2010/main" val="3433682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F497D"/>
              </a:solidFill>
            </a:endParaRPr>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F497D"/>
                </a:solidFill>
              </a:rPr>
              <a:pPr/>
              <a:t>‹#›</a:t>
            </a:fld>
            <a:endParaRPr lang="en-US" dirty="0">
              <a:solidFill>
                <a:srgbClr val="1F497D"/>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3"/>
            <a:ext cx="1584960" cy="543415"/>
          </a:xfrm>
          <a:prstGeom prst="rect">
            <a:avLst/>
          </a:prstGeom>
        </p:spPr>
      </p:pic>
    </p:spTree>
    <p:extLst>
      <p:ext uri="{BB962C8B-B14F-4D97-AF65-F5344CB8AC3E}">
        <p14:creationId xmlns:p14="http://schemas.microsoft.com/office/powerpoint/2010/main" val="302547732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F497D"/>
              </a:solidFill>
            </a:endParaRPr>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F497D"/>
                </a:solidFill>
              </a:rPr>
              <a:pPr/>
              <a:t>‹#›</a:t>
            </a:fld>
            <a:endParaRPr lang="en-US" dirty="0">
              <a:solidFill>
                <a:srgbClr val="1F497D"/>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3"/>
            <a:ext cx="1584960" cy="543415"/>
          </a:xfrm>
          <a:prstGeom prst="rect">
            <a:avLst/>
          </a:prstGeom>
        </p:spPr>
      </p:pic>
    </p:spTree>
    <p:extLst>
      <p:ext uri="{BB962C8B-B14F-4D97-AF65-F5344CB8AC3E}">
        <p14:creationId xmlns:p14="http://schemas.microsoft.com/office/powerpoint/2010/main" val="1194109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F497D"/>
              </a:solidFill>
            </a:endParaRPr>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F497D"/>
                </a:solidFill>
              </a:rPr>
              <a:pPr/>
              <a:t>‹#›</a:t>
            </a:fld>
            <a:endParaRPr lang="en-US" dirty="0">
              <a:solidFill>
                <a:srgbClr val="1F497D"/>
              </a:solidFill>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3"/>
            <a:ext cx="1584960" cy="543415"/>
          </a:xfrm>
          <a:prstGeom prst="rect">
            <a:avLst/>
          </a:prstGeom>
        </p:spPr>
      </p:pic>
    </p:spTree>
    <p:extLst>
      <p:ext uri="{BB962C8B-B14F-4D97-AF65-F5344CB8AC3E}">
        <p14:creationId xmlns:p14="http://schemas.microsoft.com/office/powerpoint/2010/main" val="4212608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F497D"/>
              </a:solidFill>
            </a:endParaRPr>
          </a:p>
        </p:txBody>
      </p:sp>
      <p:sp>
        <p:nvSpPr>
          <p:cNvPr id="1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F497D"/>
                </a:solidFill>
              </a:rPr>
              <a:pPr/>
              <a:t>‹#›</a:t>
            </a:fld>
            <a:endParaRPr lang="en-US" dirty="0">
              <a:solidFill>
                <a:srgbClr val="1F497D"/>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3"/>
            <a:ext cx="1584960" cy="543415"/>
          </a:xfrm>
          <a:prstGeom prst="rect">
            <a:avLst/>
          </a:prstGeom>
        </p:spPr>
      </p:pic>
    </p:spTree>
    <p:extLst>
      <p:ext uri="{BB962C8B-B14F-4D97-AF65-F5344CB8AC3E}">
        <p14:creationId xmlns:p14="http://schemas.microsoft.com/office/powerpoint/2010/main" val="1337540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4" name="Rectangle 3"/>
          <p:cNvSpPr/>
          <p:nvPr userDrawn="1"/>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667000" y="3962400"/>
            <a:ext cx="63246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5509" t="13397" r="9549" b="13397"/>
          <a:stretch/>
        </p:blipFill>
        <p:spPr>
          <a:xfrm>
            <a:off x="152400" y="3766736"/>
            <a:ext cx="2514600" cy="2456348"/>
          </a:xfrm>
          <a:prstGeom prst="rect">
            <a:avLst/>
          </a:prstGeom>
          <a:noFill/>
          <a:ln>
            <a:noFill/>
          </a:ln>
        </p:spPr>
      </p:pic>
    </p:spTree>
    <p:extLst>
      <p:ext uri="{BB962C8B-B14F-4D97-AF65-F5344CB8AC3E}">
        <p14:creationId xmlns:p14="http://schemas.microsoft.com/office/powerpoint/2010/main" val="28548909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81985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0667351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973733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643428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8657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05800" y="6019800"/>
            <a:ext cx="866774" cy="866774"/>
          </a:xfrm>
          <a:prstGeom prst="rect">
            <a:avLst/>
          </a:prstGeom>
        </p:spPr>
      </p:pic>
    </p:spTree>
    <p:extLst>
      <p:ext uri="{BB962C8B-B14F-4D97-AF65-F5344CB8AC3E}">
        <p14:creationId xmlns:p14="http://schemas.microsoft.com/office/powerpoint/2010/main" val="1899978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46318"/>
            <a:ext cx="1584960" cy="543415"/>
          </a:xfrm>
          <a:prstGeom prst="rect">
            <a:avLst/>
          </a:prstGeom>
        </p:spPr>
      </p:pic>
    </p:spTree>
    <p:extLst>
      <p:ext uri="{BB962C8B-B14F-4D97-AF65-F5344CB8AC3E}">
        <p14:creationId xmlns:p14="http://schemas.microsoft.com/office/powerpoint/2010/main" val="783884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1</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46318"/>
            <a:ext cx="1584960" cy="543415"/>
          </a:xfrm>
          <a:prstGeom prst="rect">
            <a:avLst/>
          </a:prstGeom>
        </p:spPr>
      </p:pic>
    </p:spTree>
    <p:extLst>
      <p:ext uri="{BB962C8B-B14F-4D97-AF65-F5344CB8AC3E}">
        <p14:creationId xmlns:p14="http://schemas.microsoft.com/office/powerpoint/2010/main" val="277065618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14" name="Content Placeholder 2"/>
          <p:cNvSpPr>
            <a:spLocks noGrp="1"/>
          </p:cNvSpPr>
          <p:nvPr>
            <p:ph idx="1"/>
          </p:nvPr>
        </p:nvSpPr>
        <p:spPr>
          <a:xfrm>
            <a:off x="228600" y="1193800"/>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3"/>
            <a:ext cx="1584960" cy="543415"/>
          </a:xfrm>
          <a:prstGeom prst="rect">
            <a:avLst/>
          </a:prstGeom>
        </p:spPr>
      </p:pic>
    </p:spTree>
    <p:extLst>
      <p:ext uri="{BB962C8B-B14F-4D97-AF65-F5344CB8AC3E}">
        <p14:creationId xmlns:p14="http://schemas.microsoft.com/office/powerpoint/2010/main" val="2563395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3"/>
            <a:ext cx="1584960" cy="543415"/>
          </a:xfrm>
          <a:prstGeom prst="rect">
            <a:avLst/>
          </a:prstGeom>
        </p:spPr>
      </p:pic>
    </p:spTree>
    <p:extLst>
      <p:ext uri="{BB962C8B-B14F-4D97-AF65-F5344CB8AC3E}">
        <p14:creationId xmlns:p14="http://schemas.microsoft.com/office/powerpoint/2010/main" val="2335100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3"/>
            <a:ext cx="1584960" cy="543415"/>
          </a:xfrm>
          <a:prstGeom prst="rect">
            <a:avLst/>
          </a:prstGeom>
        </p:spPr>
      </p:pic>
    </p:spTree>
    <p:extLst>
      <p:ext uri="{BB962C8B-B14F-4D97-AF65-F5344CB8AC3E}">
        <p14:creationId xmlns:p14="http://schemas.microsoft.com/office/powerpoint/2010/main" val="2883267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7" name="Slide Number Placeholder 5"/>
          <p:cNvSpPr>
            <a:spLocks noGrp="1"/>
          </p:cNvSpPr>
          <p:nvPr>
            <p:ph type="sldNum" sz="quarter" idx="4"/>
          </p:nvPr>
        </p:nvSpPr>
        <p:spPr>
          <a:xfrm>
            <a:off x="6858000" y="6410326"/>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1143005989"/>
      </p:ext>
    </p:extLst>
  </p:cSld>
  <p:clrMap bg1="lt1" tx1="dk1" bg2="lt2" tx2="dk2" accent1="accent1" accent2="accent2" accent3="accent3" accent4="accent4" accent5="accent5" accent6="accent6" hlink="hlink" folHlink="folHlink"/>
  <p:sldLayoutIdLst>
    <p:sldLayoutId id="2147483660" r:id="rId1"/>
    <p:sldLayoutId id="2147483670" r:id="rId2"/>
    <p:sldLayoutId id="2147483649" r:id="rId3"/>
    <p:sldLayoutId id="2147483680" r:id="rId4"/>
    <p:sldLayoutId id="2147483671" r:id="rId5"/>
    <p:sldLayoutId id="2147483668" r:id="rId6"/>
    <p:sldLayoutId id="2147483665" r:id="rId7"/>
    <p:sldLayoutId id="2147483672" r:id="rId8"/>
    <p:sldLayoutId id="2147483673" r:id="rId9"/>
    <p:sldLayoutId id="2147483674" r:id="rId10"/>
    <p:sldLayoutId id="2147483679" r:id="rId11"/>
    <p:sldLayoutId id="2147483662" r:id="rId12"/>
    <p:sldLayoutId id="2147483663" r:id="rId13"/>
    <p:sldLayoutId id="2147483676" r:id="rId14"/>
    <p:sldLayoutId id="2147483677" r:id="rId15"/>
    <p:sldLayoutId id="2147483675" r:id="rId16"/>
    <p:sldLayoutId id="2147483678"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4BACC6"/>
              </a:solidFill>
            </a:endParaRPr>
          </a:p>
        </p:txBody>
      </p:sp>
      <p:sp>
        <p:nvSpPr>
          <p:cNvPr id="7" name="Slide Number Placeholder 5"/>
          <p:cNvSpPr>
            <a:spLocks noGrp="1"/>
          </p:cNvSpPr>
          <p:nvPr>
            <p:ph type="sldNum" sz="quarter" idx="4"/>
          </p:nvPr>
        </p:nvSpPr>
        <p:spPr>
          <a:xfrm>
            <a:off x="6858000" y="6410326"/>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4BACC6"/>
                </a:solidFill>
              </a:rPr>
              <a:pPr/>
              <a:t>‹#›</a:t>
            </a:fld>
            <a:endParaRPr lang="en-US" dirty="0">
              <a:solidFill>
                <a:srgbClr val="4BACC6"/>
              </a:solidFill>
            </a:endParaRPr>
          </a:p>
        </p:txBody>
      </p:sp>
    </p:spTree>
    <p:extLst>
      <p:ext uri="{BB962C8B-B14F-4D97-AF65-F5344CB8AC3E}">
        <p14:creationId xmlns:p14="http://schemas.microsoft.com/office/powerpoint/2010/main" val="183368125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 id="2147483698"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3.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mailto:Dilraj.Mokha@TN.gov"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962400"/>
            <a:ext cx="8839200" cy="1422399"/>
          </a:xfrm>
        </p:spPr>
        <p:txBody>
          <a:bodyPr>
            <a:noAutofit/>
          </a:bodyPr>
          <a:lstStyle/>
          <a:p>
            <a:pPr marL="0" indent="0">
              <a:defRPr/>
            </a:pPr>
            <a:r>
              <a:rPr lang="en-US" altLang="en-US" sz="3600" dirty="0"/>
              <a:t>Hazardous Waste Permitting Activities</a:t>
            </a:r>
            <a:br>
              <a:rPr lang="en-US" altLang="en-US" sz="3600" dirty="0"/>
            </a:br>
            <a:r>
              <a:rPr lang="en-US" altLang="en-US" sz="3600" dirty="0" smtClean="0"/>
              <a:t>2nd </a:t>
            </a:r>
            <a:r>
              <a:rPr lang="en-US" altLang="en-US" sz="3600" dirty="0" smtClean="0">
                <a:cs typeface="Times New Roman" pitchFamily="18" charset="0"/>
              </a:rPr>
              <a:t>Quarter </a:t>
            </a:r>
            <a:r>
              <a:rPr lang="en-US" altLang="en-US" sz="3600" dirty="0">
                <a:cs typeface="Times New Roman" pitchFamily="18" charset="0"/>
              </a:rPr>
              <a:t>Update</a:t>
            </a:r>
          </a:p>
        </p:txBody>
      </p:sp>
      <p:sp>
        <p:nvSpPr>
          <p:cNvPr id="3" name="Text Placeholder 2"/>
          <p:cNvSpPr>
            <a:spLocks noGrp="1"/>
          </p:cNvSpPr>
          <p:nvPr>
            <p:ph type="body" sz="quarter" idx="12"/>
          </p:nvPr>
        </p:nvSpPr>
        <p:spPr/>
        <p:txBody>
          <a:bodyPr>
            <a:normAutofit fontScale="55000" lnSpcReduction="20000"/>
          </a:bodyPr>
          <a:lstStyle/>
          <a:p>
            <a:pPr>
              <a:defRPr/>
            </a:pPr>
            <a:r>
              <a:rPr lang="en-US" altLang="en-US" b="1" dirty="0">
                <a:cs typeface="Times New Roman" pitchFamily="18" charset="0"/>
              </a:rPr>
              <a:t>Presented to the </a:t>
            </a:r>
          </a:p>
          <a:p>
            <a:pPr>
              <a:defRPr/>
            </a:pPr>
            <a:r>
              <a:rPr lang="en-US" altLang="en-US" b="1" dirty="0">
                <a:cs typeface="Times New Roman" pitchFamily="18" charset="0"/>
              </a:rPr>
              <a:t> Underground Storage </a:t>
            </a:r>
            <a:r>
              <a:rPr lang="en-US" altLang="en-US" b="1" dirty="0" smtClean="0">
                <a:cs typeface="Times New Roman" pitchFamily="18" charset="0"/>
              </a:rPr>
              <a:t>Tanks  </a:t>
            </a:r>
            <a:r>
              <a:rPr lang="en-US" altLang="en-US" b="1" dirty="0">
                <a:cs typeface="Times New Roman" pitchFamily="18" charset="0"/>
              </a:rPr>
              <a:t>and </a:t>
            </a:r>
          </a:p>
          <a:p>
            <a:pPr>
              <a:defRPr/>
            </a:pPr>
            <a:r>
              <a:rPr lang="en-US" altLang="en-US" b="1" dirty="0">
                <a:cs typeface="Times New Roman" pitchFamily="18" charset="0"/>
              </a:rPr>
              <a:t>Solid Waste Disposal </a:t>
            </a:r>
            <a:r>
              <a:rPr lang="en-US" altLang="en-US" b="1" dirty="0" smtClean="0">
                <a:cs typeface="Times New Roman" pitchFamily="18" charset="0"/>
              </a:rPr>
              <a:t>Control </a:t>
            </a:r>
            <a:r>
              <a:rPr lang="en-US" altLang="en-US" b="1" dirty="0">
                <a:cs typeface="Times New Roman" pitchFamily="18" charset="0"/>
              </a:rPr>
              <a:t>Board</a:t>
            </a:r>
          </a:p>
          <a:p>
            <a:endParaRPr lang="en-US" dirty="0"/>
          </a:p>
        </p:txBody>
      </p:sp>
      <p:sp>
        <p:nvSpPr>
          <p:cNvPr id="4" name="Text Placeholder 3"/>
          <p:cNvSpPr>
            <a:spLocks noGrp="1"/>
          </p:cNvSpPr>
          <p:nvPr>
            <p:ph type="body" sz="quarter" idx="11"/>
          </p:nvPr>
        </p:nvSpPr>
        <p:spPr/>
        <p:txBody>
          <a:bodyPr/>
          <a:lstStyle/>
          <a:p>
            <a:pPr>
              <a:defRPr/>
            </a:pPr>
            <a:r>
              <a:rPr lang="en-US" altLang="en-US" b="1" dirty="0" smtClean="0">
                <a:latin typeface="Calibri" panose="020F0502020204030204" pitchFamily="34" charset="0"/>
                <a:cs typeface="Times New Roman" pitchFamily="18" charset="0"/>
              </a:rPr>
              <a:t>February 5, 2020</a:t>
            </a:r>
            <a:endParaRPr lang="en-US" altLang="en-US" b="1" dirty="0">
              <a:latin typeface="Calibri" panose="020F0502020204030204" pitchFamily="34" charset="0"/>
              <a:cs typeface="Times New Roman" pitchFamily="18" charset="0"/>
            </a:endParaRPr>
          </a:p>
        </p:txBody>
      </p:sp>
    </p:spTree>
    <p:extLst>
      <p:ext uri="{BB962C8B-B14F-4D97-AF65-F5344CB8AC3E}">
        <p14:creationId xmlns:p14="http://schemas.microsoft.com/office/powerpoint/2010/main" val="4792601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FFFFFF"/>
                </a:solidFill>
              </a:rPr>
              <a:t>Introduction</a:t>
            </a:r>
            <a:endParaRPr lang="en-US" dirty="0"/>
          </a:p>
        </p:txBody>
      </p:sp>
      <p:sp>
        <p:nvSpPr>
          <p:cNvPr id="5" name="Content Placeholder 4"/>
          <p:cNvSpPr>
            <a:spLocks noGrp="1"/>
          </p:cNvSpPr>
          <p:nvPr>
            <p:ph idx="1"/>
          </p:nvPr>
        </p:nvSpPr>
        <p:spPr>
          <a:xfrm>
            <a:off x="381000" y="1371600"/>
            <a:ext cx="8458200" cy="4495800"/>
          </a:xfrm>
        </p:spPr>
        <p:txBody>
          <a:bodyPr>
            <a:normAutofit fontScale="77500" lnSpcReduction="20000"/>
          </a:bodyPr>
          <a:lstStyle/>
          <a:p>
            <a:pPr marL="0" indent="0">
              <a:lnSpc>
                <a:spcPct val="115000"/>
              </a:lnSpc>
              <a:spcBef>
                <a:spcPts val="0"/>
              </a:spcBef>
              <a:spcAft>
                <a:spcPts val="1000"/>
              </a:spcAft>
              <a:buNone/>
            </a:pPr>
            <a:r>
              <a:rPr lang="en-US" dirty="0" smtClean="0">
                <a:solidFill>
                  <a:srgbClr val="000000"/>
                </a:solidFill>
                <a:latin typeface="+mj-lt"/>
                <a:ea typeface="Calibri"/>
                <a:cs typeface="Times New Roman"/>
              </a:rPr>
              <a:t>Tennessee </a:t>
            </a:r>
            <a:r>
              <a:rPr lang="en-US" dirty="0">
                <a:solidFill>
                  <a:srgbClr val="000000"/>
                </a:solidFill>
                <a:latin typeface="+mj-lt"/>
                <a:ea typeface="Calibri"/>
                <a:cs typeface="Times New Roman"/>
              </a:rPr>
              <a:t>statute requires a quarterly update on the </a:t>
            </a:r>
            <a:r>
              <a:rPr lang="en-US" b="1" dirty="0">
                <a:solidFill>
                  <a:srgbClr val="000000"/>
                </a:solidFill>
                <a:latin typeface="+mj-lt"/>
                <a:ea typeface="Calibri"/>
                <a:cs typeface="Times New Roman"/>
              </a:rPr>
              <a:t>timeliness</a:t>
            </a:r>
            <a:r>
              <a:rPr lang="en-US" dirty="0">
                <a:solidFill>
                  <a:srgbClr val="000000"/>
                </a:solidFill>
                <a:latin typeface="+mj-lt"/>
                <a:ea typeface="Calibri"/>
                <a:cs typeface="Times New Roman"/>
              </a:rPr>
              <a:t> of permit processing </a:t>
            </a:r>
            <a:r>
              <a:rPr lang="en-US" dirty="0" smtClean="0">
                <a:solidFill>
                  <a:srgbClr val="000000"/>
                </a:solidFill>
                <a:latin typeface="+mj-lt"/>
                <a:ea typeface="Calibri"/>
                <a:cs typeface="Times New Roman"/>
              </a:rPr>
              <a:t>by the </a:t>
            </a:r>
            <a:r>
              <a:rPr lang="en-US" dirty="0">
                <a:solidFill>
                  <a:srgbClr val="000000"/>
                </a:solidFill>
                <a:latin typeface="+mj-lt"/>
                <a:ea typeface="Calibri"/>
                <a:cs typeface="Times New Roman"/>
              </a:rPr>
              <a:t>Division of Solid Waste Management </a:t>
            </a:r>
            <a:r>
              <a:rPr lang="en-US" dirty="0" smtClean="0">
                <a:solidFill>
                  <a:srgbClr val="000000"/>
                </a:solidFill>
                <a:latin typeface="+mj-lt"/>
                <a:ea typeface="Calibri"/>
                <a:cs typeface="Times New Roman"/>
              </a:rPr>
              <a:t>(DSWM) to be </a:t>
            </a:r>
            <a:r>
              <a:rPr lang="en-US" dirty="0">
                <a:solidFill>
                  <a:srgbClr val="000000"/>
                </a:solidFill>
                <a:latin typeface="+mj-lt"/>
                <a:ea typeface="Calibri"/>
                <a:cs typeface="Times New Roman"/>
              </a:rPr>
              <a:t>provided to the Board.</a:t>
            </a:r>
            <a:r>
              <a:rPr lang="en-US" dirty="0">
                <a:latin typeface="+mj-lt"/>
              </a:rPr>
              <a:t> </a:t>
            </a:r>
            <a:r>
              <a:rPr lang="en-US" dirty="0" smtClean="0">
                <a:latin typeface="+mj-lt"/>
              </a:rPr>
              <a:t>This report is for the State’s Second Quarter running from October 1, 2019 to December 31, 2019.</a:t>
            </a:r>
          </a:p>
          <a:p>
            <a:pPr marL="0" indent="0">
              <a:lnSpc>
                <a:spcPct val="115000"/>
              </a:lnSpc>
              <a:spcBef>
                <a:spcPts val="0"/>
              </a:spcBef>
              <a:spcAft>
                <a:spcPts val="1000"/>
              </a:spcAft>
              <a:buNone/>
            </a:pPr>
            <a:r>
              <a:rPr lang="en-US" dirty="0" smtClean="0">
                <a:solidFill>
                  <a:srgbClr val="000000"/>
                </a:solidFill>
                <a:latin typeface="Calibri" panose="020F0502020204030204" pitchFamily="34" charset="0"/>
                <a:ea typeface="Calibri"/>
                <a:cs typeface="Times New Roman"/>
              </a:rPr>
              <a:t>Tennessee regulations </a:t>
            </a:r>
            <a:r>
              <a:rPr lang="en-US" dirty="0">
                <a:solidFill>
                  <a:srgbClr val="000000"/>
                </a:solidFill>
                <a:latin typeface="Calibri" panose="020F0502020204030204" pitchFamily="34" charset="0"/>
                <a:ea typeface="Calibri"/>
                <a:cs typeface="Times New Roman"/>
              </a:rPr>
              <a:t>specify </a:t>
            </a:r>
            <a:r>
              <a:rPr lang="en-US" b="1" dirty="0">
                <a:solidFill>
                  <a:srgbClr val="000000"/>
                </a:solidFill>
                <a:latin typeface="Calibri" panose="020F0502020204030204" pitchFamily="34" charset="0"/>
                <a:ea typeface="Calibri"/>
                <a:cs typeface="Times New Roman"/>
              </a:rPr>
              <a:t>time limits </a:t>
            </a:r>
            <a:r>
              <a:rPr lang="en-US" dirty="0">
                <a:solidFill>
                  <a:srgbClr val="000000"/>
                </a:solidFill>
                <a:latin typeface="Calibri" panose="020F0502020204030204" pitchFamily="34" charset="0"/>
                <a:ea typeface="Calibri"/>
                <a:cs typeface="Times New Roman"/>
              </a:rPr>
              <a:t>for applications:</a:t>
            </a:r>
          </a:p>
          <a:p>
            <a:pPr lvl="1">
              <a:lnSpc>
                <a:spcPct val="115000"/>
              </a:lnSpc>
              <a:spcBef>
                <a:spcPts val="0"/>
              </a:spcBef>
              <a:spcAft>
                <a:spcPts val="1000"/>
              </a:spcAft>
              <a:buClr>
                <a:schemeClr val="tx1"/>
              </a:buClr>
              <a:buSzPct val="150000"/>
              <a:buFont typeface="Arial" panose="020B0604020202020204" pitchFamily="34" charset="0"/>
              <a:buChar char="•"/>
            </a:pPr>
            <a:r>
              <a:rPr lang="en-US" dirty="0">
                <a:solidFill>
                  <a:srgbClr val="000000"/>
                </a:solidFill>
                <a:latin typeface="Calibri" panose="020F0502020204030204" pitchFamily="34" charset="0"/>
                <a:ea typeface="Calibri"/>
                <a:cs typeface="Times New Roman"/>
              </a:rPr>
              <a:t>C</a:t>
            </a:r>
            <a:r>
              <a:rPr lang="en-US" dirty="0">
                <a:solidFill>
                  <a:srgbClr val="000000"/>
                </a:solidFill>
                <a:latin typeface="Calibri" panose="020F0502020204030204" pitchFamily="34" charset="0"/>
                <a:ea typeface="Calibri"/>
              </a:rPr>
              <a:t>ompleteness </a:t>
            </a:r>
            <a:r>
              <a:rPr lang="en-US" dirty="0" smtClean="0">
                <a:solidFill>
                  <a:srgbClr val="000000"/>
                </a:solidFill>
                <a:latin typeface="Calibri" panose="020F0502020204030204" pitchFamily="34" charset="0"/>
                <a:ea typeface="Calibri"/>
              </a:rPr>
              <a:t>reviews/determinations</a:t>
            </a:r>
          </a:p>
          <a:p>
            <a:pPr lvl="1">
              <a:lnSpc>
                <a:spcPct val="115000"/>
              </a:lnSpc>
              <a:spcBef>
                <a:spcPts val="0"/>
              </a:spcBef>
              <a:spcAft>
                <a:spcPts val="1000"/>
              </a:spcAft>
              <a:buClr>
                <a:schemeClr val="tx1"/>
              </a:buClr>
              <a:buSzPct val="150000"/>
              <a:buFont typeface="Arial" panose="020B0604020202020204" pitchFamily="34" charset="0"/>
              <a:buChar char="•"/>
            </a:pPr>
            <a:r>
              <a:rPr lang="en-US" dirty="0">
                <a:solidFill>
                  <a:srgbClr val="000000"/>
                </a:solidFill>
                <a:latin typeface="Calibri" panose="020F0502020204030204" pitchFamily="34" charset="0"/>
                <a:ea typeface="Calibri"/>
              </a:rPr>
              <a:t>Approval or </a:t>
            </a:r>
            <a:r>
              <a:rPr lang="en-US" dirty="0" smtClean="0">
                <a:solidFill>
                  <a:srgbClr val="000000"/>
                </a:solidFill>
                <a:latin typeface="Calibri" panose="020F0502020204030204" pitchFamily="34" charset="0"/>
                <a:ea typeface="Calibri"/>
              </a:rPr>
              <a:t>denial (Class 2 modifications and new commercial applications)</a:t>
            </a:r>
          </a:p>
          <a:p>
            <a:pPr lvl="1">
              <a:lnSpc>
                <a:spcPct val="115000"/>
              </a:lnSpc>
              <a:spcBef>
                <a:spcPts val="0"/>
              </a:spcBef>
              <a:spcAft>
                <a:spcPts val="1000"/>
              </a:spcAft>
              <a:buClr>
                <a:schemeClr val="tx1"/>
              </a:buClr>
              <a:buSzPct val="150000"/>
              <a:buFont typeface="Arial" panose="020B0604020202020204" pitchFamily="34" charset="0"/>
              <a:buChar char="•"/>
            </a:pPr>
            <a:r>
              <a:rPr lang="en-US" dirty="0">
                <a:solidFill>
                  <a:srgbClr val="000000"/>
                </a:solidFill>
                <a:latin typeface="Calibri" panose="020F0502020204030204" pitchFamily="34" charset="0"/>
                <a:ea typeface="Times New Roman"/>
              </a:rPr>
              <a:t>For the following:</a:t>
            </a:r>
          </a:p>
          <a:p>
            <a:pPr lvl="2">
              <a:lnSpc>
                <a:spcPct val="115000"/>
              </a:lnSpc>
              <a:spcBef>
                <a:spcPts val="0"/>
              </a:spcBef>
              <a:spcAft>
                <a:spcPts val="600"/>
              </a:spcAft>
              <a:buClr>
                <a:schemeClr val="tx1"/>
              </a:buClr>
              <a:buSzPct val="150000"/>
            </a:pPr>
            <a:r>
              <a:rPr lang="en-US" dirty="0">
                <a:solidFill>
                  <a:srgbClr val="000000"/>
                </a:solidFill>
                <a:latin typeface="Calibri" panose="020F0502020204030204" pitchFamily="34" charset="0"/>
                <a:ea typeface="Times New Roman"/>
              </a:rPr>
              <a:t>Part B permit </a:t>
            </a:r>
            <a:r>
              <a:rPr lang="en-US" dirty="0" smtClean="0">
                <a:solidFill>
                  <a:srgbClr val="000000"/>
                </a:solidFill>
                <a:latin typeface="Calibri" panose="020F0502020204030204" pitchFamily="34" charset="0"/>
                <a:ea typeface="Times New Roman"/>
              </a:rPr>
              <a:t>applications</a:t>
            </a:r>
          </a:p>
          <a:p>
            <a:pPr lvl="2">
              <a:lnSpc>
                <a:spcPct val="115000"/>
              </a:lnSpc>
              <a:spcBef>
                <a:spcPts val="0"/>
              </a:spcBef>
              <a:spcAft>
                <a:spcPts val="600"/>
              </a:spcAft>
              <a:buClr>
                <a:schemeClr val="tx1"/>
              </a:buClr>
              <a:buSzPct val="150000"/>
            </a:pPr>
            <a:r>
              <a:rPr lang="en-US" dirty="0">
                <a:solidFill>
                  <a:srgbClr val="000000"/>
                </a:solidFill>
                <a:latin typeface="Calibri" panose="020F0502020204030204" pitchFamily="34" charset="0"/>
                <a:ea typeface="Times New Roman"/>
              </a:rPr>
              <a:t>Class 1 and </a:t>
            </a:r>
            <a:r>
              <a:rPr lang="en-US" baseline="30000" dirty="0">
                <a:solidFill>
                  <a:srgbClr val="000000"/>
                </a:solidFill>
                <a:latin typeface="Calibri" panose="020F0502020204030204" pitchFamily="34" charset="0"/>
                <a:ea typeface="Times New Roman"/>
              </a:rPr>
              <a:t>1</a:t>
            </a:r>
            <a:r>
              <a:rPr lang="en-US" dirty="0">
                <a:solidFill>
                  <a:srgbClr val="000000"/>
                </a:solidFill>
                <a:latin typeface="Calibri" panose="020F0502020204030204" pitchFamily="34" charset="0"/>
                <a:ea typeface="Times New Roman"/>
              </a:rPr>
              <a:t>1 permit </a:t>
            </a:r>
            <a:r>
              <a:rPr lang="en-US" dirty="0" smtClean="0">
                <a:solidFill>
                  <a:srgbClr val="000000"/>
                </a:solidFill>
                <a:latin typeface="Calibri" panose="020F0502020204030204" pitchFamily="34" charset="0"/>
                <a:ea typeface="Times New Roman"/>
              </a:rPr>
              <a:t>modifications</a:t>
            </a:r>
          </a:p>
          <a:p>
            <a:pPr lvl="2">
              <a:lnSpc>
                <a:spcPct val="115000"/>
              </a:lnSpc>
              <a:spcBef>
                <a:spcPts val="0"/>
              </a:spcBef>
              <a:spcAft>
                <a:spcPts val="600"/>
              </a:spcAft>
              <a:buClr>
                <a:schemeClr val="tx1"/>
              </a:buClr>
              <a:buSzPct val="150000"/>
            </a:pPr>
            <a:r>
              <a:rPr lang="en-US" dirty="0">
                <a:solidFill>
                  <a:srgbClr val="000000"/>
                </a:solidFill>
                <a:latin typeface="Calibri" panose="020F0502020204030204" pitchFamily="34" charset="0"/>
                <a:ea typeface="Times New Roman"/>
              </a:rPr>
              <a:t>Class 2 permit </a:t>
            </a:r>
            <a:r>
              <a:rPr lang="en-US" dirty="0" smtClean="0">
                <a:solidFill>
                  <a:srgbClr val="000000"/>
                </a:solidFill>
                <a:latin typeface="Calibri" panose="020F0502020204030204" pitchFamily="34" charset="0"/>
                <a:ea typeface="Times New Roman"/>
              </a:rPr>
              <a:t>modifications</a:t>
            </a:r>
          </a:p>
          <a:p>
            <a:pPr lvl="2">
              <a:lnSpc>
                <a:spcPct val="115000"/>
              </a:lnSpc>
              <a:spcBef>
                <a:spcPts val="0"/>
              </a:spcBef>
              <a:spcAft>
                <a:spcPts val="1000"/>
              </a:spcAft>
              <a:buClr>
                <a:schemeClr val="tx1"/>
              </a:buClr>
              <a:buSzPct val="150000"/>
            </a:pPr>
            <a:r>
              <a:rPr lang="en-US" dirty="0">
                <a:solidFill>
                  <a:srgbClr val="000000"/>
                </a:solidFill>
                <a:latin typeface="Calibri" panose="020F0502020204030204" pitchFamily="34" charset="0"/>
                <a:ea typeface="Times New Roman"/>
              </a:rPr>
              <a:t>Class 3 permit </a:t>
            </a:r>
            <a:r>
              <a:rPr lang="en-US" dirty="0" smtClean="0">
                <a:solidFill>
                  <a:srgbClr val="000000"/>
                </a:solidFill>
                <a:latin typeface="Calibri" panose="020F0502020204030204" pitchFamily="34" charset="0"/>
                <a:ea typeface="Times New Roman"/>
              </a:rPr>
              <a:t>modifications</a:t>
            </a:r>
          </a:p>
          <a:p>
            <a:pPr lvl="1">
              <a:lnSpc>
                <a:spcPct val="115000"/>
              </a:lnSpc>
              <a:spcBef>
                <a:spcPts val="0"/>
              </a:spcBef>
              <a:spcAft>
                <a:spcPts val="1000"/>
              </a:spcAft>
              <a:buClr>
                <a:schemeClr val="tx1"/>
              </a:buClr>
              <a:buSzPct val="150000"/>
              <a:buFont typeface="Arial" panose="020B0604020202020204" pitchFamily="34" charset="0"/>
              <a:buChar char="•"/>
            </a:pPr>
            <a:r>
              <a:rPr lang="en-US" dirty="0" smtClean="0">
                <a:solidFill>
                  <a:srgbClr val="000000"/>
                </a:solidFill>
                <a:latin typeface="Calibri" panose="020F0502020204030204" pitchFamily="34" charset="0"/>
                <a:ea typeface="Times New Roman"/>
              </a:rPr>
              <a:t>TDEC </a:t>
            </a:r>
            <a:r>
              <a:rPr lang="en-US" dirty="0">
                <a:solidFill>
                  <a:srgbClr val="000000"/>
                </a:solidFill>
                <a:latin typeface="Calibri" panose="020F0502020204030204" pitchFamily="34" charset="0"/>
                <a:ea typeface="Times New Roman"/>
              </a:rPr>
              <a:t>issues Notice of Deficiencies/Comments if submittal is incomplete</a:t>
            </a:r>
            <a:endParaRPr lang="en-US" dirty="0">
              <a:latin typeface="Calibri" panose="020F0502020204030204" pitchFamily="34" charset="0"/>
              <a:ea typeface="Times New Roman"/>
            </a:endParaRPr>
          </a:p>
          <a:p>
            <a:pPr lvl="2">
              <a:lnSpc>
                <a:spcPct val="115000"/>
              </a:lnSpc>
              <a:spcBef>
                <a:spcPts val="0"/>
              </a:spcBef>
              <a:spcAft>
                <a:spcPts val="1000"/>
              </a:spcAft>
              <a:buClr>
                <a:schemeClr val="tx1"/>
              </a:buClr>
              <a:buSzPct val="150000"/>
            </a:pPr>
            <a:endParaRPr lang="en-US" dirty="0">
              <a:solidFill>
                <a:srgbClr val="000000"/>
              </a:solidFill>
              <a:latin typeface="Calibri" panose="020F0502020204030204" pitchFamily="34" charset="0"/>
              <a:ea typeface="Times New Roman"/>
            </a:endParaRPr>
          </a:p>
          <a:p>
            <a:pPr lvl="2">
              <a:lnSpc>
                <a:spcPct val="115000"/>
              </a:lnSpc>
              <a:spcBef>
                <a:spcPts val="0"/>
              </a:spcBef>
              <a:spcAft>
                <a:spcPts val="1000"/>
              </a:spcAft>
              <a:buClr>
                <a:schemeClr val="tx1"/>
              </a:buClr>
              <a:buSzPct val="150000"/>
            </a:pPr>
            <a:endParaRPr lang="en-US" dirty="0">
              <a:solidFill>
                <a:srgbClr val="000000"/>
              </a:solidFill>
              <a:latin typeface="Calibri" panose="020F0502020204030204" pitchFamily="34" charset="0"/>
              <a:ea typeface="Times New Roman"/>
            </a:endParaRPr>
          </a:p>
          <a:p>
            <a:pPr lvl="2">
              <a:lnSpc>
                <a:spcPct val="115000"/>
              </a:lnSpc>
              <a:spcBef>
                <a:spcPts val="0"/>
              </a:spcBef>
              <a:spcAft>
                <a:spcPts val="1000"/>
              </a:spcAft>
              <a:buClr>
                <a:schemeClr val="tx1"/>
              </a:buClr>
              <a:buSzPct val="150000"/>
            </a:pPr>
            <a:endParaRPr lang="en-US" dirty="0">
              <a:solidFill>
                <a:srgbClr val="000000"/>
              </a:solidFill>
              <a:latin typeface="Calibri" panose="020F0502020204030204" pitchFamily="34" charset="0"/>
              <a:ea typeface="Times New Roman"/>
            </a:endParaRPr>
          </a:p>
          <a:p>
            <a:pPr lvl="2">
              <a:lnSpc>
                <a:spcPct val="115000"/>
              </a:lnSpc>
              <a:spcBef>
                <a:spcPts val="0"/>
              </a:spcBef>
              <a:spcAft>
                <a:spcPts val="1000"/>
              </a:spcAft>
              <a:buClr>
                <a:schemeClr val="tx1"/>
              </a:buClr>
              <a:buSzPct val="150000"/>
            </a:pPr>
            <a:endParaRPr lang="en-US" dirty="0">
              <a:solidFill>
                <a:srgbClr val="000000"/>
              </a:solidFill>
              <a:latin typeface="Calibri" panose="020F0502020204030204" pitchFamily="34" charset="0"/>
              <a:ea typeface="Calibri"/>
            </a:endParaRPr>
          </a:p>
          <a:p>
            <a:pPr lvl="1">
              <a:lnSpc>
                <a:spcPct val="115000"/>
              </a:lnSpc>
              <a:spcBef>
                <a:spcPts val="0"/>
              </a:spcBef>
              <a:spcAft>
                <a:spcPts val="1000"/>
              </a:spcAft>
              <a:buClr>
                <a:schemeClr val="tx1"/>
              </a:buClr>
              <a:buSzPct val="150000"/>
              <a:buFont typeface="Arial" panose="020B0604020202020204" pitchFamily="34" charset="0"/>
              <a:buChar char="•"/>
            </a:pPr>
            <a:endParaRPr lang="en-US" dirty="0">
              <a:solidFill>
                <a:srgbClr val="000000"/>
              </a:solidFill>
              <a:latin typeface="Calibri" panose="020F0502020204030204" pitchFamily="34" charset="0"/>
              <a:ea typeface="Calibri"/>
            </a:endParaRPr>
          </a:p>
          <a:p>
            <a:pPr lvl="1">
              <a:spcBef>
                <a:spcPts val="0"/>
              </a:spcBef>
              <a:buClrTx/>
              <a:buSzPct val="150000"/>
              <a:buFont typeface="Arial" panose="020B0604020202020204" pitchFamily="34" charset="0"/>
              <a:buChar char="•"/>
            </a:pPr>
            <a:endParaRPr lang="en-US" dirty="0" smtClean="0">
              <a:solidFill>
                <a:srgbClr val="000000"/>
              </a:solidFill>
              <a:latin typeface="Calibri" panose="020F0502020204030204" pitchFamily="34" charset="0"/>
              <a:ea typeface="Calibri"/>
            </a:endParaRPr>
          </a:p>
          <a:p>
            <a:endParaRPr lang="en-US" dirty="0"/>
          </a:p>
        </p:txBody>
      </p:sp>
      <p:sp>
        <p:nvSpPr>
          <p:cNvPr id="6" name="Footer Placeholder 5"/>
          <p:cNvSpPr>
            <a:spLocks noGrp="1"/>
          </p:cNvSpPr>
          <p:nvPr>
            <p:ph type="ftr" sz="quarter" idx="11"/>
          </p:nvPr>
        </p:nvSpPr>
        <p:spPr/>
        <p:txBody>
          <a:bodyPr/>
          <a:lstStyle/>
          <a:p>
            <a:r>
              <a:rPr lang="en-US" sz="1400" i="0" dirty="0" smtClean="0">
                <a:latin typeface="+mj-lt"/>
              </a:rPr>
              <a:t>2</a:t>
            </a:r>
            <a:endParaRPr lang="en-US" sz="1400" i="0" dirty="0">
              <a:latin typeface="+mj-lt"/>
            </a:endParaRPr>
          </a:p>
        </p:txBody>
      </p:sp>
    </p:spTree>
    <p:extLst>
      <p:ext uri="{BB962C8B-B14F-4D97-AF65-F5344CB8AC3E}">
        <p14:creationId xmlns:p14="http://schemas.microsoft.com/office/powerpoint/2010/main" val="1191946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43902862"/>
              </p:ext>
            </p:extLst>
          </p:nvPr>
        </p:nvGraphicFramePr>
        <p:xfrm>
          <a:off x="228600" y="1371600"/>
          <a:ext cx="8686798" cy="2011680"/>
        </p:xfrm>
        <a:graphic>
          <a:graphicData uri="http://schemas.openxmlformats.org/drawingml/2006/table">
            <a:tbl>
              <a:tblPr firstRow="1" bandRow="1">
                <a:tableStyleId>{5C22544A-7EE6-4342-B048-85BDC9FD1C3A}</a:tableStyleId>
              </a:tblPr>
              <a:tblGrid>
                <a:gridCol w="394853">
                  <a:extLst>
                    <a:ext uri="{9D8B030D-6E8A-4147-A177-3AD203B41FA5}">
                      <a16:colId xmlns="" xmlns:a16="http://schemas.microsoft.com/office/drawing/2014/main" val="20000"/>
                    </a:ext>
                  </a:extLst>
                </a:gridCol>
                <a:gridCol w="1967347">
                  <a:extLst>
                    <a:ext uri="{9D8B030D-6E8A-4147-A177-3AD203B41FA5}">
                      <a16:colId xmlns="" xmlns:a16="http://schemas.microsoft.com/office/drawing/2014/main" val="20001"/>
                    </a:ext>
                  </a:extLst>
                </a:gridCol>
                <a:gridCol w="1066800">
                  <a:extLst>
                    <a:ext uri="{9D8B030D-6E8A-4147-A177-3AD203B41FA5}">
                      <a16:colId xmlns="" xmlns:a16="http://schemas.microsoft.com/office/drawing/2014/main" val="20002"/>
                    </a:ext>
                  </a:extLst>
                </a:gridCol>
                <a:gridCol w="1279732">
                  <a:extLst>
                    <a:ext uri="{9D8B030D-6E8A-4147-A177-3AD203B41FA5}">
                      <a16:colId xmlns="" xmlns:a16="http://schemas.microsoft.com/office/drawing/2014/main" val="20003"/>
                    </a:ext>
                  </a:extLst>
                </a:gridCol>
                <a:gridCol w="1298961">
                  <a:extLst>
                    <a:ext uri="{9D8B030D-6E8A-4147-A177-3AD203B41FA5}">
                      <a16:colId xmlns="" xmlns:a16="http://schemas.microsoft.com/office/drawing/2014/main" val="20004"/>
                    </a:ext>
                  </a:extLst>
                </a:gridCol>
                <a:gridCol w="1298961">
                  <a:extLst>
                    <a:ext uri="{9D8B030D-6E8A-4147-A177-3AD203B41FA5}">
                      <a16:colId xmlns="" xmlns:a16="http://schemas.microsoft.com/office/drawing/2014/main" val="20005"/>
                    </a:ext>
                  </a:extLst>
                </a:gridCol>
                <a:gridCol w="1380144">
                  <a:extLst>
                    <a:ext uri="{9D8B030D-6E8A-4147-A177-3AD203B41FA5}">
                      <a16:colId xmlns="" xmlns:a16="http://schemas.microsoft.com/office/drawing/2014/main" val="20006"/>
                    </a:ext>
                  </a:extLst>
                </a:gridCol>
              </a:tblGrid>
              <a:tr h="1371600">
                <a:tc>
                  <a:txBody>
                    <a:bodyPr/>
                    <a:lstStyle/>
                    <a:p>
                      <a:pPr marL="0" marR="0" algn="ctr">
                        <a:spcBef>
                          <a:spcPts val="0"/>
                        </a:spcBef>
                        <a:spcAft>
                          <a:spcPts val="0"/>
                        </a:spcAft>
                      </a:pPr>
                      <a:endParaRPr lang="en-US" sz="1600" dirty="0">
                        <a:effectLst/>
                        <a:latin typeface="Calibri" panose="020F0502020204030204" pitchFamily="34" charset="0"/>
                        <a:ea typeface="Times New Roman"/>
                      </a:endParaRPr>
                    </a:p>
                  </a:txBody>
                  <a:tcPr marL="70574" marR="70574" marT="0" marB="0">
                    <a:solidFill>
                      <a:srgbClr val="4F81BD"/>
                    </a:solidFill>
                  </a:tcPr>
                </a:tc>
                <a:tc>
                  <a:txBody>
                    <a:bodyPr/>
                    <a:lstStyle/>
                    <a:p>
                      <a:pPr marL="0" marR="0" algn="ctr">
                        <a:spcBef>
                          <a:spcPts val="0"/>
                        </a:spcBef>
                        <a:spcAft>
                          <a:spcPts val="0"/>
                        </a:spcAft>
                      </a:pPr>
                      <a:r>
                        <a:rPr lang="en-US" sz="1400" b="1" dirty="0" smtClean="0">
                          <a:effectLst/>
                          <a:latin typeface="Calibri" panose="020F0502020204030204" pitchFamily="34" charset="0"/>
                          <a:ea typeface="Times New Roman"/>
                        </a:rPr>
                        <a:t>PART B APPLICATIONS</a:t>
                      </a:r>
                      <a:endParaRPr lang="en-US" sz="1400" b="1" dirty="0">
                        <a:effectLst/>
                        <a:latin typeface="Calibri" panose="020F0502020204030204" pitchFamily="34" charset="0"/>
                        <a:ea typeface="Times New Roman"/>
                      </a:endParaRPr>
                    </a:p>
                  </a:txBody>
                  <a:tcPr marL="70574" marR="70574" marT="0" marB="0" anchor="ctr">
                    <a:solidFill>
                      <a:srgbClr val="4F81BD"/>
                    </a:solidFill>
                  </a:tcPr>
                </a:tc>
                <a:tc>
                  <a:txBody>
                    <a:bodyPr/>
                    <a:lstStyle/>
                    <a:p>
                      <a:pPr marL="0" marR="0" algn="ctr">
                        <a:spcBef>
                          <a:spcPts val="0"/>
                        </a:spcBef>
                        <a:spcAft>
                          <a:spcPts val="0"/>
                        </a:spcAft>
                      </a:pPr>
                      <a:r>
                        <a:rPr lang="en-US" sz="1400" b="1" dirty="0" smtClean="0">
                          <a:effectLst/>
                          <a:latin typeface="Calibri" panose="020F0502020204030204" pitchFamily="34" charset="0"/>
                          <a:ea typeface="Times New Roman"/>
                        </a:rPr>
                        <a:t>RECEIVED</a:t>
                      </a:r>
                      <a:endParaRPr lang="en-US" sz="1400" b="1" dirty="0">
                        <a:effectLst/>
                        <a:latin typeface="Calibri" panose="020F0502020204030204" pitchFamily="34" charset="0"/>
                        <a:ea typeface="Times New Roman"/>
                      </a:endParaRPr>
                    </a:p>
                  </a:txBody>
                  <a:tcPr marL="70574" marR="70574" marT="0" marB="0" anchor="ctr">
                    <a:solidFill>
                      <a:srgbClr val="4F81BD"/>
                    </a:solidFill>
                  </a:tcPr>
                </a:tc>
                <a:tc>
                  <a:txBody>
                    <a:bodyPr/>
                    <a:lstStyle/>
                    <a:p>
                      <a:pPr marL="0" marR="0" algn="ctr">
                        <a:spcBef>
                          <a:spcPts val="0"/>
                        </a:spcBef>
                        <a:spcAft>
                          <a:spcPts val="0"/>
                        </a:spcAft>
                      </a:pPr>
                      <a:r>
                        <a:rPr lang="en-US" sz="1400" b="1" dirty="0" smtClean="0">
                          <a:solidFill>
                            <a:schemeClr val="tx1"/>
                          </a:solidFill>
                          <a:effectLst/>
                          <a:latin typeface="Calibri" panose="020F0502020204030204" pitchFamily="34" charset="0"/>
                          <a:ea typeface="Times New Roman"/>
                        </a:rPr>
                        <a:t>180-DAY </a:t>
                      </a:r>
                      <a:r>
                        <a:rPr lang="en-US" sz="1400" b="1" dirty="0">
                          <a:solidFill>
                            <a:schemeClr val="tx1"/>
                          </a:solidFill>
                          <a:effectLst/>
                          <a:latin typeface="Calibri" panose="020F0502020204030204" pitchFamily="34" charset="0"/>
                          <a:ea typeface="Times New Roman"/>
                        </a:rPr>
                        <a:t>INITIAL REVIEW</a:t>
                      </a:r>
                    </a:p>
                    <a:p>
                      <a:pPr marL="0" marR="0" algn="ctr">
                        <a:spcBef>
                          <a:spcPts val="0"/>
                        </a:spcBef>
                        <a:spcAft>
                          <a:spcPts val="0"/>
                        </a:spcAft>
                      </a:pPr>
                      <a:r>
                        <a:rPr lang="en-US" sz="1400" b="1" dirty="0">
                          <a:solidFill>
                            <a:schemeClr val="tx1"/>
                          </a:solidFill>
                          <a:effectLst/>
                          <a:latin typeface="Calibri" panose="020F0502020204030204" pitchFamily="34" charset="0"/>
                          <a:ea typeface="Times New Roman"/>
                        </a:rPr>
                        <a:t>REQUIRED BY REGULATION</a:t>
                      </a:r>
                    </a:p>
                  </a:txBody>
                  <a:tcPr marL="70574" marR="70574" marT="0" marB="0" anchor="ctr">
                    <a:solidFill>
                      <a:schemeClr val="accent1">
                        <a:lumMod val="60000"/>
                        <a:lumOff val="40000"/>
                      </a:schemeClr>
                    </a:solidFill>
                  </a:tcPr>
                </a:tc>
                <a:tc>
                  <a:txBody>
                    <a:bodyPr/>
                    <a:lstStyle/>
                    <a:p>
                      <a:pPr marL="0" marR="0" algn="ctr">
                        <a:spcBef>
                          <a:spcPts val="0"/>
                        </a:spcBef>
                        <a:spcAft>
                          <a:spcPts val="0"/>
                        </a:spcAft>
                      </a:pPr>
                      <a:r>
                        <a:rPr lang="en-US" sz="1400" b="1" dirty="0">
                          <a:effectLst/>
                          <a:latin typeface="Calibri" panose="020F0502020204030204" pitchFamily="34" charset="0"/>
                          <a:ea typeface="Times New Roman"/>
                        </a:rPr>
                        <a:t>NOTICE</a:t>
                      </a:r>
                      <a:r>
                        <a:rPr lang="en-US" sz="1400" b="1" baseline="0" dirty="0">
                          <a:effectLst/>
                          <a:latin typeface="Calibri" panose="020F0502020204030204" pitchFamily="34" charset="0"/>
                          <a:ea typeface="Times New Roman"/>
                        </a:rPr>
                        <a:t> OF </a:t>
                      </a:r>
                      <a:r>
                        <a:rPr lang="en-US" sz="1400" b="1" baseline="0" dirty="0" smtClean="0">
                          <a:effectLst/>
                          <a:latin typeface="Calibri" panose="020F0502020204030204" pitchFamily="34" charset="0"/>
                          <a:ea typeface="Times New Roman"/>
                        </a:rPr>
                        <a:t>DEFICIENCY/ </a:t>
                      </a:r>
                      <a:r>
                        <a:rPr lang="en-US" sz="1400" b="1" dirty="0" smtClean="0">
                          <a:effectLst/>
                          <a:latin typeface="Calibri" panose="020F0502020204030204" pitchFamily="34" charset="0"/>
                          <a:ea typeface="Times New Roman"/>
                        </a:rPr>
                        <a:t>REVIEWED </a:t>
                      </a:r>
                      <a:r>
                        <a:rPr lang="en-US" sz="1400" b="1" dirty="0">
                          <a:effectLst/>
                          <a:latin typeface="Calibri" panose="020F0502020204030204" pitchFamily="34" charset="0"/>
                          <a:ea typeface="Times New Roman"/>
                        </a:rPr>
                        <a:t>BY</a:t>
                      </a:r>
                    </a:p>
                  </a:txBody>
                  <a:tcPr marL="70574" marR="70574" marT="0" marB="0" anchor="ctr">
                    <a:solidFill>
                      <a:srgbClr val="4F81BD"/>
                    </a:solidFill>
                  </a:tcPr>
                </a:tc>
                <a:tc>
                  <a:txBody>
                    <a:bodyPr/>
                    <a:lstStyle/>
                    <a:p>
                      <a:pPr marL="0" marR="0" algn="ctr">
                        <a:spcBef>
                          <a:spcPts val="0"/>
                        </a:spcBef>
                        <a:spcAft>
                          <a:spcPts val="0"/>
                        </a:spcAft>
                      </a:pPr>
                      <a:r>
                        <a:rPr lang="en-US" sz="1400" b="1" dirty="0">
                          <a:effectLst/>
                          <a:latin typeface="Calibri" panose="020F0502020204030204" pitchFamily="34" charset="0"/>
                          <a:ea typeface="Times New Roman"/>
                        </a:rPr>
                        <a:t>RESPONSES</a:t>
                      </a:r>
                      <a:r>
                        <a:rPr lang="en-US" sz="1400" b="1" baseline="0" dirty="0">
                          <a:effectLst/>
                          <a:latin typeface="Calibri" panose="020F0502020204030204" pitchFamily="34" charset="0"/>
                          <a:ea typeface="Times New Roman"/>
                        </a:rPr>
                        <a:t> </a:t>
                      </a:r>
                      <a:r>
                        <a:rPr lang="en-US" sz="1400" b="1" baseline="0" dirty="0" smtClean="0">
                          <a:effectLst/>
                          <a:latin typeface="Calibri" panose="020F0502020204030204" pitchFamily="34" charset="0"/>
                          <a:ea typeface="Times New Roman"/>
                        </a:rPr>
                        <a:t>DUE BY APPLICANT</a:t>
                      </a:r>
                      <a:endParaRPr lang="en-US" sz="1400" b="1" dirty="0">
                        <a:effectLst/>
                        <a:latin typeface="Calibri" panose="020F0502020204030204" pitchFamily="34" charset="0"/>
                        <a:ea typeface="Times New Roman"/>
                      </a:endParaRPr>
                    </a:p>
                  </a:txBody>
                  <a:tcPr marL="70574" marR="70574" marT="0" marB="0" anchor="ctr">
                    <a:solidFill>
                      <a:srgbClr val="4F81BD"/>
                    </a:solidFill>
                  </a:tcPr>
                </a:tc>
                <a:tc>
                  <a:txBody>
                    <a:bodyPr/>
                    <a:lstStyle/>
                    <a:p>
                      <a:pPr marL="0" marR="0" algn="ctr">
                        <a:spcBef>
                          <a:spcPts val="0"/>
                        </a:spcBef>
                        <a:spcAft>
                          <a:spcPts val="0"/>
                        </a:spcAft>
                      </a:pPr>
                      <a:r>
                        <a:rPr lang="en-US" sz="1400" b="1" dirty="0">
                          <a:effectLst/>
                          <a:latin typeface="Calibri" panose="020F0502020204030204" pitchFamily="34" charset="0"/>
                          <a:ea typeface="Times New Roman"/>
                        </a:rPr>
                        <a:t>DETERMINED</a:t>
                      </a:r>
                      <a:r>
                        <a:rPr lang="en-US" sz="1400" b="1" baseline="0" dirty="0">
                          <a:effectLst/>
                          <a:latin typeface="Calibri" panose="020F0502020204030204" pitchFamily="34" charset="0"/>
                          <a:ea typeface="Times New Roman"/>
                        </a:rPr>
                        <a:t> COMPLETE</a:t>
                      </a:r>
                      <a:endParaRPr lang="en-US" sz="1400" b="1" dirty="0">
                        <a:effectLst/>
                        <a:latin typeface="Calibri" panose="020F0502020204030204" pitchFamily="34" charset="0"/>
                        <a:ea typeface="Times New Roman"/>
                      </a:endParaRPr>
                    </a:p>
                  </a:txBody>
                  <a:tcPr marL="70574" marR="70574" marT="0" marB="0" anchor="ctr">
                    <a:solidFill>
                      <a:srgbClr val="4F81BD"/>
                    </a:solidFill>
                  </a:tcPr>
                </a:tc>
                <a:extLst>
                  <a:ext uri="{0D108BD9-81ED-4DB2-BD59-A6C34878D82A}">
                    <a16:rowId xmlns="" xmlns:a16="http://schemas.microsoft.com/office/drawing/2014/main" val="10000"/>
                  </a:ext>
                </a:extLst>
              </a:tr>
              <a:tr h="640080">
                <a:tc>
                  <a:txBody>
                    <a:bodyPr/>
                    <a:lstStyle/>
                    <a:p>
                      <a:pPr marL="0" marR="0" algn="ctr">
                        <a:spcBef>
                          <a:spcPts val="0"/>
                        </a:spcBef>
                        <a:spcAft>
                          <a:spcPts val="0"/>
                        </a:spcAft>
                      </a:pPr>
                      <a:r>
                        <a:rPr lang="en-US" sz="1600" b="0" dirty="0" smtClean="0">
                          <a:effectLst/>
                          <a:latin typeface="Calibri" panose="020F0502020204030204" pitchFamily="34" charset="0"/>
                          <a:ea typeface="Times New Roman"/>
                        </a:rPr>
                        <a:t>1.</a:t>
                      </a:r>
                      <a:endParaRPr lang="en-US" sz="1600" b="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Calibri" panose="020F0502020204030204" pitchFamily="34" charset="0"/>
                          <a:ea typeface="Times New Roman"/>
                        </a:rPr>
                        <a:t>DOE ORNL</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Calibri" panose="020F0502020204030204" pitchFamily="34" charset="0"/>
                          <a:ea typeface="Times New Roman"/>
                        </a:rPr>
                        <a:t>(TNHW-145)</a:t>
                      </a:r>
                    </a:p>
                  </a:txBody>
                  <a:tcPr marL="70574" marR="70574" marT="0" marB="0" anchor="ctr">
                    <a:solidFill>
                      <a:srgbClr val="D0D8E8"/>
                    </a:solidFill>
                  </a:tcPr>
                </a:tc>
                <a:tc>
                  <a:txBody>
                    <a:bodyPr/>
                    <a:lstStyle/>
                    <a:p>
                      <a:pPr marL="0" marR="0" algn="ctr">
                        <a:spcBef>
                          <a:spcPts val="0"/>
                        </a:spcBef>
                        <a:spcAft>
                          <a:spcPts val="0"/>
                        </a:spcAft>
                      </a:pPr>
                      <a:r>
                        <a:rPr lang="en-US" sz="1400" dirty="0" smtClean="0">
                          <a:effectLst/>
                          <a:latin typeface="Calibri" panose="020F0502020204030204" pitchFamily="34" charset="0"/>
                          <a:ea typeface="Times New Roman"/>
                        </a:rPr>
                        <a:t>7/24/19</a:t>
                      </a:r>
                    </a:p>
                  </a:txBody>
                  <a:tcPr marL="70574" marR="70574" marT="0" marB="0" anchor="ctr">
                    <a:solidFill>
                      <a:srgbClr val="D0D8E8"/>
                    </a:solidFill>
                  </a:tcPr>
                </a:tc>
                <a:tc>
                  <a:txBody>
                    <a:bodyPr/>
                    <a:lstStyle/>
                    <a:p>
                      <a:pPr marL="0" marR="0" algn="ctr">
                        <a:spcBef>
                          <a:spcPts val="0"/>
                        </a:spcBef>
                        <a:spcAft>
                          <a:spcPts val="0"/>
                        </a:spcAft>
                      </a:pPr>
                      <a:r>
                        <a:rPr lang="en-US" sz="1400" dirty="0" smtClean="0">
                          <a:solidFill>
                            <a:schemeClr val="tx1"/>
                          </a:solidFill>
                          <a:effectLst/>
                          <a:latin typeface="Calibri" panose="020F0502020204030204" pitchFamily="34" charset="0"/>
                          <a:ea typeface="Times New Roman"/>
                        </a:rPr>
                        <a:t>1/24/20</a:t>
                      </a:r>
                    </a:p>
                  </a:txBody>
                  <a:tcPr marL="70574" marR="70574" marT="0" marB="0" anchor="ctr">
                    <a:solidFill>
                      <a:srgbClr val="D0D8E8"/>
                    </a:solidFill>
                  </a:tcPr>
                </a:tc>
                <a:tc>
                  <a:txBody>
                    <a:bodyPr/>
                    <a:lstStyle/>
                    <a:p>
                      <a:pPr marL="0" marR="0" lvl="0" algn="ctr">
                        <a:spcBef>
                          <a:spcPts val="0"/>
                        </a:spcBef>
                        <a:spcAft>
                          <a:spcPts val="0"/>
                        </a:spcAft>
                      </a:pPr>
                      <a:r>
                        <a:rPr lang="en-US" sz="1400" dirty="0" smtClean="0">
                          <a:solidFill>
                            <a:schemeClr val="tx1"/>
                          </a:solidFill>
                          <a:effectLst/>
                          <a:latin typeface="Calibri" panose="020F0502020204030204" pitchFamily="34" charset="0"/>
                          <a:ea typeface="Times New Roman"/>
                        </a:rPr>
                        <a:t>12/16/19</a:t>
                      </a:r>
                      <a:endParaRPr lang="en-US" sz="1400" dirty="0">
                        <a:solidFill>
                          <a:schemeClr val="tx1"/>
                        </a:solidFill>
                        <a:effectLst/>
                        <a:latin typeface="Calibri" panose="020F0502020204030204" pitchFamily="34" charset="0"/>
                        <a:ea typeface="Times New Roman"/>
                      </a:endParaRPr>
                    </a:p>
                  </a:txBody>
                  <a:tcPr marL="70574" marR="70574" marT="0" marB="0" anchor="ctr">
                    <a:solidFill>
                      <a:srgbClr val="92D050"/>
                    </a:solidFill>
                  </a:tcPr>
                </a:tc>
                <a:tc>
                  <a:txBody>
                    <a:bodyPr/>
                    <a:lstStyle/>
                    <a:p>
                      <a:pPr marL="0" marR="0" algn="ctr">
                        <a:spcBef>
                          <a:spcPts val="0"/>
                        </a:spcBef>
                        <a:spcAft>
                          <a:spcPts val="0"/>
                        </a:spcAft>
                      </a:pPr>
                      <a:r>
                        <a:rPr lang="en-US" sz="1400" dirty="0" smtClean="0">
                          <a:effectLst/>
                          <a:latin typeface="Calibri" panose="020F0502020204030204" pitchFamily="34" charset="0"/>
                          <a:ea typeface="Times New Roman"/>
                        </a:rPr>
                        <a:t>1/30/20</a:t>
                      </a:r>
                      <a:endParaRPr lang="en-US" sz="140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endParaRPr lang="en-US" sz="1400" dirty="0">
                        <a:effectLst/>
                        <a:latin typeface="Calibri" panose="020F0502020204030204" pitchFamily="34" charset="0"/>
                        <a:ea typeface="Times New Roman"/>
                      </a:endParaRPr>
                    </a:p>
                  </a:txBody>
                  <a:tcPr marL="70574" marR="70574" marT="0" marB="0" anchor="ctr">
                    <a:solidFill>
                      <a:srgbClr val="D0D8E8"/>
                    </a:solidFill>
                  </a:tcPr>
                </a:tc>
              </a:tr>
            </a:tbl>
          </a:graphicData>
        </a:graphic>
      </p:graphicFrame>
      <p:sp>
        <p:nvSpPr>
          <p:cNvPr id="5122" name="Title 1"/>
          <p:cNvSpPr>
            <a:spLocks noGrp="1"/>
          </p:cNvSpPr>
          <p:nvPr>
            <p:ph type="title"/>
          </p:nvPr>
        </p:nvSpPr>
        <p:spPr/>
        <p:txBody>
          <a:bodyPr/>
          <a:lstStyle/>
          <a:p>
            <a:r>
              <a:rPr lang="en-US" altLang="en-US" sz="2000" u="sng" dirty="0" smtClean="0">
                <a:solidFill>
                  <a:schemeClr val="bg1"/>
                </a:solidFill>
              </a:rPr>
              <a:t>Part </a:t>
            </a:r>
            <a:r>
              <a:rPr lang="en-US" altLang="en-US" sz="2000" u="sng" dirty="0">
                <a:solidFill>
                  <a:schemeClr val="bg1"/>
                </a:solidFill>
              </a:rPr>
              <a:t>B </a:t>
            </a:r>
            <a:r>
              <a:rPr lang="en-US" altLang="en-US" sz="2000" u="sng" dirty="0" smtClean="0">
                <a:solidFill>
                  <a:schemeClr val="bg1"/>
                </a:solidFill>
              </a:rPr>
              <a:t>Permit Application </a:t>
            </a:r>
            <a:r>
              <a:rPr lang="en-US" altLang="en-US" sz="2000" u="sng" dirty="0">
                <a:solidFill>
                  <a:schemeClr val="bg1"/>
                </a:solidFill>
              </a:rPr>
              <a:t>Reviews Required by </a:t>
            </a:r>
            <a:r>
              <a:rPr lang="en-US" altLang="en-US" sz="2000" u="sng" dirty="0" smtClean="0">
                <a:solidFill>
                  <a:schemeClr val="bg1"/>
                </a:solidFill>
              </a:rPr>
              <a:t>Regulation</a:t>
            </a:r>
            <a:r>
              <a:rPr lang="en-US" altLang="en-US" sz="2000" dirty="0">
                <a:solidFill>
                  <a:srgbClr val="FFFFFF"/>
                </a:solidFill>
              </a:rPr>
              <a:t/>
            </a:r>
            <a:br>
              <a:rPr lang="en-US" altLang="en-US" sz="2000" dirty="0">
                <a:solidFill>
                  <a:srgbClr val="FFFFFF"/>
                </a:solidFill>
              </a:rPr>
            </a:br>
            <a:r>
              <a:rPr lang="en-US" altLang="en-US" sz="2000" dirty="0" smtClean="0">
                <a:solidFill>
                  <a:srgbClr val="FFFFFF"/>
                </a:solidFill>
              </a:rPr>
              <a:t>October 1, 2019 to December 31</a:t>
            </a:r>
            <a:r>
              <a:rPr lang="en-US" altLang="en-US" sz="2000" dirty="0" smtClean="0">
                <a:solidFill>
                  <a:prstClr val="white"/>
                </a:solidFill>
              </a:rPr>
              <a:t>, 2019</a:t>
            </a:r>
            <a:endParaRPr lang="en-US" altLang="en-US" sz="2000" dirty="0">
              <a:solidFill>
                <a:schemeClr val="bg1"/>
              </a:solidFill>
            </a:endParaRPr>
          </a:p>
        </p:txBody>
      </p:sp>
      <p:sp>
        <p:nvSpPr>
          <p:cNvPr id="3" name="Footer Placeholder 2"/>
          <p:cNvSpPr>
            <a:spLocks noGrp="1"/>
          </p:cNvSpPr>
          <p:nvPr>
            <p:ph type="ftr" sz="quarter" idx="11"/>
          </p:nvPr>
        </p:nvSpPr>
        <p:spPr>
          <a:prstGeom prst="rect">
            <a:avLst/>
          </a:prstGeom>
        </p:spPr>
        <p:txBody>
          <a:bodyPr/>
          <a:lstStyle/>
          <a:p>
            <a:pPr>
              <a:defRPr/>
            </a:pPr>
            <a:r>
              <a:rPr lang="en-US" sz="1400" i="0" dirty="0" smtClean="0">
                <a:latin typeface="Calibri" panose="020F0502020204030204" pitchFamily="34" charset="0"/>
              </a:rPr>
              <a:t>3</a:t>
            </a:r>
            <a:endParaRPr lang="en-US" sz="1400" i="0" dirty="0">
              <a:latin typeface="Calibri" panose="020F0502020204030204" pitchFamily="34" charset="0"/>
            </a:endParaRPr>
          </a:p>
        </p:txBody>
      </p:sp>
    </p:spTree>
    <p:extLst>
      <p:ext uri="{BB962C8B-B14F-4D97-AF65-F5344CB8AC3E}">
        <p14:creationId xmlns:p14="http://schemas.microsoft.com/office/powerpoint/2010/main" val="21851706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z="2000" u="sng" dirty="0" smtClean="0">
                <a:solidFill>
                  <a:schemeClr val="bg1"/>
                </a:solidFill>
              </a:rPr>
              <a:t>Modification </a:t>
            </a:r>
            <a:r>
              <a:rPr lang="en-US" altLang="en-US" sz="2000" u="sng" dirty="0">
                <a:solidFill>
                  <a:schemeClr val="bg1"/>
                </a:solidFill>
              </a:rPr>
              <a:t>Application Reviews Required by Regulation</a:t>
            </a:r>
            <a:r>
              <a:rPr lang="en-US" altLang="en-US" sz="2000" u="sng" dirty="0">
                <a:solidFill>
                  <a:srgbClr val="FFFFFF"/>
                </a:solidFill>
              </a:rPr>
              <a:t> </a:t>
            </a:r>
            <a:br>
              <a:rPr lang="en-US" altLang="en-US" sz="2000" u="sng" dirty="0">
                <a:solidFill>
                  <a:srgbClr val="FFFFFF"/>
                </a:solidFill>
              </a:rPr>
            </a:br>
            <a:r>
              <a:rPr lang="en-US" altLang="en-US" sz="2000" dirty="0">
                <a:solidFill>
                  <a:srgbClr val="FFFFFF"/>
                </a:solidFill>
              </a:rPr>
              <a:t>October 1, 2019 to December 31</a:t>
            </a:r>
            <a:r>
              <a:rPr lang="en-US" altLang="en-US" sz="2000" dirty="0">
                <a:solidFill>
                  <a:prstClr val="white"/>
                </a:solidFill>
              </a:rPr>
              <a:t>, 2019</a:t>
            </a:r>
            <a:endParaRPr lang="en-US" altLang="en-US"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13541127"/>
              </p:ext>
            </p:extLst>
          </p:nvPr>
        </p:nvGraphicFramePr>
        <p:xfrm>
          <a:off x="228600" y="1295400"/>
          <a:ext cx="8686800" cy="4383405"/>
        </p:xfrm>
        <a:graphic>
          <a:graphicData uri="http://schemas.openxmlformats.org/drawingml/2006/table">
            <a:tbl>
              <a:tblPr/>
              <a:tblGrid>
                <a:gridCol w="387804">
                  <a:extLst>
                    <a:ext uri="{9D8B030D-6E8A-4147-A177-3AD203B41FA5}">
                      <a16:colId xmlns="" xmlns:a16="http://schemas.microsoft.com/office/drawing/2014/main" val="20000"/>
                    </a:ext>
                  </a:extLst>
                </a:gridCol>
                <a:gridCol w="2202996">
                  <a:extLst>
                    <a:ext uri="{9D8B030D-6E8A-4147-A177-3AD203B41FA5}">
                      <a16:colId xmlns="" xmlns:a16="http://schemas.microsoft.com/office/drawing/2014/main" val="20001"/>
                    </a:ext>
                  </a:extLst>
                </a:gridCol>
                <a:gridCol w="1077025">
                  <a:extLst>
                    <a:ext uri="{9D8B030D-6E8A-4147-A177-3AD203B41FA5}">
                      <a16:colId xmlns="" xmlns:a16="http://schemas.microsoft.com/office/drawing/2014/main" val="20002"/>
                    </a:ext>
                  </a:extLst>
                </a:gridCol>
                <a:gridCol w="1387985">
                  <a:extLst>
                    <a:ext uri="{9D8B030D-6E8A-4147-A177-3AD203B41FA5}">
                      <a16:colId xmlns="" xmlns:a16="http://schemas.microsoft.com/office/drawing/2014/main" val="20003"/>
                    </a:ext>
                  </a:extLst>
                </a:gridCol>
                <a:gridCol w="1083810">
                  <a:extLst>
                    <a:ext uri="{9D8B030D-6E8A-4147-A177-3AD203B41FA5}">
                      <a16:colId xmlns="" xmlns:a16="http://schemas.microsoft.com/office/drawing/2014/main" val="20004"/>
                    </a:ext>
                  </a:extLst>
                </a:gridCol>
                <a:gridCol w="1435236">
                  <a:extLst>
                    <a:ext uri="{9D8B030D-6E8A-4147-A177-3AD203B41FA5}">
                      <a16:colId xmlns="" xmlns:a16="http://schemas.microsoft.com/office/drawing/2014/main" val="20005"/>
                    </a:ext>
                  </a:extLst>
                </a:gridCol>
                <a:gridCol w="1111944">
                  <a:extLst>
                    <a:ext uri="{9D8B030D-6E8A-4147-A177-3AD203B41FA5}">
                      <a16:colId xmlns="" xmlns:a16="http://schemas.microsoft.com/office/drawing/2014/main" val="20006"/>
                    </a:ext>
                  </a:extLst>
                </a:gridCol>
              </a:tblGrid>
              <a:tr h="95285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mn-lt"/>
                          <a:ea typeface="Times New Roman" pitchFamily="18" charset="0"/>
                          <a:cs typeface="Arial" charset="0"/>
                        </a:rPr>
                        <a:t>CLASS </a:t>
                      </a:r>
                      <a:r>
                        <a:rPr kumimoji="0" lang="en-US" altLang="en-US" sz="1400" b="1" i="0" u="none" strike="noStrike" cap="none" normalizeH="0" baseline="0" dirty="0">
                          <a:ln>
                            <a:noFill/>
                          </a:ln>
                          <a:solidFill>
                            <a:schemeClr val="bg1"/>
                          </a:solidFill>
                          <a:effectLst/>
                          <a:latin typeface="+mn-lt"/>
                          <a:ea typeface="Times New Roman" pitchFamily="18" charset="0"/>
                          <a:cs typeface="Arial" charset="0"/>
                        </a:rPr>
                        <a:t>1 &amp; </a:t>
                      </a:r>
                      <a:r>
                        <a:rPr kumimoji="0" lang="en-US" altLang="en-US" sz="1400" b="1" i="0" u="none" strike="noStrike" cap="none" normalizeH="0" baseline="30000" dirty="0">
                          <a:ln>
                            <a:noFill/>
                          </a:ln>
                          <a:solidFill>
                            <a:schemeClr val="bg1"/>
                          </a:solidFill>
                          <a:effectLst/>
                          <a:latin typeface="+mn-lt"/>
                          <a:ea typeface="Times New Roman" pitchFamily="18" charset="0"/>
                          <a:cs typeface="Arial" charset="0"/>
                        </a:rPr>
                        <a:t>1</a:t>
                      </a:r>
                      <a:r>
                        <a:rPr kumimoji="0" lang="en-US" altLang="en-US" sz="1400" b="1" i="0" u="none" strike="noStrike" cap="none" normalizeH="0" baseline="0" dirty="0">
                          <a:ln>
                            <a:noFill/>
                          </a:ln>
                          <a:solidFill>
                            <a:schemeClr val="bg1"/>
                          </a:solidFill>
                          <a:effectLst/>
                          <a:latin typeface="+mn-lt"/>
                          <a:ea typeface="Times New Roman" pitchFamily="18" charset="0"/>
                          <a:cs typeface="Arial" charset="0"/>
                        </a:rPr>
                        <a:t>1 MODIFICATIONS</a:t>
                      </a: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mn-lt"/>
                          <a:ea typeface="Times New Roman" pitchFamily="18" charset="0"/>
                          <a:cs typeface="Arial" charset="0"/>
                        </a:rPr>
                        <a:t>RECEIVED</a:t>
                      </a:r>
                      <a:endParaRPr kumimoji="0" lang="en-US" altLang="en-US" sz="1400" b="1" i="0" u="none" strike="noStrike" cap="none" normalizeH="0" baseline="0" dirty="0">
                        <a:ln>
                          <a:noFill/>
                        </a:ln>
                        <a:solidFill>
                          <a:schemeClr val="bg1"/>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mn-lt"/>
                          <a:ea typeface="Times New Roman" pitchFamily="18" charset="0"/>
                          <a:cs typeface="Arial" charset="0"/>
                        </a:rPr>
                        <a:t>60-DAY </a:t>
                      </a:r>
                      <a:r>
                        <a:rPr kumimoji="0" lang="en-US" altLang="en-US" sz="1400" b="1" i="0" u="none" strike="noStrike" cap="none" normalizeH="0" baseline="0" dirty="0">
                          <a:ln>
                            <a:noFill/>
                          </a:ln>
                          <a:solidFill>
                            <a:schemeClr val="tx1"/>
                          </a:solidFill>
                          <a:effectLst/>
                          <a:latin typeface="+mn-lt"/>
                          <a:ea typeface="Times New Roman" pitchFamily="18" charset="0"/>
                          <a:cs typeface="Arial" charset="0"/>
                        </a:rPr>
                        <a:t>REVIEW</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mn-lt"/>
                          <a:ea typeface="Times New Roman" pitchFamily="18" charset="0"/>
                          <a:cs typeface="Arial" charset="0"/>
                        </a:rPr>
                        <a:t>REQUIRED BY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mn-lt"/>
                          <a:ea typeface="Times New Roman" pitchFamily="18" charset="0"/>
                          <a:cs typeface="Arial" charset="0"/>
                        </a:rPr>
                        <a:t>REGULATION</a:t>
                      </a: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mn-lt"/>
                          <a:ea typeface="Times New Roman" pitchFamily="18" charset="0"/>
                          <a:cs typeface="Arial" charset="0"/>
                        </a:rPr>
                        <a:t>REVIEWED </a:t>
                      </a:r>
                      <a:r>
                        <a:rPr kumimoji="0" lang="en-US" altLang="en-US" sz="1400" b="1" i="0" u="none" strike="noStrike" cap="none" normalizeH="0" baseline="0" dirty="0">
                          <a:ln>
                            <a:noFill/>
                          </a:ln>
                          <a:solidFill>
                            <a:schemeClr val="bg1"/>
                          </a:solidFill>
                          <a:effectLst/>
                          <a:latin typeface="+mn-lt"/>
                          <a:ea typeface="Times New Roman" pitchFamily="18" charset="0"/>
                          <a:cs typeface="Arial" charset="0"/>
                        </a:rPr>
                        <a:t>BY</a:t>
                      </a: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mn-lt"/>
                          <a:ea typeface="Times New Roman" pitchFamily="18" charset="0"/>
                          <a:cs typeface="Arial" charset="0"/>
                        </a:rPr>
                        <a:t>NOTICE </a:t>
                      </a:r>
                      <a:r>
                        <a:rPr kumimoji="0" lang="en-US" altLang="en-US" sz="1400" b="1" i="0" u="none" strike="noStrike" cap="none" normalizeH="0" baseline="0" dirty="0">
                          <a:ln>
                            <a:noFill/>
                          </a:ln>
                          <a:solidFill>
                            <a:schemeClr val="bg1"/>
                          </a:solidFill>
                          <a:effectLst/>
                          <a:latin typeface="+mn-lt"/>
                          <a:ea typeface="Times New Roman" pitchFamily="18" charset="0"/>
                          <a:cs typeface="Arial" charset="0"/>
                        </a:rPr>
                        <a:t>OF </a:t>
                      </a:r>
                      <a:r>
                        <a:rPr kumimoji="0" lang="en-US" altLang="en-US" sz="1400" b="1" i="0" u="none" strike="noStrike" cap="none" normalizeH="0" baseline="0" dirty="0" smtClean="0">
                          <a:ln>
                            <a:noFill/>
                          </a:ln>
                          <a:solidFill>
                            <a:schemeClr val="bg1"/>
                          </a:solidFill>
                          <a:effectLst/>
                          <a:latin typeface="+mn-lt"/>
                          <a:ea typeface="Times New Roman" pitchFamily="18" charset="0"/>
                          <a:cs typeface="Arial" charset="0"/>
                        </a:rPr>
                        <a:t>DEFICIENCY/ COMMENTS</a:t>
                      </a:r>
                      <a:endParaRPr kumimoji="0" lang="en-US" altLang="en-US" sz="1400" b="1" i="0" u="none" strike="noStrike" cap="none" normalizeH="0" baseline="0" dirty="0">
                        <a:ln>
                          <a:noFill/>
                        </a:ln>
                        <a:solidFill>
                          <a:schemeClr val="bg1"/>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mn-lt"/>
                          <a:ea typeface="Times New Roman" pitchFamily="18" charset="0"/>
                          <a:cs typeface="Arial" charset="0"/>
                        </a:rPr>
                        <a:t>ISSUED</a:t>
                      </a:r>
                      <a:endParaRPr kumimoji="0" lang="en-US" altLang="en-US" sz="1400" b="1" i="0" u="none" strike="noStrike" cap="none" normalizeH="0" baseline="0" dirty="0">
                        <a:ln>
                          <a:noFill/>
                        </a:ln>
                        <a:solidFill>
                          <a:schemeClr val="bg1"/>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extLst>
                  <a:ext uri="{0D108BD9-81ED-4DB2-BD59-A6C34878D82A}">
                    <a16:rowId xmlns="" xmlns:a16="http://schemas.microsoft.com/office/drawing/2014/main" val="10000"/>
                  </a:ext>
                </a:extLst>
              </a:tr>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mn-lt"/>
                          <a:ea typeface="Times New Roman" pitchFamily="18" charset="0"/>
                          <a:cs typeface="Arial" charset="0"/>
                        </a:rPr>
                        <a:t>1.</a:t>
                      </a:r>
                      <a:endParaRPr kumimoji="0" lang="en-US" altLang="en-US" sz="1600" b="0" i="0" u="none" strike="noStrike" cap="none" normalizeH="0" baseline="0" dirty="0">
                        <a:ln>
                          <a:noFill/>
                        </a:ln>
                        <a:solidFill>
                          <a:srgbClr val="000000"/>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b"/>
                      <a:r>
                        <a:rPr lang="en-US" sz="1400" b="0" i="0" u="none" strike="noStrike" dirty="0" smtClean="0">
                          <a:solidFill>
                            <a:srgbClr val="000000"/>
                          </a:solidFill>
                          <a:effectLst/>
                          <a:latin typeface="+mn-lt"/>
                        </a:rPr>
                        <a:t>  Univar USA Inc. </a:t>
                      </a:r>
                      <a:r>
                        <a:rPr lang="en-US" sz="1400" b="0" i="0" u="none" strike="noStrike" dirty="0" smtClean="0">
                          <a:solidFill>
                            <a:schemeClr val="tx1"/>
                          </a:solidFill>
                          <a:effectLst/>
                          <a:latin typeface="+mn-lt"/>
                        </a:rPr>
                        <a:t>(Order)</a:t>
                      </a:r>
                      <a:endParaRPr lang="en-US" sz="1400" b="0" i="0" u="none" strike="noStrike" dirty="0">
                        <a:solidFill>
                          <a:schemeClr val="tx1"/>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400" b="0" i="0" u="none" strike="noStrike" dirty="0" smtClean="0">
                          <a:solidFill>
                            <a:schemeClr val="tx1"/>
                          </a:solidFill>
                          <a:effectLst/>
                          <a:latin typeface="+mn-lt"/>
                        </a:rPr>
                        <a:t>9/25/19</a:t>
                      </a:r>
                      <a:endParaRPr lang="en-US" sz="1400" b="0" i="0" u="none" strike="noStrike" dirty="0">
                        <a:solidFill>
                          <a:schemeClr val="tx1"/>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400" b="0" i="0" u="none" strike="noStrike" dirty="0" smtClean="0">
                          <a:solidFill>
                            <a:schemeClr val="tx1"/>
                          </a:solidFill>
                          <a:effectLst/>
                          <a:latin typeface="+mn-lt"/>
                        </a:rPr>
                        <a:t>11/24/19</a:t>
                      </a:r>
                      <a:endParaRPr lang="en-US" sz="1400" b="0" i="0" u="none" strike="noStrike" dirty="0">
                        <a:solidFill>
                          <a:schemeClr val="tx1"/>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mn-lt"/>
                          <a:ea typeface="Times New Roman" pitchFamily="18" charset="0"/>
                          <a:cs typeface="Arial" charset="0"/>
                        </a:rPr>
                        <a:t>11/6/19</a:t>
                      </a:r>
                      <a:endParaRPr kumimoji="0" lang="en-US" altLang="en-US" sz="1400" b="0" i="0" u="none" strike="noStrike" cap="none" normalizeH="0" baseline="0" dirty="0">
                        <a:ln>
                          <a:noFill/>
                        </a:ln>
                        <a:solidFill>
                          <a:schemeClr val="tx1"/>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mn-lt"/>
                          <a:ea typeface="Times New Roman" pitchFamily="18" charset="0"/>
                          <a:cs typeface="Arial" charset="0"/>
                        </a:rPr>
                        <a:t>11/6/19</a:t>
                      </a:r>
                      <a:endParaRPr kumimoji="0" lang="en-US" altLang="en-US" sz="1400" b="0" i="0" u="none" strike="noStrike" cap="none" normalizeH="0" baseline="0" dirty="0">
                        <a:ln>
                          <a:noFill/>
                        </a:ln>
                        <a:solidFill>
                          <a:schemeClr val="tx1"/>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cap="none" normalizeH="0" baseline="0" dirty="0" smtClean="0">
                          <a:ln>
                            <a:noFill/>
                          </a:ln>
                          <a:solidFill>
                            <a:srgbClr val="7030A0"/>
                          </a:solidFill>
                          <a:effectLst/>
                          <a:latin typeface="+mn-lt"/>
                          <a:ea typeface="Times New Roman" pitchFamily="18" charset="0"/>
                          <a:cs typeface="Arial" charset="0"/>
                        </a:rPr>
                        <a:t>In Progress</a:t>
                      </a:r>
                      <a:endParaRPr kumimoji="0" lang="en-US" altLang="en-US" sz="1400" b="0" i="0" u="none" strike="noStrike" cap="none" normalizeH="0" baseline="0" dirty="0" smtClean="0">
                        <a:ln>
                          <a:noFill/>
                        </a:ln>
                        <a:solidFill>
                          <a:srgbClr val="FF0000"/>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4254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mn-lt"/>
                          <a:ea typeface="Times New Roman" pitchFamily="18" charset="0"/>
                          <a:cs typeface="Arial" charset="0"/>
                        </a:rPr>
                        <a:t>2.</a:t>
                      </a:r>
                      <a:endParaRPr kumimoji="0" lang="en-US" altLang="en-US" sz="1600" b="0" i="0" u="none" strike="noStrike" cap="none" normalizeH="0" baseline="0" dirty="0">
                        <a:ln>
                          <a:noFill/>
                        </a:ln>
                        <a:solidFill>
                          <a:srgbClr val="000000"/>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b"/>
                      <a:r>
                        <a:rPr lang="en-US" sz="1400" b="0" i="0" u="none" strike="noStrike" dirty="0" smtClean="0">
                          <a:solidFill>
                            <a:srgbClr val="000000"/>
                          </a:solidFill>
                          <a:effectLst/>
                          <a:latin typeface="+mn-lt"/>
                        </a:rPr>
                        <a:t> </a:t>
                      </a:r>
                      <a:r>
                        <a:rPr lang="en-US" sz="1400" b="0" i="0" u="none" strike="noStrike" dirty="0" err="1" smtClean="0">
                          <a:solidFill>
                            <a:srgbClr val="000000"/>
                          </a:solidFill>
                          <a:effectLst/>
                          <a:latin typeface="+mn-lt"/>
                        </a:rPr>
                        <a:t>Tradebe</a:t>
                      </a:r>
                      <a:r>
                        <a:rPr lang="en-US" sz="1400" b="0" i="0" u="none" strike="noStrike" dirty="0" smtClean="0">
                          <a:solidFill>
                            <a:srgbClr val="000000"/>
                          </a:solidFill>
                          <a:effectLst/>
                          <a:latin typeface="+mn-lt"/>
                        </a:rPr>
                        <a:t> (TNHW-103)</a:t>
                      </a:r>
                      <a:endParaRPr lang="en-US" sz="14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400" b="0" i="0" u="none" strike="noStrike" dirty="0" smtClean="0">
                          <a:solidFill>
                            <a:schemeClr val="tx1"/>
                          </a:solidFill>
                          <a:effectLst/>
                          <a:latin typeface="+mn-lt"/>
                        </a:rPr>
                        <a:t>10/29/19</a:t>
                      </a:r>
                      <a:endParaRPr lang="en-US" sz="1400" b="0" i="0" u="none" strike="noStrike" dirty="0">
                        <a:solidFill>
                          <a:schemeClr val="tx1"/>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400" b="0" i="0" u="none" strike="noStrike" dirty="0" smtClean="0">
                          <a:solidFill>
                            <a:schemeClr val="tx1"/>
                          </a:solidFill>
                          <a:effectLst/>
                          <a:latin typeface="+mn-lt"/>
                        </a:rPr>
                        <a:t>12/27/19</a:t>
                      </a:r>
                      <a:endParaRPr lang="en-US" sz="1400" b="0" i="0" u="none" strike="noStrike" dirty="0">
                        <a:solidFill>
                          <a:schemeClr val="tx1"/>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mn-lt"/>
                          <a:ea typeface="Times New Roman" pitchFamily="18" charset="0"/>
                          <a:cs typeface="Arial" charset="0"/>
                        </a:rPr>
                        <a:t>10/30/19</a:t>
                      </a:r>
                      <a:endParaRPr kumimoji="0" lang="en-US" altLang="en-US" sz="1400" b="0" i="0" u="none" strike="noStrike" cap="none" normalizeH="0" baseline="0" dirty="0">
                        <a:ln>
                          <a:noFill/>
                        </a:ln>
                        <a:solidFill>
                          <a:srgbClr val="000000"/>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cap="none" normalizeH="0" baseline="0" dirty="0" smtClean="0">
                          <a:ln>
                            <a:noFill/>
                          </a:ln>
                          <a:solidFill>
                            <a:schemeClr val="tx1"/>
                          </a:solidFill>
                          <a:effectLst/>
                          <a:latin typeface="+mn-lt"/>
                          <a:ea typeface="Times New Roman" pitchFamily="18" charset="0"/>
                          <a:cs typeface="Arial" charset="0"/>
                        </a:rPr>
                        <a:t>11/13/19</a:t>
                      </a: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mn-lt"/>
                          <a:ea typeface="Times New Roman" pitchFamily="18" charset="0"/>
                          <a:cs typeface="Arial" charset="0"/>
                        </a:rPr>
                        <a:t>3.</a:t>
                      </a:r>
                      <a:endParaRPr kumimoji="0" lang="en-US" altLang="en-US" sz="1600" b="0" i="0" u="none" strike="noStrike" cap="none" normalizeH="0" baseline="0" dirty="0">
                        <a:ln>
                          <a:noFill/>
                        </a:ln>
                        <a:solidFill>
                          <a:srgbClr val="000000"/>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b"/>
                      <a:r>
                        <a:rPr lang="en-US" sz="1400" b="0" i="0" u="none" strike="noStrike" dirty="0" smtClean="0">
                          <a:solidFill>
                            <a:srgbClr val="000000"/>
                          </a:solidFill>
                          <a:effectLst/>
                          <a:latin typeface="+mn-lt"/>
                        </a:rPr>
                        <a:t> Safety-Kleen</a:t>
                      </a:r>
                      <a:r>
                        <a:rPr lang="en-US" sz="1400" b="0" i="0" u="none" strike="noStrike" baseline="0" dirty="0" smtClean="0">
                          <a:solidFill>
                            <a:srgbClr val="000000"/>
                          </a:solidFill>
                          <a:effectLst/>
                          <a:latin typeface="+mn-lt"/>
                        </a:rPr>
                        <a:t> - Nashville</a:t>
                      </a:r>
                    </a:p>
                    <a:p>
                      <a:pPr algn="l" fontAlgn="b"/>
                      <a:r>
                        <a:rPr lang="en-US" sz="1400" b="0" i="0" u="none" strike="noStrike" baseline="0" dirty="0" smtClean="0">
                          <a:solidFill>
                            <a:srgbClr val="000000"/>
                          </a:solidFill>
                          <a:effectLst/>
                          <a:latin typeface="+mn-lt"/>
                        </a:rPr>
                        <a:t> (TNHW-160)</a:t>
                      </a:r>
                      <a:endParaRPr lang="en-US" sz="14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chemeClr val="tx1"/>
                          </a:solidFill>
                          <a:effectLst/>
                          <a:latin typeface="+mn-lt"/>
                        </a:rPr>
                        <a:t>10/29/19</a:t>
                      </a:r>
                      <a:endParaRPr lang="en-US" sz="1400" b="0" i="0" u="none" strike="noStrike" dirty="0">
                        <a:solidFill>
                          <a:schemeClr val="tx1"/>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chemeClr val="tx1"/>
                          </a:solidFill>
                          <a:effectLst/>
                          <a:latin typeface="+mn-lt"/>
                        </a:rPr>
                        <a:t>12/27/19</a:t>
                      </a:r>
                      <a:endParaRPr lang="en-US" sz="1400" b="0" i="0" u="none" strike="noStrike" dirty="0">
                        <a:solidFill>
                          <a:schemeClr val="tx1"/>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mn-lt"/>
                          <a:ea typeface="Times New Roman" pitchFamily="18" charset="0"/>
                          <a:cs typeface="Arial" charset="0"/>
                        </a:rPr>
                        <a:t>10/31/19</a:t>
                      </a:r>
                      <a:endParaRPr kumimoji="0" lang="en-US" altLang="en-US" sz="1400" b="0" i="0" u="none" strike="noStrike" cap="none" normalizeH="0" baseline="0" dirty="0">
                        <a:ln>
                          <a:noFill/>
                        </a:ln>
                        <a:solidFill>
                          <a:srgbClr val="000000"/>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cap="none" normalizeH="0" baseline="0" dirty="0" smtClean="0">
                          <a:ln>
                            <a:noFill/>
                          </a:ln>
                          <a:solidFill>
                            <a:schemeClr val="tx1"/>
                          </a:solidFill>
                          <a:effectLst/>
                          <a:latin typeface="+mn-lt"/>
                          <a:ea typeface="Times New Roman" pitchFamily="18" charset="0"/>
                          <a:cs typeface="Arial" charset="0"/>
                        </a:rPr>
                        <a:t>11/21/19</a:t>
                      </a: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mn-lt"/>
                          <a:ea typeface="Times New Roman" pitchFamily="18" charset="0"/>
                          <a:cs typeface="Arial" charset="0"/>
                        </a:rPr>
                        <a:t>4.</a:t>
                      </a:r>
                      <a:endParaRPr kumimoji="0" lang="en-US" altLang="en-US" sz="1600" b="0" i="0" u="none" strike="noStrike" cap="none" normalizeH="0" baseline="0" dirty="0">
                        <a:ln>
                          <a:noFill/>
                        </a:ln>
                        <a:solidFill>
                          <a:srgbClr val="000000"/>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mn-lt"/>
                        </a:rPr>
                        <a:t> Safety-Kleen</a:t>
                      </a:r>
                      <a:r>
                        <a:rPr lang="en-US" sz="1400" b="0" i="0" u="none" strike="noStrike" baseline="0" dirty="0" smtClean="0">
                          <a:solidFill>
                            <a:srgbClr val="000000"/>
                          </a:solidFill>
                          <a:effectLst/>
                          <a:latin typeface="+mn-lt"/>
                        </a:rPr>
                        <a:t> - Knoxville</a:t>
                      </a:r>
                      <a:endParaRPr lang="en-US" sz="1400" b="0" i="0" u="none" strike="noStrike" dirty="0" smtClean="0">
                        <a:solidFill>
                          <a:srgbClr val="000000"/>
                        </a:solidFill>
                        <a:effectLst/>
                        <a:latin typeface="+mn-lt"/>
                      </a:endParaRPr>
                    </a:p>
                    <a:p>
                      <a:pPr algn="l" fontAlgn="b"/>
                      <a:r>
                        <a:rPr lang="en-US" sz="1400" b="0" i="0" u="none" strike="noStrike" dirty="0" smtClean="0">
                          <a:solidFill>
                            <a:srgbClr val="000000"/>
                          </a:solidFill>
                          <a:effectLst/>
                          <a:latin typeface="+mn-lt"/>
                        </a:rPr>
                        <a:t> (TNHW-166)</a:t>
                      </a:r>
                      <a:endParaRPr lang="en-US" sz="14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chemeClr val="tx1"/>
                          </a:solidFill>
                          <a:effectLst/>
                          <a:latin typeface="+mn-lt"/>
                        </a:rPr>
                        <a:t>10/29/19</a:t>
                      </a:r>
                      <a:endParaRPr lang="en-US" sz="1400" b="0" i="0" u="none" strike="noStrike" dirty="0">
                        <a:solidFill>
                          <a:schemeClr val="tx1"/>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chemeClr val="tx1"/>
                          </a:solidFill>
                          <a:effectLst/>
                          <a:latin typeface="+mn-lt"/>
                        </a:rPr>
                        <a:t>12/27/19</a:t>
                      </a:r>
                      <a:endParaRPr lang="en-US" sz="1400" b="0" i="0" u="none" strike="noStrike" dirty="0">
                        <a:solidFill>
                          <a:schemeClr val="tx1"/>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mn-lt"/>
                          <a:ea typeface="Times New Roman" pitchFamily="18" charset="0"/>
                          <a:cs typeface="Arial" charset="0"/>
                        </a:rPr>
                        <a:t>10/31/19</a:t>
                      </a: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cap="none" normalizeH="0" baseline="0" dirty="0" smtClean="0">
                          <a:ln>
                            <a:noFill/>
                          </a:ln>
                          <a:solidFill>
                            <a:schemeClr val="tx1"/>
                          </a:solidFill>
                          <a:effectLst/>
                          <a:latin typeface="+mn-lt"/>
                          <a:ea typeface="Times New Roman" pitchFamily="18" charset="0"/>
                          <a:cs typeface="Arial" charset="0"/>
                        </a:rPr>
                        <a:t>11/21/19</a:t>
                      </a: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mn-lt"/>
                          <a:ea typeface="Times New Roman" pitchFamily="18" charset="0"/>
                          <a:cs typeface="Arial" charset="0"/>
                        </a:rPr>
                        <a:t>5.</a:t>
                      </a:r>
                      <a:endParaRPr kumimoji="0" lang="en-US" altLang="en-US" sz="1600" b="0" i="0" u="none" strike="noStrike" cap="none" normalizeH="0" baseline="0" dirty="0">
                        <a:ln>
                          <a:noFill/>
                        </a:ln>
                        <a:solidFill>
                          <a:srgbClr val="000000"/>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b"/>
                      <a:r>
                        <a:rPr lang="en-US" sz="1400" b="0" i="0" u="none" strike="noStrike" dirty="0" smtClean="0">
                          <a:solidFill>
                            <a:srgbClr val="000000"/>
                          </a:solidFill>
                          <a:effectLst/>
                          <a:latin typeface="+mn-lt"/>
                        </a:rPr>
                        <a:t> East</a:t>
                      </a:r>
                      <a:r>
                        <a:rPr lang="en-US" sz="1400" b="0" i="0" u="none" strike="noStrike" baseline="0" dirty="0" smtClean="0">
                          <a:solidFill>
                            <a:srgbClr val="000000"/>
                          </a:solidFill>
                          <a:effectLst/>
                          <a:latin typeface="+mn-lt"/>
                        </a:rPr>
                        <a:t> TN Technology Park </a:t>
                      </a:r>
                    </a:p>
                    <a:p>
                      <a:pPr algn="l" fontAlgn="b"/>
                      <a:r>
                        <a:rPr lang="en-US" sz="1400" b="0" i="0" u="none" strike="noStrike" baseline="0" dirty="0" smtClean="0">
                          <a:solidFill>
                            <a:srgbClr val="000000"/>
                          </a:solidFill>
                          <a:effectLst/>
                          <a:latin typeface="+mn-lt"/>
                        </a:rPr>
                        <a:t> (TNHW-165)</a:t>
                      </a:r>
                      <a:endParaRPr lang="en-US" sz="14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400" b="0" i="0" u="none" strike="noStrike" dirty="0" smtClean="0">
                          <a:solidFill>
                            <a:schemeClr val="tx1"/>
                          </a:solidFill>
                          <a:effectLst/>
                          <a:latin typeface="+mn-lt"/>
                        </a:rPr>
                        <a:t>11/5/19</a:t>
                      </a:r>
                      <a:endParaRPr lang="en-US" sz="1400" b="0" i="0" u="none" strike="noStrike" dirty="0">
                        <a:solidFill>
                          <a:schemeClr val="tx1"/>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400" b="0" i="0" u="none" strike="noStrike" dirty="0" smtClean="0">
                          <a:solidFill>
                            <a:schemeClr val="tx1"/>
                          </a:solidFill>
                          <a:effectLst/>
                          <a:latin typeface="+mn-lt"/>
                        </a:rPr>
                        <a:t>1/3/19</a:t>
                      </a:r>
                      <a:endParaRPr lang="en-US" sz="1400" b="0" i="0" u="none" strike="noStrike" dirty="0">
                        <a:solidFill>
                          <a:schemeClr val="tx1"/>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mn-lt"/>
                          <a:ea typeface="Times New Roman" pitchFamily="18" charset="0"/>
                          <a:cs typeface="Arial" charset="0"/>
                        </a:rPr>
                        <a:t>11/15/19</a:t>
                      </a:r>
                      <a:endParaRPr kumimoji="0" lang="en-US" altLang="en-US" sz="1400" b="0" i="0" u="none" strike="noStrike" cap="none" normalizeH="0" baseline="0" dirty="0">
                        <a:ln>
                          <a:noFill/>
                        </a:ln>
                        <a:solidFill>
                          <a:srgbClr val="000000"/>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cap="none" normalizeH="0" baseline="0" dirty="0" smtClean="0">
                          <a:ln>
                            <a:noFill/>
                          </a:ln>
                          <a:solidFill>
                            <a:srgbClr val="7030A0"/>
                          </a:solidFill>
                          <a:effectLst/>
                          <a:latin typeface="+mn-lt"/>
                          <a:ea typeface="Times New Roman" pitchFamily="18" charset="0"/>
                          <a:cs typeface="Arial" charset="0"/>
                        </a:rPr>
                        <a:t>In Progress</a:t>
                      </a: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81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mn-lt"/>
                          <a:ea typeface="Times New Roman" pitchFamily="18" charset="0"/>
                          <a:cs typeface="Arial" charset="0"/>
                        </a:rPr>
                        <a:t>6.</a:t>
                      </a:r>
                      <a:endParaRPr kumimoji="0" lang="en-US" altLang="en-US" sz="1600" b="0" i="0" u="none" strike="noStrike" cap="none" normalizeH="0" baseline="0" dirty="0">
                        <a:ln>
                          <a:noFill/>
                        </a:ln>
                        <a:solidFill>
                          <a:srgbClr val="000000"/>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b"/>
                      <a:r>
                        <a:rPr lang="en-US" sz="1400" b="0" i="0" u="none" strike="noStrike" dirty="0" smtClean="0">
                          <a:solidFill>
                            <a:srgbClr val="000000"/>
                          </a:solidFill>
                          <a:effectLst/>
                          <a:latin typeface="+mn-lt"/>
                        </a:rPr>
                        <a:t> YKK Snap Fasteners</a:t>
                      </a:r>
                    </a:p>
                    <a:p>
                      <a:pPr algn="l" fontAlgn="b"/>
                      <a:r>
                        <a:rPr lang="en-US" sz="1400" b="0" i="0" u="none" strike="noStrike" dirty="0" smtClean="0">
                          <a:solidFill>
                            <a:srgbClr val="000000"/>
                          </a:solidFill>
                          <a:effectLst/>
                          <a:latin typeface="+mn-lt"/>
                        </a:rPr>
                        <a:t> (TNHW-151)</a:t>
                      </a:r>
                      <a:endParaRPr lang="en-US" sz="14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400" b="0" i="0" u="none" strike="noStrike" dirty="0" smtClean="0">
                          <a:solidFill>
                            <a:schemeClr val="tx1"/>
                          </a:solidFill>
                          <a:effectLst/>
                          <a:latin typeface="+mn-lt"/>
                        </a:rPr>
                        <a:t>12/17/19</a:t>
                      </a:r>
                      <a:endParaRPr lang="en-US" sz="1400" b="0" i="0" u="none" strike="noStrike" dirty="0">
                        <a:solidFill>
                          <a:schemeClr val="tx1"/>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400" b="0" i="0" u="none" strike="noStrike" dirty="0" smtClean="0">
                          <a:solidFill>
                            <a:schemeClr val="tx1"/>
                          </a:solidFill>
                          <a:effectLst/>
                          <a:latin typeface="+mn-lt"/>
                        </a:rPr>
                        <a:t>2/18/19</a:t>
                      </a:r>
                      <a:endParaRPr lang="en-US" sz="1400" b="0" i="0" u="none" strike="noStrike" dirty="0">
                        <a:solidFill>
                          <a:schemeClr val="tx1"/>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mn-lt"/>
                          <a:ea typeface="Times New Roman" pitchFamily="18" charset="0"/>
                          <a:cs typeface="Arial" charset="0"/>
                        </a:rPr>
                        <a:t>1/8/20</a:t>
                      </a:r>
                      <a:endParaRPr kumimoji="0" lang="en-US" altLang="en-US" sz="1400" b="0" i="0" u="none" strike="noStrike" cap="none" normalizeH="0" baseline="0" dirty="0">
                        <a:ln>
                          <a:noFill/>
                        </a:ln>
                        <a:solidFill>
                          <a:srgbClr val="000000"/>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cap="none" normalizeH="0" baseline="0" dirty="0" smtClean="0">
                          <a:ln>
                            <a:noFill/>
                          </a:ln>
                          <a:solidFill>
                            <a:srgbClr val="7030A0"/>
                          </a:solidFill>
                          <a:effectLst/>
                          <a:latin typeface="+mn-lt"/>
                          <a:ea typeface="Times New Roman" pitchFamily="18" charset="0"/>
                          <a:cs typeface="Arial" charset="0"/>
                        </a:rPr>
                        <a:t>In Progress</a:t>
                      </a: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822960">
                <a:tc gridSpan="7">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Can include correcting minor errors in the permit, upgrading plans and records maintained, or routine changes to the facility or its operation. </a:t>
                      </a:r>
                      <a:endParaRPr lang="en-US" sz="1400" dirty="0" smtClean="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3" name="Footer Placeholder 2"/>
          <p:cNvSpPr>
            <a:spLocks noGrp="1"/>
          </p:cNvSpPr>
          <p:nvPr>
            <p:ph type="ftr" sz="quarter" idx="11"/>
          </p:nvPr>
        </p:nvSpPr>
        <p:spPr>
          <a:prstGeom prst="rect">
            <a:avLst/>
          </a:prstGeom>
        </p:spPr>
        <p:txBody>
          <a:bodyPr/>
          <a:lstStyle/>
          <a:p>
            <a:pPr>
              <a:defRPr/>
            </a:pPr>
            <a:r>
              <a:rPr lang="en-US" sz="1400" i="0" dirty="0" smtClean="0">
                <a:solidFill>
                  <a:srgbClr val="1B365D"/>
                </a:solidFill>
                <a:latin typeface="Calibri" panose="020F0502020204030204" pitchFamily="34" charset="0"/>
              </a:rPr>
              <a:t>4</a:t>
            </a:r>
            <a:endParaRPr lang="en-US" sz="1400" i="0" dirty="0">
              <a:solidFill>
                <a:srgbClr val="1B365D"/>
              </a:solidFill>
              <a:latin typeface="Calibri" panose="020F0502020204030204" pitchFamily="34" charset="0"/>
            </a:endParaRPr>
          </a:p>
        </p:txBody>
      </p:sp>
    </p:spTree>
    <p:extLst>
      <p:ext uri="{BB962C8B-B14F-4D97-AF65-F5344CB8AC3E}">
        <p14:creationId xmlns:p14="http://schemas.microsoft.com/office/powerpoint/2010/main" val="35669633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000" u="sng" dirty="0"/>
              <a:t>Modification Application Reviews Class 1 and </a:t>
            </a:r>
            <a:r>
              <a:rPr lang="en-US" altLang="en-US" sz="2000" u="sng" baseline="30000" dirty="0"/>
              <a:t>1</a:t>
            </a:r>
            <a:r>
              <a:rPr lang="en-US" altLang="en-US" sz="2000" u="sng" dirty="0"/>
              <a:t>1 by Type</a:t>
            </a:r>
            <a:r>
              <a:rPr lang="en-US" altLang="en-US" sz="2000" dirty="0">
                <a:solidFill>
                  <a:srgbClr val="FFFFFF"/>
                </a:solidFill>
              </a:rPr>
              <a:t/>
            </a:r>
            <a:br>
              <a:rPr lang="en-US" altLang="en-US" sz="2000" dirty="0">
                <a:solidFill>
                  <a:srgbClr val="FFFFFF"/>
                </a:solidFill>
              </a:rPr>
            </a:br>
            <a:r>
              <a:rPr lang="en-US" altLang="en-US" sz="2000" dirty="0">
                <a:solidFill>
                  <a:srgbClr val="FFFFFF"/>
                </a:solidFill>
              </a:rPr>
              <a:t>October 1, 2019 to December 31</a:t>
            </a:r>
            <a:r>
              <a:rPr lang="en-US" altLang="en-US" sz="2000" dirty="0">
                <a:solidFill>
                  <a:prstClr val="white"/>
                </a:solidFill>
              </a:rPr>
              <a:t>, 2019 </a:t>
            </a:r>
            <a:r>
              <a:rPr lang="en-US" altLang="en-US" sz="2000" dirty="0" smtClean="0">
                <a:solidFill>
                  <a:prstClr val="white"/>
                </a:solidFill>
              </a:rPr>
              <a:t>(cont’d)</a:t>
            </a: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85918685"/>
              </p:ext>
            </p:extLst>
          </p:nvPr>
        </p:nvGraphicFramePr>
        <p:xfrm>
          <a:off x="210898" y="1219200"/>
          <a:ext cx="8763000" cy="495776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990600" y="381000"/>
            <a:ext cx="184731" cy="369332"/>
          </a:xfrm>
          <a:prstGeom prst="rect">
            <a:avLst/>
          </a:prstGeom>
          <a:noFill/>
        </p:spPr>
        <p:txBody>
          <a:bodyPr wrap="none" rtlCol="0">
            <a:spAutoFit/>
          </a:bodyPr>
          <a:lstStyle/>
          <a:p>
            <a:endParaRPr lang="en-US" dirty="0">
              <a:solidFill>
                <a:prstClr val="black"/>
              </a:solidFill>
            </a:endParaRPr>
          </a:p>
        </p:txBody>
      </p:sp>
      <p:graphicFrame>
        <p:nvGraphicFramePr>
          <p:cNvPr id="8" name="Content Placeholder 3"/>
          <p:cNvGraphicFramePr>
            <a:graphicFrameLocks/>
          </p:cNvGraphicFramePr>
          <p:nvPr>
            <p:extLst>
              <p:ext uri="{D42A27DB-BD31-4B8C-83A1-F6EECF244321}">
                <p14:modId xmlns:p14="http://schemas.microsoft.com/office/powerpoint/2010/main" val="2399002455"/>
              </p:ext>
            </p:extLst>
          </p:nvPr>
        </p:nvGraphicFramePr>
        <p:xfrm>
          <a:off x="228600" y="1371600"/>
          <a:ext cx="8763000" cy="49577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456685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52400" y="152400"/>
            <a:ext cx="8839200" cy="825500"/>
          </a:xfrm>
        </p:spPr>
        <p:txBody>
          <a:bodyPr/>
          <a:lstStyle/>
          <a:p>
            <a:r>
              <a:rPr lang="en-US" altLang="en-US" sz="2000" u="sng" dirty="0" smtClean="0"/>
              <a:t>Modif</a:t>
            </a:r>
            <a:r>
              <a:rPr lang="en-US" altLang="en-US" sz="2000" u="sng" dirty="0" smtClean="0">
                <a:solidFill>
                  <a:schemeClr val="bg1"/>
                </a:solidFill>
              </a:rPr>
              <a:t>ication </a:t>
            </a:r>
            <a:r>
              <a:rPr lang="en-US" altLang="en-US" sz="2000" u="sng" dirty="0">
                <a:solidFill>
                  <a:schemeClr val="bg1"/>
                </a:solidFill>
              </a:rPr>
              <a:t>Application Reviews </a:t>
            </a:r>
            <a:r>
              <a:rPr lang="en-US" altLang="en-US" sz="2000" u="sng" dirty="0"/>
              <a:t>Required by Regulation</a:t>
            </a:r>
            <a:r>
              <a:rPr lang="en-US" altLang="en-US" sz="2000" dirty="0">
                <a:solidFill>
                  <a:srgbClr val="FFFFFF"/>
                </a:solidFill>
              </a:rPr>
              <a:t/>
            </a:r>
            <a:br>
              <a:rPr lang="en-US" altLang="en-US" sz="2000" dirty="0">
                <a:solidFill>
                  <a:srgbClr val="FFFFFF"/>
                </a:solidFill>
              </a:rPr>
            </a:br>
            <a:r>
              <a:rPr lang="en-US" altLang="en-US" sz="2000" dirty="0">
                <a:solidFill>
                  <a:srgbClr val="FFFFFF"/>
                </a:solidFill>
              </a:rPr>
              <a:t>October 1, 2019 to December 31</a:t>
            </a:r>
            <a:r>
              <a:rPr lang="en-US" altLang="en-US" sz="2000" dirty="0">
                <a:solidFill>
                  <a:prstClr val="white"/>
                </a:solidFill>
              </a:rPr>
              <a:t>, </a:t>
            </a:r>
            <a:r>
              <a:rPr lang="en-US" altLang="en-US" sz="2000" dirty="0" smtClean="0">
                <a:solidFill>
                  <a:prstClr val="white"/>
                </a:solidFill>
              </a:rPr>
              <a:t>2019 (</a:t>
            </a:r>
            <a:r>
              <a:rPr lang="en-US" altLang="en-US" sz="2000" dirty="0">
                <a:solidFill>
                  <a:prstClr val="white"/>
                </a:solidFill>
              </a:rPr>
              <a:t>cont’d)</a:t>
            </a:r>
            <a:endParaRPr lang="en-US" altLang="en-US"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97903605"/>
              </p:ext>
            </p:extLst>
          </p:nvPr>
        </p:nvGraphicFramePr>
        <p:xfrm>
          <a:off x="228600" y="1371600"/>
          <a:ext cx="8763000" cy="2254436"/>
        </p:xfrm>
        <a:graphic>
          <a:graphicData uri="http://schemas.openxmlformats.org/drawingml/2006/table">
            <a:tbl>
              <a:tblPr/>
              <a:tblGrid>
                <a:gridCol w="387742">
                  <a:extLst>
                    <a:ext uri="{9D8B030D-6E8A-4147-A177-3AD203B41FA5}">
                      <a16:colId xmlns="" xmlns:a16="http://schemas.microsoft.com/office/drawing/2014/main" val="20000"/>
                    </a:ext>
                  </a:extLst>
                </a:gridCol>
                <a:gridCol w="2355457">
                  <a:extLst>
                    <a:ext uri="{9D8B030D-6E8A-4147-A177-3AD203B41FA5}">
                      <a16:colId xmlns="" xmlns:a16="http://schemas.microsoft.com/office/drawing/2014/main" val="20001"/>
                    </a:ext>
                  </a:extLst>
                </a:gridCol>
                <a:gridCol w="990600">
                  <a:extLst>
                    <a:ext uri="{9D8B030D-6E8A-4147-A177-3AD203B41FA5}">
                      <a16:colId xmlns="" xmlns:a16="http://schemas.microsoft.com/office/drawing/2014/main" val="20002"/>
                    </a:ext>
                  </a:extLst>
                </a:gridCol>
                <a:gridCol w="1151766">
                  <a:extLst>
                    <a:ext uri="{9D8B030D-6E8A-4147-A177-3AD203B41FA5}">
                      <a16:colId xmlns="" xmlns:a16="http://schemas.microsoft.com/office/drawing/2014/main" val="20003"/>
                    </a:ext>
                  </a:extLst>
                </a:gridCol>
                <a:gridCol w="1564497">
                  <a:extLst>
                    <a:ext uri="{9D8B030D-6E8A-4147-A177-3AD203B41FA5}">
                      <a16:colId xmlns="" xmlns:a16="http://schemas.microsoft.com/office/drawing/2014/main" val="3077768560"/>
                    </a:ext>
                  </a:extLst>
                </a:gridCol>
                <a:gridCol w="1224496">
                  <a:extLst>
                    <a:ext uri="{9D8B030D-6E8A-4147-A177-3AD203B41FA5}">
                      <a16:colId xmlns="" xmlns:a16="http://schemas.microsoft.com/office/drawing/2014/main" val="20004"/>
                    </a:ext>
                  </a:extLst>
                </a:gridCol>
                <a:gridCol w="1088442">
                  <a:extLst>
                    <a:ext uri="{9D8B030D-6E8A-4147-A177-3AD203B41FA5}">
                      <a16:colId xmlns="" xmlns:a16="http://schemas.microsoft.com/office/drawing/2014/main" val="20005"/>
                    </a:ext>
                  </a:extLst>
                </a:gridCol>
              </a:tblGrid>
              <a:tr h="1086576">
                <a:tc>
                  <a:txBody>
                    <a:bodyPr/>
                    <a:lstStyle>
                      <a:lvl1pPr eaLnBrk="0" hangingPunct="0">
                        <a:spcBef>
                          <a:spcPct val="20000"/>
                        </a:spcBef>
                        <a:buFont typeface="Arial" charset="0"/>
                        <a:defRPr sz="2800">
                          <a:solidFill>
                            <a:schemeClr val="tx1"/>
                          </a:solidFill>
                          <a:latin typeface="Franklin Gothic Book" pitchFamily="34" charset="0"/>
                        </a:defRPr>
                      </a:lvl1pPr>
                      <a:lvl2pPr marL="742950" indent="-285750" eaLnBrk="0" hangingPunct="0">
                        <a:spcBef>
                          <a:spcPct val="20000"/>
                        </a:spcBef>
                        <a:buFont typeface="Arial" charset="0"/>
                        <a:defRPr sz="2400">
                          <a:solidFill>
                            <a:schemeClr val="tx1"/>
                          </a:solidFill>
                          <a:latin typeface="Franklin Gothic Book" pitchFamily="34" charset="0"/>
                        </a:defRPr>
                      </a:lvl2pPr>
                      <a:lvl3pPr marL="1143000" indent="-228600" eaLnBrk="0" hangingPunct="0">
                        <a:spcBef>
                          <a:spcPct val="20000"/>
                        </a:spcBef>
                        <a:buFont typeface="Arial" charset="0"/>
                        <a:defRPr sz="2000">
                          <a:solidFill>
                            <a:schemeClr val="tx1"/>
                          </a:solidFill>
                          <a:latin typeface="Franklin Gothic Book" pitchFamily="34" charset="0"/>
                        </a:defRPr>
                      </a:lvl3pPr>
                      <a:lvl4pPr marL="1600200" indent="-228600" eaLnBrk="0" hangingPunct="0">
                        <a:spcBef>
                          <a:spcPct val="20000"/>
                        </a:spcBef>
                        <a:buFont typeface="Arial" charset="0"/>
                        <a:defRPr>
                          <a:solidFill>
                            <a:schemeClr val="tx1"/>
                          </a:solidFill>
                          <a:latin typeface="Franklin Gothic Book" pitchFamily="34" charset="0"/>
                        </a:defRPr>
                      </a:lvl4pPr>
                      <a:lvl5pPr marL="2057400" indent="-228600" eaLnBrk="0" hangingPunct="0">
                        <a:spcBef>
                          <a:spcPct val="20000"/>
                        </a:spcBef>
                        <a:buFont typeface="Arial" charset="0"/>
                        <a:defRPr>
                          <a:solidFill>
                            <a:schemeClr val="tx1"/>
                          </a:solidFill>
                          <a:latin typeface="Franklin Gothic Book" pitchFamily="34" charset="0"/>
                        </a:defRPr>
                      </a:lvl5pPr>
                      <a:lvl6pPr marL="2514600" indent="-228600" eaLnBrk="0" fontAlgn="base" hangingPunct="0">
                        <a:spcBef>
                          <a:spcPct val="20000"/>
                        </a:spcBef>
                        <a:spcAft>
                          <a:spcPct val="0"/>
                        </a:spcAft>
                        <a:buFont typeface="Arial" charset="0"/>
                        <a:defRPr>
                          <a:solidFill>
                            <a:schemeClr val="tx1"/>
                          </a:solidFill>
                          <a:latin typeface="Franklin Gothic Book" pitchFamily="34" charset="0"/>
                        </a:defRPr>
                      </a:lvl6pPr>
                      <a:lvl7pPr marL="2971800" indent="-228600" eaLnBrk="0" fontAlgn="base" hangingPunct="0">
                        <a:spcBef>
                          <a:spcPct val="20000"/>
                        </a:spcBef>
                        <a:spcAft>
                          <a:spcPct val="0"/>
                        </a:spcAft>
                        <a:buFont typeface="Arial" charset="0"/>
                        <a:defRPr>
                          <a:solidFill>
                            <a:schemeClr val="tx1"/>
                          </a:solidFill>
                          <a:latin typeface="Franklin Gothic Book" pitchFamily="34" charset="0"/>
                        </a:defRPr>
                      </a:lvl7pPr>
                      <a:lvl8pPr marL="3429000" indent="-228600" eaLnBrk="0" fontAlgn="base" hangingPunct="0">
                        <a:spcBef>
                          <a:spcPct val="20000"/>
                        </a:spcBef>
                        <a:spcAft>
                          <a:spcPct val="0"/>
                        </a:spcAft>
                        <a:buFont typeface="Arial" charset="0"/>
                        <a:defRPr>
                          <a:solidFill>
                            <a:schemeClr val="tx1"/>
                          </a:solidFill>
                          <a:latin typeface="Franklin Gothic Book" pitchFamily="34" charset="0"/>
                        </a:defRPr>
                      </a:lvl8pPr>
                      <a:lvl9pPr marL="3886200" indent="-228600" eaLnBrk="0" fontAlgn="base" hangingPunct="0">
                        <a:spcBef>
                          <a:spcPct val="20000"/>
                        </a:spcBef>
                        <a:spcAft>
                          <a:spcPct val="0"/>
                        </a:spcAft>
                        <a:buFont typeface="Arial" charset="0"/>
                        <a:defRPr>
                          <a:solidFill>
                            <a:schemeClr val="tx1"/>
                          </a:solidFill>
                          <a:latin typeface="Franklin Gothic Book"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Calibri" pitchFamily="34" charset="0"/>
                        <a:ea typeface="Times New Roman" pitchFamily="18" charset="0"/>
                        <a:cs typeface="Arial" charset="0"/>
                      </a:endParaRP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1" i="0" u="none" strike="noStrike" cap="none" normalizeH="0" baseline="0" dirty="0" smtClean="0">
                          <a:ln>
                            <a:noFill/>
                          </a:ln>
                          <a:solidFill>
                            <a:schemeClr val="bg1"/>
                          </a:solidFill>
                          <a:effectLst/>
                          <a:latin typeface="Calibri" pitchFamily="34" charset="0"/>
                          <a:ea typeface="Times New Roman" pitchFamily="18" charset="0"/>
                          <a:cs typeface="Arial" charset="0"/>
                        </a:rPr>
                        <a:t>CLASS 2 MODIFICATION </a:t>
                      </a:r>
                      <a:endParaRPr kumimoji="0" lang="en-US" altLang="en-US" sz="1400" b="0" i="0" u="none" strike="noStrike" cap="none" normalizeH="0" baseline="0" dirty="0">
                        <a:ln>
                          <a:noFill/>
                        </a:ln>
                        <a:solidFill>
                          <a:schemeClr val="bg1"/>
                        </a:solidFill>
                        <a:effectLst/>
                        <a:latin typeface="Calibri" pitchFamily="34" charset="0"/>
                        <a:ea typeface="Times New Roman" pitchFamily="18" charset="0"/>
                        <a:cs typeface="Arial" charset="0"/>
                      </a:endParaRP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lvl1pPr eaLnBrk="0" hangingPunct="0">
                        <a:spcBef>
                          <a:spcPct val="20000"/>
                        </a:spcBef>
                        <a:buFont typeface="Arial" charset="0"/>
                        <a:defRPr sz="2800">
                          <a:solidFill>
                            <a:schemeClr val="tx1"/>
                          </a:solidFill>
                          <a:latin typeface="Franklin Gothic Book" pitchFamily="34" charset="0"/>
                        </a:defRPr>
                      </a:lvl1pPr>
                      <a:lvl2pPr marL="742950" indent="-285750" eaLnBrk="0" hangingPunct="0">
                        <a:spcBef>
                          <a:spcPct val="20000"/>
                        </a:spcBef>
                        <a:buFont typeface="Arial" charset="0"/>
                        <a:defRPr sz="2400">
                          <a:solidFill>
                            <a:schemeClr val="tx1"/>
                          </a:solidFill>
                          <a:latin typeface="Franklin Gothic Book" pitchFamily="34" charset="0"/>
                        </a:defRPr>
                      </a:lvl2pPr>
                      <a:lvl3pPr marL="1143000" indent="-228600" eaLnBrk="0" hangingPunct="0">
                        <a:spcBef>
                          <a:spcPct val="20000"/>
                        </a:spcBef>
                        <a:buFont typeface="Arial" charset="0"/>
                        <a:defRPr sz="2000">
                          <a:solidFill>
                            <a:schemeClr val="tx1"/>
                          </a:solidFill>
                          <a:latin typeface="Franklin Gothic Book" pitchFamily="34" charset="0"/>
                        </a:defRPr>
                      </a:lvl3pPr>
                      <a:lvl4pPr marL="1600200" indent="-228600" eaLnBrk="0" hangingPunct="0">
                        <a:spcBef>
                          <a:spcPct val="20000"/>
                        </a:spcBef>
                        <a:buFont typeface="Arial" charset="0"/>
                        <a:defRPr>
                          <a:solidFill>
                            <a:schemeClr val="tx1"/>
                          </a:solidFill>
                          <a:latin typeface="Franklin Gothic Book" pitchFamily="34" charset="0"/>
                        </a:defRPr>
                      </a:lvl4pPr>
                      <a:lvl5pPr marL="2057400" indent="-228600" eaLnBrk="0" hangingPunct="0">
                        <a:spcBef>
                          <a:spcPct val="20000"/>
                        </a:spcBef>
                        <a:buFont typeface="Arial" charset="0"/>
                        <a:defRPr>
                          <a:solidFill>
                            <a:schemeClr val="tx1"/>
                          </a:solidFill>
                          <a:latin typeface="Franklin Gothic Book" pitchFamily="34" charset="0"/>
                        </a:defRPr>
                      </a:lvl5pPr>
                      <a:lvl6pPr marL="2514600" indent="-228600" eaLnBrk="0" fontAlgn="base" hangingPunct="0">
                        <a:spcBef>
                          <a:spcPct val="20000"/>
                        </a:spcBef>
                        <a:spcAft>
                          <a:spcPct val="0"/>
                        </a:spcAft>
                        <a:buFont typeface="Arial" charset="0"/>
                        <a:defRPr>
                          <a:solidFill>
                            <a:schemeClr val="tx1"/>
                          </a:solidFill>
                          <a:latin typeface="Franklin Gothic Book" pitchFamily="34" charset="0"/>
                        </a:defRPr>
                      </a:lvl6pPr>
                      <a:lvl7pPr marL="2971800" indent="-228600" eaLnBrk="0" fontAlgn="base" hangingPunct="0">
                        <a:spcBef>
                          <a:spcPct val="20000"/>
                        </a:spcBef>
                        <a:spcAft>
                          <a:spcPct val="0"/>
                        </a:spcAft>
                        <a:buFont typeface="Arial" charset="0"/>
                        <a:defRPr>
                          <a:solidFill>
                            <a:schemeClr val="tx1"/>
                          </a:solidFill>
                          <a:latin typeface="Franklin Gothic Book" pitchFamily="34" charset="0"/>
                        </a:defRPr>
                      </a:lvl7pPr>
                      <a:lvl8pPr marL="3429000" indent="-228600" eaLnBrk="0" fontAlgn="base" hangingPunct="0">
                        <a:spcBef>
                          <a:spcPct val="20000"/>
                        </a:spcBef>
                        <a:spcAft>
                          <a:spcPct val="0"/>
                        </a:spcAft>
                        <a:buFont typeface="Arial" charset="0"/>
                        <a:defRPr>
                          <a:solidFill>
                            <a:schemeClr val="tx1"/>
                          </a:solidFill>
                          <a:latin typeface="Franklin Gothic Book" pitchFamily="34" charset="0"/>
                        </a:defRPr>
                      </a:lvl8pPr>
                      <a:lvl9pPr marL="3886200" indent="-228600" eaLnBrk="0" fontAlgn="base" hangingPunct="0">
                        <a:spcBef>
                          <a:spcPct val="20000"/>
                        </a:spcBef>
                        <a:spcAft>
                          <a:spcPct val="0"/>
                        </a:spcAft>
                        <a:buFont typeface="Arial" charset="0"/>
                        <a:defRPr>
                          <a:solidFill>
                            <a:schemeClr val="tx1"/>
                          </a:solidFill>
                          <a:latin typeface="Franklin Gothic Book"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1" i="0" u="none" strike="noStrike" cap="none" normalizeH="0" baseline="0" dirty="0" smtClean="0">
                          <a:ln>
                            <a:noFill/>
                          </a:ln>
                          <a:solidFill>
                            <a:schemeClr val="bg1"/>
                          </a:solidFill>
                          <a:effectLst/>
                          <a:latin typeface="Calibri" pitchFamily="34" charset="0"/>
                          <a:ea typeface="Times New Roman" pitchFamily="18" charset="0"/>
                          <a:cs typeface="Arial" charset="0"/>
                        </a:rPr>
                        <a:t>RECEIVED</a:t>
                      </a:r>
                      <a:endParaRPr kumimoji="0" lang="en-US" altLang="en-US" sz="1400" b="0" i="0" u="none" strike="noStrike" cap="none" normalizeH="0" baseline="0" dirty="0">
                        <a:ln>
                          <a:noFill/>
                        </a:ln>
                        <a:solidFill>
                          <a:schemeClr val="bg1"/>
                        </a:solidFill>
                        <a:effectLst/>
                        <a:latin typeface="Calibri" pitchFamily="34" charset="0"/>
                        <a:ea typeface="Times New Roman" pitchFamily="18" charset="0"/>
                        <a:cs typeface="Arial" charset="0"/>
                      </a:endParaRP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lvl1pPr eaLnBrk="0" hangingPunct="0">
                        <a:spcBef>
                          <a:spcPct val="20000"/>
                        </a:spcBef>
                        <a:buFont typeface="Arial" charset="0"/>
                        <a:defRPr sz="2800">
                          <a:solidFill>
                            <a:schemeClr val="tx1"/>
                          </a:solidFill>
                          <a:latin typeface="Franklin Gothic Book" pitchFamily="34" charset="0"/>
                        </a:defRPr>
                      </a:lvl1pPr>
                      <a:lvl2pPr marL="742950" indent="-285750" eaLnBrk="0" hangingPunct="0">
                        <a:spcBef>
                          <a:spcPct val="20000"/>
                        </a:spcBef>
                        <a:buFont typeface="Arial" charset="0"/>
                        <a:defRPr sz="2400">
                          <a:solidFill>
                            <a:schemeClr val="tx1"/>
                          </a:solidFill>
                          <a:latin typeface="Franklin Gothic Book" pitchFamily="34" charset="0"/>
                        </a:defRPr>
                      </a:lvl2pPr>
                      <a:lvl3pPr marL="1143000" indent="-228600" eaLnBrk="0" hangingPunct="0">
                        <a:spcBef>
                          <a:spcPct val="20000"/>
                        </a:spcBef>
                        <a:buFont typeface="Arial" charset="0"/>
                        <a:defRPr sz="2000">
                          <a:solidFill>
                            <a:schemeClr val="tx1"/>
                          </a:solidFill>
                          <a:latin typeface="Franklin Gothic Book" pitchFamily="34" charset="0"/>
                        </a:defRPr>
                      </a:lvl3pPr>
                      <a:lvl4pPr marL="1600200" indent="-228600" eaLnBrk="0" hangingPunct="0">
                        <a:spcBef>
                          <a:spcPct val="20000"/>
                        </a:spcBef>
                        <a:buFont typeface="Arial" charset="0"/>
                        <a:defRPr>
                          <a:solidFill>
                            <a:schemeClr val="tx1"/>
                          </a:solidFill>
                          <a:latin typeface="Franklin Gothic Book" pitchFamily="34" charset="0"/>
                        </a:defRPr>
                      </a:lvl4pPr>
                      <a:lvl5pPr marL="2057400" indent="-228600" eaLnBrk="0" hangingPunct="0">
                        <a:spcBef>
                          <a:spcPct val="20000"/>
                        </a:spcBef>
                        <a:buFont typeface="Arial" charset="0"/>
                        <a:defRPr>
                          <a:solidFill>
                            <a:schemeClr val="tx1"/>
                          </a:solidFill>
                          <a:latin typeface="Franklin Gothic Book" pitchFamily="34" charset="0"/>
                        </a:defRPr>
                      </a:lvl5pPr>
                      <a:lvl6pPr marL="2514600" indent="-228600" eaLnBrk="0" fontAlgn="base" hangingPunct="0">
                        <a:spcBef>
                          <a:spcPct val="20000"/>
                        </a:spcBef>
                        <a:spcAft>
                          <a:spcPct val="0"/>
                        </a:spcAft>
                        <a:buFont typeface="Arial" charset="0"/>
                        <a:defRPr>
                          <a:solidFill>
                            <a:schemeClr val="tx1"/>
                          </a:solidFill>
                          <a:latin typeface="Franklin Gothic Book" pitchFamily="34" charset="0"/>
                        </a:defRPr>
                      </a:lvl6pPr>
                      <a:lvl7pPr marL="2971800" indent="-228600" eaLnBrk="0" fontAlgn="base" hangingPunct="0">
                        <a:spcBef>
                          <a:spcPct val="20000"/>
                        </a:spcBef>
                        <a:spcAft>
                          <a:spcPct val="0"/>
                        </a:spcAft>
                        <a:buFont typeface="Arial" charset="0"/>
                        <a:defRPr>
                          <a:solidFill>
                            <a:schemeClr val="tx1"/>
                          </a:solidFill>
                          <a:latin typeface="Franklin Gothic Book" pitchFamily="34" charset="0"/>
                        </a:defRPr>
                      </a:lvl7pPr>
                      <a:lvl8pPr marL="3429000" indent="-228600" eaLnBrk="0" fontAlgn="base" hangingPunct="0">
                        <a:spcBef>
                          <a:spcPct val="20000"/>
                        </a:spcBef>
                        <a:spcAft>
                          <a:spcPct val="0"/>
                        </a:spcAft>
                        <a:buFont typeface="Arial" charset="0"/>
                        <a:defRPr>
                          <a:solidFill>
                            <a:schemeClr val="tx1"/>
                          </a:solidFill>
                          <a:latin typeface="Franklin Gothic Book" pitchFamily="34" charset="0"/>
                        </a:defRPr>
                      </a:lvl8pPr>
                      <a:lvl9pPr marL="3886200" indent="-228600" eaLnBrk="0" fontAlgn="base" hangingPunct="0">
                        <a:spcBef>
                          <a:spcPct val="20000"/>
                        </a:spcBef>
                        <a:spcAft>
                          <a:spcPct val="0"/>
                        </a:spcAft>
                        <a:buFont typeface="Arial" charset="0"/>
                        <a:defRPr>
                          <a:solidFill>
                            <a:schemeClr val="tx1"/>
                          </a:solidFill>
                          <a:latin typeface="Franklin Gothic Book"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bg1"/>
                        </a:solidFill>
                        <a:effectLst/>
                        <a:latin typeface="Calibri"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bg1"/>
                          </a:solidFill>
                          <a:effectLst/>
                          <a:latin typeface="Calibri" pitchFamily="34" charset="0"/>
                          <a:ea typeface="Times New Roman" pitchFamily="18" charset="0"/>
                          <a:cs typeface="Arial" charset="0"/>
                        </a:rPr>
                        <a:t>NOTICE OF </a:t>
                      </a:r>
                      <a:r>
                        <a:rPr kumimoji="0" lang="en-US" altLang="en-US" sz="1400" b="1" i="0" u="none" strike="noStrike" cap="none" normalizeH="0" baseline="0" dirty="0" smtClean="0">
                          <a:ln>
                            <a:noFill/>
                          </a:ln>
                          <a:solidFill>
                            <a:schemeClr val="bg1"/>
                          </a:solidFill>
                          <a:effectLst/>
                          <a:latin typeface="Calibri" pitchFamily="34" charset="0"/>
                          <a:ea typeface="Times New Roman" pitchFamily="18" charset="0"/>
                          <a:cs typeface="Arial" charset="0"/>
                        </a:rPr>
                        <a:t>DEFICIENCY/ COMMENTS </a:t>
                      </a:r>
                      <a:endParaRPr kumimoji="0" lang="en-US" altLang="en-US" sz="1400" b="1" i="0" u="none" strike="noStrike" cap="none" normalizeH="0" baseline="0" dirty="0">
                        <a:ln>
                          <a:noFill/>
                        </a:ln>
                        <a:solidFill>
                          <a:schemeClr val="bg1"/>
                        </a:solidFill>
                        <a:effectLst/>
                        <a:latin typeface="Calibri"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bg1"/>
                        </a:solidFill>
                        <a:effectLst/>
                        <a:latin typeface="Calibri" pitchFamily="34" charset="0"/>
                        <a:ea typeface="Times New Roman" pitchFamily="18" charset="0"/>
                        <a:cs typeface="Arial" charset="0"/>
                      </a:endParaRP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itchFamily="34" charset="0"/>
                          <a:ea typeface="Times New Roman" pitchFamily="18" charset="0"/>
                          <a:cs typeface="Arial" charset="0"/>
                        </a:rPr>
                        <a:t>PUBLIC NOTICE DOCUMENTATION/REVISIONS </a:t>
                      </a:r>
                      <a:r>
                        <a:rPr kumimoji="0" lang="en-US" altLang="en-US" sz="1400" b="1" i="0" u="none" strike="noStrike" cap="none" normalizeH="0" baseline="0" dirty="0">
                          <a:ln>
                            <a:noFill/>
                          </a:ln>
                          <a:solidFill>
                            <a:schemeClr val="bg1"/>
                          </a:solidFill>
                          <a:effectLst/>
                          <a:latin typeface="Calibri" pitchFamily="34" charset="0"/>
                          <a:ea typeface="Times New Roman" pitchFamily="18" charset="0"/>
                          <a:cs typeface="Arial" charset="0"/>
                        </a:rPr>
                        <a:t>RECEIVED</a:t>
                      </a: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lvl1pPr eaLnBrk="0" hangingPunct="0">
                        <a:spcBef>
                          <a:spcPct val="20000"/>
                        </a:spcBef>
                        <a:buFont typeface="Arial" charset="0"/>
                        <a:defRPr sz="2800">
                          <a:solidFill>
                            <a:schemeClr val="tx1"/>
                          </a:solidFill>
                          <a:latin typeface="Franklin Gothic Book" pitchFamily="34" charset="0"/>
                        </a:defRPr>
                      </a:lvl1pPr>
                      <a:lvl2pPr marL="742950" indent="-285750" eaLnBrk="0" hangingPunct="0">
                        <a:spcBef>
                          <a:spcPct val="20000"/>
                        </a:spcBef>
                        <a:buFont typeface="Arial" charset="0"/>
                        <a:defRPr sz="2400">
                          <a:solidFill>
                            <a:schemeClr val="tx1"/>
                          </a:solidFill>
                          <a:latin typeface="Franklin Gothic Book" pitchFamily="34" charset="0"/>
                        </a:defRPr>
                      </a:lvl2pPr>
                      <a:lvl3pPr marL="1143000" indent="-228600" eaLnBrk="0" hangingPunct="0">
                        <a:spcBef>
                          <a:spcPct val="20000"/>
                        </a:spcBef>
                        <a:buFont typeface="Arial" charset="0"/>
                        <a:defRPr sz="2000">
                          <a:solidFill>
                            <a:schemeClr val="tx1"/>
                          </a:solidFill>
                          <a:latin typeface="Franklin Gothic Book" pitchFamily="34" charset="0"/>
                        </a:defRPr>
                      </a:lvl3pPr>
                      <a:lvl4pPr marL="1600200" indent="-228600" eaLnBrk="0" hangingPunct="0">
                        <a:spcBef>
                          <a:spcPct val="20000"/>
                        </a:spcBef>
                        <a:buFont typeface="Arial" charset="0"/>
                        <a:defRPr>
                          <a:solidFill>
                            <a:schemeClr val="tx1"/>
                          </a:solidFill>
                          <a:latin typeface="Franklin Gothic Book" pitchFamily="34" charset="0"/>
                        </a:defRPr>
                      </a:lvl4pPr>
                      <a:lvl5pPr marL="2057400" indent="-228600" eaLnBrk="0" hangingPunct="0">
                        <a:spcBef>
                          <a:spcPct val="20000"/>
                        </a:spcBef>
                        <a:buFont typeface="Arial" charset="0"/>
                        <a:defRPr>
                          <a:solidFill>
                            <a:schemeClr val="tx1"/>
                          </a:solidFill>
                          <a:latin typeface="Franklin Gothic Book" pitchFamily="34" charset="0"/>
                        </a:defRPr>
                      </a:lvl5pPr>
                      <a:lvl6pPr marL="2514600" indent="-228600" eaLnBrk="0" fontAlgn="base" hangingPunct="0">
                        <a:spcBef>
                          <a:spcPct val="20000"/>
                        </a:spcBef>
                        <a:spcAft>
                          <a:spcPct val="0"/>
                        </a:spcAft>
                        <a:buFont typeface="Arial" charset="0"/>
                        <a:defRPr>
                          <a:solidFill>
                            <a:schemeClr val="tx1"/>
                          </a:solidFill>
                          <a:latin typeface="Franklin Gothic Book" pitchFamily="34" charset="0"/>
                        </a:defRPr>
                      </a:lvl6pPr>
                      <a:lvl7pPr marL="2971800" indent="-228600" eaLnBrk="0" fontAlgn="base" hangingPunct="0">
                        <a:spcBef>
                          <a:spcPct val="20000"/>
                        </a:spcBef>
                        <a:spcAft>
                          <a:spcPct val="0"/>
                        </a:spcAft>
                        <a:buFont typeface="Arial" charset="0"/>
                        <a:defRPr>
                          <a:solidFill>
                            <a:schemeClr val="tx1"/>
                          </a:solidFill>
                          <a:latin typeface="Franklin Gothic Book" pitchFamily="34" charset="0"/>
                        </a:defRPr>
                      </a:lvl7pPr>
                      <a:lvl8pPr marL="3429000" indent="-228600" eaLnBrk="0" fontAlgn="base" hangingPunct="0">
                        <a:spcBef>
                          <a:spcPct val="20000"/>
                        </a:spcBef>
                        <a:spcAft>
                          <a:spcPct val="0"/>
                        </a:spcAft>
                        <a:buFont typeface="Arial" charset="0"/>
                        <a:defRPr>
                          <a:solidFill>
                            <a:schemeClr val="tx1"/>
                          </a:solidFill>
                          <a:latin typeface="Franklin Gothic Book" pitchFamily="34" charset="0"/>
                        </a:defRPr>
                      </a:lvl8pPr>
                      <a:lvl9pPr marL="3886200" indent="-228600" eaLnBrk="0" fontAlgn="base" hangingPunct="0">
                        <a:spcBef>
                          <a:spcPct val="20000"/>
                        </a:spcBef>
                        <a:spcAft>
                          <a:spcPct val="0"/>
                        </a:spcAft>
                        <a:buFont typeface="Arial" charset="0"/>
                        <a:defRPr>
                          <a:solidFill>
                            <a:schemeClr val="tx1"/>
                          </a:solidFill>
                          <a:latin typeface="Franklin Gothic Book"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Calibri" pitchFamily="34" charset="0"/>
                          <a:ea typeface="Times New Roman" pitchFamily="18" charset="0"/>
                          <a:cs typeface="Arial" charset="0"/>
                        </a:rPr>
                        <a:t>90-DAY APPROVAL/ DENIAL</a:t>
                      </a:r>
                      <a:endParaRPr kumimoji="0" lang="en-US" altLang="en-US" sz="1400" b="1" i="0" u="none" strike="noStrike" cap="none" normalizeH="0" baseline="0" dirty="0">
                        <a:ln>
                          <a:noFill/>
                        </a:ln>
                        <a:solidFill>
                          <a:schemeClr val="tx1"/>
                        </a:solidFill>
                        <a:effectLst/>
                        <a:latin typeface="Calibri"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1" i="0" u="none" strike="noStrike" cap="none" normalizeH="0" baseline="0" dirty="0">
                          <a:ln>
                            <a:noFill/>
                          </a:ln>
                          <a:solidFill>
                            <a:schemeClr val="tx1"/>
                          </a:solidFill>
                          <a:effectLst/>
                          <a:latin typeface="Calibri" pitchFamily="34" charset="0"/>
                          <a:ea typeface="Times New Roman" pitchFamily="18" charset="0"/>
                          <a:cs typeface="Arial" charset="0"/>
                        </a:rPr>
                        <a:t>REQUIRED BY REGULATION</a:t>
                      </a: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lvl1pPr eaLnBrk="0" hangingPunct="0">
                        <a:spcBef>
                          <a:spcPct val="20000"/>
                        </a:spcBef>
                        <a:buFont typeface="Arial" charset="0"/>
                        <a:defRPr sz="2800">
                          <a:solidFill>
                            <a:schemeClr val="tx1"/>
                          </a:solidFill>
                          <a:latin typeface="Franklin Gothic Book" pitchFamily="34" charset="0"/>
                        </a:defRPr>
                      </a:lvl1pPr>
                      <a:lvl2pPr marL="742950" indent="-285750" eaLnBrk="0" hangingPunct="0">
                        <a:spcBef>
                          <a:spcPct val="20000"/>
                        </a:spcBef>
                        <a:buFont typeface="Arial" charset="0"/>
                        <a:defRPr sz="2400">
                          <a:solidFill>
                            <a:schemeClr val="tx1"/>
                          </a:solidFill>
                          <a:latin typeface="Franklin Gothic Book" pitchFamily="34" charset="0"/>
                        </a:defRPr>
                      </a:lvl2pPr>
                      <a:lvl3pPr marL="1143000" indent="-228600" eaLnBrk="0" hangingPunct="0">
                        <a:spcBef>
                          <a:spcPct val="20000"/>
                        </a:spcBef>
                        <a:buFont typeface="Arial" charset="0"/>
                        <a:defRPr sz="2000">
                          <a:solidFill>
                            <a:schemeClr val="tx1"/>
                          </a:solidFill>
                          <a:latin typeface="Franklin Gothic Book" pitchFamily="34" charset="0"/>
                        </a:defRPr>
                      </a:lvl3pPr>
                      <a:lvl4pPr marL="1600200" indent="-228600" eaLnBrk="0" hangingPunct="0">
                        <a:spcBef>
                          <a:spcPct val="20000"/>
                        </a:spcBef>
                        <a:buFont typeface="Arial" charset="0"/>
                        <a:defRPr>
                          <a:solidFill>
                            <a:schemeClr val="tx1"/>
                          </a:solidFill>
                          <a:latin typeface="Franklin Gothic Book" pitchFamily="34" charset="0"/>
                        </a:defRPr>
                      </a:lvl4pPr>
                      <a:lvl5pPr marL="2057400" indent="-228600" eaLnBrk="0" hangingPunct="0">
                        <a:spcBef>
                          <a:spcPct val="20000"/>
                        </a:spcBef>
                        <a:buFont typeface="Arial" charset="0"/>
                        <a:defRPr>
                          <a:solidFill>
                            <a:schemeClr val="tx1"/>
                          </a:solidFill>
                          <a:latin typeface="Franklin Gothic Book" pitchFamily="34" charset="0"/>
                        </a:defRPr>
                      </a:lvl5pPr>
                      <a:lvl6pPr marL="2514600" indent="-228600" eaLnBrk="0" fontAlgn="base" hangingPunct="0">
                        <a:spcBef>
                          <a:spcPct val="20000"/>
                        </a:spcBef>
                        <a:spcAft>
                          <a:spcPct val="0"/>
                        </a:spcAft>
                        <a:buFont typeface="Arial" charset="0"/>
                        <a:defRPr>
                          <a:solidFill>
                            <a:schemeClr val="tx1"/>
                          </a:solidFill>
                          <a:latin typeface="Franklin Gothic Book" pitchFamily="34" charset="0"/>
                        </a:defRPr>
                      </a:lvl6pPr>
                      <a:lvl7pPr marL="2971800" indent="-228600" eaLnBrk="0" fontAlgn="base" hangingPunct="0">
                        <a:spcBef>
                          <a:spcPct val="20000"/>
                        </a:spcBef>
                        <a:spcAft>
                          <a:spcPct val="0"/>
                        </a:spcAft>
                        <a:buFont typeface="Arial" charset="0"/>
                        <a:defRPr>
                          <a:solidFill>
                            <a:schemeClr val="tx1"/>
                          </a:solidFill>
                          <a:latin typeface="Franklin Gothic Book" pitchFamily="34" charset="0"/>
                        </a:defRPr>
                      </a:lvl7pPr>
                      <a:lvl8pPr marL="3429000" indent="-228600" eaLnBrk="0" fontAlgn="base" hangingPunct="0">
                        <a:spcBef>
                          <a:spcPct val="20000"/>
                        </a:spcBef>
                        <a:spcAft>
                          <a:spcPct val="0"/>
                        </a:spcAft>
                        <a:buFont typeface="Arial" charset="0"/>
                        <a:defRPr>
                          <a:solidFill>
                            <a:schemeClr val="tx1"/>
                          </a:solidFill>
                          <a:latin typeface="Franklin Gothic Book" pitchFamily="34" charset="0"/>
                        </a:defRPr>
                      </a:lvl8pPr>
                      <a:lvl9pPr marL="3886200" indent="-228600" eaLnBrk="0" fontAlgn="base" hangingPunct="0">
                        <a:spcBef>
                          <a:spcPct val="20000"/>
                        </a:spcBef>
                        <a:spcAft>
                          <a:spcPct val="0"/>
                        </a:spcAft>
                        <a:buFont typeface="Arial" charset="0"/>
                        <a:defRPr>
                          <a:solidFill>
                            <a:schemeClr val="tx1"/>
                          </a:solidFill>
                          <a:latin typeface="Franklin Gothic Book"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1" i="0" u="none" strike="noStrike" cap="none" normalizeH="0" baseline="0" dirty="0">
                        <a:ln>
                          <a:noFill/>
                        </a:ln>
                        <a:solidFill>
                          <a:schemeClr val="bg1"/>
                        </a:solidFill>
                        <a:effectLst/>
                        <a:latin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1" i="0" u="none" strike="noStrike" cap="none" normalizeH="0" baseline="0" dirty="0">
                          <a:ln>
                            <a:noFill/>
                          </a:ln>
                          <a:solidFill>
                            <a:schemeClr val="bg1"/>
                          </a:solidFill>
                          <a:effectLst/>
                          <a:latin typeface="Calibri" pitchFamily="34" charset="0"/>
                        </a:rPr>
                        <a:t>ISSUED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bg1"/>
                          </a:solidFill>
                          <a:effectLst/>
                          <a:latin typeface="Calibri" pitchFamily="34" charset="0"/>
                          <a:ea typeface="Times New Roman" pitchFamily="18" charset="0"/>
                          <a:cs typeface="Arial" charset="0"/>
                        </a:rPr>
                        <a:t> </a:t>
                      </a:r>
                      <a:endParaRPr kumimoji="0" lang="en-US" altLang="en-US" sz="1400" b="0" i="0" u="none" strike="noStrike" cap="none" normalizeH="0" baseline="0" dirty="0">
                        <a:ln>
                          <a:noFill/>
                        </a:ln>
                        <a:solidFill>
                          <a:schemeClr val="bg1"/>
                        </a:solidFill>
                        <a:effectLst/>
                        <a:latin typeface="Calibri" pitchFamily="34" charset="0"/>
                        <a:ea typeface="Times New Roman" pitchFamily="18" charset="0"/>
                        <a:cs typeface="Arial" charset="0"/>
                      </a:endParaRP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extLst>
                  <a:ext uri="{0D108BD9-81ED-4DB2-BD59-A6C34878D82A}">
                    <a16:rowId xmlns="" xmlns:a16="http://schemas.microsoft.com/office/drawing/2014/main" val="10000"/>
                  </a:ext>
                </a:extLst>
              </a:tr>
              <a:tr h="64008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b"/>
                      <a:r>
                        <a:rPr lang="en-US" sz="1400" b="0" i="0" u="none" strike="noStrike" dirty="0" smtClean="0">
                          <a:solidFill>
                            <a:srgbClr val="000000"/>
                          </a:solidFill>
                          <a:effectLst/>
                          <a:latin typeface="Calibri" panose="020F0502020204030204" pitchFamily="34" charset="0"/>
                        </a:rPr>
                        <a:t>  None</a:t>
                      </a:r>
                      <a:endParaRPr lang="en-US"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527780">
                <a:tc gridSpan="7">
                  <a:txBody>
                    <a:bodyPr/>
                    <a:lstStyle/>
                    <a:p>
                      <a:pPr algn="l"/>
                      <a:r>
                        <a:rPr lang="en-US" sz="1400" dirty="0" smtClean="0"/>
                        <a:t>Can include up to 25% increase in </a:t>
                      </a:r>
                      <a:r>
                        <a:rPr lang="en-US" sz="1400" baseline="0" dirty="0" smtClean="0"/>
                        <a:t>capacity, new wastes not requiring new waste management practices, or </a:t>
                      </a:r>
                    </a:p>
                    <a:p>
                      <a:pPr algn="l"/>
                      <a:r>
                        <a:rPr lang="en-US" sz="1400" baseline="0" dirty="0" smtClean="0"/>
                        <a:t>improvement of design of units or management practices.</a:t>
                      </a: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a typeface="Times New Roman" pitchFamily="18" charset="0"/>
                        <a:cs typeface="Arial"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r>
            </a:tbl>
          </a:graphicData>
        </a:graphic>
      </p:graphicFrame>
      <p:sp>
        <p:nvSpPr>
          <p:cNvPr id="3" name="Footer Placeholder 2"/>
          <p:cNvSpPr>
            <a:spLocks noGrp="1"/>
          </p:cNvSpPr>
          <p:nvPr>
            <p:ph type="ftr" sz="quarter" idx="11"/>
          </p:nvPr>
        </p:nvSpPr>
        <p:spPr>
          <a:prstGeom prst="rect">
            <a:avLst/>
          </a:prstGeom>
        </p:spPr>
        <p:txBody>
          <a:bodyPr/>
          <a:lstStyle/>
          <a:p>
            <a:pPr>
              <a:defRPr/>
            </a:pPr>
            <a:r>
              <a:rPr lang="en-US" sz="1400" i="0" dirty="0" smtClean="0">
                <a:latin typeface="Calibri" panose="020F0502020204030204" pitchFamily="34" charset="0"/>
              </a:rPr>
              <a:t>6</a:t>
            </a:r>
            <a:endParaRPr lang="en-US" sz="1400" i="0" dirty="0">
              <a:latin typeface="Calibri" panose="020F0502020204030204" pitchFamily="34" charset="0"/>
            </a:endParaRPr>
          </a:p>
        </p:txBody>
      </p:sp>
    </p:spTree>
    <p:extLst>
      <p:ext uri="{BB962C8B-B14F-4D97-AF65-F5344CB8AC3E}">
        <p14:creationId xmlns:p14="http://schemas.microsoft.com/office/powerpoint/2010/main" val="9050465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z="2000" u="sng" dirty="0" smtClean="0"/>
              <a:t>Modification </a:t>
            </a:r>
            <a:r>
              <a:rPr lang="en-US" altLang="en-US" sz="2000" u="sng" dirty="0">
                <a:solidFill>
                  <a:schemeClr val="bg1"/>
                </a:solidFill>
              </a:rPr>
              <a:t>Application </a:t>
            </a:r>
            <a:r>
              <a:rPr lang="en-US" altLang="en-US" sz="2000" u="sng" dirty="0" smtClean="0">
                <a:solidFill>
                  <a:schemeClr val="bg1"/>
                </a:solidFill>
              </a:rPr>
              <a:t>Reviews </a:t>
            </a:r>
            <a:r>
              <a:rPr lang="en-US" altLang="en-US" sz="2000" u="sng" dirty="0" smtClean="0">
                <a:solidFill>
                  <a:srgbClr val="FFFFFF"/>
                </a:solidFill>
              </a:rPr>
              <a:t>Required by Regulation</a:t>
            </a:r>
            <a:br>
              <a:rPr lang="en-US" altLang="en-US" sz="2000" u="sng" dirty="0" smtClean="0">
                <a:solidFill>
                  <a:srgbClr val="FFFFFF"/>
                </a:solidFill>
              </a:rPr>
            </a:br>
            <a:r>
              <a:rPr lang="en-US" altLang="en-US" sz="2000" dirty="0">
                <a:solidFill>
                  <a:srgbClr val="FFFFFF"/>
                </a:solidFill>
              </a:rPr>
              <a:t>October 1, 2019 to December 31</a:t>
            </a:r>
            <a:r>
              <a:rPr lang="en-US" altLang="en-US" sz="2000" dirty="0">
                <a:solidFill>
                  <a:prstClr val="white"/>
                </a:solidFill>
              </a:rPr>
              <a:t>, </a:t>
            </a:r>
            <a:r>
              <a:rPr lang="en-US" altLang="en-US" sz="2000" dirty="0" smtClean="0">
                <a:solidFill>
                  <a:prstClr val="white"/>
                </a:solidFill>
              </a:rPr>
              <a:t>2019 (</a:t>
            </a:r>
            <a:r>
              <a:rPr lang="en-US" altLang="en-US" sz="2000" dirty="0">
                <a:solidFill>
                  <a:prstClr val="white"/>
                </a:solidFill>
              </a:rPr>
              <a:t>cont’d)</a:t>
            </a:r>
            <a:endParaRPr lang="en-US" altLang="en-US"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80902528"/>
              </p:ext>
            </p:extLst>
          </p:nvPr>
        </p:nvGraphicFramePr>
        <p:xfrm>
          <a:off x="228601" y="1371601"/>
          <a:ext cx="8686799" cy="3322780"/>
        </p:xfrm>
        <a:graphic>
          <a:graphicData uri="http://schemas.openxmlformats.org/drawingml/2006/table">
            <a:tbl>
              <a:tblPr/>
              <a:tblGrid>
                <a:gridCol w="380999">
                  <a:extLst>
                    <a:ext uri="{9D8B030D-6E8A-4147-A177-3AD203B41FA5}">
                      <a16:colId xmlns="" xmlns:a16="http://schemas.microsoft.com/office/drawing/2014/main" val="20000"/>
                    </a:ext>
                  </a:extLst>
                </a:gridCol>
                <a:gridCol w="1387109">
                  <a:extLst>
                    <a:ext uri="{9D8B030D-6E8A-4147-A177-3AD203B41FA5}">
                      <a16:colId xmlns="" xmlns:a16="http://schemas.microsoft.com/office/drawing/2014/main" val="20001"/>
                    </a:ext>
                  </a:extLst>
                </a:gridCol>
                <a:gridCol w="1027385">
                  <a:extLst>
                    <a:ext uri="{9D8B030D-6E8A-4147-A177-3AD203B41FA5}">
                      <a16:colId xmlns="" xmlns:a16="http://schemas.microsoft.com/office/drawing/2014/main" val="20002"/>
                    </a:ext>
                  </a:extLst>
                </a:gridCol>
                <a:gridCol w="1166906">
                  <a:extLst>
                    <a:ext uri="{9D8B030D-6E8A-4147-A177-3AD203B41FA5}">
                      <a16:colId xmlns="" xmlns:a16="http://schemas.microsoft.com/office/drawing/2014/main" val="20003"/>
                    </a:ext>
                  </a:extLst>
                </a:gridCol>
                <a:gridCol w="1295400">
                  <a:extLst>
                    <a:ext uri="{9D8B030D-6E8A-4147-A177-3AD203B41FA5}">
                      <a16:colId xmlns="" xmlns:a16="http://schemas.microsoft.com/office/drawing/2014/main" val="20005"/>
                    </a:ext>
                  </a:extLst>
                </a:gridCol>
                <a:gridCol w="1219200">
                  <a:extLst>
                    <a:ext uri="{9D8B030D-6E8A-4147-A177-3AD203B41FA5}">
                      <a16:colId xmlns="" xmlns:a16="http://schemas.microsoft.com/office/drawing/2014/main" val="1633753386"/>
                    </a:ext>
                  </a:extLst>
                </a:gridCol>
                <a:gridCol w="1056686">
                  <a:extLst>
                    <a:ext uri="{9D8B030D-6E8A-4147-A177-3AD203B41FA5}">
                      <a16:colId xmlns="" xmlns:a16="http://schemas.microsoft.com/office/drawing/2014/main" val="1598916691"/>
                    </a:ext>
                  </a:extLst>
                </a:gridCol>
                <a:gridCol w="1153114">
                  <a:extLst>
                    <a:ext uri="{9D8B030D-6E8A-4147-A177-3AD203B41FA5}">
                      <a16:colId xmlns="" xmlns:a16="http://schemas.microsoft.com/office/drawing/2014/main" val="2406815368"/>
                    </a:ext>
                  </a:extLst>
                </a:gridCol>
              </a:tblGrid>
              <a:tr h="144779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CLASS </a:t>
                      </a: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3 </a:t>
                      </a: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MODIFICATIONS</a:t>
                      </a: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RECEIVED</a:t>
                      </a: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rPr>
                        <a:t>180-DAY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rPr>
                        <a:t>REVIEW REQUIRED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rPr>
                        <a:t> </a:t>
                      </a:r>
                      <a:r>
                        <a:rPr kumimoji="0" lang="en-US" altLang="en-US" sz="1400" b="1"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rPr>
                        <a:t>BY REGULATION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REVIEWED </a:t>
                      </a: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BY</a:t>
                      </a: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NOTICE OF </a:t>
                      </a: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DEFICIENCY/ COMMENTS</a:t>
                      </a: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COMPLETE</a:t>
                      </a: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DRAFT </a:t>
                      </a: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TO PUBLIC NOTICE </a:t>
                      </a: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     (</a:t>
                      </a: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45 </a:t>
                      </a: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DAYS)</a:t>
                      </a: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extLst>
                  <a:ext uri="{0D108BD9-81ED-4DB2-BD59-A6C34878D82A}">
                    <a16:rowId xmlns="" xmlns:a16="http://schemas.microsoft.com/office/drawing/2014/main" val="10000"/>
                  </a:ext>
                </a:extLst>
              </a:tr>
              <a:tr h="49275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1.</a:t>
                      </a:r>
                      <a:endParaRPr kumimoji="0" lang="en-US" altLang="en-US" sz="14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Holston Army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(TNHW-148)</a:t>
                      </a:r>
                      <a:endParaRPr kumimoji="0" lang="en-US" altLang="en-US" sz="14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10/18/19</a:t>
                      </a: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itchFamily="34" charset="0"/>
                          <a:ea typeface="Times New Roman" pitchFamily="18" charset="0"/>
                          <a:cs typeface="Arial" charset="0"/>
                        </a:rPr>
                        <a:t>4/15/20</a:t>
                      </a:r>
                      <a:endParaRPr kumimoji="0" lang="en-US" altLang="en-US" sz="1600" b="0" i="0" u="none" strike="noStrike" cap="none" normalizeH="0" baseline="0" dirty="0">
                        <a:ln>
                          <a:noFill/>
                        </a:ln>
                        <a:solidFill>
                          <a:srgbClr val="000000"/>
                        </a:solidFill>
                        <a:effectLst/>
                        <a:latin typeface="Calibri"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1"/>
                  </a:ext>
                </a:extLst>
              </a:tr>
              <a:tr h="1123142">
                <a:tc gridSpan="8">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Can include increases &gt;25% in capacity, new wastes that require changes in unit design or management practices,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substantial changes to liner and leachate collection/detection systems, or substantial changes to groundwater monitoring systems or incinerator operating conditions. </a:t>
                      </a:r>
                      <a:endParaRPr kumimoji="0" lang="en-US" altLang="en-US" sz="14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AEA"/>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AEA"/>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hMerge="1">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AEA"/>
                    </a:solidFill>
                  </a:tcPr>
                </a:tc>
                <a:tc hMerge="1">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AEA"/>
                    </a:solidFill>
                  </a:tcPr>
                </a:tc>
                <a:tc hMerge="1">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AEA"/>
                    </a:solidFill>
                  </a:tcPr>
                </a:tc>
              </a:tr>
            </a:tbl>
          </a:graphicData>
        </a:graphic>
      </p:graphicFrame>
      <p:sp>
        <p:nvSpPr>
          <p:cNvPr id="3" name="Footer Placeholder 2"/>
          <p:cNvSpPr>
            <a:spLocks noGrp="1"/>
          </p:cNvSpPr>
          <p:nvPr>
            <p:ph type="ftr" sz="quarter" idx="11"/>
          </p:nvPr>
        </p:nvSpPr>
        <p:spPr>
          <a:prstGeom prst="rect">
            <a:avLst/>
          </a:prstGeom>
        </p:spPr>
        <p:txBody>
          <a:bodyPr/>
          <a:lstStyle/>
          <a:p>
            <a:pPr>
              <a:defRPr/>
            </a:pPr>
            <a:r>
              <a:rPr lang="en-US" sz="1400" i="0" dirty="0" smtClean="0">
                <a:latin typeface="Calibri" panose="020F0502020204030204" pitchFamily="34" charset="0"/>
              </a:rPr>
              <a:t>7</a:t>
            </a:r>
            <a:endParaRPr lang="en-US" sz="1400" i="0" dirty="0">
              <a:latin typeface="Calibri" panose="020F0502020204030204" pitchFamily="34" charset="0"/>
            </a:endParaRPr>
          </a:p>
        </p:txBody>
      </p:sp>
    </p:spTree>
    <p:extLst>
      <p:ext uri="{BB962C8B-B14F-4D97-AF65-F5344CB8AC3E}">
        <p14:creationId xmlns:p14="http://schemas.microsoft.com/office/powerpoint/2010/main" val="35182175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b="1" dirty="0">
                <a:solidFill>
                  <a:srgbClr val="FFFFFF"/>
                </a:solidFill>
              </a:rPr>
              <a:t>For Additional Information</a:t>
            </a:r>
          </a:p>
        </p:txBody>
      </p:sp>
      <p:sp>
        <p:nvSpPr>
          <p:cNvPr id="9219" name="Content Placeholder 2"/>
          <p:cNvSpPr>
            <a:spLocks noGrp="1"/>
          </p:cNvSpPr>
          <p:nvPr>
            <p:ph idx="1"/>
          </p:nvPr>
        </p:nvSpPr>
        <p:spPr/>
        <p:txBody>
          <a:bodyPr anchor="ctr">
            <a:normAutofit/>
          </a:bodyPr>
          <a:lstStyle/>
          <a:p>
            <a:pPr marL="0" indent="0" algn="ctr">
              <a:buFont typeface="Arial" charset="0"/>
              <a:buNone/>
            </a:pPr>
            <a:r>
              <a:rPr lang="en-US" altLang="en-US" sz="2000" b="1" dirty="0" err="1" smtClean="0">
                <a:latin typeface="+mn-lt"/>
              </a:rPr>
              <a:t>Dilraj</a:t>
            </a:r>
            <a:r>
              <a:rPr lang="en-US" altLang="en-US" sz="2000" b="1" dirty="0" smtClean="0">
                <a:latin typeface="+mn-lt"/>
              </a:rPr>
              <a:t> </a:t>
            </a:r>
            <a:r>
              <a:rPr lang="en-US" altLang="en-US" sz="2000" b="1" dirty="0" err="1" smtClean="0">
                <a:latin typeface="+mn-lt"/>
              </a:rPr>
              <a:t>Mokha</a:t>
            </a:r>
            <a:endParaRPr lang="en-US" altLang="en-US" sz="2000" b="1" dirty="0" smtClean="0">
              <a:latin typeface="+mn-lt"/>
            </a:endParaRPr>
          </a:p>
          <a:p>
            <a:pPr marL="0" indent="0" algn="ctr">
              <a:buFont typeface="Arial" charset="0"/>
              <a:buNone/>
            </a:pPr>
            <a:r>
              <a:rPr lang="en-US" altLang="en-US" sz="2000" b="1" dirty="0" smtClean="0">
                <a:latin typeface="+mn-lt"/>
              </a:rPr>
              <a:t>Hazardous Waste Permitting </a:t>
            </a:r>
            <a:endParaRPr lang="en-US" altLang="en-US" sz="2000" b="1" dirty="0">
              <a:latin typeface="+mn-lt"/>
            </a:endParaRPr>
          </a:p>
          <a:p>
            <a:pPr marL="0" indent="0" algn="ctr">
              <a:buFont typeface="Arial" charset="0"/>
              <a:buNone/>
            </a:pPr>
            <a:r>
              <a:rPr lang="en-US" altLang="en-US" sz="2000" b="1" dirty="0" smtClean="0">
                <a:latin typeface="+mn-lt"/>
              </a:rPr>
              <a:t>DSWM</a:t>
            </a:r>
            <a:endParaRPr lang="en-US" altLang="en-US" sz="2000" b="1" dirty="0">
              <a:latin typeface="+mn-lt"/>
            </a:endParaRPr>
          </a:p>
          <a:p>
            <a:pPr marL="0" indent="0" algn="ctr">
              <a:buFont typeface="Arial" charset="0"/>
              <a:buNone/>
            </a:pPr>
            <a:r>
              <a:rPr lang="en-US" altLang="en-US" sz="2000" b="1" dirty="0">
                <a:latin typeface="+mn-lt"/>
              </a:rPr>
              <a:t>Office: (615</a:t>
            </a:r>
            <a:r>
              <a:rPr lang="en-US" altLang="en-US" sz="2000" b="1">
                <a:latin typeface="+mn-lt"/>
              </a:rPr>
              <a:t>) </a:t>
            </a:r>
            <a:r>
              <a:rPr lang="en-US" altLang="en-US" sz="2000" b="1" smtClean="0">
                <a:latin typeface="+mn-lt"/>
              </a:rPr>
              <a:t>532-0821</a:t>
            </a:r>
            <a:endParaRPr lang="en-US" altLang="en-US" sz="2000" b="1" dirty="0">
              <a:latin typeface="+mn-lt"/>
            </a:endParaRPr>
          </a:p>
          <a:p>
            <a:pPr marL="0" indent="0" algn="ctr">
              <a:buFont typeface="Arial" charset="0"/>
              <a:buNone/>
            </a:pPr>
            <a:r>
              <a:rPr lang="en-US" altLang="en-US" sz="2000" b="1" dirty="0">
                <a:latin typeface="+mn-lt"/>
              </a:rPr>
              <a:t>Fax: (615) 532-0938</a:t>
            </a:r>
          </a:p>
          <a:p>
            <a:pPr marL="0" indent="0" algn="ctr">
              <a:buFont typeface="Arial" charset="0"/>
              <a:buNone/>
            </a:pPr>
            <a:r>
              <a:rPr lang="en-US" altLang="en-US" sz="2000" b="1" dirty="0" smtClean="0">
                <a:latin typeface="+mn-lt"/>
              </a:rPr>
              <a:t>Email</a:t>
            </a:r>
            <a:r>
              <a:rPr lang="en-US" altLang="en-US" sz="2000" b="1" dirty="0">
                <a:latin typeface="+mn-lt"/>
              </a:rPr>
              <a:t>: </a:t>
            </a:r>
            <a:r>
              <a:rPr lang="en-US" altLang="en-US" sz="2000" b="1" dirty="0" smtClean="0">
                <a:latin typeface="+mn-lt"/>
                <a:hlinkClick r:id="rId3"/>
              </a:rPr>
              <a:t>Dilraj.Mokha@TN.gov</a:t>
            </a:r>
            <a:endParaRPr lang="en-US" altLang="en-US" sz="2000" b="1" dirty="0" smtClean="0">
              <a:latin typeface="+mn-lt"/>
            </a:endParaRPr>
          </a:p>
          <a:p>
            <a:pPr marL="0" indent="0" algn="ctr">
              <a:buFont typeface="Arial" charset="0"/>
              <a:buNone/>
            </a:pPr>
            <a:endParaRPr lang="en-US" altLang="en-US" sz="2000" b="1" dirty="0">
              <a:latin typeface="+mn-lt"/>
            </a:endParaRPr>
          </a:p>
          <a:p>
            <a:pPr marL="0" indent="0" algn="ctr">
              <a:buFont typeface="Arial" charset="0"/>
              <a:buNone/>
            </a:pPr>
            <a:endParaRPr lang="en-US" altLang="en-US" sz="2800" b="1" dirty="0">
              <a:latin typeface="+mn-lt"/>
            </a:endParaRPr>
          </a:p>
        </p:txBody>
      </p:sp>
    </p:spTree>
    <p:extLst>
      <p:ext uri="{BB962C8B-B14F-4D97-AF65-F5344CB8AC3E}">
        <p14:creationId xmlns:p14="http://schemas.microsoft.com/office/powerpoint/2010/main" val="4024922876"/>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 B">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1_PowerPoint B">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9107</TotalTime>
  <Words>602</Words>
  <Application>Microsoft Office PowerPoint</Application>
  <PresentationFormat>On-screen Show (4:3)</PresentationFormat>
  <Paragraphs>166</Paragraphs>
  <Slides>8</Slides>
  <Notes>8</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PowerPoint B</vt:lpstr>
      <vt:lpstr>1_PowerPoint B</vt:lpstr>
      <vt:lpstr>Hazardous Waste Permitting Activities 2nd Quarter Update</vt:lpstr>
      <vt:lpstr>Introduction</vt:lpstr>
      <vt:lpstr>Part B Permit Application Reviews Required by Regulation October 1, 2019 to December 31, 2019</vt:lpstr>
      <vt:lpstr>Modification Application Reviews Required by Regulation  October 1, 2019 to December 31, 2019</vt:lpstr>
      <vt:lpstr>Modification Application Reviews Class 1 and 11 by Type October 1, 2019 to December 31, 2019 (cont’d)</vt:lpstr>
      <vt:lpstr>Modification Application Reviews Required by Regulation October 1, 2019 to December 31, 2019 (cont’d)</vt:lpstr>
      <vt:lpstr>Modification Application Reviews Required by Regulation October 1, 2019 to December 31, 2019 (cont’d)</vt:lpstr>
      <vt:lpstr>For Additional Information</vt:lpstr>
    </vt:vector>
  </TitlesOfParts>
  <Company>State of Tennessee: Finance &amp;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Molly Wehlage</dc:creator>
  <cp:lastModifiedBy>Dilraj Mokha</cp:lastModifiedBy>
  <cp:revision>627</cp:revision>
  <cp:lastPrinted>2020-01-09T14:35:46Z</cp:lastPrinted>
  <dcterms:created xsi:type="dcterms:W3CDTF">2015-04-23T14:18:47Z</dcterms:created>
  <dcterms:modified xsi:type="dcterms:W3CDTF">2020-01-10T13:46:36Z</dcterms:modified>
</cp:coreProperties>
</file>