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35"/>
  </p:notesMasterIdLst>
  <p:handoutMasterIdLst>
    <p:handoutMasterId r:id="rId36"/>
  </p:handoutMasterIdLst>
  <p:sldIdLst>
    <p:sldId id="713" r:id="rId2"/>
    <p:sldId id="652" r:id="rId3"/>
    <p:sldId id="912" r:id="rId4"/>
    <p:sldId id="705" r:id="rId5"/>
    <p:sldId id="822" r:id="rId6"/>
    <p:sldId id="916" r:id="rId7"/>
    <p:sldId id="735" r:id="rId8"/>
    <p:sldId id="923" r:id="rId9"/>
    <p:sldId id="924" r:id="rId10"/>
    <p:sldId id="714" r:id="rId11"/>
    <p:sldId id="906" r:id="rId12"/>
    <p:sldId id="917" r:id="rId13"/>
    <p:sldId id="664" r:id="rId14"/>
    <p:sldId id="858" r:id="rId15"/>
    <p:sldId id="828" r:id="rId16"/>
    <p:sldId id="901" r:id="rId17"/>
    <p:sldId id="914" r:id="rId18"/>
    <p:sldId id="673" r:id="rId19"/>
    <p:sldId id="904" r:id="rId20"/>
    <p:sldId id="915" r:id="rId21"/>
    <p:sldId id="849" r:id="rId22"/>
    <p:sldId id="723" r:id="rId23"/>
    <p:sldId id="862" r:id="rId24"/>
    <p:sldId id="868" r:id="rId25"/>
    <p:sldId id="886" r:id="rId26"/>
    <p:sldId id="843" r:id="rId27"/>
    <p:sldId id="892" r:id="rId28"/>
    <p:sldId id="913" r:id="rId29"/>
    <p:sldId id="918" r:id="rId30"/>
    <p:sldId id="874" r:id="rId31"/>
    <p:sldId id="920" r:id="rId32"/>
    <p:sldId id="890" r:id="rId33"/>
    <p:sldId id="919" r:id="rId34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0000"/>
    <a:srgbClr val="FF1F1F"/>
    <a:srgbClr val="3366FF"/>
    <a:srgbClr val="6699FF"/>
    <a:srgbClr val="0000FF"/>
    <a:srgbClr val="000000"/>
    <a:srgbClr val="FFFF66"/>
    <a:srgbClr val="006E3C"/>
    <a:srgbClr val="006236"/>
    <a:srgbClr val="006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04939-684C-490A-AF9D-F8DB11516D29}" v="34" dt="2023-06-13T12:52:32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6774" autoAdjust="0"/>
  </p:normalViewPr>
  <p:slideViewPr>
    <p:cSldViewPr>
      <p:cViewPr varScale="1">
        <p:scale>
          <a:sx n="78" d="100"/>
          <a:sy n="78" d="100"/>
        </p:scale>
        <p:origin x="1301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9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691" y="-72"/>
      </p:cViewPr>
      <p:guideLst>
        <p:guide orient="horz" pos="2913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ie Allen" userId="d3d30063-0c88-4b5c-9afa-85eb24923821" providerId="ADAL" clId="{11D04939-684C-490A-AF9D-F8DB11516D29}"/>
    <pc:docChg chg="undo custSel addSld delSld modSld sldOrd modNotesMaster modHandout">
      <pc:chgData name="Carrie Allen" userId="d3d30063-0c88-4b5c-9afa-85eb24923821" providerId="ADAL" clId="{11D04939-684C-490A-AF9D-F8DB11516D29}" dt="2023-06-13T13:10:41.313" v="3417" actId="20577"/>
      <pc:docMkLst>
        <pc:docMk/>
      </pc:docMkLst>
      <pc:sldChg chg="modSp mod">
        <pc:chgData name="Carrie Allen" userId="d3d30063-0c88-4b5c-9afa-85eb24923821" providerId="ADAL" clId="{11D04939-684C-490A-AF9D-F8DB11516D29}" dt="2023-06-01T16:27:56.409" v="1494" actId="20577"/>
        <pc:sldMkLst>
          <pc:docMk/>
          <pc:sldMk cId="0" sldId="652"/>
        </pc:sldMkLst>
        <pc:spChg chg="mod">
          <ac:chgData name="Carrie Allen" userId="d3d30063-0c88-4b5c-9afa-85eb24923821" providerId="ADAL" clId="{11D04939-684C-490A-AF9D-F8DB11516D29}" dt="2023-06-01T16:27:56.409" v="1494" actId="20577"/>
          <ac:spMkLst>
            <pc:docMk/>
            <pc:sldMk cId="0" sldId="652"/>
            <ac:spMk id="14341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9:43:58.894" v="2876" actId="20577"/>
        <pc:sldMkLst>
          <pc:docMk/>
          <pc:sldMk cId="0" sldId="664"/>
        </pc:sldMkLst>
        <pc:spChg chg="mod">
          <ac:chgData name="Carrie Allen" userId="d3d30063-0c88-4b5c-9afa-85eb24923821" providerId="ADAL" clId="{11D04939-684C-490A-AF9D-F8DB11516D29}" dt="2023-06-01T19:43:58.894" v="2876" actId="20577"/>
          <ac:spMkLst>
            <pc:docMk/>
            <pc:sldMk cId="0" sldId="664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41:48.115" v="1879" actId="20577"/>
          <ac:spMkLst>
            <pc:docMk/>
            <pc:sldMk cId="0" sldId="664"/>
            <ac:spMk id="37891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6:33:48.360" v="1659" actId="255"/>
        <pc:sldMkLst>
          <pc:docMk/>
          <pc:sldMk cId="0" sldId="673"/>
        </pc:sldMkLst>
        <pc:spChg chg="mod">
          <ac:chgData name="Carrie Allen" userId="d3d30063-0c88-4b5c-9afa-85eb24923821" providerId="ADAL" clId="{11D04939-684C-490A-AF9D-F8DB11516D29}" dt="2023-06-01T16:33:48.360" v="1659" actId="255"/>
          <ac:spMkLst>
            <pc:docMk/>
            <pc:sldMk cId="0" sldId="673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29:46.789" v="1500" actId="20577"/>
          <ac:spMkLst>
            <pc:docMk/>
            <pc:sldMk cId="0" sldId="673"/>
            <ac:spMk id="90115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12T14:44:09.167" v="3070" actId="20577"/>
        <pc:sldMkLst>
          <pc:docMk/>
          <pc:sldMk cId="0" sldId="705"/>
        </pc:sldMkLst>
        <pc:spChg chg="mod">
          <ac:chgData name="Carrie Allen" userId="d3d30063-0c88-4b5c-9afa-85eb24923821" providerId="ADAL" clId="{11D04939-684C-490A-AF9D-F8DB11516D29}" dt="2023-06-12T14:44:09.167" v="3070" actId="20577"/>
          <ac:spMkLst>
            <pc:docMk/>
            <pc:sldMk cId="0" sldId="705"/>
            <ac:spMk id="16387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9:05:07.464" v="2672" actId="20577"/>
        <pc:sldMkLst>
          <pc:docMk/>
          <pc:sldMk cId="0" sldId="713"/>
        </pc:sldMkLst>
        <pc:spChg chg="mod">
          <ac:chgData name="Carrie Allen" userId="d3d30063-0c88-4b5c-9afa-85eb24923821" providerId="ADAL" clId="{11D04939-684C-490A-AF9D-F8DB11516D29}" dt="2023-06-01T19:05:07.464" v="2672" actId="20577"/>
          <ac:spMkLst>
            <pc:docMk/>
            <pc:sldMk cId="0" sldId="713"/>
            <ac:spMk id="2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6:42:17.477" v="1889" actId="5793"/>
        <pc:sldMkLst>
          <pc:docMk/>
          <pc:sldMk cId="0" sldId="714"/>
        </pc:sldMkLst>
        <pc:spChg chg="mod">
          <ac:chgData name="Carrie Allen" userId="d3d30063-0c88-4b5c-9afa-85eb24923821" providerId="ADAL" clId="{11D04939-684C-490A-AF9D-F8DB11516D29}" dt="2023-06-01T16:42:17.477" v="1889" actId="5793"/>
          <ac:spMkLst>
            <pc:docMk/>
            <pc:sldMk cId="0" sldId="714"/>
            <ac:spMk id="45059" creationId="{00000000-0000-0000-0000-000000000000}"/>
          </ac:spMkLst>
        </pc:spChg>
      </pc:sldChg>
      <pc:sldChg chg="modSp del mod">
        <pc:chgData name="Carrie Allen" userId="d3d30063-0c88-4b5c-9afa-85eb24923821" providerId="ADAL" clId="{11D04939-684C-490A-AF9D-F8DB11516D29}" dt="2023-06-01T16:35:22.635" v="1721" actId="2696"/>
        <pc:sldMkLst>
          <pc:docMk/>
          <pc:sldMk cId="0" sldId="719"/>
        </pc:sldMkLst>
        <pc:spChg chg="mod">
          <ac:chgData name="Carrie Allen" userId="d3d30063-0c88-4b5c-9afa-85eb24923821" providerId="ADAL" clId="{11D04939-684C-490A-AF9D-F8DB11516D29}" dt="2023-05-31T19:21:23.850" v="1169" actId="20577"/>
          <ac:spMkLst>
            <pc:docMk/>
            <pc:sldMk cId="0" sldId="719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32:43.395" v="1622" actId="21"/>
          <ac:spMkLst>
            <pc:docMk/>
            <pc:sldMk cId="0" sldId="719"/>
            <ac:spMk id="76803" creationId="{00000000-0000-0000-0000-000000000000}"/>
          </ac:spMkLst>
        </pc:spChg>
      </pc:sldChg>
      <pc:sldChg chg="modSp del mod">
        <pc:chgData name="Carrie Allen" userId="d3d30063-0c88-4b5c-9afa-85eb24923821" providerId="ADAL" clId="{11D04939-684C-490A-AF9D-F8DB11516D29}" dt="2023-06-01T16:32:24.891" v="1620" actId="2696"/>
        <pc:sldMkLst>
          <pc:docMk/>
          <pc:sldMk cId="0" sldId="721"/>
        </pc:sldMkLst>
        <pc:spChg chg="mod">
          <ac:chgData name="Carrie Allen" userId="d3d30063-0c88-4b5c-9afa-85eb24923821" providerId="ADAL" clId="{11D04939-684C-490A-AF9D-F8DB11516D29}" dt="2023-06-01T16:15:43.240" v="1338" actId="21"/>
          <ac:spMkLst>
            <pc:docMk/>
            <pc:sldMk cId="0" sldId="721"/>
            <ac:spMk id="54275" creationId="{00000000-0000-0000-0000-000000000000}"/>
          </ac:spMkLst>
        </pc:spChg>
      </pc:sldChg>
      <pc:sldChg chg="modSp mod modTransition">
        <pc:chgData name="Carrie Allen" userId="d3d30063-0c88-4b5c-9afa-85eb24923821" providerId="ADAL" clId="{11D04939-684C-490A-AF9D-F8DB11516D29}" dt="2023-06-12T20:59:54.279" v="3359"/>
        <pc:sldMkLst>
          <pc:docMk/>
          <pc:sldMk cId="0" sldId="735"/>
        </pc:sldMkLst>
        <pc:graphicFrameChg chg="modGraphic">
          <ac:chgData name="Carrie Allen" userId="d3d30063-0c88-4b5c-9afa-85eb24923821" providerId="ADAL" clId="{11D04939-684C-490A-AF9D-F8DB11516D29}" dt="2023-06-12T15:04:19.842" v="3092" actId="14100"/>
          <ac:graphicFrameMkLst>
            <pc:docMk/>
            <pc:sldMk cId="0" sldId="735"/>
            <ac:graphicFrameMk id="8" creationId="{747C249E-2C9D-E2A9-9E7F-9D4B1346024A}"/>
          </ac:graphicFrameMkLst>
        </pc:graphicFrameChg>
      </pc:sldChg>
      <pc:sldChg chg="del">
        <pc:chgData name="Carrie Allen" userId="d3d30063-0c88-4b5c-9afa-85eb24923821" providerId="ADAL" clId="{11D04939-684C-490A-AF9D-F8DB11516D29}" dt="2023-05-31T19:15:28.968" v="1118" actId="2696"/>
        <pc:sldMkLst>
          <pc:docMk/>
          <pc:sldMk cId="0" sldId="738"/>
        </pc:sldMkLst>
      </pc:sldChg>
      <pc:sldChg chg="modSp del mod">
        <pc:chgData name="Carrie Allen" userId="d3d30063-0c88-4b5c-9afa-85eb24923821" providerId="ADAL" clId="{11D04939-684C-490A-AF9D-F8DB11516D29}" dt="2023-06-01T16:14:06.088" v="1337" actId="2696"/>
        <pc:sldMkLst>
          <pc:docMk/>
          <pc:sldMk cId="0" sldId="741"/>
        </pc:sldMkLst>
        <pc:spChg chg="mod">
          <ac:chgData name="Carrie Allen" userId="d3d30063-0c88-4b5c-9afa-85eb24923821" providerId="ADAL" clId="{11D04939-684C-490A-AF9D-F8DB11516D29}" dt="2023-06-01T16:13:43.093" v="1333" actId="21"/>
          <ac:spMkLst>
            <pc:docMk/>
            <pc:sldMk cId="0" sldId="741"/>
            <ac:spMk id="39939" creationId="{00000000-0000-0000-0000-000000000000}"/>
          </ac:spMkLst>
        </pc:spChg>
      </pc:sldChg>
      <pc:sldChg chg="add del">
        <pc:chgData name="Carrie Allen" userId="d3d30063-0c88-4b5c-9afa-85eb24923821" providerId="ADAL" clId="{11D04939-684C-490A-AF9D-F8DB11516D29}" dt="2023-06-01T16:19:19.351" v="1412" actId="2696"/>
        <pc:sldMkLst>
          <pc:docMk/>
          <pc:sldMk cId="0" sldId="743"/>
        </pc:sldMkLst>
      </pc:sldChg>
      <pc:sldChg chg="del">
        <pc:chgData name="Carrie Allen" userId="d3d30063-0c88-4b5c-9afa-85eb24923821" providerId="ADAL" clId="{11D04939-684C-490A-AF9D-F8DB11516D29}" dt="2023-06-01T16:09:12.752" v="1170" actId="2696"/>
        <pc:sldMkLst>
          <pc:docMk/>
          <pc:sldMk cId="0" sldId="744"/>
        </pc:sldMkLst>
      </pc:sldChg>
      <pc:sldChg chg="del">
        <pc:chgData name="Carrie Allen" userId="d3d30063-0c88-4b5c-9afa-85eb24923821" providerId="ADAL" clId="{11D04939-684C-490A-AF9D-F8DB11516D29}" dt="2023-06-01T18:20:01.802" v="2119" actId="2696"/>
        <pc:sldMkLst>
          <pc:docMk/>
          <pc:sldMk cId="0" sldId="760"/>
        </pc:sldMkLst>
      </pc:sldChg>
      <pc:sldChg chg="add del">
        <pc:chgData name="Carrie Allen" userId="d3d30063-0c88-4b5c-9afa-85eb24923821" providerId="ADAL" clId="{11D04939-684C-490A-AF9D-F8DB11516D29}" dt="2023-06-01T16:32:31.886" v="1621" actId="2696"/>
        <pc:sldMkLst>
          <pc:docMk/>
          <pc:sldMk cId="0" sldId="780"/>
        </pc:sldMkLst>
      </pc:sldChg>
      <pc:sldChg chg="modSp mod">
        <pc:chgData name="Carrie Allen" userId="d3d30063-0c88-4b5c-9afa-85eb24923821" providerId="ADAL" clId="{11D04939-684C-490A-AF9D-F8DB11516D29}" dt="2023-06-12T14:45:47.842" v="3075" actId="20577"/>
        <pc:sldMkLst>
          <pc:docMk/>
          <pc:sldMk cId="0" sldId="822"/>
        </pc:sldMkLst>
        <pc:spChg chg="mod">
          <ac:chgData name="Carrie Allen" userId="d3d30063-0c88-4b5c-9afa-85eb24923821" providerId="ADAL" clId="{11D04939-684C-490A-AF9D-F8DB11516D29}" dt="2023-06-12T14:45:47.842" v="3075" actId="20577"/>
          <ac:spMkLst>
            <pc:docMk/>
            <pc:sldMk cId="0" sldId="822"/>
            <ac:spMk id="53251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6:47:27.433" v="2096" actId="14100"/>
        <pc:sldMkLst>
          <pc:docMk/>
          <pc:sldMk cId="0" sldId="828"/>
        </pc:sldMkLst>
        <pc:spChg chg="mod">
          <ac:chgData name="Carrie Allen" userId="d3d30063-0c88-4b5c-9afa-85eb24923821" providerId="ADAL" clId="{11D04939-684C-490A-AF9D-F8DB11516D29}" dt="2023-06-01T16:47:27.433" v="2096" actId="14100"/>
          <ac:spMkLst>
            <pc:docMk/>
            <pc:sldMk cId="0" sldId="828"/>
            <ac:spMk id="65539" creationId="{00000000-0000-0000-0000-000000000000}"/>
          </ac:spMkLst>
        </pc:spChg>
      </pc:sldChg>
      <pc:sldChg chg="del">
        <pc:chgData name="Carrie Allen" userId="d3d30063-0c88-4b5c-9afa-85eb24923821" providerId="ADAL" clId="{11D04939-684C-490A-AF9D-F8DB11516D29}" dt="2023-06-01T16:09:15.258" v="1171" actId="2696"/>
        <pc:sldMkLst>
          <pc:docMk/>
          <pc:sldMk cId="0" sldId="832"/>
        </pc:sldMkLst>
      </pc:sldChg>
      <pc:sldChg chg="modSp mod">
        <pc:chgData name="Carrie Allen" userId="d3d30063-0c88-4b5c-9afa-85eb24923821" providerId="ADAL" clId="{11D04939-684C-490A-AF9D-F8DB11516D29}" dt="2023-06-12T20:21:11.358" v="3315" actId="20577"/>
        <pc:sldMkLst>
          <pc:docMk/>
          <pc:sldMk cId="0" sldId="843"/>
        </pc:sldMkLst>
        <pc:spChg chg="mod">
          <ac:chgData name="Carrie Allen" userId="d3d30063-0c88-4b5c-9afa-85eb24923821" providerId="ADAL" clId="{11D04939-684C-490A-AF9D-F8DB11516D29}" dt="2023-06-12T20:21:11.358" v="3315" actId="20577"/>
          <ac:spMkLst>
            <pc:docMk/>
            <pc:sldMk cId="0" sldId="843"/>
            <ac:spMk id="7" creationId="{00000000-0000-0000-0000-000000000000}"/>
          </ac:spMkLst>
        </pc:spChg>
      </pc:sldChg>
      <pc:sldChg chg="modSp mod ord">
        <pc:chgData name="Carrie Allen" userId="d3d30063-0c88-4b5c-9afa-85eb24923821" providerId="ADAL" clId="{11D04939-684C-490A-AF9D-F8DB11516D29}" dt="2023-06-01T19:43:38.357" v="2874" actId="255"/>
        <pc:sldMkLst>
          <pc:docMk/>
          <pc:sldMk cId="0" sldId="849"/>
        </pc:sldMkLst>
        <pc:spChg chg="mod">
          <ac:chgData name="Carrie Allen" userId="d3d30063-0c88-4b5c-9afa-85eb24923821" providerId="ADAL" clId="{11D04939-684C-490A-AF9D-F8DB11516D29}" dt="2023-06-01T19:43:38.357" v="2874" actId="255"/>
          <ac:spMkLst>
            <pc:docMk/>
            <pc:sldMk cId="0" sldId="849"/>
            <ac:spMk id="2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12T20:23:10.728" v="3344" actId="20577"/>
        <pc:sldMkLst>
          <pc:docMk/>
          <pc:sldMk cId="0" sldId="858"/>
        </pc:sldMkLst>
        <pc:spChg chg="mod">
          <ac:chgData name="Carrie Allen" userId="d3d30063-0c88-4b5c-9afa-85eb24923821" providerId="ADAL" clId="{11D04939-684C-490A-AF9D-F8DB11516D29}" dt="2023-06-12T20:22:51.742" v="3321" actId="14100"/>
          <ac:spMkLst>
            <pc:docMk/>
            <pc:sldMk cId="0" sldId="858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12T20:23:10.728" v="3344" actId="20577"/>
          <ac:spMkLst>
            <pc:docMk/>
            <pc:sldMk cId="0" sldId="858"/>
            <ac:spMk id="91139" creationId="{00000000-0000-0000-0000-000000000000}"/>
          </ac:spMkLst>
        </pc:spChg>
      </pc:sldChg>
      <pc:sldChg chg="modSp mod modNotesTx">
        <pc:chgData name="Carrie Allen" userId="d3d30063-0c88-4b5c-9afa-85eb24923821" providerId="ADAL" clId="{11D04939-684C-490A-AF9D-F8DB11516D29}" dt="2023-06-01T19:43:25.606" v="2873" actId="255"/>
        <pc:sldMkLst>
          <pc:docMk/>
          <pc:sldMk cId="0" sldId="862"/>
        </pc:sldMkLst>
        <pc:spChg chg="mod">
          <ac:chgData name="Carrie Allen" userId="d3d30063-0c88-4b5c-9afa-85eb24923821" providerId="ADAL" clId="{11D04939-684C-490A-AF9D-F8DB11516D29}" dt="2023-06-01T19:43:17.759" v="2872" actId="20577"/>
          <ac:spMkLst>
            <pc:docMk/>
            <pc:sldMk cId="0" sldId="862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9:43:25.606" v="2873" actId="255"/>
          <ac:spMkLst>
            <pc:docMk/>
            <pc:sldMk cId="0" sldId="862"/>
            <ac:spMk id="98307" creationId="{00000000-0000-0000-0000-000000000000}"/>
          </ac:spMkLst>
        </pc:spChg>
      </pc:sldChg>
      <pc:sldChg chg="del">
        <pc:chgData name="Carrie Allen" userId="d3d30063-0c88-4b5c-9afa-85eb24923821" providerId="ADAL" clId="{11D04939-684C-490A-AF9D-F8DB11516D29}" dt="2023-05-31T19:03:00.049" v="418" actId="2696"/>
        <pc:sldMkLst>
          <pc:docMk/>
          <pc:sldMk cId="0" sldId="863"/>
        </pc:sldMkLst>
      </pc:sldChg>
      <pc:sldChg chg="modSp mod">
        <pc:chgData name="Carrie Allen" userId="d3d30063-0c88-4b5c-9afa-85eb24923821" providerId="ADAL" clId="{11D04939-684C-490A-AF9D-F8DB11516D29}" dt="2023-06-01T16:37:15.115" v="1751" actId="5793"/>
        <pc:sldMkLst>
          <pc:docMk/>
          <pc:sldMk cId="0" sldId="868"/>
        </pc:sldMkLst>
        <pc:spChg chg="mod">
          <ac:chgData name="Carrie Allen" userId="d3d30063-0c88-4b5c-9afa-85eb24923821" providerId="ADAL" clId="{11D04939-684C-490A-AF9D-F8DB11516D29}" dt="2023-06-01T16:35:47.920" v="1722" actId="255"/>
          <ac:spMkLst>
            <pc:docMk/>
            <pc:sldMk cId="0" sldId="868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37:15.115" v="1751" actId="5793"/>
          <ac:spMkLst>
            <pc:docMk/>
            <pc:sldMk cId="0" sldId="868"/>
            <ac:spMk id="103427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6:38:36.447" v="1769" actId="5793"/>
        <pc:sldMkLst>
          <pc:docMk/>
          <pc:sldMk cId="0" sldId="874"/>
        </pc:sldMkLst>
        <pc:spChg chg="mod">
          <ac:chgData name="Carrie Allen" userId="d3d30063-0c88-4b5c-9afa-85eb24923821" providerId="ADAL" clId="{11D04939-684C-490A-AF9D-F8DB11516D29}" dt="2023-06-01T16:37:37.951" v="1753" actId="14100"/>
          <ac:spMkLst>
            <pc:docMk/>
            <pc:sldMk cId="0" sldId="874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38:36.447" v="1769" actId="5793"/>
          <ac:spMkLst>
            <pc:docMk/>
            <pc:sldMk cId="0" sldId="874"/>
            <ac:spMk id="80899" creationId="{00000000-0000-0000-0000-000000000000}"/>
          </ac:spMkLst>
        </pc:spChg>
      </pc:sldChg>
      <pc:sldChg chg="modSp mod modNotesTx">
        <pc:chgData name="Carrie Allen" userId="d3d30063-0c88-4b5c-9afa-85eb24923821" providerId="ADAL" clId="{11D04939-684C-490A-AF9D-F8DB11516D29}" dt="2023-06-01T16:36:52.813" v="1743" actId="179"/>
        <pc:sldMkLst>
          <pc:docMk/>
          <pc:sldMk cId="1742138721" sldId="886"/>
        </pc:sldMkLst>
        <pc:spChg chg="mod">
          <ac:chgData name="Carrie Allen" userId="d3d30063-0c88-4b5c-9afa-85eb24923821" providerId="ADAL" clId="{11D04939-684C-490A-AF9D-F8DB11516D29}" dt="2023-06-01T16:36:52.813" v="1743" actId="179"/>
          <ac:spMkLst>
            <pc:docMk/>
            <pc:sldMk cId="1742138721" sldId="886"/>
            <ac:spMk id="107523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9:42:31.892" v="2864" actId="255"/>
        <pc:sldMkLst>
          <pc:docMk/>
          <pc:sldMk cId="0" sldId="890"/>
        </pc:sldMkLst>
        <pc:spChg chg="mod">
          <ac:chgData name="Carrie Allen" userId="d3d30063-0c88-4b5c-9afa-85eb24923821" providerId="ADAL" clId="{11D04939-684C-490A-AF9D-F8DB11516D29}" dt="2023-06-01T19:42:31.892" v="2864" actId="255"/>
          <ac:spMkLst>
            <pc:docMk/>
            <pc:sldMk cId="0" sldId="890"/>
            <ac:spMk id="2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9:42:57.607" v="2867" actId="255"/>
        <pc:sldMkLst>
          <pc:docMk/>
          <pc:sldMk cId="521375375" sldId="892"/>
        </pc:sldMkLst>
        <pc:spChg chg="mod">
          <ac:chgData name="Carrie Allen" userId="d3d30063-0c88-4b5c-9afa-85eb24923821" providerId="ADAL" clId="{11D04939-684C-490A-AF9D-F8DB11516D29}" dt="2023-06-01T19:42:57.607" v="2867" actId="255"/>
          <ac:spMkLst>
            <pc:docMk/>
            <pc:sldMk cId="521375375" sldId="892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8:57:35.869" v="2635" actId="113"/>
          <ac:spMkLst>
            <pc:docMk/>
            <pc:sldMk cId="521375375" sldId="892"/>
            <ac:spMk id="8" creationId="{00000000-0000-0000-0000-000000000000}"/>
          </ac:spMkLst>
        </pc:spChg>
      </pc:sldChg>
      <pc:sldChg chg="modSp add del mod">
        <pc:chgData name="Carrie Allen" userId="d3d30063-0c88-4b5c-9afa-85eb24923821" providerId="ADAL" clId="{11D04939-684C-490A-AF9D-F8DB11516D29}" dt="2023-06-01T18:36:54.028" v="2633" actId="2696"/>
        <pc:sldMkLst>
          <pc:docMk/>
          <pc:sldMk cId="2947410128" sldId="894"/>
        </pc:sldMkLst>
        <pc:spChg chg="mod">
          <ac:chgData name="Carrie Allen" userId="d3d30063-0c88-4b5c-9afa-85eb24923821" providerId="ADAL" clId="{11D04939-684C-490A-AF9D-F8DB11516D29}" dt="2023-06-01T18:19:41.387" v="2118" actId="255"/>
          <ac:spMkLst>
            <pc:docMk/>
            <pc:sldMk cId="2947410128" sldId="894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8:05:54.106" v="2104" actId="20577"/>
          <ac:spMkLst>
            <pc:docMk/>
            <pc:sldMk cId="2947410128" sldId="894"/>
            <ac:spMk id="114691" creationId="{00000000-0000-0000-0000-000000000000}"/>
          </ac:spMkLst>
        </pc:spChg>
      </pc:sldChg>
      <pc:sldChg chg="del">
        <pc:chgData name="Carrie Allen" userId="d3d30063-0c88-4b5c-9afa-85eb24923821" providerId="ADAL" clId="{11D04939-684C-490A-AF9D-F8DB11516D29}" dt="2023-06-01T18:06:27.492" v="2105" actId="2696"/>
        <pc:sldMkLst>
          <pc:docMk/>
          <pc:sldMk cId="960987043" sldId="898"/>
        </pc:sldMkLst>
      </pc:sldChg>
      <pc:sldChg chg="modSp mod ord">
        <pc:chgData name="Carrie Allen" userId="d3d30063-0c88-4b5c-9afa-85eb24923821" providerId="ADAL" clId="{11D04939-684C-490A-AF9D-F8DB11516D29}" dt="2023-06-01T16:45:41.106" v="2030" actId="5793"/>
        <pc:sldMkLst>
          <pc:docMk/>
          <pc:sldMk cId="3368259441" sldId="901"/>
        </pc:sldMkLst>
        <pc:spChg chg="mod">
          <ac:chgData name="Carrie Allen" userId="d3d30063-0c88-4b5c-9afa-85eb24923821" providerId="ADAL" clId="{11D04939-684C-490A-AF9D-F8DB11516D29}" dt="2023-06-01T16:33:54.752" v="1660" actId="255"/>
          <ac:spMkLst>
            <pc:docMk/>
            <pc:sldMk cId="3368259441" sldId="901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45:41.106" v="2030" actId="5793"/>
          <ac:spMkLst>
            <pc:docMk/>
            <pc:sldMk cId="3368259441" sldId="901"/>
            <ac:spMk id="90115" creationId="{00000000-0000-0000-0000-000000000000}"/>
          </ac:spMkLst>
        </pc:spChg>
      </pc:sldChg>
      <pc:sldChg chg="modSp mod ord">
        <pc:chgData name="Carrie Allen" userId="d3d30063-0c88-4b5c-9afa-85eb24923821" providerId="ADAL" clId="{11D04939-684C-490A-AF9D-F8DB11516D29}" dt="2023-06-01T16:35:09.831" v="1720" actId="113"/>
        <pc:sldMkLst>
          <pc:docMk/>
          <pc:sldMk cId="924551041" sldId="904"/>
        </pc:sldMkLst>
        <pc:spChg chg="mod">
          <ac:chgData name="Carrie Allen" userId="d3d30063-0c88-4b5c-9afa-85eb24923821" providerId="ADAL" clId="{11D04939-684C-490A-AF9D-F8DB11516D29}" dt="2023-06-01T16:34:01.346" v="1661" actId="255"/>
          <ac:spMkLst>
            <pc:docMk/>
            <pc:sldMk cId="924551041" sldId="904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6:35:09.831" v="1720" actId="113"/>
          <ac:spMkLst>
            <pc:docMk/>
            <pc:sldMk cId="924551041" sldId="904"/>
            <ac:spMk id="134147" creationId="{00000000-0000-0000-0000-000000000000}"/>
          </ac:spMkLst>
        </pc:spChg>
      </pc:sldChg>
      <pc:sldChg chg="addSp delSp modSp mod modNotesTx">
        <pc:chgData name="Carrie Allen" userId="d3d30063-0c88-4b5c-9afa-85eb24923821" providerId="ADAL" clId="{11D04939-684C-490A-AF9D-F8DB11516D29}" dt="2023-06-06T19:35:50.620" v="2947" actId="1076"/>
        <pc:sldMkLst>
          <pc:docMk/>
          <pc:sldMk cId="3719900777" sldId="906"/>
        </pc:sldMkLst>
        <pc:spChg chg="mod">
          <ac:chgData name="Carrie Allen" userId="d3d30063-0c88-4b5c-9afa-85eb24923821" providerId="ADAL" clId="{11D04939-684C-490A-AF9D-F8DB11516D29}" dt="2023-06-01T19:37:10.794" v="2713" actId="20577"/>
          <ac:spMkLst>
            <pc:docMk/>
            <pc:sldMk cId="3719900777" sldId="906"/>
            <ac:spMk id="70659" creationId="{00000000-0000-0000-0000-000000000000}"/>
          </ac:spMkLst>
        </pc:spChg>
        <pc:graphicFrameChg chg="add del">
          <ac:chgData name="Carrie Allen" userId="d3d30063-0c88-4b5c-9afa-85eb24923821" providerId="ADAL" clId="{11D04939-684C-490A-AF9D-F8DB11516D29}" dt="2023-06-01T19:37:01.591" v="2709" actId="478"/>
          <ac:graphicFrameMkLst>
            <pc:docMk/>
            <pc:sldMk cId="3719900777" sldId="906"/>
            <ac:graphicFrameMk id="4" creationId="{6BC114B5-8AD1-21AF-5C91-60618F07FD43}"/>
          </ac:graphicFrameMkLst>
        </pc:graphicFrameChg>
        <pc:graphicFrameChg chg="add mod modGraphic">
          <ac:chgData name="Carrie Allen" userId="d3d30063-0c88-4b5c-9afa-85eb24923821" providerId="ADAL" clId="{11D04939-684C-490A-AF9D-F8DB11516D29}" dt="2023-06-06T19:35:50.620" v="2947" actId="1076"/>
          <ac:graphicFrameMkLst>
            <pc:docMk/>
            <pc:sldMk cId="3719900777" sldId="906"/>
            <ac:graphicFrameMk id="6" creationId="{2C3843F0-C50F-BEC0-5A13-9FEEE62347D8}"/>
          </ac:graphicFrameMkLst>
        </pc:graphicFrameChg>
        <pc:graphicFrameChg chg="add mod modGraphic">
          <ac:chgData name="Carrie Allen" userId="d3d30063-0c88-4b5c-9afa-85eb24923821" providerId="ADAL" clId="{11D04939-684C-490A-AF9D-F8DB11516D29}" dt="2023-06-06T19:35:37.726" v="2932" actId="20577"/>
          <ac:graphicFrameMkLst>
            <pc:docMk/>
            <pc:sldMk cId="3719900777" sldId="906"/>
            <ac:graphicFrameMk id="7" creationId="{B3D002A9-2B03-093D-7CEF-C2DDCCA09272}"/>
          </ac:graphicFrameMkLst>
        </pc:graphicFrameChg>
        <pc:graphicFrameChg chg="del">
          <ac:chgData name="Carrie Allen" userId="d3d30063-0c88-4b5c-9afa-85eb24923821" providerId="ADAL" clId="{11D04939-684C-490A-AF9D-F8DB11516D29}" dt="2023-06-01T19:36:24.502" v="2704" actId="478"/>
          <ac:graphicFrameMkLst>
            <pc:docMk/>
            <pc:sldMk cId="3719900777" sldId="906"/>
            <ac:graphicFrameMk id="8" creationId="{1DCC0D1A-433F-686C-BA0A-C98632120DDE}"/>
          </ac:graphicFrameMkLst>
        </pc:graphicFrameChg>
      </pc:sldChg>
      <pc:sldChg chg="modSp mod">
        <pc:chgData name="Carrie Allen" userId="d3d30063-0c88-4b5c-9afa-85eb24923821" providerId="ADAL" clId="{11D04939-684C-490A-AF9D-F8DB11516D29}" dt="2023-06-01T16:33:42.359" v="1658" actId="255"/>
        <pc:sldMkLst>
          <pc:docMk/>
          <pc:sldMk cId="886049256" sldId="914"/>
        </pc:sldMkLst>
        <pc:spChg chg="mod">
          <ac:chgData name="Carrie Allen" userId="d3d30063-0c88-4b5c-9afa-85eb24923821" providerId="ADAL" clId="{11D04939-684C-490A-AF9D-F8DB11516D29}" dt="2023-06-01T16:33:42.359" v="1658" actId="255"/>
          <ac:spMkLst>
            <pc:docMk/>
            <pc:sldMk cId="886049256" sldId="914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5-31T18:51:03.538" v="389" actId="20577"/>
          <ac:spMkLst>
            <pc:docMk/>
            <pc:sldMk cId="886049256" sldId="914"/>
            <ac:spMk id="16387" creationId="{00000000-0000-0000-0000-000000000000}"/>
          </ac:spMkLst>
        </pc:spChg>
      </pc:sldChg>
      <pc:sldChg chg="modSp mod ord">
        <pc:chgData name="Carrie Allen" userId="d3d30063-0c88-4b5c-9afa-85eb24923821" providerId="ADAL" clId="{11D04939-684C-490A-AF9D-F8DB11516D29}" dt="2023-06-01T16:11:44.862" v="1244"/>
        <pc:sldMkLst>
          <pc:docMk/>
          <pc:sldMk cId="4056782356" sldId="915"/>
        </pc:sldMkLst>
        <pc:spChg chg="mod">
          <ac:chgData name="Carrie Allen" userId="d3d30063-0c88-4b5c-9afa-85eb24923821" providerId="ADAL" clId="{11D04939-684C-490A-AF9D-F8DB11516D29}" dt="2023-05-31T19:02:07.308" v="417" actId="20577"/>
          <ac:spMkLst>
            <pc:docMk/>
            <pc:sldMk cId="4056782356" sldId="915"/>
            <ac:spMk id="16387" creationId="{00000000-0000-0000-0000-000000000000}"/>
          </ac:spMkLst>
        </pc:spChg>
      </pc:sldChg>
      <pc:sldChg chg="modSp mod">
        <pc:chgData name="Carrie Allen" userId="d3d30063-0c88-4b5c-9afa-85eb24923821" providerId="ADAL" clId="{11D04939-684C-490A-AF9D-F8DB11516D29}" dt="2023-06-01T19:44:11.191" v="2877" actId="20577"/>
        <pc:sldMkLst>
          <pc:docMk/>
          <pc:sldMk cId="3019835858" sldId="916"/>
        </pc:sldMkLst>
        <pc:spChg chg="mod">
          <ac:chgData name="Carrie Allen" userId="d3d30063-0c88-4b5c-9afa-85eb24923821" providerId="ADAL" clId="{11D04939-684C-490A-AF9D-F8DB11516D29}" dt="2023-06-01T19:44:11.191" v="2877" actId="20577"/>
          <ac:spMkLst>
            <pc:docMk/>
            <pc:sldMk cId="3019835858" sldId="916"/>
            <ac:spMk id="2" creationId="{00000000-0000-0000-0000-000000000000}"/>
          </ac:spMkLst>
        </pc:spChg>
        <pc:spChg chg="mod">
          <ac:chgData name="Carrie Allen" userId="d3d30063-0c88-4b5c-9afa-85eb24923821" providerId="ADAL" clId="{11D04939-684C-490A-AF9D-F8DB11516D29}" dt="2023-06-01T19:07:00.329" v="2703" actId="20577"/>
          <ac:spMkLst>
            <pc:docMk/>
            <pc:sldMk cId="3019835858" sldId="916"/>
            <ac:spMk id="53251" creationId="{00000000-0000-0000-0000-000000000000}"/>
          </ac:spMkLst>
        </pc:spChg>
      </pc:sldChg>
      <pc:sldChg chg="addSp delSp modSp mod">
        <pc:chgData name="Carrie Allen" userId="d3d30063-0c88-4b5c-9afa-85eb24923821" providerId="ADAL" clId="{11D04939-684C-490A-AF9D-F8DB11516D29}" dt="2023-06-13T13:10:41.313" v="3417" actId="20577"/>
        <pc:sldMkLst>
          <pc:docMk/>
          <pc:sldMk cId="3673969441" sldId="917"/>
        </pc:sldMkLst>
        <pc:spChg chg="mod">
          <ac:chgData name="Carrie Allen" userId="d3d30063-0c88-4b5c-9afa-85eb24923821" providerId="ADAL" clId="{11D04939-684C-490A-AF9D-F8DB11516D29}" dt="2023-06-06T19:48:03.535" v="3043" actId="20577"/>
          <ac:spMkLst>
            <pc:docMk/>
            <pc:sldMk cId="3673969441" sldId="917"/>
            <ac:spMk id="70659" creationId="{00000000-0000-0000-0000-000000000000}"/>
          </ac:spMkLst>
        </pc:spChg>
        <pc:graphicFrameChg chg="add mod modGraphic">
          <ac:chgData name="Carrie Allen" userId="d3d30063-0c88-4b5c-9afa-85eb24923821" providerId="ADAL" clId="{11D04939-684C-490A-AF9D-F8DB11516D29}" dt="2023-06-13T13:10:41.313" v="3417" actId="20577"/>
          <ac:graphicFrameMkLst>
            <pc:docMk/>
            <pc:sldMk cId="3673969441" sldId="917"/>
            <ac:graphicFrameMk id="4" creationId="{0494350F-410F-F7B1-9E80-A830C2BA2AAD}"/>
          </ac:graphicFrameMkLst>
        </pc:graphicFrameChg>
        <pc:graphicFrameChg chg="del">
          <ac:chgData name="Carrie Allen" userId="d3d30063-0c88-4b5c-9afa-85eb24923821" providerId="ADAL" clId="{11D04939-684C-490A-AF9D-F8DB11516D29}" dt="2023-06-01T19:37:25.016" v="2714" actId="478"/>
          <ac:graphicFrameMkLst>
            <pc:docMk/>
            <pc:sldMk cId="3673969441" sldId="917"/>
            <ac:graphicFrameMk id="6" creationId="{512D99ED-B4B9-94AB-0BA8-318DAD4EAB60}"/>
          </ac:graphicFrameMkLst>
        </pc:graphicFrameChg>
        <pc:graphicFrameChg chg="del">
          <ac:chgData name="Carrie Allen" userId="d3d30063-0c88-4b5c-9afa-85eb24923821" providerId="ADAL" clId="{11D04939-684C-490A-AF9D-F8DB11516D29}" dt="2023-06-01T19:37:33.483" v="2717" actId="478"/>
          <ac:graphicFrameMkLst>
            <pc:docMk/>
            <pc:sldMk cId="3673969441" sldId="917"/>
            <ac:graphicFrameMk id="7" creationId="{615EC466-8485-7DAB-928F-8A8738956A30}"/>
          </ac:graphicFrameMkLst>
        </pc:graphicFrameChg>
        <pc:graphicFrameChg chg="add mod modGraphic">
          <ac:chgData name="Carrie Allen" userId="d3d30063-0c88-4b5c-9afa-85eb24923821" providerId="ADAL" clId="{11D04939-684C-490A-AF9D-F8DB11516D29}" dt="2023-06-06T19:48:41.208" v="3051" actId="14734"/>
          <ac:graphicFrameMkLst>
            <pc:docMk/>
            <pc:sldMk cId="3673969441" sldId="917"/>
            <ac:graphicFrameMk id="8" creationId="{73552880-14A6-BD56-6D22-B6E31E80EAD1}"/>
          </ac:graphicFrameMkLst>
        </pc:graphicFrameChg>
      </pc:sldChg>
      <pc:sldChg chg="modSp mod">
        <pc:chgData name="Carrie Allen" userId="d3d30063-0c88-4b5c-9afa-85eb24923821" providerId="ADAL" clId="{11D04939-684C-490A-AF9D-F8DB11516D29}" dt="2023-05-31T19:14:33.303" v="1117" actId="6549"/>
        <pc:sldMkLst>
          <pc:docMk/>
          <pc:sldMk cId="4174682756" sldId="918"/>
        </pc:sldMkLst>
        <pc:spChg chg="mod">
          <ac:chgData name="Carrie Allen" userId="d3d30063-0c88-4b5c-9afa-85eb24923821" providerId="ADAL" clId="{11D04939-684C-490A-AF9D-F8DB11516D29}" dt="2023-05-31T19:14:33.303" v="1117" actId="6549"/>
          <ac:spMkLst>
            <pc:docMk/>
            <pc:sldMk cId="4174682756" sldId="918"/>
            <ac:spMk id="16387" creationId="{00000000-0000-0000-0000-000000000000}"/>
          </ac:spMkLst>
        </pc:spChg>
      </pc:sldChg>
      <pc:sldChg chg="addSp delSp modSp new mod ord modClrScheme chgLayout">
        <pc:chgData name="Carrie Allen" userId="d3d30063-0c88-4b5c-9afa-85eb24923821" providerId="ADAL" clId="{11D04939-684C-490A-AF9D-F8DB11516D29}" dt="2023-06-01T19:42:42.141" v="2866" actId="255"/>
        <pc:sldMkLst>
          <pc:docMk/>
          <pc:sldMk cId="3499128414" sldId="920"/>
        </pc:sldMkLst>
        <pc:spChg chg="mod ord">
          <ac:chgData name="Carrie Allen" userId="d3d30063-0c88-4b5c-9afa-85eb24923821" providerId="ADAL" clId="{11D04939-684C-490A-AF9D-F8DB11516D29}" dt="2023-06-01T19:42:36.426" v="2865" actId="255"/>
          <ac:spMkLst>
            <pc:docMk/>
            <pc:sldMk cId="3499128414" sldId="920"/>
            <ac:spMk id="2" creationId="{81358964-E4F2-7869-CA8B-BCD6FED075D5}"/>
          </ac:spMkLst>
        </pc:spChg>
        <pc:spChg chg="del mod ord">
          <ac:chgData name="Carrie Allen" userId="d3d30063-0c88-4b5c-9afa-85eb24923821" providerId="ADAL" clId="{11D04939-684C-490A-AF9D-F8DB11516D29}" dt="2023-06-01T19:39:08.756" v="2732" actId="700"/>
          <ac:spMkLst>
            <pc:docMk/>
            <pc:sldMk cId="3499128414" sldId="920"/>
            <ac:spMk id="3" creationId="{EE4DC09F-2834-F455-1E13-2DAF290D85D0}"/>
          </ac:spMkLst>
        </pc:spChg>
        <pc:spChg chg="del">
          <ac:chgData name="Carrie Allen" userId="d3d30063-0c88-4b5c-9afa-85eb24923821" providerId="ADAL" clId="{11D04939-684C-490A-AF9D-F8DB11516D29}" dt="2023-06-01T19:39:08.756" v="2732" actId="700"/>
          <ac:spMkLst>
            <pc:docMk/>
            <pc:sldMk cId="3499128414" sldId="920"/>
            <ac:spMk id="4" creationId="{92B512F2-85E8-5D4C-F559-FCB02177ACB8}"/>
          </ac:spMkLst>
        </pc:spChg>
        <pc:spChg chg="mod ord">
          <ac:chgData name="Carrie Allen" userId="d3d30063-0c88-4b5c-9afa-85eb24923821" providerId="ADAL" clId="{11D04939-684C-490A-AF9D-F8DB11516D29}" dt="2023-06-01T19:39:08.756" v="2732" actId="700"/>
          <ac:spMkLst>
            <pc:docMk/>
            <pc:sldMk cId="3499128414" sldId="920"/>
            <ac:spMk id="5" creationId="{181CBEDA-0F51-F9FA-213A-D6C33DD68038}"/>
          </ac:spMkLst>
        </pc:spChg>
        <pc:spChg chg="mod ord">
          <ac:chgData name="Carrie Allen" userId="d3d30063-0c88-4b5c-9afa-85eb24923821" providerId="ADAL" clId="{11D04939-684C-490A-AF9D-F8DB11516D29}" dt="2023-06-01T19:39:08.756" v="2732" actId="700"/>
          <ac:spMkLst>
            <pc:docMk/>
            <pc:sldMk cId="3499128414" sldId="920"/>
            <ac:spMk id="6" creationId="{A83185EC-0BBC-7046-C331-6E67B059C3AD}"/>
          </ac:spMkLst>
        </pc:spChg>
        <pc:spChg chg="add mod ord">
          <ac:chgData name="Carrie Allen" userId="d3d30063-0c88-4b5c-9afa-85eb24923821" providerId="ADAL" clId="{11D04939-684C-490A-AF9D-F8DB11516D29}" dt="2023-06-01T19:42:42.141" v="2866" actId="255"/>
          <ac:spMkLst>
            <pc:docMk/>
            <pc:sldMk cId="3499128414" sldId="920"/>
            <ac:spMk id="7" creationId="{384EF977-3578-582C-25D5-B7515BF8237C}"/>
          </ac:spMkLst>
        </pc:spChg>
      </pc:sldChg>
      <pc:sldChg chg="modSp add del mod">
        <pc:chgData name="Carrie Allen" userId="d3d30063-0c88-4b5c-9afa-85eb24923821" providerId="ADAL" clId="{11D04939-684C-490A-AF9D-F8DB11516D29}" dt="2023-06-12T15:05:15.612" v="3093" actId="47"/>
        <pc:sldMkLst>
          <pc:docMk/>
          <pc:sldMk cId="1074165193" sldId="921"/>
        </pc:sldMkLst>
        <pc:graphicFrameChg chg="mod modGraphic">
          <ac:chgData name="Carrie Allen" userId="d3d30063-0c88-4b5c-9afa-85eb24923821" providerId="ADAL" clId="{11D04939-684C-490A-AF9D-F8DB11516D29}" dt="2023-06-12T15:04:05.152" v="3090" actId="14100"/>
          <ac:graphicFrameMkLst>
            <pc:docMk/>
            <pc:sldMk cId="1074165193" sldId="921"/>
            <ac:graphicFrameMk id="8" creationId="{747C249E-2C9D-E2A9-9E7F-9D4B1346024A}"/>
          </ac:graphicFrameMkLst>
        </pc:graphicFrameChg>
      </pc:sldChg>
      <pc:sldChg chg="add del">
        <pc:chgData name="Carrie Allen" userId="d3d30063-0c88-4b5c-9afa-85eb24923821" providerId="ADAL" clId="{11D04939-684C-490A-AF9D-F8DB11516D29}" dt="2023-06-12T14:58:51.322" v="3081" actId="2696"/>
        <pc:sldMkLst>
          <pc:docMk/>
          <pc:sldMk cId="1453905220" sldId="921"/>
        </pc:sldMkLst>
      </pc:sldChg>
      <pc:sldChg chg="addSp delSp modSp add del mod">
        <pc:chgData name="Carrie Allen" userId="d3d30063-0c88-4b5c-9afa-85eb24923821" providerId="ADAL" clId="{11D04939-684C-490A-AF9D-F8DB11516D29}" dt="2023-06-12T21:03:07.262" v="3398" actId="2696"/>
        <pc:sldMkLst>
          <pc:docMk/>
          <pc:sldMk cId="2366385619" sldId="921"/>
        </pc:sldMkLst>
        <pc:spChg chg="add del mod">
          <ac:chgData name="Carrie Allen" userId="d3d30063-0c88-4b5c-9afa-85eb24923821" providerId="ADAL" clId="{11D04939-684C-490A-AF9D-F8DB11516D29}" dt="2023-06-12T16:46:47.980" v="3128" actId="478"/>
          <ac:spMkLst>
            <pc:docMk/>
            <pc:sldMk cId="2366385619" sldId="921"/>
            <ac:spMk id="6" creationId="{A3905CA2-2AFD-2CF3-CA38-2C57D0804952}"/>
          </ac:spMkLst>
        </pc:spChg>
        <pc:spChg chg="add mod">
          <ac:chgData name="Carrie Allen" userId="d3d30063-0c88-4b5c-9afa-85eb24923821" providerId="ADAL" clId="{11D04939-684C-490A-AF9D-F8DB11516D29}" dt="2023-06-12T16:47:20.339" v="3143" actId="692"/>
          <ac:spMkLst>
            <pc:docMk/>
            <pc:sldMk cId="2366385619" sldId="921"/>
            <ac:spMk id="7" creationId="{5DBBE2B7-CD8E-C05A-A58B-99DC591D7A5B}"/>
          </ac:spMkLst>
        </pc:spChg>
        <pc:graphicFrameChg chg="add modGraphic">
          <ac:chgData name="Carrie Allen" userId="d3d30063-0c88-4b5c-9afa-85eb24923821" providerId="ADAL" clId="{11D04939-684C-490A-AF9D-F8DB11516D29}" dt="2023-06-12T15:05:39.229" v="3099" actId="14100"/>
          <ac:graphicFrameMkLst>
            <pc:docMk/>
            <pc:sldMk cId="2366385619" sldId="921"/>
            <ac:graphicFrameMk id="4" creationId="{E41C1261-05BE-16EF-6159-9C960D0BB919}"/>
          </ac:graphicFrameMkLst>
        </pc:graphicFrameChg>
        <pc:graphicFrameChg chg="del modGraphic">
          <ac:chgData name="Carrie Allen" userId="d3d30063-0c88-4b5c-9afa-85eb24923821" providerId="ADAL" clId="{11D04939-684C-490A-AF9D-F8DB11516D29}" dt="2023-06-12T15:05:29.013" v="3096" actId="478"/>
          <ac:graphicFrameMkLst>
            <pc:docMk/>
            <pc:sldMk cId="2366385619" sldId="921"/>
            <ac:graphicFrameMk id="8" creationId="{747C249E-2C9D-E2A9-9E7F-9D4B1346024A}"/>
          </ac:graphicFrameMkLst>
        </pc:graphicFrameChg>
      </pc:sldChg>
      <pc:sldChg chg="add del">
        <pc:chgData name="Carrie Allen" userId="d3d30063-0c88-4b5c-9afa-85eb24923821" providerId="ADAL" clId="{11D04939-684C-490A-AF9D-F8DB11516D29}" dt="2023-06-12T14:58:53.930" v="3082" actId="2696"/>
        <pc:sldMkLst>
          <pc:docMk/>
          <pc:sldMk cId="177745826" sldId="922"/>
        </pc:sldMkLst>
      </pc:sldChg>
      <pc:sldChg chg="new del">
        <pc:chgData name="Carrie Allen" userId="d3d30063-0c88-4b5c-9afa-85eb24923821" providerId="ADAL" clId="{11D04939-684C-490A-AF9D-F8DB11516D29}" dt="2023-06-12T14:58:17.721" v="3079" actId="2696"/>
        <pc:sldMkLst>
          <pc:docMk/>
          <pc:sldMk cId="658574505" sldId="922"/>
        </pc:sldMkLst>
      </pc:sldChg>
      <pc:sldChg chg="addSp delSp modSp add del mod ord">
        <pc:chgData name="Carrie Allen" userId="d3d30063-0c88-4b5c-9afa-85eb24923821" providerId="ADAL" clId="{11D04939-684C-490A-AF9D-F8DB11516D29}" dt="2023-06-12T21:03:11.507" v="3399" actId="2696"/>
        <pc:sldMkLst>
          <pc:docMk/>
          <pc:sldMk cId="2725222371" sldId="922"/>
        </pc:sldMkLst>
        <pc:spChg chg="add del mod">
          <ac:chgData name="Carrie Allen" userId="d3d30063-0c88-4b5c-9afa-85eb24923821" providerId="ADAL" clId="{11D04939-684C-490A-AF9D-F8DB11516D29}" dt="2023-06-12T16:47:29.111" v="3144" actId="478"/>
          <ac:spMkLst>
            <pc:docMk/>
            <pc:sldMk cId="2725222371" sldId="922"/>
            <ac:spMk id="6" creationId="{1FC98425-70ED-4A06-393C-97CA74E57147}"/>
          </ac:spMkLst>
        </pc:spChg>
        <pc:spChg chg="add mod">
          <ac:chgData name="Carrie Allen" userId="d3d30063-0c88-4b5c-9afa-85eb24923821" providerId="ADAL" clId="{11D04939-684C-490A-AF9D-F8DB11516D29}" dt="2023-06-12T16:48:05.922" v="3158" actId="692"/>
          <ac:spMkLst>
            <pc:docMk/>
            <pc:sldMk cId="2725222371" sldId="922"/>
            <ac:spMk id="7" creationId="{22720327-89F0-B92D-6DDC-E32FA0CD5945}"/>
          </ac:spMkLst>
        </pc:spChg>
        <pc:graphicFrameChg chg="add mod modGraphic">
          <ac:chgData name="Carrie Allen" userId="d3d30063-0c88-4b5c-9afa-85eb24923821" providerId="ADAL" clId="{11D04939-684C-490A-AF9D-F8DB11516D29}" dt="2023-06-12T15:07:55.567" v="3123" actId="14100"/>
          <ac:graphicFrameMkLst>
            <pc:docMk/>
            <pc:sldMk cId="2725222371" sldId="922"/>
            <ac:graphicFrameMk id="4" creationId="{BBC569FD-7417-3C84-6C75-3B9326D93C2F}"/>
          </ac:graphicFrameMkLst>
        </pc:graphicFrameChg>
        <pc:graphicFrameChg chg="del">
          <ac:chgData name="Carrie Allen" userId="d3d30063-0c88-4b5c-9afa-85eb24923821" providerId="ADAL" clId="{11D04939-684C-490A-AF9D-F8DB11516D29}" dt="2023-06-12T15:07:41.248" v="3118" actId="478"/>
          <ac:graphicFrameMkLst>
            <pc:docMk/>
            <pc:sldMk cId="2725222371" sldId="922"/>
            <ac:graphicFrameMk id="8" creationId="{747C249E-2C9D-E2A9-9E7F-9D4B1346024A}"/>
          </ac:graphicFrameMkLst>
        </pc:graphicFrameChg>
      </pc:sldChg>
      <pc:sldChg chg="addSp modSp new mod ord modTransition">
        <pc:chgData name="Carrie Allen" userId="d3d30063-0c88-4b5c-9afa-85eb24923821" providerId="ADAL" clId="{11D04939-684C-490A-AF9D-F8DB11516D29}" dt="2023-06-12T21:02:25.980" v="3395" actId="108"/>
        <pc:sldMkLst>
          <pc:docMk/>
          <pc:sldMk cId="3204372506" sldId="923"/>
        </pc:sldMkLst>
        <pc:spChg chg="mod">
          <ac:chgData name="Carrie Allen" userId="d3d30063-0c88-4b5c-9afa-85eb24923821" providerId="ADAL" clId="{11D04939-684C-490A-AF9D-F8DB11516D29}" dt="2023-06-12T21:02:25.980" v="3395" actId="108"/>
          <ac:spMkLst>
            <pc:docMk/>
            <pc:sldMk cId="3204372506" sldId="923"/>
            <ac:spMk id="2" creationId="{6FB0B1E5-14E0-081C-4427-1702BEA7CCED}"/>
          </ac:spMkLst>
        </pc:spChg>
        <pc:spChg chg="add mod">
          <ac:chgData name="Carrie Allen" userId="d3d30063-0c88-4b5c-9afa-85eb24923821" providerId="ADAL" clId="{11D04939-684C-490A-AF9D-F8DB11516D29}" dt="2023-06-12T21:02:01.616" v="3379" actId="14100"/>
          <ac:spMkLst>
            <pc:docMk/>
            <pc:sldMk cId="3204372506" sldId="923"/>
            <ac:spMk id="8" creationId="{620454C2-B8AC-BF3F-B6C7-5D9AAF749506}"/>
          </ac:spMkLst>
        </pc:spChg>
        <pc:picChg chg="add mod">
          <ac:chgData name="Carrie Allen" userId="d3d30063-0c88-4b5c-9afa-85eb24923821" providerId="ADAL" clId="{11D04939-684C-490A-AF9D-F8DB11516D29}" dt="2023-06-12T20:59:20.754" v="3353" actId="1076"/>
          <ac:picMkLst>
            <pc:docMk/>
            <pc:sldMk cId="3204372506" sldId="923"/>
            <ac:picMk id="7" creationId="{B66696E9-EAAF-0070-8C0D-7EE257FC8280}"/>
          </ac:picMkLst>
        </pc:picChg>
      </pc:sldChg>
      <pc:sldChg chg="addSp delSp modSp add mod modTransition">
        <pc:chgData name="Carrie Allen" userId="d3d30063-0c88-4b5c-9afa-85eb24923821" providerId="ADAL" clId="{11D04939-684C-490A-AF9D-F8DB11516D29}" dt="2023-06-12T21:02:44.768" v="3397" actId="108"/>
        <pc:sldMkLst>
          <pc:docMk/>
          <pc:sldMk cId="708136832" sldId="924"/>
        </pc:sldMkLst>
        <pc:spChg chg="mod">
          <ac:chgData name="Carrie Allen" userId="d3d30063-0c88-4b5c-9afa-85eb24923821" providerId="ADAL" clId="{11D04939-684C-490A-AF9D-F8DB11516D29}" dt="2023-06-12T21:02:44.768" v="3397" actId="108"/>
          <ac:spMkLst>
            <pc:docMk/>
            <pc:sldMk cId="708136832" sldId="924"/>
            <ac:spMk id="2" creationId="{6FB0B1E5-14E0-081C-4427-1702BEA7CCED}"/>
          </ac:spMkLst>
        </pc:spChg>
        <pc:spChg chg="add mod">
          <ac:chgData name="Carrie Allen" userId="d3d30063-0c88-4b5c-9afa-85eb24923821" providerId="ADAL" clId="{11D04939-684C-490A-AF9D-F8DB11516D29}" dt="2023-06-12T21:01:43.070" v="3376" actId="14100"/>
          <ac:spMkLst>
            <pc:docMk/>
            <pc:sldMk cId="708136832" sldId="924"/>
            <ac:spMk id="6" creationId="{0128D24F-9F27-6E8F-FE81-367635A5F386}"/>
          </ac:spMkLst>
        </pc:spChg>
        <pc:picChg chg="mod">
          <ac:chgData name="Carrie Allen" userId="d3d30063-0c88-4b5c-9afa-85eb24923821" providerId="ADAL" clId="{11D04939-684C-490A-AF9D-F8DB11516D29}" dt="2023-06-12T20:59:50.160" v="3358" actId="1076"/>
          <ac:picMkLst>
            <pc:docMk/>
            <pc:sldMk cId="708136832" sldId="924"/>
            <ac:picMk id="7" creationId="{B66696E9-EAAF-0070-8C0D-7EE257FC8280}"/>
          </ac:picMkLst>
        </pc:picChg>
        <pc:picChg chg="add del mod">
          <ac:chgData name="Carrie Allen" userId="d3d30063-0c88-4b5c-9afa-85eb24923821" providerId="ADAL" clId="{11D04939-684C-490A-AF9D-F8DB11516D29}" dt="2023-06-12T21:01:13.716" v="3374"/>
          <ac:picMkLst>
            <pc:docMk/>
            <pc:sldMk cId="708136832" sldId="924"/>
            <ac:picMk id="8" creationId="{995CD914-E8CF-6949-F4FC-D0CEFB16C79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989" y="0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74271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989" y="8774271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4B6F52FD-4F36-4616-82A6-B674EF813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26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989" y="0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1168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072" y="4388740"/>
            <a:ext cx="5099940" cy="414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774271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989" y="8774271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715669AF-4515-4443-9DCD-54EDB7B39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61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5661" indent="-286793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7172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6040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64908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23776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82645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41514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900382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D8058C-FB1A-46E9-BC35-A7D24E6CF929}" type="slidenum">
              <a:rPr lang="en-US" b="0" i="0" smtClean="0">
                <a:latin typeface="Times New Roman" pitchFamily="18" charset="0"/>
              </a:rPr>
              <a:pPr eaLnBrk="1" hangingPunct="1"/>
              <a:t>1</a:t>
            </a:fld>
            <a:endParaRPr lang="en-US" b="0" i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5661" indent="-286793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7172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6040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64908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23776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82645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41514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900382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5E4AB1-AB7F-4264-A9EC-4643275B6C57}" type="slidenum">
              <a:rPr lang="en-US" b="0" i="0" smtClean="0">
                <a:latin typeface="Times New Roman" pitchFamily="18" charset="0"/>
              </a:rPr>
              <a:pPr eaLnBrk="1" hangingPunct="1"/>
              <a:t>2</a:t>
            </a:fld>
            <a:endParaRPr lang="en-US" b="0" i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Clarify what is meant by billable.  </a:t>
            </a:r>
          </a:p>
          <a:p>
            <a:r>
              <a:rPr lang="en-US" dirty="0"/>
              <a:t>Revenue Recognized</a:t>
            </a:r>
          </a:p>
          <a:p>
            <a:r>
              <a:rPr lang="en-US" dirty="0"/>
              <a:t>Invoice Created – add these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9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applicable to agencies get prepayment of a grant before June 30</a:t>
            </a:r>
            <a:r>
              <a:rPr lang="en-US" baseline="30000" dirty="0"/>
              <a:t>th</a:t>
            </a:r>
            <a:r>
              <a:rPr lang="en-US" dirty="0"/>
              <a:t>.  Must have the customer contract set up and completed before July 13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7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someone process a journal after the deadline for FY 2023, it will still recognize revenue and bill but in 2024.  If you miss the deadline contact, Michelle or Tracy for instruction on processing.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5" descr="lowres_transpare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2484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6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838200"/>
            <a:ext cx="7772400" cy="838200"/>
          </a:xfrm>
        </p:spPr>
        <p:txBody>
          <a:bodyPr/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38096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6019800"/>
            <a:ext cx="6400800" cy="8382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5987234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A1343-268A-40CF-83CD-984C33B97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37946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2286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0"/>
            <a:ext cx="6705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9C24-ABE2-4ABC-B956-E8ECD8AC4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2947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5A96-EB31-4DC5-9DFF-456642BB0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148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D2BB-D10A-4D95-83E5-205D5B56A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73436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5F01-2CE2-4A58-BDE4-7A87FF4F4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7546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B0C4-16C5-44E2-AEAF-028239FDC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99455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15B3-CB79-4063-992C-54881355E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65260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4311-D618-4C90-B47D-4BF0386DD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00174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1E7C-1087-40BD-9CC0-411D09C8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6283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473D-18DD-4195-901F-373BB2DFC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35456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3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993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i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37994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37994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3257F38-4BD0-47C9-988E-90D425C8A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81976"/>
            <a:ext cx="3840480" cy="10474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transition spd="med">
    <p:zoom dir="in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800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content/dam/tn/finance/accounts/grants-website/documents/Part2_EssentialElements-of-GrantsSetup-and-Processing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finance/grants-information-sharing/grants-information-sharing/grants-accountin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finance/rd-doa/fa-accfin-swa.html" TargetMode="External"/><Relationship Id="rId2" Type="http://schemas.openxmlformats.org/officeDocument/2006/relationships/hyperlink" Target="https://www.tn.gov/finance/grants-information-sharing/grants-information-sharing/grants-accounting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.Allen@tn.gov" TargetMode="External"/><Relationship Id="rId2" Type="http://schemas.openxmlformats.org/officeDocument/2006/relationships/hyperlink" Target="mailto:Paula.X.Johnson@tn.go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3400" dirty="0"/>
              <a:t>Year-end Grant/Projects Training</a:t>
            </a:r>
            <a:br>
              <a:rPr lang="en-US" sz="3400" dirty="0"/>
            </a:br>
            <a:r>
              <a:rPr lang="en-US" sz="3400" dirty="0"/>
              <a:t>Fiscal Year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3CAB5-FFA8-4959-BD0C-01C56D72612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9200" y="2133600"/>
            <a:ext cx="648510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29200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Detective Monitoring:</a:t>
            </a:r>
          </a:p>
          <a:p>
            <a:pPr lvl="1" eaLnBrk="1" hangingPunct="1">
              <a:defRPr/>
            </a:pPr>
            <a:r>
              <a:rPr lang="en-US" sz="1800" dirty="0"/>
              <a:t>TN_GR23_ANL_TYPE_ABNORMAL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TN_GR24A_REV_WRONG_ACTIVITY – this query will provide revenue recognized in error.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TN_GL64_REVENUE looking for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68001000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on Projects with “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STATE or INTERFED or INTERMATCH” activity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eaLnBrk="1" hangingPunct="1">
              <a:defRPr/>
            </a:pPr>
            <a:r>
              <a:rPr lang="en-US" sz="2000" dirty="0"/>
              <a:t>When an Analysis Type is incorrectly used, billing and revenue recognition will be incorrect.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The Project Activity along with Analysis type should identify funding source.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Grants Accounting Manual </a:t>
            </a:r>
            <a:r>
              <a:rPr lang="en-US" sz="2000" dirty="0">
                <a:hlinkClick r:id="rId2"/>
              </a:rPr>
              <a:t>Part 2: Essential Elements of Grants Setup and Processing</a:t>
            </a:r>
            <a:r>
              <a:rPr lang="en-US" sz="2000" dirty="0"/>
              <a:t>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D6694-F992-4BF7-AD03-A9F8F769C64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/>
            <a:r>
              <a:rPr lang="en-US" sz="2400" dirty="0"/>
              <a:t>Analysis types to use in General Ledger Journals: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Analysis Types to use in AG Journals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5457-9ABE-4165-A470-F05000C49FE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3843F0-C50F-BEC0-5A13-9FEEE6234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92621"/>
              </p:ext>
            </p:extLst>
          </p:nvPr>
        </p:nvGraphicFramePr>
        <p:xfrm>
          <a:off x="1752600" y="1859280"/>
          <a:ext cx="5118100" cy="187452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6792324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3955912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246677925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22355885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48987687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8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555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26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Statistical Journal Entry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7601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 Cost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549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 Indirect Cost Expenditure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80453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5329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D002A9-2B03-093D-7CEF-C2DDCCA09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530416"/>
              </p:ext>
            </p:extLst>
          </p:nvPr>
        </p:nvGraphicFramePr>
        <p:xfrm>
          <a:off x="1752600" y="4862088"/>
          <a:ext cx="5118100" cy="105918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3092686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44152379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101141336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58762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0103951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137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5485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2281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9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900777"/>
      </p:ext>
    </p:extLst>
  </p:cSld>
  <p:clrMapOvr>
    <a:masterClrMapping/>
  </p:clrMapOvr>
  <p:transition spd="med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/>
            <a:r>
              <a:rPr lang="en-US" sz="2400" dirty="0"/>
              <a:t>Analysis Types for IU Journals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Analysis Types for RA and LA Journals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5457-9ABE-4165-A470-F05000C49FE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94350F-410F-F7B1-9E80-A830C2BA2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19"/>
              </p:ext>
            </p:extLst>
          </p:nvPr>
        </p:nvGraphicFramePr>
        <p:xfrm>
          <a:off x="1433591" y="2038350"/>
          <a:ext cx="6302771" cy="137541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15725159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8140119"/>
                    </a:ext>
                  </a:extLst>
                </a:gridCol>
                <a:gridCol w="2756931">
                  <a:extLst>
                    <a:ext uri="{9D8B030D-6E8A-4147-A177-3AD203B41FA5}">
                      <a16:colId xmlns:a16="http://schemas.microsoft.com/office/drawing/2014/main" val="209767900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2231056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089463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706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(Payor)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468192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(Payor)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38992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INTERFED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INTERMATCH (Recipient)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Interdepartmental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07659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552880-14A6-BD56-6D22-B6E31E80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7322"/>
              </p:ext>
            </p:extLst>
          </p:nvPr>
        </p:nvGraphicFramePr>
        <p:xfrm>
          <a:off x="1433590" y="4648200"/>
          <a:ext cx="5692140" cy="876300"/>
        </p:xfrm>
        <a:graphic>
          <a:graphicData uri="http://schemas.openxmlformats.org/drawingml/2006/table">
            <a:tbl>
              <a:tblPr/>
              <a:tblGrid>
                <a:gridCol w="948014">
                  <a:extLst>
                    <a:ext uri="{9D8B030D-6E8A-4147-A177-3AD203B41FA5}">
                      <a16:colId xmlns:a16="http://schemas.microsoft.com/office/drawing/2014/main" val="1666255748"/>
                    </a:ext>
                  </a:extLst>
                </a:gridCol>
                <a:gridCol w="677972">
                  <a:extLst>
                    <a:ext uri="{9D8B030D-6E8A-4147-A177-3AD203B41FA5}">
                      <a16:colId xmlns:a16="http://schemas.microsoft.com/office/drawing/2014/main" val="736209436"/>
                    </a:ext>
                  </a:extLst>
                </a:gridCol>
                <a:gridCol w="2655424">
                  <a:extLst>
                    <a:ext uri="{9D8B030D-6E8A-4147-A177-3AD203B41FA5}">
                      <a16:colId xmlns:a16="http://schemas.microsoft.com/office/drawing/2014/main" val="773518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08295517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28947118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232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Year-End Accrued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625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Year-End Accrued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35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969441"/>
      </p:ext>
    </p:extLst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 OLT Transactions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Detective Monitoring:</a:t>
            </a:r>
          </a:p>
          <a:p>
            <a:pPr lvl="1" eaLnBrk="1" hangingPunct="1"/>
            <a:r>
              <a:rPr lang="en-US" sz="2000" dirty="0"/>
              <a:t>TN_GR19_OLT_CHECK query – See </a:t>
            </a:r>
            <a:r>
              <a:rPr lang="en-US" sz="2000" b="1" dirty="0">
                <a:solidFill>
                  <a:srgbClr val="FF0000"/>
                </a:solidFill>
              </a:rPr>
              <a:t>Task 4 </a:t>
            </a:r>
            <a:r>
              <a:rPr lang="en-US" sz="2000" dirty="0"/>
              <a:t>of Grant Operational Close Procedures.</a:t>
            </a:r>
          </a:p>
          <a:p>
            <a:pPr marL="457200" lvl="1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Transactions in OLT do not bill or recognize revenue.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Mismatch in revenue recognition and expenditures in different fiscal years – complicates SEFA preparation because SEFA query results is generated on revenue recognized plus the effect of LA journals with the YAE analysis type. 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OLT crossing fiscal years complicates correcting entries.</a:t>
            </a:r>
          </a:p>
          <a:p>
            <a:pPr lvl="1" eaLnBrk="1" hangingPunct="1"/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E6DB-78AE-45CA-98A3-F5E7AE12176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2283"/>
            <a:ext cx="8763000" cy="61311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 </a:t>
            </a:r>
            <a:r>
              <a:rPr lang="en-US" sz="2400" dirty="0"/>
              <a:t>Reconcile Interdepartmental Grants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399"/>
          </a:xfrm>
        </p:spPr>
        <p:txBody>
          <a:bodyPr/>
          <a:lstStyle/>
          <a:p>
            <a:pPr eaLnBrk="1" hangingPunct="1"/>
            <a:r>
              <a:rPr lang="en-US" sz="2000" b="1" dirty="0"/>
              <a:t>Detective Monitoring:</a:t>
            </a:r>
          </a:p>
          <a:p>
            <a:pPr lvl="1" eaLnBrk="1" hangingPunct="1"/>
            <a:r>
              <a:rPr lang="en-US" sz="2000" dirty="0">
                <a:ea typeface="+mn-ea"/>
                <a:cs typeface="+mn-cs"/>
              </a:rPr>
              <a:t>TN_GR04_INTERDEPT_AR – See Task 11 of Grant Operational Close Procedures.</a:t>
            </a:r>
          </a:p>
          <a:p>
            <a:pPr marL="457200" lvl="1" indent="0" eaLnBrk="1" hangingPunct="1">
              <a:buNone/>
            </a:pPr>
            <a:endParaRPr lang="en-US" sz="1600" dirty="0"/>
          </a:p>
          <a:p>
            <a:pPr eaLnBrk="1" hangingPunct="1"/>
            <a:r>
              <a:rPr lang="en-US" sz="2000" dirty="0"/>
              <a:t>Use this query to ensure that all expenditures charged to an Interdepartmental Grant have been billed to other State Agency.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BLD equals IUR, the billed amounts equal the IU revenue &amp; SEFA Supplemental Schedule will be correct.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BLD does NOT equal IUR, </a:t>
            </a:r>
          </a:p>
          <a:p>
            <a:pPr lvl="1" eaLnBrk="1" hangingPunct="1"/>
            <a:r>
              <a:rPr lang="en-US" sz="2000" dirty="0"/>
              <a:t>Validate all bills have been approved &amp; processed.</a:t>
            </a:r>
          </a:p>
          <a:p>
            <a:pPr lvl="1" eaLnBrk="1" hangingPunct="1"/>
            <a:r>
              <a:rPr lang="en-US" sz="2000" dirty="0"/>
              <a:t>Create IU journals for additional transactions. (should have a value $1,000.00 or greater)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E2280-885A-4B16-856F-85CB51D6266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Projects not associated with a Customer Contract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724400"/>
          </a:xfrm>
        </p:spPr>
        <p:txBody>
          <a:bodyPr/>
          <a:lstStyle/>
          <a:p>
            <a:pPr eaLnBrk="1" hangingPunct="1"/>
            <a:r>
              <a:rPr lang="en-US" sz="2000" b="1" dirty="0"/>
              <a:t>Preventative Monitoring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dirty="0"/>
              <a:t>TN_GR22A_PROJ_NOT_ON_CONTRACT</a:t>
            </a:r>
          </a:p>
          <a:p>
            <a:pPr lvl="1" eaLnBrk="1" hangingPunct="1"/>
            <a:r>
              <a:rPr lang="en-US" sz="2000" dirty="0"/>
              <a:t>TN_PR140_PROJECT_NOT_CONTRACT</a:t>
            </a:r>
          </a:p>
          <a:p>
            <a:pPr lvl="1" eaLnBrk="1" hangingPunct="1"/>
            <a:r>
              <a:rPr lang="en-US" sz="2000" dirty="0"/>
              <a:t>See </a:t>
            </a:r>
            <a:r>
              <a:rPr lang="en-US" sz="2000" b="1" dirty="0">
                <a:solidFill>
                  <a:srgbClr val="FF0000"/>
                </a:solidFill>
              </a:rPr>
              <a:t>Task 7 </a:t>
            </a:r>
            <a:r>
              <a:rPr lang="en-US" sz="2000" dirty="0"/>
              <a:t>of Grant Operational Close Procedures.</a:t>
            </a:r>
          </a:p>
          <a:p>
            <a:pPr marL="457200" lvl="1" indent="0" eaLnBrk="1" hangingPunct="1">
              <a:buNone/>
            </a:pPr>
            <a:r>
              <a:rPr lang="en-US" sz="1600" dirty="0"/>
              <a:t> </a:t>
            </a:r>
          </a:p>
          <a:p>
            <a:pPr eaLnBrk="1" hangingPunct="1"/>
            <a:r>
              <a:rPr lang="en-US" sz="2000" dirty="0"/>
              <a:t>Project must be associated with a Customer Contract to recognize revenue and bill.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r>
              <a:rPr lang="en-US" sz="2000" dirty="0"/>
              <a:t>Reporting Project valid to return in query because by design they are not associated with Customer Contract.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Project should be associated with a Customer Contract but is not, the costs need to be re-allocated via GL JE.  TN_PR101_PROJECT_COST_DETAIL gives the details needed for the reallocation.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D2087-066C-4EDA-9BD8-077A880488A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906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Transactions that have not Priced</a:t>
            </a:r>
            <a:endParaRPr lang="en-US" sz="2400" dirty="0">
              <a:solidFill>
                <a:srgbClr val="FFFF66"/>
              </a:solidFill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4196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000" b="1" dirty="0"/>
              <a:t>Detective Monitoring:</a:t>
            </a:r>
          </a:p>
          <a:p>
            <a:pPr lvl="1" eaLnBrk="1" hangingPunct="1">
              <a:defRPr/>
            </a:pPr>
            <a:r>
              <a:rPr lang="en-US" sz="2000" dirty="0"/>
              <a:t>TN_GR_A09_EXP_NOT_PRICED</a:t>
            </a:r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Transactions that are not Priced will not produce a bill or recognize revenue.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Notify: </a:t>
            </a:r>
          </a:p>
          <a:p>
            <a:pPr lvl="1" eaLnBrk="1" hangingPunct="1">
              <a:defRPr/>
            </a:pPr>
            <a:r>
              <a:rPr lang="en-US" sz="2000" dirty="0"/>
              <a:t>Division of Accounts Grant Accounting Manager – Paula Johnson </a:t>
            </a:r>
          </a:p>
          <a:p>
            <a:pPr lvl="1" eaLnBrk="1" hangingPunct="1">
              <a:defRPr/>
            </a:pPr>
            <a:r>
              <a:rPr lang="en-US" sz="2000" dirty="0"/>
              <a:t>File an Edison FSCM Projects/Grants Remedy Help Desk Case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8EBC6-FC32-4329-9055-EF2808B5800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3368259441"/>
      </p:ext>
    </p:extLst>
  </p:cSld>
  <p:clrMapOvr>
    <a:masterClrMapping/>
  </p:clrMapOvr>
  <p:transition spd="med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AR Open Items and OA Items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876800"/>
          </a:xfrm>
        </p:spPr>
        <p:txBody>
          <a:bodyPr/>
          <a:lstStyle/>
          <a:p>
            <a:pPr eaLnBrk="1" hangingPunct="1"/>
            <a:r>
              <a:rPr lang="en-US" sz="2400" b="1" dirty="0"/>
              <a:t>Monitoring Activities:</a:t>
            </a:r>
          </a:p>
          <a:p>
            <a:pPr lvl="1" eaLnBrk="1" hangingPunct="1"/>
            <a:r>
              <a:rPr lang="en-US" sz="2000" dirty="0"/>
              <a:t>TN_AR18C_ALL_OPEN_ ITEMS_FD_SC – See </a:t>
            </a:r>
            <a:r>
              <a:rPr lang="en-US" sz="2000" b="1" dirty="0">
                <a:solidFill>
                  <a:srgbClr val="FF0000"/>
                </a:solidFill>
              </a:rPr>
              <a:t>Task 1 </a:t>
            </a:r>
            <a:r>
              <a:rPr lang="en-US" sz="2000" dirty="0"/>
              <a:t>of Grant Operational Close Procedures</a:t>
            </a:r>
          </a:p>
          <a:p>
            <a:pPr lvl="1" eaLnBrk="1" hangingPunct="1"/>
            <a:r>
              <a:rPr lang="en-US" sz="2000" dirty="0"/>
              <a:t>TN_AR18B_OPEN_OA_ITEMS – See </a:t>
            </a:r>
            <a:r>
              <a:rPr lang="en-US" sz="2000" b="1" dirty="0">
                <a:solidFill>
                  <a:srgbClr val="FF0000"/>
                </a:solidFill>
              </a:rPr>
              <a:t>Task 2 </a:t>
            </a:r>
            <a:r>
              <a:rPr lang="en-US" sz="2000" dirty="0"/>
              <a:t>of Grant Operational Close Procedures</a:t>
            </a:r>
          </a:p>
          <a:p>
            <a:pPr lvl="1" eaLnBrk="1" hangingPunct="1"/>
            <a:r>
              <a:rPr lang="en-US" sz="2000" dirty="0"/>
              <a:t>Reconcile AR and UAR – See instructions on </a:t>
            </a:r>
            <a:r>
              <a:rPr lang="en-US" sz="2000" dirty="0">
                <a:hlinkClick r:id="rId2"/>
              </a:rPr>
              <a:t>Grant Information Sharing</a:t>
            </a:r>
            <a:r>
              <a:rPr lang="en-US" sz="2000" dirty="0"/>
              <a:t> website.</a:t>
            </a:r>
          </a:p>
          <a:p>
            <a:pPr eaLnBrk="1" hangingPunct="1"/>
            <a:r>
              <a:rPr lang="en-US" sz="2400" b="1" dirty="0"/>
              <a:t>Action:</a:t>
            </a:r>
          </a:p>
          <a:p>
            <a:pPr lvl="1" eaLnBrk="1" hangingPunct="1"/>
            <a:r>
              <a:rPr lang="en-US" sz="2000" dirty="0"/>
              <a:t>Draw funds that have billed but not been drawn.</a:t>
            </a:r>
          </a:p>
          <a:p>
            <a:pPr lvl="1" eaLnBrk="1" hangingPunct="1"/>
            <a:r>
              <a:rPr lang="en-US" sz="2000" dirty="0"/>
              <a:t>Close AR Open Items where deposits have been received but not closed.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886049256"/>
      </p:ext>
    </p:extLst>
  </p:cSld>
  <p:clrMapOvr>
    <a:masterClrMapping/>
  </p:clrMapOvr>
  <p:transition spd="med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Transactions that have not Billed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95800"/>
          </a:xfrm>
        </p:spPr>
        <p:txBody>
          <a:bodyPr/>
          <a:lstStyle/>
          <a:p>
            <a:pPr marL="339725" indent="-339725" eaLnBrk="1" hangingPunct="1">
              <a:defRPr/>
            </a:pPr>
            <a:r>
              <a:rPr lang="en-US" sz="2400" dirty="0"/>
              <a:t>TN_GR20_UNBILLED_TRANS_DETAILS </a:t>
            </a:r>
          </a:p>
          <a:p>
            <a:pPr marL="339725" indent="-339725" eaLnBrk="1" hangingPunct="1">
              <a:defRPr/>
            </a:pPr>
            <a:r>
              <a:rPr lang="en-US" sz="2400" dirty="0"/>
              <a:t>Provides a snapshot of where transactions are in the billing and revenue recognition process.</a:t>
            </a:r>
          </a:p>
          <a:p>
            <a:pPr lvl="1" eaLnBrk="1" hangingPunct="1">
              <a:defRPr/>
            </a:pPr>
            <a:r>
              <a:rPr lang="en-US" sz="2200" dirty="0"/>
              <a:t>Monitor for OLT transactions.</a:t>
            </a:r>
          </a:p>
          <a:p>
            <a:pPr lvl="1" eaLnBrk="1" hangingPunct="1">
              <a:defRPr/>
            </a:pPr>
            <a:r>
              <a:rPr lang="en-US" sz="2200" dirty="0"/>
              <a:t>Monitor transactions that have priced but not billed.  </a:t>
            </a:r>
          </a:p>
          <a:p>
            <a:pPr lvl="1" eaLnBrk="1" hangingPunct="1">
              <a:defRPr/>
            </a:pPr>
            <a:r>
              <a:rPr lang="en-US" sz="2200" dirty="0"/>
              <a:t>Provides details on the source transactions that generated billings.</a:t>
            </a:r>
            <a:br>
              <a:rPr lang="en-US" sz="2200" dirty="0"/>
            </a:br>
            <a:endParaRPr lang="en-US" sz="2200" dirty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200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8EBC6-FC32-4329-9055-EF2808B5800E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315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DOA and Edison Monitoring Notifications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DOA Monitoring</a:t>
            </a:r>
          </a:p>
          <a:p>
            <a:r>
              <a:rPr lang="en-US" sz="2000" dirty="0"/>
              <a:t>TN_GR22_CONTRACTS_PENDING - See </a:t>
            </a:r>
            <a:r>
              <a:rPr lang="en-US" sz="2000" b="1" dirty="0">
                <a:solidFill>
                  <a:srgbClr val="FF0000"/>
                </a:solidFill>
              </a:rPr>
              <a:t>Task 3 </a:t>
            </a:r>
            <a:r>
              <a:rPr lang="en-US" sz="2000" dirty="0"/>
              <a:t>of Grant Operational Close Procedures</a:t>
            </a:r>
          </a:p>
          <a:p>
            <a:r>
              <a:rPr lang="en-US" sz="2000" dirty="0"/>
              <a:t>TN_GR40_PENDING_AMENDMENTS - See </a:t>
            </a:r>
            <a:r>
              <a:rPr lang="en-US" sz="2000" b="1" dirty="0">
                <a:solidFill>
                  <a:srgbClr val="FF0000"/>
                </a:solidFill>
              </a:rPr>
              <a:t>Task 3 </a:t>
            </a:r>
            <a:r>
              <a:rPr lang="en-US" sz="2000" dirty="0"/>
              <a:t>of Grant Operational Close Procedures</a:t>
            </a:r>
          </a:p>
          <a:p>
            <a:r>
              <a:rPr lang="en-US" sz="2000" dirty="0"/>
              <a:t>TN_GL60PE_SPDCHRTS_PRJ_ERRORS – See </a:t>
            </a:r>
            <a:r>
              <a:rPr lang="en-US" sz="2000" b="1" dirty="0">
                <a:solidFill>
                  <a:srgbClr val="FF0000"/>
                </a:solidFill>
              </a:rPr>
              <a:t>Task 29</a:t>
            </a:r>
            <a:r>
              <a:rPr lang="en-US" sz="2000" dirty="0"/>
              <a:t> of Grant Operational Close Procedures</a:t>
            </a:r>
          </a:p>
          <a:p>
            <a:pPr marL="0" indent="0">
              <a:buNone/>
            </a:pPr>
            <a:r>
              <a:rPr lang="en-US" sz="2000" b="1" dirty="0"/>
              <a:t>Edison Monitoring</a:t>
            </a:r>
          </a:p>
          <a:p>
            <a:pPr eaLnBrk="1" hangingPunct="1">
              <a:defRPr/>
            </a:pPr>
            <a:r>
              <a:rPr lang="en-US" sz="2000" dirty="0"/>
              <a:t>TN_GR28_SFA_COM_CNTRL_ERRS</a:t>
            </a:r>
          </a:p>
          <a:p>
            <a:pPr eaLnBrk="1" hangingPunct="1">
              <a:defRPr/>
            </a:pPr>
            <a:r>
              <a:rPr lang="en-US" sz="2000" dirty="0"/>
              <a:t>TN_GR29_SFA_INTERACTIVE</a:t>
            </a:r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924551041"/>
      </p:ext>
    </p:extLst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Agenda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  <a:p>
            <a:r>
              <a:rPr lang="en-US" dirty="0"/>
              <a:t>Pre-Closing Activities</a:t>
            </a:r>
          </a:p>
          <a:p>
            <a:r>
              <a:rPr lang="en-US" dirty="0"/>
              <a:t>Closing Activities</a:t>
            </a:r>
          </a:p>
          <a:p>
            <a:r>
              <a:rPr lang="en-US" dirty="0"/>
              <a:t>Post Closing Activities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Contact Information</a:t>
            </a:r>
          </a:p>
          <a:p>
            <a:r>
              <a:rPr lang="en-US" dirty="0"/>
              <a:t>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F35C-1FC4-4D04-BE8A-6155E9ED779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ABDC3-5592-C887-3CE3-5864ED2A5AEA}"/>
              </a:ext>
            </a:extLst>
          </p:cNvPr>
          <p:cNvSpPr/>
          <p:nvPr/>
        </p:nvSpPr>
        <p:spPr bwMode="auto">
          <a:xfrm>
            <a:off x="0" y="2133600"/>
            <a:ext cx="9144000" cy="1143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Closing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facilitate timely and accurate closing of the fiscal year.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completed by December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Ensure the SEFA is submitted by March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4056782356"/>
      </p:ext>
    </p:extLst>
  </p:cSld>
  <p:clrMapOvr>
    <a:masterClrMapping/>
  </p:clrMapOvr>
  <p:transition spd="med"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732"/>
            <a:ext cx="82296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Grants/Projects Closing Timeline FY 2023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984241E-8DE8-CCD6-1A42-CACEE58DF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/>
          <a:lstStyle/>
          <a:p>
            <a:pPr algn="ctr"/>
            <a:r>
              <a:rPr lang="en-US" u="sng" dirty="0"/>
              <a:t>July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012F641-D4D5-890B-55E3-D24D2D20F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/>
          <a:p>
            <a:r>
              <a:rPr lang="en-US" sz="1800" b="1" dirty="0"/>
              <a:t>July 1 </a:t>
            </a:r>
            <a:r>
              <a:rPr lang="en-US" sz="1800" dirty="0"/>
              <a:t>– two sets of billing and revenue recognition</a:t>
            </a:r>
          </a:p>
          <a:p>
            <a:r>
              <a:rPr lang="en-US" sz="1800" b="1" dirty="0"/>
              <a:t>July 13 </a:t>
            </a:r>
            <a:r>
              <a:rPr lang="en-US" sz="1800" dirty="0"/>
              <a:t>– Finalize billings/invoices for FY 23 Prepaids associated with Grants</a:t>
            </a:r>
          </a:p>
          <a:p>
            <a:r>
              <a:rPr lang="en-US" sz="1800" b="1" dirty="0"/>
              <a:t>July 13 </a:t>
            </a:r>
            <a:r>
              <a:rPr lang="en-US" sz="1800" dirty="0"/>
              <a:t>– Edison submodules closed for FY 23, except Customer Contract Module (revenue recognition) and automated indirect cost.  </a:t>
            </a:r>
          </a:p>
          <a:p>
            <a:r>
              <a:rPr lang="en-US" sz="1800" b="1" dirty="0"/>
              <a:t>July 31 </a:t>
            </a:r>
            <a:r>
              <a:rPr lang="en-US" sz="1800" dirty="0"/>
              <a:t>– Entry of IU journals for creating agency.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DFD9D3-5175-2098-209D-220CB26AE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/>
          <a:lstStyle/>
          <a:p>
            <a:pPr algn="ctr"/>
            <a:r>
              <a:rPr lang="en-US" u="sng" dirty="0"/>
              <a:t>August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ED9C472-706C-BFDC-26D2-5C0F9B728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/>
          <a:p>
            <a:r>
              <a:rPr lang="en-US" sz="1800" b="1" dirty="0"/>
              <a:t>August 3 </a:t>
            </a:r>
            <a:r>
              <a:rPr lang="en-US" sz="1800" dirty="0"/>
              <a:t>- Entry of miscellaneous JV/AG/EX journals to correct FY 23 transactions affecting projects/grants</a:t>
            </a:r>
          </a:p>
          <a:p>
            <a:r>
              <a:rPr lang="en-US" sz="1800" b="1" dirty="0"/>
              <a:t>August 8 </a:t>
            </a:r>
            <a:r>
              <a:rPr lang="en-US" sz="1800" dirty="0"/>
              <a:t>- Approval of miscellaneous JV/AG/EX journals to correct FY 23 transactions affecting projects/grants</a:t>
            </a:r>
          </a:p>
          <a:p>
            <a:r>
              <a:rPr lang="en-US" sz="1800" b="1" dirty="0"/>
              <a:t>August 9 </a:t>
            </a:r>
            <a:r>
              <a:rPr lang="en-US" sz="1800" dirty="0"/>
              <a:t>– Edison Customer Contract Module closed for FY 2023</a:t>
            </a:r>
          </a:p>
          <a:p>
            <a:r>
              <a:rPr lang="en-US" sz="1800" b="1" dirty="0"/>
              <a:t>August 9 </a:t>
            </a:r>
            <a:r>
              <a:rPr lang="en-US" sz="1800" dirty="0"/>
              <a:t>– Grants/projects automated indirect cost for FY 2023 stopped.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June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36AB796-4021-43F8-AB2C-DEFDA98F7623}" type="slidenum">
              <a:rPr lang="en-US" smtClean="0"/>
              <a:pPr>
                <a:spcAft>
                  <a:spcPts val="600"/>
                </a:spcAft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" y="6858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New State Year Begins – FY 24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Two sets of billing and revenue recognition begins for State Fiscal Year 23 and 24 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temp bills for each Contract/Grant if transactions exist in both state years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sets of billings to Prepaids must be processed.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00BF1-9A1E-431F-9289-E7A0D88A525C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Prepaid Deadline</a:t>
            </a:r>
            <a:endParaRPr lang="en-US" sz="3200" dirty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 marL="457200" lvl="1" indent="-457200" eaLnBrk="1" hangingPunct="1">
              <a:buNone/>
            </a:pPr>
            <a:r>
              <a:rPr lang="en-US" sz="2000" dirty="0"/>
              <a:t>Customer (revenue) Contract and associated Prepaid:</a:t>
            </a:r>
          </a:p>
          <a:p>
            <a:pPr lvl="2" eaLnBrk="1" hangingPunct="1"/>
            <a:r>
              <a:rPr lang="en-US" dirty="0"/>
              <a:t>Should be dated in June and created before July 13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2" eaLnBrk="1" hangingPunct="1"/>
            <a:r>
              <a:rPr lang="en-US" dirty="0"/>
              <a:t>Immediate billing (process other billing methods) occurred in June</a:t>
            </a:r>
          </a:p>
          <a:p>
            <a:pPr lvl="2" eaLnBrk="1" hangingPunct="1"/>
            <a:r>
              <a:rPr lang="en-US" dirty="0"/>
              <a:t>Deposit recorded in June</a:t>
            </a:r>
          </a:p>
          <a:p>
            <a:pPr lvl="2" eaLnBrk="1" hangingPunct="1"/>
            <a:r>
              <a:rPr lang="en-US" dirty="0"/>
              <a:t>Invoice Item created from Immediate billing needs to be closed in June</a:t>
            </a:r>
          </a:p>
          <a:p>
            <a:pPr lvl="2" eaLnBrk="1" hangingPunct="1"/>
            <a:r>
              <a:rPr lang="en-US" dirty="0"/>
              <a:t>All must occur before the AR module close.</a:t>
            </a:r>
          </a:p>
          <a:p>
            <a:pPr marL="0" lvl="2" indent="0" eaLnBrk="1" hangingPunct="1">
              <a:buNone/>
            </a:pPr>
            <a:endParaRPr lang="en-US" dirty="0"/>
          </a:p>
          <a:p>
            <a:pPr marL="0" lvl="2" indent="0" eaLnBrk="1" hangingPunct="1">
              <a:buNone/>
            </a:pPr>
            <a:r>
              <a:rPr lang="en-US" dirty="0"/>
              <a:t>TN_GR_A07_REVENUE_NOT_CREATED</a:t>
            </a:r>
          </a:p>
          <a:p>
            <a:pPr marL="1714500" lvl="4" indent="0" eaLnBrk="1" hangingPunct="1">
              <a:buFontTx/>
              <a:buNone/>
            </a:pP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A4DFA-3ECD-42EA-9591-9F448EFDAAF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9" y="6096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br>
              <a:rPr lang="en-US" sz="3200" dirty="0"/>
            </a:br>
            <a:r>
              <a:rPr lang="en-US" sz="2400" dirty="0"/>
              <a:t>  Deadline: IU Journal Dates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724400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July 31st </a:t>
            </a:r>
            <a:r>
              <a:rPr lang="en-US" sz="2000" dirty="0"/>
              <a:t>- Last day for entry of IU journals by creating agency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2nd </a:t>
            </a:r>
            <a:r>
              <a:rPr lang="en-US" sz="2000" dirty="0"/>
              <a:t>– Last day for entry by secondary agency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3rd </a:t>
            </a:r>
            <a:r>
              <a:rPr lang="en-US" sz="2000" dirty="0"/>
              <a:t>– Last day for Approvals by both creating &amp; secondary agencies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7th </a:t>
            </a:r>
            <a:r>
              <a:rPr lang="en-US" sz="2000" dirty="0"/>
              <a:t>– Last day for Approval by Division of Accounts.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4400" dirty="0"/>
              <a:t>	</a:t>
            </a: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EC0D0-8FAC-4741-BF8B-242E5059594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Other Journals Affecting Projects/Grants</a:t>
            </a:r>
            <a:endParaRPr lang="en-US" sz="3200" dirty="0"/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953000"/>
          </a:xfrm>
        </p:spPr>
        <p:txBody>
          <a:bodyPr/>
          <a:lstStyle/>
          <a:p>
            <a:pPr eaLnBrk="1" hangingPunct="1">
              <a:tabLst>
                <a:tab pos="288925" algn="l"/>
                <a:tab pos="344488" algn="l"/>
              </a:tabLst>
            </a:pPr>
            <a:r>
              <a:rPr lang="en-US" sz="2000" dirty="0"/>
              <a:t>Journal Source Type JV/AG/EX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tabLst>
                <a:tab pos="288925" algn="l"/>
                <a:tab pos="344488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		August 3</a:t>
            </a:r>
            <a:r>
              <a:rPr lang="en-US" sz="2000" b="1" baseline="30000" dirty="0">
                <a:solidFill>
                  <a:srgbClr val="FF0000"/>
                </a:solidFill>
              </a:rPr>
              <a:t>rd</a:t>
            </a:r>
            <a:r>
              <a:rPr lang="en-US" sz="2000" b="1" dirty="0">
                <a:solidFill>
                  <a:schemeClr val="tx2"/>
                </a:solidFill>
              </a:rPr>
              <a:t> – </a:t>
            </a:r>
            <a:r>
              <a:rPr lang="en-US" sz="2000" dirty="0">
                <a:solidFill>
                  <a:schemeClr val="tx2"/>
                </a:solidFill>
              </a:rPr>
              <a:t>Last day for entry by agency.</a:t>
            </a:r>
          </a:p>
          <a:p>
            <a:pPr marL="0" indent="344488" eaLnBrk="1" hangingPunct="1">
              <a:buNone/>
            </a:pPr>
            <a:r>
              <a:rPr lang="en-US" sz="2000" b="1" dirty="0">
                <a:solidFill>
                  <a:srgbClr val="FF0000"/>
                </a:solidFill>
              </a:rPr>
              <a:t>August 4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-Last day for approval for </a:t>
            </a:r>
            <a:r>
              <a:rPr lang="en-US" sz="2000" dirty="0">
                <a:solidFill>
                  <a:schemeClr val="tx2"/>
                </a:solidFill>
              </a:rPr>
              <a:t>agency.</a:t>
            </a:r>
          </a:p>
          <a:p>
            <a:pPr marL="0" indent="344488" eaLnBrk="1" hangingPunct="1">
              <a:buNone/>
            </a:pPr>
            <a:r>
              <a:rPr lang="en-US" sz="2000" b="1" dirty="0">
                <a:solidFill>
                  <a:srgbClr val="FF0000"/>
                </a:solidFill>
              </a:rPr>
              <a:t>August 8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– Last day for approval by Division of Accounts. 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TN_GR20A_JRNLS_NOT_POST_GR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FF0000"/>
                </a:solidFill>
              </a:rPr>
              <a:t>NOTE:</a:t>
            </a:r>
            <a:r>
              <a:rPr lang="en-US" sz="2800" dirty="0"/>
              <a:t>  If the deadline is missed for processing a journal, contact Michelle Earhart and Tracy Brown for specific instruction.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4400" dirty="0"/>
              <a:t>	</a:t>
            </a: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597C-6CE8-4683-B82D-AAB53EE318D0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1742138721"/>
      </p:ext>
    </p:extLst>
  </p:cSld>
  <p:clrMapOvr>
    <a:masterClrMapping/>
  </p:clrMapOvr>
  <p:transition spd="med"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Contracts Module Closed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B949-90A7-4E0A-A948-1EF3148D4783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5788" y="12954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000" b="0" i="0" kern="0" dirty="0">
                <a:solidFill>
                  <a:srgbClr val="FF0000"/>
                </a:solidFill>
              </a:rPr>
              <a:t>August 9</a:t>
            </a:r>
            <a:r>
              <a:rPr lang="en-US" sz="2000" b="0" i="0" kern="0" baseline="30000" dirty="0">
                <a:solidFill>
                  <a:srgbClr val="FF0000"/>
                </a:solidFill>
              </a:rPr>
              <a:t>th</a:t>
            </a:r>
            <a:r>
              <a:rPr lang="en-US" sz="2000" b="0" i="0" kern="0" dirty="0">
                <a:solidFill>
                  <a:srgbClr val="FF0000"/>
                </a:solidFill>
              </a:rPr>
              <a:t> </a:t>
            </a:r>
            <a:r>
              <a:rPr lang="en-US" sz="2000" b="0" i="0" kern="0" dirty="0"/>
              <a:t>- Customer (Revenue) contract module closed for FY 23 (revenue recognition for FY23 will NOT occur after this date – CN Journals)</a:t>
            </a:r>
          </a:p>
          <a:p>
            <a:pPr marL="0" indent="0" eaLnBrk="1" hangingPunct="1">
              <a:buNone/>
              <a:defRPr/>
            </a:pPr>
            <a:endParaRPr lang="en-US" sz="2000" b="0" i="0" kern="0" dirty="0"/>
          </a:p>
          <a:p>
            <a:pPr eaLnBrk="1" hangingPunct="1">
              <a:defRPr/>
            </a:pPr>
            <a:r>
              <a:rPr lang="en-US" sz="2000" b="0" i="0" kern="0" dirty="0"/>
              <a:t>Revenue recognition for adjustments recorded in closing periods (991, &amp; 992) is automatically recorded in period 12.</a:t>
            </a:r>
          </a:p>
          <a:p>
            <a:pPr marL="0" indent="0" eaLnBrk="1" hangingPunct="1">
              <a:buNone/>
              <a:defRPr/>
            </a:pPr>
            <a:endParaRPr lang="en-US" sz="2000" b="0" i="0" kern="0" dirty="0"/>
          </a:p>
          <a:p>
            <a:pPr marL="0" indent="0" eaLnBrk="1" hangingPunct="1"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 </a:t>
            </a:r>
            <a:r>
              <a:rPr lang="en-US" sz="2400" dirty="0"/>
              <a:t>Deferred Account Adjustment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6EC9A-3074-4BAE-9471-7EAEF639EB7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2192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000" i="0" kern="0" dirty="0"/>
              <a:t>TN_GR_A06_UTL_IN_NEXT_FY</a:t>
            </a:r>
          </a:p>
          <a:p>
            <a:pPr eaLnBrk="1" hangingPunct="1">
              <a:defRPr/>
            </a:pPr>
            <a:r>
              <a:rPr lang="en-US" sz="2000" b="0" i="0" kern="0" dirty="0"/>
              <a:t>With Prepaid Grants, there is a one-day timing difference between when Revenue is recognized and when the Deferred Revenue account is adjusted. </a:t>
            </a:r>
          </a:p>
          <a:p>
            <a:pPr eaLnBrk="1" hangingPunct="1">
              <a:defRPr/>
            </a:pPr>
            <a:r>
              <a:rPr lang="en-US" sz="2000" b="0" i="0" kern="0" dirty="0"/>
              <a:t>Journal to adjust the Unbilled AR  and the Deferred/Advanced account balances needs to be processed.</a:t>
            </a:r>
          </a:p>
          <a:p>
            <a:pPr eaLnBrk="1" hangingPunct="1">
              <a:defRPr/>
            </a:pPr>
            <a:r>
              <a:rPr lang="en-US" sz="2000" b="0" i="0" kern="0" dirty="0"/>
              <a:t>Reference </a:t>
            </a:r>
            <a:r>
              <a:rPr lang="en-US" sz="2000" i="0" kern="0" dirty="0">
                <a:solidFill>
                  <a:srgbClr val="FF0000"/>
                </a:solidFill>
              </a:rPr>
              <a:t>Task 33 </a:t>
            </a:r>
            <a:r>
              <a:rPr lang="en-US" sz="2000" b="0" i="0" kern="0" dirty="0"/>
              <a:t>Grant Operational Close Procedures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4543313"/>
            <a:ext cx="7239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75375"/>
      </p:ext>
    </p:extLst>
  </p:cSld>
  <p:clrMapOvr>
    <a:masterClrMapping/>
  </p:clrMapOvr>
  <p:transition spd="med"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Automated Indirect Cost Processing Closed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B949-90A7-4E0A-A948-1EF3148D478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5788" y="12954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b="0" i="0" kern="0" dirty="0"/>
              <a:t>August 9</a:t>
            </a:r>
            <a:r>
              <a:rPr lang="en-US" b="0" i="0" kern="0" baseline="30000" dirty="0"/>
              <a:t>th</a:t>
            </a:r>
            <a:r>
              <a:rPr lang="en-US" b="0" i="0" kern="0" dirty="0"/>
              <a:t> – </a:t>
            </a:r>
          </a:p>
          <a:p>
            <a:pPr eaLnBrk="1" hangingPunct="1">
              <a:defRPr/>
            </a:pPr>
            <a:r>
              <a:rPr lang="en-US" b="0" i="0" dirty="0"/>
              <a:t>TN_GR_A13_89040000_VS_89035000 - Indirect Cost Expenditure &amp; Contra are off budget accounts.  </a:t>
            </a:r>
          </a:p>
          <a:p>
            <a:pPr eaLnBrk="1" hangingPunct="1">
              <a:defRPr/>
            </a:pPr>
            <a:r>
              <a:rPr lang="en-US" b="0" i="0" dirty="0"/>
              <a:t>TN_GR_A13_IDC_NOT_IN_BALANCE </a:t>
            </a:r>
          </a:p>
          <a:p>
            <a:pPr eaLnBrk="1" hangingPunct="1">
              <a:defRPr/>
            </a:pPr>
            <a:r>
              <a:rPr lang="en-US" b="0" i="0" dirty="0"/>
              <a:t>TN_GR_A13_89300000_VS_893010000 – In-Kind Expenditure &amp; Contra are off budget accounts.  </a:t>
            </a:r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1541265309"/>
      </p:ext>
    </p:extLst>
  </p:cSld>
  <p:clrMapOvr>
    <a:masterClrMapping/>
  </p:clrMapOvr>
  <p:transition spd="med"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9A228F-9A5C-DE75-65DB-81314A293D02}"/>
              </a:ext>
            </a:extLst>
          </p:cNvPr>
          <p:cNvSpPr/>
          <p:nvPr/>
        </p:nvSpPr>
        <p:spPr bwMode="auto">
          <a:xfrm>
            <a:off x="0" y="1968500"/>
            <a:ext cx="9144000" cy="1447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Post-Closing Monitoring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identify any material items that need to be recorded after deadlines.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accurately reported</a:t>
            </a:r>
          </a:p>
          <a:p>
            <a:pPr lvl="1" eaLnBrk="1" hangingPunct="1"/>
            <a:r>
              <a:rPr lang="en-US" dirty="0"/>
              <a:t>Ensure the SEFA is accurately reported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4174682756"/>
      </p:ext>
    </p:extLst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Acronyms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ACFR – Annual Comprehensive Financial Report</a:t>
            </a:r>
          </a:p>
          <a:p>
            <a:pPr eaLnBrk="1" hangingPunct="1">
              <a:defRPr/>
            </a:pPr>
            <a:r>
              <a:rPr lang="en-US" sz="2000" dirty="0"/>
              <a:t>AR - Accounts Receivable</a:t>
            </a:r>
          </a:p>
          <a:p>
            <a:pPr eaLnBrk="1" hangingPunct="1">
              <a:defRPr/>
            </a:pPr>
            <a:r>
              <a:rPr lang="en-US" sz="2000" dirty="0"/>
              <a:t>IU - Inter-Unit Journal </a:t>
            </a:r>
          </a:p>
          <a:p>
            <a:pPr eaLnBrk="1" hangingPunct="1">
              <a:defRPr/>
            </a:pPr>
            <a:r>
              <a:rPr lang="en-US" sz="2000" dirty="0"/>
              <a:t>OA - On Account Items</a:t>
            </a:r>
          </a:p>
          <a:p>
            <a:pPr eaLnBrk="1" hangingPunct="1">
              <a:defRPr/>
            </a:pPr>
            <a:r>
              <a:rPr lang="en-US" sz="2000" dirty="0"/>
              <a:t>OLT - Over-the-Limit</a:t>
            </a:r>
          </a:p>
          <a:p>
            <a:pPr eaLnBrk="1" hangingPunct="1">
              <a:defRPr/>
            </a:pPr>
            <a:r>
              <a:rPr lang="en-US" sz="2000" dirty="0"/>
              <a:t>SEFA - Schedule of Expenditures of Federal Awards</a:t>
            </a:r>
          </a:p>
          <a:p>
            <a:pPr eaLnBrk="1" hangingPunct="1">
              <a:defRPr/>
            </a:pPr>
            <a:r>
              <a:rPr lang="en-US" sz="2000" dirty="0"/>
              <a:t>UAR - Unbilled Accounts Receivable 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2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41F73-3372-4419-82C3-464958779FC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2965803708"/>
      </p:ext>
    </p:extLst>
  </p:cSld>
  <p:clrMapOvr>
    <a:masterClrMapping/>
  </p:clrMapOvr>
  <p:transition spd="med">
    <p:zoom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Evaluate 2023 Journals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Run query </a:t>
            </a:r>
            <a:r>
              <a:rPr lang="en-US" sz="2000" b="1" dirty="0"/>
              <a:t>TN_GR20A_JRNLS_NOT_POST_GR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Evaluate miscellaneous JV/EX/AG journals that were NOT approved for FY23 transactions affecting projects/grants and delete the journals not approved.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Exception – if material to agency/business unit’s closing 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NOTE:</a:t>
            </a:r>
            <a:r>
              <a:rPr lang="en-US" sz="2000" dirty="0"/>
              <a:t>  If the deadline is missed for processing a journal, contact Michelle Earhart and Tracy Brown for specific instruction.  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1E659-B650-4349-9DA2-2CB6E372E9C3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8964-E4F2-7869-CA8B-BCD6FED0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4EF977-3578-582C-25D5-B7515BF8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Grants Accounting Manual</a:t>
            </a:r>
            <a:endParaRPr lang="en-US" sz="2000" dirty="0"/>
          </a:p>
          <a:p>
            <a:r>
              <a:rPr lang="en-US" sz="2000" dirty="0">
                <a:hlinkClick r:id="rId2"/>
              </a:rPr>
              <a:t>Grants Operational Close Procedures</a:t>
            </a:r>
            <a:endParaRPr lang="en-US" sz="2000" dirty="0"/>
          </a:p>
          <a:p>
            <a:r>
              <a:rPr lang="en-US" sz="2000" dirty="0">
                <a:hlinkClick r:id="rId3"/>
              </a:rPr>
              <a:t>Year-end Operational Close Calendar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BEDA-0F51-F9FA-213A-D6C33DD6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85EC-0BBC-7046-C331-6E67B059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B5F01-2CE2-4A58-BDE4-7A87FF4F4AF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28414"/>
      </p:ext>
    </p:extLst>
  </p:cSld>
  <p:clrMapOvr>
    <a:masterClrMapping/>
  </p:clrMapOvr>
  <p:transition spd="med"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Contact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E4757E-0934-E3D6-D036-03ACBE0F04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Grants Accounting Manager</a:t>
            </a:r>
          </a:p>
          <a:p>
            <a:pPr marL="0" indent="0" algn="ctr">
              <a:buNone/>
            </a:pPr>
            <a:r>
              <a:rPr lang="en-US" sz="2000" dirty="0"/>
              <a:t>Paula Johnson</a:t>
            </a:r>
          </a:p>
          <a:p>
            <a:pPr marL="0" indent="0" algn="ctr">
              <a:buNone/>
            </a:pPr>
            <a:r>
              <a:rPr lang="en-US" sz="2000" dirty="0"/>
              <a:t>615.532.8991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Paula.X.Johnson@tn.go</a:t>
            </a:r>
            <a:r>
              <a:rPr lang="en-US" sz="2000" dirty="0"/>
              <a:t>v</a:t>
            </a:r>
          </a:p>
          <a:p>
            <a:pPr marL="457200" lvl="1" indent="-457200">
              <a:buNone/>
            </a:pPr>
            <a:endParaRPr lang="en-US" sz="2000" dirty="0"/>
          </a:p>
          <a:p>
            <a:pPr marL="0" lvl="1" indent="404813">
              <a:buNone/>
            </a:pPr>
            <a:endParaRPr lang="en-US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7E5B4B-42BD-321F-9182-0D1DC0A943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sz="2000" b="1" dirty="0">
              <a:ea typeface="+mn-ea"/>
              <a:cs typeface="+mn-cs"/>
            </a:endParaRPr>
          </a:p>
          <a:p>
            <a:pPr marL="0" lvl="1" indent="0" algn="ctr">
              <a:buNone/>
            </a:pPr>
            <a:endParaRPr lang="en-US" sz="2000" b="1" dirty="0">
              <a:ea typeface="+mn-ea"/>
              <a:cs typeface="+mn-cs"/>
            </a:endParaRPr>
          </a:p>
          <a:p>
            <a:pPr marL="0" lvl="1" indent="0" algn="ctr">
              <a:buNone/>
            </a:pPr>
            <a:r>
              <a:rPr lang="en-US" sz="2000" b="1" dirty="0">
                <a:ea typeface="+mn-ea"/>
                <a:cs typeface="+mn-cs"/>
              </a:rPr>
              <a:t>Fiscal Director</a:t>
            </a:r>
          </a:p>
          <a:p>
            <a:pPr marL="0" lvl="1" indent="0" algn="ctr" defTabSz="404813">
              <a:buNone/>
            </a:pPr>
            <a:r>
              <a:rPr lang="en-US" sz="2000" dirty="0"/>
              <a:t>Carrie Allen</a:t>
            </a:r>
          </a:p>
          <a:p>
            <a:pPr marL="0" lvl="1" indent="0" algn="ctr">
              <a:buNone/>
            </a:pPr>
            <a:r>
              <a:rPr lang="en-US" sz="2000" dirty="0"/>
              <a:t>615.532.9612</a:t>
            </a:r>
          </a:p>
          <a:p>
            <a:pPr marL="0" lvl="1" indent="0" algn="ctr">
              <a:buNone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Carrie.Allen@tn.gov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086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Questions</a:t>
            </a:r>
          </a:p>
        </p:txBody>
      </p:sp>
      <p:pic>
        <p:nvPicPr>
          <p:cNvPr id="6" name="Content Placeholder 5" descr="Question mark against red wall">
            <a:extLst>
              <a:ext uri="{FF2B5EF4-FFF2-40B4-BE49-F238E27FC236}">
                <a16:creationId xmlns:a16="http://schemas.microsoft.com/office/drawing/2014/main" id="{581FF41C-8A96-FC2E-DAFD-8FBC459D5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42" y="1752600"/>
            <a:ext cx="7437316" cy="4495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1425173951"/>
      </p:ext>
    </p:extLst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9A228F-9A5C-DE75-65DB-81314A293D02}"/>
              </a:ext>
            </a:extLst>
          </p:cNvPr>
          <p:cNvSpPr/>
          <p:nvPr/>
        </p:nvSpPr>
        <p:spPr bwMode="auto">
          <a:xfrm>
            <a:off x="0" y="1968500"/>
            <a:ext cx="9144000" cy="1447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Pre-Closing Monitoring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identify situations where Federal Revenue is or will be misstated.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accurately reported</a:t>
            </a:r>
          </a:p>
          <a:p>
            <a:pPr lvl="1" eaLnBrk="1" hangingPunct="1"/>
            <a:r>
              <a:rPr lang="en-US" dirty="0"/>
              <a:t>Ensure the SEFA is accurately reported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Errors in Revenue Recognition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b="1" dirty="0"/>
              <a:t>Reasons Federal Revenue could be misstated: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process on a Customer Contract with incorrect </a:t>
            </a:r>
            <a:r>
              <a:rPr lang="en-US" sz="2000" b="1" dirty="0"/>
              <a:t>Rate Set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process with an incorrect </a:t>
            </a:r>
            <a:r>
              <a:rPr lang="en-US" sz="2000" b="1" dirty="0"/>
              <a:t>Analysis Type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in </a:t>
            </a:r>
            <a:r>
              <a:rPr lang="en-US" sz="2000" b="1" dirty="0"/>
              <a:t>OLT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Interdepartmental Grants not Reconciled.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Federal Projects not associated with a Customer Contract.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not Priced.</a:t>
            </a:r>
          </a:p>
          <a:p>
            <a:pPr lvl="1" eaLnBrk="1" hangingPunct="1"/>
            <a:endParaRPr lang="en-US" sz="1400" dirty="0"/>
          </a:p>
          <a:p>
            <a:pPr lvl="1" eaLnBrk="1" hangingPunct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725B5-CB3A-4B47-8190-7D3715E918A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Rate Sets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 eaLnBrk="1" hangingPunct="1"/>
            <a:r>
              <a:rPr lang="en-US" sz="2200" b="1" dirty="0"/>
              <a:t>Preventative Monitoring:</a:t>
            </a:r>
          </a:p>
          <a:p>
            <a:pPr lvl="1" eaLnBrk="1" hangingPunct="1"/>
            <a:r>
              <a:rPr lang="en-US" sz="2000" dirty="0"/>
              <a:t>TN_GR01_GRANT_PROJECT_LIST or TN_GR01_GRANT_MONITOR </a:t>
            </a:r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/>
              <a:t>look for mis-matched Rate Sets to Sponsors or Project Activity.</a:t>
            </a:r>
          </a:p>
          <a:p>
            <a:pPr lvl="1" eaLnBrk="1" hangingPunct="1"/>
            <a:r>
              <a:rPr lang="en-US" sz="2000" dirty="0"/>
              <a:t>TN_GR27_RATE_SET_ERRORS – look for discrepancy in Contract Start Date and Rate Set effective date.</a:t>
            </a:r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Rate Set contains the accounting rules that prompt revenue recognition and billing.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TN_PR141_RATE_SETS_W_ACCTG – provide all Rate Sets for an agency with the corresponding Accounting Rules.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725B5-CB3A-4B47-8190-7D3715E918A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3019835858"/>
      </p:ext>
    </p:extLst>
  </p:cSld>
  <p:clrMapOvr>
    <a:masterClrMapping/>
  </p:clrMapOvr>
  <p:transition spd="med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Rate Sets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610600" cy="4800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br>
              <a:rPr lang="en-US" dirty="0"/>
            </a:b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88332-7930-4EC9-B485-80EEAC7BE26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47C249E-2C9D-E2A9-9E7F-9D4B13460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63115"/>
              </p:ext>
            </p:extLst>
          </p:nvPr>
        </p:nvGraphicFramePr>
        <p:xfrm>
          <a:off x="685800" y="1600201"/>
          <a:ext cx="7772399" cy="4571999"/>
        </p:xfrm>
        <a:graphic>
          <a:graphicData uri="http://schemas.openxmlformats.org/drawingml/2006/table">
            <a:tbl>
              <a:tblPr/>
              <a:tblGrid>
                <a:gridCol w="272295">
                  <a:extLst>
                    <a:ext uri="{9D8B030D-6E8A-4147-A177-3AD203B41FA5}">
                      <a16:colId xmlns:a16="http://schemas.microsoft.com/office/drawing/2014/main" val="3277646522"/>
                    </a:ext>
                  </a:extLst>
                </a:gridCol>
                <a:gridCol w="296320">
                  <a:extLst>
                    <a:ext uri="{9D8B030D-6E8A-4147-A177-3AD203B41FA5}">
                      <a16:colId xmlns:a16="http://schemas.microsoft.com/office/drawing/2014/main" val="88962589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93355728"/>
                    </a:ext>
                  </a:extLst>
                </a:gridCol>
                <a:gridCol w="408441">
                  <a:extLst>
                    <a:ext uri="{9D8B030D-6E8A-4147-A177-3AD203B41FA5}">
                      <a16:colId xmlns:a16="http://schemas.microsoft.com/office/drawing/2014/main" val="210911783"/>
                    </a:ext>
                  </a:extLst>
                </a:gridCol>
                <a:gridCol w="784848">
                  <a:extLst>
                    <a:ext uri="{9D8B030D-6E8A-4147-A177-3AD203B41FA5}">
                      <a16:colId xmlns:a16="http://schemas.microsoft.com/office/drawing/2014/main" val="2210921362"/>
                    </a:ext>
                  </a:extLst>
                </a:gridCol>
                <a:gridCol w="296320">
                  <a:extLst>
                    <a:ext uri="{9D8B030D-6E8A-4147-A177-3AD203B41FA5}">
                      <a16:colId xmlns:a16="http://schemas.microsoft.com/office/drawing/2014/main" val="3063312166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358369413"/>
                    </a:ext>
                  </a:extLst>
                </a:gridCol>
                <a:gridCol w="336363">
                  <a:extLst>
                    <a:ext uri="{9D8B030D-6E8A-4147-A177-3AD203B41FA5}">
                      <a16:colId xmlns:a16="http://schemas.microsoft.com/office/drawing/2014/main" val="4213007852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302962539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162374126"/>
                    </a:ext>
                  </a:extLst>
                </a:gridCol>
                <a:gridCol w="504545">
                  <a:extLst>
                    <a:ext uri="{9D8B030D-6E8A-4147-A177-3AD203B41FA5}">
                      <a16:colId xmlns:a16="http://schemas.microsoft.com/office/drawing/2014/main" val="2068661532"/>
                    </a:ext>
                  </a:extLst>
                </a:gridCol>
                <a:gridCol w="416450">
                  <a:extLst>
                    <a:ext uri="{9D8B030D-6E8A-4147-A177-3AD203B41FA5}">
                      <a16:colId xmlns:a16="http://schemas.microsoft.com/office/drawing/2014/main" val="1624426604"/>
                    </a:ext>
                  </a:extLst>
                </a:gridCol>
                <a:gridCol w="384415">
                  <a:extLst>
                    <a:ext uri="{9D8B030D-6E8A-4147-A177-3AD203B41FA5}">
                      <a16:colId xmlns:a16="http://schemas.microsoft.com/office/drawing/2014/main" val="744346117"/>
                    </a:ext>
                  </a:extLst>
                </a:gridCol>
                <a:gridCol w="520563">
                  <a:extLst>
                    <a:ext uri="{9D8B030D-6E8A-4147-A177-3AD203B41FA5}">
                      <a16:colId xmlns:a16="http://schemas.microsoft.com/office/drawing/2014/main" val="3296333416"/>
                    </a:ext>
                  </a:extLst>
                </a:gridCol>
                <a:gridCol w="312338">
                  <a:extLst>
                    <a:ext uri="{9D8B030D-6E8A-4147-A177-3AD203B41FA5}">
                      <a16:colId xmlns:a16="http://schemas.microsoft.com/office/drawing/2014/main" val="3825646747"/>
                    </a:ext>
                  </a:extLst>
                </a:gridCol>
                <a:gridCol w="336363">
                  <a:extLst>
                    <a:ext uri="{9D8B030D-6E8A-4147-A177-3AD203B41FA5}">
                      <a16:colId xmlns:a16="http://schemas.microsoft.com/office/drawing/2014/main" val="2777746422"/>
                    </a:ext>
                  </a:extLst>
                </a:gridCol>
                <a:gridCol w="450487">
                  <a:extLst>
                    <a:ext uri="{9D8B030D-6E8A-4147-A177-3AD203B41FA5}">
                      <a16:colId xmlns:a16="http://schemas.microsoft.com/office/drawing/2014/main" val="1224235600"/>
                    </a:ext>
                  </a:extLst>
                </a:gridCol>
                <a:gridCol w="312338">
                  <a:extLst>
                    <a:ext uri="{9D8B030D-6E8A-4147-A177-3AD203B41FA5}">
                      <a16:colId xmlns:a16="http://schemas.microsoft.com/office/drawing/2014/main" val="3354118100"/>
                    </a:ext>
                  </a:extLst>
                </a:gridCol>
                <a:gridCol w="282305">
                  <a:extLst>
                    <a:ext uri="{9D8B030D-6E8A-4147-A177-3AD203B41FA5}">
                      <a16:colId xmlns:a16="http://schemas.microsoft.com/office/drawing/2014/main" val="3179186895"/>
                    </a:ext>
                  </a:extLst>
                </a:gridCol>
              </a:tblGrid>
              <a:tr h="6113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Set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 Date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Def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An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Res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ACCTG RULES Src GL 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GL 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ACCTG RULES Proj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DR/CR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Use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Account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Dept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Fund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35938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063036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274469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07858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396385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68012000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728242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68012000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29587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SFA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614869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SFA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598284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SPY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177487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SPY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1622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B1E5-14E0-081C-4427-1702BEA7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Rate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C2F13-4C6F-0388-DA2D-0EAEA61C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12858-302A-2786-2098-9F516CAA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C00C9-A535-DE5D-5EFD-401FAEA1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6696E9-EAAF-0070-8C0D-7EE257FC8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0650"/>
            <a:ext cx="15346493" cy="49149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0454C2-B8AC-BF3F-B6C7-5D9AAF749506}"/>
              </a:ext>
            </a:extLst>
          </p:cNvPr>
          <p:cNvSpPr/>
          <p:nvPr/>
        </p:nvSpPr>
        <p:spPr bwMode="auto">
          <a:xfrm>
            <a:off x="4114800" y="1447800"/>
            <a:ext cx="3886200" cy="4267200"/>
          </a:xfrm>
          <a:prstGeom prst="rect">
            <a:avLst/>
          </a:prstGeom>
          <a:noFill/>
          <a:ln w="4445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372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B1E5-14E0-081C-4427-1702BEA7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Rate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C2F13-4C6F-0388-DA2D-0EAEA61C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12858-302A-2786-2098-9F516CAA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C00C9-A535-DE5D-5EFD-401FAEA1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6696E9-EAAF-0070-8C0D-7EE257FC8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08355" y="1447800"/>
            <a:ext cx="15346493" cy="4914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28D24F-9F27-6E8F-FE81-367635A5F386}"/>
              </a:ext>
            </a:extLst>
          </p:cNvPr>
          <p:cNvSpPr/>
          <p:nvPr/>
        </p:nvSpPr>
        <p:spPr bwMode="auto">
          <a:xfrm>
            <a:off x="3048000" y="1447800"/>
            <a:ext cx="5257800" cy="4267200"/>
          </a:xfrm>
          <a:prstGeom prst="rect">
            <a:avLst/>
          </a:prstGeom>
          <a:noFill/>
          <a:ln w="4445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36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CC"/>
      </a:accent1>
      <a:accent2>
        <a:srgbClr val="6666FF"/>
      </a:accent2>
      <a:accent3>
        <a:srgbClr val="FFFFFF"/>
      </a:accent3>
      <a:accent4>
        <a:srgbClr val="000000"/>
      </a:accent4>
      <a:accent5>
        <a:srgbClr val="AAE2E2"/>
      </a:accent5>
      <a:accent6>
        <a:srgbClr val="5C5CE7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FFFF"/>
        </a:dk2>
        <a:lt2>
          <a:srgbClr val="000000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75297</TotalTime>
  <Words>2285</Words>
  <Application>Microsoft Office PowerPoint</Application>
  <PresentationFormat>On-screen Show (4:3)</PresentationFormat>
  <Paragraphs>709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Default Design</vt:lpstr>
      <vt:lpstr>Year-end Grant/Projects Training Fiscal Year 2023</vt:lpstr>
      <vt:lpstr>Agenda</vt:lpstr>
      <vt:lpstr>Acronyms </vt:lpstr>
      <vt:lpstr>Pre-Closing Monitoring Activities</vt:lpstr>
      <vt:lpstr>Errors in Revenue Recognition </vt:lpstr>
      <vt:lpstr>Rate Sets</vt:lpstr>
      <vt:lpstr>Rate Sets</vt:lpstr>
      <vt:lpstr>Rate Sets</vt:lpstr>
      <vt:lpstr>Rate Sets</vt:lpstr>
      <vt:lpstr>Analysis Types</vt:lpstr>
      <vt:lpstr>Analysis Types</vt:lpstr>
      <vt:lpstr>Analysis Types</vt:lpstr>
      <vt:lpstr> OLT Transactions</vt:lpstr>
      <vt:lpstr> Reconcile Interdepartmental Grants</vt:lpstr>
      <vt:lpstr>Projects not associated with a Customer Contract</vt:lpstr>
      <vt:lpstr>Transactions that have not Priced</vt:lpstr>
      <vt:lpstr>AR Open Items and OA Items</vt:lpstr>
      <vt:lpstr>Transactions that have not Billed</vt:lpstr>
      <vt:lpstr>DOA and Edison Monitoring Notifications</vt:lpstr>
      <vt:lpstr>Closing Activities</vt:lpstr>
      <vt:lpstr>Grants/Projects Closing Timeline FY 2023</vt:lpstr>
      <vt:lpstr>New State Year Begins – FY 24</vt:lpstr>
      <vt:lpstr>Prepaid Deadline</vt:lpstr>
      <vt:lpstr>   Deadline: IU Journal Dates </vt:lpstr>
      <vt:lpstr>Deadline: Other Journals Affecting Projects/Grants</vt:lpstr>
      <vt:lpstr>Deadline: Contracts Module Closed</vt:lpstr>
      <vt:lpstr> Deferred Account Adjustment</vt:lpstr>
      <vt:lpstr>Deadline: Automated Indirect Cost Processing Closed</vt:lpstr>
      <vt:lpstr>Post-Closing Monitoring Activities</vt:lpstr>
      <vt:lpstr>Evaluate 2023 Journals </vt:lpstr>
      <vt:lpstr>Resources</vt:lpstr>
      <vt:lpstr>Contact Information</vt:lpstr>
      <vt:lpstr>Questions</vt:lpstr>
    </vt:vector>
  </TitlesOfParts>
  <Company>State of 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Finance and Administration</dc:creator>
  <cp:lastModifiedBy>Carrie Allen</cp:lastModifiedBy>
  <cp:revision>1338</cp:revision>
  <cp:lastPrinted>2023-06-13T12:52:52Z</cp:lastPrinted>
  <dcterms:created xsi:type="dcterms:W3CDTF">2002-08-06T14:46:55Z</dcterms:created>
  <dcterms:modified xsi:type="dcterms:W3CDTF">2023-06-13T13:10:45Z</dcterms:modified>
</cp:coreProperties>
</file>