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6" r:id="rId3"/>
    <p:sldId id="300" r:id="rId4"/>
    <p:sldId id="259" r:id="rId5"/>
    <p:sldId id="261" r:id="rId6"/>
    <p:sldId id="302" r:id="rId7"/>
    <p:sldId id="295" r:id="rId8"/>
    <p:sldId id="263" r:id="rId9"/>
    <p:sldId id="265" r:id="rId10"/>
    <p:sldId id="268" r:id="rId11"/>
    <p:sldId id="270" r:id="rId12"/>
    <p:sldId id="272" r:id="rId13"/>
    <p:sldId id="274" r:id="rId14"/>
    <p:sldId id="276" r:id="rId15"/>
    <p:sldId id="278" r:id="rId16"/>
    <p:sldId id="280" r:id="rId17"/>
    <p:sldId id="283" r:id="rId18"/>
    <p:sldId id="285" r:id="rId19"/>
    <p:sldId id="294" r:id="rId20"/>
    <p:sldId id="288" r:id="rId21"/>
    <p:sldId id="289" r:id="rId22"/>
    <p:sldId id="291" r:id="rId23"/>
    <p:sldId id="292" r:id="rId24"/>
    <p:sldId id="299" r:id="rId25"/>
    <p:sldId id="30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y Payne" initials="CP" lastIdx="1" clrIdx="0">
    <p:extLst>
      <p:ext uri="{19B8F6BF-5375-455C-9EA6-DF929625EA0E}">
        <p15:presenceInfo xmlns:p15="http://schemas.microsoft.com/office/powerpoint/2012/main" userId="S::AG05E38@tn.gov::8adfb2a4-5156-458b-acb5-512dd3bb12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F890DD"/>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75" autoAdjust="0"/>
  </p:normalViewPr>
  <p:slideViewPr>
    <p:cSldViewPr>
      <p:cViewPr varScale="1">
        <p:scale>
          <a:sx n="108" d="100"/>
          <a:sy n="108" d="100"/>
        </p:scale>
        <p:origin x="17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BCD4D-591F-4867-88C1-353131EE19EF}" type="datetimeFigureOut">
              <a:rPr lang="en-US" smtClean="0"/>
              <a:t>12/8/2021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E5EA5-1C73-464C-9B45-8D17E0FB427E}" type="slidenum">
              <a:rPr lang="en-US" smtClean="0"/>
              <a:t>‹#›</a:t>
            </a:fld>
            <a:endParaRPr lang="en-US"/>
          </a:p>
        </p:txBody>
      </p:sp>
    </p:spTree>
    <p:extLst>
      <p:ext uri="{BB962C8B-B14F-4D97-AF65-F5344CB8AC3E}">
        <p14:creationId xmlns:p14="http://schemas.microsoft.com/office/powerpoint/2010/main" val="46159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8E5EA5-1C73-464C-9B45-8D17E0FB427E}" type="slidenum">
              <a:rPr lang="en-US" smtClean="0"/>
              <a:t>1</a:t>
            </a:fld>
            <a:endParaRPr lang="en-US"/>
          </a:p>
        </p:txBody>
      </p:sp>
    </p:spTree>
    <p:extLst>
      <p:ext uri="{BB962C8B-B14F-4D97-AF65-F5344CB8AC3E}">
        <p14:creationId xmlns:p14="http://schemas.microsoft.com/office/powerpoint/2010/main" val="71621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use this section to change a remittance address.  A remittance address will be address 2 or greater.  Not address 1 for this purpose.  You must check the box, then enter the address # that you need to change.  Type in the FROM address exactly as it appears in Edison.  Type in the TO address exactly as it appears on the invoice.  If the Payment Alternate name already in Edison does not match what is on the invoice, then you will need to also complete the Change Payment Alternate Name fields in Section 3.</a:t>
            </a:r>
          </a:p>
        </p:txBody>
      </p:sp>
      <p:sp>
        <p:nvSpPr>
          <p:cNvPr id="4" name="Slide Number Placeholder 3"/>
          <p:cNvSpPr>
            <a:spLocks noGrp="1"/>
          </p:cNvSpPr>
          <p:nvPr>
            <p:ph type="sldNum" sz="quarter" idx="5"/>
          </p:nvPr>
        </p:nvSpPr>
        <p:spPr/>
        <p:txBody>
          <a:bodyPr/>
          <a:lstStyle/>
          <a:p>
            <a:fld id="{4E8E5EA5-1C73-464C-9B45-8D17E0FB427E}" type="slidenum">
              <a:rPr lang="en-US" smtClean="0"/>
              <a:t>11</a:t>
            </a:fld>
            <a:endParaRPr lang="en-US"/>
          </a:p>
        </p:txBody>
      </p:sp>
    </p:spTree>
    <p:extLst>
      <p:ext uri="{BB962C8B-B14F-4D97-AF65-F5344CB8AC3E}">
        <p14:creationId xmlns:p14="http://schemas.microsoft.com/office/powerpoint/2010/main" val="3610648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 is also where you will ask to change Address 1.  Address 1 is the 1099 Address and yes we know that not all Suppliers will receive a 1099, however IRS standards require that we have this information on file from a W9. Therefore, you must submit a new W9 dated within one year to change this address 1.  You will check the box, type in the FROM address directly from Edison and it must match exactly.  Type in the To address which must exactly match the W9 and meet Supplier Maintenance Address Standards</a:t>
            </a:r>
          </a:p>
        </p:txBody>
      </p:sp>
      <p:sp>
        <p:nvSpPr>
          <p:cNvPr id="4" name="Slide Number Placeholder 3"/>
          <p:cNvSpPr>
            <a:spLocks noGrp="1"/>
          </p:cNvSpPr>
          <p:nvPr>
            <p:ph type="sldNum" sz="quarter" idx="5"/>
          </p:nvPr>
        </p:nvSpPr>
        <p:spPr/>
        <p:txBody>
          <a:bodyPr/>
          <a:lstStyle/>
          <a:p>
            <a:fld id="{4E8E5EA5-1C73-464C-9B45-8D17E0FB427E}" type="slidenum">
              <a:rPr lang="en-US" smtClean="0"/>
              <a:t>12</a:t>
            </a:fld>
            <a:endParaRPr lang="en-US"/>
          </a:p>
        </p:txBody>
      </p:sp>
    </p:spTree>
    <p:extLst>
      <p:ext uri="{BB962C8B-B14F-4D97-AF65-F5344CB8AC3E}">
        <p14:creationId xmlns:p14="http://schemas.microsoft.com/office/powerpoint/2010/main" val="4217936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part of Section 3 is the request to change the Payment Alternate Name field, otherwise known as the DBA or Doing Business As. You must have an Invoice to or From the supplier or a signed memo on company letterhead to update the Payment Alternate name.  You may however, include multiple addresses to have this name change applied to.  List all the address #s you would like to change on the first line.  The beside FROM type the current Payment Alternate Name EXACTLY as it appears in Edison.  On the TO line type the new Payment Alternate name EXACTLY as it appears on the invoice or memo.  If these do not match, we will send it back to you for re-work</a:t>
            </a:r>
          </a:p>
        </p:txBody>
      </p:sp>
      <p:sp>
        <p:nvSpPr>
          <p:cNvPr id="4" name="Slide Number Placeholder 3"/>
          <p:cNvSpPr>
            <a:spLocks noGrp="1"/>
          </p:cNvSpPr>
          <p:nvPr>
            <p:ph type="sldNum" sz="quarter" idx="5"/>
          </p:nvPr>
        </p:nvSpPr>
        <p:spPr/>
        <p:txBody>
          <a:bodyPr/>
          <a:lstStyle/>
          <a:p>
            <a:fld id="{4E8E5EA5-1C73-464C-9B45-8D17E0FB427E}" type="slidenum">
              <a:rPr lang="en-US" smtClean="0"/>
              <a:t>13</a:t>
            </a:fld>
            <a:endParaRPr lang="en-US"/>
          </a:p>
        </p:txBody>
      </p:sp>
    </p:spTree>
    <p:extLst>
      <p:ext uri="{BB962C8B-B14F-4D97-AF65-F5344CB8AC3E}">
        <p14:creationId xmlns:p14="http://schemas.microsoft.com/office/powerpoint/2010/main" val="2202140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4!! This is where you can add another Location to the Supplier.  You may mark all that apply on one form.  BUT! If the location is already on the supplier file, then DO NOT mark it here.  Only mark new ones you need to add.  However, if you request a location that is inappropriate for the Business Type, we will not add it.  We will email you that it is not being added.  For instance if you are asking to add a CAT7 to a Corporation and it is not a lawyer, we will not add that.</a:t>
            </a:r>
          </a:p>
          <a:p>
            <a:endParaRPr lang="en-US" dirty="0"/>
          </a:p>
        </p:txBody>
      </p:sp>
      <p:sp>
        <p:nvSpPr>
          <p:cNvPr id="4" name="Slide Number Placeholder 3"/>
          <p:cNvSpPr>
            <a:spLocks noGrp="1"/>
          </p:cNvSpPr>
          <p:nvPr>
            <p:ph type="sldNum" sz="quarter" idx="5"/>
          </p:nvPr>
        </p:nvSpPr>
        <p:spPr/>
        <p:txBody>
          <a:bodyPr/>
          <a:lstStyle/>
          <a:p>
            <a:fld id="{4E8E5EA5-1C73-464C-9B45-8D17E0FB427E}" type="slidenum">
              <a:rPr lang="en-US" smtClean="0"/>
              <a:t>14</a:t>
            </a:fld>
            <a:endParaRPr lang="en-US"/>
          </a:p>
        </p:txBody>
      </p:sp>
    </p:spTree>
    <p:extLst>
      <p:ext uri="{BB962C8B-B14F-4D97-AF65-F5344CB8AC3E}">
        <p14:creationId xmlns:p14="http://schemas.microsoft.com/office/powerpoint/2010/main" val="240827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actually covered the areas where most of the mistakes are made when filling out this form.  The next few sections are a little more straight forward.  </a:t>
            </a:r>
          </a:p>
          <a:p>
            <a:r>
              <a:rPr lang="en-US" dirty="0"/>
              <a:t>Section 5 Is where you are going to ask to inactivate a Supplier, an Address, or a location.  To inactivate the entire supplier file, you will check the first box then type a brief description of why you need the file to be inactive.  This means that no payments can be made to the supplier as long as it is in inactive status.  Reasons to inactivate a supplier would be the owner was deceased, the business was no longer active, there was a merger or buy out and the TIN no longer needs to be used, or there could be an error or possible error in the file.  </a:t>
            </a:r>
          </a:p>
        </p:txBody>
      </p:sp>
      <p:sp>
        <p:nvSpPr>
          <p:cNvPr id="4" name="Slide Number Placeholder 3"/>
          <p:cNvSpPr>
            <a:spLocks noGrp="1"/>
          </p:cNvSpPr>
          <p:nvPr>
            <p:ph type="sldNum" sz="quarter" idx="5"/>
          </p:nvPr>
        </p:nvSpPr>
        <p:spPr/>
        <p:txBody>
          <a:bodyPr/>
          <a:lstStyle/>
          <a:p>
            <a:fld id="{4E8E5EA5-1C73-464C-9B45-8D17E0FB427E}" type="slidenum">
              <a:rPr lang="en-US" smtClean="0"/>
              <a:t>15</a:t>
            </a:fld>
            <a:endParaRPr lang="en-US"/>
          </a:p>
        </p:txBody>
      </p:sp>
    </p:spTree>
    <p:extLst>
      <p:ext uri="{BB962C8B-B14F-4D97-AF65-F5344CB8AC3E}">
        <p14:creationId xmlns:p14="http://schemas.microsoft.com/office/powerpoint/2010/main" val="379044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would check the second box if you needed to inactivate an address.  In this instance, you would check the box, enter all the address #s that you need inactivated, and put in a brief description.  You would inactivate an address in situations where the business moved, or the mail was returned as non-deliverable.</a:t>
            </a:r>
          </a:p>
          <a:p>
            <a:r>
              <a:rPr lang="en-US" dirty="0"/>
              <a:t>The next box is used to inactivate Locations.  If there is a location that is no longer needed, you check the box, type in all the locations that you need to inactivate, then type in a brief description of why.  An example of this would be inactivating CAT7s if a business that was not an attorney’s office became a </a:t>
            </a:r>
            <a:r>
              <a:rPr lang="en-US" dirty="0" err="1"/>
              <a:t>coporation</a:t>
            </a:r>
            <a:r>
              <a:rPr lang="en-US" dirty="0"/>
              <a:t>.</a:t>
            </a:r>
          </a:p>
        </p:txBody>
      </p:sp>
      <p:sp>
        <p:nvSpPr>
          <p:cNvPr id="4" name="Slide Number Placeholder 3"/>
          <p:cNvSpPr>
            <a:spLocks noGrp="1"/>
          </p:cNvSpPr>
          <p:nvPr>
            <p:ph type="sldNum" sz="quarter" idx="5"/>
          </p:nvPr>
        </p:nvSpPr>
        <p:spPr/>
        <p:txBody>
          <a:bodyPr/>
          <a:lstStyle/>
          <a:p>
            <a:fld id="{4E8E5EA5-1C73-464C-9B45-8D17E0FB427E}" type="slidenum">
              <a:rPr lang="en-US" smtClean="0"/>
              <a:t>16</a:t>
            </a:fld>
            <a:endParaRPr lang="en-US"/>
          </a:p>
        </p:txBody>
      </p:sp>
    </p:spTree>
    <p:extLst>
      <p:ext uri="{BB962C8B-B14F-4D97-AF65-F5344CB8AC3E}">
        <p14:creationId xmlns:p14="http://schemas.microsoft.com/office/powerpoint/2010/main" val="2467002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6 is just the opposite of section 5.  This is where you make requests to activate suppliers, addresses, or locations.  This requires a little more than just an explanation.  To activate an entire supplier file that is currently inactive, you must submit at W9.  This W9 must be dated after the date the file was inactivated.  If the file was inactivated January 1, 2021, the W9 would have to be dated January 2, 2021 or later.  You need to make sure that the information on the W9 matches what is already in Edison.  If it does not, you need to request additional changes to make it match or we will send it back for re-work.</a:t>
            </a:r>
          </a:p>
          <a:p>
            <a:endParaRPr lang="en-US" dirty="0"/>
          </a:p>
        </p:txBody>
      </p:sp>
      <p:sp>
        <p:nvSpPr>
          <p:cNvPr id="4" name="Slide Number Placeholder 3"/>
          <p:cNvSpPr>
            <a:spLocks noGrp="1"/>
          </p:cNvSpPr>
          <p:nvPr>
            <p:ph type="sldNum" sz="quarter" idx="5"/>
          </p:nvPr>
        </p:nvSpPr>
        <p:spPr/>
        <p:txBody>
          <a:bodyPr/>
          <a:lstStyle/>
          <a:p>
            <a:fld id="{4E8E5EA5-1C73-464C-9B45-8D17E0FB427E}" type="slidenum">
              <a:rPr lang="en-US" smtClean="0"/>
              <a:t>17</a:t>
            </a:fld>
            <a:endParaRPr lang="en-US"/>
          </a:p>
        </p:txBody>
      </p:sp>
    </p:spTree>
    <p:extLst>
      <p:ext uri="{BB962C8B-B14F-4D97-AF65-F5344CB8AC3E}">
        <p14:creationId xmlns:p14="http://schemas.microsoft.com/office/powerpoint/2010/main" val="1526645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activate an address, you will check the box and enter all the address #s that you want to activate.  If you are activating address 1, you must attach a W9.  I you are activating Address 2 or greater, you must submit an invoice or memo to or from supplier or signed memo on company letterhead. Remember that for Address 1 the W9 must be dated after the date the address was inactivated.</a:t>
            </a:r>
          </a:p>
          <a:p>
            <a:r>
              <a:rPr lang="en-US" dirty="0"/>
              <a:t>To activate a location, check the third box, and type in the location numbers.  Stop here! Make sure that the information in the supporting documents matches what is already in Edison, if not you must fill out additional sections to update the information.</a:t>
            </a:r>
          </a:p>
        </p:txBody>
      </p:sp>
      <p:sp>
        <p:nvSpPr>
          <p:cNvPr id="4" name="Slide Number Placeholder 3"/>
          <p:cNvSpPr>
            <a:spLocks noGrp="1"/>
          </p:cNvSpPr>
          <p:nvPr>
            <p:ph type="sldNum" sz="quarter" idx="5"/>
          </p:nvPr>
        </p:nvSpPr>
        <p:spPr/>
        <p:txBody>
          <a:bodyPr/>
          <a:lstStyle/>
          <a:p>
            <a:fld id="{4E8E5EA5-1C73-464C-9B45-8D17E0FB427E}" type="slidenum">
              <a:rPr lang="en-US" smtClean="0"/>
              <a:t>18</a:t>
            </a:fld>
            <a:endParaRPr lang="en-US"/>
          </a:p>
        </p:txBody>
      </p:sp>
    </p:spTree>
    <p:extLst>
      <p:ext uri="{BB962C8B-B14F-4D97-AF65-F5344CB8AC3E}">
        <p14:creationId xmlns:p14="http://schemas.microsoft.com/office/powerpoint/2010/main" val="940884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7 is new to those of you who have been using this form for a while.  The general rule of thumb is if you don’t know what Section 7 means, then it does not apply to you.  A very few agencies will use this feature to synchronize Edison with another system so that the information flows properly.  They will click the drop down and choose add or remove, then they will click the drop down and click the system they need.  They will then enter the address ID or IDs that this needs to be applied to.</a:t>
            </a:r>
          </a:p>
          <a:p>
            <a:endParaRPr lang="en-US" dirty="0"/>
          </a:p>
        </p:txBody>
      </p:sp>
      <p:sp>
        <p:nvSpPr>
          <p:cNvPr id="4" name="Slide Number Placeholder 3"/>
          <p:cNvSpPr>
            <a:spLocks noGrp="1"/>
          </p:cNvSpPr>
          <p:nvPr>
            <p:ph type="sldNum" sz="quarter" idx="5"/>
          </p:nvPr>
        </p:nvSpPr>
        <p:spPr/>
        <p:txBody>
          <a:bodyPr/>
          <a:lstStyle/>
          <a:p>
            <a:fld id="{4E8E5EA5-1C73-464C-9B45-8D17E0FB427E}" type="slidenum">
              <a:rPr lang="en-US" smtClean="0"/>
              <a:t>19</a:t>
            </a:fld>
            <a:endParaRPr lang="en-US"/>
          </a:p>
        </p:txBody>
      </p:sp>
    </p:spTree>
    <p:extLst>
      <p:ext uri="{BB962C8B-B14F-4D97-AF65-F5344CB8AC3E}">
        <p14:creationId xmlns:p14="http://schemas.microsoft.com/office/powerpoint/2010/main" val="2771164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8:  Agency Certification.  This section is very important and it MUST be filled out completely.  Everything with an asterisk is REQUIRED.</a:t>
            </a:r>
          </a:p>
        </p:txBody>
      </p:sp>
      <p:sp>
        <p:nvSpPr>
          <p:cNvPr id="4" name="Slide Number Placeholder 3"/>
          <p:cNvSpPr>
            <a:spLocks noGrp="1"/>
          </p:cNvSpPr>
          <p:nvPr>
            <p:ph type="sldNum" sz="quarter" idx="5"/>
          </p:nvPr>
        </p:nvSpPr>
        <p:spPr/>
        <p:txBody>
          <a:bodyPr/>
          <a:lstStyle/>
          <a:p>
            <a:fld id="{4E8E5EA5-1C73-464C-9B45-8D17E0FB427E}" type="slidenum">
              <a:rPr lang="en-US" smtClean="0"/>
              <a:t>20</a:t>
            </a:fld>
            <a:endParaRPr lang="en-US"/>
          </a:p>
        </p:txBody>
      </p:sp>
    </p:spTree>
    <p:extLst>
      <p:ext uri="{BB962C8B-B14F-4D97-AF65-F5344CB8AC3E}">
        <p14:creationId xmlns:p14="http://schemas.microsoft.com/office/powerpoint/2010/main" val="240999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break down the Supplier Update Form or SUF one section at a time.</a:t>
            </a:r>
          </a:p>
          <a:p>
            <a:r>
              <a:rPr lang="en-US" dirty="0"/>
              <a:t>We will talk about Only, MUST EXACTLY, and Always</a:t>
            </a:r>
          </a:p>
        </p:txBody>
      </p:sp>
      <p:sp>
        <p:nvSpPr>
          <p:cNvPr id="4" name="Slide Number Placeholder 3"/>
          <p:cNvSpPr>
            <a:spLocks noGrp="1"/>
          </p:cNvSpPr>
          <p:nvPr>
            <p:ph type="sldNum" sz="quarter" idx="5"/>
          </p:nvPr>
        </p:nvSpPr>
        <p:spPr/>
        <p:txBody>
          <a:bodyPr/>
          <a:lstStyle/>
          <a:p>
            <a:fld id="{4E8E5EA5-1C73-464C-9B45-8D17E0FB427E}" type="slidenum">
              <a:rPr lang="en-US" smtClean="0"/>
              <a:t>3</a:t>
            </a:fld>
            <a:endParaRPr lang="en-US"/>
          </a:p>
        </p:txBody>
      </p:sp>
    </p:spTree>
    <p:extLst>
      <p:ext uri="{BB962C8B-B14F-4D97-AF65-F5344CB8AC3E}">
        <p14:creationId xmlns:p14="http://schemas.microsoft.com/office/powerpoint/2010/main" val="179277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part asks for the Supplier Contact Information.  I know that this is not always easy to obtain but if there is a problem with a payment it is essential that we have someone we can contact with questions.  This must be filled out, no exceptions.</a:t>
            </a:r>
          </a:p>
          <a:p>
            <a:r>
              <a:rPr lang="en-US" dirty="0"/>
              <a:t>The next part is the Agency Contact Information.  This must be filled out by the person completing the form.  Please do not let someone else use your name and information on this form.  If we have a question then we end up reaching out to the wrong person and this will only delay you request.</a:t>
            </a:r>
          </a:p>
          <a:p>
            <a:endParaRPr lang="en-US" dirty="0"/>
          </a:p>
        </p:txBody>
      </p:sp>
      <p:sp>
        <p:nvSpPr>
          <p:cNvPr id="4" name="Slide Number Placeholder 3"/>
          <p:cNvSpPr>
            <a:spLocks noGrp="1"/>
          </p:cNvSpPr>
          <p:nvPr>
            <p:ph type="sldNum" sz="quarter" idx="5"/>
          </p:nvPr>
        </p:nvSpPr>
        <p:spPr/>
        <p:txBody>
          <a:bodyPr/>
          <a:lstStyle/>
          <a:p>
            <a:fld id="{4E8E5EA5-1C73-464C-9B45-8D17E0FB427E}" type="slidenum">
              <a:rPr lang="en-US" smtClean="0"/>
              <a:t>21</a:t>
            </a:fld>
            <a:endParaRPr lang="en-US"/>
          </a:p>
        </p:txBody>
      </p:sp>
    </p:spTree>
    <p:extLst>
      <p:ext uri="{BB962C8B-B14F-4D97-AF65-F5344CB8AC3E}">
        <p14:creationId xmlns:p14="http://schemas.microsoft.com/office/powerpoint/2010/main" val="2095827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to last step of this form is the signature panel.  If you are using this form in adobe, you should have no trouble.  If you are not using adobe, it probably is not going to work.  This should be a digital signature.  We DO NOT accept Electronic Signature.  If you have issues with the signature box, contact Supplier Maintenance we will be glad to help.</a:t>
            </a:r>
          </a:p>
          <a:p>
            <a:endParaRPr lang="en-US" dirty="0"/>
          </a:p>
        </p:txBody>
      </p:sp>
      <p:sp>
        <p:nvSpPr>
          <p:cNvPr id="4" name="Slide Number Placeholder 3"/>
          <p:cNvSpPr>
            <a:spLocks noGrp="1"/>
          </p:cNvSpPr>
          <p:nvPr>
            <p:ph type="sldNum" sz="quarter" idx="5"/>
          </p:nvPr>
        </p:nvSpPr>
        <p:spPr/>
        <p:txBody>
          <a:bodyPr/>
          <a:lstStyle/>
          <a:p>
            <a:fld id="{4E8E5EA5-1C73-464C-9B45-8D17E0FB427E}" type="slidenum">
              <a:rPr lang="en-US" smtClean="0"/>
              <a:t>22</a:t>
            </a:fld>
            <a:endParaRPr lang="en-US"/>
          </a:p>
        </p:txBody>
      </p:sp>
    </p:spTree>
    <p:extLst>
      <p:ext uri="{BB962C8B-B14F-4D97-AF65-F5344CB8AC3E}">
        <p14:creationId xmlns:p14="http://schemas.microsoft.com/office/powerpoint/2010/main" val="1074672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are ready to submit the form.  It must be sent to </a:t>
            </a:r>
            <a:r>
              <a:rPr lang="en-US" dirty="0" err="1"/>
              <a:t>Supplier.Maintenance</a:t>
            </a:r>
            <a:r>
              <a:rPr lang="en-US" dirty="0"/>
              <a:t> @tn.gov.  If you use the submit button, it will auto fill that email address.  BUT WAIT!!!! You must enter the Supplier ID and Supplier Name in the subject line.  This is for your benefit as well as ours.  Many agencies send in multiple requests on the same day.  If one of those should be returned, then it is easy to determine which one is being returned because the name and ID are in the subject line.  It only takes a minute and may save you a lot of time later.</a:t>
            </a:r>
          </a:p>
        </p:txBody>
      </p:sp>
      <p:sp>
        <p:nvSpPr>
          <p:cNvPr id="4" name="Slide Number Placeholder 3"/>
          <p:cNvSpPr>
            <a:spLocks noGrp="1"/>
          </p:cNvSpPr>
          <p:nvPr>
            <p:ph type="sldNum" sz="quarter" idx="5"/>
          </p:nvPr>
        </p:nvSpPr>
        <p:spPr/>
        <p:txBody>
          <a:bodyPr/>
          <a:lstStyle/>
          <a:p>
            <a:fld id="{4E8E5EA5-1C73-464C-9B45-8D17E0FB427E}" type="slidenum">
              <a:rPr lang="en-US" smtClean="0"/>
              <a:t>23</a:t>
            </a:fld>
            <a:endParaRPr lang="en-US"/>
          </a:p>
        </p:txBody>
      </p:sp>
    </p:spTree>
    <p:extLst>
      <p:ext uri="{BB962C8B-B14F-4D97-AF65-F5344CB8AC3E}">
        <p14:creationId xmlns:p14="http://schemas.microsoft.com/office/powerpoint/2010/main" val="2532502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covered this form from top to bottom.  I have pointed out things that if not completed correctly will be sent back.  Don’t fill out this form thinking that if it is not correct we will fix it for you.  We only enter what we are sent and I have explained what we need.  Right now we are working on a 3 day turn around.  That means if you email Supplier Maintenance today, your request, if correct, will be processed withing 3 business days.  If we have to send it back to you, then you are at a minimum of 6 days to get your request updated, so please take your time, make sure that everything is filled out completely.</a:t>
            </a:r>
          </a:p>
        </p:txBody>
      </p:sp>
      <p:sp>
        <p:nvSpPr>
          <p:cNvPr id="4" name="Slide Number Placeholder 3"/>
          <p:cNvSpPr>
            <a:spLocks noGrp="1"/>
          </p:cNvSpPr>
          <p:nvPr>
            <p:ph type="sldNum" sz="quarter" idx="5"/>
          </p:nvPr>
        </p:nvSpPr>
        <p:spPr/>
        <p:txBody>
          <a:bodyPr/>
          <a:lstStyle/>
          <a:p>
            <a:fld id="{4E8E5EA5-1C73-464C-9B45-8D17E0FB427E}" type="slidenum">
              <a:rPr lang="en-US" smtClean="0"/>
              <a:t>25</a:t>
            </a:fld>
            <a:endParaRPr lang="en-US"/>
          </a:p>
        </p:txBody>
      </p:sp>
    </p:spTree>
    <p:extLst>
      <p:ext uri="{BB962C8B-B14F-4D97-AF65-F5344CB8AC3E}">
        <p14:creationId xmlns:p14="http://schemas.microsoft.com/office/powerpoint/2010/main" val="83699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information I can give you is to:</a:t>
            </a:r>
          </a:p>
        </p:txBody>
      </p:sp>
      <p:sp>
        <p:nvSpPr>
          <p:cNvPr id="4" name="Slide Number Placeholder 3"/>
          <p:cNvSpPr>
            <a:spLocks noGrp="1"/>
          </p:cNvSpPr>
          <p:nvPr>
            <p:ph type="sldNum" sz="quarter" idx="5"/>
          </p:nvPr>
        </p:nvSpPr>
        <p:spPr/>
        <p:txBody>
          <a:bodyPr/>
          <a:lstStyle/>
          <a:p>
            <a:fld id="{4E8E5EA5-1C73-464C-9B45-8D17E0FB427E}" type="slidenum">
              <a:rPr lang="en-US" smtClean="0"/>
              <a:t>4</a:t>
            </a:fld>
            <a:endParaRPr lang="en-US"/>
          </a:p>
        </p:txBody>
      </p:sp>
    </p:spTree>
    <p:extLst>
      <p:ext uri="{BB962C8B-B14F-4D97-AF65-F5344CB8AC3E}">
        <p14:creationId xmlns:p14="http://schemas.microsoft.com/office/powerpoint/2010/main" val="381734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SUF is the only way for an Agency to update a Supplier File</a:t>
            </a:r>
          </a:p>
          <a:p>
            <a:r>
              <a:rPr lang="en-US" dirty="0"/>
              <a:t>It is for existing Suppliers </a:t>
            </a:r>
          </a:p>
          <a:p>
            <a:r>
              <a:rPr lang="en-US" dirty="0"/>
              <a:t>It MUST be submitted to Supplier.Maintenance@tn.gov not staff, not Katelyn, not Christy</a:t>
            </a:r>
          </a:p>
          <a:p>
            <a:r>
              <a:rPr lang="en-US" dirty="0"/>
              <a:t>Emergency Requests are the ONLY exception.  These will follow the instructions for Emergency Requests found on the DOA job Aides Website</a:t>
            </a:r>
          </a:p>
          <a:p>
            <a:r>
              <a:rPr lang="en-US" dirty="0"/>
              <a:t>You MUST use the submit button at the bottom of the page to ensure all needed documents are attached properly.</a:t>
            </a:r>
          </a:p>
          <a:p>
            <a:r>
              <a:rPr lang="en-US" dirty="0"/>
              <a:t>The form MUST be completed in all caps.  Staff will copy and paste to ensure information is accurate and  in accordance with supplier Maintenance address standards which are USPS address standards and both are found on the DOA Job Aides Website.  </a:t>
            </a:r>
          </a:p>
          <a:p>
            <a:endParaRPr lang="en-US" dirty="0"/>
          </a:p>
          <a:p>
            <a:endParaRPr lang="en-US" dirty="0"/>
          </a:p>
        </p:txBody>
      </p:sp>
      <p:sp>
        <p:nvSpPr>
          <p:cNvPr id="4" name="Slide Number Placeholder 3"/>
          <p:cNvSpPr>
            <a:spLocks noGrp="1"/>
          </p:cNvSpPr>
          <p:nvPr>
            <p:ph type="sldNum" sz="quarter" idx="5"/>
          </p:nvPr>
        </p:nvSpPr>
        <p:spPr/>
        <p:txBody>
          <a:bodyPr/>
          <a:lstStyle/>
          <a:p>
            <a:fld id="{4E8E5EA5-1C73-464C-9B45-8D17E0FB427E}" type="slidenum">
              <a:rPr lang="en-US" smtClean="0"/>
              <a:t>5</a:t>
            </a:fld>
            <a:endParaRPr lang="en-US"/>
          </a:p>
        </p:txBody>
      </p:sp>
    </p:spTree>
    <p:extLst>
      <p:ext uri="{BB962C8B-B14F-4D97-AF65-F5344CB8AC3E}">
        <p14:creationId xmlns:p14="http://schemas.microsoft.com/office/powerpoint/2010/main" val="132084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Submit this form.  Run Query TN_AP33C_Vendor_Search. To make sure the information you  are requesting is not already in Edison.</a:t>
            </a:r>
          </a:p>
        </p:txBody>
      </p:sp>
      <p:sp>
        <p:nvSpPr>
          <p:cNvPr id="4" name="Slide Number Placeholder 3"/>
          <p:cNvSpPr>
            <a:spLocks noGrp="1"/>
          </p:cNvSpPr>
          <p:nvPr>
            <p:ph type="sldNum" sz="quarter" idx="5"/>
          </p:nvPr>
        </p:nvSpPr>
        <p:spPr/>
        <p:txBody>
          <a:bodyPr/>
          <a:lstStyle/>
          <a:p>
            <a:fld id="{4E8E5EA5-1C73-464C-9B45-8D17E0FB427E}" type="slidenum">
              <a:rPr lang="en-US" smtClean="0"/>
              <a:t>6</a:t>
            </a:fld>
            <a:endParaRPr lang="en-US"/>
          </a:p>
        </p:txBody>
      </p:sp>
    </p:spTree>
    <p:extLst>
      <p:ext uri="{BB962C8B-B14F-4D97-AF65-F5344CB8AC3E}">
        <p14:creationId xmlns:p14="http://schemas.microsoft.com/office/powerpoint/2010/main" val="31682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Query AP33C shows </a:t>
            </a:r>
          </a:p>
          <a:p>
            <a:r>
              <a:rPr lang="en-US" dirty="0"/>
              <a:t>Supplier ID #</a:t>
            </a:r>
          </a:p>
          <a:p>
            <a:r>
              <a:rPr lang="en-US" dirty="0"/>
              <a:t>Supplier Status –  Will show if it is Active or Inactive</a:t>
            </a:r>
          </a:p>
          <a:p>
            <a:r>
              <a:rPr lang="en-US" dirty="0"/>
              <a:t>Supplier Business Type, This is what is already on file</a:t>
            </a:r>
          </a:p>
          <a:p>
            <a:r>
              <a:rPr lang="en-US" dirty="0"/>
              <a:t>Last four digits of Tax ID this is all you will be able to see</a:t>
            </a:r>
          </a:p>
          <a:p>
            <a:r>
              <a:rPr lang="en-US" dirty="0"/>
              <a:t>Supplier Name as it appears in Edison</a:t>
            </a:r>
          </a:p>
          <a:p>
            <a:r>
              <a:rPr lang="en-US" dirty="0"/>
              <a:t>Lists all Address #’s for this supplier, Address status whether the address is active or inactive, Address as entered in Edison , and Payment Alternate name which is the DBA</a:t>
            </a:r>
          </a:p>
          <a:p>
            <a:r>
              <a:rPr lang="en-US" dirty="0"/>
              <a:t>Lists all locations by name and shows if they are Active or Inactive</a:t>
            </a:r>
          </a:p>
          <a:p>
            <a:r>
              <a:rPr lang="en-US" dirty="0"/>
              <a:t>Banking, if on file is listed by payment method, Bank ID/Routing #, Last four digits of Account #, and email to which electronic remittance advices are being sent.</a:t>
            </a:r>
          </a:p>
          <a:p>
            <a:r>
              <a:rPr lang="en-US" dirty="0"/>
              <a:t>This a very handy tool when you are looking for information about a specific supplier.</a:t>
            </a:r>
          </a:p>
        </p:txBody>
      </p:sp>
      <p:sp>
        <p:nvSpPr>
          <p:cNvPr id="4" name="Slide Number Placeholder 3"/>
          <p:cNvSpPr>
            <a:spLocks noGrp="1"/>
          </p:cNvSpPr>
          <p:nvPr>
            <p:ph type="sldNum" sz="quarter" idx="5"/>
          </p:nvPr>
        </p:nvSpPr>
        <p:spPr/>
        <p:txBody>
          <a:bodyPr/>
          <a:lstStyle/>
          <a:p>
            <a:fld id="{4E8E5EA5-1C73-464C-9B45-8D17E0FB427E}" type="slidenum">
              <a:rPr lang="en-US" smtClean="0"/>
              <a:t>7</a:t>
            </a:fld>
            <a:endParaRPr lang="en-US"/>
          </a:p>
        </p:txBody>
      </p:sp>
    </p:spTree>
    <p:extLst>
      <p:ext uri="{BB962C8B-B14F-4D97-AF65-F5344CB8AC3E}">
        <p14:creationId xmlns:p14="http://schemas.microsoft.com/office/powerpoint/2010/main" val="47083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determined the information you need is not already available, then you MUST complete Section 1 COMPLETELY!!!!  This must completed by anyone and everyone making a change.</a:t>
            </a:r>
          </a:p>
          <a:p>
            <a:r>
              <a:rPr lang="en-US" dirty="0"/>
              <a:t>All 10 Digits of the Supplier ID in Edison.  YES! That includes the leading zeros, and it MUST exactly match the Supplier ID number in Edison.</a:t>
            </a:r>
          </a:p>
          <a:p>
            <a:r>
              <a:rPr lang="en-US" dirty="0"/>
              <a:t>The Supplier name MUST be filled out and MUST EXACTLY match what is in Edison.  Only abbreviate if it is abbreviated in Edison.</a:t>
            </a:r>
          </a:p>
          <a:p>
            <a:r>
              <a:rPr lang="en-US" dirty="0"/>
              <a:t>The third line is </a:t>
            </a:r>
            <a:r>
              <a:rPr lang="en-US" dirty="0" err="1"/>
              <a:t>theTax</a:t>
            </a:r>
            <a:r>
              <a:rPr lang="en-US" dirty="0"/>
              <a:t> Identification Number – this MUST have 9 digits and must the TIN already in Edison.  We CANNOT change a supplier TIN.  If the TIN is no longer valid, you will inactivate the supplier and create a new supplier through the Edison portal.  We will talk about inactivating shortly</a:t>
            </a:r>
          </a:p>
        </p:txBody>
      </p:sp>
      <p:sp>
        <p:nvSpPr>
          <p:cNvPr id="4" name="Slide Number Placeholder 3"/>
          <p:cNvSpPr>
            <a:spLocks noGrp="1"/>
          </p:cNvSpPr>
          <p:nvPr>
            <p:ph type="sldNum" sz="quarter" idx="5"/>
          </p:nvPr>
        </p:nvSpPr>
        <p:spPr/>
        <p:txBody>
          <a:bodyPr/>
          <a:lstStyle/>
          <a:p>
            <a:fld id="{4E8E5EA5-1C73-464C-9B45-8D17E0FB427E}" type="slidenum">
              <a:rPr lang="en-US" smtClean="0"/>
              <a:t>8</a:t>
            </a:fld>
            <a:endParaRPr lang="en-US"/>
          </a:p>
        </p:txBody>
      </p:sp>
    </p:spTree>
    <p:extLst>
      <p:ext uri="{BB962C8B-B14F-4D97-AF65-F5344CB8AC3E}">
        <p14:creationId xmlns:p14="http://schemas.microsoft.com/office/powerpoint/2010/main" val="234558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2: Request Changes to Identifying Information tab.  This section will only be filled out if you need to change the Supplier Name or Change the Business Type.  You must check the box next to what you need us to do.  To change the Supplier Name you must submit a W9 with all the appropriate boxes checked and associated fields completed.  </a:t>
            </a:r>
          </a:p>
          <a:p>
            <a:r>
              <a:rPr lang="en-US" dirty="0"/>
              <a:t>To change the Supplier name, the name on the W9 must match the name you are entering here is Section 2 for the Supplier Name.</a:t>
            </a:r>
          </a:p>
          <a:p>
            <a:r>
              <a:rPr lang="en-US" dirty="0"/>
              <a:t>To change the business W9 Business Type, select the drop down beside FROM and click on what is already in Edison.  Select the drop down beside TO and click the new BT.</a:t>
            </a:r>
          </a:p>
          <a:p>
            <a:r>
              <a:rPr lang="en-US" dirty="0"/>
              <a:t>If any of these are not done, then we will send this back to you to re-work.</a:t>
            </a:r>
          </a:p>
          <a:p>
            <a:r>
              <a:rPr lang="en-US" dirty="0"/>
              <a:t>Before you go any further, you need to make sure that the information on the W9 you are currently providing is either already in Edison or you are requesting additional changes in another section.</a:t>
            </a:r>
          </a:p>
        </p:txBody>
      </p:sp>
      <p:sp>
        <p:nvSpPr>
          <p:cNvPr id="4" name="Slide Number Placeholder 3"/>
          <p:cNvSpPr>
            <a:spLocks noGrp="1"/>
          </p:cNvSpPr>
          <p:nvPr>
            <p:ph type="sldNum" sz="quarter" idx="5"/>
          </p:nvPr>
        </p:nvSpPr>
        <p:spPr/>
        <p:txBody>
          <a:bodyPr/>
          <a:lstStyle/>
          <a:p>
            <a:fld id="{4E8E5EA5-1C73-464C-9B45-8D17E0FB427E}" type="slidenum">
              <a:rPr lang="en-US" smtClean="0"/>
              <a:t>9</a:t>
            </a:fld>
            <a:endParaRPr lang="en-US"/>
          </a:p>
        </p:txBody>
      </p:sp>
    </p:spTree>
    <p:extLst>
      <p:ext uri="{BB962C8B-B14F-4D97-AF65-F5344CB8AC3E}">
        <p14:creationId xmlns:p14="http://schemas.microsoft.com/office/powerpoint/2010/main" val="69878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 has 4 parts.  This is where you will request to add or change an address.  If you click on the box above Address Standards, it will take you to the DOA job aide Website to our address standards for review.</a:t>
            </a:r>
          </a:p>
          <a:p>
            <a:r>
              <a:rPr lang="en-US" dirty="0"/>
              <a:t>If you need to add a New Remittance Address you will check the first box in section 3.  This is only for an address that is not already on the Supplier File and you did not find when you ran the AP33C query.  To add this address you must attach an invoice to or from the supplier or a signed memo on company letterhead.  Print the Payment Alternate Name that you want associated with this new address on the first line.  This must exactly match what is on the invoice or memo.  Add the Street Number and Name, using Supplier Maintenance Address Standards, the fill in the City, State and zip.  This must also match what is on the invoice or memo.  If they do not match, we will send it back to you to re-work.</a:t>
            </a:r>
          </a:p>
        </p:txBody>
      </p:sp>
      <p:sp>
        <p:nvSpPr>
          <p:cNvPr id="4" name="Slide Number Placeholder 3"/>
          <p:cNvSpPr>
            <a:spLocks noGrp="1"/>
          </p:cNvSpPr>
          <p:nvPr>
            <p:ph type="sldNum" sz="quarter" idx="5"/>
          </p:nvPr>
        </p:nvSpPr>
        <p:spPr/>
        <p:txBody>
          <a:bodyPr/>
          <a:lstStyle/>
          <a:p>
            <a:fld id="{4E8E5EA5-1C73-464C-9B45-8D17E0FB427E}" type="slidenum">
              <a:rPr lang="en-US" smtClean="0"/>
              <a:t>10</a:t>
            </a:fld>
            <a:endParaRPr lang="en-US"/>
          </a:p>
        </p:txBody>
      </p:sp>
    </p:spTree>
    <p:extLst>
      <p:ext uri="{BB962C8B-B14F-4D97-AF65-F5344CB8AC3E}">
        <p14:creationId xmlns:p14="http://schemas.microsoft.com/office/powerpoint/2010/main" val="3242210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4038603"/>
            <a:ext cx="86868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228600" y="5461001"/>
            <a:ext cx="86868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1133475"/>
            <a:ext cx="59436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584960" cy="731520"/>
          </a:xfrm>
          <a:prstGeom prst="rect">
            <a:avLst/>
          </a:prstGeom>
        </p:spPr>
      </p:pic>
    </p:spTree>
    <p:extLst>
      <p:ext uri="{BB962C8B-B14F-4D97-AF65-F5344CB8AC3E}">
        <p14:creationId xmlns:p14="http://schemas.microsoft.com/office/powerpoint/2010/main" val="190083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58496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58496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81000"/>
            <a:ext cx="277368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58496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58496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58496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58496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58496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www.tn.gov/content/dam/tn/finance/images/doa-images/accounting-job-aids/supplier-maintenance/Supplier%20Maintenance%20Address%20Standard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www.tn.gov/content/dam/tn/finance/images/doa-images/accounting-job-aids/supplier-maintenance/Supplier%20Maintenance%20Edison%20Locations%20for%201099%20Reporting.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tn.gov/finance/rd-doa/fa-accfin-swa.html" TargetMode="External"/><Relationship Id="rId2" Type="http://schemas.openxmlformats.org/officeDocument/2006/relationships/hyperlink" Target="mailto:Supplier.Maintenance@tn.gov"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n.gov/finance/rd-doa/fa-accfin-swa.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Supplier Maintenance Agency Training Workshop #1</a:t>
            </a:r>
          </a:p>
        </p:txBody>
      </p:sp>
      <p:sp>
        <p:nvSpPr>
          <p:cNvPr id="3" name="Text Placeholder 2"/>
          <p:cNvSpPr>
            <a:spLocks noGrp="1"/>
          </p:cNvSpPr>
          <p:nvPr>
            <p:ph type="body" sz="quarter" idx="12"/>
          </p:nvPr>
        </p:nvSpPr>
        <p:spPr/>
        <p:txBody>
          <a:bodyPr/>
          <a:lstStyle/>
          <a:p>
            <a:r>
              <a:rPr lang="en-US" dirty="0"/>
              <a:t>Topic: Supplier Update Form</a:t>
            </a:r>
          </a:p>
        </p:txBody>
      </p:sp>
      <p:sp>
        <p:nvSpPr>
          <p:cNvPr id="5" name="Text Placeholder 3">
            <a:extLst>
              <a:ext uri="{FF2B5EF4-FFF2-40B4-BE49-F238E27FC236}">
                <a16:creationId xmlns:a16="http://schemas.microsoft.com/office/drawing/2014/main" id="{8AE5E387-30D6-4FE4-A003-12A8673227DF}"/>
              </a:ext>
            </a:extLst>
          </p:cNvPr>
          <p:cNvSpPr>
            <a:spLocks noGrp="1"/>
          </p:cNvSpPr>
          <p:nvPr>
            <p:ph type="body" sz="quarter" idx="11"/>
          </p:nvPr>
        </p:nvSpPr>
        <p:spPr>
          <a:xfrm>
            <a:off x="0" y="6400800"/>
            <a:ext cx="9144000" cy="457200"/>
          </a:xfrm>
        </p:spPr>
        <p:txBody>
          <a:bodyPr/>
          <a:lstStyle/>
          <a:p>
            <a:r>
              <a:rPr lang="en-US" dirty="0"/>
              <a:t>Division of Accounts, Supplier Maintenance</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EBBF264-1218-4C4B-A693-3E9BB9D36DA4}"/>
              </a:ext>
            </a:extLst>
          </p:cNvPr>
          <p:cNvPicPr>
            <a:picLocks noGrp="1" noChangeAspect="1"/>
          </p:cNvPicPr>
          <p:nvPr>
            <p:ph idx="1"/>
          </p:nvPr>
        </p:nvPicPr>
        <p:blipFill>
          <a:blip r:embed="rId3"/>
          <a:stretch>
            <a:fillRect/>
          </a:stretch>
        </p:blipFill>
        <p:spPr>
          <a:xfrm>
            <a:off x="110197" y="1620037"/>
            <a:ext cx="8763000" cy="2781904"/>
          </a:xfrm>
        </p:spPr>
      </p:pic>
      <p:sp>
        <p:nvSpPr>
          <p:cNvPr id="2" name="Title 1">
            <a:extLst>
              <a:ext uri="{FF2B5EF4-FFF2-40B4-BE49-F238E27FC236}">
                <a16:creationId xmlns:a16="http://schemas.microsoft.com/office/drawing/2014/main" id="{2CED0FB4-3987-48BE-8004-C087A09431A1}"/>
              </a:ext>
            </a:extLst>
          </p:cNvPr>
          <p:cNvSpPr>
            <a:spLocks noGrp="1"/>
          </p:cNvSpPr>
          <p:nvPr>
            <p:ph type="title"/>
          </p:nvPr>
        </p:nvSpPr>
        <p:spPr/>
        <p:txBody>
          <a:bodyPr/>
          <a:lstStyle/>
          <a:p>
            <a:pPr algn="ctr"/>
            <a:r>
              <a:rPr lang="en-US" sz="2400" dirty="0"/>
              <a:t>Section 3: Request to add an Address or change Address(es)</a:t>
            </a:r>
          </a:p>
        </p:txBody>
      </p:sp>
      <p:sp>
        <p:nvSpPr>
          <p:cNvPr id="17" name="Text Box 106">
            <a:extLst>
              <a:ext uri="{FF2B5EF4-FFF2-40B4-BE49-F238E27FC236}">
                <a16:creationId xmlns:a16="http://schemas.microsoft.com/office/drawing/2014/main" id="{6115471E-15AF-4B3E-826F-CC16DAE9583E}"/>
              </a:ext>
            </a:extLst>
          </p:cNvPr>
          <p:cNvSpPr txBox="1"/>
          <p:nvPr/>
        </p:nvSpPr>
        <p:spPr>
          <a:xfrm>
            <a:off x="161926" y="4471076"/>
            <a:ext cx="4486274" cy="1777324"/>
          </a:xfrm>
          <a:prstGeom prst="rect">
            <a:avLst/>
          </a:prstGeom>
          <a:solidFill>
            <a:schemeClr val="bg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To add a remittance address:</a:t>
            </a:r>
          </a:p>
          <a:p>
            <a:pPr marL="228600" marR="0" indent="-228600">
              <a:lnSpc>
                <a:spcPct val="115000"/>
              </a:lnSpc>
              <a:spcBef>
                <a:spcPts val="0"/>
              </a:spcBef>
              <a:spcAft>
                <a:spcPts val="0"/>
              </a:spcAft>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C</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heck the box and complete all fields. </a:t>
            </a:r>
            <a:r>
              <a:rPr lang="en-US" sz="1200" i="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Address must be entered according to Supplier Maintenance Address Standards.</a:t>
            </a:r>
          </a:p>
          <a:p>
            <a:pPr marL="228600" marR="0" indent="-228600">
              <a:lnSpc>
                <a:spcPct val="115000"/>
              </a:lnSpc>
              <a:spcBef>
                <a:spcPts val="0"/>
              </a:spcBef>
              <a:spcAft>
                <a:spcPts val="0"/>
              </a:spcAft>
              <a:buAutoNum type="arabicPeriod"/>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Attach to your request an invoice to or from the supplier or signed memo on company letterhead. </a:t>
            </a:r>
            <a:r>
              <a:rPr lang="en-US" sz="1200" i="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Payment </a:t>
            </a:r>
            <a:r>
              <a:rPr lang="en-US" sz="12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name and a</a:t>
            </a:r>
            <a:r>
              <a:rPr lang="en-US" sz="1200" i="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ddress on </a:t>
            </a:r>
            <a:r>
              <a:rPr lang="en-US" sz="12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in</a:t>
            </a:r>
            <a:r>
              <a:rPr lang="en-US" sz="1200" i="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voice or memo </a:t>
            </a:r>
            <a:r>
              <a:rPr lang="en-US" sz="1200" i="1"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a:t>
            </a:r>
            <a:r>
              <a:rPr lang="en-US" sz="1200" i="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exactly</a:t>
            </a:r>
            <a:r>
              <a:rPr lang="en-US" sz="12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1200" i="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match the information entered in these fields. </a:t>
            </a:r>
            <a:endParaRPr lang="en-US" sz="1200" i="1"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21" name="Straight Arrow Connector 20">
            <a:extLst>
              <a:ext uri="{FF2B5EF4-FFF2-40B4-BE49-F238E27FC236}">
                <a16:creationId xmlns:a16="http://schemas.microsoft.com/office/drawing/2014/main" id="{8F85CD4D-7A60-4D42-919A-A7D83F276377}"/>
              </a:ext>
            </a:extLst>
          </p:cNvPr>
          <p:cNvCxnSpPr>
            <a:cxnSpLocks/>
          </p:cNvCxnSpPr>
          <p:nvPr/>
        </p:nvCxnSpPr>
        <p:spPr>
          <a:xfrm flipV="1">
            <a:off x="457200" y="2971800"/>
            <a:ext cx="0" cy="148456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2C48482-0351-4B89-997B-BB0B685942A0}"/>
              </a:ext>
            </a:extLst>
          </p:cNvPr>
          <p:cNvCxnSpPr/>
          <p:nvPr/>
        </p:nvCxnSpPr>
        <p:spPr>
          <a:xfrm>
            <a:off x="7162800" y="2590800"/>
            <a:ext cx="1600200" cy="0"/>
          </a:xfrm>
          <a:prstGeom prst="line">
            <a:avLst/>
          </a:prstGeom>
          <a:ln w="28575">
            <a:solidFill>
              <a:srgbClr val="FF0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2801F1-F484-4837-B29A-643180BFCEA6}"/>
              </a:ext>
            </a:extLst>
          </p:cNvPr>
          <p:cNvCxnSpPr>
            <a:cxnSpLocks/>
          </p:cNvCxnSpPr>
          <p:nvPr/>
        </p:nvCxnSpPr>
        <p:spPr>
          <a:xfrm>
            <a:off x="321837" y="2743200"/>
            <a:ext cx="1447800" cy="0"/>
          </a:xfrm>
          <a:prstGeom prst="line">
            <a:avLst/>
          </a:prstGeom>
          <a:ln w="28575">
            <a:solidFill>
              <a:srgbClr val="FF0F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F39741-129D-40FD-A632-F7C197A42792}"/>
              </a:ext>
            </a:extLst>
          </p:cNvPr>
          <p:cNvSpPr txBox="1"/>
          <p:nvPr/>
        </p:nvSpPr>
        <p:spPr>
          <a:xfrm>
            <a:off x="5410200" y="4879916"/>
            <a:ext cx="3057525" cy="716093"/>
          </a:xfrm>
          <a:prstGeom prst="rect">
            <a:avLst/>
          </a:prstGeom>
          <a:noFill/>
          <a:ln w="28575">
            <a:solidFill>
              <a:schemeClr val="tx1"/>
            </a:solidFill>
          </a:ln>
        </p:spPr>
        <p:txBody>
          <a:bodyPr wrap="square" rtlCol="0">
            <a:spAutoFit/>
          </a:bodyPr>
          <a:lstStyle/>
          <a:p>
            <a:pPr marL="0" marR="0" algn="ctr">
              <a:lnSpc>
                <a:spcPct val="115000"/>
              </a:lnSpc>
              <a:spcBef>
                <a:spcPts val="0"/>
              </a:spcBef>
              <a:spcAft>
                <a:spcPts val="0"/>
              </a:spcAft>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Note: Memo must contain a handwritten or digital signature. Electronic signatures are not accepted.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Text Box 106">
            <a:extLst>
              <a:ext uri="{FF2B5EF4-FFF2-40B4-BE49-F238E27FC236}">
                <a16:creationId xmlns:a16="http://schemas.microsoft.com/office/drawing/2014/main" id="{B8A9B822-1F43-4C17-8652-D9B83D3E299F}"/>
              </a:ext>
            </a:extLst>
          </p:cNvPr>
          <p:cNvSpPr txBox="1"/>
          <p:nvPr/>
        </p:nvSpPr>
        <p:spPr>
          <a:xfrm>
            <a:off x="476250" y="1019046"/>
            <a:ext cx="1209660" cy="670126"/>
          </a:xfrm>
          <a:prstGeom prst="rect">
            <a:avLst/>
          </a:prstGeom>
          <a:solidFill>
            <a:schemeClr val="bg1"/>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050" dirty="0">
                <a:effectLst/>
                <a:latin typeface="Open Sans" panose="020B0606030504020204" pitchFamily="34" charset="0"/>
                <a:ea typeface="Open Sans" panose="020B0606030504020204" pitchFamily="34" charset="0"/>
                <a:cs typeface="Open Sans" panose="020B0606030504020204" pitchFamily="34" charset="0"/>
              </a:rPr>
              <a:t>Click </a:t>
            </a:r>
            <a:r>
              <a:rPr lang="en-US" sz="1050" b="1" dirty="0">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here</a:t>
            </a:r>
            <a:r>
              <a:rPr lang="en-US" sz="1050" dirty="0">
                <a:effectLst/>
                <a:latin typeface="Open Sans" panose="020B0606030504020204" pitchFamily="34" charset="0"/>
                <a:ea typeface="Open Sans" panose="020B0606030504020204" pitchFamily="34" charset="0"/>
                <a:cs typeface="Open Sans" panose="020B0606030504020204" pitchFamily="34" charset="0"/>
              </a:rPr>
              <a:t> to go to Address Standards PDF. </a:t>
            </a:r>
          </a:p>
        </p:txBody>
      </p:sp>
      <p:cxnSp>
        <p:nvCxnSpPr>
          <p:cNvPr id="14" name="Straight Arrow Connector 13">
            <a:extLst>
              <a:ext uri="{FF2B5EF4-FFF2-40B4-BE49-F238E27FC236}">
                <a16:creationId xmlns:a16="http://schemas.microsoft.com/office/drawing/2014/main" id="{617C536F-D779-4E5F-84AA-F8B907AC016F}"/>
              </a:ext>
            </a:extLst>
          </p:cNvPr>
          <p:cNvCxnSpPr>
            <a:cxnSpLocks/>
          </p:cNvCxnSpPr>
          <p:nvPr/>
        </p:nvCxnSpPr>
        <p:spPr>
          <a:xfrm>
            <a:off x="990600" y="1689172"/>
            <a:ext cx="0" cy="9016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41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83CE50B-6327-4013-BEAE-7A188D6D2850}"/>
              </a:ext>
            </a:extLst>
          </p:cNvPr>
          <p:cNvPicPr>
            <a:picLocks noGrp="1" noChangeAspect="1"/>
          </p:cNvPicPr>
          <p:nvPr>
            <p:ph idx="1"/>
          </p:nvPr>
        </p:nvPicPr>
        <p:blipFill>
          <a:blip r:embed="rId3"/>
          <a:stretch>
            <a:fillRect/>
          </a:stretch>
        </p:blipFill>
        <p:spPr>
          <a:xfrm>
            <a:off x="146539" y="2454501"/>
            <a:ext cx="8387849" cy="2238246"/>
          </a:xfrm>
        </p:spPr>
      </p:pic>
      <p:sp>
        <p:nvSpPr>
          <p:cNvPr id="2" name="Title 1">
            <a:extLst>
              <a:ext uri="{FF2B5EF4-FFF2-40B4-BE49-F238E27FC236}">
                <a16:creationId xmlns:a16="http://schemas.microsoft.com/office/drawing/2014/main" id="{4B65481C-7CAF-4B3A-B8EB-8039082BFAFF}"/>
              </a:ext>
            </a:extLst>
          </p:cNvPr>
          <p:cNvSpPr>
            <a:spLocks noGrp="1"/>
          </p:cNvSpPr>
          <p:nvPr>
            <p:ph type="title"/>
          </p:nvPr>
        </p:nvSpPr>
        <p:spPr/>
        <p:txBody>
          <a:bodyPr/>
          <a:lstStyle/>
          <a:p>
            <a:pPr algn="ctr"/>
            <a:r>
              <a:rPr lang="en-US" sz="2400" dirty="0"/>
              <a:t>Section 3: Request to add an Address or change Address(es)</a:t>
            </a:r>
          </a:p>
        </p:txBody>
      </p:sp>
      <p:sp>
        <p:nvSpPr>
          <p:cNvPr id="23" name="Text Box 119">
            <a:extLst>
              <a:ext uri="{FF2B5EF4-FFF2-40B4-BE49-F238E27FC236}">
                <a16:creationId xmlns:a16="http://schemas.microsoft.com/office/drawing/2014/main" id="{2C707C4A-8DB5-482F-BAF0-7F858018D5DF}"/>
              </a:ext>
            </a:extLst>
          </p:cNvPr>
          <p:cNvSpPr txBox="1"/>
          <p:nvPr/>
        </p:nvSpPr>
        <p:spPr>
          <a:xfrm>
            <a:off x="152400" y="1341637"/>
            <a:ext cx="4114800" cy="893138"/>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To change </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a remittance address:</a:t>
            </a:r>
          </a:p>
          <a:p>
            <a:pPr marL="228600" marR="0" indent="-228600">
              <a:spcBef>
                <a:spcPts val="0"/>
              </a:spcBef>
              <a:buAutoNum type="arabicPeriod"/>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Check the box and complete all fields.</a:t>
            </a:r>
          </a:p>
          <a:p>
            <a:pPr marL="228600" marR="0" indent="-228600">
              <a:spcBef>
                <a:spcPts val="0"/>
              </a:spcBef>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A</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ttach to your request an invoice to or from th</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e supplier</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or signed memo on company letterhead. </a:t>
            </a:r>
          </a:p>
        </p:txBody>
      </p:sp>
      <p:cxnSp>
        <p:nvCxnSpPr>
          <p:cNvPr id="25" name="Straight Arrow Connector 24">
            <a:extLst>
              <a:ext uri="{FF2B5EF4-FFF2-40B4-BE49-F238E27FC236}">
                <a16:creationId xmlns:a16="http://schemas.microsoft.com/office/drawing/2014/main" id="{2D785602-DAFD-414F-BD4B-28BC4766780E}"/>
              </a:ext>
            </a:extLst>
          </p:cNvPr>
          <p:cNvCxnSpPr>
            <a:cxnSpLocks/>
          </p:cNvCxnSpPr>
          <p:nvPr/>
        </p:nvCxnSpPr>
        <p:spPr>
          <a:xfrm>
            <a:off x="414710" y="2234775"/>
            <a:ext cx="0" cy="45983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122">
            <a:extLst>
              <a:ext uri="{FF2B5EF4-FFF2-40B4-BE49-F238E27FC236}">
                <a16:creationId xmlns:a16="http://schemas.microsoft.com/office/drawing/2014/main" id="{2223F6C7-E356-4920-8788-7031979D3E6F}"/>
              </a:ext>
            </a:extLst>
          </p:cNvPr>
          <p:cNvSpPr txBox="1"/>
          <p:nvPr/>
        </p:nvSpPr>
        <p:spPr>
          <a:xfrm>
            <a:off x="5257799" y="1780101"/>
            <a:ext cx="3276597" cy="716456"/>
          </a:xfrm>
          <a:prstGeom prst="rect">
            <a:avLst/>
          </a:prstGeom>
          <a:solidFill>
            <a:schemeClr val="lt1"/>
          </a:solidFill>
          <a:ln w="28575">
            <a:solidFill>
              <a:schemeClr val="accent6">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You </a:t>
            </a: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enter the Addres</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s ID in Edison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you want changed.  One Address ID per form.  New form required for each change.</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31" name="Straight Arrow Connector 30">
            <a:extLst>
              <a:ext uri="{FF2B5EF4-FFF2-40B4-BE49-F238E27FC236}">
                <a16:creationId xmlns:a16="http://schemas.microsoft.com/office/drawing/2014/main" id="{4A3BDF83-70C8-4F98-A2CF-EB2A77E89A68}"/>
              </a:ext>
            </a:extLst>
          </p:cNvPr>
          <p:cNvCxnSpPr>
            <a:cxnSpLocks/>
          </p:cNvCxnSpPr>
          <p:nvPr/>
        </p:nvCxnSpPr>
        <p:spPr>
          <a:xfrm flipH="1">
            <a:off x="2209800" y="2328198"/>
            <a:ext cx="3048000" cy="792275"/>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124">
            <a:extLst>
              <a:ext uri="{FF2B5EF4-FFF2-40B4-BE49-F238E27FC236}">
                <a16:creationId xmlns:a16="http://schemas.microsoft.com/office/drawing/2014/main" id="{08895DF3-4158-4426-B822-820251D4811E}"/>
              </a:ext>
            </a:extLst>
          </p:cNvPr>
          <p:cNvSpPr txBox="1"/>
          <p:nvPr/>
        </p:nvSpPr>
        <p:spPr>
          <a:xfrm>
            <a:off x="152400" y="4883478"/>
            <a:ext cx="1600200" cy="940924"/>
          </a:xfrm>
          <a:prstGeom prst="rect">
            <a:avLst/>
          </a:prstGeom>
          <a:solidFill>
            <a:schemeClr val="lt1"/>
          </a:solidFill>
          <a:ln w="28575">
            <a:solidFill>
              <a:srgbClr val="92D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b="1" i="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From: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Address</a:t>
            </a:r>
            <a:r>
              <a:rPr lang="en-US" sz="1200"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exactly match what is currently in Edison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ctr">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36" name="Straight Arrow Connector 35">
            <a:extLst>
              <a:ext uri="{FF2B5EF4-FFF2-40B4-BE49-F238E27FC236}">
                <a16:creationId xmlns:a16="http://schemas.microsoft.com/office/drawing/2014/main" id="{9834D42C-03D5-450F-88D8-5AC9141C32B6}"/>
              </a:ext>
            </a:extLst>
          </p:cNvPr>
          <p:cNvCxnSpPr>
            <a:cxnSpLocks/>
          </p:cNvCxnSpPr>
          <p:nvPr/>
        </p:nvCxnSpPr>
        <p:spPr>
          <a:xfrm flipV="1">
            <a:off x="386766" y="3485565"/>
            <a:ext cx="276984" cy="1397913"/>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0" name="Text Box 54">
            <a:extLst>
              <a:ext uri="{FF2B5EF4-FFF2-40B4-BE49-F238E27FC236}">
                <a16:creationId xmlns:a16="http://schemas.microsoft.com/office/drawing/2014/main" id="{76ACC580-C879-4676-91C8-6674731FF5B0}"/>
              </a:ext>
            </a:extLst>
          </p:cNvPr>
          <p:cNvSpPr txBox="1"/>
          <p:nvPr/>
        </p:nvSpPr>
        <p:spPr>
          <a:xfrm>
            <a:off x="2223705" y="4626623"/>
            <a:ext cx="1950487" cy="1517322"/>
          </a:xfrm>
          <a:prstGeom prst="rect">
            <a:avLst/>
          </a:prstGeom>
          <a:noFill/>
          <a:ln w="28575">
            <a:solidFill>
              <a:schemeClr val="accent1">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b="1" i="1" dirty="0">
                <a:solidFill>
                  <a:srgbClr val="FF0000"/>
                </a:solidFill>
                <a:latin typeface="Open Sans" panose="020B0606030504020204" pitchFamily="34" charset="0"/>
                <a:ea typeface="Open Sans" panose="020B0606030504020204" pitchFamily="34" charset="0"/>
                <a:cs typeface="Open Sans" panose="020B0606030504020204" pitchFamily="34" charset="0"/>
              </a:rPr>
              <a:t>T</a:t>
            </a:r>
            <a:r>
              <a:rPr lang="en-US" sz="1200" b="1" i="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o: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address </a:t>
            </a: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match the invoice or memo submitted and be entered in these fields according to Supplier Maintenance Address Standards</a:t>
            </a:r>
          </a:p>
        </p:txBody>
      </p:sp>
      <p:cxnSp>
        <p:nvCxnSpPr>
          <p:cNvPr id="41" name="Straight Arrow Connector 40">
            <a:extLst>
              <a:ext uri="{FF2B5EF4-FFF2-40B4-BE49-F238E27FC236}">
                <a16:creationId xmlns:a16="http://schemas.microsoft.com/office/drawing/2014/main" id="{2082D68F-C51F-4CAB-8AB5-94296FCF08E5}"/>
              </a:ext>
            </a:extLst>
          </p:cNvPr>
          <p:cNvCxnSpPr>
            <a:cxnSpLocks/>
          </p:cNvCxnSpPr>
          <p:nvPr/>
        </p:nvCxnSpPr>
        <p:spPr>
          <a:xfrm flipH="1" flipV="1">
            <a:off x="898116" y="4114800"/>
            <a:ext cx="1328487" cy="768678"/>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D15100-17CE-4E13-B76B-52AB2F9312DE}"/>
              </a:ext>
            </a:extLst>
          </p:cNvPr>
          <p:cNvSpPr txBox="1"/>
          <p:nvPr/>
        </p:nvSpPr>
        <p:spPr>
          <a:xfrm>
            <a:off x="4648196" y="4783527"/>
            <a:ext cx="3886200" cy="1140825"/>
          </a:xfrm>
          <a:prstGeom prst="rect">
            <a:avLst/>
          </a:prstGeom>
          <a:noFill/>
          <a:ln w="28575">
            <a:solidFill>
              <a:schemeClr val="tx1"/>
            </a:solidFill>
          </a:ln>
        </p:spPr>
        <p:txBody>
          <a:bodyPr wrap="square" rtlCol="0">
            <a:spAutoFit/>
          </a:bodyPr>
          <a:lstStyle/>
          <a:p>
            <a:pPr marL="0" marR="0" algn="ctr">
              <a:lnSpc>
                <a:spcPct val="115000"/>
              </a:lnSpc>
              <a:spcBef>
                <a:spcPts val="0"/>
              </a:spcBef>
              <a:spcAft>
                <a:spcPts val="0"/>
              </a:spcAft>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Note: If the Payment Alternate name in Edison does </a:t>
            </a:r>
            <a:r>
              <a:rPr lang="en-US" sz="1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not </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match the name on the invoice or memo, you will need to complete the Change Payment Alternate name fields in Section 3 of the Supplier Update Form.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3726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35" grpId="0" animBg="1"/>
      <p:bldP spid="40"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ECC81F7B-C19F-4917-87A7-AE864044A320}"/>
              </a:ext>
            </a:extLst>
          </p:cNvPr>
          <p:cNvPicPr>
            <a:picLocks noGrp="1" noChangeAspect="1"/>
          </p:cNvPicPr>
          <p:nvPr>
            <p:ph idx="1"/>
          </p:nvPr>
        </p:nvPicPr>
        <p:blipFill>
          <a:blip r:embed="rId3"/>
          <a:stretch>
            <a:fillRect/>
          </a:stretch>
        </p:blipFill>
        <p:spPr>
          <a:xfrm>
            <a:off x="190500" y="2645390"/>
            <a:ext cx="8763000" cy="1864300"/>
          </a:xfrm>
        </p:spPr>
      </p:pic>
      <p:sp>
        <p:nvSpPr>
          <p:cNvPr id="2" name="Title 1">
            <a:extLst>
              <a:ext uri="{FF2B5EF4-FFF2-40B4-BE49-F238E27FC236}">
                <a16:creationId xmlns:a16="http://schemas.microsoft.com/office/drawing/2014/main" id="{9E5CDD45-E29B-430E-A8F4-9A1A11E16D4D}"/>
              </a:ext>
            </a:extLst>
          </p:cNvPr>
          <p:cNvSpPr>
            <a:spLocks noGrp="1"/>
          </p:cNvSpPr>
          <p:nvPr>
            <p:ph type="title"/>
          </p:nvPr>
        </p:nvSpPr>
        <p:spPr/>
        <p:txBody>
          <a:bodyPr/>
          <a:lstStyle/>
          <a:p>
            <a:pPr algn="ctr"/>
            <a:r>
              <a:rPr lang="en-US" sz="2800" dirty="0"/>
              <a:t>Section 3: Request to add an Address or change Address(es)</a:t>
            </a:r>
          </a:p>
        </p:txBody>
      </p:sp>
      <p:sp>
        <p:nvSpPr>
          <p:cNvPr id="19" name="Text Box 110">
            <a:extLst>
              <a:ext uri="{FF2B5EF4-FFF2-40B4-BE49-F238E27FC236}">
                <a16:creationId xmlns:a16="http://schemas.microsoft.com/office/drawing/2014/main" id="{D11140A9-A6D2-41B6-B3AC-6024457ECA02}"/>
              </a:ext>
            </a:extLst>
          </p:cNvPr>
          <p:cNvSpPr txBox="1"/>
          <p:nvPr/>
        </p:nvSpPr>
        <p:spPr>
          <a:xfrm>
            <a:off x="280985" y="1546711"/>
            <a:ext cx="3416541" cy="685800"/>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To change Address ID 1:</a:t>
            </a:r>
          </a:p>
          <a:p>
            <a:pPr marL="228600" marR="0" indent="-228600">
              <a:spcBef>
                <a:spcPts val="0"/>
              </a:spcBef>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Check the box and complete all fields.</a:t>
            </a:r>
          </a:p>
          <a:p>
            <a:pPr marL="228600" marR="0" indent="-228600">
              <a:spcBef>
                <a:spcPts val="0"/>
              </a:spcBef>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Attach to your request the supplier’s W-9.</a:t>
            </a: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20" name="Straight Arrow Connector 19">
            <a:extLst>
              <a:ext uri="{FF2B5EF4-FFF2-40B4-BE49-F238E27FC236}">
                <a16:creationId xmlns:a16="http://schemas.microsoft.com/office/drawing/2014/main" id="{73DB0AF2-6D72-4151-82F4-8E43CFAA0504}"/>
              </a:ext>
            </a:extLst>
          </p:cNvPr>
          <p:cNvCxnSpPr>
            <a:cxnSpLocks/>
          </p:cNvCxnSpPr>
          <p:nvPr/>
        </p:nvCxnSpPr>
        <p:spPr>
          <a:xfrm>
            <a:off x="457200" y="2232513"/>
            <a:ext cx="0" cy="68580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3" name="Text Box 138">
            <a:extLst>
              <a:ext uri="{FF2B5EF4-FFF2-40B4-BE49-F238E27FC236}">
                <a16:creationId xmlns:a16="http://schemas.microsoft.com/office/drawing/2014/main" id="{CD44D58E-2355-4EB1-AB7D-45A65D4F5658}"/>
              </a:ext>
            </a:extLst>
          </p:cNvPr>
          <p:cNvSpPr txBox="1"/>
          <p:nvPr/>
        </p:nvSpPr>
        <p:spPr>
          <a:xfrm>
            <a:off x="104994" y="4883479"/>
            <a:ext cx="1470935" cy="689234"/>
          </a:xfrm>
          <a:prstGeom prst="rect">
            <a:avLst/>
          </a:prstGeom>
          <a:solidFill>
            <a:schemeClr val="lt1"/>
          </a:solidFill>
          <a:ln w="38100">
            <a:solidFill>
              <a:srgbClr val="92D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EXACTLY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match what is in Edison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7" name="Text Box 141">
            <a:extLst>
              <a:ext uri="{FF2B5EF4-FFF2-40B4-BE49-F238E27FC236}">
                <a16:creationId xmlns:a16="http://schemas.microsoft.com/office/drawing/2014/main" id="{FF4F0F28-6AA4-481D-94EE-707331B127BD}"/>
              </a:ext>
            </a:extLst>
          </p:cNvPr>
          <p:cNvSpPr txBox="1"/>
          <p:nvPr/>
        </p:nvSpPr>
        <p:spPr>
          <a:xfrm>
            <a:off x="2226603" y="4712245"/>
            <a:ext cx="1811997" cy="1155155"/>
          </a:xfrm>
          <a:prstGeom prst="rect">
            <a:avLst/>
          </a:prstGeom>
          <a:solidFill>
            <a:schemeClr val="lt1"/>
          </a:solidFill>
          <a:ln w="38100">
            <a:solidFill>
              <a:schemeClr val="accent1">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match W-9 and be entered in these fields according to Supplier Maintenance Address Standards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7" name="Straight Arrow Connector 16">
            <a:extLst>
              <a:ext uri="{FF2B5EF4-FFF2-40B4-BE49-F238E27FC236}">
                <a16:creationId xmlns:a16="http://schemas.microsoft.com/office/drawing/2014/main" id="{D79E5645-5524-48D4-B037-F214462D7A8F}"/>
              </a:ext>
            </a:extLst>
          </p:cNvPr>
          <p:cNvCxnSpPr>
            <a:cxnSpLocks/>
          </p:cNvCxnSpPr>
          <p:nvPr/>
        </p:nvCxnSpPr>
        <p:spPr>
          <a:xfrm flipV="1">
            <a:off x="386766" y="3485565"/>
            <a:ext cx="276984" cy="1397913"/>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73A66A4-791B-4CC9-95E2-FADBAB47E363}"/>
              </a:ext>
            </a:extLst>
          </p:cNvPr>
          <p:cNvCxnSpPr>
            <a:cxnSpLocks/>
          </p:cNvCxnSpPr>
          <p:nvPr/>
        </p:nvCxnSpPr>
        <p:spPr>
          <a:xfrm flipH="1" flipV="1">
            <a:off x="898116" y="4114800"/>
            <a:ext cx="1328487" cy="768678"/>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6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07A13844-59CC-4134-99A7-BD426693E0F1}"/>
              </a:ext>
            </a:extLst>
          </p:cNvPr>
          <p:cNvPicPr>
            <a:picLocks noGrp="1" noChangeAspect="1"/>
          </p:cNvPicPr>
          <p:nvPr>
            <p:ph idx="1"/>
          </p:nvPr>
        </p:nvPicPr>
        <p:blipFill>
          <a:blip r:embed="rId3"/>
          <a:stretch>
            <a:fillRect/>
          </a:stretch>
        </p:blipFill>
        <p:spPr>
          <a:xfrm>
            <a:off x="513990" y="2676500"/>
            <a:ext cx="8477610" cy="1631768"/>
          </a:xfrm>
        </p:spPr>
      </p:pic>
      <p:sp>
        <p:nvSpPr>
          <p:cNvPr id="2" name="Title 1">
            <a:extLst>
              <a:ext uri="{FF2B5EF4-FFF2-40B4-BE49-F238E27FC236}">
                <a16:creationId xmlns:a16="http://schemas.microsoft.com/office/drawing/2014/main" id="{1E556F55-91AF-41F1-8BA6-41C8BD09796A}"/>
              </a:ext>
            </a:extLst>
          </p:cNvPr>
          <p:cNvSpPr>
            <a:spLocks noGrp="1"/>
          </p:cNvSpPr>
          <p:nvPr>
            <p:ph type="title"/>
          </p:nvPr>
        </p:nvSpPr>
        <p:spPr/>
        <p:txBody>
          <a:bodyPr/>
          <a:lstStyle/>
          <a:p>
            <a:pPr algn="ctr"/>
            <a:r>
              <a:rPr lang="en-US" sz="2400" dirty="0"/>
              <a:t>Section 3: Request to add an Address or change Address(es)</a:t>
            </a:r>
          </a:p>
        </p:txBody>
      </p:sp>
      <p:sp>
        <p:nvSpPr>
          <p:cNvPr id="23" name="Text Box 150">
            <a:extLst>
              <a:ext uri="{FF2B5EF4-FFF2-40B4-BE49-F238E27FC236}">
                <a16:creationId xmlns:a16="http://schemas.microsoft.com/office/drawing/2014/main" id="{FE5D9B43-86D6-481C-B26E-BCF21D90BE8B}"/>
              </a:ext>
            </a:extLst>
          </p:cNvPr>
          <p:cNvSpPr txBox="1"/>
          <p:nvPr/>
        </p:nvSpPr>
        <p:spPr>
          <a:xfrm>
            <a:off x="4572000" y="1655102"/>
            <a:ext cx="2362199" cy="685800"/>
          </a:xfrm>
          <a:prstGeom prst="rect">
            <a:avLst/>
          </a:prstGeom>
          <a:solidFill>
            <a:schemeClr val="lt1"/>
          </a:solidFill>
          <a:ln w="38100">
            <a:solidFill>
              <a:schemeClr val="accent6">
                <a:lumMod val="40000"/>
                <a:lumOff val="6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May include multiple Address IDs. To and From DBAs must be the same for all.</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p>
        </p:txBody>
      </p:sp>
      <p:cxnSp>
        <p:nvCxnSpPr>
          <p:cNvPr id="24" name="Straight Arrow Connector 23">
            <a:extLst>
              <a:ext uri="{FF2B5EF4-FFF2-40B4-BE49-F238E27FC236}">
                <a16:creationId xmlns:a16="http://schemas.microsoft.com/office/drawing/2014/main" id="{0E3D70DB-B3C4-46C4-8EB8-134D8549D043}"/>
              </a:ext>
            </a:extLst>
          </p:cNvPr>
          <p:cNvCxnSpPr>
            <a:cxnSpLocks/>
          </p:cNvCxnSpPr>
          <p:nvPr/>
        </p:nvCxnSpPr>
        <p:spPr>
          <a:xfrm flipH="1">
            <a:off x="3200400" y="2340902"/>
            <a:ext cx="1981200" cy="1119648"/>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FBABC41-5C61-4FAC-AD5D-78BD227DC83E}"/>
              </a:ext>
            </a:extLst>
          </p:cNvPr>
          <p:cNvCxnSpPr>
            <a:cxnSpLocks/>
          </p:cNvCxnSpPr>
          <p:nvPr/>
        </p:nvCxnSpPr>
        <p:spPr>
          <a:xfrm flipV="1">
            <a:off x="840461" y="3833248"/>
            <a:ext cx="200772" cy="100515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8317455-B8CB-4D21-BE53-9F95F9AEEE15}"/>
              </a:ext>
            </a:extLst>
          </p:cNvPr>
          <p:cNvCxnSpPr>
            <a:cxnSpLocks/>
          </p:cNvCxnSpPr>
          <p:nvPr/>
        </p:nvCxnSpPr>
        <p:spPr>
          <a:xfrm flipH="1" flipV="1">
            <a:off x="1179032" y="4136009"/>
            <a:ext cx="1328487" cy="768678"/>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110">
            <a:extLst>
              <a:ext uri="{FF2B5EF4-FFF2-40B4-BE49-F238E27FC236}">
                <a16:creationId xmlns:a16="http://schemas.microsoft.com/office/drawing/2014/main" id="{C7BF2E0D-3E36-4D01-A92C-3DCAA77025A5}"/>
              </a:ext>
            </a:extLst>
          </p:cNvPr>
          <p:cNvSpPr txBox="1"/>
          <p:nvPr/>
        </p:nvSpPr>
        <p:spPr>
          <a:xfrm>
            <a:off x="513990" y="1175885"/>
            <a:ext cx="3416541" cy="1053059"/>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To change the Payment Alternate name field:</a:t>
            </a:r>
          </a:p>
          <a:p>
            <a:pPr marL="228600" marR="0" indent="-228600">
              <a:spcBef>
                <a:spcPts val="0"/>
              </a:spcBef>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Check the box and complete all fields.</a:t>
            </a:r>
          </a:p>
          <a:p>
            <a:pPr marL="228600" marR="0" indent="-228600">
              <a:spcBef>
                <a:spcPts val="0"/>
              </a:spcBef>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Attach to your request an invoice to or from the supplier or signed memo on company letterhead.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6" name="Straight Arrow Connector 15">
            <a:extLst>
              <a:ext uri="{FF2B5EF4-FFF2-40B4-BE49-F238E27FC236}">
                <a16:creationId xmlns:a16="http://schemas.microsoft.com/office/drawing/2014/main" id="{2B4CEC45-2920-44ED-B9CB-A3D1E57BEDCB}"/>
              </a:ext>
            </a:extLst>
          </p:cNvPr>
          <p:cNvCxnSpPr>
            <a:cxnSpLocks/>
          </p:cNvCxnSpPr>
          <p:nvPr/>
        </p:nvCxnSpPr>
        <p:spPr>
          <a:xfrm>
            <a:off x="792480" y="2228944"/>
            <a:ext cx="0" cy="68580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138">
            <a:extLst>
              <a:ext uri="{FF2B5EF4-FFF2-40B4-BE49-F238E27FC236}">
                <a16:creationId xmlns:a16="http://schemas.microsoft.com/office/drawing/2014/main" id="{C08CA72F-5F79-42F6-B8AB-BFD4197FD8BA}"/>
              </a:ext>
            </a:extLst>
          </p:cNvPr>
          <p:cNvSpPr txBox="1"/>
          <p:nvPr/>
        </p:nvSpPr>
        <p:spPr>
          <a:xfrm>
            <a:off x="104993" y="4832475"/>
            <a:ext cx="1470935" cy="689234"/>
          </a:xfrm>
          <a:prstGeom prst="rect">
            <a:avLst/>
          </a:prstGeom>
          <a:solidFill>
            <a:schemeClr val="lt1"/>
          </a:solidFill>
          <a:ln w="38100">
            <a:solidFill>
              <a:srgbClr val="92D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EXACTLY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match what is in Edison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Text Box 141">
            <a:extLst>
              <a:ext uri="{FF2B5EF4-FFF2-40B4-BE49-F238E27FC236}">
                <a16:creationId xmlns:a16="http://schemas.microsoft.com/office/drawing/2014/main" id="{56B659D7-9378-4CB7-92EA-C6F0B4589E6F}"/>
              </a:ext>
            </a:extLst>
          </p:cNvPr>
          <p:cNvSpPr txBox="1"/>
          <p:nvPr/>
        </p:nvSpPr>
        <p:spPr>
          <a:xfrm>
            <a:off x="2222260" y="4904687"/>
            <a:ext cx="1470935" cy="689234"/>
          </a:xfrm>
          <a:prstGeom prst="rect">
            <a:avLst/>
          </a:prstGeom>
          <a:solidFill>
            <a:schemeClr val="lt1"/>
          </a:solidFill>
          <a:ln w="38100">
            <a:solidFill>
              <a:schemeClr val="accent1">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EXACTLY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match invoice or memo</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3760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48F4-E159-4F0C-A00E-04B683FECF08}"/>
              </a:ext>
            </a:extLst>
          </p:cNvPr>
          <p:cNvSpPr>
            <a:spLocks noGrp="1"/>
          </p:cNvSpPr>
          <p:nvPr>
            <p:ph type="title"/>
          </p:nvPr>
        </p:nvSpPr>
        <p:spPr/>
        <p:txBody>
          <a:bodyPr/>
          <a:lstStyle/>
          <a:p>
            <a:pPr algn="ctr"/>
            <a:r>
              <a:rPr lang="en-US" dirty="0"/>
              <a:t>Section 4:  Request to Add a Location</a:t>
            </a:r>
          </a:p>
        </p:txBody>
      </p:sp>
      <p:pic>
        <p:nvPicPr>
          <p:cNvPr id="4" name="Content Placeholder 3">
            <a:extLst>
              <a:ext uri="{FF2B5EF4-FFF2-40B4-BE49-F238E27FC236}">
                <a16:creationId xmlns:a16="http://schemas.microsoft.com/office/drawing/2014/main" id="{F9FD0A3D-D8BD-4982-9997-E2ADF339A3FC}"/>
              </a:ext>
            </a:extLst>
          </p:cNvPr>
          <p:cNvPicPr>
            <a:picLocks noGrp="1"/>
          </p:cNvPicPr>
          <p:nvPr>
            <p:ph idx="1"/>
          </p:nvPr>
        </p:nvPicPr>
        <p:blipFill>
          <a:blip r:embed="rId3"/>
          <a:stretch>
            <a:fillRect/>
          </a:stretch>
        </p:blipFill>
        <p:spPr>
          <a:xfrm>
            <a:off x="1368205" y="1193800"/>
            <a:ext cx="6483790" cy="4957763"/>
          </a:xfrm>
          <a:prstGeom prst="rect">
            <a:avLst/>
          </a:prstGeom>
        </p:spPr>
      </p:pic>
      <p:sp>
        <p:nvSpPr>
          <p:cNvPr id="6" name="Oval 5">
            <a:extLst>
              <a:ext uri="{FF2B5EF4-FFF2-40B4-BE49-F238E27FC236}">
                <a16:creationId xmlns:a16="http://schemas.microsoft.com/office/drawing/2014/main" id="{FB0FA74B-698E-4C8D-8150-640AF95682A4}"/>
              </a:ext>
            </a:extLst>
          </p:cNvPr>
          <p:cNvSpPr/>
          <p:nvPr/>
        </p:nvSpPr>
        <p:spPr>
          <a:xfrm>
            <a:off x="838200" y="1828800"/>
            <a:ext cx="7391399" cy="40767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4">
            <a:extLst>
              <a:ext uri="{FF2B5EF4-FFF2-40B4-BE49-F238E27FC236}">
                <a16:creationId xmlns:a16="http://schemas.microsoft.com/office/drawing/2014/main" id="{E16E61AD-108E-447D-9782-9EBE53A49B42}"/>
              </a:ext>
            </a:extLst>
          </p:cNvPr>
          <p:cNvSpPr txBox="1"/>
          <p:nvPr/>
        </p:nvSpPr>
        <p:spPr>
          <a:xfrm>
            <a:off x="152399" y="3043237"/>
            <a:ext cx="2113671" cy="1647825"/>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If a location is already in Edison </a:t>
            </a:r>
            <a:r>
              <a:rPr lang="en-US" sz="1200"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DO NOT</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mark it here. EXAMPLE: Edison shows a CAT7 and you need a CAT7 and a MAIN,  only mark MAIN. CAT7 is already there.</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71ADD121-609C-4C6C-80E1-59182D95266E}"/>
              </a:ext>
            </a:extLst>
          </p:cNvPr>
          <p:cNvCxnSpPr/>
          <p:nvPr/>
        </p:nvCxnSpPr>
        <p:spPr>
          <a:xfrm>
            <a:off x="1368205" y="1600200"/>
            <a:ext cx="3889595" cy="0"/>
          </a:xfrm>
          <a:prstGeom prst="line">
            <a:avLst/>
          </a:prstGeom>
          <a:ln w="19050">
            <a:solidFill>
              <a:srgbClr val="FF0F00"/>
            </a:solidFill>
          </a:ln>
        </p:spPr>
        <p:style>
          <a:lnRef idx="1">
            <a:schemeClr val="accent1"/>
          </a:lnRef>
          <a:fillRef idx="0">
            <a:schemeClr val="accent1"/>
          </a:fillRef>
          <a:effectRef idx="0">
            <a:schemeClr val="accent1"/>
          </a:effectRef>
          <a:fontRef idx="minor">
            <a:schemeClr val="tx1"/>
          </a:fontRef>
        </p:style>
      </p:cxnSp>
      <p:sp>
        <p:nvSpPr>
          <p:cNvPr id="8" name="Text Box 106">
            <a:extLst>
              <a:ext uri="{FF2B5EF4-FFF2-40B4-BE49-F238E27FC236}">
                <a16:creationId xmlns:a16="http://schemas.microsoft.com/office/drawing/2014/main" id="{49F5DB70-F07A-42F3-9E87-B6D3064EEB4D}"/>
              </a:ext>
            </a:extLst>
          </p:cNvPr>
          <p:cNvSpPr txBox="1"/>
          <p:nvPr/>
        </p:nvSpPr>
        <p:spPr>
          <a:xfrm>
            <a:off x="7588044" y="1828800"/>
            <a:ext cx="1403556" cy="825500"/>
          </a:xfrm>
          <a:prstGeom prst="rect">
            <a:avLst/>
          </a:prstGeom>
          <a:solidFill>
            <a:schemeClr val="bg1"/>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050" dirty="0">
                <a:effectLst/>
                <a:latin typeface="Open Sans" panose="020B0606030504020204" pitchFamily="34" charset="0"/>
                <a:ea typeface="Open Sans" panose="020B0606030504020204" pitchFamily="34" charset="0"/>
                <a:cs typeface="Open Sans" panose="020B0606030504020204" pitchFamily="34" charset="0"/>
              </a:rPr>
              <a:t>Click </a:t>
            </a:r>
            <a:r>
              <a:rPr lang="en-US" sz="1050" b="1" u="sng"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here</a:t>
            </a:r>
            <a:r>
              <a:rPr lang="en-US" sz="1050" dirty="0">
                <a:effectLst/>
                <a:latin typeface="Open Sans" panose="020B0606030504020204" pitchFamily="34" charset="0"/>
                <a:ea typeface="Open Sans" panose="020B0606030504020204" pitchFamily="34" charset="0"/>
                <a:cs typeface="Open Sans" panose="020B0606030504020204" pitchFamily="34" charset="0"/>
              </a:rPr>
              <a:t> to view chart on DOA Accounting Job Aids website. </a:t>
            </a:r>
          </a:p>
        </p:txBody>
      </p:sp>
    </p:spTree>
    <p:extLst>
      <p:ext uri="{BB962C8B-B14F-4D97-AF65-F5344CB8AC3E}">
        <p14:creationId xmlns:p14="http://schemas.microsoft.com/office/powerpoint/2010/main" val="266519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9D0D-023A-4547-AB09-5940382037EE}"/>
              </a:ext>
            </a:extLst>
          </p:cNvPr>
          <p:cNvSpPr>
            <a:spLocks noGrp="1"/>
          </p:cNvSpPr>
          <p:nvPr>
            <p:ph type="title"/>
          </p:nvPr>
        </p:nvSpPr>
        <p:spPr/>
        <p:txBody>
          <a:bodyPr/>
          <a:lstStyle/>
          <a:p>
            <a:pPr algn="ctr"/>
            <a:r>
              <a:rPr lang="en-US" sz="2400" dirty="0"/>
              <a:t>Section 5:  Request to Inactivate Supplier ID or Address ID(s) and /or Location(s)</a:t>
            </a:r>
          </a:p>
        </p:txBody>
      </p:sp>
      <p:pic>
        <p:nvPicPr>
          <p:cNvPr id="7" name="Content Placeholder 6">
            <a:extLst>
              <a:ext uri="{FF2B5EF4-FFF2-40B4-BE49-F238E27FC236}">
                <a16:creationId xmlns:a16="http://schemas.microsoft.com/office/drawing/2014/main" id="{46084EC6-BCA7-4251-AFA9-C0DEC0758DBE}"/>
              </a:ext>
            </a:extLst>
          </p:cNvPr>
          <p:cNvPicPr>
            <a:picLocks noGrp="1" noChangeAspect="1"/>
          </p:cNvPicPr>
          <p:nvPr>
            <p:ph idx="1"/>
          </p:nvPr>
        </p:nvPicPr>
        <p:blipFill>
          <a:blip r:embed="rId3"/>
          <a:stretch>
            <a:fillRect/>
          </a:stretch>
        </p:blipFill>
        <p:spPr>
          <a:xfrm>
            <a:off x="381000" y="1828800"/>
            <a:ext cx="8763000" cy="2851810"/>
          </a:xfrm>
          <a:prstGeom prst="rect">
            <a:avLst/>
          </a:prstGeom>
        </p:spPr>
      </p:pic>
      <p:sp>
        <p:nvSpPr>
          <p:cNvPr id="8" name="Oval 7">
            <a:extLst>
              <a:ext uri="{FF2B5EF4-FFF2-40B4-BE49-F238E27FC236}">
                <a16:creationId xmlns:a16="http://schemas.microsoft.com/office/drawing/2014/main" id="{301F1A7D-1455-4940-A066-722044E30A47}"/>
              </a:ext>
            </a:extLst>
          </p:cNvPr>
          <p:cNvSpPr/>
          <p:nvPr/>
        </p:nvSpPr>
        <p:spPr>
          <a:xfrm>
            <a:off x="2667000" y="1905000"/>
            <a:ext cx="914400" cy="352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160">
            <a:extLst>
              <a:ext uri="{FF2B5EF4-FFF2-40B4-BE49-F238E27FC236}">
                <a16:creationId xmlns:a16="http://schemas.microsoft.com/office/drawing/2014/main" id="{33805AF7-987D-421B-B691-1E74249F72D4}"/>
              </a:ext>
            </a:extLst>
          </p:cNvPr>
          <p:cNvSpPr txBox="1"/>
          <p:nvPr/>
        </p:nvSpPr>
        <p:spPr>
          <a:xfrm>
            <a:off x="381000" y="4953000"/>
            <a:ext cx="3200400" cy="705507"/>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To inactivate an ENTIRE supplier file:</a:t>
            </a:r>
          </a:p>
          <a:p>
            <a:pPr marL="228600" marR="0" indent="-228600">
              <a:lnSpc>
                <a:spcPct val="115000"/>
              </a:lnSpc>
              <a:spcBef>
                <a:spcPts val="0"/>
              </a:spcBef>
              <a:spcAft>
                <a:spcPts val="0"/>
              </a:spcAft>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Check the box</a:t>
            </a:r>
          </a:p>
          <a:p>
            <a:pPr marL="228600" marR="0" indent="-228600">
              <a:lnSpc>
                <a:spcPct val="115000"/>
              </a:lnSpc>
              <a:spcBef>
                <a:spcPts val="0"/>
              </a:spcBef>
              <a:spcAft>
                <a:spcPts val="0"/>
              </a:spcAft>
              <a:buAutoNum type="arabicPeriod"/>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Give a brief reason for inactivation.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1" name="Straight Arrow Connector 10">
            <a:extLst>
              <a:ext uri="{FF2B5EF4-FFF2-40B4-BE49-F238E27FC236}">
                <a16:creationId xmlns:a16="http://schemas.microsoft.com/office/drawing/2014/main" id="{D264522D-7154-4B53-BC2B-94F969871DAB}"/>
              </a:ext>
            </a:extLst>
          </p:cNvPr>
          <p:cNvCxnSpPr>
            <a:cxnSpLocks/>
          </p:cNvCxnSpPr>
          <p:nvPr/>
        </p:nvCxnSpPr>
        <p:spPr>
          <a:xfrm flipV="1">
            <a:off x="685800" y="3429001"/>
            <a:ext cx="0" cy="152399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29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4D015-2559-4739-BC1A-16D07AA9BEB4}"/>
              </a:ext>
            </a:extLst>
          </p:cNvPr>
          <p:cNvSpPr>
            <a:spLocks noGrp="1"/>
          </p:cNvSpPr>
          <p:nvPr>
            <p:ph type="title"/>
          </p:nvPr>
        </p:nvSpPr>
        <p:spPr/>
        <p:txBody>
          <a:bodyPr/>
          <a:lstStyle/>
          <a:p>
            <a:pPr algn="ctr"/>
            <a:r>
              <a:rPr lang="en-US" sz="2400" dirty="0"/>
              <a:t>Section 5:  Request to Inactivate Supplier ID or Address ID(s) and /or Location(s)</a:t>
            </a:r>
          </a:p>
        </p:txBody>
      </p:sp>
      <p:pic>
        <p:nvPicPr>
          <p:cNvPr id="4" name="Content Placeholder 3">
            <a:extLst>
              <a:ext uri="{FF2B5EF4-FFF2-40B4-BE49-F238E27FC236}">
                <a16:creationId xmlns:a16="http://schemas.microsoft.com/office/drawing/2014/main" id="{CA8B1CE0-B4C0-45C0-AA31-B53313E5DEFC}"/>
              </a:ext>
            </a:extLst>
          </p:cNvPr>
          <p:cNvPicPr>
            <a:picLocks noGrp="1" noChangeAspect="1"/>
          </p:cNvPicPr>
          <p:nvPr>
            <p:ph idx="1"/>
          </p:nvPr>
        </p:nvPicPr>
        <p:blipFill>
          <a:blip r:embed="rId3"/>
          <a:stretch>
            <a:fillRect/>
          </a:stretch>
        </p:blipFill>
        <p:spPr>
          <a:xfrm>
            <a:off x="228600" y="2493773"/>
            <a:ext cx="8763000" cy="1391093"/>
          </a:xfrm>
          <a:prstGeom prst="rect">
            <a:avLst/>
          </a:prstGeom>
        </p:spPr>
      </p:pic>
      <p:pic>
        <p:nvPicPr>
          <p:cNvPr id="6" name="Content Placeholder 3">
            <a:extLst>
              <a:ext uri="{FF2B5EF4-FFF2-40B4-BE49-F238E27FC236}">
                <a16:creationId xmlns:a16="http://schemas.microsoft.com/office/drawing/2014/main" id="{000EB714-180C-4E03-B342-24A904C5B016}"/>
              </a:ext>
            </a:extLst>
          </p:cNvPr>
          <p:cNvPicPr>
            <a:picLocks noChangeAspect="1"/>
          </p:cNvPicPr>
          <p:nvPr/>
        </p:nvPicPr>
        <p:blipFill>
          <a:blip r:embed="rId4"/>
          <a:stretch>
            <a:fillRect/>
          </a:stretch>
        </p:blipFill>
        <p:spPr>
          <a:xfrm>
            <a:off x="228600" y="3973599"/>
            <a:ext cx="8763000" cy="1472183"/>
          </a:xfrm>
          <a:prstGeom prst="rect">
            <a:avLst/>
          </a:prstGeom>
        </p:spPr>
      </p:pic>
      <p:sp>
        <p:nvSpPr>
          <p:cNvPr id="11" name="Text Box 160">
            <a:extLst>
              <a:ext uri="{FF2B5EF4-FFF2-40B4-BE49-F238E27FC236}">
                <a16:creationId xmlns:a16="http://schemas.microsoft.com/office/drawing/2014/main" id="{150ABE42-A8ED-4FAE-880E-73C057133082}"/>
              </a:ext>
            </a:extLst>
          </p:cNvPr>
          <p:cNvSpPr txBox="1"/>
          <p:nvPr/>
        </p:nvSpPr>
        <p:spPr>
          <a:xfrm>
            <a:off x="250288" y="1081393"/>
            <a:ext cx="2971800" cy="1323647"/>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To inactivate Address ID 2 or greater (</a:t>
            </a:r>
            <a:r>
              <a:rPr lang="en-US" sz="1200" i="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not used for Address ID 1</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p>
          <a:p>
            <a:pPr marL="228600" marR="0" indent="-228600">
              <a:lnSpc>
                <a:spcPct val="115000"/>
              </a:lnSpc>
              <a:spcBef>
                <a:spcPts val="0"/>
              </a:spcBef>
              <a:spcAft>
                <a:spcPts val="0"/>
              </a:spcAft>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Check the box</a:t>
            </a:r>
          </a:p>
          <a:p>
            <a:pPr marL="228600" marR="0" indent="-228600">
              <a:lnSpc>
                <a:spcPct val="115000"/>
              </a:lnSpc>
              <a:spcBef>
                <a:spcPts val="0"/>
              </a:spcBef>
              <a:spcAft>
                <a:spcPts val="0"/>
              </a:spcAft>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Enter the Address IDs you want to inactivate. Can list multiple IDs.</a:t>
            </a:r>
          </a:p>
          <a:p>
            <a:pPr marL="228600" marR="0" indent="-228600">
              <a:lnSpc>
                <a:spcPct val="115000"/>
              </a:lnSpc>
              <a:spcBef>
                <a:spcPts val="0"/>
              </a:spcBef>
              <a:spcAft>
                <a:spcPts val="0"/>
              </a:spcAft>
              <a:buAutoNum type="arabicPeriod"/>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Give a brief reason for inactivation.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2" name="Straight Arrow Connector 11">
            <a:extLst>
              <a:ext uri="{FF2B5EF4-FFF2-40B4-BE49-F238E27FC236}">
                <a16:creationId xmlns:a16="http://schemas.microsoft.com/office/drawing/2014/main" id="{C9E1C12C-5954-4184-B05C-561B8F648070}"/>
              </a:ext>
            </a:extLst>
          </p:cNvPr>
          <p:cNvCxnSpPr>
            <a:cxnSpLocks/>
          </p:cNvCxnSpPr>
          <p:nvPr/>
        </p:nvCxnSpPr>
        <p:spPr>
          <a:xfrm>
            <a:off x="609600" y="2405040"/>
            <a:ext cx="0" cy="36715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160">
            <a:extLst>
              <a:ext uri="{FF2B5EF4-FFF2-40B4-BE49-F238E27FC236}">
                <a16:creationId xmlns:a16="http://schemas.microsoft.com/office/drawing/2014/main" id="{BB772C46-665E-4C99-A21C-BC880CDEE3A0}"/>
              </a:ext>
            </a:extLst>
          </p:cNvPr>
          <p:cNvSpPr txBox="1"/>
          <p:nvPr/>
        </p:nvSpPr>
        <p:spPr>
          <a:xfrm>
            <a:off x="1736188" y="5209798"/>
            <a:ext cx="3352800" cy="1133617"/>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To inactivate one or more locations:</a:t>
            </a:r>
          </a:p>
          <a:p>
            <a:pPr marL="228600" marR="0" indent="-228600">
              <a:lnSpc>
                <a:spcPct val="115000"/>
              </a:lnSpc>
              <a:spcBef>
                <a:spcPts val="0"/>
              </a:spcBef>
              <a:spcAft>
                <a:spcPts val="0"/>
              </a:spcAft>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Check the box</a:t>
            </a:r>
          </a:p>
          <a:p>
            <a:pPr marL="228600" marR="0" indent="-228600">
              <a:lnSpc>
                <a:spcPct val="115000"/>
              </a:lnSpc>
              <a:spcBef>
                <a:spcPts val="0"/>
              </a:spcBef>
              <a:spcAft>
                <a:spcPts val="0"/>
              </a:spcAft>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Enter the locations you want to inactivate. Can list multiple locations.</a:t>
            </a:r>
          </a:p>
          <a:p>
            <a:pPr marL="228600" marR="0" indent="-228600">
              <a:lnSpc>
                <a:spcPct val="115000"/>
              </a:lnSpc>
              <a:spcBef>
                <a:spcPts val="0"/>
              </a:spcBef>
              <a:spcAft>
                <a:spcPts val="0"/>
              </a:spcAft>
              <a:buAutoNum type="arabicPeriod"/>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Give a brief reason for inactivation.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a:extLst>
              <a:ext uri="{FF2B5EF4-FFF2-40B4-BE49-F238E27FC236}">
                <a16:creationId xmlns:a16="http://schemas.microsoft.com/office/drawing/2014/main" id="{41EFAB68-89C8-4CA1-AC7C-8635E589016C}"/>
              </a:ext>
            </a:extLst>
          </p:cNvPr>
          <p:cNvCxnSpPr>
            <a:cxnSpLocks/>
            <a:stCxn id="13" idx="1"/>
          </p:cNvCxnSpPr>
          <p:nvPr/>
        </p:nvCxnSpPr>
        <p:spPr>
          <a:xfrm flipH="1" flipV="1">
            <a:off x="609600" y="4190801"/>
            <a:ext cx="1126588" cy="158580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37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4BD7FB9-F71D-48D6-AA1E-C0D5EFCA7C4F}"/>
              </a:ext>
            </a:extLst>
          </p:cNvPr>
          <p:cNvPicPr>
            <a:picLocks noChangeAspect="1"/>
          </p:cNvPicPr>
          <p:nvPr/>
        </p:nvPicPr>
        <p:blipFill>
          <a:blip r:embed="rId3"/>
          <a:stretch>
            <a:fillRect/>
          </a:stretch>
        </p:blipFill>
        <p:spPr>
          <a:xfrm>
            <a:off x="241495" y="1691509"/>
            <a:ext cx="8572500" cy="1838627"/>
          </a:xfrm>
          <a:prstGeom prst="rect">
            <a:avLst/>
          </a:prstGeom>
        </p:spPr>
      </p:pic>
      <p:sp>
        <p:nvSpPr>
          <p:cNvPr id="2" name="Title 1">
            <a:extLst>
              <a:ext uri="{FF2B5EF4-FFF2-40B4-BE49-F238E27FC236}">
                <a16:creationId xmlns:a16="http://schemas.microsoft.com/office/drawing/2014/main" id="{D7579B5E-5C00-4FF8-86DB-823E59392A75}"/>
              </a:ext>
            </a:extLst>
          </p:cNvPr>
          <p:cNvSpPr>
            <a:spLocks noGrp="1"/>
          </p:cNvSpPr>
          <p:nvPr>
            <p:ph type="title"/>
          </p:nvPr>
        </p:nvSpPr>
        <p:spPr>
          <a:xfrm>
            <a:off x="152400" y="163735"/>
            <a:ext cx="8839200" cy="825500"/>
          </a:xfrm>
        </p:spPr>
        <p:txBody>
          <a:bodyPr/>
          <a:lstStyle/>
          <a:p>
            <a:pPr algn="ctr"/>
            <a:r>
              <a:rPr lang="en-US" sz="2400" dirty="0"/>
              <a:t>Section 6:  Request to Activate Supplier ID, Address ID(s), and/or Location(s)</a:t>
            </a:r>
          </a:p>
        </p:txBody>
      </p:sp>
      <p:sp>
        <p:nvSpPr>
          <p:cNvPr id="3" name="Content Placeholder 2">
            <a:extLst>
              <a:ext uri="{FF2B5EF4-FFF2-40B4-BE49-F238E27FC236}">
                <a16:creationId xmlns:a16="http://schemas.microsoft.com/office/drawing/2014/main" id="{07E3523F-4383-42CB-B3C0-47F718CB52DC}"/>
              </a:ext>
            </a:extLst>
          </p:cNvPr>
          <p:cNvSpPr>
            <a:spLocks noGrp="1"/>
          </p:cNvSpPr>
          <p:nvPr>
            <p:ph idx="1"/>
          </p:nvPr>
        </p:nvSpPr>
        <p:spPr>
          <a:xfrm>
            <a:off x="168813" y="1205682"/>
            <a:ext cx="8763000" cy="4958465"/>
          </a:xfrm>
        </p:spPr>
        <p:txBody>
          <a:bodyPr>
            <a:normAutofit/>
          </a:bodyPr>
          <a:lstStyle/>
          <a:p>
            <a:pPr marL="0" indent="0">
              <a:buNone/>
            </a:pPr>
            <a:endParaRPr lang="en-US" b="1" dirty="0"/>
          </a:p>
          <a:p>
            <a:pPr marL="0" indent="0">
              <a:buNone/>
            </a:pPr>
            <a:endParaRPr lang="en-US" b="1" dirty="0"/>
          </a:p>
          <a:p>
            <a:pPr marL="0" indent="0">
              <a:buNone/>
            </a:pPr>
            <a:endParaRPr lang="en-US" b="1" dirty="0"/>
          </a:p>
          <a:p>
            <a:endParaRPr lang="en-US" dirty="0"/>
          </a:p>
        </p:txBody>
      </p:sp>
      <p:sp>
        <p:nvSpPr>
          <p:cNvPr id="7" name="Text Box 173">
            <a:extLst>
              <a:ext uri="{FF2B5EF4-FFF2-40B4-BE49-F238E27FC236}">
                <a16:creationId xmlns:a16="http://schemas.microsoft.com/office/drawing/2014/main" id="{400C35B2-EA43-43C8-8465-60F951A8A1E4}"/>
              </a:ext>
            </a:extLst>
          </p:cNvPr>
          <p:cNvSpPr txBox="1"/>
          <p:nvPr/>
        </p:nvSpPr>
        <p:spPr>
          <a:xfrm>
            <a:off x="274320" y="3684914"/>
            <a:ext cx="4038600" cy="954445"/>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To activate a Supplier ID:</a:t>
            </a:r>
          </a:p>
          <a:p>
            <a:pPr marL="228600" marR="0" indent="-228600">
              <a:lnSpc>
                <a:spcPct val="115000"/>
              </a:lnSpc>
              <a:spcBef>
                <a:spcPts val="0"/>
              </a:spcBef>
              <a:buAutoNum type="arabicPeriod"/>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You </a:t>
            </a: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check this box to make it active again.</a:t>
            </a:r>
          </a:p>
          <a:p>
            <a:pPr marL="228600" marR="0" indent="-228600">
              <a:lnSpc>
                <a:spcPct val="115000"/>
              </a:lnSpc>
              <a:spcBef>
                <a:spcPts val="0"/>
              </a:spcBef>
              <a:buAutoNum type="arabicPeriod"/>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You </a:t>
            </a: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submit a new W-9 </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which contains a date after the date of inactivation.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 name="Oval 7">
            <a:extLst>
              <a:ext uri="{FF2B5EF4-FFF2-40B4-BE49-F238E27FC236}">
                <a16:creationId xmlns:a16="http://schemas.microsoft.com/office/drawing/2014/main" id="{DCC8B77B-05D1-4FE7-9FA4-C98E0D5AE17D}"/>
              </a:ext>
            </a:extLst>
          </p:cNvPr>
          <p:cNvSpPr/>
          <p:nvPr/>
        </p:nvSpPr>
        <p:spPr>
          <a:xfrm>
            <a:off x="2362200" y="1638624"/>
            <a:ext cx="838200" cy="4572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A02D64-DAE9-43B8-AE54-BA243F090A38}"/>
              </a:ext>
            </a:extLst>
          </p:cNvPr>
          <p:cNvSpPr txBox="1"/>
          <p:nvPr/>
        </p:nvSpPr>
        <p:spPr>
          <a:xfrm>
            <a:off x="1981200" y="5043257"/>
            <a:ext cx="5363051" cy="716991"/>
          </a:xfrm>
          <a:prstGeom prst="rect">
            <a:avLst/>
          </a:prstGeom>
          <a:noFill/>
          <a:ln w="28575">
            <a:solidFill>
              <a:schemeClr val="tx1"/>
            </a:solidFill>
          </a:ln>
        </p:spPr>
        <p:txBody>
          <a:bodyPr wrap="square" rtlCol="0">
            <a:spAutoFit/>
          </a:bodyPr>
          <a:lstStyle/>
          <a:p>
            <a:pPr marL="0" marR="0" algn="ctr">
              <a:lnSpc>
                <a:spcPct val="115000"/>
              </a:lnSpc>
              <a:spcBef>
                <a:spcPts val="0"/>
              </a:spcBef>
              <a:spcAft>
                <a:spcPts val="0"/>
              </a:spcAft>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Note: Ask yourself, does the information provided on the W-9 (name, business type, address) already match what is in Edison? If not, do additional changes need to be requested?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Straight Arrow Connector 9">
            <a:extLst>
              <a:ext uri="{FF2B5EF4-FFF2-40B4-BE49-F238E27FC236}">
                <a16:creationId xmlns:a16="http://schemas.microsoft.com/office/drawing/2014/main" id="{A1C7D828-D032-4CA8-A65F-2106755C675A}"/>
              </a:ext>
            </a:extLst>
          </p:cNvPr>
          <p:cNvCxnSpPr>
            <a:cxnSpLocks/>
          </p:cNvCxnSpPr>
          <p:nvPr/>
        </p:nvCxnSpPr>
        <p:spPr>
          <a:xfrm flipV="1">
            <a:off x="457200" y="3048000"/>
            <a:ext cx="0" cy="63691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98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5527C3B-F099-440F-8B3E-060850810935}"/>
              </a:ext>
            </a:extLst>
          </p:cNvPr>
          <p:cNvPicPr>
            <a:picLocks noChangeAspect="1"/>
          </p:cNvPicPr>
          <p:nvPr/>
        </p:nvPicPr>
        <p:blipFill>
          <a:blip r:embed="rId3"/>
          <a:stretch>
            <a:fillRect/>
          </a:stretch>
        </p:blipFill>
        <p:spPr>
          <a:xfrm>
            <a:off x="304800" y="2787095"/>
            <a:ext cx="8534400" cy="1741553"/>
          </a:xfrm>
          <a:prstGeom prst="rect">
            <a:avLst/>
          </a:prstGeom>
        </p:spPr>
      </p:pic>
      <p:sp>
        <p:nvSpPr>
          <p:cNvPr id="2" name="Title 1">
            <a:extLst>
              <a:ext uri="{FF2B5EF4-FFF2-40B4-BE49-F238E27FC236}">
                <a16:creationId xmlns:a16="http://schemas.microsoft.com/office/drawing/2014/main" id="{ABEFB265-7F3F-4871-B744-03554A866087}"/>
              </a:ext>
            </a:extLst>
          </p:cNvPr>
          <p:cNvSpPr>
            <a:spLocks noGrp="1"/>
          </p:cNvSpPr>
          <p:nvPr>
            <p:ph type="title"/>
          </p:nvPr>
        </p:nvSpPr>
        <p:spPr/>
        <p:txBody>
          <a:bodyPr/>
          <a:lstStyle/>
          <a:p>
            <a:pPr algn="ctr"/>
            <a:r>
              <a:rPr lang="en-US" sz="2400" dirty="0"/>
              <a:t>Section 6:  Request to Activate Supplier ID, Address ID(s), and/or Location(s)</a:t>
            </a:r>
          </a:p>
        </p:txBody>
      </p:sp>
      <p:sp>
        <p:nvSpPr>
          <p:cNvPr id="9" name="TextBox 8">
            <a:extLst>
              <a:ext uri="{FF2B5EF4-FFF2-40B4-BE49-F238E27FC236}">
                <a16:creationId xmlns:a16="http://schemas.microsoft.com/office/drawing/2014/main" id="{0B4A698F-7243-4DF2-8D0F-E64AC68B23A7}"/>
              </a:ext>
            </a:extLst>
          </p:cNvPr>
          <p:cNvSpPr txBox="1"/>
          <p:nvPr/>
        </p:nvSpPr>
        <p:spPr>
          <a:xfrm>
            <a:off x="5029200" y="5071894"/>
            <a:ext cx="3702146" cy="929357"/>
          </a:xfrm>
          <a:prstGeom prst="rect">
            <a:avLst/>
          </a:prstGeom>
          <a:noFill/>
          <a:ln w="28575">
            <a:solidFill>
              <a:schemeClr val="tx1"/>
            </a:solidFill>
          </a:ln>
        </p:spPr>
        <p:txBody>
          <a:bodyPr wrap="square" rtlCol="0">
            <a:spAutoFit/>
          </a:bodyPr>
          <a:lstStyle/>
          <a:p>
            <a:pPr marL="0" marR="0" algn="ctr">
              <a:lnSpc>
                <a:spcPct val="115000"/>
              </a:lnSpc>
              <a:spcBef>
                <a:spcPts val="0"/>
              </a:spcBef>
              <a:spcAft>
                <a:spcPts val="0"/>
              </a:spcAft>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Note: Ask yourself, does the information provided on the supporting documentation already match what is in Edison? If not, do additional changes need to be requested?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Text Box 173">
            <a:extLst>
              <a:ext uri="{FF2B5EF4-FFF2-40B4-BE49-F238E27FC236}">
                <a16:creationId xmlns:a16="http://schemas.microsoft.com/office/drawing/2014/main" id="{7F1E360B-3F97-4E8F-BDF4-824EB826D6DA}"/>
              </a:ext>
            </a:extLst>
          </p:cNvPr>
          <p:cNvSpPr txBox="1"/>
          <p:nvPr/>
        </p:nvSpPr>
        <p:spPr>
          <a:xfrm>
            <a:off x="310662" y="1313711"/>
            <a:ext cx="4038600" cy="1219200"/>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To activate Address ID(s):</a:t>
            </a:r>
          </a:p>
          <a:p>
            <a:pPr marL="228600" marR="0" indent="-228600">
              <a:lnSpc>
                <a:spcPct val="115000"/>
              </a:lnSpc>
              <a:spcBef>
                <a:spcPts val="0"/>
              </a:spcBef>
              <a:buAutoNum type="arabicPeriod"/>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You </a:t>
            </a: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check this box.</a:t>
            </a:r>
          </a:p>
          <a:p>
            <a:pPr marL="228600" marR="0" indent="-228600">
              <a:lnSpc>
                <a:spcPct val="115000"/>
              </a:lnSpc>
              <a:spcBef>
                <a:spcPts val="0"/>
              </a:spcBef>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Enter the Address ID(s) you want to activate. Multiple Address IDs can be listed.</a:t>
            </a:r>
          </a:p>
          <a:p>
            <a:pPr marL="228600" marR="0" indent="-228600">
              <a:lnSpc>
                <a:spcPct val="115000"/>
              </a:lnSpc>
              <a:spcBef>
                <a:spcPts val="0"/>
              </a:spcBef>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Attach correct supporting documentation</a:t>
            </a:r>
          </a:p>
        </p:txBody>
      </p:sp>
      <p:cxnSp>
        <p:nvCxnSpPr>
          <p:cNvPr id="14" name="Straight Arrow Connector 13">
            <a:extLst>
              <a:ext uri="{FF2B5EF4-FFF2-40B4-BE49-F238E27FC236}">
                <a16:creationId xmlns:a16="http://schemas.microsoft.com/office/drawing/2014/main" id="{19F640BD-958B-48E1-9BBE-F7F2E72FAB25}"/>
              </a:ext>
            </a:extLst>
          </p:cNvPr>
          <p:cNvCxnSpPr>
            <a:cxnSpLocks/>
          </p:cNvCxnSpPr>
          <p:nvPr/>
        </p:nvCxnSpPr>
        <p:spPr>
          <a:xfrm>
            <a:off x="609600" y="2532911"/>
            <a:ext cx="0" cy="47571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173">
            <a:extLst>
              <a:ext uri="{FF2B5EF4-FFF2-40B4-BE49-F238E27FC236}">
                <a16:creationId xmlns:a16="http://schemas.microsoft.com/office/drawing/2014/main" id="{A0B81D15-520E-40D5-92D4-2B09CA3B2B97}"/>
              </a:ext>
            </a:extLst>
          </p:cNvPr>
          <p:cNvSpPr txBox="1"/>
          <p:nvPr/>
        </p:nvSpPr>
        <p:spPr>
          <a:xfrm>
            <a:off x="273148" y="4616534"/>
            <a:ext cx="4038600" cy="927755"/>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To activate Location(s):</a:t>
            </a:r>
          </a:p>
          <a:p>
            <a:pPr marL="228600" marR="0" indent="-228600">
              <a:lnSpc>
                <a:spcPct val="115000"/>
              </a:lnSpc>
              <a:spcBef>
                <a:spcPts val="0"/>
              </a:spcBef>
              <a:buAutoNum type="arabicPeriod"/>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You </a:t>
            </a: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check this box.</a:t>
            </a:r>
          </a:p>
          <a:p>
            <a:pPr marL="228600" marR="0" indent="-228600">
              <a:lnSpc>
                <a:spcPct val="115000"/>
              </a:lnSpc>
              <a:spcBef>
                <a:spcPts val="0"/>
              </a:spcBef>
              <a:buAutoNum type="arabicPeriod"/>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Enter the Location(s) you want to activate. Multiple Locations can be listed.</a:t>
            </a:r>
          </a:p>
        </p:txBody>
      </p:sp>
      <p:cxnSp>
        <p:nvCxnSpPr>
          <p:cNvPr id="17" name="Straight Arrow Connector 16">
            <a:extLst>
              <a:ext uri="{FF2B5EF4-FFF2-40B4-BE49-F238E27FC236}">
                <a16:creationId xmlns:a16="http://schemas.microsoft.com/office/drawing/2014/main" id="{1B3DE7E5-2B2D-4F09-B622-3DBA3B2CD6FD}"/>
              </a:ext>
            </a:extLst>
          </p:cNvPr>
          <p:cNvCxnSpPr>
            <a:cxnSpLocks/>
          </p:cNvCxnSpPr>
          <p:nvPr/>
        </p:nvCxnSpPr>
        <p:spPr>
          <a:xfrm flipV="1">
            <a:off x="609600" y="4196160"/>
            <a:ext cx="0" cy="42037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52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6EB1-F56E-4E99-A425-871C225B4D26}"/>
              </a:ext>
            </a:extLst>
          </p:cNvPr>
          <p:cNvSpPr>
            <a:spLocks noGrp="1"/>
          </p:cNvSpPr>
          <p:nvPr>
            <p:ph type="title"/>
          </p:nvPr>
        </p:nvSpPr>
        <p:spPr/>
        <p:txBody>
          <a:bodyPr/>
          <a:lstStyle/>
          <a:p>
            <a:r>
              <a:rPr lang="en-US" sz="2400" dirty="0"/>
              <a:t>Section 7: Request to Add or Remove Synchronizations (1. And 2. are required)</a:t>
            </a:r>
          </a:p>
        </p:txBody>
      </p:sp>
      <p:pic>
        <p:nvPicPr>
          <p:cNvPr id="4" name="Picture 3">
            <a:extLst>
              <a:ext uri="{FF2B5EF4-FFF2-40B4-BE49-F238E27FC236}">
                <a16:creationId xmlns:a16="http://schemas.microsoft.com/office/drawing/2014/main" id="{EAE47F72-57C7-4186-BDDA-F15D6219002E}"/>
              </a:ext>
            </a:extLst>
          </p:cNvPr>
          <p:cNvPicPr>
            <a:picLocks noChangeAspect="1"/>
          </p:cNvPicPr>
          <p:nvPr/>
        </p:nvPicPr>
        <p:blipFill>
          <a:blip r:embed="rId3"/>
          <a:stretch>
            <a:fillRect/>
          </a:stretch>
        </p:blipFill>
        <p:spPr>
          <a:xfrm>
            <a:off x="419100" y="2971800"/>
            <a:ext cx="8305800" cy="1373226"/>
          </a:xfrm>
          <a:prstGeom prst="rect">
            <a:avLst/>
          </a:prstGeom>
        </p:spPr>
      </p:pic>
      <p:sp>
        <p:nvSpPr>
          <p:cNvPr id="6" name="Text Box 173">
            <a:extLst>
              <a:ext uri="{FF2B5EF4-FFF2-40B4-BE49-F238E27FC236}">
                <a16:creationId xmlns:a16="http://schemas.microsoft.com/office/drawing/2014/main" id="{F08A3A25-5721-4140-9348-B16FF1EE22CB}"/>
              </a:ext>
            </a:extLst>
          </p:cNvPr>
          <p:cNvSpPr txBox="1"/>
          <p:nvPr/>
        </p:nvSpPr>
        <p:spPr>
          <a:xfrm>
            <a:off x="685800" y="1754250"/>
            <a:ext cx="1371600" cy="760350"/>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Click the dropdown and select</a:t>
            </a:r>
          </a:p>
        </p:txBody>
      </p:sp>
      <p:cxnSp>
        <p:nvCxnSpPr>
          <p:cNvPr id="7" name="Straight Arrow Connector 6">
            <a:extLst>
              <a:ext uri="{FF2B5EF4-FFF2-40B4-BE49-F238E27FC236}">
                <a16:creationId xmlns:a16="http://schemas.microsoft.com/office/drawing/2014/main" id="{382AF477-0C5F-46F0-B34B-5443F2E1C487}"/>
              </a:ext>
            </a:extLst>
          </p:cNvPr>
          <p:cNvCxnSpPr>
            <a:cxnSpLocks/>
          </p:cNvCxnSpPr>
          <p:nvPr/>
        </p:nvCxnSpPr>
        <p:spPr>
          <a:xfrm>
            <a:off x="1371600" y="2514600"/>
            <a:ext cx="0" cy="107007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F58AD27-D9A1-47D2-95B0-E4E8407E4548}"/>
              </a:ext>
            </a:extLst>
          </p:cNvPr>
          <p:cNvSpPr/>
          <p:nvPr/>
        </p:nvSpPr>
        <p:spPr>
          <a:xfrm>
            <a:off x="5105400" y="2895600"/>
            <a:ext cx="2743200" cy="461889"/>
          </a:xfrm>
          <a:prstGeom prst="ellipse">
            <a:avLst/>
          </a:prstGeom>
          <a:noFill/>
          <a:ln>
            <a:solidFill>
              <a:srgbClr val="FF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73">
            <a:extLst>
              <a:ext uri="{FF2B5EF4-FFF2-40B4-BE49-F238E27FC236}">
                <a16:creationId xmlns:a16="http://schemas.microsoft.com/office/drawing/2014/main" id="{B17BCD8D-FB34-49DA-A5D9-AD53C7360EE8}"/>
              </a:ext>
            </a:extLst>
          </p:cNvPr>
          <p:cNvSpPr txBox="1"/>
          <p:nvPr/>
        </p:nvSpPr>
        <p:spPr>
          <a:xfrm>
            <a:off x="3962400" y="1754250"/>
            <a:ext cx="1524000" cy="784968"/>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Click the dropdown and select</a:t>
            </a:r>
          </a:p>
        </p:txBody>
      </p:sp>
      <p:cxnSp>
        <p:nvCxnSpPr>
          <p:cNvPr id="11" name="Straight Arrow Connector 10">
            <a:extLst>
              <a:ext uri="{FF2B5EF4-FFF2-40B4-BE49-F238E27FC236}">
                <a16:creationId xmlns:a16="http://schemas.microsoft.com/office/drawing/2014/main" id="{655245D4-6034-4F93-8755-E8813E50DD3F}"/>
              </a:ext>
            </a:extLst>
          </p:cNvPr>
          <p:cNvCxnSpPr>
            <a:cxnSpLocks/>
          </p:cNvCxnSpPr>
          <p:nvPr/>
        </p:nvCxnSpPr>
        <p:spPr>
          <a:xfrm>
            <a:off x="4648200" y="2514600"/>
            <a:ext cx="0" cy="107007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 Box 173">
            <a:extLst>
              <a:ext uri="{FF2B5EF4-FFF2-40B4-BE49-F238E27FC236}">
                <a16:creationId xmlns:a16="http://schemas.microsoft.com/office/drawing/2014/main" id="{E053FD3D-659A-4128-AF3D-C862D7494271}"/>
              </a:ext>
            </a:extLst>
          </p:cNvPr>
          <p:cNvSpPr txBox="1"/>
          <p:nvPr/>
        </p:nvSpPr>
        <p:spPr>
          <a:xfrm>
            <a:off x="6848622" y="4800600"/>
            <a:ext cx="1371600" cy="760350"/>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Multiple Address IDs can be listed</a:t>
            </a:r>
          </a:p>
        </p:txBody>
      </p:sp>
      <p:cxnSp>
        <p:nvCxnSpPr>
          <p:cNvPr id="13" name="Straight Arrow Connector 12">
            <a:extLst>
              <a:ext uri="{FF2B5EF4-FFF2-40B4-BE49-F238E27FC236}">
                <a16:creationId xmlns:a16="http://schemas.microsoft.com/office/drawing/2014/main" id="{A5FB86AF-9374-4BD3-ACBE-A01D93ECB387}"/>
              </a:ext>
            </a:extLst>
          </p:cNvPr>
          <p:cNvCxnSpPr>
            <a:cxnSpLocks/>
          </p:cNvCxnSpPr>
          <p:nvPr/>
        </p:nvCxnSpPr>
        <p:spPr>
          <a:xfrm flipV="1">
            <a:off x="7534422" y="4038600"/>
            <a:ext cx="0" cy="76200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37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Upcoming Training Workshops</a:t>
            </a:r>
          </a:p>
        </p:txBody>
      </p:sp>
      <p:sp>
        <p:nvSpPr>
          <p:cNvPr id="8" name="TextBox 7">
            <a:extLst>
              <a:ext uri="{FF2B5EF4-FFF2-40B4-BE49-F238E27FC236}">
                <a16:creationId xmlns:a16="http://schemas.microsoft.com/office/drawing/2014/main" id="{26ABAE65-315E-4500-BFB3-1875D0794266}"/>
              </a:ext>
            </a:extLst>
          </p:cNvPr>
          <p:cNvSpPr txBox="1"/>
          <p:nvPr/>
        </p:nvSpPr>
        <p:spPr>
          <a:xfrm>
            <a:off x="762000" y="4676535"/>
            <a:ext cx="7848600" cy="646331"/>
          </a:xfrm>
          <a:prstGeom prst="rect">
            <a:avLst/>
          </a:prstGeom>
          <a:noFill/>
        </p:spPr>
        <p:txBody>
          <a:bodyPr wrap="square" rtlCol="0">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Please submit any topic ideas or questions with specific examples to Supplier.Maintenance@tn.gov and include in the Subject: ATW. </a:t>
            </a:r>
          </a:p>
        </p:txBody>
      </p:sp>
      <p:graphicFrame>
        <p:nvGraphicFramePr>
          <p:cNvPr id="2" name="Table 3">
            <a:extLst>
              <a:ext uri="{FF2B5EF4-FFF2-40B4-BE49-F238E27FC236}">
                <a16:creationId xmlns:a16="http://schemas.microsoft.com/office/drawing/2014/main" id="{9472EF67-FBB6-4891-A4AF-D844D827C6AE}"/>
              </a:ext>
            </a:extLst>
          </p:cNvPr>
          <p:cNvGraphicFramePr>
            <a:graphicFrameLocks noGrp="1"/>
          </p:cNvGraphicFramePr>
          <p:nvPr>
            <p:extLst>
              <p:ext uri="{D42A27DB-BD31-4B8C-83A1-F6EECF244321}">
                <p14:modId xmlns:p14="http://schemas.microsoft.com/office/powerpoint/2010/main" val="4201725864"/>
              </p:ext>
            </p:extLst>
          </p:nvPr>
        </p:nvGraphicFramePr>
        <p:xfrm>
          <a:off x="1790700" y="1696582"/>
          <a:ext cx="5562600" cy="2357188"/>
        </p:xfrm>
        <a:graphic>
          <a:graphicData uri="http://schemas.openxmlformats.org/drawingml/2006/table">
            <a:tbl>
              <a:tblPr firstRow="1" bandRow="1">
                <a:tableStyleId>{5C22544A-7EE6-4342-B048-85BDC9FD1C3A}</a:tableStyleId>
              </a:tblPr>
              <a:tblGrid>
                <a:gridCol w="2781300">
                  <a:extLst>
                    <a:ext uri="{9D8B030D-6E8A-4147-A177-3AD203B41FA5}">
                      <a16:colId xmlns:a16="http://schemas.microsoft.com/office/drawing/2014/main" val="3457902448"/>
                    </a:ext>
                  </a:extLst>
                </a:gridCol>
                <a:gridCol w="2781300">
                  <a:extLst>
                    <a:ext uri="{9D8B030D-6E8A-4147-A177-3AD203B41FA5}">
                      <a16:colId xmlns:a16="http://schemas.microsoft.com/office/drawing/2014/main" val="2795902709"/>
                    </a:ext>
                  </a:extLst>
                </a:gridCol>
              </a:tblGrid>
              <a:tr h="589297">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Month</a:t>
                      </a:r>
                    </a:p>
                  </a:txBody>
                  <a:tcPr anchor="ctr">
                    <a:solidFill>
                      <a:schemeClr val="bg2">
                        <a:lumMod val="60000"/>
                        <a:lumOff val="40000"/>
                      </a:schemeClr>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Topic</a:t>
                      </a:r>
                    </a:p>
                  </a:txBody>
                  <a:tcPr anchor="ctr">
                    <a:solidFill>
                      <a:schemeClr val="bg2">
                        <a:lumMod val="60000"/>
                        <a:lumOff val="40000"/>
                      </a:schemeClr>
                    </a:solidFill>
                  </a:tcPr>
                </a:tc>
                <a:extLst>
                  <a:ext uri="{0D108BD9-81ED-4DB2-BD59-A6C34878D82A}">
                    <a16:rowId xmlns:a16="http://schemas.microsoft.com/office/drawing/2014/main" val="1309457434"/>
                  </a:ext>
                </a:extLst>
              </a:tr>
              <a:tr h="589297">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December 2021</a:t>
                      </a:r>
                    </a:p>
                  </a:txBody>
                  <a:tcPr anchor="ctr">
                    <a:solidFill>
                      <a:schemeClr val="bg2">
                        <a:lumMod val="20000"/>
                        <a:lumOff val="80000"/>
                      </a:schemeClr>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W-9</a:t>
                      </a:r>
                    </a:p>
                  </a:txBody>
                  <a:tcPr anchor="ctr">
                    <a:solidFill>
                      <a:schemeClr val="bg2">
                        <a:lumMod val="20000"/>
                        <a:lumOff val="80000"/>
                      </a:schemeClr>
                    </a:solidFill>
                  </a:tcPr>
                </a:tc>
                <a:extLst>
                  <a:ext uri="{0D108BD9-81ED-4DB2-BD59-A6C34878D82A}">
                    <a16:rowId xmlns:a16="http://schemas.microsoft.com/office/drawing/2014/main" val="894711695"/>
                  </a:ext>
                </a:extLst>
              </a:tr>
              <a:tr h="589297">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March 2022</a:t>
                      </a:r>
                    </a:p>
                  </a:txBody>
                  <a:tcPr anchor="ctr">
                    <a:solidFill>
                      <a:schemeClr val="accent3">
                        <a:lumMod val="20000"/>
                        <a:lumOff val="80000"/>
                      </a:schemeClr>
                    </a:solidFill>
                  </a:tcPr>
                </a:tc>
                <a:tc>
                  <a:txBody>
                    <a:bodyPr/>
                    <a:lstStyle/>
                    <a:p>
                      <a:pPr algn="ctr"/>
                      <a:r>
                        <a:rPr lang="en-US" i="1" dirty="0">
                          <a:latin typeface="Open Sans" panose="020B0606030504020204" pitchFamily="34" charset="0"/>
                          <a:ea typeface="Open Sans" panose="020B0606030504020204" pitchFamily="34" charset="0"/>
                          <a:cs typeface="Open Sans" panose="020B0606030504020204" pitchFamily="34" charset="0"/>
                        </a:rPr>
                        <a:t>TBD</a:t>
                      </a:r>
                    </a:p>
                  </a:txBody>
                  <a:tcPr anchor="ctr">
                    <a:solidFill>
                      <a:schemeClr val="accent3">
                        <a:lumMod val="20000"/>
                        <a:lumOff val="80000"/>
                      </a:schemeClr>
                    </a:solidFill>
                  </a:tcPr>
                </a:tc>
                <a:extLst>
                  <a:ext uri="{0D108BD9-81ED-4DB2-BD59-A6C34878D82A}">
                    <a16:rowId xmlns:a16="http://schemas.microsoft.com/office/drawing/2014/main" val="2298629869"/>
                  </a:ext>
                </a:extLst>
              </a:tr>
              <a:tr h="589297">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June 2022</a:t>
                      </a:r>
                    </a:p>
                  </a:txBody>
                  <a:tcPr anchor="ctr">
                    <a:solidFill>
                      <a:schemeClr val="bg2">
                        <a:lumMod val="20000"/>
                        <a:lumOff val="80000"/>
                      </a:schemeClr>
                    </a:solidFill>
                  </a:tcPr>
                </a:tc>
                <a:tc>
                  <a:txBody>
                    <a:bodyPr/>
                    <a:lstStyle/>
                    <a:p>
                      <a:pPr algn="ctr"/>
                      <a:r>
                        <a:rPr lang="en-US" i="1" dirty="0">
                          <a:latin typeface="Open Sans" panose="020B0606030504020204" pitchFamily="34" charset="0"/>
                          <a:ea typeface="Open Sans" panose="020B0606030504020204" pitchFamily="34" charset="0"/>
                          <a:cs typeface="Open Sans" panose="020B0606030504020204" pitchFamily="34" charset="0"/>
                        </a:rPr>
                        <a:t>TBD</a:t>
                      </a:r>
                    </a:p>
                  </a:txBody>
                  <a:tcPr anchor="ctr">
                    <a:solidFill>
                      <a:schemeClr val="bg2">
                        <a:lumMod val="20000"/>
                        <a:lumOff val="80000"/>
                      </a:schemeClr>
                    </a:solidFill>
                  </a:tcPr>
                </a:tc>
                <a:extLst>
                  <a:ext uri="{0D108BD9-81ED-4DB2-BD59-A6C34878D82A}">
                    <a16:rowId xmlns:a16="http://schemas.microsoft.com/office/drawing/2014/main" val="1350123007"/>
                  </a:ext>
                </a:extLst>
              </a:tr>
            </a:tbl>
          </a:graphicData>
        </a:graphic>
      </p:graphicFrame>
    </p:spTree>
    <p:extLst>
      <p:ext uri="{BB962C8B-B14F-4D97-AF65-F5344CB8AC3E}">
        <p14:creationId xmlns:p14="http://schemas.microsoft.com/office/powerpoint/2010/main" val="108874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A87F-A746-46B4-8997-7E04DC9968DA}"/>
              </a:ext>
            </a:extLst>
          </p:cNvPr>
          <p:cNvSpPr>
            <a:spLocks noGrp="1"/>
          </p:cNvSpPr>
          <p:nvPr>
            <p:ph type="title"/>
          </p:nvPr>
        </p:nvSpPr>
        <p:spPr/>
        <p:txBody>
          <a:bodyPr/>
          <a:lstStyle/>
          <a:p>
            <a:pPr algn="ctr"/>
            <a:r>
              <a:rPr lang="en-US" dirty="0"/>
              <a:t>Section 8:  Agency Certification</a:t>
            </a:r>
          </a:p>
        </p:txBody>
      </p:sp>
      <p:pic>
        <p:nvPicPr>
          <p:cNvPr id="7" name="Content Placeholder 6">
            <a:extLst>
              <a:ext uri="{FF2B5EF4-FFF2-40B4-BE49-F238E27FC236}">
                <a16:creationId xmlns:a16="http://schemas.microsoft.com/office/drawing/2014/main" id="{39F26B58-D09A-4BC1-B786-9AA3E599F3F4}"/>
              </a:ext>
            </a:extLst>
          </p:cNvPr>
          <p:cNvPicPr>
            <a:picLocks noGrp="1"/>
          </p:cNvPicPr>
          <p:nvPr>
            <p:ph idx="1"/>
          </p:nvPr>
        </p:nvPicPr>
        <p:blipFill>
          <a:blip r:embed="rId3"/>
          <a:stretch>
            <a:fillRect/>
          </a:stretch>
        </p:blipFill>
        <p:spPr>
          <a:xfrm>
            <a:off x="381000" y="1981200"/>
            <a:ext cx="8382000" cy="2254395"/>
          </a:xfrm>
          <a:prstGeom prst="rect">
            <a:avLst/>
          </a:prstGeom>
        </p:spPr>
      </p:pic>
      <p:sp>
        <p:nvSpPr>
          <p:cNvPr id="8" name="Oval 7">
            <a:extLst>
              <a:ext uri="{FF2B5EF4-FFF2-40B4-BE49-F238E27FC236}">
                <a16:creationId xmlns:a16="http://schemas.microsoft.com/office/drawing/2014/main" id="{4B00521D-C9BA-47EE-87FB-4BC499ECB633}"/>
              </a:ext>
            </a:extLst>
          </p:cNvPr>
          <p:cNvSpPr/>
          <p:nvPr/>
        </p:nvSpPr>
        <p:spPr>
          <a:xfrm>
            <a:off x="172453" y="3276600"/>
            <a:ext cx="84582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 name="Straight Arrow Connector 3">
            <a:extLst>
              <a:ext uri="{FF2B5EF4-FFF2-40B4-BE49-F238E27FC236}">
                <a16:creationId xmlns:a16="http://schemas.microsoft.com/office/drawing/2014/main" id="{704A786B-2058-4022-BDC0-5B1E6222DA9F}"/>
              </a:ext>
            </a:extLst>
          </p:cNvPr>
          <p:cNvCxnSpPr>
            <a:cxnSpLocks/>
            <a:endCxn id="8" idx="4"/>
          </p:cNvCxnSpPr>
          <p:nvPr/>
        </p:nvCxnSpPr>
        <p:spPr>
          <a:xfrm flipV="1">
            <a:off x="4401553" y="4572000"/>
            <a:ext cx="0" cy="533400"/>
          </a:xfrm>
          <a:prstGeom prst="straightConnector1">
            <a:avLst/>
          </a:prstGeom>
          <a:ln w="28575">
            <a:solidFill>
              <a:srgbClr val="FF0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05481AC-CE77-4868-B13C-A38DB0E5FB05}"/>
              </a:ext>
            </a:extLst>
          </p:cNvPr>
          <p:cNvSpPr txBox="1"/>
          <p:nvPr/>
        </p:nvSpPr>
        <p:spPr>
          <a:xfrm>
            <a:off x="2439403" y="5105400"/>
            <a:ext cx="3924299" cy="707886"/>
          </a:xfrm>
          <a:prstGeom prst="rect">
            <a:avLst/>
          </a:prstGeom>
          <a:noFill/>
          <a:ln w="28575">
            <a:solidFill>
              <a:schemeClr val="bg2"/>
            </a:solidFill>
          </a:ln>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In other words, this section </a:t>
            </a:r>
            <a:r>
              <a:rPr lang="en-US" sz="2000" b="1" dirty="0">
                <a:latin typeface="Open Sans" panose="020B0606030504020204" pitchFamily="34" charset="0"/>
                <a:ea typeface="Open Sans" panose="020B0606030504020204" pitchFamily="34" charset="0"/>
                <a:cs typeface="Open Sans" panose="020B0606030504020204" pitchFamily="34" charset="0"/>
              </a:rPr>
              <a:t>MUST</a:t>
            </a:r>
            <a:r>
              <a:rPr lang="en-US" sz="2000" dirty="0">
                <a:latin typeface="Open Sans" panose="020B0606030504020204" pitchFamily="34" charset="0"/>
                <a:ea typeface="Open Sans" panose="020B0606030504020204" pitchFamily="34" charset="0"/>
                <a:cs typeface="Open Sans" panose="020B0606030504020204" pitchFamily="34" charset="0"/>
              </a:rPr>
              <a:t> be filled out completely.</a:t>
            </a:r>
          </a:p>
        </p:txBody>
      </p:sp>
    </p:spTree>
    <p:extLst>
      <p:ext uri="{BB962C8B-B14F-4D97-AF65-F5344CB8AC3E}">
        <p14:creationId xmlns:p14="http://schemas.microsoft.com/office/powerpoint/2010/main" val="273787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31C6-7271-4A72-B8A7-0206A978387E}"/>
              </a:ext>
            </a:extLst>
          </p:cNvPr>
          <p:cNvSpPr>
            <a:spLocks noGrp="1"/>
          </p:cNvSpPr>
          <p:nvPr>
            <p:ph type="title"/>
          </p:nvPr>
        </p:nvSpPr>
        <p:spPr/>
        <p:txBody>
          <a:bodyPr/>
          <a:lstStyle/>
          <a:p>
            <a:pPr algn="ctr"/>
            <a:r>
              <a:rPr lang="en-US" dirty="0"/>
              <a:t>Section 8:  Agency Certification</a:t>
            </a:r>
          </a:p>
        </p:txBody>
      </p:sp>
      <p:pic>
        <p:nvPicPr>
          <p:cNvPr id="4" name="Picture 3">
            <a:extLst>
              <a:ext uri="{FF2B5EF4-FFF2-40B4-BE49-F238E27FC236}">
                <a16:creationId xmlns:a16="http://schemas.microsoft.com/office/drawing/2014/main" id="{E2F89AE8-B900-4E68-9827-0CEAF60EC520}"/>
              </a:ext>
            </a:extLst>
          </p:cNvPr>
          <p:cNvPicPr>
            <a:picLocks noChangeAspect="1"/>
          </p:cNvPicPr>
          <p:nvPr/>
        </p:nvPicPr>
        <p:blipFill>
          <a:blip r:embed="rId3"/>
          <a:stretch>
            <a:fillRect/>
          </a:stretch>
        </p:blipFill>
        <p:spPr>
          <a:xfrm>
            <a:off x="342900" y="2144399"/>
            <a:ext cx="7581900" cy="1416314"/>
          </a:xfrm>
          <a:prstGeom prst="rect">
            <a:avLst/>
          </a:prstGeom>
        </p:spPr>
      </p:pic>
      <p:sp>
        <p:nvSpPr>
          <p:cNvPr id="6" name="Text Box 189">
            <a:extLst>
              <a:ext uri="{FF2B5EF4-FFF2-40B4-BE49-F238E27FC236}">
                <a16:creationId xmlns:a16="http://schemas.microsoft.com/office/drawing/2014/main" id="{2A651D5E-04F4-4612-862E-3D7E3F7A7180}"/>
              </a:ext>
            </a:extLst>
          </p:cNvPr>
          <p:cNvSpPr txBox="1"/>
          <p:nvPr/>
        </p:nvSpPr>
        <p:spPr>
          <a:xfrm>
            <a:off x="316522" y="1161589"/>
            <a:ext cx="4191000" cy="903036"/>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This section </a:t>
            </a:r>
            <a:r>
              <a:rPr lang="en-US" sz="1200" b="1"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MUST, MUST</a:t>
            </a: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be filled out completely! The Supplier Contact should be the person you verified the information with. Supplier Maintenance may contact this person with any questions.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90330BF-1F68-4A7F-A46D-B04308EA770B}"/>
              </a:ext>
            </a:extLst>
          </p:cNvPr>
          <p:cNvPicPr>
            <a:picLocks noChangeAspect="1"/>
          </p:cNvPicPr>
          <p:nvPr/>
        </p:nvPicPr>
        <p:blipFill rotWithShape="1">
          <a:blip r:embed="rId4"/>
          <a:srcRect b="6057"/>
          <a:stretch/>
        </p:blipFill>
        <p:spPr>
          <a:xfrm>
            <a:off x="342900" y="4445780"/>
            <a:ext cx="7715250" cy="1610139"/>
          </a:xfrm>
          <a:prstGeom prst="rect">
            <a:avLst/>
          </a:prstGeom>
        </p:spPr>
      </p:pic>
      <p:sp>
        <p:nvSpPr>
          <p:cNvPr id="9" name="Text Box 193">
            <a:extLst>
              <a:ext uri="{FF2B5EF4-FFF2-40B4-BE49-F238E27FC236}">
                <a16:creationId xmlns:a16="http://schemas.microsoft.com/office/drawing/2014/main" id="{D5047B1A-C370-427F-8E71-509027AB8094}"/>
              </a:ext>
            </a:extLst>
          </p:cNvPr>
          <p:cNvSpPr txBox="1"/>
          <p:nvPr/>
        </p:nvSpPr>
        <p:spPr>
          <a:xfrm>
            <a:off x="346417" y="3761525"/>
            <a:ext cx="3581400" cy="684255"/>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This should be the agency person who is </a:t>
            </a: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completing t</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his form. </a:t>
            </a: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DO NOT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use someone else’s name.</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Left Brace 2">
            <a:extLst>
              <a:ext uri="{FF2B5EF4-FFF2-40B4-BE49-F238E27FC236}">
                <a16:creationId xmlns:a16="http://schemas.microsoft.com/office/drawing/2014/main" id="{B64E93E0-2DA1-496E-B34A-B711B3A37A7A}"/>
              </a:ext>
            </a:extLst>
          </p:cNvPr>
          <p:cNvSpPr/>
          <p:nvPr/>
        </p:nvSpPr>
        <p:spPr>
          <a:xfrm>
            <a:off x="152401" y="2012687"/>
            <a:ext cx="157087" cy="1416314"/>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62EA9221-AE34-4A1C-89F7-2D2BC4DCC03E}"/>
              </a:ext>
            </a:extLst>
          </p:cNvPr>
          <p:cNvSpPr/>
          <p:nvPr/>
        </p:nvSpPr>
        <p:spPr>
          <a:xfrm>
            <a:off x="185813" y="4351334"/>
            <a:ext cx="157087" cy="1704585"/>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4507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7939-5A9B-4B39-A3A8-B10900D42334}"/>
              </a:ext>
            </a:extLst>
          </p:cNvPr>
          <p:cNvSpPr>
            <a:spLocks noGrp="1"/>
          </p:cNvSpPr>
          <p:nvPr>
            <p:ph type="title"/>
          </p:nvPr>
        </p:nvSpPr>
        <p:spPr/>
        <p:txBody>
          <a:bodyPr/>
          <a:lstStyle/>
          <a:p>
            <a:pPr algn="ctr"/>
            <a:r>
              <a:rPr lang="en-US" dirty="0"/>
              <a:t>Section 8:  Agency Certification</a:t>
            </a:r>
          </a:p>
        </p:txBody>
      </p:sp>
      <p:pic>
        <p:nvPicPr>
          <p:cNvPr id="4" name="Picture 3">
            <a:extLst>
              <a:ext uri="{FF2B5EF4-FFF2-40B4-BE49-F238E27FC236}">
                <a16:creationId xmlns:a16="http://schemas.microsoft.com/office/drawing/2014/main" id="{F5A4EA57-EFAC-4997-A293-0125BAFCA2B8}"/>
              </a:ext>
            </a:extLst>
          </p:cNvPr>
          <p:cNvPicPr>
            <a:picLocks noChangeAspect="1"/>
          </p:cNvPicPr>
          <p:nvPr/>
        </p:nvPicPr>
        <p:blipFill>
          <a:blip r:embed="rId3"/>
          <a:stretch>
            <a:fillRect/>
          </a:stretch>
        </p:blipFill>
        <p:spPr>
          <a:xfrm>
            <a:off x="339968" y="1752600"/>
            <a:ext cx="8077200" cy="2229161"/>
          </a:xfrm>
          <a:prstGeom prst="rect">
            <a:avLst/>
          </a:prstGeom>
        </p:spPr>
      </p:pic>
      <p:cxnSp>
        <p:nvCxnSpPr>
          <p:cNvPr id="7" name="Straight Arrow Connector 6">
            <a:extLst>
              <a:ext uri="{FF2B5EF4-FFF2-40B4-BE49-F238E27FC236}">
                <a16:creationId xmlns:a16="http://schemas.microsoft.com/office/drawing/2014/main" id="{8D7D7699-DD9D-4F4E-B67C-CBCA2EE2F0B9}"/>
              </a:ext>
            </a:extLst>
          </p:cNvPr>
          <p:cNvCxnSpPr>
            <a:cxnSpLocks/>
          </p:cNvCxnSpPr>
          <p:nvPr/>
        </p:nvCxnSpPr>
        <p:spPr>
          <a:xfrm flipV="1">
            <a:off x="2667000" y="3429000"/>
            <a:ext cx="0" cy="68580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068D283-88BF-4DE0-9FD1-1A7A1C1EE240}"/>
              </a:ext>
            </a:extLst>
          </p:cNvPr>
          <p:cNvSpPr>
            <a:spLocks noGrp="1"/>
          </p:cNvSpPr>
          <p:nvPr>
            <p:ph idx="1"/>
          </p:nvPr>
        </p:nvSpPr>
        <p:spPr>
          <a:xfrm>
            <a:off x="339968" y="4103882"/>
            <a:ext cx="5257800" cy="369332"/>
          </a:xfrm>
        </p:spPr>
        <p:txBody>
          <a:bodyPr>
            <a:noAutofit/>
          </a:bodyPr>
          <a:lstStyle/>
          <a:p>
            <a:pPr marL="0" indent="0">
              <a:buNone/>
            </a:pPr>
            <a:r>
              <a:rPr lang="en-US" sz="1800" dirty="0">
                <a:solidFill>
                  <a:srgbClr val="FF0000"/>
                </a:solidFill>
              </a:rPr>
              <a:t>1. This should be a digital signature. </a:t>
            </a:r>
          </a:p>
        </p:txBody>
      </p:sp>
      <p:sp>
        <p:nvSpPr>
          <p:cNvPr id="12" name="Content Placeholder 3">
            <a:extLst>
              <a:ext uri="{FF2B5EF4-FFF2-40B4-BE49-F238E27FC236}">
                <a16:creationId xmlns:a16="http://schemas.microsoft.com/office/drawing/2014/main" id="{87A3DF04-2B46-4368-BA4D-9D1881E58C34}"/>
              </a:ext>
            </a:extLst>
          </p:cNvPr>
          <p:cNvSpPr txBox="1">
            <a:spLocks/>
          </p:cNvSpPr>
          <p:nvPr/>
        </p:nvSpPr>
        <p:spPr>
          <a:xfrm>
            <a:off x="352478" y="4595335"/>
            <a:ext cx="5486400" cy="369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FF0000"/>
                </a:solidFill>
              </a:rPr>
              <a:t>2. Electronic Signatures are not accepted.</a:t>
            </a:r>
          </a:p>
        </p:txBody>
      </p:sp>
      <p:sp>
        <p:nvSpPr>
          <p:cNvPr id="13" name="Content Placeholder 3">
            <a:extLst>
              <a:ext uri="{FF2B5EF4-FFF2-40B4-BE49-F238E27FC236}">
                <a16:creationId xmlns:a16="http://schemas.microsoft.com/office/drawing/2014/main" id="{10B3F35A-5739-4600-AB12-E444334DB3E3}"/>
              </a:ext>
            </a:extLst>
          </p:cNvPr>
          <p:cNvSpPr txBox="1">
            <a:spLocks/>
          </p:cNvSpPr>
          <p:nvPr/>
        </p:nvSpPr>
        <p:spPr>
          <a:xfrm>
            <a:off x="352478" y="5086788"/>
            <a:ext cx="8610600" cy="6249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6"/>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FF0000"/>
                </a:solidFill>
              </a:rPr>
              <a:t>3. If you have issues with this signature box, contact Supplier Maintenance. </a:t>
            </a:r>
          </a:p>
        </p:txBody>
      </p:sp>
    </p:spTree>
    <p:extLst>
      <p:ext uri="{BB962C8B-B14F-4D97-AF65-F5344CB8AC3E}">
        <p14:creationId xmlns:p14="http://schemas.microsoft.com/office/powerpoint/2010/main" val="393119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anim calcmode="lin" valueType="num">
                                      <p:cBhvr>
                                        <p:cTn id="2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1000"/>
                                        <p:tgtEl>
                                          <p:spTgt spid="12">
                                            <p:txEl>
                                              <p:pRg st="0" end="0"/>
                                            </p:txEl>
                                          </p:spTgt>
                                        </p:tgtEl>
                                      </p:cBhvr>
                                    </p:animEffect>
                                    <p:anim calcmode="lin" valueType="num">
                                      <p:cBhvr>
                                        <p:cTn id="2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1000"/>
                                        <p:tgtEl>
                                          <p:spTgt spid="13">
                                            <p:txEl>
                                              <p:pRg st="0" end="0"/>
                                            </p:txEl>
                                          </p:spTgt>
                                        </p:tgtEl>
                                      </p:cBhvr>
                                    </p:animEffect>
                                    <p:anim calcmode="lin" valueType="num">
                                      <p:cBhvr>
                                        <p:cTn id="3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B466-3707-4277-A0AD-7B7B7D4B6032}"/>
              </a:ext>
            </a:extLst>
          </p:cNvPr>
          <p:cNvSpPr>
            <a:spLocks noGrp="1"/>
          </p:cNvSpPr>
          <p:nvPr>
            <p:ph type="title"/>
          </p:nvPr>
        </p:nvSpPr>
        <p:spPr/>
        <p:txBody>
          <a:bodyPr/>
          <a:lstStyle/>
          <a:p>
            <a:pPr algn="ctr"/>
            <a:r>
              <a:rPr lang="en-US" dirty="0"/>
              <a:t>Section 8:  Agency Certification</a:t>
            </a:r>
          </a:p>
        </p:txBody>
      </p:sp>
      <p:pic>
        <p:nvPicPr>
          <p:cNvPr id="12" name="Picture 11">
            <a:extLst>
              <a:ext uri="{FF2B5EF4-FFF2-40B4-BE49-F238E27FC236}">
                <a16:creationId xmlns:a16="http://schemas.microsoft.com/office/drawing/2014/main" id="{AC05FE72-4802-4319-8C01-86601ED23B32}"/>
              </a:ext>
            </a:extLst>
          </p:cNvPr>
          <p:cNvPicPr/>
          <p:nvPr/>
        </p:nvPicPr>
        <p:blipFill rotWithShape="1">
          <a:blip r:embed="rId3"/>
          <a:srcRect b="4502"/>
          <a:stretch/>
        </p:blipFill>
        <p:spPr>
          <a:xfrm>
            <a:off x="735806" y="2352674"/>
            <a:ext cx="7672387" cy="2315373"/>
          </a:xfrm>
          <a:prstGeom prst="rect">
            <a:avLst/>
          </a:prstGeom>
        </p:spPr>
      </p:pic>
      <p:sp>
        <p:nvSpPr>
          <p:cNvPr id="13" name="Text Box 198">
            <a:extLst>
              <a:ext uri="{FF2B5EF4-FFF2-40B4-BE49-F238E27FC236}">
                <a16:creationId xmlns:a16="http://schemas.microsoft.com/office/drawing/2014/main" id="{5B6D5DEB-9A53-4DF9-A95F-F87C739BFFB4}"/>
              </a:ext>
            </a:extLst>
          </p:cNvPr>
          <p:cNvSpPr txBox="1"/>
          <p:nvPr/>
        </p:nvSpPr>
        <p:spPr>
          <a:xfrm>
            <a:off x="4660106" y="1805039"/>
            <a:ext cx="1804987" cy="333374"/>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use this email</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5" name="Straight Arrow Connector 14">
            <a:extLst>
              <a:ext uri="{FF2B5EF4-FFF2-40B4-BE49-F238E27FC236}">
                <a16:creationId xmlns:a16="http://schemas.microsoft.com/office/drawing/2014/main" id="{F8B36008-3573-4E55-802D-DF4F147604A1}"/>
              </a:ext>
            </a:extLst>
          </p:cNvPr>
          <p:cNvCxnSpPr>
            <a:cxnSpLocks/>
          </p:cNvCxnSpPr>
          <p:nvPr/>
        </p:nvCxnSpPr>
        <p:spPr>
          <a:xfrm>
            <a:off x="5562600" y="2128888"/>
            <a:ext cx="0" cy="46191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202">
            <a:extLst>
              <a:ext uri="{FF2B5EF4-FFF2-40B4-BE49-F238E27FC236}">
                <a16:creationId xmlns:a16="http://schemas.microsoft.com/office/drawing/2014/main" id="{FBDF5489-51A2-4BB9-AB70-D781377F451C}"/>
              </a:ext>
            </a:extLst>
          </p:cNvPr>
          <p:cNvSpPr txBox="1"/>
          <p:nvPr/>
        </p:nvSpPr>
        <p:spPr>
          <a:xfrm>
            <a:off x="4876803" y="2590801"/>
            <a:ext cx="2412204" cy="290460"/>
          </a:xfrm>
          <a:prstGeom prst="rect">
            <a:avLst/>
          </a:prstGeom>
          <a:no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Text Box 199">
            <a:extLst>
              <a:ext uri="{FF2B5EF4-FFF2-40B4-BE49-F238E27FC236}">
                <a16:creationId xmlns:a16="http://schemas.microsoft.com/office/drawing/2014/main" id="{AF8E02D4-775D-4389-8D5D-270589BEC30E}"/>
              </a:ext>
            </a:extLst>
          </p:cNvPr>
          <p:cNvSpPr txBox="1"/>
          <p:nvPr/>
        </p:nvSpPr>
        <p:spPr>
          <a:xfrm>
            <a:off x="6324600" y="4012406"/>
            <a:ext cx="2362200" cy="996161"/>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The Subject line </a:t>
            </a: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include the Supplier ID and the Supplier Name as entered in Section 1 of this form.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20" name="Straight Arrow Connector 19">
            <a:extLst>
              <a:ext uri="{FF2B5EF4-FFF2-40B4-BE49-F238E27FC236}">
                <a16:creationId xmlns:a16="http://schemas.microsoft.com/office/drawing/2014/main" id="{06D0DCE8-C8F7-4700-9D78-BB619C97DE5C}"/>
              </a:ext>
            </a:extLst>
          </p:cNvPr>
          <p:cNvCxnSpPr>
            <a:cxnSpLocks/>
          </p:cNvCxnSpPr>
          <p:nvPr/>
        </p:nvCxnSpPr>
        <p:spPr>
          <a:xfrm flipV="1">
            <a:off x="7848600" y="2855054"/>
            <a:ext cx="0" cy="114789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07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Contact Supplier Maintenance</a:t>
            </a:r>
          </a:p>
        </p:txBody>
      </p:sp>
      <p:sp>
        <p:nvSpPr>
          <p:cNvPr id="4" name="Content Placeholder 3">
            <a:extLst>
              <a:ext uri="{FF2B5EF4-FFF2-40B4-BE49-F238E27FC236}">
                <a16:creationId xmlns:a16="http://schemas.microsoft.com/office/drawing/2014/main" id="{A14822B2-7AEC-4C24-88E8-467643E13E7B}"/>
              </a:ext>
            </a:extLst>
          </p:cNvPr>
          <p:cNvSpPr>
            <a:spLocks noGrp="1"/>
          </p:cNvSpPr>
          <p:nvPr>
            <p:ph idx="1"/>
          </p:nvPr>
        </p:nvSpPr>
        <p:spPr>
          <a:xfrm>
            <a:off x="228600" y="1371600"/>
            <a:ext cx="8763000" cy="1524000"/>
          </a:xfrm>
        </p:spPr>
        <p:txBody>
          <a:bodyPr>
            <a:normAutofit/>
          </a:bodyPr>
          <a:lstStyle/>
          <a:p>
            <a:r>
              <a:rPr lang="en-US" dirty="0"/>
              <a:t>Email – </a:t>
            </a:r>
            <a:r>
              <a:rPr lang="en-US" dirty="0">
                <a:hlinkClick r:id="rId2"/>
              </a:rPr>
              <a:t>Supplier.Maintenance@tn.gov</a:t>
            </a:r>
            <a:endParaRPr lang="en-US" dirty="0"/>
          </a:p>
          <a:p>
            <a:pPr marL="0" indent="0">
              <a:buNone/>
            </a:pPr>
            <a:endParaRPr lang="en-US" dirty="0"/>
          </a:p>
          <a:p>
            <a:r>
              <a:rPr lang="en-US" dirty="0"/>
              <a:t>Voicemail line - 615-741-9745</a:t>
            </a:r>
          </a:p>
          <a:p>
            <a:endParaRPr lang="en-US" dirty="0"/>
          </a:p>
          <a:p>
            <a:pPr marL="0" indent="0">
              <a:buNone/>
            </a:pPr>
            <a:endParaRPr lang="en-US" dirty="0"/>
          </a:p>
          <a:p>
            <a:endParaRPr lang="en-US" dirty="0"/>
          </a:p>
          <a:p>
            <a:endParaRPr lang="en-US" dirty="0"/>
          </a:p>
        </p:txBody>
      </p:sp>
      <p:sp>
        <p:nvSpPr>
          <p:cNvPr id="7" name="Content Placeholder 3">
            <a:extLst>
              <a:ext uri="{FF2B5EF4-FFF2-40B4-BE49-F238E27FC236}">
                <a16:creationId xmlns:a16="http://schemas.microsoft.com/office/drawing/2014/main" id="{4BB3ACB2-137E-4287-8F6D-BC7103154D32}"/>
              </a:ext>
            </a:extLst>
          </p:cNvPr>
          <p:cNvSpPr txBox="1">
            <a:spLocks/>
          </p:cNvSpPr>
          <p:nvPr/>
        </p:nvSpPr>
        <p:spPr>
          <a:xfrm>
            <a:off x="228600" y="3268446"/>
            <a:ext cx="8763000" cy="260246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latin typeface="Open Sans" panose="020B0606030504020204" pitchFamily="34" charset="0"/>
                <a:ea typeface="Open Sans" panose="020B0606030504020204" pitchFamily="34" charset="0"/>
                <a:cs typeface="Open Sans" panose="020B0606030504020204" pitchFamily="34" charset="0"/>
              </a:rPr>
              <a:t>Strongly encourage agencies to visit the Supplier Maintenance Section of the </a:t>
            </a:r>
            <a:r>
              <a:rPr lang="en-US" sz="26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DOA Accounting Job Aids website</a:t>
            </a:r>
            <a:endParaRPr lang="en-US" sz="2600" dirty="0">
              <a:latin typeface="Open Sans" panose="020B0606030504020204" pitchFamily="34" charset="0"/>
              <a:ea typeface="Open Sans" panose="020B0606030504020204" pitchFamily="34" charset="0"/>
              <a:cs typeface="Open Sans" panose="020B0606030504020204" pitchFamily="34" charset="0"/>
            </a:endParaRPr>
          </a:p>
          <a:p>
            <a:pPr lvl="1"/>
            <a:r>
              <a:rPr lang="en-US" sz="2600" dirty="0">
                <a:latin typeface="Open Sans" panose="020B0606030504020204" pitchFamily="34" charset="0"/>
                <a:ea typeface="Open Sans" panose="020B0606030504020204" pitchFamily="34" charset="0"/>
                <a:cs typeface="Open Sans" panose="020B0606030504020204" pitchFamily="34" charset="0"/>
              </a:rPr>
              <a:t>Emergency Request Procedures</a:t>
            </a:r>
          </a:p>
          <a:p>
            <a:pPr lvl="1"/>
            <a:r>
              <a:rPr lang="en-US" sz="2600" dirty="0">
                <a:latin typeface="Open Sans" panose="020B0606030504020204" pitchFamily="34" charset="0"/>
                <a:ea typeface="Open Sans" panose="020B0606030504020204" pitchFamily="34" charset="0"/>
                <a:cs typeface="Open Sans" panose="020B0606030504020204" pitchFamily="34" charset="0"/>
              </a:rPr>
              <a:t>Announcements</a:t>
            </a:r>
          </a:p>
          <a:p>
            <a:pPr lvl="1"/>
            <a:r>
              <a:rPr lang="en-US" sz="2600" dirty="0">
                <a:latin typeface="Open Sans" panose="020B0606030504020204" pitchFamily="34" charset="0"/>
                <a:ea typeface="Open Sans" panose="020B0606030504020204" pitchFamily="34" charset="0"/>
                <a:cs typeface="Open Sans" panose="020B0606030504020204" pitchFamily="34" charset="0"/>
              </a:rPr>
              <a:t>Current Forms</a:t>
            </a:r>
          </a:p>
          <a:p>
            <a:pPr lvl="1"/>
            <a:r>
              <a:rPr lang="en-US" sz="2600" dirty="0"/>
              <a:t>Helpful Instructions </a:t>
            </a:r>
          </a:p>
          <a:p>
            <a:endParaRPr lang="en-US" dirty="0"/>
          </a:p>
          <a:p>
            <a:pPr marL="0" indent="0">
              <a:buFont typeface="Arial" panose="020B0604020202020204" pitchFamily="34" charset="0"/>
              <a:buNone/>
            </a:pPr>
            <a:endParaRPr lang="en-US" dirty="0"/>
          </a:p>
          <a:p>
            <a:endParaRPr lang="en-US" dirty="0"/>
          </a:p>
          <a:p>
            <a:endParaRPr lang="en-US" dirty="0"/>
          </a:p>
        </p:txBody>
      </p:sp>
    </p:spTree>
    <p:extLst>
      <p:ext uri="{BB962C8B-B14F-4D97-AF65-F5344CB8AC3E}">
        <p14:creationId xmlns:p14="http://schemas.microsoft.com/office/powerpoint/2010/main" val="946641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3D4D-EB61-43FA-8C87-7FB08615C3E0}"/>
              </a:ext>
            </a:extLst>
          </p:cNvPr>
          <p:cNvSpPr>
            <a:spLocks noGrp="1"/>
          </p:cNvSpPr>
          <p:nvPr>
            <p:ph type="ctrTitle"/>
          </p:nvPr>
        </p:nvSpPr>
        <p:spPr>
          <a:xfrm>
            <a:off x="228600" y="4343400"/>
            <a:ext cx="8686800" cy="1422399"/>
          </a:xfrm>
        </p:spPr>
        <p:txBody>
          <a:bodyPr>
            <a:normAutofit fontScale="90000"/>
          </a:bodyPr>
          <a:lstStyle/>
          <a:p>
            <a:r>
              <a:rPr lang="en-US" sz="8800" dirty="0"/>
              <a:t>Questions?</a:t>
            </a:r>
          </a:p>
        </p:txBody>
      </p:sp>
    </p:spTree>
    <p:extLst>
      <p:ext uri="{BB962C8B-B14F-4D97-AF65-F5344CB8AC3E}">
        <p14:creationId xmlns:p14="http://schemas.microsoft.com/office/powerpoint/2010/main" val="305942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8924-0664-43F1-90A6-73E0ABEAE06C}"/>
              </a:ext>
            </a:extLst>
          </p:cNvPr>
          <p:cNvSpPr>
            <a:spLocks noGrp="1"/>
          </p:cNvSpPr>
          <p:nvPr>
            <p:ph type="title"/>
          </p:nvPr>
        </p:nvSpPr>
        <p:spPr/>
        <p:txBody>
          <a:bodyPr/>
          <a:lstStyle/>
          <a:p>
            <a:r>
              <a:rPr lang="en-US" dirty="0"/>
              <a:t>Supplier Update Form</a:t>
            </a:r>
          </a:p>
        </p:txBody>
      </p:sp>
      <p:sp>
        <p:nvSpPr>
          <p:cNvPr id="3" name="Content Placeholder 2">
            <a:extLst>
              <a:ext uri="{FF2B5EF4-FFF2-40B4-BE49-F238E27FC236}">
                <a16:creationId xmlns:a16="http://schemas.microsoft.com/office/drawing/2014/main" id="{A7A72605-3480-419A-A032-53DF542E3AF7}"/>
              </a:ext>
            </a:extLst>
          </p:cNvPr>
          <p:cNvSpPr>
            <a:spLocks noGrp="1"/>
          </p:cNvSpPr>
          <p:nvPr>
            <p:ph idx="1"/>
          </p:nvPr>
        </p:nvSpPr>
        <p:spPr>
          <a:xfrm>
            <a:off x="386862" y="5181600"/>
            <a:ext cx="8763000" cy="634996"/>
          </a:xfrm>
        </p:spPr>
        <p:txBody>
          <a:bodyPr>
            <a:normAutofit/>
          </a:bodyPr>
          <a:lstStyle/>
          <a:p>
            <a:r>
              <a:rPr lang="en-US" dirty="0"/>
              <a:t>Found on the </a:t>
            </a:r>
            <a:r>
              <a:rPr lang="en-US" dirty="0">
                <a:hlinkClick r:id="rId3">
                  <a:extLst>
                    <a:ext uri="{A12FA001-AC4F-418D-AE19-62706E023703}">
                      <ahyp:hlinkClr xmlns:ahyp="http://schemas.microsoft.com/office/drawing/2018/hyperlinkcolor" val="tx"/>
                    </a:ext>
                  </a:extLst>
                </a:hlinkClick>
              </a:rPr>
              <a:t>DOA Accounting Job Aids website</a:t>
            </a:r>
            <a:r>
              <a:rPr lang="en-US" dirty="0"/>
              <a:t> </a:t>
            </a:r>
          </a:p>
        </p:txBody>
      </p:sp>
      <p:pic>
        <p:nvPicPr>
          <p:cNvPr id="5" name="Picture 4">
            <a:extLst>
              <a:ext uri="{FF2B5EF4-FFF2-40B4-BE49-F238E27FC236}">
                <a16:creationId xmlns:a16="http://schemas.microsoft.com/office/drawing/2014/main" id="{0641BB21-54E3-4ACE-ACD5-E91B2B071C67}"/>
              </a:ext>
            </a:extLst>
          </p:cNvPr>
          <p:cNvPicPr>
            <a:picLocks noChangeAspect="1"/>
          </p:cNvPicPr>
          <p:nvPr/>
        </p:nvPicPr>
        <p:blipFill rotWithShape="1">
          <a:blip r:embed="rId4"/>
          <a:srcRect b="27202"/>
          <a:stretch/>
        </p:blipFill>
        <p:spPr>
          <a:xfrm>
            <a:off x="378496" y="1334674"/>
            <a:ext cx="8387007" cy="3583941"/>
          </a:xfrm>
          <a:prstGeom prst="rect">
            <a:avLst/>
          </a:prstGeom>
          <a:ln>
            <a:solidFill>
              <a:schemeClr val="tx1"/>
            </a:solidFill>
          </a:ln>
        </p:spPr>
      </p:pic>
    </p:spTree>
    <p:extLst>
      <p:ext uri="{BB962C8B-B14F-4D97-AF65-F5344CB8AC3E}">
        <p14:creationId xmlns:p14="http://schemas.microsoft.com/office/powerpoint/2010/main" val="227311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Supplier Update Form (SUF) Helpful Hints</a:t>
            </a:r>
          </a:p>
        </p:txBody>
      </p:sp>
      <p:sp>
        <p:nvSpPr>
          <p:cNvPr id="4" name="Content Placeholder 3"/>
          <p:cNvSpPr>
            <a:spLocks noGrp="1"/>
          </p:cNvSpPr>
          <p:nvPr>
            <p:ph idx="1"/>
          </p:nvPr>
        </p:nvSpPr>
        <p:spPr>
          <a:xfrm>
            <a:off x="246185" y="1981200"/>
            <a:ext cx="8763000" cy="825500"/>
          </a:xfrm>
        </p:spPr>
        <p:txBody>
          <a:bodyPr/>
          <a:lstStyle/>
          <a:p>
            <a:pPr marL="457200" indent="-457200">
              <a:buFont typeface="+mj-lt"/>
              <a:buAutoNum type="arabicPeriod"/>
            </a:pPr>
            <a:r>
              <a:rPr lang="en-US" b="1" dirty="0"/>
              <a:t>Read</a:t>
            </a:r>
            <a:r>
              <a:rPr lang="en-US" dirty="0"/>
              <a:t> the instructions</a:t>
            </a:r>
          </a:p>
        </p:txBody>
      </p:sp>
      <p:sp>
        <p:nvSpPr>
          <p:cNvPr id="7" name="Content Placeholder 3">
            <a:extLst>
              <a:ext uri="{FF2B5EF4-FFF2-40B4-BE49-F238E27FC236}">
                <a16:creationId xmlns:a16="http://schemas.microsoft.com/office/drawing/2014/main" id="{BF88CFD4-8227-40B3-887B-2CCE58B8F39F}"/>
              </a:ext>
            </a:extLst>
          </p:cNvPr>
          <p:cNvSpPr txBox="1">
            <a:spLocks/>
          </p:cNvSpPr>
          <p:nvPr/>
        </p:nvSpPr>
        <p:spPr>
          <a:xfrm>
            <a:off x="228600" y="3429000"/>
            <a:ext cx="8763000" cy="825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startAt="2"/>
            </a:pPr>
            <a:r>
              <a:rPr lang="en-US" b="1" dirty="0"/>
              <a:t>Follow</a:t>
            </a:r>
            <a:r>
              <a:rPr lang="en-US" dirty="0"/>
              <a:t> the instructions</a:t>
            </a:r>
          </a:p>
        </p:txBody>
      </p:sp>
    </p:spTree>
    <p:extLst>
      <p:ext uri="{BB962C8B-B14F-4D97-AF65-F5344CB8AC3E}">
        <p14:creationId xmlns:p14="http://schemas.microsoft.com/office/powerpoint/2010/main" val="208218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FOR AGENCY USE ONLY</a:t>
            </a:r>
          </a:p>
        </p:txBody>
      </p:sp>
      <p:sp>
        <p:nvSpPr>
          <p:cNvPr id="5" name="Content Placeholder 4"/>
          <p:cNvSpPr>
            <a:spLocks noGrp="1"/>
          </p:cNvSpPr>
          <p:nvPr>
            <p:ph idx="1"/>
          </p:nvPr>
        </p:nvSpPr>
        <p:spPr/>
        <p:txBody>
          <a:bodyPr>
            <a:normAutofit/>
          </a:bodyPr>
          <a:lstStyle/>
          <a:p>
            <a:pPr marL="0" indent="0" algn="ctr">
              <a:buNone/>
            </a:pPr>
            <a:r>
              <a:rPr lang="en-US" sz="2000" dirty="0">
                <a:solidFill>
                  <a:srgbClr val="FF0000"/>
                </a:solidFill>
              </a:rPr>
              <a:t>SUPPLIER UPDATE FORM</a:t>
            </a:r>
          </a:p>
          <a:p>
            <a:pPr marL="0" indent="0" algn="ctr">
              <a:buNone/>
            </a:pPr>
            <a:r>
              <a:rPr lang="en-US" sz="2000" dirty="0">
                <a:solidFill>
                  <a:srgbClr val="FF0000"/>
                </a:solidFill>
              </a:rPr>
              <a:t>This is the ONLY way for an AGENCY to update an existing supplier</a:t>
            </a:r>
          </a:p>
          <a:p>
            <a:pPr marL="0" indent="0" algn="ctr">
              <a:buNone/>
            </a:pPr>
            <a:endParaRPr lang="en-US" sz="2000" dirty="0">
              <a:solidFill>
                <a:srgbClr val="FF0000"/>
              </a:solidFill>
            </a:endParaRPr>
          </a:p>
          <a:p>
            <a:pPr marL="0" indent="0" algn="ctr">
              <a:buNone/>
            </a:pPr>
            <a:endParaRPr lang="en-US" sz="2000" dirty="0">
              <a:solidFill>
                <a:srgbClr val="FF0000"/>
              </a:solidFill>
            </a:endParaRPr>
          </a:p>
        </p:txBody>
      </p:sp>
      <p:pic>
        <p:nvPicPr>
          <p:cNvPr id="6" name="Picture 5">
            <a:extLst>
              <a:ext uri="{FF2B5EF4-FFF2-40B4-BE49-F238E27FC236}">
                <a16:creationId xmlns:a16="http://schemas.microsoft.com/office/drawing/2014/main" id="{8DBB5549-77F8-41A1-B62F-4650F55F238B}"/>
              </a:ext>
            </a:extLst>
          </p:cNvPr>
          <p:cNvPicPr/>
          <p:nvPr/>
        </p:nvPicPr>
        <p:blipFill>
          <a:blip r:embed="rId3"/>
          <a:stretch>
            <a:fillRect/>
          </a:stretch>
        </p:blipFill>
        <p:spPr>
          <a:xfrm>
            <a:off x="1358900" y="2514600"/>
            <a:ext cx="6426200" cy="2028825"/>
          </a:xfrm>
          <a:prstGeom prst="rect">
            <a:avLst/>
          </a:prstGeom>
        </p:spPr>
      </p:pic>
      <p:sp>
        <p:nvSpPr>
          <p:cNvPr id="9" name="Text Box 9">
            <a:extLst>
              <a:ext uri="{FF2B5EF4-FFF2-40B4-BE49-F238E27FC236}">
                <a16:creationId xmlns:a16="http://schemas.microsoft.com/office/drawing/2014/main" id="{63544511-7C89-488F-98CA-313993FC2E13}"/>
              </a:ext>
            </a:extLst>
          </p:cNvPr>
          <p:cNvSpPr txBox="1"/>
          <p:nvPr/>
        </p:nvSpPr>
        <p:spPr>
          <a:xfrm>
            <a:off x="3006377" y="2367175"/>
            <a:ext cx="1227192" cy="898027"/>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Emergency Requests are the only exceptions</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E2750646-7214-49D9-BBD8-F7771784F478}"/>
              </a:ext>
            </a:extLst>
          </p:cNvPr>
          <p:cNvSpPr/>
          <p:nvPr/>
        </p:nvSpPr>
        <p:spPr>
          <a:xfrm>
            <a:off x="4267201" y="3617400"/>
            <a:ext cx="1752600" cy="2049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a:extLst>
              <a:ext uri="{FF2B5EF4-FFF2-40B4-BE49-F238E27FC236}">
                <a16:creationId xmlns:a16="http://schemas.microsoft.com/office/drawing/2014/main" id="{D25C86B9-81A6-4CC5-958B-3E6509632C88}"/>
              </a:ext>
            </a:extLst>
          </p:cNvPr>
          <p:cNvCxnSpPr/>
          <p:nvPr/>
        </p:nvCxnSpPr>
        <p:spPr>
          <a:xfrm>
            <a:off x="4133851" y="3274496"/>
            <a:ext cx="314325" cy="2952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 Box 97">
            <a:extLst>
              <a:ext uri="{FF2B5EF4-FFF2-40B4-BE49-F238E27FC236}">
                <a16:creationId xmlns:a16="http://schemas.microsoft.com/office/drawing/2014/main" id="{27E29054-AB1D-4134-8F97-2FFE99928C35}"/>
              </a:ext>
            </a:extLst>
          </p:cNvPr>
          <p:cNvSpPr txBox="1"/>
          <p:nvPr/>
        </p:nvSpPr>
        <p:spPr>
          <a:xfrm>
            <a:off x="4459264" y="3189142"/>
            <a:ext cx="1733550" cy="190500"/>
          </a:xfrm>
          <a:prstGeom prst="rect">
            <a:avLst/>
          </a:prstGeom>
          <a:no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Rectangle 13">
            <a:extLst>
              <a:ext uri="{FF2B5EF4-FFF2-40B4-BE49-F238E27FC236}">
                <a16:creationId xmlns:a16="http://schemas.microsoft.com/office/drawing/2014/main" id="{DBE92CC6-0A45-440A-B5B1-7A6C7D187203}"/>
              </a:ext>
            </a:extLst>
          </p:cNvPr>
          <p:cNvSpPr/>
          <p:nvPr/>
        </p:nvSpPr>
        <p:spPr>
          <a:xfrm>
            <a:off x="6346032" y="3665202"/>
            <a:ext cx="447675" cy="1571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2">
            <a:extLst>
              <a:ext uri="{FF2B5EF4-FFF2-40B4-BE49-F238E27FC236}">
                <a16:creationId xmlns:a16="http://schemas.microsoft.com/office/drawing/2014/main" id="{9011B02E-B231-4993-9C90-7143D261267B}"/>
              </a:ext>
            </a:extLst>
          </p:cNvPr>
          <p:cNvSpPr txBox="1"/>
          <p:nvPr/>
        </p:nvSpPr>
        <p:spPr>
          <a:xfrm>
            <a:off x="6706692" y="2968453"/>
            <a:ext cx="880306" cy="315546"/>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use</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6" name="Straight Arrow Connector 15">
            <a:extLst>
              <a:ext uri="{FF2B5EF4-FFF2-40B4-BE49-F238E27FC236}">
                <a16:creationId xmlns:a16="http://schemas.microsoft.com/office/drawing/2014/main" id="{07750CE5-939A-49C7-9216-C69534C7FD9B}"/>
              </a:ext>
            </a:extLst>
          </p:cNvPr>
          <p:cNvCxnSpPr>
            <a:cxnSpLocks/>
          </p:cNvCxnSpPr>
          <p:nvPr/>
        </p:nvCxnSpPr>
        <p:spPr>
          <a:xfrm flipH="1">
            <a:off x="6676915" y="3292065"/>
            <a:ext cx="447675" cy="36334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94">
            <a:extLst>
              <a:ext uri="{FF2B5EF4-FFF2-40B4-BE49-F238E27FC236}">
                <a16:creationId xmlns:a16="http://schemas.microsoft.com/office/drawing/2014/main" id="{43D4F41B-48C3-4F41-8CDD-B187A17E7016}"/>
              </a:ext>
            </a:extLst>
          </p:cNvPr>
          <p:cNvSpPr txBox="1"/>
          <p:nvPr/>
        </p:nvSpPr>
        <p:spPr>
          <a:xfrm>
            <a:off x="3743326" y="4295774"/>
            <a:ext cx="604520" cy="228600"/>
          </a:xfrm>
          <a:prstGeom prst="rect">
            <a:avLst/>
          </a:prstGeom>
          <a:no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Text Box 95">
            <a:extLst>
              <a:ext uri="{FF2B5EF4-FFF2-40B4-BE49-F238E27FC236}">
                <a16:creationId xmlns:a16="http://schemas.microsoft.com/office/drawing/2014/main" id="{FB6B0499-67B9-4272-BFED-7331671C8EC2}"/>
              </a:ext>
            </a:extLst>
          </p:cNvPr>
          <p:cNvSpPr txBox="1"/>
          <p:nvPr/>
        </p:nvSpPr>
        <p:spPr>
          <a:xfrm>
            <a:off x="4572000" y="4591054"/>
            <a:ext cx="2362199" cy="729836"/>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This ensures that all information can be copied and pasted and decreases errors</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24" name="Straight Arrow Connector 23">
            <a:extLst>
              <a:ext uri="{FF2B5EF4-FFF2-40B4-BE49-F238E27FC236}">
                <a16:creationId xmlns:a16="http://schemas.microsoft.com/office/drawing/2014/main" id="{663C0B47-1CE0-48FF-B9D0-0C12F31B4BED}"/>
              </a:ext>
            </a:extLst>
          </p:cNvPr>
          <p:cNvCxnSpPr>
            <a:cxnSpLocks/>
            <a:stCxn id="21" idx="1"/>
          </p:cNvCxnSpPr>
          <p:nvPr/>
        </p:nvCxnSpPr>
        <p:spPr>
          <a:xfrm flipH="1" flipV="1">
            <a:off x="4148630" y="4539488"/>
            <a:ext cx="423370" cy="41648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47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P spid="15"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Section 1: Current Supplier Information</a:t>
            </a:r>
          </a:p>
        </p:txBody>
      </p:sp>
      <p:pic>
        <p:nvPicPr>
          <p:cNvPr id="6" name="Content Placeholder 5">
            <a:extLst>
              <a:ext uri="{FF2B5EF4-FFF2-40B4-BE49-F238E27FC236}">
                <a16:creationId xmlns:a16="http://schemas.microsoft.com/office/drawing/2014/main" id="{0B2B7A75-7031-442B-A88B-F6B8C1A4FC37}"/>
              </a:ext>
            </a:extLst>
          </p:cNvPr>
          <p:cNvPicPr>
            <a:picLocks noGrp="1"/>
          </p:cNvPicPr>
          <p:nvPr>
            <p:ph idx="1"/>
          </p:nvPr>
        </p:nvPicPr>
        <p:blipFill>
          <a:blip r:embed="rId3"/>
          <a:stretch>
            <a:fillRect/>
          </a:stretch>
        </p:blipFill>
        <p:spPr>
          <a:xfrm>
            <a:off x="262597" y="2651708"/>
            <a:ext cx="8763000" cy="2041944"/>
          </a:xfrm>
          <a:prstGeom prst="rect">
            <a:avLst/>
          </a:prstGeom>
        </p:spPr>
      </p:pic>
      <p:sp>
        <p:nvSpPr>
          <p:cNvPr id="5" name="Octagon 4">
            <a:extLst>
              <a:ext uri="{FF2B5EF4-FFF2-40B4-BE49-F238E27FC236}">
                <a16:creationId xmlns:a16="http://schemas.microsoft.com/office/drawing/2014/main" id="{C91EA759-71F9-4687-91E2-63AC6B436722}"/>
              </a:ext>
            </a:extLst>
          </p:cNvPr>
          <p:cNvSpPr/>
          <p:nvPr/>
        </p:nvSpPr>
        <p:spPr>
          <a:xfrm>
            <a:off x="6553200" y="1371600"/>
            <a:ext cx="1295400" cy="1261058"/>
          </a:xfrm>
          <a:prstGeom prst="oc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CA17F2-8049-4C2F-98DD-E435DD7E1D1E}"/>
              </a:ext>
            </a:extLst>
          </p:cNvPr>
          <p:cNvSpPr txBox="1"/>
          <p:nvPr/>
        </p:nvSpPr>
        <p:spPr>
          <a:xfrm>
            <a:off x="6705600" y="1709741"/>
            <a:ext cx="1181100" cy="584775"/>
          </a:xfrm>
          <a:prstGeom prst="rect">
            <a:avLst/>
          </a:prstGeom>
          <a:noFill/>
        </p:spPr>
        <p:txBody>
          <a:bodyPr wrap="square" rtlCol="0">
            <a:spAutoFit/>
          </a:bodyPr>
          <a:lstStyle/>
          <a:p>
            <a:r>
              <a:rPr lang="en-US" sz="3200" b="1" dirty="0">
                <a:solidFill>
                  <a:schemeClr val="bg1"/>
                </a:solidFill>
              </a:rPr>
              <a:t>STOP</a:t>
            </a:r>
          </a:p>
        </p:txBody>
      </p:sp>
    </p:spTree>
    <p:extLst>
      <p:ext uri="{BB962C8B-B14F-4D97-AF65-F5344CB8AC3E}">
        <p14:creationId xmlns:p14="http://schemas.microsoft.com/office/powerpoint/2010/main" val="28922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style.rotation</p:attrName>
                                        </p:attrNameLst>
                                      </p:cBhvr>
                                      <p:tavLst>
                                        <p:tav tm="0">
                                          <p:val>
                                            <p:fltVal val="720"/>
                                          </p:val>
                                        </p:tav>
                                        <p:tav tm="100000">
                                          <p:val>
                                            <p:fltVal val="0"/>
                                          </p:val>
                                        </p:tav>
                                      </p:tavLst>
                                    </p:anim>
                                    <p:anim calcmode="lin" valueType="num">
                                      <p:cBhvr>
                                        <p:cTn id="19" dur="2000" fill="hold"/>
                                        <p:tgtEl>
                                          <p:spTgt spid="11"/>
                                        </p:tgtEl>
                                        <p:attrNameLst>
                                          <p:attrName>ppt_h</p:attrName>
                                        </p:attrNameLst>
                                      </p:cBhvr>
                                      <p:tavLst>
                                        <p:tav tm="0">
                                          <p:val>
                                            <p:fltVal val="0"/>
                                          </p:val>
                                        </p:tav>
                                        <p:tav tm="100000">
                                          <p:val>
                                            <p:strVal val="#ppt_h"/>
                                          </p:val>
                                        </p:tav>
                                      </p:tavLst>
                                    </p:anim>
                                    <p:anim calcmode="lin" valueType="num">
                                      <p:cBhvr>
                                        <p:cTn id="20"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5B64-5C28-42FB-8239-9F45FF856FDD}"/>
              </a:ext>
            </a:extLst>
          </p:cNvPr>
          <p:cNvSpPr>
            <a:spLocks noGrp="1"/>
          </p:cNvSpPr>
          <p:nvPr>
            <p:ph type="title"/>
          </p:nvPr>
        </p:nvSpPr>
        <p:spPr/>
        <p:txBody>
          <a:bodyPr/>
          <a:lstStyle/>
          <a:p>
            <a:r>
              <a:rPr lang="en-US" dirty="0"/>
              <a:t>TN_AP33C_Vendor_Search</a:t>
            </a:r>
          </a:p>
        </p:txBody>
      </p:sp>
      <p:pic>
        <p:nvPicPr>
          <p:cNvPr id="7" name="Content Placeholder 6">
            <a:extLst>
              <a:ext uri="{FF2B5EF4-FFF2-40B4-BE49-F238E27FC236}">
                <a16:creationId xmlns:a16="http://schemas.microsoft.com/office/drawing/2014/main" id="{1FE3E9D4-9EE2-476F-BE82-35F108B7FDE5}"/>
              </a:ext>
            </a:extLst>
          </p:cNvPr>
          <p:cNvPicPr>
            <a:picLocks noGrp="1" noChangeAspect="1"/>
          </p:cNvPicPr>
          <p:nvPr>
            <p:ph idx="1"/>
          </p:nvPr>
        </p:nvPicPr>
        <p:blipFill>
          <a:blip r:embed="rId3"/>
          <a:stretch>
            <a:fillRect/>
          </a:stretch>
        </p:blipFill>
        <p:spPr>
          <a:xfrm>
            <a:off x="238125" y="1590414"/>
            <a:ext cx="8763000" cy="4170879"/>
          </a:xfrm>
        </p:spPr>
      </p:pic>
      <p:sp>
        <p:nvSpPr>
          <p:cNvPr id="8" name="Text Box 17">
            <a:extLst>
              <a:ext uri="{FF2B5EF4-FFF2-40B4-BE49-F238E27FC236}">
                <a16:creationId xmlns:a16="http://schemas.microsoft.com/office/drawing/2014/main" id="{C019E25C-2919-4D36-820A-E30F60746C1E}"/>
              </a:ext>
            </a:extLst>
          </p:cNvPr>
          <p:cNvSpPr txBox="1"/>
          <p:nvPr/>
        </p:nvSpPr>
        <p:spPr>
          <a:xfrm>
            <a:off x="228600" y="2179635"/>
            <a:ext cx="876299" cy="219075"/>
          </a:xfrm>
          <a:prstGeom prst="rect">
            <a:avLst/>
          </a:prstGeom>
          <a:solidFill>
            <a:schemeClr val="lt1"/>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Supplier ID</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Arrow Connector 8">
            <a:extLst>
              <a:ext uri="{FF2B5EF4-FFF2-40B4-BE49-F238E27FC236}">
                <a16:creationId xmlns:a16="http://schemas.microsoft.com/office/drawing/2014/main" id="{B35B5164-3B6B-4E4E-85D4-A7367021CEB5}"/>
              </a:ext>
            </a:extLst>
          </p:cNvPr>
          <p:cNvCxnSpPr>
            <a:cxnSpLocks/>
          </p:cNvCxnSpPr>
          <p:nvPr/>
        </p:nvCxnSpPr>
        <p:spPr>
          <a:xfrm>
            <a:off x="666749" y="2398710"/>
            <a:ext cx="0" cy="1836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17">
            <a:extLst>
              <a:ext uri="{FF2B5EF4-FFF2-40B4-BE49-F238E27FC236}">
                <a16:creationId xmlns:a16="http://schemas.microsoft.com/office/drawing/2014/main" id="{B0015DF6-B28A-4671-91BF-3DCC301FD81F}"/>
              </a:ext>
            </a:extLst>
          </p:cNvPr>
          <p:cNvSpPr txBox="1"/>
          <p:nvPr/>
        </p:nvSpPr>
        <p:spPr>
          <a:xfrm>
            <a:off x="257175" y="3197221"/>
            <a:ext cx="1152516" cy="761999"/>
          </a:xfrm>
          <a:prstGeom prst="rect">
            <a:avLst/>
          </a:prstGeom>
          <a:solidFill>
            <a:schemeClr val="lt1"/>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sz="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Supplier ID status</a:t>
            </a:r>
          </a:p>
          <a:p>
            <a:pPr marL="0" marR="0" algn="ctr">
              <a:lnSpc>
                <a:spcPct val="115000"/>
              </a:lnSpc>
              <a:spcBef>
                <a:spcPts val="0"/>
              </a:spcBef>
            </a:pPr>
            <a:r>
              <a:rPr lang="en-US" sz="800" dirty="0">
                <a:solidFill>
                  <a:srgbClr val="FF0000"/>
                </a:solidFill>
                <a:latin typeface="Open Sans" panose="020B0606030504020204" pitchFamily="34" charset="0"/>
                <a:ea typeface="Open Sans" panose="020B0606030504020204" pitchFamily="34" charset="0"/>
                <a:cs typeface="Open Sans" panose="020B0606030504020204" pitchFamily="34" charset="0"/>
              </a:rPr>
              <a:t>A = Approved</a:t>
            </a:r>
          </a:p>
          <a:p>
            <a:pPr marL="0" marR="0" algn="ctr">
              <a:lnSpc>
                <a:spcPct val="115000"/>
              </a:lnSpc>
              <a:spcBef>
                <a:spcPts val="0"/>
              </a:spcBef>
            </a:pPr>
            <a:r>
              <a:rPr lang="en-US" sz="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I = Inactive</a:t>
            </a:r>
          </a:p>
          <a:p>
            <a:pPr marL="0" marR="0" algn="ctr">
              <a:lnSpc>
                <a:spcPct val="115000"/>
              </a:lnSpc>
              <a:spcBef>
                <a:spcPts val="0"/>
              </a:spcBef>
            </a:pPr>
            <a:r>
              <a:rPr lang="en-US" sz="800" dirty="0">
                <a:solidFill>
                  <a:srgbClr val="FF0000"/>
                </a:solidFill>
                <a:latin typeface="Open Sans" panose="020B0606030504020204" pitchFamily="34" charset="0"/>
                <a:ea typeface="Open Sans" panose="020B0606030504020204" pitchFamily="34" charset="0"/>
                <a:cs typeface="Open Sans" panose="020B0606030504020204" pitchFamily="34" charset="0"/>
              </a:rPr>
              <a:t>R = Ready for Review</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5" name="Straight Arrow Connector 14">
            <a:extLst>
              <a:ext uri="{FF2B5EF4-FFF2-40B4-BE49-F238E27FC236}">
                <a16:creationId xmlns:a16="http://schemas.microsoft.com/office/drawing/2014/main" id="{53131722-3B3E-4096-AD08-7F1C7E10A0E9}"/>
              </a:ext>
            </a:extLst>
          </p:cNvPr>
          <p:cNvCxnSpPr>
            <a:cxnSpLocks/>
          </p:cNvCxnSpPr>
          <p:nvPr/>
        </p:nvCxnSpPr>
        <p:spPr>
          <a:xfrm flipV="1">
            <a:off x="990600" y="2743200"/>
            <a:ext cx="0" cy="4540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17">
            <a:extLst>
              <a:ext uri="{FF2B5EF4-FFF2-40B4-BE49-F238E27FC236}">
                <a16:creationId xmlns:a16="http://schemas.microsoft.com/office/drawing/2014/main" id="{B4BF7D94-A388-4564-8D25-3CC5B60283CB}"/>
              </a:ext>
            </a:extLst>
          </p:cNvPr>
          <p:cNvSpPr txBox="1"/>
          <p:nvPr/>
        </p:nvSpPr>
        <p:spPr>
          <a:xfrm>
            <a:off x="1400175" y="2137565"/>
            <a:ext cx="876299" cy="334965"/>
          </a:xfrm>
          <a:prstGeom prst="rect">
            <a:avLst/>
          </a:prstGeom>
          <a:solidFill>
            <a:schemeClr val="lt1"/>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Supplier Business Type</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25" name="Straight Arrow Connector 24">
            <a:extLst>
              <a:ext uri="{FF2B5EF4-FFF2-40B4-BE49-F238E27FC236}">
                <a16:creationId xmlns:a16="http://schemas.microsoft.com/office/drawing/2014/main" id="{5C4C8823-E165-4A90-8EDB-5F9CCF9B503B}"/>
              </a:ext>
            </a:extLst>
          </p:cNvPr>
          <p:cNvCxnSpPr>
            <a:cxnSpLocks/>
          </p:cNvCxnSpPr>
          <p:nvPr/>
        </p:nvCxnSpPr>
        <p:spPr>
          <a:xfrm flipH="1">
            <a:off x="1257301" y="2454010"/>
            <a:ext cx="152390" cy="796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17">
            <a:extLst>
              <a:ext uri="{FF2B5EF4-FFF2-40B4-BE49-F238E27FC236}">
                <a16:creationId xmlns:a16="http://schemas.microsoft.com/office/drawing/2014/main" id="{507EF238-3D7D-4A48-911C-D40FCDFDCAF4}"/>
              </a:ext>
            </a:extLst>
          </p:cNvPr>
          <p:cNvSpPr txBox="1"/>
          <p:nvPr/>
        </p:nvSpPr>
        <p:spPr>
          <a:xfrm>
            <a:off x="1295400" y="4028804"/>
            <a:ext cx="609600" cy="527313"/>
          </a:xfrm>
          <a:prstGeom prst="rect">
            <a:avLst/>
          </a:prstGeom>
          <a:solidFill>
            <a:schemeClr val="lt1"/>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sz="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Last four digits of tax ID</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28" name="Straight Arrow Connector 27">
            <a:extLst>
              <a:ext uri="{FF2B5EF4-FFF2-40B4-BE49-F238E27FC236}">
                <a16:creationId xmlns:a16="http://schemas.microsoft.com/office/drawing/2014/main" id="{756B9885-C26B-4B1A-BFE5-A52F2EB83C84}"/>
              </a:ext>
            </a:extLst>
          </p:cNvPr>
          <p:cNvCxnSpPr>
            <a:cxnSpLocks/>
          </p:cNvCxnSpPr>
          <p:nvPr/>
        </p:nvCxnSpPr>
        <p:spPr>
          <a:xfrm flipV="1">
            <a:off x="1600200" y="2726806"/>
            <a:ext cx="0" cy="13080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ight Brace 30">
            <a:extLst>
              <a:ext uri="{FF2B5EF4-FFF2-40B4-BE49-F238E27FC236}">
                <a16:creationId xmlns:a16="http://schemas.microsoft.com/office/drawing/2014/main" id="{59E443E3-8BEC-45EB-8463-09CC34156392}"/>
              </a:ext>
            </a:extLst>
          </p:cNvPr>
          <p:cNvSpPr/>
          <p:nvPr/>
        </p:nvSpPr>
        <p:spPr>
          <a:xfrm rot="16200000">
            <a:off x="5302782" y="1078448"/>
            <a:ext cx="533396" cy="2824698"/>
          </a:xfrm>
          <a:prstGeom prst="righ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 Box 17">
            <a:extLst>
              <a:ext uri="{FF2B5EF4-FFF2-40B4-BE49-F238E27FC236}">
                <a16:creationId xmlns:a16="http://schemas.microsoft.com/office/drawing/2014/main" id="{A0EC147F-AA1F-491E-A1AE-D9C47EF4BBAD}"/>
              </a:ext>
            </a:extLst>
          </p:cNvPr>
          <p:cNvSpPr txBox="1"/>
          <p:nvPr/>
        </p:nvSpPr>
        <p:spPr>
          <a:xfrm>
            <a:off x="4765680" y="1752600"/>
            <a:ext cx="1636180" cy="490795"/>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Address information: Payment Alternate name (DBA name) and address </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3" name="Text Box 17">
            <a:extLst>
              <a:ext uri="{FF2B5EF4-FFF2-40B4-BE49-F238E27FC236}">
                <a16:creationId xmlns:a16="http://schemas.microsoft.com/office/drawing/2014/main" id="{EC12AC05-67A0-4ECD-9461-5190B029D2E2}"/>
              </a:ext>
            </a:extLst>
          </p:cNvPr>
          <p:cNvSpPr txBox="1"/>
          <p:nvPr/>
        </p:nvSpPr>
        <p:spPr>
          <a:xfrm>
            <a:off x="3810003" y="1879870"/>
            <a:ext cx="876299" cy="490795"/>
          </a:xfrm>
          <a:prstGeom prst="rect">
            <a:avLst/>
          </a:prstGeom>
          <a:solidFill>
            <a:schemeClr val="lt1"/>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Supplier Name (Line 1 of IRS W-9)</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34" name="Straight Arrow Connector 33">
            <a:extLst>
              <a:ext uri="{FF2B5EF4-FFF2-40B4-BE49-F238E27FC236}">
                <a16:creationId xmlns:a16="http://schemas.microsoft.com/office/drawing/2014/main" id="{02C74FB2-0E63-4C42-93B6-77D84AE6AEF4}"/>
              </a:ext>
            </a:extLst>
          </p:cNvPr>
          <p:cNvCxnSpPr>
            <a:cxnSpLocks/>
            <a:stCxn id="33" idx="2"/>
          </p:cNvCxnSpPr>
          <p:nvPr/>
        </p:nvCxnSpPr>
        <p:spPr>
          <a:xfrm flipH="1">
            <a:off x="3962400" y="2370665"/>
            <a:ext cx="285753" cy="2196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ight Brace 34">
            <a:extLst>
              <a:ext uri="{FF2B5EF4-FFF2-40B4-BE49-F238E27FC236}">
                <a16:creationId xmlns:a16="http://schemas.microsoft.com/office/drawing/2014/main" id="{1B906449-8C14-4F12-9EF5-D4D85177548E}"/>
              </a:ext>
            </a:extLst>
          </p:cNvPr>
          <p:cNvSpPr/>
          <p:nvPr/>
        </p:nvSpPr>
        <p:spPr>
          <a:xfrm rot="16200000">
            <a:off x="2728915" y="1753923"/>
            <a:ext cx="533396" cy="1400175"/>
          </a:xfrm>
          <a:prstGeom prst="rightBrace">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 Box 17">
            <a:extLst>
              <a:ext uri="{FF2B5EF4-FFF2-40B4-BE49-F238E27FC236}">
                <a16:creationId xmlns:a16="http://schemas.microsoft.com/office/drawing/2014/main" id="{38F99D72-0037-4DBB-9EC8-0CA2CBD7B134}"/>
              </a:ext>
            </a:extLst>
          </p:cNvPr>
          <p:cNvSpPr txBox="1"/>
          <p:nvPr/>
        </p:nvSpPr>
        <p:spPr>
          <a:xfrm>
            <a:off x="2566444" y="1065464"/>
            <a:ext cx="876299" cy="1177931"/>
          </a:xfrm>
          <a:prstGeom prst="rect">
            <a:avLst/>
          </a:prstGeom>
          <a:solidFill>
            <a:schemeClr val="lt1"/>
          </a:solidFill>
          <a:ln w="28575">
            <a:solidFill>
              <a:srgbClr val="92D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Location Name, Description of Location, and Location Status (A = Active, I = Inactive)</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9" name="Text Box 17">
            <a:extLst>
              <a:ext uri="{FF2B5EF4-FFF2-40B4-BE49-F238E27FC236}">
                <a16:creationId xmlns:a16="http://schemas.microsoft.com/office/drawing/2014/main" id="{106F362E-DBFD-48E7-8D17-173F099C03B5}"/>
              </a:ext>
            </a:extLst>
          </p:cNvPr>
          <p:cNvSpPr txBox="1"/>
          <p:nvPr/>
        </p:nvSpPr>
        <p:spPr>
          <a:xfrm>
            <a:off x="1704966" y="3109285"/>
            <a:ext cx="1095381" cy="632060"/>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sz="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Address ID # and Address Status </a:t>
            </a:r>
          </a:p>
          <a:p>
            <a:pPr marL="0" marR="0" algn="ctr">
              <a:lnSpc>
                <a:spcPct val="115000"/>
              </a:lnSpc>
              <a:spcBef>
                <a:spcPts val="0"/>
              </a:spcBef>
            </a:pPr>
            <a:r>
              <a:rPr lang="en-US" sz="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 = Active;</a:t>
            </a:r>
          </a:p>
          <a:p>
            <a:pPr marL="0" marR="0" algn="ctr">
              <a:lnSpc>
                <a:spcPct val="115000"/>
              </a:lnSpc>
              <a:spcBef>
                <a:spcPts val="0"/>
              </a:spcBef>
            </a:pPr>
            <a:r>
              <a:rPr lang="en-US" sz="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I = Inactive) </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44" name="Straight Arrow Connector 43">
            <a:extLst>
              <a:ext uri="{FF2B5EF4-FFF2-40B4-BE49-F238E27FC236}">
                <a16:creationId xmlns:a16="http://schemas.microsoft.com/office/drawing/2014/main" id="{E2C599B5-98E5-40B2-A894-86CE0CBD00D0}"/>
              </a:ext>
            </a:extLst>
          </p:cNvPr>
          <p:cNvCxnSpPr>
            <a:cxnSpLocks/>
          </p:cNvCxnSpPr>
          <p:nvPr/>
        </p:nvCxnSpPr>
        <p:spPr>
          <a:xfrm flipV="1">
            <a:off x="1905000" y="2720710"/>
            <a:ext cx="0" cy="3885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8682ED6-C2AE-4263-B1C4-09AEF6B7B243}"/>
              </a:ext>
            </a:extLst>
          </p:cNvPr>
          <p:cNvCxnSpPr>
            <a:cxnSpLocks/>
          </p:cNvCxnSpPr>
          <p:nvPr/>
        </p:nvCxnSpPr>
        <p:spPr>
          <a:xfrm flipV="1">
            <a:off x="2209800" y="2720709"/>
            <a:ext cx="0" cy="3885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7" name="Right Brace 46">
            <a:extLst>
              <a:ext uri="{FF2B5EF4-FFF2-40B4-BE49-F238E27FC236}">
                <a16:creationId xmlns:a16="http://schemas.microsoft.com/office/drawing/2014/main" id="{4C6CC5F2-9BF3-4C4A-B3F7-31BCCDEFB1EC}"/>
              </a:ext>
            </a:extLst>
          </p:cNvPr>
          <p:cNvSpPr/>
          <p:nvPr/>
        </p:nvSpPr>
        <p:spPr>
          <a:xfrm rot="16200000">
            <a:off x="7553330" y="1631825"/>
            <a:ext cx="533396" cy="1733554"/>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 Box 17">
            <a:extLst>
              <a:ext uri="{FF2B5EF4-FFF2-40B4-BE49-F238E27FC236}">
                <a16:creationId xmlns:a16="http://schemas.microsoft.com/office/drawing/2014/main" id="{0EA7D90B-9C40-4640-904B-247EB11BB836}"/>
              </a:ext>
            </a:extLst>
          </p:cNvPr>
          <p:cNvSpPr txBox="1"/>
          <p:nvPr/>
        </p:nvSpPr>
        <p:spPr>
          <a:xfrm>
            <a:off x="7001938" y="1219200"/>
            <a:ext cx="1636180" cy="1024195"/>
          </a:xfrm>
          <a:prstGeom prst="rect">
            <a:avLst/>
          </a:prstGeom>
          <a:solidFill>
            <a:schemeClr val="lt1"/>
          </a:solid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sz="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If bank information is on file, Payment Method = EFT</a:t>
            </a:r>
          </a:p>
          <a:p>
            <a:pPr marL="0" marR="0" algn="ctr">
              <a:lnSpc>
                <a:spcPct val="115000"/>
              </a:lnSpc>
              <a:spcBef>
                <a:spcPts val="0"/>
              </a:spcBef>
            </a:pPr>
            <a:r>
              <a:rPr lang="en-US" sz="800" dirty="0">
                <a:solidFill>
                  <a:srgbClr val="FF0000"/>
                </a:solidFill>
                <a:latin typeface="Open Sans" panose="020B0606030504020204" pitchFamily="34" charset="0"/>
                <a:ea typeface="Open Sans" panose="020B0606030504020204" pitchFamily="34" charset="0"/>
                <a:cs typeface="Open Sans" panose="020B0606030504020204" pitchFamily="34" charset="0"/>
              </a:rPr>
              <a:t>Bank ID = Routing #</a:t>
            </a:r>
          </a:p>
          <a:p>
            <a:pPr marL="0" marR="0" algn="ctr">
              <a:lnSpc>
                <a:spcPct val="115000"/>
              </a:lnSpc>
              <a:spcBef>
                <a:spcPts val="0"/>
              </a:spcBef>
            </a:pPr>
            <a:r>
              <a:rPr lang="en-US" sz="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Account # = Last four digits of bank account</a:t>
            </a:r>
          </a:p>
          <a:p>
            <a:pPr marL="0" marR="0" algn="ctr">
              <a:lnSpc>
                <a:spcPct val="115000"/>
              </a:lnSpc>
              <a:spcBef>
                <a:spcPts val="0"/>
              </a:spcBef>
            </a:pPr>
            <a:r>
              <a:rPr lang="en-US" sz="800" dirty="0">
                <a:solidFill>
                  <a:srgbClr val="FF0000"/>
                </a:solidFill>
                <a:latin typeface="Open Sans" panose="020B0606030504020204" pitchFamily="34" charset="0"/>
                <a:ea typeface="Open Sans" panose="020B0606030504020204" pitchFamily="34" charset="0"/>
                <a:cs typeface="Open Sans" panose="020B0606030504020204" pitchFamily="34" charset="0"/>
              </a:rPr>
              <a:t>Email ID = for electronic remittance advices</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9" name="Oval 48">
            <a:extLst>
              <a:ext uri="{FF2B5EF4-FFF2-40B4-BE49-F238E27FC236}">
                <a16:creationId xmlns:a16="http://schemas.microsoft.com/office/drawing/2014/main" id="{243BCED8-59C2-4EBA-BFA6-EA8374329852}"/>
              </a:ext>
            </a:extLst>
          </p:cNvPr>
          <p:cNvSpPr/>
          <p:nvPr/>
        </p:nvSpPr>
        <p:spPr>
          <a:xfrm>
            <a:off x="25406" y="1429020"/>
            <a:ext cx="2079608" cy="681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311167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1000"/>
                                        <p:tgtEl>
                                          <p:spTgt spid="39"/>
                                        </p:tgtEl>
                                      </p:cBhvr>
                                    </p:animEffect>
                                    <p:anim calcmode="lin" valueType="num">
                                      <p:cBhvr>
                                        <p:cTn id="83" dur="1000" fill="hold"/>
                                        <p:tgtEl>
                                          <p:spTgt spid="39"/>
                                        </p:tgtEl>
                                        <p:attrNameLst>
                                          <p:attrName>ppt_x</p:attrName>
                                        </p:attrNameLst>
                                      </p:cBhvr>
                                      <p:tavLst>
                                        <p:tav tm="0">
                                          <p:val>
                                            <p:strVal val="#ppt_x"/>
                                          </p:val>
                                        </p:tav>
                                        <p:tav tm="100000">
                                          <p:val>
                                            <p:strVal val="#ppt_x"/>
                                          </p:val>
                                        </p:tav>
                                      </p:tavLst>
                                    </p:anim>
                                    <p:anim calcmode="lin" valueType="num">
                                      <p:cBhvr>
                                        <p:cTn id="84" dur="1000" fill="hold"/>
                                        <p:tgtEl>
                                          <p:spTgt spid="3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1000"/>
                                        <p:tgtEl>
                                          <p:spTgt spid="31"/>
                                        </p:tgtEl>
                                      </p:cBhvr>
                                    </p:animEffect>
                                    <p:anim calcmode="lin" valueType="num">
                                      <p:cBhvr>
                                        <p:cTn id="93" dur="1000" fill="hold"/>
                                        <p:tgtEl>
                                          <p:spTgt spid="31"/>
                                        </p:tgtEl>
                                        <p:attrNameLst>
                                          <p:attrName>ppt_x</p:attrName>
                                        </p:attrNameLst>
                                      </p:cBhvr>
                                      <p:tavLst>
                                        <p:tav tm="0">
                                          <p:val>
                                            <p:strVal val="#ppt_x"/>
                                          </p:val>
                                        </p:tav>
                                        <p:tav tm="100000">
                                          <p:val>
                                            <p:strVal val="#ppt_x"/>
                                          </p:val>
                                        </p:tav>
                                      </p:tavLst>
                                    </p:anim>
                                    <p:anim calcmode="lin" valueType="num">
                                      <p:cBhvr>
                                        <p:cTn id="9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1000"/>
                                        <p:tgtEl>
                                          <p:spTgt spid="36"/>
                                        </p:tgtEl>
                                      </p:cBhvr>
                                    </p:animEffect>
                                    <p:anim calcmode="lin" valueType="num">
                                      <p:cBhvr>
                                        <p:cTn id="100" dur="1000" fill="hold"/>
                                        <p:tgtEl>
                                          <p:spTgt spid="36"/>
                                        </p:tgtEl>
                                        <p:attrNameLst>
                                          <p:attrName>ppt_x</p:attrName>
                                        </p:attrNameLst>
                                      </p:cBhvr>
                                      <p:tavLst>
                                        <p:tav tm="0">
                                          <p:val>
                                            <p:strVal val="#ppt_x"/>
                                          </p:val>
                                        </p:tav>
                                        <p:tav tm="100000">
                                          <p:val>
                                            <p:strVal val="#ppt_x"/>
                                          </p:val>
                                        </p:tav>
                                      </p:tavLst>
                                    </p:anim>
                                    <p:anim calcmode="lin" valueType="num">
                                      <p:cBhvr>
                                        <p:cTn id="101" dur="1000" fill="hold"/>
                                        <p:tgtEl>
                                          <p:spTgt spid="3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1000"/>
                                        <p:tgtEl>
                                          <p:spTgt spid="35"/>
                                        </p:tgtEl>
                                      </p:cBhvr>
                                    </p:animEffect>
                                    <p:anim calcmode="lin" valueType="num">
                                      <p:cBhvr>
                                        <p:cTn id="105" dur="1000" fill="hold"/>
                                        <p:tgtEl>
                                          <p:spTgt spid="35"/>
                                        </p:tgtEl>
                                        <p:attrNameLst>
                                          <p:attrName>ppt_x</p:attrName>
                                        </p:attrNameLst>
                                      </p:cBhvr>
                                      <p:tavLst>
                                        <p:tav tm="0">
                                          <p:val>
                                            <p:strVal val="#ppt_x"/>
                                          </p:val>
                                        </p:tav>
                                        <p:tav tm="100000">
                                          <p:val>
                                            <p:strVal val="#ppt_x"/>
                                          </p:val>
                                        </p:tav>
                                      </p:tavLst>
                                    </p:anim>
                                    <p:anim calcmode="lin" valueType="num">
                                      <p:cBhvr>
                                        <p:cTn id="10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1000"/>
                                        <p:tgtEl>
                                          <p:spTgt spid="48"/>
                                        </p:tgtEl>
                                      </p:cBhvr>
                                    </p:animEffect>
                                    <p:anim calcmode="lin" valueType="num">
                                      <p:cBhvr>
                                        <p:cTn id="112" dur="1000" fill="hold"/>
                                        <p:tgtEl>
                                          <p:spTgt spid="48"/>
                                        </p:tgtEl>
                                        <p:attrNameLst>
                                          <p:attrName>ppt_x</p:attrName>
                                        </p:attrNameLst>
                                      </p:cBhvr>
                                      <p:tavLst>
                                        <p:tav tm="0">
                                          <p:val>
                                            <p:strVal val="#ppt_x"/>
                                          </p:val>
                                        </p:tav>
                                        <p:tav tm="100000">
                                          <p:val>
                                            <p:strVal val="#ppt_x"/>
                                          </p:val>
                                        </p:tav>
                                      </p:tavLst>
                                    </p:anim>
                                    <p:anim calcmode="lin" valueType="num">
                                      <p:cBhvr>
                                        <p:cTn id="113" dur="1000" fill="hold"/>
                                        <p:tgtEl>
                                          <p:spTgt spid="4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1000"/>
                                        <p:tgtEl>
                                          <p:spTgt spid="47"/>
                                        </p:tgtEl>
                                      </p:cBhvr>
                                    </p:animEffect>
                                    <p:anim calcmode="lin" valueType="num">
                                      <p:cBhvr>
                                        <p:cTn id="117" dur="1000" fill="hold"/>
                                        <p:tgtEl>
                                          <p:spTgt spid="47"/>
                                        </p:tgtEl>
                                        <p:attrNameLst>
                                          <p:attrName>ppt_x</p:attrName>
                                        </p:attrNameLst>
                                      </p:cBhvr>
                                      <p:tavLst>
                                        <p:tav tm="0">
                                          <p:val>
                                            <p:strVal val="#ppt_x"/>
                                          </p:val>
                                        </p:tav>
                                        <p:tav tm="100000">
                                          <p:val>
                                            <p:strVal val="#ppt_x"/>
                                          </p:val>
                                        </p:tav>
                                      </p:tavLst>
                                    </p:anim>
                                    <p:anim calcmode="lin" valueType="num">
                                      <p:cBhvr>
                                        <p:cTn id="11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4" grpId="0" animBg="1"/>
      <p:bldP spid="27" grpId="0" animBg="1"/>
      <p:bldP spid="31" grpId="0" animBg="1"/>
      <p:bldP spid="32" grpId="0" animBg="1"/>
      <p:bldP spid="33" grpId="0" animBg="1"/>
      <p:bldP spid="35" grpId="0" animBg="1"/>
      <p:bldP spid="36" grpId="0" animBg="1"/>
      <p:bldP spid="39" grpId="0" animBg="1"/>
      <p:bldP spid="4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Section 1: Current Supplier Information</a:t>
            </a:r>
          </a:p>
        </p:txBody>
      </p:sp>
      <p:pic>
        <p:nvPicPr>
          <p:cNvPr id="6" name="Content Placeholder 5">
            <a:extLst>
              <a:ext uri="{FF2B5EF4-FFF2-40B4-BE49-F238E27FC236}">
                <a16:creationId xmlns:a16="http://schemas.microsoft.com/office/drawing/2014/main" id="{0B2B7A75-7031-442B-A88B-F6B8C1A4FC37}"/>
              </a:ext>
            </a:extLst>
          </p:cNvPr>
          <p:cNvPicPr>
            <a:picLocks noGrp="1"/>
          </p:cNvPicPr>
          <p:nvPr>
            <p:ph idx="1"/>
          </p:nvPr>
        </p:nvPicPr>
        <p:blipFill>
          <a:blip r:embed="rId3"/>
          <a:stretch>
            <a:fillRect/>
          </a:stretch>
        </p:blipFill>
        <p:spPr>
          <a:xfrm>
            <a:off x="262597" y="2651708"/>
            <a:ext cx="8763000" cy="2041944"/>
          </a:xfrm>
          <a:prstGeom prst="rect">
            <a:avLst/>
          </a:prstGeom>
        </p:spPr>
      </p:pic>
      <p:sp>
        <p:nvSpPr>
          <p:cNvPr id="7" name="Text Box 17">
            <a:extLst>
              <a:ext uri="{FF2B5EF4-FFF2-40B4-BE49-F238E27FC236}">
                <a16:creationId xmlns:a16="http://schemas.microsoft.com/office/drawing/2014/main" id="{A2D5D325-5986-4B78-83A2-534288E3D335}"/>
              </a:ext>
            </a:extLst>
          </p:cNvPr>
          <p:cNvSpPr txBox="1"/>
          <p:nvPr/>
        </p:nvSpPr>
        <p:spPr>
          <a:xfrm>
            <a:off x="2444111" y="1999246"/>
            <a:ext cx="2209800" cy="286754"/>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include leading zeros</a:t>
            </a: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Arrow Connector 7">
            <a:extLst>
              <a:ext uri="{FF2B5EF4-FFF2-40B4-BE49-F238E27FC236}">
                <a16:creationId xmlns:a16="http://schemas.microsoft.com/office/drawing/2014/main" id="{41C71465-E938-45FE-8872-A398EA468FE4}"/>
              </a:ext>
            </a:extLst>
          </p:cNvPr>
          <p:cNvCxnSpPr>
            <a:cxnSpLocks/>
          </p:cNvCxnSpPr>
          <p:nvPr/>
        </p:nvCxnSpPr>
        <p:spPr>
          <a:xfrm>
            <a:off x="3505200" y="2286000"/>
            <a:ext cx="0" cy="106680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21">
            <a:extLst>
              <a:ext uri="{FF2B5EF4-FFF2-40B4-BE49-F238E27FC236}">
                <a16:creationId xmlns:a16="http://schemas.microsoft.com/office/drawing/2014/main" id="{B4D884C7-AC8F-48A0-B156-45C944AE67E1}"/>
              </a:ext>
            </a:extLst>
          </p:cNvPr>
          <p:cNvSpPr txBox="1"/>
          <p:nvPr/>
        </p:nvSpPr>
        <p:spPr>
          <a:xfrm>
            <a:off x="5171269" y="4693652"/>
            <a:ext cx="1686731" cy="716548"/>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be nine-digits and match what is in Edison, no dashes</a:t>
            </a: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Straight Arrow Connector 9">
            <a:extLst>
              <a:ext uri="{FF2B5EF4-FFF2-40B4-BE49-F238E27FC236}">
                <a16:creationId xmlns:a16="http://schemas.microsoft.com/office/drawing/2014/main" id="{32A88150-AC46-48F6-96F4-043CFDFDC69F}"/>
              </a:ext>
            </a:extLst>
          </p:cNvPr>
          <p:cNvCxnSpPr>
            <a:cxnSpLocks/>
            <a:stCxn id="9" idx="0"/>
          </p:cNvCxnSpPr>
          <p:nvPr/>
        </p:nvCxnSpPr>
        <p:spPr>
          <a:xfrm flipH="1" flipV="1">
            <a:off x="6014634" y="4135145"/>
            <a:ext cx="1" cy="558507"/>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19">
            <a:extLst>
              <a:ext uri="{FF2B5EF4-FFF2-40B4-BE49-F238E27FC236}">
                <a16:creationId xmlns:a16="http://schemas.microsoft.com/office/drawing/2014/main" id="{A3EF1586-7DEB-4540-ABF0-F98F4638AD56}"/>
              </a:ext>
            </a:extLst>
          </p:cNvPr>
          <p:cNvSpPr txBox="1"/>
          <p:nvPr/>
        </p:nvSpPr>
        <p:spPr>
          <a:xfrm>
            <a:off x="7117487" y="4384090"/>
            <a:ext cx="1686723" cy="1711911"/>
          </a:xfrm>
          <a:prstGeom prst="rect">
            <a:avLst/>
          </a:prstGeom>
          <a:solidFill>
            <a:schemeClr val="lt1"/>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EXACTLY match what is in Edison. </a:t>
            </a:r>
            <a:r>
              <a:rPr lang="en-US" sz="1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Do not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abbreviate the name entered here unless it is already abbreviated in Edison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Arrow Connector 15">
            <a:extLst>
              <a:ext uri="{FF2B5EF4-FFF2-40B4-BE49-F238E27FC236}">
                <a16:creationId xmlns:a16="http://schemas.microsoft.com/office/drawing/2014/main" id="{CCC1CE09-15C1-42E2-BEF9-9B9089A90705}"/>
              </a:ext>
            </a:extLst>
          </p:cNvPr>
          <p:cNvCxnSpPr>
            <a:cxnSpLocks/>
          </p:cNvCxnSpPr>
          <p:nvPr/>
        </p:nvCxnSpPr>
        <p:spPr>
          <a:xfrm flipV="1">
            <a:off x="7925756" y="3810000"/>
            <a:ext cx="0" cy="57409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47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A94C-1731-4929-BF42-C554219E1ED8}"/>
              </a:ext>
            </a:extLst>
          </p:cNvPr>
          <p:cNvSpPr>
            <a:spLocks noGrp="1"/>
          </p:cNvSpPr>
          <p:nvPr>
            <p:ph type="title"/>
          </p:nvPr>
        </p:nvSpPr>
        <p:spPr/>
        <p:txBody>
          <a:bodyPr/>
          <a:lstStyle/>
          <a:p>
            <a:pPr algn="ctr"/>
            <a:r>
              <a:rPr lang="en-US" sz="2800" dirty="0"/>
              <a:t>Section 2: Request Changes to Identifying Information tab</a:t>
            </a:r>
          </a:p>
        </p:txBody>
      </p:sp>
      <p:pic>
        <p:nvPicPr>
          <p:cNvPr id="4" name="Content Placeholder 3">
            <a:extLst>
              <a:ext uri="{FF2B5EF4-FFF2-40B4-BE49-F238E27FC236}">
                <a16:creationId xmlns:a16="http://schemas.microsoft.com/office/drawing/2014/main" id="{B8C721F8-8E70-4B8D-B6BD-23C45EFF687F}"/>
              </a:ext>
            </a:extLst>
          </p:cNvPr>
          <p:cNvPicPr>
            <a:picLocks noGrp="1"/>
          </p:cNvPicPr>
          <p:nvPr>
            <p:ph idx="1"/>
          </p:nvPr>
        </p:nvPicPr>
        <p:blipFill>
          <a:blip r:embed="rId3"/>
          <a:stretch>
            <a:fillRect/>
          </a:stretch>
        </p:blipFill>
        <p:spPr>
          <a:xfrm>
            <a:off x="228600" y="1866499"/>
            <a:ext cx="8763000" cy="1791691"/>
          </a:xfrm>
          <a:prstGeom prst="rect">
            <a:avLst/>
          </a:prstGeom>
        </p:spPr>
      </p:pic>
      <p:sp>
        <p:nvSpPr>
          <p:cNvPr id="7" name="Text Box 30">
            <a:extLst>
              <a:ext uri="{FF2B5EF4-FFF2-40B4-BE49-F238E27FC236}">
                <a16:creationId xmlns:a16="http://schemas.microsoft.com/office/drawing/2014/main" id="{0641E579-920B-4337-8130-8DF529D31C12}"/>
              </a:ext>
            </a:extLst>
          </p:cNvPr>
          <p:cNvSpPr txBox="1"/>
          <p:nvPr/>
        </p:nvSpPr>
        <p:spPr>
          <a:xfrm>
            <a:off x="3020516" y="3505203"/>
            <a:ext cx="2652395" cy="1371598"/>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W-9 name </a:t>
            </a:r>
            <a:r>
              <a:rPr lang="en-US" sz="1200"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must exactly </a:t>
            </a: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match the name entered here. Do not abbreviate the name entered here. Only special characters allowed are the dash (-) and ampersand (&amp;).</a:t>
            </a:r>
          </a:p>
        </p:txBody>
      </p:sp>
      <p:cxnSp>
        <p:nvCxnSpPr>
          <p:cNvPr id="8" name="Straight Arrow Connector 7">
            <a:extLst>
              <a:ext uri="{FF2B5EF4-FFF2-40B4-BE49-F238E27FC236}">
                <a16:creationId xmlns:a16="http://schemas.microsoft.com/office/drawing/2014/main" id="{13F0328C-F593-48B4-9E88-CF32CBDD0137}"/>
              </a:ext>
            </a:extLst>
          </p:cNvPr>
          <p:cNvCxnSpPr>
            <a:cxnSpLocks/>
            <a:stCxn id="7" idx="0"/>
          </p:cNvCxnSpPr>
          <p:nvPr/>
        </p:nvCxnSpPr>
        <p:spPr>
          <a:xfrm flipH="1" flipV="1">
            <a:off x="4343400" y="2819401"/>
            <a:ext cx="3314" cy="68580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BCAE09-74BD-4345-BA76-BB6FEC155C1C}"/>
              </a:ext>
            </a:extLst>
          </p:cNvPr>
          <p:cNvCxnSpPr/>
          <p:nvPr/>
        </p:nvCxnSpPr>
        <p:spPr>
          <a:xfrm>
            <a:off x="6477000" y="2209800"/>
            <a:ext cx="167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5BF024-7724-4803-BD90-4144B2FFFF4C}"/>
              </a:ext>
            </a:extLst>
          </p:cNvPr>
          <p:cNvCxnSpPr>
            <a:cxnSpLocks/>
          </p:cNvCxnSpPr>
          <p:nvPr/>
        </p:nvCxnSpPr>
        <p:spPr>
          <a:xfrm>
            <a:off x="381000" y="2438400"/>
            <a:ext cx="792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 Box 30">
            <a:extLst>
              <a:ext uri="{FF2B5EF4-FFF2-40B4-BE49-F238E27FC236}">
                <a16:creationId xmlns:a16="http://schemas.microsoft.com/office/drawing/2014/main" id="{312DAB2F-C285-4964-B321-D9B86949C115}"/>
              </a:ext>
            </a:extLst>
          </p:cNvPr>
          <p:cNvSpPr txBox="1"/>
          <p:nvPr/>
        </p:nvSpPr>
        <p:spPr>
          <a:xfrm>
            <a:off x="6279990" y="4022386"/>
            <a:ext cx="2406797" cy="471558"/>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W-9 Line 3 must match the W-9 Business Type requested  </a:t>
            </a:r>
          </a:p>
        </p:txBody>
      </p:sp>
      <p:cxnSp>
        <p:nvCxnSpPr>
          <p:cNvPr id="15" name="Straight Arrow Connector 14">
            <a:extLst>
              <a:ext uri="{FF2B5EF4-FFF2-40B4-BE49-F238E27FC236}">
                <a16:creationId xmlns:a16="http://schemas.microsoft.com/office/drawing/2014/main" id="{88EEDB97-FE82-413A-B21E-049172854F9A}"/>
              </a:ext>
            </a:extLst>
          </p:cNvPr>
          <p:cNvCxnSpPr>
            <a:cxnSpLocks/>
          </p:cNvCxnSpPr>
          <p:nvPr/>
        </p:nvCxnSpPr>
        <p:spPr>
          <a:xfrm flipV="1">
            <a:off x="7449026" y="3200400"/>
            <a:ext cx="0" cy="80109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B6DFF5-5C07-45B4-B82B-B408FE2DE730}"/>
              </a:ext>
            </a:extLst>
          </p:cNvPr>
          <p:cNvSpPr txBox="1"/>
          <p:nvPr/>
        </p:nvSpPr>
        <p:spPr>
          <a:xfrm>
            <a:off x="1890474" y="5181600"/>
            <a:ext cx="5363051" cy="716991"/>
          </a:xfrm>
          <a:prstGeom prst="rect">
            <a:avLst/>
          </a:prstGeom>
          <a:noFill/>
          <a:ln w="19050">
            <a:solidFill>
              <a:schemeClr val="tx1"/>
            </a:solidFill>
          </a:ln>
        </p:spPr>
        <p:txBody>
          <a:bodyPr wrap="square" rtlCol="0">
            <a:spAutoFit/>
          </a:bodyPr>
          <a:lstStyle/>
          <a:p>
            <a:pPr marL="0" marR="0" algn="ctr">
              <a:lnSpc>
                <a:spcPct val="115000"/>
              </a:lnSpc>
              <a:spcBef>
                <a:spcPts val="0"/>
              </a:spcBef>
              <a:spcAft>
                <a:spcPts val="0"/>
              </a:spcAft>
            </a:pPr>
            <a:r>
              <a:rPr lang="en-US"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Note: Ask yourself, does the information provided on the W-9 already match what is in Edison, except for what I am asking to be changed? If not, do additional changes need to be requested?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5972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6" grpId="0" animBg="1"/>
    </p:bld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1328</TotalTime>
  <Words>3836</Words>
  <Application>Microsoft Office PowerPoint</Application>
  <PresentationFormat>On-screen Show (4:3)</PresentationFormat>
  <Paragraphs>232</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Open Sans</vt:lpstr>
      <vt:lpstr>PermianSlabSerifTypeface</vt:lpstr>
      <vt:lpstr>PowerPoint B</vt:lpstr>
      <vt:lpstr>Supplier Maintenance Agency Training Workshop #1</vt:lpstr>
      <vt:lpstr>Upcoming Training Workshops</vt:lpstr>
      <vt:lpstr>Supplier Update Form</vt:lpstr>
      <vt:lpstr>Supplier Update Form (SUF) Helpful Hints</vt:lpstr>
      <vt:lpstr>FOR AGENCY USE ONLY</vt:lpstr>
      <vt:lpstr>Section 1: Current Supplier Information</vt:lpstr>
      <vt:lpstr>TN_AP33C_Vendor_Search</vt:lpstr>
      <vt:lpstr>Section 1: Current Supplier Information</vt:lpstr>
      <vt:lpstr>Section 2: Request Changes to Identifying Information tab</vt:lpstr>
      <vt:lpstr>Section 3: Request to add an Address or change Address(es)</vt:lpstr>
      <vt:lpstr>Section 3: Request to add an Address or change Address(es)</vt:lpstr>
      <vt:lpstr>Section 3: Request to add an Address or change Address(es)</vt:lpstr>
      <vt:lpstr>Section 3: Request to add an Address or change Address(es)</vt:lpstr>
      <vt:lpstr>Section 4:  Request to Add a Location</vt:lpstr>
      <vt:lpstr>Section 5:  Request to Inactivate Supplier ID or Address ID(s) and /or Location(s)</vt:lpstr>
      <vt:lpstr>Section 5:  Request to Inactivate Supplier ID or Address ID(s) and /or Location(s)</vt:lpstr>
      <vt:lpstr>Section 6:  Request to Activate Supplier ID, Address ID(s), and/or Location(s)</vt:lpstr>
      <vt:lpstr>Section 6:  Request to Activate Supplier ID, Address ID(s), and/or Location(s)</vt:lpstr>
      <vt:lpstr>Section 7: Request to Add or Remove Synchronizations (1. And 2. are required)</vt:lpstr>
      <vt:lpstr>Section 8:  Agency Certification</vt:lpstr>
      <vt:lpstr>Section 8:  Agency Certification</vt:lpstr>
      <vt:lpstr>Section 8:  Agency Certification</vt:lpstr>
      <vt:lpstr>Section 8:  Agency Certification</vt:lpstr>
      <vt:lpstr>Contact Supplier Maintenance</vt:lpstr>
      <vt:lpstr>Questions?</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Christina C. Humphrey</cp:lastModifiedBy>
  <cp:revision>116</cp:revision>
  <dcterms:created xsi:type="dcterms:W3CDTF">2015-04-23T14:24:52Z</dcterms:created>
  <dcterms:modified xsi:type="dcterms:W3CDTF">2021-12-08T19:17:07Z</dcterms:modified>
</cp:coreProperties>
</file>