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6_87733B13.xml" ContentType="application/vnd.ms-powerpoint.comment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29"/>
  </p:notesMasterIdLst>
  <p:sldIdLst>
    <p:sldId id="256" r:id="rId3"/>
    <p:sldId id="259" r:id="rId4"/>
    <p:sldId id="260" r:id="rId5"/>
    <p:sldId id="261" r:id="rId6"/>
    <p:sldId id="265" r:id="rId7"/>
    <p:sldId id="266" r:id="rId8"/>
    <p:sldId id="285" r:id="rId9"/>
    <p:sldId id="283" r:id="rId10"/>
    <p:sldId id="282" r:id="rId11"/>
    <p:sldId id="264" r:id="rId12"/>
    <p:sldId id="281" r:id="rId13"/>
    <p:sldId id="262" r:id="rId14"/>
    <p:sldId id="268" r:id="rId15"/>
    <p:sldId id="267" r:id="rId16"/>
    <p:sldId id="270" r:id="rId17"/>
    <p:sldId id="271" r:id="rId18"/>
    <p:sldId id="272" r:id="rId19"/>
    <p:sldId id="277" r:id="rId20"/>
    <p:sldId id="273" r:id="rId21"/>
    <p:sldId id="263" r:id="rId22"/>
    <p:sldId id="274" r:id="rId23"/>
    <p:sldId id="279" r:id="rId24"/>
    <p:sldId id="278" r:id="rId25"/>
    <p:sldId id="280" r:id="rId26"/>
    <p:sldId id="286" r:id="rId27"/>
    <p:sldId id="287"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78C2EC-C43B-AEA2-B930-DFA5C5CD18D8}" name="Karla Anderson" initials="KA" userId="S::BA01514@tn.gov::743f1ae0-ad06-4ce2-aae4-d1640741628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ED6329-D5E3-4AA0-8F63-733264A2705E}" v="11" dt="2022-10-25T13:48:35.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80" autoAdjust="0"/>
    <p:restoredTop sz="94676" autoAdjust="0"/>
  </p:normalViewPr>
  <p:slideViewPr>
    <p:cSldViewPr snapToGrid="0">
      <p:cViewPr>
        <p:scale>
          <a:sx n="100" d="100"/>
          <a:sy n="100" d="100"/>
        </p:scale>
        <p:origin x="1956" y="9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Anderson" userId="743f1ae0-ad06-4ce2-aae4-d1640741628b" providerId="ADAL" clId="{4EED6329-D5E3-4AA0-8F63-733264A2705E}"/>
    <pc:docChg chg="undo custSel modSld modMainMaster">
      <pc:chgData name="Karla Anderson" userId="743f1ae0-ad06-4ce2-aae4-d1640741628b" providerId="ADAL" clId="{4EED6329-D5E3-4AA0-8F63-733264A2705E}" dt="2022-10-25T13:55:48.413" v="67" actId="1076"/>
      <pc:docMkLst>
        <pc:docMk/>
      </pc:docMkLst>
      <pc:sldChg chg="modSp mod">
        <pc:chgData name="Karla Anderson" userId="743f1ae0-ad06-4ce2-aae4-d1640741628b" providerId="ADAL" clId="{4EED6329-D5E3-4AA0-8F63-733264A2705E}" dt="2022-10-25T13:49:09.266" v="37" actId="1076"/>
        <pc:sldMkLst>
          <pc:docMk/>
          <pc:sldMk cId="479260111" sldId="256"/>
        </pc:sldMkLst>
        <pc:spChg chg="mod">
          <ac:chgData name="Karla Anderson" userId="743f1ae0-ad06-4ce2-aae4-d1640741628b" providerId="ADAL" clId="{4EED6329-D5E3-4AA0-8F63-733264A2705E}" dt="2022-10-25T13:49:09.266" v="37" actId="1076"/>
          <ac:spMkLst>
            <pc:docMk/>
            <pc:sldMk cId="479260111" sldId="256"/>
            <ac:spMk id="2" creationId="{00000000-0000-0000-0000-000000000000}"/>
          </ac:spMkLst>
        </pc:spChg>
      </pc:sldChg>
      <pc:sldChg chg="modSp mod addCm">
        <pc:chgData name="Karla Anderson" userId="743f1ae0-ad06-4ce2-aae4-d1640741628b" providerId="ADAL" clId="{4EED6329-D5E3-4AA0-8F63-733264A2705E}" dt="2022-10-25T13:52:09.909" v="54"/>
        <pc:sldMkLst>
          <pc:docMk/>
          <pc:sldMk cId="2272475923" sldId="262"/>
        </pc:sldMkLst>
        <pc:spChg chg="mod">
          <ac:chgData name="Karla Anderson" userId="743f1ae0-ad06-4ce2-aae4-d1640741628b" providerId="ADAL" clId="{4EED6329-D5E3-4AA0-8F63-733264A2705E}" dt="2022-10-25T13:51:49.748" v="53" actId="20577"/>
          <ac:spMkLst>
            <pc:docMk/>
            <pc:sldMk cId="2272475923" sldId="262"/>
            <ac:spMk id="5" creationId="{00000000-0000-0000-0000-000000000000}"/>
          </ac:spMkLst>
        </pc:spChg>
      </pc:sldChg>
      <pc:sldChg chg="modSp mod">
        <pc:chgData name="Karla Anderson" userId="743f1ae0-ad06-4ce2-aae4-d1640741628b" providerId="ADAL" clId="{4EED6329-D5E3-4AA0-8F63-733264A2705E}" dt="2022-10-25T13:54:05.745" v="59" actId="20577"/>
        <pc:sldMkLst>
          <pc:docMk/>
          <pc:sldMk cId="742637130" sldId="273"/>
        </pc:sldMkLst>
        <pc:spChg chg="mod">
          <ac:chgData name="Karla Anderson" userId="743f1ae0-ad06-4ce2-aae4-d1640741628b" providerId="ADAL" clId="{4EED6329-D5E3-4AA0-8F63-733264A2705E}" dt="2022-10-25T13:54:05.745" v="59" actId="20577"/>
          <ac:spMkLst>
            <pc:docMk/>
            <pc:sldMk cId="742637130" sldId="273"/>
            <ac:spMk id="3" creationId="{F8622CA8-2E42-4874-B895-61CA1737FBBC}"/>
          </ac:spMkLst>
        </pc:spChg>
      </pc:sldChg>
      <pc:sldChg chg="modSp mod">
        <pc:chgData name="Karla Anderson" userId="743f1ae0-ad06-4ce2-aae4-d1640741628b" providerId="ADAL" clId="{4EED6329-D5E3-4AA0-8F63-733264A2705E}" dt="2022-10-25T13:53:43.905" v="58" actId="1076"/>
        <pc:sldMkLst>
          <pc:docMk/>
          <pc:sldMk cId="869348121" sldId="277"/>
        </pc:sldMkLst>
        <pc:picChg chg="mod">
          <ac:chgData name="Karla Anderson" userId="743f1ae0-ad06-4ce2-aae4-d1640741628b" providerId="ADAL" clId="{4EED6329-D5E3-4AA0-8F63-733264A2705E}" dt="2022-10-25T13:53:43.905" v="58" actId="1076"/>
          <ac:picMkLst>
            <pc:docMk/>
            <pc:sldMk cId="869348121" sldId="277"/>
            <ac:picMk id="4" creationId="{6B32672A-008B-42E9-BAD9-30A8FA3D57C3}"/>
          </ac:picMkLst>
        </pc:picChg>
      </pc:sldChg>
      <pc:sldChg chg="modSp mod">
        <pc:chgData name="Karla Anderson" userId="743f1ae0-ad06-4ce2-aae4-d1640741628b" providerId="ADAL" clId="{4EED6329-D5E3-4AA0-8F63-733264A2705E}" dt="2022-10-25T13:51:19.651" v="52" actId="27636"/>
        <pc:sldMkLst>
          <pc:docMk/>
          <pc:sldMk cId="1784788846" sldId="281"/>
        </pc:sldMkLst>
        <pc:spChg chg="mod">
          <ac:chgData name="Karla Anderson" userId="743f1ae0-ad06-4ce2-aae4-d1640741628b" providerId="ADAL" clId="{4EED6329-D5E3-4AA0-8F63-733264A2705E}" dt="2022-10-25T13:51:19.651" v="52" actId="27636"/>
          <ac:spMkLst>
            <pc:docMk/>
            <pc:sldMk cId="1784788846" sldId="281"/>
            <ac:spMk id="3" creationId="{83FC2558-B144-4CC5-AF3C-706A9161F0FC}"/>
          </ac:spMkLst>
        </pc:spChg>
      </pc:sldChg>
      <pc:sldChg chg="modSp mod">
        <pc:chgData name="Karla Anderson" userId="743f1ae0-ad06-4ce2-aae4-d1640741628b" providerId="ADAL" clId="{4EED6329-D5E3-4AA0-8F63-733264A2705E}" dt="2022-10-25T13:55:48.413" v="67" actId="1076"/>
        <pc:sldMkLst>
          <pc:docMk/>
          <pc:sldMk cId="3020161734" sldId="286"/>
        </pc:sldMkLst>
        <pc:spChg chg="mod">
          <ac:chgData name="Karla Anderson" userId="743f1ae0-ad06-4ce2-aae4-d1640741628b" providerId="ADAL" clId="{4EED6329-D5E3-4AA0-8F63-733264A2705E}" dt="2022-10-25T13:55:26.507" v="61" actId="1076"/>
          <ac:spMkLst>
            <pc:docMk/>
            <pc:sldMk cId="3020161734" sldId="286"/>
            <ac:spMk id="5" creationId="{1212850F-FCAA-40B2-B867-F2E42834E932}"/>
          </ac:spMkLst>
        </pc:spChg>
        <pc:spChg chg="mod">
          <ac:chgData name="Karla Anderson" userId="743f1ae0-ad06-4ce2-aae4-d1640741628b" providerId="ADAL" clId="{4EED6329-D5E3-4AA0-8F63-733264A2705E}" dt="2022-10-25T13:55:32.166" v="63" actId="1076"/>
          <ac:spMkLst>
            <pc:docMk/>
            <pc:sldMk cId="3020161734" sldId="286"/>
            <ac:spMk id="6" creationId="{F3086CBA-3C38-4011-A927-0B5E0C814C45}"/>
          </ac:spMkLst>
        </pc:spChg>
        <pc:spChg chg="mod">
          <ac:chgData name="Karla Anderson" userId="743f1ae0-ad06-4ce2-aae4-d1640741628b" providerId="ADAL" clId="{4EED6329-D5E3-4AA0-8F63-733264A2705E}" dt="2022-10-25T13:55:48.413" v="67" actId="1076"/>
          <ac:spMkLst>
            <pc:docMk/>
            <pc:sldMk cId="3020161734" sldId="286"/>
            <ac:spMk id="7" creationId="{5A96A53E-B1CF-4259-8038-6CDE6D751708}"/>
          </ac:spMkLst>
        </pc:spChg>
        <pc:spChg chg="mod">
          <ac:chgData name="Karla Anderson" userId="743f1ae0-ad06-4ce2-aae4-d1640741628b" providerId="ADAL" clId="{4EED6329-D5E3-4AA0-8F63-733264A2705E}" dt="2022-10-25T13:55:40.295" v="64" actId="1076"/>
          <ac:spMkLst>
            <pc:docMk/>
            <pc:sldMk cId="3020161734" sldId="286"/>
            <ac:spMk id="8" creationId="{935FA5DC-F120-455C-8E66-90C8BFF255DD}"/>
          </ac:spMkLst>
        </pc:spChg>
        <pc:spChg chg="mod">
          <ac:chgData name="Karla Anderson" userId="743f1ae0-ad06-4ce2-aae4-d1640741628b" providerId="ADAL" clId="{4EED6329-D5E3-4AA0-8F63-733264A2705E}" dt="2022-10-25T13:55:42.824" v="65" actId="1076"/>
          <ac:spMkLst>
            <pc:docMk/>
            <pc:sldMk cId="3020161734" sldId="286"/>
            <ac:spMk id="9" creationId="{1A3D020C-F013-4817-8410-6781158FF4AA}"/>
          </ac:spMkLst>
        </pc:spChg>
        <pc:picChg chg="mod">
          <ac:chgData name="Karla Anderson" userId="743f1ae0-ad06-4ce2-aae4-d1640741628b" providerId="ADAL" clId="{4EED6329-D5E3-4AA0-8F63-733264A2705E}" dt="2022-10-25T13:55:22.242" v="60" actId="14100"/>
          <ac:picMkLst>
            <pc:docMk/>
            <pc:sldMk cId="3020161734" sldId="286"/>
            <ac:picMk id="4" creationId="{9B53C9C2-9F77-41FE-9E3E-273D8605BEC6}"/>
          </ac:picMkLst>
        </pc:picChg>
      </pc:sldChg>
      <pc:sldMasterChg chg="modSldLayout">
        <pc:chgData name="Karla Anderson" userId="743f1ae0-ad06-4ce2-aae4-d1640741628b" providerId="ADAL" clId="{4EED6329-D5E3-4AA0-8F63-733264A2705E}" dt="2022-10-25T13:48:40.911" v="36" actId="1076"/>
        <pc:sldMasterMkLst>
          <pc:docMk/>
          <pc:sldMasterMk cId="1629926492" sldId="2147483681"/>
        </pc:sldMasterMkLst>
        <pc:sldLayoutChg chg="addSp delSp modSp mod">
          <pc:chgData name="Karla Anderson" userId="743f1ae0-ad06-4ce2-aae4-d1640741628b" providerId="ADAL" clId="{4EED6329-D5E3-4AA0-8F63-733264A2705E}" dt="2022-10-25T13:46:51.897" v="2" actId="1076"/>
          <pc:sldLayoutMkLst>
            <pc:docMk/>
            <pc:sldMasterMk cId="1629926492" sldId="2147483681"/>
            <pc:sldLayoutMk cId="1712777135" sldId="2147483682"/>
          </pc:sldLayoutMkLst>
          <pc:picChg chg="del">
            <ac:chgData name="Karla Anderson" userId="743f1ae0-ad06-4ce2-aae4-d1640741628b" providerId="ADAL" clId="{4EED6329-D5E3-4AA0-8F63-733264A2705E}" dt="2022-10-25T13:46:35.215" v="0" actId="478"/>
            <ac:picMkLst>
              <pc:docMk/>
              <pc:sldMasterMk cId="1629926492" sldId="2147483681"/>
              <pc:sldLayoutMk cId="1712777135" sldId="2147483682"/>
              <ac:picMk id="4" creationId="{00000000-0000-0000-0000-000000000000}"/>
            </ac:picMkLst>
          </pc:picChg>
          <pc:picChg chg="add mod">
            <ac:chgData name="Karla Anderson" userId="743f1ae0-ad06-4ce2-aae4-d1640741628b" providerId="ADAL" clId="{4EED6329-D5E3-4AA0-8F63-733264A2705E}" dt="2022-10-25T13:46:51.897" v="2" actId="1076"/>
            <ac:picMkLst>
              <pc:docMk/>
              <pc:sldMasterMk cId="1629926492" sldId="2147483681"/>
              <pc:sldLayoutMk cId="1712777135" sldId="2147483682"/>
              <ac:picMk id="9" creationId="{D259BFDA-407F-44C3-9287-F589F8E965BE}"/>
            </ac:picMkLst>
          </pc:picChg>
        </pc:sldLayoutChg>
        <pc:sldLayoutChg chg="addSp delSp modSp mod">
          <pc:chgData name="Karla Anderson" userId="743f1ae0-ad06-4ce2-aae4-d1640741628b" providerId="ADAL" clId="{4EED6329-D5E3-4AA0-8F63-733264A2705E}" dt="2022-10-25T13:47:01.884" v="4"/>
          <pc:sldLayoutMkLst>
            <pc:docMk/>
            <pc:sldMasterMk cId="1629926492" sldId="2147483681"/>
            <pc:sldLayoutMk cId="4213682316" sldId="2147483683"/>
          </pc:sldLayoutMkLst>
          <pc:picChg chg="del">
            <ac:chgData name="Karla Anderson" userId="743f1ae0-ad06-4ce2-aae4-d1640741628b" providerId="ADAL" clId="{4EED6329-D5E3-4AA0-8F63-733264A2705E}" dt="2022-10-25T13:47:00.807" v="3" actId="478"/>
            <ac:picMkLst>
              <pc:docMk/>
              <pc:sldMasterMk cId="1629926492" sldId="2147483681"/>
              <pc:sldLayoutMk cId="4213682316" sldId="2147483683"/>
              <ac:picMk id="6" creationId="{00000000-0000-0000-0000-000000000000}"/>
            </ac:picMkLst>
          </pc:picChg>
          <pc:picChg chg="add mod">
            <ac:chgData name="Karla Anderson" userId="743f1ae0-ad06-4ce2-aae4-d1640741628b" providerId="ADAL" clId="{4EED6329-D5E3-4AA0-8F63-733264A2705E}" dt="2022-10-25T13:47:01.884" v="4"/>
            <ac:picMkLst>
              <pc:docMk/>
              <pc:sldMasterMk cId="1629926492" sldId="2147483681"/>
              <pc:sldLayoutMk cId="4213682316" sldId="2147483683"/>
              <ac:picMk id="8" creationId="{F6BECA1F-1296-460C-9804-BD13D3A44348}"/>
            </ac:picMkLst>
          </pc:picChg>
        </pc:sldLayoutChg>
        <pc:sldLayoutChg chg="addSp delSp modSp mod">
          <pc:chgData name="Karla Anderson" userId="743f1ae0-ad06-4ce2-aae4-d1640741628b" providerId="ADAL" clId="{4EED6329-D5E3-4AA0-8F63-733264A2705E}" dt="2022-10-25T13:47:25.613" v="11" actId="1076"/>
          <pc:sldLayoutMkLst>
            <pc:docMk/>
            <pc:sldMasterMk cId="1629926492" sldId="2147483681"/>
            <pc:sldLayoutMk cId="3387560092" sldId="2147483684"/>
          </pc:sldLayoutMkLst>
          <pc:picChg chg="add mod">
            <ac:chgData name="Karla Anderson" userId="743f1ae0-ad06-4ce2-aae4-d1640741628b" providerId="ADAL" clId="{4EED6329-D5E3-4AA0-8F63-733264A2705E}" dt="2022-10-25T13:47:25.613" v="11" actId="1076"/>
            <ac:picMkLst>
              <pc:docMk/>
              <pc:sldMasterMk cId="1629926492" sldId="2147483681"/>
              <pc:sldLayoutMk cId="3387560092" sldId="2147483684"/>
              <ac:picMk id="5" creationId="{CFBB5931-C19C-46F4-B2F7-CC8191203447}"/>
            </ac:picMkLst>
          </pc:picChg>
          <pc:picChg chg="del">
            <ac:chgData name="Karla Anderson" userId="743f1ae0-ad06-4ce2-aae4-d1640741628b" providerId="ADAL" clId="{4EED6329-D5E3-4AA0-8F63-733264A2705E}" dt="2022-10-25T13:47:05.404" v="5" actId="478"/>
            <ac:picMkLst>
              <pc:docMk/>
              <pc:sldMasterMk cId="1629926492" sldId="2147483681"/>
              <pc:sldLayoutMk cId="3387560092" sldId="2147483684"/>
              <ac:picMk id="6" creationId="{00000000-0000-0000-0000-000000000000}"/>
            </ac:picMkLst>
          </pc:picChg>
        </pc:sldLayoutChg>
        <pc:sldLayoutChg chg="addSp delSp modSp mod">
          <pc:chgData name="Karla Anderson" userId="743f1ae0-ad06-4ce2-aae4-d1640741628b" providerId="ADAL" clId="{4EED6329-D5E3-4AA0-8F63-733264A2705E}" dt="2022-10-25T13:47:40.912" v="14" actId="1076"/>
          <pc:sldLayoutMkLst>
            <pc:docMk/>
            <pc:sldMasterMk cId="1629926492" sldId="2147483681"/>
            <pc:sldLayoutMk cId="4239015259" sldId="2147483686"/>
          </pc:sldLayoutMkLst>
          <pc:picChg chg="del">
            <ac:chgData name="Karla Anderson" userId="743f1ae0-ad06-4ce2-aae4-d1640741628b" providerId="ADAL" clId="{4EED6329-D5E3-4AA0-8F63-733264A2705E}" dt="2022-10-25T13:47:32.405" v="12" actId="478"/>
            <ac:picMkLst>
              <pc:docMk/>
              <pc:sldMasterMk cId="1629926492" sldId="2147483681"/>
              <pc:sldLayoutMk cId="4239015259" sldId="2147483686"/>
              <ac:picMk id="9" creationId="{00000000-0000-0000-0000-000000000000}"/>
            </ac:picMkLst>
          </pc:picChg>
          <pc:picChg chg="add mod">
            <ac:chgData name="Karla Anderson" userId="743f1ae0-ad06-4ce2-aae4-d1640741628b" providerId="ADAL" clId="{4EED6329-D5E3-4AA0-8F63-733264A2705E}" dt="2022-10-25T13:47:40.912" v="14" actId="1076"/>
            <ac:picMkLst>
              <pc:docMk/>
              <pc:sldMasterMk cId="1629926492" sldId="2147483681"/>
              <pc:sldLayoutMk cId="4239015259" sldId="2147483686"/>
              <ac:picMk id="11" creationId="{2133611F-DBC8-4750-84DD-B846AECBEDC6}"/>
            </ac:picMkLst>
          </pc:picChg>
        </pc:sldLayoutChg>
        <pc:sldLayoutChg chg="addSp delSp modSp mod">
          <pc:chgData name="Karla Anderson" userId="743f1ae0-ad06-4ce2-aae4-d1640741628b" providerId="ADAL" clId="{4EED6329-D5E3-4AA0-8F63-733264A2705E}" dt="2022-10-25T13:47:48" v="17" actId="1076"/>
          <pc:sldLayoutMkLst>
            <pc:docMk/>
            <pc:sldMasterMk cId="1629926492" sldId="2147483681"/>
            <pc:sldLayoutMk cId="1527138644" sldId="2147483687"/>
          </pc:sldLayoutMkLst>
          <pc:picChg chg="del">
            <ac:chgData name="Karla Anderson" userId="743f1ae0-ad06-4ce2-aae4-d1640741628b" providerId="ADAL" clId="{4EED6329-D5E3-4AA0-8F63-733264A2705E}" dt="2022-10-25T13:47:44.057" v="15" actId="478"/>
            <ac:picMkLst>
              <pc:docMk/>
              <pc:sldMasterMk cId="1629926492" sldId="2147483681"/>
              <pc:sldLayoutMk cId="1527138644" sldId="2147483687"/>
              <ac:picMk id="9" creationId="{00000000-0000-0000-0000-000000000000}"/>
            </ac:picMkLst>
          </pc:picChg>
          <pc:picChg chg="add mod">
            <ac:chgData name="Karla Anderson" userId="743f1ae0-ad06-4ce2-aae4-d1640741628b" providerId="ADAL" clId="{4EED6329-D5E3-4AA0-8F63-733264A2705E}" dt="2022-10-25T13:47:48" v="17" actId="1076"/>
            <ac:picMkLst>
              <pc:docMk/>
              <pc:sldMasterMk cId="1629926492" sldId="2147483681"/>
              <pc:sldLayoutMk cId="1527138644" sldId="2147483687"/>
              <ac:picMk id="10" creationId="{18BF1427-B12F-454E-813A-27B163932E3E}"/>
            </ac:picMkLst>
          </pc:picChg>
        </pc:sldLayoutChg>
        <pc:sldLayoutChg chg="addSp delSp modSp mod">
          <pc:chgData name="Karla Anderson" userId="743f1ae0-ad06-4ce2-aae4-d1640741628b" providerId="ADAL" clId="{4EED6329-D5E3-4AA0-8F63-733264A2705E}" dt="2022-10-25T13:47:58.201" v="21" actId="1076"/>
          <pc:sldLayoutMkLst>
            <pc:docMk/>
            <pc:sldMasterMk cId="1629926492" sldId="2147483681"/>
            <pc:sldLayoutMk cId="1171162648" sldId="2147483688"/>
          </pc:sldLayoutMkLst>
          <pc:picChg chg="del">
            <ac:chgData name="Karla Anderson" userId="743f1ae0-ad06-4ce2-aae4-d1640741628b" providerId="ADAL" clId="{4EED6329-D5E3-4AA0-8F63-733264A2705E}" dt="2022-10-25T13:47:50.115" v="18" actId="478"/>
            <ac:picMkLst>
              <pc:docMk/>
              <pc:sldMasterMk cId="1629926492" sldId="2147483681"/>
              <pc:sldLayoutMk cId="1171162648" sldId="2147483688"/>
              <ac:picMk id="9" creationId="{00000000-0000-0000-0000-000000000000}"/>
            </ac:picMkLst>
          </pc:picChg>
          <pc:picChg chg="add mod">
            <ac:chgData name="Karla Anderson" userId="743f1ae0-ad06-4ce2-aae4-d1640741628b" providerId="ADAL" clId="{4EED6329-D5E3-4AA0-8F63-733264A2705E}" dt="2022-10-25T13:47:58.201" v="21" actId="1076"/>
            <ac:picMkLst>
              <pc:docMk/>
              <pc:sldMasterMk cId="1629926492" sldId="2147483681"/>
              <pc:sldLayoutMk cId="1171162648" sldId="2147483688"/>
              <ac:picMk id="10" creationId="{CD45E6D9-58F6-4E7D-BD07-92B7D9C4CD38}"/>
            </ac:picMkLst>
          </pc:picChg>
        </pc:sldLayoutChg>
        <pc:sldLayoutChg chg="addSp delSp modSp mod">
          <pc:chgData name="Karla Anderson" userId="743f1ae0-ad06-4ce2-aae4-d1640741628b" providerId="ADAL" clId="{4EED6329-D5E3-4AA0-8F63-733264A2705E}" dt="2022-10-25T13:48:04.814" v="24" actId="1076"/>
          <pc:sldLayoutMkLst>
            <pc:docMk/>
            <pc:sldMasterMk cId="1629926492" sldId="2147483681"/>
            <pc:sldLayoutMk cId="1706793168" sldId="2147483689"/>
          </pc:sldLayoutMkLst>
          <pc:picChg chg="del">
            <ac:chgData name="Karla Anderson" userId="743f1ae0-ad06-4ce2-aae4-d1640741628b" providerId="ADAL" clId="{4EED6329-D5E3-4AA0-8F63-733264A2705E}" dt="2022-10-25T13:48:01.251" v="22" actId="478"/>
            <ac:picMkLst>
              <pc:docMk/>
              <pc:sldMasterMk cId="1629926492" sldId="2147483681"/>
              <pc:sldLayoutMk cId="1706793168" sldId="2147483689"/>
              <ac:picMk id="9" creationId="{00000000-0000-0000-0000-000000000000}"/>
            </ac:picMkLst>
          </pc:picChg>
          <pc:picChg chg="add mod">
            <ac:chgData name="Karla Anderson" userId="743f1ae0-ad06-4ce2-aae4-d1640741628b" providerId="ADAL" clId="{4EED6329-D5E3-4AA0-8F63-733264A2705E}" dt="2022-10-25T13:48:04.814" v="24" actId="1076"/>
            <ac:picMkLst>
              <pc:docMk/>
              <pc:sldMasterMk cId="1629926492" sldId="2147483681"/>
              <pc:sldLayoutMk cId="1706793168" sldId="2147483689"/>
              <ac:picMk id="10" creationId="{D897528E-901D-41B3-80B5-FF1DADC6B485}"/>
            </ac:picMkLst>
          </pc:picChg>
        </pc:sldLayoutChg>
        <pc:sldLayoutChg chg="addSp delSp modSp mod">
          <pc:chgData name="Karla Anderson" userId="743f1ae0-ad06-4ce2-aae4-d1640741628b" providerId="ADAL" clId="{4EED6329-D5E3-4AA0-8F63-733264A2705E}" dt="2022-10-25T13:48:15.491" v="27" actId="1076"/>
          <pc:sldLayoutMkLst>
            <pc:docMk/>
            <pc:sldMasterMk cId="1629926492" sldId="2147483681"/>
            <pc:sldLayoutMk cId="402436449" sldId="2147483690"/>
          </pc:sldLayoutMkLst>
          <pc:picChg chg="del">
            <ac:chgData name="Karla Anderson" userId="743f1ae0-ad06-4ce2-aae4-d1640741628b" providerId="ADAL" clId="{4EED6329-D5E3-4AA0-8F63-733264A2705E}" dt="2022-10-25T13:48:09.148" v="25" actId="478"/>
            <ac:picMkLst>
              <pc:docMk/>
              <pc:sldMasterMk cId="1629926492" sldId="2147483681"/>
              <pc:sldLayoutMk cId="402436449" sldId="2147483690"/>
              <ac:picMk id="9" creationId="{00000000-0000-0000-0000-000000000000}"/>
            </ac:picMkLst>
          </pc:picChg>
          <pc:picChg chg="add mod">
            <ac:chgData name="Karla Anderson" userId="743f1ae0-ad06-4ce2-aae4-d1640741628b" providerId="ADAL" clId="{4EED6329-D5E3-4AA0-8F63-733264A2705E}" dt="2022-10-25T13:48:15.491" v="27" actId="1076"/>
            <ac:picMkLst>
              <pc:docMk/>
              <pc:sldMasterMk cId="1629926492" sldId="2147483681"/>
              <pc:sldLayoutMk cId="402436449" sldId="2147483690"/>
              <ac:picMk id="10" creationId="{B2938A8F-7513-47C3-97E2-6BA13F999CE8}"/>
            </ac:picMkLst>
          </pc:picChg>
        </pc:sldLayoutChg>
        <pc:sldLayoutChg chg="addSp delSp modSp mod">
          <pc:chgData name="Karla Anderson" userId="743f1ae0-ad06-4ce2-aae4-d1640741628b" providerId="ADAL" clId="{4EED6329-D5E3-4AA0-8F63-733264A2705E}" dt="2022-10-25T13:48:24.888" v="30" actId="1076"/>
          <pc:sldLayoutMkLst>
            <pc:docMk/>
            <pc:sldMasterMk cId="1629926492" sldId="2147483681"/>
            <pc:sldLayoutMk cId="2687274079" sldId="2147483691"/>
          </pc:sldLayoutMkLst>
          <pc:picChg chg="del">
            <ac:chgData name="Karla Anderson" userId="743f1ae0-ad06-4ce2-aae4-d1640741628b" providerId="ADAL" clId="{4EED6329-D5E3-4AA0-8F63-733264A2705E}" dt="2022-10-25T13:48:20.853" v="28" actId="478"/>
            <ac:picMkLst>
              <pc:docMk/>
              <pc:sldMasterMk cId="1629926492" sldId="2147483681"/>
              <pc:sldLayoutMk cId="2687274079" sldId="2147483691"/>
              <ac:picMk id="9" creationId="{00000000-0000-0000-0000-000000000000}"/>
            </ac:picMkLst>
          </pc:picChg>
          <pc:picChg chg="add mod">
            <ac:chgData name="Karla Anderson" userId="743f1ae0-ad06-4ce2-aae4-d1640741628b" providerId="ADAL" clId="{4EED6329-D5E3-4AA0-8F63-733264A2705E}" dt="2022-10-25T13:48:24.888" v="30" actId="1076"/>
            <ac:picMkLst>
              <pc:docMk/>
              <pc:sldMasterMk cId="1629926492" sldId="2147483681"/>
              <pc:sldLayoutMk cId="2687274079" sldId="2147483691"/>
              <ac:picMk id="11" creationId="{7B6A2BA1-CCF3-49F1-8AC3-0328A1D586DB}"/>
            </ac:picMkLst>
          </pc:picChg>
        </pc:sldLayoutChg>
        <pc:sldLayoutChg chg="addSp delSp modSp mod">
          <pc:chgData name="Karla Anderson" userId="743f1ae0-ad06-4ce2-aae4-d1640741628b" providerId="ADAL" clId="{4EED6329-D5E3-4AA0-8F63-733264A2705E}" dt="2022-10-25T13:48:32.521" v="33" actId="1076"/>
          <pc:sldLayoutMkLst>
            <pc:docMk/>
            <pc:sldMasterMk cId="1629926492" sldId="2147483681"/>
            <pc:sldLayoutMk cId="2466749477" sldId="2147483692"/>
          </pc:sldLayoutMkLst>
          <pc:picChg chg="del">
            <ac:chgData name="Karla Anderson" userId="743f1ae0-ad06-4ce2-aae4-d1640741628b" providerId="ADAL" clId="{4EED6329-D5E3-4AA0-8F63-733264A2705E}" dt="2022-10-25T13:48:27.084" v="31" actId="478"/>
            <ac:picMkLst>
              <pc:docMk/>
              <pc:sldMasterMk cId="1629926492" sldId="2147483681"/>
              <pc:sldLayoutMk cId="2466749477" sldId="2147483692"/>
              <ac:picMk id="9" creationId="{00000000-0000-0000-0000-000000000000}"/>
            </ac:picMkLst>
          </pc:picChg>
          <pc:picChg chg="add mod">
            <ac:chgData name="Karla Anderson" userId="743f1ae0-ad06-4ce2-aae4-d1640741628b" providerId="ADAL" clId="{4EED6329-D5E3-4AA0-8F63-733264A2705E}" dt="2022-10-25T13:48:32.521" v="33" actId="1076"/>
            <ac:picMkLst>
              <pc:docMk/>
              <pc:sldMasterMk cId="1629926492" sldId="2147483681"/>
              <pc:sldLayoutMk cId="2466749477" sldId="2147483692"/>
              <ac:picMk id="10" creationId="{D373AF9F-EEE8-4CDB-8740-A77825221242}"/>
            </ac:picMkLst>
          </pc:picChg>
        </pc:sldLayoutChg>
        <pc:sldLayoutChg chg="addSp delSp modSp mod">
          <pc:chgData name="Karla Anderson" userId="743f1ae0-ad06-4ce2-aae4-d1640741628b" providerId="ADAL" clId="{4EED6329-D5E3-4AA0-8F63-733264A2705E}" dt="2022-10-25T13:48:40.911" v="36" actId="1076"/>
          <pc:sldLayoutMkLst>
            <pc:docMk/>
            <pc:sldMasterMk cId="1629926492" sldId="2147483681"/>
            <pc:sldLayoutMk cId="1026622952" sldId="2147483693"/>
          </pc:sldLayoutMkLst>
          <pc:picChg chg="del">
            <ac:chgData name="Karla Anderson" userId="743f1ae0-ad06-4ce2-aae4-d1640741628b" providerId="ADAL" clId="{4EED6329-D5E3-4AA0-8F63-733264A2705E}" dt="2022-10-25T13:48:34.669" v="34" actId="478"/>
            <ac:picMkLst>
              <pc:docMk/>
              <pc:sldMasterMk cId="1629926492" sldId="2147483681"/>
              <pc:sldLayoutMk cId="1026622952" sldId="2147483693"/>
              <ac:picMk id="10" creationId="{00000000-0000-0000-0000-000000000000}"/>
            </ac:picMkLst>
          </pc:picChg>
          <pc:picChg chg="add mod">
            <ac:chgData name="Karla Anderson" userId="743f1ae0-ad06-4ce2-aae4-d1640741628b" providerId="ADAL" clId="{4EED6329-D5E3-4AA0-8F63-733264A2705E}" dt="2022-10-25T13:48:40.911" v="36" actId="1076"/>
            <ac:picMkLst>
              <pc:docMk/>
              <pc:sldMasterMk cId="1629926492" sldId="2147483681"/>
              <pc:sldLayoutMk cId="1026622952" sldId="2147483693"/>
              <ac:picMk id="12" creationId="{50BA483A-F0EE-4822-AC88-D8ECD1A6ECAA}"/>
            </ac:picMkLst>
          </pc:picChg>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7.jpeg"/><Relationship Id="rId1" Type="http://schemas.openxmlformats.org/officeDocument/2006/relationships/themeOverride" Target="../theme/themeOverrid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bg2">
                <a:lumMod val="50000"/>
              </a:schemeClr>
            </a:solidFill>
            <a:ln w="12700">
              <a:solidFill>
                <a:schemeClr val="accent2">
                  <a:lumMod val="50000"/>
                </a:schemeClr>
              </a:solidFill>
            </a:ln>
            <a:effectLst/>
            <a:scene3d>
              <a:camera prst="orthographicFront"/>
              <a:lightRig rig="threePt" dir="t"/>
            </a:scene3d>
            <a:sp3d>
              <a:bevelT w="101600"/>
            </a:sp3d>
          </c:spPr>
          <c:invertIfNegative val="0"/>
          <c:dLbls>
            <c:spPr>
              <a:noFill/>
              <a:ln w="25400">
                <a:noFill/>
              </a:ln>
            </c:spPr>
            <c:txPr>
              <a:bodyPr wrap="square" lIns="38100" tIns="19050" rIns="38100" bIns="19050" anchor="ctr">
                <a:spAutoFit/>
              </a:bodyPr>
              <a:lstStyle/>
              <a:p>
                <a:pPr>
                  <a:defRPr sz="1600" b="0" i="1"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'Cert. by Industry FY19-20'!$A$1:$A$13</c:f>
              <c:strCache>
                <c:ptCount val="13"/>
                <c:pt idx="0">
                  <c:v>Agriculture, Forestry and Fishing</c:v>
                </c:pt>
                <c:pt idx="1">
                  <c:v>Architectural/Design/Engineering</c:v>
                </c:pt>
                <c:pt idx="2">
                  <c:v>Construction</c:v>
                </c:pt>
                <c:pt idx="3">
                  <c:v>Educational</c:v>
                </c:pt>
                <c:pt idx="4">
                  <c:v>Finance, Insurance and Real Estate</c:v>
                </c:pt>
                <c:pt idx="5">
                  <c:v>Information Systems/Technology</c:v>
                </c:pt>
                <c:pt idx="6">
                  <c:v>Manufacturing</c:v>
                </c:pt>
                <c:pt idx="7">
                  <c:v>Marketing/Communications/P.R.</c:v>
                </c:pt>
                <c:pt idx="8">
                  <c:v>Medical/Healthcare</c:v>
                </c:pt>
                <c:pt idx="9">
                  <c:v>Retail Trade</c:v>
                </c:pt>
                <c:pt idx="10">
                  <c:v>Service Industry</c:v>
                </c:pt>
                <c:pt idx="11">
                  <c:v>Transportation, Commerce and Utilities</c:v>
                </c:pt>
                <c:pt idx="12">
                  <c:v>Wholesale Trade</c:v>
                </c:pt>
              </c:strCache>
            </c:strRef>
          </c:cat>
          <c:val>
            <c:numRef>
              <c:f>'Cert. by Industry FY19-20'!$B$1:$B$13</c:f>
              <c:numCache>
                <c:formatCode>General</c:formatCode>
                <c:ptCount val="13"/>
                <c:pt idx="0">
                  <c:v>10</c:v>
                </c:pt>
                <c:pt idx="1">
                  <c:v>189</c:v>
                </c:pt>
                <c:pt idx="2">
                  <c:v>593</c:v>
                </c:pt>
                <c:pt idx="3">
                  <c:v>50</c:v>
                </c:pt>
                <c:pt idx="4">
                  <c:v>61</c:v>
                </c:pt>
                <c:pt idx="5">
                  <c:v>218</c:v>
                </c:pt>
                <c:pt idx="6">
                  <c:v>33</c:v>
                </c:pt>
                <c:pt idx="7">
                  <c:v>102</c:v>
                </c:pt>
                <c:pt idx="8">
                  <c:v>74</c:v>
                </c:pt>
                <c:pt idx="9">
                  <c:v>100</c:v>
                </c:pt>
                <c:pt idx="10">
                  <c:v>520</c:v>
                </c:pt>
                <c:pt idx="11">
                  <c:v>53</c:v>
                </c:pt>
                <c:pt idx="12">
                  <c:v>76</c:v>
                </c:pt>
              </c:numCache>
            </c:numRef>
          </c:val>
          <c:extLst>
            <c:ext xmlns:c16="http://schemas.microsoft.com/office/drawing/2014/chart" uri="{C3380CC4-5D6E-409C-BE32-E72D297353CC}">
              <c16:uniqueId val="{00000000-D2EE-4292-A95A-89F68A2D427B}"/>
            </c:ext>
          </c:extLst>
        </c:ser>
        <c:dLbls>
          <c:showLegendKey val="0"/>
          <c:showVal val="0"/>
          <c:showCatName val="0"/>
          <c:showSerName val="0"/>
          <c:showPercent val="0"/>
          <c:showBubbleSize val="0"/>
        </c:dLbls>
        <c:gapWidth val="182"/>
        <c:axId val="509952736"/>
        <c:axId val="1"/>
      </c:barChart>
      <c:catAx>
        <c:axId val="509952736"/>
        <c:scaling>
          <c:orientation val="maxMin"/>
        </c:scaling>
        <c:delete val="0"/>
        <c:axPos val="l"/>
        <c:numFmt formatCode="General" sourceLinked="1"/>
        <c:majorTickMark val="none"/>
        <c:minorTickMark val="none"/>
        <c:tickLblPos val="nextTo"/>
        <c:spPr>
          <a:noFill/>
          <a:ln w="9525" cap="flat" cmpd="sng" algn="ctr">
            <a:solidFill>
              <a:schemeClr val="bg1"/>
            </a:solidFill>
            <a:round/>
          </a:ln>
          <a:effectLst/>
        </c:spPr>
        <c:txPr>
          <a:bodyPr rot="0" vert="horz"/>
          <a:lstStyle/>
          <a:p>
            <a:pPr>
              <a:defRPr sz="1400" b="1" i="0" u="none" strike="noStrike" baseline="0">
                <a:solidFill>
                  <a:schemeClr val="tx1"/>
                </a:solidFill>
                <a:latin typeface="+mn-lt"/>
                <a:ea typeface="Calibri"/>
                <a:cs typeface="Calibri"/>
              </a:defRPr>
            </a:pPr>
            <a:endParaRPr lang="en-US"/>
          </a:p>
        </c:txPr>
        <c:crossAx val="1"/>
        <c:crosses val="autoZero"/>
        <c:auto val="1"/>
        <c:lblAlgn val="ctr"/>
        <c:lblOffset val="100"/>
        <c:noMultiLvlLbl val="0"/>
      </c:catAx>
      <c:valAx>
        <c:axId val="1"/>
        <c:scaling>
          <c:orientation val="minMax"/>
        </c:scaling>
        <c:delete val="0"/>
        <c:axPos val="t"/>
        <c:majorGridlines>
          <c:spPr>
            <a:ln w="12700">
              <a:solidFill>
                <a:srgbClr val="FF0000"/>
              </a:solidFill>
              <a:prstDash val="solid"/>
            </a:ln>
          </c:spPr>
        </c:majorGridlines>
        <c:numFmt formatCode="General" sourceLinked="1"/>
        <c:majorTickMark val="none"/>
        <c:minorTickMark val="none"/>
        <c:tickLblPos val="nextTo"/>
        <c:spPr>
          <a:ln w="9525">
            <a:solidFill>
              <a:srgbClr val="FF0000"/>
            </a:solidFill>
          </a:ln>
          <a:effectLst>
            <a:outerShdw blurRad="50800" dist="50800" dir="5400000" algn="ctr" rotWithShape="0">
              <a:schemeClr val="bg1"/>
            </a:outerShdw>
          </a:effectLst>
        </c:spPr>
        <c:txPr>
          <a:bodyPr rot="0" vert="horz"/>
          <a:lstStyle/>
          <a:p>
            <a:pPr>
              <a:defRPr sz="1400" b="1" i="0" u="none" strike="noStrike" baseline="0">
                <a:solidFill>
                  <a:srgbClr val="003366"/>
                </a:solidFill>
                <a:latin typeface="Calibri"/>
                <a:ea typeface="Calibri"/>
                <a:cs typeface="Calibri"/>
              </a:defRPr>
            </a:pPr>
            <a:endParaRPr lang="en-US"/>
          </a:p>
        </c:txPr>
        <c:crossAx val="509952736"/>
        <c:crosses val="autoZero"/>
        <c:crossBetween val="between"/>
      </c:valAx>
      <c:spPr>
        <a:noFill/>
        <a:ln w="25400">
          <a:noFill/>
        </a:ln>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Past 5 years: Subcontracting Dollars</a:t>
            </a:r>
          </a:p>
        </c:rich>
      </c:tx>
      <c:overlay val="0"/>
      <c:spPr>
        <a:noFill/>
        <a:ln w="25400">
          <a:noFill/>
        </a:ln>
      </c:spPr>
    </c:title>
    <c:autoTitleDeleted val="0"/>
    <c:plotArea>
      <c:layout>
        <c:manualLayout>
          <c:layoutTarget val="inner"/>
          <c:xMode val="edge"/>
          <c:yMode val="edge"/>
          <c:x val="0.36031851950709554"/>
          <c:y val="0.1766322318169489"/>
          <c:w val="0.27653821344365853"/>
          <c:h val="0.67920603629194054"/>
        </c:manualLayout>
      </c:layout>
      <c:pieChart>
        <c:varyColors val="1"/>
        <c:ser>
          <c:idx val="0"/>
          <c:order val="0"/>
          <c:tx>
            <c:strRef>
              <c:f>Sheet1!$B$1</c:f>
              <c:strCache>
                <c:ptCount val="1"/>
                <c:pt idx="0">
                  <c:v>Sub Dollars</c:v>
                </c:pt>
              </c:strCache>
            </c:strRef>
          </c:tx>
          <c:spPr>
            <a:gradFill>
              <a:gsLst>
                <a:gs pos="0">
                  <a:srgbClr val="00B0F0"/>
                </a:gs>
                <a:gs pos="99000">
                  <a:srgbClr val="4472C4">
                    <a:lumMod val="45000"/>
                    <a:lumOff val="55000"/>
                  </a:srgbClr>
                </a:gs>
                <a:gs pos="100000">
                  <a:srgbClr val="4472C4">
                    <a:lumMod val="45000"/>
                    <a:lumOff val="55000"/>
                  </a:srgbClr>
                </a:gs>
                <a:gs pos="100000">
                  <a:srgbClr val="4472C4">
                    <a:lumMod val="30000"/>
                    <a:lumOff val="70000"/>
                  </a:srgbClr>
                </a:gs>
              </a:gsLst>
              <a:lin ang="3600000" scaled="0"/>
            </a:gradFill>
            <a:ln w="28575">
              <a:solidFill>
                <a:srgbClr val="7030A0"/>
              </a:solidFill>
              <a:prstDash val="solid"/>
            </a:ln>
            <a:scene3d>
              <a:camera prst="orthographicFront"/>
              <a:lightRig rig="threePt" dir="t"/>
            </a:scene3d>
            <a:sp3d>
              <a:bevelT w="450850" prst="relaxedInset"/>
            </a:sp3d>
          </c:spPr>
          <c:explosion val="4"/>
          <c:dPt>
            <c:idx val="0"/>
            <c:bubble3D val="0"/>
            <c:spPr>
              <a:gradFill>
                <a:gsLst>
                  <a:gs pos="0">
                    <a:srgbClr val="EAAC35">
                      <a:lumMod val="20000"/>
                      <a:lumOff val="80000"/>
                    </a:srgbClr>
                  </a:gs>
                  <a:gs pos="99000">
                    <a:srgbClr val="4472C4">
                      <a:lumMod val="45000"/>
                      <a:lumOff val="55000"/>
                    </a:srgbClr>
                  </a:gs>
                  <a:gs pos="100000">
                    <a:srgbClr val="4472C4">
                      <a:lumMod val="45000"/>
                      <a:lumOff val="55000"/>
                    </a:srgbClr>
                  </a:gs>
                  <a:gs pos="100000">
                    <a:srgbClr val="4472C4">
                      <a:lumMod val="30000"/>
                      <a:lumOff val="70000"/>
                    </a:srgbClr>
                  </a:gs>
                </a:gsLst>
                <a:lin ang="3600000" scaled="0"/>
              </a:gradFill>
              <a:ln w="28575">
                <a:solidFill>
                  <a:srgbClr val="7030A0"/>
                </a:solidFill>
                <a:prstDash val="solid"/>
              </a:ln>
              <a:scene3d>
                <a:camera prst="orthographicFront"/>
                <a:lightRig rig="threePt" dir="t"/>
              </a:scene3d>
              <a:sp3d>
                <a:bevelT w="450850" prst="relaxedInset"/>
              </a:sp3d>
            </c:spPr>
            <c:extLst>
              <c:ext xmlns:c16="http://schemas.microsoft.com/office/drawing/2014/chart" uri="{C3380CC4-5D6E-409C-BE32-E72D297353CC}">
                <c16:uniqueId val="{00000001-B6E0-453A-B9BE-4156C549D0DD}"/>
              </c:ext>
            </c:extLst>
          </c:dPt>
          <c:dLbls>
            <c:dLbl>
              <c:idx val="0"/>
              <c:layout>
                <c:manualLayout>
                  <c:x val="-6.867965656835269E-2"/>
                  <c:y val="-0.14645869361360508"/>
                </c:manualLayout>
              </c:layout>
              <c:tx>
                <c:rich>
                  <a:bodyPr anchorCtr="0"/>
                  <a:lstStyle/>
                  <a:p>
                    <a:pPr algn="ctr" rtl="0">
                      <a:defRPr lang="en-US" sz="1400" b="1" i="0" u="none" strike="noStrike" kern="1200" baseline="0">
                        <a:solidFill>
                          <a:prstClr val="black"/>
                        </a:solidFill>
                        <a:latin typeface="PermianSlabSerifTypeface" panose="02000000000000000000" pitchFamily="50" charset="0"/>
                        <a:ea typeface="Calibri"/>
                        <a:cs typeface="Calibri"/>
                      </a:defRPr>
                    </a:pPr>
                    <a:fld id="{E46BC591-12CD-45F5-AFF1-9BB85670E8AF}" type="CATEGORYNAME">
                      <a:rPr lang="en-US" sz="1400" b="1" i="0" u="none" strike="noStrike" kern="1200" baseline="0">
                        <a:solidFill>
                          <a:prstClr val="black"/>
                        </a:solidFill>
                        <a:latin typeface="PermianSlabSerifTypeface" panose="02000000000000000000" pitchFamily="50" charset="0"/>
                        <a:ea typeface="Calibri"/>
                        <a:cs typeface="Calibri"/>
                      </a:rPr>
                      <a:pPr algn="ctr" rtl="0">
                        <a:defRPr lang="en-US" sz="1400" b="1" i="0" u="none" strike="noStrike" kern="1200" baseline="0">
                          <a:solidFill>
                            <a:prstClr val="black"/>
                          </a:solidFill>
                          <a:latin typeface="PermianSlabSerifTypeface" panose="02000000000000000000" pitchFamily="50" charset="0"/>
                          <a:ea typeface="Calibri"/>
                          <a:cs typeface="Calibri"/>
                        </a:defRPr>
                      </a:pPr>
                      <a:t>[CATEGORY NAME]</a:t>
                    </a:fld>
                    <a:r>
                      <a:rPr lang="en-US" sz="1400" b="1" i="0" u="none" strike="noStrike" kern="1200" baseline="0" dirty="0">
                        <a:solidFill>
                          <a:prstClr val="black"/>
                        </a:solidFill>
                        <a:latin typeface="PermianSlabSerifTypeface" panose="02000000000000000000" pitchFamily="50" charset="0"/>
                        <a:ea typeface="Calibri"/>
                        <a:cs typeface="Calibri"/>
                      </a:rPr>
                      <a:t>, </a:t>
                    </a:r>
                    <a:r>
                      <a:rPr lang="en-US" sz="1400" b="1" i="0" u="none" strike="noStrike" kern="1200" baseline="0" dirty="0">
                        <a:solidFill>
                          <a:srgbClr val="FF0000"/>
                        </a:solidFill>
                        <a:latin typeface="PermianSlabSerifTypeface" panose="02000000000000000000" pitchFamily="50" charset="0"/>
                        <a:ea typeface="Calibri"/>
                        <a:cs typeface="Calibri"/>
                      </a:rPr>
                      <a:t>583M</a:t>
                    </a:r>
                  </a:p>
                </c:rich>
              </c:tx>
              <c:numFmt formatCode="0,,\ \M" sourceLinked="0"/>
              <c:spPr>
                <a:solidFill>
                  <a:srgbClr val="D3D4D4"/>
                </a:solid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E0-453A-B9BE-4156C549D0DD}"/>
                </c:ext>
              </c:extLst>
            </c:dLbl>
            <c:dLbl>
              <c:idx val="1"/>
              <c:layout>
                <c:manualLayout>
                  <c:x val="3.8976266737844212E-2"/>
                  <c:y val="-7.9596866691815149E-2"/>
                </c:manualLayout>
              </c:layout>
              <c:tx>
                <c:rich>
                  <a:bodyPr/>
                  <a:lstStyle/>
                  <a:p>
                    <a:fld id="{61669AD9-CA31-4FF5-915D-0651F66E78C2}" type="CATEGORYNAME">
                      <a:rPr lang="en-US" sz="1400" b="1"/>
                      <a:pPr/>
                      <a:t>[CATEGORY NAME]</a:t>
                    </a:fld>
                    <a:r>
                      <a:rPr lang="en-US" sz="1400" b="1" baseline="0" dirty="0"/>
                      <a:t>, </a:t>
                    </a:r>
                    <a:fld id="{95F7B2F1-CF3A-4EEE-A2F9-DC11AC954141}" type="VALUE">
                      <a:rPr lang="en-US" sz="1400" b="1" baseline="0">
                        <a:solidFill>
                          <a:srgbClr val="FF0000"/>
                        </a:solidFill>
                      </a:rPr>
                      <a:pPr/>
                      <a:t>[VALUE]</a:t>
                    </a:fld>
                    <a:endParaRPr lang="en-US" sz="1400" b="1"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E0-453A-B9BE-4156C549D0DD}"/>
                </c:ext>
              </c:extLst>
            </c:dLbl>
            <c:dLbl>
              <c:idx val="2"/>
              <c:layout>
                <c:manualLayout>
                  <c:x val="7.1197562169135642E-2"/>
                  <c:y val="-4.1754497431385476E-3"/>
                </c:manualLayout>
              </c:layout>
              <c:tx>
                <c:rich>
                  <a:bodyPr/>
                  <a:lstStyle/>
                  <a:p>
                    <a:fld id="{9A43FCD2-C118-4AE4-9C36-6D60852B336C}" type="CATEGORYNAME">
                      <a:rPr lang="en-US" sz="1400" b="1"/>
                      <a:pPr/>
                      <a:t>[CATEGORY NAME]</a:t>
                    </a:fld>
                    <a:r>
                      <a:rPr lang="en-US" sz="1400" b="1" baseline="0" dirty="0"/>
                      <a:t>, </a:t>
                    </a:r>
                    <a:fld id="{8CB07311-3FD5-41B5-95BE-28EA4D7F943E}" type="VALUE">
                      <a:rPr lang="en-US" sz="1400" b="1" baseline="0">
                        <a:solidFill>
                          <a:srgbClr val="FF0000"/>
                        </a:solidFill>
                      </a:rPr>
                      <a:pPr/>
                      <a:t>[VALUE]</a:t>
                    </a:fld>
                    <a:endParaRPr lang="en-US" sz="1400" b="1"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6E0-453A-B9BE-4156C549D0DD}"/>
                </c:ext>
              </c:extLst>
            </c:dLbl>
            <c:dLbl>
              <c:idx val="3"/>
              <c:layout>
                <c:manualLayout>
                  <c:x val="4.4720572534365462E-2"/>
                  <c:y val="8.1277590378164191E-2"/>
                </c:manualLayout>
              </c:layout>
              <c:tx>
                <c:rich>
                  <a:bodyPr/>
                  <a:lstStyle/>
                  <a:p>
                    <a:fld id="{9402E8B1-C092-4069-8F1F-0E7AD0F0068F}" type="CATEGORYNAME">
                      <a:rPr lang="en-US" sz="1400" b="1"/>
                      <a:pPr/>
                      <a:t>[CATEGORY NAME]</a:t>
                    </a:fld>
                    <a:r>
                      <a:rPr lang="en-US" sz="1400" b="1" baseline="0" dirty="0"/>
                      <a:t>, </a:t>
                    </a:r>
                    <a:fld id="{BFE345B5-10FF-41D1-A0DB-B363BA87008F}" type="VALUE">
                      <a:rPr lang="en-US" sz="1400" b="1" baseline="0">
                        <a:solidFill>
                          <a:srgbClr val="FF0000"/>
                        </a:solidFill>
                      </a:rPr>
                      <a:pPr/>
                      <a:t>[VALUE]</a:t>
                    </a:fld>
                    <a:endParaRPr lang="en-US" sz="1400" b="1"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6E0-453A-B9BE-4156C549D0DD}"/>
                </c:ext>
              </c:extLst>
            </c:dLbl>
            <c:dLbl>
              <c:idx val="4"/>
              <c:layout>
                <c:manualLayout>
                  <c:x val="-4.0447640019573822E-2"/>
                  <c:y val="0.10421224374290308"/>
                </c:manualLayout>
              </c:layout>
              <c:tx>
                <c:rich>
                  <a:bodyPr/>
                  <a:lstStyle/>
                  <a:p>
                    <a:fld id="{50756F6F-0000-4C8C-B94E-6822AE931DD1}" type="CATEGORYNAME">
                      <a:rPr lang="en-US" sz="1400" b="1"/>
                      <a:pPr/>
                      <a:t>[CATEGORY NAME]</a:t>
                    </a:fld>
                    <a:r>
                      <a:rPr lang="en-US" sz="1400" b="1" baseline="0" dirty="0"/>
                      <a:t>, </a:t>
                    </a:r>
                    <a:fld id="{C42274C5-194A-42D0-BCDA-33CAC65EA6E8}" type="VALUE">
                      <a:rPr lang="en-US" sz="1400" b="1" baseline="0">
                        <a:solidFill>
                          <a:srgbClr val="FF0000"/>
                        </a:solidFill>
                      </a:rPr>
                      <a:pPr/>
                      <a:t>[VALUE]</a:t>
                    </a:fld>
                    <a:endParaRPr lang="en-US" sz="1400" b="1"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6E0-453A-B9BE-4156C549D0DD}"/>
                </c:ext>
              </c:extLst>
            </c:dLbl>
            <c:numFmt formatCode="0,,\ \M" sourceLinked="0"/>
            <c:spPr>
              <a:solidFill>
                <a:srgbClr val="D3D4D4"/>
              </a:solid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FY2022</c:v>
                </c:pt>
                <c:pt idx="1">
                  <c:v>FY2021</c:v>
                </c:pt>
                <c:pt idx="2">
                  <c:v>FY2020</c:v>
                </c:pt>
                <c:pt idx="3">
                  <c:v>FY2019</c:v>
                </c:pt>
                <c:pt idx="4">
                  <c:v>FY2018</c:v>
                </c:pt>
              </c:strCache>
            </c:strRef>
          </c:cat>
          <c:val>
            <c:numRef>
              <c:f>Sheet1!$B$2:$B$6</c:f>
              <c:numCache>
                <c:formatCode>0,,\ \M</c:formatCode>
                <c:ptCount val="5"/>
                <c:pt idx="0">
                  <c:v>427000000</c:v>
                </c:pt>
                <c:pt idx="1">
                  <c:v>277000000</c:v>
                </c:pt>
                <c:pt idx="2">
                  <c:v>304000000</c:v>
                </c:pt>
                <c:pt idx="3">
                  <c:v>302000000</c:v>
                </c:pt>
                <c:pt idx="4">
                  <c:v>266000000</c:v>
                </c:pt>
              </c:numCache>
            </c:numRef>
          </c:val>
          <c:extLst>
            <c:ext xmlns:c16="http://schemas.microsoft.com/office/drawing/2014/chart" uri="{C3380CC4-5D6E-409C-BE32-E72D297353CC}">
              <c16:uniqueId val="{00000006-B6E0-453A-B9BE-4156C549D0DD}"/>
            </c:ext>
          </c:extLst>
        </c:ser>
        <c:dLbls>
          <c:showLegendKey val="0"/>
          <c:showVal val="0"/>
          <c:showCatName val="0"/>
          <c:showSerName val="0"/>
          <c:showPercent val="0"/>
          <c:showBubbleSize val="0"/>
          <c:showLeaderLines val="1"/>
        </c:dLbls>
        <c:firstSliceAng val="81"/>
      </c:pieChart>
      <c:spPr>
        <a:noFill/>
        <a:ln w="25400">
          <a:noFill/>
        </a:ln>
      </c:spPr>
    </c:plotArea>
    <c:plotVisOnly val="1"/>
    <c:dispBlanksAs val="gap"/>
    <c:showDLblsOverMax val="0"/>
  </c:chart>
  <c:spPr>
    <a:noFill/>
    <a:ln w="22225" cap="flat" cmpd="sng" algn="ctr">
      <a:solidFill>
        <a:srgbClr val="C00000"/>
      </a:solidFill>
      <a:round/>
    </a:ln>
    <a:effectLst/>
    <a:scene3d>
      <a:camera prst="orthographicFront"/>
      <a:lightRig rig="threePt" dir="t"/>
    </a:scene3d>
    <a:sp3d>
      <a:bevelT w="152400" prst="riblet"/>
    </a:sp3d>
  </c:spPr>
  <c:txPr>
    <a:bodyPr/>
    <a:lstStyle/>
    <a:p>
      <a:pPr>
        <a:defRPr sz="1000" b="0" i="0" u="none" strike="noStrike" baseline="0">
          <a:solidFill>
            <a:schemeClr val="tx1"/>
          </a:solidFill>
          <a:latin typeface="PermianSlabSerifTypeface" panose="02000000000000000000" pitchFamily="50" charset="0"/>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05127389379355E-2"/>
          <c:y val="0.13056673471371635"/>
          <c:w val="0.91925469922320313"/>
          <c:h val="0.83291460095265879"/>
        </c:manualLayout>
      </c:layout>
      <c:bubbleChart>
        <c:varyColors val="0"/>
        <c:ser>
          <c:idx val="0"/>
          <c:order val="0"/>
          <c:tx>
            <c:strRef>
              <c:f>'Awarded Div. $ FY05-22'!$B$1</c:f>
              <c:strCache>
                <c:ptCount val="1"/>
                <c:pt idx="0">
                  <c:v>Diversity Dollars</c:v>
                </c:pt>
              </c:strCache>
            </c:strRef>
          </c:tx>
          <c:spPr>
            <a:blipFill>
              <a:blip xmlns:r="http://schemas.openxmlformats.org/officeDocument/2006/relationships" r:embed="rId2"/>
              <a:tile tx="0" ty="0" sx="100000" sy="100000" flip="none" algn="tl"/>
            </a:blipFill>
            <a:ln w="25400">
              <a:noFill/>
            </a:ln>
            <a:effectLst>
              <a:innerShdw blurRad="63500" dist="50800" dir="8100000">
                <a:prstClr val="black">
                  <a:alpha val="50000"/>
                </a:prstClr>
              </a:innerShdw>
            </a:effectLst>
            <a:scene3d>
              <a:camera prst="orthographicFront"/>
              <a:lightRig rig="threePt" dir="t"/>
            </a:scene3d>
            <a:sp3d/>
          </c:spPr>
          <c:invertIfNegative val="0"/>
          <c:dPt>
            <c:idx val="9"/>
            <c:invertIfNegative val="0"/>
            <c:bubble3D val="1"/>
            <c:extLst>
              <c:ext xmlns:c16="http://schemas.microsoft.com/office/drawing/2014/chart" uri="{C3380CC4-5D6E-409C-BE32-E72D297353CC}">
                <c16:uniqueId val="{00000000-FC9C-45EC-A768-B8E0F0CD3F9B}"/>
              </c:ext>
            </c:extLst>
          </c:dPt>
          <c:dPt>
            <c:idx val="11"/>
            <c:invertIfNegative val="0"/>
            <c:bubble3D val="1"/>
            <c:extLst>
              <c:ext xmlns:c16="http://schemas.microsoft.com/office/drawing/2014/chart" uri="{C3380CC4-5D6E-409C-BE32-E72D297353CC}">
                <c16:uniqueId val="{00000001-FC9C-45EC-A768-B8E0F0CD3F9B}"/>
              </c:ext>
            </c:extLst>
          </c:dPt>
          <c:dPt>
            <c:idx val="12"/>
            <c:invertIfNegative val="0"/>
            <c:bubble3D val="1"/>
            <c:extLst>
              <c:ext xmlns:c16="http://schemas.microsoft.com/office/drawing/2014/chart" uri="{C3380CC4-5D6E-409C-BE32-E72D297353CC}">
                <c16:uniqueId val="{00000002-FC9C-45EC-A768-B8E0F0CD3F9B}"/>
              </c:ext>
            </c:extLst>
          </c:dPt>
          <c:dPt>
            <c:idx val="13"/>
            <c:invertIfNegative val="0"/>
            <c:bubble3D val="1"/>
            <c:extLst>
              <c:ext xmlns:c16="http://schemas.microsoft.com/office/drawing/2014/chart" uri="{C3380CC4-5D6E-409C-BE32-E72D297353CC}">
                <c16:uniqueId val="{00000003-FC9C-45EC-A768-B8E0F0CD3F9B}"/>
              </c:ext>
            </c:extLst>
          </c:dPt>
          <c:dPt>
            <c:idx val="14"/>
            <c:invertIfNegative val="0"/>
            <c:bubble3D val="1"/>
            <c:extLst>
              <c:ext xmlns:c16="http://schemas.microsoft.com/office/drawing/2014/chart" uri="{C3380CC4-5D6E-409C-BE32-E72D297353CC}">
                <c16:uniqueId val="{00000004-FC9C-45EC-A768-B8E0F0CD3F9B}"/>
              </c:ext>
            </c:extLst>
          </c:dPt>
          <c:dPt>
            <c:idx val="15"/>
            <c:invertIfNegative val="0"/>
            <c:bubble3D val="1"/>
            <c:extLst>
              <c:ext xmlns:c16="http://schemas.microsoft.com/office/drawing/2014/chart" uri="{C3380CC4-5D6E-409C-BE32-E72D297353CC}">
                <c16:uniqueId val="{00000005-FC9C-45EC-A768-B8E0F0CD3F9B}"/>
              </c:ext>
            </c:extLst>
          </c:dPt>
          <c:dPt>
            <c:idx val="16"/>
            <c:invertIfNegative val="0"/>
            <c:bubble3D val="1"/>
            <c:spPr>
              <a:blipFill>
                <a:blip xmlns:r="http://schemas.openxmlformats.org/officeDocument/2006/relationships" r:embed="rId2"/>
                <a:tile tx="0" ty="0" sx="100000" sy="100000" flip="none" algn="tl"/>
              </a:blipFill>
              <a:ln w="28575">
                <a:noFill/>
              </a:ln>
              <a:effectLst>
                <a:innerShdw blurRad="63500" dist="50800" dir="8100000">
                  <a:prstClr val="black">
                    <a:alpha val="50000"/>
                  </a:prstClr>
                </a:innerShdw>
              </a:effectLst>
              <a:scene3d>
                <a:camera prst="orthographicFront"/>
                <a:lightRig rig="threePt" dir="t"/>
              </a:scene3d>
              <a:sp3d/>
            </c:spPr>
            <c:extLst>
              <c:ext xmlns:c16="http://schemas.microsoft.com/office/drawing/2014/chart" uri="{C3380CC4-5D6E-409C-BE32-E72D297353CC}">
                <c16:uniqueId val="{00000007-FC9C-45EC-A768-B8E0F0CD3F9B}"/>
              </c:ext>
            </c:extLst>
          </c:dPt>
          <c:dPt>
            <c:idx val="17"/>
            <c:invertIfNegative val="0"/>
            <c:bubble3D val="1"/>
            <c:spPr>
              <a:solidFill>
                <a:srgbClr val="C00000">
                  <a:alpha val="88000"/>
                </a:srgbClr>
              </a:solidFill>
              <a:ln w="34925">
                <a:solidFill>
                  <a:srgbClr val="7030A0"/>
                </a:solidFill>
              </a:ln>
              <a:effectLst>
                <a:glow rad="63500">
                  <a:srgbClr val="4F81BD">
                    <a:alpha val="40000"/>
                  </a:srgbClr>
                </a:glow>
                <a:innerShdw blurRad="63500" dist="63500" dir="8100000">
                  <a:prstClr val="black">
                    <a:alpha val="50000"/>
                  </a:prstClr>
                </a:innerShdw>
              </a:effectLst>
              <a:scene3d>
                <a:camera prst="orthographicFront"/>
                <a:lightRig rig="threePt" dir="t">
                  <a:rot lat="0" lon="0" rev="0"/>
                </a:lightRig>
              </a:scene3d>
              <a:sp3d>
                <a:bevelT/>
              </a:sp3d>
            </c:spPr>
            <c:extLst>
              <c:ext xmlns:c16="http://schemas.microsoft.com/office/drawing/2014/chart" uri="{C3380CC4-5D6E-409C-BE32-E72D297353CC}">
                <c16:uniqueId val="{00000009-FC9C-45EC-A768-B8E0F0CD3F9B}"/>
              </c:ext>
            </c:extLst>
          </c:dPt>
          <c:dLbls>
            <c:dLbl>
              <c:idx val="6"/>
              <c:layout>
                <c:manualLayout>
                  <c:x val="-5.3880749754765554E-2"/>
                  <c:y val="2.4633031982112213E-3"/>
                </c:manualLayout>
              </c:layout>
              <c:spPr>
                <a:noFill/>
                <a:effectLst/>
              </c:spPr>
              <c:txPr>
                <a:bodyPr/>
                <a:lstStyle/>
                <a:p>
                  <a:pPr>
                    <a:defRPr sz="1400" b="1" i="1"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9C-45EC-A768-B8E0F0CD3F9B}"/>
                </c:ext>
              </c:extLst>
            </c:dLbl>
            <c:dLbl>
              <c:idx val="7"/>
              <c:layout>
                <c:manualLayout>
                  <c:x val="-5.553503728700579E-2"/>
                  <c:y val="2.0168420831162661E-3"/>
                </c:manualLayout>
              </c:layout>
              <c:spPr>
                <a:noFill/>
                <a:effectLst/>
              </c:spPr>
              <c:txPr>
                <a:bodyPr/>
                <a:lstStyle/>
                <a:p>
                  <a:pPr>
                    <a:defRPr sz="1400" b="1" i="1"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9C-45EC-A768-B8E0F0CD3F9B}"/>
                </c:ext>
              </c:extLst>
            </c:dLbl>
            <c:dLbl>
              <c:idx val="8"/>
              <c:layout>
                <c:manualLayout>
                  <c:x val="-5.9063242094738157E-2"/>
                  <c:y val="-6.5262283096377462E-3"/>
                </c:manualLayout>
              </c:layout>
              <c:spPr>
                <a:noFill/>
                <a:effectLst/>
              </c:spPr>
              <c:txPr>
                <a:bodyPr/>
                <a:lstStyle/>
                <a:p>
                  <a:pPr>
                    <a:defRPr sz="1400" b="1" i="1"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9C-45EC-A768-B8E0F0CD3F9B}"/>
                </c:ext>
              </c:extLst>
            </c:dLbl>
            <c:dLbl>
              <c:idx val="9"/>
              <c:layout>
                <c:manualLayout>
                  <c:x val="-5.0960817397825271E-2"/>
                  <c:y val="-2.8129750314286647E-4"/>
                </c:manualLayout>
              </c:layout>
              <c:spPr>
                <a:noFill/>
                <a:effectLst/>
              </c:spPr>
              <c:txPr>
                <a:bodyPr/>
                <a:lstStyle/>
                <a:p>
                  <a:pPr>
                    <a:defRPr sz="1400" b="1" i="1"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9C-45EC-A768-B8E0F0CD3F9B}"/>
                </c:ext>
              </c:extLst>
            </c:dLbl>
            <c:dLbl>
              <c:idx val="10"/>
              <c:layout>
                <c:manualLayout>
                  <c:x val="-5.4635878848477273E-2"/>
                  <c:y val="-3.1982074384990455E-3"/>
                </c:manualLayout>
              </c:layout>
              <c:spPr>
                <a:noFill/>
                <a:effectLst/>
              </c:spPr>
              <c:txPr>
                <a:bodyPr/>
                <a:lstStyle/>
                <a:p>
                  <a:pPr>
                    <a:defRPr sz="1400" b="1" i="1"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9C-45EC-A768-B8E0F0CD3F9B}"/>
                </c:ext>
              </c:extLst>
            </c:dLbl>
            <c:dLbl>
              <c:idx val="12"/>
              <c:layout>
                <c:manualLayout>
                  <c:x val="-5.5374744823563818E-2"/>
                  <c:y val="-9.2592534149664157E-3"/>
                </c:manualLayout>
              </c:layout>
              <c:spPr>
                <a:noFill/>
                <a:effectLst/>
              </c:spPr>
              <c:txPr>
                <a:bodyPr/>
                <a:lstStyle/>
                <a:p>
                  <a:pPr>
                    <a:defRPr sz="1400" b="1" i="1"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9C-45EC-A768-B8E0F0CD3F9B}"/>
                </c:ext>
              </c:extLst>
            </c:dLbl>
            <c:dLbl>
              <c:idx val="13"/>
              <c:layout>
                <c:manualLayout>
                  <c:x val="-5.5141440653251675E-2"/>
                  <c:y val="-3.086487936502927E-3"/>
                </c:manualLayout>
              </c:layout>
              <c:spPr>
                <a:noFill/>
                <a:effectLst/>
              </c:spPr>
              <c:txPr>
                <a:bodyPr/>
                <a:lstStyle/>
                <a:p>
                  <a:pPr>
                    <a:defRPr sz="1400" b="1" i="1"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9C-45EC-A768-B8E0F0CD3F9B}"/>
                </c:ext>
              </c:extLst>
            </c:dLbl>
            <c:dLbl>
              <c:idx val="14"/>
              <c:layout>
                <c:manualLayout>
                  <c:x val="-5.7811002791317852E-2"/>
                  <c:y val="-1.0503526738516403E-2"/>
                </c:manualLayout>
              </c:layout>
              <c:spPr>
                <a:noFill/>
                <a:ln w="25400">
                  <a:noFill/>
                </a:ln>
              </c:spPr>
              <c:txPr>
                <a:bodyPr/>
                <a:lstStyle/>
                <a:p>
                  <a:pPr>
                    <a:defRPr sz="1400" b="1" i="1"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9C-45EC-A768-B8E0F0CD3F9B}"/>
                </c:ext>
              </c:extLst>
            </c:dLbl>
            <c:dLbl>
              <c:idx val="15"/>
              <c:layout>
                <c:manualLayout>
                  <c:x val="-5.9109694621505546E-2"/>
                  <c:y val="-6.1727654784634886E-3"/>
                </c:manualLayout>
              </c:layout>
              <c:spPr>
                <a:noFill/>
                <a:ln w="25400">
                  <a:noFill/>
                </a:ln>
              </c:spPr>
              <c:txPr>
                <a:bodyPr/>
                <a:lstStyle/>
                <a:p>
                  <a:pPr>
                    <a:defRPr sz="1400" b="1" i="1"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9C-45EC-A768-B8E0F0CD3F9B}"/>
                </c:ext>
              </c:extLst>
            </c:dLbl>
            <c:dLbl>
              <c:idx val="16"/>
              <c:layout>
                <c:manualLayout>
                  <c:x val="-5.8387180769070436E-2"/>
                  <c:y val="-1.0502474765804624E-2"/>
                </c:manualLayout>
              </c:layout>
              <c:spPr>
                <a:noFill/>
                <a:effectLst/>
              </c:spPr>
              <c:txPr>
                <a:bodyPr/>
                <a:lstStyle/>
                <a:p>
                  <a:pPr>
                    <a:defRPr sz="1400" b="1" i="0" u="none" strike="noStrike" baseline="0">
                      <a:solidFill>
                        <a:srgbClr val="000000"/>
                      </a:solidFill>
                      <a:latin typeface="Garamond"/>
                      <a:ea typeface="Garamond"/>
                      <a:cs typeface="Garamond"/>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9C-45EC-A768-B8E0F0CD3F9B}"/>
                </c:ext>
              </c:extLst>
            </c:dLbl>
            <c:dLbl>
              <c:idx val="17"/>
              <c:layout>
                <c:manualLayout>
                  <c:x val="-3.770284641143995E-2"/>
                  <c:y val="-5.6896588707197965E-2"/>
                </c:manualLayout>
              </c:layout>
              <c:tx>
                <c:rich>
                  <a:bodyPr/>
                  <a:lstStyle/>
                  <a:p>
                    <a:pPr>
                      <a:defRPr sz="1000" b="0" i="0" u="none" strike="noStrike" baseline="0">
                        <a:solidFill>
                          <a:schemeClr val="tx1"/>
                        </a:solidFill>
                        <a:latin typeface="Calibri"/>
                        <a:ea typeface="Calibri"/>
                        <a:cs typeface="Calibri"/>
                      </a:defRPr>
                    </a:pPr>
                    <a:r>
                      <a:rPr lang="en-US" sz="1600" b="1" i="0" u="none" strike="noStrike" baseline="0" dirty="0">
                        <a:solidFill>
                          <a:schemeClr val="tx1"/>
                        </a:solidFill>
                        <a:latin typeface="Garamond"/>
                      </a:rPr>
                      <a:t>$1.051B</a:t>
                    </a:r>
                  </a:p>
                  <a:p>
                    <a:pPr>
                      <a:defRPr sz="1000" b="0" i="0" u="none" strike="noStrike" baseline="0">
                        <a:solidFill>
                          <a:schemeClr val="tx1"/>
                        </a:solidFill>
                        <a:latin typeface="Calibri"/>
                        <a:ea typeface="Calibri"/>
                        <a:cs typeface="Calibri"/>
                      </a:defRPr>
                    </a:pPr>
                    <a:r>
                      <a:rPr lang="en-US" sz="1600" b="1" i="0" u="none" strike="noStrike" baseline="0" dirty="0">
                        <a:solidFill>
                          <a:schemeClr val="tx1"/>
                        </a:solidFill>
                        <a:latin typeface="Garamond"/>
                      </a:rPr>
                      <a:t> </a:t>
                    </a:r>
                  </a:p>
                </c:rich>
              </c:tx>
              <c:spPr>
                <a:noFill/>
                <a:effectLst/>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C9C-45EC-A768-B8E0F0CD3F9B}"/>
                </c:ext>
              </c:extLst>
            </c:dLbl>
            <c:spPr>
              <a:noFill/>
              <a:effectLst/>
            </c:spPr>
            <c:txPr>
              <a:bodyPr wrap="square" lIns="38100" tIns="19050" rIns="38100" bIns="19050" anchor="ctr">
                <a:spAutoFit/>
              </a:bodyPr>
              <a:lstStyle/>
              <a:p>
                <a:pPr>
                  <a:defRPr sz="1400" b="1" i="1" u="none" strike="noStrike" baseline="0">
                    <a:solidFill>
                      <a:srgbClr val="000000"/>
                    </a:solidFill>
                    <a:latin typeface="Garamond"/>
                    <a:ea typeface="Garamond"/>
                    <a:cs typeface="Garamond"/>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5875">
                <a:solidFill>
                  <a:srgbClr val="7030A0"/>
                </a:solidFill>
                <a:tailEnd type="arrow"/>
              </a:ln>
            </c:spPr>
            <c:trendlineType val="linear"/>
            <c:dispRSqr val="0"/>
            <c:dispEq val="0"/>
          </c:trendline>
          <c:xVal>
            <c:numRef>
              <c:f>'Awarded Div. $ FY05-22'!$A$2:$A$19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xVal>
          <c:yVal>
            <c:numRef>
              <c:f>'Awarded Div. $ FY05-22'!$B$2:$B$19</c:f>
              <c:numCache>
                <c:formatCode>"$"#,##0</c:formatCode>
                <c:ptCount val="18"/>
                <c:pt idx="0">
                  <c:v>12</c:v>
                </c:pt>
                <c:pt idx="1">
                  <c:v>18</c:v>
                </c:pt>
                <c:pt idx="2">
                  <c:v>30</c:v>
                </c:pt>
                <c:pt idx="3">
                  <c:v>78</c:v>
                </c:pt>
                <c:pt idx="4">
                  <c:v>122</c:v>
                </c:pt>
                <c:pt idx="5">
                  <c:v>125</c:v>
                </c:pt>
                <c:pt idx="6">
                  <c:v>185</c:v>
                </c:pt>
                <c:pt idx="7">
                  <c:v>242</c:v>
                </c:pt>
                <c:pt idx="8">
                  <c:v>260</c:v>
                </c:pt>
                <c:pt idx="9">
                  <c:v>362.9</c:v>
                </c:pt>
                <c:pt idx="10">
                  <c:v>386.25</c:v>
                </c:pt>
                <c:pt idx="11">
                  <c:v>466</c:v>
                </c:pt>
                <c:pt idx="12">
                  <c:v>491</c:v>
                </c:pt>
                <c:pt idx="13">
                  <c:v>530</c:v>
                </c:pt>
                <c:pt idx="14">
                  <c:v>665</c:v>
                </c:pt>
                <c:pt idx="15">
                  <c:v>739.89</c:v>
                </c:pt>
                <c:pt idx="16">
                  <c:v>766</c:v>
                </c:pt>
                <c:pt idx="17">
                  <c:v>1050</c:v>
                </c:pt>
              </c:numCache>
            </c:numRef>
          </c:yVal>
          <c:bubbleSize>
            <c:numLit>
              <c:formatCode>General</c:formatCode>
              <c:ptCount val="1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numLit>
          </c:bubbleSize>
          <c:bubble3D val="1"/>
          <c:extLst>
            <c:ext xmlns:c16="http://schemas.microsoft.com/office/drawing/2014/chart" uri="{C3380CC4-5D6E-409C-BE32-E72D297353CC}">
              <c16:uniqueId val="{0000000F-FC9C-45EC-A768-B8E0F0CD3F9B}"/>
            </c:ext>
          </c:extLst>
        </c:ser>
        <c:dLbls>
          <c:showLegendKey val="0"/>
          <c:showVal val="0"/>
          <c:showCatName val="0"/>
          <c:showSerName val="0"/>
          <c:showPercent val="0"/>
          <c:showBubbleSize val="0"/>
        </c:dLbls>
        <c:bubbleScale val="45"/>
        <c:showNegBubbles val="0"/>
        <c:axId val="719078440"/>
        <c:axId val="1"/>
      </c:bubbleChart>
      <c:valAx>
        <c:axId val="719078440"/>
        <c:scaling>
          <c:orientation val="minMax"/>
          <c:max val="2023"/>
          <c:min val="2004"/>
        </c:scaling>
        <c:delete val="0"/>
        <c:axPos val="b"/>
        <c:numFmt formatCode="General" sourceLinked="1"/>
        <c:majorTickMark val="out"/>
        <c:minorTickMark val="none"/>
        <c:tickLblPos val="nextTo"/>
        <c:spPr>
          <a:ln>
            <a:solidFill>
              <a:schemeClr val="accent1"/>
            </a:solidFill>
            <a:headEnd w="sm" len="sm"/>
            <a:tailEnd type="oval"/>
          </a:ln>
        </c:spPr>
        <c:txPr>
          <a:bodyPr rot="0" vert="horz"/>
          <a:lstStyle/>
          <a:p>
            <a:pPr>
              <a:defRPr sz="1200" b="1" i="0" u="none" strike="noStrike" baseline="0">
                <a:solidFill>
                  <a:schemeClr val="tx1"/>
                </a:solidFill>
                <a:latin typeface="Garamond"/>
                <a:ea typeface="Garamond"/>
                <a:cs typeface="Garamond"/>
              </a:defRPr>
            </a:pPr>
            <a:endParaRPr lang="en-US"/>
          </a:p>
        </c:txPr>
        <c:crossAx val="1"/>
        <c:crosses val="autoZero"/>
        <c:crossBetween val="midCat"/>
        <c:majorUnit val="1"/>
        <c:minorUnit val="0.2"/>
      </c:valAx>
      <c:valAx>
        <c:axId val="1"/>
        <c:scaling>
          <c:orientation val="minMax"/>
          <c:min val="0"/>
        </c:scaling>
        <c:delete val="0"/>
        <c:axPos val="l"/>
        <c:majorGridlines>
          <c:spPr>
            <a:ln>
              <a:solidFill>
                <a:sysClr val="window" lastClr="FFFFFF">
                  <a:lumMod val="85000"/>
                </a:sysClr>
              </a:solidFill>
            </a:ln>
          </c:spPr>
        </c:majorGridlines>
        <c:numFmt formatCode="&quot;$&quot;#,##0" sourceLinked="1"/>
        <c:majorTickMark val="out"/>
        <c:minorTickMark val="none"/>
        <c:tickLblPos val="nextTo"/>
        <c:spPr>
          <a:noFill/>
          <a:ln>
            <a:solidFill>
              <a:sysClr val="window" lastClr="FFFFFF"/>
            </a:solidFill>
          </a:ln>
        </c:spPr>
        <c:txPr>
          <a:bodyPr rot="0" vert="horz"/>
          <a:lstStyle/>
          <a:p>
            <a:pPr>
              <a:defRPr sz="1200" b="1" i="0" u="none" strike="noStrike" baseline="0">
                <a:solidFill>
                  <a:schemeClr val="tx1"/>
                </a:solidFill>
                <a:latin typeface="Garamond"/>
                <a:ea typeface="Garamond"/>
                <a:cs typeface="Garamond"/>
              </a:defRPr>
            </a:pPr>
            <a:endParaRPr lang="en-US"/>
          </a:p>
        </c:txPr>
        <c:crossAx val="719078440"/>
        <c:crossesAt val="2002"/>
        <c:crossBetween val="midCat"/>
        <c:majorUnit val="100"/>
      </c:valAx>
      <c:spPr>
        <a:noFill/>
      </c:spPr>
    </c:plotArea>
    <c:plotVisOnly val="1"/>
    <c:dispBlanksAs val="span"/>
    <c:showDLblsOverMax val="0"/>
  </c:chart>
  <c:spPr>
    <a:noFill/>
    <a:ln w="25400">
      <a:solidFill>
        <a:srgbClr val="7030A0"/>
      </a:solidFill>
    </a:ln>
    <a:effectLst>
      <a:outerShdw blurRad="50800" dist="50800" dir="5400000" algn="ctr" rotWithShape="0">
        <a:schemeClr val="accent6"/>
      </a:outerShdw>
    </a:effectLst>
  </c:spPr>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userShapes r:id="rId4"/>
</c:chartSpace>
</file>

<file path=ppt/comments/modernComment_106_87733B13.xml><?xml version="1.0" encoding="utf-8"?>
<p188:cmLst xmlns:a="http://schemas.openxmlformats.org/drawingml/2006/main" xmlns:r="http://schemas.openxmlformats.org/officeDocument/2006/relationships" xmlns:p188="http://schemas.microsoft.com/office/powerpoint/2018/8/main">
  <p188:cm id="{81E01389-113A-4E80-997F-1E3B16FCFD2E}" authorId="{7E78C2EC-C43B-AEA2-B930-DFA5C5CD18D8}" created="2022-10-25T13:52:09.880">
    <pc:sldMkLst xmlns:pc="http://schemas.microsoft.com/office/powerpoint/2013/main/command">
      <pc:docMk/>
      <pc:sldMk cId="2272475923" sldId="262"/>
    </pc:sldMkLst>
    <p188:txBody>
      <a:bodyPr/>
      <a:lstStyle/>
      <a:p>
        <a:r>
          <a:rPr lang="en-US"/>
          <a:t>Is this unfinished?</a:t>
        </a:r>
      </a:p>
    </p188:txBody>
  </p188:cm>
</p188:cmLst>
</file>

<file path=ppt/drawings/drawing1.xml><?xml version="1.0" encoding="utf-8"?>
<c:userShapes xmlns:c="http://schemas.openxmlformats.org/drawingml/2006/chart">
  <cdr:relSizeAnchor xmlns:cdr="http://schemas.openxmlformats.org/drawingml/2006/chartDrawing">
    <cdr:from>
      <cdr:x>0.67176</cdr:x>
      <cdr:y>0.1207</cdr:y>
    </cdr:from>
    <cdr:to>
      <cdr:x>0.87176</cdr:x>
      <cdr:y>0.24223</cdr:y>
    </cdr:to>
    <cdr:sp macro="" textlink="">
      <cdr:nvSpPr>
        <cdr:cNvPr id="2" name="TextBox 1"/>
        <cdr:cNvSpPr txBox="1"/>
      </cdr:nvSpPr>
      <cdr:spPr>
        <a:xfrm xmlns:a="http://schemas.openxmlformats.org/drawingml/2006/main">
          <a:off x="6040217" y="441880"/>
          <a:ext cx="1798320" cy="4449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i="1" dirty="0">
              <a:solidFill>
                <a:srgbClr val="FF0F00"/>
              </a:solidFill>
              <a:latin typeface="Corbel" panose="020B0503020204020204" pitchFamily="34" charset="0"/>
            </a:rPr>
            <a:t>(Millions)</a:t>
          </a:r>
        </a:p>
      </cdr:txBody>
    </cdr:sp>
  </cdr:relSizeAnchor>
</c:userShapes>
</file>

<file path=ppt/drawings/drawing2.xml><?xml version="1.0" encoding="utf-8"?>
<c:userShapes xmlns:c="http://schemas.openxmlformats.org/drawingml/2006/chart">
  <cdr:relSizeAnchor xmlns:cdr="http://schemas.openxmlformats.org/drawingml/2006/chartDrawing">
    <cdr:from>
      <cdr:x>0.88188</cdr:x>
      <cdr:y>0.21114</cdr:y>
    </cdr:from>
    <cdr:to>
      <cdr:x>0.90595</cdr:x>
      <cdr:y>0.28326</cdr:y>
    </cdr:to>
    <cdr:sp macro="" textlink="">
      <cdr:nvSpPr>
        <cdr:cNvPr id="3" name="Rectangle 2"/>
        <cdr:cNvSpPr/>
      </cdr:nvSpPr>
      <cdr:spPr>
        <a:xfrm xmlns:a="http://schemas.openxmlformats.org/drawingml/2006/main">
          <a:off x="8467144" y="1003543"/>
          <a:ext cx="231025" cy="342786"/>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pPr algn="ctr"/>
          <a:r>
            <a:rPr lang="en-US" sz="1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cdr:txBody>
    </cdr:sp>
  </cdr:relSizeAnchor>
  <cdr:relSizeAnchor xmlns:cdr="http://schemas.openxmlformats.org/drawingml/2006/chartDrawing">
    <cdr:from>
      <cdr:x>0.34773</cdr:x>
      <cdr:y>0.20455</cdr:y>
    </cdr:from>
    <cdr:to>
      <cdr:x>0.45682</cdr:x>
      <cdr:y>0.42273</cdr:y>
    </cdr:to>
    <cdr:sp macro="" textlink="">
      <cdr:nvSpPr>
        <cdr:cNvPr id="2" name="TextBox 1"/>
        <cdr:cNvSpPr txBox="1"/>
      </cdr:nvSpPr>
      <cdr:spPr>
        <a:xfrm xmlns:a="http://schemas.openxmlformats.org/drawingml/2006/main">
          <a:off x="2914650" y="8572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0.36286</cdr:x>
      <cdr:y>0.26482</cdr:y>
    </cdr:from>
    <cdr:to>
      <cdr:x>0.65569</cdr:x>
      <cdr:y>0.483</cdr:y>
    </cdr:to>
    <cdr:sp macro="" textlink="">
      <cdr:nvSpPr>
        <cdr:cNvPr id="4" name="TextBox 3"/>
        <cdr:cNvSpPr txBox="1"/>
      </cdr:nvSpPr>
      <cdr:spPr>
        <a:xfrm xmlns:a="http://schemas.openxmlformats.org/drawingml/2006/main" rot="19647997">
          <a:off x="3041461" y="1109870"/>
          <a:ext cx="245451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0.38977</cdr:x>
      <cdr:y>0.37955</cdr:y>
    </cdr:from>
    <cdr:to>
      <cdr:x>0.49886</cdr:x>
      <cdr:y>0.59773</cdr:y>
    </cdr:to>
    <cdr:sp macro="" textlink="">
      <cdr:nvSpPr>
        <cdr:cNvPr id="5" name="TextBox 4"/>
        <cdr:cNvSpPr txBox="1"/>
      </cdr:nvSpPr>
      <cdr:spPr>
        <a:xfrm xmlns:a="http://schemas.openxmlformats.org/drawingml/2006/main" rot="19733810">
          <a:off x="3267075" y="15906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0.14411</cdr:x>
      <cdr:y>0.41022</cdr:y>
    </cdr:from>
    <cdr:to>
      <cdr:x>0.79598</cdr:x>
      <cdr:y>0.52782</cdr:y>
    </cdr:to>
    <cdr:sp macro="" textlink="">
      <cdr:nvSpPr>
        <cdr:cNvPr id="6" name="TextBox 5"/>
        <cdr:cNvSpPr txBox="1"/>
      </cdr:nvSpPr>
      <cdr:spPr>
        <a:xfrm xmlns:a="http://schemas.openxmlformats.org/drawingml/2006/main" rot="20401338">
          <a:off x="1317697" y="1496069"/>
          <a:ext cx="5960700" cy="428883"/>
        </a:xfrm>
        <a:prstGeom xmlns:a="http://schemas.openxmlformats.org/drawingml/2006/main" prst="rect">
          <a:avLst/>
        </a:prstGeom>
        <a:effectLst xmlns:a="http://schemas.openxmlformats.org/drawingml/2006/main">
          <a:outerShdw blurRad="50800" dist="38100" dir="13500000" algn="br" rotWithShape="0">
            <a:prstClr val="black">
              <a:alpha val="40000"/>
            </a:prstClr>
          </a:outerShdw>
        </a:effectLst>
      </cdr:spPr>
      <cdr:txBody>
        <a:bodyPr xmlns:a="http://schemas.openxmlformats.org/drawingml/2006/main" vertOverflow="clip" wrap="none" rtlCol="0"/>
        <a:lstStyle xmlns:a="http://schemas.openxmlformats.org/drawingml/2006/main"/>
        <a:p xmlns:a="http://schemas.openxmlformats.org/drawingml/2006/main">
          <a:pPr algn="l" rtl="0">
            <a:defRPr sz="1000"/>
          </a:pPr>
          <a:r>
            <a:rPr lang="en-US" sz="1800" b="0" i="1" u="none" strike="noStrike" baseline="0" dirty="0">
              <a:solidFill>
                <a:srgbClr val="800080"/>
              </a:solidFill>
              <a:latin typeface="Amasis MT Pro"/>
            </a:rPr>
            <a:t> </a:t>
          </a:r>
          <a:r>
            <a:rPr lang="en-US" sz="2000" b="0" i="1" u="none" strike="noStrike" baseline="0" dirty="0">
              <a:solidFill>
                <a:srgbClr val="C00000"/>
              </a:solidFill>
              <a:latin typeface="Garamond" panose="02020404030301010803" pitchFamily="18" charset="0"/>
            </a:rPr>
            <a:t>$6+ Billion in certified </a:t>
          </a:r>
          <a:r>
            <a:rPr lang="en-US" sz="2800" b="0" i="1" u="none" strike="noStrike" baseline="0" dirty="0">
              <a:solidFill>
                <a:srgbClr val="C00000"/>
              </a:solidFill>
              <a:latin typeface="Garamond" panose="02020404030301010803" pitchFamily="18" charset="0"/>
            </a:rPr>
            <a:t>business</a:t>
          </a:r>
          <a:r>
            <a:rPr lang="en-US" sz="2000" b="0" i="1" u="none" strike="noStrike" baseline="0" dirty="0">
              <a:solidFill>
                <a:srgbClr val="C00000"/>
              </a:solidFill>
              <a:latin typeface="Garamond" panose="02020404030301010803" pitchFamily="18" charset="0"/>
            </a:rPr>
            <a:t> spend since creation of Go-DBE</a:t>
          </a:r>
        </a:p>
      </cdr:txBody>
    </cdr:sp>
  </cdr:relSizeAnchor>
  <cdr:relSizeAnchor xmlns:cdr="http://schemas.openxmlformats.org/drawingml/2006/chartDrawing">
    <cdr:from>
      <cdr:x>0.03418</cdr:x>
      <cdr:y>0.25022</cdr:y>
    </cdr:from>
    <cdr:to>
      <cdr:x>0.91212</cdr:x>
      <cdr:y>0.43599</cdr:y>
    </cdr:to>
    <cdr:sp macro="" textlink="">
      <cdr:nvSpPr>
        <cdr:cNvPr id="7" name="Curved Up Arrow 6"/>
        <cdr:cNvSpPr/>
      </cdr:nvSpPr>
      <cdr:spPr>
        <a:xfrm xmlns:a="http://schemas.openxmlformats.org/drawingml/2006/main" rot="20383697" flipV="1">
          <a:off x="312551" y="912532"/>
          <a:ext cx="8027860" cy="677509"/>
        </a:xfrm>
        <a:prstGeom xmlns:a="http://schemas.openxmlformats.org/drawingml/2006/main" prst="curvedUpArrow">
          <a:avLst>
            <a:gd name="adj1" fmla="val 23685"/>
            <a:gd name="adj2" fmla="val 143830"/>
            <a:gd name="adj3" fmla="val 57567"/>
          </a:avLst>
        </a:prstGeom>
        <a:gradFill xmlns:a="http://schemas.openxmlformats.org/drawingml/2006/main">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xmlns:a="http://schemas.openxmlformats.org/drawingml/2006/main" w="1905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0.08982</cdr:x>
      <cdr:y>0.06725</cdr:y>
    </cdr:to>
    <cdr:sp macro="" textlink="">
      <cdr:nvSpPr>
        <cdr:cNvPr id="8" name="TextBox 7"/>
        <cdr:cNvSpPr txBox="1"/>
      </cdr:nvSpPr>
      <cdr:spPr>
        <a:xfrm xmlns:a="http://schemas.openxmlformats.org/drawingml/2006/main">
          <a:off x="0" y="0"/>
          <a:ext cx="793897" cy="2445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1" baseline="0" dirty="0">
              <a:solidFill>
                <a:schemeClr val="tx1"/>
              </a:solidFill>
              <a:latin typeface="Garamond" panose="02020404030301010803" pitchFamily="18" charset="0"/>
              <a:cs typeface="Aldhabi" panose="01000000000000000000" pitchFamily="2" charset="-78"/>
            </a:rPr>
            <a:t>Millions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778A8-AE3B-4284-A82E-91CA7E26BD6F}"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8C8EC-7657-4493-9573-64BC5C84B357}" type="slidenum">
              <a:rPr lang="en-US" smtClean="0"/>
              <a:t>‹#›</a:t>
            </a:fld>
            <a:endParaRPr lang="en-US"/>
          </a:p>
        </p:txBody>
      </p:sp>
    </p:spTree>
    <p:extLst>
      <p:ext uri="{BB962C8B-B14F-4D97-AF65-F5344CB8AC3E}">
        <p14:creationId xmlns:p14="http://schemas.microsoft.com/office/powerpoint/2010/main" val="349561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6D55B-0C17-47E2-A5C3-BE1C31C9FF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171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2914650"/>
            <a:ext cx="9144000" cy="188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 y="3028953"/>
            <a:ext cx="8991600" cy="10667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76200" y="4095751"/>
            <a:ext cx="8991600" cy="6096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6730" y="191384"/>
            <a:ext cx="7315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Body - Gra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168248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895353"/>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2914650"/>
            <a:ext cx="9144000" cy="188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76200" y="3028954"/>
            <a:ext cx="8991600" cy="1066799"/>
          </a:xfrm>
        </p:spPr>
        <p:txBody>
          <a:bodyPr>
            <a:normAutofit/>
          </a:bodyPr>
          <a:lstStyle>
            <a:lvl1pPr algn="ctr">
              <a:defRPr sz="3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76200" y="4095752"/>
            <a:ext cx="8991600" cy="609600"/>
          </a:xfrm>
        </p:spPr>
        <p:txBody>
          <a:bodyPr anchor="ctr">
            <a:normAutofit/>
          </a:bodyPr>
          <a:lstStyle>
            <a:lvl1pPr marL="0" indent="0" algn="ctr">
              <a:buNone/>
              <a:defRPr sz="21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825"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a:extLst>
              <a:ext uri="{FF2B5EF4-FFF2-40B4-BE49-F238E27FC236}">
                <a16:creationId xmlns:a16="http://schemas.microsoft.com/office/drawing/2014/main" id="{D259BFDA-407F-44C3-9287-F589F8E96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600" y="304800"/>
            <a:ext cx="7315200" cy="2743200"/>
          </a:xfrm>
          <a:prstGeom prst="rect">
            <a:avLst/>
          </a:prstGeom>
        </p:spPr>
      </p:pic>
    </p:spTree>
    <p:extLst>
      <p:ext uri="{BB962C8B-B14F-4D97-AF65-F5344CB8AC3E}">
        <p14:creationId xmlns:p14="http://schemas.microsoft.com/office/powerpoint/2010/main" val="1712777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51435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1657351"/>
            <a:ext cx="3962400" cy="1676400"/>
          </a:xfrm>
        </p:spPr>
        <p:txBody>
          <a:bodyPr>
            <a:noAutofit/>
          </a:bodyPr>
          <a:lstStyle>
            <a:lvl1pPr marL="0" indent="0" algn="l">
              <a:defRPr sz="27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4171950"/>
            <a:ext cx="4038600" cy="838200"/>
          </a:xfrm>
        </p:spPr>
        <p:txBody>
          <a:bodyPr anchor="b">
            <a:normAutofit/>
          </a:bodyPr>
          <a:lstStyle>
            <a:lvl1pPr marL="0" indent="0">
              <a:buNone/>
              <a:defRPr sz="825">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3333751"/>
            <a:ext cx="3962400" cy="609600"/>
          </a:xfrm>
        </p:spPr>
        <p:txBody>
          <a:bodyPr>
            <a:normAutofit/>
          </a:bodyPr>
          <a:lstStyle>
            <a:lvl1pPr marL="0" indent="0">
              <a:buNone/>
              <a:defRPr sz="2100">
                <a:solidFill>
                  <a:schemeClr val="accent5"/>
                </a:solidFill>
                <a:latin typeface="PermianSlabSerifTypeface" pitchFamily="50" charset="0"/>
              </a:defRPr>
            </a:lvl1pPr>
          </a:lstStyle>
          <a:p>
            <a:pPr lvl="0"/>
            <a:r>
              <a:rPr lang="en-US" dirty="0"/>
              <a:t>Sub-Title</a:t>
            </a:r>
          </a:p>
        </p:txBody>
      </p:sp>
      <p:pic>
        <p:nvPicPr>
          <p:cNvPr id="8" name="Picture 7">
            <a:extLst>
              <a:ext uri="{FF2B5EF4-FFF2-40B4-BE49-F238E27FC236}">
                <a16:creationId xmlns:a16="http://schemas.microsoft.com/office/drawing/2014/main" id="{F6BECA1F-1296-460C-9804-BD13D3A443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81000"/>
            <a:ext cx="3413760" cy="1280160"/>
          </a:xfrm>
          <a:prstGeom prst="rect">
            <a:avLst/>
          </a:prstGeom>
        </p:spPr>
      </p:pic>
    </p:spTree>
    <p:extLst>
      <p:ext uri="{BB962C8B-B14F-4D97-AF65-F5344CB8AC3E}">
        <p14:creationId xmlns:p14="http://schemas.microsoft.com/office/powerpoint/2010/main" val="421368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51435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1657351"/>
            <a:ext cx="3962400" cy="16764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4171950"/>
            <a:ext cx="4038600" cy="8382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3333751"/>
            <a:ext cx="3962400" cy="6096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285750"/>
            <a:ext cx="3401568" cy="1275588"/>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2906078"/>
            <a:ext cx="6553200" cy="1680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2667000" y="2971800"/>
            <a:ext cx="63246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CFBB5931-C19C-46F4-B2F7-CC81912034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40" y="2287905"/>
            <a:ext cx="2910840" cy="2910840"/>
          </a:xfrm>
          <a:prstGeom prst="rect">
            <a:avLst/>
          </a:prstGeom>
          <a:noFill/>
          <a:ln>
            <a:noFill/>
          </a:ln>
        </p:spPr>
      </p:pic>
    </p:spTree>
    <p:extLst>
      <p:ext uri="{BB962C8B-B14F-4D97-AF65-F5344CB8AC3E}">
        <p14:creationId xmlns:p14="http://schemas.microsoft.com/office/powerpoint/2010/main" val="338756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33352"/>
            <a:ext cx="8839200" cy="619125"/>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2" y="4514851"/>
            <a:ext cx="866775" cy="650081"/>
          </a:xfrm>
          <a:prstGeom prst="rect">
            <a:avLst/>
          </a:prstGeom>
        </p:spPr>
      </p:pic>
    </p:spTree>
    <p:extLst>
      <p:ext uri="{BB962C8B-B14F-4D97-AF65-F5344CB8AC3E}">
        <p14:creationId xmlns:p14="http://schemas.microsoft.com/office/powerpoint/2010/main" val="410105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33352"/>
            <a:ext cx="8839200" cy="619125"/>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4"/>
            <a:ext cx="8763000" cy="3718847"/>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614201"/>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4"/>
          <p:cNvSpPr>
            <a:spLocks noGrp="1"/>
          </p:cNvSpPr>
          <p:nvPr>
            <p:ph type="ftr" sz="quarter" idx="11"/>
          </p:nvPr>
        </p:nvSpPr>
        <p:spPr>
          <a:xfrm>
            <a:off x="3124200" y="4781551"/>
            <a:ext cx="2895600" cy="273844"/>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1"/>
            <a:ext cx="2133600" cy="273844"/>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1" name="Picture 10">
            <a:extLst>
              <a:ext uri="{FF2B5EF4-FFF2-40B4-BE49-F238E27FC236}">
                <a16:creationId xmlns:a16="http://schemas.microsoft.com/office/drawing/2014/main" id="{2133611F-DBC8-4750-84DD-B846AECBE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4513091"/>
            <a:ext cx="1950720" cy="731520"/>
          </a:xfrm>
          <a:prstGeom prst="rect">
            <a:avLst/>
          </a:prstGeom>
        </p:spPr>
      </p:pic>
    </p:spTree>
    <p:extLst>
      <p:ext uri="{BB962C8B-B14F-4D97-AF65-F5344CB8AC3E}">
        <p14:creationId xmlns:p14="http://schemas.microsoft.com/office/powerpoint/2010/main" val="4239015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33352"/>
            <a:ext cx="8839200" cy="619125"/>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1"/>
            <a:ext cx="8763000" cy="3718849"/>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2"/>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4614201"/>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4781551"/>
            <a:ext cx="2895600" cy="273844"/>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1"/>
            <a:ext cx="2133600" cy="273844"/>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a:extLst>
              <a:ext uri="{FF2B5EF4-FFF2-40B4-BE49-F238E27FC236}">
                <a16:creationId xmlns:a16="http://schemas.microsoft.com/office/drawing/2014/main" id="{18BF1427-B12F-454E-813A-27B163932E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4513091"/>
            <a:ext cx="1950720" cy="731520"/>
          </a:xfrm>
          <a:prstGeom prst="rect">
            <a:avLst/>
          </a:prstGeom>
        </p:spPr>
      </p:pic>
    </p:spTree>
    <p:extLst>
      <p:ext uri="{BB962C8B-B14F-4D97-AF65-F5344CB8AC3E}">
        <p14:creationId xmlns:p14="http://schemas.microsoft.com/office/powerpoint/2010/main" val="1527138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p:nvPr>
        </p:nvSpPr>
        <p:spPr>
          <a:xfrm>
            <a:off x="152400" y="133352"/>
            <a:ext cx="8839200" cy="619125"/>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895351"/>
            <a:ext cx="8763000" cy="3718849"/>
          </a:xfrm>
        </p:spPr>
        <p:txBody>
          <a:bodyPr>
            <a:normAutofit/>
          </a:bodyPr>
          <a:lstStyle>
            <a:lvl1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742952"/>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4614201"/>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4781551"/>
            <a:ext cx="2895600" cy="273844"/>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1"/>
            <a:ext cx="2133600" cy="273844"/>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a:extLst>
              <a:ext uri="{FF2B5EF4-FFF2-40B4-BE49-F238E27FC236}">
                <a16:creationId xmlns:a16="http://schemas.microsoft.com/office/drawing/2014/main" id="{CD45E6D9-58F6-4E7D-BD07-92B7D9C4CD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513091"/>
            <a:ext cx="1950720" cy="731520"/>
          </a:xfrm>
          <a:prstGeom prst="rect">
            <a:avLst/>
          </a:prstGeom>
        </p:spPr>
      </p:pic>
    </p:spTree>
    <p:extLst>
      <p:ext uri="{BB962C8B-B14F-4D97-AF65-F5344CB8AC3E}">
        <p14:creationId xmlns:p14="http://schemas.microsoft.com/office/powerpoint/2010/main" val="1171162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33352"/>
            <a:ext cx="8839200" cy="619125"/>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1"/>
            <a:ext cx="8763000" cy="3718849"/>
          </a:xfrm>
        </p:spPr>
        <p:txBody>
          <a:bodyPr>
            <a:normAutofit/>
          </a:bodyPr>
          <a:lstStyle>
            <a:lvl1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2"/>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4614201"/>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4781551"/>
            <a:ext cx="2895600" cy="273844"/>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1"/>
            <a:ext cx="2133600" cy="273844"/>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a:extLst>
              <a:ext uri="{FF2B5EF4-FFF2-40B4-BE49-F238E27FC236}">
                <a16:creationId xmlns:a16="http://schemas.microsoft.com/office/drawing/2014/main" id="{D897528E-901D-41B3-80B5-FF1DADC6B4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4513091"/>
            <a:ext cx="1950720" cy="731520"/>
          </a:xfrm>
          <a:prstGeom prst="rect">
            <a:avLst/>
          </a:prstGeom>
        </p:spPr>
      </p:pic>
    </p:spTree>
    <p:extLst>
      <p:ext uri="{BB962C8B-B14F-4D97-AF65-F5344CB8AC3E}">
        <p14:creationId xmlns:p14="http://schemas.microsoft.com/office/powerpoint/2010/main" val="1706793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33352"/>
            <a:ext cx="8839200" cy="619125"/>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1"/>
            <a:ext cx="8763000" cy="3718849"/>
          </a:xfrm>
        </p:spPr>
        <p:txBody>
          <a:bodyPr>
            <a:normAutofit/>
          </a:bodyPr>
          <a:lstStyle>
            <a:lvl1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2"/>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4614201"/>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4781551"/>
            <a:ext cx="2895600" cy="273844"/>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1"/>
            <a:ext cx="2133600" cy="273844"/>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a:extLst>
              <a:ext uri="{FF2B5EF4-FFF2-40B4-BE49-F238E27FC236}">
                <a16:creationId xmlns:a16="http://schemas.microsoft.com/office/drawing/2014/main" id="{B2938A8F-7513-47C3-97E2-6BA13F999C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513091"/>
            <a:ext cx="1950720" cy="731520"/>
          </a:xfrm>
          <a:prstGeom prst="rect">
            <a:avLst/>
          </a:prstGeom>
        </p:spPr>
      </p:pic>
    </p:spTree>
    <p:extLst>
      <p:ext uri="{BB962C8B-B14F-4D97-AF65-F5344CB8AC3E}">
        <p14:creationId xmlns:p14="http://schemas.microsoft.com/office/powerpoint/2010/main" val="402436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Body - Gra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33352"/>
            <a:ext cx="8839200" cy="619125"/>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4"/>
            <a:ext cx="8763000" cy="3718847"/>
          </a:xfrm>
        </p:spPr>
        <p:txBody>
          <a:bodyPr>
            <a:normAutofit/>
          </a:bodyPr>
          <a:lstStyle>
            <a:lvl1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2"/>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4614201"/>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4"/>
          <p:cNvSpPr>
            <a:spLocks noGrp="1"/>
          </p:cNvSpPr>
          <p:nvPr>
            <p:ph type="ftr" sz="quarter" idx="11"/>
          </p:nvPr>
        </p:nvSpPr>
        <p:spPr>
          <a:xfrm>
            <a:off x="3124200" y="4781551"/>
            <a:ext cx="2895600" cy="273844"/>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1"/>
            <a:ext cx="2133600" cy="273844"/>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1" name="Picture 10">
            <a:extLst>
              <a:ext uri="{FF2B5EF4-FFF2-40B4-BE49-F238E27FC236}">
                <a16:creationId xmlns:a16="http://schemas.microsoft.com/office/drawing/2014/main" id="{7B6A2BA1-CCF3-49F1-8AC3-0328A1D58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513091"/>
            <a:ext cx="1950720" cy="731520"/>
          </a:xfrm>
          <a:prstGeom prst="rect">
            <a:avLst/>
          </a:prstGeom>
        </p:spPr>
      </p:pic>
    </p:spTree>
    <p:extLst>
      <p:ext uri="{BB962C8B-B14F-4D97-AF65-F5344CB8AC3E}">
        <p14:creationId xmlns:p14="http://schemas.microsoft.com/office/powerpoint/2010/main" val="268727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33352"/>
            <a:ext cx="8839200" cy="619125"/>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1"/>
            <a:ext cx="8763000" cy="3718849"/>
          </a:xfrm>
        </p:spPr>
        <p:txBody>
          <a:bodyPr>
            <a:normAutofit/>
          </a:bodyPr>
          <a:lstStyle>
            <a:lvl1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2"/>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4614201"/>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4781551"/>
            <a:ext cx="2895600" cy="273844"/>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1"/>
            <a:ext cx="2133600" cy="273844"/>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a:extLst>
              <a:ext uri="{FF2B5EF4-FFF2-40B4-BE49-F238E27FC236}">
                <a16:creationId xmlns:a16="http://schemas.microsoft.com/office/drawing/2014/main" id="{D373AF9F-EEE8-4CDB-8740-A778252212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513091"/>
            <a:ext cx="1950720" cy="731520"/>
          </a:xfrm>
          <a:prstGeom prst="rect">
            <a:avLst/>
          </a:prstGeom>
        </p:spPr>
      </p:pic>
    </p:spTree>
    <p:extLst>
      <p:ext uri="{BB962C8B-B14F-4D97-AF65-F5344CB8AC3E}">
        <p14:creationId xmlns:p14="http://schemas.microsoft.com/office/powerpoint/2010/main" val="2466749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33352"/>
            <a:ext cx="8839200" cy="619125"/>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4"/>
            <a:ext cx="4191000" cy="3718847"/>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895354"/>
            <a:ext cx="4191000" cy="3718847"/>
          </a:xfrm>
        </p:spPr>
        <p:txBody>
          <a:bodyPr>
            <a:normAutofit/>
          </a:bodyPr>
          <a:lstStyle>
            <a:lvl1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4614201"/>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ooter Placeholder 4"/>
          <p:cNvSpPr>
            <a:spLocks noGrp="1"/>
          </p:cNvSpPr>
          <p:nvPr>
            <p:ph type="ftr" sz="quarter" idx="11"/>
          </p:nvPr>
        </p:nvSpPr>
        <p:spPr>
          <a:xfrm>
            <a:off x="3124200" y="4781551"/>
            <a:ext cx="2895600" cy="273844"/>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4781551"/>
            <a:ext cx="2133600" cy="273844"/>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a:extLst>
              <a:ext uri="{FF2B5EF4-FFF2-40B4-BE49-F238E27FC236}">
                <a16:creationId xmlns:a16="http://schemas.microsoft.com/office/drawing/2014/main" id="{50BA483A-F0EE-4822-AC88-D8ECD1A6EC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513091"/>
            <a:ext cx="1950720" cy="731520"/>
          </a:xfrm>
          <a:prstGeom prst="rect">
            <a:avLst/>
          </a:prstGeom>
        </p:spPr>
      </p:pic>
    </p:spTree>
    <p:extLst>
      <p:ext uri="{BB962C8B-B14F-4D97-AF65-F5344CB8AC3E}">
        <p14:creationId xmlns:p14="http://schemas.microsoft.com/office/powerpoint/2010/main" val="102662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2906078"/>
            <a:ext cx="5943600" cy="1680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2971800"/>
            <a:ext cx="57150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11" y="2479409"/>
            <a:ext cx="2510028" cy="251002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792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888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350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781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69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892" y="4279392"/>
            <a:ext cx="864108" cy="864108"/>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895350"/>
            <a:ext cx="8763000" cy="3718849"/>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742951"/>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4807745"/>
            <a:ext cx="2133600" cy="273844"/>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440" tIns="45720" rIns="91440" bIns="45720" rtlCol="0" anchor="b"/>
          <a:lstStyle>
            <a:lvl1pPr algn="ctr">
              <a:defRPr sz="75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4807746"/>
            <a:ext cx="2133600" cy="273844"/>
          </a:xfrm>
          <a:prstGeom prst="rect">
            <a:avLst/>
          </a:prstGeom>
        </p:spPr>
        <p:txBody>
          <a:bodyPr anchor="b"/>
          <a:lstStyle>
            <a:lvl1pPr algn="r">
              <a:defRPr sz="75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62992649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tn.gov/generalservices/procurement/central-procurement-office--cpo-/supplier-information/invitations-to-bid--itb-.html" TargetMode="External"/><Relationship Id="rId2" Type="http://schemas.openxmlformats.org/officeDocument/2006/relationships/hyperlink" Target="https://www.tn.gov/generalservices/procurement/central-procurement-office--cpo-/governor-s-office-of-diversity-business-enterprise--godbe--/current-procurement-opportunities.html" TargetMode="External"/><Relationship Id="rId1" Type="http://schemas.openxmlformats.org/officeDocument/2006/relationships/slideLayout" Target="../slideLayouts/slideLayout11.xml"/><Relationship Id="rId5" Type="http://schemas.openxmlformats.org/officeDocument/2006/relationships/hyperlink" Target="https://www.tn.gov/content/tn/generalservices/procurement/central-procurement-office--cpo-/go-dbe/go-dbe-publications.html" TargetMode="External"/><Relationship Id="rId4" Type="http://schemas.openxmlformats.org/officeDocument/2006/relationships/hyperlink" Target="https://www.tn.gov/content/dam/tn/generalservices/documents/cpo/godbe/aqu-plans/Forecast_of_Acquisition_Plans_Final_6-30.pdf" TargetMode="External"/></Relationships>
</file>

<file path=ppt/slides/_rels/slide12.xml.rels><?xml version="1.0" encoding="UTF-8" standalone="yes"?>
<Relationships xmlns="http://schemas.openxmlformats.org/package/2006/relationships"><Relationship Id="rId2" Type="http://schemas.microsoft.com/office/2018/10/relationships/comments" Target="../comments/modernComment_106_87733B1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mailto:Richard.VanNorman@tn.gov" TargetMode="External"/><Relationship Id="rId7" Type="http://schemas.openxmlformats.org/officeDocument/2006/relationships/hyperlink" Target="mailto:Kimberly.Fox@tn.gov" TargetMode="External"/><Relationship Id="rId2" Type="http://schemas.openxmlformats.org/officeDocument/2006/relationships/hyperlink" Target="mailto:Jessica.Starling@tn.gov" TargetMode="External"/><Relationship Id="rId1" Type="http://schemas.openxmlformats.org/officeDocument/2006/relationships/slideLayout" Target="../slideLayouts/slideLayout11.xml"/><Relationship Id="rId6" Type="http://schemas.openxmlformats.org/officeDocument/2006/relationships/hyperlink" Target="mailto:Rafael.Borjas@tn.gov" TargetMode="External"/><Relationship Id="rId5" Type="http://schemas.openxmlformats.org/officeDocument/2006/relationships/hyperlink" Target="mailto:Edric.Hammond@tn.gov" TargetMode="External"/><Relationship Id="rId4" Type="http://schemas.openxmlformats.org/officeDocument/2006/relationships/hyperlink" Target="mailto:Gwen.Sanders@tn.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tn.gov/generalservices/procurement/central-procurement-office--cpo-/go-dbe/current-procurement-opportunities.html"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158951"/>
            <a:ext cx="6858000" cy="597459"/>
          </a:xfrm>
        </p:spPr>
        <p:txBody>
          <a:bodyPr>
            <a:normAutofit fontScale="90000"/>
          </a:bodyPr>
          <a:lstStyle/>
          <a:p>
            <a:r>
              <a:rPr lang="en-US" sz="2963" dirty="0">
                <a:effectLst/>
              </a:rPr>
              <a:t>Governor’s Office of Diversity Business Enterprise (Go-DBE)</a:t>
            </a:r>
            <a:endParaRPr lang="en-US" sz="2963" dirty="0"/>
          </a:p>
        </p:txBody>
      </p:sp>
      <p:sp>
        <p:nvSpPr>
          <p:cNvPr id="4" name="Text Placeholder 3"/>
          <p:cNvSpPr>
            <a:spLocks noGrp="1"/>
          </p:cNvSpPr>
          <p:nvPr>
            <p:ph type="body" sz="quarter" idx="11"/>
          </p:nvPr>
        </p:nvSpPr>
        <p:spPr/>
        <p:txBody>
          <a:bodyPr/>
          <a:lstStyle/>
          <a:p>
            <a:r>
              <a:rPr lang="en-US" dirty="0"/>
              <a:t>State of Tennessee Central Procurement Office</a:t>
            </a:r>
          </a:p>
        </p:txBody>
      </p:sp>
      <p:sp>
        <p:nvSpPr>
          <p:cNvPr id="5" name="Text Placeholder 2"/>
          <p:cNvSpPr>
            <a:spLocks noGrp="1"/>
          </p:cNvSpPr>
          <p:nvPr>
            <p:ph type="body" sz="quarter" idx="12"/>
          </p:nvPr>
        </p:nvSpPr>
        <p:spPr>
          <a:xfrm>
            <a:off x="1085850" y="4279343"/>
            <a:ext cx="6743700" cy="72850"/>
          </a:xfrm>
        </p:spPr>
        <p:txBody>
          <a:bodyPr>
            <a:noAutofit/>
          </a:bodyPr>
          <a:lstStyle/>
          <a:p>
            <a:r>
              <a:rPr lang="en-US" sz="1500" dirty="0"/>
              <a:t>Local Government Purchasing Forum</a:t>
            </a:r>
          </a:p>
          <a:p>
            <a:r>
              <a:rPr lang="en-US" sz="1500" dirty="0"/>
              <a:t>October 26, 2022</a:t>
            </a:r>
          </a:p>
          <a:p>
            <a:r>
              <a:rPr lang="en-US" sz="1500" dirty="0"/>
              <a:t>Rafael, Borjas, Diversity Business Liaison</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Benefits for Certified Businesses</a:t>
            </a:r>
          </a:p>
        </p:txBody>
      </p:sp>
      <p:sp>
        <p:nvSpPr>
          <p:cNvPr id="5" name="Content Placeholder 4"/>
          <p:cNvSpPr>
            <a:spLocks noGrp="1"/>
          </p:cNvSpPr>
          <p:nvPr>
            <p:ph idx="1"/>
          </p:nvPr>
        </p:nvSpPr>
        <p:spPr/>
        <p:txBody>
          <a:bodyPr>
            <a:normAutofit fontScale="92500" lnSpcReduction="10000"/>
          </a:bodyPr>
          <a:lstStyle/>
          <a:p>
            <a:r>
              <a:rPr lang="en-US" dirty="0"/>
              <a:t>Certification is FREE!!!</a:t>
            </a:r>
          </a:p>
          <a:p>
            <a:r>
              <a:rPr lang="en-US" dirty="0"/>
              <a:t>100% online process</a:t>
            </a:r>
          </a:p>
          <a:p>
            <a:r>
              <a:rPr lang="en-US" dirty="0"/>
              <a:t>Certified businesses published in Go-DBE’s public directory</a:t>
            </a:r>
          </a:p>
          <a:p>
            <a:r>
              <a:rPr lang="en-US" dirty="0"/>
              <a:t>State agencies looking to meet diversity goals</a:t>
            </a:r>
          </a:p>
          <a:p>
            <a:r>
              <a:rPr lang="en-US" dirty="0"/>
              <a:t>Corporate and local government partners</a:t>
            </a:r>
          </a:p>
          <a:p>
            <a:r>
              <a:rPr lang="en-US" dirty="0"/>
              <a:t>Notifications for procurement opportunities</a:t>
            </a:r>
          </a:p>
          <a:p>
            <a:r>
              <a:rPr lang="en-US" dirty="0"/>
              <a:t>Subcontracting opportunities  </a:t>
            </a:r>
          </a:p>
          <a:p>
            <a:r>
              <a:rPr lang="en-US" dirty="0"/>
              <a:t>Award advantage on Invitation to Bids (ITB) in the case of a tie</a:t>
            </a:r>
          </a:p>
          <a:p>
            <a:r>
              <a:rPr lang="en-US" dirty="0"/>
              <a:t>One-on-one assistance from Go-DBE liaisons </a:t>
            </a:r>
          </a:p>
          <a:p>
            <a:r>
              <a:rPr lang="en-US" dirty="0"/>
              <a:t>Business Development Program </a:t>
            </a:r>
          </a:p>
        </p:txBody>
      </p:sp>
    </p:spTree>
    <p:extLst>
      <p:ext uri="{BB962C8B-B14F-4D97-AF65-F5344CB8AC3E}">
        <p14:creationId xmlns:p14="http://schemas.microsoft.com/office/powerpoint/2010/main" val="79857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4633-BA50-419C-800C-6515EBFFE7DE}"/>
              </a:ext>
            </a:extLst>
          </p:cNvPr>
          <p:cNvSpPr>
            <a:spLocks noGrp="1"/>
          </p:cNvSpPr>
          <p:nvPr>
            <p:ph type="title"/>
          </p:nvPr>
        </p:nvSpPr>
        <p:spPr/>
        <p:txBody>
          <a:bodyPr/>
          <a:lstStyle/>
          <a:p>
            <a:r>
              <a:rPr lang="en-US" dirty="0"/>
              <a:t>Benefits for Certified Businesses (continued)</a:t>
            </a:r>
          </a:p>
        </p:txBody>
      </p:sp>
      <p:sp>
        <p:nvSpPr>
          <p:cNvPr id="3" name="Content Placeholder 2">
            <a:extLst>
              <a:ext uri="{FF2B5EF4-FFF2-40B4-BE49-F238E27FC236}">
                <a16:creationId xmlns:a16="http://schemas.microsoft.com/office/drawing/2014/main" id="{83FC2558-B144-4CC5-AF3C-706A9161F0FC}"/>
              </a:ext>
            </a:extLst>
          </p:cNvPr>
          <p:cNvSpPr>
            <a:spLocks noGrp="1"/>
          </p:cNvSpPr>
          <p:nvPr>
            <p:ph idx="1"/>
          </p:nvPr>
        </p:nvSpPr>
        <p:spPr>
          <a:xfrm>
            <a:off x="228600" y="857250"/>
            <a:ext cx="8763000" cy="3718849"/>
          </a:xfrm>
        </p:spPr>
        <p:txBody>
          <a:bodyPr vert="horz" lIns="91440" tIns="45720" rIns="91440" bIns="45720" rtlCol="0">
            <a:normAutofit fontScale="92500" lnSpcReduction="20000"/>
          </a:bodyPr>
          <a:lstStyle/>
          <a:p>
            <a:pPr lvl="1"/>
            <a:r>
              <a:rPr lang="en-US" sz="2400" dirty="0"/>
              <a:t>Reciprocity with other state and local government partners</a:t>
            </a:r>
          </a:p>
          <a:p>
            <a:pPr marL="457200" lvl="1" indent="0">
              <a:buNone/>
            </a:pPr>
            <a:endParaRPr lang="en-US" sz="2400" dirty="0"/>
          </a:p>
          <a:p>
            <a:pPr lvl="1"/>
            <a:r>
              <a:rPr lang="en-US" sz="2400" dirty="0"/>
              <a:t>Current Procurement Opportunities link:</a:t>
            </a:r>
          </a:p>
          <a:p>
            <a:pPr lvl="2"/>
            <a:r>
              <a:rPr lang="fr-FR" sz="2400" dirty="0" err="1">
                <a:hlinkClick r:id="rId2">
                  <a:extLst>
                    <a:ext uri="{A12FA001-AC4F-418D-AE19-62706E023703}">
                      <ahyp:hlinkClr xmlns:ahyp="http://schemas.microsoft.com/office/drawing/2018/hyperlinkcolor" val="tx"/>
                    </a:ext>
                  </a:extLst>
                </a:hlinkClick>
              </a:rPr>
              <a:t>Current</a:t>
            </a:r>
            <a:r>
              <a:rPr lang="fr-FR" sz="2400" dirty="0">
                <a:hlinkClick r:id="rId2">
                  <a:extLst>
                    <a:ext uri="{A12FA001-AC4F-418D-AE19-62706E023703}">
                      <ahyp:hlinkClr xmlns:ahyp="http://schemas.microsoft.com/office/drawing/2018/hyperlinkcolor" val="tx"/>
                    </a:ext>
                  </a:extLst>
                </a:hlinkClick>
              </a:rPr>
              <a:t> Procurement </a:t>
            </a:r>
            <a:r>
              <a:rPr lang="fr-FR" sz="2400" dirty="0" err="1">
                <a:hlinkClick r:id="rId2">
                  <a:extLst>
                    <a:ext uri="{A12FA001-AC4F-418D-AE19-62706E023703}">
                      <ahyp:hlinkClr xmlns:ahyp="http://schemas.microsoft.com/office/drawing/2018/hyperlinkcolor" val="tx"/>
                    </a:ext>
                  </a:extLst>
                </a:hlinkClick>
              </a:rPr>
              <a:t>Opportunities</a:t>
            </a:r>
            <a:r>
              <a:rPr lang="fr-FR" sz="2400" dirty="0">
                <a:hlinkClick r:id="rId2">
                  <a:extLst>
                    <a:ext uri="{A12FA001-AC4F-418D-AE19-62706E023703}">
                      <ahyp:hlinkClr xmlns:ahyp="http://schemas.microsoft.com/office/drawing/2018/hyperlinkcolor" val="tx"/>
                    </a:ext>
                  </a:extLst>
                </a:hlinkClick>
              </a:rPr>
              <a:t> (tn.gov)</a:t>
            </a:r>
            <a:endParaRPr lang="fr-FR" sz="2400" dirty="0"/>
          </a:p>
          <a:p>
            <a:pPr lvl="2"/>
            <a:endParaRPr lang="en-US" sz="2400" dirty="0">
              <a:hlinkClick r:id="rId3">
                <a:extLst>
                  <a:ext uri="{A12FA001-AC4F-418D-AE19-62706E023703}">
                    <ahyp:hlinkClr xmlns:ahyp="http://schemas.microsoft.com/office/drawing/2018/hyperlinkcolor" val="tx"/>
                  </a:ext>
                </a:extLst>
              </a:hlinkClick>
            </a:endParaRPr>
          </a:p>
          <a:p>
            <a:pPr lvl="1"/>
            <a:r>
              <a:rPr lang="en-US" sz="2400" dirty="0"/>
              <a:t>Upcoming Procurement Opportunities of Acquisition Forecast:</a:t>
            </a:r>
          </a:p>
          <a:p>
            <a:pPr lvl="2"/>
            <a:r>
              <a:rPr lang="en-US" sz="2400" dirty="0"/>
              <a:t> </a:t>
            </a:r>
            <a:r>
              <a:rPr lang="en-US" sz="2400" dirty="0">
                <a:hlinkClick r:id="rId4">
                  <a:extLst>
                    <a:ext uri="{A12FA001-AC4F-418D-AE19-62706E023703}">
                      <ahyp:hlinkClr xmlns:ahyp="http://schemas.microsoft.com/office/drawing/2018/hyperlinkcolor" val="tx"/>
                    </a:ext>
                  </a:extLst>
                </a:hlinkClick>
              </a:rPr>
              <a:t>Acquisition Forecast (tn.gov)</a:t>
            </a:r>
            <a:endParaRPr lang="en-US" sz="2400" dirty="0"/>
          </a:p>
          <a:p>
            <a:pPr marL="914400" lvl="2" indent="0">
              <a:buNone/>
            </a:pPr>
            <a:endParaRPr lang="en-US" sz="2400" dirty="0"/>
          </a:p>
          <a:p>
            <a:pPr lvl="1"/>
            <a:r>
              <a:rPr lang="en-US" sz="2400" dirty="0"/>
              <a:t>Annual publications as required by T.C.A. § 12-3-1107(a)</a:t>
            </a:r>
          </a:p>
          <a:p>
            <a:pPr lvl="2"/>
            <a:r>
              <a:rPr lang="en-US" sz="2400" dirty="0">
                <a:hlinkClick r:id="rId5"/>
              </a:rPr>
              <a:t>Go-DBE Publications (tn.gov)</a:t>
            </a:r>
            <a:endParaRPr lang="en-US" sz="2400" dirty="0"/>
          </a:p>
          <a:p>
            <a:endParaRPr lang="en-US" sz="2000" dirty="0"/>
          </a:p>
        </p:txBody>
      </p:sp>
    </p:spTree>
    <p:extLst>
      <p:ext uri="{BB962C8B-B14F-4D97-AF65-F5344CB8AC3E}">
        <p14:creationId xmlns:p14="http://schemas.microsoft.com/office/powerpoint/2010/main" val="178478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 Eligibility Guidelines</a:t>
            </a:r>
          </a:p>
        </p:txBody>
      </p:sp>
      <p:sp>
        <p:nvSpPr>
          <p:cNvPr id="5" name="Content Placeholder 4"/>
          <p:cNvSpPr>
            <a:spLocks noGrp="1"/>
          </p:cNvSpPr>
          <p:nvPr>
            <p:ph idx="1"/>
          </p:nvPr>
        </p:nvSpPr>
        <p:spPr/>
        <p:txBody>
          <a:bodyPr>
            <a:normAutofit/>
          </a:bodyPr>
          <a:lstStyle/>
          <a:p>
            <a:pPr marL="0" indent="0">
              <a:buNone/>
            </a:pPr>
            <a:r>
              <a:rPr lang="en-US" dirty="0"/>
              <a:t>All businesses certified with Go-DBE must be a continuing, independent, for-profit business which performs a commercially useful function and meets one (1) of the State’s definition of diversity. The five (5) diversity categories are:</a:t>
            </a:r>
          </a:p>
        </p:txBody>
      </p:sp>
    </p:spTree>
    <p:extLst>
      <p:ext uri="{BB962C8B-B14F-4D97-AF65-F5344CB8AC3E}">
        <p14:creationId xmlns:p14="http://schemas.microsoft.com/office/powerpoint/2010/main" val="2272475923"/>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F25F-A702-4E26-A90A-E971BF751360}"/>
              </a:ext>
            </a:extLst>
          </p:cNvPr>
          <p:cNvSpPr>
            <a:spLocks noGrp="1"/>
          </p:cNvSpPr>
          <p:nvPr>
            <p:ph type="title"/>
          </p:nvPr>
        </p:nvSpPr>
        <p:spPr/>
        <p:txBody>
          <a:bodyPr/>
          <a:lstStyle/>
          <a:p>
            <a:r>
              <a:rPr lang="en-US" dirty="0"/>
              <a:t>Business Eligibility Guidelines: MBE</a:t>
            </a:r>
          </a:p>
        </p:txBody>
      </p:sp>
      <p:sp>
        <p:nvSpPr>
          <p:cNvPr id="3" name="Content Placeholder 2">
            <a:extLst>
              <a:ext uri="{FF2B5EF4-FFF2-40B4-BE49-F238E27FC236}">
                <a16:creationId xmlns:a16="http://schemas.microsoft.com/office/drawing/2014/main" id="{A12766BF-97A6-4443-80C1-07110C4F0A55}"/>
              </a:ext>
            </a:extLst>
          </p:cNvPr>
          <p:cNvSpPr>
            <a:spLocks noGrp="1"/>
          </p:cNvSpPr>
          <p:nvPr>
            <p:ph idx="1"/>
          </p:nvPr>
        </p:nvSpPr>
        <p:spPr/>
        <p:txBody>
          <a:bodyPr vert="horz" lIns="91440" tIns="45720" rIns="91440" bIns="45720" rtlCol="0">
            <a:normAutofit/>
          </a:bodyPr>
          <a:lstStyle/>
          <a:p>
            <a:r>
              <a:rPr lang="en-US" b="1" dirty="0"/>
              <a:t>Minority Business Enterprise- </a:t>
            </a:r>
            <a:r>
              <a:rPr lang="en-US" dirty="0"/>
              <a:t>at least fifty-one percent (51%) owned and controlled by one (1) or more minority individuals who are impeded from normal entry into the economic mainstream because of past practices of discrimination based on race or ethnic background.</a:t>
            </a:r>
          </a:p>
          <a:p>
            <a:endParaRPr lang="en-US" dirty="0"/>
          </a:p>
        </p:txBody>
      </p:sp>
    </p:spTree>
    <p:extLst>
      <p:ext uri="{BB962C8B-B14F-4D97-AF65-F5344CB8AC3E}">
        <p14:creationId xmlns:p14="http://schemas.microsoft.com/office/powerpoint/2010/main" val="338557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F894-CA14-422D-8BCE-6649FB18C269}"/>
              </a:ext>
            </a:extLst>
          </p:cNvPr>
          <p:cNvSpPr>
            <a:spLocks noGrp="1"/>
          </p:cNvSpPr>
          <p:nvPr>
            <p:ph type="title"/>
          </p:nvPr>
        </p:nvSpPr>
        <p:spPr/>
        <p:txBody>
          <a:bodyPr/>
          <a:lstStyle/>
          <a:p>
            <a:r>
              <a:rPr lang="en-US" dirty="0"/>
              <a:t>Business Eligibility Guidelines: WBE</a:t>
            </a:r>
          </a:p>
        </p:txBody>
      </p:sp>
      <p:sp>
        <p:nvSpPr>
          <p:cNvPr id="3" name="Content Placeholder 2">
            <a:extLst>
              <a:ext uri="{FF2B5EF4-FFF2-40B4-BE49-F238E27FC236}">
                <a16:creationId xmlns:a16="http://schemas.microsoft.com/office/drawing/2014/main" id="{F84852FF-39BD-40D7-B5BB-A4C9ABA4AEC8}"/>
              </a:ext>
            </a:extLst>
          </p:cNvPr>
          <p:cNvSpPr>
            <a:spLocks noGrp="1"/>
          </p:cNvSpPr>
          <p:nvPr>
            <p:ph idx="1"/>
          </p:nvPr>
        </p:nvSpPr>
        <p:spPr/>
        <p:txBody>
          <a:bodyPr/>
          <a:lstStyle/>
          <a:p>
            <a:r>
              <a:rPr lang="en-US" b="1" dirty="0"/>
              <a:t>Woman Business Enterprise- </a:t>
            </a:r>
            <a:r>
              <a:rPr lang="en-US" dirty="0"/>
              <a:t>at least fifty-one percent (51%) owned and controlled by one (1) or more women; or in the case of any publicly owned business, at least fifty-one percent (51%) of the stock of which is owned and controlled by one (1) or more women and whose management and daily business operations are under the control of one (1) or more women</a:t>
            </a:r>
          </a:p>
          <a:p>
            <a:endParaRPr lang="en-US" dirty="0"/>
          </a:p>
        </p:txBody>
      </p:sp>
    </p:spTree>
    <p:extLst>
      <p:ext uri="{BB962C8B-B14F-4D97-AF65-F5344CB8AC3E}">
        <p14:creationId xmlns:p14="http://schemas.microsoft.com/office/powerpoint/2010/main" val="279899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CB60-C7E3-4B33-A11F-0BC1E866D94C}"/>
              </a:ext>
            </a:extLst>
          </p:cNvPr>
          <p:cNvSpPr>
            <a:spLocks noGrp="1"/>
          </p:cNvSpPr>
          <p:nvPr>
            <p:ph type="title"/>
          </p:nvPr>
        </p:nvSpPr>
        <p:spPr/>
        <p:txBody>
          <a:bodyPr/>
          <a:lstStyle/>
          <a:p>
            <a:r>
              <a:rPr lang="en-US" dirty="0"/>
              <a:t>Business Eligibility Guidelines: SDVBE</a:t>
            </a:r>
          </a:p>
        </p:txBody>
      </p:sp>
      <p:sp>
        <p:nvSpPr>
          <p:cNvPr id="3" name="Content Placeholder 2">
            <a:extLst>
              <a:ext uri="{FF2B5EF4-FFF2-40B4-BE49-F238E27FC236}">
                <a16:creationId xmlns:a16="http://schemas.microsoft.com/office/drawing/2014/main" id="{DD917EF9-3B73-4033-8EE5-D9EF2C1E9C64}"/>
              </a:ext>
            </a:extLst>
          </p:cNvPr>
          <p:cNvSpPr>
            <a:spLocks noGrp="1"/>
          </p:cNvSpPr>
          <p:nvPr>
            <p:ph idx="1"/>
          </p:nvPr>
        </p:nvSpPr>
        <p:spPr/>
        <p:txBody>
          <a:bodyPr/>
          <a:lstStyle/>
          <a:p>
            <a:r>
              <a:rPr lang="en-US" dirty="0"/>
              <a:t>Service-Disabled Veteran Business Enterprise- a business owned by any person who served honorably on active duty in the armed forces of the United States with at least a twenty percent (20%) disability that is service-connected, meaning that such disability was incurred or aggravated in the line of duty in the active military, naval or air service.</a:t>
            </a:r>
          </a:p>
        </p:txBody>
      </p:sp>
    </p:spTree>
    <p:extLst>
      <p:ext uri="{BB962C8B-B14F-4D97-AF65-F5344CB8AC3E}">
        <p14:creationId xmlns:p14="http://schemas.microsoft.com/office/powerpoint/2010/main" val="130621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CB60-C7E3-4B33-A11F-0BC1E866D94C}"/>
              </a:ext>
            </a:extLst>
          </p:cNvPr>
          <p:cNvSpPr>
            <a:spLocks noGrp="1"/>
          </p:cNvSpPr>
          <p:nvPr>
            <p:ph type="title"/>
          </p:nvPr>
        </p:nvSpPr>
        <p:spPr/>
        <p:txBody>
          <a:bodyPr/>
          <a:lstStyle/>
          <a:p>
            <a:r>
              <a:rPr lang="en-US" dirty="0"/>
              <a:t>Business Eligibility Guidelines: DSBE</a:t>
            </a:r>
          </a:p>
        </p:txBody>
      </p:sp>
      <p:sp>
        <p:nvSpPr>
          <p:cNvPr id="3" name="Content Placeholder 2">
            <a:extLst>
              <a:ext uri="{FF2B5EF4-FFF2-40B4-BE49-F238E27FC236}">
                <a16:creationId xmlns:a16="http://schemas.microsoft.com/office/drawing/2014/main" id="{DD917EF9-3B73-4033-8EE5-D9EF2C1E9C64}"/>
              </a:ext>
            </a:extLst>
          </p:cNvPr>
          <p:cNvSpPr>
            <a:spLocks noGrp="1"/>
          </p:cNvSpPr>
          <p:nvPr>
            <p:ph idx="1"/>
          </p:nvPr>
        </p:nvSpPr>
        <p:spPr/>
        <p:txBody>
          <a:bodyPr/>
          <a:lstStyle/>
          <a:p>
            <a:r>
              <a:rPr lang="en-US" dirty="0"/>
              <a:t>Persons with Disability- a business owned by a person with a disability that is a continuing, independent, for-profit business that  performs a commercially useful function, and is at least fifty-one percent (51%) owned and controlled by one (1) or more persons with a disability. </a:t>
            </a:r>
          </a:p>
        </p:txBody>
      </p:sp>
    </p:spTree>
    <p:extLst>
      <p:ext uri="{BB962C8B-B14F-4D97-AF65-F5344CB8AC3E}">
        <p14:creationId xmlns:p14="http://schemas.microsoft.com/office/powerpoint/2010/main" val="344993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CB60-C7E3-4B33-A11F-0BC1E866D94C}"/>
              </a:ext>
            </a:extLst>
          </p:cNvPr>
          <p:cNvSpPr>
            <a:spLocks noGrp="1"/>
          </p:cNvSpPr>
          <p:nvPr>
            <p:ph type="title"/>
          </p:nvPr>
        </p:nvSpPr>
        <p:spPr/>
        <p:txBody>
          <a:bodyPr/>
          <a:lstStyle/>
          <a:p>
            <a:r>
              <a:rPr lang="en-US" dirty="0"/>
              <a:t>Business Eligibility Guidelines: SBE</a:t>
            </a:r>
          </a:p>
        </p:txBody>
      </p:sp>
      <p:sp>
        <p:nvSpPr>
          <p:cNvPr id="3" name="Content Placeholder 2">
            <a:extLst>
              <a:ext uri="{FF2B5EF4-FFF2-40B4-BE49-F238E27FC236}">
                <a16:creationId xmlns:a16="http://schemas.microsoft.com/office/drawing/2014/main" id="{DD917EF9-3B73-4033-8EE5-D9EF2C1E9C64}"/>
              </a:ext>
            </a:extLst>
          </p:cNvPr>
          <p:cNvSpPr>
            <a:spLocks noGrp="1"/>
          </p:cNvSpPr>
          <p:nvPr>
            <p:ph idx="1"/>
          </p:nvPr>
        </p:nvSpPr>
        <p:spPr/>
        <p:txBody>
          <a:bodyPr/>
          <a:lstStyle/>
          <a:p>
            <a:r>
              <a:rPr lang="en-US" dirty="0"/>
              <a:t>Small Business Enterprise- a business that has total gross receipts of no more than ten million dollars ($10,000,000) averaged over a three-year period or employs no more than ninety-nine (99) persons on a full-time basis.</a:t>
            </a:r>
          </a:p>
        </p:txBody>
      </p:sp>
    </p:spTree>
    <p:extLst>
      <p:ext uri="{BB962C8B-B14F-4D97-AF65-F5344CB8AC3E}">
        <p14:creationId xmlns:p14="http://schemas.microsoft.com/office/powerpoint/2010/main" val="41541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3250-22B8-4BCF-ACF6-918764AD9FDF}"/>
              </a:ext>
            </a:extLst>
          </p:cNvPr>
          <p:cNvSpPr>
            <a:spLocks noGrp="1"/>
          </p:cNvSpPr>
          <p:nvPr>
            <p:ph type="title"/>
          </p:nvPr>
        </p:nvSpPr>
        <p:spPr/>
        <p:txBody>
          <a:bodyPr/>
          <a:lstStyle/>
          <a:p>
            <a:r>
              <a:rPr lang="en-US" dirty="0"/>
              <a:t>Go-DBE Certifications map (as of Oct 2022)</a:t>
            </a:r>
          </a:p>
        </p:txBody>
      </p:sp>
      <p:pic>
        <p:nvPicPr>
          <p:cNvPr id="4" name="Picture 3">
            <a:extLst>
              <a:ext uri="{FF2B5EF4-FFF2-40B4-BE49-F238E27FC236}">
                <a16:creationId xmlns:a16="http://schemas.microsoft.com/office/drawing/2014/main" id="{6B32672A-008B-42E9-BAD9-30A8FA3D57C3}"/>
              </a:ext>
            </a:extLst>
          </p:cNvPr>
          <p:cNvPicPr>
            <a:picLocks noChangeAspect="1"/>
          </p:cNvPicPr>
          <p:nvPr/>
        </p:nvPicPr>
        <p:blipFill rotWithShape="1">
          <a:blip r:embed="rId2"/>
          <a:srcRect l="1362" t="521" r="1039" b="20849"/>
          <a:stretch/>
        </p:blipFill>
        <p:spPr>
          <a:xfrm>
            <a:off x="693948" y="839759"/>
            <a:ext cx="7756104" cy="3659598"/>
          </a:xfrm>
          <a:prstGeom prst="rect">
            <a:avLst/>
          </a:prstGeom>
        </p:spPr>
      </p:pic>
    </p:spTree>
    <p:extLst>
      <p:ext uri="{BB962C8B-B14F-4D97-AF65-F5344CB8AC3E}">
        <p14:creationId xmlns:p14="http://schemas.microsoft.com/office/powerpoint/2010/main" val="86934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EF9C-F413-4FBB-A8B7-0607CA183525}"/>
              </a:ext>
            </a:extLst>
          </p:cNvPr>
          <p:cNvSpPr>
            <a:spLocks noGrp="1"/>
          </p:cNvSpPr>
          <p:nvPr>
            <p:ph type="title"/>
          </p:nvPr>
        </p:nvSpPr>
        <p:spPr/>
        <p:txBody>
          <a:bodyPr/>
          <a:lstStyle/>
          <a:p>
            <a:r>
              <a:rPr lang="en-US" dirty="0"/>
              <a:t>Current Statewide Contracts</a:t>
            </a:r>
          </a:p>
        </p:txBody>
      </p:sp>
      <p:sp>
        <p:nvSpPr>
          <p:cNvPr id="3" name="Content Placeholder 2">
            <a:extLst>
              <a:ext uri="{FF2B5EF4-FFF2-40B4-BE49-F238E27FC236}">
                <a16:creationId xmlns:a16="http://schemas.microsoft.com/office/drawing/2014/main" id="{F8622CA8-2E42-4874-B895-61CA1737FBBC}"/>
              </a:ext>
            </a:extLst>
          </p:cNvPr>
          <p:cNvSpPr>
            <a:spLocks noGrp="1"/>
          </p:cNvSpPr>
          <p:nvPr>
            <p:ph idx="1"/>
          </p:nvPr>
        </p:nvSpPr>
        <p:spPr/>
        <p:txBody>
          <a:bodyPr/>
          <a:lstStyle/>
          <a:p>
            <a:pPr marL="0" indent="0">
              <a:buNone/>
            </a:pPr>
            <a:r>
              <a:rPr lang="en-US" dirty="0"/>
              <a:t>Some current Statewide Contracts with Certified Diversity Businesses include: </a:t>
            </a:r>
          </a:p>
          <a:p>
            <a:r>
              <a:rPr lang="en-US" dirty="0"/>
              <a:t>SWC 375  Institutional Clothing</a:t>
            </a:r>
          </a:p>
          <a:p>
            <a:r>
              <a:rPr lang="en-US" dirty="0"/>
              <a:t>SWC 306 Headsets</a:t>
            </a:r>
          </a:p>
          <a:p>
            <a:r>
              <a:rPr lang="en-US" dirty="0"/>
              <a:t>SWC 021 Comprehensive Cloud Solution</a:t>
            </a:r>
          </a:p>
          <a:p>
            <a:r>
              <a:rPr lang="en-US" dirty="0"/>
              <a:t>SWC 700 Electrical, HVAC, Plumbing </a:t>
            </a:r>
          </a:p>
          <a:p>
            <a:r>
              <a:rPr lang="en-US" dirty="0"/>
              <a:t>SWC 747 Travel Services </a:t>
            </a:r>
          </a:p>
          <a:p>
            <a:endParaRPr lang="en-US" dirty="0"/>
          </a:p>
        </p:txBody>
      </p:sp>
    </p:spTree>
    <p:extLst>
      <p:ext uri="{BB962C8B-B14F-4D97-AF65-F5344CB8AC3E}">
        <p14:creationId xmlns:p14="http://schemas.microsoft.com/office/powerpoint/2010/main" val="74263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normAutofit/>
          </a:bodyPr>
          <a:lstStyle/>
          <a:p>
            <a:r>
              <a:rPr lang="en-US" dirty="0"/>
              <a:t>Program Overview</a:t>
            </a:r>
          </a:p>
          <a:p>
            <a:r>
              <a:rPr lang="en-US" dirty="0"/>
              <a:t>Diversity Business Partners in Local Gov. and Higher Ed.</a:t>
            </a:r>
          </a:p>
          <a:p>
            <a:r>
              <a:rPr lang="en-US" dirty="0"/>
              <a:t>Benefits for Certified Businesses</a:t>
            </a:r>
          </a:p>
          <a:p>
            <a:r>
              <a:rPr lang="en-US" dirty="0"/>
              <a:t>Business Eligibility Guidelines</a:t>
            </a:r>
          </a:p>
          <a:p>
            <a:r>
              <a:rPr lang="en-US" dirty="0"/>
              <a:t>Current Statistics/Diversity Reporting</a:t>
            </a:r>
          </a:p>
          <a:p>
            <a:r>
              <a:rPr lang="en-US" dirty="0"/>
              <a:t>Directory</a:t>
            </a:r>
          </a:p>
          <a:p>
            <a:endParaRPr lang="en-US" dirty="0"/>
          </a:p>
          <a:p>
            <a:endParaRPr lang="en-US" dirty="0"/>
          </a:p>
        </p:txBody>
      </p:sp>
    </p:spTree>
    <p:extLst>
      <p:ext uri="{BB962C8B-B14F-4D97-AF65-F5344CB8AC3E}">
        <p14:creationId xmlns:p14="http://schemas.microsoft.com/office/powerpoint/2010/main" val="208218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Top Diversity Spend Counties in Tennessee</a:t>
            </a:r>
          </a:p>
        </p:txBody>
      </p:sp>
      <p:sp>
        <p:nvSpPr>
          <p:cNvPr id="5" name="Content Placeholder 4"/>
          <p:cNvSpPr>
            <a:spLocks noGrp="1"/>
          </p:cNvSpPr>
          <p:nvPr>
            <p:ph idx="1"/>
          </p:nvPr>
        </p:nvSpPr>
        <p:spPr/>
        <p:txBody>
          <a:bodyPr>
            <a:normAutofit/>
          </a:bodyPr>
          <a:lstStyle/>
          <a:p>
            <a:pPr>
              <a:spcAft>
                <a:spcPts val="300"/>
              </a:spcAft>
            </a:pPr>
            <a:r>
              <a:rPr lang="en-US" dirty="0"/>
              <a:t>Go-DBE currently has over 2,000 certified diversity businesses located in Tennessee with $347,161,844 in diversity spend for FY2022.</a:t>
            </a:r>
          </a:p>
          <a:p>
            <a:pPr>
              <a:spcAft>
                <a:spcPts val="300"/>
              </a:spcAft>
            </a:pPr>
            <a:r>
              <a:rPr lang="en-US" dirty="0"/>
              <a:t>The top 10 diversity spend counties are: </a:t>
            </a:r>
            <a:r>
              <a:rPr lang="en-US" b="1" dirty="0"/>
              <a:t>Knox</a:t>
            </a:r>
            <a:r>
              <a:rPr lang="en-US" dirty="0"/>
              <a:t> ($126M),  </a:t>
            </a:r>
            <a:r>
              <a:rPr lang="en-US" b="1" dirty="0"/>
              <a:t>Shelby</a:t>
            </a:r>
            <a:r>
              <a:rPr lang="en-US" dirty="0"/>
              <a:t> ($64M), </a:t>
            </a:r>
            <a:r>
              <a:rPr lang="en-US" b="1" dirty="0"/>
              <a:t>Davidson</a:t>
            </a:r>
            <a:r>
              <a:rPr lang="en-US" dirty="0"/>
              <a:t> ($33M), </a:t>
            </a:r>
            <a:r>
              <a:rPr lang="en-US" b="1" dirty="0"/>
              <a:t>Williamson</a:t>
            </a:r>
            <a:r>
              <a:rPr lang="en-US" dirty="0"/>
              <a:t> ($23M), </a:t>
            </a:r>
            <a:r>
              <a:rPr lang="en-US" b="1" dirty="0"/>
              <a:t>Hamilton</a:t>
            </a:r>
            <a:r>
              <a:rPr lang="en-US" dirty="0"/>
              <a:t> ($19M), </a:t>
            </a:r>
            <a:r>
              <a:rPr lang="en-US" b="1" dirty="0"/>
              <a:t>Gibson</a:t>
            </a:r>
            <a:r>
              <a:rPr lang="en-US" dirty="0"/>
              <a:t> ($18M), </a:t>
            </a:r>
            <a:r>
              <a:rPr lang="en-US" b="1" dirty="0"/>
              <a:t>Carter</a:t>
            </a:r>
            <a:r>
              <a:rPr lang="en-US" dirty="0"/>
              <a:t> ($10M), </a:t>
            </a:r>
            <a:r>
              <a:rPr lang="en-US" b="1" dirty="0"/>
              <a:t>Putnam</a:t>
            </a:r>
            <a:r>
              <a:rPr lang="en-US" dirty="0"/>
              <a:t> ($10M), </a:t>
            </a:r>
            <a:r>
              <a:rPr lang="en-US" b="1" dirty="0"/>
              <a:t>Carroll</a:t>
            </a:r>
            <a:r>
              <a:rPr lang="en-US" dirty="0"/>
              <a:t> ($10M), and </a:t>
            </a:r>
            <a:r>
              <a:rPr lang="en-US" b="1" dirty="0"/>
              <a:t>White </a:t>
            </a:r>
            <a:r>
              <a:rPr lang="en-US" dirty="0"/>
              <a:t>($8M)</a:t>
            </a:r>
          </a:p>
          <a:p>
            <a:pPr>
              <a:spcAft>
                <a:spcPts val="300"/>
              </a:spcAft>
            </a:pPr>
            <a:r>
              <a:rPr lang="en-US" dirty="0"/>
              <a:t>Additionally, Diversity Spend in </a:t>
            </a:r>
            <a:r>
              <a:rPr lang="en-US" b="1" dirty="0"/>
              <a:t>40 rural counties </a:t>
            </a:r>
            <a:r>
              <a:rPr lang="en-US" dirty="0"/>
              <a:t>was $88.9 million in FY22 (43% increase). </a:t>
            </a:r>
          </a:p>
        </p:txBody>
      </p:sp>
    </p:spTree>
    <p:extLst>
      <p:ext uri="{BB962C8B-B14F-4D97-AF65-F5344CB8AC3E}">
        <p14:creationId xmlns:p14="http://schemas.microsoft.com/office/powerpoint/2010/main" val="227247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0871-8D4D-4A00-951B-0B83A4983798}"/>
              </a:ext>
            </a:extLst>
          </p:cNvPr>
          <p:cNvSpPr>
            <a:spLocks noGrp="1"/>
          </p:cNvSpPr>
          <p:nvPr>
            <p:ph type="title"/>
          </p:nvPr>
        </p:nvSpPr>
        <p:spPr/>
        <p:txBody>
          <a:bodyPr/>
          <a:lstStyle/>
          <a:p>
            <a:r>
              <a:rPr lang="en-US" dirty="0"/>
              <a:t> Top Diversity Spend Rural Counties</a:t>
            </a:r>
          </a:p>
        </p:txBody>
      </p:sp>
      <p:pic>
        <p:nvPicPr>
          <p:cNvPr id="4" name="Content Placeholder 4">
            <a:extLst>
              <a:ext uri="{FF2B5EF4-FFF2-40B4-BE49-F238E27FC236}">
                <a16:creationId xmlns:a16="http://schemas.microsoft.com/office/drawing/2014/main" id="{DA436DF6-3A73-4AA0-B074-032ED98E1F76}"/>
              </a:ext>
            </a:extLst>
          </p:cNvPr>
          <p:cNvPicPr>
            <a:picLocks noChangeAspect="1"/>
          </p:cNvPicPr>
          <p:nvPr/>
        </p:nvPicPr>
        <p:blipFill rotWithShape="1">
          <a:blip r:embed="rId2"/>
          <a:srcRect l="3412" r="2950" b="3985"/>
          <a:stretch/>
        </p:blipFill>
        <p:spPr>
          <a:xfrm>
            <a:off x="348216" y="834028"/>
            <a:ext cx="8447567" cy="3748272"/>
          </a:xfrm>
          <a:prstGeom prst="rect">
            <a:avLst/>
          </a:prstGeom>
        </p:spPr>
      </p:pic>
    </p:spTree>
    <p:extLst>
      <p:ext uri="{BB962C8B-B14F-4D97-AF65-F5344CB8AC3E}">
        <p14:creationId xmlns:p14="http://schemas.microsoft.com/office/powerpoint/2010/main" val="285216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0871-8D4D-4A00-951B-0B83A4983798}"/>
              </a:ext>
            </a:extLst>
          </p:cNvPr>
          <p:cNvSpPr>
            <a:spLocks noGrp="1"/>
          </p:cNvSpPr>
          <p:nvPr>
            <p:ph type="title"/>
          </p:nvPr>
        </p:nvSpPr>
        <p:spPr/>
        <p:txBody>
          <a:bodyPr/>
          <a:lstStyle/>
          <a:p>
            <a:r>
              <a:rPr lang="en-US" dirty="0"/>
              <a:t> Certifications by Industry</a:t>
            </a:r>
          </a:p>
        </p:txBody>
      </p:sp>
      <p:graphicFrame>
        <p:nvGraphicFramePr>
          <p:cNvPr id="5" name="Content Placeholder 3">
            <a:extLst>
              <a:ext uri="{FF2B5EF4-FFF2-40B4-BE49-F238E27FC236}">
                <a16:creationId xmlns:a16="http://schemas.microsoft.com/office/drawing/2014/main" id="{D68137AA-5435-44B6-BA75-7D3AE1FAE29E}"/>
              </a:ext>
            </a:extLst>
          </p:cNvPr>
          <p:cNvGraphicFramePr>
            <a:graphicFrameLocks/>
          </p:cNvGraphicFramePr>
          <p:nvPr/>
        </p:nvGraphicFramePr>
        <p:xfrm>
          <a:off x="0" y="796850"/>
          <a:ext cx="9144000" cy="3807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154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0871-8D4D-4A00-951B-0B83A4983798}"/>
              </a:ext>
            </a:extLst>
          </p:cNvPr>
          <p:cNvSpPr>
            <a:spLocks noGrp="1"/>
          </p:cNvSpPr>
          <p:nvPr>
            <p:ph type="title"/>
          </p:nvPr>
        </p:nvSpPr>
        <p:spPr/>
        <p:txBody>
          <a:bodyPr/>
          <a:lstStyle/>
          <a:p>
            <a:r>
              <a:rPr lang="en-US" dirty="0"/>
              <a:t>Annual Subcontracting Diversity Dollars</a:t>
            </a:r>
          </a:p>
        </p:txBody>
      </p:sp>
      <p:graphicFrame>
        <p:nvGraphicFramePr>
          <p:cNvPr id="6" name="Content Placeholder 6">
            <a:extLst>
              <a:ext uri="{FF2B5EF4-FFF2-40B4-BE49-F238E27FC236}">
                <a16:creationId xmlns:a16="http://schemas.microsoft.com/office/drawing/2014/main" id="{76A894B9-D8E5-4C73-AA39-03CC62816060}"/>
              </a:ext>
            </a:extLst>
          </p:cNvPr>
          <p:cNvGraphicFramePr>
            <a:graphicFrameLocks/>
          </p:cNvGraphicFramePr>
          <p:nvPr>
            <p:extLst>
              <p:ext uri="{D42A27DB-BD31-4B8C-83A1-F6EECF244321}">
                <p14:modId xmlns:p14="http://schemas.microsoft.com/office/powerpoint/2010/main" val="2667881072"/>
              </p:ext>
            </p:extLst>
          </p:nvPr>
        </p:nvGraphicFramePr>
        <p:xfrm>
          <a:off x="76200" y="857915"/>
          <a:ext cx="8991600" cy="36609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210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0871-8D4D-4A00-951B-0B83A4983798}"/>
              </a:ext>
            </a:extLst>
          </p:cNvPr>
          <p:cNvSpPr>
            <a:spLocks noGrp="1"/>
          </p:cNvSpPr>
          <p:nvPr>
            <p:ph type="title"/>
          </p:nvPr>
        </p:nvSpPr>
        <p:spPr/>
        <p:txBody>
          <a:bodyPr/>
          <a:lstStyle/>
          <a:p>
            <a:r>
              <a:rPr lang="en-US" dirty="0"/>
              <a:t>Annual Diversity Spend from FY05 – FY22</a:t>
            </a:r>
          </a:p>
        </p:txBody>
      </p:sp>
      <p:graphicFrame>
        <p:nvGraphicFramePr>
          <p:cNvPr id="4" name="Content Placeholder 3">
            <a:extLst>
              <a:ext uri="{FF2B5EF4-FFF2-40B4-BE49-F238E27FC236}">
                <a16:creationId xmlns:a16="http://schemas.microsoft.com/office/drawing/2014/main" id="{D6AF531D-A71F-4471-9103-6D3558C02B22}"/>
              </a:ext>
            </a:extLst>
          </p:cNvPr>
          <p:cNvGraphicFramePr>
            <a:graphicFrameLocks/>
          </p:cNvGraphicFramePr>
          <p:nvPr>
            <p:extLst>
              <p:ext uri="{D42A27DB-BD31-4B8C-83A1-F6EECF244321}">
                <p14:modId xmlns:p14="http://schemas.microsoft.com/office/powerpoint/2010/main" val="4225978532"/>
              </p:ext>
            </p:extLst>
          </p:nvPr>
        </p:nvGraphicFramePr>
        <p:xfrm>
          <a:off x="0" y="861238"/>
          <a:ext cx="9144000" cy="3646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4802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C674-A614-4C4F-8197-0DE0C726A0EA}"/>
              </a:ext>
            </a:extLst>
          </p:cNvPr>
          <p:cNvSpPr>
            <a:spLocks noGrp="1"/>
          </p:cNvSpPr>
          <p:nvPr>
            <p:ph type="title"/>
          </p:nvPr>
        </p:nvSpPr>
        <p:spPr/>
        <p:txBody>
          <a:bodyPr/>
          <a:lstStyle/>
          <a:p>
            <a:r>
              <a:rPr lang="en-US" dirty="0"/>
              <a:t>Directory: https://tn.diversitysoftware.com/</a:t>
            </a:r>
          </a:p>
        </p:txBody>
      </p:sp>
      <p:pic>
        <p:nvPicPr>
          <p:cNvPr id="4" name="Picture 3">
            <a:extLst>
              <a:ext uri="{FF2B5EF4-FFF2-40B4-BE49-F238E27FC236}">
                <a16:creationId xmlns:a16="http://schemas.microsoft.com/office/drawing/2014/main" id="{9B53C9C2-9F77-41FE-9E3E-273D8605BEC6}"/>
              </a:ext>
            </a:extLst>
          </p:cNvPr>
          <p:cNvPicPr>
            <a:picLocks noChangeAspect="1"/>
          </p:cNvPicPr>
          <p:nvPr/>
        </p:nvPicPr>
        <p:blipFill>
          <a:blip r:embed="rId2"/>
          <a:stretch>
            <a:fillRect/>
          </a:stretch>
        </p:blipFill>
        <p:spPr>
          <a:xfrm>
            <a:off x="1616529" y="810836"/>
            <a:ext cx="6474508" cy="3751640"/>
          </a:xfrm>
          <a:prstGeom prst="rect">
            <a:avLst/>
          </a:prstGeom>
        </p:spPr>
      </p:pic>
      <p:sp>
        <p:nvSpPr>
          <p:cNvPr id="5" name="Oval 4">
            <a:extLst>
              <a:ext uri="{FF2B5EF4-FFF2-40B4-BE49-F238E27FC236}">
                <a16:creationId xmlns:a16="http://schemas.microsoft.com/office/drawing/2014/main" id="{1212850F-FCAA-40B2-B867-F2E42834E932}"/>
              </a:ext>
            </a:extLst>
          </p:cNvPr>
          <p:cNvSpPr/>
          <p:nvPr/>
        </p:nvSpPr>
        <p:spPr>
          <a:xfrm>
            <a:off x="1886946" y="3452560"/>
            <a:ext cx="2501900" cy="401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F3086CBA-3C38-4011-A927-0B5E0C814C45}"/>
              </a:ext>
            </a:extLst>
          </p:cNvPr>
          <p:cNvSpPr/>
          <p:nvPr/>
        </p:nvSpPr>
        <p:spPr>
          <a:xfrm rot="1449434">
            <a:off x="530491" y="3244015"/>
            <a:ext cx="1392605" cy="304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A96A53E-B1CF-4259-8038-6CDE6D751708}"/>
              </a:ext>
            </a:extLst>
          </p:cNvPr>
          <p:cNvSpPr txBox="1"/>
          <p:nvPr/>
        </p:nvSpPr>
        <p:spPr>
          <a:xfrm>
            <a:off x="292278" y="2552770"/>
            <a:ext cx="15213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Step 2</a:t>
            </a:r>
          </a:p>
        </p:txBody>
      </p:sp>
      <p:sp>
        <p:nvSpPr>
          <p:cNvPr id="8" name="Oval 7">
            <a:extLst>
              <a:ext uri="{FF2B5EF4-FFF2-40B4-BE49-F238E27FC236}">
                <a16:creationId xmlns:a16="http://schemas.microsoft.com/office/drawing/2014/main" id="{935FA5DC-F120-455C-8E66-90C8BFF255DD}"/>
              </a:ext>
            </a:extLst>
          </p:cNvPr>
          <p:cNvSpPr/>
          <p:nvPr/>
        </p:nvSpPr>
        <p:spPr>
          <a:xfrm>
            <a:off x="1639750" y="770578"/>
            <a:ext cx="2501900" cy="401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A3D020C-F013-4817-8410-6781158FF4AA}"/>
              </a:ext>
            </a:extLst>
          </p:cNvPr>
          <p:cNvSpPr txBox="1"/>
          <p:nvPr/>
        </p:nvSpPr>
        <p:spPr>
          <a:xfrm>
            <a:off x="292279" y="752477"/>
            <a:ext cx="15213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Step 1</a:t>
            </a:r>
          </a:p>
        </p:txBody>
      </p:sp>
    </p:spTree>
    <p:extLst>
      <p:ext uri="{BB962C8B-B14F-4D97-AF65-F5344CB8AC3E}">
        <p14:creationId xmlns:p14="http://schemas.microsoft.com/office/powerpoint/2010/main" val="3020161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5D4B-0D93-48F4-9236-CFF1A08644A2}"/>
              </a:ext>
            </a:extLst>
          </p:cNvPr>
          <p:cNvSpPr>
            <a:spLocks noGrp="1"/>
          </p:cNvSpPr>
          <p:nvPr>
            <p:ph type="title"/>
          </p:nvPr>
        </p:nvSpPr>
        <p:spPr/>
        <p:txBody>
          <a:bodyPr/>
          <a:lstStyle/>
          <a:p>
            <a:r>
              <a:rPr lang="en-US" dirty="0"/>
              <a:t>Contacts at Go-DBE</a:t>
            </a:r>
          </a:p>
        </p:txBody>
      </p:sp>
      <p:graphicFrame>
        <p:nvGraphicFramePr>
          <p:cNvPr id="4" name="Table 8">
            <a:extLst>
              <a:ext uri="{FF2B5EF4-FFF2-40B4-BE49-F238E27FC236}">
                <a16:creationId xmlns:a16="http://schemas.microsoft.com/office/drawing/2014/main" id="{1F3CF507-E1C2-4061-B6C7-0DCE2D88A7E8}"/>
              </a:ext>
            </a:extLst>
          </p:cNvPr>
          <p:cNvGraphicFramePr>
            <a:graphicFrameLocks/>
          </p:cNvGraphicFramePr>
          <p:nvPr>
            <p:extLst>
              <p:ext uri="{D42A27DB-BD31-4B8C-83A1-F6EECF244321}">
                <p14:modId xmlns:p14="http://schemas.microsoft.com/office/powerpoint/2010/main" val="1235960614"/>
              </p:ext>
            </p:extLst>
          </p:nvPr>
        </p:nvGraphicFramePr>
        <p:xfrm>
          <a:off x="0" y="800603"/>
          <a:ext cx="9144000" cy="3817556"/>
        </p:xfrm>
        <a:graphic>
          <a:graphicData uri="http://schemas.openxmlformats.org/drawingml/2006/table">
            <a:tbl>
              <a:tblPr firstRow="1" bandRow="1">
                <a:tableStyleId>{5C22544A-7EE6-4342-B048-85BDC9FD1C3A}</a:tableStyleId>
              </a:tblPr>
              <a:tblGrid>
                <a:gridCol w="3971027">
                  <a:extLst>
                    <a:ext uri="{9D8B030D-6E8A-4147-A177-3AD203B41FA5}">
                      <a16:colId xmlns:a16="http://schemas.microsoft.com/office/drawing/2014/main" val="2837017737"/>
                    </a:ext>
                  </a:extLst>
                </a:gridCol>
                <a:gridCol w="3448649">
                  <a:extLst>
                    <a:ext uri="{9D8B030D-6E8A-4147-A177-3AD203B41FA5}">
                      <a16:colId xmlns:a16="http://schemas.microsoft.com/office/drawing/2014/main" val="131251552"/>
                    </a:ext>
                  </a:extLst>
                </a:gridCol>
                <a:gridCol w="1724324">
                  <a:extLst>
                    <a:ext uri="{9D8B030D-6E8A-4147-A177-3AD203B41FA5}">
                      <a16:colId xmlns:a16="http://schemas.microsoft.com/office/drawing/2014/main" val="2498827463"/>
                    </a:ext>
                  </a:extLst>
                </a:gridCol>
              </a:tblGrid>
              <a:tr h="328892">
                <a:tc>
                  <a:txBody>
                    <a:bodyPr/>
                    <a:lstStyle/>
                    <a:p>
                      <a:pPr algn="ctr"/>
                      <a:r>
                        <a:rPr lang="en-US" sz="1600" dirty="0"/>
                        <a:t>Title</a:t>
                      </a:r>
                    </a:p>
                  </a:txBody>
                  <a:tcPr marL="73709" marR="73709" marT="36854" marB="36854"/>
                </a:tc>
                <a:tc>
                  <a:txBody>
                    <a:bodyPr/>
                    <a:lstStyle/>
                    <a:p>
                      <a:pPr algn="ctr"/>
                      <a:r>
                        <a:rPr lang="en-US" sz="1600" dirty="0"/>
                        <a:t>Contact Name &amp; Email</a:t>
                      </a:r>
                    </a:p>
                  </a:txBody>
                  <a:tcPr marL="73709" marR="73709" marT="36854" marB="36854"/>
                </a:tc>
                <a:tc>
                  <a:txBody>
                    <a:bodyPr/>
                    <a:lstStyle/>
                    <a:p>
                      <a:pPr algn="ctr"/>
                      <a:r>
                        <a:rPr lang="en-US" sz="1600" dirty="0"/>
                        <a:t>Contact Phone</a:t>
                      </a:r>
                    </a:p>
                  </a:txBody>
                  <a:tcPr marL="73709" marR="73709" marT="36854" marB="36854"/>
                </a:tc>
                <a:extLst>
                  <a:ext uri="{0D108BD9-81ED-4DB2-BD59-A6C34878D82A}">
                    <a16:rowId xmlns:a16="http://schemas.microsoft.com/office/drawing/2014/main" val="2117879062"/>
                  </a:ext>
                </a:extLst>
              </a:tr>
              <a:tr h="581444">
                <a:tc>
                  <a:txBody>
                    <a:bodyPr/>
                    <a:lstStyle/>
                    <a:p>
                      <a:r>
                        <a:rPr lang="en-US" sz="1600" dirty="0"/>
                        <a:t>Procurement Program Director</a:t>
                      </a:r>
                    </a:p>
                  </a:txBody>
                  <a:tcPr marL="73709" marR="73709" marT="36854" marB="36854"/>
                </a:tc>
                <a:tc>
                  <a:txBody>
                    <a:bodyPr/>
                    <a:lstStyle/>
                    <a:p>
                      <a:r>
                        <a:rPr lang="en-US" sz="1600" dirty="0"/>
                        <a:t>Jessica Starling</a:t>
                      </a:r>
                    </a:p>
                    <a:p>
                      <a:r>
                        <a:rPr lang="en-US" sz="1600" dirty="0">
                          <a:solidFill>
                            <a:srgbClr val="002060"/>
                          </a:solidFill>
                          <a:hlinkClick r:id="rId2">
                            <a:extLst>
                              <a:ext uri="{A12FA001-AC4F-418D-AE19-62706E023703}">
                                <ahyp:hlinkClr xmlns:ahyp="http://schemas.microsoft.com/office/drawing/2018/hyperlinkcolor" val="tx"/>
                              </a:ext>
                            </a:extLst>
                          </a:hlinkClick>
                        </a:rPr>
                        <a:t>Jessica.Starling@tn.gov</a:t>
                      </a:r>
                      <a:r>
                        <a:rPr lang="en-US" sz="1600" dirty="0">
                          <a:solidFill>
                            <a:srgbClr val="002060"/>
                          </a:solidFill>
                        </a:rPr>
                        <a:t> </a:t>
                      </a:r>
                    </a:p>
                  </a:txBody>
                  <a:tcPr marL="73709" marR="73709" marT="36854" marB="36854"/>
                </a:tc>
                <a:tc>
                  <a:txBody>
                    <a:bodyPr/>
                    <a:lstStyle/>
                    <a:p>
                      <a:pPr algn="ctr"/>
                      <a:endParaRPr lang="en-US" sz="1600" dirty="0"/>
                    </a:p>
                    <a:p>
                      <a:pPr algn="ctr"/>
                      <a:r>
                        <a:rPr lang="en-US" sz="1600" dirty="0"/>
                        <a:t>615-532-9125</a:t>
                      </a:r>
                    </a:p>
                  </a:txBody>
                  <a:tcPr marL="73709" marR="73709" marT="36854" marB="36854"/>
                </a:tc>
                <a:extLst>
                  <a:ext uri="{0D108BD9-81ED-4DB2-BD59-A6C34878D82A}">
                    <a16:rowId xmlns:a16="http://schemas.microsoft.com/office/drawing/2014/main" val="2787856486"/>
                  </a:ext>
                </a:extLst>
              </a:tr>
              <a:tr h="5814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Diversity Team Lead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Professional Services</a:t>
                      </a:r>
                    </a:p>
                  </a:txBody>
                  <a:tcPr marL="73709" marR="73709" marT="36854" marB="36854"/>
                </a:tc>
                <a:tc>
                  <a:txBody>
                    <a:bodyPr/>
                    <a:lstStyle/>
                    <a:p>
                      <a:r>
                        <a:rPr lang="en-US" sz="1600" dirty="0"/>
                        <a:t>Richard Van Norman</a:t>
                      </a:r>
                    </a:p>
                    <a:p>
                      <a:r>
                        <a:rPr lang="en-US" sz="1600" dirty="0">
                          <a:solidFill>
                            <a:srgbClr val="002060"/>
                          </a:solidFill>
                          <a:hlinkClick r:id="rId3">
                            <a:extLst>
                              <a:ext uri="{A12FA001-AC4F-418D-AE19-62706E023703}">
                                <ahyp:hlinkClr xmlns:ahyp="http://schemas.microsoft.com/office/drawing/2018/hyperlinkcolor" val="tx"/>
                              </a:ext>
                            </a:extLst>
                          </a:hlinkClick>
                        </a:rPr>
                        <a:t>Richard.VanNorman@tn.gov</a:t>
                      </a:r>
                      <a:r>
                        <a:rPr lang="en-US" sz="1600" dirty="0">
                          <a:solidFill>
                            <a:srgbClr val="002060"/>
                          </a:solidFill>
                        </a:rPr>
                        <a:t> </a:t>
                      </a:r>
                    </a:p>
                  </a:txBody>
                  <a:tcPr marL="73709" marR="73709" marT="36854" marB="36854"/>
                </a:tc>
                <a:tc>
                  <a:txBody>
                    <a:bodyPr/>
                    <a:lstStyle/>
                    <a:p>
                      <a:pPr algn="ctr"/>
                      <a:endParaRPr lang="en-US" sz="1600"/>
                    </a:p>
                    <a:p>
                      <a:pPr algn="ctr"/>
                      <a:r>
                        <a:rPr lang="en-US" sz="1600"/>
                        <a:t>615-253-4654</a:t>
                      </a:r>
                    </a:p>
                  </a:txBody>
                  <a:tcPr marL="73709" marR="73709" marT="36854" marB="36854"/>
                </a:tc>
                <a:extLst>
                  <a:ext uri="{0D108BD9-81ED-4DB2-BD59-A6C34878D82A}">
                    <a16:rowId xmlns:a16="http://schemas.microsoft.com/office/drawing/2014/main" val="3295416869"/>
                  </a:ext>
                </a:extLst>
              </a:tr>
              <a:tr h="5814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Diversity Liaison –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Capital Projects, STREAM</a:t>
                      </a:r>
                    </a:p>
                  </a:txBody>
                  <a:tcPr marL="73709" marR="73709" marT="36854" marB="36854"/>
                </a:tc>
                <a:tc>
                  <a:txBody>
                    <a:bodyPr/>
                    <a:lstStyle/>
                    <a:p>
                      <a:r>
                        <a:rPr lang="en-US" sz="1600"/>
                        <a:t>Gwen Sanders</a:t>
                      </a:r>
                    </a:p>
                    <a:p>
                      <a:r>
                        <a:rPr lang="en-US" sz="1600">
                          <a:solidFill>
                            <a:srgbClr val="002060"/>
                          </a:solidFill>
                          <a:hlinkClick r:id="rId4">
                            <a:extLst>
                              <a:ext uri="{A12FA001-AC4F-418D-AE19-62706E023703}">
                                <ahyp:hlinkClr xmlns:ahyp="http://schemas.microsoft.com/office/drawing/2018/hyperlinkcolor" val="tx"/>
                              </a:ext>
                            </a:extLst>
                          </a:hlinkClick>
                        </a:rPr>
                        <a:t>Gwen.Sanders@tn.gov</a:t>
                      </a:r>
                      <a:r>
                        <a:rPr lang="en-US" sz="1600">
                          <a:solidFill>
                            <a:srgbClr val="002060"/>
                          </a:solidFill>
                        </a:rPr>
                        <a:t> </a:t>
                      </a:r>
                    </a:p>
                  </a:txBody>
                  <a:tcPr marL="73709" marR="73709" marT="36854" marB="36854"/>
                </a:tc>
                <a:tc>
                  <a:txBody>
                    <a:bodyPr/>
                    <a:lstStyle/>
                    <a:p>
                      <a:endParaRPr lang="en-US" sz="1600" dirty="0"/>
                    </a:p>
                    <a:p>
                      <a:pPr algn="ctr"/>
                      <a:r>
                        <a:rPr lang="en-US" sz="1600" dirty="0"/>
                        <a:t>615-741-6145</a:t>
                      </a:r>
                    </a:p>
                  </a:txBody>
                  <a:tcPr marL="73709" marR="73709" marT="36854" marB="36854"/>
                </a:tc>
                <a:extLst>
                  <a:ext uri="{0D108BD9-81ED-4DB2-BD59-A6C34878D82A}">
                    <a16:rowId xmlns:a16="http://schemas.microsoft.com/office/drawing/2014/main" val="3328321205"/>
                  </a:ext>
                </a:extLst>
              </a:tr>
              <a:tr h="5814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Diversity Liaison – CPO, Higher Education (MTSU, UofM, TSU)</a:t>
                      </a:r>
                    </a:p>
                  </a:txBody>
                  <a:tcPr marL="73709" marR="73709" marT="36854" marB="36854"/>
                </a:tc>
                <a:tc>
                  <a:txBody>
                    <a:bodyPr/>
                    <a:lstStyle/>
                    <a:p>
                      <a:r>
                        <a:rPr lang="en-US" sz="1600"/>
                        <a:t>Edric Hammond</a:t>
                      </a:r>
                    </a:p>
                    <a:p>
                      <a:r>
                        <a:rPr lang="en-US" sz="1600">
                          <a:solidFill>
                            <a:srgbClr val="002060"/>
                          </a:solidFill>
                          <a:hlinkClick r:id="rId5">
                            <a:extLst>
                              <a:ext uri="{A12FA001-AC4F-418D-AE19-62706E023703}">
                                <ahyp:hlinkClr xmlns:ahyp="http://schemas.microsoft.com/office/drawing/2018/hyperlinkcolor" val="tx"/>
                              </a:ext>
                            </a:extLst>
                          </a:hlinkClick>
                        </a:rPr>
                        <a:t>Edric.Hammond@tn.gov</a:t>
                      </a:r>
                      <a:r>
                        <a:rPr lang="en-US" sz="1600">
                          <a:solidFill>
                            <a:srgbClr val="002060"/>
                          </a:solidFill>
                        </a:rPr>
                        <a:t> </a:t>
                      </a:r>
                    </a:p>
                  </a:txBody>
                  <a:tcPr marL="73709" marR="73709" marT="36854" marB="36854"/>
                </a:tc>
                <a:tc>
                  <a:txBody>
                    <a:bodyPr/>
                    <a:lstStyle/>
                    <a:p>
                      <a:endParaRPr lang="en-US" sz="1600" dirty="0"/>
                    </a:p>
                    <a:p>
                      <a:pPr algn="ctr"/>
                      <a:r>
                        <a:rPr lang="en-US" sz="1600" dirty="0"/>
                        <a:t>615-741-4657</a:t>
                      </a:r>
                    </a:p>
                  </a:txBody>
                  <a:tcPr marL="73709" marR="73709" marT="36854" marB="36854"/>
                </a:tc>
                <a:extLst>
                  <a:ext uri="{0D108BD9-81ED-4DB2-BD59-A6C34878D82A}">
                    <a16:rowId xmlns:a16="http://schemas.microsoft.com/office/drawing/2014/main" val="1019312141"/>
                  </a:ext>
                </a:extLst>
              </a:tr>
              <a:tr h="5814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Diversity Liaison – CPO, Higher Education (APSU,ETSU, TTU)</a:t>
                      </a:r>
                    </a:p>
                  </a:txBody>
                  <a:tcPr marL="73709" marR="73709" marT="36854" marB="36854"/>
                </a:tc>
                <a:tc>
                  <a:txBody>
                    <a:bodyPr/>
                    <a:lstStyle/>
                    <a:p>
                      <a:r>
                        <a:rPr lang="en-US" sz="1600" dirty="0"/>
                        <a:t>Rafael Borjas</a:t>
                      </a:r>
                    </a:p>
                    <a:p>
                      <a:r>
                        <a:rPr lang="en-US" sz="1600" dirty="0">
                          <a:solidFill>
                            <a:srgbClr val="002060"/>
                          </a:solidFill>
                          <a:hlinkClick r:id="rId6">
                            <a:extLst>
                              <a:ext uri="{A12FA001-AC4F-418D-AE19-62706E023703}">
                                <ahyp:hlinkClr xmlns:ahyp="http://schemas.microsoft.com/office/drawing/2018/hyperlinkcolor" val="tx"/>
                              </a:ext>
                            </a:extLst>
                          </a:hlinkClick>
                        </a:rPr>
                        <a:t>Rafael.Borjas@tn.gov</a:t>
                      </a:r>
                      <a:r>
                        <a:rPr lang="en-US" sz="1600" dirty="0">
                          <a:solidFill>
                            <a:srgbClr val="002060"/>
                          </a:solidFill>
                        </a:rPr>
                        <a:t> </a:t>
                      </a:r>
                    </a:p>
                  </a:txBody>
                  <a:tcPr marL="73709" marR="73709" marT="36854" marB="36854"/>
                </a:tc>
                <a:tc>
                  <a:txBody>
                    <a:bodyPr/>
                    <a:lstStyle/>
                    <a:p>
                      <a:endParaRPr lang="en-US" sz="1600" dirty="0"/>
                    </a:p>
                    <a:p>
                      <a:pPr algn="ctr"/>
                      <a:r>
                        <a:rPr lang="en-US" sz="1600" dirty="0"/>
                        <a:t>615-532-9013</a:t>
                      </a:r>
                    </a:p>
                  </a:txBody>
                  <a:tcPr marL="73709" marR="73709" marT="36854" marB="36854"/>
                </a:tc>
                <a:extLst>
                  <a:ext uri="{0D108BD9-81ED-4DB2-BD59-A6C34878D82A}">
                    <a16:rowId xmlns:a16="http://schemas.microsoft.com/office/drawing/2014/main" val="853505058"/>
                  </a:ext>
                </a:extLst>
              </a:tr>
              <a:tr h="581444">
                <a:tc>
                  <a:txBody>
                    <a:bodyPr/>
                    <a:lstStyle/>
                    <a:p>
                      <a:r>
                        <a:rPr lang="en-US" sz="1600" dirty="0"/>
                        <a:t>Diversity Liaison – CPO, Higher Education (TBR)</a:t>
                      </a:r>
                    </a:p>
                  </a:txBody>
                  <a:tcPr marL="73709" marR="73709" marT="36854" marB="36854"/>
                </a:tc>
                <a:tc>
                  <a:txBody>
                    <a:bodyPr/>
                    <a:lstStyle/>
                    <a:p>
                      <a:r>
                        <a:rPr lang="en-US" sz="1600" dirty="0">
                          <a:solidFill>
                            <a:srgbClr val="002060"/>
                          </a:solidFill>
                        </a:rPr>
                        <a:t>Kimberly Fox </a:t>
                      </a:r>
                    </a:p>
                    <a:p>
                      <a:r>
                        <a:rPr lang="en-US" sz="1600" dirty="0">
                          <a:solidFill>
                            <a:srgbClr val="002060"/>
                          </a:solidFill>
                          <a:hlinkClick r:id="rId7"/>
                        </a:rPr>
                        <a:t>Kimberly.Fox@tn.gov</a:t>
                      </a:r>
                      <a:r>
                        <a:rPr lang="en-US" sz="1600" dirty="0">
                          <a:solidFill>
                            <a:srgbClr val="002060"/>
                          </a:solidFill>
                        </a:rPr>
                        <a:t> </a:t>
                      </a:r>
                    </a:p>
                  </a:txBody>
                  <a:tcPr marL="73709" marR="73709" marT="36854" marB="36854"/>
                </a:tc>
                <a:tc>
                  <a:txBody>
                    <a:bodyPr/>
                    <a:lstStyle/>
                    <a:p>
                      <a:pPr algn="ctr"/>
                      <a:endParaRPr lang="en-US" sz="1600" dirty="0"/>
                    </a:p>
                    <a:p>
                      <a:pPr algn="ctr"/>
                      <a:r>
                        <a:rPr lang="en-US" sz="1600" dirty="0"/>
                        <a:t>615-253-3835</a:t>
                      </a:r>
                    </a:p>
                  </a:txBody>
                  <a:tcPr marL="73709" marR="73709" marT="36854" marB="36854"/>
                </a:tc>
                <a:extLst>
                  <a:ext uri="{0D108BD9-81ED-4DB2-BD59-A6C34878D82A}">
                    <a16:rowId xmlns:a16="http://schemas.microsoft.com/office/drawing/2014/main" val="1419558352"/>
                  </a:ext>
                </a:extLst>
              </a:tr>
            </a:tbl>
          </a:graphicData>
        </a:graphic>
      </p:graphicFrame>
    </p:spTree>
    <p:extLst>
      <p:ext uri="{BB962C8B-B14F-4D97-AF65-F5344CB8AC3E}">
        <p14:creationId xmlns:p14="http://schemas.microsoft.com/office/powerpoint/2010/main" val="202518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Recent Milestone</a:t>
            </a:r>
          </a:p>
        </p:txBody>
      </p:sp>
      <p:pic>
        <p:nvPicPr>
          <p:cNvPr id="6" name="Content Placeholder 4" descr="Over $1 Billion! In transaction with certified diversity businesses&#10;Fiscal Year 2021-2022">
            <a:extLst>
              <a:ext uri="{FF2B5EF4-FFF2-40B4-BE49-F238E27FC236}">
                <a16:creationId xmlns:a16="http://schemas.microsoft.com/office/drawing/2014/main" id="{8D302618-7CAD-4BD6-AFF4-F7D81F1A91D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341" t="3153" r="3272" b="7598"/>
          <a:stretch/>
        </p:blipFill>
        <p:spPr>
          <a:xfrm>
            <a:off x="1172816" y="812525"/>
            <a:ext cx="6838122" cy="3756468"/>
          </a:xfrm>
        </p:spPr>
      </p:pic>
    </p:spTree>
    <p:extLst>
      <p:ext uri="{BB962C8B-B14F-4D97-AF65-F5344CB8AC3E}">
        <p14:creationId xmlns:p14="http://schemas.microsoft.com/office/powerpoint/2010/main" val="119194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Overview</a:t>
            </a:r>
          </a:p>
        </p:txBody>
      </p:sp>
      <p:sp>
        <p:nvSpPr>
          <p:cNvPr id="5" name="Content Placeholder 4"/>
          <p:cNvSpPr>
            <a:spLocks noGrp="1"/>
          </p:cNvSpPr>
          <p:nvPr>
            <p:ph idx="1"/>
          </p:nvPr>
        </p:nvSpPr>
        <p:spPr/>
        <p:txBody>
          <a:bodyPr>
            <a:normAutofit lnSpcReduction="10000"/>
          </a:bodyPr>
          <a:lstStyle/>
          <a:p>
            <a:r>
              <a:rPr lang="en-US" dirty="0"/>
              <a:t>§ T.C.A. 12-3-1102 – 1107 was amended April 2, 2012 and established the Governor’s Office of  Diversity Business Enterprise  (Go-DBE) within the Department of General Services under the direction of the Central Procurement Office.</a:t>
            </a:r>
          </a:p>
          <a:p>
            <a:r>
              <a:rPr lang="en-US" dirty="0"/>
              <a:t>The central point of contact to attract and assist minority owned, women owned, service-disabled veteran owned, persons with disabilities owned and small business enterprises to compete successfully in state  procurement and contracting activity.</a:t>
            </a:r>
          </a:p>
        </p:txBody>
      </p:sp>
    </p:spTree>
    <p:extLst>
      <p:ext uri="{BB962C8B-B14F-4D97-AF65-F5344CB8AC3E}">
        <p14:creationId xmlns:p14="http://schemas.microsoft.com/office/powerpoint/2010/main" val="227247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Overview (continued, 2)</a:t>
            </a:r>
          </a:p>
        </p:txBody>
      </p:sp>
      <p:sp>
        <p:nvSpPr>
          <p:cNvPr id="5" name="Content Placeholder 4"/>
          <p:cNvSpPr>
            <a:spLocks noGrp="1"/>
          </p:cNvSpPr>
          <p:nvPr>
            <p:ph idx="1"/>
          </p:nvPr>
        </p:nvSpPr>
        <p:spPr/>
        <p:txBody>
          <a:bodyPr>
            <a:normAutofit lnSpcReduction="10000"/>
          </a:bodyPr>
          <a:lstStyle/>
          <a:p>
            <a:r>
              <a:rPr lang="en-US" dirty="0"/>
              <a:t>§T.C.A. 12-3-1101 – 1108 state law known as the “Tennessee Minority-Owned, Woman-Owned, Service-Disabled Veteran-Owned, Business Owned by Persons with Disabilities, and Small Business Procurement and Contracting Act.”</a:t>
            </a:r>
          </a:p>
          <a:p>
            <a:r>
              <a:rPr lang="en-US" dirty="0"/>
              <a:t>The purpose of the law is to develop a program to expand economic procurement opportunities to Tennessee businesses.</a:t>
            </a:r>
          </a:p>
          <a:p>
            <a:r>
              <a:rPr lang="en-US" dirty="0"/>
              <a:t>The law was originally signed by state legislature in April 2004.</a:t>
            </a:r>
          </a:p>
        </p:txBody>
      </p:sp>
    </p:spTree>
    <p:extLst>
      <p:ext uri="{BB962C8B-B14F-4D97-AF65-F5344CB8AC3E}">
        <p14:creationId xmlns:p14="http://schemas.microsoft.com/office/powerpoint/2010/main" val="147417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Overview (continued, 3)</a:t>
            </a:r>
          </a:p>
        </p:txBody>
      </p:sp>
      <p:sp>
        <p:nvSpPr>
          <p:cNvPr id="5" name="Content Placeholder 4"/>
          <p:cNvSpPr>
            <a:spLocks noGrp="1"/>
          </p:cNvSpPr>
          <p:nvPr>
            <p:ph idx="1"/>
          </p:nvPr>
        </p:nvSpPr>
        <p:spPr/>
        <p:txBody>
          <a:bodyPr>
            <a:normAutofit fontScale="92500" lnSpcReduction="20000"/>
          </a:bodyPr>
          <a:lstStyle/>
          <a:p>
            <a:pPr marL="0" indent="0">
              <a:spcAft>
                <a:spcPts val="300"/>
              </a:spcAft>
              <a:buNone/>
            </a:pPr>
            <a:r>
              <a:rPr lang="en-US" dirty="0"/>
              <a:t>T.C.A. § 12-3-1106 requires Go-DBE to:</a:t>
            </a:r>
          </a:p>
          <a:p>
            <a:pPr>
              <a:spcAft>
                <a:spcPts val="300"/>
              </a:spcAft>
            </a:pPr>
            <a:r>
              <a:rPr lang="en-US" dirty="0"/>
              <a:t>Compile and maintain a comprehensive directory of certified diversity businesses (M/W/SDVBE/SDBE/SBE(s))</a:t>
            </a:r>
          </a:p>
          <a:p>
            <a:pPr>
              <a:spcAft>
                <a:spcPts val="300"/>
              </a:spcAft>
            </a:pPr>
            <a:r>
              <a:rPr lang="en-US" dirty="0"/>
              <a:t>Assist any diversity businesses in complying with state procurement and contracting requirements</a:t>
            </a:r>
          </a:p>
          <a:p>
            <a:pPr>
              <a:spcAft>
                <a:spcPts val="300"/>
              </a:spcAft>
            </a:pPr>
            <a:r>
              <a:rPr lang="en-US" dirty="0"/>
              <a:t>Examine request from state agencies for purchase of goods or services in the way of Bids and Proposals</a:t>
            </a:r>
          </a:p>
          <a:p>
            <a:pPr>
              <a:spcAft>
                <a:spcPts val="300"/>
              </a:spcAft>
            </a:pPr>
            <a:r>
              <a:rPr lang="en-US" dirty="0"/>
              <a:t>Make recommendations to appropriate state agencies for simplification of procurement and contract specifications</a:t>
            </a:r>
          </a:p>
          <a:p>
            <a:pPr>
              <a:spcAft>
                <a:spcPts val="300"/>
              </a:spcAft>
            </a:pPr>
            <a:r>
              <a:rPr lang="en-US" dirty="0"/>
              <a:t>Report annual diversity spend to the Governor and Tennessee General Assembly</a:t>
            </a:r>
          </a:p>
        </p:txBody>
      </p:sp>
    </p:spTree>
    <p:extLst>
      <p:ext uri="{BB962C8B-B14F-4D97-AF65-F5344CB8AC3E}">
        <p14:creationId xmlns:p14="http://schemas.microsoft.com/office/powerpoint/2010/main" val="334998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7EB4-89C7-40F3-81A3-4B9F98E6EFCA}"/>
              </a:ext>
            </a:extLst>
          </p:cNvPr>
          <p:cNvSpPr>
            <a:spLocks noGrp="1"/>
          </p:cNvSpPr>
          <p:nvPr>
            <p:ph type="title"/>
          </p:nvPr>
        </p:nvSpPr>
        <p:spPr>
          <a:xfrm>
            <a:off x="1" y="133352"/>
            <a:ext cx="9368588" cy="619125"/>
          </a:xfrm>
        </p:spPr>
        <p:txBody>
          <a:bodyPr/>
          <a:lstStyle/>
          <a:p>
            <a:r>
              <a:rPr lang="en-US" dirty="0"/>
              <a:t>Benefits for Local Entities as Business Partners</a:t>
            </a:r>
          </a:p>
        </p:txBody>
      </p:sp>
      <p:sp>
        <p:nvSpPr>
          <p:cNvPr id="3" name="Content Placeholder 2">
            <a:extLst>
              <a:ext uri="{FF2B5EF4-FFF2-40B4-BE49-F238E27FC236}">
                <a16:creationId xmlns:a16="http://schemas.microsoft.com/office/drawing/2014/main" id="{03A3C75A-D59A-4713-8425-FEA0B2A5ACE6}"/>
              </a:ext>
            </a:extLst>
          </p:cNvPr>
          <p:cNvSpPr>
            <a:spLocks noGrp="1"/>
          </p:cNvSpPr>
          <p:nvPr>
            <p:ph idx="1"/>
          </p:nvPr>
        </p:nvSpPr>
        <p:spPr/>
        <p:txBody>
          <a:bodyPr>
            <a:normAutofit lnSpcReduction="10000"/>
          </a:bodyPr>
          <a:lstStyle/>
          <a:p>
            <a:r>
              <a:rPr lang="en-US" dirty="0"/>
              <a:t>Go-DBE will share the Diversity Business Partners’ (such as local governments’ and higher ed’s) solicitations and procurement opportunities with its database. </a:t>
            </a:r>
          </a:p>
          <a:p>
            <a:pPr lvl="1"/>
            <a:r>
              <a:rPr lang="en-US" dirty="0">
                <a:hlinkClick r:id="rId2">
                  <a:extLst>
                    <a:ext uri="{A12FA001-AC4F-418D-AE19-62706E023703}">
                      <ahyp:hlinkClr xmlns:ahyp="http://schemas.microsoft.com/office/drawing/2018/hyperlinkcolor" val="tx"/>
                    </a:ext>
                  </a:extLst>
                </a:hlinkClick>
              </a:rPr>
              <a:t>Community Development Block Grants (CDBG) </a:t>
            </a:r>
            <a:r>
              <a:rPr lang="en-US" dirty="0"/>
              <a:t>– construction 		opportunities </a:t>
            </a:r>
          </a:p>
          <a:p>
            <a:r>
              <a:rPr lang="en-US" dirty="0"/>
              <a:t>Go-DBE will share and collaborate with the Diversity Business Partners on various outreach activities.</a:t>
            </a:r>
          </a:p>
          <a:p>
            <a:pPr lvl="1"/>
            <a:r>
              <a:rPr lang="en-US" dirty="0"/>
              <a:t>Certification workshops, networking events</a:t>
            </a:r>
          </a:p>
          <a:p>
            <a:r>
              <a:rPr lang="en-US" dirty="0"/>
              <a:t>Diversity Business Partners refer businesses to Go-DBE for certification.</a:t>
            </a:r>
          </a:p>
          <a:p>
            <a:endParaRPr lang="en-US" dirty="0"/>
          </a:p>
        </p:txBody>
      </p:sp>
    </p:spTree>
    <p:extLst>
      <p:ext uri="{BB962C8B-B14F-4D97-AF65-F5344CB8AC3E}">
        <p14:creationId xmlns:p14="http://schemas.microsoft.com/office/powerpoint/2010/main" val="155565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DA25-AA8E-4B3B-876A-6B717F978520}"/>
              </a:ext>
            </a:extLst>
          </p:cNvPr>
          <p:cNvSpPr>
            <a:spLocks noGrp="1"/>
          </p:cNvSpPr>
          <p:nvPr>
            <p:ph type="title"/>
          </p:nvPr>
        </p:nvSpPr>
        <p:spPr>
          <a:xfrm>
            <a:off x="0" y="133352"/>
            <a:ext cx="9448800" cy="619125"/>
          </a:xfrm>
        </p:spPr>
        <p:txBody>
          <a:bodyPr/>
          <a:lstStyle/>
          <a:p>
            <a:r>
              <a:rPr lang="en-US" dirty="0"/>
              <a:t>Testimonials from Diversity Business Partners</a:t>
            </a:r>
          </a:p>
        </p:txBody>
      </p:sp>
      <p:sp>
        <p:nvSpPr>
          <p:cNvPr id="3" name="Content Placeholder 2">
            <a:extLst>
              <a:ext uri="{FF2B5EF4-FFF2-40B4-BE49-F238E27FC236}">
                <a16:creationId xmlns:a16="http://schemas.microsoft.com/office/drawing/2014/main" id="{01CDEDE0-FECA-4CB2-8BB7-DE0B647FDE36}"/>
              </a:ext>
            </a:extLst>
          </p:cNvPr>
          <p:cNvSpPr>
            <a:spLocks noGrp="1"/>
          </p:cNvSpPr>
          <p:nvPr>
            <p:ph idx="1"/>
          </p:nvPr>
        </p:nvSpPr>
        <p:spPr/>
        <p:txBody>
          <a:bodyPr>
            <a:normAutofit lnSpcReduction="10000"/>
          </a:bodyPr>
          <a:lstStyle/>
          <a:p>
            <a:pPr marL="0" indent="0">
              <a:buNone/>
            </a:pPr>
            <a:r>
              <a:rPr lang="en-US" dirty="0"/>
              <a:t>City of Knoxville </a:t>
            </a:r>
          </a:p>
          <a:p>
            <a:r>
              <a:rPr lang="en-US" dirty="0"/>
              <a:t>“The City of Knoxville often relies on the TN Go-DBE, by utilizing their services. Such a robust and secure online diversity business certified directory where to obtain contact information, commodity codes and a business.”</a:t>
            </a:r>
          </a:p>
          <a:p>
            <a:pPr marL="0" indent="0">
              <a:buNone/>
            </a:pPr>
            <a:r>
              <a:rPr lang="en-US" dirty="0"/>
              <a:t>University of Tennessee </a:t>
            </a:r>
          </a:p>
          <a:p>
            <a:r>
              <a:rPr lang="en-US" dirty="0"/>
              <a:t>“Their certification workshops have helped multiple university suppliers achieve certification.  The Go-DBE team is committed to improving and adding value to their program, both for agency partners and DBEs.”  </a:t>
            </a:r>
          </a:p>
          <a:p>
            <a:endParaRPr lang="en-US" dirty="0"/>
          </a:p>
        </p:txBody>
      </p:sp>
    </p:spTree>
    <p:extLst>
      <p:ext uri="{BB962C8B-B14F-4D97-AF65-F5344CB8AC3E}">
        <p14:creationId xmlns:p14="http://schemas.microsoft.com/office/powerpoint/2010/main" val="187353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3ADE-5315-47FE-BEAC-2DAD9E56F7B2}"/>
              </a:ext>
            </a:extLst>
          </p:cNvPr>
          <p:cNvSpPr>
            <a:spLocks noGrp="1"/>
          </p:cNvSpPr>
          <p:nvPr>
            <p:ph type="title"/>
          </p:nvPr>
        </p:nvSpPr>
        <p:spPr/>
        <p:txBody>
          <a:bodyPr/>
          <a:lstStyle/>
          <a:p>
            <a:r>
              <a:rPr lang="en-US" dirty="0"/>
              <a:t>Testimonial From A Certified Business</a:t>
            </a:r>
          </a:p>
        </p:txBody>
      </p:sp>
      <p:sp>
        <p:nvSpPr>
          <p:cNvPr id="3" name="Content Placeholder 2">
            <a:extLst>
              <a:ext uri="{FF2B5EF4-FFF2-40B4-BE49-F238E27FC236}">
                <a16:creationId xmlns:a16="http://schemas.microsoft.com/office/drawing/2014/main" id="{CF3747A5-61F7-45BE-856C-7FB2C6259358}"/>
              </a:ext>
            </a:extLst>
          </p:cNvPr>
          <p:cNvSpPr>
            <a:spLocks noGrp="1"/>
          </p:cNvSpPr>
          <p:nvPr>
            <p:ph idx="1"/>
          </p:nvPr>
        </p:nvSpPr>
        <p:spPr/>
        <p:txBody>
          <a:bodyPr/>
          <a:lstStyle/>
          <a:p>
            <a:pPr marL="0" indent="0">
              <a:buNone/>
            </a:pPr>
            <a:r>
              <a:rPr lang="en-US" dirty="0"/>
              <a:t>Commercial Coatings &amp; Associates LLC:</a:t>
            </a:r>
          </a:p>
          <a:p>
            <a:r>
              <a:rPr lang="en-US" dirty="0"/>
              <a:t>"Go-DBE certification helps us tremendously by being a sounding board and constant avenue for references. They aided in the success of our company being awarded a large contract that without them, may have not been possible.” </a:t>
            </a:r>
          </a:p>
          <a:p>
            <a:endParaRPr lang="en-US" dirty="0"/>
          </a:p>
        </p:txBody>
      </p:sp>
    </p:spTree>
    <p:extLst>
      <p:ext uri="{BB962C8B-B14F-4D97-AF65-F5344CB8AC3E}">
        <p14:creationId xmlns:p14="http://schemas.microsoft.com/office/powerpoint/2010/main" val="1747680435"/>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240</TotalTime>
  <Words>1345</Words>
  <Application>Microsoft Office PowerPoint</Application>
  <PresentationFormat>On-screen Show (16:9)</PresentationFormat>
  <Paragraphs>153</Paragraphs>
  <Slides>26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Amasis MT Pro</vt:lpstr>
      <vt:lpstr>Arial</vt:lpstr>
      <vt:lpstr>Calibri</vt:lpstr>
      <vt:lpstr>Corbel</vt:lpstr>
      <vt:lpstr>Garamond</vt:lpstr>
      <vt:lpstr>Open Sans</vt:lpstr>
      <vt:lpstr>PermianSlabSerifTypeface</vt:lpstr>
      <vt:lpstr>PowerPoint B</vt:lpstr>
      <vt:lpstr>1_PowerPoint B</vt:lpstr>
      <vt:lpstr>Governor’s Office of Diversity Business Enterprise (Go-DBE)</vt:lpstr>
      <vt:lpstr>Agenda</vt:lpstr>
      <vt:lpstr>Recent Milestone</vt:lpstr>
      <vt:lpstr>Program Overview</vt:lpstr>
      <vt:lpstr>Program Overview (continued, 2)</vt:lpstr>
      <vt:lpstr>Program Overview (continued, 3)</vt:lpstr>
      <vt:lpstr>Benefits for Local Entities as Business Partners</vt:lpstr>
      <vt:lpstr>Testimonials from Diversity Business Partners</vt:lpstr>
      <vt:lpstr>Testimonial From A Certified Business</vt:lpstr>
      <vt:lpstr>Benefits for Certified Businesses</vt:lpstr>
      <vt:lpstr>Benefits for Certified Businesses (continued)</vt:lpstr>
      <vt:lpstr>Business Eligibility Guidelines</vt:lpstr>
      <vt:lpstr>Business Eligibility Guidelines: MBE</vt:lpstr>
      <vt:lpstr>Business Eligibility Guidelines: WBE</vt:lpstr>
      <vt:lpstr>Business Eligibility Guidelines: SDVBE</vt:lpstr>
      <vt:lpstr>Business Eligibility Guidelines: DSBE</vt:lpstr>
      <vt:lpstr>Business Eligibility Guidelines: SBE</vt:lpstr>
      <vt:lpstr>Go-DBE Certifications map (as of Oct 2022)</vt:lpstr>
      <vt:lpstr>Current Statewide Contracts</vt:lpstr>
      <vt:lpstr> Top Diversity Spend Counties in Tennessee</vt:lpstr>
      <vt:lpstr> Top Diversity Spend Rural Counties</vt:lpstr>
      <vt:lpstr> Certifications by Industry</vt:lpstr>
      <vt:lpstr>Annual Subcontracting Diversity Dollars</vt:lpstr>
      <vt:lpstr>Annual Diversity Spend from FY05 – FY22</vt:lpstr>
      <vt:lpstr>Directory: https://tn.diversitysoftware.com/</vt:lpstr>
      <vt:lpstr>Contacts at Go-DBE</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Karla Anderson</cp:lastModifiedBy>
  <cp:revision>22</cp:revision>
  <dcterms:created xsi:type="dcterms:W3CDTF">2015-04-23T14:34:26Z</dcterms:created>
  <dcterms:modified xsi:type="dcterms:W3CDTF">2022-10-25T13:55:50Z</dcterms:modified>
</cp:coreProperties>
</file>