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3295" y="6293358"/>
            <a:ext cx="9138285" cy="88900"/>
          </a:xfrm>
          <a:custGeom>
            <a:avLst/>
            <a:gdLst/>
            <a:ahLst/>
            <a:cxnLst/>
            <a:rect l="l" t="t" r="r" b="b"/>
            <a:pathLst>
              <a:path w="9138285" h="88900">
                <a:moveTo>
                  <a:pt x="0" y="0"/>
                </a:moveTo>
                <a:lnTo>
                  <a:pt x="0" y="88392"/>
                </a:lnTo>
                <a:lnTo>
                  <a:pt x="9138285" y="88391"/>
                </a:lnTo>
                <a:lnTo>
                  <a:pt x="91382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64223" y="6566850"/>
            <a:ext cx="1564098" cy="569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3295" y="6293358"/>
            <a:ext cx="9138285" cy="88900"/>
          </a:xfrm>
          <a:custGeom>
            <a:avLst/>
            <a:gdLst/>
            <a:ahLst/>
            <a:cxnLst/>
            <a:rect l="l" t="t" r="r" b="b"/>
            <a:pathLst>
              <a:path w="9138285" h="88900">
                <a:moveTo>
                  <a:pt x="0" y="0"/>
                </a:moveTo>
                <a:lnTo>
                  <a:pt x="0" y="88392"/>
                </a:lnTo>
                <a:lnTo>
                  <a:pt x="9138285" y="88391"/>
                </a:lnTo>
                <a:lnTo>
                  <a:pt x="91382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64223" y="6566850"/>
            <a:ext cx="1564098" cy="569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57200" y="708659"/>
            <a:ext cx="9144000" cy="812800"/>
          </a:xfrm>
          <a:custGeom>
            <a:avLst/>
            <a:gdLst/>
            <a:ahLst/>
            <a:cxnLst/>
            <a:rect l="l" t="t" r="r" b="b"/>
            <a:pathLst>
              <a:path w="9144000" h="812800">
                <a:moveTo>
                  <a:pt x="0" y="0"/>
                </a:moveTo>
                <a:lnTo>
                  <a:pt x="0" y="812292"/>
                </a:lnTo>
                <a:lnTo>
                  <a:pt x="9144000" y="81229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283969" y="1347977"/>
            <a:ext cx="7853933" cy="49042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6335" y="1194308"/>
            <a:ext cx="7745729" cy="1240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5810" y="1803908"/>
            <a:ext cx="8526779" cy="4122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3.jpg"/><Relationship Id="rId4" Type="http://schemas.openxmlformats.org/officeDocument/2006/relationships/image" Target="../media/image4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hyperlink" Target="mailto:Generosa.Kakoti@tn.gov" TargetMode="External"/><Relationship Id="rId4" Type="http://schemas.openxmlformats.org/officeDocument/2006/relationships/image" Target="../media/image6.jpg"/><Relationship Id="rId5" Type="http://schemas.openxmlformats.org/officeDocument/2006/relationships/hyperlink" Target="mailto:Daniel.Merchant@tn.gov" TargetMode="External"/><Relationship Id="rId6" Type="http://schemas.openxmlformats.org/officeDocument/2006/relationships/hyperlink" Target="mailto:william.grib@tn.gov" TargetMode="External"/><Relationship Id="rId7" Type="http://schemas.openxmlformats.org/officeDocument/2006/relationships/hyperlink" Target="mailto:Nerissa.Harvey@tn.gov" TargetMode="External"/><Relationship Id="rId8" Type="http://schemas.openxmlformats.org/officeDocument/2006/relationships/image" Target="../media/image7.png"/><Relationship Id="rId9" Type="http://schemas.openxmlformats.org/officeDocument/2006/relationships/image" Target="../media/image8.jpg"/><Relationship Id="rId10" Type="http://schemas.openxmlformats.org/officeDocument/2006/relationships/image" Target="../media/image9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hyperlink" Target="http://www.tn.gov/health/health-program-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1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9906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3"/>
                </a:lnTo>
                <a:lnTo>
                  <a:pt x="9144000" y="89153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295" y="6293358"/>
            <a:ext cx="9138285" cy="88900"/>
          </a:xfrm>
          <a:custGeom>
            <a:avLst/>
            <a:gdLst/>
            <a:ahLst/>
            <a:cxnLst/>
            <a:rect l="l" t="t" r="r" b="b"/>
            <a:pathLst>
              <a:path w="9138285" h="88900">
                <a:moveTo>
                  <a:pt x="0" y="0"/>
                </a:moveTo>
                <a:lnTo>
                  <a:pt x="0" y="88392"/>
                </a:lnTo>
                <a:lnTo>
                  <a:pt x="9138285" y="88391"/>
                </a:lnTo>
                <a:lnTo>
                  <a:pt x="91382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64223" y="6566850"/>
            <a:ext cx="1564098" cy="569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33119" marR="823594" indent="652780">
              <a:lnSpc>
                <a:spcPct val="100000"/>
              </a:lnSpc>
              <a:spcBef>
                <a:spcPts val="100"/>
              </a:spcBef>
            </a:pPr>
            <a:r>
              <a:rPr dirty="0" spc="30"/>
              <a:t>Tennessee </a:t>
            </a:r>
            <a:r>
              <a:rPr dirty="0" spc="80"/>
              <a:t>Department </a:t>
            </a:r>
            <a:r>
              <a:rPr dirty="0" spc="25"/>
              <a:t>of </a:t>
            </a:r>
            <a:r>
              <a:rPr dirty="0" spc="55"/>
              <a:t>Health  </a:t>
            </a:r>
            <a:r>
              <a:rPr dirty="0"/>
              <a:t>Division </a:t>
            </a:r>
            <a:r>
              <a:rPr dirty="0" spc="25"/>
              <a:t>of </a:t>
            </a:r>
            <a:r>
              <a:rPr dirty="0" spc="35"/>
              <a:t>Population </a:t>
            </a:r>
            <a:r>
              <a:rPr dirty="0" spc="55"/>
              <a:t>Health</a:t>
            </a:r>
            <a:r>
              <a:rPr dirty="0" spc="-190"/>
              <a:t> </a:t>
            </a:r>
            <a:r>
              <a:rPr dirty="0" spc="35"/>
              <a:t>Assessment</a:t>
            </a:r>
          </a:p>
          <a:p>
            <a:pPr marL="12700">
              <a:lnSpc>
                <a:spcPts val="3800"/>
              </a:lnSpc>
            </a:pPr>
            <a:r>
              <a:rPr dirty="0" sz="3200" spc="35"/>
              <a:t>Hospital </a:t>
            </a:r>
            <a:r>
              <a:rPr dirty="0" sz="3200" spc="45"/>
              <a:t>Discharge </a:t>
            </a:r>
            <a:r>
              <a:rPr dirty="0" sz="3200" spc="40"/>
              <a:t>Data </a:t>
            </a:r>
            <a:r>
              <a:rPr dirty="0" sz="3200" spc="50"/>
              <a:t>System</a:t>
            </a:r>
            <a:r>
              <a:rPr dirty="0" sz="3200" spc="-285"/>
              <a:t> </a:t>
            </a:r>
            <a:r>
              <a:rPr dirty="0" sz="3200" spc="-105"/>
              <a:t>(HDDS)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2583433" y="2510282"/>
            <a:ext cx="4662805" cy="14541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145" b="1">
                <a:solidFill>
                  <a:srgbClr val="FF0000"/>
                </a:solidFill>
                <a:latin typeface="Arial"/>
                <a:cs typeface="Arial"/>
              </a:rPr>
              <a:t>Informational</a:t>
            </a:r>
            <a:r>
              <a:rPr dirty="0" sz="3200" spc="-7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200" spc="110" b="1">
                <a:solidFill>
                  <a:srgbClr val="FF0000"/>
                </a:solidFill>
                <a:latin typeface="Arial"/>
                <a:cs typeface="Arial"/>
              </a:rPr>
              <a:t>Webinar</a:t>
            </a:r>
            <a:endParaRPr sz="3200">
              <a:latin typeface="Arial"/>
              <a:cs typeface="Arial"/>
            </a:endParaRPr>
          </a:p>
          <a:p>
            <a:pPr marL="843915" marR="278765" indent="-326390">
              <a:lnSpc>
                <a:spcPct val="100000"/>
              </a:lnSpc>
              <a:spcBef>
                <a:spcPts val="3095"/>
              </a:spcBef>
            </a:pPr>
            <a:r>
              <a:rPr dirty="0" sz="1800" spc="50" b="1">
                <a:latin typeface="Arial"/>
                <a:cs typeface="Arial"/>
              </a:rPr>
              <a:t>Date: </a:t>
            </a:r>
            <a:r>
              <a:rPr dirty="0" sz="1800" spc="-5" b="1">
                <a:latin typeface="Arial"/>
                <a:cs typeface="Arial"/>
              </a:rPr>
              <a:t>Tuesday, </a:t>
            </a:r>
            <a:r>
              <a:rPr dirty="0" sz="1800" spc="50" b="1">
                <a:latin typeface="Arial"/>
                <a:cs typeface="Arial"/>
              </a:rPr>
              <a:t>October </a:t>
            </a:r>
            <a:r>
              <a:rPr dirty="0" sz="1800" spc="65" b="1">
                <a:latin typeface="Arial"/>
                <a:cs typeface="Arial"/>
              </a:rPr>
              <a:t>20th,</a:t>
            </a:r>
            <a:r>
              <a:rPr dirty="0" sz="1800" spc="-240" b="1">
                <a:latin typeface="Arial"/>
                <a:cs typeface="Arial"/>
              </a:rPr>
              <a:t> </a:t>
            </a:r>
            <a:r>
              <a:rPr dirty="0" sz="1800" spc="25" b="1">
                <a:latin typeface="Arial"/>
                <a:cs typeface="Arial"/>
              </a:rPr>
              <a:t>2020  Time: </a:t>
            </a:r>
            <a:r>
              <a:rPr dirty="0" sz="1800" spc="35" b="1">
                <a:latin typeface="Arial"/>
                <a:cs typeface="Arial"/>
              </a:rPr>
              <a:t>10:00am </a:t>
            </a:r>
            <a:r>
              <a:rPr dirty="0" sz="1800" spc="30" b="1">
                <a:latin typeface="Arial"/>
                <a:cs typeface="Arial"/>
              </a:rPr>
              <a:t>—11:30am</a:t>
            </a:r>
            <a:r>
              <a:rPr dirty="0" sz="1800" spc="-240" b="1">
                <a:latin typeface="Arial"/>
                <a:cs typeface="Arial"/>
              </a:rPr>
              <a:t> </a:t>
            </a:r>
            <a:r>
              <a:rPr dirty="0" sz="1800" spc="-105" b="1">
                <a:latin typeface="Arial"/>
                <a:cs typeface="Arial"/>
              </a:rPr>
              <a:t>CT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93570" y="4361688"/>
            <a:ext cx="2741676" cy="17320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178552" y="4355591"/>
            <a:ext cx="2993550" cy="16344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295" y="6293358"/>
            <a:ext cx="9138285" cy="88900"/>
          </a:xfrm>
          <a:custGeom>
            <a:avLst/>
            <a:gdLst/>
            <a:ahLst/>
            <a:cxnLst/>
            <a:rect l="l" t="t" r="r" b="b"/>
            <a:pathLst>
              <a:path w="9138285" h="88900">
                <a:moveTo>
                  <a:pt x="0" y="0"/>
                </a:moveTo>
                <a:lnTo>
                  <a:pt x="0" y="88392"/>
                </a:lnTo>
                <a:lnTo>
                  <a:pt x="9138285" y="88391"/>
                </a:lnTo>
                <a:lnTo>
                  <a:pt x="91382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64223" y="6566850"/>
            <a:ext cx="1564098" cy="569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635508"/>
            <a:ext cx="9144000" cy="812800"/>
          </a:xfrm>
          <a:custGeom>
            <a:avLst/>
            <a:gdLst/>
            <a:ahLst/>
            <a:cxnLst/>
            <a:rect l="l" t="t" r="r" b="b"/>
            <a:pathLst>
              <a:path w="9144000" h="812800">
                <a:moveTo>
                  <a:pt x="0" y="0"/>
                </a:moveTo>
                <a:lnTo>
                  <a:pt x="0" y="812292"/>
                </a:lnTo>
                <a:lnTo>
                  <a:pt x="9144000" y="81229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F497D"/>
          </a:solidFill>
        </p:spPr>
        <p:txBody>
          <a:bodyPr wrap="square" lIns="0" tIns="108585" rIns="0" bIns="0" rtlCol="0" vert="horz">
            <a:spAutoFit/>
          </a:bodyPr>
          <a:lstStyle/>
          <a:p>
            <a:pPr algn="ctr" marR="143510">
              <a:lnSpc>
                <a:spcPct val="100000"/>
              </a:lnSpc>
              <a:spcBef>
                <a:spcPts val="855"/>
              </a:spcBef>
            </a:pPr>
            <a:r>
              <a:rPr dirty="0" sz="2800" spc="35">
                <a:solidFill>
                  <a:srgbClr val="D22630"/>
                </a:solidFill>
              </a:rPr>
              <a:t>Who </a:t>
            </a:r>
            <a:r>
              <a:rPr dirty="0" sz="2800" spc="55">
                <a:solidFill>
                  <a:srgbClr val="FFFFFF"/>
                </a:solidFill>
              </a:rPr>
              <a:t>Reports </a:t>
            </a:r>
            <a:r>
              <a:rPr dirty="0" sz="2800" spc="35">
                <a:solidFill>
                  <a:srgbClr val="FFFFFF"/>
                </a:solidFill>
              </a:rPr>
              <a:t>Data </a:t>
            </a:r>
            <a:r>
              <a:rPr dirty="0" sz="2800" spc="110">
                <a:solidFill>
                  <a:srgbClr val="FFFFFF"/>
                </a:solidFill>
              </a:rPr>
              <a:t>to</a:t>
            </a:r>
            <a:r>
              <a:rPr dirty="0" sz="2800" spc="-335">
                <a:solidFill>
                  <a:srgbClr val="FFFFFF"/>
                </a:solidFill>
              </a:rPr>
              <a:t> </a:t>
            </a:r>
            <a:r>
              <a:rPr dirty="0" sz="2800" spc="-100">
                <a:solidFill>
                  <a:srgbClr val="FFFFFF"/>
                </a:solidFill>
              </a:rPr>
              <a:t>TDH?</a:t>
            </a:r>
            <a:endParaRPr sz="2800"/>
          </a:p>
        </p:txBody>
      </p:sp>
      <p:sp>
        <p:nvSpPr>
          <p:cNvPr id="6" name="object 6"/>
          <p:cNvSpPr/>
          <p:nvPr/>
        </p:nvSpPr>
        <p:spPr>
          <a:xfrm>
            <a:off x="457200" y="14478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03401" y="1844294"/>
            <a:ext cx="8109584" cy="3683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2D05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35">
                <a:latin typeface="Arial"/>
                <a:cs typeface="Arial"/>
              </a:rPr>
              <a:t>Acute </a:t>
            </a:r>
            <a:r>
              <a:rPr dirty="0" sz="2400" spc="-20">
                <a:latin typeface="Arial"/>
                <a:cs typeface="Arial"/>
              </a:rPr>
              <a:t>Care</a:t>
            </a:r>
            <a:r>
              <a:rPr dirty="0" sz="2400" spc="-105">
                <a:latin typeface="Arial"/>
                <a:cs typeface="Arial"/>
              </a:rPr>
              <a:t> </a:t>
            </a:r>
            <a:r>
              <a:rPr dirty="0" sz="2400" spc="65">
                <a:latin typeface="Arial"/>
                <a:cs typeface="Arial"/>
              </a:rPr>
              <a:t>hospitals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92D05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25">
                <a:latin typeface="Arial"/>
                <a:cs typeface="Arial"/>
              </a:rPr>
              <a:t>Psychiatric </a:t>
            </a:r>
            <a:r>
              <a:rPr dirty="0" sz="2400" spc="65">
                <a:latin typeface="Arial"/>
                <a:cs typeface="Arial"/>
              </a:rPr>
              <a:t>hospitals </a:t>
            </a:r>
            <a:r>
              <a:rPr dirty="0" sz="2400" spc="-30">
                <a:latin typeface="Arial"/>
                <a:cs typeface="Arial"/>
              </a:rPr>
              <a:t>- </a:t>
            </a:r>
            <a:r>
              <a:rPr dirty="0" sz="2400" spc="40">
                <a:latin typeface="Arial"/>
                <a:cs typeface="Arial"/>
              </a:rPr>
              <a:t>licensed </a:t>
            </a:r>
            <a:r>
              <a:rPr dirty="0" sz="2400" spc="45">
                <a:latin typeface="Arial"/>
                <a:cs typeface="Arial"/>
              </a:rPr>
              <a:t>by</a:t>
            </a:r>
            <a:r>
              <a:rPr dirty="0" sz="2400" spc="-225">
                <a:latin typeface="Arial"/>
                <a:cs typeface="Arial"/>
              </a:rPr>
              <a:t> </a:t>
            </a:r>
            <a:r>
              <a:rPr dirty="0" sz="2400" spc="-35">
                <a:latin typeface="Arial"/>
                <a:cs typeface="Arial"/>
              </a:rPr>
              <a:t>TDH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92D05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65">
                <a:latin typeface="Arial"/>
                <a:cs typeface="Arial"/>
              </a:rPr>
              <a:t>Rehabilitation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92D05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15">
                <a:latin typeface="Arial"/>
                <a:cs typeface="Arial"/>
              </a:rPr>
              <a:t>Specialty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 spc="65">
                <a:latin typeface="Arial"/>
                <a:cs typeface="Arial"/>
              </a:rPr>
              <a:t>hospitals</a:t>
            </a:r>
            <a:endParaRPr sz="2400">
              <a:latin typeface="Arial"/>
              <a:cs typeface="Arial"/>
            </a:endParaRPr>
          </a:p>
          <a:p>
            <a:pPr marL="355600" marR="904240" indent="-342900">
              <a:lnSpc>
                <a:spcPct val="100000"/>
              </a:lnSpc>
              <a:buClr>
                <a:srgbClr val="92D05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95">
                <a:latin typeface="Arial"/>
                <a:cs typeface="Arial"/>
              </a:rPr>
              <a:t>Mental </a:t>
            </a:r>
            <a:r>
              <a:rPr dirty="0" sz="2400" spc="70">
                <a:latin typeface="Arial"/>
                <a:cs typeface="Arial"/>
              </a:rPr>
              <a:t>Health </a:t>
            </a:r>
            <a:r>
              <a:rPr dirty="0" sz="2400" spc="65">
                <a:latin typeface="Arial"/>
                <a:cs typeface="Arial"/>
              </a:rPr>
              <a:t>hospitals </a:t>
            </a:r>
            <a:r>
              <a:rPr dirty="0" sz="2400" spc="-135">
                <a:latin typeface="Arial"/>
                <a:cs typeface="Arial"/>
              </a:rPr>
              <a:t>– </a:t>
            </a:r>
            <a:r>
              <a:rPr dirty="0" sz="2400" spc="40">
                <a:latin typeface="Arial"/>
                <a:cs typeface="Arial"/>
              </a:rPr>
              <a:t>licensed </a:t>
            </a:r>
            <a:r>
              <a:rPr dirty="0" sz="2400" spc="45">
                <a:latin typeface="Arial"/>
                <a:cs typeface="Arial"/>
              </a:rPr>
              <a:t>by</a:t>
            </a:r>
            <a:r>
              <a:rPr dirty="0" sz="2400" spc="-285">
                <a:latin typeface="Arial"/>
                <a:cs typeface="Arial"/>
              </a:rPr>
              <a:t> </a:t>
            </a:r>
            <a:r>
              <a:rPr dirty="0" sz="2400" spc="-15">
                <a:latin typeface="Arial"/>
                <a:cs typeface="Arial"/>
              </a:rPr>
              <a:t>Tennessee  </a:t>
            </a:r>
            <a:r>
              <a:rPr dirty="0" sz="2400" spc="100">
                <a:latin typeface="Arial"/>
                <a:cs typeface="Arial"/>
              </a:rPr>
              <a:t>Department </a:t>
            </a:r>
            <a:r>
              <a:rPr dirty="0" sz="2400" spc="125">
                <a:latin typeface="Arial"/>
                <a:cs typeface="Arial"/>
              </a:rPr>
              <a:t>of </a:t>
            </a:r>
            <a:r>
              <a:rPr dirty="0" sz="2400" spc="90">
                <a:latin typeface="Arial"/>
                <a:cs typeface="Arial"/>
              </a:rPr>
              <a:t>Mental </a:t>
            </a:r>
            <a:r>
              <a:rPr dirty="0" sz="2400" spc="70">
                <a:latin typeface="Arial"/>
                <a:cs typeface="Arial"/>
              </a:rPr>
              <a:t>Health</a:t>
            </a:r>
            <a:r>
              <a:rPr dirty="0" sz="2400" spc="-43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Services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080"/>
              </a:spcBef>
            </a:pPr>
            <a:r>
              <a:rPr dirty="0" sz="2400" spc="-45">
                <a:latin typeface="Arial"/>
                <a:cs typeface="Arial"/>
              </a:rPr>
              <a:t>We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 spc="125">
                <a:latin typeface="Arial"/>
                <a:cs typeface="Arial"/>
              </a:rPr>
              <a:t>do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 spc="140">
                <a:latin typeface="Arial"/>
                <a:cs typeface="Arial"/>
              </a:rPr>
              <a:t>not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20">
                <a:latin typeface="Arial"/>
                <a:cs typeface="Arial"/>
              </a:rPr>
              <a:t>receive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75">
                <a:latin typeface="Arial"/>
                <a:cs typeface="Arial"/>
              </a:rPr>
              <a:t>data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155">
                <a:latin typeface="Arial"/>
                <a:cs typeface="Arial"/>
              </a:rPr>
              <a:t>from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110">
                <a:latin typeface="Arial"/>
                <a:cs typeface="Arial"/>
              </a:rPr>
              <a:t>the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 spc="20">
                <a:latin typeface="Arial"/>
                <a:cs typeface="Arial"/>
              </a:rPr>
              <a:t>Veterans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90">
                <a:latin typeface="Arial"/>
                <a:cs typeface="Arial"/>
              </a:rPr>
              <a:t>Administration  </a:t>
            </a:r>
            <a:r>
              <a:rPr dirty="0" sz="2400" spc="-130">
                <a:latin typeface="Arial"/>
                <a:cs typeface="Arial"/>
              </a:rPr>
              <a:t>(VA), </a:t>
            </a:r>
            <a:r>
              <a:rPr dirty="0" sz="2400" spc="70" i="1">
                <a:latin typeface="Arial"/>
                <a:cs typeface="Arial"/>
              </a:rPr>
              <a:t>but </a:t>
            </a:r>
            <a:r>
              <a:rPr dirty="0" sz="2400" spc="-35" i="1">
                <a:latin typeface="Arial"/>
                <a:cs typeface="Arial"/>
              </a:rPr>
              <a:t>they </a:t>
            </a:r>
            <a:r>
              <a:rPr dirty="0" sz="2400" spc="-45" i="1">
                <a:latin typeface="Arial"/>
                <a:cs typeface="Arial"/>
              </a:rPr>
              <a:t>have </a:t>
            </a:r>
            <a:r>
              <a:rPr dirty="0" sz="2400" spc="20" i="1">
                <a:latin typeface="Arial"/>
                <a:cs typeface="Arial"/>
              </a:rPr>
              <a:t>reported </a:t>
            </a:r>
            <a:r>
              <a:rPr dirty="0" sz="2400" spc="40" i="1">
                <a:latin typeface="Arial"/>
                <a:cs typeface="Arial"/>
              </a:rPr>
              <a:t>voluntarily </a:t>
            </a:r>
            <a:r>
              <a:rPr dirty="0" sz="2400" spc="105">
                <a:latin typeface="Arial"/>
                <a:cs typeface="Arial"/>
              </a:rPr>
              <a:t>in </a:t>
            </a:r>
            <a:r>
              <a:rPr dirty="0" sz="2400" spc="110">
                <a:latin typeface="Arial"/>
                <a:cs typeface="Arial"/>
              </a:rPr>
              <a:t>the</a:t>
            </a:r>
            <a:r>
              <a:rPr dirty="0" sz="2400" spc="-335">
                <a:latin typeface="Arial"/>
                <a:cs typeface="Arial"/>
              </a:rPr>
              <a:t> </a:t>
            </a:r>
            <a:r>
              <a:rPr dirty="0" sz="2400" spc="45">
                <a:latin typeface="Arial"/>
                <a:cs typeface="Arial"/>
              </a:rPr>
              <a:t>past.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F497D"/>
          </a:solidFill>
        </p:spPr>
        <p:txBody>
          <a:bodyPr wrap="square" lIns="0" tIns="108585" rIns="0" bIns="0" rtlCol="0" vert="horz">
            <a:spAutoFit/>
          </a:bodyPr>
          <a:lstStyle/>
          <a:p>
            <a:pPr marL="335915">
              <a:lnSpc>
                <a:spcPct val="100000"/>
              </a:lnSpc>
              <a:spcBef>
                <a:spcPts val="855"/>
              </a:spcBef>
            </a:pPr>
            <a:r>
              <a:rPr dirty="0" sz="2800" spc="35">
                <a:solidFill>
                  <a:srgbClr val="D22630"/>
                </a:solidFill>
              </a:rPr>
              <a:t>Tennessee</a:t>
            </a:r>
            <a:r>
              <a:rPr dirty="0" sz="2800" spc="-55">
                <a:solidFill>
                  <a:srgbClr val="D22630"/>
                </a:solidFill>
              </a:rPr>
              <a:t> </a:t>
            </a:r>
            <a:r>
              <a:rPr dirty="0" sz="2800" spc="35">
                <a:solidFill>
                  <a:srgbClr val="FFFFFF"/>
                </a:solidFill>
              </a:rPr>
              <a:t>Acute</a:t>
            </a:r>
            <a:r>
              <a:rPr dirty="0" sz="2800" spc="-45">
                <a:solidFill>
                  <a:srgbClr val="FFFFFF"/>
                </a:solidFill>
              </a:rPr>
              <a:t> </a:t>
            </a:r>
            <a:r>
              <a:rPr dirty="0" sz="2800" spc="45">
                <a:solidFill>
                  <a:srgbClr val="FFFFFF"/>
                </a:solidFill>
              </a:rPr>
              <a:t>Care</a:t>
            </a:r>
            <a:r>
              <a:rPr dirty="0" sz="2800" spc="-45">
                <a:solidFill>
                  <a:srgbClr val="FFFFFF"/>
                </a:solidFill>
              </a:rPr>
              <a:t> </a:t>
            </a:r>
            <a:r>
              <a:rPr dirty="0" sz="2800" spc="30">
                <a:solidFill>
                  <a:srgbClr val="FFFFFF"/>
                </a:solidFill>
              </a:rPr>
              <a:t>Hospitals</a:t>
            </a:r>
            <a:r>
              <a:rPr dirty="0" sz="2800" spc="-60">
                <a:solidFill>
                  <a:srgbClr val="FFFFFF"/>
                </a:solidFill>
              </a:rPr>
              <a:t> </a:t>
            </a:r>
            <a:r>
              <a:rPr dirty="0" sz="2800" spc="15">
                <a:solidFill>
                  <a:srgbClr val="FFFFFF"/>
                </a:solidFill>
              </a:rPr>
              <a:t>by</a:t>
            </a:r>
            <a:r>
              <a:rPr dirty="0" sz="2800" spc="-50">
                <a:solidFill>
                  <a:srgbClr val="FFFFFF"/>
                </a:solidFill>
              </a:rPr>
              <a:t> </a:t>
            </a:r>
            <a:r>
              <a:rPr dirty="0" sz="2800" spc="35">
                <a:solidFill>
                  <a:srgbClr val="FFFFFF"/>
                </a:solidFill>
              </a:rPr>
              <a:t>County</a:t>
            </a:r>
            <a:r>
              <a:rPr dirty="0" sz="2800" spc="-45">
                <a:solidFill>
                  <a:srgbClr val="FFFFFF"/>
                </a:solidFill>
              </a:rPr>
              <a:t> </a:t>
            </a:r>
            <a:r>
              <a:rPr dirty="0" sz="2800" spc="415">
                <a:solidFill>
                  <a:srgbClr val="FFFFFF"/>
                </a:solidFill>
              </a:rPr>
              <a:t>–</a:t>
            </a:r>
            <a:r>
              <a:rPr dirty="0" sz="2800" spc="-50">
                <a:solidFill>
                  <a:srgbClr val="FFFFFF"/>
                </a:solidFill>
              </a:rPr>
              <a:t> </a:t>
            </a:r>
            <a:r>
              <a:rPr dirty="0" sz="2800" spc="105">
                <a:solidFill>
                  <a:srgbClr val="FFFFFF"/>
                </a:solidFill>
              </a:rPr>
              <a:t>2018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10259" y="2842272"/>
            <a:ext cx="8422985" cy="2319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F497D"/>
          </a:solidFill>
        </p:spPr>
        <p:txBody>
          <a:bodyPr wrap="square" lIns="0" tIns="108585" rIns="0" bIns="0" rtlCol="0" vert="horz">
            <a:spAutoFit/>
          </a:bodyPr>
          <a:lstStyle/>
          <a:p>
            <a:pPr algn="ctr" marR="142875">
              <a:lnSpc>
                <a:spcPct val="100000"/>
              </a:lnSpc>
              <a:spcBef>
                <a:spcPts val="855"/>
              </a:spcBef>
            </a:pPr>
            <a:r>
              <a:rPr dirty="0" sz="2800" spc="15">
                <a:solidFill>
                  <a:srgbClr val="FFFFFF"/>
                </a:solidFill>
              </a:rPr>
              <a:t>Questions?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3125290" y="2622206"/>
            <a:ext cx="2419521" cy="2394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14478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75787B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6819" y="6349365"/>
            <a:ext cx="9133840" cy="0"/>
          </a:xfrm>
          <a:custGeom>
            <a:avLst/>
            <a:gdLst/>
            <a:ahLst/>
            <a:cxnLst/>
            <a:rect l="l" t="t" r="r" b="b"/>
            <a:pathLst>
              <a:path w="9133840" h="0">
                <a:moveTo>
                  <a:pt x="0" y="0"/>
                </a:moveTo>
                <a:lnTo>
                  <a:pt x="9133713" y="0"/>
                </a:lnTo>
              </a:path>
            </a:pathLst>
          </a:custGeom>
          <a:ln w="49530">
            <a:solidFill>
              <a:srgbClr val="CD202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35152" y="6367272"/>
            <a:ext cx="1684020" cy="9273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6819" y="1581911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 h="0">
                <a:moveTo>
                  <a:pt x="0" y="0"/>
                </a:moveTo>
                <a:lnTo>
                  <a:pt x="9144762" y="0"/>
                </a:lnTo>
              </a:path>
            </a:pathLst>
          </a:custGeom>
          <a:ln w="7620">
            <a:solidFill>
              <a:srgbClr val="CD202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93902" y="1854507"/>
            <a:ext cx="6836409" cy="3500120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00"/>
              </a:spcBef>
              <a:buClr>
                <a:srgbClr val="FF0F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800" spc="105">
                <a:latin typeface="Arial"/>
                <a:cs typeface="Arial"/>
              </a:rPr>
              <a:t>Introductions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FF0F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800" spc="10">
                <a:latin typeface="Arial"/>
                <a:cs typeface="Arial"/>
              </a:rPr>
              <a:t>Processing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 spc="95">
                <a:latin typeface="Arial"/>
                <a:cs typeface="Arial"/>
              </a:rPr>
              <a:t>hospital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 spc="90">
                <a:latin typeface="Arial"/>
                <a:cs typeface="Arial"/>
              </a:rPr>
              <a:t>data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 spc="145">
                <a:latin typeface="Arial"/>
                <a:cs typeface="Arial"/>
              </a:rPr>
              <a:t>into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 spc="125">
                <a:latin typeface="Arial"/>
                <a:cs typeface="Arial"/>
              </a:rPr>
              <a:t>the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 spc="-65">
                <a:latin typeface="Arial"/>
                <a:cs typeface="Arial"/>
              </a:rPr>
              <a:t>HDDS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FF0F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800" spc="55">
                <a:latin typeface="Arial"/>
                <a:cs typeface="Arial"/>
              </a:rPr>
              <a:t>Data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 spc="60">
                <a:latin typeface="Arial"/>
                <a:cs typeface="Arial"/>
              </a:rPr>
              <a:t>availability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FF0F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800" spc="100">
                <a:latin typeface="Arial"/>
                <a:cs typeface="Arial"/>
              </a:rPr>
              <a:t>Submitting </a:t>
            </a:r>
            <a:r>
              <a:rPr dirty="0" sz="2800" spc="-65">
                <a:latin typeface="Arial"/>
                <a:cs typeface="Arial"/>
              </a:rPr>
              <a:t>HDDS </a:t>
            </a:r>
            <a:r>
              <a:rPr dirty="0" sz="2800" spc="90">
                <a:latin typeface="Arial"/>
                <a:cs typeface="Arial"/>
              </a:rPr>
              <a:t>data</a:t>
            </a:r>
            <a:r>
              <a:rPr dirty="0" sz="2800" spc="-240">
                <a:latin typeface="Arial"/>
                <a:cs typeface="Arial"/>
              </a:rPr>
              <a:t> </a:t>
            </a:r>
            <a:r>
              <a:rPr dirty="0" sz="2800" spc="70">
                <a:latin typeface="Arial"/>
                <a:cs typeface="Arial"/>
              </a:rPr>
              <a:t>requests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FF0F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800" spc="35">
                <a:latin typeface="Arial"/>
                <a:cs typeface="Arial"/>
              </a:rPr>
              <a:t>Using </a:t>
            </a:r>
            <a:r>
              <a:rPr dirty="0" sz="2800" spc="-65">
                <a:latin typeface="Arial"/>
                <a:cs typeface="Arial"/>
              </a:rPr>
              <a:t>HDDS</a:t>
            </a:r>
            <a:r>
              <a:rPr dirty="0" sz="2800" spc="-160">
                <a:latin typeface="Arial"/>
                <a:cs typeface="Arial"/>
              </a:rPr>
              <a:t> </a:t>
            </a:r>
            <a:r>
              <a:rPr dirty="0" sz="2800" spc="90">
                <a:latin typeface="Arial"/>
                <a:cs typeface="Arial"/>
              </a:rPr>
              <a:t>data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FF0F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800" spc="15">
                <a:latin typeface="Arial"/>
                <a:cs typeface="Arial"/>
              </a:rPr>
              <a:t>Discussing </a:t>
            </a:r>
            <a:r>
              <a:rPr dirty="0" sz="2800" spc="-65">
                <a:latin typeface="Arial"/>
                <a:cs typeface="Arial"/>
              </a:rPr>
              <a:t>HDDS </a:t>
            </a:r>
            <a:r>
              <a:rPr dirty="0" sz="2800" spc="90">
                <a:latin typeface="Arial"/>
                <a:cs typeface="Arial"/>
              </a:rPr>
              <a:t>data</a:t>
            </a:r>
            <a:r>
              <a:rPr dirty="0" sz="2800" spc="-135">
                <a:latin typeface="Arial"/>
                <a:cs typeface="Arial"/>
              </a:rPr>
              <a:t> </a:t>
            </a:r>
            <a:r>
              <a:rPr dirty="0" sz="2800" spc="55">
                <a:latin typeface="Arial"/>
                <a:cs typeface="Arial"/>
              </a:rPr>
              <a:t>needs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647700"/>
            <a:ext cx="9144000" cy="841375"/>
          </a:xfrm>
          <a:custGeom>
            <a:avLst/>
            <a:gdLst/>
            <a:ahLst/>
            <a:cxnLst/>
            <a:rect l="l" t="t" r="r" b="b"/>
            <a:pathLst>
              <a:path w="9144000" h="841375">
                <a:moveTo>
                  <a:pt x="0" y="841247"/>
                </a:moveTo>
                <a:lnTo>
                  <a:pt x="9144000" y="841247"/>
                </a:lnTo>
                <a:lnTo>
                  <a:pt x="9144000" y="0"/>
                </a:lnTo>
                <a:lnTo>
                  <a:pt x="0" y="0"/>
                </a:lnTo>
                <a:lnTo>
                  <a:pt x="0" y="841247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64058" y="1488947"/>
            <a:ext cx="9137650" cy="89535"/>
          </a:xfrm>
          <a:custGeom>
            <a:avLst/>
            <a:gdLst/>
            <a:ahLst/>
            <a:cxnLst/>
            <a:rect l="l" t="t" r="r" b="b"/>
            <a:pathLst>
              <a:path w="9137650" h="89534">
                <a:moveTo>
                  <a:pt x="0" y="0"/>
                </a:moveTo>
                <a:lnTo>
                  <a:pt x="0" y="89154"/>
                </a:lnTo>
                <a:lnTo>
                  <a:pt x="9137523" y="89153"/>
                </a:lnTo>
                <a:lnTo>
                  <a:pt x="91375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64058" y="647700"/>
            <a:ext cx="9137650" cy="841375"/>
          </a:xfrm>
          <a:prstGeom prst="rect"/>
          <a:solidFill>
            <a:srgbClr val="1F497D"/>
          </a:solidFill>
        </p:spPr>
        <p:txBody>
          <a:bodyPr wrap="square" lIns="0" tIns="93345" rIns="0" bIns="0" rtlCol="0" vert="horz">
            <a:spAutoFit/>
          </a:bodyPr>
          <a:lstStyle/>
          <a:p>
            <a:pPr algn="ctr" marL="69215">
              <a:lnSpc>
                <a:spcPct val="100000"/>
              </a:lnSpc>
              <a:spcBef>
                <a:spcPts val="735"/>
              </a:spcBef>
            </a:pPr>
            <a:r>
              <a:rPr dirty="0" sz="3200" spc="25">
                <a:solidFill>
                  <a:srgbClr val="FFFFFF"/>
                </a:solidFill>
              </a:rPr>
              <a:t>Agenda</a:t>
            </a:r>
            <a:endParaRPr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6819" y="6349365"/>
            <a:ext cx="9133840" cy="0"/>
          </a:xfrm>
          <a:custGeom>
            <a:avLst/>
            <a:gdLst/>
            <a:ahLst/>
            <a:cxnLst/>
            <a:rect l="l" t="t" r="r" b="b"/>
            <a:pathLst>
              <a:path w="9133840" h="0">
                <a:moveTo>
                  <a:pt x="0" y="0"/>
                </a:moveTo>
                <a:lnTo>
                  <a:pt x="9133713" y="0"/>
                </a:lnTo>
              </a:path>
            </a:pathLst>
          </a:custGeom>
          <a:ln w="49530">
            <a:solidFill>
              <a:srgbClr val="CD202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35152" y="6367272"/>
            <a:ext cx="1684020" cy="9273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65301" y="2409697"/>
            <a:ext cx="2618740" cy="1625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46100">
              <a:lnSpc>
                <a:spcPct val="120000"/>
              </a:lnSpc>
              <a:spcBef>
                <a:spcPts val="100"/>
              </a:spcBef>
            </a:pPr>
            <a:r>
              <a:rPr dirty="0" sz="1500" spc="15" b="1">
                <a:latin typeface="Arial"/>
                <a:cs typeface="Arial"/>
              </a:rPr>
              <a:t>Generosa </a:t>
            </a:r>
            <a:r>
              <a:rPr dirty="0" sz="1500" spc="35" b="1">
                <a:latin typeface="Arial"/>
                <a:cs typeface="Arial"/>
              </a:rPr>
              <a:t>Kakoti,</a:t>
            </a:r>
            <a:r>
              <a:rPr dirty="0" sz="1500" spc="-130" b="1">
                <a:latin typeface="Arial"/>
                <a:cs typeface="Arial"/>
              </a:rPr>
              <a:t> </a:t>
            </a:r>
            <a:r>
              <a:rPr dirty="0" sz="1500" spc="10" b="1">
                <a:latin typeface="Arial"/>
                <a:cs typeface="Arial"/>
              </a:rPr>
              <a:t>PhD  </a:t>
            </a:r>
            <a:r>
              <a:rPr dirty="0" sz="1500" spc="45" b="1">
                <a:latin typeface="Arial"/>
                <a:cs typeface="Arial"/>
              </a:rPr>
              <a:t>Director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1500" spc="30">
                <a:latin typeface="Arial"/>
                <a:cs typeface="Arial"/>
              </a:rPr>
              <a:t>Office </a:t>
            </a:r>
            <a:r>
              <a:rPr dirty="0" sz="1500" spc="75">
                <a:latin typeface="Arial"/>
                <a:cs typeface="Arial"/>
              </a:rPr>
              <a:t>of </a:t>
            </a:r>
            <a:r>
              <a:rPr dirty="0" sz="1500" spc="25">
                <a:latin typeface="Arial"/>
                <a:cs typeface="Arial"/>
              </a:rPr>
              <a:t>Healthcare</a:t>
            </a:r>
            <a:r>
              <a:rPr dirty="0" sz="1500" spc="-195">
                <a:latin typeface="Arial"/>
                <a:cs typeface="Arial"/>
              </a:rPr>
              <a:t> </a:t>
            </a:r>
            <a:r>
              <a:rPr dirty="0" sz="1500" spc="5">
                <a:latin typeface="Arial"/>
                <a:cs typeface="Arial"/>
              </a:rPr>
              <a:t>Statistics</a:t>
            </a:r>
            <a:endParaRPr sz="1500">
              <a:latin typeface="Arial"/>
              <a:cs typeface="Arial"/>
            </a:endParaRPr>
          </a:p>
          <a:p>
            <a:pPr marL="12700" marR="25400">
              <a:lnSpc>
                <a:spcPct val="110000"/>
              </a:lnSpc>
              <a:spcBef>
                <a:spcPts val="180"/>
              </a:spcBef>
            </a:pPr>
            <a:r>
              <a:rPr dirty="0" sz="1500" spc="25">
                <a:latin typeface="Arial"/>
                <a:cs typeface="Arial"/>
              </a:rPr>
              <a:t>Division </a:t>
            </a:r>
            <a:r>
              <a:rPr dirty="0" sz="1500" spc="75">
                <a:latin typeface="Arial"/>
                <a:cs typeface="Arial"/>
              </a:rPr>
              <a:t>of </a:t>
            </a:r>
            <a:r>
              <a:rPr dirty="0" sz="1500" spc="45">
                <a:latin typeface="Arial"/>
                <a:cs typeface="Arial"/>
              </a:rPr>
              <a:t>Population</a:t>
            </a:r>
            <a:r>
              <a:rPr dirty="0" sz="1500" spc="-250">
                <a:latin typeface="Arial"/>
                <a:cs typeface="Arial"/>
              </a:rPr>
              <a:t> </a:t>
            </a:r>
            <a:r>
              <a:rPr dirty="0" sz="1500" spc="40">
                <a:latin typeface="Arial"/>
                <a:cs typeface="Arial"/>
              </a:rPr>
              <a:t>Health  </a:t>
            </a:r>
            <a:r>
              <a:rPr dirty="0" sz="1500" spc="10">
                <a:latin typeface="Arial"/>
                <a:cs typeface="Arial"/>
              </a:rPr>
              <a:t>Assessment  </a:t>
            </a:r>
            <a:r>
              <a:rPr dirty="0" u="sng" sz="15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Generosa.Kakoti@tn.gov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649986"/>
            <a:ext cx="9144635" cy="871855"/>
          </a:xfrm>
          <a:custGeom>
            <a:avLst/>
            <a:gdLst/>
            <a:ahLst/>
            <a:cxnLst/>
            <a:rect l="l" t="t" r="r" b="b"/>
            <a:pathLst>
              <a:path w="9144635" h="871855">
                <a:moveTo>
                  <a:pt x="0" y="871727"/>
                </a:moveTo>
                <a:lnTo>
                  <a:pt x="9144381" y="871727"/>
                </a:lnTo>
                <a:lnTo>
                  <a:pt x="9144381" y="0"/>
                </a:lnTo>
                <a:lnTo>
                  <a:pt x="0" y="0"/>
                </a:lnTo>
                <a:lnTo>
                  <a:pt x="0" y="871727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521713"/>
            <a:ext cx="9144000" cy="88900"/>
          </a:xfrm>
          <a:custGeom>
            <a:avLst/>
            <a:gdLst/>
            <a:ahLst/>
            <a:cxnLst/>
            <a:rect l="l" t="t" r="r" b="b"/>
            <a:pathLst>
              <a:path w="9144000" h="88900">
                <a:moveTo>
                  <a:pt x="0" y="0"/>
                </a:moveTo>
                <a:lnTo>
                  <a:pt x="0" y="88392"/>
                </a:lnTo>
                <a:lnTo>
                  <a:pt x="9144000" y="8839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649986"/>
            <a:ext cx="9144000" cy="871855"/>
          </a:xfrm>
          <a:prstGeom prst="rect"/>
          <a:solidFill>
            <a:srgbClr val="1F497D"/>
          </a:solidFill>
        </p:spPr>
        <p:txBody>
          <a:bodyPr wrap="square" lIns="0" tIns="116839" rIns="0" bIns="0" rtlCol="0" vert="horz">
            <a:spAutoFit/>
          </a:bodyPr>
          <a:lstStyle/>
          <a:p>
            <a:pPr algn="ctr" marL="76835">
              <a:lnSpc>
                <a:spcPct val="100000"/>
              </a:lnSpc>
              <a:spcBef>
                <a:spcPts val="919"/>
              </a:spcBef>
            </a:pPr>
            <a:r>
              <a:rPr dirty="0" sz="3200" spc="40">
                <a:solidFill>
                  <a:srgbClr val="D22630"/>
                </a:solidFill>
              </a:rPr>
              <a:t>Who </a:t>
            </a:r>
            <a:r>
              <a:rPr dirty="0" sz="3200" spc="135">
                <a:solidFill>
                  <a:srgbClr val="FFFFFF"/>
                </a:solidFill>
              </a:rPr>
              <a:t>are</a:t>
            </a:r>
            <a:r>
              <a:rPr dirty="0" sz="3200" spc="-140">
                <a:solidFill>
                  <a:srgbClr val="FFFFFF"/>
                </a:solidFill>
              </a:rPr>
              <a:t> </a:t>
            </a:r>
            <a:r>
              <a:rPr dirty="0" sz="3200" spc="15">
                <a:solidFill>
                  <a:srgbClr val="FFFFFF"/>
                </a:solidFill>
              </a:rPr>
              <a:t>we?</a:t>
            </a:r>
            <a:endParaRPr sz="3200"/>
          </a:p>
        </p:txBody>
      </p:sp>
      <p:sp>
        <p:nvSpPr>
          <p:cNvPr id="8" name="object 8"/>
          <p:cNvSpPr/>
          <p:nvPr/>
        </p:nvSpPr>
        <p:spPr>
          <a:xfrm>
            <a:off x="7975092" y="2376677"/>
            <a:ext cx="1461516" cy="1905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642102" y="2456179"/>
            <a:ext cx="2207260" cy="1625600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 marR="215900">
              <a:lnSpc>
                <a:spcPts val="1620"/>
              </a:lnSpc>
              <a:spcBef>
                <a:spcPts val="305"/>
              </a:spcBef>
            </a:pPr>
            <a:r>
              <a:rPr dirty="0" sz="1500" spc="45" b="1">
                <a:latin typeface="Arial"/>
                <a:cs typeface="Arial"/>
              </a:rPr>
              <a:t>Daniel </a:t>
            </a:r>
            <a:r>
              <a:rPr dirty="0" sz="1500" spc="60" b="1">
                <a:latin typeface="Arial"/>
                <a:cs typeface="Arial"/>
              </a:rPr>
              <a:t>Merchant,</a:t>
            </a:r>
            <a:r>
              <a:rPr dirty="0" sz="1500" spc="-155" b="1"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MS  </a:t>
            </a:r>
            <a:r>
              <a:rPr dirty="0" sz="1500" spc="65" b="1">
                <a:latin typeface="Arial"/>
                <a:cs typeface="Arial"/>
              </a:rPr>
              <a:t>Manager</a:t>
            </a:r>
            <a:endParaRPr sz="1500">
              <a:latin typeface="Arial"/>
              <a:cs typeface="Arial"/>
            </a:endParaRPr>
          </a:p>
          <a:p>
            <a:pPr marL="12700" marR="60325">
              <a:lnSpc>
                <a:spcPts val="1620"/>
              </a:lnSpc>
              <a:spcBef>
                <a:spcPts val="359"/>
              </a:spcBef>
            </a:pPr>
            <a:r>
              <a:rPr dirty="0" sz="1500" spc="35">
                <a:latin typeface="Arial"/>
                <a:cs typeface="Arial"/>
              </a:rPr>
              <a:t>Hospital </a:t>
            </a:r>
            <a:r>
              <a:rPr dirty="0" sz="1500" spc="15">
                <a:latin typeface="Arial"/>
                <a:cs typeface="Arial"/>
              </a:rPr>
              <a:t>Discharge</a:t>
            </a:r>
            <a:r>
              <a:rPr dirty="0" sz="1500" spc="-155">
                <a:latin typeface="Arial"/>
                <a:cs typeface="Arial"/>
              </a:rPr>
              <a:t> </a:t>
            </a:r>
            <a:r>
              <a:rPr dirty="0" sz="1500" spc="25">
                <a:latin typeface="Arial"/>
                <a:cs typeface="Arial"/>
              </a:rPr>
              <a:t>Data  </a:t>
            </a:r>
            <a:r>
              <a:rPr dirty="0" sz="1500" spc="5">
                <a:latin typeface="Arial"/>
                <a:cs typeface="Arial"/>
              </a:rPr>
              <a:t>System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55"/>
              </a:spcBef>
            </a:pPr>
            <a:r>
              <a:rPr dirty="0" sz="1500" spc="25">
                <a:latin typeface="Arial"/>
                <a:cs typeface="Arial"/>
              </a:rPr>
              <a:t>Office </a:t>
            </a:r>
            <a:r>
              <a:rPr dirty="0" sz="1500" spc="75">
                <a:latin typeface="Arial"/>
                <a:cs typeface="Arial"/>
              </a:rPr>
              <a:t>of </a:t>
            </a:r>
            <a:r>
              <a:rPr dirty="0" sz="1500" spc="25">
                <a:latin typeface="Arial"/>
                <a:cs typeface="Arial"/>
              </a:rPr>
              <a:t>Healthcare  </a:t>
            </a:r>
            <a:r>
              <a:rPr dirty="0" sz="1500" spc="5">
                <a:latin typeface="Arial"/>
                <a:cs typeface="Arial"/>
              </a:rPr>
              <a:t>Statistics  </a:t>
            </a:r>
            <a:r>
              <a:rPr dirty="0" u="sng" sz="1500" spc="3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Daniel.Me</a:t>
            </a:r>
            <a:r>
              <a:rPr dirty="0" u="sng" sz="15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r</a:t>
            </a:r>
            <a:r>
              <a:rPr dirty="0" u="sng" sz="1500" spc="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chant@tn.g</a:t>
            </a:r>
            <a:r>
              <a:rPr dirty="0" u="sng" sz="15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o</a:t>
            </a:r>
            <a:r>
              <a:rPr dirty="0" u="sng" sz="15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v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5301" y="4376419"/>
            <a:ext cx="2865120" cy="1854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280795">
              <a:lnSpc>
                <a:spcPct val="120000"/>
              </a:lnSpc>
              <a:spcBef>
                <a:spcPts val="100"/>
              </a:spcBef>
            </a:pPr>
            <a:r>
              <a:rPr dirty="0" sz="1500" spc="55" b="1">
                <a:latin typeface="Arial"/>
                <a:cs typeface="Arial"/>
              </a:rPr>
              <a:t>William </a:t>
            </a:r>
            <a:r>
              <a:rPr dirty="0" sz="1500" spc="15" b="1">
                <a:latin typeface="Arial"/>
                <a:cs typeface="Arial"/>
              </a:rPr>
              <a:t>Grib,</a:t>
            </a:r>
            <a:r>
              <a:rPr dirty="0" sz="1500" spc="-155" b="1"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MS  </a:t>
            </a:r>
            <a:r>
              <a:rPr dirty="0" sz="1500" spc="65" b="1">
                <a:latin typeface="Arial"/>
                <a:cs typeface="Arial"/>
              </a:rPr>
              <a:t>Manager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59"/>
              </a:spcBef>
            </a:pPr>
            <a:r>
              <a:rPr dirty="0" sz="1500" spc="55">
                <a:latin typeface="Arial"/>
                <a:cs typeface="Arial"/>
              </a:rPr>
              <a:t>Ambulatory </a:t>
            </a:r>
            <a:r>
              <a:rPr dirty="0" sz="1500">
                <a:latin typeface="Arial"/>
                <a:cs typeface="Arial"/>
              </a:rPr>
              <a:t>Surgical </a:t>
            </a:r>
            <a:r>
              <a:rPr dirty="0" sz="1500" spc="35">
                <a:latin typeface="Arial"/>
                <a:cs typeface="Arial"/>
              </a:rPr>
              <a:t>Treatment  </a:t>
            </a:r>
            <a:r>
              <a:rPr dirty="0" sz="1500" spc="50">
                <a:latin typeface="Arial"/>
                <a:cs typeface="Arial"/>
              </a:rPr>
              <a:t>Center/Outpatient </a:t>
            </a:r>
            <a:r>
              <a:rPr dirty="0" sz="1500" spc="20">
                <a:latin typeface="Arial"/>
                <a:cs typeface="Arial"/>
              </a:rPr>
              <a:t>Diagnostic  </a:t>
            </a:r>
            <a:r>
              <a:rPr dirty="0" sz="1500" spc="25">
                <a:latin typeface="Arial"/>
                <a:cs typeface="Arial"/>
              </a:rPr>
              <a:t>Center Data </a:t>
            </a:r>
            <a:r>
              <a:rPr dirty="0" sz="1500" spc="5">
                <a:latin typeface="Arial"/>
                <a:cs typeface="Arial"/>
              </a:rPr>
              <a:t>System</a:t>
            </a:r>
            <a:r>
              <a:rPr dirty="0" sz="1500" spc="-210">
                <a:latin typeface="Arial"/>
                <a:cs typeface="Arial"/>
              </a:rPr>
              <a:t> </a:t>
            </a:r>
            <a:r>
              <a:rPr dirty="0" sz="1500" spc="-65">
                <a:latin typeface="Arial"/>
                <a:cs typeface="Arial"/>
              </a:rPr>
              <a:t>(ASTC/ODC)</a:t>
            </a:r>
            <a:endParaRPr sz="1500">
              <a:latin typeface="Arial"/>
              <a:cs typeface="Arial"/>
            </a:endParaRPr>
          </a:p>
          <a:p>
            <a:pPr marL="12700" marR="250825">
              <a:lnSpc>
                <a:spcPct val="120000"/>
              </a:lnSpc>
            </a:pPr>
            <a:r>
              <a:rPr dirty="0" sz="1500" spc="30">
                <a:latin typeface="Arial"/>
                <a:cs typeface="Arial"/>
              </a:rPr>
              <a:t>Office </a:t>
            </a:r>
            <a:r>
              <a:rPr dirty="0" sz="1500" spc="75">
                <a:latin typeface="Arial"/>
                <a:cs typeface="Arial"/>
              </a:rPr>
              <a:t>of </a:t>
            </a:r>
            <a:r>
              <a:rPr dirty="0" sz="1500" spc="25">
                <a:latin typeface="Arial"/>
                <a:cs typeface="Arial"/>
              </a:rPr>
              <a:t>Healthcare</a:t>
            </a:r>
            <a:r>
              <a:rPr dirty="0" sz="1500" spc="-195">
                <a:latin typeface="Arial"/>
                <a:cs typeface="Arial"/>
              </a:rPr>
              <a:t> </a:t>
            </a:r>
            <a:r>
              <a:rPr dirty="0" sz="1500" spc="5">
                <a:latin typeface="Arial"/>
                <a:cs typeface="Arial"/>
              </a:rPr>
              <a:t>Statistics  </a:t>
            </a:r>
            <a:r>
              <a:rPr dirty="0" u="sng" sz="1500" spc="3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william.grib@tn.gov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42102" y="4367276"/>
            <a:ext cx="2151380" cy="1694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500" spc="30" b="1">
                <a:latin typeface="Arial"/>
                <a:cs typeface="Arial"/>
              </a:rPr>
              <a:t>Nerissa </a:t>
            </a:r>
            <a:r>
              <a:rPr dirty="0" sz="1500" spc="35" b="1">
                <a:latin typeface="Arial"/>
                <a:cs typeface="Arial"/>
              </a:rPr>
              <a:t>Harvey, </a:t>
            </a:r>
            <a:r>
              <a:rPr dirty="0" sz="1500" spc="-80" b="1">
                <a:latin typeface="Arial"/>
                <a:cs typeface="Arial"/>
              </a:rPr>
              <a:t>BA  </a:t>
            </a:r>
            <a:r>
              <a:rPr dirty="0" sz="1500" spc="15" b="1">
                <a:latin typeface="Arial"/>
                <a:cs typeface="Arial"/>
              </a:rPr>
              <a:t>Assistant</a:t>
            </a:r>
            <a:r>
              <a:rPr dirty="0" sz="1500" spc="-20" b="1">
                <a:latin typeface="Arial"/>
                <a:cs typeface="Arial"/>
              </a:rPr>
              <a:t> </a:t>
            </a:r>
            <a:r>
              <a:rPr dirty="0" sz="1500" spc="65" b="1">
                <a:latin typeface="Arial"/>
                <a:cs typeface="Arial"/>
              </a:rPr>
              <a:t>Manager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ts val="1620"/>
              </a:lnSpc>
              <a:spcBef>
                <a:spcPts val="384"/>
              </a:spcBef>
            </a:pPr>
            <a:r>
              <a:rPr dirty="0" sz="1500" spc="35">
                <a:latin typeface="Arial"/>
                <a:cs typeface="Arial"/>
              </a:rPr>
              <a:t>Hospital </a:t>
            </a:r>
            <a:r>
              <a:rPr dirty="0" sz="1500" spc="15">
                <a:latin typeface="Arial"/>
                <a:cs typeface="Arial"/>
              </a:rPr>
              <a:t>Discharge</a:t>
            </a:r>
            <a:r>
              <a:rPr dirty="0" sz="1500" spc="-155">
                <a:latin typeface="Arial"/>
                <a:cs typeface="Arial"/>
              </a:rPr>
              <a:t> </a:t>
            </a:r>
            <a:r>
              <a:rPr dirty="0" sz="1500" spc="25">
                <a:latin typeface="Arial"/>
                <a:cs typeface="Arial"/>
              </a:rPr>
              <a:t>Data  </a:t>
            </a:r>
            <a:r>
              <a:rPr dirty="0" sz="1500" spc="5">
                <a:latin typeface="Arial"/>
                <a:cs typeface="Arial"/>
              </a:rPr>
              <a:t>System</a:t>
            </a:r>
            <a:endParaRPr sz="1500">
              <a:latin typeface="Arial"/>
              <a:cs typeface="Arial"/>
            </a:endParaRPr>
          </a:p>
          <a:p>
            <a:pPr marL="12700" marR="368300">
              <a:lnSpc>
                <a:spcPts val="1620"/>
              </a:lnSpc>
              <a:spcBef>
                <a:spcPts val="359"/>
              </a:spcBef>
            </a:pPr>
            <a:r>
              <a:rPr dirty="0" sz="1500" spc="25">
                <a:latin typeface="Arial"/>
                <a:cs typeface="Arial"/>
              </a:rPr>
              <a:t>Office </a:t>
            </a:r>
            <a:r>
              <a:rPr dirty="0" sz="1500" spc="75">
                <a:latin typeface="Arial"/>
                <a:cs typeface="Arial"/>
              </a:rPr>
              <a:t>of</a:t>
            </a:r>
            <a:r>
              <a:rPr dirty="0" sz="1500" spc="-130">
                <a:latin typeface="Arial"/>
                <a:cs typeface="Arial"/>
              </a:rPr>
              <a:t> </a:t>
            </a:r>
            <a:r>
              <a:rPr dirty="0" sz="1500" spc="25">
                <a:latin typeface="Arial"/>
                <a:cs typeface="Arial"/>
              </a:rPr>
              <a:t>Healthcare  </a:t>
            </a:r>
            <a:r>
              <a:rPr dirty="0" sz="1500" spc="5">
                <a:latin typeface="Arial"/>
                <a:cs typeface="Arial"/>
              </a:rPr>
              <a:t>Statistics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u="sng" sz="15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Nerissa.Harvey@tn.gov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85135" y="1666448"/>
            <a:ext cx="5089525" cy="695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48665" marR="5080" indent="-736600">
              <a:lnSpc>
                <a:spcPct val="110000"/>
              </a:lnSpc>
              <a:spcBef>
                <a:spcPts val="100"/>
              </a:spcBef>
            </a:pPr>
            <a:r>
              <a:rPr dirty="0" sz="2000" spc="-5" b="1">
                <a:latin typeface="Palatino Linotype"/>
                <a:cs typeface="Palatino Linotype"/>
              </a:rPr>
              <a:t>Division </a:t>
            </a:r>
            <a:r>
              <a:rPr dirty="0" sz="2000" spc="20" b="1">
                <a:latin typeface="Palatino Linotype"/>
                <a:cs typeface="Palatino Linotype"/>
              </a:rPr>
              <a:t>of </a:t>
            </a:r>
            <a:r>
              <a:rPr dirty="0" sz="2000" spc="25" b="1">
                <a:latin typeface="Palatino Linotype"/>
                <a:cs typeface="Palatino Linotype"/>
              </a:rPr>
              <a:t>Population </a:t>
            </a:r>
            <a:r>
              <a:rPr dirty="0" sz="2000" spc="40" b="1">
                <a:latin typeface="Palatino Linotype"/>
                <a:cs typeface="Palatino Linotype"/>
              </a:rPr>
              <a:t>Health </a:t>
            </a:r>
            <a:r>
              <a:rPr dirty="0" sz="2000" spc="20" b="1">
                <a:latin typeface="Palatino Linotype"/>
                <a:cs typeface="Palatino Linotype"/>
              </a:rPr>
              <a:t>Assessment  </a:t>
            </a:r>
            <a:r>
              <a:rPr dirty="0" sz="2000" spc="-5" b="1">
                <a:latin typeface="Palatino Linotype"/>
                <a:cs typeface="Palatino Linotype"/>
              </a:rPr>
              <a:t>Office </a:t>
            </a:r>
            <a:r>
              <a:rPr dirty="0" sz="2000" spc="20" b="1">
                <a:latin typeface="Palatino Linotype"/>
                <a:cs typeface="Palatino Linotype"/>
              </a:rPr>
              <a:t>of </a:t>
            </a:r>
            <a:r>
              <a:rPr dirty="0" sz="2000" spc="55" b="1">
                <a:latin typeface="Palatino Linotype"/>
                <a:cs typeface="Palatino Linotype"/>
              </a:rPr>
              <a:t>Healthcare</a:t>
            </a:r>
            <a:r>
              <a:rPr dirty="0" sz="2000" spc="-75" b="1">
                <a:latin typeface="Palatino Linotype"/>
                <a:cs typeface="Palatino Linotype"/>
              </a:rPr>
              <a:t> </a:t>
            </a:r>
            <a:r>
              <a:rPr dirty="0" sz="2000" spc="35" b="1">
                <a:latin typeface="Palatino Linotype"/>
                <a:cs typeface="Palatino Linotype"/>
              </a:rPr>
              <a:t>Statistics</a:t>
            </a:r>
            <a:endParaRPr sz="2000">
              <a:latin typeface="Palatino Linotype"/>
              <a:cs typeface="Palatino Linotype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967471" y="4417314"/>
            <a:ext cx="1481327" cy="17891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91890" y="4431029"/>
            <a:ext cx="1607819" cy="170459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29000" y="2421636"/>
            <a:ext cx="1870710" cy="188671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8555" y="1438655"/>
            <a:ext cx="3068320" cy="4539615"/>
          </a:xfrm>
          <a:custGeom>
            <a:avLst/>
            <a:gdLst/>
            <a:ahLst/>
            <a:cxnLst/>
            <a:rect l="l" t="t" r="r" b="b"/>
            <a:pathLst>
              <a:path w="3068320" h="4539615">
                <a:moveTo>
                  <a:pt x="0" y="0"/>
                </a:moveTo>
                <a:lnTo>
                  <a:pt x="0" y="4539234"/>
                </a:lnTo>
                <a:lnTo>
                  <a:pt x="3067812" y="4539234"/>
                </a:lnTo>
                <a:lnTo>
                  <a:pt x="30678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5AB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8555" y="6055233"/>
            <a:ext cx="3508375" cy="0"/>
          </a:xfrm>
          <a:custGeom>
            <a:avLst/>
            <a:gdLst/>
            <a:ahLst/>
            <a:cxnLst/>
            <a:rect l="l" t="t" r="r" b="b"/>
            <a:pathLst>
              <a:path w="3508375" h="0">
                <a:moveTo>
                  <a:pt x="0" y="0"/>
                </a:moveTo>
                <a:lnTo>
                  <a:pt x="3508248" y="0"/>
                </a:lnTo>
              </a:path>
            </a:pathLst>
          </a:custGeom>
          <a:ln w="3428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90472" y="2022348"/>
            <a:ext cx="4973955" cy="508000"/>
          </a:xfrm>
          <a:custGeom>
            <a:avLst/>
            <a:gdLst/>
            <a:ahLst/>
            <a:cxnLst/>
            <a:rect l="l" t="t" r="r" b="b"/>
            <a:pathLst>
              <a:path w="4973955" h="508000">
                <a:moveTo>
                  <a:pt x="0" y="0"/>
                </a:moveTo>
                <a:lnTo>
                  <a:pt x="0" y="507492"/>
                </a:lnTo>
                <a:lnTo>
                  <a:pt x="4973574" y="507491"/>
                </a:lnTo>
                <a:lnTo>
                  <a:pt x="4973574" y="0"/>
                </a:lnTo>
                <a:lnTo>
                  <a:pt x="0" y="0"/>
                </a:lnTo>
                <a:close/>
              </a:path>
            </a:pathLst>
          </a:custGeom>
          <a:solidFill>
            <a:srgbClr val="95B3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90472" y="2022348"/>
            <a:ext cx="2216150" cy="508000"/>
          </a:xfrm>
          <a:prstGeom prst="rect"/>
          <a:solidFill>
            <a:srgbClr val="95B3D7"/>
          </a:solidFill>
        </p:spPr>
        <p:txBody>
          <a:bodyPr wrap="square" lIns="0" tIns="23495" rIns="0" bIns="0" rtlCol="0" vert="horz">
            <a:spAutoFit/>
          </a:bodyPr>
          <a:lstStyle/>
          <a:p>
            <a:pPr marL="130175">
              <a:lnSpc>
                <a:spcPct val="100000"/>
              </a:lnSpc>
              <a:spcBef>
                <a:spcPts val="185"/>
              </a:spcBef>
            </a:pPr>
            <a:r>
              <a:rPr dirty="0" sz="2700" spc="-5">
                <a:solidFill>
                  <a:srgbClr val="FFFFFF"/>
                </a:solidFill>
                <a:latin typeface="Calibri"/>
                <a:cs typeface="Calibri"/>
              </a:rPr>
              <a:t>THA </a:t>
            </a:r>
            <a:r>
              <a:rPr dirty="0" sz="2700">
                <a:solidFill>
                  <a:srgbClr val="FFFFFF"/>
                </a:solidFill>
                <a:latin typeface="Calibri"/>
                <a:cs typeface="Calibri"/>
              </a:rPr>
              <a:t>Health</a:t>
            </a:r>
            <a:r>
              <a:rPr dirty="0" sz="27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spc="-5">
                <a:solidFill>
                  <a:srgbClr val="FFFFFF"/>
                </a:solidFill>
                <a:latin typeface="Calibri"/>
                <a:cs typeface="Calibri"/>
              </a:rPr>
              <a:t>Inf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06367" y="2022348"/>
            <a:ext cx="2757805" cy="508000"/>
          </a:xfrm>
          <a:prstGeom prst="rect">
            <a:avLst/>
          </a:prstGeom>
          <a:solidFill>
            <a:srgbClr val="95B3D7"/>
          </a:solidFill>
        </p:spPr>
        <p:txBody>
          <a:bodyPr wrap="square" lIns="0" tIns="2349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85"/>
              </a:spcBef>
            </a:pPr>
            <a:r>
              <a:rPr dirty="0" sz="2700" spc="-5" b="1">
                <a:solidFill>
                  <a:srgbClr val="FFFFFF"/>
                </a:solidFill>
                <a:latin typeface="Calibri"/>
                <a:cs typeface="Calibri"/>
              </a:rPr>
              <a:t>ormation</a:t>
            </a:r>
            <a:r>
              <a:rPr dirty="0" sz="2700" spc="-10" b="1">
                <a:solidFill>
                  <a:srgbClr val="FFFFFF"/>
                </a:solidFill>
                <a:latin typeface="Calibri"/>
                <a:cs typeface="Calibri"/>
              </a:rPr>
              <a:t> Network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9536" y="5429504"/>
            <a:ext cx="10617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10.20.2020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187624" y="5814410"/>
            <a:ext cx="1234920" cy="5159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488940" y="3903217"/>
            <a:ext cx="382397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10">
                <a:latin typeface="Calibri"/>
                <a:cs typeface="Calibri"/>
              </a:rPr>
              <a:t>Bryan </a:t>
            </a:r>
            <a:r>
              <a:rPr dirty="0" sz="2000" spc="-30">
                <a:latin typeface="Calibri"/>
                <a:cs typeface="Calibri"/>
              </a:rPr>
              <a:t>Metzger, </a:t>
            </a:r>
            <a:r>
              <a:rPr dirty="0" sz="2000" spc="-5">
                <a:latin typeface="Calibri"/>
                <a:cs typeface="Calibri"/>
              </a:rPr>
              <a:t>Senior Vice</a:t>
            </a:r>
            <a:r>
              <a:rPr dirty="0" sz="2000" spc="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President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06367" y="2964179"/>
            <a:ext cx="1703070" cy="1985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9114" y="6570862"/>
            <a:ext cx="1405576" cy="5910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14478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3295" y="6293358"/>
            <a:ext cx="9138285" cy="88900"/>
          </a:xfrm>
          <a:custGeom>
            <a:avLst/>
            <a:gdLst/>
            <a:ahLst/>
            <a:cxnLst/>
            <a:rect l="l" t="t" r="r" b="b"/>
            <a:pathLst>
              <a:path w="9138285" h="88900">
                <a:moveTo>
                  <a:pt x="0" y="0"/>
                </a:moveTo>
                <a:lnTo>
                  <a:pt x="0" y="88392"/>
                </a:lnTo>
                <a:lnTo>
                  <a:pt x="9138285" y="88391"/>
                </a:lnTo>
                <a:lnTo>
                  <a:pt x="91382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635508"/>
            <a:ext cx="9144000" cy="812800"/>
          </a:xfrm>
          <a:custGeom>
            <a:avLst/>
            <a:gdLst/>
            <a:ahLst/>
            <a:cxnLst/>
            <a:rect l="l" t="t" r="r" b="b"/>
            <a:pathLst>
              <a:path w="9144000" h="812800">
                <a:moveTo>
                  <a:pt x="0" y="0"/>
                </a:moveTo>
                <a:lnTo>
                  <a:pt x="0" y="812292"/>
                </a:lnTo>
                <a:lnTo>
                  <a:pt x="9144000" y="81229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26440" y="1921255"/>
            <a:ext cx="8529955" cy="3378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70534" marR="5080" indent="-457200">
              <a:lnSpc>
                <a:spcPct val="100000"/>
              </a:lnSpc>
              <a:spcBef>
                <a:spcPts val="100"/>
              </a:spcBef>
              <a:buClr>
                <a:srgbClr val="FF0F00"/>
              </a:buClr>
              <a:buFont typeface="Wingdings"/>
              <a:buChar char=""/>
              <a:tabLst>
                <a:tab pos="471170" algn="l"/>
              </a:tabLst>
            </a:pPr>
            <a:r>
              <a:rPr dirty="0" sz="2200" spc="-145">
                <a:latin typeface="Arial"/>
                <a:cs typeface="Arial"/>
              </a:rPr>
              <a:t>T. </a:t>
            </a:r>
            <a:r>
              <a:rPr dirty="0" sz="2200" spc="-114">
                <a:latin typeface="Arial"/>
                <a:cs typeface="Arial"/>
              </a:rPr>
              <a:t>C. </a:t>
            </a:r>
            <a:r>
              <a:rPr dirty="0" sz="2200" spc="-50">
                <a:latin typeface="Arial"/>
                <a:cs typeface="Arial"/>
              </a:rPr>
              <a:t>A. </a:t>
            </a:r>
            <a:r>
              <a:rPr dirty="0" sz="2200" spc="20">
                <a:latin typeface="Arial"/>
                <a:cs typeface="Arial"/>
              </a:rPr>
              <a:t>68-1-108 </a:t>
            </a:r>
            <a:r>
              <a:rPr dirty="0" sz="2200" spc="-40">
                <a:latin typeface="Arial"/>
                <a:cs typeface="Arial"/>
              </a:rPr>
              <a:t>(a </a:t>
            </a:r>
            <a:r>
              <a:rPr dirty="0" sz="2200" spc="-30">
                <a:latin typeface="Arial"/>
                <a:cs typeface="Arial"/>
              </a:rPr>
              <a:t>TN </a:t>
            </a:r>
            <a:r>
              <a:rPr dirty="0" sz="2200" spc="25">
                <a:latin typeface="Arial"/>
                <a:cs typeface="Arial"/>
              </a:rPr>
              <a:t>law) </a:t>
            </a:r>
            <a:r>
              <a:rPr dirty="0" sz="2200" spc="65">
                <a:latin typeface="Arial"/>
                <a:cs typeface="Arial"/>
              </a:rPr>
              <a:t>requires </a:t>
            </a:r>
            <a:r>
              <a:rPr dirty="0" sz="2200" spc="40">
                <a:latin typeface="Arial"/>
                <a:cs typeface="Arial"/>
              </a:rPr>
              <a:t>all </a:t>
            </a:r>
            <a:r>
              <a:rPr dirty="0" sz="2200" spc="-10">
                <a:latin typeface="Arial"/>
                <a:cs typeface="Arial"/>
              </a:rPr>
              <a:t>Tennessee </a:t>
            </a:r>
            <a:r>
              <a:rPr dirty="0" sz="2200" spc="60">
                <a:latin typeface="Arial"/>
                <a:cs typeface="Arial"/>
              </a:rPr>
              <a:t>hospitals </a:t>
            </a:r>
            <a:r>
              <a:rPr dirty="0" sz="2200" spc="135">
                <a:latin typeface="Arial"/>
                <a:cs typeface="Arial"/>
              </a:rPr>
              <a:t>to  </a:t>
            </a:r>
            <a:r>
              <a:rPr dirty="0" sz="2200" spc="105">
                <a:latin typeface="Arial"/>
                <a:cs typeface="Arial"/>
              </a:rPr>
              <a:t>submit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05">
                <a:latin typeface="Arial"/>
                <a:cs typeface="Arial"/>
              </a:rPr>
              <a:t>their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UB-04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40">
                <a:latin typeface="Arial"/>
                <a:cs typeface="Arial"/>
              </a:rPr>
              <a:t>claims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 spc="70">
                <a:latin typeface="Arial"/>
                <a:cs typeface="Arial"/>
              </a:rPr>
              <a:t>data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 spc="114">
                <a:latin typeface="Arial"/>
                <a:cs typeface="Arial"/>
              </a:rPr>
              <a:t>on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 spc="40">
                <a:latin typeface="Arial"/>
                <a:cs typeface="Arial"/>
              </a:rPr>
              <a:t>all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 spc="95">
                <a:latin typeface="Arial"/>
                <a:cs typeface="Arial"/>
              </a:rPr>
              <a:t>inpatient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 spc="80">
                <a:latin typeface="Arial"/>
                <a:cs typeface="Arial"/>
              </a:rPr>
              <a:t>and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05">
                <a:latin typeface="Arial"/>
                <a:cs typeface="Arial"/>
              </a:rPr>
              <a:t>outpatient  </a:t>
            </a:r>
            <a:r>
              <a:rPr dirty="0" sz="2200" spc="30">
                <a:latin typeface="Arial"/>
                <a:cs typeface="Arial"/>
              </a:rPr>
              <a:t>discharges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135">
                <a:latin typeface="Arial"/>
                <a:cs typeface="Arial"/>
              </a:rPr>
              <a:t>to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 spc="100">
                <a:latin typeface="Arial"/>
                <a:cs typeface="Arial"/>
              </a:rPr>
              <a:t>the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100">
                <a:latin typeface="Arial"/>
                <a:cs typeface="Arial"/>
              </a:rPr>
              <a:t>Department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 spc="120">
                <a:latin typeface="Arial"/>
                <a:cs typeface="Arial"/>
              </a:rPr>
              <a:t>of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65">
                <a:latin typeface="Arial"/>
                <a:cs typeface="Arial"/>
              </a:rPr>
              <a:t>Health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0F00"/>
              </a:buClr>
              <a:buFont typeface="Wingdings"/>
              <a:buChar char=""/>
            </a:pPr>
            <a:endParaRPr sz="3200">
              <a:latin typeface="Arial"/>
              <a:cs typeface="Arial"/>
            </a:endParaRPr>
          </a:p>
          <a:p>
            <a:pPr marL="470534" indent="-457834">
              <a:lnSpc>
                <a:spcPct val="100000"/>
              </a:lnSpc>
              <a:buClr>
                <a:srgbClr val="FF0F00"/>
              </a:buClr>
              <a:buFont typeface="Wingdings"/>
              <a:buChar char=""/>
              <a:tabLst>
                <a:tab pos="470534" algn="l"/>
                <a:tab pos="471170" algn="l"/>
              </a:tabLst>
            </a:pPr>
            <a:r>
              <a:rPr dirty="0" sz="2200">
                <a:latin typeface="Arial"/>
                <a:cs typeface="Arial"/>
              </a:rPr>
              <a:t>The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-20">
                <a:latin typeface="Arial"/>
                <a:cs typeface="Arial"/>
              </a:rPr>
              <a:t>Rules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 spc="120">
                <a:latin typeface="Arial"/>
                <a:cs typeface="Arial"/>
              </a:rPr>
              <a:t>of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100">
                <a:latin typeface="Arial"/>
                <a:cs typeface="Arial"/>
              </a:rPr>
              <a:t>the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Tennessee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100">
                <a:latin typeface="Arial"/>
                <a:cs typeface="Arial"/>
              </a:rPr>
              <a:t>Department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120">
                <a:latin typeface="Arial"/>
                <a:cs typeface="Arial"/>
              </a:rPr>
              <a:t>of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65">
                <a:latin typeface="Arial"/>
                <a:cs typeface="Arial"/>
              </a:rPr>
              <a:t>Health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0F00"/>
              </a:buClr>
              <a:buFont typeface="Wingdings"/>
              <a:buChar char=""/>
            </a:pPr>
            <a:endParaRPr sz="3200">
              <a:latin typeface="Arial"/>
              <a:cs typeface="Arial"/>
            </a:endParaRPr>
          </a:p>
          <a:p>
            <a:pPr marL="470534" indent="-457834">
              <a:lnSpc>
                <a:spcPct val="100000"/>
              </a:lnSpc>
              <a:spcBef>
                <a:spcPts val="5"/>
              </a:spcBef>
              <a:buClr>
                <a:srgbClr val="FF0F00"/>
              </a:buClr>
              <a:buFont typeface="Wingdings"/>
              <a:buChar char=""/>
              <a:tabLst>
                <a:tab pos="470534" algn="l"/>
                <a:tab pos="471170" algn="l"/>
              </a:tabLst>
            </a:pPr>
            <a:r>
              <a:rPr dirty="0" sz="2200" spc="-50">
                <a:latin typeface="Arial"/>
                <a:cs typeface="Arial"/>
              </a:rPr>
              <a:t>HDDS </a:t>
            </a:r>
            <a:r>
              <a:rPr dirty="0" sz="2200" spc="30">
                <a:latin typeface="Arial"/>
                <a:cs typeface="Arial"/>
              </a:rPr>
              <a:t>User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75">
                <a:latin typeface="Arial"/>
                <a:cs typeface="Arial"/>
              </a:rPr>
              <a:t>Manual</a:t>
            </a:r>
            <a:endParaRPr sz="2200">
              <a:latin typeface="Arial"/>
              <a:cs typeface="Arial"/>
            </a:endParaRPr>
          </a:p>
          <a:p>
            <a:pPr marL="927735">
              <a:lnSpc>
                <a:spcPct val="100000"/>
              </a:lnSpc>
              <a:spcBef>
                <a:spcPts val="525"/>
              </a:spcBef>
            </a:pPr>
            <a:r>
              <a:rPr dirty="0" u="heavy" sz="2200" spc="8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https://www</a:t>
            </a:r>
            <a:r>
              <a:rPr dirty="0" u="heavy" sz="2200" spc="8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.tn.go</a:t>
            </a:r>
            <a:r>
              <a:rPr dirty="0" u="heavy" sz="2200" spc="8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v/health/health-progr</a:t>
            </a:r>
            <a:r>
              <a:rPr dirty="0" u="heavy" sz="2200" spc="8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a</a:t>
            </a:r>
            <a:r>
              <a:rPr dirty="0" u="heavy" sz="2200" spc="8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m-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927735" algn="l"/>
              </a:tabLst>
            </a:pPr>
            <a:r>
              <a:rPr dirty="0" u="heavy" sz="2200" spc="-4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200" spc="-4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	</a:t>
            </a:r>
            <a:r>
              <a:rPr dirty="0" u="heavy" sz="2200" spc="6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areas/statistics/special-reports/hdds.html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F497D"/>
          </a:solidFill>
        </p:spPr>
        <p:txBody>
          <a:bodyPr wrap="square" lIns="0" tIns="210820" rIns="0" bIns="0" rtlCol="0" vert="horz">
            <a:spAutoFit/>
          </a:bodyPr>
          <a:lstStyle/>
          <a:p>
            <a:pPr marL="713105">
              <a:lnSpc>
                <a:spcPct val="100000"/>
              </a:lnSpc>
              <a:spcBef>
                <a:spcPts val="1660"/>
              </a:spcBef>
            </a:pPr>
            <a:r>
              <a:rPr dirty="0" sz="3200" spc="35">
                <a:solidFill>
                  <a:srgbClr val="D22630"/>
                </a:solidFill>
              </a:rPr>
              <a:t>Hospital </a:t>
            </a:r>
            <a:r>
              <a:rPr dirty="0" sz="3200" spc="45">
                <a:solidFill>
                  <a:srgbClr val="FFFFFF"/>
                </a:solidFill>
              </a:rPr>
              <a:t>Discharge </a:t>
            </a:r>
            <a:r>
              <a:rPr dirty="0" sz="3200" spc="40">
                <a:solidFill>
                  <a:srgbClr val="FFFFFF"/>
                </a:solidFill>
              </a:rPr>
              <a:t>Data </a:t>
            </a:r>
            <a:r>
              <a:rPr dirty="0" sz="3200" spc="50">
                <a:solidFill>
                  <a:srgbClr val="FFFFFF"/>
                </a:solidFill>
              </a:rPr>
              <a:t>System</a:t>
            </a:r>
            <a:r>
              <a:rPr dirty="0" sz="3200" spc="-265">
                <a:solidFill>
                  <a:srgbClr val="FFFFFF"/>
                </a:solidFill>
              </a:rPr>
              <a:t> </a:t>
            </a:r>
            <a:r>
              <a:rPr dirty="0" sz="3200" spc="-105">
                <a:solidFill>
                  <a:srgbClr val="FFFFFF"/>
                </a:solidFill>
              </a:rPr>
              <a:t>(HDDS)</a:t>
            </a:r>
            <a:endParaRPr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9114" y="6570862"/>
            <a:ext cx="1405576" cy="5910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1447800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3295" y="6293358"/>
            <a:ext cx="9138285" cy="88900"/>
          </a:xfrm>
          <a:custGeom>
            <a:avLst/>
            <a:gdLst/>
            <a:ahLst/>
            <a:cxnLst/>
            <a:rect l="l" t="t" r="r" b="b"/>
            <a:pathLst>
              <a:path w="9138285" h="88900">
                <a:moveTo>
                  <a:pt x="0" y="0"/>
                </a:moveTo>
                <a:lnTo>
                  <a:pt x="0" y="88392"/>
                </a:lnTo>
                <a:lnTo>
                  <a:pt x="9138285" y="88391"/>
                </a:lnTo>
                <a:lnTo>
                  <a:pt x="91382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635508"/>
            <a:ext cx="9144000" cy="812800"/>
          </a:xfrm>
          <a:custGeom>
            <a:avLst/>
            <a:gdLst/>
            <a:ahLst/>
            <a:cxnLst/>
            <a:rect l="l" t="t" r="r" b="b"/>
            <a:pathLst>
              <a:path w="9144000" h="812800">
                <a:moveTo>
                  <a:pt x="0" y="0"/>
                </a:moveTo>
                <a:lnTo>
                  <a:pt x="0" y="812292"/>
                </a:lnTo>
                <a:lnTo>
                  <a:pt x="9144000" y="81229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27201" y="1963927"/>
            <a:ext cx="8573135" cy="378142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469900" marR="5080" indent="-457200">
              <a:lnSpc>
                <a:spcPts val="2380"/>
              </a:lnSpc>
              <a:spcBef>
                <a:spcPts val="395"/>
              </a:spcBef>
              <a:buClr>
                <a:srgbClr val="FF0F00"/>
              </a:buClr>
              <a:buFont typeface="Wingdings"/>
              <a:buChar char=""/>
              <a:tabLst>
                <a:tab pos="469265" algn="l"/>
                <a:tab pos="469900" algn="l"/>
              </a:tabLst>
            </a:pPr>
            <a:r>
              <a:rPr dirty="0" sz="2200" spc="20">
                <a:latin typeface="Arial"/>
                <a:cs typeface="Arial"/>
              </a:rPr>
              <a:t>Collect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80">
                <a:latin typeface="Arial"/>
                <a:cs typeface="Arial"/>
              </a:rPr>
              <a:t>and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 spc="75">
                <a:latin typeface="Arial"/>
                <a:cs typeface="Arial"/>
              </a:rPr>
              <a:t>summarize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UB-04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 spc="75">
                <a:latin typeface="Arial"/>
                <a:cs typeface="Arial"/>
              </a:rPr>
              <a:t>hospital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 spc="40">
                <a:latin typeface="Arial"/>
                <a:cs typeface="Arial"/>
              </a:rPr>
              <a:t>claims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 spc="70">
                <a:latin typeface="Arial"/>
                <a:cs typeface="Arial"/>
              </a:rPr>
              <a:t>data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 spc="140">
                <a:latin typeface="Arial"/>
                <a:cs typeface="Arial"/>
              </a:rPr>
              <a:t>from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40">
                <a:latin typeface="Arial"/>
                <a:cs typeface="Arial"/>
              </a:rPr>
              <a:t>all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 spc="100">
                <a:latin typeface="Arial"/>
                <a:cs typeface="Arial"/>
              </a:rPr>
              <a:t>the  </a:t>
            </a:r>
            <a:r>
              <a:rPr dirty="0" sz="2200" spc="35">
                <a:latin typeface="Arial"/>
                <a:cs typeface="Arial"/>
              </a:rPr>
              <a:t>licensed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 spc="60">
                <a:latin typeface="Arial"/>
                <a:cs typeface="Arial"/>
              </a:rPr>
              <a:t>hospitals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95">
                <a:latin typeface="Arial"/>
                <a:cs typeface="Arial"/>
              </a:rPr>
              <a:t>in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 spc="100">
                <a:latin typeface="Arial"/>
                <a:cs typeface="Arial"/>
              </a:rPr>
              <a:t>the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55">
                <a:latin typeface="Arial"/>
                <a:cs typeface="Arial"/>
              </a:rPr>
              <a:t>state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120">
                <a:latin typeface="Arial"/>
                <a:cs typeface="Arial"/>
              </a:rPr>
              <a:t>of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Tennessee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0F00"/>
              </a:buClr>
              <a:buFont typeface="Wingdings"/>
              <a:buChar char=""/>
            </a:pPr>
            <a:endParaRPr sz="2950">
              <a:latin typeface="Arial"/>
              <a:cs typeface="Arial"/>
            </a:endParaRPr>
          </a:p>
          <a:p>
            <a:pPr marL="469900" marR="340995" indent="-457200">
              <a:lnSpc>
                <a:spcPts val="2380"/>
              </a:lnSpc>
              <a:spcBef>
                <a:spcPts val="5"/>
              </a:spcBef>
              <a:buClr>
                <a:srgbClr val="FF0F00"/>
              </a:buClr>
              <a:buFont typeface="Wingdings"/>
              <a:buChar char=""/>
              <a:tabLst>
                <a:tab pos="469265" algn="l"/>
                <a:tab pos="469900" algn="l"/>
              </a:tabLst>
            </a:pPr>
            <a:r>
              <a:rPr dirty="0" sz="2200" spc="10">
                <a:latin typeface="Arial"/>
                <a:cs typeface="Arial"/>
              </a:rPr>
              <a:t>Analyze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85">
                <a:latin typeface="Arial"/>
                <a:cs typeface="Arial"/>
              </a:rPr>
              <a:t>and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75">
                <a:latin typeface="Arial"/>
                <a:cs typeface="Arial"/>
              </a:rPr>
              <a:t>compare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75">
                <a:latin typeface="Arial"/>
                <a:cs typeface="Arial"/>
              </a:rPr>
              <a:t>similar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 spc="50">
                <a:latin typeface="Arial"/>
                <a:cs typeface="Arial"/>
              </a:rPr>
              <a:t>types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120">
                <a:latin typeface="Arial"/>
                <a:cs typeface="Arial"/>
              </a:rPr>
              <a:t>of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10">
                <a:latin typeface="Arial"/>
                <a:cs typeface="Arial"/>
              </a:rPr>
              <a:t>services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135">
                <a:latin typeface="Arial"/>
                <a:cs typeface="Arial"/>
              </a:rPr>
              <a:t>to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 spc="120">
                <a:latin typeface="Arial"/>
                <a:cs typeface="Arial"/>
              </a:rPr>
              <a:t>promote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  </a:t>
            </a:r>
            <a:r>
              <a:rPr dirty="0" sz="2200" spc="110">
                <a:latin typeface="Arial"/>
                <a:cs typeface="Arial"/>
              </a:rPr>
              <a:t>more </a:t>
            </a:r>
            <a:r>
              <a:rPr dirty="0" sz="2200" spc="60">
                <a:latin typeface="Arial"/>
                <a:cs typeface="Arial"/>
              </a:rPr>
              <a:t>price </a:t>
            </a:r>
            <a:r>
              <a:rPr dirty="0" sz="2200" spc="80">
                <a:latin typeface="Arial"/>
                <a:cs typeface="Arial"/>
              </a:rPr>
              <a:t>competitive </a:t>
            </a:r>
            <a:r>
              <a:rPr dirty="0" sz="2200" spc="95">
                <a:latin typeface="Arial"/>
                <a:cs typeface="Arial"/>
              </a:rPr>
              <a:t>environment in </a:t>
            </a:r>
            <a:r>
              <a:rPr dirty="0" sz="2200" spc="100">
                <a:latin typeface="Arial"/>
                <a:cs typeface="Arial"/>
              </a:rPr>
              <a:t>the </a:t>
            </a:r>
            <a:r>
              <a:rPr dirty="0" sz="2200" spc="55">
                <a:latin typeface="Arial"/>
                <a:cs typeface="Arial"/>
              </a:rPr>
              <a:t>medical  </a:t>
            </a:r>
            <a:r>
              <a:rPr dirty="0" sz="2200" spc="65">
                <a:latin typeface="Arial"/>
                <a:cs typeface="Arial"/>
              </a:rPr>
              <a:t>marketplace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0F00"/>
              </a:buClr>
              <a:buFont typeface="Wingdings"/>
              <a:buChar char=""/>
            </a:pPr>
            <a:endParaRPr sz="2950">
              <a:latin typeface="Arial"/>
              <a:cs typeface="Arial"/>
            </a:endParaRPr>
          </a:p>
          <a:p>
            <a:pPr marL="469900" marR="204470" indent="-457200">
              <a:lnSpc>
                <a:spcPts val="2380"/>
              </a:lnSpc>
              <a:buClr>
                <a:srgbClr val="FF0F00"/>
              </a:buClr>
              <a:buFont typeface="Wingdings"/>
              <a:buChar char=""/>
              <a:tabLst>
                <a:tab pos="469265" algn="l"/>
                <a:tab pos="469900" algn="l"/>
              </a:tabLst>
            </a:pPr>
            <a:r>
              <a:rPr dirty="0" sz="2200" spc="25">
                <a:latin typeface="Arial"/>
                <a:cs typeface="Arial"/>
              </a:rPr>
              <a:t>Examine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 spc="70">
                <a:latin typeface="Arial"/>
                <a:cs typeface="Arial"/>
              </a:rPr>
              <a:t>data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35">
                <a:latin typeface="Arial"/>
                <a:cs typeface="Arial"/>
              </a:rPr>
              <a:t>to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20">
                <a:latin typeface="Arial"/>
                <a:cs typeface="Arial"/>
              </a:rPr>
              <a:t>gauge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00">
                <a:latin typeface="Arial"/>
                <a:cs typeface="Arial"/>
              </a:rPr>
              <a:t>the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55">
                <a:latin typeface="Arial"/>
                <a:cs typeface="Arial"/>
              </a:rPr>
              <a:t>delivery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 spc="120">
                <a:latin typeface="Arial"/>
                <a:cs typeface="Arial"/>
              </a:rPr>
              <a:t>of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80">
                <a:latin typeface="Arial"/>
                <a:cs typeface="Arial"/>
              </a:rPr>
              <a:t>health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 spc="20">
                <a:latin typeface="Arial"/>
                <a:cs typeface="Arial"/>
              </a:rPr>
              <a:t>care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10">
                <a:latin typeface="Arial"/>
                <a:cs typeface="Arial"/>
              </a:rPr>
              <a:t>services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135">
                <a:latin typeface="Arial"/>
                <a:cs typeface="Arial"/>
              </a:rPr>
              <a:t>to  </a:t>
            </a:r>
            <a:r>
              <a:rPr dirty="0" sz="2200" spc="75">
                <a:latin typeface="Arial"/>
                <a:cs typeface="Arial"/>
              </a:rPr>
              <a:t>patients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0F00"/>
              </a:buClr>
              <a:buFont typeface="Wingdings"/>
              <a:buChar char=""/>
            </a:pPr>
            <a:endParaRPr sz="27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lr>
                <a:srgbClr val="FF0F00"/>
              </a:buClr>
              <a:buFont typeface="Wingdings"/>
              <a:buChar char=""/>
              <a:tabLst>
                <a:tab pos="469265" algn="l"/>
                <a:tab pos="469900" algn="l"/>
              </a:tabLst>
            </a:pPr>
            <a:r>
              <a:rPr dirty="0" sz="2200" spc="40">
                <a:latin typeface="Arial"/>
                <a:cs typeface="Arial"/>
              </a:rPr>
              <a:t>Produce </a:t>
            </a:r>
            <a:r>
              <a:rPr dirty="0" sz="2200" spc="60">
                <a:latin typeface="Arial"/>
                <a:cs typeface="Arial"/>
              </a:rPr>
              <a:t>various</a:t>
            </a:r>
            <a:r>
              <a:rPr dirty="0" sz="2200" spc="-135">
                <a:latin typeface="Arial"/>
                <a:cs typeface="Arial"/>
              </a:rPr>
              <a:t> </a:t>
            </a:r>
            <a:r>
              <a:rPr dirty="0" sz="2200" spc="75">
                <a:latin typeface="Arial"/>
                <a:cs typeface="Arial"/>
              </a:rPr>
              <a:t>reports.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F497D"/>
          </a:solidFill>
        </p:spPr>
        <p:txBody>
          <a:bodyPr wrap="square" lIns="0" tIns="21082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660"/>
              </a:spcBef>
            </a:pPr>
            <a:r>
              <a:rPr dirty="0" sz="3200" spc="105">
                <a:solidFill>
                  <a:srgbClr val="D22630"/>
                </a:solidFill>
              </a:rPr>
              <a:t>Program</a:t>
            </a:r>
            <a:r>
              <a:rPr dirty="0" sz="3200" spc="-30">
                <a:solidFill>
                  <a:srgbClr val="D22630"/>
                </a:solidFill>
              </a:rPr>
              <a:t> </a:t>
            </a:r>
            <a:r>
              <a:rPr dirty="0" sz="3200" spc="-50">
                <a:solidFill>
                  <a:srgbClr val="FFFFFF"/>
                </a:solidFill>
              </a:rPr>
              <a:t>Goals</a:t>
            </a:r>
            <a:endParaRPr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295" y="6293358"/>
            <a:ext cx="9138285" cy="88900"/>
          </a:xfrm>
          <a:custGeom>
            <a:avLst/>
            <a:gdLst/>
            <a:ahLst/>
            <a:cxnLst/>
            <a:rect l="l" t="t" r="r" b="b"/>
            <a:pathLst>
              <a:path w="9138285" h="88900">
                <a:moveTo>
                  <a:pt x="0" y="0"/>
                </a:moveTo>
                <a:lnTo>
                  <a:pt x="0" y="88392"/>
                </a:lnTo>
                <a:lnTo>
                  <a:pt x="9138285" y="88391"/>
                </a:lnTo>
                <a:lnTo>
                  <a:pt x="91382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64223" y="6566850"/>
            <a:ext cx="1564098" cy="569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6819" y="698754"/>
            <a:ext cx="9144635" cy="873760"/>
          </a:xfrm>
          <a:custGeom>
            <a:avLst/>
            <a:gdLst/>
            <a:ahLst/>
            <a:cxnLst/>
            <a:rect l="l" t="t" r="r" b="b"/>
            <a:pathLst>
              <a:path w="9144635" h="873760">
                <a:moveTo>
                  <a:pt x="0" y="0"/>
                </a:moveTo>
                <a:lnTo>
                  <a:pt x="0" y="873252"/>
                </a:lnTo>
                <a:lnTo>
                  <a:pt x="9144381" y="873251"/>
                </a:lnTo>
                <a:lnTo>
                  <a:pt x="9144381" y="0"/>
                </a:lnTo>
                <a:lnTo>
                  <a:pt x="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6819" y="698754"/>
            <a:ext cx="9144635" cy="807085"/>
          </a:xfrm>
          <a:prstGeom prst="rect"/>
          <a:solidFill>
            <a:srgbClr val="1F497D"/>
          </a:solidFill>
        </p:spPr>
        <p:txBody>
          <a:bodyPr wrap="square" lIns="0" tIns="71755" rIns="0" bIns="0" rtlCol="0" vert="horz">
            <a:spAutoFit/>
          </a:bodyPr>
          <a:lstStyle/>
          <a:p>
            <a:pPr algn="ctr" marL="126364">
              <a:lnSpc>
                <a:spcPct val="100000"/>
              </a:lnSpc>
              <a:spcBef>
                <a:spcPts val="565"/>
              </a:spcBef>
            </a:pPr>
            <a:r>
              <a:rPr dirty="0" sz="3200" spc="130">
                <a:solidFill>
                  <a:srgbClr val="D22630"/>
                </a:solidFill>
              </a:rPr>
              <a:t>UB-04 </a:t>
            </a:r>
            <a:r>
              <a:rPr dirty="0" sz="3200" spc="15">
                <a:solidFill>
                  <a:srgbClr val="FFFFFF"/>
                </a:solidFill>
              </a:rPr>
              <a:t>Claim</a:t>
            </a:r>
            <a:r>
              <a:rPr dirty="0" sz="3200" spc="-215">
                <a:solidFill>
                  <a:srgbClr val="FFFFFF"/>
                </a:solidFill>
              </a:rPr>
              <a:t> </a:t>
            </a:r>
            <a:r>
              <a:rPr dirty="0" sz="3200" spc="95">
                <a:solidFill>
                  <a:srgbClr val="FFFFFF"/>
                </a:solidFill>
              </a:rPr>
              <a:t>Form</a:t>
            </a:r>
            <a:endParaRPr sz="3200"/>
          </a:p>
        </p:txBody>
      </p:sp>
      <p:sp>
        <p:nvSpPr>
          <p:cNvPr id="6" name="object 6"/>
          <p:cNvSpPr/>
          <p:nvPr/>
        </p:nvSpPr>
        <p:spPr>
          <a:xfrm>
            <a:off x="456819" y="1505711"/>
            <a:ext cx="9109075" cy="89535"/>
          </a:xfrm>
          <a:custGeom>
            <a:avLst/>
            <a:gdLst/>
            <a:ahLst/>
            <a:cxnLst/>
            <a:rect l="l" t="t" r="r" b="b"/>
            <a:pathLst>
              <a:path w="9109075" h="89534">
                <a:moveTo>
                  <a:pt x="0" y="0"/>
                </a:moveTo>
                <a:lnTo>
                  <a:pt x="0" y="89154"/>
                </a:lnTo>
                <a:lnTo>
                  <a:pt x="9108567" y="89154"/>
                </a:lnTo>
                <a:lnTo>
                  <a:pt x="9108567" y="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12775" marR="5080" indent="-342900">
              <a:lnSpc>
                <a:spcPct val="100000"/>
              </a:lnSpc>
              <a:spcBef>
                <a:spcPts val="100"/>
              </a:spcBef>
              <a:buClr>
                <a:srgbClr val="92D050"/>
              </a:buClr>
              <a:buFont typeface="Wingdings"/>
              <a:buChar char=""/>
              <a:tabLst>
                <a:tab pos="613410" algn="l"/>
              </a:tabLst>
            </a:pPr>
            <a:r>
              <a:rPr dirty="0" spc="-55"/>
              <a:t>HDDS</a:t>
            </a:r>
            <a:r>
              <a:rPr dirty="0" spc="-40"/>
              <a:t> </a:t>
            </a:r>
            <a:r>
              <a:rPr dirty="0" spc="10"/>
              <a:t>receives</a:t>
            </a:r>
            <a:r>
              <a:rPr dirty="0" spc="-20"/>
              <a:t> </a:t>
            </a:r>
            <a:r>
              <a:rPr dirty="0" spc="125"/>
              <a:t>information</a:t>
            </a:r>
            <a:r>
              <a:rPr dirty="0" spc="-35"/>
              <a:t> </a:t>
            </a:r>
            <a:r>
              <a:rPr dirty="0" spc="155"/>
              <a:t>from</a:t>
            </a:r>
            <a:r>
              <a:rPr dirty="0" spc="-40"/>
              <a:t> </a:t>
            </a:r>
            <a:r>
              <a:rPr dirty="0" spc="105"/>
              <a:t>the</a:t>
            </a:r>
            <a:r>
              <a:rPr dirty="0" spc="-35"/>
              <a:t> </a:t>
            </a:r>
            <a:r>
              <a:rPr dirty="0" spc="-5"/>
              <a:t>UB-92</a:t>
            </a:r>
            <a:r>
              <a:rPr dirty="0" spc="-40"/>
              <a:t> </a:t>
            </a:r>
            <a:r>
              <a:rPr dirty="0" spc="165"/>
              <a:t>form</a:t>
            </a:r>
            <a:r>
              <a:rPr dirty="0" spc="-35"/>
              <a:t> </a:t>
            </a:r>
            <a:r>
              <a:rPr dirty="0" spc="-114"/>
              <a:t>(HCFA-  </a:t>
            </a:r>
            <a:r>
              <a:rPr dirty="0" spc="10"/>
              <a:t>1450) </a:t>
            </a:r>
            <a:r>
              <a:rPr dirty="0" spc="145"/>
              <a:t>or </a:t>
            </a:r>
            <a:r>
              <a:rPr dirty="0"/>
              <a:t>a </a:t>
            </a:r>
            <a:r>
              <a:rPr dirty="0" spc="15"/>
              <a:t>successor </a:t>
            </a:r>
            <a:r>
              <a:rPr dirty="0" spc="165"/>
              <a:t>form </a:t>
            </a:r>
            <a:r>
              <a:rPr dirty="0" spc="-25"/>
              <a:t>(UB-04) </a:t>
            </a:r>
            <a:r>
              <a:rPr dirty="0" spc="125"/>
              <a:t>on </a:t>
            </a:r>
            <a:r>
              <a:rPr dirty="0" spc="45"/>
              <a:t>all </a:t>
            </a:r>
            <a:r>
              <a:rPr dirty="0" spc="100"/>
              <a:t>inpatient  </a:t>
            </a:r>
            <a:r>
              <a:rPr dirty="0" spc="30"/>
              <a:t>discharges </a:t>
            </a:r>
            <a:r>
              <a:rPr dirty="0" spc="85"/>
              <a:t>and </a:t>
            </a:r>
            <a:r>
              <a:rPr dirty="0" spc="120"/>
              <a:t>other </a:t>
            </a:r>
            <a:r>
              <a:rPr dirty="0" spc="30"/>
              <a:t>selected </a:t>
            </a:r>
            <a:r>
              <a:rPr dirty="0" spc="100"/>
              <a:t>patient </a:t>
            </a:r>
            <a:r>
              <a:rPr dirty="0" spc="30"/>
              <a:t>visits </a:t>
            </a:r>
            <a:r>
              <a:rPr dirty="0" spc="150"/>
              <a:t>from  </a:t>
            </a:r>
            <a:r>
              <a:rPr dirty="0" spc="-15"/>
              <a:t>Tennessee</a:t>
            </a:r>
            <a:r>
              <a:rPr dirty="0" spc="-20"/>
              <a:t> </a:t>
            </a:r>
            <a:r>
              <a:rPr dirty="0" spc="55"/>
              <a:t>hospitals.</a:t>
            </a:r>
          </a:p>
          <a:p>
            <a:pPr marL="257175">
              <a:lnSpc>
                <a:spcPct val="100000"/>
              </a:lnSpc>
              <a:spcBef>
                <a:spcPts val="5"/>
              </a:spcBef>
              <a:buClr>
                <a:srgbClr val="92D050"/>
              </a:buClr>
              <a:buFont typeface="Wingdings"/>
              <a:buChar char=""/>
            </a:pPr>
            <a:endParaRPr sz="3500"/>
          </a:p>
          <a:p>
            <a:pPr marL="612775" indent="-342900">
              <a:lnSpc>
                <a:spcPct val="100000"/>
              </a:lnSpc>
              <a:buClr>
                <a:srgbClr val="92D050"/>
              </a:buClr>
              <a:buFont typeface="Wingdings"/>
              <a:buChar char=""/>
              <a:tabLst>
                <a:tab pos="613410" algn="l"/>
              </a:tabLst>
            </a:pPr>
            <a:r>
              <a:rPr dirty="0" spc="-50"/>
              <a:t>Each </a:t>
            </a:r>
            <a:r>
              <a:rPr dirty="0" spc="165"/>
              <a:t>form</a:t>
            </a:r>
            <a:r>
              <a:rPr dirty="0" spc="-40"/>
              <a:t> </a:t>
            </a:r>
            <a:r>
              <a:rPr dirty="0" spc="50"/>
              <a:t>contains:</a:t>
            </a:r>
          </a:p>
          <a:p>
            <a:pPr lvl="1" marL="1355725" indent="-342900">
              <a:lnSpc>
                <a:spcPct val="100000"/>
              </a:lnSpc>
              <a:spcBef>
                <a:spcPts val="575"/>
              </a:spcBef>
              <a:buClr>
                <a:srgbClr val="92D050"/>
              </a:buClr>
              <a:buFont typeface="Wingdings"/>
              <a:buChar char=""/>
              <a:tabLst>
                <a:tab pos="1356360" algn="l"/>
              </a:tabLst>
            </a:pPr>
            <a:r>
              <a:rPr dirty="0" sz="2400" spc="55">
                <a:latin typeface="Arial"/>
                <a:cs typeface="Arial"/>
              </a:rPr>
              <a:t>Patient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35">
                <a:latin typeface="Arial"/>
                <a:cs typeface="Arial"/>
              </a:rPr>
              <a:t>diagnoses</a:t>
            </a:r>
            <a:endParaRPr sz="2400">
              <a:latin typeface="Arial"/>
              <a:cs typeface="Arial"/>
            </a:endParaRPr>
          </a:p>
          <a:p>
            <a:pPr lvl="1" marL="1355725" indent="-342900">
              <a:lnSpc>
                <a:spcPct val="100000"/>
              </a:lnSpc>
              <a:spcBef>
                <a:spcPts val="580"/>
              </a:spcBef>
              <a:buClr>
                <a:srgbClr val="92D050"/>
              </a:buClr>
              <a:buFont typeface="Wingdings"/>
              <a:buChar char=""/>
              <a:tabLst>
                <a:tab pos="1356360" algn="l"/>
              </a:tabLst>
            </a:pPr>
            <a:r>
              <a:rPr dirty="0" sz="2400" spc="35">
                <a:latin typeface="Arial"/>
                <a:cs typeface="Arial"/>
              </a:rPr>
              <a:t>Procedures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125">
                <a:latin typeface="Arial"/>
                <a:cs typeface="Arial"/>
              </a:rPr>
              <a:t>performed</a:t>
            </a:r>
            <a:endParaRPr sz="2400">
              <a:latin typeface="Arial"/>
              <a:cs typeface="Arial"/>
            </a:endParaRPr>
          </a:p>
          <a:p>
            <a:pPr lvl="1" marL="1355725" indent="-342900">
              <a:lnSpc>
                <a:spcPct val="100000"/>
              </a:lnSpc>
              <a:spcBef>
                <a:spcPts val="575"/>
              </a:spcBef>
              <a:buClr>
                <a:srgbClr val="92D050"/>
              </a:buClr>
              <a:buFont typeface="Wingdings"/>
              <a:buChar char=""/>
              <a:tabLst>
                <a:tab pos="1356360" algn="l"/>
              </a:tabLst>
            </a:pPr>
            <a:r>
              <a:rPr dirty="0" sz="2400" spc="-5">
                <a:latin typeface="Arial"/>
                <a:cs typeface="Arial"/>
              </a:rPr>
              <a:t>Charges </a:t>
            </a:r>
            <a:r>
              <a:rPr dirty="0" sz="2400" spc="140">
                <a:latin typeface="Arial"/>
                <a:cs typeface="Arial"/>
              </a:rPr>
              <a:t>for </a:t>
            </a:r>
            <a:r>
              <a:rPr dirty="0" sz="2400" spc="5">
                <a:latin typeface="Arial"/>
                <a:cs typeface="Arial"/>
              </a:rPr>
              <a:t>services</a:t>
            </a:r>
            <a:r>
              <a:rPr dirty="0" sz="2400" spc="-250">
                <a:latin typeface="Arial"/>
                <a:cs typeface="Arial"/>
              </a:rPr>
              <a:t> </a:t>
            </a:r>
            <a:r>
              <a:rPr dirty="0" sz="2400" spc="80">
                <a:latin typeface="Arial"/>
                <a:cs typeface="Arial"/>
              </a:rPr>
              <a:t>provided</a:t>
            </a:r>
            <a:endParaRPr sz="2400">
              <a:latin typeface="Arial"/>
              <a:cs typeface="Arial"/>
            </a:endParaRPr>
          </a:p>
          <a:p>
            <a:pPr lvl="1" marL="1355725" indent="-342900">
              <a:lnSpc>
                <a:spcPct val="100000"/>
              </a:lnSpc>
              <a:spcBef>
                <a:spcPts val="575"/>
              </a:spcBef>
              <a:buClr>
                <a:srgbClr val="92D050"/>
              </a:buClr>
              <a:buFont typeface="Wingdings"/>
              <a:buChar char=""/>
              <a:tabLst>
                <a:tab pos="1356360" algn="l"/>
              </a:tabLst>
            </a:pPr>
            <a:r>
              <a:rPr dirty="0" sz="2400" spc="-15">
                <a:latin typeface="Arial"/>
                <a:cs typeface="Arial"/>
              </a:rPr>
              <a:t>Select </a:t>
            </a:r>
            <a:r>
              <a:rPr dirty="0" sz="2400" spc="100">
                <a:latin typeface="Arial"/>
                <a:cs typeface="Arial"/>
              </a:rPr>
              <a:t>patient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55">
                <a:latin typeface="Arial"/>
                <a:cs typeface="Arial"/>
              </a:rPr>
              <a:t>demographics</a:t>
            </a:r>
            <a:r>
              <a:rPr dirty="0" sz="2400" spc="55">
                <a:solidFill>
                  <a:srgbClr val="1F497C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0600" y="990600"/>
            <a:ext cx="4800600" cy="89535"/>
          </a:xfrm>
          <a:custGeom>
            <a:avLst/>
            <a:gdLst/>
            <a:ahLst/>
            <a:cxnLst/>
            <a:rect l="l" t="t" r="r" b="b"/>
            <a:pathLst>
              <a:path w="4800600" h="89534">
                <a:moveTo>
                  <a:pt x="0" y="89153"/>
                </a:moveTo>
                <a:lnTo>
                  <a:pt x="4800600" y="89153"/>
                </a:lnTo>
                <a:lnTo>
                  <a:pt x="4800600" y="0"/>
                </a:lnTo>
                <a:lnTo>
                  <a:pt x="0" y="0"/>
                </a:lnTo>
                <a:lnTo>
                  <a:pt x="0" y="89153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295" y="6293358"/>
            <a:ext cx="9138285" cy="88900"/>
          </a:xfrm>
          <a:custGeom>
            <a:avLst/>
            <a:gdLst/>
            <a:ahLst/>
            <a:cxnLst/>
            <a:rect l="l" t="t" r="r" b="b"/>
            <a:pathLst>
              <a:path w="9138285" h="88900">
                <a:moveTo>
                  <a:pt x="0" y="0"/>
                </a:moveTo>
                <a:lnTo>
                  <a:pt x="0" y="88392"/>
                </a:lnTo>
                <a:lnTo>
                  <a:pt x="9138285" y="88391"/>
                </a:lnTo>
                <a:lnTo>
                  <a:pt x="91382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64223" y="6566850"/>
            <a:ext cx="1564098" cy="569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6819" y="698754"/>
            <a:ext cx="4344035" cy="813435"/>
          </a:xfrm>
          <a:custGeom>
            <a:avLst/>
            <a:gdLst/>
            <a:ahLst/>
            <a:cxnLst/>
            <a:rect l="l" t="t" r="r" b="b"/>
            <a:pathLst>
              <a:path w="4344035" h="813435">
                <a:moveTo>
                  <a:pt x="0" y="0"/>
                </a:moveTo>
                <a:lnTo>
                  <a:pt x="0" y="813054"/>
                </a:lnTo>
                <a:lnTo>
                  <a:pt x="4343781" y="813053"/>
                </a:lnTo>
                <a:lnTo>
                  <a:pt x="4343781" y="0"/>
                </a:lnTo>
                <a:lnTo>
                  <a:pt x="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6819" y="758446"/>
            <a:ext cx="434403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01955">
              <a:lnSpc>
                <a:spcPct val="100000"/>
              </a:lnSpc>
              <a:spcBef>
                <a:spcPts val="95"/>
              </a:spcBef>
            </a:pPr>
            <a:r>
              <a:rPr dirty="0" sz="3200" spc="130">
                <a:solidFill>
                  <a:srgbClr val="FF0000"/>
                </a:solidFill>
              </a:rPr>
              <a:t>UB-04 </a:t>
            </a:r>
            <a:r>
              <a:rPr dirty="0" sz="3200" spc="15">
                <a:solidFill>
                  <a:srgbClr val="FFFFFF"/>
                </a:solidFill>
              </a:rPr>
              <a:t>Claim</a:t>
            </a:r>
            <a:r>
              <a:rPr dirty="0" sz="3200" spc="-229">
                <a:solidFill>
                  <a:srgbClr val="FFFFFF"/>
                </a:solidFill>
              </a:rPr>
              <a:t> </a:t>
            </a:r>
            <a:r>
              <a:rPr dirty="0" sz="3200" spc="95">
                <a:solidFill>
                  <a:srgbClr val="FFFFFF"/>
                </a:solidFill>
              </a:rPr>
              <a:t>Form</a:t>
            </a:r>
            <a:endParaRPr sz="3200"/>
          </a:p>
        </p:txBody>
      </p:sp>
      <p:sp>
        <p:nvSpPr>
          <p:cNvPr id="7" name="object 7"/>
          <p:cNvSpPr/>
          <p:nvPr/>
        </p:nvSpPr>
        <p:spPr>
          <a:xfrm>
            <a:off x="456819" y="1505711"/>
            <a:ext cx="9109075" cy="89535"/>
          </a:xfrm>
          <a:custGeom>
            <a:avLst/>
            <a:gdLst/>
            <a:ahLst/>
            <a:cxnLst/>
            <a:rect l="l" t="t" r="r" b="b"/>
            <a:pathLst>
              <a:path w="9109075" h="89534">
                <a:moveTo>
                  <a:pt x="0" y="0"/>
                </a:moveTo>
                <a:lnTo>
                  <a:pt x="0" y="89154"/>
                </a:lnTo>
                <a:lnTo>
                  <a:pt x="9108567" y="89154"/>
                </a:lnTo>
                <a:lnTo>
                  <a:pt x="9108567" y="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676394" y="592835"/>
            <a:ext cx="4921300" cy="64335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DC20494</dc:creator>
  <dc:title>Microsoft PowerPoint - HDDS Infowebinar GK_Final - 10202020</dc:title>
  <dcterms:created xsi:type="dcterms:W3CDTF">2020-11-05T21:14:48Z</dcterms:created>
  <dcterms:modified xsi:type="dcterms:W3CDTF">2020-11-05T21:14:48Z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2020-10-27T00:00:00Z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2020-11-05T00:00:00Z</vt:filetime>
  </property>
</Properties>
</file>