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5726" y="897626"/>
            <a:ext cx="2095669" cy="931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8400" y="2847847"/>
            <a:ext cx="7721600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7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635508"/>
            <a:ext cx="9144000" cy="812800"/>
          </a:xfrm>
          <a:custGeom>
            <a:avLst/>
            <a:gdLst/>
            <a:ahLst/>
            <a:cxnLst/>
            <a:rect l="l" t="t" r="r" b="b"/>
            <a:pathLst>
              <a:path w="9144000" h="812800">
                <a:moveTo>
                  <a:pt x="0" y="0"/>
                </a:moveTo>
                <a:lnTo>
                  <a:pt x="0" y="812292"/>
                </a:lnTo>
                <a:lnTo>
                  <a:pt x="9144000" y="8122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B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7201" y="1659127"/>
            <a:ext cx="8603996" cy="4437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://www.tn.gov/health.html" TargetMode="External"/><Relationship Id="rId4" Type="http://schemas.openxmlformats.org/officeDocument/2006/relationships/hyperlink" Target="http://www.tn.gov/health/health-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8400" y="2847847"/>
            <a:ext cx="249364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275" b="1">
                <a:solidFill>
                  <a:srgbClr val="002C72"/>
                </a:solidFill>
                <a:latin typeface="Palatino Linotype"/>
                <a:cs typeface="Palatino Linotype"/>
              </a:rPr>
              <a:t>S</a:t>
            </a:r>
            <a:r>
              <a:rPr dirty="0" sz="3600" spc="50" b="1">
                <a:solidFill>
                  <a:srgbClr val="002C72"/>
                </a:solidFill>
                <a:latin typeface="Palatino Linotype"/>
                <a:cs typeface="Palatino Linotype"/>
              </a:rPr>
              <a:t>u</a:t>
            </a:r>
            <a:r>
              <a:rPr dirty="0" sz="3600" spc="70" b="1">
                <a:solidFill>
                  <a:srgbClr val="002C72"/>
                </a:solidFill>
                <a:latin typeface="Palatino Linotype"/>
                <a:cs typeface="Palatino Linotype"/>
              </a:rPr>
              <a:t>bm</a:t>
            </a:r>
            <a:r>
              <a:rPr dirty="0" sz="3600" spc="5" b="1">
                <a:solidFill>
                  <a:srgbClr val="002C72"/>
                </a:solidFill>
                <a:latin typeface="Palatino Linotype"/>
                <a:cs typeface="Palatino Linotype"/>
              </a:rPr>
              <a:t>i</a:t>
            </a:r>
            <a:r>
              <a:rPr dirty="0" sz="3600" spc="114" b="1">
                <a:solidFill>
                  <a:srgbClr val="002C72"/>
                </a:solidFill>
                <a:latin typeface="Palatino Linotype"/>
                <a:cs typeface="Palatino Linotype"/>
              </a:rPr>
              <a:t>tting  </a:t>
            </a:r>
            <a:r>
              <a:rPr dirty="0" sz="3600" spc="-195" b="1">
                <a:solidFill>
                  <a:srgbClr val="002C72"/>
                </a:solidFill>
                <a:latin typeface="Palatino Linotype"/>
                <a:cs typeface="Palatino Linotype"/>
              </a:rPr>
              <a:t>HDDS </a:t>
            </a:r>
            <a:r>
              <a:rPr dirty="0" sz="3600" spc="45" b="1">
                <a:solidFill>
                  <a:srgbClr val="002C72"/>
                </a:solidFill>
                <a:latin typeface="Palatino Linotype"/>
                <a:cs typeface="Palatino Linotype"/>
              </a:rPr>
              <a:t>Data  </a:t>
            </a:r>
            <a:r>
              <a:rPr dirty="0" sz="3600" spc="40" b="1">
                <a:solidFill>
                  <a:srgbClr val="002C72"/>
                </a:solidFill>
                <a:latin typeface="Palatino Linotype"/>
                <a:cs typeface="Palatino Linotype"/>
              </a:rPr>
              <a:t>Requests</a:t>
            </a:r>
            <a:endParaRPr sz="36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71851" y="1865849"/>
            <a:ext cx="4755600" cy="4726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37741" y="6247891"/>
            <a:ext cx="15944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30" b="1">
                <a:latin typeface="Arial"/>
                <a:cs typeface="Arial"/>
              </a:rPr>
              <a:t>10.20.2020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/>
              <a:t>About </a:t>
            </a:r>
            <a:r>
              <a:rPr dirty="0" spc="40"/>
              <a:t>Data</a:t>
            </a:r>
            <a:r>
              <a:rPr dirty="0" spc="-90"/>
              <a:t> </a:t>
            </a:r>
            <a:r>
              <a:rPr dirty="0" spc="40"/>
              <a:t>Request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5301" y="2149094"/>
            <a:ext cx="8340725" cy="3463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50">
                <a:latin typeface="Arial"/>
                <a:cs typeface="Arial"/>
              </a:rPr>
              <a:t>Division </a:t>
            </a:r>
            <a:r>
              <a:rPr dirty="0" sz="2400" spc="130">
                <a:latin typeface="Arial"/>
                <a:cs typeface="Arial"/>
              </a:rPr>
              <a:t>of </a:t>
            </a:r>
            <a:r>
              <a:rPr dirty="0" sz="2400" spc="80">
                <a:latin typeface="Arial"/>
                <a:cs typeface="Arial"/>
              </a:rPr>
              <a:t>Population </a:t>
            </a:r>
            <a:r>
              <a:rPr dirty="0" sz="2400" spc="70">
                <a:latin typeface="Arial"/>
                <a:cs typeface="Arial"/>
              </a:rPr>
              <a:t>Health </a:t>
            </a:r>
            <a:r>
              <a:rPr dirty="0" sz="2400" spc="25">
                <a:latin typeface="Arial"/>
                <a:cs typeface="Arial"/>
              </a:rPr>
              <a:t>Assessment </a:t>
            </a:r>
            <a:r>
              <a:rPr dirty="0" sz="2400" spc="5">
                <a:latin typeface="Arial"/>
                <a:cs typeface="Arial"/>
              </a:rPr>
              <a:t>is  </a:t>
            </a:r>
            <a:r>
              <a:rPr dirty="0" sz="2400" spc="60">
                <a:latin typeface="Arial"/>
                <a:cs typeface="Arial"/>
              </a:rPr>
              <a:t>responsible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145">
                <a:latin typeface="Arial"/>
                <a:cs typeface="Arial"/>
              </a:rPr>
              <a:t>for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collecting,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analyzing,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85">
                <a:latin typeface="Arial"/>
                <a:cs typeface="Arial"/>
              </a:rPr>
              <a:t>and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sharing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data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140">
                <a:latin typeface="Arial"/>
                <a:cs typeface="Arial"/>
              </a:rPr>
              <a:t>to  </a:t>
            </a:r>
            <a:r>
              <a:rPr dirty="0" sz="2400" spc="145">
                <a:latin typeface="Arial"/>
                <a:cs typeface="Arial"/>
              </a:rPr>
              <a:t>inform </a:t>
            </a:r>
            <a:r>
              <a:rPr dirty="0" sz="2400" spc="90">
                <a:latin typeface="Arial"/>
                <a:cs typeface="Arial"/>
              </a:rPr>
              <a:t>health </a:t>
            </a:r>
            <a:r>
              <a:rPr dirty="0" sz="2400" spc="55">
                <a:latin typeface="Arial"/>
                <a:cs typeface="Arial"/>
              </a:rPr>
              <a:t>policy </a:t>
            </a:r>
            <a:r>
              <a:rPr dirty="0" sz="2400" spc="85">
                <a:latin typeface="Arial"/>
                <a:cs typeface="Arial"/>
              </a:rPr>
              <a:t>and</a:t>
            </a:r>
            <a:r>
              <a:rPr dirty="0" sz="2400" spc="-420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planning.</a:t>
            </a:r>
            <a:endParaRPr sz="2400">
              <a:latin typeface="Arial"/>
              <a:cs typeface="Arial"/>
            </a:endParaRPr>
          </a:p>
          <a:p>
            <a:pPr marL="355600" marR="258445" indent="-342900">
              <a:lnSpc>
                <a:spcPct val="100000"/>
              </a:lnSpc>
              <a:spcBef>
                <a:spcPts val="575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Thus, </a:t>
            </a:r>
            <a:r>
              <a:rPr dirty="0" sz="2400" spc="90">
                <a:latin typeface="Arial"/>
                <a:cs typeface="Arial"/>
              </a:rPr>
              <a:t>health </a:t>
            </a:r>
            <a:r>
              <a:rPr dirty="0" sz="2400" spc="75">
                <a:latin typeface="Arial"/>
                <a:cs typeface="Arial"/>
              </a:rPr>
              <a:t>reports, </a:t>
            </a:r>
            <a:r>
              <a:rPr dirty="0" sz="2400" spc="65">
                <a:latin typeface="Arial"/>
                <a:cs typeface="Arial"/>
              </a:rPr>
              <a:t>fact </a:t>
            </a:r>
            <a:r>
              <a:rPr dirty="0" sz="2400" spc="20">
                <a:latin typeface="Arial"/>
                <a:cs typeface="Arial"/>
              </a:rPr>
              <a:t>sheets, </a:t>
            </a:r>
            <a:r>
              <a:rPr dirty="0" sz="2400" spc="85">
                <a:latin typeface="Arial"/>
                <a:cs typeface="Arial"/>
              </a:rPr>
              <a:t>and </a:t>
            </a:r>
            <a:r>
              <a:rPr dirty="0" sz="2400" spc="45">
                <a:latin typeface="Arial"/>
                <a:cs typeface="Arial"/>
              </a:rPr>
              <a:t>visualizations  </a:t>
            </a:r>
            <a:r>
              <a:rPr dirty="0" sz="2400" spc="20">
                <a:latin typeface="Arial"/>
                <a:cs typeface="Arial"/>
              </a:rPr>
              <a:t>(charts, </a:t>
            </a:r>
            <a:r>
              <a:rPr dirty="0" sz="2400" spc="30">
                <a:latin typeface="Arial"/>
                <a:cs typeface="Arial"/>
              </a:rPr>
              <a:t>graphs, </a:t>
            </a:r>
            <a:r>
              <a:rPr dirty="0" sz="2400" spc="40">
                <a:latin typeface="Arial"/>
                <a:cs typeface="Arial"/>
              </a:rPr>
              <a:t>maps, </a:t>
            </a:r>
            <a:r>
              <a:rPr dirty="0" sz="2400" spc="-5">
                <a:latin typeface="Arial"/>
                <a:cs typeface="Arial"/>
              </a:rPr>
              <a:t>etc.) </a:t>
            </a:r>
            <a:r>
              <a:rPr dirty="0" sz="2400" spc="125">
                <a:latin typeface="Arial"/>
                <a:cs typeface="Arial"/>
              </a:rPr>
              <a:t>of </a:t>
            </a:r>
            <a:r>
              <a:rPr dirty="0" sz="2400" spc="75">
                <a:latin typeface="Arial"/>
                <a:cs typeface="Arial"/>
              </a:rPr>
              <a:t>data </a:t>
            </a:r>
            <a:r>
              <a:rPr dirty="0" sz="2400" spc="70">
                <a:latin typeface="Arial"/>
                <a:cs typeface="Arial"/>
              </a:rPr>
              <a:t>related </a:t>
            </a:r>
            <a:r>
              <a:rPr dirty="0" sz="2400" spc="140">
                <a:latin typeface="Arial"/>
                <a:cs typeface="Arial"/>
              </a:rPr>
              <a:t>to  </a:t>
            </a:r>
            <a:r>
              <a:rPr dirty="0" sz="2400">
                <a:latin typeface="Arial"/>
                <a:cs typeface="Arial"/>
              </a:rPr>
              <a:t>Tennesseans' </a:t>
            </a:r>
            <a:r>
              <a:rPr dirty="0" sz="2400" spc="90">
                <a:latin typeface="Arial"/>
                <a:cs typeface="Arial"/>
              </a:rPr>
              <a:t>health </a:t>
            </a:r>
            <a:r>
              <a:rPr dirty="0" sz="2400" spc="55">
                <a:latin typeface="Arial"/>
                <a:cs typeface="Arial"/>
              </a:rPr>
              <a:t>using </a:t>
            </a:r>
            <a:r>
              <a:rPr dirty="0" sz="2400" spc="-55">
                <a:latin typeface="Arial"/>
                <a:cs typeface="Arial"/>
              </a:rPr>
              <a:t>HDDS </a:t>
            </a:r>
            <a:r>
              <a:rPr dirty="0" sz="2400" spc="75">
                <a:latin typeface="Arial"/>
                <a:cs typeface="Arial"/>
              </a:rPr>
              <a:t>data </a:t>
            </a:r>
            <a:r>
              <a:rPr dirty="0" sz="2400" spc="85">
                <a:latin typeface="Arial"/>
                <a:cs typeface="Arial"/>
              </a:rPr>
              <a:t>will </a:t>
            </a:r>
            <a:r>
              <a:rPr dirty="0" sz="2400" spc="45">
                <a:latin typeface="Arial"/>
                <a:cs typeface="Arial"/>
              </a:rPr>
              <a:t>generally</a:t>
            </a:r>
            <a:r>
              <a:rPr dirty="0" sz="2400" spc="-445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be  </a:t>
            </a:r>
            <a:r>
              <a:rPr dirty="0" sz="2400" spc="85">
                <a:latin typeface="Arial"/>
                <a:cs typeface="Arial"/>
              </a:rPr>
              <a:t>provided </a:t>
            </a:r>
            <a:r>
              <a:rPr dirty="0" sz="2400" spc="45">
                <a:latin typeface="Arial"/>
                <a:cs typeface="Arial"/>
              </a:rPr>
              <a:t>by </a:t>
            </a:r>
            <a:r>
              <a:rPr dirty="0" sz="2400" spc="80">
                <a:latin typeface="Arial"/>
                <a:cs typeface="Arial"/>
              </a:rPr>
              <a:t>this</a:t>
            </a:r>
            <a:r>
              <a:rPr dirty="0" sz="2400" spc="-220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division.</a:t>
            </a:r>
            <a:endParaRPr sz="2400">
              <a:latin typeface="Arial"/>
              <a:cs typeface="Arial"/>
            </a:endParaRPr>
          </a:p>
          <a:p>
            <a:pPr marL="355600" marR="219710" indent="-342900">
              <a:lnSpc>
                <a:spcPct val="100000"/>
              </a:lnSpc>
              <a:spcBef>
                <a:spcPts val="575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45">
                <a:latin typeface="Arial"/>
                <a:cs typeface="Arial"/>
              </a:rPr>
              <a:t>Data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may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be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provided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100">
                <a:latin typeface="Arial"/>
                <a:cs typeface="Arial"/>
              </a:rPr>
              <a:t>in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105">
                <a:latin typeface="Arial"/>
                <a:cs typeface="Arial"/>
              </a:rPr>
              <a:t>the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165">
                <a:latin typeface="Arial"/>
                <a:cs typeface="Arial"/>
              </a:rPr>
              <a:t>form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125">
                <a:latin typeface="Arial"/>
                <a:cs typeface="Arial"/>
              </a:rPr>
              <a:t>of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aggregate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data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140">
                <a:latin typeface="Arial"/>
                <a:cs typeface="Arial"/>
              </a:rPr>
              <a:t>or  </a:t>
            </a:r>
            <a:r>
              <a:rPr dirty="0" sz="2400" spc="70">
                <a:latin typeface="Arial"/>
                <a:cs typeface="Arial"/>
              </a:rPr>
              <a:t>record </a:t>
            </a:r>
            <a:r>
              <a:rPr dirty="0" sz="2400" spc="20">
                <a:latin typeface="Arial"/>
                <a:cs typeface="Arial"/>
              </a:rPr>
              <a:t>level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data.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160"/>
              </a:spcBef>
            </a:pPr>
            <a:r>
              <a:rPr dirty="0" spc="55"/>
              <a:t>Finding </a:t>
            </a:r>
            <a:r>
              <a:rPr dirty="0" spc="135"/>
              <a:t>the </a:t>
            </a:r>
            <a:r>
              <a:rPr dirty="0" spc="40"/>
              <a:t>Data Request</a:t>
            </a:r>
            <a:r>
              <a:rPr dirty="0" spc="-400"/>
              <a:t> </a:t>
            </a:r>
            <a:r>
              <a:rPr dirty="0" spc="20"/>
              <a:t>Webpage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5301" y="1803145"/>
            <a:ext cx="8371205" cy="446405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355600" marR="1456055" indent="-343535">
              <a:lnSpc>
                <a:spcPts val="2810"/>
              </a:lnSpc>
              <a:spcBef>
                <a:spcPts val="450"/>
              </a:spcBef>
              <a:buClr>
                <a:srgbClr val="FF0F00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600" spc="-5">
                <a:latin typeface="Arial"/>
                <a:cs typeface="Arial"/>
              </a:rPr>
              <a:t>Go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155">
                <a:latin typeface="Arial"/>
                <a:cs typeface="Arial"/>
              </a:rPr>
              <a:t>to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114">
                <a:latin typeface="Arial"/>
                <a:cs typeface="Arial"/>
              </a:rPr>
              <a:t>the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114">
                <a:latin typeface="Arial"/>
                <a:cs typeface="Arial"/>
              </a:rPr>
              <a:t>Department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140">
                <a:latin typeface="Arial"/>
                <a:cs typeface="Arial"/>
              </a:rPr>
              <a:t>of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75">
                <a:latin typeface="Arial"/>
                <a:cs typeface="Arial"/>
              </a:rPr>
              <a:t>Health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75">
                <a:latin typeface="Arial"/>
                <a:cs typeface="Arial"/>
              </a:rPr>
              <a:t>website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95">
                <a:latin typeface="Arial"/>
                <a:cs typeface="Arial"/>
              </a:rPr>
              <a:t>at </a:t>
            </a:r>
            <a:r>
              <a:rPr dirty="0" u="heavy" sz="2600" spc="9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600" spc="10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Arial"/>
                <a:cs typeface="Arial"/>
                <a:hlinkClick r:id="rId3"/>
              </a:rPr>
              <a:t>https://ww</a:t>
            </a:r>
            <a:r>
              <a:rPr dirty="0" u="heavy" sz="2600" spc="10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Arial"/>
                <a:cs typeface="Arial"/>
              </a:rPr>
              <a:t>w.tn.go</a:t>
            </a:r>
            <a:r>
              <a:rPr dirty="0" u="heavy" sz="2600" spc="10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Arial"/>
                <a:cs typeface="Arial"/>
                <a:hlinkClick r:id="rId3"/>
              </a:rPr>
              <a:t>v/health.html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0F00"/>
              </a:buClr>
              <a:buFont typeface="Wingdings"/>
              <a:buChar char=""/>
            </a:pP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FF0F00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600" spc="70">
                <a:latin typeface="Arial"/>
                <a:cs typeface="Arial"/>
              </a:rPr>
              <a:t>On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 spc="114">
                <a:latin typeface="Arial"/>
                <a:cs typeface="Arial"/>
              </a:rPr>
              <a:t>the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150">
                <a:latin typeface="Arial"/>
                <a:cs typeface="Arial"/>
              </a:rPr>
              <a:t>top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 spc="105">
                <a:latin typeface="Arial"/>
                <a:cs typeface="Arial"/>
              </a:rPr>
              <a:t>ribbon,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15">
                <a:latin typeface="Arial"/>
                <a:cs typeface="Arial"/>
              </a:rPr>
              <a:t>click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35">
                <a:latin typeface="Arial"/>
                <a:cs typeface="Arial"/>
              </a:rPr>
              <a:t>“Statistical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 spc="45">
                <a:latin typeface="Arial"/>
                <a:cs typeface="Arial"/>
              </a:rPr>
              <a:t>Data”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F00"/>
              </a:buClr>
              <a:buFont typeface="Wingdings"/>
              <a:buChar char=""/>
            </a:pPr>
            <a:endParaRPr sz="3550">
              <a:latin typeface="Arial"/>
              <a:cs typeface="Arial"/>
            </a:endParaRPr>
          </a:p>
          <a:p>
            <a:pPr marL="355600" marR="201930" indent="-343535">
              <a:lnSpc>
                <a:spcPts val="2810"/>
              </a:lnSpc>
              <a:spcBef>
                <a:spcPts val="5"/>
              </a:spcBef>
              <a:buClr>
                <a:srgbClr val="FF0F00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600" spc="5">
                <a:latin typeface="Arial"/>
                <a:cs typeface="Arial"/>
              </a:rPr>
              <a:t>Scroll </a:t>
            </a:r>
            <a:r>
              <a:rPr dirty="0" sz="2600" spc="125">
                <a:latin typeface="Arial"/>
                <a:cs typeface="Arial"/>
              </a:rPr>
              <a:t>down </a:t>
            </a:r>
            <a:r>
              <a:rPr dirty="0" sz="2600" spc="155">
                <a:latin typeface="Arial"/>
                <a:cs typeface="Arial"/>
              </a:rPr>
              <a:t>to </a:t>
            </a:r>
            <a:r>
              <a:rPr dirty="0" sz="2600" spc="-40">
                <a:latin typeface="Arial"/>
                <a:cs typeface="Arial"/>
              </a:rPr>
              <a:t>“To </a:t>
            </a:r>
            <a:r>
              <a:rPr dirty="0" sz="2600" spc="80">
                <a:latin typeface="Arial"/>
                <a:cs typeface="Arial"/>
              </a:rPr>
              <a:t>request </a:t>
            </a:r>
            <a:r>
              <a:rPr dirty="0" sz="2600" spc="50">
                <a:latin typeface="Arial"/>
                <a:cs typeface="Arial"/>
              </a:rPr>
              <a:t>data, </a:t>
            </a:r>
            <a:r>
              <a:rPr dirty="0" sz="2600" spc="80">
                <a:latin typeface="Arial"/>
                <a:cs typeface="Arial"/>
              </a:rPr>
              <a:t>documents, </a:t>
            </a:r>
            <a:r>
              <a:rPr dirty="0" sz="2600" spc="155">
                <a:latin typeface="Arial"/>
                <a:cs typeface="Arial"/>
              </a:rPr>
              <a:t>or  </a:t>
            </a:r>
            <a:r>
              <a:rPr dirty="0" sz="2600" spc="10">
                <a:latin typeface="Arial"/>
                <a:cs typeface="Arial"/>
              </a:rPr>
              <a:t>analysis,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30">
                <a:latin typeface="Arial"/>
                <a:cs typeface="Arial"/>
              </a:rPr>
              <a:t>please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15">
                <a:latin typeface="Arial"/>
                <a:cs typeface="Arial"/>
              </a:rPr>
              <a:t>click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65">
                <a:latin typeface="Arial"/>
                <a:cs typeface="Arial"/>
              </a:rPr>
              <a:t>below:”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95">
                <a:latin typeface="Arial"/>
                <a:cs typeface="Arial"/>
              </a:rPr>
              <a:t>and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15">
                <a:latin typeface="Arial"/>
                <a:cs typeface="Arial"/>
              </a:rPr>
              <a:t>click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135">
                <a:latin typeface="Arial"/>
                <a:cs typeface="Arial"/>
              </a:rPr>
              <a:t>on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75">
                <a:latin typeface="Arial"/>
                <a:cs typeface="Arial"/>
              </a:rPr>
              <a:t>“Submit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 spc="-5">
                <a:latin typeface="Arial"/>
                <a:cs typeface="Arial"/>
              </a:rPr>
              <a:t>a  </a:t>
            </a:r>
            <a:r>
              <a:rPr dirty="0" sz="2600" spc="50">
                <a:latin typeface="Arial"/>
                <a:cs typeface="Arial"/>
              </a:rPr>
              <a:t>Data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 spc="25">
                <a:latin typeface="Arial"/>
                <a:cs typeface="Arial"/>
              </a:rPr>
              <a:t>Request”.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F00"/>
              </a:buClr>
              <a:buFont typeface="Wingdings"/>
              <a:buChar char=""/>
            </a:pPr>
            <a:endParaRPr sz="3500">
              <a:latin typeface="Arial"/>
              <a:cs typeface="Arial"/>
            </a:endParaRPr>
          </a:p>
          <a:p>
            <a:pPr marL="355600" marR="5080" indent="-342900">
              <a:lnSpc>
                <a:spcPts val="2800"/>
              </a:lnSpc>
              <a:buClr>
                <a:srgbClr val="FF0F00"/>
              </a:buClr>
              <a:buFont typeface="Wingdings"/>
              <a:buChar char=""/>
              <a:tabLst>
                <a:tab pos="355600" algn="l"/>
                <a:tab pos="2915285" algn="l"/>
              </a:tabLst>
            </a:pPr>
            <a:r>
              <a:rPr dirty="0" sz="2600" spc="5" b="1">
                <a:latin typeface="Palatino Linotype"/>
                <a:cs typeface="Palatino Linotype"/>
              </a:rPr>
              <a:t>Di</a:t>
            </a:r>
            <a:r>
              <a:rPr dirty="0" sz="2600" spc="-15" b="1">
                <a:latin typeface="Palatino Linotype"/>
                <a:cs typeface="Palatino Linotype"/>
              </a:rPr>
              <a:t>r</a:t>
            </a:r>
            <a:r>
              <a:rPr dirty="0" sz="2600" spc="85" b="1">
                <a:latin typeface="Palatino Linotype"/>
                <a:cs typeface="Palatino Linotype"/>
              </a:rPr>
              <a:t>e</a:t>
            </a:r>
            <a:r>
              <a:rPr dirty="0" sz="2600" spc="120" b="1">
                <a:latin typeface="Palatino Linotype"/>
                <a:cs typeface="Palatino Linotype"/>
              </a:rPr>
              <a:t>ct</a:t>
            </a:r>
            <a:r>
              <a:rPr dirty="0" sz="2600" spc="-35" b="1">
                <a:latin typeface="Palatino Linotype"/>
                <a:cs typeface="Palatino Linotype"/>
              </a:rPr>
              <a:t> </a:t>
            </a:r>
            <a:r>
              <a:rPr dirty="0" sz="2600" spc="-135" b="1">
                <a:latin typeface="Palatino Linotype"/>
                <a:cs typeface="Palatino Linotype"/>
              </a:rPr>
              <a:t>W</a:t>
            </a:r>
            <a:r>
              <a:rPr dirty="0" sz="2600" spc="20" b="1">
                <a:latin typeface="Palatino Linotype"/>
                <a:cs typeface="Palatino Linotype"/>
              </a:rPr>
              <a:t>ebs</a:t>
            </a:r>
            <a:r>
              <a:rPr dirty="0" sz="2600" spc="-5" b="1">
                <a:latin typeface="Palatino Linotype"/>
                <a:cs typeface="Palatino Linotype"/>
              </a:rPr>
              <a:t>i</a:t>
            </a:r>
            <a:r>
              <a:rPr dirty="0" sz="2600" spc="170" b="1">
                <a:latin typeface="Palatino Linotype"/>
                <a:cs typeface="Palatino Linotype"/>
              </a:rPr>
              <a:t>t</a:t>
            </a:r>
            <a:r>
              <a:rPr dirty="0" sz="2600" spc="85" b="1">
                <a:latin typeface="Palatino Linotype"/>
                <a:cs typeface="Palatino Linotype"/>
              </a:rPr>
              <a:t>e:</a:t>
            </a:r>
            <a:r>
              <a:rPr dirty="0" sz="2600" b="1">
                <a:latin typeface="Palatino Linotype"/>
                <a:cs typeface="Palatino Linotype"/>
              </a:rPr>
              <a:t>	</a:t>
            </a:r>
            <a:r>
              <a:rPr dirty="0" u="heavy" sz="2600" spc="160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</a:rPr>
              <a:t>h</a:t>
            </a:r>
            <a:r>
              <a:rPr dirty="0" u="heavy" sz="2600" spc="90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</a:rPr>
              <a:t>ttps:</a:t>
            </a:r>
            <a:r>
              <a:rPr dirty="0" u="heavy" sz="2600" spc="-59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</a:rPr>
              <a:t>/</a:t>
            </a:r>
            <a:r>
              <a:rPr dirty="0" u="heavy" sz="2600" spc="-70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</a:rPr>
              <a:t>/</a:t>
            </a:r>
            <a:r>
              <a:rPr dirty="0" u="heavy" sz="2600" spc="16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ww</a:t>
            </a:r>
            <a:r>
              <a:rPr dirty="0" u="heavy" sz="2600" spc="60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w</a:t>
            </a:r>
            <a:r>
              <a:rPr dirty="0" u="heavy" sz="2600" spc="6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.</a:t>
            </a:r>
            <a:r>
              <a:rPr dirty="0" u="heavy" sz="2600" spc="190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tn</a:t>
            </a:r>
            <a:r>
              <a:rPr dirty="0" u="heavy" sz="2600" spc="5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.</a:t>
            </a:r>
            <a:r>
              <a:rPr dirty="0" u="heavy" sz="2600" spc="130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g</a:t>
            </a:r>
            <a:r>
              <a:rPr dirty="0" u="heavy" sz="2600" spc="100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o</a:t>
            </a:r>
            <a:r>
              <a:rPr dirty="0" u="heavy" sz="2600" spc="8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v</a:t>
            </a:r>
            <a:r>
              <a:rPr dirty="0" u="heavy" sz="2600" spc="100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/hea</a:t>
            </a:r>
            <a:r>
              <a:rPr dirty="0" u="heavy" sz="2600" spc="2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l</a:t>
            </a:r>
            <a:r>
              <a:rPr dirty="0" u="heavy" sz="2600" spc="14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t</a:t>
            </a:r>
            <a:r>
              <a:rPr dirty="0" u="heavy" sz="2600" spc="114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h/hea</a:t>
            </a:r>
            <a:r>
              <a:rPr dirty="0" u="heavy" sz="2600" spc="3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l</a:t>
            </a:r>
            <a:r>
              <a:rPr dirty="0" u="heavy" sz="2600" spc="17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  <a:hlinkClick r:id="rId4"/>
              </a:rPr>
              <a:t>th- </a:t>
            </a:r>
            <a:r>
              <a:rPr dirty="0" sz="2600" spc="105">
                <a:solidFill>
                  <a:srgbClr val="131E29"/>
                </a:solidFill>
                <a:latin typeface="Cambria"/>
                <a:cs typeface="Cambria"/>
              </a:rPr>
              <a:t> </a:t>
            </a:r>
            <a:r>
              <a:rPr dirty="0" u="heavy" sz="2600" spc="105">
                <a:solidFill>
                  <a:srgbClr val="131E29"/>
                </a:solidFill>
                <a:uFill>
                  <a:solidFill>
                    <a:srgbClr val="131E29"/>
                  </a:solidFill>
                </a:uFill>
                <a:latin typeface="Cambria"/>
                <a:cs typeface="Cambria"/>
              </a:rPr>
              <a:t>program-areas/statistics.html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160"/>
              </a:spcBef>
            </a:pPr>
            <a:r>
              <a:rPr dirty="0" spc="-125"/>
              <a:t>TDH </a:t>
            </a:r>
            <a:r>
              <a:rPr dirty="0" spc="40"/>
              <a:t>Data Request</a:t>
            </a:r>
            <a:r>
              <a:rPr dirty="0" spc="-55"/>
              <a:t> </a:t>
            </a:r>
            <a:r>
              <a:rPr dirty="0" spc="80"/>
              <a:t>Portal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2148839"/>
            <a:ext cx="8763000" cy="39631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6D3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97790">
              <a:lnSpc>
                <a:spcPct val="100000"/>
              </a:lnSpc>
              <a:spcBef>
                <a:spcPts val="1160"/>
              </a:spcBef>
            </a:pPr>
            <a:r>
              <a:rPr dirty="0"/>
              <a:t>How </a:t>
            </a:r>
            <a:r>
              <a:rPr dirty="0" spc="-145"/>
              <a:t>To </a:t>
            </a:r>
            <a:r>
              <a:rPr dirty="0" spc="-20"/>
              <a:t>Make </a:t>
            </a:r>
            <a:r>
              <a:rPr dirty="0" spc="-240"/>
              <a:t>A </a:t>
            </a:r>
            <a:r>
              <a:rPr dirty="0" spc="40"/>
              <a:t>Data</a:t>
            </a:r>
            <a:r>
              <a:rPr dirty="0" spc="-420"/>
              <a:t> </a:t>
            </a:r>
            <a:r>
              <a:rPr dirty="0" spc="40"/>
              <a:t>Request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0155" y="1768855"/>
            <a:ext cx="8352155" cy="425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lr>
                <a:srgbClr val="E6D395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55">
                <a:latin typeface="Arial"/>
                <a:cs typeface="Arial"/>
              </a:rPr>
              <a:t>Before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making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55">
                <a:latin typeface="Arial"/>
                <a:cs typeface="Arial"/>
              </a:rPr>
              <a:t>request,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25">
                <a:latin typeface="Arial"/>
                <a:cs typeface="Arial"/>
              </a:rPr>
              <a:t>please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60">
                <a:latin typeface="Arial"/>
                <a:cs typeface="Arial"/>
              </a:rPr>
              <a:t>read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40">
                <a:latin typeface="Arial"/>
                <a:cs typeface="Arial"/>
              </a:rPr>
              <a:t>“Welcome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-30">
                <a:latin typeface="Arial"/>
                <a:cs typeface="Arial"/>
              </a:rPr>
              <a:t>Page”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for  </a:t>
            </a:r>
            <a:r>
              <a:rPr dirty="0" sz="2200" spc="114">
                <a:latin typeface="Arial"/>
                <a:cs typeface="Arial"/>
              </a:rPr>
              <a:t>information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14">
                <a:latin typeface="Arial"/>
                <a:cs typeface="Arial"/>
              </a:rPr>
              <a:t>on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what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type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is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30">
                <a:latin typeface="Arial"/>
                <a:cs typeface="Arial"/>
              </a:rPr>
              <a:t>available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95">
                <a:latin typeface="Arial"/>
                <a:cs typeface="Arial"/>
              </a:rPr>
              <a:t>in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35">
                <a:latin typeface="Arial"/>
                <a:cs typeface="Arial"/>
              </a:rPr>
              <a:t>datasets.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6D395"/>
              </a:buClr>
              <a:buFont typeface="Wingdings"/>
              <a:buChar char=""/>
            </a:pP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E6D395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45">
                <a:latin typeface="Arial"/>
                <a:cs typeface="Arial"/>
              </a:rPr>
              <a:t>Enter </a:t>
            </a:r>
            <a:r>
              <a:rPr dirty="0" sz="2200" spc="65">
                <a:latin typeface="Arial"/>
                <a:cs typeface="Arial"/>
              </a:rPr>
              <a:t>contact</a:t>
            </a:r>
            <a:r>
              <a:rPr dirty="0" sz="2200" spc="-140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information.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6D395"/>
              </a:buClr>
              <a:buFont typeface="Wingdings"/>
              <a:buChar char=""/>
            </a:pPr>
            <a:endParaRPr sz="3200">
              <a:latin typeface="Arial"/>
              <a:cs typeface="Arial"/>
            </a:endParaRPr>
          </a:p>
          <a:p>
            <a:pPr marL="355600" marR="838835" indent="-343535">
              <a:lnSpc>
                <a:spcPct val="100000"/>
              </a:lnSpc>
              <a:spcBef>
                <a:spcPts val="5"/>
              </a:spcBef>
              <a:buClr>
                <a:srgbClr val="E6D395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45">
                <a:latin typeface="Arial"/>
                <a:cs typeface="Arial"/>
              </a:rPr>
              <a:t>Enter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85">
                <a:latin typeface="Arial"/>
                <a:cs typeface="Arial"/>
              </a:rPr>
              <a:t>purpose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request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85">
                <a:latin typeface="Arial"/>
                <a:cs typeface="Arial"/>
              </a:rPr>
              <a:t>and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55">
                <a:latin typeface="Arial"/>
                <a:cs typeface="Arial"/>
              </a:rPr>
              <a:t>specification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30">
                <a:latin typeface="Arial"/>
                <a:cs typeface="Arial"/>
              </a:rPr>
              <a:t>(e.g.  </a:t>
            </a:r>
            <a:r>
              <a:rPr dirty="0" sz="2200" spc="25">
                <a:latin typeface="Arial"/>
                <a:cs typeface="Arial"/>
              </a:rPr>
              <a:t>aggregate </a:t>
            </a:r>
            <a:r>
              <a:rPr dirty="0" sz="2200" spc="135">
                <a:latin typeface="Arial"/>
                <a:cs typeface="Arial"/>
              </a:rPr>
              <a:t>or </a:t>
            </a:r>
            <a:r>
              <a:rPr dirty="0" sz="2200" spc="70">
                <a:latin typeface="Arial"/>
                <a:cs typeface="Arial"/>
              </a:rPr>
              <a:t>record </a:t>
            </a:r>
            <a:r>
              <a:rPr dirty="0" sz="2200" spc="20">
                <a:latin typeface="Arial"/>
                <a:cs typeface="Arial"/>
              </a:rPr>
              <a:t>level</a:t>
            </a:r>
            <a:r>
              <a:rPr dirty="0" sz="2200" spc="-420">
                <a:latin typeface="Arial"/>
                <a:cs typeface="Arial"/>
              </a:rPr>
              <a:t> </a:t>
            </a:r>
            <a:r>
              <a:rPr dirty="0" sz="2200" spc="30">
                <a:latin typeface="Arial"/>
                <a:cs typeface="Arial"/>
              </a:rPr>
              <a:t>data).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6D395"/>
              </a:buClr>
              <a:buFont typeface="Wingdings"/>
              <a:buChar char=""/>
            </a:pP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E6D395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-10">
                <a:latin typeface="Arial"/>
                <a:cs typeface="Arial"/>
              </a:rPr>
              <a:t>Select </a:t>
            </a:r>
            <a:r>
              <a:rPr dirty="0" sz="2200" spc="100">
                <a:latin typeface="Arial"/>
                <a:cs typeface="Arial"/>
              </a:rPr>
              <a:t>the </a:t>
            </a:r>
            <a:r>
              <a:rPr dirty="0" sz="2200" spc="35">
                <a:latin typeface="Arial"/>
                <a:cs typeface="Arial"/>
              </a:rPr>
              <a:t>available </a:t>
            </a:r>
            <a:r>
              <a:rPr dirty="0" sz="2200" spc="60">
                <a:latin typeface="Arial"/>
                <a:cs typeface="Arial"/>
              </a:rPr>
              <a:t>dataset </a:t>
            </a:r>
            <a:r>
              <a:rPr dirty="0" sz="2200" spc="-30">
                <a:latin typeface="Arial"/>
                <a:cs typeface="Arial"/>
              </a:rPr>
              <a:t>(e.g. </a:t>
            </a:r>
            <a:r>
              <a:rPr dirty="0" sz="2200" spc="-55">
                <a:latin typeface="Arial"/>
                <a:cs typeface="Arial"/>
              </a:rPr>
              <a:t>HDDS, </a:t>
            </a:r>
            <a:r>
              <a:rPr dirty="0" sz="2200" spc="-105">
                <a:latin typeface="Arial"/>
                <a:cs typeface="Arial"/>
              </a:rPr>
              <a:t>PRAMS,</a:t>
            </a:r>
            <a:r>
              <a:rPr dirty="0" sz="2200" spc="-37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etc.).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6D395"/>
              </a:buClr>
              <a:buFont typeface="Wingdings"/>
              <a:buChar char=""/>
            </a:pP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E6D395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35">
                <a:latin typeface="Arial"/>
                <a:cs typeface="Arial"/>
              </a:rPr>
              <a:t>Acknowledge </a:t>
            </a:r>
            <a:r>
              <a:rPr dirty="0" sz="2200" spc="45">
                <a:latin typeface="Arial"/>
                <a:cs typeface="Arial"/>
              </a:rPr>
              <a:t>Data </a:t>
            </a:r>
            <a:r>
              <a:rPr dirty="0" sz="2200" spc="-30">
                <a:latin typeface="Arial"/>
                <a:cs typeface="Arial"/>
              </a:rPr>
              <a:t>Release </a:t>
            </a:r>
            <a:r>
              <a:rPr dirty="0" sz="2200" spc="60">
                <a:latin typeface="Arial"/>
                <a:cs typeface="Arial"/>
              </a:rPr>
              <a:t>Agreement </a:t>
            </a:r>
            <a:r>
              <a:rPr dirty="0" sz="2200" spc="80">
                <a:latin typeface="Arial"/>
                <a:cs typeface="Arial"/>
              </a:rPr>
              <a:t>and </a:t>
            </a:r>
            <a:r>
              <a:rPr dirty="0" sz="2200" spc="30">
                <a:latin typeface="Arial"/>
                <a:cs typeface="Arial"/>
              </a:rPr>
              <a:t>sign</a:t>
            </a:r>
            <a:r>
              <a:rPr dirty="0" sz="2200" spc="-434">
                <a:latin typeface="Arial"/>
                <a:cs typeface="Arial"/>
              </a:rPr>
              <a:t> </a:t>
            </a:r>
            <a:r>
              <a:rPr dirty="0" sz="2200" spc="60">
                <a:latin typeface="Arial"/>
                <a:cs typeface="Arial"/>
              </a:rPr>
              <a:t>request.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96520">
              <a:lnSpc>
                <a:spcPct val="100000"/>
              </a:lnSpc>
              <a:spcBef>
                <a:spcPts val="1160"/>
              </a:spcBef>
            </a:pPr>
            <a:r>
              <a:rPr dirty="0" spc="-35"/>
              <a:t>View </a:t>
            </a:r>
            <a:r>
              <a:rPr dirty="0" spc="30"/>
              <a:t>of </a:t>
            </a:r>
            <a:r>
              <a:rPr dirty="0" spc="135"/>
              <a:t>the </a:t>
            </a:r>
            <a:r>
              <a:rPr dirty="0" spc="40"/>
              <a:t>Data Request</a:t>
            </a:r>
            <a:r>
              <a:rPr dirty="0" spc="-405"/>
              <a:t> </a:t>
            </a:r>
            <a:r>
              <a:rPr dirty="0" spc="50"/>
              <a:t>Page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1655064"/>
            <a:ext cx="8297418" cy="4985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DCC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160"/>
              </a:spcBef>
            </a:pPr>
            <a:r>
              <a:rPr dirty="0" spc="25"/>
              <a:t>Response </a:t>
            </a:r>
            <a:r>
              <a:rPr dirty="0" spc="105"/>
              <a:t>from</a:t>
            </a:r>
            <a:r>
              <a:rPr dirty="0" spc="-110"/>
              <a:t> </a:t>
            </a:r>
            <a:r>
              <a:rPr dirty="0" spc="-125"/>
              <a:t>TDH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7201" y="1659127"/>
            <a:ext cx="8495665" cy="443738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355600" marR="525145" indent="-343535">
              <a:lnSpc>
                <a:spcPts val="2380"/>
              </a:lnSpc>
              <a:spcBef>
                <a:spcPts val="395"/>
              </a:spcBef>
              <a:buClr>
                <a:srgbClr val="2DCCD3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80">
                <a:latin typeface="Arial"/>
                <a:cs typeface="Arial"/>
              </a:rPr>
              <a:t>After </a:t>
            </a:r>
            <a:r>
              <a:rPr dirty="0" sz="2200" spc="100">
                <a:latin typeface="Arial"/>
                <a:cs typeface="Arial"/>
              </a:rPr>
              <a:t>the </a:t>
            </a:r>
            <a:r>
              <a:rPr dirty="0" sz="2200" spc="70">
                <a:latin typeface="Arial"/>
                <a:cs typeface="Arial"/>
              </a:rPr>
              <a:t>request </a:t>
            </a:r>
            <a:r>
              <a:rPr dirty="0" sz="2200" spc="55">
                <a:latin typeface="Arial"/>
                <a:cs typeface="Arial"/>
              </a:rPr>
              <a:t>submission, </a:t>
            </a:r>
            <a:r>
              <a:rPr dirty="0" sz="2200" spc="-30">
                <a:latin typeface="Arial"/>
                <a:cs typeface="Arial"/>
              </a:rPr>
              <a:t>TDH </a:t>
            </a:r>
            <a:r>
              <a:rPr dirty="0" sz="2200" spc="75">
                <a:latin typeface="Arial"/>
                <a:cs typeface="Arial"/>
              </a:rPr>
              <a:t>staff </a:t>
            </a:r>
            <a:r>
              <a:rPr dirty="0" sz="2200" spc="80">
                <a:latin typeface="Arial"/>
                <a:cs typeface="Arial"/>
              </a:rPr>
              <a:t>will </a:t>
            </a:r>
            <a:r>
              <a:rPr dirty="0" sz="2200" spc="65">
                <a:latin typeface="Arial"/>
                <a:cs typeface="Arial"/>
              </a:rPr>
              <a:t>contact </a:t>
            </a:r>
            <a:r>
              <a:rPr dirty="0" sz="2200" spc="100">
                <a:latin typeface="Arial"/>
                <a:cs typeface="Arial"/>
              </a:rPr>
              <a:t>the  </a:t>
            </a:r>
            <a:r>
              <a:rPr dirty="0" sz="2200" spc="70">
                <a:latin typeface="Arial"/>
                <a:cs typeface="Arial"/>
              </a:rPr>
              <a:t>applicant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for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verification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85">
                <a:latin typeface="Arial"/>
                <a:cs typeface="Arial"/>
              </a:rPr>
              <a:t>and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with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45">
                <a:latin typeface="Arial"/>
                <a:cs typeface="Arial"/>
              </a:rPr>
              <a:t>any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questions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about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  </a:t>
            </a:r>
            <a:r>
              <a:rPr dirty="0" sz="2200" spc="60">
                <a:latin typeface="Arial"/>
                <a:cs typeface="Arial"/>
              </a:rPr>
              <a:t>request.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DCCD3"/>
              </a:buClr>
              <a:buFont typeface="Wingdings"/>
              <a:buChar char=""/>
            </a:pPr>
            <a:endParaRPr sz="2950">
              <a:latin typeface="Arial"/>
              <a:cs typeface="Arial"/>
            </a:endParaRPr>
          </a:p>
          <a:p>
            <a:pPr marL="355600" marR="1115060" indent="-343535">
              <a:lnSpc>
                <a:spcPts val="2380"/>
              </a:lnSpc>
              <a:buClr>
                <a:srgbClr val="2DCCD3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request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is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then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assigned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95">
                <a:latin typeface="Arial"/>
                <a:cs typeface="Arial"/>
              </a:rPr>
              <a:t>program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staff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for  </a:t>
            </a:r>
            <a:r>
              <a:rPr dirty="0" sz="2200" spc="80">
                <a:latin typeface="Arial"/>
                <a:cs typeface="Arial"/>
              </a:rPr>
              <a:t>completion.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DCCD3"/>
              </a:buClr>
              <a:buFont typeface="Wingdings"/>
              <a:buChar char=""/>
            </a:pPr>
            <a:endParaRPr sz="27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2DCCD3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55">
                <a:latin typeface="Arial"/>
                <a:cs typeface="Arial"/>
              </a:rPr>
              <a:t>Program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staff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may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45">
                <a:latin typeface="Arial"/>
                <a:cs typeface="Arial"/>
              </a:rPr>
              <a:t>take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125">
                <a:latin typeface="Arial"/>
                <a:cs typeface="Arial"/>
              </a:rPr>
              <a:t>up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35">
                <a:latin typeface="Arial"/>
                <a:cs typeface="Arial"/>
              </a:rPr>
              <a:t>30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days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complete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60">
                <a:latin typeface="Arial"/>
                <a:cs typeface="Arial"/>
              </a:rPr>
              <a:t>request.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DCCD3"/>
              </a:buClr>
              <a:buFont typeface="Wingdings"/>
              <a:buChar char=""/>
            </a:pPr>
            <a:endParaRPr sz="27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Clr>
                <a:srgbClr val="2DCCD3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20">
                <a:latin typeface="Arial"/>
                <a:cs typeface="Arial"/>
              </a:rPr>
              <a:t>Once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completed,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staff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80">
                <a:latin typeface="Arial"/>
                <a:cs typeface="Arial"/>
              </a:rPr>
              <a:t>will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50">
                <a:latin typeface="Arial"/>
                <a:cs typeface="Arial"/>
              </a:rPr>
              <a:t>send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following:</a:t>
            </a:r>
            <a:endParaRPr sz="2200">
              <a:latin typeface="Arial"/>
              <a:cs typeface="Arial"/>
            </a:endParaRPr>
          </a:p>
          <a:p>
            <a:pPr lvl="1" marL="755650" indent="-286385">
              <a:lnSpc>
                <a:spcPct val="100000"/>
              </a:lnSpc>
              <a:spcBef>
                <a:spcPts val="245"/>
              </a:spcBef>
              <a:buClr>
                <a:srgbClr val="2DCCD3"/>
              </a:buClr>
              <a:buFont typeface="Wingdings"/>
              <a:buChar char=""/>
              <a:tabLst>
                <a:tab pos="755015" algn="l"/>
                <a:tab pos="756285" algn="l"/>
              </a:tabLst>
            </a:pPr>
            <a:r>
              <a:rPr dirty="0" sz="1900" spc="-100">
                <a:latin typeface="Arial"/>
                <a:cs typeface="Arial"/>
              </a:rPr>
              <a:t>PDF </a:t>
            </a:r>
            <a:r>
              <a:rPr dirty="0" sz="1900" spc="60">
                <a:latin typeface="Arial"/>
                <a:cs typeface="Arial"/>
              </a:rPr>
              <a:t>file </a:t>
            </a:r>
            <a:r>
              <a:rPr dirty="0" sz="1900" spc="100">
                <a:latin typeface="Arial"/>
                <a:cs typeface="Arial"/>
              </a:rPr>
              <a:t>of </a:t>
            </a:r>
            <a:r>
              <a:rPr dirty="0" sz="1900" spc="80">
                <a:latin typeface="Arial"/>
                <a:cs typeface="Arial"/>
              </a:rPr>
              <a:t>the </a:t>
            </a:r>
            <a:r>
              <a:rPr dirty="0" sz="1900" spc="55">
                <a:latin typeface="Arial"/>
                <a:cs typeface="Arial"/>
              </a:rPr>
              <a:t>original</a:t>
            </a:r>
            <a:r>
              <a:rPr dirty="0" sz="1900" spc="-375">
                <a:latin typeface="Arial"/>
                <a:cs typeface="Arial"/>
              </a:rPr>
              <a:t> </a:t>
            </a:r>
            <a:r>
              <a:rPr dirty="0" sz="1900" spc="60">
                <a:latin typeface="Arial"/>
                <a:cs typeface="Arial"/>
              </a:rPr>
              <a:t>request</a:t>
            </a:r>
            <a:endParaRPr sz="1900">
              <a:latin typeface="Arial"/>
              <a:cs typeface="Arial"/>
            </a:endParaRPr>
          </a:p>
          <a:p>
            <a:pPr lvl="1" marL="755650" indent="-286385">
              <a:lnSpc>
                <a:spcPct val="100000"/>
              </a:lnSpc>
              <a:spcBef>
                <a:spcPts val="225"/>
              </a:spcBef>
              <a:buClr>
                <a:srgbClr val="2DCCD3"/>
              </a:buClr>
              <a:buFont typeface="Wingdings"/>
              <a:buChar char=""/>
              <a:tabLst>
                <a:tab pos="755015" algn="l"/>
                <a:tab pos="756285" algn="l"/>
              </a:tabLst>
            </a:pPr>
            <a:r>
              <a:rPr dirty="0" sz="1900" spc="15">
                <a:latin typeface="Arial"/>
                <a:cs typeface="Arial"/>
              </a:rPr>
              <a:t>Request</a:t>
            </a:r>
            <a:r>
              <a:rPr dirty="0" sz="1900" spc="-60">
                <a:latin typeface="Arial"/>
                <a:cs typeface="Arial"/>
              </a:rPr>
              <a:t> </a:t>
            </a:r>
            <a:r>
              <a:rPr dirty="0" sz="1900" spc="45">
                <a:latin typeface="Arial"/>
                <a:cs typeface="Arial"/>
              </a:rPr>
              <a:t>results</a:t>
            </a:r>
            <a:endParaRPr sz="1900">
              <a:latin typeface="Arial"/>
              <a:cs typeface="Arial"/>
            </a:endParaRPr>
          </a:p>
          <a:p>
            <a:pPr lvl="1" marL="755650" indent="-286385">
              <a:lnSpc>
                <a:spcPct val="100000"/>
              </a:lnSpc>
              <a:spcBef>
                <a:spcPts val="229"/>
              </a:spcBef>
              <a:buClr>
                <a:srgbClr val="2DCCD3"/>
              </a:buClr>
              <a:buFont typeface="Wingdings"/>
              <a:buChar char=""/>
              <a:tabLst>
                <a:tab pos="755015" algn="l"/>
                <a:tab pos="756285" algn="l"/>
              </a:tabLst>
            </a:pPr>
            <a:r>
              <a:rPr dirty="0" sz="1900" spc="60">
                <a:latin typeface="Arial"/>
                <a:cs typeface="Arial"/>
              </a:rPr>
              <a:t>Fulfillment</a:t>
            </a:r>
            <a:r>
              <a:rPr dirty="0" sz="1900" spc="-65">
                <a:latin typeface="Arial"/>
                <a:cs typeface="Arial"/>
              </a:rPr>
              <a:t> </a:t>
            </a:r>
            <a:r>
              <a:rPr dirty="0" sz="1900" spc="80">
                <a:latin typeface="Arial"/>
                <a:cs typeface="Arial"/>
              </a:rPr>
              <a:t>letter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60"/>
              </a:spcBef>
            </a:pPr>
            <a:r>
              <a:rPr dirty="0" spc="15"/>
              <a:t>Questions?</a:t>
            </a:r>
          </a:p>
        </p:txBody>
      </p:sp>
      <p:sp>
        <p:nvSpPr>
          <p:cNvPr id="6" name="object 6"/>
          <p:cNvSpPr/>
          <p:nvPr/>
        </p:nvSpPr>
        <p:spPr>
          <a:xfrm>
            <a:off x="4372178" y="3200156"/>
            <a:ext cx="740256" cy="12143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31E2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DC20494</dc:creator>
  <dc:title>Microsoft PowerPoint - HDDS Infowebinar WG_Final - 10202020</dc:title>
  <dcterms:created xsi:type="dcterms:W3CDTF">2020-11-05T21:14:46Z</dcterms:created>
  <dcterms:modified xsi:type="dcterms:W3CDTF">2020-11-05T21:14:46Z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2020-11-05T00:00:00Z</vt:filetime>
  </property>
</Properties>
</file>