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charts/style4.xml" ContentType="application/vnd.ms-office.chartstyle+xml"/>
  <Override PartName="/ppt/charts/colors4.xml" ContentType="application/vnd.ms-office.chartcolorstyle+xml"/>
  <Override PartName="/ppt/charts/chart9.xml" ContentType="application/vnd.openxmlformats-officedocument.drawingml.chart+xml"/>
  <Override PartName="/ppt/drawings/drawing1.xml" ContentType="application/vnd.openxmlformats-officedocument.drawingml.chartshapes+xml"/>
  <Override PartName="/ppt/charts/chart10.xml" ContentType="application/vnd.openxmlformats-officedocument.drawingml.chart+xml"/>
  <Override PartName="/ppt/charts/chart11.xml" ContentType="application/vnd.openxmlformats-officedocument.drawingml.chart+xml"/>
  <Override PartName="/ppt/notesSlides/notesSlide5.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drawings/drawing2.xml" ContentType="application/vnd.openxmlformats-officedocument.drawingml.chartshapes+xml"/>
  <Override PartName="/ppt/charts/chart14.xml" ContentType="application/vnd.openxmlformats-officedocument.drawingml.chart+xml"/>
  <Override PartName="/ppt/drawings/drawing3.xml" ContentType="application/vnd.openxmlformats-officedocument.drawingml.chartshapes+xml"/>
  <Override PartName="/ppt/charts/chart15.xml" ContentType="application/vnd.openxmlformats-officedocument.drawingml.chart+xml"/>
  <Override PartName="/ppt/charts/chart16.xml" ContentType="application/vnd.openxmlformats-officedocument.drawingml.chart+xml"/>
  <Override PartName="/ppt/charts/style5.xml" ContentType="application/vnd.ms-office.chartstyle+xml"/>
  <Override PartName="/ppt/charts/colors5.xml" ContentType="application/vnd.ms-office.chartcolorstyle+xml"/>
  <Override PartName="/ppt/charts/chart17.xml" ContentType="application/vnd.openxmlformats-officedocument.drawingml.chart+xml"/>
  <Override PartName="/ppt/drawings/drawing4.xml" ContentType="application/vnd.openxmlformats-officedocument.drawingml.chartshapes+xml"/>
  <Override PartName="/ppt/charts/chart18.xml" ContentType="application/vnd.openxmlformats-officedocument.drawingml.chart+xml"/>
  <Override PartName="/ppt/charts/chart19.xml" ContentType="application/vnd.openxmlformats-officedocument.drawingml.chart+xml"/>
  <Override PartName="/ppt/charts/style6.xml" ContentType="application/vnd.ms-office.chartstyle+xml"/>
  <Override PartName="/ppt/charts/colors6.xml" ContentType="application/vnd.ms-office.chartcolorstyle+xml"/>
  <Override PartName="/ppt/charts/chart20.xml" ContentType="application/vnd.openxmlformats-officedocument.drawingml.chart+xml"/>
  <Override PartName="/ppt/drawings/drawing5.xml" ContentType="application/vnd.openxmlformats-officedocument.drawingml.chartshapes+xml"/>
  <Override PartName="/ppt/charts/chart21.xml" ContentType="application/vnd.openxmlformats-officedocument.drawingml.chart+xml"/>
  <Override PartName="/ppt/charts/chart22.xml" ContentType="application/vnd.openxmlformats-officedocument.drawingml.chart+xml"/>
  <Override PartName="/ppt/charts/style7.xml" ContentType="application/vnd.ms-office.chartstyle+xml"/>
  <Override PartName="/ppt/charts/colors7.xml" ContentType="application/vnd.ms-office.chartcolorstyle+xml"/>
  <Override PartName="/ppt/charts/chart23.xml" ContentType="application/vnd.openxmlformats-officedocument.drawingml.chart+xml"/>
  <Override PartName="/ppt/drawings/drawing6.xml" ContentType="application/vnd.openxmlformats-officedocument.drawingml.chartshapes+xml"/>
  <Override PartName="/ppt/charts/chart24.xml" ContentType="application/vnd.openxmlformats-officedocument.drawingml.chart+xml"/>
  <Override PartName="/ppt/charts/chart25.xml" ContentType="application/vnd.openxmlformats-officedocument.drawingml.chart+xml"/>
  <Override PartName="/ppt/charts/style8.xml" ContentType="application/vnd.ms-office.chartstyle+xml"/>
  <Override PartName="/ppt/charts/colors8.xml" ContentType="application/vnd.ms-office.chartcolorstyle+xml"/>
  <Override PartName="/ppt/charts/chart26.xml" ContentType="application/vnd.openxmlformats-officedocument.drawingml.chart+xml"/>
  <Override PartName="/ppt/drawings/drawing7.xml" ContentType="application/vnd.openxmlformats-officedocument.drawingml.chartshapes+xml"/>
  <Override PartName="/ppt/notesSlides/notesSlide6.xml" ContentType="application/vnd.openxmlformats-officedocument.presentationml.notesSlide+xml"/>
  <Override PartName="/ppt/charts/chart27.xml" ContentType="application/vnd.openxmlformats-officedocument.drawingml.chart+xml"/>
  <Override PartName="/ppt/charts/chart28.xml" ContentType="application/vnd.openxmlformats-officedocument.drawingml.chart+xml"/>
  <Override PartName="/ppt/charts/style9.xml" ContentType="application/vnd.ms-office.chartstyle+xml"/>
  <Override PartName="/ppt/charts/colors9.xml" ContentType="application/vnd.ms-office.chartcolorstyle+xml"/>
  <Override PartName="/ppt/charts/chart29.xml" ContentType="application/vnd.openxmlformats-officedocument.drawingml.chart+xml"/>
  <Override PartName="/ppt/drawings/drawing8.xml" ContentType="application/vnd.openxmlformats-officedocument.drawingml.chartshapes+xml"/>
  <Override PartName="/ppt/notesSlides/notesSlide7.xml" ContentType="application/vnd.openxmlformats-officedocument.presentationml.notesSlide+xml"/>
  <Override PartName="/ppt/charts/chart3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31.xml" ContentType="application/vnd.openxmlformats-officedocument.drawingml.chart+xml"/>
  <Override PartName="/ppt/drawings/drawing9.xml" ContentType="application/vnd.openxmlformats-officedocument.drawingml.chartshapes+xml"/>
  <Override PartName="/ppt/charts/chart3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33.xml" ContentType="application/vnd.openxmlformats-officedocument.drawingml.chart+xml"/>
  <Override PartName="/ppt/drawings/drawing10.xml" ContentType="application/vnd.openxmlformats-officedocument.drawingml.chartshapes+xml"/>
  <Override PartName="/ppt/charts/chart34.xml" ContentType="application/vnd.openxmlformats-officedocument.drawingml.chart+xml"/>
  <Override PartName="/ppt/drawings/drawing11.xml" ContentType="application/vnd.openxmlformats-officedocument.drawingml.chartshapes+xml"/>
  <Override PartName="/ppt/charts/chart3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3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37.xml" ContentType="application/vnd.openxmlformats-officedocument.drawingml.chart+xml"/>
  <Override PartName="/ppt/drawings/drawing12.xml" ContentType="application/vnd.openxmlformats-officedocument.drawingml.chartshapes+xml"/>
  <Override PartName="/ppt/charts/chart38.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39.xml" ContentType="application/vnd.openxmlformats-officedocument.drawingml.chart+xml"/>
  <Override PartName="/ppt/drawings/drawing13.xml" ContentType="application/vnd.openxmlformats-officedocument.drawingml.chartshapes+xml"/>
  <Override PartName="/ppt/charts/chart40.xml" ContentType="application/vnd.openxmlformats-officedocument.drawingml.chart+xml"/>
  <Override PartName="/ppt/drawings/drawing14.xml" ContentType="application/vnd.openxmlformats-officedocument.drawingml.chartshapes+xml"/>
  <Override PartName="/ppt/charts/chart41.xml" ContentType="application/vnd.openxmlformats-officedocument.drawingml.chart+xml"/>
  <Override PartName="/ppt/drawings/drawing15.xml" ContentType="application/vnd.openxmlformats-officedocument.drawingml.chartshapes+xml"/>
  <Override PartName="/ppt/charts/chart42.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43.xml" ContentType="application/vnd.openxmlformats-officedocument.drawingml.chart+xml"/>
  <Override PartName="/ppt/drawings/drawing16.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4.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3.xml" ContentType="application/vnd.openxmlformats-officedocument.presentationml.notesSlide+xml"/>
  <Override PartName="/ppt/charts/chart45.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46.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69"/>
  </p:notesMasterIdLst>
  <p:sldIdLst>
    <p:sldId id="392" r:id="rId6"/>
    <p:sldId id="393" r:id="rId7"/>
    <p:sldId id="321" r:id="rId8"/>
    <p:sldId id="383" r:id="rId9"/>
    <p:sldId id="319" r:id="rId10"/>
    <p:sldId id="351" r:id="rId11"/>
    <p:sldId id="385" r:id="rId12"/>
    <p:sldId id="407" r:id="rId13"/>
    <p:sldId id="387" r:id="rId14"/>
    <p:sldId id="406" r:id="rId15"/>
    <p:sldId id="389" r:id="rId16"/>
    <p:sldId id="390" r:id="rId17"/>
    <p:sldId id="391" r:id="rId18"/>
    <p:sldId id="386" r:id="rId19"/>
    <p:sldId id="384" r:id="rId20"/>
    <p:sldId id="317" r:id="rId21"/>
    <p:sldId id="353" r:id="rId22"/>
    <p:sldId id="357" r:id="rId23"/>
    <p:sldId id="358" r:id="rId24"/>
    <p:sldId id="394" r:id="rId25"/>
    <p:sldId id="395" r:id="rId26"/>
    <p:sldId id="359" r:id="rId27"/>
    <p:sldId id="360" r:id="rId28"/>
    <p:sldId id="396" r:id="rId29"/>
    <p:sldId id="397" r:id="rId30"/>
    <p:sldId id="361" r:id="rId31"/>
    <p:sldId id="362" r:id="rId32"/>
    <p:sldId id="398" r:id="rId33"/>
    <p:sldId id="399" r:id="rId34"/>
    <p:sldId id="363" r:id="rId35"/>
    <p:sldId id="364" r:id="rId36"/>
    <p:sldId id="400" r:id="rId37"/>
    <p:sldId id="401" r:id="rId38"/>
    <p:sldId id="365" r:id="rId39"/>
    <p:sldId id="366" r:id="rId40"/>
    <p:sldId id="402" r:id="rId41"/>
    <p:sldId id="403" r:id="rId42"/>
    <p:sldId id="367" r:id="rId43"/>
    <p:sldId id="368" r:id="rId44"/>
    <p:sldId id="404" r:id="rId45"/>
    <p:sldId id="369" r:id="rId46"/>
    <p:sldId id="370" r:id="rId47"/>
    <p:sldId id="371" r:id="rId48"/>
    <p:sldId id="372" r:id="rId49"/>
    <p:sldId id="374" r:id="rId50"/>
    <p:sldId id="375" r:id="rId51"/>
    <p:sldId id="373" r:id="rId52"/>
    <p:sldId id="376" r:id="rId53"/>
    <p:sldId id="377" r:id="rId54"/>
    <p:sldId id="378" r:id="rId55"/>
    <p:sldId id="379" r:id="rId56"/>
    <p:sldId id="380" r:id="rId57"/>
    <p:sldId id="381" r:id="rId58"/>
    <p:sldId id="382" r:id="rId59"/>
    <p:sldId id="405" r:id="rId60"/>
    <p:sldId id="339" r:id="rId61"/>
    <p:sldId id="340" r:id="rId62"/>
    <p:sldId id="341" r:id="rId63"/>
    <p:sldId id="345" r:id="rId64"/>
    <p:sldId id="346" r:id="rId65"/>
    <p:sldId id="336" r:id="rId66"/>
    <p:sldId id="337" r:id="rId67"/>
    <p:sldId id="338" r:id="rId6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686"/>
    <a:srgbClr val="595959"/>
    <a:srgbClr val="DDE195"/>
    <a:srgbClr val="89D9DE"/>
    <a:srgbClr val="CCBB83"/>
    <a:srgbClr val="6D1F23"/>
    <a:srgbClr val="CD691D"/>
    <a:srgbClr val="BABE4A"/>
    <a:srgbClr val="27B4BB"/>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53"/>
    <p:restoredTop sz="90201" autoAdjust="0"/>
  </p:normalViewPr>
  <p:slideViewPr>
    <p:cSldViewPr>
      <p:cViewPr varScale="1">
        <p:scale>
          <a:sx n="79" d="100"/>
          <a:sy n="79" d="100"/>
        </p:scale>
        <p:origin x="1422" y="96"/>
      </p:cViewPr>
      <p:guideLst>
        <p:guide orient="horz" pos="2160"/>
        <p:guide pos="2880"/>
      </p:guideLst>
    </p:cSldViewPr>
  </p:slideViewPr>
  <p:notesTextViewPr>
    <p:cViewPr>
      <p:scale>
        <a:sx n="1" d="1"/>
        <a:sy n="1" d="1"/>
      </p:scale>
      <p:origin x="0" y="0"/>
    </p:cViewPr>
  </p:notesTextViewPr>
  <p:sorterViewPr>
    <p:cViewPr>
      <p:scale>
        <a:sx n="100" d="100"/>
        <a:sy n="100" d="100"/>
      </p:scale>
      <p:origin x="0" y="-1696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1.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5.xml"/><Relationship Id="rId1" Type="http://schemas.microsoft.com/office/2011/relationships/chartStyle" Target="style5.xm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6.xml"/><Relationship Id="rId1" Type="http://schemas.microsoft.com/office/2011/relationships/chartStyle" Target="style6.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7.xml"/><Relationship Id="rId1" Type="http://schemas.microsoft.com/office/2011/relationships/chartStyle" Target="style7.xml"/></Relationships>
</file>

<file path=ppt/charts/_rels/chart23.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8.xml"/><Relationship Id="rId1" Type="http://schemas.microsoft.com/office/2011/relationships/chartStyle" Target="style8.xm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9.xml"/><Relationship Id="rId1" Type="http://schemas.microsoft.com/office/2011/relationships/chartStyle" Target="style9.xml"/></Relationships>
</file>

<file path=ppt/charts/_rels/chart29.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10.xml"/><Relationship Id="rId1" Type="http://schemas.microsoft.com/office/2011/relationships/chartStyle" Target="style10.xml"/></Relationships>
</file>

<file path=ppt/charts/_rels/chart31.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package" Target="../embeddings/Microsoft_Excel_Worksheet31.xlsx"/></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11.xml"/><Relationship Id="rId1" Type="http://schemas.microsoft.com/office/2011/relationships/chartStyle" Target="style11.xml"/></Relationships>
</file>

<file path=ppt/charts/_rels/chart33.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package" Target="../embeddings/Microsoft_Excel_Worksheet33.xlsx"/></Relationships>
</file>

<file path=ppt/charts/_rels/chart34.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package" Target="../embeddings/Microsoft_Excel_Worksheet34.xlsx"/></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12.xml"/><Relationship Id="rId1" Type="http://schemas.microsoft.com/office/2011/relationships/chartStyle" Target="style12.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13.xml"/><Relationship Id="rId1" Type="http://schemas.microsoft.com/office/2011/relationships/chartStyle" Target="style13.xml"/></Relationships>
</file>

<file path=ppt/charts/_rels/chart37.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package" Target="../embeddings/Microsoft_Excel_Worksheet37.xlsx"/></Relationships>
</file>

<file path=ppt/charts/_rels/chart38.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14.xml"/><Relationship Id="rId1" Type="http://schemas.microsoft.com/office/2011/relationships/chartStyle" Target="style14.xml"/></Relationships>
</file>

<file path=ppt/charts/_rels/chart39.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package" Target="../embeddings/Microsoft_Excel_Worksheet39.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xml"/><Relationship Id="rId1" Type="http://schemas.microsoft.com/office/2011/relationships/chartStyle" Target="style1.xml"/></Relationships>
</file>

<file path=ppt/charts/_rels/chart40.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package" Target="../embeddings/Microsoft_Excel_Worksheet40.xlsx"/></Relationships>
</file>

<file path=ppt/charts/_rels/chart41.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package" Target="../embeddings/Microsoft_Excel_Worksheet41.xlsx"/></Relationships>
</file>

<file path=ppt/charts/_rels/chart42.xml.rels><?xml version="1.0" encoding="UTF-8" standalone="yes"?>
<Relationships xmlns="http://schemas.openxmlformats.org/package/2006/relationships"><Relationship Id="rId3" Type="http://schemas.openxmlformats.org/officeDocument/2006/relationships/package" Target="../embeddings/Microsoft_Excel_Worksheet42.xlsx"/><Relationship Id="rId2" Type="http://schemas.microsoft.com/office/2011/relationships/chartColorStyle" Target="colors15.xml"/><Relationship Id="rId1" Type="http://schemas.microsoft.com/office/2011/relationships/chartStyle" Target="style15.xml"/></Relationships>
</file>

<file path=ppt/charts/_rels/chart43.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package" Target="../embeddings/Microsoft_Excel_Worksheet43.xlsx"/></Relationships>
</file>

<file path=ppt/charts/_rels/chart44.xml.rels><?xml version="1.0" encoding="UTF-8" standalone="yes"?>
<Relationships xmlns="http://schemas.openxmlformats.org/package/2006/relationships"><Relationship Id="rId3" Type="http://schemas.openxmlformats.org/officeDocument/2006/relationships/package" Target="../embeddings/Microsoft_Excel_Worksheet44.xlsx"/><Relationship Id="rId2" Type="http://schemas.microsoft.com/office/2011/relationships/chartColorStyle" Target="colors16.xml"/><Relationship Id="rId1" Type="http://schemas.microsoft.com/office/2011/relationships/chartStyle" Target="style16.xml"/></Relationships>
</file>

<file path=ppt/charts/_rels/chart45.xml.rels><?xml version="1.0" encoding="UTF-8" standalone="yes"?>
<Relationships xmlns="http://schemas.openxmlformats.org/package/2006/relationships"><Relationship Id="rId3" Type="http://schemas.openxmlformats.org/officeDocument/2006/relationships/package" Target="../embeddings/Microsoft_Excel_Worksheet45.xlsx"/><Relationship Id="rId2" Type="http://schemas.microsoft.com/office/2011/relationships/chartColorStyle" Target="colors17.xml"/><Relationship Id="rId1" Type="http://schemas.microsoft.com/office/2011/relationships/chartStyle" Target="style17.xml"/></Relationships>
</file>

<file path=ppt/charts/_rels/chart46.xml.rels><?xml version="1.0" encoding="UTF-8" standalone="yes"?>
<Relationships xmlns="http://schemas.openxmlformats.org/package/2006/relationships"><Relationship Id="rId3" Type="http://schemas.openxmlformats.org/officeDocument/2006/relationships/package" Target="../embeddings/Microsoft_Excel_Worksheet46.xlsx"/><Relationship Id="rId2" Type="http://schemas.microsoft.com/office/2011/relationships/chartColorStyle" Target="colors18.xml"/><Relationship Id="rId1" Type="http://schemas.microsoft.com/office/2011/relationships/chartStyle" Target="style18.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4.xml"/><Relationship Id="rId1" Type="http://schemas.microsoft.com/office/2011/relationships/chartStyle" Target="style4.xm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046708223972002"/>
          <c:y val="5.2148317698929934E-2"/>
          <c:w val="0.78900229658792653"/>
          <c:h val="0.78335914806738438"/>
        </c:manualLayout>
      </c:layout>
      <c:barChart>
        <c:barDir val="col"/>
        <c:grouping val="clustered"/>
        <c:varyColors val="0"/>
        <c:ser>
          <c:idx val="0"/>
          <c:order val="0"/>
          <c:tx>
            <c:strRef>
              <c:f>Sheet1!$E$2</c:f>
              <c:strCache>
                <c:ptCount val="1"/>
                <c:pt idx="0">
                  <c:v>Tennessee</c:v>
                </c:pt>
              </c:strCache>
            </c:strRef>
          </c:tx>
          <c:spPr>
            <a:solidFill>
              <a:schemeClr val="bg2">
                <a:lumMod val="75000"/>
              </a:schemeClr>
            </a:solidFill>
            <a:ln>
              <a:solidFill>
                <a:schemeClr val="tx2"/>
              </a:solidFill>
            </a:ln>
          </c:spPr>
          <c:invertIfNegative val="0"/>
          <c:dLbls>
            <c:numFmt formatCode="#,##0" sourceLinked="0"/>
            <c:spPr>
              <a:noFill/>
              <a:ln>
                <a:noFill/>
              </a:ln>
              <a:effectLst/>
            </c:spPr>
            <c:txPr>
              <a:bodyPr/>
              <a:lstStyle/>
              <a:p>
                <a:pPr>
                  <a:defRPr sz="1400" b="1">
                    <a:latin typeface="+mn-lt"/>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Sheet1!$D$4:$D$8</c:f>
              <c:numCache>
                <c:formatCode>General</c:formatCode>
                <c:ptCount val="5"/>
                <c:pt idx="0">
                  <c:v>2014</c:v>
                </c:pt>
                <c:pt idx="1">
                  <c:v>2015</c:v>
                </c:pt>
                <c:pt idx="2">
                  <c:v>2016</c:v>
                </c:pt>
                <c:pt idx="3">
                  <c:v>2017</c:v>
                </c:pt>
                <c:pt idx="4">
                  <c:v>2018</c:v>
                </c:pt>
              </c:numCache>
            </c:numRef>
          </c:cat>
          <c:val>
            <c:numRef>
              <c:f>Sheet1!$E$4:$E$8</c:f>
              <c:numCache>
                <c:formatCode>General</c:formatCode>
                <c:ptCount val="5"/>
                <c:pt idx="0">
                  <c:v>1263</c:v>
                </c:pt>
                <c:pt idx="1">
                  <c:v>1451</c:v>
                </c:pt>
                <c:pt idx="2">
                  <c:v>1631</c:v>
                </c:pt>
                <c:pt idx="3">
                  <c:v>1776</c:v>
                </c:pt>
                <c:pt idx="4">
                  <c:v>1818</c:v>
                </c:pt>
              </c:numCache>
            </c:numRef>
          </c:val>
          <c:extLst xmlns:c16r2="http://schemas.microsoft.com/office/drawing/2015/06/chart">
            <c:ext xmlns:c16="http://schemas.microsoft.com/office/drawing/2014/chart" uri="{C3380CC4-5D6E-409C-BE32-E72D297353CC}">
              <c16:uniqueId val="{00000000-34C5-BB4E-BE08-C5F8DAF3C3D8}"/>
            </c:ext>
          </c:extLst>
        </c:ser>
        <c:dLbls>
          <c:showLegendKey val="0"/>
          <c:showVal val="0"/>
          <c:showCatName val="0"/>
          <c:showSerName val="0"/>
          <c:showPercent val="0"/>
          <c:showBubbleSize val="0"/>
        </c:dLbls>
        <c:gapWidth val="150"/>
        <c:axId val="-106895120"/>
        <c:axId val="-106904368"/>
      </c:barChart>
      <c:catAx>
        <c:axId val="-106895120"/>
        <c:scaling>
          <c:orientation val="minMax"/>
        </c:scaling>
        <c:delete val="0"/>
        <c:axPos val="b"/>
        <c:numFmt formatCode="General" sourceLinked="1"/>
        <c:majorTickMark val="none"/>
        <c:minorTickMark val="none"/>
        <c:tickLblPos val="nextTo"/>
        <c:txPr>
          <a:bodyPr/>
          <a:lstStyle/>
          <a:p>
            <a:pPr>
              <a:defRPr sz="1400" b="1">
                <a:latin typeface="Arial" panose="020B0604020202020204" pitchFamily="34" charset="0"/>
                <a:cs typeface="Arial" panose="020B0604020202020204" pitchFamily="34" charset="0"/>
              </a:defRPr>
            </a:pPr>
            <a:endParaRPr lang="en-US"/>
          </a:p>
        </c:txPr>
        <c:crossAx val="-106904368"/>
        <c:crosses val="autoZero"/>
        <c:auto val="1"/>
        <c:lblAlgn val="ctr"/>
        <c:lblOffset val="100"/>
        <c:noMultiLvlLbl val="0"/>
      </c:catAx>
      <c:valAx>
        <c:axId val="-106904368"/>
        <c:scaling>
          <c:orientation val="minMax"/>
        </c:scaling>
        <c:delete val="0"/>
        <c:axPos val="l"/>
        <c:majorGridlines>
          <c:spPr>
            <a:ln>
              <a:solidFill>
                <a:schemeClr val="bg1">
                  <a:lumMod val="85000"/>
                </a:schemeClr>
              </a:solidFill>
            </a:ln>
          </c:spPr>
        </c:majorGridlines>
        <c:title>
          <c:tx>
            <c:rich>
              <a:bodyPr/>
              <a:lstStyle/>
              <a:p>
                <a:pPr>
                  <a:defRPr sz="1400">
                    <a:latin typeface="Arial" panose="020B0604020202020204" pitchFamily="34" charset="0"/>
                    <a:cs typeface="Arial" panose="020B0604020202020204" pitchFamily="34" charset="0"/>
                  </a:defRPr>
                </a:pPr>
                <a:r>
                  <a:rPr lang="en-US" sz="1400">
                    <a:latin typeface="Arial" panose="020B0604020202020204" pitchFamily="34" charset="0"/>
                    <a:cs typeface="Arial" panose="020B0604020202020204" pitchFamily="34" charset="0"/>
                  </a:rPr>
                  <a:t>Number of Deaths</a:t>
                </a:r>
              </a:p>
            </c:rich>
          </c:tx>
          <c:layout>
            <c:manualLayout>
              <c:xMode val="edge"/>
              <c:yMode val="edge"/>
              <c:x val="2.3251202974628172E-2"/>
              <c:y val="0.26239979603704333"/>
            </c:manualLayout>
          </c:layout>
          <c:overlay val="0"/>
        </c:title>
        <c:numFmt formatCode="#,##0" sourceLinked="0"/>
        <c:majorTickMark val="none"/>
        <c:minorTickMark val="none"/>
        <c:tickLblPos val="nextTo"/>
        <c:txPr>
          <a:bodyPr/>
          <a:lstStyle/>
          <a:p>
            <a:pPr>
              <a:defRPr sz="1400">
                <a:latin typeface="Arial" panose="020B0604020202020204" pitchFamily="34" charset="0"/>
                <a:cs typeface="Arial" panose="020B0604020202020204" pitchFamily="34" charset="0"/>
              </a:defRPr>
            </a:pPr>
            <a:endParaRPr lang="en-US"/>
          </a:p>
        </c:txPr>
        <c:crossAx val="-106895120"/>
        <c:crosses val="autoZero"/>
        <c:crossBetween val="between"/>
      </c:valAx>
      <c:spPr>
        <a:noFill/>
        <a:ln w="25400">
          <a:noFill/>
        </a:ln>
      </c:spPr>
    </c:plotArea>
    <c:plotVisOnly val="1"/>
    <c:dispBlanksAs val="gap"/>
    <c:showDLblsOverMax val="0"/>
  </c:chart>
  <c:txPr>
    <a:bodyPr/>
    <a:lstStyle/>
    <a:p>
      <a:pPr>
        <a:defRPr>
          <a:latin typeface="+mj-lt"/>
          <a:ea typeface="Open Sans Light" panose="020B0306030504020204" pitchFamily="34" charset="0"/>
          <a:cs typeface="Open Sans Light" panose="020B0306030504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94</c:v>
                </c:pt>
                <c:pt idx="1">
                  <c:v>89</c:v>
                </c:pt>
                <c:pt idx="2">
                  <c:v>90</c:v>
                </c:pt>
                <c:pt idx="3">
                  <c:v>89</c:v>
                </c:pt>
                <c:pt idx="4">
                  <c:v>89</c:v>
                </c:pt>
              </c:numCache>
            </c:numRef>
          </c:val>
          <c:extLst xmlns:c16r2="http://schemas.microsoft.com/office/drawing/2015/06/chart">
            <c:ext xmlns:c16="http://schemas.microsoft.com/office/drawing/2014/chart" uri="{C3380CC4-5D6E-409C-BE32-E72D297353CC}">
              <c16:uniqueId val="{00000000-D19F-D64E-B320-FEB27BA15578}"/>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txPr>
              <a:bodyPr wrap="square" lIns="38100" tIns="19050" rIns="38100" bIns="19050" anchor="ctr">
                <a:spAutoFit/>
              </a:bodyPr>
              <a:lstStyle/>
              <a:p>
                <a:pPr>
                  <a:defRPr sz="12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0</c:formatCode>
                <c:ptCount val="5"/>
                <c:pt idx="0">
                  <c:v>59</c:v>
                </c:pt>
                <c:pt idx="1">
                  <c:v>58</c:v>
                </c:pt>
                <c:pt idx="2">
                  <c:v>58</c:v>
                </c:pt>
                <c:pt idx="3">
                  <c:v>59</c:v>
                </c:pt>
                <c:pt idx="4">
                  <c:v>62</c:v>
                </c:pt>
              </c:numCache>
            </c:numRef>
          </c:val>
          <c:extLst xmlns:c16r2="http://schemas.microsoft.com/office/drawing/2015/06/chart">
            <c:ext xmlns:c16="http://schemas.microsoft.com/office/drawing/2014/chart" uri="{C3380CC4-5D6E-409C-BE32-E72D297353CC}">
              <c16:uniqueId val="{00000001-D19F-D64E-B320-FEB27BA15578}"/>
            </c:ext>
          </c:extLst>
        </c:ser>
        <c:dLbls>
          <c:showLegendKey val="0"/>
          <c:showVal val="0"/>
          <c:showCatName val="0"/>
          <c:showSerName val="0"/>
          <c:showPercent val="0"/>
          <c:showBubbleSize val="0"/>
        </c:dLbls>
        <c:gapWidth val="150"/>
        <c:axId val="-1671722704"/>
        <c:axId val="-1671712912"/>
      </c:barChart>
      <c:catAx>
        <c:axId val="-1671722704"/>
        <c:scaling>
          <c:orientation val="minMax"/>
        </c:scaling>
        <c:delete val="0"/>
        <c:axPos val="b"/>
        <c:numFmt formatCode="General" sourceLinked="1"/>
        <c:majorTickMark val="none"/>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12912"/>
        <c:crosses val="autoZero"/>
        <c:auto val="1"/>
        <c:lblAlgn val="ctr"/>
        <c:lblOffset val="100"/>
        <c:noMultiLvlLbl val="0"/>
      </c:catAx>
      <c:valAx>
        <c:axId val="-1671712912"/>
        <c:scaling>
          <c:orientation val="minMax"/>
        </c:scaling>
        <c:delete val="0"/>
        <c:axPos val="l"/>
        <c:majorGridlines>
          <c:spPr>
            <a:ln>
              <a:solidFill>
                <a:schemeClr val="bg1">
                  <a:lumMod val="85000"/>
                </a:schemeClr>
              </a:solidFill>
            </a:ln>
          </c:spPr>
        </c:majorGridlines>
        <c:title>
          <c:tx>
            <c:rich>
              <a:bodyPr/>
              <a:lstStyle/>
              <a:p>
                <a:pPr>
                  <a:defRPr/>
                </a:pPr>
                <a:r>
                  <a:rPr lang="en-US" sz="1400" b="1" dirty="0" smtClean="0">
                    <a:effectLst/>
                    <a:latin typeface="Arial" panose="020B0604020202020204" pitchFamily="34" charset="0"/>
                    <a:cs typeface="Arial" panose="020B0604020202020204" pitchFamily="34" charset="0"/>
                  </a:rPr>
                  <a:t>Percentage of Opioid Overdose Death</a:t>
                </a:r>
                <a:endParaRPr lang="en-US" sz="1400" dirty="0">
                  <a:effectLst/>
                  <a:latin typeface="Arial" panose="020B0604020202020204" pitchFamily="34" charset="0"/>
                  <a:cs typeface="Arial" panose="020B0604020202020204" pitchFamily="34" charset="0"/>
                </a:endParaRPr>
              </a:p>
            </c:rich>
          </c:tx>
          <c:layout/>
          <c:overlay val="0"/>
        </c:title>
        <c:numFmt formatCode="General"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22704"/>
        <c:crosses val="autoZero"/>
        <c:crossBetween val="between"/>
        <c:majorUnit val="20"/>
      </c:valAx>
    </c:plotArea>
    <c:legend>
      <c:legendPos val="r"/>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402225362855283"/>
          <c:y val="3.1820731312695499E-2"/>
          <c:w val="0.73445543666016111"/>
          <c:h val="0.78937067225893243"/>
        </c:manualLayout>
      </c:layout>
      <c:barChart>
        <c:barDir val="col"/>
        <c:grouping val="clustered"/>
        <c:varyColors val="0"/>
        <c:ser>
          <c:idx val="1"/>
          <c:order val="0"/>
          <c:tx>
            <c:strRef>
              <c:f>Sheet1!$B$1</c:f>
              <c:strCache>
                <c:ptCount val="1"/>
                <c:pt idx="0">
                  <c:v>Opioid</c:v>
                </c:pt>
              </c:strCache>
            </c:strRef>
          </c:tx>
          <c:spPr>
            <a:solidFill>
              <a:schemeClr val="tx2">
                <a:lumMod val="60000"/>
                <a:lumOff val="40000"/>
              </a:schemeClr>
            </a:solidFill>
            <a:ln w="28575">
              <a:noFill/>
            </a:ln>
          </c:spPr>
          <c:invertIfNegative val="0"/>
          <c:dPt>
            <c:idx val="2"/>
            <c:invertIfNegative val="0"/>
            <c:bubble3D val="0"/>
            <c:spPr>
              <a:solidFill>
                <a:schemeClr val="tx2">
                  <a:lumMod val="60000"/>
                  <a:lumOff val="40000"/>
                </a:schemeClr>
              </a:solidFill>
              <a:ln w="28575">
                <a:noFill/>
              </a:ln>
            </c:spPr>
            <c:extLst xmlns:c16r2="http://schemas.microsoft.com/office/drawing/2015/06/chart">
              <c:ext xmlns:c16="http://schemas.microsoft.com/office/drawing/2014/chart" uri="{C3380CC4-5D6E-409C-BE32-E72D297353CC}">
                <c16:uniqueId val="{00000001-6B70-5049-83EA-2C86EB62EC1F}"/>
              </c:ext>
            </c:extLst>
          </c:dPt>
          <c:dLbls>
            <c:numFmt formatCode="#,##0" sourceLinked="0"/>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68.2</c:v>
                </c:pt>
                <c:pt idx="1">
                  <c:v>71.3</c:v>
                </c:pt>
                <c:pt idx="2">
                  <c:v>72.7</c:v>
                </c:pt>
                <c:pt idx="3">
                  <c:v>71</c:v>
                </c:pt>
                <c:pt idx="4">
                  <c:v>72</c:v>
                </c:pt>
              </c:numCache>
            </c:numRef>
          </c:val>
          <c:extLst xmlns:c16r2="http://schemas.microsoft.com/office/drawing/2015/06/chart">
            <c:ext xmlns:c16="http://schemas.microsoft.com/office/drawing/2014/chart" uri="{C3380CC4-5D6E-409C-BE32-E72D297353CC}">
              <c16:uniqueId val="{00000001-4ABA-447D-89CC-A19CC721762E}"/>
            </c:ext>
          </c:extLst>
        </c:ser>
        <c:ser>
          <c:idx val="2"/>
          <c:order val="1"/>
          <c:tx>
            <c:strRef>
              <c:f>Sheet1!$C$1</c:f>
              <c:strCache>
                <c:ptCount val="1"/>
                <c:pt idx="0">
                  <c:v>Fentanyl</c:v>
                </c:pt>
              </c:strCache>
            </c:strRef>
          </c:tx>
          <c:spPr>
            <a:solidFill>
              <a:srgbClr val="002060"/>
            </a:solidFill>
            <a:ln w="22225"/>
          </c:spPr>
          <c:invertIfNegative val="0"/>
          <c:dLbls>
            <c:dLbl>
              <c:idx val="1"/>
              <c:layout>
                <c:manualLayout>
                  <c:x val="-4.3104579599963794E-3"/>
                  <c:y val="4.5660302736130589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6B70-5049-83EA-2C86EB62EC1F}"/>
                </c:ext>
                <c:ext xmlns:c15="http://schemas.microsoft.com/office/drawing/2012/chart" uri="{CE6537A1-D6FC-4f65-9D91-7224C49458BB}">
                  <c15:layout/>
                </c:ext>
              </c:extLst>
            </c:dLbl>
            <c:dLbl>
              <c:idx val="2"/>
              <c:layout>
                <c:manualLayout>
                  <c:x val="1.4367816091955077E-3"/>
                  <c:y val="-4.5662100456621843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6B70-5049-83EA-2C86EB62EC1F}"/>
                </c:ext>
                <c:ext xmlns:c15="http://schemas.microsoft.com/office/drawing/2012/chart" uri="{CE6537A1-D6FC-4f65-9D91-7224C49458BB}">
                  <c15:layout/>
                </c:ext>
              </c:extLst>
            </c:dLbl>
            <c:dLbl>
              <c:idx val="3"/>
              <c:layout>
                <c:manualLayout>
                  <c:x val="1.4367816091954023E-3"/>
                  <c:y val="-6.8493150684932344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6B70-5049-83EA-2C86EB62EC1F}"/>
                </c:ext>
                <c:ext xmlns:c15="http://schemas.microsoft.com/office/drawing/2012/chart" uri="{CE6537A1-D6FC-4f65-9D91-7224C49458BB}">
                  <c15:layout/>
                </c:ext>
              </c:extLst>
            </c:dLbl>
            <c:numFmt formatCode="#,##0" sourceLinked="0"/>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0</c:formatCode>
                <c:ptCount val="5"/>
                <c:pt idx="0">
                  <c:v>6</c:v>
                </c:pt>
                <c:pt idx="1">
                  <c:v>12</c:v>
                </c:pt>
                <c:pt idx="2">
                  <c:v>18</c:v>
                </c:pt>
                <c:pt idx="3">
                  <c:v>28</c:v>
                </c:pt>
                <c:pt idx="4">
                  <c:v>41</c:v>
                </c:pt>
              </c:numCache>
            </c:numRef>
          </c:val>
          <c:extLst xmlns:c16r2="http://schemas.microsoft.com/office/drawing/2015/06/chart">
            <c:ext xmlns:c16="http://schemas.microsoft.com/office/drawing/2014/chart" uri="{C3380CC4-5D6E-409C-BE32-E72D297353CC}">
              <c16:uniqueId val="{00000002-4ABA-447D-89CC-A19CC721762E}"/>
            </c:ext>
          </c:extLst>
        </c:ser>
        <c:ser>
          <c:idx val="3"/>
          <c:order val="2"/>
          <c:tx>
            <c:strRef>
              <c:f>Sheet1!$D$1</c:f>
              <c:strCache>
                <c:ptCount val="1"/>
                <c:pt idx="0">
                  <c:v>Heroin</c:v>
                </c:pt>
              </c:strCache>
            </c:strRef>
          </c:tx>
          <c:spPr>
            <a:solidFill>
              <a:schemeClr val="accent3"/>
            </a:solidFill>
          </c:spPr>
          <c:invertIfNegative val="0"/>
          <c:dLbls>
            <c:dLbl>
              <c:idx val="0"/>
              <c:layout>
                <c:manualLayout>
                  <c:x val="-1.4367816091954023E-3"/>
                  <c:y val="4.5662100456621002E-3"/>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6B70-5049-83EA-2C86EB62EC1F}"/>
                </c:ext>
                <c:ext xmlns:c15="http://schemas.microsoft.com/office/drawing/2012/chart" uri="{CE6537A1-D6FC-4f65-9D91-7224C49458BB}">
                  <c15:layout/>
                </c:ext>
              </c:extLst>
            </c:dLbl>
            <c:dLbl>
              <c:idx val="2"/>
              <c:layout>
                <c:manualLayout>
                  <c:x val="5.7471264367816091E-3"/>
                  <c:y val="0"/>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6B70-5049-83EA-2C86EB62EC1F}"/>
                </c:ext>
                <c:ext xmlns:c15="http://schemas.microsoft.com/office/drawing/2012/chart" uri="{CE6537A1-D6FC-4f65-9D91-7224C49458BB}">
                  <c15:layout/>
                </c:ext>
              </c:extLst>
            </c:dLbl>
            <c:dLbl>
              <c:idx val="3"/>
              <c:layout>
                <c:manualLayout>
                  <c:x val="-1.4367816091954023E-3"/>
                  <c:y val="1.3698630136986217E-2"/>
                </c:manualLayout>
              </c:layout>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6B70-5049-83EA-2C86EB62EC1F}"/>
                </c:ext>
                <c:ext xmlns:c15="http://schemas.microsoft.com/office/drawing/2012/chart" uri="{CE6537A1-D6FC-4f65-9D91-7224C49458BB}">
                  <c15:layout/>
                </c:ext>
              </c:extLst>
            </c:dLbl>
            <c:numFmt formatCode="#,##0" sourceLinked="0"/>
            <c:spPr>
              <a:noFill/>
              <a:ln>
                <a:noFill/>
              </a:ln>
              <a:effectLst/>
            </c:spPr>
            <c:txPr>
              <a:bodyPr/>
              <a:lstStyle/>
              <a:p>
                <a:pPr>
                  <a:defRPr sz="1400"/>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0</c:formatCode>
                <c:ptCount val="5"/>
                <c:pt idx="0">
                  <c:v>11.6</c:v>
                </c:pt>
                <c:pt idx="1">
                  <c:v>14.1</c:v>
                </c:pt>
                <c:pt idx="2">
                  <c:v>15.9</c:v>
                </c:pt>
                <c:pt idx="3">
                  <c:v>18</c:v>
                </c:pt>
                <c:pt idx="4">
                  <c:v>20</c:v>
                </c:pt>
              </c:numCache>
            </c:numRef>
          </c:val>
          <c:extLst xmlns:c16r2="http://schemas.microsoft.com/office/drawing/2015/06/chart">
            <c:ext xmlns:c16="http://schemas.microsoft.com/office/drawing/2014/chart" uri="{C3380CC4-5D6E-409C-BE32-E72D297353CC}">
              <c16:uniqueId val="{00000008-6B70-5049-83EA-2C86EB62EC1F}"/>
            </c:ext>
          </c:extLst>
        </c:ser>
        <c:dLbls>
          <c:dLblPos val="outEnd"/>
          <c:showLegendKey val="0"/>
          <c:showVal val="1"/>
          <c:showCatName val="0"/>
          <c:showSerName val="0"/>
          <c:showPercent val="0"/>
          <c:showBubbleSize val="0"/>
        </c:dLbls>
        <c:gapWidth val="150"/>
        <c:axId val="-1671743920"/>
        <c:axId val="-1671721616"/>
      </c:barChart>
      <c:catAx>
        <c:axId val="-1671743920"/>
        <c:scaling>
          <c:orientation val="minMax"/>
        </c:scaling>
        <c:delete val="0"/>
        <c:axPos val="b"/>
        <c:numFmt formatCode="General" sourceLinked="1"/>
        <c:majorTickMark val="none"/>
        <c:minorTickMark val="none"/>
        <c:tickLblPos val="nextTo"/>
        <c:txPr>
          <a:bodyPr/>
          <a:lstStyle/>
          <a:p>
            <a:pPr>
              <a:defRPr sz="1400">
                <a:solidFill>
                  <a:schemeClr val="tx1"/>
                </a:solidFill>
              </a:defRPr>
            </a:pPr>
            <a:endParaRPr lang="en-US"/>
          </a:p>
        </c:txPr>
        <c:crossAx val="-1671721616"/>
        <c:crosses val="autoZero"/>
        <c:auto val="1"/>
        <c:lblAlgn val="ctr"/>
        <c:lblOffset val="100"/>
        <c:noMultiLvlLbl val="0"/>
      </c:catAx>
      <c:valAx>
        <c:axId val="-1671721616"/>
        <c:scaling>
          <c:orientation val="minMax"/>
          <c:max val="100"/>
          <c:min val="0"/>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400">
                <a:solidFill>
                  <a:schemeClr val="tx1"/>
                </a:solidFill>
              </a:defRPr>
            </a:pPr>
            <a:endParaRPr lang="en-US"/>
          </a:p>
        </c:txPr>
        <c:crossAx val="-1671743920"/>
        <c:crosses val="autoZero"/>
        <c:crossBetween val="between"/>
        <c:majorUnit val="20"/>
        <c:minorUnit val="2"/>
      </c:valAx>
    </c:plotArea>
    <c:legend>
      <c:legendPos val="r"/>
      <c:layout/>
      <c:overlay val="0"/>
      <c:txPr>
        <a:bodyPr/>
        <a:lstStyle/>
        <a:p>
          <a:pPr>
            <a:defRPr sz="1400"/>
          </a:pPr>
          <a:endParaRPr lang="en-US"/>
        </a:p>
      </c:txPr>
    </c:legend>
    <c:plotVisOnly val="1"/>
    <c:dispBlanksAs val="gap"/>
    <c:showDLblsOverMax val="0"/>
  </c:chart>
  <c:txPr>
    <a:bodyPr/>
    <a:lstStyle/>
    <a:p>
      <a:pPr>
        <a:defRPr sz="16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98306288002067"/>
          <c:y val="3.4103836335526549E-2"/>
          <c:w val="0.75649291593620538"/>
          <c:h val="0.78596072462519895"/>
        </c:manualLayout>
      </c:layout>
      <c:barChart>
        <c:barDir val="col"/>
        <c:grouping val="clustered"/>
        <c:varyColors val="0"/>
        <c:ser>
          <c:idx val="1"/>
          <c:order val="0"/>
          <c:tx>
            <c:strRef>
              <c:f>Sheet1!$B$1</c:f>
              <c:strCache>
                <c:ptCount val="1"/>
                <c:pt idx="0">
                  <c:v>Opioid</c:v>
                </c:pt>
              </c:strCache>
            </c:strRef>
          </c:tx>
          <c:spPr>
            <a:solidFill>
              <a:schemeClr val="tx2">
                <a:lumMod val="60000"/>
                <a:lumOff val="40000"/>
              </a:schemeClr>
            </a:solidFill>
            <a:ln w="28575">
              <a:noFill/>
            </a:ln>
          </c:spPr>
          <c:invertIfNegative val="0"/>
          <c:dPt>
            <c:idx val="2"/>
            <c:invertIfNegative val="0"/>
            <c:bubble3D val="0"/>
            <c:spPr>
              <a:solidFill>
                <a:schemeClr val="tx2">
                  <a:lumMod val="60000"/>
                  <a:lumOff val="40000"/>
                </a:schemeClr>
              </a:solidFill>
              <a:ln w="28575">
                <a:noFill/>
              </a:ln>
            </c:spPr>
            <c:extLst xmlns:c16r2="http://schemas.microsoft.com/office/drawing/2015/06/chart">
              <c:ext xmlns:c16="http://schemas.microsoft.com/office/drawing/2014/chart" uri="{C3380CC4-5D6E-409C-BE32-E72D297353CC}">
                <c16:uniqueId val="{00000001-0B20-1648-9914-471629B58CA1}"/>
              </c:ext>
            </c:extLst>
          </c:dPt>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68.2</c:v>
                </c:pt>
                <c:pt idx="1">
                  <c:v>71.3</c:v>
                </c:pt>
                <c:pt idx="2">
                  <c:v>72.7</c:v>
                </c:pt>
                <c:pt idx="3">
                  <c:v>71</c:v>
                </c:pt>
                <c:pt idx="4">
                  <c:v>72</c:v>
                </c:pt>
              </c:numCache>
            </c:numRef>
          </c:val>
          <c:extLst xmlns:c16r2="http://schemas.microsoft.com/office/drawing/2015/06/chart">
            <c:ext xmlns:c16="http://schemas.microsoft.com/office/drawing/2014/chart" uri="{C3380CC4-5D6E-409C-BE32-E72D297353CC}">
              <c16:uniqueId val="{00000001-4ABA-447D-89CC-A19CC721762E}"/>
            </c:ext>
          </c:extLst>
        </c:ser>
        <c:ser>
          <c:idx val="2"/>
          <c:order val="1"/>
          <c:tx>
            <c:strRef>
              <c:f>Sheet1!$C$1</c:f>
              <c:strCache>
                <c:ptCount val="1"/>
                <c:pt idx="0">
                  <c:v>Fentanyl</c:v>
                </c:pt>
              </c:strCache>
            </c:strRef>
          </c:tx>
          <c:spPr>
            <a:solidFill>
              <a:srgbClr val="002060"/>
            </a:solidFill>
            <a:ln w="22225"/>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0</c:formatCode>
                <c:ptCount val="5"/>
                <c:pt idx="0">
                  <c:v>5.5</c:v>
                </c:pt>
                <c:pt idx="1">
                  <c:v>12</c:v>
                </c:pt>
                <c:pt idx="2">
                  <c:v>18</c:v>
                </c:pt>
                <c:pt idx="3">
                  <c:v>28</c:v>
                </c:pt>
                <c:pt idx="4">
                  <c:v>41</c:v>
                </c:pt>
              </c:numCache>
            </c:numRef>
          </c:val>
          <c:extLst xmlns:c16r2="http://schemas.microsoft.com/office/drawing/2015/06/chart">
            <c:ext xmlns:c16="http://schemas.microsoft.com/office/drawing/2014/chart" uri="{C3380CC4-5D6E-409C-BE32-E72D297353CC}">
              <c16:uniqueId val="{00000002-4ABA-447D-89CC-A19CC721762E}"/>
            </c:ext>
          </c:extLst>
        </c:ser>
        <c:ser>
          <c:idx val="3"/>
          <c:order val="2"/>
          <c:tx>
            <c:strRef>
              <c:f>Sheet1!$D$1</c:f>
              <c:strCache>
                <c:ptCount val="1"/>
                <c:pt idx="0">
                  <c:v>Heroin</c:v>
                </c:pt>
              </c:strCache>
            </c:strRef>
          </c:tx>
          <c:spPr>
            <a:solidFill>
              <a:schemeClr val="accent3"/>
            </a:solidFill>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0</c:formatCode>
                <c:ptCount val="5"/>
                <c:pt idx="0">
                  <c:v>11.6</c:v>
                </c:pt>
                <c:pt idx="1">
                  <c:v>14.1</c:v>
                </c:pt>
                <c:pt idx="2">
                  <c:v>15.9</c:v>
                </c:pt>
                <c:pt idx="3">
                  <c:v>18</c:v>
                </c:pt>
                <c:pt idx="4">
                  <c:v>20</c:v>
                </c:pt>
              </c:numCache>
            </c:numRef>
          </c:val>
          <c:extLst xmlns:c16r2="http://schemas.microsoft.com/office/drawing/2015/06/chart">
            <c:ext xmlns:c16="http://schemas.microsoft.com/office/drawing/2014/chart" uri="{C3380CC4-5D6E-409C-BE32-E72D297353CC}">
              <c16:uniqueId val="{00000008-0B20-1648-9914-471629B58CA1}"/>
            </c:ext>
          </c:extLst>
        </c:ser>
        <c:ser>
          <c:idx val="0"/>
          <c:order val="3"/>
          <c:tx>
            <c:strRef>
              <c:f>Sheet1!$E$1</c:f>
              <c:strCache>
                <c:ptCount val="1"/>
                <c:pt idx="0">
                  <c:v>Buprenorphine</c:v>
                </c:pt>
              </c:strCache>
            </c:strRef>
          </c:tx>
          <c:spPr>
            <a:solidFill>
              <a:srgbClr val="339933"/>
            </a:solidFill>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3.7</c:v>
                </c:pt>
                <c:pt idx="1">
                  <c:v>3.4</c:v>
                </c:pt>
                <c:pt idx="2">
                  <c:v>4.0999999999999996</c:v>
                </c:pt>
                <c:pt idx="3">
                  <c:v>4</c:v>
                </c:pt>
                <c:pt idx="4">
                  <c:v>5</c:v>
                </c:pt>
              </c:numCache>
            </c:numRef>
          </c:val>
          <c:extLst xmlns:c16r2="http://schemas.microsoft.com/office/drawing/2015/06/chart">
            <c:ext xmlns:c16="http://schemas.microsoft.com/office/drawing/2014/chart" uri="{C3380CC4-5D6E-409C-BE32-E72D297353CC}">
              <c16:uniqueId val="{00000009-0B20-1648-9914-471629B58CA1}"/>
            </c:ext>
          </c:extLst>
        </c:ser>
        <c:dLbls>
          <c:dLblPos val="outEnd"/>
          <c:showLegendKey val="0"/>
          <c:showVal val="1"/>
          <c:showCatName val="0"/>
          <c:showSerName val="0"/>
          <c:showPercent val="0"/>
          <c:showBubbleSize val="0"/>
        </c:dLbls>
        <c:gapWidth val="150"/>
        <c:axId val="-1671729776"/>
        <c:axId val="-1671745008"/>
      </c:barChart>
      <c:catAx>
        <c:axId val="-1671729776"/>
        <c:scaling>
          <c:orientation val="minMax"/>
        </c:scaling>
        <c:delete val="0"/>
        <c:axPos val="b"/>
        <c:numFmt formatCode="General" sourceLinked="1"/>
        <c:majorTickMark val="none"/>
        <c:minorTickMark val="none"/>
        <c:tickLblPos val="nextTo"/>
        <c:txPr>
          <a:bodyPr/>
          <a:lstStyle/>
          <a:p>
            <a:pPr>
              <a:defRPr>
                <a:solidFill>
                  <a:schemeClr val="tx1"/>
                </a:solidFill>
              </a:defRPr>
            </a:pPr>
            <a:endParaRPr lang="en-US"/>
          </a:p>
        </c:txPr>
        <c:crossAx val="-1671745008"/>
        <c:crosses val="autoZero"/>
        <c:auto val="1"/>
        <c:lblAlgn val="ctr"/>
        <c:lblOffset val="100"/>
        <c:noMultiLvlLbl val="0"/>
      </c:catAx>
      <c:valAx>
        <c:axId val="-1671745008"/>
        <c:scaling>
          <c:orientation val="minMax"/>
          <c:max val="100"/>
        </c:scaling>
        <c:delete val="0"/>
        <c:axPos val="l"/>
        <c:majorGridlines>
          <c:spPr>
            <a:ln>
              <a:gradFill>
                <a:gsLst>
                  <a:gs pos="0">
                    <a:schemeClr val="bg1">
                      <a:lumMod val="75000"/>
                    </a:schemeClr>
                  </a:gs>
                  <a:gs pos="50000">
                    <a:schemeClr val="bg1">
                      <a:lumMod val="75000"/>
                    </a:schemeClr>
                  </a:gs>
                  <a:gs pos="100000">
                    <a:schemeClr val="bg1">
                      <a:lumMod val="75000"/>
                    </a:schemeClr>
                  </a:gs>
                </a:gsLst>
                <a:lin ang="5400000" scaled="0"/>
              </a:gradFill>
            </a:ln>
          </c:spPr>
        </c:majorGridlines>
        <c:numFmt formatCode="0" sourceLinked="1"/>
        <c:majorTickMark val="out"/>
        <c:minorTickMark val="none"/>
        <c:tickLblPos val="nextTo"/>
        <c:txPr>
          <a:bodyPr/>
          <a:lstStyle/>
          <a:p>
            <a:pPr>
              <a:defRPr>
                <a:solidFill>
                  <a:schemeClr val="tx1"/>
                </a:solidFill>
              </a:defRPr>
            </a:pPr>
            <a:endParaRPr lang="en-US"/>
          </a:p>
        </c:txPr>
        <c:crossAx val="-1671729776"/>
        <c:crosses val="autoZero"/>
        <c:crossBetween val="between"/>
        <c:majorUnit val="20"/>
      </c:valAx>
    </c:plotArea>
    <c:legend>
      <c:legendPos val="r"/>
      <c:layout>
        <c:manualLayout>
          <c:xMode val="edge"/>
          <c:yMode val="edge"/>
          <c:x val="0.83421077256647269"/>
          <c:y val="0.26661984447421139"/>
          <c:w val="0.16566256335827698"/>
          <c:h val="0.21640383993096754"/>
        </c:manualLayout>
      </c:layout>
      <c:overlay val="0"/>
      <c:spPr>
        <a:solidFill>
          <a:schemeClr val="bg1"/>
        </a:solidFill>
      </c:spPr>
    </c:legend>
    <c:plotVisOnly val="1"/>
    <c:dispBlanksAs val="gap"/>
    <c:showDLblsOverMax val="0"/>
  </c:chart>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50240224209262"/>
          <c:y val="2.8440649542949108E-2"/>
          <c:w val="0.81985341874638551"/>
          <c:h val="0.90996886549895573"/>
        </c:manualLayout>
      </c:layout>
      <c:barChart>
        <c:barDir val="col"/>
        <c:grouping val="clustered"/>
        <c:varyColors val="0"/>
        <c:ser>
          <c:idx val="0"/>
          <c:order val="0"/>
          <c:tx>
            <c:strRef>
              <c:f>Sheet1!$B$1</c:f>
              <c:strCache>
                <c:ptCount val="1"/>
                <c:pt idx="0">
                  <c:v>2014</c:v>
                </c:pt>
              </c:strCache>
            </c:strRef>
          </c:tx>
          <c:spPr>
            <a:solidFill>
              <a:srgbClr val="002060"/>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Sheet1!$B$2:$B$12</c:f>
              <c:numCache>
                <c:formatCode>########0</c:formatCode>
                <c:ptCount val="9"/>
                <c:pt idx="0">
                  <c:v>0</c:v>
                </c:pt>
                <c:pt idx="1">
                  <c:v>48</c:v>
                </c:pt>
                <c:pt idx="2">
                  <c:v>195</c:v>
                </c:pt>
                <c:pt idx="3">
                  <c:v>213</c:v>
                </c:pt>
                <c:pt idx="4">
                  <c:v>264</c:v>
                </c:pt>
                <c:pt idx="5">
                  <c:v>123</c:v>
                </c:pt>
                <c:pt idx="6">
                  <c:v>13</c:v>
                </c:pt>
                <c:pt idx="7">
                  <c:v>4</c:v>
                </c:pt>
                <c:pt idx="8">
                  <c:v>0</c:v>
                </c:pt>
              </c:numCache>
            </c:numRef>
          </c:val>
          <c:extLst xmlns:c16r2="http://schemas.microsoft.com/office/drawing/2015/06/chart">
            <c:ext xmlns:c16="http://schemas.microsoft.com/office/drawing/2014/chart" uri="{C3380CC4-5D6E-409C-BE32-E72D297353CC}">
              <c16:uniqueId val="{00000000-ACEC-E14A-B8FA-140A531E1F79}"/>
            </c:ext>
          </c:extLst>
        </c:ser>
        <c:ser>
          <c:idx val="1"/>
          <c:order val="1"/>
          <c:tx>
            <c:strRef>
              <c:f>Sheet1!$C$1</c:f>
              <c:strCache>
                <c:ptCount val="1"/>
                <c:pt idx="0">
                  <c:v>2015</c:v>
                </c:pt>
              </c:strCache>
            </c:strRef>
          </c:tx>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Sheet1!$C$2:$C$12</c:f>
              <c:numCache>
                <c:formatCode>########0</c:formatCode>
                <c:ptCount val="9"/>
                <c:pt idx="0">
                  <c:v>0</c:v>
                </c:pt>
                <c:pt idx="1">
                  <c:v>68</c:v>
                </c:pt>
                <c:pt idx="2">
                  <c:v>204</c:v>
                </c:pt>
                <c:pt idx="3">
                  <c:v>259</c:v>
                </c:pt>
                <c:pt idx="4">
                  <c:v>295</c:v>
                </c:pt>
                <c:pt idx="5">
                  <c:v>165</c:v>
                </c:pt>
                <c:pt idx="6">
                  <c:v>31</c:v>
                </c:pt>
                <c:pt idx="7">
                  <c:v>8</c:v>
                </c:pt>
                <c:pt idx="8">
                  <c:v>1</c:v>
                </c:pt>
              </c:numCache>
            </c:numRef>
          </c:val>
          <c:extLst xmlns:c16r2="http://schemas.microsoft.com/office/drawing/2015/06/chart">
            <c:ext xmlns:c16="http://schemas.microsoft.com/office/drawing/2014/chart" uri="{C3380CC4-5D6E-409C-BE32-E72D297353CC}">
              <c16:uniqueId val="{00000001-ACEC-E14A-B8FA-140A531E1F79}"/>
            </c:ext>
          </c:extLst>
        </c:ser>
        <c:ser>
          <c:idx val="2"/>
          <c:order val="2"/>
          <c:tx>
            <c:strRef>
              <c:f>Sheet1!$D$1</c:f>
              <c:strCache>
                <c:ptCount val="1"/>
                <c:pt idx="0">
                  <c:v>2016</c:v>
                </c:pt>
              </c:strCache>
            </c:strRef>
          </c:tx>
          <c:spPr>
            <a:solidFill>
              <a:schemeClr val="bg2">
                <a:lumMod val="75000"/>
              </a:schemeClr>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Sheet1!$D$2:$D$12</c:f>
              <c:numCache>
                <c:formatCode>########0</c:formatCode>
                <c:ptCount val="9"/>
                <c:pt idx="0">
                  <c:v>2</c:v>
                </c:pt>
                <c:pt idx="1">
                  <c:v>86</c:v>
                </c:pt>
                <c:pt idx="2">
                  <c:v>288</c:v>
                </c:pt>
                <c:pt idx="3">
                  <c:v>279</c:v>
                </c:pt>
                <c:pt idx="4">
                  <c:v>298</c:v>
                </c:pt>
                <c:pt idx="5">
                  <c:v>189</c:v>
                </c:pt>
                <c:pt idx="6">
                  <c:v>38</c:v>
                </c:pt>
                <c:pt idx="7">
                  <c:v>4</c:v>
                </c:pt>
                <c:pt idx="8">
                  <c:v>2</c:v>
                </c:pt>
              </c:numCache>
            </c:numRef>
          </c:val>
          <c:extLst xmlns:c16r2="http://schemas.microsoft.com/office/drawing/2015/06/chart">
            <c:ext xmlns:c16="http://schemas.microsoft.com/office/drawing/2014/chart" uri="{C3380CC4-5D6E-409C-BE32-E72D297353CC}">
              <c16:uniqueId val="{00000002-ACEC-E14A-B8FA-140A531E1F79}"/>
            </c:ext>
          </c:extLst>
        </c:ser>
        <c:ser>
          <c:idx val="3"/>
          <c:order val="3"/>
          <c:tx>
            <c:strRef>
              <c:f>Sheet1!$E$1</c:f>
              <c:strCache>
                <c:ptCount val="1"/>
                <c:pt idx="0">
                  <c:v>2017</c:v>
                </c:pt>
              </c:strCache>
            </c:strRef>
          </c:tx>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Sheet1!$E$2:$E$12</c:f>
              <c:numCache>
                <c:formatCode>########0</c:formatCode>
                <c:ptCount val="9"/>
                <c:pt idx="0">
                  <c:v>1</c:v>
                </c:pt>
                <c:pt idx="1">
                  <c:v>102</c:v>
                </c:pt>
                <c:pt idx="2">
                  <c:v>303</c:v>
                </c:pt>
                <c:pt idx="3">
                  <c:v>307</c:v>
                </c:pt>
                <c:pt idx="4">
                  <c:v>305</c:v>
                </c:pt>
                <c:pt idx="5">
                  <c:v>198</c:v>
                </c:pt>
                <c:pt idx="6">
                  <c:v>40</c:v>
                </c:pt>
                <c:pt idx="7">
                  <c:v>6</c:v>
                </c:pt>
                <c:pt idx="8">
                  <c:v>4</c:v>
                </c:pt>
              </c:numCache>
            </c:numRef>
          </c:val>
          <c:extLst xmlns:c16r2="http://schemas.microsoft.com/office/drawing/2015/06/chart">
            <c:ext xmlns:c16="http://schemas.microsoft.com/office/drawing/2014/chart" uri="{C3380CC4-5D6E-409C-BE32-E72D297353CC}">
              <c16:uniqueId val="{00000003-ACEC-E14A-B8FA-140A531E1F79}"/>
            </c:ext>
          </c:extLst>
        </c:ser>
        <c:ser>
          <c:idx val="4"/>
          <c:order val="4"/>
          <c:tx>
            <c:strRef>
              <c:f>Sheet1!$F$1</c:f>
              <c:strCache>
                <c:ptCount val="1"/>
                <c:pt idx="0">
                  <c:v>2018</c:v>
                </c:pt>
              </c:strCache>
            </c:strRef>
          </c:tx>
          <c:spPr>
            <a:solidFill>
              <a:srgbClr val="009900"/>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Sheet1!$F$2:$F$12</c:f>
              <c:numCache>
                <c:formatCode>########0</c:formatCode>
                <c:ptCount val="9"/>
                <c:pt idx="0">
                  <c:v>0</c:v>
                </c:pt>
                <c:pt idx="1">
                  <c:v>97</c:v>
                </c:pt>
                <c:pt idx="2">
                  <c:v>351</c:v>
                </c:pt>
                <c:pt idx="3">
                  <c:v>330</c:v>
                </c:pt>
                <c:pt idx="4">
                  <c:v>299</c:v>
                </c:pt>
                <c:pt idx="5">
                  <c:v>185</c:v>
                </c:pt>
                <c:pt idx="6">
                  <c:v>37</c:v>
                </c:pt>
                <c:pt idx="7">
                  <c:v>4</c:v>
                </c:pt>
                <c:pt idx="8">
                  <c:v>1</c:v>
                </c:pt>
              </c:numCache>
            </c:numRef>
          </c:val>
          <c:extLst xmlns:c16r2="http://schemas.microsoft.com/office/drawing/2015/06/chart">
            <c:ext xmlns:c16="http://schemas.microsoft.com/office/drawing/2014/chart" uri="{C3380CC4-5D6E-409C-BE32-E72D297353CC}">
              <c16:uniqueId val="{00000004-ACEC-E14A-B8FA-140A531E1F79}"/>
            </c:ext>
          </c:extLst>
        </c:ser>
        <c:dLbls>
          <c:showLegendKey val="0"/>
          <c:showVal val="0"/>
          <c:showCatName val="0"/>
          <c:showSerName val="0"/>
          <c:showPercent val="0"/>
          <c:showBubbleSize val="0"/>
        </c:dLbls>
        <c:gapWidth val="150"/>
        <c:axId val="-1671738480"/>
        <c:axId val="-1671736304"/>
      </c:barChart>
      <c:catAx>
        <c:axId val="-1671738480"/>
        <c:scaling>
          <c:orientation val="minMax"/>
        </c:scaling>
        <c:delete val="0"/>
        <c:axPos val="b"/>
        <c:numFmt formatCode="General" sourceLinked="0"/>
        <c:majorTickMark val="out"/>
        <c:minorTickMark val="none"/>
        <c:tickLblPos val="nextTo"/>
        <c:txPr>
          <a:bodyPr/>
          <a:lstStyle/>
          <a:p>
            <a:pPr>
              <a:defRPr sz="1100">
                <a:solidFill>
                  <a:schemeClr val="tx1"/>
                </a:solidFill>
              </a:defRPr>
            </a:pPr>
            <a:endParaRPr lang="en-US"/>
          </a:p>
        </c:txPr>
        <c:crossAx val="-1671736304"/>
        <c:crosses val="autoZero"/>
        <c:auto val="1"/>
        <c:lblAlgn val="ctr"/>
        <c:lblOffset val="100"/>
        <c:noMultiLvlLbl val="0"/>
      </c:catAx>
      <c:valAx>
        <c:axId val="-1671736304"/>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671738480"/>
        <c:crosses val="autoZero"/>
        <c:crossBetween val="between"/>
      </c:valAx>
    </c:plotArea>
    <c:legend>
      <c:legendPos val="r"/>
      <c:overlay val="0"/>
      <c:txPr>
        <a:bodyPr/>
        <a:lstStyle/>
        <a:p>
          <a:pPr>
            <a:defRPr sz="1400"/>
          </a:pPr>
          <a:endParaRPr lang="en-US"/>
        </a:p>
      </c:txPr>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591207349081366"/>
          <c:y val="4.0954156138564915E-2"/>
          <c:w val="0.67261655322745673"/>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279A-0045-9A85-D0A0D94E6D5E}"/>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279A-0045-9A85-D0A0D94E6D5E}"/>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279A-0045-9A85-D0A0D94E6D5E}"/>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48</c:v>
                </c:pt>
                <c:pt idx="1">
                  <c:v>68</c:v>
                </c:pt>
                <c:pt idx="2">
                  <c:v>86</c:v>
                </c:pt>
                <c:pt idx="3" formatCode="General">
                  <c:v>102</c:v>
                </c:pt>
                <c:pt idx="4" formatCode="General">
                  <c:v>97</c:v>
                </c:pt>
              </c:numCache>
            </c:numRef>
          </c:val>
          <c:smooth val="0"/>
          <c:extLst xmlns:c16r2="http://schemas.microsoft.com/office/drawing/2015/06/chart">
            <c:ext xmlns:c16="http://schemas.microsoft.com/office/drawing/2014/chart" uri="{C3380CC4-5D6E-409C-BE32-E72D297353CC}">
              <c16:uniqueId val="{00000003-279A-0045-9A85-D0A0D94E6D5E}"/>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195</c:v>
                </c:pt>
                <c:pt idx="1">
                  <c:v>204</c:v>
                </c:pt>
                <c:pt idx="2">
                  <c:v>288</c:v>
                </c:pt>
                <c:pt idx="3" formatCode="General">
                  <c:v>303</c:v>
                </c:pt>
                <c:pt idx="4" formatCode="General">
                  <c:v>351</c:v>
                </c:pt>
              </c:numCache>
            </c:numRef>
          </c:val>
          <c:smooth val="0"/>
          <c:extLst xmlns:c16r2="http://schemas.microsoft.com/office/drawing/2015/06/chart">
            <c:ext xmlns:c16="http://schemas.microsoft.com/office/drawing/2014/chart" uri="{C3380CC4-5D6E-409C-BE32-E72D297353CC}">
              <c16:uniqueId val="{00000004-279A-0045-9A85-D0A0D94E6D5E}"/>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213</c:v>
                </c:pt>
                <c:pt idx="1">
                  <c:v>259</c:v>
                </c:pt>
                <c:pt idx="2">
                  <c:v>279</c:v>
                </c:pt>
                <c:pt idx="3" formatCode="General">
                  <c:v>307</c:v>
                </c:pt>
                <c:pt idx="4" formatCode="General">
                  <c:v>330</c:v>
                </c:pt>
              </c:numCache>
            </c:numRef>
          </c:val>
          <c:smooth val="0"/>
          <c:extLst xmlns:c16r2="http://schemas.microsoft.com/office/drawing/2015/06/chart">
            <c:ext xmlns:c16="http://schemas.microsoft.com/office/drawing/2014/chart" uri="{C3380CC4-5D6E-409C-BE32-E72D297353CC}">
              <c16:uniqueId val="{00000005-279A-0045-9A85-D0A0D94E6D5E}"/>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264</c:v>
                </c:pt>
                <c:pt idx="1">
                  <c:v>295</c:v>
                </c:pt>
                <c:pt idx="2">
                  <c:v>298</c:v>
                </c:pt>
                <c:pt idx="3" formatCode="General">
                  <c:v>305</c:v>
                </c:pt>
                <c:pt idx="4" formatCode="General">
                  <c:v>299</c:v>
                </c:pt>
              </c:numCache>
            </c:numRef>
          </c:val>
          <c:smooth val="0"/>
          <c:extLst xmlns:c16r2="http://schemas.microsoft.com/office/drawing/2015/06/chart">
            <c:ext xmlns:c16="http://schemas.microsoft.com/office/drawing/2014/chart" uri="{C3380CC4-5D6E-409C-BE32-E72D297353CC}">
              <c16:uniqueId val="{00000006-279A-0045-9A85-D0A0D94E6D5E}"/>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123</c:v>
                </c:pt>
                <c:pt idx="1">
                  <c:v>165</c:v>
                </c:pt>
                <c:pt idx="2">
                  <c:v>189</c:v>
                </c:pt>
                <c:pt idx="3" formatCode="General">
                  <c:v>198</c:v>
                </c:pt>
                <c:pt idx="4" formatCode="General">
                  <c:v>185</c:v>
                </c:pt>
              </c:numCache>
            </c:numRef>
          </c:val>
          <c:smooth val="0"/>
          <c:extLst xmlns:c16r2="http://schemas.microsoft.com/office/drawing/2015/06/chart">
            <c:ext xmlns:c16="http://schemas.microsoft.com/office/drawing/2014/chart" uri="{C3380CC4-5D6E-409C-BE32-E72D297353CC}">
              <c16:uniqueId val="{00000007-279A-0045-9A85-D0A0D94E6D5E}"/>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13</c:v>
                </c:pt>
                <c:pt idx="1">
                  <c:v>31</c:v>
                </c:pt>
                <c:pt idx="2">
                  <c:v>38</c:v>
                </c:pt>
                <c:pt idx="3" formatCode="General">
                  <c:v>40</c:v>
                </c:pt>
                <c:pt idx="4" formatCode="General">
                  <c:v>37</c:v>
                </c:pt>
              </c:numCache>
            </c:numRef>
          </c:val>
          <c:smooth val="0"/>
          <c:extLst xmlns:c16r2="http://schemas.microsoft.com/office/drawing/2015/06/chart">
            <c:ext xmlns:c16="http://schemas.microsoft.com/office/drawing/2014/chart" uri="{C3380CC4-5D6E-409C-BE32-E72D297353CC}">
              <c16:uniqueId val="{00000008-279A-0045-9A85-D0A0D94E6D5E}"/>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4</c:v>
                </c:pt>
                <c:pt idx="1">
                  <c:v>8</c:v>
                </c:pt>
                <c:pt idx="2">
                  <c:v>4</c:v>
                </c:pt>
                <c:pt idx="3" formatCode="General">
                  <c:v>6</c:v>
                </c:pt>
                <c:pt idx="4" formatCode="General">
                  <c:v>4</c:v>
                </c:pt>
              </c:numCache>
            </c:numRef>
          </c:val>
          <c:smooth val="0"/>
          <c:extLst xmlns:c16r2="http://schemas.microsoft.com/office/drawing/2015/06/chart">
            <c:ext xmlns:c16="http://schemas.microsoft.com/office/drawing/2014/chart" uri="{C3380CC4-5D6E-409C-BE32-E72D297353CC}">
              <c16:uniqueId val="{00000009-279A-0045-9A85-D0A0D94E6D5E}"/>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1</c:v>
                </c:pt>
                <c:pt idx="2">
                  <c:v>2</c:v>
                </c:pt>
                <c:pt idx="3" formatCode="General">
                  <c:v>4</c:v>
                </c:pt>
                <c:pt idx="4" formatCode="General">
                  <c:v>1</c:v>
                </c:pt>
              </c:numCache>
            </c:numRef>
          </c:val>
          <c:smooth val="0"/>
          <c:extLst xmlns:c16r2="http://schemas.microsoft.com/office/drawing/2015/06/chart">
            <c:ext xmlns:c16="http://schemas.microsoft.com/office/drawing/2014/chart" uri="{C3380CC4-5D6E-409C-BE32-E72D297353CC}">
              <c16:uniqueId val="{0000000A-279A-0045-9A85-D0A0D94E6D5E}"/>
            </c:ext>
          </c:extLst>
        </c:ser>
        <c:dLbls>
          <c:showLegendKey val="0"/>
          <c:showVal val="0"/>
          <c:showCatName val="0"/>
          <c:showSerName val="0"/>
          <c:showPercent val="0"/>
          <c:showBubbleSize val="0"/>
        </c:dLbls>
        <c:marker val="1"/>
        <c:smooth val="0"/>
        <c:axId val="-1671722160"/>
        <c:axId val="-1671712368"/>
      </c:lineChart>
      <c:catAx>
        <c:axId val="-1671722160"/>
        <c:scaling>
          <c:orientation val="minMax"/>
        </c:scaling>
        <c:delete val="0"/>
        <c:axPos val="b"/>
        <c:numFmt formatCode="General" sourceLinked="1"/>
        <c:majorTickMark val="none"/>
        <c:minorTickMark val="out"/>
        <c:tickLblPos val="nextTo"/>
        <c:spPr>
          <a:ln/>
        </c:spPr>
        <c:txPr>
          <a:bodyPr/>
          <a:lstStyle/>
          <a:p>
            <a:pPr>
              <a:defRPr sz="1400">
                <a:solidFill>
                  <a:schemeClr val="tx1"/>
                </a:solidFill>
              </a:defRPr>
            </a:pPr>
            <a:endParaRPr lang="en-US"/>
          </a:p>
        </c:txPr>
        <c:crossAx val="-1671712368"/>
        <c:crosses val="autoZero"/>
        <c:auto val="1"/>
        <c:lblAlgn val="ctr"/>
        <c:lblOffset val="100"/>
        <c:noMultiLvlLbl val="0"/>
      </c:catAx>
      <c:valAx>
        <c:axId val="-1671712368"/>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671722160"/>
        <c:crosses val="autoZero"/>
        <c:crossBetween val="between"/>
      </c:valAx>
    </c:plotArea>
    <c:legend>
      <c:legendPos val="r"/>
      <c:layout/>
      <c:overlay val="0"/>
      <c:txPr>
        <a:bodyPr/>
        <a:lstStyle/>
        <a:p>
          <a:pPr>
            <a:defRPr sz="1400"/>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95</c:v>
                </c:pt>
                <c:pt idx="1">
                  <c:v>93</c:v>
                </c:pt>
                <c:pt idx="2">
                  <c:v>92</c:v>
                </c:pt>
                <c:pt idx="3">
                  <c:v>90</c:v>
                </c:pt>
                <c:pt idx="4">
                  <c:v>90</c:v>
                </c:pt>
              </c:numCache>
            </c:numRef>
          </c:val>
          <c:extLst xmlns:c16r2="http://schemas.microsoft.com/office/drawing/2015/06/chart">
            <c:ext xmlns:c16="http://schemas.microsoft.com/office/drawing/2014/chart" uri="{C3380CC4-5D6E-409C-BE32-E72D297353CC}">
              <c16:uniqueId val="{00000000-50B1-2B4A-A77B-2384A9930D27}"/>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56</c:v>
                </c:pt>
                <c:pt idx="1">
                  <c:v>54</c:v>
                </c:pt>
                <c:pt idx="2">
                  <c:v>53</c:v>
                </c:pt>
                <c:pt idx="3">
                  <c:v>51</c:v>
                </c:pt>
                <c:pt idx="4">
                  <c:v>52</c:v>
                </c:pt>
              </c:numCache>
            </c:numRef>
          </c:val>
          <c:extLst xmlns:c16r2="http://schemas.microsoft.com/office/drawing/2015/06/chart">
            <c:ext xmlns:c16="http://schemas.microsoft.com/office/drawing/2014/chart" uri="{C3380CC4-5D6E-409C-BE32-E72D297353CC}">
              <c16:uniqueId val="{00000001-50B1-2B4A-A77B-2384A9930D27}"/>
            </c:ext>
          </c:extLst>
        </c:ser>
        <c:dLbls>
          <c:showLegendKey val="0"/>
          <c:showVal val="0"/>
          <c:showCatName val="0"/>
          <c:showSerName val="0"/>
          <c:showPercent val="0"/>
          <c:showBubbleSize val="0"/>
        </c:dLbls>
        <c:gapWidth val="150"/>
        <c:axId val="-1671736848"/>
        <c:axId val="-1671727056"/>
      </c:barChart>
      <c:catAx>
        <c:axId val="-1671736848"/>
        <c:scaling>
          <c:orientation val="minMax"/>
        </c:scaling>
        <c:delete val="0"/>
        <c:axPos val="b"/>
        <c:numFmt formatCode="General" sourceLinked="1"/>
        <c:majorTickMark val="none"/>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27056"/>
        <c:crosses val="autoZero"/>
        <c:auto val="1"/>
        <c:lblAlgn val="ctr"/>
        <c:lblOffset val="100"/>
        <c:noMultiLvlLbl val="0"/>
      </c:catAx>
      <c:valAx>
        <c:axId val="-1671727056"/>
        <c:scaling>
          <c:orientation val="minMax"/>
        </c:scaling>
        <c:delete val="0"/>
        <c:axPos val="l"/>
        <c:majorGridlines>
          <c:spPr>
            <a:ln>
              <a:solidFill>
                <a:schemeClr val="bg1">
                  <a:lumMod val="85000"/>
                </a:schemeClr>
              </a:solidFill>
            </a:ln>
          </c:spPr>
        </c:majorGridlines>
        <c:title>
          <c:tx>
            <c:rich>
              <a:bodyPr/>
              <a:lstStyle/>
              <a:p>
                <a:pPr>
                  <a:defRPr/>
                </a:pPr>
                <a:r>
                  <a:rPr lang="en-US" sz="1400" b="1" dirty="0" smtClean="0">
                    <a:effectLst/>
                    <a:latin typeface="Arial" panose="020B0604020202020204" pitchFamily="34" charset="0"/>
                    <a:cs typeface="Arial" panose="020B0604020202020204" pitchFamily="34" charset="0"/>
                  </a:rPr>
                  <a:t>Percentage of Pain Reliever Overdose Death</a:t>
                </a:r>
                <a:endParaRPr lang="en-US" sz="1400" dirty="0">
                  <a:effectLst/>
                  <a:latin typeface="Arial" panose="020B0604020202020204" pitchFamily="34" charset="0"/>
                  <a:cs typeface="Arial" panose="020B0604020202020204" pitchFamily="34" charset="0"/>
                </a:endParaRPr>
              </a:p>
            </c:rich>
          </c:tx>
          <c:overlay val="0"/>
        </c:title>
        <c:numFmt formatCode="General"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36848"/>
        <c:crosses val="autoZero"/>
        <c:crossBetween val="between"/>
        <c:majorUnit val="20"/>
      </c:valAx>
    </c:plotArea>
    <c:legend>
      <c:legendPos val="r"/>
      <c:layout>
        <c:manualLayout>
          <c:xMode val="edge"/>
          <c:yMode val="edge"/>
          <c:x val="0.8388940288713912"/>
          <c:y val="0.44496661094933337"/>
          <c:w val="0.14999486001749782"/>
          <c:h val="0.1100665763974599"/>
        </c:manualLayout>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27</c:v>
                </c:pt>
                <c:pt idx="2">
                  <c:v>129</c:v>
                </c:pt>
                <c:pt idx="3">
                  <c:v>145</c:v>
                </c:pt>
                <c:pt idx="4">
                  <c:v>193</c:v>
                </c:pt>
                <c:pt idx="5">
                  <c:v>98</c:v>
                </c:pt>
                <c:pt idx="6">
                  <c:v>7</c:v>
                </c:pt>
                <c:pt idx="7">
                  <c:v>4</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32</c:v>
                </c:pt>
                <c:pt idx="2">
                  <c:v>109</c:v>
                </c:pt>
                <c:pt idx="3">
                  <c:v>175</c:v>
                </c:pt>
                <c:pt idx="4">
                  <c:v>206</c:v>
                </c:pt>
                <c:pt idx="5">
                  <c:v>136</c:v>
                </c:pt>
                <c:pt idx="6">
                  <c:v>22</c:v>
                </c:pt>
                <c:pt idx="7">
                  <c:v>6</c:v>
                </c:pt>
                <c:pt idx="8">
                  <c:v>1</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1</c:v>
                </c:pt>
                <c:pt idx="1">
                  <c:v>41</c:v>
                </c:pt>
                <c:pt idx="2">
                  <c:v>136</c:v>
                </c:pt>
                <c:pt idx="3">
                  <c:v>170</c:v>
                </c:pt>
                <c:pt idx="4">
                  <c:v>224</c:v>
                </c:pt>
                <c:pt idx="5">
                  <c:v>133</c:v>
                </c:pt>
                <c:pt idx="6">
                  <c:v>30</c:v>
                </c:pt>
                <c:pt idx="7">
                  <c:v>3</c:v>
                </c:pt>
                <c:pt idx="8">
                  <c:v>1</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c:v>
                </c:pt>
                <c:pt idx="1">
                  <c:v>47</c:v>
                </c:pt>
                <c:pt idx="2">
                  <c:v>120</c:v>
                </c:pt>
                <c:pt idx="3">
                  <c:v>140</c:v>
                </c:pt>
                <c:pt idx="4">
                  <c:v>180</c:v>
                </c:pt>
                <c:pt idx="5">
                  <c:v>122</c:v>
                </c:pt>
                <c:pt idx="6">
                  <c:v>26</c:v>
                </c:pt>
                <c:pt idx="7">
                  <c:v>5</c:v>
                </c:pt>
                <c:pt idx="8">
                  <c:v>3</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25</c:v>
                </c:pt>
                <c:pt idx="2">
                  <c:v>106</c:v>
                </c:pt>
                <c:pt idx="3">
                  <c:v>126</c:v>
                </c:pt>
                <c:pt idx="4">
                  <c:v>160</c:v>
                </c:pt>
                <c:pt idx="5">
                  <c:v>103</c:v>
                </c:pt>
                <c:pt idx="6">
                  <c:v>25</c:v>
                </c:pt>
                <c:pt idx="7">
                  <c:v>3</c:v>
                </c:pt>
                <c:pt idx="8">
                  <c:v>0</c:v>
                </c:pt>
              </c:numCache>
            </c:numRef>
          </c:val>
        </c:ser>
        <c:dLbls>
          <c:showLegendKey val="0"/>
          <c:showVal val="0"/>
          <c:showCatName val="0"/>
          <c:showSerName val="0"/>
          <c:showPercent val="0"/>
          <c:showBubbleSize val="0"/>
        </c:dLbls>
        <c:gapWidth val="150"/>
        <c:axId val="-1671745552"/>
        <c:axId val="-1671714544"/>
      </c:barChart>
      <c:catAx>
        <c:axId val="-1671745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14544"/>
        <c:crosses val="autoZero"/>
        <c:auto val="1"/>
        <c:lblAlgn val="ctr"/>
        <c:lblOffset val="100"/>
        <c:noMultiLvlLbl val="0"/>
      </c:catAx>
      <c:valAx>
        <c:axId val="-1671714544"/>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0"/>
              <c:y val="0.3335679821726048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455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2261592300962"/>
          <c:y val="4.0954156138564915E-2"/>
          <c:w val="0.6752060367454068"/>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B7CF-7044-BCFB-C786728A5258}"/>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B7CF-7044-BCFB-C786728A5258}"/>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B7CF-7044-BCFB-C786728A5258}"/>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27</c:v>
                </c:pt>
                <c:pt idx="1">
                  <c:v>32</c:v>
                </c:pt>
                <c:pt idx="2">
                  <c:v>41</c:v>
                </c:pt>
                <c:pt idx="3" formatCode="General">
                  <c:v>47</c:v>
                </c:pt>
                <c:pt idx="4" formatCode="General">
                  <c:v>25</c:v>
                </c:pt>
              </c:numCache>
            </c:numRef>
          </c:val>
          <c:smooth val="0"/>
          <c:extLst xmlns:c16r2="http://schemas.microsoft.com/office/drawing/2015/06/chart">
            <c:ext xmlns:c16="http://schemas.microsoft.com/office/drawing/2014/chart" uri="{C3380CC4-5D6E-409C-BE32-E72D297353CC}">
              <c16:uniqueId val="{00000003-B7CF-7044-BCFB-C786728A5258}"/>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129</c:v>
                </c:pt>
                <c:pt idx="1">
                  <c:v>109</c:v>
                </c:pt>
                <c:pt idx="2">
                  <c:v>136</c:v>
                </c:pt>
                <c:pt idx="3" formatCode="General">
                  <c:v>120</c:v>
                </c:pt>
                <c:pt idx="4" formatCode="General">
                  <c:v>106</c:v>
                </c:pt>
              </c:numCache>
            </c:numRef>
          </c:val>
          <c:smooth val="0"/>
          <c:extLst xmlns:c16r2="http://schemas.microsoft.com/office/drawing/2015/06/chart">
            <c:ext xmlns:c16="http://schemas.microsoft.com/office/drawing/2014/chart" uri="{C3380CC4-5D6E-409C-BE32-E72D297353CC}">
              <c16:uniqueId val="{00000004-B7CF-7044-BCFB-C786728A5258}"/>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145</c:v>
                </c:pt>
                <c:pt idx="1">
                  <c:v>175</c:v>
                </c:pt>
                <c:pt idx="2">
                  <c:v>170</c:v>
                </c:pt>
                <c:pt idx="3" formatCode="General">
                  <c:v>140</c:v>
                </c:pt>
                <c:pt idx="4" formatCode="General">
                  <c:v>126</c:v>
                </c:pt>
              </c:numCache>
            </c:numRef>
          </c:val>
          <c:smooth val="0"/>
          <c:extLst xmlns:c16r2="http://schemas.microsoft.com/office/drawing/2015/06/chart">
            <c:ext xmlns:c16="http://schemas.microsoft.com/office/drawing/2014/chart" uri="{C3380CC4-5D6E-409C-BE32-E72D297353CC}">
              <c16:uniqueId val="{00000005-B7CF-7044-BCFB-C786728A5258}"/>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193</c:v>
                </c:pt>
                <c:pt idx="1">
                  <c:v>206</c:v>
                </c:pt>
                <c:pt idx="2">
                  <c:v>224</c:v>
                </c:pt>
                <c:pt idx="3" formatCode="General">
                  <c:v>180</c:v>
                </c:pt>
                <c:pt idx="4" formatCode="General">
                  <c:v>160</c:v>
                </c:pt>
              </c:numCache>
            </c:numRef>
          </c:val>
          <c:smooth val="0"/>
          <c:extLst xmlns:c16r2="http://schemas.microsoft.com/office/drawing/2015/06/chart">
            <c:ext xmlns:c16="http://schemas.microsoft.com/office/drawing/2014/chart" uri="{C3380CC4-5D6E-409C-BE32-E72D297353CC}">
              <c16:uniqueId val="{00000006-B7CF-7044-BCFB-C786728A5258}"/>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98</c:v>
                </c:pt>
                <c:pt idx="1">
                  <c:v>136</c:v>
                </c:pt>
                <c:pt idx="2">
                  <c:v>133</c:v>
                </c:pt>
                <c:pt idx="3" formatCode="General">
                  <c:v>122</c:v>
                </c:pt>
                <c:pt idx="4" formatCode="General">
                  <c:v>103</c:v>
                </c:pt>
              </c:numCache>
            </c:numRef>
          </c:val>
          <c:smooth val="0"/>
          <c:extLst xmlns:c16r2="http://schemas.microsoft.com/office/drawing/2015/06/chart">
            <c:ext xmlns:c16="http://schemas.microsoft.com/office/drawing/2014/chart" uri="{C3380CC4-5D6E-409C-BE32-E72D297353CC}">
              <c16:uniqueId val="{00000007-B7CF-7044-BCFB-C786728A5258}"/>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7</c:v>
                </c:pt>
                <c:pt idx="1">
                  <c:v>22</c:v>
                </c:pt>
                <c:pt idx="2">
                  <c:v>30</c:v>
                </c:pt>
                <c:pt idx="3" formatCode="General">
                  <c:v>26</c:v>
                </c:pt>
                <c:pt idx="4" formatCode="General">
                  <c:v>25</c:v>
                </c:pt>
              </c:numCache>
            </c:numRef>
          </c:val>
          <c:smooth val="0"/>
          <c:extLst xmlns:c16r2="http://schemas.microsoft.com/office/drawing/2015/06/chart">
            <c:ext xmlns:c16="http://schemas.microsoft.com/office/drawing/2014/chart" uri="{C3380CC4-5D6E-409C-BE32-E72D297353CC}">
              <c16:uniqueId val="{00000008-B7CF-7044-BCFB-C786728A5258}"/>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4</c:v>
                </c:pt>
                <c:pt idx="1">
                  <c:v>6</c:v>
                </c:pt>
                <c:pt idx="2">
                  <c:v>3</c:v>
                </c:pt>
                <c:pt idx="3" formatCode="General">
                  <c:v>5</c:v>
                </c:pt>
                <c:pt idx="4" formatCode="General">
                  <c:v>3</c:v>
                </c:pt>
              </c:numCache>
            </c:numRef>
          </c:val>
          <c:smooth val="0"/>
          <c:extLst xmlns:c16r2="http://schemas.microsoft.com/office/drawing/2015/06/chart">
            <c:ext xmlns:c16="http://schemas.microsoft.com/office/drawing/2014/chart" uri="{C3380CC4-5D6E-409C-BE32-E72D297353CC}">
              <c16:uniqueId val="{00000009-B7CF-7044-BCFB-C786728A5258}"/>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1</c:v>
                </c:pt>
                <c:pt idx="2">
                  <c:v>1</c:v>
                </c:pt>
                <c:pt idx="3" formatCode="General">
                  <c:v>3</c:v>
                </c:pt>
                <c:pt idx="4" formatCode="General">
                  <c:v>0</c:v>
                </c:pt>
              </c:numCache>
            </c:numRef>
          </c:val>
          <c:smooth val="0"/>
          <c:extLst xmlns:c16r2="http://schemas.microsoft.com/office/drawing/2015/06/chart">
            <c:ext xmlns:c16="http://schemas.microsoft.com/office/drawing/2014/chart" uri="{C3380CC4-5D6E-409C-BE32-E72D297353CC}">
              <c16:uniqueId val="{0000000A-B7CF-7044-BCFB-C786728A5258}"/>
            </c:ext>
          </c:extLst>
        </c:ser>
        <c:dLbls>
          <c:showLegendKey val="0"/>
          <c:showVal val="0"/>
          <c:showCatName val="0"/>
          <c:showSerName val="0"/>
          <c:showPercent val="0"/>
          <c:showBubbleSize val="0"/>
        </c:dLbls>
        <c:marker val="1"/>
        <c:smooth val="0"/>
        <c:axId val="-1671714000"/>
        <c:axId val="-1671720528"/>
      </c:lineChart>
      <c:catAx>
        <c:axId val="-1671714000"/>
        <c:scaling>
          <c:orientation val="minMax"/>
        </c:scaling>
        <c:delete val="0"/>
        <c:axPos val="b"/>
        <c:numFmt formatCode="General" sourceLinked="1"/>
        <c:majorTickMark val="none"/>
        <c:minorTickMark val="none"/>
        <c:tickLblPos val="nextTo"/>
        <c:txPr>
          <a:bodyPr/>
          <a:lstStyle/>
          <a:p>
            <a:pPr>
              <a:defRPr sz="1400">
                <a:solidFill>
                  <a:schemeClr val="tx1"/>
                </a:solidFill>
              </a:defRPr>
            </a:pPr>
            <a:endParaRPr lang="en-US"/>
          </a:p>
        </c:txPr>
        <c:crossAx val="-1671720528"/>
        <c:crosses val="autoZero"/>
        <c:auto val="1"/>
        <c:lblAlgn val="ctr"/>
        <c:lblOffset val="100"/>
        <c:noMultiLvlLbl val="0"/>
      </c:catAx>
      <c:valAx>
        <c:axId val="-1671720528"/>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671714000"/>
        <c:crosses val="autoZero"/>
        <c:crossBetween val="between"/>
      </c:valAx>
    </c:plotArea>
    <c:legend>
      <c:legendPos val="r"/>
      <c:overlay val="0"/>
      <c:txPr>
        <a:bodyPr/>
        <a:lstStyle/>
        <a:p>
          <a:pPr>
            <a:defRPr sz="1400"/>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16960274033542"/>
          <c:y val="3.2840214427353624E-2"/>
          <c:w val="0.71328195204413003"/>
          <c:h val="0.88879924272297806"/>
        </c:manualLayout>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87</c:v>
                </c:pt>
                <c:pt idx="1">
                  <c:v>76</c:v>
                </c:pt>
                <c:pt idx="2">
                  <c:v>85</c:v>
                </c:pt>
                <c:pt idx="3">
                  <c:v>87</c:v>
                </c:pt>
                <c:pt idx="4">
                  <c:v>87</c:v>
                </c:pt>
              </c:numCache>
            </c:numRef>
          </c:val>
          <c:extLst xmlns:c16r2="http://schemas.microsoft.com/office/drawing/2015/06/chart">
            <c:ext xmlns:c16="http://schemas.microsoft.com/office/drawing/2014/chart" uri="{C3380CC4-5D6E-409C-BE32-E72D297353CC}">
              <c16:uniqueId val="{00000000-A50F-6F4C-B28D-8327E023BD61}"/>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0</c:formatCode>
                <c:ptCount val="5"/>
                <c:pt idx="0">
                  <c:v>73</c:v>
                </c:pt>
                <c:pt idx="1">
                  <c:v>73</c:v>
                </c:pt>
                <c:pt idx="2">
                  <c:v>70</c:v>
                </c:pt>
                <c:pt idx="3">
                  <c:v>69.45</c:v>
                </c:pt>
                <c:pt idx="4">
                  <c:v>70</c:v>
                </c:pt>
              </c:numCache>
            </c:numRef>
          </c:val>
          <c:extLst xmlns:c16r2="http://schemas.microsoft.com/office/drawing/2015/06/chart">
            <c:ext xmlns:c16="http://schemas.microsoft.com/office/drawing/2014/chart" uri="{C3380CC4-5D6E-409C-BE32-E72D297353CC}">
              <c16:uniqueId val="{00000001-A50F-6F4C-B28D-8327E023BD61}"/>
            </c:ext>
          </c:extLst>
        </c:ser>
        <c:dLbls>
          <c:showLegendKey val="0"/>
          <c:showVal val="0"/>
          <c:showCatName val="0"/>
          <c:showSerName val="0"/>
          <c:showPercent val="0"/>
          <c:showBubbleSize val="0"/>
        </c:dLbls>
        <c:gapWidth val="150"/>
        <c:axId val="-1671735216"/>
        <c:axId val="-1671719440"/>
      </c:barChart>
      <c:catAx>
        <c:axId val="-1671735216"/>
        <c:scaling>
          <c:orientation val="minMax"/>
        </c:scaling>
        <c:delete val="0"/>
        <c:axPos val="b"/>
        <c:numFmt formatCode="General" sourceLinked="1"/>
        <c:majorTickMark val="none"/>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19440"/>
        <c:crosses val="autoZero"/>
        <c:auto val="1"/>
        <c:lblAlgn val="ctr"/>
        <c:lblOffset val="100"/>
        <c:noMultiLvlLbl val="0"/>
      </c:catAx>
      <c:valAx>
        <c:axId val="-1671719440"/>
        <c:scaling>
          <c:orientation val="minMax"/>
        </c:scaling>
        <c:delete val="0"/>
        <c:axPos val="l"/>
        <c:majorGridlines>
          <c:spPr>
            <a:ln>
              <a:solidFill>
                <a:schemeClr val="bg1">
                  <a:lumMod val="85000"/>
                </a:schemeClr>
              </a:solidFill>
            </a:ln>
          </c:spPr>
        </c:majorGridlines>
        <c:title>
          <c:tx>
            <c:rich>
              <a:bodyPr/>
              <a:lstStyle/>
              <a:p>
                <a:pPr>
                  <a:defRPr/>
                </a:pPr>
                <a:r>
                  <a:rPr lang="en-US" sz="1400" b="1" i="0" baseline="0" dirty="0" smtClean="0">
                    <a:effectLst/>
                    <a:latin typeface="Arial" panose="020B0604020202020204" pitchFamily="34" charset="0"/>
                    <a:cs typeface="Arial" panose="020B0604020202020204" pitchFamily="34" charset="0"/>
                  </a:rPr>
                  <a:t>Percentage of Heroin Overdose Death</a:t>
                </a:r>
                <a:endParaRPr lang="en-US" sz="1400" dirty="0">
                  <a:effectLst/>
                  <a:latin typeface="Arial" panose="020B0604020202020204" pitchFamily="34" charset="0"/>
                  <a:cs typeface="Arial" panose="020B0604020202020204" pitchFamily="34" charset="0"/>
                </a:endParaRPr>
              </a:p>
            </c:rich>
          </c:tx>
          <c:layout/>
          <c:overlay val="0"/>
        </c:title>
        <c:numFmt formatCode="General"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35216"/>
        <c:crosses val="autoZero"/>
        <c:crossBetween val="between"/>
        <c:majorUnit val="20"/>
      </c:valAx>
    </c:plotArea>
    <c:legend>
      <c:legendPos val="r"/>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15</c:v>
                </c:pt>
                <c:pt idx="2">
                  <c:v>51</c:v>
                </c:pt>
                <c:pt idx="3">
                  <c:v>34</c:v>
                </c:pt>
                <c:pt idx="4">
                  <c:v>27</c:v>
                </c:pt>
                <c:pt idx="5">
                  <c:v>20</c:v>
                </c:pt>
                <c:pt idx="6">
                  <c:v>0</c:v>
                </c:pt>
                <c:pt idx="7">
                  <c:v>0</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19</c:v>
                </c:pt>
                <c:pt idx="2">
                  <c:v>67</c:v>
                </c:pt>
                <c:pt idx="3">
                  <c:v>57</c:v>
                </c:pt>
                <c:pt idx="4">
                  <c:v>43</c:v>
                </c:pt>
                <c:pt idx="5">
                  <c:v>16</c:v>
                </c:pt>
                <c:pt idx="6">
                  <c:v>3</c:v>
                </c:pt>
                <c:pt idx="7">
                  <c:v>0</c:v>
                </c:pt>
                <c:pt idx="8">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c:v>
                </c:pt>
                <c:pt idx="1">
                  <c:v>26</c:v>
                </c:pt>
                <c:pt idx="2">
                  <c:v>85</c:v>
                </c:pt>
                <c:pt idx="3">
                  <c:v>68</c:v>
                </c:pt>
                <c:pt idx="4">
                  <c:v>49</c:v>
                </c:pt>
                <c:pt idx="5">
                  <c:v>28</c:v>
                </c:pt>
                <c:pt idx="6">
                  <c:v>3</c:v>
                </c:pt>
                <c:pt idx="7">
                  <c:v>1</c:v>
                </c:pt>
                <c:pt idx="8">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c:v>
                </c:pt>
                <c:pt idx="1">
                  <c:v>37</c:v>
                </c:pt>
                <c:pt idx="2">
                  <c:v>90</c:v>
                </c:pt>
                <c:pt idx="3">
                  <c:v>78</c:v>
                </c:pt>
                <c:pt idx="4">
                  <c:v>66</c:v>
                </c:pt>
                <c:pt idx="5">
                  <c:v>36</c:v>
                </c:pt>
                <c:pt idx="6">
                  <c:v>3</c:v>
                </c:pt>
                <c:pt idx="7">
                  <c:v>0</c:v>
                </c:pt>
                <c:pt idx="8">
                  <c:v>1</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37</c:v>
                </c:pt>
                <c:pt idx="2">
                  <c:v>116</c:v>
                </c:pt>
                <c:pt idx="3">
                  <c:v>102</c:v>
                </c:pt>
                <c:pt idx="4">
                  <c:v>59</c:v>
                </c:pt>
                <c:pt idx="5">
                  <c:v>46</c:v>
                </c:pt>
                <c:pt idx="6">
                  <c:v>7</c:v>
                </c:pt>
                <c:pt idx="7">
                  <c:v>0</c:v>
                </c:pt>
                <c:pt idx="8">
                  <c:v>0</c:v>
                </c:pt>
              </c:numCache>
            </c:numRef>
          </c:val>
        </c:ser>
        <c:dLbls>
          <c:showLegendKey val="0"/>
          <c:showVal val="0"/>
          <c:showCatName val="0"/>
          <c:showSerName val="0"/>
          <c:showPercent val="0"/>
          <c:showBubbleSize val="0"/>
        </c:dLbls>
        <c:gapWidth val="150"/>
        <c:axId val="-1671740112"/>
        <c:axId val="-1671730864"/>
      </c:barChart>
      <c:catAx>
        <c:axId val="-1671740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30864"/>
        <c:crosses val="autoZero"/>
        <c:auto val="1"/>
        <c:lblAlgn val="ctr"/>
        <c:lblOffset val="100"/>
        <c:noMultiLvlLbl val="0"/>
      </c:catAx>
      <c:valAx>
        <c:axId val="-1671730864"/>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8.6956521739130436E-3"/>
              <c:y val="0.336129621363506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4011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92</c:v>
                </c:pt>
                <c:pt idx="1">
                  <c:v>86</c:v>
                </c:pt>
                <c:pt idx="2">
                  <c:v>88</c:v>
                </c:pt>
                <c:pt idx="3">
                  <c:v>87</c:v>
                </c:pt>
                <c:pt idx="4">
                  <c:v>89</c:v>
                </c:pt>
              </c:numCache>
            </c:numRef>
          </c:val>
          <c:extLst xmlns:c16r2="http://schemas.microsoft.com/office/drawing/2015/06/chart">
            <c:ext xmlns:c16="http://schemas.microsoft.com/office/drawing/2014/chart" uri="{C3380CC4-5D6E-409C-BE32-E72D297353CC}">
              <c16:uniqueId val="{00000000-7A8A-F947-9A15-46772A08340D}"/>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57</c:v>
                </c:pt>
                <c:pt idx="1">
                  <c:v>56</c:v>
                </c:pt>
                <c:pt idx="2">
                  <c:v>58</c:v>
                </c:pt>
                <c:pt idx="3">
                  <c:v>58</c:v>
                </c:pt>
                <c:pt idx="4">
                  <c:v>60</c:v>
                </c:pt>
              </c:numCache>
            </c:numRef>
          </c:val>
          <c:extLst xmlns:c16r2="http://schemas.microsoft.com/office/drawing/2015/06/chart">
            <c:ext xmlns:c16="http://schemas.microsoft.com/office/drawing/2014/chart" uri="{C3380CC4-5D6E-409C-BE32-E72D297353CC}">
              <c16:uniqueId val="{00000001-7A8A-F947-9A15-46772A08340D}"/>
            </c:ext>
          </c:extLst>
        </c:ser>
        <c:dLbls>
          <c:showLegendKey val="0"/>
          <c:showVal val="0"/>
          <c:showCatName val="0"/>
          <c:showSerName val="0"/>
          <c:showPercent val="0"/>
          <c:showBubbleSize val="0"/>
        </c:dLbls>
        <c:gapWidth val="150"/>
        <c:axId val="-106902736"/>
        <c:axId val="-106901648"/>
      </c:barChart>
      <c:catAx>
        <c:axId val="-106902736"/>
        <c:scaling>
          <c:orientation val="minMax"/>
        </c:scaling>
        <c:delete val="0"/>
        <c:axPos val="b"/>
        <c:numFmt formatCode="General" sourceLinked="1"/>
        <c:majorTickMark val="none"/>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06901648"/>
        <c:crosses val="autoZero"/>
        <c:auto val="1"/>
        <c:lblAlgn val="ctr"/>
        <c:lblOffset val="100"/>
        <c:noMultiLvlLbl val="0"/>
      </c:catAx>
      <c:valAx>
        <c:axId val="-106901648"/>
        <c:scaling>
          <c:orientation val="minMax"/>
        </c:scaling>
        <c:delete val="0"/>
        <c:axPos val="l"/>
        <c:majorGridlines>
          <c:spPr>
            <a:ln>
              <a:solidFill>
                <a:schemeClr val="bg1">
                  <a:lumMod val="85000"/>
                </a:schemeClr>
              </a:solidFill>
            </a:ln>
          </c:spPr>
        </c:majorGridlines>
        <c:title>
          <c:tx>
            <c:rich>
              <a:bodyPr/>
              <a:lstStyle/>
              <a:p>
                <a:pPr>
                  <a:defRPr/>
                </a:pPr>
                <a:r>
                  <a:rPr lang="en-US" sz="1400" b="1" dirty="0" smtClean="0">
                    <a:effectLst/>
                    <a:latin typeface="Arial" panose="020B0604020202020204" pitchFamily="34" charset="0"/>
                    <a:cs typeface="Arial" panose="020B0604020202020204" pitchFamily="34" charset="0"/>
                  </a:rPr>
                  <a:t>Percentage of Overdose Death</a:t>
                </a:r>
                <a:endParaRPr lang="en-US" sz="1400" dirty="0">
                  <a:effectLst/>
                  <a:latin typeface="Arial" panose="020B0604020202020204" pitchFamily="34" charset="0"/>
                  <a:cs typeface="Arial" panose="020B0604020202020204" pitchFamily="34" charset="0"/>
                </a:endParaRPr>
              </a:p>
            </c:rich>
          </c:tx>
          <c:overlay val="0"/>
        </c:title>
        <c:numFmt formatCode="General"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06902736"/>
        <c:crosses val="autoZero"/>
        <c:crossBetween val="between"/>
        <c:majorUnit val="20"/>
      </c:valAx>
    </c:plotArea>
    <c:legend>
      <c:legendPos val="r"/>
      <c:layout>
        <c:manualLayout>
          <c:xMode val="edge"/>
          <c:yMode val="edge"/>
          <c:x val="0.83913579824261109"/>
          <c:y val="0.44752825014023462"/>
          <c:w val="0.1565163756704325"/>
          <c:h val="0.1100665763974599"/>
        </c:manualLayout>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85158050895812"/>
          <c:y val="4.0954156138564915E-2"/>
          <c:w val="0.67001278101106931"/>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AC74-8140-AF62-76B15D7F9555}"/>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AC74-8140-AF62-76B15D7F9555}"/>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AC74-8140-AF62-76B15D7F9555}"/>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15</c:v>
                </c:pt>
                <c:pt idx="1">
                  <c:v>19</c:v>
                </c:pt>
                <c:pt idx="2">
                  <c:v>26</c:v>
                </c:pt>
                <c:pt idx="3" formatCode="General">
                  <c:v>37</c:v>
                </c:pt>
                <c:pt idx="4" formatCode="General">
                  <c:v>37</c:v>
                </c:pt>
              </c:numCache>
            </c:numRef>
          </c:val>
          <c:smooth val="0"/>
          <c:extLst xmlns:c16r2="http://schemas.microsoft.com/office/drawing/2015/06/chart">
            <c:ext xmlns:c16="http://schemas.microsoft.com/office/drawing/2014/chart" uri="{C3380CC4-5D6E-409C-BE32-E72D297353CC}">
              <c16:uniqueId val="{00000003-AC74-8140-AF62-76B15D7F9555}"/>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51</c:v>
                </c:pt>
                <c:pt idx="1">
                  <c:v>67</c:v>
                </c:pt>
                <c:pt idx="2">
                  <c:v>85</c:v>
                </c:pt>
                <c:pt idx="3" formatCode="General">
                  <c:v>90</c:v>
                </c:pt>
                <c:pt idx="4" formatCode="General">
                  <c:v>116</c:v>
                </c:pt>
              </c:numCache>
            </c:numRef>
          </c:val>
          <c:smooth val="0"/>
          <c:extLst xmlns:c16r2="http://schemas.microsoft.com/office/drawing/2015/06/chart">
            <c:ext xmlns:c16="http://schemas.microsoft.com/office/drawing/2014/chart" uri="{C3380CC4-5D6E-409C-BE32-E72D297353CC}">
              <c16:uniqueId val="{00000004-AC74-8140-AF62-76B15D7F9555}"/>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34</c:v>
                </c:pt>
                <c:pt idx="1">
                  <c:v>57</c:v>
                </c:pt>
                <c:pt idx="2">
                  <c:v>68</c:v>
                </c:pt>
                <c:pt idx="3" formatCode="General">
                  <c:v>78</c:v>
                </c:pt>
                <c:pt idx="4" formatCode="General">
                  <c:v>102</c:v>
                </c:pt>
              </c:numCache>
            </c:numRef>
          </c:val>
          <c:smooth val="0"/>
          <c:extLst xmlns:c16r2="http://schemas.microsoft.com/office/drawing/2015/06/chart">
            <c:ext xmlns:c16="http://schemas.microsoft.com/office/drawing/2014/chart" uri="{C3380CC4-5D6E-409C-BE32-E72D297353CC}">
              <c16:uniqueId val="{00000005-AC74-8140-AF62-76B15D7F9555}"/>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27</c:v>
                </c:pt>
                <c:pt idx="1">
                  <c:v>43</c:v>
                </c:pt>
                <c:pt idx="2">
                  <c:v>49</c:v>
                </c:pt>
                <c:pt idx="3" formatCode="General">
                  <c:v>66</c:v>
                </c:pt>
                <c:pt idx="4" formatCode="General">
                  <c:v>59</c:v>
                </c:pt>
              </c:numCache>
            </c:numRef>
          </c:val>
          <c:smooth val="0"/>
          <c:extLst xmlns:c16r2="http://schemas.microsoft.com/office/drawing/2015/06/chart">
            <c:ext xmlns:c16="http://schemas.microsoft.com/office/drawing/2014/chart" uri="{C3380CC4-5D6E-409C-BE32-E72D297353CC}">
              <c16:uniqueId val="{00000006-AC74-8140-AF62-76B15D7F9555}"/>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20</c:v>
                </c:pt>
                <c:pt idx="1">
                  <c:v>16</c:v>
                </c:pt>
                <c:pt idx="2">
                  <c:v>28</c:v>
                </c:pt>
                <c:pt idx="3" formatCode="General">
                  <c:v>36</c:v>
                </c:pt>
                <c:pt idx="4" formatCode="General">
                  <c:v>46</c:v>
                </c:pt>
              </c:numCache>
            </c:numRef>
          </c:val>
          <c:smooth val="0"/>
          <c:extLst xmlns:c16r2="http://schemas.microsoft.com/office/drawing/2015/06/chart">
            <c:ext xmlns:c16="http://schemas.microsoft.com/office/drawing/2014/chart" uri="{C3380CC4-5D6E-409C-BE32-E72D297353CC}">
              <c16:uniqueId val="{00000007-AC74-8140-AF62-76B15D7F9555}"/>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0</c:v>
                </c:pt>
                <c:pt idx="1">
                  <c:v>3</c:v>
                </c:pt>
                <c:pt idx="2">
                  <c:v>3</c:v>
                </c:pt>
                <c:pt idx="3" formatCode="General">
                  <c:v>3</c:v>
                </c:pt>
                <c:pt idx="4" formatCode="General">
                  <c:v>7</c:v>
                </c:pt>
              </c:numCache>
            </c:numRef>
          </c:val>
          <c:smooth val="0"/>
          <c:extLst xmlns:c16r2="http://schemas.microsoft.com/office/drawing/2015/06/chart">
            <c:ext xmlns:c16="http://schemas.microsoft.com/office/drawing/2014/chart" uri="{C3380CC4-5D6E-409C-BE32-E72D297353CC}">
              <c16:uniqueId val="{00000008-AC74-8140-AF62-76B15D7F9555}"/>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0</c:v>
                </c:pt>
                <c:pt idx="1">
                  <c:v>0</c:v>
                </c:pt>
                <c:pt idx="2">
                  <c:v>1</c:v>
                </c:pt>
                <c:pt idx="3" formatCode="General">
                  <c:v>0</c:v>
                </c:pt>
                <c:pt idx="4" formatCode="General">
                  <c:v>0</c:v>
                </c:pt>
              </c:numCache>
            </c:numRef>
          </c:val>
          <c:smooth val="0"/>
          <c:extLst xmlns:c16r2="http://schemas.microsoft.com/office/drawing/2015/06/chart">
            <c:ext xmlns:c16="http://schemas.microsoft.com/office/drawing/2014/chart" uri="{C3380CC4-5D6E-409C-BE32-E72D297353CC}">
              <c16:uniqueId val="{00000009-AC74-8140-AF62-76B15D7F9555}"/>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c:v>
                </c:pt>
                <c:pt idx="2">
                  <c:v>0</c:v>
                </c:pt>
                <c:pt idx="3" formatCode="General">
                  <c:v>1</c:v>
                </c:pt>
                <c:pt idx="4" formatCode="General">
                  <c:v>0</c:v>
                </c:pt>
              </c:numCache>
            </c:numRef>
          </c:val>
          <c:smooth val="0"/>
          <c:extLst xmlns:c16r2="http://schemas.microsoft.com/office/drawing/2015/06/chart">
            <c:ext xmlns:c16="http://schemas.microsoft.com/office/drawing/2014/chart" uri="{C3380CC4-5D6E-409C-BE32-E72D297353CC}">
              <c16:uniqueId val="{0000000A-AC74-8140-AF62-76B15D7F9555}"/>
            </c:ext>
          </c:extLst>
        </c:ser>
        <c:dLbls>
          <c:showLegendKey val="0"/>
          <c:showVal val="0"/>
          <c:showCatName val="0"/>
          <c:showSerName val="0"/>
          <c:showPercent val="0"/>
          <c:showBubbleSize val="0"/>
        </c:dLbls>
        <c:marker val="1"/>
        <c:smooth val="0"/>
        <c:axId val="-1671731408"/>
        <c:axId val="-1671711824"/>
      </c:lineChart>
      <c:catAx>
        <c:axId val="-1671731408"/>
        <c:scaling>
          <c:orientation val="minMax"/>
        </c:scaling>
        <c:delete val="0"/>
        <c:axPos val="b"/>
        <c:numFmt formatCode="General" sourceLinked="1"/>
        <c:majorTickMark val="none"/>
        <c:minorTickMark val="out"/>
        <c:tickLblPos val="nextTo"/>
        <c:spPr>
          <a:ln/>
        </c:spPr>
        <c:txPr>
          <a:bodyPr/>
          <a:lstStyle/>
          <a:p>
            <a:pPr>
              <a:defRPr sz="1400">
                <a:solidFill>
                  <a:schemeClr val="tx1"/>
                </a:solidFill>
              </a:defRPr>
            </a:pPr>
            <a:endParaRPr lang="en-US"/>
          </a:p>
        </c:txPr>
        <c:crossAx val="-1671711824"/>
        <c:crosses val="autoZero"/>
        <c:auto val="1"/>
        <c:lblAlgn val="ctr"/>
        <c:lblOffset val="100"/>
        <c:noMultiLvlLbl val="0"/>
      </c:catAx>
      <c:valAx>
        <c:axId val="-1671711824"/>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671731408"/>
        <c:crosses val="autoZero"/>
        <c:crossBetween val="between"/>
      </c:valAx>
    </c:plotArea>
    <c:legend>
      <c:legendPos val="r"/>
      <c:layout/>
      <c:overlay val="0"/>
      <c:txPr>
        <a:bodyPr/>
        <a:lstStyle/>
        <a:p>
          <a:pPr>
            <a:defRPr sz="1400"/>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3319639392901"/>
          <c:y val="5.1645594049017599E-2"/>
          <c:w val="0.67885701243866259"/>
          <c:h val="0.86246907796083794"/>
        </c:manualLayout>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94</c:v>
                </c:pt>
                <c:pt idx="1">
                  <c:v>89</c:v>
                </c:pt>
                <c:pt idx="2">
                  <c:v>82</c:v>
                </c:pt>
                <c:pt idx="3">
                  <c:v>84</c:v>
                </c:pt>
                <c:pt idx="4">
                  <c:v>86</c:v>
                </c:pt>
              </c:numCache>
            </c:numRef>
          </c:val>
          <c:extLst xmlns:c16r2="http://schemas.microsoft.com/office/drawing/2015/06/chart">
            <c:ext xmlns:c16="http://schemas.microsoft.com/office/drawing/2014/chart" uri="{C3380CC4-5D6E-409C-BE32-E72D297353CC}">
              <c16:uniqueId val="{00000000-1586-734F-B5AE-B1C1BB0C9138}"/>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68</c:v>
                </c:pt>
                <c:pt idx="1">
                  <c:v>64</c:v>
                </c:pt>
                <c:pt idx="2">
                  <c:v>67</c:v>
                </c:pt>
                <c:pt idx="3">
                  <c:v>67</c:v>
                </c:pt>
                <c:pt idx="4">
                  <c:v>71</c:v>
                </c:pt>
              </c:numCache>
            </c:numRef>
          </c:val>
          <c:extLst xmlns:c16r2="http://schemas.microsoft.com/office/drawing/2015/06/chart">
            <c:ext xmlns:c16="http://schemas.microsoft.com/office/drawing/2014/chart" uri="{C3380CC4-5D6E-409C-BE32-E72D297353CC}">
              <c16:uniqueId val="{00000001-1586-734F-B5AE-B1C1BB0C9138}"/>
            </c:ext>
          </c:extLst>
        </c:ser>
        <c:dLbls>
          <c:showLegendKey val="0"/>
          <c:showVal val="0"/>
          <c:showCatName val="0"/>
          <c:showSerName val="0"/>
          <c:showPercent val="0"/>
          <c:showBubbleSize val="0"/>
        </c:dLbls>
        <c:gapWidth val="150"/>
        <c:axId val="-1671735760"/>
        <c:axId val="-1671728688"/>
      </c:barChart>
      <c:catAx>
        <c:axId val="-1671735760"/>
        <c:scaling>
          <c:orientation val="minMax"/>
        </c:scaling>
        <c:delete val="0"/>
        <c:axPos val="b"/>
        <c:numFmt formatCode="General" sourceLinked="1"/>
        <c:majorTickMark val="none"/>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28688"/>
        <c:crosses val="autoZero"/>
        <c:auto val="1"/>
        <c:lblAlgn val="ctr"/>
        <c:lblOffset val="100"/>
        <c:noMultiLvlLbl val="0"/>
      </c:catAx>
      <c:valAx>
        <c:axId val="-1671728688"/>
        <c:scaling>
          <c:orientation val="minMax"/>
          <c:max val="100"/>
        </c:scaling>
        <c:delete val="0"/>
        <c:axPos val="l"/>
        <c:majorGridlines>
          <c:spPr>
            <a:ln>
              <a:solidFill>
                <a:schemeClr val="bg1">
                  <a:lumMod val="85000"/>
                </a:schemeClr>
              </a:solidFill>
            </a:ln>
          </c:spPr>
        </c:majorGridlines>
        <c:title>
          <c:tx>
            <c:rich>
              <a:bodyPr/>
              <a:lstStyle/>
              <a:p>
                <a:pPr>
                  <a:defRPr/>
                </a:pPr>
                <a:r>
                  <a:rPr lang="en-US" sz="1400" b="1" i="0" baseline="0" dirty="0" smtClean="0">
                    <a:effectLst/>
                    <a:latin typeface="Arial" panose="020B0604020202020204" pitchFamily="34" charset="0"/>
                    <a:cs typeface="Arial" panose="020B0604020202020204" pitchFamily="34" charset="0"/>
                  </a:rPr>
                  <a:t>Percentage of Fentanyl Overdose Death</a:t>
                </a:r>
                <a:endParaRPr lang="en-US" sz="1400" dirty="0">
                  <a:effectLst/>
                  <a:latin typeface="Arial" panose="020B0604020202020204" pitchFamily="34" charset="0"/>
                  <a:cs typeface="Arial" panose="020B0604020202020204" pitchFamily="34" charset="0"/>
                </a:endParaRPr>
              </a:p>
            </c:rich>
          </c:tx>
          <c:layout>
            <c:manualLayout>
              <c:xMode val="edge"/>
              <c:yMode val="edge"/>
              <c:x val="1.7621937882764657E-2"/>
              <c:y val="0.13926896976397621"/>
            </c:manualLayout>
          </c:layout>
          <c:overlay val="0"/>
        </c:title>
        <c:numFmt formatCode="General"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35760"/>
        <c:crosses val="autoZero"/>
        <c:crossBetween val="between"/>
        <c:majorUnit val="20"/>
      </c:valAx>
    </c:plotArea>
    <c:legend>
      <c:legendPos val="r"/>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34794020312678"/>
          <c:y val="3.2840214427353624E-2"/>
          <c:w val="0.79678797215565444"/>
          <c:h val="0.9064188828711659"/>
        </c:manualLayout>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5</c:v>
                </c:pt>
                <c:pt idx="2">
                  <c:v>29</c:v>
                </c:pt>
                <c:pt idx="3">
                  <c:v>24</c:v>
                </c:pt>
                <c:pt idx="4">
                  <c:v>12</c:v>
                </c:pt>
                <c:pt idx="5">
                  <c:v>3</c:v>
                </c:pt>
                <c:pt idx="6">
                  <c:v>0</c:v>
                </c:pt>
                <c:pt idx="7">
                  <c:v>0</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1</c:v>
                </c:pt>
                <c:pt idx="1">
                  <c:v>8</c:v>
                </c:pt>
                <c:pt idx="2">
                  <c:v>28</c:v>
                </c:pt>
                <c:pt idx="3">
                  <c:v>29</c:v>
                </c:pt>
                <c:pt idx="4">
                  <c:v>26</c:v>
                </c:pt>
                <c:pt idx="5">
                  <c:v>15</c:v>
                </c:pt>
                <c:pt idx="6">
                  <c:v>3</c:v>
                </c:pt>
                <c:pt idx="7">
                  <c:v>1</c:v>
                </c:pt>
                <c:pt idx="8">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c:v>
                </c:pt>
                <c:pt idx="1">
                  <c:v>17</c:v>
                </c:pt>
                <c:pt idx="2">
                  <c:v>53</c:v>
                </c:pt>
                <c:pt idx="3">
                  <c:v>48</c:v>
                </c:pt>
                <c:pt idx="4">
                  <c:v>47</c:v>
                </c:pt>
                <c:pt idx="5">
                  <c:v>22</c:v>
                </c:pt>
                <c:pt idx="6">
                  <c:v>0</c:v>
                </c:pt>
                <c:pt idx="7">
                  <c:v>0</c:v>
                </c:pt>
                <c:pt idx="8">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1</c:v>
                </c:pt>
                <c:pt idx="1">
                  <c:v>53</c:v>
                </c:pt>
                <c:pt idx="2">
                  <c:v>159</c:v>
                </c:pt>
                <c:pt idx="3">
                  <c:v>140</c:v>
                </c:pt>
                <c:pt idx="4">
                  <c:v>96</c:v>
                </c:pt>
                <c:pt idx="5">
                  <c:v>43</c:v>
                </c:pt>
                <c:pt idx="6">
                  <c:v>7</c:v>
                </c:pt>
                <c:pt idx="7">
                  <c:v>0</c:v>
                </c:pt>
                <c:pt idx="8">
                  <c:v>1</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68</c:v>
                </c:pt>
                <c:pt idx="2">
                  <c:v>253</c:v>
                </c:pt>
                <c:pt idx="3">
                  <c:v>199</c:v>
                </c:pt>
                <c:pt idx="4">
                  <c:v>136</c:v>
                </c:pt>
                <c:pt idx="5">
                  <c:v>74</c:v>
                </c:pt>
                <c:pt idx="6">
                  <c:v>12</c:v>
                </c:pt>
                <c:pt idx="7">
                  <c:v>0</c:v>
                </c:pt>
                <c:pt idx="8">
                  <c:v>0</c:v>
                </c:pt>
              </c:numCache>
            </c:numRef>
          </c:val>
        </c:ser>
        <c:dLbls>
          <c:showLegendKey val="0"/>
          <c:showVal val="0"/>
          <c:showCatName val="0"/>
          <c:showSerName val="0"/>
          <c:showPercent val="0"/>
          <c:showBubbleSize val="0"/>
        </c:dLbls>
        <c:gapWidth val="150"/>
        <c:axId val="-1671724880"/>
        <c:axId val="-1671724336"/>
      </c:barChart>
      <c:catAx>
        <c:axId val="-1671724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24336"/>
        <c:crosses val="autoZero"/>
        <c:auto val="1"/>
        <c:lblAlgn val="ctr"/>
        <c:lblOffset val="100"/>
        <c:noMultiLvlLbl val="0"/>
      </c:catAx>
      <c:valAx>
        <c:axId val="-1671724336"/>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8.6956521739130436E-3"/>
              <c:y val="0.3335679821726048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2488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21145726349422"/>
          <c:y val="4.0954156138564915E-2"/>
          <c:w val="0.66131712883715632"/>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306A-7846-8C2B-8353036510B2}"/>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306A-7846-8C2B-8353036510B2}"/>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306A-7846-8C2B-8353036510B2}"/>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4</c:v>
                </c:pt>
                <c:pt idx="1">
                  <c:v>24</c:v>
                </c:pt>
                <c:pt idx="2">
                  <c:v>35</c:v>
                </c:pt>
                <c:pt idx="3" formatCode="General">
                  <c:v>53</c:v>
                </c:pt>
                <c:pt idx="4" formatCode="General">
                  <c:v>68</c:v>
                </c:pt>
              </c:numCache>
            </c:numRef>
          </c:val>
          <c:smooth val="0"/>
          <c:extLst xmlns:c16r2="http://schemas.microsoft.com/office/drawing/2015/06/chart">
            <c:ext xmlns:c16="http://schemas.microsoft.com/office/drawing/2014/chart" uri="{C3380CC4-5D6E-409C-BE32-E72D297353CC}">
              <c16:uniqueId val="{00000003-306A-7846-8C2B-8353036510B2}"/>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14</c:v>
                </c:pt>
                <c:pt idx="1">
                  <c:v>42</c:v>
                </c:pt>
                <c:pt idx="2">
                  <c:v>114</c:v>
                </c:pt>
                <c:pt idx="3" formatCode="General">
                  <c:v>159</c:v>
                </c:pt>
                <c:pt idx="4" formatCode="General">
                  <c:v>253</c:v>
                </c:pt>
              </c:numCache>
            </c:numRef>
          </c:val>
          <c:smooth val="0"/>
          <c:extLst xmlns:c16r2="http://schemas.microsoft.com/office/drawing/2015/06/chart">
            <c:ext xmlns:c16="http://schemas.microsoft.com/office/drawing/2014/chart" uri="{C3380CC4-5D6E-409C-BE32-E72D297353CC}">
              <c16:uniqueId val="{00000004-306A-7846-8C2B-8353036510B2}"/>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17</c:v>
                </c:pt>
                <c:pt idx="1">
                  <c:v>42</c:v>
                </c:pt>
                <c:pt idx="2">
                  <c:v>69</c:v>
                </c:pt>
                <c:pt idx="3" formatCode="General">
                  <c:v>140</c:v>
                </c:pt>
                <c:pt idx="4" formatCode="General">
                  <c:v>199</c:v>
                </c:pt>
              </c:numCache>
            </c:numRef>
          </c:val>
          <c:smooth val="0"/>
          <c:extLst xmlns:c16r2="http://schemas.microsoft.com/office/drawing/2015/06/chart">
            <c:ext xmlns:c16="http://schemas.microsoft.com/office/drawing/2014/chart" uri="{C3380CC4-5D6E-409C-BE32-E72D297353CC}">
              <c16:uniqueId val="{00000005-306A-7846-8C2B-8353036510B2}"/>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25</c:v>
                </c:pt>
                <c:pt idx="1">
                  <c:v>38</c:v>
                </c:pt>
                <c:pt idx="2">
                  <c:v>42</c:v>
                </c:pt>
                <c:pt idx="3" formatCode="General">
                  <c:v>96</c:v>
                </c:pt>
                <c:pt idx="4" formatCode="General">
                  <c:v>136</c:v>
                </c:pt>
              </c:numCache>
            </c:numRef>
          </c:val>
          <c:smooth val="0"/>
          <c:extLst xmlns:c16r2="http://schemas.microsoft.com/office/drawing/2015/06/chart">
            <c:ext xmlns:c16="http://schemas.microsoft.com/office/drawing/2014/chart" uri="{C3380CC4-5D6E-409C-BE32-E72D297353CC}">
              <c16:uniqueId val="{00000006-306A-7846-8C2B-8353036510B2}"/>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6</c:v>
                </c:pt>
                <c:pt idx="1">
                  <c:v>19</c:v>
                </c:pt>
                <c:pt idx="2">
                  <c:v>28</c:v>
                </c:pt>
                <c:pt idx="3" formatCode="General">
                  <c:v>43</c:v>
                </c:pt>
                <c:pt idx="4" formatCode="General">
                  <c:v>74</c:v>
                </c:pt>
              </c:numCache>
            </c:numRef>
          </c:val>
          <c:smooth val="0"/>
          <c:extLst xmlns:c16r2="http://schemas.microsoft.com/office/drawing/2015/06/chart">
            <c:ext xmlns:c16="http://schemas.microsoft.com/office/drawing/2014/chart" uri="{C3380CC4-5D6E-409C-BE32-E72D297353CC}">
              <c16:uniqueId val="{00000007-306A-7846-8C2B-8353036510B2}"/>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2</c:v>
                </c:pt>
                <c:pt idx="1">
                  <c:v>3</c:v>
                </c:pt>
                <c:pt idx="2">
                  <c:v>5</c:v>
                </c:pt>
                <c:pt idx="3" formatCode="General">
                  <c:v>7</c:v>
                </c:pt>
                <c:pt idx="4" formatCode="General">
                  <c:v>12</c:v>
                </c:pt>
              </c:numCache>
            </c:numRef>
          </c:val>
          <c:smooth val="0"/>
          <c:extLst xmlns:c16r2="http://schemas.microsoft.com/office/drawing/2015/06/chart">
            <c:ext xmlns:c16="http://schemas.microsoft.com/office/drawing/2014/chart" uri="{C3380CC4-5D6E-409C-BE32-E72D297353CC}">
              <c16:uniqueId val="{00000008-306A-7846-8C2B-8353036510B2}"/>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0</c:v>
                </c:pt>
                <c:pt idx="1">
                  <c:v>1</c:v>
                </c:pt>
                <c:pt idx="2">
                  <c:v>0</c:v>
                </c:pt>
                <c:pt idx="3" formatCode="General">
                  <c:v>0</c:v>
                </c:pt>
                <c:pt idx="4" formatCode="General">
                  <c:v>0</c:v>
                </c:pt>
              </c:numCache>
            </c:numRef>
          </c:val>
          <c:smooth val="0"/>
          <c:extLst xmlns:c16r2="http://schemas.microsoft.com/office/drawing/2015/06/chart">
            <c:ext xmlns:c16="http://schemas.microsoft.com/office/drawing/2014/chart" uri="{C3380CC4-5D6E-409C-BE32-E72D297353CC}">
              <c16:uniqueId val="{00000009-306A-7846-8C2B-8353036510B2}"/>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c:v>
                </c:pt>
                <c:pt idx="2">
                  <c:v>0</c:v>
                </c:pt>
                <c:pt idx="3" formatCode="General">
                  <c:v>1</c:v>
                </c:pt>
                <c:pt idx="4" formatCode="General">
                  <c:v>0</c:v>
                </c:pt>
              </c:numCache>
            </c:numRef>
          </c:val>
          <c:smooth val="0"/>
          <c:extLst xmlns:c16r2="http://schemas.microsoft.com/office/drawing/2015/06/chart">
            <c:ext xmlns:c16="http://schemas.microsoft.com/office/drawing/2014/chart" uri="{C3380CC4-5D6E-409C-BE32-E72D297353CC}">
              <c16:uniqueId val="{0000000A-306A-7846-8C2B-8353036510B2}"/>
            </c:ext>
          </c:extLst>
        </c:ser>
        <c:dLbls>
          <c:showLegendKey val="0"/>
          <c:showVal val="0"/>
          <c:showCatName val="0"/>
          <c:showSerName val="0"/>
          <c:showPercent val="0"/>
          <c:showBubbleSize val="0"/>
        </c:dLbls>
        <c:marker val="1"/>
        <c:smooth val="0"/>
        <c:axId val="-1671739568"/>
        <c:axId val="-1671739024"/>
      </c:lineChart>
      <c:catAx>
        <c:axId val="-1671739568"/>
        <c:scaling>
          <c:orientation val="minMax"/>
        </c:scaling>
        <c:delete val="0"/>
        <c:axPos val="b"/>
        <c:numFmt formatCode="General" sourceLinked="1"/>
        <c:majorTickMark val="none"/>
        <c:minorTickMark val="none"/>
        <c:tickLblPos val="nextTo"/>
        <c:txPr>
          <a:bodyPr/>
          <a:lstStyle/>
          <a:p>
            <a:pPr>
              <a:defRPr sz="1400">
                <a:solidFill>
                  <a:schemeClr val="tx1"/>
                </a:solidFill>
              </a:defRPr>
            </a:pPr>
            <a:endParaRPr lang="en-US"/>
          </a:p>
        </c:txPr>
        <c:crossAx val="-1671739024"/>
        <c:crosses val="autoZero"/>
        <c:auto val="1"/>
        <c:lblAlgn val="ctr"/>
        <c:lblOffset val="100"/>
        <c:noMultiLvlLbl val="0"/>
      </c:catAx>
      <c:valAx>
        <c:axId val="-1671739024"/>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671739568"/>
        <c:crosses val="autoZero"/>
        <c:crossBetween val="between"/>
      </c:valAx>
    </c:plotArea>
    <c:legend>
      <c:legendPos val="r"/>
      <c:layout/>
      <c:overlay val="0"/>
      <c:txPr>
        <a:bodyPr/>
        <a:lstStyle/>
        <a:p>
          <a:pPr>
            <a:defRPr sz="1400"/>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42884856784208"/>
          <c:y val="5.3762352093071009E-2"/>
          <c:w val="0.67740773707634372"/>
          <c:h val="0.85683220436313712"/>
        </c:manualLayout>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95</c:v>
                </c:pt>
                <c:pt idx="1">
                  <c:v>91</c:v>
                </c:pt>
                <c:pt idx="2">
                  <c:v>95</c:v>
                </c:pt>
                <c:pt idx="3">
                  <c:v>94</c:v>
                </c:pt>
                <c:pt idx="4">
                  <c:v>96</c:v>
                </c:pt>
              </c:numCache>
            </c:numRef>
          </c:val>
          <c:extLst xmlns:c16r2="http://schemas.microsoft.com/office/drawing/2015/06/chart">
            <c:ext xmlns:c16="http://schemas.microsoft.com/office/drawing/2014/chart" uri="{C3380CC4-5D6E-409C-BE32-E72D297353CC}">
              <c16:uniqueId val="{00000000-DAA1-5042-9908-205CEBA0620D}"/>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txPr>
              <a:bodyPr wrap="square" lIns="38100" tIns="19050" rIns="38100" bIns="19050" anchor="ctr">
                <a:spAutoFit/>
              </a:bodyPr>
              <a:lstStyle/>
              <a:p>
                <a:pPr>
                  <a:defRPr sz="1400">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67</c:v>
                </c:pt>
                <c:pt idx="1">
                  <c:v>64</c:v>
                </c:pt>
                <c:pt idx="2">
                  <c:v>65</c:v>
                </c:pt>
                <c:pt idx="3" formatCode="0">
                  <c:v>59.47</c:v>
                </c:pt>
                <c:pt idx="4">
                  <c:v>65</c:v>
                </c:pt>
              </c:numCache>
            </c:numRef>
          </c:val>
          <c:extLst xmlns:c16r2="http://schemas.microsoft.com/office/drawing/2015/06/chart">
            <c:ext xmlns:c16="http://schemas.microsoft.com/office/drawing/2014/chart" uri="{C3380CC4-5D6E-409C-BE32-E72D297353CC}">
              <c16:uniqueId val="{00000001-DAA1-5042-9908-205CEBA0620D}"/>
            </c:ext>
          </c:extLst>
        </c:ser>
        <c:dLbls>
          <c:showLegendKey val="0"/>
          <c:showVal val="0"/>
          <c:showCatName val="0"/>
          <c:showSerName val="0"/>
          <c:showPercent val="0"/>
          <c:showBubbleSize val="0"/>
        </c:dLbls>
        <c:gapWidth val="150"/>
        <c:axId val="-1671741744"/>
        <c:axId val="-1671734128"/>
      </c:barChart>
      <c:catAx>
        <c:axId val="-1671741744"/>
        <c:scaling>
          <c:orientation val="minMax"/>
        </c:scaling>
        <c:delete val="0"/>
        <c:axPos val="b"/>
        <c:numFmt formatCode="General" sourceLinked="1"/>
        <c:majorTickMark val="none"/>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34128"/>
        <c:crosses val="autoZero"/>
        <c:auto val="1"/>
        <c:lblAlgn val="ctr"/>
        <c:lblOffset val="100"/>
        <c:noMultiLvlLbl val="0"/>
      </c:catAx>
      <c:valAx>
        <c:axId val="-1671734128"/>
        <c:scaling>
          <c:orientation val="minMax"/>
          <c:max val="100"/>
        </c:scaling>
        <c:delete val="0"/>
        <c:axPos val="l"/>
        <c:majorGridlines>
          <c:spPr>
            <a:ln>
              <a:gradFill>
                <a:gsLst>
                  <a:gs pos="0">
                    <a:schemeClr val="bg1">
                      <a:lumMod val="75000"/>
                    </a:schemeClr>
                  </a:gs>
                  <a:gs pos="50000">
                    <a:schemeClr val="bg1">
                      <a:lumMod val="85000"/>
                    </a:schemeClr>
                  </a:gs>
                  <a:gs pos="100000">
                    <a:schemeClr val="bg1">
                      <a:lumMod val="75000"/>
                    </a:schemeClr>
                  </a:gs>
                </a:gsLst>
                <a:lin ang="5400000" scaled="0"/>
              </a:gradFill>
            </a:ln>
          </c:spPr>
        </c:majorGridlines>
        <c:title>
          <c:tx>
            <c:rich>
              <a:bodyPr/>
              <a:lstStyle/>
              <a:p>
                <a:pPr>
                  <a:defRPr/>
                </a:pPr>
                <a:r>
                  <a:rPr lang="en-US" sz="1400" b="1" i="0" baseline="0" dirty="0" smtClean="0">
                    <a:effectLst/>
                    <a:latin typeface="Arial" panose="020B0604020202020204" pitchFamily="34" charset="0"/>
                    <a:cs typeface="Arial" panose="020B0604020202020204" pitchFamily="34" charset="0"/>
                  </a:rPr>
                  <a:t>Percentage of Stimulant Overdose Death</a:t>
                </a:r>
                <a:endParaRPr lang="en-US" sz="1400" dirty="0">
                  <a:effectLst/>
                  <a:latin typeface="Arial" panose="020B0604020202020204" pitchFamily="34" charset="0"/>
                  <a:cs typeface="Arial" panose="020B0604020202020204" pitchFamily="34" charset="0"/>
                </a:endParaRPr>
              </a:p>
            </c:rich>
          </c:tx>
          <c:layout/>
          <c:overlay val="0"/>
        </c:title>
        <c:numFmt formatCode="0"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671741744"/>
        <c:crosses val="autoZero"/>
        <c:crossBetween val="between"/>
        <c:majorUnit val="20"/>
      </c:valAx>
    </c:plotArea>
    <c:legend>
      <c:legendPos val="r"/>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5</c:v>
                </c:pt>
                <c:pt idx="2">
                  <c:v>29</c:v>
                </c:pt>
                <c:pt idx="3">
                  <c:v>24</c:v>
                </c:pt>
                <c:pt idx="4">
                  <c:v>12</c:v>
                </c:pt>
                <c:pt idx="5">
                  <c:v>3</c:v>
                </c:pt>
                <c:pt idx="6">
                  <c:v>0</c:v>
                </c:pt>
                <c:pt idx="7">
                  <c:v>0</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1</c:v>
                </c:pt>
                <c:pt idx="1">
                  <c:v>8</c:v>
                </c:pt>
                <c:pt idx="2">
                  <c:v>28</c:v>
                </c:pt>
                <c:pt idx="3">
                  <c:v>29</c:v>
                </c:pt>
                <c:pt idx="4">
                  <c:v>26</c:v>
                </c:pt>
                <c:pt idx="5">
                  <c:v>15</c:v>
                </c:pt>
                <c:pt idx="6">
                  <c:v>3</c:v>
                </c:pt>
                <c:pt idx="7">
                  <c:v>1</c:v>
                </c:pt>
                <c:pt idx="8">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c:v>
                </c:pt>
                <c:pt idx="1">
                  <c:v>17</c:v>
                </c:pt>
                <c:pt idx="2">
                  <c:v>53</c:v>
                </c:pt>
                <c:pt idx="3">
                  <c:v>48</c:v>
                </c:pt>
                <c:pt idx="4">
                  <c:v>47</c:v>
                </c:pt>
                <c:pt idx="5">
                  <c:v>22</c:v>
                </c:pt>
                <c:pt idx="6">
                  <c:v>0</c:v>
                </c:pt>
                <c:pt idx="7">
                  <c:v>0</c:v>
                </c:pt>
                <c:pt idx="8">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c:v>
                </c:pt>
                <c:pt idx="1">
                  <c:v>31</c:v>
                </c:pt>
                <c:pt idx="2">
                  <c:v>85</c:v>
                </c:pt>
                <c:pt idx="3">
                  <c:v>88</c:v>
                </c:pt>
                <c:pt idx="4">
                  <c:v>66</c:v>
                </c:pt>
                <c:pt idx="5">
                  <c:v>40</c:v>
                </c:pt>
                <c:pt idx="6">
                  <c:v>6</c:v>
                </c:pt>
                <c:pt idx="7">
                  <c:v>0</c:v>
                </c:pt>
                <c:pt idx="8">
                  <c:v>1</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25</c:v>
                </c:pt>
                <c:pt idx="2">
                  <c:v>135</c:v>
                </c:pt>
                <c:pt idx="3">
                  <c:v>146</c:v>
                </c:pt>
                <c:pt idx="4">
                  <c:v>105</c:v>
                </c:pt>
                <c:pt idx="5">
                  <c:v>39</c:v>
                </c:pt>
                <c:pt idx="6">
                  <c:v>11</c:v>
                </c:pt>
                <c:pt idx="7">
                  <c:v>0</c:v>
                </c:pt>
                <c:pt idx="8">
                  <c:v>0</c:v>
                </c:pt>
              </c:numCache>
            </c:numRef>
          </c:val>
        </c:ser>
        <c:dLbls>
          <c:showLegendKey val="0"/>
          <c:showVal val="0"/>
          <c:showCatName val="0"/>
          <c:showSerName val="0"/>
          <c:showPercent val="0"/>
          <c:showBubbleSize val="0"/>
        </c:dLbls>
        <c:gapWidth val="150"/>
        <c:axId val="-1671721072"/>
        <c:axId val="-1671725424"/>
      </c:barChart>
      <c:catAx>
        <c:axId val="-167172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25424"/>
        <c:crosses val="autoZero"/>
        <c:auto val="1"/>
        <c:lblAlgn val="ctr"/>
        <c:lblOffset val="100"/>
        <c:noMultiLvlLbl val="0"/>
      </c:catAx>
      <c:valAx>
        <c:axId val="-1671725424"/>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8.6956521739130436E-3"/>
              <c:y val="0.3310063429817036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2107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21145726349422"/>
          <c:y val="4.0954156138564915E-2"/>
          <c:w val="0.66131712883715632"/>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5EA1-104E-9B8E-E9232879206B}"/>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5EA1-104E-9B8E-E9232879206B}"/>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5EA1-104E-9B8E-E9232879206B}"/>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5</c:v>
                </c:pt>
                <c:pt idx="1">
                  <c:v>8</c:v>
                </c:pt>
                <c:pt idx="2">
                  <c:v>17</c:v>
                </c:pt>
                <c:pt idx="3" formatCode="General">
                  <c:v>31</c:v>
                </c:pt>
                <c:pt idx="4" formatCode="General">
                  <c:v>25</c:v>
                </c:pt>
              </c:numCache>
            </c:numRef>
          </c:val>
          <c:smooth val="0"/>
          <c:extLst xmlns:c16r2="http://schemas.microsoft.com/office/drawing/2015/06/chart">
            <c:ext xmlns:c16="http://schemas.microsoft.com/office/drawing/2014/chart" uri="{C3380CC4-5D6E-409C-BE32-E72D297353CC}">
              <c16:uniqueId val="{00000003-5EA1-104E-9B8E-E9232879206B}"/>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29</c:v>
                </c:pt>
                <c:pt idx="1">
                  <c:v>28</c:v>
                </c:pt>
                <c:pt idx="2">
                  <c:v>53</c:v>
                </c:pt>
                <c:pt idx="3" formatCode="General">
                  <c:v>85</c:v>
                </c:pt>
                <c:pt idx="4" formatCode="General">
                  <c:v>135</c:v>
                </c:pt>
              </c:numCache>
            </c:numRef>
          </c:val>
          <c:smooth val="0"/>
          <c:extLst xmlns:c16r2="http://schemas.microsoft.com/office/drawing/2015/06/chart">
            <c:ext xmlns:c16="http://schemas.microsoft.com/office/drawing/2014/chart" uri="{C3380CC4-5D6E-409C-BE32-E72D297353CC}">
              <c16:uniqueId val="{00000004-5EA1-104E-9B8E-E9232879206B}"/>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24</c:v>
                </c:pt>
                <c:pt idx="1">
                  <c:v>29</c:v>
                </c:pt>
                <c:pt idx="2">
                  <c:v>48</c:v>
                </c:pt>
                <c:pt idx="3" formatCode="General">
                  <c:v>88</c:v>
                </c:pt>
                <c:pt idx="4" formatCode="General">
                  <c:v>146</c:v>
                </c:pt>
              </c:numCache>
            </c:numRef>
          </c:val>
          <c:smooth val="0"/>
          <c:extLst xmlns:c16r2="http://schemas.microsoft.com/office/drawing/2015/06/chart">
            <c:ext xmlns:c16="http://schemas.microsoft.com/office/drawing/2014/chart" uri="{C3380CC4-5D6E-409C-BE32-E72D297353CC}">
              <c16:uniqueId val="{00000005-5EA1-104E-9B8E-E9232879206B}"/>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12</c:v>
                </c:pt>
                <c:pt idx="1">
                  <c:v>26</c:v>
                </c:pt>
                <c:pt idx="2">
                  <c:v>47</c:v>
                </c:pt>
                <c:pt idx="3" formatCode="General">
                  <c:v>66</c:v>
                </c:pt>
                <c:pt idx="4" formatCode="General">
                  <c:v>105</c:v>
                </c:pt>
              </c:numCache>
            </c:numRef>
          </c:val>
          <c:smooth val="0"/>
          <c:extLst xmlns:c16r2="http://schemas.microsoft.com/office/drawing/2015/06/chart">
            <c:ext xmlns:c16="http://schemas.microsoft.com/office/drawing/2014/chart" uri="{C3380CC4-5D6E-409C-BE32-E72D297353CC}">
              <c16:uniqueId val="{00000006-5EA1-104E-9B8E-E9232879206B}"/>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3</c:v>
                </c:pt>
                <c:pt idx="1">
                  <c:v>15</c:v>
                </c:pt>
                <c:pt idx="2">
                  <c:v>22</c:v>
                </c:pt>
                <c:pt idx="3" formatCode="General">
                  <c:v>40</c:v>
                </c:pt>
                <c:pt idx="4" formatCode="General">
                  <c:v>39</c:v>
                </c:pt>
              </c:numCache>
            </c:numRef>
          </c:val>
          <c:smooth val="0"/>
          <c:extLst xmlns:c16r2="http://schemas.microsoft.com/office/drawing/2015/06/chart">
            <c:ext xmlns:c16="http://schemas.microsoft.com/office/drawing/2014/chart" uri="{C3380CC4-5D6E-409C-BE32-E72D297353CC}">
              <c16:uniqueId val="{00000007-5EA1-104E-9B8E-E9232879206B}"/>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0</c:v>
                </c:pt>
                <c:pt idx="1">
                  <c:v>3</c:v>
                </c:pt>
                <c:pt idx="2">
                  <c:v>0</c:v>
                </c:pt>
                <c:pt idx="3" formatCode="General">
                  <c:v>6</c:v>
                </c:pt>
                <c:pt idx="4" formatCode="General">
                  <c:v>11</c:v>
                </c:pt>
              </c:numCache>
            </c:numRef>
          </c:val>
          <c:smooth val="0"/>
          <c:extLst xmlns:c16r2="http://schemas.microsoft.com/office/drawing/2015/06/chart">
            <c:ext xmlns:c16="http://schemas.microsoft.com/office/drawing/2014/chart" uri="{C3380CC4-5D6E-409C-BE32-E72D297353CC}">
              <c16:uniqueId val="{00000008-5EA1-104E-9B8E-E9232879206B}"/>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0</c:v>
                </c:pt>
                <c:pt idx="1">
                  <c:v>1</c:v>
                </c:pt>
                <c:pt idx="2">
                  <c:v>0</c:v>
                </c:pt>
                <c:pt idx="3" formatCode="General">
                  <c:v>0</c:v>
                </c:pt>
                <c:pt idx="4" formatCode="General">
                  <c:v>0</c:v>
                </c:pt>
              </c:numCache>
            </c:numRef>
          </c:val>
          <c:smooth val="0"/>
          <c:extLst xmlns:c16r2="http://schemas.microsoft.com/office/drawing/2015/06/chart">
            <c:ext xmlns:c16="http://schemas.microsoft.com/office/drawing/2014/chart" uri="{C3380CC4-5D6E-409C-BE32-E72D297353CC}">
              <c16:uniqueId val="{00000009-5EA1-104E-9B8E-E9232879206B}"/>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c:v>
                </c:pt>
                <c:pt idx="2">
                  <c:v>0</c:v>
                </c:pt>
                <c:pt idx="3" formatCode="General">
                  <c:v>1</c:v>
                </c:pt>
                <c:pt idx="4" formatCode="General">
                  <c:v>0</c:v>
                </c:pt>
              </c:numCache>
            </c:numRef>
          </c:val>
          <c:smooth val="0"/>
          <c:extLst xmlns:c16r2="http://schemas.microsoft.com/office/drawing/2015/06/chart">
            <c:ext xmlns:c16="http://schemas.microsoft.com/office/drawing/2014/chart" uri="{C3380CC4-5D6E-409C-BE32-E72D297353CC}">
              <c16:uniqueId val="{0000000A-5EA1-104E-9B8E-E9232879206B}"/>
            </c:ext>
          </c:extLst>
        </c:ser>
        <c:dLbls>
          <c:showLegendKey val="0"/>
          <c:showVal val="0"/>
          <c:showCatName val="0"/>
          <c:showSerName val="0"/>
          <c:showPercent val="0"/>
          <c:showBubbleSize val="0"/>
        </c:dLbls>
        <c:marker val="1"/>
        <c:smooth val="0"/>
        <c:axId val="-1671723792"/>
        <c:axId val="-1671718896"/>
      </c:lineChart>
      <c:catAx>
        <c:axId val="-1671723792"/>
        <c:scaling>
          <c:orientation val="minMax"/>
        </c:scaling>
        <c:delete val="0"/>
        <c:axPos val="b"/>
        <c:numFmt formatCode="General" sourceLinked="1"/>
        <c:majorTickMark val="none"/>
        <c:minorTickMark val="out"/>
        <c:tickLblPos val="nextTo"/>
        <c:spPr>
          <a:ln/>
        </c:spPr>
        <c:txPr>
          <a:bodyPr/>
          <a:lstStyle/>
          <a:p>
            <a:pPr>
              <a:defRPr sz="1400">
                <a:solidFill>
                  <a:schemeClr val="tx1"/>
                </a:solidFill>
              </a:defRPr>
            </a:pPr>
            <a:endParaRPr lang="en-US"/>
          </a:p>
        </c:txPr>
        <c:crossAx val="-1671718896"/>
        <c:crosses val="autoZero"/>
        <c:auto val="1"/>
        <c:lblAlgn val="ctr"/>
        <c:lblOffset val="100"/>
        <c:noMultiLvlLbl val="0"/>
      </c:catAx>
      <c:valAx>
        <c:axId val="-1671718896"/>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671723792"/>
        <c:crosses val="autoZero"/>
        <c:crossBetween val="between"/>
      </c:valAx>
    </c:plotArea>
    <c:legend>
      <c:legendPos val="r"/>
      <c:overlay val="0"/>
      <c:txPr>
        <a:bodyPr/>
        <a:lstStyle/>
        <a:p>
          <a:pPr>
            <a:defRPr sz="1400"/>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953029784320438"/>
          <c:y val="5.1200712902169786E-2"/>
          <c:w val="0.68030628780098135"/>
          <c:h val="0.85683220436313712"/>
        </c:manualLayout>
      </c:layout>
      <c:barChart>
        <c:barDir val="col"/>
        <c:grouping val="clustered"/>
        <c:varyColors val="0"/>
        <c:ser>
          <c:idx val="0"/>
          <c:order val="0"/>
          <c:tx>
            <c:strRef>
              <c:f>Sheet1!$B$1</c:f>
              <c:strCache>
                <c:ptCount val="1"/>
                <c:pt idx="0">
                  <c:v>Percent White</c:v>
                </c:pt>
              </c:strCache>
            </c:strRef>
          </c:tx>
          <c:spPr>
            <a:solidFill>
              <a:srgbClr val="002060"/>
            </a:solidFill>
            <a:ln>
              <a:solidFill>
                <a:srgbClr val="002060"/>
              </a:solidFill>
            </a:ln>
          </c:spPr>
          <c:invertIfNegative val="0"/>
          <c:dLbls>
            <c:spPr>
              <a:noFill/>
              <a:ln>
                <a:noFill/>
              </a:ln>
              <a:effectLst/>
            </c:sp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96</c:v>
                </c:pt>
                <c:pt idx="1">
                  <c:v>88</c:v>
                </c:pt>
                <c:pt idx="2">
                  <c:v>96</c:v>
                </c:pt>
                <c:pt idx="3">
                  <c:v>93</c:v>
                </c:pt>
                <c:pt idx="4">
                  <c:v>95</c:v>
                </c:pt>
              </c:numCache>
            </c:numRef>
          </c:val>
          <c:extLst xmlns:c16r2="http://schemas.microsoft.com/office/drawing/2015/06/chart">
            <c:ext xmlns:c16="http://schemas.microsoft.com/office/drawing/2014/chart" uri="{C3380CC4-5D6E-409C-BE32-E72D297353CC}">
              <c16:uniqueId val="{00000000-CB90-5F44-8295-6D679B0F2158}"/>
            </c:ext>
          </c:extLst>
        </c:ser>
        <c:ser>
          <c:idx val="1"/>
          <c:order val="1"/>
          <c:tx>
            <c:strRef>
              <c:f>Sheet1!$C$1</c:f>
              <c:strCache>
                <c:ptCount val="1"/>
                <c:pt idx="0">
                  <c:v>Percent Male</c:v>
                </c:pt>
              </c:strCache>
            </c:strRef>
          </c:tx>
          <c:spPr>
            <a:solidFill>
              <a:schemeClr val="bg2">
                <a:lumMod val="75000"/>
              </a:schemeClr>
            </a:solidFill>
          </c:spPr>
          <c:invertIfNegative val="0"/>
          <c:dLbls>
            <c:spPr>
              <a:noFill/>
              <a:ln>
                <a:noFill/>
              </a:ln>
              <a:effectLst/>
            </c:sp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65</c:v>
                </c:pt>
                <c:pt idx="1">
                  <c:v>65</c:v>
                </c:pt>
                <c:pt idx="2">
                  <c:v>62</c:v>
                </c:pt>
                <c:pt idx="3">
                  <c:v>55</c:v>
                </c:pt>
                <c:pt idx="4">
                  <c:v>69</c:v>
                </c:pt>
              </c:numCache>
            </c:numRef>
          </c:val>
          <c:extLst xmlns:c16r2="http://schemas.microsoft.com/office/drawing/2015/06/chart">
            <c:ext xmlns:c16="http://schemas.microsoft.com/office/drawing/2014/chart" uri="{C3380CC4-5D6E-409C-BE32-E72D297353CC}">
              <c16:uniqueId val="{00000001-CB90-5F44-8295-6D679B0F2158}"/>
            </c:ext>
          </c:extLst>
        </c:ser>
        <c:dLbls>
          <c:showLegendKey val="0"/>
          <c:showVal val="0"/>
          <c:showCatName val="0"/>
          <c:showSerName val="0"/>
          <c:showPercent val="0"/>
          <c:showBubbleSize val="0"/>
        </c:dLbls>
        <c:gapWidth val="150"/>
        <c:axId val="-1671734672"/>
        <c:axId val="-1671733584"/>
      </c:barChart>
      <c:catAx>
        <c:axId val="-1671734672"/>
        <c:scaling>
          <c:orientation val="minMax"/>
        </c:scaling>
        <c:delete val="0"/>
        <c:axPos val="b"/>
        <c:numFmt formatCode="General" sourceLinked="1"/>
        <c:majorTickMark val="none"/>
        <c:minorTickMark val="none"/>
        <c:tickLblPos val="nextTo"/>
        <c:txPr>
          <a:bodyPr/>
          <a:lstStyle/>
          <a:p>
            <a:pPr>
              <a:defRPr>
                <a:solidFill>
                  <a:schemeClr val="tx1"/>
                </a:solidFill>
              </a:defRPr>
            </a:pPr>
            <a:endParaRPr lang="en-US"/>
          </a:p>
        </c:txPr>
        <c:crossAx val="-1671733584"/>
        <c:crosses val="autoZero"/>
        <c:auto val="1"/>
        <c:lblAlgn val="ctr"/>
        <c:lblOffset val="100"/>
        <c:noMultiLvlLbl val="0"/>
      </c:catAx>
      <c:valAx>
        <c:axId val="-1671733584"/>
        <c:scaling>
          <c:orientation val="minMax"/>
          <c:max val="100"/>
        </c:scaling>
        <c:delete val="0"/>
        <c:axPos val="l"/>
        <c:majorGridlines>
          <c:spPr>
            <a:ln>
              <a:solidFill>
                <a:schemeClr val="bg1">
                  <a:lumMod val="85000"/>
                </a:schemeClr>
              </a:solidFill>
            </a:ln>
          </c:spPr>
        </c:majorGridlines>
        <c:title>
          <c:tx>
            <c:rich>
              <a:bodyPr/>
              <a:lstStyle/>
              <a:p>
                <a:pPr>
                  <a:defRPr/>
                </a:pPr>
                <a:r>
                  <a:rPr lang="en-US" sz="1400" b="1" i="0" baseline="0" dirty="0" smtClean="0">
                    <a:effectLst/>
                  </a:rPr>
                  <a:t>Percentage of Death</a:t>
                </a:r>
                <a:endParaRPr lang="en-US" sz="1400" dirty="0">
                  <a:effectLst/>
                </a:endParaRPr>
              </a:p>
            </c:rich>
          </c:tx>
          <c:layout>
            <c:manualLayout>
              <c:xMode val="edge"/>
              <c:yMode val="edge"/>
              <c:x val="1.1039807524059492E-2"/>
              <c:y val="0.27304265524985022"/>
            </c:manualLayout>
          </c:layout>
          <c:overlay val="0"/>
        </c:title>
        <c:numFmt formatCode="General" sourceLinked="1"/>
        <c:majorTickMark val="out"/>
        <c:minorTickMark val="none"/>
        <c:tickLblPos val="nextTo"/>
        <c:txPr>
          <a:bodyPr/>
          <a:lstStyle/>
          <a:p>
            <a:pPr>
              <a:defRPr>
                <a:solidFill>
                  <a:schemeClr val="tx1"/>
                </a:solidFill>
              </a:defRPr>
            </a:pPr>
            <a:endParaRPr lang="en-US"/>
          </a:p>
        </c:txPr>
        <c:crossAx val="-1671734672"/>
        <c:crosses val="autoZero"/>
        <c:crossBetween val="between"/>
        <c:majorUnit val="20"/>
      </c:valAx>
    </c:plotArea>
    <c:legend>
      <c:legendPos val="r"/>
      <c:layout/>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0010936132983"/>
          <c:y val="3.2840214427353624E-2"/>
          <c:w val="0.8052551399825022"/>
          <c:h val="0.9064188828711659"/>
        </c:manualLayout>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3</c:v>
                </c:pt>
                <c:pt idx="2">
                  <c:v>23</c:v>
                </c:pt>
                <c:pt idx="3">
                  <c:v>17</c:v>
                </c:pt>
                <c:pt idx="4">
                  <c:v>5</c:v>
                </c:pt>
                <c:pt idx="5">
                  <c:v>1</c:v>
                </c:pt>
                <c:pt idx="6">
                  <c:v>0</c:v>
                </c:pt>
                <c:pt idx="7">
                  <c:v>0</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5</c:v>
                </c:pt>
                <c:pt idx="2">
                  <c:v>20</c:v>
                </c:pt>
                <c:pt idx="3">
                  <c:v>13</c:v>
                </c:pt>
                <c:pt idx="4">
                  <c:v>14</c:v>
                </c:pt>
                <c:pt idx="5">
                  <c:v>10</c:v>
                </c:pt>
                <c:pt idx="6">
                  <c:v>2</c:v>
                </c:pt>
                <c:pt idx="7">
                  <c:v>0</c:v>
                </c:pt>
                <c:pt idx="8">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c:v>
                </c:pt>
                <c:pt idx="1">
                  <c:v>9</c:v>
                </c:pt>
                <c:pt idx="2">
                  <c:v>39</c:v>
                </c:pt>
                <c:pt idx="3">
                  <c:v>28</c:v>
                </c:pt>
                <c:pt idx="4">
                  <c:v>22</c:v>
                </c:pt>
                <c:pt idx="5">
                  <c:v>13</c:v>
                </c:pt>
                <c:pt idx="6">
                  <c:v>0</c:v>
                </c:pt>
                <c:pt idx="7">
                  <c:v>0</c:v>
                </c:pt>
                <c:pt idx="8">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c:v>
                </c:pt>
                <c:pt idx="1">
                  <c:v>22</c:v>
                </c:pt>
                <c:pt idx="2">
                  <c:v>44</c:v>
                </c:pt>
                <c:pt idx="3">
                  <c:v>52</c:v>
                </c:pt>
                <c:pt idx="4">
                  <c:v>32</c:v>
                </c:pt>
                <c:pt idx="5">
                  <c:v>22</c:v>
                </c:pt>
                <c:pt idx="6">
                  <c:v>3</c:v>
                </c:pt>
                <c:pt idx="7">
                  <c:v>0</c:v>
                </c:pt>
                <c:pt idx="8">
                  <c:v>1</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20</c:v>
                </c:pt>
                <c:pt idx="2">
                  <c:v>95</c:v>
                </c:pt>
                <c:pt idx="3">
                  <c:v>87</c:v>
                </c:pt>
                <c:pt idx="4">
                  <c:v>58</c:v>
                </c:pt>
                <c:pt idx="5">
                  <c:v>16</c:v>
                </c:pt>
                <c:pt idx="6">
                  <c:v>5</c:v>
                </c:pt>
                <c:pt idx="7">
                  <c:v>0</c:v>
                </c:pt>
                <c:pt idx="8">
                  <c:v>0</c:v>
                </c:pt>
              </c:numCache>
            </c:numRef>
          </c:val>
        </c:ser>
        <c:dLbls>
          <c:showLegendKey val="0"/>
          <c:showVal val="0"/>
          <c:showCatName val="0"/>
          <c:showSerName val="0"/>
          <c:showPercent val="0"/>
          <c:showBubbleSize val="0"/>
        </c:dLbls>
        <c:gapWidth val="150"/>
        <c:axId val="-1671717808"/>
        <c:axId val="-1671741200"/>
      </c:barChart>
      <c:catAx>
        <c:axId val="-1671717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41200"/>
        <c:crosses val="autoZero"/>
        <c:auto val="1"/>
        <c:lblAlgn val="ctr"/>
        <c:lblOffset val="100"/>
        <c:noMultiLvlLbl val="0"/>
      </c:catAx>
      <c:valAx>
        <c:axId val="-1671741200"/>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en-US" b="1" dirty="0"/>
                  <a:t>Number of Deaths</a:t>
                </a:r>
              </a:p>
            </c:rich>
          </c:tx>
          <c:layout>
            <c:manualLayout>
              <c:xMode val="edge"/>
              <c:yMode val="edge"/>
              <c:x val="1.6666666666666666E-2"/>
              <c:y val="0.3188258494809049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17808"/>
        <c:crosses val="autoZero"/>
        <c:crossBetween val="between"/>
        <c:majorUnit val="2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4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2261592300962"/>
          <c:y val="4.0954156138564915E-2"/>
          <c:w val="0.6752060367454068"/>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5C99-9341-A25F-7CFB33DADEE8}"/>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5C99-9341-A25F-7CFB33DADEE8}"/>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5C99-9341-A25F-7CFB33DADEE8}"/>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3</c:v>
                </c:pt>
                <c:pt idx="1">
                  <c:v>5</c:v>
                </c:pt>
                <c:pt idx="2">
                  <c:v>9</c:v>
                </c:pt>
                <c:pt idx="3" formatCode="General">
                  <c:v>22</c:v>
                </c:pt>
                <c:pt idx="4" formatCode="General">
                  <c:v>20</c:v>
                </c:pt>
              </c:numCache>
            </c:numRef>
          </c:val>
          <c:smooth val="0"/>
          <c:extLst xmlns:c16r2="http://schemas.microsoft.com/office/drawing/2015/06/chart">
            <c:ext xmlns:c16="http://schemas.microsoft.com/office/drawing/2014/chart" uri="{C3380CC4-5D6E-409C-BE32-E72D297353CC}">
              <c16:uniqueId val="{00000003-5C99-9341-A25F-7CFB33DADEE8}"/>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23</c:v>
                </c:pt>
                <c:pt idx="1">
                  <c:v>20</c:v>
                </c:pt>
                <c:pt idx="2">
                  <c:v>39</c:v>
                </c:pt>
                <c:pt idx="3" formatCode="General">
                  <c:v>44</c:v>
                </c:pt>
                <c:pt idx="4" formatCode="General">
                  <c:v>95</c:v>
                </c:pt>
              </c:numCache>
            </c:numRef>
          </c:val>
          <c:smooth val="0"/>
          <c:extLst xmlns:c16r2="http://schemas.microsoft.com/office/drawing/2015/06/chart">
            <c:ext xmlns:c16="http://schemas.microsoft.com/office/drawing/2014/chart" uri="{C3380CC4-5D6E-409C-BE32-E72D297353CC}">
              <c16:uniqueId val="{00000004-5C99-9341-A25F-7CFB33DADEE8}"/>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17</c:v>
                </c:pt>
                <c:pt idx="1">
                  <c:v>13</c:v>
                </c:pt>
                <c:pt idx="2">
                  <c:v>28</c:v>
                </c:pt>
                <c:pt idx="3" formatCode="General">
                  <c:v>52</c:v>
                </c:pt>
                <c:pt idx="4" formatCode="General">
                  <c:v>87</c:v>
                </c:pt>
              </c:numCache>
            </c:numRef>
          </c:val>
          <c:smooth val="0"/>
          <c:extLst xmlns:c16r2="http://schemas.microsoft.com/office/drawing/2015/06/chart">
            <c:ext xmlns:c16="http://schemas.microsoft.com/office/drawing/2014/chart" uri="{C3380CC4-5D6E-409C-BE32-E72D297353CC}">
              <c16:uniqueId val="{00000005-5C99-9341-A25F-7CFB33DADEE8}"/>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5</c:v>
                </c:pt>
                <c:pt idx="1">
                  <c:v>14</c:v>
                </c:pt>
                <c:pt idx="2">
                  <c:v>22</c:v>
                </c:pt>
                <c:pt idx="3" formatCode="General">
                  <c:v>32</c:v>
                </c:pt>
                <c:pt idx="4" formatCode="General">
                  <c:v>58</c:v>
                </c:pt>
              </c:numCache>
            </c:numRef>
          </c:val>
          <c:smooth val="0"/>
          <c:extLst xmlns:c16r2="http://schemas.microsoft.com/office/drawing/2015/06/chart">
            <c:ext xmlns:c16="http://schemas.microsoft.com/office/drawing/2014/chart" uri="{C3380CC4-5D6E-409C-BE32-E72D297353CC}">
              <c16:uniqueId val="{00000006-5C99-9341-A25F-7CFB33DADEE8}"/>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1</c:v>
                </c:pt>
                <c:pt idx="1">
                  <c:v>10</c:v>
                </c:pt>
                <c:pt idx="2">
                  <c:v>13</c:v>
                </c:pt>
                <c:pt idx="3" formatCode="General">
                  <c:v>22</c:v>
                </c:pt>
                <c:pt idx="4" formatCode="General">
                  <c:v>16</c:v>
                </c:pt>
              </c:numCache>
            </c:numRef>
          </c:val>
          <c:smooth val="0"/>
          <c:extLst xmlns:c16r2="http://schemas.microsoft.com/office/drawing/2015/06/chart">
            <c:ext xmlns:c16="http://schemas.microsoft.com/office/drawing/2014/chart" uri="{C3380CC4-5D6E-409C-BE32-E72D297353CC}">
              <c16:uniqueId val="{00000007-5C99-9341-A25F-7CFB33DADEE8}"/>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0</c:v>
                </c:pt>
                <c:pt idx="1">
                  <c:v>2</c:v>
                </c:pt>
                <c:pt idx="2">
                  <c:v>0</c:v>
                </c:pt>
                <c:pt idx="3" formatCode="General">
                  <c:v>3</c:v>
                </c:pt>
                <c:pt idx="4" formatCode="General">
                  <c:v>5</c:v>
                </c:pt>
              </c:numCache>
            </c:numRef>
          </c:val>
          <c:smooth val="0"/>
          <c:extLst xmlns:c16r2="http://schemas.microsoft.com/office/drawing/2015/06/chart">
            <c:ext xmlns:c16="http://schemas.microsoft.com/office/drawing/2014/chart" uri="{C3380CC4-5D6E-409C-BE32-E72D297353CC}">
              <c16:uniqueId val="{00000008-5C99-9341-A25F-7CFB33DADEE8}"/>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0</c:v>
                </c:pt>
                <c:pt idx="1">
                  <c:v>0</c:v>
                </c:pt>
                <c:pt idx="2">
                  <c:v>0</c:v>
                </c:pt>
                <c:pt idx="3" formatCode="General">
                  <c:v>0</c:v>
                </c:pt>
                <c:pt idx="4" formatCode="General">
                  <c:v>0</c:v>
                </c:pt>
              </c:numCache>
            </c:numRef>
          </c:val>
          <c:smooth val="0"/>
          <c:extLst xmlns:c16r2="http://schemas.microsoft.com/office/drawing/2015/06/chart">
            <c:ext xmlns:c16="http://schemas.microsoft.com/office/drawing/2014/chart" uri="{C3380CC4-5D6E-409C-BE32-E72D297353CC}">
              <c16:uniqueId val="{00000009-5C99-9341-A25F-7CFB33DADEE8}"/>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c:v>
                </c:pt>
                <c:pt idx="2">
                  <c:v>0</c:v>
                </c:pt>
                <c:pt idx="3" formatCode="General">
                  <c:v>1</c:v>
                </c:pt>
                <c:pt idx="4" formatCode="General">
                  <c:v>0</c:v>
                </c:pt>
              </c:numCache>
            </c:numRef>
          </c:val>
          <c:smooth val="0"/>
          <c:extLst xmlns:c16r2="http://schemas.microsoft.com/office/drawing/2015/06/chart">
            <c:ext xmlns:c16="http://schemas.microsoft.com/office/drawing/2014/chart" uri="{C3380CC4-5D6E-409C-BE32-E72D297353CC}">
              <c16:uniqueId val="{0000000A-5C99-9341-A25F-7CFB33DADEE8}"/>
            </c:ext>
          </c:extLst>
        </c:ser>
        <c:dLbls>
          <c:showLegendKey val="0"/>
          <c:showVal val="0"/>
          <c:showCatName val="0"/>
          <c:showSerName val="0"/>
          <c:showPercent val="0"/>
          <c:showBubbleSize val="0"/>
        </c:dLbls>
        <c:marker val="1"/>
        <c:smooth val="0"/>
        <c:axId val="-1671719984"/>
        <c:axId val="-1671733040"/>
      </c:lineChart>
      <c:catAx>
        <c:axId val="-1671719984"/>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733040"/>
        <c:crosses val="autoZero"/>
        <c:auto val="1"/>
        <c:lblAlgn val="ctr"/>
        <c:lblOffset val="100"/>
        <c:noMultiLvlLbl val="0"/>
      </c:catAx>
      <c:valAx>
        <c:axId val="-1671733040"/>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a:solidFill>
                  <a:schemeClr val="tx1"/>
                </a:solidFill>
              </a:defRPr>
            </a:pPr>
            <a:endParaRPr lang="en-US"/>
          </a:p>
        </c:txPr>
        <c:crossAx val="-1671719984"/>
        <c:crosses val="autoZero"/>
        <c:crossBetween val="between"/>
        <c:majorUnit val="20"/>
      </c:valAx>
    </c:plotArea>
    <c:legend>
      <c:legendPos val="r"/>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00136939404314"/>
          <c:y val="4.0954156138564915E-2"/>
          <c:w val="0.67008513066301489"/>
          <c:h val="0.84146236921772988"/>
        </c:manualLayout>
      </c:layout>
      <c:lineChart>
        <c:grouping val="standard"/>
        <c:varyColors val="0"/>
        <c:ser>
          <c:idx val="0"/>
          <c:order val="0"/>
          <c:tx>
            <c:strRef>
              <c:f>Sheet1!$B$1</c:f>
              <c:strCache>
                <c:ptCount val="1"/>
                <c:pt idx="0">
                  <c:v>All drug overdose</c:v>
                </c:pt>
              </c:strCache>
            </c:strRef>
          </c:tx>
          <c:dLbls>
            <c:spPr>
              <a:noFill/>
              <a:ln>
                <a:noFill/>
              </a:ln>
              <a:effectLst/>
            </c:spPr>
            <c:txPr>
              <a:bodyPr/>
              <a:lstStyle/>
              <a:p>
                <a:pPr>
                  <a:defRPr sz="1400">
                    <a:latin typeface="Arial" panose="020B0604020202020204" pitchFamily="34" charset="0"/>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General</c:formatCode>
                <c:ptCount val="5"/>
                <c:pt idx="0">
                  <c:v>1263</c:v>
                </c:pt>
                <c:pt idx="1">
                  <c:v>1451</c:v>
                </c:pt>
                <c:pt idx="2">
                  <c:v>1631</c:v>
                </c:pt>
                <c:pt idx="3">
                  <c:v>1776</c:v>
                </c:pt>
                <c:pt idx="4">
                  <c:v>1818</c:v>
                </c:pt>
              </c:numCache>
            </c:numRef>
          </c:val>
          <c:smooth val="0"/>
          <c:extLst xmlns:c16r2="http://schemas.microsoft.com/office/drawing/2015/06/chart">
            <c:ext xmlns:c16="http://schemas.microsoft.com/office/drawing/2014/chart" uri="{C3380CC4-5D6E-409C-BE32-E72D297353CC}">
              <c16:uniqueId val="{00000000-5B0B-3E40-9218-8BD7E45AADA0}"/>
            </c:ext>
          </c:extLst>
        </c:ser>
        <c:ser>
          <c:idx val="1"/>
          <c:order val="1"/>
          <c:tx>
            <c:strRef>
              <c:f>Sheet1!$C$1</c:f>
              <c:strCache>
                <c:ptCount val="1"/>
                <c:pt idx="0">
                  <c:v>Any opioid</c:v>
                </c:pt>
              </c:strCache>
            </c:strRef>
          </c:tx>
          <c:dLbls>
            <c:spPr>
              <a:noFill/>
              <a:ln>
                <a:noFill/>
              </a:ln>
              <a:effectLst/>
            </c:spPr>
            <c:txPr>
              <a:bodyPr/>
              <a:lstStyle/>
              <a:p>
                <a:pPr>
                  <a:defRPr sz="1400">
                    <a:latin typeface="Arial" panose="020B0604020202020204" pitchFamily="34" charset="0"/>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General</c:formatCode>
                <c:ptCount val="5"/>
                <c:pt idx="0">
                  <c:v>861</c:v>
                </c:pt>
                <c:pt idx="1">
                  <c:v>1034</c:v>
                </c:pt>
                <c:pt idx="2">
                  <c:v>1186</c:v>
                </c:pt>
                <c:pt idx="3">
                  <c:v>1268</c:v>
                </c:pt>
                <c:pt idx="4">
                  <c:v>1304</c:v>
                </c:pt>
              </c:numCache>
            </c:numRef>
          </c:val>
          <c:smooth val="0"/>
          <c:extLst xmlns:c16r2="http://schemas.microsoft.com/office/drawing/2015/06/chart">
            <c:ext xmlns:c16="http://schemas.microsoft.com/office/drawing/2014/chart" uri="{C3380CC4-5D6E-409C-BE32-E72D297353CC}">
              <c16:uniqueId val="{00000001-5B0B-3E40-9218-8BD7E45AADA0}"/>
            </c:ext>
          </c:extLst>
        </c:ser>
        <c:ser>
          <c:idx val="2"/>
          <c:order val="2"/>
          <c:tx>
            <c:strRef>
              <c:f>Sheet1!$D$1</c:f>
              <c:strCache>
                <c:ptCount val="1"/>
                <c:pt idx="0">
                  <c:v>Pain Relievers</c:v>
                </c:pt>
              </c:strCache>
            </c:strRef>
          </c:tx>
          <c:dLbls>
            <c:dLbl>
              <c:idx val="4"/>
              <c:layout>
                <c:manualLayout>
                  <c:x val="-3.0692114572634942E-2"/>
                  <c:y val="3.3173227522170785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latin typeface="Arial" panose="020B0604020202020204" pitchFamily="34" charset="0"/>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Sheet1!$D$2:$D$6</c:f>
              <c:numCache>
                <c:formatCode>General</c:formatCode>
                <c:ptCount val="5"/>
                <c:pt idx="0">
                  <c:v>603</c:v>
                </c:pt>
                <c:pt idx="1">
                  <c:v>689</c:v>
                </c:pt>
                <c:pt idx="2">
                  <c:v>739</c:v>
                </c:pt>
                <c:pt idx="3">
                  <c:v>644</c:v>
                </c:pt>
                <c:pt idx="4">
                  <c:v>548</c:v>
                </c:pt>
              </c:numCache>
            </c:numRef>
          </c:val>
          <c:smooth val="0"/>
          <c:extLst xmlns:c16r2="http://schemas.microsoft.com/office/drawing/2015/06/chart">
            <c:ext xmlns:c16="http://schemas.microsoft.com/office/drawing/2014/chart" uri="{C3380CC4-5D6E-409C-BE32-E72D297353CC}">
              <c16:uniqueId val="{00000002-5B0B-3E40-9218-8BD7E45AADA0}"/>
            </c:ext>
          </c:extLst>
        </c:ser>
        <c:ser>
          <c:idx val="3"/>
          <c:order val="3"/>
          <c:tx>
            <c:strRef>
              <c:f>Sheet1!$E$1</c:f>
              <c:strCache>
                <c:ptCount val="1"/>
                <c:pt idx="0">
                  <c:v>Heroin</c:v>
                </c:pt>
              </c:strCache>
            </c:strRef>
          </c:tx>
          <c:dLbls>
            <c:dLbl>
              <c:idx val="2"/>
              <c:layout>
                <c:manualLayout>
                  <c:x val="-2.7318840579710145E-2"/>
                  <c:y val="3.7912260025337853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4297158507360599E-2"/>
                  <c:y val="4.4149952307119156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B0B-3E40-9218-8BD7E45AADA0}"/>
                </c:ext>
                <c:ext xmlns:c15="http://schemas.microsoft.com/office/drawing/2012/chart" uri="{CE6537A1-D6FC-4f65-9D91-7224C49458BB}">
                  <c15:layout/>
                </c:ext>
              </c:extLst>
            </c:dLbl>
            <c:dLbl>
              <c:idx val="4"/>
              <c:layout>
                <c:manualLayout>
                  <c:x val="-2.8768115942028986E-2"/>
                  <c:y val="3.791226002533813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C2C-FA44-A114-417F0AA6C1C1}"/>
                </c:ext>
                <c:ext xmlns:c15="http://schemas.microsoft.com/office/drawing/2012/chart" uri="{CE6537A1-D6FC-4f65-9D91-7224C49458BB}">
                  <c15:layout/>
                </c:ext>
              </c:extLst>
            </c:dLbl>
            <c:spPr>
              <a:noFill/>
              <a:ln>
                <a:noFill/>
              </a:ln>
              <a:effectLst/>
            </c:spPr>
            <c:txPr>
              <a:bodyPr/>
              <a:lstStyle/>
              <a:p>
                <a:pPr>
                  <a:defRPr sz="1600">
                    <a:latin typeface="Arial" panose="020B0604020202020204" pitchFamily="34" charset="0"/>
                    <a:cs typeface="Arial" panose="020B0604020202020204" pitchFamily="34"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Sheet1!$E$2:$E$6</c:f>
              <c:numCache>
                <c:formatCode>General</c:formatCode>
                <c:ptCount val="5"/>
                <c:pt idx="0">
                  <c:v>147</c:v>
                </c:pt>
                <c:pt idx="1">
                  <c:v>205</c:v>
                </c:pt>
                <c:pt idx="2">
                  <c:v>260</c:v>
                </c:pt>
                <c:pt idx="3">
                  <c:v>311</c:v>
                </c:pt>
                <c:pt idx="4">
                  <c:v>367</c:v>
                </c:pt>
              </c:numCache>
            </c:numRef>
          </c:val>
          <c:smooth val="0"/>
          <c:extLst xmlns:c16r2="http://schemas.microsoft.com/office/drawing/2015/06/chart">
            <c:ext xmlns:c16="http://schemas.microsoft.com/office/drawing/2014/chart" uri="{C3380CC4-5D6E-409C-BE32-E72D297353CC}">
              <c16:uniqueId val="{00000004-5B0B-3E40-9218-8BD7E45AADA0}"/>
            </c:ext>
          </c:extLst>
        </c:ser>
        <c:ser>
          <c:idx val="4"/>
          <c:order val="4"/>
          <c:tx>
            <c:strRef>
              <c:f>Sheet1!$F$1</c:f>
              <c:strCache>
                <c:ptCount val="1"/>
                <c:pt idx="0">
                  <c:v>Fentanyl</c:v>
                </c:pt>
              </c:strCache>
            </c:strRef>
          </c:tx>
          <c:dLbls>
            <c:dLbl>
              <c:idx val="0"/>
              <c:layout>
                <c:manualLayout>
                  <c:x val="-4.871014492753626E-2"/>
                  <c:y val="7.0830332147783321E-3"/>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5B0B-3E40-9218-8BD7E45AADA0}"/>
                </c:ext>
                <c:ext xmlns:c15="http://schemas.microsoft.com/office/drawing/2012/chart" uri="{CE6537A1-D6FC-4f65-9D91-7224C49458BB}">
                  <c15:layout/>
                </c:ext>
              </c:extLst>
            </c:dLbl>
            <c:dLbl>
              <c:idx val="1"/>
              <c:layout>
                <c:manualLayout>
                  <c:x val="-2.6971014492753676E-2"/>
                  <c:y val="3.013778593288939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B0B-3E40-9218-8BD7E45AADA0}"/>
                </c:ext>
                <c:ext xmlns:c15="http://schemas.microsoft.com/office/drawing/2012/chart" uri="{CE6537A1-D6FC-4f65-9D91-7224C49458BB}">
                  <c15:layout/>
                </c:ext>
              </c:extLst>
            </c:dLbl>
            <c:dLbl>
              <c:idx val="2"/>
              <c:layout>
                <c:manualLayout>
                  <c:x val="-3.1666666666666718E-2"/>
                  <c:y val="-5.3282095170745357E-2"/>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7050781695766291E-2"/>
                  <c:y val="3.0137785932889492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5B0B-3E40-9218-8BD7E45AADA0}"/>
                </c:ext>
                <c:ext xmlns:c15="http://schemas.microsoft.com/office/drawing/2012/chart" uri="{CE6537A1-D6FC-4f65-9D91-7224C49458BB}">
                  <c15:layout/>
                </c:ext>
              </c:extLst>
            </c:dLbl>
            <c:dLbl>
              <c:idx val="4"/>
              <c:layout>
                <c:manualLayout>
                  <c:x val="-3.891304347826087E-2"/>
                  <c:y val="-4.8158816788942918E-2"/>
                </c:manualLayout>
              </c:layout>
              <c:dLblPos val="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C2C-FA44-A114-417F0AA6C1C1}"/>
                </c:ext>
                <c:ext xmlns:c15="http://schemas.microsoft.com/office/drawing/2012/chart" uri="{CE6537A1-D6FC-4f65-9D91-7224C49458BB}">
                  <c15:layout/>
                </c:ext>
              </c:extLst>
            </c:dLbl>
            <c:spPr>
              <a:noFill/>
              <a:ln>
                <a:noFill/>
              </a:ln>
              <a:effectLst/>
            </c:spPr>
            <c:txPr>
              <a:bodyPr/>
              <a:lstStyle/>
              <a:p>
                <a:pPr>
                  <a:defRPr sz="1600">
                    <a:latin typeface="Arial" panose="020B0604020202020204" pitchFamily="34" charset="0"/>
                    <a:cs typeface="Arial" panose="020B0604020202020204" pitchFamily="34" charset="0"/>
                  </a:defRPr>
                </a:pPr>
                <a:endParaRPr lang="en-US"/>
              </a:p>
            </c:txPr>
            <c:dLblPos val="b"/>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Sheet1!$F$2:$F$6</c:f>
              <c:numCache>
                <c:formatCode>General</c:formatCode>
                <c:ptCount val="5"/>
                <c:pt idx="0">
                  <c:v>69</c:v>
                </c:pt>
                <c:pt idx="1">
                  <c:v>169</c:v>
                </c:pt>
                <c:pt idx="2">
                  <c:v>294</c:v>
                </c:pt>
                <c:pt idx="3">
                  <c:v>500</c:v>
                </c:pt>
                <c:pt idx="4">
                  <c:v>742</c:v>
                </c:pt>
              </c:numCache>
            </c:numRef>
          </c:val>
          <c:smooth val="0"/>
          <c:extLst xmlns:c16r2="http://schemas.microsoft.com/office/drawing/2015/06/chart">
            <c:ext xmlns:c16="http://schemas.microsoft.com/office/drawing/2014/chart" uri="{C3380CC4-5D6E-409C-BE32-E72D297353CC}">
              <c16:uniqueId val="{00000008-5B0B-3E40-9218-8BD7E45AADA0}"/>
            </c:ext>
          </c:extLst>
        </c:ser>
        <c:dLbls>
          <c:showLegendKey val="0"/>
          <c:showVal val="0"/>
          <c:showCatName val="0"/>
          <c:showSerName val="0"/>
          <c:showPercent val="0"/>
          <c:showBubbleSize val="0"/>
        </c:dLbls>
        <c:marker val="1"/>
        <c:smooth val="0"/>
        <c:axId val="-106897840"/>
        <c:axId val="-106902192"/>
      </c:lineChart>
      <c:catAx>
        <c:axId val="-106897840"/>
        <c:scaling>
          <c:orientation val="minMax"/>
        </c:scaling>
        <c:delete val="0"/>
        <c:axPos val="b"/>
        <c:numFmt formatCode="General" sourceLinked="1"/>
        <c:majorTickMark val="none"/>
        <c:minorTickMark val="out"/>
        <c:tickLblPos val="nextTo"/>
        <c:spPr>
          <a:ln/>
        </c:spPr>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06902192"/>
        <c:crosses val="autoZero"/>
        <c:auto val="1"/>
        <c:lblAlgn val="ctr"/>
        <c:lblOffset val="100"/>
        <c:noMultiLvlLbl val="0"/>
      </c:catAx>
      <c:valAx>
        <c:axId val="-106902192"/>
        <c:scaling>
          <c:orientation val="minMax"/>
        </c:scaling>
        <c:delete val="0"/>
        <c:axPos val="l"/>
        <c:title>
          <c:tx>
            <c:rich>
              <a:bodyPr/>
              <a:lstStyle/>
              <a:p>
                <a:pPr>
                  <a:defRPr>
                    <a:latin typeface="Arial" panose="020B0604020202020204" pitchFamily="34" charset="0"/>
                    <a:cs typeface="Arial" panose="020B0604020202020204" pitchFamily="34" charset="0"/>
                  </a:defRPr>
                </a:pPr>
                <a:r>
                  <a:rPr lang="en-US" sz="1400" dirty="0" smtClean="0">
                    <a:latin typeface="Arial" panose="020B0604020202020204" pitchFamily="34" charset="0"/>
                    <a:cs typeface="Arial" panose="020B0604020202020204" pitchFamily="34" charset="0"/>
                  </a:rPr>
                  <a:t>Number of Deaths</a:t>
                </a:r>
                <a:endParaRPr lang="en-US" sz="1400" dirty="0">
                  <a:latin typeface="Arial" panose="020B0604020202020204" pitchFamily="34" charset="0"/>
                  <a:cs typeface="Arial" panose="020B0604020202020204" pitchFamily="34" charset="0"/>
                </a:endParaRPr>
              </a:p>
            </c:rich>
          </c:tx>
          <c:layout>
            <c:manualLayout>
              <c:xMode val="edge"/>
              <c:yMode val="edge"/>
              <c:x val="1.8718589524135566E-2"/>
              <c:y val="0.25643400057646965"/>
            </c:manualLayout>
          </c:layout>
          <c:overlay val="0"/>
        </c:title>
        <c:numFmt formatCode="General" sourceLinked="1"/>
        <c:majorTickMark val="out"/>
        <c:minorTickMark val="none"/>
        <c:tickLblPos val="nextTo"/>
        <c:txPr>
          <a:bodyPr/>
          <a:lstStyle/>
          <a:p>
            <a:pPr>
              <a:defRPr sz="1400">
                <a:solidFill>
                  <a:schemeClr val="tx1"/>
                </a:solidFill>
                <a:latin typeface="Arial" panose="020B0604020202020204" pitchFamily="34" charset="0"/>
                <a:cs typeface="Arial" panose="020B0604020202020204" pitchFamily="34" charset="0"/>
              </a:defRPr>
            </a:pPr>
            <a:endParaRPr lang="en-US"/>
          </a:p>
        </c:txPr>
        <c:crossAx val="-106897840"/>
        <c:crosses val="autoZero"/>
        <c:crossBetween val="between"/>
      </c:valAx>
    </c:plotArea>
    <c:legend>
      <c:legendPos val="r"/>
      <c:layout>
        <c:manualLayout>
          <c:xMode val="edge"/>
          <c:yMode val="edge"/>
          <c:x val="0.79863722469473919"/>
          <c:y val="0.34448520431492996"/>
          <c:w val="0.20136277530526078"/>
          <c:h val="0.27516644099364973"/>
        </c:manualLayout>
      </c:layout>
      <c:overlay val="0"/>
      <c:txPr>
        <a:bodyPr/>
        <a:lstStyle/>
        <a:p>
          <a:pPr>
            <a:defRPr sz="140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Sheet1!$B$2:$B$12</c:f>
              <c:numCache>
                <c:formatCode>General</c:formatCode>
                <c:ptCount val="11"/>
                <c:pt idx="0">
                  <c:v>0</c:v>
                </c:pt>
                <c:pt idx="1">
                  <c:v>0.31</c:v>
                </c:pt>
                <c:pt idx="2">
                  <c:v>0</c:v>
                </c:pt>
                <c:pt idx="3">
                  <c:v>7.68</c:v>
                </c:pt>
                <c:pt idx="4">
                  <c:v>27.96</c:v>
                </c:pt>
                <c:pt idx="5">
                  <c:v>35.229999999999997</c:v>
                </c:pt>
                <c:pt idx="6">
                  <c:v>44.05</c:v>
                </c:pt>
                <c:pt idx="7">
                  <c:v>23.27</c:v>
                </c:pt>
                <c:pt idx="8">
                  <c:v>6.99</c:v>
                </c:pt>
                <c:pt idx="9">
                  <c:v>6.94</c:v>
                </c:pt>
                <c:pt idx="10">
                  <c:v>5.4</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Sheet1!$C$2:$C$12</c:f>
              <c:numCache>
                <c:formatCode>General</c:formatCode>
                <c:ptCount val="11"/>
                <c:pt idx="0">
                  <c:v>2.48</c:v>
                </c:pt>
                <c:pt idx="1">
                  <c:v>0.62</c:v>
                </c:pt>
                <c:pt idx="2">
                  <c:v>0.24</c:v>
                </c:pt>
                <c:pt idx="3">
                  <c:v>9.84</c:v>
                </c:pt>
                <c:pt idx="4">
                  <c:v>28.89</c:v>
                </c:pt>
                <c:pt idx="5">
                  <c:v>41.68</c:v>
                </c:pt>
                <c:pt idx="6">
                  <c:v>45.7</c:v>
                </c:pt>
                <c:pt idx="7">
                  <c:v>29.7</c:v>
                </c:pt>
                <c:pt idx="8">
                  <c:v>9.3800000000000008</c:v>
                </c:pt>
                <c:pt idx="9">
                  <c:v>9.15</c:v>
                </c:pt>
                <c:pt idx="10">
                  <c:v>8.7899999999999991</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Sheet1!$D$2:$D$12</c:f>
              <c:numCache>
                <c:formatCode>General</c:formatCode>
                <c:ptCount val="11"/>
                <c:pt idx="0">
                  <c:v>0</c:v>
                </c:pt>
                <c:pt idx="1">
                  <c:v>0.31</c:v>
                </c:pt>
                <c:pt idx="2">
                  <c:v>0.24</c:v>
                </c:pt>
                <c:pt idx="3">
                  <c:v>13.23</c:v>
                </c:pt>
                <c:pt idx="4">
                  <c:v>38.340000000000003</c:v>
                </c:pt>
                <c:pt idx="5">
                  <c:v>41.74</c:v>
                </c:pt>
                <c:pt idx="6">
                  <c:v>51.99</c:v>
                </c:pt>
                <c:pt idx="7">
                  <c:v>32.07</c:v>
                </c:pt>
                <c:pt idx="8">
                  <c:v>10.34</c:v>
                </c:pt>
                <c:pt idx="9">
                  <c:v>2.97</c:v>
                </c:pt>
                <c:pt idx="10">
                  <c:v>5.19</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Sheet1!$E$2:$E$12</c:f>
              <c:numCache>
                <c:formatCode>General</c:formatCode>
                <c:ptCount val="11"/>
                <c:pt idx="0">
                  <c:v>2.4700000000000002</c:v>
                </c:pt>
                <c:pt idx="1">
                  <c:v>0.61</c:v>
                </c:pt>
                <c:pt idx="2">
                  <c:v>0.24</c:v>
                </c:pt>
                <c:pt idx="3">
                  <c:v>14.45</c:v>
                </c:pt>
                <c:pt idx="4">
                  <c:v>42.69</c:v>
                </c:pt>
                <c:pt idx="5">
                  <c:v>49.49</c:v>
                </c:pt>
                <c:pt idx="6">
                  <c:v>47.11</c:v>
                </c:pt>
                <c:pt idx="7">
                  <c:v>36.6</c:v>
                </c:pt>
                <c:pt idx="8">
                  <c:v>11.3</c:v>
                </c:pt>
                <c:pt idx="9">
                  <c:v>3.84</c:v>
                </c:pt>
                <c:pt idx="10">
                  <c:v>11.87</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Sheet1!$F$2:$F$12</c:f>
              <c:numCache>
                <c:formatCode>General</c:formatCode>
                <c:ptCount val="11"/>
                <c:pt idx="0">
                  <c:v>2.5299999999999998</c:v>
                </c:pt>
                <c:pt idx="1">
                  <c:v>0</c:v>
                </c:pt>
                <c:pt idx="2">
                  <c:v>0</c:v>
                </c:pt>
                <c:pt idx="3">
                  <c:v>14.12</c:v>
                </c:pt>
                <c:pt idx="4">
                  <c:v>45.86</c:v>
                </c:pt>
                <c:pt idx="5">
                  <c:v>53.67</c:v>
                </c:pt>
                <c:pt idx="6">
                  <c:v>49.05</c:v>
                </c:pt>
                <c:pt idx="7">
                  <c:v>32.72</c:v>
                </c:pt>
                <c:pt idx="8">
                  <c:v>10.73</c:v>
                </c:pt>
                <c:pt idx="9">
                  <c:v>4.2699999999999996</c:v>
                </c:pt>
                <c:pt idx="10">
                  <c:v>5.83</c:v>
                </c:pt>
              </c:numCache>
            </c:numRef>
          </c:val>
        </c:ser>
        <c:dLbls>
          <c:showLegendKey val="0"/>
          <c:showVal val="0"/>
          <c:showCatName val="0"/>
          <c:showSerName val="0"/>
          <c:showPercent val="0"/>
          <c:showBubbleSize val="0"/>
        </c:dLbls>
        <c:gapWidth val="150"/>
        <c:axId val="-1671718352"/>
        <c:axId val="-1671715088"/>
      </c:barChart>
      <c:catAx>
        <c:axId val="-167171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15088"/>
        <c:crosses val="autoZero"/>
        <c:auto val="1"/>
        <c:lblAlgn val="ctr"/>
        <c:lblOffset val="100"/>
        <c:noMultiLvlLbl val="0"/>
      </c:catAx>
      <c:valAx>
        <c:axId val="-1671715088"/>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solidFill>
                      <a:schemeClr val="tx1"/>
                    </a:solidFill>
                  </a:rPr>
                  <a:t>Rate of Deaths</a:t>
                </a:r>
                <a:endParaRPr lang="en-US" sz="1400" b="1" dirty="0">
                  <a:solidFill>
                    <a:schemeClr val="tx1"/>
                  </a:solidFill>
                </a:endParaRPr>
              </a:p>
            </c:rich>
          </c:tx>
          <c:layout>
            <c:manualLayout>
              <c:xMode val="edge"/>
              <c:yMode val="edge"/>
              <c:x val="4.3478260869565218E-3"/>
              <c:y val="0.36189971162397233"/>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1835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21145726349422"/>
          <c:y val="4.0954156138564915E-2"/>
          <c:w val="0.66131712883715632"/>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AFC2-144F-91FD-AC59102E1309}"/>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AFC2-144F-91FD-AC59102E1309}"/>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AFC2-144F-91FD-AC59102E1309}"/>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7.6755066680964203</c:v>
                </c:pt>
                <c:pt idx="1">
                  <c:v>9.8394362342328705</c:v>
                </c:pt>
                <c:pt idx="2">
                  <c:v>13.229097171139999</c:v>
                </c:pt>
                <c:pt idx="3">
                  <c:v>14.45</c:v>
                </c:pt>
                <c:pt idx="4">
                  <c:v>14.12</c:v>
                </c:pt>
              </c:numCache>
            </c:numRef>
          </c:val>
          <c:smooth val="0"/>
          <c:extLst xmlns:c16r2="http://schemas.microsoft.com/office/drawing/2015/06/chart">
            <c:ext xmlns:c16="http://schemas.microsoft.com/office/drawing/2014/chart" uri="{C3380CC4-5D6E-409C-BE32-E72D297353CC}">
              <c16:uniqueId val="{00000003-AFC2-144F-91FD-AC59102E1309}"/>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27.9614365188012</c:v>
                </c:pt>
                <c:pt idx="1">
                  <c:v>28.891362743670602</c:v>
                </c:pt>
                <c:pt idx="2">
                  <c:v>38.338486235138198</c:v>
                </c:pt>
                <c:pt idx="3">
                  <c:v>42.69</c:v>
                </c:pt>
                <c:pt idx="4">
                  <c:v>45.86</c:v>
                </c:pt>
              </c:numCache>
            </c:numRef>
          </c:val>
          <c:smooth val="0"/>
          <c:extLst xmlns:c16r2="http://schemas.microsoft.com/office/drawing/2015/06/chart">
            <c:ext xmlns:c16="http://schemas.microsoft.com/office/drawing/2014/chart" uri="{C3380CC4-5D6E-409C-BE32-E72D297353CC}">
              <c16:uniqueId val="{00000004-AFC2-144F-91FD-AC59102E1309}"/>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35.2318877150216</c:v>
                </c:pt>
                <c:pt idx="1">
                  <c:v>41.684483100465599</c:v>
                </c:pt>
                <c:pt idx="2">
                  <c:v>41.742653533569801</c:v>
                </c:pt>
                <c:pt idx="3">
                  <c:v>49.49</c:v>
                </c:pt>
                <c:pt idx="4">
                  <c:v>53.67</c:v>
                </c:pt>
              </c:numCache>
            </c:numRef>
          </c:val>
          <c:smooth val="0"/>
          <c:extLst xmlns:c16r2="http://schemas.microsoft.com/office/drawing/2015/06/chart">
            <c:ext xmlns:c16="http://schemas.microsoft.com/office/drawing/2014/chart" uri="{C3380CC4-5D6E-409C-BE32-E72D297353CC}">
              <c16:uniqueId val="{00000005-AFC2-144F-91FD-AC59102E1309}"/>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44.048884225035202</c:v>
                </c:pt>
                <c:pt idx="1">
                  <c:v>45.702919846688502</c:v>
                </c:pt>
                <c:pt idx="2">
                  <c:v>51.9890565831003</c:v>
                </c:pt>
                <c:pt idx="3">
                  <c:v>47.11</c:v>
                </c:pt>
                <c:pt idx="4">
                  <c:v>49.05</c:v>
                </c:pt>
              </c:numCache>
            </c:numRef>
          </c:val>
          <c:smooth val="0"/>
          <c:extLst xmlns:c16r2="http://schemas.microsoft.com/office/drawing/2015/06/chart">
            <c:ext xmlns:c16="http://schemas.microsoft.com/office/drawing/2014/chart" uri="{C3380CC4-5D6E-409C-BE32-E72D297353CC}">
              <c16:uniqueId val="{00000006-AFC2-144F-91FD-AC59102E1309}"/>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23.270558232197398</c:v>
                </c:pt>
                <c:pt idx="1">
                  <c:v>29.701245230552999</c:v>
                </c:pt>
                <c:pt idx="2">
                  <c:v>32.074838212439303</c:v>
                </c:pt>
                <c:pt idx="3">
                  <c:v>36.5</c:v>
                </c:pt>
                <c:pt idx="4">
                  <c:v>32.72</c:v>
                </c:pt>
              </c:numCache>
            </c:numRef>
          </c:val>
          <c:smooth val="0"/>
          <c:extLst xmlns:c16r2="http://schemas.microsoft.com/office/drawing/2015/06/chart">
            <c:ext xmlns:c16="http://schemas.microsoft.com/office/drawing/2014/chart" uri="{C3380CC4-5D6E-409C-BE32-E72D297353CC}">
              <c16:uniqueId val="{00000007-AFC2-144F-91FD-AC59102E1309}"/>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6.9930308477941301</c:v>
                </c:pt>
                <c:pt idx="1">
                  <c:v>9.3797515846843496</c:v>
                </c:pt>
                <c:pt idx="2">
                  <c:v>10.3435819665218</c:v>
                </c:pt>
                <c:pt idx="3">
                  <c:v>11.3</c:v>
                </c:pt>
                <c:pt idx="4">
                  <c:v>10.73</c:v>
                </c:pt>
              </c:numCache>
            </c:numRef>
          </c:val>
          <c:smooth val="0"/>
          <c:extLst xmlns:c16r2="http://schemas.microsoft.com/office/drawing/2015/06/chart">
            <c:ext xmlns:c16="http://schemas.microsoft.com/office/drawing/2014/chart" uri="{C3380CC4-5D6E-409C-BE32-E72D297353CC}">
              <c16:uniqueId val="{00000008-AFC2-144F-91FD-AC59102E1309}"/>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6.9381326709729398</c:v>
                </c:pt>
                <c:pt idx="1">
                  <c:v>9.1486968189642308</c:v>
                </c:pt>
                <c:pt idx="2">
                  <c:v>2.9709245517205001</c:v>
                </c:pt>
                <c:pt idx="3">
                  <c:v>3.84</c:v>
                </c:pt>
                <c:pt idx="4">
                  <c:v>4.2699999999999996</c:v>
                </c:pt>
              </c:numCache>
            </c:numRef>
          </c:val>
          <c:smooth val="0"/>
          <c:extLst xmlns:c16r2="http://schemas.microsoft.com/office/drawing/2015/06/chart">
            <c:ext xmlns:c16="http://schemas.microsoft.com/office/drawing/2014/chart" uri="{C3380CC4-5D6E-409C-BE32-E72D297353CC}">
              <c16:uniqueId val="{00000009-AFC2-144F-91FD-AC59102E1309}"/>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5.3985963649451199</c:v>
                </c:pt>
                <c:pt idx="1">
                  <c:v>8.7922909193219407</c:v>
                </c:pt>
                <c:pt idx="2">
                  <c:v>5.1855116803650603</c:v>
                </c:pt>
                <c:pt idx="3">
                  <c:v>11.87</c:v>
                </c:pt>
                <c:pt idx="4">
                  <c:v>5.83</c:v>
                </c:pt>
              </c:numCache>
            </c:numRef>
          </c:val>
          <c:smooth val="0"/>
          <c:extLst xmlns:c16r2="http://schemas.microsoft.com/office/drawing/2015/06/chart">
            <c:ext xmlns:c16="http://schemas.microsoft.com/office/drawing/2014/chart" uri="{C3380CC4-5D6E-409C-BE32-E72D297353CC}">
              <c16:uniqueId val="{0000000A-AFC2-144F-91FD-AC59102E1309}"/>
            </c:ext>
          </c:extLst>
        </c:ser>
        <c:dLbls>
          <c:showLegendKey val="0"/>
          <c:showVal val="0"/>
          <c:showCatName val="0"/>
          <c:showSerName val="0"/>
          <c:showPercent val="0"/>
          <c:showBubbleSize val="0"/>
        </c:dLbls>
        <c:marker val="1"/>
        <c:smooth val="0"/>
        <c:axId val="-1671717264"/>
        <c:axId val="-1671727600"/>
      </c:lineChart>
      <c:catAx>
        <c:axId val="-1671717264"/>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727600"/>
        <c:crosses val="autoZero"/>
        <c:auto val="1"/>
        <c:lblAlgn val="ctr"/>
        <c:lblOffset val="100"/>
        <c:noMultiLvlLbl val="0"/>
      </c:catAx>
      <c:valAx>
        <c:axId val="-1671727600"/>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a:solidFill>
                  <a:schemeClr val="tx1"/>
                </a:solidFill>
              </a:defRPr>
            </a:pPr>
            <a:endParaRPr lang="en-US"/>
          </a:p>
        </c:txPr>
        <c:crossAx val="-1671717264"/>
        <c:crosses val="autoZero"/>
        <c:crossBetween val="between"/>
      </c:valAx>
    </c:plotArea>
    <c:legend>
      <c:legendPos val="r"/>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65332458442697E-2"/>
          <c:y val="3.2840214427353624E-2"/>
          <c:w val="0.81328991688538921"/>
          <c:h val="0.9064188828711659"/>
        </c:manualLayout>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5.42</c:v>
                </c:pt>
                <c:pt idx="2">
                  <c:v>22.72</c:v>
                </c:pt>
                <c:pt idx="3">
                  <c:v>25.35</c:v>
                </c:pt>
                <c:pt idx="4">
                  <c:v>29.44</c:v>
                </c:pt>
                <c:pt idx="5">
                  <c:v>14.6</c:v>
                </c:pt>
                <c:pt idx="6">
                  <c:v>2.2200000000000002</c:v>
                </c:pt>
                <c:pt idx="7">
                  <c:v>1.39</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7.69</c:v>
                </c:pt>
                <c:pt idx="2">
                  <c:v>23.39</c:v>
                </c:pt>
                <c:pt idx="3">
                  <c:v>30.93</c:v>
                </c:pt>
                <c:pt idx="4">
                  <c:v>32.96</c:v>
                </c:pt>
                <c:pt idx="5">
                  <c:v>19.29</c:v>
                </c:pt>
                <c:pt idx="6">
                  <c:v>5.0999999999999996</c:v>
                </c:pt>
                <c:pt idx="7">
                  <c:v>2.71</c:v>
                </c:pt>
                <c:pt idx="8">
                  <c:v>0.88</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0.24</c:v>
                </c:pt>
                <c:pt idx="1">
                  <c:v>9.81</c:v>
                </c:pt>
                <c:pt idx="2">
                  <c:v>32.29</c:v>
                </c:pt>
                <c:pt idx="3">
                  <c:v>33.56</c:v>
                </c:pt>
                <c:pt idx="4">
                  <c:v>33.32</c:v>
                </c:pt>
                <c:pt idx="5">
                  <c:v>21.81</c:v>
                </c:pt>
                <c:pt idx="6">
                  <c:v>6.05</c:v>
                </c:pt>
                <c:pt idx="7">
                  <c:v>1.32</c:v>
                </c:pt>
                <c:pt idx="8">
                  <c:v>1.73</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0.12</c:v>
                </c:pt>
                <c:pt idx="1">
                  <c:v>11.7</c:v>
                </c:pt>
                <c:pt idx="2">
                  <c:v>33.08</c:v>
                </c:pt>
                <c:pt idx="3">
                  <c:v>36.79</c:v>
                </c:pt>
                <c:pt idx="4">
                  <c:v>34.21</c:v>
                </c:pt>
                <c:pt idx="5">
                  <c:v>22.58</c:v>
                </c:pt>
                <c:pt idx="6">
                  <c:v>6.19</c:v>
                </c:pt>
                <c:pt idx="7">
                  <c:v>1.92</c:v>
                </c:pt>
                <c:pt idx="8">
                  <c:v>3.39</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11.14</c:v>
                </c:pt>
                <c:pt idx="2">
                  <c:v>37.700000000000003</c:v>
                </c:pt>
                <c:pt idx="3">
                  <c:v>39.270000000000003</c:v>
                </c:pt>
                <c:pt idx="4">
                  <c:v>33.869999999999997</c:v>
                </c:pt>
                <c:pt idx="5">
                  <c:v>20.88</c:v>
                </c:pt>
                <c:pt idx="6">
                  <c:v>5.59</c:v>
                </c:pt>
                <c:pt idx="7">
                  <c:v>1.22</c:v>
                </c:pt>
                <c:pt idx="8">
                  <c:v>0.83</c:v>
                </c:pt>
              </c:numCache>
            </c:numRef>
          </c:val>
        </c:ser>
        <c:dLbls>
          <c:showLegendKey val="0"/>
          <c:showVal val="0"/>
          <c:showCatName val="0"/>
          <c:showSerName val="0"/>
          <c:showPercent val="0"/>
          <c:showBubbleSize val="0"/>
        </c:dLbls>
        <c:gapWidth val="150"/>
        <c:axId val="-1671732496"/>
        <c:axId val="-1671716720"/>
      </c:barChart>
      <c:catAx>
        <c:axId val="-1671732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16720"/>
        <c:crosses val="autoZero"/>
        <c:auto val="1"/>
        <c:lblAlgn val="ctr"/>
        <c:lblOffset val="100"/>
        <c:noMultiLvlLbl val="0"/>
      </c:catAx>
      <c:valAx>
        <c:axId val="-1671716720"/>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solidFill>
                      <a:schemeClr val="tx1"/>
                    </a:solidFill>
                  </a:rPr>
                  <a:t>Rate of Deaths</a:t>
                </a:r>
                <a:endParaRPr lang="en-US" sz="1400" b="1" dirty="0">
                  <a:solidFill>
                    <a:schemeClr val="tx1"/>
                  </a:solidFill>
                </a:endParaRPr>
              </a:p>
            </c:rich>
          </c:tx>
          <c:layout>
            <c:manualLayout>
              <c:xMode val="edge"/>
              <c:yMode val="edge"/>
              <c:x val="1.3043478260869565E-2"/>
              <c:y val="0.3607342666440489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3249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21145726349422"/>
          <c:y val="4.0954156138564915E-2"/>
          <c:w val="0.66131712883715632"/>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D30C-E74C-A79C-C8BAA82A8BD1}"/>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D30C-E74C-A79C-C8BAA82A8BD1}"/>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D30C-E74C-A79C-C8BAA82A8BD1}"/>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5.4180047068915904</c:v>
                </c:pt>
                <c:pt idx="1">
                  <c:v>7.6905938382509804</c:v>
                </c:pt>
                <c:pt idx="2">
                  <c:v>9.8077789372245192</c:v>
                </c:pt>
                <c:pt idx="3">
                  <c:v>11.7</c:v>
                </c:pt>
                <c:pt idx="4">
                  <c:v>11.14</c:v>
                </c:pt>
              </c:numCache>
            </c:numRef>
          </c:val>
          <c:smooth val="0"/>
          <c:extLst xmlns:c16r2="http://schemas.microsoft.com/office/drawing/2015/06/chart">
            <c:ext xmlns:c16="http://schemas.microsoft.com/office/drawing/2014/chart" uri="{C3380CC4-5D6E-409C-BE32-E72D297353CC}">
              <c16:uniqueId val="{00000003-D30C-E74C-A79C-C8BAA82A8BD1}"/>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22.718667171525901</c:v>
                </c:pt>
                <c:pt idx="1">
                  <c:v>23.388246030590501</c:v>
                </c:pt>
                <c:pt idx="2">
                  <c:v>32.285041040116397</c:v>
                </c:pt>
                <c:pt idx="3">
                  <c:v>33.08</c:v>
                </c:pt>
                <c:pt idx="4">
                  <c:v>37.700000000000003</c:v>
                </c:pt>
              </c:numCache>
            </c:numRef>
          </c:val>
          <c:smooth val="0"/>
          <c:extLst xmlns:c16r2="http://schemas.microsoft.com/office/drawing/2015/06/chart">
            <c:ext xmlns:c16="http://schemas.microsoft.com/office/drawing/2014/chart" uri="{C3380CC4-5D6E-409C-BE32-E72D297353CC}">
              <c16:uniqueId val="{00000004-D30C-E74C-A79C-C8BAA82A8BD1}"/>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25.3526759570933</c:v>
                </c:pt>
                <c:pt idx="1">
                  <c:v>30.934902931291099</c:v>
                </c:pt>
                <c:pt idx="2">
                  <c:v>33.562536990968198</c:v>
                </c:pt>
                <c:pt idx="3">
                  <c:v>36.79</c:v>
                </c:pt>
                <c:pt idx="4">
                  <c:v>39.270000000000003</c:v>
                </c:pt>
              </c:numCache>
            </c:numRef>
          </c:val>
          <c:smooth val="0"/>
          <c:extLst xmlns:c16r2="http://schemas.microsoft.com/office/drawing/2015/06/chart">
            <c:ext xmlns:c16="http://schemas.microsoft.com/office/drawing/2014/chart" uri="{C3380CC4-5D6E-409C-BE32-E72D297353CC}">
              <c16:uniqueId val="{00000005-D30C-E74C-A79C-C8BAA82A8BD1}"/>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29.440266925086799</c:v>
                </c:pt>
                <c:pt idx="1">
                  <c:v>32.964208691376797</c:v>
                </c:pt>
                <c:pt idx="2">
                  <c:v>33.317717982288002</c:v>
                </c:pt>
                <c:pt idx="3">
                  <c:v>34.21</c:v>
                </c:pt>
                <c:pt idx="4">
                  <c:v>33.869999999999997</c:v>
                </c:pt>
              </c:numCache>
            </c:numRef>
          </c:val>
          <c:smooth val="0"/>
          <c:extLst xmlns:c16r2="http://schemas.microsoft.com/office/drawing/2015/06/chart">
            <c:ext xmlns:c16="http://schemas.microsoft.com/office/drawing/2014/chart" uri="{C3380CC4-5D6E-409C-BE32-E72D297353CC}">
              <c16:uniqueId val="{00000006-D30C-E74C-A79C-C8BAA82A8BD1}"/>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14.603462564083101</c:v>
                </c:pt>
                <c:pt idx="1">
                  <c:v>19.294115996225401</c:v>
                </c:pt>
                <c:pt idx="2">
                  <c:v>21.806274899823801</c:v>
                </c:pt>
                <c:pt idx="3">
                  <c:v>22.58</c:v>
                </c:pt>
                <c:pt idx="4">
                  <c:v>20.88</c:v>
                </c:pt>
              </c:numCache>
            </c:numRef>
          </c:val>
          <c:smooth val="0"/>
          <c:extLst xmlns:c16r2="http://schemas.microsoft.com/office/drawing/2015/06/chart">
            <c:ext xmlns:c16="http://schemas.microsoft.com/office/drawing/2014/chart" uri="{C3380CC4-5D6E-409C-BE32-E72D297353CC}">
              <c16:uniqueId val="{00000007-D30C-E74C-A79C-C8BAA82A8BD1}"/>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2.2173024639347201</c:v>
                </c:pt>
                <c:pt idx="1">
                  <c:v>5.10126840570552</c:v>
                </c:pt>
                <c:pt idx="2">
                  <c:v>6.0470171496588998</c:v>
                </c:pt>
                <c:pt idx="3">
                  <c:v>6.19</c:v>
                </c:pt>
                <c:pt idx="4">
                  <c:v>5.59</c:v>
                </c:pt>
              </c:numCache>
            </c:numRef>
          </c:val>
          <c:smooth val="0"/>
          <c:extLst xmlns:c16r2="http://schemas.microsoft.com/office/drawing/2015/06/chart">
            <c:ext xmlns:c16="http://schemas.microsoft.com/office/drawing/2014/chart" uri="{C3380CC4-5D6E-409C-BE32-E72D297353CC}">
              <c16:uniqueId val="{00000008-D30C-E74C-A79C-C8BAA82A8BD1}"/>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1.3876265341945899</c:v>
                </c:pt>
                <c:pt idx="1">
                  <c:v>2.7107249833968101</c:v>
                </c:pt>
                <c:pt idx="2">
                  <c:v>1.3204109118757801</c:v>
                </c:pt>
                <c:pt idx="3">
                  <c:v>1.92</c:v>
                </c:pt>
                <c:pt idx="4">
                  <c:v>1.22</c:v>
                </c:pt>
              </c:numCache>
            </c:numRef>
          </c:val>
          <c:smooth val="0"/>
          <c:extLst xmlns:c16r2="http://schemas.microsoft.com/office/drawing/2015/06/chart">
            <c:ext xmlns:c16="http://schemas.microsoft.com/office/drawing/2014/chart" uri="{C3380CC4-5D6E-409C-BE32-E72D297353CC}">
              <c16:uniqueId val="{00000009-D30C-E74C-A79C-C8BAA82A8BD1}"/>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0.87922909193219001</c:v>
                </c:pt>
                <c:pt idx="2">
                  <c:v>1.7285038934550201</c:v>
                </c:pt>
                <c:pt idx="3">
                  <c:v>3.39</c:v>
                </c:pt>
                <c:pt idx="4">
                  <c:v>0.83</c:v>
                </c:pt>
              </c:numCache>
            </c:numRef>
          </c:val>
          <c:smooth val="0"/>
          <c:extLst xmlns:c16r2="http://schemas.microsoft.com/office/drawing/2015/06/chart">
            <c:ext xmlns:c16="http://schemas.microsoft.com/office/drawing/2014/chart" uri="{C3380CC4-5D6E-409C-BE32-E72D297353CC}">
              <c16:uniqueId val="{0000000A-D30C-E74C-A79C-C8BAA82A8BD1}"/>
            </c:ext>
          </c:extLst>
        </c:ser>
        <c:dLbls>
          <c:showLegendKey val="0"/>
          <c:showVal val="0"/>
          <c:showCatName val="0"/>
          <c:showSerName val="0"/>
          <c:showPercent val="0"/>
          <c:showBubbleSize val="0"/>
        </c:dLbls>
        <c:marker val="1"/>
        <c:smooth val="0"/>
        <c:axId val="-1671713456"/>
        <c:axId val="-1671730320"/>
      </c:lineChart>
      <c:catAx>
        <c:axId val="-1671713456"/>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730320"/>
        <c:crosses val="autoZero"/>
        <c:auto val="1"/>
        <c:lblAlgn val="ctr"/>
        <c:lblOffset val="100"/>
        <c:noMultiLvlLbl val="0"/>
      </c:catAx>
      <c:valAx>
        <c:axId val="-1671730320"/>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a:solidFill>
                  <a:schemeClr val="tx1"/>
                </a:solidFill>
              </a:defRPr>
            </a:pPr>
            <a:endParaRPr lang="en-US"/>
          </a:p>
        </c:txPr>
        <c:crossAx val="-1671713456"/>
        <c:crosses val="autoZero"/>
        <c:crossBetween val="between"/>
      </c:valAx>
    </c:plotArea>
    <c:legend>
      <c:legendPos val="r"/>
      <c:layout/>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98928258967626"/>
          <c:y val="4.0954156138564915E-2"/>
          <c:w val="0.68353937007874022"/>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70D5-0447-A2DD-AA3E71ADA257}"/>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70D5-0447-A2DD-AA3E71ADA257}"/>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70D5-0447-A2DD-AA3E71ADA257}"/>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3.0476276476265198</c:v>
                </c:pt>
                <c:pt idx="1">
                  <c:v>3.6191029827063401</c:v>
                </c:pt>
                <c:pt idx="2">
                  <c:v>4.6758015863512199</c:v>
                </c:pt>
                <c:pt idx="3">
                  <c:v>5.39</c:v>
                </c:pt>
                <c:pt idx="4">
                  <c:v>2.87</c:v>
                </c:pt>
              </c:numCache>
            </c:numRef>
          </c:val>
          <c:smooth val="0"/>
          <c:extLst xmlns:c16r2="http://schemas.microsoft.com/office/drawing/2015/06/chart">
            <c:ext xmlns:c16="http://schemas.microsoft.com/office/drawing/2014/chart" uri="{C3380CC4-5D6E-409C-BE32-E72D297353CC}">
              <c16:uniqueId val="{00000003-70D5-0447-A2DD-AA3E71ADA257}"/>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15.029272128855601</c:v>
                </c:pt>
                <c:pt idx="1">
                  <c:v>12.496660869286099</c:v>
                </c:pt>
                <c:pt idx="2">
                  <c:v>15.245713824499401</c:v>
                </c:pt>
                <c:pt idx="3">
                  <c:v>13.1</c:v>
                </c:pt>
                <c:pt idx="4">
                  <c:v>11.38</c:v>
                </c:pt>
              </c:numCache>
            </c:numRef>
          </c:val>
          <c:smooth val="0"/>
          <c:extLst xmlns:c16r2="http://schemas.microsoft.com/office/drawing/2015/06/chart">
            <c:ext xmlns:c16="http://schemas.microsoft.com/office/drawing/2014/chart" uri="{C3380CC4-5D6E-409C-BE32-E72D297353CC}">
              <c16:uniqueId val="{00000004-70D5-0447-A2DD-AA3E71ADA257}"/>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17.258863914453201</c:v>
                </c:pt>
                <c:pt idx="1">
                  <c:v>20.901961440061498</c:v>
                </c:pt>
                <c:pt idx="2">
                  <c:v>20.4502913565039</c:v>
                </c:pt>
                <c:pt idx="3">
                  <c:v>16.78</c:v>
                </c:pt>
                <c:pt idx="4">
                  <c:v>15</c:v>
                </c:pt>
              </c:numCache>
            </c:numRef>
          </c:val>
          <c:smooth val="0"/>
          <c:extLst xmlns:c16r2="http://schemas.microsoft.com/office/drawing/2015/06/chart">
            <c:ext xmlns:c16="http://schemas.microsoft.com/office/drawing/2014/chart" uri="{C3380CC4-5D6E-409C-BE32-E72D297353CC}">
              <c16:uniqueId val="{00000005-70D5-0447-A2DD-AA3E71ADA257}"/>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21.522619380839998</c:v>
                </c:pt>
                <c:pt idx="1">
                  <c:v>23.019074543808902</c:v>
                </c:pt>
                <c:pt idx="2">
                  <c:v>25.044190698095601</c:v>
                </c:pt>
                <c:pt idx="3">
                  <c:v>20.190000000000001</c:v>
                </c:pt>
                <c:pt idx="4">
                  <c:v>18.12</c:v>
                </c:pt>
              </c:numCache>
            </c:numRef>
          </c:val>
          <c:smooth val="0"/>
          <c:extLst xmlns:c16r2="http://schemas.microsoft.com/office/drawing/2015/06/chart">
            <c:ext xmlns:c16="http://schemas.microsoft.com/office/drawing/2014/chart" uri="{C3380CC4-5D6E-409C-BE32-E72D297353CC}">
              <c16:uniqueId val="{00000006-70D5-0447-A2DD-AA3E71ADA257}"/>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11.635279116098699</c:v>
                </c:pt>
                <c:pt idx="1">
                  <c:v>15.903028942343299</c:v>
                </c:pt>
                <c:pt idx="2">
                  <c:v>15.3451564109871</c:v>
                </c:pt>
                <c:pt idx="3">
                  <c:v>13.91</c:v>
                </c:pt>
                <c:pt idx="4">
                  <c:v>11.62</c:v>
                </c:pt>
              </c:numCache>
            </c:numRef>
          </c:val>
          <c:smooth val="0"/>
          <c:extLst xmlns:c16r2="http://schemas.microsoft.com/office/drawing/2015/06/chart">
            <c:ext xmlns:c16="http://schemas.microsoft.com/office/drawing/2014/chart" uri="{C3380CC4-5D6E-409C-BE32-E72D297353CC}">
              <c16:uniqueId val="{00000007-70D5-0447-A2DD-AA3E71ADA257}"/>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1.1939320959648501</c:v>
                </c:pt>
                <c:pt idx="1">
                  <c:v>3.62025499759747</c:v>
                </c:pt>
                <c:pt idx="2">
                  <c:v>4.7739609076254501</c:v>
                </c:pt>
                <c:pt idx="3">
                  <c:v>4.0199999999999996</c:v>
                </c:pt>
                <c:pt idx="4">
                  <c:v>3.78</c:v>
                </c:pt>
              </c:numCache>
            </c:numRef>
          </c:val>
          <c:smooth val="0"/>
          <c:extLst xmlns:c16r2="http://schemas.microsoft.com/office/drawing/2015/06/chart">
            <c:ext xmlns:c16="http://schemas.microsoft.com/office/drawing/2014/chart" uri="{C3380CC4-5D6E-409C-BE32-E72D297353CC}">
              <c16:uniqueId val="{00000008-70D5-0447-A2DD-AA3E71ADA257}"/>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1.3876265341945899</c:v>
                </c:pt>
                <c:pt idx="1">
                  <c:v>2.0330437375476098</c:v>
                </c:pt>
                <c:pt idx="2">
                  <c:v>0.99030818390682995</c:v>
                </c:pt>
                <c:pt idx="3">
                  <c:v>1.6</c:v>
                </c:pt>
                <c:pt idx="4">
                  <c:v>0.91</c:v>
                </c:pt>
              </c:numCache>
            </c:numRef>
          </c:val>
          <c:smooth val="0"/>
          <c:extLst xmlns:c16r2="http://schemas.microsoft.com/office/drawing/2015/06/chart">
            <c:ext xmlns:c16="http://schemas.microsoft.com/office/drawing/2014/chart" uri="{C3380CC4-5D6E-409C-BE32-E72D297353CC}">
              <c16:uniqueId val="{00000009-70D5-0447-A2DD-AA3E71ADA257}"/>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0.87922909193219001</c:v>
                </c:pt>
                <c:pt idx="2">
                  <c:v>0.86425194672751005</c:v>
                </c:pt>
                <c:pt idx="3">
                  <c:v>2.54</c:v>
                </c:pt>
                <c:pt idx="4">
                  <c:v>0</c:v>
                </c:pt>
              </c:numCache>
            </c:numRef>
          </c:val>
          <c:smooth val="0"/>
          <c:extLst xmlns:c16r2="http://schemas.microsoft.com/office/drawing/2015/06/chart">
            <c:ext xmlns:c16="http://schemas.microsoft.com/office/drawing/2014/chart" uri="{C3380CC4-5D6E-409C-BE32-E72D297353CC}">
              <c16:uniqueId val="{0000000A-70D5-0447-A2DD-AA3E71ADA257}"/>
            </c:ext>
          </c:extLst>
        </c:ser>
        <c:dLbls>
          <c:showLegendKey val="0"/>
          <c:showVal val="0"/>
          <c:showCatName val="0"/>
          <c:showSerName val="0"/>
          <c:showPercent val="0"/>
          <c:showBubbleSize val="0"/>
        </c:dLbls>
        <c:marker val="1"/>
        <c:smooth val="0"/>
        <c:axId val="-1671711280"/>
        <c:axId val="-1671716176"/>
      </c:lineChart>
      <c:catAx>
        <c:axId val="-1671711280"/>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716176"/>
        <c:crosses val="autoZero"/>
        <c:auto val="1"/>
        <c:lblAlgn val="ctr"/>
        <c:lblOffset val="100"/>
        <c:noMultiLvlLbl val="0"/>
      </c:catAx>
      <c:valAx>
        <c:axId val="-1671716176"/>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a:solidFill>
                  <a:schemeClr val="tx1"/>
                </a:solidFill>
              </a:defRPr>
            </a:pPr>
            <a:endParaRPr lang="en-US"/>
          </a:p>
        </c:txPr>
        <c:crossAx val="-1671711280"/>
        <c:crosses val="autoZero"/>
        <c:crossBetween val="between"/>
      </c:valAx>
    </c:plotArea>
    <c:legend>
      <c:legendPos val="r"/>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1.69</c:v>
                </c:pt>
                <c:pt idx="2">
                  <c:v>5.94</c:v>
                </c:pt>
                <c:pt idx="3">
                  <c:v>4.05</c:v>
                </c:pt>
                <c:pt idx="4">
                  <c:v>3.01</c:v>
                </c:pt>
                <c:pt idx="5">
                  <c:v>2.37</c:v>
                </c:pt>
                <c:pt idx="6">
                  <c:v>0</c:v>
                </c:pt>
                <c:pt idx="7">
                  <c:v>0</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2.15</c:v>
                </c:pt>
                <c:pt idx="2">
                  <c:v>7.68</c:v>
                </c:pt>
                <c:pt idx="3">
                  <c:v>6.81</c:v>
                </c:pt>
                <c:pt idx="4">
                  <c:v>4.8</c:v>
                </c:pt>
                <c:pt idx="5">
                  <c:v>1.87</c:v>
                </c:pt>
                <c:pt idx="6">
                  <c:v>0.49</c:v>
                </c:pt>
                <c:pt idx="7">
                  <c:v>0</c:v>
                </c:pt>
                <c:pt idx="8">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c:v>
                </c:pt>
                <c:pt idx="1">
                  <c:v>2.97</c:v>
                </c:pt>
                <c:pt idx="2">
                  <c:v>9.5299999999999994</c:v>
                </c:pt>
                <c:pt idx="3">
                  <c:v>8.18</c:v>
                </c:pt>
                <c:pt idx="4">
                  <c:v>5.48</c:v>
                </c:pt>
                <c:pt idx="5">
                  <c:v>3.23</c:v>
                </c:pt>
                <c:pt idx="6">
                  <c:v>0.48</c:v>
                </c:pt>
                <c:pt idx="7">
                  <c:v>0.33</c:v>
                </c:pt>
                <c:pt idx="8">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c:v>
                </c:pt>
                <c:pt idx="1">
                  <c:v>4.24</c:v>
                </c:pt>
                <c:pt idx="2">
                  <c:v>9.83</c:v>
                </c:pt>
                <c:pt idx="3">
                  <c:v>9.35</c:v>
                </c:pt>
                <c:pt idx="4">
                  <c:v>7.4</c:v>
                </c:pt>
                <c:pt idx="5">
                  <c:v>4.0999999999999996</c:v>
                </c:pt>
                <c:pt idx="6">
                  <c:v>0.46</c:v>
                </c:pt>
                <c:pt idx="7">
                  <c:v>0</c:v>
                </c:pt>
                <c:pt idx="8">
                  <c:v>0.85</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4.25</c:v>
                </c:pt>
                <c:pt idx="2">
                  <c:v>12.46</c:v>
                </c:pt>
                <c:pt idx="3">
                  <c:v>12.14</c:v>
                </c:pt>
                <c:pt idx="4">
                  <c:v>6.68</c:v>
                </c:pt>
                <c:pt idx="5">
                  <c:v>5.19</c:v>
                </c:pt>
                <c:pt idx="6">
                  <c:v>1.06</c:v>
                </c:pt>
                <c:pt idx="7">
                  <c:v>0</c:v>
                </c:pt>
                <c:pt idx="8">
                  <c:v>0</c:v>
                </c:pt>
              </c:numCache>
            </c:numRef>
          </c:val>
        </c:ser>
        <c:dLbls>
          <c:showLegendKey val="0"/>
          <c:showVal val="0"/>
          <c:showCatName val="0"/>
          <c:showSerName val="0"/>
          <c:showPercent val="0"/>
          <c:showBubbleSize val="0"/>
        </c:dLbls>
        <c:gapWidth val="150"/>
        <c:axId val="-1671737936"/>
        <c:axId val="-1671726512"/>
      </c:barChart>
      <c:catAx>
        <c:axId val="-1671737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26512"/>
        <c:crosses val="autoZero"/>
        <c:auto val="1"/>
        <c:lblAlgn val="ctr"/>
        <c:lblOffset val="100"/>
        <c:noMultiLvlLbl val="0"/>
      </c:catAx>
      <c:valAx>
        <c:axId val="-1671726512"/>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Rate of Deaths</a:t>
                </a:r>
                <a:endParaRPr lang="en-US" sz="1400" b="1"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3793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65332458442697E-2"/>
          <c:y val="3.2840214427353624E-2"/>
          <c:w val="0.81328991688538921"/>
          <c:h val="0.9064188828711659"/>
        </c:manualLayout>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3.05</c:v>
                </c:pt>
                <c:pt idx="2">
                  <c:v>15.03</c:v>
                </c:pt>
                <c:pt idx="3">
                  <c:v>17.260000000000002</c:v>
                </c:pt>
                <c:pt idx="4">
                  <c:v>21.52</c:v>
                </c:pt>
                <c:pt idx="5">
                  <c:v>11.64</c:v>
                </c:pt>
                <c:pt idx="6">
                  <c:v>1.19</c:v>
                </c:pt>
                <c:pt idx="7">
                  <c:v>1.39</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3.62</c:v>
                </c:pt>
                <c:pt idx="2">
                  <c:v>12.5</c:v>
                </c:pt>
                <c:pt idx="3">
                  <c:v>20.9</c:v>
                </c:pt>
                <c:pt idx="4">
                  <c:v>23.02</c:v>
                </c:pt>
                <c:pt idx="5">
                  <c:v>15.9</c:v>
                </c:pt>
                <c:pt idx="6">
                  <c:v>3.62</c:v>
                </c:pt>
                <c:pt idx="7">
                  <c:v>2.0299999999999998</c:v>
                </c:pt>
                <c:pt idx="8">
                  <c:v>0.88</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0.12</c:v>
                </c:pt>
                <c:pt idx="1">
                  <c:v>4.68</c:v>
                </c:pt>
                <c:pt idx="2">
                  <c:v>15.25</c:v>
                </c:pt>
                <c:pt idx="3">
                  <c:v>20.45</c:v>
                </c:pt>
                <c:pt idx="4">
                  <c:v>25.04</c:v>
                </c:pt>
                <c:pt idx="5">
                  <c:v>15.35</c:v>
                </c:pt>
                <c:pt idx="6">
                  <c:v>4.7699999999999996</c:v>
                </c:pt>
                <c:pt idx="7">
                  <c:v>0.99</c:v>
                </c:pt>
                <c:pt idx="8">
                  <c:v>0.86</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c:v>
                </c:pt>
                <c:pt idx="1">
                  <c:v>5.39</c:v>
                </c:pt>
                <c:pt idx="2">
                  <c:v>13.1</c:v>
                </c:pt>
                <c:pt idx="3">
                  <c:v>16.78</c:v>
                </c:pt>
                <c:pt idx="4">
                  <c:v>20.190000000000001</c:v>
                </c:pt>
                <c:pt idx="5">
                  <c:v>13.91</c:v>
                </c:pt>
                <c:pt idx="6">
                  <c:v>4.0199999999999996</c:v>
                </c:pt>
                <c:pt idx="7">
                  <c:v>1.6</c:v>
                </c:pt>
                <c:pt idx="8">
                  <c:v>2.54</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2.87</c:v>
                </c:pt>
                <c:pt idx="2">
                  <c:v>11.38</c:v>
                </c:pt>
                <c:pt idx="3">
                  <c:v>15</c:v>
                </c:pt>
                <c:pt idx="4">
                  <c:v>18.12</c:v>
                </c:pt>
                <c:pt idx="5">
                  <c:v>11.62</c:v>
                </c:pt>
                <c:pt idx="6">
                  <c:v>3.78</c:v>
                </c:pt>
                <c:pt idx="7">
                  <c:v>0.91</c:v>
                </c:pt>
                <c:pt idx="8">
                  <c:v>0</c:v>
                </c:pt>
              </c:numCache>
            </c:numRef>
          </c:val>
        </c:ser>
        <c:dLbls>
          <c:showLegendKey val="0"/>
          <c:showVal val="0"/>
          <c:showCatName val="0"/>
          <c:showSerName val="0"/>
          <c:showPercent val="0"/>
          <c:showBubbleSize val="0"/>
        </c:dLbls>
        <c:gapWidth val="150"/>
        <c:axId val="-1671744464"/>
        <c:axId val="-1671715632"/>
      </c:barChart>
      <c:catAx>
        <c:axId val="-167174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15632"/>
        <c:crosses val="autoZero"/>
        <c:auto val="1"/>
        <c:lblAlgn val="ctr"/>
        <c:lblOffset val="100"/>
        <c:noMultiLvlLbl val="0"/>
      </c:catAx>
      <c:valAx>
        <c:axId val="-1671715632"/>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Rate of Deaths</a:t>
                </a:r>
                <a:endParaRPr lang="en-US" sz="1400" b="1" dirty="0"/>
              </a:p>
            </c:rich>
          </c:tx>
          <c:layout>
            <c:manualLayout>
              <c:xMode val="edge"/>
              <c:yMode val="edge"/>
              <c:x val="4.3478260869565218E-3"/>
              <c:y val="0.3387788000354191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44464"/>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982015291566817"/>
          <c:y val="4.0954156138564915E-2"/>
          <c:w val="0.67870843318498231"/>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F8F1-CC45-9F3C-C49CD8EB65C1}"/>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F8F1-CC45-9F3C-C49CD8EB65C1}"/>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F8F1-CC45-9F3C-C49CD8EB65C1}"/>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1.69312647090362</c:v>
                </c:pt>
                <c:pt idx="1">
                  <c:v>2.1488423959818901</c:v>
                </c:pt>
                <c:pt idx="2">
                  <c:v>2.97</c:v>
                </c:pt>
                <c:pt idx="3">
                  <c:v>4.24</c:v>
                </c:pt>
                <c:pt idx="4">
                  <c:v>4.25</c:v>
                </c:pt>
              </c:numCache>
            </c:numRef>
          </c:val>
          <c:smooth val="0"/>
          <c:extLst xmlns:c16r2="http://schemas.microsoft.com/office/drawing/2015/06/chart">
            <c:ext xmlns:c16="http://schemas.microsoft.com/office/drawing/2014/chart" uri="{C3380CC4-5D6E-409C-BE32-E72D297353CC}">
              <c16:uniqueId val="{00000003-F8F1-CC45-9F3C-C49CD8EB65C1}"/>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5.9418052602452498</c:v>
                </c:pt>
                <c:pt idx="1">
                  <c:v>7.6814337453409802</c:v>
                </c:pt>
                <c:pt idx="2">
                  <c:v>9.5299999999999994</c:v>
                </c:pt>
                <c:pt idx="3">
                  <c:v>9.83</c:v>
                </c:pt>
                <c:pt idx="4">
                  <c:v>12.46</c:v>
                </c:pt>
              </c:numCache>
            </c:numRef>
          </c:val>
          <c:smooth val="0"/>
          <c:extLst xmlns:c16r2="http://schemas.microsoft.com/office/drawing/2015/06/chart">
            <c:ext xmlns:c16="http://schemas.microsoft.com/office/drawing/2014/chart" uri="{C3380CC4-5D6E-409C-BE32-E72D297353CC}">
              <c16:uniqueId val="{00000004-F8F1-CC45-9F3C-C49CD8EB65C1}"/>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4.0469060213200496</c:v>
                </c:pt>
                <c:pt idx="1">
                  <c:v>6.8080674404771901</c:v>
                </c:pt>
                <c:pt idx="2">
                  <c:v>8.18</c:v>
                </c:pt>
                <c:pt idx="3">
                  <c:v>9.35</c:v>
                </c:pt>
                <c:pt idx="4">
                  <c:v>12.14</c:v>
                </c:pt>
              </c:numCache>
            </c:numRef>
          </c:val>
          <c:smooth val="0"/>
          <c:extLst xmlns:c16r2="http://schemas.microsoft.com/office/drawing/2015/06/chart">
            <c:ext xmlns:c16="http://schemas.microsoft.com/office/drawing/2014/chart" uri="{C3380CC4-5D6E-409C-BE32-E72D297353CC}">
              <c16:uniqueId val="{00000005-F8F1-CC45-9F3C-C49CD8EB65C1}"/>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3.01093639006569</c:v>
                </c:pt>
                <c:pt idx="1">
                  <c:v>4.8049524533193297</c:v>
                </c:pt>
                <c:pt idx="2">
                  <c:v>5.48</c:v>
                </c:pt>
                <c:pt idx="3">
                  <c:v>7.4</c:v>
                </c:pt>
                <c:pt idx="4">
                  <c:v>6.68</c:v>
                </c:pt>
              </c:numCache>
            </c:numRef>
          </c:val>
          <c:smooth val="0"/>
          <c:extLst xmlns:c16r2="http://schemas.microsoft.com/office/drawing/2015/06/chart">
            <c:ext xmlns:c16="http://schemas.microsoft.com/office/drawing/2014/chart" uri="{C3380CC4-5D6E-409C-BE32-E72D297353CC}">
              <c16:uniqueId val="{00000006-F8F1-CC45-9F3C-C49CD8EB65C1}"/>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2.3745467583874902</c:v>
                </c:pt>
                <c:pt idx="1">
                  <c:v>1.8709445814521599</c:v>
                </c:pt>
                <c:pt idx="2">
                  <c:v>3.23</c:v>
                </c:pt>
                <c:pt idx="3">
                  <c:v>4.0999999999999996</c:v>
                </c:pt>
                <c:pt idx="4">
                  <c:v>5.19</c:v>
                </c:pt>
              </c:numCache>
            </c:numRef>
          </c:val>
          <c:smooth val="0"/>
          <c:extLst xmlns:c16r2="http://schemas.microsoft.com/office/drawing/2015/06/chart">
            <c:ext xmlns:c16="http://schemas.microsoft.com/office/drawing/2014/chart" uri="{C3380CC4-5D6E-409C-BE32-E72D297353CC}">
              <c16:uniqueId val="{00000007-F8F1-CC45-9F3C-C49CD8EB65C1}"/>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0</c:v>
                </c:pt>
                <c:pt idx="1">
                  <c:v>0.49367113603601998</c:v>
                </c:pt>
                <c:pt idx="2">
                  <c:v>0.48</c:v>
                </c:pt>
                <c:pt idx="3">
                  <c:v>0.46</c:v>
                </c:pt>
                <c:pt idx="4">
                  <c:v>1.06</c:v>
                </c:pt>
              </c:numCache>
            </c:numRef>
          </c:val>
          <c:smooth val="0"/>
          <c:extLst xmlns:c16r2="http://schemas.microsoft.com/office/drawing/2015/06/chart">
            <c:ext xmlns:c16="http://schemas.microsoft.com/office/drawing/2014/chart" uri="{C3380CC4-5D6E-409C-BE32-E72D297353CC}">
              <c16:uniqueId val="{00000008-F8F1-CC45-9F3C-C49CD8EB65C1}"/>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0</c:v>
                </c:pt>
                <c:pt idx="1">
                  <c:v>0</c:v>
                </c:pt>
                <c:pt idx="2">
                  <c:v>0.33</c:v>
                </c:pt>
                <c:pt idx="3">
                  <c:v>0</c:v>
                </c:pt>
                <c:pt idx="4">
                  <c:v>0</c:v>
                </c:pt>
              </c:numCache>
            </c:numRef>
          </c:val>
          <c:smooth val="0"/>
          <c:extLst xmlns:c16r2="http://schemas.microsoft.com/office/drawing/2015/06/chart">
            <c:ext xmlns:c16="http://schemas.microsoft.com/office/drawing/2014/chart" uri="{C3380CC4-5D6E-409C-BE32-E72D297353CC}">
              <c16:uniqueId val="{00000009-F8F1-CC45-9F3C-C49CD8EB65C1}"/>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c:v>
                </c:pt>
                <c:pt idx="2">
                  <c:v>0</c:v>
                </c:pt>
                <c:pt idx="3">
                  <c:v>0.85</c:v>
                </c:pt>
                <c:pt idx="4">
                  <c:v>0</c:v>
                </c:pt>
              </c:numCache>
            </c:numRef>
          </c:val>
          <c:smooth val="0"/>
          <c:extLst xmlns:c16r2="http://schemas.microsoft.com/office/drawing/2015/06/chart">
            <c:ext xmlns:c16="http://schemas.microsoft.com/office/drawing/2014/chart" uri="{C3380CC4-5D6E-409C-BE32-E72D297353CC}">
              <c16:uniqueId val="{0000000A-F8F1-CC45-9F3C-C49CD8EB65C1}"/>
            </c:ext>
          </c:extLst>
        </c:ser>
        <c:dLbls>
          <c:showLegendKey val="0"/>
          <c:showVal val="0"/>
          <c:showCatName val="0"/>
          <c:showSerName val="0"/>
          <c:showPercent val="0"/>
          <c:showBubbleSize val="0"/>
        </c:dLbls>
        <c:marker val="1"/>
        <c:smooth val="0"/>
        <c:axId val="-1671729232"/>
        <c:axId val="-1671737392"/>
      </c:lineChart>
      <c:catAx>
        <c:axId val="-1671729232"/>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737392"/>
        <c:crosses val="autoZero"/>
        <c:auto val="1"/>
        <c:lblAlgn val="ctr"/>
        <c:lblOffset val="100"/>
        <c:noMultiLvlLbl val="0"/>
      </c:catAx>
      <c:valAx>
        <c:axId val="-1671737392"/>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a:solidFill>
                  <a:schemeClr val="tx1"/>
                </a:solidFill>
              </a:defRPr>
            </a:pPr>
            <a:endParaRPr lang="en-US"/>
          </a:p>
        </c:txPr>
        <c:crossAx val="-1671729232"/>
        <c:crosses val="autoZero"/>
        <c:crossBetween val="between"/>
      </c:valAx>
    </c:plotArea>
    <c:legend>
      <c:legendPos val="r"/>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63825174027156E-2"/>
          <c:y val="3.2840214427353624E-2"/>
          <c:w val="0.80517208718475408"/>
          <c:h val="0.9064188828711659"/>
        </c:manualLayout>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0.45</c:v>
                </c:pt>
                <c:pt idx="2">
                  <c:v>1.63</c:v>
                </c:pt>
                <c:pt idx="3">
                  <c:v>2.02</c:v>
                </c:pt>
                <c:pt idx="4">
                  <c:v>2.79</c:v>
                </c:pt>
                <c:pt idx="5">
                  <c:v>0.71</c:v>
                </c:pt>
                <c:pt idx="6">
                  <c:v>0.34</c:v>
                </c:pt>
                <c:pt idx="7">
                  <c:v>0</c:v>
                </c:pt>
                <c:pt idx="8">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0</c:v>
                </c:pt>
                <c:pt idx="1">
                  <c:v>2.71</c:v>
                </c:pt>
                <c:pt idx="2">
                  <c:v>4.82</c:v>
                </c:pt>
                <c:pt idx="3">
                  <c:v>5.0199999999999996</c:v>
                </c:pt>
                <c:pt idx="4">
                  <c:v>4.25</c:v>
                </c:pt>
                <c:pt idx="5">
                  <c:v>2.2200000000000002</c:v>
                </c:pt>
                <c:pt idx="6">
                  <c:v>0.49</c:v>
                </c:pt>
                <c:pt idx="7">
                  <c:v>0.34</c:v>
                </c:pt>
                <c:pt idx="8">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0.12</c:v>
                </c:pt>
                <c:pt idx="1">
                  <c:v>3.99</c:v>
                </c:pt>
                <c:pt idx="2">
                  <c:v>12.78</c:v>
                </c:pt>
                <c:pt idx="3">
                  <c:v>8.3000000000000007</c:v>
                </c:pt>
                <c:pt idx="4">
                  <c:v>4.7</c:v>
                </c:pt>
                <c:pt idx="5">
                  <c:v>3.23</c:v>
                </c:pt>
                <c:pt idx="6">
                  <c:v>0.8</c:v>
                </c:pt>
                <c:pt idx="7">
                  <c:v>0</c:v>
                </c:pt>
                <c:pt idx="8">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0.12</c:v>
                </c:pt>
                <c:pt idx="1">
                  <c:v>6.08</c:v>
                </c:pt>
                <c:pt idx="2">
                  <c:v>17.36</c:v>
                </c:pt>
                <c:pt idx="3">
                  <c:v>16.78</c:v>
                </c:pt>
                <c:pt idx="4">
                  <c:v>10.77</c:v>
                </c:pt>
                <c:pt idx="5">
                  <c:v>4.9000000000000004</c:v>
                </c:pt>
                <c:pt idx="6">
                  <c:v>1.08</c:v>
                </c:pt>
                <c:pt idx="7">
                  <c:v>0</c:v>
                </c:pt>
                <c:pt idx="8">
                  <c:v>0.85</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7.81</c:v>
                </c:pt>
                <c:pt idx="2">
                  <c:v>27.17</c:v>
                </c:pt>
                <c:pt idx="3">
                  <c:v>23.68</c:v>
                </c:pt>
                <c:pt idx="4">
                  <c:v>15.41</c:v>
                </c:pt>
                <c:pt idx="5">
                  <c:v>8.35</c:v>
                </c:pt>
                <c:pt idx="6">
                  <c:v>1.81</c:v>
                </c:pt>
                <c:pt idx="7">
                  <c:v>0</c:v>
                </c:pt>
                <c:pt idx="8">
                  <c:v>0</c:v>
                </c:pt>
              </c:numCache>
            </c:numRef>
          </c:val>
        </c:ser>
        <c:dLbls>
          <c:showLegendKey val="0"/>
          <c:showVal val="0"/>
          <c:showCatName val="0"/>
          <c:showSerName val="0"/>
          <c:showPercent val="0"/>
          <c:showBubbleSize val="0"/>
        </c:dLbls>
        <c:gapWidth val="150"/>
        <c:axId val="-1671743376"/>
        <c:axId val="-1671731952"/>
      </c:barChart>
      <c:catAx>
        <c:axId val="-1671743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31952"/>
        <c:crosses val="autoZero"/>
        <c:auto val="1"/>
        <c:lblAlgn val="ctr"/>
        <c:lblOffset val="100"/>
        <c:noMultiLvlLbl val="0"/>
      </c:catAx>
      <c:valAx>
        <c:axId val="-1671731952"/>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Rate of Deaths</a:t>
                </a:r>
                <a:endParaRPr lang="en-US" sz="1400" b="1" dirty="0"/>
              </a:p>
            </c:rich>
          </c:tx>
          <c:layout>
            <c:manualLayout>
              <c:xMode val="edge"/>
              <c:yMode val="edge"/>
              <c:x val="1.3043478260869565E-2"/>
              <c:y val="0.35817262745314776"/>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433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2450074175511"/>
          <c:y val="4.0954156138564915E-2"/>
          <c:w val="0.68740408535889541"/>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D399-7047-B1BC-2E382B69AD17}"/>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D399-7047-B1BC-2E382B69AD17}"/>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D399-7047-B1BC-2E382B69AD17}"/>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0.45150039224096999</c:v>
                </c:pt>
                <c:pt idx="1">
                  <c:v>2.7143272370297602</c:v>
                </c:pt>
                <c:pt idx="2">
                  <c:v>3.9915379395681199</c:v>
                </c:pt>
                <c:pt idx="3">
                  <c:v>6.08</c:v>
                </c:pt>
                <c:pt idx="4">
                  <c:v>7.81</c:v>
                </c:pt>
              </c:numCache>
            </c:numRef>
          </c:val>
          <c:smooth val="0"/>
          <c:extLst xmlns:c16r2="http://schemas.microsoft.com/office/drawing/2015/06/chart">
            <c:ext xmlns:c16="http://schemas.microsoft.com/office/drawing/2014/chart" uri="{C3380CC4-5D6E-409C-BE32-E72D297353CC}">
              <c16:uniqueId val="{00000003-D399-7047-B1BC-2E382B69AD17}"/>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1.63108379693007</c:v>
                </c:pt>
                <c:pt idx="1">
                  <c:v>4.8152271239450899</c:v>
                </c:pt>
                <c:pt idx="2">
                  <c:v>12.7794954117127</c:v>
                </c:pt>
                <c:pt idx="3">
                  <c:v>17.36</c:v>
                </c:pt>
                <c:pt idx="4">
                  <c:v>27.17</c:v>
                </c:pt>
              </c:numCache>
            </c:numRef>
          </c:val>
          <c:smooth val="0"/>
          <c:extLst xmlns:c16r2="http://schemas.microsoft.com/office/drawing/2015/06/chart">
            <c:ext xmlns:c16="http://schemas.microsoft.com/office/drawing/2014/chart" uri="{C3380CC4-5D6E-409C-BE32-E72D297353CC}">
              <c16:uniqueId val="{00000004-D399-7047-B1BC-2E382B69AD17}"/>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2.0234530106600301</c:v>
                </c:pt>
                <c:pt idx="1">
                  <c:v>5.0164707456147699</c:v>
                </c:pt>
                <c:pt idx="2">
                  <c:v>8.3004123741104099</c:v>
                </c:pt>
                <c:pt idx="3">
                  <c:v>16.78</c:v>
                </c:pt>
                <c:pt idx="4">
                  <c:v>23.68</c:v>
                </c:pt>
              </c:numCache>
            </c:numRef>
          </c:val>
          <c:smooth val="0"/>
          <c:extLst xmlns:c16r2="http://schemas.microsoft.com/office/drawing/2015/06/chart">
            <c:ext xmlns:c16="http://schemas.microsoft.com/office/drawing/2014/chart" uri="{C3380CC4-5D6E-409C-BE32-E72D297353CC}">
              <c16:uniqueId val="{00000005-D399-7047-B1BC-2E382B69AD17}"/>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2.7879040648756401</c:v>
                </c:pt>
                <c:pt idx="1">
                  <c:v>4.2462370517705699</c:v>
                </c:pt>
                <c:pt idx="2">
                  <c:v>4.6957857558929303</c:v>
                </c:pt>
                <c:pt idx="3">
                  <c:v>10.77</c:v>
                </c:pt>
                <c:pt idx="4">
                  <c:v>15.41</c:v>
                </c:pt>
              </c:numCache>
            </c:numRef>
          </c:val>
          <c:smooth val="0"/>
          <c:extLst xmlns:c16r2="http://schemas.microsoft.com/office/drawing/2015/06/chart">
            <c:ext xmlns:c16="http://schemas.microsoft.com/office/drawing/2014/chart" uri="{C3380CC4-5D6E-409C-BE32-E72D297353CC}">
              <c16:uniqueId val="{00000006-D399-7047-B1BC-2E382B69AD17}"/>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0.71236402751625005</c:v>
                </c:pt>
                <c:pt idx="1">
                  <c:v>2.2217466904744398</c:v>
                </c:pt>
                <c:pt idx="2">
                  <c:v>3.2305592444183402</c:v>
                </c:pt>
                <c:pt idx="3">
                  <c:v>4.9000000000000004</c:v>
                </c:pt>
                <c:pt idx="4">
                  <c:v>8.35</c:v>
                </c:pt>
              </c:numCache>
            </c:numRef>
          </c:val>
          <c:smooth val="0"/>
          <c:extLst xmlns:c16r2="http://schemas.microsoft.com/office/drawing/2015/06/chart">
            <c:ext xmlns:c16="http://schemas.microsoft.com/office/drawing/2014/chart" uri="{C3380CC4-5D6E-409C-BE32-E72D297353CC}">
              <c16:uniqueId val="{00000007-D399-7047-B1BC-2E382B69AD17}"/>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0.34112345598996002</c:v>
                </c:pt>
                <c:pt idx="1">
                  <c:v>0.49367113603601998</c:v>
                </c:pt>
                <c:pt idx="2">
                  <c:v>0.79566015127091005</c:v>
                </c:pt>
                <c:pt idx="3">
                  <c:v>1.08</c:v>
                </c:pt>
                <c:pt idx="4">
                  <c:v>1.81</c:v>
                </c:pt>
              </c:numCache>
            </c:numRef>
          </c:val>
          <c:smooth val="0"/>
          <c:extLst xmlns:c16r2="http://schemas.microsoft.com/office/drawing/2015/06/chart">
            <c:ext xmlns:c16="http://schemas.microsoft.com/office/drawing/2014/chart" uri="{C3380CC4-5D6E-409C-BE32-E72D297353CC}">
              <c16:uniqueId val="{00000008-D399-7047-B1BC-2E382B69AD17}"/>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0</c:v>
                </c:pt>
                <c:pt idx="1">
                  <c:v>0.33884062292459999</c:v>
                </c:pt>
                <c:pt idx="2">
                  <c:v>0</c:v>
                </c:pt>
                <c:pt idx="3">
                  <c:v>0</c:v>
                </c:pt>
                <c:pt idx="4">
                  <c:v>0</c:v>
                </c:pt>
              </c:numCache>
            </c:numRef>
          </c:val>
          <c:smooth val="0"/>
          <c:extLst xmlns:c16r2="http://schemas.microsoft.com/office/drawing/2015/06/chart">
            <c:ext xmlns:c16="http://schemas.microsoft.com/office/drawing/2014/chart" uri="{C3380CC4-5D6E-409C-BE32-E72D297353CC}">
              <c16:uniqueId val="{00000009-D399-7047-B1BC-2E382B69AD17}"/>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0</c:v>
                </c:pt>
                <c:pt idx="1">
                  <c:v>0</c:v>
                </c:pt>
                <c:pt idx="2">
                  <c:v>0</c:v>
                </c:pt>
                <c:pt idx="3">
                  <c:v>0.85</c:v>
                </c:pt>
                <c:pt idx="4">
                  <c:v>0</c:v>
                </c:pt>
              </c:numCache>
            </c:numRef>
          </c:val>
          <c:smooth val="0"/>
          <c:extLst xmlns:c16r2="http://schemas.microsoft.com/office/drawing/2015/06/chart">
            <c:ext xmlns:c16="http://schemas.microsoft.com/office/drawing/2014/chart" uri="{C3380CC4-5D6E-409C-BE32-E72D297353CC}">
              <c16:uniqueId val="{0000000A-D399-7047-B1BC-2E382B69AD17}"/>
            </c:ext>
          </c:extLst>
        </c:ser>
        <c:dLbls>
          <c:showLegendKey val="0"/>
          <c:showVal val="0"/>
          <c:showCatName val="0"/>
          <c:showSerName val="0"/>
          <c:showPercent val="0"/>
          <c:showBubbleSize val="0"/>
        </c:dLbls>
        <c:marker val="1"/>
        <c:smooth val="0"/>
        <c:axId val="-1671728144"/>
        <c:axId val="-1671725968"/>
      </c:lineChart>
      <c:catAx>
        <c:axId val="-1671728144"/>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725968"/>
        <c:crosses val="autoZero"/>
        <c:auto val="1"/>
        <c:lblAlgn val="ctr"/>
        <c:lblOffset val="100"/>
        <c:noMultiLvlLbl val="0"/>
      </c:catAx>
      <c:valAx>
        <c:axId val="-1671725968"/>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a:solidFill>
                  <a:schemeClr val="tx1"/>
                </a:solidFill>
              </a:defRPr>
            </a:pPr>
            <a:endParaRPr lang="en-US"/>
          </a:p>
        </c:txPr>
        <c:crossAx val="-1671728144"/>
        <c:crosses val="autoZero"/>
        <c:crossBetween val="between"/>
      </c:valAx>
    </c:plotArea>
    <c:legend>
      <c:legendPos val="r"/>
      <c:layout/>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 All Drug </c:v>
                </c:pt>
              </c:strCache>
            </c:strRef>
          </c:tx>
          <c:spPr>
            <a:solidFill>
              <a:schemeClr val="accent1"/>
            </a:solidFill>
            <a:ln>
              <a:noFill/>
            </a:ln>
            <a:effectLst/>
          </c:spPr>
          <c:invertIfNegative val="0"/>
          <c:dPt>
            <c:idx val="0"/>
            <c:invertIfNegative val="0"/>
            <c:bubble3D val="0"/>
            <c:spPr>
              <a:solidFill>
                <a:srgbClr val="27B4BB"/>
              </a:solidFill>
              <a:ln>
                <a:noFill/>
              </a:ln>
              <a:effectLst/>
            </c:spPr>
          </c:dPt>
          <c:cat>
            <c:strRef>
              <c:f>Sheet1!$B$1:$F$1</c:f>
              <c:strCache>
                <c:ptCount val="5"/>
                <c:pt idx="0">
                  <c:v>2014</c:v>
                </c:pt>
                <c:pt idx="1">
                  <c:v>2015</c:v>
                </c:pt>
                <c:pt idx="2">
                  <c:v>2016</c:v>
                </c:pt>
                <c:pt idx="3">
                  <c:v>2017</c:v>
                </c:pt>
                <c:pt idx="4">
                  <c:v>2018</c:v>
                </c:pt>
              </c:strCache>
            </c:strRef>
          </c:cat>
          <c:val>
            <c:numRef>
              <c:f>Sheet1!$B$2:$F$2</c:f>
              <c:numCache>
                <c:formatCode>General</c:formatCode>
                <c:ptCount val="5"/>
                <c:pt idx="0">
                  <c:v>100</c:v>
                </c:pt>
                <c:pt idx="1">
                  <c:v>100</c:v>
                </c:pt>
                <c:pt idx="2">
                  <c:v>100</c:v>
                </c:pt>
                <c:pt idx="3">
                  <c:v>100</c:v>
                </c:pt>
                <c:pt idx="4">
                  <c:v>100</c:v>
                </c:pt>
              </c:numCache>
            </c:numRef>
          </c:val>
        </c:ser>
        <c:ser>
          <c:idx val="1"/>
          <c:order val="1"/>
          <c:tx>
            <c:strRef>
              <c:f>Sheet1!$A$3</c:f>
              <c:strCache>
                <c:ptCount val="1"/>
                <c:pt idx="0">
                  <c:v>Opioid </c:v>
                </c:pt>
              </c:strCache>
            </c:strRef>
          </c:tx>
          <c:spPr>
            <a:solidFill>
              <a:srgbClr val="BABE4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Sheet1!$B$3:$F$3</c:f>
              <c:numCache>
                <c:formatCode>General</c:formatCode>
                <c:ptCount val="5"/>
                <c:pt idx="0">
                  <c:v>68</c:v>
                </c:pt>
                <c:pt idx="1">
                  <c:v>71</c:v>
                </c:pt>
                <c:pt idx="2">
                  <c:v>73</c:v>
                </c:pt>
                <c:pt idx="3">
                  <c:v>71</c:v>
                </c:pt>
                <c:pt idx="4">
                  <c:v>72</c:v>
                </c:pt>
              </c:numCache>
            </c:numRef>
          </c:val>
        </c:ser>
        <c:ser>
          <c:idx val="2"/>
          <c:order val="2"/>
          <c:tx>
            <c:strRef>
              <c:f>Sheet1!$A$4</c:f>
              <c:strCache>
                <c:ptCount val="1"/>
                <c:pt idx="0">
                  <c:v>Pain Relievers </c:v>
                </c:pt>
              </c:strCache>
            </c:strRef>
          </c:tx>
          <c:spPr>
            <a:solidFill>
              <a:srgbClr val="CD69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Sheet1!$B$4:$F$4</c:f>
              <c:numCache>
                <c:formatCode>General</c:formatCode>
                <c:ptCount val="5"/>
                <c:pt idx="0">
                  <c:v>48</c:v>
                </c:pt>
                <c:pt idx="1">
                  <c:v>48</c:v>
                </c:pt>
                <c:pt idx="2">
                  <c:v>45</c:v>
                </c:pt>
                <c:pt idx="3">
                  <c:v>36</c:v>
                </c:pt>
                <c:pt idx="4">
                  <c:v>30</c:v>
                </c:pt>
              </c:numCache>
            </c:numRef>
          </c:val>
        </c:ser>
        <c:ser>
          <c:idx val="3"/>
          <c:order val="3"/>
          <c:tx>
            <c:strRef>
              <c:f>Sheet1!$A$5</c:f>
              <c:strCache>
                <c:ptCount val="1"/>
                <c:pt idx="0">
                  <c:v>Heroin</c:v>
                </c:pt>
              </c:strCache>
            </c:strRef>
          </c:tx>
          <c:spPr>
            <a:solidFill>
              <a:srgbClr val="6D1F2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Sheet1!$B$5:$F$5</c:f>
              <c:numCache>
                <c:formatCode>General</c:formatCode>
                <c:ptCount val="5"/>
                <c:pt idx="0">
                  <c:v>12</c:v>
                </c:pt>
                <c:pt idx="1">
                  <c:v>14</c:v>
                </c:pt>
                <c:pt idx="2">
                  <c:v>16</c:v>
                </c:pt>
                <c:pt idx="3">
                  <c:v>18</c:v>
                </c:pt>
                <c:pt idx="4">
                  <c:v>20</c:v>
                </c:pt>
              </c:numCache>
            </c:numRef>
          </c:val>
        </c:ser>
        <c:ser>
          <c:idx val="4"/>
          <c:order val="4"/>
          <c:tx>
            <c:strRef>
              <c:f>Sheet1!$A$6</c:f>
              <c:strCache>
                <c:ptCount val="1"/>
                <c:pt idx="0">
                  <c:v>Fentanyl</c:v>
                </c:pt>
              </c:strCache>
            </c:strRef>
          </c:tx>
          <c:spPr>
            <a:solidFill>
              <a:srgbClr val="5959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Sheet1!$B$6:$F$6</c:f>
              <c:numCache>
                <c:formatCode>General</c:formatCode>
                <c:ptCount val="5"/>
                <c:pt idx="0">
                  <c:v>6</c:v>
                </c:pt>
                <c:pt idx="1">
                  <c:v>12</c:v>
                </c:pt>
                <c:pt idx="2">
                  <c:v>18</c:v>
                </c:pt>
                <c:pt idx="3">
                  <c:v>28</c:v>
                </c:pt>
                <c:pt idx="4">
                  <c:v>41</c:v>
                </c:pt>
              </c:numCache>
            </c:numRef>
          </c:val>
        </c:ser>
        <c:ser>
          <c:idx val="5"/>
          <c:order val="5"/>
          <c:tx>
            <c:strRef>
              <c:f>Sheet1!$A$7</c:f>
              <c:strCache>
                <c:ptCount val="1"/>
                <c:pt idx="0">
                  <c:v>Methadone</c:v>
                </c:pt>
              </c:strCache>
            </c:strRef>
          </c:tx>
          <c:spPr>
            <a:solidFill>
              <a:srgbClr val="CCBB8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Sheet1!$B$7:$F$7</c:f>
              <c:numCache>
                <c:formatCode>General</c:formatCode>
                <c:ptCount val="5"/>
                <c:pt idx="0">
                  <c:v>6</c:v>
                </c:pt>
                <c:pt idx="1">
                  <c:v>5</c:v>
                </c:pt>
                <c:pt idx="2">
                  <c:v>5</c:v>
                </c:pt>
                <c:pt idx="3">
                  <c:v>4</c:v>
                </c:pt>
                <c:pt idx="4">
                  <c:v>4</c:v>
                </c:pt>
              </c:numCache>
            </c:numRef>
          </c:val>
        </c:ser>
        <c:ser>
          <c:idx val="6"/>
          <c:order val="6"/>
          <c:tx>
            <c:strRef>
              <c:f>Sheet1!$A$8</c:f>
              <c:strCache>
                <c:ptCount val="1"/>
                <c:pt idx="0">
                  <c:v>Benzodiazepine</c:v>
                </c:pt>
              </c:strCache>
            </c:strRef>
          </c:tx>
          <c:spPr>
            <a:solidFill>
              <a:srgbClr val="89D9D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Sheet1!$B$8:$F$8</c:f>
              <c:numCache>
                <c:formatCode>General</c:formatCode>
                <c:ptCount val="5"/>
                <c:pt idx="0">
                  <c:v>31</c:v>
                </c:pt>
                <c:pt idx="1">
                  <c:v>34</c:v>
                </c:pt>
                <c:pt idx="2">
                  <c:v>35</c:v>
                </c:pt>
                <c:pt idx="3">
                  <c:v>28</c:v>
                </c:pt>
                <c:pt idx="4">
                  <c:v>22</c:v>
                </c:pt>
              </c:numCache>
            </c:numRef>
          </c:val>
        </c:ser>
        <c:ser>
          <c:idx val="7"/>
          <c:order val="7"/>
          <c:tx>
            <c:strRef>
              <c:f>Sheet1!$A$9</c:f>
              <c:strCache>
                <c:ptCount val="1"/>
                <c:pt idx="0">
                  <c:v>Opioid and Benzodiazepine   </c:v>
                </c:pt>
              </c:strCache>
            </c:strRef>
          </c:tx>
          <c:spPr>
            <a:solidFill>
              <a:srgbClr val="DDE19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Sheet1!$B$9:$F$9</c:f>
              <c:numCache>
                <c:formatCode>General</c:formatCode>
                <c:ptCount val="5"/>
                <c:pt idx="0">
                  <c:v>28</c:v>
                </c:pt>
                <c:pt idx="1">
                  <c:v>31</c:v>
                </c:pt>
                <c:pt idx="2">
                  <c:v>32</c:v>
                </c:pt>
                <c:pt idx="3">
                  <c:v>25</c:v>
                </c:pt>
                <c:pt idx="4">
                  <c:v>19</c:v>
                </c:pt>
              </c:numCache>
            </c:numRef>
          </c:val>
        </c:ser>
        <c:dLbls>
          <c:showLegendKey val="0"/>
          <c:showVal val="0"/>
          <c:showCatName val="0"/>
          <c:showSerName val="0"/>
          <c:showPercent val="0"/>
          <c:showBubbleSize val="0"/>
        </c:dLbls>
        <c:gapWidth val="150"/>
        <c:axId val="-106899472"/>
        <c:axId val="-106901104"/>
      </c:barChart>
      <c:catAx>
        <c:axId val="-106899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901104"/>
        <c:crosses val="autoZero"/>
        <c:auto val="1"/>
        <c:lblAlgn val="ctr"/>
        <c:lblOffset val="100"/>
        <c:noMultiLvlLbl val="0"/>
      </c:catAx>
      <c:valAx>
        <c:axId val="-106901104"/>
        <c:scaling>
          <c:orientation val="minMax"/>
          <c:max val="100"/>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9472"/>
        <c:crosses val="autoZero"/>
        <c:crossBetween val="between"/>
      </c:valAx>
      <c:spPr>
        <a:noFill/>
        <a:ln>
          <a:noFill/>
        </a:ln>
        <a:effectLst/>
      </c:spPr>
    </c:plotArea>
    <c:legend>
      <c:legendPos val="r"/>
      <c:layout>
        <c:manualLayout>
          <c:xMode val="edge"/>
          <c:yMode val="edge"/>
          <c:x val="0.78392388451443573"/>
          <c:y val="0.28779563513464929"/>
          <c:w val="0.21075787401574803"/>
          <c:h val="0.3116571387480674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027825970906169E-2"/>
          <c:y val="2.8440663667041621E-2"/>
          <c:w val="0.83680257128875835"/>
          <c:h val="0.90996886549895573"/>
        </c:manualLayout>
      </c:layout>
      <c:barChart>
        <c:barDir val="col"/>
        <c:grouping val="clustered"/>
        <c:varyColors val="0"/>
        <c:ser>
          <c:idx val="0"/>
          <c:order val="0"/>
          <c:tx>
            <c:strRef>
              <c:f>Sheet1!$B$1</c:f>
              <c:strCache>
                <c:ptCount val="1"/>
                <c:pt idx="0">
                  <c:v>2014</c:v>
                </c:pt>
              </c:strCache>
            </c:strRef>
          </c:tx>
          <c:spPr>
            <a:solidFill>
              <a:srgbClr val="002060"/>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Sheet1!$B$2:$B$12</c:f>
              <c:numCache>
                <c:formatCode>####0.00</c:formatCode>
                <c:ptCount val="9"/>
                <c:pt idx="0">
                  <c:v>0</c:v>
                </c:pt>
                <c:pt idx="1">
                  <c:v>0.56437549030121004</c:v>
                </c:pt>
                <c:pt idx="2">
                  <c:v>3.3786735793551399</c:v>
                </c:pt>
                <c:pt idx="3">
                  <c:v>2.8566395444612098</c:v>
                </c:pt>
                <c:pt idx="4">
                  <c:v>1.33819395114031</c:v>
                </c:pt>
                <c:pt idx="5">
                  <c:v>0.35618201375811998</c:v>
                </c:pt>
                <c:pt idx="6">
                  <c:v>0</c:v>
                </c:pt>
                <c:pt idx="7">
                  <c:v>0</c:v>
                </c:pt>
                <c:pt idx="8">
                  <c:v>0</c:v>
                </c:pt>
              </c:numCache>
            </c:numRef>
          </c:val>
          <c:extLst xmlns:c16r2="http://schemas.microsoft.com/office/drawing/2015/06/chart">
            <c:ext xmlns:c16="http://schemas.microsoft.com/office/drawing/2014/chart" uri="{C3380CC4-5D6E-409C-BE32-E72D297353CC}">
              <c16:uniqueId val="{00000000-73C4-7741-9B9A-3BA4ECD0287D}"/>
            </c:ext>
          </c:extLst>
        </c:ser>
        <c:ser>
          <c:idx val="1"/>
          <c:order val="1"/>
          <c:tx>
            <c:strRef>
              <c:f>Sheet1!$C$1</c:f>
              <c:strCache>
                <c:ptCount val="1"/>
                <c:pt idx="0">
                  <c:v>2015</c:v>
                </c:pt>
              </c:strCache>
            </c:strRef>
          </c:tx>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Sheet1!$C$2:$C$12</c:f>
              <c:numCache>
                <c:formatCode>####0.00</c:formatCode>
                <c:ptCount val="9"/>
                <c:pt idx="0">
                  <c:v>0.11936037164045001</c:v>
                </c:pt>
                <c:pt idx="1">
                  <c:v>0.90477574567659003</c:v>
                </c:pt>
                <c:pt idx="2">
                  <c:v>3.2101514159633999</c:v>
                </c:pt>
                <c:pt idx="3">
                  <c:v>3.4637536100673398</c:v>
                </c:pt>
                <c:pt idx="4">
                  <c:v>2.9053200880535499</c:v>
                </c:pt>
                <c:pt idx="5">
                  <c:v>1.7540105451114001</c:v>
                </c:pt>
                <c:pt idx="6">
                  <c:v>0.49367113603601998</c:v>
                </c:pt>
                <c:pt idx="7">
                  <c:v>0.33884062292459999</c:v>
                </c:pt>
                <c:pt idx="8">
                  <c:v>0</c:v>
                </c:pt>
              </c:numCache>
            </c:numRef>
          </c:val>
          <c:extLst xmlns:c16r2="http://schemas.microsoft.com/office/drawing/2015/06/chart">
            <c:ext xmlns:c16="http://schemas.microsoft.com/office/drawing/2014/chart" uri="{C3380CC4-5D6E-409C-BE32-E72D297353CC}">
              <c16:uniqueId val="{00000001-73C4-7741-9B9A-3BA4ECD0287D}"/>
            </c:ext>
          </c:extLst>
        </c:ser>
        <c:ser>
          <c:idx val="2"/>
          <c:order val="2"/>
          <c:tx>
            <c:strRef>
              <c:f>Sheet1!$D$1</c:f>
              <c:strCache>
                <c:ptCount val="1"/>
                <c:pt idx="0">
                  <c:v>2016</c:v>
                </c:pt>
              </c:strCache>
            </c:strRef>
          </c:tx>
          <c:spPr>
            <a:solidFill>
              <a:srgbClr val="BF0B00"/>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Sheet1!$D$2:$D$12</c:f>
              <c:numCache>
                <c:formatCode>####0.00</c:formatCode>
                <c:ptCount val="9"/>
                <c:pt idx="0">
                  <c:v>0</c:v>
                </c:pt>
                <c:pt idx="1">
                  <c:v>1.9387469992188</c:v>
                </c:pt>
                <c:pt idx="2">
                  <c:v>5.9413443580769796</c:v>
                </c:pt>
                <c:pt idx="3">
                  <c:v>5.7741999124246401</c:v>
                </c:pt>
                <c:pt idx="4">
                  <c:v>5.25480786968971</c:v>
                </c:pt>
                <c:pt idx="5">
                  <c:v>2.5382965491858398</c:v>
                </c:pt>
                <c:pt idx="6">
                  <c:v>0</c:v>
                </c:pt>
                <c:pt idx="7">
                  <c:v>0</c:v>
                </c:pt>
                <c:pt idx="8">
                  <c:v>0</c:v>
                </c:pt>
              </c:numCache>
            </c:numRef>
          </c:val>
          <c:extLst xmlns:c16r2="http://schemas.microsoft.com/office/drawing/2015/06/chart">
            <c:ext xmlns:c16="http://schemas.microsoft.com/office/drawing/2014/chart" uri="{C3380CC4-5D6E-409C-BE32-E72D297353CC}">
              <c16:uniqueId val="{00000002-73C4-7741-9B9A-3BA4ECD0287D}"/>
            </c:ext>
          </c:extLst>
        </c:ser>
        <c:ser>
          <c:idx val="3"/>
          <c:order val="3"/>
          <c:tx>
            <c:strRef>
              <c:f>Sheet1!$E$1</c:f>
              <c:strCache>
                <c:ptCount val="1"/>
                <c:pt idx="0">
                  <c:v>2017</c:v>
                </c:pt>
              </c:strCache>
            </c:strRef>
          </c:tx>
          <c:spPr>
            <a:solidFill>
              <a:srgbClr val="6D1F23"/>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Sheet1!$E$2:$E$12</c:f>
              <c:numCache>
                <c:formatCode>####0.00</c:formatCode>
                <c:ptCount val="9"/>
                <c:pt idx="0">
                  <c:v>0</c:v>
                </c:pt>
                <c:pt idx="1">
                  <c:v>3.5549072627902101</c:v>
                </c:pt>
                <c:pt idx="2">
                  <c:v>9.2795165044388899</c:v>
                </c:pt>
                <c:pt idx="3">
                  <c:v>10.5444279887462</c:v>
                </c:pt>
                <c:pt idx="4">
                  <c:v>7.40243091344876</c:v>
                </c:pt>
                <c:pt idx="5">
                  <c:v>4.56075380138829</c:v>
                </c:pt>
                <c:pt idx="6">
                  <c:v>0.92857839290938005</c:v>
                </c:pt>
                <c:pt idx="7">
                  <c:v>0</c:v>
                </c:pt>
                <c:pt idx="8">
                  <c:v>0.84815483914742995</c:v>
                </c:pt>
              </c:numCache>
            </c:numRef>
          </c:val>
          <c:extLst xmlns:c16r2="http://schemas.microsoft.com/office/drawing/2015/06/chart">
            <c:ext xmlns:c16="http://schemas.microsoft.com/office/drawing/2014/chart" uri="{C3380CC4-5D6E-409C-BE32-E72D297353CC}">
              <c16:uniqueId val="{00000003-73C4-7741-9B9A-3BA4ECD0287D}"/>
            </c:ext>
          </c:extLst>
        </c:ser>
        <c:ser>
          <c:idx val="4"/>
          <c:order val="4"/>
          <c:tx>
            <c:strRef>
              <c:f>Sheet1!$F$1</c:f>
              <c:strCache>
                <c:ptCount val="1"/>
                <c:pt idx="0">
                  <c:v>2018</c:v>
                </c:pt>
              </c:strCache>
            </c:strRef>
          </c:tx>
          <c:spPr>
            <a:solidFill>
              <a:srgbClr val="009900"/>
            </a:solidFill>
          </c:spPr>
          <c:invertIfNegative val="0"/>
          <c:cat>
            <c:strRef>
              <c:f>Sheet1!$A$2:$A$12</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Sheet1!$F$2:$F$12</c:f>
              <c:numCache>
                <c:formatCode>0.00</c:formatCode>
                <c:ptCount val="9"/>
                <c:pt idx="0">
                  <c:v>0</c:v>
                </c:pt>
                <c:pt idx="1">
                  <c:v>2.87</c:v>
                </c:pt>
                <c:pt idx="2">
                  <c:v>14.5</c:v>
                </c:pt>
                <c:pt idx="3">
                  <c:v>17.38</c:v>
                </c:pt>
                <c:pt idx="4">
                  <c:v>11.89</c:v>
                </c:pt>
                <c:pt idx="5">
                  <c:v>4.4000000000000004</c:v>
                </c:pt>
                <c:pt idx="6">
                  <c:v>1.66</c:v>
                </c:pt>
                <c:pt idx="7">
                  <c:v>0</c:v>
                </c:pt>
                <c:pt idx="8">
                  <c:v>0</c:v>
                </c:pt>
              </c:numCache>
            </c:numRef>
          </c:val>
          <c:extLst xmlns:c16r2="http://schemas.microsoft.com/office/drawing/2015/06/chart">
            <c:ext xmlns:c16="http://schemas.microsoft.com/office/drawing/2014/chart" uri="{C3380CC4-5D6E-409C-BE32-E72D297353CC}">
              <c16:uniqueId val="{00000004-73C4-7741-9B9A-3BA4ECD0287D}"/>
            </c:ext>
          </c:extLst>
        </c:ser>
        <c:dLbls>
          <c:showLegendKey val="0"/>
          <c:showVal val="0"/>
          <c:showCatName val="0"/>
          <c:showSerName val="0"/>
          <c:showPercent val="0"/>
          <c:showBubbleSize val="0"/>
        </c:dLbls>
        <c:gapWidth val="150"/>
        <c:axId val="-1671742832"/>
        <c:axId val="-1671742288"/>
      </c:barChart>
      <c:catAx>
        <c:axId val="-1671742832"/>
        <c:scaling>
          <c:orientation val="minMax"/>
        </c:scaling>
        <c:delete val="0"/>
        <c:axPos val="b"/>
        <c:numFmt formatCode="General" sourceLinked="0"/>
        <c:majorTickMark val="out"/>
        <c:minorTickMark val="none"/>
        <c:tickLblPos val="nextTo"/>
        <c:txPr>
          <a:bodyPr/>
          <a:lstStyle/>
          <a:p>
            <a:pPr>
              <a:defRPr sz="1100">
                <a:solidFill>
                  <a:schemeClr val="tx1"/>
                </a:solidFill>
              </a:defRPr>
            </a:pPr>
            <a:endParaRPr lang="en-US"/>
          </a:p>
        </c:txPr>
        <c:crossAx val="-1671742288"/>
        <c:crosses val="autoZero"/>
        <c:auto val="1"/>
        <c:lblAlgn val="ctr"/>
        <c:lblOffset val="100"/>
        <c:noMultiLvlLbl val="0"/>
      </c:catAx>
      <c:valAx>
        <c:axId val="-1671742288"/>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400">
                <a:solidFill>
                  <a:schemeClr val="tx1"/>
                </a:solidFill>
              </a:defRPr>
            </a:pPr>
            <a:endParaRPr lang="en-US"/>
          </a:p>
        </c:txPr>
        <c:crossAx val="-1671742832"/>
        <c:crosses val="autoZero"/>
        <c:crossBetween val="between"/>
      </c:valAx>
    </c:plotArea>
    <c:legend>
      <c:legendPos val="r"/>
      <c:overlay val="0"/>
      <c:txPr>
        <a:bodyPr/>
        <a:lstStyle/>
        <a:p>
          <a:pPr>
            <a:defRPr sz="1200"/>
          </a:pPr>
          <a:endParaRPr lang="en-US"/>
        </a:p>
      </c:txPr>
    </c:legend>
    <c:plotVisOnly val="1"/>
    <c:dispBlanksAs val="gap"/>
    <c:showDLblsOverMax val="0"/>
  </c:chart>
  <c:txPr>
    <a:bodyPr/>
    <a:lstStyle/>
    <a:p>
      <a:pPr>
        <a:defRPr>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2450074175511"/>
          <c:y val="4.0954156138564915E-2"/>
          <c:w val="0.68740408535889541"/>
          <c:h val="0.84146236921772988"/>
        </c:manualLayout>
      </c:layout>
      <c:lineChart>
        <c:grouping val="standard"/>
        <c:varyColors val="0"/>
        <c:ser>
          <c:idx val="0"/>
          <c:order val="0"/>
          <c:tx>
            <c:strRef>
              <c:f>Sheet1!$B$1</c:f>
              <c:strCache>
                <c:ptCount val="1"/>
                <c:pt idx="0">
                  <c:v>&lt;1 year</c:v>
                </c:pt>
              </c:strCache>
            </c:strRef>
          </c:tx>
          <c:cat>
            <c:numRef>
              <c:f>Sheet1!$A$2:$A$6</c:f>
              <c:numCache>
                <c:formatCode>0</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9E44-5341-8AF2-5F06C262695C}"/>
            </c:ext>
          </c:extLst>
        </c:ser>
        <c:ser>
          <c:idx val="1"/>
          <c:order val="1"/>
          <c:tx>
            <c:strRef>
              <c:f>Sheet1!$C$1</c:f>
              <c:strCache>
                <c:ptCount val="1"/>
                <c:pt idx="0">
                  <c:v>1-4 years</c:v>
                </c:pt>
              </c:strCache>
            </c:strRef>
          </c:tx>
          <c:cat>
            <c:numRef>
              <c:f>Sheet1!$A$2:$A$6</c:f>
              <c:numCache>
                <c:formatCode>0</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9E44-5341-8AF2-5F06C262695C}"/>
            </c:ext>
          </c:extLst>
        </c:ser>
        <c:ser>
          <c:idx val="2"/>
          <c:order val="2"/>
          <c:tx>
            <c:strRef>
              <c:f>Sheet1!$D$1</c:f>
              <c:strCache>
                <c:ptCount val="1"/>
                <c:pt idx="0">
                  <c:v>5-14 years</c:v>
                </c:pt>
              </c:strCache>
            </c:strRef>
          </c:tx>
          <c:cat>
            <c:numRef>
              <c:f>Sheet1!$A$2:$A$6</c:f>
              <c:numCache>
                <c:formatCode>0</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9E44-5341-8AF2-5F06C262695C}"/>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0</c:formatCode>
                <c:ptCount val="5"/>
                <c:pt idx="0">
                  <c:v>2014</c:v>
                </c:pt>
                <c:pt idx="1">
                  <c:v>2015</c:v>
                </c:pt>
                <c:pt idx="2">
                  <c:v>2016</c:v>
                </c:pt>
                <c:pt idx="3">
                  <c:v>2017</c:v>
                </c:pt>
                <c:pt idx="4">
                  <c:v>2018</c:v>
                </c:pt>
              </c:numCache>
            </c:numRef>
          </c:cat>
          <c:val>
            <c:numRef>
              <c:f>Sheet1!$E$2:$E$6</c:f>
              <c:numCache>
                <c:formatCode>0.00</c:formatCode>
                <c:ptCount val="5"/>
                <c:pt idx="0">
                  <c:v>0.56437549030121004</c:v>
                </c:pt>
                <c:pt idx="1">
                  <c:v>0.90477574567659003</c:v>
                </c:pt>
                <c:pt idx="2">
                  <c:v>1.9387469992188</c:v>
                </c:pt>
                <c:pt idx="3">
                  <c:v>3.55</c:v>
                </c:pt>
                <c:pt idx="4">
                  <c:v>2.87</c:v>
                </c:pt>
              </c:numCache>
            </c:numRef>
          </c:val>
          <c:smooth val="0"/>
          <c:extLst xmlns:c16r2="http://schemas.microsoft.com/office/drawing/2015/06/chart">
            <c:ext xmlns:c16="http://schemas.microsoft.com/office/drawing/2014/chart" uri="{C3380CC4-5D6E-409C-BE32-E72D297353CC}">
              <c16:uniqueId val="{00000003-9E44-5341-8AF2-5F06C262695C}"/>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0</c:formatCode>
                <c:ptCount val="5"/>
                <c:pt idx="0">
                  <c:v>2014</c:v>
                </c:pt>
                <c:pt idx="1">
                  <c:v>2015</c:v>
                </c:pt>
                <c:pt idx="2">
                  <c:v>2016</c:v>
                </c:pt>
                <c:pt idx="3">
                  <c:v>2017</c:v>
                </c:pt>
                <c:pt idx="4">
                  <c:v>2018</c:v>
                </c:pt>
              </c:numCache>
            </c:numRef>
          </c:cat>
          <c:val>
            <c:numRef>
              <c:f>Sheet1!$F$2:$F$6</c:f>
              <c:numCache>
                <c:formatCode>0.00</c:formatCode>
                <c:ptCount val="5"/>
                <c:pt idx="0">
                  <c:v>3.3786735793551399</c:v>
                </c:pt>
                <c:pt idx="1">
                  <c:v>3.2101514159633999</c:v>
                </c:pt>
                <c:pt idx="2">
                  <c:v>5.9413443580769796</c:v>
                </c:pt>
                <c:pt idx="3">
                  <c:v>9.2799999999999994</c:v>
                </c:pt>
                <c:pt idx="4">
                  <c:v>14.5</c:v>
                </c:pt>
              </c:numCache>
            </c:numRef>
          </c:val>
          <c:smooth val="0"/>
          <c:extLst xmlns:c16r2="http://schemas.microsoft.com/office/drawing/2015/06/chart">
            <c:ext xmlns:c16="http://schemas.microsoft.com/office/drawing/2014/chart" uri="{C3380CC4-5D6E-409C-BE32-E72D297353CC}">
              <c16:uniqueId val="{00000004-9E44-5341-8AF2-5F06C262695C}"/>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0</c:formatCode>
                <c:ptCount val="5"/>
                <c:pt idx="0">
                  <c:v>2014</c:v>
                </c:pt>
                <c:pt idx="1">
                  <c:v>2015</c:v>
                </c:pt>
                <c:pt idx="2">
                  <c:v>2016</c:v>
                </c:pt>
                <c:pt idx="3">
                  <c:v>2017</c:v>
                </c:pt>
                <c:pt idx="4">
                  <c:v>2018</c:v>
                </c:pt>
              </c:numCache>
            </c:numRef>
          </c:cat>
          <c:val>
            <c:numRef>
              <c:f>Sheet1!$G$2:$G$6</c:f>
              <c:numCache>
                <c:formatCode>0.00</c:formatCode>
                <c:ptCount val="5"/>
                <c:pt idx="0">
                  <c:v>2.8566395444612098</c:v>
                </c:pt>
                <c:pt idx="1">
                  <c:v>3.4637536100673398</c:v>
                </c:pt>
                <c:pt idx="2">
                  <c:v>5.7741999124246401</c:v>
                </c:pt>
                <c:pt idx="3">
                  <c:v>10.54</c:v>
                </c:pt>
                <c:pt idx="4">
                  <c:v>17.38</c:v>
                </c:pt>
              </c:numCache>
            </c:numRef>
          </c:val>
          <c:smooth val="0"/>
          <c:extLst xmlns:c16r2="http://schemas.microsoft.com/office/drawing/2015/06/chart">
            <c:ext xmlns:c16="http://schemas.microsoft.com/office/drawing/2014/chart" uri="{C3380CC4-5D6E-409C-BE32-E72D297353CC}">
              <c16:uniqueId val="{00000005-9E44-5341-8AF2-5F06C262695C}"/>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0</c:formatCode>
                <c:ptCount val="5"/>
                <c:pt idx="0">
                  <c:v>2014</c:v>
                </c:pt>
                <c:pt idx="1">
                  <c:v>2015</c:v>
                </c:pt>
                <c:pt idx="2">
                  <c:v>2016</c:v>
                </c:pt>
                <c:pt idx="3">
                  <c:v>2017</c:v>
                </c:pt>
                <c:pt idx="4">
                  <c:v>2018</c:v>
                </c:pt>
              </c:numCache>
            </c:numRef>
          </c:cat>
          <c:val>
            <c:numRef>
              <c:f>Sheet1!$H$2:$H$6</c:f>
              <c:numCache>
                <c:formatCode>0.00</c:formatCode>
                <c:ptCount val="5"/>
                <c:pt idx="0">
                  <c:v>1.33819395114031</c:v>
                </c:pt>
                <c:pt idx="1">
                  <c:v>2.9053200880535499</c:v>
                </c:pt>
                <c:pt idx="2">
                  <c:v>5.25480786968971</c:v>
                </c:pt>
                <c:pt idx="3">
                  <c:v>7.4</c:v>
                </c:pt>
                <c:pt idx="4">
                  <c:v>11.89</c:v>
                </c:pt>
              </c:numCache>
            </c:numRef>
          </c:val>
          <c:smooth val="0"/>
          <c:extLst xmlns:c16r2="http://schemas.microsoft.com/office/drawing/2015/06/chart">
            <c:ext xmlns:c16="http://schemas.microsoft.com/office/drawing/2014/chart" uri="{C3380CC4-5D6E-409C-BE32-E72D297353CC}">
              <c16:uniqueId val="{00000006-9E44-5341-8AF2-5F06C262695C}"/>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0</c:formatCode>
                <c:ptCount val="5"/>
                <c:pt idx="0">
                  <c:v>2014</c:v>
                </c:pt>
                <c:pt idx="1">
                  <c:v>2015</c:v>
                </c:pt>
                <c:pt idx="2">
                  <c:v>2016</c:v>
                </c:pt>
                <c:pt idx="3">
                  <c:v>2017</c:v>
                </c:pt>
                <c:pt idx="4">
                  <c:v>2018</c:v>
                </c:pt>
              </c:numCache>
            </c:numRef>
          </c:cat>
          <c:val>
            <c:numRef>
              <c:f>Sheet1!$I$2:$I$6</c:f>
              <c:numCache>
                <c:formatCode>0.00</c:formatCode>
                <c:ptCount val="5"/>
                <c:pt idx="0">
                  <c:v>0.35618201375811998</c:v>
                </c:pt>
                <c:pt idx="1">
                  <c:v>1.7540105451114001</c:v>
                </c:pt>
                <c:pt idx="2">
                  <c:v>2.5382965491858398</c:v>
                </c:pt>
                <c:pt idx="3">
                  <c:v>4.5599999999999996</c:v>
                </c:pt>
                <c:pt idx="4">
                  <c:v>4.4000000000000004</c:v>
                </c:pt>
              </c:numCache>
            </c:numRef>
          </c:val>
          <c:smooth val="0"/>
          <c:extLst xmlns:c16r2="http://schemas.microsoft.com/office/drawing/2015/06/chart">
            <c:ext xmlns:c16="http://schemas.microsoft.com/office/drawing/2014/chart" uri="{C3380CC4-5D6E-409C-BE32-E72D297353CC}">
              <c16:uniqueId val="{00000007-9E44-5341-8AF2-5F06C262695C}"/>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0</c:formatCode>
                <c:ptCount val="5"/>
                <c:pt idx="0">
                  <c:v>2014</c:v>
                </c:pt>
                <c:pt idx="1">
                  <c:v>2015</c:v>
                </c:pt>
                <c:pt idx="2">
                  <c:v>2016</c:v>
                </c:pt>
                <c:pt idx="3">
                  <c:v>2017</c:v>
                </c:pt>
                <c:pt idx="4">
                  <c:v>2018</c:v>
                </c:pt>
              </c:numCache>
            </c:numRef>
          </c:cat>
          <c:val>
            <c:numRef>
              <c:f>Sheet1!$J$2:$J$6</c:f>
              <c:numCache>
                <c:formatCode>0.00</c:formatCode>
                <c:ptCount val="5"/>
                <c:pt idx="0">
                  <c:v>0</c:v>
                </c:pt>
                <c:pt idx="1">
                  <c:v>0.49367113603601998</c:v>
                </c:pt>
                <c:pt idx="2">
                  <c:v>0</c:v>
                </c:pt>
                <c:pt idx="3">
                  <c:v>0.93</c:v>
                </c:pt>
                <c:pt idx="4">
                  <c:v>1.66</c:v>
                </c:pt>
              </c:numCache>
            </c:numRef>
          </c:val>
          <c:smooth val="0"/>
          <c:extLst xmlns:c16r2="http://schemas.microsoft.com/office/drawing/2015/06/chart">
            <c:ext xmlns:c16="http://schemas.microsoft.com/office/drawing/2014/chart" uri="{C3380CC4-5D6E-409C-BE32-E72D297353CC}">
              <c16:uniqueId val="{00000008-9E44-5341-8AF2-5F06C262695C}"/>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0</c:formatCode>
                <c:ptCount val="5"/>
                <c:pt idx="0">
                  <c:v>2014</c:v>
                </c:pt>
                <c:pt idx="1">
                  <c:v>2015</c:v>
                </c:pt>
                <c:pt idx="2">
                  <c:v>2016</c:v>
                </c:pt>
                <c:pt idx="3">
                  <c:v>2017</c:v>
                </c:pt>
                <c:pt idx="4">
                  <c:v>2018</c:v>
                </c:pt>
              </c:numCache>
            </c:numRef>
          </c:cat>
          <c:val>
            <c:numRef>
              <c:f>Sheet1!$K$2:$K$6</c:f>
              <c:numCache>
                <c:formatCode>0.00</c:formatCode>
                <c:ptCount val="5"/>
                <c:pt idx="0">
                  <c:v>0</c:v>
                </c:pt>
                <c:pt idx="1">
                  <c:v>0.33884062292459999</c:v>
                </c:pt>
                <c:pt idx="2">
                  <c:v>0</c:v>
                </c:pt>
                <c:pt idx="3">
                  <c:v>0</c:v>
                </c:pt>
                <c:pt idx="4">
                  <c:v>0</c:v>
                </c:pt>
              </c:numCache>
            </c:numRef>
          </c:val>
          <c:smooth val="0"/>
          <c:extLst xmlns:c16r2="http://schemas.microsoft.com/office/drawing/2015/06/chart">
            <c:ext xmlns:c16="http://schemas.microsoft.com/office/drawing/2014/chart" uri="{C3380CC4-5D6E-409C-BE32-E72D297353CC}">
              <c16:uniqueId val="{00000009-9E44-5341-8AF2-5F06C262695C}"/>
            </c:ext>
          </c:extLst>
        </c:ser>
        <c:ser>
          <c:idx val="10"/>
          <c:order val="10"/>
          <c:tx>
            <c:strRef>
              <c:f>Sheet1!$L$1</c:f>
              <c:strCache>
                <c:ptCount val="1"/>
                <c:pt idx="0">
                  <c:v>85+ years</c:v>
                </c:pt>
              </c:strCache>
            </c:strRef>
          </c:tx>
          <c:marker>
            <c:spPr>
              <a:solidFill>
                <a:srgbClr val="92D050"/>
              </a:solidFill>
            </c:spPr>
          </c:marker>
          <c:cat>
            <c:numRef>
              <c:f>Sheet1!$A$2:$A$6</c:f>
              <c:numCache>
                <c:formatCode>0</c:formatCode>
                <c:ptCount val="5"/>
                <c:pt idx="0">
                  <c:v>2014</c:v>
                </c:pt>
                <c:pt idx="1">
                  <c:v>2015</c:v>
                </c:pt>
                <c:pt idx="2">
                  <c:v>2016</c:v>
                </c:pt>
                <c:pt idx="3">
                  <c:v>2017</c:v>
                </c:pt>
                <c:pt idx="4">
                  <c:v>2018</c:v>
                </c:pt>
              </c:numCache>
            </c:numRef>
          </c:cat>
          <c:val>
            <c:numRef>
              <c:f>Sheet1!$L$2:$L$6</c:f>
              <c:numCache>
                <c:formatCode>0.00</c:formatCode>
                <c:ptCount val="5"/>
                <c:pt idx="0">
                  <c:v>0</c:v>
                </c:pt>
                <c:pt idx="1">
                  <c:v>0</c:v>
                </c:pt>
                <c:pt idx="2">
                  <c:v>0</c:v>
                </c:pt>
                <c:pt idx="3">
                  <c:v>0.85</c:v>
                </c:pt>
                <c:pt idx="4">
                  <c:v>0</c:v>
                </c:pt>
              </c:numCache>
            </c:numRef>
          </c:val>
          <c:smooth val="0"/>
          <c:extLst xmlns:c16r2="http://schemas.microsoft.com/office/drawing/2015/06/chart">
            <c:ext xmlns:c16="http://schemas.microsoft.com/office/drawing/2014/chart" uri="{C3380CC4-5D6E-409C-BE32-E72D297353CC}">
              <c16:uniqueId val="{0000000A-9E44-5341-8AF2-5F06C262695C}"/>
            </c:ext>
          </c:extLst>
        </c:ser>
        <c:dLbls>
          <c:showLegendKey val="0"/>
          <c:showVal val="0"/>
          <c:showCatName val="0"/>
          <c:showSerName val="0"/>
          <c:showPercent val="0"/>
          <c:showBubbleSize val="0"/>
        </c:dLbls>
        <c:marker val="1"/>
        <c:smooth val="0"/>
        <c:axId val="-1671740656"/>
        <c:axId val="-1671723248"/>
      </c:lineChart>
      <c:catAx>
        <c:axId val="-1671740656"/>
        <c:scaling>
          <c:orientation val="minMax"/>
        </c:scaling>
        <c:delete val="0"/>
        <c:axPos val="b"/>
        <c:numFmt formatCode="0" sourceLinked="1"/>
        <c:majorTickMark val="none"/>
        <c:minorTickMark val="out"/>
        <c:tickLblPos val="nextTo"/>
        <c:spPr>
          <a:ln/>
        </c:spPr>
        <c:txPr>
          <a:bodyPr/>
          <a:lstStyle/>
          <a:p>
            <a:pPr>
              <a:defRPr>
                <a:solidFill>
                  <a:schemeClr val="tx1"/>
                </a:solidFill>
              </a:defRPr>
            </a:pPr>
            <a:endParaRPr lang="en-US"/>
          </a:p>
        </c:txPr>
        <c:crossAx val="-1671723248"/>
        <c:crosses val="autoZero"/>
        <c:auto val="1"/>
        <c:lblAlgn val="ctr"/>
        <c:lblOffset val="100"/>
        <c:noMultiLvlLbl val="0"/>
      </c:catAx>
      <c:valAx>
        <c:axId val="-1671723248"/>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a:solidFill>
                  <a:schemeClr val="tx1"/>
                </a:solidFill>
              </a:defRPr>
            </a:pPr>
            <a:endParaRPr lang="en-US"/>
          </a:p>
        </c:txPr>
        <c:crossAx val="-1671740656"/>
        <c:crosses val="autoZero"/>
        <c:crossBetween val="between"/>
      </c:valAx>
    </c:plotArea>
    <c:legend>
      <c:legendPos val="r"/>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Sheet1!$A$2:$A$9</c:f>
              <c:strCache>
                <c:ptCount val="8"/>
                <c:pt idx="0">
                  <c:v>15-24 years</c:v>
                </c:pt>
                <c:pt idx="1">
                  <c:v>25-34 years</c:v>
                </c:pt>
                <c:pt idx="2">
                  <c:v>35-44 years</c:v>
                </c:pt>
                <c:pt idx="3">
                  <c:v>45-54 years</c:v>
                </c:pt>
                <c:pt idx="4">
                  <c:v>55-64 years</c:v>
                </c:pt>
                <c:pt idx="5">
                  <c:v>65-74 years</c:v>
                </c:pt>
                <c:pt idx="6">
                  <c:v>75-84 years</c:v>
                </c:pt>
                <c:pt idx="7">
                  <c:v>85+ years</c:v>
                </c:pt>
              </c:strCache>
            </c:strRef>
          </c:cat>
          <c:val>
            <c:numRef>
              <c:f>Sheet1!$B$2:$B$9</c:f>
              <c:numCache>
                <c:formatCode>General</c:formatCode>
                <c:ptCount val="8"/>
                <c:pt idx="0">
                  <c:v>0.34</c:v>
                </c:pt>
                <c:pt idx="1">
                  <c:v>2.68</c:v>
                </c:pt>
                <c:pt idx="2">
                  <c:v>2.02</c:v>
                </c:pt>
                <c:pt idx="3">
                  <c:v>0.56000000000000005</c:v>
                </c:pt>
                <c:pt idx="4">
                  <c:v>0.12</c:v>
                </c:pt>
                <c:pt idx="5">
                  <c:v>0</c:v>
                </c:pt>
                <c:pt idx="6">
                  <c:v>0</c:v>
                </c:pt>
                <c:pt idx="7">
                  <c:v>0</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Sheet1!$A$2:$A$9</c:f>
              <c:strCache>
                <c:ptCount val="8"/>
                <c:pt idx="0">
                  <c:v>15-24 years</c:v>
                </c:pt>
                <c:pt idx="1">
                  <c:v>25-34 years</c:v>
                </c:pt>
                <c:pt idx="2">
                  <c:v>35-44 years</c:v>
                </c:pt>
                <c:pt idx="3">
                  <c:v>45-54 years</c:v>
                </c:pt>
                <c:pt idx="4">
                  <c:v>55-64 years</c:v>
                </c:pt>
                <c:pt idx="5">
                  <c:v>65-74 years</c:v>
                </c:pt>
                <c:pt idx="6">
                  <c:v>75-84 years</c:v>
                </c:pt>
                <c:pt idx="7">
                  <c:v>85+ years</c:v>
                </c:pt>
              </c:strCache>
            </c:strRef>
          </c:cat>
          <c:val>
            <c:numRef>
              <c:f>Sheet1!$C$2:$C$9</c:f>
              <c:numCache>
                <c:formatCode>General</c:formatCode>
                <c:ptCount val="8"/>
                <c:pt idx="0">
                  <c:v>0.56999999999999995</c:v>
                </c:pt>
                <c:pt idx="1">
                  <c:v>2.29</c:v>
                </c:pt>
                <c:pt idx="2">
                  <c:v>1.55</c:v>
                </c:pt>
                <c:pt idx="3">
                  <c:v>1.56</c:v>
                </c:pt>
                <c:pt idx="4">
                  <c:v>1.17</c:v>
                </c:pt>
                <c:pt idx="5">
                  <c:v>0.33</c:v>
                </c:pt>
                <c:pt idx="6">
                  <c:v>0</c:v>
                </c:pt>
                <c:pt idx="7">
                  <c:v>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Sheet1!$A$2:$A$9</c:f>
              <c:strCache>
                <c:ptCount val="8"/>
                <c:pt idx="0">
                  <c:v>15-24 years</c:v>
                </c:pt>
                <c:pt idx="1">
                  <c:v>25-34 years</c:v>
                </c:pt>
                <c:pt idx="2">
                  <c:v>35-44 years</c:v>
                </c:pt>
                <c:pt idx="3">
                  <c:v>45-54 years</c:v>
                </c:pt>
                <c:pt idx="4">
                  <c:v>55-64 years</c:v>
                </c:pt>
                <c:pt idx="5">
                  <c:v>65-74 years</c:v>
                </c:pt>
                <c:pt idx="6">
                  <c:v>75-84 years</c:v>
                </c:pt>
                <c:pt idx="7">
                  <c:v>85+ years</c:v>
                </c:pt>
              </c:strCache>
            </c:strRef>
          </c:cat>
          <c:val>
            <c:numRef>
              <c:f>Sheet1!$D$2:$D$9</c:f>
              <c:numCache>
                <c:formatCode>General</c:formatCode>
                <c:ptCount val="8"/>
                <c:pt idx="0">
                  <c:v>1.03</c:v>
                </c:pt>
                <c:pt idx="1">
                  <c:v>4.37</c:v>
                </c:pt>
                <c:pt idx="2">
                  <c:v>3.37</c:v>
                </c:pt>
                <c:pt idx="3">
                  <c:v>2.46</c:v>
                </c:pt>
                <c:pt idx="4">
                  <c:v>1.5</c:v>
                </c:pt>
                <c:pt idx="5">
                  <c:v>0</c:v>
                </c:pt>
                <c:pt idx="6">
                  <c:v>0</c:v>
                </c:pt>
                <c:pt idx="7">
                  <c:v>0</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Sheet1!$A$2:$A$9</c:f>
              <c:strCache>
                <c:ptCount val="8"/>
                <c:pt idx="0">
                  <c:v>15-24 years</c:v>
                </c:pt>
                <c:pt idx="1">
                  <c:v>25-34 years</c:v>
                </c:pt>
                <c:pt idx="2">
                  <c:v>35-44 years</c:v>
                </c:pt>
                <c:pt idx="3">
                  <c:v>45-54 years</c:v>
                </c:pt>
                <c:pt idx="4">
                  <c:v>55-64 years</c:v>
                </c:pt>
                <c:pt idx="5">
                  <c:v>65-74 years</c:v>
                </c:pt>
                <c:pt idx="6">
                  <c:v>75-84 years</c:v>
                </c:pt>
                <c:pt idx="7">
                  <c:v>85+ years</c:v>
                </c:pt>
              </c:strCache>
            </c:strRef>
          </c:cat>
          <c:val>
            <c:numRef>
              <c:f>Sheet1!$E$2:$E$9</c:f>
              <c:numCache>
                <c:formatCode>General</c:formatCode>
                <c:ptCount val="8"/>
                <c:pt idx="0">
                  <c:v>2.52</c:v>
                </c:pt>
                <c:pt idx="1">
                  <c:v>4.8</c:v>
                </c:pt>
                <c:pt idx="2">
                  <c:v>6.23</c:v>
                </c:pt>
                <c:pt idx="3">
                  <c:v>3.59</c:v>
                </c:pt>
                <c:pt idx="4">
                  <c:v>2.5099999999999998</c:v>
                </c:pt>
                <c:pt idx="5">
                  <c:v>0.46</c:v>
                </c:pt>
                <c:pt idx="6">
                  <c:v>0</c:v>
                </c:pt>
                <c:pt idx="7">
                  <c:v>0.85</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Sheet1!$A$2:$A$9</c:f>
              <c:strCache>
                <c:ptCount val="8"/>
                <c:pt idx="0">
                  <c:v>15-24 years</c:v>
                </c:pt>
                <c:pt idx="1">
                  <c:v>25-34 years</c:v>
                </c:pt>
                <c:pt idx="2">
                  <c:v>35-44 years</c:v>
                </c:pt>
                <c:pt idx="3">
                  <c:v>45-54 years</c:v>
                </c:pt>
                <c:pt idx="4">
                  <c:v>55-64 years</c:v>
                </c:pt>
                <c:pt idx="5">
                  <c:v>65-74 years</c:v>
                </c:pt>
                <c:pt idx="6">
                  <c:v>75-84 years</c:v>
                </c:pt>
                <c:pt idx="7">
                  <c:v>85+ years</c:v>
                </c:pt>
              </c:strCache>
            </c:strRef>
          </c:cat>
          <c:val>
            <c:numRef>
              <c:f>Sheet1!$F$2:$F$9</c:f>
              <c:numCache>
                <c:formatCode>General</c:formatCode>
                <c:ptCount val="8"/>
                <c:pt idx="0">
                  <c:v>2.2999999999999998</c:v>
                </c:pt>
                <c:pt idx="1">
                  <c:v>10.199999999999999</c:v>
                </c:pt>
                <c:pt idx="2">
                  <c:v>10.35</c:v>
                </c:pt>
                <c:pt idx="3">
                  <c:v>6.57</c:v>
                </c:pt>
                <c:pt idx="4">
                  <c:v>1.81</c:v>
                </c:pt>
                <c:pt idx="5">
                  <c:v>0.76</c:v>
                </c:pt>
                <c:pt idx="6">
                  <c:v>0</c:v>
                </c:pt>
                <c:pt idx="7">
                  <c:v>0</c:v>
                </c:pt>
              </c:numCache>
            </c:numRef>
          </c:val>
        </c:ser>
        <c:dLbls>
          <c:showLegendKey val="0"/>
          <c:showVal val="0"/>
          <c:showCatName val="0"/>
          <c:showSerName val="0"/>
          <c:showPercent val="0"/>
          <c:showBubbleSize val="0"/>
        </c:dLbls>
        <c:gapWidth val="150"/>
        <c:axId val="-1671694416"/>
        <c:axId val="-1671686800"/>
      </c:barChart>
      <c:catAx>
        <c:axId val="-1671694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86800"/>
        <c:crosses val="autoZero"/>
        <c:auto val="1"/>
        <c:lblAlgn val="ctr"/>
        <c:lblOffset val="100"/>
        <c:noMultiLvlLbl val="0"/>
      </c:catAx>
      <c:valAx>
        <c:axId val="-1671686800"/>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400" b="1" dirty="0" smtClean="0">
                    <a:solidFill>
                      <a:schemeClr val="tx1"/>
                    </a:solidFill>
                    <a:latin typeface="Arial" panose="020B0604020202020204" pitchFamily="34" charset="0"/>
                    <a:cs typeface="Arial" panose="020B0604020202020204" pitchFamily="34" charset="0"/>
                  </a:rPr>
                  <a:t>Rate of Deaths</a:t>
                </a:r>
                <a:endParaRPr lang="en-US" sz="1400" b="1" dirty="0">
                  <a:solidFill>
                    <a:schemeClr val="tx1"/>
                  </a:solidFill>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94416"/>
        <c:crosses val="autoZero"/>
        <c:crossBetween val="between"/>
      </c:valAx>
      <c:spPr>
        <a:noFill/>
        <a:ln>
          <a:noFill/>
        </a:ln>
        <a:effectLst/>
      </c:spPr>
    </c:plotArea>
    <c:legend>
      <c:legendPos val="r"/>
      <c:layout>
        <c:manualLayout>
          <c:xMode val="edge"/>
          <c:yMode val="edge"/>
          <c:x val="0.90485039370078746"/>
          <c:y val="0.37680825001114415"/>
          <c:w val="8.6453954125299548E-2"/>
          <c:h val="0.2463832982738384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2450074175511"/>
          <c:y val="4.0954156138564915E-2"/>
          <c:w val="0.68740408535889541"/>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6437-FE48-8330-F537F0B7538C}"/>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6437-FE48-8330-F537F0B7538C}"/>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6437-FE48-8330-F537F0B7538C}"/>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0.00</c:formatCode>
                <c:ptCount val="5"/>
                <c:pt idx="0">
                  <c:v>0.33862529418072002</c:v>
                </c:pt>
                <c:pt idx="1">
                  <c:v>0.56548484104787</c:v>
                </c:pt>
                <c:pt idx="2">
                  <c:v>1.02639547017466</c:v>
                </c:pt>
                <c:pt idx="3">
                  <c:v>2.52</c:v>
                </c:pt>
                <c:pt idx="4">
                  <c:v>2.2999999999999998</c:v>
                </c:pt>
              </c:numCache>
            </c:numRef>
          </c:val>
          <c:smooth val="0"/>
          <c:extLst xmlns:c16r2="http://schemas.microsoft.com/office/drawing/2015/06/chart">
            <c:ext xmlns:c16="http://schemas.microsoft.com/office/drawing/2014/chart" uri="{C3380CC4-5D6E-409C-BE32-E72D297353CC}">
              <c16:uniqueId val="{00000003-6437-FE48-8330-F537F0B7538C}"/>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0.00</c:formatCode>
                <c:ptCount val="5"/>
                <c:pt idx="0">
                  <c:v>2.6796376663851098</c:v>
                </c:pt>
                <c:pt idx="1">
                  <c:v>2.29296529711671</c:v>
                </c:pt>
                <c:pt idx="2">
                  <c:v>4.3719326408491002</c:v>
                </c:pt>
                <c:pt idx="3">
                  <c:v>4.8</c:v>
                </c:pt>
                <c:pt idx="4">
                  <c:v>10.199999999999999</c:v>
                </c:pt>
              </c:numCache>
            </c:numRef>
          </c:val>
          <c:smooth val="0"/>
          <c:extLst xmlns:c16r2="http://schemas.microsoft.com/office/drawing/2015/06/chart">
            <c:ext xmlns:c16="http://schemas.microsoft.com/office/drawing/2014/chart" uri="{C3380CC4-5D6E-409C-BE32-E72D297353CC}">
              <c16:uniqueId val="{00000004-6437-FE48-8330-F537F0B7538C}"/>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0.00</c:formatCode>
                <c:ptCount val="5"/>
                <c:pt idx="0">
                  <c:v>2.0234530106600301</c:v>
                </c:pt>
                <c:pt idx="1">
                  <c:v>1.5527171355474301</c:v>
                </c:pt>
                <c:pt idx="2">
                  <c:v>3.3682832822476998</c:v>
                </c:pt>
                <c:pt idx="3">
                  <c:v>6.23</c:v>
                </c:pt>
                <c:pt idx="4">
                  <c:v>10.35</c:v>
                </c:pt>
              </c:numCache>
            </c:numRef>
          </c:val>
          <c:smooth val="0"/>
          <c:extLst xmlns:c16r2="http://schemas.microsoft.com/office/drawing/2015/06/chart">
            <c:ext xmlns:c16="http://schemas.microsoft.com/office/drawing/2014/chart" uri="{C3380CC4-5D6E-409C-BE32-E72D297353CC}">
              <c16:uniqueId val="{00000005-6437-FE48-8330-F537F0B7538C}"/>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0.00</c:formatCode>
                <c:ptCount val="5"/>
                <c:pt idx="0">
                  <c:v>0.55758081297512996</c:v>
                </c:pt>
                <c:pt idx="1">
                  <c:v>1.5644031243365299</c:v>
                </c:pt>
                <c:pt idx="2">
                  <c:v>2.45969730070582</c:v>
                </c:pt>
                <c:pt idx="3">
                  <c:v>3.59</c:v>
                </c:pt>
                <c:pt idx="4">
                  <c:v>6.57</c:v>
                </c:pt>
              </c:numCache>
            </c:numRef>
          </c:val>
          <c:smooth val="0"/>
          <c:extLst xmlns:c16r2="http://schemas.microsoft.com/office/drawing/2015/06/chart">
            <c:ext xmlns:c16="http://schemas.microsoft.com/office/drawing/2014/chart" uri="{C3380CC4-5D6E-409C-BE32-E72D297353CC}">
              <c16:uniqueId val="{00000006-6437-FE48-8330-F537F0B7538C}"/>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0.00</c:formatCode>
                <c:ptCount val="5"/>
                <c:pt idx="0">
                  <c:v>0.11872733791937</c:v>
                </c:pt>
                <c:pt idx="1">
                  <c:v>1.1693403634076001</c:v>
                </c:pt>
                <c:pt idx="2">
                  <c:v>1.4999025063370901</c:v>
                </c:pt>
                <c:pt idx="3">
                  <c:v>2.5099999999999998</c:v>
                </c:pt>
                <c:pt idx="4">
                  <c:v>1.81</c:v>
                </c:pt>
              </c:numCache>
            </c:numRef>
          </c:val>
          <c:smooth val="0"/>
          <c:extLst xmlns:c16r2="http://schemas.microsoft.com/office/drawing/2015/06/chart">
            <c:ext xmlns:c16="http://schemas.microsoft.com/office/drawing/2014/chart" uri="{C3380CC4-5D6E-409C-BE32-E72D297353CC}">
              <c16:uniqueId val="{00000007-6437-FE48-8330-F537F0B7538C}"/>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0.00</c:formatCode>
                <c:ptCount val="5"/>
                <c:pt idx="0">
                  <c:v>0</c:v>
                </c:pt>
                <c:pt idx="1">
                  <c:v>0.32911409069067998</c:v>
                </c:pt>
                <c:pt idx="2">
                  <c:v>0</c:v>
                </c:pt>
                <c:pt idx="3">
                  <c:v>0.46</c:v>
                </c:pt>
                <c:pt idx="4">
                  <c:v>0.76</c:v>
                </c:pt>
              </c:numCache>
            </c:numRef>
          </c:val>
          <c:smooth val="0"/>
          <c:extLst xmlns:c16r2="http://schemas.microsoft.com/office/drawing/2015/06/chart">
            <c:ext xmlns:c16="http://schemas.microsoft.com/office/drawing/2014/chart" uri="{C3380CC4-5D6E-409C-BE32-E72D297353CC}">
              <c16:uniqueId val="{00000008-6437-FE48-8330-F537F0B7538C}"/>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0.00</c:formatCode>
                <c:ptCount val="5"/>
                <c:pt idx="0">
                  <c:v>0</c:v>
                </c:pt>
                <c:pt idx="1">
                  <c:v>0</c:v>
                </c:pt>
                <c:pt idx="2">
                  <c:v>0</c:v>
                </c:pt>
                <c:pt idx="3">
                  <c:v>0</c:v>
                </c:pt>
                <c:pt idx="4">
                  <c:v>0</c:v>
                </c:pt>
              </c:numCache>
            </c:numRef>
          </c:val>
          <c:smooth val="0"/>
          <c:extLst xmlns:c16r2="http://schemas.microsoft.com/office/drawing/2015/06/chart">
            <c:ext xmlns:c16="http://schemas.microsoft.com/office/drawing/2014/chart" uri="{C3380CC4-5D6E-409C-BE32-E72D297353CC}">
              <c16:uniqueId val="{00000009-6437-FE48-8330-F537F0B7538C}"/>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0.00</c:formatCode>
                <c:ptCount val="5"/>
                <c:pt idx="0">
                  <c:v>0</c:v>
                </c:pt>
                <c:pt idx="1">
                  <c:v>0</c:v>
                </c:pt>
                <c:pt idx="2">
                  <c:v>0</c:v>
                </c:pt>
                <c:pt idx="3">
                  <c:v>0.85</c:v>
                </c:pt>
                <c:pt idx="4">
                  <c:v>0</c:v>
                </c:pt>
              </c:numCache>
            </c:numRef>
          </c:val>
          <c:smooth val="0"/>
          <c:extLst xmlns:c16r2="http://schemas.microsoft.com/office/drawing/2015/06/chart">
            <c:ext xmlns:c16="http://schemas.microsoft.com/office/drawing/2014/chart" uri="{C3380CC4-5D6E-409C-BE32-E72D297353CC}">
              <c16:uniqueId val="{0000000A-6437-FE48-8330-F537F0B7538C}"/>
            </c:ext>
          </c:extLst>
        </c:ser>
        <c:dLbls>
          <c:showLegendKey val="0"/>
          <c:showVal val="0"/>
          <c:showCatName val="0"/>
          <c:showSerName val="0"/>
          <c:showPercent val="0"/>
          <c:showBubbleSize val="0"/>
        </c:dLbls>
        <c:marker val="1"/>
        <c:smooth val="0"/>
        <c:axId val="-1671697136"/>
        <c:axId val="-1671693872"/>
      </c:lineChart>
      <c:catAx>
        <c:axId val="-1671697136"/>
        <c:scaling>
          <c:orientation val="minMax"/>
        </c:scaling>
        <c:delete val="0"/>
        <c:axPos val="b"/>
        <c:numFmt formatCode="General" sourceLinked="1"/>
        <c:majorTickMark val="none"/>
        <c:minorTickMark val="out"/>
        <c:tickLblPos val="nextTo"/>
        <c:spPr>
          <a:ln/>
        </c:spPr>
        <c:txPr>
          <a:bodyPr/>
          <a:lstStyle/>
          <a:p>
            <a:pPr>
              <a:defRPr>
                <a:solidFill>
                  <a:schemeClr val="tx1"/>
                </a:solidFill>
              </a:defRPr>
            </a:pPr>
            <a:endParaRPr lang="en-US"/>
          </a:p>
        </c:txPr>
        <c:crossAx val="-1671693872"/>
        <c:crosses val="autoZero"/>
        <c:auto val="1"/>
        <c:lblAlgn val="ctr"/>
        <c:lblOffset val="100"/>
        <c:noMultiLvlLbl val="0"/>
      </c:catAx>
      <c:valAx>
        <c:axId val="-1671693872"/>
        <c:scaling>
          <c:orientation val="minMax"/>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a:solidFill>
                  <a:schemeClr val="tx1"/>
                </a:solidFill>
              </a:defRPr>
            </a:pPr>
            <a:endParaRPr lang="en-US"/>
          </a:p>
        </c:txPr>
        <c:crossAx val="-1671697136"/>
        <c:crosses val="autoZero"/>
        <c:crossBetween val="between"/>
      </c:valAx>
    </c:plotArea>
    <c:legend>
      <c:legendPos val="r"/>
      <c:overlay val="0"/>
    </c:legend>
    <c:plotVisOnly val="1"/>
    <c:dispBlanksAs val="gap"/>
    <c:showDLblsOverMax val="0"/>
  </c:chart>
  <c:txPr>
    <a:bodyPr/>
    <a:lstStyle/>
    <a:p>
      <a:pPr>
        <a:defRPr sz="14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305664916885389E-2"/>
          <c:y val="4.2133922093492572E-2"/>
          <c:w val="0.81595341207349092"/>
          <c:h val="0.91061421299610279"/>
        </c:manualLayout>
      </c:layout>
      <c:barChart>
        <c:barDir val="col"/>
        <c:grouping val="clustered"/>
        <c:varyColors val="0"/>
        <c:ser>
          <c:idx val="0"/>
          <c:order val="0"/>
          <c:tx>
            <c:strRef>
              <c:f>Sheet1!$B$1</c:f>
              <c:strCache>
                <c:ptCount val="1"/>
                <c:pt idx="0">
                  <c:v>2014</c:v>
                </c:pt>
              </c:strCache>
            </c:strRef>
          </c:tx>
          <c:spPr>
            <a:solidFill>
              <a:schemeClr val="accent1"/>
            </a:solidFill>
            <a:ln>
              <a:noFill/>
            </a:ln>
            <a:effectLst/>
          </c:spPr>
          <c:invertIfNegative val="0"/>
          <c:cat>
            <c:strRef>
              <c:f>Sheet1!$A$2:$A$8</c:f>
              <c:strCache>
                <c:ptCount val="7"/>
                <c:pt idx="0">
                  <c:v> All Drug </c:v>
                </c:pt>
                <c:pt idx="1">
                  <c:v>Opioid </c:v>
                </c:pt>
                <c:pt idx="2">
                  <c:v>Pain Relievers </c:v>
                </c:pt>
                <c:pt idx="3">
                  <c:v>Heroin</c:v>
                </c:pt>
                <c:pt idx="4">
                  <c:v>Fentanyl</c:v>
                </c:pt>
                <c:pt idx="5">
                  <c:v>Methadone</c:v>
                </c:pt>
                <c:pt idx="6">
                  <c:v>Benzodiazepine</c:v>
                </c:pt>
              </c:strCache>
            </c:strRef>
          </c:cat>
          <c:val>
            <c:numRef>
              <c:f>Sheet1!$B$2:$B$8</c:f>
              <c:numCache>
                <c:formatCode>General</c:formatCode>
                <c:ptCount val="7"/>
                <c:pt idx="0">
                  <c:v>58</c:v>
                </c:pt>
                <c:pt idx="1">
                  <c:v>61</c:v>
                </c:pt>
                <c:pt idx="2">
                  <c:v>66</c:v>
                </c:pt>
                <c:pt idx="3">
                  <c:v>36</c:v>
                </c:pt>
                <c:pt idx="4">
                  <c:v>62</c:v>
                </c:pt>
                <c:pt idx="5">
                  <c:v>61</c:v>
                </c:pt>
                <c:pt idx="6">
                  <c:v>68</c:v>
                </c:pt>
              </c:numCache>
            </c:numRef>
          </c:val>
        </c:ser>
        <c:ser>
          <c:idx val="1"/>
          <c:order val="1"/>
          <c:tx>
            <c:strRef>
              <c:f>Sheet1!$C$1</c:f>
              <c:strCache>
                <c:ptCount val="1"/>
                <c:pt idx="0">
                  <c:v>2015</c:v>
                </c:pt>
              </c:strCache>
            </c:strRef>
          </c:tx>
          <c:spPr>
            <a:solidFill>
              <a:schemeClr val="accent2"/>
            </a:solidFill>
            <a:ln>
              <a:noFill/>
            </a:ln>
            <a:effectLst/>
          </c:spPr>
          <c:invertIfNegative val="0"/>
          <c:cat>
            <c:strRef>
              <c:f>Sheet1!$A$2:$A$8</c:f>
              <c:strCache>
                <c:ptCount val="7"/>
                <c:pt idx="0">
                  <c:v> All Drug </c:v>
                </c:pt>
                <c:pt idx="1">
                  <c:v>Opioid </c:v>
                </c:pt>
                <c:pt idx="2">
                  <c:v>Pain Relievers </c:v>
                </c:pt>
                <c:pt idx="3">
                  <c:v>Heroin</c:v>
                </c:pt>
                <c:pt idx="4">
                  <c:v>Fentanyl</c:v>
                </c:pt>
                <c:pt idx="5">
                  <c:v>Methadone</c:v>
                </c:pt>
                <c:pt idx="6">
                  <c:v>Benzodiazepine</c:v>
                </c:pt>
              </c:strCache>
            </c:strRef>
          </c:cat>
          <c:val>
            <c:numRef>
              <c:f>Sheet1!$C$2:$C$8</c:f>
              <c:numCache>
                <c:formatCode>General</c:formatCode>
                <c:ptCount val="7"/>
                <c:pt idx="0">
                  <c:v>54</c:v>
                </c:pt>
                <c:pt idx="1">
                  <c:v>58</c:v>
                </c:pt>
                <c:pt idx="2">
                  <c:v>65</c:v>
                </c:pt>
                <c:pt idx="3">
                  <c:v>39</c:v>
                </c:pt>
                <c:pt idx="4">
                  <c:v>45</c:v>
                </c:pt>
                <c:pt idx="5">
                  <c:v>49</c:v>
                </c:pt>
                <c:pt idx="6">
                  <c:v>68</c:v>
                </c:pt>
              </c:numCache>
            </c:numRef>
          </c:val>
        </c:ser>
        <c:ser>
          <c:idx val="2"/>
          <c:order val="2"/>
          <c:tx>
            <c:strRef>
              <c:f>Sheet1!$D$1</c:f>
              <c:strCache>
                <c:ptCount val="1"/>
                <c:pt idx="0">
                  <c:v>2016</c:v>
                </c:pt>
              </c:strCache>
            </c:strRef>
          </c:tx>
          <c:spPr>
            <a:solidFill>
              <a:schemeClr val="accent3"/>
            </a:solidFill>
            <a:ln>
              <a:noFill/>
            </a:ln>
            <a:effectLst/>
          </c:spPr>
          <c:invertIfNegative val="0"/>
          <c:cat>
            <c:strRef>
              <c:f>Sheet1!$A$2:$A$8</c:f>
              <c:strCache>
                <c:ptCount val="7"/>
                <c:pt idx="0">
                  <c:v> All Drug </c:v>
                </c:pt>
                <c:pt idx="1">
                  <c:v>Opioid </c:v>
                </c:pt>
                <c:pt idx="2">
                  <c:v>Pain Relievers </c:v>
                </c:pt>
                <c:pt idx="3">
                  <c:v>Heroin</c:v>
                </c:pt>
                <c:pt idx="4">
                  <c:v>Fentanyl</c:v>
                </c:pt>
                <c:pt idx="5">
                  <c:v>Methadone</c:v>
                </c:pt>
                <c:pt idx="6">
                  <c:v>Benzodiazepine</c:v>
                </c:pt>
              </c:strCache>
            </c:strRef>
          </c:cat>
          <c:val>
            <c:numRef>
              <c:f>Sheet1!$D$2:$D$8</c:f>
              <c:numCache>
                <c:formatCode>General</c:formatCode>
                <c:ptCount val="7"/>
                <c:pt idx="0">
                  <c:v>47</c:v>
                </c:pt>
                <c:pt idx="1">
                  <c:v>48</c:v>
                </c:pt>
                <c:pt idx="2">
                  <c:v>57</c:v>
                </c:pt>
                <c:pt idx="3">
                  <c:v>34</c:v>
                </c:pt>
                <c:pt idx="4">
                  <c:v>36</c:v>
                </c:pt>
                <c:pt idx="5">
                  <c:v>43</c:v>
                </c:pt>
                <c:pt idx="6">
                  <c:v>55</c:v>
                </c:pt>
              </c:numCache>
            </c:numRef>
          </c:val>
        </c:ser>
        <c:ser>
          <c:idx val="3"/>
          <c:order val="3"/>
          <c:tx>
            <c:strRef>
              <c:f>Sheet1!$E$1</c:f>
              <c:strCache>
                <c:ptCount val="1"/>
                <c:pt idx="0">
                  <c:v>2017</c:v>
                </c:pt>
              </c:strCache>
            </c:strRef>
          </c:tx>
          <c:spPr>
            <a:solidFill>
              <a:schemeClr val="accent4"/>
            </a:solidFill>
            <a:ln>
              <a:noFill/>
            </a:ln>
            <a:effectLst/>
          </c:spPr>
          <c:invertIfNegative val="0"/>
          <c:cat>
            <c:strRef>
              <c:f>Sheet1!$A$2:$A$8</c:f>
              <c:strCache>
                <c:ptCount val="7"/>
                <c:pt idx="0">
                  <c:v> All Drug </c:v>
                </c:pt>
                <c:pt idx="1">
                  <c:v>Opioid </c:v>
                </c:pt>
                <c:pt idx="2">
                  <c:v>Pain Relievers </c:v>
                </c:pt>
                <c:pt idx="3">
                  <c:v>Heroin</c:v>
                </c:pt>
                <c:pt idx="4">
                  <c:v>Fentanyl</c:v>
                </c:pt>
                <c:pt idx="5">
                  <c:v>Methadone</c:v>
                </c:pt>
                <c:pt idx="6">
                  <c:v>Benzodiazepine</c:v>
                </c:pt>
              </c:strCache>
            </c:strRef>
          </c:cat>
          <c:val>
            <c:numRef>
              <c:f>Sheet1!$E$2:$E$8</c:f>
              <c:numCache>
                <c:formatCode>General</c:formatCode>
                <c:ptCount val="7"/>
                <c:pt idx="0">
                  <c:v>43</c:v>
                </c:pt>
                <c:pt idx="1">
                  <c:v>45</c:v>
                </c:pt>
                <c:pt idx="2">
                  <c:v>58</c:v>
                </c:pt>
                <c:pt idx="3">
                  <c:v>28</c:v>
                </c:pt>
                <c:pt idx="4">
                  <c:v>30</c:v>
                </c:pt>
                <c:pt idx="5">
                  <c:v>55</c:v>
                </c:pt>
                <c:pt idx="6">
                  <c:v>57</c:v>
                </c:pt>
              </c:numCache>
            </c:numRef>
          </c:val>
        </c:ser>
        <c:ser>
          <c:idx val="4"/>
          <c:order val="4"/>
          <c:tx>
            <c:strRef>
              <c:f>Sheet1!$F$1</c:f>
              <c:strCache>
                <c:ptCount val="1"/>
                <c:pt idx="0">
                  <c:v>2018</c:v>
                </c:pt>
              </c:strCache>
            </c:strRef>
          </c:tx>
          <c:spPr>
            <a:solidFill>
              <a:schemeClr val="accent5"/>
            </a:solidFill>
            <a:ln>
              <a:noFill/>
            </a:ln>
            <a:effectLst/>
          </c:spPr>
          <c:invertIfNegative val="0"/>
          <c:cat>
            <c:strRef>
              <c:f>Sheet1!$A$2:$A$8</c:f>
              <c:strCache>
                <c:ptCount val="7"/>
                <c:pt idx="0">
                  <c:v> All Drug </c:v>
                </c:pt>
                <c:pt idx="1">
                  <c:v>Opioid </c:v>
                </c:pt>
                <c:pt idx="2">
                  <c:v>Pain Relievers </c:v>
                </c:pt>
                <c:pt idx="3">
                  <c:v>Heroin</c:v>
                </c:pt>
                <c:pt idx="4">
                  <c:v>Fentanyl</c:v>
                </c:pt>
                <c:pt idx="5">
                  <c:v>Methadone</c:v>
                </c:pt>
                <c:pt idx="6">
                  <c:v>Benzodiazepine</c:v>
                </c:pt>
              </c:strCache>
            </c:strRef>
          </c:cat>
          <c:val>
            <c:numRef>
              <c:f>Sheet1!$F$2:$F$8</c:f>
              <c:numCache>
                <c:formatCode>General</c:formatCode>
                <c:ptCount val="7"/>
                <c:pt idx="0">
                  <c:v>40</c:v>
                </c:pt>
                <c:pt idx="1">
                  <c:v>40</c:v>
                </c:pt>
                <c:pt idx="2">
                  <c:v>55</c:v>
                </c:pt>
                <c:pt idx="3">
                  <c:v>32</c:v>
                </c:pt>
                <c:pt idx="4">
                  <c:v>29</c:v>
                </c:pt>
                <c:pt idx="5">
                  <c:v>55</c:v>
                </c:pt>
                <c:pt idx="6">
                  <c:v>64</c:v>
                </c:pt>
              </c:numCache>
            </c:numRef>
          </c:val>
        </c:ser>
        <c:dLbls>
          <c:showLegendKey val="0"/>
          <c:showVal val="0"/>
          <c:showCatName val="0"/>
          <c:showSerName val="0"/>
          <c:showPercent val="0"/>
          <c:showBubbleSize val="0"/>
        </c:dLbls>
        <c:gapWidth val="150"/>
        <c:axId val="-1671695504"/>
        <c:axId val="-1671688976"/>
      </c:barChart>
      <c:catAx>
        <c:axId val="-1671695504"/>
        <c:scaling>
          <c:orientation val="minMax"/>
        </c:scaling>
        <c:delete val="0"/>
        <c:axPos val="b"/>
        <c:numFmt formatCode="General" sourceLinked="1"/>
        <c:majorTickMark val="none"/>
        <c:minorTickMark val="none"/>
        <c:tickLblPos val="nextTo"/>
        <c:spPr>
          <a:noFill/>
          <a:ln w="9525" cap="flat" cmpd="sng" algn="ctr">
            <a:solidFill>
              <a:srgbClr val="868686"/>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88976"/>
        <c:crosses val="autoZero"/>
        <c:auto val="1"/>
        <c:lblAlgn val="ctr"/>
        <c:lblOffset val="100"/>
        <c:noMultiLvlLbl val="0"/>
      </c:catAx>
      <c:valAx>
        <c:axId val="-1671688976"/>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95504"/>
        <c:crosses val="autoZero"/>
        <c:crossBetween val="between"/>
      </c:valAx>
      <c:spPr>
        <a:noFill/>
        <a:ln>
          <a:noFill/>
        </a:ln>
        <a:effectLst/>
      </c:spPr>
    </c:plotArea>
    <c:legend>
      <c:legendPos val="r"/>
      <c:layout>
        <c:manualLayout>
          <c:xMode val="edge"/>
          <c:yMode val="edge"/>
          <c:x val="0.91660564304461956"/>
          <c:y val="0.37829704672403869"/>
          <c:w val="7.020947853216461E-2"/>
          <c:h val="0.242883560009544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980993755090962E-2"/>
          <c:y val="2.6678172077805342E-2"/>
          <c:w val="0.78482758620689652"/>
          <c:h val="0.83585193974040917"/>
        </c:manualLayout>
      </c:layout>
      <c:barChart>
        <c:barDir val="col"/>
        <c:grouping val="clustered"/>
        <c:varyColors val="0"/>
        <c:ser>
          <c:idx val="0"/>
          <c:order val="0"/>
          <c:tx>
            <c:strRef>
              <c:f>Sheet1!$B$1</c:f>
              <c:strCache>
                <c:ptCount val="1"/>
                <c:pt idx="0">
                  <c:v>2014</c:v>
                </c:pt>
              </c:strCache>
            </c:strRef>
          </c:tx>
          <c:spPr>
            <a:solidFill>
              <a:schemeClr val="accent1"/>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Sheet1!$B$2:$B$8</c:f>
              <c:numCache>
                <c:formatCode>General</c:formatCode>
                <c:ptCount val="7"/>
                <c:pt idx="0">
                  <c:v>48</c:v>
                </c:pt>
                <c:pt idx="1">
                  <c:v>52</c:v>
                </c:pt>
                <c:pt idx="2">
                  <c:v>58</c:v>
                </c:pt>
                <c:pt idx="3">
                  <c:v>28</c:v>
                </c:pt>
                <c:pt idx="4">
                  <c:v>51</c:v>
                </c:pt>
                <c:pt idx="5">
                  <c:v>55</c:v>
                </c:pt>
                <c:pt idx="6">
                  <c:v>59</c:v>
                </c:pt>
              </c:numCache>
            </c:numRef>
          </c:val>
        </c:ser>
        <c:ser>
          <c:idx val="1"/>
          <c:order val="1"/>
          <c:tx>
            <c:strRef>
              <c:f>Sheet1!$C$1</c:f>
              <c:strCache>
                <c:ptCount val="1"/>
                <c:pt idx="0">
                  <c:v>2015</c:v>
                </c:pt>
              </c:strCache>
            </c:strRef>
          </c:tx>
          <c:spPr>
            <a:solidFill>
              <a:schemeClr val="accent2"/>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Sheet1!$C$2:$C$8</c:f>
              <c:numCache>
                <c:formatCode>General</c:formatCode>
                <c:ptCount val="7"/>
                <c:pt idx="0">
                  <c:v>45</c:v>
                </c:pt>
                <c:pt idx="1">
                  <c:v>48</c:v>
                </c:pt>
                <c:pt idx="2">
                  <c:v>55</c:v>
                </c:pt>
                <c:pt idx="3">
                  <c:v>27</c:v>
                </c:pt>
                <c:pt idx="4">
                  <c:v>37</c:v>
                </c:pt>
                <c:pt idx="5">
                  <c:v>57</c:v>
                </c:pt>
                <c:pt idx="6">
                  <c:v>59</c:v>
                </c:pt>
              </c:numCache>
            </c:numRef>
          </c:val>
        </c:ser>
        <c:ser>
          <c:idx val="2"/>
          <c:order val="2"/>
          <c:tx>
            <c:strRef>
              <c:f>Sheet1!$D$1</c:f>
              <c:strCache>
                <c:ptCount val="1"/>
                <c:pt idx="0">
                  <c:v>2016</c:v>
                </c:pt>
              </c:strCache>
            </c:strRef>
          </c:tx>
          <c:spPr>
            <a:solidFill>
              <a:schemeClr val="accent3"/>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Sheet1!$D$2:$D$8</c:f>
              <c:numCache>
                <c:formatCode>General</c:formatCode>
                <c:ptCount val="7"/>
                <c:pt idx="0">
                  <c:v>37</c:v>
                </c:pt>
                <c:pt idx="1">
                  <c:v>40</c:v>
                </c:pt>
                <c:pt idx="2">
                  <c:v>49</c:v>
                </c:pt>
                <c:pt idx="3">
                  <c:v>26</c:v>
                </c:pt>
                <c:pt idx="4">
                  <c:v>27</c:v>
                </c:pt>
                <c:pt idx="5">
                  <c:v>43</c:v>
                </c:pt>
                <c:pt idx="6">
                  <c:v>45</c:v>
                </c:pt>
              </c:numCache>
            </c:numRef>
          </c:val>
        </c:ser>
        <c:ser>
          <c:idx val="3"/>
          <c:order val="3"/>
          <c:tx>
            <c:strRef>
              <c:f>Sheet1!$E$1</c:f>
              <c:strCache>
                <c:ptCount val="1"/>
                <c:pt idx="0">
                  <c:v>2017</c:v>
                </c:pt>
              </c:strCache>
            </c:strRef>
          </c:tx>
          <c:spPr>
            <a:solidFill>
              <a:schemeClr val="accent4"/>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Sheet1!$E$2:$E$8</c:f>
              <c:numCache>
                <c:formatCode>General</c:formatCode>
                <c:ptCount val="7"/>
                <c:pt idx="0">
                  <c:v>34</c:v>
                </c:pt>
                <c:pt idx="1">
                  <c:v>37</c:v>
                </c:pt>
                <c:pt idx="2">
                  <c:v>50</c:v>
                </c:pt>
                <c:pt idx="3">
                  <c:v>22</c:v>
                </c:pt>
                <c:pt idx="4">
                  <c:v>23</c:v>
                </c:pt>
                <c:pt idx="5">
                  <c:v>43</c:v>
                </c:pt>
                <c:pt idx="6">
                  <c:v>44</c:v>
                </c:pt>
              </c:numCache>
            </c:numRef>
          </c:val>
        </c:ser>
        <c:ser>
          <c:idx val="4"/>
          <c:order val="4"/>
          <c:tx>
            <c:strRef>
              <c:f>Sheet1!$F$1</c:f>
              <c:strCache>
                <c:ptCount val="1"/>
                <c:pt idx="0">
                  <c:v>2018</c:v>
                </c:pt>
              </c:strCache>
            </c:strRef>
          </c:tx>
          <c:spPr>
            <a:solidFill>
              <a:schemeClr val="accent5"/>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Sheet1!$F$2:$F$8</c:f>
              <c:numCache>
                <c:formatCode>General</c:formatCode>
                <c:ptCount val="7"/>
                <c:pt idx="0">
                  <c:v>27</c:v>
                </c:pt>
                <c:pt idx="1">
                  <c:v>28</c:v>
                </c:pt>
                <c:pt idx="2">
                  <c:v>42</c:v>
                </c:pt>
                <c:pt idx="3">
                  <c:v>22</c:v>
                </c:pt>
                <c:pt idx="4">
                  <c:v>19</c:v>
                </c:pt>
                <c:pt idx="5">
                  <c:v>40</c:v>
                </c:pt>
                <c:pt idx="6">
                  <c:v>42</c:v>
                </c:pt>
              </c:numCache>
            </c:numRef>
          </c:val>
        </c:ser>
        <c:dLbls>
          <c:showLegendKey val="0"/>
          <c:showVal val="0"/>
          <c:showCatName val="0"/>
          <c:showSerName val="0"/>
          <c:showPercent val="0"/>
          <c:showBubbleSize val="0"/>
        </c:dLbls>
        <c:gapWidth val="150"/>
        <c:axId val="-1671690064"/>
        <c:axId val="-1671684080"/>
      </c:barChart>
      <c:catAx>
        <c:axId val="-1671690064"/>
        <c:scaling>
          <c:orientation val="minMax"/>
        </c:scaling>
        <c:delete val="0"/>
        <c:axPos val="b"/>
        <c:numFmt formatCode="General" sourceLinked="1"/>
        <c:majorTickMark val="none"/>
        <c:minorTickMark val="none"/>
        <c:tickLblPos val="nextTo"/>
        <c:spPr>
          <a:noFill/>
          <a:ln w="9525" cap="flat" cmpd="sng" algn="ctr">
            <a:solidFill>
              <a:srgbClr val="868686"/>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84080"/>
        <c:crosses val="autoZero"/>
        <c:auto val="1"/>
        <c:lblAlgn val="ctr"/>
        <c:lblOffset val="100"/>
        <c:noMultiLvlLbl val="0"/>
      </c:catAx>
      <c:valAx>
        <c:axId val="-1671684080"/>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900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mn-lt"/>
        </a:defRPr>
      </a:pPr>
      <a:endParaRPr lang="en-US"/>
    </a:p>
  </c:txPr>
  <c:externalData r:id="rId3">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415611092091733E-2"/>
          <c:y val="2.9932854797617394E-2"/>
          <c:w val="0.83223188405797099"/>
          <c:h val="0.87986719010166481"/>
        </c:manualLayout>
      </c:layout>
      <c:barChart>
        <c:barDir val="col"/>
        <c:grouping val="clustered"/>
        <c:varyColors val="0"/>
        <c:ser>
          <c:idx val="0"/>
          <c:order val="0"/>
          <c:tx>
            <c:strRef>
              <c:f>Sheet1!$B$1</c:f>
              <c:strCache>
                <c:ptCount val="1"/>
                <c:pt idx="0">
                  <c:v>2014</c:v>
                </c:pt>
              </c:strCache>
            </c:strRef>
          </c:tx>
          <c:spPr>
            <a:solidFill>
              <a:schemeClr val="accent1"/>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Sheet1!$B$2:$B$8</c:f>
              <c:numCache>
                <c:formatCode>General</c:formatCode>
                <c:ptCount val="7"/>
                <c:pt idx="0">
                  <c:v>36</c:v>
                </c:pt>
                <c:pt idx="1">
                  <c:v>38</c:v>
                </c:pt>
                <c:pt idx="2">
                  <c:v>43</c:v>
                </c:pt>
                <c:pt idx="3">
                  <c:v>20</c:v>
                </c:pt>
                <c:pt idx="4">
                  <c:v>38</c:v>
                </c:pt>
                <c:pt idx="5">
                  <c:v>52</c:v>
                </c:pt>
                <c:pt idx="6">
                  <c:v>52</c:v>
                </c:pt>
              </c:numCache>
            </c:numRef>
          </c:val>
        </c:ser>
        <c:ser>
          <c:idx val="1"/>
          <c:order val="1"/>
          <c:tx>
            <c:strRef>
              <c:f>Sheet1!$C$1</c:f>
              <c:strCache>
                <c:ptCount val="1"/>
                <c:pt idx="0">
                  <c:v>2015</c:v>
                </c:pt>
              </c:strCache>
            </c:strRef>
          </c:tx>
          <c:spPr>
            <a:solidFill>
              <a:schemeClr val="accent2"/>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Sheet1!$C$2:$C$8</c:f>
              <c:numCache>
                <c:formatCode>General</c:formatCode>
                <c:ptCount val="7"/>
                <c:pt idx="0">
                  <c:v>34</c:v>
                </c:pt>
                <c:pt idx="1">
                  <c:v>36</c:v>
                </c:pt>
                <c:pt idx="2">
                  <c:v>43</c:v>
                </c:pt>
                <c:pt idx="3">
                  <c:v>20</c:v>
                </c:pt>
                <c:pt idx="4">
                  <c:v>24</c:v>
                </c:pt>
                <c:pt idx="5">
                  <c:v>53</c:v>
                </c:pt>
                <c:pt idx="6">
                  <c:v>54</c:v>
                </c:pt>
              </c:numCache>
            </c:numRef>
          </c:val>
        </c:ser>
        <c:ser>
          <c:idx val="2"/>
          <c:order val="2"/>
          <c:tx>
            <c:strRef>
              <c:f>Sheet1!$D$1</c:f>
              <c:strCache>
                <c:ptCount val="1"/>
                <c:pt idx="0">
                  <c:v>2016</c:v>
                </c:pt>
              </c:strCache>
            </c:strRef>
          </c:tx>
          <c:spPr>
            <a:solidFill>
              <a:schemeClr val="accent3"/>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Sheet1!$D$2:$D$8</c:f>
              <c:numCache>
                <c:formatCode>General</c:formatCode>
                <c:ptCount val="7"/>
                <c:pt idx="0">
                  <c:v>28</c:v>
                </c:pt>
                <c:pt idx="1">
                  <c:v>28</c:v>
                </c:pt>
                <c:pt idx="2">
                  <c:v>36</c:v>
                </c:pt>
                <c:pt idx="3">
                  <c:v>18</c:v>
                </c:pt>
                <c:pt idx="4">
                  <c:v>17</c:v>
                </c:pt>
                <c:pt idx="5">
                  <c:v>39</c:v>
                </c:pt>
                <c:pt idx="6">
                  <c:v>40</c:v>
                </c:pt>
              </c:numCache>
            </c:numRef>
          </c:val>
        </c:ser>
        <c:ser>
          <c:idx val="3"/>
          <c:order val="3"/>
          <c:tx>
            <c:strRef>
              <c:f>Sheet1!$E$1</c:f>
              <c:strCache>
                <c:ptCount val="1"/>
                <c:pt idx="0">
                  <c:v>2017</c:v>
                </c:pt>
              </c:strCache>
            </c:strRef>
          </c:tx>
          <c:spPr>
            <a:solidFill>
              <a:schemeClr val="accent4"/>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Sheet1!$E$2:$E$8</c:f>
              <c:numCache>
                <c:formatCode>General</c:formatCode>
                <c:ptCount val="7"/>
                <c:pt idx="0">
                  <c:v>21</c:v>
                </c:pt>
                <c:pt idx="1">
                  <c:v>21</c:v>
                </c:pt>
                <c:pt idx="2">
                  <c:v>30</c:v>
                </c:pt>
                <c:pt idx="3">
                  <c:v>10</c:v>
                </c:pt>
                <c:pt idx="4">
                  <c:v>11</c:v>
                </c:pt>
                <c:pt idx="5">
                  <c:v>38</c:v>
                </c:pt>
                <c:pt idx="6">
                  <c:v>37</c:v>
                </c:pt>
              </c:numCache>
            </c:numRef>
          </c:val>
        </c:ser>
        <c:ser>
          <c:idx val="4"/>
          <c:order val="4"/>
          <c:tx>
            <c:strRef>
              <c:f>Sheet1!$F$1</c:f>
              <c:strCache>
                <c:ptCount val="1"/>
                <c:pt idx="0">
                  <c:v>2018</c:v>
                </c:pt>
              </c:strCache>
            </c:strRef>
          </c:tx>
          <c:spPr>
            <a:solidFill>
              <a:schemeClr val="accent5"/>
            </a:solidFill>
            <a:ln>
              <a:noFill/>
            </a:ln>
            <a:effectLst/>
          </c:spPr>
          <c:invertIfNegative val="0"/>
          <c:cat>
            <c:strRef>
              <c:f>Sheet1!$A$2:$A$8</c:f>
              <c:strCache>
                <c:ptCount val="7"/>
                <c:pt idx="0">
                  <c:v> All Drug </c:v>
                </c:pt>
                <c:pt idx="1">
                  <c:v>Opioid </c:v>
                </c:pt>
                <c:pt idx="2">
                  <c:v>Pain Relievers </c:v>
                </c:pt>
                <c:pt idx="3">
                  <c:v>Heroin</c:v>
                </c:pt>
                <c:pt idx="4">
                  <c:v>Fentanyl</c:v>
                </c:pt>
                <c:pt idx="5">
                  <c:v>Benzodiazepine</c:v>
                </c:pt>
                <c:pt idx="6">
                  <c:v>Opioid and Benzodiazepine   </c:v>
                </c:pt>
              </c:strCache>
            </c:strRef>
          </c:cat>
          <c:val>
            <c:numRef>
              <c:f>Sheet1!$F$2:$F$8</c:f>
              <c:numCache>
                <c:formatCode>General</c:formatCode>
                <c:ptCount val="7"/>
                <c:pt idx="0">
                  <c:v>21</c:v>
                </c:pt>
                <c:pt idx="1">
                  <c:v>21</c:v>
                </c:pt>
                <c:pt idx="2">
                  <c:v>30</c:v>
                </c:pt>
                <c:pt idx="3">
                  <c:v>14</c:v>
                </c:pt>
                <c:pt idx="4">
                  <c:v>12</c:v>
                </c:pt>
                <c:pt idx="5">
                  <c:v>49</c:v>
                </c:pt>
                <c:pt idx="6">
                  <c:v>47</c:v>
                </c:pt>
              </c:numCache>
            </c:numRef>
          </c:val>
        </c:ser>
        <c:dLbls>
          <c:showLegendKey val="0"/>
          <c:showVal val="0"/>
          <c:showCatName val="0"/>
          <c:showSerName val="0"/>
          <c:showPercent val="0"/>
          <c:showBubbleSize val="0"/>
        </c:dLbls>
        <c:gapWidth val="150"/>
        <c:axId val="-1671691696"/>
        <c:axId val="-1671700944"/>
      </c:barChart>
      <c:catAx>
        <c:axId val="-1671691696"/>
        <c:scaling>
          <c:orientation val="minMax"/>
        </c:scaling>
        <c:delete val="0"/>
        <c:axPos val="b"/>
        <c:numFmt formatCode="General" sourceLinked="1"/>
        <c:majorTickMark val="none"/>
        <c:minorTickMark val="none"/>
        <c:tickLblPos val="nextTo"/>
        <c:spPr>
          <a:noFill/>
          <a:ln w="9525" cap="flat" cmpd="sng" algn="ctr">
            <a:solidFill>
              <a:srgbClr val="868686"/>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700944"/>
        <c:crosses val="autoZero"/>
        <c:auto val="1"/>
        <c:lblAlgn val="ctr"/>
        <c:lblOffset val="100"/>
        <c:noMultiLvlLbl val="0"/>
      </c:catAx>
      <c:valAx>
        <c:axId val="-1671700944"/>
        <c:scaling>
          <c:orientation val="minMax"/>
        </c:scaling>
        <c:delete val="0"/>
        <c:axPos val="l"/>
        <c:majorGridlines>
          <c:spPr>
            <a:ln w="9525" cap="flat" cmpd="sng" algn="ctr">
              <a:solidFill>
                <a:schemeClr val="bg1">
                  <a:lumMod val="85000"/>
                </a:schemeClr>
              </a:solidFill>
              <a:round/>
            </a:ln>
            <a:effectLst/>
          </c:spPr>
        </c:majorGridlines>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7169169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mn-lt"/>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tx>
            <c:strRef>
              <c:f>Sheet1!$A$3</c:f>
              <c:strCache>
                <c:ptCount val="1"/>
                <c:pt idx="0">
                  <c:v>Opioid </c:v>
                </c:pt>
              </c:strCache>
            </c:strRef>
          </c:tx>
          <c:invertIfNegative val="0"/>
          <c:dLbls>
            <c:spPr>
              <a:noFill/>
              <a:ln>
                <a:noFill/>
              </a:ln>
              <a:effectLst/>
            </c:spPr>
            <c:txPr>
              <a:bodyPr wrap="square" lIns="38100" tIns="19050" rIns="38100" bIns="19050" anchor="ctr">
                <a:spAutoFit/>
              </a:bodyPr>
              <a:lstStyle/>
              <a:p>
                <a:pPr>
                  <a:defRPr>
                    <a:latin typeface="+mn-lt"/>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Sheet1!$B$1:$N$1</c:f>
              <c:numCache>
                <c:formatCode>General</c:formatCode>
                <c:ptCount val="5"/>
                <c:pt idx="0">
                  <c:v>2014</c:v>
                </c:pt>
                <c:pt idx="1">
                  <c:v>2015</c:v>
                </c:pt>
                <c:pt idx="2">
                  <c:v>2016</c:v>
                </c:pt>
                <c:pt idx="3">
                  <c:v>2017</c:v>
                </c:pt>
                <c:pt idx="4">
                  <c:v>2018</c:v>
                </c:pt>
              </c:numCache>
            </c:numRef>
          </c:cat>
          <c:val>
            <c:numRef>
              <c:f>Sheet1!$B$3:$N$3</c:f>
              <c:numCache>
                <c:formatCode>General</c:formatCode>
                <c:ptCount val="5"/>
                <c:pt idx="0">
                  <c:v>68</c:v>
                </c:pt>
                <c:pt idx="1">
                  <c:v>71</c:v>
                </c:pt>
                <c:pt idx="2">
                  <c:v>73</c:v>
                </c:pt>
                <c:pt idx="3">
                  <c:v>71</c:v>
                </c:pt>
                <c:pt idx="4">
                  <c:v>72</c:v>
                </c:pt>
              </c:numCache>
            </c:numRef>
          </c:val>
          <c:extLst xmlns:c16r2="http://schemas.microsoft.com/office/drawing/2015/06/chart">
            <c:ext xmlns:c16="http://schemas.microsoft.com/office/drawing/2014/chart" uri="{C3380CC4-5D6E-409C-BE32-E72D297353CC}">
              <c16:uniqueId val="{00000000-290F-7543-8D96-056A0364B9C9}"/>
            </c:ext>
          </c:extLst>
        </c:ser>
        <c:ser>
          <c:idx val="2"/>
          <c:order val="1"/>
          <c:tx>
            <c:strRef>
              <c:f>Sheet1!$A$4</c:f>
              <c:strCache>
                <c:ptCount val="1"/>
                <c:pt idx="0">
                  <c:v>Pain Relievers </c:v>
                </c:pt>
              </c:strCache>
            </c:strRef>
          </c:tx>
          <c:invertIfNegative val="0"/>
          <c:dLbls>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Sheet1!$B$1:$N$1</c:f>
              <c:numCache>
                <c:formatCode>General</c:formatCode>
                <c:ptCount val="5"/>
                <c:pt idx="0">
                  <c:v>2014</c:v>
                </c:pt>
                <c:pt idx="1">
                  <c:v>2015</c:v>
                </c:pt>
                <c:pt idx="2">
                  <c:v>2016</c:v>
                </c:pt>
                <c:pt idx="3">
                  <c:v>2017</c:v>
                </c:pt>
                <c:pt idx="4">
                  <c:v>2018</c:v>
                </c:pt>
              </c:numCache>
            </c:numRef>
          </c:cat>
          <c:val>
            <c:numRef>
              <c:f>Sheet1!$B$4:$N$4</c:f>
              <c:numCache>
                <c:formatCode>General</c:formatCode>
                <c:ptCount val="5"/>
                <c:pt idx="0">
                  <c:v>48</c:v>
                </c:pt>
                <c:pt idx="1">
                  <c:v>48</c:v>
                </c:pt>
                <c:pt idx="2">
                  <c:v>45</c:v>
                </c:pt>
                <c:pt idx="3">
                  <c:v>36</c:v>
                </c:pt>
                <c:pt idx="4">
                  <c:v>30</c:v>
                </c:pt>
              </c:numCache>
            </c:numRef>
          </c:val>
          <c:extLst xmlns:c16r2="http://schemas.microsoft.com/office/drawing/2015/06/chart">
            <c:ext xmlns:c16="http://schemas.microsoft.com/office/drawing/2014/chart" uri="{C3380CC4-5D6E-409C-BE32-E72D297353CC}">
              <c16:uniqueId val="{00000001-290F-7543-8D96-056A0364B9C9}"/>
            </c:ext>
          </c:extLst>
        </c:ser>
        <c:ser>
          <c:idx val="3"/>
          <c:order val="2"/>
          <c:tx>
            <c:strRef>
              <c:f>Sheet1!$A$5</c:f>
              <c:strCache>
                <c:ptCount val="1"/>
                <c:pt idx="0">
                  <c:v>Heroin</c:v>
                </c:pt>
              </c:strCache>
            </c:strRef>
          </c:tx>
          <c:invertIfNegative val="0"/>
          <c:dLbls>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Sheet1!$B$1:$N$1</c:f>
              <c:numCache>
                <c:formatCode>General</c:formatCode>
                <c:ptCount val="5"/>
                <c:pt idx="0">
                  <c:v>2014</c:v>
                </c:pt>
                <c:pt idx="1">
                  <c:v>2015</c:v>
                </c:pt>
                <c:pt idx="2">
                  <c:v>2016</c:v>
                </c:pt>
                <c:pt idx="3">
                  <c:v>2017</c:v>
                </c:pt>
                <c:pt idx="4">
                  <c:v>2018</c:v>
                </c:pt>
              </c:numCache>
            </c:numRef>
          </c:cat>
          <c:val>
            <c:numRef>
              <c:f>Sheet1!$B$5:$N$5</c:f>
              <c:numCache>
                <c:formatCode>General</c:formatCode>
                <c:ptCount val="5"/>
                <c:pt idx="0">
                  <c:v>12</c:v>
                </c:pt>
                <c:pt idx="1">
                  <c:v>14</c:v>
                </c:pt>
                <c:pt idx="2">
                  <c:v>16</c:v>
                </c:pt>
                <c:pt idx="3">
                  <c:v>18</c:v>
                </c:pt>
                <c:pt idx="4">
                  <c:v>20</c:v>
                </c:pt>
              </c:numCache>
            </c:numRef>
          </c:val>
          <c:extLst xmlns:c16r2="http://schemas.microsoft.com/office/drawing/2015/06/chart">
            <c:ext xmlns:c16="http://schemas.microsoft.com/office/drawing/2014/chart" uri="{C3380CC4-5D6E-409C-BE32-E72D297353CC}">
              <c16:uniqueId val="{00000002-290F-7543-8D96-056A0364B9C9}"/>
            </c:ext>
          </c:extLst>
        </c:ser>
        <c:ser>
          <c:idx val="4"/>
          <c:order val="3"/>
          <c:tx>
            <c:strRef>
              <c:f>Sheet1!$A$6</c:f>
              <c:strCache>
                <c:ptCount val="1"/>
                <c:pt idx="0">
                  <c:v>Fentanyl</c:v>
                </c:pt>
              </c:strCache>
            </c:strRef>
          </c:tx>
          <c:invertIfNegative val="0"/>
          <c:dLbls>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trendline>
            <c:spPr>
              <a:ln>
                <a:solidFill>
                  <a:srgbClr val="C00000"/>
                </a:solidFill>
              </a:ln>
            </c:spPr>
            <c:trendlineType val="linear"/>
            <c:dispRSqr val="0"/>
            <c:dispEq val="0"/>
          </c:trendline>
          <c:cat>
            <c:numRef>
              <c:f>Sheet1!$B$1:$N$1</c:f>
              <c:numCache>
                <c:formatCode>General</c:formatCode>
                <c:ptCount val="5"/>
                <c:pt idx="0">
                  <c:v>2014</c:v>
                </c:pt>
                <c:pt idx="1">
                  <c:v>2015</c:v>
                </c:pt>
                <c:pt idx="2">
                  <c:v>2016</c:v>
                </c:pt>
                <c:pt idx="3">
                  <c:v>2017</c:v>
                </c:pt>
                <c:pt idx="4">
                  <c:v>2018</c:v>
                </c:pt>
              </c:numCache>
            </c:numRef>
          </c:cat>
          <c:val>
            <c:numRef>
              <c:f>Sheet1!$B$6:$N$6</c:f>
              <c:numCache>
                <c:formatCode>General</c:formatCode>
                <c:ptCount val="5"/>
                <c:pt idx="0">
                  <c:v>6</c:v>
                </c:pt>
                <c:pt idx="1">
                  <c:v>12</c:v>
                </c:pt>
                <c:pt idx="2">
                  <c:v>18</c:v>
                </c:pt>
                <c:pt idx="3">
                  <c:v>28</c:v>
                </c:pt>
                <c:pt idx="4">
                  <c:v>41</c:v>
                </c:pt>
              </c:numCache>
            </c:numRef>
          </c:val>
          <c:extLst xmlns:c16r2="http://schemas.microsoft.com/office/drawing/2015/06/chart">
            <c:ext xmlns:c16="http://schemas.microsoft.com/office/drawing/2014/chart" uri="{C3380CC4-5D6E-409C-BE32-E72D297353CC}">
              <c16:uniqueId val="{00000004-290F-7543-8D96-056A0364B9C9}"/>
            </c:ext>
          </c:extLst>
        </c:ser>
        <c:ser>
          <c:idx val="5"/>
          <c:order val="4"/>
          <c:tx>
            <c:strRef>
              <c:f>Sheet1!$A$7</c:f>
              <c:strCache>
                <c:ptCount val="1"/>
                <c:pt idx="0">
                  <c:v>Methadone</c:v>
                </c:pt>
              </c:strCache>
            </c:strRef>
          </c:tx>
          <c:invertIfNegative val="0"/>
          <c:dLbls>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Sheet1!$B$1:$N$1</c:f>
              <c:numCache>
                <c:formatCode>General</c:formatCode>
                <c:ptCount val="5"/>
                <c:pt idx="0">
                  <c:v>2014</c:v>
                </c:pt>
                <c:pt idx="1">
                  <c:v>2015</c:v>
                </c:pt>
                <c:pt idx="2">
                  <c:v>2016</c:v>
                </c:pt>
                <c:pt idx="3">
                  <c:v>2017</c:v>
                </c:pt>
                <c:pt idx="4">
                  <c:v>2018</c:v>
                </c:pt>
              </c:numCache>
            </c:numRef>
          </c:cat>
          <c:val>
            <c:numRef>
              <c:f>Sheet1!$B$7:$N$7</c:f>
              <c:numCache>
                <c:formatCode>General</c:formatCode>
                <c:ptCount val="5"/>
                <c:pt idx="0">
                  <c:v>6</c:v>
                </c:pt>
                <c:pt idx="1">
                  <c:v>5</c:v>
                </c:pt>
                <c:pt idx="2">
                  <c:v>5</c:v>
                </c:pt>
                <c:pt idx="3">
                  <c:v>4</c:v>
                </c:pt>
                <c:pt idx="4">
                  <c:v>4</c:v>
                </c:pt>
              </c:numCache>
            </c:numRef>
          </c:val>
          <c:extLst xmlns:c16r2="http://schemas.microsoft.com/office/drawing/2015/06/chart">
            <c:ext xmlns:c16="http://schemas.microsoft.com/office/drawing/2014/chart" uri="{C3380CC4-5D6E-409C-BE32-E72D297353CC}">
              <c16:uniqueId val="{00000005-290F-7543-8D96-056A0364B9C9}"/>
            </c:ext>
          </c:extLst>
        </c:ser>
        <c:ser>
          <c:idx val="6"/>
          <c:order val="5"/>
          <c:tx>
            <c:strRef>
              <c:f>Sheet1!$A$8</c:f>
              <c:strCache>
                <c:ptCount val="1"/>
                <c:pt idx="0">
                  <c:v>Benzodiazepine</c:v>
                </c:pt>
              </c:strCache>
            </c:strRef>
          </c:tx>
          <c:invertIfNegative val="0"/>
          <c:dLbls>
            <c:spPr>
              <a:noFill/>
              <a:ln>
                <a:noFill/>
              </a:ln>
              <a:effectLst/>
            </c:spPr>
            <c:txPr>
              <a:bodyPr wrap="square" lIns="38100" tIns="19050" rIns="38100" bIns="19050" anchor="ctr">
                <a:spAutoFit/>
              </a:bodyPr>
              <a:lstStyle/>
              <a:p>
                <a:pPr>
                  <a:defRPr>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numRef>
              <c:f>Sheet1!$B$1:$N$1</c:f>
              <c:numCache>
                <c:formatCode>General</c:formatCode>
                <c:ptCount val="5"/>
                <c:pt idx="0">
                  <c:v>2014</c:v>
                </c:pt>
                <c:pt idx="1">
                  <c:v>2015</c:v>
                </c:pt>
                <c:pt idx="2">
                  <c:v>2016</c:v>
                </c:pt>
                <c:pt idx="3">
                  <c:v>2017</c:v>
                </c:pt>
                <c:pt idx="4">
                  <c:v>2018</c:v>
                </c:pt>
              </c:numCache>
            </c:numRef>
          </c:cat>
          <c:val>
            <c:numRef>
              <c:f>Sheet1!$B$8:$N$8</c:f>
              <c:numCache>
                <c:formatCode>General</c:formatCode>
                <c:ptCount val="5"/>
                <c:pt idx="0">
                  <c:v>31</c:v>
                </c:pt>
                <c:pt idx="1">
                  <c:v>34</c:v>
                </c:pt>
                <c:pt idx="2">
                  <c:v>35</c:v>
                </c:pt>
                <c:pt idx="3">
                  <c:v>28</c:v>
                </c:pt>
                <c:pt idx="4">
                  <c:v>22</c:v>
                </c:pt>
              </c:numCache>
            </c:numRef>
          </c:val>
          <c:extLst xmlns:c16r2="http://schemas.microsoft.com/office/drawing/2015/06/chart">
            <c:ext xmlns:c16="http://schemas.microsoft.com/office/drawing/2014/chart" uri="{C3380CC4-5D6E-409C-BE32-E72D297353CC}">
              <c16:uniqueId val="{00000006-290F-7543-8D96-056A0364B9C9}"/>
            </c:ext>
          </c:extLst>
        </c:ser>
        <c:dLbls>
          <c:showLegendKey val="0"/>
          <c:showVal val="0"/>
          <c:showCatName val="0"/>
          <c:showSerName val="0"/>
          <c:showPercent val="0"/>
          <c:showBubbleSize val="0"/>
        </c:dLbls>
        <c:gapWidth val="150"/>
        <c:axId val="-106898384"/>
        <c:axId val="-106897296"/>
      </c:barChart>
      <c:catAx>
        <c:axId val="-106898384"/>
        <c:scaling>
          <c:orientation val="minMax"/>
        </c:scaling>
        <c:delete val="0"/>
        <c:axPos val="b"/>
        <c:numFmt formatCode="General" sourceLinked="1"/>
        <c:majorTickMark val="none"/>
        <c:minorTickMark val="none"/>
        <c:tickLblPos val="nextTo"/>
        <c:txPr>
          <a:bodyPr/>
          <a:lstStyle/>
          <a:p>
            <a:pPr>
              <a:defRPr sz="1400">
                <a:latin typeface="Arial" panose="020B0604020202020204" pitchFamily="34" charset="0"/>
                <a:cs typeface="Arial" panose="020B0604020202020204" pitchFamily="34" charset="0"/>
              </a:defRPr>
            </a:pPr>
            <a:endParaRPr lang="en-US"/>
          </a:p>
        </c:txPr>
        <c:crossAx val="-106897296"/>
        <c:crosses val="autoZero"/>
        <c:auto val="1"/>
        <c:lblAlgn val="ctr"/>
        <c:lblOffset val="100"/>
        <c:noMultiLvlLbl val="0"/>
      </c:catAx>
      <c:valAx>
        <c:axId val="-106897296"/>
        <c:scaling>
          <c:orientation val="minMax"/>
          <c:max val="100"/>
        </c:scaling>
        <c:delete val="0"/>
        <c:axPos val="l"/>
        <c:majorGridlines>
          <c:spPr>
            <a:ln>
              <a:solidFill>
                <a:schemeClr val="bg1">
                  <a:lumMod val="85000"/>
                </a:schemeClr>
              </a:solidFill>
            </a:ln>
          </c:spPr>
        </c:majorGridlines>
        <c:title>
          <c:tx>
            <c:rich>
              <a:bodyPr/>
              <a:lstStyle/>
              <a:p>
                <a:pPr>
                  <a:defRPr/>
                </a:pPr>
                <a:r>
                  <a:rPr lang="en-US" sz="1400" dirty="0" smtClean="0">
                    <a:latin typeface="Arial" panose="020B0604020202020204" pitchFamily="34" charset="0"/>
                    <a:cs typeface="Arial" panose="020B0604020202020204" pitchFamily="34" charset="0"/>
                  </a:rPr>
                  <a:t>Number of Deaths</a:t>
                </a:r>
                <a:endParaRPr lang="en-US" sz="1400" dirty="0">
                  <a:latin typeface="Arial" panose="020B0604020202020204" pitchFamily="34" charset="0"/>
                  <a:cs typeface="Arial" panose="020B0604020202020204" pitchFamily="34" charset="0"/>
                </a:endParaRPr>
              </a:p>
            </c:rich>
          </c:tx>
          <c:layout/>
          <c:overlay val="0"/>
        </c:title>
        <c:numFmt formatCode="General" sourceLinked="1"/>
        <c:majorTickMark val="out"/>
        <c:minorTickMark val="none"/>
        <c:tickLblPos val="nextTo"/>
        <c:txPr>
          <a:bodyPr/>
          <a:lstStyle/>
          <a:p>
            <a:pPr>
              <a:defRPr sz="1400">
                <a:latin typeface="Arial" panose="020B0604020202020204" pitchFamily="34" charset="0"/>
                <a:cs typeface="Arial" panose="020B0604020202020204" pitchFamily="34" charset="0"/>
              </a:defRPr>
            </a:pPr>
            <a:endParaRPr lang="en-US"/>
          </a:p>
        </c:txPr>
        <c:crossAx val="-106898384"/>
        <c:crosses val="autoZero"/>
        <c:crossBetween val="between"/>
        <c:majorUnit val="20"/>
      </c:valAx>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 All Drug </c:v>
                </c:pt>
              </c:strCache>
            </c:strRef>
          </c:tx>
          <c:spPr>
            <a:solidFill>
              <a:srgbClr val="27B4B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Sheet1!$B$2:$F$2</c:f>
              <c:numCache>
                <c:formatCode>#,##0</c:formatCode>
                <c:ptCount val="5"/>
                <c:pt idx="0">
                  <c:v>1263</c:v>
                </c:pt>
                <c:pt idx="1">
                  <c:v>1451</c:v>
                </c:pt>
                <c:pt idx="2">
                  <c:v>1631</c:v>
                </c:pt>
                <c:pt idx="3">
                  <c:v>1776</c:v>
                </c:pt>
                <c:pt idx="4" formatCode="General">
                  <c:v>1818</c:v>
                </c:pt>
              </c:numCache>
            </c:numRef>
          </c:val>
        </c:ser>
        <c:ser>
          <c:idx val="1"/>
          <c:order val="1"/>
          <c:tx>
            <c:strRef>
              <c:f>Sheet1!$A$3</c:f>
              <c:strCache>
                <c:ptCount val="1"/>
                <c:pt idx="0">
                  <c:v>Opioid </c:v>
                </c:pt>
              </c:strCache>
            </c:strRef>
          </c:tx>
          <c:spPr>
            <a:solidFill>
              <a:srgbClr val="BABE4A"/>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Sheet1!$B$3:$F$3</c:f>
              <c:numCache>
                <c:formatCode>#,##0</c:formatCode>
                <c:ptCount val="5"/>
                <c:pt idx="0" formatCode="General">
                  <c:v>861</c:v>
                </c:pt>
                <c:pt idx="1">
                  <c:v>1034</c:v>
                </c:pt>
                <c:pt idx="2">
                  <c:v>1186</c:v>
                </c:pt>
                <c:pt idx="3">
                  <c:v>1268</c:v>
                </c:pt>
                <c:pt idx="4" formatCode="General">
                  <c:v>1304</c:v>
                </c:pt>
              </c:numCache>
            </c:numRef>
          </c:val>
        </c:ser>
        <c:ser>
          <c:idx val="2"/>
          <c:order val="2"/>
          <c:tx>
            <c:strRef>
              <c:f>Sheet1!$A$4</c:f>
              <c:strCache>
                <c:ptCount val="1"/>
                <c:pt idx="0">
                  <c:v>Pain Relievers </c:v>
                </c:pt>
              </c:strCache>
            </c:strRef>
          </c:tx>
          <c:spPr>
            <a:solidFill>
              <a:srgbClr val="CD69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Sheet1!$B$4:$F$4</c:f>
              <c:numCache>
                <c:formatCode>General</c:formatCode>
                <c:ptCount val="5"/>
                <c:pt idx="0">
                  <c:v>603</c:v>
                </c:pt>
                <c:pt idx="1">
                  <c:v>689</c:v>
                </c:pt>
                <c:pt idx="2">
                  <c:v>739</c:v>
                </c:pt>
                <c:pt idx="3">
                  <c:v>644</c:v>
                </c:pt>
                <c:pt idx="4">
                  <c:v>548</c:v>
                </c:pt>
              </c:numCache>
            </c:numRef>
          </c:val>
        </c:ser>
        <c:ser>
          <c:idx val="3"/>
          <c:order val="3"/>
          <c:tx>
            <c:strRef>
              <c:f>Sheet1!$A$5</c:f>
              <c:strCache>
                <c:ptCount val="1"/>
                <c:pt idx="0">
                  <c:v>Heroin</c:v>
                </c:pt>
              </c:strCache>
            </c:strRef>
          </c:tx>
          <c:spPr>
            <a:solidFill>
              <a:srgbClr val="6D1F2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Sheet1!$B$5:$F$5</c:f>
              <c:numCache>
                <c:formatCode>General</c:formatCode>
                <c:ptCount val="5"/>
                <c:pt idx="0">
                  <c:v>147</c:v>
                </c:pt>
                <c:pt idx="1">
                  <c:v>205</c:v>
                </c:pt>
                <c:pt idx="2">
                  <c:v>260</c:v>
                </c:pt>
                <c:pt idx="3">
                  <c:v>311</c:v>
                </c:pt>
                <c:pt idx="4">
                  <c:v>367</c:v>
                </c:pt>
              </c:numCache>
            </c:numRef>
          </c:val>
        </c:ser>
        <c:ser>
          <c:idx val="4"/>
          <c:order val="4"/>
          <c:tx>
            <c:strRef>
              <c:f>Sheet1!$A$6</c:f>
              <c:strCache>
                <c:ptCount val="1"/>
                <c:pt idx="0">
                  <c:v>Fentanyl</c:v>
                </c:pt>
              </c:strCache>
            </c:strRef>
          </c:tx>
          <c:spPr>
            <a:solidFill>
              <a:srgbClr val="59595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Sheet1!$B$6:$F$6</c:f>
              <c:numCache>
                <c:formatCode>General</c:formatCode>
                <c:ptCount val="5"/>
                <c:pt idx="0">
                  <c:v>69</c:v>
                </c:pt>
                <c:pt idx="1">
                  <c:v>169</c:v>
                </c:pt>
                <c:pt idx="2">
                  <c:v>294</c:v>
                </c:pt>
                <c:pt idx="3">
                  <c:v>500</c:v>
                </c:pt>
                <c:pt idx="4">
                  <c:v>742</c:v>
                </c:pt>
              </c:numCache>
            </c:numRef>
          </c:val>
        </c:ser>
        <c:ser>
          <c:idx val="5"/>
          <c:order val="5"/>
          <c:tx>
            <c:strRef>
              <c:f>Sheet1!$A$7</c:f>
              <c:strCache>
                <c:ptCount val="1"/>
                <c:pt idx="0">
                  <c:v>Benzodiazepine</c:v>
                </c:pt>
              </c:strCache>
            </c:strRef>
          </c:tx>
          <c:spPr>
            <a:solidFill>
              <a:srgbClr val="89D9D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2014</c:v>
                </c:pt>
                <c:pt idx="1">
                  <c:v>2015</c:v>
                </c:pt>
                <c:pt idx="2">
                  <c:v>2016</c:v>
                </c:pt>
                <c:pt idx="3">
                  <c:v>2017</c:v>
                </c:pt>
                <c:pt idx="4">
                  <c:v>2018</c:v>
                </c:pt>
              </c:strCache>
            </c:strRef>
          </c:cat>
          <c:val>
            <c:numRef>
              <c:f>Sheet1!$B$7:$F$7</c:f>
              <c:numCache>
                <c:formatCode>General</c:formatCode>
                <c:ptCount val="5"/>
                <c:pt idx="0">
                  <c:v>388</c:v>
                </c:pt>
                <c:pt idx="1">
                  <c:v>492</c:v>
                </c:pt>
                <c:pt idx="2">
                  <c:v>573</c:v>
                </c:pt>
                <c:pt idx="3">
                  <c:v>504</c:v>
                </c:pt>
                <c:pt idx="4">
                  <c:v>409</c:v>
                </c:pt>
              </c:numCache>
            </c:numRef>
          </c:val>
        </c:ser>
        <c:dLbls>
          <c:dLblPos val="outEnd"/>
          <c:showLegendKey val="0"/>
          <c:showVal val="1"/>
          <c:showCatName val="0"/>
          <c:showSerName val="0"/>
          <c:showPercent val="0"/>
          <c:showBubbleSize val="0"/>
        </c:dLbls>
        <c:gapWidth val="150"/>
        <c:axId val="-106896752"/>
        <c:axId val="-106896208"/>
      </c:barChart>
      <c:catAx>
        <c:axId val="-106896752"/>
        <c:scaling>
          <c:orientation val="minMax"/>
        </c:scaling>
        <c:delete val="0"/>
        <c:axPos val="b"/>
        <c:numFmt formatCode="General" sourceLinked="1"/>
        <c:majorTickMark val="none"/>
        <c:minorTickMark val="none"/>
        <c:tickLblPos val="nextTo"/>
        <c:spPr>
          <a:noFill/>
          <a:ln w="9525" cap="flat" cmpd="sng" algn="ctr">
            <a:solidFill>
              <a:srgbClr val="868686"/>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6208"/>
        <c:crosses val="autoZero"/>
        <c:auto val="1"/>
        <c:lblAlgn val="ctr"/>
        <c:lblOffset val="100"/>
        <c:noMultiLvlLbl val="0"/>
      </c:catAx>
      <c:valAx>
        <c:axId val="-106896208"/>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0"/>
              <c:y val="0.30389934953782949"/>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6752"/>
        <c:crosses val="autoZero"/>
        <c:crossBetween val="between"/>
      </c:valAx>
      <c:spPr>
        <a:noFill/>
        <a:ln>
          <a:noFill/>
        </a:ln>
        <a:effectLst/>
      </c:spPr>
    </c:plotArea>
    <c:legend>
      <c:legendPos val="r"/>
      <c:layout>
        <c:manualLayout>
          <c:xMode val="edge"/>
          <c:yMode val="edge"/>
          <c:x val="0.85171904697257672"/>
          <c:y val="0.35426428427215828"/>
          <c:w val="0.12529810390080551"/>
          <c:h val="0.2625112053301029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Sheet1!$B$2:$B$12</c:f>
              <c:numCache>
                <c:formatCode>General</c:formatCode>
                <c:ptCount val="11"/>
                <c:pt idx="0">
                  <c:v>0</c:v>
                </c:pt>
                <c:pt idx="1">
                  <c:v>1</c:v>
                </c:pt>
                <c:pt idx="2">
                  <c:v>0</c:v>
                </c:pt>
                <c:pt idx="3">
                  <c:v>68</c:v>
                </c:pt>
                <c:pt idx="4">
                  <c:v>240</c:v>
                </c:pt>
                <c:pt idx="5">
                  <c:v>296</c:v>
                </c:pt>
                <c:pt idx="6">
                  <c:v>395</c:v>
                </c:pt>
                <c:pt idx="7">
                  <c:v>196</c:v>
                </c:pt>
                <c:pt idx="8">
                  <c:v>41</c:v>
                </c:pt>
                <c:pt idx="9">
                  <c:v>20</c:v>
                </c:pt>
                <c:pt idx="10">
                  <c:v>6</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Sheet1!$C$2:$C$12</c:f>
              <c:numCache>
                <c:formatCode>General</c:formatCode>
                <c:ptCount val="11"/>
                <c:pt idx="0">
                  <c:v>2</c:v>
                </c:pt>
                <c:pt idx="1">
                  <c:v>2</c:v>
                </c:pt>
                <c:pt idx="2">
                  <c:v>2</c:v>
                </c:pt>
                <c:pt idx="3">
                  <c:v>87</c:v>
                </c:pt>
                <c:pt idx="4">
                  <c:v>252</c:v>
                </c:pt>
                <c:pt idx="5">
                  <c:v>349</c:v>
                </c:pt>
                <c:pt idx="6">
                  <c:v>409</c:v>
                </c:pt>
                <c:pt idx="7">
                  <c:v>254</c:v>
                </c:pt>
                <c:pt idx="8">
                  <c:v>57</c:v>
                </c:pt>
                <c:pt idx="9">
                  <c:v>27</c:v>
                </c:pt>
                <c:pt idx="10">
                  <c:v>10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Sheet1!$D$2:$D$12</c:f>
              <c:numCache>
                <c:formatCode>General</c:formatCode>
                <c:ptCount val="11"/>
                <c:pt idx="0">
                  <c:v>0</c:v>
                </c:pt>
                <c:pt idx="1">
                  <c:v>1</c:v>
                </c:pt>
                <c:pt idx="2">
                  <c:v>2</c:v>
                </c:pt>
                <c:pt idx="3">
                  <c:v>116</c:v>
                </c:pt>
                <c:pt idx="4">
                  <c:v>342</c:v>
                </c:pt>
                <c:pt idx="5">
                  <c:v>347</c:v>
                </c:pt>
                <c:pt idx="6">
                  <c:v>465</c:v>
                </c:pt>
                <c:pt idx="7">
                  <c:v>278</c:v>
                </c:pt>
                <c:pt idx="8">
                  <c:v>65</c:v>
                </c:pt>
                <c:pt idx="9">
                  <c:v>9</c:v>
                </c:pt>
                <c:pt idx="10">
                  <c:v>6</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Sheet1!$E$2:$E$12</c:f>
              <c:numCache>
                <c:formatCode>General</c:formatCode>
                <c:ptCount val="11"/>
                <c:pt idx="0">
                  <c:v>2</c:v>
                </c:pt>
                <c:pt idx="1">
                  <c:v>2</c:v>
                </c:pt>
                <c:pt idx="2">
                  <c:v>2</c:v>
                </c:pt>
                <c:pt idx="3">
                  <c:v>126</c:v>
                </c:pt>
                <c:pt idx="4">
                  <c:v>391</c:v>
                </c:pt>
                <c:pt idx="5">
                  <c:v>413</c:v>
                </c:pt>
                <c:pt idx="6">
                  <c:v>420</c:v>
                </c:pt>
                <c:pt idx="7">
                  <c:v>321</c:v>
                </c:pt>
                <c:pt idx="8">
                  <c:v>73</c:v>
                </c:pt>
                <c:pt idx="9">
                  <c:v>12</c:v>
                </c:pt>
                <c:pt idx="10">
                  <c:v>14</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Sheet1!$A$2:$A$12</c:f>
              <c:strCache>
                <c:ptCount val="11"/>
                <c:pt idx="0">
                  <c:v>&lt;1 year</c:v>
                </c:pt>
                <c:pt idx="1">
                  <c:v>1-4 years</c:v>
                </c:pt>
                <c:pt idx="2">
                  <c:v>5-14 years</c:v>
                </c:pt>
                <c:pt idx="3">
                  <c:v>15-24 years</c:v>
                </c:pt>
                <c:pt idx="4">
                  <c:v>25-34 years</c:v>
                </c:pt>
                <c:pt idx="5">
                  <c:v>35-44 years</c:v>
                </c:pt>
                <c:pt idx="6">
                  <c:v>45-54 years</c:v>
                </c:pt>
                <c:pt idx="7">
                  <c:v>55-64 years</c:v>
                </c:pt>
                <c:pt idx="8">
                  <c:v>65-74 years</c:v>
                </c:pt>
                <c:pt idx="9">
                  <c:v>75-84 years</c:v>
                </c:pt>
                <c:pt idx="10">
                  <c:v>85+ years</c:v>
                </c:pt>
              </c:strCache>
            </c:strRef>
          </c:cat>
          <c:val>
            <c:numRef>
              <c:f>Sheet1!$F$2:$F$12</c:f>
              <c:numCache>
                <c:formatCode>General</c:formatCode>
                <c:ptCount val="11"/>
                <c:pt idx="0">
                  <c:v>2</c:v>
                </c:pt>
                <c:pt idx="1">
                  <c:v>0</c:v>
                </c:pt>
                <c:pt idx="2">
                  <c:v>0</c:v>
                </c:pt>
                <c:pt idx="3">
                  <c:v>123</c:v>
                </c:pt>
                <c:pt idx="4">
                  <c:v>427</c:v>
                </c:pt>
                <c:pt idx="5">
                  <c:v>451</c:v>
                </c:pt>
                <c:pt idx="6">
                  <c:v>433</c:v>
                </c:pt>
                <c:pt idx="7">
                  <c:v>290</c:v>
                </c:pt>
                <c:pt idx="8">
                  <c:v>71</c:v>
                </c:pt>
                <c:pt idx="9">
                  <c:v>14</c:v>
                </c:pt>
                <c:pt idx="10">
                  <c:v>7</c:v>
                </c:pt>
              </c:numCache>
            </c:numRef>
          </c:val>
        </c:ser>
        <c:dLbls>
          <c:showLegendKey val="0"/>
          <c:showVal val="0"/>
          <c:showCatName val="0"/>
          <c:showSerName val="0"/>
          <c:showPercent val="0"/>
          <c:showBubbleSize val="0"/>
        </c:dLbls>
        <c:gapWidth val="150"/>
        <c:axId val="-106893488"/>
        <c:axId val="-106894576"/>
      </c:barChart>
      <c:catAx>
        <c:axId val="-106893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4576"/>
        <c:crosses val="autoZero"/>
        <c:auto val="1"/>
        <c:lblAlgn val="ctr"/>
        <c:lblOffset val="100"/>
        <c:noMultiLvlLbl val="0"/>
      </c:catAx>
      <c:valAx>
        <c:axId val="-106894576"/>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7.5006787944609997E-5"/>
              <c:y val="0.33677003116123139"/>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3488"/>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00010936132983"/>
          <c:y val="3.2840214427353624E-2"/>
          <c:w val="0.8052551399825022"/>
          <c:h val="0.9064188828711659"/>
        </c:manualLayout>
      </c:layout>
      <c:barChart>
        <c:barDir val="col"/>
        <c:grouping val="clustered"/>
        <c:varyColors val="0"/>
        <c:ser>
          <c:idx val="0"/>
          <c:order val="0"/>
          <c:tx>
            <c:strRef>
              <c:f>Sheet1!$B$1</c:f>
              <c:strCache>
                <c:ptCount val="1"/>
                <c:pt idx="0">
                  <c:v>2014</c:v>
                </c:pt>
              </c:strCache>
            </c:strRef>
          </c:tx>
          <c:spPr>
            <a:solidFill>
              <a:srgbClr val="00206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Sheet1!$B$2:$B$10</c:f>
              <c:numCache>
                <c:formatCode>General</c:formatCode>
                <c:ptCount val="9"/>
                <c:pt idx="0">
                  <c:v>0</c:v>
                </c:pt>
                <c:pt idx="1">
                  <c:v>68</c:v>
                </c:pt>
                <c:pt idx="2">
                  <c:v>240</c:v>
                </c:pt>
                <c:pt idx="3">
                  <c:v>296</c:v>
                </c:pt>
                <c:pt idx="4">
                  <c:v>395</c:v>
                </c:pt>
                <c:pt idx="5">
                  <c:v>196</c:v>
                </c:pt>
                <c:pt idx="6">
                  <c:v>41</c:v>
                </c:pt>
                <c:pt idx="7">
                  <c:v>20</c:v>
                </c:pt>
                <c:pt idx="8">
                  <c:v>6</c:v>
                </c:pt>
              </c:numCache>
            </c:numRef>
          </c:val>
        </c:ser>
        <c:ser>
          <c:idx val="1"/>
          <c:order val="1"/>
          <c:tx>
            <c:strRef>
              <c:f>Sheet1!$C$1</c:f>
              <c:strCache>
                <c:ptCount val="1"/>
                <c:pt idx="0">
                  <c:v>2015</c:v>
                </c:pt>
              </c:strCache>
            </c:strRef>
          </c:tx>
          <c:spPr>
            <a:solidFill>
              <a:srgbClr val="BABE4A"/>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Sheet1!$C$2:$C$10</c:f>
              <c:numCache>
                <c:formatCode>General</c:formatCode>
                <c:ptCount val="9"/>
                <c:pt idx="0">
                  <c:v>2</c:v>
                </c:pt>
                <c:pt idx="1">
                  <c:v>87</c:v>
                </c:pt>
                <c:pt idx="2">
                  <c:v>252</c:v>
                </c:pt>
                <c:pt idx="3">
                  <c:v>349</c:v>
                </c:pt>
                <c:pt idx="4">
                  <c:v>409</c:v>
                </c:pt>
                <c:pt idx="5">
                  <c:v>254</c:v>
                </c:pt>
                <c:pt idx="6">
                  <c:v>57</c:v>
                </c:pt>
                <c:pt idx="7">
                  <c:v>27</c:v>
                </c:pt>
                <c:pt idx="8">
                  <c:v>10</c:v>
                </c:pt>
              </c:numCache>
            </c:numRef>
          </c:val>
        </c:ser>
        <c:ser>
          <c:idx val="2"/>
          <c:order val="2"/>
          <c:tx>
            <c:strRef>
              <c:f>Sheet1!$D$1</c:f>
              <c:strCache>
                <c:ptCount val="1"/>
                <c:pt idx="0">
                  <c:v>2016</c:v>
                </c:pt>
              </c:strCache>
            </c:strRef>
          </c:tx>
          <c:spPr>
            <a:solidFill>
              <a:srgbClr val="BF0B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Sheet1!$D$2:$D$10</c:f>
              <c:numCache>
                <c:formatCode>General</c:formatCode>
                <c:ptCount val="9"/>
                <c:pt idx="0">
                  <c:v>2</c:v>
                </c:pt>
                <c:pt idx="1">
                  <c:v>116</c:v>
                </c:pt>
                <c:pt idx="2">
                  <c:v>342</c:v>
                </c:pt>
                <c:pt idx="3">
                  <c:v>347</c:v>
                </c:pt>
                <c:pt idx="4">
                  <c:v>465</c:v>
                </c:pt>
                <c:pt idx="5">
                  <c:v>278</c:v>
                </c:pt>
                <c:pt idx="6">
                  <c:v>65</c:v>
                </c:pt>
                <c:pt idx="7">
                  <c:v>9</c:v>
                </c:pt>
                <c:pt idx="8">
                  <c:v>6</c:v>
                </c:pt>
              </c:numCache>
            </c:numRef>
          </c:val>
        </c:ser>
        <c:ser>
          <c:idx val="3"/>
          <c:order val="3"/>
          <c:tx>
            <c:strRef>
              <c:f>Sheet1!$E$1</c:f>
              <c:strCache>
                <c:ptCount val="1"/>
                <c:pt idx="0">
                  <c:v>2017</c:v>
                </c:pt>
              </c:strCache>
            </c:strRef>
          </c:tx>
          <c:spPr>
            <a:solidFill>
              <a:srgbClr val="6D1F23"/>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Sheet1!$E$2:$E$10</c:f>
              <c:numCache>
                <c:formatCode>General</c:formatCode>
                <c:ptCount val="9"/>
                <c:pt idx="0">
                  <c:v>2</c:v>
                </c:pt>
                <c:pt idx="1">
                  <c:v>126</c:v>
                </c:pt>
                <c:pt idx="2">
                  <c:v>391</c:v>
                </c:pt>
                <c:pt idx="3">
                  <c:v>413</c:v>
                </c:pt>
                <c:pt idx="4">
                  <c:v>420</c:v>
                </c:pt>
                <c:pt idx="5">
                  <c:v>321</c:v>
                </c:pt>
                <c:pt idx="6">
                  <c:v>73</c:v>
                </c:pt>
                <c:pt idx="7">
                  <c:v>12</c:v>
                </c:pt>
                <c:pt idx="8">
                  <c:v>14</c:v>
                </c:pt>
              </c:numCache>
            </c:numRef>
          </c:val>
        </c:ser>
        <c:ser>
          <c:idx val="4"/>
          <c:order val="4"/>
          <c:tx>
            <c:strRef>
              <c:f>Sheet1!$F$1</c:f>
              <c:strCache>
                <c:ptCount val="1"/>
                <c:pt idx="0">
                  <c:v>2018</c:v>
                </c:pt>
              </c:strCache>
            </c:strRef>
          </c:tx>
          <c:spPr>
            <a:solidFill>
              <a:srgbClr val="009900"/>
            </a:solidFill>
            <a:ln>
              <a:noFill/>
            </a:ln>
            <a:effectLst/>
          </c:spPr>
          <c:invertIfNegative val="0"/>
          <c:cat>
            <c:strRef>
              <c:f>Sheet1!$A$2:$A$10</c:f>
              <c:strCache>
                <c:ptCount val="9"/>
                <c:pt idx="0">
                  <c:v>5-14 years</c:v>
                </c:pt>
                <c:pt idx="1">
                  <c:v>15-24 years</c:v>
                </c:pt>
                <c:pt idx="2">
                  <c:v>25-34 years</c:v>
                </c:pt>
                <c:pt idx="3">
                  <c:v>35-44 years</c:v>
                </c:pt>
                <c:pt idx="4">
                  <c:v>45-54 years</c:v>
                </c:pt>
                <c:pt idx="5">
                  <c:v>55-64 years</c:v>
                </c:pt>
                <c:pt idx="6">
                  <c:v>65-74 years</c:v>
                </c:pt>
                <c:pt idx="7">
                  <c:v>75-84 years</c:v>
                </c:pt>
                <c:pt idx="8">
                  <c:v>85+ years</c:v>
                </c:pt>
              </c:strCache>
            </c:strRef>
          </c:cat>
          <c:val>
            <c:numRef>
              <c:f>Sheet1!$F$2:$F$10</c:f>
              <c:numCache>
                <c:formatCode>General</c:formatCode>
                <c:ptCount val="9"/>
                <c:pt idx="0">
                  <c:v>0</c:v>
                </c:pt>
                <c:pt idx="1">
                  <c:v>123</c:v>
                </c:pt>
                <c:pt idx="2">
                  <c:v>427</c:v>
                </c:pt>
                <c:pt idx="3">
                  <c:v>451</c:v>
                </c:pt>
                <c:pt idx="4">
                  <c:v>433</c:v>
                </c:pt>
                <c:pt idx="5">
                  <c:v>290</c:v>
                </c:pt>
                <c:pt idx="6">
                  <c:v>71</c:v>
                </c:pt>
                <c:pt idx="7">
                  <c:v>14</c:v>
                </c:pt>
                <c:pt idx="8">
                  <c:v>7</c:v>
                </c:pt>
              </c:numCache>
            </c:numRef>
          </c:val>
        </c:ser>
        <c:dLbls>
          <c:showLegendKey val="0"/>
          <c:showVal val="0"/>
          <c:showCatName val="0"/>
          <c:showSerName val="0"/>
          <c:showPercent val="0"/>
          <c:showBubbleSize val="0"/>
        </c:dLbls>
        <c:gapWidth val="150"/>
        <c:axId val="-106892400"/>
        <c:axId val="-106891312"/>
      </c:barChart>
      <c:catAx>
        <c:axId val="-10689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1312"/>
        <c:crosses val="autoZero"/>
        <c:auto val="1"/>
        <c:lblAlgn val="ctr"/>
        <c:lblOffset val="100"/>
        <c:noMultiLvlLbl val="0"/>
      </c:catAx>
      <c:valAx>
        <c:axId val="-106891312"/>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r>
                  <a:rPr lang="en-US" sz="1400" b="1" dirty="0" smtClean="0"/>
                  <a:t>Number of Deaths</a:t>
                </a:r>
                <a:endParaRPr lang="en-US" sz="1400" b="1" dirty="0"/>
              </a:p>
            </c:rich>
          </c:tx>
          <c:layout>
            <c:manualLayout>
              <c:xMode val="edge"/>
              <c:yMode val="edge"/>
              <c:x val="8.6956521739130436E-3"/>
              <c:y val="0.336129621363506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solidFill>
              <a:srgbClr val="868686"/>
            </a:solidFill>
          </a:ln>
          <a:effectLst/>
        </c:spPr>
        <c:txPr>
          <a:bodyPr rot="-6000000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689240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21145726349422"/>
          <c:y val="4.0954156138564915E-2"/>
          <c:w val="0.66131712883715632"/>
          <c:h val="0.84146236921772988"/>
        </c:manualLayout>
      </c:layout>
      <c:lineChart>
        <c:grouping val="standard"/>
        <c:varyColors val="0"/>
        <c:ser>
          <c:idx val="0"/>
          <c:order val="0"/>
          <c:tx>
            <c:strRef>
              <c:f>Sheet1!$B$1</c:f>
              <c:strCache>
                <c:ptCount val="1"/>
                <c:pt idx="0">
                  <c:v>&lt;1 year</c:v>
                </c:pt>
              </c:strCache>
            </c:strRef>
          </c:tx>
          <c:cat>
            <c:numRef>
              <c:f>Sheet1!$A$2:$A$6</c:f>
              <c:numCache>
                <c:formatCode>General</c:formatCode>
                <c:ptCount val="5"/>
                <c:pt idx="0">
                  <c:v>2014</c:v>
                </c:pt>
                <c:pt idx="1">
                  <c:v>2015</c:v>
                </c:pt>
                <c:pt idx="2">
                  <c:v>2016</c:v>
                </c:pt>
                <c:pt idx="3">
                  <c:v>2017</c:v>
                </c:pt>
                <c:pt idx="4">
                  <c:v>2018</c:v>
                </c:pt>
              </c:numCache>
            </c:numRef>
          </c:cat>
          <c:val>
            <c:numRef>
              <c:f>Sheet1!$B$2:$B$6</c:f>
            </c:numRef>
          </c:val>
          <c:smooth val="0"/>
          <c:extLst xmlns:c16r2="http://schemas.microsoft.com/office/drawing/2015/06/chart">
            <c:ext xmlns:c16="http://schemas.microsoft.com/office/drawing/2014/chart" uri="{C3380CC4-5D6E-409C-BE32-E72D297353CC}">
              <c16:uniqueId val="{00000000-0CBF-0D4F-A670-64574C3E310E}"/>
            </c:ext>
          </c:extLst>
        </c:ser>
        <c:ser>
          <c:idx val="1"/>
          <c:order val="1"/>
          <c:tx>
            <c:strRef>
              <c:f>Sheet1!$C$1</c:f>
              <c:strCache>
                <c:ptCount val="1"/>
                <c:pt idx="0">
                  <c:v>1-4 years</c:v>
                </c:pt>
              </c:strCache>
            </c:strRef>
          </c:tx>
          <c:cat>
            <c:numRef>
              <c:f>Sheet1!$A$2:$A$6</c:f>
              <c:numCache>
                <c:formatCode>General</c:formatCode>
                <c:ptCount val="5"/>
                <c:pt idx="0">
                  <c:v>2014</c:v>
                </c:pt>
                <c:pt idx="1">
                  <c:v>2015</c:v>
                </c:pt>
                <c:pt idx="2">
                  <c:v>2016</c:v>
                </c:pt>
                <c:pt idx="3">
                  <c:v>2017</c:v>
                </c:pt>
                <c:pt idx="4">
                  <c:v>2018</c:v>
                </c:pt>
              </c:numCache>
            </c:numRef>
          </c:cat>
          <c:val>
            <c:numRef>
              <c:f>Sheet1!$C$2:$C$6</c:f>
            </c:numRef>
          </c:val>
          <c:smooth val="0"/>
          <c:extLst xmlns:c16r2="http://schemas.microsoft.com/office/drawing/2015/06/chart">
            <c:ext xmlns:c16="http://schemas.microsoft.com/office/drawing/2014/chart" uri="{C3380CC4-5D6E-409C-BE32-E72D297353CC}">
              <c16:uniqueId val="{00000001-0CBF-0D4F-A670-64574C3E310E}"/>
            </c:ext>
          </c:extLst>
        </c:ser>
        <c:ser>
          <c:idx val="2"/>
          <c:order val="2"/>
          <c:tx>
            <c:strRef>
              <c:f>Sheet1!$D$1</c:f>
              <c:strCache>
                <c:ptCount val="1"/>
                <c:pt idx="0">
                  <c:v>5-14 years</c:v>
                </c:pt>
              </c:strCache>
            </c:strRef>
          </c:tx>
          <c:cat>
            <c:numRef>
              <c:f>Sheet1!$A$2:$A$6</c:f>
              <c:numCache>
                <c:formatCode>General</c:formatCode>
                <c:ptCount val="5"/>
                <c:pt idx="0">
                  <c:v>2014</c:v>
                </c:pt>
                <c:pt idx="1">
                  <c:v>2015</c:v>
                </c:pt>
                <c:pt idx="2">
                  <c:v>2016</c:v>
                </c:pt>
                <c:pt idx="3">
                  <c:v>2017</c:v>
                </c:pt>
                <c:pt idx="4">
                  <c:v>2018</c:v>
                </c:pt>
              </c:numCache>
            </c:numRef>
          </c:cat>
          <c:val>
            <c:numRef>
              <c:f>Sheet1!$D$2:$D$6</c:f>
            </c:numRef>
          </c:val>
          <c:smooth val="0"/>
          <c:extLst xmlns:c16r2="http://schemas.microsoft.com/office/drawing/2015/06/chart">
            <c:ext xmlns:c16="http://schemas.microsoft.com/office/drawing/2014/chart" uri="{C3380CC4-5D6E-409C-BE32-E72D297353CC}">
              <c16:uniqueId val="{00000002-0CBF-0D4F-A670-64574C3E310E}"/>
            </c:ext>
          </c:extLst>
        </c:ser>
        <c:ser>
          <c:idx val="3"/>
          <c:order val="3"/>
          <c:tx>
            <c:strRef>
              <c:f>Sheet1!$E$1</c:f>
              <c:strCache>
                <c:ptCount val="1"/>
                <c:pt idx="0">
                  <c:v>15-24 years</c:v>
                </c:pt>
              </c:strCache>
            </c:strRef>
          </c:tx>
          <c:spPr>
            <a:ln>
              <a:solidFill>
                <a:srgbClr val="002060"/>
              </a:solidFill>
            </a:ln>
          </c:spPr>
          <c:marker>
            <c:spPr>
              <a:ln>
                <a:solidFill>
                  <a:srgbClr val="002060"/>
                </a:solidFill>
              </a:ln>
            </c:spPr>
          </c:marker>
          <c:cat>
            <c:numRef>
              <c:f>Sheet1!$A$2:$A$6</c:f>
              <c:numCache>
                <c:formatCode>General</c:formatCode>
                <c:ptCount val="5"/>
                <c:pt idx="0">
                  <c:v>2014</c:v>
                </c:pt>
                <c:pt idx="1">
                  <c:v>2015</c:v>
                </c:pt>
                <c:pt idx="2">
                  <c:v>2016</c:v>
                </c:pt>
                <c:pt idx="3">
                  <c:v>2017</c:v>
                </c:pt>
                <c:pt idx="4">
                  <c:v>2018</c:v>
                </c:pt>
              </c:numCache>
            </c:numRef>
          </c:cat>
          <c:val>
            <c:numRef>
              <c:f>Sheet1!$E$2:$E$6</c:f>
              <c:numCache>
                <c:formatCode>########0</c:formatCode>
                <c:ptCount val="5"/>
                <c:pt idx="0">
                  <c:v>68</c:v>
                </c:pt>
                <c:pt idx="1">
                  <c:v>87</c:v>
                </c:pt>
                <c:pt idx="2">
                  <c:v>116</c:v>
                </c:pt>
                <c:pt idx="3" formatCode="General">
                  <c:v>126</c:v>
                </c:pt>
                <c:pt idx="4" formatCode="General">
                  <c:v>123</c:v>
                </c:pt>
              </c:numCache>
            </c:numRef>
          </c:val>
          <c:smooth val="0"/>
          <c:extLst xmlns:c16r2="http://schemas.microsoft.com/office/drawing/2015/06/chart">
            <c:ext xmlns:c16="http://schemas.microsoft.com/office/drawing/2014/chart" uri="{C3380CC4-5D6E-409C-BE32-E72D297353CC}">
              <c16:uniqueId val="{00000003-0CBF-0D4F-A670-64574C3E310E}"/>
            </c:ext>
          </c:extLst>
        </c:ser>
        <c:ser>
          <c:idx val="4"/>
          <c:order val="4"/>
          <c:tx>
            <c:strRef>
              <c:f>Sheet1!$F$1</c:f>
              <c:strCache>
                <c:ptCount val="1"/>
                <c:pt idx="0">
                  <c:v>25-34 years</c:v>
                </c:pt>
              </c:strCache>
            </c:strRef>
          </c:tx>
          <c:spPr>
            <a:ln>
              <a:solidFill>
                <a:srgbClr val="C00000"/>
              </a:solidFill>
            </a:ln>
          </c:spPr>
          <c:marker>
            <c:spPr>
              <a:ln>
                <a:solidFill>
                  <a:srgbClr val="C00000"/>
                </a:solidFill>
              </a:ln>
            </c:spPr>
          </c:marker>
          <c:cat>
            <c:numRef>
              <c:f>Sheet1!$A$2:$A$6</c:f>
              <c:numCache>
                <c:formatCode>General</c:formatCode>
                <c:ptCount val="5"/>
                <c:pt idx="0">
                  <c:v>2014</c:v>
                </c:pt>
                <c:pt idx="1">
                  <c:v>2015</c:v>
                </c:pt>
                <c:pt idx="2">
                  <c:v>2016</c:v>
                </c:pt>
                <c:pt idx="3">
                  <c:v>2017</c:v>
                </c:pt>
                <c:pt idx="4">
                  <c:v>2018</c:v>
                </c:pt>
              </c:numCache>
            </c:numRef>
          </c:cat>
          <c:val>
            <c:numRef>
              <c:f>Sheet1!$F$2:$F$6</c:f>
              <c:numCache>
                <c:formatCode>########0</c:formatCode>
                <c:ptCount val="5"/>
                <c:pt idx="0">
                  <c:v>240</c:v>
                </c:pt>
                <c:pt idx="1">
                  <c:v>252</c:v>
                </c:pt>
                <c:pt idx="2">
                  <c:v>342</c:v>
                </c:pt>
                <c:pt idx="3" formatCode="General">
                  <c:v>391</c:v>
                </c:pt>
                <c:pt idx="4" formatCode="General">
                  <c:v>427</c:v>
                </c:pt>
              </c:numCache>
            </c:numRef>
          </c:val>
          <c:smooth val="0"/>
          <c:extLst xmlns:c16r2="http://schemas.microsoft.com/office/drawing/2015/06/chart">
            <c:ext xmlns:c16="http://schemas.microsoft.com/office/drawing/2014/chart" uri="{C3380CC4-5D6E-409C-BE32-E72D297353CC}">
              <c16:uniqueId val="{00000004-0CBF-0D4F-A670-64574C3E310E}"/>
            </c:ext>
          </c:extLst>
        </c:ser>
        <c:ser>
          <c:idx val="5"/>
          <c:order val="5"/>
          <c:tx>
            <c:strRef>
              <c:f>Sheet1!$G$1</c:f>
              <c:strCache>
                <c:ptCount val="1"/>
                <c:pt idx="0">
                  <c:v>35-44 years</c:v>
                </c:pt>
              </c:strCache>
            </c:strRef>
          </c:tx>
          <c:spPr>
            <a:ln>
              <a:solidFill>
                <a:srgbClr val="00B050"/>
              </a:solidFill>
            </a:ln>
          </c:spPr>
          <c:marker>
            <c:spPr>
              <a:solidFill>
                <a:srgbClr val="00B050"/>
              </a:solidFill>
              <a:ln>
                <a:solidFill>
                  <a:srgbClr val="00B050"/>
                </a:solidFill>
              </a:ln>
            </c:spPr>
          </c:marker>
          <c:cat>
            <c:numRef>
              <c:f>Sheet1!$A$2:$A$6</c:f>
              <c:numCache>
                <c:formatCode>General</c:formatCode>
                <c:ptCount val="5"/>
                <c:pt idx="0">
                  <c:v>2014</c:v>
                </c:pt>
                <c:pt idx="1">
                  <c:v>2015</c:v>
                </c:pt>
                <c:pt idx="2">
                  <c:v>2016</c:v>
                </c:pt>
                <c:pt idx="3">
                  <c:v>2017</c:v>
                </c:pt>
                <c:pt idx="4">
                  <c:v>2018</c:v>
                </c:pt>
              </c:numCache>
            </c:numRef>
          </c:cat>
          <c:val>
            <c:numRef>
              <c:f>Sheet1!$G$2:$G$6</c:f>
              <c:numCache>
                <c:formatCode>########0</c:formatCode>
                <c:ptCount val="5"/>
                <c:pt idx="0">
                  <c:v>296</c:v>
                </c:pt>
                <c:pt idx="1">
                  <c:v>349</c:v>
                </c:pt>
                <c:pt idx="2">
                  <c:v>347</c:v>
                </c:pt>
                <c:pt idx="3" formatCode="General">
                  <c:v>413</c:v>
                </c:pt>
                <c:pt idx="4" formatCode="General">
                  <c:v>451</c:v>
                </c:pt>
              </c:numCache>
            </c:numRef>
          </c:val>
          <c:smooth val="0"/>
          <c:extLst xmlns:c16r2="http://schemas.microsoft.com/office/drawing/2015/06/chart">
            <c:ext xmlns:c16="http://schemas.microsoft.com/office/drawing/2014/chart" uri="{C3380CC4-5D6E-409C-BE32-E72D297353CC}">
              <c16:uniqueId val="{00000005-0CBF-0D4F-A670-64574C3E310E}"/>
            </c:ext>
          </c:extLst>
        </c:ser>
        <c:ser>
          <c:idx val="6"/>
          <c:order val="6"/>
          <c:tx>
            <c:strRef>
              <c:f>Sheet1!$H$1</c:f>
              <c:strCache>
                <c:ptCount val="1"/>
                <c:pt idx="0">
                  <c:v>45-54 years</c:v>
                </c:pt>
              </c:strCache>
            </c:strRef>
          </c:tx>
          <c:spPr>
            <a:ln>
              <a:solidFill>
                <a:schemeClr val="accent3"/>
              </a:solidFill>
            </a:ln>
          </c:spPr>
          <c:marker>
            <c:spPr>
              <a:ln>
                <a:solidFill>
                  <a:schemeClr val="accent3"/>
                </a:solidFill>
              </a:ln>
            </c:spPr>
          </c:marker>
          <c:cat>
            <c:numRef>
              <c:f>Sheet1!$A$2:$A$6</c:f>
              <c:numCache>
                <c:formatCode>General</c:formatCode>
                <c:ptCount val="5"/>
                <c:pt idx="0">
                  <c:v>2014</c:v>
                </c:pt>
                <c:pt idx="1">
                  <c:v>2015</c:v>
                </c:pt>
                <c:pt idx="2">
                  <c:v>2016</c:v>
                </c:pt>
                <c:pt idx="3">
                  <c:v>2017</c:v>
                </c:pt>
                <c:pt idx="4">
                  <c:v>2018</c:v>
                </c:pt>
              </c:numCache>
            </c:numRef>
          </c:cat>
          <c:val>
            <c:numRef>
              <c:f>Sheet1!$H$2:$H$6</c:f>
              <c:numCache>
                <c:formatCode>########0</c:formatCode>
                <c:ptCount val="5"/>
                <c:pt idx="0">
                  <c:v>395</c:v>
                </c:pt>
                <c:pt idx="1">
                  <c:v>409</c:v>
                </c:pt>
                <c:pt idx="2">
                  <c:v>465</c:v>
                </c:pt>
                <c:pt idx="3" formatCode="General">
                  <c:v>420</c:v>
                </c:pt>
                <c:pt idx="4" formatCode="General">
                  <c:v>433</c:v>
                </c:pt>
              </c:numCache>
            </c:numRef>
          </c:val>
          <c:smooth val="0"/>
          <c:extLst xmlns:c16r2="http://schemas.microsoft.com/office/drawing/2015/06/chart">
            <c:ext xmlns:c16="http://schemas.microsoft.com/office/drawing/2014/chart" uri="{C3380CC4-5D6E-409C-BE32-E72D297353CC}">
              <c16:uniqueId val="{00000006-0CBF-0D4F-A670-64574C3E310E}"/>
            </c:ext>
          </c:extLst>
        </c:ser>
        <c:ser>
          <c:idx val="7"/>
          <c:order val="7"/>
          <c:tx>
            <c:strRef>
              <c:f>Sheet1!$I$1</c:f>
              <c:strCache>
                <c:ptCount val="1"/>
                <c:pt idx="0">
                  <c:v>55-64 years</c:v>
                </c:pt>
              </c:strCache>
            </c:strRef>
          </c:tx>
          <c:spPr>
            <a:ln>
              <a:solidFill>
                <a:srgbClr val="00B0F0"/>
              </a:solidFill>
            </a:ln>
          </c:spPr>
          <c:marker>
            <c:spPr>
              <a:solidFill>
                <a:srgbClr val="00B0F0"/>
              </a:solidFill>
              <a:ln>
                <a:solidFill>
                  <a:srgbClr val="00B0F0"/>
                </a:solidFill>
              </a:ln>
            </c:spPr>
          </c:marker>
          <c:cat>
            <c:numRef>
              <c:f>Sheet1!$A$2:$A$6</c:f>
              <c:numCache>
                <c:formatCode>General</c:formatCode>
                <c:ptCount val="5"/>
                <c:pt idx="0">
                  <c:v>2014</c:v>
                </c:pt>
                <c:pt idx="1">
                  <c:v>2015</c:v>
                </c:pt>
                <c:pt idx="2">
                  <c:v>2016</c:v>
                </c:pt>
                <c:pt idx="3">
                  <c:v>2017</c:v>
                </c:pt>
                <c:pt idx="4">
                  <c:v>2018</c:v>
                </c:pt>
              </c:numCache>
            </c:numRef>
          </c:cat>
          <c:val>
            <c:numRef>
              <c:f>Sheet1!$I$2:$I$6</c:f>
              <c:numCache>
                <c:formatCode>########0</c:formatCode>
                <c:ptCount val="5"/>
                <c:pt idx="0">
                  <c:v>196</c:v>
                </c:pt>
                <c:pt idx="1">
                  <c:v>254</c:v>
                </c:pt>
                <c:pt idx="2">
                  <c:v>278</c:v>
                </c:pt>
                <c:pt idx="3" formatCode="General">
                  <c:v>321</c:v>
                </c:pt>
                <c:pt idx="4" formatCode="General">
                  <c:v>290</c:v>
                </c:pt>
              </c:numCache>
            </c:numRef>
          </c:val>
          <c:smooth val="0"/>
          <c:extLst xmlns:c16r2="http://schemas.microsoft.com/office/drawing/2015/06/chart">
            <c:ext xmlns:c16="http://schemas.microsoft.com/office/drawing/2014/chart" uri="{C3380CC4-5D6E-409C-BE32-E72D297353CC}">
              <c16:uniqueId val="{00000007-0CBF-0D4F-A670-64574C3E310E}"/>
            </c:ext>
          </c:extLst>
        </c:ser>
        <c:ser>
          <c:idx val="8"/>
          <c:order val="8"/>
          <c:tx>
            <c:strRef>
              <c:f>Sheet1!$J$1</c:f>
              <c:strCache>
                <c:ptCount val="1"/>
                <c:pt idx="0">
                  <c:v>65-74 years</c:v>
                </c:pt>
              </c:strCache>
            </c:strRef>
          </c:tx>
          <c:spPr>
            <a:ln>
              <a:solidFill>
                <a:schemeClr val="accent6">
                  <a:lumMod val="50000"/>
                </a:schemeClr>
              </a:solidFill>
            </a:ln>
          </c:spPr>
          <c:marker>
            <c:spPr>
              <a:ln>
                <a:solidFill>
                  <a:schemeClr val="accent6">
                    <a:lumMod val="50000"/>
                  </a:schemeClr>
                </a:solidFill>
              </a:ln>
            </c:spPr>
          </c:marker>
          <c:cat>
            <c:numRef>
              <c:f>Sheet1!$A$2:$A$6</c:f>
              <c:numCache>
                <c:formatCode>General</c:formatCode>
                <c:ptCount val="5"/>
                <c:pt idx="0">
                  <c:v>2014</c:v>
                </c:pt>
                <c:pt idx="1">
                  <c:v>2015</c:v>
                </c:pt>
                <c:pt idx="2">
                  <c:v>2016</c:v>
                </c:pt>
                <c:pt idx="3">
                  <c:v>2017</c:v>
                </c:pt>
                <c:pt idx="4">
                  <c:v>2018</c:v>
                </c:pt>
              </c:numCache>
            </c:numRef>
          </c:cat>
          <c:val>
            <c:numRef>
              <c:f>Sheet1!$J$2:$J$6</c:f>
              <c:numCache>
                <c:formatCode>########0</c:formatCode>
                <c:ptCount val="5"/>
                <c:pt idx="0">
                  <c:v>41</c:v>
                </c:pt>
                <c:pt idx="1">
                  <c:v>57</c:v>
                </c:pt>
                <c:pt idx="2">
                  <c:v>65</c:v>
                </c:pt>
                <c:pt idx="3" formatCode="General">
                  <c:v>73</c:v>
                </c:pt>
                <c:pt idx="4" formatCode="General">
                  <c:v>71</c:v>
                </c:pt>
              </c:numCache>
            </c:numRef>
          </c:val>
          <c:smooth val="0"/>
          <c:extLst xmlns:c16r2="http://schemas.microsoft.com/office/drawing/2015/06/chart">
            <c:ext xmlns:c16="http://schemas.microsoft.com/office/drawing/2014/chart" uri="{C3380CC4-5D6E-409C-BE32-E72D297353CC}">
              <c16:uniqueId val="{00000008-0CBF-0D4F-A670-64574C3E310E}"/>
            </c:ext>
          </c:extLst>
        </c:ser>
        <c:ser>
          <c:idx val="9"/>
          <c:order val="9"/>
          <c:tx>
            <c:strRef>
              <c:f>Sheet1!$K$1</c:f>
              <c:strCache>
                <c:ptCount val="1"/>
                <c:pt idx="0">
                  <c:v>75-84 years</c:v>
                </c:pt>
              </c:strCache>
            </c:strRef>
          </c:tx>
          <c:spPr>
            <a:ln>
              <a:solidFill>
                <a:srgbClr val="7030A0"/>
              </a:solidFill>
            </a:ln>
          </c:spPr>
          <c:marker>
            <c:spPr>
              <a:solidFill>
                <a:srgbClr val="7030A0"/>
              </a:solidFill>
              <a:ln>
                <a:solidFill>
                  <a:srgbClr val="7030A0"/>
                </a:solidFill>
              </a:ln>
            </c:spPr>
          </c:marker>
          <c:cat>
            <c:numRef>
              <c:f>Sheet1!$A$2:$A$6</c:f>
              <c:numCache>
                <c:formatCode>General</c:formatCode>
                <c:ptCount val="5"/>
                <c:pt idx="0">
                  <c:v>2014</c:v>
                </c:pt>
                <c:pt idx="1">
                  <c:v>2015</c:v>
                </c:pt>
                <c:pt idx="2">
                  <c:v>2016</c:v>
                </c:pt>
                <c:pt idx="3">
                  <c:v>2017</c:v>
                </c:pt>
                <c:pt idx="4">
                  <c:v>2018</c:v>
                </c:pt>
              </c:numCache>
            </c:numRef>
          </c:cat>
          <c:val>
            <c:numRef>
              <c:f>Sheet1!$K$2:$K$6</c:f>
              <c:numCache>
                <c:formatCode>########0</c:formatCode>
                <c:ptCount val="5"/>
                <c:pt idx="0">
                  <c:v>20</c:v>
                </c:pt>
                <c:pt idx="1">
                  <c:v>27</c:v>
                </c:pt>
                <c:pt idx="2">
                  <c:v>9</c:v>
                </c:pt>
                <c:pt idx="3" formatCode="General">
                  <c:v>12</c:v>
                </c:pt>
                <c:pt idx="4" formatCode="General">
                  <c:v>14</c:v>
                </c:pt>
              </c:numCache>
            </c:numRef>
          </c:val>
          <c:smooth val="0"/>
          <c:extLst xmlns:c16r2="http://schemas.microsoft.com/office/drawing/2015/06/chart">
            <c:ext xmlns:c16="http://schemas.microsoft.com/office/drawing/2014/chart" uri="{C3380CC4-5D6E-409C-BE32-E72D297353CC}">
              <c16:uniqueId val="{00000009-0CBF-0D4F-A670-64574C3E310E}"/>
            </c:ext>
          </c:extLst>
        </c:ser>
        <c:ser>
          <c:idx val="10"/>
          <c:order val="10"/>
          <c:tx>
            <c:strRef>
              <c:f>Sheet1!$L$1</c:f>
              <c:strCache>
                <c:ptCount val="1"/>
                <c:pt idx="0">
                  <c:v>85+ years</c:v>
                </c:pt>
              </c:strCache>
            </c:strRef>
          </c:tx>
          <c:marker>
            <c:spPr>
              <a:solidFill>
                <a:srgbClr val="92D050"/>
              </a:solidFill>
            </c:spPr>
          </c:marker>
          <c:cat>
            <c:numRef>
              <c:f>Sheet1!$A$2:$A$6</c:f>
              <c:numCache>
                <c:formatCode>General</c:formatCode>
                <c:ptCount val="5"/>
                <c:pt idx="0">
                  <c:v>2014</c:v>
                </c:pt>
                <c:pt idx="1">
                  <c:v>2015</c:v>
                </c:pt>
                <c:pt idx="2">
                  <c:v>2016</c:v>
                </c:pt>
                <c:pt idx="3">
                  <c:v>2017</c:v>
                </c:pt>
                <c:pt idx="4">
                  <c:v>2018</c:v>
                </c:pt>
              </c:numCache>
            </c:numRef>
          </c:cat>
          <c:val>
            <c:numRef>
              <c:f>Sheet1!$L$2:$L$6</c:f>
              <c:numCache>
                <c:formatCode>########0</c:formatCode>
                <c:ptCount val="5"/>
                <c:pt idx="0">
                  <c:v>6</c:v>
                </c:pt>
                <c:pt idx="1">
                  <c:v>10</c:v>
                </c:pt>
                <c:pt idx="2">
                  <c:v>6</c:v>
                </c:pt>
                <c:pt idx="3" formatCode="General">
                  <c:v>14</c:v>
                </c:pt>
                <c:pt idx="4" formatCode="General">
                  <c:v>7</c:v>
                </c:pt>
              </c:numCache>
            </c:numRef>
          </c:val>
          <c:smooth val="0"/>
          <c:extLst xmlns:c16r2="http://schemas.microsoft.com/office/drawing/2015/06/chart">
            <c:ext xmlns:c16="http://schemas.microsoft.com/office/drawing/2014/chart" uri="{C3380CC4-5D6E-409C-BE32-E72D297353CC}">
              <c16:uniqueId val="{0000000A-0CBF-0D4F-A670-64574C3E310E}"/>
            </c:ext>
          </c:extLst>
        </c:ser>
        <c:dLbls>
          <c:showLegendKey val="0"/>
          <c:showVal val="0"/>
          <c:showCatName val="0"/>
          <c:showSerName val="0"/>
          <c:showPercent val="0"/>
          <c:showBubbleSize val="0"/>
        </c:dLbls>
        <c:marker val="1"/>
        <c:smooth val="0"/>
        <c:axId val="-111006496"/>
        <c:axId val="-223406128"/>
      </c:lineChart>
      <c:catAx>
        <c:axId val="-111006496"/>
        <c:scaling>
          <c:orientation val="minMax"/>
        </c:scaling>
        <c:delete val="0"/>
        <c:axPos val="b"/>
        <c:numFmt formatCode="General" sourceLinked="1"/>
        <c:majorTickMark val="none"/>
        <c:minorTickMark val="out"/>
        <c:tickLblPos val="nextTo"/>
        <c:spPr>
          <a:ln/>
        </c:spPr>
        <c:txPr>
          <a:bodyPr/>
          <a:lstStyle/>
          <a:p>
            <a:pPr>
              <a:defRPr sz="1400">
                <a:solidFill>
                  <a:schemeClr val="tx1"/>
                </a:solidFill>
              </a:defRPr>
            </a:pPr>
            <a:endParaRPr lang="en-US"/>
          </a:p>
        </c:txPr>
        <c:crossAx val="-223406128"/>
        <c:crosses val="autoZero"/>
        <c:auto val="1"/>
        <c:lblAlgn val="ctr"/>
        <c:lblOffset val="100"/>
        <c:noMultiLvlLbl val="0"/>
      </c:catAx>
      <c:valAx>
        <c:axId val="-223406128"/>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txPr>
          <a:bodyPr/>
          <a:lstStyle/>
          <a:p>
            <a:pPr>
              <a:defRPr sz="1400">
                <a:solidFill>
                  <a:schemeClr val="tx1"/>
                </a:solidFill>
              </a:defRPr>
            </a:pPr>
            <a:endParaRPr lang="en-US"/>
          </a:p>
        </c:txPr>
        <c:crossAx val="-111006496"/>
        <c:crosses val="autoZero"/>
        <c:crossBetween val="between"/>
        <c:majorUnit val="50"/>
      </c:valAx>
    </c:plotArea>
    <c:legend>
      <c:legendPos val="r"/>
      <c:overlay val="0"/>
      <c:txPr>
        <a:bodyPr/>
        <a:lstStyle/>
        <a:p>
          <a:pPr>
            <a:defRPr sz="1400"/>
          </a:pPr>
          <a:endParaRPr lang="en-US"/>
        </a:p>
      </c:txPr>
    </c:legend>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10.xml><?xml version="1.0" encoding="utf-8"?>
<c:userShapes xmlns:c="http://schemas.openxmlformats.org/drawingml/2006/chart">
  <cdr:relSizeAnchor xmlns:cdr="http://schemas.openxmlformats.org/drawingml/2006/chartDrawing">
    <cdr:from>
      <cdr:x>0.01739</cdr:x>
      <cdr:y>0.33022</cdr:y>
    </cdr:from>
    <cdr:to>
      <cdr:x>0.06305</cdr:x>
      <cdr:y>0.60871</cdr:y>
    </cdr:to>
    <cdr:sp macro="" textlink="">
      <cdr:nvSpPr>
        <cdr:cNvPr id="2" name="TextBox 1"/>
        <cdr:cNvSpPr txBox="1"/>
      </cdr:nvSpPr>
      <cdr:spPr>
        <a:xfrm xmlns:a="http://schemas.openxmlformats.org/drawingml/2006/main">
          <a:off x="152389" y="1593974"/>
          <a:ext cx="400110" cy="1344279"/>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Rate of Deaths</a:t>
          </a:r>
        </a:p>
      </cdr:txBody>
    </cdr:sp>
  </cdr:relSizeAnchor>
</c:userShapes>
</file>

<file path=ppt/drawings/drawing11.xml><?xml version="1.0" encoding="utf-8"?>
<c:userShapes xmlns:c="http://schemas.openxmlformats.org/drawingml/2006/chart">
  <cdr:relSizeAnchor xmlns:cdr="http://schemas.openxmlformats.org/drawingml/2006/chartDrawing">
    <cdr:from>
      <cdr:x>0.01739</cdr:x>
      <cdr:y>0.32569</cdr:y>
    </cdr:from>
    <cdr:to>
      <cdr:x>0.06512</cdr:x>
      <cdr:y>0.60871</cdr:y>
    </cdr:to>
    <cdr:sp macro="" textlink="">
      <cdr:nvSpPr>
        <cdr:cNvPr id="2" name="TextBox 1"/>
        <cdr:cNvSpPr txBox="1"/>
      </cdr:nvSpPr>
      <cdr:spPr>
        <a:xfrm xmlns:a="http://schemas.openxmlformats.org/drawingml/2006/main">
          <a:off x="145763" y="1546972"/>
          <a:ext cx="400110" cy="1344279"/>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Rate of Deaths</a:t>
          </a:r>
        </a:p>
      </cdr:txBody>
    </cdr:sp>
  </cdr:relSizeAnchor>
</c:userShapes>
</file>

<file path=ppt/drawings/drawing12.xml><?xml version="1.0" encoding="utf-8"?>
<c:userShapes xmlns:c="http://schemas.openxmlformats.org/drawingml/2006/chart">
  <cdr:relSizeAnchor xmlns:cdr="http://schemas.openxmlformats.org/drawingml/2006/chartDrawing">
    <cdr:from>
      <cdr:x>0.01739</cdr:x>
      <cdr:y>0.33756</cdr:y>
    </cdr:from>
    <cdr:to>
      <cdr:x>0.06305</cdr:x>
      <cdr:y>0.60871</cdr:y>
    </cdr:to>
    <cdr:sp macro="" textlink="">
      <cdr:nvSpPr>
        <cdr:cNvPr id="2" name="TextBox 1"/>
        <cdr:cNvSpPr txBox="1"/>
      </cdr:nvSpPr>
      <cdr:spPr>
        <a:xfrm xmlns:a="http://schemas.openxmlformats.org/drawingml/2006/main">
          <a:off x="152389" y="1673561"/>
          <a:ext cx="400110" cy="1344279"/>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Rate of Deaths</a:t>
          </a:r>
        </a:p>
      </cdr:txBody>
    </cdr:sp>
  </cdr:relSizeAnchor>
</c:userShapes>
</file>

<file path=ppt/drawings/drawing13.xml><?xml version="1.0" encoding="utf-8"?>
<c:userShapes xmlns:c="http://schemas.openxmlformats.org/drawingml/2006/chart">
  <cdr:relSizeAnchor xmlns:cdr="http://schemas.openxmlformats.org/drawingml/2006/chartDrawing">
    <cdr:from>
      <cdr:x>0.01739</cdr:x>
      <cdr:y>0.33756</cdr:y>
    </cdr:from>
    <cdr:to>
      <cdr:x>0.06305</cdr:x>
      <cdr:y>0.60871</cdr:y>
    </cdr:to>
    <cdr:sp macro="" textlink="">
      <cdr:nvSpPr>
        <cdr:cNvPr id="2" name="TextBox 1"/>
        <cdr:cNvSpPr txBox="1"/>
      </cdr:nvSpPr>
      <cdr:spPr>
        <a:xfrm xmlns:a="http://schemas.openxmlformats.org/drawingml/2006/main">
          <a:off x="152389" y="1673561"/>
          <a:ext cx="400110" cy="1344279"/>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Rate of Deaths</a:t>
          </a:r>
        </a:p>
      </cdr:txBody>
    </cdr:sp>
  </cdr:relSizeAnchor>
</c:userShapes>
</file>

<file path=ppt/drawings/drawing14.xml><?xml version="1.0" encoding="utf-8"?>
<c:userShapes xmlns:c="http://schemas.openxmlformats.org/drawingml/2006/chart">
  <cdr:relSizeAnchor xmlns:cdr="http://schemas.openxmlformats.org/drawingml/2006/chartDrawing">
    <cdr:from>
      <cdr:x>0</cdr:x>
      <cdr:y>0.21939</cdr:y>
    </cdr:from>
    <cdr:to>
      <cdr:x>0.0445</cdr:x>
      <cdr:y>0.57289</cdr:y>
    </cdr:to>
    <cdr:sp macro="" textlink="">
      <cdr:nvSpPr>
        <cdr:cNvPr id="2" name="TextBox 1"/>
        <cdr:cNvSpPr txBox="1"/>
      </cdr:nvSpPr>
      <cdr:spPr>
        <a:xfrm xmlns:a="http://schemas.openxmlformats.org/drawingml/2006/main">
          <a:off x="0" y="1092211"/>
          <a:ext cx="400110" cy="1759865"/>
        </a:xfrm>
        <a:prstGeom xmlns:a="http://schemas.openxmlformats.org/drawingml/2006/main" prst="rect">
          <a:avLst/>
        </a:prstGeom>
      </cdr:spPr>
      <cdr:txBody>
        <a:bodyPr xmlns:a="http://schemas.openxmlformats.org/drawingml/2006/main" vertOverflow="clip" vert="vert270" wrap="squar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Rate of Deaths</a:t>
          </a:r>
        </a:p>
      </cdr:txBody>
    </cdr:sp>
  </cdr:relSizeAnchor>
</c:userShapes>
</file>

<file path=ppt/drawings/drawing15.xml><?xml version="1.0" encoding="utf-8"?>
<c:userShapes xmlns:c="http://schemas.openxmlformats.org/drawingml/2006/chart">
  <cdr:relSizeAnchor xmlns:cdr="http://schemas.openxmlformats.org/drawingml/2006/chartDrawing">
    <cdr:from>
      <cdr:x>0.02609</cdr:x>
      <cdr:y>0.31625</cdr:y>
    </cdr:from>
    <cdr:to>
      <cdr:x>0.07175</cdr:x>
      <cdr:y>0.5874</cdr:y>
    </cdr:to>
    <cdr:sp macro="" textlink="">
      <cdr:nvSpPr>
        <cdr:cNvPr id="2" name="TextBox 1"/>
        <cdr:cNvSpPr txBox="1"/>
      </cdr:nvSpPr>
      <cdr:spPr>
        <a:xfrm xmlns:a="http://schemas.openxmlformats.org/drawingml/2006/main">
          <a:off x="228627" y="1567911"/>
          <a:ext cx="400110" cy="1344279"/>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smtClean="0">
              <a:latin typeface="Arial" panose="020B0604020202020204" pitchFamily="34" charset="0"/>
              <a:cs typeface="Arial" panose="020B0604020202020204" pitchFamily="34" charset="0"/>
            </a:rPr>
            <a:t>Rate </a:t>
          </a:r>
          <a:r>
            <a:rPr lang="en-US" sz="1400" b="1" dirty="0">
              <a:latin typeface="Arial" panose="020B0604020202020204" pitchFamily="34" charset="0"/>
              <a:cs typeface="Arial" panose="020B0604020202020204" pitchFamily="34" charset="0"/>
            </a:rPr>
            <a:t>of </a:t>
          </a:r>
          <a:r>
            <a:rPr lang="en-US" sz="1400" b="1" dirty="0" smtClean="0">
              <a:latin typeface="Arial" panose="020B0604020202020204" pitchFamily="34" charset="0"/>
              <a:cs typeface="Arial" panose="020B0604020202020204" pitchFamily="34" charset="0"/>
            </a:rPr>
            <a:t>Deaths</a:t>
          </a:r>
          <a:endParaRPr lang="en-US" sz="1400" b="1" dirty="0">
            <a:latin typeface="Arial" panose="020B0604020202020204" pitchFamily="34" charset="0"/>
            <a:cs typeface="Arial" panose="020B0604020202020204" pitchFamily="34" charset="0"/>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0.21939</cdr:y>
    </cdr:from>
    <cdr:to>
      <cdr:x>0.0445</cdr:x>
      <cdr:y>0.57289</cdr:y>
    </cdr:to>
    <cdr:sp macro="" textlink="">
      <cdr:nvSpPr>
        <cdr:cNvPr id="2" name="TextBox 1"/>
        <cdr:cNvSpPr txBox="1"/>
      </cdr:nvSpPr>
      <cdr:spPr>
        <a:xfrm xmlns:a="http://schemas.openxmlformats.org/drawingml/2006/main">
          <a:off x="0" y="1092211"/>
          <a:ext cx="400110" cy="1759865"/>
        </a:xfrm>
        <a:prstGeom xmlns:a="http://schemas.openxmlformats.org/drawingml/2006/main" prst="rect">
          <a:avLst/>
        </a:prstGeom>
      </cdr:spPr>
      <cdr:txBody>
        <a:bodyPr xmlns:a="http://schemas.openxmlformats.org/drawingml/2006/main" vertOverflow="clip" vert="vert270" wrap="squar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3.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4.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5.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6.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7.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8.xml><?xml version="1.0" encoding="utf-8"?>
<c:userShapes xmlns:c="http://schemas.openxmlformats.org/drawingml/2006/chart">
  <cdr:relSizeAnchor xmlns:cdr="http://schemas.openxmlformats.org/drawingml/2006/chartDrawing">
    <cdr:from>
      <cdr:x>0.01739</cdr:x>
      <cdr:y>0.27904</cdr:y>
    </cdr:from>
    <cdr:to>
      <cdr:x>0.06305</cdr:x>
      <cdr:y>0.60871</cdr:y>
    </cdr:to>
    <cdr:sp macro="" textlink="">
      <cdr:nvSpPr>
        <cdr:cNvPr id="2" name="TextBox 1"/>
        <cdr:cNvSpPr txBox="1"/>
      </cdr:nvSpPr>
      <cdr:spPr>
        <a:xfrm xmlns:a="http://schemas.openxmlformats.org/drawingml/2006/main">
          <a:off x="152389" y="1383418"/>
          <a:ext cx="400110" cy="1634422"/>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Number of Deaths</a:t>
          </a:r>
        </a:p>
      </cdr:txBody>
    </cdr:sp>
  </cdr:relSizeAnchor>
</c:userShapes>
</file>

<file path=ppt/drawings/drawing9.xml><?xml version="1.0" encoding="utf-8"?>
<c:userShapes xmlns:c="http://schemas.openxmlformats.org/drawingml/2006/chart">
  <cdr:relSizeAnchor xmlns:cdr="http://schemas.openxmlformats.org/drawingml/2006/chartDrawing">
    <cdr:from>
      <cdr:x>0.01739</cdr:x>
      <cdr:y>0.32569</cdr:y>
    </cdr:from>
    <cdr:to>
      <cdr:x>0.06469</cdr:x>
      <cdr:y>0.60871</cdr:y>
    </cdr:to>
    <cdr:sp macro="" textlink="">
      <cdr:nvSpPr>
        <cdr:cNvPr id="2" name="TextBox 1"/>
        <cdr:cNvSpPr txBox="1"/>
      </cdr:nvSpPr>
      <cdr:spPr>
        <a:xfrm xmlns:a="http://schemas.openxmlformats.org/drawingml/2006/main">
          <a:off x="147088" y="1546972"/>
          <a:ext cx="400110" cy="1344279"/>
        </a:xfrm>
        <a:prstGeom xmlns:a="http://schemas.openxmlformats.org/drawingml/2006/main" prst="rect">
          <a:avLst/>
        </a:prstGeom>
      </cdr:spPr>
      <cdr:txBody>
        <a:bodyPr xmlns:a="http://schemas.openxmlformats.org/drawingml/2006/main" vertOverflow="clip" vert="vert270" wrap="none" rtlCol="0">
          <a:spAutoFit/>
        </a:bodyPr>
        <a:lstStyle xmlns:a="http://schemas.openxmlformats.org/drawingml/2006/main"/>
        <a:p xmlns:a="http://schemas.openxmlformats.org/drawingml/2006/main">
          <a:r>
            <a:rPr lang="en-US" sz="1400" b="1" dirty="0">
              <a:latin typeface="Arial" panose="020B0604020202020204" pitchFamily="34" charset="0"/>
              <a:cs typeface="Arial" panose="020B0604020202020204" pitchFamily="34" charset="0"/>
            </a:rPr>
            <a:t>Rate of Deaths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3014CE1-6853-45DB-B019-1EED3E64A5C6}" type="datetimeFigureOut">
              <a:rPr lang="en-US" smtClean="0"/>
              <a:t>9/4/2019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067223-4C7E-4879-A26B-96C5BE247169}" type="slidenum">
              <a:rPr lang="en-US" smtClean="0"/>
              <a:t>‹#›</a:t>
            </a:fld>
            <a:endParaRPr lang="en-US"/>
          </a:p>
        </p:txBody>
      </p:sp>
    </p:spTree>
    <p:extLst>
      <p:ext uri="{BB962C8B-B14F-4D97-AF65-F5344CB8AC3E}">
        <p14:creationId xmlns:p14="http://schemas.microsoft.com/office/powerpoint/2010/main" val="1554764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Contains</a:t>
            </a:r>
            <a:r>
              <a:rPr lang="en-US" baseline="0" dirty="0"/>
              <a:t> 5 years only</a:t>
            </a:r>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3</a:t>
            </a:fld>
            <a:endParaRPr lang="en-US"/>
          </a:p>
        </p:txBody>
      </p:sp>
    </p:spTree>
    <p:extLst>
      <p:ext uri="{BB962C8B-B14F-4D97-AF65-F5344CB8AC3E}">
        <p14:creationId xmlns:p14="http://schemas.microsoft.com/office/powerpoint/2010/main" val="3021790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err="1"/>
              <a:t>a</a:t>
            </a:r>
            <a:r>
              <a:rPr lang="en-US" dirty="0" err="1"/>
              <a:t>Note</a:t>
            </a:r>
            <a:r>
              <a:rPr lang="en-US" dirty="0"/>
              <a:t>: To identify prescription history in the CSMD,</a:t>
            </a:r>
            <a:r>
              <a:rPr lang="en-US" baseline="0" dirty="0"/>
              <a:t> overdose deaths were linked to the CSMD patient file via a deterministic matching algorithm using first name, last name, and full date of birth.  Multiple first and last names were considered. Names have been cleaned and standardized in both the TN death data and the CSMD patient data to improve accuracy in data linkages and therefore identification of relevant prescription history in the CSMD. </a:t>
            </a:r>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58</a:t>
            </a:fld>
            <a:endParaRPr lang="en-US"/>
          </a:p>
        </p:txBody>
      </p:sp>
    </p:spTree>
    <p:extLst>
      <p:ext uri="{BB962C8B-B14F-4D97-AF65-F5344CB8AC3E}">
        <p14:creationId xmlns:p14="http://schemas.microsoft.com/office/powerpoint/2010/main" val="2074010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err="1"/>
              <a:t>a</a:t>
            </a:r>
            <a:r>
              <a:rPr lang="en-US" dirty="0" err="1"/>
              <a:t>Note</a:t>
            </a:r>
            <a:r>
              <a:rPr lang="en-US" dirty="0"/>
              <a:t>: To identify prescription history in the CSMD,</a:t>
            </a:r>
            <a:r>
              <a:rPr lang="en-US" baseline="0" dirty="0"/>
              <a:t> overdose deaths were linked to the CSMD patient file via a deterministic matching algorithm using first name, last name, and full date of birth.  Multiple first and last names were considered. Names have been cleaned and standardized in both the TN death data and the CSMD patient data to improve accuracy in data linkages and therefore identification of relevant prescription history in the CSMD. </a:t>
            </a:r>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59</a:t>
            </a:fld>
            <a:endParaRPr lang="en-US"/>
          </a:p>
        </p:txBody>
      </p:sp>
    </p:spTree>
    <p:extLst>
      <p:ext uri="{BB962C8B-B14F-4D97-AF65-F5344CB8AC3E}">
        <p14:creationId xmlns:p14="http://schemas.microsoft.com/office/powerpoint/2010/main" val="2074010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err="1"/>
              <a:t>a</a:t>
            </a:r>
            <a:r>
              <a:rPr lang="en-US" dirty="0" err="1"/>
              <a:t>Note</a:t>
            </a:r>
            <a:r>
              <a:rPr lang="en-US" dirty="0"/>
              <a:t>: To identify prescription history in the CSMD,</a:t>
            </a:r>
            <a:r>
              <a:rPr lang="en-US" baseline="0" dirty="0"/>
              <a:t> overdose deaths were linked to the CSMD patient file via a deterministic matching algorithm using first name, last name, and full date of birth.  Multiple first and last names were considered. Names have been cleaned and standardized in both the TN death data and the CSMD patient data to improve accuracy in data linkages and therefore identification of relevant prescription history in the CSMD. </a:t>
            </a:r>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60</a:t>
            </a:fld>
            <a:endParaRPr lang="en-US"/>
          </a:p>
        </p:txBody>
      </p:sp>
    </p:spTree>
    <p:extLst>
      <p:ext uri="{BB962C8B-B14F-4D97-AF65-F5344CB8AC3E}">
        <p14:creationId xmlns:p14="http://schemas.microsoft.com/office/powerpoint/2010/main" val="2074010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62</a:t>
            </a:fld>
            <a:endParaRPr lang="en-US"/>
          </a:p>
        </p:txBody>
      </p:sp>
    </p:spTree>
    <p:extLst>
      <p:ext uri="{BB962C8B-B14F-4D97-AF65-F5344CB8AC3E}">
        <p14:creationId xmlns:p14="http://schemas.microsoft.com/office/powerpoint/2010/main" val="1340237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4</a:t>
            </a:fld>
            <a:endParaRPr lang="en-US"/>
          </a:p>
        </p:txBody>
      </p:sp>
    </p:spTree>
    <p:extLst>
      <p:ext uri="{BB962C8B-B14F-4D97-AF65-F5344CB8AC3E}">
        <p14:creationId xmlns:p14="http://schemas.microsoft.com/office/powerpoint/2010/main" val="231549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5</a:t>
            </a:fld>
            <a:endParaRPr lang="en-US"/>
          </a:p>
        </p:txBody>
      </p:sp>
    </p:spTree>
    <p:extLst>
      <p:ext uri="{BB962C8B-B14F-4D97-AF65-F5344CB8AC3E}">
        <p14:creationId xmlns:p14="http://schemas.microsoft.com/office/powerpoint/2010/main" val="2920144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6</a:t>
            </a:fld>
            <a:endParaRPr lang="en-US"/>
          </a:p>
        </p:txBody>
      </p:sp>
    </p:spTree>
    <p:extLst>
      <p:ext uri="{BB962C8B-B14F-4D97-AF65-F5344CB8AC3E}">
        <p14:creationId xmlns:p14="http://schemas.microsoft.com/office/powerpoint/2010/main" val="2797498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69</a:t>
            </a:r>
          </a:p>
        </p:txBody>
      </p:sp>
      <p:sp>
        <p:nvSpPr>
          <p:cNvPr id="4" name="Slide Number Placeholder 3"/>
          <p:cNvSpPr>
            <a:spLocks noGrp="1"/>
          </p:cNvSpPr>
          <p:nvPr>
            <p:ph type="sldNum" sz="quarter" idx="10"/>
          </p:nvPr>
        </p:nvSpPr>
        <p:spPr/>
        <p:txBody>
          <a:bodyPr/>
          <a:lstStyle/>
          <a:p>
            <a:fld id="{3F067223-4C7E-4879-A26B-96C5BE247169}" type="slidenum">
              <a:rPr lang="en-US" smtClean="0"/>
              <a:t>17</a:t>
            </a:fld>
            <a:endParaRPr lang="en-US"/>
          </a:p>
        </p:txBody>
      </p:sp>
    </p:spTree>
    <p:extLst>
      <p:ext uri="{BB962C8B-B14F-4D97-AF65-F5344CB8AC3E}">
        <p14:creationId xmlns:p14="http://schemas.microsoft.com/office/powerpoint/2010/main" val="194549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55 / 93</a:t>
            </a:r>
          </a:p>
        </p:txBody>
      </p:sp>
      <p:sp>
        <p:nvSpPr>
          <p:cNvPr id="4" name="Slide Number Placeholder 3"/>
          <p:cNvSpPr>
            <a:spLocks noGrp="1"/>
          </p:cNvSpPr>
          <p:nvPr>
            <p:ph type="sldNum" sz="quarter" idx="10"/>
          </p:nvPr>
        </p:nvSpPr>
        <p:spPr/>
        <p:txBody>
          <a:bodyPr/>
          <a:lstStyle/>
          <a:p>
            <a:fld id="{3F067223-4C7E-4879-A26B-96C5BE247169}" type="slidenum">
              <a:rPr lang="en-US" smtClean="0"/>
              <a:t>37</a:t>
            </a:fld>
            <a:endParaRPr lang="en-US"/>
          </a:p>
        </p:txBody>
      </p:sp>
    </p:spTree>
    <p:extLst>
      <p:ext uri="{BB962C8B-B14F-4D97-AF65-F5344CB8AC3E}">
        <p14:creationId xmlns:p14="http://schemas.microsoft.com/office/powerpoint/2010/main" val="4180754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41</a:t>
            </a:fld>
            <a:endParaRPr lang="en-US"/>
          </a:p>
        </p:txBody>
      </p:sp>
    </p:spTree>
    <p:extLst>
      <p:ext uri="{BB962C8B-B14F-4D97-AF65-F5344CB8AC3E}">
        <p14:creationId xmlns:p14="http://schemas.microsoft.com/office/powerpoint/2010/main" val="3861285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err="1"/>
              <a:t>a</a:t>
            </a:r>
            <a:r>
              <a:rPr lang="en-US" dirty="0" err="1"/>
              <a:t>Note</a:t>
            </a:r>
            <a:r>
              <a:rPr lang="en-US" dirty="0"/>
              <a:t>: To identify prescription history in the CSMD,</a:t>
            </a:r>
            <a:r>
              <a:rPr lang="en-US" baseline="0" dirty="0"/>
              <a:t> overdose deaths were linked to the CSMD patient file via a deterministic matching algorithm using first name, last name, and full date of birth.  Multiple first and last names were considered. </a:t>
            </a:r>
            <a:r>
              <a:rPr lang="en-US" baseline="0"/>
              <a:t>Names have been cleaned and standardized in both the TN death data and the CSMD patient data to improve accuracy in data linkages and therefore identification of relevant prescription history in the CSMD. </a:t>
            </a:r>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56</a:t>
            </a:fld>
            <a:endParaRPr lang="en-US"/>
          </a:p>
        </p:txBody>
      </p:sp>
    </p:spTree>
    <p:extLst>
      <p:ext uri="{BB962C8B-B14F-4D97-AF65-F5344CB8AC3E}">
        <p14:creationId xmlns:p14="http://schemas.microsoft.com/office/powerpoint/2010/main" val="2074010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err="1"/>
              <a:t>a</a:t>
            </a:r>
            <a:r>
              <a:rPr lang="en-US" dirty="0" err="1"/>
              <a:t>Note</a:t>
            </a:r>
            <a:r>
              <a:rPr lang="en-US" dirty="0"/>
              <a:t>: To identify prescription history in the CSMD,</a:t>
            </a:r>
            <a:r>
              <a:rPr lang="en-US" baseline="0" dirty="0"/>
              <a:t> overdose deaths were linked to the CSMD patient file via a deterministic matching algorithm using first name, last name, and full date of birth.  Multiple first and last names were considered. Names have been cleaned and standardized in both the TN death data and the CSMD patient data to improve accuracy in data linkages and therefore identification of relevant prescription history in the CSMD. </a:t>
            </a:r>
            <a:endParaRPr lang="en-US" dirty="0"/>
          </a:p>
        </p:txBody>
      </p:sp>
      <p:sp>
        <p:nvSpPr>
          <p:cNvPr id="4" name="Slide Number Placeholder 3"/>
          <p:cNvSpPr>
            <a:spLocks noGrp="1"/>
          </p:cNvSpPr>
          <p:nvPr>
            <p:ph type="sldNum" sz="quarter" idx="10"/>
          </p:nvPr>
        </p:nvSpPr>
        <p:spPr/>
        <p:txBody>
          <a:bodyPr/>
          <a:lstStyle/>
          <a:p>
            <a:fld id="{3F067223-4C7E-4879-A26B-96C5BE247169}" type="slidenum">
              <a:rPr lang="en-US" smtClean="0"/>
              <a:t>57</a:t>
            </a:fld>
            <a:endParaRPr lang="en-US"/>
          </a:p>
        </p:txBody>
      </p:sp>
    </p:spTree>
    <p:extLst>
      <p:ext uri="{BB962C8B-B14F-4D97-AF65-F5344CB8AC3E}">
        <p14:creationId xmlns:p14="http://schemas.microsoft.com/office/powerpoint/2010/main" val="20740100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latin typeface="+mn-lt"/>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latin typeface="+mn-lt"/>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effectLst/>
                <a:latin typeface="+mn-lt"/>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43000"/>
            <a:ext cx="5029200" cy="2743200"/>
          </a:xfrm>
          <a:prstGeom prst="rect">
            <a:avLst/>
          </a:prstGeom>
        </p:spPr>
      </p:pic>
    </p:spTree>
    <p:extLst>
      <p:ext uri="{BB962C8B-B14F-4D97-AF65-F5344CB8AC3E}">
        <p14:creationId xmlns:p14="http://schemas.microsoft.com/office/powerpoint/2010/main" val="48012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effectLst/>
                <a:latin typeface="+mn-lt"/>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mn-lt"/>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effectLst/>
                <a:latin typeface="+mn-lt"/>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effectLst/>
                <a:latin typeface="+mn-lt"/>
              </a:defRPr>
            </a:lvl1pPr>
          </a:lstStyle>
          <a:p>
            <a:pPr lvl="0"/>
            <a:r>
              <a:rPr lang="en-US" dirty="0"/>
              <a:t>Sub-Title</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040" y="243840"/>
            <a:ext cx="2346960" cy="1280160"/>
          </a:xfrm>
          <a:prstGeom prst="rect">
            <a:avLst/>
          </a:prstGeom>
        </p:spPr>
      </p:pic>
    </p:spTree>
    <p:extLst>
      <p:ext uri="{BB962C8B-B14F-4D97-AF65-F5344CB8AC3E}">
        <p14:creationId xmlns:p14="http://schemas.microsoft.com/office/powerpoint/2010/main" val="73312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latin typeface="+mn-lt"/>
              </a:defRPr>
            </a:lvl1pPr>
          </a:lstStyle>
          <a:p>
            <a:r>
              <a:rPr lang="en-US" dirty="0"/>
              <a:t>Click to edit Master title style</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307743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effectLst/>
                <a:latin typeface="+mn-lt"/>
                <a:ea typeface="Open Sans" panose="020B0606030504020204" pitchFamily="34" charset="0"/>
                <a:cs typeface="Open Sans" panose="020B0606030504020204" pitchFamily="34" charset="0"/>
              </a:defRPr>
            </a:lvl1pPr>
            <a:lvl2pPr>
              <a:buClr>
                <a:schemeClr val="bg2"/>
              </a:buClr>
              <a:defRPr sz="2000">
                <a:effectLst/>
                <a:latin typeface="+mn-lt"/>
                <a:ea typeface="Open Sans" panose="020B0606030504020204" pitchFamily="34" charset="0"/>
                <a:cs typeface="Open Sans" panose="020B0606030504020204" pitchFamily="34" charset="0"/>
              </a:defRPr>
            </a:lvl2pPr>
            <a:lvl3pPr>
              <a:buClr>
                <a:schemeClr val="bg2"/>
              </a:buClr>
              <a:defRPr sz="1800">
                <a:effectLst/>
                <a:latin typeface="+mn-lt"/>
                <a:ea typeface="Open Sans" panose="020B0606030504020204" pitchFamily="34" charset="0"/>
                <a:cs typeface="Open Sans" panose="020B0606030504020204" pitchFamily="34" charset="0"/>
              </a:defRPr>
            </a:lvl3pPr>
            <a:lvl4pPr>
              <a:buClr>
                <a:schemeClr val="bg2"/>
              </a:buClr>
              <a:defRPr sz="1600">
                <a:effectLst/>
                <a:latin typeface="+mn-lt"/>
                <a:ea typeface="Open Sans" panose="020B0606030504020204" pitchFamily="34" charset="0"/>
                <a:cs typeface="Open Sans" panose="020B0606030504020204" pitchFamily="34" charset="0"/>
              </a:defRPr>
            </a:lvl4pPr>
            <a:lvl5pPr>
              <a:buClr>
                <a:schemeClr val="bg2"/>
              </a:buClr>
              <a:defRPr sz="1600">
                <a:effectLst/>
                <a:latin typeface="+mn-lt"/>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2574019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effectLst/>
                <a:latin typeface="+mn-lt"/>
                <a:ea typeface="Open Sans" panose="020B0606030504020204" pitchFamily="34" charset="0"/>
                <a:cs typeface="Open Sans" panose="020B0606030504020204" pitchFamily="34" charset="0"/>
              </a:defRPr>
            </a:lvl1pPr>
            <a:lvl2pPr>
              <a:buClr>
                <a:schemeClr val="bg2"/>
              </a:buClr>
              <a:defRPr sz="2000">
                <a:effectLst/>
                <a:latin typeface="+mn-lt"/>
                <a:ea typeface="Open Sans" panose="020B0606030504020204" pitchFamily="34" charset="0"/>
                <a:cs typeface="Open Sans" panose="020B0606030504020204" pitchFamily="34" charset="0"/>
              </a:defRPr>
            </a:lvl2pPr>
            <a:lvl3pPr>
              <a:buClr>
                <a:schemeClr val="bg2"/>
              </a:buClr>
              <a:defRPr sz="1800">
                <a:effectLst/>
                <a:latin typeface="+mn-lt"/>
                <a:ea typeface="Open Sans" panose="020B0606030504020204" pitchFamily="34" charset="0"/>
                <a:cs typeface="Open Sans" panose="020B0606030504020204" pitchFamily="34" charset="0"/>
              </a:defRPr>
            </a:lvl3pPr>
            <a:lvl4pPr>
              <a:buClr>
                <a:schemeClr val="bg2"/>
              </a:buClr>
              <a:defRPr sz="1600">
                <a:effectLst/>
                <a:latin typeface="+mn-lt"/>
                <a:ea typeface="Open Sans" panose="020B0606030504020204" pitchFamily="34" charset="0"/>
                <a:cs typeface="Open Sans" panose="020B0606030504020204" pitchFamily="34" charset="0"/>
              </a:defRPr>
            </a:lvl4pPr>
            <a:lvl5pPr>
              <a:buClr>
                <a:schemeClr val="bg2"/>
              </a:buClr>
              <a:defRPr sz="1600">
                <a:effectLst/>
                <a:latin typeface="+mn-lt"/>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
        <p:nvSpPr>
          <p:cNvPr id="11" name="Footer Placeholder 4"/>
          <p:cNvSpPr>
            <a:spLocks noGrp="1"/>
          </p:cNvSpPr>
          <p:nvPr>
            <p:ph type="ftr" sz="quarter" idx="11"/>
          </p:nvPr>
        </p:nvSpPr>
        <p:spPr>
          <a:xfrm>
            <a:off x="3124200" y="6375400"/>
            <a:ext cx="5867400" cy="365125"/>
          </a:xfrm>
        </p:spPr>
        <p:txBody>
          <a:bodyPr anchor="b"/>
          <a:lstStyle>
            <a:lvl1pPr>
              <a:defRPr sz="1000" i="0">
                <a:solidFill>
                  <a:schemeClr val="bg1">
                    <a:lumMod val="50000"/>
                  </a:schemeClr>
                </a:solidFill>
                <a:effectLst/>
                <a:latin typeface="Arial" panose="020B0604020202020204" pitchFamily="34" charset="0"/>
                <a:ea typeface="Open Sans" panose="020B0606030504020204" pitchFamily="34" charset="0"/>
                <a:cs typeface="Arial" panose="020B0604020202020204" pitchFamily="34" charset="0"/>
              </a:defRPr>
            </a:lvl1pPr>
          </a:lstStyle>
          <a:p>
            <a:r>
              <a:rPr lang="en-US" b="1" dirty="0" smtClean="0">
                <a:ea typeface="Open Sans Light" panose="020B0306030504020204" pitchFamily="34" charset="0"/>
              </a:rPr>
              <a:t>Source: </a:t>
            </a:r>
            <a:r>
              <a:rPr lang="en-US" dirty="0" smtClean="0">
                <a:ea typeface="Open Sans Light" panose="020B0306030504020204" pitchFamily="34" charset="0"/>
              </a:rPr>
              <a:t>Tennessee Department of Health, Office of Informatics and Analytics</a:t>
            </a:r>
            <a:endParaRPr lang="en-US" dirty="0" smtClean="0"/>
          </a:p>
          <a:p>
            <a:endParaRPr lang="en-US" dirty="0">
              <a:solidFill>
                <a:srgbClr val="1B365D"/>
              </a:solidFill>
            </a:endParaRPr>
          </a:p>
        </p:txBody>
      </p:sp>
    </p:spTree>
    <p:extLst>
      <p:ext uri="{BB962C8B-B14F-4D97-AF65-F5344CB8AC3E}">
        <p14:creationId xmlns:p14="http://schemas.microsoft.com/office/powerpoint/2010/main" val="282624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effectLst/>
                <a:latin typeface="+mn-lt"/>
                <a:ea typeface="Open Sans" panose="020B0606030504020204" pitchFamily="34" charset="0"/>
                <a:cs typeface="Open Sans" panose="020B0606030504020204" pitchFamily="34" charset="0"/>
              </a:defRPr>
            </a:lvl1pPr>
            <a:lvl2pPr>
              <a:buClr>
                <a:srgbClr val="FF0F00"/>
              </a:buClr>
              <a:defRPr sz="2000">
                <a:effectLst/>
                <a:latin typeface="+mn-lt"/>
                <a:ea typeface="Open Sans" panose="020B0606030504020204" pitchFamily="34" charset="0"/>
                <a:cs typeface="Open Sans" panose="020B0606030504020204" pitchFamily="34" charset="0"/>
              </a:defRPr>
            </a:lvl2pPr>
            <a:lvl3pPr>
              <a:buClr>
                <a:srgbClr val="FF0F00"/>
              </a:buClr>
              <a:defRPr sz="1800">
                <a:effectLst/>
                <a:latin typeface="+mn-lt"/>
                <a:ea typeface="Open Sans" panose="020B0606030504020204" pitchFamily="34" charset="0"/>
                <a:cs typeface="Open Sans" panose="020B0606030504020204" pitchFamily="34" charset="0"/>
              </a:defRPr>
            </a:lvl3pPr>
            <a:lvl4pPr>
              <a:buClr>
                <a:srgbClr val="FF0F00"/>
              </a:buClr>
              <a:defRPr sz="1600">
                <a:effectLst/>
                <a:latin typeface="+mn-lt"/>
                <a:ea typeface="Open Sans" panose="020B0606030504020204" pitchFamily="34" charset="0"/>
                <a:cs typeface="Open Sans" panose="020B0606030504020204" pitchFamily="34" charset="0"/>
              </a:defRPr>
            </a:lvl4pPr>
            <a:lvl5pPr>
              <a:buClr>
                <a:srgbClr val="FF0F00"/>
              </a:buClr>
              <a:defRPr sz="1600">
                <a:effectLst/>
                <a:latin typeface="+mn-lt"/>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effectLst/>
                <a:latin typeface="+mn-lt"/>
                <a:ea typeface="Open Sans" panose="020B0606030504020204" pitchFamily="34" charset="0"/>
                <a:cs typeface="Open Sans" panose="020B0606030504020204" pitchFamily="34" charset="0"/>
              </a:defRPr>
            </a:lvl1pPr>
            <a:lvl2pPr>
              <a:buClr>
                <a:srgbClr val="FF0000"/>
              </a:buClr>
              <a:defRPr sz="2000">
                <a:effectLst/>
                <a:latin typeface="+mn-lt"/>
                <a:ea typeface="Open Sans" panose="020B0606030504020204" pitchFamily="34" charset="0"/>
                <a:cs typeface="Open Sans" panose="020B0606030504020204" pitchFamily="34" charset="0"/>
              </a:defRPr>
            </a:lvl2pPr>
            <a:lvl3pPr>
              <a:buClr>
                <a:srgbClr val="FF0000"/>
              </a:buClr>
              <a:defRPr sz="1800">
                <a:effectLst/>
                <a:latin typeface="+mn-lt"/>
                <a:ea typeface="Open Sans" panose="020B0606030504020204" pitchFamily="34" charset="0"/>
                <a:cs typeface="Open Sans" panose="020B0606030504020204" pitchFamily="34" charset="0"/>
              </a:defRPr>
            </a:lvl3pPr>
            <a:lvl4pPr>
              <a:buClr>
                <a:srgbClr val="FF0000"/>
              </a:buClr>
              <a:defRPr sz="1600">
                <a:effectLst/>
                <a:latin typeface="+mn-lt"/>
                <a:ea typeface="Open Sans" panose="020B0606030504020204" pitchFamily="34" charset="0"/>
                <a:cs typeface="Open Sans" panose="020B0606030504020204" pitchFamily="34" charset="0"/>
              </a:defRPr>
            </a:lvl4pPr>
            <a:lvl5pPr>
              <a:buClr>
                <a:srgbClr val="FF0000"/>
              </a:buClr>
              <a:defRPr sz="1600">
                <a:effectLst/>
                <a:latin typeface="+mn-lt"/>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effectLst/>
                <a:latin typeface="+mn-lt"/>
                <a:ea typeface="Open Sans" panose="020B0606030504020204" pitchFamily="34" charset="0"/>
                <a:cs typeface="Open Sans" panose="020B0606030504020204" pitchFamily="34" charset="0"/>
              </a:defRPr>
            </a:lvl1pPr>
          </a:lstStyle>
          <a:p>
            <a:endParaRPr lang="en-US" dirty="0">
              <a:solidFill>
                <a:srgbClr val="1B365D"/>
              </a:solidFill>
            </a:endParaRPr>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effectLst/>
                <a:latin typeface="+mn-lt"/>
                <a:ea typeface="Open Sans" panose="020B0606030504020204" pitchFamily="34" charset="0"/>
                <a:cs typeface="Open Sans" panose="020B0606030504020204" pitchFamily="34" charset="0"/>
              </a:defRPr>
            </a:lvl1pPr>
          </a:lstStyle>
          <a:p>
            <a:fld id="{5C76A076-0EB6-4ACF-BC93-AE169B35ECF5}" type="slidenum">
              <a:rPr lang="en-US" smtClean="0">
                <a:solidFill>
                  <a:srgbClr val="1B365D"/>
                </a:solidFill>
              </a:rPr>
              <a:pPr/>
              <a:t>‹#›</a:t>
            </a:fld>
            <a:endParaRPr lang="en-US" dirty="0">
              <a:solidFill>
                <a:srgbClr val="1B365D"/>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63519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955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solidFill>
                <a:srgbClr val="666666"/>
              </a:solidFill>
            </a:endParaRPr>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solidFill>
                  <a:srgbClr val="666666"/>
                </a:solidFill>
              </a:rPr>
              <a:pPr/>
              <a:t>‹#›</a:t>
            </a:fld>
            <a:endParaRPr lang="en-US" dirty="0">
              <a:solidFill>
                <a:srgbClr val="666666"/>
              </a:solidFill>
            </a:endParaRPr>
          </a:p>
        </p:txBody>
      </p:sp>
    </p:spTree>
    <p:extLst>
      <p:ext uri="{BB962C8B-B14F-4D97-AF65-F5344CB8AC3E}">
        <p14:creationId xmlns:p14="http://schemas.microsoft.com/office/powerpoint/2010/main" val="1262955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chart" Target="../charts/chart37.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chart" Target="../charts/chart40.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chart" Target="../charts/chart41.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chart" Target="../charts/chart42.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chart" Target="../charts/chart43.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chart" Target="../charts/chart44.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3" Type="http://schemas.openxmlformats.org/officeDocument/2006/relationships/chart" Target="../charts/chart45.xml"/><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chart" Target="../charts/chart4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Overdose Deaths </a:t>
            </a:r>
            <a:r>
              <a:rPr lang="en-US" dirty="0" smtClean="0"/>
              <a:t>2018</a:t>
            </a:r>
            <a:endParaRPr lang="en-US" dirty="0"/>
          </a:p>
        </p:txBody>
      </p:sp>
      <p:sp>
        <p:nvSpPr>
          <p:cNvPr id="4" name="Text Placeholder 3"/>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822771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803"/>
            <a:ext cx="9144000" cy="825500"/>
          </a:xfrm>
        </p:spPr>
        <p:txBody>
          <a:bodyPr/>
          <a:lstStyle/>
          <a:p>
            <a:r>
              <a:rPr lang="en-US" sz="2800" dirty="0">
                <a:latin typeface="Arial" panose="020B0604020202020204" pitchFamily="34" charset="0"/>
                <a:cs typeface="Arial" panose="020B0604020202020204" pitchFamily="34" charset="0"/>
              </a:rPr>
              <a:t>Trends in overdose deaths by type (numbers of overdose deaths), </a:t>
            </a:r>
            <a:r>
              <a:rPr lang="en-US" sz="2800" dirty="0" smtClean="0">
                <a:latin typeface="Arial" panose="020B0604020202020204" pitchFamily="34" charset="0"/>
                <a:cs typeface="Arial" panose="020B0604020202020204" pitchFamily="34" charset="0"/>
              </a:rPr>
              <a:t>2014-2018</a:t>
            </a:r>
            <a:endParaRPr lang="en-US" sz="28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5333886"/>
              </p:ext>
            </p:extLst>
          </p:nvPr>
        </p:nvGraphicFramePr>
        <p:xfrm>
          <a:off x="115824" y="1083312"/>
          <a:ext cx="8912352" cy="4707888"/>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541776" y="5867400"/>
            <a:ext cx="5715000"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Drug types are not mutually exclusive, so will not sum to overdose death totals</a:t>
            </a:r>
          </a:p>
        </p:txBody>
      </p:sp>
      <p:sp>
        <p:nvSpPr>
          <p:cNvPr id="5"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835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77803"/>
            <a:ext cx="8991600" cy="825500"/>
          </a:xfrm>
        </p:spPr>
        <p:txBody>
          <a:bodyPr/>
          <a:lstStyle/>
          <a:p>
            <a:r>
              <a:rPr lang="en-US" sz="2800" dirty="0">
                <a:effectLst/>
                <a:latin typeface="Arial" panose="020B0604020202020204" pitchFamily="34" charset="0"/>
                <a:cs typeface="Arial" panose="020B0604020202020204" pitchFamily="34" charset="0"/>
              </a:rPr>
              <a:t>All Drug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31627214"/>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194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Drug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42734587"/>
              </p:ext>
            </p:extLst>
          </p:nvPr>
        </p:nvGraphicFramePr>
        <p:xfrm>
          <a:off x="0" y="1230376"/>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9362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Drug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6135827"/>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1872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Opioid specific data start here</a:t>
            </a:r>
          </a:p>
        </p:txBody>
      </p:sp>
      <p:sp>
        <p:nvSpPr>
          <p:cNvPr id="5"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489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77803"/>
            <a:ext cx="8991600" cy="825500"/>
          </a:xfrm>
        </p:spPr>
        <p:txBody>
          <a:bodyPr/>
          <a:lstStyle/>
          <a:p>
            <a:r>
              <a:rPr lang="en-US" sz="2600" dirty="0">
                <a:solidFill>
                  <a:prstClr val="white"/>
                </a:solidFill>
                <a:effectLst/>
                <a:latin typeface="Arial" panose="020B0604020202020204" pitchFamily="34" charset="0"/>
                <a:cs typeface="Arial" panose="020B0604020202020204" pitchFamily="34" charset="0"/>
              </a:rPr>
              <a:t>All Opioid Overdose Deaths by Race and Sex,</a:t>
            </a:r>
            <a:br>
              <a:rPr lang="en-US" sz="2600" dirty="0">
                <a:solidFill>
                  <a:prstClr val="white"/>
                </a:solidFill>
                <a:effectLst/>
                <a:latin typeface="Arial" panose="020B0604020202020204" pitchFamily="34" charset="0"/>
                <a:cs typeface="Arial" panose="020B0604020202020204" pitchFamily="34" charset="0"/>
              </a:rPr>
            </a:b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70037182"/>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9207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bg1"/>
                </a:solidFill>
                <a:latin typeface="Arial" panose="020B0604020202020204" pitchFamily="34" charset="0"/>
                <a:cs typeface="Arial" panose="020B0604020202020204" pitchFamily="34" charset="0"/>
              </a:rPr>
              <a:t>Opioids Present In Overdose Deaths, </a:t>
            </a:r>
            <a:r>
              <a:rPr lang="en-US" sz="2800" dirty="0" smtClean="0">
                <a:solidFill>
                  <a:schemeClr val="bg1"/>
                </a:solidFill>
                <a:latin typeface="Arial" panose="020B0604020202020204" pitchFamily="34" charset="0"/>
                <a:cs typeface="Arial" panose="020B0604020202020204" pitchFamily="34" charset="0"/>
              </a:rPr>
              <a:t>2014-2018*</a:t>
            </a:r>
            <a:endParaRPr lang="en-US" sz="2800" dirty="0">
              <a:solidFill>
                <a:schemeClr val="bg1"/>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2198714"/>
              </p:ext>
            </p:extLst>
          </p:nvPr>
        </p:nvGraphicFramePr>
        <p:xfrm>
          <a:off x="100584" y="1064263"/>
          <a:ext cx="8915400" cy="5054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34696" y="5715000"/>
            <a:ext cx="7391400"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  Percentages for fentanyl and heroin are included in the opioid category and are broken out for clarity.</a:t>
            </a:r>
          </a:p>
        </p:txBody>
      </p:sp>
      <p:sp>
        <p:nvSpPr>
          <p:cNvPr id="6" name="TextBox 5"/>
          <p:cNvSpPr txBox="1"/>
          <p:nvPr/>
        </p:nvSpPr>
        <p:spPr>
          <a:xfrm>
            <a:off x="234696" y="1219200"/>
            <a:ext cx="400110" cy="3998827"/>
          </a:xfrm>
          <a:prstGeom prst="rect">
            <a:avLst/>
          </a:prstGeom>
          <a:noFill/>
        </p:spPr>
        <p:txBody>
          <a:bodyPr vert="vert270" wrap="square" rtlCol="0">
            <a:spAutoFit/>
          </a:bodyPr>
          <a:lstStyle/>
          <a:p>
            <a:pPr algn="ctr"/>
            <a:r>
              <a:rPr lang="en-US" sz="1400" b="1" dirty="0">
                <a:latin typeface="Arial" panose="020B0604020202020204" pitchFamily="34" charset="0"/>
                <a:cs typeface="Arial" panose="020B0604020202020204" pitchFamily="34" charset="0"/>
              </a:rPr>
              <a:t>Percentage of </a:t>
            </a:r>
            <a:r>
              <a:rPr lang="en-US" sz="1400" b="1" dirty="0" smtClean="0">
                <a:latin typeface="Arial" panose="020B0604020202020204" pitchFamily="34" charset="0"/>
                <a:cs typeface="Arial" panose="020B0604020202020204" pitchFamily="34" charset="0"/>
              </a:rPr>
              <a:t>Opioid Overdose </a:t>
            </a:r>
            <a:r>
              <a:rPr lang="en-US" sz="1400" b="1" dirty="0">
                <a:latin typeface="Arial" panose="020B0604020202020204" pitchFamily="34" charset="0"/>
                <a:cs typeface="Arial" panose="020B0604020202020204" pitchFamily="34" charset="0"/>
              </a:rPr>
              <a:t>Death</a:t>
            </a:r>
          </a:p>
        </p:txBody>
      </p:sp>
      <p:sp>
        <p:nvSpPr>
          <p:cNvPr id="7" name="TextBox 1"/>
          <p:cNvSpPr txBox="1"/>
          <p:nvPr/>
        </p:nvSpPr>
        <p:spPr>
          <a:xfrm>
            <a:off x="3523488" y="641875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0061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solidFill>
                  <a:schemeClr val="bg1"/>
                </a:solidFill>
                <a:latin typeface="Arial" panose="020B0604020202020204" pitchFamily="34" charset="0"/>
                <a:cs typeface="Arial" panose="020B0604020202020204" pitchFamily="34" charset="0"/>
              </a:rPr>
              <a:t>Opioids Present In Overdose Deaths, </a:t>
            </a:r>
            <a:r>
              <a:rPr lang="en-US" sz="2800" dirty="0" smtClean="0">
                <a:solidFill>
                  <a:schemeClr val="bg1"/>
                </a:solidFill>
                <a:latin typeface="Arial" panose="020B0604020202020204" pitchFamily="34" charset="0"/>
                <a:cs typeface="Arial" panose="020B0604020202020204" pitchFamily="34" charset="0"/>
              </a:rPr>
              <a:t>2014-2018*</a:t>
            </a:r>
            <a:endParaRPr lang="en-US" sz="2800" dirty="0">
              <a:solidFill>
                <a:schemeClr val="bg1"/>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074628"/>
              </p:ext>
            </p:extLst>
          </p:nvPr>
        </p:nvGraphicFramePr>
        <p:xfrm>
          <a:off x="65314" y="1193800"/>
          <a:ext cx="905735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265369" y="5732344"/>
            <a:ext cx="8001000" cy="276999"/>
          </a:xfrm>
          <a:prstGeom prst="rect">
            <a:avLst/>
          </a:prstGeom>
          <a:noFill/>
        </p:spPr>
        <p:txBody>
          <a:bodyPr wrap="square" rtlCol="0">
            <a:spAutoFit/>
          </a:bodyPr>
          <a:lstStyle/>
          <a:p>
            <a:r>
              <a:rPr lang="en-US" sz="1200" dirty="0">
                <a:solidFill>
                  <a:prstClr val="black"/>
                </a:solidFill>
                <a:latin typeface="Arial" panose="020B0604020202020204" pitchFamily="34" charset="0"/>
                <a:cs typeface="Arial" panose="020B0604020202020204" pitchFamily="34" charset="0"/>
              </a:rPr>
              <a:t>*  Percentages for fentanyl, heroin, buprenorphine are included in the opioid category and are broken out for clarity.</a:t>
            </a:r>
          </a:p>
        </p:txBody>
      </p:sp>
      <p:sp>
        <p:nvSpPr>
          <p:cNvPr id="6" name="TextBox 5"/>
          <p:cNvSpPr txBox="1"/>
          <p:nvPr/>
        </p:nvSpPr>
        <p:spPr>
          <a:xfrm>
            <a:off x="65314" y="1381619"/>
            <a:ext cx="400110" cy="4160228"/>
          </a:xfrm>
          <a:prstGeom prst="rect">
            <a:avLst/>
          </a:prstGeom>
          <a:noFill/>
        </p:spPr>
        <p:txBody>
          <a:bodyPr vert="vert270" wrap="square" rtlCol="0">
            <a:spAutoFit/>
          </a:bodyPr>
          <a:lstStyle/>
          <a:p>
            <a:pPr algn="ctr"/>
            <a:r>
              <a:rPr lang="en-US" sz="1400" b="1" dirty="0">
                <a:latin typeface="Arial" panose="020B0604020202020204" pitchFamily="34" charset="0"/>
                <a:cs typeface="Arial" panose="020B0604020202020204" pitchFamily="34" charset="0"/>
              </a:rPr>
              <a:t>Percentage of </a:t>
            </a:r>
            <a:r>
              <a:rPr lang="en-US" sz="1400" b="1" dirty="0" smtClean="0">
                <a:latin typeface="Arial" panose="020B0604020202020204" pitchFamily="34" charset="0"/>
                <a:cs typeface="Arial" panose="020B0604020202020204" pitchFamily="34" charset="0"/>
              </a:rPr>
              <a:t>Opioid Overdose </a:t>
            </a:r>
            <a:r>
              <a:rPr lang="en-US" sz="1400" b="1" dirty="0">
                <a:latin typeface="Arial" panose="020B0604020202020204" pitchFamily="34" charset="0"/>
                <a:cs typeface="Arial" panose="020B0604020202020204" pitchFamily="34" charset="0"/>
              </a:rPr>
              <a:t>Death</a:t>
            </a:r>
          </a:p>
        </p:txBody>
      </p:sp>
      <p:sp>
        <p:nvSpPr>
          <p:cNvPr id="7" name="TextBox 1"/>
          <p:cNvSpPr txBox="1"/>
          <p:nvPr/>
        </p:nvSpPr>
        <p:spPr>
          <a:xfrm>
            <a:off x="3636264" y="647700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8311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Opioid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36102246"/>
              </p:ext>
            </p:extLst>
          </p:nvPr>
        </p:nvGraphicFramePr>
        <p:xfrm>
          <a:off x="76200" y="1219200"/>
          <a:ext cx="8991600" cy="4978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2663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Opioid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83268849"/>
              </p:ext>
            </p:extLst>
          </p:nvPr>
        </p:nvGraphicFramePr>
        <p:xfrm>
          <a:off x="152400" y="1193800"/>
          <a:ext cx="89916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446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for all drug types</a:t>
            </a:r>
          </a:p>
        </p:txBody>
      </p:sp>
    </p:spTree>
    <p:extLst>
      <p:ext uri="{BB962C8B-B14F-4D97-AF65-F5344CB8AC3E}">
        <p14:creationId xmlns:p14="http://schemas.microsoft.com/office/powerpoint/2010/main" val="1430531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Pain relievers</a:t>
            </a: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521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solidFill>
                  <a:prstClr val="white"/>
                </a:solidFill>
                <a:effectLst/>
                <a:latin typeface="Arial" panose="020B0604020202020204" pitchFamily="34" charset="0"/>
                <a:cs typeface="Arial" panose="020B0604020202020204" pitchFamily="34" charset="0"/>
              </a:rPr>
              <a:t>All Pain Reliever Overdose Deaths by Race and Sex, </a:t>
            </a: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0260105"/>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2042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77803"/>
            <a:ext cx="8991600" cy="825500"/>
          </a:xfrm>
        </p:spPr>
        <p:txBody>
          <a:bodyPr/>
          <a:lstStyle/>
          <a:p>
            <a:r>
              <a:rPr lang="en-US" sz="2800" dirty="0">
                <a:effectLst/>
                <a:latin typeface="Arial" panose="020B0604020202020204" pitchFamily="34" charset="0"/>
                <a:cs typeface="Arial" panose="020B0604020202020204" pitchFamily="34" charset="0"/>
              </a:rPr>
              <a:t>Pain Reliever Deaths by Age Distribution, </a:t>
            </a:r>
            <a:br>
              <a:rPr lang="en-US" sz="2800" dirty="0">
                <a:effectLst/>
                <a:latin typeface="Arial" panose="020B0604020202020204" pitchFamily="34" charset="0"/>
                <a:cs typeface="Arial" panose="020B0604020202020204" pitchFamily="34" charset="0"/>
              </a:rPr>
            </a:b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52599190"/>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3170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77803"/>
            <a:ext cx="8915400" cy="825500"/>
          </a:xfrm>
        </p:spPr>
        <p:txBody>
          <a:bodyPr/>
          <a:lstStyle/>
          <a:p>
            <a:r>
              <a:rPr lang="en-US" sz="2800" dirty="0">
                <a:effectLst/>
                <a:latin typeface="Arial" panose="020B0604020202020204" pitchFamily="34" charset="0"/>
                <a:cs typeface="Arial" panose="020B0604020202020204" pitchFamily="34" charset="0"/>
              </a:rPr>
              <a:t>Pain Reliever Deaths by Age Distribution, </a:t>
            </a:r>
            <a:br>
              <a:rPr lang="en-US" sz="2800" dirty="0">
                <a:effectLst/>
                <a:latin typeface="Arial" panose="020B0604020202020204" pitchFamily="34" charset="0"/>
                <a:cs typeface="Arial" panose="020B0604020202020204" pitchFamily="34" charset="0"/>
              </a:rPr>
            </a:b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61508013"/>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851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Heroin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060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600" dirty="0">
                <a:solidFill>
                  <a:prstClr val="white"/>
                </a:solidFill>
                <a:effectLst/>
                <a:latin typeface="Arial" panose="020B0604020202020204" pitchFamily="34" charset="0"/>
                <a:cs typeface="Arial" panose="020B0604020202020204" pitchFamily="34" charset="0"/>
              </a:rPr>
              <a:t>All Heroin Overdose Deaths by Race and Sex, </a:t>
            </a:r>
            <a:br>
              <a:rPr lang="en-US" sz="2600" dirty="0">
                <a:solidFill>
                  <a:prstClr val="white"/>
                </a:solidFill>
                <a:effectLst/>
                <a:latin typeface="Arial" panose="020B0604020202020204" pitchFamily="34" charset="0"/>
                <a:cs typeface="Arial" panose="020B0604020202020204" pitchFamily="34" charset="0"/>
              </a:rPr>
            </a:b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1753319"/>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7342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Heroin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37193301"/>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7890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Heroin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8435232"/>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5387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Fentanyl</a:t>
            </a: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346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77803"/>
            <a:ext cx="8991600" cy="825500"/>
          </a:xfrm>
        </p:spPr>
        <p:txBody>
          <a:bodyPr/>
          <a:lstStyle/>
          <a:p>
            <a:r>
              <a:rPr lang="en-US" sz="2600" dirty="0">
                <a:solidFill>
                  <a:prstClr val="white"/>
                </a:solidFill>
                <a:effectLst/>
                <a:latin typeface="Arial" panose="020B0604020202020204" pitchFamily="34" charset="0"/>
                <a:cs typeface="Arial" panose="020B0604020202020204" pitchFamily="34" charset="0"/>
              </a:rPr>
              <a:t>All Fentanyl Overdose Deaths by Race and Sex,</a:t>
            </a:r>
            <a:br>
              <a:rPr lang="en-US" sz="2600" dirty="0">
                <a:solidFill>
                  <a:prstClr val="white"/>
                </a:solidFill>
                <a:effectLst/>
                <a:latin typeface="Arial" panose="020B0604020202020204" pitchFamily="34" charset="0"/>
                <a:cs typeface="Arial" panose="020B0604020202020204" pitchFamily="34" charset="0"/>
              </a:rPr>
            </a:b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6067388"/>
              </p:ext>
            </p:extLst>
          </p:nvPr>
        </p:nvGraphicFramePr>
        <p:xfrm>
          <a:off x="0" y="990600"/>
          <a:ext cx="9144000" cy="51609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366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803"/>
            <a:ext cx="9144000" cy="825500"/>
          </a:xfrm>
        </p:spPr>
        <p:txBody>
          <a:bodyPr/>
          <a:lstStyle/>
          <a:p>
            <a:r>
              <a:rPr lang="en-US" sz="3000" dirty="0">
                <a:latin typeface="Arial" panose="020B0604020202020204" pitchFamily="34" charset="0"/>
                <a:cs typeface="Arial" panose="020B0604020202020204" pitchFamily="34" charset="0"/>
              </a:rPr>
              <a:t>Drug Overdose Deaths in Tennessee, </a:t>
            </a:r>
            <a:r>
              <a:rPr lang="en-US" sz="3000" dirty="0" smtClean="0">
                <a:latin typeface="Arial" panose="020B0604020202020204" pitchFamily="34" charset="0"/>
                <a:cs typeface="Arial" panose="020B0604020202020204" pitchFamily="34" charset="0"/>
              </a:rPr>
              <a:t>2014-2018</a:t>
            </a:r>
            <a:endParaRPr lang="en-US" sz="30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7667470"/>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139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Fentanyl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249774"/>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0172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effectLst/>
                <a:latin typeface="Arial" panose="020B0604020202020204" pitchFamily="34" charset="0"/>
                <a:cs typeface="Arial" panose="020B0604020202020204" pitchFamily="34" charset="0"/>
              </a:rPr>
              <a:t>All Fentanyl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3889027"/>
              </p:ext>
            </p:extLst>
          </p:nvPr>
        </p:nvGraphicFramePr>
        <p:xfrm>
          <a:off x="0" y="1193800"/>
          <a:ext cx="89916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5650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Stimulants other than cocaine</a:t>
            </a: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4782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96852"/>
            <a:ext cx="8991600" cy="825500"/>
          </a:xfrm>
        </p:spPr>
        <p:txBody>
          <a:bodyPr/>
          <a:lstStyle/>
          <a:p>
            <a:r>
              <a:rPr lang="en-US" sz="2600" dirty="0">
                <a:solidFill>
                  <a:prstClr val="white"/>
                </a:solidFill>
                <a:effectLst/>
                <a:latin typeface="Arial" panose="020B0604020202020204" pitchFamily="34" charset="0"/>
                <a:cs typeface="Arial" panose="020B0604020202020204" pitchFamily="34" charset="0"/>
              </a:rPr>
              <a:t>All Stimulants other than Cocaine Overdose Deaths by Race and Sex, </a:t>
            </a: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860949"/>
              </p:ext>
            </p:extLst>
          </p:nvPr>
        </p:nvGraphicFramePr>
        <p:xfrm>
          <a:off x="0" y="11430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6563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77803"/>
            <a:ext cx="8915400" cy="825500"/>
          </a:xfrm>
        </p:spPr>
        <p:txBody>
          <a:bodyPr/>
          <a:lstStyle/>
          <a:p>
            <a:r>
              <a:rPr lang="en-US" sz="2800" dirty="0">
                <a:effectLst/>
                <a:latin typeface="Arial" panose="020B0604020202020204" pitchFamily="34" charset="0"/>
                <a:cs typeface="Arial" panose="020B0604020202020204" pitchFamily="34" charset="0"/>
              </a:rPr>
              <a:t>Stimulants other than Cocaine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4939597"/>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92575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77803"/>
            <a:ext cx="8915400" cy="825500"/>
          </a:xfrm>
        </p:spPr>
        <p:txBody>
          <a:bodyPr/>
          <a:lstStyle/>
          <a:p>
            <a:r>
              <a:rPr lang="en-US" sz="2800" dirty="0">
                <a:effectLst/>
                <a:latin typeface="Arial" panose="020B0604020202020204" pitchFamily="34" charset="0"/>
                <a:cs typeface="Arial" panose="020B0604020202020204" pitchFamily="34" charset="0"/>
              </a:rPr>
              <a:t>Stimulants other than Cocaine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05201033"/>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6736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Combination of opioids and stimulants</a:t>
            </a: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6341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77803"/>
            <a:ext cx="8915400" cy="825500"/>
          </a:xfrm>
        </p:spPr>
        <p:txBody>
          <a:bodyPr/>
          <a:lstStyle/>
          <a:p>
            <a:r>
              <a:rPr lang="en-US" sz="2600" dirty="0">
                <a:solidFill>
                  <a:prstClr val="white"/>
                </a:solidFill>
                <a:effectLst/>
                <a:latin typeface="Arial" panose="020B0604020202020204" pitchFamily="34" charset="0"/>
                <a:cs typeface="Arial" panose="020B0604020202020204" pitchFamily="34" charset="0"/>
              </a:rPr>
              <a:t>All Opioids plus Stimulant Overdose Deaths by Race and Sex, </a:t>
            </a: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8605920"/>
              </p:ext>
            </p:extLst>
          </p:nvPr>
        </p:nvGraphicFramePr>
        <p:xfrm>
          <a:off x="0" y="1066800"/>
          <a:ext cx="9144000" cy="490457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47687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77803"/>
            <a:ext cx="8915400" cy="825500"/>
          </a:xfrm>
        </p:spPr>
        <p:txBody>
          <a:bodyPr/>
          <a:lstStyle/>
          <a:p>
            <a:r>
              <a:rPr lang="en-US" sz="2800" dirty="0">
                <a:effectLst/>
                <a:latin typeface="Arial" panose="020B0604020202020204" pitchFamily="34" charset="0"/>
                <a:cs typeface="Arial" panose="020B0604020202020204" pitchFamily="34" charset="0"/>
              </a:rPr>
              <a:t>Opioid plus Stimulant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49590346"/>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4829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77803"/>
            <a:ext cx="8839200" cy="825500"/>
          </a:xfrm>
        </p:spPr>
        <p:txBody>
          <a:bodyPr/>
          <a:lstStyle/>
          <a:p>
            <a:r>
              <a:rPr lang="en-US" sz="2800" dirty="0">
                <a:effectLst/>
                <a:latin typeface="Arial" panose="020B0604020202020204" pitchFamily="34" charset="0"/>
                <a:cs typeface="Arial" panose="020B0604020202020204" pitchFamily="34" charset="0"/>
              </a:rPr>
              <a:t>Opioid plus Stimulant Deaths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0317229"/>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2864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7803"/>
            <a:ext cx="9144000" cy="825500"/>
          </a:xfrm>
        </p:spPr>
        <p:txBody>
          <a:bodyPr/>
          <a:lstStyle/>
          <a:p>
            <a:r>
              <a:rPr lang="en-US" sz="2600" dirty="0">
                <a:solidFill>
                  <a:prstClr val="white"/>
                </a:solidFill>
                <a:effectLst/>
                <a:latin typeface="Arial" panose="020B0604020202020204" pitchFamily="34" charset="0"/>
                <a:cs typeface="Arial" panose="020B0604020202020204" pitchFamily="34" charset="0"/>
              </a:rPr>
              <a:t>All Drug Overdose Deaths by Race and Sex, </a:t>
            </a:r>
            <a:r>
              <a:rPr lang="en-US" sz="2600" dirty="0" smtClean="0">
                <a:solidFill>
                  <a:prstClr val="white"/>
                </a:solidFill>
                <a:effectLst/>
                <a:latin typeface="Arial" panose="020B0604020202020204" pitchFamily="34" charset="0"/>
                <a:cs typeface="Arial" panose="020B0604020202020204" pitchFamily="34" charset="0"/>
              </a:rPr>
              <a:t>2014-2018</a:t>
            </a:r>
            <a:endParaRPr lang="en-US" sz="2600" b="0" dirty="0">
              <a:effectLst/>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6546147"/>
              </p:ext>
            </p:extLst>
          </p:nvPr>
        </p:nvGraphicFramePr>
        <p:xfrm>
          <a:off x="0" y="1212088"/>
          <a:ext cx="9049512"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4714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Rates (instead of numbers)</a:t>
            </a: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153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802052399"/>
              </p:ext>
            </p:extLst>
          </p:nvPr>
        </p:nvGraphicFramePr>
        <p:xfrm>
          <a:off x="0" y="1160783"/>
          <a:ext cx="9144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304800" y="177803"/>
            <a:ext cx="8839200" cy="825500"/>
          </a:xfrm>
        </p:spPr>
        <p:txBody>
          <a:bodyPr/>
          <a:lstStyle/>
          <a:p>
            <a:r>
              <a:rPr lang="en-US" sz="2800" dirty="0">
                <a:effectLst/>
                <a:latin typeface="Arial" panose="020B0604020202020204" pitchFamily="34" charset="0"/>
                <a:cs typeface="Arial" panose="020B0604020202020204" pitchFamily="34" charset="0"/>
              </a:rPr>
              <a:t>All Drug Death </a:t>
            </a:r>
            <a:r>
              <a:rPr lang="en-US" sz="2800" u="sng" dirty="0">
                <a:effectLst/>
                <a:latin typeface="Arial" panose="020B0604020202020204" pitchFamily="34" charset="0"/>
                <a:cs typeface="Arial" panose="020B0604020202020204" pitchFamily="34" charset="0"/>
              </a:rPr>
              <a:t>Rates</a:t>
            </a:r>
            <a:r>
              <a:rPr lang="en-US" sz="2800" dirty="0">
                <a:effectLst/>
                <a:latin typeface="Arial" panose="020B0604020202020204" pitchFamily="34" charset="0"/>
                <a:cs typeface="Arial" panose="020B0604020202020204" pitchFamily="34" charset="0"/>
              </a:rPr>
              <a:t> by Age Distribution, </a:t>
            </a:r>
            <a:br>
              <a:rPr lang="en-US" sz="2800" dirty="0">
                <a:effectLst/>
                <a:latin typeface="Arial" panose="020B0604020202020204" pitchFamily="34" charset="0"/>
                <a:cs typeface="Arial" panose="020B0604020202020204" pitchFamily="34" charset="0"/>
              </a:rPr>
            </a:b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5" name="TextBox 4"/>
          <p:cNvSpPr txBox="1"/>
          <p:nvPr/>
        </p:nvSpPr>
        <p:spPr>
          <a:xfrm>
            <a:off x="6705600" y="14478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898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77803"/>
            <a:ext cx="8839200" cy="825500"/>
          </a:xfrm>
        </p:spPr>
        <p:txBody>
          <a:bodyPr/>
          <a:lstStyle/>
          <a:p>
            <a:r>
              <a:rPr lang="en-US" sz="2800" dirty="0">
                <a:effectLst/>
                <a:latin typeface="Arial" panose="020B0604020202020204" pitchFamily="34" charset="0"/>
                <a:cs typeface="Arial" panose="020B0604020202020204" pitchFamily="34" charset="0"/>
              </a:rPr>
              <a:t>All Drug Death </a:t>
            </a:r>
            <a:r>
              <a:rPr lang="en-US" sz="2800" u="sng" dirty="0">
                <a:effectLst/>
                <a:latin typeface="Arial" panose="020B0604020202020204" pitchFamily="34" charset="0"/>
                <a:cs typeface="Arial" panose="020B0604020202020204" pitchFamily="34" charset="0"/>
              </a:rPr>
              <a:t>Rates</a:t>
            </a:r>
            <a:r>
              <a:rPr lang="en-US" sz="2800" dirty="0">
                <a:effectLst/>
                <a:latin typeface="Arial" panose="020B0604020202020204" pitchFamily="34" charset="0"/>
                <a:cs typeface="Arial" panose="020B0604020202020204" pitchFamily="34" charset="0"/>
              </a:rPr>
              <a:t> by Age Distribution, </a:t>
            </a:r>
            <a:br>
              <a:rPr lang="en-US" sz="2800" dirty="0">
                <a:effectLst/>
                <a:latin typeface="Arial" panose="020B0604020202020204" pitchFamily="34" charset="0"/>
                <a:cs typeface="Arial" panose="020B0604020202020204" pitchFamily="34" charset="0"/>
              </a:rPr>
            </a:b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63300398"/>
              </p:ext>
            </p:extLst>
          </p:nvPr>
        </p:nvGraphicFramePr>
        <p:xfrm>
          <a:off x="0" y="1107398"/>
          <a:ext cx="9144000" cy="47498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010400" y="5822629"/>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8"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520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684033755"/>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228600" y="152400"/>
            <a:ext cx="89154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All Opioid Death Rates by Age Distribution, </a:t>
            </a:r>
            <a:br>
              <a:rPr lang="en-US" sz="2800" dirty="0">
                <a:solidFill>
                  <a:prstClr val="white"/>
                </a:solidFill>
                <a:effectLst/>
                <a:latin typeface="Arial" panose="020B0604020202020204" pitchFamily="34" charset="0"/>
                <a:cs typeface="Arial" panose="020B0604020202020204" pitchFamily="34" charset="0"/>
              </a:rPr>
            </a:b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5" name="TextBox 4"/>
          <p:cNvSpPr txBox="1"/>
          <p:nvPr/>
        </p:nvSpPr>
        <p:spPr>
          <a:xfrm>
            <a:off x="6400800" y="15240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895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4670"/>
            <a:ext cx="8686800" cy="825500"/>
          </a:xfrm>
        </p:spPr>
        <p:txBody>
          <a:bodyPr/>
          <a:lstStyle/>
          <a:p>
            <a:r>
              <a:rPr lang="en-US" sz="2800" dirty="0">
                <a:effectLst/>
                <a:latin typeface="Arial" panose="020B0604020202020204" pitchFamily="34" charset="0"/>
                <a:cs typeface="Arial" panose="020B0604020202020204" pitchFamily="34" charset="0"/>
              </a:rPr>
              <a:t>All Opioid Death Rates by Age Distribution, </a:t>
            </a:r>
            <a:br>
              <a:rPr lang="en-US" sz="2800" dirty="0">
                <a:effectLst/>
                <a:latin typeface="Arial" panose="020B0604020202020204" pitchFamily="34" charset="0"/>
                <a:cs typeface="Arial" panose="020B0604020202020204" pitchFamily="34" charset="0"/>
              </a:rPr>
            </a:b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23397556"/>
              </p:ext>
            </p:extLst>
          </p:nvPr>
        </p:nvGraphicFramePr>
        <p:xfrm>
          <a:off x="0" y="1159631"/>
          <a:ext cx="9144000" cy="482701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934200" y="5881301"/>
            <a:ext cx="2362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a:t>
            </a:r>
            <a:r>
              <a:rPr lang="en-US" sz="1200" dirty="0" smtClean="0">
                <a:latin typeface="+mj-lt"/>
              </a:rPr>
              <a:t>.  </a:t>
            </a:r>
            <a:endParaRPr lang="en-US" sz="1200" dirty="0">
              <a:latin typeface="+mj-lt"/>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6628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77803"/>
            <a:ext cx="8839200" cy="825500"/>
          </a:xfrm>
        </p:spPr>
        <p:txBody>
          <a:bodyPr/>
          <a:lstStyle/>
          <a:p>
            <a:r>
              <a:rPr lang="en-US" sz="2800" dirty="0">
                <a:effectLst/>
                <a:latin typeface="Arial" panose="020B0604020202020204" pitchFamily="34" charset="0"/>
                <a:cs typeface="Arial" panose="020B0604020202020204" pitchFamily="34" charset="0"/>
              </a:rPr>
              <a:t>Pain Reliever Death Rates by Age Distribution,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70137446"/>
              </p:ext>
            </p:extLst>
          </p:nvPr>
        </p:nvGraphicFramePr>
        <p:xfrm>
          <a:off x="0" y="1079685"/>
          <a:ext cx="9144000" cy="4749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934200" y="5805101"/>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a:t>
            </a:r>
            <a:r>
              <a:rPr lang="en-US" sz="1200" dirty="0" smtClean="0">
                <a:latin typeface="+mj-lt"/>
              </a:rPr>
              <a:t>.  </a:t>
            </a:r>
            <a:endParaRPr lang="en-US" sz="1200" dirty="0">
              <a:latin typeface="+mj-lt"/>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478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792884179"/>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228600" y="152400"/>
            <a:ext cx="89154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All Heroin Death Rates by Age Distribution, </a:t>
            </a:r>
            <a:br>
              <a:rPr lang="en-US" sz="2800" dirty="0">
                <a:solidFill>
                  <a:prstClr val="white"/>
                </a:solidFill>
                <a:effectLst/>
                <a:latin typeface="Arial" panose="020B0604020202020204" pitchFamily="34" charset="0"/>
                <a:cs typeface="Arial" panose="020B0604020202020204" pitchFamily="34" charset="0"/>
              </a:rPr>
            </a:b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5" name="TextBox 4"/>
          <p:cNvSpPr txBox="1"/>
          <p:nvPr/>
        </p:nvSpPr>
        <p:spPr>
          <a:xfrm>
            <a:off x="6705600" y="1524000"/>
            <a:ext cx="24384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03584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974884872"/>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304800" y="177803"/>
            <a:ext cx="88392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Pain Reliever Death Rates by Age Distribution, </a:t>
            </a: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5" name="TextBox 4"/>
          <p:cNvSpPr txBox="1"/>
          <p:nvPr/>
        </p:nvSpPr>
        <p:spPr>
          <a:xfrm>
            <a:off x="6400800" y="16764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8259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77803"/>
            <a:ext cx="8839200" cy="825500"/>
          </a:xfrm>
        </p:spPr>
        <p:txBody>
          <a:bodyPr/>
          <a:lstStyle/>
          <a:p>
            <a:r>
              <a:rPr lang="en-US" sz="2800" dirty="0">
                <a:effectLst/>
                <a:latin typeface="Arial" panose="020B0604020202020204" pitchFamily="34" charset="0"/>
                <a:cs typeface="Arial" panose="020B0604020202020204" pitchFamily="34" charset="0"/>
              </a:rPr>
              <a:t>All Heroin Death Rates by Age Distribution, </a:t>
            </a:r>
            <a:br>
              <a:rPr lang="en-US" sz="2800" dirty="0">
                <a:effectLst/>
                <a:latin typeface="Arial" panose="020B0604020202020204" pitchFamily="34" charset="0"/>
                <a:cs typeface="Arial" panose="020B0604020202020204" pitchFamily="34" charset="0"/>
              </a:rPr>
            </a:b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47290364"/>
              </p:ext>
            </p:extLst>
          </p:nvPr>
        </p:nvGraphicFramePr>
        <p:xfrm>
          <a:off x="0" y="1066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934200" y="5841541"/>
            <a:ext cx="25146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57385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921916648"/>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304800" y="177803"/>
            <a:ext cx="88392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All Fentanyl Death Rates by Age Distribution, </a:t>
            </a:r>
            <a:br>
              <a:rPr lang="en-US" sz="2800" dirty="0">
                <a:solidFill>
                  <a:prstClr val="white"/>
                </a:solidFill>
                <a:effectLst/>
                <a:latin typeface="Arial" panose="020B0604020202020204" pitchFamily="34" charset="0"/>
                <a:cs typeface="Arial" panose="020B0604020202020204" pitchFamily="34" charset="0"/>
              </a:rPr>
            </a:b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5" name="TextBox 4"/>
          <p:cNvSpPr txBox="1"/>
          <p:nvPr/>
        </p:nvSpPr>
        <p:spPr>
          <a:xfrm>
            <a:off x="6406896" y="14478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1180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7803"/>
            <a:ext cx="9144000" cy="825500"/>
          </a:xfrm>
        </p:spPr>
        <p:txBody>
          <a:bodyPr/>
          <a:lstStyle/>
          <a:p>
            <a:r>
              <a:rPr lang="en-US" sz="2000" dirty="0">
                <a:latin typeface="Arial" panose="020B0604020202020204" pitchFamily="34" charset="0"/>
                <a:cs typeface="Arial" panose="020B0604020202020204" pitchFamily="34" charset="0"/>
              </a:rPr>
              <a:t>Number of people who died of a drug overdose in Tennessee by </a:t>
            </a:r>
            <a:r>
              <a:rPr lang="en-US" sz="2000" i="1" dirty="0">
                <a:latin typeface="Arial" panose="020B0604020202020204" pitchFamily="34" charset="0"/>
                <a:cs typeface="Arial" panose="020B0604020202020204" pitchFamily="34" charset="0"/>
              </a:rPr>
              <a:t>contributing substance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2014-2018 </a:t>
            </a:r>
            <a:r>
              <a:rPr lang="en-US" sz="2000" dirty="0">
                <a:latin typeface="Arial" panose="020B0604020202020204" pitchFamily="34" charset="0"/>
                <a:cs typeface="Arial" panose="020B0604020202020204" pitchFamily="34" charset="0"/>
              </a:rPr>
              <a:t>(n= </a:t>
            </a:r>
            <a:r>
              <a:rPr lang="en-US" sz="2000" dirty="0" smtClean="0">
                <a:latin typeface="Arial" panose="020B0604020202020204" pitchFamily="34" charset="0"/>
                <a:cs typeface="Arial" panose="020B0604020202020204" pitchFamily="34" charset="0"/>
              </a:rPr>
              <a:t>7,939)</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737110749"/>
              </p:ext>
            </p:extLst>
          </p:nvPr>
        </p:nvGraphicFramePr>
        <p:xfrm>
          <a:off x="152401" y="1143001"/>
          <a:ext cx="8763000" cy="4876802"/>
        </p:xfrm>
        <a:graphic>
          <a:graphicData uri="http://schemas.openxmlformats.org/drawingml/2006/table">
            <a:tbl>
              <a:tblPr firstRow="1" bandRow="1">
                <a:tableStyleId>{073A0DAA-6AF3-43AB-8588-CEC1D06C72B9}</a:tableStyleId>
              </a:tblPr>
              <a:tblGrid>
                <a:gridCol w="3352799">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9906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1143000">
                  <a:extLst>
                    <a:ext uri="{9D8B030D-6E8A-4147-A177-3AD203B41FA5}">
                      <a16:colId xmlns="" xmlns:a16="http://schemas.microsoft.com/office/drawing/2014/main" val="20004"/>
                    </a:ext>
                  </a:extLst>
                </a:gridCol>
                <a:gridCol w="1066801">
                  <a:extLst>
                    <a:ext uri="{9D8B030D-6E8A-4147-A177-3AD203B41FA5}">
                      <a16:colId xmlns="" xmlns:a16="http://schemas.microsoft.com/office/drawing/2014/main" val="20005"/>
                    </a:ext>
                  </a:extLst>
                </a:gridCol>
              </a:tblGrid>
              <a:tr h="431826">
                <a:tc>
                  <a:txBody>
                    <a:bodyPr/>
                    <a:lstStyle/>
                    <a:p>
                      <a:r>
                        <a:rPr lang="en-US" sz="2000" dirty="0">
                          <a:latin typeface="Arial" panose="020B0604020202020204" pitchFamily="34" charset="0"/>
                          <a:cs typeface="Arial" panose="020B0604020202020204" pitchFamily="34" charset="0"/>
                        </a:rPr>
                        <a:t>Overdose</a:t>
                      </a:r>
                      <a:r>
                        <a:rPr lang="en-US" sz="2000" baseline="0" dirty="0">
                          <a:latin typeface="Arial" panose="020B0604020202020204" pitchFamily="34" charset="0"/>
                          <a:cs typeface="Arial" panose="020B0604020202020204" pitchFamily="34" charset="0"/>
                        </a:rPr>
                        <a:t> Death</a:t>
                      </a:r>
                      <a:endParaRPr lang="en-US" sz="2000" dirty="0">
                        <a:latin typeface="Arial" panose="020B0604020202020204" pitchFamily="34" charset="0"/>
                        <a:cs typeface="Arial" panose="020B0604020202020204" pitchFamily="34" charset="0"/>
                      </a:endParaRPr>
                    </a:p>
                  </a:txBody>
                  <a:tcPr anchor="ctr">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2014</a:t>
                      </a:r>
                      <a:endParaRPr lang="en-US" sz="18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2015</a:t>
                      </a:r>
                      <a:endParaRPr lang="en-US" sz="18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2016</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solidFill>
                      <a:schemeClr val="bg2">
                        <a:lumMod val="50000"/>
                      </a:schemeClr>
                    </a:solidFill>
                  </a:tcPr>
                </a:tc>
                <a:tc>
                  <a:txBody>
                    <a:bodyPr/>
                    <a:lstStyle/>
                    <a:p>
                      <a:pPr algn="ctr" rtl="0" fontAlgn="ctr"/>
                      <a:r>
                        <a:rPr lang="en-US" sz="1800" b="1" i="0" u="none" strike="noStrike" dirty="0" smtClean="0">
                          <a:solidFill>
                            <a:schemeClr val="bg1"/>
                          </a:solidFill>
                          <a:effectLst/>
                          <a:latin typeface="Arial" panose="020B0604020202020204" pitchFamily="34" charset="0"/>
                          <a:cs typeface="Arial" panose="020B0604020202020204" pitchFamily="34" charset="0"/>
                        </a:rPr>
                        <a:t>2017</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solidFill>
                      <a:schemeClr val="bg2">
                        <a:lumMod val="50000"/>
                      </a:schemeClr>
                    </a:solidFill>
                  </a:tcPr>
                </a:tc>
                <a:tc>
                  <a:txBody>
                    <a:bodyPr/>
                    <a:lstStyle/>
                    <a:p>
                      <a:pPr algn="ctr" rtl="0" fontAlgn="ctr"/>
                      <a:r>
                        <a:rPr lang="en-US" sz="1800" b="1" i="0" u="none" strike="noStrike" dirty="0" smtClean="0">
                          <a:solidFill>
                            <a:schemeClr val="bg1"/>
                          </a:solidFill>
                          <a:effectLst/>
                          <a:latin typeface="Arial" panose="020B0604020202020204" pitchFamily="34" charset="0"/>
                          <a:cs typeface="Arial" panose="020B0604020202020204" pitchFamily="34" charset="0"/>
                        </a:rPr>
                        <a:t>2018</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solidFill>
                      <a:schemeClr val="bg2">
                        <a:lumMod val="50000"/>
                      </a:schemeClr>
                    </a:solidFill>
                  </a:tcPr>
                </a:tc>
                <a:extLst>
                  <a:ext uri="{0D108BD9-81ED-4DB2-BD59-A6C34878D82A}">
                    <a16:rowId xmlns="" xmlns:a16="http://schemas.microsoft.com/office/drawing/2014/main" val="10000"/>
                  </a:ext>
                </a:extLst>
              </a:tr>
              <a:tr h="397477">
                <a:tc>
                  <a:txBody>
                    <a:bodyPr/>
                    <a:lstStyle/>
                    <a:p>
                      <a:pPr algn="l" rtl="0" fontAlgn="ctr"/>
                      <a:r>
                        <a:rPr lang="en-US" sz="1600" b="1" u="none" strike="noStrike" dirty="0">
                          <a:solidFill>
                            <a:schemeClr val="tx1"/>
                          </a:solidFill>
                          <a:effectLst/>
                          <a:latin typeface="Arial" panose="020B0604020202020204" pitchFamily="34" charset="0"/>
                          <a:cs typeface="Arial" panose="020B0604020202020204" pitchFamily="34" charset="0"/>
                        </a:rPr>
                        <a:t> All Drug </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1,263</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1,451</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1,631</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1,776</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1,818</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1"/>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Opioid </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 861 </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1,034</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1,186</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1,268</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1,304</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2"/>
                  </a:ext>
                </a:extLst>
              </a:tr>
              <a:tr h="47020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Arial" panose="020B0604020202020204" pitchFamily="34" charset="0"/>
                          <a:cs typeface="Arial" panose="020B0604020202020204" pitchFamily="34" charset="0"/>
                        </a:rPr>
                        <a:t>Pain Relievers </a:t>
                      </a:r>
                    </a:p>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Arial" panose="020B0604020202020204" pitchFamily="34" charset="0"/>
                          <a:cs typeface="Arial" panose="020B0604020202020204" pitchFamily="34" charset="0"/>
                        </a:rPr>
                        <a:t>(per CDC Definition, includes methadone)</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603</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689</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739</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644</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548</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4"/>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Heroin</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147</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205 </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260</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311</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367</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5"/>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Fentanyl</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69</a:t>
                      </a:r>
                    </a:p>
                  </a:txBody>
                  <a:tcPr marL="4737" marR="4737" marT="4737" marB="0" anchor="ctr"/>
                </a:tc>
                <a:tc>
                  <a:txBody>
                    <a:bodyPr/>
                    <a:lstStyle/>
                    <a:p>
                      <a:pPr algn="ctr" rtl="0" fontAlgn="ctr"/>
                      <a:r>
                        <a:rPr lang="en-US" sz="1600" b="0" i="0" u="none" strike="noStrike">
                          <a:solidFill>
                            <a:schemeClr val="tx1"/>
                          </a:solidFill>
                          <a:effectLst/>
                          <a:latin typeface="Arial" panose="020B0604020202020204" pitchFamily="34" charset="0"/>
                          <a:cs typeface="Arial" panose="020B0604020202020204" pitchFamily="34" charset="0"/>
                        </a:rPr>
                        <a:t>169</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294</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500</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742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6"/>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Methadone</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71</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67</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82</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69</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66</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7"/>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388</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492 </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573</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504</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409</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8"/>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352</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447</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522</a:t>
                      </a:r>
                    </a:p>
                  </a:txBody>
                  <a:tcPr marL="4737" marR="4737" marT="4737" marB="0" anchor="ctr"/>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447</a:t>
                      </a: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354</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9"/>
                  </a:ext>
                </a:extLst>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smtClean="0">
                          <a:solidFill>
                            <a:schemeClr val="tx1"/>
                          </a:solidFill>
                          <a:effectLst/>
                          <a:latin typeface="Arial" panose="020B0604020202020204" pitchFamily="34" charset="0"/>
                          <a:cs typeface="Arial" panose="020B0604020202020204" pitchFamily="34" charset="0"/>
                        </a:rPr>
                        <a:t>Stimulants</a:t>
                      </a:r>
                      <a:r>
                        <a:rPr lang="en-US" sz="1600" b="1" u="none" strike="noStrike" baseline="0" dirty="0" smtClean="0">
                          <a:solidFill>
                            <a:schemeClr val="tx1"/>
                          </a:solidFill>
                          <a:effectLst/>
                          <a:latin typeface="Arial" panose="020B0604020202020204" pitchFamily="34" charset="0"/>
                          <a:cs typeface="Arial" panose="020B0604020202020204" pitchFamily="34" charset="0"/>
                        </a:rPr>
                        <a:t> </a:t>
                      </a:r>
                      <a:r>
                        <a:rPr lang="en-US" sz="1600" b="1" u="none" strike="noStrike" dirty="0" smtClean="0">
                          <a:solidFill>
                            <a:schemeClr val="tx1"/>
                          </a:solidFill>
                          <a:effectLst/>
                          <a:latin typeface="Arial" panose="020B0604020202020204" pitchFamily="34" charset="0"/>
                          <a:cs typeface="Arial" panose="020B0604020202020204" pitchFamily="34" charset="0"/>
                        </a:rPr>
                        <a:t>other than Cocaine</a:t>
                      </a:r>
                      <a:endParaRPr lang="en-US" sz="1600" b="1"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73</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112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187</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319</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462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smtClean="0">
                          <a:solidFill>
                            <a:schemeClr val="tx1"/>
                          </a:solidFill>
                          <a:effectLst/>
                          <a:latin typeface="Arial" panose="020B0604020202020204" pitchFamily="34" charset="0"/>
                          <a:cs typeface="Arial" panose="020B0604020202020204" pitchFamily="34" charset="0"/>
                        </a:rPr>
                        <a:t>Cocaine</a:t>
                      </a:r>
                      <a:endParaRPr lang="en-US" sz="1600" b="1"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134</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203</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250</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306</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251</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r>
              <a:tr h="39747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smtClean="0">
                          <a:solidFill>
                            <a:schemeClr val="tx1"/>
                          </a:solidFill>
                          <a:effectLst/>
                          <a:latin typeface="Arial" panose="020B0604020202020204" pitchFamily="34" charset="0"/>
                          <a:cs typeface="Arial" panose="020B0604020202020204" pitchFamily="34" charset="0"/>
                        </a:rPr>
                        <a:t>Opioids</a:t>
                      </a:r>
                      <a:r>
                        <a:rPr lang="en-US" sz="1600" b="1" u="none" strike="noStrike" baseline="0" dirty="0" smtClean="0">
                          <a:solidFill>
                            <a:schemeClr val="tx1"/>
                          </a:solidFill>
                          <a:effectLst/>
                          <a:latin typeface="Arial" panose="020B0604020202020204" pitchFamily="34" charset="0"/>
                          <a:cs typeface="Arial" panose="020B0604020202020204" pitchFamily="34" charset="0"/>
                        </a:rPr>
                        <a:t> and Stimulants </a:t>
                      </a:r>
                      <a:endParaRPr lang="en-US" sz="1600" b="1"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49</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65</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111</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177</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281</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r>
            </a:tbl>
          </a:graphicData>
        </a:graphic>
      </p:graphicFrame>
      <p:sp>
        <p:nvSpPr>
          <p:cNvPr id="6"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85628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a:solidFill>
                  <a:prstClr val="white"/>
                </a:solidFill>
                <a:effectLst/>
                <a:latin typeface="Arial" panose="020B0604020202020204" pitchFamily="34" charset="0"/>
                <a:cs typeface="Arial" panose="020B0604020202020204" pitchFamily="34" charset="0"/>
              </a:rPr>
              <a:t>All Fentanyl Death Rates by Age Distribution, </a:t>
            </a:r>
            <a:br>
              <a:rPr lang="en-US" sz="2800" dirty="0">
                <a:solidFill>
                  <a:prstClr val="white"/>
                </a:solidFill>
                <a:effectLst/>
                <a:latin typeface="Arial" panose="020B0604020202020204" pitchFamily="34" charset="0"/>
                <a:cs typeface="Arial" panose="020B0604020202020204" pitchFamily="34" charset="0"/>
              </a:rPr>
            </a:b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8533904"/>
              </p:ext>
            </p:extLst>
          </p:nvPr>
        </p:nvGraphicFramePr>
        <p:xfrm>
          <a:off x="0" y="1056669"/>
          <a:ext cx="89916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010400" y="5762747"/>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a:t>
            </a:r>
            <a:r>
              <a:rPr lang="en-US" sz="1200" dirty="0" smtClean="0">
                <a:latin typeface="+mj-lt"/>
              </a:rPr>
              <a:t>.  </a:t>
            </a:r>
            <a:endParaRPr lang="en-US" sz="1200" dirty="0">
              <a:latin typeface="+mj-lt"/>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94330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solidFill>
                  <a:prstClr val="white"/>
                </a:solidFill>
                <a:effectLst/>
                <a:latin typeface="Arial" panose="020B0604020202020204" pitchFamily="34" charset="0"/>
                <a:cs typeface="Arial" panose="020B0604020202020204" pitchFamily="34" charset="0"/>
              </a:rPr>
              <a:t>Stimulants other than Cocaine Death Rates by Age Distribution, </a:t>
            </a: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21863616"/>
              </p:ext>
            </p:extLst>
          </p:nvPr>
        </p:nvGraphicFramePr>
        <p:xfrm>
          <a:off x="76200" y="1219200"/>
          <a:ext cx="8991600" cy="4978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477000" y="14478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7"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4735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177803"/>
            <a:ext cx="90678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Stimulants other than Cocaine Death Rates by Age Distribution, </a:t>
            </a: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4708849"/>
              </p:ext>
            </p:extLst>
          </p:nvPr>
        </p:nvGraphicFramePr>
        <p:xfrm>
          <a:off x="0" y="1015495"/>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010400" y="5834758"/>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25544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2614595376"/>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381000" y="177803"/>
            <a:ext cx="87630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All Opioids plus Stimulant Death Rates by Age Distribution, </a:t>
            </a: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5" name="TextBox 4"/>
          <p:cNvSpPr txBox="1"/>
          <p:nvPr/>
        </p:nvSpPr>
        <p:spPr>
          <a:xfrm>
            <a:off x="6629400" y="16002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4265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95564601"/>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a:xfrm>
            <a:off x="304800" y="177803"/>
            <a:ext cx="8839200" cy="825500"/>
          </a:xfrm>
        </p:spPr>
        <p:txBody>
          <a:bodyPr/>
          <a:lstStyle/>
          <a:p>
            <a:r>
              <a:rPr lang="en-US" sz="2800" dirty="0">
                <a:solidFill>
                  <a:prstClr val="white"/>
                </a:solidFill>
                <a:effectLst/>
                <a:latin typeface="Arial" panose="020B0604020202020204" pitchFamily="34" charset="0"/>
                <a:cs typeface="Arial" panose="020B0604020202020204" pitchFamily="34" charset="0"/>
              </a:rPr>
              <a:t>All Opioids plus Stimulant Death Rates by Age Distribution, </a:t>
            </a:r>
            <a:r>
              <a:rPr lang="en-US" sz="2800" dirty="0" smtClean="0">
                <a:solidFill>
                  <a:prstClr val="white"/>
                </a:solidFill>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sp>
        <p:nvSpPr>
          <p:cNvPr id="4" name="TextBox 3"/>
          <p:cNvSpPr txBox="1"/>
          <p:nvPr/>
        </p:nvSpPr>
        <p:spPr>
          <a:xfrm>
            <a:off x="6629400" y="1193800"/>
            <a:ext cx="27432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7805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anose="020B0604020202020204" pitchFamily="34" charset="0"/>
                <a:cs typeface="Arial" panose="020B0604020202020204" pitchFamily="34" charset="0"/>
              </a:rPr>
              <a:t>CSMD Concordance slides</a:t>
            </a:r>
          </a:p>
        </p:txBody>
      </p:sp>
      <p:sp>
        <p:nvSpPr>
          <p:cNvPr id="3" name="Content Placeholder 2"/>
          <p:cNvSpPr>
            <a:spLocks noGrp="1"/>
          </p:cNvSpPr>
          <p:nvPr>
            <p:ph idx="1"/>
          </p:nvPr>
        </p:nvSpPr>
        <p:spPr/>
        <p:txBody>
          <a:bodyPr/>
          <a:lstStyle/>
          <a:p>
            <a:endParaRPr lang="en-US"/>
          </a:p>
        </p:txBody>
      </p:sp>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9484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1286416"/>
              </p:ext>
            </p:extLst>
          </p:nvPr>
        </p:nvGraphicFramePr>
        <p:xfrm>
          <a:off x="152399" y="1095627"/>
          <a:ext cx="8839201" cy="4666745"/>
        </p:xfrm>
        <a:graphic>
          <a:graphicData uri="http://schemas.openxmlformats.org/drawingml/2006/table">
            <a:tbl>
              <a:tblPr firstRow="1" bandRow="1">
                <a:tableStyleId>{073A0DAA-6AF3-43AB-8588-CEC1D06C72B9}</a:tableStyleId>
              </a:tblPr>
              <a:tblGrid>
                <a:gridCol w="2208830">
                  <a:extLst>
                    <a:ext uri="{9D8B030D-6E8A-4147-A177-3AD203B41FA5}">
                      <a16:colId xmlns="" xmlns:a16="http://schemas.microsoft.com/office/drawing/2014/main" val="20000"/>
                    </a:ext>
                  </a:extLst>
                </a:gridCol>
                <a:gridCol w="1033806">
                  <a:extLst>
                    <a:ext uri="{9D8B030D-6E8A-4147-A177-3AD203B41FA5}">
                      <a16:colId xmlns="" xmlns:a16="http://schemas.microsoft.com/office/drawing/2014/main" val="20001"/>
                    </a:ext>
                  </a:extLst>
                </a:gridCol>
                <a:gridCol w="1061878">
                  <a:extLst>
                    <a:ext uri="{9D8B030D-6E8A-4147-A177-3AD203B41FA5}">
                      <a16:colId xmlns="" xmlns:a16="http://schemas.microsoft.com/office/drawing/2014/main" val="20002"/>
                    </a:ext>
                  </a:extLst>
                </a:gridCol>
                <a:gridCol w="1124901">
                  <a:extLst>
                    <a:ext uri="{9D8B030D-6E8A-4147-A177-3AD203B41FA5}">
                      <a16:colId xmlns="" xmlns:a16="http://schemas.microsoft.com/office/drawing/2014/main" val="20003"/>
                    </a:ext>
                  </a:extLst>
                </a:gridCol>
                <a:gridCol w="1061878">
                  <a:extLst>
                    <a:ext uri="{9D8B030D-6E8A-4147-A177-3AD203B41FA5}">
                      <a16:colId xmlns="" xmlns:a16="http://schemas.microsoft.com/office/drawing/2014/main" val="20004"/>
                    </a:ext>
                  </a:extLst>
                </a:gridCol>
                <a:gridCol w="1062250">
                  <a:extLst>
                    <a:ext uri="{9D8B030D-6E8A-4147-A177-3AD203B41FA5}">
                      <a16:colId xmlns="" xmlns:a16="http://schemas.microsoft.com/office/drawing/2014/main" val="20005"/>
                    </a:ext>
                  </a:extLst>
                </a:gridCol>
                <a:gridCol w="1285658">
                  <a:extLst>
                    <a:ext uri="{9D8B030D-6E8A-4147-A177-3AD203B41FA5}">
                      <a16:colId xmlns="" xmlns:a16="http://schemas.microsoft.com/office/drawing/2014/main" val="20006"/>
                    </a:ext>
                  </a:extLst>
                </a:gridCol>
              </a:tblGrid>
              <a:tr h="757201">
                <a:tc>
                  <a:txBody>
                    <a:bodyPr/>
                    <a:lstStyle/>
                    <a:p>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Overdose</a:t>
                      </a:r>
                      <a:r>
                        <a:rPr lang="en-US" sz="1800" b="1" baseline="0" dirty="0">
                          <a:latin typeface="Arial" panose="020B0604020202020204" pitchFamily="34" charset="0"/>
                          <a:cs typeface="Arial" panose="020B0604020202020204" pitchFamily="34" charset="0"/>
                        </a:rPr>
                        <a:t> Death</a:t>
                      </a:r>
                      <a:endParaRPr lang="en-US" sz="1800" b="1" dirty="0">
                        <a:latin typeface="Arial" panose="020B0604020202020204" pitchFamily="34" charset="0"/>
                        <a:cs typeface="Arial" panose="020B0604020202020204" pitchFamily="34" charset="0"/>
                      </a:endParaRPr>
                    </a:p>
                  </a:txBody>
                  <a:tcPr anchor="ctr">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2014</a:t>
                      </a:r>
                      <a:endParaRPr lang="en-US" sz="18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latin typeface="Arial" panose="020B0604020202020204" pitchFamily="34" charset="0"/>
                          <a:cs typeface="Arial" panose="020B0604020202020204" pitchFamily="34" charset="0"/>
                        </a:rPr>
                        <a:t>(</a:t>
                      </a:r>
                      <a:r>
                        <a:rPr lang="en-US" sz="1800" b="1" u="none" strike="noStrike" dirty="0" smtClean="0">
                          <a:solidFill>
                            <a:schemeClr val="bg1"/>
                          </a:solidFill>
                          <a:effectLst/>
                          <a:latin typeface="Arial" panose="020B0604020202020204" pitchFamily="34" charset="0"/>
                          <a:cs typeface="Arial" panose="020B0604020202020204" pitchFamily="34" charset="0"/>
                        </a:rPr>
                        <a:t>n=</a:t>
                      </a:r>
                      <a:r>
                        <a:rPr lang="en-US" sz="1800" b="1" i="0" u="none" strike="noStrike" dirty="0" smtClean="0">
                          <a:solidFill>
                            <a:schemeClr val="bg1"/>
                          </a:solidFill>
                          <a:effectLst/>
                          <a:latin typeface="Arial" panose="020B0604020202020204" pitchFamily="34" charset="0"/>
                          <a:cs typeface="Arial" panose="020B0604020202020204" pitchFamily="34" charset="0"/>
                        </a:rPr>
                        <a:t>1,263</a:t>
                      </a:r>
                      <a:r>
                        <a:rPr lang="en-US" sz="1800" b="1" u="none" strike="noStrike" dirty="0" smtClean="0">
                          <a:solidFill>
                            <a:schemeClr val="bg1"/>
                          </a:solidFill>
                          <a:effectLst/>
                          <a:latin typeface="Arial" panose="020B0604020202020204" pitchFamily="34" charset="0"/>
                          <a:cs typeface="Arial" panose="020B0604020202020204" pitchFamily="34" charset="0"/>
                        </a:rPr>
                        <a:t>)</a:t>
                      </a:r>
                      <a:endParaRPr lang="en-US" sz="18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2015</a:t>
                      </a:r>
                      <a:endParaRPr lang="en-US" sz="18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latin typeface="Arial" panose="020B0604020202020204" pitchFamily="34" charset="0"/>
                          <a:cs typeface="Arial" panose="020B0604020202020204" pitchFamily="34" charset="0"/>
                        </a:rPr>
                        <a:t>(</a:t>
                      </a:r>
                      <a:r>
                        <a:rPr lang="en-US" sz="1800" b="1" u="none" strike="noStrike" dirty="0" smtClean="0">
                          <a:solidFill>
                            <a:schemeClr val="bg1"/>
                          </a:solidFill>
                          <a:effectLst/>
                          <a:latin typeface="Arial" panose="020B0604020202020204" pitchFamily="34" charset="0"/>
                          <a:cs typeface="Arial" panose="020B0604020202020204" pitchFamily="34" charset="0"/>
                        </a:rPr>
                        <a:t>n=1,451)</a:t>
                      </a:r>
                      <a:endParaRPr lang="en-US" sz="18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2016</a:t>
                      </a:r>
                      <a:endParaRPr lang="en-US" sz="18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latin typeface="Arial" panose="020B0604020202020204" pitchFamily="34" charset="0"/>
                          <a:cs typeface="Arial" panose="020B0604020202020204" pitchFamily="34" charset="0"/>
                        </a:rPr>
                        <a:t>(</a:t>
                      </a:r>
                      <a:r>
                        <a:rPr lang="en-US" sz="1800" b="1" u="none" strike="noStrike" dirty="0" smtClean="0">
                          <a:solidFill>
                            <a:schemeClr val="bg1"/>
                          </a:solidFill>
                          <a:effectLst/>
                          <a:latin typeface="Arial" panose="020B0604020202020204" pitchFamily="34" charset="0"/>
                          <a:cs typeface="Arial" panose="020B0604020202020204" pitchFamily="34" charset="0"/>
                        </a:rPr>
                        <a:t>n=1,631) </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i="0" u="none" strike="noStrike" dirty="0" smtClean="0">
                          <a:solidFill>
                            <a:schemeClr val="bg1"/>
                          </a:solidFill>
                          <a:effectLst/>
                          <a:latin typeface="Arial" panose="020B0604020202020204" pitchFamily="34" charset="0"/>
                          <a:cs typeface="Arial" panose="020B0604020202020204" pitchFamily="34" charset="0"/>
                        </a:rPr>
                        <a:t>2017</a:t>
                      </a:r>
                      <a:endParaRPr lang="en-US" sz="1800" b="1" i="0" u="none" strike="noStrike" dirty="0">
                        <a:solidFill>
                          <a:schemeClr val="bg1"/>
                        </a:solidFill>
                        <a:effectLst/>
                        <a:latin typeface="Arial" panose="020B0604020202020204" pitchFamily="34" charset="0"/>
                        <a:cs typeface="Arial" panose="020B0604020202020204" pitchFamily="34" charset="0"/>
                      </a:endParaRPr>
                    </a:p>
                    <a:p>
                      <a:pPr algn="ctr" rtl="0" fontAlgn="ctr"/>
                      <a:r>
                        <a:rPr lang="en-US" sz="1800" b="1" i="0" u="none" strike="noStrike" dirty="0">
                          <a:solidFill>
                            <a:schemeClr val="bg1"/>
                          </a:solidFill>
                          <a:effectLst/>
                          <a:latin typeface="Arial" panose="020B0604020202020204" pitchFamily="34" charset="0"/>
                          <a:cs typeface="Arial" panose="020B0604020202020204" pitchFamily="34" charset="0"/>
                        </a:rPr>
                        <a:t>(</a:t>
                      </a:r>
                      <a:r>
                        <a:rPr lang="en-US" sz="1800" b="1" i="0" u="none" strike="noStrike" dirty="0" smtClean="0">
                          <a:solidFill>
                            <a:schemeClr val="bg1"/>
                          </a:solidFill>
                          <a:effectLst/>
                          <a:latin typeface="Arial" panose="020B0604020202020204" pitchFamily="34" charset="0"/>
                          <a:cs typeface="Arial" panose="020B0604020202020204" pitchFamily="34" charset="0"/>
                        </a:rPr>
                        <a:t>n=1,776)</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i="0" u="none" strike="noStrike" dirty="0" smtClean="0">
                          <a:solidFill>
                            <a:schemeClr val="bg1"/>
                          </a:solidFill>
                          <a:effectLst/>
                          <a:latin typeface="Arial" panose="020B0604020202020204" pitchFamily="34" charset="0"/>
                          <a:cs typeface="Arial" panose="020B0604020202020204" pitchFamily="34" charset="0"/>
                        </a:rPr>
                        <a:t>2018</a:t>
                      </a:r>
                      <a:endParaRPr lang="en-US" sz="1800" b="1" i="0" u="none" strike="noStrike" dirty="0">
                        <a:solidFill>
                          <a:schemeClr val="bg1"/>
                        </a:solidFill>
                        <a:effectLst/>
                        <a:latin typeface="Arial" panose="020B0604020202020204" pitchFamily="34" charset="0"/>
                        <a:cs typeface="Arial" panose="020B0604020202020204" pitchFamily="34" charset="0"/>
                      </a:endParaRPr>
                    </a:p>
                    <a:p>
                      <a:pPr algn="ctr" rtl="0" fontAlgn="ctr"/>
                      <a:r>
                        <a:rPr lang="en-US" sz="1800" b="1" i="0" u="none" strike="noStrike" dirty="0">
                          <a:solidFill>
                            <a:schemeClr val="bg1"/>
                          </a:solidFill>
                          <a:effectLst/>
                          <a:latin typeface="Arial" panose="020B0604020202020204" pitchFamily="34" charset="0"/>
                          <a:cs typeface="Arial" panose="020B0604020202020204" pitchFamily="34" charset="0"/>
                        </a:rPr>
                        <a:t>(</a:t>
                      </a:r>
                      <a:r>
                        <a:rPr lang="en-US" sz="1800" b="1" i="0" u="none" strike="noStrike" dirty="0" smtClean="0">
                          <a:solidFill>
                            <a:schemeClr val="bg1"/>
                          </a:solidFill>
                          <a:effectLst/>
                          <a:latin typeface="Arial" panose="020B0604020202020204" pitchFamily="34" charset="0"/>
                          <a:cs typeface="Arial" panose="020B0604020202020204" pitchFamily="34" charset="0"/>
                        </a:rPr>
                        <a:t>n=1,818)</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i="0" u="none" strike="noStrike" dirty="0">
                          <a:solidFill>
                            <a:schemeClr val="bg1"/>
                          </a:solidFill>
                          <a:effectLst/>
                          <a:latin typeface="Arial" panose="020B0604020202020204" pitchFamily="34" charset="0"/>
                          <a:cs typeface="Arial" panose="020B0604020202020204" pitchFamily="34" charset="0"/>
                        </a:rPr>
                        <a:t>Percent </a:t>
                      </a:r>
                      <a:r>
                        <a:rPr lang="en-US" sz="1800" b="1" i="0" u="none" strike="noStrike" dirty="0" err="1">
                          <a:solidFill>
                            <a:schemeClr val="bg1"/>
                          </a:solidFill>
                          <a:effectLst/>
                          <a:latin typeface="Arial" panose="020B0604020202020204" pitchFamily="34" charset="0"/>
                          <a:cs typeface="Arial" panose="020B0604020202020204" pitchFamily="34" charset="0"/>
                        </a:rPr>
                        <a:t>Difference</a:t>
                      </a:r>
                      <a:r>
                        <a:rPr lang="en-US" sz="18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8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0"/>
                  </a:ext>
                </a:extLst>
              </a:tr>
              <a:tr h="457937">
                <a:tc>
                  <a:txBody>
                    <a:bodyPr/>
                    <a:lstStyle/>
                    <a:p>
                      <a:pPr algn="l" rtl="0" fontAlgn="ctr"/>
                      <a:r>
                        <a:rPr lang="en-US" sz="1600" b="1" u="none" strike="noStrike" dirty="0">
                          <a:solidFill>
                            <a:schemeClr val="tx1"/>
                          </a:solidFill>
                          <a:effectLst/>
                          <a:latin typeface="Arial" panose="020B0604020202020204" pitchFamily="34" charset="0"/>
                          <a:cs typeface="Arial" panose="020B0604020202020204" pitchFamily="34" charset="0"/>
                        </a:rPr>
                        <a:t> All Drug </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66</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64</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60</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1"/>
                  </a:ext>
                </a:extLst>
              </a:tr>
              <a:tr h="45793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Opioid </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78</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67</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66</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60</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2"/>
                  </a:ext>
                </a:extLst>
              </a:tr>
              <a:tr h="64496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Arial" panose="020B0604020202020204" pitchFamily="34" charset="0"/>
                          <a:cs typeface="Arial" panose="020B0604020202020204" pitchFamily="34" charset="0"/>
                        </a:rPr>
                        <a:t>Pain Relievers </a:t>
                      </a:r>
                    </a:p>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Arial" panose="020B0604020202020204" pitchFamily="34" charset="0"/>
                          <a:cs typeface="Arial" panose="020B0604020202020204" pitchFamily="34" charset="0"/>
                        </a:rPr>
                        <a:t>(per CDC Definition, includes methadone)</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80</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73</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71</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4"/>
                  </a:ext>
                </a:extLst>
              </a:tr>
              <a:tr h="45793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Heroin</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57</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52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5"/>
                  </a:ext>
                </a:extLst>
              </a:tr>
              <a:tr h="45793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Fentanyl</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67</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54</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52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-23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6"/>
                  </a:ext>
                </a:extLst>
              </a:tr>
              <a:tr h="45793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Methadone</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80</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70</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68</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7"/>
                  </a:ext>
                </a:extLst>
              </a:tr>
              <a:tr h="45793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83</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80</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78</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8"/>
                  </a:ext>
                </a:extLst>
              </a:tr>
              <a:tr h="51696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81</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75</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76</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9"/>
                  </a:ext>
                </a:extLst>
              </a:tr>
            </a:tbl>
          </a:graphicData>
        </a:graphic>
      </p:graphicFrame>
      <p:sp>
        <p:nvSpPr>
          <p:cNvPr id="5" name="Title 4"/>
          <p:cNvSpPr>
            <a:spLocks noGrp="1"/>
          </p:cNvSpPr>
          <p:nvPr>
            <p:ph type="title"/>
          </p:nvPr>
        </p:nvSpPr>
        <p:spPr>
          <a:xfrm>
            <a:off x="0" y="177803"/>
            <a:ext cx="9144000" cy="825500"/>
          </a:xfrm>
        </p:spPr>
        <p:txBody>
          <a:bodyPr/>
          <a:lstStyle/>
          <a:p>
            <a:r>
              <a:rPr lang="en-US" sz="1900" dirty="0">
                <a:latin typeface="Arial" panose="020B0604020202020204" pitchFamily="34" charset="0"/>
                <a:cs typeface="Arial" panose="020B0604020202020204" pitchFamily="34" charset="0"/>
              </a:rPr>
              <a:t>Percent who filled </a:t>
            </a:r>
            <a:r>
              <a:rPr lang="en-US" sz="1900" u="sng" dirty="0">
                <a:latin typeface="Arial" panose="020B0604020202020204" pitchFamily="34" charset="0"/>
                <a:cs typeface="Arial" panose="020B0604020202020204" pitchFamily="34" charset="0"/>
              </a:rPr>
              <a:t>any</a:t>
            </a:r>
            <a:r>
              <a:rPr lang="en-US" sz="1900" dirty="0">
                <a:latin typeface="Arial" panose="020B0604020202020204" pitchFamily="34" charset="0"/>
                <a:cs typeface="Arial" panose="020B0604020202020204" pitchFamily="34" charset="0"/>
              </a:rPr>
              <a:t> prescription in the Tennessee CSMD within </a:t>
            </a:r>
            <a:r>
              <a:rPr lang="en-US" sz="1900" u="sng" dirty="0">
                <a:latin typeface="Arial" panose="020B0604020202020204" pitchFamily="34" charset="0"/>
                <a:cs typeface="Arial" panose="020B0604020202020204" pitchFamily="34" charset="0"/>
              </a:rPr>
              <a:t>365 days</a:t>
            </a:r>
            <a:r>
              <a:rPr lang="en-US" sz="1900" dirty="0">
                <a:latin typeface="Arial" panose="020B0604020202020204" pitchFamily="34" charset="0"/>
                <a:cs typeface="Arial" panose="020B0604020202020204" pitchFamily="34" charset="0"/>
              </a:rPr>
              <a:t> of death by type of overdose death among all individuals who died by year, </a:t>
            </a:r>
            <a:r>
              <a:rPr lang="en-US" sz="1900" dirty="0" smtClean="0">
                <a:latin typeface="Arial" panose="020B0604020202020204" pitchFamily="34" charset="0"/>
                <a:cs typeface="Arial" panose="020B0604020202020204" pitchFamily="34" charset="0"/>
              </a:rPr>
              <a:t>2014-2018 </a:t>
            </a:r>
            <a:r>
              <a:rPr lang="en-US" sz="1900" dirty="0">
                <a:latin typeface="Arial" panose="020B0604020202020204" pitchFamily="34" charset="0"/>
                <a:cs typeface="Arial" panose="020B0604020202020204" pitchFamily="34" charset="0"/>
              </a:rPr>
              <a:t>(</a:t>
            </a:r>
            <a:r>
              <a:rPr lang="en-US" sz="1900" dirty="0" smtClean="0">
                <a:latin typeface="Arial" panose="020B0604020202020204" pitchFamily="34" charset="0"/>
                <a:cs typeface="Arial" panose="020B0604020202020204" pitchFamily="34" charset="0"/>
              </a:rPr>
              <a:t>n=7,939 </a:t>
            </a:r>
            <a:r>
              <a:rPr lang="en-US" sz="1900" dirty="0">
                <a:latin typeface="Arial" panose="020B0604020202020204" pitchFamily="34" charset="0"/>
                <a:cs typeface="Arial" panose="020B0604020202020204" pitchFamily="34" charset="0"/>
              </a:rPr>
              <a:t>total)</a:t>
            </a:r>
            <a:r>
              <a:rPr lang="en-US" sz="1900" baseline="30000" dirty="0">
                <a:latin typeface="Arial" panose="020B0604020202020204" pitchFamily="34" charset="0"/>
                <a:cs typeface="Arial" panose="020B0604020202020204" pitchFamily="34" charset="0"/>
              </a:rPr>
              <a:t>a</a:t>
            </a:r>
            <a:r>
              <a:rPr lang="en-US" sz="1900" dirty="0">
                <a:latin typeface="Arial" panose="020B0604020202020204" pitchFamily="34" charset="0"/>
                <a:cs typeface="Arial" panose="020B0604020202020204" pitchFamily="34" charset="0"/>
              </a:rPr>
              <a:t> </a:t>
            </a:r>
          </a:p>
        </p:txBody>
      </p:sp>
      <p:sp>
        <p:nvSpPr>
          <p:cNvPr id="3" name="Rectangle 2"/>
          <p:cNvSpPr/>
          <p:nvPr/>
        </p:nvSpPr>
        <p:spPr>
          <a:xfrm>
            <a:off x="0" y="5848015"/>
            <a:ext cx="3159839" cy="231237"/>
          </a:xfrm>
          <a:prstGeom prst="rect">
            <a:avLst/>
          </a:prstGeom>
        </p:spPr>
        <p:txBody>
          <a:bodyPr wrap="none">
            <a:spAutoFit/>
          </a:bodyPr>
          <a:lstStyle/>
          <a:p>
            <a:r>
              <a:rPr lang="en-US" sz="1400" b="1" baseline="30000" dirty="0" err="1">
                <a:latin typeface="Arial" panose="020B0604020202020204" pitchFamily="34" charset="0"/>
                <a:cs typeface="Arial" panose="020B0604020202020204" pitchFamily="34" charset="0"/>
              </a:rPr>
              <a:t>b</a:t>
            </a:r>
            <a:r>
              <a:rPr lang="en-US" sz="1400" b="1" dirty="0" err="1">
                <a:latin typeface="Arial" panose="020B0604020202020204" pitchFamily="34" charset="0"/>
                <a:cs typeface="Arial" panose="020B0604020202020204" pitchFamily="34" charset="0"/>
              </a:rPr>
              <a:t>Difference</a:t>
            </a:r>
            <a:r>
              <a:rPr lang="en-US" sz="1400" b="1" dirty="0">
                <a:latin typeface="Arial" panose="020B0604020202020204" pitchFamily="34" charset="0"/>
                <a:cs typeface="Arial" panose="020B0604020202020204" pitchFamily="34" charset="0"/>
              </a:rPr>
              <a:t> between </a:t>
            </a:r>
            <a:r>
              <a:rPr lang="en-US" sz="1400" b="1" dirty="0" smtClean="0">
                <a:latin typeface="Arial" panose="020B0604020202020204" pitchFamily="34" charset="0"/>
                <a:cs typeface="Arial" panose="020B0604020202020204" pitchFamily="34" charset="0"/>
              </a:rPr>
              <a:t>2018 </a:t>
            </a:r>
            <a:r>
              <a:rPr lang="en-US" sz="1400" b="1" dirty="0">
                <a:latin typeface="Arial" panose="020B0604020202020204" pitchFamily="34" charset="0"/>
                <a:cs typeface="Arial" panose="020B0604020202020204" pitchFamily="34" charset="0"/>
              </a:rPr>
              <a:t>and </a:t>
            </a:r>
            <a:r>
              <a:rPr lang="en-US" sz="1400" b="1" dirty="0" smtClean="0">
                <a:latin typeface="Arial" panose="020B0604020202020204" pitchFamily="34" charset="0"/>
                <a:cs typeface="Arial" panose="020B0604020202020204" pitchFamily="34" charset="0"/>
              </a:rPr>
              <a:t>2014</a:t>
            </a:r>
            <a:endParaRPr lang="en-US" sz="1400" b="1"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46162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1900" dirty="0">
                <a:latin typeface="Arial" panose="020B0604020202020204" pitchFamily="34" charset="0"/>
                <a:cs typeface="Arial" panose="020B0604020202020204" pitchFamily="34" charset="0"/>
              </a:rPr>
              <a:t>Percent who filled </a:t>
            </a:r>
            <a:r>
              <a:rPr lang="en-US" sz="1900" u="sng" dirty="0">
                <a:latin typeface="Arial" panose="020B0604020202020204" pitchFamily="34" charset="0"/>
                <a:cs typeface="Arial" panose="020B0604020202020204" pitchFamily="34" charset="0"/>
              </a:rPr>
              <a:t>any</a:t>
            </a:r>
            <a:r>
              <a:rPr lang="en-US" sz="1900" dirty="0">
                <a:latin typeface="Arial" panose="020B0604020202020204" pitchFamily="34" charset="0"/>
                <a:cs typeface="Arial" panose="020B0604020202020204" pitchFamily="34" charset="0"/>
              </a:rPr>
              <a:t> prescription in the Tennessee CSMD within </a:t>
            </a:r>
            <a:r>
              <a:rPr lang="en-US" sz="1900" u="sng" dirty="0">
                <a:latin typeface="Arial" panose="020B0604020202020204" pitchFamily="34" charset="0"/>
                <a:cs typeface="Arial" panose="020B0604020202020204" pitchFamily="34" charset="0"/>
              </a:rPr>
              <a:t>60 days</a:t>
            </a:r>
            <a:r>
              <a:rPr lang="en-US" sz="1900" dirty="0">
                <a:latin typeface="Arial" panose="020B0604020202020204" pitchFamily="34" charset="0"/>
                <a:cs typeface="Arial" panose="020B0604020202020204" pitchFamily="34" charset="0"/>
              </a:rPr>
              <a:t> of death by type of overdose death among all individuals who died by year, </a:t>
            </a:r>
            <a:r>
              <a:rPr lang="en-US" sz="1900" dirty="0" smtClean="0">
                <a:latin typeface="Arial" panose="020B0604020202020204" pitchFamily="34" charset="0"/>
                <a:cs typeface="Arial" panose="020B0604020202020204" pitchFamily="34" charset="0"/>
              </a:rPr>
              <a:t>2014-2018 </a:t>
            </a:r>
            <a:r>
              <a:rPr lang="en-US" sz="1900" dirty="0">
                <a:latin typeface="Arial" panose="020B0604020202020204" pitchFamily="34" charset="0"/>
                <a:cs typeface="Arial" panose="020B0604020202020204" pitchFamily="34" charset="0"/>
              </a:rPr>
              <a:t>(</a:t>
            </a:r>
            <a:r>
              <a:rPr lang="en-US" sz="1900" dirty="0" smtClean="0">
                <a:latin typeface="Arial" panose="020B0604020202020204" pitchFamily="34" charset="0"/>
                <a:cs typeface="Arial" panose="020B0604020202020204" pitchFamily="34" charset="0"/>
              </a:rPr>
              <a:t>n=7,939 </a:t>
            </a:r>
            <a:r>
              <a:rPr lang="en-US" sz="1900" dirty="0">
                <a:latin typeface="Arial" panose="020B0604020202020204" pitchFamily="34" charset="0"/>
                <a:cs typeface="Arial" panose="020B0604020202020204" pitchFamily="34" charset="0"/>
              </a:rPr>
              <a:t>total)</a:t>
            </a:r>
            <a:r>
              <a:rPr lang="en-US" sz="1900" baseline="30000" dirty="0">
                <a:latin typeface="Arial" panose="020B0604020202020204" pitchFamily="34" charset="0"/>
                <a:cs typeface="Arial" panose="020B0604020202020204" pitchFamily="34" charset="0"/>
              </a:rPr>
              <a:t>a</a:t>
            </a:r>
            <a:r>
              <a:rPr lang="en-US" sz="1900" dirty="0">
                <a:latin typeface="Arial" panose="020B0604020202020204" pitchFamily="34" charset="0"/>
                <a:cs typeface="Arial" panose="020B0604020202020204" pitchFamily="34" charset="0"/>
              </a:rPr>
              <a:t> </a:t>
            </a:r>
          </a:p>
        </p:txBody>
      </p:sp>
      <p:sp>
        <p:nvSpPr>
          <p:cNvPr id="4" name="Content Placeholder 3"/>
          <p:cNvSpPr>
            <a:spLocks noGrp="1"/>
          </p:cNvSpPr>
          <p:nvPr>
            <p:ph idx="1"/>
          </p:nvPr>
        </p:nvSpPr>
        <p:spPr/>
        <p:txBody>
          <a:bodyPr/>
          <a:lstStyle/>
          <a:p>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254207679"/>
              </p:ext>
            </p:extLst>
          </p:nvPr>
        </p:nvGraphicFramePr>
        <p:xfrm>
          <a:off x="119959" y="1104317"/>
          <a:ext cx="8904081" cy="4800599"/>
        </p:xfrm>
        <a:graphic>
          <a:graphicData uri="http://schemas.openxmlformats.org/drawingml/2006/table">
            <a:tbl>
              <a:tblPr firstRow="1" bandRow="1">
                <a:tableStyleId>{073A0DAA-6AF3-43AB-8588-CEC1D06C72B9}</a:tableStyleId>
              </a:tblPr>
              <a:tblGrid>
                <a:gridCol w="2286000">
                  <a:extLst>
                    <a:ext uri="{9D8B030D-6E8A-4147-A177-3AD203B41FA5}">
                      <a16:colId xmlns="" xmlns:a16="http://schemas.microsoft.com/office/drawing/2014/main" val="20000"/>
                    </a:ext>
                  </a:extLst>
                </a:gridCol>
                <a:gridCol w="1069924">
                  <a:extLst>
                    <a:ext uri="{9D8B030D-6E8A-4147-A177-3AD203B41FA5}">
                      <a16:colId xmlns="" xmlns:a16="http://schemas.microsoft.com/office/drawing/2014/main" val="20001"/>
                    </a:ext>
                  </a:extLst>
                </a:gridCol>
                <a:gridCol w="1069924">
                  <a:extLst>
                    <a:ext uri="{9D8B030D-6E8A-4147-A177-3AD203B41FA5}">
                      <a16:colId xmlns="" xmlns:a16="http://schemas.microsoft.com/office/drawing/2014/main" val="20002"/>
                    </a:ext>
                  </a:extLst>
                </a:gridCol>
                <a:gridCol w="1042985">
                  <a:extLst>
                    <a:ext uri="{9D8B030D-6E8A-4147-A177-3AD203B41FA5}">
                      <a16:colId xmlns="" xmlns:a16="http://schemas.microsoft.com/office/drawing/2014/main" val="20003"/>
                    </a:ext>
                  </a:extLst>
                </a:gridCol>
                <a:gridCol w="1069924">
                  <a:extLst>
                    <a:ext uri="{9D8B030D-6E8A-4147-A177-3AD203B41FA5}">
                      <a16:colId xmlns="" xmlns:a16="http://schemas.microsoft.com/office/drawing/2014/main" val="20004"/>
                    </a:ext>
                  </a:extLst>
                </a:gridCol>
                <a:gridCol w="1069924">
                  <a:extLst>
                    <a:ext uri="{9D8B030D-6E8A-4147-A177-3AD203B41FA5}">
                      <a16:colId xmlns="" xmlns:a16="http://schemas.microsoft.com/office/drawing/2014/main" val="20005"/>
                    </a:ext>
                  </a:extLst>
                </a:gridCol>
                <a:gridCol w="1295400">
                  <a:extLst>
                    <a:ext uri="{9D8B030D-6E8A-4147-A177-3AD203B41FA5}">
                      <a16:colId xmlns="" xmlns:a16="http://schemas.microsoft.com/office/drawing/2014/main" val="20006"/>
                    </a:ext>
                  </a:extLst>
                </a:gridCol>
              </a:tblGrid>
              <a:tr h="725844">
                <a:tc>
                  <a:txBody>
                    <a:bodyPr/>
                    <a:lstStyle/>
                    <a:p>
                      <a:endParaRPr lang="en-US" sz="1800" b="1"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Overdose</a:t>
                      </a:r>
                      <a:r>
                        <a:rPr lang="en-US" sz="1800" b="1" baseline="0" dirty="0">
                          <a:latin typeface="Arial" panose="020B0604020202020204" pitchFamily="34" charset="0"/>
                          <a:cs typeface="Arial" panose="020B0604020202020204" pitchFamily="34" charset="0"/>
                        </a:rPr>
                        <a:t> Death</a:t>
                      </a:r>
                      <a:endParaRPr lang="en-US" sz="1800" b="1" dirty="0">
                        <a:latin typeface="Arial" panose="020B0604020202020204" pitchFamily="34" charset="0"/>
                        <a:cs typeface="Arial" panose="020B0604020202020204" pitchFamily="34" charset="0"/>
                      </a:endParaRPr>
                    </a:p>
                  </a:txBody>
                  <a:tcPr anchor="ctr">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2014</a:t>
                      </a:r>
                      <a:endParaRPr lang="en-US" sz="18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latin typeface="Arial" panose="020B0604020202020204" pitchFamily="34" charset="0"/>
                          <a:cs typeface="Arial" panose="020B0604020202020204" pitchFamily="34" charset="0"/>
                        </a:rPr>
                        <a:t>(</a:t>
                      </a:r>
                      <a:r>
                        <a:rPr lang="en-US" sz="1800" b="1" u="none" strike="noStrike" dirty="0" smtClean="0">
                          <a:solidFill>
                            <a:schemeClr val="bg1"/>
                          </a:solidFill>
                          <a:effectLst/>
                          <a:latin typeface="Arial" panose="020B0604020202020204" pitchFamily="34" charset="0"/>
                          <a:cs typeface="Arial" panose="020B0604020202020204" pitchFamily="34" charset="0"/>
                        </a:rPr>
                        <a:t>n=</a:t>
                      </a:r>
                      <a:r>
                        <a:rPr lang="en-US" sz="1800" b="1" i="0" u="none" strike="noStrike" dirty="0" smtClean="0">
                          <a:solidFill>
                            <a:schemeClr val="bg1"/>
                          </a:solidFill>
                          <a:effectLst/>
                          <a:latin typeface="Arial" panose="020B0604020202020204" pitchFamily="34" charset="0"/>
                          <a:cs typeface="Arial" panose="020B0604020202020204" pitchFamily="34" charset="0"/>
                        </a:rPr>
                        <a:t>1,263</a:t>
                      </a:r>
                      <a:r>
                        <a:rPr lang="en-US" sz="1800" b="1" u="none" strike="noStrike" dirty="0" smtClean="0">
                          <a:solidFill>
                            <a:schemeClr val="bg1"/>
                          </a:solidFill>
                          <a:effectLst/>
                          <a:latin typeface="Arial" panose="020B0604020202020204" pitchFamily="34" charset="0"/>
                          <a:cs typeface="Arial" panose="020B0604020202020204" pitchFamily="34" charset="0"/>
                        </a:rPr>
                        <a:t>)</a:t>
                      </a:r>
                      <a:endParaRPr lang="en-US" sz="18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2015</a:t>
                      </a:r>
                      <a:endParaRPr lang="en-US" sz="18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latin typeface="Arial" panose="020B0604020202020204" pitchFamily="34" charset="0"/>
                          <a:cs typeface="Arial" panose="020B0604020202020204" pitchFamily="34" charset="0"/>
                        </a:rPr>
                        <a:t>(</a:t>
                      </a:r>
                      <a:r>
                        <a:rPr lang="en-US" sz="1800" b="1" u="none" strike="noStrike" dirty="0" smtClean="0">
                          <a:solidFill>
                            <a:schemeClr val="bg1"/>
                          </a:solidFill>
                          <a:effectLst/>
                          <a:latin typeface="Arial" panose="020B0604020202020204" pitchFamily="34" charset="0"/>
                          <a:cs typeface="Arial" panose="020B0604020202020204" pitchFamily="34" charset="0"/>
                        </a:rPr>
                        <a:t>n=1,451)</a:t>
                      </a:r>
                      <a:endParaRPr lang="en-US" sz="18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u="none" strike="noStrike" dirty="0" smtClean="0">
                          <a:solidFill>
                            <a:schemeClr val="bg1"/>
                          </a:solidFill>
                          <a:effectLst/>
                          <a:latin typeface="Arial" panose="020B0604020202020204" pitchFamily="34" charset="0"/>
                          <a:cs typeface="Arial" panose="020B0604020202020204" pitchFamily="34" charset="0"/>
                        </a:rPr>
                        <a:t>2016</a:t>
                      </a:r>
                      <a:endParaRPr lang="en-US" sz="18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800" b="1" u="none" strike="noStrike" dirty="0">
                          <a:solidFill>
                            <a:schemeClr val="bg1"/>
                          </a:solidFill>
                          <a:effectLst/>
                          <a:latin typeface="Arial" panose="020B0604020202020204" pitchFamily="34" charset="0"/>
                          <a:cs typeface="Arial" panose="020B0604020202020204" pitchFamily="34" charset="0"/>
                        </a:rPr>
                        <a:t>(</a:t>
                      </a:r>
                      <a:r>
                        <a:rPr lang="en-US" sz="1800" b="1" u="none" strike="noStrike" dirty="0" smtClean="0">
                          <a:solidFill>
                            <a:schemeClr val="bg1"/>
                          </a:solidFill>
                          <a:effectLst/>
                          <a:latin typeface="Arial" panose="020B0604020202020204" pitchFamily="34" charset="0"/>
                          <a:cs typeface="Arial" panose="020B0604020202020204" pitchFamily="34" charset="0"/>
                        </a:rPr>
                        <a:t>n=1,631</a:t>
                      </a:r>
                      <a:r>
                        <a:rPr lang="en-US" sz="1800" b="1" u="none" strike="noStrike" dirty="0">
                          <a:solidFill>
                            <a:schemeClr val="bg1"/>
                          </a:solidFill>
                          <a:effectLst/>
                          <a:latin typeface="Arial" panose="020B0604020202020204" pitchFamily="34" charset="0"/>
                          <a:cs typeface="Arial" panose="020B0604020202020204" pitchFamily="34" charset="0"/>
                        </a:rPr>
                        <a:t>) </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i="0" u="none" strike="noStrike" dirty="0" smtClean="0">
                          <a:solidFill>
                            <a:schemeClr val="bg1"/>
                          </a:solidFill>
                          <a:effectLst/>
                          <a:latin typeface="Arial" panose="020B0604020202020204" pitchFamily="34" charset="0"/>
                          <a:cs typeface="Arial" panose="020B0604020202020204" pitchFamily="34" charset="0"/>
                        </a:rPr>
                        <a:t>2017</a:t>
                      </a:r>
                      <a:endParaRPr lang="en-US" sz="1800" b="1" i="0" u="none" strike="noStrike" dirty="0">
                        <a:solidFill>
                          <a:schemeClr val="bg1"/>
                        </a:solidFill>
                        <a:effectLst/>
                        <a:latin typeface="Arial" panose="020B0604020202020204" pitchFamily="34" charset="0"/>
                        <a:cs typeface="Arial" panose="020B0604020202020204" pitchFamily="34" charset="0"/>
                      </a:endParaRPr>
                    </a:p>
                    <a:p>
                      <a:pPr algn="ctr" rtl="0" fontAlgn="ctr"/>
                      <a:r>
                        <a:rPr lang="en-US" sz="1800" b="1" i="0" u="none" strike="noStrike" dirty="0">
                          <a:solidFill>
                            <a:schemeClr val="bg1"/>
                          </a:solidFill>
                          <a:effectLst/>
                          <a:latin typeface="Arial" panose="020B0604020202020204" pitchFamily="34" charset="0"/>
                          <a:cs typeface="Arial" panose="020B0604020202020204" pitchFamily="34" charset="0"/>
                        </a:rPr>
                        <a:t>(</a:t>
                      </a:r>
                      <a:r>
                        <a:rPr lang="en-US" sz="1800" b="1" i="0" u="none" strike="noStrike" dirty="0" smtClean="0">
                          <a:solidFill>
                            <a:schemeClr val="bg1"/>
                          </a:solidFill>
                          <a:effectLst/>
                          <a:latin typeface="Arial" panose="020B0604020202020204" pitchFamily="34" charset="0"/>
                          <a:cs typeface="Arial" panose="020B0604020202020204" pitchFamily="34" charset="0"/>
                        </a:rPr>
                        <a:t>n=1,776)</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i="0" u="none" strike="noStrike" dirty="0" smtClean="0">
                          <a:solidFill>
                            <a:schemeClr val="bg1"/>
                          </a:solidFill>
                          <a:effectLst/>
                          <a:latin typeface="Arial" panose="020B0604020202020204" pitchFamily="34" charset="0"/>
                          <a:cs typeface="Arial" panose="020B0604020202020204" pitchFamily="34" charset="0"/>
                        </a:rPr>
                        <a:t>2018</a:t>
                      </a:r>
                      <a:endParaRPr lang="en-US" sz="1800" b="1" i="0" u="none" strike="noStrike" dirty="0">
                        <a:solidFill>
                          <a:schemeClr val="bg1"/>
                        </a:solidFill>
                        <a:effectLst/>
                        <a:latin typeface="Arial" panose="020B0604020202020204" pitchFamily="34" charset="0"/>
                        <a:cs typeface="Arial" panose="020B0604020202020204" pitchFamily="34" charset="0"/>
                      </a:endParaRPr>
                    </a:p>
                    <a:p>
                      <a:pPr algn="ctr" rtl="0" fontAlgn="ctr"/>
                      <a:r>
                        <a:rPr lang="en-US" sz="1800" b="1" i="0" u="none" strike="noStrike" dirty="0">
                          <a:solidFill>
                            <a:schemeClr val="bg1"/>
                          </a:solidFill>
                          <a:effectLst/>
                          <a:latin typeface="Arial" panose="020B0604020202020204" pitchFamily="34" charset="0"/>
                          <a:cs typeface="Arial" panose="020B0604020202020204" pitchFamily="34" charset="0"/>
                        </a:rPr>
                        <a:t>(</a:t>
                      </a:r>
                      <a:r>
                        <a:rPr lang="en-US" sz="1800" b="1" i="0" u="none" strike="noStrike" dirty="0" smtClean="0">
                          <a:solidFill>
                            <a:schemeClr val="bg1"/>
                          </a:solidFill>
                          <a:effectLst/>
                          <a:latin typeface="Arial" panose="020B0604020202020204" pitchFamily="34" charset="0"/>
                          <a:cs typeface="Arial" panose="020B0604020202020204" pitchFamily="34" charset="0"/>
                        </a:rPr>
                        <a:t>n=1,818)</a:t>
                      </a:r>
                      <a:endParaRPr lang="en-US" sz="18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800" b="1" i="0" u="none" strike="noStrike" dirty="0">
                          <a:solidFill>
                            <a:schemeClr val="bg1"/>
                          </a:solidFill>
                          <a:effectLst/>
                          <a:latin typeface="Arial" panose="020B0604020202020204" pitchFamily="34" charset="0"/>
                          <a:cs typeface="Arial" panose="020B0604020202020204" pitchFamily="34" charset="0"/>
                        </a:rPr>
                        <a:t>Percent </a:t>
                      </a:r>
                      <a:r>
                        <a:rPr lang="en-US" sz="1800" b="1" i="0" u="none" strike="noStrike" dirty="0" err="1">
                          <a:solidFill>
                            <a:schemeClr val="bg1"/>
                          </a:solidFill>
                          <a:effectLst/>
                          <a:latin typeface="Arial" panose="020B0604020202020204" pitchFamily="34" charset="0"/>
                          <a:cs typeface="Arial" panose="020B0604020202020204" pitchFamily="34" charset="0"/>
                        </a:rPr>
                        <a:t>Difference</a:t>
                      </a:r>
                      <a:r>
                        <a:rPr lang="en-US" sz="18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8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0"/>
                  </a:ext>
                </a:extLst>
              </a:tr>
              <a:tr h="483896">
                <a:tc>
                  <a:txBody>
                    <a:bodyPr/>
                    <a:lstStyle/>
                    <a:p>
                      <a:pPr algn="l" rtl="0" fontAlgn="ctr"/>
                      <a:r>
                        <a:rPr lang="en-US" sz="1600" b="1" u="none" strike="noStrike" dirty="0">
                          <a:solidFill>
                            <a:schemeClr val="tx1"/>
                          </a:solidFill>
                          <a:effectLst/>
                          <a:latin typeface="Arial" panose="020B0604020202020204" pitchFamily="34" charset="0"/>
                          <a:cs typeface="Arial" panose="020B0604020202020204" pitchFamily="34" charset="0"/>
                        </a:rPr>
                        <a:t> All Drug </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54</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47</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40</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-18</a:t>
                      </a:r>
                    </a:p>
                  </a:txBody>
                  <a:tcPr marL="9525" marR="9525" marT="9525" marB="0" anchor="b"/>
                </a:tc>
                <a:extLst>
                  <a:ext uri="{0D108BD9-81ED-4DB2-BD59-A6C34878D82A}">
                    <a16:rowId xmlns="" xmlns:a16="http://schemas.microsoft.com/office/drawing/2014/main" val="10001"/>
                  </a:ext>
                </a:extLst>
              </a:tr>
              <a:tr h="48389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Opioid </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61</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40</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a:solidFill>
                            <a:srgbClr val="000000"/>
                          </a:solidFill>
                          <a:effectLst/>
                          <a:latin typeface="Arial" panose="020B0604020202020204" pitchFamily="34" charset="0"/>
                          <a:cs typeface="Arial" panose="020B0604020202020204" pitchFamily="34" charset="0"/>
                        </a:rPr>
                        <a:t>-</a:t>
                      </a:r>
                      <a:r>
                        <a:rPr lang="en-US" sz="1600" b="0" i="0" u="none" strike="noStrike" dirty="0" smtClean="0">
                          <a:solidFill>
                            <a:srgbClr val="000000"/>
                          </a:solidFill>
                          <a:effectLst/>
                          <a:latin typeface="Arial" panose="020B0604020202020204" pitchFamily="34" charset="0"/>
                          <a:cs typeface="Arial" panose="020B0604020202020204" pitchFamily="34" charset="0"/>
                        </a:rPr>
                        <a:t>21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2"/>
                  </a:ext>
                </a:extLst>
              </a:tr>
              <a:tr h="650209">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chemeClr val="tx1"/>
                          </a:solidFill>
                          <a:effectLst/>
                          <a:latin typeface="Arial" panose="020B0604020202020204" pitchFamily="34" charset="0"/>
                          <a:cs typeface="Arial" panose="020B0604020202020204" pitchFamily="34" charset="0"/>
                        </a:rPr>
                        <a:t>Pain Relievers </a:t>
                      </a:r>
                    </a:p>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Arial" panose="020B0604020202020204" pitchFamily="34" charset="0"/>
                          <a:cs typeface="Arial" panose="020B0604020202020204" pitchFamily="34" charset="0"/>
                        </a:rPr>
                        <a:t>(per CDC Definition, includes methadone)</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66</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57</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55</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-11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4"/>
                  </a:ext>
                </a:extLst>
              </a:tr>
              <a:tr h="48389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Heroin</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39</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32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5"/>
                  </a:ext>
                </a:extLst>
              </a:tr>
              <a:tr h="48389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Fentanyl</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62</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30</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29</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-33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6"/>
                  </a:ext>
                </a:extLst>
              </a:tr>
              <a:tr h="48389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Methadone</a:t>
                      </a:r>
                      <a:endParaRPr lang="en-US" sz="16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61</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7"/>
                  </a:ext>
                </a:extLst>
              </a:tr>
              <a:tr h="483896">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68</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68</a:t>
                      </a:r>
                    </a:p>
                  </a:txBody>
                  <a:tcPr marL="4737" marR="4737" marT="4737" marB="0" anchor="b"/>
                </a:tc>
                <a:tc>
                  <a:txBody>
                    <a:bodyPr/>
                    <a:lstStyle/>
                    <a:p>
                      <a:pPr algn="ctr"/>
                      <a:r>
                        <a:rPr lang="en-US" sz="1600" dirty="0">
                          <a:latin typeface="Arial" panose="020B0604020202020204" pitchFamily="34" charset="0"/>
                          <a:cs typeface="Arial" panose="020B0604020202020204" pitchFamily="34" charset="0"/>
                        </a:rPr>
                        <a:t>55</a:t>
                      </a:r>
                    </a:p>
                  </a:txBody>
                  <a:tcPr marL="4737" marR="4737" marT="4737" marB="0" anchor="b"/>
                </a:tc>
                <a:tc>
                  <a:txBody>
                    <a:bodyPr/>
                    <a:lstStyle/>
                    <a:p>
                      <a:pPr algn="ctr"/>
                      <a:r>
                        <a:rPr lang="en-US" sz="1600" dirty="0">
                          <a:latin typeface="Arial" panose="020B0604020202020204" pitchFamily="34" charset="0"/>
                          <a:cs typeface="Arial" panose="020B0604020202020204" pitchFamily="34" charset="0"/>
                        </a:rPr>
                        <a:t>57</a:t>
                      </a:r>
                    </a:p>
                  </a:txBody>
                  <a:tcPr marL="4737" marR="4737" marT="4737" marB="0" anchor="b"/>
                </a:tc>
                <a:tc>
                  <a:txBody>
                    <a:bodyPr/>
                    <a:lstStyle/>
                    <a:p>
                      <a:pPr algn="ctr"/>
                      <a:r>
                        <a:rPr lang="en-US" sz="1600" dirty="0" smtClean="0">
                          <a:latin typeface="Arial" panose="020B0604020202020204" pitchFamily="34" charset="0"/>
                          <a:cs typeface="Arial" panose="020B0604020202020204" pitchFamily="34" charset="0"/>
                        </a:rPr>
                        <a:t>64</a:t>
                      </a:r>
                      <a:endParaRPr lang="en-US" sz="1600" dirty="0">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8"/>
                  </a:ext>
                </a:extLst>
              </a:tr>
              <a:tr h="52117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6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70</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70</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56</a:t>
                      </a:r>
                    </a:p>
                  </a:txBody>
                  <a:tcPr marL="4737" marR="4737" marT="4737" marB="0" anchor="b"/>
                </a:tc>
                <a:tc>
                  <a:txBody>
                    <a:bodyPr/>
                    <a:lstStyle/>
                    <a:p>
                      <a:pPr algn="ctr" rtl="0" fontAlgn="ctr"/>
                      <a:r>
                        <a:rPr lang="en-US" sz="1600" b="0" i="0" u="none" strike="noStrike" dirty="0">
                          <a:solidFill>
                            <a:schemeClr val="tx1"/>
                          </a:solidFill>
                          <a:effectLst/>
                          <a:latin typeface="Arial" panose="020B0604020202020204" pitchFamily="34" charset="0"/>
                          <a:cs typeface="Arial" panose="020B0604020202020204" pitchFamily="34" charset="0"/>
                        </a:rPr>
                        <a:t>56</a:t>
                      </a:r>
                    </a:p>
                  </a:txBody>
                  <a:tcPr marL="4737" marR="4737" marT="4737" marB="0" anchor="b"/>
                </a:tc>
                <a:tc>
                  <a:txBody>
                    <a:bodyPr/>
                    <a:lstStyle/>
                    <a:p>
                      <a:pPr algn="ctr" rtl="0" fontAlgn="ctr"/>
                      <a:r>
                        <a:rPr lang="en-US" sz="1600" b="0" i="0" u="none" strike="noStrike" dirty="0" smtClean="0">
                          <a:solidFill>
                            <a:schemeClr val="tx1"/>
                          </a:solidFill>
                          <a:effectLst/>
                          <a:latin typeface="Arial" panose="020B0604020202020204" pitchFamily="34" charset="0"/>
                          <a:cs typeface="Arial" panose="020B0604020202020204" pitchFamily="34" charset="0"/>
                        </a:rPr>
                        <a:t>62</a:t>
                      </a:r>
                      <a:endParaRPr lang="en-US" sz="16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600" b="0" i="0" u="none" strike="noStrike" dirty="0" smtClean="0">
                          <a:solidFill>
                            <a:srgbClr val="000000"/>
                          </a:solidFill>
                          <a:effectLst/>
                          <a:latin typeface="Arial" panose="020B0604020202020204" pitchFamily="34" charset="0"/>
                          <a:cs typeface="Arial" panose="020B0604020202020204" pitchFamily="34" charset="0"/>
                        </a:rPr>
                        <a:t>-8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9"/>
                  </a:ext>
                </a:extLst>
              </a:tr>
            </a:tbl>
          </a:graphicData>
        </a:graphic>
      </p:graphicFrame>
      <p:sp>
        <p:nvSpPr>
          <p:cNvPr id="3" name="Rectangle 2"/>
          <p:cNvSpPr/>
          <p:nvPr/>
        </p:nvSpPr>
        <p:spPr>
          <a:xfrm>
            <a:off x="201168" y="5914019"/>
            <a:ext cx="3159839" cy="307777"/>
          </a:xfrm>
          <a:prstGeom prst="rect">
            <a:avLst/>
          </a:prstGeom>
        </p:spPr>
        <p:txBody>
          <a:bodyPr wrap="none">
            <a:spAutoFit/>
          </a:bodyPr>
          <a:lstStyle/>
          <a:p>
            <a:r>
              <a:rPr lang="en-US" sz="1400" b="1" baseline="30000" dirty="0" err="1">
                <a:latin typeface="Arial" panose="020B0604020202020204" pitchFamily="34" charset="0"/>
                <a:cs typeface="Arial" panose="020B0604020202020204" pitchFamily="34" charset="0"/>
              </a:rPr>
              <a:t>b</a:t>
            </a:r>
            <a:r>
              <a:rPr lang="en-US" sz="1400" b="1" dirty="0" err="1">
                <a:latin typeface="Arial" panose="020B0604020202020204" pitchFamily="34" charset="0"/>
                <a:cs typeface="Arial" panose="020B0604020202020204" pitchFamily="34" charset="0"/>
              </a:rPr>
              <a:t>Difference</a:t>
            </a:r>
            <a:r>
              <a:rPr lang="en-US" sz="1400" b="1" dirty="0">
                <a:latin typeface="Arial" panose="020B0604020202020204" pitchFamily="34" charset="0"/>
                <a:cs typeface="Arial" panose="020B0604020202020204" pitchFamily="34" charset="0"/>
              </a:rPr>
              <a:t> between </a:t>
            </a:r>
            <a:r>
              <a:rPr lang="en-US" sz="1400" b="1" dirty="0" smtClean="0">
                <a:latin typeface="Arial" panose="020B0604020202020204" pitchFamily="34" charset="0"/>
                <a:cs typeface="Arial" panose="020B0604020202020204" pitchFamily="34" charset="0"/>
              </a:rPr>
              <a:t>2018 </a:t>
            </a:r>
            <a:r>
              <a:rPr lang="en-US" sz="1400" b="1" dirty="0">
                <a:latin typeface="Arial" panose="020B0604020202020204" pitchFamily="34" charset="0"/>
                <a:cs typeface="Arial" panose="020B0604020202020204" pitchFamily="34" charset="0"/>
              </a:rPr>
              <a:t>and </a:t>
            </a:r>
            <a:r>
              <a:rPr lang="en-US" sz="1400" b="1" dirty="0" smtClean="0">
                <a:latin typeface="Arial" panose="020B0604020202020204" pitchFamily="34" charset="0"/>
                <a:cs typeface="Arial" panose="020B0604020202020204" pitchFamily="34" charset="0"/>
              </a:rPr>
              <a:t>2014</a:t>
            </a:r>
            <a:endParaRPr lang="en-US" sz="1400" b="1" dirty="0">
              <a:latin typeface="Arial" panose="020B0604020202020204" pitchFamily="34" charset="0"/>
              <a:cs typeface="Arial" panose="020B0604020202020204" pitchFamily="34" charset="0"/>
            </a:endParaRP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8100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1800" dirty="0">
                <a:latin typeface="Arial" panose="020B0604020202020204" pitchFamily="34" charset="0"/>
                <a:cs typeface="Arial" panose="020B0604020202020204" pitchFamily="34" charset="0"/>
              </a:rPr>
              <a:t>Percent who filled a prescription for an opioid or benzodiazepine in the Tennessee CSMD within </a:t>
            </a:r>
            <a:r>
              <a:rPr lang="en-US" sz="1800" u="sng" dirty="0">
                <a:latin typeface="Arial" panose="020B0604020202020204" pitchFamily="34" charset="0"/>
                <a:cs typeface="Arial" panose="020B0604020202020204" pitchFamily="34" charset="0"/>
              </a:rPr>
              <a:t>60 days</a:t>
            </a:r>
            <a:r>
              <a:rPr lang="en-US" sz="1800" dirty="0">
                <a:latin typeface="Arial" panose="020B0604020202020204" pitchFamily="34" charset="0"/>
                <a:cs typeface="Arial" panose="020B0604020202020204" pitchFamily="34" charset="0"/>
              </a:rPr>
              <a:t> of death by type of overdose death among all individuals who died by year, </a:t>
            </a:r>
            <a:r>
              <a:rPr lang="en-US" sz="1800" dirty="0" smtClean="0">
                <a:latin typeface="Arial" panose="020B0604020202020204" pitchFamily="34" charset="0"/>
                <a:cs typeface="Arial" panose="020B0604020202020204" pitchFamily="34" charset="0"/>
              </a:rPr>
              <a:t>2014-2018 </a:t>
            </a: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n=7,939 </a:t>
            </a:r>
            <a:r>
              <a:rPr lang="en-US" sz="1800" dirty="0">
                <a:latin typeface="Arial" panose="020B0604020202020204" pitchFamily="34" charset="0"/>
                <a:cs typeface="Arial" panose="020B0604020202020204" pitchFamily="34" charset="0"/>
              </a:rPr>
              <a:t>total)</a:t>
            </a:r>
            <a:r>
              <a:rPr lang="en-US" sz="1800" baseline="30000" dirty="0">
                <a:latin typeface="Arial" panose="020B0604020202020204" pitchFamily="34" charset="0"/>
                <a:cs typeface="Arial" panose="020B0604020202020204" pitchFamily="34" charset="0"/>
              </a:rPr>
              <a:t>a</a:t>
            </a:r>
            <a:r>
              <a:rPr lang="en-US" sz="1800" dirty="0">
                <a:latin typeface="Arial" panose="020B0604020202020204" pitchFamily="34" charset="0"/>
                <a:cs typeface="Arial" panose="020B0604020202020204" pitchFamily="34" charset="0"/>
              </a:rPr>
              <a:t> </a:t>
            </a:r>
          </a:p>
        </p:txBody>
      </p:sp>
      <p:sp>
        <p:nvSpPr>
          <p:cNvPr id="3" name="Rectangle 2"/>
          <p:cNvSpPr/>
          <p:nvPr/>
        </p:nvSpPr>
        <p:spPr>
          <a:xfrm>
            <a:off x="6401099" y="5943600"/>
            <a:ext cx="2739853" cy="276999"/>
          </a:xfrm>
          <a:prstGeom prst="rect">
            <a:avLst/>
          </a:prstGeom>
        </p:spPr>
        <p:txBody>
          <a:bodyPr wrap="none">
            <a:spAutoFit/>
          </a:bodyPr>
          <a:lstStyle/>
          <a:p>
            <a:r>
              <a:rPr lang="en-US" sz="1200" b="1" baseline="30000" dirty="0" err="1">
                <a:latin typeface="Arial" panose="020B0604020202020204" pitchFamily="34" charset="0"/>
                <a:cs typeface="Arial" panose="020B0604020202020204" pitchFamily="34" charset="0"/>
              </a:rPr>
              <a:t>b</a:t>
            </a:r>
            <a:r>
              <a:rPr lang="en-US" sz="1200" b="1" dirty="0" err="1">
                <a:latin typeface="Arial" panose="020B0604020202020204" pitchFamily="34" charset="0"/>
                <a:cs typeface="Arial" panose="020B0604020202020204" pitchFamily="34" charset="0"/>
              </a:rPr>
              <a:t>Difference</a:t>
            </a:r>
            <a:r>
              <a:rPr lang="en-US" sz="1200" b="1" dirty="0">
                <a:latin typeface="Arial" panose="020B0604020202020204" pitchFamily="34" charset="0"/>
                <a:cs typeface="Arial" panose="020B0604020202020204" pitchFamily="34" charset="0"/>
              </a:rPr>
              <a:t> between </a:t>
            </a:r>
            <a:r>
              <a:rPr lang="en-US" sz="1200" b="1" dirty="0" smtClean="0">
                <a:latin typeface="Arial" panose="020B0604020202020204" pitchFamily="34" charset="0"/>
                <a:cs typeface="Arial" panose="020B0604020202020204" pitchFamily="34" charset="0"/>
              </a:rPr>
              <a:t>2014 </a:t>
            </a:r>
            <a:r>
              <a:rPr lang="en-US" sz="1200" b="1" dirty="0">
                <a:latin typeface="Arial" panose="020B0604020202020204" pitchFamily="34" charset="0"/>
                <a:cs typeface="Arial" panose="020B0604020202020204" pitchFamily="34" charset="0"/>
              </a:rPr>
              <a:t>and </a:t>
            </a:r>
            <a:r>
              <a:rPr lang="en-US" sz="1200" b="1" dirty="0" smtClean="0">
                <a:latin typeface="Arial" panose="020B0604020202020204" pitchFamily="34" charset="0"/>
                <a:cs typeface="Arial" panose="020B0604020202020204" pitchFamily="34" charset="0"/>
              </a:rPr>
              <a:t>2018</a:t>
            </a:r>
            <a:endParaRPr lang="en-US" sz="1200" b="1"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506114803"/>
              </p:ext>
            </p:extLst>
          </p:nvPr>
        </p:nvGraphicFramePr>
        <p:xfrm>
          <a:off x="114298" y="1066800"/>
          <a:ext cx="8915403" cy="4902199"/>
        </p:xfrm>
        <a:graphic>
          <a:graphicData uri="http://schemas.openxmlformats.org/drawingml/2006/table">
            <a:tbl>
              <a:tblPr firstRow="1" bandRow="1">
                <a:tableStyleId>{073A0DAA-6AF3-43AB-8588-CEC1D06C72B9}</a:tableStyleId>
              </a:tblPr>
              <a:tblGrid>
                <a:gridCol w="1790820">
                  <a:extLst>
                    <a:ext uri="{9D8B030D-6E8A-4147-A177-3AD203B41FA5}">
                      <a16:colId xmlns="" xmlns:a16="http://schemas.microsoft.com/office/drawing/2014/main" val="20000"/>
                    </a:ext>
                  </a:extLst>
                </a:gridCol>
                <a:gridCol w="482940">
                  <a:extLst>
                    <a:ext uri="{9D8B030D-6E8A-4147-A177-3AD203B41FA5}">
                      <a16:colId xmlns="" xmlns:a16="http://schemas.microsoft.com/office/drawing/2014/main" val="20001"/>
                    </a:ext>
                  </a:extLst>
                </a:gridCol>
                <a:gridCol w="482940">
                  <a:extLst>
                    <a:ext uri="{9D8B030D-6E8A-4147-A177-3AD203B41FA5}">
                      <a16:colId xmlns="" xmlns:a16="http://schemas.microsoft.com/office/drawing/2014/main" val="20002"/>
                    </a:ext>
                  </a:extLst>
                </a:gridCol>
                <a:gridCol w="482940">
                  <a:extLst>
                    <a:ext uri="{9D8B030D-6E8A-4147-A177-3AD203B41FA5}">
                      <a16:colId xmlns="" xmlns:a16="http://schemas.microsoft.com/office/drawing/2014/main" val="20003"/>
                    </a:ext>
                  </a:extLst>
                </a:gridCol>
                <a:gridCol w="482940">
                  <a:extLst>
                    <a:ext uri="{9D8B030D-6E8A-4147-A177-3AD203B41FA5}">
                      <a16:colId xmlns="" xmlns:a16="http://schemas.microsoft.com/office/drawing/2014/main" val="20004"/>
                    </a:ext>
                  </a:extLst>
                </a:gridCol>
                <a:gridCol w="482940">
                  <a:extLst>
                    <a:ext uri="{9D8B030D-6E8A-4147-A177-3AD203B41FA5}">
                      <a16:colId xmlns="" xmlns:a16="http://schemas.microsoft.com/office/drawing/2014/main" val="20005"/>
                    </a:ext>
                  </a:extLst>
                </a:gridCol>
                <a:gridCol w="1059059">
                  <a:extLst>
                    <a:ext uri="{9D8B030D-6E8A-4147-A177-3AD203B41FA5}">
                      <a16:colId xmlns="" xmlns:a16="http://schemas.microsoft.com/office/drawing/2014/main" val="20006"/>
                    </a:ext>
                  </a:extLst>
                </a:gridCol>
                <a:gridCol w="75516">
                  <a:extLst>
                    <a:ext uri="{9D8B030D-6E8A-4147-A177-3AD203B41FA5}">
                      <a16:colId xmlns="" xmlns:a16="http://schemas.microsoft.com/office/drawing/2014/main" val="20007"/>
                    </a:ext>
                  </a:extLst>
                </a:gridCol>
                <a:gridCol w="482940">
                  <a:extLst>
                    <a:ext uri="{9D8B030D-6E8A-4147-A177-3AD203B41FA5}">
                      <a16:colId xmlns="" xmlns:a16="http://schemas.microsoft.com/office/drawing/2014/main" val="20008"/>
                    </a:ext>
                  </a:extLst>
                </a:gridCol>
                <a:gridCol w="482940">
                  <a:extLst>
                    <a:ext uri="{9D8B030D-6E8A-4147-A177-3AD203B41FA5}">
                      <a16:colId xmlns="" xmlns:a16="http://schemas.microsoft.com/office/drawing/2014/main" val="20009"/>
                    </a:ext>
                  </a:extLst>
                </a:gridCol>
                <a:gridCol w="482940">
                  <a:extLst>
                    <a:ext uri="{9D8B030D-6E8A-4147-A177-3AD203B41FA5}">
                      <a16:colId xmlns="" xmlns:a16="http://schemas.microsoft.com/office/drawing/2014/main" val="20010"/>
                    </a:ext>
                  </a:extLst>
                </a:gridCol>
                <a:gridCol w="482940">
                  <a:extLst>
                    <a:ext uri="{9D8B030D-6E8A-4147-A177-3AD203B41FA5}">
                      <a16:colId xmlns="" xmlns:a16="http://schemas.microsoft.com/office/drawing/2014/main" val="20011"/>
                    </a:ext>
                  </a:extLst>
                </a:gridCol>
                <a:gridCol w="482940">
                  <a:extLst>
                    <a:ext uri="{9D8B030D-6E8A-4147-A177-3AD203B41FA5}">
                      <a16:colId xmlns="" xmlns:a16="http://schemas.microsoft.com/office/drawing/2014/main" val="20012"/>
                    </a:ext>
                  </a:extLst>
                </a:gridCol>
                <a:gridCol w="1160608">
                  <a:extLst>
                    <a:ext uri="{9D8B030D-6E8A-4147-A177-3AD203B41FA5}">
                      <a16:colId xmlns="" xmlns:a16="http://schemas.microsoft.com/office/drawing/2014/main" val="20013"/>
                    </a:ext>
                  </a:extLst>
                </a:gridCol>
              </a:tblGrid>
              <a:tr h="477925">
                <a:tc>
                  <a:txBody>
                    <a:bodyPr/>
                    <a:lstStyle/>
                    <a:p>
                      <a:endParaRPr lang="en-US" sz="1500" b="1" dirty="0">
                        <a:latin typeface="Arial" panose="020B0604020202020204" pitchFamily="34" charset="0"/>
                        <a:cs typeface="Arial" panose="020B0604020202020204" pitchFamily="34" charset="0"/>
                      </a:endParaRPr>
                    </a:p>
                  </a:txBody>
                  <a:tcPr anchor="ctr">
                    <a:solidFill>
                      <a:schemeClr val="bg2">
                        <a:lumMod val="50000"/>
                      </a:schemeClr>
                    </a:solidFill>
                  </a:tcPr>
                </a:tc>
                <a:tc gridSpan="6">
                  <a:txBody>
                    <a:bodyPr/>
                    <a:lstStyle/>
                    <a:p>
                      <a:pPr algn="ctr" rtl="0" fontAlgn="ctr"/>
                      <a:r>
                        <a:rPr lang="en-US" sz="1500" b="1" u="none" strike="noStrike" dirty="0">
                          <a:solidFill>
                            <a:schemeClr val="bg1"/>
                          </a:solidFill>
                          <a:effectLst/>
                          <a:latin typeface="Arial" panose="020B0604020202020204" pitchFamily="34" charset="0"/>
                          <a:cs typeface="Arial" panose="020B0604020202020204" pitchFamily="34" charset="0"/>
                        </a:rPr>
                        <a:t>Opioid prescription filled</a:t>
                      </a: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endParaRPr lang="en-US"/>
                    </a:p>
                  </a:txBody>
                  <a:tcPr/>
                </a:tc>
                <a:tc hMerge="1">
                  <a:txBody>
                    <a:bodyPr/>
                    <a:lstStyle/>
                    <a:p>
                      <a:pPr algn="ctr" rtl="0" fontAlgn="ctr"/>
                      <a:endParaRPr lang="en-US" sz="14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grid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1" u="none" strike="noStrike" dirty="0">
                          <a:solidFill>
                            <a:schemeClr val="bg1"/>
                          </a:solidFill>
                          <a:effectLst/>
                          <a:latin typeface="Arial" panose="020B0604020202020204" pitchFamily="34" charset="0"/>
                          <a:cs typeface="Arial" panose="020B0604020202020204" pitchFamily="34" charset="0"/>
                        </a:rPr>
                        <a:t>Benzodiazepine prescription filled</a:t>
                      </a: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endParaRPr lang="en-US"/>
                    </a:p>
                  </a:txBody>
                  <a:tcPr/>
                </a:tc>
                <a:tc hMerge="1">
                  <a:txBody>
                    <a:bodyPr/>
                    <a:lstStyle/>
                    <a:p>
                      <a:pPr algn="ctr" rtl="0" fontAlgn="ctr"/>
                      <a:endParaRPr lang="en-US" sz="14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0"/>
                  </a:ext>
                </a:extLst>
              </a:tr>
              <a:tr h="698570">
                <a:tc>
                  <a:txBody>
                    <a:bodyPr/>
                    <a:lstStyle/>
                    <a:p>
                      <a:r>
                        <a:rPr lang="en-US" sz="1500" b="1" dirty="0">
                          <a:solidFill>
                            <a:schemeClr val="bg1"/>
                          </a:solidFill>
                          <a:latin typeface="Arial" panose="020B0604020202020204" pitchFamily="34" charset="0"/>
                          <a:cs typeface="Arial" panose="020B0604020202020204" pitchFamily="34" charset="0"/>
                        </a:rPr>
                        <a:t>Overdose</a:t>
                      </a:r>
                      <a:r>
                        <a:rPr lang="en-US" sz="1500" b="1" baseline="0" dirty="0">
                          <a:solidFill>
                            <a:schemeClr val="bg1"/>
                          </a:solidFill>
                          <a:latin typeface="Arial" panose="020B0604020202020204" pitchFamily="34" charset="0"/>
                          <a:cs typeface="Arial" panose="020B0604020202020204" pitchFamily="34" charset="0"/>
                        </a:rPr>
                        <a:t> Death</a:t>
                      </a:r>
                      <a:endParaRPr lang="en-US" sz="1500" b="1" dirty="0">
                        <a:solidFill>
                          <a:schemeClr val="bg1"/>
                        </a:solidFill>
                        <a:latin typeface="Arial" panose="020B0604020202020204" pitchFamily="34" charset="0"/>
                        <a:cs typeface="Arial" panose="020B0604020202020204" pitchFamily="34" charset="0"/>
                      </a:endParaRPr>
                    </a:p>
                  </a:txBody>
                  <a:tcPr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2014</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2015</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2016</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2017</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2018</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Percent </a:t>
                      </a:r>
                      <a:r>
                        <a:rPr lang="en-US" sz="1500" b="1" i="0" u="none" strike="noStrike" dirty="0" err="1">
                          <a:solidFill>
                            <a:schemeClr val="bg1"/>
                          </a:solidFill>
                          <a:effectLst/>
                          <a:latin typeface="Arial" panose="020B0604020202020204" pitchFamily="34" charset="0"/>
                          <a:cs typeface="Arial" panose="020B0604020202020204" pitchFamily="34" charset="0"/>
                        </a:rPr>
                        <a:t>Difference</a:t>
                      </a:r>
                      <a:r>
                        <a:rPr lang="en-US" sz="15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2014</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2015</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2016</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2017</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2018</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Percent </a:t>
                      </a:r>
                      <a:r>
                        <a:rPr lang="en-US" sz="1500" b="1" i="0" u="none" strike="noStrike" dirty="0" err="1">
                          <a:solidFill>
                            <a:schemeClr val="bg1"/>
                          </a:solidFill>
                          <a:effectLst/>
                          <a:latin typeface="Arial" panose="020B0604020202020204" pitchFamily="34" charset="0"/>
                          <a:cs typeface="Arial" panose="020B0604020202020204" pitchFamily="34" charset="0"/>
                        </a:rPr>
                        <a:t>Difference</a:t>
                      </a:r>
                      <a:r>
                        <a:rPr lang="en-US" sz="15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1"/>
                  </a:ext>
                </a:extLst>
              </a:tr>
              <a:tr h="465713">
                <a:tc>
                  <a:txBody>
                    <a:bodyPr/>
                    <a:lstStyle/>
                    <a:p>
                      <a:pPr algn="l" rtl="0" fontAlgn="ctr"/>
                      <a:r>
                        <a:rPr lang="en-US" sz="1400" b="1" u="none" strike="noStrike" dirty="0">
                          <a:solidFill>
                            <a:schemeClr val="tx1"/>
                          </a:solidFill>
                          <a:effectLst/>
                          <a:latin typeface="Arial" panose="020B0604020202020204" pitchFamily="34" charset="0"/>
                          <a:cs typeface="Arial" panose="020B0604020202020204" pitchFamily="34" charset="0"/>
                        </a:rPr>
                        <a:t> All Drug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27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21</a:t>
                      </a: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2"/>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Opioid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28</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24</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21</a:t>
                      </a: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3"/>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Arial" panose="020B0604020202020204" pitchFamily="34" charset="0"/>
                          <a:cs typeface="Arial" panose="020B0604020202020204" pitchFamily="34" charset="0"/>
                        </a:rPr>
                        <a:t>Pain Relievers </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50</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30</a:t>
                      </a: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-13</a:t>
                      </a:r>
                    </a:p>
                  </a:txBody>
                  <a:tcPr marL="9525" marR="9525" marT="9525" marB="0" anchor="b"/>
                </a:tc>
                <a:extLst>
                  <a:ext uri="{0D108BD9-81ED-4DB2-BD59-A6C34878D82A}">
                    <a16:rowId xmlns="" xmlns:a16="http://schemas.microsoft.com/office/drawing/2014/main" val="10005"/>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Heroin</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22</a:t>
                      </a: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10</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14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-6</a:t>
                      </a:r>
                    </a:p>
                  </a:txBody>
                  <a:tcPr marL="9525" marR="9525" marT="9525" marB="0" anchor="b"/>
                </a:tc>
                <a:extLst>
                  <a:ext uri="{0D108BD9-81ED-4DB2-BD59-A6C34878D82A}">
                    <a16:rowId xmlns="" xmlns:a16="http://schemas.microsoft.com/office/drawing/2014/main" val="10006"/>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Fentanyl</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23</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19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-32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11</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12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7"/>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Methadone</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41</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27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8"/>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-15</a:t>
                      </a: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38</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9"/>
                  </a:ext>
                </a:extLst>
              </a:tr>
              <a:tr h="465713">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44</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10"/>
                  </a:ext>
                </a:extLst>
              </a:tr>
            </a:tbl>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56512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7803"/>
            <a:ext cx="9144000" cy="825500"/>
          </a:xfrm>
        </p:spPr>
        <p:txBody>
          <a:bodyPr/>
          <a:lstStyle/>
          <a:p>
            <a:r>
              <a:rPr lang="en-US" sz="1800" dirty="0">
                <a:latin typeface="Arial" panose="020B0604020202020204" pitchFamily="34" charset="0"/>
                <a:cs typeface="Arial" panose="020B0604020202020204" pitchFamily="34" charset="0"/>
              </a:rPr>
              <a:t>Percent who filled a prescription for an opioid or benzodiazepine in the Tennessee CSMD within </a:t>
            </a:r>
            <a:r>
              <a:rPr lang="en-US" sz="1800" u="sng" dirty="0">
                <a:latin typeface="Arial" panose="020B0604020202020204" pitchFamily="34" charset="0"/>
                <a:cs typeface="Arial" panose="020B0604020202020204" pitchFamily="34" charset="0"/>
              </a:rPr>
              <a:t>180 days</a:t>
            </a:r>
            <a:r>
              <a:rPr lang="en-US" sz="1800" dirty="0">
                <a:latin typeface="Arial" panose="020B0604020202020204" pitchFamily="34" charset="0"/>
                <a:cs typeface="Arial" panose="020B0604020202020204" pitchFamily="34" charset="0"/>
              </a:rPr>
              <a:t> of death by type of overdose death among all individuals who died by year, </a:t>
            </a:r>
            <a:r>
              <a:rPr lang="en-US" sz="1800" dirty="0" smtClean="0">
                <a:latin typeface="Arial" panose="020B0604020202020204" pitchFamily="34" charset="0"/>
                <a:cs typeface="Arial" panose="020B0604020202020204" pitchFamily="34" charset="0"/>
              </a:rPr>
              <a:t>2014-2018 </a:t>
            </a: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n=7,939 </a:t>
            </a:r>
            <a:r>
              <a:rPr lang="en-US" sz="1800" dirty="0">
                <a:latin typeface="Arial" panose="020B0604020202020204" pitchFamily="34" charset="0"/>
                <a:cs typeface="Arial" panose="020B0604020202020204" pitchFamily="34" charset="0"/>
              </a:rPr>
              <a:t>total)</a:t>
            </a:r>
            <a:r>
              <a:rPr lang="en-US" sz="1800" baseline="30000" dirty="0">
                <a:latin typeface="Arial" panose="020B0604020202020204" pitchFamily="34" charset="0"/>
                <a:cs typeface="Arial" panose="020B0604020202020204" pitchFamily="34" charset="0"/>
              </a:rPr>
              <a:t>a</a:t>
            </a:r>
            <a:r>
              <a:rPr lang="en-US" sz="1800" dirty="0">
                <a:latin typeface="Arial" panose="020B0604020202020204" pitchFamily="34" charset="0"/>
                <a:cs typeface="Arial" panose="020B0604020202020204" pitchFamily="34" charset="0"/>
              </a:rPr>
              <a:t> </a:t>
            </a:r>
          </a:p>
        </p:txBody>
      </p:sp>
      <p:sp>
        <p:nvSpPr>
          <p:cNvPr id="2" name="Content Placeholder 1"/>
          <p:cNvSpPr>
            <a:spLocks noGrp="1"/>
          </p:cNvSpPr>
          <p:nvPr>
            <p:ph idx="1"/>
          </p:nvPr>
        </p:nvSpPr>
        <p:spPr/>
        <p:txBody>
          <a:bodyPr/>
          <a:lstStyle/>
          <a:p>
            <a:endParaRPr lang="en-US"/>
          </a:p>
        </p:txBody>
      </p:sp>
      <p:sp>
        <p:nvSpPr>
          <p:cNvPr id="3" name="Rectangle 2"/>
          <p:cNvSpPr/>
          <p:nvPr/>
        </p:nvSpPr>
        <p:spPr>
          <a:xfrm>
            <a:off x="39623" y="5844489"/>
            <a:ext cx="3159839" cy="307777"/>
          </a:xfrm>
          <a:prstGeom prst="rect">
            <a:avLst/>
          </a:prstGeom>
        </p:spPr>
        <p:txBody>
          <a:bodyPr wrap="none">
            <a:spAutoFit/>
          </a:bodyPr>
          <a:lstStyle/>
          <a:p>
            <a:r>
              <a:rPr lang="en-US" sz="1400" b="1" baseline="30000" dirty="0" err="1">
                <a:latin typeface="Arial" panose="020B0604020202020204" pitchFamily="34" charset="0"/>
                <a:cs typeface="Arial" panose="020B0604020202020204" pitchFamily="34" charset="0"/>
              </a:rPr>
              <a:t>b</a:t>
            </a:r>
            <a:r>
              <a:rPr lang="en-US" sz="1400" b="1" dirty="0" err="1">
                <a:latin typeface="Arial" panose="020B0604020202020204" pitchFamily="34" charset="0"/>
                <a:cs typeface="Arial" panose="020B0604020202020204" pitchFamily="34" charset="0"/>
              </a:rPr>
              <a:t>Difference</a:t>
            </a:r>
            <a:r>
              <a:rPr lang="en-US" sz="1400" b="1" dirty="0">
                <a:latin typeface="Arial" panose="020B0604020202020204" pitchFamily="34" charset="0"/>
                <a:cs typeface="Arial" panose="020B0604020202020204" pitchFamily="34" charset="0"/>
              </a:rPr>
              <a:t> between </a:t>
            </a:r>
            <a:r>
              <a:rPr lang="en-US" sz="1400" b="1" dirty="0" smtClean="0">
                <a:latin typeface="Arial" panose="020B0604020202020204" pitchFamily="34" charset="0"/>
                <a:cs typeface="Arial" panose="020B0604020202020204" pitchFamily="34" charset="0"/>
              </a:rPr>
              <a:t>2014 </a:t>
            </a:r>
            <a:r>
              <a:rPr lang="en-US" sz="1400" b="1" dirty="0">
                <a:latin typeface="Arial" panose="020B0604020202020204" pitchFamily="34" charset="0"/>
                <a:cs typeface="Arial" panose="020B0604020202020204" pitchFamily="34" charset="0"/>
              </a:rPr>
              <a:t>and </a:t>
            </a:r>
            <a:r>
              <a:rPr lang="en-US" sz="1400" b="1" dirty="0" smtClean="0">
                <a:latin typeface="Arial" panose="020B0604020202020204" pitchFamily="34" charset="0"/>
                <a:cs typeface="Arial" panose="020B0604020202020204" pitchFamily="34" charset="0"/>
              </a:rPr>
              <a:t>2018</a:t>
            </a:r>
            <a:endParaRPr lang="en-US" sz="1400" b="1"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55064340"/>
              </p:ext>
            </p:extLst>
          </p:nvPr>
        </p:nvGraphicFramePr>
        <p:xfrm>
          <a:off x="76199" y="1101601"/>
          <a:ext cx="8991602" cy="4742886"/>
        </p:xfrm>
        <a:graphic>
          <a:graphicData uri="http://schemas.openxmlformats.org/drawingml/2006/table">
            <a:tbl>
              <a:tblPr firstRow="1" bandRow="1">
                <a:tableStyleId>{073A0DAA-6AF3-43AB-8588-CEC1D06C72B9}</a:tableStyleId>
              </a:tblPr>
              <a:tblGrid>
                <a:gridCol w="1783189">
                  <a:extLst>
                    <a:ext uri="{9D8B030D-6E8A-4147-A177-3AD203B41FA5}">
                      <a16:colId xmlns="" xmlns:a16="http://schemas.microsoft.com/office/drawing/2014/main" val="20000"/>
                    </a:ext>
                  </a:extLst>
                </a:gridCol>
                <a:gridCol w="495817">
                  <a:extLst>
                    <a:ext uri="{9D8B030D-6E8A-4147-A177-3AD203B41FA5}">
                      <a16:colId xmlns="" xmlns:a16="http://schemas.microsoft.com/office/drawing/2014/main" val="20001"/>
                    </a:ext>
                  </a:extLst>
                </a:gridCol>
                <a:gridCol w="495817">
                  <a:extLst>
                    <a:ext uri="{9D8B030D-6E8A-4147-A177-3AD203B41FA5}">
                      <a16:colId xmlns="" xmlns:a16="http://schemas.microsoft.com/office/drawing/2014/main" val="20002"/>
                    </a:ext>
                  </a:extLst>
                </a:gridCol>
                <a:gridCol w="495817">
                  <a:extLst>
                    <a:ext uri="{9D8B030D-6E8A-4147-A177-3AD203B41FA5}">
                      <a16:colId xmlns="" xmlns:a16="http://schemas.microsoft.com/office/drawing/2014/main" val="20003"/>
                    </a:ext>
                  </a:extLst>
                </a:gridCol>
                <a:gridCol w="495817">
                  <a:extLst>
                    <a:ext uri="{9D8B030D-6E8A-4147-A177-3AD203B41FA5}">
                      <a16:colId xmlns="" xmlns:a16="http://schemas.microsoft.com/office/drawing/2014/main" val="20004"/>
                    </a:ext>
                  </a:extLst>
                </a:gridCol>
                <a:gridCol w="495817">
                  <a:extLst>
                    <a:ext uri="{9D8B030D-6E8A-4147-A177-3AD203B41FA5}">
                      <a16:colId xmlns="" xmlns:a16="http://schemas.microsoft.com/office/drawing/2014/main" val="20005"/>
                    </a:ext>
                  </a:extLst>
                </a:gridCol>
                <a:gridCol w="1087299">
                  <a:extLst>
                    <a:ext uri="{9D8B030D-6E8A-4147-A177-3AD203B41FA5}">
                      <a16:colId xmlns="" xmlns:a16="http://schemas.microsoft.com/office/drawing/2014/main" val="20006"/>
                    </a:ext>
                  </a:extLst>
                </a:gridCol>
                <a:gridCol w="77530">
                  <a:extLst>
                    <a:ext uri="{9D8B030D-6E8A-4147-A177-3AD203B41FA5}">
                      <a16:colId xmlns="" xmlns:a16="http://schemas.microsoft.com/office/drawing/2014/main" val="20007"/>
                    </a:ext>
                  </a:extLst>
                </a:gridCol>
                <a:gridCol w="495817">
                  <a:extLst>
                    <a:ext uri="{9D8B030D-6E8A-4147-A177-3AD203B41FA5}">
                      <a16:colId xmlns="" xmlns:a16="http://schemas.microsoft.com/office/drawing/2014/main" val="20008"/>
                    </a:ext>
                  </a:extLst>
                </a:gridCol>
                <a:gridCol w="495817">
                  <a:extLst>
                    <a:ext uri="{9D8B030D-6E8A-4147-A177-3AD203B41FA5}">
                      <a16:colId xmlns="" xmlns:a16="http://schemas.microsoft.com/office/drawing/2014/main" val="20009"/>
                    </a:ext>
                  </a:extLst>
                </a:gridCol>
                <a:gridCol w="495817">
                  <a:extLst>
                    <a:ext uri="{9D8B030D-6E8A-4147-A177-3AD203B41FA5}">
                      <a16:colId xmlns="" xmlns:a16="http://schemas.microsoft.com/office/drawing/2014/main" val="20010"/>
                    </a:ext>
                  </a:extLst>
                </a:gridCol>
                <a:gridCol w="495817">
                  <a:extLst>
                    <a:ext uri="{9D8B030D-6E8A-4147-A177-3AD203B41FA5}">
                      <a16:colId xmlns="" xmlns:a16="http://schemas.microsoft.com/office/drawing/2014/main" val="20011"/>
                    </a:ext>
                  </a:extLst>
                </a:gridCol>
                <a:gridCol w="495817">
                  <a:extLst>
                    <a:ext uri="{9D8B030D-6E8A-4147-A177-3AD203B41FA5}">
                      <a16:colId xmlns="" xmlns:a16="http://schemas.microsoft.com/office/drawing/2014/main" val="20012"/>
                    </a:ext>
                  </a:extLst>
                </a:gridCol>
                <a:gridCol w="1085414">
                  <a:extLst>
                    <a:ext uri="{9D8B030D-6E8A-4147-A177-3AD203B41FA5}">
                      <a16:colId xmlns="" xmlns:a16="http://schemas.microsoft.com/office/drawing/2014/main" val="20013"/>
                    </a:ext>
                  </a:extLst>
                </a:gridCol>
              </a:tblGrid>
              <a:tr h="474990">
                <a:tc>
                  <a:txBody>
                    <a:bodyPr/>
                    <a:lstStyle/>
                    <a:p>
                      <a:endParaRPr lang="en-US" sz="1500" b="1" dirty="0">
                        <a:latin typeface="Arial" panose="020B0604020202020204" pitchFamily="34" charset="0"/>
                        <a:cs typeface="Arial" panose="020B0604020202020204" pitchFamily="34" charset="0"/>
                      </a:endParaRPr>
                    </a:p>
                  </a:txBody>
                  <a:tcPr anchor="ctr">
                    <a:solidFill>
                      <a:schemeClr val="bg2">
                        <a:lumMod val="50000"/>
                      </a:schemeClr>
                    </a:solidFill>
                  </a:tcPr>
                </a:tc>
                <a:tc gridSpan="6">
                  <a:txBody>
                    <a:bodyPr/>
                    <a:lstStyle/>
                    <a:p>
                      <a:pPr algn="ctr" rtl="0" fontAlgn="ctr"/>
                      <a:r>
                        <a:rPr lang="en-US" sz="1500" b="1" u="none" strike="noStrike" dirty="0">
                          <a:solidFill>
                            <a:schemeClr val="bg1"/>
                          </a:solidFill>
                          <a:effectLst/>
                          <a:latin typeface="Arial" panose="020B0604020202020204" pitchFamily="34" charset="0"/>
                          <a:cs typeface="Arial" panose="020B0604020202020204" pitchFamily="34" charset="0"/>
                        </a:rPr>
                        <a:t>Opioid prescription filled</a:t>
                      </a: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endParaRPr lang="en-US"/>
                    </a:p>
                  </a:txBody>
                  <a:tcPr/>
                </a:tc>
                <a:tc hMerge="1">
                  <a:txBody>
                    <a:bodyPr/>
                    <a:lstStyle/>
                    <a:p>
                      <a:pPr algn="ctr" rtl="0" fontAlgn="ctr"/>
                      <a:endParaRPr lang="en-US" sz="14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grid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1" u="none" strike="noStrike" dirty="0">
                          <a:solidFill>
                            <a:schemeClr val="bg1"/>
                          </a:solidFill>
                          <a:effectLst/>
                          <a:latin typeface="Arial" panose="020B0604020202020204" pitchFamily="34" charset="0"/>
                          <a:cs typeface="Arial" panose="020B0604020202020204" pitchFamily="34" charset="0"/>
                        </a:rPr>
                        <a:t>Benzodiazepine prescription filled</a:t>
                      </a: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endParaRPr lang="en-US"/>
                    </a:p>
                  </a:txBody>
                  <a:tcPr/>
                </a:tc>
                <a:tc hMerge="1">
                  <a:txBody>
                    <a:bodyPr/>
                    <a:lstStyle/>
                    <a:p>
                      <a:pPr algn="ctr" rtl="0" fontAlgn="ctr"/>
                      <a:endParaRPr lang="en-US" sz="14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0"/>
                  </a:ext>
                </a:extLst>
              </a:tr>
              <a:tr h="673880">
                <a:tc>
                  <a:txBody>
                    <a:bodyPr/>
                    <a:lstStyle/>
                    <a:p>
                      <a:r>
                        <a:rPr lang="en-US" sz="1500" b="1" dirty="0">
                          <a:solidFill>
                            <a:schemeClr val="bg1"/>
                          </a:solidFill>
                          <a:latin typeface="Arial" panose="020B0604020202020204" pitchFamily="34" charset="0"/>
                          <a:cs typeface="Arial" panose="020B0604020202020204" pitchFamily="34" charset="0"/>
                        </a:rPr>
                        <a:t>Overdose</a:t>
                      </a:r>
                      <a:r>
                        <a:rPr lang="en-US" sz="1500" b="1" baseline="0" dirty="0">
                          <a:solidFill>
                            <a:schemeClr val="bg1"/>
                          </a:solidFill>
                          <a:latin typeface="Arial" panose="020B0604020202020204" pitchFamily="34" charset="0"/>
                          <a:cs typeface="Arial" panose="020B0604020202020204" pitchFamily="34" charset="0"/>
                        </a:rPr>
                        <a:t> Death</a:t>
                      </a:r>
                      <a:endParaRPr lang="en-US" sz="1500" b="1" dirty="0">
                        <a:solidFill>
                          <a:schemeClr val="bg1"/>
                        </a:solidFill>
                        <a:latin typeface="Arial" panose="020B0604020202020204" pitchFamily="34" charset="0"/>
                        <a:cs typeface="Arial" panose="020B0604020202020204" pitchFamily="34" charset="0"/>
                      </a:endParaRPr>
                    </a:p>
                  </a:txBody>
                  <a:tcPr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2014</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2015</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2016</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2017</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2018</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Percent </a:t>
                      </a:r>
                      <a:r>
                        <a:rPr lang="en-US" sz="1500" b="1" i="0" u="none" strike="noStrike" dirty="0" err="1">
                          <a:solidFill>
                            <a:schemeClr val="bg1"/>
                          </a:solidFill>
                          <a:effectLst/>
                          <a:latin typeface="Arial" panose="020B0604020202020204" pitchFamily="34" charset="0"/>
                          <a:cs typeface="Arial" panose="020B0604020202020204" pitchFamily="34" charset="0"/>
                        </a:rPr>
                        <a:t>Difference</a:t>
                      </a:r>
                      <a:r>
                        <a:rPr lang="en-US" sz="15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a:solidFill>
                            <a:schemeClr val="bg1"/>
                          </a:solidFill>
                          <a:effectLst/>
                          <a:latin typeface="Arial" panose="020B0604020202020204" pitchFamily="34" charset="0"/>
                          <a:cs typeface="Arial" panose="020B0604020202020204" pitchFamily="34" charset="0"/>
                        </a:rPr>
                        <a:t>2013</a:t>
                      </a:r>
                    </a:p>
                  </a:txBody>
                  <a:tcPr marL="4737" marR="4737" marT="4737" marB="0" anchor="b">
                    <a:solidFill>
                      <a:schemeClr val="bg2">
                        <a:lumMod val="50000"/>
                      </a:schemeClr>
                    </a:solidFill>
                  </a:tcPr>
                </a:tc>
                <a:tc>
                  <a:txBody>
                    <a:bodyPr/>
                    <a:lstStyle/>
                    <a:p>
                      <a:pPr algn="ctr" rtl="0" fontAlgn="ctr"/>
                      <a:r>
                        <a:rPr lang="en-US" sz="1500" b="1" u="none" strike="noStrike" dirty="0">
                          <a:solidFill>
                            <a:schemeClr val="bg1"/>
                          </a:solidFill>
                          <a:effectLst/>
                          <a:latin typeface="Arial" panose="020B0604020202020204" pitchFamily="34" charset="0"/>
                          <a:cs typeface="Arial" panose="020B0604020202020204" pitchFamily="34" charset="0"/>
                        </a:rPr>
                        <a:t>2014</a:t>
                      </a:r>
                    </a:p>
                  </a:txBody>
                  <a:tcPr marL="4737" marR="4737" marT="4737" marB="0" anchor="b">
                    <a:solidFill>
                      <a:schemeClr val="bg2">
                        <a:lumMod val="50000"/>
                      </a:schemeClr>
                    </a:solidFill>
                  </a:tcPr>
                </a:tc>
                <a:tc>
                  <a:txBody>
                    <a:bodyPr/>
                    <a:lstStyle/>
                    <a:p>
                      <a:pPr algn="ctr" rtl="0" fontAlgn="ctr"/>
                      <a:r>
                        <a:rPr lang="en-US" sz="1500" b="1" u="none" strike="noStrike" dirty="0">
                          <a:solidFill>
                            <a:schemeClr val="bg1"/>
                          </a:solidFill>
                          <a:effectLst/>
                          <a:latin typeface="Arial" panose="020B0604020202020204" pitchFamily="34" charset="0"/>
                          <a:cs typeface="Arial" panose="020B0604020202020204" pitchFamily="34" charset="0"/>
                        </a:rPr>
                        <a:t>2015</a:t>
                      </a: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2016</a:t>
                      </a: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2017</a:t>
                      </a: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Percent </a:t>
                      </a:r>
                      <a:r>
                        <a:rPr lang="en-US" sz="1500" b="1" i="0" u="none" strike="noStrike" dirty="0" err="1">
                          <a:solidFill>
                            <a:schemeClr val="bg1"/>
                          </a:solidFill>
                          <a:effectLst/>
                          <a:latin typeface="Arial" panose="020B0604020202020204" pitchFamily="34" charset="0"/>
                          <a:cs typeface="Arial" panose="020B0604020202020204" pitchFamily="34" charset="0"/>
                        </a:rPr>
                        <a:t>Difference</a:t>
                      </a:r>
                      <a:r>
                        <a:rPr lang="en-US" sz="15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1"/>
                  </a:ext>
                </a:extLst>
              </a:tr>
              <a:tr h="449252">
                <a:tc>
                  <a:txBody>
                    <a:bodyPr/>
                    <a:lstStyle/>
                    <a:p>
                      <a:pPr algn="l" rtl="0" fontAlgn="ctr"/>
                      <a:r>
                        <a:rPr lang="en-US" sz="1400" b="1" u="none" strike="noStrike" dirty="0">
                          <a:solidFill>
                            <a:schemeClr val="tx1"/>
                          </a:solidFill>
                          <a:effectLst/>
                          <a:latin typeface="Arial" panose="020B0604020202020204" pitchFamily="34" charset="0"/>
                          <a:cs typeface="Arial" panose="020B0604020202020204" pitchFamily="34" charset="0"/>
                        </a:rPr>
                        <a:t> All Drug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25</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2"/>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Opioid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24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21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3"/>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Arial" panose="020B0604020202020204" pitchFamily="34" charset="0"/>
                          <a:cs typeface="Arial" panose="020B0604020202020204" pitchFamily="34" charset="0"/>
                        </a:rPr>
                        <a:t>Pain Relievers </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5"/>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Heroin</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15</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6"/>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Fentanyl</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36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14</a:t>
                      </a: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-32</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7"/>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Methadone</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61</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-20</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8"/>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53</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-18</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53</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9"/>
                  </a:ext>
                </a:extLst>
              </a:tr>
              <a:tr h="44925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-20</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43</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10"/>
                  </a:ext>
                </a:extLst>
              </a:tr>
            </a:tbl>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9611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7803"/>
            <a:ext cx="9144000" cy="825500"/>
          </a:xfrm>
        </p:spPr>
        <p:txBody>
          <a:bodyPr/>
          <a:lstStyle/>
          <a:p>
            <a:r>
              <a:rPr lang="en-US" sz="2000" dirty="0">
                <a:latin typeface="Arial" panose="020B0604020202020204" pitchFamily="34" charset="0"/>
                <a:cs typeface="Arial" panose="020B0604020202020204" pitchFamily="34" charset="0"/>
              </a:rPr>
              <a:t>Number of people who died of a drug overdose in Tennessee by </a:t>
            </a:r>
            <a:r>
              <a:rPr lang="en-US" sz="2000" i="1" dirty="0">
                <a:latin typeface="Arial" panose="020B0604020202020204" pitchFamily="34" charset="0"/>
                <a:cs typeface="Arial" panose="020B0604020202020204" pitchFamily="34" charset="0"/>
              </a:rPr>
              <a:t>contributing substance</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2014-2018 </a:t>
            </a:r>
            <a:r>
              <a:rPr lang="en-US" sz="2000" dirty="0">
                <a:latin typeface="Arial" panose="020B0604020202020204" pitchFamily="34" charset="0"/>
                <a:cs typeface="Arial" panose="020B0604020202020204" pitchFamily="34" charset="0"/>
              </a:rPr>
              <a:t>(n= </a:t>
            </a:r>
            <a:r>
              <a:rPr lang="en-US" sz="2000" dirty="0" smtClean="0">
                <a:latin typeface="Arial" panose="020B0604020202020204" pitchFamily="34" charset="0"/>
                <a:cs typeface="Arial" panose="020B0604020202020204" pitchFamily="34" charset="0"/>
              </a:rPr>
              <a:t>7,939)</a:t>
            </a:r>
            <a:endParaRPr lang="en-US"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lstStyle/>
          <a:p>
            <a:endParaRPr lang="en-US"/>
          </a:p>
        </p:txBody>
      </p:sp>
      <p:graphicFrame>
        <p:nvGraphicFramePr>
          <p:cNvPr id="2" name="Table 1"/>
          <p:cNvGraphicFramePr>
            <a:graphicFrameLocks noGrp="1"/>
          </p:cNvGraphicFramePr>
          <p:nvPr>
            <p:extLst>
              <p:ext uri="{D42A27DB-BD31-4B8C-83A1-F6EECF244321}">
                <p14:modId xmlns:p14="http://schemas.microsoft.com/office/powerpoint/2010/main" val="4170511171"/>
              </p:ext>
            </p:extLst>
          </p:nvPr>
        </p:nvGraphicFramePr>
        <p:xfrm>
          <a:off x="94484" y="1074666"/>
          <a:ext cx="8915404" cy="4800601"/>
        </p:xfrm>
        <a:graphic>
          <a:graphicData uri="http://schemas.openxmlformats.org/drawingml/2006/table">
            <a:tbl>
              <a:tblPr firstRow="1" bandRow="1">
                <a:tableStyleId>{073A0DAA-6AF3-43AB-8588-CEC1D06C72B9}</a:tableStyleId>
              </a:tblPr>
              <a:tblGrid>
                <a:gridCol w="1827599">
                  <a:extLst>
                    <a:ext uri="{9D8B030D-6E8A-4147-A177-3AD203B41FA5}">
                      <a16:colId xmlns="" xmlns:a16="http://schemas.microsoft.com/office/drawing/2014/main" val="20000"/>
                    </a:ext>
                  </a:extLst>
                </a:gridCol>
                <a:gridCol w="473604">
                  <a:extLst>
                    <a:ext uri="{9D8B030D-6E8A-4147-A177-3AD203B41FA5}">
                      <a16:colId xmlns="" xmlns:a16="http://schemas.microsoft.com/office/drawing/2014/main" val="20001"/>
                    </a:ext>
                  </a:extLst>
                </a:gridCol>
                <a:gridCol w="584783">
                  <a:extLst>
                    <a:ext uri="{9D8B030D-6E8A-4147-A177-3AD203B41FA5}">
                      <a16:colId xmlns="" xmlns:a16="http://schemas.microsoft.com/office/drawing/2014/main" val="20002"/>
                    </a:ext>
                  </a:extLst>
                </a:gridCol>
                <a:gridCol w="365471">
                  <a:extLst>
                    <a:ext uri="{9D8B030D-6E8A-4147-A177-3AD203B41FA5}">
                      <a16:colId xmlns="" xmlns:a16="http://schemas.microsoft.com/office/drawing/2014/main" val="20003"/>
                    </a:ext>
                  </a:extLst>
                </a:gridCol>
                <a:gridCol w="485696">
                  <a:extLst>
                    <a:ext uri="{9D8B030D-6E8A-4147-A177-3AD203B41FA5}">
                      <a16:colId xmlns="" xmlns:a16="http://schemas.microsoft.com/office/drawing/2014/main" val="20004"/>
                    </a:ext>
                  </a:extLst>
                </a:gridCol>
                <a:gridCol w="572528">
                  <a:extLst>
                    <a:ext uri="{9D8B030D-6E8A-4147-A177-3AD203B41FA5}">
                      <a16:colId xmlns="" xmlns:a16="http://schemas.microsoft.com/office/drawing/2014/main" val="20005"/>
                    </a:ext>
                  </a:extLst>
                </a:gridCol>
                <a:gridCol w="365471">
                  <a:extLst>
                    <a:ext uri="{9D8B030D-6E8A-4147-A177-3AD203B41FA5}">
                      <a16:colId xmlns="" xmlns:a16="http://schemas.microsoft.com/office/drawing/2014/main" val="20006"/>
                    </a:ext>
                  </a:extLst>
                </a:gridCol>
                <a:gridCol w="485696">
                  <a:extLst>
                    <a:ext uri="{9D8B030D-6E8A-4147-A177-3AD203B41FA5}">
                      <a16:colId xmlns="" xmlns:a16="http://schemas.microsoft.com/office/drawing/2014/main" val="20007"/>
                    </a:ext>
                  </a:extLst>
                </a:gridCol>
                <a:gridCol w="572528">
                  <a:extLst>
                    <a:ext uri="{9D8B030D-6E8A-4147-A177-3AD203B41FA5}">
                      <a16:colId xmlns="" xmlns:a16="http://schemas.microsoft.com/office/drawing/2014/main" val="20008"/>
                    </a:ext>
                  </a:extLst>
                </a:gridCol>
                <a:gridCol w="365471">
                  <a:extLst>
                    <a:ext uri="{9D8B030D-6E8A-4147-A177-3AD203B41FA5}">
                      <a16:colId xmlns="" xmlns:a16="http://schemas.microsoft.com/office/drawing/2014/main" val="20009"/>
                    </a:ext>
                  </a:extLst>
                </a:gridCol>
                <a:gridCol w="485696">
                  <a:extLst>
                    <a:ext uri="{9D8B030D-6E8A-4147-A177-3AD203B41FA5}">
                      <a16:colId xmlns="" xmlns:a16="http://schemas.microsoft.com/office/drawing/2014/main" val="20010"/>
                    </a:ext>
                  </a:extLst>
                </a:gridCol>
                <a:gridCol w="572528">
                  <a:extLst>
                    <a:ext uri="{9D8B030D-6E8A-4147-A177-3AD203B41FA5}">
                      <a16:colId xmlns="" xmlns:a16="http://schemas.microsoft.com/office/drawing/2014/main" val="20011"/>
                    </a:ext>
                  </a:extLst>
                </a:gridCol>
                <a:gridCol w="349973">
                  <a:extLst>
                    <a:ext uri="{9D8B030D-6E8A-4147-A177-3AD203B41FA5}">
                      <a16:colId xmlns="" xmlns:a16="http://schemas.microsoft.com/office/drawing/2014/main" val="20012"/>
                    </a:ext>
                  </a:extLst>
                </a:gridCol>
                <a:gridCol w="473604">
                  <a:extLst>
                    <a:ext uri="{9D8B030D-6E8A-4147-A177-3AD203B41FA5}">
                      <a16:colId xmlns="" xmlns:a16="http://schemas.microsoft.com/office/drawing/2014/main" val="20013"/>
                    </a:ext>
                  </a:extLst>
                </a:gridCol>
                <a:gridCol w="584783">
                  <a:extLst>
                    <a:ext uri="{9D8B030D-6E8A-4147-A177-3AD203B41FA5}">
                      <a16:colId xmlns="" xmlns:a16="http://schemas.microsoft.com/office/drawing/2014/main" val="20014"/>
                    </a:ext>
                  </a:extLst>
                </a:gridCol>
                <a:gridCol w="349973">
                  <a:extLst>
                    <a:ext uri="{9D8B030D-6E8A-4147-A177-3AD203B41FA5}">
                      <a16:colId xmlns="" xmlns:a16="http://schemas.microsoft.com/office/drawing/2014/main" val="20015"/>
                    </a:ext>
                  </a:extLst>
                </a:gridCol>
              </a:tblGrid>
              <a:tr h="343818">
                <a:tc>
                  <a:txBody>
                    <a:bodyPr/>
                    <a:lstStyle/>
                    <a:p>
                      <a:r>
                        <a:rPr lang="en-US" sz="1600" dirty="0">
                          <a:latin typeface="Arial" panose="020B0604020202020204" pitchFamily="34" charset="0"/>
                          <a:cs typeface="Arial" panose="020B0604020202020204" pitchFamily="34" charset="0"/>
                        </a:rPr>
                        <a:t>Overdose</a:t>
                      </a:r>
                      <a:r>
                        <a:rPr lang="en-US" sz="1600" baseline="0" dirty="0">
                          <a:latin typeface="Arial" panose="020B0604020202020204" pitchFamily="34" charset="0"/>
                          <a:cs typeface="Arial" panose="020B0604020202020204" pitchFamily="34" charset="0"/>
                        </a:rPr>
                        <a:t> Death</a:t>
                      </a:r>
                      <a:endParaRPr lang="en-US" sz="1600" dirty="0">
                        <a:latin typeface="Arial" panose="020B0604020202020204" pitchFamily="34" charset="0"/>
                        <a:cs typeface="Arial" panose="020B0604020202020204" pitchFamily="34" charset="0"/>
                      </a:endParaRPr>
                    </a:p>
                  </a:txBody>
                  <a:tcPr anchor="ctr">
                    <a:solidFill>
                      <a:schemeClr val="bg2">
                        <a:lumMod val="50000"/>
                      </a:schemeClr>
                    </a:solidFill>
                  </a:tcPr>
                </a:tc>
                <a:tc gridSpan="3">
                  <a:txBody>
                    <a:bodyPr/>
                    <a:lstStyle/>
                    <a:p>
                      <a:pPr algn="ctr" rtl="0" fontAlgn="ctr"/>
                      <a:r>
                        <a:rPr lang="en-US" sz="1600" b="1" u="none" strike="noStrike" dirty="0" smtClean="0">
                          <a:solidFill>
                            <a:schemeClr val="bg1"/>
                          </a:solidFill>
                          <a:effectLst/>
                          <a:latin typeface="Arial" panose="020B0604020202020204" pitchFamily="34" charset="0"/>
                          <a:cs typeface="Arial" panose="020B0604020202020204" pitchFamily="34" charset="0"/>
                        </a:rPr>
                        <a:t>2014</a:t>
                      </a:r>
                      <a:endParaRPr lang="en-US" sz="16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solidFill>
                      <a:schemeClr val="bg2">
                        <a:lumMod val="50000"/>
                      </a:schemeClr>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600" b="1" u="none" strike="noStrike" dirty="0" smtClean="0">
                          <a:solidFill>
                            <a:schemeClr val="bg1"/>
                          </a:solidFill>
                          <a:effectLst/>
                          <a:latin typeface="Arial" panose="020B0604020202020204" pitchFamily="34" charset="0"/>
                          <a:cs typeface="Arial" panose="020B0604020202020204" pitchFamily="34" charset="0"/>
                        </a:rPr>
                        <a:t>2015</a:t>
                      </a:r>
                      <a:endParaRPr lang="en-US" sz="16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50000"/>
                      </a:schemeClr>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600" b="1" u="none" strike="noStrike" dirty="0" smtClean="0">
                          <a:solidFill>
                            <a:schemeClr val="bg1"/>
                          </a:solidFill>
                          <a:effectLst/>
                          <a:latin typeface="Arial" panose="020B0604020202020204" pitchFamily="34" charset="0"/>
                          <a:cs typeface="Arial" panose="020B0604020202020204" pitchFamily="34" charset="0"/>
                        </a:rPr>
                        <a:t>2016 </a:t>
                      </a: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50000"/>
                      </a:schemeClr>
                    </a:solidFill>
                  </a:tcPr>
                </a:tc>
                <a:tc hMerge="1">
                  <a:txBody>
                    <a:bodyPr/>
                    <a:lstStyle/>
                    <a:p>
                      <a:endParaRPr lang="en-US"/>
                    </a:p>
                  </a:txBody>
                  <a:tcPr/>
                </a:tc>
                <a:tc hMerge="1">
                  <a:txBody>
                    <a:bodyPr/>
                    <a:lstStyle/>
                    <a:p>
                      <a:endParaRPr lang="en-US"/>
                    </a:p>
                  </a:txBody>
                  <a:tcPr/>
                </a:tc>
                <a:tc gridSpan="3">
                  <a:txBody>
                    <a:bodyPr/>
                    <a:lstStyle/>
                    <a:p>
                      <a:pPr algn="ctr" rtl="0" fontAlgn="ctr"/>
                      <a:r>
                        <a:rPr lang="en-US" sz="1600" b="1" i="0" u="none" strike="noStrike" dirty="0" smtClean="0">
                          <a:solidFill>
                            <a:schemeClr val="bg1"/>
                          </a:solidFill>
                          <a:effectLst/>
                          <a:latin typeface="Arial" panose="020B0604020202020204" pitchFamily="34" charset="0"/>
                          <a:cs typeface="Arial" panose="020B0604020202020204" pitchFamily="34" charset="0"/>
                        </a:rPr>
                        <a:t>2017</a:t>
                      </a: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50000"/>
                      </a:schemeClr>
                    </a:solidFill>
                  </a:tcPr>
                </a:tc>
                <a:tc hMerge="1">
                  <a:txBody>
                    <a:bodyPr/>
                    <a:lstStyle/>
                    <a:p>
                      <a:endParaRPr lang="en-US"/>
                    </a:p>
                  </a:txBody>
                  <a:tcPr/>
                </a:tc>
                <a:tc hMerge="1">
                  <a:txBody>
                    <a:bodyPr/>
                    <a:lstStyle/>
                    <a:p>
                      <a:endParaRPr lang="en-US" dirty="0"/>
                    </a:p>
                  </a:txBody>
                  <a:tcPr/>
                </a:tc>
                <a:tc gridSpan="3">
                  <a:txBody>
                    <a:bodyPr/>
                    <a:lstStyle/>
                    <a:p>
                      <a:pPr algn="ctr" rtl="0" fontAlgn="ctr"/>
                      <a:r>
                        <a:rPr lang="en-US" sz="1600" b="1" i="0" u="none" strike="noStrike" dirty="0" smtClean="0">
                          <a:solidFill>
                            <a:schemeClr val="bg1"/>
                          </a:solidFill>
                          <a:effectLst/>
                          <a:latin typeface="Arial" panose="020B0604020202020204" pitchFamily="34" charset="0"/>
                          <a:cs typeface="Arial" panose="020B0604020202020204" pitchFamily="34" charset="0"/>
                        </a:rPr>
                        <a:t>2018</a:t>
                      </a: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solidFill>
                      <a:schemeClr val="bg2">
                        <a:lumMod val="50000"/>
                      </a:schemeClr>
                    </a:solidFill>
                  </a:tcPr>
                </a:tc>
                <a:tc hMerge="1">
                  <a:txBody>
                    <a:bodyPr/>
                    <a:lstStyle/>
                    <a:p>
                      <a:pPr algn="ctr" rtl="0" fontAlgn="ct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2">
                        <a:lumMod val="50000"/>
                      </a:schemeClr>
                    </a:solidFill>
                  </a:tcPr>
                </a:tc>
                <a:tc hMerge="1">
                  <a:txBody>
                    <a:bodyPr/>
                    <a:lstStyle/>
                    <a:p>
                      <a:pPr algn="ctr" rtl="0" fontAlgn="ctr"/>
                      <a:endParaRPr lang="en-US" sz="16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solidFill>
                      <a:schemeClr val="bg2">
                        <a:lumMod val="50000"/>
                      </a:schemeClr>
                    </a:solidFill>
                  </a:tcPr>
                </a:tc>
                <a:extLst>
                  <a:ext uri="{0D108BD9-81ED-4DB2-BD59-A6C34878D82A}">
                    <a16:rowId xmlns="" xmlns:a16="http://schemas.microsoft.com/office/drawing/2014/main" val="10000"/>
                  </a:ext>
                </a:extLst>
              </a:tr>
              <a:tr h="372971">
                <a:tc>
                  <a:txBody>
                    <a:bodyPr/>
                    <a:lstStyle/>
                    <a:p>
                      <a:pPr algn="l" rtl="0" fontAlgn="ct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Count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Percent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Rate</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Count</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Percent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Rate</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Count</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Percent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Rate</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Count</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Percent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Rate</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Count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Percent</a:t>
                      </a:r>
                    </a:p>
                  </a:txBody>
                  <a:tcPr marL="4737" marR="4737" marT="4737" marB="0" anchor="ctr"/>
                </a:tc>
                <a:tc>
                  <a:txBody>
                    <a:bodyPr/>
                    <a:lstStyle/>
                    <a:p>
                      <a:pPr algn="ctr" rtl="0" fontAlgn="ctr"/>
                      <a:r>
                        <a:rPr lang="en-US" sz="1200" b="1" i="0" u="none" strike="noStrike" dirty="0">
                          <a:solidFill>
                            <a:schemeClr val="tx1"/>
                          </a:solidFill>
                          <a:effectLst/>
                          <a:latin typeface="Arial" panose="020B0604020202020204" pitchFamily="34" charset="0"/>
                          <a:cs typeface="Arial" panose="020B0604020202020204" pitchFamily="34" charset="0"/>
                        </a:rPr>
                        <a:t>Rate</a:t>
                      </a:r>
                    </a:p>
                  </a:txBody>
                  <a:tcPr marL="4737" marR="4737" marT="4737" marB="0" anchor="ctr"/>
                </a:tc>
                <a:extLst>
                  <a:ext uri="{0D108BD9-81ED-4DB2-BD59-A6C34878D82A}">
                    <a16:rowId xmlns="" xmlns:a16="http://schemas.microsoft.com/office/drawing/2014/main" val="10001"/>
                  </a:ext>
                </a:extLst>
              </a:tr>
              <a:tr h="334298">
                <a:tc>
                  <a:txBody>
                    <a:bodyPr/>
                    <a:lstStyle/>
                    <a:p>
                      <a:pPr algn="l" rtl="0" fontAlgn="ctr"/>
                      <a:r>
                        <a:rPr lang="en-US" sz="1200" b="1" u="none" strike="noStrike" dirty="0">
                          <a:solidFill>
                            <a:schemeClr val="tx1"/>
                          </a:solidFill>
                          <a:effectLst/>
                          <a:latin typeface="Arial" panose="020B0604020202020204" pitchFamily="34" charset="0"/>
                          <a:cs typeface="Arial" panose="020B0604020202020204" pitchFamily="34" charset="0"/>
                        </a:rPr>
                        <a:t> All Drug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1,263</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100</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19</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1,451</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100</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22</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1,631</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100</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25</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1,776</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100</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1,818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100</a:t>
                      </a: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2"/>
                  </a:ext>
                </a:extLst>
              </a:tr>
              <a:tr h="3342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latin typeface="Arial" panose="020B0604020202020204" pitchFamily="34" charset="0"/>
                          <a:cs typeface="Arial" panose="020B0604020202020204" pitchFamily="34" charset="0"/>
                        </a:rPr>
                        <a:t>Opioid </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 861 </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13</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1,034</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71</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16</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1,186</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73</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18</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1,268</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71</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19</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1,304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72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19</a:t>
                      </a:r>
                    </a:p>
                  </a:txBody>
                  <a:tcPr marL="4737" marR="4737" marT="4737" marB="0" anchor="ctr"/>
                </a:tc>
                <a:extLst>
                  <a:ext uri="{0D108BD9-81ED-4DB2-BD59-A6C34878D82A}">
                    <a16:rowId xmlns="" xmlns:a16="http://schemas.microsoft.com/office/drawing/2014/main" val="10003"/>
                  </a:ext>
                </a:extLst>
              </a:tr>
              <a:tr h="557072">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Arial" panose="020B0604020202020204" pitchFamily="34" charset="0"/>
                          <a:cs typeface="Arial" panose="020B0604020202020204" pitchFamily="34" charset="0"/>
                        </a:rPr>
                        <a:t>Pain Relievers </a:t>
                      </a:r>
                    </a:p>
                    <a:p>
                      <a:pPr marL="0" marR="0" indent="0" algn="l" defTabSz="914400" rtl="0" eaLnBrk="1" fontAlgn="ctr" latinLnBrk="0" hangingPunct="1">
                        <a:lnSpc>
                          <a:spcPct val="100000"/>
                        </a:lnSpc>
                        <a:spcBef>
                          <a:spcPts val="0"/>
                        </a:spcBef>
                        <a:spcAft>
                          <a:spcPts val="0"/>
                        </a:spcAft>
                        <a:buClrTx/>
                        <a:buSzTx/>
                        <a:buFontTx/>
                        <a:buNone/>
                        <a:tabLst/>
                        <a:defRPr/>
                      </a:pPr>
                      <a:r>
                        <a:rPr lang="en-US" sz="1200" b="1" i="0" u="none" strike="noStrike" dirty="0">
                          <a:solidFill>
                            <a:schemeClr val="tx1"/>
                          </a:solidFill>
                          <a:effectLst/>
                          <a:latin typeface="Arial" panose="020B0604020202020204" pitchFamily="34" charset="0"/>
                          <a:cs typeface="Arial" panose="020B0604020202020204" pitchFamily="34" charset="0"/>
                        </a:rPr>
                        <a:t>(per CDC Definition, includes methadone)</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603</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9</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689</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739</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11</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644</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36</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10</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548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5"/>
                  </a:ext>
                </a:extLst>
              </a:tr>
              <a:tr h="3342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latin typeface="Arial" panose="020B0604020202020204" pitchFamily="34" charset="0"/>
                          <a:cs typeface="Arial" panose="020B0604020202020204" pitchFamily="34" charset="0"/>
                        </a:rPr>
                        <a:t>Heroin</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147</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12</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205 </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14</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260</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16</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311</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367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a:t>
                      </a:r>
                    </a:p>
                  </a:txBody>
                  <a:tcPr marL="4737" marR="4737" marT="4737" marB="0" anchor="ctr"/>
                </a:tc>
                <a:extLst>
                  <a:ext uri="{0D108BD9-81ED-4DB2-BD59-A6C34878D82A}">
                    <a16:rowId xmlns="" xmlns:a16="http://schemas.microsoft.com/office/drawing/2014/main" val="10006"/>
                  </a:ext>
                </a:extLst>
              </a:tr>
              <a:tr h="3342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latin typeface="Arial" panose="020B0604020202020204" pitchFamily="34" charset="0"/>
                          <a:cs typeface="Arial" panose="020B0604020202020204" pitchFamily="34" charset="0"/>
                        </a:rPr>
                        <a:t>Fentanyl</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69</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a:solidFill>
                            <a:schemeClr val="tx1"/>
                          </a:solidFill>
                          <a:effectLst/>
                          <a:latin typeface="Arial" panose="020B0604020202020204" pitchFamily="34" charset="0"/>
                          <a:cs typeface="Arial" panose="020B0604020202020204" pitchFamily="34" charset="0"/>
                        </a:rPr>
                        <a:t>169</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12</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294</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500</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742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7"/>
                  </a:ext>
                </a:extLst>
              </a:tr>
              <a:tr h="3342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latin typeface="Arial" panose="020B0604020202020204" pitchFamily="34" charset="0"/>
                          <a:cs typeface="Arial" panose="020B0604020202020204" pitchFamily="34" charset="0"/>
                        </a:rPr>
                        <a:t>Methadone</a:t>
                      </a:r>
                      <a:endParaRPr lang="en-US" sz="12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71</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67</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82</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69</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66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1</a:t>
                      </a:r>
                    </a:p>
                  </a:txBody>
                  <a:tcPr marL="4737" marR="4737" marT="4737" marB="0" anchor="ctr"/>
                </a:tc>
                <a:extLst>
                  <a:ext uri="{0D108BD9-81ED-4DB2-BD59-A6C34878D82A}">
                    <a16:rowId xmlns="" xmlns:a16="http://schemas.microsoft.com/office/drawing/2014/main" val="10008"/>
                  </a:ext>
                </a:extLst>
              </a:tr>
              <a:tr h="33429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388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31</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6</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492 </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573</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35</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9</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504</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8</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409</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09"/>
                  </a:ext>
                </a:extLst>
              </a:tr>
              <a:tr h="38023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352</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28</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447</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31</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522</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32</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8</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447</a:t>
                      </a: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25</a:t>
                      </a:r>
                    </a:p>
                  </a:txBody>
                  <a:tcPr marL="4737" marR="4737" marT="4737" marB="0" anchor="ctr"/>
                </a:tc>
                <a:tc>
                  <a:txBody>
                    <a:bodyPr/>
                    <a:lstStyle/>
                    <a:p>
                      <a:pPr algn="ctr" rtl="0" fontAlgn="ctr"/>
                      <a:r>
                        <a:rPr lang="en-US" sz="1200" b="0" i="0" u="none" strike="noStrike" dirty="0">
                          <a:solidFill>
                            <a:schemeClr val="tx1"/>
                          </a:solidFill>
                          <a:effectLst/>
                          <a:latin typeface="Arial" panose="020B0604020202020204" pitchFamily="34" charset="0"/>
                          <a:cs typeface="Arial" panose="020B0604020202020204" pitchFamily="34" charset="0"/>
                        </a:rPr>
                        <a:t>7</a:t>
                      </a: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354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19</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extLst>
                  <a:ext uri="{0D108BD9-81ED-4DB2-BD59-A6C34878D82A}">
                    <a16:rowId xmlns="" xmlns:a16="http://schemas.microsoft.com/office/drawing/2014/main" val="10010"/>
                  </a:ext>
                </a:extLst>
              </a:tr>
              <a:tr h="38023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solidFill>
                            <a:schemeClr val="tx1"/>
                          </a:solidFill>
                          <a:effectLst/>
                          <a:latin typeface="Arial" panose="020B0604020202020204" pitchFamily="34" charset="0"/>
                          <a:cs typeface="Arial" panose="020B0604020202020204" pitchFamily="34" charset="0"/>
                        </a:rPr>
                        <a:t>Stimulants</a:t>
                      </a:r>
                      <a:r>
                        <a:rPr lang="en-US" sz="1200" b="1" u="none" strike="noStrike" baseline="0" dirty="0" smtClean="0">
                          <a:solidFill>
                            <a:schemeClr val="tx1"/>
                          </a:solidFill>
                          <a:effectLst/>
                          <a:latin typeface="Arial" panose="020B0604020202020204" pitchFamily="34" charset="0"/>
                          <a:cs typeface="Arial" panose="020B0604020202020204" pitchFamily="34" charset="0"/>
                        </a:rPr>
                        <a:t> </a:t>
                      </a:r>
                      <a:r>
                        <a:rPr lang="en-US" sz="1200" b="1" u="none" strike="noStrike" dirty="0" smtClean="0">
                          <a:solidFill>
                            <a:schemeClr val="tx1"/>
                          </a:solidFill>
                          <a:effectLst/>
                          <a:latin typeface="Arial" panose="020B0604020202020204" pitchFamily="34" charset="0"/>
                          <a:cs typeface="Arial" panose="020B0604020202020204" pitchFamily="34" charset="0"/>
                        </a:rPr>
                        <a:t>other than Cocaine</a:t>
                      </a:r>
                      <a:endParaRPr lang="en-US" sz="1200" b="1"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73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112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187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319</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18</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462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r>
              <a:tr h="38023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solidFill>
                            <a:schemeClr val="tx1"/>
                          </a:solidFill>
                          <a:effectLst/>
                          <a:latin typeface="Arial" panose="020B0604020202020204" pitchFamily="34" charset="0"/>
                          <a:cs typeface="Arial" panose="020B0604020202020204" pitchFamily="34" charset="0"/>
                        </a:rPr>
                        <a:t>Cocaine</a:t>
                      </a:r>
                      <a:endParaRPr lang="en-US" sz="1200" b="1"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134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203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250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306</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251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r>
              <a:tr h="380238">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b="1" u="none" strike="noStrike" dirty="0" smtClean="0">
                          <a:solidFill>
                            <a:schemeClr val="tx1"/>
                          </a:solidFill>
                          <a:effectLst/>
                          <a:latin typeface="Arial" panose="020B0604020202020204" pitchFamily="34" charset="0"/>
                          <a:cs typeface="Arial" panose="020B0604020202020204" pitchFamily="34" charset="0"/>
                        </a:rPr>
                        <a:t>Opioids</a:t>
                      </a:r>
                      <a:r>
                        <a:rPr lang="en-US" sz="1200" b="1" u="none" strike="noStrike" baseline="0" dirty="0" smtClean="0">
                          <a:solidFill>
                            <a:schemeClr val="tx1"/>
                          </a:solidFill>
                          <a:effectLst/>
                          <a:latin typeface="Arial" panose="020B0604020202020204" pitchFamily="34" charset="0"/>
                          <a:cs typeface="Arial" panose="020B0604020202020204" pitchFamily="34" charset="0"/>
                        </a:rPr>
                        <a:t> and Stimulants </a:t>
                      </a:r>
                      <a:endParaRPr lang="en-US" sz="1200" b="1"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49</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65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111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177</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10</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3</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R w="12700" cap="flat" cmpd="sng" algn="ctr">
                      <a:solidFill>
                        <a:schemeClr val="tx1"/>
                      </a:solidFill>
                      <a:prstDash val="solid"/>
                      <a:round/>
                      <a:headEnd type="none" w="med" len="med"/>
                      <a:tailEnd type="none" w="med" len="med"/>
                    </a:lnR>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281</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lnL w="12700" cap="flat" cmpd="sng" algn="ctr">
                      <a:solidFill>
                        <a:schemeClr val="tx1"/>
                      </a:solidFill>
                      <a:prstDash val="solid"/>
                      <a:round/>
                      <a:headEnd type="none" w="med" len="med"/>
                      <a:tailEnd type="none" w="med" len="med"/>
                    </a:lnL>
                  </a:tcP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15</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c>
                  <a:txBody>
                    <a:bodyPr/>
                    <a:lstStyle/>
                    <a:p>
                      <a:pPr algn="ctr" rtl="0" fontAlgn="ctr"/>
                      <a:r>
                        <a:rPr lang="en-US" sz="1200" b="0" i="0" u="none" strike="noStrike" dirty="0" smtClean="0">
                          <a:solidFill>
                            <a:schemeClr val="tx1"/>
                          </a:solidFill>
                          <a:effectLst/>
                          <a:latin typeface="Arial" panose="020B0604020202020204" pitchFamily="34" charset="0"/>
                          <a:cs typeface="Arial" panose="020B0604020202020204" pitchFamily="34" charset="0"/>
                        </a:rPr>
                        <a:t>4</a:t>
                      </a:r>
                      <a:endParaRPr lang="en-US" sz="12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ctr"/>
                </a:tc>
              </a:tr>
            </a:tbl>
          </a:graphicData>
        </a:graphic>
      </p:graphicFrame>
      <p:sp>
        <p:nvSpPr>
          <p:cNvPr id="3" name="TextBox 2"/>
          <p:cNvSpPr txBox="1"/>
          <p:nvPr/>
        </p:nvSpPr>
        <p:spPr>
          <a:xfrm>
            <a:off x="57911" y="5926071"/>
            <a:ext cx="7924800"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Rate is per 100,000 persons.  Rates &amp; percentages have been rounded to nearest whole number.</a:t>
            </a:r>
            <a:endParaRPr lang="en-US" sz="1200" dirty="0">
              <a:latin typeface="Arial" panose="020B0604020202020204" pitchFamily="34" charset="0"/>
              <a:cs typeface="Arial" panose="020B0604020202020204" pitchFamily="34" charset="0"/>
            </a:endParaRPr>
          </a:p>
        </p:txBody>
      </p:sp>
      <p:sp>
        <p:nvSpPr>
          <p:cNvPr id="6"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02729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7803"/>
            <a:ext cx="9144000" cy="825500"/>
          </a:xfrm>
        </p:spPr>
        <p:txBody>
          <a:bodyPr/>
          <a:lstStyle/>
          <a:p>
            <a:r>
              <a:rPr lang="en-US" sz="1800" dirty="0">
                <a:latin typeface="Arial" panose="020B0604020202020204" pitchFamily="34" charset="0"/>
                <a:cs typeface="Arial" panose="020B0604020202020204" pitchFamily="34" charset="0"/>
              </a:rPr>
              <a:t>Percent who filled a prescription for an opioid or benzodiazepine in the Tennessee CSMD within </a:t>
            </a:r>
            <a:r>
              <a:rPr lang="en-US" sz="1800" u="sng" dirty="0">
                <a:latin typeface="Arial" panose="020B0604020202020204" pitchFamily="34" charset="0"/>
                <a:cs typeface="Arial" panose="020B0604020202020204" pitchFamily="34" charset="0"/>
              </a:rPr>
              <a:t>365 days</a:t>
            </a:r>
            <a:r>
              <a:rPr lang="en-US" sz="1800" dirty="0">
                <a:latin typeface="Arial" panose="020B0604020202020204" pitchFamily="34" charset="0"/>
                <a:cs typeface="Arial" panose="020B0604020202020204" pitchFamily="34" charset="0"/>
              </a:rPr>
              <a:t> of death by type of overdose death among all individuals who died by year, </a:t>
            </a:r>
            <a:r>
              <a:rPr lang="en-US" sz="1800" dirty="0" smtClean="0">
                <a:latin typeface="Arial" panose="020B0604020202020204" pitchFamily="34" charset="0"/>
                <a:cs typeface="Arial" panose="020B0604020202020204" pitchFamily="34" charset="0"/>
              </a:rPr>
              <a:t>2014-2018 </a:t>
            </a: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n=7,939 </a:t>
            </a:r>
            <a:r>
              <a:rPr lang="en-US" sz="1800" dirty="0">
                <a:latin typeface="Arial" panose="020B0604020202020204" pitchFamily="34" charset="0"/>
                <a:cs typeface="Arial" panose="020B0604020202020204" pitchFamily="34" charset="0"/>
              </a:rPr>
              <a:t>total)</a:t>
            </a:r>
            <a:r>
              <a:rPr lang="en-US" sz="1800" baseline="30000" dirty="0">
                <a:latin typeface="Arial" panose="020B0604020202020204" pitchFamily="34" charset="0"/>
                <a:cs typeface="Arial" panose="020B0604020202020204" pitchFamily="34" charset="0"/>
              </a:rPr>
              <a:t>a</a:t>
            </a:r>
            <a:r>
              <a:rPr lang="en-US" sz="1800" dirty="0">
                <a:latin typeface="Arial" panose="020B0604020202020204" pitchFamily="34" charset="0"/>
                <a:cs typeface="Arial" panose="020B0604020202020204" pitchFamily="34" charset="0"/>
              </a:rPr>
              <a:t> </a:t>
            </a:r>
          </a:p>
        </p:txBody>
      </p:sp>
      <p:sp>
        <p:nvSpPr>
          <p:cNvPr id="2" name="Content Placeholder 1"/>
          <p:cNvSpPr>
            <a:spLocks noGrp="1"/>
          </p:cNvSpPr>
          <p:nvPr>
            <p:ph idx="1"/>
          </p:nvPr>
        </p:nvSpPr>
        <p:spPr/>
        <p:txBody>
          <a:bodyPr/>
          <a:lstStyle/>
          <a:p>
            <a:endParaRPr lang="en-US"/>
          </a:p>
        </p:txBody>
      </p:sp>
      <p:sp>
        <p:nvSpPr>
          <p:cNvPr id="3" name="Rectangle 2"/>
          <p:cNvSpPr/>
          <p:nvPr/>
        </p:nvSpPr>
        <p:spPr>
          <a:xfrm>
            <a:off x="0" y="5878607"/>
            <a:ext cx="3159839" cy="307777"/>
          </a:xfrm>
          <a:prstGeom prst="rect">
            <a:avLst/>
          </a:prstGeom>
        </p:spPr>
        <p:txBody>
          <a:bodyPr wrap="none">
            <a:spAutoFit/>
          </a:bodyPr>
          <a:lstStyle/>
          <a:p>
            <a:r>
              <a:rPr lang="en-US" sz="1400" b="1" baseline="30000" dirty="0" err="1">
                <a:latin typeface="Arial" panose="020B0604020202020204" pitchFamily="34" charset="0"/>
                <a:cs typeface="Arial" panose="020B0604020202020204" pitchFamily="34" charset="0"/>
              </a:rPr>
              <a:t>b</a:t>
            </a:r>
            <a:r>
              <a:rPr lang="en-US" sz="1400" b="1" dirty="0" err="1">
                <a:latin typeface="Arial" panose="020B0604020202020204" pitchFamily="34" charset="0"/>
                <a:cs typeface="Arial" panose="020B0604020202020204" pitchFamily="34" charset="0"/>
              </a:rPr>
              <a:t>Difference</a:t>
            </a:r>
            <a:r>
              <a:rPr lang="en-US" sz="1400" b="1" dirty="0">
                <a:latin typeface="Arial" panose="020B0604020202020204" pitchFamily="34" charset="0"/>
                <a:cs typeface="Arial" panose="020B0604020202020204" pitchFamily="34" charset="0"/>
              </a:rPr>
              <a:t> between </a:t>
            </a:r>
            <a:r>
              <a:rPr lang="en-US" sz="1400" b="1" dirty="0" smtClean="0">
                <a:latin typeface="Arial" panose="020B0604020202020204" pitchFamily="34" charset="0"/>
                <a:cs typeface="Arial" panose="020B0604020202020204" pitchFamily="34" charset="0"/>
              </a:rPr>
              <a:t>2014 </a:t>
            </a:r>
            <a:r>
              <a:rPr lang="en-US" sz="1400" b="1" dirty="0">
                <a:latin typeface="Arial" panose="020B0604020202020204" pitchFamily="34" charset="0"/>
                <a:cs typeface="Arial" panose="020B0604020202020204" pitchFamily="34" charset="0"/>
              </a:rPr>
              <a:t>and </a:t>
            </a:r>
            <a:r>
              <a:rPr lang="en-US" sz="1400" b="1" dirty="0" smtClean="0">
                <a:latin typeface="Arial" panose="020B0604020202020204" pitchFamily="34" charset="0"/>
                <a:cs typeface="Arial" panose="020B0604020202020204" pitchFamily="34" charset="0"/>
              </a:rPr>
              <a:t>2018</a:t>
            </a:r>
            <a:endParaRPr lang="en-US" sz="1400" b="1" dirty="0">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519200862"/>
              </p:ext>
            </p:extLst>
          </p:nvPr>
        </p:nvGraphicFramePr>
        <p:xfrm>
          <a:off x="76200" y="1028707"/>
          <a:ext cx="9067799" cy="4849902"/>
        </p:xfrm>
        <a:graphic>
          <a:graphicData uri="http://schemas.openxmlformats.org/drawingml/2006/table">
            <a:tbl>
              <a:tblPr firstRow="1" bandRow="1">
                <a:tableStyleId>{073A0DAA-6AF3-43AB-8588-CEC1D06C72B9}</a:tableStyleId>
              </a:tblPr>
              <a:tblGrid>
                <a:gridCol w="1740646">
                  <a:extLst>
                    <a:ext uri="{9D8B030D-6E8A-4147-A177-3AD203B41FA5}">
                      <a16:colId xmlns="" xmlns:a16="http://schemas.microsoft.com/office/drawing/2014/main" val="20000"/>
                    </a:ext>
                  </a:extLst>
                </a:gridCol>
                <a:gridCol w="483987">
                  <a:extLst>
                    <a:ext uri="{9D8B030D-6E8A-4147-A177-3AD203B41FA5}">
                      <a16:colId xmlns="" xmlns:a16="http://schemas.microsoft.com/office/drawing/2014/main" val="20001"/>
                    </a:ext>
                  </a:extLst>
                </a:gridCol>
                <a:gridCol w="483987">
                  <a:extLst>
                    <a:ext uri="{9D8B030D-6E8A-4147-A177-3AD203B41FA5}">
                      <a16:colId xmlns="" xmlns:a16="http://schemas.microsoft.com/office/drawing/2014/main" val="20002"/>
                    </a:ext>
                  </a:extLst>
                </a:gridCol>
                <a:gridCol w="483987">
                  <a:extLst>
                    <a:ext uri="{9D8B030D-6E8A-4147-A177-3AD203B41FA5}">
                      <a16:colId xmlns="" xmlns:a16="http://schemas.microsoft.com/office/drawing/2014/main" val="20003"/>
                    </a:ext>
                  </a:extLst>
                </a:gridCol>
                <a:gridCol w="508725">
                  <a:extLst>
                    <a:ext uri="{9D8B030D-6E8A-4147-A177-3AD203B41FA5}">
                      <a16:colId xmlns="" xmlns:a16="http://schemas.microsoft.com/office/drawing/2014/main" val="20004"/>
                    </a:ext>
                  </a:extLst>
                </a:gridCol>
                <a:gridCol w="513001">
                  <a:extLst>
                    <a:ext uri="{9D8B030D-6E8A-4147-A177-3AD203B41FA5}">
                      <a16:colId xmlns="" xmlns:a16="http://schemas.microsoft.com/office/drawing/2014/main" val="20005"/>
                    </a:ext>
                  </a:extLst>
                </a:gridCol>
                <a:gridCol w="1128313">
                  <a:extLst>
                    <a:ext uri="{9D8B030D-6E8A-4147-A177-3AD203B41FA5}">
                      <a16:colId xmlns="" xmlns:a16="http://schemas.microsoft.com/office/drawing/2014/main" val="20006"/>
                    </a:ext>
                  </a:extLst>
                </a:gridCol>
                <a:gridCol w="80217">
                  <a:extLst>
                    <a:ext uri="{9D8B030D-6E8A-4147-A177-3AD203B41FA5}">
                      <a16:colId xmlns="" xmlns:a16="http://schemas.microsoft.com/office/drawing/2014/main" val="20007"/>
                    </a:ext>
                  </a:extLst>
                </a:gridCol>
                <a:gridCol w="508725">
                  <a:extLst>
                    <a:ext uri="{9D8B030D-6E8A-4147-A177-3AD203B41FA5}">
                      <a16:colId xmlns="" xmlns:a16="http://schemas.microsoft.com/office/drawing/2014/main" val="20008"/>
                    </a:ext>
                  </a:extLst>
                </a:gridCol>
                <a:gridCol w="508725">
                  <a:extLst>
                    <a:ext uri="{9D8B030D-6E8A-4147-A177-3AD203B41FA5}">
                      <a16:colId xmlns="" xmlns:a16="http://schemas.microsoft.com/office/drawing/2014/main" val="20009"/>
                    </a:ext>
                  </a:extLst>
                </a:gridCol>
                <a:gridCol w="508725">
                  <a:extLst>
                    <a:ext uri="{9D8B030D-6E8A-4147-A177-3AD203B41FA5}">
                      <a16:colId xmlns="" xmlns:a16="http://schemas.microsoft.com/office/drawing/2014/main" val="20010"/>
                    </a:ext>
                  </a:extLst>
                </a:gridCol>
                <a:gridCol w="508725">
                  <a:extLst>
                    <a:ext uri="{9D8B030D-6E8A-4147-A177-3AD203B41FA5}">
                      <a16:colId xmlns="" xmlns:a16="http://schemas.microsoft.com/office/drawing/2014/main" val="20011"/>
                    </a:ext>
                  </a:extLst>
                </a:gridCol>
                <a:gridCol w="513001">
                  <a:extLst>
                    <a:ext uri="{9D8B030D-6E8A-4147-A177-3AD203B41FA5}">
                      <a16:colId xmlns="" xmlns:a16="http://schemas.microsoft.com/office/drawing/2014/main" val="20012"/>
                    </a:ext>
                  </a:extLst>
                </a:gridCol>
                <a:gridCol w="1097035">
                  <a:extLst>
                    <a:ext uri="{9D8B030D-6E8A-4147-A177-3AD203B41FA5}">
                      <a16:colId xmlns="" xmlns:a16="http://schemas.microsoft.com/office/drawing/2014/main" val="20013"/>
                    </a:ext>
                  </a:extLst>
                </a:gridCol>
              </a:tblGrid>
              <a:tr h="472831">
                <a:tc>
                  <a:txBody>
                    <a:bodyPr/>
                    <a:lstStyle/>
                    <a:p>
                      <a:endParaRPr lang="en-US" sz="1500" b="1" dirty="0">
                        <a:latin typeface="Arial" panose="020B0604020202020204" pitchFamily="34" charset="0"/>
                        <a:cs typeface="Arial" panose="020B0604020202020204" pitchFamily="34" charset="0"/>
                      </a:endParaRPr>
                    </a:p>
                  </a:txBody>
                  <a:tcPr anchor="ctr">
                    <a:solidFill>
                      <a:schemeClr val="bg2">
                        <a:lumMod val="50000"/>
                      </a:schemeClr>
                    </a:solidFill>
                  </a:tcPr>
                </a:tc>
                <a:tc gridSpan="6">
                  <a:txBody>
                    <a:bodyPr/>
                    <a:lstStyle/>
                    <a:p>
                      <a:pPr algn="ctr" rtl="0" fontAlgn="ctr"/>
                      <a:r>
                        <a:rPr lang="en-US" sz="1500" b="1" u="none" strike="noStrike" dirty="0">
                          <a:solidFill>
                            <a:schemeClr val="bg1"/>
                          </a:solidFill>
                          <a:effectLst/>
                          <a:latin typeface="Arial" panose="020B0604020202020204" pitchFamily="34" charset="0"/>
                          <a:cs typeface="Arial" panose="020B0604020202020204" pitchFamily="34" charset="0"/>
                        </a:rPr>
                        <a:t>Opioid prescription filled</a:t>
                      </a: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endParaRPr lang="en-US"/>
                    </a:p>
                  </a:txBody>
                  <a:tcPr/>
                </a:tc>
                <a:tc hMerge="1">
                  <a:txBody>
                    <a:bodyPr/>
                    <a:lstStyle/>
                    <a:p>
                      <a:pPr algn="ctr" rtl="0" fontAlgn="ctr"/>
                      <a:endParaRPr lang="en-US" sz="14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gridSpan="6">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500" b="1" u="none" strike="noStrike" dirty="0">
                        <a:solidFill>
                          <a:schemeClr val="bg1"/>
                        </a:solidFill>
                        <a:effectLst/>
                        <a:latin typeface="Arial" panose="020B0604020202020204" pitchFamily="34" charset="0"/>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500" b="1" u="none" strike="noStrike" dirty="0">
                          <a:solidFill>
                            <a:schemeClr val="bg1"/>
                          </a:solidFill>
                          <a:effectLst/>
                          <a:latin typeface="Arial" panose="020B0604020202020204" pitchFamily="34" charset="0"/>
                          <a:cs typeface="Arial" panose="020B0604020202020204" pitchFamily="34" charset="0"/>
                        </a:rPr>
                        <a:t>Benzodiazepine prescription filled</a:t>
                      </a: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pPr algn="ctr" rtl="0" fontAlgn="ctr"/>
                      <a:endParaRPr lang="en-US" sz="14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hMerge="1">
                  <a:txBody>
                    <a:bodyPr/>
                    <a:lstStyle/>
                    <a:p>
                      <a:endParaRPr lang="en-US"/>
                    </a:p>
                  </a:txBody>
                  <a:tcPr/>
                </a:tc>
                <a:tc hMerge="1">
                  <a:txBody>
                    <a:bodyPr/>
                    <a:lstStyle/>
                    <a:p>
                      <a:pPr algn="ctr" rtl="0" fontAlgn="ctr"/>
                      <a:endParaRPr lang="en-US" sz="14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0"/>
                  </a:ext>
                </a:extLst>
              </a:tr>
              <a:tr h="691119">
                <a:tc>
                  <a:txBody>
                    <a:bodyPr/>
                    <a:lstStyle/>
                    <a:p>
                      <a:r>
                        <a:rPr lang="en-US" sz="1500" b="1" dirty="0">
                          <a:solidFill>
                            <a:schemeClr val="bg1"/>
                          </a:solidFill>
                          <a:latin typeface="Arial" panose="020B0604020202020204" pitchFamily="34" charset="0"/>
                          <a:cs typeface="Arial" panose="020B0604020202020204" pitchFamily="34" charset="0"/>
                        </a:rPr>
                        <a:t>Overdose</a:t>
                      </a:r>
                      <a:r>
                        <a:rPr lang="en-US" sz="1500" b="1" baseline="0" dirty="0">
                          <a:solidFill>
                            <a:schemeClr val="bg1"/>
                          </a:solidFill>
                          <a:latin typeface="Arial" panose="020B0604020202020204" pitchFamily="34" charset="0"/>
                          <a:cs typeface="Arial" panose="020B0604020202020204" pitchFamily="34" charset="0"/>
                        </a:rPr>
                        <a:t> Death</a:t>
                      </a:r>
                      <a:endParaRPr lang="en-US" sz="1500" b="1" dirty="0">
                        <a:solidFill>
                          <a:schemeClr val="bg1"/>
                        </a:solidFill>
                        <a:latin typeface="Arial" panose="020B0604020202020204" pitchFamily="34" charset="0"/>
                        <a:cs typeface="Arial" panose="020B0604020202020204" pitchFamily="34" charset="0"/>
                      </a:endParaRPr>
                    </a:p>
                  </a:txBody>
                  <a:tcPr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2014</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2015</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2016</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2017</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2018</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Percent </a:t>
                      </a:r>
                      <a:r>
                        <a:rPr lang="en-US" sz="1500" b="1" i="0" u="none" strike="noStrike" dirty="0" err="1">
                          <a:solidFill>
                            <a:schemeClr val="bg1"/>
                          </a:solidFill>
                          <a:effectLst/>
                          <a:latin typeface="Arial" panose="020B0604020202020204" pitchFamily="34" charset="0"/>
                          <a:cs typeface="Arial" panose="020B0604020202020204" pitchFamily="34" charset="0"/>
                        </a:rPr>
                        <a:t>Difference</a:t>
                      </a:r>
                      <a:r>
                        <a:rPr lang="en-US" sz="15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2014</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2015</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u="none" strike="noStrike" dirty="0" smtClean="0">
                          <a:solidFill>
                            <a:schemeClr val="bg1"/>
                          </a:solidFill>
                          <a:effectLst/>
                          <a:latin typeface="Arial" panose="020B0604020202020204" pitchFamily="34" charset="0"/>
                          <a:cs typeface="Arial" panose="020B0604020202020204" pitchFamily="34" charset="0"/>
                        </a:rPr>
                        <a:t>2016</a:t>
                      </a:r>
                      <a:endParaRPr lang="en-US" sz="1500" b="1"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2017</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smtClean="0">
                          <a:solidFill>
                            <a:schemeClr val="bg1"/>
                          </a:solidFill>
                          <a:effectLst/>
                          <a:latin typeface="Arial" panose="020B0604020202020204" pitchFamily="34" charset="0"/>
                          <a:cs typeface="Arial" panose="020B0604020202020204" pitchFamily="34" charset="0"/>
                        </a:rPr>
                        <a:t>2018</a:t>
                      </a:r>
                      <a:endParaRPr lang="en-US" sz="1500" b="1" i="0" u="none" strike="noStrike"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tc>
                  <a:txBody>
                    <a:bodyPr/>
                    <a:lstStyle/>
                    <a:p>
                      <a:pPr algn="ctr" rtl="0" fontAlgn="ctr"/>
                      <a:r>
                        <a:rPr lang="en-US" sz="1500" b="1" i="0" u="none" strike="noStrike" dirty="0">
                          <a:solidFill>
                            <a:schemeClr val="bg1"/>
                          </a:solidFill>
                          <a:effectLst/>
                          <a:latin typeface="Arial" panose="020B0604020202020204" pitchFamily="34" charset="0"/>
                          <a:cs typeface="Arial" panose="020B0604020202020204" pitchFamily="34" charset="0"/>
                        </a:rPr>
                        <a:t>Percent </a:t>
                      </a:r>
                      <a:r>
                        <a:rPr lang="en-US" sz="1500" b="1" i="0" u="none" strike="noStrike" dirty="0" err="1">
                          <a:solidFill>
                            <a:schemeClr val="bg1"/>
                          </a:solidFill>
                          <a:effectLst/>
                          <a:latin typeface="Arial" panose="020B0604020202020204" pitchFamily="34" charset="0"/>
                          <a:cs typeface="Arial" panose="020B0604020202020204" pitchFamily="34" charset="0"/>
                        </a:rPr>
                        <a:t>Difference</a:t>
                      </a:r>
                      <a:r>
                        <a:rPr lang="en-US" sz="1500" b="1" i="0" u="none" strike="noStrike" baseline="30000" dirty="0" err="1">
                          <a:solidFill>
                            <a:schemeClr val="bg1"/>
                          </a:solidFill>
                          <a:effectLst/>
                          <a:latin typeface="Arial" panose="020B0604020202020204" pitchFamily="34" charset="0"/>
                          <a:cs typeface="Arial" panose="020B0604020202020204" pitchFamily="34" charset="0"/>
                        </a:rPr>
                        <a:t>b</a:t>
                      </a:r>
                      <a:endParaRPr lang="en-US" sz="1500" b="1" i="0" u="none" strike="noStrike" baseline="30000" dirty="0">
                        <a:solidFill>
                          <a:schemeClr val="bg1"/>
                        </a:solidFill>
                        <a:effectLst/>
                        <a:latin typeface="Arial" panose="020B0604020202020204" pitchFamily="34" charset="0"/>
                        <a:cs typeface="Arial" panose="020B0604020202020204" pitchFamily="34" charset="0"/>
                      </a:endParaRPr>
                    </a:p>
                  </a:txBody>
                  <a:tcPr marL="4737" marR="4737" marT="4737" marB="0" anchor="b">
                    <a:solidFill>
                      <a:schemeClr val="bg2">
                        <a:lumMod val="50000"/>
                      </a:schemeClr>
                    </a:solidFill>
                  </a:tcPr>
                </a:tc>
                <a:extLst>
                  <a:ext uri="{0D108BD9-81ED-4DB2-BD59-A6C34878D82A}">
                    <a16:rowId xmlns="" xmlns:a16="http://schemas.microsoft.com/office/drawing/2014/main" val="10001"/>
                  </a:ext>
                </a:extLst>
              </a:tr>
              <a:tr h="460744">
                <a:tc>
                  <a:txBody>
                    <a:bodyPr/>
                    <a:lstStyle/>
                    <a:p>
                      <a:pPr algn="l" rtl="0" fontAlgn="ctr"/>
                      <a:r>
                        <a:rPr lang="en-US" sz="1400" b="1" u="none" strike="noStrike" dirty="0">
                          <a:solidFill>
                            <a:schemeClr val="tx1"/>
                          </a:solidFill>
                          <a:effectLst/>
                          <a:latin typeface="Arial" panose="020B0604020202020204" pitchFamily="34" charset="0"/>
                          <a:cs typeface="Arial" panose="020B0604020202020204" pitchFamily="34" charset="0"/>
                        </a:rPr>
                        <a:t> All Drug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57</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32</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30</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-18</a:t>
                      </a:r>
                    </a:p>
                  </a:txBody>
                  <a:tcPr marL="9525" marR="9525" marT="9525" marB="0" anchor="b"/>
                </a:tc>
                <a:extLst>
                  <a:ext uri="{0D108BD9-81ED-4DB2-BD59-A6C34878D82A}">
                    <a16:rowId xmlns="" xmlns:a16="http://schemas.microsoft.com/office/drawing/2014/main" val="10002"/>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Opioid </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60</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52</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-21</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32</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29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-21</a:t>
                      </a:r>
                    </a:p>
                  </a:txBody>
                  <a:tcPr marL="9525" marR="9525" marT="9525" marB="0" anchor="b"/>
                </a:tc>
                <a:extLst>
                  <a:ext uri="{0D108BD9-81ED-4DB2-BD59-A6C34878D82A}">
                    <a16:rowId xmlns="" xmlns:a16="http://schemas.microsoft.com/office/drawing/2014/main" val="10003"/>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a:solidFill>
                            <a:schemeClr val="tx1"/>
                          </a:solidFill>
                          <a:effectLst/>
                          <a:latin typeface="Arial" panose="020B0604020202020204" pitchFamily="34" charset="0"/>
                          <a:cs typeface="Arial" panose="020B0604020202020204" pitchFamily="34" charset="0"/>
                        </a:rPr>
                        <a:t>Pain Relievers </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70</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64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-14</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42</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-14</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5"/>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Heroin</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51</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21</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19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-13</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6"/>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Fentanyl</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59</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44</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20</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19</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-29</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7"/>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Methadone</a:t>
                      </a:r>
                      <a:endParaRPr lang="en-US" sz="1400" b="1"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56</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71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56</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46</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37</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41</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-17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8"/>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Benzodiazepine</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78</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73</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63</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67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63</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15</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51</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57</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smtClean="0">
                          <a:solidFill>
                            <a:srgbClr val="000000"/>
                          </a:solidFill>
                          <a:effectLst/>
                          <a:latin typeface="Arial" panose="020B0604020202020204" pitchFamily="34" charset="0"/>
                          <a:cs typeface="Arial" panose="020B0604020202020204" pitchFamily="34" charset="0"/>
                        </a:rPr>
                        <a:t>-7</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09"/>
                  </a:ext>
                </a:extLst>
              </a:tr>
              <a:tr h="46074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u="none" strike="noStrike" dirty="0">
                          <a:solidFill>
                            <a:schemeClr val="tx1"/>
                          </a:solidFill>
                          <a:effectLst/>
                          <a:latin typeface="Arial" panose="020B0604020202020204" pitchFamily="34" charset="0"/>
                          <a:cs typeface="Arial" panose="020B0604020202020204" pitchFamily="34" charset="0"/>
                        </a:rPr>
                        <a:t>Opioid and Benzodiazepine   </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81</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74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64</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68</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65</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16</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rtl="0" fontAlgn="ct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65</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62</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50</a:t>
                      </a:r>
                    </a:p>
                  </a:txBody>
                  <a:tcPr marL="4737" marR="4737" marT="4737" marB="0" anchor="b"/>
                </a:tc>
                <a:tc>
                  <a:txBody>
                    <a:bodyPr/>
                    <a:lstStyle/>
                    <a:p>
                      <a:pPr algn="ctr" rtl="0" fontAlgn="ctr"/>
                      <a:r>
                        <a:rPr lang="en-US" sz="1400" b="0" i="0" u="none" strike="noStrike" dirty="0">
                          <a:solidFill>
                            <a:schemeClr val="tx1"/>
                          </a:solidFill>
                          <a:effectLst/>
                          <a:latin typeface="Arial" panose="020B0604020202020204" pitchFamily="34" charset="0"/>
                          <a:cs typeface="Arial" panose="020B0604020202020204" pitchFamily="34" charset="0"/>
                        </a:rPr>
                        <a:t>49</a:t>
                      </a:r>
                    </a:p>
                  </a:txBody>
                  <a:tcPr marL="4737" marR="4737" marT="4737" marB="0" anchor="b"/>
                </a:tc>
                <a:tc>
                  <a:txBody>
                    <a:bodyPr/>
                    <a:lstStyle/>
                    <a:p>
                      <a:pPr algn="ctr" rtl="0" fontAlgn="ctr"/>
                      <a:r>
                        <a:rPr lang="en-US" sz="1400" b="0" i="0" u="none" strike="noStrike" dirty="0" smtClean="0">
                          <a:solidFill>
                            <a:schemeClr val="tx1"/>
                          </a:solidFill>
                          <a:effectLst/>
                          <a:latin typeface="Arial" panose="020B0604020202020204" pitchFamily="34" charset="0"/>
                          <a:cs typeface="Arial" panose="020B0604020202020204" pitchFamily="34" charset="0"/>
                        </a:rPr>
                        <a:t>55</a:t>
                      </a:r>
                      <a:endParaRPr lang="en-US" sz="1400" b="0" i="0" u="none" strike="noStrike" dirty="0">
                        <a:solidFill>
                          <a:schemeClr val="tx1"/>
                        </a:solidFill>
                        <a:effectLst/>
                        <a:latin typeface="Arial" panose="020B0604020202020204" pitchFamily="34" charset="0"/>
                        <a:cs typeface="Arial" panose="020B0604020202020204" pitchFamily="34" charset="0"/>
                      </a:endParaRPr>
                    </a:p>
                  </a:txBody>
                  <a:tcPr marL="4737" marR="4737" marT="4737" marB="0" anchor="b"/>
                </a:tc>
                <a:tc>
                  <a:txBody>
                    <a:bodyPr/>
                    <a:lstStyle/>
                    <a:p>
                      <a:pPr algn="ctr" fontAlgn="b"/>
                      <a:r>
                        <a:rPr lang="en-US" sz="1400" b="0" i="0" u="none" strike="noStrike" dirty="0">
                          <a:solidFill>
                            <a:srgbClr val="000000"/>
                          </a:solidFill>
                          <a:effectLst/>
                          <a:latin typeface="Arial" panose="020B0604020202020204" pitchFamily="34" charset="0"/>
                          <a:cs typeface="Arial" panose="020B0604020202020204" pitchFamily="34" charset="0"/>
                        </a:rPr>
                        <a:t>-</a:t>
                      </a:r>
                      <a:r>
                        <a:rPr lang="en-US" sz="1400" b="0" i="0" u="none" strike="noStrike" dirty="0" smtClean="0">
                          <a:solidFill>
                            <a:srgbClr val="000000"/>
                          </a:solidFill>
                          <a:effectLst/>
                          <a:latin typeface="Arial" panose="020B0604020202020204" pitchFamily="34" charset="0"/>
                          <a:cs typeface="Arial" panose="020B0604020202020204" pitchFamily="34" charset="0"/>
                        </a:rPr>
                        <a:t>10</a:t>
                      </a:r>
                      <a:endParaRPr lang="en-US" sz="1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 xmlns:a16="http://schemas.microsoft.com/office/drawing/2014/main" val="10010"/>
                  </a:ext>
                </a:extLst>
              </a:tr>
            </a:tbl>
          </a:graphicData>
        </a:graphic>
      </p:graphicFrame>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74662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77803"/>
            <a:ext cx="8915400" cy="825500"/>
          </a:xfrm>
        </p:spPr>
        <p:txBody>
          <a:bodyPr/>
          <a:lstStyle/>
          <a:p>
            <a:r>
              <a:rPr lang="en-US" sz="2800" dirty="0">
                <a:latin typeface="Arial" panose="020B0604020202020204" pitchFamily="34" charset="0"/>
                <a:cs typeface="Arial" panose="020B0604020202020204" pitchFamily="34" charset="0"/>
              </a:rPr>
              <a:t>Dispensed a CS in past 60 days among overdose deaths, </a:t>
            </a:r>
            <a:r>
              <a:rPr lang="en-US" sz="2800" dirty="0" smtClean="0">
                <a:latin typeface="Arial" panose="020B0604020202020204" pitchFamily="34" charset="0"/>
                <a:cs typeface="Arial" panose="020B0604020202020204" pitchFamily="34" charset="0"/>
              </a:rPr>
              <a:t>2014-2018</a:t>
            </a:r>
            <a:endParaRPr lang="en-US" sz="2800"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77780586"/>
              </p:ext>
            </p:extLst>
          </p:nvPr>
        </p:nvGraphicFramePr>
        <p:xfrm>
          <a:off x="12192" y="1003303"/>
          <a:ext cx="9144000" cy="501649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 xmlns:a16="http://schemas.microsoft.com/office/drawing/2014/main" id="{E84B9041-42C4-F045-AA5B-162AFF64C566}"/>
              </a:ext>
            </a:extLst>
          </p:cNvPr>
          <p:cNvSpPr txBox="1"/>
          <p:nvPr/>
        </p:nvSpPr>
        <p:spPr>
          <a:xfrm>
            <a:off x="24384" y="2119342"/>
            <a:ext cx="400110" cy="2619315"/>
          </a:xfrm>
          <a:prstGeom prst="rect">
            <a:avLst/>
          </a:prstGeom>
          <a:noFill/>
        </p:spPr>
        <p:txBody>
          <a:bodyPr vert="vert270" wrap="square" rtlCol="0">
            <a:spAutoFit/>
          </a:bodyPr>
          <a:lstStyle/>
          <a:p>
            <a:r>
              <a:rPr lang="en-US" sz="1400" b="1" dirty="0">
                <a:latin typeface="Arial" panose="020B0604020202020204" pitchFamily="34" charset="0"/>
                <a:cs typeface="Arial" panose="020B0604020202020204" pitchFamily="34" charset="0"/>
              </a:rPr>
              <a:t>Percent Filled in TN CSMD </a:t>
            </a:r>
          </a:p>
        </p:txBody>
      </p:sp>
      <p:sp>
        <p:nvSpPr>
          <p:cNvPr id="5"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11987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anose="020B0604020202020204" pitchFamily="34" charset="0"/>
                <a:cs typeface="Arial" panose="020B0604020202020204" pitchFamily="34" charset="0"/>
              </a:rPr>
              <a:t>Opioid dispensed in past 60 days among overdose deaths by contributing drug type, </a:t>
            </a:r>
            <a:r>
              <a:rPr lang="en-US" sz="2800" dirty="0" smtClean="0">
                <a:latin typeface="Arial" panose="020B0604020202020204" pitchFamily="34" charset="0"/>
                <a:cs typeface="Arial" panose="020B0604020202020204" pitchFamily="34" charset="0"/>
              </a:rPr>
              <a:t>2014-2018</a:t>
            </a:r>
            <a:endParaRPr lang="en-US" sz="2800"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51214653"/>
              </p:ext>
            </p:extLst>
          </p:nvPr>
        </p:nvGraphicFramePr>
        <p:xfrm>
          <a:off x="0" y="1193800"/>
          <a:ext cx="9144000" cy="4957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 xmlns:a16="http://schemas.microsoft.com/office/drawing/2014/main" id="{E84B9041-42C4-F045-AA5B-162AFF64C566}"/>
              </a:ext>
            </a:extLst>
          </p:cNvPr>
          <p:cNvSpPr txBox="1"/>
          <p:nvPr/>
        </p:nvSpPr>
        <p:spPr>
          <a:xfrm>
            <a:off x="85344" y="2209800"/>
            <a:ext cx="400110" cy="2619315"/>
          </a:xfrm>
          <a:prstGeom prst="rect">
            <a:avLst/>
          </a:prstGeom>
          <a:noFill/>
        </p:spPr>
        <p:txBody>
          <a:bodyPr vert="vert270" wrap="square" rtlCol="0">
            <a:spAutoFit/>
          </a:bodyPr>
          <a:lstStyle/>
          <a:p>
            <a:r>
              <a:rPr lang="en-US" sz="1400" b="1" dirty="0">
                <a:latin typeface="Arial" panose="020B0604020202020204" pitchFamily="34" charset="0"/>
                <a:cs typeface="Arial" panose="020B0604020202020204" pitchFamily="34" charset="0"/>
              </a:rPr>
              <a:t>Percent Filled in TN CSMD </a:t>
            </a: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3040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latin typeface="Arial" panose="020B0604020202020204" pitchFamily="34" charset="0"/>
                <a:cs typeface="Arial" panose="020B0604020202020204" pitchFamily="34" charset="0"/>
              </a:rPr>
              <a:t>Benzodiazepine dispensed in past 60 days, </a:t>
            </a:r>
            <a:r>
              <a:rPr lang="en-US" sz="2600" dirty="0" smtClean="0">
                <a:latin typeface="Arial" panose="020B0604020202020204" pitchFamily="34" charset="0"/>
                <a:cs typeface="Arial" panose="020B0604020202020204" pitchFamily="34" charset="0"/>
              </a:rPr>
              <a:t>2014-2018</a:t>
            </a:r>
            <a:endParaRPr lang="en-US" sz="2600"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545738774"/>
              </p:ext>
            </p:extLst>
          </p:nvPr>
        </p:nvGraphicFramePr>
        <p:xfrm>
          <a:off x="228600" y="1193800"/>
          <a:ext cx="8763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 xmlns:a16="http://schemas.microsoft.com/office/drawing/2014/main" id="{E84B9041-42C4-F045-AA5B-162AFF64C566}"/>
              </a:ext>
            </a:extLst>
          </p:cNvPr>
          <p:cNvSpPr txBox="1"/>
          <p:nvPr/>
        </p:nvSpPr>
        <p:spPr>
          <a:xfrm>
            <a:off x="118645" y="2362200"/>
            <a:ext cx="400110" cy="2619315"/>
          </a:xfrm>
          <a:prstGeom prst="rect">
            <a:avLst/>
          </a:prstGeom>
          <a:noFill/>
        </p:spPr>
        <p:txBody>
          <a:bodyPr vert="vert270" wrap="square" rtlCol="0">
            <a:spAutoFit/>
          </a:bodyPr>
          <a:lstStyle/>
          <a:p>
            <a:r>
              <a:rPr lang="en-US" sz="1400" b="1" dirty="0">
                <a:latin typeface="Arial" panose="020B0604020202020204" pitchFamily="34" charset="0"/>
                <a:cs typeface="Arial" panose="020B0604020202020204" pitchFamily="34" charset="0"/>
              </a:rPr>
              <a:t>Percent Filled in TN CSMD </a:t>
            </a:r>
          </a:p>
        </p:txBody>
      </p:sp>
      <p:sp>
        <p:nvSpPr>
          <p:cNvPr id="6"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370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803"/>
            <a:ext cx="9144000" cy="825500"/>
          </a:xfrm>
        </p:spPr>
        <p:txBody>
          <a:bodyPr/>
          <a:lstStyle/>
          <a:p>
            <a:r>
              <a:rPr lang="en-US" sz="2800" dirty="0">
                <a:effectLst/>
                <a:latin typeface="Arial" panose="020B0604020202020204" pitchFamily="34" charset="0"/>
                <a:cs typeface="Arial" panose="020B0604020202020204" pitchFamily="34" charset="0"/>
              </a:rPr>
              <a:t>Number of Overdose Deaths in Tennessee by Drug Type, </a:t>
            </a:r>
            <a:r>
              <a:rPr lang="en-US" sz="2800" dirty="0" smtClean="0">
                <a:effectLst/>
                <a:latin typeface="Arial" panose="020B0604020202020204" pitchFamily="34" charset="0"/>
                <a:cs typeface="Arial" panose="020B0604020202020204" pitchFamily="34" charset="0"/>
              </a:rPr>
              <a:t>2014-2018</a:t>
            </a:r>
            <a:endParaRPr lang="en-US" sz="2800" dirty="0">
              <a:effectLst/>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3314152"/>
              </p:ext>
            </p:extLst>
          </p:nvPr>
        </p:nvGraphicFramePr>
        <p:xfrm>
          <a:off x="0" y="1066800"/>
          <a:ext cx="9144000" cy="4957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05200" y="6342060"/>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7369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7803"/>
            <a:ext cx="9144000" cy="825500"/>
          </a:xfrm>
        </p:spPr>
        <p:txBody>
          <a:bodyPr/>
          <a:lstStyle/>
          <a:p>
            <a:r>
              <a:rPr lang="en-US" sz="2600" dirty="0">
                <a:latin typeface="Arial" panose="020B0604020202020204" pitchFamily="34" charset="0"/>
                <a:cs typeface="Arial" panose="020B0604020202020204" pitchFamily="34" charset="0"/>
              </a:rPr>
              <a:t>Deaths by type as a percent of all overdoses, </a:t>
            </a:r>
            <a:r>
              <a:rPr lang="en-US" sz="2600" dirty="0" smtClean="0">
                <a:latin typeface="Arial" panose="020B0604020202020204" pitchFamily="34" charset="0"/>
                <a:cs typeface="Arial" panose="020B0604020202020204" pitchFamily="34" charset="0"/>
              </a:rPr>
              <a:t>2014-2018</a:t>
            </a:r>
            <a:endParaRPr lang="en-US" sz="2600" dirty="0">
              <a:latin typeface="Arial" panose="020B0604020202020204" pitchFamily="34" charset="0"/>
              <a:cs typeface="Arial" panose="020B0604020202020204" pitchFamily="34" charset="0"/>
            </a:endParaRP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14844793"/>
              </p:ext>
            </p:extLst>
          </p:nvPr>
        </p:nvGraphicFramePr>
        <p:xfrm>
          <a:off x="76200" y="1212088"/>
          <a:ext cx="9067800" cy="496011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56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Trends in overdose deaths by drug type (percent of overdose deaths), </a:t>
            </a:r>
            <a:r>
              <a:rPr lang="en-US" sz="2800" dirty="0" smtClean="0"/>
              <a:t>2014-2018</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69655117"/>
              </p:ext>
            </p:extLst>
          </p:nvPr>
        </p:nvGraphicFramePr>
        <p:xfrm>
          <a:off x="182880" y="1181362"/>
          <a:ext cx="8534400" cy="4673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038600" y="5858258"/>
            <a:ext cx="5181600" cy="307777"/>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Drug types are not mutually exclusive, so will not sum to 100%</a:t>
            </a:r>
          </a:p>
        </p:txBody>
      </p:sp>
      <p:sp>
        <p:nvSpPr>
          <p:cNvPr id="6" name="TextBox 1"/>
          <p:cNvSpPr txBox="1"/>
          <p:nvPr/>
        </p:nvSpPr>
        <p:spPr>
          <a:xfrm>
            <a:off x="3541776" y="6378636"/>
            <a:ext cx="5486400" cy="27426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l" defTabSz="914400" eaLnBrk="1" fontAlgn="auto" latinLnBrk="0" hangingPunct="1">
              <a:lnSpc>
                <a:spcPct val="100000"/>
              </a:lnSpc>
              <a:spcBef>
                <a:spcPts val="0"/>
              </a:spcBef>
              <a:spcAft>
                <a:spcPts val="0"/>
              </a:spcAft>
              <a:buClrTx/>
              <a:buSzTx/>
              <a:buFontTx/>
              <a:buNone/>
              <a:tabLst/>
              <a:defRPr/>
            </a:pPr>
            <a:r>
              <a:rPr lang="en-US" sz="1200" b="1"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Source: </a:t>
            </a:r>
            <a:r>
              <a:rPr lang="en-US" sz="1200" b="0" dirty="0">
                <a:solidFill>
                  <a:schemeClr val="bg1">
                    <a:lumMod val="50000"/>
                  </a:schemeClr>
                </a:solidFill>
                <a:effectLst/>
                <a:latin typeface="Arial" panose="020B0604020202020204" pitchFamily="34" charset="0"/>
                <a:ea typeface="Open Sans Light" panose="020B0306030504020204" pitchFamily="34" charset="0"/>
                <a:cs typeface="Arial" panose="020B0604020202020204" pitchFamily="34" charset="0"/>
              </a:rPr>
              <a:t>Tennessee Department of Health, Office of Informatics and Analytics</a:t>
            </a:r>
            <a:endParaRPr lang="en-US" sz="1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3895257"/>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4FECBBFF11B0409E68FECDB96B41BC" ma:contentTypeVersion="440" ma:contentTypeDescription="Create a new document." ma:contentTypeScope="" ma:versionID="61cfe31be20a6b0edbc77c97818b3767">
  <xsd:schema xmlns:xsd="http://www.w3.org/2001/XMLSchema" xmlns:xs="http://www.w3.org/2001/XMLSchema" xmlns:p="http://schemas.microsoft.com/office/2006/metadata/properties" xmlns:ns2="2773c6ec-81e5-4cca-8f30-56e38046ef00" xmlns:ns3="98a58c6c-0c6a-4735-9794-66dbf75df29f" xmlns:ns4="4fcd0e8f-9e8d-4d61-8b29-f5c2c64ff0a2" xmlns:ns5="f83d9bd0-d5f5-484c-bfdf-0c10f1e052c8" xmlns:ns6="02185938-6661-46e9-9ba5-a10ade488092" xmlns:ns7="5b8cec1f-45e7-4890-bbf0-fbf2b01e70bf" xmlns:ns8="623c7c18-2d6c-4b6b-a333-59214c7bf32e" targetNamespace="http://schemas.microsoft.com/office/2006/metadata/properties" ma:root="true" ma:fieldsID="bba9df2ccea6afc0e4ca6f1ecbd5855c" ns2:_="" ns3:_="" ns4:_="" ns5:_="" ns6:_="" ns7:_="" ns8:_="">
    <xsd:import namespace="2773c6ec-81e5-4cca-8f30-56e38046ef00"/>
    <xsd:import namespace="98a58c6c-0c6a-4735-9794-66dbf75df29f"/>
    <xsd:import namespace="4fcd0e8f-9e8d-4d61-8b29-f5c2c64ff0a2"/>
    <xsd:import namespace="f83d9bd0-d5f5-484c-bfdf-0c10f1e052c8"/>
    <xsd:import namespace="02185938-6661-46e9-9ba5-a10ade488092"/>
    <xsd:import namespace="5b8cec1f-45e7-4890-bbf0-fbf2b01e70bf"/>
    <xsd:import namespace="623c7c18-2d6c-4b6b-a333-59214c7bf32e"/>
    <xsd:element name="properties">
      <xsd:complexType>
        <xsd:sequence>
          <xsd:element name="documentManagement">
            <xsd:complexType>
              <xsd:all>
                <xsd:element ref="ns2:TaxCatchAll" minOccurs="0"/>
                <xsd:element ref="ns2:TaxCatchAllLabel" minOccurs="0"/>
                <xsd:element ref="ns3:_dlc_DocId" minOccurs="0"/>
                <xsd:element ref="ns3:_dlc_DocIdUrl" minOccurs="0"/>
                <xsd:element ref="ns3:_dlc_DocIdPersistId" minOccurs="0"/>
                <xsd:element ref="ns2:Doc_x0020_Type" minOccurs="0"/>
                <xsd:element ref="ns2:Doc_x0020_Subject" minOccurs="0"/>
                <xsd:element ref="ns4:Assigned_x0020_To0" minOccurs="0"/>
                <xsd:element ref="ns4:Project_x0020_ID" minOccurs="0"/>
                <xsd:element ref="ns5:Home" minOccurs="0"/>
                <xsd:element ref="ns4:Present" minOccurs="0"/>
                <xsd:element ref="ns6:SharedWithUsers" minOccurs="0"/>
                <xsd:element ref="ns7:SharedWithDetails" minOccurs="0"/>
                <xsd:element ref="ns2:e67c2c055ae043d09da25150149f3d62" minOccurs="0"/>
                <xsd:element ref="ns8:MediaServiceMetadata" minOccurs="0"/>
                <xsd:element ref="ns8: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73c6ec-81e5-4cca-8f30-56e38046ef00"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8e035300-2479-40f3-af3d-8675ff565826}" ma:internalName="TaxCatchAll" ma:showField="CatchAllData" ma:web="2773c6ec-81e5-4cca-8f30-56e38046ef00">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8e035300-2479-40f3-af3d-8675ff565826}" ma:internalName="TaxCatchAllLabel" ma:readOnly="true" ma:showField="CatchAllDataLabel" ma:web="2773c6ec-81e5-4cca-8f30-56e38046ef00">
      <xsd:complexType>
        <xsd:complexContent>
          <xsd:extension base="dms:MultiChoiceLookup">
            <xsd:sequence>
              <xsd:element name="Value" type="dms:Lookup" maxOccurs="unbounded" minOccurs="0" nillable="true"/>
            </xsd:sequence>
          </xsd:extension>
        </xsd:complexContent>
      </xsd:complexType>
    </xsd:element>
    <xsd:element name="Doc_x0020_Type" ma:index="13" nillable="true" ma:displayName="​Doc Type" ma:format="Dropdown" ma:internalName="Doc_x0020_Type">
      <xsd:simpleType>
        <xsd:restriction base="dms:Choice">
          <xsd:enumeration value="Agenda"/>
          <xsd:enumeration value="Agreement"/>
          <xsd:enumeration value="Brochure"/>
          <xsd:enumeration value="Charter"/>
          <xsd:enumeration value="Code"/>
          <xsd:enumeration value="Contract"/>
          <xsd:enumeration value="Design"/>
          <xsd:enumeration value="Diagram"/>
          <xsd:enumeration value="Form"/>
          <xsd:enumeration value="Journal"/>
          <xsd:enumeration value="Letter"/>
          <xsd:enumeration value="Memorandum"/>
          <xsd:enumeration value="Minutes"/>
          <xsd:enumeration value="Notes"/>
          <xsd:enumeration value="Plan"/>
          <xsd:enumeration value="Policy"/>
          <xsd:enumeration value="Procedures"/>
          <xsd:enumeration value="Profile"/>
          <xsd:enumeration value="Record"/>
          <xsd:enumeration value="Report"/>
          <xsd:enumeration value="Reference"/>
          <xsd:enumeration value="Requirements"/>
          <xsd:enumeration value="Research"/>
          <xsd:enumeration value="Review"/>
          <xsd:enumeration value="Schedule"/>
          <xsd:enumeration value="Source"/>
          <xsd:enumeration value="Speech"/>
          <xsd:enumeration value="Survey"/>
          <xsd:enumeration value="Template"/>
          <xsd:enumeration value="Training"/>
          <xsd:enumeration value="Transcript"/>
          <xsd:enumeration value="Other"/>
        </xsd:restriction>
      </xsd:simpleType>
    </xsd:element>
    <xsd:element name="Doc_x0020_Subject" ma:index="14" nillable="true" ma:displayName="​Doc Subject" ma:format="Dropdown" ma:internalName="Doc_x0020_Subject">
      <xsd:simpleType>
        <xsd:restriction base="dms:Choice">
          <xsd:enumeration value="Administrative"/>
          <xsd:enumeration value="Business"/>
          <xsd:enumeration value="Governance"/>
          <xsd:enumeration value="Legal"/>
          <xsd:enumeration value="Legislative"/>
          <xsd:enumeration value="Management"/>
          <xsd:enumeration value="Medical"/>
          <xsd:enumeration value="Scientific"/>
          <xsd:enumeration value="Statistics"/>
          <xsd:enumeration value="Technical"/>
          <xsd:enumeration value="Other"/>
        </xsd:restriction>
      </xsd:simpleType>
    </xsd:element>
    <xsd:element name="e67c2c055ae043d09da25150149f3d62" ma:index="22" nillable="true" ma:taxonomy="true" ma:internalName="e67c2c055ae043d09da25150149f3d62" ma:taxonomyFieldName="Topic_x0020_Tag" ma:displayName="Topic Space Tag" ma:default="" ma:fieldId="{e67c2c05-5ae0-43d0-9da2-5150149f3d62}" ma:taxonomyMulti="true" ma:sspId="0ec6819c-d561-498f-ad6b-029f1b52bec6" ma:termSetId="b55bc1da-e7a9-4ebc-8f3d-0292a135c2d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a58c6c-0c6a-4735-9794-66dbf75df29f"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fcd0e8f-9e8d-4d61-8b29-f5c2c64ff0a2" elementFormDefault="qualified">
    <xsd:import namespace="http://schemas.microsoft.com/office/2006/documentManagement/types"/>
    <xsd:import namespace="http://schemas.microsoft.com/office/infopath/2007/PartnerControls"/>
    <xsd:element name="Assigned_x0020_To0" ma:index="15" nillable="true" ma:displayName="Assigned To" ma:list="UserInfo" ma:SharePointGroup="134"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ject_x0020_ID" ma:index="16" nillable="true" ma:displayName="Project ID" ma:internalName="Project_x0020_ID">
      <xsd:simpleType>
        <xsd:restriction base="dms:Text">
          <xsd:maxLength value="255"/>
        </xsd:restriction>
      </xsd:simpleType>
    </xsd:element>
    <xsd:element name="Present" ma:index="18" nillable="true" ma:displayName="Presented" ma:default="0" ma:internalName="Presen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83d9bd0-d5f5-484c-bfdf-0c10f1e052c8" elementFormDefault="qualified">
    <xsd:import namespace="http://schemas.microsoft.com/office/2006/documentManagement/types"/>
    <xsd:import namespace="http://schemas.microsoft.com/office/infopath/2007/PartnerControls"/>
    <xsd:element name="Home" ma:index="17" nillable="true" ma:displayName="Home" ma:default="0" ma:internalName="Hom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02185938-6661-46e9-9ba5-a10ade48809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b8cec1f-45e7-4890-bbf0-fbf2b01e70bf" elementFormDefault="qualified">
    <xsd:import namespace="http://schemas.microsoft.com/office/2006/documentManagement/types"/>
    <xsd:import namespace="http://schemas.microsoft.com/office/infopath/2007/PartnerControls"/>
    <xsd:element name="SharedWithDetails" ma:index="2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3c7c18-2d6c-4b6b-a333-59214c7bf32e"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oject_x0020_ID xmlns="4fcd0e8f-9e8d-4d61-8b29-f5c2c64ff0a2" xsi:nil="true"/>
    <Doc_x0020_Subject xmlns="2773c6ec-81e5-4cca-8f30-56e38046ef00" xsi:nil="true"/>
    <e67c2c055ae043d09da25150149f3d62 xmlns="2773c6ec-81e5-4cca-8f30-56e38046ef00">
      <Terms xmlns="http://schemas.microsoft.com/office/infopath/2007/PartnerControls"/>
    </e67c2c055ae043d09da25150149f3d62>
    <Assigned_x0020_To0 xmlns="4fcd0e8f-9e8d-4d61-8b29-f5c2c64ff0a2">
      <UserInfo>
        <DisplayName/>
        <AccountId xsi:nil="true"/>
        <AccountType/>
      </UserInfo>
    </Assigned_x0020_To0>
    <TaxCatchAll xmlns="2773c6ec-81e5-4cca-8f30-56e38046ef00"/>
    <Doc_x0020_Type xmlns="2773c6ec-81e5-4cca-8f30-56e38046ef00" xsi:nil="true"/>
    <Home xmlns="f83d9bd0-d5f5-484c-bfdf-0c10f1e052c8">false</Home>
    <Present xmlns="4fcd0e8f-9e8d-4d61-8b29-f5c2c64ff0a2">false</Present>
    <_dlc_DocId xmlns="98a58c6c-0c6a-4735-9794-66dbf75df29f">HJYU5V3E37X6-1096486028-4276</_dlc_DocId>
    <_dlc_DocIdUrl xmlns="98a58c6c-0c6a-4735-9794-66dbf75df29f">
      <Url>https://tennessee.sharepoint.com/sites/health/PRG/OR/_layouts/15/DocIdRedir.aspx?ID=HJYU5V3E37X6-1096486028-4276</Url>
      <Description>HJYU5V3E37X6-1096486028-4276</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B529B4B-A594-419C-9AD0-97931361D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73c6ec-81e5-4cca-8f30-56e38046ef00"/>
    <ds:schemaRef ds:uri="98a58c6c-0c6a-4735-9794-66dbf75df29f"/>
    <ds:schemaRef ds:uri="4fcd0e8f-9e8d-4d61-8b29-f5c2c64ff0a2"/>
    <ds:schemaRef ds:uri="f83d9bd0-d5f5-484c-bfdf-0c10f1e052c8"/>
    <ds:schemaRef ds:uri="02185938-6661-46e9-9ba5-a10ade488092"/>
    <ds:schemaRef ds:uri="5b8cec1f-45e7-4890-bbf0-fbf2b01e70bf"/>
    <ds:schemaRef ds:uri="623c7c18-2d6c-4b6b-a333-59214c7bf3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F638581-F17E-4C3C-920B-9195423BBC73}">
  <ds:schemaRefs>
    <ds:schemaRef ds:uri="http://purl.org/dc/terms/"/>
    <ds:schemaRef ds:uri="http://schemas.microsoft.com/office/infopath/2007/PartnerControls"/>
    <ds:schemaRef ds:uri="623c7c18-2d6c-4b6b-a333-59214c7bf32e"/>
    <ds:schemaRef ds:uri="http://schemas.openxmlformats.org/package/2006/metadata/core-properties"/>
    <ds:schemaRef ds:uri="5b8cec1f-45e7-4890-bbf0-fbf2b01e70bf"/>
    <ds:schemaRef ds:uri="02185938-6661-46e9-9ba5-a10ade488092"/>
    <ds:schemaRef ds:uri="f83d9bd0-d5f5-484c-bfdf-0c10f1e052c8"/>
    <ds:schemaRef ds:uri="http://purl.org/dc/elements/1.1/"/>
    <ds:schemaRef ds:uri="http://schemas.microsoft.com/office/2006/documentManagement/types"/>
    <ds:schemaRef ds:uri="http://www.w3.org/XML/1998/namespace"/>
    <ds:schemaRef ds:uri="4fcd0e8f-9e8d-4d61-8b29-f5c2c64ff0a2"/>
    <ds:schemaRef ds:uri="98a58c6c-0c6a-4735-9794-66dbf75df29f"/>
    <ds:schemaRef ds:uri="2773c6ec-81e5-4cca-8f30-56e38046ef00"/>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23B46C7D-7840-472A-A859-CA71E81C0A11}">
  <ds:schemaRefs>
    <ds:schemaRef ds:uri="http://schemas.microsoft.com/sharepoint/v3/contenttype/forms"/>
  </ds:schemaRefs>
</ds:datastoreItem>
</file>

<file path=customXml/itemProps4.xml><?xml version="1.0" encoding="utf-8"?>
<ds:datastoreItem xmlns:ds="http://schemas.openxmlformats.org/officeDocument/2006/customXml" ds:itemID="{3C719DA3-DB87-473C-AA41-681EAB09ED5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7303</TotalTime>
  <Words>3147</Words>
  <Application>Microsoft Office PowerPoint</Application>
  <PresentationFormat>On-screen Show (4:3)</PresentationFormat>
  <Paragraphs>1001</Paragraphs>
  <Slides>63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Open Sans</vt:lpstr>
      <vt:lpstr>Open Sans Light</vt:lpstr>
      <vt:lpstr>PowerPoint B</vt:lpstr>
      <vt:lpstr>Overdose Deaths 2018</vt:lpstr>
      <vt:lpstr>Data for all drug types</vt:lpstr>
      <vt:lpstr>Drug Overdose Deaths in Tennessee, 2014-2018</vt:lpstr>
      <vt:lpstr>All Drug Overdose Deaths by Race and Sex, 2014-2018</vt:lpstr>
      <vt:lpstr>Number of people who died of a drug overdose in Tennessee by contributing substance, 2014-2018 (n= 7,939)</vt:lpstr>
      <vt:lpstr>Number of people who died of a drug overdose in Tennessee by contributing substance, 2014-2018 (n= 7,939)</vt:lpstr>
      <vt:lpstr>Number of Overdose Deaths in Tennessee by Drug Type, 2014-2018</vt:lpstr>
      <vt:lpstr>Deaths by type as a percent of all overdoses, 2014-2018</vt:lpstr>
      <vt:lpstr>Trends in overdose deaths by drug type (percent of overdose deaths), 2014-2018</vt:lpstr>
      <vt:lpstr>Trends in overdose deaths by type (numbers of overdose deaths), 2014-2018</vt:lpstr>
      <vt:lpstr>All Drug Deaths by Age Distribution, 2014-2018</vt:lpstr>
      <vt:lpstr>All Drug Deaths by Age Distribution, 2014-2018</vt:lpstr>
      <vt:lpstr>All Drug Deaths by Age Distribution, 2014-2018</vt:lpstr>
      <vt:lpstr>Opioid specific data start here</vt:lpstr>
      <vt:lpstr>All Opioid Overdose Deaths by Race and Sex, 2014-2018</vt:lpstr>
      <vt:lpstr>Opioids Present In Overdose Deaths, 2014-2018*</vt:lpstr>
      <vt:lpstr>Opioids Present In Overdose Deaths, 2014-2018*</vt:lpstr>
      <vt:lpstr>All Opioid Deaths by Age Distribution, 2014-2018</vt:lpstr>
      <vt:lpstr>All Opioid Deaths by Age Distribution, 2014-2018</vt:lpstr>
      <vt:lpstr>Pain relievers</vt:lpstr>
      <vt:lpstr>All Pain Reliever Overdose Deaths by Race and Sex, 2014-2018</vt:lpstr>
      <vt:lpstr>Pain Reliever Deaths by Age Distribution,  2014-2018</vt:lpstr>
      <vt:lpstr>Pain Reliever Deaths by Age Distribution,  2014-2018</vt:lpstr>
      <vt:lpstr>Heroin</vt:lpstr>
      <vt:lpstr>All Heroin Overdose Deaths by Race and Sex,  2014-2018</vt:lpstr>
      <vt:lpstr>All Heroin Deaths by Age Distribution, 2014-2018</vt:lpstr>
      <vt:lpstr>All Heroin Deaths by Age Distribution, 2014-2018</vt:lpstr>
      <vt:lpstr>Fentanyl</vt:lpstr>
      <vt:lpstr>All Fentanyl Overdose Deaths by Race and Sex, 2014-2018</vt:lpstr>
      <vt:lpstr>All Fentanyl Deaths by Age Distribution, 2014-2018</vt:lpstr>
      <vt:lpstr>All Fentanyl Deaths by Age Distribution, 2014-2018</vt:lpstr>
      <vt:lpstr>Stimulants other than cocaine</vt:lpstr>
      <vt:lpstr>All Stimulants other than Cocaine Overdose Deaths by Race and Sex, 2014-2018</vt:lpstr>
      <vt:lpstr>Stimulants other than Cocaine Deaths by Age Distribution, 2014-2018</vt:lpstr>
      <vt:lpstr>Stimulants other than Cocaine Deaths by Age Distribution, 2014-2018</vt:lpstr>
      <vt:lpstr>Combination of opioids and stimulants</vt:lpstr>
      <vt:lpstr>All Opioids plus Stimulant Overdose Deaths by Race and Sex, 2014-2018</vt:lpstr>
      <vt:lpstr>Opioid plus Stimulant Deaths by Age Distribution, 2014-2018</vt:lpstr>
      <vt:lpstr>Opioid plus Stimulant Deaths by Age Distribution, 2014-2018</vt:lpstr>
      <vt:lpstr>Rates (instead of numbers)</vt:lpstr>
      <vt:lpstr>All Drug Death Rates by Age Distribution,  2014-2018</vt:lpstr>
      <vt:lpstr>All Drug Death Rates by Age Distribution,  2014-2018</vt:lpstr>
      <vt:lpstr>All Opioid Death Rates by Age Distribution,  2014-2018</vt:lpstr>
      <vt:lpstr>All Opioid Death Rates by Age Distribution,  2014-2018</vt:lpstr>
      <vt:lpstr>Pain Reliever Death Rates by Age Distribution, 2014-2018</vt:lpstr>
      <vt:lpstr>All Heroin Death Rates by Age Distribution,  2014-2018</vt:lpstr>
      <vt:lpstr>Pain Reliever Death Rates by Age Distribution, 2014-2018</vt:lpstr>
      <vt:lpstr>All Heroin Death Rates by Age Distribution,  2014-2018</vt:lpstr>
      <vt:lpstr>All Fentanyl Death Rates by Age Distribution,  2014-2018</vt:lpstr>
      <vt:lpstr>All Fentanyl Death Rates by Age Distribution,  2014-2018</vt:lpstr>
      <vt:lpstr>Stimulants other than Cocaine Death Rates by Age Distribution, 2014-2018</vt:lpstr>
      <vt:lpstr>Stimulants other than Cocaine Death Rates by Age Distribution, 2014-2018</vt:lpstr>
      <vt:lpstr>All Opioids plus Stimulant Death Rates by Age Distribution, 2014-2018</vt:lpstr>
      <vt:lpstr>All Opioids plus Stimulant Death Rates by Age Distribution, 2014-2018</vt:lpstr>
      <vt:lpstr>CSMD Concordance slides</vt:lpstr>
      <vt:lpstr>Percent who filled any prescription in the Tennessee CSMD within 365 days of death by type of overdose death among all individuals who died by year, 2014-2018 (n=7,939 total)a </vt:lpstr>
      <vt:lpstr>Percent who filled any prescription in the Tennessee CSMD within 60 days of death by type of overdose death among all individuals who died by year, 2014-2018 (n=7,939 total)a </vt:lpstr>
      <vt:lpstr>Percent who filled a prescription for an opioid or benzodiazepine in the Tennessee CSMD within 60 days of death by type of overdose death among all individuals who died by year, 2014-2018 (n=7,939 total)a </vt:lpstr>
      <vt:lpstr>Percent who filled a prescription for an opioid or benzodiazepine in the Tennessee CSMD within 180 days of death by type of overdose death among all individuals who died by year, 2014-2018 (n=7,939 total)a </vt:lpstr>
      <vt:lpstr>Percent who filled a prescription for an opioid or benzodiazepine in the Tennessee CSMD within 365 days of death by type of overdose death among all individuals who died by year, 2014-2018 (n=7,939 total)a </vt:lpstr>
      <vt:lpstr>Dispensed a CS in past 60 days among overdose deaths, 2014-2018</vt:lpstr>
      <vt:lpstr>Opioid dispensed in past 60 days among overdose deaths by contributing drug type, 2014-2018</vt:lpstr>
      <vt:lpstr>Benzodiazepine dispensed in past 60 days, 2014-2018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Troutman</dc:creator>
  <cp:lastModifiedBy>Sutapa Mukhopadhyay</cp:lastModifiedBy>
  <cp:revision>351</cp:revision>
  <cp:lastPrinted>2018-08-06T16:43:46Z</cp:lastPrinted>
  <dcterms:created xsi:type="dcterms:W3CDTF">2017-07-18T13:33:41Z</dcterms:created>
  <dcterms:modified xsi:type="dcterms:W3CDTF">2019-09-04T15:44:17Z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0x0101003E4FECBBFF11B0409E68FECDB96B41BC</vt:lpwstr>
  </property>
  <property fmtid="{D5CDD505-2E9C-101B-9397-08002B2CF9AE}" pid="3" name="_dlc_DocIdItemGuid">
    <vt:lpwstr>207685c9-48f3-4d53-a622-e7b5995048f8</vt:lpwstr>
  </property>
</Properties>
</file>