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28" r:id="rId3"/>
    <p:sldId id="330" r:id="rId4"/>
    <p:sldId id="332" r:id="rId5"/>
    <p:sldId id="331" r:id="rId6"/>
    <p:sldId id="260" r:id="rId7"/>
    <p:sldId id="333" r:id="rId8"/>
    <p:sldId id="294" r:id="rId9"/>
    <p:sldId id="334" r:id="rId10"/>
    <p:sldId id="295" r:id="rId11"/>
    <p:sldId id="314" r:id="rId12"/>
    <p:sldId id="292" r:id="rId13"/>
    <p:sldId id="296" r:id="rId14"/>
    <p:sldId id="335" r:id="rId15"/>
    <p:sldId id="300" r:id="rId16"/>
    <p:sldId id="316" r:id="rId17"/>
    <p:sldId id="261" r:id="rId18"/>
    <p:sldId id="317" r:id="rId19"/>
    <p:sldId id="327" r:id="rId20"/>
    <p:sldId id="305" r:id="rId21"/>
    <p:sldId id="310" r:id="rId22"/>
    <p:sldId id="297" r:id="rId23"/>
    <p:sldId id="318" r:id="rId24"/>
    <p:sldId id="301" r:id="rId25"/>
    <p:sldId id="319" r:id="rId26"/>
    <p:sldId id="311" r:id="rId27"/>
    <p:sldId id="298" r:id="rId28"/>
    <p:sldId id="320" r:id="rId29"/>
    <p:sldId id="302" r:id="rId30"/>
    <p:sldId id="321" r:id="rId31"/>
    <p:sldId id="306" r:id="rId32"/>
    <p:sldId id="322" r:id="rId33"/>
    <p:sldId id="299" r:id="rId34"/>
    <p:sldId id="323" r:id="rId35"/>
    <p:sldId id="303" r:id="rId36"/>
    <p:sldId id="324" r:id="rId37"/>
    <p:sldId id="307" r:id="rId38"/>
    <p:sldId id="325" r:id="rId39"/>
    <p:sldId id="308" r:id="rId40"/>
    <p:sldId id="338" r:id="rId41"/>
    <p:sldId id="339" r:id="rId42"/>
    <p:sldId id="309" r:id="rId43"/>
    <p:sldId id="326" r:id="rId44"/>
    <p:sldId id="336" r:id="rId45"/>
    <p:sldId id="337" r:id="rId46"/>
    <p:sldId id="340" r:id="rId47"/>
    <p:sldId id="341" r:id="rId48"/>
    <p:sldId id="329" r:id="rId49"/>
    <p:sldId id="25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ura Latham" initials="SL" lastIdx="3" clrIdx="0"/>
  <p:cmAuthor id="1" name="Ashlea Sitzer" initials="A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p:scale>
          <a:sx n="118" d="100"/>
          <a:sy n="118" d="100"/>
        </p:scale>
        <p:origin x="-14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8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80866-BF16-4061-8DA3-09F4C3BBBCC6}" type="datetimeFigureOut">
              <a:rPr lang="en-US" smtClean="0"/>
              <a:t>3/2/2020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715F2-CAD2-4CA0-8194-F42761538897}" type="slidenum">
              <a:rPr lang="en-US" smtClean="0"/>
              <a:t>‹#›</a:t>
            </a:fld>
            <a:endParaRPr lang="en-US" dirty="0"/>
          </a:p>
        </p:txBody>
      </p:sp>
    </p:spTree>
    <p:extLst>
      <p:ext uri="{BB962C8B-B14F-4D97-AF65-F5344CB8AC3E}">
        <p14:creationId xmlns:p14="http://schemas.microsoft.com/office/powerpoint/2010/main" val="421857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29</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31</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34</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35</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36</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37</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38</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42</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43</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6</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54817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48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7</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8</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9</a:t>
            </a:fld>
            <a:endParaRPr lang="en-US" dirty="0"/>
          </a:p>
        </p:txBody>
      </p:sp>
    </p:spTree>
    <p:extLst>
      <p:ext uri="{BB962C8B-B14F-4D97-AF65-F5344CB8AC3E}">
        <p14:creationId xmlns:p14="http://schemas.microsoft.com/office/powerpoint/2010/main" val="265481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10</a:t>
            </a:fld>
            <a:endParaRPr lang="en-US"/>
          </a:p>
        </p:txBody>
      </p:sp>
    </p:spTree>
    <p:extLst>
      <p:ext uri="{BB962C8B-B14F-4D97-AF65-F5344CB8AC3E}">
        <p14:creationId xmlns:p14="http://schemas.microsoft.com/office/powerpoint/2010/main" val="265481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715F2-CAD2-4CA0-8194-F42761538897}" type="slidenum">
              <a:rPr lang="en-US" smtClean="0"/>
              <a:t>11</a:t>
            </a:fld>
            <a:endParaRPr lang="en-US"/>
          </a:p>
        </p:txBody>
      </p:sp>
    </p:spTree>
    <p:extLst>
      <p:ext uri="{BB962C8B-B14F-4D97-AF65-F5344CB8AC3E}">
        <p14:creationId xmlns:p14="http://schemas.microsoft.com/office/powerpoint/2010/main" val="2654817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tif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tiff"/></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8" Type="http://schemas.openxmlformats.org/officeDocument/2006/relationships/hyperlink" Target="https://www.tn.gov/health/health-program-areas/pdo/pdo/resources/r/coalitions.html" TargetMode="External"/><Relationship Id="rId13" Type="http://schemas.openxmlformats.org/officeDocument/2006/relationships/hyperlink" Target="https://www.tn.gov/health/health-program-areas/pdo/pdo/resources/r/providers.html" TargetMode="External"/><Relationship Id="rId3" Type="http://schemas.openxmlformats.org/officeDocument/2006/relationships/hyperlink" Target="https://tntogether.com/about" TargetMode="External"/><Relationship Id="rId7" Type="http://schemas.openxmlformats.org/officeDocument/2006/relationships/hyperlink" Target="https://www.tn.gov/health/health-program-areas/pdo/pdo/resources/r/laws-policies.html" TargetMode="External"/><Relationship Id="rId12" Type="http://schemas.openxmlformats.org/officeDocument/2006/relationships/hyperlink" Target="https://www.tn.gov/health/health-program-areas/pdo/pdo/resources/r/patients.html"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https://www.tn.gov/health/health-program-areas/pdo/pdo/facts-figures.html" TargetMode="External"/><Relationship Id="rId11" Type="http://schemas.openxmlformats.org/officeDocument/2006/relationships/hyperlink" Target="https://www.tn.gov/behavioral-health/substance-abuse-services/prevention/prevention/keeping-youth-off-drugs-and-alcohol.htmlhttps:/www.tn.gov/behavioral-health/substance-abuse-services/prevention/prevention/keeping-youth-off-drugs-and-alcohol.html" TargetMode="External"/><Relationship Id="rId5" Type="http://schemas.openxmlformats.org/officeDocument/2006/relationships/hyperlink" Target="https://www.tn.gov/health/health-program-areas/pdo.html" TargetMode="External"/><Relationship Id="rId15" Type="http://schemas.openxmlformats.org/officeDocument/2006/relationships/hyperlink" Target="mailto:Prescription.Drugs@tn.gov" TargetMode="External"/><Relationship Id="rId10" Type="http://schemas.openxmlformats.org/officeDocument/2006/relationships/hyperlink" Target="https://www.tn.gov/health/health-program-areas/pdo/pdo/resources/r/community.html" TargetMode="External"/><Relationship Id="rId4" Type="http://schemas.openxmlformats.org/officeDocument/2006/relationships/hyperlink" Target="https://www.tn.gov/health/health-program-areas/pdo/pdo/data-dashboard.html" TargetMode="External"/><Relationship Id="rId9" Type="http://schemas.openxmlformats.org/officeDocument/2006/relationships/hyperlink" Target="https://www.tn.gov/health/health-program-areas/pdo/pdo/resources/r/trainings.html" TargetMode="External"/><Relationship Id="rId14" Type="http://schemas.openxmlformats.org/officeDocument/2006/relationships/hyperlink" Target="https://www.taadas.org/our-programs-and-services/redlin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Arial" panose="020B0604020202020204" pitchFamily="34" charset="0"/>
                <a:cs typeface="Arial" panose="020B0604020202020204" pitchFamily="34" charset="0"/>
              </a:rPr>
              <a:t>Drug Overdose Deaths in Tennessee</a:t>
            </a:r>
            <a:endParaRPr lang="en-US" sz="36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p:txBody>
          <a:bodyPr/>
          <a:lstStyle/>
          <a:p>
            <a:r>
              <a:rPr lang="en-US" smtClean="0">
                <a:latin typeface="Arial" panose="020B0604020202020204" pitchFamily="34" charset="0"/>
                <a:cs typeface="Arial" panose="020B0604020202020204" pitchFamily="34" charset="0"/>
              </a:rPr>
              <a:t>2014-2018</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r>
              <a:rPr lang="en-US" dirty="0" err="1" smtClean="0">
                <a:latin typeface="Arial" panose="020B0604020202020204" pitchFamily="34" charset="0"/>
                <a:cs typeface="Arial" panose="020B0604020202020204" pitchFamily="34" charset="0"/>
              </a:rPr>
              <a:t>Polydrug</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6781800" cy="369332"/>
          </a:xfrm>
          <a:prstGeom prst="rect">
            <a:avLst/>
          </a:prstGeom>
          <a:noFill/>
        </p:spPr>
        <p:txBody>
          <a:bodyPr wrap="square" rtlCol="0">
            <a:spAutoFit/>
          </a:bodyPr>
          <a:lstStyle/>
          <a:p>
            <a:r>
              <a:rPr lang="en-US" b="1" dirty="0" err="1" smtClean="0">
                <a:latin typeface="Arial" panose="020B0604020202020204" pitchFamily="34" charset="0"/>
                <a:ea typeface="Open Sans" panose="020B0606030504020204" pitchFamily="34" charset="0"/>
                <a:cs typeface="Arial" panose="020B0604020202020204" pitchFamily="34" charset="0"/>
              </a:rPr>
              <a:t>Polydrug</a:t>
            </a:r>
            <a:r>
              <a:rPr lang="en-US" b="1" dirty="0" smtClean="0">
                <a:latin typeface="Arial" panose="020B0604020202020204" pitchFamily="34" charset="0"/>
                <a:ea typeface="Open Sans" panose="020B0606030504020204" pitchFamily="34" charset="0"/>
                <a:cs typeface="Arial" panose="020B0604020202020204" pitchFamily="34" charset="0"/>
              </a:rPr>
              <a:t> Overdose Deaths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February 4, 2020). Limited to TN residents. Data Source: TN Death Statistical File. Categories in this graph are not mutually exclusive.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73969456"/>
              </p:ext>
            </p:extLst>
          </p:nvPr>
        </p:nvGraphicFramePr>
        <p:xfrm>
          <a:off x="990600" y="1828800"/>
          <a:ext cx="6768464" cy="3520440"/>
        </p:xfrm>
        <a:graphic>
          <a:graphicData uri="http://schemas.openxmlformats.org/drawingml/2006/table">
            <a:tbl>
              <a:tblPr firstRow="1" firstCol="1" bandRow="1"/>
              <a:tblGrid>
                <a:gridCol w="1428122"/>
                <a:gridCol w="623386"/>
                <a:gridCol w="566715"/>
                <a:gridCol w="510043"/>
                <a:gridCol w="510043"/>
                <a:gridCol w="566715"/>
                <a:gridCol w="566715"/>
                <a:gridCol w="523267"/>
                <a:gridCol w="510043"/>
                <a:gridCol w="510043"/>
                <a:gridCol w="453372"/>
              </a:tblGrid>
              <a:tr h="210820">
                <a:tc gridSpan="11">
                  <a:txBody>
                    <a:bodyPr/>
                    <a:lstStyle/>
                    <a:p>
                      <a:pPr marL="0" marR="0" algn="ctr">
                        <a:spcBef>
                          <a:spcPts val="0"/>
                        </a:spcBef>
                        <a:spcAft>
                          <a:spcPts val="0"/>
                        </a:spcAft>
                      </a:pPr>
                      <a:r>
                        <a:rPr lang="en-US" sz="1400" b="1" dirty="0" err="1">
                          <a:solidFill>
                            <a:srgbClr val="000000"/>
                          </a:solidFill>
                          <a:effectLst/>
                          <a:latin typeface="Arial"/>
                          <a:ea typeface="Times New Roman"/>
                          <a:cs typeface="Times New Roman"/>
                        </a:rPr>
                        <a:t>Polydrug</a:t>
                      </a:r>
                      <a:r>
                        <a:rPr lang="en-US" sz="1400" b="1" dirty="0">
                          <a:solidFill>
                            <a:srgbClr val="000000"/>
                          </a:solidFill>
                          <a:effectLst/>
                          <a:latin typeface="Arial"/>
                          <a:ea typeface="Times New Roman"/>
                          <a:cs typeface="Times New Roman"/>
                        </a:rPr>
                        <a:t> overdoses in Tennessee, 2014-2018</a:t>
                      </a:r>
                      <a:endParaRPr lang="en-US" sz="1200" dirty="0">
                        <a:effectLst/>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row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txBody>
                  <a:tcPr marL="68580" marR="68580"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2014</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r>
              <a:tr h="190500">
                <a:tc vMerge="1">
                  <a:txBody>
                    <a:bodyPr/>
                    <a:lstStyle/>
                    <a:p>
                      <a:endParaRPr lang="en-US"/>
                    </a:p>
                  </a:txBody>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All Drugs </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432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34.2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569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39.2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42.9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725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40.8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721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39.7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Opioids </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428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49.7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560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54.2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681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57.4</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706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55.7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53.6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Heroin</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48.3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118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156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60.0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179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191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52.0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Fentanyl</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42.0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53.3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170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285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376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50.7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Buprenorphine</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48.9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66.0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60.2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Benzodiazepines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356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91.8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455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92.5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536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93.5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459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91.1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369</a:t>
                      </a:r>
                      <a:endParaRPr lang="en-US" sz="1200" dirty="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90.2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Other Stimulants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68.5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61.6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121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64.7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190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59.6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301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65.2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Cocaine</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88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65.7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130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64.0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163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65.2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208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68.0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182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72.5</a:t>
                      </a:r>
                      <a:endParaRPr lang="en-US" sz="1200" dirty="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028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r>
              <a:rPr lang="en-US" dirty="0" err="1" smtClean="0">
                <a:latin typeface="Arial" panose="020B0604020202020204" pitchFamily="34" charset="0"/>
                <a:cs typeface="Arial" panose="020B0604020202020204" pitchFamily="34" charset="0"/>
              </a:rPr>
              <a:t>Polydrug</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6934200" cy="369332"/>
          </a:xfrm>
          <a:prstGeom prst="rect">
            <a:avLst/>
          </a:prstGeom>
          <a:noFill/>
        </p:spPr>
        <p:txBody>
          <a:bodyPr wrap="square" rtlCol="0">
            <a:spAutoFit/>
          </a:bodyPr>
          <a:lstStyle/>
          <a:p>
            <a:r>
              <a:rPr lang="en-US" b="1" dirty="0" err="1">
                <a:latin typeface="Arial" panose="020B0604020202020204" pitchFamily="34" charset="0"/>
                <a:ea typeface="Open Sans" panose="020B0606030504020204" pitchFamily="34" charset="0"/>
                <a:cs typeface="Arial" panose="020B0604020202020204" pitchFamily="34" charset="0"/>
              </a:rPr>
              <a:t>Polydrug</a:t>
            </a:r>
            <a:r>
              <a:rPr lang="en-US" b="1" dirty="0">
                <a:latin typeface="Arial" panose="020B0604020202020204" pitchFamily="34" charset="0"/>
                <a:ea typeface="Open Sans" panose="020B0606030504020204" pitchFamily="34" charset="0"/>
                <a:cs typeface="Arial" panose="020B0604020202020204" pitchFamily="34" charset="0"/>
              </a:rPr>
              <a:t> Overdose Deaths in TN 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533400" y="5531699"/>
            <a:ext cx="80772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percentage of all drug overdoses that included more than one drug increased from 34.2% in 2014 to 39.7% in 2018</a:t>
            </a:r>
          </a:p>
        </p:txBody>
      </p:sp>
      <p:sp>
        <p:nvSpPr>
          <p:cNvPr id="7" name="TextBox 6"/>
          <p:cNvSpPr txBox="1"/>
          <p:nvPr/>
        </p:nvSpPr>
        <p:spPr>
          <a:xfrm>
            <a:off x="1371600" y="6260068"/>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February 4, 2020). Limited to TN residents. Data Source: TN Death Statistical File. Categories in this graph are not mutually exclusive.</a:t>
            </a:r>
          </a:p>
        </p:txBody>
      </p:sp>
      <p:graphicFrame>
        <p:nvGraphicFramePr>
          <p:cNvPr id="8" name="Table 7"/>
          <p:cNvGraphicFramePr>
            <a:graphicFrameLocks noGrp="1"/>
          </p:cNvGraphicFramePr>
          <p:nvPr>
            <p:extLst>
              <p:ext uri="{D42A27DB-BD31-4B8C-83A1-F6EECF244321}">
                <p14:modId xmlns:p14="http://schemas.microsoft.com/office/powerpoint/2010/main" val="828905781"/>
              </p:ext>
            </p:extLst>
          </p:nvPr>
        </p:nvGraphicFramePr>
        <p:xfrm>
          <a:off x="990600" y="1828800"/>
          <a:ext cx="6768464" cy="3520440"/>
        </p:xfrm>
        <a:graphic>
          <a:graphicData uri="http://schemas.openxmlformats.org/drawingml/2006/table">
            <a:tbl>
              <a:tblPr firstRow="1" firstCol="1" bandRow="1"/>
              <a:tblGrid>
                <a:gridCol w="1428122"/>
                <a:gridCol w="623386"/>
                <a:gridCol w="566715"/>
                <a:gridCol w="510043"/>
                <a:gridCol w="510043"/>
                <a:gridCol w="566715"/>
                <a:gridCol w="566715"/>
                <a:gridCol w="523267"/>
                <a:gridCol w="510043"/>
                <a:gridCol w="510043"/>
                <a:gridCol w="453372"/>
              </a:tblGrid>
              <a:tr h="210820">
                <a:tc gridSpan="11">
                  <a:txBody>
                    <a:bodyPr/>
                    <a:lstStyle/>
                    <a:p>
                      <a:pPr marL="0" marR="0" algn="ctr">
                        <a:spcBef>
                          <a:spcPts val="0"/>
                        </a:spcBef>
                        <a:spcAft>
                          <a:spcPts val="0"/>
                        </a:spcAft>
                      </a:pPr>
                      <a:r>
                        <a:rPr lang="en-US" sz="1400" b="1" dirty="0" err="1">
                          <a:solidFill>
                            <a:srgbClr val="000000"/>
                          </a:solidFill>
                          <a:effectLst/>
                          <a:latin typeface="Arial"/>
                          <a:ea typeface="Times New Roman"/>
                          <a:cs typeface="Times New Roman"/>
                        </a:rPr>
                        <a:t>Polydrug</a:t>
                      </a:r>
                      <a:r>
                        <a:rPr lang="en-US" sz="1400" b="1" dirty="0">
                          <a:solidFill>
                            <a:srgbClr val="000000"/>
                          </a:solidFill>
                          <a:effectLst/>
                          <a:latin typeface="Arial"/>
                          <a:ea typeface="Times New Roman"/>
                          <a:cs typeface="Times New Roman"/>
                        </a:rPr>
                        <a:t> overdoses in Tennessee, 2014-2018</a:t>
                      </a:r>
                      <a:endParaRPr lang="en-US" sz="1200" dirty="0">
                        <a:effectLst/>
                        <a:latin typeface="Cambria"/>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row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txBody>
                  <a:tcPr marL="68580" marR="68580"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2014</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marL="0" marR="0" algn="ctr">
                        <a:spcBef>
                          <a:spcPts val="0"/>
                        </a:spcBef>
                        <a:spcAft>
                          <a:spcPts val="0"/>
                        </a:spcAft>
                      </a:pPr>
                      <a:r>
                        <a:rPr lang="en-US" sz="1200" b="1">
                          <a:solidFill>
                            <a:srgbClr val="000000"/>
                          </a:solidFill>
                          <a:effectLst/>
                          <a:latin typeface="Arial"/>
                          <a:ea typeface="Times New Roman"/>
                          <a:cs typeface="Times New Roman"/>
                        </a:rPr>
                        <a:t>2018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hMerge="1">
                  <a:txBody>
                    <a:bodyPr/>
                    <a:lstStyle/>
                    <a:p>
                      <a:endParaRPr lang="en-US"/>
                    </a:p>
                  </a:txBody>
                  <a:tcPr/>
                </a:tc>
              </a:tr>
              <a:tr h="190500">
                <a:tc vMerge="1">
                  <a:txBody>
                    <a:bodyPr/>
                    <a:lstStyle/>
                    <a:p>
                      <a:endParaRPr lang="en-US"/>
                    </a:p>
                  </a:txBody>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Yes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All Drugs </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432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34.2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569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39.2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42.9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725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40.8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721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39.7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Opioids </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428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49.7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560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54.2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681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57.4</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706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55.7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53.6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Heroin</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71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48.3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118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156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60.0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179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191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52.0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Fentanyl</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42.0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53.3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170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285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57.0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376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50.7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Buprenorphine</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48.9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66.0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60.2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a:solidFill>
                            <a:srgbClr val="000000"/>
                          </a:solidFill>
                          <a:effectLst/>
                          <a:latin typeface="Arial"/>
                          <a:ea typeface="Times New Roman"/>
                          <a:cs typeface="Times New Roman"/>
                        </a:rPr>
                        <a:t> </a:t>
                      </a:r>
                      <a:endParaRPr lang="en-US" sz="1200">
                        <a:effectLst/>
                        <a:latin typeface="Cambria"/>
                        <a:ea typeface="Calibri"/>
                        <a:cs typeface="Times New Roman"/>
                      </a:endParaRPr>
                    </a:p>
                    <a:p>
                      <a:pPr marL="0" marR="0">
                        <a:spcBef>
                          <a:spcPts val="0"/>
                        </a:spcBef>
                        <a:spcAft>
                          <a:spcPts val="0"/>
                        </a:spcAft>
                      </a:pPr>
                      <a:r>
                        <a:rPr lang="en-US" sz="1200" b="1">
                          <a:solidFill>
                            <a:srgbClr val="000000"/>
                          </a:solidFill>
                          <a:effectLst/>
                          <a:latin typeface="Arial"/>
                          <a:ea typeface="Times New Roman"/>
                          <a:cs typeface="Times New Roman"/>
                        </a:rPr>
                        <a:t>Benzodiazepines</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356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91.8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455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92.5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536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93.5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459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91.1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369</a:t>
                      </a:r>
                      <a:endParaRPr lang="en-US" sz="1200" dirty="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90.2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0500">
                <a:tc>
                  <a:txBody>
                    <a:bodyPr/>
                    <a:lstStyle/>
                    <a:p>
                      <a:pPr marL="0" marR="0">
                        <a:spcBef>
                          <a:spcPts val="0"/>
                        </a:spcBef>
                        <a:spcAft>
                          <a:spcPts val="0"/>
                        </a:spcAft>
                      </a:pPr>
                      <a:r>
                        <a:rPr lang="en-US" sz="1200" b="1" dirty="0">
                          <a:solidFill>
                            <a:srgbClr val="000000"/>
                          </a:solidFill>
                          <a:effectLst/>
                          <a:latin typeface="Arial"/>
                          <a:ea typeface="Times New Roman"/>
                          <a:cs typeface="Times New Roman"/>
                        </a:rPr>
                        <a:t> </a:t>
                      </a:r>
                      <a:endParaRPr lang="en-US" sz="1200" dirty="0">
                        <a:effectLst/>
                        <a:latin typeface="Cambria"/>
                        <a:ea typeface="Calibri"/>
                        <a:cs typeface="Times New Roman"/>
                      </a:endParaRPr>
                    </a:p>
                    <a:p>
                      <a:pPr marL="0" marR="0">
                        <a:spcBef>
                          <a:spcPts val="0"/>
                        </a:spcBef>
                        <a:spcAft>
                          <a:spcPts val="0"/>
                        </a:spcAft>
                      </a:pPr>
                      <a:r>
                        <a:rPr lang="en-US" sz="1200" b="1" dirty="0">
                          <a:solidFill>
                            <a:srgbClr val="000000"/>
                          </a:solidFill>
                          <a:effectLst/>
                          <a:latin typeface="Arial"/>
                          <a:ea typeface="Times New Roman"/>
                          <a:cs typeface="Times New Roman"/>
                        </a:rPr>
                        <a:t>Other Stimulants</a:t>
                      </a:r>
                      <a:endParaRPr lang="en-US" sz="1200" dirty="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68.5</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69</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61.6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121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64.7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190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59.6</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301</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65.2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90500">
                <a:tc>
                  <a:txBody>
                    <a:bodyPr/>
                    <a:lstStyle/>
                    <a:p>
                      <a:pPr marL="0" marR="0">
                        <a:spcBef>
                          <a:spcPts val="0"/>
                        </a:spcBef>
                        <a:spcAft>
                          <a:spcPts val="0"/>
                        </a:spcAft>
                      </a:pPr>
                      <a:r>
                        <a:rPr lang="en-US" sz="1200" b="1" dirty="0">
                          <a:solidFill>
                            <a:srgbClr val="000000"/>
                          </a:solidFill>
                          <a:effectLst/>
                          <a:latin typeface="Arial"/>
                          <a:ea typeface="Times New Roman"/>
                          <a:cs typeface="Times New Roman"/>
                        </a:rPr>
                        <a:t> </a:t>
                      </a:r>
                      <a:endParaRPr lang="en-US" sz="1200" dirty="0">
                        <a:effectLst/>
                        <a:latin typeface="Cambria"/>
                        <a:ea typeface="Calibri"/>
                        <a:cs typeface="Times New Roman"/>
                      </a:endParaRPr>
                    </a:p>
                    <a:p>
                      <a:pPr marL="0" marR="0">
                        <a:spcBef>
                          <a:spcPts val="0"/>
                        </a:spcBef>
                        <a:spcAft>
                          <a:spcPts val="0"/>
                        </a:spcAft>
                      </a:pPr>
                      <a:r>
                        <a:rPr lang="en-US" sz="1200" b="1" dirty="0">
                          <a:solidFill>
                            <a:srgbClr val="000000"/>
                          </a:solidFill>
                          <a:effectLst/>
                          <a:latin typeface="Arial"/>
                          <a:ea typeface="Times New Roman"/>
                          <a:cs typeface="Times New Roman"/>
                        </a:rPr>
                        <a:t>Cocaine</a:t>
                      </a:r>
                      <a:endParaRPr lang="en-US" sz="1200" dirty="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88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65.7</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130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64.0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163</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65.2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208</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68.0</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Arial"/>
                          <a:ea typeface="Times New Roman"/>
                          <a:cs typeface="Times New Roman"/>
                        </a:rPr>
                        <a:t>182</a:t>
                      </a:r>
                      <a:endParaRPr lang="en-US" sz="120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Arial"/>
                          <a:ea typeface="Times New Roman"/>
                          <a:cs typeface="Times New Roman"/>
                        </a:rPr>
                        <a:t>72.5</a:t>
                      </a:r>
                      <a:endParaRPr lang="en-US" sz="1200" dirty="0">
                        <a:effectLst/>
                        <a:latin typeface="Cambria"/>
                        <a:ea typeface="Calibri"/>
                        <a:cs typeface="Times New Roman"/>
                      </a:endParaRPr>
                    </a:p>
                  </a:txBody>
                  <a:tcPr marL="68580" marR="68580"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2809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fontScale="90000"/>
          </a:bodyPr>
          <a:lstStyle/>
          <a:p>
            <a:r>
              <a:rPr lang="en-US" dirty="0" smtClean="0">
                <a:latin typeface="Arial" panose="020B0604020202020204" pitchFamily="34" charset="0"/>
                <a:cs typeface="Arial" panose="020B0604020202020204" pitchFamily="34" charset="0"/>
              </a:rPr>
              <a:t>Opioid-Related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Drug Overdoses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149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for Opioid Overdose Deaths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Table excludes deaths for individuals younger than 18 year of age as rates were considered unreliable and not calculated.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38" y="2362200"/>
            <a:ext cx="1750388"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600200"/>
            <a:ext cx="58102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783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265"/>
          <a:stretch/>
        </p:blipFill>
        <p:spPr bwMode="auto">
          <a:xfrm>
            <a:off x="3048000" y="1676400"/>
            <a:ext cx="5810250" cy="441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for Opioid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Table excludes deaths for individuals younger than 18 year of age as rates were considered unreliable and not calculated.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72" r="13879" b="7311"/>
          <a:stretch/>
        </p:blipFill>
        <p:spPr bwMode="auto">
          <a:xfrm>
            <a:off x="3615109" y="1676400"/>
            <a:ext cx="923960" cy="123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4474" y="2057400"/>
            <a:ext cx="2503025" cy="2954655"/>
          </a:xfrm>
          <a:prstGeom prst="rect">
            <a:avLst/>
          </a:prstGeom>
        </p:spPr>
        <p:txBody>
          <a:bodyPr wrap="square">
            <a:spAutoFit/>
          </a:bodyPr>
          <a:lstStyle/>
          <a:p>
            <a:pPr marL="285750" lvl="0" indent="-285750">
              <a:buFont typeface="Arial" panose="020B0604020202020204" pitchFamily="34" charset="0"/>
              <a:buChar char="•"/>
            </a:pP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Persons aged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25-34 </a:t>
            </a: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years and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35-44 </a:t>
            </a: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years consistently had the highest rates of death from 2014 to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2018.</a:t>
            </a:r>
          </a:p>
          <a:p>
            <a:pPr marL="285750" lvl="0" indent="-285750">
              <a:buFont typeface="Arial" panose="020B0604020202020204" pitchFamily="34" charset="0"/>
              <a:buChar char="•"/>
            </a:pPr>
            <a:endParaRPr lang="en-US" sz="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lvl="0" indent="-285750">
              <a:buFont typeface="Arial" panose="020B0604020202020204" pitchFamily="34" charset="0"/>
              <a:buChar char="•"/>
            </a:pP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The age-specific rates for age group 25-34 years increased substantially from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2014 </a:t>
            </a: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to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2018, overtaking the 45-54 year age group in 2018 </a:t>
            </a:r>
            <a:endPar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996118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All Opioid Overdose Deaths by Race and Sex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99" y="1789331"/>
            <a:ext cx="898207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38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Age-Adjusted Rates of All Opioid Overdose Deaths by Race and Sex in TN </a:t>
            </a:r>
          </a:p>
          <a:p>
            <a:r>
              <a:rPr lang="en-US" b="1" dirty="0">
                <a:latin typeface="Arial" panose="020B0604020202020204" pitchFamily="34" charset="0"/>
                <a:ea typeface="Open Sans" panose="020B0606030504020204" pitchFamily="34" charset="0"/>
                <a:cs typeface="Arial" panose="020B0604020202020204" pitchFamily="34" charset="0"/>
              </a:rPr>
              <a:t>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838200" y="5011140"/>
            <a:ext cx="7467600" cy="104644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While both male and female age-adjusted rates increased until 2017, in 2018 males had higher rates of opioid-related overdose deaths compared to females</a:t>
            </a:r>
          </a:p>
          <a:p>
            <a:pPr marL="285750" indent="-285750">
              <a:buFont typeface="Arial" panose="020B0604020202020204" pitchFamily="34" charset="0"/>
              <a:buChar char="•"/>
            </a:pPr>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R</a:t>
            </a:r>
            <a:r>
              <a:rPr lang="en-US" sz="1400" dirty="0" smtClean="0">
                <a:latin typeface="Arial" panose="020B0604020202020204" pitchFamily="34" charset="0"/>
                <a:ea typeface="Open Sans" panose="020B0606030504020204" pitchFamily="34" charset="0"/>
                <a:cs typeface="Arial" panose="020B0604020202020204" pitchFamily="34" charset="0"/>
              </a:rPr>
              <a:t>ates for opioid-related overdose deaths for Whites have been consistently higher since 2014</a:t>
            </a: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41" y="1789331"/>
            <a:ext cx="8018859" cy="325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93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Opioid Overdose Deaths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6" name="TextBox 5"/>
          <p:cNvSpPr txBox="1"/>
          <p:nvPr/>
        </p:nvSpPr>
        <p:spPr>
          <a:xfrm>
            <a:off x="1371600" y="61722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97" y="1791182"/>
            <a:ext cx="882929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59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Age-Adjusted Rates for Opioid Overdose Deaths in TN 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838200" y="4876800"/>
            <a:ext cx="7620000" cy="126188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Age-adjusted rates for deaths due to prescription opioids continued the downward trend in 2018, </a:t>
            </a:r>
            <a:r>
              <a:rPr lang="en-US" sz="1400" dirty="0">
                <a:latin typeface="Arial" panose="020B0604020202020204" pitchFamily="34" charset="0"/>
                <a:ea typeface="Open Sans" panose="020B0606030504020204" pitchFamily="34" charset="0"/>
                <a:cs typeface="Arial" panose="020B0604020202020204" pitchFamily="34" charset="0"/>
              </a:rPr>
              <a:t>as did </a:t>
            </a:r>
            <a:r>
              <a:rPr lang="en-US" sz="1400" dirty="0" smtClean="0">
                <a:latin typeface="Arial" panose="020B0604020202020204" pitchFamily="34" charset="0"/>
                <a:ea typeface="Open Sans" panose="020B0606030504020204" pitchFamily="34" charset="0"/>
                <a:cs typeface="Arial" panose="020B0604020202020204" pitchFamily="34" charset="0"/>
              </a:rPr>
              <a:t>age-adjusted </a:t>
            </a:r>
            <a:r>
              <a:rPr lang="en-US" sz="1400" dirty="0">
                <a:latin typeface="Arial" panose="020B0604020202020204" pitchFamily="34" charset="0"/>
                <a:ea typeface="Open Sans" panose="020B0606030504020204" pitchFamily="34" charset="0"/>
                <a:cs typeface="Arial" panose="020B0604020202020204" pitchFamily="34" charset="0"/>
              </a:rPr>
              <a:t>rates for deaths due </a:t>
            </a:r>
            <a:r>
              <a:rPr lang="en-US" sz="1400" dirty="0" smtClean="0">
                <a:latin typeface="Arial" panose="020B0604020202020204" pitchFamily="34" charset="0"/>
                <a:ea typeface="Open Sans" panose="020B0606030504020204" pitchFamily="34" charset="0"/>
                <a:cs typeface="Arial" panose="020B0604020202020204" pitchFamily="34" charset="0"/>
              </a:rPr>
              <a:t>to combined </a:t>
            </a:r>
            <a:r>
              <a:rPr lang="en-US" sz="1400" dirty="0">
                <a:latin typeface="Arial" panose="020B0604020202020204" pitchFamily="34" charset="0"/>
                <a:ea typeface="Open Sans" panose="020B0606030504020204" pitchFamily="34" charset="0"/>
                <a:cs typeface="Arial" panose="020B0604020202020204" pitchFamily="34" charset="0"/>
              </a:rPr>
              <a:t>opioid and </a:t>
            </a:r>
            <a:r>
              <a:rPr lang="en-US" sz="1400" dirty="0" smtClean="0">
                <a:latin typeface="Arial" panose="020B0604020202020204" pitchFamily="34" charset="0"/>
                <a:ea typeface="Open Sans" panose="020B0606030504020204" pitchFamily="34" charset="0"/>
                <a:cs typeface="Arial" panose="020B0604020202020204" pitchFamily="34" charset="0"/>
              </a:rPr>
              <a:t>benzodiazepine use</a:t>
            </a:r>
          </a:p>
          <a:p>
            <a:pPr marL="285750" indent="-285750">
              <a:buFont typeface="Arial" panose="020B0604020202020204" pitchFamily="34" charset="0"/>
              <a:buChar char="•"/>
            </a:pPr>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I</a:t>
            </a:r>
            <a:r>
              <a:rPr lang="en-US" sz="1400" dirty="0" smtClean="0">
                <a:latin typeface="Arial" panose="020B0604020202020204" pitchFamily="34" charset="0"/>
                <a:ea typeface="Open Sans" panose="020B0606030504020204" pitchFamily="34" charset="0"/>
                <a:cs typeface="Arial" panose="020B0604020202020204" pitchFamily="34" charset="0"/>
              </a:rPr>
              <a:t>ncreases in age-adjusted rates for illicit opioid-related overdose deaths including heroin, fentanyl, and stimulants were observed from 2014-2018</a:t>
            </a:r>
          </a:p>
        </p:txBody>
      </p:sp>
      <p:sp>
        <p:nvSpPr>
          <p:cNvPr id="8" name="TextBox 7"/>
          <p:cNvSpPr txBox="1"/>
          <p:nvPr/>
        </p:nvSpPr>
        <p:spPr>
          <a:xfrm>
            <a:off x="1371600" y="61722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Data Source: TN Death Statistical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41" y="1502686"/>
            <a:ext cx="8112918" cy="341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709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c04sdcwf00000\PDO$\Prescription Drug Overdose\Reports\PDO Report 2019\MortalitySection\FINALGRAPHS_MAPS_TABLES\Opioid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99934" y="4953000"/>
            <a:ext cx="2619375" cy="10745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Opioid Overdose Deaths by TN County of Residence for 2017-2018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065"/>
          <a:stretch/>
        </p:blipFill>
        <p:spPr bwMode="auto">
          <a:xfrm>
            <a:off x="152400" y="1865531"/>
            <a:ext cx="8866909" cy="222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6965"/>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403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85761"/>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Arial" panose="020B0604020202020204" pitchFamily="34" charset="0"/>
              </a:rPr>
              <a:t>The following slides are a summary of </a:t>
            </a:r>
            <a:r>
              <a:rPr lang="en-US" sz="1400" b="1" dirty="0">
                <a:latin typeface="Arial" panose="020B0604020202020204" pitchFamily="34" charset="0"/>
                <a:ea typeface="Open Sans" panose="020B0606030504020204" pitchFamily="34" charset="0"/>
                <a:cs typeface="Arial" panose="020B0604020202020204" pitchFamily="34" charset="0"/>
              </a:rPr>
              <a:t>Drug Overdose Deaths in Tennessee </a:t>
            </a:r>
            <a:r>
              <a:rPr lang="en-US" sz="1400" dirty="0" smtClean="0">
                <a:latin typeface="Arial" panose="020B0604020202020204" pitchFamily="34" charset="0"/>
                <a:ea typeface="Open Sans" panose="020B0606030504020204" pitchFamily="34" charset="0"/>
                <a:cs typeface="Arial" panose="020B0604020202020204" pitchFamily="34" charset="0"/>
              </a:rPr>
              <a:t>from Tennessee’s Annual Overdose Report for 2020. This report was produced by the Office of Informatics </a:t>
            </a:r>
            <a:r>
              <a:rPr lang="en-US" sz="1400" dirty="0" smtClean="0">
                <a:latin typeface="Arial" panose="020B0604020202020204" pitchFamily="34" charset="0"/>
                <a:ea typeface="Open Sans" panose="020B0606030504020204" pitchFamily="34" charset="0"/>
                <a:cs typeface="Arial" panose="020B0604020202020204" pitchFamily="34" charset="0"/>
              </a:rPr>
              <a:t>&amp; </a:t>
            </a:r>
            <a:r>
              <a:rPr lang="en-US" sz="1400" dirty="0" smtClean="0">
                <a:latin typeface="Arial" panose="020B0604020202020204" pitchFamily="34" charset="0"/>
                <a:ea typeface="Open Sans" panose="020B0606030504020204" pitchFamily="34" charset="0"/>
                <a:cs typeface="Arial" panose="020B0604020202020204" pitchFamily="34" charset="0"/>
              </a:rPr>
              <a:t>Analytics </a:t>
            </a:r>
            <a:r>
              <a:rPr lang="en-US" sz="1400" dirty="0" smtClean="0">
                <a:latin typeface="Arial" panose="020B0604020202020204" pitchFamily="34" charset="0"/>
                <a:ea typeface="Open Sans" panose="020B0606030504020204" pitchFamily="34" charset="0"/>
                <a:cs typeface="Arial" panose="020B0604020202020204" pitchFamily="34" charset="0"/>
              </a:rPr>
              <a:t>(OIA) at the Tennessee Department of Health (TDH) and can be found on TDH’s Prescription Drug Overdose website. While these slides will specifically focus on the most recent findings for </a:t>
            </a:r>
            <a:r>
              <a:rPr lang="en-US" sz="1400" b="1" dirty="0" smtClean="0">
                <a:latin typeface="Arial" panose="020B0604020202020204" pitchFamily="34" charset="0"/>
                <a:ea typeface="Open Sans" panose="020B0606030504020204" pitchFamily="34" charset="0"/>
                <a:cs typeface="Arial" panose="020B0604020202020204" pitchFamily="34" charset="0"/>
              </a:rPr>
              <a:t>Drug Overdose Deaths in Tennessee</a:t>
            </a:r>
            <a:r>
              <a:rPr lang="en-US" sz="1400" dirty="0">
                <a:latin typeface="Arial" panose="020B0604020202020204" pitchFamily="34" charset="0"/>
                <a:ea typeface="Open Sans" panose="020B0606030504020204" pitchFamily="34" charset="0"/>
                <a:cs typeface="Arial" panose="020B0604020202020204" pitchFamily="34" charset="0"/>
              </a:rPr>
              <a:t>,</a:t>
            </a:r>
            <a:r>
              <a:rPr lang="en-US" sz="1400" dirty="0" smtClean="0">
                <a:latin typeface="Arial" panose="020B0604020202020204" pitchFamily="34" charset="0"/>
                <a:ea typeface="Open Sans" panose="020B0606030504020204" pitchFamily="34" charset="0"/>
                <a:cs typeface="Arial" panose="020B0604020202020204" pitchFamily="34" charset="0"/>
              </a:rPr>
              <a:t> additional slides and the 2020 annual report itself will provide information on each the following:</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Non-fatal drug overdose hospital discharges in Tennessee</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Opioid, benzodiazepine and gabapentin prescription trends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Ongoing epidemiologic analyses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Our data-driven support of licensure and over-prescribing investigations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Dissemination of data at the county level</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The statewide drug overdose reporting system for healthcare facilities</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A summary of the Hal Rogers grant, which provides key support for collaboration with mental health and law enforcement through data sharing</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Indicators that are currently being traced in an ongoing way through the integrated data system</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The development, specifications, and purpose of the integrated data system</a:t>
            </a:r>
          </a:p>
          <a:p>
            <a:pPr marL="1657350" lvl="3" indent="-285750">
              <a:buFont typeface="Arial" panose="020B0604020202020204" pitchFamily="34" charset="0"/>
              <a:buChar char="•"/>
            </a:pPr>
            <a:r>
              <a:rPr lang="en-US" sz="1400" dirty="0">
                <a:latin typeface="Arial" panose="020B0604020202020204" pitchFamily="34" charset="0"/>
                <a:ea typeface="Open Sans" panose="020B0606030504020204" pitchFamily="34" charset="0"/>
                <a:cs typeface="Arial" panose="020B0604020202020204" pitchFamily="34" charset="0"/>
              </a:rPr>
              <a:t>Partnership with the Opioid Response Coordinating Office </a:t>
            </a:r>
            <a:r>
              <a:rPr lang="en-US" sz="1400" dirty="0" smtClean="0">
                <a:latin typeface="Arial" panose="020B0604020202020204" pitchFamily="34" charset="0"/>
                <a:ea typeface="Open Sans" panose="020B0606030504020204" pitchFamily="34" charset="0"/>
                <a:cs typeface="Arial" panose="020B0604020202020204" pitchFamily="34" charset="0"/>
              </a:rPr>
              <a:t>(ORCO) to </a:t>
            </a:r>
            <a:r>
              <a:rPr lang="en-US" sz="1400" dirty="0">
                <a:latin typeface="Arial" panose="020B0604020202020204" pitchFamily="34" charset="0"/>
                <a:ea typeface="Open Sans" panose="020B0606030504020204" pitchFamily="34" charset="0"/>
                <a:cs typeface="Arial" panose="020B0604020202020204" pitchFamily="34" charset="0"/>
              </a:rPr>
              <a:t>further enhance surveillance for both nonfatal and fatal overdoses</a:t>
            </a:r>
          </a:p>
        </p:txBody>
      </p:sp>
    </p:spTree>
    <p:extLst>
      <p:ext uri="{BB962C8B-B14F-4D97-AF65-F5344CB8AC3E}">
        <p14:creationId xmlns:p14="http://schemas.microsoft.com/office/powerpoint/2010/main" val="3758584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9152" y="1219199"/>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Change in Number of Opioid Overdose Deaths by TN County of Residence for 2017-2018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8" name="TextBox 7"/>
          <p:cNvSpPr txBox="1"/>
          <p:nvPr/>
        </p:nvSpPr>
        <p:spPr>
          <a:xfrm>
            <a:off x="762000" y="4189649"/>
            <a:ext cx="5753100" cy="175432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Thirty-nine counties reported an</a:t>
            </a:r>
            <a:r>
              <a:rPr lang="en-US" sz="1600" b="1" dirty="0" smtClean="0">
                <a:latin typeface="Arial" panose="020B0604020202020204" pitchFamily="34" charset="0"/>
                <a:ea typeface="Open Sans" panose="020B0606030504020204" pitchFamily="34" charset="0"/>
                <a:cs typeface="Arial" panose="020B0604020202020204" pitchFamily="34" charset="0"/>
              </a:rPr>
              <a:t> increase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opioid overdose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Eighteen counties reported </a:t>
            </a:r>
            <a:r>
              <a:rPr lang="en-US" sz="1600" b="1" dirty="0" smtClean="0">
                <a:latin typeface="Arial" panose="020B0604020202020204" pitchFamily="34" charset="0"/>
                <a:ea typeface="Open Sans" panose="020B0606030504020204" pitchFamily="34" charset="0"/>
                <a:cs typeface="Arial" panose="020B0604020202020204" pitchFamily="34" charset="0"/>
              </a:rPr>
              <a:t>no change </a:t>
            </a:r>
            <a:r>
              <a:rPr lang="en-US" sz="1600" dirty="0" smtClean="0">
                <a:latin typeface="Arial" panose="020B0604020202020204" pitchFamily="34" charset="0"/>
                <a:ea typeface="Open Sans" panose="020B0606030504020204" pitchFamily="34" charset="0"/>
                <a:cs typeface="Arial" panose="020B0604020202020204" pitchFamily="34" charset="0"/>
              </a:rPr>
              <a:t>in the number of opioid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Thirty-seven counties reported a </a:t>
            </a:r>
            <a:r>
              <a:rPr lang="en-US" sz="1600" b="1" dirty="0" smtClean="0">
                <a:latin typeface="Arial" panose="020B0604020202020204" pitchFamily="34" charset="0"/>
                <a:ea typeface="Open Sans" panose="020B0606030504020204" pitchFamily="34" charset="0"/>
                <a:cs typeface="Arial" panose="020B0604020202020204" pitchFamily="34" charset="0"/>
              </a:rPr>
              <a:t>decrease</a:t>
            </a:r>
            <a:r>
              <a:rPr lang="en-US" sz="1600" dirty="0" smtClean="0">
                <a:latin typeface="Arial" panose="020B0604020202020204" pitchFamily="34" charset="0"/>
                <a:ea typeface="Open Sans" panose="020B0606030504020204" pitchFamily="34" charset="0"/>
                <a:cs typeface="Arial" panose="020B0604020202020204" pitchFamily="34" charset="0"/>
              </a:rPr>
              <a:t> in the number of opioid overdose deaths</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p>
        </p:txBody>
      </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065"/>
          <a:stretch/>
        </p:blipFill>
        <p:spPr bwMode="auto">
          <a:xfrm>
            <a:off x="143741" y="1765139"/>
            <a:ext cx="8866909" cy="2225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dc04sdcwf00000\PDO$\Prescription Drug Overdose\Reports\PDO Report 2019\MortalitySection\FINALGRAPHS_MAPS_TABLES\Opioid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91275" y="4953000"/>
            <a:ext cx="2619375" cy="10745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581401"/>
            <a:ext cx="197252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204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fontScale="90000"/>
          </a:bodyPr>
          <a:lstStyle/>
          <a:p>
            <a:r>
              <a:rPr lang="en-US" dirty="0" smtClean="0">
                <a:latin typeface="Arial" panose="020B0604020202020204" pitchFamily="34" charset="0"/>
                <a:cs typeface="Arial" panose="020B0604020202020204" pitchFamily="34" charset="0"/>
              </a:rPr>
              <a:t>Prescription Opioid Overdose Deaths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670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Prescription Opioid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7315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19" y="2514600"/>
            <a:ext cx="1533525" cy="209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216" y="1642069"/>
            <a:ext cx="6084184" cy="449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085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1676400"/>
            <a:ext cx="58864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Age-Specific Rates of Prescription Opioid Overdose Deaths in TN </a:t>
            </a:r>
          </a:p>
          <a:p>
            <a:r>
              <a:rPr lang="en-US" b="1" dirty="0">
                <a:latin typeface="Arial" panose="020B0604020202020204" pitchFamily="34" charset="0"/>
                <a:ea typeface="Open Sans" panose="020B0606030504020204" pitchFamily="34" charset="0"/>
                <a:cs typeface="Arial" panose="020B0604020202020204" pitchFamily="34" charset="0"/>
              </a:rPr>
              <a:t>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767"/>
          <a:stretch/>
        </p:blipFill>
        <p:spPr bwMode="auto">
          <a:xfrm>
            <a:off x="3810000" y="1466165"/>
            <a:ext cx="838182" cy="10621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190" y="2286000"/>
            <a:ext cx="2514600" cy="2639184"/>
          </a:xfrm>
          <a:prstGeom prst="rect">
            <a:avLst/>
          </a:prstGeom>
          <a:noFill/>
        </p:spPr>
        <p:txBody>
          <a:bodyPr wrap="square" rtlCol="0">
            <a:spAutoFit/>
          </a:bodyPr>
          <a:lstStyle/>
          <a:p>
            <a:pPr marL="285750" indent="-285750">
              <a:buFont typeface="Arial" panose="020B0604020202020204" pitchFamily="34" charset="0"/>
              <a:buChar char="•"/>
            </a:pPr>
            <a:r>
              <a:rPr lang="en-US" sz="1450" dirty="0" smtClean="0">
                <a:latin typeface="Arial" panose="020B0604020202020204" pitchFamily="34" charset="0"/>
                <a:ea typeface="Open Sans" panose="020B0606030504020204" pitchFamily="34" charset="0"/>
                <a:cs typeface="Arial" panose="020B0604020202020204" pitchFamily="34" charset="0"/>
              </a:rPr>
              <a:t>The age-specific rates for prescription opioid overdose deaths for all age-groups decreased from 2017 to 2018</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50" dirty="0" smtClean="0">
                <a:latin typeface="Arial" panose="020B0604020202020204" pitchFamily="34" charset="0"/>
                <a:ea typeface="Open Sans" panose="020B0606030504020204" pitchFamily="34" charset="0"/>
                <a:cs typeface="Arial" panose="020B0604020202020204" pitchFamily="34" charset="0"/>
              </a:rPr>
              <a:t>The age-group 18-24 years experienced  the sharpest decrease in prescription opioid overdose </a:t>
            </a:r>
            <a:r>
              <a:rPr lang="en-US" sz="1450" dirty="0">
                <a:latin typeface="Arial" panose="020B0604020202020204" pitchFamily="34" charset="0"/>
                <a:ea typeface="Open Sans" panose="020B0606030504020204" pitchFamily="34" charset="0"/>
                <a:cs typeface="Arial" panose="020B0604020202020204" pitchFamily="34" charset="0"/>
              </a:rPr>
              <a:t>deaths </a:t>
            </a:r>
            <a:r>
              <a:rPr lang="en-US" sz="1450" dirty="0" smtClean="0">
                <a:latin typeface="Arial" panose="020B0604020202020204" pitchFamily="34" charset="0"/>
                <a:ea typeface="Open Sans" panose="020B0606030504020204" pitchFamily="34" charset="0"/>
                <a:cs typeface="Arial" panose="020B0604020202020204" pitchFamily="34" charset="0"/>
              </a:rPr>
              <a:t>from 2017 to 2018</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p>
        </p:txBody>
      </p:sp>
    </p:spTree>
    <p:extLst>
      <p:ext uri="{BB962C8B-B14F-4D97-AF65-F5344CB8AC3E}">
        <p14:creationId xmlns:p14="http://schemas.microsoft.com/office/powerpoint/2010/main" val="1118085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Prescription Opioid Overdose Deaths by Race and Sex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63837"/>
            <a:ext cx="8938409" cy="385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675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Age-Adjusted Rates of Prescription Opioid Overdose Deaths by Race and Sex in TN 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762000" y="4926449"/>
            <a:ext cx="7924800" cy="126188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Both males and females experienced similar trends with increasing prescription opioid overdose deaths from 2014 to 2016, and a decrease from 2016 to 2018</a:t>
            </a:r>
          </a:p>
          <a:p>
            <a:pPr marL="285750" indent="-285750">
              <a:buFont typeface="Arial" panose="020B0604020202020204" pitchFamily="34" charset="0"/>
              <a:buChar char="•"/>
            </a:pPr>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Whites had higher prescription opioid overdose death rates than Blacks , however, while rates decreased for Whites from 2016 to 2018, rates did not decrease for Blacks during that same time period</a:t>
            </a: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95" y="1860708"/>
            <a:ext cx="8164905" cy="293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515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fontScale="90000"/>
          </a:bodyPr>
          <a:lstStyle/>
          <a:p>
            <a:r>
              <a:rPr lang="en-US" dirty="0" smtClean="0">
                <a:latin typeface="Arial" panose="020B0604020202020204" pitchFamily="34" charset="0"/>
                <a:cs typeface="Arial" panose="020B0604020202020204" pitchFamily="34" charset="0"/>
              </a:rPr>
              <a:t>Illicit Opioid Overdose Deaths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809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Heroin Overdose Deaths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172821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4" y="1521978"/>
            <a:ext cx="5915026" cy="449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788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32376"/>
            <a:ext cx="5915025" cy="449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Heroin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2014-2018</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pic>
        <p:nvPicPr>
          <p:cNvPr id="8" name="Picture 2" descr="\\dc04sdcwf00000\PDO$\Prescription Drug Overdose\Reports\PDO Report 2019\MortalitySection\FINALGRAPHS_MAPS_TABLES\5_prescription_age.tif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767"/>
          <a:stretch/>
        </p:blipFill>
        <p:spPr bwMode="auto">
          <a:xfrm>
            <a:off x="3810000" y="1676400"/>
            <a:ext cx="914400" cy="11587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2350537"/>
            <a:ext cx="2514600" cy="2723823"/>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An increasing trend in rates of heroin overdose deaths was observed for all age groups, except 45-54 years where a decrease was seen in 2018</a:t>
            </a:r>
          </a:p>
          <a:p>
            <a:pPr marL="285750" indent="-285750">
              <a:buFont typeface="Arial" panose="020B0604020202020204" pitchFamily="34" charset="0"/>
              <a:buChar char="•"/>
            </a:pPr>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age group 25-34 years had the highest rates of heroin overdose deaths</a:t>
            </a:r>
            <a:endParaRPr lang="en-US" sz="1400" dirty="0" smtClean="0">
              <a:latin typeface="Arial" panose="020B0604020202020204" pitchFamily="34" charset="0"/>
              <a:ea typeface="Open Sans" panose="020B0606030504020204" pitchFamily="34" charset="0"/>
              <a:cs typeface="Arial" panose="020B0604020202020204" pitchFamily="34" charset="0"/>
            </a:endParaRP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Data Source: TN Death Statistical File.</a:t>
            </a:r>
          </a:p>
        </p:txBody>
      </p:sp>
    </p:spTree>
    <p:extLst>
      <p:ext uri="{BB962C8B-B14F-4D97-AF65-F5344CB8AC3E}">
        <p14:creationId xmlns:p14="http://schemas.microsoft.com/office/powerpoint/2010/main" val="3856200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Heroin Overdose Deaths by Race and Sex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65531"/>
            <a:ext cx="8610600" cy="40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049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Note from the Executive Summary</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143000"/>
            <a:ext cx="8382000" cy="4585871"/>
          </a:xfrm>
          <a:prstGeom prst="rect">
            <a:avLst/>
          </a:prstGeom>
          <a:noFill/>
        </p:spPr>
        <p:txBody>
          <a:bodyPr wrap="square" rtlCol="0">
            <a:spAutoFit/>
          </a:bodyPr>
          <a:lstStyle/>
          <a:p>
            <a:pPr lvl="0"/>
            <a:r>
              <a:rPr lang="en-US" sz="2000" b="1" dirty="0">
                <a:solidFill>
                  <a:prstClr val="black"/>
                </a:solidFill>
                <a:latin typeface="Arial" panose="020B0604020202020204" pitchFamily="34" charset="0"/>
                <a:ea typeface="Open Sans" panose="020B0606030504020204" pitchFamily="34" charset="0"/>
                <a:cs typeface="Arial" panose="020B0604020202020204" pitchFamily="34" charset="0"/>
              </a:rPr>
              <a:t>Tennessee continues to face a severe opioid crisis. </a:t>
            </a:r>
          </a:p>
          <a:p>
            <a:pPr lvl="0"/>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From 2014 to 2018:</a:t>
            </a:r>
          </a:p>
          <a:p>
            <a:pPr marL="1200150" lvl="2"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The rates of all drug overdose deaths increased, regardless of race and sex</a:t>
            </a:r>
          </a:p>
          <a:p>
            <a:pPr marL="1200150" lvl="2"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The rate of opioid overdose deaths also increased to an age-adjusted rate of 27.4 per 100,000 residents</a:t>
            </a:r>
          </a:p>
          <a:p>
            <a:pPr marL="1200150" lvl="2"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The number of heroin overdose deaths increased nearly 250%</a:t>
            </a:r>
          </a:p>
          <a:p>
            <a:pPr marL="1200150" lvl="2"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The number of overdose deaths involving fentanyl (largely due to illicitly manufactured fentanyl), increased over 1075%</a:t>
            </a:r>
          </a:p>
          <a:p>
            <a:pPr marL="1200150" lvl="2"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Opioid and benzodiazepine deaths, while remaining high, decreased for the second consecutive year </a:t>
            </a:r>
          </a:p>
          <a:p>
            <a:endParaRPr lang="en-US" sz="1600" dirty="0" smtClean="0">
              <a:latin typeface="Arial" panose="020B0604020202020204" pitchFamily="34" charset="0"/>
              <a:ea typeface="Open Sans" panose="020B0606030504020204" pitchFamily="34" charset="0"/>
              <a:cs typeface="Arial" panose="020B0604020202020204" pitchFamily="34" charset="0"/>
            </a:endParaRPr>
          </a:p>
          <a:p>
            <a:r>
              <a:rPr lang="en-US" sz="1600" dirty="0" smtClean="0">
                <a:latin typeface="Arial" panose="020B0604020202020204" pitchFamily="34" charset="0"/>
                <a:ea typeface="Open Sans" panose="020B0606030504020204" pitchFamily="34" charset="0"/>
                <a:cs typeface="Arial" panose="020B0604020202020204" pitchFamily="34" charset="0"/>
              </a:rPr>
              <a:t>This report provides key epidemiologic data on risk measures and trends to understand and respond to the opioid epidemic in TN. Specifically, these slides will focus on </a:t>
            </a:r>
            <a:r>
              <a:rPr lang="en-US" sz="1600" b="1" dirty="0" smtClean="0">
                <a:latin typeface="Arial" panose="020B0604020202020204" pitchFamily="34" charset="0"/>
                <a:ea typeface="Open Sans" panose="020B0606030504020204" pitchFamily="34" charset="0"/>
                <a:cs typeface="Arial" panose="020B0604020202020204" pitchFamily="34" charset="0"/>
              </a:rPr>
              <a:t>Drug  Overdose Deaths in Tennessee</a:t>
            </a:r>
            <a:r>
              <a:rPr lang="en-US" sz="1600" dirty="0" smtClean="0">
                <a:latin typeface="Arial" panose="020B0604020202020204" pitchFamily="34" charset="0"/>
                <a:ea typeface="Open Sans" panose="020B0606030504020204" pitchFamily="34" charset="0"/>
                <a:cs typeface="Arial" panose="020B0604020202020204" pitchFamily="34" charset="0"/>
              </a:rPr>
              <a:t> from 2014-2018 and highlight these epidemiologic data trends:</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Opioid overdose deaths continue to increase in TN through 2018, and most involve more than one contributing drug</a:t>
            </a:r>
          </a:p>
          <a:p>
            <a:pPr marL="1200150" lvl="2"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Drug overdose deaths due to illicit opioids are continuing to increase</a:t>
            </a:r>
          </a:p>
        </p:txBody>
      </p:sp>
    </p:spTree>
    <p:extLst>
      <p:ext uri="{BB962C8B-B14F-4D97-AF65-F5344CB8AC3E}">
        <p14:creationId xmlns:p14="http://schemas.microsoft.com/office/powerpoint/2010/main" val="806453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Age-Adjusted Rates of Heroin Overdose Deaths by Race and Sex in TN 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609600" y="5029200"/>
            <a:ext cx="8077200" cy="83099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Males had higher age-adjusted rates for heroin overdose deaths compared to females, with an increasing trend more apparent among males than females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Whites had higher </a:t>
            </a:r>
            <a:r>
              <a:rPr lang="en-US" sz="1400" dirty="0">
                <a:latin typeface="Arial" panose="020B0604020202020204" pitchFamily="34" charset="0"/>
                <a:ea typeface="Open Sans" panose="020B0606030504020204" pitchFamily="34" charset="0"/>
                <a:cs typeface="Arial" panose="020B0604020202020204" pitchFamily="34" charset="0"/>
              </a:rPr>
              <a:t>age-adjusted </a:t>
            </a:r>
            <a:r>
              <a:rPr lang="en-US" sz="1400" dirty="0" smtClean="0">
                <a:latin typeface="Arial" panose="020B0604020202020204" pitchFamily="34" charset="0"/>
                <a:ea typeface="Open Sans" panose="020B0606030504020204" pitchFamily="34" charset="0"/>
                <a:cs typeface="Arial" panose="020B0604020202020204" pitchFamily="34" charset="0"/>
              </a:rPr>
              <a:t>rates for heroin deaths compared to Blacks</a:t>
            </a: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65531"/>
            <a:ext cx="8096250" cy="3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14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Heroin Overdose Deaths by TN County of Residence for 2017-2018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1" name="Picture 2" descr="\\dc04sdcwf00000\PDO$\Prescription Drug Overdose\Reports\PDO Report 2019\MortalitySection\FINALGRAPHS_MAPS_TABLES\Heroin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00800" y="4926458"/>
            <a:ext cx="2590800" cy="111645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835"/>
          <a:stretch/>
        </p:blipFill>
        <p:spPr bwMode="auto">
          <a:xfrm>
            <a:off x="224863" y="1865531"/>
            <a:ext cx="8553450" cy="227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31" y="4090291"/>
            <a:ext cx="23907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728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35"/>
          <a:stretch/>
        </p:blipFill>
        <p:spPr bwMode="auto">
          <a:xfrm>
            <a:off x="180975" y="1752600"/>
            <a:ext cx="8553450" cy="227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Change in Number of Heroin Overdose Deaths by TN County of Residence for 2017-2018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pic>
        <p:nvPicPr>
          <p:cNvPr id="11" name="Picture 2" descr="\\dc04sdcwf00000\PDO$\Prescription Drug Overdose\Reports\PDO Report 2019\MortalitySection\FINALGRAPHS_MAPS_TABLES\Heroin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00800" y="4926458"/>
            <a:ext cx="2590800" cy="1116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9703" y="4362991"/>
            <a:ext cx="5015345" cy="1661993"/>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Thirty-one counties in TN reported an</a:t>
            </a:r>
            <a:r>
              <a:rPr lang="en-US" sz="1500" b="1" dirty="0" smtClean="0">
                <a:latin typeface="Arial" panose="020B0604020202020204" pitchFamily="34" charset="0"/>
                <a:ea typeface="Open Sans" panose="020B0606030504020204" pitchFamily="34" charset="0"/>
                <a:cs typeface="Arial" panose="020B0604020202020204" pitchFamily="34" charset="0"/>
              </a:rPr>
              <a:t> increase </a:t>
            </a:r>
            <a:r>
              <a:rPr lang="en-US" sz="1500" dirty="0" smtClean="0">
                <a:latin typeface="Arial" panose="020B0604020202020204" pitchFamily="34" charset="0"/>
                <a:ea typeface="Open Sans" panose="020B0606030504020204" pitchFamily="34" charset="0"/>
                <a:cs typeface="Arial" panose="020B0604020202020204" pitchFamily="34" charset="0"/>
              </a:rPr>
              <a:t>of heroin overdose deaths from 2016 to 2017</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Twenty-five counties reported a </a:t>
            </a:r>
            <a:r>
              <a:rPr lang="en-US" sz="1500" b="1" dirty="0" smtClean="0">
                <a:latin typeface="Arial" panose="020B0604020202020204" pitchFamily="34" charset="0"/>
                <a:ea typeface="Open Sans" panose="020B0606030504020204" pitchFamily="34" charset="0"/>
                <a:cs typeface="Arial" panose="020B0604020202020204" pitchFamily="34" charset="0"/>
              </a:rPr>
              <a:t>decrease</a:t>
            </a:r>
            <a:r>
              <a:rPr lang="en-US" sz="1500" dirty="0" smtClean="0">
                <a:latin typeface="Arial" panose="020B0604020202020204" pitchFamily="34" charset="0"/>
                <a:ea typeface="Open Sans" panose="020B0606030504020204" pitchFamily="34" charset="0"/>
                <a:cs typeface="Arial" panose="020B0604020202020204" pitchFamily="34" charset="0"/>
              </a:rPr>
              <a:t> in the number of heroin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Three counties reported </a:t>
            </a:r>
            <a:r>
              <a:rPr lang="en-US" sz="1500" b="1" dirty="0" smtClean="0">
                <a:latin typeface="Arial" panose="020B0604020202020204" pitchFamily="34" charset="0"/>
                <a:ea typeface="Open Sans" panose="020B0606030504020204" pitchFamily="34" charset="0"/>
                <a:cs typeface="Arial" panose="020B0604020202020204" pitchFamily="34" charset="0"/>
              </a:rPr>
              <a:t>no change </a:t>
            </a:r>
            <a:r>
              <a:rPr lang="en-US" sz="1500" dirty="0" smtClean="0">
                <a:latin typeface="Arial" panose="020B0604020202020204" pitchFamily="34" charset="0"/>
                <a:ea typeface="Open Sans" panose="020B0606030504020204" pitchFamily="34" charset="0"/>
                <a:cs typeface="Arial" panose="020B0604020202020204" pitchFamily="34" charset="0"/>
              </a:rPr>
              <a:t>in heroin overdose deaths</a:t>
            </a:r>
          </a:p>
        </p:txBody>
      </p:sp>
      <p:sp>
        <p:nvSpPr>
          <p:cNvPr id="12" name="TextBox 11"/>
          <p:cNvSpPr txBox="1"/>
          <p:nvPr/>
        </p:nvSpPr>
        <p:spPr>
          <a:xfrm>
            <a:off x="1371600" y="63246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733800"/>
            <a:ext cx="1933575" cy="157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380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369332"/>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Age-Specific Rates of Fentanyl Overdose Deaths in TN by Year for 2015-2018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smtClean="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Rates for counts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&lt;= 10 </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were considered unreliable and not calculated </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for 2014. Data Source: TN Death Statistical File. </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26" y="2514600"/>
            <a:ext cx="1609224"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00200"/>
            <a:ext cx="58483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483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97031"/>
            <a:ext cx="5943600" cy="458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Age-Specific Rates of Fentanyl Overdose Deaths in TN </a:t>
            </a:r>
            <a:endParaRPr lang="en-US" b="1" dirty="0" smtClean="0">
              <a:latin typeface="Arial" panose="020B0604020202020204" pitchFamily="34" charset="0"/>
              <a:ea typeface="Open Sans" panose="020B0606030504020204" pitchFamily="34" charset="0"/>
              <a:cs typeface="Arial" panose="020B0604020202020204" pitchFamily="34" charset="0"/>
            </a:endParaRPr>
          </a:p>
          <a:p>
            <a:r>
              <a:rPr lang="en-US" b="1" dirty="0" smtClean="0">
                <a:latin typeface="Arial" panose="020B0604020202020204" pitchFamily="34" charset="0"/>
                <a:ea typeface="Open Sans" panose="020B0606030504020204" pitchFamily="34" charset="0"/>
                <a:cs typeface="Arial" panose="020B0604020202020204" pitchFamily="34" charset="0"/>
              </a:rPr>
              <a:t>by </a:t>
            </a:r>
            <a:r>
              <a:rPr lang="en-US" b="1" dirty="0">
                <a:latin typeface="Arial" panose="020B0604020202020204" pitchFamily="34" charset="0"/>
                <a:ea typeface="Open Sans" panose="020B0606030504020204" pitchFamily="34" charset="0"/>
                <a:cs typeface="Arial" panose="020B0604020202020204" pitchFamily="34" charset="0"/>
              </a:rPr>
              <a:t>Year for 2015-2018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228600" y="2514600"/>
            <a:ext cx="2362200" cy="2262158"/>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All age groups showed an increase in fentanyl overdose death rates between 2015 and 2018</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Rates for fentanyl overdose deaths were highest for individuals aged 25-34 years</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a:solidFill>
                  <a:schemeClr val="tx1">
                    <a:lumMod val="65000"/>
                    <a:lumOff val="35000"/>
                  </a:schemeClr>
                </a:solidFill>
                <a:latin typeface="Arial" panose="020B0604020202020204" pitchFamily="34" charset="0"/>
                <a:ea typeface="Open Sans"/>
                <a:cs typeface="Arial" panose="020B0604020202020204" pitchFamily="34" charset="0"/>
              </a:rPr>
              <a:t>≥ 18 years</a:t>
            </a:r>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Rates for counts &lt;= 10 were considered unreliable and not calculated for 2014. Data Source: TN Death Statistical File. </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929" y="1789331"/>
            <a:ext cx="1114425" cy="141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289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of Fentanyl Deaths by Race and Sex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Rates for counts &lt;=10 were considered unreliable and not calculated for 2014.</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1" y="1981200"/>
            <a:ext cx="8899044"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010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Age-Adjusted Rates of Fentanyl Deaths by Race and Sex in TN 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962025" y="4940201"/>
            <a:ext cx="7467600" cy="126188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Increasing age-adjusted rates for fentanyl overdose deaths were seen among both males and females from 2014 to 2018, with males having higher rates for fentanyl overdose deaths compared to females</a:t>
            </a:r>
          </a:p>
          <a:p>
            <a:endParaRPr lang="en-US" sz="6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Age-adjusted </a:t>
            </a:r>
            <a:r>
              <a:rPr lang="en-US" sz="1400" dirty="0">
                <a:latin typeface="Arial" panose="020B0604020202020204" pitchFamily="34" charset="0"/>
                <a:ea typeface="Open Sans" panose="020B0606030504020204" pitchFamily="34" charset="0"/>
                <a:cs typeface="Arial" panose="020B0604020202020204" pitchFamily="34" charset="0"/>
              </a:rPr>
              <a:t>rates for fentanyl overdose deaths for </a:t>
            </a:r>
            <a:r>
              <a:rPr lang="en-US" sz="1400" dirty="0" smtClean="0">
                <a:latin typeface="Arial" panose="020B0604020202020204" pitchFamily="34" charset="0"/>
                <a:ea typeface="Open Sans" panose="020B0606030504020204" pitchFamily="34" charset="0"/>
                <a:cs typeface="Arial" panose="020B0604020202020204" pitchFamily="34" charset="0"/>
              </a:rPr>
              <a:t>Whites were higher than Blacks, with overdose rates increasing in both race groups through 2018</a:t>
            </a:r>
          </a:p>
        </p:txBody>
      </p:sp>
      <p:sp>
        <p:nvSpPr>
          <p:cNvPr id="8" name="TextBox 7"/>
          <p:cNvSpPr txBox="1"/>
          <p:nvPr/>
        </p:nvSpPr>
        <p:spPr>
          <a:xfrm>
            <a:off x="1371600" y="6248400"/>
            <a:ext cx="6934200" cy="507831"/>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Rates for counts &lt;=10 were considered unreliable and not calculated for 2014.</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95822"/>
            <a:ext cx="8162925" cy="316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352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Change in Number of Fentanyl Overdose Deaths by TN County of Residence for 2017-2018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3" name="Picture 2" descr="\\dc04sdcwf00000\PDO$\Prescription Drug Overdose\Reports\PDO Report 2019\MortalitySection\FINALGRAPHS_MAPS_TABLES\FentanylDeath_v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29375" y="4810125"/>
            <a:ext cx="2533650" cy="111348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17418"/>
            <a:ext cx="8382000" cy="214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962810"/>
            <a:ext cx="2586214" cy="205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497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305800" cy="2125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Opioid-Related Drug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a:latin typeface="Arial" panose="020B0604020202020204" pitchFamily="34" charset="0"/>
                <a:ea typeface="Open Sans" panose="020B0606030504020204" pitchFamily="34" charset="0"/>
                <a:cs typeface="Arial" panose="020B0604020202020204" pitchFamily="34" charset="0"/>
              </a:rPr>
              <a:t>Change in Number of Fentanyl Overdose Deaths by TN County of Residence for 2017-2018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9" name="TextBox 8"/>
          <p:cNvSpPr txBox="1"/>
          <p:nvPr/>
        </p:nvSpPr>
        <p:spPr>
          <a:xfrm>
            <a:off x="381000" y="4191000"/>
            <a:ext cx="5943600" cy="156966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Forty-seven counties had an</a:t>
            </a:r>
            <a:r>
              <a:rPr lang="en-US" sz="1400" b="1" dirty="0" smtClean="0">
                <a:latin typeface="Arial" panose="020B0604020202020204" pitchFamily="34" charset="0"/>
                <a:ea typeface="Open Sans" panose="020B0606030504020204" pitchFamily="34" charset="0"/>
                <a:cs typeface="Arial" panose="020B0604020202020204" pitchFamily="34" charset="0"/>
              </a:rPr>
              <a:t> increase </a:t>
            </a:r>
            <a:r>
              <a:rPr lang="en-US" sz="1400" dirty="0" smtClean="0">
                <a:latin typeface="Arial" panose="020B0604020202020204" pitchFamily="34" charset="0"/>
                <a:ea typeface="Open Sans" panose="020B0606030504020204" pitchFamily="34" charset="0"/>
                <a:cs typeface="Arial" panose="020B0604020202020204" pitchFamily="34" charset="0"/>
              </a:rPr>
              <a:t>in fentanyl overdose deaths from 2017 to 2018</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Twenty-three counties reported a </a:t>
            </a:r>
            <a:r>
              <a:rPr lang="en-US" sz="1400" b="1" dirty="0" smtClean="0">
                <a:latin typeface="Arial" panose="020B0604020202020204" pitchFamily="34" charset="0"/>
                <a:ea typeface="Open Sans" panose="020B0606030504020204" pitchFamily="34" charset="0"/>
                <a:cs typeface="Arial" panose="020B0604020202020204" pitchFamily="34" charset="0"/>
              </a:rPr>
              <a:t>decrease</a:t>
            </a:r>
            <a:r>
              <a:rPr lang="en-US" sz="1400" dirty="0" smtClean="0">
                <a:latin typeface="Arial" panose="020B0604020202020204" pitchFamily="34" charset="0"/>
                <a:ea typeface="Open Sans" panose="020B0606030504020204" pitchFamily="34" charset="0"/>
                <a:cs typeface="Arial" panose="020B0604020202020204" pitchFamily="34" charset="0"/>
              </a:rPr>
              <a:t> in fentanyl overdose deaths</a:t>
            </a:r>
          </a:p>
          <a:p>
            <a:endParaRPr lang="en-US" sz="600" dirty="0" smtClean="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ea typeface="Open Sans" panose="020B0606030504020204" pitchFamily="34" charset="0"/>
                <a:cs typeface="Arial" panose="020B0604020202020204" pitchFamily="34" charset="0"/>
              </a:rPr>
              <a:t>Seven counties reported </a:t>
            </a:r>
            <a:r>
              <a:rPr lang="en-US" sz="1400" b="1" dirty="0" smtClean="0">
                <a:latin typeface="Arial" panose="020B0604020202020204" pitchFamily="34" charset="0"/>
                <a:ea typeface="Open Sans" panose="020B0606030504020204" pitchFamily="34" charset="0"/>
                <a:cs typeface="Arial" panose="020B0604020202020204" pitchFamily="34" charset="0"/>
              </a:rPr>
              <a:t>no change </a:t>
            </a:r>
            <a:r>
              <a:rPr lang="en-US" sz="1400" dirty="0" smtClean="0">
                <a:latin typeface="Arial" panose="020B0604020202020204" pitchFamily="34" charset="0"/>
                <a:ea typeface="Open Sans" panose="020B0606030504020204" pitchFamily="34" charset="0"/>
                <a:cs typeface="Arial" panose="020B0604020202020204" pitchFamily="34" charset="0"/>
              </a:rPr>
              <a:t>in fentanyl overdose deaths from 2017 to 2018</a:t>
            </a:r>
            <a:endParaRPr lang="en-US" sz="1400" dirty="0">
              <a:latin typeface="Arial" panose="020B0604020202020204" pitchFamily="34" charset="0"/>
              <a:ea typeface="Open Sans" panose="020B0606030504020204" pitchFamily="34" charset="0"/>
              <a:cs typeface="Arial" panose="020B0604020202020204" pitchFamily="34" charset="0"/>
            </a:endParaRP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p>
        </p:txBody>
      </p:sp>
      <p:pic>
        <p:nvPicPr>
          <p:cNvPr id="13" name="Picture 2" descr="\\dc04sdcwf00000\PDO$\Prescription Drug Overdose\Reports\PDO Report 2019\MortalitySection\FINALGRAPHS_MAPS_TABLES\Fentanyl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29375" y="4800600"/>
            <a:ext cx="2533650" cy="111348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084" y="3352800"/>
            <a:ext cx="2333625" cy="185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428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fontScale="90000"/>
          </a:bodyPr>
          <a:lstStyle/>
          <a:p>
            <a:r>
              <a:rPr lang="en-US" dirty="0" smtClean="0">
                <a:latin typeface="Arial" panose="020B0604020202020204" pitchFamily="34" charset="0"/>
                <a:cs typeface="Arial" panose="020B0604020202020204" pitchFamily="34" charset="0"/>
              </a:rPr>
              <a:t>Stimulant-Related  Overdose Deaths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021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Mortality Data Collection</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19200"/>
            <a:ext cx="8382000" cy="4585871"/>
          </a:xfrm>
          <a:prstGeom prst="rect">
            <a:avLst/>
          </a:prstGeom>
          <a:noFill/>
        </p:spPr>
        <p:txBody>
          <a:bodyPr wrap="square" rtlCol="0">
            <a:spAutoFit/>
          </a:bodyPr>
          <a:lstStyle/>
          <a:p>
            <a:r>
              <a:rPr lang="en-US" sz="2000" b="1" dirty="0" smtClean="0">
                <a:latin typeface="Arial" panose="020B0604020202020204" pitchFamily="34" charset="0"/>
                <a:ea typeface="Open Sans" panose="020B0606030504020204" pitchFamily="34" charset="0"/>
                <a:cs typeface="Arial" panose="020B0604020202020204" pitchFamily="34" charset="0"/>
              </a:rPr>
              <a:t>Tennessee Department of Health Death Statistics Files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primary source of finalized statewide mortality data in Tennessee</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Contains death certificate information for all individuals who have died in the state of Tennessee and TN residents who died out of state</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 causes of death are approved by county medical examiners and standardized by the CDC’s National Center for Health Statistics (NCHS) using ICD-10 codes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These ICD-10 codes classify drug overdose deaths as poisonings and provide information on intent and contributing substances</a:t>
            </a:r>
          </a:p>
          <a:p>
            <a:pPr marL="742950" lvl="1" indent="-285750">
              <a:buFont typeface="Arial" panose="020B0604020202020204" pitchFamily="34" charset="0"/>
              <a:buChar char="•"/>
            </a:pPr>
            <a:r>
              <a:rPr lang="en-US" sz="1600" dirty="0" smtClean="0">
                <a:latin typeface="Arial" panose="020B0604020202020204" pitchFamily="34" charset="0"/>
                <a:ea typeface="Open Sans" panose="020B0606030504020204" pitchFamily="34" charset="0"/>
                <a:cs typeface="Arial" panose="020B0604020202020204" pitchFamily="34" charset="0"/>
              </a:rPr>
              <a:t>Limitations of the NCHS coding is lack of ICD-10 T codes specific for drug types that are important to monitor for public health surveillance</a:t>
            </a:r>
            <a:endParaRPr lang="en-US" sz="1600" dirty="0">
              <a:latin typeface="Arial" panose="020B0604020202020204" pitchFamily="34" charset="0"/>
              <a:ea typeface="Open Sans" panose="020B0606030504020204" pitchFamily="34" charset="0"/>
              <a:cs typeface="Arial" panose="020B0604020202020204" pitchFamily="34" charset="0"/>
            </a:endParaRPr>
          </a:p>
          <a:p>
            <a:endParaRPr lang="en-US" sz="1600" dirty="0" smtClean="0">
              <a:latin typeface="Arial" panose="020B0604020202020204" pitchFamily="34" charset="0"/>
              <a:ea typeface="Open Sans" panose="020B0606030504020204" pitchFamily="34" charset="0"/>
              <a:cs typeface="Arial" panose="020B0604020202020204" pitchFamily="34" charset="0"/>
            </a:endParaRPr>
          </a:p>
          <a:p>
            <a:r>
              <a:rPr lang="en-US" sz="1600" dirty="0" smtClean="0">
                <a:latin typeface="Arial" panose="020B0604020202020204" pitchFamily="34" charset="0"/>
                <a:ea typeface="Open Sans" panose="020B0606030504020204" pitchFamily="34" charset="0"/>
                <a:cs typeface="Arial" panose="020B0604020202020204" pitchFamily="34" charset="0"/>
              </a:rPr>
              <a:t>The OIA in collaboration with the Office of the State Chief Medical Examiner (OSCME) has developed methods for scanning and summarizing the text fields on the death certificate that compromise the cause of death in order to address limitations of the current NCHS coding. In addition, OIA is working with the OSCME to go beyond death certificate data to incorporate information from the medical examiners’ death reports to enhance drug overdose death surveillance</a:t>
            </a:r>
            <a:r>
              <a:rPr lang="en-US" sz="1600" baseline="30000" dirty="0" smtClean="0">
                <a:latin typeface="Arial" panose="020B0604020202020204" pitchFamily="34" charset="0"/>
                <a:ea typeface="Open Sans" panose="020B0606030504020204" pitchFamily="34" charset="0"/>
                <a:cs typeface="Arial" panose="020B0604020202020204" pitchFamily="34" charset="0"/>
              </a:rPr>
              <a:t>1</a:t>
            </a:r>
            <a:r>
              <a:rPr lang="en-US" sz="1600" dirty="0" smtClean="0">
                <a:latin typeface="Arial" panose="020B0604020202020204" pitchFamily="34" charset="0"/>
                <a:ea typeface="Open Sans" panose="020B0606030504020204" pitchFamily="34" charset="0"/>
                <a:cs typeface="Arial" panose="020B0604020202020204" pitchFamily="34" charset="0"/>
              </a:rPr>
              <a:t>.</a:t>
            </a:r>
          </a:p>
          <a:p>
            <a:endParaRPr lang="en-US" sz="1600" dirty="0" smtClean="0">
              <a:latin typeface="Arial" panose="020B0604020202020204" pitchFamily="34" charset="0"/>
              <a:ea typeface="Open Sans" panose="020B0606030504020204" pitchFamily="34" charset="0"/>
              <a:cs typeface="Arial" panose="020B0604020202020204" pitchFamily="34" charset="0"/>
            </a:endParaRPr>
          </a:p>
        </p:txBody>
      </p:sp>
      <p:sp>
        <p:nvSpPr>
          <p:cNvPr id="2" name="TextBox 1"/>
          <p:cNvSpPr txBox="1"/>
          <p:nvPr/>
        </p:nvSpPr>
        <p:spPr>
          <a:xfrm>
            <a:off x="1371600" y="6248400"/>
            <a:ext cx="7231083" cy="369332"/>
          </a:xfrm>
          <a:prstGeom prst="rect">
            <a:avLst/>
          </a:prstGeom>
          <a:noFill/>
        </p:spPr>
        <p:txBody>
          <a:bodyPr wrap="square" rtlCol="0">
            <a:spAutoFit/>
          </a:bodyPr>
          <a:lstStyle/>
          <a:p>
            <a:r>
              <a:rPr lang="en-US" sz="900" baseline="300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1</a:t>
            </a:r>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For additional information please reference the Drug Overdose Deaths in Tennessee section of Tennessee’s Annual Overdose Report for 2020.</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55647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Stimulant-Related Overdose Deaths</a:t>
            </a:r>
          </a:p>
        </p:txBody>
      </p:sp>
      <p:sp>
        <p:nvSpPr>
          <p:cNvPr id="2" name="TextBox 1"/>
          <p:cNvSpPr txBox="1"/>
          <p:nvPr/>
        </p:nvSpPr>
        <p:spPr>
          <a:xfrm>
            <a:off x="152400" y="1143000"/>
            <a:ext cx="8763000" cy="369332"/>
          </a:xfrm>
          <a:prstGeom prst="rect">
            <a:avLst/>
          </a:prstGeom>
          <a:noFill/>
        </p:spPr>
        <p:txBody>
          <a:bodyPr wrap="square" rtlCol="0">
            <a:spAutoFit/>
          </a:bodyPr>
          <a:lstStyle/>
          <a:p>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Age-Specific Rates for Stimulant Overdose Deaths in TN by Year for 2014-2018</a:t>
            </a:r>
            <a:r>
              <a:rPr lang="en-US" b="1" baseline="30000" dirty="0" smtClean="0">
                <a:solidFill>
                  <a:prstClr val="black"/>
                </a:solidFill>
                <a:latin typeface="Arial" panose="020B0604020202020204" pitchFamily="34" charset="0"/>
                <a:ea typeface="Open Sans" panose="020B0606030504020204" pitchFamily="34" charset="0"/>
                <a:cs typeface="Arial" panose="020B0604020202020204" pitchFamily="34" charset="0"/>
              </a:rPr>
              <a:t>*</a:t>
            </a:r>
            <a:endPar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smtClean="0">
                <a:solidFill>
                  <a:prstClr val="black">
                    <a:lumMod val="65000"/>
                    <a:lumOff val="35000"/>
                  </a:prstClr>
                </a:solidFill>
                <a:latin typeface="Arial" panose="020B0604020202020204" pitchFamily="34" charset="0"/>
                <a:ea typeface="Open Sans"/>
                <a:cs typeface="Arial" panose="020B0604020202020204" pitchFamily="34" charset="0"/>
              </a:rPr>
              <a:t>≥ 18 years</a:t>
            </a:r>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Table excludes deaths for individuals younger than 18 year of age as rates were considered unreliable and not calculated. Data Source: TN Death Statistical File.</a:t>
            </a:r>
            <a:endPar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38" y="2362200"/>
            <a:ext cx="1750388"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76400"/>
            <a:ext cx="59055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73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1178"/>
            <a:ext cx="59055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Stimulant-Related Overdose Deaths</a:t>
            </a: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Age-Specific Rates for Stimulant Overdose Deaths in TN </a:t>
            </a:r>
            <a:endPar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by </a:t>
            </a:r>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Year for 2014-2018</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3" name="TextBox 2"/>
          <p:cNvSpPr txBox="1"/>
          <p:nvPr/>
        </p:nvSpPr>
        <p:spPr>
          <a:xfrm>
            <a:off x="1371600" y="6248400"/>
            <a:ext cx="6934200" cy="507831"/>
          </a:xfrm>
          <a:prstGeom prst="rect">
            <a:avLst/>
          </a:prstGeom>
          <a:noFill/>
        </p:spPr>
        <p:txBody>
          <a:bodyPr wrap="square" rtlCol="0">
            <a:spAutoFit/>
          </a:bodyPr>
          <a:lstStyle/>
          <a:p>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27, 2019). Limited to TN residents </a:t>
            </a:r>
            <a:r>
              <a:rPr lang="en-US" sz="900" dirty="0" smtClean="0">
                <a:solidFill>
                  <a:prstClr val="black">
                    <a:lumMod val="65000"/>
                    <a:lumOff val="35000"/>
                  </a:prstClr>
                </a:solidFill>
                <a:latin typeface="Arial" panose="020B0604020202020204" pitchFamily="34" charset="0"/>
                <a:ea typeface="Open Sans"/>
                <a:cs typeface="Arial" panose="020B0604020202020204" pitchFamily="34" charset="0"/>
              </a:rPr>
              <a:t>≥ 18 years</a:t>
            </a:r>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 Table excludes deaths for individuals younger than 18 year of age as rates were considered unreliable and not calculated. Data Source: TN Death Statistical File.</a:t>
            </a:r>
            <a:endPar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72" r="13879" b="7311"/>
          <a:stretch/>
        </p:blipFill>
        <p:spPr bwMode="auto">
          <a:xfrm>
            <a:off x="3615109" y="1676400"/>
            <a:ext cx="923960" cy="123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4474" y="2057400"/>
            <a:ext cx="2503025" cy="2723823"/>
          </a:xfrm>
          <a:prstGeom prst="rect">
            <a:avLst/>
          </a:prstGeom>
        </p:spPr>
        <p:txBody>
          <a:bodyPr wrap="square">
            <a:spAutoFit/>
          </a:bodyPr>
          <a:lstStyle/>
          <a:p>
            <a:pPr marL="285750" indent="-285750">
              <a:buFont typeface="Arial" panose="020B0604020202020204" pitchFamily="34" charset="0"/>
              <a:buChar char="•"/>
            </a:pP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Persons aged 35-44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years had </a:t>
            </a:r>
            <a:r>
              <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rPr>
              <a:t>the highest rates of </a:t>
            </a: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death from 2014 to 2018, with a rapid increase from 2016-2018.</a:t>
            </a:r>
          </a:p>
          <a:p>
            <a:endParaRPr lang="en-US" sz="6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smtClean="0">
                <a:solidFill>
                  <a:prstClr val="black"/>
                </a:solidFill>
                <a:latin typeface="Arial" panose="020B0604020202020204" pitchFamily="34" charset="0"/>
                <a:ea typeface="Open Sans" panose="020B0606030504020204" pitchFamily="34" charset="0"/>
                <a:cs typeface="Arial" panose="020B0604020202020204" pitchFamily="34" charset="0"/>
              </a:rPr>
              <a:t>Both the youngest (18-24 years) and oldest (55 + years) age groups showed a decline in 2018</a:t>
            </a:r>
            <a:endParaRPr lang="en-US" sz="15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940044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smtClean="0">
                <a:latin typeface="Arial" panose="020B0604020202020204" pitchFamily="34" charset="0"/>
                <a:cs typeface="Arial" panose="020B0604020202020204" pitchFamily="34" charset="0"/>
              </a:rPr>
              <a:t>Stimulant-Related Overdose Deaths</a:t>
            </a:r>
            <a:endParaRPr lang="en-US" sz="3000" dirty="0">
              <a:latin typeface="Arial" panose="020B0604020202020204" pitchFamily="34" charset="0"/>
              <a:cs typeface="Arial" panose="020B0604020202020204" pitchFamily="34" charset="0"/>
            </a:endParaRP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Stimulant Overdose Deaths in TN </a:t>
            </a:r>
          </a:p>
          <a:p>
            <a:r>
              <a:rPr lang="en-US" b="1" dirty="0" smtClean="0">
                <a:latin typeface="Arial" panose="020B0604020202020204" pitchFamily="34" charset="0"/>
                <a:ea typeface="Open Sans" panose="020B0606030504020204" pitchFamily="34" charset="0"/>
                <a:cs typeface="Arial" panose="020B0604020202020204" pitchFamily="34" charset="0"/>
              </a:rPr>
              <a:t>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260683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56388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302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00199"/>
            <a:ext cx="56388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Stimulant-Related Overdose Deaths</a:t>
            </a:r>
          </a:p>
        </p:txBody>
      </p:sp>
      <p:sp>
        <p:nvSpPr>
          <p:cNvPr id="2" name="TextBox 1"/>
          <p:cNvSpPr txBox="1"/>
          <p:nvPr/>
        </p:nvSpPr>
        <p:spPr>
          <a:xfrm>
            <a:off x="152400" y="1143000"/>
            <a:ext cx="8610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a:t>
            </a:r>
            <a:r>
              <a:rPr lang="en-US" b="1" dirty="0">
                <a:latin typeface="Arial" panose="020B0604020202020204" pitchFamily="34" charset="0"/>
                <a:ea typeface="Open Sans" panose="020B0606030504020204" pitchFamily="34" charset="0"/>
                <a:cs typeface="Arial" panose="020B0604020202020204" pitchFamily="34" charset="0"/>
              </a:rPr>
              <a:t>Rates for Stimulant Overdose Deaths in TN </a:t>
            </a:r>
          </a:p>
          <a:p>
            <a:r>
              <a:rPr lang="en-US" b="1" dirty="0">
                <a:latin typeface="Arial" panose="020B0604020202020204" pitchFamily="34" charset="0"/>
                <a:ea typeface="Open Sans" panose="020B0606030504020204" pitchFamily="34" charset="0"/>
                <a:cs typeface="Arial" panose="020B0604020202020204" pitchFamily="34" charset="0"/>
              </a:rPr>
              <a:t>by Year for 2014-2018</a:t>
            </a:r>
            <a:r>
              <a:rPr lang="en-US" b="1" baseline="30000" dirty="0">
                <a:latin typeface="Arial" panose="020B0604020202020204" pitchFamily="34" charset="0"/>
                <a:ea typeface="Open Sans" panose="020B0606030504020204" pitchFamily="34" charset="0"/>
                <a:cs typeface="Arial" panose="020B0604020202020204" pitchFamily="34" charset="0"/>
              </a:rPr>
              <a:t>*</a:t>
            </a:r>
          </a:p>
        </p:txBody>
      </p:sp>
      <p:sp>
        <p:nvSpPr>
          <p:cNvPr id="7" name="TextBox 6"/>
          <p:cNvSpPr txBox="1"/>
          <p:nvPr/>
        </p:nvSpPr>
        <p:spPr>
          <a:xfrm>
            <a:off x="381000" y="2362200"/>
            <a:ext cx="2590800" cy="2400657"/>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latin typeface="Arial" panose="020B0604020202020204" pitchFamily="34" charset="0"/>
                <a:ea typeface="Open Sans" panose="020B0606030504020204" pitchFamily="34" charset="0"/>
                <a:cs typeface="Arial" panose="020B0604020202020204" pitchFamily="34" charset="0"/>
              </a:rPr>
              <a:t>The rate of age-adjusted cocaine overdose deaths increased from 2014 to 2017, with a decrease in 2018</a:t>
            </a:r>
          </a:p>
          <a:p>
            <a:pPr marL="285750" indent="-285750">
              <a:buFont typeface="Arial" panose="020B0604020202020204" pitchFamily="34" charset="0"/>
              <a:buChar char="•"/>
            </a:pPr>
            <a:endParaRPr lang="en-US" sz="1500" dirty="0">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ea typeface="Open Sans" panose="020B0606030504020204" pitchFamily="34" charset="0"/>
                <a:cs typeface="Arial" panose="020B0604020202020204" pitchFamily="34" charset="0"/>
              </a:rPr>
              <a:t>The age-adjusted </a:t>
            </a:r>
            <a:r>
              <a:rPr lang="en-US" sz="1500" dirty="0" smtClean="0">
                <a:latin typeface="Arial" panose="020B0604020202020204" pitchFamily="34" charset="0"/>
                <a:ea typeface="Open Sans" panose="020B0606030504020204" pitchFamily="34" charset="0"/>
                <a:cs typeface="Arial" panose="020B0604020202020204" pitchFamily="34" charset="0"/>
              </a:rPr>
              <a:t>rates of other stimulant deaths sharply increased from 2014 to 2018</a:t>
            </a:r>
          </a:p>
        </p:txBody>
      </p:sp>
      <p:sp>
        <p:nvSpPr>
          <p:cNvPr id="10" name="TextBox 9"/>
          <p:cNvSpPr txBox="1"/>
          <p:nvPr/>
        </p:nvSpPr>
        <p:spPr>
          <a:xfrm>
            <a:off x="1371600" y="6248400"/>
            <a:ext cx="6934200" cy="369332"/>
          </a:xfrm>
          <a:prstGeom prst="rect">
            <a:avLst/>
          </a:prstGeom>
          <a:noFill/>
        </p:spPr>
        <p:txBody>
          <a:bodyPr wrap="square" rtlCol="0">
            <a:spAutoFit/>
          </a:bodyPr>
          <a:lstStyle/>
          <a:p>
            <a:r>
              <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Data Source: TN Death Statistical File.</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220" y="4343400"/>
            <a:ext cx="2230380" cy="119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303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Stimulant-Related Overdose Deaths</a:t>
            </a: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Age-Adjusted Rates of Stimulant Deaths by Race and Sex in TN by Year for 2014-2018</a:t>
            </a:r>
            <a:r>
              <a:rPr lang="en-US" b="1" baseline="30000" dirty="0" smtClean="0">
                <a:solidFill>
                  <a:prstClr val="black"/>
                </a:solidFill>
                <a:latin typeface="Arial" panose="020B0604020202020204" pitchFamily="34" charset="0"/>
                <a:ea typeface="Open Sans" panose="020B0606030504020204" pitchFamily="34" charset="0"/>
                <a:cs typeface="Arial" panose="020B0604020202020204" pitchFamily="34" charset="0"/>
              </a:rPr>
              <a:t>*</a:t>
            </a:r>
            <a:endPar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endPar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45" y="2057400"/>
            <a:ext cx="835091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087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Stimulant-Related Overdose Deaths</a:t>
            </a: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Age-Adjusted Rates of Stimulant Deaths by Race and Sex in TN by Year for 2014-2018</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6" name="TextBox 5"/>
          <p:cNvSpPr txBox="1"/>
          <p:nvPr/>
        </p:nvSpPr>
        <p:spPr>
          <a:xfrm>
            <a:off x="962025" y="4940201"/>
            <a:ext cx="7467600" cy="104644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Age-adjusted rates for </a:t>
            </a:r>
            <a:r>
              <a:rPr lang="en-US" sz="1400" dirty="0">
                <a:solidFill>
                  <a:prstClr val="black"/>
                </a:solidFill>
                <a:latin typeface="Arial" panose="020B0604020202020204" pitchFamily="34" charset="0"/>
                <a:ea typeface="Open Sans" panose="020B0606030504020204" pitchFamily="34" charset="0"/>
                <a:cs typeface="Arial" panose="020B0604020202020204" pitchFamily="34" charset="0"/>
              </a:rPr>
              <a:t>stimulant overdose </a:t>
            </a: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deaths were higher in males compared to females between 2014-2018</a:t>
            </a:r>
          </a:p>
          <a:p>
            <a:endParaRPr lang="en-US" sz="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Age-adjusted </a:t>
            </a:r>
            <a:r>
              <a:rPr lang="en-US" sz="1400" dirty="0">
                <a:solidFill>
                  <a:prstClr val="black"/>
                </a:solidFill>
                <a:latin typeface="Arial" panose="020B0604020202020204" pitchFamily="34" charset="0"/>
                <a:ea typeface="Open Sans" panose="020B0606030504020204" pitchFamily="34" charset="0"/>
                <a:cs typeface="Arial" panose="020B0604020202020204" pitchFamily="34" charset="0"/>
              </a:rPr>
              <a:t>rates for </a:t>
            </a: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stimulant overdose </a:t>
            </a:r>
            <a:r>
              <a:rPr lang="en-US" sz="1400" dirty="0">
                <a:solidFill>
                  <a:prstClr val="black"/>
                </a:solidFill>
                <a:latin typeface="Arial" panose="020B0604020202020204" pitchFamily="34" charset="0"/>
                <a:ea typeface="Open Sans" panose="020B0606030504020204" pitchFamily="34" charset="0"/>
                <a:cs typeface="Arial" panose="020B0604020202020204" pitchFamily="34" charset="0"/>
              </a:rPr>
              <a:t>deaths for </a:t>
            </a: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Blacks were higher than Whites from 2014 to 2017, with a decrease in 2018</a:t>
            </a: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*Analysis conducted by the Office of Informatics and Analytics, TDH (last updated November 26, 2019). Limited to TN residents. Limited to Black and White TN residents for analyses by race. Data Source: TN Death Statistical File.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865532"/>
            <a:ext cx="7353300" cy="307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950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458200" cy="233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Stimulant-Related Overdose Deaths</a:t>
            </a: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smtClean="0">
                <a:solidFill>
                  <a:prstClr val="black"/>
                </a:solidFill>
                <a:latin typeface="Arial" panose="020B0604020202020204" pitchFamily="34" charset="0"/>
                <a:ea typeface="Open Sans" panose="020B0606030504020204" pitchFamily="34" charset="0"/>
                <a:cs typeface="Arial" panose="020B0604020202020204" pitchFamily="34" charset="0"/>
              </a:rPr>
              <a:t>Change in Number of Stimulant Overdose Deaths by TN County of Residence for 2017-2018</a:t>
            </a:r>
            <a:r>
              <a:rPr lang="en-US" b="1" baseline="30000" dirty="0" smtClean="0">
                <a:solidFill>
                  <a:prstClr val="black"/>
                </a:solidFill>
                <a:latin typeface="Arial" panose="020B0604020202020204" pitchFamily="34" charset="0"/>
                <a:ea typeface="Open Sans" panose="020B0606030504020204" pitchFamily="34" charset="0"/>
                <a:cs typeface="Arial" panose="020B0604020202020204" pitchFamily="34" charset="0"/>
              </a:rPr>
              <a:t>*</a:t>
            </a:r>
            <a:endPar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48400"/>
            <a:ext cx="6934200" cy="369332"/>
          </a:xfrm>
          <a:prstGeom prst="rect">
            <a:avLst/>
          </a:prstGeom>
          <a:noFill/>
        </p:spPr>
        <p:txBody>
          <a:bodyPr wrap="square" rtlCol="0">
            <a:spAutoFit/>
          </a:bodyPr>
          <a:lstStyle/>
          <a:p>
            <a:r>
              <a:rPr lang="en-US" sz="900" dirty="0" smtClean="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endPar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endParaRPr>
          </a:p>
        </p:txBody>
      </p:sp>
      <p:pic>
        <p:nvPicPr>
          <p:cNvPr id="13" name="Picture 2" descr="\\dc04sdcwf00000\PDO$\Prescription Drug Overdose\Reports\PDO Report 2019\MortalitySection\FINALGRAPHS_MAPS_TABLES\Fentanyl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29375" y="4810125"/>
            <a:ext cx="2533650" cy="11134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04" y="4267200"/>
            <a:ext cx="2233191"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2952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24"/>
          <a:stretch/>
        </p:blipFill>
        <p:spPr bwMode="auto">
          <a:xfrm>
            <a:off x="381000" y="1752600"/>
            <a:ext cx="8029575" cy="214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Stimulant-Related Overdose Deaths</a:t>
            </a:r>
          </a:p>
        </p:txBody>
      </p:sp>
      <p:sp>
        <p:nvSpPr>
          <p:cNvPr id="2" name="TextBox 1"/>
          <p:cNvSpPr txBox="1"/>
          <p:nvPr/>
        </p:nvSpPr>
        <p:spPr>
          <a:xfrm>
            <a:off x="152400" y="1219200"/>
            <a:ext cx="8610600" cy="646331"/>
          </a:xfrm>
          <a:prstGeom prst="rect">
            <a:avLst/>
          </a:prstGeom>
          <a:noFill/>
        </p:spPr>
        <p:txBody>
          <a:bodyPr wrap="square" rtlCol="0">
            <a:spAutoFit/>
          </a:bodyPr>
          <a:lstStyle/>
          <a:p>
            <a:r>
              <a:rPr lang="en-US" b="1" dirty="0">
                <a:solidFill>
                  <a:prstClr val="black"/>
                </a:solidFill>
                <a:latin typeface="Arial" panose="020B0604020202020204" pitchFamily="34" charset="0"/>
                <a:ea typeface="Open Sans" panose="020B0606030504020204" pitchFamily="34" charset="0"/>
                <a:cs typeface="Arial" panose="020B0604020202020204" pitchFamily="34" charset="0"/>
              </a:rPr>
              <a:t>Change in Number of Stimulant Overdose Deaths by TN County of Residence for 2017-2018</a:t>
            </a:r>
            <a:r>
              <a:rPr lang="en-US" b="1" baseline="30000" dirty="0">
                <a:solidFill>
                  <a:prstClr val="black"/>
                </a:solidFill>
                <a:latin typeface="Arial" panose="020B0604020202020204" pitchFamily="34" charset="0"/>
                <a:ea typeface="Open Sans" panose="020B0606030504020204" pitchFamily="34" charset="0"/>
                <a:cs typeface="Arial" panose="020B0604020202020204" pitchFamily="34" charset="0"/>
              </a:rPr>
              <a:t>*</a:t>
            </a:r>
          </a:p>
        </p:txBody>
      </p:sp>
      <p:sp>
        <p:nvSpPr>
          <p:cNvPr id="9" name="TextBox 8"/>
          <p:cNvSpPr txBox="1"/>
          <p:nvPr/>
        </p:nvSpPr>
        <p:spPr>
          <a:xfrm>
            <a:off x="381000" y="4191000"/>
            <a:ext cx="5943600" cy="156966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Forty-six counties had an</a:t>
            </a:r>
            <a:r>
              <a:rPr lang="en-US" sz="1400" b="1" dirty="0" smtClean="0">
                <a:solidFill>
                  <a:prstClr val="black"/>
                </a:solidFill>
                <a:latin typeface="Arial" panose="020B0604020202020204" pitchFamily="34" charset="0"/>
                <a:ea typeface="Open Sans" panose="020B0606030504020204" pitchFamily="34" charset="0"/>
                <a:cs typeface="Arial" panose="020B0604020202020204" pitchFamily="34" charset="0"/>
              </a:rPr>
              <a:t> increase </a:t>
            </a: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in stimulant overdose deaths from 2017 to 2018</a:t>
            </a:r>
          </a:p>
          <a:p>
            <a:endParaRPr lang="en-US" sz="6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Thirty counties reported a </a:t>
            </a:r>
            <a:r>
              <a:rPr lang="en-US" sz="1400" b="1" dirty="0" smtClean="0">
                <a:solidFill>
                  <a:prstClr val="black"/>
                </a:solidFill>
                <a:latin typeface="Arial" panose="020B0604020202020204" pitchFamily="34" charset="0"/>
                <a:ea typeface="Open Sans" panose="020B0606030504020204" pitchFamily="34" charset="0"/>
                <a:cs typeface="Arial" panose="020B0604020202020204" pitchFamily="34" charset="0"/>
              </a:rPr>
              <a:t>decrease</a:t>
            </a: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 in stimulant overdose deaths from 2018-2018</a:t>
            </a:r>
          </a:p>
          <a:p>
            <a:endParaRPr lang="en-US" sz="6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Fourteen counties reported </a:t>
            </a:r>
            <a:r>
              <a:rPr lang="en-US" sz="1400" b="1" dirty="0" smtClean="0">
                <a:solidFill>
                  <a:prstClr val="black"/>
                </a:solidFill>
                <a:latin typeface="Arial" panose="020B0604020202020204" pitchFamily="34" charset="0"/>
                <a:ea typeface="Open Sans" panose="020B0606030504020204" pitchFamily="34" charset="0"/>
                <a:cs typeface="Arial" panose="020B0604020202020204" pitchFamily="34" charset="0"/>
              </a:rPr>
              <a:t>no change </a:t>
            </a:r>
            <a:r>
              <a:rPr lang="en-US" sz="1400" dirty="0" smtClean="0">
                <a:solidFill>
                  <a:prstClr val="black"/>
                </a:solidFill>
                <a:latin typeface="Arial" panose="020B0604020202020204" pitchFamily="34" charset="0"/>
                <a:ea typeface="Open Sans" panose="020B0606030504020204" pitchFamily="34" charset="0"/>
                <a:cs typeface="Arial" panose="020B0604020202020204" pitchFamily="34" charset="0"/>
              </a:rPr>
              <a:t>in stimulant overdose deaths from 2017 to 2018</a:t>
            </a:r>
            <a:endParaRPr lang="en-US" sz="1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8" name="TextBox 7"/>
          <p:cNvSpPr txBox="1"/>
          <p:nvPr/>
        </p:nvSpPr>
        <p:spPr>
          <a:xfrm>
            <a:off x="1371600" y="6248400"/>
            <a:ext cx="6934200" cy="369332"/>
          </a:xfrm>
          <a:prstGeom prst="rect">
            <a:avLst/>
          </a:prstGeom>
          <a:noFill/>
        </p:spPr>
        <p:txBody>
          <a:bodyPr wrap="square" rtlCol="0">
            <a:spAutoFit/>
          </a:bodyPr>
          <a:lstStyle/>
          <a:p>
            <a:r>
              <a:rPr lang="en-US" sz="900" dirty="0">
                <a:solidFill>
                  <a:prstClr val="black">
                    <a:lumMod val="65000"/>
                    <a:lumOff val="35000"/>
                  </a:prstClr>
                </a:solidFill>
                <a:latin typeface="Arial" panose="020B0604020202020204" pitchFamily="34" charset="0"/>
                <a:ea typeface="Open Sans" panose="020B0606030504020204" pitchFamily="34" charset="0"/>
                <a:cs typeface="Arial" panose="020B0604020202020204" pitchFamily="34" charset="0"/>
              </a:rPr>
              <a:t>*Data Source: Tennessee Department of Health, Death Statistical File. Analysis conducted by the Office of Informatics and Analytics. Updated on November 26, 2019.</a:t>
            </a:r>
          </a:p>
        </p:txBody>
      </p:sp>
      <p:pic>
        <p:nvPicPr>
          <p:cNvPr id="13" name="Picture 2" descr="\\dc04sdcwf00000\PDO$\Prescription Drug Overdose\Reports\PDO Report 2019\MortalitySection\FINALGRAPHS_MAPS_TABLES\FentanylDeath_v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29375" y="4800600"/>
            <a:ext cx="2533650" cy="111348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468" y="3132003"/>
            <a:ext cx="189053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584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Additional Information and Resources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96883" y="1295400"/>
            <a:ext cx="8382000" cy="4124206"/>
          </a:xfrm>
          <a:prstGeom prst="rect">
            <a:avLst/>
          </a:prstGeom>
          <a:noFill/>
        </p:spPr>
        <p:txBody>
          <a:bodyPr wrap="square" rtlCol="0">
            <a:spAutoFit/>
          </a:bodyPr>
          <a:lstStyle/>
          <a:p>
            <a:r>
              <a:rPr lang="en-US" sz="1600" dirty="0" smtClean="0">
                <a:latin typeface="Arial" panose="020B0604020202020204" pitchFamily="34" charset="0"/>
                <a:ea typeface="Open Sans" panose="020B0606030504020204" pitchFamily="34" charset="0"/>
                <a:cs typeface="Arial" panose="020B0604020202020204" pitchFamily="34" charset="0"/>
              </a:rPr>
              <a:t>A series of updated communication tools are available, including a website, a catalogue of slide sets, and a data dashboard. These tools were developed based on our tagline, </a:t>
            </a:r>
            <a:r>
              <a:rPr lang="en-US" sz="1600" b="1" i="1" dirty="0" smtClean="0">
                <a:latin typeface="Arial" panose="020B0604020202020204" pitchFamily="34" charset="0"/>
                <a:ea typeface="Open Sans" panose="020B0606030504020204" pitchFamily="34" charset="0"/>
                <a:cs typeface="Arial" panose="020B0604020202020204" pitchFamily="34" charset="0"/>
              </a:rPr>
              <a:t>“Numbers count. Every number is a story. Every story is a person.” </a:t>
            </a:r>
            <a:r>
              <a:rPr lang="en-US" sz="1600" dirty="0" smtClean="0">
                <a:latin typeface="Arial" panose="020B0604020202020204" pitchFamily="34" charset="0"/>
                <a:ea typeface="Open Sans" panose="020B0606030504020204" pitchFamily="34" charset="0"/>
                <a:cs typeface="Arial" panose="020B0604020202020204" pitchFamily="34" charset="0"/>
              </a:rPr>
              <a:t>and the philosophy that the role of this group is to reunite communities with their own data. Links to those tools can be found below:</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3"/>
              </a:rPr>
              <a:t>Tennessee (TN) Together: </a:t>
            </a:r>
            <a:r>
              <a:rPr lang="en-US" sz="1400" dirty="0" smtClean="0">
                <a:latin typeface="Arial" panose="020B0604020202020204" pitchFamily="34" charset="0"/>
                <a:ea typeface="Open Sans" panose="020B0606030504020204" pitchFamily="34" charset="0"/>
                <a:cs typeface="Arial" panose="020B0604020202020204" pitchFamily="34" charset="0"/>
              </a:rPr>
              <a:t>Community Solutions to End the Opioid Epidemic </a:t>
            </a: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4"/>
              </a:rPr>
              <a:t>Tennessee Drug Overdose Dashboard</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5"/>
              </a:rPr>
              <a:t>Prescription Drug Overdose Website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6"/>
              </a:rPr>
              <a:t>County Data Briefs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200150" lvl="2"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Resources on:</a:t>
            </a: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7"/>
              </a:rPr>
              <a:t>Laws and Policy</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8"/>
              </a:rPr>
              <a:t>Coalitions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9"/>
              </a:rPr>
              <a:t>Naloxone Training</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0"/>
              </a:rPr>
              <a:t>Drug Take Back Locations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1"/>
              </a:rPr>
              <a:t>Keeping Youth Off Drugs and Alcohol</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2"/>
              </a:rPr>
              <a:t>Patients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hlinkClick r:id="rId13"/>
              </a:rPr>
              <a:t>Providers</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a:p>
            <a:pPr marL="1657350" lvl="3" indent="-285750">
              <a:buFont typeface="Arial" panose="020B0604020202020204" pitchFamily="34" charset="0"/>
              <a:buChar char="•"/>
            </a:pPr>
            <a:r>
              <a:rPr lang="en-US" sz="1400" b="1" dirty="0" smtClean="0">
                <a:latin typeface="Arial" panose="020B0604020202020204" pitchFamily="34" charset="0"/>
                <a:ea typeface="Open Sans" panose="020B0606030504020204" pitchFamily="34" charset="0"/>
                <a:cs typeface="Arial" panose="020B0604020202020204" pitchFamily="34" charset="0"/>
              </a:rPr>
              <a:t>Treatment and Recovery Services –</a:t>
            </a:r>
            <a:r>
              <a:rPr lang="en-US" sz="1400" b="1" dirty="0" smtClean="0">
                <a:latin typeface="Arial" panose="020B0604020202020204" pitchFamily="34" charset="0"/>
                <a:ea typeface="Open Sans" panose="020B0606030504020204" pitchFamily="34" charset="0"/>
                <a:cs typeface="Arial" panose="020B0604020202020204" pitchFamily="34" charset="0"/>
                <a:hlinkClick r:id="rId14"/>
              </a:rPr>
              <a:t>TN REDLINE</a:t>
            </a:r>
            <a:endParaRPr lang="en-US" sz="1400" b="1" dirty="0" smtClean="0">
              <a:latin typeface="Arial" panose="020B0604020202020204" pitchFamily="34" charset="0"/>
              <a:ea typeface="Open Sans" panose="020B0606030504020204" pitchFamily="34" charset="0"/>
              <a:cs typeface="Arial" panose="020B0604020202020204" pitchFamily="34" charset="0"/>
            </a:endParaRPr>
          </a:p>
        </p:txBody>
      </p:sp>
      <p:sp>
        <p:nvSpPr>
          <p:cNvPr id="2" name="TextBox 1"/>
          <p:cNvSpPr txBox="1"/>
          <p:nvPr/>
        </p:nvSpPr>
        <p:spPr>
          <a:xfrm>
            <a:off x="1447800" y="6198804"/>
            <a:ext cx="7696200" cy="646331"/>
          </a:xfrm>
          <a:prstGeom prst="rect">
            <a:avLst/>
          </a:prstGeom>
          <a:noFill/>
        </p:spPr>
        <p:txBody>
          <a:bodyPr wrap="square" rtlCol="0">
            <a:spAutoFit/>
          </a:bodyPr>
          <a:lstStyle/>
          <a:p>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These slides only provide selected data and measures for summary purposes. Additional data are available on the TN Drug Overdose Data Dashboard or by request (email: </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hlinkClick r:id="rId15"/>
              </a:rPr>
              <a:t>Prescription.Drugs@tn.gov</a:t>
            </a:r>
            <a:r>
              <a:rPr lang="en-US" sz="12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 with most available measures listed in Appendix A of the 2020 Tennessee Annual Overdose Report.</a:t>
            </a:r>
            <a:endParaRPr lang="en-US"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34019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19400" y="3962400"/>
            <a:ext cx="6324600" cy="2057400"/>
          </a:xfrm>
        </p:spPr>
        <p:txBody>
          <a:bodyPr>
            <a:noAutofit/>
          </a:bodyPr>
          <a:lstStyle/>
          <a:p>
            <a:r>
              <a:rPr lang="en-US" sz="2400" dirty="0" smtClean="0">
                <a:latin typeface="Arial" panose="020B0604020202020204" pitchFamily="34" charset="0"/>
                <a:ea typeface="Open Sans" panose="020B0606030504020204" pitchFamily="34" charset="0"/>
                <a:cs typeface="Arial" panose="020B0604020202020204" pitchFamily="34" charset="0"/>
              </a:rPr>
              <a:t>These analyses were conducted by the Office of </a:t>
            </a:r>
            <a:r>
              <a:rPr lang="en-US" sz="2400" dirty="0">
                <a:latin typeface="Arial" panose="020B0604020202020204" pitchFamily="34" charset="0"/>
                <a:ea typeface="Open Sans" panose="020B0606030504020204" pitchFamily="34" charset="0"/>
                <a:cs typeface="Arial" panose="020B0604020202020204" pitchFamily="34" charset="0"/>
              </a:rPr>
              <a:t>Informatics and </a:t>
            </a:r>
            <a:r>
              <a:rPr lang="en-US" sz="2400" dirty="0" smtClean="0">
                <a:latin typeface="Arial" panose="020B0604020202020204" pitchFamily="34" charset="0"/>
                <a:ea typeface="Open Sans" panose="020B0606030504020204" pitchFamily="34" charset="0"/>
                <a:cs typeface="Arial" panose="020B0604020202020204" pitchFamily="34" charset="0"/>
              </a:rPr>
              <a:t>Analytics, </a:t>
            </a:r>
            <a:br>
              <a:rPr lang="en-US" sz="2400" dirty="0" smtClean="0">
                <a:latin typeface="Arial" panose="020B0604020202020204" pitchFamily="34" charset="0"/>
                <a:ea typeface="Open Sans" panose="020B0606030504020204" pitchFamily="34" charset="0"/>
                <a:cs typeface="Arial" panose="020B0604020202020204" pitchFamily="34" charset="0"/>
              </a:rPr>
            </a:br>
            <a:r>
              <a:rPr lang="en-US" sz="2400" dirty="0" smtClean="0">
                <a:latin typeface="Arial" panose="020B0604020202020204" pitchFamily="34" charset="0"/>
                <a:ea typeface="Open Sans" panose="020B0606030504020204" pitchFamily="34" charset="0"/>
                <a:cs typeface="Arial" panose="020B0604020202020204" pitchFamily="34" charset="0"/>
              </a:rPr>
              <a:t>Tennessee Department of Health</a:t>
            </a:r>
            <a:endParaRPr lang="en-US" sz="2400" dirty="0">
              <a:latin typeface="Arial" panose="020B0604020202020204" pitchFamily="34" charset="0"/>
              <a:ea typeface="Open Sans" panose="020B0606030504020204" pitchFamily="34" charset="0"/>
              <a:cs typeface="Arial" panose="020B0604020202020204" pitchFamily="34" charset="0"/>
            </a:endParaRPr>
          </a:p>
        </p:txBody>
      </p:sp>
      <p:pic>
        <p:nvPicPr>
          <p:cNvPr id="1027" name="Picture 3" descr="C:\Users\dc20838\Desktop\StateSeal GOLDpms87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2800" y="304800"/>
            <a:ext cx="1583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49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962400"/>
            <a:ext cx="5791200" cy="2057400"/>
          </a:xfrm>
        </p:spPr>
        <p:txBody>
          <a:bodyPr>
            <a:normAutofit/>
          </a:bodyPr>
          <a:lstStyle/>
          <a:p>
            <a:r>
              <a:rPr lang="en-US" dirty="0" smtClean="0">
                <a:latin typeface="Arial" panose="020B0604020202020204" pitchFamily="34" charset="0"/>
                <a:cs typeface="Arial" panose="020B0604020202020204" pitchFamily="34" charset="0"/>
              </a:rPr>
              <a:t>All Drug Overdose Deaths in Tennessee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69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619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All Drug Overdose Deaths by Sex and Race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November 26, 2019).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71389"/>
            <a:ext cx="18954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80402"/>
            <a:ext cx="5310153" cy="421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94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1" y="1134070"/>
            <a:ext cx="7619999"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Age-Adjusted Rates for All Drug Overdose Deaths by Sex and Race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November 26, 2019). Limited to TN residents. Data Source: TN Death Statistical File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65933"/>
            <a:ext cx="5279985" cy="428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6700" y="2733752"/>
            <a:ext cx="2857500" cy="2154436"/>
          </a:xfrm>
          <a:prstGeom prst="rect">
            <a:avLst/>
          </a:prstGeom>
        </p:spPr>
        <p:txBody>
          <a:bodyPr wrap="square">
            <a:spAutoFit/>
          </a:bodyPr>
          <a:lstStyle/>
          <a:p>
            <a:pPr marL="285750" lvl="0"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Age-adjusted rates for all drug overdose deaths continued to increase from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1,263 </a:t>
            </a: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2014) </a:t>
            </a: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to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1,818 (2018)</a:t>
            </a: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lvl="0"/>
            <a:endParaRPr lang="en-US" sz="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Age-adjusted rates increased for both males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as </a:t>
            </a: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well as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Whites</a:t>
            </a: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416" y="4114800"/>
            <a:ext cx="1533181"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746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557894"/>
            <a:ext cx="2124534" cy="186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8229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Opioids, Benzodiazepines, and Stimulants Present in All Drug Overdoses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November 26, 2019). Limited to TN residents. Data Source: TN Death Statistical File. Categories in this graph are not mutually exclusive.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 name="TextBox 4"/>
          <p:cNvSpPr txBox="1"/>
          <p:nvPr/>
        </p:nvSpPr>
        <p:spPr>
          <a:xfrm>
            <a:off x="473049" y="5572780"/>
            <a:ext cx="3016302"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**Major stimulants include cocaine and methamphetamines</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1790595" y="3657600"/>
            <a:ext cx="39278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535" y="1746642"/>
            <a:ext cx="5450538" cy="416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398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32" y="1725421"/>
            <a:ext cx="5312673" cy="430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143" b="17090"/>
          <a:stretch/>
        </p:blipFill>
        <p:spPr bwMode="auto">
          <a:xfrm>
            <a:off x="2514600" y="5181600"/>
            <a:ext cx="1533525" cy="93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All Drug Overdose Deaths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04800" y="1134070"/>
            <a:ext cx="8229600" cy="646331"/>
          </a:xfrm>
          <a:prstGeom prst="rect">
            <a:avLst/>
          </a:prstGeom>
          <a:noFill/>
        </p:spPr>
        <p:txBody>
          <a:bodyPr wrap="square" rtlCol="0">
            <a:spAutoFit/>
          </a:bodyPr>
          <a:lstStyle/>
          <a:p>
            <a:r>
              <a:rPr lang="en-US" b="1" dirty="0" smtClean="0">
                <a:latin typeface="Arial" panose="020B0604020202020204" pitchFamily="34" charset="0"/>
                <a:ea typeface="Open Sans" panose="020B0606030504020204" pitchFamily="34" charset="0"/>
                <a:cs typeface="Arial" panose="020B0604020202020204" pitchFamily="34" charset="0"/>
              </a:rPr>
              <a:t>Opioids, Benzodiazepines, and Stimulants Present in All Drug Overdoses in TN by Year for 2014-2018</a:t>
            </a:r>
            <a:r>
              <a:rPr lang="en-US" b="1" baseline="30000" dirty="0" smtClean="0">
                <a:latin typeface="Arial" panose="020B0604020202020204" pitchFamily="34" charset="0"/>
                <a:ea typeface="Open Sans" panose="020B0606030504020204" pitchFamily="34" charset="0"/>
                <a:cs typeface="Arial" panose="020B0604020202020204" pitchFamily="34" charset="0"/>
              </a:rPr>
              <a:t>*</a:t>
            </a:r>
            <a:endParaRPr lang="en-US" b="1" baseline="30000" dirty="0">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371600" y="6260068"/>
            <a:ext cx="6934200" cy="369332"/>
          </a:xfrm>
          <a:prstGeom prst="rect">
            <a:avLst/>
          </a:prstGeom>
          <a:noFill/>
        </p:spPr>
        <p:txBody>
          <a:bodyPr wrap="square" rtlCol="0">
            <a:spAutoFit/>
          </a:bodyPr>
          <a:lstStyle/>
          <a:p>
            <a:r>
              <a:rPr lang="en-US" sz="900" dirty="0" smtClean="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*Analysis by the Office of Informatics and Analytics, TDH (last updated November 26, 2019). Limited to TN residents. Data Source: TN Death Statistical File. Categories in this graph are not mutually exclusive.</a:t>
            </a:r>
            <a:endParaRPr lang="en-US" sz="9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 name="Rectangle 5"/>
          <p:cNvSpPr/>
          <p:nvPr/>
        </p:nvSpPr>
        <p:spPr>
          <a:xfrm>
            <a:off x="258985" y="2057400"/>
            <a:ext cx="2933699" cy="3293209"/>
          </a:xfrm>
          <a:prstGeom prst="rect">
            <a:avLst/>
          </a:prstGeom>
        </p:spPr>
        <p:txBody>
          <a:bodyPr wrap="square">
            <a:spAutoFit/>
          </a:bodyPr>
          <a:lstStyle/>
          <a:p>
            <a:pPr marL="285750" lvl="0"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The percentage of all drug overdose deaths involving stimulants (e.g., cocaine and methamphetamines) increased steadily from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2014 </a:t>
            </a: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to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2018</a:t>
            </a: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lvl="0" indent="-285750">
              <a:buFont typeface="Arial" panose="020B0604020202020204" pitchFamily="34" charset="0"/>
              <a:buChar char="•"/>
            </a:pP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The percentage of all drug overdoses involving benzodiazepines increased until 2016, then </a:t>
            </a: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has decreased in 2017 and  2018</a:t>
            </a:r>
            <a:endPar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931324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2230</TotalTime>
  <Words>4019</Words>
  <Application>Microsoft Office PowerPoint</Application>
  <PresentationFormat>On-screen Show (4:3)</PresentationFormat>
  <Paragraphs>515</Paragraphs>
  <Slides>49</Slides>
  <Notes>42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PowerPoint B</vt:lpstr>
      <vt:lpstr>Drug Overdose Deaths in Tennessee</vt:lpstr>
      <vt:lpstr>Introduction</vt:lpstr>
      <vt:lpstr>A Note from the Executive Summary</vt:lpstr>
      <vt:lpstr>Mortality Data Collection</vt:lpstr>
      <vt:lpstr>All Drug Overdose Deaths in Tennessee</vt:lpstr>
      <vt:lpstr>All Drug Overdose Deaths</vt:lpstr>
      <vt:lpstr>All Drug Overdose Deaths</vt:lpstr>
      <vt:lpstr>All Drug Overdose Deaths</vt:lpstr>
      <vt:lpstr>All Drug Overdose Deaths</vt:lpstr>
      <vt:lpstr>All Drug Overdose Deaths-Polydrug </vt:lpstr>
      <vt:lpstr>All Drug Overdose Deaths-Polydrug </vt:lpstr>
      <vt:lpstr>Opioid-Related  Drug Overdoses in Tennessee</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Prescription Opioid Overdose Deaths  in Tennessee</vt:lpstr>
      <vt:lpstr>Opioid-Related Drug Overdose Deaths</vt:lpstr>
      <vt:lpstr>Opioid-Related Drug Overdose Deaths</vt:lpstr>
      <vt:lpstr>Opioid-Related Drug Overdose Deaths</vt:lpstr>
      <vt:lpstr>Opioid-Related Drug Overdose Deaths</vt:lpstr>
      <vt:lpstr>Illicit Opioid Overdose Deaths in Tennessee</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Opioid-Related Drug Overdose Deaths</vt:lpstr>
      <vt:lpstr>Stimulant-Related  Overdose Deaths in Tennessee</vt:lpstr>
      <vt:lpstr>Stimulant-Related Overdose Deaths</vt:lpstr>
      <vt:lpstr>Stimulant-Related Overdose Deaths</vt:lpstr>
      <vt:lpstr>Stimulant-Related Overdose Deaths</vt:lpstr>
      <vt:lpstr>Stimulant-Related Overdose Deaths</vt:lpstr>
      <vt:lpstr>Stimulant-Related Overdose Deaths</vt:lpstr>
      <vt:lpstr>Stimulant-Related Overdose Deaths</vt:lpstr>
      <vt:lpstr>Stimulant-Related Overdose Deaths</vt:lpstr>
      <vt:lpstr>Stimulant-Related Overdose Deaths</vt:lpstr>
      <vt:lpstr>Additional Information and Resources</vt:lpstr>
      <vt:lpstr>These analyses were conducted by the Office of Informatics and Analytics,  Tennessee Department of Health</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Sanura Latham</cp:lastModifiedBy>
  <cp:revision>219</cp:revision>
  <dcterms:created xsi:type="dcterms:W3CDTF">2015-04-23T14:38:43Z</dcterms:created>
  <dcterms:modified xsi:type="dcterms:W3CDTF">2020-03-02T15:44:37Z</dcterms:modified>
</cp:coreProperties>
</file>