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handoutMasterIdLst>
    <p:handoutMasterId r:id="rId55"/>
  </p:handoutMasterIdLst>
  <p:sldIdLst>
    <p:sldId id="256" r:id="rId2"/>
    <p:sldId id="335" r:id="rId3"/>
    <p:sldId id="336" r:id="rId4"/>
    <p:sldId id="276" r:id="rId5"/>
    <p:sldId id="291" r:id="rId6"/>
    <p:sldId id="260" r:id="rId7"/>
    <p:sldId id="306" r:id="rId8"/>
    <p:sldId id="343" r:id="rId9"/>
    <p:sldId id="344" r:id="rId10"/>
    <p:sldId id="307" r:id="rId11"/>
    <p:sldId id="308" r:id="rId12"/>
    <p:sldId id="309" r:id="rId13"/>
    <p:sldId id="310" r:id="rId14"/>
    <p:sldId id="311" r:id="rId15"/>
    <p:sldId id="312" r:id="rId16"/>
    <p:sldId id="359" r:id="rId17"/>
    <p:sldId id="292" r:id="rId18"/>
    <p:sldId id="314" r:id="rId19"/>
    <p:sldId id="337" r:id="rId20"/>
    <p:sldId id="315" r:id="rId21"/>
    <p:sldId id="338" r:id="rId22"/>
    <p:sldId id="293" r:id="rId23"/>
    <p:sldId id="320" r:id="rId24"/>
    <p:sldId id="321" r:id="rId25"/>
    <p:sldId id="351" r:id="rId26"/>
    <p:sldId id="352" r:id="rId27"/>
    <p:sldId id="347" r:id="rId28"/>
    <p:sldId id="348" r:id="rId29"/>
    <p:sldId id="353" r:id="rId30"/>
    <p:sldId id="354" r:id="rId31"/>
    <p:sldId id="360" r:id="rId32"/>
    <p:sldId id="361" r:id="rId33"/>
    <p:sldId id="349" r:id="rId34"/>
    <p:sldId id="350" r:id="rId35"/>
    <p:sldId id="355" r:id="rId36"/>
    <p:sldId id="356" r:id="rId37"/>
    <p:sldId id="362" r:id="rId38"/>
    <p:sldId id="363" r:id="rId39"/>
    <p:sldId id="324" r:id="rId40"/>
    <p:sldId id="325" r:id="rId41"/>
    <p:sldId id="357" r:id="rId42"/>
    <p:sldId id="358" r:id="rId43"/>
    <p:sldId id="328" r:id="rId44"/>
    <p:sldId id="365" r:id="rId45"/>
    <p:sldId id="364" r:id="rId46"/>
    <p:sldId id="329" r:id="rId47"/>
    <p:sldId id="330" r:id="rId48"/>
    <p:sldId id="331" r:id="rId49"/>
    <p:sldId id="332" r:id="rId50"/>
    <p:sldId id="333" r:id="rId51"/>
    <p:sldId id="340" r:id="rId52"/>
    <p:sldId id="258" r:id="rId53"/>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nura Latham" initials="SL" lastIdx="2" clrIdx="0"/>
  <p:cmAuthor id="1" name="Ashlea Sitzer" initials="AS" lastIdx="1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F00"/>
    <a:srgbClr val="4870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8577" autoAdjust="0"/>
  </p:normalViewPr>
  <p:slideViewPr>
    <p:cSldViewPr>
      <p:cViewPr varScale="1">
        <p:scale>
          <a:sx n="86" d="100"/>
          <a:sy n="86" d="100"/>
        </p:scale>
        <p:origin x="1354" y="5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2-25T10:56:41.221" idx="1">
    <p:pos x="3925" y="3775"/>
    <p:text>double check this date.  Should match slide 9</p:text>
    <p:extLst>
      <p:ext uri="{C676402C-5697-4E1C-873F-D02D1690AC5C}">
        <p15:threadingInfo xmlns:p15="http://schemas.microsoft.com/office/powerpoint/2012/main" timeZoneBias="3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196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37000" y="0"/>
            <a:ext cx="3011488" cy="461963"/>
          </a:xfrm>
          <a:prstGeom prst="rect">
            <a:avLst/>
          </a:prstGeom>
        </p:spPr>
        <p:txBody>
          <a:bodyPr vert="horz" lIns="91440" tIns="45720" rIns="91440" bIns="45720" rtlCol="0"/>
          <a:lstStyle>
            <a:lvl1pPr algn="r">
              <a:defRPr sz="1200"/>
            </a:lvl1pPr>
          </a:lstStyle>
          <a:p>
            <a:fld id="{B9693E00-2A84-4374-9348-227461B1858F}" type="datetimeFigureOut">
              <a:rPr lang="en-US" smtClean="0"/>
              <a:t>3/4/2021</a:t>
            </a:fld>
            <a:endParaRPr lang="en-US" dirty="0"/>
          </a:p>
        </p:txBody>
      </p:sp>
      <p:sp>
        <p:nvSpPr>
          <p:cNvPr id="4" name="Footer Placeholder 3"/>
          <p:cNvSpPr>
            <a:spLocks noGrp="1"/>
          </p:cNvSpPr>
          <p:nvPr>
            <p:ph type="ftr" sz="quarter" idx="2"/>
          </p:nvPr>
        </p:nvSpPr>
        <p:spPr>
          <a:xfrm>
            <a:off x="0" y="8772525"/>
            <a:ext cx="3011488" cy="461963"/>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7000" y="8772525"/>
            <a:ext cx="3011488" cy="461963"/>
          </a:xfrm>
          <a:prstGeom prst="rect">
            <a:avLst/>
          </a:prstGeom>
        </p:spPr>
        <p:txBody>
          <a:bodyPr vert="horz" lIns="91440" tIns="45720" rIns="91440" bIns="45720" rtlCol="0" anchor="b"/>
          <a:lstStyle>
            <a:lvl1pPr algn="r">
              <a:defRPr sz="1200"/>
            </a:lvl1pPr>
          </a:lstStyle>
          <a:p>
            <a:fld id="{275CAD82-7D0D-44BF-941A-69CBA674DCC4}" type="slidenum">
              <a:rPr lang="en-US" smtClean="0"/>
              <a:t>‹#›</a:t>
            </a:fld>
            <a:endParaRPr lang="en-US" dirty="0"/>
          </a:p>
        </p:txBody>
      </p:sp>
    </p:spTree>
    <p:extLst>
      <p:ext uri="{BB962C8B-B14F-4D97-AF65-F5344CB8AC3E}">
        <p14:creationId xmlns:p14="http://schemas.microsoft.com/office/powerpoint/2010/main" val="3916711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43280866-BF16-4061-8DA3-09F4C3BBBCC6}" type="datetimeFigureOut">
              <a:rPr lang="en-US" smtClean="0"/>
              <a:t>3/4/2021</a:t>
            </a:fld>
            <a:endParaRPr lang="en-US" dirty="0"/>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AB3715F2-CAD2-4CA0-8194-F42761538897}" type="slidenum">
              <a:rPr lang="en-US" smtClean="0"/>
              <a:t>‹#›</a:t>
            </a:fld>
            <a:endParaRPr lang="en-US" dirty="0"/>
          </a:p>
        </p:txBody>
      </p:sp>
    </p:spTree>
    <p:extLst>
      <p:ext uri="{BB962C8B-B14F-4D97-AF65-F5344CB8AC3E}">
        <p14:creationId xmlns:p14="http://schemas.microsoft.com/office/powerpoint/2010/main" val="4218573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715F2-CAD2-4CA0-8194-F42761538897}" type="slidenum">
              <a:rPr lang="en-US" smtClean="0"/>
              <a:t>2</a:t>
            </a:fld>
            <a:endParaRPr lang="en-US" dirty="0"/>
          </a:p>
        </p:txBody>
      </p:sp>
    </p:spTree>
    <p:extLst>
      <p:ext uri="{BB962C8B-B14F-4D97-AF65-F5344CB8AC3E}">
        <p14:creationId xmlns:p14="http://schemas.microsoft.com/office/powerpoint/2010/main" val="2654817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715F2-CAD2-4CA0-8194-F42761538897}" type="slidenum">
              <a:rPr lang="en-US" smtClean="0"/>
              <a:t>12</a:t>
            </a:fld>
            <a:endParaRPr lang="en-US" dirty="0"/>
          </a:p>
        </p:txBody>
      </p:sp>
    </p:spTree>
    <p:extLst>
      <p:ext uri="{BB962C8B-B14F-4D97-AF65-F5344CB8AC3E}">
        <p14:creationId xmlns:p14="http://schemas.microsoft.com/office/powerpoint/2010/main" val="2654817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715F2-CAD2-4CA0-8194-F42761538897}" type="slidenum">
              <a:rPr lang="en-US" smtClean="0"/>
              <a:t>13</a:t>
            </a:fld>
            <a:endParaRPr lang="en-US" dirty="0"/>
          </a:p>
        </p:txBody>
      </p:sp>
    </p:spTree>
    <p:extLst>
      <p:ext uri="{BB962C8B-B14F-4D97-AF65-F5344CB8AC3E}">
        <p14:creationId xmlns:p14="http://schemas.microsoft.com/office/powerpoint/2010/main" val="2654817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715F2-CAD2-4CA0-8194-F42761538897}" type="slidenum">
              <a:rPr lang="en-US" smtClean="0"/>
              <a:t>14</a:t>
            </a:fld>
            <a:endParaRPr lang="en-US" dirty="0"/>
          </a:p>
        </p:txBody>
      </p:sp>
    </p:spTree>
    <p:extLst>
      <p:ext uri="{BB962C8B-B14F-4D97-AF65-F5344CB8AC3E}">
        <p14:creationId xmlns:p14="http://schemas.microsoft.com/office/powerpoint/2010/main" val="2654817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715F2-CAD2-4CA0-8194-F42761538897}" type="slidenum">
              <a:rPr lang="en-US" smtClean="0"/>
              <a:t>15</a:t>
            </a:fld>
            <a:endParaRPr lang="en-US" dirty="0"/>
          </a:p>
        </p:txBody>
      </p:sp>
    </p:spTree>
    <p:extLst>
      <p:ext uri="{BB962C8B-B14F-4D97-AF65-F5344CB8AC3E}">
        <p14:creationId xmlns:p14="http://schemas.microsoft.com/office/powerpoint/2010/main" val="2654817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715F2-CAD2-4CA0-8194-F42761538897}" type="slidenum">
              <a:rPr lang="en-US" smtClean="0"/>
              <a:t>16</a:t>
            </a:fld>
            <a:endParaRPr lang="en-US" dirty="0"/>
          </a:p>
        </p:txBody>
      </p:sp>
    </p:spTree>
    <p:extLst>
      <p:ext uri="{BB962C8B-B14F-4D97-AF65-F5344CB8AC3E}">
        <p14:creationId xmlns:p14="http://schemas.microsoft.com/office/powerpoint/2010/main" val="2654817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715F2-CAD2-4CA0-8194-F42761538897}" type="slidenum">
              <a:rPr lang="en-US" smtClean="0"/>
              <a:t>18</a:t>
            </a:fld>
            <a:endParaRPr lang="en-US" dirty="0"/>
          </a:p>
        </p:txBody>
      </p:sp>
    </p:spTree>
    <p:extLst>
      <p:ext uri="{BB962C8B-B14F-4D97-AF65-F5344CB8AC3E}">
        <p14:creationId xmlns:p14="http://schemas.microsoft.com/office/powerpoint/2010/main" val="2654817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715F2-CAD2-4CA0-8194-F42761538897}" type="slidenum">
              <a:rPr lang="en-US" smtClean="0"/>
              <a:t>19</a:t>
            </a:fld>
            <a:endParaRPr lang="en-US" dirty="0"/>
          </a:p>
        </p:txBody>
      </p:sp>
    </p:spTree>
    <p:extLst>
      <p:ext uri="{BB962C8B-B14F-4D97-AF65-F5344CB8AC3E}">
        <p14:creationId xmlns:p14="http://schemas.microsoft.com/office/powerpoint/2010/main" val="2654817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715F2-CAD2-4CA0-8194-F42761538897}" type="slidenum">
              <a:rPr lang="en-US" smtClean="0"/>
              <a:t>20</a:t>
            </a:fld>
            <a:endParaRPr lang="en-US" dirty="0"/>
          </a:p>
        </p:txBody>
      </p:sp>
    </p:spTree>
    <p:extLst>
      <p:ext uri="{BB962C8B-B14F-4D97-AF65-F5344CB8AC3E}">
        <p14:creationId xmlns:p14="http://schemas.microsoft.com/office/powerpoint/2010/main" val="2654817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715F2-CAD2-4CA0-8194-F42761538897}" type="slidenum">
              <a:rPr lang="en-US" smtClean="0"/>
              <a:t>21</a:t>
            </a:fld>
            <a:endParaRPr lang="en-US" dirty="0"/>
          </a:p>
        </p:txBody>
      </p:sp>
    </p:spTree>
    <p:extLst>
      <p:ext uri="{BB962C8B-B14F-4D97-AF65-F5344CB8AC3E}">
        <p14:creationId xmlns:p14="http://schemas.microsoft.com/office/powerpoint/2010/main" val="2654817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715F2-CAD2-4CA0-8194-F42761538897}" type="slidenum">
              <a:rPr lang="en-US" smtClean="0"/>
              <a:t>23</a:t>
            </a:fld>
            <a:endParaRPr lang="en-US" dirty="0"/>
          </a:p>
        </p:txBody>
      </p:sp>
    </p:spTree>
    <p:extLst>
      <p:ext uri="{BB962C8B-B14F-4D97-AF65-F5344CB8AC3E}">
        <p14:creationId xmlns:p14="http://schemas.microsoft.com/office/powerpoint/2010/main" val="2654817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715F2-CAD2-4CA0-8194-F42761538897}" type="slidenum">
              <a:rPr lang="en-US" smtClean="0"/>
              <a:t>3</a:t>
            </a:fld>
            <a:endParaRPr lang="en-US" dirty="0"/>
          </a:p>
        </p:txBody>
      </p:sp>
    </p:spTree>
    <p:extLst>
      <p:ext uri="{BB962C8B-B14F-4D97-AF65-F5344CB8AC3E}">
        <p14:creationId xmlns:p14="http://schemas.microsoft.com/office/powerpoint/2010/main" val="26548172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715F2-CAD2-4CA0-8194-F42761538897}" type="slidenum">
              <a:rPr lang="en-US" smtClean="0"/>
              <a:t>24</a:t>
            </a:fld>
            <a:endParaRPr lang="en-US" dirty="0"/>
          </a:p>
        </p:txBody>
      </p:sp>
    </p:spTree>
    <p:extLst>
      <p:ext uri="{BB962C8B-B14F-4D97-AF65-F5344CB8AC3E}">
        <p14:creationId xmlns:p14="http://schemas.microsoft.com/office/powerpoint/2010/main" val="26548172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715F2-CAD2-4CA0-8194-F42761538897}" type="slidenum">
              <a:rPr lang="en-US" smtClean="0"/>
              <a:t>25</a:t>
            </a:fld>
            <a:endParaRPr lang="en-US" dirty="0"/>
          </a:p>
        </p:txBody>
      </p:sp>
    </p:spTree>
    <p:extLst>
      <p:ext uri="{BB962C8B-B14F-4D97-AF65-F5344CB8AC3E}">
        <p14:creationId xmlns:p14="http://schemas.microsoft.com/office/powerpoint/2010/main" val="26548172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715F2-CAD2-4CA0-8194-F42761538897}" type="slidenum">
              <a:rPr lang="en-US" smtClean="0"/>
              <a:t>26</a:t>
            </a:fld>
            <a:endParaRPr lang="en-US" dirty="0"/>
          </a:p>
        </p:txBody>
      </p:sp>
    </p:spTree>
    <p:extLst>
      <p:ext uri="{BB962C8B-B14F-4D97-AF65-F5344CB8AC3E}">
        <p14:creationId xmlns:p14="http://schemas.microsoft.com/office/powerpoint/2010/main" val="26548172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715F2-CAD2-4CA0-8194-F42761538897}" type="slidenum">
              <a:rPr lang="en-US" smtClean="0"/>
              <a:t>27</a:t>
            </a:fld>
            <a:endParaRPr lang="en-US" dirty="0"/>
          </a:p>
        </p:txBody>
      </p:sp>
    </p:spTree>
    <p:extLst>
      <p:ext uri="{BB962C8B-B14F-4D97-AF65-F5344CB8AC3E}">
        <p14:creationId xmlns:p14="http://schemas.microsoft.com/office/powerpoint/2010/main" val="26548172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715F2-CAD2-4CA0-8194-F42761538897}" type="slidenum">
              <a:rPr lang="en-US" smtClean="0"/>
              <a:t>28</a:t>
            </a:fld>
            <a:endParaRPr lang="en-US" dirty="0"/>
          </a:p>
        </p:txBody>
      </p:sp>
    </p:spTree>
    <p:extLst>
      <p:ext uri="{BB962C8B-B14F-4D97-AF65-F5344CB8AC3E}">
        <p14:creationId xmlns:p14="http://schemas.microsoft.com/office/powerpoint/2010/main" val="26548172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715F2-CAD2-4CA0-8194-F42761538897}" type="slidenum">
              <a:rPr lang="en-US" smtClean="0"/>
              <a:t>29</a:t>
            </a:fld>
            <a:endParaRPr lang="en-US" dirty="0"/>
          </a:p>
        </p:txBody>
      </p:sp>
    </p:spTree>
    <p:extLst>
      <p:ext uri="{BB962C8B-B14F-4D97-AF65-F5344CB8AC3E}">
        <p14:creationId xmlns:p14="http://schemas.microsoft.com/office/powerpoint/2010/main" val="26548172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715F2-CAD2-4CA0-8194-F42761538897}" type="slidenum">
              <a:rPr lang="en-US" smtClean="0"/>
              <a:t>30</a:t>
            </a:fld>
            <a:endParaRPr lang="en-US" dirty="0"/>
          </a:p>
        </p:txBody>
      </p:sp>
    </p:spTree>
    <p:extLst>
      <p:ext uri="{BB962C8B-B14F-4D97-AF65-F5344CB8AC3E}">
        <p14:creationId xmlns:p14="http://schemas.microsoft.com/office/powerpoint/2010/main" val="26548172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715F2-CAD2-4CA0-8194-F42761538897}"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26548172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715F2-CAD2-4CA0-8194-F42761538897}"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26548172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715F2-CAD2-4CA0-8194-F42761538897}" type="slidenum">
              <a:rPr lang="en-US" smtClean="0"/>
              <a:t>33</a:t>
            </a:fld>
            <a:endParaRPr lang="en-US" dirty="0"/>
          </a:p>
        </p:txBody>
      </p:sp>
    </p:spTree>
    <p:extLst>
      <p:ext uri="{BB962C8B-B14F-4D97-AF65-F5344CB8AC3E}">
        <p14:creationId xmlns:p14="http://schemas.microsoft.com/office/powerpoint/2010/main" val="2654817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715F2-CAD2-4CA0-8194-F42761538897}" type="slidenum">
              <a:rPr lang="en-US" smtClean="0"/>
              <a:t>4</a:t>
            </a:fld>
            <a:endParaRPr lang="en-US" dirty="0"/>
          </a:p>
        </p:txBody>
      </p:sp>
    </p:spTree>
    <p:extLst>
      <p:ext uri="{BB962C8B-B14F-4D97-AF65-F5344CB8AC3E}">
        <p14:creationId xmlns:p14="http://schemas.microsoft.com/office/powerpoint/2010/main" val="26548172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715F2-CAD2-4CA0-8194-F42761538897}" type="slidenum">
              <a:rPr lang="en-US" smtClean="0"/>
              <a:t>34</a:t>
            </a:fld>
            <a:endParaRPr lang="en-US" dirty="0"/>
          </a:p>
        </p:txBody>
      </p:sp>
    </p:spTree>
    <p:extLst>
      <p:ext uri="{BB962C8B-B14F-4D97-AF65-F5344CB8AC3E}">
        <p14:creationId xmlns:p14="http://schemas.microsoft.com/office/powerpoint/2010/main" val="26548172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715F2-CAD2-4CA0-8194-F42761538897}" type="slidenum">
              <a:rPr lang="en-US" smtClean="0"/>
              <a:t>35</a:t>
            </a:fld>
            <a:endParaRPr lang="en-US" dirty="0"/>
          </a:p>
        </p:txBody>
      </p:sp>
    </p:spTree>
    <p:extLst>
      <p:ext uri="{BB962C8B-B14F-4D97-AF65-F5344CB8AC3E}">
        <p14:creationId xmlns:p14="http://schemas.microsoft.com/office/powerpoint/2010/main" val="26548172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715F2-CAD2-4CA0-8194-F42761538897}"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26548172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715F2-CAD2-4CA0-8194-F42761538897}"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26548172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715F2-CAD2-4CA0-8194-F42761538897}"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26548172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715F2-CAD2-4CA0-8194-F42761538897}" type="slidenum">
              <a:rPr lang="en-US" smtClean="0"/>
              <a:t>39</a:t>
            </a:fld>
            <a:endParaRPr lang="en-US" dirty="0"/>
          </a:p>
        </p:txBody>
      </p:sp>
    </p:spTree>
    <p:extLst>
      <p:ext uri="{BB962C8B-B14F-4D97-AF65-F5344CB8AC3E}">
        <p14:creationId xmlns:p14="http://schemas.microsoft.com/office/powerpoint/2010/main" val="26548172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715F2-CAD2-4CA0-8194-F42761538897}" type="slidenum">
              <a:rPr lang="en-US" smtClean="0"/>
              <a:t>40</a:t>
            </a:fld>
            <a:endParaRPr lang="en-US" dirty="0"/>
          </a:p>
        </p:txBody>
      </p:sp>
    </p:spTree>
    <p:extLst>
      <p:ext uri="{BB962C8B-B14F-4D97-AF65-F5344CB8AC3E}">
        <p14:creationId xmlns:p14="http://schemas.microsoft.com/office/powerpoint/2010/main" val="26548172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715F2-CAD2-4CA0-8194-F42761538897}"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26548172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715F2-CAD2-4CA0-8194-F42761538897}"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26548172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715F2-CAD2-4CA0-8194-F42761538897}" type="slidenum">
              <a:rPr lang="en-US" smtClean="0"/>
              <a:t>43</a:t>
            </a:fld>
            <a:endParaRPr lang="en-US" dirty="0"/>
          </a:p>
        </p:txBody>
      </p:sp>
    </p:spTree>
    <p:extLst>
      <p:ext uri="{BB962C8B-B14F-4D97-AF65-F5344CB8AC3E}">
        <p14:creationId xmlns:p14="http://schemas.microsoft.com/office/powerpoint/2010/main" val="2654817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715F2-CAD2-4CA0-8194-F42761538897}" type="slidenum">
              <a:rPr lang="en-US" smtClean="0"/>
              <a:t>6</a:t>
            </a:fld>
            <a:endParaRPr lang="en-US" dirty="0"/>
          </a:p>
        </p:txBody>
      </p:sp>
    </p:spTree>
    <p:extLst>
      <p:ext uri="{BB962C8B-B14F-4D97-AF65-F5344CB8AC3E}">
        <p14:creationId xmlns:p14="http://schemas.microsoft.com/office/powerpoint/2010/main" val="26548172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715F2-CAD2-4CA0-8194-F42761538897}" type="slidenum">
              <a:rPr lang="en-US" smtClean="0"/>
              <a:t>44</a:t>
            </a:fld>
            <a:endParaRPr lang="en-US" dirty="0"/>
          </a:p>
        </p:txBody>
      </p:sp>
    </p:spTree>
    <p:extLst>
      <p:ext uri="{BB962C8B-B14F-4D97-AF65-F5344CB8AC3E}">
        <p14:creationId xmlns:p14="http://schemas.microsoft.com/office/powerpoint/2010/main" val="23651198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715F2-CAD2-4CA0-8194-F42761538897}" type="slidenum">
              <a:rPr lang="en-US" smtClean="0"/>
              <a:t>45</a:t>
            </a:fld>
            <a:endParaRPr lang="en-US" dirty="0"/>
          </a:p>
        </p:txBody>
      </p:sp>
    </p:spTree>
    <p:extLst>
      <p:ext uri="{BB962C8B-B14F-4D97-AF65-F5344CB8AC3E}">
        <p14:creationId xmlns:p14="http://schemas.microsoft.com/office/powerpoint/2010/main" val="29675957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715F2-CAD2-4CA0-8194-F42761538897}" type="slidenum">
              <a:rPr lang="en-US" smtClean="0"/>
              <a:t>46</a:t>
            </a:fld>
            <a:endParaRPr lang="en-US" dirty="0"/>
          </a:p>
        </p:txBody>
      </p:sp>
    </p:spTree>
    <p:extLst>
      <p:ext uri="{BB962C8B-B14F-4D97-AF65-F5344CB8AC3E}">
        <p14:creationId xmlns:p14="http://schemas.microsoft.com/office/powerpoint/2010/main" val="26548172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715F2-CAD2-4CA0-8194-F42761538897}" type="slidenum">
              <a:rPr lang="en-US" smtClean="0"/>
              <a:t>47</a:t>
            </a:fld>
            <a:endParaRPr lang="en-US" dirty="0"/>
          </a:p>
        </p:txBody>
      </p:sp>
    </p:spTree>
    <p:extLst>
      <p:ext uri="{BB962C8B-B14F-4D97-AF65-F5344CB8AC3E}">
        <p14:creationId xmlns:p14="http://schemas.microsoft.com/office/powerpoint/2010/main" val="26548172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715F2-CAD2-4CA0-8194-F42761538897}" type="slidenum">
              <a:rPr lang="en-US" smtClean="0"/>
              <a:t>48</a:t>
            </a:fld>
            <a:endParaRPr lang="en-US" dirty="0"/>
          </a:p>
        </p:txBody>
      </p:sp>
    </p:spTree>
    <p:extLst>
      <p:ext uri="{BB962C8B-B14F-4D97-AF65-F5344CB8AC3E}">
        <p14:creationId xmlns:p14="http://schemas.microsoft.com/office/powerpoint/2010/main" val="26548172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715F2-CAD2-4CA0-8194-F42761538897}" type="slidenum">
              <a:rPr lang="en-US" smtClean="0"/>
              <a:t>49</a:t>
            </a:fld>
            <a:endParaRPr lang="en-US" dirty="0"/>
          </a:p>
        </p:txBody>
      </p:sp>
    </p:spTree>
    <p:extLst>
      <p:ext uri="{BB962C8B-B14F-4D97-AF65-F5344CB8AC3E}">
        <p14:creationId xmlns:p14="http://schemas.microsoft.com/office/powerpoint/2010/main" val="26548172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715F2-CAD2-4CA0-8194-F42761538897}" type="slidenum">
              <a:rPr lang="en-US" smtClean="0"/>
              <a:t>50</a:t>
            </a:fld>
            <a:endParaRPr lang="en-US" dirty="0"/>
          </a:p>
        </p:txBody>
      </p:sp>
    </p:spTree>
    <p:extLst>
      <p:ext uri="{BB962C8B-B14F-4D97-AF65-F5344CB8AC3E}">
        <p14:creationId xmlns:p14="http://schemas.microsoft.com/office/powerpoint/2010/main" val="26548172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715F2-CAD2-4CA0-8194-F42761538897}" type="slidenum">
              <a:rPr lang="en-US" smtClean="0"/>
              <a:t>51</a:t>
            </a:fld>
            <a:endParaRPr lang="en-US" dirty="0"/>
          </a:p>
        </p:txBody>
      </p:sp>
    </p:spTree>
    <p:extLst>
      <p:ext uri="{BB962C8B-B14F-4D97-AF65-F5344CB8AC3E}">
        <p14:creationId xmlns:p14="http://schemas.microsoft.com/office/powerpoint/2010/main" val="2654817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715F2-CAD2-4CA0-8194-F42761538897}" type="slidenum">
              <a:rPr lang="en-US" smtClean="0"/>
              <a:t>7</a:t>
            </a:fld>
            <a:endParaRPr lang="en-US" dirty="0"/>
          </a:p>
        </p:txBody>
      </p:sp>
    </p:spTree>
    <p:extLst>
      <p:ext uri="{BB962C8B-B14F-4D97-AF65-F5344CB8AC3E}">
        <p14:creationId xmlns:p14="http://schemas.microsoft.com/office/powerpoint/2010/main" val="2654817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715F2-CAD2-4CA0-8194-F42761538897}" type="slidenum">
              <a:rPr lang="en-US" smtClean="0"/>
              <a:t>8</a:t>
            </a:fld>
            <a:endParaRPr lang="en-US" dirty="0"/>
          </a:p>
        </p:txBody>
      </p:sp>
    </p:spTree>
    <p:extLst>
      <p:ext uri="{BB962C8B-B14F-4D97-AF65-F5344CB8AC3E}">
        <p14:creationId xmlns:p14="http://schemas.microsoft.com/office/powerpoint/2010/main" val="2654817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715F2-CAD2-4CA0-8194-F42761538897}" type="slidenum">
              <a:rPr lang="en-US" smtClean="0"/>
              <a:t>9</a:t>
            </a:fld>
            <a:endParaRPr lang="en-US" dirty="0"/>
          </a:p>
        </p:txBody>
      </p:sp>
    </p:spTree>
    <p:extLst>
      <p:ext uri="{BB962C8B-B14F-4D97-AF65-F5344CB8AC3E}">
        <p14:creationId xmlns:p14="http://schemas.microsoft.com/office/powerpoint/2010/main" val="2654817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715F2-CAD2-4CA0-8194-F42761538897}" type="slidenum">
              <a:rPr lang="en-US" smtClean="0"/>
              <a:t>10</a:t>
            </a:fld>
            <a:endParaRPr lang="en-US" dirty="0"/>
          </a:p>
        </p:txBody>
      </p:sp>
    </p:spTree>
    <p:extLst>
      <p:ext uri="{BB962C8B-B14F-4D97-AF65-F5344CB8AC3E}">
        <p14:creationId xmlns:p14="http://schemas.microsoft.com/office/powerpoint/2010/main" val="2654817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715F2-CAD2-4CA0-8194-F42761538897}" type="slidenum">
              <a:rPr lang="en-US" smtClean="0"/>
              <a:t>11</a:t>
            </a:fld>
            <a:endParaRPr lang="en-US" dirty="0"/>
          </a:p>
        </p:txBody>
      </p:sp>
    </p:spTree>
    <p:extLst>
      <p:ext uri="{BB962C8B-B14F-4D97-AF65-F5344CB8AC3E}">
        <p14:creationId xmlns:p14="http://schemas.microsoft.com/office/powerpoint/2010/main" val="26548172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sp>
        <p:nvSpPr>
          <p:cNvPr id="3" name="Rectangle 2"/>
          <p:cNvSpPr/>
          <p:nvPr userDrawn="1"/>
        </p:nvSpPr>
        <p:spPr>
          <a:xfrm>
            <a:off x="0" y="3886200"/>
            <a:ext cx="9144000" cy="2514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52400" y="4038603"/>
            <a:ext cx="8839200" cy="1422399"/>
          </a:xfrm>
        </p:spPr>
        <p:txBody>
          <a:bodyPr>
            <a:normAutofit/>
          </a:bodyPr>
          <a:lstStyle>
            <a:lvl1pPr algn="ctr">
              <a:defRPr sz="40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7" name="Text Placeholder 13"/>
          <p:cNvSpPr>
            <a:spLocks noGrp="1"/>
          </p:cNvSpPr>
          <p:nvPr>
            <p:ph type="body" sz="quarter" idx="12" hasCustomPrompt="1"/>
          </p:nvPr>
        </p:nvSpPr>
        <p:spPr>
          <a:xfrm>
            <a:off x="152400" y="5461001"/>
            <a:ext cx="8839200" cy="812800"/>
          </a:xfrm>
        </p:spPr>
        <p:txBody>
          <a:bodyPr anchor="ctr">
            <a:normAutofit/>
          </a:bodyPr>
          <a:lstStyle>
            <a:lvl1pPr marL="0" indent="0" algn="ctr">
              <a:buNone/>
              <a:defRPr sz="2800">
                <a:solidFill>
                  <a:schemeClr val="bg1"/>
                </a:solidFill>
                <a:effectLst>
                  <a:outerShdw blurRad="38100" dist="38100" dir="2700000" algn="tl">
                    <a:srgbClr val="000000">
                      <a:alpha val="43137"/>
                    </a:srgbClr>
                  </a:outerShdw>
                </a:effectLst>
                <a:latin typeface="PermianSlabSerifTypeface" pitchFamily="50" charset="0"/>
              </a:defRPr>
            </a:lvl1pPr>
          </a:lstStyle>
          <a:p>
            <a:pPr lvl="0"/>
            <a:r>
              <a:rPr lang="en-US" dirty="0"/>
              <a:t>Sub-Title</a:t>
            </a:r>
          </a:p>
        </p:txBody>
      </p:sp>
      <p:sp>
        <p:nvSpPr>
          <p:cNvPr id="8" name="Text Placeholder 11"/>
          <p:cNvSpPr>
            <a:spLocks noGrp="1"/>
          </p:cNvSpPr>
          <p:nvPr>
            <p:ph type="body" sz="quarter" idx="11" hasCustomPrompt="1"/>
          </p:nvPr>
        </p:nvSpPr>
        <p:spPr>
          <a:xfrm>
            <a:off x="0" y="6400800"/>
            <a:ext cx="9144000" cy="457200"/>
          </a:xfrm>
        </p:spPr>
        <p:txBody>
          <a:bodyPr anchor="ctr">
            <a:normAutofit/>
          </a:bodyPr>
          <a:lstStyle>
            <a:lvl1pPr marL="0" indent="0" algn="ctr">
              <a:buNone/>
              <a:defRPr sz="11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 |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57400" y="1143000"/>
            <a:ext cx="5029200" cy="2743200"/>
          </a:xfrm>
          <a:prstGeom prst="rect">
            <a:avLst/>
          </a:prstGeom>
        </p:spPr>
      </p:pic>
    </p:spTree>
    <p:extLst>
      <p:ext uri="{BB962C8B-B14F-4D97-AF65-F5344CB8AC3E}">
        <p14:creationId xmlns:p14="http://schemas.microsoft.com/office/powerpoint/2010/main" val="3357423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ody - Gray">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4"/>
            <a:ext cx="8763000" cy="4958462"/>
          </a:xfrm>
        </p:spPr>
        <p:txBody>
          <a:bodyPr>
            <a:normAutofit/>
          </a:bodyPr>
          <a:lstStyle>
            <a:lvl1pPr>
              <a:buClr>
                <a:schemeClr val="accent5">
                  <a:lumMod val="60000"/>
                  <a:lumOff val="40000"/>
                </a:schemeClr>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5">
                  <a:lumMod val="60000"/>
                  <a:lumOff val="40000"/>
                </a:schemeClr>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5">
                  <a:lumMod val="60000"/>
                  <a:lumOff val="40000"/>
                </a:schemeClr>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9144000" cy="889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ooter Placeholder 4"/>
          <p:cNvSpPr>
            <a:spLocks noGrp="1"/>
          </p:cNvSpPr>
          <p:nvPr>
            <p:ph type="ftr" sz="quarter" idx="11"/>
          </p:nvPr>
        </p:nvSpPr>
        <p:spPr>
          <a:xfrm>
            <a:off x="3124200" y="6375400"/>
            <a:ext cx="28956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3" name="Slide Number Placeholder 5"/>
          <p:cNvSpPr>
            <a:spLocks noGrp="1"/>
          </p:cNvSpPr>
          <p:nvPr>
            <p:ph type="sldNum" sz="quarter" idx="12"/>
          </p:nvPr>
        </p:nvSpPr>
        <p:spPr>
          <a:xfrm>
            <a:off x="6858000" y="6375400"/>
            <a:ext cx="2133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6152266"/>
            <a:ext cx="1341120" cy="731520"/>
          </a:xfrm>
          <a:prstGeom prst="rect">
            <a:avLst/>
          </a:prstGeom>
        </p:spPr>
      </p:pic>
    </p:spTree>
    <p:extLst>
      <p:ext uri="{BB962C8B-B14F-4D97-AF65-F5344CB8AC3E}">
        <p14:creationId xmlns:p14="http://schemas.microsoft.com/office/powerpoint/2010/main" val="2755623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Body - Tan">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chemeClr val="accent6"/>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6"/>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6"/>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9144000" cy="88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ooter Placeholder 4"/>
          <p:cNvSpPr>
            <a:spLocks noGrp="1"/>
          </p:cNvSpPr>
          <p:nvPr>
            <p:ph type="ftr" sz="quarter" idx="11"/>
          </p:nvPr>
        </p:nvSpPr>
        <p:spPr>
          <a:xfrm>
            <a:off x="3124200" y="6375400"/>
            <a:ext cx="28956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6858000" y="6375400"/>
            <a:ext cx="2133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6152266"/>
            <a:ext cx="1341120" cy="731520"/>
          </a:xfrm>
          <a:prstGeom prst="rect">
            <a:avLst/>
          </a:prstGeom>
        </p:spPr>
      </p:pic>
    </p:spTree>
    <p:extLst>
      <p:ext uri="{BB962C8B-B14F-4D97-AF65-F5344CB8AC3E}">
        <p14:creationId xmlns:p14="http://schemas.microsoft.com/office/powerpoint/2010/main" val="2448185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ouble-Column Body">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4"/>
            <a:ext cx="4191000" cy="4958462"/>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3"/>
          </p:nvPr>
        </p:nvSpPr>
        <p:spPr>
          <a:xfrm>
            <a:off x="4724400" y="1193804"/>
            <a:ext cx="4191000" cy="4958462"/>
          </a:xfrm>
        </p:spPr>
        <p:txBody>
          <a:bodyPr>
            <a:normAutofit/>
          </a:bodyPr>
          <a:lstStyle>
            <a:lvl1pPr>
              <a:buClr>
                <a:srgbClr val="FF00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0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0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ooter Placeholder 4"/>
          <p:cNvSpPr>
            <a:spLocks noGrp="1"/>
          </p:cNvSpPr>
          <p:nvPr>
            <p:ph type="ftr" sz="quarter" idx="11"/>
          </p:nvPr>
        </p:nvSpPr>
        <p:spPr>
          <a:xfrm>
            <a:off x="3124200" y="6375400"/>
            <a:ext cx="28956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4" name="Slide Number Placeholder 5"/>
          <p:cNvSpPr>
            <a:spLocks noGrp="1"/>
          </p:cNvSpPr>
          <p:nvPr>
            <p:ph type="sldNum" sz="quarter" idx="12"/>
          </p:nvPr>
        </p:nvSpPr>
        <p:spPr>
          <a:xfrm>
            <a:off x="6858000" y="6375400"/>
            <a:ext cx="2133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6152266"/>
            <a:ext cx="1341120" cy="731520"/>
          </a:xfrm>
          <a:prstGeom prst="rect">
            <a:avLst/>
          </a:prstGeom>
        </p:spPr>
      </p:pic>
    </p:spTree>
    <p:extLst>
      <p:ext uri="{BB962C8B-B14F-4D97-AF65-F5344CB8AC3E}">
        <p14:creationId xmlns:p14="http://schemas.microsoft.com/office/powerpoint/2010/main" val="2764569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455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 Blu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993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 Orang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993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 YellowGreen">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678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 Gray">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993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572000" y="0"/>
            <a:ext cx="4572000" cy="6858000"/>
          </a:xfrm>
        </p:spPr>
        <p:txBody>
          <a:bodyPr/>
          <a:lstStyle>
            <a:lvl1pPr marL="0" indent="0">
              <a:buNone/>
              <a:defRPr/>
            </a:lvl1pPr>
          </a:lstStyle>
          <a:p>
            <a:r>
              <a:rPr lang="en-US" dirty="0"/>
              <a:t>Click icon to add picture</a:t>
            </a:r>
          </a:p>
        </p:txBody>
      </p:sp>
      <p:sp>
        <p:nvSpPr>
          <p:cNvPr id="10" name="Title 9"/>
          <p:cNvSpPr>
            <a:spLocks noGrp="1"/>
          </p:cNvSpPr>
          <p:nvPr>
            <p:ph type="title"/>
          </p:nvPr>
        </p:nvSpPr>
        <p:spPr>
          <a:xfrm>
            <a:off x="381000" y="2209801"/>
            <a:ext cx="3962400" cy="2235200"/>
          </a:xfrm>
        </p:spPr>
        <p:txBody>
          <a:bodyPr>
            <a:noAutofit/>
          </a:bodyPr>
          <a:lstStyle>
            <a:lvl1pPr marL="0" indent="0" algn="l">
              <a:defRPr sz="3600">
                <a:effectLst/>
                <a:latin typeface="PermianSlabSerifTypeface" pitchFamily="50" charset="0"/>
              </a:defRPr>
            </a:lvl1pPr>
          </a:lstStyle>
          <a:p>
            <a:r>
              <a:rPr lang="en-US"/>
              <a:t>Click to edit Master title style</a:t>
            </a:r>
            <a:endParaRPr lang="en-US" dirty="0"/>
          </a:p>
        </p:txBody>
      </p:sp>
      <p:sp>
        <p:nvSpPr>
          <p:cNvPr id="12" name="Text Placeholder 11"/>
          <p:cNvSpPr>
            <a:spLocks noGrp="1"/>
          </p:cNvSpPr>
          <p:nvPr>
            <p:ph type="body" sz="quarter" idx="11" hasCustomPrompt="1"/>
          </p:nvPr>
        </p:nvSpPr>
        <p:spPr>
          <a:xfrm>
            <a:off x="381000" y="5562600"/>
            <a:ext cx="4038600" cy="1117600"/>
          </a:xfrm>
        </p:spPr>
        <p:txBody>
          <a:bodyPr anchor="b">
            <a:normAutofit/>
          </a:bodyPr>
          <a:lstStyle>
            <a:lvl1pPr marL="0" indent="0">
              <a:buNone/>
              <a:defRPr sz="11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a:t>
            </a:r>
          </a:p>
          <a:p>
            <a:pPr lvl="0"/>
            <a:r>
              <a:rPr lang="en-US" dirty="0"/>
              <a:t>Date</a:t>
            </a:r>
          </a:p>
        </p:txBody>
      </p:sp>
      <p:sp>
        <p:nvSpPr>
          <p:cNvPr id="14" name="Text Placeholder 13"/>
          <p:cNvSpPr>
            <a:spLocks noGrp="1"/>
          </p:cNvSpPr>
          <p:nvPr>
            <p:ph type="body" sz="quarter" idx="12" hasCustomPrompt="1"/>
          </p:nvPr>
        </p:nvSpPr>
        <p:spPr>
          <a:xfrm>
            <a:off x="381000" y="4445001"/>
            <a:ext cx="3962400" cy="812800"/>
          </a:xfrm>
        </p:spPr>
        <p:txBody>
          <a:bodyPr>
            <a:normAutofit/>
          </a:bodyPr>
          <a:lstStyle>
            <a:lvl1pPr marL="0" indent="0">
              <a:buNone/>
              <a:defRPr sz="2800">
                <a:solidFill>
                  <a:schemeClr val="accent5"/>
                </a:solidFill>
                <a:latin typeface="PermianSlabSerifTypeface" pitchFamily="50" charset="0"/>
              </a:defRPr>
            </a:lvl1pPr>
          </a:lstStyle>
          <a:p>
            <a:pPr lvl="0"/>
            <a:r>
              <a:rPr lang="en-US" dirty="0"/>
              <a:t>Sub-Title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0040" y="243840"/>
            <a:ext cx="2346960" cy="1280160"/>
          </a:xfrm>
          <a:prstGeom prst="rect">
            <a:avLst/>
          </a:prstGeom>
        </p:spPr>
      </p:pic>
    </p:spTree>
    <p:extLst>
      <p:ext uri="{BB962C8B-B14F-4D97-AF65-F5344CB8AC3E}">
        <p14:creationId xmlns:p14="http://schemas.microsoft.com/office/powerpoint/2010/main" val="2255976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5" name="Rectangle 4"/>
          <p:cNvSpPr/>
          <p:nvPr userDrawn="1"/>
        </p:nvSpPr>
        <p:spPr>
          <a:xfrm>
            <a:off x="3200400" y="3874770"/>
            <a:ext cx="5943600" cy="2240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p:nvPr>
        </p:nvSpPr>
        <p:spPr>
          <a:xfrm>
            <a:off x="3276600" y="3962400"/>
            <a:ext cx="5715000" cy="2057400"/>
          </a:xfrm>
        </p:spPr>
        <p:txBody>
          <a:bodyPr/>
          <a:lstStyle>
            <a:lvl1pPr algn="r">
              <a:defRPr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2890" y="3322320"/>
            <a:ext cx="3345180" cy="3345180"/>
          </a:xfrm>
          <a:prstGeom prst="rect">
            <a:avLst/>
          </a:prstGeom>
          <a:noFill/>
          <a:ln>
            <a:noFill/>
          </a:ln>
        </p:spPr>
      </p:pic>
    </p:spTree>
    <p:extLst>
      <p:ext uri="{BB962C8B-B14F-4D97-AF65-F5344CB8AC3E}">
        <p14:creationId xmlns:p14="http://schemas.microsoft.com/office/powerpoint/2010/main" val="2854890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ody - TN Mark">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152400" y="1143000"/>
            <a:ext cx="8839200" cy="5562600"/>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05800" y="6019800"/>
            <a:ext cx="866774" cy="866774"/>
          </a:xfrm>
          <a:prstGeom prst="rect">
            <a:avLst/>
          </a:prstGeom>
        </p:spPr>
      </p:pic>
    </p:spTree>
    <p:extLst>
      <p:ext uri="{BB962C8B-B14F-4D97-AF65-F5344CB8AC3E}">
        <p14:creationId xmlns:p14="http://schemas.microsoft.com/office/powerpoint/2010/main" val="1899978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4"/>
            <a:ext cx="8763000" cy="4958462"/>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ooter Placeholder 4"/>
          <p:cNvSpPr>
            <a:spLocks noGrp="1"/>
          </p:cNvSpPr>
          <p:nvPr>
            <p:ph type="ftr" sz="quarter" idx="11"/>
          </p:nvPr>
        </p:nvSpPr>
        <p:spPr>
          <a:xfrm>
            <a:off x="3124200" y="6375400"/>
            <a:ext cx="28956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3" name="Slide Number Placeholder 5"/>
          <p:cNvSpPr>
            <a:spLocks noGrp="1"/>
          </p:cNvSpPr>
          <p:nvPr>
            <p:ph type="sldNum" sz="quarter" idx="12"/>
          </p:nvPr>
        </p:nvSpPr>
        <p:spPr>
          <a:xfrm>
            <a:off x="6858000" y="6375400"/>
            <a:ext cx="2133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6152266"/>
            <a:ext cx="1341120" cy="731520"/>
          </a:xfrm>
          <a:prstGeom prst="rect">
            <a:avLst/>
          </a:prstGeom>
        </p:spPr>
      </p:pic>
    </p:spTree>
    <p:extLst>
      <p:ext uri="{BB962C8B-B14F-4D97-AF65-F5344CB8AC3E}">
        <p14:creationId xmlns:p14="http://schemas.microsoft.com/office/powerpoint/2010/main" val="783884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ody - Red">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9144000" cy="88900"/>
          </a:xfrm>
          <a:prstGeom prst="rect">
            <a:avLst/>
          </a:prstGeom>
          <a:solidFill>
            <a:srgbClr val="FF0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ooter Placeholder 4"/>
          <p:cNvSpPr>
            <a:spLocks noGrp="1"/>
          </p:cNvSpPr>
          <p:nvPr>
            <p:ph type="ftr" sz="quarter" idx="11"/>
          </p:nvPr>
        </p:nvSpPr>
        <p:spPr>
          <a:xfrm>
            <a:off x="3124200" y="6375400"/>
            <a:ext cx="28956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6858000" y="6375400"/>
            <a:ext cx="2133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6152266"/>
            <a:ext cx="1341120" cy="731520"/>
          </a:xfrm>
          <a:prstGeom prst="rect">
            <a:avLst/>
          </a:prstGeom>
        </p:spPr>
      </p:pic>
    </p:spTree>
    <p:extLst>
      <p:ext uri="{BB962C8B-B14F-4D97-AF65-F5344CB8AC3E}">
        <p14:creationId xmlns:p14="http://schemas.microsoft.com/office/powerpoint/2010/main" val="2770656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dy - Orange">
    <p:spTree>
      <p:nvGrpSpPr>
        <p:cNvPr id="1" name=""/>
        <p:cNvGrpSpPr/>
        <p:nvPr/>
      </p:nvGrpSpPr>
      <p:grpSpPr>
        <a:xfrm>
          <a:off x="0" y="0"/>
          <a:ext cx="0" cy="0"/>
          <a:chOff x="0" y="0"/>
          <a:chExt cx="0" cy="0"/>
        </a:xfrm>
      </p:grpSpPr>
      <p:sp>
        <p:nvSpPr>
          <p:cNvPr id="12" name="Rectangle 11"/>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14" name="Content Placeholder 2"/>
          <p:cNvSpPr>
            <a:spLocks noGrp="1"/>
          </p:cNvSpPr>
          <p:nvPr>
            <p:ph idx="1"/>
          </p:nvPr>
        </p:nvSpPr>
        <p:spPr>
          <a:xfrm>
            <a:off x="228600" y="1193800"/>
            <a:ext cx="8763000" cy="4958465"/>
          </a:xfrm>
        </p:spPr>
        <p:txBody>
          <a:bodyPr>
            <a:normAutofit/>
          </a:bodyPr>
          <a:lstStyle>
            <a:lvl1pPr>
              <a:buClr>
                <a:schemeClr val="accent3"/>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3"/>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3"/>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p:cNvSpPr/>
          <p:nvPr userDrawn="1"/>
        </p:nvSpPr>
        <p:spPr>
          <a:xfrm>
            <a:off x="0" y="990602"/>
            <a:ext cx="9144000" cy="8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ooter Placeholder 4"/>
          <p:cNvSpPr>
            <a:spLocks noGrp="1"/>
          </p:cNvSpPr>
          <p:nvPr>
            <p:ph type="ftr" sz="quarter" idx="11"/>
          </p:nvPr>
        </p:nvSpPr>
        <p:spPr>
          <a:xfrm>
            <a:off x="3124200" y="6375400"/>
            <a:ext cx="28956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6858000" y="6375400"/>
            <a:ext cx="2133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6152266"/>
            <a:ext cx="1341120" cy="731520"/>
          </a:xfrm>
          <a:prstGeom prst="rect">
            <a:avLst/>
          </a:prstGeom>
        </p:spPr>
      </p:pic>
    </p:spTree>
    <p:extLst>
      <p:ext uri="{BB962C8B-B14F-4D97-AF65-F5344CB8AC3E}">
        <p14:creationId xmlns:p14="http://schemas.microsoft.com/office/powerpoint/2010/main" val="2563395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Body - Blue">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chemeClr val="accent1"/>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9144000" cy="88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ooter Placeholder 4"/>
          <p:cNvSpPr>
            <a:spLocks noGrp="1"/>
          </p:cNvSpPr>
          <p:nvPr>
            <p:ph type="ftr" sz="quarter" idx="11"/>
          </p:nvPr>
        </p:nvSpPr>
        <p:spPr>
          <a:xfrm>
            <a:off x="3124200" y="6375400"/>
            <a:ext cx="28956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6858000" y="6375400"/>
            <a:ext cx="2133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6152266"/>
            <a:ext cx="1341120" cy="731520"/>
          </a:xfrm>
          <a:prstGeom prst="rect">
            <a:avLst/>
          </a:prstGeom>
        </p:spPr>
      </p:pic>
    </p:spTree>
    <p:extLst>
      <p:ext uri="{BB962C8B-B14F-4D97-AF65-F5344CB8AC3E}">
        <p14:creationId xmlns:p14="http://schemas.microsoft.com/office/powerpoint/2010/main" val="2335100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Body - YellowGreen">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chemeClr val="accent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9144000" cy="88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ooter Placeholder 4"/>
          <p:cNvSpPr>
            <a:spLocks noGrp="1"/>
          </p:cNvSpPr>
          <p:nvPr>
            <p:ph type="ftr" sz="quarter" idx="11"/>
          </p:nvPr>
        </p:nvSpPr>
        <p:spPr>
          <a:xfrm>
            <a:off x="3124200" y="6375400"/>
            <a:ext cx="28956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6858000" y="6375400"/>
            <a:ext cx="2133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6152266"/>
            <a:ext cx="1341120" cy="731520"/>
          </a:xfrm>
          <a:prstGeom prst="rect">
            <a:avLst/>
          </a:prstGeom>
        </p:spPr>
      </p:pic>
    </p:spTree>
    <p:extLst>
      <p:ext uri="{BB962C8B-B14F-4D97-AF65-F5344CB8AC3E}">
        <p14:creationId xmlns:p14="http://schemas.microsoft.com/office/powerpoint/2010/main" val="2883267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124200" y="6416675"/>
            <a:ext cx="2895600" cy="365125"/>
          </a:xfrm>
          <a:prstGeom prst="rect">
            <a:avLst/>
          </a:prstGeom>
        </p:spPr>
        <p:txBody>
          <a:bodyPr vert="horz" lIns="91440" tIns="45720" rIns="91440" bIns="45720" rtlCol="0" anchor="b"/>
          <a:lstStyle>
            <a:lvl1pPr algn="ct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7" name="Slide Number Placeholder 5"/>
          <p:cNvSpPr>
            <a:spLocks noGrp="1"/>
          </p:cNvSpPr>
          <p:nvPr>
            <p:ph type="sldNum" sz="quarter" idx="4"/>
          </p:nvPr>
        </p:nvSpPr>
        <p:spPr>
          <a:xfrm>
            <a:off x="6858000" y="6410326"/>
            <a:ext cx="2133600" cy="365125"/>
          </a:xfrm>
          <a:prstGeom prst="rect">
            <a:avLst/>
          </a:prstGeom>
        </p:spPr>
        <p:txBody>
          <a:bodyPr anchor="b"/>
          <a:lstStyle>
            <a:lvl1pPr algn="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1143005989"/>
      </p:ext>
    </p:extLst>
  </p:cSld>
  <p:clrMap bg1="lt1" tx1="dk1" bg2="lt2" tx2="dk2" accent1="accent1" accent2="accent2" accent3="accent3" accent4="accent4" accent5="accent5" accent6="accent6" hlink="hlink" folHlink="folHlink"/>
  <p:sldLayoutIdLst>
    <p:sldLayoutId id="2147483660" r:id="rId1"/>
    <p:sldLayoutId id="2147483670" r:id="rId2"/>
    <p:sldLayoutId id="2147483649" r:id="rId3"/>
    <p:sldLayoutId id="2147483680" r:id="rId4"/>
    <p:sldLayoutId id="2147483671" r:id="rId5"/>
    <p:sldLayoutId id="2147483668" r:id="rId6"/>
    <p:sldLayoutId id="2147483665" r:id="rId7"/>
    <p:sldLayoutId id="2147483672" r:id="rId8"/>
    <p:sldLayoutId id="2147483673" r:id="rId9"/>
    <p:sldLayoutId id="2147483679" r:id="rId10"/>
    <p:sldLayoutId id="2147483674" r:id="rId11"/>
    <p:sldLayoutId id="2147483662" r:id="rId12"/>
    <p:sldLayoutId id="2147483663" r:id="rId13"/>
    <p:sldLayoutId id="2147483676" r:id="rId14"/>
    <p:sldLayoutId id="2147483677" r:id="rId15"/>
    <p:sldLayoutId id="2147483675" r:id="rId16"/>
    <p:sldLayoutId id="2147483678"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2.tiff"/></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6.tiff"/></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5.tiff"/></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9.tiff"/></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3.tiff"/></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7.tiff"/></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1.tiff"/></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4.tif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7.tiff"/></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51.tiff"/></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54.tiff"/></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57.tiff"/></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63.tiff"/></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66.tiff"/></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8" Type="http://schemas.openxmlformats.org/officeDocument/2006/relationships/hyperlink" Target="https://www.tn.gov/health/health-program-areas/pdo/pdo/resources/r/coalitions.html" TargetMode="External"/><Relationship Id="rId13" Type="http://schemas.openxmlformats.org/officeDocument/2006/relationships/hyperlink" Target="https://www.tn.gov/health/health-program-areas/pdo/pdo/resources/r/providers.html" TargetMode="External"/><Relationship Id="rId3" Type="http://schemas.openxmlformats.org/officeDocument/2006/relationships/hyperlink" Target="https://tntogether.com/about" TargetMode="External"/><Relationship Id="rId7" Type="http://schemas.openxmlformats.org/officeDocument/2006/relationships/hyperlink" Target="https://www.tn.gov/health/health-program-areas/pdo/pdo/resources/r/laws-policies.html" TargetMode="External"/><Relationship Id="rId12" Type="http://schemas.openxmlformats.org/officeDocument/2006/relationships/hyperlink" Target="https://www.tn.gov/health/health-program-areas/pdo/pdo/resources/r/patients.html" TargetMode="Externa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hyperlink" Target="https://www.tn.gov/health/health-program-areas/pdo/pdo/facts-figures.html" TargetMode="External"/><Relationship Id="rId11" Type="http://schemas.openxmlformats.org/officeDocument/2006/relationships/hyperlink" Target="https://www.tn.gov/behavioral-health/substance-abuse-services/prevention/prevention/keeping-youth-off-drugs-and-alcohol.htmlhttps:/www.tn.gov/behavioral-health/substance-abuse-services/prevention/prevention/keeping-youth-off-drugs-and-alcohol.html" TargetMode="External"/><Relationship Id="rId5" Type="http://schemas.openxmlformats.org/officeDocument/2006/relationships/hyperlink" Target="https://www.tn.gov/health/health-program-areas/pdo.html" TargetMode="External"/><Relationship Id="rId10" Type="http://schemas.openxmlformats.org/officeDocument/2006/relationships/hyperlink" Target="https://www.tn.gov/health/health-program-areas/pdo/pdo/resources/r/community.html" TargetMode="External"/><Relationship Id="rId4" Type="http://schemas.openxmlformats.org/officeDocument/2006/relationships/hyperlink" Target="https://www.tn.gov/health/health-program-areas/pdo/pdo/data-dashboard.html" TargetMode="External"/><Relationship Id="rId9" Type="http://schemas.openxmlformats.org/officeDocument/2006/relationships/hyperlink" Target="https://www.tn.gov/health/health-program-areas/pdo/pdo/resources/r/trainings.html" TargetMode="External"/><Relationship Id="rId14" Type="http://schemas.openxmlformats.org/officeDocument/2006/relationships/hyperlink" Target="https://www.taadas.org/our-programs-and-services/redline"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tiff"/></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tiff"/></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tiff"/></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comments" Target="../comments/commen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4038603"/>
            <a:ext cx="8839200" cy="1523997"/>
          </a:xfrm>
        </p:spPr>
        <p:txBody>
          <a:bodyPr>
            <a:normAutofit fontScale="90000"/>
          </a:bodyPr>
          <a:lstStyle/>
          <a:p>
            <a:r>
              <a:rPr lang="en-US" dirty="0">
                <a:latin typeface="Arial" panose="020B0604020202020204" pitchFamily="34" charset="0"/>
                <a:cs typeface="Arial" panose="020B0604020202020204" pitchFamily="34" charset="0"/>
              </a:rPr>
              <a:t>Opioid, Benzodiazepine, and Gabapentin Prescription Trends in Tennessee</a:t>
            </a:r>
          </a:p>
        </p:txBody>
      </p:sp>
      <p:sp>
        <p:nvSpPr>
          <p:cNvPr id="3" name="Text Placeholder 2"/>
          <p:cNvSpPr>
            <a:spLocks noGrp="1"/>
          </p:cNvSpPr>
          <p:nvPr>
            <p:ph type="body" sz="quarter" idx="12"/>
          </p:nvPr>
        </p:nvSpPr>
        <p:spPr>
          <a:xfrm>
            <a:off x="152400" y="5562600"/>
            <a:ext cx="8839200" cy="812800"/>
          </a:xfrm>
        </p:spPr>
        <p:txBody>
          <a:bodyPr/>
          <a:lstStyle/>
          <a:p>
            <a:r>
              <a:rPr lang="en-US" dirty="0">
                <a:latin typeface="Arial" panose="020B0604020202020204" pitchFamily="34" charset="0"/>
                <a:cs typeface="Arial" panose="020B0604020202020204" pitchFamily="34" charset="0"/>
              </a:rPr>
              <a:t>2016-2020</a:t>
            </a:r>
          </a:p>
        </p:txBody>
      </p:sp>
    </p:spTree>
    <p:extLst>
      <p:ext uri="{BB962C8B-B14F-4D97-AF65-F5344CB8AC3E}">
        <p14:creationId xmlns:p14="http://schemas.microsoft.com/office/powerpoint/2010/main" val="479260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Prescription Data</a:t>
            </a:r>
          </a:p>
        </p:txBody>
      </p:sp>
      <p:sp>
        <p:nvSpPr>
          <p:cNvPr id="2" name="TextBox 1"/>
          <p:cNvSpPr txBox="1"/>
          <p:nvPr/>
        </p:nvSpPr>
        <p:spPr>
          <a:xfrm>
            <a:off x="304801" y="1134070"/>
            <a:ext cx="7924799" cy="646331"/>
          </a:xfrm>
          <a:prstGeom prst="rect">
            <a:avLst/>
          </a:prstGeom>
          <a:noFill/>
        </p:spPr>
        <p:txBody>
          <a:bodyPr wrap="square" rtlCol="0">
            <a:spAutoFit/>
          </a:bodyPr>
          <a:lstStyle/>
          <a:p>
            <a:r>
              <a:rPr lang="en-US" b="1" dirty="0">
                <a:latin typeface="Arial" panose="020B0604020202020204" pitchFamily="34" charset="0"/>
                <a:ea typeface="Open Sans" panose="020B0606030504020204" pitchFamily="34" charset="0"/>
                <a:cs typeface="Arial" panose="020B0604020202020204" pitchFamily="34" charset="0"/>
              </a:rPr>
              <a:t>Prescription Rate of Top 3 Most Prescribed Short-Acting Opioids for Pain in TN by Quarter for 2016-2020</a:t>
            </a:r>
            <a:r>
              <a:rPr lang="en-US" b="1" baseline="30000" dirty="0">
                <a:latin typeface="Arial" panose="020B0604020202020204" pitchFamily="34" charset="0"/>
                <a:ea typeface="Open Sans" panose="020B0606030504020204" pitchFamily="34" charset="0"/>
                <a:cs typeface="Arial" panose="020B0604020202020204" pitchFamily="34" charset="0"/>
              </a:rPr>
              <a:t>*</a:t>
            </a:r>
          </a:p>
        </p:txBody>
      </p:sp>
      <p:sp>
        <p:nvSpPr>
          <p:cNvPr id="3" name="TextBox 2"/>
          <p:cNvSpPr txBox="1"/>
          <p:nvPr/>
        </p:nvSpPr>
        <p:spPr>
          <a:xfrm>
            <a:off x="1371600" y="6248400"/>
            <a:ext cx="6934200" cy="369332"/>
          </a:xfrm>
          <a:prstGeom prst="rect">
            <a:avLst/>
          </a:prstGeom>
          <a:noFill/>
        </p:spPr>
        <p:txBody>
          <a:bodyPr wrap="square" rtlCol="0">
            <a:spAutoFit/>
          </a:bodyPr>
          <a:lstStyle/>
          <a:p>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*Analysis conducted by the Office of Informatics and Analytics, TDH (last updated January 15, 2021). Limited to TN residents. Data Source: Controlled Substance Monitoring Database.</a:t>
            </a:r>
          </a:p>
        </p:txBody>
      </p:sp>
      <p:pic>
        <p:nvPicPr>
          <p:cNvPr id="6" name="Picture 5" descr="Chart, line chart&#10;&#10;Description automatically generated">
            <a:extLst>
              <a:ext uri="{FF2B5EF4-FFF2-40B4-BE49-F238E27FC236}">
                <a16:creationId xmlns:a16="http://schemas.microsoft.com/office/drawing/2014/main" id="{B9703EB0-F414-4134-A8B4-CDB094A72A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6667" b="2617"/>
          <a:stretch/>
        </p:blipFill>
        <p:spPr>
          <a:xfrm>
            <a:off x="3352800" y="2039832"/>
            <a:ext cx="5334000" cy="3918065"/>
          </a:xfrm>
          <a:prstGeom prst="rect">
            <a:avLst/>
          </a:prstGeom>
        </p:spPr>
      </p:pic>
      <p:pic>
        <p:nvPicPr>
          <p:cNvPr id="8" name="Picture 7" descr="Chart, line chart&#10;&#10;Description automatically generated">
            <a:extLst>
              <a:ext uri="{FF2B5EF4-FFF2-40B4-BE49-F238E27FC236}">
                <a16:creationId xmlns:a16="http://schemas.microsoft.com/office/drawing/2014/main" id="{13B65A64-3371-4AC5-ADD8-F7248636FB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33" t="34413" b="44754"/>
          <a:stretch/>
        </p:blipFill>
        <p:spPr>
          <a:xfrm>
            <a:off x="492253" y="3124200"/>
            <a:ext cx="1758693" cy="1381830"/>
          </a:xfrm>
          <a:prstGeom prst="rect">
            <a:avLst/>
          </a:prstGeom>
        </p:spPr>
      </p:pic>
    </p:spTree>
    <p:extLst>
      <p:ext uri="{BB962C8B-B14F-4D97-AF65-F5344CB8AC3E}">
        <p14:creationId xmlns:p14="http://schemas.microsoft.com/office/powerpoint/2010/main" val="3450055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Prescription Data</a:t>
            </a:r>
          </a:p>
        </p:txBody>
      </p:sp>
      <p:sp>
        <p:nvSpPr>
          <p:cNvPr id="2" name="TextBox 1"/>
          <p:cNvSpPr txBox="1"/>
          <p:nvPr/>
        </p:nvSpPr>
        <p:spPr>
          <a:xfrm>
            <a:off x="304801" y="1134070"/>
            <a:ext cx="7924799" cy="646331"/>
          </a:xfrm>
          <a:prstGeom prst="rect">
            <a:avLst/>
          </a:prstGeom>
          <a:noFill/>
        </p:spPr>
        <p:txBody>
          <a:bodyPr wrap="square" rtlCol="0">
            <a:spAutoFit/>
          </a:bodyPr>
          <a:lstStyle/>
          <a:p>
            <a:r>
              <a:rPr lang="en-US" b="1" dirty="0">
                <a:latin typeface="Arial" panose="020B0604020202020204" pitchFamily="34" charset="0"/>
                <a:ea typeface="Open Sans" panose="020B0606030504020204" pitchFamily="34" charset="0"/>
                <a:cs typeface="Arial" panose="020B0604020202020204" pitchFamily="34" charset="0"/>
              </a:rPr>
              <a:t>Prescription Rate of Top 3 Most Prescribed Short-Acting Opioids for Pain in TN by Quarter for 2016-2020</a:t>
            </a:r>
            <a:r>
              <a:rPr lang="en-US" b="1" baseline="30000" dirty="0">
                <a:latin typeface="Arial" panose="020B0604020202020204" pitchFamily="34" charset="0"/>
                <a:ea typeface="Open Sans" panose="020B0606030504020204" pitchFamily="34" charset="0"/>
                <a:cs typeface="Arial" panose="020B0604020202020204" pitchFamily="34" charset="0"/>
              </a:rPr>
              <a:t>*</a:t>
            </a:r>
          </a:p>
        </p:txBody>
      </p:sp>
      <p:sp>
        <p:nvSpPr>
          <p:cNvPr id="7" name="TextBox 6"/>
          <p:cNvSpPr txBox="1"/>
          <p:nvPr/>
        </p:nvSpPr>
        <p:spPr>
          <a:xfrm>
            <a:off x="502920" y="2362200"/>
            <a:ext cx="2743200" cy="2400657"/>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ea typeface="Open Sans" panose="020B0606030504020204" pitchFamily="34" charset="0"/>
                <a:cs typeface="Arial" panose="020B0604020202020204" pitchFamily="34" charset="0"/>
              </a:rPr>
              <a:t>Hydrocodone  is consistently the most commonly prescribed short-acting opioid for pain</a:t>
            </a:r>
          </a:p>
          <a:p>
            <a:endParaRPr lang="en-US" sz="600" dirty="0">
              <a:latin typeface="Arial" panose="020B0604020202020204" pitchFamily="34" charset="0"/>
              <a:ea typeface="Open Sans" panose="020B0606030504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ea typeface="Open Sans" panose="020B0606030504020204" pitchFamily="34" charset="0"/>
                <a:cs typeface="Arial" panose="020B0604020202020204" pitchFamily="34" charset="0"/>
              </a:rPr>
              <a:t>Each top prescribed opioid increased in rate from Q2 2020 to Q3 2020 </a:t>
            </a:r>
          </a:p>
        </p:txBody>
      </p:sp>
      <p:sp>
        <p:nvSpPr>
          <p:cNvPr id="10" name="TextBox 9"/>
          <p:cNvSpPr txBox="1"/>
          <p:nvPr/>
        </p:nvSpPr>
        <p:spPr>
          <a:xfrm>
            <a:off x="1371600" y="6248400"/>
            <a:ext cx="6934200" cy="369332"/>
          </a:xfrm>
          <a:prstGeom prst="rect">
            <a:avLst/>
          </a:prstGeom>
          <a:noFill/>
        </p:spPr>
        <p:txBody>
          <a:bodyPr wrap="square" rtlCol="0">
            <a:spAutoFit/>
          </a:bodyPr>
          <a:lstStyle/>
          <a:p>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*Analysis conducted by the Office of Informatics and Analytics, TDH (last updated January 15, 2021). Limited to TN residents. Data Source: Controlled Substance Monitoring Database.</a:t>
            </a:r>
          </a:p>
        </p:txBody>
      </p:sp>
      <p:pic>
        <p:nvPicPr>
          <p:cNvPr id="8" name="Picture 7">
            <a:extLst>
              <a:ext uri="{FF2B5EF4-FFF2-40B4-BE49-F238E27FC236}">
                <a16:creationId xmlns:a16="http://schemas.microsoft.com/office/drawing/2014/main" id="{122C8B87-1DF6-41AE-B8B0-02AF46DEB78D}"/>
              </a:ext>
            </a:extLst>
          </p:cNvPr>
          <p:cNvPicPr>
            <a:picLocks noChangeAspect="1"/>
          </p:cNvPicPr>
          <p:nvPr/>
        </p:nvPicPr>
        <p:blipFill>
          <a:blip r:embed="rId3"/>
          <a:stretch>
            <a:fillRect/>
          </a:stretch>
        </p:blipFill>
        <p:spPr>
          <a:xfrm>
            <a:off x="3566603" y="2013964"/>
            <a:ext cx="5410200" cy="3918065"/>
          </a:xfrm>
          <a:prstGeom prst="rect">
            <a:avLst/>
          </a:prstGeom>
        </p:spPr>
      </p:pic>
      <p:pic>
        <p:nvPicPr>
          <p:cNvPr id="6" name="Picture 5">
            <a:extLst>
              <a:ext uri="{FF2B5EF4-FFF2-40B4-BE49-F238E27FC236}">
                <a16:creationId xmlns:a16="http://schemas.microsoft.com/office/drawing/2014/main" id="{4BE115AB-E6A9-4E17-B0B1-F4B568DA4D45}"/>
              </a:ext>
            </a:extLst>
          </p:cNvPr>
          <p:cNvPicPr>
            <a:picLocks noChangeAspect="1"/>
          </p:cNvPicPr>
          <p:nvPr/>
        </p:nvPicPr>
        <p:blipFill>
          <a:blip r:embed="rId4"/>
          <a:stretch>
            <a:fillRect/>
          </a:stretch>
        </p:blipFill>
        <p:spPr>
          <a:xfrm>
            <a:off x="7304112" y="1651390"/>
            <a:ext cx="1347324" cy="1057275"/>
          </a:xfrm>
          <a:prstGeom prst="rect">
            <a:avLst/>
          </a:prstGeom>
        </p:spPr>
      </p:pic>
    </p:spTree>
    <p:extLst>
      <p:ext uri="{BB962C8B-B14F-4D97-AF65-F5344CB8AC3E}">
        <p14:creationId xmlns:p14="http://schemas.microsoft.com/office/powerpoint/2010/main" val="406136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Prescription Data</a:t>
            </a:r>
          </a:p>
        </p:txBody>
      </p:sp>
      <p:sp>
        <p:nvSpPr>
          <p:cNvPr id="2" name="TextBox 1"/>
          <p:cNvSpPr txBox="1"/>
          <p:nvPr/>
        </p:nvSpPr>
        <p:spPr>
          <a:xfrm>
            <a:off x="304801" y="1134070"/>
            <a:ext cx="8000999" cy="646331"/>
          </a:xfrm>
          <a:prstGeom prst="rect">
            <a:avLst/>
          </a:prstGeom>
          <a:noFill/>
        </p:spPr>
        <p:txBody>
          <a:bodyPr wrap="square" rtlCol="0">
            <a:spAutoFit/>
          </a:bodyPr>
          <a:lstStyle/>
          <a:p>
            <a:r>
              <a:rPr lang="en-US" b="1" dirty="0">
                <a:latin typeface="Arial" panose="020B0604020202020204" pitchFamily="34" charset="0"/>
                <a:ea typeface="Open Sans" panose="020B0606030504020204" pitchFamily="34" charset="0"/>
                <a:cs typeface="Arial" panose="020B0604020202020204" pitchFamily="34" charset="0"/>
              </a:rPr>
              <a:t>Prescription Rate of Top 4 Most Prescribed Benzodiazepines in TN by Quarter for 2016-2020</a:t>
            </a:r>
            <a:r>
              <a:rPr lang="en-US" b="1" baseline="30000" dirty="0">
                <a:latin typeface="Arial" panose="020B0604020202020204" pitchFamily="34" charset="0"/>
                <a:ea typeface="Open Sans" panose="020B0606030504020204" pitchFamily="34" charset="0"/>
                <a:cs typeface="Arial" panose="020B0604020202020204" pitchFamily="34" charset="0"/>
              </a:rPr>
              <a:t>*</a:t>
            </a:r>
          </a:p>
        </p:txBody>
      </p:sp>
      <p:sp>
        <p:nvSpPr>
          <p:cNvPr id="3" name="TextBox 2"/>
          <p:cNvSpPr txBox="1"/>
          <p:nvPr/>
        </p:nvSpPr>
        <p:spPr>
          <a:xfrm>
            <a:off x="1371600" y="6248400"/>
            <a:ext cx="6934200" cy="369332"/>
          </a:xfrm>
          <a:prstGeom prst="rect">
            <a:avLst/>
          </a:prstGeom>
          <a:noFill/>
        </p:spPr>
        <p:txBody>
          <a:bodyPr wrap="square" rtlCol="0">
            <a:spAutoFit/>
          </a:bodyPr>
          <a:lstStyle/>
          <a:p>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*Analysis conducted by the Office of Informatics and Analytics, TDH (last updated January 15, 2021). Limited to TN residents. Data Source: Controlled Substance Monitoring Database.</a:t>
            </a:r>
          </a:p>
        </p:txBody>
      </p:sp>
      <p:pic>
        <p:nvPicPr>
          <p:cNvPr id="6" name="Picture 5" descr="Chart, line chart&#10;&#10;Description automatically generated">
            <a:extLst>
              <a:ext uri="{FF2B5EF4-FFF2-40B4-BE49-F238E27FC236}">
                <a16:creationId xmlns:a16="http://schemas.microsoft.com/office/drawing/2014/main" id="{6C002A3C-422E-4BCF-A9BF-95019C8433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6667" b="4739"/>
          <a:stretch/>
        </p:blipFill>
        <p:spPr>
          <a:xfrm>
            <a:off x="3048000" y="1911168"/>
            <a:ext cx="5629274" cy="3912038"/>
          </a:xfrm>
          <a:prstGeom prst="rect">
            <a:avLst/>
          </a:prstGeom>
        </p:spPr>
      </p:pic>
      <p:pic>
        <p:nvPicPr>
          <p:cNvPr id="8" name="Picture 7" descr="Chart, line chart&#10;&#10;Description automatically generated">
            <a:extLst>
              <a:ext uri="{FF2B5EF4-FFF2-40B4-BE49-F238E27FC236}">
                <a16:creationId xmlns:a16="http://schemas.microsoft.com/office/drawing/2014/main" id="{F80DBDD9-A2A8-4654-AA28-0BEF957D15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33" t="31589" b="42424"/>
          <a:stretch/>
        </p:blipFill>
        <p:spPr>
          <a:xfrm>
            <a:off x="560650" y="2819400"/>
            <a:ext cx="1621899" cy="1589567"/>
          </a:xfrm>
          <a:prstGeom prst="rect">
            <a:avLst/>
          </a:prstGeom>
        </p:spPr>
      </p:pic>
    </p:spTree>
    <p:extLst>
      <p:ext uri="{BB962C8B-B14F-4D97-AF65-F5344CB8AC3E}">
        <p14:creationId xmlns:p14="http://schemas.microsoft.com/office/powerpoint/2010/main" val="3161610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Prescription Data</a:t>
            </a:r>
          </a:p>
        </p:txBody>
      </p:sp>
      <p:sp>
        <p:nvSpPr>
          <p:cNvPr id="2" name="TextBox 1"/>
          <p:cNvSpPr txBox="1"/>
          <p:nvPr/>
        </p:nvSpPr>
        <p:spPr>
          <a:xfrm>
            <a:off x="304802" y="1134070"/>
            <a:ext cx="8584376" cy="646331"/>
          </a:xfrm>
          <a:prstGeom prst="rect">
            <a:avLst/>
          </a:prstGeom>
          <a:noFill/>
        </p:spPr>
        <p:txBody>
          <a:bodyPr wrap="square" rtlCol="0">
            <a:spAutoFit/>
          </a:bodyPr>
          <a:lstStyle/>
          <a:p>
            <a:r>
              <a:rPr lang="en-US" b="1" dirty="0">
                <a:latin typeface="Arial" panose="020B0604020202020204" pitchFamily="34" charset="0"/>
                <a:ea typeface="Open Sans" panose="020B0606030504020204" pitchFamily="34" charset="0"/>
                <a:cs typeface="Arial" panose="020B0604020202020204" pitchFamily="34" charset="0"/>
              </a:rPr>
              <a:t>Prescription Rate of Top 4 Most Prescribed Benzodiazepines in TN by Quarter for 2016-2020</a:t>
            </a:r>
            <a:r>
              <a:rPr lang="en-US" b="1" baseline="30000" dirty="0">
                <a:latin typeface="Arial" panose="020B0604020202020204" pitchFamily="34" charset="0"/>
                <a:ea typeface="Open Sans" panose="020B0606030504020204" pitchFamily="34" charset="0"/>
                <a:cs typeface="Arial" panose="020B0604020202020204" pitchFamily="34" charset="0"/>
              </a:rPr>
              <a:t>*</a:t>
            </a:r>
          </a:p>
        </p:txBody>
      </p:sp>
      <p:sp>
        <p:nvSpPr>
          <p:cNvPr id="7" name="TextBox 6"/>
          <p:cNvSpPr txBox="1"/>
          <p:nvPr/>
        </p:nvSpPr>
        <p:spPr>
          <a:xfrm>
            <a:off x="533400" y="2362200"/>
            <a:ext cx="2514600" cy="2554545"/>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ea typeface="Open Sans" panose="020B0606030504020204" pitchFamily="34" charset="0"/>
                <a:cs typeface="Arial" panose="020B0604020202020204" pitchFamily="34" charset="0"/>
              </a:rPr>
              <a:t>Alprazolam is prescribed nearly 2 to 3 times the rate of the other benzodiazepines</a:t>
            </a:r>
          </a:p>
          <a:p>
            <a:pPr marL="285750" indent="-285750">
              <a:buFont typeface="Arial" panose="020B0604020202020204" pitchFamily="34" charset="0"/>
              <a:buChar char="•"/>
            </a:pPr>
            <a:endParaRPr lang="en-US" sz="1600" dirty="0">
              <a:latin typeface="Arial" panose="020B0604020202020204" pitchFamily="34" charset="0"/>
              <a:ea typeface="Open Sans" panose="020B0606030504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ea typeface="Open Sans" panose="020B0606030504020204" pitchFamily="34" charset="0"/>
                <a:cs typeface="Arial" panose="020B0604020202020204" pitchFamily="34" charset="0"/>
              </a:rPr>
              <a:t>The rate of filled Alprazolam prescriptions continued to decrease from 2016 to 2020</a:t>
            </a:r>
          </a:p>
        </p:txBody>
      </p:sp>
      <p:sp>
        <p:nvSpPr>
          <p:cNvPr id="10" name="TextBox 9"/>
          <p:cNvSpPr txBox="1"/>
          <p:nvPr/>
        </p:nvSpPr>
        <p:spPr>
          <a:xfrm>
            <a:off x="1371600" y="6248400"/>
            <a:ext cx="6934200" cy="369332"/>
          </a:xfrm>
          <a:prstGeom prst="rect">
            <a:avLst/>
          </a:prstGeom>
          <a:noFill/>
        </p:spPr>
        <p:txBody>
          <a:bodyPr wrap="square" rtlCol="0">
            <a:spAutoFit/>
          </a:bodyPr>
          <a:lstStyle/>
          <a:p>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*Analysis conducted by the Office of Informatics and Analytics, TDH (last updated January 15, 2021). Limited to TN residents. Data Source: Controlled Substance Monitoring Database.</a:t>
            </a: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826" y="2006373"/>
            <a:ext cx="5586351" cy="4075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12CFE054-C23E-43EA-92FE-3F15A96590A6}"/>
              </a:ext>
            </a:extLst>
          </p:cNvPr>
          <p:cNvPicPr>
            <a:picLocks noChangeAspect="1"/>
          </p:cNvPicPr>
          <p:nvPr/>
        </p:nvPicPr>
        <p:blipFill>
          <a:blip r:embed="rId4"/>
          <a:stretch>
            <a:fillRect/>
          </a:stretch>
        </p:blipFill>
        <p:spPr>
          <a:xfrm>
            <a:off x="3429000" y="2006373"/>
            <a:ext cx="5460177" cy="4013427"/>
          </a:xfrm>
          <a:prstGeom prst="rect">
            <a:avLst/>
          </a:prstGeom>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1658498"/>
            <a:ext cx="1219200" cy="1352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6103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Prescription Data</a:t>
            </a:r>
          </a:p>
        </p:txBody>
      </p:sp>
      <p:sp>
        <p:nvSpPr>
          <p:cNvPr id="2" name="TextBox 1"/>
          <p:cNvSpPr txBox="1"/>
          <p:nvPr/>
        </p:nvSpPr>
        <p:spPr>
          <a:xfrm>
            <a:off x="228600" y="1134070"/>
            <a:ext cx="8382000" cy="646331"/>
          </a:xfrm>
          <a:prstGeom prst="rect">
            <a:avLst/>
          </a:prstGeom>
          <a:noFill/>
        </p:spPr>
        <p:txBody>
          <a:bodyPr wrap="square" rtlCol="0">
            <a:spAutoFit/>
          </a:bodyPr>
          <a:lstStyle/>
          <a:p>
            <a:r>
              <a:rPr lang="en-US" b="1" dirty="0">
                <a:latin typeface="Arial" panose="020B0604020202020204" pitchFamily="34" charset="0"/>
                <a:ea typeface="Open Sans" panose="020B0606030504020204" pitchFamily="34" charset="0"/>
                <a:cs typeface="Arial" panose="020B0604020202020204" pitchFamily="34" charset="0"/>
              </a:rPr>
              <a:t>Rate of Opioid Prescriptions for Pain Filled by TN County of Residence for 2020</a:t>
            </a:r>
            <a:r>
              <a:rPr lang="en-US" b="1" baseline="30000" dirty="0">
                <a:latin typeface="Arial" panose="020B0604020202020204" pitchFamily="34" charset="0"/>
                <a:ea typeface="Open Sans" panose="020B0606030504020204" pitchFamily="34" charset="0"/>
                <a:cs typeface="Arial" panose="020B0604020202020204" pitchFamily="34" charset="0"/>
              </a:rPr>
              <a:t>*</a:t>
            </a:r>
          </a:p>
        </p:txBody>
      </p:sp>
      <p:sp>
        <p:nvSpPr>
          <p:cNvPr id="3" name="TextBox 2"/>
          <p:cNvSpPr txBox="1"/>
          <p:nvPr/>
        </p:nvSpPr>
        <p:spPr>
          <a:xfrm>
            <a:off x="1371600" y="6248400"/>
            <a:ext cx="6934200" cy="369332"/>
          </a:xfrm>
          <a:prstGeom prst="rect">
            <a:avLst/>
          </a:prstGeom>
          <a:noFill/>
        </p:spPr>
        <p:txBody>
          <a:bodyPr wrap="square" rtlCol="0">
            <a:spAutoFit/>
          </a:bodyPr>
          <a:lstStyle/>
          <a:p>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*Analysis conducted by the Office of Informatics and Analytics, TDH (last updated February 2, 2021). Limited to TN residents. Data Source: Controlled Substance Monitoring Database.</a:t>
            </a:r>
          </a:p>
        </p:txBody>
      </p:sp>
      <p:sp>
        <p:nvSpPr>
          <p:cNvPr id="12" name="TextBox 11"/>
          <p:cNvSpPr txBox="1"/>
          <p:nvPr/>
        </p:nvSpPr>
        <p:spPr>
          <a:xfrm>
            <a:off x="381000" y="5029200"/>
            <a:ext cx="8534400" cy="923330"/>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Arial" panose="020B0604020202020204" pitchFamily="34" charset="0"/>
                <a:ea typeface="Open Sans" panose="020B0606030504020204" pitchFamily="34" charset="0"/>
                <a:cs typeface="Arial" panose="020B0604020202020204" pitchFamily="34" charset="0"/>
              </a:rPr>
              <a:t>Prescription rates for opioids for pain were lower in 2020 compared to 2019 across all counties</a:t>
            </a:r>
          </a:p>
          <a:p>
            <a:pPr marL="285750" indent="-285750">
              <a:buFont typeface="Arial" panose="020B0604020202020204" pitchFamily="34" charset="0"/>
              <a:buChar char="•"/>
            </a:pPr>
            <a:endParaRPr lang="en-US" sz="600" dirty="0">
              <a:latin typeface="Arial" panose="020B0604020202020204" pitchFamily="34" charset="0"/>
              <a:ea typeface="Open Sans" panose="020B0606030504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ea typeface="Open Sans" panose="020B0606030504020204" pitchFamily="34" charset="0"/>
                <a:cs typeface="Arial" panose="020B0604020202020204" pitchFamily="34" charset="0"/>
              </a:rPr>
              <a:t>Despite this decrease, 40 of the 95 counties have a rate above 1,000 prescriptions per 1,000 residents</a:t>
            </a:r>
          </a:p>
          <a:p>
            <a:endParaRPr lang="en-US" sz="600" dirty="0">
              <a:latin typeface="Arial" panose="020B0604020202020204" pitchFamily="34" charset="0"/>
              <a:ea typeface="Open Sans" panose="020B0606030504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ea typeface="Open Sans" panose="020B0606030504020204" pitchFamily="34" charset="0"/>
                <a:cs typeface="Arial" panose="020B0604020202020204" pitchFamily="34" charset="0"/>
              </a:rPr>
              <a:t>Prescription rates tend to be low in the most populous counties and highest in rural areas</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4739" y="4012074"/>
            <a:ext cx="247650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FC095C64-5A7F-491F-A6DB-971663002B4F}"/>
              </a:ext>
            </a:extLst>
          </p:cNvPr>
          <p:cNvPicPr>
            <a:picLocks noChangeAspect="1"/>
          </p:cNvPicPr>
          <p:nvPr/>
        </p:nvPicPr>
        <p:blipFill rotWithShape="1">
          <a:blip r:embed="rId4"/>
          <a:srcRect l="7070" t="21111" r="5555" b="50000"/>
          <a:stretch/>
        </p:blipFill>
        <p:spPr>
          <a:xfrm>
            <a:off x="1001697" y="1735004"/>
            <a:ext cx="7608903" cy="1981200"/>
          </a:xfrm>
          <a:prstGeom prst="rect">
            <a:avLst/>
          </a:prstGeom>
        </p:spPr>
      </p:pic>
      <p:pic>
        <p:nvPicPr>
          <p:cNvPr id="6" name="Picture 5">
            <a:extLst>
              <a:ext uri="{FF2B5EF4-FFF2-40B4-BE49-F238E27FC236}">
                <a16:creationId xmlns:a16="http://schemas.microsoft.com/office/drawing/2014/main" id="{0CF86D99-821C-44DD-994A-E9AF5A9601AC}"/>
              </a:ext>
            </a:extLst>
          </p:cNvPr>
          <p:cNvPicPr>
            <a:picLocks noChangeAspect="1"/>
          </p:cNvPicPr>
          <p:nvPr/>
        </p:nvPicPr>
        <p:blipFill rotWithShape="1">
          <a:blip r:embed="rId4"/>
          <a:srcRect l="4496" t="56222" r="45706" b="24444"/>
          <a:stretch/>
        </p:blipFill>
        <p:spPr>
          <a:xfrm>
            <a:off x="533400" y="3784711"/>
            <a:ext cx="3352800" cy="996706"/>
          </a:xfrm>
          <a:prstGeom prst="rect">
            <a:avLst/>
          </a:prstGeom>
        </p:spPr>
      </p:pic>
      <p:pic>
        <p:nvPicPr>
          <p:cNvPr id="7" name="Picture 6">
            <a:extLst>
              <a:ext uri="{FF2B5EF4-FFF2-40B4-BE49-F238E27FC236}">
                <a16:creationId xmlns:a16="http://schemas.microsoft.com/office/drawing/2014/main" id="{3E573F53-0F67-404A-A3C4-7D6FBF039AD0}"/>
              </a:ext>
            </a:extLst>
          </p:cNvPr>
          <p:cNvPicPr>
            <a:picLocks noChangeAspect="1"/>
          </p:cNvPicPr>
          <p:nvPr/>
        </p:nvPicPr>
        <p:blipFill rotWithShape="1">
          <a:blip r:embed="rId4"/>
          <a:srcRect l="1919" t="80444" r="58273" b="15538"/>
          <a:stretch/>
        </p:blipFill>
        <p:spPr>
          <a:xfrm>
            <a:off x="533400" y="4748887"/>
            <a:ext cx="2590800" cy="202074"/>
          </a:xfrm>
          <a:prstGeom prst="rect">
            <a:avLst/>
          </a:prstGeom>
        </p:spPr>
      </p:pic>
    </p:spTree>
    <p:extLst>
      <p:ext uri="{BB962C8B-B14F-4D97-AF65-F5344CB8AC3E}">
        <p14:creationId xmlns:p14="http://schemas.microsoft.com/office/powerpoint/2010/main" val="1864832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Prescription Data</a:t>
            </a:r>
          </a:p>
        </p:txBody>
      </p:sp>
      <p:sp>
        <p:nvSpPr>
          <p:cNvPr id="2" name="TextBox 1"/>
          <p:cNvSpPr txBox="1"/>
          <p:nvPr/>
        </p:nvSpPr>
        <p:spPr>
          <a:xfrm>
            <a:off x="304801" y="1134070"/>
            <a:ext cx="8686799" cy="646331"/>
          </a:xfrm>
          <a:prstGeom prst="rect">
            <a:avLst/>
          </a:prstGeom>
          <a:noFill/>
        </p:spPr>
        <p:txBody>
          <a:bodyPr wrap="square" rtlCol="0">
            <a:spAutoFit/>
          </a:bodyPr>
          <a:lstStyle/>
          <a:p>
            <a:r>
              <a:rPr lang="en-US" b="1" dirty="0">
                <a:latin typeface="Arial" panose="020B0604020202020204" pitchFamily="34" charset="0"/>
                <a:ea typeface="Open Sans" panose="020B0606030504020204" pitchFamily="34" charset="0"/>
                <a:cs typeface="Arial" panose="020B0604020202020204" pitchFamily="34" charset="0"/>
              </a:rPr>
              <a:t>Rate of Benzodiazepine Prescriptions Filled by TN County of Residence for 2020</a:t>
            </a:r>
            <a:r>
              <a:rPr lang="en-US" b="1" baseline="30000" dirty="0">
                <a:latin typeface="Arial" panose="020B0604020202020204" pitchFamily="34" charset="0"/>
                <a:ea typeface="Open Sans" panose="020B0606030504020204" pitchFamily="34" charset="0"/>
                <a:cs typeface="Arial" panose="020B0604020202020204" pitchFamily="34" charset="0"/>
              </a:rPr>
              <a:t>*</a:t>
            </a:r>
          </a:p>
        </p:txBody>
      </p:sp>
      <p:sp>
        <p:nvSpPr>
          <p:cNvPr id="3" name="TextBox 2"/>
          <p:cNvSpPr txBox="1"/>
          <p:nvPr/>
        </p:nvSpPr>
        <p:spPr>
          <a:xfrm>
            <a:off x="1371600" y="6248400"/>
            <a:ext cx="6934200" cy="369332"/>
          </a:xfrm>
          <a:prstGeom prst="rect">
            <a:avLst/>
          </a:prstGeom>
          <a:noFill/>
        </p:spPr>
        <p:txBody>
          <a:bodyPr wrap="square" rtlCol="0">
            <a:spAutoFit/>
          </a:bodyPr>
          <a:lstStyle/>
          <a:p>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*Analysis conducted by the Office of Informatics and Analytics, TDH (last updated February 2, 2021). Limited to TN residents. Data Source: Controlled Substance Monitoring Database.</a:t>
            </a:r>
          </a:p>
        </p:txBody>
      </p:sp>
      <p:sp>
        <p:nvSpPr>
          <p:cNvPr id="15" name="TextBox 14"/>
          <p:cNvSpPr txBox="1"/>
          <p:nvPr/>
        </p:nvSpPr>
        <p:spPr>
          <a:xfrm>
            <a:off x="304800" y="5047013"/>
            <a:ext cx="8610599" cy="1046440"/>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Arial" panose="020B0604020202020204" pitchFamily="34" charset="0"/>
                <a:ea typeface="Open Sans" panose="020B0606030504020204" pitchFamily="34" charset="0"/>
                <a:cs typeface="Arial" panose="020B0604020202020204" pitchFamily="34" charset="0"/>
              </a:rPr>
              <a:t>In 2020, the rate of filled benzodiazepine prescriptions was lower compared to 2019 in 86 of 95 counties</a:t>
            </a:r>
          </a:p>
          <a:p>
            <a:pPr marL="285750" indent="-285750">
              <a:buFont typeface="Arial" panose="020B0604020202020204" pitchFamily="34" charset="0"/>
              <a:buChar char="•"/>
            </a:pPr>
            <a:endParaRPr lang="en-US" sz="600" dirty="0">
              <a:latin typeface="Arial" panose="020B0604020202020204" pitchFamily="34" charset="0"/>
              <a:ea typeface="Open Sans" panose="020B0606030504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ea typeface="Open Sans" panose="020B0606030504020204" pitchFamily="34" charset="0"/>
                <a:cs typeface="Arial" panose="020B0604020202020204" pitchFamily="34" charset="0"/>
              </a:rPr>
              <a:t>The counties with the highest benzodiazepine prescription rates in 2020 were in large portions of West TN and Northeast TN</a:t>
            </a: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5100" y="4286744"/>
            <a:ext cx="247650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06D2DB2A-05AE-4162-82C5-BDE98A406BCB}"/>
              </a:ext>
            </a:extLst>
          </p:cNvPr>
          <p:cNvPicPr>
            <a:picLocks noChangeAspect="1"/>
          </p:cNvPicPr>
          <p:nvPr/>
        </p:nvPicPr>
        <p:blipFill rotWithShape="1">
          <a:blip r:embed="rId4"/>
          <a:srcRect l="7071" t="21111" r="6212" b="48824"/>
          <a:stretch/>
        </p:blipFill>
        <p:spPr>
          <a:xfrm>
            <a:off x="647700" y="1776525"/>
            <a:ext cx="8000999" cy="2103014"/>
          </a:xfrm>
          <a:prstGeom prst="rect">
            <a:avLst/>
          </a:prstGeom>
        </p:spPr>
      </p:pic>
      <p:pic>
        <p:nvPicPr>
          <p:cNvPr id="6" name="Picture 5">
            <a:extLst>
              <a:ext uri="{FF2B5EF4-FFF2-40B4-BE49-F238E27FC236}">
                <a16:creationId xmlns:a16="http://schemas.microsoft.com/office/drawing/2014/main" id="{A24C8961-5F1D-4E36-BCD6-D2FF88AEDD50}"/>
              </a:ext>
            </a:extLst>
          </p:cNvPr>
          <p:cNvPicPr>
            <a:picLocks noChangeAspect="1"/>
          </p:cNvPicPr>
          <p:nvPr/>
        </p:nvPicPr>
        <p:blipFill rotWithShape="1">
          <a:blip r:embed="rId4"/>
          <a:srcRect l="4496" t="57778" r="45706" b="24444"/>
          <a:stretch/>
        </p:blipFill>
        <p:spPr>
          <a:xfrm>
            <a:off x="381000" y="3955912"/>
            <a:ext cx="3581402" cy="987973"/>
          </a:xfrm>
          <a:prstGeom prst="rect">
            <a:avLst/>
          </a:prstGeom>
        </p:spPr>
      </p:pic>
    </p:spTree>
    <p:extLst>
      <p:ext uri="{BB962C8B-B14F-4D97-AF65-F5344CB8AC3E}">
        <p14:creationId xmlns:p14="http://schemas.microsoft.com/office/powerpoint/2010/main" val="4175614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Prescription Data</a:t>
            </a:r>
          </a:p>
        </p:txBody>
      </p:sp>
      <p:sp>
        <p:nvSpPr>
          <p:cNvPr id="2" name="TextBox 1"/>
          <p:cNvSpPr txBox="1"/>
          <p:nvPr/>
        </p:nvSpPr>
        <p:spPr>
          <a:xfrm>
            <a:off x="304801" y="1134070"/>
            <a:ext cx="8458199" cy="646331"/>
          </a:xfrm>
          <a:prstGeom prst="rect">
            <a:avLst/>
          </a:prstGeom>
          <a:noFill/>
        </p:spPr>
        <p:txBody>
          <a:bodyPr wrap="square" rtlCol="0">
            <a:spAutoFit/>
          </a:bodyPr>
          <a:lstStyle/>
          <a:p>
            <a:r>
              <a:rPr lang="en-US" b="1" dirty="0">
                <a:latin typeface="Arial" panose="020B0604020202020204" pitchFamily="34" charset="0"/>
                <a:ea typeface="Open Sans" panose="020B0606030504020204" pitchFamily="34" charset="0"/>
                <a:cs typeface="Arial" panose="020B0604020202020204" pitchFamily="34" charset="0"/>
              </a:rPr>
              <a:t>Rate of Gabapentin Prescriptions Filled by TN County of Residence for 2020</a:t>
            </a:r>
            <a:r>
              <a:rPr lang="en-US" b="1" baseline="30000" dirty="0">
                <a:latin typeface="Arial" panose="020B0604020202020204" pitchFamily="34" charset="0"/>
                <a:ea typeface="Open Sans" panose="020B0606030504020204" pitchFamily="34" charset="0"/>
                <a:cs typeface="Arial" panose="020B0604020202020204" pitchFamily="34" charset="0"/>
              </a:rPr>
              <a:t>*</a:t>
            </a:r>
          </a:p>
        </p:txBody>
      </p:sp>
      <p:sp>
        <p:nvSpPr>
          <p:cNvPr id="3" name="TextBox 2"/>
          <p:cNvSpPr txBox="1"/>
          <p:nvPr/>
        </p:nvSpPr>
        <p:spPr>
          <a:xfrm>
            <a:off x="1371600" y="6248400"/>
            <a:ext cx="6934200" cy="369332"/>
          </a:xfrm>
          <a:prstGeom prst="rect">
            <a:avLst/>
          </a:prstGeom>
          <a:noFill/>
        </p:spPr>
        <p:txBody>
          <a:bodyPr wrap="square" rtlCol="0">
            <a:spAutoFit/>
          </a:bodyPr>
          <a:lstStyle/>
          <a:p>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*Analysis conducted by the Office of Informatics and Analytics, TDH (last updated February 2, 2021). Limited to TN residents. Data Source: Controlled Substance Monitoring Database.</a:t>
            </a:r>
          </a:p>
        </p:txBody>
      </p:sp>
      <p:sp>
        <p:nvSpPr>
          <p:cNvPr id="15" name="TextBox 14"/>
          <p:cNvSpPr txBox="1"/>
          <p:nvPr/>
        </p:nvSpPr>
        <p:spPr>
          <a:xfrm>
            <a:off x="304800" y="5047013"/>
            <a:ext cx="8610599" cy="1046440"/>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Arial" panose="020B0604020202020204" pitchFamily="34" charset="0"/>
                <a:ea typeface="Open Sans" panose="020B0606030504020204" pitchFamily="34" charset="0"/>
                <a:cs typeface="Arial" panose="020B0604020202020204" pitchFamily="34" charset="0"/>
              </a:rPr>
              <a:t>On July 1, 2018, required reporting began on gabapentin and has been used as an alternative to opioids for pain management</a:t>
            </a:r>
          </a:p>
          <a:p>
            <a:pPr marL="285750" indent="-285750">
              <a:buFont typeface="Arial" panose="020B0604020202020204" pitchFamily="34" charset="0"/>
              <a:buChar char="•"/>
            </a:pPr>
            <a:endParaRPr lang="en-US" sz="600" dirty="0">
              <a:latin typeface="Arial" panose="020B0604020202020204" pitchFamily="34" charset="0"/>
              <a:ea typeface="Open Sans" panose="020B0606030504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ea typeface="Open Sans" panose="020B0606030504020204" pitchFamily="34" charset="0"/>
                <a:cs typeface="Arial" panose="020B0604020202020204" pitchFamily="34" charset="0"/>
              </a:rPr>
              <a:t>Prescription rates tend to be highest in the areas around the northern part of East TN and the southern part of Middle TN</a:t>
            </a: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5100" y="4286744"/>
            <a:ext cx="247650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9DF61FBE-FFC6-412A-B0BF-3991B38F5707}"/>
              </a:ext>
            </a:extLst>
          </p:cNvPr>
          <p:cNvPicPr>
            <a:picLocks noChangeAspect="1"/>
          </p:cNvPicPr>
          <p:nvPr/>
        </p:nvPicPr>
        <p:blipFill rotWithShape="1">
          <a:blip r:embed="rId4"/>
          <a:srcRect l="6212" t="23828" r="6212" b="47778"/>
          <a:stretch/>
        </p:blipFill>
        <p:spPr>
          <a:xfrm>
            <a:off x="609599" y="1668618"/>
            <a:ext cx="8001000" cy="2074869"/>
          </a:xfrm>
          <a:prstGeom prst="rect">
            <a:avLst/>
          </a:prstGeom>
        </p:spPr>
      </p:pic>
      <p:pic>
        <p:nvPicPr>
          <p:cNvPr id="6" name="Picture 5">
            <a:extLst>
              <a:ext uri="{FF2B5EF4-FFF2-40B4-BE49-F238E27FC236}">
                <a16:creationId xmlns:a16="http://schemas.microsoft.com/office/drawing/2014/main" id="{3F263C5D-C6B1-4C51-AF07-EBD57C2F7EB1}"/>
              </a:ext>
            </a:extLst>
          </p:cNvPr>
          <p:cNvPicPr>
            <a:picLocks noChangeAspect="1"/>
          </p:cNvPicPr>
          <p:nvPr/>
        </p:nvPicPr>
        <p:blipFill rotWithShape="1">
          <a:blip r:embed="rId4"/>
          <a:srcRect l="24242" t="57440" r="28106" b="24331"/>
          <a:stretch/>
        </p:blipFill>
        <p:spPr>
          <a:xfrm>
            <a:off x="574088" y="3898434"/>
            <a:ext cx="3540826" cy="1046722"/>
          </a:xfrm>
          <a:prstGeom prst="rect">
            <a:avLst/>
          </a:prstGeom>
        </p:spPr>
      </p:pic>
    </p:spTree>
    <p:extLst>
      <p:ext uri="{BB962C8B-B14F-4D97-AF65-F5344CB8AC3E}">
        <p14:creationId xmlns:p14="http://schemas.microsoft.com/office/powerpoint/2010/main" val="3519181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00400" y="3962400"/>
            <a:ext cx="5943600" cy="2057400"/>
          </a:xfrm>
        </p:spPr>
        <p:txBody>
          <a:bodyPr>
            <a:normAutofit/>
          </a:bodyPr>
          <a:lstStyle/>
          <a:p>
            <a:r>
              <a:rPr lang="en-US" sz="3600" dirty="0">
                <a:latin typeface="Arial" panose="020B0604020202020204" pitchFamily="34" charset="0"/>
                <a:cs typeface="Arial" panose="020B0604020202020204" pitchFamily="34" charset="0"/>
              </a:rPr>
              <a:t>Payment for Prescriptions in Tennessee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0149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Prescription Data</a:t>
            </a:r>
          </a:p>
        </p:txBody>
      </p:sp>
      <p:sp>
        <p:nvSpPr>
          <p:cNvPr id="2" name="TextBox 1"/>
          <p:cNvSpPr txBox="1"/>
          <p:nvPr/>
        </p:nvSpPr>
        <p:spPr>
          <a:xfrm>
            <a:off x="152401" y="1134070"/>
            <a:ext cx="8839200" cy="369332"/>
          </a:xfrm>
          <a:prstGeom prst="rect">
            <a:avLst/>
          </a:prstGeom>
          <a:noFill/>
        </p:spPr>
        <p:txBody>
          <a:bodyPr wrap="square" rtlCol="0">
            <a:spAutoFit/>
          </a:bodyPr>
          <a:lstStyle/>
          <a:p>
            <a:r>
              <a:rPr lang="en-US" b="1" dirty="0">
                <a:latin typeface="Arial" panose="020B0604020202020204" pitchFamily="34" charset="0"/>
                <a:ea typeface="Open Sans" panose="020B0606030504020204" pitchFamily="34" charset="0"/>
                <a:cs typeface="Arial" panose="020B0604020202020204" pitchFamily="34" charset="0"/>
              </a:rPr>
              <a:t>Payment Type for Opioid Prescriptions for Pain in TN by Quarter for 2016-2020</a:t>
            </a:r>
            <a:r>
              <a:rPr lang="en-US" b="1" baseline="30000" dirty="0">
                <a:latin typeface="Arial" panose="020B0604020202020204" pitchFamily="34" charset="0"/>
                <a:ea typeface="Open Sans" panose="020B0606030504020204" pitchFamily="34" charset="0"/>
                <a:cs typeface="Arial" panose="020B0604020202020204" pitchFamily="34" charset="0"/>
              </a:rPr>
              <a:t>*</a:t>
            </a:r>
          </a:p>
        </p:txBody>
      </p:sp>
      <p:sp>
        <p:nvSpPr>
          <p:cNvPr id="3" name="TextBox 2"/>
          <p:cNvSpPr txBox="1"/>
          <p:nvPr/>
        </p:nvSpPr>
        <p:spPr>
          <a:xfrm>
            <a:off x="1371600" y="6248400"/>
            <a:ext cx="6934200" cy="369332"/>
          </a:xfrm>
          <a:prstGeom prst="rect">
            <a:avLst/>
          </a:prstGeom>
          <a:noFill/>
        </p:spPr>
        <p:txBody>
          <a:bodyPr wrap="square" rtlCol="0">
            <a:spAutoFit/>
          </a:bodyPr>
          <a:lstStyle/>
          <a:p>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*Analysis conducted by the Office of Informatics and Analytics, TDH (last updated January 15, 2021). Limited to TN residents. Data Source: Controlled Substance Monitoring Database.</a:t>
            </a:r>
          </a:p>
        </p:txBody>
      </p:sp>
      <p:pic>
        <p:nvPicPr>
          <p:cNvPr id="6" name="Picture 5" descr="Chart, line chart&#10;&#10;Description automatically generated">
            <a:extLst>
              <a:ext uri="{FF2B5EF4-FFF2-40B4-BE49-F238E27FC236}">
                <a16:creationId xmlns:a16="http://schemas.microsoft.com/office/drawing/2014/main" id="{E329B3CD-8604-4D3B-8531-7300D38EF1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2308"/>
          <a:stretch/>
        </p:blipFill>
        <p:spPr>
          <a:xfrm>
            <a:off x="3352800" y="1752600"/>
            <a:ext cx="5475303" cy="4404491"/>
          </a:xfrm>
          <a:prstGeom prst="rect">
            <a:avLst/>
          </a:prstGeom>
        </p:spPr>
      </p:pic>
      <p:pic>
        <p:nvPicPr>
          <p:cNvPr id="8" name="Picture 7" descr="Chart, line chart&#10;&#10;Description automatically generated">
            <a:extLst>
              <a:ext uri="{FF2B5EF4-FFF2-40B4-BE49-F238E27FC236}">
                <a16:creationId xmlns:a16="http://schemas.microsoft.com/office/drawing/2014/main" id="{399CAB6B-9BE8-4EB6-A13D-7A594957C5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571" t="28700" b="38418"/>
          <a:stretch/>
        </p:blipFill>
        <p:spPr>
          <a:xfrm>
            <a:off x="685800" y="2743200"/>
            <a:ext cx="1981200" cy="1910925"/>
          </a:xfrm>
          <a:prstGeom prst="rect">
            <a:avLst/>
          </a:prstGeom>
        </p:spPr>
      </p:pic>
    </p:spTree>
    <p:extLst>
      <p:ext uri="{BB962C8B-B14F-4D97-AF65-F5344CB8AC3E}">
        <p14:creationId xmlns:p14="http://schemas.microsoft.com/office/powerpoint/2010/main" val="1263764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Prescription Data</a:t>
            </a:r>
          </a:p>
        </p:txBody>
      </p:sp>
      <p:sp>
        <p:nvSpPr>
          <p:cNvPr id="2" name="TextBox 1"/>
          <p:cNvSpPr txBox="1"/>
          <p:nvPr/>
        </p:nvSpPr>
        <p:spPr>
          <a:xfrm>
            <a:off x="304801" y="1134070"/>
            <a:ext cx="8839199" cy="369332"/>
          </a:xfrm>
          <a:prstGeom prst="rect">
            <a:avLst/>
          </a:prstGeom>
          <a:noFill/>
        </p:spPr>
        <p:txBody>
          <a:bodyPr wrap="square" rtlCol="0">
            <a:spAutoFit/>
          </a:bodyPr>
          <a:lstStyle/>
          <a:p>
            <a:r>
              <a:rPr lang="en-US" b="1" dirty="0">
                <a:latin typeface="Arial" panose="020B0604020202020204" pitchFamily="34" charset="0"/>
                <a:ea typeface="Open Sans" panose="020B0606030504020204" pitchFamily="34" charset="0"/>
                <a:cs typeface="Arial" panose="020B0604020202020204" pitchFamily="34" charset="0"/>
              </a:rPr>
              <a:t>Payment Type for Opioid Prescriptions for Pain in TN by Quarter for 2015-2019</a:t>
            </a:r>
            <a:r>
              <a:rPr lang="en-US" b="1" baseline="30000" dirty="0">
                <a:latin typeface="Arial" panose="020B0604020202020204" pitchFamily="34" charset="0"/>
                <a:ea typeface="Open Sans" panose="020B0606030504020204" pitchFamily="34" charset="0"/>
                <a:cs typeface="Arial" panose="020B0604020202020204" pitchFamily="34" charset="0"/>
              </a:rPr>
              <a:t>*</a:t>
            </a:r>
          </a:p>
        </p:txBody>
      </p:sp>
      <p:sp>
        <p:nvSpPr>
          <p:cNvPr id="7" name="TextBox 6"/>
          <p:cNvSpPr txBox="1"/>
          <p:nvPr/>
        </p:nvSpPr>
        <p:spPr>
          <a:xfrm>
            <a:off x="457200" y="1877066"/>
            <a:ext cx="2743200" cy="3877985"/>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ea typeface="Open Sans" panose="020B0606030504020204" pitchFamily="34" charset="0"/>
                <a:cs typeface="Arial" panose="020B0604020202020204" pitchFamily="34" charset="0"/>
              </a:rPr>
              <a:t>From 2016 to 2020, the most common payment type for opioid prescriptions for pain was commercial insurance followed by Medicare</a:t>
            </a:r>
          </a:p>
          <a:p>
            <a:endParaRPr lang="en-US" sz="600" dirty="0">
              <a:latin typeface="Arial" panose="020B0604020202020204" pitchFamily="34" charset="0"/>
              <a:ea typeface="Open Sans" panose="020B0606030504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ea typeface="Open Sans" panose="020B0606030504020204" pitchFamily="34" charset="0"/>
                <a:cs typeface="Arial" panose="020B0604020202020204" pitchFamily="34" charset="0"/>
              </a:rPr>
              <a:t>From 2016 through 2017, prescriptions paid through cash and Medicaid were roughly equal, but prescriptions paid for by Medicaid shrank in 2018 and through most of 2020</a:t>
            </a:r>
          </a:p>
        </p:txBody>
      </p:sp>
      <p:sp>
        <p:nvSpPr>
          <p:cNvPr id="9" name="TextBox 8"/>
          <p:cNvSpPr txBox="1"/>
          <p:nvPr/>
        </p:nvSpPr>
        <p:spPr>
          <a:xfrm>
            <a:off x="1371600" y="6248400"/>
            <a:ext cx="6934200" cy="369332"/>
          </a:xfrm>
          <a:prstGeom prst="rect">
            <a:avLst/>
          </a:prstGeom>
          <a:noFill/>
        </p:spPr>
        <p:txBody>
          <a:bodyPr wrap="square" rtlCol="0">
            <a:spAutoFit/>
          </a:bodyPr>
          <a:lstStyle/>
          <a:p>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Analysis conducted by the Office of Informatics and Analytics, TDH (last updated January 15, 2021). Limited to TN residents. Data Source: Controlled Substance Monitoring Database.</a:t>
            </a:r>
          </a:p>
        </p:txBody>
      </p:sp>
      <p:pic>
        <p:nvPicPr>
          <p:cNvPr id="3" name="Picture 2">
            <a:extLst>
              <a:ext uri="{FF2B5EF4-FFF2-40B4-BE49-F238E27FC236}">
                <a16:creationId xmlns:a16="http://schemas.microsoft.com/office/drawing/2014/main" id="{03347BC4-51D3-447E-899F-925229A427E1}"/>
              </a:ext>
            </a:extLst>
          </p:cNvPr>
          <p:cNvPicPr>
            <a:picLocks noChangeAspect="1"/>
          </p:cNvPicPr>
          <p:nvPr/>
        </p:nvPicPr>
        <p:blipFill rotWithShape="1">
          <a:blip r:embed="rId3"/>
          <a:srcRect b="4433"/>
          <a:stretch/>
        </p:blipFill>
        <p:spPr>
          <a:xfrm>
            <a:off x="3657600" y="1994245"/>
            <a:ext cx="5284301" cy="4098014"/>
          </a:xfrm>
          <a:prstGeom prst="rect">
            <a:avLst/>
          </a:prstGeom>
        </p:spPr>
      </p:pic>
      <p:pic>
        <p:nvPicPr>
          <p:cNvPr id="5" name="Picture 4">
            <a:extLst>
              <a:ext uri="{FF2B5EF4-FFF2-40B4-BE49-F238E27FC236}">
                <a16:creationId xmlns:a16="http://schemas.microsoft.com/office/drawing/2014/main" id="{E3F7A629-C866-48EA-A132-DA381044D527}"/>
              </a:ext>
            </a:extLst>
          </p:cNvPr>
          <p:cNvPicPr>
            <a:picLocks noChangeAspect="1"/>
          </p:cNvPicPr>
          <p:nvPr/>
        </p:nvPicPr>
        <p:blipFill>
          <a:blip r:embed="rId4"/>
          <a:stretch>
            <a:fillRect/>
          </a:stretch>
        </p:blipFill>
        <p:spPr>
          <a:xfrm>
            <a:off x="4280016" y="1696209"/>
            <a:ext cx="1117368" cy="1076111"/>
          </a:xfrm>
          <a:prstGeom prst="rect">
            <a:avLst/>
          </a:prstGeom>
        </p:spPr>
      </p:pic>
    </p:spTree>
    <p:extLst>
      <p:ext uri="{BB962C8B-B14F-4D97-AF65-F5344CB8AC3E}">
        <p14:creationId xmlns:p14="http://schemas.microsoft.com/office/powerpoint/2010/main" val="2686866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Introduction</a:t>
            </a:r>
          </a:p>
        </p:txBody>
      </p:sp>
      <p:sp>
        <p:nvSpPr>
          <p:cNvPr id="7" name="TextBox 6"/>
          <p:cNvSpPr txBox="1"/>
          <p:nvPr/>
        </p:nvSpPr>
        <p:spPr>
          <a:xfrm>
            <a:off x="296883" y="1295400"/>
            <a:ext cx="8382000" cy="4401205"/>
          </a:xfrm>
          <a:prstGeom prst="rect">
            <a:avLst/>
          </a:prstGeom>
          <a:noFill/>
        </p:spPr>
        <p:txBody>
          <a:bodyPr wrap="square" rtlCol="0">
            <a:spAutoFit/>
          </a:bodyPr>
          <a:lstStyle/>
          <a:p>
            <a:r>
              <a:rPr lang="en-US" sz="1400" dirty="0">
                <a:latin typeface="Arial" panose="020B0604020202020204" pitchFamily="34" charset="0"/>
                <a:ea typeface="Open Sans" panose="020B0606030504020204" pitchFamily="34" charset="0"/>
                <a:cs typeface="Arial" panose="020B0604020202020204" pitchFamily="34" charset="0"/>
              </a:rPr>
              <a:t>The following slides are a summary of </a:t>
            </a:r>
            <a:r>
              <a:rPr lang="en-US" sz="1400" b="1" dirty="0">
                <a:latin typeface="Arial" panose="020B0604020202020204" pitchFamily="34" charset="0"/>
                <a:ea typeface="Open Sans" panose="020B0606030504020204" pitchFamily="34" charset="0"/>
                <a:cs typeface="Arial" panose="020B0604020202020204" pitchFamily="34" charset="0"/>
              </a:rPr>
              <a:t>Opioid, Benzodiazepine and Gabapentin Prescription Trends in Tennessee </a:t>
            </a:r>
            <a:r>
              <a:rPr lang="en-US" sz="1400" dirty="0">
                <a:latin typeface="Arial" panose="020B0604020202020204" pitchFamily="34" charset="0"/>
                <a:ea typeface="Open Sans" panose="020B0606030504020204" pitchFamily="34" charset="0"/>
                <a:cs typeface="Arial" panose="020B0604020202020204" pitchFamily="34" charset="0"/>
              </a:rPr>
              <a:t>in Tennessee’s Annual Overdose Report for 2021. This report was produced by the Office of Informatics &amp; Analytics (OIA) at the Tennessee Department of Health (TDH) and can be found on TDH’s Drug Overdose website. While these slides will specifically focus on the most recent findings for </a:t>
            </a:r>
            <a:r>
              <a:rPr lang="en-US" sz="1400" b="1" dirty="0">
                <a:latin typeface="Arial" panose="020B0604020202020204" pitchFamily="34" charset="0"/>
                <a:ea typeface="Open Sans" panose="020B0606030504020204" pitchFamily="34" charset="0"/>
                <a:cs typeface="Arial" panose="020B0604020202020204" pitchFamily="34" charset="0"/>
              </a:rPr>
              <a:t>Opioid, Benzodiazepine and Gabapentin Prescription Trends in Tennessee</a:t>
            </a:r>
            <a:r>
              <a:rPr lang="en-US" sz="1400" dirty="0">
                <a:latin typeface="Arial" panose="020B0604020202020204" pitchFamily="34" charset="0"/>
                <a:ea typeface="Open Sans" panose="020B0606030504020204" pitchFamily="34" charset="0"/>
                <a:cs typeface="Arial" panose="020B0604020202020204" pitchFamily="34" charset="0"/>
              </a:rPr>
              <a:t>, additional slides and the 2021 report itself will provide information on each the following:</a:t>
            </a:r>
          </a:p>
          <a:p>
            <a:pPr marL="1657350" lvl="3" indent="-285750">
              <a:buFont typeface="Arial" panose="020B0604020202020204" pitchFamily="34" charset="0"/>
              <a:buChar char="•"/>
            </a:pPr>
            <a:r>
              <a:rPr lang="en-US" sz="1400" dirty="0">
                <a:latin typeface="Arial" panose="020B0604020202020204" pitchFamily="34" charset="0"/>
                <a:ea typeface="Open Sans" panose="020B0606030504020204" pitchFamily="34" charset="0"/>
                <a:cs typeface="Arial" panose="020B0604020202020204" pitchFamily="34" charset="0"/>
              </a:rPr>
              <a:t>Non-fatal drug overdose hospital discharges in Tennessee</a:t>
            </a:r>
          </a:p>
          <a:p>
            <a:pPr marL="1657350" lvl="3" indent="-285750">
              <a:buFont typeface="Arial" panose="020B0604020202020204" pitchFamily="34" charset="0"/>
              <a:buChar char="•"/>
            </a:pPr>
            <a:r>
              <a:rPr lang="en-US" sz="1400" dirty="0">
                <a:latin typeface="Arial" panose="020B0604020202020204" pitchFamily="34" charset="0"/>
                <a:ea typeface="Open Sans" panose="020B0606030504020204" pitchFamily="34" charset="0"/>
                <a:cs typeface="Arial" panose="020B0604020202020204" pitchFamily="34" charset="0"/>
              </a:rPr>
              <a:t>Opioid, benzodiazepine and gabapentin prescription trends</a:t>
            </a:r>
          </a:p>
          <a:p>
            <a:pPr marL="1657350" lvl="3" indent="-285750">
              <a:buFont typeface="Arial" panose="020B0604020202020204" pitchFamily="34" charset="0"/>
              <a:buChar char="•"/>
            </a:pPr>
            <a:r>
              <a:rPr lang="en-US" sz="1400" dirty="0">
                <a:latin typeface="Arial" panose="020B0604020202020204" pitchFamily="34" charset="0"/>
                <a:ea typeface="Open Sans" panose="020B0606030504020204" pitchFamily="34" charset="0"/>
                <a:cs typeface="Arial" panose="020B0604020202020204" pitchFamily="34" charset="0"/>
              </a:rPr>
              <a:t>Ongoing epidemiologic analyses</a:t>
            </a:r>
          </a:p>
          <a:p>
            <a:pPr marL="1657350" lvl="3" indent="-285750">
              <a:buFont typeface="Arial" panose="020B0604020202020204" pitchFamily="34" charset="0"/>
              <a:buChar char="•"/>
            </a:pPr>
            <a:r>
              <a:rPr lang="en-US" sz="1400" dirty="0">
                <a:latin typeface="Arial" panose="020B0604020202020204" pitchFamily="34" charset="0"/>
                <a:ea typeface="Open Sans" panose="020B0606030504020204" pitchFamily="34" charset="0"/>
                <a:cs typeface="Arial" panose="020B0604020202020204" pitchFamily="34" charset="0"/>
              </a:rPr>
              <a:t>Our data-driven support of licensure and over-prescribing investigations</a:t>
            </a:r>
          </a:p>
          <a:p>
            <a:pPr marL="1657350" lvl="3" indent="-285750">
              <a:buFont typeface="Arial" panose="020B0604020202020204" pitchFamily="34" charset="0"/>
              <a:buChar char="•"/>
            </a:pPr>
            <a:r>
              <a:rPr lang="en-US" sz="1400" dirty="0">
                <a:latin typeface="Arial" panose="020B0604020202020204" pitchFamily="34" charset="0"/>
                <a:ea typeface="Open Sans" panose="020B0606030504020204" pitchFamily="34" charset="0"/>
                <a:cs typeface="Arial" panose="020B0604020202020204" pitchFamily="34" charset="0"/>
              </a:rPr>
              <a:t>Dissemination of data at the county level</a:t>
            </a:r>
          </a:p>
          <a:p>
            <a:pPr marL="1657350" lvl="3" indent="-285750">
              <a:buFont typeface="Arial" panose="020B0604020202020204" pitchFamily="34" charset="0"/>
              <a:buChar char="•"/>
            </a:pPr>
            <a:r>
              <a:rPr lang="en-US" sz="1400" dirty="0">
                <a:latin typeface="Arial" panose="020B0604020202020204" pitchFamily="34" charset="0"/>
                <a:ea typeface="Open Sans" panose="020B0606030504020204" pitchFamily="34" charset="0"/>
                <a:cs typeface="Arial" panose="020B0604020202020204" pitchFamily="34" charset="0"/>
              </a:rPr>
              <a:t>The statewide drug overdose reporting system for healthcare facilities</a:t>
            </a:r>
          </a:p>
          <a:p>
            <a:pPr marL="1657350" lvl="3" indent="-285750">
              <a:buFont typeface="Arial" panose="020B0604020202020204" pitchFamily="34" charset="0"/>
              <a:buChar char="•"/>
            </a:pPr>
            <a:r>
              <a:rPr lang="en-US" sz="1400" dirty="0">
                <a:latin typeface="Arial" panose="020B0604020202020204" pitchFamily="34" charset="0"/>
                <a:ea typeface="Open Sans" panose="020B0606030504020204" pitchFamily="34" charset="0"/>
                <a:cs typeface="Arial" panose="020B0604020202020204" pitchFamily="34" charset="0"/>
              </a:rPr>
              <a:t>A summary of the Hal Rogers &amp; Comprehensive Opioid Abuse Site-based Programs (COAP) grants, which provide key support for collaboration with mental health and law enforcement through data sharing</a:t>
            </a:r>
          </a:p>
          <a:p>
            <a:pPr marL="1657350" lvl="3" indent="-285750">
              <a:buFont typeface="Arial" panose="020B0604020202020204" pitchFamily="34" charset="0"/>
              <a:buChar char="•"/>
            </a:pPr>
            <a:r>
              <a:rPr lang="en-US" sz="1400" dirty="0">
                <a:latin typeface="Arial" panose="020B0604020202020204" pitchFamily="34" charset="0"/>
                <a:ea typeface="Open Sans" panose="020B0606030504020204" pitchFamily="34" charset="0"/>
                <a:cs typeface="Arial" panose="020B0604020202020204" pitchFamily="34" charset="0"/>
              </a:rPr>
              <a:t>Indicators that are currently being traced in an ongoing way through the integrated data system</a:t>
            </a:r>
          </a:p>
          <a:p>
            <a:pPr marL="1657350" lvl="3" indent="-285750">
              <a:buFont typeface="Arial" panose="020B0604020202020204" pitchFamily="34" charset="0"/>
              <a:buChar char="•"/>
            </a:pPr>
            <a:r>
              <a:rPr lang="en-US" sz="1400" dirty="0">
                <a:latin typeface="Arial" panose="020B0604020202020204" pitchFamily="34" charset="0"/>
                <a:ea typeface="Open Sans" panose="020B0606030504020204" pitchFamily="34" charset="0"/>
                <a:cs typeface="Arial" panose="020B0604020202020204" pitchFamily="34" charset="0"/>
              </a:rPr>
              <a:t>The development, specifications, and purpose of the integrated data system</a:t>
            </a:r>
          </a:p>
          <a:p>
            <a:pPr marL="1657350" lvl="3" indent="-285750">
              <a:buFont typeface="Arial" panose="020B0604020202020204" pitchFamily="34" charset="0"/>
              <a:buChar char="•"/>
            </a:pPr>
            <a:r>
              <a:rPr lang="en-US" sz="1400" dirty="0">
                <a:latin typeface="Arial" panose="020B0604020202020204" pitchFamily="34" charset="0"/>
                <a:ea typeface="Open Sans" panose="020B0606030504020204" pitchFamily="34" charset="0"/>
                <a:cs typeface="Arial" panose="020B0604020202020204" pitchFamily="34" charset="0"/>
              </a:rPr>
              <a:t>Partnership with the Opioid Response Coordinating Office (ORCO) to further enhance surveillance for both nonfatal and fatal overdoses</a:t>
            </a:r>
          </a:p>
        </p:txBody>
      </p:sp>
    </p:spTree>
    <p:extLst>
      <p:ext uri="{BB962C8B-B14F-4D97-AF65-F5344CB8AC3E}">
        <p14:creationId xmlns:p14="http://schemas.microsoft.com/office/powerpoint/2010/main" val="1411445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Prescription Data</a:t>
            </a:r>
          </a:p>
        </p:txBody>
      </p:sp>
      <p:sp>
        <p:nvSpPr>
          <p:cNvPr id="2" name="TextBox 1"/>
          <p:cNvSpPr txBox="1"/>
          <p:nvPr/>
        </p:nvSpPr>
        <p:spPr>
          <a:xfrm>
            <a:off x="36443" y="1242760"/>
            <a:ext cx="8839200" cy="369332"/>
          </a:xfrm>
          <a:prstGeom prst="rect">
            <a:avLst/>
          </a:prstGeom>
          <a:noFill/>
        </p:spPr>
        <p:txBody>
          <a:bodyPr wrap="square" rtlCol="0">
            <a:spAutoFit/>
          </a:bodyPr>
          <a:lstStyle/>
          <a:p>
            <a:r>
              <a:rPr lang="en-US" b="1" dirty="0">
                <a:latin typeface="Arial" panose="020B0604020202020204" pitchFamily="34" charset="0"/>
                <a:ea typeface="Open Sans" panose="020B0606030504020204" pitchFamily="34" charset="0"/>
                <a:cs typeface="Arial" panose="020B0604020202020204" pitchFamily="34" charset="0"/>
              </a:rPr>
              <a:t>Payment Type for Benzodiazepine Prescriptions in TN by Quarter for 2016-2020</a:t>
            </a:r>
            <a:r>
              <a:rPr lang="en-US" b="1" baseline="30000" dirty="0">
                <a:latin typeface="Arial" panose="020B0604020202020204" pitchFamily="34" charset="0"/>
                <a:ea typeface="Open Sans" panose="020B0606030504020204" pitchFamily="34" charset="0"/>
                <a:cs typeface="Arial" panose="020B0604020202020204" pitchFamily="34" charset="0"/>
              </a:rPr>
              <a:t>*</a:t>
            </a:r>
          </a:p>
        </p:txBody>
      </p:sp>
      <p:sp>
        <p:nvSpPr>
          <p:cNvPr id="3" name="TextBox 2"/>
          <p:cNvSpPr txBox="1"/>
          <p:nvPr/>
        </p:nvSpPr>
        <p:spPr>
          <a:xfrm>
            <a:off x="1371600" y="6248400"/>
            <a:ext cx="6934200" cy="369332"/>
          </a:xfrm>
          <a:prstGeom prst="rect">
            <a:avLst/>
          </a:prstGeom>
          <a:noFill/>
        </p:spPr>
        <p:txBody>
          <a:bodyPr wrap="square" rtlCol="0">
            <a:spAutoFit/>
          </a:bodyPr>
          <a:lstStyle/>
          <a:p>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Analysis conducted by the Office of Informatics and Analytics, TDH (last updated January 15, 2021). Limited to TN residents. Data Source: Controlled Substance Monitoring Database.</a:t>
            </a:r>
          </a:p>
        </p:txBody>
      </p:sp>
      <p:pic>
        <p:nvPicPr>
          <p:cNvPr id="8" name="Picture 7" descr="Chart, line chart&#10;&#10;Description automatically generated">
            <a:extLst>
              <a:ext uri="{FF2B5EF4-FFF2-40B4-BE49-F238E27FC236}">
                <a16:creationId xmlns:a16="http://schemas.microsoft.com/office/drawing/2014/main" id="{9E3F60A8-D3AC-4EBA-BBEA-2212B84299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2619" b="5145"/>
          <a:stretch/>
        </p:blipFill>
        <p:spPr>
          <a:xfrm>
            <a:off x="3276600" y="1905000"/>
            <a:ext cx="5410200" cy="4103943"/>
          </a:xfrm>
          <a:prstGeom prst="rect">
            <a:avLst/>
          </a:prstGeom>
        </p:spPr>
      </p:pic>
      <p:pic>
        <p:nvPicPr>
          <p:cNvPr id="12" name="Picture 11" descr="Chart, line chart&#10;&#10;Description automatically generated">
            <a:extLst>
              <a:ext uri="{FF2B5EF4-FFF2-40B4-BE49-F238E27FC236}">
                <a16:creationId xmlns:a16="http://schemas.microsoft.com/office/drawing/2014/main" id="{CAD4574A-8287-4E6B-9F75-70C904FDA44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560" t="27959" b="38389"/>
          <a:stretch/>
        </p:blipFill>
        <p:spPr>
          <a:xfrm>
            <a:off x="457200" y="2514600"/>
            <a:ext cx="2220424" cy="2131183"/>
          </a:xfrm>
          <a:prstGeom prst="rect">
            <a:avLst/>
          </a:prstGeom>
        </p:spPr>
      </p:pic>
    </p:spTree>
    <p:extLst>
      <p:ext uri="{BB962C8B-B14F-4D97-AF65-F5344CB8AC3E}">
        <p14:creationId xmlns:p14="http://schemas.microsoft.com/office/powerpoint/2010/main" val="1626521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Prescription Data</a:t>
            </a:r>
          </a:p>
        </p:txBody>
      </p:sp>
      <p:sp>
        <p:nvSpPr>
          <p:cNvPr id="2" name="TextBox 1"/>
          <p:cNvSpPr txBox="1"/>
          <p:nvPr/>
        </p:nvSpPr>
        <p:spPr>
          <a:xfrm>
            <a:off x="166451" y="1225693"/>
            <a:ext cx="8839199" cy="369332"/>
          </a:xfrm>
          <a:prstGeom prst="rect">
            <a:avLst/>
          </a:prstGeom>
          <a:noFill/>
        </p:spPr>
        <p:txBody>
          <a:bodyPr wrap="square" rtlCol="0">
            <a:spAutoFit/>
          </a:bodyPr>
          <a:lstStyle/>
          <a:p>
            <a:r>
              <a:rPr lang="en-US" b="1" dirty="0">
                <a:latin typeface="Arial" panose="020B0604020202020204" pitchFamily="34" charset="0"/>
                <a:ea typeface="Open Sans" panose="020B0606030504020204" pitchFamily="34" charset="0"/>
                <a:cs typeface="Arial" panose="020B0604020202020204" pitchFamily="34" charset="0"/>
              </a:rPr>
              <a:t>Payment Type for Benzodiazepine Prescriptions in TN by Quarter for 2016-2020</a:t>
            </a:r>
            <a:r>
              <a:rPr lang="en-US" b="1" baseline="30000" dirty="0">
                <a:latin typeface="Arial" panose="020B0604020202020204" pitchFamily="34" charset="0"/>
                <a:ea typeface="Open Sans" panose="020B0606030504020204" pitchFamily="34" charset="0"/>
                <a:cs typeface="Arial" panose="020B0604020202020204" pitchFamily="34" charset="0"/>
              </a:rPr>
              <a:t>*</a:t>
            </a:r>
          </a:p>
        </p:txBody>
      </p:sp>
      <p:sp>
        <p:nvSpPr>
          <p:cNvPr id="7" name="TextBox 6"/>
          <p:cNvSpPr txBox="1"/>
          <p:nvPr/>
        </p:nvSpPr>
        <p:spPr>
          <a:xfrm>
            <a:off x="191039" y="2247585"/>
            <a:ext cx="2470732" cy="2554545"/>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ea typeface="Open Sans" panose="020B0606030504020204" pitchFamily="34" charset="0"/>
                <a:cs typeface="Arial" panose="020B0604020202020204" pitchFamily="34" charset="0"/>
              </a:rPr>
              <a:t>From 2016 to 2020, the most common payment type for benzodiazepine prescriptions was commercial insurance, followed by Medicare, cash, other payment types, and Medicaid </a:t>
            </a:r>
          </a:p>
        </p:txBody>
      </p:sp>
      <p:sp>
        <p:nvSpPr>
          <p:cNvPr id="10" name="TextBox 9"/>
          <p:cNvSpPr txBox="1"/>
          <p:nvPr/>
        </p:nvSpPr>
        <p:spPr>
          <a:xfrm>
            <a:off x="1371600" y="6248400"/>
            <a:ext cx="6934200" cy="369332"/>
          </a:xfrm>
          <a:prstGeom prst="rect">
            <a:avLst/>
          </a:prstGeom>
          <a:noFill/>
        </p:spPr>
        <p:txBody>
          <a:bodyPr wrap="square" rtlCol="0">
            <a:spAutoFit/>
          </a:bodyPr>
          <a:lstStyle/>
          <a:p>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Analysis conducted by the Office of Informatics and Analytics, TDH (last updated January 15, 2021). Limited to TN residents. Data Source: Controlled Substance Monitoring Database.</a:t>
            </a:r>
          </a:p>
        </p:txBody>
      </p:sp>
      <p:pic>
        <p:nvPicPr>
          <p:cNvPr id="3" name="Picture 2">
            <a:extLst>
              <a:ext uri="{FF2B5EF4-FFF2-40B4-BE49-F238E27FC236}">
                <a16:creationId xmlns:a16="http://schemas.microsoft.com/office/drawing/2014/main" id="{72F53459-94C4-42B6-A4BD-26E308141B64}"/>
              </a:ext>
            </a:extLst>
          </p:cNvPr>
          <p:cNvPicPr>
            <a:picLocks noChangeAspect="1"/>
          </p:cNvPicPr>
          <p:nvPr/>
        </p:nvPicPr>
        <p:blipFill>
          <a:blip r:embed="rId3"/>
          <a:stretch>
            <a:fillRect/>
          </a:stretch>
        </p:blipFill>
        <p:spPr>
          <a:xfrm>
            <a:off x="2661771" y="1925604"/>
            <a:ext cx="5105401" cy="3955331"/>
          </a:xfrm>
          <a:prstGeom prst="rect">
            <a:avLst/>
          </a:prstGeom>
        </p:spPr>
      </p:pic>
      <p:pic>
        <p:nvPicPr>
          <p:cNvPr id="5" name="Picture 4">
            <a:extLst>
              <a:ext uri="{FF2B5EF4-FFF2-40B4-BE49-F238E27FC236}">
                <a16:creationId xmlns:a16="http://schemas.microsoft.com/office/drawing/2014/main" id="{5A76B554-C5E6-4E4C-A61F-FD996E810C3D}"/>
              </a:ext>
            </a:extLst>
          </p:cNvPr>
          <p:cNvPicPr>
            <a:picLocks noChangeAspect="1"/>
          </p:cNvPicPr>
          <p:nvPr/>
        </p:nvPicPr>
        <p:blipFill>
          <a:blip r:embed="rId4"/>
          <a:stretch>
            <a:fillRect/>
          </a:stretch>
        </p:blipFill>
        <p:spPr>
          <a:xfrm>
            <a:off x="7806308" y="2461231"/>
            <a:ext cx="1316238" cy="1265614"/>
          </a:xfrm>
          <a:prstGeom prst="rect">
            <a:avLst/>
          </a:prstGeom>
        </p:spPr>
      </p:pic>
    </p:spTree>
    <p:extLst>
      <p:ext uri="{BB962C8B-B14F-4D97-AF65-F5344CB8AC3E}">
        <p14:creationId xmlns:p14="http://schemas.microsoft.com/office/powerpoint/2010/main" val="2187977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latin typeface="Arial" panose="020B0604020202020204" pitchFamily="34" charset="0"/>
                <a:cs typeface="Arial" panose="020B0604020202020204" pitchFamily="34" charset="0"/>
              </a:rPr>
              <a:t>Patient Trends in Receiving Prescription Drugs in Tennessee</a:t>
            </a:r>
          </a:p>
        </p:txBody>
      </p:sp>
    </p:spTree>
    <p:extLst>
      <p:ext uri="{BB962C8B-B14F-4D97-AF65-F5344CB8AC3E}">
        <p14:creationId xmlns:p14="http://schemas.microsoft.com/office/powerpoint/2010/main" val="14419739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Prescription Data</a:t>
            </a:r>
          </a:p>
        </p:txBody>
      </p:sp>
      <p:sp>
        <p:nvSpPr>
          <p:cNvPr id="2" name="TextBox 1"/>
          <p:cNvSpPr txBox="1"/>
          <p:nvPr/>
        </p:nvSpPr>
        <p:spPr>
          <a:xfrm>
            <a:off x="304801" y="1134071"/>
            <a:ext cx="8153399" cy="646331"/>
          </a:xfrm>
          <a:prstGeom prst="rect">
            <a:avLst/>
          </a:prstGeom>
          <a:noFill/>
        </p:spPr>
        <p:txBody>
          <a:bodyPr wrap="square" rtlCol="0">
            <a:spAutoFit/>
          </a:bodyPr>
          <a:lstStyle/>
          <a:p>
            <a:r>
              <a:rPr lang="en-US" b="1" dirty="0">
                <a:latin typeface="Arial" panose="020B0604020202020204" pitchFamily="34" charset="0"/>
                <a:ea typeface="Open Sans" panose="020B0606030504020204" pitchFamily="34" charset="0"/>
                <a:cs typeface="Arial" panose="020B0604020202020204" pitchFamily="34" charset="0"/>
              </a:rPr>
              <a:t>Patients Receiving Opioid Prescriptions for Pain by Days’ Supply in TN by Quarter for 2016-2020</a:t>
            </a:r>
            <a:r>
              <a:rPr lang="en-US" b="1" baseline="30000" dirty="0">
                <a:latin typeface="Arial" panose="020B0604020202020204" pitchFamily="34" charset="0"/>
                <a:ea typeface="Open Sans" panose="020B0606030504020204" pitchFamily="34" charset="0"/>
                <a:cs typeface="Arial" panose="020B0604020202020204" pitchFamily="34" charset="0"/>
              </a:rPr>
              <a:t>*</a:t>
            </a:r>
          </a:p>
        </p:txBody>
      </p:sp>
      <p:sp>
        <p:nvSpPr>
          <p:cNvPr id="3" name="TextBox 2"/>
          <p:cNvSpPr txBox="1"/>
          <p:nvPr/>
        </p:nvSpPr>
        <p:spPr>
          <a:xfrm>
            <a:off x="1371600" y="6248400"/>
            <a:ext cx="6934200" cy="369332"/>
          </a:xfrm>
          <a:prstGeom prst="rect">
            <a:avLst/>
          </a:prstGeom>
          <a:noFill/>
        </p:spPr>
        <p:txBody>
          <a:bodyPr wrap="square" rtlCol="0">
            <a:spAutoFit/>
          </a:bodyPr>
          <a:lstStyle/>
          <a:p>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*Analysis conducted by the Office of Informatics and Analytics, TDH (last updated January 15, 2021). Limited to TN residents. Data Source: Controlled Substance Monitoring Database.</a:t>
            </a:r>
          </a:p>
        </p:txBody>
      </p:sp>
      <p:pic>
        <p:nvPicPr>
          <p:cNvPr id="6" name="Picture 5" descr="Chart, line chart&#10;&#10;Description automatically generated">
            <a:extLst>
              <a:ext uri="{FF2B5EF4-FFF2-40B4-BE49-F238E27FC236}">
                <a16:creationId xmlns:a16="http://schemas.microsoft.com/office/drawing/2014/main" id="{B371A525-9131-4D95-A916-3B4B03429A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88" b="5066"/>
          <a:stretch/>
        </p:blipFill>
        <p:spPr>
          <a:xfrm>
            <a:off x="3124200" y="1958737"/>
            <a:ext cx="5400213" cy="3911779"/>
          </a:xfrm>
          <a:prstGeom prst="rect">
            <a:avLst/>
          </a:prstGeom>
        </p:spPr>
      </p:pic>
      <p:pic>
        <p:nvPicPr>
          <p:cNvPr id="8" name="Picture 7" descr="Chart, line chart&#10;&#10;Description automatically generated">
            <a:extLst>
              <a:ext uri="{FF2B5EF4-FFF2-40B4-BE49-F238E27FC236}">
                <a16:creationId xmlns:a16="http://schemas.microsoft.com/office/drawing/2014/main" id="{E1EA467B-744F-46E7-8500-6DB641B2C9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4524" t="31393" b="41441"/>
          <a:stretch/>
        </p:blipFill>
        <p:spPr>
          <a:xfrm>
            <a:off x="619587" y="2667000"/>
            <a:ext cx="1666413" cy="2017139"/>
          </a:xfrm>
          <a:prstGeom prst="rect">
            <a:avLst/>
          </a:prstGeom>
        </p:spPr>
      </p:pic>
    </p:spTree>
    <p:extLst>
      <p:ext uri="{BB962C8B-B14F-4D97-AF65-F5344CB8AC3E}">
        <p14:creationId xmlns:p14="http://schemas.microsoft.com/office/powerpoint/2010/main" val="359668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Prescription Data</a:t>
            </a:r>
          </a:p>
        </p:txBody>
      </p:sp>
      <p:sp>
        <p:nvSpPr>
          <p:cNvPr id="2" name="TextBox 1"/>
          <p:cNvSpPr txBox="1"/>
          <p:nvPr/>
        </p:nvSpPr>
        <p:spPr>
          <a:xfrm>
            <a:off x="304801" y="1134071"/>
            <a:ext cx="8000999" cy="646331"/>
          </a:xfrm>
          <a:prstGeom prst="rect">
            <a:avLst/>
          </a:prstGeom>
          <a:noFill/>
        </p:spPr>
        <p:txBody>
          <a:bodyPr wrap="square" rtlCol="0">
            <a:spAutoFit/>
          </a:bodyPr>
          <a:lstStyle/>
          <a:p>
            <a:r>
              <a:rPr lang="en-US" b="1" dirty="0">
                <a:latin typeface="Arial" panose="020B0604020202020204" pitchFamily="34" charset="0"/>
                <a:ea typeface="Open Sans" panose="020B0606030504020204" pitchFamily="34" charset="0"/>
                <a:cs typeface="Arial" panose="020B0604020202020204" pitchFamily="34" charset="0"/>
              </a:rPr>
              <a:t>Patients Receiving Opioid Prescriptions for Pain by Days’ Supply in TN by Quarter for 2016-2020</a:t>
            </a:r>
            <a:r>
              <a:rPr lang="en-US" b="1" baseline="30000" dirty="0">
                <a:latin typeface="Arial" panose="020B0604020202020204" pitchFamily="34" charset="0"/>
                <a:ea typeface="Open Sans" panose="020B0606030504020204" pitchFamily="34" charset="0"/>
                <a:cs typeface="Arial" panose="020B0604020202020204" pitchFamily="34" charset="0"/>
              </a:rPr>
              <a:t>*</a:t>
            </a:r>
          </a:p>
        </p:txBody>
      </p:sp>
      <p:sp>
        <p:nvSpPr>
          <p:cNvPr id="7" name="TextBox 6"/>
          <p:cNvSpPr txBox="1"/>
          <p:nvPr/>
        </p:nvSpPr>
        <p:spPr>
          <a:xfrm>
            <a:off x="152400" y="2590800"/>
            <a:ext cx="3048000" cy="2154436"/>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ea typeface="Open Sans" panose="020B0606030504020204" pitchFamily="34" charset="0"/>
                <a:cs typeface="Arial" panose="020B0604020202020204" pitchFamily="34" charset="0"/>
              </a:rPr>
              <a:t>The most common length of opioid prescription from 2016 to 2020 was 21-30 days</a:t>
            </a:r>
          </a:p>
          <a:p>
            <a:endParaRPr lang="en-US" sz="600" dirty="0">
              <a:latin typeface="Arial" panose="020B0604020202020204" pitchFamily="34" charset="0"/>
              <a:ea typeface="Open Sans" panose="020B0606030504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ea typeface="Open Sans" panose="020B0606030504020204" pitchFamily="34" charset="0"/>
                <a:cs typeface="Arial" panose="020B0604020202020204" pitchFamily="34" charset="0"/>
              </a:rPr>
              <a:t>The least common length of opioid prescription from 2016 to 2020 was 11-20 days</a:t>
            </a:r>
          </a:p>
        </p:txBody>
      </p:sp>
      <p:sp>
        <p:nvSpPr>
          <p:cNvPr id="10" name="TextBox 9"/>
          <p:cNvSpPr txBox="1"/>
          <p:nvPr/>
        </p:nvSpPr>
        <p:spPr>
          <a:xfrm>
            <a:off x="1371600" y="6248400"/>
            <a:ext cx="6934200" cy="369332"/>
          </a:xfrm>
          <a:prstGeom prst="rect">
            <a:avLst/>
          </a:prstGeom>
          <a:noFill/>
        </p:spPr>
        <p:txBody>
          <a:bodyPr wrap="square" rtlCol="0">
            <a:spAutoFit/>
          </a:bodyPr>
          <a:lstStyle/>
          <a:p>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*Analysis conducted by the Office of Informatics and Analytics, TDH (last updated January 15, 2021). Limited to TN residents. Data Source: Controlled Substance Monitoring Database.</a:t>
            </a:r>
          </a:p>
        </p:txBody>
      </p:sp>
      <p:pic>
        <p:nvPicPr>
          <p:cNvPr id="5" name="Picture 4">
            <a:extLst>
              <a:ext uri="{FF2B5EF4-FFF2-40B4-BE49-F238E27FC236}">
                <a16:creationId xmlns:a16="http://schemas.microsoft.com/office/drawing/2014/main" id="{D8D04C47-5006-424A-BEC2-83B1C783EC5D}"/>
              </a:ext>
            </a:extLst>
          </p:cNvPr>
          <p:cNvPicPr>
            <a:picLocks noChangeAspect="1"/>
          </p:cNvPicPr>
          <p:nvPr/>
        </p:nvPicPr>
        <p:blipFill>
          <a:blip r:embed="rId3"/>
          <a:stretch>
            <a:fillRect/>
          </a:stretch>
        </p:blipFill>
        <p:spPr>
          <a:xfrm>
            <a:off x="3352802" y="2209800"/>
            <a:ext cx="5306426" cy="3781325"/>
          </a:xfrm>
          <a:prstGeom prst="rect">
            <a:avLst/>
          </a:prstGeom>
        </p:spPr>
      </p:pic>
      <p:pic>
        <p:nvPicPr>
          <p:cNvPr id="3" name="Picture 2">
            <a:extLst>
              <a:ext uri="{FF2B5EF4-FFF2-40B4-BE49-F238E27FC236}">
                <a16:creationId xmlns:a16="http://schemas.microsoft.com/office/drawing/2014/main" id="{889DB346-439A-4FBB-9313-1EB12C702BC1}"/>
              </a:ext>
            </a:extLst>
          </p:cNvPr>
          <p:cNvPicPr>
            <a:picLocks noChangeAspect="1"/>
          </p:cNvPicPr>
          <p:nvPr/>
        </p:nvPicPr>
        <p:blipFill>
          <a:blip r:embed="rId4"/>
          <a:stretch>
            <a:fillRect/>
          </a:stretch>
        </p:blipFill>
        <p:spPr>
          <a:xfrm>
            <a:off x="7480178" y="1680533"/>
            <a:ext cx="1142840" cy="1291268"/>
          </a:xfrm>
          <a:prstGeom prst="rect">
            <a:avLst/>
          </a:prstGeom>
        </p:spPr>
      </p:pic>
    </p:spTree>
    <p:extLst>
      <p:ext uri="{BB962C8B-B14F-4D97-AF65-F5344CB8AC3E}">
        <p14:creationId xmlns:p14="http://schemas.microsoft.com/office/powerpoint/2010/main" val="1629850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Prescription Data</a:t>
            </a:r>
          </a:p>
        </p:txBody>
      </p:sp>
      <p:sp>
        <p:nvSpPr>
          <p:cNvPr id="2" name="TextBox 1"/>
          <p:cNvSpPr txBox="1"/>
          <p:nvPr/>
        </p:nvSpPr>
        <p:spPr>
          <a:xfrm>
            <a:off x="304801" y="1134071"/>
            <a:ext cx="8000999" cy="646331"/>
          </a:xfrm>
          <a:prstGeom prst="rect">
            <a:avLst/>
          </a:prstGeom>
          <a:noFill/>
        </p:spPr>
        <p:txBody>
          <a:bodyPr wrap="square" rtlCol="0">
            <a:spAutoFit/>
          </a:bodyPr>
          <a:lstStyle/>
          <a:p>
            <a:r>
              <a:rPr lang="en-US" b="1" dirty="0">
                <a:latin typeface="Arial" panose="020B0604020202020204" pitchFamily="34" charset="0"/>
                <a:ea typeface="Open Sans" panose="020B0606030504020204" pitchFamily="34" charset="0"/>
                <a:cs typeface="Arial" panose="020B0604020202020204" pitchFamily="34" charset="0"/>
              </a:rPr>
              <a:t>Patients Receiving Benzodiazepine Prescriptions by Days’ Supply in TN by Quarter for 2016-2020</a:t>
            </a:r>
            <a:r>
              <a:rPr lang="en-US" b="1" baseline="30000" dirty="0">
                <a:latin typeface="Arial" panose="020B0604020202020204" pitchFamily="34" charset="0"/>
                <a:ea typeface="Open Sans" panose="020B0606030504020204" pitchFamily="34" charset="0"/>
                <a:cs typeface="Arial" panose="020B0604020202020204" pitchFamily="34" charset="0"/>
              </a:rPr>
              <a:t>*</a:t>
            </a:r>
          </a:p>
        </p:txBody>
      </p:sp>
      <p:sp>
        <p:nvSpPr>
          <p:cNvPr id="3" name="TextBox 2"/>
          <p:cNvSpPr txBox="1"/>
          <p:nvPr/>
        </p:nvSpPr>
        <p:spPr>
          <a:xfrm>
            <a:off x="1371600" y="6248400"/>
            <a:ext cx="6934200" cy="369332"/>
          </a:xfrm>
          <a:prstGeom prst="rect">
            <a:avLst/>
          </a:prstGeom>
          <a:noFill/>
        </p:spPr>
        <p:txBody>
          <a:bodyPr wrap="square" rtlCol="0">
            <a:spAutoFit/>
          </a:bodyPr>
          <a:lstStyle/>
          <a:p>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*Analysis conducted by the Office of Informatics and Analytics, TDH (last updated January 15, 2021). Limited to TN residents. Data Source: Controlled Substance Monitoring Database.</a:t>
            </a:r>
          </a:p>
        </p:txBody>
      </p:sp>
      <p:pic>
        <p:nvPicPr>
          <p:cNvPr id="6" name="Picture 5" descr="Chart, line chart&#10;&#10;Description automatically generated">
            <a:extLst>
              <a:ext uri="{FF2B5EF4-FFF2-40B4-BE49-F238E27FC236}">
                <a16:creationId xmlns:a16="http://schemas.microsoft.com/office/drawing/2014/main" id="{E5008335-7F9D-4F1A-9860-6AB47EBE55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76" b="4604"/>
          <a:stretch/>
        </p:blipFill>
        <p:spPr>
          <a:xfrm>
            <a:off x="2895600" y="1911170"/>
            <a:ext cx="5792561" cy="4079977"/>
          </a:xfrm>
          <a:prstGeom prst="rect">
            <a:avLst/>
          </a:prstGeom>
        </p:spPr>
      </p:pic>
      <p:pic>
        <p:nvPicPr>
          <p:cNvPr id="8" name="Picture 7" descr="Chart, line chart&#10;&#10;Description automatically generated">
            <a:extLst>
              <a:ext uri="{FF2B5EF4-FFF2-40B4-BE49-F238E27FC236}">
                <a16:creationId xmlns:a16="http://schemas.microsoft.com/office/drawing/2014/main" id="{F02EFA91-985F-49A4-9BF4-DF1B1A16A2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4524" t="31184" b="42424"/>
          <a:stretch/>
        </p:blipFill>
        <p:spPr>
          <a:xfrm>
            <a:off x="611449" y="2895600"/>
            <a:ext cx="1520301" cy="1629653"/>
          </a:xfrm>
          <a:prstGeom prst="rect">
            <a:avLst/>
          </a:prstGeom>
        </p:spPr>
      </p:pic>
    </p:spTree>
    <p:extLst>
      <p:ext uri="{BB962C8B-B14F-4D97-AF65-F5344CB8AC3E}">
        <p14:creationId xmlns:p14="http://schemas.microsoft.com/office/powerpoint/2010/main" val="37010078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Prescription Data</a:t>
            </a:r>
          </a:p>
        </p:txBody>
      </p:sp>
      <p:sp>
        <p:nvSpPr>
          <p:cNvPr id="2" name="TextBox 1"/>
          <p:cNvSpPr txBox="1"/>
          <p:nvPr/>
        </p:nvSpPr>
        <p:spPr>
          <a:xfrm>
            <a:off x="304801" y="1134071"/>
            <a:ext cx="8000999" cy="646331"/>
          </a:xfrm>
          <a:prstGeom prst="rect">
            <a:avLst/>
          </a:prstGeom>
          <a:noFill/>
        </p:spPr>
        <p:txBody>
          <a:bodyPr wrap="square" rtlCol="0">
            <a:spAutoFit/>
          </a:bodyPr>
          <a:lstStyle/>
          <a:p>
            <a:r>
              <a:rPr lang="en-US" b="1" dirty="0">
                <a:latin typeface="Arial" panose="020B0604020202020204" pitchFamily="34" charset="0"/>
                <a:ea typeface="Open Sans" panose="020B0606030504020204" pitchFamily="34" charset="0"/>
                <a:cs typeface="Arial" panose="020B0604020202020204" pitchFamily="34" charset="0"/>
              </a:rPr>
              <a:t>Patients Receiving Benzodiazepine Prescriptions by Days’ Supply in TN by Quarter for 2016-2020</a:t>
            </a:r>
            <a:r>
              <a:rPr lang="en-US" b="1" baseline="30000" dirty="0">
                <a:latin typeface="Arial" panose="020B0604020202020204" pitchFamily="34" charset="0"/>
                <a:ea typeface="Open Sans" panose="020B0606030504020204" pitchFamily="34" charset="0"/>
                <a:cs typeface="Arial" panose="020B0604020202020204" pitchFamily="34" charset="0"/>
              </a:rPr>
              <a:t>*</a:t>
            </a:r>
          </a:p>
        </p:txBody>
      </p:sp>
      <p:sp>
        <p:nvSpPr>
          <p:cNvPr id="7" name="TextBox 6"/>
          <p:cNvSpPr txBox="1"/>
          <p:nvPr/>
        </p:nvSpPr>
        <p:spPr>
          <a:xfrm>
            <a:off x="152400" y="2590800"/>
            <a:ext cx="2819400" cy="2400657"/>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ea typeface="Open Sans" panose="020B0606030504020204" pitchFamily="34" charset="0"/>
                <a:cs typeface="Arial" panose="020B0604020202020204" pitchFamily="34" charset="0"/>
              </a:rPr>
              <a:t>The most common length of benzodiazepine prescription from 2016 to 2020 was 21-30 days</a:t>
            </a:r>
          </a:p>
          <a:p>
            <a:endParaRPr lang="en-US" sz="600" dirty="0">
              <a:latin typeface="Arial" panose="020B0604020202020204" pitchFamily="34" charset="0"/>
              <a:ea typeface="Open Sans" panose="020B0606030504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ea typeface="Open Sans" panose="020B0606030504020204" pitchFamily="34" charset="0"/>
                <a:cs typeface="Arial" panose="020B0604020202020204" pitchFamily="34" charset="0"/>
              </a:rPr>
              <a:t>From 2016 to 2020, prescriptions filled for any timeframe under 20 days were filled for shorter lengths of time</a:t>
            </a:r>
          </a:p>
        </p:txBody>
      </p:sp>
      <p:sp>
        <p:nvSpPr>
          <p:cNvPr id="10" name="TextBox 9"/>
          <p:cNvSpPr txBox="1"/>
          <p:nvPr/>
        </p:nvSpPr>
        <p:spPr>
          <a:xfrm>
            <a:off x="1371600" y="6248400"/>
            <a:ext cx="6934200" cy="369332"/>
          </a:xfrm>
          <a:prstGeom prst="rect">
            <a:avLst/>
          </a:prstGeom>
          <a:noFill/>
        </p:spPr>
        <p:txBody>
          <a:bodyPr wrap="square" rtlCol="0">
            <a:spAutoFit/>
          </a:bodyPr>
          <a:lstStyle/>
          <a:p>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*Analysis conducted by the Office of Informatics and Analytics, TDH (last updated January 15, 2021). Limited to TN residents. Data Source: Controlled Substance Monitoring Database.</a:t>
            </a:r>
          </a:p>
        </p:txBody>
      </p:sp>
      <p:pic>
        <p:nvPicPr>
          <p:cNvPr id="5" name="Picture 4">
            <a:extLst>
              <a:ext uri="{FF2B5EF4-FFF2-40B4-BE49-F238E27FC236}">
                <a16:creationId xmlns:a16="http://schemas.microsoft.com/office/drawing/2014/main" id="{EF5A0E01-D754-43B9-B0CD-2F2A7FBE2692}"/>
              </a:ext>
            </a:extLst>
          </p:cNvPr>
          <p:cNvPicPr>
            <a:picLocks noChangeAspect="1"/>
          </p:cNvPicPr>
          <p:nvPr/>
        </p:nvPicPr>
        <p:blipFill>
          <a:blip r:embed="rId3"/>
          <a:stretch>
            <a:fillRect/>
          </a:stretch>
        </p:blipFill>
        <p:spPr>
          <a:xfrm>
            <a:off x="3276600" y="2109401"/>
            <a:ext cx="5476875" cy="3810000"/>
          </a:xfrm>
          <a:prstGeom prst="rect">
            <a:avLst/>
          </a:prstGeom>
        </p:spPr>
      </p:pic>
      <p:pic>
        <p:nvPicPr>
          <p:cNvPr id="3" name="Picture 2">
            <a:extLst>
              <a:ext uri="{FF2B5EF4-FFF2-40B4-BE49-F238E27FC236}">
                <a16:creationId xmlns:a16="http://schemas.microsoft.com/office/drawing/2014/main" id="{A3136A5E-EEB5-4B9D-AAF2-DFA7898ACE94}"/>
              </a:ext>
            </a:extLst>
          </p:cNvPr>
          <p:cNvPicPr>
            <a:picLocks noChangeAspect="1"/>
          </p:cNvPicPr>
          <p:nvPr/>
        </p:nvPicPr>
        <p:blipFill>
          <a:blip r:embed="rId4"/>
          <a:stretch>
            <a:fillRect/>
          </a:stretch>
        </p:blipFill>
        <p:spPr>
          <a:xfrm>
            <a:off x="7565245" y="1504519"/>
            <a:ext cx="1275434" cy="1362164"/>
          </a:xfrm>
          <a:prstGeom prst="rect">
            <a:avLst/>
          </a:prstGeom>
        </p:spPr>
      </p:pic>
    </p:spTree>
    <p:extLst>
      <p:ext uri="{BB962C8B-B14F-4D97-AF65-F5344CB8AC3E}">
        <p14:creationId xmlns:p14="http://schemas.microsoft.com/office/powerpoint/2010/main" val="14994691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Prescription Data</a:t>
            </a:r>
          </a:p>
        </p:txBody>
      </p:sp>
      <p:sp>
        <p:nvSpPr>
          <p:cNvPr id="2" name="TextBox 1"/>
          <p:cNvSpPr txBox="1"/>
          <p:nvPr/>
        </p:nvSpPr>
        <p:spPr>
          <a:xfrm>
            <a:off x="304801" y="1134071"/>
            <a:ext cx="8000999" cy="646331"/>
          </a:xfrm>
          <a:prstGeom prst="rect">
            <a:avLst/>
          </a:prstGeom>
          <a:noFill/>
        </p:spPr>
        <p:txBody>
          <a:bodyPr wrap="square" rtlCol="0">
            <a:spAutoFit/>
          </a:bodyPr>
          <a:lstStyle/>
          <a:p>
            <a:r>
              <a:rPr lang="en-US" b="1" dirty="0">
                <a:latin typeface="Arial" panose="020B0604020202020204" pitchFamily="34" charset="0"/>
                <a:ea typeface="Open Sans" panose="020B0606030504020204" pitchFamily="34" charset="0"/>
                <a:cs typeface="Arial" panose="020B0604020202020204" pitchFamily="34" charset="0"/>
              </a:rPr>
              <a:t>Prescription Rate of Patients Receiving Opioids for Pain by Sex in TN by Quarter for 2016-2020</a:t>
            </a:r>
            <a:r>
              <a:rPr lang="en-US" b="1" baseline="30000" dirty="0">
                <a:latin typeface="Arial" panose="020B0604020202020204" pitchFamily="34" charset="0"/>
                <a:ea typeface="Open Sans" panose="020B0606030504020204" pitchFamily="34" charset="0"/>
                <a:cs typeface="Arial" panose="020B0604020202020204" pitchFamily="34" charset="0"/>
              </a:rPr>
              <a:t>*</a:t>
            </a:r>
          </a:p>
        </p:txBody>
      </p:sp>
      <p:sp>
        <p:nvSpPr>
          <p:cNvPr id="3" name="TextBox 2"/>
          <p:cNvSpPr txBox="1"/>
          <p:nvPr/>
        </p:nvSpPr>
        <p:spPr>
          <a:xfrm>
            <a:off x="1371600" y="6248400"/>
            <a:ext cx="6934200" cy="369332"/>
          </a:xfrm>
          <a:prstGeom prst="rect">
            <a:avLst/>
          </a:prstGeom>
          <a:noFill/>
        </p:spPr>
        <p:txBody>
          <a:bodyPr wrap="square" rtlCol="0">
            <a:spAutoFit/>
          </a:bodyPr>
          <a:lstStyle/>
          <a:p>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*Analysis conducted by the Office of Informatics and Analytics, TDH (last updated January 15, 2021). Limited to TN residents. Data Source: Controlled Substance Monitoring Database.</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094" y="2743200"/>
            <a:ext cx="1617032"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Chart, line chart&#10;&#10;Description automatically generated">
            <a:extLst>
              <a:ext uri="{FF2B5EF4-FFF2-40B4-BE49-F238E27FC236}">
                <a16:creationId xmlns:a16="http://schemas.microsoft.com/office/drawing/2014/main" id="{3C3B4DC9-E9DC-42E0-BF82-6DBF01EE72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476" b="5081"/>
          <a:stretch/>
        </p:blipFill>
        <p:spPr>
          <a:xfrm>
            <a:off x="3200400" y="1911170"/>
            <a:ext cx="5632010" cy="3886200"/>
          </a:xfrm>
          <a:prstGeom prst="rect">
            <a:avLst/>
          </a:prstGeom>
        </p:spPr>
      </p:pic>
    </p:spTree>
    <p:extLst>
      <p:ext uri="{BB962C8B-B14F-4D97-AF65-F5344CB8AC3E}">
        <p14:creationId xmlns:p14="http://schemas.microsoft.com/office/powerpoint/2010/main" val="30142942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Prescription Data</a:t>
            </a:r>
          </a:p>
        </p:txBody>
      </p:sp>
      <p:sp>
        <p:nvSpPr>
          <p:cNvPr id="2" name="TextBox 1"/>
          <p:cNvSpPr txBox="1"/>
          <p:nvPr/>
        </p:nvSpPr>
        <p:spPr>
          <a:xfrm>
            <a:off x="304801" y="1134071"/>
            <a:ext cx="8000999" cy="646331"/>
          </a:xfrm>
          <a:prstGeom prst="rect">
            <a:avLst/>
          </a:prstGeom>
          <a:noFill/>
        </p:spPr>
        <p:txBody>
          <a:bodyPr wrap="square" rtlCol="0">
            <a:spAutoFit/>
          </a:bodyPr>
          <a:lstStyle/>
          <a:p>
            <a:r>
              <a:rPr lang="en-US" b="1" dirty="0">
                <a:latin typeface="Arial" panose="020B0604020202020204" pitchFamily="34" charset="0"/>
                <a:ea typeface="Open Sans" panose="020B0606030504020204" pitchFamily="34" charset="0"/>
                <a:cs typeface="Arial" panose="020B0604020202020204" pitchFamily="34" charset="0"/>
              </a:rPr>
              <a:t>Prescription Rate of Patients Receiving Opioids for Pain by Sex in TN by Quarter for 2016-2020</a:t>
            </a:r>
            <a:r>
              <a:rPr lang="en-US" b="1" baseline="30000" dirty="0">
                <a:latin typeface="Arial" panose="020B0604020202020204" pitchFamily="34" charset="0"/>
                <a:ea typeface="Open Sans" panose="020B0606030504020204" pitchFamily="34" charset="0"/>
                <a:cs typeface="Arial" panose="020B0604020202020204" pitchFamily="34" charset="0"/>
              </a:rPr>
              <a:t>*</a:t>
            </a:r>
          </a:p>
        </p:txBody>
      </p:sp>
      <p:sp>
        <p:nvSpPr>
          <p:cNvPr id="7" name="TextBox 6"/>
          <p:cNvSpPr txBox="1"/>
          <p:nvPr/>
        </p:nvSpPr>
        <p:spPr>
          <a:xfrm>
            <a:off x="152400" y="2590800"/>
            <a:ext cx="3048000" cy="2400657"/>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ea typeface="Open Sans" panose="020B0606030504020204" pitchFamily="34" charset="0"/>
                <a:cs typeface="Arial" panose="020B0604020202020204" pitchFamily="34" charset="0"/>
              </a:rPr>
              <a:t>Opioid prescriptions for pain were filled at a higher rate by females from 2016 to 2020</a:t>
            </a:r>
          </a:p>
          <a:p>
            <a:endParaRPr lang="en-US" sz="600" dirty="0">
              <a:latin typeface="Arial" panose="020B0604020202020204" pitchFamily="34" charset="0"/>
              <a:ea typeface="Open Sans" panose="020B0606030504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ea typeface="Open Sans" panose="020B0606030504020204" pitchFamily="34" charset="0"/>
                <a:cs typeface="Arial" panose="020B0604020202020204" pitchFamily="34" charset="0"/>
              </a:rPr>
              <a:t>Both males and females had a decrease in the rate of patients receiving opioids for pain at roughly the same rate</a:t>
            </a:r>
          </a:p>
        </p:txBody>
      </p:sp>
      <p:sp>
        <p:nvSpPr>
          <p:cNvPr id="10" name="TextBox 9"/>
          <p:cNvSpPr txBox="1"/>
          <p:nvPr/>
        </p:nvSpPr>
        <p:spPr>
          <a:xfrm>
            <a:off x="1371600" y="6248400"/>
            <a:ext cx="6934200" cy="369332"/>
          </a:xfrm>
          <a:prstGeom prst="rect">
            <a:avLst/>
          </a:prstGeom>
          <a:noFill/>
        </p:spPr>
        <p:txBody>
          <a:bodyPr wrap="square" rtlCol="0">
            <a:spAutoFit/>
          </a:bodyPr>
          <a:lstStyle/>
          <a:p>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*Analysis conducted by the Office of Informatics and Analytics, TDH (last updated January 15, 2021). Limited to TN residents. Data Source: Controlled Substance Monitoring Database.</a:t>
            </a:r>
          </a:p>
        </p:txBody>
      </p:sp>
      <p:pic>
        <p:nvPicPr>
          <p:cNvPr id="3" name="Picture 2">
            <a:extLst>
              <a:ext uri="{FF2B5EF4-FFF2-40B4-BE49-F238E27FC236}">
                <a16:creationId xmlns:a16="http://schemas.microsoft.com/office/drawing/2014/main" id="{F278E641-88D6-407A-8A2B-99FE268C0956}"/>
              </a:ext>
            </a:extLst>
          </p:cNvPr>
          <p:cNvPicPr>
            <a:picLocks noChangeAspect="1"/>
          </p:cNvPicPr>
          <p:nvPr/>
        </p:nvPicPr>
        <p:blipFill>
          <a:blip r:embed="rId3"/>
          <a:stretch>
            <a:fillRect/>
          </a:stretch>
        </p:blipFill>
        <p:spPr>
          <a:xfrm>
            <a:off x="3906153" y="2175651"/>
            <a:ext cx="5066212" cy="3810000"/>
          </a:xfrm>
          <a:prstGeom prst="rect">
            <a:avLst/>
          </a:prstGeom>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6920" y="1780402"/>
            <a:ext cx="1457325" cy="139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00293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Prescription Data</a:t>
            </a:r>
          </a:p>
        </p:txBody>
      </p:sp>
      <p:sp>
        <p:nvSpPr>
          <p:cNvPr id="2" name="TextBox 1"/>
          <p:cNvSpPr txBox="1"/>
          <p:nvPr/>
        </p:nvSpPr>
        <p:spPr>
          <a:xfrm>
            <a:off x="304801" y="1134071"/>
            <a:ext cx="8000999" cy="646331"/>
          </a:xfrm>
          <a:prstGeom prst="rect">
            <a:avLst/>
          </a:prstGeom>
          <a:noFill/>
        </p:spPr>
        <p:txBody>
          <a:bodyPr wrap="square" rtlCol="0">
            <a:spAutoFit/>
          </a:bodyPr>
          <a:lstStyle/>
          <a:p>
            <a:r>
              <a:rPr lang="en-US" b="1" dirty="0">
                <a:latin typeface="Arial" panose="020B0604020202020204" pitchFamily="34" charset="0"/>
                <a:ea typeface="Open Sans" panose="020B0606030504020204" pitchFamily="34" charset="0"/>
                <a:cs typeface="Arial" panose="020B0604020202020204" pitchFamily="34" charset="0"/>
              </a:rPr>
              <a:t>Prescription Rate of Patients Receiving Benzodiazepines by Sex in TN by Quarter for 2016-2020</a:t>
            </a:r>
            <a:r>
              <a:rPr lang="en-US" b="1" baseline="30000" dirty="0">
                <a:latin typeface="Arial" panose="020B0604020202020204" pitchFamily="34" charset="0"/>
                <a:ea typeface="Open Sans" panose="020B0606030504020204" pitchFamily="34" charset="0"/>
                <a:cs typeface="Arial" panose="020B0604020202020204" pitchFamily="34" charset="0"/>
              </a:rPr>
              <a:t>*</a:t>
            </a:r>
          </a:p>
        </p:txBody>
      </p:sp>
      <p:sp>
        <p:nvSpPr>
          <p:cNvPr id="3" name="TextBox 2"/>
          <p:cNvSpPr txBox="1"/>
          <p:nvPr/>
        </p:nvSpPr>
        <p:spPr>
          <a:xfrm>
            <a:off x="1371600" y="6248400"/>
            <a:ext cx="6934200" cy="369332"/>
          </a:xfrm>
          <a:prstGeom prst="rect">
            <a:avLst/>
          </a:prstGeom>
          <a:noFill/>
        </p:spPr>
        <p:txBody>
          <a:bodyPr wrap="square" rtlCol="0">
            <a:spAutoFit/>
          </a:bodyPr>
          <a:lstStyle/>
          <a:p>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*Analysis conducted by the Office of Informatics and Analytics, TDH (last updated January 15, 2021). Limited to TN residents. Data Source: Controlled Substance Monitoring Database.</a:t>
            </a:r>
          </a:p>
        </p:txBody>
      </p:sp>
      <p:pic>
        <p:nvPicPr>
          <p:cNvPr id="297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99" y="2819400"/>
            <a:ext cx="1732973"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Chart, line chart&#10;&#10;Description automatically generated">
            <a:extLst>
              <a:ext uri="{FF2B5EF4-FFF2-40B4-BE49-F238E27FC236}">
                <a16:creationId xmlns:a16="http://schemas.microsoft.com/office/drawing/2014/main" id="{1E4A480F-7170-45AF-AEE0-7DE9643E47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363" b="4403"/>
          <a:stretch/>
        </p:blipFill>
        <p:spPr>
          <a:xfrm>
            <a:off x="2895600" y="1882007"/>
            <a:ext cx="5867398" cy="4086998"/>
          </a:xfrm>
          <a:prstGeom prst="rect">
            <a:avLst/>
          </a:prstGeom>
        </p:spPr>
      </p:pic>
    </p:spTree>
    <p:extLst>
      <p:ext uri="{BB962C8B-B14F-4D97-AF65-F5344CB8AC3E}">
        <p14:creationId xmlns:p14="http://schemas.microsoft.com/office/powerpoint/2010/main" val="1728532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A Note from the </a:t>
            </a:r>
            <a:r>
              <a:rPr lang="en-US">
                <a:latin typeface="Arial" panose="020B0604020202020204" pitchFamily="34" charset="0"/>
                <a:cs typeface="Arial" panose="020B0604020202020204" pitchFamily="34" charset="0"/>
              </a:rPr>
              <a:t>Executive Summary</a:t>
            </a:r>
            <a:endParaRPr lang="en-US" dirty="0">
              <a:latin typeface="Arial" panose="020B0604020202020204" pitchFamily="34" charset="0"/>
              <a:cs typeface="Arial" panose="020B0604020202020204" pitchFamily="34" charset="0"/>
            </a:endParaRPr>
          </a:p>
        </p:txBody>
      </p:sp>
      <p:sp>
        <p:nvSpPr>
          <p:cNvPr id="7" name="TextBox 6"/>
          <p:cNvSpPr txBox="1"/>
          <p:nvPr/>
        </p:nvSpPr>
        <p:spPr>
          <a:xfrm>
            <a:off x="296883" y="1295400"/>
            <a:ext cx="8382000" cy="4555093"/>
          </a:xfrm>
          <a:prstGeom prst="rect">
            <a:avLst/>
          </a:prstGeom>
          <a:noFill/>
        </p:spPr>
        <p:txBody>
          <a:bodyPr wrap="square" rtlCol="0">
            <a:spAutoFit/>
          </a:bodyPr>
          <a:lstStyle/>
          <a:p>
            <a:r>
              <a:rPr lang="en-US" sz="2000" b="1" dirty="0">
                <a:latin typeface="Arial" panose="020B0604020202020204" pitchFamily="34" charset="0"/>
                <a:ea typeface="Open Sans" panose="020B0606030504020204" pitchFamily="34" charset="0"/>
                <a:cs typeface="Arial" panose="020B0604020202020204" pitchFamily="34" charset="0"/>
              </a:rPr>
              <a:t>Tennessee continues to face a severe opioid crisis. </a:t>
            </a:r>
          </a:p>
          <a:p>
            <a:r>
              <a:rPr lang="en-US" sz="1500" dirty="0">
                <a:latin typeface="Arial" panose="020B0604020202020204" pitchFamily="34" charset="0"/>
                <a:ea typeface="Open Sans" panose="020B0606030504020204" pitchFamily="34" charset="0"/>
                <a:cs typeface="Arial" panose="020B0604020202020204" pitchFamily="34" charset="0"/>
              </a:rPr>
              <a:t>From 2016 to 2020:</a:t>
            </a:r>
          </a:p>
          <a:p>
            <a:pPr marL="1200150" lvl="2" indent="-285750">
              <a:buFont typeface="Arial" panose="020B0604020202020204" pitchFamily="34" charset="0"/>
              <a:buChar char="•"/>
            </a:pPr>
            <a:r>
              <a:rPr lang="en-US" sz="1500" dirty="0">
                <a:solidFill>
                  <a:prstClr val="black"/>
                </a:solidFill>
                <a:latin typeface="Arial" panose="020B0604020202020204" pitchFamily="34" charset="0"/>
                <a:ea typeface="Open Sans" panose="020B0606030504020204" pitchFamily="34" charset="0"/>
                <a:cs typeface="Arial" panose="020B0604020202020204" pitchFamily="34" charset="0"/>
              </a:rPr>
              <a:t>The rates of all drug overdose deaths increased, regardless of race</a:t>
            </a:r>
          </a:p>
          <a:p>
            <a:pPr marL="1200150" lvl="2" indent="-285750">
              <a:buFont typeface="Arial" panose="020B0604020202020204" pitchFamily="34" charset="0"/>
              <a:buChar char="•"/>
            </a:pPr>
            <a:r>
              <a:rPr lang="en-US" sz="1500" dirty="0">
                <a:solidFill>
                  <a:prstClr val="black"/>
                </a:solidFill>
                <a:latin typeface="Arial" panose="020B0604020202020204" pitchFamily="34" charset="0"/>
                <a:ea typeface="Open Sans" panose="020B0606030504020204" pitchFamily="34" charset="0"/>
                <a:cs typeface="Arial" panose="020B0604020202020204" pitchFamily="34" charset="0"/>
              </a:rPr>
              <a:t>The rate of opioid overdose deaths also increased to an age-adjusted rate of 31.2 per 100,000 residents</a:t>
            </a:r>
          </a:p>
          <a:p>
            <a:pPr marL="1200150" lvl="2" indent="-285750">
              <a:buFont typeface="Arial" panose="020B0604020202020204" pitchFamily="34" charset="0"/>
              <a:buChar char="•"/>
            </a:pPr>
            <a:r>
              <a:rPr lang="en-US" sz="1500" dirty="0">
                <a:solidFill>
                  <a:prstClr val="black"/>
                </a:solidFill>
                <a:latin typeface="Arial" panose="020B0604020202020204" pitchFamily="34" charset="0"/>
                <a:ea typeface="Open Sans" panose="020B0606030504020204" pitchFamily="34" charset="0"/>
                <a:cs typeface="Arial" panose="020B0604020202020204" pitchFamily="34" charset="0"/>
              </a:rPr>
              <a:t>The number of heroin overdose deaths increased from 205 to 380</a:t>
            </a:r>
          </a:p>
          <a:p>
            <a:pPr marL="1200150" lvl="2" indent="-285750">
              <a:buFont typeface="Arial" panose="020B0604020202020204" pitchFamily="34" charset="0"/>
              <a:buChar char="•"/>
            </a:pPr>
            <a:r>
              <a:rPr lang="en-US" sz="1500" dirty="0">
                <a:solidFill>
                  <a:prstClr val="black"/>
                </a:solidFill>
                <a:latin typeface="Arial" panose="020B0604020202020204" pitchFamily="34" charset="0"/>
                <a:ea typeface="Open Sans" panose="020B0606030504020204" pitchFamily="34" charset="0"/>
                <a:cs typeface="Arial" panose="020B0604020202020204" pitchFamily="34" charset="0"/>
              </a:rPr>
              <a:t>The number of overdose deaths involving fentanyl (largely due to illicitly manufactured fentanyl), increased from 169 to 1,087</a:t>
            </a:r>
          </a:p>
          <a:p>
            <a:pPr marL="1200150" lvl="2" indent="-285750">
              <a:buFont typeface="Arial" panose="020B0604020202020204" pitchFamily="34" charset="0"/>
              <a:buChar char="•"/>
            </a:pPr>
            <a:r>
              <a:rPr lang="en-US" sz="1500" dirty="0">
                <a:solidFill>
                  <a:prstClr val="black"/>
                </a:solidFill>
                <a:latin typeface="Arial" panose="020B0604020202020204" pitchFamily="34" charset="0"/>
                <a:ea typeface="Open Sans" panose="020B0606030504020204" pitchFamily="34" charset="0"/>
                <a:cs typeface="Arial" panose="020B0604020202020204" pitchFamily="34" charset="0"/>
              </a:rPr>
              <a:t>Opioid and benzodiazepine deaths, while remaining high, decreased for the third consecutive year </a:t>
            </a:r>
          </a:p>
          <a:p>
            <a:pPr lvl="2"/>
            <a:endParaRPr lang="en-US" sz="1500" dirty="0">
              <a:latin typeface="Arial" panose="020B0604020202020204" pitchFamily="34" charset="0"/>
              <a:ea typeface="Open Sans" panose="020B0606030504020204" pitchFamily="34" charset="0"/>
              <a:cs typeface="Arial" panose="020B0604020202020204" pitchFamily="34" charset="0"/>
            </a:endParaRPr>
          </a:p>
          <a:p>
            <a:r>
              <a:rPr lang="en-US" sz="1500" dirty="0">
                <a:latin typeface="Arial" panose="020B0604020202020204" pitchFamily="34" charset="0"/>
                <a:ea typeface="Open Sans" panose="020B0606030504020204" pitchFamily="34" charset="0"/>
                <a:cs typeface="Arial" panose="020B0604020202020204" pitchFamily="34" charset="0"/>
              </a:rPr>
              <a:t>This report provides key epidemiologic data on risk measures and trends to understand and respond to the opioid epidemic in TN. Specifically, these slides will focus on </a:t>
            </a:r>
            <a:r>
              <a:rPr lang="en-US" sz="1500" b="1" dirty="0">
                <a:latin typeface="Arial" panose="020B0604020202020204" pitchFamily="34" charset="0"/>
                <a:ea typeface="Open Sans" panose="020B0606030504020204" pitchFamily="34" charset="0"/>
                <a:cs typeface="Arial" panose="020B0604020202020204" pitchFamily="34" charset="0"/>
              </a:rPr>
              <a:t>Opioid, Benzodiazepine and Gabapentin Prescription Trends in TN </a:t>
            </a:r>
            <a:r>
              <a:rPr lang="en-US" sz="1500" dirty="0">
                <a:latin typeface="Arial" panose="020B0604020202020204" pitchFamily="34" charset="0"/>
                <a:ea typeface="Open Sans" panose="020B0606030504020204" pitchFamily="34" charset="0"/>
                <a:cs typeface="Arial" panose="020B0604020202020204" pitchFamily="34" charset="0"/>
              </a:rPr>
              <a:t>from 2016-2020 and highlight these epidemiologic data trends:</a:t>
            </a:r>
          </a:p>
          <a:p>
            <a:pPr marL="1200150" lvl="2" indent="-285750">
              <a:buFont typeface="Arial" panose="020B0604020202020204" pitchFamily="34" charset="0"/>
              <a:buChar char="•"/>
            </a:pPr>
            <a:r>
              <a:rPr lang="en-US" sz="1500" dirty="0">
                <a:latin typeface="Arial" panose="020B0604020202020204" pitchFamily="34" charset="0"/>
                <a:ea typeface="Open Sans" panose="020B0606030504020204" pitchFamily="34" charset="0"/>
                <a:cs typeface="Arial" panose="020B0604020202020204" pitchFamily="34" charset="0"/>
              </a:rPr>
              <a:t>The number of opioid prescriptions for pain filled in TN has continued to decline</a:t>
            </a:r>
          </a:p>
          <a:p>
            <a:pPr marL="1200150" lvl="2" indent="-285750">
              <a:buFont typeface="Arial" panose="020B0604020202020204" pitchFamily="34" charset="0"/>
              <a:buChar char="•"/>
            </a:pPr>
            <a:r>
              <a:rPr lang="en-US" sz="1500" dirty="0">
                <a:latin typeface="Arial" panose="020B0604020202020204" pitchFamily="34" charset="0"/>
                <a:ea typeface="Open Sans" panose="020B0606030504020204" pitchFamily="34" charset="0"/>
                <a:cs typeface="Arial" panose="020B0604020202020204" pitchFamily="34" charset="0"/>
              </a:rPr>
              <a:t>The number of filled benzodiazepine prescriptions is also continuing to decline </a:t>
            </a:r>
          </a:p>
          <a:p>
            <a:pPr marL="1200150" lvl="2" indent="-285750">
              <a:buFont typeface="Arial" panose="020B0604020202020204" pitchFamily="34" charset="0"/>
              <a:buChar char="•"/>
            </a:pPr>
            <a:r>
              <a:rPr lang="en-US" sz="1500" dirty="0">
                <a:latin typeface="Arial" panose="020B0604020202020204" pitchFamily="34" charset="0"/>
                <a:ea typeface="Open Sans" panose="020B0606030504020204" pitchFamily="34" charset="0"/>
                <a:cs typeface="Arial" panose="020B0604020202020204" pitchFamily="34" charset="0"/>
              </a:rPr>
              <a:t>Gabapentin prescriptions became reportable to the CSMD in July 2018 and the prescribing rate has remained consistent over the past two years</a:t>
            </a:r>
          </a:p>
        </p:txBody>
      </p:sp>
    </p:spTree>
    <p:extLst>
      <p:ext uri="{BB962C8B-B14F-4D97-AF65-F5344CB8AC3E}">
        <p14:creationId xmlns:p14="http://schemas.microsoft.com/office/powerpoint/2010/main" val="21556985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Prescription Data</a:t>
            </a:r>
          </a:p>
        </p:txBody>
      </p:sp>
      <p:sp>
        <p:nvSpPr>
          <p:cNvPr id="2" name="TextBox 1"/>
          <p:cNvSpPr txBox="1"/>
          <p:nvPr/>
        </p:nvSpPr>
        <p:spPr>
          <a:xfrm>
            <a:off x="304801" y="1134071"/>
            <a:ext cx="8000999" cy="646331"/>
          </a:xfrm>
          <a:prstGeom prst="rect">
            <a:avLst/>
          </a:prstGeom>
          <a:noFill/>
        </p:spPr>
        <p:txBody>
          <a:bodyPr wrap="square" rtlCol="0">
            <a:spAutoFit/>
          </a:bodyPr>
          <a:lstStyle/>
          <a:p>
            <a:r>
              <a:rPr lang="en-US" b="1" dirty="0">
                <a:latin typeface="Arial" panose="020B0604020202020204" pitchFamily="34" charset="0"/>
                <a:ea typeface="Open Sans" panose="020B0606030504020204" pitchFamily="34" charset="0"/>
                <a:cs typeface="Arial" panose="020B0604020202020204" pitchFamily="34" charset="0"/>
              </a:rPr>
              <a:t>Prescription Rate of Patients Receiving Benzodiazepines by Sex in TN by Quarter for 2016-2020</a:t>
            </a:r>
            <a:r>
              <a:rPr lang="en-US" b="1" baseline="30000" dirty="0">
                <a:latin typeface="Arial" panose="020B0604020202020204" pitchFamily="34" charset="0"/>
                <a:ea typeface="Open Sans" panose="020B0606030504020204" pitchFamily="34" charset="0"/>
                <a:cs typeface="Arial" panose="020B0604020202020204" pitchFamily="34" charset="0"/>
              </a:rPr>
              <a:t>*</a:t>
            </a:r>
          </a:p>
        </p:txBody>
      </p:sp>
      <p:sp>
        <p:nvSpPr>
          <p:cNvPr id="7" name="TextBox 6"/>
          <p:cNvSpPr txBox="1"/>
          <p:nvPr/>
        </p:nvSpPr>
        <p:spPr>
          <a:xfrm>
            <a:off x="152400" y="2590800"/>
            <a:ext cx="3200400" cy="2400657"/>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ea typeface="Open Sans" panose="020B0606030504020204" pitchFamily="34" charset="0"/>
                <a:cs typeface="Arial" panose="020B0604020202020204" pitchFamily="34" charset="0"/>
              </a:rPr>
              <a:t>Benzodiazepine prescriptions were filled at a higher rate by females from 2016 to 2020</a:t>
            </a:r>
          </a:p>
          <a:p>
            <a:endParaRPr lang="en-US" sz="600" dirty="0">
              <a:latin typeface="Arial" panose="020B0604020202020204" pitchFamily="34" charset="0"/>
              <a:ea typeface="Open Sans" panose="020B0606030504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ea typeface="Open Sans" panose="020B0606030504020204" pitchFamily="34" charset="0"/>
                <a:cs typeface="Arial" panose="020B0604020202020204" pitchFamily="34" charset="0"/>
              </a:rPr>
              <a:t>Both males and females had a decrease in the rate of patients receiving benzodiazepines, but there was a slight increase in the rate from Q2 to Q3 2020</a:t>
            </a:r>
          </a:p>
        </p:txBody>
      </p:sp>
      <p:sp>
        <p:nvSpPr>
          <p:cNvPr id="10" name="TextBox 9"/>
          <p:cNvSpPr txBox="1"/>
          <p:nvPr/>
        </p:nvSpPr>
        <p:spPr>
          <a:xfrm>
            <a:off x="1371600" y="6248400"/>
            <a:ext cx="6934200" cy="369332"/>
          </a:xfrm>
          <a:prstGeom prst="rect">
            <a:avLst/>
          </a:prstGeom>
          <a:noFill/>
        </p:spPr>
        <p:txBody>
          <a:bodyPr wrap="square" rtlCol="0">
            <a:spAutoFit/>
          </a:bodyPr>
          <a:lstStyle/>
          <a:p>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*Analysis conducted by the Office of Informatics and Analytics, TDH (last updated January 15, 2021). Limited to TN residents. Data Source: Controlled Substance Monitoring Database.</a:t>
            </a:r>
          </a:p>
        </p:txBody>
      </p:sp>
      <p:pic>
        <p:nvPicPr>
          <p:cNvPr id="3" name="Picture 2">
            <a:extLst>
              <a:ext uri="{FF2B5EF4-FFF2-40B4-BE49-F238E27FC236}">
                <a16:creationId xmlns:a16="http://schemas.microsoft.com/office/drawing/2014/main" id="{0CE91D97-40DC-43DD-8A6F-261902749CBE}"/>
              </a:ext>
            </a:extLst>
          </p:cNvPr>
          <p:cNvPicPr>
            <a:picLocks noChangeAspect="1"/>
          </p:cNvPicPr>
          <p:nvPr/>
        </p:nvPicPr>
        <p:blipFill>
          <a:blip r:embed="rId3"/>
          <a:stretch>
            <a:fillRect/>
          </a:stretch>
        </p:blipFill>
        <p:spPr>
          <a:xfrm>
            <a:off x="3574649" y="1911170"/>
            <a:ext cx="5400675" cy="4032430"/>
          </a:xfrm>
          <a:prstGeom prst="rect">
            <a:avLst/>
          </a:prstGeom>
        </p:spPr>
      </p:pic>
      <p:pic>
        <p:nvPicPr>
          <p:cNvPr id="307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3325" y="1570759"/>
            <a:ext cx="1285875" cy="107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847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Prescription Data</a:t>
            </a:r>
          </a:p>
        </p:txBody>
      </p:sp>
      <p:sp>
        <p:nvSpPr>
          <p:cNvPr id="2" name="TextBox 1"/>
          <p:cNvSpPr txBox="1"/>
          <p:nvPr/>
        </p:nvSpPr>
        <p:spPr>
          <a:xfrm>
            <a:off x="304801" y="1134071"/>
            <a:ext cx="8000999" cy="646331"/>
          </a:xfrm>
          <a:prstGeom prst="rect">
            <a:avLst/>
          </a:prstGeom>
          <a:noFill/>
        </p:spPr>
        <p:txBody>
          <a:bodyPr wrap="square" rtlCol="0">
            <a:spAutoFit/>
          </a:bodyPr>
          <a:lstStyle/>
          <a:p>
            <a:r>
              <a:rPr lang="en-US" b="1" dirty="0">
                <a:solidFill>
                  <a:prstClr val="black"/>
                </a:solidFill>
                <a:latin typeface="Arial" panose="020B0604020202020204" pitchFamily="34" charset="0"/>
                <a:ea typeface="Open Sans" panose="020B0606030504020204" pitchFamily="34" charset="0"/>
                <a:cs typeface="Arial" panose="020B0604020202020204" pitchFamily="34" charset="0"/>
              </a:rPr>
              <a:t>Prescription Rate of Patients Filling Gabapentin by Sex in TN by Quarter for 2018-2020</a:t>
            </a:r>
            <a:r>
              <a:rPr lang="en-US" b="1" baseline="30000" dirty="0">
                <a:solidFill>
                  <a:prstClr val="black"/>
                </a:solidFill>
                <a:latin typeface="Arial" panose="020B0604020202020204" pitchFamily="34" charset="0"/>
                <a:ea typeface="Open Sans" panose="020B0606030504020204" pitchFamily="34" charset="0"/>
                <a:cs typeface="Arial" panose="020B0604020202020204" pitchFamily="34" charset="0"/>
              </a:rPr>
              <a:t>*</a:t>
            </a:r>
          </a:p>
        </p:txBody>
      </p:sp>
      <p:sp>
        <p:nvSpPr>
          <p:cNvPr id="3" name="TextBox 2"/>
          <p:cNvSpPr txBox="1"/>
          <p:nvPr/>
        </p:nvSpPr>
        <p:spPr>
          <a:xfrm>
            <a:off x="1371600" y="6248400"/>
            <a:ext cx="6934200" cy="369332"/>
          </a:xfrm>
          <a:prstGeom prst="rect">
            <a:avLst/>
          </a:prstGeom>
          <a:noFill/>
        </p:spPr>
        <p:txBody>
          <a:bodyPr wrap="square" rtlCol="0">
            <a:spAutoFit/>
          </a:bodyPr>
          <a:lstStyle/>
          <a:p>
            <a:r>
              <a:rPr lang="en-US" sz="900" dirty="0">
                <a:solidFill>
                  <a:prstClr val="black">
                    <a:lumMod val="65000"/>
                    <a:lumOff val="35000"/>
                  </a:prstClr>
                </a:solidFill>
                <a:latin typeface="Arial" panose="020B0604020202020204" pitchFamily="34" charset="0"/>
                <a:ea typeface="Open Sans" panose="020B0606030504020204" pitchFamily="34" charset="0"/>
                <a:cs typeface="Arial" panose="020B0604020202020204" pitchFamily="34" charset="0"/>
              </a:rPr>
              <a:t>*Analysis conducted by the Office of Informatics and Analytics, TDH (last updated January 15, 2021). Limited to TN residents. Data Source: Controlled Substance Monitoring Database.</a:t>
            </a:r>
          </a:p>
        </p:txBody>
      </p:sp>
      <p:pic>
        <p:nvPicPr>
          <p:cNvPr id="6" name="Picture 5" descr="Chart, line chart&#10;&#10;Description automatically generated">
            <a:extLst>
              <a:ext uri="{FF2B5EF4-FFF2-40B4-BE49-F238E27FC236}">
                <a16:creationId xmlns:a16="http://schemas.microsoft.com/office/drawing/2014/main" id="{190A47DB-6CA2-4FD1-8548-B093FBC17A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42" b="3603"/>
          <a:stretch/>
        </p:blipFill>
        <p:spPr>
          <a:xfrm>
            <a:off x="3048000" y="1942899"/>
            <a:ext cx="5791200" cy="4088517"/>
          </a:xfrm>
          <a:prstGeom prst="rect">
            <a:avLst/>
          </a:prstGeom>
        </p:spPr>
      </p:pic>
      <p:pic>
        <p:nvPicPr>
          <p:cNvPr id="8" name="Picture 7" descr="Chart, line chart&#10;&#10;Description automatically generated">
            <a:extLst>
              <a:ext uri="{FF2B5EF4-FFF2-40B4-BE49-F238E27FC236}">
                <a16:creationId xmlns:a16="http://schemas.microsoft.com/office/drawing/2014/main" id="{A5E08B75-13A6-485D-AA40-1ADA5B2B91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5714" t="34849" b="43996"/>
          <a:stretch/>
        </p:blipFill>
        <p:spPr>
          <a:xfrm>
            <a:off x="838200" y="2895600"/>
            <a:ext cx="1507724" cy="1478802"/>
          </a:xfrm>
          <a:prstGeom prst="rect">
            <a:avLst/>
          </a:prstGeom>
        </p:spPr>
      </p:pic>
    </p:spTree>
    <p:extLst>
      <p:ext uri="{BB962C8B-B14F-4D97-AF65-F5344CB8AC3E}">
        <p14:creationId xmlns:p14="http://schemas.microsoft.com/office/powerpoint/2010/main" val="33587914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Prescription Data</a:t>
            </a:r>
          </a:p>
        </p:txBody>
      </p:sp>
      <p:sp>
        <p:nvSpPr>
          <p:cNvPr id="2" name="TextBox 1"/>
          <p:cNvSpPr txBox="1"/>
          <p:nvPr/>
        </p:nvSpPr>
        <p:spPr>
          <a:xfrm>
            <a:off x="304801" y="1134071"/>
            <a:ext cx="8000999" cy="646331"/>
          </a:xfrm>
          <a:prstGeom prst="rect">
            <a:avLst/>
          </a:prstGeom>
          <a:noFill/>
        </p:spPr>
        <p:txBody>
          <a:bodyPr wrap="square" rtlCol="0">
            <a:spAutoFit/>
          </a:bodyPr>
          <a:lstStyle/>
          <a:p>
            <a:r>
              <a:rPr lang="en-US" b="1" dirty="0">
                <a:solidFill>
                  <a:prstClr val="black"/>
                </a:solidFill>
                <a:latin typeface="Arial" panose="020B0604020202020204" pitchFamily="34" charset="0"/>
                <a:ea typeface="Open Sans" panose="020B0606030504020204" pitchFamily="34" charset="0"/>
                <a:cs typeface="Arial" panose="020B0604020202020204" pitchFamily="34" charset="0"/>
              </a:rPr>
              <a:t>Prescription Rate of Patients Filling Gabapentin by Sex in TN by Quarter for 2018-2020</a:t>
            </a:r>
            <a:r>
              <a:rPr lang="en-US" b="1" baseline="30000" dirty="0">
                <a:solidFill>
                  <a:prstClr val="black"/>
                </a:solidFill>
                <a:latin typeface="Arial" panose="020B0604020202020204" pitchFamily="34" charset="0"/>
                <a:ea typeface="Open Sans" panose="020B0606030504020204" pitchFamily="34" charset="0"/>
                <a:cs typeface="Arial" panose="020B0604020202020204" pitchFamily="34" charset="0"/>
              </a:rPr>
              <a:t>*</a:t>
            </a:r>
          </a:p>
        </p:txBody>
      </p:sp>
      <p:sp>
        <p:nvSpPr>
          <p:cNvPr id="7" name="TextBox 6"/>
          <p:cNvSpPr txBox="1"/>
          <p:nvPr/>
        </p:nvSpPr>
        <p:spPr>
          <a:xfrm>
            <a:off x="152400" y="2590800"/>
            <a:ext cx="3200400" cy="1908215"/>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prstClr val="black"/>
                </a:solidFill>
                <a:latin typeface="Arial" panose="020B0604020202020204" pitchFamily="34" charset="0"/>
                <a:ea typeface="Open Sans" panose="020B0606030504020204" pitchFamily="34" charset="0"/>
                <a:cs typeface="Arial" panose="020B0604020202020204" pitchFamily="34" charset="0"/>
              </a:rPr>
              <a:t>Gabapentin prescriptions were filled at a higher rate by females from Q3 2018 to 2020</a:t>
            </a:r>
          </a:p>
          <a:p>
            <a:endParaRPr lang="en-US" sz="600" dirty="0">
              <a:solidFill>
                <a:prstClr val="black"/>
              </a:solidFill>
              <a:latin typeface="Arial" panose="020B0604020202020204" pitchFamily="34" charset="0"/>
              <a:ea typeface="Open Sans" panose="020B0606030504020204" pitchFamily="34" charset="0"/>
              <a:cs typeface="Arial" panose="020B0604020202020204" pitchFamily="34" charset="0"/>
            </a:endParaRPr>
          </a:p>
          <a:p>
            <a:pPr marL="285750" indent="-285750">
              <a:buFont typeface="Arial" panose="020B0604020202020204" pitchFamily="34" charset="0"/>
              <a:buChar char="•"/>
            </a:pPr>
            <a:r>
              <a:rPr lang="en-US" sz="1600" dirty="0">
                <a:solidFill>
                  <a:prstClr val="black"/>
                </a:solidFill>
                <a:latin typeface="Arial" panose="020B0604020202020204" pitchFamily="34" charset="0"/>
                <a:ea typeface="Open Sans" panose="020B0606030504020204" pitchFamily="34" charset="0"/>
                <a:cs typeface="Arial" panose="020B0604020202020204" pitchFamily="34" charset="0"/>
              </a:rPr>
              <a:t>The rates for both males and females have held relatively steadily across this period</a:t>
            </a:r>
          </a:p>
        </p:txBody>
      </p:sp>
      <p:sp>
        <p:nvSpPr>
          <p:cNvPr id="10" name="TextBox 9"/>
          <p:cNvSpPr txBox="1"/>
          <p:nvPr/>
        </p:nvSpPr>
        <p:spPr>
          <a:xfrm>
            <a:off x="1371600" y="6248400"/>
            <a:ext cx="6934200" cy="369332"/>
          </a:xfrm>
          <a:prstGeom prst="rect">
            <a:avLst/>
          </a:prstGeom>
          <a:noFill/>
        </p:spPr>
        <p:txBody>
          <a:bodyPr wrap="square" rtlCol="0">
            <a:spAutoFit/>
          </a:bodyPr>
          <a:lstStyle/>
          <a:p>
            <a:r>
              <a:rPr lang="en-US" sz="900" dirty="0">
                <a:solidFill>
                  <a:prstClr val="black">
                    <a:lumMod val="65000"/>
                    <a:lumOff val="35000"/>
                  </a:prstClr>
                </a:solidFill>
                <a:latin typeface="Arial" panose="020B0604020202020204" pitchFamily="34" charset="0"/>
                <a:ea typeface="Open Sans" panose="020B0606030504020204" pitchFamily="34" charset="0"/>
                <a:cs typeface="Arial" panose="020B0604020202020204" pitchFamily="34" charset="0"/>
              </a:rPr>
              <a:t>*Analysis conducted by the Office of Informatics and Analytics, TDH (last updated January 16, 2020). Limited to TN residents. Data Source: Controlled Substance Monitoring Database.</a:t>
            </a:r>
          </a:p>
        </p:txBody>
      </p:sp>
      <p:pic>
        <p:nvPicPr>
          <p:cNvPr id="5" name="Picture 4">
            <a:extLst>
              <a:ext uri="{FF2B5EF4-FFF2-40B4-BE49-F238E27FC236}">
                <a16:creationId xmlns:a16="http://schemas.microsoft.com/office/drawing/2014/main" id="{0EAC0A32-6181-4EE3-A479-F85657EE91D9}"/>
              </a:ext>
            </a:extLst>
          </p:cNvPr>
          <p:cNvPicPr>
            <a:picLocks noChangeAspect="1"/>
          </p:cNvPicPr>
          <p:nvPr/>
        </p:nvPicPr>
        <p:blipFill>
          <a:blip r:embed="rId3"/>
          <a:stretch>
            <a:fillRect/>
          </a:stretch>
        </p:blipFill>
        <p:spPr>
          <a:xfrm>
            <a:off x="3581400" y="2074997"/>
            <a:ext cx="5120203" cy="3937991"/>
          </a:xfrm>
          <a:prstGeom prst="rect">
            <a:avLst/>
          </a:prstGeom>
        </p:spPr>
      </p:pic>
      <p:pic>
        <p:nvPicPr>
          <p:cNvPr id="3" name="Picture 2">
            <a:extLst>
              <a:ext uri="{FF2B5EF4-FFF2-40B4-BE49-F238E27FC236}">
                <a16:creationId xmlns:a16="http://schemas.microsoft.com/office/drawing/2014/main" id="{984C3DB2-D0A3-4DC5-9747-EA661BB7399D}"/>
              </a:ext>
            </a:extLst>
          </p:cNvPr>
          <p:cNvPicPr>
            <a:picLocks noChangeAspect="1"/>
          </p:cNvPicPr>
          <p:nvPr/>
        </p:nvPicPr>
        <p:blipFill>
          <a:blip r:embed="rId4"/>
          <a:stretch>
            <a:fillRect/>
          </a:stretch>
        </p:blipFill>
        <p:spPr>
          <a:xfrm>
            <a:off x="7886255" y="1662247"/>
            <a:ext cx="839089" cy="825500"/>
          </a:xfrm>
          <a:prstGeom prst="rect">
            <a:avLst/>
          </a:prstGeom>
        </p:spPr>
      </p:pic>
    </p:spTree>
    <p:extLst>
      <p:ext uri="{BB962C8B-B14F-4D97-AF65-F5344CB8AC3E}">
        <p14:creationId xmlns:p14="http://schemas.microsoft.com/office/powerpoint/2010/main" val="3856362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Prescription Data</a:t>
            </a:r>
          </a:p>
        </p:txBody>
      </p:sp>
      <p:sp>
        <p:nvSpPr>
          <p:cNvPr id="2" name="TextBox 1"/>
          <p:cNvSpPr txBox="1"/>
          <p:nvPr/>
        </p:nvSpPr>
        <p:spPr>
          <a:xfrm>
            <a:off x="304801" y="1134071"/>
            <a:ext cx="8000999" cy="646331"/>
          </a:xfrm>
          <a:prstGeom prst="rect">
            <a:avLst/>
          </a:prstGeom>
          <a:noFill/>
        </p:spPr>
        <p:txBody>
          <a:bodyPr wrap="square" rtlCol="0">
            <a:spAutoFit/>
          </a:bodyPr>
          <a:lstStyle/>
          <a:p>
            <a:r>
              <a:rPr lang="en-US" b="1" dirty="0">
                <a:latin typeface="Arial" panose="020B0604020202020204" pitchFamily="34" charset="0"/>
                <a:ea typeface="Open Sans" panose="020B0606030504020204" pitchFamily="34" charset="0"/>
                <a:cs typeface="Arial" panose="020B0604020202020204" pitchFamily="34" charset="0"/>
              </a:rPr>
              <a:t>Prescription Rate of Patients Receiving Opioids for Pain by Age in TN by Quarter for 2016-2020</a:t>
            </a:r>
            <a:r>
              <a:rPr lang="en-US" b="1" baseline="30000" dirty="0">
                <a:latin typeface="Arial" panose="020B0604020202020204" pitchFamily="34" charset="0"/>
                <a:ea typeface="Open Sans" panose="020B0606030504020204" pitchFamily="34" charset="0"/>
                <a:cs typeface="Arial" panose="020B0604020202020204" pitchFamily="34" charset="0"/>
              </a:rPr>
              <a:t>*</a:t>
            </a:r>
          </a:p>
        </p:txBody>
      </p:sp>
      <p:sp>
        <p:nvSpPr>
          <p:cNvPr id="3" name="TextBox 2"/>
          <p:cNvSpPr txBox="1"/>
          <p:nvPr/>
        </p:nvSpPr>
        <p:spPr>
          <a:xfrm>
            <a:off x="1371600" y="6248400"/>
            <a:ext cx="6934200" cy="369332"/>
          </a:xfrm>
          <a:prstGeom prst="rect">
            <a:avLst/>
          </a:prstGeom>
          <a:noFill/>
        </p:spPr>
        <p:txBody>
          <a:bodyPr wrap="square" rtlCol="0">
            <a:spAutoFit/>
          </a:bodyPr>
          <a:lstStyle/>
          <a:p>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*Analysis conducted by the Office of Informatics and Analytics, TDH (last updated January 15, 2021). Limited to TN residents. Data Source: Controlled Substance Monitoring Database.</a:t>
            </a: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438400"/>
            <a:ext cx="1485900" cy="269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Chart, line chart&#10;&#10;Description automatically generated">
            <a:extLst>
              <a:ext uri="{FF2B5EF4-FFF2-40B4-BE49-F238E27FC236}">
                <a16:creationId xmlns:a16="http://schemas.microsoft.com/office/drawing/2014/main" id="{CAB6E102-A1F2-47E8-9F89-6717132815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476" b="4731"/>
          <a:stretch/>
        </p:blipFill>
        <p:spPr>
          <a:xfrm>
            <a:off x="3048000" y="1869001"/>
            <a:ext cx="5697197" cy="3997706"/>
          </a:xfrm>
          <a:prstGeom prst="rect">
            <a:avLst/>
          </a:prstGeom>
        </p:spPr>
      </p:pic>
    </p:spTree>
    <p:extLst>
      <p:ext uri="{BB962C8B-B14F-4D97-AF65-F5344CB8AC3E}">
        <p14:creationId xmlns:p14="http://schemas.microsoft.com/office/powerpoint/2010/main" val="38989159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Prescription Data</a:t>
            </a:r>
          </a:p>
        </p:txBody>
      </p:sp>
      <p:sp>
        <p:nvSpPr>
          <p:cNvPr id="2" name="TextBox 1"/>
          <p:cNvSpPr txBox="1"/>
          <p:nvPr/>
        </p:nvSpPr>
        <p:spPr>
          <a:xfrm>
            <a:off x="304801" y="1134071"/>
            <a:ext cx="8000999" cy="646331"/>
          </a:xfrm>
          <a:prstGeom prst="rect">
            <a:avLst/>
          </a:prstGeom>
          <a:noFill/>
        </p:spPr>
        <p:txBody>
          <a:bodyPr wrap="square" rtlCol="0">
            <a:spAutoFit/>
          </a:bodyPr>
          <a:lstStyle/>
          <a:p>
            <a:r>
              <a:rPr lang="en-US" b="1" dirty="0">
                <a:latin typeface="Arial" panose="020B0604020202020204" pitchFamily="34" charset="0"/>
                <a:ea typeface="Open Sans" panose="020B0606030504020204" pitchFamily="34" charset="0"/>
                <a:cs typeface="Arial" panose="020B0604020202020204" pitchFamily="34" charset="0"/>
              </a:rPr>
              <a:t>Prescription Rate of Patients Receiving Opioids for Pain by Age in TN by Quarter for 2016-2020</a:t>
            </a:r>
            <a:r>
              <a:rPr lang="en-US" b="1" baseline="30000" dirty="0">
                <a:latin typeface="Arial" panose="020B0604020202020204" pitchFamily="34" charset="0"/>
                <a:ea typeface="Open Sans" panose="020B0606030504020204" pitchFamily="34" charset="0"/>
                <a:cs typeface="Arial" panose="020B0604020202020204" pitchFamily="34" charset="0"/>
              </a:rPr>
              <a:t>*</a:t>
            </a:r>
          </a:p>
        </p:txBody>
      </p:sp>
      <p:sp>
        <p:nvSpPr>
          <p:cNvPr id="7" name="TextBox 6"/>
          <p:cNvSpPr txBox="1"/>
          <p:nvPr/>
        </p:nvSpPr>
        <p:spPr>
          <a:xfrm>
            <a:off x="130946" y="2024938"/>
            <a:ext cx="2667000" cy="4124206"/>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ea typeface="Open Sans" panose="020B0606030504020204" pitchFamily="34" charset="0"/>
                <a:cs typeface="Arial" panose="020B0604020202020204" pitchFamily="34" charset="0"/>
              </a:rPr>
              <a:t>Older age groups filled opioid prescriptions for pain at higher rates than younger age groups from 2016 to 2020</a:t>
            </a:r>
          </a:p>
          <a:p>
            <a:endParaRPr lang="en-US" sz="600" dirty="0">
              <a:latin typeface="Arial" panose="020B0604020202020204" pitchFamily="34" charset="0"/>
              <a:ea typeface="Open Sans" panose="020B0606030504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ea typeface="Open Sans" panose="020B0606030504020204" pitchFamily="34" charset="0"/>
                <a:cs typeface="Arial" panose="020B0604020202020204" pitchFamily="34" charset="0"/>
              </a:rPr>
              <a:t>All age groups had a decrease in rates between 2016 to 2020, with age groups 25-54 having the sharpest rate decrease</a:t>
            </a:r>
          </a:p>
          <a:p>
            <a:endParaRPr lang="en-US" sz="600" dirty="0">
              <a:latin typeface="Arial" panose="020B0604020202020204" pitchFamily="34" charset="0"/>
              <a:ea typeface="Open Sans" panose="020B0606030504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ea typeface="Open Sans" panose="020B0606030504020204" pitchFamily="34" charset="0"/>
                <a:cs typeface="Arial" panose="020B0604020202020204" pitchFamily="34" charset="0"/>
              </a:rPr>
              <a:t>All age groups had an increase in prescriptions between Q2 2020 and Q3 2020</a:t>
            </a:r>
          </a:p>
        </p:txBody>
      </p:sp>
      <p:sp>
        <p:nvSpPr>
          <p:cNvPr id="10" name="TextBox 9"/>
          <p:cNvSpPr txBox="1"/>
          <p:nvPr/>
        </p:nvSpPr>
        <p:spPr>
          <a:xfrm>
            <a:off x="1371600" y="6248400"/>
            <a:ext cx="6934200" cy="369332"/>
          </a:xfrm>
          <a:prstGeom prst="rect">
            <a:avLst/>
          </a:prstGeom>
          <a:noFill/>
        </p:spPr>
        <p:txBody>
          <a:bodyPr wrap="square" rtlCol="0">
            <a:spAutoFit/>
          </a:bodyPr>
          <a:lstStyle/>
          <a:p>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*Analysis conducted by the Office of Informatics and Analytics, TDH (last updated January 15, 2021). Limited to TN residents. Data Source: Controlled Substance Monitoring Database.</a:t>
            </a: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2112" y="3213282"/>
            <a:ext cx="1009650" cy="1831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3C204073-82D3-436B-89B7-9861CF973DF3}"/>
              </a:ext>
            </a:extLst>
          </p:cNvPr>
          <p:cNvPicPr>
            <a:picLocks noChangeAspect="1"/>
          </p:cNvPicPr>
          <p:nvPr/>
        </p:nvPicPr>
        <p:blipFill>
          <a:blip r:embed="rId4"/>
          <a:stretch>
            <a:fillRect/>
          </a:stretch>
        </p:blipFill>
        <p:spPr>
          <a:xfrm>
            <a:off x="2891660" y="2010970"/>
            <a:ext cx="5181600" cy="4038918"/>
          </a:xfrm>
          <a:prstGeom prst="rect">
            <a:avLst/>
          </a:prstGeom>
        </p:spPr>
      </p:pic>
    </p:spTree>
    <p:extLst>
      <p:ext uri="{BB962C8B-B14F-4D97-AF65-F5344CB8AC3E}">
        <p14:creationId xmlns:p14="http://schemas.microsoft.com/office/powerpoint/2010/main" val="41353067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Prescription Data</a:t>
            </a:r>
          </a:p>
        </p:txBody>
      </p:sp>
      <p:sp>
        <p:nvSpPr>
          <p:cNvPr id="2" name="TextBox 1"/>
          <p:cNvSpPr txBox="1"/>
          <p:nvPr/>
        </p:nvSpPr>
        <p:spPr>
          <a:xfrm>
            <a:off x="304801" y="1134071"/>
            <a:ext cx="8000999" cy="646331"/>
          </a:xfrm>
          <a:prstGeom prst="rect">
            <a:avLst/>
          </a:prstGeom>
          <a:noFill/>
        </p:spPr>
        <p:txBody>
          <a:bodyPr wrap="square" rtlCol="0">
            <a:spAutoFit/>
          </a:bodyPr>
          <a:lstStyle/>
          <a:p>
            <a:r>
              <a:rPr lang="en-US" b="1" dirty="0">
                <a:latin typeface="Arial" panose="020B0604020202020204" pitchFamily="34" charset="0"/>
                <a:ea typeface="Open Sans" panose="020B0606030504020204" pitchFamily="34" charset="0"/>
                <a:cs typeface="Arial" panose="020B0604020202020204" pitchFamily="34" charset="0"/>
              </a:rPr>
              <a:t>Prescription Rate of Patients Receiving Benzodiazepines by Age in TN by Quarter for 2016-2020</a:t>
            </a:r>
            <a:r>
              <a:rPr lang="en-US" b="1" baseline="30000" dirty="0">
                <a:latin typeface="Arial" panose="020B0604020202020204" pitchFamily="34" charset="0"/>
                <a:ea typeface="Open Sans" panose="020B0606030504020204" pitchFamily="34" charset="0"/>
                <a:cs typeface="Arial" panose="020B0604020202020204" pitchFamily="34" charset="0"/>
              </a:rPr>
              <a:t>*</a:t>
            </a:r>
          </a:p>
        </p:txBody>
      </p:sp>
      <p:sp>
        <p:nvSpPr>
          <p:cNvPr id="3" name="TextBox 2"/>
          <p:cNvSpPr txBox="1"/>
          <p:nvPr/>
        </p:nvSpPr>
        <p:spPr>
          <a:xfrm>
            <a:off x="1371600" y="6248400"/>
            <a:ext cx="6934200" cy="369332"/>
          </a:xfrm>
          <a:prstGeom prst="rect">
            <a:avLst/>
          </a:prstGeom>
          <a:noFill/>
        </p:spPr>
        <p:txBody>
          <a:bodyPr wrap="square" rtlCol="0">
            <a:spAutoFit/>
          </a:bodyPr>
          <a:lstStyle/>
          <a:p>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*Analysis conducted by the Office of Informatics and Analytics, TDH (last updated January 15, 2021). Limited to TN residents. Data Source: Controlled Substance Monitoring Database.</a:t>
            </a:r>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498" y="2438399"/>
            <a:ext cx="1413102" cy="2776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Chart, line chart&#10;&#10;Description automatically generated">
            <a:extLst>
              <a:ext uri="{FF2B5EF4-FFF2-40B4-BE49-F238E27FC236}">
                <a16:creationId xmlns:a16="http://schemas.microsoft.com/office/drawing/2014/main" id="{35D1F6CE-FD4A-40A1-AF8C-FE8AA6C1B3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476" b="5029"/>
          <a:stretch/>
        </p:blipFill>
        <p:spPr>
          <a:xfrm>
            <a:off x="2895600" y="2029955"/>
            <a:ext cx="5667374" cy="3968892"/>
          </a:xfrm>
          <a:prstGeom prst="rect">
            <a:avLst/>
          </a:prstGeom>
        </p:spPr>
      </p:pic>
    </p:spTree>
    <p:extLst>
      <p:ext uri="{BB962C8B-B14F-4D97-AF65-F5344CB8AC3E}">
        <p14:creationId xmlns:p14="http://schemas.microsoft.com/office/powerpoint/2010/main" val="10550539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Prescription Data</a:t>
            </a:r>
          </a:p>
        </p:txBody>
      </p:sp>
      <p:sp>
        <p:nvSpPr>
          <p:cNvPr id="2" name="TextBox 1"/>
          <p:cNvSpPr txBox="1"/>
          <p:nvPr/>
        </p:nvSpPr>
        <p:spPr>
          <a:xfrm>
            <a:off x="304801" y="1134071"/>
            <a:ext cx="8000999" cy="646331"/>
          </a:xfrm>
          <a:prstGeom prst="rect">
            <a:avLst/>
          </a:prstGeom>
          <a:noFill/>
        </p:spPr>
        <p:txBody>
          <a:bodyPr wrap="square" rtlCol="0">
            <a:spAutoFit/>
          </a:bodyPr>
          <a:lstStyle/>
          <a:p>
            <a:r>
              <a:rPr lang="en-US" b="1" dirty="0">
                <a:latin typeface="Arial" panose="020B0604020202020204" pitchFamily="34" charset="0"/>
                <a:ea typeface="Open Sans" panose="020B0606030504020204" pitchFamily="34" charset="0"/>
                <a:cs typeface="Arial" panose="020B0604020202020204" pitchFamily="34" charset="0"/>
              </a:rPr>
              <a:t>Prescription Rate of Patients Receiving Benzodiazepines by Age in TN by Quarter for 2016-2020</a:t>
            </a:r>
            <a:r>
              <a:rPr lang="en-US" b="1" baseline="30000" dirty="0">
                <a:latin typeface="Arial" panose="020B0604020202020204" pitchFamily="34" charset="0"/>
                <a:ea typeface="Open Sans" panose="020B0606030504020204" pitchFamily="34" charset="0"/>
                <a:cs typeface="Arial" panose="020B0604020202020204" pitchFamily="34" charset="0"/>
              </a:rPr>
              <a:t>*</a:t>
            </a:r>
          </a:p>
        </p:txBody>
      </p:sp>
      <p:sp>
        <p:nvSpPr>
          <p:cNvPr id="7" name="TextBox 6"/>
          <p:cNvSpPr txBox="1"/>
          <p:nvPr/>
        </p:nvSpPr>
        <p:spPr>
          <a:xfrm>
            <a:off x="152400" y="2386876"/>
            <a:ext cx="2667000" cy="3139321"/>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prstClr val="black"/>
                </a:solidFill>
                <a:latin typeface="Arial" panose="020B0604020202020204" pitchFamily="34" charset="0"/>
                <a:ea typeface="Open Sans" panose="020B0606030504020204" pitchFamily="34" charset="0"/>
                <a:cs typeface="Arial" panose="020B0604020202020204" pitchFamily="34" charset="0"/>
              </a:rPr>
              <a:t>Patients 65 years and older had the highest rate of benzodiazepine prescriptions filled for pain from 2016 to 2020</a:t>
            </a:r>
          </a:p>
          <a:p>
            <a:endParaRPr lang="en-US" sz="600" dirty="0">
              <a:solidFill>
                <a:prstClr val="black"/>
              </a:solidFill>
              <a:latin typeface="Arial" panose="020B0604020202020204" pitchFamily="34" charset="0"/>
              <a:ea typeface="Open Sans" panose="020B0606030504020204" pitchFamily="34" charset="0"/>
              <a:cs typeface="Arial" panose="020B0604020202020204" pitchFamily="34" charset="0"/>
            </a:endParaRPr>
          </a:p>
          <a:p>
            <a:pPr marL="285750" indent="-285750">
              <a:buFont typeface="Arial" panose="020B0604020202020204" pitchFamily="34" charset="0"/>
              <a:buChar char="•"/>
            </a:pPr>
            <a:r>
              <a:rPr lang="en-US" sz="1600" dirty="0">
                <a:solidFill>
                  <a:prstClr val="black"/>
                </a:solidFill>
                <a:latin typeface="Arial" panose="020B0604020202020204" pitchFamily="34" charset="0"/>
                <a:ea typeface="Open Sans" panose="020B0606030504020204" pitchFamily="34" charset="0"/>
                <a:cs typeface="Arial" panose="020B0604020202020204" pitchFamily="34" charset="0"/>
              </a:rPr>
              <a:t>All age groups had a decrease in rates between 2016 to 2020, but older age groups decreased somewhat faster than younger groups</a:t>
            </a:r>
          </a:p>
        </p:txBody>
      </p:sp>
      <p:sp>
        <p:nvSpPr>
          <p:cNvPr id="10" name="TextBox 9"/>
          <p:cNvSpPr txBox="1"/>
          <p:nvPr/>
        </p:nvSpPr>
        <p:spPr>
          <a:xfrm>
            <a:off x="1371600" y="6248400"/>
            <a:ext cx="6934200" cy="369332"/>
          </a:xfrm>
          <a:prstGeom prst="rect">
            <a:avLst/>
          </a:prstGeom>
          <a:noFill/>
        </p:spPr>
        <p:txBody>
          <a:bodyPr wrap="square" rtlCol="0">
            <a:spAutoFit/>
          </a:bodyPr>
          <a:lstStyle/>
          <a:p>
            <a:r>
              <a:rPr lang="en-US" sz="900" dirty="0">
                <a:solidFill>
                  <a:prstClr val="black">
                    <a:lumMod val="65000"/>
                    <a:lumOff val="35000"/>
                  </a:prstClr>
                </a:solidFill>
                <a:latin typeface="Arial" panose="020B0604020202020204" pitchFamily="34" charset="0"/>
                <a:ea typeface="Open Sans" panose="020B0606030504020204" pitchFamily="34" charset="0"/>
                <a:cs typeface="Arial" panose="020B0604020202020204" pitchFamily="34" charset="0"/>
              </a:rPr>
              <a:t>*Analysis conducted by the Office of Informatics and Analytics, TDH (last updated January 15, 2021). Limited to TN residents. Data Source: Controlled Substance Monitoring Database.</a:t>
            </a: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0075" y="3378205"/>
            <a:ext cx="923925" cy="1815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285B8BFE-362A-4018-9DE6-95FF7CE88BE4}"/>
              </a:ext>
            </a:extLst>
          </p:cNvPr>
          <p:cNvPicPr>
            <a:picLocks noChangeAspect="1"/>
          </p:cNvPicPr>
          <p:nvPr/>
        </p:nvPicPr>
        <p:blipFill>
          <a:blip r:embed="rId4"/>
          <a:stretch>
            <a:fillRect/>
          </a:stretch>
        </p:blipFill>
        <p:spPr>
          <a:xfrm>
            <a:off x="2819400" y="2147501"/>
            <a:ext cx="5398202" cy="3733800"/>
          </a:xfrm>
          <a:prstGeom prst="rect">
            <a:avLst/>
          </a:prstGeom>
        </p:spPr>
      </p:pic>
    </p:spTree>
    <p:extLst>
      <p:ext uri="{BB962C8B-B14F-4D97-AF65-F5344CB8AC3E}">
        <p14:creationId xmlns:p14="http://schemas.microsoft.com/office/powerpoint/2010/main" val="27992251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Prescription Data</a:t>
            </a:r>
          </a:p>
        </p:txBody>
      </p:sp>
      <p:sp>
        <p:nvSpPr>
          <p:cNvPr id="2" name="TextBox 1"/>
          <p:cNvSpPr txBox="1"/>
          <p:nvPr/>
        </p:nvSpPr>
        <p:spPr>
          <a:xfrm>
            <a:off x="304801" y="1134071"/>
            <a:ext cx="8000999" cy="646331"/>
          </a:xfrm>
          <a:prstGeom prst="rect">
            <a:avLst/>
          </a:prstGeom>
          <a:noFill/>
        </p:spPr>
        <p:txBody>
          <a:bodyPr wrap="square" rtlCol="0">
            <a:spAutoFit/>
          </a:bodyPr>
          <a:lstStyle/>
          <a:p>
            <a:r>
              <a:rPr lang="en-US" b="1" dirty="0">
                <a:solidFill>
                  <a:prstClr val="black"/>
                </a:solidFill>
                <a:latin typeface="Arial" panose="020B0604020202020204" pitchFamily="34" charset="0"/>
                <a:ea typeface="Open Sans" panose="020B0606030504020204" pitchFamily="34" charset="0"/>
                <a:cs typeface="Arial" panose="020B0604020202020204" pitchFamily="34" charset="0"/>
              </a:rPr>
              <a:t>Prescription Rate of Patients Filling Gabapentin by Age in TN by Quarter for 2018-2020</a:t>
            </a:r>
            <a:r>
              <a:rPr lang="en-US" b="1" baseline="30000" dirty="0">
                <a:solidFill>
                  <a:prstClr val="black"/>
                </a:solidFill>
                <a:latin typeface="Arial" panose="020B0604020202020204" pitchFamily="34" charset="0"/>
                <a:ea typeface="Open Sans" panose="020B0606030504020204" pitchFamily="34" charset="0"/>
                <a:cs typeface="Arial" panose="020B0604020202020204" pitchFamily="34" charset="0"/>
              </a:rPr>
              <a:t>*</a:t>
            </a:r>
          </a:p>
        </p:txBody>
      </p:sp>
      <p:sp>
        <p:nvSpPr>
          <p:cNvPr id="3" name="TextBox 2"/>
          <p:cNvSpPr txBox="1"/>
          <p:nvPr/>
        </p:nvSpPr>
        <p:spPr>
          <a:xfrm>
            <a:off x="1371600" y="6248400"/>
            <a:ext cx="6934200" cy="369332"/>
          </a:xfrm>
          <a:prstGeom prst="rect">
            <a:avLst/>
          </a:prstGeom>
          <a:noFill/>
        </p:spPr>
        <p:txBody>
          <a:bodyPr wrap="square" rtlCol="0">
            <a:spAutoFit/>
          </a:bodyPr>
          <a:lstStyle/>
          <a:p>
            <a:r>
              <a:rPr lang="en-US" sz="900" dirty="0">
                <a:solidFill>
                  <a:prstClr val="black">
                    <a:lumMod val="65000"/>
                    <a:lumOff val="35000"/>
                  </a:prstClr>
                </a:solidFill>
                <a:latin typeface="Arial" panose="020B0604020202020204" pitchFamily="34" charset="0"/>
                <a:ea typeface="Open Sans" panose="020B0606030504020204" pitchFamily="34" charset="0"/>
                <a:cs typeface="Arial" panose="020B0604020202020204" pitchFamily="34" charset="0"/>
              </a:rPr>
              <a:t>*Analysis conducted by the Office of Informatics and Analytics, TDH (last updated January 15, 2021). Limited to TN residents. Data Source: Controlled Substance Monitoring Database.</a:t>
            </a:r>
          </a:p>
        </p:txBody>
      </p:sp>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286000"/>
            <a:ext cx="1371600" cy="277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Chart, line chart&#10;&#10;Description automatically generated">
            <a:extLst>
              <a:ext uri="{FF2B5EF4-FFF2-40B4-BE49-F238E27FC236}">
                <a16:creationId xmlns:a16="http://schemas.microsoft.com/office/drawing/2014/main" id="{BC379659-7C93-4579-BCDE-C7E0977F22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476" b="4961"/>
          <a:stretch/>
        </p:blipFill>
        <p:spPr>
          <a:xfrm>
            <a:off x="3048000" y="1911170"/>
            <a:ext cx="5638800" cy="3943527"/>
          </a:xfrm>
          <a:prstGeom prst="rect">
            <a:avLst/>
          </a:prstGeom>
        </p:spPr>
      </p:pic>
    </p:spTree>
    <p:extLst>
      <p:ext uri="{BB962C8B-B14F-4D97-AF65-F5344CB8AC3E}">
        <p14:creationId xmlns:p14="http://schemas.microsoft.com/office/powerpoint/2010/main" val="18214188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Prescription Data</a:t>
            </a:r>
          </a:p>
        </p:txBody>
      </p:sp>
      <p:sp>
        <p:nvSpPr>
          <p:cNvPr id="2" name="TextBox 1"/>
          <p:cNvSpPr txBox="1"/>
          <p:nvPr/>
        </p:nvSpPr>
        <p:spPr>
          <a:xfrm>
            <a:off x="304801" y="1134071"/>
            <a:ext cx="8000999" cy="646331"/>
          </a:xfrm>
          <a:prstGeom prst="rect">
            <a:avLst/>
          </a:prstGeom>
          <a:noFill/>
        </p:spPr>
        <p:txBody>
          <a:bodyPr wrap="square" rtlCol="0">
            <a:spAutoFit/>
          </a:bodyPr>
          <a:lstStyle/>
          <a:p>
            <a:r>
              <a:rPr lang="en-US" b="1" dirty="0">
                <a:solidFill>
                  <a:prstClr val="black"/>
                </a:solidFill>
                <a:latin typeface="Arial" panose="020B0604020202020204" pitchFamily="34" charset="0"/>
                <a:ea typeface="Open Sans" panose="020B0606030504020204" pitchFamily="34" charset="0"/>
                <a:cs typeface="Arial" panose="020B0604020202020204" pitchFamily="34" charset="0"/>
              </a:rPr>
              <a:t>Prescription Rate of Patients Filling Gabapentin by Age in TN by Quarter for 2018-2020</a:t>
            </a:r>
            <a:r>
              <a:rPr lang="en-US" b="1" baseline="30000" dirty="0">
                <a:solidFill>
                  <a:prstClr val="black"/>
                </a:solidFill>
                <a:latin typeface="Arial" panose="020B0604020202020204" pitchFamily="34" charset="0"/>
                <a:ea typeface="Open Sans" panose="020B0606030504020204" pitchFamily="34" charset="0"/>
                <a:cs typeface="Arial" panose="020B0604020202020204" pitchFamily="34" charset="0"/>
              </a:rPr>
              <a:t>*</a:t>
            </a:r>
          </a:p>
        </p:txBody>
      </p:sp>
      <p:sp>
        <p:nvSpPr>
          <p:cNvPr id="7" name="TextBox 6"/>
          <p:cNvSpPr txBox="1"/>
          <p:nvPr/>
        </p:nvSpPr>
        <p:spPr>
          <a:xfrm>
            <a:off x="152400" y="2274390"/>
            <a:ext cx="2667000" cy="3385542"/>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prstClr val="black"/>
                </a:solidFill>
                <a:latin typeface="Arial" panose="020B0604020202020204" pitchFamily="34" charset="0"/>
                <a:ea typeface="Open Sans" panose="020B0606030504020204" pitchFamily="34" charset="0"/>
                <a:cs typeface="Arial" panose="020B0604020202020204" pitchFamily="34" charset="0"/>
              </a:rPr>
              <a:t>Patients 65 years and older had the highest rate of gabapentin prescriptions filled for pain from Q3 2018 to 2020</a:t>
            </a:r>
          </a:p>
          <a:p>
            <a:endParaRPr lang="en-US" sz="600" dirty="0">
              <a:solidFill>
                <a:prstClr val="black"/>
              </a:solidFill>
              <a:latin typeface="Arial" panose="020B0604020202020204" pitchFamily="34" charset="0"/>
              <a:ea typeface="Open Sans" panose="020B0606030504020204" pitchFamily="34" charset="0"/>
              <a:cs typeface="Arial" panose="020B0604020202020204" pitchFamily="34" charset="0"/>
            </a:endParaRPr>
          </a:p>
          <a:p>
            <a:pPr marL="285750" indent="-285750">
              <a:buFont typeface="Arial" panose="020B0604020202020204" pitchFamily="34" charset="0"/>
              <a:buChar char="•"/>
            </a:pPr>
            <a:r>
              <a:rPr lang="en-US" sz="1600" dirty="0">
                <a:solidFill>
                  <a:prstClr val="black"/>
                </a:solidFill>
                <a:latin typeface="Arial" panose="020B0604020202020204" pitchFamily="34" charset="0"/>
                <a:ea typeface="Open Sans" panose="020B0606030504020204" pitchFamily="34" charset="0"/>
                <a:cs typeface="Arial" panose="020B0604020202020204" pitchFamily="34" charset="0"/>
              </a:rPr>
              <a:t>The rate of patients filling gabapentin prescriptions has remained steady or decreased slightly for age groups between 25 and 54</a:t>
            </a:r>
          </a:p>
        </p:txBody>
      </p:sp>
      <p:sp>
        <p:nvSpPr>
          <p:cNvPr id="10" name="TextBox 9"/>
          <p:cNvSpPr txBox="1"/>
          <p:nvPr/>
        </p:nvSpPr>
        <p:spPr>
          <a:xfrm>
            <a:off x="1371600" y="6248400"/>
            <a:ext cx="6934200" cy="369332"/>
          </a:xfrm>
          <a:prstGeom prst="rect">
            <a:avLst/>
          </a:prstGeom>
          <a:noFill/>
        </p:spPr>
        <p:txBody>
          <a:bodyPr wrap="square" rtlCol="0">
            <a:spAutoFit/>
          </a:bodyPr>
          <a:lstStyle/>
          <a:p>
            <a:r>
              <a:rPr lang="en-US" sz="900" dirty="0">
                <a:solidFill>
                  <a:prstClr val="black">
                    <a:lumMod val="65000"/>
                    <a:lumOff val="35000"/>
                  </a:prstClr>
                </a:solidFill>
                <a:latin typeface="Arial" panose="020B0604020202020204" pitchFamily="34" charset="0"/>
                <a:ea typeface="Open Sans" panose="020B0606030504020204" pitchFamily="34" charset="0"/>
                <a:cs typeface="Arial" panose="020B0604020202020204" pitchFamily="34" charset="0"/>
              </a:rPr>
              <a:t>*Analysis conducted by the Office of Informatics and Analytics, TDH (last updated January 15, 2021). Limited to TN residents. Data Source: Controlled Substance Monitoring Database.</a:t>
            </a:r>
          </a:p>
        </p:txBody>
      </p:sp>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057400"/>
            <a:ext cx="5591175" cy="381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394C6B88-5957-4354-AC24-3135E9AEBF13}"/>
              </a:ext>
            </a:extLst>
          </p:cNvPr>
          <p:cNvPicPr>
            <a:picLocks noChangeAspect="1"/>
          </p:cNvPicPr>
          <p:nvPr/>
        </p:nvPicPr>
        <p:blipFill>
          <a:blip r:embed="rId4"/>
          <a:stretch>
            <a:fillRect/>
          </a:stretch>
        </p:blipFill>
        <p:spPr>
          <a:xfrm>
            <a:off x="2819400" y="2057399"/>
            <a:ext cx="5543061" cy="3819525"/>
          </a:xfrm>
          <a:prstGeom prst="rect">
            <a:avLst/>
          </a:prstGeom>
        </p:spPr>
      </p:pic>
      <p:pic>
        <p:nvPicPr>
          <p:cNvPr id="430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6543" y="1654775"/>
            <a:ext cx="987457" cy="199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55472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Prescription Data</a:t>
            </a:r>
          </a:p>
        </p:txBody>
      </p:sp>
      <p:sp>
        <p:nvSpPr>
          <p:cNvPr id="2" name="TextBox 1"/>
          <p:cNvSpPr txBox="1"/>
          <p:nvPr/>
        </p:nvSpPr>
        <p:spPr>
          <a:xfrm>
            <a:off x="304801" y="1134070"/>
            <a:ext cx="7924799" cy="646331"/>
          </a:xfrm>
          <a:prstGeom prst="rect">
            <a:avLst/>
          </a:prstGeom>
          <a:noFill/>
        </p:spPr>
        <p:txBody>
          <a:bodyPr wrap="square" rtlCol="0">
            <a:spAutoFit/>
          </a:bodyPr>
          <a:lstStyle/>
          <a:p>
            <a:r>
              <a:rPr lang="en-US" b="1" dirty="0">
                <a:latin typeface="Arial" panose="020B0604020202020204" pitchFamily="34" charset="0"/>
                <a:ea typeface="Open Sans" panose="020B0606030504020204" pitchFamily="34" charset="0"/>
                <a:cs typeface="Arial" panose="020B0604020202020204" pitchFamily="34" charset="0"/>
              </a:rPr>
              <a:t>Active Prescription Days for Patients Filling Opioids for Pain in TN from 2016-2020</a:t>
            </a:r>
            <a:r>
              <a:rPr lang="en-US" b="1" baseline="30000" dirty="0">
                <a:latin typeface="Arial" panose="020B0604020202020204" pitchFamily="34" charset="0"/>
                <a:ea typeface="Open Sans" panose="020B0606030504020204" pitchFamily="34" charset="0"/>
                <a:cs typeface="Arial" panose="020B0604020202020204" pitchFamily="34" charset="0"/>
              </a:rPr>
              <a:t>*</a:t>
            </a:r>
          </a:p>
        </p:txBody>
      </p:sp>
      <p:sp>
        <p:nvSpPr>
          <p:cNvPr id="3" name="TextBox 2"/>
          <p:cNvSpPr txBox="1"/>
          <p:nvPr/>
        </p:nvSpPr>
        <p:spPr>
          <a:xfrm>
            <a:off x="1371600" y="6248400"/>
            <a:ext cx="6934200" cy="507831"/>
          </a:xfrm>
          <a:prstGeom prst="rect">
            <a:avLst/>
          </a:prstGeom>
          <a:noFill/>
        </p:spPr>
        <p:txBody>
          <a:bodyPr wrap="square" rtlCol="0">
            <a:spAutoFit/>
          </a:bodyPr>
          <a:lstStyle/>
          <a:p>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*Analysis conducted by the Office of Informatics and Analytics, TDH. Limited to TN residents. Data Source: Controlled Substance Monitoring Database. Inclusive of all prescriptions in the drug class for each patient during the year. This measure assumes patients take their entire prescription as directed. See Appendix B6 of the 2021 Tennessee Annual Overdose Report for more information.</a:t>
            </a:r>
          </a:p>
        </p:txBody>
      </p:sp>
      <p:graphicFrame>
        <p:nvGraphicFramePr>
          <p:cNvPr id="6" name="Table 5">
            <a:extLst>
              <a:ext uri="{FF2B5EF4-FFF2-40B4-BE49-F238E27FC236}">
                <a16:creationId xmlns:a16="http://schemas.microsoft.com/office/drawing/2014/main" id="{E97D2AC5-C335-41A4-8224-EDD51387E7B2}"/>
              </a:ext>
            </a:extLst>
          </p:cNvPr>
          <p:cNvGraphicFramePr>
            <a:graphicFrameLocks noGrp="1"/>
          </p:cNvGraphicFramePr>
          <p:nvPr>
            <p:extLst>
              <p:ext uri="{D42A27DB-BD31-4B8C-83A1-F6EECF244321}">
                <p14:modId xmlns:p14="http://schemas.microsoft.com/office/powerpoint/2010/main" val="3441884100"/>
              </p:ext>
            </p:extLst>
          </p:nvPr>
        </p:nvGraphicFramePr>
        <p:xfrm>
          <a:off x="1228725" y="1981198"/>
          <a:ext cx="6686550" cy="3742732"/>
        </p:xfrm>
        <a:graphic>
          <a:graphicData uri="http://schemas.openxmlformats.org/drawingml/2006/table">
            <a:tbl>
              <a:tblPr firstRow="1" firstCol="1" bandRow="1"/>
              <a:tblGrid>
                <a:gridCol w="1543050">
                  <a:extLst>
                    <a:ext uri="{9D8B030D-6E8A-4147-A177-3AD203B41FA5}">
                      <a16:colId xmlns:a16="http://schemas.microsoft.com/office/drawing/2014/main" val="853842962"/>
                    </a:ext>
                  </a:extLst>
                </a:gridCol>
                <a:gridCol w="1028700">
                  <a:extLst>
                    <a:ext uri="{9D8B030D-6E8A-4147-A177-3AD203B41FA5}">
                      <a16:colId xmlns:a16="http://schemas.microsoft.com/office/drawing/2014/main" val="3349253744"/>
                    </a:ext>
                  </a:extLst>
                </a:gridCol>
                <a:gridCol w="1028700">
                  <a:extLst>
                    <a:ext uri="{9D8B030D-6E8A-4147-A177-3AD203B41FA5}">
                      <a16:colId xmlns:a16="http://schemas.microsoft.com/office/drawing/2014/main" val="1332086216"/>
                    </a:ext>
                  </a:extLst>
                </a:gridCol>
                <a:gridCol w="1028700">
                  <a:extLst>
                    <a:ext uri="{9D8B030D-6E8A-4147-A177-3AD203B41FA5}">
                      <a16:colId xmlns:a16="http://schemas.microsoft.com/office/drawing/2014/main" val="901264161"/>
                    </a:ext>
                  </a:extLst>
                </a:gridCol>
                <a:gridCol w="1028700">
                  <a:extLst>
                    <a:ext uri="{9D8B030D-6E8A-4147-A177-3AD203B41FA5}">
                      <a16:colId xmlns:a16="http://schemas.microsoft.com/office/drawing/2014/main" val="1102979277"/>
                    </a:ext>
                  </a:extLst>
                </a:gridCol>
                <a:gridCol w="1028700">
                  <a:extLst>
                    <a:ext uri="{9D8B030D-6E8A-4147-A177-3AD203B41FA5}">
                      <a16:colId xmlns:a16="http://schemas.microsoft.com/office/drawing/2014/main" val="62025720"/>
                    </a:ext>
                  </a:extLst>
                </a:gridCol>
              </a:tblGrid>
              <a:tr h="601978">
                <a:tc>
                  <a:txBody>
                    <a:bodyPr/>
                    <a:lstStyle/>
                    <a:p>
                      <a:pPr algn="l" fontAlgn="ctr"/>
                      <a:r>
                        <a:rPr lang="en-US" sz="1100" b="1" i="0" u="none" strike="noStrike" dirty="0">
                          <a:solidFill>
                            <a:srgbClr val="FFFFFF"/>
                          </a:solidFill>
                          <a:effectLst/>
                          <a:latin typeface="Arial" panose="020B0604020202020204" pitchFamily="34" charset="0"/>
                        </a:rPr>
                        <a:t>  Prescription Days</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74A7C"/>
                    </a:solidFill>
                  </a:tcPr>
                </a:tc>
                <a:tc>
                  <a:txBody>
                    <a:bodyPr/>
                    <a:lstStyle/>
                    <a:p>
                      <a:pPr algn="ctr" fontAlgn="ctr"/>
                      <a:r>
                        <a:rPr lang="en-US" sz="1100" b="1" i="0" u="none" strike="noStrike" dirty="0">
                          <a:solidFill>
                            <a:srgbClr val="FFFFFF"/>
                          </a:solidFill>
                          <a:effectLst/>
                          <a:latin typeface="Arial" panose="020B0604020202020204" pitchFamily="34" charset="0"/>
                        </a:rPr>
                        <a:t>2016</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74A7C"/>
                    </a:solidFill>
                  </a:tcPr>
                </a:tc>
                <a:tc>
                  <a:txBody>
                    <a:bodyPr/>
                    <a:lstStyle/>
                    <a:p>
                      <a:pPr algn="ctr" fontAlgn="ctr"/>
                      <a:r>
                        <a:rPr lang="en-US" sz="1100" b="1" i="0" u="none" strike="noStrike" dirty="0">
                          <a:solidFill>
                            <a:srgbClr val="FFFFFF"/>
                          </a:solidFill>
                          <a:effectLst/>
                          <a:latin typeface="Arial" panose="020B0604020202020204" pitchFamily="34" charset="0"/>
                        </a:rPr>
                        <a:t>2017</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74A7C"/>
                    </a:solidFill>
                  </a:tcPr>
                </a:tc>
                <a:tc>
                  <a:txBody>
                    <a:bodyPr/>
                    <a:lstStyle/>
                    <a:p>
                      <a:pPr algn="ctr" fontAlgn="ctr"/>
                      <a:r>
                        <a:rPr lang="en-US" sz="1100" b="1" i="0" u="none" strike="noStrike" dirty="0">
                          <a:solidFill>
                            <a:srgbClr val="FFFFFF"/>
                          </a:solidFill>
                          <a:effectLst/>
                          <a:latin typeface="Arial" panose="020B0604020202020204" pitchFamily="34" charset="0"/>
                        </a:rPr>
                        <a:t>2018</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74A7C"/>
                    </a:solidFill>
                  </a:tcPr>
                </a:tc>
                <a:tc>
                  <a:txBody>
                    <a:bodyPr/>
                    <a:lstStyle/>
                    <a:p>
                      <a:pPr algn="ctr" fontAlgn="ctr"/>
                      <a:r>
                        <a:rPr lang="en-US" sz="1100" b="1" i="0" u="none" strike="noStrike" dirty="0">
                          <a:solidFill>
                            <a:srgbClr val="FFFFFF"/>
                          </a:solidFill>
                          <a:effectLst/>
                          <a:latin typeface="Arial" panose="020B0604020202020204" pitchFamily="34" charset="0"/>
                        </a:rPr>
                        <a:t>2019</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74A7C"/>
                    </a:solidFill>
                  </a:tcPr>
                </a:tc>
                <a:tc>
                  <a:txBody>
                    <a:bodyPr/>
                    <a:lstStyle/>
                    <a:p>
                      <a:pPr algn="ctr" fontAlgn="ctr"/>
                      <a:r>
                        <a:rPr lang="en-US" sz="1100" b="1" i="0" u="none" strike="noStrike" dirty="0">
                          <a:solidFill>
                            <a:srgbClr val="FFFFFF"/>
                          </a:solidFill>
                          <a:effectLst/>
                          <a:latin typeface="Arial" panose="020B0604020202020204" pitchFamily="34" charset="0"/>
                        </a:rPr>
                        <a:t>2020</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74A7C"/>
                    </a:solidFill>
                  </a:tcPr>
                </a:tc>
                <a:extLst>
                  <a:ext uri="{0D108BD9-81ED-4DB2-BD59-A6C34878D82A}">
                    <a16:rowId xmlns:a16="http://schemas.microsoft.com/office/drawing/2014/main" val="83642852"/>
                  </a:ext>
                </a:extLst>
              </a:tr>
              <a:tr h="523459">
                <a:tc>
                  <a:txBody>
                    <a:bodyPr/>
                    <a:lstStyle/>
                    <a:p>
                      <a:pPr algn="l" fontAlgn="ctr"/>
                      <a:r>
                        <a:rPr lang="en-US" sz="1100" b="0" i="0" u="none" strike="noStrike" dirty="0">
                          <a:solidFill>
                            <a:srgbClr val="000000"/>
                          </a:solidFill>
                          <a:effectLst/>
                          <a:latin typeface="Arial" panose="020B0604020202020204" pitchFamily="34" charset="0"/>
                        </a:rPr>
                        <a:t>  1-7 days</a:t>
                      </a:r>
                    </a:p>
                  </a:txBody>
                  <a:tcPr marL="9525" marR="9525" marT="9525" marB="0" anchor="ctr">
                    <a:lnL>
                      <a:noFill/>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47.9%</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49.3%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53%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57.9%</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57.6%</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809017060"/>
                  </a:ext>
                </a:extLst>
              </a:tr>
              <a:tr h="523459">
                <a:tc>
                  <a:txBody>
                    <a:bodyPr/>
                    <a:lstStyle/>
                    <a:p>
                      <a:pPr algn="l" fontAlgn="ctr"/>
                      <a:r>
                        <a:rPr lang="en-US" sz="1100" b="0" i="0" u="none" strike="noStrike" dirty="0">
                          <a:solidFill>
                            <a:srgbClr val="000000"/>
                          </a:solidFill>
                          <a:effectLst/>
                          <a:latin typeface="Arial" panose="020B0604020202020204" pitchFamily="34" charset="0"/>
                        </a:rPr>
                        <a:t>  8-30 days</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21.8%</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21%</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18.4%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15.5%</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15.8%</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EEEEE"/>
                    </a:solidFill>
                  </a:tcPr>
                </a:tc>
                <a:extLst>
                  <a:ext uri="{0D108BD9-81ED-4DB2-BD59-A6C34878D82A}">
                    <a16:rowId xmlns:a16="http://schemas.microsoft.com/office/drawing/2014/main" val="42294165"/>
                  </a:ext>
                </a:extLst>
              </a:tr>
              <a:tr h="523459">
                <a:tc>
                  <a:txBody>
                    <a:bodyPr/>
                    <a:lstStyle/>
                    <a:p>
                      <a:pPr algn="l" fontAlgn="ctr"/>
                      <a:r>
                        <a:rPr lang="en-US" sz="1100" b="0" i="0" u="none" strike="noStrike" dirty="0">
                          <a:solidFill>
                            <a:srgbClr val="000000"/>
                          </a:solidFill>
                          <a:effectLst/>
                          <a:latin typeface="Arial" panose="020B0604020202020204" pitchFamily="34" charset="0"/>
                        </a:rPr>
                        <a:t>  31-90 days</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8.8%</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8.4%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7.5%</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6.2%</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6.2%</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extLst>
                  <a:ext uri="{0D108BD9-81ED-4DB2-BD59-A6C34878D82A}">
                    <a16:rowId xmlns:a16="http://schemas.microsoft.com/office/drawing/2014/main" val="3184336517"/>
                  </a:ext>
                </a:extLst>
              </a:tr>
              <a:tr h="523459">
                <a:tc>
                  <a:txBody>
                    <a:bodyPr/>
                    <a:lstStyle/>
                    <a:p>
                      <a:pPr algn="l" fontAlgn="ctr"/>
                      <a:r>
                        <a:rPr lang="en-US" sz="1100" b="0" i="0" u="none" strike="noStrike" dirty="0">
                          <a:solidFill>
                            <a:srgbClr val="000000"/>
                          </a:solidFill>
                          <a:effectLst/>
                          <a:latin typeface="Arial" panose="020B0604020202020204" pitchFamily="34" charset="0"/>
                        </a:rPr>
                        <a:t>  91-180 days</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5.3%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5%</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4.7%</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4.2%</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EEEEE"/>
                    </a:solidFill>
                  </a:tcPr>
                </a:tc>
                <a:extLst>
                  <a:ext uri="{0D108BD9-81ED-4DB2-BD59-A6C34878D82A}">
                    <a16:rowId xmlns:a16="http://schemas.microsoft.com/office/drawing/2014/main" val="2240607694"/>
                  </a:ext>
                </a:extLst>
              </a:tr>
              <a:tr h="523459">
                <a:tc>
                  <a:txBody>
                    <a:bodyPr/>
                    <a:lstStyle/>
                    <a:p>
                      <a:pPr algn="l" fontAlgn="ctr"/>
                      <a:r>
                        <a:rPr lang="en-US" sz="1100" b="0" i="0" u="none" strike="noStrike" dirty="0">
                          <a:solidFill>
                            <a:srgbClr val="000000"/>
                          </a:solidFill>
                          <a:effectLst/>
                          <a:latin typeface="Arial" panose="020B0604020202020204" pitchFamily="34" charset="0"/>
                        </a:rPr>
                        <a:t>  181-270 days</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3.8%</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3.8%</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3.4%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3.3%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extLst>
                  <a:ext uri="{0D108BD9-81ED-4DB2-BD59-A6C34878D82A}">
                    <a16:rowId xmlns:a16="http://schemas.microsoft.com/office/drawing/2014/main" val="3802426419"/>
                  </a:ext>
                </a:extLst>
              </a:tr>
              <a:tr h="523459">
                <a:tc>
                  <a:txBody>
                    <a:bodyPr/>
                    <a:lstStyle/>
                    <a:p>
                      <a:pPr algn="l" fontAlgn="ctr"/>
                      <a:r>
                        <a:rPr lang="en-US" sz="1100" b="0" i="0" u="none" strike="noStrike" dirty="0">
                          <a:solidFill>
                            <a:srgbClr val="000000"/>
                          </a:solidFill>
                          <a:effectLst/>
                          <a:latin typeface="Arial" panose="020B0604020202020204" pitchFamily="34" charset="0"/>
                        </a:rPr>
                        <a:t>  &gt;270 days</a:t>
                      </a:r>
                    </a:p>
                  </a:txBody>
                  <a:tcPr marL="9525" marR="9525" marT="9525" marB="0" anchor="ctr">
                    <a:lnL>
                      <a:noFill/>
                    </a:lnL>
                    <a:lnR w="635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12.2%</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12.4%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12.6%</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12.8%</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13.2%</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EEEEE"/>
                    </a:solidFill>
                  </a:tcPr>
                </a:tc>
                <a:extLst>
                  <a:ext uri="{0D108BD9-81ED-4DB2-BD59-A6C34878D82A}">
                    <a16:rowId xmlns:a16="http://schemas.microsoft.com/office/drawing/2014/main" val="3560818547"/>
                  </a:ext>
                </a:extLst>
              </a:tr>
            </a:tbl>
          </a:graphicData>
        </a:graphic>
      </p:graphicFrame>
    </p:spTree>
    <p:extLst>
      <p:ext uri="{BB962C8B-B14F-4D97-AF65-F5344CB8AC3E}">
        <p14:creationId xmlns:p14="http://schemas.microsoft.com/office/powerpoint/2010/main" val="2271740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Prescription Data Collection</a:t>
            </a:r>
          </a:p>
        </p:txBody>
      </p:sp>
      <p:sp>
        <p:nvSpPr>
          <p:cNvPr id="2" name="TextBox 1"/>
          <p:cNvSpPr txBox="1"/>
          <p:nvPr/>
        </p:nvSpPr>
        <p:spPr>
          <a:xfrm>
            <a:off x="304800" y="1219200"/>
            <a:ext cx="8610600" cy="4031873"/>
          </a:xfrm>
          <a:prstGeom prst="rect">
            <a:avLst/>
          </a:prstGeom>
          <a:noFill/>
        </p:spPr>
        <p:txBody>
          <a:bodyPr wrap="square" rtlCol="0">
            <a:spAutoFit/>
          </a:bodyPr>
          <a:lstStyle/>
          <a:p>
            <a:r>
              <a:rPr lang="en-US" sz="1600" b="1" dirty="0">
                <a:latin typeface="Arial" panose="020B0604020202020204" pitchFamily="34" charset="0"/>
                <a:ea typeface="Open Sans" panose="020B0606030504020204" pitchFamily="34" charset="0"/>
                <a:cs typeface="Arial" panose="020B0604020202020204" pitchFamily="34" charset="0"/>
              </a:rPr>
              <a:t>Controlled Substance Monitoring Database (CSMD)</a:t>
            </a:r>
          </a:p>
          <a:p>
            <a:pPr marL="742950" lvl="1" indent="-285750">
              <a:buFont typeface="Arial" panose="020B0604020202020204" pitchFamily="34" charset="0"/>
              <a:buChar char="•"/>
            </a:pPr>
            <a:r>
              <a:rPr lang="en-US" sz="1600" dirty="0">
                <a:latin typeface="Arial" panose="020B0604020202020204" pitchFamily="34" charset="0"/>
                <a:ea typeface="Open Sans" panose="020B0606030504020204" pitchFamily="34" charset="0"/>
                <a:cs typeface="Arial" panose="020B0604020202020204" pitchFamily="34" charset="0"/>
              </a:rPr>
              <a:t>The prescription drug monitoring program provides information about controlled substance prescribing patterns for patients, dispensers, and healthcare providers</a:t>
            </a:r>
          </a:p>
          <a:p>
            <a:pPr marL="1200150" lvl="2" indent="-285750">
              <a:buFont typeface="Arial" panose="020B0604020202020204" pitchFamily="34" charset="0"/>
              <a:buChar char="•"/>
            </a:pPr>
            <a:r>
              <a:rPr lang="en-US" sz="1600" dirty="0">
                <a:latin typeface="Arial" panose="020B0604020202020204" pitchFamily="34" charset="0"/>
                <a:ea typeface="Open Sans" panose="020B0606030504020204" pitchFamily="34" charset="0"/>
                <a:cs typeface="Arial" panose="020B0604020202020204" pitchFamily="34" charset="0"/>
              </a:rPr>
              <a:t>Dispensers are required to report all controlled substances dispensed within one business day</a:t>
            </a:r>
          </a:p>
          <a:p>
            <a:pPr marL="1200150" lvl="2" indent="-285750">
              <a:buFont typeface="Arial" panose="020B0604020202020204" pitchFamily="34" charset="0"/>
              <a:buChar char="•"/>
            </a:pPr>
            <a:r>
              <a:rPr lang="en-US" sz="1600" dirty="0">
                <a:latin typeface="Arial" panose="020B0604020202020204" pitchFamily="34" charset="0"/>
                <a:ea typeface="Open Sans" panose="020B0606030504020204" pitchFamily="34" charset="0"/>
                <a:cs typeface="Arial" panose="020B0604020202020204" pitchFamily="34" charset="0"/>
              </a:rPr>
              <a:t>Healthcare providers in TN are required to use the CSMD to query a patient’s prescription history prior to the beginning a new course of treatment</a:t>
            </a:r>
          </a:p>
          <a:p>
            <a:pPr marL="742950" lvl="1" indent="-285750">
              <a:buFont typeface="Arial" panose="020B0604020202020204" pitchFamily="34" charset="0"/>
              <a:buChar char="•"/>
            </a:pPr>
            <a:r>
              <a:rPr lang="en-US" sz="1600" dirty="0">
                <a:latin typeface="Arial" panose="020B0604020202020204" pitchFamily="34" charset="0"/>
                <a:ea typeface="Open Sans" panose="020B0606030504020204" pitchFamily="34" charset="0"/>
                <a:cs typeface="Arial" panose="020B0604020202020204" pitchFamily="34" charset="0"/>
              </a:rPr>
              <a:t>CSMD data contain information about each filled prescription for a controlled substance including the specific drug prescribed, National Drug Code number, strength, quantity, and days supply along with identifying information about patients</a:t>
            </a:r>
          </a:p>
          <a:p>
            <a:pPr marL="742950" lvl="1" indent="-285750">
              <a:buFont typeface="Arial" panose="020B0604020202020204" pitchFamily="34" charset="0"/>
              <a:buChar char="•"/>
            </a:pPr>
            <a:r>
              <a:rPr lang="en-US" sz="1600" dirty="0">
                <a:latin typeface="Arial" panose="020B0604020202020204" pitchFamily="34" charset="0"/>
                <a:ea typeface="Open Sans" panose="020B0606030504020204" pitchFamily="34" charset="0"/>
                <a:cs typeface="Arial" panose="020B0604020202020204" pitchFamily="34" charset="0"/>
              </a:rPr>
              <a:t>Dispensation Data are transmitted to Appriss (the state’s vendor in charge of the CSMD), with daily updates provided to TDH’s Office of Informatics and Analytics (OIA)</a:t>
            </a:r>
          </a:p>
          <a:p>
            <a:endParaRPr lang="en-US" sz="1600" dirty="0">
              <a:latin typeface="Arial" panose="020B0604020202020204" pitchFamily="34" charset="0"/>
              <a:ea typeface="Open Sans" panose="020B0606030504020204" pitchFamily="34" charset="0"/>
              <a:cs typeface="Arial" panose="020B0604020202020204" pitchFamily="34" charset="0"/>
            </a:endParaRPr>
          </a:p>
          <a:p>
            <a:r>
              <a:rPr lang="en-US" sz="1600" b="1" dirty="0">
                <a:latin typeface="Arial" panose="020B0604020202020204" pitchFamily="34" charset="0"/>
                <a:ea typeface="Open Sans" panose="020B0606030504020204" pitchFamily="34" charset="0"/>
                <a:cs typeface="Arial" panose="020B0604020202020204" pitchFamily="34" charset="0"/>
              </a:rPr>
              <a:t>TDH’s Office of Informatics and Analytics uses the data to create indicators of TN prescribing patterns at the prescription, patient, prescriber, and dispenser levels.</a:t>
            </a:r>
          </a:p>
        </p:txBody>
      </p:sp>
    </p:spTree>
    <p:extLst>
      <p:ext uri="{BB962C8B-B14F-4D97-AF65-F5344CB8AC3E}">
        <p14:creationId xmlns:p14="http://schemas.microsoft.com/office/powerpoint/2010/main" val="2166228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Prescription Data</a:t>
            </a:r>
          </a:p>
        </p:txBody>
      </p:sp>
      <p:sp>
        <p:nvSpPr>
          <p:cNvPr id="2" name="TextBox 1"/>
          <p:cNvSpPr txBox="1"/>
          <p:nvPr/>
        </p:nvSpPr>
        <p:spPr>
          <a:xfrm>
            <a:off x="304801" y="1134070"/>
            <a:ext cx="7924799" cy="646331"/>
          </a:xfrm>
          <a:prstGeom prst="rect">
            <a:avLst/>
          </a:prstGeom>
          <a:noFill/>
        </p:spPr>
        <p:txBody>
          <a:bodyPr wrap="square" rtlCol="0">
            <a:spAutoFit/>
          </a:bodyPr>
          <a:lstStyle/>
          <a:p>
            <a:r>
              <a:rPr lang="en-US" b="1" dirty="0">
                <a:latin typeface="Arial" panose="020B0604020202020204" pitchFamily="34" charset="0"/>
                <a:ea typeface="Open Sans" panose="020B0606030504020204" pitchFamily="34" charset="0"/>
                <a:cs typeface="Arial" panose="020B0604020202020204" pitchFamily="34" charset="0"/>
              </a:rPr>
              <a:t>Active Prescription Days for Patients Filling Opioids for Pain in TN from 2016-2020</a:t>
            </a:r>
            <a:r>
              <a:rPr lang="en-US" b="1" baseline="30000" dirty="0">
                <a:latin typeface="Arial" panose="020B0604020202020204" pitchFamily="34" charset="0"/>
                <a:ea typeface="Open Sans" panose="020B0606030504020204" pitchFamily="34" charset="0"/>
                <a:cs typeface="Arial" panose="020B0604020202020204" pitchFamily="34" charset="0"/>
              </a:rPr>
              <a:t>*</a:t>
            </a:r>
          </a:p>
        </p:txBody>
      </p:sp>
      <p:sp>
        <p:nvSpPr>
          <p:cNvPr id="6" name="TextBox 5"/>
          <p:cNvSpPr txBox="1"/>
          <p:nvPr/>
        </p:nvSpPr>
        <p:spPr>
          <a:xfrm>
            <a:off x="0" y="2082246"/>
            <a:ext cx="2895600" cy="3754874"/>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ea typeface="Open Sans" panose="020B0606030504020204" pitchFamily="34" charset="0"/>
                <a:cs typeface="Arial" panose="020B0604020202020204" pitchFamily="34" charset="0"/>
              </a:rPr>
              <a:t>From 2016 to 2020, the percent of patients receiving a week or less of opioids for pain has generally increased across this period while the percent decreased for most other active prescription days categories, however, the percentage of patients who filled more than 270 days of opioids in a year has slightly increased</a:t>
            </a:r>
          </a:p>
          <a:p>
            <a:pPr marL="285750" indent="-285750">
              <a:buFont typeface="Arial" panose="020B0604020202020204" pitchFamily="34" charset="0"/>
              <a:buChar char="•"/>
            </a:pPr>
            <a:endParaRPr lang="en-US" sz="1400" dirty="0">
              <a:latin typeface="Arial" panose="020B0604020202020204" pitchFamily="34" charset="0"/>
              <a:ea typeface="Open Sans" panose="020B0606030504020204" pitchFamily="34" charset="0"/>
              <a:cs typeface="Arial" panose="020B0604020202020204" pitchFamily="34" charset="0"/>
            </a:endParaRPr>
          </a:p>
        </p:txBody>
      </p:sp>
      <p:sp>
        <p:nvSpPr>
          <p:cNvPr id="8" name="TextBox 7"/>
          <p:cNvSpPr txBox="1"/>
          <p:nvPr/>
        </p:nvSpPr>
        <p:spPr>
          <a:xfrm>
            <a:off x="1371600" y="6248400"/>
            <a:ext cx="6934200" cy="507831"/>
          </a:xfrm>
          <a:prstGeom prst="rect">
            <a:avLst/>
          </a:prstGeom>
          <a:noFill/>
        </p:spPr>
        <p:txBody>
          <a:bodyPr wrap="square" rtlCol="0">
            <a:spAutoFit/>
          </a:bodyPr>
          <a:lstStyle/>
          <a:p>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*Analysis conducted by the Office of Informatics and Analytics, TDH. Limited to TN residents. Data Source: Controlled Substance Monitoring Database. Inclusive of all prescriptions in the drug class for each patient during the year. This measure assumes patients take their entire prescription as directed. See Appendix B6 of the 2021 Tennessee Annual Overdose Report for more information.</a:t>
            </a:r>
          </a:p>
        </p:txBody>
      </p:sp>
      <p:graphicFrame>
        <p:nvGraphicFramePr>
          <p:cNvPr id="9" name="Table 8">
            <a:extLst>
              <a:ext uri="{FF2B5EF4-FFF2-40B4-BE49-F238E27FC236}">
                <a16:creationId xmlns:a16="http://schemas.microsoft.com/office/drawing/2014/main" id="{70AF14DA-1D77-4E07-B6E0-68D25C5F0FC9}"/>
              </a:ext>
            </a:extLst>
          </p:cNvPr>
          <p:cNvGraphicFramePr>
            <a:graphicFrameLocks noGrp="1"/>
          </p:cNvGraphicFramePr>
          <p:nvPr>
            <p:extLst>
              <p:ext uri="{D42A27DB-BD31-4B8C-83A1-F6EECF244321}">
                <p14:modId xmlns:p14="http://schemas.microsoft.com/office/powerpoint/2010/main" val="4018728587"/>
              </p:ext>
            </p:extLst>
          </p:nvPr>
        </p:nvGraphicFramePr>
        <p:xfrm>
          <a:off x="3048000" y="2554274"/>
          <a:ext cx="5943600" cy="2615183"/>
        </p:xfrm>
        <a:graphic>
          <a:graphicData uri="http://schemas.openxmlformats.org/drawingml/2006/table">
            <a:tbl>
              <a:tblPr firstRow="1" firstCol="1" bandRow="1"/>
              <a:tblGrid>
                <a:gridCol w="1371600">
                  <a:extLst>
                    <a:ext uri="{9D8B030D-6E8A-4147-A177-3AD203B41FA5}">
                      <a16:colId xmlns:a16="http://schemas.microsoft.com/office/drawing/2014/main" val="853842962"/>
                    </a:ext>
                  </a:extLst>
                </a:gridCol>
                <a:gridCol w="914400">
                  <a:extLst>
                    <a:ext uri="{9D8B030D-6E8A-4147-A177-3AD203B41FA5}">
                      <a16:colId xmlns:a16="http://schemas.microsoft.com/office/drawing/2014/main" val="3349253744"/>
                    </a:ext>
                  </a:extLst>
                </a:gridCol>
                <a:gridCol w="914400">
                  <a:extLst>
                    <a:ext uri="{9D8B030D-6E8A-4147-A177-3AD203B41FA5}">
                      <a16:colId xmlns:a16="http://schemas.microsoft.com/office/drawing/2014/main" val="1332086216"/>
                    </a:ext>
                  </a:extLst>
                </a:gridCol>
                <a:gridCol w="914400">
                  <a:extLst>
                    <a:ext uri="{9D8B030D-6E8A-4147-A177-3AD203B41FA5}">
                      <a16:colId xmlns:a16="http://schemas.microsoft.com/office/drawing/2014/main" val="901264161"/>
                    </a:ext>
                  </a:extLst>
                </a:gridCol>
                <a:gridCol w="914400">
                  <a:extLst>
                    <a:ext uri="{9D8B030D-6E8A-4147-A177-3AD203B41FA5}">
                      <a16:colId xmlns:a16="http://schemas.microsoft.com/office/drawing/2014/main" val="1102979277"/>
                    </a:ext>
                  </a:extLst>
                </a:gridCol>
                <a:gridCol w="914400">
                  <a:extLst>
                    <a:ext uri="{9D8B030D-6E8A-4147-A177-3AD203B41FA5}">
                      <a16:colId xmlns:a16="http://schemas.microsoft.com/office/drawing/2014/main" val="62025720"/>
                    </a:ext>
                  </a:extLst>
                </a:gridCol>
              </a:tblGrid>
              <a:tr h="420623">
                <a:tc>
                  <a:txBody>
                    <a:bodyPr/>
                    <a:lstStyle/>
                    <a:p>
                      <a:pPr algn="l" fontAlgn="ctr"/>
                      <a:r>
                        <a:rPr lang="en-US" sz="1100" b="1" i="0" u="none" strike="noStrike" dirty="0">
                          <a:solidFill>
                            <a:srgbClr val="FFFFFF"/>
                          </a:solidFill>
                          <a:effectLst/>
                          <a:latin typeface="Arial" panose="020B0604020202020204" pitchFamily="34" charset="0"/>
                        </a:rPr>
                        <a:t>  Prescription Days</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74A7C"/>
                    </a:solidFill>
                  </a:tcPr>
                </a:tc>
                <a:tc>
                  <a:txBody>
                    <a:bodyPr/>
                    <a:lstStyle/>
                    <a:p>
                      <a:pPr algn="ctr" fontAlgn="ctr"/>
                      <a:r>
                        <a:rPr lang="en-US" sz="1100" b="1" i="0" u="none" strike="noStrike" dirty="0">
                          <a:solidFill>
                            <a:srgbClr val="FFFFFF"/>
                          </a:solidFill>
                          <a:effectLst/>
                          <a:latin typeface="Arial" panose="020B0604020202020204" pitchFamily="34" charset="0"/>
                        </a:rPr>
                        <a:t>2016</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74A7C"/>
                    </a:solidFill>
                  </a:tcPr>
                </a:tc>
                <a:tc>
                  <a:txBody>
                    <a:bodyPr/>
                    <a:lstStyle/>
                    <a:p>
                      <a:pPr algn="ctr" fontAlgn="ctr"/>
                      <a:r>
                        <a:rPr lang="en-US" sz="1100" b="1" i="0" u="none" strike="noStrike" dirty="0">
                          <a:solidFill>
                            <a:srgbClr val="FFFFFF"/>
                          </a:solidFill>
                          <a:effectLst/>
                          <a:latin typeface="Arial" panose="020B0604020202020204" pitchFamily="34" charset="0"/>
                        </a:rPr>
                        <a:t>2017</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74A7C"/>
                    </a:solidFill>
                  </a:tcPr>
                </a:tc>
                <a:tc>
                  <a:txBody>
                    <a:bodyPr/>
                    <a:lstStyle/>
                    <a:p>
                      <a:pPr algn="ctr" fontAlgn="ctr"/>
                      <a:r>
                        <a:rPr lang="en-US" sz="1100" b="1" i="0" u="none" strike="noStrike" dirty="0">
                          <a:solidFill>
                            <a:srgbClr val="FFFFFF"/>
                          </a:solidFill>
                          <a:effectLst/>
                          <a:latin typeface="Arial" panose="020B0604020202020204" pitchFamily="34" charset="0"/>
                        </a:rPr>
                        <a:t>2018</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74A7C"/>
                    </a:solidFill>
                  </a:tcPr>
                </a:tc>
                <a:tc>
                  <a:txBody>
                    <a:bodyPr/>
                    <a:lstStyle/>
                    <a:p>
                      <a:pPr algn="ctr" fontAlgn="ctr"/>
                      <a:r>
                        <a:rPr lang="en-US" sz="1100" b="1" i="0" u="none" strike="noStrike" dirty="0">
                          <a:solidFill>
                            <a:srgbClr val="FFFFFF"/>
                          </a:solidFill>
                          <a:effectLst/>
                          <a:latin typeface="Arial" panose="020B0604020202020204" pitchFamily="34" charset="0"/>
                        </a:rPr>
                        <a:t>2019</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74A7C"/>
                    </a:solidFill>
                  </a:tcPr>
                </a:tc>
                <a:tc>
                  <a:txBody>
                    <a:bodyPr/>
                    <a:lstStyle/>
                    <a:p>
                      <a:pPr algn="ctr" fontAlgn="ctr"/>
                      <a:r>
                        <a:rPr lang="en-US" sz="1100" b="1" i="0" u="none" strike="noStrike" dirty="0">
                          <a:solidFill>
                            <a:srgbClr val="FFFFFF"/>
                          </a:solidFill>
                          <a:effectLst/>
                          <a:latin typeface="Arial" panose="020B0604020202020204" pitchFamily="34" charset="0"/>
                        </a:rPr>
                        <a:t>2020</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74A7C"/>
                    </a:solidFill>
                  </a:tcPr>
                </a:tc>
                <a:extLst>
                  <a:ext uri="{0D108BD9-81ED-4DB2-BD59-A6C34878D82A}">
                    <a16:rowId xmlns:a16="http://schemas.microsoft.com/office/drawing/2014/main" val="83642852"/>
                  </a:ext>
                </a:extLst>
              </a:tr>
              <a:tr h="365760">
                <a:tc>
                  <a:txBody>
                    <a:bodyPr/>
                    <a:lstStyle/>
                    <a:p>
                      <a:pPr algn="l" fontAlgn="ctr"/>
                      <a:r>
                        <a:rPr lang="en-US" sz="1100" b="0" i="0" u="none" strike="noStrike" dirty="0">
                          <a:solidFill>
                            <a:srgbClr val="000000"/>
                          </a:solidFill>
                          <a:effectLst/>
                          <a:latin typeface="Arial" panose="020B0604020202020204" pitchFamily="34" charset="0"/>
                        </a:rPr>
                        <a:t>  1-7 days</a:t>
                      </a:r>
                    </a:p>
                  </a:txBody>
                  <a:tcPr marL="9525" marR="9525" marT="9525" marB="0" anchor="ctr">
                    <a:lnL>
                      <a:noFill/>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47.9%</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49.3%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53%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57.9%</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57.6%</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809017060"/>
                  </a:ext>
                </a:extLst>
              </a:tr>
              <a:tr h="365760">
                <a:tc>
                  <a:txBody>
                    <a:bodyPr/>
                    <a:lstStyle/>
                    <a:p>
                      <a:pPr algn="l" fontAlgn="ctr"/>
                      <a:r>
                        <a:rPr lang="en-US" sz="1100" b="0" i="0" u="none" strike="noStrike" dirty="0">
                          <a:solidFill>
                            <a:srgbClr val="000000"/>
                          </a:solidFill>
                          <a:effectLst/>
                          <a:latin typeface="Arial" panose="020B0604020202020204" pitchFamily="34" charset="0"/>
                        </a:rPr>
                        <a:t>  8-30 days</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21.8%</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21%</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18.4%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15.5%</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15.8%</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EEEEE"/>
                    </a:solidFill>
                  </a:tcPr>
                </a:tc>
                <a:extLst>
                  <a:ext uri="{0D108BD9-81ED-4DB2-BD59-A6C34878D82A}">
                    <a16:rowId xmlns:a16="http://schemas.microsoft.com/office/drawing/2014/main" val="42294165"/>
                  </a:ext>
                </a:extLst>
              </a:tr>
              <a:tr h="365760">
                <a:tc>
                  <a:txBody>
                    <a:bodyPr/>
                    <a:lstStyle/>
                    <a:p>
                      <a:pPr algn="l" fontAlgn="ctr"/>
                      <a:r>
                        <a:rPr lang="en-US" sz="1100" b="0" i="0" u="none" strike="noStrike" dirty="0">
                          <a:solidFill>
                            <a:srgbClr val="000000"/>
                          </a:solidFill>
                          <a:effectLst/>
                          <a:latin typeface="Arial" panose="020B0604020202020204" pitchFamily="34" charset="0"/>
                        </a:rPr>
                        <a:t>  31-90 days</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8.8%</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8.4%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7.5%</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6.2%</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6.2%</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extLst>
                  <a:ext uri="{0D108BD9-81ED-4DB2-BD59-A6C34878D82A}">
                    <a16:rowId xmlns:a16="http://schemas.microsoft.com/office/drawing/2014/main" val="3184336517"/>
                  </a:ext>
                </a:extLst>
              </a:tr>
              <a:tr h="365760">
                <a:tc>
                  <a:txBody>
                    <a:bodyPr/>
                    <a:lstStyle/>
                    <a:p>
                      <a:pPr algn="l" fontAlgn="ctr"/>
                      <a:r>
                        <a:rPr lang="en-US" sz="1100" b="0" i="0" u="none" strike="noStrike" dirty="0">
                          <a:solidFill>
                            <a:srgbClr val="000000"/>
                          </a:solidFill>
                          <a:effectLst/>
                          <a:latin typeface="Arial" panose="020B0604020202020204" pitchFamily="34" charset="0"/>
                        </a:rPr>
                        <a:t>  91-180 days</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5.3%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5%</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4.7%</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4.2%</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EEEEE"/>
                    </a:solidFill>
                  </a:tcPr>
                </a:tc>
                <a:extLst>
                  <a:ext uri="{0D108BD9-81ED-4DB2-BD59-A6C34878D82A}">
                    <a16:rowId xmlns:a16="http://schemas.microsoft.com/office/drawing/2014/main" val="2240607694"/>
                  </a:ext>
                </a:extLst>
              </a:tr>
              <a:tr h="365760">
                <a:tc>
                  <a:txBody>
                    <a:bodyPr/>
                    <a:lstStyle/>
                    <a:p>
                      <a:pPr algn="l" fontAlgn="ctr"/>
                      <a:r>
                        <a:rPr lang="en-US" sz="1100" b="0" i="0" u="none" strike="noStrike" dirty="0">
                          <a:solidFill>
                            <a:srgbClr val="000000"/>
                          </a:solidFill>
                          <a:effectLst/>
                          <a:latin typeface="Arial" panose="020B0604020202020204" pitchFamily="34" charset="0"/>
                        </a:rPr>
                        <a:t>  181-270 days</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3.8%</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3.8%</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3.4%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3.3%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extLst>
                  <a:ext uri="{0D108BD9-81ED-4DB2-BD59-A6C34878D82A}">
                    <a16:rowId xmlns:a16="http://schemas.microsoft.com/office/drawing/2014/main" val="3802426419"/>
                  </a:ext>
                </a:extLst>
              </a:tr>
              <a:tr h="365760">
                <a:tc>
                  <a:txBody>
                    <a:bodyPr/>
                    <a:lstStyle/>
                    <a:p>
                      <a:pPr algn="l" fontAlgn="ctr"/>
                      <a:r>
                        <a:rPr lang="en-US" sz="1100" b="0" i="0" u="none" strike="noStrike" dirty="0">
                          <a:solidFill>
                            <a:srgbClr val="000000"/>
                          </a:solidFill>
                          <a:effectLst/>
                          <a:latin typeface="Arial" panose="020B0604020202020204" pitchFamily="34" charset="0"/>
                        </a:rPr>
                        <a:t>  &gt;270 days</a:t>
                      </a:r>
                    </a:p>
                  </a:txBody>
                  <a:tcPr marL="9525" marR="9525" marT="9525" marB="0" anchor="ctr">
                    <a:lnL>
                      <a:noFill/>
                    </a:lnL>
                    <a:lnR w="635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12.2%</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12.4%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12.6%</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12.8%</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13.2%</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EEEEE"/>
                    </a:solidFill>
                  </a:tcPr>
                </a:tc>
                <a:extLst>
                  <a:ext uri="{0D108BD9-81ED-4DB2-BD59-A6C34878D82A}">
                    <a16:rowId xmlns:a16="http://schemas.microsoft.com/office/drawing/2014/main" val="3560818547"/>
                  </a:ext>
                </a:extLst>
              </a:tr>
            </a:tbl>
          </a:graphicData>
        </a:graphic>
      </p:graphicFrame>
    </p:spTree>
    <p:extLst>
      <p:ext uri="{BB962C8B-B14F-4D97-AF65-F5344CB8AC3E}">
        <p14:creationId xmlns:p14="http://schemas.microsoft.com/office/powerpoint/2010/main" val="2768610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Prescription Data</a:t>
            </a:r>
          </a:p>
        </p:txBody>
      </p:sp>
      <p:sp>
        <p:nvSpPr>
          <p:cNvPr id="2" name="TextBox 1"/>
          <p:cNvSpPr txBox="1"/>
          <p:nvPr/>
        </p:nvSpPr>
        <p:spPr>
          <a:xfrm>
            <a:off x="304801" y="1134070"/>
            <a:ext cx="7924799" cy="646331"/>
          </a:xfrm>
          <a:prstGeom prst="rect">
            <a:avLst/>
          </a:prstGeom>
          <a:noFill/>
        </p:spPr>
        <p:txBody>
          <a:bodyPr wrap="square" rtlCol="0">
            <a:spAutoFit/>
          </a:bodyPr>
          <a:lstStyle/>
          <a:p>
            <a:r>
              <a:rPr lang="en-US" b="1" dirty="0">
                <a:solidFill>
                  <a:prstClr val="black"/>
                </a:solidFill>
                <a:latin typeface="Arial" panose="020B0604020202020204" pitchFamily="34" charset="0"/>
                <a:ea typeface="Open Sans" panose="020B0606030504020204" pitchFamily="34" charset="0"/>
                <a:cs typeface="Arial" panose="020B0604020202020204" pitchFamily="34" charset="0"/>
              </a:rPr>
              <a:t>Active Prescription Days for Patients Filling Benzodiazepines in TN from 2016-2020</a:t>
            </a:r>
            <a:r>
              <a:rPr lang="en-US" b="1" baseline="30000" dirty="0">
                <a:solidFill>
                  <a:prstClr val="black"/>
                </a:solidFill>
                <a:latin typeface="Arial" panose="020B0604020202020204" pitchFamily="34" charset="0"/>
                <a:ea typeface="Open Sans" panose="020B0606030504020204" pitchFamily="34" charset="0"/>
                <a:cs typeface="Arial" panose="020B0604020202020204" pitchFamily="34" charset="0"/>
              </a:rPr>
              <a:t>*</a:t>
            </a:r>
          </a:p>
        </p:txBody>
      </p:sp>
      <p:sp>
        <p:nvSpPr>
          <p:cNvPr id="3" name="TextBox 2"/>
          <p:cNvSpPr txBox="1"/>
          <p:nvPr/>
        </p:nvSpPr>
        <p:spPr>
          <a:xfrm>
            <a:off x="1371600" y="6248400"/>
            <a:ext cx="6934200" cy="507831"/>
          </a:xfrm>
          <a:prstGeom prst="rect">
            <a:avLst/>
          </a:prstGeom>
          <a:noFill/>
        </p:spPr>
        <p:txBody>
          <a:bodyPr wrap="square" rtlCol="0">
            <a:spAutoFit/>
          </a:bodyPr>
          <a:lstStyle/>
          <a:p>
            <a:r>
              <a:rPr lang="en-US" sz="900" dirty="0">
                <a:solidFill>
                  <a:prstClr val="black">
                    <a:lumMod val="65000"/>
                    <a:lumOff val="35000"/>
                  </a:prstClr>
                </a:solidFill>
                <a:latin typeface="Arial" panose="020B0604020202020204" pitchFamily="34" charset="0"/>
                <a:ea typeface="Open Sans" panose="020B0606030504020204" pitchFamily="34" charset="0"/>
                <a:cs typeface="Arial" panose="020B0604020202020204" pitchFamily="34" charset="0"/>
              </a:rPr>
              <a:t>*Analysis conducted by the Office of Informatics and Analytics, TDH. Limited to TN residents. Data Source: Controlled Substance Monitoring Database. Inclusive of all prescriptions in the drug class for each patient during the year. This measure assumes patients take their entire prescription as directed. See Appendix B6 of the 2021 Tennessee Annual Overdose Report  for more information.</a:t>
            </a:r>
          </a:p>
        </p:txBody>
      </p:sp>
      <p:graphicFrame>
        <p:nvGraphicFramePr>
          <p:cNvPr id="7" name="Table 6">
            <a:extLst>
              <a:ext uri="{FF2B5EF4-FFF2-40B4-BE49-F238E27FC236}">
                <a16:creationId xmlns:a16="http://schemas.microsoft.com/office/drawing/2014/main" id="{28734F22-3AA6-4904-AF96-E925B4C4FF5D}"/>
              </a:ext>
            </a:extLst>
          </p:cNvPr>
          <p:cNvGraphicFramePr>
            <a:graphicFrameLocks noGrp="1"/>
          </p:cNvGraphicFramePr>
          <p:nvPr>
            <p:extLst>
              <p:ext uri="{D42A27DB-BD31-4B8C-83A1-F6EECF244321}">
                <p14:modId xmlns:p14="http://schemas.microsoft.com/office/powerpoint/2010/main" val="2319415413"/>
              </p:ext>
            </p:extLst>
          </p:nvPr>
        </p:nvGraphicFramePr>
        <p:xfrm>
          <a:off x="1229867" y="1984036"/>
          <a:ext cx="6684266" cy="3739894"/>
        </p:xfrm>
        <a:graphic>
          <a:graphicData uri="http://schemas.openxmlformats.org/drawingml/2006/table">
            <a:tbl>
              <a:tblPr firstRow="1" firstCol="1" bandRow="1"/>
              <a:tblGrid>
                <a:gridCol w="1542521">
                  <a:extLst>
                    <a:ext uri="{9D8B030D-6E8A-4147-A177-3AD203B41FA5}">
                      <a16:colId xmlns:a16="http://schemas.microsoft.com/office/drawing/2014/main" val="853842962"/>
                    </a:ext>
                  </a:extLst>
                </a:gridCol>
                <a:gridCol w="1028349">
                  <a:extLst>
                    <a:ext uri="{9D8B030D-6E8A-4147-A177-3AD203B41FA5}">
                      <a16:colId xmlns:a16="http://schemas.microsoft.com/office/drawing/2014/main" val="3349253744"/>
                    </a:ext>
                  </a:extLst>
                </a:gridCol>
                <a:gridCol w="1028349">
                  <a:extLst>
                    <a:ext uri="{9D8B030D-6E8A-4147-A177-3AD203B41FA5}">
                      <a16:colId xmlns:a16="http://schemas.microsoft.com/office/drawing/2014/main" val="1332086216"/>
                    </a:ext>
                  </a:extLst>
                </a:gridCol>
                <a:gridCol w="1028349">
                  <a:extLst>
                    <a:ext uri="{9D8B030D-6E8A-4147-A177-3AD203B41FA5}">
                      <a16:colId xmlns:a16="http://schemas.microsoft.com/office/drawing/2014/main" val="901264161"/>
                    </a:ext>
                  </a:extLst>
                </a:gridCol>
                <a:gridCol w="1028349">
                  <a:extLst>
                    <a:ext uri="{9D8B030D-6E8A-4147-A177-3AD203B41FA5}">
                      <a16:colId xmlns:a16="http://schemas.microsoft.com/office/drawing/2014/main" val="1102979277"/>
                    </a:ext>
                  </a:extLst>
                </a:gridCol>
                <a:gridCol w="1028349">
                  <a:extLst>
                    <a:ext uri="{9D8B030D-6E8A-4147-A177-3AD203B41FA5}">
                      <a16:colId xmlns:a16="http://schemas.microsoft.com/office/drawing/2014/main" val="62025720"/>
                    </a:ext>
                  </a:extLst>
                </a:gridCol>
              </a:tblGrid>
              <a:tr h="601522">
                <a:tc>
                  <a:txBody>
                    <a:bodyPr/>
                    <a:lstStyle/>
                    <a:p>
                      <a:pPr algn="l" fontAlgn="ctr"/>
                      <a:r>
                        <a:rPr lang="en-US" sz="1100" b="1" i="0" u="none" strike="noStrike" dirty="0">
                          <a:solidFill>
                            <a:srgbClr val="FFFFFF"/>
                          </a:solidFill>
                          <a:effectLst/>
                          <a:latin typeface="Arial" panose="020B0604020202020204" pitchFamily="34" charset="0"/>
                        </a:rPr>
                        <a:t>  Prescription Days</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74A7C"/>
                    </a:solidFill>
                  </a:tcPr>
                </a:tc>
                <a:tc>
                  <a:txBody>
                    <a:bodyPr/>
                    <a:lstStyle/>
                    <a:p>
                      <a:pPr algn="ctr" fontAlgn="ctr"/>
                      <a:r>
                        <a:rPr lang="en-US" sz="1100" b="1" i="0" u="none" strike="noStrike" dirty="0">
                          <a:solidFill>
                            <a:srgbClr val="FFFFFF"/>
                          </a:solidFill>
                          <a:effectLst/>
                          <a:latin typeface="Arial" panose="020B0604020202020204" pitchFamily="34" charset="0"/>
                        </a:rPr>
                        <a:t>2016</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74A7C"/>
                    </a:solidFill>
                  </a:tcPr>
                </a:tc>
                <a:tc>
                  <a:txBody>
                    <a:bodyPr/>
                    <a:lstStyle/>
                    <a:p>
                      <a:pPr algn="ctr" fontAlgn="ctr"/>
                      <a:r>
                        <a:rPr lang="en-US" sz="1100" b="1" i="0" u="none" strike="noStrike" dirty="0">
                          <a:solidFill>
                            <a:srgbClr val="FFFFFF"/>
                          </a:solidFill>
                          <a:effectLst/>
                          <a:latin typeface="Arial" panose="020B0604020202020204" pitchFamily="34" charset="0"/>
                        </a:rPr>
                        <a:t>2017</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74A7C"/>
                    </a:solidFill>
                  </a:tcPr>
                </a:tc>
                <a:tc>
                  <a:txBody>
                    <a:bodyPr/>
                    <a:lstStyle/>
                    <a:p>
                      <a:pPr algn="ctr" fontAlgn="ctr"/>
                      <a:r>
                        <a:rPr lang="en-US" sz="1100" b="1" i="0" u="none" strike="noStrike" dirty="0">
                          <a:solidFill>
                            <a:srgbClr val="FFFFFF"/>
                          </a:solidFill>
                          <a:effectLst/>
                          <a:latin typeface="Arial" panose="020B0604020202020204" pitchFamily="34" charset="0"/>
                        </a:rPr>
                        <a:t>2018</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74A7C"/>
                    </a:solidFill>
                  </a:tcPr>
                </a:tc>
                <a:tc>
                  <a:txBody>
                    <a:bodyPr/>
                    <a:lstStyle/>
                    <a:p>
                      <a:pPr algn="ctr" fontAlgn="ctr"/>
                      <a:r>
                        <a:rPr lang="en-US" sz="1100" b="1" i="0" u="none" strike="noStrike" dirty="0">
                          <a:solidFill>
                            <a:srgbClr val="FFFFFF"/>
                          </a:solidFill>
                          <a:effectLst/>
                          <a:latin typeface="Arial" panose="020B0604020202020204" pitchFamily="34" charset="0"/>
                        </a:rPr>
                        <a:t>2019</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74A7C"/>
                    </a:solidFill>
                  </a:tcPr>
                </a:tc>
                <a:tc>
                  <a:txBody>
                    <a:bodyPr/>
                    <a:lstStyle/>
                    <a:p>
                      <a:pPr algn="ctr" fontAlgn="ctr"/>
                      <a:r>
                        <a:rPr lang="en-US" sz="1100" b="1" i="0" u="none" strike="noStrike" dirty="0">
                          <a:solidFill>
                            <a:srgbClr val="FFFFFF"/>
                          </a:solidFill>
                          <a:effectLst/>
                          <a:latin typeface="Arial" panose="020B0604020202020204" pitchFamily="34" charset="0"/>
                        </a:rPr>
                        <a:t>2020</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74A7C"/>
                    </a:solidFill>
                  </a:tcPr>
                </a:tc>
                <a:extLst>
                  <a:ext uri="{0D108BD9-81ED-4DB2-BD59-A6C34878D82A}">
                    <a16:rowId xmlns:a16="http://schemas.microsoft.com/office/drawing/2014/main" val="83642852"/>
                  </a:ext>
                </a:extLst>
              </a:tr>
              <a:tr h="523062">
                <a:tc>
                  <a:txBody>
                    <a:bodyPr/>
                    <a:lstStyle/>
                    <a:p>
                      <a:pPr algn="l" fontAlgn="ctr"/>
                      <a:r>
                        <a:rPr lang="en-US" sz="1100" b="0" i="0" u="none" strike="noStrike" dirty="0">
                          <a:solidFill>
                            <a:srgbClr val="000000"/>
                          </a:solidFill>
                          <a:effectLst/>
                          <a:latin typeface="Arial" panose="020B0604020202020204" pitchFamily="34" charset="0"/>
                        </a:rPr>
                        <a:t>  1-7 days</a:t>
                      </a:r>
                    </a:p>
                  </a:txBody>
                  <a:tcPr marL="9525" marR="9525" marT="9525" marB="0" anchor="ctr">
                    <a:lnL>
                      <a:noFill/>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15.2%</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16%</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17.4%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19.1%</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18.7%</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809017060"/>
                  </a:ext>
                </a:extLst>
              </a:tr>
              <a:tr h="523062">
                <a:tc>
                  <a:txBody>
                    <a:bodyPr/>
                    <a:lstStyle/>
                    <a:p>
                      <a:pPr algn="l" fontAlgn="ctr"/>
                      <a:r>
                        <a:rPr lang="en-US" sz="1100" b="0" i="0" u="none" strike="noStrike" dirty="0">
                          <a:solidFill>
                            <a:srgbClr val="000000"/>
                          </a:solidFill>
                          <a:effectLst/>
                          <a:latin typeface="Arial" panose="020B0604020202020204" pitchFamily="34" charset="0"/>
                        </a:rPr>
                        <a:t>  8-30 days</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20.3%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20.5%</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20.4%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20.2%</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20.1%</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EEEEE"/>
                    </a:solidFill>
                  </a:tcPr>
                </a:tc>
                <a:extLst>
                  <a:ext uri="{0D108BD9-81ED-4DB2-BD59-A6C34878D82A}">
                    <a16:rowId xmlns:a16="http://schemas.microsoft.com/office/drawing/2014/main" val="42294165"/>
                  </a:ext>
                </a:extLst>
              </a:tr>
              <a:tr h="523062">
                <a:tc>
                  <a:txBody>
                    <a:bodyPr/>
                    <a:lstStyle/>
                    <a:p>
                      <a:pPr algn="l" fontAlgn="ctr"/>
                      <a:r>
                        <a:rPr lang="en-US" sz="1100" b="0" i="0" u="none" strike="noStrike" dirty="0">
                          <a:solidFill>
                            <a:srgbClr val="000000"/>
                          </a:solidFill>
                          <a:effectLst/>
                          <a:latin typeface="Arial" panose="020B0604020202020204" pitchFamily="34" charset="0"/>
                        </a:rPr>
                        <a:t>  31-90 days</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15.7%</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15.4%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15.1%</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14.7%</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14.4%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extLst>
                  <a:ext uri="{0D108BD9-81ED-4DB2-BD59-A6C34878D82A}">
                    <a16:rowId xmlns:a16="http://schemas.microsoft.com/office/drawing/2014/main" val="3184336517"/>
                  </a:ext>
                </a:extLst>
              </a:tr>
              <a:tr h="523062">
                <a:tc>
                  <a:txBody>
                    <a:bodyPr/>
                    <a:lstStyle/>
                    <a:p>
                      <a:pPr algn="l" fontAlgn="ctr"/>
                      <a:r>
                        <a:rPr lang="en-US" sz="1100" b="0" i="0" u="none" strike="noStrike" dirty="0">
                          <a:solidFill>
                            <a:srgbClr val="000000"/>
                          </a:solidFill>
                          <a:effectLst/>
                          <a:latin typeface="Arial" panose="020B0604020202020204" pitchFamily="34" charset="0"/>
                        </a:rPr>
                        <a:t>  91-180 days</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13.4%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13.1%</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12.8%</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12.3%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12.1%</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EEEEE"/>
                    </a:solidFill>
                  </a:tcPr>
                </a:tc>
                <a:extLst>
                  <a:ext uri="{0D108BD9-81ED-4DB2-BD59-A6C34878D82A}">
                    <a16:rowId xmlns:a16="http://schemas.microsoft.com/office/drawing/2014/main" val="2240607694"/>
                  </a:ext>
                </a:extLst>
              </a:tr>
              <a:tr h="523062">
                <a:tc>
                  <a:txBody>
                    <a:bodyPr/>
                    <a:lstStyle/>
                    <a:p>
                      <a:pPr algn="l" fontAlgn="ctr"/>
                      <a:r>
                        <a:rPr lang="en-US" sz="1100" b="0" i="0" u="none" strike="noStrike" dirty="0">
                          <a:solidFill>
                            <a:srgbClr val="000000"/>
                          </a:solidFill>
                          <a:effectLst/>
                          <a:latin typeface="Arial" panose="020B0604020202020204" pitchFamily="34" charset="0"/>
                        </a:rPr>
                        <a:t>  181-270 days</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11.4%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11.1%</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10.9%</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10.5%</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10.4%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extLst>
                  <a:ext uri="{0D108BD9-81ED-4DB2-BD59-A6C34878D82A}">
                    <a16:rowId xmlns:a16="http://schemas.microsoft.com/office/drawing/2014/main" val="3802426419"/>
                  </a:ext>
                </a:extLst>
              </a:tr>
              <a:tr h="523062">
                <a:tc>
                  <a:txBody>
                    <a:bodyPr/>
                    <a:lstStyle/>
                    <a:p>
                      <a:pPr algn="l" fontAlgn="ctr"/>
                      <a:r>
                        <a:rPr lang="en-US" sz="1100" b="0" i="0" u="none" strike="noStrike" dirty="0">
                          <a:solidFill>
                            <a:srgbClr val="000000"/>
                          </a:solidFill>
                          <a:effectLst/>
                          <a:latin typeface="Arial" panose="020B0604020202020204" pitchFamily="34" charset="0"/>
                        </a:rPr>
                        <a:t>  &gt;270 days</a:t>
                      </a:r>
                    </a:p>
                  </a:txBody>
                  <a:tcPr marL="9525" marR="9525" marT="9525" marB="0" anchor="ctr">
                    <a:lnL>
                      <a:noFill/>
                    </a:lnL>
                    <a:lnR w="635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24%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23.8%</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23.3%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23.2%</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24.2%</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EEEEE"/>
                    </a:solidFill>
                  </a:tcPr>
                </a:tc>
                <a:extLst>
                  <a:ext uri="{0D108BD9-81ED-4DB2-BD59-A6C34878D82A}">
                    <a16:rowId xmlns:a16="http://schemas.microsoft.com/office/drawing/2014/main" val="3560818547"/>
                  </a:ext>
                </a:extLst>
              </a:tr>
            </a:tbl>
          </a:graphicData>
        </a:graphic>
      </p:graphicFrame>
    </p:spTree>
    <p:extLst>
      <p:ext uri="{BB962C8B-B14F-4D97-AF65-F5344CB8AC3E}">
        <p14:creationId xmlns:p14="http://schemas.microsoft.com/office/powerpoint/2010/main" val="37217743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Prescription Data</a:t>
            </a:r>
          </a:p>
        </p:txBody>
      </p:sp>
      <p:sp>
        <p:nvSpPr>
          <p:cNvPr id="2" name="TextBox 1"/>
          <p:cNvSpPr txBox="1"/>
          <p:nvPr/>
        </p:nvSpPr>
        <p:spPr>
          <a:xfrm>
            <a:off x="304801" y="1134070"/>
            <a:ext cx="7924799" cy="646331"/>
          </a:xfrm>
          <a:prstGeom prst="rect">
            <a:avLst/>
          </a:prstGeom>
          <a:noFill/>
        </p:spPr>
        <p:txBody>
          <a:bodyPr wrap="square" rtlCol="0">
            <a:spAutoFit/>
          </a:bodyPr>
          <a:lstStyle/>
          <a:p>
            <a:r>
              <a:rPr lang="en-US" b="1" dirty="0">
                <a:solidFill>
                  <a:prstClr val="black"/>
                </a:solidFill>
                <a:latin typeface="Arial" panose="020B0604020202020204" pitchFamily="34" charset="0"/>
                <a:ea typeface="Open Sans" panose="020B0606030504020204" pitchFamily="34" charset="0"/>
                <a:cs typeface="Arial" panose="020B0604020202020204" pitchFamily="34" charset="0"/>
              </a:rPr>
              <a:t>Active Prescription Days for Patients Filling Benzodiazepines in TN from 2016-2020</a:t>
            </a:r>
            <a:r>
              <a:rPr lang="en-US" b="1" baseline="30000" dirty="0">
                <a:solidFill>
                  <a:prstClr val="black"/>
                </a:solidFill>
                <a:latin typeface="Arial" panose="020B0604020202020204" pitchFamily="34" charset="0"/>
                <a:ea typeface="Open Sans" panose="020B0606030504020204" pitchFamily="34" charset="0"/>
                <a:cs typeface="Arial" panose="020B0604020202020204" pitchFamily="34" charset="0"/>
              </a:rPr>
              <a:t>*</a:t>
            </a:r>
          </a:p>
        </p:txBody>
      </p:sp>
      <p:sp>
        <p:nvSpPr>
          <p:cNvPr id="6" name="TextBox 5"/>
          <p:cNvSpPr txBox="1"/>
          <p:nvPr/>
        </p:nvSpPr>
        <p:spPr>
          <a:xfrm>
            <a:off x="0" y="2013853"/>
            <a:ext cx="2895600" cy="4201150"/>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prstClr val="black"/>
                </a:solidFill>
                <a:latin typeface="Arial" panose="020B0604020202020204" pitchFamily="34" charset="0"/>
                <a:ea typeface="Open Sans" panose="020B0606030504020204" pitchFamily="34" charset="0"/>
                <a:cs typeface="Arial" panose="020B0604020202020204" pitchFamily="34" charset="0"/>
              </a:rPr>
              <a:t>Over one-third of patients filling a benzodiazepine prescription had between 1-30 days of active prescription days in 2020</a:t>
            </a:r>
          </a:p>
          <a:p>
            <a:endParaRPr lang="en-US" sz="1400" dirty="0">
              <a:solidFill>
                <a:prstClr val="black"/>
              </a:solidFill>
              <a:latin typeface="Arial" panose="020B0604020202020204" pitchFamily="34" charset="0"/>
              <a:ea typeface="Open Sans" panose="020B0606030504020204" pitchFamily="34" charset="0"/>
              <a:cs typeface="Arial" panose="020B0604020202020204" pitchFamily="34" charset="0"/>
            </a:endParaRPr>
          </a:p>
          <a:p>
            <a:pPr marL="285750" indent="-285750">
              <a:buFont typeface="Arial" panose="020B0604020202020204" pitchFamily="34" charset="0"/>
              <a:buChar char="•"/>
            </a:pPr>
            <a:r>
              <a:rPr lang="en-US" sz="1400" dirty="0">
                <a:solidFill>
                  <a:prstClr val="black"/>
                </a:solidFill>
                <a:latin typeface="Arial" panose="020B0604020202020204" pitchFamily="34" charset="0"/>
                <a:ea typeface="Open Sans" panose="020B0606030504020204" pitchFamily="34" charset="0"/>
                <a:cs typeface="Arial" panose="020B0604020202020204" pitchFamily="34" charset="0"/>
              </a:rPr>
              <a:t>From 2016 to 2020, the percent of patients receiving prescriptions over a week to a month remained largely unchanged</a:t>
            </a:r>
          </a:p>
          <a:p>
            <a:pPr marL="285750" indent="-285750">
              <a:buFont typeface="Arial" panose="020B0604020202020204" pitchFamily="34" charset="0"/>
              <a:buChar char="•"/>
            </a:pPr>
            <a:endParaRPr lang="en-US" sz="1400" dirty="0">
              <a:solidFill>
                <a:prstClr val="black"/>
              </a:solidFill>
              <a:latin typeface="Arial" panose="020B0604020202020204" pitchFamily="34" charset="0"/>
              <a:ea typeface="Open Sans" panose="020B0606030504020204" pitchFamily="34" charset="0"/>
              <a:cs typeface="Arial" panose="020B0604020202020204" pitchFamily="34" charset="0"/>
            </a:endParaRPr>
          </a:p>
          <a:p>
            <a:pPr marL="285750" indent="-285750">
              <a:buFont typeface="Arial" panose="020B0604020202020204" pitchFamily="34" charset="0"/>
              <a:buChar char="•"/>
            </a:pPr>
            <a:r>
              <a:rPr lang="en-US" sz="1400" dirty="0">
                <a:solidFill>
                  <a:prstClr val="black"/>
                </a:solidFill>
                <a:latin typeface="Arial" panose="020B0604020202020204" pitchFamily="34" charset="0"/>
                <a:ea typeface="Open Sans" panose="020B0606030504020204" pitchFamily="34" charset="0"/>
                <a:cs typeface="Arial" panose="020B0604020202020204" pitchFamily="34" charset="0"/>
              </a:rPr>
              <a:t>The percentage of benzodiazepine patients who filled more than 270 days of benzodiazepines in a year decreased somewhat from 2016 to 2019, but it increased slightly in 2020</a:t>
            </a:r>
          </a:p>
        </p:txBody>
      </p:sp>
      <p:sp>
        <p:nvSpPr>
          <p:cNvPr id="8" name="TextBox 7"/>
          <p:cNvSpPr txBox="1"/>
          <p:nvPr/>
        </p:nvSpPr>
        <p:spPr>
          <a:xfrm>
            <a:off x="1371600" y="6248400"/>
            <a:ext cx="6934200" cy="507831"/>
          </a:xfrm>
          <a:prstGeom prst="rect">
            <a:avLst/>
          </a:prstGeom>
          <a:noFill/>
        </p:spPr>
        <p:txBody>
          <a:bodyPr wrap="square" rtlCol="0">
            <a:spAutoFit/>
          </a:bodyPr>
          <a:lstStyle/>
          <a:p>
            <a:r>
              <a:rPr lang="en-US" sz="900" dirty="0">
                <a:solidFill>
                  <a:prstClr val="black">
                    <a:lumMod val="65000"/>
                    <a:lumOff val="35000"/>
                  </a:prstClr>
                </a:solidFill>
                <a:latin typeface="Arial" panose="020B0604020202020204" pitchFamily="34" charset="0"/>
                <a:ea typeface="Open Sans" panose="020B0606030504020204" pitchFamily="34" charset="0"/>
                <a:cs typeface="Arial" panose="020B0604020202020204" pitchFamily="34" charset="0"/>
              </a:rPr>
              <a:t>*Analysis conducted by the Office of Informatics and Analytics, TDH. Limited to TN residents. Data Source: Controlled Substance Monitoring Database. Inclusive of all prescriptions in the drug class for each patient during the year. This measure assumes patients take their entire prescription as directed. See Appendix B6 of the 2021 Tennessee Annual Overdose Report  for more information.</a:t>
            </a:r>
          </a:p>
        </p:txBody>
      </p:sp>
      <p:graphicFrame>
        <p:nvGraphicFramePr>
          <p:cNvPr id="7" name="Table 6">
            <a:extLst>
              <a:ext uri="{FF2B5EF4-FFF2-40B4-BE49-F238E27FC236}">
                <a16:creationId xmlns:a16="http://schemas.microsoft.com/office/drawing/2014/main" id="{693C9D06-E9B4-4467-A612-8F8BB0E1D168}"/>
              </a:ext>
            </a:extLst>
          </p:cNvPr>
          <p:cNvGraphicFramePr>
            <a:graphicFrameLocks noGrp="1"/>
          </p:cNvGraphicFramePr>
          <p:nvPr>
            <p:extLst>
              <p:ext uri="{D42A27DB-BD31-4B8C-83A1-F6EECF244321}">
                <p14:modId xmlns:p14="http://schemas.microsoft.com/office/powerpoint/2010/main" val="3998546082"/>
              </p:ext>
            </p:extLst>
          </p:nvPr>
        </p:nvGraphicFramePr>
        <p:xfrm>
          <a:off x="3048000" y="2514600"/>
          <a:ext cx="5943600" cy="2615184"/>
        </p:xfrm>
        <a:graphic>
          <a:graphicData uri="http://schemas.openxmlformats.org/drawingml/2006/table">
            <a:tbl>
              <a:tblPr firstRow="1" firstCol="1" bandRow="1"/>
              <a:tblGrid>
                <a:gridCol w="1371600">
                  <a:extLst>
                    <a:ext uri="{9D8B030D-6E8A-4147-A177-3AD203B41FA5}">
                      <a16:colId xmlns:a16="http://schemas.microsoft.com/office/drawing/2014/main" val="853842962"/>
                    </a:ext>
                  </a:extLst>
                </a:gridCol>
                <a:gridCol w="914400">
                  <a:extLst>
                    <a:ext uri="{9D8B030D-6E8A-4147-A177-3AD203B41FA5}">
                      <a16:colId xmlns:a16="http://schemas.microsoft.com/office/drawing/2014/main" val="3349253744"/>
                    </a:ext>
                  </a:extLst>
                </a:gridCol>
                <a:gridCol w="914400">
                  <a:extLst>
                    <a:ext uri="{9D8B030D-6E8A-4147-A177-3AD203B41FA5}">
                      <a16:colId xmlns:a16="http://schemas.microsoft.com/office/drawing/2014/main" val="1332086216"/>
                    </a:ext>
                  </a:extLst>
                </a:gridCol>
                <a:gridCol w="914400">
                  <a:extLst>
                    <a:ext uri="{9D8B030D-6E8A-4147-A177-3AD203B41FA5}">
                      <a16:colId xmlns:a16="http://schemas.microsoft.com/office/drawing/2014/main" val="901264161"/>
                    </a:ext>
                  </a:extLst>
                </a:gridCol>
                <a:gridCol w="914400">
                  <a:extLst>
                    <a:ext uri="{9D8B030D-6E8A-4147-A177-3AD203B41FA5}">
                      <a16:colId xmlns:a16="http://schemas.microsoft.com/office/drawing/2014/main" val="1102979277"/>
                    </a:ext>
                  </a:extLst>
                </a:gridCol>
                <a:gridCol w="914400">
                  <a:extLst>
                    <a:ext uri="{9D8B030D-6E8A-4147-A177-3AD203B41FA5}">
                      <a16:colId xmlns:a16="http://schemas.microsoft.com/office/drawing/2014/main" val="62025720"/>
                    </a:ext>
                  </a:extLst>
                </a:gridCol>
              </a:tblGrid>
              <a:tr h="420624">
                <a:tc>
                  <a:txBody>
                    <a:bodyPr/>
                    <a:lstStyle/>
                    <a:p>
                      <a:pPr algn="l" fontAlgn="ctr"/>
                      <a:r>
                        <a:rPr lang="en-US" sz="1100" b="1" i="0" u="none" strike="noStrike" dirty="0">
                          <a:solidFill>
                            <a:srgbClr val="FFFFFF"/>
                          </a:solidFill>
                          <a:effectLst/>
                          <a:latin typeface="Arial" panose="020B0604020202020204" pitchFamily="34" charset="0"/>
                        </a:rPr>
                        <a:t>  Prescription Days</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74A7C"/>
                    </a:solidFill>
                  </a:tcPr>
                </a:tc>
                <a:tc>
                  <a:txBody>
                    <a:bodyPr/>
                    <a:lstStyle/>
                    <a:p>
                      <a:pPr algn="ctr" fontAlgn="ctr"/>
                      <a:r>
                        <a:rPr lang="en-US" sz="1100" b="1" i="0" u="none" strike="noStrike" dirty="0">
                          <a:solidFill>
                            <a:srgbClr val="FFFFFF"/>
                          </a:solidFill>
                          <a:effectLst/>
                          <a:latin typeface="Arial" panose="020B0604020202020204" pitchFamily="34" charset="0"/>
                        </a:rPr>
                        <a:t>2016</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74A7C"/>
                    </a:solidFill>
                  </a:tcPr>
                </a:tc>
                <a:tc>
                  <a:txBody>
                    <a:bodyPr/>
                    <a:lstStyle/>
                    <a:p>
                      <a:pPr algn="ctr" fontAlgn="ctr"/>
                      <a:r>
                        <a:rPr lang="en-US" sz="1100" b="1" i="0" u="none" strike="noStrike" dirty="0">
                          <a:solidFill>
                            <a:srgbClr val="FFFFFF"/>
                          </a:solidFill>
                          <a:effectLst/>
                          <a:latin typeface="Arial" panose="020B0604020202020204" pitchFamily="34" charset="0"/>
                        </a:rPr>
                        <a:t>2017</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74A7C"/>
                    </a:solidFill>
                  </a:tcPr>
                </a:tc>
                <a:tc>
                  <a:txBody>
                    <a:bodyPr/>
                    <a:lstStyle/>
                    <a:p>
                      <a:pPr algn="ctr" fontAlgn="ctr"/>
                      <a:r>
                        <a:rPr lang="en-US" sz="1100" b="1" i="0" u="none" strike="noStrike" dirty="0">
                          <a:solidFill>
                            <a:srgbClr val="FFFFFF"/>
                          </a:solidFill>
                          <a:effectLst/>
                          <a:latin typeface="Arial" panose="020B0604020202020204" pitchFamily="34" charset="0"/>
                        </a:rPr>
                        <a:t>2018</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74A7C"/>
                    </a:solidFill>
                  </a:tcPr>
                </a:tc>
                <a:tc>
                  <a:txBody>
                    <a:bodyPr/>
                    <a:lstStyle/>
                    <a:p>
                      <a:pPr algn="ctr" fontAlgn="ctr"/>
                      <a:r>
                        <a:rPr lang="en-US" sz="1100" b="1" i="0" u="none" strike="noStrike" dirty="0">
                          <a:solidFill>
                            <a:srgbClr val="FFFFFF"/>
                          </a:solidFill>
                          <a:effectLst/>
                          <a:latin typeface="Arial" panose="020B0604020202020204" pitchFamily="34" charset="0"/>
                        </a:rPr>
                        <a:t>2019</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74A7C"/>
                    </a:solidFill>
                  </a:tcPr>
                </a:tc>
                <a:tc>
                  <a:txBody>
                    <a:bodyPr/>
                    <a:lstStyle/>
                    <a:p>
                      <a:pPr algn="ctr" fontAlgn="ctr"/>
                      <a:r>
                        <a:rPr lang="en-US" sz="1100" b="1" i="0" u="none" strike="noStrike" dirty="0">
                          <a:solidFill>
                            <a:srgbClr val="FFFFFF"/>
                          </a:solidFill>
                          <a:effectLst/>
                          <a:latin typeface="Arial" panose="020B0604020202020204" pitchFamily="34" charset="0"/>
                        </a:rPr>
                        <a:t>2020</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74A7C"/>
                    </a:solidFill>
                  </a:tcPr>
                </a:tc>
                <a:extLst>
                  <a:ext uri="{0D108BD9-81ED-4DB2-BD59-A6C34878D82A}">
                    <a16:rowId xmlns:a16="http://schemas.microsoft.com/office/drawing/2014/main" val="83642852"/>
                  </a:ext>
                </a:extLst>
              </a:tr>
              <a:tr h="365760">
                <a:tc>
                  <a:txBody>
                    <a:bodyPr/>
                    <a:lstStyle/>
                    <a:p>
                      <a:pPr algn="l" fontAlgn="ctr"/>
                      <a:r>
                        <a:rPr lang="en-US" sz="1100" b="0" i="0" u="none" strike="noStrike" dirty="0">
                          <a:solidFill>
                            <a:srgbClr val="000000"/>
                          </a:solidFill>
                          <a:effectLst/>
                          <a:latin typeface="Arial" panose="020B0604020202020204" pitchFamily="34" charset="0"/>
                        </a:rPr>
                        <a:t>  1-7 days</a:t>
                      </a:r>
                    </a:p>
                  </a:txBody>
                  <a:tcPr marL="9525" marR="9525" marT="9525" marB="0" anchor="ctr">
                    <a:lnL>
                      <a:noFill/>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15.2%</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16%</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17.4%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19.1%</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18.7%</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809017060"/>
                  </a:ext>
                </a:extLst>
              </a:tr>
              <a:tr h="365760">
                <a:tc>
                  <a:txBody>
                    <a:bodyPr/>
                    <a:lstStyle/>
                    <a:p>
                      <a:pPr algn="l" fontAlgn="ctr"/>
                      <a:r>
                        <a:rPr lang="en-US" sz="1100" b="0" i="0" u="none" strike="noStrike" dirty="0">
                          <a:solidFill>
                            <a:srgbClr val="000000"/>
                          </a:solidFill>
                          <a:effectLst/>
                          <a:latin typeface="Arial" panose="020B0604020202020204" pitchFamily="34" charset="0"/>
                        </a:rPr>
                        <a:t>  8-30 days</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20.3%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20.5%</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20.4%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20.2%</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20.1%</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EEEEE"/>
                    </a:solidFill>
                  </a:tcPr>
                </a:tc>
                <a:extLst>
                  <a:ext uri="{0D108BD9-81ED-4DB2-BD59-A6C34878D82A}">
                    <a16:rowId xmlns:a16="http://schemas.microsoft.com/office/drawing/2014/main" val="42294165"/>
                  </a:ext>
                </a:extLst>
              </a:tr>
              <a:tr h="365760">
                <a:tc>
                  <a:txBody>
                    <a:bodyPr/>
                    <a:lstStyle/>
                    <a:p>
                      <a:pPr algn="l" fontAlgn="ctr"/>
                      <a:r>
                        <a:rPr lang="en-US" sz="1100" b="0" i="0" u="none" strike="noStrike" dirty="0">
                          <a:solidFill>
                            <a:srgbClr val="000000"/>
                          </a:solidFill>
                          <a:effectLst/>
                          <a:latin typeface="Arial" panose="020B0604020202020204" pitchFamily="34" charset="0"/>
                        </a:rPr>
                        <a:t>  31-90 days</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15.7%</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15.4%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15.1%</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14.7%</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14.4%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extLst>
                  <a:ext uri="{0D108BD9-81ED-4DB2-BD59-A6C34878D82A}">
                    <a16:rowId xmlns:a16="http://schemas.microsoft.com/office/drawing/2014/main" val="3184336517"/>
                  </a:ext>
                </a:extLst>
              </a:tr>
              <a:tr h="365760">
                <a:tc>
                  <a:txBody>
                    <a:bodyPr/>
                    <a:lstStyle/>
                    <a:p>
                      <a:pPr algn="l" fontAlgn="ctr"/>
                      <a:r>
                        <a:rPr lang="en-US" sz="1100" b="0" i="0" u="none" strike="noStrike" dirty="0">
                          <a:solidFill>
                            <a:srgbClr val="000000"/>
                          </a:solidFill>
                          <a:effectLst/>
                          <a:latin typeface="Arial" panose="020B0604020202020204" pitchFamily="34" charset="0"/>
                        </a:rPr>
                        <a:t>  91-180 days</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13.4%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13.1%</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12.8%</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12.3%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12.1%</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EEEEE"/>
                    </a:solidFill>
                  </a:tcPr>
                </a:tc>
                <a:extLst>
                  <a:ext uri="{0D108BD9-81ED-4DB2-BD59-A6C34878D82A}">
                    <a16:rowId xmlns:a16="http://schemas.microsoft.com/office/drawing/2014/main" val="2240607694"/>
                  </a:ext>
                </a:extLst>
              </a:tr>
              <a:tr h="365760">
                <a:tc>
                  <a:txBody>
                    <a:bodyPr/>
                    <a:lstStyle/>
                    <a:p>
                      <a:pPr algn="l" fontAlgn="ctr"/>
                      <a:r>
                        <a:rPr lang="en-US" sz="1100" b="0" i="0" u="none" strike="noStrike" dirty="0">
                          <a:solidFill>
                            <a:srgbClr val="000000"/>
                          </a:solidFill>
                          <a:effectLst/>
                          <a:latin typeface="Arial" panose="020B0604020202020204" pitchFamily="34" charset="0"/>
                        </a:rPr>
                        <a:t>  181-270 days</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11.4%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11.1%</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10.9%</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10.5%</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ctr" fontAlgn="ctr"/>
                      <a:r>
                        <a:rPr lang="en-US" sz="1100" b="0" i="0" u="none" strike="noStrike" dirty="0">
                          <a:solidFill>
                            <a:srgbClr val="000000"/>
                          </a:solidFill>
                          <a:effectLst/>
                          <a:latin typeface="Arial" panose="020B0604020202020204" pitchFamily="34" charset="0"/>
                        </a:rPr>
                        <a:t>10.4%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extLst>
                  <a:ext uri="{0D108BD9-81ED-4DB2-BD59-A6C34878D82A}">
                    <a16:rowId xmlns:a16="http://schemas.microsoft.com/office/drawing/2014/main" val="3802426419"/>
                  </a:ext>
                </a:extLst>
              </a:tr>
              <a:tr h="365760">
                <a:tc>
                  <a:txBody>
                    <a:bodyPr/>
                    <a:lstStyle/>
                    <a:p>
                      <a:pPr algn="l" fontAlgn="ctr"/>
                      <a:r>
                        <a:rPr lang="en-US" sz="1100" b="0" i="0" u="none" strike="noStrike" dirty="0">
                          <a:solidFill>
                            <a:srgbClr val="000000"/>
                          </a:solidFill>
                          <a:effectLst/>
                          <a:latin typeface="Arial" panose="020B0604020202020204" pitchFamily="34" charset="0"/>
                        </a:rPr>
                        <a:t>  &gt;270 days</a:t>
                      </a:r>
                    </a:p>
                  </a:txBody>
                  <a:tcPr marL="9525" marR="9525" marT="9525" marB="0" anchor="ctr">
                    <a:lnL>
                      <a:noFill/>
                    </a:lnL>
                    <a:lnR w="635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24%</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23.8%</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23.3%</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23.2%</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EEEEE"/>
                    </a:solidFill>
                  </a:tcPr>
                </a:tc>
                <a:tc>
                  <a:txBody>
                    <a:bodyPr/>
                    <a:lstStyle/>
                    <a:p>
                      <a:pPr algn="ctr" fontAlgn="ctr"/>
                      <a:r>
                        <a:rPr lang="en-US" sz="1100" b="0" i="0" u="none" strike="noStrike" dirty="0">
                          <a:solidFill>
                            <a:srgbClr val="000000"/>
                          </a:solidFill>
                          <a:effectLst/>
                          <a:latin typeface="Arial" panose="020B0604020202020204" pitchFamily="34" charset="0"/>
                        </a:rPr>
                        <a:t>24.2%</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EEEEE"/>
                    </a:solidFill>
                  </a:tcPr>
                </a:tc>
                <a:extLst>
                  <a:ext uri="{0D108BD9-81ED-4DB2-BD59-A6C34878D82A}">
                    <a16:rowId xmlns:a16="http://schemas.microsoft.com/office/drawing/2014/main" val="3560818547"/>
                  </a:ext>
                </a:extLst>
              </a:tr>
            </a:tbl>
          </a:graphicData>
        </a:graphic>
      </p:graphicFrame>
    </p:spTree>
    <p:extLst>
      <p:ext uri="{BB962C8B-B14F-4D97-AF65-F5344CB8AC3E}">
        <p14:creationId xmlns:p14="http://schemas.microsoft.com/office/powerpoint/2010/main" val="13403031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Prescription Data</a:t>
            </a:r>
          </a:p>
        </p:txBody>
      </p:sp>
      <p:sp>
        <p:nvSpPr>
          <p:cNvPr id="2" name="TextBox 1"/>
          <p:cNvSpPr txBox="1"/>
          <p:nvPr/>
        </p:nvSpPr>
        <p:spPr>
          <a:xfrm>
            <a:off x="990601" y="1383268"/>
            <a:ext cx="7162799" cy="369332"/>
          </a:xfrm>
          <a:prstGeom prst="rect">
            <a:avLst/>
          </a:prstGeom>
          <a:noFill/>
        </p:spPr>
        <p:txBody>
          <a:bodyPr wrap="square" rtlCol="0">
            <a:spAutoFit/>
          </a:bodyPr>
          <a:lstStyle/>
          <a:p>
            <a:r>
              <a:rPr lang="en-US" b="1" dirty="0">
                <a:latin typeface="Arial" panose="020B0604020202020204" pitchFamily="34" charset="0"/>
                <a:ea typeface="Open Sans" panose="020B0606030504020204" pitchFamily="34" charset="0"/>
                <a:cs typeface="Arial" panose="020B0604020202020204" pitchFamily="34" charset="0"/>
              </a:rPr>
              <a:t>Total MME for Opioids for Pain in TN by Quarter from 2016-2020</a:t>
            </a:r>
            <a:r>
              <a:rPr lang="en-US" b="1" baseline="30000" dirty="0">
                <a:latin typeface="Arial" panose="020B0604020202020204" pitchFamily="34" charset="0"/>
                <a:ea typeface="Open Sans" panose="020B0606030504020204" pitchFamily="34" charset="0"/>
                <a:cs typeface="Arial" panose="020B0604020202020204" pitchFamily="34" charset="0"/>
              </a:rPr>
              <a:t>*</a:t>
            </a:r>
          </a:p>
        </p:txBody>
      </p:sp>
      <p:sp>
        <p:nvSpPr>
          <p:cNvPr id="3" name="TextBox 2"/>
          <p:cNvSpPr txBox="1"/>
          <p:nvPr/>
        </p:nvSpPr>
        <p:spPr>
          <a:xfrm>
            <a:off x="1371600" y="6248400"/>
            <a:ext cx="6934200" cy="369332"/>
          </a:xfrm>
          <a:prstGeom prst="rect">
            <a:avLst/>
          </a:prstGeom>
          <a:noFill/>
        </p:spPr>
        <p:txBody>
          <a:bodyPr wrap="square" rtlCol="0">
            <a:spAutoFit/>
          </a:bodyPr>
          <a:lstStyle/>
          <a:p>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*Analysis conducted by the Office of Informatics and Analytics, TDH (last updated January 15,  2021). Limited to TN residents. Data Source: Controlled Substance Monitoring Database.</a:t>
            </a:r>
          </a:p>
        </p:txBody>
      </p:sp>
      <p:pic>
        <p:nvPicPr>
          <p:cNvPr id="7" name="Picture 6" descr="Chart, line chart&#10;&#10;Description automatically generated">
            <a:extLst>
              <a:ext uri="{FF2B5EF4-FFF2-40B4-BE49-F238E27FC236}">
                <a16:creationId xmlns:a16="http://schemas.microsoft.com/office/drawing/2014/main" id="{F902E6B4-E4A0-41AC-A904-FA5E3024E1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988820"/>
            <a:ext cx="6400800" cy="4023360"/>
          </a:xfrm>
          <a:prstGeom prst="rect">
            <a:avLst/>
          </a:prstGeom>
        </p:spPr>
      </p:pic>
    </p:spTree>
    <p:extLst>
      <p:ext uri="{BB962C8B-B14F-4D97-AF65-F5344CB8AC3E}">
        <p14:creationId xmlns:p14="http://schemas.microsoft.com/office/powerpoint/2010/main" val="3999232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Prescription Data</a:t>
            </a:r>
          </a:p>
        </p:txBody>
      </p:sp>
      <p:sp>
        <p:nvSpPr>
          <p:cNvPr id="2" name="TextBox 1"/>
          <p:cNvSpPr txBox="1"/>
          <p:nvPr/>
        </p:nvSpPr>
        <p:spPr>
          <a:xfrm>
            <a:off x="990601" y="1134070"/>
            <a:ext cx="7162799" cy="369332"/>
          </a:xfrm>
          <a:prstGeom prst="rect">
            <a:avLst/>
          </a:prstGeom>
          <a:noFill/>
        </p:spPr>
        <p:txBody>
          <a:bodyPr wrap="square" rtlCol="0">
            <a:spAutoFit/>
          </a:bodyPr>
          <a:lstStyle/>
          <a:p>
            <a:r>
              <a:rPr lang="en-US" b="1" dirty="0">
                <a:latin typeface="Arial" panose="020B0604020202020204" pitchFamily="34" charset="0"/>
                <a:ea typeface="Open Sans" panose="020B0606030504020204" pitchFamily="34" charset="0"/>
                <a:cs typeface="Arial" panose="020B0604020202020204" pitchFamily="34" charset="0"/>
              </a:rPr>
              <a:t>Total MME for Opioids for Pain in TN by Quarter from 2016-2020</a:t>
            </a:r>
            <a:r>
              <a:rPr lang="en-US" b="1" baseline="30000" dirty="0">
                <a:latin typeface="Arial" panose="020B0604020202020204" pitchFamily="34" charset="0"/>
                <a:ea typeface="Open Sans" panose="020B0606030504020204" pitchFamily="34" charset="0"/>
                <a:cs typeface="Arial" panose="020B0604020202020204" pitchFamily="34" charset="0"/>
              </a:rPr>
              <a:t>*</a:t>
            </a:r>
          </a:p>
        </p:txBody>
      </p:sp>
      <p:sp>
        <p:nvSpPr>
          <p:cNvPr id="3" name="TextBox 2"/>
          <p:cNvSpPr txBox="1"/>
          <p:nvPr/>
        </p:nvSpPr>
        <p:spPr>
          <a:xfrm>
            <a:off x="1371600" y="6248400"/>
            <a:ext cx="6934200" cy="369332"/>
          </a:xfrm>
          <a:prstGeom prst="rect">
            <a:avLst/>
          </a:prstGeom>
          <a:noFill/>
        </p:spPr>
        <p:txBody>
          <a:bodyPr wrap="square" rtlCol="0">
            <a:spAutoFit/>
          </a:bodyPr>
          <a:lstStyle/>
          <a:p>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*Analysis conducted by the Office of Informatics and Analytics, TDH (last updated January 15,  2021). Limited to TN residents. Data Source: Controlled Substance Monitoring Database.</a:t>
            </a:r>
          </a:p>
        </p:txBody>
      </p:sp>
      <p:sp>
        <p:nvSpPr>
          <p:cNvPr id="6" name="Rectangle 5"/>
          <p:cNvSpPr/>
          <p:nvPr/>
        </p:nvSpPr>
        <p:spPr>
          <a:xfrm>
            <a:off x="342900" y="5306248"/>
            <a:ext cx="8801100" cy="568361"/>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r>
              <a:rPr lang="en-US" sz="1500" dirty="0">
                <a:solidFill>
                  <a:prstClr val="black"/>
                </a:solidFill>
                <a:latin typeface="Arial" panose="020B0604020202020204" pitchFamily="34" charset="0"/>
                <a:ea typeface="Open Sans" panose="020B0606030504020204" pitchFamily="34" charset="0"/>
                <a:cs typeface="Arial" panose="020B0604020202020204" pitchFamily="34" charset="0"/>
              </a:rPr>
              <a:t>The total MME of opioid prescriptions for pain has fallen from 2016 to the present. In Q1 2016, 1.859 million MME were dispensed and dropped to 956 million by Q4 2020, a 48.6% decrease</a:t>
            </a:r>
          </a:p>
        </p:txBody>
      </p:sp>
      <p:pic>
        <p:nvPicPr>
          <p:cNvPr id="7" name="Picture 6">
            <a:extLst>
              <a:ext uri="{FF2B5EF4-FFF2-40B4-BE49-F238E27FC236}">
                <a16:creationId xmlns:a16="http://schemas.microsoft.com/office/drawing/2014/main" id="{FBE1CD7B-3914-44E6-827D-F46E045A4552}"/>
              </a:ext>
            </a:extLst>
          </p:cNvPr>
          <p:cNvPicPr>
            <a:picLocks noChangeAspect="1"/>
          </p:cNvPicPr>
          <p:nvPr/>
        </p:nvPicPr>
        <p:blipFill rotWithShape="1">
          <a:blip r:embed="rId3"/>
          <a:srcRect b="4238"/>
          <a:stretch/>
        </p:blipFill>
        <p:spPr>
          <a:xfrm>
            <a:off x="1378998" y="1603826"/>
            <a:ext cx="6016869" cy="3601998"/>
          </a:xfrm>
          <a:prstGeom prst="rect">
            <a:avLst/>
          </a:prstGeom>
        </p:spPr>
      </p:pic>
    </p:spTree>
    <p:extLst>
      <p:ext uri="{BB962C8B-B14F-4D97-AF65-F5344CB8AC3E}">
        <p14:creationId xmlns:p14="http://schemas.microsoft.com/office/powerpoint/2010/main" val="30989022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Prescription Data</a:t>
            </a:r>
          </a:p>
        </p:txBody>
      </p:sp>
      <p:sp>
        <p:nvSpPr>
          <p:cNvPr id="2" name="TextBox 1"/>
          <p:cNvSpPr txBox="1"/>
          <p:nvPr/>
        </p:nvSpPr>
        <p:spPr>
          <a:xfrm>
            <a:off x="304801" y="1134070"/>
            <a:ext cx="7924799" cy="646331"/>
          </a:xfrm>
          <a:prstGeom prst="rect">
            <a:avLst/>
          </a:prstGeom>
          <a:noFill/>
        </p:spPr>
        <p:txBody>
          <a:bodyPr wrap="square" rtlCol="0">
            <a:spAutoFit/>
          </a:bodyPr>
          <a:lstStyle/>
          <a:p>
            <a:r>
              <a:rPr lang="en-US" b="1" dirty="0">
                <a:latin typeface="Arial" panose="020B0604020202020204" pitchFamily="34" charset="0"/>
                <a:ea typeface="Open Sans" panose="020B0606030504020204" pitchFamily="34" charset="0"/>
                <a:cs typeface="Arial" panose="020B0604020202020204" pitchFamily="34" charset="0"/>
              </a:rPr>
              <a:t>Percent of Patients Dispensed More than 90 Daily MME for Opioids for Pain in TN by Quarter from 2016-2020</a:t>
            </a:r>
            <a:r>
              <a:rPr lang="en-US" b="1" baseline="30000" dirty="0">
                <a:latin typeface="Arial" panose="020B0604020202020204" pitchFamily="34" charset="0"/>
                <a:ea typeface="Open Sans" panose="020B0606030504020204" pitchFamily="34" charset="0"/>
                <a:cs typeface="Arial" panose="020B0604020202020204" pitchFamily="34" charset="0"/>
              </a:rPr>
              <a:t>*</a:t>
            </a:r>
          </a:p>
        </p:txBody>
      </p:sp>
      <p:sp>
        <p:nvSpPr>
          <p:cNvPr id="3" name="TextBox 2"/>
          <p:cNvSpPr txBox="1"/>
          <p:nvPr/>
        </p:nvSpPr>
        <p:spPr>
          <a:xfrm>
            <a:off x="1371600" y="6248400"/>
            <a:ext cx="6934200" cy="369332"/>
          </a:xfrm>
          <a:prstGeom prst="rect">
            <a:avLst/>
          </a:prstGeom>
          <a:noFill/>
        </p:spPr>
        <p:txBody>
          <a:bodyPr wrap="square" rtlCol="0">
            <a:spAutoFit/>
          </a:bodyPr>
          <a:lstStyle/>
          <a:p>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*Analysis conducted by the Office of Informatics and Analytics, TDH (last updated January 15,  2021). Limited to TN residents. Data Source: Controlled Substance Monitoring Database.</a:t>
            </a:r>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9837" y="5562600"/>
            <a:ext cx="4276725"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Chart, bar chart&#10;&#10;Description automatically generated">
            <a:extLst>
              <a:ext uri="{FF2B5EF4-FFF2-40B4-BE49-F238E27FC236}">
                <a16:creationId xmlns:a16="http://schemas.microsoft.com/office/drawing/2014/main" id="{32A58201-E605-46B5-8951-3FBD752C43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3847"/>
          <a:stretch/>
        </p:blipFill>
        <p:spPr>
          <a:xfrm>
            <a:off x="838200" y="1993339"/>
            <a:ext cx="7010400" cy="3566302"/>
          </a:xfrm>
          <a:prstGeom prst="rect">
            <a:avLst/>
          </a:prstGeom>
        </p:spPr>
      </p:pic>
    </p:spTree>
    <p:extLst>
      <p:ext uri="{BB962C8B-B14F-4D97-AF65-F5344CB8AC3E}">
        <p14:creationId xmlns:p14="http://schemas.microsoft.com/office/powerpoint/2010/main" val="6726495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Prescription Data</a:t>
            </a:r>
          </a:p>
        </p:txBody>
      </p:sp>
      <p:sp>
        <p:nvSpPr>
          <p:cNvPr id="2" name="TextBox 1"/>
          <p:cNvSpPr txBox="1"/>
          <p:nvPr/>
        </p:nvSpPr>
        <p:spPr>
          <a:xfrm>
            <a:off x="304801" y="1134070"/>
            <a:ext cx="7924799" cy="646331"/>
          </a:xfrm>
          <a:prstGeom prst="rect">
            <a:avLst/>
          </a:prstGeom>
          <a:noFill/>
        </p:spPr>
        <p:txBody>
          <a:bodyPr wrap="square" rtlCol="0">
            <a:spAutoFit/>
          </a:bodyPr>
          <a:lstStyle/>
          <a:p>
            <a:r>
              <a:rPr lang="en-US" b="1" dirty="0">
                <a:latin typeface="Arial" panose="020B0604020202020204" pitchFamily="34" charset="0"/>
                <a:ea typeface="Open Sans" panose="020B0606030504020204" pitchFamily="34" charset="0"/>
                <a:cs typeface="Arial" panose="020B0604020202020204" pitchFamily="34" charset="0"/>
              </a:rPr>
              <a:t>Percent of Patients Dispensed More than 90 Daily MME for Opioids for Pain in TN by Quarter from 2016-2020</a:t>
            </a:r>
            <a:r>
              <a:rPr lang="en-US" b="1" baseline="30000" dirty="0">
                <a:latin typeface="Arial" panose="020B0604020202020204" pitchFamily="34" charset="0"/>
                <a:ea typeface="Open Sans" panose="020B0606030504020204" pitchFamily="34" charset="0"/>
                <a:cs typeface="Arial" panose="020B0604020202020204" pitchFamily="34" charset="0"/>
              </a:rPr>
              <a:t>*</a:t>
            </a:r>
          </a:p>
        </p:txBody>
      </p:sp>
      <p:sp>
        <p:nvSpPr>
          <p:cNvPr id="7" name="TextBox 6"/>
          <p:cNvSpPr txBox="1"/>
          <p:nvPr/>
        </p:nvSpPr>
        <p:spPr>
          <a:xfrm>
            <a:off x="838200" y="5334000"/>
            <a:ext cx="7848600" cy="830997"/>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Arial" panose="020B0604020202020204" pitchFamily="34" charset="0"/>
                <a:ea typeface="Open Sans" panose="020B0606030504020204" pitchFamily="34" charset="0"/>
                <a:cs typeface="Arial" panose="020B0604020202020204" pitchFamily="34" charset="0"/>
              </a:rPr>
              <a:t>The percentage of patients who received opioid prescriptions for pain that exceeded 90 daily MME per day continues to decline from 2016 to 2020</a:t>
            </a:r>
          </a:p>
          <a:p>
            <a:endParaRPr lang="en-US" sz="600" dirty="0">
              <a:latin typeface="Arial" panose="020B0604020202020204" pitchFamily="34" charset="0"/>
              <a:ea typeface="Open Sans" panose="020B0606030504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ea typeface="Open Sans" panose="020B0606030504020204" pitchFamily="34" charset="0"/>
                <a:cs typeface="Arial" panose="020B0604020202020204" pitchFamily="34" charset="0"/>
              </a:rPr>
              <a:t>The percentage of patients receiving 91 to 120 daily MME has decreased</a:t>
            </a:r>
          </a:p>
        </p:txBody>
      </p:sp>
      <p:sp>
        <p:nvSpPr>
          <p:cNvPr id="9" name="TextBox 8"/>
          <p:cNvSpPr txBox="1"/>
          <p:nvPr/>
        </p:nvSpPr>
        <p:spPr>
          <a:xfrm>
            <a:off x="1371600" y="6248400"/>
            <a:ext cx="6934200" cy="369332"/>
          </a:xfrm>
          <a:prstGeom prst="rect">
            <a:avLst/>
          </a:prstGeom>
          <a:noFill/>
        </p:spPr>
        <p:txBody>
          <a:bodyPr wrap="square" rtlCol="0">
            <a:spAutoFit/>
          </a:bodyPr>
          <a:lstStyle/>
          <a:p>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*Analysis conducted by the Office of Informatics and Analytics, TDH (last updated January 15,  2021). Limited to TN residents. Data Source: Controlled Substance Monitoring Database.</a:t>
            </a:r>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546" y="1618781"/>
            <a:ext cx="3522023" cy="470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B1103B24-1F2D-4FCD-843C-F9121C2BB55F}"/>
              </a:ext>
            </a:extLst>
          </p:cNvPr>
          <p:cNvPicPr>
            <a:picLocks noChangeAspect="1"/>
          </p:cNvPicPr>
          <p:nvPr/>
        </p:nvPicPr>
        <p:blipFill>
          <a:blip r:embed="rId4"/>
          <a:stretch>
            <a:fillRect/>
          </a:stretch>
        </p:blipFill>
        <p:spPr>
          <a:xfrm>
            <a:off x="1371600" y="1992009"/>
            <a:ext cx="6596064" cy="3341991"/>
          </a:xfrm>
          <a:prstGeom prst="rect">
            <a:avLst/>
          </a:prstGeom>
        </p:spPr>
      </p:pic>
    </p:spTree>
    <p:extLst>
      <p:ext uri="{BB962C8B-B14F-4D97-AF65-F5344CB8AC3E}">
        <p14:creationId xmlns:p14="http://schemas.microsoft.com/office/powerpoint/2010/main" val="30386531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Prescription Data</a:t>
            </a:r>
          </a:p>
        </p:txBody>
      </p:sp>
      <p:sp>
        <p:nvSpPr>
          <p:cNvPr id="2" name="TextBox 1"/>
          <p:cNvSpPr txBox="1"/>
          <p:nvPr/>
        </p:nvSpPr>
        <p:spPr>
          <a:xfrm>
            <a:off x="304801" y="1134070"/>
            <a:ext cx="7924799" cy="646331"/>
          </a:xfrm>
          <a:prstGeom prst="rect">
            <a:avLst/>
          </a:prstGeom>
          <a:noFill/>
        </p:spPr>
        <p:txBody>
          <a:bodyPr wrap="square" rtlCol="0">
            <a:spAutoFit/>
          </a:bodyPr>
          <a:lstStyle/>
          <a:p>
            <a:r>
              <a:rPr lang="en-US" b="1" dirty="0">
                <a:latin typeface="Arial" panose="020B0604020202020204" pitchFamily="34" charset="0"/>
                <a:ea typeface="Open Sans" panose="020B0606030504020204" pitchFamily="34" charset="0"/>
                <a:cs typeface="Arial" panose="020B0604020202020204" pitchFamily="34" charset="0"/>
              </a:rPr>
              <a:t>Patients with Overlapping Opioid and Benzodiazepine Prescriptions in TN from 2016-2020</a:t>
            </a:r>
            <a:r>
              <a:rPr lang="en-US" b="1" baseline="30000" dirty="0">
                <a:latin typeface="Arial" panose="020B0604020202020204" pitchFamily="34" charset="0"/>
                <a:ea typeface="Open Sans" panose="020B0606030504020204" pitchFamily="34" charset="0"/>
                <a:cs typeface="Arial" panose="020B0604020202020204" pitchFamily="34" charset="0"/>
              </a:rPr>
              <a:t>*</a:t>
            </a:r>
          </a:p>
        </p:txBody>
      </p:sp>
      <p:sp>
        <p:nvSpPr>
          <p:cNvPr id="3" name="TextBox 2"/>
          <p:cNvSpPr txBox="1"/>
          <p:nvPr/>
        </p:nvSpPr>
        <p:spPr>
          <a:xfrm>
            <a:off x="1371600" y="6248400"/>
            <a:ext cx="6934200" cy="369332"/>
          </a:xfrm>
          <a:prstGeom prst="rect">
            <a:avLst/>
          </a:prstGeom>
          <a:noFill/>
        </p:spPr>
        <p:txBody>
          <a:bodyPr wrap="square" rtlCol="0">
            <a:spAutoFit/>
          </a:bodyPr>
          <a:lstStyle/>
          <a:p>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*Analysis conducted by the Office of Informatics and Analytics, TDH (last updated January 15,  2021). Limited to TN residents. Data Source: Controlled Substance Monitoring Database.</a:t>
            </a:r>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7475" y="5582125"/>
            <a:ext cx="4362450"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Chart, bar chart&#10;&#10;Description automatically generated">
            <a:extLst>
              <a:ext uri="{FF2B5EF4-FFF2-40B4-BE49-F238E27FC236}">
                <a16:creationId xmlns:a16="http://schemas.microsoft.com/office/drawing/2014/main" id="{7C587BD5-0AD5-45BD-8679-E3065574ACF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480"/>
          <a:stretch/>
        </p:blipFill>
        <p:spPr>
          <a:xfrm>
            <a:off x="1026504" y="1818683"/>
            <a:ext cx="7090991" cy="3728119"/>
          </a:xfrm>
          <a:prstGeom prst="rect">
            <a:avLst/>
          </a:prstGeom>
        </p:spPr>
      </p:pic>
    </p:spTree>
    <p:extLst>
      <p:ext uri="{BB962C8B-B14F-4D97-AF65-F5344CB8AC3E}">
        <p14:creationId xmlns:p14="http://schemas.microsoft.com/office/powerpoint/2010/main" val="7235716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Prescription Data</a:t>
            </a:r>
          </a:p>
        </p:txBody>
      </p:sp>
      <p:sp>
        <p:nvSpPr>
          <p:cNvPr id="2" name="TextBox 1"/>
          <p:cNvSpPr txBox="1"/>
          <p:nvPr/>
        </p:nvSpPr>
        <p:spPr>
          <a:xfrm>
            <a:off x="304801" y="1134070"/>
            <a:ext cx="7924799" cy="646331"/>
          </a:xfrm>
          <a:prstGeom prst="rect">
            <a:avLst/>
          </a:prstGeom>
          <a:noFill/>
        </p:spPr>
        <p:txBody>
          <a:bodyPr wrap="square" rtlCol="0">
            <a:spAutoFit/>
          </a:bodyPr>
          <a:lstStyle/>
          <a:p>
            <a:r>
              <a:rPr lang="en-US" b="1" dirty="0">
                <a:latin typeface="Arial" panose="020B0604020202020204" pitchFamily="34" charset="0"/>
                <a:ea typeface="Open Sans" panose="020B0606030504020204" pitchFamily="34" charset="0"/>
                <a:cs typeface="Arial" panose="020B0604020202020204" pitchFamily="34" charset="0"/>
              </a:rPr>
              <a:t>Patients with Overlapping Opioid and Benzodiazepine Prescriptions in TN from 2016-2020</a:t>
            </a:r>
            <a:r>
              <a:rPr lang="en-US" b="1" baseline="30000" dirty="0">
                <a:latin typeface="Arial" panose="020B0604020202020204" pitchFamily="34" charset="0"/>
                <a:ea typeface="Open Sans" panose="020B0606030504020204" pitchFamily="34" charset="0"/>
                <a:cs typeface="Arial" panose="020B0604020202020204" pitchFamily="34" charset="0"/>
              </a:rPr>
              <a:t>*</a:t>
            </a:r>
          </a:p>
        </p:txBody>
      </p:sp>
      <p:sp>
        <p:nvSpPr>
          <p:cNvPr id="7" name="TextBox 6"/>
          <p:cNvSpPr txBox="1"/>
          <p:nvPr/>
        </p:nvSpPr>
        <p:spPr>
          <a:xfrm>
            <a:off x="914400" y="5410200"/>
            <a:ext cx="7543800" cy="523220"/>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Arial" panose="020B0604020202020204" pitchFamily="34" charset="0"/>
                <a:ea typeface="Open Sans" panose="020B0606030504020204" pitchFamily="34" charset="0"/>
                <a:cs typeface="Arial" panose="020B0604020202020204" pitchFamily="34" charset="0"/>
              </a:rPr>
              <a:t>The percentage of patients with an overlapping opioid and benzodiazepine prescription  decreased from 2016 to 2020</a:t>
            </a:r>
          </a:p>
        </p:txBody>
      </p:sp>
      <p:sp>
        <p:nvSpPr>
          <p:cNvPr id="9" name="TextBox 8"/>
          <p:cNvSpPr txBox="1"/>
          <p:nvPr/>
        </p:nvSpPr>
        <p:spPr>
          <a:xfrm>
            <a:off x="1371600" y="6248400"/>
            <a:ext cx="6934200" cy="369332"/>
          </a:xfrm>
          <a:prstGeom prst="rect">
            <a:avLst/>
          </a:prstGeom>
          <a:noFill/>
        </p:spPr>
        <p:txBody>
          <a:bodyPr wrap="square" rtlCol="0">
            <a:spAutoFit/>
          </a:bodyPr>
          <a:lstStyle/>
          <a:p>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*Analysis conducted by the Office of Informatics and Analytics, TDH (last updated January 15,  2021). Limited to TN residents. Data Source: Controlled Substance Monitoring Database.</a:t>
            </a:r>
          </a:p>
        </p:txBody>
      </p:sp>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698505"/>
            <a:ext cx="3657600" cy="399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92D31459-8915-4B0D-A460-1A6483D311A5}"/>
              </a:ext>
            </a:extLst>
          </p:cNvPr>
          <p:cNvPicPr>
            <a:picLocks noChangeAspect="1"/>
          </p:cNvPicPr>
          <p:nvPr/>
        </p:nvPicPr>
        <p:blipFill>
          <a:blip r:embed="rId4"/>
          <a:stretch>
            <a:fillRect/>
          </a:stretch>
        </p:blipFill>
        <p:spPr>
          <a:xfrm>
            <a:off x="1369381" y="2035438"/>
            <a:ext cx="6581775" cy="3374762"/>
          </a:xfrm>
          <a:prstGeom prst="rect">
            <a:avLst/>
          </a:prstGeom>
        </p:spPr>
      </p:pic>
    </p:spTree>
    <p:extLst>
      <p:ext uri="{BB962C8B-B14F-4D97-AF65-F5344CB8AC3E}">
        <p14:creationId xmlns:p14="http://schemas.microsoft.com/office/powerpoint/2010/main" val="36787872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Prescription Data</a:t>
            </a:r>
          </a:p>
        </p:txBody>
      </p:sp>
      <p:sp>
        <p:nvSpPr>
          <p:cNvPr id="2" name="TextBox 1"/>
          <p:cNvSpPr txBox="1"/>
          <p:nvPr/>
        </p:nvSpPr>
        <p:spPr>
          <a:xfrm>
            <a:off x="304801" y="1134070"/>
            <a:ext cx="7924799" cy="369332"/>
          </a:xfrm>
          <a:prstGeom prst="rect">
            <a:avLst/>
          </a:prstGeom>
          <a:noFill/>
        </p:spPr>
        <p:txBody>
          <a:bodyPr wrap="square" rtlCol="0">
            <a:spAutoFit/>
          </a:bodyPr>
          <a:lstStyle/>
          <a:p>
            <a:r>
              <a:rPr lang="en-US" b="1" dirty="0">
                <a:latin typeface="Arial" panose="020B0604020202020204" pitchFamily="34" charset="0"/>
                <a:ea typeface="Open Sans" panose="020B0606030504020204" pitchFamily="34" charset="0"/>
                <a:cs typeface="Arial" panose="020B0604020202020204" pitchFamily="34" charset="0"/>
              </a:rPr>
              <a:t>Rate of Multiple Provider Episodes in TN by Half-Year from 2016-2020</a:t>
            </a:r>
            <a:r>
              <a:rPr lang="en-US" b="1" baseline="30000" dirty="0">
                <a:latin typeface="Arial" panose="020B0604020202020204" pitchFamily="34" charset="0"/>
                <a:ea typeface="Open Sans" panose="020B0606030504020204" pitchFamily="34" charset="0"/>
                <a:cs typeface="Arial" panose="020B0604020202020204" pitchFamily="34" charset="0"/>
              </a:rPr>
              <a:t>*</a:t>
            </a:r>
          </a:p>
        </p:txBody>
      </p:sp>
      <p:sp>
        <p:nvSpPr>
          <p:cNvPr id="3" name="TextBox 2"/>
          <p:cNvSpPr txBox="1"/>
          <p:nvPr/>
        </p:nvSpPr>
        <p:spPr>
          <a:xfrm>
            <a:off x="1371600" y="6248400"/>
            <a:ext cx="6934200" cy="369332"/>
          </a:xfrm>
          <a:prstGeom prst="rect">
            <a:avLst/>
          </a:prstGeom>
          <a:noFill/>
        </p:spPr>
        <p:txBody>
          <a:bodyPr wrap="square" rtlCol="0">
            <a:spAutoFit/>
          </a:bodyPr>
          <a:lstStyle/>
          <a:p>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*Analysis conducted by the Office of Informatics and Analytics, TDH (last updated January 15,  2021). Limited to TN residents. Data Source: Controlled Substance Monitoring Database.</a:t>
            </a:r>
          </a:p>
        </p:txBody>
      </p:sp>
      <p:pic>
        <p:nvPicPr>
          <p:cNvPr id="6" name="Picture 5" descr="Chart, line chart&#10;&#10;Description automatically generated">
            <a:extLst>
              <a:ext uri="{FF2B5EF4-FFF2-40B4-BE49-F238E27FC236}">
                <a16:creationId xmlns:a16="http://schemas.microsoft.com/office/drawing/2014/main" id="{B521C8EE-3DED-42F2-AC3C-157AB54119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1611582"/>
            <a:ext cx="7227249" cy="4496086"/>
          </a:xfrm>
          <a:prstGeom prst="rect">
            <a:avLst/>
          </a:prstGeom>
        </p:spPr>
      </p:pic>
    </p:spTree>
    <p:extLst>
      <p:ext uri="{BB962C8B-B14F-4D97-AF65-F5344CB8AC3E}">
        <p14:creationId xmlns:p14="http://schemas.microsoft.com/office/powerpoint/2010/main" val="4010790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Arial" panose="020B0604020202020204" pitchFamily="34" charset="0"/>
                <a:cs typeface="Arial" panose="020B0604020202020204" pitchFamily="34" charset="0"/>
              </a:rPr>
              <a:t>Prescription Trends in Tennessee</a:t>
            </a:r>
          </a:p>
        </p:txBody>
      </p:sp>
    </p:spTree>
    <p:extLst>
      <p:ext uri="{BB962C8B-B14F-4D97-AF65-F5344CB8AC3E}">
        <p14:creationId xmlns:p14="http://schemas.microsoft.com/office/powerpoint/2010/main" val="13171085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Prescription Data</a:t>
            </a:r>
          </a:p>
        </p:txBody>
      </p:sp>
      <p:sp>
        <p:nvSpPr>
          <p:cNvPr id="2" name="TextBox 1"/>
          <p:cNvSpPr txBox="1"/>
          <p:nvPr/>
        </p:nvSpPr>
        <p:spPr>
          <a:xfrm>
            <a:off x="304801" y="1134070"/>
            <a:ext cx="7924799" cy="369332"/>
          </a:xfrm>
          <a:prstGeom prst="rect">
            <a:avLst/>
          </a:prstGeom>
          <a:noFill/>
        </p:spPr>
        <p:txBody>
          <a:bodyPr wrap="square" rtlCol="0">
            <a:spAutoFit/>
          </a:bodyPr>
          <a:lstStyle/>
          <a:p>
            <a:r>
              <a:rPr lang="en-US" b="1" dirty="0">
                <a:latin typeface="Arial" panose="020B0604020202020204" pitchFamily="34" charset="0"/>
                <a:ea typeface="Open Sans" panose="020B0606030504020204" pitchFamily="34" charset="0"/>
                <a:cs typeface="Arial" panose="020B0604020202020204" pitchFamily="34" charset="0"/>
              </a:rPr>
              <a:t>Rate of Multiple Provider Episodes in TN by Half-Year from 2016-2020</a:t>
            </a:r>
            <a:r>
              <a:rPr lang="en-US" b="1" baseline="30000" dirty="0">
                <a:latin typeface="Arial" panose="020B0604020202020204" pitchFamily="34" charset="0"/>
                <a:ea typeface="Open Sans" panose="020B0606030504020204" pitchFamily="34" charset="0"/>
                <a:cs typeface="Arial" panose="020B0604020202020204" pitchFamily="34" charset="0"/>
              </a:rPr>
              <a:t>*</a:t>
            </a:r>
          </a:p>
        </p:txBody>
      </p:sp>
      <p:sp>
        <p:nvSpPr>
          <p:cNvPr id="6" name="TextBox 5"/>
          <p:cNvSpPr txBox="1"/>
          <p:nvPr/>
        </p:nvSpPr>
        <p:spPr>
          <a:xfrm>
            <a:off x="266700" y="2351544"/>
            <a:ext cx="2552700" cy="2492990"/>
          </a:xfrm>
          <a:prstGeom prst="rect">
            <a:avLst/>
          </a:prstGeom>
          <a:noFill/>
        </p:spPr>
        <p:txBody>
          <a:bodyPr wrap="square" rtlCol="0">
            <a:spAutoFit/>
          </a:bodyPr>
          <a:lstStyle/>
          <a:p>
            <a:pPr marL="285750" indent="-285750">
              <a:buFont typeface="Arial" panose="020B0604020202020204" pitchFamily="34" charset="0"/>
              <a:buChar char="•"/>
            </a:pPr>
            <a:r>
              <a:rPr lang="en-US" sz="1500" dirty="0">
                <a:latin typeface="Arial" panose="020B0604020202020204" pitchFamily="34" charset="0"/>
                <a:ea typeface="Open Sans" panose="020B0606030504020204" pitchFamily="34" charset="0"/>
                <a:cs typeface="Arial" panose="020B0604020202020204" pitchFamily="34" charset="0"/>
              </a:rPr>
              <a:t>A multiple provider episode</a:t>
            </a:r>
            <a:r>
              <a:rPr lang="en-US" sz="1500" baseline="30000" dirty="0">
                <a:latin typeface="Arial" panose="020B0604020202020204" pitchFamily="34" charset="0"/>
                <a:ea typeface="Open Sans" panose="020B0606030504020204" pitchFamily="34" charset="0"/>
                <a:cs typeface="Arial" panose="020B0604020202020204" pitchFamily="34" charset="0"/>
              </a:rPr>
              <a:t>2</a:t>
            </a:r>
            <a:r>
              <a:rPr lang="en-US" sz="1500" dirty="0">
                <a:latin typeface="Arial" panose="020B0604020202020204" pitchFamily="34" charset="0"/>
                <a:ea typeface="Open Sans" panose="020B0606030504020204" pitchFamily="34" charset="0"/>
                <a:cs typeface="Arial" panose="020B0604020202020204" pitchFamily="34" charset="0"/>
              </a:rPr>
              <a:t> (MPE) occurs when a patient fills prescriptions from at least 5 prescribers and at least 5 dispensers in a 6 month period</a:t>
            </a:r>
          </a:p>
          <a:p>
            <a:endParaRPr lang="en-US" sz="600" dirty="0">
              <a:latin typeface="Arial" panose="020B0604020202020204" pitchFamily="34" charset="0"/>
              <a:ea typeface="Open Sans" panose="020B0606030504020204" pitchFamily="34" charset="0"/>
              <a:cs typeface="Arial" panose="020B0604020202020204" pitchFamily="34" charset="0"/>
            </a:endParaRPr>
          </a:p>
          <a:p>
            <a:pPr marL="285750" indent="-285750">
              <a:buFont typeface="Arial" panose="020B0604020202020204" pitchFamily="34" charset="0"/>
              <a:buChar char="•"/>
            </a:pPr>
            <a:r>
              <a:rPr lang="en-US" sz="1500" dirty="0">
                <a:latin typeface="Arial" panose="020B0604020202020204" pitchFamily="34" charset="0"/>
                <a:ea typeface="Open Sans" panose="020B0606030504020204" pitchFamily="34" charset="0"/>
                <a:cs typeface="Arial" panose="020B0604020202020204" pitchFamily="34" charset="0"/>
              </a:rPr>
              <a:t>The rate of MPEs in TN has rapidly declined over the last 5 years</a:t>
            </a:r>
          </a:p>
        </p:txBody>
      </p:sp>
      <p:sp>
        <p:nvSpPr>
          <p:cNvPr id="7" name="TextBox 6"/>
          <p:cNvSpPr txBox="1"/>
          <p:nvPr/>
        </p:nvSpPr>
        <p:spPr>
          <a:xfrm>
            <a:off x="1371600" y="6248400"/>
            <a:ext cx="6934200" cy="230832"/>
          </a:xfrm>
          <a:prstGeom prst="rect">
            <a:avLst/>
          </a:prstGeom>
          <a:noFill/>
        </p:spPr>
        <p:txBody>
          <a:bodyPr wrap="square" rtlCol="0">
            <a:spAutoFit/>
          </a:bodyPr>
          <a:lstStyle/>
          <a:p>
            <a:r>
              <a:rPr lang="en-US" sz="900" baseline="300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2</a:t>
            </a: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The definition for a multiple provider episode is based off of the Center for Disease Control’s (CDC’s) definition.</a:t>
            </a:r>
          </a:p>
        </p:txBody>
      </p:sp>
      <p:sp>
        <p:nvSpPr>
          <p:cNvPr id="9" name="TextBox 8"/>
          <p:cNvSpPr txBox="1"/>
          <p:nvPr/>
        </p:nvSpPr>
        <p:spPr>
          <a:xfrm>
            <a:off x="1371600" y="6477000"/>
            <a:ext cx="6934200" cy="369332"/>
          </a:xfrm>
          <a:prstGeom prst="rect">
            <a:avLst/>
          </a:prstGeom>
          <a:noFill/>
        </p:spPr>
        <p:txBody>
          <a:bodyPr wrap="square" rtlCol="0">
            <a:spAutoFit/>
          </a:bodyPr>
          <a:lstStyle/>
          <a:p>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*Analysis conducted by the Office of Informatics and Analytics, TDH (last updated January 15,  2021). Limited to TN residents. Data Source: Controlled Substance Monitoring Database.</a:t>
            </a:r>
          </a:p>
        </p:txBody>
      </p:sp>
      <p:pic>
        <p:nvPicPr>
          <p:cNvPr id="3" name="Picture 2">
            <a:extLst>
              <a:ext uri="{FF2B5EF4-FFF2-40B4-BE49-F238E27FC236}">
                <a16:creationId xmlns:a16="http://schemas.microsoft.com/office/drawing/2014/main" id="{78FC6D5B-6F0F-4AB4-9014-37A388A5FF50}"/>
              </a:ext>
            </a:extLst>
          </p:cNvPr>
          <p:cNvPicPr>
            <a:picLocks noChangeAspect="1"/>
          </p:cNvPicPr>
          <p:nvPr/>
        </p:nvPicPr>
        <p:blipFill>
          <a:blip r:embed="rId3"/>
          <a:stretch>
            <a:fillRect/>
          </a:stretch>
        </p:blipFill>
        <p:spPr>
          <a:xfrm>
            <a:off x="2926545" y="1959301"/>
            <a:ext cx="6065055" cy="3810056"/>
          </a:xfrm>
          <a:prstGeom prst="rect">
            <a:avLst/>
          </a:prstGeom>
        </p:spPr>
      </p:pic>
    </p:spTree>
    <p:extLst>
      <p:ext uri="{BB962C8B-B14F-4D97-AF65-F5344CB8AC3E}">
        <p14:creationId xmlns:p14="http://schemas.microsoft.com/office/powerpoint/2010/main" val="41481415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Additional Information and Resources</a:t>
            </a:r>
          </a:p>
        </p:txBody>
      </p:sp>
      <p:sp>
        <p:nvSpPr>
          <p:cNvPr id="7" name="TextBox 6"/>
          <p:cNvSpPr txBox="1"/>
          <p:nvPr/>
        </p:nvSpPr>
        <p:spPr>
          <a:xfrm>
            <a:off x="296883" y="1295400"/>
            <a:ext cx="8382000" cy="4124206"/>
          </a:xfrm>
          <a:prstGeom prst="rect">
            <a:avLst/>
          </a:prstGeom>
          <a:noFill/>
        </p:spPr>
        <p:txBody>
          <a:bodyPr wrap="square" rtlCol="0">
            <a:spAutoFit/>
          </a:bodyPr>
          <a:lstStyle/>
          <a:p>
            <a:r>
              <a:rPr lang="en-US" sz="1600" dirty="0">
                <a:latin typeface="Arial" panose="020B0604020202020204" pitchFamily="34" charset="0"/>
                <a:ea typeface="Open Sans" panose="020B0606030504020204" pitchFamily="34" charset="0"/>
                <a:cs typeface="Arial" panose="020B0604020202020204" pitchFamily="34" charset="0"/>
              </a:rPr>
              <a:t>A series of updated communication tools are available, including a website, a catalogue of slide sets, and a data dashboard. These tools were developed based on our tagline, </a:t>
            </a:r>
            <a:r>
              <a:rPr lang="en-US" sz="1600" b="1" i="1" dirty="0">
                <a:latin typeface="Arial" panose="020B0604020202020204" pitchFamily="34" charset="0"/>
                <a:ea typeface="Open Sans" panose="020B0606030504020204" pitchFamily="34" charset="0"/>
                <a:cs typeface="Arial" panose="020B0604020202020204" pitchFamily="34" charset="0"/>
              </a:rPr>
              <a:t>“Numbers count. Every number is a story. Every story is a person.” </a:t>
            </a:r>
            <a:r>
              <a:rPr lang="en-US" sz="1600" dirty="0">
                <a:latin typeface="Arial" panose="020B0604020202020204" pitchFamily="34" charset="0"/>
                <a:ea typeface="Open Sans" panose="020B0606030504020204" pitchFamily="34" charset="0"/>
                <a:cs typeface="Arial" panose="020B0604020202020204" pitchFamily="34" charset="0"/>
              </a:rPr>
              <a:t>and the philosophy that the role of this group is to reunite communities with their own data. Links to those tools can be found below:</a:t>
            </a:r>
          </a:p>
          <a:p>
            <a:pPr marL="1200150" lvl="2" indent="-285750">
              <a:buFont typeface="Arial" panose="020B0604020202020204" pitchFamily="34" charset="0"/>
              <a:buChar char="•"/>
            </a:pPr>
            <a:r>
              <a:rPr lang="en-US" sz="1400" b="1" dirty="0">
                <a:latin typeface="Arial" panose="020B0604020202020204" pitchFamily="34" charset="0"/>
                <a:ea typeface="Open Sans" panose="020B0606030504020204" pitchFamily="34" charset="0"/>
                <a:cs typeface="Arial" panose="020B0604020202020204" pitchFamily="34" charset="0"/>
                <a:hlinkClick r:id="rId3"/>
              </a:rPr>
              <a:t>Tennessee (TN) Together: </a:t>
            </a:r>
            <a:r>
              <a:rPr lang="en-US" sz="1400" dirty="0">
                <a:latin typeface="Arial" panose="020B0604020202020204" pitchFamily="34" charset="0"/>
                <a:ea typeface="Open Sans" panose="020B0606030504020204" pitchFamily="34" charset="0"/>
                <a:cs typeface="Arial" panose="020B0604020202020204" pitchFamily="34" charset="0"/>
              </a:rPr>
              <a:t>Community Solutions to End the Opioid Epidemic </a:t>
            </a:r>
          </a:p>
          <a:p>
            <a:pPr marL="1200150" lvl="2" indent="-285750">
              <a:buFont typeface="Arial" panose="020B0604020202020204" pitchFamily="34" charset="0"/>
              <a:buChar char="•"/>
            </a:pPr>
            <a:r>
              <a:rPr lang="en-US" sz="1400" b="1" dirty="0">
                <a:latin typeface="Arial" panose="020B0604020202020204" pitchFamily="34" charset="0"/>
                <a:ea typeface="Open Sans" panose="020B0606030504020204" pitchFamily="34" charset="0"/>
                <a:cs typeface="Arial" panose="020B0604020202020204" pitchFamily="34" charset="0"/>
                <a:hlinkClick r:id="rId4"/>
              </a:rPr>
              <a:t>Tennessee Drug Overdose Dashboard</a:t>
            </a:r>
            <a:endParaRPr lang="en-US" sz="1400" b="1" dirty="0">
              <a:latin typeface="Arial" panose="020B0604020202020204" pitchFamily="34" charset="0"/>
              <a:ea typeface="Open Sans" panose="020B0606030504020204" pitchFamily="34" charset="0"/>
              <a:cs typeface="Arial" panose="020B0604020202020204" pitchFamily="34" charset="0"/>
            </a:endParaRPr>
          </a:p>
          <a:p>
            <a:pPr marL="1200150" lvl="2" indent="-285750">
              <a:buFont typeface="Arial" panose="020B0604020202020204" pitchFamily="34" charset="0"/>
              <a:buChar char="•"/>
            </a:pPr>
            <a:r>
              <a:rPr lang="en-US" sz="1400" b="1" dirty="0">
                <a:latin typeface="Arial" panose="020B0604020202020204" pitchFamily="34" charset="0"/>
                <a:ea typeface="Open Sans" panose="020B0606030504020204" pitchFamily="34" charset="0"/>
                <a:cs typeface="Arial" panose="020B0604020202020204" pitchFamily="34" charset="0"/>
                <a:hlinkClick r:id="rId5"/>
              </a:rPr>
              <a:t>Prescription Drug Overdose Website</a:t>
            </a:r>
            <a:endParaRPr lang="en-US" sz="1400" b="1" dirty="0">
              <a:latin typeface="Arial" panose="020B0604020202020204" pitchFamily="34" charset="0"/>
              <a:ea typeface="Open Sans" panose="020B0606030504020204" pitchFamily="34" charset="0"/>
              <a:cs typeface="Arial" panose="020B0604020202020204" pitchFamily="34" charset="0"/>
            </a:endParaRPr>
          </a:p>
          <a:p>
            <a:pPr marL="1200150" lvl="2" indent="-285750">
              <a:buFont typeface="Arial" panose="020B0604020202020204" pitchFamily="34" charset="0"/>
              <a:buChar char="•"/>
            </a:pPr>
            <a:r>
              <a:rPr lang="en-US" sz="1400" b="1" dirty="0">
                <a:latin typeface="Arial" panose="020B0604020202020204" pitchFamily="34" charset="0"/>
                <a:ea typeface="Open Sans" panose="020B0606030504020204" pitchFamily="34" charset="0"/>
                <a:cs typeface="Arial" panose="020B0604020202020204" pitchFamily="34" charset="0"/>
                <a:hlinkClick r:id="rId6"/>
              </a:rPr>
              <a:t>County Data Briefs</a:t>
            </a:r>
            <a:endParaRPr lang="en-US" sz="1400" b="1" dirty="0">
              <a:latin typeface="Arial" panose="020B0604020202020204" pitchFamily="34" charset="0"/>
              <a:ea typeface="Open Sans" panose="020B0606030504020204" pitchFamily="34" charset="0"/>
              <a:cs typeface="Arial" panose="020B0604020202020204" pitchFamily="34" charset="0"/>
            </a:endParaRPr>
          </a:p>
          <a:p>
            <a:pPr marL="1200150" lvl="2" indent="-285750">
              <a:buFont typeface="Arial" panose="020B0604020202020204" pitchFamily="34" charset="0"/>
              <a:buChar char="•"/>
            </a:pPr>
            <a:r>
              <a:rPr lang="en-US" sz="1400" b="1" dirty="0">
                <a:latin typeface="Arial" panose="020B0604020202020204" pitchFamily="34" charset="0"/>
                <a:ea typeface="Open Sans" panose="020B0606030504020204" pitchFamily="34" charset="0"/>
                <a:cs typeface="Arial" panose="020B0604020202020204" pitchFamily="34" charset="0"/>
              </a:rPr>
              <a:t>Resources on:</a:t>
            </a:r>
          </a:p>
          <a:p>
            <a:pPr marL="1657350" lvl="3" indent="-285750">
              <a:buFont typeface="Arial" panose="020B0604020202020204" pitchFamily="34" charset="0"/>
              <a:buChar char="•"/>
            </a:pPr>
            <a:r>
              <a:rPr lang="en-US" sz="1400" b="1" dirty="0">
                <a:latin typeface="Arial" panose="020B0604020202020204" pitchFamily="34" charset="0"/>
                <a:ea typeface="Open Sans" panose="020B0606030504020204" pitchFamily="34" charset="0"/>
                <a:cs typeface="Arial" panose="020B0604020202020204" pitchFamily="34" charset="0"/>
                <a:hlinkClick r:id="rId7"/>
              </a:rPr>
              <a:t>Laws and Policy</a:t>
            </a:r>
            <a:endParaRPr lang="en-US" sz="1400" b="1" dirty="0">
              <a:latin typeface="Arial" panose="020B0604020202020204" pitchFamily="34" charset="0"/>
              <a:ea typeface="Open Sans" panose="020B0606030504020204" pitchFamily="34" charset="0"/>
              <a:cs typeface="Arial" panose="020B0604020202020204" pitchFamily="34" charset="0"/>
            </a:endParaRPr>
          </a:p>
          <a:p>
            <a:pPr marL="1657350" lvl="3" indent="-285750">
              <a:buFont typeface="Arial" panose="020B0604020202020204" pitchFamily="34" charset="0"/>
              <a:buChar char="•"/>
            </a:pPr>
            <a:r>
              <a:rPr lang="en-US" sz="1400" b="1" dirty="0">
                <a:latin typeface="Arial" panose="020B0604020202020204" pitchFamily="34" charset="0"/>
                <a:ea typeface="Open Sans" panose="020B0606030504020204" pitchFamily="34" charset="0"/>
                <a:cs typeface="Arial" panose="020B0604020202020204" pitchFamily="34" charset="0"/>
                <a:hlinkClick r:id="rId8"/>
              </a:rPr>
              <a:t>Coalitions</a:t>
            </a:r>
            <a:endParaRPr lang="en-US" sz="1400" b="1" dirty="0">
              <a:latin typeface="Arial" panose="020B0604020202020204" pitchFamily="34" charset="0"/>
              <a:ea typeface="Open Sans" panose="020B0606030504020204" pitchFamily="34" charset="0"/>
              <a:cs typeface="Arial" panose="020B0604020202020204" pitchFamily="34" charset="0"/>
            </a:endParaRPr>
          </a:p>
          <a:p>
            <a:pPr marL="1657350" lvl="3" indent="-285750">
              <a:buFont typeface="Arial" panose="020B0604020202020204" pitchFamily="34" charset="0"/>
              <a:buChar char="•"/>
            </a:pPr>
            <a:r>
              <a:rPr lang="en-US" sz="1400" b="1" dirty="0">
                <a:latin typeface="Arial" panose="020B0604020202020204" pitchFamily="34" charset="0"/>
                <a:ea typeface="Open Sans" panose="020B0606030504020204" pitchFamily="34" charset="0"/>
                <a:cs typeface="Arial" panose="020B0604020202020204" pitchFamily="34" charset="0"/>
                <a:hlinkClick r:id="rId9"/>
              </a:rPr>
              <a:t>Naloxone Training</a:t>
            </a:r>
            <a:endParaRPr lang="en-US" sz="1400" b="1" dirty="0">
              <a:latin typeface="Arial" panose="020B0604020202020204" pitchFamily="34" charset="0"/>
              <a:ea typeface="Open Sans" panose="020B0606030504020204" pitchFamily="34" charset="0"/>
              <a:cs typeface="Arial" panose="020B0604020202020204" pitchFamily="34" charset="0"/>
            </a:endParaRPr>
          </a:p>
          <a:p>
            <a:pPr marL="1657350" lvl="3" indent="-285750">
              <a:buFont typeface="Arial" panose="020B0604020202020204" pitchFamily="34" charset="0"/>
              <a:buChar char="•"/>
            </a:pPr>
            <a:r>
              <a:rPr lang="en-US" sz="1400" b="1" dirty="0">
                <a:latin typeface="Arial" panose="020B0604020202020204" pitchFamily="34" charset="0"/>
                <a:ea typeface="Open Sans" panose="020B0606030504020204" pitchFamily="34" charset="0"/>
                <a:cs typeface="Arial" panose="020B0604020202020204" pitchFamily="34" charset="0"/>
                <a:hlinkClick r:id="rId10"/>
              </a:rPr>
              <a:t>Drug Take Back Locations</a:t>
            </a:r>
            <a:endParaRPr lang="en-US" sz="1400" b="1" dirty="0">
              <a:latin typeface="Arial" panose="020B0604020202020204" pitchFamily="34" charset="0"/>
              <a:ea typeface="Open Sans" panose="020B0606030504020204" pitchFamily="34" charset="0"/>
              <a:cs typeface="Arial" panose="020B0604020202020204" pitchFamily="34" charset="0"/>
            </a:endParaRPr>
          </a:p>
          <a:p>
            <a:pPr marL="1657350" lvl="3" indent="-285750">
              <a:buFont typeface="Arial" panose="020B0604020202020204" pitchFamily="34" charset="0"/>
              <a:buChar char="•"/>
            </a:pPr>
            <a:r>
              <a:rPr lang="en-US" sz="1400" b="1" dirty="0">
                <a:latin typeface="Arial" panose="020B0604020202020204" pitchFamily="34" charset="0"/>
                <a:ea typeface="Open Sans" panose="020B0606030504020204" pitchFamily="34" charset="0"/>
                <a:cs typeface="Arial" panose="020B0604020202020204" pitchFamily="34" charset="0"/>
                <a:hlinkClick r:id="rId11"/>
              </a:rPr>
              <a:t>Keeping Youth Off Drugs and Alcohol</a:t>
            </a:r>
            <a:endParaRPr lang="en-US" sz="1400" b="1" dirty="0">
              <a:latin typeface="Arial" panose="020B0604020202020204" pitchFamily="34" charset="0"/>
              <a:ea typeface="Open Sans" panose="020B0606030504020204" pitchFamily="34" charset="0"/>
              <a:cs typeface="Arial" panose="020B0604020202020204" pitchFamily="34" charset="0"/>
            </a:endParaRPr>
          </a:p>
          <a:p>
            <a:pPr marL="1657350" lvl="3" indent="-285750">
              <a:buFont typeface="Arial" panose="020B0604020202020204" pitchFamily="34" charset="0"/>
              <a:buChar char="•"/>
            </a:pPr>
            <a:r>
              <a:rPr lang="en-US" sz="1400" b="1" dirty="0">
                <a:latin typeface="Arial" panose="020B0604020202020204" pitchFamily="34" charset="0"/>
                <a:ea typeface="Open Sans" panose="020B0606030504020204" pitchFamily="34" charset="0"/>
                <a:cs typeface="Arial" panose="020B0604020202020204" pitchFamily="34" charset="0"/>
                <a:hlinkClick r:id="rId12"/>
              </a:rPr>
              <a:t>Patients</a:t>
            </a:r>
            <a:endParaRPr lang="en-US" sz="1400" b="1" dirty="0">
              <a:latin typeface="Arial" panose="020B0604020202020204" pitchFamily="34" charset="0"/>
              <a:ea typeface="Open Sans" panose="020B0606030504020204" pitchFamily="34" charset="0"/>
              <a:cs typeface="Arial" panose="020B0604020202020204" pitchFamily="34" charset="0"/>
            </a:endParaRPr>
          </a:p>
          <a:p>
            <a:pPr marL="1657350" lvl="3" indent="-285750">
              <a:buFont typeface="Arial" panose="020B0604020202020204" pitchFamily="34" charset="0"/>
              <a:buChar char="•"/>
            </a:pPr>
            <a:r>
              <a:rPr lang="en-US" sz="1400" b="1" dirty="0">
                <a:latin typeface="Arial" panose="020B0604020202020204" pitchFamily="34" charset="0"/>
                <a:ea typeface="Open Sans" panose="020B0606030504020204" pitchFamily="34" charset="0"/>
                <a:cs typeface="Arial" panose="020B0604020202020204" pitchFamily="34" charset="0"/>
                <a:hlinkClick r:id="rId13"/>
              </a:rPr>
              <a:t>Providers</a:t>
            </a:r>
            <a:endParaRPr lang="en-US" sz="1400" b="1" dirty="0">
              <a:latin typeface="Arial" panose="020B0604020202020204" pitchFamily="34" charset="0"/>
              <a:ea typeface="Open Sans" panose="020B0606030504020204" pitchFamily="34" charset="0"/>
              <a:cs typeface="Arial" panose="020B0604020202020204" pitchFamily="34" charset="0"/>
            </a:endParaRPr>
          </a:p>
          <a:p>
            <a:pPr marL="1657350" lvl="3" indent="-285750">
              <a:buFont typeface="Arial" panose="020B0604020202020204" pitchFamily="34" charset="0"/>
              <a:buChar char="•"/>
            </a:pPr>
            <a:r>
              <a:rPr lang="en-US" sz="1400" b="1" dirty="0">
                <a:latin typeface="Arial" panose="020B0604020202020204" pitchFamily="34" charset="0"/>
                <a:ea typeface="Open Sans" panose="020B0606030504020204" pitchFamily="34" charset="0"/>
                <a:cs typeface="Arial" panose="020B0604020202020204" pitchFamily="34" charset="0"/>
              </a:rPr>
              <a:t>Treatment and Recovery Services –</a:t>
            </a:r>
            <a:r>
              <a:rPr lang="en-US" sz="1400" b="1" dirty="0">
                <a:latin typeface="Arial" panose="020B0604020202020204" pitchFamily="34" charset="0"/>
                <a:ea typeface="Open Sans" panose="020B0606030504020204" pitchFamily="34" charset="0"/>
                <a:cs typeface="Arial" panose="020B0604020202020204" pitchFamily="34" charset="0"/>
                <a:hlinkClick r:id="rId14"/>
              </a:rPr>
              <a:t>TN REDLINE</a:t>
            </a:r>
            <a:endParaRPr lang="en-US" sz="1400" b="1" dirty="0">
              <a:latin typeface="Arial" panose="020B0604020202020204" pitchFamily="34" charset="0"/>
              <a:ea typeface="Open Sans" panose="020B0606030504020204" pitchFamily="34" charset="0"/>
              <a:cs typeface="Arial" panose="020B0604020202020204" pitchFamily="34" charset="0"/>
            </a:endParaRPr>
          </a:p>
        </p:txBody>
      </p:sp>
      <p:sp>
        <p:nvSpPr>
          <p:cNvPr id="2" name="TextBox 1"/>
          <p:cNvSpPr txBox="1"/>
          <p:nvPr/>
        </p:nvSpPr>
        <p:spPr>
          <a:xfrm>
            <a:off x="1447800" y="6198804"/>
            <a:ext cx="7696200" cy="646331"/>
          </a:xfrm>
          <a:prstGeom prst="rect">
            <a:avLst/>
          </a:prstGeom>
          <a:noFill/>
        </p:spPr>
        <p:txBody>
          <a:bodyPr wrap="square" rtlCol="0">
            <a:spAutoFit/>
          </a:bodyPr>
          <a:lstStyle/>
          <a:p>
            <a:r>
              <a:rPr lang="en-US" sz="12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These slides only provide selected data and measures for summary purposes. Additional data are available on the TN Drug Overdose Data Dashboard or by request (email: TDH.Analytics@tn.gov) with most available measures listed in Appendix A of the 2021 Tennessee Annual Overdose Report.</a:t>
            </a:r>
          </a:p>
        </p:txBody>
      </p:sp>
    </p:spTree>
    <p:extLst>
      <p:ext uri="{BB962C8B-B14F-4D97-AF65-F5344CB8AC3E}">
        <p14:creationId xmlns:p14="http://schemas.microsoft.com/office/powerpoint/2010/main" val="8743988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819400" y="3962400"/>
            <a:ext cx="6324600" cy="2057400"/>
          </a:xfrm>
        </p:spPr>
        <p:txBody>
          <a:bodyPr>
            <a:noAutofit/>
          </a:bodyPr>
          <a:lstStyle/>
          <a:p>
            <a:r>
              <a:rPr lang="en-US" sz="2400" dirty="0">
                <a:latin typeface="Arial" panose="020B0604020202020204" pitchFamily="34" charset="0"/>
                <a:ea typeface="Open Sans" panose="020B0606030504020204" pitchFamily="34" charset="0"/>
                <a:cs typeface="Arial" panose="020B0604020202020204" pitchFamily="34" charset="0"/>
              </a:rPr>
              <a:t>These analyses were conducted by the Office of Informatics and Analytics, </a:t>
            </a:r>
            <a:br>
              <a:rPr lang="en-US" sz="2400" dirty="0">
                <a:latin typeface="Arial" panose="020B0604020202020204" pitchFamily="34" charset="0"/>
                <a:ea typeface="Open Sans" panose="020B0606030504020204" pitchFamily="34" charset="0"/>
                <a:cs typeface="Arial" panose="020B0604020202020204" pitchFamily="34" charset="0"/>
              </a:rPr>
            </a:br>
            <a:r>
              <a:rPr lang="en-US" sz="2400" dirty="0">
                <a:latin typeface="Arial" panose="020B0604020202020204" pitchFamily="34" charset="0"/>
                <a:ea typeface="Open Sans" panose="020B0606030504020204" pitchFamily="34" charset="0"/>
                <a:cs typeface="Arial" panose="020B0604020202020204" pitchFamily="34" charset="0"/>
              </a:rPr>
              <a:t>Tennessee Department of Health</a:t>
            </a:r>
            <a:br>
              <a:rPr lang="en-US" sz="2400" dirty="0">
                <a:latin typeface="Arial" panose="020B0604020202020204" pitchFamily="34" charset="0"/>
                <a:ea typeface="Open Sans" panose="020B0606030504020204" pitchFamily="34" charset="0"/>
                <a:cs typeface="Arial" panose="020B0604020202020204" pitchFamily="34" charset="0"/>
              </a:rPr>
            </a:br>
            <a:r>
              <a:rPr lang="en-US" sz="2400" dirty="0">
                <a:latin typeface="Arial" panose="020B0604020202020204" pitchFamily="34" charset="0"/>
                <a:ea typeface="Open Sans" panose="020B0606030504020204" pitchFamily="34" charset="0"/>
                <a:cs typeface="Arial" panose="020B0604020202020204" pitchFamily="34" charset="0"/>
              </a:rPr>
              <a:t>TDH.Analytics@tn.gov</a:t>
            </a:r>
          </a:p>
        </p:txBody>
      </p:sp>
      <p:pic>
        <p:nvPicPr>
          <p:cNvPr id="1027" name="Picture 3" descr="C:\Users\dc20838\Desktop\StateSeal GOLDpms871.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62800" y="304800"/>
            <a:ext cx="1583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849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Prescription Data</a:t>
            </a:r>
          </a:p>
        </p:txBody>
      </p:sp>
      <p:sp>
        <p:nvSpPr>
          <p:cNvPr id="2" name="TextBox 1"/>
          <p:cNvSpPr txBox="1"/>
          <p:nvPr/>
        </p:nvSpPr>
        <p:spPr>
          <a:xfrm>
            <a:off x="304801" y="1134070"/>
            <a:ext cx="8229599" cy="646331"/>
          </a:xfrm>
          <a:prstGeom prst="rect">
            <a:avLst/>
          </a:prstGeom>
          <a:noFill/>
        </p:spPr>
        <p:txBody>
          <a:bodyPr wrap="square" rtlCol="0">
            <a:spAutoFit/>
          </a:bodyPr>
          <a:lstStyle/>
          <a:p>
            <a:r>
              <a:rPr lang="en-US" b="1" dirty="0">
                <a:latin typeface="Arial" panose="020B0604020202020204" pitchFamily="34" charset="0"/>
                <a:ea typeface="Open Sans" panose="020B0606030504020204" pitchFamily="34" charset="0"/>
                <a:cs typeface="Arial" panose="020B0604020202020204" pitchFamily="34" charset="0"/>
              </a:rPr>
              <a:t>Number of Opioid, Benzodiazepine, and Gabapentin Prescriptions in TN by Quarter for 2016-2020</a:t>
            </a:r>
            <a:r>
              <a:rPr lang="en-US" b="1" baseline="30000" dirty="0">
                <a:latin typeface="Arial" panose="020B0604020202020204" pitchFamily="34" charset="0"/>
                <a:ea typeface="Open Sans" panose="020B0606030504020204" pitchFamily="34" charset="0"/>
                <a:cs typeface="Arial" panose="020B0604020202020204" pitchFamily="34" charset="0"/>
              </a:rPr>
              <a:t>*</a:t>
            </a:r>
          </a:p>
        </p:txBody>
      </p:sp>
      <p:sp>
        <p:nvSpPr>
          <p:cNvPr id="3" name="TextBox 2"/>
          <p:cNvSpPr txBox="1"/>
          <p:nvPr/>
        </p:nvSpPr>
        <p:spPr>
          <a:xfrm>
            <a:off x="1371600" y="6248400"/>
            <a:ext cx="6934200" cy="369332"/>
          </a:xfrm>
          <a:prstGeom prst="rect">
            <a:avLst/>
          </a:prstGeom>
          <a:noFill/>
        </p:spPr>
        <p:txBody>
          <a:bodyPr wrap="square" rtlCol="0">
            <a:spAutoFit/>
          </a:bodyPr>
          <a:lstStyle/>
          <a:p>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*Analysis conducted by the Office of Informatics and Analytics, TDH (last updated January 15, 2021). Limited to TN residents. Data Source: Controlled Substance Monitoring Database.</a:t>
            </a:r>
          </a:p>
        </p:txBody>
      </p:sp>
      <p:pic>
        <p:nvPicPr>
          <p:cNvPr id="6" name="Picture 5" descr="Chart, line chart&#10;&#10;Description automatically generated">
            <a:extLst>
              <a:ext uri="{FF2B5EF4-FFF2-40B4-BE49-F238E27FC236}">
                <a16:creationId xmlns:a16="http://schemas.microsoft.com/office/drawing/2014/main" id="{FF607254-D939-4250-8185-F9E9EA2165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3717"/>
          <a:stretch/>
        </p:blipFill>
        <p:spPr>
          <a:xfrm>
            <a:off x="3352800" y="1775222"/>
            <a:ext cx="5486399" cy="4315600"/>
          </a:xfrm>
          <a:prstGeom prst="rect">
            <a:avLst/>
          </a:prstGeom>
        </p:spPr>
      </p:pic>
      <p:pic>
        <p:nvPicPr>
          <p:cNvPr id="8" name="Picture 7" descr="Chart, line chart&#10;&#10;Description automatically generated">
            <a:extLst>
              <a:ext uri="{FF2B5EF4-FFF2-40B4-BE49-F238E27FC236}">
                <a16:creationId xmlns:a16="http://schemas.microsoft.com/office/drawing/2014/main" id="{85A36930-036E-4DFB-862F-A886543FC99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000" t="31061" b="40530"/>
          <a:stretch/>
        </p:blipFill>
        <p:spPr>
          <a:xfrm>
            <a:off x="457200" y="2895600"/>
            <a:ext cx="2361850" cy="1687036"/>
          </a:xfrm>
          <a:prstGeom prst="rect">
            <a:avLst/>
          </a:prstGeom>
        </p:spPr>
      </p:pic>
    </p:spTree>
    <p:extLst>
      <p:ext uri="{BB962C8B-B14F-4D97-AF65-F5344CB8AC3E}">
        <p14:creationId xmlns:p14="http://schemas.microsoft.com/office/powerpoint/2010/main" val="1191946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Prescription Data</a:t>
            </a:r>
          </a:p>
        </p:txBody>
      </p:sp>
      <p:sp>
        <p:nvSpPr>
          <p:cNvPr id="2" name="TextBox 1"/>
          <p:cNvSpPr txBox="1"/>
          <p:nvPr/>
        </p:nvSpPr>
        <p:spPr>
          <a:xfrm>
            <a:off x="304801" y="1134070"/>
            <a:ext cx="8153399" cy="646331"/>
          </a:xfrm>
          <a:prstGeom prst="rect">
            <a:avLst/>
          </a:prstGeom>
          <a:noFill/>
        </p:spPr>
        <p:txBody>
          <a:bodyPr wrap="square" rtlCol="0">
            <a:spAutoFit/>
          </a:bodyPr>
          <a:lstStyle/>
          <a:p>
            <a:r>
              <a:rPr lang="en-US" b="1" dirty="0">
                <a:latin typeface="Arial" panose="020B0604020202020204" pitchFamily="34" charset="0"/>
                <a:ea typeface="Open Sans" panose="020B0606030504020204" pitchFamily="34" charset="0"/>
                <a:cs typeface="Arial" panose="020B0604020202020204" pitchFamily="34" charset="0"/>
              </a:rPr>
              <a:t>Number of Opioid, Benzodiazepine, and Gabapentin Prescriptions in TN by Quarter for 2016-2020</a:t>
            </a:r>
            <a:r>
              <a:rPr lang="en-US" b="1" baseline="30000" dirty="0">
                <a:latin typeface="Arial" panose="020B0604020202020204" pitchFamily="34" charset="0"/>
                <a:ea typeface="Open Sans" panose="020B0606030504020204" pitchFamily="34" charset="0"/>
                <a:cs typeface="Arial" panose="020B0604020202020204" pitchFamily="34" charset="0"/>
              </a:rPr>
              <a:t>*</a:t>
            </a:r>
          </a:p>
        </p:txBody>
      </p:sp>
      <p:sp>
        <p:nvSpPr>
          <p:cNvPr id="9" name="TextBox 8"/>
          <p:cNvSpPr txBox="1"/>
          <p:nvPr/>
        </p:nvSpPr>
        <p:spPr>
          <a:xfrm>
            <a:off x="281941" y="2133599"/>
            <a:ext cx="3086100" cy="3293209"/>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ea typeface="Open Sans" panose="020B0606030504020204" pitchFamily="34" charset="0"/>
                <a:cs typeface="Arial" panose="020B0604020202020204" pitchFamily="34" charset="0"/>
              </a:rPr>
              <a:t>The numbers of filled opioid prescriptions for pain and filled benzodiazepine prescriptions have continued to decline between 2016 and 2020, with slight increase Q2 2020 to Q3 2020</a:t>
            </a:r>
          </a:p>
          <a:p>
            <a:pPr marL="285750" indent="-285750">
              <a:buFont typeface="Arial" panose="020B0604020202020204" pitchFamily="34" charset="0"/>
              <a:buChar char="•"/>
            </a:pPr>
            <a:endParaRPr lang="en-US" sz="1600" dirty="0">
              <a:latin typeface="Arial" panose="020B0604020202020204" pitchFamily="34" charset="0"/>
              <a:ea typeface="Open Sans" panose="020B0606030504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ea typeface="Open Sans" panose="020B0606030504020204" pitchFamily="34" charset="0"/>
                <a:cs typeface="Arial" panose="020B0604020202020204" pitchFamily="34" charset="0"/>
              </a:rPr>
              <a:t>Gabapentin prescription reporting requirements to the CSMD began July 2018 and has remained consistent over the last year</a:t>
            </a:r>
          </a:p>
        </p:txBody>
      </p:sp>
      <p:sp>
        <p:nvSpPr>
          <p:cNvPr id="10" name="TextBox 9"/>
          <p:cNvSpPr txBox="1"/>
          <p:nvPr/>
        </p:nvSpPr>
        <p:spPr>
          <a:xfrm>
            <a:off x="1371600" y="6248400"/>
            <a:ext cx="6934200" cy="369332"/>
          </a:xfrm>
          <a:prstGeom prst="rect">
            <a:avLst/>
          </a:prstGeom>
          <a:noFill/>
        </p:spPr>
        <p:txBody>
          <a:bodyPr wrap="square" rtlCol="0">
            <a:spAutoFit/>
          </a:bodyPr>
          <a:lstStyle/>
          <a:p>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*Analysis conducted by the Office of Informatics and Analytics, TDH (last updated January 15, 2021). Limited to TN residents. Data Source: Controlled Substance Monitoring Database.</a:t>
            </a:r>
          </a:p>
        </p:txBody>
      </p:sp>
      <p:pic>
        <p:nvPicPr>
          <p:cNvPr id="5" name="Picture 4" descr="Chart, line chart&#10;&#10;Description automatically generated">
            <a:extLst>
              <a:ext uri="{FF2B5EF4-FFF2-40B4-BE49-F238E27FC236}">
                <a16:creationId xmlns:a16="http://schemas.microsoft.com/office/drawing/2014/main" id="{77710222-3046-43D1-AC97-DA6FBF9147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3810"/>
          <a:stretch/>
        </p:blipFill>
        <p:spPr>
          <a:xfrm>
            <a:off x="3581400" y="1887494"/>
            <a:ext cx="5410200" cy="4237358"/>
          </a:xfrm>
          <a:prstGeom prst="rect">
            <a:avLst/>
          </a:prstGeom>
        </p:spPr>
      </p:pic>
      <p:pic>
        <p:nvPicPr>
          <p:cNvPr id="7" name="Picture 6" descr="Chart, line chart&#10;&#10;Description automatically generated">
            <a:extLst>
              <a:ext uri="{FF2B5EF4-FFF2-40B4-BE49-F238E27FC236}">
                <a16:creationId xmlns:a16="http://schemas.microsoft.com/office/drawing/2014/main" id="{E7F003D5-C8E0-44C6-A075-56CA939D07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190" t="31596" b="41889"/>
          <a:stretch/>
        </p:blipFill>
        <p:spPr>
          <a:xfrm>
            <a:off x="7355813" y="1637102"/>
            <a:ext cx="1524001" cy="1066800"/>
          </a:xfrm>
          <a:prstGeom prst="rect">
            <a:avLst/>
          </a:prstGeom>
        </p:spPr>
      </p:pic>
    </p:spTree>
    <p:extLst>
      <p:ext uri="{BB962C8B-B14F-4D97-AF65-F5344CB8AC3E}">
        <p14:creationId xmlns:p14="http://schemas.microsoft.com/office/powerpoint/2010/main" val="3450055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Prescription Data</a:t>
            </a:r>
          </a:p>
        </p:txBody>
      </p:sp>
      <p:sp>
        <p:nvSpPr>
          <p:cNvPr id="2" name="TextBox 1"/>
          <p:cNvSpPr txBox="1"/>
          <p:nvPr/>
        </p:nvSpPr>
        <p:spPr>
          <a:xfrm>
            <a:off x="228601" y="1134070"/>
            <a:ext cx="8305800" cy="646331"/>
          </a:xfrm>
          <a:prstGeom prst="rect">
            <a:avLst/>
          </a:prstGeom>
          <a:noFill/>
        </p:spPr>
        <p:txBody>
          <a:bodyPr wrap="square" rtlCol="0">
            <a:spAutoFit/>
          </a:bodyPr>
          <a:lstStyle/>
          <a:p>
            <a:r>
              <a:rPr lang="en-US" b="1" dirty="0">
                <a:latin typeface="Arial" panose="020B0604020202020204" pitchFamily="34" charset="0"/>
                <a:ea typeface="Open Sans" panose="020B0606030504020204" pitchFamily="34" charset="0"/>
                <a:cs typeface="Arial" panose="020B0604020202020204" pitchFamily="34" charset="0"/>
              </a:rPr>
              <a:t>Patients Receiving Opioid, Benzodiazepine, and Gabapentin Prescriptions in TN by Quarter for 2016-2020</a:t>
            </a:r>
            <a:r>
              <a:rPr lang="en-US" b="1" baseline="30000" dirty="0">
                <a:latin typeface="Arial" panose="020B0604020202020204" pitchFamily="34" charset="0"/>
                <a:ea typeface="Open Sans" panose="020B0606030504020204" pitchFamily="34" charset="0"/>
                <a:cs typeface="Arial" panose="020B0604020202020204" pitchFamily="34" charset="0"/>
              </a:rPr>
              <a:t>*</a:t>
            </a:r>
          </a:p>
        </p:txBody>
      </p:sp>
      <p:sp>
        <p:nvSpPr>
          <p:cNvPr id="3" name="TextBox 2"/>
          <p:cNvSpPr txBox="1"/>
          <p:nvPr/>
        </p:nvSpPr>
        <p:spPr>
          <a:xfrm>
            <a:off x="1371600" y="6248400"/>
            <a:ext cx="6934200" cy="369332"/>
          </a:xfrm>
          <a:prstGeom prst="rect">
            <a:avLst/>
          </a:prstGeom>
          <a:noFill/>
        </p:spPr>
        <p:txBody>
          <a:bodyPr wrap="square" rtlCol="0">
            <a:spAutoFit/>
          </a:bodyPr>
          <a:lstStyle/>
          <a:p>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*Analysis conducted by the Office of Informatics and Analytics, TDH (last updated January 15, 2021). Limited to TN residents. Data Source: Controlled Substance Monitoring Database.</a:t>
            </a:r>
          </a:p>
        </p:txBody>
      </p:sp>
      <p:pic>
        <p:nvPicPr>
          <p:cNvPr id="6" name="Picture 5" descr="Chart, line chart&#10;&#10;Description automatically generated">
            <a:extLst>
              <a:ext uri="{FF2B5EF4-FFF2-40B4-BE49-F238E27FC236}">
                <a16:creationId xmlns:a16="http://schemas.microsoft.com/office/drawing/2014/main" id="{16152C28-8584-4354-81F9-59493FAFC6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3810" b="3531"/>
          <a:stretch/>
        </p:blipFill>
        <p:spPr>
          <a:xfrm>
            <a:off x="3200400" y="1780401"/>
            <a:ext cx="5562600" cy="4315599"/>
          </a:xfrm>
          <a:prstGeom prst="rect">
            <a:avLst/>
          </a:prstGeom>
        </p:spPr>
      </p:pic>
      <p:pic>
        <p:nvPicPr>
          <p:cNvPr id="10" name="Picture 9" descr="Chart, line chart&#10;&#10;Description automatically generated">
            <a:extLst>
              <a:ext uri="{FF2B5EF4-FFF2-40B4-BE49-F238E27FC236}">
                <a16:creationId xmlns:a16="http://schemas.microsoft.com/office/drawing/2014/main" id="{C7B33878-265C-4F52-BFCB-1D42480AB1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838" t="31906" b="42018"/>
          <a:stretch/>
        </p:blipFill>
        <p:spPr>
          <a:xfrm>
            <a:off x="361025" y="2895600"/>
            <a:ext cx="2179107" cy="1478272"/>
          </a:xfrm>
          <a:prstGeom prst="rect">
            <a:avLst/>
          </a:prstGeom>
        </p:spPr>
      </p:pic>
    </p:spTree>
    <p:extLst>
      <p:ext uri="{BB962C8B-B14F-4D97-AF65-F5344CB8AC3E}">
        <p14:creationId xmlns:p14="http://schemas.microsoft.com/office/powerpoint/2010/main" val="86565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Prescription Data</a:t>
            </a:r>
          </a:p>
        </p:txBody>
      </p:sp>
      <p:sp>
        <p:nvSpPr>
          <p:cNvPr id="2" name="TextBox 1"/>
          <p:cNvSpPr txBox="1"/>
          <p:nvPr/>
        </p:nvSpPr>
        <p:spPr>
          <a:xfrm>
            <a:off x="304801" y="1134070"/>
            <a:ext cx="8458199" cy="646331"/>
          </a:xfrm>
          <a:prstGeom prst="rect">
            <a:avLst/>
          </a:prstGeom>
          <a:noFill/>
        </p:spPr>
        <p:txBody>
          <a:bodyPr wrap="square" rtlCol="0">
            <a:spAutoFit/>
          </a:bodyPr>
          <a:lstStyle/>
          <a:p>
            <a:r>
              <a:rPr lang="en-US" b="1" dirty="0">
                <a:latin typeface="Arial" panose="020B0604020202020204" pitchFamily="34" charset="0"/>
                <a:ea typeface="Open Sans" panose="020B0606030504020204" pitchFamily="34" charset="0"/>
                <a:cs typeface="Arial" panose="020B0604020202020204" pitchFamily="34" charset="0"/>
              </a:rPr>
              <a:t>Patients Receiving Opioid, Benzodiazepine, and Gabapentin Prescriptions in TN by Quarter for 2016-2020</a:t>
            </a:r>
            <a:r>
              <a:rPr lang="en-US" b="1" baseline="30000" dirty="0">
                <a:latin typeface="Arial" panose="020B0604020202020204" pitchFamily="34" charset="0"/>
                <a:ea typeface="Open Sans" panose="020B0606030504020204" pitchFamily="34" charset="0"/>
                <a:cs typeface="Arial" panose="020B0604020202020204" pitchFamily="34" charset="0"/>
              </a:rPr>
              <a:t>*</a:t>
            </a:r>
          </a:p>
        </p:txBody>
      </p:sp>
      <p:sp>
        <p:nvSpPr>
          <p:cNvPr id="9" name="TextBox 8"/>
          <p:cNvSpPr txBox="1"/>
          <p:nvPr/>
        </p:nvSpPr>
        <p:spPr>
          <a:xfrm>
            <a:off x="152400" y="2153390"/>
            <a:ext cx="3299459" cy="3046988"/>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ea typeface="Open Sans" panose="020B0606030504020204" pitchFamily="34" charset="0"/>
                <a:cs typeface="Arial" panose="020B0604020202020204" pitchFamily="34" charset="0"/>
              </a:rPr>
              <a:t>The number of patients who have filled prescriptions for opioids for pain and benzodiazepines has declined between 2016 and 2020, with slight increase from Q2 2020 to Q3 2020</a:t>
            </a:r>
          </a:p>
          <a:p>
            <a:pPr marL="285750" indent="-285750">
              <a:buFont typeface="Arial" panose="020B0604020202020204" pitchFamily="34" charset="0"/>
              <a:buChar char="•"/>
            </a:pPr>
            <a:endParaRPr lang="en-US" sz="1600" dirty="0">
              <a:latin typeface="Arial" panose="020B0604020202020204" pitchFamily="34" charset="0"/>
              <a:ea typeface="Open Sans" panose="020B0606030504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ea typeface="Open Sans" panose="020B0606030504020204" pitchFamily="34" charset="0"/>
                <a:cs typeface="Arial" panose="020B0604020202020204" pitchFamily="34" charset="0"/>
              </a:rPr>
              <a:t>The number of patients filling gabapentin prescriptions has remained consistent since reporting began in July 2018</a:t>
            </a:r>
          </a:p>
        </p:txBody>
      </p:sp>
      <p:sp>
        <p:nvSpPr>
          <p:cNvPr id="10" name="TextBox 9"/>
          <p:cNvSpPr txBox="1"/>
          <p:nvPr/>
        </p:nvSpPr>
        <p:spPr>
          <a:xfrm>
            <a:off x="1371600" y="6248400"/>
            <a:ext cx="6934200" cy="369332"/>
          </a:xfrm>
          <a:prstGeom prst="rect">
            <a:avLst/>
          </a:prstGeom>
          <a:noFill/>
        </p:spPr>
        <p:txBody>
          <a:bodyPr wrap="square" rtlCol="0">
            <a:spAutoFit/>
          </a:bodyPr>
          <a:lstStyle/>
          <a:p>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*Analysis conducted by the Office of Informatics and Analytics, TDH (last updated January 16, 2020). Limited to TN residents. Data Source: Controlled Substance Monitoring Database.</a:t>
            </a:r>
          </a:p>
        </p:txBody>
      </p:sp>
      <p:pic>
        <p:nvPicPr>
          <p:cNvPr id="3" name="Picture 2">
            <a:extLst>
              <a:ext uri="{FF2B5EF4-FFF2-40B4-BE49-F238E27FC236}">
                <a16:creationId xmlns:a16="http://schemas.microsoft.com/office/drawing/2014/main" id="{212247A0-3E71-4653-B6CB-9131008F2C4E}"/>
              </a:ext>
            </a:extLst>
          </p:cNvPr>
          <p:cNvPicPr>
            <a:picLocks noChangeAspect="1"/>
          </p:cNvPicPr>
          <p:nvPr/>
        </p:nvPicPr>
        <p:blipFill>
          <a:blip r:embed="rId3"/>
          <a:stretch>
            <a:fillRect/>
          </a:stretch>
        </p:blipFill>
        <p:spPr>
          <a:xfrm>
            <a:off x="3451859" y="1820029"/>
            <a:ext cx="5566130" cy="4316342"/>
          </a:xfrm>
          <a:prstGeom prst="rect">
            <a:avLst/>
          </a:prstGeom>
        </p:spPr>
      </p:pic>
      <p:pic>
        <p:nvPicPr>
          <p:cNvPr id="5" name="Picture 4">
            <a:extLst>
              <a:ext uri="{FF2B5EF4-FFF2-40B4-BE49-F238E27FC236}">
                <a16:creationId xmlns:a16="http://schemas.microsoft.com/office/drawing/2014/main" id="{7C6F6D57-31C9-4C57-AF2F-682E8DB05EFD}"/>
              </a:ext>
            </a:extLst>
          </p:cNvPr>
          <p:cNvPicPr>
            <a:picLocks noChangeAspect="1"/>
          </p:cNvPicPr>
          <p:nvPr/>
        </p:nvPicPr>
        <p:blipFill>
          <a:blip r:embed="rId4"/>
          <a:stretch>
            <a:fillRect/>
          </a:stretch>
        </p:blipFill>
        <p:spPr>
          <a:xfrm>
            <a:off x="7162800" y="1633214"/>
            <a:ext cx="1539032" cy="1040351"/>
          </a:xfrm>
          <a:prstGeom prst="rect">
            <a:avLst/>
          </a:prstGeom>
        </p:spPr>
      </p:pic>
    </p:spTree>
    <p:extLst>
      <p:ext uri="{BB962C8B-B14F-4D97-AF65-F5344CB8AC3E}">
        <p14:creationId xmlns:p14="http://schemas.microsoft.com/office/powerpoint/2010/main" val="2584780143"/>
      </p:ext>
    </p:extLst>
  </p:cSld>
  <p:clrMapOvr>
    <a:masterClrMapping/>
  </p:clrMapOvr>
</p:sld>
</file>

<file path=ppt/theme/theme1.xml><?xml version="1.0" encoding="utf-8"?>
<a:theme xmlns:a="http://schemas.openxmlformats.org/drawingml/2006/main" name="PowerPoint B">
  <a:themeElements>
    <a:clrScheme name="Brand Colors">
      <a:dk1>
        <a:sysClr val="windowText" lastClr="000000"/>
      </a:dk1>
      <a:lt1>
        <a:sysClr val="window" lastClr="FFFFFF"/>
      </a:lt1>
      <a:dk2>
        <a:srgbClr val="1B365D"/>
      </a:dk2>
      <a:lt2>
        <a:srgbClr val="FF0F00"/>
      </a:lt2>
      <a:accent1>
        <a:srgbClr val="2DCCD3"/>
      </a:accent1>
      <a:accent2>
        <a:srgbClr val="D2D755"/>
      </a:accent2>
      <a:accent3>
        <a:srgbClr val="E87722"/>
      </a:accent3>
      <a:accent4>
        <a:srgbClr val="7C2529"/>
      </a:accent4>
      <a:accent5>
        <a:srgbClr val="666666"/>
      </a:accent5>
      <a:accent6>
        <a:srgbClr val="E6D395"/>
      </a:accent6>
      <a:hlink>
        <a:srgbClr val="131E29"/>
      </a:hlink>
      <a:folHlink>
        <a:srgbClr val="CBC4B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5897</TotalTime>
  <Words>4416</Words>
  <Application>Microsoft Office PowerPoint</Application>
  <PresentationFormat>On-screen Show (4:3)</PresentationFormat>
  <Paragraphs>468</Paragraphs>
  <Slides>52</Slides>
  <Notes>47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52</vt:i4>
      </vt:variant>
    </vt:vector>
  </HeadingPairs>
  <TitlesOfParts>
    <vt:vector size="57" baseType="lpstr">
      <vt:lpstr>Arial</vt:lpstr>
      <vt:lpstr>Calibri</vt:lpstr>
      <vt:lpstr>Open Sans</vt:lpstr>
      <vt:lpstr>PermianSlabSerifTypeface</vt:lpstr>
      <vt:lpstr>PowerPoint B</vt:lpstr>
      <vt:lpstr>Opioid, Benzodiazepine, and Gabapentin Prescription Trends in Tennessee</vt:lpstr>
      <vt:lpstr>Introduction</vt:lpstr>
      <vt:lpstr>A Note from the Executive Summary</vt:lpstr>
      <vt:lpstr>Prescription Data Collection</vt:lpstr>
      <vt:lpstr>Prescription Trends in Tennessee</vt:lpstr>
      <vt:lpstr>Prescription Data</vt:lpstr>
      <vt:lpstr>Prescription Data</vt:lpstr>
      <vt:lpstr>Prescription Data</vt:lpstr>
      <vt:lpstr>Prescription Data</vt:lpstr>
      <vt:lpstr>Prescription Data</vt:lpstr>
      <vt:lpstr>Prescription Data</vt:lpstr>
      <vt:lpstr>Prescription Data</vt:lpstr>
      <vt:lpstr>Prescription Data</vt:lpstr>
      <vt:lpstr>Prescription Data</vt:lpstr>
      <vt:lpstr>Prescription Data</vt:lpstr>
      <vt:lpstr>Prescription Data</vt:lpstr>
      <vt:lpstr>Payment for Prescriptions in Tennessee</vt:lpstr>
      <vt:lpstr>Prescription Data</vt:lpstr>
      <vt:lpstr>Prescription Data</vt:lpstr>
      <vt:lpstr>Prescription Data</vt:lpstr>
      <vt:lpstr>Prescription Data</vt:lpstr>
      <vt:lpstr>Patient Trends in Receiving Prescription Drugs in Tennessee</vt:lpstr>
      <vt:lpstr>Prescription Data</vt:lpstr>
      <vt:lpstr>Prescription Data</vt:lpstr>
      <vt:lpstr>Prescription Data</vt:lpstr>
      <vt:lpstr>Prescription Data</vt:lpstr>
      <vt:lpstr>Prescription Data</vt:lpstr>
      <vt:lpstr>Prescription Data</vt:lpstr>
      <vt:lpstr>Prescription Data</vt:lpstr>
      <vt:lpstr>Prescription Data</vt:lpstr>
      <vt:lpstr>Prescription Data</vt:lpstr>
      <vt:lpstr>Prescription Data</vt:lpstr>
      <vt:lpstr>Prescription Data</vt:lpstr>
      <vt:lpstr>Prescription Data</vt:lpstr>
      <vt:lpstr>Prescription Data</vt:lpstr>
      <vt:lpstr>Prescription Data</vt:lpstr>
      <vt:lpstr>Prescription Data</vt:lpstr>
      <vt:lpstr>Prescription Data</vt:lpstr>
      <vt:lpstr>Prescription Data</vt:lpstr>
      <vt:lpstr>Prescription Data</vt:lpstr>
      <vt:lpstr>Prescription Data</vt:lpstr>
      <vt:lpstr>Prescription Data</vt:lpstr>
      <vt:lpstr>Prescription Data</vt:lpstr>
      <vt:lpstr>Prescription Data</vt:lpstr>
      <vt:lpstr>Prescription Data</vt:lpstr>
      <vt:lpstr>Prescription Data</vt:lpstr>
      <vt:lpstr>Prescription Data</vt:lpstr>
      <vt:lpstr>Prescription Data</vt:lpstr>
      <vt:lpstr>Prescription Data</vt:lpstr>
      <vt:lpstr>Prescription Data</vt:lpstr>
      <vt:lpstr>Additional Information and Resources</vt:lpstr>
      <vt:lpstr>These analyses were conducted by the Office of Informatics and Analytics,  Tennessee Department of Health TDH.Analytics@tn.gov</vt:lpstr>
    </vt:vector>
  </TitlesOfParts>
  <Company>State of Tennessee: Finance &amp; Administration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Wehlage</dc:creator>
  <cp:lastModifiedBy>Sanura Latham</cp:lastModifiedBy>
  <cp:revision>322</cp:revision>
  <cp:lastPrinted>2019-02-08T17:20:43Z</cp:lastPrinted>
  <dcterms:created xsi:type="dcterms:W3CDTF">2015-04-23T14:38:43Z</dcterms:created>
  <dcterms:modified xsi:type="dcterms:W3CDTF">2021-03-04T12:39:53Z</dcterms:modified>
</cp:coreProperties>
</file>