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328" r:id="rId2"/>
    <p:sldId id="330" r:id="rId3"/>
    <p:sldId id="329" r:id="rId4"/>
    <p:sldId id="256" r:id="rId5"/>
    <p:sldId id="257" r:id="rId6"/>
    <p:sldId id="318" r:id="rId7"/>
    <p:sldId id="325" r:id="rId8"/>
    <p:sldId id="292" r:id="rId9"/>
    <p:sldId id="320" r:id="rId10"/>
    <p:sldId id="293" r:id="rId11"/>
    <p:sldId id="262" r:id="rId12"/>
    <p:sldId id="273" r:id="rId13"/>
    <p:sldId id="274" r:id="rId14"/>
    <p:sldId id="277" r:id="rId15"/>
    <p:sldId id="283" r:id="rId16"/>
    <p:sldId id="324" r:id="rId17"/>
    <p:sldId id="291" r:id="rId18"/>
    <p:sldId id="311" r:id="rId19"/>
    <p:sldId id="314" r:id="rId20"/>
    <p:sldId id="315" r:id="rId21"/>
    <p:sldId id="316" r:id="rId22"/>
    <p:sldId id="278" r:id="rId23"/>
    <p:sldId id="280" r:id="rId24"/>
    <p:sldId id="286" r:id="rId25"/>
    <p:sldId id="317" r:id="rId26"/>
    <p:sldId id="331" r:id="rId27"/>
    <p:sldId id="336" r:id="rId28"/>
    <p:sldId id="337" r:id="rId29"/>
    <p:sldId id="335" r:id="rId30"/>
    <p:sldId id="333" r:id="rId31"/>
  </p:sldIdLst>
  <p:sldSz cx="9144000" cy="6858000" type="screen4x3"/>
  <p:notesSz cx="7010400"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4"/>
    <p:restoredTop sz="93750"/>
  </p:normalViewPr>
  <p:slideViewPr>
    <p:cSldViewPr>
      <p:cViewPr varScale="1">
        <p:scale>
          <a:sx n="107" d="100"/>
          <a:sy n="107" d="100"/>
        </p:scale>
        <p:origin x="13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4" name="Shape 134"/>
          <p:cNvSpPr>
            <a:spLocks noGrp="1" noRot="1" noChangeAspect="1"/>
          </p:cNvSpPr>
          <p:nvPr>
            <p:ph type="sldImg"/>
          </p:nvPr>
        </p:nvSpPr>
        <p:spPr>
          <a:xfrm>
            <a:off x="1181100" y="696913"/>
            <a:ext cx="4648200" cy="3486150"/>
          </a:xfrm>
          <a:prstGeom prst="rect">
            <a:avLst/>
          </a:prstGeom>
        </p:spPr>
        <p:txBody>
          <a:bodyPr lIns="93177" tIns="46589" rIns="93177" bIns="46589"/>
          <a:lstStyle/>
          <a:p>
            <a:endParaRPr/>
          </a:p>
        </p:txBody>
      </p:sp>
      <p:sp>
        <p:nvSpPr>
          <p:cNvPr id="135" name="Shape 13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extLst>
      <p:ext uri="{BB962C8B-B14F-4D97-AF65-F5344CB8AC3E}">
        <p14:creationId xmlns:p14="http://schemas.microsoft.com/office/powerpoint/2010/main" val="1331951581"/>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sz="5400" b="1" dirty="0"/>
              <a:t>Welcome,</a:t>
            </a:r>
            <a:r>
              <a:rPr lang="en-US" sz="5400" b="1" baseline="0" dirty="0"/>
              <a:t> the meeting will begin shortly.</a:t>
            </a:r>
            <a:endParaRPr lang="en-US" sz="5400" b="1" dirty="0"/>
          </a:p>
          <a:p>
            <a:pPr defTabSz="949478">
              <a:defRPr/>
            </a:pPr>
            <a:endParaRPr lang="en-US" sz="3300" b="1"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1</a:t>
            </a:fld>
            <a:endParaRPr lang="en-US"/>
          </a:p>
        </p:txBody>
      </p:sp>
    </p:spTree>
    <p:extLst>
      <p:ext uri="{BB962C8B-B14F-4D97-AF65-F5344CB8AC3E}">
        <p14:creationId xmlns:p14="http://schemas.microsoft.com/office/powerpoint/2010/main" val="378054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453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67114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noRot="1" noChangeAspect="1"/>
          </p:cNvSpPr>
          <p:nvPr>
            <p:ph type="sldImg"/>
          </p:nvPr>
        </p:nvSpPr>
        <p:spPr>
          <a:prstGeom prst="rect">
            <a:avLst/>
          </a:prstGeom>
        </p:spPr>
        <p:txBody>
          <a:bodyPr/>
          <a:lstStyle/>
          <a:p>
            <a:endParaRPr/>
          </a:p>
        </p:txBody>
      </p:sp>
      <p:sp>
        <p:nvSpPr>
          <p:cNvPr id="295" name="Shape 295"/>
          <p:cNvSpPr>
            <a:spLocks noGrp="1"/>
          </p:cNvSpPr>
          <p:nvPr>
            <p:ph type="body" sz="quarter" idx="1"/>
          </p:nvPr>
        </p:nvSpPr>
        <p:spPr>
          <a:prstGeom prst="rect">
            <a:avLst/>
          </a:prstGeom>
        </p:spPr>
        <p:txBody>
          <a:bodyPr/>
          <a:lstStyle/>
          <a:p>
            <a:r>
              <a:t>July 1</a:t>
            </a:r>
            <a:r>
              <a:rPr baseline="30000"/>
              <a:t>st</a:t>
            </a:r>
            <a:r>
              <a:t> 2007: The GA Advance Directive for Health Care Act replaced the GA Living Will as the new Chapter 32 of Title 31 of the official code of GA. Chapter 36 of Title 31 of the official code of GA creating the durable power of attorney for healthcare was repeled and that chapter reserved, meaning that for now, no law will be found in Chapter 36, but the space and number will be reserved for future use. The Living Will and Durable Power of Attorney for Health Care will no longer be available as options for advance directives in GA. Validly executed Living Wills created between March 28, 1986 and June 30</a:t>
            </a:r>
            <a:r>
              <a:rPr baseline="30000"/>
              <a:t>th</a:t>
            </a:r>
            <a:r>
              <a:t> 2007 remain valid until revoked. Validly created DPOA created before June 30</a:t>
            </a:r>
            <a:r>
              <a:rPr baseline="30000"/>
              <a:t>th</a:t>
            </a:r>
            <a:r>
              <a:t> 2007 remain valid until revoked.</a:t>
            </a:r>
          </a:p>
          <a:p>
            <a:endParaRPr/>
          </a:p>
          <a:p>
            <a:r>
              <a:t>Issues with living wills are that </a:t>
            </a:r>
          </a:p>
          <a:p>
            <a:pPr>
              <a:buSzPct val="100000"/>
              <a:buChar char="•"/>
            </a:pPr>
            <a:r>
              <a:t>They don’t normally transfer WITH the patient, so not all providers will have access to it</a:t>
            </a:r>
          </a:p>
          <a:p>
            <a:pPr>
              <a:buSzPct val="100000"/>
              <a:buChar char="•"/>
            </a:pPr>
            <a:r>
              <a:t>They require a ‘loud’ advocate to ensure that wishes are respected (ER depts will often go straight into life saving mode without asking for an advanced directive)</a:t>
            </a:r>
          </a:p>
          <a:p>
            <a:pPr>
              <a:buSzPct val="100000"/>
              <a:buChar char="•"/>
            </a:pPr>
            <a:r>
              <a:t>Many individuals don’t keep advance directives in accessible places (i.e. safety deposit box, etc)</a:t>
            </a:r>
          </a:p>
          <a:p>
            <a:pPr>
              <a:buSzPct val="100000"/>
              <a:buChar char="•"/>
            </a:pPr>
            <a:r>
              <a:t>They don’t legally mandate treatment, as they are not physician orders</a:t>
            </a:r>
          </a:p>
          <a:p>
            <a:pPr>
              <a:buSzPct val="100000"/>
              <a:buChar char="•"/>
            </a:pPr>
            <a:r>
              <a:t>POA – Must respect your actual wishes or they can make decisions with you that conflict with your personal goals of care</a:t>
            </a:r>
          </a:p>
        </p:txBody>
      </p:sp>
    </p:spTree>
    <p:extLst>
      <p:ext uri="{BB962C8B-B14F-4D97-AF65-F5344CB8AC3E}">
        <p14:creationId xmlns:p14="http://schemas.microsoft.com/office/powerpoint/2010/main" val="34932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a:lnSpc>
                <a:spcPts val="2955"/>
              </a:lnSpc>
              <a:spcBef>
                <a:spcPts val="1223"/>
              </a:spcBef>
              <a:buClr>
                <a:srgbClr val="B32C16"/>
              </a:buClr>
              <a:buSzPct val="100000"/>
              <a:buChar char="▪"/>
            </a:pPr>
            <a:r>
              <a:t>POLST can replace a DNR order, as it is more comprehensive and portable</a:t>
            </a:r>
          </a:p>
          <a:p>
            <a:pPr>
              <a:lnSpc>
                <a:spcPts val="2955"/>
              </a:lnSpc>
              <a:spcBef>
                <a:spcPts val="1223"/>
              </a:spcBef>
              <a:buClr>
                <a:srgbClr val="B32C16"/>
              </a:buClr>
              <a:buSzPct val="100000"/>
              <a:buChar char="▪"/>
            </a:pPr>
            <a:r>
              <a:t>If conflicting DNR and POLST orders, the most recently dated version will stand</a:t>
            </a:r>
          </a:p>
          <a:p>
            <a:pPr>
              <a:lnSpc>
                <a:spcPts val="2955"/>
              </a:lnSpc>
              <a:spcBef>
                <a:spcPts val="1223"/>
              </a:spcBef>
              <a:buClr>
                <a:srgbClr val="B32C16"/>
              </a:buClr>
              <a:buSzPct val="100000"/>
              <a:buChar char="▪"/>
            </a:pPr>
            <a:r>
              <a:t>If patient doesn’t have decision-making capacity and no authorized representative is available, two physician signatures are needed</a:t>
            </a:r>
          </a:p>
          <a:p>
            <a:pPr>
              <a:lnSpc>
                <a:spcPts val="2955"/>
              </a:lnSpc>
              <a:spcBef>
                <a:spcPts val="1223"/>
              </a:spcBef>
              <a:buClr>
                <a:srgbClr val="B32C16"/>
              </a:buClr>
              <a:buSzPct val="100000"/>
              <a:buChar char="▪"/>
            </a:pPr>
            <a:r>
              <a:t>Georgia POLST only effective in Georgia</a:t>
            </a:r>
          </a:p>
        </p:txBody>
      </p:sp>
    </p:spTree>
    <p:extLst>
      <p:ext uri="{BB962C8B-B14F-4D97-AF65-F5344CB8AC3E}">
        <p14:creationId xmlns:p14="http://schemas.microsoft.com/office/powerpoint/2010/main" val="166013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use the explanation of what happens when 911 is called and EMS arrives. EMS cannot follow an advance directive. A POLST however, they can. </a:t>
            </a:r>
          </a:p>
        </p:txBody>
      </p:sp>
    </p:spTree>
    <p:extLst>
      <p:ext uri="{BB962C8B-B14F-4D97-AF65-F5344CB8AC3E}">
        <p14:creationId xmlns:p14="http://schemas.microsoft.com/office/powerpoint/2010/main" val="145916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2640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7766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3294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2779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Shape 659"/>
          <p:cNvSpPr>
            <a:spLocks noGrp="1" noRot="1" noChangeAspect="1"/>
          </p:cNvSpPr>
          <p:nvPr>
            <p:ph type="sldImg"/>
          </p:nvPr>
        </p:nvSpPr>
        <p:spPr>
          <a:prstGeom prst="rect">
            <a:avLst/>
          </a:prstGeom>
        </p:spPr>
        <p:txBody>
          <a:bodyPr/>
          <a:lstStyle/>
          <a:p>
            <a:endParaRPr/>
          </a:p>
        </p:txBody>
      </p:sp>
      <p:sp>
        <p:nvSpPr>
          <p:cNvPr id="660" name="Shape 660"/>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We invite you to join the Georgia POLST Collaborative and help promote the use of POLST across the state.</a:t>
            </a:r>
          </a:p>
        </p:txBody>
      </p:sp>
    </p:spTree>
    <p:extLst>
      <p:ext uri="{BB962C8B-B14F-4D97-AF65-F5344CB8AC3E}">
        <p14:creationId xmlns:p14="http://schemas.microsoft.com/office/powerpoint/2010/main" val="1942736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Physician Orders for Life-Sustaining Treatment</a:t>
            </a:r>
          </a:p>
          <a:p>
            <a:endParaRPr lang="en-US" baseline="0"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2</a:t>
            </a:fld>
            <a:endParaRPr lang="en-US"/>
          </a:p>
        </p:txBody>
      </p:sp>
    </p:spTree>
    <p:extLst>
      <p:ext uri="{BB962C8B-B14F-4D97-AF65-F5344CB8AC3E}">
        <p14:creationId xmlns:p14="http://schemas.microsoft.com/office/powerpoint/2010/main" val="1081662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77936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2561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noRot="1" noChangeAspect="1"/>
          </p:cNvSpPr>
          <p:nvPr>
            <p:ph type="sldImg"/>
          </p:nvPr>
        </p:nvSpPr>
        <p:spPr>
          <a:prstGeom prst="rect">
            <a:avLst/>
          </a:prstGeom>
        </p:spPr>
        <p:txBody>
          <a:bodyPr/>
          <a:lstStyle/>
          <a:p>
            <a:endParaRPr/>
          </a:p>
        </p:txBody>
      </p:sp>
      <p:sp>
        <p:nvSpPr>
          <p:cNvPr id="320" name="Shape 320"/>
          <p:cNvSpPr>
            <a:spLocks noGrp="1"/>
          </p:cNvSpPr>
          <p:nvPr>
            <p:ph type="body" sz="quarter" idx="1"/>
          </p:nvPr>
        </p:nvSpPr>
        <p:spPr>
          <a:prstGeom prst="rect">
            <a:avLst/>
          </a:prstGeom>
        </p:spPr>
        <p:txBody>
          <a:bodyPr/>
          <a:lstStyle/>
          <a:p>
            <a:r>
              <a:t>There are two basic documents that provide the legal basis for expressing and honoring end-of-life preferences.  They are the Georgia Advance Directive for Health Care and the Physician Order for Life Sustaining Treatments or POLST.</a:t>
            </a:r>
          </a:p>
        </p:txBody>
      </p:sp>
    </p:spTree>
    <p:extLst>
      <p:ext uri="{BB962C8B-B14F-4D97-AF65-F5344CB8AC3E}">
        <p14:creationId xmlns:p14="http://schemas.microsoft.com/office/powerpoint/2010/main" val="23806035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7582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Shape 360"/>
          <p:cNvSpPr>
            <a:spLocks noGrp="1" noRot="1" noChangeAspect="1"/>
          </p:cNvSpPr>
          <p:nvPr>
            <p:ph type="sldImg"/>
          </p:nvPr>
        </p:nvSpPr>
        <p:spPr>
          <a:prstGeom prst="rect">
            <a:avLst/>
          </a:prstGeom>
        </p:spPr>
        <p:txBody>
          <a:bodyPr/>
          <a:lstStyle/>
          <a:p>
            <a:endParaRPr/>
          </a:p>
        </p:txBody>
      </p:sp>
      <p:sp>
        <p:nvSpPr>
          <p:cNvPr id="361" name="Shape 361"/>
          <p:cNvSpPr>
            <a:spLocks noGrp="1"/>
          </p:cNvSpPr>
          <p:nvPr>
            <p:ph type="body" sz="quarter" idx="1"/>
          </p:nvPr>
        </p:nvSpPr>
        <p:spPr>
          <a:prstGeom prst="rect">
            <a:avLst/>
          </a:prstGeom>
        </p:spPr>
        <p:txBody>
          <a:bodyPr/>
          <a:lstStyle/>
          <a:p>
            <a:r>
              <a:t>David Eddinger (officially on behalf of CMS) has stated that POLST should not be ignored. Although rules apply that an MD with staff privileges must be the final say on the order, this is easily done by either co-signing an appropriate POLST or using the POLST to guide hospital orders.</a:t>
            </a:r>
          </a:p>
          <a:p>
            <a:endParaRPr/>
          </a:p>
          <a:p>
            <a:r>
              <a:t>As per communication with Charlie Sabatino, Director, ABA Commision on Law and Aging, American Bar Association on Feb 9</a:t>
            </a:r>
            <a:r>
              <a:rPr baseline="30000"/>
              <a:t>th</a:t>
            </a:r>
            <a:r>
              <a:t> 2015 with Dr. Richard Cohen of the GA POLST Collaborative: “CMS shows implicit acceptance of POLST in a variety of additional ways: The Hospice Item Set Manual, Guidance Manual for Completion of the Hospice Item Set (HIS) (July 24, 2014), recognizes POLST. CMS has funded research and demonstration projects such as Gundersen Lutheran Health System “Advanced Disease Coordination” project in which POLST is a prominent component. The resident Census and Conditions of Residents Form CMS-672 mentions POLST as one of the options to document under Advance Directives…even if one conceded that a non-credentialed signature on a POLST form was not binding on the hospital, the POLST form is essentially clear and convincing evidence of the patient’s wishes. Ignoring it without a substantial clinical justification would seem to put the hospital directly in the line of fire for battery and intentional failure to obtain informed consent. I don’t think the presumed consent doctrine for emergency care would apply at all in such a situation.”</a:t>
            </a:r>
          </a:p>
        </p:txBody>
      </p:sp>
    </p:spTree>
    <p:extLst>
      <p:ext uri="{BB962C8B-B14F-4D97-AF65-F5344CB8AC3E}">
        <p14:creationId xmlns:p14="http://schemas.microsoft.com/office/powerpoint/2010/main" val="2435214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67288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dirty="0">
                <a:effectLst/>
                <a:latin typeface="+mj-lt"/>
                <a:ea typeface="+mj-ea"/>
                <a:cs typeface="+mj-cs"/>
                <a:sym typeface="Calibri"/>
              </a:rPr>
              <a:t>Lindsay</a:t>
            </a:r>
            <a:r>
              <a:rPr lang="en-US" sz="1200" b="1" i="1" dirty="0">
                <a:effectLst/>
                <a:latin typeface="+mj-lt"/>
                <a:ea typeface="+mj-ea"/>
                <a:cs typeface="+mj-cs"/>
                <a:sym typeface="Calibri"/>
              </a:rPr>
              <a:t> </a:t>
            </a:r>
            <a:r>
              <a:rPr lang="en-US" sz="1200" b="1" i="0" dirty="0">
                <a:effectLst/>
                <a:latin typeface="+mj-lt"/>
                <a:ea typeface="+mj-ea"/>
                <a:cs typeface="+mj-cs"/>
                <a:sym typeface="Calibri"/>
              </a:rPr>
              <a:t>Prizer</a:t>
            </a:r>
            <a:r>
              <a:rPr lang="en-US" sz="1200" b="1" i="1" dirty="0">
                <a:effectLst/>
                <a:latin typeface="+mj-lt"/>
                <a:ea typeface="+mj-ea"/>
                <a:cs typeface="+mj-cs"/>
                <a:sym typeface="Calibri"/>
              </a:rPr>
              <a:t> </a:t>
            </a:r>
            <a:r>
              <a:rPr lang="en-US" b="1" baseline="0" dirty="0"/>
              <a:t>thank you very much for taking the time to speak today. You presentation was interesting, informative, and most of all, appreciated.  Again, thank you!</a:t>
            </a:r>
          </a:p>
          <a:p>
            <a:endParaRPr lang="en-US" b="1" baseline="0" dirty="0"/>
          </a:p>
          <a:p>
            <a:r>
              <a:rPr lang="en-US" b="1" baseline="0" dirty="0"/>
              <a:t>The phones are unmuted for questions.</a:t>
            </a:r>
          </a:p>
          <a:p>
            <a:endParaRPr lang="en-US" b="1" baseline="0" dirty="0"/>
          </a:p>
          <a:p>
            <a:r>
              <a:rPr lang="en-US" b="1" baseline="0" dirty="0"/>
              <a:t>Deb and Alexandria, we will wrap up our meeting with a few announcements. Both of you are welcome to exit the meeting or stay with us.</a:t>
            </a:r>
          </a:p>
          <a:p>
            <a:endParaRPr lang="en-US"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26</a:t>
            </a:fld>
            <a:endParaRPr lang="en-US"/>
          </a:p>
        </p:txBody>
      </p:sp>
    </p:spTree>
    <p:extLst>
      <p:ext uri="{BB962C8B-B14F-4D97-AF65-F5344CB8AC3E}">
        <p14:creationId xmlns:p14="http://schemas.microsoft.com/office/powerpoint/2010/main" val="1590341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27</a:t>
            </a:fld>
            <a:endParaRPr lang="en-US"/>
          </a:p>
        </p:txBody>
      </p:sp>
    </p:spTree>
    <p:extLst>
      <p:ext uri="{BB962C8B-B14F-4D97-AF65-F5344CB8AC3E}">
        <p14:creationId xmlns:p14="http://schemas.microsoft.com/office/powerpoint/2010/main" val="656428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28</a:t>
            </a:fld>
            <a:endParaRPr lang="en-US"/>
          </a:p>
        </p:txBody>
      </p:sp>
    </p:spTree>
    <p:extLst>
      <p:ext uri="{BB962C8B-B14F-4D97-AF65-F5344CB8AC3E}">
        <p14:creationId xmlns:p14="http://schemas.microsoft.com/office/powerpoint/2010/main" val="656428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b="1" baseline="0" dirty="0"/>
              <a:t>Don’t forget to join us on these dates.</a:t>
            </a:r>
            <a:endParaRPr lang="en-US" dirty="0"/>
          </a:p>
          <a:p>
            <a:endParaRPr lang="en-US"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29</a:t>
            </a:fld>
            <a:endParaRPr lang="en-US"/>
          </a:p>
        </p:txBody>
      </p:sp>
    </p:spTree>
    <p:extLst>
      <p:ext uri="{BB962C8B-B14F-4D97-AF65-F5344CB8AC3E}">
        <p14:creationId xmlns:p14="http://schemas.microsoft.com/office/powerpoint/2010/main" val="3230228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 national network created to share our experiences, challenges, and successes with managing CMP funds and improving care for residents within nursing and skilled nursing facilities. Tennessee and Oklahoma (with your participation and feedback) work</a:t>
            </a:r>
            <a:r>
              <a:rPr lang="en-US" baseline="0" dirty="0"/>
              <a:t> </a:t>
            </a:r>
            <a:r>
              <a:rPr lang="en-US" dirty="0"/>
              <a:t>as a team to schedule and plan these webinars.  My name is Luvetta Abdullah.</a:t>
            </a:r>
            <a:r>
              <a:rPr lang="en-US" baseline="0" dirty="0"/>
              <a:t> </a:t>
            </a:r>
            <a:r>
              <a:rPr lang="en-US" b="0" i="0" baseline="0" dirty="0">
                <a:latin typeface="Calibri" panose="020F0502020204030204" pitchFamily="34" charset="0"/>
              </a:rPr>
              <a:t>I am </a:t>
            </a:r>
            <a:r>
              <a:rPr lang="en-US" dirty="0"/>
              <a:t>Oklahoma’s CMP Program Manager. My co-host today is Shaquallah Shanks.</a:t>
            </a:r>
            <a:r>
              <a:rPr lang="en-US" baseline="0" dirty="0"/>
              <a:t> She is the </a:t>
            </a:r>
            <a:r>
              <a:rPr lang="en-US" dirty="0"/>
              <a:t>Director of Tennessee’s CMP Program.  Shaquallah,</a:t>
            </a:r>
            <a:r>
              <a:rPr lang="en-US" baseline="0" dirty="0"/>
              <a:t> would you like to say a few words?</a:t>
            </a:r>
            <a:endParaRPr lang="en-US"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3</a:t>
            </a:fld>
            <a:endParaRPr lang="en-US"/>
          </a:p>
        </p:txBody>
      </p:sp>
    </p:spTree>
    <p:extLst>
      <p:ext uri="{BB962C8B-B14F-4D97-AF65-F5344CB8AC3E}">
        <p14:creationId xmlns:p14="http://schemas.microsoft.com/office/powerpoint/2010/main" val="9947814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If you think of any questions after we end this call, feel free to submit them to the e-mail addresses shown on your screen.  </a:t>
            </a:r>
            <a:r>
              <a:rPr lang="en-US" b="1" dirty="0"/>
              <a:t>Thank you everyone</a:t>
            </a:r>
            <a:r>
              <a:rPr lang="en-US" b="1" baseline="0" dirty="0"/>
              <a:t> for your participation and feedback today. </a:t>
            </a:r>
          </a:p>
          <a:p>
            <a:endParaRPr lang="en-US" b="1" dirty="0"/>
          </a:p>
          <a:p>
            <a:pPr defTabSz="949478">
              <a:defRPr/>
            </a:pPr>
            <a:r>
              <a:rPr lang="en-US" b="1" dirty="0"/>
              <a:t>Tennessee, please remain on the phone for a short meeting. Everyone else, until June 18</a:t>
            </a:r>
            <a:r>
              <a:rPr lang="en-US" b="1" baseline="30000" dirty="0"/>
              <a:t>th</a:t>
            </a:r>
            <a:r>
              <a:rPr lang="en-US" b="1" dirty="0"/>
              <a:t>, farewell.</a:t>
            </a:r>
          </a:p>
          <a:p>
            <a:endParaRPr lang="en-US" dirty="0"/>
          </a:p>
          <a:p>
            <a:endParaRPr lang="en-US" baseline="0"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lIns="93177" tIns="46589" rIns="93177" bIns="46589"/>
          <a:lstStyle/>
          <a:p>
            <a:fld id="{BFBB5AD3-EA1C-48C3-93CC-D17844117D30}" type="slidenum">
              <a:rPr lang="en-US" smtClean="0"/>
              <a:t>30</a:t>
            </a:fld>
            <a:endParaRPr lang="en-US"/>
          </a:p>
        </p:txBody>
      </p:sp>
    </p:spTree>
    <p:extLst>
      <p:ext uri="{BB962C8B-B14F-4D97-AF65-F5344CB8AC3E}">
        <p14:creationId xmlns:p14="http://schemas.microsoft.com/office/powerpoint/2010/main" val="376662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200" i="1" dirty="0">
                <a:effectLst/>
                <a:latin typeface="+mj-lt"/>
                <a:ea typeface="+mj-ea"/>
                <a:cs typeface="+mj-cs"/>
                <a:sym typeface="Calibri"/>
              </a:rPr>
              <a:t>Our speaker today is Lindsay Prizer. She received her Bachelors in Social Work at Georgia State University and her Masters of Social Work at the University of North Carolina at Chapel Hill. She earned her PhD in Public Health, focusing on Health Promotion and Behavior at The University of Georgia. In addition to being a clinically licensed social worker, she is currently an Assistant Professor at Emory University and the Executive Director of the Georgia POLST Collaborative. Lindsay,</a:t>
            </a:r>
            <a:r>
              <a:rPr lang="en-US" sz="1200" i="1" baseline="0" dirty="0">
                <a:effectLst/>
                <a:latin typeface="+mj-lt"/>
                <a:ea typeface="+mj-ea"/>
                <a:cs typeface="+mj-cs"/>
                <a:sym typeface="Calibri"/>
              </a:rPr>
              <a:t> we appreciate you for joining us today.</a:t>
            </a:r>
            <a:endParaRPr lang="en-US" sz="1200" dirty="0">
              <a:effectLst/>
              <a:latin typeface="+mj-lt"/>
              <a:ea typeface="+mj-ea"/>
              <a:cs typeface="+mj-cs"/>
              <a:sym typeface="Calibri"/>
            </a:endParaRPr>
          </a:p>
          <a:p>
            <a:endParaRPr lang="en-US" dirty="0"/>
          </a:p>
        </p:txBody>
      </p:sp>
    </p:spTree>
    <p:extLst>
      <p:ext uri="{BB962C8B-B14F-4D97-AF65-F5344CB8AC3E}">
        <p14:creationId xmlns:p14="http://schemas.microsoft.com/office/powerpoint/2010/main" val="1137024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6635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46442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6729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prstGeom prst="rect">
            <a:avLst/>
          </a:prstGeom>
        </p:spPr>
        <p:txBody>
          <a:bodyPr/>
          <a:lstStyle/>
          <a:p>
            <a:endParaRPr/>
          </a:p>
        </p:txBody>
      </p:sp>
      <p:sp>
        <p:nvSpPr>
          <p:cNvPr id="409" name="Shape 409"/>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We invite you to join the Georgia POLST Collaborative and help promote the use of POLST across the state.</a:t>
            </a:r>
          </a:p>
        </p:txBody>
      </p:sp>
    </p:spTree>
    <p:extLst>
      <p:ext uri="{BB962C8B-B14F-4D97-AF65-F5344CB8AC3E}">
        <p14:creationId xmlns:p14="http://schemas.microsoft.com/office/powerpoint/2010/main" val="3387428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Shape 565"/>
          <p:cNvSpPr>
            <a:spLocks noGrp="1" noRot="1" noChangeAspect="1"/>
          </p:cNvSpPr>
          <p:nvPr>
            <p:ph type="sldImg"/>
          </p:nvPr>
        </p:nvSpPr>
        <p:spPr>
          <a:prstGeom prst="rect">
            <a:avLst/>
          </a:prstGeom>
        </p:spPr>
        <p:txBody>
          <a:bodyPr/>
          <a:lstStyle/>
          <a:p>
            <a:endParaRPr/>
          </a:p>
        </p:txBody>
      </p:sp>
      <p:sp>
        <p:nvSpPr>
          <p:cNvPr id="566" name="Shape 566"/>
          <p:cNvSpPr>
            <a:spLocks noGrp="1"/>
          </p:cNvSpPr>
          <p:nvPr>
            <p:ph type="body" sz="quarter" idx="1"/>
          </p:nvPr>
        </p:nvSpPr>
        <p:spPr>
          <a:prstGeom prst="rect">
            <a:avLst/>
          </a:prstGeom>
        </p:spPr>
        <p:txBody>
          <a:bodyPr/>
          <a:lstStyle>
            <a:lvl1pPr>
              <a:defRPr>
                <a:latin typeface="Arial"/>
                <a:ea typeface="Arial"/>
                <a:cs typeface="Arial"/>
                <a:sym typeface="Arial"/>
              </a:defRPr>
            </a:lvl1pPr>
          </a:lstStyle>
          <a:p>
            <a:r>
              <a:t>We invite you to join the Georgia POLST Collaborative and help promote the use of POLST across the state.</a:t>
            </a:r>
          </a:p>
        </p:txBody>
      </p:sp>
    </p:spTree>
    <p:extLst>
      <p:ext uri="{BB962C8B-B14F-4D97-AF65-F5344CB8AC3E}">
        <p14:creationId xmlns:p14="http://schemas.microsoft.com/office/powerpoint/2010/main" val="2058775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nd Content">
    <p:spTree>
      <p:nvGrpSpPr>
        <p:cNvPr id="1" name=""/>
        <p:cNvGrpSpPr/>
        <p:nvPr/>
      </p:nvGrpSpPr>
      <p:grpSpPr>
        <a:xfrm>
          <a:off x="0" y="0"/>
          <a:ext cx="0" cy="0"/>
          <a:chOff x="0" y="0"/>
          <a:chExt cx="0" cy="0"/>
        </a:xfrm>
      </p:grpSpPr>
      <p:sp>
        <p:nvSpPr>
          <p:cNvPr id="12" name="Title Text"/>
          <p:cNvSpPr txBox="1">
            <a:spLocks noGrp="1"/>
          </p:cNvSpPr>
          <p:nvPr>
            <p:ph type="title"/>
          </p:nvPr>
        </p:nvSpPr>
        <p:spPr>
          <a:prstGeom prst="rect">
            <a:avLst/>
          </a:prstGeom>
        </p:spPr>
        <p:txBody>
          <a:bodyPr/>
          <a:lstStyle/>
          <a:p>
            <a:r>
              <a:t>Title Text</a:t>
            </a:r>
          </a:p>
        </p:txBody>
      </p:sp>
      <p:sp>
        <p:nvSpPr>
          <p:cNvPr id="13" name="Body Level One…"/>
          <p:cNvSpPr txBox="1">
            <a:spLocks noGrp="1"/>
          </p:cNvSpPr>
          <p:nvPr>
            <p:ph type="body" sz="half" idx="1"/>
          </p:nvPr>
        </p:nvSpPr>
        <p:spPr>
          <a:xfrm>
            <a:off x="4196474" y="1882399"/>
            <a:ext cx="4490326" cy="37615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1792288" y="4800600"/>
            <a:ext cx="5486401" cy="566738"/>
          </a:xfrm>
          <a:prstGeom prst="rect">
            <a:avLst/>
          </a:prstGeom>
        </p:spPr>
        <p:txBody>
          <a:bodyPr anchor="b"/>
          <a:lstStyle>
            <a:lvl1pPr>
              <a:defRPr sz="2000"/>
            </a:lvl1pPr>
          </a:lstStyle>
          <a:p>
            <a:r>
              <a:t>Title Text</a:t>
            </a:r>
          </a:p>
        </p:txBody>
      </p:sp>
      <p:sp>
        <p:nvSpPr>
          <p:cNvPr id="108"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109" name="Body Level One…"/>
          <p:cNvSpPr txBox="1">
            <a:spLocks noGrp="1"/>
          </p:cNvSpPr>
          <p:nvPr>
            <p:ph type="body" sz="quarter" idx="1"/>
          </p:nvPr>
        </p:nvSpPr>
        <p:spPr>
          <a:xfrm>
            <a:off x="1792288" y="5367337"/>
            <a:ext cx="5486401" cy="804863"/>
          </a:xfrm>
          <a:prstGeom prst="rect">
            <a:avLst/>
          </a:prstGeom>
        </p:spPr>
        <p:txBody>
          <a:bodyPr/>
          <a:lstStyle>
            <a:lvl1pPr marL="0" indent="0">
              <a:defRPr sz="1400"/>
            </a:lvl1pPr>
            <a:lvl2pPr marL="0" indent="457200">
              <a:defRPr sz="1400"/>
            </a:lvl2pPr>
            <a:lvl3pPr marL="0" indent="914400">
              <a:defRPr sz="1400"/>
            </a:lvl3pPr>
            <a:lvl4pPr marL="0" indent="1371600">
              <a:defRPr sz="1400"/>
            </a:lvl4pPr>
            <a:lvl5pPr marL="0" indent="1828800">
              <a:defRPr sz="1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17" name="Title Text"/>
          <p:cNvSpPr txBox="1">
            <a:spLocks noGrp="1"/>
          </p:cNvSpPr>
          <p:nvPr>
            <p:ph type="title"/>
          </p:nvPr>
        </p:nvSpPr>
        <p:spPr>
          <a:prstGeom prst="rect">
            <a:avLst/>
          </a:prstGeom>
        </p:spPr>
        <p:txBody>
          <a:bodyPr/>
          <a:lstStyle/>
          <a:p>
            <a:r>
              <a:t>Title Text</a:t>
            </a:r>
          </a:p>
        </p:txBody>
      </p:sp>
      <p:sp>
        <p:nvSpPr>
          <p:cNvPr id="118" name="Body Level One…"/>
          <p:cNvSpPr txBox="1">
            <a:spLocks noGrp="1"/>
          </p:cNvSpPr>
          <p:nvPr>
            <p:ph type="body" sz="half" idx="1"/>
          </p:nvPr>
        </p:nvSpPr>
        <p:spPr>
          <a:xfrm>
            <a:off x="4196474" y="1882399"/>
            <a:ext cx="4490326" cy="37615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27"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sz="half" idx="1"/>
          </p:nvPr>
        </p:nvSpPr>
        <p:spPr>
          <a:xfrm>
            <a:off x="4196474" y="1882399"/>
            <a:ext cx="4490326" cy="376156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22312" y="4406900"/>
            <a:ext cx="7772401" cy="1362075"/>
          </a:xfrm>
          <a:prstGeom prst="rect">
            <a:avLst/>
          </a:prstGeom>
        </p:spPr>
        <p:txBody>
          <a:bodyPr anchor="t"/>
          <a:lstStyle>
            <a:lvl1pPr>
              <a:defRPr sz="4000" cap="all"/>
            </a:lvl1pPr>
          </a:lstStyle>
          <a:p>
            <a:r>
              <a:t>Title Text</a:t>
            </a:r>
          </a:p>
        </p:txBody>
      </p:sp>
      <p:sp>
        <p:nvSpPr>
          <p:cNvPr id="40" name="Body Level One…"/>
          <p:cNvSpPr txBox="1">
            <a:spLocks noGrp="1"/>
          </p:cNvSpPr>
          <p:nvPr>
            <p:ph type="body" sz="quarter" idx="1"/>
          </p:nvPr>
        </p:nvSpPr>
        <p:spPr>
          <a:xfrm>
            <a:off x="722312" y="2906713"/>
            <a:ext cx="7772401" cy="1500188"/>
          </a:xfrm>
          <a:prstGeom prst="rect">
            <a:avLst/>
          </a:prstGeom>
        </p:spPr>
        <p:txBody>
          <a:bodyPr anchor="b"/>
          <a:lstStyle>
            <a:lvl1pPr marL="0" indent="0">
              <a:defRPr sz="2000">
                <a:solidFill>
                  <a:srgbClr val="888888"/>
                </a:solidFill>
              </a:defRPr>
            </a:lvl1pPr>
            <a:lvl2pPr marL="0" indent="457200">
              <a:defRPr sz="2000">
                <a:solidFill>
                  <a:srgbClr val="888888"/>
                </a:solidFill>
              </a:defRPr>
            </a:lvl2pPr>
            <a:lvl3pPr marL="0" indent="914400">
              <a:defRPr sz="2000">
                <a:solidFill>
                  <a:srgbClr val="888888"/>
                </a:solidFill>
              </a:defRPr>
            </a:lvl3pPr>
            <a:lvl4pPr marL="0" indent="1371600">
              <a:defRPr sz="2000">
                <a:solidFill>
                  <a:srgbClr val="888888"/>
                </a:solidFill>
              </a:defRPr>
            </a:lvl4pPr>
            <a:lvl5pPr marL="0" indent="1828800">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Body Level One…"/>
          <p:cNvSpPr txBox="1">
            <a:spLocks noGrp="1"/>
          </p:cNvSpPr>
          <p:nvPr>
            <p:ph type="body" sz="half" idx="1"/>
          </p:nvPr>
        </p:nvSpPr>
        <p:spPr>
          <a:xfrm>
            <a:off x="457200" y="1600200"/>
            <a:ext cx="4038600" cy="4525963"/>
          </a:xfrm>
          <a:prstGeom prst="rect">
            <a:avLst/>
          </a:prstGeom>
        </p:spPr>
        <p:txBody>
          <a:bodyPr/>
          <a:lstStyle>
            <a:lvl1pPr>
              <a:defRPr sz="2800"/>
            </a:lvl1pPr>
            <a:lvl2pPr>
              <a:defRPr sz="2800"/>
            </a:lvl2pPr>
            <a:lvl3pPr>
              <a:defRPr sz="2800"/>
            </a:lvl3pPr>
            <a:lvl4pPr>
              <a:defRPr sz="2800"/>
            </a:lvl4pPr>
            <a:lvl5pPr>
              <a:defRPr sz="2800"/>
            </a:lvl5pPr>
          </a:lstStyle>
          <a:p>
            <a:r>
              <a:t>Body Level One</a:t>
            </a:r>
          </a:p>
          <a:p>
            <a:pPr lvl="1"/>
            <a:r>
              <a:t>Body Level Two</a:t>
            </a:r>
          </a:p>
          <a:p>
            <a:pPr lvl="2"/>
            <a:r>
              <a:t>Body Level Three</a:t>
            </a:r>
          </a:p>
          <a:p>
            <a:pPr lvl="3"/>
            <a:r>
              <a:t>Body Level Four</a:t>
            </a:r>
          </a:p>
          <a:p>
            <a:pPr lvl="4"/>
            <a:r>
              <a:t>Body Level Five</a:t>
            </a: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sz="quarter" idx="1"/>
          </p:nvPr>
        </p:nvSpPr>
        <p:spPr>
          <a:xfrm>
            <a:off x="457200" y="1535112"/>
            <a:ext cx="4040188" cy="639763"/>
          </a:xfrm>
          <a:prstGeom prst="rect">
            <a:avLst/>
          </a:prstGeom>
        </p:spPr>
        <p:txBody>
          <a:bodyPr anchor="b"/>
          <a:lstStyle>
            <a:lvl1pPr marL="0" indent="0">
              <a:defRPr sz="2400"/>
            </a:lvl1pPr>
            <a:lvl2pPr marL="0" indent="457200">
              <a:defRPr sz="2400"/>
            </a:lvl2pPr>
            <a:lvl3pPr marL="0" indent="914400">
              <a:defRPr sz="2400"/>
            </a:lvl3pPr>
            <a:lvl4pPr marL="0" indent="1371600">
              <a:defRPr sz="2400"/>
            </a:lvl4pPr>
            <a:lvl5pPr marL="0" indent="1828800">
              <a:defRPr sz="2400"/>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13"/>
          </p:nvPr>
        </p:nvSpPr>
        <p:spPr>
          <a:xfrm>
            <a:off x="4645025" y="1535112"/>
            <a:ext cx="4041775" cy="639763"/>
          </a:xfrm>
          <a:prstGeom prst="rect">
            <a:avLst/>
          </a:prstGeom>
        </p:spPr>
        <p:txBody>
          <a:bodyPr anchor="b"/>
          <a:lstStyle/>
          <a:p>
            <a:pPr marL="0" indent="0">
              <a:defRPr sz="2400"/>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Title Text"/>
          <p:cNvSpPr txBox="1">
            <a:spLocks noGrp="1"/>
          </p:cNvSpPr>
          <p:nvPr>
            <p:ph type="title"/>
          </p:nvPr>
        </p:nvSpPr>
        <p:spPr>
          <a:prstGeom prst="rect">
            <a:avLst/>
          </a:prstGeom>
        </p:spPr>
        <p:txBody>
          <a:bodyPr/>
          <a:lstStyle/>
          <a:p>
            <a:r>
              <a:t>Title Text</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0">
    <p:bg>
      <p:bgPr>
        <a:solidFill>
          <a:srgbClr val="FFFFFF">
            <a:alpha val="64000"/>
          </a:srgbClr>
        </a:solidFill>
        <a:effectLst/>
      </p:bgPr>
    </p:bg>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457200" y="273050"/>
            <a:ext cx="3008314" cy="1162050"/>
          </a:xfrm>
          <a:prstGeom prst="rect">
            <a:avLst/>
          </a:prstGeom>
        </p:spPr>
        <p:txBody>
          <a:bodyPr anchor="b"/>
          <a:lstStyle>
            <a:lvl1pPr>
              <a:defRPr sz="2000"/>
            </a:lvl1pPr>
          </a:lstStyle>
          <a:p>
            <a:r>
              <a:t>Title Text</a:t>
            </a:r>
          </a:p>
        </p:txBody>
      </p:sp>
      <p:sp>
        <p:nvSpPr>
          <p:cNvPr id="98" name="Body Level One…"/>
          <p:cNvSpPr txBox="1">
            <a:spLocks noGrp="1"/>
          </p:cNvSpPr>
          <p:nvPr>
            <p:ph type="body" idx="1"/>
          </p:nvPr>
        </p:nvSpPr>
        <p:spPr>
          <a:xfrm>
            <a:off x="3575050" y="273050"/>
            <a:ext cx="5111750" cy="5853113"/>
          </a:xfrm>
          <a:prstGeom prst="rect">
            <a:avLst/>
          </a:prstGeom>
        </p:spPr>
        <p:txBody>
          <a:bodyPr/>
          <a:lstStyle>
            <a:lvl1pPr>
              <a:defRPr sz="3200"/>
            </a:lvl1pPr>
            <a:lvl2pPr>
              <a:defRPr sz="3200"/>
            </a:lvl2pPr>
            <a:lvl3pPr>
              <a:defRPr sz="3200"/>
            </a:lvl3pPr>
            <a:lvl4pPr>
              <a:defRPr sz="3200"/>
            </a:lvl4pPr>
            <a:lvl5pPr>
              <a:defRPr sz="3200"/>
            </a:lvl5pPr>
          </a:lstStyle>
          <a:p>
            <a:r>
              <a:t>Body Level One</a:t>
            </a:r>
          </a:p>
          <a:p>
            <a:pPr lvl="1"/>
            <a:r>
              <a:t>Body Level Two</a:t>
            </a:r>
          </a:p>
          <a:p>
            <a:pPr lvl="2"/>
            <a:r>
              <a:t>Body Level Three</a:t>
            </a:r>
          </a:p>
          <a:p>
            <a:pPr lvl="3"/>
            <a:r>
              <a:t>Body Level Four</a:t>
            </a:r>
          </a:p>
          <a:p>
            <a:pPr lvl="4"/>
            <a:r>
              <a:t>Body Level Five</a:t>
            </a:r>
          </a:p>
        </p:txBody>
      </p:sp>
      <p:sp>
        <p:nvSpPr>
          <p:cNvPr id="99" name="Text Placeholder 3"/>
          <p:cNvSpPr>
            <a:spLocks noGrp="1"/>
          </p:cNvSpPr>
          <p:nvPr>
            <p:ph type="body" sz="half" idx="13"/>
          </p:nvPr>
        </p:nvSpPr>
        <p:spPr>
          <a:xfrm>
            <a:off x="457199" y="1435100"/>
            <a:ext cx="3008315" cy="4691063"/>
          </a:xfrm>
          <a:prstGeom prst="rect">
            <a:avLst/>
          </a:prstGeom>
        </p:spPr>
        <p:txBody>
          <a:bodyPr/>
          <a:lstStyle/>
          <a:p>
            <a:pPr marL="0" indent="0">
              <a:defRPr sz="1400"/>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icture 7"/>
          <p:cNvPicPr>
            <a:picLocks noChangeAspect="1"/>
          </p:cNvPicPr>
          <p:nvPr/>
        </p:nvPicPr>
        <p:blipFill>
          <a:blip r:embed="rId14"/>
          <a:stretch>
            <a:fillRect/>
          </a:stretch>
        </p:blipFill>
        <p:spPr>
          <a:xfrm>
            <a:off x="0" y="0"/>
            <a:ext cx="9144000" cy="6858000"/>
          </a:xfrm>
          <a:prstGeom prst="rect">
            <a:avLst/>
          </a:prstGeom>
          <a:ln w="12700">
            <a:miter lim="400000"/>
          </a:ln>
        </p:spPr>
      </p:pic>
      <p:sp>
        <p:nvSpPr>
          <p:cNvPr id="3" name="Title Text"/>
          <p:cNvSpPr txBox="1">
            <a:spLocks noGrp="1"/>
          </p:cNvSpPr>
          <p:nvPr>
            <p:ph type="title"/>
          </p:nvPr>
        </p:nvSpPr>
        <p:spPr>
          <a:xfrm>
            <a:off x="421924" y="35274"/>
            <a:ext cx="8229601"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4" name="Body Level One…"/>
          <p:cNvSpPr txBox="1">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Lst>
  <p:transition spd="med"/>
  <p:txStyles>
    <p:titleStyle>
      <a:lvl1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1pPr>
      <a:lvl2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2pPr>
      <a:lvl3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3pPr>
      <a:lvl4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4pPr>
      <a:lvl5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5pPr>
      <a:lvl6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6pPr>
      <a:lvl7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7pPr>
      <a:lvl8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8pPr>
      <a:lvl9pPr marL="0" marR="0" indent="0" algn="l" defTabSz="457200" rtl="0" latinLnBrk="0">
        <a:lnSpc>
          <a:spcPct val="85000"/>
        </a:lnSpc>
        <a:spcBef>
          <a:spcPts val="0"/>
        </a:spcBef>
        <a:spcAft>
          <a:spcPts val="0"/>
        </a:spcAft>
        <a:buClrTx/>
        <a:buSzTx/>
        <a:buFontTx/>
        <a:buNone/>
        <a:tabLst/>
        <a:defRPr sz="3700" b="0" i="0" u="none" strike="noStrike" cap="none" spc="0" baseline="0">
          <a:ln>
            <a:noFill/>
          </a:ln>
          <a:solidFill>
            <a:srgbClr val="0079C3"/>
          </a:solidFill>
          <a:uFillTx/>
          <a:latin typeface="Corbel"/>
          <a:ea typeface="Corbel"/>
          <a:cs typeface="Corbel"/>
          <a:sym typeface="Corbel"/>
        </a:defRPr>
      </a:lvl9pPr>
    </p:titleStyle>
    <p:bodyStyle>
      <a:lvl1pPr marL="228600" marR="0" indent="-301752" algn="l" defTabSz="457200" rtl="0" latinLnBrk="0">
        <a:lnSpc>
          <a:spcPct val="120000"/>
        </a:lnSpc>
        <a:spcBef>
          <a:spcPts val="1000"/>
        </a:spcBef>
        <a:spcAft>
          <a:spcPts val="0"/>
        </a:spcAft>
        <a:buClrTx/>
        <a:buSzTx/>
        <a:buFontTx/>
        <a:buNone/>
        <a:tabLst/>
        <a:defRPr sz="2200" b="0" i="0" u="none" strike="noStrike" cap="none" spc="0" baseline="0">
          <a:ln>
            <a:noFill/>
          </a:ln>
          <a:solidFill>
            <a:srgbClr val="0079C3"/>
          </a:solidFill>
          <a:uFillTx/>
          <a:latin typeface="Corbel"/>
          <a:ea typeface="Corbel"/>
          <a:cs typeface="Corbel"/>
          <a:sym typeface="Corbel"/>
        </a:defRPr>
      </a:lvl1pPr>
      <a:lvl2pPr marL="228600" marR="0" indent="228600" algn="l" defTabSz="457200" rtl="0" latinLnBrk="0">
        <a:lnSpc>
          <a:spcPct val="120000"/>
        </a:lnSpc>
        <a:spcBef>
          <a:spcPts val="1000"/>
        </a:spcBef>
        <a:spcAft>
          <a:spcPts val="0"/>
        </a:spcAft>
        <a:buClrTx/>
        <a:buSzTx/>
        <a:buFontTx/>
        <a:buNone/>
        <a:tabLst/>
        <a:defRPr sz="2200" b="0" i="0" u="none" strike="noStrike" cap="none" spc="0" baseline="0">
          <a:ln>
            <a:noFill/>
          </a:ln>
          <a:solidFill>
            <a:srgbClr val="0079C3"/>
          </a:solidFill>
          <a:uFillTx/>
          <a:latin typeface="Corbel"/>
          <a:ea typeface="Corbel"/>
          <a:cs typeface="Corbel"/>
          <a:sym typeface="Corbel"/>
        </a:defRPr>
      </a:lvl2pPr>
      <a:lvl3pPr marL="228600" marR="0" indent="685800" algn="l" defTabSz="457200" rtl="0" latinLnBrk="0">
        <a:lnSpc>
          <a:spcPct val="120000"/>
        </a:lnSpc>
        <a:spcBef>
          <a:spcPts val="1000"/>
        </a:spcBef>
        <a:spcAft>
          <a:spcPts val="0"/>
        </a:spcAft>
        <a:buClrTx/>
        <a:buSzTx/>
        <a:buFontTx/>
        <a:buNone/>
        <a:tabLst/>
        <a:defRPr sz="2200" b="0" i="0" u="none" strike="noStrike" cap="none" spc="0" baseline="0">
          <a:ln>
            <a:noFill/>
          </a:ln>
          <a:solidFill>
            <a:srgbClr val="0079C3"/>
          </a:solidFill>
          <a:uFillTx/>
          <a:latin typeface="Corbel"/>
          <a:ea typeface="Corbel"/>
          <a:cs typeface="Corbel"/>
          <a:sym typeface="Corbel"/>
        </a:defRPr>
      </a:lvl3pPr>
      <a:lvl4pPr marL="228600" marR="0" indent="1143000" algn="l" defTabSz="457200" rtl="0" latinLnBrk="0">
        <a:lnSpc>
          <a:spcPct val="120000"/>
        </a:lnSpc>
        <a:spcBef>
          <a:spcPts val="1000"/>
        </a:spcBef>
        <a:spcAft>
          <a:spcPts val="0"/>
        </a:spcAft>
        <a:buClrTx/>
        <a:buSzTx/>
        <a:buFontTx/>
        <a:buNone/>
        <a:tabLst/>
        <a:defRPr sz="2200" b="0" i="0" u="none" strike="noStrike" cap="none" spc="0" baseline="0">
          <a:ln>
            <a:noFill/>
          </a:ln>
          <a:solidFill>
            <a:srgbClr val="0079C3"/>
          </a:solidFill>
          <a:uFillTx/>
          <a:latin typeface="Corbel"/>
          <a:ea typeface="Corbel"/>
          <a:cs typeface="Corbel"/>
          <a:sym typeface="Corbel"/>
        </a:defRPr>
      </a:lvl4pPr>
      <a:lvl5pPr marL="228600" marR="0" indent="1600200" algn="l" defTabSz="457200" rtl="0" latinLnBrk="0">
        <a:lnSpc>
          <a:spcPct val="120000"/>
        </a:lnSpc>
        <a:spcBef>
          <a:spcPts val="1000"/>
        </a:spcBef>
        <a:spcAft>
          <a:spcPts val="0"/>
        </a:spcAft>
        <a:buClrTx/>
        <a:buSzTx/>
        <a:buFontTx/>
        <a:buNone/>
        <a:tabLst/>
        <a:defRPr sz="2200" b="0" i="0" u="none" strike="noStrike" cap="none" spc="0" baseline="0">
          <a:ln>
            <a:noFill/>
          </a:ln>
          <a:solidFill>
            <a:srgbClr val="0079C3"/>
          </a:solidFill>
          <a:uFillTx/>
          <a:latin typeface="Corbel"/>
          <a:ea typeface="Corbel"/>
          <a:cs typeface="Corbel"/>
          <a:sym typeface="Corbel"/>
        </a:defRPr>
      </a:lvl5pPr>
      <a:lvl6pPr marL="2537460" marR="0" indent="-251460" algn="l" defTabSz="457200" rtl="0" latinLnBrk="0">
        <a:lnSpc>
          <a:spcPct val="120000"/>
        </a:lnSpc>
        <a:spcBef>
          <a:spcPts val="1000"/>
        </a:spcBef>
        <a:spcAft>
          <a:spcPts val="0"/>
        </a:spcAft>
        <a:buClrTx/>
        <a:buSzPct val="100000"/>
        <a:buFontTx/>
        <a:buChar char="•"/>
        <a:tabLst/>
        <a:defRPr sz="2200" b="0" i="0" u="none" strike="noStrike" cap="none" spc="0" baseline="0">
          <a:ln>
            <a:noFill/>
          </a:ln>
          <a:solidFill>
            <a:srgbClr val="0079C3"/>
          </a:solidFill>
          <a:uFillTx/>
          <a:latin typeface="Corbel"/>
          <a:ea typeface="Corbel"/>
          <a:cs typeface="Corbel"/>
          <a:sym typeface="Corbel"/>
        </a:defRPr>
      </a:lvl6pPr>
      <a:lvl7pPr marL="2994660" marR="0" indent="-251460" algn="l" defTabSz="457200" rtl="0" latinLnBrk="0">
        <a:lnSpc>
          <a:spcPct val="120000"/>
        </a:lnSpc>
        <a:spcBef>
          <a:spcPts val="1000"/>
        </a:spcBef>
        <a:spcAft>
          <a:spcPts val="0"/>
        </a:spcAft>
        <a:buClrTx/>
        <a:buSzPct val="100000"/>
        <a:buFontTx/>
        <a:buChar char="•"/>
        <a:tabLst/>
        <a:defRPr sz="2200" b="0" i="0" u="none" strike="noStrike" cap="none" spc="0" baseline="0">
          <a:ln>
            <a:noFill/>
          </a:ln>
          <a:solidFill>
            <a:srgbClr val="0079C3"/>
          </a:solidFill>
          <a:uFillTx/>
          <a:latin typeface="Corbel"/>
          <a:ea typeface="Corbel"/>
          <a:cs typeface="Corbel"/>
          <a:sym typeface="Corbel"/>
        </a:defRPr>
      </a:lvl7pPr>
      <a:lvl8pPr marL="3451859" marR="0" indent="-251459" algn="l" defTabSz="457200" rtl="0" latinLnBrk="0">
        <a:lnSpc>
          <a:spcPct val="120000"/>
        </a:lnSpc>
        <a:spcBef>
          <a:spcPts val="1000"/>
        </a:spcBef>
        <a:spcAft>
          <a:spcPts val="0"/>
        </a:spcAft>
        <a:buClrTx/>
        <a:buSzPct val="100000"/>
        <a:buFontTx/>
        <a:buChar char="•"/>
        <a:tabLst/>
        <a:defRPr sz="2200" b="0" i="0" u="none" strike="noStrike" cap="none" spc="0" baseline="0">
          <a:ln>
            <a:noFill/>
          </a:ln>
          <a:solidFill>
            <a:srgbClr val="0079C3"/>
          </a:solidFill>
          <a:uFillTx/>
          <a:latin typeface="Corbel"/>
          <a:ea typeface="Corbel"/>
          <a:cs typeface="Corbel"/>
          <a:sym typeface="Corbel"/>
        </a:defRPr>
      </a:lvl8pPr>
      <a:lvl9pPr marL="3909059" marR="0" indent="-251459" algn="l" defTabSz="457200" rtl="0" latinLnBrk="0">
        <a:lnSpc>
          <a:spcPct val="120000"/>
        </a:lnSpc>
        <a:spcBef>
          <a:spcPts val="1000"/>
        </a:spcBef>
        <a:spcAft>
          <a:spcPts val="0"/>
        </a:spcAft>
        <a:buClrTx/>
        <a:buSzPct val="100000"/>
        <a:buFontTx/>
        <a:buChar char="•"/>
        <a:tabLst/>
        <a:defRPr sz="2200" b="0" i="0" u="none" strike="noStrike" cap="none" spc="0" baseline="0">
          <a:ln>
            <a:noFill/>
          </a:ln>
          <a:solidFill>
            <a:srgbClr val="0079C3"/>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aging.georgia.gov/sites/aging.georgia.gov/files/related_files/service/GEORGIA_ADVANCE_DIRECTIVE_FOR_HEALTH_CARE-10.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www.critical-conditions.org" TargetMode="External"/><Relationship Id="rId3" Type="http://schemas.openxmlformats.org/officeDocument/2006/relationships/image" Target="../media/image5.png"/><Relationship Id="rId7" Type="http://schemas.openxmlformats.org/officeDocument/2006/relationships/hyperlink" Target="http://www.critical-conditions.org/"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polst.org/" TargetMode="External"/><Relationship Id="rId11" Type="http://schemas.openxmlformats.org/officeDocument/2006/relationships/hyperlink" Target="http://deathoverdinner.org" TargetMode="External"/><Relationship Id="rId5" Type="http://schemas.openxmlformats.org/officeDocument/2006/relationships/hyperlink" Target="http://www.dph.ga.gov/POLST" TargetMode="External"/><Relationship Id="rId10" Type="http://schemas.openxmlformats.org/officeDocument/2006/relationships/hyperlink" Target="http://www.theconversationproject.org" TargetMode="External"/><Relationship Id="rId4" Type="http://schemas.openxmlformats.org/officeDocument/2006/relationships/hyperlink" Target="http://www.gapolst.org/" TargetMode="External"/><Relationship Id="rId9" Type="http://schemas.openxmlformats.org/officeDocument/2006/relationships/hyperlink" Target="http://capolst.org/"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polst.org/wp-content/uploads/2012/12/LaPOST-Guide-to-Advance-Care-Planning.pdf" TargetMode="External"/><Relationship Id="rId13" Type="http://schemas.openxmlformats.org/officeDocument/2006/relationships/hyperlink" Target="https://www.youtube.com/watch?feature=player_embedded&amp;v=FjUrI1NsM-M" TargetMode="External"/><Relationship Id="rId3" Type="http://schemas.openxmlformats.org/officeDocument/2006/relationships/image" Target="../media/image5.png"/><Relationship Id="rId7" Type="http://schemas.openxmlformats.org/officeDocument/2006/relationships/hyperlink" Target="http://thesocietypages.org/socimages/2013/12/31/how-do-physicians-and-non-physicians-want-to-die" TargetMode="External"/><Relationship Id="rId12" Type="http://schemas.openxmlformats.org/officeDocument/2006/relationships/hyperlink" Target="https://www.nytimes.com/2017/04/10/health/wrongful-life-lawsuit-dnr.htm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nap.edu/catalog/18748/dying-in-america-improving-quality-and-honoring-individualpreferences-near" TargetMode="External"/><Relationship Id="rId11" Type="http://schemas.openxmlformats.org/officeDocument/2006/relationships/hyperlink" Target="https://www.verywell.com/antibiotic-use-in-advanced-dementia-98209" TargetMode="External"/><Relationship Id="rId5" Type="http://schemas.openxmlformats.org/officeDocument/2006/relationships/hyperlink" Target="http://www.chcf.org/publications/2012/02/final-chapter-death-dying" TargetMode="External"/><Relationship Id="rId10" Type="http://schemas.openxmlformats.org/officeDocument/2006/relationships/hyperlink" Target="http://www.polst.org/wp-content/uploads/2013/01/POST-Manual-2012-complete.pdf" TargetMode="External"/><Relationship Id="rId4" Type="http://schemas.openxmlformats.org/officeDocument/2006/relationships/hyperlink" Target="https://www.cdc.gov/nchs/data/dvs/Mortfinal2005_worktable_309.pdf" TargetMode="External"/><Relationship Id="rId9" Type="http://schemas.openxmlformats.org/officeDocument/2006/relationships/hyperlink" Target="https://aging.georgia.gov/sites/aging.georgia.gov/files/related_files/service/GEORGIA_ADVANCE_DIRECTIVE_FOR_HEALTH_CARE-10.pdf" TargetMode="External"/><Relationship Id="rId14" Type="http://schemas.openxmlformats.org/officeDocument/2006/relationships/hyperlink" Target="https://geriatricscareonline.org/ProductAbstract/grs-teaching-slides/S00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CMP.health@tn.gov/health"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hyperlink" Target="mailto:CMP@health.ok.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05-National_CMP_Network\NationalNetwork header-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857250"/>
            <a:ext cx="8429626" cy="265985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14287" y="3517110"/>
            <a:ext cx="8415338" cy="2140741"/>
          </a:xfrm>
          <a:prstGeom prst="rect">
            <a:avLst/>
          </a:prstGeom>
        </p:spPr>
        <p:txBody>
          <a:bodyPr vert="horz" lIns="68580" tIns="34290" rIns="68580" bIns="34290" rtlCol="0" anchor="t">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gn="ctr"/>
            <a:r>
              <a:rPr lang="en-US" sz="2400" dirty="0">
                <a:solidFill>
                  <a:srgbClr val="002A7E"/>
                </a:solidFill>
              </a:rPr>
              <a:t>Thanks for joining us!</a:t>
            </a:r>
          </a:p>
          <a:p>
            <a:pPr algn="ctr"/>
            <a:endParaRPr lang="en-US" sz="1050" dirty="0">
              <a:solidFill>
                <a:srgbClr val="002A7E"/>
              </a:solidFill>
            </a:endParaRPr>
          </a:p>
          <a:p>
            <a:pPr algn="ctr"/>
            <a:r>
              <a:rPr lang="en-US" sz="3300" dirty="0">
                <a:solidFill>
                  <a:srgbClr val="002A7E"/>
                </a:solidFill>
              </a:rPr>
              <a:t>Please sign-in using the chat box: </a:t>
            </a:r>
          </a:p>
          <a:p>
            <a:pPr algn="ctr"/>
            <a:r>
              <a:rPr lang="en-US" sz="2400" i="1" dirty="0">
                <a:solidFill>
                  <a:srgbClr val="002A7E"/>
                </a:solidFill>
              </a:rPr>
              <a:t>Example: </a:t>
            </a:r>
            <a:br>
              <a:rPr lang="en-US" sz="2400" i="1" dirty="0">
                <a:solidFill>
                  <a:srgbClr val="002A7E"/>
                </a:solidFill>
              </a:rPr>
            </a:br>
            <a:r>
              <a:rPr lang="en-US" sz="2400" i="1" dirty="0">
                <a:solidFill>
                  <a:srgbClr val="002A7E"/>
                </a:solidFill>
              </a:rPr>
              <a:t>Luvetta Abdullah, OK</a:t>
            </a:r>
          </a:p>
        </p:txBody>
      </p:sp>
    </p:spTree>
    <p:extLst>
      <p:ext uri="{BB962C8B-B14F-4D97-AF65-F5344CB8AC3E}">
        <p14:creationId xmlns:p14="http://schemas.microsoft.com/office/powerpoint/2010/main" val="16068131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Title 1"/>
          <p:cNvSpPr txBox="1">
            <a:spLocks noGrp="1"/>
          </p:cNvSpPr>
          <p:nvPr>
            <p:ph type="ctrTitle"/>
          </p:nvPr>
        </p:nvSpPr>
        <p:spPr>
          <a:xfrm>
            <a:off x="421924" y="228794"/>
            <a:ext cx="8229601" cy="1143001"/>
          </a:xfrm>
          <a:prstGeom prst="rect">
            <a:avLst/>
          </a:prstGeom>
        </p:spPr>
        <p:txBody>
          <a:bodyPr>
            <a:normAutofit fontScale="90000"/>
          </a:bodyPr>
          <a:lstStyle/>
          <a:p>
            <a:pPr defTabSz="388620">
              <a:defRPr sz="3145"/>
            </a:pPr>
            <a:r>
              <a:t>National POLST Paradigm </a:t>
            </a:r>
            <a:br/>
            <a:r>
              <a:t>Programs</a:t>
            </a:r>
            <a:br/>
            <a:endParaRPr/>
          </a:p>
        </p:txBody>
      </p:sp>
      <p:sp>
        <p:nvSpPr>
          <p:cNvPr id="412" name="Freeform 40"/>
          <p:cNvSpPr/>
          <p:nvPr/>
        </p:nvSpPr>
        <p:spPr>
          <a:xfrm>
            <a:off x="7169036" y="6001498"/>
            <a:ext cx="24822" cy="51023"/>
          </a:xfrm>
          <a:custGeom>
            <a:avLst/>
            <a:gdLst/>
            <a:ahLst/>
            <a:cxnLst>
              <a:cxn ang="0">
                <a:pos x="wd2" y="hd2"/>
              </a:cxn>
              <a:cxn ang="5400000">
                <a:pos x="wd2" y="hd2"/>
              </a:cxn>
              <a:cxn ang="10800000">
                <a:pos x="wd2" y="hd2"/>
              </a:cxn>
              <a:cxn ang="16200000">
                <a:pos x="wd2" y="hd2"/>
              </a:cxn>
            </a:cxnLst>
            <a:rect l="0" t="0" r="r" b="b"/>
            <a:pathLst>
              <a:path w="21600" h="21600" extrusionOk="0">
                <a:moveTo>
                  <a:pt x="6353" y="21600"/>
                </a:moveTo>
                <a:lnTo>
                  <a:pt x="15247" y="15178"/>
                </a:lnTo>
                <a:lnTo>
                  <a:pt x="21600" y="0"/>
                </a:lnTo>
                <a:lnTo>
                  <a:pt x="11435" y="14011"/>
                </a:lnTo>
                <a:lnTo>
                  <a:pt x="0" y="19265"/>
                </a:lnTo>
                <a:lnTo>
                  <a:pt x="6353" y="21600"/>
                </a:lnTo>
                <a:close/>
              </a:path>
            </a:pathLst>
          </a:custGeom>
          <a:solidFill>
            <a:srgbClr val="000000"/>
          </a:solidFill>
          <a:ln w="12700">
            <a:miter lim="400000"/>
          </a:ln>
        </p:spPr>
        <p:txBody>
          <a:bodyPr lIns="45719" rIns="45719"/>
          <a:lstStyle/>
          <a:p>
            <a:endParaRPr/>
          </a:p>
        </p:txBody>
      </p:sp>
      <p:sp>
        <p:nvSpPr>
          <p:cNvPr id="413" name="Rectangle 112"/>
          <p:cNvSpPr/>
          <p:nvPr/>
        </p:nvSpPr>
        <p:spPr>
          <a:xfrm>
            <a:off x="741724" y="6257983"/>
            <a:ext cx="730737" cy="151635"/>
          </a:xfrm>
          <a:prstGeom prst="rect">
            <a:avLst/>
          </a:prstGeom>
          <a:solidFill>
            <a:srgbClr val="95B3D7"/>
          </a:solidFill>
          <a:ln>
            <a:solidFill>
              <a:srgbClr val="EEECE1"/>
            </a:solidFill>
            <a:miter/>
          </a:ln>
        </p:spPr>
        <p:txBody>
          <a:bodyPr lIns="45719" rIns="45719" anchor="ctr"/>
          <a:lstStyle/>
          <a:p>
            <a:pPr>
              <a:spcBef>
                <a:spcPts val="400"/>
              </a:spcBef>
              <a:defRPr sz="2800"/>
            </a:pPr>
            <a:endParaRPr/>
          </a:p>
        </p:txBody>
      </p:sp>
      <p:sp>
        <p:nvSpPr>
          <p:cNvPr id="414" name="Rectangle 116"/>
          <p:cNvSpPr/>
          <p:nvPr/>
        </p:nvSpPr>
        <p:spPr>
          <a:xfrm>
            <a:off x="741724" y="5728463"/>
            <a:ext cx="728089" cy="148928"/>
          </a:xfrm>
          <a:prstGeom prst="rect">
            <a:avLst/>
          </a:prstGeom>
          <a:solidFill>
            <a:srgbClr val="0079C3"/>
          </a:solidFill>
          <a:ln>
            <a:solidFill>
              <a:srgbClr val="EEECE1"/>
            </a:solidFill>
            <a:miter/>
          </a:ln>
        </p:spPr>
        <p:txBody>
          <a:bodyPr lIns="45719" rIns="45719" anchor="ctr"/>
          <a:lstStyle/>
          <a:p>
            <a:pPr>
              <a:spcBef>
                <a:spcPts val="400"/>
              </a:spcBef>
              <a:defRPr sz="2800"/>
            </a:pPr>
            <a:endParaRPr/>
          </a:p>
        </p:txBody>
      </p:sp>
      <p:sp>
        <p:nvSpPr>
          <p:cNvPr id="415" name="Rectangle 118"/>
          <p:cNvSpPr/>
          <p:nvPr/>
        </p:nvSpPr>
        <p:spPr>
          <a:xfrm>
            <a:off x="741724" y="6522742"/>
            <a:ext cx="728089" cy="150914"/>
          </a:xfrm>
          <a:prstGeom prst="rect">
            <a:avLst/>
          </a:prstGeom>
          <a:ln>
            <a:solidFill>
              <a:srgbClr val="EEECE1"/>
            </a:solidFill>
            <a:miter/>
          </a:ln>
        </p:spPr>
        <p:txBody>
          <a:bodyPr lIns="45719" rIns="45719" anchor="ctr"/>
          <a:lstStyle/>
          <a:p>
            <a:pPr>
              <a:spcBef>
                <a:spcPts val="400"/>
              </a:spcBef>
              <a:defRPr sz="2800"/>
            </a:pPr>
            <a:endParaRPr/>
          </a:p>
        </p:txBody>
      </p:sp>
      <p:sp>
        <p:nvSpPr>
          <p:cNvPr id="416" name="Text Box 114"/>
          <p:cNvSpPr txBox="1"/>
          <p:nvPr/>
        </p:nvSpPr>
        <p:spPr>
          <a:xfrm>
            <a:off x="3680535" y="1592194"/>
            <a:ext cx="2184265" cy="2777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900"/>
              </a:spcBef>
              <a:defRPr sz="1600" i="1">
                <a:latin typeface="Corbel"/>
                <a:ea typeface="Corbel"/>
                <a:cs typeface="Corbel"/>
                <a:sym typeface="Corbel"/>
              </a:defRPr>
            </a:lvl1pPr>
          </a:lstStyle>
          <a:p>
            <a:r>
              <a:t>*As of January 2016</a:t>
            </a:r>
          </a:p>
        </p:txBody>
      </p:sp>
      <p:sp>
        <p:nvSpPr>
          <p:cNvPr id="417" name="Rectangle 116"/>
          <p:cNvSpPr/>
          <p:nvPr/>
        </p:nvSpPr>
        <p:spPr>
          <a:xfrm>
            <a:off x="741724" y="5463704"/>
            <a:ext cx="728089" cy="148928"/>
          </a:xfrm>
          <a:prstGeom prst="rect">
            <a:avLst/>
          </a:prstGeom>
          <a:solidFill>
            <a:srgbClr val="254061"/>
          </a:solidFill>
          <a:ln>
            <a:solidFill>
              <a:srgbClr val="EEECE1"/>
            </a:solidFill>
            <a:miter/>
          </a:ln>
        </p:spPr>
        <p:txBody>
          <a:bodyPr lIns="45719" rIns="45719" anchor="ctr"/>
          <a:lstStyle/>
          <a:p>
            <a:pPr>
              <a:spcBef>
                <a:spcPts val="400"/>
              </a:spcBef>
              <a:defRPr sz="2800"/>
            </a:pPr>
            <a:endParaRPr/>
          </a:p>
        </p:txBody>
      </p:sp>
      <p:pic>
        <p:nvPicPr>
          <p:cNvPr id="418" name="Picture 124" descr="Picture 124"/>
          <p:cNvPicPr>
            <a:picLocks noChangeAspect="1"/>
          </p:cNvPicPr>
          <p:nvPr/>
        </p:nvPicPr>
        <p:blipFill>
          <a:blip r:embed="rId3"/>
          <a:stretch>
            <a:fillRect/>
          </a:stretch>
        </p:blipFill>
        <p:spPr>
          <a:xfrm rot="21441363">
            <a:off x="73924" y="1639739"/>
            <a:ext cx="1237031" cy="898376"/>
          </a:xfrm>
          <a:prstGeom prst="rect">
            <a:avLst/>
          </a:prstGeom>
          <a:ln w="12700">
            <a:miter lim="400000"/>
          </a:ln>
        </p:spPr>
      </p:pic>
      <p:sp>
        <p:nvSpPr>
          <p:cNvPr id="419" name="Rectangle 116"/>
          <p:cNvSpPr/>
          <p:nvPr/>
        </p:nvSpPr>
        <p:spPr>
          <a:xfrm>
            <a:off x="741724" y="5993224"/>
            <a:ext cx="728089" cy="148928"/>
          </a:xfrm>
          <a:prstGeom prst="rect">
            <a:avLst/>
          </a:prstGeom>
          <a:solidFill>
            <a:srgbClr val="0079C3"/>
          </a:solidFill>
          <a:ln>
            <a:solidFill>
              <a:srgbClr val="EEECE1"/>
            </a:solidFill>
            <a:miter/>
          </a:ln>
        </p:spPr>
        <p:txBody>
          <a:bodyPr lIns="45719" rIns="45719" anchor="ctr"/>
          <a:lstStyle/>
          <a:p>
            <a:pPr>
              <a:spcBef>
                <a:spcPts val="400"/>
              </a:spcBef>
              <a:defRPr sz="2800"/>
            </a:pPr>
            <a:endParaRPr/>
          </a:p>
        </p:txBody>
      </p:sp>
      <p:sp>
        <p:nvSpPr>
          <p:cNvPr id="420" name="Straight Connector 139"/>
          <p:cNvSpPr/>
          <p:nvPr/>
        </p:nvSpPr>
        <p:spPr>
          <a:xfrm>
            <a:off x="807914" y="5993224"/>
            <a:ext cx="1" cy="158857"/>
          </a:xfrm>
          <a:prstGeom prst="line">
            <a:avLst/>
          </a:prstGeom>
          <a:ln w="15875">
            <a:solidFill>
              <a:srgbClr val="FFFFFF"/>
            </a:solidFill>
          </a:ln>
        </p:spPr>
        <p:txBody>
          <a:bodyPr lIns="45719" rIns="45719"/>
          <a:lstStyle/>
          <a:p>
            <a:endParaRPr/>
          </a:p>
        </p:txBody>
      </p:sp>
      <p:sp>
        <p:nvSpPr>
          <p:cNvPr id="421" name="Straight Connector 140"/>
          <p:cNvSpPr/>
          <p:nvPr/>
        </p:nvSpPr>
        <p:spPr>
          <a:xfrm>
            <a:off x="940295" y="5993224"/>
            <a:ext cx="1" cy="158857"/>
          </a:xfrm>
          <a:prstGeom prst="line">
            <a:avLst/>
          </a:prstGeom>
          <a:ln w="15875">
            <a:solidFill>
              <a:srgbClr val="FFFFFF"/>
            </a:solidFill>
          </a:ln>
        </p:spPr>
        <p:txBody>
          <a:bodyPr lIns="45719" rIns="45719"/>
          <a:lstStyle/>
          <a:p>
            <a:endParaRPr/>
          </a:p>
        </p:txBody>
      </p:sp>
      <p:sp>
        <p:nvSpPr>
          <p:cNvPr id="422" name="Straight Connector 141"/>
          <p:cNvSpPr/>
          <p:nvPr/>
        </p:nvSpPr>
        <p:spPr>
          <a:xfrm>
            <a:off x="1006484" y="5993224"/>
            <a:ext cx="1" cy="158857"/>
          </a:xfrm>
          <a:prstGeom prst="line">
            <a:avLst/>
          </a:prstGeom>
          <a:ln w="15875">
            <a:solidFill>
              <a:srgbClr val="FFFFFF"/>
            </a:solidFill>
          </a:ln>
        </p:spPr>
        <p:txBody>
          <a:bodyPr lIns="45719" rIns="45719"/>
          <a:lstStyle/>
          <a:p>
            <a:endParaRPr/>
          </a:p>
        </p:txBody>
      </p:sp>
      <p:sp>
        <p:nvSpPr>
          <p:cNvPr id="423" name="Straight Connector 142"/>
          <p:cNvSpPr/>
          <p:nvPr/>
        </p:nvSpPr>
        <p:spPr>
          <a:xfrm>
            <a:off x="1072673" y="5993224"/>
            <a:ext cx="1" cy="158857"/>
          </a:xfrm>
          <a:prstGeom prst="line">
            <a:avLst/>
          </a:prstGeom>
          <a:ln w="15875">
            <a:solidFill>
              <a:srgbClr val="FFFFFF"/>
            </a:solidFill>
          </a:ln>
        </p:spPr>
        <p:txBody>
          <a:bodyPr lIns="45719" rIns="45719"/>
          <a:lstStyle/>
          <a:p>
            <a:endParaRPr/>
          </a:p>
        </p:txBody>
      </p:sp>
      <p:sp>
        <p:nvSpPr>
          <p:cNvPr id="424" name="Straight Connector 143"/>
          <p:cNvSpPr/>
          <p:nvPr/>
        </p:nvSpPr>
        <p:spPr>
          <a:xfrm>
            <a:off x="1138864" y="5993224"/>
            <a:ext cx="1" cy="158857"/>
          </a:xfrm>
          <a:prstGeom prst="line">
            <a:avLst/>
          </a:prstGeom>
          <a:ln w="15875">
            <a:solidFill>
              <a:srgbClr val="FFFFFF"/>
            </a:solidFill>
          </a:ln>
        </p:spPr>
        <p:txBody>
          <a:bodyPr lIns="45719" rIns="45719"/>
          <a:lstStyle/>
          <a:p>
            <a:endParaRPr/>
          </a:p>
        </p:txBody>
      </p:sp>
      <p:sp>
        <p:nvSpPr>
          <p:cNvPr id="425" name="Straight Connector 144"/>
          <p:cNvSpPr/>
          <p:nvPr/>
        </p:nvSpPr>
        <p:spPr>
          <a:xfrm>
            <a:off x="1205053" y="5993224"/>
            <a:ext cx="1" cy="158857"/>
          </a:xfrm>
          <a:prstGeom prst="line">
            <a:avLst/>
          </a:prstGeom>
          <a:ln w="15875">
            <a:solidFill>
              <a:srgbClr val="FFFFFF"/>
            </a:solidFill>
          </a:ln>
        </p:spPr>
        <p:txBody>
          <a:bodyPr lIns="45719" rIns="45719"/>
          <a:lstStyle/>
          <a:p>
            <a:endParaRPr/>
          </a:p>
        </p:txBody>
      </p:sp>
      <p:sp>
        <p:nvSpPr>
          <p:cNvPr id="426" name="Straight Connector 145"/>
          <p:cNvSpPr/>
          <p:nvPr/>
        </p:nvSpPr>
        <p:spPr>
          <a:xfrm>
            <a:off x="1271244" y="5993224"/>
            <a:ext cx="1" cy="158857"/>
          </a:xfrm>
          <a:prstGeom prst="line">
            <a:avLst/>
          </a:prstGeom>
          <a:ln w="15875">
            <a:solidFill>
              <a:srgbClr val="FFFFFF"/>
            </a:solidFill>
          </a:ln>
        </p:spPr>
        <p:txBody>
          <a:bodyPr lIns="45719" rIns="45719"/>
          <a:lstStyle/>
          <a:p>
            <a:endParaRPr/>
          </a:p>
        </p:txBody>
      </p:sp>
      <p:sp>
        <p:nvSpPr>
          <p:cNvPr id="427" name="Straight Connector 146"/>
          <p:cNvSpPr/>
          <p:nvPr/>
        </p:nvSpPr>
        <p:spPr>
          <a:xfrm>
            <a:off x="1337433" y="5993224"/>
            <a:ext cx="1" cy="158857"/>
          </a:xfrm>
          <a:prstGeom prst="line">
            <a:avLst/>
          </a:prstGeom>
          <a:ln w="15875">
            <a:solidFill>
              <a:srgbClr val="FFFFFF"/>
            </a:solidFill>
          </a:ln>
        </p:spPr>
        <p:txBody>
          <a:bodyPr lIns="45719" rIns="45719"/>
          <a:lstStyle/>
          <a:p>
            <a:endParaRPr/>
          </a:p>
        </p:txBody>
      </p:sp>
      <p:sp>
        <p:nvSpPr>
          <p:cNvPr id="428" name="Straight Connector 147"/>
          <p:cNvSpPr/>
          <p:nvPr/>
        </p:nvSpPr>
        <p:spPr>
          <a:xfrm>
            <a:off x="1403624" y="5993224"/>
            <a:ext cx="1" cy="158857"/>
          </a:xfrm>
          <a:prstGeom prst="line">
            <a:avLst/>
          </a:prstGeom>
          <a:ln w="15875">
            <a:solidFill>
              <a:srgbClr val="FFFFFF"/>
            </a:solidFill>
          </a:ln>
        </p:spPr>
        <p:txBody>
          <a:bodyPr lIns="45719" rIns="45719"/>
          <a:lstStyle/>
          <a:p>
            <a:endParaRPr/>
          </a:p>
        </p:txBody>
      </p:sp>
      <p:grpSp>
        <p:nvGrpSpPr>
          <p:cNvPr id="434" name="Group 2"/>
          <p:cNvGrpSpPr/>
          <p:nvPr/>
        </p:nvGrpSpPr>
        <p:grpSpPr>
          <a:xfrm>
            <a:off x="1469811" y="5361230"/>
            <a:ext cx="2349743" cy="1313522"/>
            <a:chOff x="0" y="0"/>
            <a:chExt cx="2349741" cy="1313520"/>
          </a:xfrm>
        </p:grpSpPr>
        <p:sp>
          <p:nvSpPr>
            <p:cNvPr id="429" name="Text Box 113"/>
            <p:cNvSpPr txBox="1"/>
            <p:nvPr/>
          </p:nvSpPr>
          <p:spPr>
            <a:xfrm>
              <a:off x="1" y="794278"/>
              <a:ext cx="2322163" cy="254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800"/>
                </a:spcBef>
                <a:defRPr sz="1400">
                  <a:effectLst>
                    <a:outerShdw blurRad="38100" dist="38100" dir="2700000" rotWithShape="0">
                      <a:srgbClr val="FFFFFF"/>
                    </a:outerShdw>
                  </a:effectLst>
                  <a:latin typeface="Corbel"/>
                  <a:ea typeface="Corbel"/>
                  <a:cs typeface="Corbel"/>
                  <a:sym typeface="Corbel"/>
                </a:defRPr>
              </a:lvl1pPr>
            </a:lstStyle>
            <a:p>
              <a:r>
                <a:t>Developing Programs</a:t>
              </a:r>
            </a:p>
          </p:txBody>
        </p:sp>
        <p:sp>
          <p:nvSpPr>
            <p:cNvPr id="430" name="Rectangle 117"/>
            <p:cNvSpPr txBox="1"/>
            <p:nvPr/>
          </p:nvSpPr>
          <p:spPr>
            <a:xfrm>
              <a:off x="0" y="264759"/>
              <a:ext cx="2243562" cy="254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800"/>
                </a:spcBef>
                <a:defRPr sz="1400">
                  <a:effectLst>
                    <a:outerShdw blurRad="38100" dist="38100" dir="2700000" rotWithShape="0">
                      <a:srgbClr val="FFFFFF"/>
                    </a:outerShdw>
                  </a:effectLst>
                  <a:latin typeface="Corbel"/>
                  <a:ea typeface="Corbel"/>
                  <a:cs typeface="Corbel"/>
                  <a:sym typeface="Corbel"/>
                </a:defRPr>
              </a:lvl1pPr>
            </a:lstStyle>
            <a:p>
              <a:r>
                <a:t>Endorsed Programs</a:t>
              </a:r>
            </a:p>
          </p:txBody>
        </p:sp>
        <p:sp>
          <p:nvSpPr>
            <p:cNvPr id="431" name="Text Box 119"/>
            <p:cNvSpPr txBox="1"/>
            <p:nvPr/>
          </p:nvSpPr>
          <p:spPr>
            <a:xfrm>
              <a:off x="1" y="1059038"/>
              <a:ext cx="2349741" cy="254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800"/>
                </a:spcBef>
                <a:defRPr sz="1400">
                  <a:effectLst>
                    <a:outerShdw blurRad="38100" dist="38100" dir="2700000" rotWithShape="0">
                      <a:srgbClr val="FFFFFF"/>
                    </a:outerShdw>
                  </a:effectLst>
                  <a:latin typeface="Corbel"/>
                  <a:ea typeface="Corbel"/>
                  <a:cs typeface="Corbel"/>
                  <a:sym typeface="Corbel"/>
                </a:defRPr>
              </a:lvl1pPr>
            </a:lstStyle>
            <a:p>
              <a:r>
                <a:t>No Program (Contacts)</a:t>
              </a:r>
            </a:p>
          </p:txBody>
        </p:sp>
        <p:sp>
          <p:nvSpPr>
            <p:cNvPr id="432" name="Rectangle 117"/>
            <p:cNvSpPr txBox="1"/>
            <p:nvPr/>
          </p:nvSpPr>
          <p:spPr>
            <a:xfrm>
              <a:off x="1" y="0"/>
              <a:ext cx="2001521" cy="254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spcBef>
                  <a:spcPts val="800"/>
                </a:spcBef>
                <a:defRPr sz="1400">
                  <a:effectLst>
                    <a:outerShdw blurRad="38100" dist="38100" dir="2700000" rotWithShape="0">
                      <a:srgbClr val="FFFFFF"/>
                    </a:outerShdw>
                  </a:effectLst>
                  <a:latin typeface="Corbel"/>
                  <a:ea typeface="Corbel"/>
                  <a:cs typeface="Corbel"/>
                  <a:sym typeface="Corbel"/>
                </a:defRPr>
              </a:lvl1pPr>
            </a:lstStyle>
            <a:p>
              <a:r>
                <a:t>Mature Programs</a:t>
              </a:r>
            </a:p>
          </p:txBody>
        </p:sp>
        <p:sp>
          <p:nvSpPr>
            <p:cNvPr id="433" name="Rectangle 148"/>
            <p:cNvSpPr txBox="1"/>
            <p:nvPr/>
          </p:nvSpPr>
          <p:spPr>
            <a:xfrm>
              <a:off x="2" y="529519"/>
              <a:ext cx="2229028" cy="2544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spcBef>
                  <a:spcPts val="800"/>
                </a:spcBef>
                <a:defRPr sz="1400">
                  <a:effectLst>
                    <a:outerShdw blurRad="38100" dist="38100" dir="2700000" rotWithShape="0">
                      <a:srgbClr val="FFFFFF"/>
                    </a:outerShdw>
                  </a:effectLst>
                  <a:latin typeface="Corbel"/>
                  <a:ea typeface="Corbel"/>
                  <a:cs typeface="Corbel"/>
                  <a:sym typeface="Corbel"/>
                </a:defRPr>
              </a:lvl1pPr>
            </a:lstStyle>
            <a:p>
              <a:r>
                <a:t>Regionally Endorsed Program</a:t>
              </a:r>
            </a:p>
          </p:txBody>
        </p:sp>
      </p:grpSp>
      <p:sp>
        <p:nvSpPr>
          <p:cNvPr id="435" name="Straight Connector 149"/>
          <p:cNvSpPr/>
          <p:nvPr/>
        </p:nvSpPr>
        <p:spPr>
          <a:xfrm>
            <a:off x="874104" y="5993224"/>
            <a:ext cx="1" cy="158857"/>
          </a:xfrm>
          <a:prstGeom prst="line">
            <a:avLst/>
          </a:prstGeom>
          <a:ln w="15875">
            <a:solidFill>
              <a:srgbClr val="FFFFFF"/>
            </a:solidFill>
          </a:ln>
        </p:spPr>
        <p:txBody>
          <a:bodyPr lIns="45719" rIns="45719"/>
          <a:lstStyle/>
          <a:p>
            <a:endParaRPr/>
          </a:p>
        </p:txBody>
      </p:sp>
      <p:sp>
        <p:nvSpPr>
          <p:cNvPr id="436" name="TextBox 150"/>
          <p:cNvSpPr txBox="1"/>
          <p:nvPr/>
        </p:nvSpPr>
        <p:spPr>
          <a:xfrm>
            <a:off x="3603800" y="1204014"/>
            <a:ext cx="2141518" cy="3709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latin typeface="Corbel"/>
                <a:ea typeface="Corbel"/>
                <a:cs typeface="Corbel"/>
                <a:sym typeface="Corbel"/>
              </a:defRPr>
            </a:lvl1pPr>
          </a:lstStyle>
          <a:p>
            <a:r>
              <a:t>www.polst.org</a:t>
            </a:r>
          </a:p>
        </p:txBody>
      </p:sp>
      <p:sp>
        <p:nvSpPr>
          <p:cNvPr id="437" name="Text Box 119"/>
          <p:cNvSpPr txBox="1"/>
          <p:nvPr/>
        </p:nvSpPr>
        <p:spPr>
          <a:xfrm>
            <a:off x="4779305" y="6125604"/>
            <a:ext cx="3044734" cy="43228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spcBef>
                <a:spcPts val="800"/>
              </a:spcBef>
              <a:defRPr sz="1400">
                <a:latin typeface="Corbel"/>
                <a:ea typeface="Corbel"/>
                <a:cs typeface="Corbel"/>
                <a:sym typeface="Corbel"/>
              </a:defRPr>
            </a:lvl1pPr>
          </a:lstStyle>
          <a:p>
            <a:r>
              <a:t>Programs That Do Not Conform to POLST Requirements</a:t>
            </a:r>
          </a:p>
        </p:txBody>
      </p:sp>
      <p:sp>
        <p:nvSpPr>
          <p:cNvPr id="438" name="Freeform 7"/>
          <p:cNvSpPr/>
          <p:nvPr/>
        </p:nvSpPr>
        <p:spPr>
          <a:xfrm>
            <a:off x="1635869" y="1667871"/>
            <a:ext cx="897503" cy="651237"/>
          </a:xfrm>
          <a:custGeom>
            <a:avLst/>
            <a:gdLst/>
            <a:ahLst/>
            <a:cxnLst>
              <a:cxn ang="0">
                <a:pos x="wd2" y="hd2"/>
              </a:cxn>
              <a:cxn ang="5400000">
                <a:pos x="wd2" y="hd2"/>
              </a:cxn>
              <a:cxn ang="10800000">
                <a:pos x="wd2" y="hd2"/>
              </a:cxn>
              <a:cxn ang="16200000">
                <a:pos x="wd2" y="hd2"/>
              </a:cxn>
            </a:cxnLst>
            <a:rect l="0" t="0" r="r" b="b"/>
            <a:pathLst>
              <a:path w="21600" h="21600" extrusionOk="0">
                <a:moveTo>
                  <a:pt x="790" y="4674"/>
                </a:moveTo>
                <a:lnTo>
                  <a:pt x="527" y="10664"/>
                </a:lnTo>
                <a:lnTo>
                  <a:pt x="1021" y="10664"/>
                </a:lnTo>
                <a:lnTo>
                  <a:pt x="757" y="11934"/>
                </a:lnTo>
                <a:lnTo>
                  <a:pt x="362" y="11118"/>
                </a:lnTo>
                <a:lnTo>
                  <a:pt x="0" y="12706"/>
                </a:lnTo>
                <a:lnTo>
                  <a:pt x="1515" y="13886"/>
                </a:lnTo>
                <a:lnTo>
                  <a:pt x="1580" y="14476"/>
                </a:lnTo>
                <a:lnTo>
                  <a:pt x="1976" y="14521"/>
                </a:lnTo>
                <a:lnTo>
                  <a:pt x="3951" y="18923"/>
                </a:lnTo>
                <a:lnTo>
                  <a:pt x="6124" y="18741"/>
                </a:lnTo>
                <a:lnTo>
                  <a:pt x="7771" y="19785"/>
                </a:lnTo>
                <a:lnTo>
                  <a:pt x="8561" y="19603"/>
                </a:lnTo>
                <a:lnTo>
                  <a:pt x="13500" y="19785"/>
                </a:lnTo>
                <a:lnTo>
                  <a:pt x="19130" y="21600"/>
                </a:lnTo>
                <a:lnTo>
                  <a:pt x="19229" y="19240"/>
                </a:lnTo>
                <a:lnTo>
                  <a:pt x="21600" y="5309"/>
                </a:lnTo>
                <a:lnTo>
                  <a:pt x="6651" y="0"/>
                </a:lnTo>
                <a:lnTo>
                  <a:pt x="6750" y="4039"/>
                </a:lnTo>
                <a:lnTo>
                  <a:pt x="6026" y="7397"/>
                </a:lnTo>
                <a:lnTo>
                  <a:pt x="5927" y="9121"/>
                </a:lnTo>
                <a:lnTo>
                  <a:pt x="4346" y="9711"/>
                </a:lnTo>
                <a:lnTo>
                  <a:pt x="4215" y="8894"/>
                </a:lnTo>
                <a:lnTo>
                  <a:pt x="5532" y="7805"/>
                </a:lnTo>
                <a:lnTo>
                  <a:pt x="5400" y="6852"/>
                </a:lnTo>
                <a:lnTo>
                  <a:pt x="4215" y="7079"/>
                </a:lnTo>
                <a:lnTo>
                  <a:pt x="5137" y="6035"/>
                </a:lnTo>
                <a:lnTo>
                  <a:pt x="5762" y="5309"/>
                </a:lnTo>
                <a:lnTo>
                  <a:pt x="922" y="1044"/>
                </a:lnTo>
                <a:lnTo>
                  <a:pt x="527" y="2224"/>
                </a:lnTo>
                <a:lnTo>
                  <a:pt x="790" y="4674"/>
                </a:lnTo>
                <a:close/>
              </a:path>
            </a:pathLst>
          </a:custGeom>
          <a:solidFill>
            <a:srgbClr val="000000"/>
          </a:solidFill>
          <a:ln w="12700">
            <a:miter lim="400000"/>
          </a:ln>
        </p:spPr>
        <p:txBody>
          <a:bodyPr lIns="45719" rIns="45719"/>
          <a:lstStyle/>
          <a:p>
            <a:endParaRPr/>
          </a:p>
        </p:txBody>
      </p:sp>
      <p:sp>
        <p:nvSpPr>
          <p:cNvPr id="439" name="Freeform 8"/>
          <p:cNvSpPr/>
          <p:nvPr/>
        </p:nvSpPr>
        <p:spPr>
          <a:xfrm>
            <a:off x="1846564" y="1706178"/>
            <a:ext cx="42413" cy="47886"/>
          </a:xfrm>
          <a:custGeom>
            <a:avLst/>
            <a:gdLst/>
            <a:ahLst/>
            <a:cxnLst>
              <a:cxn ang="0">
                <a:pos x="wd2" y="hd2"/>
              </a:cxn>
              <a:cxn ang="5400000">
                <a:pos x="wd2" y="hd2"/>
              </a:cxn>
              <a:cxn ang="10800000">
                <a:pos x="wd2" y="hd2"/>
              </a:cxn>
              <a:cxn ang="16200000">
                <a:pos x="wd2" y="hd2"/>
              </a:cxn>
            </a:cxnLst>
            <a:rect l="0" t="0" r="r" b="b"/>
            <a:pathLst>
              <a:path w="21600" h="21600" extrusionOk="0">
                <a:moveTo>
                  <a:pt x="0" y="9874"/>
                </a:moveTo>
                <a:lnTo>
                  <a:pt x="16723" y="0"/>
                </a:lnTo>
                <a:lnTo>
                  <a:pt x="21600" y="9874"/>
                </a:lnTo>
                <a:lnTo>
                  <a:pt x="18116" y="21600"/>
                </a:lnTo>
                <a:lnTo>
                  <a:pt x="0" y="9874"/>
                </a:lnTo>
                <a:close/>
              </a:path>
            </a:pathLst>
          </a:custGeom>
          <a:solidFill>
            <a:srgbClr val="000000"/>
          </a:solidFill>
          <a:ln w="12700">
            <a:miter lim="400000"/>
          </a:ln>
        </p:spPr>
        <p:txBody>
          <a:bodyPr lIns="45719" rIns="45719"/>
          <a:lstStyle/>
          <a:p>
            <a:endParaRPr/>
          </a:p>
        </p:txBody>
      </p:sp>
      <p:sp>
        <p:nvSpPr>
          <p:cNvPr id="440" name="Freeform 9"/>
          <p:cNvSpPr/>
          <p:nvPr/>
        </p:nvSpPr>
        <p:spPr>
          <a:xfrm>
            <a:off x="2464965" y="3052432"/>
            <a:ext cx="759320" cy="946756"/>
          </a:xfrm>
          <a:custGeom>
            <a:avLst/>
            <a:gdLst/>
            <a:ahLst/>
            <a:cxnLst>
              <a:cxn ang="0">
                <a:pos x="wd2" y="hd2"/>
              </a:cxn>
              <a:cxn ang="5400000">
                <a:pos x="wd2" y="hd2"/>
              </a:cxn>
              <a:cxn ang="10800000">
                <a:pos x="wd2" y="hd2"/>
              </a:cxn>
              <a:cxn ang="16200000">
                <a:pos x="wd2" y="hd2"/>
              </a:cxn>
            </a:cxnLst>
            <a:rect l="0" t="0" r="r" b="b"/>
            <a:pathLst>
              <a:path w="21600" h="21600" extrusionOk="0">
                <a:moveTo>
                  <a:pt x="4670" y="0"/>
                </a:moveTo>
                <a:lnTo>
                  <a:pt x="15178" y="1561"/>
                </a:lnTo>
                <a:lnTo>
                  <a:pt x="14361" y="5338"/>
                </a:lnTo>
                <a:lnTo>
                  <a:pt x="21600" y="6274"/>
                </a:lnTo>
                <a:lnTo>
                  <a:pt x="18798" y="21600"/>
                </a:lnTo>
                <a:lnTo>
                  <a:pt x="0" y="19040"/>
                </a:lnTo>
                <a:lnTo>
                  <a:pt x="4670" y="0"/>
                </a:lnTo>
                <a:close/>
              </a:path>
            </a:pathLst>
          </a:custGeom>
          <a:solidFill>
            <a:srgbClr val="000000"/>
          </a:solidFill>
          <a:ln w="12700">
            <a:miter lim="400000"/>
          </a:ln>
        </p:spPr>
        <p:txBody>
          <a:bodyPr lIns="45719" rIns="45719"/>
          <a:lstStyle/>
          <a:p>
            <a:endParaRPr/>
          </a:p>
        </p:txBody>
      </p:sp>
      <p:sp>
        <p:nvSpPr>
          <p:cNvPr id="441" name="Freeform 10"/>
          <p:cNvSpPr/>
          <p:nvPr/>
        </p:nvSpPr>
        <p:spPr>
          <a:xfrm>
            <a:off x="1400548" y="2066000"/>
            <a:ext cx="1069889" cy="907080"/>
          </a:xfrm>
          <a:custGeom>
            <a:avLst/>
            <a:gdLst/>
            <a:ahLst/>
            <a:cxnLst>
              <a:cxn ang="0">
                <a:pos x="wd2" y="hd2"/>
              </a:cxn>
              <a:cxn ang="5400000">
                <a:pos x="wd2" y="hd2"/>
              </a:cxn>
              <a:cxn ang="10800000">
                <a:pos x="wd2" y="hd2"/>
              </a:cxn>
              <a:cxn ang="16200000">
                <a:pos x="wd2" y="hd2"/>
              </a:cxn>
            </a:cxnLst>
            <a:rect l="0" t="0" r="r" b="b"/>
            <a:pathLst>
              <a:path w="21600" h="21600" extrusionOk="0">
                <a:moveTo>
                  <a:pt x="0" y="16127"/>
                </a:moveTo>
                <a:lnTo>
                  <a:pt x="939" y="10653"/>
                </a:lnTo>
                <a:lnTo>
                  <a:pt x="2016" y="9057"/>
                </a:lnTo>
                <a:lnTo>
                  <a:pt x="4668" y="0"/>
                </a:lnTo>
                <a:lnTo>
                  <a:pt x="6021" y="456"/>
                </a:lnTo>
                <a:lnTo>
                  <a:pt x="6077" y="847"/>
                </a:lnTo>
                <a:lnTo>
                  <a:pt x="6408" y="912"/>
                </a:lnTo>
                <a:lnTo>
                  <a:pt x="8065" y="4040"/>
                </a:lnTo>
                <a:lnTo>
                  <a:pt x="9888" y="3910"/>
                </a:lnTo>
                <a:lnTo>
                  <a:pt x="11270" y="4659"/>
                </a:lnTo>
                <a:lnTo>
                  <a:pt x="11932" y="4561"/>
                </a:lnTo>
                <a:lnTo>
                  <a:pt x="16076" y="4659"/>
                </a:lnTo>
                <a:lnTo>
                  <a:pt x="20799" y="5962"/>
                </a:lnTo>
                <a:lnTo>
                  <a:pt x="21020" y="6646"/>
                </a:lnTo>
                <a:lnTo>
                  <a:pt x="21600" y="7624"/>
                </a:lnTo>
                <a:lnTo>
                  <a:pt x="19998" y="10588"/>
                </a:lnTo>
                <a:lnTo>
                  <a:pt x="18948" y="11663"/>
                </a:lnTo>
                <a:lnTo>
                  <a:pt x="18810" y="12478"/>
                </a:lnTo>
                <a:lnTo>
                  <a:pt x="19418" y="13260"/>
                </a:lnTo>
                <a:lnTo>
                  <a:pt x="18755" y="15084"/>
                </a:lnTo>
                <a:lnTo>
                  <a:pt x="17457" y="21600"/>
                </a:lnTo>
                <a:lnTo>
                  <a:pt x="10137" y="19482"/>
                </a:lnTo>
                <a:lnTo>
                  <a:pt x="0" y="16127"/>
                </a:lnTo>
                <a:close/>
              </a:path>
            </a:pathLst>
          </a:custGeom>
          <a:solidFill>
            <a:srgbClr val="000000"/>
          </a:solidFill>
          <a:ln w="12700">
            <a:miter lim="400000"/>
          </a:ln>
        </p:spPr>
        <p:txBody>
          <a:bodyPr lIns="45719" rIns="45719"/>
          <a:lstStyle/>
          <a:p>
            <a:endParaRPr/>
          </a:p>
        </p:txBody>
      </p:sp>
      <p:sp>
        <p:nvSpPr>
          <p:cNvPr id="442" name="Freeform 11"/>
          <p:cNvSpPr/>
          <p:nvPr/>
        </p:nvSpPr>
        <p:spPr>
          <a:xfrm>
            <a:off x="1265102" y="2700818"/>
            <a:ext cx="1131456" cy="1838785"/>
          </a:xfrm>
          <a:custGeom>
            <a:avLst/>
            <a:gdLst/>
            <a:ahLst/>
            <a:cxnLst>
              <a:cxn ang="0">
                <a:pos x="wd2" y="hd2"/>
              </a:cxn>
              <a:cxn ang="5400000">
                <a:pos x="wd2" y="hd2"/>
              </a:cxn>
              <a:cxn ang="10800000">
                <a:pos x="wd2" y="hd2"/>
              </a:cxn>
              <a:cxn ang="16200000">
                <a:pos x="wd2" y="hd2"/>
              </a:cxn>
            </a:cxnLst>
            <a:rect l="0" t="0" r="r" b="b"/>
            <a:pathLst>
              <a:path w="21600" h="21600" extrusionOk="0">
                <a:moveTo>
                  <a:pt x="750" y="4375"/>
                </a:moveTo>
                <a:lnTo>
                  <a:pt x="139" y="6051"/>
                </a:lnTo>
                <a:lnTo>
                  <a:pt x="2221" y="8767"/>
                </a:lnTo>
                <a:lnTo>
                  <a:pt x="2610" y="8588"/>
                </a:lnTo>
                <a:lnTo>
                  <a:pt x="3221" y="9727"/>
                </a:lnTo>
                <a:lnTo>
                  <a:pt x="2221" y="8930"/>
                </a:lnTo>
                <a:lnTo>
                  <a:pt x="1999" y="10182"/>
                </a:lnTo>
                <a:lnTo>
                  <a:pt x="3137" y="10946"/>
                </a:lnTo>
                <a:lnTo>
                  <a:pt x="2360" y="12004"/>
                </a:lnTo>
                <a:lnTo>
                  <a:pt x="4637" y="14883"/>
                </a:lnTo>
                <a:lnTo>
                  <a:pt x="4109" y="15940"/>
                </a:lnTo>
                <a:lnTo>
                  <a:pt x="7107" y="16753"/>
                </a:lnTo>
                <a:lnTo>
                  <a:pt x="8190" y="17615"/>
                </a:lnTo>
                <a:lnTo>
                  <a:pt x="9440" y="17892"/>
                </a:lnTo>
                <a:lnTo>
                  <a:pt x="9467" y="18412"/>
                </a:lnTo>
                <a:lnTo>
                  <a:pt x="10272" y="18526"/>
                </a:lnTo>
                <a:lnTo>
                  <a:pt x="12022" y="20169"/>
                </a:lnTo>
                <a:lnTo>
                  <a:pt x="12022" y="21340"/>
                </a:lnTo>
                <a:lnTo>
                  <a:pt x="19712" y="21600"/>
                </a:lnTo>
                <a:lnTo>
                  <a:pt x="19240" y="21112"/>
                </a:lnTo>
                <a:lnTo>
                  <a:pt x="19462" y="20429"/>
                </a:lnTo>
                <a:lnTo>
                  <a:pt x="20712" y="19242"/>
                </a:lnTo>
                <a:lnTo>
                  <a:pt x="21600" y="18916"/>
                </a:lnTo>
                <a:lnTo>
                  <a:pt x="21072" y="18493"/>
                </a:lnTo>
                <a:lnTo>
                  <a:pt x="20712" y="17322"/>
                </a:lnTo>
                <a:lnTo>
                  <a:pt x="9717" y="7417"/>
                </a:lnTo>
                <a:lnTo>
                  <a:pt x="12271" y="1675"/>
                </a:lnTo>
                <a:lnTo>
                  <a:pt x="2082" y="0"/>
                </a:lnTo>
                <a:lnTo>
                  <a:pt x="1805" y="342"/>
                </a:lnTo>
                <a:lnTo>
                  <a:pt x="0" y="2879"/>
                </a:lnTo>
                <a:lnTo>
                  <a:pt x="750" y="4375"/>
                </a:lnTo>
                <a:close/>
              </a:path>
            </a:pathLst>
          </a:custGeom>
          <a:solidFill>
            <a:srgbClr val="0079C3"/>
          </a:solidFill>
          <a:ln>
            <a:solidFill>
              <a:srgbClr val="FFFFFF"/>
            </a:solidFill>
          </a:ln>
        </p:spPr>
        <p:txBody>
          <a:bodyPr lIns="45719" rIns="45719"/>
          <a:lstStyle/>
          <a:p>
            <a:endParaRPr/>
          </a:p>
        </p:txBody>
      </p:sp>
      <p:sp>
        <p:nvSpPr>
          <p:cNvPr id="443" name="Freeform 12"/>
          <p:cNvSpPr/>
          <p:nvPr/>
        </p:nvSpPr>
        <p:spPr>
          <a:xfrm>
            <a:off x="1778156" y="2884149"/>
            <a:ext cx="850986" cy="1316155"/>
          </a:xfrm>
          <a:custGeom>
            <a:avLst/>
            <a:gdLst/>
            <a:ahLst/>
            <a:cxnLst>
              <a:cxn ang="0">
                <a:pos x="wd2" y="hd2"/>
              </a:cxn>
              <a:cxn ang="5400000">
                <a:pos x="wd2" y="hd2"/>
              </a:cxn>
              <a:cxn ang="10800000">
                <a:pos x="wd2" y="hd2"/>
              </a:cxn>
              <a:cxn ang="16200000">
                <a:pos x="wd2" y="hd2"/>
              </a:cxn>
            </a:cxnLst>
            <a:rect l="0" t="0" r="r" b="b"/>
            <a:pathLst>
              <a:path w="21600" h="21600" extrusionOk="0">
                <a:moveTo>
                  <a:pt x="0" y="7926"/>
                </a:moveTo>
                <a:lnTo>
                  <a:pt x="13730" y="21600"/>
                </a:lnTo>
                <a:lnTo>
                  <a:pt x="14250" y="18704"/>
                </a:lnTo>
                <a:lnTo>
                  <a:pt x="15013" y="18546"/>
                </a:lnTo>
                <a:lnTo>
                  <a:pt x="16330" y="19063"/>
                </a:lnTo>
                <a:lnTo>
                  <a:pt x="17439" y="16458"/>
                </a:lnTo>
                <a:lnTo>
                  <a:pt x="21600" y="2762"/>
                </a:lnTo>
                <a:lnTo>
                  <a:pt x="12378" y="1459"/>
                </a:lnTo>
                <a:lnTo>
                  <a:pt x="3190" y="0"/>
                </a:lnTo>
                <a:lnTo>
                  <a:pt x="0" y="7926"/>
                </a:lnTo>
                <a:close/>
              </a:path>
            </a:pathLst>
          </a:custGeom>
          <a:solidFill>
            <a:srgbClr val="000000"/>
          </a:solidFill>
          <a:ln w="12700">
            <a:miter lim="400000"/>
          </a:ln>
        </p:spPr>
        <p:txBody>
          <a:bodyPr lIns="45719" rIns="45719"/>
          <a:lstStyle/>
          <a:p>
            <a:endParaRPr/>
          </a:p>
        </p:txBody>
      </p:sp>
      <p:sp>
        <p:nvSpPr>
          <p:cNvPr id="444" name="Freeform 13"/>
          <p:cNvSpPr/>
          <p:nvPr/>
        </p:nvSpPr>
        <p:spPr>
          <a:xfrm>
            <a:off x="2265216" y="1827943"/>
            <a:ext cx="804469" cy="1290160"/>
          </a:xfrm>
          <a:custGeom>
            <a:avLst/>
            <a:gdLst/>
            <a:ahLst/>
            <a:cxnLst>
              <a:cxn ang="0">
                <a:pos x="wd2" y="hd2"/>
              </a:cxn>
              <a:cxn ang="5400000">
                <a:pos x="wd2" y="hd2"/>
              </a:cxn>
              <a:cxn ang="10800000">
                <a:pos x="wd2" y="hd2"/>
              </a:cxn>
              <a:cxn ang="16200000">
                <a:pos x="wd2" y="hd2"/>
              </a:cxn>
            </a:cxnLst>
            <a:rect l="0" t="0" r="r" b="b"/>
            <a:pathLst>
              <a:path w="21600" h="21600" extrusionOk="0">
                <a:moveTo>
                  <a:pt x="0" y="19172"/>
                </a:moveTo>
                <a:lnTo>
                  <a:pt x="1729" y="14591"/>
                </a:lnTo>
                <a:lnTo>
                  <a:pt x="2613" y="13308"/>
                </a:lnTo>
                <a:lnTo>
                  <a:pt x="1803" y="12758"/>
                </a:lnTo>
                <a:lnTo>
                  <a:pt x="1987" y="12186"/>
                </a:lnTo>
                <a:lnTo>
                  <a:pt x="3385" y="11430"/>
                </a:lnTo>
                <a:lnTo>
                  <a:pt x="5520" y="9345"/>
                </a:lnTo>
                <a:lnTo>
                  <a:pt x="4747" y="8658"/>
                </a:lnTo>
                <a:lnTo>
                  <a:pt x="4452" y="8177"/>
                </a:lnTo>
                <a:lnTo>
                  <a:pt x="4563" y="7032"/>
                </a:lnTo>
                <a:lnTo>
                  <a:pt x="7212" y="0"/>
                </a:lnTo>
                <a:lnTo>
                  <a:pt x="10046" y="366"/>
                </a:lnTo>
                <a:lnTo>
                  <a:pt x="9089" y="3138"/>
                </a:lnTo>
                <a:lnTo>
                  <a:pt x="9714" y="4100"/>
                </a:lnTo>
                <a:lnTo>
                  <a:pt x="9788" y="4696"/>
                </a:lnTo>
                <a:lnTo>
                  <a:pt x="9457" y="4810"/>
                </a:lnTo>
                <a:lnTo>
                  <a:pt x="10524" y="5452"/>
                </a:lnTo>
                <a:lnTo>
                  <a:pt x="11665" y="7215"/>
                </a:lnTo>
                <a:lnTo>
                  <a:pt x="12033" y="8796"/>
                </a:lnTo>
                <a:lnTo>
                  <a:pt x="12217" y="9620"/>
                </a:lnTo>
                <a:lnTo>
                  <a:pt x="11407" y="10422"/>
                </a:lnTo>
                <a:lnTo>
                  <a:pt x="11996" y="10789"/>
                </a:lnTo>
                <a:lnTo>
                  <a:pt x="13505" y="10262"/>
                </a:lnTo>
                <a:lnTo>
                  <a:pt x="14498" y="13033"/>
                </a:lnTo>
                <a:lnTo>
                  <a:pt x="15197" y="13148"/>
                </a:lnTo>
                <a:lnTo>
                  <a:pt x="15308" y="13950"/>
                </a:lnTo>
                <a:lnTo>
                  <a:pt x="17258" y="14270"/>
                </a:lnTo>
                <a:lnTo>
                  <a:pt x="20275" y="14316"/>
                </a:lnTo>
                <a:lnTo>
                  <a:pt x="21600" y="14683"/>
                </a:lnTo>
                <a:lnTo>
                  <a:pt x="19723" y="21600"/>
                </a:lnTo>
                <a:lnTo>
                  <a:pt x="9788" y="20501"/>
                </a:lnTo>
                <a:lnTo>
                  <a:pt x="0" y="19172"/>
                </a:lnTo>
                <a:close/>
              </a:path>
            </a:pathLst>
          </a:custGeom>
          <a:solidFill>
            <a:srgbClr val="000000"/>
          </a:solidFill>
          <a:ln w="12700">
            <a:miter lim="400000"/>
          </a:ln>
        </p:spPr>
        <p:txBody>
          <a:bodyPr lIns="45719" rIns="45719"/>
          <a:lstStyle/>
          <a:p>
            <a:endParaRPr/>
          </a:p>
        </p:txBody>
      </p:sp>
      <p:sp>
        <p:nvSpPr>
          <p:cNvPr id="445" name="Freeform 15"/>
          <p:cNvSpPr/>
          <p:nvPr/>
        </p:nvSpPr>
        <p:spPr>
          <a:xfrm>
            <a:off x="2210490" y="3886999"/>
            <a:ext cx="915288" cy="1057575"/>
          </a:xfrm>
          <a:custGeom>
            <a:avLst/>
            <a:gdLst/>
            <a:ahLst/>
            <a:cxnLst>
              <a:cxn ang="0">
                <a:pos x="wd2" y="hd2"/>
              </a:cxn>
              <a:cxn ang="5400000">
                <a:pos x="wd2" y="hd2"/>
              </a:cxn>
              <a:cxn ang="10800000">
                <a:pos x="wd2" y="hd2"/>
              </a:cxn>
              <a:cxn ang="16200000">
                <a:pos x="wd2" y="hd2"/>
              </a:cxn>
            </a:cxnLst>
            <a:rect l="0" t="0" r="r" b="b"/>
            <a:pathLst>
              <a:path w="21600" h="21600" extrusionOk="0">
                <a:moveTo>
                  <a:pt x="1388" y="13748"/>
                </a:moveTo>
                <a:lnTo>
                  <a:pt x="839" y="12910"/>
                </a:lnTo>
                <a:lnTo>
                  <a:pt x="1098" y="11736"/>
                </a:lnTo>
                <a:lnTo>
                  <a:pt x="2551" y="9696"/>
                </a:lnTo>
                <a:lnTo>
                  <a:pt x="3584" y="9137"/>
                </a:lnTo>
                <a:lnTo>
                  <a:pt x="2970" y="8411"/>
                </a:lnTo>
                <a:lnTo>
                  <a:pt x="2551" y="6399"/>
                </a:lnTo>
                <a:lnTo>
                  <a:pt x="3035" y="2794"/>
                </a:lnTo>
                <a:lnTo>
                  <a:pt x="3745" y="2599"/>
                </a:lnTo>
                <a:lnTo>
                  <a:pt x="4972" y="3241"/>
                </a:lnTo>
                <a:lnTo>
                  <a:pt x="6005" y="0"/>
                </a:lnTo>
                <a:lnTo>
                  <a:pt x="21600" y="2291"/>
                </a:lnTo>
                <a:lnTo>
                  <a:pt x="18371" y="21600"/>
                </a:lnTo>
                <a:lnTo>
                  <a:pt x="13561" y="21013"/>
                </a:lnTo>
                <a:lnTo>
                  <a:pt x="10590" y="20287"/>
                </a:lnTo>
                <a:lnTo>
                  <a:pt x="4488" y="18135"/>
                </a:lnTo>
                <a:lnTo>
                  <a:pt x="0" y="14810"/>
                </a:lnTo>
                <a:lnTo>
                  <a:pt x="1388" y="13748"/>
                </a:lnTo>
                <a:close/>
              </a:path>
            </a:pathLst>
          </a:custGeom>
          <a:solidFill>
            <a:srgbClr val="000000"/>
          </a:solidFill>
          <a:ln w="12700">
            <a:miter lim="400000"/>
          </a:ln>
        </p:spPr>
        <p:txBody>
          <a:bodyPr lIns="45719" rIns="45719"/>
          <a:lstStyle/>
          <a:p>
            <a:endParaRPr/>
          </a:p>
        </p:txBody>
      </p:sp>
      <p:sp>
        <p:nvSpPr>
          <p:cNvPr id="446" name="Freeform 16"/>
          <p:cNvSpPr/>
          <p:nvPr/>
        </p:nvSpPr>
        <p:spPr>
          <a:xfrm>
            <a:off x="2971177" y="2618730"/>
            <a:ext cx="942651" cy="777106"/>
          </a:xfrm>
          <a:custGeom>
            <a:avLst/>
            <a:gdLst/>
            <a:ahLst/>
            <a:cxnLst>
              <a:cxn ang="0">
                <a:pos x="wd2" y="hd2"/>
              </a:cxn>
              <a:cxn ang="5400000">
                <a:pos x="wd2" y="hd2"/>
              </a:cxn>
              <a:cxn ang="10800000">
                <a:pos x="wd2" y="hd2"/>
              </a:cxn>
              <a:cxn ang="16200000">
                <a:pos x="wd2" y="hd2"/>
              </a:cxn>
            </a:cxnLst>
            <a:rect l="0" t="0" r="r" b="b"/>
            <a:pathLst>
              <a:path w="21600" h="21600" extrusionOk="0">
                <a:moveTo>
                  <a:pt x="0" y="18558"/>
                </a:moveTo>
                <a:lnTo>
                  <a:pt x="2567" y="0"/>
                </a:lnTo>
                <a:lnTo>
                  <a:pt x="11113" y="1597"/>
                </a:lnTo>
                <a:lnTo>
                  <a:pt x="21600" y="2928"/>
                </a:lnTo>
                <a:lnTo>
                  <a:pt x="20880" y="12321"/>
                </a:lnTo>
                <a:lnTo>
                  <a:pt x="20191" y="21600"/>
                </a:lnTo>
                <a:lnTo>
                  <a:pt x="5823" y="19699"/>
                </a:lnTo>
                <a:lnTo>
                  <a:pt x="0" y="18558"/>
                </a:lnTo>
                <a:close/>
              </a:path>
            </a:pathLst>
          </a:custGeom>
          <a:solidFill>
            <a:srgbClr val="000000"/>
          </a:solidFill>
          <a:ln w="12700">
            <a:miter lim="400000"/>
          </a:ln>
        </p:spPr>
        <p:txBody>
          <a:bodyPr lIns="45719" rIns="45719"/>
          <a:lstStyle/>
          <a:p>
            <a:endParaRPr/>
          </a:p>
        </p:txBody>
      </p:sp>
      <p:sp>
        <p:nvSpPr>
          <p:cNvPr id="447" name="Freeform 17"/>
          <p:cNvSpPr/>
          <p:nvPr/>
        </p:nvSpPr>
        <p:spPr>
          <a:xfrm>
            <a:off x="3125777" y="3327427"/>
            <a:ext cx="979591" cy="770266"/>
          </a:xfrm>
          <a:custGeom>
            <a:avLst/>
            <a:gdLst/>
            <a:ahLst/>
            <a:cxnLst>
              <a:cxn ang="0">
                <a:pos x="wd2" y="hd2"/>
              </a:cxn>
              <a:cxn ang="5400000">
                <a:pos x="wd2" y="hd2"/>
              </a:cxn>
              <a:cxn ang="10800000">
                <a:pos x="wd2" y="hd2"/>
              </a:cxn>
              <a:cxn ang="16200000">
                <a:pos x="wd2" y="hd2"/>
              </a:cxn>
            </a:cxnLst>
            <a:rect l="0" t="0" r="r" b="b"/>
            <a:pathLst>
              <a:path w="21600" h="21600" extrusionOk="0">
                <a:moveTo>
                  <a:pt x="2172" y="0"/>
                </a:moveTo>
                <a:lnTo>
                  <a:pt x="16019" y="1918"/>
                </a:lnTo>
                <a:lnTo>
                  <a:pt x="21600" y="2609"/>
                </a:lnTo>
                <a:lnTo>
                  <a:pt x="21328" y="7251"/>
                </a:lnTo>
                <a:lnTo>
                  <a:pt x="20604" y="21600"/>
                </a:lnTo>
                <a:lnTo>
                  <a:pt x="17769" y="21331"/>
                </a:lnTo>
                <a:lnTo>
                  <a:pt x="8930" y="20334"/>
                </a:lnTo>
                <a:lnTo>
                  <a:pt x="0" y="18838"/>
                </a:lnTo>
                <a:lnTo>
                  <a:pt x="2172" y="0"/>
                </a:lnTo>
                <a:close/>
              </a:path>
            </a:pathLst>
          </a:custGeom>
          <a:solidFill>
            <a:srgbClr val="000000"/>
          </a:solidFill>
          <a:ln w="12700">
            <a:miter lim="400000"/>
          </a:ln>
        </p:spPr>
        <p:txBody>
          <a:bodyPr lIns="45719" rIns="45719"/>
          <a:lstStyle/>
          <a:p>
            <a:endParaRPr/>
          </a:p>
        </p:txBody>
      </p:sp>
      <p:sp>
        <p:nvSpPr>
          <p:cNvPr id="448" name="Freeform 18"/>
          <p:cNvSpPr/>
          <p:nvPr/>
        </p:nvSpPr>
        <p:spPr>
          <a:xfrm>
            <a:off x="2988962" y="3999186"/>
            <a:ext cx="942652" cy="963174"/>
          </a:xfrm>
          <a:custGeom>
            <a:avLst/>
            <a:gdLst/>
            <a:ahLst/>
            <a:cxnLst>
              <a:cxn ang="0">
                <a:pos x="wd2" y="hd2"/>
              </a:cxn>
              <a:cxn ang="5400000">
                <a:pos x="wd2" y="hd2"/>
              </a:cxn>
              <a:cxn ang="10800000">
                <a:pos x="wd2" y="hd2"/>
              </a:cxn>
              <a:cxn ang="16200000">
                <a:pos x="wd2" y="hd2"/>
              </a:cxn>
            </a:cxnLst>
            <a:rect l="0" t="0" r="r" b="b"/>
            <a:pathLst>
              <a:path w="21600" h="21600" extrusionOk="0">
                <a:moveTo>
                  <a:pt x="2727" y="21600"/>
                </a:moveTo>
                <a:lnTo>
                  <a:pt x="2978" y="19974"/>
                </a:lnTo>
                <a:lnTo>
                  <a:pt x="8402" y="20680"/>
                </a:lnTo>
                <a:lnTo>
                  <a:pt x="8120" y="19882"/>
                </a:lnTo>
                <a:lnTo>
                  <a:pt x="19844" y="20956"/>
                </a:lnTo>
                <a:lnTo>
                  <a:pt x="21600" y="1994"/>
                </a:lnTo>
                <a:lnTo>
                  <a:pt x="12415" y="1197"/>
                </a:lnTo>
                <a:lnTo>
                  <a:pt x="3135" y="0"/>
                </a:lnTo>
                <a:lnTo>
                  <a:pt x="0" y="21201"/>
                </a:lnTo>
                <a:lnTo>
                  <a:pt x="2727" y="21600"/>
                </a:lnTo>
                <a:close/>
              </a:path>
            </a:pathLst>
          </a:custGeom>
          <a:solidFill>
            <a:srgbClr val="000000"/>
          </a:solidFill>
          <a:ln w="12700">
            <a:miter lim="400000"/>
          </a:ln>
        </p:spPr>
        <p:txBody>
          <a:bodyPr lIns="45719" rIns="45719"/>
          <a:lstStyle/>
          <a:p>
            <a:endParaRPr/>
          </a:p>
        </p:txBody>
      </p:sp>
      <p:sp>
        <p:nvSpPr>
          <p:cNvPr id="449" name="Freeform 19"/>
          <p:cNvSpPr/>
          <p:nvPr/>
        </p:nvSpPr>
        <p:spPr>
          <a:xfrm>
            <a:off x="3343312" y="4177044"/>
            <a:ext cx="1878461" cy="1811424"/>
          </a:xfrm>
          <a:custGeom>
            <a:avLst/>
            <a:gdLst/>
            <a:ahLst/>
            <a:cxnLst>
              <a:cxn ang="0">
                <a:pos x="wd2" y="hd2"/>
              </a:cxn>
              <a:cxn ang="5400000">
                <a:pos x="wd2" y="hd2"/>
              </a:cxn>
              <a:cxn ang="10800000">
                <a:pos x="wd2" y="hd2"/>
              </a:cxn>
              <a:cxn ang="16200000">
                <a:pos x="wd2" y="hd2"/>
              </a:cxn>
            </a:cxnLst>
            <a:rect l="0" t="0" r="r" b="b"/>
            <a:pathLst>
              <a:path w="21600" h="21600" extrusionOk="0">
                <a:moveTo>
                  <a:pt x="0" y="8451"/>
                </a:moveTo>
                <a:lnTo>
                  <a:pt x="5884" y="9022"/>
                </a:lnTo>
                <a:lnTo>
                  <a:pt x="6686" y="0"/>
                </a:lnTo>
                <a:lnTo>
                  <a:pt x="11358" y="277"/>
                </a:lnTo>
                <a:lnTo>
                  <a:pt x="11201" y="4160"/>
                </a:lnTo>
                <a:lnTo>
                  <a:pt x="11657" y="4568"/>
                </a:lnTo>
                <a:lnTo>
                  <a:pt x="12082" y="4568"/>
                </a:lnTo>
                <a:lnTo>
                  <a:pt x="12444" y="4943"/>
                </a:lnTo>
                <a:lnTo>
                  <a:pt x="13136" y="5106"/>
                </a:lnTo>
                <a:lnTo>
                  <a:pt x="14536" y="5759"/>
                </a:lnTo>
                <a:lnTo>
                  <a:pt x="14804" y="5482"/>
                </a:lnTo>
                <a:lnTo>
                  <a:pt x="15716" y="6020"/>
                </a:lnTo>
                <a:lnTo>
                  <a:pt x="16928" y="6020"/>
                </a:lnTo>
                <a:lnTo>
                  <a:pt x="17746" y="5759"/>
                </a:lnTo>
                <a:lnTo>
                  <a:pt x="18878" y="5531"/>
                </a:lnTo>
                <a:lnTo>
                  <a:pt x="19948" y="6134"/>
                </a:lnTo>
                <a:lnTo>
                  <a:pt x="20121" y="6330"/>
                </a:lnTo>
                <a:lnTo>
                  <a:pt x="20656" y="6330"/>
                </a:lnTo>
                <a:lnTo>
                  <a:pt x="20782" y="9527"/>
                </a:lnTo>
                <a:lnTo>
                  <a:pt x="21600" y="11094"/>
                </a:lnTo>
                <a:lnTo>
                  <a:pt x="21301" y="12334"/>
                </a:lnTo>
                <a:lnTo>
                  <a:pt x="21348" y="13361"/>
                </a:lnTo>
                <a:lnTo>
                  <a:pt x="20971" y="13867"/>
                </a:lnTo>
                <a:lnTo>
                  <a:pt x="21144" y="14047"/>
                </a:lnTo>
                <a:lnTo>
                  <a:pt x="20247" y="14324"/>
                </a:lnTo>
                <a:lnTo>
                  <a:pt x="19555" y="14405"/>
                </a:lnTo>
                <a:lnTo>
                  <a:pt x="19681" y="13834"/>
                </a:lnTo>
                <a:lnTo>
                  <a:pt x="19287" y="14161"/>
                </a:lnTo>
                <a:lnTo>
                  <a:pt x="19303" y="14813"/>
                </a:lnTo>
                <a:lnTo>
                  <a:pt x="18847" y="15466"/>
                </a:lnTo>
                <a:lnTo>
                  <a:pt x="16298" y="16836"/>
                </a:lnTo>
                <a:lnTo>
                  <a:pt x="15465" y="17717"/>
                </a:lnTo>
                <a:lnTo>
                  <a:pt x="14741" y="19610"/>
                </a:lnTo>
                <a:lnTo>
                  <a:pt x="15370" y="21600"/>
                </a:lnTo>
                <a:lnTo>
                  <a:pt x="14741" y="21600"/>
                </a:lnTo>
                <a:lnTo>
                  <a:pt x="12003" y="20572"/>
                </a:lnTo>
                <a:lnTo>
                  <a:pt x="11705" y="19724"/>
                </a:lnTo>
                <a:lnTo>
                  <a:pt x="11421" y="19316"/>
                </a:lnTo>
                <a:lnTo>
                  <a:pt x="11311" y="18207"/>
                </a:lnTo>
                <a:lnTo>
                  <a:pt x="10792" y="17782"/>
                </a:lnTo>
                <a:lnTo>
                  <a:pt x="9298" y="14781"/>
                </a:lnTo>
                <a:lnTo>
                  <a:pt x="8590" y="14210"/>
                </a:lnTo>
                <a:lnTo>
                  <a:pt x="8385" y="13720"/>
                </a:lnTo>
                <a:lnTo>
                  <a:pt x="6198" y="13606"/>
                </a:lnTo>
                <a:lnTo>
                  <a:pt x="5050" y="15042"/>
                </a:lnTo>
                <a:lnTo>
                  <a:pt x="3068" y="13557"/>
                </a:lnTo>
                <a:lnTo>
                  <a:pt x="2501" y="11502"/>
                </a:lnTo>
                <a:lnTo>
                  <a:pt x="614" y="9560"/>
                </a:lnTo>
                <a:lnTo>
                  <a:pt x="378" y="8956"/>
                </a:lnTo>
                <a:lnTo>
                  <a:pt x="142" y="8875"/>
                </a:lnTo>
                <a:lnTo>
                  <a:pt x="0" y="8451"/>
                </a:lnTo>
                <a:close/>
              </a:path>
            </a:pathLst>
          </a:custGeom>
          <a:solidFill>
            <a:srgbClr val="000000"/>
          </a:solidFill>
          <a:ln w="12700">
            <a:miter lim="400000"/>
          </a:ln>
        </p:spPr>
        <p:txBody>
          <a:bodyPr lIns="45719" rIns="45719"/>
          <a:lstStyle/>
          <a:p>
            <a:endParaRPr/>
          </a:p>
        </p:txBody>
      </p:sp>
      <p:sp>
        <p:nvSpPr>
          <p:cNvPr id="450" name="Freeform 20"/>
          <p:cNvSpPr/>
          <p:nvPr/>
        </p:nvSpPr>
        <p:spPr>
          <a:xfrm>
            <a:off x="3930246" y="2056422"/>
            <a:ext cx="882454" cy="555467"/>
          </a:xfrm>
          <a:custGeom>
            <a:avLst/>
            <a:gdLst/>
            <a:ahLst/>
            <a:cxnLst>
              <a:cxn ang="0">
                <a:pos x="wd2" y="hd2"/>
              </a:cxn>
              <a:cxn ang="5400000">
                <a:pos x="wd2" y="hd2"/>
              </a:cxn>
              <a:cxn ang="10800000">
                <a:pos x="wd2" y="hd2"/>
              </a:cxn>
              <a:cxn ang="16200000">
                <a:pos x="wd2" y="hd2"/>
              </a:cxn>
            </a:cxnLst>
            <a:rect l="0" t="0" r="r" b="b"/>
            <a:pathLst>
              <a:path w="21600" h="21600" extrusionOk="0">
                <a:moveTo>
                  <a:pt x="1139" y="0"/>
                </a:moveTo>
                <a:lnTo>
                  <a:pt x="19926" y="1543"/>
                </a:lnTo>
                <a:lnTo>
                  <a:pt x="20060" y="6969"/>
                </a:lnTo>
                <a:lnTo>
                  <a:pt x="20897" y="11332"/>
                </a:lnTo>
                <a:lnTo>
                  <a:pt x="21031" y="17025"/>
                </a:lnTo>
                <a:lnTo>
                  <a:pt x="21600" y="21600"/>
                </a:lnTo>
                <a:lnTo>
                  <a:pt x="10214" y="21015"/>
                </a:lnTo>
                <a:lnTo>
                  <a:pt x="0" y="19791"/>
                </a:lnTo>
                <a:lnTo>
                  <a:pt x="1139" y="0"/>
                </a:lnTo>
                <a:close/>
              </a:path>
            </a:pathLst>
          </a:custGeom>
          <a:solidFill>
            <a:srgbClr val="000000"/>
          </a:solidFill>
          <a:ln w="12700">
            <a:miter lim="400000"/>
          </a:ln>
        </p:spPr>
        <p:txBody>
          <a:bodyPr lIns="45719" rIns="45719"/>
          <a:lstStyle/>
          <a:p>
            <a:endParaRPr/>
          </a:p>
        </p:txBody>
      </p:sp>
      <p:sp>
        <p:nvSpPr>
          <p:cNvPr id="451" name="Freeform 21"/>
          <p:cNvSpPr/>
          <p:nvPr/>
        </p:nvSpPr>
        <p:spPr>
          <a:xfrm>
            <a:off x="3882361" y="2565373"/>
            <a:ext cx="944020" cy="632083"/>
          </a:xfrm>
          <a:custGeom>
            <a:avLst/>
            <a:gdLst/>
            <a:ahLst/>
            <a:cxnLst>
              <a:cxn ang="0">
                <a:pos x="wd2" y="hd2"/>
              </a:cxn>
              <a:cxn ang="5400000">
                <a:pos x="wd2" y="hd2"/>
              </a:cxn>
              <a:cxn ang="10800000">
                <a:pos x="wd2" y="hd2"/>
              </a:cxn>
              <a:cxn ang="16200000">
                <a:pos x="wd2" y="hd2"/>
              </a:cxn>
            </a:cxnLst>
            <a:rect l="0" t="0" r="r" b="b"/>
            <a:pathLst>
              <a:path w="21600" h="21600" extrusionOk="0">
                <a:moveTo>
                  <a:pt x="1096" y="0"/>
                </a:moveTo>
                <a:lnTo>
                  <a:pt x="10643" y="1075"/>
                </a:lnTo>
                <a:lnTo>
                  <a:pt x="21287" y="1590"/>
                </a:lnTo>
                <a:lnTo>
                  <a:pt x="20536" y="3600"/>
                </a:lnTo>
                <a:lnTo>
                  <a:pt x="21600" y="5096"/>
                </a:lnTo>
                <a:lnTo>
                  <a:pt x="21537" y="15709"/>
                </a:lnTo>
                <a:lnTo>
                  <a:pt x="21130" y="15662"/>
                </a:lnTo>
                <a:lnTo>
                  <a:pt x="21130" y="17018"/>
                </a:lnTo>
                <a:lnTo>
                  <a:pt x="21506" y="18000"/>
                </a:lnTo>
                <a:lnTo>
                  <a:pt x="21287" y="19075"/>
                </a:lnTo>
                <a:lnTo>
                  <a:pt x="21506" y="21600"/>
                </a:lnTo>
                <a:lnTo>
                  <a:pt x="21005" y="21273"/>
                </a:lnTo>
                <a:lnTo>
                  <a:pt x="20442" y="20384"/>
                </a:lnTo>
                <a:lnTo>
                  <a:pt x="18563" y="19403"/>
                </a:lnTo>
                <a:lnTo>
                  <a:pt x="16685" y="19543"/>
                </a:lnTo>
                <a:lnTo>
                  <a:pt x="15621" y="18327"/>
                </a:lnTo>
                <a:lnTo>
                  <a:pt x="0" y="16971"/>
                </a:lnTo>
                <a:lnTo>
                  <a:pt x="1096" y="0"/>
                </a:lnTo>
                <a:close/>
              </a:path>
            </a:pathLst>
          </a:custGeom>
          <a:solidFill>
            <a:srgbClr val="000000"/>
          </a:solidFill>
          <a:ln w="12700">
            <a:miter lim="400000"/>
          </a:ln>
        </p:spPr>
        <p:txBody>
          <a:bodyPr lIns="45719" rIns="45719"/>
          <a:lstStyle/>
          <a:p>
            <a:endParaRPr/>
          </a:p>
        </p:txBody>
      </p:sp>
      <p:sp>
        <p:nvSpPr>
          <p:cNvPr id="452" name="Freeform 22"/>
          <p:cNvSpPr/>
          <p:nvPr/>
        </p:nvSpPr>
        <p:spPr>
          <a:xfrm>
            <a:off x="3852262" y="3062008"/>
            <a:ext cx="1106829" cy="552731"/>
          </a:xfrm>
          <a:custGeom>
            <a:avLst/>
            <a:gdLst/>
            <a:ahLst/>
            <a:cxnLst>
              <a:cxn ang="0">
                <a:pos x="wd2" y="hd2"/>
              </a:cxn>
              <a:cxn ang="5400000">
                <a:pos x="wd2" y="hd2"/>
              </a:cxn>
              <a:cxn ang="10800000">
                <a:pos x="wd2" y="hd2"/>
              </a:cxn>
              <a:cxn ang="16200000">
                <a:pos x="wd2" y="hd2"/>
              </a:cxn>
            </a:cxnLst>
            <a:rect l="0" t="0" r="r" b="b"/>
            <a:pathLst>
              <a:path w="21600" h="21600" extrusionOk="0">
                <a:moveTo>
                  <a:pt x="587" y="0"/>
                </a:moveTo>
                <a:lnTo>
                  <a:pt x="13911" y="1550"/>
                </a:lnTo>
                <a:lnTo>
                  <a:pt x="14818" y="2941"/>
                </a:lnTo>
                <a:lnTo>
                  <a:pt x="16420" y="2780"/>
                </a:lnTo>
                <a:lnTo>
                  <a:pt x="18022" y="3903"/>
                </a:lnTo>
                <a:lnTo>
                  <a:pt x="18503" y="4919"/>
                </a:lnTo>
                <a:lnTo>
                  <a:pt x="18930" y="5293"/>
                </a:lnTo>
                <a:lnTo>
                  <a:pt x="19651" y="9410"/>
                </a:lnTo>
                <a:lnTo>
                  <a:pt x="19651" y="10640"/>
                </a:lnTo>
                <a:lnTo>
                  <a:pt x="20158" y="12618"/>
                </a:lnTo>
                <a:lnTo>
                  <a:pt x="20372" y="15665"/>
                </a:lnTo>
                <a:lnTo>
                  <a:pt x="20238" y="16628"/>
                </a:lnTo>
                <a:lnTo>
                  <a:pt x="20559" y="17644"/>
                </a:lnTo>
                <a:lnTo>
                  <a:pt x="21600" y="21600"/>
                </a:lnTo>
                <a:lnTo>
                  <a:pt x="11988" y="21386"/>
                </a:lnTo>
                <a:lnTo>
                  <a:pt x="4699" y="20477"/>
                </a:lnTo>
                <a:lnTo>
                  <a:pt x="4939" y="14008"/>
                </a:lnTo>
                <a:lnTo>
                  <a:pt x="0" y="13046"/>
                </a:lnTo>
                <a:lnTo>
                  <a:pt x="587" y="0"/>
                </a:lnTo>
                <a:close/>
              </a:path>
            </a:pathLst>
          </a:custGeom>
          <a:solidFill>
            <a:srgbClr val="000000"/>
          </a:solidFill>
          <a:ln w="12700">
            <a:miter lim="400000"/>
          </a:ln>
        </p:spPr>
        <p:txBody>
          <a:bodyPr lIns="45719" rIns="45719"/>
          <a:lstStyle/>
          <a:p>
            <a:endParaRPr/>
          </a:p>
        </p:txBody>
      </p:sp>
      <p:sp>
        <p:nvSpPr>
          <p:cNvPr id="453" name="Freeform 23"/>
          <p:cNvSpPr/>
          <p:nvPr/>
        </p:nvSpPr>
        <p:spPr>
          <a:xfrm>
            <a:off x="4060219" y="3586007"/>
            <a:ext cx="997378" cy="537681"/>
          </a:xfrm>
          <a:custGeom>
            <a:avLst/>
            <a:gdLst/>
            <a:ahLst/>
            <a:cxnLst>
              <a:cxn ang="0">
                <a:pos x="wd2" y="hd2"/>
              </a:cxn>
              <a:cxn ang="5400000">
                <a:pos x="wd2" y="hd2"/>
              </a:cxn>
              <a:cxn ang="10800000">
                <a:pos x="wd2" y="hd2"/>
              </a:cxn>
              <a:cxn ang="16200000">
                <a:pos x="wd2" y="hd2"/>
              </a:cxn>
            </a:cxnLst>
            <a:rect l="0" t="0" r="r" b="b"/>
            <a:pathLst>
              <a:path w="21600" h="21600" extrusionOk="0">
                <a:moveTo>
                  <a:pt x="711" y="0"/>
                </a:moveTo>
                <a:lnTo>
                  <a:pt x="8800" y="934"/>
                </a:lnTo>
                <a:lnTo>
                  <a:pt x="19467" y="1154"/>
                </a:lnTo>
                <a:lnTo>
                  <a:pt x="20030" y="2089"/>
                </a:lnTo>
                <a:lnTo>
                  <a:pt x="20385" y="1924"/>
                </a:lnTo>
                <a:lnTo>
                  <a:pt x="20800" y="2968"/>
                </a:lnTo>
                <a:lnTo>
                  <a:pt x="20444" y="2968"/>
                </a:lnTo>
                <a:lnTo>
                  <a:pt x="20089" y="4287"/>
                </a:lnTo>
                <a:lnTo>
                  <a:pt x="20948" y="6595"/>
                </a:lnTo>
                <a:lnTo>
                  <a:pt x="21600" y="6980"/>
                </a:lnTo>
                <a:lnTo>
                  <a:pt x="21511" y="21545"/>
                </a:lnTo>
                <a:lnTo>
                  <a:pt x="12356" y="21600"/>
                </a:lnTo>
                <a:lnTo>
                  <a:pt x="0" y="20556"/>
                </a:lnTo>
                <a:lnTo>
                  <a:pt x="711" y="0"/>
                </a:lnTo>
                <a:close/>
              </a:path>
            </a:pathLst>
          </a:custGeom>
          <a:solidFill>
            <a:srgbClr val="000000"/>
          </a:solidFill>
          <a:ln w="12700">
            <a:miter lim="400000"/>
          </a:ln>
        </p:spPr>
        <p:txBody>
          <a:bodyPr lIns="45719" rIns="45719"/>
          <a:lstStyle/>
          <a:p>
            <a:endParaRPr/>
          </a:p>
        </p:txBody>
      </p:sp>
      <p:sp>
        <p:nvSpPr>
          <p:cNvPr id="454" name="Freeform 24"/>
          <p:cNvSpPr/>
          <p:nvPr/>
        </p:nvSpPr>
        <p:spPr>
          <a:xfrm>
            <a:off x="3924772" y="4088116"/>
            <a:ext cx="1158819" cy="603352"/>
          </a:xfrm>
          <a:custGeom>
            <a:avLst/>
            <a:gdLst/>
            <a:ahLst/>
            <a:cxnLst>
              <a:cxn ang="0">
                <a:pos x="wd2" y="hd2"/>
              </a:cxn>
              <a:cxn ang="5400000">
                <a:pos x="wd2" y="hd2"/>
              </a:cxn>
              <a:cxn ang="10800000">
                <a:pos x="wd2" y="hd2"/>
              </a:cxn>
              <a:cxn ang="16200000">
                <a:pos x="wd2" y="hd2"/>
              </a:cxn>
            </a:cxnLst>
            <a:rect l="0" t="0" r="r" b="b"/>
            <a:pathLst>
              <a:path w="21600" h="21600" extrusionOk="0">
                <a:moveTo>
                  <a:pt x="128" y="0"/>
                </a:moveTo>
                <a:lnTo>
                  <a:pt x="2525" y="343"/>
                </a:lnTo>
                <a:lnTo>
                  <a:pt x="13159" y="1273"/>
                </a:lnTo>
                <a:lnTo>
                  <a:pt x="21039" y="1224"/>
                </a:lnTo>
                <a:lnTo>
                  <a:pt x="21115" y="4359"/>
                </a:lnTo>
                <a:lnTo>
                  <a:pt x="21600" y="11069"/>
                </a:lnTo>
                <a:lnTo>
                  <a:pt x="21498" y="21600"/>
                </a:lnTo>
                <a:lnTo>
                  <a:pt x="19764" y="19788"/>
                </a:lnTo>
                <a:lnTo>
                  <a:pt x="17928" y="20473"/>
                </a:lnTo>
                <a:lnTo>
                  <a:pt x="16602" y="21257"/>
                </a:lnTo>
                <a:lnTo>
                  <a:pt x="14638" y="21257"/>
                </a:lnTo>
                <a:lnTo>
                  <a:pt x="13159" y="19641"/>
                </a:lnTo>
                <a:lnTo>
                  <a:pt x="12725" y="20473"/>
                </a:lnTo>
                <a:lnTo>
                  <a:pt x="10456" y="18514"/>
                </a:lnTo>
                <a:lnTo>
                  <a:pt x="9334" y="18024"/>
                </a:lnTo>
                <a:lnTo>
                  <a:pt x="8747" y="16898"/>
                </a:lnTo>
                <a:lnTo>
                  <a:pt x="8059" y="16898"/>
                </a:lnTo>
                <a:lnTo>
                  <a:pt x="7319" y="15673"/>
                </a:lnTo>
                <a:lnTo>
                  <a:pt x="7574" y="4016"/>
                </a:lnTo>
                <a:lnTo>
                  <a:pt x="0" y="3184"/>
                </a:lnTo>
                <a:lnTo>
                  <a:pt x="128" y="0"/>
                </a:lnTo>
                <a:close/>
              </a:path>
            </a:pathLst>
          </a:custGeom>
          <a:solidFill>
            <a:srgbClr val="000000"/>
          </a:solidFill>
          <a:ln w="12700">
            <a:miter lim="400000"/>
          </a:ln>
        </p:spPr>
        <p:txBody>
          <a:bodyPr lIns="45719" rIns="45719"/>
          <a:lstStyle/>
          <a:p>
            <a:endParaRPr/>
          </a:p>
        </p:txBody>
      </p:sp>
      <p:sp>
        <p:nvSpPr>
          <p:cNvPr id="455" name="Freeform 25"/>
          <p:cNvSpPr/>
          <p:nvPr/>
        </p:nvSpPr>
        <p:spPr>
          <a:xfrm>
            <a:off x="4744290" y="2050950"/>
            <a:ext cx="875614" cy="974119"/>
          </a:xfrm>
          <a:custGeom>
            <a:avLst/>
            <a:gdLst/>
            <a:ahLst/>
            <a:cxnLst>
              <a:cxn ang="0">
                <a:pos x="wd2" y="hd2"/>
              </a:cxn>
              <a:cxn ang="5400000">
                <a:pos x="wd2" y="hd2"/>
              </a:cxn>
              <a:cxn ang="10800000">
                <a:pos x="wd2" y="hd2"/>
              </a:cxn>
              <a:cxn ang="16200000">
                <a:pos x="wd2" y="hd2"/>
              </a:cxn>
            </a:cxnLst>
            <a:rect l="0" t="0" r="r" b="b"/>
            <a:pathLst>
              <a:path w="21600" h="21600" extrusionOk="0">
                <a:moveTo>
                  <a:pt x="135" y="4096"/>
                </a:moveTo>
                <a:lnTo>
                  <a:pt x="980" y="6583"/>
                </a:lnTo>
                <a:lnTo>
                  <a:pt x="1115" y="9829"/>
                </a:lnTo>
                <a:lnTo>
                  <a:pt x="1690" y="12438"/>
                </a:lnTo>
                <a:lnTo>
                  <a:pt x="879" y="13743"/>
                </a:lnTo>
                <a:lnTo>
                  <a:pt x="2028" y="14713"/>
                </a:lnTo>
                <a:lnTo>
                  <a:pt x="1961" y="21600"/>
                </a:lnTo>
                <a:lnTo>
                  <a:pt x="17713" y="21297"/>
                </a:lnTo>
                <a:lnTo>
                  <a:pt x="17442" y="19962"/>
                </a:lnTo>
                <a:lnTo>
                  <a:pt x="15752" y="18809"/>
                </a:lnTo>
                <a:lnTo>
                  <a:pt x="14907" y="17960"/>
                </a:lnTo>
                <a:lnTo>
                  <a:pt x="12777" y="16716"/>
                </a:lnTo>
                <a:lnTo>
                  <a:pt x="12811" y="14713"/>
                </a:lnTo>
                <a:lnTo>
                  <a:pt x="12372" y="13439"/>
                </a:lnTo>
                <a:lnTo>
                  <a:pt x="14163" y="11528"/>
                </a:lnTo>
                <a:lnTo>
                  <a:pt x="14028" y="9617"/>
                </a:lnTo>
                <a:lnTo>
                  <a:pt x="16901" y="7645"/>
                </a:lnTo>
                <a:lnTo>
                  <a:pt x="17611" y="6522"/>
                </a:lnTo>
                <a:lnTo>
                  <a:pt x="21600" y="4611"/>
                </a:lnTo>
                <a:lnTo>
                  <a:pt x="19808" y="3944"/>
                </a:lnTo>
                <a:lnTo>
                  <a:pt x="18254" y="4035"/>
                </a:lnTo>
                <a:lnTo>
                  <a:pt x="17915" y="3519"/>
                </a:lnTo>
                <a:lnTo>
                  <a:pt x="15008" y="3458"/>
                </a:lnTo>
                <a:lnTo>
                  <a:pt x="13115" y="2973"/>
                </a:lnTo>
                <a:lnTo>
                  <a:pt x="9127" y="2609"/>
                </a:lnTo>
                <a:lnTo>
                  <a:pt x="8552" y="1972"/>
                </a:lnTo>
                <a:lnTo>
                  <a:pt x="6930" y="1335"/>
                </a:lnTo>
                <a:lnTo>
                  <a:pt x="6659" y="0"/>
                </a:lnTo>
                <a:lnTo>
                  <a:pt x="5611" y="0"/>
                </a:lnTo>
                <a:lnTo>
                  <a:pt x="5611" y="1001"/>
                </a:lnTo>
                <a:lnTo>
                  <a:pt x="0" y="1001"/>
                </a:lnTo>
                <a:lnTo>
                  <a:pt x="135" y="4096"/>
                </a:lnTo>
                <a:close/>
              </a:path>
            </a:pathLst>
          </a:custGeom>
          <a:solidFill>
            <a:srgbClr val="000000"/>
          </a:solidFill>
          <a:ln w="12700">
            <a:miter lim="400000"/>
          </a:ln>
        </p:spPr>
        <p:txBody>
          <a:bodyPr lIns="45719" rIns="45719"/>
          <a:lstStyle/>
          <a:p>
            <a:endParaRPr/>
          </a:p>
        </p:txBody>
      </p:sp>
      <p:sp>
        <p:nvSpPr>
          <p:cNvPr id="456" name="Freeform 26"/>
          <p:cNvSpPr/>
          <p:nvPr/>
        </p:nvSpPr>
        <p:spPr>
          <a:xfrm>
            <a:off x="4805857" y="3011386"/>
            <a:ext cx="800365" cy="530841"/>
          </a:xfrm>
          <a:custGeom>
            <a:avLst/>
            <a:gdLst/>
            <a:ahLst/>
            <a:cxnLst>
              <a:cxn ang="0">
                <a:pos x="wd2" y="hd2"/>
              </a:cxn>
              <a:cxn ang="5400000">
                <a:pos x="wd2" y="hd2"/>
              </a:cxn>
              <a:cxn ang="10800000">
                <a:pos x="wd2" y="hd2"/>
              </a:cxn>
              <a:cxn ang="16200000">
                <a:pos x="wd2" y="hd2"/>
              </a:cxn>
            </a:cxnLst>
            <a:rect l="0" t="0" r="r" b="b"/>
            <a:pathLst>
              <a:path w="21600" h="21600" extrusionOk="0">
                <a:moveTo>
                  <a:pt x="0" y="2115"/>
                </a:moveTo>
                <a:lnTo>
                  <a:pt x="443" y="3285"/>
                </a:lnTo>
                <a:lnTo>
                  <a:pt x="185" y="4565"/>
                </a:lnTo>
                <a:lnTo>
                  <a:pt x="443" y="7571"/>
                </a:lnTo>
                <a:lnTo>
                  <a:pt x="1440" y="11858"/>
                </a:lnTo>
                <a:lnTo>
                  <a:pt x="1440" y="13138"/>
                </a:lnTo>
                <a:lnTo>
                  <a:pt x="2142" y="15198"/>
                </a:lnTo>
                <a:lnTo>
                  <a:pt x="2437" y="18371"/>
                </a:lnTo>
                <a:lnTo>
                  <a:pt x="2252" y="19373"/>
                </a:lnTo>
                <a:lnTo>
                  <a:pt x="2695" y="20431"/>
                </a:lnTo>
                <a:lnTo>
                  <a:pt x="16689" y="19930"/>
                </a:lnTo>
                <a:lnTo>
                  <a:pt x="17686" y="21600"/>
                </a:lnTo>
                <a:lnTo>
                  <a:pt x="19163" y="16757"/>
                </a:lnTo>
                <a:lnTo>
                  <a:pt x="18720" y="14864"/>
                </a:lnTo>
                <a:lnTo>
                  <a:pt x="21120" y="11969"/>
                </a:lnTo>
                <a:lnTo>
                  <a:pt x="21600" y="9798"/>
                </a:lnTo>
                <a:lnTo>
                  <a:pt x="19828" y="6680"/>
                </a:lnTo>
                <a:lnTo>
                  <a:pt x="18018" y="3507"/>
                </a:lnTo>
                <a:lnTo>
                  <a:pt x="17686" y="0"/>
                </a:lnTo>
                <a:lnTo>
                  <a:pt x="480" y="557"/>
                </a:lnTo>
                <a:lnTo>
                  <a:pt x="0" y="501"/>
                </a:lnTo>
                <a:lnTo>
                  <a:pt x="0" y="2115"/>
                </a:lnTo>
                <a:close/>
              </a:path>
            </a:pathLst>
          </a:custGeom>
          <a:solidFill>
            <a:srgbClr val="000000"/>
          </a:solidFill>
          <a:ln w="12700">
            <a:miter lim="400000"/>
          </a:ln>
        </p:spPr>
        <p:txBody>
          <a:bodyPr lIns="45719" rIns="45719"/>
          <a:lstStyle/>
          <a:p>
            <a:endParaRPr/>
          </a:p>
        </p:txBody>
      </p:sp>
      <p:sp>
        <p:nvSpPr>
          <p:cNvPr id="457" name="Freeform 27"/>
          <p:cNvSpPr/>
          <p:nvPr/>
        </p:nvSpPr>
        <p:spPr>
          <a:xfrm>
            <a:off x="4905731" y="3501183"/>
            <a:ext cx="892030" cy="775738"/>
          </a:xfrm>
          <a:custGeom>
            <a:avLst/>
            <a:gdLst/>
            <a:ahLst/>
            <a:cxnLst>
              <a:cxn ang="0">
                <a:pos x="wd2" y="hd2"/>
              </a:cxn>
              <a:cxn ang="5400000">
                <a:pos x="wd2" y="hd2"/>
              </a:cxn>
              <a:cxn ang="10800000">
                <a:pos x="wd2" y="hd2"/>
              </a:cxn>
              <a:cxn ang="16200000">
                <a:pos x="wd2" y="hd2"/>
              </a:cxn>
            </a:cxnLst>
            <a:rect l="0" t="0" r="r" b="b"/>
            <a:pathLst>
              <a:path w="21600" h="21600" extrusionOk="0">
                <a:moveTo>
                  <a:pt x="1292" y="3162"/>
                </a:moveTo>
                <a:lnTo>
                  <a:pt x="1921" y="3810"/>
                </a:lnTo>
                <a:lnTo>
                  <a:pt x="2319" y="3695"/>
                </a:lnTo>
                <a:lnTo>
                  <a:pt x="2783" y="4419"/>
                </a:lnTo>
                <a:lnTo>
                  <a:pt x="2385" y="4419"/>
                </a:lnTo>
                <a:lnTo>
                  <a:pt x="1988" y="5333"/>
                </a:lnTo>
                <a:lnTo>
                  <a:pt x="2948" y="6933"/>
                </a:lnTo>
                <a:lnTo>
                  <a:pt x="3677" y="7200"/>
                </a:lnTo>
                <a:lnTo>
                  <a:pt x="3578" y="17295"/>
                </a:lnTo>
                <a:lnTo>
                  <a:pt x="3677" y="19733"/>
                </a:lnTo>
                <a:lnTo>
                  <a:pt x="18055" y="19200"/>
                </a:lnTo>
                <a:lnTo>
                  <a:pt x="18155" y="20686"/>
                </a:lnTo>
                <a:lnTo>
                  <a:pt x="17591" y="21600"/>
                </a:lnTo>
                <a:lnTo>
                  <a:pt x="19811" y="21486"/>
                </a:lnTo>
                <a:lnTo>
                  <a:pt x="20209" y="20686"/>
                </a:lnTo>
                <a:lnTo>
                  <a:pt x="20209" y="19733"/>
                </a:lnTo>
                <a:lnTo>
                  <a:pt x="20706" y="19086"/>
                </a:lnTo>
                <a:lnTo>
                  <a:pt x="20871" y="18362"/>
                </a:lnTo>
                <a:lnTo>
                  <a:pt x="21434" y="18286"/>
                </a:lnTo>
                <a:lnTo>
                  <a:pt x="21600" y="16800"/>
                </a:lnTo>
                <a:lnTo>
                  <a:pt x="20805" y="16610"/>
                </a:lnTo>
                <a:lnTo>
                  <a:pt x="20308" y="15543"/>
                </a:lnTo>
                <a:lnTo>
                  <a:pt x="19513" y="12952"/>
                </a:lnTo>
                <a:lnTo>
                  <a:pt x="18618" y="12533"/>
                </a:lnTo>
                <a:lnTo>
                  <a:pt x="17591" y="11619"/>
                </a:lnTo>
                <a:lnTo>
                  <a:pt x="17194" y="10286"/>
                </a:lnTo>
                <a:lnTo>
                  <a:pt x="17823" y="8229"/>
                </a:lnTo>
                <a:lnTo>
                  <a:pt x="17293" y="7810"/>
                </a:lnTo>
                <a:lnTo>
                  <a:pt x="16067" y="7810"/>
                </a:lnTo>
                <a:lnTo>
                  <a:pt x="15769" y="6552"/>
                </a:lnTo>
                <a:lnTo>
                  <a:pt x="13682" y="4000"/>
                </a:lnTo>
                <a:lnTo>
                  <a:pt x="13252" y="1943"/>
                </a:lnTo>
                <a:lnTo>
                  <a:pt x="13450" y="1143"/>
                </a:lnTo>
                <a:lnTo>
                  <a:pt x="12556" y="0"/>
                </a:lnTo>
                <a:lnTo>
                  <a:pt x="0" y="343"/>
                </a:lnTo>
                <a:lnTo>
                  <a:pt x="1292" y="3162"/>
                </a:lnTo>
                <a:close/>
              </a:path>
            </a:pathLst>
          </a:custGeom>
          <a:solidFill>
            <a:srgbClr val="000000"/>
          </a:solidFill>
          <a:ln w="12700">
            <a:miter lim="400000"/>
          </a:ln>
        </p:spPr>
        <p:txBody>
          <a:bodyPr lIns="45719" rIns="45719"/>
          <a:lstStyle/>
          <a:p>
            <a:endParaRPr/>
          </a:p>
        </p:txBody>
      </p:sp>
      <p:sp>
        <p:nvSpPr>
          <p:cNvPr id="458" name="Freeform 28"/>
          <p:cNvSpPr/>
          <p:nvPr/>
        </p:nvSpPr>
        <p:spPr>
          <a:xfrm>
            <a:off x="5057595" y="4190727"/>
            <a:ext cx="674496" cy="606088"/>
          </a:xfrm>
          <a:custGeom>
            <a:avLst/>
            <a:gdLst/>
            <a:ahLst/>
            <a:cxnLst>
              <a:cxn ang="0">
                <a:pos x="wd2" y="hd2"/>
              </a:cxn>
              <a:cxn ang="5400000">
                <a:pos x="wd2" y="hd2"/>
              </a:cxn>
              <a:cxn ang="10800000">
                <a:pos x="wd2" y="hd2"/>
              </a:cxn>
              <a:cxn ang="16200000">
                <a:pos x="wd2" y="hd2"/>
              </a:cxn>
            </a:cxnLst>
            <a:rect l="0" t="0" r="r" b="b"/>
            <a:pathLst>
              <a:path w="21600" h="21600" extrusionOk="0">
                <a:moveTo>
                  <a:pt x="832" y="7363"/>
                </a:moveTo>
                <a:lnTo>
                  <a:pt x="657" y="17846"/>
                </a:lnTo>
                <a:lnTo>
                  <a:pt x="1139" y="18431"/>
                </a:lnTo>
                <a:lnTo>
                  <a:pt x="2629" y="18431"/>
                </a:lnTo>
                <a:lnTo>
                  <a:pt x="2716" y="21600"/>
                </a:lnTo>
                <a:lnTo>
                  <a:pt x="15641" y="21405"/>
                </a:lnTo>
                <a:lnTo>
                  <a:pt x="15335" y="18187"/>
                </a:lnTo>
                <a:lnTo>
                  <a:pt x="16474" y="14628"/>
                </a:lnTo>
                <a:lnTo>
                  <a:pt x="18095" y="12043"/>
                </a:lnTo>
                <a:lnTo>
                  <a:pt x="17963" y="11361"/>
                </a:lnTo>
                <a:lnTo>
                  <a:pt x="19146" y="9167"/>
                </a:lnTo>
                <a:lnTo>
                  <a:pt x="19804" y="6680"/>
                </a:lnTo>
                <a:lnTo>
                  <a:pt x="19585" y="6485"/>
                </a:lnTo>
                <a:lnTo>
                  <a:pt x="20636" y="5558"/>
                </a:lnTo>
                <a:lnTo>
                  <a:pt x="21600" y="3413"/>
                </a:lnTo>
                <a:lnTo>
                  <a:pt x="21337" y="2926"/>
                </a:lnTo>
                <a:lnTo>
                  <a:pt x="18402" y="3072"/>
                </a:lnTo>
                <a:lnTo>
                  <a:pt x="19146" y="1902"/>
                </a:lnTo>
                <a:lnTo>
                  <a:pt x="19015" y="0"/>
                </a:lnTo>
                <a:lnTo>
                  <a:pt x="0" y="683"/>
                </a:lnTo>
                <a:lnTo>
                  <a:pt x="832" y="7363"/>
                </a:lnTo>
                <a:close/>
              </a:path>
            </a:pathLst>
          </a:custGeom>
          <a:solidFill>
            <a:srgbClr val="000000"/>
          </a:solidFill>
          <a:ln w="12700">
            <a:miter lim="400000"/>
          </a:ln>
        </p:spPr>
        <p:txBody>
          <a:bodyPr lIns="45719" rIns="45719"/>
          <a:lstStyle/>
          <a:p>
            <a:endParaRPr/>
          </a:p>
        </p:txBody>
      </p:sp>
      <p:sp>
        <p:nvSpPr>
          <p:cNvPr id="459" name="Freeform 29"/>
          <p:cNvSpPr/>
          <p:nvPr/>
        </p:nvSpPr>
        <p:spPr>
          <a:xfrm>
            <a:off x="5143789" y="4791340"/>
            <a:ext cx="766161" cy="666287"/>
          </a:xfrm>
          <a:custGeom>
            <a:avLst/>
            <a:gdLst/>
            <a:ahLst/>
            <a:cxnLst>
              <a:cxn ang="0">
                <a:pos x="wd2" y="hd2"/>
              </a:cxn>
              <a:cxn ang="5400000">
                <a:pos x="wd2" y="hd2"/>
              </a:cxn>
              <a:cxn ang="10800000">
                <a:pos x="wd2" y="hd2"/>
              </a:cxn>
              <a:cxn ang="16200000">
                <a:pos x="wd2" y="hd2"/>
              </a:cxn>
            </a:cxnLst>
            <a:rect l="0" t="0" r="r" b="b"/>
            <a:pathLst>
              <a:path w="21600" h="21600" extrusionOk="0">
                <a:moveTo>
                  <a:pt x="0" y="177"/>
                </a:moveTo>
                <a:lnTo>
                  <a:pt x="231" y="5988"/>
                </a:lnTo>
                <a:lnTo>
                  <a:pt x="2233" y="10246"/>
                </a:lnTo>
                <a:lnTo>
                  <a:pt x="1502" y="13616"/>
                </a:lnTo>
                <a:lnTo>
                  <a:pt x="1617" y="16411"/>
                </a:lnTo>
                <a:lnTo>
                  <a:pt x="693" y="17786"/>
                </a:lnTo>
                <a:lnTo>
                  <a:pt x="1117" y="18274"/>
                </a:lnTo>
                <a:lnTo>
                  <a:pt x="3927" y="17786"/>
                </a:lnTo>
                <a:lnTo>
                  <a:pt x="7547" y="18939"/>
                </a:lnTo>
                <a:lnTo>
                  <a:pt x="8663" y="17874"/>
                </a:lnTo>
                <a:lnTo>
                  <a:pt x="12128" y="19560"/>
                </a:lnTo>
                <a:lnTo>
                  <a:pt x="12475" y="20491"/>
                </a:lnTo>
                <a:lnTo>
                  <a:pt x="13784" y="21201"/>
                </a:lnTo>
                <a:lnTo>
                  <a:pt x="14439" y="20358"/>
                </a:lnTo>
                <a:lnTo>
                  <a:pt x="16133" y="21112"/>
                </a:lnTo>
                <a:lnTo>
                  <a:pt x="17211" y="20491"/>
                </a:lnTo>
                <a:lnTo>
                  <a:pt x="17018" y="19249"/>
                </a:lnTo>
                <a:lnTo>
                  <a:pt x="19829" y="20358"/>
                </a:lnTo>
                <a:lnTo>
                  <a:pt x="19713" y="21600"/>
                </a:lnTo>
                <a:lnTo>
                  <a:pt x="21600" y="19959"/>
                </a:lnTo>
                <a:lnTo>
                  <a:pt x="19906" y="19737"/>
                </a:lnTo>
                <a:lnTo>
                  <a:pt x="18597" y="18185"/>
                </a:lnTo>
                <a:lnTo>
                  <a:pt x="20214" y="16145"/>
                </a:lnTo>
                <a:lnTo>
                  <a:pt x="20214" y="14991"/>
                </a:lnTo>
                <a:lnTo>
                  <a:pt x="18443" y="16721"/>
                </a:lnTo>
                <a:lnTo>
                  <a:pt x="17596" y="16145"/>
                </a:lnTo>
                <a:lnTo>
                  <a:pt x="18327" y="15169"/>
                </a:lnTo>
                <a:lnTo>
                  <a:pt x="16364" y="15834"/>
                </a:lnTo>
                <a:lnTo>
                  <a:pt x="15093" y="15213"/>
                </a:lnTo>
                <a:lnTo>
                  <a:pt x="15440" y="14237"/>
                </a:lnTo>
                <a:lnTo>
                  <a:pt x="18789" y="14991"/>
                </a:lnTo>
                <a:lnTo>
                  <a:pt x="17480" y="12419"/>
                </a:lnTo>
                <a:lnTo>
                  <a:pt x="17673" y="10556"/>
                </a:lnTo>
                <a:lnTo>
                  <a:pt x="10049" y="10955"/>
                </a:lnTo>
                <a:lnTo>
                  <a:pt x="10973" y="6919"/>
                </a:lnTo>
                <a:lnTo>
                  <a:pt x="12282" y="4834"/>
                </a:lnTo>
                <a:lnTo>
                  <a:pt x="11820" y="4302"/>
                </a:lnTo>
                <a:lnTo>
                  <a:pt x="11358" y="0"/>
                </a:lnTo>
                <a:lnTo>
                  <a:pt x="0" y="177"/>
                </a:lnTo>
                <a:close/>
              </a:path>
            </a:pathLst>
          </a:custGeom>
          <a:solidFill>
            <a:srgbClr val="000000"/>
          </a:solidFill>
          <a:ln w="12700">
            <a:miter lim="400000"/>
          </a:ln>
        </p:spPr>
        <p:txBody>
          <a:bodyPr lIns="45719" rIns="45719"/>
          <a:lstStyle/>
          <a:p>
            <a:endParaRPr/>
          </a:p>
        </p:txBody>
      </p:sp>
      <p:sp>
        <p:nvSpPr>
          <p:cNvPr id="460" name="Freeform 30"/>
          <p:cNvSpPr/>
          <p:nvPr/>
        </p:nvSpPr>
        <p:spPr>
          <a:xfrm>
            <a:off x="6026241" y="2565373"/>
            <a:ext cx="518528" cy="704594"/>
          </a:xfrm>
          <a:custGeom>
            <a:avLst/>
            <a:gdLst/>
            <a:ahLst/>
            <a:cxnLst>
              <a:cxn ang="0">
                <a:pos x="wd2" y="hd2"/>
              </a:cxn>
              <a:cxn ang="5400000">
                <a:pos x="wd2" y="hd2"/>
              </a:cxn>
              <a:cxn ang="10800000">
                <a:pos x="wd2" y="hd2"/>
              </a:cxn>
              <a:cxn ang="16200000">
                <a:pos x="wd2" y="hd2"/>
              </a:cxn>
            </a:cxnLst>
            <a:rect l="0" t="0" r="r" b="b"/>
            <a:pathLst>
              <a:path w="21600" h="21600" extrusionOk="0">
                <a:moveTo>
                  <a:pt x="2457" y="17909"/>
                </a:moveTo>
                <a:lnTo>
                  <a:pt x="2057" y="14344"/>
                </a:lnTo>
                <a:lnTo>
                  <a:pt x="343" y="11618"/>
                </a:lnTo>
                <a:lnTo>
                  <a:pt x="1086" y="6165"/>
                </a:lnTo>
                <a:lnTo>
                  <a:pt x="4229" y="3230"/>
                </a:lnTo>
                <a:lnTo>
                  <a:pt x="4000" y="5452"/>
                </a:lnTo>
                <a:lnTo>
                  <a:pt x="5029" y="4949"/>
                </a:lnTo>
                <a:lnTo>
                  <a:pt x="5029" y="3230"/>
                </a:lnTo>
                <a:lnTo>
                  <a:pt x="6171" y="2223"/>
                </a:lnTo>
                <a:lnTo>
                  <a:pt x="6571" y="252"/>
                </a:lnTo>
                <a:lnTo>
                  <a:pt x="7657" y="0"/>
                </a:lnTo>
                <a:lnTo>
                  <a:pt x="14171" y="1720"/>
                </a:lnTo>
                <a:lnTo>
                  <a:pt x="14743" y="3104"/>
                </a:lnTo>
                <a:lnTo>
                  <a:pt x="15657" y="4404"/>
                </a:lnTo>
                <a:lnTo>
                  <a:pt x="15829" y="6753"/>
                </a:lnTo>
                <a:lnTo>
                  <a:pt x="13600" y="8766"/>
                </a:lnTo>
                <a:lnTo>
                  <a:pt x="13486" y="10360"/>
                </a:lnTo>
                <a:lnTo>
                  <a:pt x="14743" y="10863"/>
                </a:lnTo>
                <a:lnTo>
                  <a:pt x="16514" y="8766"/>
                </a:lnTo>
                <a:lnTo>
                  <a:pt x="18286" y="8011"/>
                </a:lnTo>
                <a:lnTo>
                  <a:pt x="19429" y="8472"/>
                </a:lnTo>
                <a:lnTo>
                  <a:pt x="21600" y="13212"/>
                </a:lnTo>
                <a:lnTo>
                  <a:pt x="20114" y="15267"/>
                </a:lnTo>
                <a:lnTo>
                  <a:pt x="19714" y="16651"/>
                </a:lnTo>
                <a:lnTo>
                  <a:pt x="18857" y="17196"/>
                </a:lnTo>
                <a:lnTo>
                  <a:pt x="18743" y="18496"/>
                </a:lnTo>
                <a:lnTo>
                  <a:pt x="17657" y="20174"/>
                </a:lnTo>
                <a:lnTo>
                  <a:pt x="10571" y="21013"/>
                </a:lnTo>
                <a:lnTo>
                  <a:pt x="10343" y="20719"/>
                </a:lnTo>
                <a:lnTo>
                  <a:pt x="0" y="21600"/>
                </a:lnTo>
                <a:lnTo>
                  <a:pt x="2457" y="17909"/>
                </a:lnTo>
                <a:close/>
              </a:path>
            </a:pathLst>
          </a:custGeom>
          <a:solidFill>
            <a:srgbClr val="000000"/>
          </a:solidFill>
          <a:ln>
            <a:solidFill>
              <a:srgbClr val="EEECE1"/>
            </a:solidFill>
          </a:ln>
        </p:spPr>
        <p:txBody>
          <a:bodyPr lIns="45719" rIns="45719"/>
          <a:lstStyle/>
          <a:p>
            <a:endParaRPr/>
          </a:p>
        </p:txBody>
      </p:sp>
      <p:sp>
        <p:nvSpPr>
          <p:cNvPr id="461" name="Freeform 31"/>
          <p:cNvSpPr/>
          <p:nvPr/>
        </p:nvSpPr>
        <p:spPr>
          <a:xfrm>
            <a:off x="5245032" y="2431295"/>
            <a:ext cx="711436" cy="744270"/>
          </a:xfrm>
          <a:custGeom>
            <a:avLst/>
            <a:gdLst/>
            <a:ahLst/>
            <a:cxnLst>
              <a:cxn ang="0">
                <a:pos x="wd2" y="hd2"/>
              </a:cxn>
              <a:cxn ang="5400000">
                <a:pos x="wd2" y="hd2"/>
              </a:cxn>
              <a:cxn ang="10800000">
                <a:pos x="wd2" y="hd2"/>
              </a:cxn>
              <a:cxn ang="16200000">
                <a:pos x="wd2" y="hd2"/>
              </a:cxn>
            </a:cxnLst>
            <a:rect l="0" t="0" r="r" b="b"/>
            <a:pathLst>
              <a:path w="21600" h="21600" extrusionOk="0">
                <a:moveTo>
                  <a:pt x="540" y="8219"/>
                </a:moveTo>
                <a:lnTo>
                  <a:pt x="498" y="10840"/>
                </a:lnTo>
                <a:lnTo>
                  <a:pt x="3115" y="12468"/>
                </a:lnTo>
                <a:lnTo>
                  <a:pt x="4154" y="13579"/>
                </a:lnTo>
                <a:lnTo>
                  <a:pt x="6231" y="15088"/>
                </a:lnTo>
                <a:lnTo>
                  <a:pt x="6563" y="16835"/>
                </a:lnTo>
                <a:lnTo>
                  <a:pt x="6937" y="19337"/>
                </a:lnTo>
                <a:lnTo>
                  <a:pt x="8972" y="21600"/>
                </a:lnTo>
                <a:lnTo>
                  <a:pt x="19689" y="21004"/>
                </a:lnTo>
                <a:lnTo>
                  <a:pt x="19066" y="17669"/>
                </a:lnTo>
                <a:lnTo>
                  <a:pt x="20063" y="12587"/>
                </a:lnTo>
                <a:lnTo>
                  <a:pt x="19980" y="11197"/>
                </a:lnTo>
                <a:lnTo>
                  <a:pt x="21600" y="7226"/>
                </a:lnTo>
                <a:lnTo>
                  <a:pt x="21185" y="7107"/>
                </a:lnTo>
                <a:lnTo>
                  <a:pt x="20188" y="9410"/>
                </a:lnTo>
                <a:lnTo>
                  <a:pt x="19357" y="9529"/>
                </a:lnTo>
                <a:lnTo>
                  <a:pt x="18900" y="10522"/>
                </a:lnTo>
                <a:lnTo>
                  <a:pt x="18069" y="11118"/>
                </a:lnTo>
                <a:lnTo>
                  <a:pt x="18692" y="9053"/>
                </a:lnTo>
                <a:lnTo>
                  <a:pt x="19357" y="8219"/>
                </a:lnTo>
                <a:lnTo>
                  <a:pt x="18194" y="5241"/>
                </a:lnTo>
                <a:lnTo>
                  <a:pt x="17446" y="5003"/>
                </a:lnTo>
                <a:lnTo>
                  <a:pt x="17072" y="4328"/>
                </a:lnTo>
                <a:lnTo>
                  <a:pt x="8723" y="1747"/>
                </a:lnTo>
                <a:lnTo>
                  <a:pt x="7726" y="1271"/>
                </a:lnTo>
                <a:lnTo>
                  <a:pt x="7062" y="1747"/>
                </a:lnTo>
                <a:lnTo>
                  <a:pt x="6854" y="1628"/>
                </a:lnTo>
                <a:lnTo>
                  <a:pt x="7228" y="715"/>
                </a:lnTo>
                <a:lnTo>
                  <a:pt x="7435" y="159"/>
                </a:lnTo>
                <a:lnTo>
                  <a:pt x="7145" y="0"/>
                </a:lnTo>
                <a:lnTo>
                  <a:pt x="3738" y="1390"/>
                </a:lnTo>
                <a:lnTo>
                  <a:pt x="3323" y="1390"/>
                </a:lnTo>
                <a:lnTo>
                  <a:pt x="2700" y="1112"/>
                </a:lnTo>
                <a:lnTo>
                  <a:pt x="2035" y="1549"/>
                </a:lnTo>
                <a:lnTo>
                  <a:pt x="2202" y="4050"/>
                </a:lnTo>
                <a:lnTo>
                  <a:pt x="0" y="6551"/>
                </a:lnTo>
                <a:lnTo>
                  <a:pt x="540" y="8219"/>
                </a:lnTo>
                <a:close/>
              </a:path>
            </a:pathLst>
          </a:custGeom>
          <a:solidFill>
            <a:srgbClr val="000000"/>
          </a:solidFill>
          <a:ln w="12700">
            <a:miter lim="400000"/>
          </a:ln>
        </p:spPr>
        <p:txBody>
          <a:bodyPr lIns="45719" rIns="45719"/>
          <a:lstStyle/>
          <a:p>
            <a:endParaRPr/>
          </a:p>
        </p:txBody>
      </p:sp>
      <p:sp>
        <p:nvSpPr>
          <p:cNvPr id="462" name="Freeform 32"/>
          <p:cNvSpPr/>
          <p:nvPr/>
        </p:nvSpPr>
        <p:spPr>
          <a:xfrm>
            <a:off x="5452988" y="3155041"/>
            <a:ext cx="525368" cy="948125"/>
          </a:xfrm>
          <a:custGeom>
            <a:avLst/>
            <a:gdLst/>
            <a:ahLst/>
            <a:cxnLst>
              <a:cxn ang="0">
                <a:pos x="wd2" y="hd2"/>
              </a:cxn>
              <a:cxn ang="5400000">
                <a:pos x="wd2" y="hd2"/>
              </a:cxn>
              <a:cxn ang="10800000">
                <a:pos x="wd2" y="hd2"/>
              </a:cxn>
              <a:cxn ang="16200000">
                <a:pos x="wd2" y="hd2"/>
              </a:cxn>
            </a:cxnLst>
            <a:rect l="0" t="0" r="r" b="b"/>
            <a:pathLst>
              <a:path w="21600" h="21600" extrusionOk="0">
                <a:moveTo>
                  <a:pt x="338" y="8821"/>
                </a:moveTo>
                <a:lnTo>
                  <a:pt x="2588" y="6109"/>
                </a:lnTo>
                <a:lnTo>
                  <a:pt x="1913" y="5049"/>
                </a:lnTo>
                <a:lnTo>
                  <a:pt x="5569" y="3429"/>
                </a:lnTo>
                <a:lnTo>
                  <a:pt x="6300" y="2213"/>
                </a:lnTo>
                <a:lnTo>
                  <a:pt x="3600" y="468"/>
                </a:lnTo>
                <a:lnTo>
                  <a:pt x="18112" y="0"/>
                </a:lnTo>
                <a:lnTo>
                  <a:pt x="18394" y="1247"/>
                </a:lnTo>
                <a:lnTo>
                  <a:pt x="19969" y="2836"/>
                </a:lnTo>
                <a:lnTo>
                  <a:pt x="21206" y="11065"/>
                </a:lnTo>
                <a:lnTo>
                  <a:pt x="20925" y="12810"/>
                </a:lnTo>
                <a:lnTo>
                  <a:pt x="21600" y="13777"/>
                </a:lnTo>
                <a:lnTo>
                  <a:pt x="20812" y="15647"/>
                </a:lnTo>
                <a:lnTo>
                  <a:pt x="19631" y="16457"/>
                </a:lnTo>
                <a:lnTo>
                  <a:pt x="19069" y="17766"/>
                </a:lnTo>
                <a:lnTo>
                  <a:pt x="19744" y="18265"/>
                </a:lnTo>
                <a:lnTo>
                  <a:pt x="19181" y="18982"/>
                </a:lnTo>
                <a:lnTo>
                  <a:pt x="19462" y="19294"/>
                </a:lnTo>
                <a:lnTo>
                  <a:pt x="17719" y="19668"/>
                </a:lnTo>
                <a:lnTo>
                  <a:pt x="17381" y="21039"/>
                </a:lnTo>
                <a:lnTo>
                  <a:pt x="14850" y="20603"/>
                </a:lnTo>
                <a:lnTo>
                  <a:pt x="13612" y="21600"/>
                </a:lnTo>
                <a:lnTo>
                  <a:pt x="12825" y="21475"/>
                </a:lnTo>
                <a:lnTo>
                  <a:pt x="11981" y="20603"/>
                </a:lnTo>
                <a:lnTo>
                  <a:pt x="10631" y="18483"/>
                </a:lnTo>
                <a:lnTo>
                  <a:pt x="7369" y="17392"/>
                </a:lnTo>
                <a:lnTo>
                  <a:pt x="6694" y="16301"/>
                </a:lnTo>
                <a:lnTo>
                  <a:pt x="7763" y="14618"/>
                </a:lnTo>
                <a:lnTo>
                  <a:pt x="6863" y="14275"/>
                </a:lnTo>
                <a:lnTo>
                  <a:pt x="4781" y="14275"/>
                </a:lnTo>
                <a:lnTo>
                  <a:pt x="4275" y="13247"/>
                </a:lnTo>
                <a:lnTo>
                  <a:pt x="731" y="11158"/>
                </a:lnTo>
                <a:lnTo>
                  <a:pt x="0" y="9475"/>
                </a:lnTo>
                <a:lnTo>
                  <a:pt x="338" y="8821"/>
                </a:lnTo>
                <a:close/>
              </a:path>
            </a:pathLst>
          </a:custGeom>
          <a:solidFill>
            <a:srgbClr val="000000"/>
          </a:solidFill>
          <a:ln w="12700">
            <a:miter lim="400000"/>
          </a:ln>
        </p:spPr>
        <p:txBody>
          <a:bodyPr lIns="45719" rIns="45719"/>
          <a:lstStyle/>
          <a:p>
            <a:endParaRPr/>
          </a:p>
        </p:txBody>
      </p:sp>
      <p:sp>
        <p:nvSpPr>
          <p:cNvPr id="463" name="Freeform 33"/>
          <p:cNvSpPr/>
          <p:nvPr/>
        </p:nvSpPr>
        <p:spPr>
          <a:xfrm>
            <a:off x="5916790" y="3241234"/>
            <a:ext cx="415916" cy="710067"/>
          </a:xfrm>
          <a:custGeom>
            <a:avLst/>
            <a:gdLst/>
            <a:ahLst/>
            <a:cxnLst>
              <a:cxn ang="0">
                <a:pos x="wd2" y="hd2"/>
              </a:cxn>
              <a:cxn ang="5400000">
                <a:pos x="wd2" y="hd2"/>
              </a:cxn>
              <a:cxn ang="10800000">
                <a:pos x="wd2" y="hd2"/>
              </a:cxn>
              <a:cxn ang="16200000">
                <a:pos x="wd2" y="hd2"/>
              </a:cxn>
            </a:cxnLst>
            <a:rect l="0" t="0" r="r" b="b"/>
            <a:pathLst>
              <a:path w="21600" h="21600" extrusionOk="0">
                <a:moveTo>
                  <a:pt x="711" y="21600"/>
                </a:moveTo>
                <a:lnTo>
                  <a:pt x="1350" y="21017"/>
                </a:lnTo>
                <a:lnTo>
                  <a:pt x="5471" y="20892"/>
                </a:lnTo>
                <a:lnTo>
                  <a:pt x="8882" y="20227"/>
                </a:lnTo>
                <a:lnTo>
                  <a:pt x="12150" y="18978"/>
                </a:lnTo>
                <a:lnTo>
                  <a:pt x="14921" y="18936"/>
                </a:lnTo>
                <a:lnTo>
                  <a:pt x="18189" y="15773"/>
                </a:lnTo>
                <a:lnTo>
                  <a:pt x="19184" y="16023"/>
                </a:lnTo>
                <a:lnTo>
                  <a:pt x="21600" y="14899"/>
                </a:lnTo>
                <a:lnTo>
                  <a:pt x="21032" y="14109"/>
                </a:lnTo>
                <a:lnTo>
                  <a:pt x="21245" y="13609"/>
                </a:lnTo>
                <a:lnTo>
                  <a:pt x="18829" y="291"/>
                </a:lnTo>
                <a:lnTo>
                  <a:pt x="18545" y="0"/>
                </a:lnTo>
                <a:lnTo>
                  <a:pt x="5684" y="874"/>
                </a:lnTo>
                <a:lnTo>
                  <a:pt x="3268" y="1582"/>
                </a:lnTo>
                <a:lnTo>
                  <a:pt x="1137" y="1165"/>
                </a:lnTo>
                <a:lnTo>
                  <a:pt x="2700" y="12153"/>
                </a:lnTo>
                <a:lnTo>
                  <a:pt x="2345" y="14483"/>
                </a:lnTo>
                <a:lnTo>
                  <a:pt x="3197" y="15773"/>
                </a:lnTo>
                <a:lnTo>
                  <a:pt x="2203" y="18271"/>
                </a:lnTo>
                <a:lnTo>
                  <a:pt x="711" y="19353"/>
                </a:lnTo>
                <a:lnTo>
                  <a:pt x="0" y="21101"/>
                </a:lnTo>
                <a:lnTo>
                  <a:pt x="711" y="21600"/>
                </a:lnTo>
                <a:close/>
              </a:path>
            </a:pathLst>
          </a:custGeom>
          <a:solidFill>
            <a:srgbClr val="000000"/>
          </a:solidFill>
          <a:ln w="12700">
            <a:miter lim="400000"/>
          </a:ln>
        </p:spPr>
        <p:txBody>
          <a:bodyPr lIns="45719" rIns="45719"/>
          <a:lstStyle/>
          <a:p>
            <a:endParaRPr/>
          </a:p>
        </p:txBody>
      </p:sp>
      <p:sp>
        <p:nvSpPr>
          <p:cNvPr id="464" name="Freeform 34"/>
          <p:cNvSpPr/>
          <p:nvPr/>
        </p:nvSpPr>
        <p:spPr>
          <a:xfrm>
            <a:off x="5762190" y="3688617"/>
            <a:ext cx="974119" cy="498005"/>
          </a:xfrm>
          <a:custGeom>
            <a:avLst/>
            <a:gdLst/>
            <a:ahLst/>
            <a:cxnLst>
              <a:cxn ang="0">
                <a:pos x="wd2" y="hd2"/>
              </a:cxn>
              <a:cxn ang="5400000">
                <a:pos x="wd2" y="hd2"/>
              </a:cxn>
              <a:cxn ang="10800000">
                <a:pos x="wd2" y="hd2"/>
              </a:cxn>
              <a:cxn ang="16200000">
                <a:pos x="wd2" y="hd2"/>
              </a:cxn>
            </a:cxnLst>
            <a:rect l="0" t="0" r="r" b="b"/>
            <a:pathLst>
              <a:path w="21600" h="21600" extrusionOk="0">
                <a:moveTo>
                  <a:pt x="152" y="20473"/>
                </a:moveTo>
                <a:lnTo>
                  <a:pt x="667" y="20354"/>
                </a:lnTo>
                <a:lnTo>
                  <a:pt x="819" y="18040"/>
                </a:lnTo>
                <a:lnTo>
                  <a:pt x="516" y="17980"/>
                </a:lnTo>
                <a:lnTo>
                  <a:pt x="1183" y="16081"/>
                </a:lnTo>
                <a:lnTo>
                  <a:pt x="2548" y="16912"/>
                </a:lnTo>
                <a:lnTo>
                  <a:pt x="2730" y="14301"/>
                </a:lnTo>
                <a:lnTo>
                  <a:pt x="3671" y="13589"/>
                </a:lnTo>
                <a:lnTo>
                  <a:pt x="3519" y="12996"/>
                </a:lnTo>
                <a:lnTo>
                  <a:pt x="4035" y="10563"/>
                </a:lnTo>
                <a:lnTo>
                  <a:pt x="5794" y="10385"/>
                </a:lnTo>
                <a:lnTo>
                  <a:pt x="7251" y="9435"/>
                </a:lnTo>
                <a:lnTo>
                  <a:pt x="8191" y="8189"/>
                </a:lnTo>
                <a:lnTo>
                  <a:pt x="8646" y="7655"/>
                </a:lnTo>
                <a:lnTo>
                  <a:pt x="9829" y="7596"/>
                </a:lnTo>
                <a:lnTo>
                  <a:pt x="11225" y="3086"/>
                </a:lnTo>
                <a:lnTo>
                  <a:pt x="11649" y="3442"/>
                </a:lnTo>
                <a:lnTo>
                  <a:pt x="12681" y="1840"/>
                </a:lnTo>
                <a:lnTo>
                  <a:pt x="12438" y="712"/>
                </a:lnTo>
                <a:lnTo>
                  <a:pt x="12529" y="0"/>
                </a:lnTo>
                <a:lnTo>
                  <a:pt x="13470" y="0"/>
                </a:lnTo>
                <a:lnTo>
                  <a:pt x="14076" y="415"/>
                </a:lnTo>
                <a:lnTo>
                  <a:pt x="15957" y="2611"/>
                </a:lnTo>
                <a:lnTo>
                  <a:pt x="17292" y="2492"/>
                </a:lnTo>
                <a:lnTo>
                  <a:pt x="17899" y="1662"/>
                </a:lnTo>
                <a:lnTo>
                  <a:pt x="19355" y="3501"/>
                </a:lnTo>
                <a:lnTo>
                  <a:pt x="19871" y="7062"/>
                </a:lnTo>
                <a:lnTo>
                  <a:pt x="21600" y="9554"/>
                </a:lnTo>
                <a:lnTo>
                  <a:pt x="20751" y="11393"/>
                </a:lnTo>
                <a:lnTo>
                  <a:pt x="19264" y="14301"/>
                </a:lnTo>
                <a:lnTo>
                  <a:pt x="19264" y="14954"/>
                </a:lnTo>
                <a:lnTo>
                  <a:pt x="17140" y="17624"/>
                </a:lnTo>
                <a:lnTo>
                  <a:pt x="5218" y="19820"/>
                </a:lnTo>
                <a:lnTo>
                  <a:pt x="3944" y="19701"/>
                </a:lnTo>
                <a:lnTo>
                  <a:pt x="3974" y="20947"/>
                </a:lnTo>
                <a:lnTo>
                  <a:pt x="0" y="21600"/>
                </a:lnTo>
                <a:lnTo>
                  <a:pt x="152" y="20473"/>
                </a:lnTo>
                <a:close/>
              </a:path>
            </a:pathLst>
          </a:custGeom>
          <a:solidFill>
            <a:srgbClr val="000000"/>
          </a:solidFill>
          <a:ln w="12700">
            <a:miter lim="400000"/>
          </a:ln>
        </p:spPr>
        <p:txBody>
          <a:bodyPr lIns="45719" rIns="45719"/>
          <a:lstStyle/>
          <a:p>
            <a:endParaRPr/>
          </a:p>
        </p:txBody>
      </p:sp>
      <p:sp>
        <p:nvSpPr>
          <p:cNvPr id="465" name="Freeform 35"/>
          <p:cNvSpPr/>
          <p:nvPr/>
        </p:nvSpPr>
        <p:spPr>
          <a:xfrm>
            <a:off x="5655474" y="4059385"/>
            <a:ext cx="1143769" cy="388554"/>
          </a:xfrm>
          <a:custGeom>
            <a:avLst/>
            <a:gdLst/>
            <a:ahLst/>
            <a:cxnLst>
              <a:cxn ang="0">
                <a:pos x="wd2" y="hd2"/>
              </a:cxn>
              <a:cxn ang="5400000">
                <a:pos x="wd2" y="hd2"/>
              </a:cxn>
              <a:cxn ang="10800000">
                <a:pos x="wd2" y="hd2"/>
              </a:cxn>
              <a:cxn ang="16200000">
                <a:pos x="wd2" y="hd2"/>
              </a:cxn>
            </a:cxnLst>
            <a:rect l="0" t="0" r="r" b="b"/>
            <a:pathLst>
              <a:path w="21600" h="21600" extrusionOk="0">
                <a:moveTo>
                  <a:pt x="388" y="17721"/>
                </a:moveTo>
                <a:lnTo>
                  <a:pt x="258" y="17417"/>
                </a:lnTo>
                <a:lnTo>
                  <a:pt x="878" y="15972"/>
                </a:lnTo>
                <a:lnTo>
                  <a:pt x="1447" y="12625"/>
                </a:lnTo>
                <a:lnTo>
                  <a:pt x="1292" y="11865"/>
                </a:lnTo>
                <a:lnTo>
                  <a:pt x="1602" y="10268"/>
                </a:lnTo>
                <a:lnTo>
                  <a:pt x="1602" y="8366"/>
                </a:lnTo>
                <a:lnTo>
                  <a:pt x="1989" y="7073"/>
                </a:lnTo>
                <a:lnTo>
                  <a:pt x="5374" y="6237"/>
                </a:lnTo>
                <a:lnTo>
                  <a:pt x="5348" y="4639"/>
                </a:lnTo>
                <a:lnTo>
                  <a:pt x="6433" y="4792"/>
                </a:lnTo>
                <a:lnTo>
                  <a:pt x="16588" y="1977"/>
                </a:lnTo>
                <a:lnTo>
                  <a:pt x="21600" y="0"/>
                </a:lnTo>
                <a:lnTo>
                  <a:pt x="20722" y="5172"/>
                </a:lnTo>
                <a:lnTo>
                  <a:pt x="19326" y="6161"/>
                </a:lnTo>
                <a:lnTo>
                  <a:pt x="18706" y="8670"/>
                </a:lnTo>
                <a:lnTo>
                  <a:pt x="16226" y="13082"/>
                </a:lnTo>
                <a:lnTo>
                  <a:pt x="16097" y="14679"/>
                </a:lnTo>
                <a:lnTo>
                  <a:pt x="15477" y="15592"/>
                </a:lnTo>
                <a:lnTo>
                  <a:pt x="15477" y="17721"/>
                </a:lnTo>
                <a:lnTo>
                  <a:pt x="12118" y="18786"/>
                </a:lnTo>
                <a:lnTo>
                  <a:pt x="5426" y="20611"/>
                </a:lnTo>
                <a:lnTo>
                  <a:pt x="0" y="21600"/>
                </a:lnTo>
                <a:lnTo>
                  <a:pt x="388" y="17721"/>
                </a:lnTo>
                <a:close/>
              </a:path>
            </a:pathLst>
          </a:custGeom>
          <a:solidFill>
            <a:srgbClr val="000000"/>
          </a:solidFill>
          <a:ln w="12700">
            <a:miter lim="400000"/>
          </a:ln>
        </p:spPr>
        <p:txBody>
          <a:bodyPr lIns="45719" rIns="45719"/>
          <a:lstStyle/>
          <a:p>
            <a:endParaRPr/>
          </a:p>
        </p:txBody>
      </p:sp>
      <p:sp>
        <p:nvSpPr>
          <p:cNvPr id="466" name="Freeform 36"/>
          <p:cNvSpPr/>
          <p:nvPr/>
        </p:nvSpPr>
        <p:spPr>
          <a:xfrm>
            <a:off x="5499506" y="4430150"/>
            <a:ext cx="476115" cy="823623"/>
          </a:xfrm>
          <a:custGeom>
            <a:avLst/>
            <a:gdLst/>
            <a:ahLst/>
            <a:cxnLst>
              <a:cxn ang="0">
                <a:pos x="wd2" y="hd2"/>
              </a:cxn>
              <a:cxn ang="5400000">
                <a:pos x="wd2" y="hd2"/>
              </a:cxn>
              <a:cxn ang="10800000">
                <a:pos x="wd2" y="hd2"/>
              </a:cxn>
              <a:cxn ang="16200000">
                <a:pos x="wd2" y="hd2"/>
              </a:cxn>
            </a:cxnLst>
            <a:rect l="0" t="0" r="r" b="b"/>
            <a:pathLst>
              <a:path w="21600" h="21600" extrusionOk="0">
                <a:moveTo>
                  <a:pt x="1490" y="15070"/>
                </a:moveTo>
                <a:lnTo>
                  <a:pt x="3600" y="13383"/>
                </a:lnTo>
                <a:lnTo>
                  <a:pt x="2855" y="12953"/>
                </a:lnTo>
                <a:lnTo>
                  <a:pt x="2110" y="9472"/>
                </a:lnTo>
                <a:lnTo>
                  <a:pt x="1676" y="7104"/>
                </a:lnTo>
                <a:lnTo>
                  <a:pt x="3290" y="4485"/>
                </a:lnTo>
                <a:lnTo>
                  <a:pt x="5586" y="2583"/>
                </a:lnTo>
                <a:lnTo>
                  <a:pt x="5400" y="2081"/>
                </a:lnTo>
                <a:lnTo>
                  <a:pt x="7076" y="466"/>
                </a:lnTo>
                <a:lnTo>
                  <a:pt x="20110" y="0"/>
                </a:lnTo>
                <a:lnTo>
                  <a:pt x="20731" y="395"/>
                </a:lnTo>
                <a:lnTo>
                  <a:pt x="20110" y="13814"/>
                </a:lnTo>
                <a:lnTo>
                  <a:pt x="21600" y="20272"/>
                </a:lnTo>
                <a:lnTo>
                  <a:pt x="21041" y="20595"/>
                </a:lnTo>
                <a:lnTo>
                  <a:pt x="18186" y="20237"/>
                </a:lnTo>
                <a:lnTo>
                  <a:pt x="14090" y="21600"/>
                </a:lnTo>
                <a:lnTo>
                  <a:pt x="11979" y="19519"/>
                </a:lnTo>
                <a:lnTo>
                  <a:pt x="12290" y="18012"/>
                </a:lnTo>
                <a:lnTo>
                  <a:pt x="0" y="18335"/>
                </a:lnTo>
                <a:lnTo>
                  <a:pt x="1490" y="15070"/>
                </a:lnTo>
                <a:close/>
              </a:path>
            </a:pathLst>
          </a:custGeom>
          <a:solidFill>
            <a:srgbClr val="000000"/>
          </a:solidFill>
          <a:ln w="12700">
            <a:miter lim="400000"/>
          </a:ln>
        </p:spPr>
        <p:txBody>
          <a:bodyPr lIns="45719" rIns="45719"/>
          <a:lstStyle/>
          <a:p>
            <a:endParaRPr/>
          </a:p>
        </p:txBody>
      </p:sp>
      <p:sp>
        <p:nvSpPr>
          <p:cNvPr id="467" name="Freeform 37"/>
          <p:cNvSpPr/>
          <p:nvPr/>
        </p:nvSpPr>
        <p:spPr>
          <a:xfrm>
            <a:off x="5942784" y="4397316"/>
            <a:ext cx="511687" cy="833201"/>
          </a:xfrm>
          <a:custGeom>
            <a:avLst/>
            <a:gdLst/>
            <a:ahLst/>
            <a:cxnLst>
              <a:cxn ang="0">
                <a:pos x="wd2" y="hd2"/>
              </a:cxn>
              <a:cxn ang="5400000">
                <a:pos x="wd2" y="hd2"/>
              </a:cxn>
              <a:cxn ang="10800000">
                <a:pos x="wd2" y="hd2"/>
              </a:cxn>
              <a:cxn ang="16200000">
                <a:pos x="wd2" y="hd2"/>
              </a:cxn>
            </a:cxnLst>
            <a:rect l="0" t="0" r="r" b="b"/>
            <a:pathLst>
              <a:path w="21600" h="21600" extrusionOk="0">
                <a:moveTo>
                  <a:pt x="578" y="1241"/>
                </a:moveTo>
                <a:lnTo>
                  <a:pt x="0" y="14506"/>
                </a:lnTo>
                <a:lnTo>
                  <a:pt x="1386" y="20891"/>
                </a:lnTo>
                <a:lnTo>
                  <a:pt x="2888" y="21139"/>
                </a:lnTo>
                <a:lnTo>
                  <a:pt x="4158" y="20642"/>
                </a:lnTo>
                <a:lnTo>
                  <a:pt x="5025" y="21139"/>
                </a:lnTo>
                <a:lnTo>
                  <a:pt x="3754" y="21600"/>
                </a:lnTo>
                <a:lnTo>
                  <a:pt x="6815" y="21103"/>
                </a:lnTo>
                <a:lnTo>
                  <a:pt x="7393" y="20465"/>
                </a:lnTo>
                <a:lnTo>
                  <a:pt x="6988" y="20146"/>
                </a:lnTo>
                <a:lnTo>
                  <a:pt x="7219" y="19614"/>
                </a:lnTo>
                <a:lnTo>
                  <a:pt x="5718" y="18798"/>
                </a:lnTo>
                <a:lnTo>
                  <a:pt x="5833" y="18053"/>
                </a:lnTo>
                <a:lnTo>
                  <a:pt x="21600" y="17167"/>
                </a:lnTo>
                <a:lnTo>
                  <a:pt x="20214" y="13833"/>
                </a:lnTo>
                <a:lnTo>
                  <a:pt x="21080" y="11775"/>
                </a:lnTo>
                <a:lnTo>
                  <a:pt x="19001" y="9115"/>
                </a:lnTo>
                <a:lnTo>
                  <a:pt x="14958" y="0"/>
                </a:lnTo>
                <a:lnTo>
                  <a:pt x="0" y="851"/>
                </a:lnTo>
                <a:lnTo>
                  <a:pt x="578" y="1241"/>
                </a:lnTo>
                <a:close/>
              </a:path>
            </a:pathLst>
          </a:custGeom>
          <a:solidFill>
            <a:srgbClr val="000000"/>
          </a:solidFill>
          <a:ln w="12700">
            <a:miter lim="400000"/>
          </a:ln>
        </p:spPr>
        <p:txBody>
          <a:bodyPr lIns="45719" rIns="45719"/>
          <a:lstStyle/>
          <a:p>
            <a:endParaRPr/>
          </a:p>
        </p:txBody>
      </p:sp>
      <p:sp>
        <p:nvSpPr>
          <p:cNvPr id="468" name="Freeform 38"/>
          <p:cNvSpPr/>
          <p:nvPr/>
        </p:nvSpPr>
        <p:spPr>
          <a:xfrm>
            <a:off x="6298501" y="4356272"/>
            <a:ext cx="722381" cy="756585"/>
          </a:xfrm>
          <a:custGeom>
            <a:avLst/>
            <a:gdLst/>
            <a:ahLst/>
            <a:cxnLst>
              <a:cxn ang="0">
                <a:pos x="wd2" y="hd2"/>
              </a:cxn>
              <a:cxn ang="5400000">
                <a:pos x="wd2" y="hd2"/>
              </a:cxn>
              <a:cxn ang="10800000">
                <a:pos x="wd2" y="hd2"/>
              </a:cxn>
              <a:cxn ang="16200000">
                <a:pos x="wd2" y="hd2"/>
              </a:cxn>
            </a:cxnLst>
            <a:rect l="0" t="0" r="r" b="b"/>
            <a:pathLst>
              <a:path w="21600" h="21600" extrusionOk="0">
                <a:moveTo>
                  <a:pt x="2864" y="11210"/>
                </a:moveTo>
                <a:lnTo>
                  <a:pt x="4336" y="14140"/>
                </a:lnTo>
                <a:lnTo>
                  <a:pt x="3723" y="16405"/>
                </a:lnTo>
                <a:lnTo>
                  <a:pt x="4705" y="20077"/>
                </a:lnTo>
                <a:lnTo>
                  <a:pt x="5482" y="21405"/>
                </a:lnTo>
                <a:lnTo>
                  <a:pt x="17059" y="20702"/>
                </a:lnTo>
                <a:lnTo>
                  <a:pt x="17182" y="21522"/>
                </a:lnTo>
                <a:lnTo>
                  <a:pt x="17877" y="21600"/>
                </a:lnTo>
                <a:lnTo>
                  <a:pt x="17632" y="19803"/>
                </a:lnTo>
                <a:lnTo>
                  <a:pt x="18123" y="19335"/>
                </a:lnTo>
                <a:lnTo>
                  <a:pt x="19800" y="19608"/>
                </a:lnTo>
                <a:lnTo>
                  <a:pt x="20045" y="18397"/>
                </a:lnTo>
                <a:lnTo>
                  <a:pt x="19841" y="16678"/>
                </a:lnTo>
                <a:lnTo>
                  <a:pt x="20536" y="16210"/>
                </a:lnTo>
                <a:lnTo>
                  <a:pt x="21600" y="12929"/>
                </a:lnTo>
                <a:lnTo>
                  <a:pt x="20823" y="12773"/>
                </a:lnTo>
                <a:lnTo>
                  <a:pt x="18041" y="8554"/>
                </a:lnTo>
                <a:lnTo>
                  <a:pt x="12027" y="3203"/>
                </a:lnTo>
                <a:lnTo>
                  <a:pt x="9368" y="1562"/>
                </a:lnTo>
                <a:lnTo>
                  <a:pt x="10227" y="0"/>
                </a:lnTo>
                <a:lnTo>
                  <a:pt x="5318" y="625"/>
                </a:lnTo>
                <a:lnTo>
                  <a:pt x="0" y="1172"/>
                </a:lnTo>
                <a:lnTo>
                  <a:pt x="2864" y="11210"/>
                </a:lnTo>
                <a:close/>
              </a:path>
            </a:pathLst>
          </a:custGeom>
          <a:solidFill>
            <a:srgbClr val="000000"/>
          </a:solidFill>
          <a:ln w="12700">
            <a:miter lim="400000"/>
          </a:ln>
        </p:spPr>
        <p:txBody>
          <a:bodyPr lIns="45719" rIns="45719"/>
          <a:lstStyle/>
          <a:p>
            <a:endParaRPr/>
          </a:p>
        </p:txBody>
      </p:sp>
      <p:sp>
        <p:nvSpPr>
          <p:cNvPr id="469" name="Freeform 39"/>
          <p:cNvSpPr/>
          <p:nvPr/>
        </p:nvSpPr>
        <p:spPr>
          <a:xfrm>
            <a:off x="6079599" y="5033502"/>
            <a:ext cx="1217649" cy="919393"/>
          </a:xfrm>
          <a:custGeom>
            <a:avLst/>
            <a:gdLst/>
            <a:ahLst/>
            <a:cxnLst>
              <a:cxn ang="0">
                <a:pos x="wd2" y="hd2"/>
              </a:cxn>
              <a:cxn ang="5400000">
                <a:pos x="wd2" y="hd2"/>
              </a:cxn>
              <a:cxn ang="10800000">
                <a:pos x="wd2" y="hd2"/>
              </a:cxn>
              <a:cxn ang="16200000">
                <a:pos x="wd2" y="hd2"/>
              </a:cxn>
            </a:cxnLst>
            <a:rect l="0" t="0" r="r" b="b"/>
            <a:pathLst>
              <a:path w="21600" h="21600" extrusionOk="0">
                <a:moveTo>
                  <a:pt x="0" y="2089"/>
                </a:moveTo>
                <a:lnTo>
                  <a:pt x="630" y="2829"/>
                </a:lnTo>
                <a:lnTo>
                  <a:pt x="533" y="3311"/>
                </a:lnTo>
                <a:lnTo>
                  <a:pt x="703" y="3600"/>
                </a:lnTo>
                <a:lnTo>
                  <a:pt x="461" y="4179"/>
                </a:lnTo>
                <a:lnTo>
                  <a:pt x="2982" y="2989"/>
                </a:lnTo>
                <a:lnTo>
                  <a:pt x="6206" y="5754"/>
                </a:lnTo>
                <a:lnTo>
                  <a:pt x="8848" y="3825"/>
                </a:lnTo>
                <a:lnTo>
                  <a:pt x="10376" y="4275"/>
                </a:lnTo>
                <a:lnTo>
                  <a:pt x="12339" y="6879"/>
                </a:lnTo>
                <a:lnTo>
                  <a:pt x="12994" y="6879"/>
                </a:lnTo>
                <a:lnTo>
                  <a:pt x="13648" y="8679"/>
                </a:lnTo>
                <a:lnTo>
                  <a:pt x="13479" y="12086"/>
                </a:lnTo>
                <a:lnTo>
                  <a:pt x="13939" y="12504"/>
                </a:lnTo>
                <a:lnTo>
                  <a:pt x="14036" y="11861"/>
                </a:lnTo>
                <a:lnTo>
                  <a:pt x="14642" y="11861"/>
                </a:lnTo>
                <a:lnTo>
                  <a:pt x="14036" y="13500"/>
                </a:lnTo>
                <a:lnTo>
                  <a:pt x="15685" y="15750"/>
                </a:lnTo>
                <a:lnTo>
                  <a:pt x="15927" y="15075"/>
                </a:lnTo>
                <a:lnTo>
                  <a:pt x="16048" y="16714"/>
                </a:lnTo>
                <a:lnTo>
                  <a:pt x="16606" y="17036"/>
                </a:lnTo>
                <a:lnTo>
                  <a:pt x="17164" y="18964"/>
                </a:lnTo>
                <a:lnTo>
                  <a:pt x="17721" y="18964"/>
                </a:lnTo>
                <a:lnTo>
                  <a:pt x="19006" y="20764"/>
                </a:lnTo>
                <a:lnTo>
                  <a:pt x="19709" y="20861"/>
                </a:lnTo>
                <a:lnTo>
                  <a:pt x="19709" y="21150"/>
                </a:lnTo>
                <a:lnTo>
                  <a:pt x="19200" y="21600"/>
                </a:lnTo>
                <a:lnTo>
                  <a:pt x="20315" y="21439"/>
                </a:lnTo>
                <a:lnTo>
                  <a:pt x="21018" y="20989"/>
                </a:lnTo>
                <a:lnTo>
                  <a:pt x="21406" y="18514"/>
                </a:lnTo>
                <a:lnTo>
                  <a:pt x="21600" y="18611"/>
                </a:lnTo>
                <a:lnTo>
                  <a:pt x="21406" y="15139"/>
                </a:lnTo>
                <a:lnTo>
                  <a:pt x="21139" y="14111"/>
                </a:lnTo>
                <a:lnTo>
                  <a:pt x="18836" y="9064"/>
                </a:lnTo>
                <a:lnTo>
                  <a:pt x="17018" y="4275"/>
                </a:lnTo>
                <a:lnTo>
                  <a:pt x="15879" y="354"/>
                </a:lnTo>
                <a:lnTo>
                  <a:pt x="15612" y="225"/>
                </a:lnTo>
                <a:lnTo>
                  <a:pt x="14618" y="0"/>
                </a:lnTo>
                <a:lnTo>
                  <a:pt x="14327" y="386"/>
                </a:lnTo>
                <a:lnTo>
                  <a:pt x="14473" y="1864"/>
                </a:lnTo>
                <a:lnTo>
                  <a:pt x="14061" y="1800"/>
                </a:lnTo>
                <a:lnTo>
                  <a:pt x="13988" y="1125"/>
                </a:lnTo>
                <a:lnTo>
                  <a:pt x="7127" y="1704"/>
                </a:lnTo>
                <a:lnTo>
                  <a:pt x="6667" y="611"/>
                </a:lnTo>
                <a:lnTo>
                  <a:pt x="48" y="1414"/>
                </a:lnTo>
                <a:lnTo>
                  <a:pt x="0" y="2089"/>
                </a:lnTo>
                <a:close/>
              </a:path>
            </a:pathLst>
          </a:custGeom>
          <a:solidFill>
            <a:srgbClr val="000000"/>
          </a:solidFill>
          <a:ln w="12700">
            <a:miter lim="400000"/>
          </a:ln>
        </p:spPr>
        <p:txBody>
          <a:bodyPr lIns="45719" rIns="45719"/>
          <a:lstStyle/>
          <a:p>
            <a:endParaRPr/>
          </a:p>
        </p:txBody>
      </p:sp>
      <p:sp>
        <p:nvSpPr>
          <p:cNvPr id="470" name="Freeform 40"/>
          <p:cNvSpPr/>
          <p:nvPr/>
        </p:nvSpPr>
        <p:spPr>
          <a:xfrm>
            <a:off x="7247994" y="5926899"/>
            <a:ext cx="24628" cy="50623"/>
          </a:xfrm>
          <a:custGeom>
            <a:avLst/>
            <a:gdLst/>
            <a:ahLst/>
            <a:cxnLst>
              <a:cxn ang="0">
                <a:pos x="wd2" y="hd2"/>
              </a:cxn>
              <a:cxn ang="5400000">
                <a:pos x="wd2" y="hd2"/>
              </a:cxn>
              <a:cxn ang="10800000">
                <a:pos x="wd2" y="hd2"/>
              </a:cxn>
              <a:cxn ang="16200000">
                <a:pos x="wd2" y="hd2"/>
              </a:cxn>
            </a:cxnLst>
            <a:rect l="0" t="0" r="r" b="b"/>
            <a:pathLst>
              <a:path w="21600" h="21600" extrusionOk="0">
                <a:moveTo>
                  <a:pt x="6353" y="21600"/>
                </a:moveTo>
                <a:lnTo>
                  <a:pt x="15247" y="15178"/>
                </a:lnTo>
                <a:lnTo>
                  <a:pt x="21600" y="0"/>
                </a:lnTo>
                <a:lnTo>
                  <a:pt x="11435" y="14011"/>
                </a:lnTo>
                <a:lnTo>
                  <a:pt x="0" y="19265"/>
                </a:lnTo>
                <a:lnTo>
                  <a:pt x="6353" y="21600"/>
                </a:lnTo>
                <a:close/>
              </a:path>
            </a:pathLst>
          </a:custGeom>
          <a:solidFill>
            <a:srgbClr val="000000"/>
          </a:solidFill>
          <a:ln w="12700">
            <a:miter lim="400000"/>
          </a:ln>
        </p:spPr>
        <p:txBody>
          <a:bodyPr lIns="45719" rIns="45719"/>
          <a:lstStyle/>
          <a:p>
            <a:endParaRPr/>
          </a:p>
        </p:txBody>
      </p:sp>
      <p:sp>
        <p:nvSpPr>
          <p:cNvPr id="471" name="Freeform 41"/>
          <p:cNvSpPr/>
          <p:nvPr/>
        </p:nvSpPr>
        <p:spPr>
          <a:xfrm>
            <a:off x="6279348" y="3135888"/>
            <a:ext cx="562307" cy="633452"/>
          </a:xfrm>
          <a:custGeom>
            <a:avLst/>
            <a:gdLst/>
            <a:ahLst/>
            <a:cxnLst>
              <a:cxn ang="0">
                <a:pos x="wd2" y="hd2"/>
              </a:cxn>
              <a:cxn ang="5400000">
                <a:pos x="wd2" y="hd2"/>
              </a:cxn>
              <a:cxn ang="10800000">
                <a:pos x="wd2" y="hd2"/>
              </a:cxn>
              <a:cxn ang="16200000">
                <a:pos x="wd2" y="hd2"/>
              </a:cxn>
            </a:cxnLst>
            <a:rect l="0" t="0" r="r" b="b"/>
            <a:pathLst>
              <a:path w="21600" h="21600" extrusionOk="0">
                <a:moveTo>
                  <a:pt x="0" y="3919"/>
                </a:moveTo>
                <a:lnTo>
                  <a:pt x="1787" y="18848"/>
                </a:lnTo>
                <a:lnTo>
                  <a:pt x="4467" y="19174"/>
                </a:lnTo>
                <a:lnTo>
                  <a:pt x="7726" y="20900"/>
                </a:lnTo>
                <a:lnTo>
                  <a:pt x="10038" y="20807"/>
                </a:lnTo>
                <a:lnTo>
                  <a:pt x="11089" y="20154"/>
                </a:lnTo>
                <a:lnTo>
                  <a:pt x="13612" y="21600"/>
                </a:lnTo>
                <a:lnTo>
                  <a:pt x="15241" y="20294"/>
                </a:lnTo>
                <a:lnTo>
                  <a:pt x="15504" y="18008"/>
                </a:lnTo>
                <a:lnTo>
                  <a:pt x="16607" y="18428"/>
                </a:lnTo>
                <a:lnTo>
                  <a:pt x="17028" y="16562"/>
                </a:lnTo>
                <a:lnTo>
                  <a:pt x="20707" y="13716"/>
                </a:lnTo>
                <a:lnTo>
                  <a:pt x="21337" y="8957"/>
                </a:lnTo>
                <a:lnTo>
                  <a:pt x="20917" y="7978"/>
                </a:lnTo>
                <a:lnTo>
                  <a:pt x="21600" y="7511"/>
                </a:lnTo>
                <a:lnTo>
                  <a:pt x="20286" y="0"/>
                </a:lnTo>
                <a:lnTo>
                  <a:pt x="16607" y="1679"/>
                </a:lnTo>
                <a:lnTo>
                  <a:pt x="14715" y="3499"/>
                </a:lnTo>
                <a:lnTo>
                  <a:pt x="13349" y="3592"/>
                </a:lnTo>
                <a:lnTo>
                  <a:pt x="11299" y="4572"/>
                </a:lnTo>
                <a:lnTo>
                  <a:pt x="6517" y="2986"/>
                </a:lnTo>
                <a:lnTo>
                  <a:pt x="0" y="3919"/>
                </a:lnTo>
                <a:close/>
              </a:path>
            </a:pathLst>
          </a:custGeom>
          <a:solidFill>
            <a:srgbClr val="000000"/>
          </a:solidFill>
          <a:ln w="12700">
            <a:miter lim="400000"/>
          </a:ln>
        </p:spPr>
        <p:txBody>
          <a:bodyPr lIns="45719" rIns="45719"/>
          <a:lstStyle/>
          <a:p>
            <a:endParaRPr/>
          </a:p>
        </p:txBody>
      </p:sp>
      <p:sp>
        <p:nvSpPr>
          <p:cNvPr id="472" name="Freeform 42"/>
          <p:cNvSpPr/>
          <p:nvPr/>
        </p:nvSpPr>
        <p:spPr>
          <a:xfrm>
            <a:off x="6633696" y="3356159"/>
            <a:ext cx="603353" cy="595143"/>
          </a:xfrm>
          <a:custGeom>
            <a:avLst/>
            <a:gdLst/>
            <a:ahLst/>
            <a:cxnLst>
              <a:cxn ang="0">
                <a:pos x="wd2" y="hd2"/>
              </a:cxn>
              <a:cxn ang="5400000">
                <a:pos x="wd2" y="hd2"/>
              </a:cxn>
              <a:cxn ang="10800000">
                <a:pos x="wd2" y="hd2"/>
              </a:cxn>
              <a:cxn ang="16200000">
                <a:pos x="wd2" y="hd2"/>
              </a:cxn>
            </a:cxnLst>
            <a:rect l="0" t="0" r="r" b="b"/>
            <a:pathLst>
              <a:path w="21600" h="21600" extrusionOk="0">
                <a:moveTo>
                  <a:pt x="0" y="14996"/>
                </a:moveTo>
                <a:lnTo>
                  <a:pt x="833" y="17975"/>
                </a:lnTo>
                <a:lnTo>
                  <a:pt x="3624" y="20061"/>
                </a:lnTo>
                <a:lnTo>
                  <a:pt x="4947" y="21600"/>
                </a:lnTo>
                <a:lnTo>
                  <a:pt x="9061" y="19961"/>
                </a:lnTo>
                <a:lnTo>
                  <a:pt x="10873" y="19614"/>
                </a:lnTo>
                <a:lnTo>
                  <a:pt x="11902" y="18422"/>
                </a:lnTo>
                <a:lnTo>
                  <a:pt x="13469" y="11868"/>
                </a:lnTo>
                <a:lnTo>
                  <a:pt x="15233" y="12662"/>
                </a:lnTo>
                <a:lnTo>
                  <a:pt x="18563" y="5561"/>
                </a:lnTo>
                <a:lnTo>
                  <a:pt x="21159" y="7101"/>
                </a:lnTo>
                <a:lnTo>
                  <a:pt x="21600" y="5810"/>
                </a:lnTo>
                <a:lnTo>
                  <a:pt x="19739" y="4320"/>
                </a:lnTo>
                <a:lnTo>
                  <a:pt x="18318" y="4519"/>
                </a:lnTo>
                <a:lnTo>
                  <a:pt x="17829" y="5263"/>
                </a:lnTo>
                <a:lnTo>
                  <a:pt x="15233" y="6058"/>
                </a:lnTo>
                <a:lnTo>
                  <a:pt x="13567" y="7994"/>
                </a:lnTo>
                <a:lnTo>
                  <a:pt x="12980" y="4866"/>
                </a:lnTo>
                <a:lnTo>
                  <a:pt x="8376" y="5710"/>
                </a:lnTo>
                <a:lnTo>
                  <a:pt x="7445" y="0"/>
                </a:lnTo>
                <a:lnTo>
                  <a:pt x="6808" y="497"/>
                </a:lnTo>
                <a:lnTo>
                  <a:pt x="7200" y="1539"/>
                </a:lnTo>
                <a:lnTo>
                  <a:pt x="6612" y="6604"/>
                </a:lnTo>
                <a:lnTo>
                  <a:pt x="3184" y="9633"/>
                </a:lnTo>
                <a:lnTo>
                  <a:pt x="2792" y="11619"/>
                </a:lnTo>
                <a:lnTo>
                  <a:pt x="1763" y="11172"/>
                </a:lnTo>
                <a:lnTo>
                  <a:pt x="1518" y="13606"/>
                </a:lnTo>
                <a:lnTo>
                  <a:pt x="0" y="14996"/>
                </a:lnTo>
                <a:close/>
              </a:path>
            </a:pathLst>
          </a:custGeom>
          <a:solidFill>
            <a:srgbClr val="000000"/>
          </a:solidFill>
          <a:ln w="12700">
            <a:miter lim="400000"/>
          </a:ln>
        </p:spPr>
        <p:txBody>
          <a:bodyPr lIns="45719" rIns="45719"/>
          <a:lstStyle/>
          <a:p>
            <a:endParaRPr/>
          </a:p>
        </p:txBody>
      </p:sp>
      <p:sp>
        <p:nvSpPr>
          <p:cNvPr id="473" name="Freeform 43"/>
          <p:cNvSpPr/>
          <p:nvPr/>
        </p:nvSpPr>
        <p:spPr>
          <a:xfrm>
            <a:off x="6996255" y="3401307"/>
            <a:ext cx="611561" cy="300993"/>
          </a:xfrm>
          <a:custGeom>
            <a:avLst/>
            <a:gdLst/>
            <a:ahLst/>
            <a:cxnLst>
              <a:cxn ang="0">
                <a:pos x="wd2" y="hd2"/>
              </a:cxn>
              <a:cxn ang="5400000">
                <a:pos x="wd2" y="hd2"/>
              </a:cxn>
              <a:cxn ang="10800000">
                <a:pos x="wd2" y="hd2"/>
              </a:cxn>
              <a:cxn ang="16200000">
                <a:pos x="wd2" y="hd2"/>
              </a:cxn>
            </a:cxnLst>
            <a:rect l="0" t="0" r="r" b="b"/>
            <a:pathLst>
              <a:path w="21600" h="21600" extrusionOk="0">
                <a:moveTo>
                  <a:pt x="0" y="6382"/>
                </a:moveTo>
                <a:lnTo>
                  <a:pt x="580" y="12567"/>
                </a:lnTo>
                <a:lnTo>
                  <a:pt x="2223" y="8738"/>
                </a:lnTo>
                <a:lnTo>
                  <a:pt x="4784" y="7167"/>
                </a:lnTo>
                <a:lnTo>
                  <a:pt x="5267" y="5695"/>
                </a:lnTo>
                <a:lnTo>
                  <a:pt x="6668" y="5302"/>
                </a:lnTo>
                <a:lnTo>
                  <a:pt x="8505" y="8247"/>
                </a:lnTo>
                <a:lnTo>
                  <a:pt x="9713" y="8935"/>
                </a:lnTo>
                <a:lnTo>
                  <a:pt x="12032" y="13353"/>
                </a:lnTo>
                <a:lnTo>
                  <a:pt x="11211" y="17476"/>
                </a:lnTo>
                <a:lnTo>
                  <a:pt x="11549" y="19440"/>
                </a:lnTo>
                <a:lnTo>
                  <a:pt x="12515" y="18556"/>
                </a:lnTo>
                <a:lnTo>
                  <a:pt x="13434" y="18556"/>
                </a:lnTo>
                <a:lnTo>
                  <a:pt x="13917" y="19735"/>
                </a:lnTo>
                <a:lnTo>
                  <a:pt x="15028" y="19735"/>
                </a:lnTo>
                <a:lnTo>
                  <a:pt x="15415" y="19440"/>
                </a:lnTo>
                <a:lnTo>
                  <a:pt x="14690" y="15611"/>
                </a:lnTo>
                <a:lnTo>
                  <a:pt x="14593" y="8738"/>
                </a:lnTo>
                <a:lnTo>
                  <a:pt x="13675" y="7756"/>
                </a:lnTo>
                <a:lnTo>
                  <a:pt x="15415" y="4418"/>
                </a:lnTo>
                <a:lnTo>
                  <a:pt x="15511" y="2553"/>
                </a:lnTo>
                <a:lnTo>
                  <a:pt x="16478" y="2749"/>
                </a:lnTo>
                <a:lnTo>
                  <a:pt x="15270" y="7069"/>
                </a:lnTo>
                <a:lnTo>
                  <a:pt x="15995" y="11978"/>
                </a:lnTo>
                <a:lnTo>
                  <a:pt x="16333" y="13549"/>
                </a:lnTo>
                <a:lnTo>
                  <a:pt x="16816" y="14236"/>
                </a:lnTo>
                <a:lnTo>
                  <a:pt x="15850" y="14040"/>
                </a:lnTo>
                <a:lnTo>
                  <a:pt x="16140" y="17182"/>
                </a:lnTo>
                <a:lnTo>
                  <a:pt x="17879" y="19440"/>
                </a:lnTo>
                <a:lnTo>
                  <a:pt x="18314" y="19735"/>
                </a:lnTo>
                <a:lnTo>
                  <a:pt x="18797" y="19735"/>
                </a:lnTo>
                <a:lnTo>
                  <a:pt x="18556" y="21600"/>
                </a:lnTo>
                <a:lnTo>
                  <a:pt x="20682" y="19440"/>
                </a:lnTo>
                <a:lnTo>
                  <a:pt x="21117" y="16691"/>
                </a:lnTo>
                <a:lnTo>
                  <a:pt x="21600" y="13745"/>
                </a:lnTo>
                <a:lnTo>
                  <a:pt x="18556" y="14924"/>
                </a:lnTo>
                <a:lnTo>
                  <a:pt x="16574" y="0"/>
                </a:lnTo>
                <a:lnTo>
                  <a:pt x="0" y="6382"/>
                </a:lnTo>
                <a:close/>
              </a:path>
            </a:pathLst>
          </a:custGeom>
          <a:solidFill>
            <a:srgbClr val="000000"/>
          </a:solidFill>
          <a:ln w="12700">
            <a:miter lim="400000"/>
          </a:ln>
        </p:spPr>
        <p:txBody>
          <a:bodyPr lIns="45719" rIns="45719"/>
          <a:lstStyle/>
          <a:p>
            <a:endParaRPr/>
          </a:p>
        </p:txBody>
      </p:sp>
      <p:sp>
        <p:nvSpPr>
          <p:cNvPr id="474" name="Freeform 44"/>
          <p:cNvSpPr/>
          <p:nvPr/>
        </p:nvSpPr>
        <p:spPr>
          <a:xfrm>
            <a:off x="6533822" y="3509390"/>
            <a:ext cx="1037054" cy="585566"/>
          </a:xfrm>
          <a:custGeom>
            <a:avLst/>
            <a:gdLst/>
            <a:ahLst/>
            <a:cxnLst>
              <a:cxn ang="0">
                <a:pos x="wd2" y="hd2"/>
              </a:cxn>
              <a:cxn ang="5400000">
                <a:pos x="wd2" y="hd2"/>
              </a:cxn>
              <a:cxn ang="10800000">
                <a:pos x="wd2" y="hd2"/>
              </a:cxn>
              <a:cxn ang="16200000">
                <a:pos x="wd2" y="hd2"/>
              </a:cxn>
            </a:cxnLst>
            <a:rect l="0" t="0" r="r" b="b"/>
            <a:pathLst>
              <a:path w="21600" h="21600" extrusionOk="0">
                <a:moveTo>
                  <a:pt x="1995" y="19329"/>
                </a:moveTo>
                <a:lnTo>
                  <a:pt x="1995" y="18774"/>
                </a:lnTo>
                <a:lnTo>
                  <a:pt x="3391" y="16301"/>
                </a:lnTo>
                <a:lnTo>
                  <a:pt x="4189" y="14736"/>
                </a:lnTo>
                <a:lnTo>
                  <a:pt x="4958" y="16301"/>
                </a:lnTo>
                <a:lnTo>
                  <a:pt x="7352" y="14636"/>
                </a:lnTo>
                <a:lnTo>
                  <a:pt x="8406" y="14282"/>
                </a:lnTo>
                <a:lnTo>
                  <a:pt x="9005" y="13071"/>
                </a:lnTo>
                <a:lnTo>
                  <a:pt x="9917" y="6409"/>
                </a:lnTo>
                <a:lnTo>
                  <a:pt x="10942" y="7217"/>
                </a:lnTo>
                <a:lnTo>
                  <a:pt x="12880" y="0"/>
                </a:lnTo>
                <a:lnTo>
                  <a:pt x="14391" y="1564"/>
                </a:lnTo>
                <a:lnTo>
                  <a:pt x="14647" y="252"/>
                </a:lnTo>
                <a:lnTo>
                  <a:pt x="15359" y="606"/>
                </a:lnTo>
                <a:lnTo>
                  <a:pt x="16727" y="2877"/>
                </a:lnTo>
                <a:lnTo>
                  <a:pt x="16243" y="4996"/>
                </a:lnTo>
                <a:lnTo>
                  <a:pt x="16442" y="6006"/>
                </a:lnTo>
                <a:lnTo>
                  <a:pt x="17012" y="5551"/>
                </a:lnTo>
                <a:lnTo>
                  <a:pt x="17468" y="6510"/>
                </a:lnTo>
                <a:lnTo>
                  <a:pt x="19548" y="7772"/>
                </a:lnTo>
                <a:lnTo>
                  <a:pt x="17611" y="7570"/>
                </a:lnTo>
                <a:lnTo>
                  <a:pt x="19634" y="10850"/>
                </a:lnTo>
                <a:lnTo>
                  <a:pt x="18323" y="10497"/>
                </a:lnTo>
                <a:lnTo>
                  <a:pt x="20973" y="13475"/>
                </a:lnTo>
                <a:lnTo>
                  <a:pt x="21600" y="15544"/>
                </a:lnTo>
                <a:lnTo>
                  <a:pt x="21144" y="15241"/>
                </a:lnTo>
                <a:lnTo>
                  <a:pt x="21059" y="15796"/>
                </a:lnTo>
                <a:lnTo>
                  <a:pt x="12538" y="18723"/>
                </a:lnTo>
                <a:lnTo>
                  <a:pt x="5528" y="20288"/>
                </a:lnTo>
                <a:lnTo>
                  <a:pt x="0" y="21600"/>
                </a:lnTo>
                <a:lnTo>
                  <a:pt x="1995" y="19329"/>
                </a:lnTo>
                <a:close/>
              </a:path>
            </a:pathLst>
          </a:custGeom>
          <a:solidFill>
            <a:srgbClr val="000000"/>
          </a:solidFill>
          <a:ln w="12700">
            <a:miter lim="400000"/>
          </a:ln>
        </p:spPr>
        <p:txBody>
          <a:bodyPr lIns="45719" rIns="45719"/>
          <a:lstStyle/>
          <a:p>
            <a:endParaRPr/>
          </a:p>
        </p:txBody>
      </p:sp>
      <p:sp>
        <p:nvSpPr>
          <p:cNvPr id="475" name="Freeform 45"/>
          <p:cNvSpPr/>
          <p:nvPr/>
        </p:nvSpPr>
        <p:spPr>
          <a:xfrm>
            <a:off x="7525725" y="3672199"/>
            <a:ext cx="56095" cy="1450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7376" y="15691"/>
                </a:lnTo>
                <a:lnTo>
                  <a:pt x="15278" y="12023"/>
                </a:lnTo>
                <a:lnTo>
                  <a:pt x="21600" y="0"/>
                </a:lnTo>
                <a:lnTo>
                  <a:pt x="8429" y="2853"/>
                </a:lnTo>
                <a:lnTo>
                  <a:pt x="0" y="14264"/>
                </a:lnTo>
                <a:lnTo>
                  <a:pt x="0" y="21600"/>
                </a:lnTo>
                <a:close/>
              </a:path>
            </a:pathLst>
          </a:custGeom>
          <a:solidFill>
            <a:srgbClr val="EEECE1"/>
          </a:solidFill>
          <a:ln>
            <a:solidFill>
              <a:srgbClr val="EEECE1"/>
            </a:solidFill>
          </a:ln>
        </p:spPr>
        <p:txBody>
          <a:bodyPr lIns="45719" rIns="45719"/>
          <a:lstStyle/>
          <a:p>
            <a:endParaRPr/>
          </a:p>
        </p:txBody>
      </p:sp>
      <p:sp>
        <p:nvSpPr>
          <p:cNvPr id="476" name="Freeform 46"/>
          <p:cNvSpPr/>
          <p:nvPr/>
        </p:nvSpPr>
        <p:spPr>
          <a:xfrm>
            <a:off x="6474992" y="3937620"/>
            <a:ext cx="1145137" cy="511687"/>
          </a:xfrm>
          <a:custGeom>
            <a:avLst/>
            <a:gdLst/>
            <a:ahLst/>
            <a:cxnLst>
              <a:cxn ang="0">
                <a:pos x="wd2" y="hd2"/>
              </a:cxn>
              <a:cxn ang="5400000">
                <a:pos x="wd2" y="hd2"/>
              </a:cxn>
              <a:cxn ang="10800000">
                <a:pos x="wd2" y="hd2"/>
              </a:cxn>
              <a:cxn ang="16200000">
                <a:pos x="wd2" y="hd2"/>
              </a:cxn>
            </a:cxnLst>
            <a:rect l="0" t="0" r="r" b="b"/>
            <a:pathLst>
              <a:path w="21600" h="21600" extrusionOk="0">
                <a:moveTo>
                  <a:pt x="0" y="18597"/>
                </a:moveTo>
                <a:lnTo>
                  <a:pt x="3097" y="17673"/>
                </a:lnTo>
                <a:lnTo>
                  <a:pt x="4929" y="15651"/>
                </a:lnTo>
                <a:lnTo>
                  <a:pt x="8387" y="14843"/>
                </a:lnTo>
                <a:lnTo>
                  <a:pt x="9781" y="16864"/>
                </a:lnTo>
                <a:lnTo>
                  <a:pt x="12026" y="16171"/>
                </a:lnTo>
                <a:lnTo>
                  <a:pt x="15432" y="21600"/>
                </a:lnTo>
                <a:lnTo>
                  <a:pt x="16748" y="20907"/>
                </a:lnTo>
                <a:lnTo>
                  <a:pt x="18632" y="14670"/>
                </a:lnTo>
                <a:lnTo>
                  <a:pt x="20181" y="13341"/>
                </a:lnTo>
                <a:lnTo>
                  <a:pt x="20619" y="11493"/>
                </a:lnTo>
                <a:lnTo>
                  <a:pt x="18994" y="12128"/>
                </a:lnTo>
                <a:lnTo>
                  <a:pt x="18555" y="10916"/>
                </a:lnTo>
                <a:lnTo>
                  <a:pt x="19561" y="10280"/>
                </a:lnTo>
                <a:lnTo>
                  <a:pt x="19510" y="9472"/>
                </a:lnTo>
                <a:lnTo>
                  <a:pt x="18426" y="8605"/>
                </a:lnTo>
                <a:lnTo>
                  <a:pt x="19871" y="7393"/>
                </a:lnTo>
                <a:lnTo>
                  <a:pt x="19794" y="8663"/>
                </a:lnTo>
                <a:lnTo>
                  <a:pt x="20697" y="8663"/>
                </a:lnTo>
                <a:lnTo>
                  <a:pt x="21239" y="6353"/>
                </a:lnTo>
                <a:lnTo>
                  <a:pt x="21600" y="6237"/>
                </a:lnTo>
                <a:lnTo>
                  <a:pt x="21368" y="4332"/>
                </a:lnTo>
                <a:lnTo>
                  <a:pt x="20697" y="6237"/>
                </a:lnTo>
                <a:lnTo>
                  <a:pt x="20052" y="1906"/>
                </a:lnTo>
                <a:lnTo>
                  <a:pt x="20490" y="1733"/>
                </a:lnTo>
                <a:lnTo>
                  <a:pt x="21110" y="2945"/>
                </a:lnTo>
                <a:lnTo>
                  <a:pt x="20671" y="924"/>
                </a:lnTo>
                <a:lnTo>
                  <a:pt x="20181" y="0"/>
                </a:lnTo>
                <a:lnTo>
                  <a:pt x="12465" y="3350"/>
                </a:lnTo>
                <a:lnTo>
                  <a:pt x="6116" y="5140"/>
                </a:lnTo>
                <a:lnTo>
                  <a:pt x="5239" y="9067"/>
                </a:lnTo>
                <a:lnTo>
                  <a:pt x="3845" y="9818"/>
                </a:lnTo>
                <a:lnTo>
                  <a:pt x="3226" y="11724"/>
                </a:lnTo>
                <a:lnTo>
                  <a:pt x="748" y="15074"/>
                </a:lnTo>
                <a:lnTo>
                  <a:pt x="619" y="16287"/>
                </a:lnTo>
                <a:lnTo>
                  <a:pt x="0" y="16980"/>
                </a:lnTo>
                <a:lnTo>
                  <a:pt x="0" y="18597"/>
                </a:lnTo>
                <a:close/>
              </a:path>
            </a:pathLst>
          </a:custGeom>
          <a:solidFill>
            <a:srgbClr val="000000"/>
          </a:solidFill>
          <a:ln w="12700">
            <a:miter lim="400000"/>
          </a:ln>
        </p:spPr>
        <p:txBody>
          <a:bodyPr lIns="45719" rIns="45719"/>
          <a:lstStyle/>
          <a:p>
            <a:endParaRPr/>
          </a:p>
        </p:txBody>
      </p:sp>
      <p:sp>
        <p:nvSpPr>
          <p:cNvPr id="477" name="Freeform 47"/>
          <p:cNvSpPr/>
          <p:nvPr/>
        </p:nvSpPr>
        <p:spPr>
          <a:xfrm>
            <a:off x="6610439" y="4289233"/>
            <a:ext cx="684073" cy="519895"/>
          </a:xfrm>
          <a:custGeom>
            <a:avLst/>
            <a:gdLst/>
            <a:ahLst/>
            <a:cxnLst>
              <a:cxn ang="0">
                <a:pos x="wd2" y="hd2"/>
              </a:cxn>
              <a:cxn ang="5400000">
                <a:pos x="wd2" y="hd2"/>
              </a:cxn>
              <a:cxn ang="10800000">
                <a:pos x="wd2" y="hd2"/>
              </a:cxn>
              <a:cxn ang="16200000">
                <a:pos x="wd2" y="hd2"/>
              </a:cxn>
            </a:cxnLst>
            <a:rect l="0" t="0" r="r" b="b"/>
            <a:pathLst>
              <a:path w="21600" h="21600" extrusionOk="0">
                <a:moveTo>
                  <a:pt x="909" y="2785"/>
                </a:moveTo>
                <a:lnTo>
                  <a:pt x="3982" y="796"/>
                </a:lnTo>
                <a:lnTo>
                  <a:pt x="9783" y="0"/>
                </a:lnTo>
                <a:lnTo>
                  <a:pt x="12120" y="1989"/>
                </a:lnTo>
                <a:lnTo>
                  <a:pt x="15886" y="1307"/>
                </a:lnTo>
                <a:lnTo>
                  <a:pt x="21600" y="6651"/>
                </a:lnTo>
                <a:lnTo>
                  <a:pt x="19089" y="10743"/>
                </a:lnTo>
                <a:lnTo>
                  <a:pt x="19219" y="12562"/>
                </a:lnTo>
                <a:lnTo>
                  <a:pt x="14847" y="17792"/>
                </a:lnTo>
                <a:lnTo>
                  <a:pt x="14198" y="18019"/>
                </a:lnTo>
                <a:lnTo>
                  <a:pt x="13808" y="19611"/>
                </a:lnTo>
                <a:lnTo>
                  <a:pt x="12943" y="18701"/>
                </a:lnTo>
                <a:lnTo>
                  <a:pt x="13765" y="20065"/>
                </a:lnTo>
                <a:lnTo>
                  <a:pt x="12943" y="21600"/>
                </a:lnTo>
                <a:lnTo>
                  <a:pt x="12120" y="21373"/>
                </a:lnTo>
                <a:lnTo>
                  <a:pt x="9177" y="15234"/>
                </a:lnTo>
                <a:lnTo>
                  <a:pt x="2814" y="7446"/>
                </a:lnTo>
                <a:lnTo>
                  <a:pt x="0" y="5059"/>
                </a:lnTo>
                <a:lnTo>
                  <a:pt x="909" y="2785"/>
                </a:lnTo>
                <a:close/>
              </a:path>
            </a:pathLst>
          </a:custGeom>
          <a:solidFill>
            <a:srgbClr val="000000"/>
          </a:solidFill>
          <a:ln w="12700">
            <a:miter lim="400000"/>
          </a:ln>
        </p:spPr>
        <p:txBody>
          <a:bodyPr lIns="45719" rIns="45719"/>
          <a:lstStyle/>
          <a:p>
            <a:endParaRPr/>
          </a:p>
        </p:txBody>
      </p:sp>
      <p:sp>
        <p:nvSpPr>
          <p:cNvPr id="478" name="Freeform 48"/>
          <p:cNvSpPr/>
          <p:nvPr/>
        </p:nvSpPr>
        <p:spPr>
          <a:xfrm>
            <a:off x="7465528" y="3379416"/>
            <a:ext cx="142288" cy="229850"/>
          </a:xfrm>
          <a:custGeom>
            <a:avLst/>
            <a:gdLst/>
            <a:ahLst/>
            <a:cxnLst>
              <a:cxn ang="0">
                <a:pos x="wd2" y="hd2"/>
              </a:cxn>
              <a:cxn ang="5400000">
                <a:pos x="wd2" y="hd2"/>
              </a:cxn>
              <a:cxn ang="10800000">
                <a:pos x="wd2" y="hd2"/>
              </a:cxn>
              <a:cxn ang="16200000">
                <a:pos x="wd2" y="hd2"/>
              </a:cxn>
            </a:cxnLst>
            <a:rect l="0" t="0" r="r" b="b"/>
            <a:pathLst>
              <a:path w="21600" h="21600" extrusionOk="0">
                <a:moveTo>
                  <a:pt x="0" y="2057"/>
                </a:moveTo>
                <a:lnTo>
                  <a:pt x="2908" y="0"/>
                </a:lnTo>
                <a:lnTo>
                  <a:pt x="7062" y="0"/>
                </a:lnTo>
                <a:lnTo>
                  <a:pt x="5608" y="2057"/>
                </a:lnTo>
                <a:lnTo>
                  <a:pt x="4569" y="2957"/>
                </a:lnTo>
                <a:lnTo>
                  <a:pt x="5400" y="5400"/>
                </a:lnTo>
                <a:lnTo>
                  <a:pt x="10592" y="8743"/>
                </a:lnTo>
                <a:lnTo>
                  <a:pt x="11423" y="11314"/>
                </a:lnTo>
                <a:lnTo>
                  <a:pt x="15577" y="14400"/>
                </a:lnTo>
                <a:lnTo>
                  <a:pt x="19108" y="15043"/>
                </a:lnTo>
                <a:lnTo>
                  <a:pt x="20562" y="17100"/>
                </a:lnTo>
                <a:lnTo>
                  <a:pt x="17654" y="18643"/>
                </a:lnTo>
                <a:lnTo>
                  <a:pt x="20562" y="18514"/>
                </a:lnTo>
                <a:lnTo>
                  <a:pt x="21600" y="20057"/>
                </a:lnTo>
                <a:lnTo>
                  <a:pt x="8515" y="21600"/>
                </a:lnTo>
                <a:lnTo>
                  <a:pt x="0" y="2057"/>
                </a:lnTo>
                <a:close/>
              </a:path>
            </a:pathLst>
          </a:custGeom>
          <a:solidFill>
            <a:srgbClr val="000000"/>
          </a:solidFill>
          <a:ln w="12700">
            <a:miter lim="400000"/>
          </a:ln>
        </p:spPr>
        <p:txBody>
          <a:bodyPr lIns="45719" rIns="45719"/>
          <a:lstStyle/>
          <a:p>
            <a:endParaRPr/>
          </a:p>
        </p:txBody>
      </p:sp>
      <p:sp>
        <p:nvSpPr>
          <p:cNvPr id="479" name="Freeform 49"/>
          <p:cNvSpPr/>
          <p:nvPr/>
        </p:nvSpPr>
        <p:spPr>
          <a:xfrm>
            <a:off x="6807451" y="3014123"/>
            <a:ext cx="777106" cy="499373"/>
          </a:xfrm>
          <a:custGeom>
            <a:avLst/>
            <a:gdLst/>
            <a:ahLst/>
            <a:cxnLst>
              <a:cxn ang="0">
                <a:pos x="wd2" y="hd2"/>
              </a:cxn>
              <a:cxn ang="5400000">
                <a:pos x="wd2" y="hd2"/>
              </a:cxn>
              <a:cxn ang="10800000">
                <a:pos x="wd2" y="hd2"/>
              </a:cxn>
              <a:cxn ang="16200000">
                <a:pos x="wd2" y="hd2"/>
              </a:cxn>
            </a:cxnLst>
            <a:rect l="0" t="0" r="r" b="b"/>
            <a:pathLst>
              <a:path w="21600" h="21600" extrusionOk="0">
                <a:moveTo>
                  <a:pt x="1673" y="21600"/>
                </a:moveTo>
                <a:lnTo>
                  <a:pt x="5248" y="20594"/>
                </a:lnTo>
                <a:lnTo>
                  <a:pt x="18292" y="16747"/>
                </a:lnTo>
                <a:lnTo>
                  <a:pt x="18824" y="15801"/>
                </a:lnTo>
                <a:lnTo>
                  <a:pt x="19585" y="15801"/>
                </a:lnTo>
                <a:lnTo>
                  <a:pt x="20421" y="14854"/>
                </a:lnTo>
                <a:lnTo>
                  <a:pt x="21600" y="12368"/>
                </a:lnTo>
                <a:lnTo>
                  <a:pt x="19508" y="9705"/>
                </a:lnTo>
                <a:lnTo>
                  <a:pt x="19470" y="7220"/>
                </a:lnTo>
                <a:lnTo>
                  <a:pt x="20421" y="3669"/>
                </a:lnTo>
                <a:lnTo>
                  <a:pt x="19014" y="2485"/>
                </a:lnTo>
                <a:lnTo>
                  <a:pt x="17455" y="0"/>
                </a:lnTo>
                <a:lnTo>
                  <a:pt x="3042" y="4202"/>
                </a:lnTo>
                <a:lnTo>
                  <a:pt x="2320" y="2485"/>
                </a:lnTo>
                <a:lnTo>
                  <a:pt x="0" y="5267"/>
                </a:lnTo>
                <a:lnTo>
                  <a:pt x="1673" y="21600"/>
                </a:lnTo>
                <a:close/>
              </a:path>
            </a:pathLst>
          </a:custGeom>
          <a:solidFill>
            <a:srgbClr val="000000"/>
          </a:solidFill>
          <a:ln w="12700">
            <a:miter lim="400000"/>
          </a:ln>
        </p:spPr>
        <p:txBody>
          <a:bodyPr lIns="45719" rIns="45719"/>
          <a:lstStyle/>
          <a:p>
            <a:endParaRPr/>
          </a:p>
        </p:txBody>
      </p:sp>
      <p:sp>
        <p:nvSpPr>
          <p:cNvPr id="480" name="Freeform 50"/>
          <p:cNvSpPr/>
          <p:nvPr/>
        </p:nvSpPr>
        <p:spPr>
          <a:xfrm>
            <a:off x="7502467" y="3098949"/>
            <a:ext cx="169651" cy="410444"/>
          </a:xfrm>
          <a:custGeom>
            <a:avLst/>
            <a:gdLst/>
            <a:ahLst/>
            <a:cxnLst>
              <a:cxn ang="0">
                <a:pos x="wd2" y="hd2"/>
              </a:cxn>
              <a:cxn ang="5400000">
                <a:pos x="wd2" y="hd2"/>
              </a:cxn>
              <a:cxn ang="10800000">
                <a:pos x="wd2" y="hd2"/>
              </a:cxn>
              <a:cxn ang="16200000">
                <a:pos x="wd2" y="hd2"/>
              </a:cxn>
            </a:cxnLst>
            <a:rect l="0" t="0" r="r" b="b"/>
            <a:pathLst>
              <a:path w="21600" h="21600" extrusionOk="0">
                <a:moveTo>
                  <a:pt x="1229" y="14760"/>
                </a:moveTo>
                <a:lnTo>
                  <a:pt x="5093" y="13608"/>
                </a:lnTo>
                <a:lnTo>
                  <a:pt x="10537" y="10584"/>
                </a:lnTo>
                <a:lnTo>
                  <a:pt x="878" y="7344"/>
                </a:lnTo>
                <a:lnTo>
                  <a:pt x="702" y="4320"/>
                </a:lnTo>
                <a:lnTo>
                  <a:pt x="5093" y="0"/>
                </a:lnTo>
                <a:lnTo>
                  <a:pt x="19844" y="2016"/>
                </a:lnTo>
                <a:lnTo>
                  <a:pt x="19844" y="2952"/>
                </a:lnTo>
                <a:lnTo>
                  <a:pt x="18263" y="5328"/>
                </a:lnTo>
                <a:lnTo>
                  <a:pt x="16859" y="5832"/>
                </a:lnTo>
                <a:lnTo>
                  <a:pt x="16156" y="7056"/>
                </a:lnTo>
                <a:lnTo>
                  <a:pt x="18088" y="7488"/>
                </a:lnTo>
                <a:lnTo>
                  <a:pt x="21600" y="7056"/>
                </a:lnTo>
                <a:lnTo>
                  <a:pt x="21600" y="14256"/>
                </a:lnTo>
                <a:lnTo>
                  <a:pt x="20371" y="15408"/>
                </a:lnTo>
                <a:lnTo>
                  <a:pt x="18966" y="15408"/>
                </a:lnTo>
                <a:lnTo>
                  <a:pt x="19493" y="16560"/>
                </a:lnTo>
                <a:lnTo>
                  <a:pt x="14049" y="21600"/>
                </a:lnTo>
                <a:lnTo>
                  <a:pt x="12644" y="21600"/>
                </a:lnTo>
                <a:lnTo>
                  <a:pt x="12293" y="19656"/>
                </a:lnTo>
                <a:lnTo>
                  <a:pt x="8429" y="19656"/>
                </a:lnTo>
                <a:lnTo>
                  <a:pt x="878" y="17640"/>
                </a:lnTo>
                <a:lnTo>
                  <a:pt x="0" y="15912"/>
                </a:lnTo>
                <a:lnTo>
                  <a:pt x="1229" y="14760"/>
                </a:lnTo>
                <a:close/>
              </a:path>
            </a:pathLst>
          </a:custGeom>
          <a:solidFill>
            <a:srgbClr val="000000"/>
          </a:solidFill>
          <a:ln w="12700">
            <a:miter lim="400000"/>
          </a:ln>
        </p:spPr>
        <p:txBody>
          <a:bodyPr lIns="45719" rIns="45719"/>
          <a:lstStyle/>
          <a:p>
            <a:endParaRPr/>
          </a:p>
        </p:txBody>
      </p:sp>
      <p:sp>
        <p:nvSpPr>
          <p:cNvPr id="481" name="Freeform 51"/>
          <p:cNvSpPr/>
          <p:nvPr/>
        </p:nvSpPr>
        <p:spPr>
          <a:xfrm>
            <a:off x="6890908" y="2460025"/>
            <a:ext cx="797629" cy="711435"/>
          </a:xfrm>
          <a:custGeom>
            <a:avLst/>
            <a:gdLst/>
            <a:ahLst/>
            <a:cxnLst>
              <a:cxn ang="0">
                <a:pos x="wd2" y="hd2"/>
              </a:cxn>
              <a:cxn ang="5400000">
                <a:pos x="wd2" y="hd2"/>
              </a:cxn>
              <a:cxn ang="10800000">
                <a:pos x="wd2" y="hd2"/>
              </a:cxn>
              <a:cxn ang="16200000">
                <a:pos x="wd2" y="hd2"/>
              </a:cxn>
            </a:cxnLst>
            <a:rect l="0" t="0" r="r" b="b"/>
            <a:pathLst>
              <a:path w="21600" h="21600" extrusionOk="0">
                <a:moveTo>
                  <a:pt x="705" y="19772"/>
                </a:moveTo>
                <a:lnTo>
                  <a:pt x="14771" y="16823"/>
                </a:lnTo>
                <a:lnTo>
                  <a:pt x="16293" y="18568"/>
                </a:lnTo>
                <a:lnTo>
                  <a:pt x="17666" y="19398"/>
                </a:lnTo>
                <a:lnTo>
                  <a:pt x="20784" y="20562"/>
                </a:lnTo>
                <a:lnTo>
                  <a:pt x="21043" y="21600"/>
                </a:lnTo>
                <a:lnTo>
                  <a:pt x="21526" y="20271"/>
                </a:lnTo>
                <a:lnTo>
                  <a:pt x="21600" y="18402"/>
                </a:lnTo>
                <a:lnTo>
                  <a:pt x="21043" y="14995"/>
                </a:lnTo>
                <a:lnTo>
                  <a:pt x="20969" y="11340"/>
                </a:lnTo>
                <a:lnTo>
                  <a:pt x="19522" y="6065"/>
                </a:lnTo>
                <a:lnTo>
                  <a:pt x="19262" y="3738"/>
                </a:lnTo>
                <a:lnTo>
                  <a:pt x="18297" y="0"/>
                </a:lnTo>
                <a:lnTo>
                  <a:pt x="13732" y="1163"/>
                </a:lnTo>
                <a:lnTo>
                  <a:pt x="11208" y="4320"/>
                </a:lnTo>
                <a:lnTo>
                  <a:pt x="11097" y="5109"/>
                </a:lnTo>
                <a:lnTo>
                  <a:pt x="9612" y="6937"/>
                </a:lnTo>
                <a:lnTo>
                  <a:pt x="10021" y="7560"/>
                </a:lnTo>
                <a:lnTo>
                  <a:pt x="10280" y="8100"/>
                </a:lnTo>
                <a:lnTo>
                  <a:pt x="10058" y="8225"/>
                </a:lnTo>
                <a:lnTo>
                  <a:pt x="10503" y="8972"/>
                </a:lnTo>
                <a:lnTo>
                  <a:pt x="10577" y="9595"/>
                </a:lnTo>
                <a:lnTo>
                  <a:pt x="9204" y="11049"/>
                </a:lnTo>
                <a:lnTo>
                  <a:pt x="7089" y="11797"/>
                </a:lnTo>
                <a:lnTo>
                  <a:pt x="6606" y="12212"/>
                </a:lnTo>
                <a:lnTo>
                  <a:pt x="5753" y="11880"/>
                </a:lnTo>
                <a:lnTo>
                  <a:pt x="3489" y="12171"/>
                </a:lnTo>
                <a:lnTo>
                  <a:pt x="1707" y="12960"/>
                </a:lnTo>
                <a:lnTo>
                  <a:pt x="1707" y="13915"/>
                </a:lnTo>
                <a:lnTo>
                  <a:pt x="2078" y="14622"/>
                </a:lnTo>
                <a:lnTo>
                  <a:pt x="2338" y="14538"/>
                </a:lnTo>
                <a:lnTo>
                  <a:pt x="2598" y="15411"/>
                </a:lnTo>
                <a:lnTo>
                  <a:pt x="2153" y="15785"/>
                </a:lnTo>
                <a:lnTo>
                  <a:pt x="1893" y="16532"/>
                </a:lnTo>
                <a:lnTo>
                  <a:pt x="0" y="18568"/>
                </a:lnTo>
                <a:lnTo>
                  <a:pt x="705" y="19772"/>
                </a:lnTo>
                <a:close/>
              </a:path>
            </a:pathLst>
          </a:custGeom>
          <a:solidFill>
            <a:srgbClr val="000000"/>
          </a:solidFill>
          <a:ln w="12700">
            <a:miter lim="400000"/>
          </a:ln>
        </p:spPr>
        <p:txBody>
          <a:bodyPr lIns="45719" rIns="45719"/>
          <a:lstStyle/>
          <a:p>
            <a:endParaRPr/>
          </a:p>
        </p:txBody>
      </p:sp>
      <p:sp>
        <p:nvSpPr>
          <p:cNvPr id="482" name="Freeform 52"/>
          <p:cNvSpPr/>
          <p:nvPr/>
        </p:nvSpPr>
        <p:spPr>
          <a:xfrm>
            <a:off x="7628336" y="3200190"/>
            <a:ext cx="24628" cy="328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800" y="6300"/>
                </a:lnTo>
                <a:lnTo>
                  <a:pt x="14400" y="0"/>
                </a:lnTo>
                <a:lnTo>
                  <a:pt x="21600" y="4500"/>
                </a:lnTo>
                <a:lnTo>
                  <a:pt x="0" y="21600"/>
                </a:lnTo>
                <a:close/>
              </a:path>
            </a:pathLst>
          </a:custGeom>
          <a:solidFill>
            <a:srgbClr val="000000"/>
          </a:solidFill>
          <a:ln w="12700">
            <a:miter lim="400000"/>
          </a:ln>
        </p:spPr>
        <p:txBody>
          <a:bodyPr lIns="45719" rIns="45719"/>
          <a:lstStyle/>
          <a:p>
            <a:endParaRPr/>
          </a:p>
        </p:txBody>
      </p:sp>
      <p:sp>
        <p:nvSpPr>
          <p:cNvPr id="483" name="Freeform 53"/>
          <p:cNvSpPr/>
          <p:nvPr/>
        </p:nvSpPr>
        <p:spPr>
          <a:xfrm>
            <a:off x="7655700" y="3066113"/>
            <a:ext cx="246267" cy="146392"/>
          </a:xfrm>
          <a:custGeom>
            <a:avLst/>
            <a:gdLst/>
            <a:ahLst/>
            <a:cxnLst>
              <a:cxn ang="0">
                <a:pos x="wd2" y="hd2"/>
              </a:cxn>
              <a:cxn ang="5400000">
                <a:pos x="wd2" y="hd2"/>
              </a:cxn>
              <a:cxn ang="10800000">
                <a:pos x="wd2" y="hd2"/>
              </a:cxn>
              <a:cxn ang="16200000">
                <a:pos x="wd2" y="hd2"/>
              </a:cxn>
            </a:cxnLst>
            <a:rect l="0" t="0" r="r" b="b"/>
            <a:pathLst>
              <a:path w="21600" h="21600" extrusionOk="0">
                <a:moveTo>
                  <a:pt x="1671" y="21600"/>
                </a:moveTo>
                <a:lnTo>
                  <a:pt x="9189" y="14131"/>
                </a:lnTo>
                <a:lnTo>
                  <a:pt x="14320" y="9892"/>
                </a:lnTo>
                <a:lnTo>
                  <a:pt x="8950" y="16553"/>
                </a:lnTo>
                <a:lnTo>
                  <a:pt x="9428" y="16957"/>
                </a:lnTo>
                <a:lnTo>
                  <a:pt x="17543" y="7469"/>
                </a:lnTo>
                <a:lnTo>
                  <a:pt x="21600" y="1009"/>
                </a:lnTo>
                <a:lnTo>
                  <a:pt x="21242" y="0"/>
                </a:lnTo>
                <a:lnTo>
                  <a:pt x="17543" y="3634"/>
                </a:lnTo>
                <a:lnTo>
                  <a:pt x="17185" y="3230"/>
                </a:lnTo>
                <a:lnTo>
                  <a:pt x="15275" y="7469"/>
                </a:lnTo>
                <a:lnTo>
                  <a:pt x="14082" y="7469"/>
                </a:lnTo>
                <a:lnTo>
                  <a:pt x="16946" y="0"/>
                </a:lnTo>
                <a:lnTo>
                  <a:pt x="14082" y="5249"/>
                </a:lnTo>
                <a:lnTo>
                  <a:pt x="4296" y="11305"/>
                </a:lnTo>
                <a:lnTo>
                  <a:pt x="2506" y="15544"/>
                </a:lnTo>
                <a:lnTo>
                  <a:pt x="835" y="16150"/>
                </a:lnTo>
                <a:lnTo>
                  <a:pt x="0" y="19379"/>
                </a:lnTo>
                <a:lnTo>
                  <a:pt x="1671" y="21600"/>
                </a:lnTo>
                <a:close/>
              </a:path>
            </a:pathLst>
          </a:custGeom>
          <a:solidFill>
            <a:srgbClr val="000000"/>
          </a:solidFill>
          <a:ln w="12700">
            <a:miter lim="400000"/>
          </a:ln>
        </p:spPr>
        <p:txBody>
          <a:bodyPr lIns="45719" rIns="45719"/>
          <a:lstStyle/>
          <a:p>
            <a:endParaRPr/>
          </a:p>
        </p:txBody>
      </p:sp>
      <p:sp>
        <p:nvSpPr>
          <p:cNvPr id="484" name="Freeform 54"/>
          <p:cNvSpPr/>
          <p:nvPr/>
        </p:nvSpPr>
        <p:spPr>
          <a:xfrm>
            <a:off x="7666645" y="2908775"/>
            <a:ext cx="231217" cy="218904"/>
          </a:xfrm>
          <a:custGeom>
            <a:avLst/>
            <a:gdLst/>
            <a:ahLst/>
            <a:cxnLst>
              <a:cxn ang="0">
                <a:pos x="wd2" y="hd2"/>
              </a:cxn>
              <a:cxn ang="5400000">
                <a:pos x="wd2" y="hd2"/>
              </a:cxn>
              <a:cxn ang="10800000">
                <a:pos x="wd2" y="hd2"/>
              </a:cxn>
              <a:cxn ang="16200000">
                <a:pos x="wd2" y="hd2"/>
              </a:cxn>
            </a:cxnLst>
            <a:rect l="0" t="0" r="r" b="b"/>
            <a:pathLst>
              <a:path w="21600" h="21600" extrusionOk="0">
                <a:moveTo>
                  <a:pt x="1917" y="15525"/>
                </a:moveTo>
                <a:lnTo>
                  <a:pt x="1662" y="21600"/>
                </a:lnTo>
                <a:lnTo>
                  <a:pt x="3451" y="21195"/>
                </a:lnTo>
                <a:lnTo>
                  <a:pt x="7541" y="17955"/>
                </a:lnTo>
                <a:lnTo>
                  <a:pt x="8947" y="15120"/>
                </a:lnTo>
                <a:lnTo>
                  <a:pt x="9841" y="15525"/>
                </a:lnTo>
                <a:lnTo>
                  <a:pt x="15465" y="13905"/>
                </a:lnTo>
                <a:lnTo>
                  <a:pt x="15465" y="12960"/>
                </a:lnTo>
                <a:lnTo>
                  <a:pt x="16488" y="13365"/>
                </a:lnTo>
                <a:lnTo>
                  <a:pt x="17638" y="12420"/>
                </a:lnTo>
                <a:lnTo>
                  <a:pt x="19172" y="12285"/>
                </a:lnTo>
                <a:lnTo>
                  <a:pt x="21600" y="11070"/>
                </a:lnTo>
                <a:lnTo>
                  <a:pt x="19427" y="0"/>
                </a:lnTo>
                <a:lnTo>
                  <a:pt x="0" y="4455"/>
                </a:lnTo>
                <a:lnTo>
                  <a:pt x="1917" y="15525"/>
                </a:lnTo>
                <a:close/>
              </a:path>
            </a:pathLst>
          </a:custGeom>
          <a:solidFill>
            <a:srgbClr val="000000"/>
          </a:solidFill>
          <a:ln w="12700">
            <a:miter lim="400000"/>
          </a:ln>
        </p:spPr>
        <p:txBody>
          <a:bodyPr lIns="45719" rIns="45719"/>
          <a:lstStyle/>
          <a:p>
            <a:endParaRPr/>
          </a:p>
        </p:txBody>
      </p:sp>
      <p:sp>
        <p:nvSpPr>
          <p:cNvPr id="485" name="Freeform 55"/>
          <p:cNvSpPr/>
          <p:nvPr/>
        </p:nvSpPr>
        <p:spPr>
          <a:xfrm>
            <a:off x="7874603" y="2896462"/>
            <a:ext cx="103980" cy="124502"/>
          </a:xfrm>
          <a:custGeom>
            <a:avLst/>
            <a:gdLst/>
            <a:ahLst/>
            <a:cxnLst>
              <a:cxn ang="0">
                <a:pos x="wd2" y="hd2"/>
              </a:cxn>
              <a:cxn ang="5400000">
                <a:pos x="wd2" y="hd2"/>
              </a:cxn>
              <a:cxn ang="10800000">
                <a:pos x="wd2" y="hd2"/>
              </a:cxn>
              <a:cxn ang="16200000">
                <a:pos x="wd2" y="hd2"/>
              </a:cxn>
            </a:cxnLst>
            <a:rect l="0" t="0" r="r" b="b"/>
            <a:pathLst>
              <a:path w="21600" h="21600" extrusionOk="0">
                <a:moveTo>
                  <a:pt x="4896" y="21600"/>
                </a:moveTo>
                <a:lnTo>
                  <a:pt x="13536" y="18752"/>
                </a:lnTo>
                <a:lnTo>
                  <a:pt x="14112" y="9969"/>
                </a:lnTo>
                <a:lnTo>
                  <a:pt x="16704" y="12105"/>
                </a:lnTo>
                <a:lnTo>
                  <a:pt x="16992" y="16141"/>
                </a:lnTo>
                <a:lnTo>
                  <a:pt x="19008" y="15666"/>
                </a:lnTo>
                <a:lnTo>
                  <a:pt x="21600" y="12105"/>
                </a:lnTo>
                <a:lnTo>
                  <a:pt x="19008" y="7358"/>
                </a:lnTo>
                <a:lnTo>
                  <a:pt x="14112" y="6646"/>
                </a:lnTo>
                <a:lnTo>
                  <a:pt x="10656" y="712"/>
                </a:lnTo>
                <a:lnTo>
                  <a:pt x="7776" y="0"/>
                </a:lnTo>
                <a:lnTo>
                  <a:pt x="0" y="2136"/>
                </a:lnTo>
                <a:lnTo>
                  <a:pt x="4896" y="21600"/>
                </a:lnTo>
                <a:close/>
              </a:path>
            </a:pathLst>
          </a:custGeom>
          <a:solidFill>
            <a:srgbClr val="E5EDFF"/>
          </a:solidFill>
          <a:ln w="12700">
            <a:miter lim="400000"/>
          </a:ln>
        </p:spPr>
        <p:txBody>
          <a:bodyPr lIns="45719" rIns="45719"/>
          <a:lstStyle/>
          <a:p>
            <a:endParaRPr/>
          </a:p>
        </p:txBody>
      </p:sp>
      <p:sp>
        <p:nvSpPr>
          <p:cNvPr id="486" name="Freeform 56"/>
          <p:cNvSpPr/>
          <p:nvPr/>
        </p:nvSpPr>
        <p:spPr>
          <a:xfrm>
            <a:off x="7663908" y="2740494"/>
            <a:ext cx="448752" cy="225744"/>
          </a:xfrm>
          <a:custGeom>
            <a:avLst/>
            <a:gdLst/>
            <a:ahLst/>
            <a:cxnLst>
              <a:cxn ang="0">
                <a:pos x="wd2" y="hd2"/>
              </a:cxn>
              <a:cxn ang="5400000">
                <a:pos x="wd2" y="hd2"/>
              </a:cxn>
              <a:cxn ang="10800000">
                <a:pos x="wd2" y="hd2"/>
              </a:cxn>
              <a:cxn ang="16200000">
                <a:pos x="wd2" y="hd2"/>
              </a:cxn>
            </a:cxnLst>
            <a:rect l="0" t="0" r="r" b="b"/>
            <a:pathLst>
              <a:path w="21600" h="21600" extrusionOk="0">
                <a:moveTo>
                  <a:pt x="132" y="20422"/>
                </a:moveTo>
                <a:lnTo>
                  <a:pt x="10141" y="16102"/>
                </a:lnTo>
                <a:lnTo>
                  <a:pt x="11920" y="14924"/>
                </a:lnTo>
                <a:lnTo>
                  <a:pt x="12578" y="15316"/>
                </a:lnTo>
                <a:lnTo>
                  <a:pt x="13368" y="18589"/>
                </a:lnTo>
                <a:lnTo>
                  <a:pt x="14488" y="18982"/>
                </a:lnTo>
                <a:lnTo>
                  <a:pt x="15080" y="21600"/>
                </a:lnTo>
                <a:lnTo>
                  <a:pt x="15871" y="21600"/>
                </a:lnTo>
                <a:lnTo>
                  <a:pt x="16661" y="19244"/>
                </a:lnTo>
                <a:lnTo>
                  <a:pt x="16859" y="17149"/>
                </a:lnTo>
                <a:lnTo>
                  <a:pt x="17780" y="19898"/>
                </a:lnTo>
                <a:lnTo>
                  <a:pt x="21600" y="17411"/>
                </a:lnTo>
                <a:lnTo>
                  <a:pt x="21468" y="14400"/>
                </a:lnTo>
                <a:lnTo>
                  <a:pt x="20349" y="10604"/>
                </a:lnTo>
                <a:lnTo>
                  <a:pt x="19690" y="10080"/>
                </a:lnTo>
                <a:lnTo>
                  <a:pt x="19098" y="10080"/>
                </a:lnTo>
                <a:lnTo>
                  <a:pt x="19229" y="10996"/>
                </a:lnTo>
                <a:lnTo>
                  <a:pt x="20151" y="11258"/>
                </a:lnTo>
                <a:lnTo>
                  <a:pt x="20480" y="14924"/>
                </a:lnTo>
                <a:lnTo>
                  <a:pt x="18900" y="16233"/>
                </a:lnTo>
                <a:lnTo>
                  <a:pt x="16661" y="13353"/>
                </a:lnTo>
                <a:lnTo>
                  <a:pt x="15871" y="10080"/>
                </a:lnTo>
                <a:lnTo>
                  <a:pt x="14817" y="8902"/>
                </a:lnTo>
                <a:lnTo>
                  <a:pt x="14751" y="10080"/>
                </a:lnTo>
                <a:lnTo>
                  <a:pt x="13829" y="8247"/>
                </a:lnTo>
                <a:lnTo>
                  <a:pt x="14620" y="6022"/>
                </a:lnTo>
                <a:lnTo>
                  <a:pt x="15278" y="3665"/>
                </a:lnTo>
                <a:lnTo>
                  <a:pt x="13961" y="0"/>
                </a:lnTo>
                <a:lnTo>
                  <a:pt x="11920" y="3011"/>
                </a:lnTo>
                <a:lnTo>
                  <a:pt x="4741" y="6938"/>
                </a:lnTo>
                <a:lnTo>
                  <a:pt x="0" y="8902"/>
                </a:lnTo>
                <a:lnTo>
                  <a:pt x="132" y="20422"/>
                </a:lnTo>
                <a:close/>
              </a:path>
            </a:pathLst>
          </a:custGeom>
          <a:solidFill>
            <a:srgbClr val="000000"/>
          </a:solidFill>
          <a:ln w="12700">
            <a:miter lim="400000"/>
          </a:ln>
        </p:spPr>
        <p:txBody>
          <a:bodyPr lIns="45719" rIns="45719"/>
          <a:lstStyle/>
          <a:p>
            <a:endParaRPr/>
          </a:p>
        </p:txBody>
      </p:sp>
      <p:sp>
        <p:nvSpPr>
          <p:cNvPr id="487" name="Freeform 57"/>
          <p:cNvSpPr/>
          <p:nvPr/>
        </p:nvSpPr>
        <p:spPr>
          <a:xfrm>
            <a:off x="8023729" y="2960765"/>
            <a:ext cx="39678" cy="3146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8938" y="0"/>
                </a:lnTo>
                <a:lnTo>
                  <a:pt x="21600" y="10330"/>
                </a:lnTo>
                <a:lnTo>
                  <a:pt x="0" y="21600"/>
                </a:lnTo>
                <a:close/>
              </a:path>
            </a:pathLst>
          </a:custGeom>
          <a:solidFill>
            <a:srgbClr val="000000"/>
          </a:solidFill>
          <a:ln w="12700">
            <a:miter lim="400000"/>
          </a:ln>
        </p:spPr>
        <p:txBody>
          <a:bodyPr lIns="45719" rIns="45719"/>
          <a:lstStyle/>
          <a:p>
            <a:endParaRPr/>
          </a:p>
        </p:txBody>
      </p:sp>
      <p:sp>
        <p:nvSpPr>
          <p:cNvPr id="488" name="Freeform 58"/>
          <p:cNvSpPr/>
          <p:nvPr/>
        </p:nvSpPr>
        <p:spPr>
          <a:xfrm>
            <a:off x="8098979" y="2956661"/>
            <a:ext cx="32836" cy="232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209" y="0"/>
                </a:lnTo>
                <a:lnTo>
                  <a:pt x="21600" y="15247"/>
                </a:lnTo>
                <a:lnTo>
                  <a:pt x="0" y="21600"/>
                </a:lnTo>
                <a:close/>
              </a:path>
            </a:pathLst>
          </a:custGeom>
          <a:solidFill>
            <a:srgbClr val="000000"/>
          </a:solidFill>
          <a:ln w="12700">
            <a:miter lim="400000"/>
          </a:ln>
        </p:spPr>
        <p:txBody>
          <a:bodyPr lIns="45719" rIns="45719"/>
          <a:lstStyle/>
          <a:p>
            <a:endParaRPr/>
          </a:p>
        </p:txBody>
      </p:sp>
      <p:sp>
        <p:nvSpPr>
          <p:cNvPr id="489" name="Freeform 59"/>
          <p:cNvSpPr/>
          <p:nvPr/>
        </p:nvSpPr>
        <p:spPr>
          <a:xfrm>
            <a:off x="7565403" y="2408035"/>
            <a:ext cx="217535" cy="425494"/>
          </a:xfrm>
          <a:custGeom>
            <a:avLst/>
            <a:gdLst/>
            <a:ahLst/>
            <a:cxnLst>
              <a:cxn ang="0">
                <a:pos x="wd2" y="hd2"/>
              </a:cxn>
              <a:cxn ang="5400000">
                <a:pos x="wd2" y="hd2"/>
              </a:cxn>
              <a:cxn ang="10800000">
                <a:pos x="wd2" y="hd2"/>
              </a:cxn>
              <a:cxn ang="16200000">
                <a:pos x="wd2" y="hd2"/>
              </a:cxn>
            </a:cxnLst>
            <a:rect l="0" t="0" r="r" b="b"/>
            <a:pathLst>
              <a:path w="21600" h="21600" extrusionOk="0">
                <a:moveTo>
                  <a:pt x="3532" y="8890"/>
                </a:moveTo>
                <a:lnTo>
                  <a:pt x="4483" y="12779"/>
                </a:lnTo>
                <a:lnTo>
                  <a:pt x="9781" y="21600"/>
                </a:lnTo>
                <a:lnTo>
                  <a:pt x="19562" y="20558"/>
                </a:lnTo>
                <a:lnTo>
                  <a:pt x="18883" y="7918"/>
                </a:lnTo>
                <a:lnTo>
                  <a:pt x="21192" y="5348"/>
                </a:lnTo>
                <a:lnTo>
                  <a:pt x="21600" y="0"/>
                </a:lnTo>
                <a:lnTo>
                  <a:pt x="0" y="2639"/>
                </a:lnTo>
                <a:lnTo>
                  <a:pt x="3532" y="8890"/>
                </a:lnTo>
                <a:close/>
              </a:path>
            </a:pathLst>
          </a:custGeom>
          <a:solidFill>
            <a:srgbClr val="000000"/>
          </a:solidFill>
          <a:ln w="12700">
            <a:miter lim="400000"/>
          </a:ln>
        </p:spPr>
        <p:txBody>
          <a:bodyPr lIns="45719" rIns="45719"/>
          <a:lstStyle/>
          <a:p>
            <a:endParaRPr/>
          </a:p>
        </p:txBody>
      </p:sp>
      <p:sp>
        <p:nvSpPr>
          <p:cNvPr id="490" name="Freeform 60"/>
          <p:cNvSpPr/>
          <p:nvPr/>
        </p:nvSpPr>
        <p:spPr>
          <a:xfrm>
            <a:off x="7755573" y="2345101"/>
            <a:ext cx="201118" cy="467906"/>
          </a:xfrm>
          <a:custGeom>
            <a:avLst/>
            <a:gdLst/>
            <a:ahLst/>
            <a:cxnLst>
              <a:cxn ang="0">
                <a:pos x="wd2" y="hd2"/>
              </a:cxn>
              <a:cxn ang="5400000">
                <a:pos x="wd2" y="hd2"/>
              </a:cxn>
              <a:cxn ang="10800000">
                <a:pos x="wd2" y="hd2"/>
              </a:cxn>
              <a:cxn ang="16200000">
                <a:pos x="wd2" y="hd2"/>
              </a:cxn>
            </a:cxnLst>
            <a:rect l="0" t="0" r="r" b="b"/>
            <a:pathLst>
              <a:path w="21600" h="21600" extrusionOk="0">
                <a:moveTo>
                  <a:pt x="0" y="10105"/>
                </a:moveTo>
                <a:lnTo>
                  <a:pt x="2515" y="7768"/>
                </a:lnTo>
                <a:lnTo>
                  <a:pt x="2959" y="2905"/>
                </a:lnTo>
                <a:lnTo>
                  <a:pt x="2663" y="1011"/>
                </a:lnTo>
                <a:lnTo>
                  <a:pt x="6953" y="0"/>
                </a:lnTo>
                <a:lnTo>
                  <a:pt x="16866" y="13516"/>
                </a:lnTo>
                <a:lnTo>
                  <a:pt x="21600" y="16358"/>
                </a:lnTo>
                <a:lnTo>
                  <a:pt x="21452" y="18253"/>
                </a:lnTo>
                <a:lnTo>
                  <a:pt x="16866" y="19705"/>
                </a:lnTo>
                <a:lnTo>
                  <a:pt x="740" y="21600"/>
                </a:lnTo>
                <a:lnTo>
                  <a:pt x="0" y="10105"/>
                </a:lnTo>
                <a:close/>
              </a:path>
            </a:pathLst>
          </a:custGeom>
          <a:solidFill>
            <a:srgbClr val="000000"/>
          </a:solidFill>
          <a:ln w="12700">
            <a:miter lim="400000"/>
          </a:ln>
        </p:spPr>
        <p:txBody>
          <a:bodyPr lIns="45719" rIns="45719"/>
          <a:lstStyle/>
          <a:p>
            <a:endParaRPr/>
          </a:p>
        </p:txBody>
      </p:sp>
      <p:sp>
        <p:nvSpPr>
          <p:cNvPr id="491" name="Freeform 61"/>
          <p:cNvSpPr/>
          <p:nvPr/>
        </p:nvSpPr>
        <p:spPr>
          <a:xfrm>
            <a:off x="7819876" y="1929185"/>
            <a:ext cx="492533" cy="770266"/>
          </a:xfrm>
          <a:custGeom>
            <a:avLst/>
            <a:gdLst/>
            <a:ahLst/>
            <a:cxnLst>
              <a:cxn ang="0">
                <a:pos x="wd2" y="hd2"/>
              </a:cxn>
              <a:cxn ang="5400000">
                <a:pos x="wd2" y="hd2"/>
              </a:cxn>
              <a:cxn ang="10800000">
                <a:pos x="wd2" y="hd2"/>
              </a:cxn>
              <a:cxn ang="16200000">
                <a:pos x="wd2" y="hd2"/>
              </a:cxn>
            </a:cxnLst>
            <a:rect l="0" t="0" r="r" b="b"/>
            <a:pathLst>
              <a:path w="21600" h="21600" extrusionOk="0">
                <a:moveTo>
                  <a:pt x="0" y="11663"/>
                </a:moveTo>
                <a:lnTo>
                  <a:pt x="1264" y="11740"/>
                </a:lnTo>
                <a:lnTo>
                  <a:pt x="1384" y="10320"/>
                </a:lnTo>
                <a:lnTo>
                  <a:pt x="2888" y="8402"/>
                </a:lnTo>
                <a:lnTo>
                  <a:pt x="2166" y="6983"/>
                </a:lnTo>
                <a:lnTo>
                  <a:pt x="5235" y="192"/>
                </a:lnTo>
                <a:lnTo>
                  <a:pt x="5896" y="192"/>
                </a:lnTo>
                <a:lnTo>
                  <a:pt x="6197" y="1074"/>
                </a:lnTo>
                <a:lnTo>
                  <a:pt x="9266" y="345"/>
                </a:lnTo>
                <a:lnTo>
                  <a:pt x="9386" y="0"/>
                </a:lnTo>
                <a:lnTo>
                  <a:pt x="11853" y="345"/>
                </a:lnTo>
                <a:lnTo>
                  <a:pt x="15824" y="7059"/>
                </a:lnTo>
                <a:lnTo>
                  <a:pt x="17689" y="7098"/>
                </a:lnTo>
                <a:lnTo>
                  <a:pt x="20998" y="9591"/>
                </a:lnTo>
                <a:lnTo>
                  <a:pt x="20577" y="10052"/>
                </a:lnTo>
                <a:lnTo>
                  <a:pt x="21600" y="10052"/>
                </a:lnTo>
                <a:lnTo>
                  <a:pt x="20878" y="11280"/>
                </a:lnTo>
                <a:lnTo>
                  <a:pt x="19253" y="12009"/>
                </a:lnTo>
                <a:lnTo>
                  <a:pt x="17268" y="12699"/>
                </a:lnTo>
                <a:lnTo>
                  <a:pt x="17087" y="13505"/>
                </a:lnTo>
                <a:lnTo>
                  <a:pt x="16125" y="12737"/>
                </a:lnTo>
                <a:lnTo>
                  <a:pt x="14380" y="13620"/>
                </a:lnTo>
                <a:lnTo>
                  <a:pt x="13658" y="13620"/>
                </a:lnTo>
                <a:lnTo>
                  <a:pt x="12936" y="13083"/>
                </a:lnTo>
                <a:lnTo>
                  <a:pt x="12575" y="15692"/>
                </a:lnTo>
                <a:lnTo>
                  <a:pt x="11011" y="16114"/>
                </a:lnTo>
                <a:lnTo>
                  <a:pt x="10289" y="17111"/>
                </a:lnTo>
                <a:lnTo>
                  <a:pt x="9386" y="17111"/>
                </a:lnTo>
                <a:lnTo>
                  <a:pt x="7220" y="18607"/>
                </a:lnTo>
                <a:lnTo>
                  <a:pt x="7100" y="19797"/>
                </a:lnTo>
                <a:lnTo>
                  <a:pt x="6618" y="20257"/>
                </a:lnTo>
                <a:lnTo>
                  <a:pt x="5957" y="21600"/>
                </a:lnTo>
                <a:lnTo>
                  <a:pt x="4031" y="19874"/>
                </a:lnTo>
                <a:lnTo>
                  <a:pt x="0" y="11663"/>
                </a:lnTo>
                <a:close/>
              </a:path>
            </a:pathLst>
          </a:custGeom>
          <a:solidFill>
            <a:srgbClr val="000000"/>
          </a:solidFill>
          <a:ln w="12700">
            <a:miter lim="400000"/>
          </a:ln>
        </p:spPr>
        <p:txBody>
          <a:bodyPr lIns="45719" rIns="45719"/>
          <a:lstStyle/>
          <a:p>
            <a:endParaRPr/>
          </a:p>
        </p:txBody>
      </p:sp>
      <p:sp>
        <p:nvSpPr>
          <p:cNvPr id="492" name="Freeform 62"/>
          <p:cNvSpPr/>
          <p:nvPr/>
        </p:nvSpPr>
        <p:spPr>
          <a:xfrm>
            <a:off x="1603034" y="1632299"/>
            <a:ext cx="894767" cy="651236"/>
          </a:xfrm>
          <a:custGeom>
            <a:avLst/>
            <a:gdLst/>
            <a:ahLst/>
            <a:cxnLst>
              <a:cxn ang="0">
                <a:pos x="wd2" y="hd2"/>
              </a:cxn>
              <a:cxn ang="5400000">
                <a:pos x="wd2" y="hd2"/>
              </a:cxn>
              <a:cxn ang="10800000">
                <a:pos x="wd2" y="hd2"/>
              </a:cxn>
              <a:cxn ang="16200000">
                <a:pos x="wd2" y="hd2"/>
              </a:cxn>
            </a:cxnLst>
            <a:rect l="0" t="0" r="r" b="b"/>
            <a:pathLst>
              <a:path w="21600" h="21600" extrusionOk="0">
                <a:moveTo>
                  <a:pt x="791" y="4674"/>
                </a:moveTo>
                <a:lnTo>
                  <a:pt x="495" y="10618"/>
                </a:lnTo>
                <a:lnTo>
                  <a:pt x="1022" y="10618"/>
                </a:lnTo>
                <a:lnTo>
                  <a:pt x="725" y="11889"/>
                </a:lnTo>
                <a:lnTo>
                  <a:pt x="330" y="11208"/>
                </a:lnTo>
                <a:lnTo>
                  <a:pt x="0" y="12706"/>
                </a:lnTo>
                <a:lnTo>
                  <a:pt x="1517" y="13886"/>
                </a:lnTo>
                <a:lnTo>
                  <a:pt x="1583" y="14430"/>
                </a:lnTo>
                <a:lnTo>
                  <a:pt x="1979" y="14521"/>
                </a:lnTo>
                <a:lnTo>
                  <a:pt x="3924" y="18877"/>
                </a:lnTo>
                <a:lnTo>
                  <a:pt x="6134" y="18741"/>
                </a:lnTo>
                <a:lnTo>
                  <a:pt x="7750" y="19785"/>
                </a:lnTo>
                <a:lnTo>
                  <a:pt x="8541" y="19603"/>
                </a:lnTo>
                <a:lnTo>
                  <a:pt x="13488" y="19785"/>
                </a:lnTo>
                <a:lnTo>
                  <a:pt x="19127" y="21600"/>
                </a:lnTo>
                <a:lnTo>
                  <a:pt x="19259" y="19195"/>
                </a:lnTo>
                <a:lnTo>
                  <a:pt x="21600" y="5400"/>
                </a:lnTo>
                <a:lnTo>
                  <a:pt x="6628" y="0"/>
                </a:lnTo>
                <a:lnTo>
                  <a:pt x="6760" y="4039"/>
                </a:lnTo>
                <a:lnTo>
                  <a:pt x="6002" y="7397"/>
                </a:lnTo>
                <a:lnTo>
                  <a:pt x="5903" y="9121"/>
                </a:lnTo>
                <a:lnTo>
                  <a:pt x="4320" y="9756"/>
                </a:lnTo>
                <a:lnTo>
                  <a:pt x="4221" y="8894"/>
                </a:lnTo>
                <a:lnTo>
                  <a:pt x="5507" y="7760"/>
                </a:lnTo>
                <a:lnTo>
                  <a:pt x="5408" y="6897"/>
                </a:lnTo>
                <a:lnTo>
                  <a:pt x="4287" y="7079"/>
                </a:lnTo>
                <a:lnTo>
                  <a:pt x="5111" y="6035"/>
                </a:lnTo>
                <a:lnTo>
                  <a:pt x="5738" y="5309"/>
                </a:lnTo>
                <a:lnTo>
                  <a:pt x="890" y="1044"/>
                </a:lnTo>
                <a:lnTo>
                  <a:pt x="495" y="2224"/>
                </a:lnTo>
                <a:lnTo>
                  <a:pt x="791" y="4674"/>
                </a:lnTo>
                <a:close/>
              </a:path>
            </a:pathLst>
          </a:custGeom>
          <a:solidFill>
            <a:srgbClr val="0079C3"/>
          </a:solidFill>
          <a:ln>
            <a:solidFill>
              <a:srgbClr val="FFFFFF"/>
            </a:solidFill>
          </a:ln>
        </p:spPr>
        <p:txBody>
          <a:bodyPr lIns="45719" rIns="45719"/>
          <a:lstStyle/>
          <a:p>
            <a:endParaRPr/>
          </a:p>
        </p:txBody>
      </p:sp>
      <p:sp>
        <p:nvSpPr>
          <p:cNvPr id="493" name="Freeform 63"/>
          <p:cNvSpPr/>
          <p:nvPr/>
        </p:nvSpPr>
        <p:spPr>
          <a:xfrm>
            <a:off x="2430759" y="3015490"/>
            <a:ext cx="759321" cy="948125"/>
          </a:xfrm>
          <a:custGeom>
            <a:avLst/>
            <a:gdLst/>
            <a:ahLst/>
            <a:cxnLst>
              <a:cxn ang="0">
                <a:pos x="wd2" y="hd2"/>
              </a:cxn>
              <a:cxn ang="5400000">
                <a:pos x="wd2" y="hd2"/>
              </a:cxn>
              <a:cxn ang="10800000">
                <a:pos x="wd2" y="hd2"/>
              </a:cxn>
              <a:cxn ang="16200000">
                <a:pos x="wd2" y="hd2"/>
              </a:cxn>
            </a:cxnLst>
            <a:rect l="0" t="0" r="r" b="b"/>
            <a:pathLst>
              <a:path w="21600" h="21600" extrusionOk="0">
                <a:moveTo>
                  <a:pt x="4709" y="0"/>
                </a:moveTo>
                <a:lnTo>
                  <a:pt x="15139" y="1590"/>
                </a:lnTo>
                <a:lnTo>
                  <a:pt x="14322" y="5361"/>
                </a:lnTo>
                <a:lnTo>
                  <a:pt x="21600" y="6265"/>
                </a:lnTo>
                <a:lnTo>
                  <a:pt x="18798" y="21600"/>
                </a:lnTo>
                <a:lnTo>
                  <a:pt x="0" y="19044"/>
                </a:lnTo>
                <a:lnTo>
                  <a:pt x="4709" y="0"/>
                </a:lnTo>
                <a:close/>
              </a:path>
            </a:pathLst>
          </a:custGeom>
          <a:solidFill>
            <a:srgbClr val="0079C3"/>
          </a:solidFill>
          <a:ln>
            <a:solidFill>
              <a:srgbClr val="FFFFFF"/>
            </a:solidFill>
          </a:ln>
        </p:spPr>
        <p:txBody>
          <a:bodyPr lIns="45719" rIns="45719"/>
          <a:lstStyle/>
          <a:p>
            <a:endParaRPr/>
          </a:p>
        </p:txBody>
      </p:sp>
      <p:sp>
        <p:nvSpPr>
          <p:cNvPr id="494" name="Freeform 64"/>
          <p:cNvSpPr/>
          <p:nvPr/>
        </p:nvSpPr>
        <p:spPr>
          <a:xfrm>
            <a:off x="1364976" y="2029061"/>
            <a:ext cx="1069889" cy="908448"/>
          </a:xfrm>
          <a:custGeom>
            <a:avLst/>
            <a:gdLst/>
            <a:ahLst/>
            <a:cxnLst>
              <a:cxn ang="0">
                <a:pos x="wd2" y="hd2"/>
              </a:cxn>
              <a:cxn ang="5400000">
                <a:pos x="wd2" y="hd2"/>
              </a:cxn>
              <a:cxn ang="10800000">
                <a:pos x="wd2" y="hd2"/>
              </a:cxn>
              <a:cxn ang="16200000">
                <a:pos x="wd2" y="hd2"/>
              </a:cxn>
            </a:cxnLst>
            <a:rect l="0" t="0" r="r" b="b"/>
            <a:pathLst>
              <a:path w="21600" h="21600" extrusionOk="0">
                <a:moveTo>
                  <a:pt x="0" y="16135"/>
                </a:moveTo>
                <a:lnTo>
                  <a:pt x="967" y="10670"/>
                </a:lnTo>
                <a:lnTo>
                  <a:pt x="2044" y="9076"/>
                </a:lnTo>
                <a:lnTo>
                  <a:pt x="4668" y="0"/>
                </a:lnTo>
                <a:lnTo>
                  <a:pt x="6049" y="455"/>
                </a:lnTo>
                <a:lnTo>
                  <a:pt x="6104" y="878"/>
                </a:lnTo>
                <a:lnTo>
                  <a:pt x="6436" y="911"/>
                </a:lnTo>
                <a:lnTo>
                  <a:pt x="8065" y="4066"/>
                </a:lnTo>
                <a:lnTo>
                  <a:pt x="9916" y="4001"/>
                </a:lnTo>
                <a:lnTo>
                  <a:pt x="11270" y="4749"/>
                </a:lnTo>
                <a:lnTo>
                  <a:pt x="11932" y="4554"/>
                </a:lnTo>
                <a:lnTo>
                  <a:pt x="16076" y="4749"/>
                </a:lnTo>
                <a:lnTo>
                  <a:pt x="20799" y="5986"/>
                </a:lnTo>
                <a:lnTo>
                  <a:pt x="21048" y="6734"/>
                </a:lnTo>
                <a:lnTo>
                  <a:pt x="21600" y="7710"/>
                </a:lnTo>
                <a:lnTo>
                  <a:pt x="19998" y="10605"/>
                </a:lnTo>
                <a:lnTo>
                  <a:pt x="19004" y="11678"/>
                </a:lnTo>
                <a:lnTo>
                  <a:pt x="18865" y="12492"/>
                </a:lnTo>
                <a:lnTo>
                  <a:pt x="19446" y="13337"/>
                </a:lnTo>
                <a:lnTo>
                  <a:pt x="18783" y="15094"/>
                </a:lnTo>
                <a:lnTo>
                  <a:pt x="17457" y="21600"/>
                </a:lnTo>
                <a:lnTo>
                  <a:pt x="10192" y="19486"/>
                </a:lnTo>
                <a:lnTo>
                  <a:pt x="0" y="16135"/>
                </a:lnTo>
                <a:close/>
              </a:path>
            </a:pathLst>
          </a:custGeom>
          <a:solidFill>
            <a:srgbClr val="17375E"/>
          </a:solidFill>
          <a:ln>
            <a:solidFill>
              <a:srgbClr val="FFFFFF"/>
            </a:solidFill>
          </a:ln>
        </p:spPr>
        <p:txBody>
          <a:bodyPr lIns="45719" rIns="45719"/>
          <a:lstStyle/>
          <a:p>
            <a:endParaRPr/>
          </a:p>
        </p:txBody>
      </p:sp>
      <p:sp>
        <p:nvSpPr>
          <p:cNvPr id="495" name="Freeform 66"/>
          <p:cNvSpPr/>
          <p:nvPr/>
        </p:nvSpPr>
        <p:spPr>
          <a:xfrm>
            <a:off x="1741216" y="2848578"/>
            <a:ext cx="855090" cy="1318891"/>
          </a:xfrm>
          <a:custGeom>
            <a:avLst/>
            <a:gdLst/>
            <a:ahLst/>
            <a:cxnLst>
              <a:cxn ang="0">
                <a:pos x="wd2" y="hd2"/>
              </a:cxn>
              <a:cxn ang="5400000">
                <a:pos x="wd2" y="hd2"/>
              </a:cxn>
              <a:cxn ang="10800000">
                <a:pos x="wd2" y="hd2"/>
              </a:cxn>
              <a:cxn ang="16200000">
                <a:pos x="wd2" y="hd2"/>
              </a:cxn>
            </a:cxnLst>
            <a:rect l="0" t="0" r="r" b="b"/>
            <a:pathLst>
              <a:path w="21600" h="21600" extrusionOk="0">
                <a:moveTo>
                  <a:pt x="0" y="7910"/>
                </a:moveTo>
                <a:lnTo>
                  <a:pt x="13755" y="21600"/>
                </a:lnTo>
                <a:lnTo>
                  <a:pt x="14239" y="18665"/>
                </a:lnTo>
                <a:lnTo>
                  <a:pt x="14999" y="18508"/>
                </a:lnTo>
                <a:lnTo>
                  <a:pt x="16278" y="19001"/>
                </a:lnTo>
                <a:lnTo>
                  <a:pt x="17418" y="16424"/>
                </a:lnTo>
                <a:lnTo>
                  <a:pt x="21600" y="2734"/>
                </a:lnTo>
                <a:lnTo>
                  <a:pt x="12338" y="1456"/>
                </a:lnTo>
                <a:lnTo>
                  <a:pt x="3249" y="0"/>
                </a:lnTo>
                <a:lnTo>
                  <a:pt x="0" y="7910"/>
                </a:lnTo>
                <a:close/>
              </a:path>
            </a:pathLst>
          </a:custGeom>
          <a:solidFill>
            <a:srgbClr val="8EB4E3"/>
          </a:solidFill>
          <a:ln>
            <a:solidFill>
              <a:srgbClr val="FFFFFF"/>
            </a:solidFill>
          </a:ln>
        </p:spPr>
        <p:txBody>
          <a:bodyPr lIns="45719" rIns="45719"/>
          <a:lstStyle/>
          <a:p>
            <a:endParaRPr/>
          </a:p>
        </p:txBody>
      </p:sp>
      <p:sp>
        <p:nvSpPr>
          <p:cNvPr id="496" name="Freeform 67"/>
          <p:cNvSpPr/>
          <p:nvPr/>
        </p:nvSpPr>
        <p:spPr>
          <a:xfrm>
            <a:off x="2229643" y="1792371"/>
            <a:ext cx="803101" cy="1292897"/>
          </a:xfrm>
          <a:custGeom>
            <a:avLst/>
            <a:gdLst/>
            <a:ahLst/>
            <a:cxnLst>
              <a:cxn ang="0">
                <a:pos x="wd2" y="hd2"/>
              </a:cxn>
              <a:cxn ang="5400000">
                <a:pos x="wd2" y="hd2"/>
              </a:cxn>
              <a:cxn ang="10800000">
                <a:pos x="wd2" y="hd2"/>
              </a:cxn>
              <a:cxn ang="16200000">
                <a:pos x="wd2" y="hd2"/>
              </a:cxn>
            </a:cxnLst>
            <a:rect l="0" t="0" r="r" b="b"/>
            <a:pathLst>
              <a:path w="21600" h="21600" extrusionOk="0">
                <a:moveTo>
                  <a:pt x="0" y="19131"/>
                </a:moveTo>
                <a:lnTo>
                  <a:pt x="1766" y="14560"/>
                </a:lnTo>
                <a:lnTo>
                  <a:pt x="2649" y="13326"/>
                </a:lnTo>
                <a:lnTo>
                  <a:pt x="1877" y="12731"/>
                </a:lnTo>
                <a:lnTo>
                  <a:pt x="2061" y="12160"/>
                </a:lnTo>
                <a:lnTo>
                  <a:pt x="3385" y="11406"/>
                </a:lnTo>
                <a:lnTo>
                  <a:pt x="5520" y="9371"/>
                </a:lnTo>
                <a:lnTo>
                  <a:pt x="4784" y="8686"/>
                </a:lnTo>
                <a:lnTo>
                  <a:pt x="4452" y="8160"/>
                </a:lnTo>
                <a:lnTo>
                  <a:pt x="4600" y="6994"/>
                </a:lnTo>
                <a:lnTo>
                  <a:pt x="7212" y="0"/>
                </a:lnTo>
                <a:lnTo>
                  <a:pt x="10046" y="411"/>
                </a:lnTo>
                <a:lnTo>
                  <a:pt x="9089" y="3131"/>
                </a:lnTo>
                <a:lnTo>
                  <a:pt x="9751" y="4091"/>
                </a:lnTo>
                <a:lnTo>
                  <a:pt x="9788" y="4686"/>
                </a:lnTo>
                <a:lnTo>
                  <a:pt x="9494" y="4800"/>
                </a:lnTo>
                <a:lnTo>
                  <a:pt x="10561" y="5440"/>
                </a:lnTo>
                <a:lnTo>
                  <a:pt x="11665" y="7200"/>
                </a:lnTo>
                <a:lnTo>
                  <a:pt x="12070" y="8754"/>
                </a:lnTo>
                <a:lnTo>
                  <a:pt x="12253" y="9600"/>
                </a:lnTo>
                <a:lnTo>
                  <a:pt x="11444" y="10400"/>
                </a:lnTo>
                <a:lnTo>
                  <a:pt x="11996" y="10766"/>
                </a:lnTo>
                <a:lnTo>
                  <a:pt x="13505" y="10240"/>
                </a:lnTo>
                <a:lnTo>
                  <a:pt x="14498" y="13006"/>
                </a:lnTo>
                <a:lnTo>
                  <a:pt x="15197" y="13166"/>
                </a:lnTo>
                <a:lnTo>
                  <a:pt x="15308" y="13966"/>
                </a:lnTo>
                <a:lnTo>
                  <a:pt x="17258" y="14286"/>
                </a:lnTo>
                <a:lnTo>
                  <a:pt x="20349" y="14286"/>
                </a:lnTo>
                <a:lnTo>
                  <a:pt x="21600" y="14651"/>
                </a:lnTo>
                <a:lnTo>
                  <a:pt x="19797" y="21600"/>
                </a:lnTo>
                <a:lnTo>
                  <a:pt x="9862" y="20434"/>
                </a:lnTo>
                <a:lnTo>
                  <a:pt x="0" y="19131"/>
                </a:lnTo>
                <a:close/>
              </a:path>
            </a:pathLst>
          </a:custGeom>
          <a:solidFill>
            <a:srgbClr val="0079C3"/>
          </a:solidFill>
          <a:ln>
            <a:solidFill>
              <a:srgbClr val="FFFFFF"/>
            </a:solidFill>
          </a:ln>
        </p:spPr>
        <p:txBody>
          <a:bodyPr lIns="45719" rIns="45719"/>
          <a:lstStyle/>
          <a:p>
            <a:endParaRPr/>
          </a:p>
        </p:txBody>
      </p:sp>
      <p:sp>
        <p:nvSpPr>
          <p:cNvPr id="497" name="Freeform 68"/>
          <p:cNvSpPr/>
          <p:nvPr/>
        </p:nvSpPr>
        <p:spPr>
          <a:xfrm>
            <a:off x="2177654" y="3851426"/>
            <a:ext cx="913921" cy="1057575"/>
          </a:xfrm>
          <a:custGeom>
            <a:avLst/>
            <a:gdLst/>
            <a:ahLst/>
            <a:cxnLst>
              <a:cxn ang="0">
                <a:pos x="wd2" y="hd2"/>
              </a:cxn>
              <a:cxn ang="5400000">
                <a:pos x="wd2" y="hd2"/>
              </a:cxn>
              <a:cxn ang="10800000">
                <a:pos x="wd2" y="hd2"/>
              </a:cxn>
              <a:cxn ang="16200000">
                <a:pos x="wd2" y="hd2"/>
              </a:cxn>
            </a:cxnLst>
            <a:rect l="0" t="0" r="r" b="b"/>
            <a:pathLst>
              <a:path w="21600" h="21600" extrusionOk="0">
                <a:moveTo>
                  <a:pt x="1356" y="13748"/>
                </a:moveTo>
                <a:lnTo>
                  <a:pt x="807" y="12966"/>
                </a:lnTo>
                <a:lnTo>
                  <a:pt x="1098" y="11736"/>
                </a:lnTo>
                <a:lnTo>
                  <a:pt x="2518" y="9724"/>
                </a:lnTo>
                <a:lnTo>
                  <a:pt x="3584" y="9137"/>
                </a:lnTo>
                <a:lnTo>
                  <a:pt x="2970" y="8411"/>
                </a:lnTo>
                <a:lnTo>
                  <a:pt x="2583" y="6455"/>
                </a:lnTo>
                <a:lnTo>
                  <a:pt x="3035" y="2794"/>
                </a:lnTo>
                <a:lnTo>
                  <a:pt x="3745" y="2599"/>
                </a:lnTo>
                <a:lnTo>
                  <a:pt x="4940" y="3213"/>
                </a:lnTo>
                <a:lnTo>
                  <a:pt x="6005" y="0"/>
                </a:lnTo>
                <a:lnTo>
                  <a:pt x="21600" y="2291"/>
                </a:lnTo>
                <a:lnTo>
                  <a:pt x="18339" y="21600"/>
                </a:lnTo>
                <a:lnTo>
                  <a:pt x="13561" y="21013"/>
                </a:lnTo>
                <a:lnTo>
                  <a:pt x="10558" y="20287"/>
                </a:lnTo>
                <a:lnTo>
                  <a:pt x="4456" y="18135"/>
                </a:lnTo>
                <a:lnTo>
                  <a:pt x="0" y="14810"/>
                </a:lnTo>
                <a:lnTo>
                  <a:pt x="1356" y="13748"/>
                </a:lnTo>
                <a:close/>
              </a:path>
            </a:pathLst>
          </a:custGeom>
          <a:solidFill>
            <a:srgbClr val="8EB4E3"/>
          </a:solidFill>
          <a:ln>
            <a:solidFill>
              <a:srgbClr val="FFFFFF"/>
            </a:solidFill>
          </a:ln>
        </p:spPr>
        <p:txBody>
          <a:bodyPr lIns="45719" rIns="45719"/>
          <a:lstStyle/>
          <a:p>
            <a:endParaRPr/>
          </a:p>
        </p:txBody>
      </p:sp>
      <p:sp>
        <p:nvSpPr>
          <p:cNvPr id="498" name="Freeform 69"/>
          <p:cNvSpPr/>
          <p:nvPr/>
        </p:nvSpPr>
        <p:spPr>
          <a:xfrm>
            <a:off x="2934236" y="2583158"/>
            <a:ext cx="946756" cy="779843"/>
          </a:xfrm>
          <a:custGeom>
            <a:avLst/>
            <a:gdLst/>
            <a:ahLst/>
            <a:cxnLst>
              <a:cxn ang="0">
                <a:pos x="wd2" y="hd2"/>
              </a:cxn>
              <a:cxn ang="5400000">
                <a:pos x="wd2" y="hd2"/>
              </a:cxn>
              <a:cxn ang="10800000">
                <a:pos x="wd2" y="hd2"/>
              </a:cxn>
              <a:cxn ang="16200000">
                <a:pos x="wd2" y="hd2"/>
              </a:cxn>
            </a:cxnLst>
            <a:rect l="0" t="0" r="r" b="b"/>
            <a:pathLst>
              <a:path w="21600" h="21600" extrusionOk="0">
                <a:moveTo>
                  <a:pt x="0" y="18493"/>
                </a:moveTo>
                <a:lnTo>
                  <a:pt x="2560" y="0"/>
                </a:lnTo>
                <a:lnTo>
                  <a:pt x="11112" y="1592"/>
                </a:lnTo>
                <a:lnTo>
                  <a:pt x="21600" y="2918"/>
                </a:lnTo>
                <a:lnTo>
                  <a:pt x="20851" y="12240"/>
                </a:lnTo>
                <a:lnTo>
                  <a:pt x="20164" y="21600"/>
                </a:lnTo>
                <a:lnTo>
                  <a:pt x="5837" y="19592"/>
                </a:lnTo>
                <a:lnTo>
                  <a:pt x="0" y="18493"/>
                </a:lnTo>
                <a:close/>
              </a:path>
            </a:pathLst>
          </a:custGeom>
          <a:solidFill>
            <a:srgbClr val="8EB4E3"/>
          </a:solidFill>
          <a:ln>
            <a:solidFill>
              <a:srgbClr val="FFFFFF"/>
            </a:solidFill>
          </a:ln>
        </p:spPr>
        <p:txBody>
          <a:bodyPr lIns="45719" rIns="45719"/>
          <a:lstStyle/>
          <a:p>
            <a:endParaRPr/>
          </a:p>
        </p:txBody>
      </p:sp>
      <p:sp>
        <p:nvSpPr>
          <p:cNvPr id="499" name="Freeform 70"/>
          <p:cNvSpPr/>
          <p:nvPr/>
        </p:nvSpPr>
        <p:spPr>
          <a:xfrm>
            <a:off x="3091574" y="3290489"/>
            <a:ext cx="979592" cy="771634"/>
          </a:xfrm>
          <a:custGeom>
            <a:avLst/>
            <a:gdLst/>
            <a:ahLst/>
            <a:cxnLst>
              <a:cxn ang="0">
                <a:pos x="wd2" y="hd2"/>
              </a:cxn>
              <a:cxn ang="5400000">
                <a:pos x="wd2" y="hd2"/>
              </a:cxn>
              <a:cxn ang="10800000">
                <a:pos x="wd2" y="hd2"/>
              </a:cxn>
              <a:cxn ang="16200000">
                <a:pos x="wd2" y="hd2"/>
              </a:cxn>
            </a:cxnLst>
            <a:rect l="0" t="0" r="r" b="b"/>
            <a:pathLst>
              <a:path w="21600" h="21600" extrusionOk="0">
                <a:moveTo>
                  <a:pt x="2175" y="0"/>
                </a:moveTo>
                <a:lnTo>
                  <a:pt x="16041" y="2030"/>
                </a:lnTo>
                <a:lnTo>
                  <a:pt x="21600" y="2643"/>
                </a:lnTo>
                <a:lnTo>
                  <a:pt x="21389" y="7315"/>
                </a:lnTo>
                <a:lnTo>
                  <a:pt x="20633" y="21600"/>
                </a:lnTo>
                <a:lnTo>
                  <a:pt x="17794" y="21332"/>
                </a:lnTo>
                <a:lnTo>
                  <a:pt x="8972" y="20336"/>
                </a:lnTo>
                <a:lnTo>
                  <a:pt x="0" y="18843"/>
                </a:lnTo>
                <a:lnTo>
                  <a:pt x="2175" y="0"/>
                </a:lnTo>
                <a:close/>
              </a:path>
            </a:pathLst>
          </a:custGeom>
          <a:solidFill>
            <a:srgbClr val="0079C3"/>
          </a:solidFill>
          <a:ln>
            <a:solidFill>
              <a:srgbClr val="FFFFFF"/>
            </a:solidFill>
          </a:ln>
        </p:spPr>
        <p:txBody>
          <a:bodyPr lIns="45719" rIns="45719"/>
          <a:lstStyle/>
          <a:p>
            <a:endParaRPr/>
          </a:p>
        </p:txBody>
      </p:sp>
      <p:sp>
        <p:nvSpPr>
          <p:cNvPr id="500" name="Freeform 71"/>
          <p:cNvSpPr/>
          <p:nvPr/>
        </p:nvSpPr>
        <p:spPr>
          <a:xfrm>
            <a:off x="2954759" y="3963615"/>
            <a:ext cx="942651" cy="961805"/>
          </a:xfrm>
          <a:custGeom>
            <a:avLst/>
            <a:gdLst/>
            <a:ahLst/>
            <a:cxnLst>
              <a:cxn ang="0">
                <a:pos x="wd2" y="hd2"/>
              </a:cxn>
              <a:cxn ang="5400000">
                <a:pos x="wd2" y="hd2"/>
              </a:cxn>
              <a:cxn ang="10800000">
                <a:pos x="wd2" y="hd2"/>
              </a:cxn>
              <a:cxn ang="16200000">
                <a:pos x="wd2" y="hd2"/>
              </a:cxn>
            </a:cxnLst>
            <a:rect l="0" t="0" r="r" b="b"/>
            <a:pathLst>
              <a:path w="21600" h="21600" extrusionOk="0">
                <a:moveTo>
                  <a:pt x="2723" y="21600"/>
                </a:moveTo>
                <a:lnTo>
                  <a:pt x="3005" y="20002"/>
                </a:lnTo>
                <a:lnTo>
                  <a:pt x="8390" y="20709"/>
                </a:lnTo>
                <a:lnTo>
                  <a:pt x="8170" y="19879"/>
                </a:lnTo>
                <a:lnTo>
                  <a:pt x="19816" y="20955"/>
                </a:lnTo>
                <a:lnTo>
                  <a:pt x="21600" y="1997"/>
                </a:lnTo>
                <a:lnTo>
                  <a:pt x="12459" y="1198"/>
                </a:lnTo>
                <a:lnTo>
                  <a:pt x="3162" y="0"/>
                </a:lnTo>
                <a:lnTo>
                  <a:pt x="0" y="21231"/>
                </a:lnTo>
                <a:lnTo>
                  <a:pt x="2723" y="21600"/>
                </a:lnTo>
                <a:close/>
              </a:path>
            </a:pathLst>
          </a:custGeom>
          <a:solidFill>
            <a:srgbClr val="8EB4E3"/>
          </a:solidFill>
          <a:ln>
            <a:solidFill>
              <a:srgbClr val="FFFFFF"/>
            </a:solidFill>
          </a:ln>
        </p:spPr>
        <p:txBody>
          <a:bodyPr lIns="45719" rIns="45719"/>
          <a:lstStyle/>
          <a:p>
            <a:endParaRPr/>
          </a:p>
        </p:txBody>
      </p:sp>
      <p:sp>
        <p:nvSpPr>
          <p:cNvPr id="501" name="Freeform 72"/>
          <p:cNvSpPr/>
          <p:nvPr/>
        </p:nvSpPr>
        <p:spPr>
          <a:xfrm>
            <a:off x="3310476" y="4141473"/>
            <a:ext cx="1877094" cy="1811423"/>
          </a:xfrm>
          <a:custGeom>
            <a:avLst/>
            <a:gdLst/>
            <a:ahLst/>
            <a:cxnLst>
              <a:cxn ang="0">
                <a:pos x="wd2" y="hd2"/>
              </a:cxn>
              <a:cxn ang="5400000">
                <a:pos x="wd2" y="hd2"/>
              </a:cxn>
              <a:cxn ang="10800000">
                <a:pos x="wd2" y="hd2"/>
              </a:cxn>
              <a:cxn ang="16200000">
                <a:pos x="wd2" y="hd2"/>
              </a:cxn>
            </a:cxnLst>
            <a:rect l="0" t="0" r="r" b="b"/>
            <a:pathLst>
              <a:path w="21600" h="21600" extrusionOk="0">
                <a:moveTo>
                  <a:pt x="0" y="8434"/>
                </a:moveTo>
                <a:lnTo>
                  <a:pt x="5861" y="9005"/>
                </a:lnTo>
                <a:lnTo>
                  <a:pt x="6680" y="0"/>
                </a:lnTo>
                <a:lnTo>
                  <a:pt x="11359" y="277"/>
                </a:lnTo>
                <a:lnTo>
                  <a:pt x="11186" y="4160"/>
                </a:lnTo>
                <a:lnTo>
                  <a:pt x="11643" y="4568"/>
                </a:lnTo>
                <a:lnTo>
                  <a:pt x="12084" y="4568"/>
                </a:lnTo>
                <a:lnTo>
                  <a:pt x="12431" y="4927"/>
                </a:lnTo>
                <a:lnTo>
                  <a:pt x="13124" y="5106"/>
                </a:lnTo>
                <a:lnTo>
                  <a:pt x="14558" y="5759"/>
                </a:lnTo>
                <a:lnTo>
                  <a:pt x="14794" y="5482"/>
                </a:lnTo>
                <a:lnTo>
                  <a:pt x="15708" y="6036"/>
                </a:lnTo>
                <a:lnTo>
                  <a:pt x="16921" y="6020"/>
                </a:lnTo>
                <a:lnTo>
                  <a:pt x="17756" y="5759"/>
                </a:lnTo>
                <a:lnTo>
                  <a:pt x="18906" y="5531"/>
                </a:lnTo>
                <a:lnTo>
                  <a:pt x="19961" y="6134"/>
                </a:lnTo>
                <a:lnTo>
                  <a:pt x="20119" y="6330"/>
                </a:lnTo>
                <a:lnTo>
                  <a:pt x="20686" y="6330"/>
                </a:lnTo>
                <a:lnTo>
                  <a:pt x="20796" y="9527"/>
                </a:lnTo>
                <a:lnTo>
                  <a:pt x="21600" y="11094"/>
                </a:lnTo>
                <a:lnTo>
                  <a:pt x="21301" y="12317"/>
                </a:lnTo>
                <a:lnTo>
                  <a:pt x="21364" y="13345"/>
                </a:lnTo>
                <a:lnTo>
                  <a:pt x="21001" y="13867"/>
                </a:lnTo>
                <a:lnTo>
                  <a:pt x="21143" y="14030"/>
                </a:lnTo>
                <a:lnTo>
                  <a:pt x="20261" y="14324"/>
                </a:lnTo>
                <a:lnTo>
                  <a:pt x="19552" y="14405"/>
                </a:lnTo>
                <a:lnTo>
                  <a:pt x="19694" y="13867"/>
                </a:lnTo>
                <a:lnTo>
                  <a:pt x="19316" y="14177"/>
                </a:lnTo>
                <a:lnTo>
                  <a:pt x="19347" y="14813"/>
                </a:lnTo>
                <a:lnTo>
                  <a:pt x="18859" y="15466"/>
                </a:lnTo>
                <a:lnTo>
                  <a:pt x="16306" y="16836"/>
                </a:lnTo>
                <a:lnTo>
                  <a:pt x="15487" y="17717"/>
                </a:lnTo>
                <a:lnTo>
                  <a:pt x="14747" y="19626"/>
                </a:lnTo>
                <a:lnTo>
                  <a:pt x="15361" y="21600"/>
                </a:lnTo>
                <a:lnTo>
                  <a:pt x="14762" y="21600"/>
                </a:lnTo>
                <a:lnTo>
                  <a:pt x="12005" y="20572"/>
                </a:lnTo>
                <a:lnTo>
                  <a:pt x="11706" y="19724"/>
                </a:lnTo>
                <a:lnTo>
                  <a:pt x="11407" y="19349"/>
                </a:lnTo>
                <a:lnTo>
                  <a:pt x="11328" y="18207"/>
                </a:lnTo>
                <a:lnTo>
                  <a:pt x="10792" y="17799"/>
                </a:lnTo>
                <a:lnTo>
                  <a:pt x="9311" y="14781"/>
                </a:lnTo>
                <a:lnTo>
                  <a:pt x="8586" y="14210"/>
                </a:lnTo>
                <a:lnTo>
                  <a:pt x="8366" y="13720"/>
                </a:lnTo>
                <a:lnTo>
                  <a:pt x="6192" y="13606"/>
                </a:lnTo>
                <a:lnTo>
                  <a:pt x="5026" y="15042"/>
                </a:lnTo>
                <a:lnTo>
                  <a:pt x="3072" y="13557"/>
                </a:lnTo>
                <a:lnTo>
                  <a:pt x="2474" y="11502"/>
                </a:lnTo>
                <a:lnTo>
                  <a:pt x="599" y="9576"/>
                </a:lnTo>
                <a:lnTo>
                  <a:pt x="378" y="8956"/>
                </a:lnTo>
                <a:lnTo>
                  <a:pt x="110" y="8875"/>
                </a:lnTo>
                <a:lnTo>
                  <a:pt x="0" y="8434"/>
                </a:lnTo>
                <a:close/>
              </a:path>
            </a:pathLst>
          </a:custGeom>
          <a:solidFill>
            <a:srgbClr val="8EB4E3"/>
          </a:solidFill>
          <a:ln>
            <a:solidFill>
              <a:srgbClr val="FFFFFF"/>
            </a:solidFill>
          </a:ln>
        </p:spPr>
        <p:txBody>
          <a:bodyPr lIns="45719" rIns="45719"/>
          <a:lstStyle/>
          <a:p>
            <a:endParaRPr/>
          </a:p>
        </p:txBody>
      </p:sp>
      <p:sp>
        <p:nvSpPr>
          <p:cNvPr id="502" name="Freeform 73"/>
          <p:cNvSpPr/>
          <p:nvPr/>
        </p:nvSpPr>
        <p:spPr>
          <a:xfrm>
            <a:off x="3896042" y="2019482"/>
            <a:ext cx="881085" cy="555467"/>
          </a:xfrm>
          <a:custGeom>
            <a:avLst/>
            <a:gdLst/>
            <a:ahLst/>
            <a:cxnLst>
              <a:cxn ang="0">
                <a:pos x="wd2" y="hd2"/>
              </a:cxn>
              <a:cxn ang="5400000">
                <a:pos x="wd2" y="hd2"/>
              </a:cxn>
              <a:cxn ang="10800000">
                <a:pos x="wd2" y="hd2"/>
              </a:cxn>
              <a:cxn ang="16200000">
                <a:pos x="wd2" y="hd2"/>
              </a:cxn>
            </a:cxnLst>
            <a:rect l="0" t="0" r="r" b="b"/>
            <a:pathLst>
              <a:path w="21600" h="21600" extrusionOk="0">
                <a:moveTo>
                  <a:pt x="1139" y="0"/>
                </a:moveTo>
                <a:lnTo>
                  <a:pt x="19959" y="1596"/>
                </a:lnTo>
                <a:lnTo>
                  <a:pt x="20060" y="7023"/>
                </a:lnTo>
                <a:lnTo>
                  <a:pt x="20930" y="11492"/>
                </a:lnTo>
                <a:lnTo>
                  <a:pt x="21031" y="17078"/>
                </a:lnTo>
                <a:lnTo>
                  <a:pt x="21600" y="21600"/>
                </a:lnTo>
                <a:lnTo>
                  <a:pt x="10247" y="21068"/>
                </a:lnTo>
                <a:lnTo>
                  <a:pt x="0" y="19844"/>
                </a:lnTo>
                <a:lnTo>
                  <a:pt x="1139" y="0"/>
                </a:lnTo>
                <a:close/>
              </a:path>
            </a:pathLst>
          </a:custGeom>
          <a:solidFill>
            <a:srgbClr val="8EB4E3"/>
          </a:solidFill>
          <a:ln>
            <a:solidFill>
              <a:srgbClr val="FFFFFF"/>
            </a:solidFill>
          </a:ln>
        </p:spPr>
        <p:txBody>
          <a:bodyPr lIns="45719" rIns="45719"/>
          <a:lstStyle/>
          <a:p>
            <a:endParaRPr/>
          </a:p>
        </p:txBody>
      </p:sp>
      <p:sp>
        <p:nvSpPr>
          <p:cNvPr id="503" name="Freeform 74"/>
          <p:cNvSpPr/>
          <p:nvPr/>
        </p:nvSpPr>
        <p:spPr>
          <a:xfrm>
            <a:off x="3848156" y="2529800"/>
            <a:ext cx="942652" cy="632083"/>
          </a:xfrm>
          <a:custGeom>
            <a:avLst/>
            <a:gdLst/>
            <a:ahLst/>
            <a:cxnLst>
              <a:cxn ang="0">
                <a:pos x="wd2" y="hd2"/>
              </a:cxn>
              <a:cxn ang="5400000">
                <a:pos x="wd2" y="hd2"/>
              </a:cxn>
              <a:cxn ang="10800000">
                <a:pos x="wd2" y="hd2"/>
              </a:cxn>
              <a:cxn ang="16200000">
                <a:pos x="wd2" y="hd2"/>
              </a:cxn>
            </a:cxnLst>
            <a:rect l="0" t="0" r="r" b="b"/>
            <a:pathLst>
              <a:path w="21600" h="21600" extrusionOk="0">
                <a:moveTo>
                  <a:pt x="1066" y="0"/>
                </a:moveTo>
                <a:lnTo>
                  <a:pt x="10659" y="1075"/>
                </a:lnTo>
                <a:lnTo>
                  <a:pt x="21287" y="1543"/>
                </a:lnTo>
                <a:lnTo>
                  <a:pt x="20597" y="3600"/>
                </a:lnTo>
                <a:lnTo>
                  <a:pt x="21600" y="5096"/>
                </a:lnTo>
                <a:lnTo>
                  <a:pt x="21569" y="15709"/>
                </a:lnTo>
                <a:lnTo>
                  <a:pt x="21130" y="15616"/>
                </a:lnTo>
                <a:lnTo>
                  <a:pt x="21192" y="17018"/>
                </a:lnTo>
                <a:lnTo>
                  <a:pt x="21506" y="18094"/>
                </a:lnTo>
                <a:lnTo>
                  <a:pt x="21287" y="19075"/>
                </a:lnTo>
                <a:lnTo>
                  <a:pt x="21506" y="21600"/>
                </a:lnTo>
                <a:lnTo>
                  <a:pt x="21036" y="21366"/>
                </a:lnTo>
                <a:lnTo>
                  <a:pt x="20503" y="20384"/>
                </a:lnTo>
                <a:lnTo>
                  <a:pt x="18559" y="19403"/>
                </a:lnTo>
                <a:lnTo>
                  <a:pt x="16678" y="19543"/>
                </a:lnTo>
                <a:lnTo>
                  <a:pt x="15612" y="18327"/>
                </a:lnTo>
                <a:lnTo>
                  <a:pt x="0" y="16925"/>
                </a:lnTo>
                <a:lnTo>
                  <a:pt x="1066" y="0"/>
                </a:lnTo>
                <a:close/>
              </a:path>
            </a:pathLst>
          </a:custGeom>
          <a:solidFill>
            <a:srgbClr val="FFFFFF"/>
          </a:solidFill>
          <a:ln>
            <a:solidFill>
              <a:srgbClr val="FFFFFF"/>
            </a:solidFill>
          </a:ln>
        </p:spPr>
        <p:txBody>
          <a:bodyPr lIns="45719" rIns="45719"/>
          <a:lstStyle/>
          <a:p>
            <a:endParaRPr/>
          </a:p>
        </p:txBody>
      </p:sp>
      <p:sp>
        <p:nvSpPr>
          <p:cNvPr id="504" name="Freeform 75"/>
          <p:cNvSpPr/>
          <p:nvPr/>
        </p:nvSpPr>
        <p:spPr>
          <a:xfrm>
            <a:off x="3819426" y="3025069"/>
            <a:ext cx="1105461" cy="552731"/>
          </a:xfrm>
          <a:custGeom>
            <a:avLst/>
            <a:gdLst/>
            <a:ahLst/>
            <a:cxnLst>
              <a:cxn ang="0">
                <a:pos x="wd2" y="hd2"/>
              </a:cxn>
              <a:cxn ang="5400000">
                <a:pos x="wd2" y="hd2"/>
              </a:cxn>
              <a:cxn ang="10800000">
                <a:pos x="wd2" y="hd2"/>
              </a:cxn>
              <a:cxn ang="16200000">
                <a:pos x="wd2" y="hd2"/>
              </a:cxn>
            </a:cxnLst>
            <a:rect l="0" t="0" r="r" b="b"/>
            <a:pathLst>
              <a:path w="21600" h="21600" extrusionOk="0">
                <a:moveTo>
                  <a:pt x="587" y="0"/>
                </a:moveTo>
                <a:lnTo>
                  <a:pt x="13884" y="1604"/>
                </a:lnTo>
                <a:lnTo>
                  <a:pt x="14792" y="2994"/>
                </a:lnTo>
                <a:lnTo>
                  <a:pt x="16394" y="2834"/>
                </a:lnTo>
                <a:lnTo>
                  <a:pt x="18049" y="3956"/>
                </a:lnTo>
                <a:lnTo>
                  <a:pt x="18503" y="5079"/>
                </a:lnTo>
                <a:lnTo>
                  <a:pt x="18903" y="5347"/>
                </a:lnTo>
                <a:lnTo>
                  <a:pt x="19624" y="9463"/>
                </a:lnTo>
                <a:lnTo>
                  <a:pt x="19624" y="10693"/>
                </a:lnTo>
                <a:lnTo>
                  <a:pt x="20132" y="12618"/>
                </a:lnTo>
                <a:lnTo>
                  <a:pt x="20372" y="15719"/>
                </a:lnTo>
                <a:lnTo>
                  <a:pt x="20238" y="16681"/>
                </a:lnTo>
                <a:lnTo>
                  <a:pt x="20559" y="17697"/>
                </a:lnTo>
                <a:lnTo>
                  <a:pt x="21600" y="21600"/>
                </a:lnTo>
                <a:lnTo>
                  <a:pt x="11988" y="21440"/>
                </a:lnTo>
                <a:lnTo>
                  <a:pt x="4726" y="20584"/>
                </a:lnTo>
                <a:lnTo>
                  <a:pt x="4913" y="14061"/>
                </a:lnTo>
                <a:lnTo>
                  <a:pt x="0" y="13206"/>
                </a:lnTo>
                <a:lnTo>
                  <a:pt x="587" y="0"/>
                </a:lnTo>
                <a:close/>
              </a:path>
            </a:pathLst>
          </a:custGeom>
          <a:solidFill>
            <a:srgbClr val="8EB4E3"/>
          </a:solidFill>
          <a:ln>
            <a:solidFill>
              <a:srgbClr val="FFFFFF"/>
            </a:solidFill>
          </a:ln>
        </p:spPr>
        <p:txBody>
          <a:bodyPr lIns="45719" rIns="45719"/>
          <a:lstStyle/>
          <a:p>
            <a:pPr>
              <a:defRPr>
                <a:solidFill>
                  <a:srgbClr val="FF99CC"/>
                </a:solidFill>
              </a:defRPr>
            </a:pPr>
            <a:endParaRPr/>
          </a:p>
        </p:txBody>
      </p:sp>
      <p:sp>
        <p:nvSpPr>
          <p:cNvPr id="505" name="Freeform 76"/>
          <p:cNvSpPr/>
          <p:nvPr/>
        </p:nvSpPr>
        <p:spPr>
          <a:xfrm>
            <a:off x="4027384" y="3551804"/>
            <a:ext cx="996008" cy="536313"/>
          </a:xfrm>
          <a:custGeom>
            <a:avLst/>
            <a:gdLst/>
            <a:ahLst/>
            <a:cxnLst>
              <a:cxn ang="0">
                <a:pos x="wd2" y="hd2"/>
              </a:cxn>
              <a:cxn ang="5400000">
                <a:pos x="wd2" y="hd2"/>
              </a:cxn>
              <a:cxn ang="10800000">
                <a:pos x="wd2" y="hd2"/>
              </a:cxn>
              <a:cxn ang="16200000">
                <a:pos x="wd2" y="hd2"/>
              </a:cxn>
            </a:cxnLst>
            <a:rect l="0" t="0" r="r" b="b"/>
            <a:pathLst>
              <a:path w="21600" h="21600" extrusionOk="0">
                <a:moveTo>
                  <a:pt x="742" y="0"/>
                </a:moveTo>
                <a:lnTo>
                  <a:pt x="8812" y="882"/>
                </a:lnTo>
                <a:lnTo>
                  <a:pt x="19493" y="1047"/>
                </a:lnTo>
                <a:lnTo>
                  <a:pt x="20087" y="2039"/>
                </a:lnTo>
                <a:lnTo>
                  <a:pt x="20413" y="1818"/>
                </a:lnTo>
                <a:lnTo>
                  <a:pt x="20799" y="2920"/>
                </a:lnTo>
                <a:lnTo>
                  <a:pt x="20443" y="2920"/>
                </a:lnTo>
                <a:lnTo>
                  <a:pt x="20087" y="4353"/>
                </a:lnTo>
                <a:lnTo>
                  <a:pt x="20947" y="6667"/>
                </a:lnTo>
                <a:lnTo>
                  <a:pt x="21600" y="6943"/>
                </a:lnTo>
                <a:lnTo>
                  <a:pt x="21511" y="21490"/>
                </a:lnTo>
                <a:lnTo>
                  <a:pt x="12343" y="21600"/>
                </a:lnTo>
                <a:lnTo>
                  <a:pt x="0" y="20553"/>
                </a:lnTo>
                <a:lnTo>
                  <a:pt x="742" y="0"/>
                </a:lnTo>
                <a:close/>
              </a:path>
            </a:pathLst>
          </a:custGeom>
          <a:solidFill>
            <a:srgbClr val="8EB4E3"/>
          </a:solidFill>
          <a:ln>
            <a:solidFill>
              <a:srgbClr val="FFFFFF"/>
            </a:solidFill>
          </a:ln>
        </p:spPr>
        <p:txBody>
          <a:bodyPr lIns="45719" rIns="45719"/>
          <a:lstStyle/>
          <a:p>
            <a:endParaRPr/>
          </a:p>
        </p:txBody>
      </p:sp>
      <p:sp>
        <p:nvSpPr>
          <p:cNvPr id="506" name="Freeform 77"/>
          <p:cNvSpPr/>
          <p:nvPr/>
        </p:nvSpPr>
        <p:spPr>
          <a:xfrm>
            <a:off x="3890569" y="4052544"/>
            <a:ext cx="1157450" cy="603353"/>
          </a:xfrm>
          <a:custGeom>
            <a:avLst/>
            <a:gdLst/>
            <a:ahLst/>
            <a:cxnLst>
              <a:cxn ang="0">
                <a:pos x="wd2" y="hd2"/>
              </a:cxn>
              <a:cxn ang="5400000">
                <a:pos x="wd2" y="hd2"/>
              </a:cxn>
              <a:cxn ang="10800000">
                <a:pos x="wd2" y="hd2"/>
              </a:cxn>
              <a:cxn ang="16200000">
                <a:pos x="wd2" y="hd2"/>
              </a:cxn>
            </a:cxnLst>
            <a:rect l="0" t="0" r="r" b="b"/>
            <a:pathLst>
              <a:path w="21600" h="21600" extrusionOk="0">
                <a:moveTo>
                  <a:pt x="128" y="0"/>
                </a:moveTo>
                <a:lnTo>
                  <a:pt x="2528" y="343"/>
                </a:lnTo>
                <a:lnTo>
                  <a:pt x="13149" y="1273"/>
                </a:lnTo>
                <a:lnTo>
                  <a:pt x="21038" y="1176"/>
                </a:lnTo>
                <a:lnTo>
                  <a:pt x="21115" y="4359"/>
                </a:lnTo>
                <a:lnTo>
                  <a:pt x="21600" y="11118"/>
                </a:lnTo>
                <a:lnTo>
                  <a:pt x="21523" y="21600"/>
                </a:lnTo>
                <a:lnTo>
                  <a:pt x="19813" y="19788"/>
                </a:lnTo>
                <a:lnTo>
                  <a:pt x="17949" y="20473"/>
                </a:lnTo>
                <a:lnTo>
                  <a:pt x="16596" y="21257"/>
                </a:lnTo>
                <a:lnTo>
                  <a:pt x="14630" y="21306"/>
                </a:lnTo>
                <a:lnTo>
                  <a:pt x="13149" y="19641"/>
                </a:lnTo>
                <a:lnTo>
                  <a:pt x="12766" y="20473"/>
                </a:lnTo>
                <a:lnTo>
                  <a:pt x="10443" y="18514"/>
                </a:lnTo>
                <a:lnTo>
                  <a:pt x="9319" y="17976"/>
                </a:lnTo>
                <a:lnTo>
                  <a:pt x="8757" y="16947"/>
                </a:lnTo>
                <a:lnTo>
                  <a:pt x="8043" y="16898"/>
                </a:lnTo>
                <a:lnTo>
                  <a:pt x="7302" y="15673"/>
                </a:lnTo>
                <a:lnTo>
                  <a:pt x="7583" y="4016"/>
                </a:lnTo>
                <a:lnTo>
                  <a:pt x="0" y="3184"/>
                </a:lnTo>
                <a:lnTo>
                  <a:pt x="128" y="0"/>
                </a:lnTo>
                <a:close/>
              </a:path>
            </a:pathLst>
          </a:custGeom>
          <a:solidFill>
            <a:srgbClr val="8EB4E3"/>
          </a:solidFill>
          <a:ln>
            <a:solidFill>
              <a:srgbClr val="FFFFFF"/>
            </a:solidFill>
          </a:ln>
        </p:spPr>
        <p:txBody>
          <a:bodyPr lIns="45719" rIns="45719"/>
          <a:lstStyle/>
          <a:p>
            <a:endParaRPr/>
          </a:p>
        </p:txBody>
      </p:sp>
      <p:sp>
        <p:nvSpPr>
          <p:cNvPr id="507" name="Freeform 80"/>
          <p:cNvSpPr/>
          <p:nvPr/>
        </p:nvSpPr>
        <p:spPr>
          <a:xfrm>
            <a:off x="4871527" y="3465610"/>
            <a:ext cx="892030" cy="775738"/>
          </a:xfrm>
          <a:custGeom>
            <a:avLst/>
            <a:gdLst/>
            <a:ahLst/>
            <a:cxnLst>
              <a:cxn ang="0">
                <a:pos x="wd2" y="hd2"/>
              </a:cxn>
              <a:cxn ang="5400000">
                <a:pos x="wd2" y="hd2"/>
              </a:cxn>
              <a:cxn ang="10800000">
                <a:pos x="wd2" y="hd2"/>
              </a:cxn>
              <a:cxn ang="16200000">
                <a:pos x="wd2" y="hd2"/>
              </a:cxn>
            </a:cxnLst>
            <a:rect l="0" t="0" r="r" b="b"/>
            <a:pathLst>
              <a:path w="21600" h="21600" extrusionOk="0">
                <a:moveTo>
                  <a:pt x="1292" y="3124"/>
                </a:moveTo>
                <a:lnTo>
                  <a:pt x="1955" y="3810"/>
                </a:lnTo>
                <a:lnTo>
                  <a:pt x="2319" y="3657"/>
                </a:lnTo>
                <a:lnTo>
                  <a:pt x="2750" y="4419"/>
                </a:lnTo>
                <a:lnTo>
                  <a:pt x="2352" y="4419"/>
                </a:lnTo>
                <a:lnTo>
                  <a:pt x="1955" y="5410"/>
                </a:lnTo>
                <a:lnTo>
                  <a:pt x="2915" y="7010"/>
                </a:lnTo>
                <a:lnTo>
                  <a:pt x="3644" y="7200"/>
                </a:lnTo>
                <a:lnTo>
                  <a:pt x="3545" y="17257"/>
                </a:lnTo>
                <a:lnTo>
                  <a:pt x="3644" y="19733"/>
                </a:lnTo>
                <a:lnTo>
                  <a:pt x="18022" y="19200"/>
                </a:lnTo>
                <a:lnTo>
                  <a:pt x="18188" y="20686"/>
                </a:lnTo>
                <a:lnTo>
                  <a:pt x="17558" y="21600"/>
                </a:lnTo>
                <a:lnTo>
                  <a:pt x="19778" y="21486"/>
                </a:lnTo>
                <a:lnTo>
                  <a:pt x="20175" y="20686"/>
                </a:lnTo>
                <a:lnTo>
                  <a:pt x="20175" y="19733"/>
                </a:lnTo>
                <a:lnTo>
                  <a:pt x="20739" y="19086"/>
                </a:lnTo>
                <a:lnTo>
                  <a:pt x="20838" y="18324"/>
                </a:lnTo>
                <a:lnTo>
                  <a:pt x="21401" y="18286"/>
                </a:lnTo>
                <a:lnTo>
                  <a:pt x="21600" y="16800"/>
                </a:lnTo>
                <a:lnTo>
                  <a:pt x="20805" y="16610"/>
                </a:lnTo>
                <a:lnTo>
                  <a:pt x="20275" y="15543"/>
                </a:lnTo>
                <a:lnTo>
                  <a:pt x="19480" y="12952"/>
                </a:lnTo>
                <a:lnTo>
                  <a:pt x="18585" y="12610"/>
                </a:lnTo>
                <a:lnTo>
                  <a:pt x="17558" y="11619"/>
                </a:lnTo>
                <a:lnTo>
                  <a:pt x="17161" y="10286"/>
                </a:lnTo>
                <a:lnTo>
                  <a:pt x="17790" y="8190"/>
                </a:lnTo>
                <a:lnTo>
                  <a:pt x="17293" y="7810"/>
                </a:lnTo>
                <a:lnTo>
                  <a:pt x="16034" y="7810"/>
                </a:lnTo>
                <a:lnTo>
                  <a:pt x="15769" y="6552"/>
                </a:lnTo>
                <a:lnTo>
                  <a:pt x="13715" y="4000"/>
                </a:lnTo>
                <a:lnTo>
                  <a:pt x="13218" y="1943"/>
                </a:lnTo>
                <a:lnTo>
                  <a:pt x="13450" y="1143"/>
                </a:lnTo>
                <a:lnTo>
                  <a:pt x="12523" y="0"/>
                </a:lnTo>
                <a:lnTo>
                  <a:pt x="0" y="343"/>
                </a:lnTo>
                <a:lnTo>
                  <a:pt x="1292" y="3124"/>
                </a:lnTo>
                <a:close/>
              </a:path>
            </a:pathLst>
          </a:custGeom>
          <a:solidFill>
            <a:srgbClr val="8EB4E3"/>
          </a:solidFill>
          <a:ln>
            <a:solidFill>
              <a:srgbClr val="FFFFFF"/>
            </a:solidFill>
          </a:ln>
        </p:spPr>
        <p:txBody>
          <a:bodyPr lIns="45719" rIns="45719"/>
          <a:lstStyle/>
          <a:p>
            <a:endParaRPr/>
          </a:p>
        </p:txBody>
      </p:sp>
      <p:sp>
        <p:nvSpPr>
          <p:cNvPr id="508" name="Freeform 81"/>
          <p:cNvSpPr/>
          <p:nvPr/>
        </p:nvSpPr>
        <p:spPr>
          <a:xfrm>
            <a:off x="5023391" y="4155154"/>
            <a:ext cx="675864" cy="606088"/>
          </a:xfrm>
          <a:custGeom>
            <a:avLst/>
            <a:gdLst/>
            <a:ahLst/>
            <a:cxnLst>
              <a:cxn ang="0">
                <a:pos x="wd2" y="hd2"/>
              </a:cxn>
              <a:cxn ang="5400000">
                <a:pos x="wd2" y="hd2"/>
              </a:cxn>
              <a:cxn ang="10800000">
                <a:pos x="wd2" y="hd2"/>
              </a:cxn>
              <a:cxn ang="16200000">
                <a:pos x="wd2" y="hd2"/>
              </a:cxn>
            </a:cxnLst>
            <a:rect l="0" t="0" r="r" b="b"/>
            <a:pathLst>
              <a:path w="21600" h="21600" extrusionOk="0">
                <a:moveTo>
                  <a:pt x="829" y="7411"/>
                </a:moveTo>
                <a:lnTo>
                  <a:pt x="698" y="17846"/>
                </a:lnTo>
                <a:lnTo>
                  <a:pt x="1135" y="18431"/>
                </a:lnTo>
                <a:lnTo>
                  <a:pt x="2705" y="18431"/>
                </a:lnTo>
                <a:lnTo>
                  <a:pt x="2793" y="21600"/>
                </a:lnTo>
                <a:lnTo>
                  <a:pt x="15578" y="21405"/>
                </a:lnTo>
                <a:lnTo>
                  <a:pt x="15360" y="18187"/>
                </a:lnTo>
                <a:lnTo>
                  <a:pt x="16407" y="14579"/>
                </a:lnTo>
                <a:lnTo>
                  <a:pt x="18065" y="12141"/>
                </a:lnTo>
                <a:lnTo>
                  <a:pt x="17891" y="11458"/>
                </a:lnTo>
                <a:lnTo>
                  <a:pt x="19069" y="9118"/>
                </a:lnTo>
                <a:lnTo>
                  <a:pt x="19767" y="6680"/>
                </a:lnTo>
                <a:lnTo>
                  <a:pt x="19549" y="6485"/>
                </a:lnTo>
                <a:lnTo>
                  <a:pt x="20596" y="5558"/>
                </a:lnTo>
                <a:lnTo>
                  <a:pt x="21600" y="3413"/>
                </a:lnTo>
                <a:lnTo>
                  <a:pt x="21251" y="2926"/>
                </a:lnTo>
                <a:lnTo>
                  <a:pt x="18327" y="3072"/>
                </a:lnTo>
                <a:lnTo>
                  <a:pt x="19156" y="1902"/>
                </a:lnTo>
                <a:lnTo>
                  <a:pt x="18938" y="0"/>
                </a:lnTo>
                <a:lnTo>
                  <a:pt x="0" y="683"/>
                </a:lnTo>
                <a:lnTo>
                  <a:pt x="829" y="7411"/>
                </a:lnTo>
                <a:close/>
              </a:path>
            </a:pathLst>
          </a:custGeom>
          <a:solidFill>
            <a:srgbClr val="FFFFFF"/>
          </a:solidFill>
          <a:ln>
            <a:solidFill>
              <a:srgbClr val="FFFFFF"/>
            </a:solidFill>
          </a:ln>
        </p:spPr>
        <p:txBody>
          <a:bodyPr lIns="45719" rIns="45719"/>
          <a:lstStyle/>
          <a:p>
            <a:endParaRPr/>
          </a:p>
        </p:txBody>
      </p:sp>
      <p:sp>
        <p:nvSpPr>
          <p:cNvPr id="509" name="Freeform 82"/>
          <p:cNvSpPr/>
          <p:nvPr/>
        </p:nvSpPr>
        <p:spPr>
          <a:xfrm>
            <a:off x="5110953" y="4755770"/>
            <a:ext cx="766161" cy="666287"/>
          </a:xfrm>
          <a:custGeom>
            <a:avLst/>
            <a:gdLst/>
            <a:ahLst/>
            <a:cxnLst>
              <a:cxn ang="0">
                <a:pos x="wd2" y="hd2"/>
              </a:cxn>
              <a:cxn ang="5400000">
                <a:pos x="wd2" y="hd2"/>
              </a:cxn>
              <a:cxn ang="10800000">
                <a:pos x="wd2" y="hd2"/>
              </a:cxn>
              <a:cxn ang="16200000">
                <a:pos x="wd2" y="hd2"/>
              </a:cxn>
            </a:cxnLst>
            <a:rect l="0" t="0" r="r" b="b"/>
            <a:pathLst>
              <a:path w="21600" h="21600" extrusionOk="0">
                <a:moveTo>
                  <a:pt x="0" y="177"/>
                </a:moveTo>
                <a:lnTo>
                  <a:pt x="193" y="5988"/>
                </a:lnTo>
                <a:lnTo>
                  <a:pt x="2160" y="10246"/>
                </a:lnTo>
                <a:lnTo>
                  <a:pt x="1427" y="13572"/>
                </a:lnTo>
                <a:lnTo>
                  <a:pt x="1581" y="16366"/>
                </a:lnTo>
                <a:lnTo>
                  <a:pt x="694" y="17786"/>
                </a:lnTo>
                <a:lnTo>
                  <a:pt x="1041" y="18229"/>
                </a:lnTo>
                <a:lnTo>
                  <a:pt x="3934" y="17874"/>
                </a:lnTo>
                <a:lnTo>
                  <a:pt x="7483" y="18939"/>
                </a:lnTo>
                <a:lnTo>
                  <a:pt x="8679" y="17874"/>
                </a:lnTo>
                <a:lnTo>
                  <a:pt x="12150" y="19560"/>
                </a:lnTo>
                <a:lnTo>
                  <a:pt x="12420" y="20491"/>
                </a:lnTo>
                <a:lnTo>
                  <a:pt x="13731" y="21201"/>
                </a:lnTo>
                <a:lnTo>
                  <a:pt x="14464" y="20358"/>
                </a:lnTo>
                <a:lnTo>
                  <a:pt x="16123" y="21112"/>
                </a:lnTo>
                <a:lnTo>
                  <a:pt x="17164" y="20491"/>
                </a:lnTo>
                <a:lnTo>
                  <a:pt x="16971" y="19249"/>
                </a:lnTo>
                <a:lnTo>
                  <a:pt x="19787" y="20358"/>
                </a:lnTo>
                <a:lnTo>
                  <a:pt x="19671" y="21600"/>
                </a:lnTo>
                <a:lnTo>
                  <a:pt x="21600" y="20048"/>
                </a:lnTo>
                <a:lnTo>
                  <a:pt x="19864" y="19782"/>
                </a:lnTo>
                <a:lnTo>
                  <a:pt x="18630" y="18185"/>
                </a:lnTo>
                <a:lnTo>
                  <a:pt x="20211" y="16145"/>
                </a:lnTo>
                <a:lnTo>
                  <a:pt x="20211" y="14991"/>
                </a:lnTo>
                <a:lnTo>
                  <a:pt x="18437" y="16677"/>
                </a:lnTo>
                <a:lnTo>
                  <a:pt x="17550" y="16145"/>
                </a:lnTo>
                <a:lnTo>
                  <a:pt x="18283" y="15213"/>
                </a:lnTo>
                <a:lnTo>
                  <a:pt x="16316" y="15923"/>
                </a:lnTo>
                <a:lnTo>
                  <a:pt x="15081" y="15302"/>
                </a:lnTo>
                <a:lnTo>
                  <a:pt x="15390" y="14282"/>
                </a:lnTo>
                <a:lnTo>
                  <a:pt x="18746" y="14991"/>
                </a:lnTo>
                <a:lnTo>
                  <a:pt x="17434" y="12419"/>
                </a:lnTo>
                <a:lnTo>
                  <a:pt x="17627" y="10556"/>
                </a:lnTo>
                <a:lnTo>
                  <a:pt x="9990" y="10955"/>
                </a:lnTo>
                <a:lnTo>
                  <a:pt x="10916" y="6919"/>
                </a:lnTo>
                <a:lnTo>
                  <a:pt x="12227" y="4879"/>
                </a:lnTo>
                <a:lnTo>
                  <a:pt x="11841" y="4347"/>
                </a:lnTo>
                <a:lnTo>
                  <a:pt x="11301" y="0"/>
                </a:lnTo>
                <a:lnTo>
                  <a:pt x="0" y="177"/>
                </a:lnTo>
                <a:close/>
              </a:path>
            </a:pathLst>
          </a:custGeom>
          <a:solidFill>
            <a:srgbClr val="0079C3"/>
          </a:solidFill>
          <a:ln>
            <a:solidFill>
              <a:srgbClr val="FFFFFF"/>
            </a:solidFill>
          </a:ln>
        </p:spPr>
        <p:txBody>
          <a:bodyPr lIns="45719" rIns="45719"/>
          <a:lstStyle/>
          <a:p>
            <a:endParaRPr/>
          </a:p>
        </p:txBody>
      </p:sp>
      <p:sp>
        <p:nvSpPr>
          <p:cNvPr id="510" name="Freeform 83"/>
          <p:cNvSpPr/>
          <p:nvPr/>
        </p:nvSpPr>
        <p:spPr>
          <a:xfrm>
            <a:off x="5992038" y="2529800"/>
            <a:ext cx="519895" cy="703228"/>
          </a:xfrm>
          <a:custGeom>
            <a:avLst/>
            <a:gdLst/>
            <a:ahLst/>
            <a:cxnLst>
              <a:cxn ang="0">
                <a:pos x="wd2" y="hd2"/>
              </a:cxn>
              <a:cxn ang="5400000">
                <a:pos x="wd2" y="hd2"/>
              </a:cxn>
              <a:cxn ang="10800000">
                <a:pos x="wd2" y="hd2"/>
              </a:cxn>
              <a:cxn ang="16200000">
                <a:pos x="wd2" y="hd2"/>
              </a:cxn>
            </a:cxnLst>
            <a:rect l="0" t="0" r="r" b="b"/>
            <a:pathLst>
              <a:path w="21600" h="21600" extrusionOk="0">
                <a:moveTo>
                  <a:pt x="2451" y="17944"/>
                </a:moveTo>
                <a:lnTo>
                  <a:pt x="2109" y="14330"/>
                </a:lnTo>
                <a:lnTo>
                  <a:pt x="285" y="11682"/>
                </a:lnTo>
                <a:lnTo>
                  <a:pt x="1083" y="6177"/>
                </a:lnTo>
                <a:lnTo>
                  <a:pt x="4160" y="3320"/>
                </a:lnTo>
                <a:lnTo>
                  <a:pt x="3989" y="5463"/>
                </a:lnTo>
                <a:lnTo>
                  <a:pt x="4958" y="5001"/>
                </a:lnTo>
                <a:lnTo>
                  <a:pt x="4958" y="3236"/>
                </a:lnTo>
                <a:lnTo>
                  <a:pt x="6098" y="2227"/>
                </a:lnTo>
                <a:lnTo>
                  <a:pt x="6497" y="294"/>
                </a:lnTo>
                <a:lnTo>
                  <a:pt x="7580" y="0"/>
                </a:lnTo>
                <a:lnTo>
                  <a:pt x="14077" y="1681"/>
                </a:lnTo>
                <a:lnTo>
                  <a:pt x="14704" y="3110"/>
                </a:lnTo>
                <a:lnTo>
                  <a:pt x="15559" y="4412"/>
                </a:lnTo>
                <a:lnTo>
                  <a:pt x="15730" y="6766"/>
                </a:lnTo>
                <a:lnTo>
                  <a:pt x="13507" y="8825"/>
                </a:lnTo>
                <a:lnTo>
                  <a:pt x="13393" y="10380"/>
                </a:lnTo>
                <a:lnTo>
                  <a:pt x="14704" y="10884"/>
                </a:lnTo>
                <a:lnTo>
                  <a:pt x="16414" y="8741"/>
                </a:lnTo>
                <a:lnTo>
                  <a:pt x="18180" y="8026"/>
                </a:lnTo>
                <a:lnTo>
                  <a:pt x="19377" y="8447"/>
                </a:lnTo>
                <a:lnTo>
                  <a:pt x="21600" y="13237"/>
                </a:lnTo>
                <a:lnTo>
                  <a:pt x="20004" y="15296"/>
                </a:lnTo>
                <a:lnTo>
                  <a:pt x="19662" y="16767"/>
                </a:lnTo>
                <a:lnTo>
                  <a:pt x="18750" y="17230"/>
                </a:lnTo>
                <a:lnTo>
                  <a:pt x="18750" y="18532"/>
                </a:lnTo>
                <a:lnTo>
                  <a:pt x="17611" y="20297"/>
                </a:lnTo>
                <a:lnTo>
                  <a:pt x="10487" y="21012"/>
                </a:lnTo>
                <a:lnTo>
                  <a:pt x="10316" y="20718"/>
                </a:lnTo>
                <a:lnTo>
                  <a:pt x="0" y="21600"/>
                </a:lnTo>
                <a:lnTo>
                  <a:pt x="2451" y="17944"/>
                </a:lnTo>
                <a:close/>
              </a:path>
            </a:pathLst>
          </a:custGeom>
          <a:solidFill>
            <a:srgbClr val="8EB4E3"/>
          </a:solidFill>
          <a:ln>
            <a:solidFill>
              <a:srgbClr val="FFFFFF"/>
            </a:solidFill>
          </a:ln>
        </p:spPr>
        <p:txBody>
          <a:bodyPr lIns="45719" rIns="45719"/>
          <a:lstStyle/>
          <a:p>
            <a:endParaRPr/>
          </a:p>
        </p:txBody>
      </p:sp>
      <p:sp>
        <p:nvSpPr>
          <p:cNvPr id="511" name="Freeform 84"/>
          <p:cNvSpPr/>
          <p:nvPr/>
        </p:nvSpPr>
        <p:spPr>
          <a:xfrm>
            <a:off x="5212195" y="2395722"/>
            <a:ext cx="710067" cy="744271"/>
          </a:xfrm>
          <a:custGeom>
            <a:avLst/>
            <a:gdLst/>
            <a:ahLst/>
            <a:cxnLst>
              <a:cxn ang="0">
                <a:pos x="wd2" y="hd2"/>
              </a:cxn>
              <a:cxn ang="5400000">
                <a:pos x="wd2" y="hd2"/>
              </a:cxn>
              <a:cxn ang="10800000">
                <a:pos x="wd2" y="hd2"/>
              </a:cxn>
              <a:cxn ang="16200000">
                <a:pos x="wd2" y="hd2"/>
              </a:cxn>
            </a:cxnLst>
            <a:rect l="0" t="0" r="r" b="b"/>
            <a:pathLst>
              <a:path w="21600" h="21600" extrusionOk="0">
                <a:moveTo>
                  <a:pt x="541" y="8259"/>
                </a:moveTo>
                <a:lnTo>
                  <a:pt x="499" y="10840"/>
                </a:lnTo>
                <a:lnTo>
                  <a:pt x="3121" y="12428"/>
                </a:lnTo>
                <a:lnTo>
                  <a:pt x="4120" y="13540"/>
                </a:lnTo>
                <a:lnTo>
                  <a:pt x="6243" y="15088"/>
                </a:lnTo>
                <a:lnTo>
                  <a:pt x="6534" y="16875"/>
                </a:lnTo>
                <a:lnTo>
                  <a:pt x="6950" y="19337"/>
                </a:lnTo>
                <a:lnTo>
                  <a:pt x="8948" y="21600"/>
                </a:lnTo>
                <a:lnTo>
                  <a:pt x="19686" y="20965"/>
                </a:lnTo>
                <a:lnTo>
                  <a:pt x="19103" y="17669"/>
                </a:lnTo>
                <a:lnTo>
                  <a:pt x="20018" y="12587"/>
                </a:lnTo>
                <a:lnTo>
                  <a:pt x="20018" y="11197"/>
                </a:lnTo>
                <a:lnTo>
                  <a:pt x="21600" y="7226"/>
                </a:lnTo>
                <a:lnTo>
                  <a:pt x="21142" y="7107"/>
                </a:lnTo>
                <a:lnTo>
                  <a:pt x="20185" y="9371"/>
                </a:lnTo>
                <a:lnTo>
                  <a:pt x="19311" y="9529"/>
                </a:lnTo>
                <a:lnTo>
                  <a:pt x="18936" y="10482"/>
                </a:lnTo>
                <a:lnTo>
                  <a:pt x="18021" y="11118"/>
                </a:lnTo>
                <a:lnTo>
                  <a:pt x="18687" y="9053"/>
                </a:lnTo>
                <a:lnTo>
                  <a:pt x="19311" y="8219"/>
                </a:lnTo>
                <a:lnTo>
                  <a:pt x="18187" y="5201"/>
                </a:lnTo>
                <a:lnTo>
                  <a:pt x="17397" y="5003"/>
                </a:lnTo>
                <a:lnTo>
                  <a:pt x="17105" y="4328"/>
                </a:lnTo>
                <a:lnTo>
                  <a:pt x="8740" y="1747"/>
                </a:lnTo>
                <a:lnTo>
                  <a:pt x="7658" y="1271"/>
                </a:lnTo>
                <a:lnTo>
                  <a:pt x="7075" y="1747"/>
                </a:lnTo>
                <a:lnTo>
                  <a:pt x="6867" y="1588"/>
                </a:lnTo>
                <a:lnTo>
                  <a:pt x="7158" y="715"/>
                </a:lnTo>
                <a:lnTo>
                  <a:pt x="7366" y="159"/>
                </a:lnTo>
                <a:lnTo>
                  <a:pt x="7075" y="0"/>
                </a:lnTo>
                <a:lnTo>
                  <a:pt x="3704" y="1390"/>
                </a:lnTo>
                <a:lnTo>
                  <a:pt x="3329" y="1469"/>
                </a:lnTo>
                <a:lnTo>
                  <a:pt x="2622" y="1112"/>
                </a:lnTo>
                <a:lnTo>
                  <a:pt x="1998" y="1549"/>
                </a:lnTo>
                <a:lnTo>
                  <a:pt x="2123" y="4050"/>
                </a:lnTo>
                <a:lnTo>
                  <a:pt x="0" y="6551"/>
                </a:lnTo>
                <a:lnTo>
                  <a:pt x="541" y="8259"/>
                </a:lnTo>
                <a:close/>
              </a:path>
            </a:pathLst>
          </a:custGeom>
          <a:solidFill>
            <a:srgbClr val="0079C3"/>
          </a:solidFill>
          <a:ln>
            <a:solidFill>
              <a:srgbClr val="EEECE1"/>
            </a:solidFill>
          </a:ln>
        </p:spPr>
        <p:txBody>
          <a:bodyPr lIns="45719" rIns="45719"/>
          <a:lstStyle/>
          <a:p>
            <a:endParaRPr/>
          </a:p>
        </p:txBody>
      </p:sp>
      <p:sp>
        <p:nvSpPr>
          <p:cNvPr id="512" name="Freeform 86"/>
          <p:cNvSpPr/>
          <p:nvPr/>
        </p:nvSpPr>
        <p:spPr>
          <a:xfrm>
            <a:off x="5882585" y="3204294"/>
            <a:ext cx="415917" cy="714172"/>
          </a:xfrm>
          <a:custGeom>
            <a:avLst/>
            <a:gdLst/>
            <a:ahLst/>
            <a:cxnLst>
              <a:cxn ang="0">
                <a:pos x="wd2" y="hd2"/>
              </a:cxn>
              <a:cxn ang="5400000">
                <a:pos x="wd2" y="hd2"/>
              </a:cxn>
              <a:cxn ang="10800000">
                <a:pos x="wd2" y="hd2"/>
              </a:cxn>
              <a:cxn ang="16200000">
                <a:pos x="wd2" y="hd2"/>
              </a:cxn>
            </a:cxnLst>
            <a:rect l="0" t="0" r="r" b="b"/>
            <a:pathLst>
              <a:path w="21600" h="21600" extrusionOk="0">
                <a:moveTo>
                  <a:pt x="713" y="21600"/>
                </a:moveTo>
                <a:lnTo>
                  <a:pt x="1283" y="20938"/>
                </a:lnTo>
                <a:lnTo>
                  <a:pt x="5418" y="20814"/>
                </a:lnTo>
                <a:lnTo>
                  <a:pt x="8840" y="20152"/>
                </a:lnTo>
                <a:lnTo>
                  <a:pt x="12261" y="18910"/>
                </a:lnTo>
                <a:lnTo>
                  <a:pt x="15042" y="18828"/>
                </a:lnTo>
                <a:lnTo>
                  <a:pt x="18250" y="15724"/>
                </a:lnTo>
                <a:lnTo>
                  <a:pt x="19176" y="15931"/>
                </a:lnTo>
                <a:lnTo>
                  <a:pt x="21600" y="14855"/>
                </a:lnTo>
                <a:lnTo>
                  <a:pt x="21030" y="14069"/>
                </a:lnTo>
                <a:lnTo>
                  <a:pt x="21244" y="13614"/>
                </a:lnTo>
                <a:lnTo>
                  <a:pt x="18820" y="290"/>
                </a:lnTo>
                <a:lnTo>
                  <a:pt x="18606" y="0"/>
                </a:lnTo>
                <a:lnTo>
                  <a:pt x="5703" y="869"/>
                </a:lnTo>
                <a:lnTo>
                  <a:pt x="3279" y="1614"/>
                </a:lnTo>
                <a:lnTo>
                  <a:pt x="1069" y="1241"/>
                </a:lnTo>
                <a:lnTo>
                  <a:pt x="2638" y="12166"/>
                </a:lnTo>
                <a:lnTo>
                  <a:pt x="2281" y="14441"/>
                </a:lnTo>
                <a:lnTo>
                  <a:pt x="3279" y="15724"/>
                </a:lnTo>
                <a:lnTo>
                  <a:pt x="2139" y="18207"/>
                </a:lnTo>
                <a:lnTo>
                  <a:pt x="713" y="19283"/>
                </a:lnTo>
                <a:lnTo>
                  <a:pt x="0" y="21103"/>
                </a:lnTo>
                <a:lnTo>
                  <a:pt x="713" y="21600"/>
                </a:lnTo>
                <a:close/>
              </a:path>
            </a:pathLst>
          </a:custGeom>
          <a:solidFill>
            <a:srgbClr val="8EB4E3"/>
          </a:solidFill>
          <a:ln>
            <a:solidFill>
              <a:srgbClr val="FFFFFF"/>
            </a:solidFill>
          </a:ln>
        </p:spPr>
        <p:txBody>
          <a:bodyPr lIns="45719" rIns="45719"/>
          <a:lstStyle/>
          <a:p>
            <a:endParaRPr/>
          </a:p>
        </p:txBody>
      </p:sp>
      <p:sp>
        <p:nvSpPr>
          <p:cNvPr id="513" name="Freeform 87"/>
          <p:cNvSpPr/>
          <p:nvPr/>
        </p:nvSpPr>
        <p:spPr>
          <a:xfrm>
            <a:off x="5729354" y="3653046"/>
            <a:ext cx="970014" cy="498005"/>
          </a:xfrm>
          <a:custGeom>
            <a:avLst/>
            <a:gdLst/>
            <a:ahLst/>
            <a:cxnLst>
              <a:cxn ang="0">
                <a:pos x="wd2" y="hd2"/>
              </a:cxn>
              <a:cxn ang="5400000">
                <a:pos x="wd2" y="hd2"/>
              </a:cxn>
              <a:cxn ang="10800000">
                <a:pos x="wd2" y="hd2"/>
              </a:cxn>
              <a:cxn ang="16200000">
                <a:pos x="wd2" y="hd2"/>
              </a:cxn>
            </a:cxnLst>
            <a:rect l="0" t="0" r="r" b="b"/>
            <a:pathLst>
              <a:path w="21600" h="21600" extrusionOk="0">
                <a:moveTo>
                  <a:pt x="91" y="20413"/>
                </a:moveTo>
                <a:lnTo>
                  <a:pt x="608" y="20354"/>
                </a:lnTo>
                <a:lnTo>
                  <a:pt x="791" y="18040"/>
                </a:lnTo>
                <a:lnTo>
                  <a:pt x="456" y="17921"/>
                </a:lnTo>
                <a:lnTo>
                  <a:pt x="1156" y="16081"/>
                </a:lnTo>
                <a:lnTo>
                  <a:pt x="2495" y="16912"/>
                </a:lnTo>
                <a:lnTo>
                  <a:pt x="2708" y="14301"/>
                </a:lnTo>
                <a:lnTo>
                  <a:pt x="3620" y="13589"/>
                </a:lnTo>
                <a:lnTo>
                  <a:pt x="3468" y="13055"/>
                </a:lnTo>
                <a:lnTo>
                  <a:pt x="3985" y="10563"/>
                </a:lnTo>
                <a:lnTo>
                  <a:pt x="5750" y="10385"/>
                </a:lnTo>
                <a:lnTo>
                  <a:pt x="7210" y="9435"/>
                </a:lnTo>
                <a:lnTo>
                  <a:pt x="8153" y="8189"/>
                </a:lnTo>
                <a:lnTo>
                  <a:pt x="8670" y="7655"/>
                </a:lnTo>
                <a:lnTo>
                  <a:pt x="9857" y="7536"/>
                </a:lnTo>
                <a:lnTo>
                  <a:pt x="11226" y="3086"/>
                </a:lnTo>
                <a:lnTo>
                  <a:pt x="11621" y="3382"/>
                </a:lnTo>
                <a:lnTo>
                  <a:pt x="12656" y="1840"/>
                </a:lnTo>
                <a:lnTo>
                  <a:pt x="12412" y="712"/>
                </a:lnTo>
                <a:lnTo>
                  <a:pt x="12504" y="59"/>
                </a:lnTo>
                <a:lnTo>
                  <a:pt x="13447" y="0"/>
                </a:lnTo>
                <a:lnTo>
                  <a:pt x="14086" y="415"/>
                </a:lnTo>
                <a:lnTo>
                  <a:pt x="15941" y="2552"/>
                </a:lnTo>
                <a:lnTo>
                  <a:pt x="17280" y="2492"/>
                </a:lnTo>
                <a:lnTo>
                  <a:pt x="17919" y="1662"/>
                </a:lnTo>
                <a:lnTo>
                  <a:pt x="19410" y="3501"/>
                </a:lnTo>
                <a:lnTo>
                  <a:pt x="19896" y="7062"/>
                </a:lnTo>
                <a:lnTo>
                  <a:pt x="21600" y="9554"/>
                </a:lnTo>
                <a:lnTo>
                  <a:pt x="20779" y="11512"/>
                </a:lnTo>
                <a:lnTo>
                  <a:pt x="19318" y="14301"/>
                </a:lnTo>
                <a:lnTo>
                  <a:pt x="19257" y="14954"/>
                </a:lnTo>
                <a:lnTo>
                  <a:pt x="17128" y="17624"/>
                </a:lnTo>
                <a:lnTo>
                  <a:pt x="5202" y="19938"/>
                </a:lnTo>
                <a:lnTo>
                  <a:pt x="3894" y="19701"/>
                </a:lnTo>
                <a:lnTo>
                  <a:pt x="3955" y="20947"/>
                </a:lnTo>
                <a:lnTo>
                  <a:pt x="0" y="21600"/>
                </a:lnTo>
                <a:lnTo>
                  <a:pt x="91" y="20413"/>
                </a:lnTo>
                <a:close/>
              </a:path>
            </a:pathLst>
          </a:custGeom>
          <a:solidFill>
            <a:srgbClr val="8EB4E3"/>
          </a:solidFill>
          <a:ln>
            <a:solidFill>
              <a:srgbClr val="FFFFFF"/>
            </a:solidFill>
          </a:ln>
        </p:spPr>
        <p:txBody>
          <a:bodyPr lIns="45719" rIns="45719"/>
          <a:lstStyle/>
          <a:p>
            <a:endParaRPr/>
          </a:p>
        </p:txBody>
      </p:sp>
      <p:sp>
        <p:nvSpPr>
          <p:cNvPr id="514" name="Freeform 88"/>
          <p:cNvSpPr/>
          <p:nvPr/>
        </p:nvSpPr>
        <p:spPr>
          <a:xfrm>
            <a:off x="5619903" y="4023812"/>
            <a:ext cx="1145137" cy="387185"/>
          </a:xfrm>
          <a:custGeom>
            <a:avLst/>
            <a:gdLst/>
            <a:ahLst/>
            <a:cxnLst>
              <a:cxn ang="0">
                <a:pos x="wd2" y="hd2"/>
              </a:cxn>
              <a:cxn ang="5400000">
                <a:pos x="wd2" y="hd2"/>
              </a:cxn>
              <a:cxn ang="10800000">
                <a:pos x="wd2" y="hd2"/>
              </a:cxn>
              <a:cxn ang="16200000">
                <a:pos x="wd2" y="hd2"/>
              </a:cxn>
            </a:cxnLst>
            <a:rect l="0" t="0" r="r" b="b"/>
            <a:pathLst>
              <a:path w="21600" h="21600" extrusionOk="0">
                <a:moveTo>
                  <a:pt x="413" y="17784"/>
                </a:moveTo>
                <a:lnTo>
                  <a:pt x="284" y="17478"/>
                </a:lnTo>
                <a:lnTo>
                  <a:pt x="903" y="16028"/>
                </a:lnTo>
                <a:lnTo>
                  <a:pt x="1497" y="12670"/>
                </a:lnTo>
                <a:lnTo>
                  <a:pt x="1290" y="11907"/>
                </a:lnTo>
                <a:lnTo>
                  <a:pt x="1600" y="10304"/>
                </a:lnTo>
                <a:lnTo>
                  <a:pt x="1600" y="8396"/>
                </a:lnTo>
                <a:lnTo>
                  <a:pt x="2039" y="7098"/>
                </a:lnTo>
                <a:lnTo>
                  <a:pt x="5394" y="6259"/>
                </a:lnTo>
                <a:lnTo>
                  <a:pt x="5342" y="4656"/>
                </a:lnTo>
                <a:lnTo>
                  <a:pt x="6452" y="4961"/>
                </a:lnTo>
                <a:lnTo>
                  <a:pt x="16568" y="1984"/>
                </a:lnTo>
                <a:lnTo>
                  <a:pt x="21600" y="0"/>
                </a:lnTo>
                <a:lnTo>
                  <a:pt x="20723" y="5190"/>
                </a:lnTo>
                <a:lnTo>
                  <a:pt x="19355" y="6106"/>
                </a:lnTo>
                <a:lnTo>
                  <a:pt x="18684" y="8777"/>
                </a:lnTo>
                <a:lnTo>
                  <a:pt x="16232" y="13052"/>
                </a:lnTo>
                <a:lnTo>
                  <a:pt x="16077" y="14654"/>
                </a:lnTo>
                <a:lnTo>
                  <a:pt x="15484" y="15647"/>
                </a:lnTo>
                <a:lnTo>
                  <a:pt x="15484" y="17784"/>
                </a:lnTo>
                <a:lnTo>
                  <a:pt x="12129" y="18929"/>
                </a:lnTo>
                <a:lnTo>
                  <a:pt x="5419" y="20684"/>
                </a:lnTo>
                <a:lnTo>
                  <a:pt x="0" y="21600"/>
                </a:lnTo>
                <a:lnTo>
                  <a:pt x="413" y="17784"/>
                </a:lnTo>
                <a:close/>
              </a:path>
            </a:pathLst>
          </a:custGeom>
          <a:solidFill>
            <a:srgbClr val="0079C3"/>
          </a:solidFill>
          <a:ln>
            <a:solidFill>
              <a:srgbClr val="FFFFFF"/>
            </a:solidFill>
          </a:ln>
        </p:spPr>
        <p:txBody>
          <a:bodyPr lIns="45719" rIns="45719"/>
          <a:lstStyle/>
          <a:p>
            <a:endParaRPr/>
          </a:p>
        </p:txBody>
      </p:sp>
      <p:sp>
        <p:nvSpPr>
          <p:cNvPr id="515" name="Freeform 89"/>
          <p:cNvSpPr/>
          <p:nvPr/>
        </p:nvSpPr>
        <p:spPr>
          <a:xfrm>
            <a:off x="5463935" y="4394579"/>
            <a:ext cx="476115" cy="823623"/>
          </a:xfrm>
          <a:custGeom>
            <a:avLst/>
            <a:gdLst/>
            <a:ahLst/>
            <a:cxnLst>
              <a:cxn ang="0">
                <a:pos x="wd2" y="hd2"/>
              </a:cxn>
              <a:cxn ang="5400000">
                <a:pos x="wd2" y="hd2"/>
              </a:cxn>
              <a:cxn ang="10800000">
                <a:pos x="wd2" y="hd2"/>
              </a:cxn>
              <a:cxn ang="16200000">
                <a:pos x="wd2" y="hd2"/>
              </a:cxn>
            </a:cxnLst>
            <a:rect l="0" t="0" r="r" b="b"/>
            <a:pathLst>
              <a:path w="21600" h="21600" extrusionOk="0">
                <a:moveTo>
                  <a:pt x="1490" y="15070"/>
                </a:moveTo>
                <a:lnTo>
                  <a:pt x="3600" y="13419"/>
                </a:lnTo>
                <a:lnTo>
                  <a:pt x="2979" y="12989"/>
                </a:lnTo>
                <a:lnTo>
                  <a:pt x="2110" y="9472"/>
                </a:lnTo>
                <a:lnTo>
                  <a:pt x="1800" y="7104"/>
                </a:lnTo>
                <a:lnTo>
                  <a:pt x="3290" y="4449"/>
                </a:lnTo>
                <a:lnTo>
                  <a:pt x="5648" y="2655"/>
                </a:lnTo>
                <a:lnTo>
                  <a:pt x="5400" y="2153"/>
                </a:lnTo>
                <a:lnTo>
                  <a:pt x="7076" y="431"/>
                </a:lnTo>
                <a:lnTo>
                  <a:pt x="20110" y="0"/>
                </a:lnTo>
                <a:lnTo>
                  <a:pt x="20793" y="395"/>
                </a:lnTo>
                <a:lnTo>
                  <a:pt x="20110" y="13814"/>
                </a:lnTo>
                <a:lnTo>
                  <a:pt x="21600" y="20272"/>
                </a:lnTo>
                <a:lnTo>
                  <a:pt x="21103" y="20595"/>
                </a:lnTo>
                <a:lnTo>
                  <a:pt x="18310" y="20201"/>
                </a:lnTo>
                <a:lnTo>
                  <a:pt x="14090" y="21600"/>
                </a:lnTo>
                <a:lnTo>
                  <a:pt x="11979" y="19519"/>
                </a:lnTo>
                <a:lnTo>
                  <a:pt x="12290" y="18012"/>
                </a:lnTo>
                <a:lnTo>
                  <a:pt x="0" y="18335"/>
                </a:lnTo>
                <a:lnTo>
                  <a:pt x="1490" y="15070"/>
                </a:lnTo>
                <a:close/>
              </a:path>
            </a:pathLst>
          </a:custGeom>
          <a:solidFill>
            <a:srgbClr val="8EB4E3"/>
          </a:solidFill>
          <a:ln>
            <a:solidFill>
              <a:srgbClr val="FFFFFF"/>
            </a:solidFill>
          </a:ln>
        </p:spPr>
        <p:txBody>
          <a:bodyPr lIns="45719" rIns="45719"/>
          <a:lstStyle/>
          <a:p>
            <a:pPr>
              <a:defRPr>
                <a:solidFill>
                  <a:srgbClr val="FF99CC"/>
                </a:solidFill>
              </a:defRPr>
            </a:pPr>
            <a:endParaRPr/>
          </a:p>
        </p:txBody>
      </p:sp>
      <p:sp>
        <p:nvSpPr>
          <p:cNvPr id="516" name="Freeform 90"/>
          <p:cNvSpPr/>
          <p:nvPr/>
        </p:nvSpPr>
        <p:spPr>
          <a:xfrm>
            <a:off x="5907213" y="4363113"/>
            <a:ext cx="511687" cy="830464"/>
          </a:xfrm>
          <a:custGeom>
            <a:avLst/>
            <a:gdLst/>
            <a:ahLst/>
            <a:cxnLst>
              <a:cxn ang="0">
                <a:pos x="wd2" y="hd2"/>
              </a:cxn>
              <a:cxn ang="5400000">
                <a:pos x="wd2" y="hd2"/>
              </a:cxn>
              <a:cxn ang="10800000">
                <a:pos x="wd2" y="hd2"/>
              </a:cxn>
              <a:cxn ang="16200000">
                <a:pos x="wd2" y="hd2"/>
              </a:cxn>
            </a:cxnLst>
            <a:rect l="0" t="0" r="r" b="b"/>
            <a:pathLst>
              <a:path w="21600" h="21600" extrusionOk="0">
                <a:moveTo>
                  <a:pt x="635" y="1210"/>
                </a:moveTo>
                <a:lnTo>
                  <a:pt x="0" y="14519"/>
                </a:lnTo>
                <a:lnTo>
                  <a:pt x="1386" y="20924"/>
                </a:lnTo>
                <a:lnTo>
                  <a:pt x="2888" y="21173"/>
                </a:lnTo>
                <a:lnTo>
                  <a:pt x="4274" y="20675"/>
                </a:lnTo>
                <a:lnTo>
                  <a:pt x="5025" y="21173"/>
                </a:lnTo>
                <a:lnTo>
                  <a:pt x="3870" y="21600"/>
                </a:lnTo>
                <a:lnTo>
                  <a:pt x="6815" y="21102"/>
                </a:lnTo>
                <a:lnTo>
                  <a:pt x="7393" y="20568"/>
                </a:lnTo>
                <a:lnTo>
                  <a:pt x="7046" y="20177"/>
                </a:lnTo>
                <a:lnTo>
                  <a:pt x="7219" y="19607"/>
                </a:lnTo>
                <a:lnTo>
                  <a:pt x="5833" y="18824"/>
                </a:lnTo>
                <a:lnTo>
                  <a:pt x="5833" y="18113"/>
                </a:lnTo>
                <a:lnTo>
                  <a:pt x="21600" y="17259"/>
                </a:lnTo>
                <a:lnTo>
                  <a:pt x="20329" y="13843"/>
                </a:lnTo>
                <a:lnTo>
                  <a:pt x="21138" y="11779"/>
                </a:lnTo>
                <a:lnTo>
                  <a:pt x="19174" y="9110"/>
                </a:lnTo>
                <a:lnTo>
                  <a:pt x="15016" y="0"/>
                </a:lnTo>
                <a:lnTo>
                  <a:pt x="0" y="818"/>
                </a:lnTo>
                <a:lnTo>
                  <a:pt x="635" y="1210"/>
                </a:lnTo>
                <a:close/>
              </a:path>
            </a:pathLst>
          </a:custGeom>
          <a:solidFill>
            <a:srgbClr val="FFFFFF"/>
          </a:solidFill>
          <a:ln>
            <a:solidFill>
              <a:srgbClr val="FFFFFF"/>
            </a:solidFill>
          </a:ln>
        </p:spPr>
        <p:txBody>
          <a:bodyPr lIns="45719" rIns="45719"/>
          <a:lstStyle/>
          <a:p>
            <a:endParaRPr/>
          </a:p>
        </p:txBody>
      </p:sp>
      <p:sp>
        <p:nvSpPr>
          <p:cNvPr id="517" name="Freeform 91"/>
          <p:cNvSpPr/>
          <p:nvPr/>
        </p:nvSpPr>
        <p:spPr>
          <a:xfrm>
            <a:off x="6262930" y="4320699"/>
            <a:ext cx="721012" cy="757952"/>
          </a:xfrm>
          <a:custGeom>
            <a:avLst/>
            <a:gdLst/>
            <a:ahLst/>
            <a:cxnLst>
              <a:cxn ang="0">
                <a:pos x="wd2" y="hd2"/>
              </a:cxn>
              <a:cxn ang="5400000">
                <a:pos x="wd2" y="hd2"/>
              </a:cxn>
              <a:cxn ang="10800000">
                <a:pos x="wd2" y="hd2"/>
              </a:cxn>
              <a:cxn ang="16200000">
                <a:pos x="wd2" y="hd2"/>
              </a:cxn>
            </a:cxnLst>
            <a:rect l="0" t="0" r="r" b="b"/>
            <a:pathLst>
              <a:path w="21600" h="21600" extrusionOk="0">
                <a:moveTo>
                  <a:pt x="2951" y="11190"/>
                </a:moveTo>
                <a:lnTo>
                  <a:pt x="4345" y="14114"/>
                </a:lnTo>
                <a:lnTo>
                  <a:pt x="3771" y="16375"/>
                </a:lnTo>
                <a:lnTo>
                  <a:pt x="4672" y="20118"/>
                </a:lnTo>
                <a:lnTo>
                  <a:pt x="5533" y="21327"/>
                </a:lnTo>
                <a:lnTo>
                  <a:pt x="17050" y="20742"/>
                </a:lnTo>
                <a:lnTo>
                  <a:pt x="17214" y="21483"/>
                </a:lnTo>
                <a:lnTo>
                  <a:pt x="17911" y="21600"/>
                </a:lnTo>
                <a:lnTo>
                  <a:pt x="17624" y="19768"/>
                </a:lnTo>
                <a:lnTo>
                  <a:pt x="18116" y="19300"/>
                </a:lnTo>
                <a:lnTo>
                  <a:pt x="19797" y="19651"/>
                </a:lnTo>
                <a:lnTo>
                  <a:pt x="20083" y="18325"/>
                </a:lnTo>
                <a:lnTo>
                  <a:pt x="19879" y="16648"/>
                </a:lnTo>
                <a:lnTo>
                  <a:pt x="20575" y="16142"/>
                </a:lnTo>
                <a:lnTo>
                  <a:pt x="21600" y="12866"/>
                </a:lnTo>
                <a:lnTo>
                  <a:pt x="20903" y="12749"/>
                </a:lnTo>
                <a:lnTo>
                  <a:pt x="18116" y="8500"/>
                </a:lnTo>
                <a:lnTo>
                  <a:pt x="12009" y="3197"/>
                </a:lnTo>
                <a:lnTo>
                  <a:pt x="9386" y="1560"/>
                </a:lnTo>
                <a:lnTo>
                  <a:pt x="10288" y="0"/>
                </a:lnTo>
                <a:lnTo>
                  <a:pt x="5328" y="624"/>
                </a:lnTo>
                <a:lnTo>
                  <a:pt x="0" y="1209"/>
                </a:lnTo>
                <a:lnTo>
                  <a:pt x="2951" y="11190"/>
                </a:lnTo>
                <a:close/>
              </a:path>
            </a:pathLst>
          </a:custGeom>
          <a:solidFill>
            <a:srgbClr val="0079C3"/>
          </a:solidFill>
          <a:ln>
            <a:solidFill>
              <a:srgbClr val="FFFFFF"/>
            </a:solidFill>
          </a:ln>
        </p:spPr>
        <p:txBody>
          <a:bodyPr lIns="45719" rIns="45719"/>
          <a:lstStyle/>
          <a:p>
            <a:endParaRPr/>
          </a:p>
        </p:txBody>
      </p:sp>
      <p:sp>
        <p:nvSpPr>
          <p:cNvPr id="518" name="Freeform 92"/>
          <p:cNvSpPr/>
          <p:nvPr/>
        </p:nvSpPr>
        <p:spPr>
          <a:xfrm>
            <a:off x="6046763" y="4997930"/>
            <a:ext cx="1214912" cy="922131"/>
          </a:xfrm>
          <a:custGeom>
            <a:avLst/>
            <a:gdLst/>
            <a:ahLst/>
            <a:cxnLst>
              <a:cxn ang="0">
                <a:pos x="wd2" y="hd2"/>
              </a:cxn>
              <a:cxn ang="5400000">
                <a:pos x="wd2" y="hd2"/>
              </a:cxn>
              <a:cxn ang="10800000">
                <a:pos x="wd2" y="hd2"/>
              </a:cxn>
              <a:cxn ang="16200000">
                <a:pos x="wd2" y="hd2"/>
              </a:cxn>
            </a:cxnLst>
            <a:rect l="0" t="0" r="r" b="b"/>
            <a:pathLst>
              <a:path w="21600" h="21600" extrusionOk="0">
                <a:moveTo>
                  <a:pt x="0" y="2083"/>
                </a:moveTo>
                <a:lnTo>
                  <a:pt x="583" y="2788"/>
                </a:lnTo>
                <a:lnTo>
                  <a:pt x="510" y="3301"/>
                </a:lnTo>
                <a:lnTo>
                  <a:pt x="656" y="3653"/>
                </a:lnTo>
                <a:lnTo>
                  <a:pt x="413" y="4134"/>
                </a:lnTo>
                <a:lnTo>
                  <a:pt x="2940" y="2980"/>
                </a:lnTo>
                <a:lnTo>
                  <a:pt x="6171" y="5704"/>
                </a:lnTo>
                <a:lnTo>
                  <a:pt x="8844" y="3814"/>
                </a:lnTo>
                <a:lnTo>
                  <a:pt x="10375" y="4262"/>
                </a:lnTo>
                <a:lnTo>
                  <a:pt x="12319" y="6826"/>
                </a:lnTo>
                <a:lnTo>
                  <a:pt x="13023" y="6826"/>
                </a:lnTo>
                <a:lnTo>
                  <a:pt x="13655" y="8621"/>
                </a:lnTo>
                <a:lnTo>
                  <a:pt x="13485" y="12050"/>
                </a:lnTo>
                <a:lnTo>
                  <a:pt x="13946" y="12434"/>
                </a:lnTo>
                <a:lnTo>
                  <a:pt x="14019" y="11826"/>
                </a:lnTo>
                <a:lnTo>
                  <a:pt x="14651" y="11826"/>
                </a:lnTo>
                <a:lnTo>
                  <a:pt x="14019" y="13460"/>
                </a:lnTo>
                <a:lnTo>
                  <a:pt x="15672" y="15703"/>
                </a:lnTo>
                <a:lnTo>
                  <a:pt x="15939" y="15094"/>
                </a:lnTo>
                <a:lnTo>
                  <a:pt x="16060" y="16665"/>
                </a:lnTo>
                <a:lnTo>
                  <a:pt x="16595" y="16985"/>
                </a:lnTo>
                <a:lnTo>
                  <a:pt x="17178" y="18908"/>
                </a:lnTo>
                <a:lnTo>
                  <a:pt x="17761" y="18908"/>
                </a:lnTo>
                <a:lnTo>
                  <a:pt x="19000" y="20703"/>
                </a:lnTo>
                <a:lnTo>
                  <a:pt x="19705" y="20799"/>
                </a:lnTo>
                <a:lnTo>
                  <a:pt x="19705" y="21087"/>
                </a:lnTo>
                <a:lnTo>
                  <a:pt x="19195" y="21600"/>
                </a:lnTo>
                <a:lnTo>
                  <a:pt x="20337" y="21376"/>
                </a:lnTo>
                <a:lnTo>
                  <a:pt x="21041" y="20959"/>
                </a:lnTo>
                <a:lnTo>
                  <a:pt x="21406" y="18459"/>
                </a:lnTo>
                <a:lnTo>
                  <a:pt x="21600" y="18555"/>
                </a:lnTo>
                <a:lnTo>
                  <a:pt x="21454" y="15094"/>
                </a:lnTo>
                <a:lnTo>
                  <a:pt x="21163" y="14069"/>
                </a:lnTo>
                <a:lnTo>
                  <a:pt x="18830" y="9037"/>
                </a:lnTo>
                <a:lnTo>
                  <a:pt x="17008" y="4262"/>
                </a:lnTo>
                <a:lnTo>
                  <a:pt x="15890" y="320"/>
                </a:lnTo>
                <a:lnTo>
                  <a:pt x="15599" y="288"/>
                </a:lnTo>
                <a:lnTo>
                  <a:pt x="14602" y="0"/>
                </a:lnTo>
                <a:lnTo>
                  <a:pt x="14311" y="385"/>
                </a:lnTo>
                <a:lnTo>
                  <a:pt x="14481" y="1891"/>
                </a:lnTo>
                <a:lnTo>
                  <a:pt x="14068" y="1795"/>
                </a:lnTo>
                <a:lnTo>
                  <a:pt x="13971" y="1186"/>
                </a:lnTo>
                <a:lnTo>
                  <a:pt x="7143" y="1666"/>
                </a:lnTo>
                <a:lnTo>
                  <a:pt x="6633" y="673"/>
                </a:lnTo>
                <a:lnTo>
                  <a:pt x="0" y="1442"/>
                </a:lnTo>
                <a:lnTo>
                  <a:pt x="0" y="2083"/>
                </a:lnTo>
                <a:close/>
              </a:path>
            </a:pathLst>
          </a:custGeom>
          <a:solidFill>
            <a:srgbClr val="8EB4E3"/>
          </a:solidFill>
          <a:ln>
            <a:solidFill>
              <a:srgbClr val="FFFFFF"/>
            </a:solidFill>
          </a:ln>
        </p:spPr>
        <p:txBody>
          <a:bodyPr lIns="45719" rIns="45719"/>
          <a:lstStyle/>
          <a:p>
            <a:endParaRPr/>
          </a:p>
        </p:txBody>
      </p:sp>
      <p:sp>
        <p:nvSpPr>
          <p:cNvPr id="519" name="Freeform 93"/>
          <p:cNvSpPr/>
          <p:nvPr/>
        </p:nvSpPr>
        <p:spPr>
          <a:xfrm>
            <a:off x="6243775" y="3098949"/>
            <a:ext cx="563676" cy="634819"/>
          </a:xfrm>
          <a:custGeom>
            <a:avLst/>
            <a:gdLst/>
            <a:ahLst/>
            <a:cxnLst>
              <a:cxn ang="0">
                <a:pos x="wd2" y="hd2"/>
              </a:cxn>
              <a:cxn ang="5400000">
                <a:pos x="wd2" y="hd2"/>
              </a:cxn>
              <a:cxn ang="10800000">
                <a:pos x="wd2" y="hd2"/>
              </a:cxn>
              <a:cxn ang="16200000">
                <a:pos x="wd2" y="hd2"/>
              </a:cxn>
            </a:cxnLst>
            <a:rect l="0" t="0" r="r" b="b"/>
            <a:pathLst>
              <a:path w="21600" h="21600" extrusionOk="0">
                <a:moveTo>
                  <a:pt x="0" y="3910"/>
                </a:moveTo>
                <a:lnTo>
                  <a:pt x="1783" y="18900"/>
                </a:lnTo>
                <a:lnTo>
                  <a:pt x="4509" y="19179"/>
                </a:lnTo>
                <a:lnTo>
                  <a:pt x="7707" y="20855"/>
                </a:lnTo>
                <a:lnTo>
                  <a:pt x="10014" y="20809"/>
                </a:lnTo>
                <a:lnTo>
                  <a:pt x="11115" y="20157"/>
                </a:lnTo>
                <a:lnTo>
                  <a:pt x="13683" y="21600"/>
                </a:lnTo>
                <a:lnTo>
                  <a:pt x="15204" y="20390"/>
                </a:lnTo>
                <a:lnTo>
                  <a:pt x="15571" y="18016"/>
                </a:lnTo>
                <a:lnTo>
                  <a:pt x="16567" y="18528"/>
                </a:lnTo>
                <a:lnTo>
                  <a:pt x="17091" y="16572"/>
                </a:lnTo>
                <a:lnTo>
                  <a:pt x="20709" y="13686"/>
                </a:lnTo>
                <a:lnTo>
                  <a:pt x="21285" y="9078"/>
                </a:lnTo>
                <a:lnTo>
                  <a:pt x="20866" y="8100"/>
                </a:lnTo>
                <a:lnTo>
                  <a:pt x="21600" y="7588"/>
                </a:lnTo>
                <a:lnTo>
                  <a:pt x="20237" y="0"/>
                </a:lnTo>
                <a:lnTo>
                  <a:pt x="16567" y="1722"/>
                </a:lnTo>
                <a:lnTo>
                  <a:pt x="14680" y="3538"/>
                </a:lnTo>
                <a:lnTo>
                  <a:pt x="13369" y="3584"/>
                </a:lnTo>
                <a:lnTo>
                  <a:pt x="11272" y="4562"/>
                </a:lnTo>
                <a:lnTo>
                  <a:pt x="6553" y="3119"/>
                </a:lnTo>
                <a:lnTo>
                  <a:pt x="0" y="3910"/>
                </a:lnTo>
                <a:close/>
              </a:path>
            </a:pathLst>
          </a:custGeom>
          <a:solidFill>
            <a:srgbClr val="8EB4E3"/>
          </a:solidFill>
          <a:ln>
            <a:solidFill>
              <a:srgbClr val="FFFFFF"/>
            </a:solidFill>
          </a:ln>
        </p:spPr>
        <p:txBody>
          <a:bodyPr lIns="45719" rIns="45719"/>
          <a:lstStyle/>
          <a:p>
            <a:endParaRPr/>
          </a:p>
        </p:txBody>
      </p:sp>
      <p:sp>
        <p:nvSpPr>
          <p:cNvPr id="520" name="Freeform 94"/>
          <p:cNvSpPr/>
          <p:nvPr/>
        </p:nvSpPr>
        <p:spPr>
          <a:xfrm>
            <a:off x="6584443" y="3291856"/>
            <a:ext cx="600616" cy="596511"/>
          </a:xfrm>
          <a:custGeom>
            <a:avLst/>
            <a:gdLst/>
            <a:ahLst/>
            <a:cxnLst>
              <a:cxn ang="0">
                <a:pos x="wd2" y="hd2"/>
              </a:cxn>
              <a:cxn ang="5400000">
                <a:pos x="wd2" y="hd2"/>
              </a:cxn>
              <a:cxn ang="10800000">
                <a:pos x="wd2" y="hd2"/>
              </a:cxn>
              <a:cxn ang="16200000">
                <a:pos x="wd2" y="hd2"/>
              </a:cxn>
            </a:cxnLst>
            <a:rect l="0" t="0" r="r" b="b"/>
            <a:pathLst>
              <a:path w="21600" h="21600" extrusionOk="0">
                <a:moveTo>
                  <a:pt x="0" y="14912"/>
                </a:moveTo>
                <a:lnTo>
                  <a:pt x="787" y="17884"/>
                </a:lnTo>
                <a:lnTo>
                  <a:pt x="3543" y="19965"/>
                </a:lnTo>
                <a:lnTo>
                  <a:pt x="4871" y="21600"/>
                </a:lnTo>
                <a:lnTo>
                  <a:pt x="9004" y="19866"/>
                </a:lnTo>
                <a:lnTo>
                  <a:pt x="10874" y="19618"/>
                </a:lnTo>
                <a:lnTo>
                  <a:pt x="11858" y="18281"/>
                </a:lnTo>
                <a:lnTo>
                  <a:pt x="13432" y="11791"/>
                </a:lnTo>
                <a:lnTo>
                  <a:pt x="15204" y="12583"/>
                </a:lnTo>
                <a:lnTo>
                  <a:pt x="18599" y="5549"/>
                </a:lnTo>
                <a:lnTo>
                  <a:pt x="21206" y="7035"/>
                </a:lnTo>
                <a:lnTo>
                  <a:pt x="21600" y="5796"/>
                </a:lnTo>
                <a:lnTo>
                  <a:pt x="19779" y="4261"/>
                </a:lnTo>
                <a:lnTo>
                  <a:pt x="18303" y="4409"/>
                </a:lnTo>
                <a:lnTo>
                  <a:pt x="17811" y="5202"/>
                </a:lnTo>
                <a:lnTo>
                  <a:pt x="15204" y="5994"/>
                </a:lnTo>
                <a:lnTo>
                  <a:pt x="13531" y="7877"/>
                </a:lnTo>
                <a:lnTo>
                  <a:pt x="13039" y="4855"/>
                </a:lnTo>
                <a:lnTo>
                  <a:pt x="8315" y="5648"/>
                </a:lnTo>
                <a:lnTo>
                  <a:pt x="7430" y="0"/>
                </a:lnTo>
                <a:lnTo>
                  <a:pt x="6741" y="545"/>
                </a:lnTo>
                <a:lnTo>
                  <a:pt x="7134" y="1585"/>
                </a:lnTo>
                <a:lnTo>
                  <a:pt x="6593" y="6490"/>
                </a:lnTo>
                <a:lnTo>
                  <a:pt x="3198" y="9561"/>
                </a:lnTo>
                <a:lnTo>
                  <a:pt x="2706" y="11642"/>
                </a:lnTo>
                <a:lnTo>
                  <a:pt x="1771" y="11097"/>
                </a:lnTo>
                <a:lnTo>
                  <a:pt x="1427" y="13624"/>
                </a:lnTo>
                <a:lnTo>
                  <a:pt x="0" y="14912"/>
                </a:lnTo>
                <a:close/>
              </a:path>
            </a:pathLst>
          </a:custGeom>
          <a:solidFill>
            <a:srgbClr val="0F253F"/>
          </a:solidFill>
          <a:ln>
            <a:solidFill>
              <a:srgbClr val="FFFFFF"/>
            </a:solidFill>
          </a:ln>
        </p:spPr>
        <p:txBody>
          <a:bodyPr lIns="45719" rIns="45719"/>
          <a:lstStyle/>
          <a:p>
            <a:endParaRPr/>
          </a:p>
        </p:txBody>
      </p:sp>
      <p:sp>
        <p:nvSpPr>
          <p:cNvPr id="521" name="Freeform 95"/>
          <p:cNvSpPr/>
          <p:nvPr/>
        </p:nvSpPr>
        <p:spPr>
          <a:xfrm>
            <a:off x="6963419" y="3365736"/>
            <a:ext cx="610193" cy="300993"/>
          </a:xfrm>
          <a:custGeom>
            <a:avLst/>
            <a:gdLst/>
            <a:ahLst/>
            <a:cxnLst>
              <a:cxn ang="0">
                <a:pos x="wd2" y="hd2"/>
              </a:cxn>
              <a:cxn ang="5400000">
                <a:pos x="wd2" y="hd2"/>
              </a:cxn>
              <a:cxn ang="10800000">
                <a:pos x="wd2" y="hd2"/>
              </a:cxn>
              <a:cxn ang="16200000">
                <a:pos x="wd2" y="hd2"/>
              </a:cxn>
            </a:cxnLst>
            <a:rect l="0" t="0" r="r" b="b"/>
            <a:pathLst>
              <a:path w="21600" h="21600" extrusionOk="0">
                <a:moveTo>
                  <a:pt x="0" y="6480"/>
                </a:moveTo>
                <a:lnTo>
                  <a:pt x="485" y="12469"/>
                </a:lnTo>
                <a:lnTo>
                  <a:pt x="2136" y="8738"/>
                </a:lnTo>
                <a:lnTo>
                  <a:pt x="4708" y="7167"/>
                </a:lnTo>
                <a:lnTo>
                  <a:pt x="5194" y="5596"/>
                </a:lnTo>
                <a:lnTo>
                  <a:pt x="6650" y="5302"/>
                </a:lnTo>
                <a:lnTo>
                  <a:pt x="8446" y="8345"/>
                </a:lnTo>
                <a:lnTo>
                  <a:pt x="9708" y="9033"/>
                </a:lnTo>
                <a:lnTo>
                  <a:pt x="11989" y="13353"/>
                </a:lnTo>
                <a:lnTo>
                  <a:pt x="11164" y="17476"/>
                </a:lnTo>
                <a:lnTo>
                  <a:pt x="11504" y="19342"/>
                </a:lnTo>
                <a:lnTo>
                  <a:pt x="12523" y="18556"/>
                </a:lnTo>
                <a:lnTo>
                  <a:pt x="13397" y="18556"/>
                </a:lnTo>
                <a:lnTo>
                  <a:pt x="13931" y="19931"/>
                </a:lnTo>
                <a:lnTo>
                  <a:pt x="14999" y="19931"/>
                </a:lnTo>
                <a:lnTo>
                  <a:pt x="15387" y="19342"/>
                </a:lnTo>
                <a:lnTo>
                  <a:pt x="14756" y="15611"/>
                </a:lnTo>
                <a:lnTo>
                  <a:pt x="14562" y="8738"/>
                </a:lnTo>
                <a:lnTo>
                  <a:pt x="13737" y="7658"/>
                </a:lnTo>
                <a:lnTo>
                  <a:pt x="15387" y="4615"/>
                </a:lnTo>
                <a:lnTo>
                  <a:pt x="15484" y="2553"/>
                </a:lnTo>
                <a:lnTo>
                  <a:pt x="16552" y="2749"/>
                </a:lnTo>
                <a:lnTo>
                  <a:pt x="15241" y="6971"/>
                </a:lnTo>
                <a:lnTo>
                  <a:pt x="15969" y="12175"/>
                </a:lnTo>
                <a:lnTo>
                  <a:pt x="16309" y="13549"/>
                </a:lnTo>
                <a:lnTo>
                  <a:pt x="16795" y="14236"/>
                </a:lnTo>
                <a:lnTo>
                  <a:pt x="15824" y="14040"/>
                </a:lnTo>
                <a:lnTo>
                  <a:pt x="16164" y="17280"/>
                </a:lnTo>
                <a:lnTo>
                  <a:pt x="17911" y="19342"/>
                </a:lnTo>
                <a:lnTo>
                  <a:pt x="18299" y="19931"/>
                </a:lnTo>
                <a:lnTo>
                  <a:pt x="18785" y="19931"/>
                </a:lnTo>
                <a:lnTo>
                  <a:pt x="18542" y="21600"/>
                </a:lnTo>
                <a:lnTo>
                  <a:pt x="20726" y="19342"/>
                </a:lnTo>
                <a:lnTo>
                  <a:pt x="21115" y="16593"/>
                </a:lnTo>
                <a:lnTo>
                  <a:pt x="21600" y="13745"/>
                </a:lnTo>
                <a:lnTo>
                  <a:pt x="18542" y="15120"/>
                </a:lnTo>
                <a:lnTo>
                  <a:pt x="16552" y="0"/>
                </a:lnTo>
                <a:lnTo>
                  <a:pt x="0" y="6480"/>
                </a:lnTo>
                <a:close/>
              </a:path>
            </a:pathLst>
          </a:custGeom>
          <a:solidFill>
            <a:srgbClr val="604A7B"/>
          </a:solidFill>
          <a:ln>
            <a:solidFill>
              <a:srgbClr val="FFFFFF"/>
            </a:solidFill>
          </a:ln>
        </p:spPr>
        <p:txBody>
          <a:bodyPr lIns="45719" rIns="45719"/>
          <a:lstStyle/>
          <a:p>
            <a:endParaRPr/>
          </a:p>
        </p:txBody>
      </p:sp>
      <p:sp>
        <p:nvSpPr>
          <p:cNvPr id="522" name="Freeform 96"/>
          <p:cNvSpPr/>
          <p:nvPr/>
        </p:nvSpPr>
        <p:spPr>
          <a:xfrm>
            <a:off x="6498251" y="3475187"/>
            <a:ext cx="1037054" cy="584199"/>
          </a:xfrm>
          <a:custGeom>
            <a:avLst/>
            <a:gdLst/>
            <a:ahLst/>
            <a:cxnLst>
              <a:cxn ang="0">
                <a:pos x="wd2" y="hd2"/>
              </a:cxn>
              <a:cxn ang="5400000">
                <a:pos x="wd2" y="hd2"/>
              </a:cxn>
              <a:cxn ang="10800000">
                <a:pos x="wd2" y="hd2"/>
              </a:cxn>
              <a:cxn ang="16200000">
                <a:pos x="wd2" y="hd2"/>
              </a:cxn>
            </a:cxnLst>
            <a:rect l="0" t="0" r="r" b="b"/>
            <a:pathLst>
              <a:path w="21600" h="21600" extrusionOk="0">
                <a:moveTo>
                  <a:pt x="1995" y="19324"/>
                </a:moveTo>
                <a:lnTo>
                  <a:pt x="2052" y="18767"/>
                </a:lnTo>
                <a:lnTo>
                  <a:pt x="3420" y="16390"/>
                </a:lnTo>
                <a:lnTo>
                  <a:pt x="4189" y="14720"/>
                </a:lnTo>
                <a:lnTo>
                  <a:pt x="4958" y="16390"/>
                </a:lnTo>
                <a:lnTo>
                  <a:pt x="7352" y="14619"/>
                </a:lnTo>
                <a:lnTo>
                  <a:pt x="8435" y="14366"/>
                </a:lnTo>
                <a:lnTo>
                  <a:pt x="9005" y="13000"/>
                </a:lnTo>
                <a:lnTo>
                  <a:pt x="9917" y="6374"/>
                </a:lnTo>
                <a:lnTo>
                  <a:pt x="10942" y="7183"/>
                </a:lnTo>
                <a:lnTo>
                  <a:pt x="12909" y="0"/>
                </a:lnTo>
                <a:lnTo>
                  <a:pt x="14419" y="1518"/>
                </a:lnTo>
                <a:lnTo>
                  <a:pt x="14647" y="253"/>
                </a:lnTo>
                <a:lnTo>
                  <a:pt x="15388" y="607"/>
                </a:lnTo>
                <a:lnTo>
                  <a:pt x="16727" y="2833"/>
                </a:lnTo>
                <a:lnTo>
                  <a:pt x="16243" y="4957"/>
                </a:lnTo>
                <a:lnTo>
                  <a:pt x="16442" y="5919"/>
                </a:lnTo>
                <a:lnTo>
                  <a:pt x="17041" y="5514"/>
                </a:lnTo>
                <a:lnTo>
                  <a:pt x="17468" y="6475"/>
                </a:lnTo>
                <a:lnTo>
                  <a:pt x="19548" y="7689"/>
                </a:lnTo>
                <a:lnTo>
                  <a:pt x="17611" y="7537"/>
                </a:lnTo>
                <a:lnTo>
                  <a:pt x="19662" y="10825"/>
                </a:lnTo>
                <a:lnTo>
                  <a:pt x="18380" y="10471"/>
                </a:lnTo>
                <a:lnTo>
                  <a:pt x="20973" y="13456"/>
                </a:lnTo>
                <a:lnTo>
                  <a:pt x="21600" y="15479"/>
                </a:lnTo>
                <a:lnTo>
                  <a:pt x="21173" y="15226"/>
                </a:lnTo>
                <a:lnTo>
                  <a:pt x="21059" y="15783"/>
                </a:lnTo>
                <a:lnTo>
                  <a:pt x="12595" y="18666"/>
                </a:lnTo>
                <a:lnTo>
                  <a:pt x="5557" y="20285"/>
                </a:lnTo>
                <a:lnTo>
                  <a:pt x="0" y="21600"/>
                </a:lnTo>
                <a:lnTo>
                  <a:pt x="1995" y="19324"/>
                </a:lnTo>
                <a:close/>
              </a:path>
            </a:pathLst>
          </a:custGeom>
          <a:solidFill>
            <a:srgbClr val="0079C3"/>
          </a:solidFill>
          <a:ln>
            <a:solidFill>
              <a:srgbClr val="FFFFFF"/>
            </a:solidFill>
          </a:ln>
        </p:spPr>
        <p:txBody>
          <a:bodyPr lIns="45719" rIns="45719"/>
          <a:lstStyle/>
          <a:p>
            <a:endParaRPr/>
          </a:p>
        </p:txBody>
      </p:sp>
      <p:sp>
        <p:nvSpPr>
          <p:cNvPr id="523" name="Freeform 97"/>
          <p:cNvSpPr/>
          <p:nvPr/>
        </p:nvSpPr>
        <p:spPr>
          <a:xfrm>
            <a:off x="7491523" y="3635261"/>
            <a:ext cx="56094" cy="146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849" y="15544"/>
                </a:lnTo>
                <a:lnTo>
                  <a:pt x="15278" y="12112"/>
                </a:lnTo>
                <a:lnTo>
                  <a:pt x="21600" y="0"/>
                </a:lnTo>
                <a:lnTo>
                  <a:pt x="8956" y="2826"/>
                </a:lnTo>
                <a:lnTo>
                  <a:pt x="0" y="14131"/>
                </a:lnTo>
                <a:lnTo>
                  <a:pt x="0" y="21600"/>
                </a:lnTo>
                <a:close/>
              </a:path>
            </a:pathLst>
          </a:custGeom>
          <a:solidFill>
            <a:srgbClr val="8EB4E3"/>
          </a:solidFill>
          <a:ln>
            <a:solidFill>
              <a:srgbClr val="FFFFFF"/>
            </a:solidFill>
          </a:ln>
        </p:spPr>
        <p:txBody>
          <a:bodyPr lIns="45719" rIns="45719"/>
          <a:lstStyle/>
          <a:p>
            <a:endParaRPr/>
          </a:p>
        </p:txBody>
      </p:sp>
      <p:sp>
        <p:nvSpPr>
          <p:cNvPr id="524" name="Freeform 98"/>
          <p:cNvSpPr/>
          <p:nvPr/>
        </p:nvSpPr>
        <p:spPr>
          <a:xfrm>
            <a:off x="6440789" y="3902047"/>
            <a:ext cx="1143769" cy="511687"/>
          </a:xfrm>
          <a:custGeom>
            <a:avLst/>
            <a:gdLst/>
            <a:ahLst/>
            <a:cxnLst>
              <a:cxn ang="0">
                <a:pos x="wd2" y="hd2"/>
              </a:cxn>
              <a:cxn ang="5400000">
                <a:pos x="wd2" y="hd2"/>
              </a:cxn>
              <a:cxn ang="10800000">
                <a:pos x="wd2" y="hd2"/>
              </a:cxn>
              <a:cxn ang="16200000">
                <a:pos x="wd2" y="hd2"/>
              </a:cxn>
            </a:cxnLst>
            <a:rect l="0" t="0" r="r" b="b"/>
            <a:pathLst>
              <a:path w="21600" h="21600" extrusionOk="0">
                <a:moveTo>
                  <a:pt x="0" y="18597"/>
                </a:moveTo>
                <a:lnTo>
                  <a:pt x="3126" y="17673"/>
                </a:lnTo>
                <a:lnTo>
                  <a:pt x="4935" y="15651"/>
                </a:lnTo>
                <a:lnTo>
                  <a:pt x="8371" y="14843"/>
                </a:lnTo>
                <a:lnTo>
                  <a:pt x="9792" y="16864"/>
                </a:lnTo>
                <a:lnTo>
                  <a:pt x="12040" y="16171"/>
                </a:lnTo>
                <a:lnTo>
                  <a:pt x="15425" y="21600"/>
                </a:lnTo>
                <a:lnTo>
                  <a:pt x="16743" y="20907"/>
                </a:lnTo>
                <a:lnTo>
                  <a:pt x="18655" y="14612"/>
                </a:lnTo>
                <a:lnTo>
                  <a:pt x="20179" y="13341"/>
                </a:lnTo>
                <a:lnTo>
                  <a:pt x="20670" y="11493"/>
                </a:lnTo>
                <a:lnTo>
                  <a:pt x="18990" y="12186"/>
                </a:lnTo>
                <a:lnTo>
                  <a:pt x="18551" y="10916"/>
                </a:lnTo>
                <a:lnTo>
                  <a:pt x="19559" y="10280"/>
                </a:lnTo>
                <a:lnTo>
                  <a:pt x="19559" y="9472"/>
                </a:lnTo>
                <a:lnTo>
                  <a:pt x="18422" y="8548"/>
                </a:lnTo>
                <a:lnTo>
                  <a:pt x="19869" y="7335"/>
                </a:lnTo>
                <a:lnTo>
                  <a:pt x="19791" y="8663"/>
                </a:lnTo>
                <a:lnTo>
                  <a:pt x="20722" y="8663"/>
                </a:lnTo>
                <a:lnTo>
                  <a:pt x="21238" y="6468"/>
                </a:lnTo>
                <a:lnTo>
                  <a:pt x="21600" y="6353"/>
                </a:lnTo>
                <a:lnTo>
                  <a:pt x="21367" y="4332"/>
                </a:lnTo>
                <a:lnTo>
                  <a:pt x="20722" y="6353"/>
                </a:lnTo>
                <a:lnTo>
                  <a:pt x="20050" y="1906"/>
                </a:lnTo>
                <a:lnTo>
                  <a:pt x="20489" y="1675"/>
                </a:lnTo>
                <a:lnTo>
                  <a:pt x="21109" y="2888"/>
                </a:lnTo>
                <a:lnTo>
                  <a:pt x="20670" y="866"/>
                </a:lnTo>
                <a:lnTo>
                  <a:pt x="20179" y="0"/>
                </a:lnTo>
                <a:lnTo>
                  <a:pt x="12505" y="3292"/>
                </a:lnTo>
                <a:lnTo>
                  <a:pt x="6123" y="5140"/>
                </a:lnTo>
                <a:lnTo>
                  <a:pt x="5245" y="9067"/>
                </a:lnTo>
                <a:lnTo>
                  <a:pt x="3876" y="9760"/>
                </a:lnTo>
                <a:lnTo>
                  <a:pt x="3204" y="11782"/>
                </a:lnTo>
                <a:lnTo>
                  <a:pt x="749" y="15016"/>
                </a:lnTo>
                <a:lnTo>
                  <a:pt x="594" y="16229"/>
                </a:lnTo>
                <a:lnTo>
                  <a:pt x="0" y="16980"/>
                </a:lnTo>
                <a:lnTo>
                  <a:pt x="0" y="18597"/>
                </a:lnTo>
                <a:close/>
              </a:path>
            </a:pathLst>
          </a:custGeom>
          <a:solidFill>
            <a:srgbClr val="0079C3"/>
          </a:solidFill>
          <a:ln>
            <a:solidFill>
              <a:srgbClr val="FFFFFF"/>
            </a:solidFill>
          </a:ln>
        </p:spPr>
        <p:txBody>
          <a:bodyPr lIns="45719" rIns="45719"/>
          <a:lstStyle/>
          <a:p>
            <a:endParaRPr/>
          </a:p>
        </p:txBody>
      </p:sp>
      <p:sp>
        <p:nvSpPr>
          <p:cNvPr id="525" name="Freeform 99"/>
          <p:cNvSpPr/>
          <p:nvPr/>
        </p:nvSpPr>
        <p:spPr>
          <a:xfrm>
            <a:off x="6577603" y="4253660"/>
            <a:ext cx="679968" cy="518527"/>
          </a:xfrm>
          <a:custGeom>
            <a:avLst/>
            <a:gdLst/>
            <a:ahLst/>
            <a:cxnLst>
              <a:cxn ang="0">
                <a:pos x="wd2" y="hd2"/>
              </a:cxn>
              <a:cxn ang="5400000">
                <a:pos x="wd2" y="hd2"/>
              </a:cxn>
              <a:cxn ang="10800000">
                <a:pos x="wd2" y="hd2"/>
              </a:cxn>
              <a:cxn ang="16200000">
                <a:pos x="wd2" y="hd2"/>
              </a:cxn>
            </a:cxnLst>
            <a:rect l="0" t="0" r="r" b="b"/>
            <a:pathLst>
              <a:path w="21600" h="21600" extrusionOk="0">
                <a:moveTo>
                  <a:pt x="954" y="2793"/>
                </a:moveTo>
                <a:lnTo>
                  <a:pt x="3990" y="798"/>
                </a:lnTo>
                <a:lnTo>
                  <a:pt x="9759" y="0"/>
                </a:lnTo>
                <a:lnTo>
                  <a:pt x="12145" y="1995"/>
                </a:lnTo>
                <a:lnTo>
                  <a:pt x="15918" y="1311"/>
                </a:lnTo>
                <a:lnTo>
                  <a:pt x="21600" y="6668"/>
                </a:lnTo>
                <a:lnTo>
                  <a:pt x="19084" y="10772"/>
                </a:lnTo>
                <a:lnTo>
                  <a:pt x="19214" y="12538"/>
                </a:lnTo>
                <a:lnTo>
                  <a:pt x="14920" y="17839"/>
                </a:lnTo>
                <a:lnTo>
                  <a:pt x="14183" y="18009"/>
                </a:lnTo>
                <a:lnTo>
                  <a:pt x="13923" y="19605"/>
                </a:lnTo>
                <a:lnTo>
                  <a:pt x="12925" y="18750"/>
                </a:lnTo>
                <a:lnTo>
                  <a:pt x="13749" y="20232"/>
                </a:lnTo>
                <a:lnTo>
                  <a:pt x="12925" y="21600"/>
                </a:lnTo>
                <a:lnTo>
                  <a:pt x="12188" y="21429"/>
                </a:lnTo>
                <a:lnTo>
                  <a:pt x="9239" y="15217"/>
                </a:lnTo>
                <a:lnTo>
                  <a:pt x="2776" y="7466"/>
                </a:lnTo>
                <a:lnTo>
                  <a:pt x="0" y="5072"/>
                </a:lnTo>
                <a:lnTo>
                  <a:pt x="954" y="2793"/>
                </a:lnTo>
                <a:close/>
              </a:path>
            </a:pathLst>
          </a:custGeom>
          <a:solidFill>
            <a:srgbClr val="8EB4E3"/>
          </a:solidFill>
          <a:ln>
            <a:solidFill>
              <a:srgbClr val="FFFFFF"/>
            </a:solidFill>
          </a:ln>
        </p:spPr>
        <p:txBody>
          <a:bodyPr lIns="45719" rIns="45719"/>
          <a:lstStyle/>
          <a:p>
            <a:endParaRPr/>
          </a:p>
        </p:txBody>
      </p:sp>
      <p:sp>
        <p:nvSpPr>
          <p:cNvPr id="526" name="Freeform 100"/>
          <p:cNvSpPr/>
          <p:nvPr/>
        </p:nvSpPr>
        <p:spPr>
          <a:xfrm>
            <a:off x="7431324" y="3343845"/>
            <a:ext cx="142288" cy="232585"/>
          </a:xfrm>
          <a:custGeom>
            <a:avLst/>
            <a:gdLst/>
            <a:ahLst/>
            <a:cxnLst>
              <a:cxn ang="0">
                <a:pos x="wd2" y="hd2"/>
              </a:cxn>
              <a:cxn ang="5400000">
                <a:pos x="wd2" y="hd2"/>
              </a:cxn>
              <a:cxn ang="10800000">
                <a:pos x="wd2" y="hd2"/>
              </a:cxn>
              <a:cxn ang="16200000">
                <a:pos x="wd2" y="hd2"/>
              </a:cxn>
            </a:cxnLst>
            <a:rect l="0" t="0" r="r" b="b"/>
            <a:pathLst>
              <a:path w="21600" h="21600" extrusionOk="0">
                <a:moveTo>
                  <a:pt x="0" y="2033"/>
                </a:moveTo>
                <a:lnTo>
                  <a:pt x="3323" y="0"/>
                </a:lnTo>
                <a:lnTo>
                  <a:pt x="7062" y="0"/>
                </a:lnTo>
                <a:lnTo>
                  <a:pt x="5815" y="2160"/>
                </a:lnTo>
                <a:lnTo>
                  <a:pt x="4777" y="2922"/>
                </a:lnTo>
                <a:lnTo>
                  <a:pt x="5815" y="5336"/>
                </a:lnTo>
                <a:lnTo>
                  <a:pt x="10800" y="8640"/>
                </a:lnTo>
                <a:lnTo>
                  <a:pt x="11838" y="11308"/>
                </a:lnTo>
                <a:lnTo>
                  <a:pt x="15992" y="14231"/>
                </a:lnTo>
                <a:lnTo>
                  <a:pt x="19315" y="14866"/>
                </a:lnTo>
                <a:lnTo>
                  <a:pt x="20562" y="16899"/>
                </a:lnTo>
                <a:lnTo>
                  <a:pt x="17862" y="18424"/>
                </a:lnTo>
                <a:lnTo>
                  <a:pt x="20977" y="18169"/>
                </a:lnTo>
                <a:lnTo>
                  <a:pt x="21600" y="19821"/>
                </a:lnTo>
                <a:lnTo>
                  <a:pt x="8515" y="21600"/>
                </a:lnTo>
                <a:lnTo>
                  <a:pt x="0" y="2033"/>
                </a:lnTo>
                <a:close/>
              </a:path>
            </a:pathLst>
          </a:custGeom>
          <a:solidFill>
            <a:srgbClr val="8EB4E3"/>
          </a:solidFill>
          <a:ln>
            <a:solidFill>
              <a:srgbClr val="FFFFFF"/>
            </a:solidFill>
          </a:ln>
        </p:spPr>
        <p:txBody>
          <a:bodyPr lIns="45719" rIns="45719"/>
          <a:lstStyle/>
          <a:p>
            <a:endParaRPr/>
          </a:p>
        </p:txBody>
      </p:sp>
      <p:sp>
        <p:nvSpPr>
          <p:cNvPr id="527" name="Freeform 101"/>
          <p:cNvSpPr/>
          <p:nvPr/>
        </p:nvSpPr>
        <p:spPr>
          <a:xfrm>
            <a:off x="6771879" y="2977182"/>
            <a:ext cx="779843" cy="500741"/>
          </a:xfrm>
          <a:custGeom>
            <a:avLst/>
            <a:gdLst/>
            <a:ahLst/>
            <a:cxnLst>
              <a:cxn ang="0">
                <a:pos x="wd2" y="hd2"/>
              </a:cxn>
              <a:cxn ang="5400000">
                <a:pos x="wd2" y="hd2"/>
              </a:cxn>
              <a:cxn ang="10800000">
                <a:pos x="wd2" y="hd2"/>
              </a:cxn>
              <a:cxn ang="16200000">
                <a:pos x="wd2" y="hd2"/>
              </a:cxn>
            </a:cxnLst>
            <a:rect l="0" t="0" r="r" b="b"/>
            <a:pathLst>
              <a:path w="21600" h="21600" extrusionOk="0">
                <a:moveTo>
                  <a:pt x="1667" y="21600"/>
                </a:moveTo>
                <a:lnTo>
                  <a:pt x="5305" y="20656"/>
                </a:lnTo>
                <a:lnTo>
                  <a:pt x="18227" y="16761"/>
                </a:lnTo>
                <a:lnTo>
                  <a:pt x="18834" y="15816"/>
                </a:lnTo>
                <a:lnTo>
                  <a:pt x="19516" y="15816"/>
                </a:lnTo>
                <a:lnTo>
                  <a:pt x="20387" y="14872"/>
                </a:lnTo>
                <a:lnTo>
                  <a:pt x="21600" y="12393"/>
                </a:lnTo>
                <a:lnTo>
                  <a:pt x="19478" y="9738"/>
                </a:lnTo>
                <a:lnTo>
                  <a:pt x="19402" y="7259"/>
                </a:lnTo>
                <a:lnTo>
                  <a:pt x="20387" y="3718"/>
                </a:lnTo>
                <a:lnTo>
                  <a:pt x="18947" y="2597"/>
                </a:lnTo>
                <a:lnTo>
                  <a:pt x="17394" y="0"/>
                </a:lnTo>
                <a:lnTo>
                  <a:pt x="3032" y="4249"/>
                </a:lnTo>
                <a:lnTo>
                  <a:pt x="2312" y="2597"/>
                </a:lnTo>
                <a:lnTo>
                  <a:pt x="0" y="5252"/>
                </a:lnTo>
                <a:lnTo>
                  <a:pt x="1667" y="21600"/>
                </a:lnTo>
                <a:close/>
              </a:path>
            </a:pathLst>
          </a:custGeom>
          <a:solidFill>
            <a:srgbClr val="0079C3"/>
          </a:solidFill>
          <a:ln>
            <a:solidFill>
              <a:srgbClr val="FFFFFF"/>
            </a:solidFill>
          </a:ln>
        </p:spPr>
        <p:txBody>
          <a:bodyPr lIns="45719" rIns="45719"/>
          <a:lstStyle/>
          <a:p>
            <a:endParaRPr/>
          </a:p>
        </p:txBody>
      </p:sp>
      <p:sp>
        <p:nvSpPr>
          <p:cNvPr id="528" name="Freeform 102"/>
          <p:cNvSpPr/>
          <p:nvPr/>
        </p:nvSpPr>
        <p:spPr>
          <a:xfrm>
            <a:off x="7469633" y="3063376"/>
            <a:ext cx="166914" cy="409075"/>
          </a:xfrm>
          <a:custGeom>
            <a:avLst/>
            <a:gdLst/>
            <a:ahLst/>
            <a:cxnLst>
              <a:cxn ang="0">
                <a:pos x="wd2" y="hd2"/>
              </a:cxn>
              <a:cxn ang="5400000">
                <a:pos x="wd2" y="hd2"/>
              </a:cxn>
              <a:cxn ang="10800000">
                <a:pos x="wd2" y="hd2"/>
              </a:cxn>
              <a:cxn ang="16200000">
                <a:pos x="wd2" y="hd2"/>
              </a:cxn>
            </a:cxnLst>
            <a:rect l="0" t="0" r="r" b="b"/>
            <a:pathLst>
              <a:path w="21600" h="21600" extrusionOk="0">
                <a:moveTo>
                  <a:pt x="1054" y="14809"/>
                </a:moveTo>
                <a:lnTo>
                  <a:pt x="5093" y="13654"/>
                </a:lnTo>
                <a:lnTo>
                  <a:pt x="10712" y="10619"/>
                </a:lnTo>
                <a:lnTo>
                  <a:pt x="878" y="7369"/>
                </a:lnTo>
                <a:lnTo>
                  <a:pt x="527" y="4334"/>
                </a:lnTo>
                <a:lnTo>
                  <a:pt x="5093" y="0"/>
                </a:lnTo>
                <a:lnTo>
                  <a:pt x="19668" y="2167"/>
                </a:lnTo>
                <a:lnTo>
                  <a:pt x="20020" y="2890"/>
                </a:lnTo>
                <a:lnTo>
                  <a:pt x="18263" y="5346"/>
                </a:lnTo>
                <a:lnTo>
                  <a:pt x="16683" y="5852"/>
                </a:lnTo>
                <a:lnTo>
                  <a:pt x="16507" y="7080"/>
                </a:lnTo>
                <a:lnTo>
                  <a:pt x="17912" y="7441"/>
                </a:lnTo>
                <a:lnTo>
                  <a:pt x="21600" y="7080"/>
                </a:lnTo>
                <a:lnTo>
                  <a:pt x="21600" y="14304"/>
                </a:lnTo>
                <a:lnTo>
                  <a:pt x="20371" y="15460"/>
                </a:lnTo>
                <a:lnTo>
                  <a:pt x="18790" y="15532"/>
                </a:lnTo>
                <a:lnTo>
                  <a:pt x="19493" y="16543"/>
                </a:lnTo>
                <a:lnTo>
                  <a:pt x="14049" y="21600"/>
                </a:lnTo>
                <a:lnTo>
                  <a:pt x="12820" y="21600"/>
                </a:lnTo>
                <a:lnTo>
                  <a:pt x="12293" y="19722"/>
                </a:lnTo>
                <a:lnTo>
                  <a:pt x="8605" y="19722"/>
                </a:lnTo>
                <a:lnTo>
                  <a:pt x="1054" y="17699"/>
                </a:lnTo>
                <a:lnTo>
                  <a:pt x="0" y="16037"/>
                </a:lnTo>
                <a:lnTo>
                  <a:pt x="1054" y="14809"/>
                </a:lnTo>
                <a:close/>
              </a:path>
            </a:pathLst>
          </a:custGeom>
          <a:solidFill>
            <a:srgbClr val="8EB4E3"/>
          </a:solidFill>
          <a:ln>
            <a:solidFill>
              <a:srgbClr val="FFFFFF"/>
            </a:solidFill>
          </a:ln>
        </p:spPr>
        <p:txBody>
          <a:bodyPr lIns="45719" rIns="45719"/>
          <a:lstStyle/>
          <a:p>
            <a:endParaRPr/>
          </a:p>
        </p:txBody>
      </p:sp>
      <p:sp>
        <p:nvSpPr>
          <p:cNvPr id="529" name="Freeform 103"/>
          <p:cNvSpPr/>
          <p:nvPr/>
        </p:nvSpPr>
        <p:spPr>
          <a:xfrm>
            <a:off x="6856704" y="2424452"/>
            <a:ext cx="796260" cy="711436"/>
          </a:xfrm>
          <a:custGeom>
            <a:avLst/>
            <a:gdLst/>
            <a:ahLst/>
            <a:cxnLst>
              <a:cxn ang="0">
                <a:pos x="wd2" y="hd2"/>
              </a:cxn>
              <a:cxn ang="5400000">
                <a:pos x="wd2" y="hd2"/>
              </a:cxn>
              <a:cxn ang="10800000">
                <a:pos x="wd2" y="hd2"/>
              </a:cxn>
              <a:cxn ang="16200000">
                <a:pos x="wd2" y="hd2"/>
              </a:cxn>
            </a:cxnLst>
            <a:rect l="0" t="0" r="r" b="b"/>
            <a:pathLst>
              <a:path w="21600" h="21600" extrusionOk="0">
                <a:moveTo>
                  <a:pt x="704" y="19772"/>
                </a:moveTo>
                <a:lnTo>
                  <a:pt x="14746" y="16782"/>
                </a:lnTo>
                <a:lnTo>
                  <a:pt x="16265" y="18609"/>
                </a:lnTo>
                <a:lnTo>
                  <a:pt x="17673" y="19398"/>
                </a:lnTo>
                <a:lnTo>
                  <a:pt x="20748" y="20645"/>
                </a:lnTo>
                <a:lnTo>
                  <a:pt x="21007" y="21600"/>
                </a:lnTo>
                <a:lnTo>
                  <a:pt x="21526" y="20271"/>
                </a:lnTo>
                <a:lnTo>
                  <a:pt x="21600" y="18485"/>
                </a:lnTo>
                <a:lnTo>
                  <a:pt x="21007" y="14995"/>
                </a:lnTo>
                <a:lnTo>
                  <a:pt x="21007" y="11340"/>
                </a:lnTo>
                <a:lnTo>
                  <a:pt x="19488" y="6023"/>
                </a:lnTo>
                <a:lnTo>
                  <a:pt x="19229" y="3697"/>
                </a:lnTo>
                <a:lnTo>
                  <a:pt x="18303" y="0"/>
                </a:lnTo>
                <a:lnTo>
                  <a:pt x="13745" y="1246"/>
                </a:lnTo>
                <a:lnTo>
                  <a:pt x="11226" y="4278"/>
                </a:lnTo>
                <a:lnTo>
                  <a:pt x="11078" y="5109"/>
                </a:lnTo>
                <a:lnTo>
                  <a:pt x="9633" y="6895"/>
                </a:lnTo>
                <a:lnTo>
                  <a:pt x="10003" y="7560"/>
                </a:lnTo>
                <a:lnTo>
                  <a:pt x="10337" y="8058"/>
                </a:lnTo>
                <a:lnTo>
                  <a:pt x="10078" y="8225"/>
                </a:lnTo>
                <a:lnTo>
                  <a:pt x="10522" y="8931"/>
                </a:lnTo>
                <a:lnTo>
                  <a:pt x="10559" y="9595"/>
                </a:lnTo>
                <a:lnTo>
                  <a:pt x="9188" y="11132"/>
                </a:lnTo>
                <a:lnTo>
                  <a:pt x="7114" y="11797"/>
                </a:lnTo>
                <a:lnTo>
                  <a:pt x="6595" y="12212"/>
                </a:lnTo>
                <a:lnTo>
                  <a:pt x="5817" y="11838"/>
                </a:lnTo>
                <a:lnTo>
                  <a:pt x="3483" y="12129"/>
                </a:lnTo>
                <a:lnTo>
                  <a:pt x="1778" y="12960"/>
                </a:lnTo>
                <a:lnTo>
                  <a:pt x="1778" y="13957"/>
                </a:lnTo>
                <a:lnTo>
                  <a:pt x="2112" y="14622"/>
                </a:lnTo>
                <a:lnTo>
                  <a:pt x="2371" y="14622"/>
                </a:lnTo>
                <a:lnTo>
                  <a:pt x="2593" y="15411"/>
                </a:lnTo>
                <a:lnTo>
                  <a:pt x="2149" y="15868"/>
                </a:lnTo>
                <a:lnTo>
                  <a:pt x="1964" y="16574"/>
                </a:lnTo>
                <a:lnTo>
                  <a:pt x="0" y="18609"/>
                </a:lnTo>
                <a:lnTo>
                  <a:pt x="704" y="19772"/>
                </a:lnTo>
                <a:close/>
              </a:path>
            </a:pathLst>
          </a:custGeom>
          <a:solidFill>
            <a:srgbClr val="0079C3"/>
          </a:solidFill>
          <a:ln>
            <a:solidFill>
              <a:srgbClr val="FFFFFF"/>
            </a:solidFill>
          </a:ln>
        </p:spPr>
        <p:txBody>
          <a:bodyPr lIns="45719" rIns="45719"/>
          <a:lstStyle/>
          <a:p>
            <a:endParaRPr/>
          </a:p>
        </p:txBody>
      </p:sp>
      <p:sp>
        <p:nvSpPr>
          <p:cNvPr id="530" name="Freeform 104"/>
          <p:cNvSpPr/>
          <p:nvPr/>
        </p:nvSpPr>
        <p:spPr>
          <a:xfrm>
            <a:off x="7596869" y="3164619"/>
            <a:ext cx="20524" cy="328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40" y="6300"/>
                </a:lnTo>
                <a:lnTo>
                  <a:pt x="14400" y="0"/>
                </a:lnTo>
                <a:lnTo>
                  <a:pt x="21600" y="4500"/>
                </a:lnTo>
                <a:lnTo>
                  <a:pt x="0" y="21600"/>
                </a:lnTo>
                <a:close/>
              </a:path>
            </a:pathLst>
          </a:custGeom>
          <a:solidFill>
            <a:srgbClr val="0000FF"/>
          </a:solidFill>
          <a:ln w="12700">
            <a:miter lim="400000"/>
          </a:ln>
        </p:spPr>
        <p:txBody>
          <a:bodyPr lIns="45719" rIns="45719"/>
          <a:lstStyle/>
          <a:p>
            <a:endParaRPr/>
          </a:p>
        </p:txBody>
      </p:sp>
      <p:sp>
        <p:nvSpPr>
          <p:cNvPr id="531" name="Freeform 105"/>
          <p:cNvSpPr/>
          <p:nvPr/>
        </p:nvSpPr>
        <p:spPr>
          <a:xfrm>
            <a:off x="7620127" y="3030540"/>
            <a:ext cx="249003" cy="145024"/>
          </a:xfrm>
          <a:custGeom>
            <a:avLst/>
            <a:gdLst/>
            <a:ahLst/>
            <a:cxnLst>
              <a:cxn ang="0">
                <a:pos x="wd2" y="hd2"/>
              </a:cxn>
              <a:cxn ang="5400000">
                <a:pos x="wd2" y="hd2"/>
              </a:cxn>
              <a:cxn ang="10800000">
                <a:pos x="wd2" y="hd2"/>
              </a:cxn>
              <a:cxn ang="16200000">
                <a:pos x="wd2" y="hd2"/>
              </a:cxn>
            </a:cxnLst>
            <a:rect l="0" t="0" r="r" b="b"/>
            <a:pathLst>
              <a:path w="21600" h="21600" extrusionOk="0">
                <a:moveTo>
                  <a:pt x="1551" y="21600"/>
                </a:moveTo>
                <a:lnTo>
                  <a:pt x="9070" y="14264"/>
                </a:lnTo>
                <a:lnTo>
                  <a:pt x="14440" y="9985"/>
                </a:lnTo>
                <a:lnTo>
                  <a:pt x="8950" y="16709"/>
                </a:lnTo>
                <a:lnTo>
                  <a:pt x="9308" y="17117"/>
                </a:lnTo>
                <a:lnTo>
                  <a:pt x="17423" y="7540"/>
                </a:lnTo>
                <a:lnTo>
                  <a:pt x="21600" y="1019"/>
                </a:lnTo>
                <a:lnTo>
                  <a:pt x="21123" y="0"/>
                </a:lnTo>
                <a:lnTo>
                  <a:pt x="17423" y="3464"/>
                </a:lnTo>
                <a:lnTo>
                  <a:pt x="17065" y="3260"/>
                </a:lnTo>
                <a:lnTo>
                  <a:pt x="15275" y="7540"/>
                </a:lnTo>
                <a:lnTo>
                  <a:pt x="14201" y="7540"/>
                </a:lnTo>
                <a:lnTo>
                  <a:pt x="16827" y="0"/>
                </a:lnTo>
                <a:lnTo>
                  <a:pt x="13962" y="5706"/>
                </a:lnTo>
                <a:lnTo>
                  <a:pt x="4177" y="11411"/>
                </a:lnTo>
                <a:lnTo>
                  <a:pt x="2387" y="15691"/>
                </a:lnTo>
                <a:lnTo>
                  <a:pt x="955" y="16302"/>
                </a:lnTo>
                <a:lnTo>
                  <a:pt x="0" y="19562"/>
                </a:lnTo>
                <a:lnTo>
                  <a:pt x="1551" y="21600"/>
                </a:lnTo>
                <a:close/>
              </a:path>
            </a:pathLst>
          </a:custGeom>
          <a:solidFill>
            <a:srgbClr val="0079C3"/>
          </a:solidFill>
          <a:ln w="12700">
            <a:miter lim="400000"/>
          </a:ln>
        </p:spPr>
        <p:txBody>
          <a:bodyPr lIns="45719" rIns="45719"/>
          <a:lstStyle/>
          <a:p>
            <a:endParaRPr/>
          </a:p>
        </p:txBody>
      </p:sp>
      <p:sp>
        <p:nvSpPr>
          <p:cNvPr id="532" name="Freeform 106"/>
          <p:cNvSpPr/>
          <p:nvPr/>
        </p:nvSpPr>
        <p:spPr>
          <a:xfrm>
            <a:off x="7631073" y="2871836"/>
            <a:ext cx="232585" cy="220272"/>
          </a:xfrm>
          <a:custGeom>
            <a:avLst/>
            <a:gdLst/>
            <a:ahLst/>
            <a:cxnLst>
              <a:cxn ang="0">
                <a:pos x="wd2" y="hd2"/>
              </a:cxn>
              <a:cxn ang="5400000">
                <a:pos x="wd2" y="hd2"/>
              </a:cxn>
              <a:cxn ang="10800000">
                <a:pos x="wd2" y="hd2"/>
              </a:cxn>
              <a:cxn ang="16200000">
                <a:pos x="wd2" y="hd2"/>
              </a:cxn>
            </a:cxnLst>
            <a:rect l="0" t="0" r="r" b="b"/>
            <a:pathLst>
              <a:path w="21600" h="21600" extrusionOk="0">
                <a:moveTo>
                  <a:pt x="2045" y="15831"/>
                </a:moveTo>
                <a:lnTo>
                  <a:pt x="1789" y="21600"/>
                </a:lnTo>
                <a:lnTo>
                  <a:pt x="3451" y="21198"/>
                </a:lnTo>
                <a:lnTo>
                  <a:pt x="7669" y="17843"/>
                </a:lnTo>
                <a:lnTo>
                  <a:pt x="8947" y="15026"/>
                </a:lnTo>
                <a:lnTo>
                  <a:pt x="9841" y="15831"/>
                </a:lnTo>
                <a:lnTo>
                  <a:pt x="15465" y="14087"/>
                </a:lnTo>
                <a:lnTo>
                  <a:pt x="15721" y="13014"/>
                </a:lnTo>
                <a:lnTo>
                  <a:pt x="16615" y="13416"/>
                </a:lnTo>
                <a:lnTo>
                  <a:pt x="17638" y="12477"/>
                </a:lnTo>
                <a:lnTo>
                  <a:pt x="19427" y="12209"/>
                </a:lnTo>
                <a:lnTo>
                  <a:pt x="21600" y="11135"/>
                </a:lnTo>
                <a:lnTo>
                  <a:pt x="19427" y="0"/>
                </a:lnTo>
                <a:lnTo>
                  <a:pt x="0" y="4561"/>
                </a:lnTo>
                <a:lnTo>
                  <a:pt x="2045" y="15831"/>
                </a:lnTo>
                <a:close/>
              </a:path>
            </a:pathLst>
          </a:custGeom>
          <a:solidFill>
            <a:srgbClr val="8EB4E3"/>
          </a:solidFill>
          <a:ln>
            <a:solidFill>
              <a:srgbClr val="FFFFFF"/>
            </a:solidFill>
          </a:ln>
        </p:spPr>
        <p:txBody>
          <a:bodyPr lIns="45719" rIns="45719"/>
          <a:lstStyle/>
          <a:p>
            <a:endParaRPr/>
          </a:p>
        </p:txBody>
      </p:sp>
      <p:sp>
        <p:nvSpPr>
          <p:cNvPr id="533" name="Freeform 107"/>
          <p:cNvSpPr/>
          <p:nvPr/>
        </p:nvSpPr>
        <p:spPr>
          <a:xfrm>
            <a:off x="7839030" y="2860892"/>
            <a:ext cx="106716" cy="124502"/>
          </a:xfrm>
          <a:custGeom>
            <a:avLst/>
            <a:gdLst/>
            <a:ahLst/>
            <a:cxnLst>
              <a:cxn ang="0">
                <a:pos x="wd2" y="hd2"/>
              </a:cxn>
              <a:cxn ang="5400000">
                <a:pos x="wd2" y="hd2"/>
              </a:cxn>
              <a:cxn ang="10800000">
                <a:pos x="wd2" y="hd2"/>
              </a:cxn>
              <a:cxn ang="16200000">
                <a:pos x="wd2" y="hd2"/>
              </a:cxn>
            </a:cxnLst>
            <a:rect l="0" t="0" r="r" b="b"/>
            <a:pathLst>
              <a:path w="21600" h="21600" extrusionOk="0">
                <a:moveTo>
                  <a:pt x="4769" y="21600"/>
                </a:moveTo>
                <a:lnTo>
                  <a:pt x="14026" y="18514"/>
                </a:lnTo>
                <a:lnTo>
                  <a:pt x="14026" y="9969"/>
                </a:lnTo>
                <a:lnTo>
                  <a:pt x="16270" y="11868"/>
                </a:lnTo>
                <a:lnTo>
                  <a:pt x="16831" y="16141"/>
                </a:lnTo>
                <a:lnTo>
                  <a:pt x="18795" y="16141"/>
                </a:lnTo>
                <a:lnTo>
                  <a:pt x="21600" y="11868"/>
                </a:lnTo>
                <a:lnTo>
                  <a:pt x="18795" y="7358"/>
                </a:lnTo>
                <a:lnTo>
                  <a:pt x="14026" y="6646"/>
                </a:lnTo>
                <a:lnTo>
                  <a:pt x="10660" y="712"/>
                </a:lnTo>
                <a:lnTo>
                  <a:pt x="7574" y="0"/>
                </a:lnTo>
                <a:lnTo>
                  <a:pt x="0" y="1899"/>
                </a:lnTo>
                <a:lnTo>
                  <a:pt x="4769" y="21600"/>
                </a:lnTo>
                <a:close/>
              </a:path>
            </a:pathLst>
          </a:custGeom>
          <a:solidFill>
            <a:srgbClr val="8EB4E3"/>
          </a:solidFill>
          <a:ln w="12700">
            <a:miter lim="400000"/>
          </a:ln>
        </p:spPr>
        <p:txBody>
          <a:bodyPr lIns="45719" rIns="45719"/>
          <a:lstStyle/>
          <a:p>
            <a:endParaRPr/>
          </a:p>
        </p:txBody>
      </p:sp>
      <p:sp>
        <p:nvSpPr>
          <p:cNvPr id="534" name="Freeform 108"/>
          <p:cNvSpPr/>
          <p:nvPr/>
        </p:nvSpPr>
        <p:spPr>
          <a:xfrm>
            <a:off x="7631073" y="2704923"/>
            <a:ext cx="448752" cy="227113"/>
          </a:xfrm>
          <a:custGeom>
            <a:avLst/>
            <a:gdLst/>
            <a:ahLst/>
            <a:cxnLst>
              <a:cxn ang="0">
                <a:pos x="wd2" y="hd2"/>
              </a:cxn>
              <a:cxn ang="5400000">
                <a:pos x="wd2" y="hd2"/>
              </a:cxn>
              <a:cxn ang="10800000">
                <a:pos x="wd2" y="hd2"/>
              </a:cxn>
              <a:cxn ang="16200000">
                <a:pos x="wd2" y="hd2"/>
              </a:cxn>
            </a:cxnLst>
            <a:rect l="0" t="0" r="r" b="b"/>
            <a:pathLst>
              <a:path w="21600" h="21600" extrusionOk="0">
                <a:moveTo>
                  <a:pt x="0" y="20299"/>
                </a:moveTo>
                <a:lnTo>
                  <a:pt x="10010" y="15875"/>
                </a:lnTo>
                <a:lnTo>
                  <a:pt x="11788" y="14834"/>
                </a:lnTo>
                <a:lnTo>
                  <a:pt x="12512" y="15224"/>
                </a:lnTo>
                <a:lnTo>
                  <a:pt x="13302" y="18477"/>
                </a:lnTo>
                <a:lnTo>
                  <a:pt x="14422" y="18867"/>
                </a:lnTo>
                <a:lnTo>
                  <a:pt x="15080" y="21340"/>
                </a:lnTo>
                <a:lnTo>
                  <a:pt x="15739" y="21600"/>
                </a:lnTo>
                <a:lnTo>
                  <a:pt x="16529" y="19128"/>
                </a:lnTo>
                <a:lnTo>
                  <a:pt x="16859" y="17046"/>
                </a:lnTo>
                <a:lnTo>
                  <a:pt x="17649" y="19778"/>
                </a:lnTo>
                <a:lnTo>
                  <a:pt x="21600" y="17306"/>
                </a:lnTo>
                <a:lnTo>
                  <a:pt x="21337" y="14313"/>
                </a:lnTo>
                <a:lnTo>
                  <a:pt x="20217" y="10410"/>
                </a:lnTo>
                <a:lnTo>
                  <a:pt x="19690" y="10019"/>
                </a:lnTo>
                <a:lnTo>
                  <a:pt x="19032" y="10280"/>
                </a:lnTo>
                <a:lnTo>
                  <a:pt x="19098" y="10930"/>
                </a:lnTo>
                <a:lnTo>
                  <a:pt x="20020" y="11190"/>
                </a:lnTo>
                <a:lnTo>
                  <a:pt x="20349" y="14834"/>
                </a:lnTo>
                <a:lnTo>
                  <a:pt x="18768" y="16135"/>
                </a:lnTo>
                <a:lnTo>
                  <a:pt x="16529" y="13142"/>
                </a:lnTo>
                <a:lnTo>
                  <a:pt x="15739" y="10019"/>
                </a:lnTo>
                <a:lnTo>
                  <a:pt x="14751" y="9108"/>
                </a:lnTo>
                <a:lnTo>
                  <a:pt x="14751" y="10019"/>
                </a:lnTo>
                <a:lnTo>
                  <a:pt x="13698" y="8198"/>
                </a:lnTo>
                <a:lnTo>
                  <a:pt x="14488" y="5855"/>
                </a:lnTo>
                <a:lnTo>
                  <a:pt x="15212" y="3904"/>
                </a:lnTo>
                <a:lnTo>
                  <a:pt x="13961" y="0"/>
                </a:lnTo>
                <a:lnTo>
                  <a:pt x="11788" y="3123"/>
                </a:lnTo>
                <a:lnTo>
                  <a:pt x="4610" y="6766"/>
                </a:lnTo>
                <a:lnTo>
                  <a:pt x="0" y="8848"/>
                </a:lnTo>
                <a:lnTo>
                  <a:pt x="0" y="20299"/>
                </a:lnTo>
                <a:close/>
              </a:path>
            </a:pathLst>
          </a:custGeom>
          <a:solidFill>
            <a:srgbClr val="604A7B"/>
          </a:solidFill>
          <a:ln>
            <a:solidFill>
              <a:srgbClr val="FFFFFF"/>
            </a:solidFill>
          </a:ln>
        </p:spPr>
        <p:txBody>
          <a:bodyPr lIns="45719" rIns="45719"/>
          <a:lstStyle/>
          <a:p>
            <a:endParaRPr/>
          </a:p>
        </p:txBody>
      </p:sp>
      <p:sp>
        <p:nvSpPr>
          <p:cNvPr id="535" name="Freeform 109"/>
          <p:cNvSpPr/>
          <p:nvPr/>
        </p:nvSpPr>
        <p:spPr>
          <a:xfrm>
            <a:off x="7531199" y="2372463"/>
            <a:ext cx="217536" cy="425494"/>
          </a:xfrm>
          <a:custGeom>
            <a:avLst/>
            <a:gdLst/>
            <a:ahLst/>
            <a:cxnLst>
              <a:cxn ang="0">
                <a:pos x="wd2" y="hd2"/>
              </a:cxn>
              <a:cxn ang="5400000">
                <a:pos x="wd2" y="hd2"/>
              </a:cxn>
              <a:cxn ang="10800000">
                <a:pos x="wd2" y="hd2"/>
              </a:cxn>
              <a:cxn ang="16200000">
                <a:pos x="wd2" y="hd2"/>
              </a:cxn>
            </a:cxnLst>
            <a:rect l="0" t="0" r="r" b="b"/>
            <a:pathLst>
              <a:path w="21600" h="21600" extrusionOk="0">
                <a:moveTo>
                  <a:pt x="3418" y="8821"/>
                </a:moveTo>
                <a:lnTo>
                  <a:pt x="4375" y="12710"/>
                </a:lnTo>
                <a:lnTo>
                  <a:pt x="9980" y="21600"/>
                </a:lnTo>
                <a:lnTo>
                  <a:pt x="19549" y="20489"/>
                </a:lnTo>
                <a:lnTo>
                  <a:pt x="18866" y="7848"/>
                </a:lnTo>
                <a:lnTo>
                  <a:pt x="21463" y="5417"/>
                </a:lnTo>
                <a:lnTo>
                  <a:pt x="21600" y="0"/>
                </a:lnTo>
                <a:lnTo>
                  <a:pt x="0" y="2639"/>
                </a:lnTo>
                <a:lnTo>
                  <a:pt x="3418" y="8821"/>
                </a:lnTo>
                <a:close/>
              </a:path>
            </a:pathLst>
          </a:custGeom>
          <a:solidFill>
            <a:srgbClr val="604A7B"/>
          </a:solidFill>
          <a:ln>
            <a:solidFill>
              <a:srgbClr val="FFFFFF"/>
            </a:solidFill>
          </a:ln>
        </p:spPr>
        <p:txBody>
          <a:bodyPr lIns="45719" rIns="45719"/>
          <a:lstStyle/>
          <a:p>
            <a:pPr>
              <a:defRPr>
                <a:solidFill>
                  <a:srgbClr val="FFFFFF"/>
                </a:solidFill>
              </a:defRPr>
            </a:pPr>
            <a:endParaRPr/>
          </a:p>
        </p:txBody>
      </p:sp>
      <p:sp>
        <p:nvSpPr>
          <p:cNvPr id="536" name="Freeform 110"/>
          <p:cNvSpPr/>
          <p:nvPr/>
        </p:nvSpPr>
        <p:spPr>
          <a:xfrm>
            <a:off x="7721371" y="2309528"/>
            <a:ext cx="199750" cy="466538"/>
          </a:xfrm>
          <a:custGeom>
            <a:avLst/>
            <a:gdLst/>
            <a:ahLst/>
            <a:cxnLst>
              <a:cxn ang="0">
                <a:pos x="wd2" y="hd2"/>
              </a:cxn>
              <a:cxn ang="5400000">
                <a:pos x="wd2" y="hd2"/>
              </a:cxn>
              <a:cxn ang="10800000">
                <a:pos x="wd2" y="hd2"/>
              </a:cxn>
              <a:cxn ang="16200000">
                <a:pos x="wd2" y="hd2"/>
              </a:cxn>
            </a:cxnLst>
            <a:rect l="0" t="0" r="r" b="b"/>
            <a:pathLst>
              <a:path w="21600" h="21600" extrusionOk="0">
                <a:moveTo>
                  <a:pt x="0" y="10072"/>
                </a:moveTo>
                <a:lnTo>
                  <a:pt x="2792" y="7855"/>
                </a:lnTo>
                <a:lnTo>
                  <a:pt x="2939" y="2914"/>
                </a:lnTo>
                <a:lnTo>
                  <a:pt x="2792" y="1013"/>
                </a:lnTo>
                <a:lnTo>
                  <a:pt x="7053" y="0"/>
                </a:lnTo>
                <a:lnTo>
                  <a:pt x="16751" y="13555"/>
                </a:lnTo>
                <a:lnTo>
                  <a:pt x="21600" y="16406"/>
                </a:lnTo>
                <a:lnTo>
                  <a:pt x="21600" y="18306"/>
                </a:lnTo>
                <a:lnTo>
                  <a:pt x="16751" y="19826"/>
                </a:lnTo>
                <a:lnTo>
                  <a:pt x="735" y="21600"/>
                </a:lnTo>
                <a:lnTo>
                  <a:pt x="0" y="10072"/>
                </a:lnTo>
                <a:close/>
              </a:path>
            </a:pathLst>
          </a:custGeom>
          <a:solidFill>
            <a:srgbClr val="8EB4E3"/>
          </a:solidFill>
          <a:ln>
            <a:solidFill>
              <a:srgbClr val="FFFFFF"/>
            </a:solidFill>
          </a:ln>
        </p:spPr>
        <p:txBody>
          <a:bodyPr lIns="45719" rIns="45719"/>
          <a:lstStyle/>
          <a:p>
            <a:endParaRPr/>
          </a:p>
        </p:txBody>
      </p:sp>
      <p:sp>
        <p:nvSpPr>
          <p:cNvPr id="537" name="Freeform 111"/>
          <p:cNvSpPr/>
          <p:nvPr/>
        </p:nvSpPr>
        <p:spPr>
          <a:xfrm>
            <a:off x="7787041" y="1894982"/>
            <a:ext cx="488428" cy="768897"/>
          </a:xfrm>
          <a:custGeom>
            <a:avLst/>
            <a:gdLst/>
            <a:ahLst/>
            <a:cxnLst>
              <a:cxn ang="0">
                <a:pos x="wd2" y="hd2"/>
              </a:cxn>
              <a:cxn ang="5400000">
                <a:pos x="wd2" y="hd2"/>
              </a:cxn>
              <a:cxn ang="10800000">
                <a:pos x="wd2" y="hd2"/>
              </a:cxn>
              <a:cxn ang="16200000">
                <a:pos x="wd2" y="hd2"/>
              </a:cxn>
            </a:cxnLst>
            <a:rect l="0" t="0" r="r" b="b"/>
            <a:pathLst>
              <a:path w="21600" h="21600" extrusionOk="0">
                <a:moveTo>
                  <a:pt x="0" y="11646"/>
                </a:moveTo>
                <a:lnTo>
                  <a:pt x="1207" y="11722"/>
                </a:lnTo>
                <a:lnTo>
                  <a:pt x="1327" y="10300"/>
                </a:lnTo>
                <a:lnTo>
                  <a:pt x="2896" y="8340"/>
                </a:lnTo>
                <a:lnTo>
                  <a:pt x="2172" y="6957"/>
                </a:lnTo>
                <a:lnTo>
                  <a:pt x="5249" y="154"/>
                </a:lnTo>
                <a:lnTo>
                  <a:pt x="5973" y="154"/>
                </a:lnTo>
                <a:lnTo>
                  <a:pt x="6154" y="1038"/>
                </a:lnTo>
                <a:lnTo>
                  <a:pt x="9231" y="269"/>
                </a:lnTo>
                <a:lnTo>
                  <a:pt x="9352" y="0"/>
                </a:lnTo>
                <a:lnTo>
                  <a:pt x="11826" y="346"/>
                </a:lnTo>
                <a:lnTo>
                  <a:pt x="15868" y="6995"/>
                </a:lnTo>
                <a:lnTo>
                  <a:pt x="17678" y="7072"/>
                </a:lnTo>
                <a:lnTo>
                  <a:pt x="21117" y="9570"/>
                </a:lnTo>
                <a:lnTo>
                  <a:pt x="20574" y="10031"/>
                </a:lnTo>
                <a:lnTo>
                  <a:pt x="21600" y="10031"/>
                </a:lnTo>
                <a:lnTo>
                  <a:pt x="20876" y="11261"/>
                </a:lnTo>
                <a:lnTo>
                  <a:pt x="19247" y="12068"/>
                </a:lnTo>
                <a:lnTo>
                  <a:pt x="17377" y="12645"/>
                </a:lnTo>
                <a:lnTo>
                  <a:pt x="17196" y="13452"/>
                </a:lnTo>
                <a:lnTo>
                  <a:pt x="16170" y="12722"/>
                </a:lnTo>
                <a:lnTo>
                  <a:pt x="14480" y="13606"/>
                </a:lnTo>
                <a:lnTo>
                  <a:pt x="13696" y="13606"/>
                </a:lnTo>
                <a:lnTo>
                  <a:pt x="12972" y="13068"/>
                </a:lnTo>
                <a:lnTo>
                  <a:pt x="12550" y="15681"/>
                </a:lnTo>
                <a:lnTo>
                  <a:pt x="10981" y="16104"/>
                </a:lnTo>
                <a:lnTo>
                  <a:pt x="10257" y="17103"/>
                </a:lnTo>
                <a:lnTo>
                  <a:pt x="9352" y="17103"/>
                </a:lnTo>
                <a:lnTo>
                  <a:pt x="7180" y="18641"/>
                </a:lnTo>
                <a:lnTo>
                  <a:pt x="7120" y="19870"/>
                </a:lnTo>
                <a:lnTo>
                  <a:pt x="6577" y="20332"/>
                </a:lnTo>
                <a:lnTo>
                  <a:pt x="5973" y="21600"/>
                </a:lnTo>
                <a:lnTo>
                  <a:pt x="3982" y="19870"/>
                </a:lnTo>
                <a:lnTo>
                  <a:pt x="0" y="11646"/>
                </a:lnTo>
                <a:close/>
              </a:path>
            </a:pathLst>
          </a:custGeom>
          <a:solidFill>
            <a:srgbClr val="0079C3"/>
          </a:solidFill>
          <a:ln>
            <a:solidFill>
              <a:srgbClr val="FFFFFF"/>
            </a:solidFill>
          </a:ln>
        </p:spPr>
        <p:txBody>
          <a:bodyPr lIns="45719" rIns="45719"/>
          <a:lstStyle/>
          <a:p>
            <a:pPr>
              <a:defRPr>
                <a:solidFill>
                  <a:srgbClr val="D60093"/>
                </a:solidFill>
              </a:defRPr>
            </a:pPr>
            <a:endParaRPr/>
          </a:p>
        </p:txBody>
      </p:sp>
      <p:sp>
        <p:nvSpPr>
          <p:cNvPr id="538" name="Freeform 125"/>
          <p:cNvSpPr/>
          <p:nvPr/>
        </p:nvSpPr>
        <p:spPr>
          <a:xfrm>
            <a:off x="1482138" y="4675969"/>
            <a:ext cx="231185" cy="280310"/>
          </a:xfrm>
          <a:custGeom>
            <a:avLst/>
            <a:gdLst/>
            <a:ahLst/>
            <a:cxnLst>
              <a:cxn ang="0">
                <a:pos x="wd2" y="hd2"/>
              </a:cxn>
              <a:cxn ang="5400000">
                <a:pos x="wd2" y="hd2"/>
              </a:cxn>
              <a:cxn ang="10800000">
                <a:pos x="wd2" y="hd2"/>
              </a:cxn>
              <a:cxn ang="16200000">
                <a:pos x="wd2" y="hd2"/>
              </a:cxn>
            </a:cxnLst>
            <a:rect l="0" t="0" r="r" b="b"/>
            <a:pathLst>
              <a:path w="19010" h="18440" extrusionOk="0">
                <a:moveTo>
                  <a:pt x="11146" y="641"/>
                </a:moveTo>
                <a:cubicBezTo>
                  <a:pt x="8839" y="-330"/>
                  <a:pt x="9678" y="-87"/>
                  <a:pt x="6113" y="641"/>
                </a:cubicBezTo>
                <a:cubicBezTo>
                  <a:pt x="4855" y="883"/>
                  <a:pt x="2338" y="2097"/>
                  <a:pt x="2338" y="2097"/>
                </a:cubicBezTo>
                <a:cubicBezTo>
                  <a:pt x="-178" y="6466"/>
                  <a:pt x="-1646" y="15203"/>
                  <a:pt x="3177" y="17144"/>
                </a:cubicBezTo>
                <a:cubicBezTo>
                  <a:pt x="8420" y="16901"/>
                  <a:pt x="18486" y="21270"/>
                  <a:pt x="18696" y="15203"/>
                </a:cubicBezTo>
                <a:cubicBezTo>
                  <a:pt x="18696" y="13746"/>
                  <a:pt x="19954" y="5495"/>
                  <a:pt x="17437" y="2582"/>
                </a:cubicBezTo>
                <a:cubicBezTo>
                  <a:pt x="15970" y="883"/>
                  <a:pt x="11146" y="641"/>
                  <a:pt x="11146" y="641"/>
                </a:cubicBezTo>
                <a:close/>
              </a:path>
            </a:pathLst>
          </a:custGeom>
          <a:solidFill>
            <a:srgbClr val="0079C3"/>
          </a:solidFill>
          <a:ln w="12700" cap="sq">
            <a:solidFill>
              <a:srgbClr val="EEECE1"/>
            </a:solidFill>
          </a:ln>
        </p:spPr>
        <p:txBody>
          <a:bodyPr lIns="45719" rIns="45719"/>
          <a:lstStyle/>
          <a:p>
            <a:endParaRPr/>
          </a:p>
        </p:txBody>
      </p:sp>
      <p:sp>
        <p:nvSpPr>
          <p:cNvPr id="539" name="Freeform 125"/>
          <p:cNvSpPr/>
          <p:nvPr/>
        </p:nvSpPr>
        <p:spPr>
          <a:xfrm>
            <a:off x="1340784" y="4672954"/>
            <a:ext cx="115593" cy="112125"/>
          </a:xfrm>
          <a:custGeom>
            <a:avLst/>
            <a:gdLst/>
            <a:ahLst/>
            <a:cxnLst>
              <a:cxn ang="0">
                <a:pos x="wd2" y="hd2"/>
              </a:cxn>
              <a:cxn ang="5400000">
                <a:pos x="wd2" y="hd2"/>
              </a:cxn>
              <a:cxn ang="10800000">
                <a:pos x="wd2" y="hd2"/>
              </a:cxn>
              <a:cxn ang="16200000">
                <a:pos x="wd2" y="hd2"/>
              </a:cxn>
            </a:cxnLst>
            <a:rect l="0" t="0" r="r" b="b"/>
            <a:pathLst>
              <a:path w="19010" h="18440" extrusionOk="0">
                <a:moveTo>
                  <a:pt x="11146" y="641"/>
                </a:moveTo>
                <a:cubicBezTo>
                  <a:pt x="8839" y="-330"/>
                  <a:pt x="9678" y="-87"/>
                  <a:pt x="6113" y="641"/>
                </a:cubicBezTo>
                <a:cubicBezTo>
                  <a:pt x="4855" y="883"/>
                  <a:pt x="2338" y="2097"/>
                  <a:pt x="2338" y="2097"/>
                </a:cubicBezTo>
                <a:cubicBezTo>
                  <a:pt x="-178" y="6466"/>
                  <a:pt x="-1646" y="15203"/>
                  <a:pt x="3177" y="17144"/>
                </a:cubicBezTo>
                <a:cubicBezTo>
                  <a:pt x="8420" y="16901"/>
                  <a:pt x="18486" y="21270"/>
                  <a:pt x="18696" y="15203"/>
                </a:cubicBezTo>
                <a:cubicBezTo>
                  <a:pt x="18696" y="13746"/>
                  <a:pt x="19954" y="5495"/>
                  <a:pt x="17437" y="2582"/>
                </a:cubicBezTo>
                <a:cubicBezTo>
                  <a:pt x="15970" y="883"/>
                  <a:pt x="11146" y="641"/>
                  <a:pt x="11146" y="641"/>
                </a:cubicBezTo>
                <a:close/>
              </a:path>
            </a:pathLst>
          </a:custGeom>
          <a:solidFill>
            <a:srgbClr val="0079C3"/>
          </a:solidFill>
          <a:ln w="12700" cap="sq">
            <a:solidFill>
              <a:srgbClr val="EEECE1"/>
            </a:solidFill>
          </a:ln>
        </p:spPr>
        <p:txBody>
          <a:bodyPr lIns="45719" rIns="45719"/>
          <a:lstStyle/>
          <a:p>
            <a:endParaRPr/>
          </a:p>
        </p:txBody>
      </p:sp>
      <p:sp>
        <p:nvSpPr>
          <p:cNvPr id="540" name="Freeform 125"/>
          <p:cNvSpPr/>
          <p:nvPr/>
        </p:nvSpPr>
        <p:spPr>
          <a:xfrm flipH="1" flipV="1">
            <a:off x="939617" y="4482536"/>
            <a:ext cx="57797" cy="56063"/>
          </a:xfrm>
          <a:custGeom>
            <a:avLst/>
            <a:gdLst/>
            <a:ahLst/>
            <a:cxnLst>
              <a:cxn ang="0">
                <a:pos x="wd2" y="hd2"/>
              </a:cxn>
              <a:cxn ang="5400000">
                <a:pos x="wd2" y="hd2"/>
              </a:cxn>
              <a:cxn ang="10800000">
                <a:pos x="wd2" y="hd2"/>
              </a:cxn>
              <a:cxn ang="16200000">
                <a:pos x="wd2" y="hd2"/>
              </a:cxn>
            </a:cxnLst>
            <a:rect l="0" t="0" r="r" b="b"/>
            <a:pathLst>
              <a:path w="19010" h="18440" extrusionOk="0">
                <a:moveTo>
                  <a:pt x="11146" y="641"/>
                </a:moveTo>
                <a:cubicBezTo>
                  <a:pt x="8839" y="-330"/>
                  <a:pt x="9678" y="-87"/>
                  <a:pt x="6113" y="641"/>
                </a:cubicBezTo>
                <a:cubicBezTo>
                  <a:pt x="4855" y="883"/>
                  <a:pt x="2338" y="2097"/>
                  <a:pt x="2338" y="2097"/>
                </a:cubicBezTo>
                <a:cubicBezTo>
                  <a:pt x="-178" y="6466"/>
                  <a:pt x="-1646" y="15203"/>
                  <a:pt x="3177" y="17144"/>
                </a:cubicBezTo>
                <a:cubicBezTo>
                  <a:pt x="8420" y="16901"/>
                  <a:pt x="18486" y="21270"/>
                  <a:pt x="18696" y="15203"/>
                </a:cubicBezTo>
                <a:cubicBezTo>
                  <a:pt x="18696" y="13746"/>
                  <a:pt x="19954" y="5495"/>
                  <a:pt x="17437" y="2582"/>
                </a:cubicBezTo>
                <a:cubicBezTo>
                  <a:pt x="15970" y="883"/>
                  <a:pt x="11146" y="641"/>
                  <a:pt x="11146" y="641"/>
                </a:cubicBezTo>
                <a:close/>
              </a:path>
            </a:pathLst>
          </a:custGeom>
          <a:solidFill>
            <a:srgbClr val="0079C3"/>
          </a:solidFill>
          <a:ln w="12700" cap="sq">
            <a:solidFill>
              <a:srgbClr val="EEECE1"/>
            </a:solidFill>
          </a:ln>
        </p:spPr>
        <p:txBody>
          <a:bodyPr lIns="45719" rIns="45719"/>
          <a:lstStyle/>
          <a:p>
            <a:endParaRPr/>
          </a:p>
        </p:txBody>
      </p:sp>
      <p:sp>
        <p:nvSpPr>
          <p:cNvPr id="541" name="Freeform 125"/>
          <p:cNvSpPr/>
          <p:nvPr/>
        </p:nvSpPr>
        <p:spPr>
          <a:xfrm>
            <a:off x="1275113" y="4607283"/>
            <a:ext cx="115593" cy="112125"/>
          </a:xfrm>
          <a:custGeom>
            <a:avLst/>
            <a:gdLst/>
            <a:ahLst/>
            <a:cxnLst>
              <a:cxn ang="0">
                <a:pos x="wd2" y="hd2"/>
              </a:cxn>
              <a:cxn ang="5400000">
                <a:pos x="wd2" y="hd2"/>
              </a:cxn>
              <a:cxn ang="10800000">
                <a:pos x="wd2" y="hd2"/>
              </a:cxn>
              <a:cxn ang="16200000">
                <a:pos x="wd2" y="hd2"/>
              </a:cxn>
            </a:cxnLst>
            <a:rect l="0" t="0" r="r" b="b"/>
            <a:pathLst>
              <a:path w="19010" h="18440" extrusionOk="0">
                <a:moveTo>
                  <a:pt x="11146" y="641"/>
                </a:moveTo>
                <a:cubicBezTo>
                  <a:pt x="8839" y="-330"/>
                  <a:pt x="9678" y="-87"/>
                  <a:pt x="6113" y="641"/>
                </a:cubicBezTo>
                <a:cubicBezTo>
                  <a:pt x="4855" y="883"/>
                  <a:pt x="2338" y="2097"/>
                  <a:pt x="2338" y="2097"/>
                </a:cubicBezTo>
                <a:cubicBezTo>
                  <a:pt x="-178" y="6466"/>
                  <a:pt x="-1646" y="15203"/>
                  <a:pt x="3177" y="17144"/>
                </a:cubicBezTo>
                <a:cubicBezTo>
                  <a:pt x="8420" y="16901"/>
                  <a:pt x="18486" y="21270"/>
                  <a:pt x="18696" y="15203"/>
                </a:cubicBezTo>
                <a:cubicBezTo>
                  <a:pt x="18696" y="13746"/>
                  <a:pt x="19954" y="5495"/>
                  <a:pt x="17437" y="2582"/>
                </a:cubicBezTo>
                <a:cubicBezTo>
                  <a:pt x="15970" y="883"/>
                  <a:pt x="11146" y="641"/>
                  <a:pt x="11146" y="641"/>
                </a:cubicBezTo>
                <a:close/>
              </a:path>
            </a:pathLst>
          </a:custGeom>
          <a:solidFill>
            <a:srgbClr val="0079C3"/>
          </a:solidFill>
          <a:ln w="12700" cap="sq">
            <a:solidFill>
              <a:srgbClr val="EEECE1"/>
            </a:solidFill>
          </a:ln>
        </p:spPr>
        <p:txBody>
          <a:bodyPr lIns="45719" rIns="45719"/>
          <a:lstStyle/>
          <a:p>
            <a:endParaRPr/>
          </a:p>
        </p:txBody>
      </p:sp>
      <p:sp>
        <p:nvSpPr>
          <p:cNvPr id="542" name="Freeform 125"/>
          <p:cNvSpPr/>
          <p:nvPr/>
        </p:nvSpPr>
        <p:spPr>
          <a:xfrm>
            <a:off x="1078101" y="4475941"/>
            <a:ext cx="115593" cy="112125"/>
          </a:xfrm>
          <a:custGeom>
            <a:avLst/>
            <a:gdLst/>
            <a:ahLst/>
            <a:cxnLst>
              <a:cxn ang="0">
                <a:pos x="wd2" y="hd2"/>
              </a:cxn>
              <a:cxn ang="5400000">
                <a:pos x="wd2" y="hd2"/>
              </a:cxn>
              <a:cxn ang="10800000">
                <a:pos x="wd2" y="hd2"/>
              </a:cxn>
              <a:cxn ang="16200000">
                <a:pos x="wd2" y="hd2"/>
              </a:cxn>
            </a:cxnLst>
            <a:rect l="0" t="0" r="r" b="b"/>
            <a:pathLst>
              <a:path w="19010" h="18440" extrusionOk="0">
                <a:moveTo>
                  <a:pt x="11146" y="641"/>
                </a:moveTo>
                <a:cubicBezTo>
                  <a:pt x="8839" y="-330"/>
                  <a:pt x="9678" y="-87"/>
                  <a:pt x="6113" y="641"/>
                </a:cubicBezTo>
                <a:cubicBezTo>
                  <a:pt x="4855" y="883"/>
                  <a:pt x="2338" y="2097"/>
                  <a:pt x="2338" y="2097"/>
                </a:cubicBezTo>
                <a:cubicBezTo>
                  <a:pt x="-178" y="6466"/>
                  <a:pt x="-1646" y="15203"/>
                  <a:pt x="3177" y="17144"/>
                </a:cubicBezTo>
                <a:cubicBezTo>
                  <a:pt x="8420" y="16901"/>
                  <a:pt x="18486" y="21270"/>
                  <a:pt x="18696" y="15203"/>
                </a:cubicBezTo>
                <a:cubicBezTo>
                  <a:pt x="18696" y="13746"/>
                  <a:pt x="19954" y="5495"/>
                  <a:pt x="17437" y="2582"/>
                </a:cubicBezTo>
                <a:cubicBezTo>
                  <a:pt x="15970" y="883"/>
                  <a:pt x="11146" y="641"/>
                  <a:pt x="11146" y="641"/>
                </a:cubicBezTo>
                <a:close/>
              </a:path>
            </a:pathLst>
          </a:custGeom>
          <a:solidFill>
            <a:srgbClr val="0079C3"/>
          </a:solidFill>
          <a:ln w="12700" cap="sq">
            <a:solidFill>
              <a:srgbClr val="EEECE1"/>
            </a:solidFill>
          </a:ln>
        </p:spPr>
        <p:txBody>
          <a:bodyPr lIns="45719" rIns="45719"/>
          <a:lstStyle/>
          <a:p>
            <a:endParaRPr/>
          </a:p>
        </p:txBody>
      </p:sp>
      <p:sp>
        <p:nvSpPr>
          <p:cNvPr id="543" name="Freeform 126"/>
          <p:cNvSpPr/>
          <p:nvPr/>
        </p:nvSpPr>
        <p:spPr>
          <a:xfrm rot="19458558">
            <a:off x="5622653" y="2366554"/>
            <a:ext cx="241498" cy="113782"/>
          </a:xfrm>
          <a:custGeom>
            <a:avLst/>
            <a:gdLst/>
            <a:ahLst/>
            <a:cxnLst>
              <a:cxn ang="0">
                <a:pos x="wd2" y="hd2"/>
              </a:cxn>
              <a:cxn ang="5400000">
                <a:pos x="wd2" y="hd2"/>
              </a:cxn>
              <a:cxn ang="10800000">
                <a:pos x="wd2" y="hd2"/>
              </a:cxn>
              <a:cxn ang="16200000">
                <a:pos x="wd2" y="hd2"/>
              </a:cxn>
            </a:cxnLst>
            <a:rect l="0" t="0" r="r" b="b"/>
            <a:pathLst>
              <a:path w="20280" h="21385" extrusionOk="0">
                <a:moveTo>
                  <a:pt x="2345" y="0"/>
                </a:moveTo>
                <a:cubicBezTo>
                  <a:pt x="5749" y="537"/>
                  <a:pt x="9022" y="1290"/>
                  <a:pt x="12295" y="2149"/>
                </a:cubicBezTo>
                <a:cubicBezTo>
                  <a:pt x="16091" y="5481"/>
                  <a:pt x="14651" y="3976"/>
                  <a:pt x="18578" y="8812"/>
                </a:cubicBezTo>
                <a:cubicBezTo>
                  <a:pt x="19233" y="9564"/>
                  <a:pt x="20280" y="11069"/>
                  <a:pt x="20280" y="11069"/>
                </a:cubicBezTo>
                <a:cubicBezTo>
                  <a:pt x="19233" y="16657"/>
                  <a:pt x="19495" y="19881"/>
                  <a:pt x="12295" y="21385"/>
                </a:cubicBezTo>
                <a:cubicBezTo>
                  <a:pt x="10200" y="21170"/>
                  <a:pt x="7844" y="21600"/>
                  <a:pt x="6011" y="20633"/>
                </a:cubicBezTo>
                <a:cubicBezTo>
                  <a:pt x="4178" y="19666"/>
                  <a:pt x="3524" y="17731"/>
                  <a:pt x="2345" y="16227"/>
                </a:cubicBezTo>
                <a:cubicBezTo>
                  <a:pt x="1691" y="15475"/>
                  <a:pt x="513" y="13970"/>
                  <a:pt x="513" y="13970"/>
                </a:cubicBezTo>
                <a:cubicBezTo>
                  <a:pt x="-1320" y="8919"/>
                  <a:pt x="2345" y="4943"/>
                  <a:pt x="2345" y="0"/>
                </a:cubicBezTo>
                <a:close/>
              </a:path>
            </a:pathLst>
          </a:custGeom>
          <a:solidFill>
            <a:srgbClr val="8EB4E3"/>
          </a:solidFill>
          <a:ln w="12700">
            <a:miter lim="400000"/>
          </a:ln>
        </p:spPr>
        <p:txBody>
          <a:bodyPr lIns="45719" rIns="45719"/>
          <a:lstStyle/>
          <a:p>
            <a:endParaRPr/>
          </a:p>
        </p:txBody>
      </p:sp>
      <p:sp>
        <p:nvSpPr>
          <p:cNvPr id="544" name="Freeform 126"/>
          <p:cNvSpPr/>
          <p:nvPr/>
        </p:nvSpPr>
        <p:spPr>
          <a:xfrm rot="20218043">
            <a:off x="5830422" y="2424790"/>
            <a:ext cx="296736" cy="143581"/>
          </a:xfrm>
          <a:custGeom>
            <a:avLst/>
            <a:gdLst/>
            <a:ahLst/>
            <a:cxnLst>
              <a:cxn ang="0">
                <a:pos x="wd2" y="hd2"/>
              </a:cxn>
              <a:cxn ang="5400000">
                <a:pos x="wd2" y="hd2"/>
              </a:cxn>
              <a:cxn ang="10800000">
                <a:pos x="wd2" y="hd2"/>
              </a:cxn>
              <a:cxn ang="16200000">
                <a:pos x="wd2" y="hd2"/>
              </a:cxn>
            </a:cxnLst>
            <a:rect l="0" t="0" r="r" b="b"/>
            <a:pathLst>
              <a:path w="20280" h="21385" extrusionOk="0">
                <a:moveTo>
                  <a:pt x="2345" y="0"/>
                </a:moveTo>
                <a:cubicBezTo>
                  <a:pt x="5749" y="537"/>
                  <a:pt x="9022" y="1290"/>
                  <a:pt x="12295" y="2149"/>
                </a:cubicBezTo>
                <a:cubicBezTo>
                  <a:pt x="16091" y="5481"/>
                  <a:pt x="14651" y="3976"/>
                  <a:pt x="18578" y="8812"/>
                </a:cubicBezTo>
                <a:cubicBezTo>
                  <a:pt x="19233" y="9564"/>
                  <a:pt x="20280" y="11069"/>
                  <a:pt x="20280" y="11069"/>
                </a:cubicBezTo>
                <a:cubicBezTo>
                  <a:pt x="19233" y="16657"/>
                  <a:pt x="19495" y="19881"/>
                  <a:pt x="12295" y="21385"/>
                </a:cubicBezTo>
                <a:cubicBezTo>
                  <a:pt x="10200" y="21170"/>
                  <a:pt x="7844" y="21600"/>
                  <a:pt x="6011" y="20633"/>
                </a:cubicBezTo>
                <a:cubicBezTo>
                  <a:pt x="4178" y="19666"/>
                  <a:pt x="3524" y="17731"/>
                  <a:pt x="2345" y="16227"/>
                </a:cubicBezTo>
                <a:cubicBezTo>
                  <a:pt x="1691" y="15475"/>
                  <a:pt x="513" y="13970"/>
                  <a:pt x="513" y="13970"/>
                </a:cubicBezTo>
                <a:cubicBezTo>
                  <a:pt x="-1320" y="8919"/>
                  <a:pt x="2345" y="4943"/>
                  <a:pt x="2345" y="0"/>
                </a:cubicBezTo>
                <a:close/>
              </a:path>
            </a:pathLst>
          </a:custGeom>
          <a:solidFill>
            <a:srgbClr val="8EB4E3"/>
          </a:solidFill>
          <a:ln w="12700">
            <a:miter lim="400000"/>
          </a:ln>
        </p:spPr>
        <p:txBody>
          <a:bodyPr lIns="45719" rIns="45719"/>
          <a:lstStyle/>
          <a:p>
            <a:endParaRPr/>
          </a:p>
        </p:txBody>
      </p:sp>
      <p:sp>
        <p:nvSpPr>
          <p:cNvPr id="545" name="Freeform 126"/>
          <p:cNvSpPr/>
          <p:nvPr/>
        </p:nvSpPr>
        <p:spPr>
          <a:xfrm rot="10592246">
            <a:off x="5995899" y="2447092"/>
            <a:ext cx="238930" cy="88046"/>
          </a:xfrm>
          <a:custGeom>
            <a:avLst/>
            <a:gdLst/>
            <a:ahLst/>
            <a:cxnLst>
              <a:cxn ang="0">
                <a:pos x="wd2" y="hd2"/>
              </a:cxn>
              <a:cxn ang="5400000">
                <a:pos x="wd2" y="hd2"/>
              </a:cxn>
              <a:cxn ang="10800000">
                <a:pos x="wd2" y="hd2"/>
              </a:cxn>
              <a:cxn ang="16200000">
                <a:pos x="wd2" y="hd2"/>
              </a:cxn>
            </a:cxnLst>
            <a:rect l="0" t="0" r="r" b="b"/>
            <a:pathLst>
              <a:path w="20280" h="21385" extrusionOk="0">
                <a:moveTo>
                  <a:pt x="2345" y="0"/>
                </a:moveTo>
                <a:cubicBezTo>
                  <a:pt x="5749" y="537"/>
                  <a:pt x="9022" y="1290"/>
                  <a:pt x="12295" y="2149"/>
                </a:cubicBezTo>
                <a:cubicBezTo>
                  <a:pt x="16091" y="5481"/>
                  <a:pt x="14651" y="3976"/>
                  <a:pt x="18578" y="8812"/>
                </a:cubicBezTo>
                <a:cubicBezTo>
                  <a:pt x="19233" y="9564"/>
                  <a:pt x="20280" y="11069"/>
                  <a:pt x="20280" y="11069"/>
                </a:cubicBezTo>
                <a:cubicBezTo>
                  <a:pt x="19233" y="16657"/>
                  <a:pt x="19495" y="19881"/>
                  <a:pt x="12295" y="21385"/>
                </a:cubicBezTo>
                <a:cubicBezTo>
                  <a:pt x="10200" y="21170"/>
                  <a:pt x="7844" y="21600"/>
                  <a:pt x="6011" y="20633"/>
                </a:cubicBezTo>
                <a:cubicBezTo>
                  <a:pt x="4178" y="19666"/>
                  <a:pt x="3524" y="17731"/>
                  <a:pt x="2345" y="16227"/>
                </a:cubicBezTo>
                <a:cubicBezTo>
                  <a:pt x="1691" y="15475"/>
                  <a:pt x="513" y="13970"/>
                  <a:pt x="513" y="13970"/>
                </a:cubicBezTo>
                <a:cubicBezTo>
                  <a:pt x="-1320" y="8919"/>
                  <a:pt x="2345" y="4943"/>
                  <a:pt x="2345" y="0"/>
                </a:cubicBezTo>
                <a:close/>
              </a:path>
            </a:pathLst>
          </a:custGeom>
          <a:solidFill>
            <a:srgbClr val="8EB4E3"/>
          </a:solidFill>
          <a:ln w="12700">
            <a:miter lim="400000"/>
          </a:ln>
        </p:spPr>
        <p:txBody>
          <a:bodyPr lIns="45719" rIns="45719"/>
          <a:lstStyle/>
          <a:p>
            <a:endParaRPr/>
          </a:p>
        </p:txBody>
      </p:sp>
      <p:sp>
        <p:nvSpPr>
          <p:cNvPr id="546" name="Freeform 14"/>
          <p:cNvSpPr/>
          <p:nvPr/>
        </p:nvSpPr>
        <p:spPr>
          <a:xfrm>
            <a:off x="2578519" y="1847096"/>
            <a:ext cx="1373617" cy="874246"/>
          </a:xfrm>
          <a:custGeom>
            <a:avLst/>
            <a:gdLst/>
            <a:ahLst/>
            <a:cxnLst>
              <a:cxn ang="0">
                <a:pos x="wd2" y="hd2"/>
              </a:cxn>
              <a:cxn ang="5400000">
                <a:pos x="wd2" y="hd2"/>
              </a:cxn>
              <a:cxn ang="10800000">
                <a:pos x="wd2" y="hd2"/>
              </a:cxn>
              <a:cxn ang="16200000">
                <a:pos x="wd2" y="hd2"/>
              </a:cxn>
            </a:cxnLst>
            <a:rect l="0" t="0" r="r" b="b"/>
            <a:pathLst>
              <a:path w="21600" h="21600" extrusionOk="0">
                <a:moveTo>
                  <a:pt x="366" y="5510"/>
                </a:moveTo>
                <a:lnTo>
                  <a:pt x="409" y="6389"/>
                </a:lnTo>
                <a:lnTo>
                  <a:pt x="215" y="6558"/>
                </a:lnTo>
                <a:lnTo>
                  <a:pt x="839" y="7504"/>
                </a:lnTo>
                <a:lnTo>
                  <a:pt x="1506" y="10107"/>
                </a:lnTo>
                <a:lnTo>
                  <a:pt x="1721" y="12439"/>
                </a:lnTo>
                <a:lnTo>
                  <a:pt x="1829" y="13656"/>
                </a:lnTo>
                <a:lnTo>
                  <a:pt x="1355" y="14839"/>
                </a:lnTo>
                <a:lnTo>
                  <a:pt x="1700" y="15380"/>
                </a:lnTo>
                <a:lnTo>
                  <a:pt x="2582" y="14603"/>
                </a:lnTo>
                <a:lnTo>
                  <a:pt x="3163" y="18693"/>
                </a:lnTo>
                <a:lnTo>
                  <a:pt x="3571" y="18862"/>
                </a:lnTo>
                <a:lnTo>
                  <a:pt x="3636" y="20045"/>
                </a:lnTo>
                <a:lnTo>
                  <a:pt x="3937" y="20654"/>
                </a:lnTo>
                <a:lnTo>
                  <a:pt x="4776" y="20518"/>
                </a:lnTo>
                <a:lnTo>
                  <a:pt x="6540" y="20586"/>
                </a:lnTo>
                <a:lnTo>
                  <a:pt x="7315" y="21127"/>
                </a:lnTo>
                <a:lnTo>
                  <a:pt x="7530" y="18997"/>
                </a:lnTo>
                <a:lnTo>
                  <a:pt x="13403" y="20417"/>
                </a:lnTo>
                <a:lnTo>
                  <a:pt x="20610" y="21600"/>
                </a:lnTo>
                <a:lnTo>
                  <a:pt x="20869" y="17679"/>
                </a:lnTo>
                <a:lnTo>
                  <a:pt x="21600" y="5104"/>
                </a:lnTo>
                <a:lnTo>
                  <a:pt x="12005" y="3313"/>
                </a:lnTo>
                <a:lnTo>
                  <a:pt x="7272" y="2062"/>
                </a:lnTo>
                <a:lnTo>
                  <a:pt x="559" y="0"/>
                </a:lnTo>
                <a:lnTo>
                  <a:pt x="0" y="4090"/>
                </a:lnTo>
                <a:lnTo>
                  <a:pt x="366" y="5510"/>
                </a:lnTo>
                <a:close/>
              </a:path>
            </a:pathLst>
          </a:custGeom>
          <a:solidFill>
            <a:srgbClr val="0079C3"/>
          </a:solidFill>
          <a:ln>
            <a:solidFill>
              <a:srgbClr val="FFFFFF"/>
            </a:solidFill>
          </a:ln>
        </p:spPr>
        <p:txBody>
          <a:bodyPr lIns="45719" rIns="45719"/>
          <a:lstStyle/>
          <a:p>
            <a:pPr>
              <a:defRPr>
                <a:solidFill>
                  <a:srgbClr val="D60093"/>
                </a:solidFill>
              </a:defRPr>
            </a:pPr>
            <a:endParaRPr/>
          </a:p>
        </p:txBody>
      </p:sp>
      <p:sp>
        <p:nvSpPr>
          <p:cNvPr id="547" name="Straight Connector 265"/>
          <p:cNvSpPr/>
          <p:nvPr/>
        </p:nvSpPr>
        <p:spPr>
          <a:xfrm>
            <a:off x="5796393" y="2635148"/>
            <a:ext cx="1" cy="525368"/>
          </a:xfrm>
          <a:prstGeom prst="line">
            <a:avLst/>
          </a:prstGeom>
          <a:ln w="25400">
            <a:solidFill>
              <a:srgbClr val="FFFFFF"/>
            </a:solidFill>
          </a:ln>
        </p:spPr>
        <p:txBody>
          <a:bodyPr lIns="45719" rIns="45719"/>
          <a:lstStyle/>
          <a:p>
            <a:endParaRPr/>
          </a:p>
        </p:txBody>
      </p:sp>
      <p:sp>
        <p:nvSpPr>
          <p:cNvPr id="548" name="Straight Connector 266"/>
          <p:cNvSpPr/>
          <p:nvPr/>
        </p:nvSpPr>
        <p:spPr>
          <a:xfrm>
            <a:off x="5730721" y="2569477"/>
            <a:ext cx="1" cy="656710"/>
          </a:xfrm>
          <a:prstGeom prst="line">
            <a:avLst/>
          </a:prstGeom>
          <a:ln w="25400">
            <a:solidFill>
              <a:srgbClr val="FFFFFF"/>
            </a:solidFill>
          </a:ln>
        </p:spPr>
        <p:txBody>
          <a:bodyPr lIns="45719" rIns="45719"/>
          <a:lstStyle/>
          <a:p>
            <a:endParaRPr/>
          </a:p>
        </p:txBody>
      </p:sp>
      <p:sp>
        <p:nvSpPr>
          <p:cNvPr id="549" name="Straight Connector 267"/>
          <p:cNvSpPr/>
          <p:nvPr/>
        </p:nvSpPr>
        <p:spPr>
          <a:xfrm>
            <a:off x="5665051" y="2503806"/>
            <a:ext cx="1" cy="788051"/>
          </a:xfrm>
          <a:prstGeom prst="line">
            <a:avLst/>
          </a:prstGeom>
          <a:ln w="25400">
            <a:solidFill>
              <a:srgbClr val="FFFFFF"/>
            </a:solidFill>
          </a:ln>
        </p:spPr>
        <p:txBody>
          <a:bodyPr lIns="45719" rIns="45719"/>
          <a:lstStyle/>
          <a:p>
            <a:endParaRPr/>
          </a:p>
        </p:txBody>
      </p:sp>
      <p:sp>
        <p:nvSpPr>
          <p:cNvPr id="550" name="Straight Connector 268"/>
          <p:cNvSpPr/>
          <p:nvPr/>
        </p:nvSpPr>
        <p:spPr>
          <a:xfrm>
            <a:off x="5599379" y="2503806"/>
            <a:ext cx="1" cy="788051"/>
          </a:xfrm>
          <a:prstGeom prst="line">
            <a:avLst/>
          </a:prstGeom>
          <a:ln w="25400">
            <a:solidFill>
              <a:srgbClr val="FFFFFF"/>
            </a:solidFill>
          </a:ln>
        </p:spPr>
        <p:txBody>
          <a:bodyPr lIns="45719" rIns="45719"/>
          <a:lstStyle/>
          <a:p>
            <a:endParaRPr/>
          </a:p>
        </p:txBody>
      </p:sp>
      <p:sp>
        <p:nvSpPr>
          <p:cNvPr id="551" name="Straight Connector 269"/>
          <p:cNvSpPr/>
          <p:nvPr/>
        </p:nvSpPr>
        <p:spPr>
          <a:xfrm>
            <a:off x="5533709" y="2438135"/>
            <a:ext cx="1" cy="788051"/>
          </a:xfrm>
          <a:prstGeom prst="line">
            <a:avLst/>
          </a:prstGeom>
          <a:ln w="25400">
            <a:solidFill>
              <a:srgbClr val="FFFFFF"/>
            </a:solidFill>
          </a:ln>
        </p:spPr>
        <p:txBody>
          <a:bodyPr lIns="45719" rIns="45719"/>
          <a:lstStyle/>
          <a:p>
            <a:endParaRPr/>
          </a:p>
        </p:txBody>
      </p:sp>
      <p:sp>
        <p:nvSpPr>
          <p:cNvPr id="552" name="Freeform 85"/>
          <p:cNvSpPr/>
          <p:nvPr/>
        </p:nvSpPr>
        <p:spPr>
          <a:xfrm>
            <a:off x="5417418" y="3118103"/>
            <a:ext cx="528104" cy="948124"/>
          </a:xfrm>
          <a:custGeom>
            <a:avLst/>
            <a:gdLst/>
            <a:ahLst/>
            <a:cxnLst>
              <a:cxn ang="0">
                <a:pos x="wd2" y="hd2"/>
              </a:cxn>
              <a:cxn ang="5400000">
                <a:pos x="wd2" y="hd2"/>
              </a:cxn>
              <a:cxn ang="10800000">
                <a:pos x="wd2" y="hd2"/>
              </a:cxn>
              <a:cxn ang="16200000">
                <a:pos x="wd2" y="hd2"/>
              </a:cxn>
            </a:cxnLst>
            <a:rect l="0" t="0" r="r" b="b"/>
            <a:pathLst>
              <a:path w="21600" h="21600" extrusionOk="0">
                <a:moveTo>
                  <a:pt x="392" y="8852"/>
                </a:moveTo>
                <a:lnTo>
                  <a:pt x="2574" y="6109"/>
                </a:lnTo>
                <a:lnTo>
                  <a:pt x="1903" y="5081"/>
                </a:lnTo>
                <a:lnTo>
                  <a:pt x="5652" y="3460"/>
                </a:lnTo>
                <a:lnTo>
                  <a:pt x="6323" y="2244"/>
                </a:lnTo>
                <a:lnTo>
                  <a:pt x="3637" y="499"/>
                </a:lnTo>
                <a:lnTo>
                  <a:pt x="18075" y="0"/>
                </a:lnTo>
                <a:lnTo>
                  <a:pt x="18410" y="1278"/>
                </a:lnTo>
                <a:lnTo>
                  <a:pt x="19865" y="2899"/>
                </a:lnTo>
                <a:lnTo>
                  <a:pt x="21096" y="11127"/>
                </a:lnTo>
                <a:lnTo>
                  <a:pt x="20817" y="12842"/>
                </a:lnTo>
                <a:lnTo>
                  <a:pt x="21600" y="13808"/>
                </a:lnTo>
                <a:lnTo>
                  <a:pt x="20705" y="15678"/>
                </a:lnTo>
                <a:lnTo>
                  <a:pt x="19585" y="16488"/>
                </a:lnTo>
                <a:lnTo>
                  <a:pt x="19026" y="17860"/>
                </a:lnTo>
                <a:lnTo>
                  <a:pt x="19697" y="18296"/>
                </a:lnTo>
                <a:lnTo>
                  <a:pt x="19082" y="19044"/>
                </a:lnTo>
                <a:lnTo>
                  <a:pt x="19362" y="19325"/>
                </a:lnTo>
                <a:lnTo>
                  <a:pt x="17683" y="19699"/>
                </a:lnTo>
                <a:lnTo>
                  <a:pt x="17291" y="21070"/>
                </a:lnTo>
                <a:lnTo>
                  <a:pt x="14829" y="20634"/>
                </a:lnTo>
                <a:lnTo>
                  <a:pt x="13542" y="21600"/>
                </a:lnTo>
                <a:lnTo>
                  <a:pt x="12815" y="21506"/>
                </a:lnTo>
                <a:lnTo>
                  <a:pt x="11919" y="20634"/>
                </a:lnTo>
                <a:lnTo>
                  <a:pt x="10576" y="18514"/>
                </a:lnTo>
                <a:lnTo>
                  <a:pt x="7331" y="17423"/>
                </a:lnTo>
                <a:lnTo>
                  <a:pt x="6659" y="16332"/>
                </a:lnTo>
                <a:lnTo>
                  <a:pt x="7722" y="14618"/>
                </a:lnTo>
                <a:lnTo>
                  <a:pt x="6883" y="14306"/>
                </a:lnTo>
                <a:lnTo>
                  <a:pt x="4756" y="14306"/>
                </a:lnTo>
                <a:lnTo>
                  <a:pt x="4309" y="13278"/>
                </a:lnTo>
                <a:lnTo>
                  <a:pt x="839" y="11190"/>
                </a:lnTo>
                <a:lnTo>
                  <a:pt x="0" y="9506"/>
                </a:lnTo>
                <a:lnTo>
                  <a:pt x="392" y="8852"/>
                </a:lnTo>
                <a:close/>
              </a:path>
            </a:pathLst>
          </a:custGeom>
          <a:solidFill>
            <a:srgbClr val="8EB4E3"/>
          </a:solidFill>
          <a:ln>
            <a:solidFill>
              <a:srgbClr val="FFFFFF"/>
            </a:solidFill>
          </a:ln>
        </p:spPr>
        <p:txBody>
          <a:bodyPr lIns="45719" rIns="45719"/>
          <a:lstStyle/>
          <a:p>
            <a:endParaRPr/>
          </a:p>
        </p:txBody>
      </p:sp>
      <p:sp>
        <p:nvSpPr>
          <p:cNvPr id="553" name="Freeform 124"/>
          <p:cNvSpPr/>
          <p:nvPr/>
        </p:nvSpPr>
        <p:spPr>
          <a:xfrm rot="18511514">
            <a:off x="5647865" y="2318760"/>
            <a:ext cx="193052" cy="384901"/>
          </a:xfrm>
          <a:custGeom>
            <a:avLst/>
            <a:gdLst/>
            <a:ahLst/>
            <a:cxnLst>
              <a:cxn ang="0">
                <a:pos x="wd2" y="hd2"/>
              </a:cxn>
              <a:cxn ang="5400000">
                <a:pos x="wd2" y="hd2"/>
              </a:cxn>
              <a:cxn ang="10800000">
                <a:pos x="wd2" y="hd2"/>
              </a:cxn>
              <a:cxn ang="16200000">
                <a:pos x="wd2" y="hd2"/>
              </a:cxn>
            </a:cxnLst>
            <a:rect l="0" t="0" r="r" b="b"/>
            <a:pathLst>
              <a:path w="20381" h="20245" extrusionOk="0">
                <a:moveTo>
                  <a:pt x="0" y="0"/>
                </a:moveTo>
                <a:cubicBezTo>
                  <a:pt x="219" y="3674"/>
                  <a:pt x="439" y="4899"/>
                  <a:pt x="877" y="8239"/>
                </a:cubicBezTo>
                <a:cubicBezTo>
                  <a:pt x="987" y="9353"/>
                  <a:pt x="1754" y="11357"/>
                  <a:pt x="1754" y="11357"/>
                </a:cubicBezTo>
                <a:cubicBezTo>
                  <a:pt x="1864" y="12804"/>
                  <a:pt x="2083" y="14140"/>
                  <a:pt x="2193" y="15588"/>
                </a:cubicBezTo>
                <a:cubicBezTo>
                  <a:pt x="2193" y="16033"/>
                  <a:pt x="2631" y="16924"/>
                  <a:pt x="2631" y="16924"/>
                </a:cubicBezTo>
                <a:cubicBezTo>
                  <a:pt x="2960" y="21600"/>
                  <a:pt x="3838" y="20041"/>
                  <a:pt x="8333" y="19819"/>
                </a:cubicBezTo>
                <a:cubicBezTo>
                  <a:pt x="10416" y="19151"/>
                  <a:pt x="9210" y="19373"/>
                  <a:pt x="12061" y="19151"/>
                </a:cubicBezTo>
                <a:cubicBezTo>
                  <a:pt x="13157" y="18816"/>
                  <a:pt x="13925" y="18260"/>
                  <a:pt x="14912" y="17592"/>
                </a:cubicBezTo>
                <a:cubicBezTo>
                  <a:pt x="16008" y="16924"/>
                  <a:pt x="18749" y="16033"/>
                  <a:pt x="19955" y="15810"/>
                </a:cubicBezTo>
                <a:cubicBezTo>
                  <a:pt x="21600" y="13249"/>
                  <a:pt x="18091" y="8351"/>
                  <a:pt x="16008" y="6903"/>
                </a:cubicBezTo>
                <a:cubicBezTo>
                  <a:pt x="13377" y="7014"/>
                  <a:pt x="10636" y="7794"/>
                  <a:pt x="8114" y="6903"/>
                </a:cubicBezTo>
                <a:cubicBezTo>
                  <a:pt x="7127" y="6569"/>
                  <a:pt x="6469" y="5678"/>
                  <a:pt x="5482" y="5344"/>
                </a:cubicBezTo>
                <a:cubicBezTo>
                  <a:pt x="4715" y="4231"/>
                  <a:pt x="3399" y="2561"/>
                  <a:pt x="2193" y="1781"/>
                </a:cubicBezTo>
                <a:cubicBezTo>
                  <a:pt x="1535" y="779"/>
                  <a:pt x="658" y="1002"/>
                  <a:pt x="0" y="0"/>
                </a:cubicBezTo>
                <a:close/>
              </a:path>
            </a:pathLst>
          </a:custGeom>
          <a:solidFill>
            <a:srgbClr val="8EB4E3"/>
          </a:solidFill>
          <a:ln w="12700">
            <a:miter lim="400000"/>
          </a:ln>
        </p:spPr>
        <p:txBody>
          <a:bodyPr lIns="45719" rIns="45719"/>
          <a:lstStyle/>
          <a:p>
            <a:endParaRPr/>
          </a:p>
        </p:txBody>
      </p:sp>
      <p:sp>
        <p:nvSpPr>
          <p:cNvPr id="554" name="Straight Connector 272"/>
          <p:cNvSpPr/>
          <p:nvPr/>
        </p:nvSpPr>
        <p:spPr>
          <a:xfrm>
            <a:off x="5468039" y="2438135"/>
            <a:ext cx="1" cy="788051"/>
          </a:xfrm>
          <a:prstGeom prst="line">
            <a:avLst/>
          </a:prstGeom>
          <a:ln w="25400">
            <a:solidFill>
              <a:srgbClr val="FFFFFF"/>
            </a:solidFill>
          </a:ln>
        </p:spPr>
        <p:txBody>
          <a:bodyPr lIns="45719" rIns="45719"/>
          <a:lstStyle/>
          <a:p>
            <a:endParaRPr/>
          </a:p>
        </p:txBody>
      </p:sp>
      <p:sp>
        <p:nvSpPr>
          <p:cNvPr id="555" name="Straight Connector 273"/>
          <p:cNvSpPr/>
          <p:nvPr/>
        </p:nvSpPr>
        <p:spPr>
          <a:xfrm>
            <a:off x="5271025" y="2372463"/>
            <a:ext cx="1" cy="722381"/>
          </a:xfrm>
          <a:prstGeom prst="line">
            <a:avLst/>
          </a:prstGeom>
          <a:ln w="25400">
            <a:solidFill>
              <a:srgbClr val="FFFFFF"/>
            </a:solidFill>
          </a:ln>
        </p:spPr>
        <p:txBody>
          <a:bodyPr lIns="45719" rIns="45719"/>
          <a:lstStyle/>
          <a:p>
            <a:endParaRPr/>
          </a:p>
        </p:txBody>
      </p:sp>
      <p:sp>
        <p:nvSpPr>
          <p:cNvPr id="556" name="Straight Connector 274"/>
          <p:cNvSpPr/>
          <p:nvPr/>
        </p:nvSpPr>
        <p:spPr>
          <a:xfrm>
            <a:off x="5336697" y="2438135"/>
            <a:ext cx="1" cy="656710"/>
          </a:xfrm>
          <a:prstGeom prst="line">
            <a:avLst/>
          </a:prstGeom>
          <a:ln w="25400">
            <a:solidFill>
              <a:srgbClr val="FFFFFF"/>
            </a:solidFill>
          </a:ln>
        </p:spPr>
        <p:txBody>
          <a:bodyPr lIns="45719" rIns="45719"/>
          <a:lstStyle/>
          <a:p>
            <a:endParaRPr/>
          </a:p>
        </p:txBody>
      </p:sp>
      <p:sp>
        <p:nvSpPr>
          <p:cNvPr id="557" name="Straight Connector 275"/>
          <p:cNvSpPr/>
          <p:nvPr/>
        </p:nvSpPr>
        <p:spPr>
          <a:xfrm>
            <a:off x="5402367" y="2438135"/>
            <a:ext cx="1" cy="656710"/>
          </a:xfrm>
          <a:prstGeom prst="line">
            <a:avLst/>
          </a:prstGeom>
          <a:ln w="25400">
            <a:solidFill>
              <a:srgbClr val="FFFFFF"/>
            </a:solidFill>
          </a:ln>
        </p:spPr>
        <p:txBody>
          <a:bodyPr lIns="45719" rIns="45719"/>
          <a:lstStyle/>
          <a:p>
            <a:endParaRPr/>
          </a:p>
        </p:txBody>
      </p:sp>
      <p:sp>
        <p:nvSpPr>
          <p:cNvPr id="558" name="Freeform 79"/>
          <p:cNvSpPr/>
          <p:nvPr/>
        </p:nvSpPr>
        <p:spPr>
          <a:xfrm>
            <a:off x="4771654" y="2977182"/>
            <a:ext cx="800364" cy="529473"/>
          </a:xfrm>
          <a:custGeom>
            <a:avLst/>
            <a:gdLst/>
            <a:ahLst/>
            <a:cxnLst>
              <a:cxn ang="0">
                <a:pos x="wd2" y="hd2"/>
              </a:cxn>
              <a:cxn ang="5400000">
                <a:pos x="wd2" y="hd2"/>
              </a:cxn>
              <a:cxn ang="10800000">
                <a:pos x="wd2" y="hd2"/>
              </a:cxn>
              <a:cxn ang="16200000">
                <a:pos x="wd2" y="hd2"/>
              </a:cxn>
            </a:cxnLst>
            <a:rect l="0" t="0" r="r" b="b"/>
            <a:pathLst>
              <a:path w="21600" h="21600" extrusionOk="0">
                <a:moveTo>
                  <a:pt x="74" y="2065"/>
                </a:moveTo>
                <a:lnTo>
                  <a:pt x="442" y="3349"/>
                </a:lnTo>
                <a:lnTo>
                  <a:pt x="184" y="4521"/>
                </a:lnTo>
                <a:lnTo>
                  <a:pt x="442" y="7535"/>
                </a:lnTo>
                <a:lnTo>
                  <a:pt x="1438" y="11833"/>
                </a:lnTo>
                <a:lnTo>
                  <a:pt x="1438" y="13116"/>
                </a:lnTo>
                <a:lnTo>
                  <a:pt x="2138" y="15126"/>
                </a:lnTo>
                <a:lnTo>
                  <a:pt x="2470" y="18363"/>
                </a:lnTo>
                <a:lnTo>
                  <a:pt x="2285" y="19367"/>
                </a:lnTo>
                <a:lnTo>
                  <a:pt x="2728" y="20428"/>
                </a:lnTo>
                <a:lnTo>
                  <a:pt x="16661" y="19926"/>
                </a:lnTo>
                <a:lnTo>
                  <a:pt x="17693" y="21600"/>
                </a:lnTo>
                <a:lnTo>
                  <a:pt x="19130" y="16688"/>
                </a:lnTo>
                <a:lnTo>
                  <a:pt x="18688" y="14847"/>
                </a:lnTo>
                <a:lnTo>
                  <a:pt x="21158" y="11944"/>
                </a:lnTo>
                <a:lnTo>
                  <a:pt x="21600" y="9767"/>
                </a:lnTo>
                <a:lnTo>
                  <a:pt x="19831" y="6642"/>
                </a:lnTo>
                <a:lnTo>
                  <a:pt x="18061" y="3460"/>
                </a:lnTo>
                <a:lnTo>
                  <a:pt x="17693" y="0"/>
                </a:lnTo>
                <a:lnTo>
                  <a:pt x="516" y="502"/>
                </a:lnTo>
                <a:lnTo>
                  <a:pt x="0" y="391"/>
                </a:lnTo>
                <a:lnTo>
                  <a:pt x="74" y="2065"/>
                </a:lnTo>
                <a:close/>
              </a:path>
            </a:pathLst>
          </a:custGeom>
          <a:solidFill>
            <a:srgbClr val="0079C3"/>
          </a:solidFill>
          <a:ln>
            <a:solidFill>
              <a:srgbClr val="FFFFFF"/>
            </a:solidFill>
          </a:ln>
        </p:spPr>
        <p:txBody>
          <a:bodyPr lIns="45719" rIns="45719"/>
          <a:lstStyle/>
          <a:p>
            <a:endParaRPr/>
          </a:p>
        </p:txBody>
      </p:sp>
      <p:sp>
        <p:nvSpPr>
          <p:cNvPr id="559" name="Freeform 78"/>
          <p:cNvSpPr/>
          <p:nvPr/>
        </p:nvSpPr>
        <p:spPr>
          <a:xfrm>
            <a:off x="4711455" y="2015378"/>
            <a:ext cx="871508" cy="974119"/>
          </a:xfrm>
          <a:custGeom>
            <a:avLst/>
            <a:gdLst/>
            <a:ahLst/>
            <a:cxnLst>
              <a:cxn ang="0">
                <a:pos x="wd2" y="hd2"/>
              </a:cxn>
              <a:cxn ang="5400000">
                <a:pos x="wd2" y="hd2"/>
              </a:cxn>
              <a:cxn ang="10800000">
                <a:pos x="wd2" y="hd2"/>
              </a:cxn>
              <a:cxn ang="16200000">
                <a:pos x="wd2" y="hd2"/>
              </a:cxn>
            </a:cxnLst>
            <a:rect l="0" t="0" r="r" b="b"/>
            <a:pathLst>
              <a:path w="21600" h="21600" extrusionOk="0">
                <a:moveTo>
                  <a:pt x="102" y="4096"/>
                </a:moveTo>
                <a:lnTo>
                  <a:pt x="982" y="6644"/>
                </a:lnTo>
                <a:lnTo>
                  <a:pt x="1083" y="9829"/>
                </a:lnTo>
                <a:lnTo>
                  <a:pt x="1659" y="12408"/>
                </a:lnTo>
                <a:lnTo>
                  <a:pt x="914" y="13743"/>
                </a:lnTo>
                <a:lnTo>
                  <a:pt x="1997" y="14713"/>
                </a:lnTo>
                <a:lnTo>
                  <a:pt x="1964" y="21600"/>
                </a:lnTo>
                <a:lnTo>
                  <a:pt x="17740" y="21327"/>
                </a:lnTo>
                <a:lnTo>
                  <a:pt x="17503" y="19962"/>
                </a:lnTo>
                <a:lnTo>
                  <a:pt x="15777" y="18779"/>
                </a:lnTo>
                <a:lnTo>
                  <a:pt x="14964" y="17929"/>
                </a:lnTo>
                <a:lnTo>
                  <a:pt x="12831" y="16716"/>
                </a:lnTo>
                <a:lnTo>
                  <a:pt x="12865" y="14744"/>
                </a:lnTo>
                <a:lnTo>
                  <a:pt x="12425" y="13439"/>
                </a:lnTo>
                <a:lnTo>
                  <a:pt x="14152" y="11528"/>
                </a:lnTo>
                <a:lnTo>
                  <a:pt x="14050" y="9617"/>
                </a:lnTo>
                <a:lnTo>
                  <a:pt x="16928" y="7645"/>
                </a:lnTo>
                <a:lnTo>
                  <a:pt x="17605" y="6522"/>
                </a:lnTo>
                <a:lnTo>
                  <a:pt x="21600" y="4611"/>
                </a:lnTo>
                <a:lnTo>
                  <a:pt x="19806" y="3913"/>
                </a:lnTo>
                <a:lnTo>
                  <a:pt x="18248" y="4096"/>
                </a:lnTo>
                <a:lnTo>
                  <a:pt x="17910" y="3549"/>
                </a:lnTo>
                <a:lnTo>
                  <a:pt x="15032" y="3489"/>
                </a:lnTo>
                <a:lnTo>
                  <a:pt x="13102" y="2973"/>
                </a:lnTo>
                <a:lnTo>
                  <a:pt x="9107" y="2609"/>
                </a:lnTo>
                <a:lnTo>
                  <a:pt x="8532" y="1972"/>
                </a:lnTo>
                <a:lnTo>
                  <a:pt x="6940" y="1365"/>
                </a:lnTo>
                <a:lnTo>
                  <a:pt x="6636" y="0"/>
                </a:lnTo>
                <a:lnTo>
                  <a:pt x="5654" y="0"/>
                </a:lnTo>
                <a:lnTo>
                  <a:pt x="5654" y="1001"/>
                </a:lnTo>
                <a:lnTo>
                  <a:pt x="0" y="1001"/>
                </a:lnTo>
                <a:lnTo>
                  <a:pt x="102" y="4096"/>
                </a:lnTo>
                <a:close/>
              </a:path>
            </a:pathLst>
          </a:custGeom>
          <a:solidFill>
            <a:srgbClr val="8EB4E3"/>
          </a:solidFill>
          <a:ln>
            <a:solidFill>
              <a:srgbClr val="FFFFFF"/>
            </a:solidFill>
          </a:ln>
        </p:spPr>
        <p:txBody>
          <a:bodyPr lIns="45719" rIns="45719"/>
          <a:lstStyle/>
          <a:p>
            <a:endParaRPr/>
          </a:p>
        </p:txBody>
      </p:sp>
      <p:sp>
        <p:nvSpPr>
          <p:cNvPr id="560" name="Rectangle 118"/>
          <p:cNvSpPr/>
          <p:nvPr/>
        </p:nvSpPr>
        <p:spPr>
          <a:xfrm>
            <a:off x="3962400" y="6242351"/>
            <a:ext cx="838200" cy="173737"/>
          </a:xfrm>
          <a:prstGeom prst="rect">
            <a:avLst/>
          </a:prstGeom>
          <a:solidFill>
            <a:srgbClr val="604A7B"/>
          </a:solidFill>
          <a:ln>
            <a:solidFill>
              <a:srgbClr val="A6A6A6"/>
            </a:solidFill>
            <a:miter/>
          </a:ln>
        </p:spPr>
        <p:txBody>
          <a:bodyPr lIns="45719" rIns="45719" anchor="ctr"/>
          <a:lstStyle/>
          <a:p>
            <a:pPr>
              <a:spcBef>
                <a:spcPts val="400"/>
              </a:spcBef>
              <a:defRPr sz="2800"/>
            </a:pPr>
            <a:endParaRPr/>
          </a:p>
        </p:txBody>
      </p:sp>
    </p:spTree>
    <p:extLst>
      <p:ext uri="{BB962C8B-B14F-4D97-AF65-F5344CB8AC3E}">
        <p14:creationId xmlns:p14="http://schemas.microsoft.com/office/powerpoint/2010/main" val="28108843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1"/>
          <p:cNvSpPr txBox="1">
            <a:spLocks noGrp="1"/>
          </p:cNvSpPr>
          <p:nvPr>
            <p:ph type="ctrTitle"/>
          </p:nvPr>
        </p:nvSpPr>
        <p:spPr>
          <a:prstGeom prst="rect">
            <a:avLst/>
          </a:prstGeom>
        </p:spPr>
        <p:txBody>
          <a:bodyPr/>
          <a:lstStyle/>
          <a:p>
            <a:r>
              <a:t>One Conversation </a:t>
            </a:r>
            <a:br/>
            <a:r>
              <a:t>Can Make All The Difference.</a:t>
            </a:r>
          </a:p>
        </p:txBody>
      </p:sp>
      <p:sp>
        <p:nvSpPr>
          <p:cNvPr id="165" name="Content Placeholder 2"/>
          <p:cNvSpPr txBox="1">
            <a:spLocks noGrp="1"/>
          </p:cNvSpPr>
          <p:nvPr>
            <p:ph type="subTitle" idx="1"/>
          </p:nvPr>
        </p:nvSpPr>
        <p:spPr>
          <a:xfrm>
            <a:off x="3831168" y="1683677"/>
            <a:ext cx="5058834" cy="5908280"/>
          </a:xfrm>
          <a:prstGeom prst="rect">
            <a:avLst/>
          </a:prstGeom>
        </p:spPr>
        <p:txBody>
          <a:bodyPr/>
          <a:lstStyle/>
          <a:p>
            <a:pPr>
              <a:lnSpc>
                <a:spcPct val="110000"/>
              </a:lnSpc>
              <a:defRPr sz="1800"/>
            </a:pPr>
            <a:r>
              <a:t>• 70% of people say they prefer to die at home yet</a:t>
            </a:r>
          </a:p>
          <a:p>
            <a:pPr>
              <a:lnSpc>
                <a:spcPct val="110000"/>
              </a:lnSpc>
              <a:spcBef>
                <a:spcPts val="0"/>
              </a:spcBef>
              <a:defRPr sz="1800"/>
            </a:pPr>
            <a:r>
              <a:t>• 70% die in a hospital, nursing home, or long-term-care facility</a:t>
            </a:r>
            <a:r>
              <a:rPr>
                <a:solidFill>
                  <a:srgbClr val="006699"/>
                </a:solidFill>
              </a:rPr>
              <a:t>. </a:t>
            </a:r>
            <a:r>
              <a:rPr i="1"/>
              <a:t>(Centers for Disease Control, 2005)</a:t>
            </a:r>
          </a:p>
          <a:p>
            <a:pPr indent="-283463">
              <a:lnSpc>
                <a:spcPct val="110000"/>
              </a:lnSpc>
              <a:spcBef>
                <a:spcPts val="4700"/>
              </a:spcBef>
              <a:defRPr sz="1800"/>
            </a:pPr>
            <a:r>
              <a:t>• 82% of people say it’s important to put their wishes in writing ; 23% have actually done it.  </a:t>
            </a:r>
            <a:r>
              <a:rPr i="1"/>
              <a:t>(Survey of Californians by the California HealthCare Foundation, 2012) </a:t>
            </a:r>
          </a:p>
          <a:p>
            <a:pPr>
              <a:lnSpc>
                <a:spcPct val="110000"/>
              </a:lnSpc>
              <a:spcBef>
                <a:spcPts val="4200"/>
              </a:spcBef>
              <a:defRPr sz="1800"/>
            </a:pPr>
            <a:r>
              <a:t>• 80% of people say that if seriously ill, they would want to talk to their doctor about end-of-life care; 7% report having had an end-of-life conversation with their doctor. </a:t>
            </a:r>
            <a:r>
              <a:rPr i="1"/>
              <a:t>(Survey of Californians by the California HealthCare Foundation, 2012)</a:t>
            </a:r>
          </a:p>
        </p:txBody>
      </p:sp>
      <p:pic>
        <p:nvPicPr>
          <p:cNvPr id="166" name="Picture 3" descr="Picture 3"/>
          <p:cNvPicPr>
            <a:picLocks noChangeAspect="1"/>
          </p:cNvPicPr>
          <p:nvPr/>
        </p:nvPicPr>
        <p:blipFill>
          <a:blip r:embed="rId3"/>
          <a:stretch>
            <a:fillRect/>
          </a:stretch>
        </p:blipFill>
        <p:spPr>
          <a:xfrm>
            <a:off x="432459" y="1481668"/>
            <a:ext cx="5205142" cy="5016500"/>
          </a:xfrm>
          <a:prstGeom prst="rect">
            <a:avLst/>
          </a:prstGeom>
          <a:ln w="12700">
            <a:miter lim="400000"/>
          </a:ln>
        </p:spPr>
      </p:pic>
      <p:sp>
        <p:nvSpPr>
          <p:cNvPr id="167" name="Straight Connector 5"/>
          <p:cNvSpPr/>
          <p:nvPr/>
        </p:nvSpPr>
        <p:spPr>
          <a:xfrm>
            <a:off x="432459" y="3091675"/>
            <a:ext cx="8806707" cy="1"/>
          </a:xfrm>
          <a:prstGeom prst="line">
            <a:avLst/>
          </a:prstGeom>
          <a:ln w="19050" cap="rnd">
            <a:solidFill>
              <a:srgbClr val="808080"/>
            </a:solidFill>
            <a:prstDash val="sysDot"/>
          </a:ln>
        </p:spPr>
        <p:txBody>
          <a:bodyPr lIns="45719" rIns="45719"/>
          <a:lstStyle/>
          <a:p>
            <a:endParaRPr/>
          </a:p>
        </p:txBody>
      </p:sp>
      <p:sp>
        <p:nvSpPr>
          <p:cNvPr id="168" name="Straight Connector 8"/>
          <p:cNvSpPr/>
          <p:nvPr/>
        </p:nvSpPr>
        <p:spPr>
          <a:xfrm>
            <a:off x="432459" y="4864158"/>
            <a:ext cx="8806707" cy="1"/>
          </a:xfrm>
          <a:prstGeom prst="line">
            <a:avLst/>
          </a:prstGeom>
          <a:ln w="19050" cap="rnd">
            <a:solidFill>
              <a:srgbClr val="808080"/>
            </a:solidFill>
            <a:prstDash val="sysDot"/>
          </a:ln>
        </p:spPr>
        <p:txBody>
          <a:bodyPr lIns="45719" rIns="45719"/>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3">
            <a:alphaModFix amt="71000"/>
          </a:blip>
          <a:stretch>
            <a:fillRect/>
          </a:stretch>
        </p:blipFill>
        <p:spPr>
          <a:xfrm>
            <a:off x="0" y="424843"/>
            <a:ext cx="8273254" cy="6204943"/>
          </a:xfrm>
          <a:prstGeom prst="rect">
            <a:avLst/>
          </a:prstGeom>
          <a:ln w="12700">
            <a:miter lim="400000"/>
          </a:ln>
        </p:spPr>
      </p:pic>
      <p:sp>
        <p:nvSpPr>
          <p:cNvPr id="290" name="Title 1"/>
          <p:cNvSpPr txBox="1">
            <a:spLocks noGrp="1"/>
          </p:cNvSpPr>
          <p:nvPr>
            <p:ph type="ctrTitle"/>
          </p:nvPr>
        </p:nvSpPr>
        <p:spPr>
          <a:xfrm>
            <a:off x="421924" y="256793"/>
            <a:ext cx="8229601" cy="1143001"/>
          </a:xfrm>
          <a:prstGeom prst="rect">
            <a:avLst/>
          </a:prstGeom>
        </p:spPr>
        <p:txBody>
          <a:bodyPr>
            <a:normAutofit fontScale="90000"/>
          </a:bodyPr>
          <a:lstStyle/>
          <a:p>
            <a:pPr defTabSz="388620">
              <a:defRPr sz="3145"/>
            </a:pPr>
            <a:r>
              <a:t>Georgia Advance Directive </a:t>
            </a:r>
            <a:br/>
            <a:r>
              <a:t>for Health Care </a:t>
            </a:r>
            <a:br/>
            <a:endParaRPr/>
          </a:p>
        </p:txBody>
      </p:sp>
      <p:sp>
        <p:nvSpPr>
          <p:cNvPr id="291" name="Content Placeholder 2"/>
          <p:cNvSpPr txBox="1">
            <a:spLocks noGrp="1"/>
          </p:cNvSpPr>
          <p:nvPr>
            <p:ph type="subTitle" sz="half" idx="1"/>
          </p:nvPr>
        </p:nvSpPr>
        <p:spPr>
          <a:xfrm>
            <a:off x="4612852" y="1565090"/>
            <a:ext cx="4415351" cy="5274237"/>
          </a:xfrm>
          <a:prstGeom prst="rect">
            <a:avLst/>
          </a:prstGeom>
        </p:spPr>
        <p:txBody>
          <a:bodyPr>
            <a:normAutofit lnSpcReduction="10000"/>
          </a:bodyPr>
          <a:lstStyle/>
          <a:p>
            <a:pPr marL="0" indent="0">
              <a:defRPr sz="2300"/>
            </a:pPr>
            <a:r>
              <a:rPr dirty="0"/>
              <a:t>In 2007, Georgia Law combined all three advance care planning tools into one document:</a:t>
            </a:r>
            <a:br>
              <a:rPr dirty="0"/>
            </a:br>
            <a:r>
              <a:rPr dirty="0"/>
              <a:t>• </a:t>
            </a:r>
            <a:r>
              <a:rPr lang="en-US" dirty="0"/>
              <a:t>Power of Attorney: h</a:t>
            </a:r>
            <a:r>
              <a:rPr dirty="0"/>
              <a:t>ealth care agent</a:t>
            </a:r>
            <a:br>
              <a:rPr dirty="0"/>
            </a:br>
            <a:r>
              <a:rPr dirty="0"/>
              <a:t>• </a:t>
            </a:r>
            <a:r>
              <a:rPr lang="en-US" dirty="0"/>
              <a:t>Living Will: </a:t>
            </a:r>
            <a:r>
              <a:rPr dirty="0"/>
              <a:t>Stating treatment preferences</a:t>
            </a:r>
          </a:p>
          <a:p>
            <a:pPr marL="0" indent="0">
              <a:tabLst>
                <a:tab pos="177800" algn="l"/>
              </a:tabLst>
              <a:defRPr sz="2300"/>
            </a:pPr>
            <a:r>
              <a:rPr dirty="0"/>
              <a:t>Also includes:</a:t>
            </a:r>
            <a:br>
              <a:rPr dirty="0"/>
            </a:br>
            <a:r>
              <a:rPr dirty="0"/>
              <a:t>• Authorizing organ donation, 			autopsy, burial </a:t>
            </a:r>
          </a:p>
          <a:p>
            <a:pPr indent="-457200">
              <a:defRPr sz="2300"/>
            </a:pPr>
            <a:r>
              <a:rPr dirty="0"/>
              <a:t>Legal with:</a:t>
            </a:r>
            <a:br>
              <a:rPr dirty="0"/>
            </a:br>
            <a:r>
              <a:rPr dirty="0"/>
              <a:t>• Patient signature &amp; 2 witnesses</a:t>
            </a:r>
          </a:p>
        </p:txBody>
      </p:sp>
      <p:sp>
        <p:nvSpPr>
          <p:cNvPr id="292" name="Rectangle 5"/>
          <p:cNvSpPr/>
          <p:nvPr/>
        </p:nvSpPr>
        <p:spPr>
          <a:xfrm>
            <a:off x="1" y="6531760"/>
            <a:ext cx="9144001" cy="326240"/>
          </a:xfrm>
          <a:prstGeom prst="rect">
            <a:avLst/>
          </a:prstGeom>
          <a:solidFill>
            <a:srgbClr val="D9D9D9"/>
          </a:solidFill>
          <a:ln w="12700">
            <a:miter lim="400000"/>
          </a:ln>
        </p:spPr>
        <p:txBody>
          <a:bodyPr lIns="45719" rIns="45719" anchor="ctr"/>
          <a:lstStyle/>
          <a:p>
            <a:pPr algn="ctr">
              <a:defRPr>
                <a:solidFill>
                  <a:srgbClr val="FFFFFF"/>
                </a:solidFill>
              </a:defRPr>
            </a:pPr>
            <a:endParaRPr/>
          </a:p>
        </p:txBody>
      </p:sp>
      <p:sp>
        <p:nvSpPr>
          <p:cNvPr id="293" name="TextBox 3"/>
          <p:cNvSpPr txBox="1"/>
          <p:nvPr/>
        </p:nvSpPr>
        <p:spPr>
          <a:xfrm>
            <a:off x="76200" y="6359711"/>
            <a:ext cx="8952003" cy="74969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defTabSz="452627">
              <a:defRPr sz="1386"/>
            </a:pPr>
            <a:r>
              <a:rPr lang="en-US" u="sng" dirty="0">
                <a:solidFill>
                  <a:srgbClr val="0070C0"/>
                </a:solidFill>
                <a:uFill>
                  <a:solidFill>
                    <a:srgbClr val="519F87"/>
                  </a:solidFill>
                </a:uFill>
                <a:hlinkClick r:id="rId4"/>
              </a:rPr>
              <a:t>https://aging.georgia.gov/sites/aging.georgia.gov/files/related_files/service/GEORGIA_ADVANCE_DIRECTIVE_FOR_HEALTH_CARE-10.pdf</a:t>
            </a:r>
            <a:endParaRPr lang="en-US" u="sng" dirty="0">
              <a:solidFill>
                <a:srgbClr val="0070C0"/>
              </a:solidFill>
              <a:uFill>
                <a:solidFill>
                  <a:srgbClr val="519F87"/>
                </a:solidFill>
              </a:uFill>
            </a:endParaRPr>
          </a:p>
          <a:p>
            <a:pPr>
              <a:defRPr sz="1500">
                <a:solidFill>
                  <a:srgbClr val="0079C3"/>
                </a:solidFill>
                <a:latin typeface="Corbel"/>
                <a:ea typeface="Corbel"/>
                <a:cs typeface="Corbel"/>
                <a:sym typeface="Corbel"/>
              </a:defRPr>
            </a:pPr>
            <a:endParaRPr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itle 1"/>
          <p:cNvSpPr txBox="1">
            <a:spLocks noGrp="1"/>
          </p:cNvSpPr>
          <p:nvPr>
            <p:ph type="ctrTitle"/>
          </p:nvPr>
        </p:nvSpPr>
        <p:spPr>
          <a:prstGeom prst="rect">
            <a:avLst/>
          </a:prstGeom>
        </p:spPr>
        <p:txBody>
          <a:bodyPr/>
          <a:lstStyle/>
          <a:p>
            <a:r>
              <a:t>POLST: Physician Orders for </a:t>
            </a:r>
            <a:br/>
            <a:r>
              <a:t>Life Sustaining Treatment</a:t>
            </a:r>
          </a:p>
        </p:txBody>
      </p:sp>
      <p:pic>
        <p:nvPicPr>
          <p:cNvPr id="298"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299" name="Content Placeholder 2"/>
          <p:cNvSpPr txBox="1">
            <a:spLocks noGrp="1"/>
          </p:cNvSpPr>
          <p:nvPr>
            <p:ph type="subTitle" idx="1"/>
          </p:nvPr>
        </p:nvSpPr>
        <p:spPr>
          <a:xfrm>
            <a:off x="1376947" y="1596251"/>
            <a:ext cx="7164755" cy="4993186"/>
          </a:xfrm>
          <a:prstGeom prst="rect">
            <a:avLst/>
          </a:prstGeom>
        </p:spPr>
        <p:txBody>
          <a:bodyPr/>
          <a:lstStyle/>
          <a:p>
            <a:pPr>
              <a:lnSpc>
                <a:spcPct val="110000"/>
              </a:lnSpc>
              <a:defRPr sz="2400"/>
            </a:pPr>
            <a:r>
              <a:rPr dirty="0"/>
              <a:t>• </a:t>
            </a:r>
            <a:r>
              <a:rPr u="sng" dirty="0"/>
              <a:t>Medical order </a:t>
            </a:r>
            <a:r>
              <a:rPr dirty="0"/>
              <a:t>completed by a health care provider</a:t>
            </a:r>
            <a:br>
              <a:rPr dirty="0"/>
            </a:br>
            <a:r>
              <a:rPr dirty="0"/>
              <a:t>– Requires signatures by the patient or patient’s</a:t>
            </a:r>
            <a:br>
              <a:rPr dirty="0"/>
            </a:br>
            <a:r>
              <a:rPr dirty="0"/>
              <a:t>   authorized representative AND a physician</a:t>
            </a:r>
          </a:p>
          <a:p>
            <a:pPr>
              <a:lnSpc>
                <a:spcPct val="110000"/>
              </a:lnSpc>
              <a:defRPr sz="2400"/>
            </a:pPr>
            <a:r>
              <a:rPr dirty="0"/>
              <a:t>• </a:t>
            </a:r>
            <a:r>
              <a:rPr u="sng" dirty="0"/>
              <a:t>Activates</a:t>
            </a:r>
            <a:r>
              <a:rPr dirty="0"/>
              <a:t> a patient’s Advance directive</a:t>
            </a:r>
          </a:p>
          <a:p>
            <a:pPr>
              <a:lnSpc>
                <a:spcPct val="110000"/>
              </a:lnSpc>
              <a:defRPr sz="2400"/>
            </a:pPr>
            <a:r>
              <a:rPr dirty="0"/>
              <a:t>• Mechanism to </a:t>
            </a:r>
            <a:r>
              <a:rPr u="sng" dirty="0"/>
              <a:t>communicate</a:t>
            </a:r>
            <a:r>
              <a:rPr dirty="0"/>
              <a:t> a patient’s wishes for their care at the end of their life</a:t>
            </a:r>
          </a:p>
          <a:p>
            <a:pPr>
              <a:lnSpc>
                <a:spcPct val="110000"/>
              </a:lnSpc>
              <a:defRPr sz="2400"/>
            </a:pPr>
            <a:r>
              <a:rPr dirty="0"/>
              <a:t>• Designed </a:t>
            </a:r>
            <a:r>
              <a:rPr u="sng" dirty="0"/>
              <a:t>to travel </a:t>
            </a:r>
            <a:r>
              <a:rPr dirty="0"/>
              <a:t>from one care setting to another</a:t>
            </a:r>
          </a:p>
          <a:p>
            <a:pPr>
              <a:lnSpc>
                <a:spcPct val="110000"/>
              </a:lnSpc>
              <a:defRPr sz="2400"/>
            </a:pPr>
            <a:r>
              <a:rPr dirty="0"/>
              <a:t>• Must be </a:t>
            </a:r>
            <a:r>
              <a:rPr u="sng" dirty="0"/>
              <a:t>honored</a:t>
            </a:r>
            <a:r>
              <a:rPr dirty="0"/>
              <a:t> by all health care professionals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itle 1"/>
          <p:cNvSpPr txBox="1">
            <a:spLocks noGrp="1"/>
          </p:cNvSpPr>
          <p:nvPr>
            <p:ph type="ctrTitle"/>
          </p:nvPr>
        </p:nvSpPr>
        <p:spPr>
          <a:prstGeom prst="rect">
            <a:avLst/>
          </a:prstGeom>
        </p:spPr>
        <p:txBody>
          <a:bodyPr/>
          <a:lstStyle/>
          <a:p>
            <a:r>
              <a:t>Difference Between </a:t>
            </a:r>
            <a:br/>
            <a:r>
              <a:t>Advance Directives and POLST</a:t>
            </a:r>
          </a:p>
        </p:txBody>
      </p:sp>
      <p:graphicFrame>
        <p:nvGraphicFramePr>
          <p:cNvPr id="314" name="Group 23"/>
          <p:cNvGraphicFramePr/>
          <p:nvPr/>
        </p:nvGraphicFramePr>
        <p:xfrm>
          <a:off x="788731" y="1671049"/>
          <a:ext cx="7593263" cy="4806742"/>
        </p:xfrm>
        <a:graphic>
          <a:graphicData uri="http://schemas.openxmlformats.org/drawingml/2006/table">
            <a:tbl>
              <a:tblPr>
                <a:tableStyleId>{4C3C2611-4C71-4FC5-86AE-919BDF0F9419}</a:tableStyleId>
              </a:tblPr>
              <a:tblGrid>
                <a:gridCol w="3797346">
                  <a:extLst>
                    <a:ext uri="{9D8B030D-6E8A-4147-A177-3AD203B41FA5}">
                      <a16:colId xmlns:a16="http://schemas.microsoft.com/office/drawing/2014/main" val="20000"/>
                    </a:ext>
                  </a:extLst>
                </a:gridCol>
                <a:gridCol w="3795917">
                  <a:extLst>
                    <a:ext uri="{9D8B030D-6E8A-4147-A177-3AD203B41FA5}">
                      <a16:colId xmlns:a16="http://schemas.microsoft.com/office/drawing/2014/main" val="20001"/>
                    </a:ext>
                  </a:extLst>
                </a:gridCol>
              </a:tblGrid>
              <a:tr h="591330">
                <a:tc>
                  <a:txBody>
                    <a:bodyPr/>
                    <a:lstStyle/>
                    <a:p>
                      <a:pPr algn="ctr" defTabSz="914400">
                        <a:defRPr sz="1800"/>
                      </a:pPr>
                      <a:r>
                        <a:rPr sz="2200">
                          <a:solidFill>
                            <a:srgbClr val="FFFFFF"/>
                          </a:solidFill>
                        </a:rPr>
                        <a:t>Advance Directive</a:t>
                      </a:r>
                    </a:p>
                  </a:txBody>
                  <a:tcPr marL="41805" marR="41805" marT="41805" marB="41805" anchor="ctr" horzOverflow="overflow">
                    <a:lnL w="12700">
                      <a:solidFill>
                        <a:srgbClr val="000000"/>
                      </a:solidFill>
                    </a:lnL>
                    <a:lnT w="12700">
                      <a:solidFill>
                        <a:srgbClr val="000000"/>
                      </a:solidFill>
                    </a:lnT>
                    <a:lnB w="38100">
                      <a:solidFill>
                        <a:srgbClr val="FFFFFF"/>
                      </a:solidFill>
                    </a:lnB>
                    <a:solidFill>
                      <a:srgbClr val="0079C3"/>
                    </a:solidFill>
                  </a:tcPr>
                </a:tc>
                <a:tc>
                  <a:txBody>
                    <a:bodyPr/>
                    <a:lstStyle/>
                    <a:p>
                      <a:pPr algn="ctr" defTabSz="914400">
                        <a:defRPr sz="1800"/>
                      </a:pPr>
                      <a:r>
                        <a:rPr sz="2200">
                          <a:solidFill>
                            <a:srgbClr val="FFFFFF"/>
                          </a:solidFill>
                        </a:rPr>
                        <a:t>POLST</a:t>
                      </a:r>
                    </a:p>
                  </a:txBody>
                  <a:tcPr marL="41805" marR="41805" marT="41805" marB="41805" anchor="ctr" horzOverflow="overflow">
                    <a:lnR w="12700">
                      <a:solidFill>
                        <a:srgbClr val="000000"/>
                      </a:solidFill>
                    </a:lnR>
                    <a:lnT w="12700">
                      <a:solidFill>
                        <a:srgbClr val="000000"/>
                      </a:solidFill>
                    </a:lnT>
                    <a:lnB w="38100">
                      <a:solidFill>
                        <a:srgbClr val="FFFFFF"/>
                      </a:solidFill>
                    </a:lnB>
                    <a:solidFill>
                      <a:srgbClr val="0079C3"/>
                    </a:solidFill>
                  </a:tcPr>
                </a:tc>
                <a:extLst>
                  <a:ext uri="{0D108BD9-81ED-4DB2-BD59-A6C34878D82A}">
                    <a16:rowId xmlns:a16="http://schemas.microsoft.com/office/drawing/2014/main" val="10000"/>
                  </a:ext>
                </a:extLst>
              </a:tr>
              <a:tr h="784155">
                <a:tc>
                  <a:txBody>
                    <a:bodyPr/>
                    <a:lstStyle/>
                    <a:p>
                      <a:pPr algn="l" defTabSz="914400">
                        <a:defRPr sz="1800"/>
                      </a:pPr>
                      <a:r>
                        <a:t>For anyone over 18</a:t>
                      </a:r>
                    </a:p>
                  </a:txBody>
                  <a:tcPr marL="41797" marR="41797" marT="41797" marB="41797" anchor="ctr" horzOverflow="overflow">
                    <a:lnL w="12700">
                      <a:solidFill>
                        <a:srgbClr val="000000"/>
                      </a:solidFill>
                    </a:lnL>
                    <a:lnT w="38100">
                      <a:solidFill>
                        <a:srgbClr val="FFFFFF"/>
                      </a:solidFill>
                    </a:lnT>
                    <a:solidFill>
                      <a:srgbClr val="D9D9D9"/>
                    </a:solidFill>
                  </a:tcPr>
                </a:tc>
                <a:tc>
                  <a:txBody>
                    <a:bodyPr/>
                    <a:lstStyle/>
                    <a:p>
                      <a:pPr algn="l" defTabSz="914400">
                        <a:defRPr sz="1800"/>
                      </a:pPr>
                      <a:r>
                        <a:t>For seriously ill/frail at any age</a:t>
                      </a:r>
                    </a:p>
                  </a:txBody>
                  <a:tcPr marL="41797" marR="41797" marT="41797" marB="41797" anchor="ctr" horzOverflow="overflow">
                    <a:lnR w="12700">
                      <a:solidFill>
                        <a:srgbClr val="000000"/>
                      </a:solidFill>
                    </a:lnR>
                    <a:lnT w="38100">
                      <a:solidFill>
                        <a:srgbClr val="FFFFFF"/>
                      </a:solidFill>
                    </a:lnT>
                    <a:solidFill>
                      <a:srgbClr val="D9D9D9"/>
                    </a:solidFill>
                  </a:tcPr>
                </a:tc>
                <a:extLst>
                  <a:ext uri="{0D108BD9-81ED-4DB2-BD59-A6C34878D82A}">
                    <a16:rowId xmlns:a16="http://schemas.microsoft.com/office/drawing/2014/main" val="10001"/>
                  </a:ext>
                </a:extLst>
              </a:tr>
              <a:tr h="1323551">
                <a:tc>
                  <a:txBody>
                    <a:bodyPr/>
                    <a:lstStyle/>
                    <a:p>
                      <a:pPr algn="l" defTabSz="914400">
                        <a:defRPr sz="1800"/>
                      </a:pPr>
                      <a:r>
                        <a:t>Completed by an individual</a:t>
                      </a:r>
                    </a:p>
                  </a:txBody>
                  <a:tcPr marL="41797" marR="41797" marT="41797" marB="41797" anchor="ctr" horzOverflow="overflow">
                    <a:lnL w="12700">
                      <a:solidFill>
                        <a:srgbClr val="000000"/>
                      </a:solidFill>
                    </a:lnL>
                    <a:solidFill>
                      <a:srgbClr val="B9CDE5"/>
                    </a:solidFill>
                  </a:tcPr>
                </a:tc>
                <a:tc>
                  <a:txBody>
                    <a:bodyPr/>
                    <a:lstStyle/>
                    <a:p>
                      <a:pPr algn="l" defTabSz="914400">
                        <a:defRPr sz="1800"/>
                      </a:pPr>
                      <a:r>
                        <a:t>Completed by a physician and patient or authorized patient representative</a:t>
                      </a:r>
                    </a:p>
                  </a:txBody>
                  <a:tcPr marL="41797" marR="41797" marT="41797" marB="41797" anchor="ctr" horzOverflow="overflow">
                    <a:lnR w="12700">
                      <a:solidFill>
                        <a:srgbClr val="000000"/>
                      </a:solidFill>
                    </a:lnR>
                    <a:solidFill>
                      <a:srgbClr val="B9CDE5"/>
                    </a:solidFill>
                  </a:tcPr>
                </a:tc>
                <a:extLst>
                  <a:ext uri="{0D108BD9-81ED-4DB2-BD59-A6C34878D82A}">
                    <a16:rowId xmlns:a16="http://schemas.microsoft.com/office/drawing/2014/main" val="10002"/>
                  </a:ext>
                </a:extLst>
              </a:tr>
              <a:tr h="784155">
                <a:tc>
                  <a:txBody>
                    <a:bodyPr/>
                    <a:lstStyle/>
                    <a:p>
                      <a:pPr algn="l" defTabSz="914400">
                        <a:defRPr sz="1800"/>
                      </a:pPr>
                      <a:r>
                        <a:t>General instructions for future treatment</a:t>
                      </a:r>
                    </a:p>
                  </a:txBody>
                  <a:tcPr marL="41797" marR="41797" marT="41797" marB="41797" anchor="ctr" horzOverflow="overflow">
                    <a:lnL w="12700">
                      <a:solidFill>
                        <a:srgbClr val="000000"/>
                      </a:solidFill>
                    </a:lnL>
                    <a:solidFill>
                      <a:srgbClr val="D9D9D9"/>
                    </a:solidFill>
                  </a:tcPr>
                </a:tc>
                <a:tc>
                  <a:txBody>
                    <a:bodyPr/>
                    <a:lstStyle/>
                    <a:p>
                      <a:pPr algn="l" defTabSz="914400">
                        <a:defRPr sz="1800"/>
                      </a:pPr>
                      <a:r>
                        <a:t>Specific orders for current treatment</a:t>
                      </a:r>
                    </a:p>
                  </a:txBody>
                  <a:tcPr marL="41797" marR="41797" marT="41797" marB="41797" anchor="ctr" horzOverflow="overflow">
                    <a:lnR w="12700">
                      <a:solidFill>
                        <a:srgbClr val="000000"/>
                      </a:solidFill>
                    </a:lnR>
                    <a:solidFill>
                      <a:srgbClr val="D9D9D9"/>
                    </a:solidFill>
                  </a:tcPr>
                </a:tc>
                <a:extLst>
                  <a:ext uri="{0D108BD9-81ED-4DB2-BD59-A6C34878D82A}">
                    <a16:rowId xmlns:a16="http://schemas.microsoft.com/office/drawing/2014/main" val="10003"/>
                  </a:ext>
                </a:extLst>
              </a:tr>
              <a:tr h="1323551">
                <a:tc>
                  <a:txBody>
                    <a:bodyPr/>
                    <a:lstStyle/>
                    <a:p>
                      <a:pPr algn="l" defTabSz="914400">
                        <a:defRPr sz="1800"/>
                      </a:pPr>
                      <a:r>
                        <a:t>Signed by individual and two witnesses (neither an attorney nor notary is needed in GA)</a:t>
                      </a:r>
                    </a:p>
                  </a:txBody>
                  <a:tcPr marL="41797" marR="41797" marT="41797" marB="41797" anchor="ctr" horzOverflow="overflow">
                    <a:lnL w="12700">
                      <a:solidFill>
                        <a:srgbClr val="000000"/>
                      </a:solidFill>
                    </a:lnL>
                    <a:lnB w="12700">
                      <a:solidFill>
                        <a:srgbClr val="000000"/>
                      </a:solidFill>
                    </a:lnB>
                    <a:solidFill>
                      <a:srgbClr val="B9CDE5"/>
                    </a:solidFill>
                  </a:tcPr>
                </a:tc>
                <a:tc>
                  <a:txBody>
                    <a:bodyPr/>
                    <a:lstStyle/>
                    <a:p>
                      <a:pPr algn="l" defTabSz="914400">
                        <a:defRPr sz="1800"/>
                      </a:pPr>
                      <a:r>
                        <a:t>Signed by physician and patient or authorized patient representative</a:t>
                      </a:r>
                    </a:p>
                  </a:txBody>
                  <a:tcPr marL="41797" marR="41797" marT="41797" marB="41797" anchor="ctr" horzOverflow="overflow">
                    <a:lnR w="12700">
                      <a:solidFill>
                        <a:srgbClr val="000000"/>
                      </a:solidFill>
                    </a:lnR>
                    <a:lnB w="12700">
                      <a:solidFill>
                        <a:srgbClr val="000000"/>
                      </a:solidFill>
                    </a:lnB>
                    <a:solidFill>
                      <a:srgbClr val="B9CDE5"/>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itle 1"/>
          <p:cNvSpPr txBox="1">
            <a:spLocks noGrp="1"/>
          </p:cNvSpPr>
          <p:nvPr>
            <p:ph type="ctrTitle"/>
          </p:nvPr>
        </p:nvSpPr>
        <p:spPr>
          <a:prstGeom prst="rect">
            <a:avLst/>
          </a:prstGeom>
        </p:spPr>
        <p:txBody>
          <a:bodyPr/>
          <a:lstStyle/>
          <a:p>
            <a:r>
              <a:t>Georgia POLST Form</a:t>
            </a:r>
          </a:p>
        </p:txBody>
      </p:sp>
      <p:sp>
        <p:nvSpPr>
          <p:cNvPr id="342" name="Content Placeholder 2"/>
          <p:cNvSpPr txBox="1">
            <a:spLocks noGrp="1"/>
          </p:cNvSpPr>
          <p:nvPr>
            <p:ph type="subTitle" sz="half" idx="1"/>
          </p:nvPr>
        </p:nvSpPr>
        <p:spPr>
          <a:xfrm>
            <a:off x="4354502" y="1595706"/>
            <a:ext cx="4865777" cy="4866687"/>
          </a:xfrm>
          <a:prstGeom prst="rect">
            <a:avLst/>
          </a:prstGeom>
        </p:spPr>
        <p:txBody>
          <a:bodyPr/>
          <a:lstStyle/>
          <a:p>
            <a:pPr>
              <a:spcBef>
                <a:spcPts val="500"/>
              </a:spcBef>
              <a:defRPr sz="2600"/>
            </a:pPr>
            <a:r>
              <a:rPr dirty="0"/>
              <a:t>Five Sections</a:t>
            </a:r>
          </a:p>
          <a:p>
            <a:pPr>
              <a:spcBef>
                <a:spcPts val="500"/>
              </a:spcBef>
              <a:defRPr sz="2600"/>
            </a:pPr>
            <a:r>
              <a:rPr dirty="0"/>
              <a:t>• Cardiopulmonary Resuscitation (CPR)</a:t>
            </a:r>
          </a:p>
          <a:p>
            <a:pPr>
              <a:spcBef>
                <a:spcPts val="500"/>
              </a:spcBef>
              <a:defRPr sz="2600"/>
            </a:pPr>
            <a:r>
              <a:rPr dirty="0"/>
              <a:t>• Medical Interventions</a:t>
            </a:r>
          </a:p>
          <a:p>
            <a:pPr>
              <a:spcBef>
                <a:spcPts val="500"/>
              </a:spcBef>
              <a:defRPr sz="2600"/>
            </a:pPr>
            <a:r>
              <a:rPr dirty="0"/>
              <a:t>• Antibiotics</a:t>
            </a:r>
          </a:p>
          <a:p>
            <a:pPr>
              <a:spcBef>
                <a:spcPts val="500"/>
              </a:spcBef>
              <a:defRPr sz="2600"/>
            </a:pPr>
            <a:r>
              <a:rPr dirty="0"/>
              <a:t>• Artificially Administered Nutrition</a:t>
            </a:r>
            <a:r>
              <a:rPr lang="en-US" dirty="0"/>
              <a:t> &amp; Fluids</a:t>
            </a:r>
            <a:endParaRPr dirty="0"/>
          </a:p>
          <a:p>
            <a:pPr>
              <a:spcBef>
                <a:spcPts val="500"/>
              </a:spcBef>
              <a:defRPr sz="2600"/>
            </a:pPr>
            <a:r>
              <a:rPr dirty="0"/>
              <a:t>• Signatures</a:t>
            </a:r>
          </a:p>
        </p:txBody>
      </p:sp>
      <p:pic>
        <p:nvPicPr>
          <p:cNvPr id="6" name="Content Placeholder 7">
            <a:extLst>
              <a:ext uri="{FF2B5EF4-FFF2-40B4-BE49-F238E27FC236}">
                <a16:creationId xmlns:a16="http://schemas.microsoft.com/office/drawing/2014/main" id="{5D5172A9-D25A-4E52-B5D0-EBDBA8B097BD}"/>
              </a:ext>
            </a:extLst>
          </p:cNvPr>
          <p:cNvPicPr>
            <a:picLocks noChangeAspect="1"/>
          </p:cNvPicPr>
          <p:nvPr/>
        </p:nvPicPr>
        <p:blipFill>
          <a:blip r:embed="rId3"/>
          <a:stretch>
            <a:fillRect/>
          </a:stretch>
        </p:blipFill>
        <p:spPr>
          <a:xfrm>
            <a:off x="152400" y="1178275"/>
            <a:ext cx="4055129" cy="5334219"/>
          </a:xfrm>
          <a:prstGeom prst="rect">
            <a:avLst/>
          </a:prstGeom>
          <a:ln w="12700">
            <a:miter lim="400000"/>
          </a:ln>
          <a:extLst>
            <a:ext uri="{C572A759-6A51-4108-AA02-DFA0A04FC94B}">
              <ma14:wrappingTextBoxFlag xmlns:ma14="http://schemas.microsoft.com/office/mac/drawingml/2011/main" xmlns="" val="1"/>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632" name="Title 1"/>
          <p:cNvSpPr txBox="1">
            <a:spLocks noGrp="1"/>
          </p:cNvSpPr>
          <p:nvPr>
            <p:ph type="ctrTitle"/>
          </p:nvPr>
        </p:nvSpPr>
        <p:spPr>
          <a:prstGeom prst="rect">
            <a:avLst/>
          </a:prstGeom>
        </p:spPr>
        <p:txBody>
          <a:bodyPr/>
          <a:lstStyle/>
          <a:p>
            <a:r>
              <a:rPr lang="en-US" dirty="0"/>
              <a:t>Why is this so important?</a:t>
            </a:r>
            <a:endParaRPr dirty="0"/>
          </a:p>
        </p:txBody>
      </p:sp>
      <p:sp>
        <p:nvSpPr>
          <p:cNvPr id="633" name="Content Placeholder 2"/>
          <p:cNvSpPr txBox="1">
            <a:spLocks noGrp="1"/>
          </p:cNvSpPr>
          <p:nvPr>
            <p:ph type="subTitle" idx="1"/>
          </p:nvPr>
        </p:nvSpPr>
        <p:spPr>
          <a:xfrm>
            <a:off x="152400" y="1178275"/>
            <a:ext cx="8915399" cy="5451125"/>
          </a:xfrm>
          <a:prstGeom prst="rect">
            <a:avLst/>
          </a:prstGeom>
        </p:spPr>
        <p:txBody>
          <a:bodyPr>
            <a:normAutofit/>
          </a:bodyPr>
          <a:lstStyle/>
          <a:p>
            <a:pPr marL="258763" indent="-333376">
              <a:spcBef>
                <a:spcPts val="0"/>
              </a:spcBef>
              <a:defRPr sz="2400"/>
            </a:pPr>
            <a:r>
              <a:rPr dirty="0"/>
              <a:t>• </a:t>
            </a:r>
            <a:r>
              <a:rPr lang="en-US" dirty="0"/>
              <a:t>When a patient and/or family has made a difficult decision and created a medical order to protect that wish, we must honor it!</a:t>
            </a:r>
          </a:p>
          <a:p>
            <a:pPr marL="258763" indent="-333376">
              <a:spcBef>
                <a:spcPts val="0"/>
              </a:spcBef>
              <a:defRPr sz="2400"/>
            </a:pPr>
            <a:endParaRPr dirty="0"/>
          </a:p>
          <a:p>
            <a:pPr marL="258763" indent="-333376">
              <a:spcBef>
                <a:spcPts val="0"/>
              </a:spcBef>
              <a:defRPr sz="2400"/>
            </a:pPr>
            <a:r>
              <a:rPr dirty="0"/>
              <a:t>• </a:t>
            </a:r>
            <a:r>
              <a:rPr lang="en-US" dirty="0"/>
              <a:t>Wrongful life cases related to POLST are now appearing</a:t>
            </a:r>
          </a:p>
          <a:p>
            <a:pPr marL="0" indent="0"/>
            <a:r>
              <a:rPr lang="en-US" sz="1600" dirty="0"/>
              <a:t>			-Paula Span. </a:t>
            </a:r>
            <a:r>
              <a:rPr lang="en-US" sz="1600" i="1" dirty="0"/>
              <a:t>The Patients Were Saved. That’s Why the Families Are Suing. </a:t>
            </a:r>
            <a:r>
              <a:rPr lang="en-US" sz="1600" dirty="0"/>
              <a:t>New York 					Times. APRIL 10, 2017. Accessed January 19, 2018: 										https://www.nytimes.com/2017/04/10/health/wrongful-life-lawsuit-dnr.html</a:t>
            </a:r>
          </a:p>
          <a:p>
            <a:pPr marL="258763" indent="-333376">
              <a:spcBef>
                <a:spcPts val="0"/>
              </a:spcBef>
              <a:defRPr sz="2400"/>
            </a:pPr>
            <a:endParaRPr lang="en-US" dirty="0"/>
          </a:p>
          <a:p>
            <a:pPr marL="258763" indent="-333376">
              <a:spcBef>
                <a:spcPts val="0"/>
              </a:spcBef>
              <a:defRPr sz="2400"/>
            </a:pPr>
            <a:endParaRPr lang="en-US" dirty="0"/>
          </a:p>
          <a:p>
            <a:pPr marL="258763" indent="-333376">
              <a:spcBef>
                <a:spcPts val="0"/>
              </a:spcBef>
              <a:defRPr sz="2400"/>
            </a:pPr>
            <a:endParaRPr dirty="0"/>
          </a:p>
        </p:txBody>
      </p:sp>
    </p:spTree>
    <p:extLst>
      <p:ext uri="{BB962C8B-B14F-4D97-AF65-F5344CB8AC3E}">
        <p14:creationId xmlns:p14="http://schemas.microsoft.com/office/powerpoint/2010/main" val="27926426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Rectangle 28"/>
          <p:cNvSpPr/>
          <p:nvPr/>
        </p:nvSpPr>
        <p:spPr>
          <a:xfrm rot="16200000">
            <a:off x="6182895" y="2857502"/>
            <a:ext cx="3555999" cy="2366212"/>
          </a:xfrm>
          <a:prstGeom prst="rect">
            <a:avLst/>
          </a:prstGeom>
          <a:gradFill>
            <a:gsLst>
              <a:gs pos="0">
                <a:srgbClr val="558ED5">
                  <a:alpha val="72000"/>
                </a:srgbClr>
              </a:gs>
              <a:gs pos="83000">
                <a:srgbClr val="FFFFFF"/>
              </a:gs>
            </a:gsLst>
            <a:lin ang="16200000"/>
          </a:gradFill>
          <a:ln w="12700">
            <a:miter lim="400000"/>
          </a:ln>
        </p:spPr>
        <p:txBody>
          <a:bodyPr lIns="45719" rIns="45719" anchor="ctr"/>
          <a:lstStyle/>
          <a:p>
            <a:pPr algn="ctr">
              <a:defRPr>
                <a:solidFill>
                  <a:srgbClr val="FFFFFF"/>
                </a:solidFill>
              </a:defRPr>
            </a:pPr>
            <a:endParaRPr/>
          </a:p>
        </p:txBody>
      </p:sp>
      <p:sp>
        <p:nvSpPr>
          <p:cNvPr id="386" name="Rectangle 29"/>
          <p:cNvSpPr/>
          <p:nvPr/>
        </p:nvSpPr>
        <p:spPr>
          <a:xfrm rot="5400000">
            <a:off x="-626665" y="2889274"/>
            <a:ext cx="3555999" cy="2302673"/>
          </a:xfrm>
          <a:prstGeom prst="rect">
            <a:avLst/>
          </a:prstGeom>
          <a:gradFill>
            <a:gsLst>
              <a:gs pos="0">
                <a:srgbClr val="558ED5">
                  <a:alpha val="72000"/>
                </a:srgbClr>
              </a:gs>
              <a:gs pos="83000">
                <a:srgbClr val="FFFFFF"/>
              </a:gs>
            </a:gsLst>
            <a:lin ang="16200000"/>
          </a:gradFill>
          <a:ln w="12700">
            <a:miter lim="400000"/>
          </a:ln>
        </p:spPr>
        <p:txBody>
          <a:bodyPr lIns="45719" rIns="45719" anchor="ctr"/>
          <a:lstStyle/>
          <a:p>
            <a:pPr algn="ctr">
              <a:defRPr>
                <a:solidFill>
                  <a:srgbClr val="FFFFFF"/>
                </a:solidFill>
              </a:defRPr>
            </a:pPr>
            <a:endParaRPr/>
          </a:p>
        </p:txBody>
      </p:sp>
      <p:grpSp>
        <p:nvGrpSpPr>
          <p:cNvPr id="391" name="Group 20"/>
          <p:cNvGrpSpPr/>
          <p:nvPr/>
        </p:nvGrpSpPr>
        <p:grpSpPr>
          <a:xfrm>
            <a:off x="1987006" y="1449112"/>
            <a:ext cx="5430471" cy="5168520"/>
            <a:chOff x="0" y="0"/>
            <a:chExt cx="5430470" cy="5168518"/>
          </a:xfrm>
        </p:grpSpPr>
        <p:sp>
          <p:nvSpPr>
            <p:cNvPr id="387" name="Oval 21"/>
            <p:cNvSpPr/>
            <p:nvPr/>
          </p:nvSpPr>
          <p:spPr>
            <a:xfrm>
              <a:off x="-1" y="-1"/>
              <a:ext cx="5430472" cy="5168520"/>
            </a:xfrm>
            <a:prstGeom prst="ellipse">
              <a:avLst/>
            </a:prstGeom>
            <a:solidFill>
              <a:srgbClr val="0079C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88" name="Oval 22"/>
            <p:cNvSpPr/>
            <p:nvPr/>
          </p:nvSpPr>
          <p:spPr>
            <a:xfrm>
              <a:off x="386289" y="759376"/>
              <a:ext cx="4657892" cy="4409142"/>
            </a:xfrm>
            <a:prstGeom prst="ellipse">
              <a:avLst/>
            </a:prstGeom>
            <a:solidFill>
              <a:srgbClr val="3898C8"/>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89" name="Oval 23"/>
            <p:cNvSpPr/>
            <p:nvPr/>
          </p:nvSpPr>
          <p:spPr>
            <a:xfrm>
              <a:off x="996998" y="1551260"/>
              <a:ext cx="3436471" cy="3617258"/>
            </a:xfrm>
            <a:prstGeom prst="ellipse">
              <a:avLst/>
            </a:prstGeom>
            <a:solidFill>
              <a:srgbClr val="44A4CD"/>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90" name="Oval 24"/>
            <p:cNvSpPr/>
            <p:nvPr/>
          </p:nvSpPr>
          <p:spPr>
            <a:xfrm>
              <a:off x="1286321" y="2298319"/>
              <a:ext cx="2857825" cy="2870200"/>
            </a:xfrm>
            <a:prstGeom prst="ellipse">
              <a:avLst/>
            </a:prstGeom>
            <a:solidFill>
              <a:srgbClr val="5DACC5"/>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392" name="Title 1"/>
          <p:cNvSpPr txBox="1">
            <a:spLocks noGrp="1"/>
          </p:cNvSpPr>
          <p:nvPr>
            <p:ph type="ctrTitle"/>
          </p:nvPr>
        </p:nvSpPr>
        <p:spPr>
          <a:prstGeom prst="rect">
            <a:avLst/>
          </a:prstGeom>
        </p:spPr>
        <p:txBody>
          <a:bodyPr/>
          <a:lstStyle/>
          <a:p>
            <a:r>
              <a:t>Our Vision</a:t>
            </a:r>
          </a:p>
        </p:txBody>
      </p:sp>
      <p:sp>
        <p:nvSpPr>
          <p:cNvPr id="393" name="TextBox 11"/>
          <p:cNvSpPr txBox="1"/>
          <p:nvPr/>
        </p:nvSpPr>
        <p:spPr>
          <a:xfrm>
            <a:off x="3957539" y="1744384"/>
            <a:ext cx="1476503" cy="23119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a:solidFill>
                  <a:srgbClr val="FFFFFF"/>
                </a:solidFill>
                <a:latin typeface="Corbel"/>
                <a:ea typeface="Corbel"/>
                <a:cs typeface="Corbel"/>
                <a:sym typeface="Corbel"/>
              </a:defRPr>
            </a:lvl1pPr>
          </a:lstStyle>
          <a:p>
            <a:r>
              <a:t>STATE OF GEORGIA</a:t>
            </a:r>
          </a:p>
        </p:txBody>
      </p:sp>
      <p:sp>
        <p:nvSpPr>
          <p:cNvPr id="394" name="TextBox 12"/>
          <p:cNvSpPr txBox="1"/>
          <p:nvPr/>
        </p:nvSpPr>
        <p:spPr>
          <a:xfrm>
            <a:off x="3705646" y="2408945"/>
            <a:ext cx="2033220" cy="3835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200">
                <a:solidFill>
                  <a:srgbClr val="FFFFFF"/>
                </a:solidFill>
                <a:latin typeface="Corbel"/>
                <a:ea typeface="Corbel"/>
                <a:cs typeface="Corbel"/>
                <a:sym typeface="Corbel"/>
              </a:defRPr>
            </a:pPr>
            <a:r>
              <a:t>HOSPITAL SYSTEMS</a:t>
            </a:r>
          </a:p>
          <a:p>
            <a:pPr algn="ctr">
              <a:defRPr sz="1200">
                <a:solidFill>
                  <a:srgbClr val="FFFFFF"/>
                </a:solidFill>
                <a:latin typeface="Corbel"/>
                <a:ea typeface="Corbel"/>
                <a:cs typeface="Corbel"/>
                <a:sym typeface="Corbel"/>
              </a:defRPr>
            </a:pPr>
            <a:r>
              <a:t>COMMUNITY SERVICE AREA</a:t>
            </a:r>
          </a:p>
        </p:txBody>
      </p:sp>
      <p:sp>
        <p:nvSpPr>
          <p:cNvPr id="395" name="TextBox 13"/>
          <p:cNvSpPr txBox="1"/>
          <p:nvPr/>
        </p:nvSpPr>
        <p:spPr>
          <a:xfrm>
            <a:off x="3930648" y="3211580"/>
            <a:ext cx="1462329" cy="2311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a:solidFill>
                  <a:srgbClr val="FFFFFF"/>
                </a:solidFill>
                <a:latin typeface="Corbel"/>
                <a:ea typeface="Corbel"/>
                <a:cs typeface="Corbel"/>
                <a:sym typeface="Corbel"/>
              </a:defRPr>
            </a:lvl1pPr>
          </a:lstStyle>
          <a:p>
            <a:r>
              <a:t>PHYSICIANS OFFICE</a:t>
            </a:r>
          </a:p>
        </p:txBody>
      </p:sp>
      <p:sp>
        <p:nvSpPr>
          <p:cNvPr id="396" name="TextBox 14"/>
          <p:cNvSpPr txBox="1"/>
          <p:nvPr/>
        </p:nvSpPr>
        <p:spPr>
          <a:xfrm>
            <a:off x="3959745" y="4001622"/>
            <a:ext cx="1437032" cy="23119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200">
                <a:solidFill>
                  <a:srgbClr val="FFFFFF"/>
                </a:solidFill>
                <a:latin typeface="Corbel"/>
                <a:ea typeface="Corbel"/>
                <a:cs typeface="Corbel"/>
                <a:sym typeface="Corbel"/>
              </a:defRPr>
            </a:lvl1pPr>
          </a:lstStyle>
          <a:p>
            <a:r>
              <a:t>HOSPITAL SETTING</a:t>
            </a:r>
          </a:p>
        </p:txBody>
      </p:sp>
      <p:sp>
        <p:nvSpPr>
          <p:cNvPr id="397" name="TextBox 15"/>
          <p:cNvSpPr txBox="1"/>
          <p:nvPr/>
        </p:nvSpPr>
        <p:spPr>
          <a:xfrm rot="592801">
            <a:off x="5819814" y="3323160"/>
            <a:ext cx="933121" cy="2195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FFFFFF"/>
                </a:solidFill>
                <a:latin typeface="Corbel"/>
                <a:ea typeface="Corbel"/>
                <a:cs typeface="Corbel"/>
                <a:sym typeface="Corbel"/>
              </a:defRPr>
            </a:lvl1pPr>
          </a:lstStyle>
          <a:p>
            <a:r>
              <a:t>Assisted Living</a:t>
            </a:r>
          </a:p>
        </p:txBody>
      </p:sp>
      <p:sp>
        <p:nvSpPr>
          <p:cNvPr id="398" name="TextBox 16"/>
          <p:cNvSpPr txBox="1"/>
          <p:nvPr/>
        </p:nvSpPr>
        <p:spPr>
          <a:xfrm rot="592801">
            <a:off x="5771660" y="2882040"/>
            <a:ext cx="355881" cy="2195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FFFFFF"/>
                </a:solidFill>
                <a:latin typeface="Corbel"/>
                <a:ea typeface="Corbel"/>
                <a:cs typeface="Corbel"/>
                <a:sym typeface="Corbel"/>
              </a:defRPr>
            </a:lvl1pPr>
          </a:lstStyle>
          <a:p>
            <a:r>
              <a:t>LTC</a:t>
            </a:r>
          </a:p>
        </p:txBody>
      </p:sp>
      <p:sp>
        <p:nvSpPr>
          <p:cNvPr id="399" name="TextBox 17"/>
          <p:cNvSpPr txBox="1"/>
          <p:nvPr/>
        </p:nvSpPr>
        <p:spPr>
          <a:xfrm rot="20969392">
            <a:off x="2584341" y="3302725"/>
            <a:ext cx="871932" cy="2195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FFFFFF"/>
                </a:solidFill>
                <a:latin typeface="Corbel"/>
                <a:ea typeface="Corbel"/>
                <a:cs typeface="Corbel"/>
                <a:sym typeface="Corbel"/>
              </a:defRPr>
            </a:lvl1pPr>
          </a:lstStyle>
          <a:p>
            <a:r>
              <a:t>Home Health</a:t>
            </a:r>
          </a:p>
        </p:txBody>
      </p:sp>
      <p:sp>
        <p:nvSpPr>
          <p:cNvPr id="400" name="TextBox 18"/>
          <p:cNvSpPr txBox="1"/>
          <p:nvPr/>
        </p:nvSpPr>
        <p:spPr>
          <a:xfrm rot="20969392">
            <a:off x="3173416" y="2893483"/>
            <a:ext cx="396533" cy="21954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FFFFFF"/>
                </a:solidFill>
                <a:latin typeface="Corbel"/>
                <a:ea typeface="Corbel"/>
                <a:cs typeface="Corbel"/>
                <a:sym typeface="Corbel"/>
              </a:defRPr>
            </a:lvl1pPr>
          </a:lstStyle>
          <a:p>
            <a:r>
              <a:t>SNFs</a:t>
            </a:r>
          </a:p>
        </p:txBody>
      </p:sp>
      <p:sp>
        <p:nvSpPr>
          <p:cNvPr id="401" name="TextBox 19"/>
          <p:cNvSpPr txBox="1"/>
          <p:nvPr/>
        </p:nvSpPr>
        <p:spPr>
          <a:xfrm rot="20969392">
            <a:off x="2446097" y="3757414"/>
            <a:ext cx="565430" cy="21954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100">
                <a:solidFill>
                  <a:srgbClr val="FFFFFF"/>
                </a:solidFill>
                <a:latin typeface="Corbel"/>
                <a:ea typeface="Corbel"/>
                <a:cs typeface="Corbel"/>
                <a:sym typeface="Corbel"/>
              </a:defRPr>
            </a:lvl1pPr>
          </a:lstStyle>
          <a:p>
            <a:r>
              <a:t>Hospice</a:t>
            </a:r>
          </a:p>
        </p:txBody>
      </p:sp>
      <p:pic>
        <p:nvPicPr>
          <p:cNvPr id="402" name="Picture 26" descr="Picture 26"/>
          <p:cNvPicPr>
            <a:picLocks noChangeAspect="1"/>
          </p:cNvPicPr>
          <p:nvPr/>
        </p:nvPicPr>
        <p:blipFill>
          <a:blip r:embed="rId3"/>
          <a:stretch>
            <a:fillRect/>
          </a:stretch>
        </p:blipFill>
        <p:spPr>
          <a:xfrm>
            <a:off x="3144759" y="4338896"/>
            <a:ext cx="3162301" cy="2298701"/>
          </a:xfrm>
          <a:prstGeom prst="rect">
            <a:avLst/>
          </a:prstGeom>
          <a:ln w="12700">
            <a:miter lim="400000"/>
          </a:ln>
        </p:spPr>
      </p:pic>
      <p:sp>
        <p:nvSpPr>
          <p:cNvPr id="403" name="TextBox 27"/>
          <p:cNvSpPr txBox="1"/>
          <p:nvPr/>
        </p:nvSpPr>
        <p:spPr>
          <a:xfrm>
            <a:off x="4014676" y="5190969"/>
            <a:ext cx="1416001" cy="38359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1200">
                <a:solidFill>
                  <a:srgbClr val="0079C3"/>
                </a:solidFill>
                <a:latin typeface="Corbel"/>
                <a:ea typeface="Corbel"/>
                <a:cs typeface="Corbel"/>
                <a:sym typeface="Corbel"/>
              </a:defRPr>
            </a:pPr>
            <a:r>
              <a:t>WITH ADVANCED</a:t>
            </a:r>
          </a:p>
          <a:p>
            <a:pPr algn="ctr">
              <a:defRPr sz="1200">
                <a:solidFill>
                  <a:srgbClr val="0079C3"/>
                </a:solidFill>
                <a:latin typeface="Corbel"/>
                <a:ea typeface="Corbel"/>
                <a:cs typeface="Corbel"/>
                <a:sym typeface="Corbel"/>
              </a:defRPr>
            </a:pPr>
            <a:r>
              <a:t>CARE PLAN</a:t>
            </a:r>
          </a:p>
        </p:txBody>
      </p:sp>
    </p:spTree>
    <p:extLst>
      <p:ext uri="{BB962C8B-B14F-4D97-AF65-F5344CB8AC3E}">
        <p14:creationId xmlns:p14="http://schemas.microsoft.com/office/powerpoint/2010/main" val="303575777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 name="Picture 2" descr="Picture 2"/>
          <p:cNvPicPr>
            <a:picLocks noChangeAspect="1"/>
          </p:cNvPicPr>
          <p:nvPr/>
        </p:nvPicPr>
        <p:blipFill>
          <a:blip r:embed="rId3"/>
          <a:stretch>
            <a:fillRect/>
          </a:stretch>
        </p:blipFill>
        <p:spPr>
          <a:xfrm>
            <a:off x="0" y="0"/>
            <a:ext cx="9156193" cy="6867144"/>
          </a:xfrm>
          <a:prstGeom prst="rect">
            <a:avLst/>
          </a:prstGeom>
          <a:ln w="12700">
            <a:miter lim="400000"/>
          </a:ln>
        </p:spPr>
      </p:pic>
      <p:sp>
        <p:nvSpPr>
          <p:cNvPr id="644" name="Title 1"/>
          <p:cNvSpPr txBox="1">
            <a:spLocks noGrp="1"/>
          </p:cNvSpPr>
          <p:nvPr>
            <p:ph type="title"/>
          </p:nvPr>
        </p:nvSpPr>
        <p:spPr>
          <a:xfrm>
            <a:off x="457200" y="616620"/>
            <a:ext cx="8229600" cy="1143001"/>
          </a:xfrm>
          <a:prstGeom prst="rect">
            <a:avLst/>
          </a:prstGeom>
        </p:spPr>
        <p:txBody>
          <a:bodyPr/>
          <a:lstStyle>
            <a:lvl1pPr algn="ctr">
              <a:defRPr>
                <a:solidFill>
                  <a:srgbClr val="FFFFFF"/>
                </a:solidFill>
              </a:defRPr>
            </a:lvl1pPr>
          </a:lstStyle>
          <a:p>
            <a:r>
              <a:t>Additional Resources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6"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657" name="Title 1"/>
          <p:cNvSpPr txBox="1">
            <a:spLocks noGrp="1"/>
          </p:cNvSpPr>
          <p:nvPr>
            <p:ph type="ctrTitle"/>
          </p:nvPr>
        </p:nvSpPr>
        <p:spPr>
          <a:prstGeom prst="rect">
            <a:avLst/>
          </a:prstGeom>
        </p:spPr>
        <p:txBody>
          <a:bodyPr/>
          <a:lstStyle/>
          <a:p>
            <a:r>
              <a:t>Partner Organizations</a:t>
            </a:r>
          </a:p>
        </p:txBody>
      </p:sp>
      <p:sp>
        <p:nvSpPr>
          <p:cNvPr id="658" name="Content Placeholder 2"/>
          <p:cNvSpPr txBox="1">
            <a:spLocks noGrp="1"/>
          </p:cNvSpPr>
          <p:nvPr>
            <p:ph type="subTitle" idx="1"/>
          </p:nvPr>
        </p:nvSpPr>
        <p:spPr>
          <a:xfrm>
            <a:off x="899123" y="1548218"/>
            <a:ext cx="7628416" cy="3761564"/>
          </a:xfrm>
          <a:prstGeom prst="rect">
            <a:avLst/>
          </a:prstGeom>
        </p:spPr>
        <p:txBody>
          <a:bodyPr/>
          <a:lstStyle/>
          <a:p>
            <a:pPr>
              <a:defRPr sz="2600"/>
            </a:pPr>
            <a:r>
              <a:rPr dirty="0"/>
              <a:t>• National POLST Organization</a:t>
            </a:r>
          </a:p>
          <a:p>
            <a:pPr>
              <a:defRPr sz="2600"/>
            </a:pPr>
            <a:r>
              <a:rPr dirty="0"/>
              <a:t>• Healthcare Ethics Consortium (Emory U</a:t>
            </a:r>
            <a:r>
              <a:rPr lang="en-US" dirty="0"/>
              <a:t>niversity</a:t>
            </a:r>
            <a:r>
              <a:rPr dirty="0"/>
              <a:t>)</a:t>
            </a:r>
          </a:p>
          <a:p>
            <a:pPr>
              <a:defRPr sz="2600"/>
            </a:pPr>
            <a:r>
              <a:rPr dirty="0"/>
              <a:t>•  “Conversation Project”</a:t>
            </a:r>
          </a:p>
          <a:p>
            <a:pPr>
              <a:defRPr sz="2600"/>
            </a:pPr>
            <a:r>
              <a:rPr dirty="0"/>
              <a:t>• “Death Over Dinner”</a:t>
            </a:r>
          </a:p>
          <a:p>
            <a:pPr>
              <a:defRPr sz="2600"/>
            </a:pPr>
            <a:r>
              <a:rPr dirty="0"/>
              <a:t>• CAPC (Center to Advance Palliative Care)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620000" cy="685800"/>
          </a:xfrm>
        </p:spPr>
        <p:txBody>
          <a:bodyPr/>
          <a:lstStyle/>
          <a:p>
            <a:pPr algn="ctr"/>
            <a: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t>Today’s Agenda</a:t>
            </a:r>
          </a:p>
        </p:txBody>
      </p:sp>
      <p:sp>
        <p:nvSpPr>
          <p:cNvPr id="5" name="Content Placeholder 2"/>
          <p:cNvSpPr txBox="1">
            <a:spLocks/>
          </p:cNvSpPr>
          <p:nvPr/>
        </p:nvSpPr>
        <p:spPr>
          <a:xfrm>
            <a:off x="696861" y="1981200"/>
            <a:ext cx="7576985" cy="4267200"/>
          </a:xfrm>
          <a:prstGeom prst="rect">
            <a:avLst/>
          </a:prstGeom>
        </p:spPr>
        <p:txBody>
          <a:bodyPr>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3225" dirty="0">
                <a:solidFill>
                  <a:srgbClr val="002B82"/>
                </a:solidFill>
              </a:rPr>
              <a:t>Meeting Purpose Statement</a:t>
            </a:r>
          </a:p>
          <a:p>
            <a:r>
              <a:rPr lang="en-US" sz="3225" dirty="0">
                <a:solidFill>
                  <a:srgbClr val="002B82"/>
                </a:solidFill>
              </a:rPr>
              <a:t>Georgia’s POLST Collaborative</a:t>
            </a:r>
          </a:p>
          <a:p>
            <a:r>
              <a:rPr lang="en-US" sz="3225" dirty="0">
                <a:solidFill>
                  <a:srgbClr val="002B82"/>
                </a:solidFill>
              </a:rPr>
              <a:t>Questions</a:t>
            </a:r>
          </a:p>
          <a:p>
            <a:r>
              <a:rPr lang="en-US" sz="3225" dirty="0">
                <a:solidFill>
                  <a:srgbClr val="002B82"/>
                </a:solidFill>
              </a:rPr>
              <a:t>COVID-19 </a:t>
            </a:r>
          </a:p>
          <a:p>
            <a:r>
              <a:rPr lang="en-US" sz="3225" dirty="0">
                <a:solidFill>
                  <a:srgbClr val="002B82"/>
                </a:solidFill>
              </a:rPr>
              <a:t>Future Topics</a:t>
            </a:r>
          </a:p>
          <a:p>
            <a:r>
              <a:rPr lang="en-US" sz="3225" dirty="0">
                <a:solidFill>
                  <a:srgbClr val="002B82"/>
                </a:solidFill>
              </a:rPr>
              <a:t>Save the Dates</a:t>
            </a:r>
          </a:p>
          <a:p>
            <a:r>
              <a:rPr lang="en-US" sz="3225" dirty="0">
                <a:solidFill>
                  <a:srgbClr val="002B82"/>
                </a:solidFill>
              </a:rPr>
              <a:t>Wrap-up</a:t>
            </a:r>
          </a:p>
          <a:p>
            <a:pPr marL="0" indent="0" algn="ctr">
              <a:buNone/>
            </a:pPr>
            <a:r>
              <a:rPr lang="en-US" sz="1800" dirty="0">
                <a:solidFill>
                  <a:srgbClr val="002B82"/>
                </a:solidFill>
                <a:latin typeface="Franklin Gothic Demi Cond" panose="020B0706030402020204" pitchFamily="34" charset="0"/>
              </a:rPr>
              <a:t>Materials are online at </a:t>
            </a:r>
          </a:p>
          <a:p>
            <a:pPr marL="0" indent="0" algn="ctr">
              <a:buNone/>
            </a:pPr>
            <a:r>
              <a:rPr lang="en-US" sz="3900" dirty="0">
                <a:solidFill>
                  <a:srgbClr val="002B82"/>
                </a:solidFill>
                <a:latin typeface="Franklin Gothic Demi Cond" panose="020B0706030402020204" pitchFamily="34" charset="0"/>
              </a:rPr>
              <a:t>CMP.health.ok.gov</a:t>
            </a:r>
            <a:br>
              <a:rPr lang="en-US" sz="3900" dirty="0">
                <a:solidFill>
                  <a:srgbClr val="002B82"/>
                </a:solidFill>
                <a:latin typeface="Franklin Gothic Demi Cond" panose="020B0706030402020204" pitchFamily="34" charset="0"/>
              </a:rPr>
            </a:br>
            <a:r>
              <a:rPr lang="en-US" sz="1350" dirty="0">
                <a:solidFill>
                  <a:srgbClr val="002B82"/>
                </a:solidFill>
              </a:rPr>
              <a:t>Navigate on the left panel to “National CMP Reinvestment Network”</a:t>
            </a:r>
          </a:p>
          <a:p>
            <a:pPr marL="0" indent="0" algn="ctr">
              <a:buNone/>
            </a:pPr>
            <a:r>
              <a:rPr lang="en-US" sz="2700" b="1" dirty="0">
                <a:solidFill>
                  <a:srgbClr val="002B82"/>
                </a:solidFill>
              </a:rPr>
              <a:t>Also available on tn.gov/health</a:t>
            </a:r>
          </a:p>
          <a:p>
            <a:pPr marL="0" indent="0" algn="ctr">
              <a:buNone/>
            </a:pPr>
            <a:r>
              <a:rPr lang="en-US" sz="1350" dirty="0">
                <a:solidFill>
                  <a:srgbClr val="002B82"/>
                </a:solidFill>
              </a:rPr>
              <a:t>Search for “Civil Monetary Penalty” and select Nursing Home Civil Monetary Penalty (CMP) Quality Improvement Program. Select “National CMP Reinvestment Network”</a:t>
            </a:r>
          </a:p>
          <a:p>
            <a:pPr marL="0" indent="0" algn="ctr">
              <a:buNone/>
            </a:pPr>
            <a:endParaRPr lang="en-US" sz="1650" dirty="0"/>
          </a:p>
          <a:p>
            <a:pPr marL="0" indent="0">
              <a:buNone/>
            </a:pPr>
            <a:endParaRPr lang="en-US" sz="1650" dirty="0">
              <a:latin typeface="Franklin Gothic Medium" panose="020B0603020102020204" pitchFamily="34" charset="0"/>
            </a:endParaRPr>
          </a:p>
        </p:txBody>
      </p:sp>
    </p:spTree>
    <p:extLst>
      <p:ext uri="{BB962C8B-B14F-4D97-AF65-F5344CB8AC3E}">
        <p14:creationId xmlns:p14="http://schemas.microsoft.com/office/powerpoint/2010/main" val="10253371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2"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663" name="Title 1"/>
          <p:cNvSpPr txBox="1">
            <a:spLocks noGrp="1"/>
          </p:cNvSpPr>
          <p:nvPr>
            <p:ph type="ctrTitle"/>
          </p:nvPr>
        </p:nvSpPr>
        <p:spPr>
          <a:prstGeom prst="rect">
            <a:avLst/>
          </a:prstGeom>
        </p:spPr>
        <p:txBody>
          <a:bodyPr/>
          <a:lstStyle/>
          <a:p>
            <a:r>
              <a:t>POLST Websites</a:t>
            </a:r>
          </a:p>
        </p:txBody>
      </p:sp>
      <p:sp>
        <p:nvSpPr>
          <p:cNvPr id="664" name="Content Placeholder 2"/>
          <p:cNvSpPr txBox="1">
            <a:spLocks noGrp="1"/>
          </p:cNvSpPr>
          <p:nvPr>
            <p:ph type="subTitle" idx="1"/>
          </p:nvPr>
        </p:nvSpPr>
        <p:spPr>
          <a:xfrm>
            <a:off x="546119" y="1524000"/>
            <a:ext cx="7981210" cy="4109182"/>
          </a:xfrm>
          <a:prstGeom prst="rect">
            <a:avLst/>
          </a:prstGeom>
        </p:spPr>
        <p:txBody>
          <a:bodyPr>
            <a:normAutofit lnSpcReduction="10000"/>
          </a:bodyPr>
          <a:lstStyle/>
          <a:p>
            <a:pPr marL="384047" indent="-457200">
              <a:lnSpc>
                <a:spcPct val="100000"/>
              </a:lnSpc>
              <a:buSzPct val="100000"/>
              <a:buFont typeface="Arial"/>
              <a:buChar char="•"/>
              <a:defRPr sz="2600"/>
            </a:pPr>
            <a:r>
              <a:rPr lang="en-US" u="sng" dirty="0">
                <a:solidFill>
                  <a:srgbClr val="0070C0"/>
                </a:solidFill>
                <a:uFill>
                  <a:solidFill>
                    <a:srgbClr val="519F87"/>
                  </a:solidFill>
                </a:uFill>
                <a:hlinkClick r:id="rId4"/>
              </a:rPr>
              <a:t>http://www.gapolst.org</a:t>
            </a:r>
            <a:endParaRPr lang="en-US" u="sng" dirty="0">
              <a:solidFill>
                <a:srgbClr val="0070C0"/>
              </a:solidFill>
              <a:uFill>
                <a:solidFill>
                  <a:srgbClr val="519F87"/>
                </a:solidFill>
              </a:uFill>
            </a:endParaRPr>
          </a:p>
          <a:p>
            <a:pPr marL="384047" indent="-457200">
              <a:lnSpc>
                <a:spcPct val="100000"/>
              </a:lnSpc>
              <a:buSzPct val="100000"/>
              <a:buFont typeface="Arial"/>
              <a:buChar char="•"/>
              <a:defRPr sz="2600"/>
            </a:pPr>
            <a:r>
              <a:rPr lang="en-US" u="sng" dirty="0">
                <a:solidFill>
                  <a:srgbClr val="0070C0"/>
                </a:solidFill>
                <a:uFill>
                  <a:solidFill>
                    <a:srgbClr val="519F87"/>
                  </a:solidFill>
                </a:uFill>
                <a:hlinkClick r:id="rId5"/>
              </a:rPr>
              <a:t>www.dph.ga.gov/POLST</a:t>
            </a:r>
          </a:p>
          <a:p>
            <a:pPr marL="384047" indent="-457200">
              <a:lnSpc>
                <a:spcPct val="100000"/>
              </a:lnSpc>
              <a:buSzPct val="100000"/>
              <a:buFont typeface="Arial"/>
              <a:buChar char="•"/>
              <a:defRPr sz="2600"/>
            </a:pPr>
            <a:r>
              <a:rPr lang="en-US" u="sng" dirty="0">
                <a:solidFill>
                  <a:srgbClr val="0070C0"/>
                </a:solidFill>
                <a:uFill>
                  <a:solidFill>
                    <a:srgbClr val="519F87"/>
                  </a:solidFill>
                </a:uFill>
                <a:hlinkClick r:id="rId6"/>
              </a:rPr>
              <a:t>http://polst.org</a:t>
            </a:r>
            <a:endParaRPr lang="en-US" u="sng" dirty="0">
              <a:solidFill>
                <a:srgbClr val="0070C0"/>
              </a:solidFill>
              <a:uFill>
                <a:solidFill>
                  <a:srgbClr val="519F87"/>
                </a:solidFill>
              </a:uFill>
              <a:hlinkClick r:id="rId7"/>
            </a:endParaRPr>
          </a:p>
          <a:p>
            <a:pPr marL="384047" indent="-457200">
              <a:lnSpc>
                <a:spcPct val="100000"/>
              </a:lnSpc>
              <a:buSzPct val="100000"/>
              <a:buFont typeface="Arial"/>
              <a:buChar char="•"/>
              <a:defRPr sz="2600"/>
            </a:pPr>
            <a:r>
              <a:rPr lang="en-US" u="sng" dirty="0">
                <a:solidFill>
                  <a:srgbClr val="0070C0"/>
                </a:solidFill>
                <a:uFill>
                  <a:solidFill>
                    <a:srgbClr val="519F87"/>
                  </a:solidFill>
                </a:uFill>
                <a:hlinkClick r:id="rId7"/>
              </a:rPr>
              <a:t>http://www.critical-conditions.org/</a:t>
            </a:r>
          </a:p>
          <a:p>
            <a:pPr marL="384047" indent="-457200">
              <a:lnSpc>
                <a:spcPct val="100000"/>
              </a:lnSpc>
              <a:buSzPct val="100000"/>
              <a:buFont typeface="Arial"/>
              <a:buChar char="•"/>
              <a:defRPr sz="2600"/>
            </a:pPr>
            <a:r>
              <a:rPr lang="en-US" u="sng" dirty="0">
                <a:solidFill>
                  <a:srgbClr val="0070C0"/>
                </a:solidFill>
                <a:uFill>
                  <a:solidFill>
                    <a:srgbClr val="519F87"/>
                  </a:solidFill>
                </a:uFill>
                <a:hlinkClick r:id="rId7"/>
              </a:rPr>
              <a:t>https://www.agingwithdignity.org/</a:t>
            </a:r>
            <a:endParaRPr u="sng" dirty="0">
              <a:solidFill>
                <a:srgbClr val="0070C0"/>
              </a:solidFill>
              <a:uFill>
                <a:solidFill>
                  <a:srgbClr val="519F87"/>
                </a:solidFill>
              </a:uFill>
              <a:hlinkClick r:id="rId8"/>
            </a:endParaRPr>
          </a:p>
          <a:p>
            <a:pPr marL="384047" indent="-457200">
              <a:lnSpc>
                <a:spcPct val="100000"/>
              </a:lnSpc>
              <a:buSzPct val="100000"/>
              <a:buFont typeface="Arial"/>
              <a:buChar char="•"/>
              <a:defRPr sz="2600"/>
            </a:pPr>
            <a:r>
              <a:rPr lang="en-US" u="sng" dirty="0">
                <a:solidFill>
                  <a:srgbClr val="0070C0"/>
                </a:solidFill>
                <a:uFill>
                  <a:solidFill>
                    <a:srgbClr val="519F87"/>
                  </a:solidFill>
                </a:uFill>
                <a:hlinkClick r:id="rId9"/>
              </a:rPr>
              <a:t>http://capolst.org/</a:t>
            </a:r>
            <a:endParaRPr lang="en-US" u="sng" dirty="0">
              <a:solidFill>
                <a:srgbClr val="0070C0"/>
              </a:solidFill>
              <a:uFill>
                <a:solidFill>
                  <a:srgbClr val="519F87"/>
                </a:solidFill>
              </a:uFill>
            </a:endParaRPr>
          </a:p>
          <a:p>
            <a:pPr marL="384047" indent="-457200">
              <a:lnSpc>
                <a:spcPct val="100000"/>
              </a:lnSpc>
              <a:buSzPct val="100000"/>
              <a:buFont typeface="Arial"/>
              <a:buChar char="•"/>
              <a:defRPr sz="2600"/>
            </a:pPr>
            <a:r>
              <a:rPr u="sng" dirty="0">
                <a:solidFill>
                  <a:srgbClr val="0070C0"/>
                </a:solidFill>
                <a:uFill>
                  <a:solidFill>
                    <a:srgbClr val="519F87"/>
                  </a:solidFill>
                </a:uFill>
                <a:hlinkClick r:id="rId10"/>
              </a:rPr>
              <a:t>www.theconversationproject.org</a:t>
            </a:r>
          </a:p>
          <a:p>
            <a:pPr marL="384047" indent="-457200">
              <a:lnSpc>
                <a:spcPct val="100000"/>
              </a:lnSpc>
              <a:buSzPct val="100000"/>
              <a:buFont typeface="Arial"/>
              <a:buChar char="•"/>
              <a:defRPr sz="2600"/>
            </a:pPr>
            <a:r>
              <a:rPr u="sng" dirty="0">
                <a:solidFill>
                  <a:srgbClr val="0070C0"/>
                </a:solidFill>
                <a:uFill>
                  <a:solidFill>
                    <a:srgbClr val="519F87"/>
                  </a:solidFill>
                </a:uFill>
                <a:hlinkClick r:id="rId11"/>
              </a:rPr>
              <a:t>www.deathoverdinner.org</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667" name="Title 1"/>
          <p:cNvSpPr txBox="1">
            <a:spLocks noGrp="1"/>
          </p:cNvSpPr>
          <p:nvPr>
            <p:ph type="ctrTitle"/>
          </p:nvPr>
        </p:nvSpPr>
        <p:spPr>
          <a:prstGeom prst="rect">
            <a:avLst/>
          </a:prstGeom>
        </p:spPr>
        <p:txBody>
          <a:bodyPr/>
          <a:lstStyle/>
          <a:p>
            <a:r>
              <a:t>References</a:t>
            </a:r>
          </a:p>
        </p:txBody>
      </p:sp>
      <p:sp>
        <p:nvSpPr>
          <p:cNvPr id="668" name="Content Placeholder 2"/>
          <p:cNvSpPr txBox="1">
            <a:spLocks noGrp="1"/>
          </p:cNvSpPr>
          <p:nvPr>
            <p:ph type="subTitle" idx="1"/>
          </p:nvPr>
        </p:nvSpPr>
        <p:spPr>
          <a:xfrm>
            <a:off x="76200" y="1178275"/>
            <a:ext cx="8921378" cy="5374925"/>
          </a:xfrm>
          <a:prstGeom prst="rect">
            <a:avLst/>
          </a:prstGeom>
        </p:spPr>
        <p:txBody>
          <a:bodyPr>
            <a:normAutofit fontScale="70000" lnSpcReduction="20000"/>
          </a:bodyPr>
          <a:lstStyle/>
          <a:p>
            <a:pPr marL="0" indent="0" defTabSz="452627">
              <a:spcBef>
                <a:spcPts val="0"/>
              </a:spcBef>
              <a:defRPr sz="1386"/>
            </a:pPr>
            <a:r>
              <a:rPr dirty="0"/>
              <a:t>CDC (2005). NCHS, National Vital Statistics System, Mortality. Accessed on </a:t>
            </a:r>
            <a:r>
              <a:rPr lang="en-US" dirty="0"/>
              <a:t>Jan. 19, 2018</a:t>
            </a:r>
            <a:r>
              <a:rPr dirty="0"/>
              <a:t> at: </a:t>
            </a:r>
            <a:r>
              <a:rPr lang="en-US" u="sng" dirty="0">
                <a:solidFill>
                  <a:srgbClr val="519F87"/>
                </a:solidFill>
                <a:uFill>
                  <a:solidFill>
                    <a:srgbClr val="519F87"/>
                  </a:solidFill>
                </a:uFill>
                <a:hlinkClick r:id="rId4"/>
              </a:rPr>
              <a:t>https://www.cdc.gov/nchs/data/dvs/Mortfinal2005_worktable_309.pdf</a:t>
            </a:r>
            <a:endParaRPr lang="en-US" u="sng" dirty="0">
              <a:solidFill>
                <a:srgbClr val="519F87"/>
              </a:solidFill>
              <a:uFill>
                <a:solidFill>
                  <a:srgbClr val="519F87"/>
                </a:solidFill>
              </a:uFill>
            </a:endParaRPr>
          </a:p>
          <a:p>
            <a:pPr marL="0" indent="0" defTabSz="452627">
              <a:spcBef>
                <a:spcPts val="0"/>
              </a:spcBef>
              <a:defRPr sz="1386"/>
            </a:pPr>
            <a:endParaRPr lang="en-US" sz="1000" u="sng" dirty="0">
              <a:solidFill>
                <a:srgbClr val="519F87"/>
              </a:solidFill>
              <a:uFill>
                <a:solidFill>
                  <a:srgbClr val="519F87"/>
                </a:solidFill>
              </a:uFill>
            </a:endParaRPr>
          </a:p>
          <a:p>
            <a:pPr marL="0" indent="0" defTabSz="452627">
              <a:spcBef>
                <a:spcPts val="0"/>
              </a:spcBef>
              <a:defRPr sz="1386"/>
            </a:pPr>
            <a:r>
              <a:rPr dirty="0"/>
              <a:t>Survey of Californians by the California HealthCare Foundation. (2012).</a:t>
            </a:r>
            <a:r>
              <a:rPr lang="en-US" dirty="0"/>
              <a:t> Final Chapter: Californians' Attitudes and Experiences with Death and Dying</a:t>
            </a:r>
            <a:r>
              <a:rPr dirty="0"/>
              <a:t> </a:t>
            </a:r>
            <a:r>
              <a:rPr i="0" dirty="0"/>
              <a:t>Accessed on </a:t>
            </a:r>
            <a:r>
              <a:rPr lang="en-US" i="0" dirty="0"/>
              <a:t>Jan. 19, 2018 </a:t>
            </a:r>
            <a:r>
              <a:rPr i="0" dirty="0"/>
              <a:t>at: </a:t>
            </a:r>
            <a:r>
              <a:rPr lang="en-US" dirty="0">
                <a:hlinkClick r:id="rId5"/>
              </a:rPr>
              <a:t>http://www.chcf.org/publications/2012/02/final-chapter-death-dying</a:t>
            </a:r>
            <a:endParaRPr lang="en-US" dirty="0"/>
          </a:p>
          <a:p>
            <a:pPr marL="0" indent="0" defTabSz="452627">
              <a:spcBef>
                <a:spcPts val="0"/>
              </a:spcBef>
              <a:defRPr sz="1386"/>
            </a:pPr>
            <a:endParaRPr lang="en-US" i="0" dirty="0"/>
          </a:p>
          <a:p>
            <a:pPr marL="0">
              <a:spcBef>
                <a:spcPts val="0"/>
              </a:spcBef>
            </a:pPr>
            <a:r>
              <a:rPr lang="en-US" sz="1400" dirty="0"/>
              <a:t>Institute of Medicine. (2015). </a:t>
            </a:r>
            <a:r>
              <a:rPr lang="en-US" sz="1400" i="1" dirty="0"/>
              <a:t>Dying in America: Improving Quality and Honoring Individual Preferences Near the</a:t>
            </a:r>
          </a:p>
          <a:p>
            <a:pPr marL="0">
              <a:spcBef>
                <a:spcPts val="0"/>
              </a:spcBef>
            </a:pPr>
            <a:r>
              <a:rPr lang="en-US" sz="1400" i="1" dirty="0"/>
              <a:t>End of Life</a:t>
            </a:r>
            <a:r>
              <a:rPr lang="en-US" sz="1400" dirty="0"/>
              <a:t>. Washington, DC: The National Academies Press. Accessed Jan. 19, 2018: </a:t>
            </a:r>
            <a:endParaRPr lang="en-US" sz="1400" b="1" dirty="0"/>
          </a:p>
          <a:p>
            <a:pPr marL="0">
              <a:spcBef>
                <a:spcPts val="0"/>
              </a:spcBef>
            </a:pPr>
            <a:r>
              <a:rPr lang="en-US" sz="1400" u="sng" dirty="0">
                <a:solidFill>
                  <a:srgbClr val="519F87"/>
                </a:solidFill>
                <a:uFill>
                  <a:solidFill>
                    <a:srgbClr val="519F87"/>
                  </a:solidFill>
                </a:uFill>
                <a:hlinkClick r:id="rId6"/>
              </a:rPr>
              <a:t>https://www.nap.edu/catalog/18748/dying-in-america-improving-quality-and-honoring-individualpreferences-near</a:t>
            </a:r>
            <a:endParaRPr lang="en-US" sz="1400" u="sng" dirty="0">
              <a:solidFill>
                <a:srgbClr val="519F87"/>
              </a:solidFill>
              <a:uFill>
                <a:solidFill>
                  <a:srgbClr val="519F87"/>
                </a:solidFill>
              </a:uFill>
            </a:endParaRPr>
          </a:p>
          <a:p>
            <a:pPr marL="0">
              <a:spcBef>
                <a:spcPts val="0"/>
              </a:spcBef>
            </a:pPr>
            <a:endParaRPr lang="en-US" sz="1400" u="sng" dirty="0">
              <a:solidFill>
                <a:srgbClr val="519F87"/>
              </a:solidFill>
              <a:uFill>
                <a:solidFill>
                  <a:srgbClr val="519F87"/>
                </a:solidFill>
              </a:uFill>
            </a:endParaRPr>
          </a:p>
          <a:p>
            <a:pPr marL="0">
              <a:spcBef>
                <a:spcPts val="0"/>
              </a:spcBef>
            </a:pPr>
            <a:r>
              <a:rPr lang="en-US" sz="1300" dirty="0">
                <a:solidFill>
                  <a:srgbClr val="0070C0"/>
                </a:solidFill>
                <a:uFill>
                  <a:solidFill>
                    <a:srgbClr val="519F87"/>
                  </a:solidFill>
                </a:uFill>
              </a:rPr>
              <a:t>Lisa Wade.  (2013). How Do Physicians and Non-Physicians Want to Die? Accessed Jan. 19, 2018: </a:t>
            </a:r>
            <a:r>
              <a:rPr lang="en-US" sz="1300" dirty="0">
                <a:hlinkClick r:id="rId7"/>
              </a:rPr>
              <a:t>http://thesocietypages.org/socimages/2013/12/31/how-do-physicians-and-non-physicians-want-to-die</a:t>
            </a:r>
            <a:endParaRPr lang="en-US" sz="1300" dirty="0"/>
          </a:p>
          <a:p>
            <a:pPr marL="0">
              <a:spcBef>
                <a:spcPts val="0"/>
              </a:spcBef>
            </a:pPr>
            <a:endParaRPr lang="en-US" sz="1300" dirty="0"/>
          </a:p>
          <a:p>
            <a:pPr marL="0">
              <a:spcBef>
                <a:spcPts val="0"/>
              </a:spcBef>
            </a:pPr>
            <a:r>
              <a:rPr lang="en-US" sz="1400" dirty="0">
                <a:solidFill>
                  <a:srgbClr val="0070C0"/>
                </a:solidFill>
              </a:rPr>
              <a:t>Eric </a:t>
            </a:r>
            <a:r>
              <a:rPr lang="en-US" sz="1400" dirty="0" err="1">
                <a:solidFill>
                  <a:srgbClr val="0070C0"/>
                </a:solidFill>
              </a:rPr>
              <a:t>Fromme</a:t>
            </a:r>
            <a:r>
              <a:rPr lang="en-US" sz="1400" dirty="0">
                <a:solidFill>
                  <a:srgbClr val="0070C0"/>
                </a:solidFill>
              </a:rPr>
              <a:t> et al. Association Between Physician Orders for Life-Sustaining Treatment for Scope of Treatment and In-Hospital Death in Oregon. </a:t>
            </a:r>
            <a:r>
              <a:rPr lang="de-DE" sz="1400" dirty="0">
                <a:solidFill>
                  <a:srgbClr val="0070C0"/>
                </a:solidFill>
              </a:rPr>
              <a:t>J Am Geriatr Soc 62:1246–1251, 2014</a:t>
            </a:r>
            <a:endParaRPr lang="en-US" sz="1400" dirty="0">
              <a:solidFill>
                <a:srgbClr val="0070C0"/>
              </a:solidFill>
            </a:endParaRPr>
          </a:p>
          <a:p>
            <a:pPr marL="0">
              <a:spcBef>
                <a:spcPts val="0"/>
              </a:spcBef>
            </a:pPr>
            <a:endParaRPr lang="en-US" sz="1400" u="sng" dirty="0">
              <a:solidFill>
                <a:srgbClr val="519F87"/>
              </a:solidFill>
              <a:uFill>
                <a:solidFill>
                  <a:srgbClr val="519F87"/>
                </a:solidFill>
              </a:uFill>
            </a:endParaRPr>
          </a:p>
          <a:p>
            <a:pPr marL="0" indent="0" defTabSz="452627">
              <a:spcBef>
                <a:spcPts val="0"/>
              </a:spcBef>
              <a:defRPr sz="1386"/>
            </a:pPr>
            <a:r>
              <a:rPr dirty="0"/>
              <a:t>Louisiana Physician Orders for Scope of Treatment. </a:t>
            </a:r>
            <a:r>
              <a:rPr dirty="0" err="1"/>
              <a:t>n.d.</a:t>
            </a:r>
            <a:r>
              <a:rPr dirty="0"/>
              <a:t> Guide to Advance Care Planning. </a:t>
            </a:r>
            <a:r>
              <a:rPr lang="en-US" dirty="0"/>
              <a:t>Accessed Jan. 19, 2018: </a:t>
            </a:r>
            <a:r>
              <a:rPr lang="en-US" dirty="0">
                <a:hlinkClick r:id="rId8"/>
              </a:rPr>
              <a:t>http://www.polst.org/wp-content/uploads/2012/12/LaPOST-Guide-to-Advance-Care-Planning.pdf</a:t>
            </a:r>
            <a:endParaRPr lang="en-US" dirty="0"/>
          </a:p>
          <a:p>
            <a:pPr marL="0" indent="0" defTabSz="452627">
              <a:spcBef>
                <a:spcPts val="0"/>
              </a:spcBef>
              <a:defRPr sz="1386"/>
            </a:pPr>
            <a:endParaRPr lang="en-US" dirty="0"/>
          </a:p>
          <a:p>
            <a:pPr marL="0" indent="0" defTabSz="452627">
              <a:spcBef>
                <a:spcPts val="0"/>
              </a:spcBef>
              <a:defRPr sz="1386"/>
            </a:pPr>
            <a:r>
              <a:rPr dirty="0"/>
              <a:t>GA Department of Human Resources. (2007). Georgia Advance Directive for Health Care. </a:t>
            </a:r>
            <a:r>
              <a:rPr lang="en-US" dirty="0"/>
              <a:t>Accessed Jan. 19, 2018: </a:t>
            </a:r>
            <a:r>
              <a:rPr lang="en-US" u="sng" dirty="0">
                <a:solidFill>
                  <a:srgbClr val="0070C0"/>
                </a:solidFill>
                <a:uFill>
                  <a:solidFill>
                    <a:srgbClr val="519F87"/>
                  </a:solidFill>
                </a:uFill>
                <a:hlinkClick r:id="rId9"/>
              </a:rPr>
              <a:t>https://aging.georgia.gov/sites/aging.georgia.gov/files/related_files/service/GEORGIA_ADVANCE_DIRECTIVE_FOR_HEALTH_CARE-10.pdf</a:t>
            </a:r>
            <a:endParaRPr lang="en-US" u="sng" dirty="0">
              <a:solidFill>
                <a:srgbClr val="0070C0"/>
              </a:solidFill>
              <a:uFill>
                <a:solidFill>
                  <a:srgbClr val="519F87"/>
                </a:solidFill>
              </a:uFill>
            </a:endParaRPr>
          </a:p>
          <a:p>
            <a:pPr marL="0" indent="0" defTabSz="452627">
              <a:spcBef>
                <a:spcPts val="0"/>
              </a:spcBef>
              <a:defRPr sz="1386"/>
            </a:pPr>
            <a:endParaRPr lang="en-US" u="sng" dirty="0">
              <a:solidFill>
                <a:srgbClr val="0070C0"/>
              </a:solidFill>
              <a:uFill>
                <a:solidFill>
                  <a:srgbClr val="519F87"/>
                </a:solidFill>
              </a:uFill>
            </a:endParaRPr>
          </a:p>
          <a:p>
            <a:pPr marL="0" indent="0" defTabSz="452627">
              <a:spcBef>
                <a:spcPts val="0"/>
              </a:spcBef>
              <a:defRPr sz="1386"/>
            </a:pPr>
            <a:r>
              <a:rPr dirty="0"/>
              <a:t>West Virginia Center for End-of-Life Care. (2012). Using the POST Form: Guidance for Healthcare Professionals. </a:t>
            </a:r>
            <a:r>
              <a:rPr lang="en-US" dirty="0"/>
              <a:t>Accessed Jan 19, 2018: </a:t>
            </a:r>
            <a:r>
              <a:rPr u="sng" dirty="0">
                <a:solidFill>
                  <a:srgbClr val="519F87"/>
                </a:solidFill>
                <a:uFill>
                  <a:solidFill>
                    <a:srgbClr val="519F87"/>
                  </a:solidFill>
                </a:uFill>
                <a:hlinkClick r:id="rId10"/>
              </a:rPr>
              <a:t>http://www.polst.org/wp-content/uploads/2013/01/POST-Manual-2012-complete.pdf</a:t>
            </a:r>
            <a:r>
              <a:rPr dirty="0"/>
              <a:t> </a:t>
            </a:r>
            <a:endParaRPr lang="en-US" dirty="0"/>
          </a:p>
          <a:p>
            <a:pPr marL="0" indent="0" defTabSz="452627">
              <a:spcBef>
                <a:spcPts val="0"/>
              </a:spcBef>
              <a:defRPr sz="1386"/>
            </a:pPr>
            <a:endParaRPr dirty="0"/>
          </a:p>
          <a:p>
            <a:pPr marL="0" indent="0" defTabSz="452627">
              <a:spcBef>
                <a:spcPts val="0"/>
              </a:spcBef>
              <a:defRPr sz="1386"/>
            </a:pPr>
            <a:r>
              <a:rPr dirty="0" err="1"/>
              <a:t>Heerema</a:t>
            </a:r>
            <a:r>
              <a:rPr dirty="0"/>
              <a:t>, E. (2013). Antibiotic Use in Advanced Dementia. About.com Alzheimer’s/Dementia. </a:t>
            </a:r>
            <a:r>
              <a:rPr lang="en-US" dirty="0"/>
              <a:t>Accessed Jan. 19, 2018: </a:t>
            </a:r>
            <a:r>
              <a:rPr lang="en-US" u="sng" dirty="0">
                <a:solidFill>
                  <a:srgbClr val="519F87"/>
                </a:solidFill>
                <a:uFill>
                  <a:solidFill>
                    <a:srgbClr val="519F87"/>
                  </a:solidFill>
                </a:uFill>
                <a:hlinkClick r:id="rId11"/>
              </a:rPr>
              <a:t>https://www.verywell.com/antibiotic-use-in-advanced-dementia-98209</a:t>
            </a:r>
            <a:endParaRPr lang="en-US" u="sng" dirty="0">
              <a:solidFill>
                <a:srgbClr val="519F87"/>
              </a:solidFill>
              <a:uFill>
                <a:solidFill>
                  <a:srgbClr val="519F87"/>
                </a:solidFill>
              </a:uFill>
            </a:endParaRPr>
          </a:p>
          <a:p>
            <a:pPr marL="0" indent="0" defTabSz="452627">
              <a:spcBef>
                <a:spcPts val="0"/>
              </a:spcBef>
              <a:defRPr sz="1386"/>
            </a:pPr>
            <a:endParaRPr lang="en-US" u="sng" dirty="0">
              <a:solidFill>
                <a:srgbClr val="519F87"/>
              </a:solidFill>
              <a:uFill>
                <a:solidFill>
                  <a:srgbClr val="519F87"/>
                </a:solidFill>
              </a:uFill>
            </a:endParaRPr>
          </a:p>
          <a:p>
            <a:pPr marL="0" indent="0" defTabSz="452627">
              <a:spcBef>
                <a:spcPts val="0"/>
              </a:spcBef>
              <a:defRPr sz="1386"/>
            </a:pPr>
            <a:r>
              <a:rPr lang="en-US" sz="1400" dirty="0"/>
              <a:t>Paula Span. </a:t>
            </a:r>
            <a:r>
              <a:rPr lang="en-US" sz="1400" i="1" dirty="0"/>
              <a:t>The Patients Were Saved. That’s Why the Families Are Suing. </a:t>
            </a:r>
            <a:r>
              <a:rPr lang="en-US" sz="1400" dirty="0"/>
              <a:t>New York Times. APRIL 10, 2017. Accessed January 19, 2018: </a:t>
            </a:r>
            <a:r>
              <a:rPr lang="en-US" sz="1400" dirty="0">
                <a:hlinkClick r:id="rId12"/>
              </a:rPr>
              <a:t>https://www.nytimes.com/2017/04/10/health/wrongful-life-lawsuit-dnr.html</a:t>
            </a:r>
            <a:endParaRPr lang="en-US" sz="1400" dirty="0"/>
          </a:p>
          <a:p>
            <a:pPr marL="0" indent="0" defTabSz="452627">
              <a:spcBef>
                <a:spcPts val="0"/>
              </a:spcBef>
              <a:defRPr sz="1386"/>
            </a:pPr>
            <a:endParaRPr lang="en-US" u="sng" dirty="0">
              <a:solidFill>
                <a:srgbClr val="519F87"/>
              </a:solidFill>
              <a:uFill>
                <a:solidFill>
                  <a:srgbClr val="519F87"/>
                </a:solidFill>
              </a:uFill>
            </a:endParaRPr>
          </a:p>
          <a:p>
            <a:pPr marL="0" indent="0" defTabSz="452627">
              <a:spcBef>
                <a:spcPts val="0"/>
              </a:spcBef>
              <a:defRPr sz="1386"/>
            </a:pPr>
            <a:r>
              <a:rPr dirty="0"/>
              <a:t>Coalition for Compassionate Care of California. (2011). Introducing the POLST. </a:t>
            </a:r>
            <a:r>
              <a:rPr lang="en-US" dirty="0"/>
              <a:t>Access Jan. 19, 2018: </a:t>
            </a:r>
            <a:r>
              <a:rPr lang="en-US" u="sng" dirty="0">
                <a:solidFill>
                  <a:srgbClr val="519F87"/>
                </a:solidFill>
                <a:uFill>
                  <a:solidFill>
                    <a:srgbClr val="519F87"/>
                  </a:solidFill>
                </a:uFill>
                <a:hlinkClick r:id="rId13"/>
              </a:rPr>
              <a:t>https://www.youtube.com/watch?feature=player_embedded&amp;v=FjUrI1NsM-M</a:t>
            </a:r>
            <a:endParaRPr lang="en-US" u="sng" dirty="0">
              <a:solidFill>
                <a:srgbClr val="519F87"/>
              </a:solidFill>
              <a:uFill>
                <a:solidFill>
                  <a:srgbClr val="519F87"/>
                </a:solidFill>
              </a:uFill>
            </a:endParaRPr>
          </a:p>
          <a:p>
            <a:pPr marL="0" indent="0" defTabSz="452627">
              <a:spcBef>
                <a:spcPts val="0"/>
              </a:spcBef>
              <a:defRPr sz="1386"/>
            </a:pPr>
            <a:endParaRPr lang="en-US" u="sng" dirty="0">
              <a:solidFill>
                <a:srgbClr val="519F87"/>
              </a:solidFill>
              <a:uFill>
                <a:solidFill>
                  <a:srgbClr val="519F87"/>
                </a:solidFill>
              </a:uFill>
            </a:endParaRPr>
          </a:p>
          <a:p>
            <a:pPr marL="0" indent="0" defTabSz="452627">
              <a:spcBef>
                <a:spcPts val="0"/>
              </a:spcBef>
              <a:defRPr sz="1386"/>
            </a:pPr>
            <a:r>
              <a:rPr dirty="0"/>
              <a:t>American Geriatric Society Geriatric Review Syllabus Teaching Slide-set</a:t>
            </a:r>
            <a:r>
              <a:rPr lang="en-US" dirty="0"/>
              <a:t>. Accessed Jan. 19, 2018: </a:t>
            </a:r>
            <a:r>
              <a:rPr lang="en-US" dirty="0">
                <a:hlinkClick r:id="rId14"/>
              </a:rPr>
              <a:t>https://geriatricscareonline.org/ProductAbstract/grs-teaching-slides/S001/</a:t>
            </a:r>
            <a:endParaRPr lang="en-US" dirty="0"/>
          </a:p>
          <a:p>
            <a:pPr marL="0" indent="0" defTabSz="452627">
              <a:lnSpc>
                <a:spcPct val="100000"/>
              </a:lnSpc>
              <a:spcBef>
                <a:spcPts val="1100"/>
              </a:spcBef>
              <a:defRPr sz="1386"/>
            </a:pPr>
            <a:endParaRPr dirty="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Title 1"/>
          <p:cNvSpPr txBox="1">
            <a:spLocks noGrp="1"/>
          </p:cNvSpPr>
          <p:nvPr>
            <p:ph type="ctrTitle"/>
          </p:nvPr>
        </p:nvSpPr>
        <p:spPr>
          <a:prstGeom prst="rect">
            <a:avLst/>
          </a:prstGeom>
        </p:spPr>
        <p:txBody>
          <a:bodyPr/>
          <a:lstStyle/>
          <a:p>
            <a:r>
              <a:t>Georgia Legal Foundations</a:t>
            </a:r>
          </a:p>
        </p:txBody>
      </p:sp>
      <p:pic>
        <p:nvPicPr>
          <p:cNvPr id="317" name="Picture 4" descr="Picture 4"/>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318" name="Content Placeholder 2"/>
          <p:cNvSpPr txBox="1">
            <a:spLocks noGrp="1"/>
          </p:cNvSpPr>
          <p:nvPr>
            <p:ph type="subTitle" idx="1"/>
          </p:nvPr>
        </p:nvSpPr>
        <p:spPr>
          <a:xfrm>
            <a:off x="1359722" y="1590003"/>
            <a:ext cx="7161736" cy="4327093"/>
          </a:xfrm>
          <a:prstGeom prst="rect">
            <a:avLst/>
          </a:prstGeom>
        </p:spPr>
        <p:txBody>
          <a:bodyPr/>
          <a:lstStyle/>
          <a:p>
            <a:pPr marL="828675" indent="-903287">
              <a:lnSpc>
                <a:spcPct val="110000"/>
              </a:lnSpc>
              <a:defRPr sz="2400"/>
            </a:pPr>
            <a:r>
              <a:rPr dirty="0"/>
              <a:t>• GA Advance Directive</a:t>
            </a:r>
            <a:br>
              <a:rPr dirty="0"/>
            </a:br>
            <a:r>
              <a:rPr dirty="0"/>
              <a:t>– Ga. AD Law - 2007 HB 24</a:t>
            </a:r>
            <a:br>
              <a:rPr dirty="0"/>
            </a:br>
            <a:r>
              <a:rPr dirty="0"/>
              <a:t>– Ga.  Dept. Of Human Resources (2007 HB 24</a:t>
            </a:r>
            <a:br>
              <a:rPr dirty="0"/>
            </a:br>
            <a:r>
              <a:rPr dirty="0"/>
              <a:t>   Rules And Regulations)</a:t>
            </a:r>
            <a:br>
              <a:rPr dirty="0"/>
            </a:br>
            <a:r>
              <a:rPr dirty="0"/>
              <a:t>– Ga. Code 31-39 DNR/AND &amp; Cardiopulmonary</a:t>
            </a:r>
            <a:br>
              <a:rPr dirty="0"/>
            </a:br>
            <a:r>
              <a:rPr dirty="0"/>
              <a:t>   Resuscitation Laws</a:t>
            </a:r>
          </a:p>
          <a:p>
            <a:pPr marL="371475" indent="-446087">
              <a:lnSpc>
                <a:spcPct val="110000"/>
              </a:lnSpc>
              <a:tabLst>
                <a:tab pos="736600" algn="l"/>
              </a:tabLst>
              <a:defRPr sz="2400"/>
            </a:pPr>
            <a:r>
              <a:rPr dirty="0"/>
              <a:t>•  GA Physician Order For Life Sustaining Treatment</a:t>
            </a:r>
            <a:br>
              <a:rPr dirty="0"/>
            </a:br>
            <a:r>
              <a:rPr dirty="0"/>
              <a:t>(POLST)  </a:t>
            </a:r>
          </a:p>
          <a:p>
            <a:pPr marL="0" indent="738187">
              <a:lnSpc>
                <a:spcPct val="110000"/>
              </a:lnSpc>
              <a:spcBef>
                <a:spcPts val="0"/>
              </a:spcBef>
              <a:tabLst>
                <a:tab pos="330200" algn="l"/>
                <a:tab pos="736600" algn="l"/>
              </a:tabLst>
              <a:defRPr sz="2400"/>
            </a:pPr>
            <a:r>
              <a:rPr dirty="0"/>
              <a:t>– Ga. DPH, POLST Form, 2012</a:t>
            </a:r>
            <a:br>
              <a:rPr dirty="0"/>
            </a:br>
            <a:r>
              <a:rPr dirty="0"/>
              <a:t>– </a:t>
            </a:r>
            <a:r>
              <a:rPr i="1" u="sng" dirty="0"/>
              <a:t> </a:t>
            </a:r>
            <a:r>
              <a:rPr b="1" i="1" u="sng" dirty="0"/>
              <a:t>SB 109 2015</a:t>
            </a:r>
          </a:p>
        </p:txBody>
      </p:sp>
    </p:spTree>
    <p:extLst>
      <p:ext uri="{BB962C8B-B14F-4D97-AF65-F5344CB8AC3E}">
        <p14:creationId xmlns:p14="http://schemas.microsoft.com/office/powerpoint/2010/main" val="399267034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327" name="Title 1"/>
          <p:cNvSpPr txBox="1">
            <a:spLocks noGrp="1"/>
          </p:cNvSpPr>
          <p:nvPr>
            <p:ph type="ctrTitle"/>
          </p:nvPr>
        </p:nvSpPr>
        <p:spPr>
          <a:prstGeom prst="rect">
            <a:avLst/>
          </a:prstGeom>
        </p:spPr>
        <p:txBody>
          <a:bodyPr/>
          <a:lstStyle>
            <a:lvl1pPr>
              <a:defRPr b="1">
                <a:latin typeface="+mj-lt"/>
                <a:ea typeface="+mj-ea"/>
                <a:cs typeface="+mj-cs"/>
                <a:sym typeface="Calibri"/>
              </a:defRPr>
            </a:lvl1pPr>
          </a:lstStyle>
          <a:p>
            <a:r>
              <a:rPr dirty="0"/>
              <a:t>SB109</a:t>
            </a:r>
            <a:r>
              <a:rPr lang="en-US" dirty="0"/>
              <a:t> (2015)</a:t>
            </a:r>
            <a:endParaRPr dirty="0"/>
          </a:p>
        </p:txBody>
      </p:sp>
      <p:sp>
        <p:nvSpPr>
          <p:cNvPr id="328" name="Content Placeholder 2"/>
          <p:cNvSpPr txBox="1">
            <a:spLocks noGrp="1"/>
          </p:cNvSpPr>
          <p:nvPr>
            <p:ph type="subTitle" idx="1"/>
          </p:nvPr>
        </p:nvSpPr>
        <p:spPr>
          <a:xfrm>
            <a:off x="228600" y="1590880"/>
            <a:ext cx="8763000" cy="4712992"/>
          </a:xfrm>
          <a:prstGeom prst="rect">
            <a:avLst/>
          </a:prstGeom>
        </p:spPr>
        <p:txBody>
          <a:bodyPr>
            <a:normAutofit/>
          </a:bodyPr>
          <a:lstStyle/>
          <a:p>
            <a:pPr>
              <a:spcBef>
                <a:spcPts val="0"/>
              </a:spcBef>
              <a:defRPr sz="2600"/>
            </a:pPr>
            <a:r>
              <a:rPr dirty="0"/>
              <a:t>• Portable </a:t>
            </a:r>
            <a:r>
              <a:rPr lang="en-US" dirty="0"/>
              <a:t>a</a:t>
            </a:r>
            <a:r>
              <a:rPr dirty="0"/>
              <a:t>cross </a:t>
            </a:r>
            <a:r>
              <a:rPr lang="en-US" dirty="0"/>
              <a:t>c</a:t>
            </a:r>
            <a:r>
              <a:rPr dirty="0"/>
              <a:t>are </a:t>
            </a:r>
            <a:r>
              <a:rPr lang="en-US" dirty="0"/>
              <a:t>s</a:t>
            </a:r>
            <a:r>
              <a:rPr dirty="0"/>
              <a:t>ettings</a:t>
            </a:r>
          </a:p>
          <a:p>
            <a:pPr>
              <a:spcBef>
                <a:spcPts val="0"/>
              </a:spcBef>
              <a:defRPr sz="2600"/>
            </a:pPr>
            <a:r>
              <a:rPr dirty="0"/>
              <a:t>• Review of form recommended a</a:t>
            </a:r>
            <a:r>
              <a:rPr lang="en-US" dirty="0"/>
              <a:t>t</a:t>
            </a:r>
            <a:r>
              <a:rPr dirty="0"/>
              <a:t> </a:t>
            </a:r>
            <a:r>
              <a:rPr lang="en-US" dirty="0"/>
              <a:t>care </a:t>
            </a:r>
            <a:r>
              <a:rPr dirty="0"/>
              <a:t>transitions</a:t>
            </a:r>
          </a:p>
          <a:p>
            <a:pPr>
              <a:spcBef>
                <a:spcPts val="0"/>
              </a:spcBef>
              <a:defRPr sz="2600"/>
            </a:pPr>
            <a:r>
              <a:rPr dirty="0"/>
              <a:t>• Immunity </a:t>
            </a:r>
            <a:r>
              <a:rPr lang="en-US" dirty="0"/>
              <a:t>f</a:t>
            </a:r>
            <a:r>
              <a:rPr dirty="0"/>
              <a:t>or </a:t>
            </a:r>
            <a:r>
              <a:rPr lang="en-US" dirty="0"/>
              <a:t>a</a:t>
            </a:r>
            <a:r>
              <a:rPr dirty="0"/>
              <a:t>ll</a:t>
            </a:r>
            <a:r>
              <a:rPr lang="en-US" dirty="0"/>
              <a:t> when followed in good faith</a:t>
            </a:r>
          </a:p>
          <a:p>
            <a:pPr>
              <a:spcBef>
                <a:spcPts val="0"/>
              </a:spcBef>
              <a:defRPr sz="2600"/>
            </a:pPr>
            <a:r>
              <a:rPr lang="en-US" dirty="0"/>
              <a:t>			-Except if violates Code Section 16-5-5 (Assisted Suicide)</a:t>
            </a:r>
            <a:endParaRPr dirty="0"/>
          </a:p>
          <a:p>
            <a:pPr>
              <a:spcBef>
                <a:spcPts val="0"/>
              </a:spcBef>
              <a:defRPr sz="2600"/>
            </a:pPr>
            <a:r>
              <a:rPr dirty="0"/>
              <a:t>• Protections for treating pain</a:t>
            </a:r>
            <a:endParaRPr lang="en-US" dirty="0"/>
          </a:p>
          <a:p>
            <a:pPr>
              <a:spcBef>
                <a:spcPts val="0"/>
              </a:spcBef>
              <a:defRPr sz="2600"/>
            </a:pPr>
            <a:r>
              <a:rPr lang="en-US" dirty="0"/>
              <a:t>• Equates terms such as DNR=AND</a:t>
            </a:r>
          </a:p>
          <a:p>
            <a:pPr>
              <a:spcBef>
                <a:spcPts val="0"/>
              </a:spcBef>
              <a:defRPr sz="2600"/>
            </a:pPr>
            <a:r>
              <a:rPr lang="en-US" dirty="0"/>
              <a:t>• All conflicting laws are repealed</a:t>
            </a:r>
          </a:p>
          <a:p>
            <a:pPr>
              <a:spcBef>
                <a:spcPts val="0"/>
              </a:spcBef>
              <a:defRPr sz="2600"/>
            </a:pPr>
            <a:r>
              <a:rPr lang="en-US" dirty="0"/>
              <a:t>• Most recent document is valid one</a:t>
            </a:r>
          </a:p>
          <a:p>
            <a:pPr>
              <a:spcBef>
                <a:spcPts val="0"/>
              </a:spcBef>
              <a:defRPr sz="2600"/>
            </a:pPr>
            <a:endParaRPr lang="en-US" dirty="0"/>
          </a:p>
        </p:txBody>
      </p:sp>
    </p:spTree>
    <p:extLst>
      <p:ext uri="{BB962C8B-B14F-4D97-AF65-F5344CB8AC3E}">
        <p14:creationId xmlns:p14="http://schemas.microsoft.com/office/powerpoint/2010/main" val="9840942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Picture 5" descr="Picture 5"/>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357" name="Title 1"/>
          <p:cNvSpPr txBox="1">
            <a:spLocks noGrp="1"/>
          </p:cNvSpPr>
          <p:nvPr>
            <p:ph type="ctrTitle"/>
          </p:nvPr>
        </p:nvSpPr>
        <p:spPr>
          <a:prstGeom prst="rect">
            <a:avLst/>
          </a:prstGeom>
        </p:spPr>
        <p:txBody>
          <a:bodyPr/>
          <a:lstStyle/>
          <a:p>
            <a:r>
              <a:t>POLST Implementation/Use</a:t>
            </a:r>
            <a:br/>
            <a:r>
              <a:t>in Hospital Setting</a:t>
            </a:r>
          </a:p>
        </p:txBody>
      </p:sp>
      <p:sp>
        <p:nvSpPr>
          <p:cNvPr id="358" name="Content Placeholder 2"/>
          <p:cNvSpPr txBox="1">
            <a:spLocks noGrp="1"/>
          </p:cNvSpPr>
          <p:nvPr>
            <p:ph type="subTitle" idx="1"/>
          </p:nvPr>
        </p:nvSpPr>
        <p:spPr>
          <a:xfrm>
            <a:off x="856442" y="1476823"/>
            <a:ext cx="7589854" cy="4784909"/>
          </a:xfrm>
          <a:prstGeom prst="rect">
            <a:avLst/>
          </a:prstGeom>
        </p:spPr>
        <p:txBody>
          <a:bodyPr/>
          <a:lstStyle/>
          <a:p>
            <a:pPr indent="-457200">
              <a:lnSpc>
                <a:spcPct val="100000"/>
              </a:lnSpc>
              <a:defRPr sz="2400" u="sng"/>
            </a:pPr>
            <a:r>
              <a:rPr dirty="0"/>
              <a:t>Medicare Conditions of Participation: </a:t>
            </a:r>
            <a:r>
              <a:rPr u="none" dirty="0"/>
              <a:t>Hospital orders may only be written by MD with staff privileges (this does </a:t>
            </a:r>
            <a:r>
              <a:rPr dirty="0"/>
              <a:t>not</a:t>
            </a:r>
            <a:r>
              <a:rPr u="none" dirty="0"/>
              <a:t> mean a POLST signed by a non-privileged physician should be ignored)</a:t>
            </a:r>
          </a:p>
          <a:p>
            <a:pPr indent="-457200">
              <a:lnSpc>
                <a:spcPct val="100000"/>
              </a:lnSpc>
              <a:defRPr sz="2400"/>
            </a:pPr>
            <a:r>
              <a:rPr dirty="0"/>
              <a:t>POLST Process when Patient Arrives at Hospital with POLST </a:t>
            </a:r>
            <a:r>
              <a:rPr u="sng" dirty="0"/>
              <a:t>signed by non-privileged physician:</a:t>
            </a:r>
          </a:p>
          <a:p>
            <a:pPr indent="-457200">
              <a:lnSpc>
                <a:spcPct val="100000"/>
              </a:lnSpc>
              <a:defRPr sz="2400"/>
            </a:pPr>
            <a:r>
              <a:rPr dirty="0"/>
              <a:t>• Physician should review the document(s) and either </a:t>
            </a:r>
          </a:p>
          <a:p>
            <a:pPr indent="-457200">
              <a:lnSpc>
                <a:spcPct val="100000"/>
              </a:lnSpc>
              <a:defRPr sz="2400"/>
            </a:pPr>
            <a:r>
              <a:rPr dirty="0"/>
              <a:t>              • Sign POLST form as the “</a:t>
            </a:r>
            <a:r>
              <a:rPr lang="en-US" dirty="0"/>
              <a:t>Concurring</a:t>
            </a:r>
            <a:r>
              <a:rPr dirty="0"/>
              <a:t> Physician”</a:t>
            </a:r>
          </a:p>
          <a:p>
            <a:pPr indent="-457200">
              <a:lnSpc>
                <a:spcPct val="100000"/>
              </a:lnSpc>
              <a:defRPr sz="2400"/>
            </a:pPr>
            <a:r>
              <a:rPr dirty="0"/>
              <a:t>              • Rewrite orders into hospital system</a:t>
            </a:r>
          </a:p>
          <a:p>
            <a:pPr indent="-457200">
              <a:lnSpc>
                <a:spcPct val="100000"/>
              </a:lnSpc>
              <a:defRPr sz="2400"/>
            </a:pPr>
            <a:r>
              <a:rPr dirty="0"/>
              <a:t>• Hospital policies should be written to govern this process</a:t>
            </a:r>
          </a:p>
        </p:txBody>
      </p:sp>
      <p:sp>
        <p:nvSpPr>
          <p:cNvPr id="359" name="TextBox 9"/>
          <p:cNvSpPr txBox="1"/>
          <p:nvPr/>
        </p:nvSpPr>
        <p:spPr>
          <a:xfrm>
            <a:off x="900741" y="5980591"/>
            <a:ext cx="7183781" cy="787883"/>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1400">
                <a:solidFill>
                  <a:srgbClr val="77933C"/>
                </a:solidFill>
                <a:latin typeface="Corbel"/>
                <a:ea typeface="Corbel"/>
                <a:cs typeface="Corbel"/>
                <a:sym typeface="Corbel"/>
              </a:defRPr>
            </a:pPr>
            <a:r>
              <a:t>David W. Eddinger, RN, MPH</a:t>
            </a:r>
          </a:p>
          <a:p>
            <a:pPr>
              <a:defRPr sz="1400">
                <a:solidFill>
                  <a:srgbClr val="77933C"/>
                </a:solidFill>
                <a:latin typeface="Corbel"/>
                <a:ea typeface="Corbel"/>
                <a:cs typeface="Corbel"/>
                <a:sym typeface="Corbel"/>
              </a:defRPr>
            </a:pPr>
            <a:r>
              <a:t>Captain US Public Health Service, Retired     /    Technical Director Hospital Survey and Certification</a:t>
            </a:r>
          </a:p>
          <a:p>
            <a:pPr>
              <a:defRPr sz="1400">
                <a:solidFill>
                  <a:srgbClr val="77933C"/>
                </a:solidFill>
                <a:latin typeface="Corbel"/>
                <a:ea typeface="Corbel"/>
                <a:cs typeface="Corbel"/>
                <a:sym typeface="Corbel"/>
              </a:defRPr>
            </a:pPr>
            <a:r>
              <a:t>CMS/CCSQ/Survey &amp; Certification Group/Division of Acute Care Services</a:t>
            </a:r>
          </a:p>
        </p:txBody>
      </p:sp>
    </p:spTree>
    <p:extLst>
      <p:ext uri="{BB962C8B-B14F-4D97-AF65-F5344CB8AC3E}">
        <p14:creationId xmlns:p14="http://schemas.microsoft.com/office/powerpoint/2010/main" val="348910356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0" name="Picture 2" descr="Picture 2"/>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671" name="Title 1"/>
          <p:cNvSpPr txBox="1">
            <a:spLocks noGrp="1"/>
          </p:cNvSpPr>
          <p:nvPr>
            <p:ph type="ctrTitle"/>
          </p:nvPr>
        </p:nvSpPr>
        <p:spPr>
          <a:xfrm>
            <a:off x="393260" y="1143000"/>
            <a:ext cx="7833474" cy="1358380"/>
          </a:xfrm>
          <a:prstGeom prst="rect">
            <a:avLst/>
          </a:prstGeom>
        </p:spPr>
        <p:txBody>
          <a:bodyPr/>
          <a:lstStyle>
            <a:lvl1pPr algn="ctr">
              <a:defRPr sz="5000"/>
            </a:lvl1pPr>
          </a:lstStyle>
          <a:p>
            <a:r>
              <a:rPr dirty="0"/>
              <a:t>Thank You</a:t>
            </a:r>
          </a:p>
        </p:txBody>
      </p:sp>
      <p:pic>
        <p:nvPicPr>
          <p:cNvPr id="672" name="Picture 3" descr="Picture 3"/>
          <p:cNvPicPr>
            <a:picLocks noChangeAspect="1"/>
          </p:cNvPicPr>
          <p:nvPr/>
        </p:nvPicPr>
        <p:blipFill>
          <a:blip r:embed="rId4"/>
          <a:stretch>
            <a:fillRect/>
          </a:stretch>
        </p:blipFill>
        <p:spPr>
          <a:xfrm>
            <a:off x="2609787" y="2438400"/>
            <a:ext cx="3835108" cy="1270380"/>
          </a:xfrm>
          <a:prstGeom prst="rect">
            <a:avLst/>
          </a:prstGeom>
          <a:ln w="12700">
            <a:miter lim="400000"/>
          </a:ln>
        </p:spPr>
      </p:pic>
      <p:sp>
        <p:nvSpPr>
          <p:cNvPr id="2" name="TextBox 1">
            <a:extLst>
              <a:ext uri="{FF2B5EF4-FFF2-40B4-BE49-F238E27FC236}">
                <a16:creationId xmlns:a16="http://schemas.microsoft.com/office/drawing/2014/main" id="{297BB885-322D-4468-982F-0D3528BCBB8D}"/>
              </a:ext>
            </a:extLst>
          </p:cNvPr>
          <p:cNvSpPr txBox="1"/>
          <p:nvPr/>
        </p:nvSpPr>
        <p:spPr>
          <a:xfrm>
            <a:off x="655263" y="4618376"/>
            <a:ext cx="7833474"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To learn more about how to become involved in POLST advocacy, please go to www.GAPOLST.org</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65257"/>
            <a:ext cx="7620000" cy="2076172"/>
          </a:xfrm>
        </p:spPr>
        <p:txBody>
          <a:bodyPr/>
          <a:lstStyle/>
          <a:p>
            <a:pPr algn="ctr"/>
            <a: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t>Questions ?</a:t>
            </a:r>
            <a:b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br>
            <a:b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br>
            <a:b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br>
            <a:endPar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endParaRPr>
          </a:p>
        </p:txBody>
      </p:sp>
      <p:sp>
        <p:nvSpPr>
          <p:cNvPr id="6" name="Content Placeholder 2"/>
          <p:cNvSpPr txBox="1">
            <a:spLocks/>
          </p:cNvSpPr>
          <p:nvPr/>
        </p:nvSpPr>
        <p:spPr>
          <a:xfrm>
            <a:off x="836449" y="1717723"/>
            <a:ext cx="6861502" cy="366444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257175"/>
            <a:endParaRPr lang="en-US" sz="1650" b="1" dirty="0">
              <a:solidFill>
                <a:srgbClr val="002060"/>
              </a:solidFill>
              <a:latin typeface="Franklin Gothic Book" panose="020B0503020102020204" pitchFamily="34" charset="0"/>
            </a:endParaRPr>
          </a:p>
          <a:p>
            <a:pPr marL="0" indent="0">
              <a:buNone/>
            </a:pPr>
            <a:endParaRPr lang="en-US" sz="2625" dirty="0">
              <a:solidFill>
                <a:srgbClr val="002060"/>
              </a:solidFill>
              <a:latin typeface="Franklin Gothic Book" panose="020B0503020102020204" pitchFamily="34" charset="0"/>
            </a:endParaRPr>
          </a:p>
          <a:p>
            <a:pPr marL="0" indent="0">
              <a:spcBef>
                <a:spcPts val="450"/>
              </a:spcBef>
              <a:spcAft>
                <a:spcPts val="900"/>
              </a:spcAft>
              <a:buClrTx/>
              <a:buNone/>
            </a:pPr>
            <a:endParaRPr lang="en-US" sz="2400" dirty="0">
              <a:solidFill>
                <a:srgbClr val="002A7E"/>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r>
              <a:rPr lang="en-US" sz="1800" b="1" dirty="0">
                <a:solidFill>
                  <a:srgbClr val="002570"/>
                </a:solidFill>
                <a:latin typeface="Franklin Gothic Demi Cond" panose="020B0706030402020204" pitchFamily="34" charset="0"/>
              </a:rPr>
              <a:t> 	 </a:t>
            </a:r>
            <a:r>
              <a:rPr lang="en-US" sz="3000" b="1" dirty="0">
                <a:solidFill>
                  <a:srgbClr val="002570"/>
                </a:solidFill>
                <a:latin typeface="Franklin Gothic Demi Cond" panose="020B0706030402020204" pitchFamily="34" charset="0"/>
              </a:rPr>
              <a:t>The phones are unmuted for questions.  </a:t>
            </a:r>
            <a:endParaRPr lang="en-US" sz="3000" b="1" dirty="0">
              <a:solidFill>
                <a:srgbClr val="001970"/>
              </a:solidFill>
              <a:latin typeface="Franklin Gothic Demi Cond" panose="020B07060304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indent="-257175" algn="ctr"/>
            <a:endParaRPr lang="en-US" sz="1650" dirty="0"/>
          </a:p>
          <a:p>
            <a:pPr indent="-257175"/>
            <a:endParaRPr lang="en-US" sz="1650" dirty="0">
              <a:latin typeface="Franklin Gothic Medium" panose="020B0603020102020204" pitchFamily="34" charset="0"/>
            </a:endParaRPr>
          </a:p>
        </p:txBody>
      </p:sp>
    </p:spTree>
    <p:extLst>
      <p:ext uri="{BB962C8B-B14F-4D97-AF65-F5344CB8AC3E}">
        <p14:creationId xmlns:p14="http://schemas.microsoft.com/office/powerpoint/2010/main" val="427664494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20000" cy="857250"/>
          </a:xfrm>
        </p:spPr>
        <p:txBody>
          <a:bodyPr/>
          <a:lstStyle/>
          <a:p>
            <a:pPr algn="ctr"/>
            <a: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t>COVID-19</a:t>
            </a:r>
          </a:p>
        </p:txBody>
      </p:sp>
      <p:sp>
        <p:nvSpPr>
          <p:cNvPr id="6" name="Content Placeholder 2"/>
          <p:cNvSpPr txBox="1">
            <a:spLocks/>
          </p:cNvSpPr>
          <p:nvPr/>
        </p:nvSpPr>
        <p:spPr>
          <a:xfrm>
            <a:off x="836449" y="1295400"/>
            <a:ext cx="6861502" cy="366444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257175"/>
            <a:endParaRPr lang="en-US" sz="1650" b="1" dirty="0">
              <a:solidFill>
                <a:srgbClr val="002060"/>
              </a:solidFill>
              <a:latin typeface="Franklin Gothic Book" panose="020B0503020102020204" pitchFamily="34" charset="0"/>
            </a:endParaRPr>
          </a:p>
          <a:p>
            <a:pPr indent="-257175">
              <a:spcBef>
                <a:spcPts val="450"/>
              </a:spcBef>
              <a:spcAft>
                <a:spcPts val="900"/>
              </a:spcAft>
              <a:buClrTx/>
            </a:pPr>
            <a:r>
              <a:rPr lang="en-US" sz="2400" dirty="0">
                <a:solidFill>
                  <a:srgbClr val="002A7E"/>
                </a:solidFill>
                <a:latin typeface="Franklin Gothic Book" panose="020B0503020102020204" pitchFamily="34" charset="0"/>
              </a:rPr>
              <a:t>How are CMP programs addressing COVID-19?</a:t>
            </a:r>
          </a:p>
          <a:p>
            <a:pPr indent="-257175">
              <a:spcBef>
                <a:spcPts val="450"/>
              </a:spcBef>
              <a:spcAft>
                <a:spcPts val="900"/>
              </a:spcAft>
              <a:buClrTx/>
            </a:pPr>
            <a:r>
              <a:rPr lang="en-US" sz="2400" dirty="0">
                <a:solidFill>
                  <a:srgbClr val="002A7E"/>
                </a:solidFill>
                <a:latin typeface="Franklin Gothic Book" panose="020B0503020102020204" pitchFamily="34" charset="0"/>
              </a:rPr>
              <a:t>Are any programs utilizing their emergency funds in response?</a:t>
            </a:r>
          </a:p>
          <a:p>
            <a:pPr lvl="1" indent="-257175">
              <a:spcBef>
                <a:spcPts val="450"/>
              </a:spcBef>
              <a:spcAft>
                <a:spcPts val="900"/>
              </a:spcAft>
              <a:buClrTx/>
            </a:pPr>
            <a:r>
              <a:rPr lang="en-US" dirty="0">
                <a:solidFill>
                  <a:srgbClr val="002A7E"/>
                </a:solidFill>
                <a:latin typeface="Franklin Gothic Book" panose="020B0503020102020204" pitchFamily="34" charset="0"/>
              </a:rPr>
              <a:t>If so, in what capacity and what CMS process had to be followed?</a:t>
            </a:r>
          </a:p>
          <a:p>
            <a:pPr lvl="1" indent="-257175">
              <a:spcBef>
                <a:spcPts val="450"/>
              </a:spcBef>
              <a:spcAft>
                <a:spcPts val="900"/>
              </a:spcAft>
              <a:buClrTx/>
            </a:pPr>
            <a:r>
              <a:rPr lang="en-US" dirty="0">
                <a:solidFill>
                  <a:srgbClr val="002A7E"/>
                </a:solidFill>
                <a:latin typeface="Franklin Gothic Book" panose="020B0503020102020204" pitchFamily="34" charset="0"/>
              </a:rPr>
              <a:t>Have states received guidance on utilizing emergency fund from their regional CMS administrator?</a:t>
            </a: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indent="-257175" algn="ctr"/>
            <a:endParaRPr lang="en-US" sz="1650" dirty="0"/>
          </a:p>
          <a:p>
            <a:pPr indent="-257175"/>
            <a:endParaRPr lang="en-US" sz="1650" dirty="0">
              <a:latin typeface="Franklin Gothic Medium" panose="020B0603020102020204" pitchFamily="34" charset="0"/>
            </a:endParaRPr>
          </a:p>
        </p:txBody>
      </p:sp>
    </p:spTree>
    <p:extLst>
      <p:ext uri="{BB962C8B-B14F-4D97-AF65-F5344CB8AC3E}">
        <p14:creationId xmlns:p14="http://schemas.microsoft.com/office/powerpoint/2010/main" val="49516324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857250"/>
          </a:xfrm>
        </p:spPr>
        <p:txBody>
          <a:bodyPr/>
          <a:lstStyle/>
          <a:p>
            <a:pPr algn="ctr"/>
            <a: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t>Future Calls</a:t>
            </a:r>
          </a:p>
        </p:txBody>
      </p:sp>
      <p:sp>
        <p:nvSpPr>
          <p:cNvPr id="6" name="Content Placeholder 2"/>
          <p:cNvSpPr txBox="1">
            <a:spLocks/>
          </p:cNvSpPr>
          <p:nvPr/>
        </p:nvSpPr>
        <p:spPr>
          <a:xfrm>
            <a:off x="836449" y="1524000"/>
            <a:ext cx="6861502" cy="366444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257175"/>
            <a:endParaRPr lang="en-US" sz="1650" b="1" dirty="0">
              <a:solidFill>
                <a:srgbClr val="002060"/>
              </a:solidFill>
              <a:latin typeface="Franklin Gothic Book" panose="020B0503020102020204" pitchFamily="34" charset="0"/>
            </a:endParaRPr>
          </a:p>
          <a:p>
            <a:pPr indent="-257175">
              <a:spcBef>
                <a:spcPts val="450"/>
              </a:spcBef>
              <a:spcAft>
                <a:spcPts val="900"/>
              </a:spcAft>
              <a:buClrTx/>
            </a:pPr>
            <a:r>
              <a:rPr lang="en-US" sz="2400" b="1" dirty="0">
                <a:solidFill>
                  <a:srgbClr val="002A7E"/>
                </a:solidFill>
                <a:latin typeface="Franklin Gothic Book" panose="020B0503020102020204" pitchFamily="34" charset="0"/>
              </a:rPr>
              <a:t>What topic areas would you like to see discussed on future calls?</a:t>
            </a: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indent="-257175" algn="ctr"/>
            <a:endParaRPr lang="en-US" sz="1650" dirty="0"/>
          </a:p>
          <a:p>
            <a:pPr indent="-257175"/>
            <a:endParaRPr lang="en-US" sz="1650" dirty="0">
              <a:latin typeface="Franklin Gothic Medium" panose="020B0603020102020204" pitchFamily="34" charset="0"/>
            </a:endParaRPr>
          </a:p>
        </p:txBody>
      </p:sp>
    </p:spTree>
    <p:extLst>
      <p:ext uri="{BB962C8B-B14F-4D97-AF65-F5344CB8AC3E}">
        <p14:creationId xmlns:p14="http://schemas.microsoft.com/office/powerpoint/2010/main" val="21037924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620000" cy="857250"/>
          </a:xfrm>
        </p:spPr>
        <p:txBody>
          <a:bodyPr/>
          <a:lstStyle/>
          <a:p>
            <a:pPr algn="ctr"/>
            <a: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t>Save the Date</a:t>
            </a:r>
          </a:p>
        </p:txBody>
      </p:sp>
      <p:sp>
        <p:nvSpPr>
          <p:cNvPr id="6" name="Content Placeholder 2"/>
          <p:cNvSpPr txBox="1">
            <a:spLocks/>
          </p:cNvSpPr>
          <p:nvPr/>
        </p:nvSpPr>
        <p:spPr>
          <a:xfrm>
            <a:off x="836449" y="1717723"/>
            <a:ext cx="6861502" cy="3664442"/>
          </a:xfrm>
          <a:prstGeom prst="rect">
            <a:avLst/>
          </a:prstGeom>
        </p:spPr>
        <p:txBody>
          <a:bodyPr>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257175"/>
            <a:endParaRPr lang="en-US" sz="1650" b="1" dirty="0">
              <a:solidFill>
                <a:srgbClr val="002060"/>
              </a:solidFill>
              <a:latin typeface="Franklin Gothic Book" panose="020B0503020102020204" pitchFamily="34" charset="0"/>
            </a:endParaRPr>
          </a:p>
          <a:p>
            <a:pPr marL="0" indent="0">
              <a:buNone/>
            </a:pPr>
            <a:r>
              <a:rPr lang="en-US" sz="2850" b="1" dirty="0">
                <a:solidFill>
                  <a:srgbClr val="002776"/>
                </a:solidFill>
                <a:latin typeface="Franklin Gothic Book" panose="020B0503020102020204" pitchFamily="34" charset="0"/>
              </a:rPr>
              <a:t>Future webinars:  </a:t>
            </a:r>
          </a:p>
          <a:p>
            <a:pPr marL="0" indent="0" algn="ctr">
              <a:buNone/>
            </a:pPr>
            <a:endParaRPr lang="en-US" sz="3000" dirty="0">
              <a:solidFill>
                <a:srgbClr val="002776"/>
              </a:solidFill>
              <a:latin typeface="Franklin Gothic Book" panose="020B0503020102020204" pitchFamily="34" charset="0"/>
            </a:endParaRPr>
          </a:p>
          <a:p>
            <a:pPr marL="0" indent="0" algn="ctr">
              <a:buNone/>
            </a:pPr>
            <a:r>
              <a:rPr lang="en-US" sz="2700" dirty="0">
                <a:solidFill>
                  <a:srgbClr val="002776"/>
                </a:solidFill>
                <a:latin typeface="Franklin Gothic Book" panose="020B0503020102020204" pitchFamily="34" charset="0"/>
              </a:rPr>
              <a:t>Wednesday, June 17, 2020 – TBD </a:t>
            </a:r>
          </a:p>
          <a:p>
            <a:pPr marL="0" indent="0" algn="ctr">
              <a:buNone/>
            </a:pPr>
            <a:r>
              <a:rPr lang="en-US" sz="2700" dirty="0">
                <a:solidFill>
                  <a:srgbClr val="002776"/>
                </a:solidFill>
                <a:latin typeface="Franklin Gothic Book" panose="020B0503020102020204" pitchFamily="34" charset="0"/>
              </a:rPr>
              <a:t>Wednesday, September 16, 2020 - TBD</a:t>
            </a:r>
          </a:p>
          <a:p>
            <a:pPr marL="0" indent="0" algn="ctr">
              <a:buNone/>
            </a:pPr>
            <a:r>
              <a:rPr lang="en-US" sz="2700" dirty="0">
                <a:solidFill>
                  <a:srgbClr val="002776"/>
                </a:solidFill>
                <a:latin typeface="Franklin Gothic Book" panose="020B0503020102020204" pitchFamily="34" charset="0"/>
              </a:rPr>
              <a:t>Wednesday, December 16, 2020 - TBD</a:t>
            </a:r>
          </a:p>
          <a:p>
            <a:pPr marL="0" indent="0" algn="ctr">
              <a:buNone/>
            </a:pPr>
            <a:endParaRPr lang="en-US" sz="3000" dirty="0">
              <a:solidFill>
                <a:srgbClr val="002776"/>
              </a:solidFill>
              <a:latin typeface="Franklin Gothic Book" panose="020B0503020102020204" pitchFamily="34" charset="0"/>
            </a:endParaRPr>
          </a:p>
          <a:p>
            <a:pPr marL="0" indent="0" algn="ctr">
              <a:buNone/>
            </a:pPr>
            <a:r>
              <a:rPr lang="en-US" sz="2700" dirty="0">
                <a:solidFill>
                  <a:srgbClr val="002776"/>
                </a:solidFill>
                <a:latin typeface="Franklin Gothic Book" panose="020B0503020102020204" pitchFamily="34" charset="0"/>
              </a:rPr>
              <a:t>Time:  2:00 PM Central Standard Time (CST)</a:t>
            </a:r>
          </a:p>
          <a:p>
            <a:pPr indent="-257175">
              <a:spcBef>
                <a:spcPts val="450"/>
              </a:spcBef>
              <a:spcAft>
                <a:spcPts val="900"/>
              </a:spcAft>
              <a:buClrTx/>
            </a:pPr>
            <a:endParaRPr lang="en-US" sz="2400" dirty="0">
              <a:solidFill>
                <a:srgbClr val="002A7E"/>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indent="-257175" algn="ctr"/>
            <a:endParaRPr lang="en-US" sz="1650" dirty="0"/>
          </a:p>
          <a:p>
            <a:pPr indent="-257175"/>
            <a:endParaRPr lang="en-US" sz="1650" dirty="0">
              <a:latin typeface="Franklin Gothic Medium" panose="020B0603020102020204" pitchFamily="34" charset="0"/>
            </a:endParaRPr>
          </a:p>
        </p:txBody>
      </p:sp>
    </p:spTree>
    <p:extLst>
      <p:ext uri="{BB962C8B-B14F-4D97-AF65-F5344CB8AC3E}">
        <p14:creationId xmlns:p14="http://schemas.microsoft.com/office/powerpoint/2010/main" val="243854789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620000" cy="838200"/>
          </a:xfrm>
        </p:spPr>
        <p:txBody>
          <a:bodyPr/>
          <a:lstStyle/>
          <a:p>
            <a:pPr algn="ctr"/>
            <a: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t>Our Purpose</a:t>
            </a:r>
          </a:p>
        </p:txBody>
      </p:sp>
      <p:sp>
        <p:nvSpPr>
          <p:cNvPr id="6" name="Content Placeholder 2"/>
          <p:cNvSpPr txBox="1">
            <a:spLocks/>
          </p:cNvSpPr>
          <p:nvPr/>
        </p:nvSpPr>
        <p:spPr>
          <a:xfrm>
            <a:off x="836449" y="1333535"/>
            <a:ext cx="6861502" cy="3664442"/>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257175"/>
            <a:endParaRPr lang="en-US" sz="1650" b="1"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indent="-257175" algn="ctr"/>
            <a:endParaRPr lang="en-US" sz="1650" dirty="0"/>
          </a:p>
          <a:p>
            <a:pPr indent="-257175"/>
            <a:endParaRPr lang="en-US" sz="1650" dirty="0">
              <a:latin typeface="Franklin Gothic Medium" panose="020B0603020102020204" pitchFamily="34" charset="0"/>
            </a:endParaRPr>
          </a:p>
        </p:txBody>
      </p:sp>
      <p:sp>
        <p:nvSpPr>
          <p:cNvPr id="5" name="Content Placeholder 2"/>
          <p:cNvSpPr txBox="1">
            <a:spLocks/>
          </p:cNvSpPr>
          <p:nvPr/>
        </p:nvSpPr>
        <p:spPr>
          <a:xfrm>
            <a:off x="836449" y="2076567"/>
            <a:ext cx="6896345" cy="3394472"/>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0" indent="0" algn="ctr">
              <a:buNone/>
            </a:pPr>
            <a:endParaRPr lang="en-US" sz="2400" dirty="0">
              <a:solidFill>
                <a:srgbClr val="002F8E"/>
              </a:solidFill>
            </a:endParaRPr>
          </a:p>
          <a:p>
            <a:pPr marL="0" indent="0" algn="ctr">
              <a:buNone/>
            </a:pPr>
            <a:r>
              <a:rPr lang="en-US" sz="2400" dirty="0">
                <a:solidFill>
                  <a:srgbClr val="002F8E"/>
                </a:solidFill>
              </a:rPr>
              <a:t>A national network to share experiences, challenges, and successes with the reinvestment of CMP funds to improve care in nursing homes. </a:t>
            </a:r>
          </a:p>
          <a:p>
            <a:pPr algn="ctr"/>
            <a:endParaRPr lang="en-US" sz="2400" dirty="0">
              <a:solidFill>
                <a:srgbClr val="002F8E"/>
              </a:solidFill>
            </a:endParaRPr>
          </a:p>
        </p:txBody>
      </p:sp>
    </p:spTree>
    <p:extLst>
      <p:ext uri="{BB962C8B-B14F-4D97-AF65-F5344CB8AC3E}">
        <p14:creationId xmlns:p14="http://schemas.microsoft.com/office/powerpoint/2010/main" val="1035352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0474"/>
            <a:ext cx="7620000" cy="857250"/>
          </a:xfrm>
        </p:spPr>
        <p:txBody>
          <a:bodyPr/>
          <a:lstStyle/>
          <a:p>
            <a:pPr algn="ctr"/>
            <a:r>
              <a:rPr lang="en-US" sz="3000" b="1" dirty="0">
                <a:solidFill>
                  <a:srgbClr val="002B82"/>
                </a:solidFill>
                <a:effectLst>
                  <a:outerShdw blurRad="38100" dist="38100" dir="2700000" algn="tl">
                    <a:srgbClr val="000000">
                      <a:alpha val="43137"/>
                    </a:srgbClr>
                  </a:outerShdw>
                </a:effectLst>
                <a:latin typeface="Franklin Gothic Book" panose="020B0503020102020204" pitchFamily="34" charset="0"/>
              </a:rPr>
              <a:t>Wrap-Up</a:t>
            </a:r>
          </a:p>
        </p:txBody>
      </p:sp>
      <p:sp>
        <p:nvSpPr>
          <p:cNvPr id="6" name="Content Placeholder 2"/>
          <p:cNvSpPr txBox="1">
            <a:spLocks/>
          </p:cNvSpPr>
          <p:nvPr/>
        </p:nvSpPr>
        <p:spPr>
          <a:xfrm>
            <a:off x="836449" y="1717723"/>
            <a:ext cx="6861502" cy="3664442"/>
          </a:xfrm>
          <a:prstGeom prst="rect">
            <a:avLst/>
          </a:prstGeom>
        </p:spPr>
        <p:txBody>
          <a:bodyPr>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indent="-257175"/>
            <a:endParaRPr lang="en-US" sz="1650" b="1" dirty="0">
              <a:solidFill>
                <a:srgbClr val="002060"/>
              </a:solidFill>
              <a:latin typeface="Franklin Gothic Book" panose="020B0503020102020204" pitchFamily="34" charset="0"/>
            </a:endParaRPr>
          </a:p>
          <a:p>
            <a:pPr marL="0" indent="0">
              <a:buNone/>
            </a:pPr>
            <a:r>
              <a:rPr lang="en-US" sz="2550" b="1" dirty="0">
                <a:solidFill>
                  <a:srgbClr val="00246C"/>
                </a:solidFill>
                <a:latin typeface="Franklin Gothic Book" panose="020B0503020102020204" pitchFamily="34" charset="0"/>
              </a:rPr>
              <a:t>Materials will be available online at </a:t>
            </a:r>
            <a:r>
              <a:rPr lang="en-US" sz="2550" b="1" dirty="0">
                <a:latin typeface="Franklin Gothic Book" panose="020B0503020102020204" pitchFamily="34" charset="0"/>
              </a:rPr>
              <a:t>CMP.health.ok.gov</a:t>
            </a:r>
            <a:r>
              <a:rPr lang="en-US" sz="2550" b="1" dirty="0">
                <a:solidFill>
                  <a:srgbClr val="00246C"/>
                </a:solidFill>
                <a:latin typeface="Franklin Gothic Book" panose="020B0503020102020204" pitchFamily="34" charset="0"/>
              </a:rPr>
              <a:t> within 48 hours. Send additional questions to: </a:t>
            </a:r>
          </a:p>
          <a:p>
            <a:pPr marL="0" indent="0">
              <a:buNone/>
            </a:pPr>
            <a:endParaRPr lang="en-US" sz="2625" dirty="0">
              <a:solidFill>
                <a:srgbClr val="002060"/>
              </a:solidFill>
              <a:latin typeface="Franklin Gothic Book" panose="020B0503020102020204" pitchFamily="34" charset="0"/>
            </a:endParaRPr>
          </a:p>
          <a:p>
            <a:pPr marL="0" indent="0" algn="ctr">
              <a:spcBef>
                <a:spcPts val="450"/>
              </a:spcBef>
              <a:spcAft>
                <a:spcPts val="900"/>
              </a:spcAft>
              <a:buClrTx/>
              <a:buNone/>
            </a:pPr>
            <a:r>
              <a:rPr lang="en-US" sz="2400" dirty="0">
                <a:solidFill>
                  <a:srgbClr val="00B0F0"/>
                </a:solidFill>
                <a:latin typeface="Franklin Gothic Demi Cond" panose="020B0706030402020204" pitchFamily="34" charset="0"/>
                <a:hlinkClick r:id="rId3"/>
              </a:rPr>
              <a:t>CMP.health@tn.gov/health</a:t>
            </a:r>
            <a:endParaRPr lang="en-US" sz="2400" dirty="0">
              <a:solidFill>
                <a:srgbClr val="00B0F0"/>
              </a:solidFill>
              <a:latin typeface="Franklin Gothic Demi Cond" panose="020B0706030402020204" pitchFamily="34" charset="0"/>
            </a:endParaRPr>
          </a:p>
          <a:p>
            <a:pPr marL="0" indent="0" algn="ctr">
              <a:spcBef>
                <a:spcPts val="450"/>
              </a:spcBef>
              <a:spcAft>
                <a:spcPts val="900"/>
              </a:spcAft>
              <a:buClrTx/>
              <a:buNone/>
            </a:pPr>
            <a:r>
              <a:rPr lang="en-US" sz="2400" dirty="0">
                <a:solidFill>
                  <a:srgbClr val="00B0F0"/>
                </a:solidFill>
                <a:latin typeface="Franklin Gothic Demi Cond" panose="020B0706030402020204" pitchFamily="34" charset="0"/>
                <a:hlinkClick r:id="rId4"/>
              </a:rPr>
              <a:t>CMP@health.ok.gov</a:t>
            </a:r>
            <a:endParaRPr lang="en-US" sz="2400" dirty="0">
              <a:solidFill>
                <a:srgbClr val="00B0F0"/>
              </a:solidFill>
              <a:latin typeface="Franklin Gothic Demi Cond" panose="020B0706030402020204" pitchFamily="34" charset="0"/>
            </a:endParaRPr>
          </a:p>
          <a:p>
            <a:pPr marL="0" indent="0" algn="ctr">
              <a:spcBef>
                <a:spcPts val="450"/>
              </a:spcBef>
              <a:spcAft>
                <a:spcPts val="900"/>
              </a:spcAft>
              <a:buClrTx/>
              <a:buNone/>
            </a:pPr>
            <a:r>
              <a:rPr lang="en-US" sz="2400" b="1" dirty="0">
                <a:solidFill>
                  <a:srgbClr val="002060"/>
                </a:solidFill>
                <a:latin typeface="Franklin Gothic Book" panose="020B0503020102020204" pitchFamily="34" charset="0"/>
              </a:rPr>
              <a:t>Thanks for joining us and we appreciated your participation and feedback!</a:t>
            </a:r>
          </a:p>
          <a:p>
            <a:pPr marL="0" indent="0" algn="ctr">
              <a:spcBef>
                <a:spcPts val="450"/>
              </a:spcBef>
              <a:spcAft>
                <a:spcPts val="900"/>
              </a:spcAft>
              <a:buClrTx/>
              <a:buNone/>
            </a:pPr>
            <a:endParaRPr lang="en-US" sz="2400" dirty="0">
              <a:solidFill>
                <a:srgbClr val="00B0F0"/>
              </a:solidFill>
              <a:latin typeface="Franklin Gothic Demi Cond" panose="020B07060304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marL="0" indent="0">
              <a:buNone/>
            </a:pPr>
            <a:endParaRPr lang="en-US" sz="1800" dirty="0">
              <a:solidFill>
                <a:srgbClr val="002060"/>
              </a:solidFill>
              <a:latin typeface="Franklin Gothic Book" panose="020B0503020102020204" pitchFamily="34" charset="0"/>
            </a:endParaRPr>
          </a:p>
          <a:p>
            <a:pPr indent="-257175" algn="ctr"/>
            <a:endParaRPr lang="en-US" sz="1650" dirty="0"/>
          </a:p>
          <a:p>
            <a:pPr indent="-257175"/>
            <a:endParaRPr lang="en-US" sz="1650" dirty="0">
              <a:latin typeface="Franklin Gothic Medium" panose="020B0603020102020204" pitchFamily="34" charset="0"/>
            </a:endParaRPr>
          </a:p>
        </p:txBody>
      </p:sp>
    </p:spTree>
    <p:extLst>
      <p:ext uri="{BB962C8B-B14F-4D97-AF65-F5344CB8AC3E}">
        <p14:creationId xmlns:p14="http://schemas.microsoft.com/office/powerpoint/2010/main" val="157730148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2" descr="Picture 2"/>
          <p:cNvPicPr>
            <a:picLocks noChangeAspect="1"/>
          </p:cNvPicPr>
          <p:nvPr/>
        </p:nvPicPr>
        <p:blipFill>
          <a:blip r:embed="rId3"/>
          <a:stretch>
            <a:fillRect/>
          </a:stretch>
        </p:blipFill>
        <p:spPr>
          <a:xfrm>
            <a:off x="103583" y="1905000"/>
            <a:ext cx="7796767" cy="2582679"/>
          </a:xfrm>
          <a:prstGeom prst="rect">
            <a:avLst/>
          </a:prstGeom>
          <a:ln w="12700">
            <a:miter lim="400000"/>
          </a:ln>
        </p:spPr>
      </p:pic>
      <p:sp>
        <p:nvSpPr>
          <p:cNvPr id="2" name="TextBox 1">
            <a:extLst>
              <a:ext uri="{FF2B5EF4-FFF2-40B4-BE49-F238E27FC236}">
                <a16:creationId xmlns:a16="http://schemas.microsoft.com/office/drawing/2014/main" id="{16F64F7D-4BAD-0F46-A2E9-D9FBE023FC84}"/>
              </a:ext>
            </a:extLst>
          </p:cNvPr>
          <p:cNvSpPr txBox="1"/>
          <p:nvPr/>
        </p:nvSpPr>
        <p:spPr>
          <a:xfrm>
            <a:off x="1638300" y="4876800"/>
            <a:ext cx="58674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70C0"/>
                </a:solidFill>
                <a:effectLst/>
                <a:uFillTx/>
                <a:latin typeface="Arial" panose="020B0604020202020204" pitchFamily="34" charset="0"/>
                <a:ea typeface="+mn-ea"/>
                <a:cs typeface="Arial" panose="020B0604020202020204" pitchFamily="34" charset="0"/>
                <a:sym typeface="Calibri"/>
              </a:rPr>
              <a:t>Lindsay P. </a:t>
            </a:r>
            <a:r>
              <a:rPr kumimoji="0" lang="en-US" sz="1800" b="1" i="0" u="none" strike="noStrike" cap="none" spc="0" normalizeH="0" baseline="0" dirty="0" err="1">
                <a:ln>
                  <a:noFill/>
                </a:ln>
                <a:solidFill>
                  <a:srgbClr val="0070C0"/>
                </a:solidFill>
                <a:effectLst/>
                <a:uFillTx/>
                <a:latin typeface="Arial" panose="020B0604020202020204" pitchFamily="34" charset="0"/>
                <a:ea typeface="+mn-ea"/>
                <a:cs typeface="Arial" panose="020B0604020202020204" pitchFamily="34" charset="0"/>
                <a:sym typeface="Calibri"/>
              </a:rPr>
              <a:t>Prizer</a:t>
            </a:r>
            <a:r>
              <a:rPr kumimoji="0" lang="en-US" sz="1800" b="1" i="0" u="none" strike="noStrike" cap="none" spc="0" normalizeH="0" baseline="0" dirty="0">
                <a:ln>
                  <a:noFill/>
                </a:ln>
                <a:solidFill>
                  <a:srgbClr val="0070C0"/>
                </a:solidFill>
                <a:effectLst/>
                <a:uFillTx/>
                <a:latin typeface="Arial" panose="020B0604020202020204" pitchFamily="34" charset="0"/>
                <a:ea typeface="+mn-ea"/>
                <a:cs typeface="Arial" panose="020B0604020202020204" pitchFamily="34" charset="0"/>
                <a:sym typeface="Calibri"/>
              </a:rPr>
              <a:t>, PhD, MSW, LCSW</a:t>
            </a:r>
          </a:p>
          <a:p>
            <a:pPr marL="0" marR="0" indent="0" algn="ctr" defTabSz="457200" rtl="0" fontAlgn="auto" latinLnBrk="0" hangingPunct="0">
              <a:lnSpc>
                <a:spcPct val="100000"/>
              </a:lnSpc>
              <a:spcBef>
                <a:spcPts val="0"/>
              </a:spcBef>
              <a:spcAft>
                <a:spcPts val="0"/>
              </a:spcAft>
              <a:buClrTx/>
              <a:buSzTx/>
              <a:buFontTx/>
              <a:buNone/>
              <a:tabLst/>
            </a:pPr>
            <a:r>
              <a:rPr lang="en-US" b="1" dirty="0">
                <a:solidFill>
                  <a:srgbClr val="0070C0"/>
                </a:solidFill>
                <a:latin typeface="Arial" panose="020B0604020202020204" pitchFamily="34" charset="0"/>
                <a:ea typeface="+mn-ea"/>
                <a:cs typeface="Arial" panose="020B0604020202020204" pitchFamily="34" charset="0"/>
              </a:rPr>
              <a:t>Executive Director</a:t>
            </a:r>
            <a:endParaRPr kumimoji="0" lang="en-US" sz="1800" b="1" i="0" u="none" strike="noStrike" cap="none" spc="0" normalizeH="0" baseline="0" dirty="0">
              <a:ln>
                <a:noFill/>
              </a:ln>
              <a:solidFill>
                <a:srgbClr val="0070C0"/>
              </a:solidFill>
              <a:effectLst/>
              <a:uFillTx/>
              <a:latin typeface="Arial" panose="020B0604020202020204" pitchFamily="34" charset="0"/>
              <a:ea typeface="+mn-ea"/>
              <a:cs typeface="Arial" panose="020B0604020202020204" pitchFamily="34" charset="0"/>
              <a:sym typeface="Calibri"/>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9" name="Picture 4" descr="Picture 4"/>
          <p:cNvPicPr>
            <a:picLocks noChangeAspect="1"/>
          </p:cNvPicPr>
          <p:nvPr/>
        </p:nvPicPr>
        <p:blipFill>
          <a:blip r:embed="rId3"/>
          <a:stretch>
            <a:fillRect/>
          </a:stretch>
        </p:blipFill>
        <p:spPr>
          <a:xfrm>
            <a:off x="0" y="0"/>
            <a:ext cx="9144000" cy="6858000"/>
          </a:xfrm>
          <a:prstGeom prst="rect">
            <a:avLst/>
          </a:prstGeom>
          <a:ln w="12700">
            <a:miter lim="400000"/>
          </a:ln>
        </p:spPr>
      </p:pic>
      <p:sp>
        <p:nvSpPr>
          <p:cNvPr id="140" name="Title 1"/>
          <p:cNvSpPr txBox="1"/>
          <p:nvPr/>
        </p:nvSpPr>
        <p:spPr>
          <a:xfrm>
            <a:off x="269527" y="214625"/>
            <a:ext cx="8229601" cy="10147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80000"/>
              </a:lnSpc>
              <a:defRPr sz="3700">
                <a:solidFill>
                  <a:srgbClr val="FFFFFF"/>
                </a:solidFill>
                <a:latin typeface="Corbel"/>
                <a:ea typeface="Corbel"/>
                <a:cs typeface="Corbel"/>
                <a:sym typeface="Corbel"/>
              </a:defRPr>
            </a:pPr>
            <a:r>
              <a:rPr lang="en-US" dirty="0"/>
              <a:t>The Georgia POLST Collaborative</a:t>
            </a:r>
            <a:br>
              <a:rPr dirty="0"/>
            </a:br>
            <a:endParaRPr dirty="0"/>
          </a:p>
        </p:txBody>
      </p:sp>
      <p:sp>
        <p:nvSpPr>
          <p:cNvPr id="141" name="Title 1"/>
          <p:cNvSpPr txBox="1"/>
          <p:nvPr/>
        </p:nvSpPr>
        <p:spPr>
          <a:xfrm>
            <a:off x="296266" y="1477937"/>
            <a:ext cx="5535020" cy="10779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ct val="110000"/>
              </a:lnSpc>
              <a:defRPr sz="2800">
                <a:solidFill>
                  <a:srgbClr val="FFFFFF"/>
                </a:solidFill>
                <a:latin typeface="Corbel"/>
                <a:ea typeface="Corbel"/>
                <a:cs typeface="Corbel"/>
                <a:sym typeface="Corbel"/>
              </a:defRPr>
            </a:pPr>
            <a:r>
              <a:rPr dirty="0"/>
              <a:t>Financial Disclosure</a:t>
            </a:r>
            <a:endParaRPr sz="3500" dirty="0">
              <a:solidFill>
                <a:srgbClr val="0079C3"/>
              </a:solidFill>
              <a:latin typeface="Myriad Pro Light"/>
              <a:ea typeface="Myriad Pro Light"/>
              <a:cs typeface="Myriad Pro Light"/>
              <a:sym typeface="Myriad Pro Light"/>
            </a:endParaRPr>
          </a:p>
          <a:p>
            <a:pPr>
              <a:lnSpc>
                <a:spcPct val="110000"/>
              </a:lnSpc>
              <a:defRPr sz="2400">
                <a:solidFill>
                  <a:srgbClr val="FFFFFF"/>
                </a:solidFill>
                <a:latin typeface="Corbel"/>
                <a:ea typeface="Corbel"/>
                <a:cs typeface="Corbel"/>
                <a:sym typeface="Corbel"/>
              </a:defRPr>
            </a:pPr>
            <a:r>
              <a:rPr dirty="0"/>
              <a:t>This presenter has no financial interests or relationships to disclose.</a:t>
            </a:r>
          </a:p>
        </p:txBody>
      </p:sp>
      <p:sp>
        <p:nvSpPr>
          <p:cNvPr id="142" name="Straight Connector 5"/>
          <p:cNvSpPr/>
          <p:nvPr/>
        </p:nvSpPr>
        <p:spPr>
          <a:xfrm>
            <a:off x="403209" y="1357624"/>
            <a:ext cx="4421672" cy="1"/>
          </a:xfrm>
          <a:prstGeom prst="line">
            <a:avLst/>
          </a:prstGeom>
          <a:ln>
            <a:solidFill>
              <a:srgbClr val="FFFFFF"/>
            </a:solidFill>
          </a:ln>
        </p:spPr>
        <p:txBody>
          <a:bodyPr lIns="45719" rIns="45719"/>
          <a:lstStyle/>
          <a:p>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161" name="Title 1"/>
          <p:cNvSpPr txBox="1">
            <a:spLocks noGrp="1"/>
          </p:cNvSpPr>
          <p:nvPr>
            <p:ph type="ctrTitle"/>
          </p:nvPr>
        </p:nvSpPr>
        <p:spPr>
          <a:xfrm>
            <a:off x="421924" y="287969"/>
            <a:ext cx="8229601" cy="1143001"/>
          </a:xfrm>
          <a:prstGeom prst="rect">
            <a:avLst/>
          </a:prstGeom>
        </p:spPr>
        <p:txBody>
          <a:bodyPr>
            <a:normAutofit/>
          </a:bodyPr>
          <a:lstStyle/>
          <a:p>
            <a:pPr defTabSz="370331">
              <a:lnSpc>
                <a:spcPct val="90000"/>
              </a:lnSpc>
              <a:defRPr sz="2997"/>
            </a:pPr>
            <a:r>
              <a:rPr lang="en-US" dirty="0"/>
              <a:t>Objectives</a:t>
            </a:r>
            <a:br>
              <a:rPr dirty="0"/>
            </a:br>
            <a:endParaRPr dirty="0"/>
          </a:p>
        </p:txBody>
      </p:sp>
      <p:sp>
        <p:nvSpPr>
          <p:cNvPr id="162" name="Content Placeholder 2"/>
          <p:cNvSpPr txBox="1">
            <a:spLocks noGrp="1"/>
          </p:cNvSpPr>
          <p:nvPr>
            <p:ph type="subTitle" idx="1"/>
          </p:nvPr>
        </p:nvSpPr>
        <p:spPr>
          <a:xfrm>
            <a:off x="421924" y="1622984"/>
            <a:ext cx="8722076" cy="4092015"/>
          </a:xfrm>
          <a:prstGeom prst="rect">
            <a:avLst/>
          </a:prstGeom>
        </p:spPr>
        <p:txBody>
          <a:bodyPr>
            <a:normAutofit/>
          </a:bodyPr>
          <a:lstStyle/>
          <a:p>
            <a:r>
              <a:rPr lang="en-US" sz="2800" dirty="0"/>
              <a:t>At the end of the course, participants should have an understanding of:</a:t>
            </a:r>
          </a:p>
          <a:p>
            <a:endParaRPr lang="en-US" sz="800" dirty="0"/>
          </a:p>
          <a:p>
            <a:pPr marL="441198" indent="-514350">
              <a:buAutoNum type="arabicParenR"/>
            </a:pPr>
            <a:r>
              <a:rPr lang="en-US" sz="2800" dirty="0"/>
              <a:t>The background of the Georgia POLST Collaborative</a:t>
            </a:r>
          </a:p>
          <a:p>
            <a:pPr marL="441198" indent="-514350">
              <a:buAutoNum type="arabicParenR"/>
            </a:pPr>
            <a:r>
              <a:rPr lang="en-US" sz="2800" dirty="0"/>
              <a:t>How our program delivery through our funded projects</a:t>
            </a:r>
          </a:p>
          <a:p>
            <a:pPr marL="441198" indent="-514350">
              <a:buAutoNum type="arabicParenR"/>
            </a:pPr>
            <a:r>
              <a:rPr lang="en-US" sz="2800" dirty="0"/>
              <a:t>The difference between traditional advance directives and the POLST document</a:t>
            </a:r>
          </a:p>
        </p:txBody>
      </p:sp>
    </p:spTree>
    <p:extLst>
      <p:ext uri="{BB962C8B-B14F-4D97-AF65-F5344CB8AC3E}">
        <p14:creationId xmlns:p14="http://schemas.microsoft.com/office/powerpoint/2010/main" val="9770584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161" name="Title 1"/>
          <p:cNvSpPr txBox="1">
            <a:spLocks noGrp="1"/>
          </p:cNvSpPr>
          <p:nvPr>
            <p:ph type="ctrTitle"/>
          </p:nvPr>
        </p:nvSpPr>
        <p:spPr>
          <a:xfrm>
            <a:off x="421924" y="287969"/>
            <a:ext cx="8229601" cy="1143001"/>
          </a:xfrm>
          <a:prstGeom prst="rect">
            <a:avLst/>
          </a:prstGeom>
        </p:spPr>
        <p:txBody>
          <a:bodyPr>
            <a:normAutofit/>
          </a:bodyPr>
          <a:lstStyle/>
          <a:p>
            <a:pPr defTabSz="370331">
              <a:lnSpc>
                <a:spcPct val="90000"/>
              </a:lnSpc>
              <a:defRPr sz="2997"/>
            </a:pPr>
            <a:r>
              <a:rPr lang="en-US" dirty="0"/>
              <a:t>History of the Georgia POLST Collaborative</a:t>
            </a:r>
            <a:br>
              <a:rPr dirty="0"/>
            </a:br>
            <a:endParaRPr dirty="0"/>
          </a:p>
        </p:txBody>
      </p:sp>
      <p:sp>
        <p:nvSpPr>
          <p:cNvPr id="162" name="Content Placeholder 2"/>
          <p:cNvSpPr txBox="1">
            <a:spLocks noGrp="1"/>
          </p:cNvSpPr>
          <p:nvPr>
            <p:ph type="subTitle" idx="1"/>
          </p:nvPr>
        </p:nvSpPr>
        <p:spPr>
          <a:xfrm>
            <a:off x="421924" y="1622984"/>
            <a:ext cx="8722076" cy="4947047"/>
          </a:xfrm>
          <a:prstGeom prst="rect">
            <a:avLst/>
          </a:prstGeom>
        </p:spPr>
        <p:txBody>
          <a:bodyPr>
            <a:normAutofit fontScale="92500" lnSpcReduction="10000"/>
          </a:bodyPr>
          <a:lstStyle/>
          <a:p>
            <a:pPr marL="384048" indent="-457200">
              <a:buFont typeface="Arial" panose="020B0604020202020204" pitchFamily="34" charset="0"/>
              <a:buChar char="•"/>
            </a:pPr>
            <a:r>
              <a:rPr lang="en-US" sz="2800" dirty="0"/>
              <a:t>2010: Collaborative was established</a:t>
            </a:r>
          </a:p>
          <a:p>
            <a:pPr marL="384048" indent="-457200">
              <a:buFont typeface="Arial" panose="020B0604020202020204" pitchFamily="34" charset="0"/>
              <a:buChar char="•"/>
            </a:pPr>
            <a:r>
              <a:rPr lang="en-US" sz="2800" dirty="0"/>
              <a:t>2013: Partnered with Alliant QIO on a Special Innovation Project</a:t>
            </a:r>
          </a:p>
          <a:p>
            <a:pPr marL="384048" indent="-457200">
              <a:buFont typeface="Arial" panose="020B0604020202020204" pitchFamily="34" charset="0"/>
              <a:buChar char="•"/>
            </a:pPr>
            <a:r>
              <a:rPr lang="en-US" sz="2800" dirty="0"/>
              <a:t>2017: Became a 501(c)(3)</a:t>
            </a:r>
          </a:p>
          <a:p>
            <a:pPr marL="384048" indent="-457200">
              <a:buFont typeface="Arial" panose="020B0604020202020204" pitchFamily="34" charset="0"/>
              <a:buChar char="•"/>
            </a:pPr>
            <a:r>
              <a:rPr lang="en-US" sz="2800" dirty="0"/>
              <a:t>2018: Hired our first part time Executive Director</a:t>
            </a:r>
          </a:p>
          <a:p>
            <a:pPr marL="384048" indent="-457200">
              <a:buFont typeface="Arial" panose="020B0604020202020204" pitchFamily="34" charset="0"/>
              <a:buChar char="•"/>
            </a:pPr>
            <a:r>
              <a:rPr lang="en-US" sz="2800" dirty="0"/>
              <a:t>2019: Awarded a HRSA Sub-contract with Emory’s GWEP program</a:t>
            </a:r>
          </a:p>
          <a:p>
            <a:pPr marL="384048" indent="-457200">
              <a:buFont typeface="Arial" panose="020B0604020202020204" pitchFamily="34" charset="0"/>
              <a:buChar char="•"/>
            </a:pPr>
            <a:r>
              <a:rPr lang="en-US" sz="2800" dirty="0"/>
              <a:t>2019: Awarded a pilot research grant from Retirement Research Foundation</a:t>
            </a:r>
          </a:p>
          <a:p>
            <a:pPr marL="384048" indent="-457200">
              <a:buFont typeface="Arial" panose="020B0604020202020204" pitchFamily="34" charset="0"/>
              <a:buChar char="•"/>
            </a:pPr>
            <a:endParaRPr lang="en-US" sz="2800" dirty="0"/>
          </a:p>
          <a:p>
            <a:pPr marL="384048"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42278386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5"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406" name="Title 1"/>
          <p:cNvSpPr txBox="1">
            <a:spLocks noGrp="1"/>
          </p:cNvSpPr>
          <p:nvPr>
            <p:ph type="ctrTitle"/>
          </p:nvPr>
        </p:nvSpPr>
        <p:spPr>
          <a:prstGeom prst="rect">
            <a:avLst/>
          </a:prstGeom>
        </p:spPr>
        <p:txBody>
          <a:bodyPr/>
          <a:lstStyle/>
          <a:p>
            <a:r>
              <a:t>Georgia POLST Collaborative</a:t>
            </a:r>
          </a:p>
        </p:txBody>
      </p:sp>
      <p:sp>
        <p:nvSpPr>
          <p:cNvPr id="407" name="Content Placeholder 2"/>
          <p:cNvSpPr txBox="1">
            <a:spLocks noGrp="1"/>
          </p:cNvSpPr>
          <p:nvPr>
            <p:ph type="subTitle" idx="1"/>
          </p:nvPr>
        </p:nvSpPr>
        <p:spPr>
          <a:xfrm>
            <a:off x="1638285" y="1550777"/>
            <a:ext cx="6685462" cy="3932771"/>
          </a:xfrm>
          <a:prstGeom prst="rect">
            <a:avLst/>
          </a:prstGeom>
        </p:spPr>
        <p:txBody>
          <a:bodyPr/>
          <a:lstStyle/>
          <a:p>
            <a:pPr>
              <a:defRPr sz="2600"/>
            </a:pPr>
            <a:r>
              <a:rPr dirty="0"/>
              <a:t>• 40+ </a:t>
            </a:r>
            <a:r>
              <a:rPr lang="en-US" dirty="0"/>
              <a:t>s</a:t>
            </a:r>
            <a:r>
              <a:rPr dirty="0"/>
              <a:t>tatewide </a:t>
            </a:r>
            <a:r>
              <a:rPr lang="en-US" dirty="0"/>
              <a:t>o</a:t>
            </a:r>
            <a:r>
              <a:rPr dirty="0"/>
              <a:t>rganizations</a:t>
            </a:r>
          </a:p>
          <a:p>
            <a:pPr>
              <a:defRPr sz="2600"/>
            </a:pPr>
            <a:r>
              <a:rPr dirty="0"/>
              <a:t>• Part of a national movement to promote POLST</a:t>
            </a:r>
          </a:p>
          <a:p>
            <a:pPr>
              <a:defRPr sz="2600"/>
            </a:pPr>
            <a:r>
              <a:rPr dirty="0"/>
              <a:t>• Georgia POLST is </a:t>
            </a:r>
            <a:r>
              <a:rPr lang="en-US" dirty="0"/>
              <a:t>e</a:t>
            </a:r>
            <a:r>
              <a:rPr dirty="0"/>
              <a:t>ndorsed by the National POLST Paradigm Taskforce</a:t>
            </a:r>
          </a:p>
          <a:p>
            <a:pPr>
              <a:defRPr sz="2600"/>
            </a:pPr>
            <a:r>
              <a:rPr dirty="0"/>
              <a:t>• Vision: All Georgians will have their health care preferences known and honored</a:t>
            </a:r>
          </a:p>
        </p:txBody>
      </p:sp>
    </p:spTree>
    <p:extLst>
      <p:ext uri="{BB962C8B-B14F-4D97-AF65-F5344CB8AC3E}">
        <p14:creationId xmlns:p14="http://schemas.microsoft.com/office/powerpoint/2010/main" val="195656705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 name="Picture 3" descr="Picture 3"/>
          <p:cNvPicPr>
            <a:picLocks noChangeAspect="1"/>
          </p:cNvPicPr>
          <p:nvPr/>
        </p:nvPicPr>
        <p:blipFill>
          <a:blip r:embed="rId3"/>
          <a:stretch>
            <a:fillRect/>
          </a:stretch>
        </p:blipFill>
        <p:spPr>
          <a:xfrm>
            <a:off x="-917267" y="460855"/>
            <a:ext cx="9144001" cy="6858001"/>
          </a:xfrm>
          <a:prstGeom prst="rect">
            <a:avLst/>
          </a:prstGeom>
          <a:ln w="12700">
            <a:miter lim="400000"/>
          </a:ln>
        </p:spPr>
      </p:pic>
      <p:sp>
        <p:nvSpPr>
          <p:cNvPr id="563" name="Title 1"/>
          <p:cNvSpPr txBox="1">
            <a:spLocks noGrp="1"/>
          </p:cNvSpPr>
          <p:nvPr>
            <p:ph type="ctrTitle"/>
          </p:nvPr>
        </p:nvSpPr>
        <p:spPr>
          <a:prstGeom prst="rect">
            <a:avLst/>
          </a:prstGeom>
        </p:spPr>
        <p:txBody>
          <a:bodyPr/>
          <a:lstStyle/>
          <a:p>
            <a:r>
              <a:t>Georgia POLST Collaborative (cont’d)</a:t>
            </a:r>
          </a:p>
        </p:txBody>
      </p:sp>
      <p:sp>
        <p:nvSpPr>
          <p:cNvPr id="564" name="Content Placeholder 2"/>
          <p:cNvSpPr txBox="1">
            <a:spLocks noGrp="1"/>
          </p:cNvSpPr>
          <p:nvPr>
            <p:ph type="subTitle" idx="1"/>
          </p:nvPr>
        </p:nvSpPr>
        <p:spPr>
          <a:xfrm>
            <a:off x="1410700" y="1555596"/>
            <a:ext cx="6893257" cy="5267129"/>
          </a:xfrm>
          <a:prstGeom prst="rect">
            <a:avLst/>
          </a:prstGeom>
        </p:spPr>
        <p:txBody>
          <a:bodyPr>
            <a:normAutofit fontScale="92500"/>
          </a:bodyPr>
          <a:lstStyle/>
          <a:p>
            <a:pPr marL="282575" indent="-282575">
              <a:lnSpc>
                <a:spcPct val="110000"/>
              </a:lnSpc>
              <a:defRPr sz="2400"/>
            </a:pPr>
            <a:r>
              <a:rPr dirty="0"/>
              <a:t>• Mission: To improve health care at the end-of-life through</a:t>
            </a:r>
          </a:p>
          <a:p>
            <a:pPr marL="222250" indent="120650">
              <a:lnSpc>
                <a:spcPct val="110000"/>
              </a:lnSpc>
              <a:defRPr sz="2400"/>
            </a:pPr>
            <a:r>
              <a:rPr dirty="0"/>
              <a:t>– </a:t>
            </a:r>
            <a:r>
              <a:rPr b="1" dirty="0"/>
              <a:t>Promoting the utilization of the Physician Orders for Life Sustaining Treatment form by health care professionals and institutions across the state </a:t>
            </a:r>
            <a:endParaRPr lang="en-US" b="1" dirty="0"/>
          </a:p>
          <a:p>
            <a:pPr marL="222250" indent="120650">
              <a:lnSpc>
                <a:spcPct val="110000"/>
              </a:lnSpc>
              <a:defRPr sz="2400"/>
            </a:pPr>
            <a:r>
              <a:rPr lang="en-US" dirty="0"/>
              <a:t>     - Educate professionals throughout Georgia in monthly presentations (2019-2024)</a:t>
            </a:r>
            <a:endParaRPr dirty="0"/>
          </a:p>
          <a:p>
            <a:pPr marL="222250" indent="120650">
              <a:lnSpc>
                <a:spcPct val="110000"/>
              </a:lnSpc>
              <a:defRPr sz="2400"/>
            </a:pPr>
            <a:r>
              <a:rPr dirty="0"/>
              <a:t>– </a:t>
            </a:r>
            <a:r>
              <a:rPr b="1" dirty="0"/>
              <a:t>Educating Georgians about advance care planning and the role of POLST in having their wishes honored</a:t>
            </a:r>
            <a:endParaRPr lang="en-US" b="1" dirty="0"/>
          </a:p>
          <a:p>
            <a:pPr marL="222250" indent="120650">
              <a:lnSpc>
                <a:spcPct val="110000"/>
              </a:lnSpc>
              <a:defRPr sz="2400"/>
            </a:pPr>
            <a:r>
              <a:rPr lang="en-US" dirty="0"/>
              <a:t>	    - Assess the effectiveness of a group advance care planning guide compared to traditional support group exposure (2020)</a:t>
            </a:r>
            <a:endParaRPr dirty="0"/>
          </a:p>
        </p:txBody>
      </p:sp>
      <p:sp>
        <p:nvSpPr>
          <p:cNvPr id="2" name="TextBox 1">
            <a:extLst>
              <a:ext uri="{FF2B5EF4-FFF2-40B4-BE49-F238E27FC236}">
                <a16:creationId xmlns:a16="http://schemas.microsoft.com/office/drawing/2014/main" id="{47EA8BB9-EBAD-FC4A-A098-2A05024984CA}"/>
              </a:ext>
            </a:extLst>
          </p:cNvPr>
          <p:cNvSpPr txBox="1"/>
          <p:nvPr/>
        </p:nvSpPr>
        <p:spPr>
          <a:xfrm>
            <a:off x="-32084" y="3659022"/>
            <a:ext cx="21336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0000"/>
                </a:solidFill>
                <a:effectLst/>
                <a:uFillTx/>
                <a:latin typeface="+mj-lt"/>
                <a:ea typeface="+mj-ea"/>
                <a:cs typeface="+mj-cs"/>
                <a:sym typeface="Calibri"/>
              </a:rPr>
              <a:t>HRSA Project</a:t>
            </a:r>
          </a:p>
        </p:txBody>
      </p:sp>
      <p:sp>
        <p:nvSpPr>
          <p:cNvPr id="6" name="TextBox 5">
            <a:extLst>
              <a:ext uri="{FF2B5EF4-FFF2-40B4-BE49-F238E27FC236}">
                <a16:creationId xmlns:a16="http://schemas.microsoft.com/office/drawing/2014/main" id="{DD2A842C-2D47-5D40-8892-15BD5DF02762}"/>
              </a:ext>
            </a:extLst>
          </p:cNvPr>
          <p:cNvSpPr txBox="1"/>
          <p:nvPr/>
        </p:nvSpPr>
        <p:spPr>
          <a:xfrm>
            <a:off x="228600" y="5488939"/>
            <a:ext cx="187291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FF0000"/>
                </a:solidFill>
                <a:effectLst/>
                <a:uFillTx/>
                <a:latin typeface="+mj-lt"/>
                <a:ea typeface="+mj-ea"/>
                <a:cs typeface="+mj-cs"/>
                <a:sym typeface="Calibri"/>
              </a:rPr>
              <a:t>RRF Project</a:t>
            </a:r>
          </a:p>
        </p:txBody>
      </p:sp>
    </p:spTree>
    <p:extLst>
      <p:ext uri="{BB962C8B-B14F-4D97-AF65-F5344CB8AC3E}">
        <p14:creationId xmlns:p14="http://schemas.microsoft.com/office/powerpoint/2010/main" val="19775896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727</TotalTime>
  <Words>3051</Words>
  <Application>Microsoft Office PowerPoint</Application>
  <PresentationFormat>On-screen Show (4:3)</PresentationFormat>
  <Paragraphs>279</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Corbel</vt:lpstr>
      <vt:lpstr>Franklin Gothic Book</vt:lpstr>
      <vt:lpstr>Franklin Gothic Demi Cond</vt:lpstr>
      <vt:lpstr>Franklin Gothic Medium</vt:lpstr>
      <vt:lpstr>Helvetica</vt:lpstr>
      <vt:lpstr>Myriad Pro Light</vt:lpstr>
      <vt:lpstr>Office Theme</vt:lpstr>
      <vt:lpstr>PowerPoint Presentation</vt:lpstr>
      <vt:lpstr>Today’s Agenda</vt:lpstr>
      <vt:lpstr>Our Purpose</vt:lpstr>
      <vt:lpstr>PowerPoint Presentation</vt:lpstr>
      <vt:lpstr>PowerPoint Presentation</vt:lpstr>
      <vt:lpstr>Objectives </vt:lpstr>
      <vt:lpstr>History of the Georgia POLST Collaborative </vt:lpstr>
      <vt:lpstr>Georgia POLST Collaborative</vt:lpstr>
      <vt:lpstr>Georgia POLST Collaborative (cont’d)</vt:lpstr>
      <vt:lpstr>National POLST Paradigm  Programs </vt:lpstr>
      <vt:lpstr>One Conversation  Can Make All The Difference.</vt:lpstr>
      <vt:lpstr>Georgia Advance Directive  for Health Care  </vt:lpstr>
      <vt:lpstr>POLST: Physician Orders for  Life Sustaining Treatment</vt:lpstr>
      <vt:lpstr>Difference Between  Advance Directives and POLST</vt:lpstr>
      <vt:lpstr>Georgia POLST Form</vt:lpstr>
      <vt:lpstr>Why is this so important?</vt:lpstr>
      <vt:lpstr>Our Vision</vt:lpstr>
      <vt:lpstr>Additional Resources</vt:lpstr>
      <vt:lpstr>Partner Organizations</vt:lpstr>
      <vt:lpstr>POLST Websites</vt:lpstr>
      <vt:lpstr>References</vt:lpstr>
      <vt:lpstr>Georgia Legal Foundations</vt:lpstr>
      <vt:lpstr>SB109 (2015)</vt:lpstr>
      <vt:lpstr>POLST Implementation/Use in Hospital Setting</vt:lpstr>
      <vt:lpstr>Thank You</vt:lpstr>
      <vt:lpstr>Questions ?   </vt:lpstr>
      <vt:lpstr>COVID-19</vt:lpstr>
      <vt:lpstr>Future Calls</vt:lpstr>
      <vt:lpstr>Save the Date</vt:lpstr>
      <vt:lpstr>Wrap-Up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COHENRW</dc:creator>
  <cp:lastModifiedBy>Kristyn Long</cp:lastModifiedBy>
  <cp:revision>94</cp:revision>
  <cp:lastPrinted>2020-03-11T17:01:01Z</cp:lastPrinted>
  <dcterms:modified xsi:type="dcterms:W3CDTF">2020-08-31T14:40:49Z</dcterms:modified>
</cp:coreProperties>
</file>