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70" r:id="rId2"/>
    <p:sldMasterId id="2147483901" r:id="rId3"/>
    <p:sldMasterId id="2147483919" r:id="rId4"/>
  </p:sldMasterIdLst>
  <p:notesMasterIdLst>
    <p:notesMasterId r:id="rId71"/>
  </p:notesMasterIdLst>
  <p:sldIdLst>
    <p:sldId id="726" r:id="rId5"/>
    <p:sldId id="720" r:id="rId6"/>
    <p:sldId id="721" r:id="rId7"/>
    <p:sldId id="257" r:id="rId8"/>
    <p:sldId id="293" r:id="rId9"/>
    <p:sldId id="714" r:id="rId10"/>
    <p:sldId id="709" r:id="rId11"/>
    <p:sldId id="431" r:id="rId12"/>
    <p:sldId id="513" r:id="rId13"/>
    <p:sldId id="333" r:id="rId14"/>
    <p:sldId id="267" r:id="rId15"/>
    <p:sldId id="695" r:id="rId16"/>
    <p:sldId id="712" r:id="rId17"/>
    <p:sldId id="713" r:id="rId18"/>
    <p:sldId id="702" r:id="rId19"/>
    <p:sldId id="693" r:id="rId20"/>
    <p:sldId id="699" r:id="rId21"/>
    <p:sldId id="715" r:id="rId22"/>
    <p:sldId id="710" r:id="rId23"/>
    <p:sldId id="716" r:id="rId24"/>
    <p:sldId id="694" r:id="rId25"/>
    <p:sldId id="717" r:id="rId26"/>
    <p:sldId id="646" r:id="rId27"/>
    <p:sldId id="718" r:id="rId28"/>
    <p:sldId id="627" r:id="rId29"/>
    <p:sldId id="626" r:id="rId30"/>
    <p:sldId id="698" r:id="rId31"/>
    <p:sldId id="706" r:id="rId32"/>
    <p:sldId id="701" r:id="rId33"/>
    <p:sldId id="633" r:id="rId34"/>
    <p:sldId id="634" r:id="rId35"/>
    <p:sldId id="635" r:id="rId36"/>
    <p:sldId id="640" r:id="rId37"/>
    <p:sldId id="636" r:id="rId38"/>
    <p:sldId id="650" r:id="rId39"/>
    <p:sldId id="667" r:id="rId40"/>
    <p:sldId id="651" r:id="rId41"/>
    <p:sldId id="642" r:id="rId42"/>
    <p:sldId id="652" r:id="rId43"/>
    <p:sldId id="643" r:id="rId44"/>
    <p:sldId id="629" r:id="rId45"/>
    <p:sldId id="704" r:id="rId46"/>
    <p:sldId id="661" r:id="rId47"/>
    <p:sldId id="677" r:id="rId48"/>
    <p:sldId id="628" r:id="rId49"/>
    <p:sldId id="309" r:id="rId50"/>
    <p:sldId id="705" r:id="rId51"/>
    <p:sldId id="261" r:id="rId52"/>
    <p:sldId id="262" r:id="rId53"/>
    <p:sldId id="265" r:id="rId54"/>
    <p:sldId id="266" r:id="rId55"/>
    <p:sldId id="703" r:id="rId56"/>
    <p:sldId id="268" r:id="rId57"/>
    <p:sldId id="271" r:id="rId58"/>
    <p:sldId id="260" r:id="rId59"/>
    <p:sldId id="263" r:id="rId60"/>
    <p:sldId id="612" r:id="rId61"/>
    <p:sldId id="685" r:id="rId62"/>
    <p:sldId id="663" r:id="rId63"/>
    <p:sldId id="708" r:id="rId64"/>
    <p:sldId id="707" r:id="rId65"/>
    <p:sldId id="727" r:id="rId66"/>
    <p:sldId id="689" r:id="rId67"/>
    <p:sldId id="722" r:id="rId68"/>
    <p:sldId id="723" r:id="rId69"/>
    <p:sldId id="72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23B84C-72E6-4413-BDD7-DBB86DE8BB9F}">
          <p14:sldIdLst>
            <p14:sldId id="726"/>
            <p14:sldId id="720"/>
            <p14:sldId id="721"/>
            <p14:sldId id="257"/>
            <p14:sldId id="293"/>
            <p14:sldId id="714"/>
            <p14:sldId id="709"/>
            <p14:sldId id="431"/>
            <p14:sldId id="513"/>
            <p14:sldId id="333"/>
            <p14:sldId id="267"/>
            <p14:sldId id="695"/>
            <p14:sldId id="712"/>
            <p14:sldId id="713"/>
            <p14:sldId id="702"/>
          </p14:sldIdLst>
        </p14:section>
        <p14:section name="Untitled Section" id="{F89BC1E8-C125-49D5-BBEE-A673B530652E}">
          <p14:sldIdLst>
            <p14:sldId id="693"/>
            <p14:sldId id="699"/>
            <p14:sldId id="715"/>
            <p14:sldId id="710"/>
            <p14:sldId id="716"/>
            <p14:sldId id="694"/>
            <p14:sldId id="717"/>
            <p14:sldId id="646"/>
            <p14:sldId id="718"/>
            <p14:sldId id="627"/>
            <p14:sldId id="626"/>
            <p14:sldId id="698"/>
            <p14:sldId id="706"/>
            <p14:sldId id="701"/>
            <p14:sldId id="633"/>
            <p14:sldId id="634"/>
            <p14:sldId id="635"/>
            <p14:sldId id="640"/>
            <p14:sldId id="636"/>
            <p14:sldId id="650"/>
            <p14:sldId id="667"/>
            <p14:sldId id="651"/>
            <p14:sldId id="642"/>
            <p14:sldId id="652"/>
            <p14:sldId id="643"/>
            <p14:sldId id="629"/>
            <p14:sldId id="704"/>
            <p14:sldId id="661"/>
            <p14:sldId id="677"/>
            <p14:sldId id="628"/>
            <p14:sldId id="309"/>
            <p14:sldId id="705"/>
            <p14:sldId id="261"/>
            <p14:sldId id="262"/>
            <p14:sldId id="265"/>
            <p14:sldId id="266"/>
            <p14:sldId id="703"/>
            <p14:sldId id="268"/>
            <p14:sldId id="271"/>
            <p14:sldId id="260"/>
            <p14:sldId id="263"/>
            <p14:sldId id="612"/>
            <p14:sldId id="685"/>
            <p14:sldId id="663"/>
            <p14:sldId id="708"/>
            <p14:sldId id="707"/>
            <p14:sldId id="727"/>
            <p14:sldId id="689"/>
            <p14:sldId id="722"/>
            <p14:sldId id="723"/>
            <p14:sldId id="725"/>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88787" autoAdjust="0"/>
  </p:normalViewPr>
  <p:slideViewPr>
    <p:cSldViewPr snapToGrid="0">
      <p:cViewPr>
        <p:scale>
          <a:sx n="66" d="100"/>
          <a:sy n="66" d="100"/>
        </p:scale>
        <p:origin x="-678" y="-126"/>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varScale="1">
      <p:scale>
        <a:sx n="100" d="100"/>
        <a:sy n="100" d="100"/>
      </p:scale>
      <p:origin x="0" y="-86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8FDBB-F77F-46F1-9C3E-1330DDCA64EE}" type="doc">
      <dgm:prSet loTypeId="urn:microsoft.com/office/officeart/2005/8/layout/radial1" loCatId="relationship" qsTypeId="urn:microsoft.com/office/officeart/2005/8/quickstyle/simple1" qsCatId="simple" csTypeId="urn:microsoft.com/office/officeart/2005/8/colors/accent1_2" csCatId="accent1" phldr="1"/>
      <dgm:spPr/>
    </dgm:pt>
    <dgm:pt modelId="{6CBCC9DF-B3B0-4F4E-B11E-A1216B31F587}">
      <dgm:prSet custT="1"/>
      <dgm:spPr>
        <a:solidFill>
          <a:schemeClr val="accent1">
            <a:lumMod val="20000"/>
            <a:lumOff val="80000"/>
          </a:schemeClr>
        </a:solidFill>
        <a:ln w="19050">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Black" pitchFamily="34" charset="0"/>
            </a:rPr>
            <a:t>Palliative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Black" pitchFamily="34" charset="0"/>
            </a:rPr>
            <a:t>Care</a:t>
          </a:r>
        </a:p>
      </dgm:t>
    </dgm:pt>
    <dgm:pt modelId="{F4DBFE05-4962-4BB7-A458-C75688996659}" type="parTrans" cxnId="{A9015B90-7AA0-4F4B-8A84-EFE01390AEC4}">
      <dgm:prSet/>
      <dgm:spPr/>
      <dgm:t>
        <a:bodyPr/>
        <a:lstStyle/>
        <a:p>
          <a:endParaRPr lang="en-US"/>
        </a:p>
      </dgm:t>
    </dgm:pt>
    <dgm:pt modelId="{40C86A6A-556F-4E85-9D29-140A2A065286}" type="sibTrans" cxnId="{A9015B90-7AA0-4F4B-8A84-EFE01390AEC4}">
      <dgm:prSet/>
      <dgm:spPr/>
      <dgm:t>
        <a:bodyPr/>
        <a:lstStyle/>
        <a:p>
          <a:endParaRPr lang="en-US"/>
        </a:p>
      </dgm:t>
    </dgm:pt>
    <dgm:pt modelId="{CEB2B37A-3485-43F2-9F37-764B45FA05B5}">
      <dgm:prSet custT="1"/>
      <dgm:spPr>
        <a:solidFill>
          <a:schemeClr val="tx2">
            <a:lumMod val="20000"/>
            <a:lumOff val="80000"/>
          </a:schemeClr>
        </a:solidFill>
        <a:ln>
          <a:solidFill>
            <a:schemeClr val="accent1">
              <a:lumMod val="7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Symptom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Management</a:t>
          </a:r>
        </a:p>
      </dgm:t>
    </dgm:pt>
    <dgm:pt modelId="{AA7872A5-EF38-4D5D-A568-147EAE2B22F1}" type="parTrans" cxnId="{788852EC-74D6-4CD8-80F5-F4237EF7B7A7}">
      <dgm:prSet/>
      <dgm:spPr/>
      <dgm:t>
        <a:bodyPr/>
        <a:lstStyle/>
        <a:p>
          <a:endParaRPr lang="en-US"/>
        </a:p>
      </dgm:t>
    </dgm:pt>
    <dgm:pt modelId="{C2ED98BF-DA4D-42C6-8A72-F1318FE99DEA}" type="sibTrans" cxnId="{788852EC-74D6-4CD8-80F5-F4237EF7B7A7}">
      <dgm:prSet/>
      <dgm:spPr/>
      <dgm:t>
        <a:bodyPr/>
        <a:lstStyle/>
        <a:p>
          <a:endParaRPr lang="en-US"/>
        </a:p>
      </dgm:t>
    </dgm:pt>
    <dgm:pt modelId="{C8E873EC-4955-4AE0-8AE3-38EAF53E85B9}">
      <dgm:prSet custT="1"/>
      <dgm:spPr>
        <a:solidFill>
          <a:schemeClr val="tx2">
            <a:lumMod val="20000"/>
            <a:lumOff val="80000"/>
          </a:schemeClr>
        </a:solidFill>
        <a:ln>
          <a:solidFill>
            <a:schemeClr val="accent1">
              <a:lumMod val="7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Hospice</a:t>
          </a:r>
        </a:p>
      </dgm:t>
    </dgm:pt>
    <dgm:pt modelId="{B142A945-42FB-4262-9BD8-E9806C1A050A}" type="parTrans" cxnId="{D000DC8E-E4FB-4952-A4DE-A6E54C40D4B4}">
      <dgm:prSet/>
      <dgm:spPr/>
      <dgm:t>
        <a:bodyPr/>
        <a:lstStyle/>
        <a:p>
          <a:endParaRPr lang="en-US"/>
        </a:p>
      </dgm:t>
    </dgm:pt>
    <dgm:pt modelId="{95B927F0-46A6-4877-9A67-1F6FC411F460}" type="sibTrans" cxnId="{D000DC8E-E4FB-4952-A4DE-A6E54C40D4B4}">
      <dgm:prSet/>
      <dgm:spPr/>
      <dgm:t>
        <a:bodyPr/>
        <a:lstStyle/>
        <a:p>
          <a:endParaRPr lang="en-US"/>
        </a:p>
      </dgm:t>
    </dgm:pt>
    <dgm:pt modelId="{D7D8F120-1375-4396-BF71-6486829195F6}">
      <dgm:prSet custT="1"/>
      <dgm:spPr>
        <a:solidFill>
          <a:schemeClr val="tx2">
            <a:lumMod val="20000"/>
            <a:lumOff val="80000"/>
          </a:schemeClr>
        </a:solidFill>
        <a:ln>
          <a:solidFill>
            <a:schemeClr val="accent1">
              <a:lumMod val="7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Goals of Care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Discussions</a:t>
          </a:r>
        </a:p>
      </dgm:t>
    </dgm:pt>
    <dgm:pt modelId="{301E7694-28D1-4FEA-B169-2EF4ED6C05F9}" type="parTrans" cxnId="{DDC89A23-81C5-4CE4-B0CB-5276D5F95DF8}">
      <dgm:prSet/>
      <dgm:spPr/>
      <dgm:t>
        <a:bodyPr/>
        <a:lstStyle/>
        <a:p>
          <a:endParaRPr lang="en-US"/>
        </a:p>
      </dgm:t>
    </dgm:pt>
    <dgm:pt modelId="{8D8D110C-AF9D-4D51-ADBC-C3DF7F24126C}" type="sibTrans" cxnId="{DDC89A23-81C5-4CE4-B0CB-5276D5F95DF8}">
      <dgm:prSet/>
      <dgm:spPr/>
      <dgm:t>
        <a:bodyPr/>
        <a:lstStyle/>
        <a:p>
          <a:endParaRPr lang="en-US"/>
        </a:p>
      </dgm:t>
    </dgm:pt>
    <dgm:pt modelId="{E241C447-A65B-4619-887A-8BDC20341E8C}">
      <dgm:prSet custT="1"/>
      <dgm:spPr>
        <a:solidFill>
          <a:schemeClr val="tx2">
            <a:lumMod val="20000"/>
            <a:lumOff val="80000"/>
          </a:schemeClr>
        </a:solidFill>
        <a:ln>
          <a:solidFill>
            <a:schemeClr val="accent1">
              <a:lumMod val="7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Elicit Patient/Family’s Understanding </a:t>
          </a:r>
        </a:p>
      </dgm:t>
    </dgm:pt>
    <dgm:pt modelId="{32796126-7E18-4C51-B8AE-2BC5876D1B0A}" type="parTrans" cxnId="{41C82526-E7FD-418D-B21F-6F45327AD6E7}">
      <dgm:prSet/>
      <dgm:spPr/>
      <dgm:t>
        <a:bodyPr/>
        <a:lstStyle/>
        <a:p>
          <a:endParaRPr lang="en-US"/>
        </a:p>
      </dgm:t>
    </dgm:pt>
    <dgm:pt modelId="{FC840A55-20F2-4760-AAF5-89ACD71FC9F8}" type="sibTrans" cxnId="{41C82526-E7FD-418D-B21F-6F45327AD6E7}">
      <dgm:prSet/>
      <dgm:spPr/>
      <dgm:t>
        <a:bodyPr/>
        <a:lstStyle/>
        <a:p>
          <a:endParaRPr lang="en-US"/>
        </a:p>
      </dgm:t>
    </dgm:pt>
    <dgm:pt modelId="{8FA6BCCF-5D4F-48BB-B80F-1B2CCD50CBE4}">
      <dgm:prSet custT="1"/>
      <dgm:spPr>
        <a:solidFill>
          <a:schemeClr val="tx2">
            <a:lumMod val="20000"/>
            <a:lumOff val="80000"/>
          </a:schemeClr>
        </a:solidFill>
        <a:ln>
          <a:solidFill>
            <a:schemeClr val="accent1">
              <a:lumMod val="75000"/>
            </a:schemeClr>
          </a:solidFill>
        </a:ln>
      </dgm:spPr>
      <dgm:t>
        <a:bodyPr/>
        <a:lstStyle/>
        <a:p>
          <a:r>
            <a:rPr lang="en-US" sz="1200" b="1" dirty="0">
              <a:solidFill>
                <a:schemeClr val="tx1"/>
              </a:solidFill>
            </a:rPr>
            <a:t>Psycho-social Support</a:t>
          </a:r>
        </a:p>
      </dgm:t>
    </dgm:pt>
    <dgm:pt modelId="{135D8D3C-3E28-462E-8B60-9506207FD8A5}" type="parTrans" cxnId="{08FC4C0B-6A7D-46B8-B8B4-3A54E9FD2F01}">
      <dgm:prSet/>
      <dgm:spPr/>
      <dgm:t>
        <a:bodyPr/>
        <a:lstStyle/>
        <a:p>
          <a:endParaRPr lang="en-US"/>
        </a:p>
      </dgm:t>
    </dgm:pt>
    <dgm:pt modelId="{D5551FB9-175C-4E9D-9D5F-5AEC3B185CFC}" type="sibTrans" cxnId="{08FC4C0B-6A7D-46B8-B8B4-3A54E9FD2F01}">
      <dgm:prSet/>
      <dgm:spPr/>
      <dgm:t>
        <a:bodyPr/>
        <a:lstStyle/>
        <a:p>
          <a:endParaRPr lang="en-US"/>
        </a:p>
      </dgm:t>
    </dgm:pt>
    <dgm:pt modelId="{6588D003-1ABF-4AF1-A379-54F3FA9301F3}">
      <dgm:prSet custT="1"/>
      <dgm:spPr>
        <a:solidFill>
          <a:schemeClr val="tx2">
            <a:lumMod val="20000"/>
            <a:lumOff val="80000"/>
          </a:schemeClr>
        </a:solidFill>
        <a:ln>
          <a:solidFill>
            <a:schemeClr val="accent1">
              <a:lumMod val="7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Discussion of Prognosis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Including Uncertainty</a:t>
          </a:r>
        </a:p>
      </dgm:t>
    </dgm:pt>
    <dgm:pt modelId="{C2501758-A9B4-4330-8FEF-67577F2EF3A0}" type="sibTrans" cxnId="{3A5AF6FE-38BE-4387-BB5C-6471C6AD7274}">
      <dgm:prSet/>
      <dgm:spPr/>
      <dgm:t>
        <a:bodyPr/>
        <a:lstStyle/>
        <a:p>
          <a:endParaRPr lang="en-US"/>
        </a:p>
      </dgm:t>
    </dgm:pt>
    <dgm:pt modelId="{B25D4B82-D748-4D21-BA74-97B0AC0F70E9}" type="parTrans" cxnId="{3A5AF6FE-38BE-4387-BB5C-6471C6AD7274}">
      <dgm:prSet/>
      <dgm:spPr/>
      <dgm:t>
        <a:bodyPr/>
        <a:lstStyle/>
        <a:p>
          <a:endParaRPr lang="en-US"/>
        </a:p>
      </dgm:t>
    </dgm:pt>
    <dgm:pt modelId="{9385915C-FF8E-40E9-AE1C-020AB2FE2902}">
      <dgm:prSet custT="1"/>
      <dgm:spPr>
        <a:solidFill>
          <a:schemeClr val="tx2">
            <a:lumMod val="20000"/>
            <a:lumOff val="80000"/>
          </a:schemeClr>
        </a:solidFill>
        <a:ln>
          <a:solidFill>
            <a:schemeClr val="accent1">
              <a:lumMod val="75000"/>
            </a:schemeClr>
          </a:solidFill>
        </a:ln>
      </dgm:spPr>
      <dgm:t>
        <a:bodyPr/>
        <a:lstStyle/>
        <a:p>
          <a:pPr rtl="0"/>
          <a:r>
            <a:rPr kumimoji="0" lang="en-US" sz="1200" b="1" i="0" u="none" strike="noStrike" cap="none" normalizeH="0" baseline="0" dirty="0">
              <a:ln>
                <a:noFill/>
              </a:ln>
              <a:solidFill>
                <a:schemeClr val="tx1"/>
              </a:solidFill>
              <a:effectLst/>
              <a:latin typeface="Arial" pitchFamily="34" charset="0"/>
            </a:rPr>
            <a:t>Post Acute Support Services</a:t>
          </a:r>
        </a:p>
      </dgm:t>
    </dgm:pt>
    <dgm:pt modelId="{58D38965-8DB2-4CDB-B839-697460918163}" type="parTrans" cxnId="{3703F8B4-CDC1-4F32-9F50-CF78C5A6500F}">
      <dgm:prSet/>
      <dgm:spPr/>
      <dgm:t>
        <a:bodyPr/>
        <a:lstStyle/>
        <a:p>
          <a:endParaRPr lang="en-US"/>
        </a:p>
      </dgm:t>
    </dgm:pt>
    <dgm:pt modelId="{A6ADFA14-8668-423F-9139-9484D1BD54B6}" type="sibTrans" cxnId="{3703F8B4-CDC1-4F32-9F50-CF78C5A6500F}">
      <dgm:prSet/>
      <dgm:spPr/>
      <dgm:t>
        <a:bodyPr/>
        <a:lstStyle/>
        <a:p>
          <a:endParaRPr lang="en-US"/>
        </a:p>
      </dgm:t>
    </dgm:pt>
    <dgm:pt modelId="{1B752C82-CB59-45AE-B5DD-3DF41E0E90DE}" type="pres">
      <dgm:prSet presAssocID="{8EA8FDBB-F77F-46F1-9C3E-1330DDCA64EE}" presName="cycle" presStyleCnt="0">
        <dgm:presLayoutVars>
          <dgm:chMax val="1"/>
          <dgm:dir/>
          <dgm:animLvl val="ctr"/>
          <dgm:resizeHandles val="exact"/>
        </dgm:presLayoutVars>
      </dgm:prSet>
      <dgm:spPr/>
    </dgm:pt>
    <dgm:pt modelId="{C25CEE89-229B-4034-89A4-78E5756CD95A}" type="pres">
      <dgm:prSet presAssocID="{6CBCC9DF-B3B0-4F4E-B11E-A1216B31F587}" presName="centerShape" presStyleLbl="node0" presStyleIdx="0" presStyleCnt="1" custScaleX="234217" custScaleY="109588" custLinFactNeighborX="-46377" custLinFactNeighborY="-44518"/>
      <dgm:spPr/>
      <dgm:t>
        <a:bodyPr/>
        <a:lstStyle/>
        <a:p>
          <a:endParaRPr lang="en-US"/>
        </a:p>
      </dgm:t>
    </dgm:pt>
    <dgm:pt modelId="{D691E520-96BC-4565-BC1E-DC92E41E280E}" type="pres">
      <dgm:prSet presAssocID="{AA7872A5-EF38-4D5D-A568-147EAE2B22F1}" presName="Name9" presStyleLbl="parChTrans1D2" presStyleIdx="0" presStyleCnt="7"/>
      <dgm:spPr/>
      <dgm:t>
        <a:bodyPr/>
        <a:lstStyle/>
        <a:p>
          <a:endParaRPr lang="en-US"/>
        </a:p>
      </dgm:t>
    </dgm:pt>
    <dgm:pt modelId="{6160E142-914E-40D8-ADD6-F8924893B074}" type="pres">
      <dgm:prSet presAssocID="{AA7872A5-EF38-4D5D-A568-147EAE2B22F1}" presName="connTx" presStyleLbl="parChTrans1D2" presStyleIdx="0" presStyleCnt="7"/>
      <dgm:spPr/>
      <dgm:t>
        <a:bodyPr/>
        <a:lstStyle/>
        <a:p>
          <a:endParaRPr lang="en-US"/>
        </a:p>
      </dgm:t>
    </dgm:pt>
    <dgm:pt modelId="{FAC7DF6B-1E3D-496F-9080-AC47B132D091}" type="pres">
      <dgm:prSet presAssocID="{CEB2B37A-3485-43F2-9F37-764B45FA05B5}" presName="node" presStyleLbl="node1" presStyleIdx="0" presStyleCnt="7" custScaleX="108873" custScaleY="67022" custRadScaleRad="57202" custRadScaleInc="104210">
        <dgm:presLayoutVars>
          <dgm:bulletEnabled val="1"/>
        </dgm:presLayoutVars>
      </dgm:prSet>
      <dgm:spPr/>
      <dgm:t>
        <a:bodyPr/>
        <a:lstStyle/>
        <a:p>
          <a:endParaRPr lang="en-US"/>
        </a:p>
      </dgm:t>
    </dgm:pt>
    <dgm:pt modelId="{1375D36E-E20F-4ED2-8857-C5F938C6B604}" type="pres">
      <dgm:prSet presAssocID="{B142A945-42FB-4262-9BD8-E9806C1A050A}" presName="Name9" presStyleLbl="parChTrans1D2" presStyleIdx="1" presStyleCnt="7"/>
      <dgm:spPr/>
      <dgm:t>
        <a:bodyPr/>
        <a:lstStyle/>
        <a:p>
          <a:endParaRPr lang="en-US"/>
        </a:p>
      </dgm:t>
    </dgm:pt>
    <dgm:pt modelId="{4542467F-0445-4A6B-BEF1-3F4D30E2EB42}" type="pres">
      <dgm:prSet presAssocID="{B142A945-42FB-4262-9BD8-E9806C1A050A}" presName="connTx" presStyleLbl="parChTrans1D2" presStyleIdx="1" presStyleCnt="7"/>
      <dgm:spPr/>
      <dgm:t>
        <a:bodyPr/>
        <a:lstStyle/>
        <a:p>
          <a:endParaRPr lang="en-US"/>
        </a:p>
      </dgm:t>
    </dgm:pt>
    <dgm:pt modelId="{0C72C152-BB9C-4345-85E7-164B16B68F82}" type="pres">
      <dgm:prSet presAssocID="{C8E873EC-4955-4AE0-8AE3-38EAF53E85B9}" presName="node" presStyleLbl="node1" presStyleIdx="1" presStyleCnt="7" custScaleX="132707" custRadScaleRad="149524" custRadScaleInc="-56456">
        <dgm:presLayoutVars>
          <dgm:bulletEnabled val="1"/>
        </dgm:presLayoutVars>
      </dgm:prSet>
      <dgm:spPr/>
      <dgm:t>
        <a:bodyPr/>
        <a:lstStyle/>
        <a:p>
          <a:endParaRPr lang="en-US"/>
        </a:p>
      </dgm:t>
    </dgm:pt>
    <dgm:pt modelId="{F7A1E6E4-913D-42DD-BDF7-C6C9A691B095}" type="pres">
      <dgm:prSet presAssocID="{58D38965-8DB2-4CDB-B839-697460918163}" presName="Name9" presStyleLbl="parChTrans1D2" presStyleIdx="2" presStyleCnt="7"/>
      <dgm:spPr/>
      <dgm:t>
        <a:bodyPr/>
        <a:lstStyle/>
        <a:p>
          <a:endParaRPr lang="en-US"/>
        </a:p>
      </dgm:t>
    </dgm:pt>
    <dgm:pt modelId="{E69E51F8-CF95-43CD-B979-751CA5085B03}" type="pres">
      <dgm:prSet presAssocID="{58D38965-8DB2-4CDB-B839-697460918163}" presName="connTx" presStyleLbl="parChTrans1D2" presStyleIdx="2" presStyleCnt="7"/>
      <dgm:spPr/>
      <dgm:t>
        <a:bodyPr/>
        <a:lstStyle/>
        <a:p>
          <a:endParaRPr lang="en-US"/>
        </a:p>
      </dgm:t>
    </dgm:pt>
    <dgm:pt modelId="{B1FF599D-E643-4043-A8F3-E796EFB23633}" type="pres">
      <dgm:prSet presAssocID="{9385915C-FF8E-40E9-AE1C-020AB2FE2902}" presName="node" presStyleLbl="node1" presStyleIdx="2" presStyleCnt="7" custRadScaleRad="98331" custRadScaleInc="10704">
        <dgm:presLayoutVars>
          <dgm:bulletEnabled val="1"/>
        </dgm:presLayoutVars>
      </dgm:prSet>
      <dgm:spPr/>
      <dgm:t>
        <a:bodyPr/>
        <a:lstStyle/>
        <a:p>
          <a:endParaRPr lang="en-US"/>
        </a:p>
      </dgm:t>
    </dgm:pt>
    <dgm:pt modelId="{3A3A929C-1EAF-473F-8664-4CF18477B644}" type="pres">
      <dgm:prSet presAssocID="{301E7694-28D1-4FEA-B169-2EF4ED6C05F9}" presName="Name9" presStyleLbl="parChTrans1D2" presStyleIdx="3" presStyleCnt="7"/>
      <dgm:spPr/>
      <dgm:t>
        <a:bodyPr/>
        <a:lstStyle/>
        <a:p>
          <a:endParaRPr lang="en-US"/>
        </a:p>
      </dgm:t>
    </dgm:pt>
    <dgm:pt modelId="{206AE478-B33D-4334-9A15-F4FA2DCA78E1}" type="pres">
      <dgm:prSet presAssocID="{301E7694-28D1-4FEA-B169-2EF4ED6C05F9}" presName="connTx" presStyleLbl="parChTrans1D2" presStyleIdx="3" presStyleCnt="7"/>
      <dgm:spPr/>
      <dgm:t>
        <a:bodyPr/>
        <a:lstStyle/>
        <a:p>
          <a:endParaRPr lang="en-US"/>
        </a:p>
      </dgm:t>
    </dgm:pt>
    <dgm:pt modelId="{F39CBCB1-91BA-4382-962C-56C4B84EEE4F}" type="pres">
      <dgm:prSet presAssocID="{D7D8F120-1375-4396-BF71-6486829195F6}" presName="node" presStyleLbl="node1" presStyleIdx="3" presStyleCnt="7" custScaleX="120052" custScaleY="115220" custRadScaleRad="87322" custRadScaleInc="31910">
        <dgm:presLayoutVars>
          <dgm:bulletEnabled val="1"/>
        </dgm:presLayoutVars>
      </dgm:prSet>
      <dgm:spPr/>
      <dgm:t>
        <a:bodyPr/>
        <a:lstStyle/>
        <a:p>
          <a:endParaRPr lang="en-US"/>
        </a:p>
      </dgm:t>
    </dgm:pt>
    <dgm:pt modelId="{72204282-C0A1-4A62-8973-D94C2B7F25A1}" type="pres">
      <dgm:prSet presAssocID="{B25D4B82-D748-4D21-BA74-97B0AC0F70E9}" presName="Name9" presStyleLbl="parChTrans1D2" presStyleIdx="4" presStyleCnt="7"/>
      <dgm:spPr/>
      <dgm:t>
        <a:bodyPr/>
        <a:lstStyle/>
        <a:p>
          <a:endParaRPr lang="en-US"/>
        </a:p>
      </dgm:t>
    </dgm:pt>
    <dgm:pt modelId="{E01D40EB-1466-4192-8FD0-E9262C47C551}" type="pres">
      <dgm:prSet presAssocID="{B25D4B82-D748-4D21-BA74-97B0AC0F70E9}" presName="connTx" presStyleLbl="parChTrans1D2" presStyleIdx="4" presStyleCnt="7"/>
      <dgm:spPr/>
      <dgm:t>
        <a:bodyPr/>
        <a:lstStyle/>
        <a:p>
          <a:endParaRPr lang="en-US"/>
        </a:p>
      </dgm:t>
    </dgm:pt>
    <dgm:pt modelId="{702AEA3E-AA87-4851-B3C5-3BA36ECDAD1E}" type="pres">
      <dgm:prSet presAssocID="{6588D003-1ABF-4AF1-A379-54F3FA9301F3}" presName="node" presStyleLbl="node1" presStyleIdx="4" presStyleCnt="7" custRadScaleRad="101457" custRadScaleInc="40661">
        <dgm:presLayoutVars>
          <dgm:bulletEnabled val="1"/>
        </dgm:presLayoutVars>
      </dgm:prSet>
      <dgm:spPr/>
      <dgm:t>
        <a:bodyPr/>
        <a:lstStyle/>
        <a:p>
          <a:endParaRPr lang="en-US"/>
        </a:p>
      </dgm:t>
    </dgm:pt>
    <dgm:pt modelId="{600DF7F2-A4DF-4015-BD1F-0A8836BD2D50}" type="pres">
      <dgm:prSet presAssocID="{32796126-7E18-4C51-B8AE-2BC5876D1B0A}" presName="Name9" presStyleLbl="parChTrans1D2" presStyleIdx="5" presStyleCnt="7"/>
      <dgm:spPr/>
      <dgm:t>
        <a:bodyPr/>
        <a:lstStyle/>
        <a:p>
          <a:endParaRPr lang="en-US"/>
        </a:p>
      </dgm:t>
    </dgm:pt>
    <dgm:pt modelId="{6758CA96-C099-472A-8034-94C919ABB83F}" type="pres">
      <dgm:prSet presAssocID="{32796126-7E18-4C51-B8AE-2BC5876D1B0A}" presName="connTx" presStyleLbl="parChTrans1D2" presStyleIdx="5" presStyleCnt="7"/>
      <dgm:spPr/>
      <dgm:t>
        <a:bodyPr/>
        <a:lstStyle/>
        <a:p>
          <a:endParaRPr lang="en-US"/>
        </a:p>
      </dgm:t>
    </dgm:pt>
    <dgm:pt modelId="{0780EB02-CDAF-4091-B32A-8FF3A724D78C}" type="pres">
      <dgm:prSet presAssocID="{E241C447-A65B-4619-887A-8BDC20341E8C}" presName="node" presStyleLbl="node1" presStyleIdx="5" presStyleCnt="7" custScaleX="124668" custScaleY="90074" custRadScaleRad="152702" custRadScaleInc="-40158">
        <dgm:presLayoutVars>
          <dgm:bulletEnabled val="1"/>
        </dgm:presLayoutVars>
      </dgm:prSet>
      <dgm:spPr/>
      <dgm:t>
        <a:bodyPr/>
        <a:lstStyle/>
        <a:p>
          <a:endParaRPr lang="en-US"/>
        </a:p>
      </dgm:t>
    </dgm:pt>
    <dgm:pt modelId="{9D18CBD9-5898-4DA7-BF7C-D1927048C2BB}" type="pres">
      <dgm:prSet presAssocID="{135D8D3C-3E28-462E-8B60-9506207FD8A5}" presName="Name9" presStyleLbl="parChTrans1D2" presStyleIdx="6" presStyleCnt="7"/>
      <dgm:spPr/>
      <dgm:t>
        <a:bodyPr/>
        <a:lstStyle/>
        <a:p>
          <a:endParaRPr lang="en-US"/>
        </a:p>
      </dgm:t>
    </dgm:pt>
    <dgm:pt modelId="{3A8D916D-B0E0-41E9-823A-4502EBE02D81}" type="pres">
      <dgm:prSet presAssocID="{135D8D3C-3E28-462E-8B60-9506207FD8A5}" presName="connTx" presStyleLbl="parChTrans1D2" presStyleIdx="6" presStyleCnt="7"/>
      <dgm:spPr/>
      <dgm:t>
        <a:bodyPr/>
        <a:lstStyle/>
        <a:p>
          <a:endParaRPr lang="en-US"/>
        </a:p>
      </dgm:t>
    </dgm:pt>
    <dgm:pt modelId="{67B826CC-C510-493B-973B-C94129A6BD3C}" type="pres">
      <dgm:prSet presAssocID="{8FA6BCCF-5D4F-48BB-B80F-1B2CCD50CBE4}" presName="node" presStyleLbl="node1" presStyleIdx="6" presStyleCnt="7" custRadScaleRad="166841" custRadScaleInc="-128517">
        <dgm:presLayoutVars>
          <dgm:bulletEnabled val="1"/>
        </dgm:presLayoutVars>
      </dgm:prSet>
      <dgm:spPr/>
      <dgm:t>
        <a:bodyPr/>
        <a:lstStyle/>
        <a:p>
          <a:endParaRPr lang="en-US"/>
        </a:p>
      </dgm:t>
    </dgm:pt>
  </dgm:ptLst>
  <dgm:cxnLst>
    <dgm:cxn modelId="{EBBE73AA-D865-4331-A868-350E6419DECC}" type="presOf" srcId="{AA7872A5-EF38-4D5D-A568-147EAE2B22F1}" destId="{D691E520-96BC-4565-BC1E-DC92E41E280E}" srcOrd="0" destOrd="0" presId="urn:microsoft.com/office/officeart/2005/8/layout/radial1"/>
    <dgm:cxn modelId="{9EEB4F56-99F1-46EA-9028-D04954EC873A}" type="presOf" srcId="{B142A945-42FB-4262-9BD8-E9806C1A050A}" destId="{4542467F-0445-4A6B-BEF1-3F4D30E2EB42}" srcOrd="1" destOrd="0" presId="urn:microsoft.com/office/officeart/2005/8/layout/radial1"/>
    <dgm:cxn modelId="{B788FF1D-9CEB-4AF6-8E1B-EB3D1D43E685}" type="presOf" srcId="{301E7694-28D1-4FEA-B169-2EF4ED6C05F9}" destId="{206AE478-B33D-4334-9A15-F4FA2DCA78E1}" srcOrd="1" destOrd="0" presId="urn:microsoft.com/office/officeart/2005/8/layout/radial1"/>
    <dgm:cxn modelId="{52780E2A-B925-4D0A-9F86-1EC3224027A6}" type="presOf" srcId="{58D38965-8DB2-4CDB-B839-697460918163}" destId="{E69E51F8-CF95-43CD-B979-751CA5085B03}" srcOrd="1" destOrd="0" presId="urn:microsoft.com/office/officeart/2005/8/layout/radial1"/>
    <dgm:cxn modelId="{F555624B-D9BE-44F3-8D0C-3D64A2321AA5}" type="presOf" srcId="{CEB2B37A-3485-43F2-9F37-764B45FA05B5}" destId="{FAC7DF6B-1E3D-496F-9080-AC47B132D091}" srcOrd="0" destOrd="0" presId="urn:microsoft.com/office/officeart/2005/8/layout/radial1"/>
    <dgm:cxn modelId="{D000DC8E-E4FB-4952-A4DE-A6E54C40D4B4}" srcId="{6CBCC9DF-B3B0-4F4E-B11E-A1216B31F587}" destId="{C8E873EC-4955-4AE0-8AE3-38EAF53E85B9}" srcOrd="1" destOrd="0" parTransId="{B142A945-42FB-4262-9BD8-E9806C1A050A}" sibTransId="{95B927F0-46A6-4877-9A67-1F6FC411F460}"/>
    <dgm:cxn modelId="{0195ADEB-252B-4EE7-9189-6551C5018267}" type="presOf" srcId="{AA7872A5-EF38-4D5D-A568-147EAE2B22F1}" destId="{6160E142-914E-40D8-ADD6-F8924893B074}" srcOrd="1" destOrd="0" presId="urn:microsoft.com/office/officeart/2005/8/layout/radial1"/>
    <dgm:cxn modelId="{A9015B90-7AA0-4F4B-8A84-EFE01390AEC4}" srcId="{8EA8FDBB-F77F-46F1-9C3E-1330DDCA64EE}" destId="{6CBCC9DF-B3B0-4F4E-B11E-A1216B31F587}" srcOrd="0" destOrd="0" parTransId="{F4DBFE05-4962-4BB7-A458-C75688996659}" sibTransId="{40C86A6A-556F-4E85-9D29-140A2A065286}"/>
    <dgm:cxn modelId="{4D1D9ACD-69F4-4266-85B4-35B517AC7D36}" type="presOf" srcId="{6588D003-1ABF-4AF1-A379-54F3FA9301F3}" destId="{702AEA3E-AA87-4851-B3C5-3BA36ECDAD1E}" srcOrd="0" destOrd="0" presId="urn:microsoft.com/office/officeart/2005/8/layout/radial1"/>
    <dgm:cxn modelId="{8FD9D29B-D316-42F6-B04D-C9EA18C20382}" type="presOf" srcId="{E241C447-A65B-4619-887A-8BDC20341E8C}" destId="{0780EB02-CDAF-4091-B32A-8FF3A724D78C}" srcOrd="0" destOrd="0" presId="urn:microsoft.com/office/officeart/2005/8/layout/radial1"/>
    <dgm:cxn modelId="{08FC4C0B-6A7D-46B8-B8B4-3A54E9FD2F01}" srcId="{6CBCC9DF-B3B0-4F4E-B11E-A1216B31F587}" destId="{8FA6BCCF-5D4F-48BB-B80F-1B2CCD50CBE4}" srcOrd="6" destOrd="0" parTransId="{135D8D3C-3E28-462E-8B60-9506207FD8A5}" sibTransId="{D5551FB9-175C-4E9D-9D5F-5AEC3B185CFC}"/>
    <dgm:cxn modelId="{5E7610D0-6CAE-4EE2-85A7-A6CBB343439A}" type="presOf" srcId="{6CBCC9DF-B3B0-4F4E-B11E-A1216B31F587}" destId="{C25CEE89-229B-4034-89A4-78E5756CD95A}" srcOrd="0" destOrd="0" presId="urn:microsoft.com/office/officeart/2005/8/layout/radial1"/>
    <dgm:cxn modelId="{9DDFD652-430B-4215-B592-9279A9563EFD}" type="presOf" srcId="{301E7694-28D1-4FEA-B169-2EF4ED6C05F9}" destId="{3A3A929C-1EAF-473F-8664-4CF18477B644}" srcOrd="0" destOrd="0" presId="urn:microsoft.com/office/officeart/2005/8/layout/radial1"/>
    <dgm:cxn modelId="{998299EA-12F9-43A3-ABA5-142E612DF8B9}" type="presOf" srcId="{8EA8FDBB-F77F-46F1-9C3E-1330DDCA64EE}" destId="{1B752C82-CB59-45AE-B5DD-3DF41E0E90DE}" srcOrd="0" destOrd="0" presId="urn:microsoft.com/office/officeart/2005/8/layout/radial1"/>
    <dgm:cxn modelId="{41C82526-E7FD-418D-B21F-6F45327AD6E7}" srcId="{6CBCC9DF-B3B0-4F4E-B11E-A1216B31F587}" destId="{E241C447-A65B-4619-887A-8BDC20341E8C}" srcOrd="5" destOrd="0" parTransId="{32796126-7E18-4C51-B8AE-2BC5876D1B0A}" sibTransId="{FC840A55-20F2-4760-AAF5-89ACD71FC9F8}"/>
    <dgm:cxn modelId="{A2FD9065-EA5B-4AE6-B627-76C278B3DD8A}" type="presOf" srcId="{135D8D3C-3E28-462E-8B60-9506207FD8A5}" destId="{3A8D916D-B0E0-41E9-823A-4502EBE02D81}" srcOrd="1" destOrd="0" presId="urn:microsoft.com/office/officeart/2005/8/layout/radial1"/>
    <dgm:cxn modelId="{FDA96C67-E08A-41FC-A766-E31DE779A00B}" type="presOf" srcId="{B142A945-42FB-4262-9BD8-E9806C1A050A}" destId="{1375D36E-E20F-4ED2-8857-C5F938C6B604}" srcOrd="0" destOrd="0" presId="urn:microsoft.com/office/officeart/2005/8/layout/radial1"/>
    <dgm:cxn modelId="{55AB55B8-C4CA-4330-BBB4-331905B6F397}" type="presOf" srcId="{8FA6BCCF-5D4F-48BB-B80F-1B2CCD50CBE4}" destId="{67B826CC-C510-493B-973B-C94129A6BD3C}" srcOrd="0" destOrd="0" presId="urn:microsoft.com/office/officeart/2005/8/layout/radial1"/>
    <dgm:cxn modelId="{3A5AF6FE-38BE-4387-BB5C-6471C6AD7274}" srcId="{6CBCC9DF-B3B0-4F4E-B11E-A1216B31F587}" destId="{6588D003-1ABF-4AF1-A379-54F3FA9301F3}" srcOrd="4" destOrd="0" parTransId="{B25D4B82-D748-4D21-BA74-97B0AC0F70E9}" sibTransId="{C2501758-A9B4-4330-8FEF-67577F2EF3A0}"/>
    <dgm:cxn modelId="{DDC89A23-81C5-4CE4-B0CB-5276D5F95DF8}" srcId="{6CBCC9DF-B3B0-4F4E-B11E-A1216B31F587}" destId="{D7D8F120-1375-4396-BF71-6486829195F6}" srcOrd="3" destOrd="0" parTransId="{301E7694-28D1-4FEA-B169-2EF4ED6C05F9}" sibTransId="{8D8D110C-AF9D-4D51-ADBC-C3DF7F24126C}"/>
    <dgm:cxn modelId="{788852EC-74D6-4CD8-80F5-F4237EF7B7A7}" srcId="{6CBCC9DF-B3B0-4F4E-B11E-A1216B31F587}" destId="{CEB2B37A-3485-43F2-9F37-764B45FA05B5}" srcOrd="0" destOrd="0" parTransId="{AA7872A5-EF38-4D5D-A568-147EAE2B22F1}" sibTransId="{C2ED98BF-DA4D-42C6-8A72-F1318FE99DEA}"/>
    <dgm:cxn modelId="{3703F8B4-CDC1-4F32-9F50-CF78C5A6500F}" srcId="{6CBCC9DF-B3B0-4F4E-B11E-A1216B31F587}" destId="{9385915C-FF8E-40E9-AE1C-020AB2FE2902}" srcOrd="2" destOrd="0" parTransId="{58D38965-8DB2-4CDB-B839-697460918163}" sibTransId="{A6ADFA14-8668-423F-9139-9484D1BD54B6}"/>
    <dgm:cxn modelId="{73437C89-06BD-4CE4-BBC4-27EB2D892125}" type="presOf" srcId="{D7D8F120-1375-4396-BF71-6486829195F6}" destId="{F39CBCB1-91BA-4382-962C-56C4B84EEE4F}" srcOrd="0" destOrd="0" presId="urn:microsoft.com/office/officeart/2005/8/layout/radial1"/>
    <dgm:cxn modelId="{8E6B0327-4F1C-4D24-8E4C-CEDD50EE005C}" type="presOf" srcId="{32796126-7E18-4C51-B8AE-2BC5876D1B0A}" destId="{600DF7F2-A4DF-4015-BD1F-0A8836BD2D50}" srcOrd="0" destOrd="0" presId="urn:microsoft.com/office/officeart/2005/8/layout/radial1"/>
    <dgm:cxn modelId="{15E8E178-1D5C-4AFF-B896-61FF92A94CA4}" type="presOf" srcId="{C8E873EC-4955-4AE0-8AE3-38EAF53E85B9}" destId="{0C72C152-BB9C-4345-85E7-164B16B68F82}" srcOrd="0" destOrd="0" presId="urn:microsoft.com/office/officeart/2005/8/layout/radial1"/>
    <dgm:cxn modelId="{C82245A5-A934-444F-B7F1-029A4E594284}" type="presOf" srcId="{B25D4B82-D748-4D21-BA74-97B0AC0F70E9}" destId="{E01D40EB-1466-4192-8FD0-E9262C47C551}" srcOrd="1" destOrd="0" presId="urn:microsoft.com/office/officeart/2005/8/layout/radial1"/>
    <dgm:cxn modelId="{E670C2C8-DDB8-4A51-8A1F-31FA09C51772}" type="presOf" srcId="{B25D4B82-D748-4D21-BA74-97B0AC0F70E9}" destId="{72204282-C0A1-4A62-8973-D94C2B7F25A1}" srcOrd="0" destOrd="0" presId="urn:microsoft.com/office/officeart/2005/8/layout/radial1"/>
    <dgm:cxn modelId="{7957B7B8-91B6-4FA1-A895-BEDF0A002227}" type="presOf" srcId="{9385915C-FF8E-40E9-AE1C-020AB2FE2902}" destId="{B1FF599D-E643-4043-A8F3-E796EFB23633}" srcOrd="0" destOrd="0" presId="urn:microsoft.com/office/officeart/2005/8/layout/radial1"/>
    <dgm:cxn modelId="{EB347398-0ABF-4815-A3F7-7133BFFE2B3D}" type="presOf" srcId="{32796126-7E18-4C51-B8AE-2BC5876D1B0A}" destId="{6758CA96-C099-472A-8034-94C919ABB83F}" srcOrd="1" destOrd="0" presId="urn:microsoft.com/office/officeart/2005/8/layout/radial1"/>
    <dgm:cxn modelId="{BEB49D4B-2F4A-459D-872A-61C0EC3CA0C8}" type="presOf" srcId="{58D38965-8DB2-4CDB-B839-697460918163}" destId="{F7A1E6E4-913D-42DD-BDF7-C6C9A691B095}" srcOrd="0" destOrd="0" presId="urn:microsoft.com/office/officeart/2005/8/layout/radial1"/>
    <dgm:cxn modelId="{13F5BAAE-6BB8-4990-B03B-0A075D650BBD}" type="presOf" srcId="{135D8D3C-3E28-462E-8B60-9506207FD8A5}" destId="{9D18CBD9-5898-4DA7-BF7C-D1927048C2BB}" srcOrd="0" destOrd="0" presId="urn:microsoft.com/office/officeart/2005/8/layout/radial1"/>
    <dgm:cxn modelId="{EF32B9E0-5F5A-4E44-A827-3561530C67FD}" type="presParOf" srcId="{1B752C82-CB59-45AE-B5DD-3DF41E0E90DE}" destId="{C25CEE89-229B-4034-89A4-78E5756CD95A}" srcOrd="0" destOrd="0" presId="urn:microsoft.com/office/officeart/2005/8/layout/radial1"/>
    <dgm:cxn modelId="{F9383C11-8E9E-433E-A69D-A59AF7A46E8F}" type="presParOf" srcId="{1B752C82-CB59-45AE-B5DD-3DF41E0E90DE}" destId="{D691E520-96BC-4565-BC1E-DC92E41E280E}" srcOrd="1" destOrd="0" presId="urn:microsoft.com/office/officeart/2005/8/layout/radial1"/>
    <dgm:cxn modelId="{CA98658F-8C1A-44FF-A722-3E26A3EB319F}" type="presParOf" srcId="{D691E520-96BC-4565-BC1E-DC92E41E280E}" destId="{6160E142-914E-40D8-ADD6-F8924893B074}" srcOrd="0" destOrd="0" presId="urn:microsoft.com/office/officeart/2005/8/layout/radial1"/>
    <dgm:cxn modelId="{12505C65-B979-4303-A86E-DF601E12B7B0}" type="presParOf" srcId="{1B752C82-CB59-45AE-B5DD-3DF41E0E90DE}" destId="{FAC7DF6B-1E3D-496F-9080-AC47B132D091}" srcOrd="2" destOrd="0" presId="urn:microsoft.com/office/officeart/2005/8/layout/radial1"/>
    <dgm:cxn modelId="{F69F3686-8A4E-4B13-A506-49354CCDCC86}" type="presParOf" srcId="{1B752C82-CB59-45AE-B5DD-3DF41E0E90DE}" destId="{1375D36E-E20F-4ED2-8857-C5F938C6B604}" srcOrd="3" destOrd="0" presId="urn:microsoft.com/office/officeart/2005/8/layout/radial1"/>
    <dgm:cxn modelId="{59AFF670-83BC-4A83-8DBD-B4B6995E69F1}" type="presParOf" srcId="{1375D36E-E20F-4ED2-8857-C5F938C6B604}" destId="{4542467F-0445-4A6B-BEF1-3F4D30E2EB42}" srcOrd="0" destOrd="0" presId="urn:microsoft.com/office/officeart/2005/8/layout/radial1"/>
    <dgm:cxn modelId="{97200B2D-CC68-4477-9678-E46A5A8473F1}" type="presParOf" srcId="{1B752C82-CB59-45AE-B5DD-3DF41E0E90DE}" destId="{0C72C152-BB9C-4345-85E7-164B16B68F82}" srcOrd="4" destOrd="0" presId="urn:microsoft.com/office/officeart/2005/8/layout/radial1"/>
    <dgm:cxn modelId="{3A181772-B6E6-4C72-86FA-0B9765CADD24}" type="presParOf" srcId="{1B752C82-CB59-45AE-B5DD-3DF41E0E90DE}" destId="{F7A1E6E4-913D-42DD-BDF7-C6C9A691B095}" srcOrd="5" destOrd="0" presId="urn:microsoft.com/office/officeart/2005/8/layout/radial1"/>
    <dgm:cxn modelId="{45B56EE0-822E-44B5-A58F-937575BFF11C}" type="presParOf" srcId="{F7A1E6E4-913D-42DD-BDF7-C6C9A691B095}" destId="{E69E51F8-CF95-43CD-B979-751CA5085B03}" srcOrd="0" destOrd="0" presId="urn:microsoft.com/office/officeart/2005/8/layout/radial1"/>
    <dgm:cxn modelId="{3636788F-5532-4E9F-8691-6178190AF1ED}" type="presParOf" srcId="{1B752C82-CB59-45AE-B5DD-3DF41E0E90DE}" destId="{B1FF599D-E643-4043-A8F3-E796EFB23633}" srcOrd="6" destOrd="0" presId="urn:microsoft.com/office/officeart/2005/8/layout/radial1"/>
    <dgm:cxn modelId="{90CF98F3-6721-4141-A6FC-9BEC47002E04}" type="presParOf" srcId="{1B752C82-CB59-45AE-B5DD-3DF41E0E90DE}" destId="{3A3A929C-1EAF-473F-8664-4CF18477B644}" srcOrd="7" destOrd="0" presId="urn:microsoft.com/office/officeart/2005/8/layout/radial1"/>
    <dgm:cxn modelId="{85DADB2F-A659-4CE0-9AF1-5B0BECFA095E}" type="presParOf" srcId="{3A3A929C-1EAF-473F-8664-4CF18477B644}" destId="{206AE478-B33D-4334-9A15-F4FA2DCA78E1}" srcOrd="0" destOrd="0" presId="urn:microsoft.com/office/officeart/2005/8/layout/radial1"/>
    <dgm:cxn modelId="{D31B53D2-CC59-4052-BE9C-A95880BBC120}" type="presParOf" srcId="{1B752C82-CB59-45AE-B5DD-3DF41E0E90DE}" destId="{F39CBCB1-91BA-4382-962C-56C4B84EEE4F}" srcOrd="8" destOrd="0" presId="urn:microsoft.com/office/officeart/2005/8/layout/radial1"/>
    <dgm:cxn modelId="{62C362FF-F1F7-455D-8FFE-4778D828079B}" type="presParOf" srcId="{1B752C82-CB59-45AE-B5DD-3DF41E0E90DE}" destId="{72204282-C0A1-4A62-8973-D94C2B7F25A1}" srcOrd="9" destOrd="0" presId="urn:microsoft.com/office/officeart/2005/8/layout/radial1"/>
    <dgm:cxn modelId="{5B38080A-1F54-4DB1-B170-F5BE26CD66F1}" type="presParOf" srcId="{72204282-C0A1-4A62-8973-D94C2B7F25A1}" destId="{E01D40EB-1466-4192-8FD0-E9262C47C551}" srcOrd="0" destOrd="0" presId="urn:microsoft.com/office/officeart/2005/8/layout/radial1"/>
    <dgm:cxn modelId="{B9337C28-0F1A-41FE-B940-480751F7BB20}" type="presParOf" srcId="{1B752C82-CB59-45AE-B5DD-3DF41E0E90DE}" destId="{702AEA3E-AA87-4851-B3C5-3BA36ECDAD1E}" srcOrd="10" destOrd="0" presId="urn:microsoft.com/office/officeart/2005/8/layout/radial1"/>
    <dgm:cxn modelId="{B2AFBB56-2839-4EAB-83F0-B68A6FA9162B}" type="presParOf" srcId="{1B752C82-CB59-45AE-B5DD-3DF41E0E90DE}" destId="{600DF7F2-A4DF-4015-BD1F-0A8836BD2D50}" srcOrd="11" destOrd="0" presId="urn:microsoft.com/office/officeart/2005/8/layout/radial1"/>
    <dgm:cxn modelId="{605A490C-BC74-4563-BB5A-197D950168E8}" type="presParOf" srcId="{600DF7F2-A4DF-4015-BD1F-0A8836BD2D50}" destId="{6758CA96-C099-472A-8034-94C919ABB83F}" srcOrd="0" destOrd="0" presId="urn:microsoft.com/office/officeart/2005/8/layout/radial1"/>
    <dgm:cxn modelId="{64CB5137-0461-49B8-9251-39C0F30575A5}" type="presParOf" srcId="{1B752C82-CB59-45AE-B5DD-3DF41E0E90DE}" destId="{0780EB02-CDAF-4091-B32A-8FF3A724D78C}" srcOrd="12" destOrd="0" presId="urn:microsoft.com/office/officeart/2005/8/layout/radial1"/>
    <dgm:cxn modelId="{F3F06F6C-37FA-4045-B896-1315B4EAEE19}" type="presParOf" srcId="{1B752C82-CB59-45AE-B5DD-3DF41E0E90DE}" destId="{9D18CBD9-5898-4DA7-BF7C-D1927048C2BB}" srcOrd="13" destOrd="0" presId="urn:microsoft.com/office/officeart/2005/8/layout/radial1"/>
    <dgm:cxn modelId="{92B0F399-67D6-4574-91B2-B4D5D708062D}" type="presParOf" srcId="{9D18CBD9-5898-4DA7-BF7C-D1927048C2BB}" destId="{3A8D916D-B0E0-41E9-823A-4502EBE02D81}" srcOrd="0" destOrd="0" presId="urn:microsoft.com/office/officeart/2005/8/layout/radial1"/>
    <dgm:cxn modelId="{A079E25F-8B07-48CA-83DB-D02900AF5AB5}" type="presParOf" srcId="{1B752C82-CB59-45AE-B5DD-3DF41E0E90DE}" destId="{67B826CC-C510-493B-973B-C94129A6BD3C}"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CEE89-229B-4034-89A4-78E5756CD95A}">
      <dsp:nvSpPr>
        <dsp:cNvPr id="0" name=""/>
        <dsp:cNvSpPr/>
      </dsp:nvSpPr>
      <dsp:spPr>
        <a:xfrm>
          <a:off x="496061" y="15519"/>
          <a:ext cx="3216785" cy="1505104"/>
        </a:xfrm>
        <a:prstGeom prst="ellipse">
          <a:avLst/>
        </a:prstGeom>
        <a:solidFill>
          <a:schemeClr val="accent1">
            <a:lumMod val="20000"/>
            <a:lumOff val="8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Black" pitchFamily="34" charset="0"/>
            </a:rPr>
            <a:t>Palliative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Black" pitchFamily="34" charset="0"/>
            </a:rPr>
            <a:t>Care</a:t>
          </a:r>
        </a:p>
      </dsp:txBody>
      <dsp:txXfrm>
        <a:off x="967148" y="235936"/>
        <a:ext cx="2274611" cy="1064270"/>
      </dsp:txXfrm>
    </dsp:sp>
    <dsp:sp modelId="{D691E520-96BC-4565-BC1E-DC92E41E280E}">
      <dsp:nvSpPr>
        <dsp:cNvPr id="0" name=""/>
        <dsp:cNvSpPr/>
      </dsp:nvSpPr>
      <dsp:spPr>
        <a:xfrm rot="1065821">
          <a:off x="3420217" y="1250154"/>
          <a:ext cx="476181" cy="31437"/>
        </a:xfrm>
        <a:custGeom>
          <a:avLst/>
          <a:gdLst/>
          <a:ahLst/>
          <a:cxnLst/>
          <a:rect l="0" t="0" r="0" b="0"/>
          <a:pathLst>
            <a:path>
              <a:moveTo>
                <a:pt x="0" y="15718"/>
              </a:moveTo>
              <a:lnTo>
                <a:pt x="476181" y="1571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6403" y="1253968"/>
        <a:ext cx="23809" cy="23809"/>
      </dsp:txXfrm>
    </dsp:sp>
    <dsp:sp modelId="{FAC7DF6B-1E3D-496F-9080-AC47B132D091}">
      <dsp:nvSpPr>
        <dsp:cNvPr id="0" name=""/>
        <dsp:cNvSpPr/>
      </dsp:nvSpPr>
      <dsp:spPr>
        <a:xfrm>
          <a:off x="3800613" y="1090735"/>
          <a:ext cx="1495284" cy="920494"/>
        </a:xfrm>
        <a:prstGeom prst="ellipse">
          <a:avLst/>
        </a:prstGeom>
        <a:solidFill>
          <a:schemeClr val="tx2">
            <a:lumMod val="20000"/>
            <a:lumOff val="80000"/>
          </a:scheme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pitchFamily="34" charset="0"/>
            </a:rPr>
            <a:t>Symptom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pitchFamily="34" charset="0"/>
            </a:rPr>
            <a:t>Management</a:t>
          </a:r>
        </a:p>
      </dsp:txBody>
      <dsp:txXfrm>
        <a:off x="4019592" y="1225538"/>
        <a:ext cx="1057326" cy="650888"/>
      </dsp:txXfrm>
    </dsp:sp>
    <dsp:sp modelId="{1375D36E-E20F-4ED2-8857-C5F938C6B604}">
      <dsp:nvSpPr>
        <dsp:cNvPr id="0" name=""/>
        <dsp:cNvSpPr/>
      </dsp:nvSpPr>
      <dsp:spPr>
        <a:xfrm rot="21525691">
          <a:off x="3710987" y="704152"/>
          <a:ext cx="1246122" cy="31437"/>
        </a:xfrm>
        <a:custGeom>
          <a:avLst/>
          <a:gdLst/>
          <a:ahLst/>
          <a:cxnLst/>
          <a:rect l="0" t="0" r="0" b="0"/>
          <a:pathLst>
            <a:path>
              <a:moveTo>
                <a:pt x="0" y="15718"/>
              </a:moveTo>
              <a:lnTo>
                <a:pt x="1246122" y="1571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2895" y="688717"/>
        <a:ext cx="62306" cy="62306"/>
      </dsp:txXfrm>
    </dsp:sp>
    <dsp:sp modelId="{0C72C152-BB9C-4345-85E7-164B16B68F82}">
      <dsp:nvSpPr>
        <dsp:cNvPr id="0" name=""/>
        <dsp:cNvSpPr/>
      </dsp:nvSpPr>
      <dsp:spPr>
        <a:xfrm>
          <a:off x="4956589" y="0"/>
          <a:ext cx="1822626" cy="1373421"/>
        </a:xfrm>
        <a:prstGeom prst="ellipse">
          <a:avLst/>
        </a:prstGeom>
        <a:solidFill>
          <a:schemeClr val="tx2">
            <a:lumMod val="20000"/>
            <a:lumOff val="80000"/>
          </a:scheme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pitchFamily="34" charset="0"/>
            </a:rPr>
            <a:t>Hospice</a:t>
          </a:r>
        </a:p>
      </dsp:txBody>
      <dsp:txXfrm>
        <a:off x="5223506" y="201133"/>
        <a:ext cx="1288792" cy="971155"/>
      </dsp:txXfrm>
    </dsp:sp>
    <dsp:sp modelId="{F7A1E6E4-913D-42DD-BDF7-C6C9A691B095}">
      <dsp:nvSpPr>
        <dsp:cNvPr id="0" name=""/>
        <dsp:cNvSpPr/>
      </dsp:nvSpPr>
      <dsp:spPr>
        <a:xfrm rot="1898259">
          <a:off x="2875833" y="2062397"/>
          <a:ext cx="2709869" cy="31437"/>
        </a:xfrm>
        <a:custGeom>
          <a:avLst/>
          <a:gdLst/>
          <a:ahLst/>
          <a:cxnLst/>
          <a:rect l="0" t="0" r="0" b="0"/>
          <a:pathLst>
            <a:path>
              <a:moveTo>
                <a:pt x="0" y="15718"/>
              </a:moveTo>
              <a:lnTo>
                <a:pt x="2709869" y="1571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4163021" y="2010369"/>
        <a:ext cx="135493" cy="135493"/>
      </dsp:txXfrm>
    </dsp:sp>
    <dsp:sp modelId="{B1FF599D-E643-4043-A8F3-E796EFB23633}">
      <dsp:nvSpPr>
        <dsp:cNvPr id="0" name=""/>
        <dsp:cNvSpPr/>
      </dsp:nvSpPr>
      <dsp:spPr>
        <a:xfrm>
          <a:off x="5282278" y="2462341"/>
          <a:ext cx="1373421" cy="1373421"/>
        </a:xfrm>
        <a:prstGeom prst="ellipse">
          <a:avLst/>
        </a:prstGeom>
        <a:solidFill>
          <a:schemeClr val="tx2">
            <a:lumMod val="20000"/>
            <a:lumOff val="80000"/>
          </a:scheme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kumimoji="0" lang="en-US" sz="1200" b="1" i="0" u="none" strike="noStrike" kern="1200" cap="none" normalizeH="0" baseline="0" dirty="0">
              <a:ln>
                <a:noFill/>
              </a:ln>
              <a:solidFill>
                <a:schemeClr val="tx1"/>
              </a:solidFill>
              <a:effectLst/>
              <a:latin typeface="Arial" pitchFamily="34" charset="0"/>
            </a:rPr>
            <a:t>Post Acute Support Services</a:t>
          </a:r>
        </a:p>
      </dsp:txBody>
      <dsp:txXfrm>
        <a:off x="5483411" y="2663474"/>
        <a:ext cx="971155" cy="971155"/>
      </dsp:txXfrm>
    </dsp:sp>
    <dsp:sp modelId="{3A3A929C-1EAF-473F-8664-4CF18477B644}">
      <dsp:nvSpPr>
        <dsp:cNvPr id="0" name=""/>
        <dsp:cNvSpPr/>
      </dsp:nvSpPr>
      <dsp:spPr>
        <a:xfrm rot="3321909">
          <a:off x="2028103" y="2556806"/>
          <a:ext cx="2645561" cy="31437"/>
        </a:xfrm>
        <a:custGeom>
          <a:avLst/>
          <a:gdLst/>
          <a:ahLst/>
          <a:cxnLst/>
          <a:rect l="0" t="0" r="0" b="0"/>
          <a:pathLst>
            <a:path>
              <a:moveTo>
                <a:pt x="0" y="15718"/>
              </a:moveTo>
              <a:lnTo>
                <a:pt x="2645561" y="1571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3284744" y="2506386"/>
        <a:ext cx="132278" cy="132278"/>
      </dsp:txXfrm>
    </dsp:sp>
    <dsp:sp modelId="{F39CBCB1-91BA-4382-962C-56C4B84EEE4F}">
      <dsp:nvSpPr>
        <dsp:cNvPr id="0" name=""/>
        <dsp:cNvSpPr/>
      </dsp:nvSpPr>
      <dsp:spPr>
        <a:xfrm>
          <a:off x="3733799" y="3529139"/>
          <a:ext cx="1648819" cy="1582455"/>
        </a:xfrm>
        <a:prstGeom prst="ellipse">
          <a:avLst/>
        </a:prstGeom>
        <a:solidFill>
          <a:schemeClr val="tx2">
            <a:lumMod val="20000"/>
            <a:lumOff val="80000"/>
          </a:scheme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pitchFamily="34" charset="0"/>
            </a:rPr>
            <a:t>Goals of Care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pitchFamily="34" charset="0"/>
            </a:rPr>
            <a:t>Discussions</a:t>
          </a:r>
        </a:p>
      </dsp:txBody>
      <dsp:txXfrm>
        <a:off x="3975263" y="3760884"/>
        <a:ext cx="1165891" cy="1118965"/>
      </dsp:txXfrm>
    </dsp:sp>
    <dsp:sp modelId="{72204282-C0A1-4A62-8973-D94C2B7F25A1}">
      <dsp:nvSpPr>
        <dsp:cNvPr id="0" name=""/>
        <dsp:cNvSpPr/>
      </dsp:nvSpPr>
      <dsp:spPr>
        <a:xfrm rot="4746812">
          <a:off x="1381259" y="2551932"/>
          <a:ext cx="2138597" cy="31437"/>
        </a:xfrm>
        <a:custGeom>
          <a:avLst/>
          <a:gdLst/>
          <a:ahLst/>
          <a:cxnLst/>
          <a:rect l="0" t="0" r="0" b="0"/>
          <a:pathLst>
            <a:path>
              <a:moveTo>
                <a:pt x="0" y="15718"/>
              </a:moveTo>
              <a:lnTo>
                <a:pt x="2138597" y="1571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397093" y="2514185"/>
        <a:ext cx="106929" cy="106929"/>
      </dsp:txXfrm>
    </dsp:sp>
    <dsp:sp modelId="{702AEA3E-AA87-4851-B3C5-3BA36ECDAD1E}">
      <dsp:nvSpPr>
        <dsp:cNvPr id="0" name=""/>
        <dsp:cNvSpPr/>
      </dsp:nvSpPr>
      <dsp:spPr>
        <a:xfrm>
          <a:off x="2095493" y="3605347"/>
          <a:ext cx="1373421" cy="1373421"/>
        </a:xfrm>
        <a:prstGeom prst="ellipse">
          <a:avLst/>
        </a:prstGeom>
        <a:solidFill>
          <a:schemeClr val="tx2">
            <a:lumMod val="20000"/>
            <a:lumOff val="80000"/>
          </a:scheme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pitchFamily="34" charset="0"/>
            </a:rPr>
            <a:t>Discussion of Prognosis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a:ln>
                <a:noFill/>
              </a:ln>
              <a:solidFill>
                <a:schemeClr val="tx1"/>
              </a:solidFill>
              <a:effectLst/>
              <a:latin typeface="Arial" pitchFamily="34" charset="0"/>
            </a:rPr>
            <a:t>Including Uncertainty</a:t>
          </a:r>
        </a:p>
      </dsp:txBody>
      <dsp:txXfrm>
        <a:off x="2296626" y="3806480"/>
        <a:ext cx="971155" cy="971155"/>
      </dsp:txXfrm>
    </dsp:sp>
    <dsp:sp modelId="{600DF7F2-A4DF-4015-BD1F-0A8836BD2D50}">
      <dsp:nvSpPr>
        <dsp:cNvPr id="0" name=""/>
        <dsp:cNvSpPr/>
      </dsp:nvSpPr>
      <dsp:spPr>
        <a:xfrm rot="6462353">
          <a:off x="684172" y="2360549"/>
          <a:ext cx="1813718" cy="31437"/>
        </a:xfrm>
        <a:custGeom>
          <a:avLst/>
          <a:gdLst/>
          <a:ahLst/>
          <a:cxnLst/>
          <a:rect l="0" t="0" r="0" b="0"/>
          <a:pathLst>
            <a:path>
              <a:moveTo>
                <a:pt x="0" y="15718"/>
              </a:moveTo>
              <a:lnTo>
                <a:pt x="1813718" y="1571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1545688" y="2330924"/>
        <a:ext cx="90685" cy="90685"/>
      </dsp:txXfrm>
    </dsp:sp>
    <dsp:sp modelId="{0780EB02-CDAF-4091-B32A-8FF3A724D78C}">
      <dsp:nvSpPr>
        <dsp:cNvPr id="0" name=""/>
        <dsp:cNvSpPr/>
      </dsp:nvSpPr>
      <dsp:spPr>
        <a:xfrm>
          <a:off x="266698" y="3224342"/>
          <a:ext cx="1712216" cy="1237095"/>
        </a:xfrm>
        <a:prstGeom prst="ellipse">
          <a:avLst/>
        </a:prstGeom>
        <a:solidFill>
          <a:schemeClr val="tx2">
            <a:lumMod val="20000"/>
            <a:lumOff val="80000"/>
          </a:scheme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pitchFamily="34" charset="0"/>
            </a:rPr>
            <a:t>Elicit Patient/Family’s Understanding </a:t>
          </a:r>
        </a:p>
      </dsp:txBody>
      <dsp:txXfrm>
        <a:off x="517446" y="3405510"/>
        <a:ext cx="1210720" cy="874759"/>
      </dsp:txXfrm>
    </dsp:sp>
    <dsp:sp modelId="{9D18CBD9-5898-4DA7-BF7C-D1927048C2BB}">
      <dsp:nvSpPr>
        <dsp:cNvPr id="0" name=""/>
        <dsp:cNvSpPr/>
      </dsp:nvSpPr>
      <dsp:spPr>
        <a:xfrm rot="7998074">
          <a:off x="1089458" y="1598970"/>
          <a:ext cx="434299" cy="31437"/>
        </a:xfrm>
        <a:custGeom>
          <a:avLst/>
          <a:gdLst/>
          <a:ahLst/>
          <a:cxnLst/>
          <a:rect l="0" t="0" r="0" b="0"/>
          <a:pathLst>
            <a:path>
              <a:moveTo>
                <a:pt x="0" y="15718"/>
              </a:moveTo>
              <a:lnTo>
                <a:pt x="434299" y="1571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295751" y="1603831"/>
        <a:ext cx="21714" cy="21714"/>
      </dsp:txXfrm>
    </dsp:sp>
    <dsp:sp modelId="{67B826CC-C510-493B-973B-C94129A6BD3C}">
      <dsp:nvSpPr>
        <dsp:cNvPr id="0" name=""/>
        <dsp:cNvSpPr/>
      </dsp:nvSpPr>
      <dsp:spPr>
        <a:xfrm>
          <a:off x="0" y="1585770"/>
          <a:ext cx="1373421" cy="1373421"/>
        </a:xfrm>
        <a:prstGeom prst="ellipse">
          <a:avLst/>
        </a:prstGeom>
        <a:solidFill>
          <a:schemeClr val="tx2">
            <a:lumMod val="20000"/>
            <a:lumOff val="80000"/>
          </a:scheme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Psycho-social Support</a:t>
          </a:r>
        </a:p>
      </dsp:txBody>
      <dsp:txXfrm>
        <a:off x="201133" y="1786903"/>
        <a:ext cx="971155" cy="9711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07F7F-63D2-4178-8C7B-00A065A61A44}" type="datetimeFigureOut">
              <a:rPr lang="en-US" smtClean="0"/>
              <a:t>8/6/2020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F853A-0DB1-4A63-AF33-9979B613A33B}" type="slidenum">
              <a:rPr lang="en-US" smtClean="0"/>
              <a:t>‹#›</a:t>
            </a:fld>
            <a:endParaRPr lang="en-US"/>
          </a:p>
        </p:txBody>
      </p:sp>
    </p:spTree>
    <p:extLst>
      <p:ext uri="{BB962C8B-B14F-4D97-AF65-F5344CB8AC3E}">
        <p14:creationId xmlns:p14="http://schemas.microsoft.com/office/powerpoint/2010/main" val="418308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*begin recording* </a:t>
            </a:r>
            <a:r>
              <a:rPr lang="en-US" sz="1200" b="0" i="0" kern="1200" baseline="0" dirty="0" smtClean="0">
                <a:solidFill>
                  <a:schemeClr val="tx1"/>
                </a:solidFill>
                <a:effectLst/>
                <a:latin typeface="+mn-lt"/>
                <a:ea typeface="+mn-ea"/>
                <a:cs typeface="+mn-cs"/>
              </a:rPr>
              <a:t>Good afternoon, thank you all for joining us today. The Nursing Home Civil Monetary Penalty Reinvestment Program is proud to host our special topics webinar series. My name is Kristyn Long and I am the Assistant Director of the program.  I am going to ask everyone on the line to use the chat box to let us know you’re in attendance by typing your </a:t>
            </a:r>
            <a:r>
              <a:rPr lang="en-US" sz="1200" kern="1200" dirty="0" smtClean="0">
                <a:solidFill>
                  <a:schemeClr val="tx1"/>
                </a:solidFill>
                <a:effectLst/>
                <a:latin typeface="+mn-lt"/>
                <a:ea typeface="+mn-ea"/>
                <a:cs typeface="+mn-cs"/>
              </a:rPr>
              <a:t>name, email, place of employment, and title</a:t>
            </a:r>
            <a:r>
              <a:rPr lang="en-US" sz="1200" b="0" i="0" kern="1200" baseline="0" dirty="0" smtClean="0">
                <a:solidFill>
                  <a:schemeClr val="tx1"/>
                </a:solidFill>
                <a:effectLst/>
                <a:latin typeface="+mn-lt"/>
                <a:ea typeface="+mn-ea"/>
                <a:cs typeface="+mn-cs"/>
              </a:rPr>
              <a:t> and please make sure your line is muted. </a:t>
            </a:r>
            <a:r>
              <a:rPr lang="en-US" dirty="0" smtClean="0"/>
              <a:t>To use</a:t>
            </a:r>
            <a:r>
              <a:rPr lang="en-US" baseline="0" dirty="0" smtClean="0"/>
              <a:t> the chat box to sign in, you can hover over the lower part of the screen and a tool bar will pop up. Then click on the icon that looks like a bubble. I encourage you all to utilize the chat box throughout today’s presentation to ask any questions you have and we will address those questions at the end of the presentation. Once again before we get started, please make sure your line is muted. </a:t>
            </a:r>
            <a:endParaRPr lang="en-US" dirty="0" smtClean="0"/>
          </a:p>
          <a:p>
            <a:endParaRPr lang="en-US" dirty="0"/>
          </a:p>
        </p:txBody>
      </p:sp>
      <p:sp>
        <p:nvSpPr>
          <p:cNvPr id="4" name="Slide Number Placeholder 3"/>
          <p:cNvSpPr>
            <a:spLocks noGrp="1"/>
          </p:cNvSpPr>
          <p:nvPr>
            <p:ph type="sldNum" sz="quarter" idx="10"/>
          </p:nvPr>
        </p:nvSpPr>
        <p:spPr/>
        <p:txBody>
          <a:bodyPr/>
          <a:lstStyle/>
          <a:p>
            <a:fld id="{518F853A-0DB1-4A63-AF33-9979B613A33B}" type="slidenum">
              <a:rPr lang="en-US" smtClean="0"/>
              <a:t>1</a:t>
            </a:fld>
            <a:endParaRPr lang="en-US"/>
          </a:p>
        </p:txBody>
      </p:sp>
    </p:spTree>
    <p:extLst>
      <p:ext uri="{BB962C8B-B14F-4D97-AF65-F5344CB8AC3E}">
        <p14:creationId xmlns:p14="http://schemas.microsoft.com/office/powerpoint/2010/main" val="270392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 xmlns:a16="http://schemas.microsoft.com/office/drawing/2014/main" id="{1426355B-AAE1-4C92-AABB-9CB13EB1A7D0}"/>
              </a:ext>
            </a:extLst>
          </p:cNvPr>
          <p:cNvSpPr>
            <a:spLocks noGrp="1" noRot="1" noChangeAspect="1" noChangeArrowheads="1" noTextEdit="1"/>
          </p:cNvSpPr>
          <p:nvPr>
            <p:ph type="sldImg"/>
          </p:nvPr>
        </p:nvSpPr>
        <p:spPr>
          <a:xfrm>
            <a:off x="685800" y="1143000"/>
            <a:ext cx="5486400" cy="3086100"/>
          </a:xfrm>
          <a:ln/>
        </p:spPr>
      </p:sp>
      <p:sp>
        <p:nvSpPr>
          <p:cNvPr id="35843" name="Notes Placeholder 2">
            <a:extLst>
              <a:ext uri="{FF2B5EF4-FFF2-40B4-BE49-F238E27FC236}">
                <a16:creationId xmlns="" xmlns:a16="http://schemas.microsoft.com/office/drawing/2014/main" id="{44AADFDD-78E6-40D7-94D4-E2578F6FB43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on communication plus minus maze</a:t>
            </a:r>
          </a:p>
        </p:txBody>
      </p:sp>
      <p:sp>
        <p:nvSpPr>
          <p:cNvPr id="35844" name="Slide Number Placeholder 3">
            <a:extLst>
              <a:ext uri="{FF2B5EF4-FFF2-40B4-BE49-F238E27FC236}">
                <a16:creationId xmlns="" xmlns:a16="http://schemas.microsoft.com/office/drawing/2014/main" id="{46C0A85B-B1BE-4F70-9554-9E71BECF1E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F5B8519C-3636-4D65-81D1-754B597AE15B}" type="slidenum">
              <a:rPr lang="en-US" altLang="en-US" smtClean="0">
                <a:latin typeface="Arial" panose="020B0604020202020204" pitchFamily="34" charset="0"/>
              </a:rPr>
              <a:pPr fontAlgn="base">
                <a:spcBef>
                  <a:spcPct val="0"/>
                </a:spcBef>
                <a:spcAft>
                  <a:spcPct val="0"/>
                </a:spcAft>
              </a:pPr>
              <a:t>35</a:t>
            </a:fld>
            <a:endParaRPr lang="en-US" altLang="en-US">
              <a:latin typeface="Arial" panose="020B0604020202020204" pitchFamily="34" charset="0"/>
            </a:endParaRPr>
          </a:p>
        </p:txBody>
      </p:sp>
    </p:spTree>
    <p:extLst>
      <p:ext uri="{BB962C8B-B14F-4D97-AF65-F5344CB8AC3E}">
        <p14:creationId xmlns:p14="http://schemas.microsoft.com/office/powerpoint/2010/main" val="48896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 xmlns:a16="http://schemas.microsoft.com/office/drawing/2014/main" id="{53998E07-3979-410F-83D6-3DF51996B775}"/>
              </a:ext>
            </a:extLst>
          </p:cNvPr>
          <p:cNvSpPr>
            <a:spLocks noGrp="1" noRot="1" noChangeAspect="1" noChangeArrowheads="1" noTextEdit="1"/>
          </p:cNvSpPr>
          <p:nvPr>
            <p:ph type="sldImg"/>
          </p:nvPr>
        </p:nvSpPr>
        <p:spPr>
          <a:xfrm>
            <a:off x="685800" y="1143000"/>
            <a:ext cx="5486400" cy="3086100"/>
          </a:xfrm>
          <a:ln/>
        </p:spPr>
      </p:sp>
      <p:sp>
        <p:nvSpPr>
          <p:cNvPr id="40963" name="Notes Placeholder 2">
            <a:extLst>
              <a:ext uri="{FF2B5EF4-FFF2-40B4-BE49-F238E27FC236}">
                <a16:creationId xmlns="" xmlns:a16="http://schemas.microsoft.com/office/drawing/2014/main" id="{88C592FF-18D3-4D11-96FF-A5981C05FA3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on communication plus minus maze</a:t>
            </a:r>
          </a:p>
        </p:txBody>
      </p:sp>
      <p:sp>
        <p:nvSpPr>
          <p:cNvPr id="40964" name="Slide Number Placeholder 3">
            <a:extLst>
              <a:ext uri="{FF2B5EF4-FFF2-40B4-BE49-F238E27FC236}">
                <a16:creationId xmlns="" xmlns:a16="http://schemas.microsoft.com/office/drawing/2014/main" id="{3AD1CC77-9CC8-4CC5-9954-07499155E0A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4F38D8CD-DE40-4BE6-8225-13155C9055C0}" type="slidenum">
              <a:rPr lang="en-US" altLang="en-US" smtClean="0">
                <a:latin typeface="Arial" panose="020B0604020202020204" pitchFamily="34" charset="0"/>
              </a:rPr>
              <a:pPr fontAlgn="base">
                <a:spcBef>
                  <a:spcPct val="0"/>
                </a:spcBef>
                <a:spcAft>
                  <a:spcPct val="0"/>
                </a:spcAft>
              </a:pPr>
              <a:t>37</a:t>
            </a:fld>
            <a:endParaRPr lang="en-US" altLang="en-US">
              <a:latin typeface="Arial" panose="020B0604020202020204" pitchFamily="34" charset="0"/>
            </a:endParaRPr>
          </a:p>
        </p:txBody>
      </p:sp>
    </p:spTree>
    <p:extLst>
      <p:ext uri="{BB962C8B-B14F-4D97-AF65-F5344CB8AC3E}">
        <p14:creationId xmlns:p14="http://schemas.microsoft.com/office/powerpoint/2010/main" val="31655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 xmlns:a16="http://schemas.microsoft.com/office/drawing/2014/main" id="{60241506-02BA-4555-A82D-772C8FD2CC15}"/>
              </a:ext>
            </a:extLst>
          </p:cNvPr>
          <p:cNvSpPr>
            <a:spLocks noGrp="1" noRot="1" noChangeAspect="1" noChangeArrowheads="1" noTextEdit="1"/>
          </p:cNvSpPr>
          <p:nvPr>
            <p:ph type="sldImg"/>
          </p:nvPr>
        </p:nvSpPr>
        <p:spPr>
          <a:xfrm>
            <a:off x="685800" y="1143000"/>
            <a:ext cx="5486400" cy="3086100"/>
          </a:xfrm>
          <a:ln/>
        </p:spPr>
      </p:sp>
      <p:sp>
        <p:nvSpPr>
          <p:cNvPr id="44035" name="Notes Placeholder 2">
            <a:extLst>
              <a:ext uri="{FF2B5EF4-FFF2-40B4-BE49-F238E27FC236}">
                <a16:creationId xmlns="" xmlns:a16="http://schemas.microsoft.com/office/drawing/2014/main" id="{A04A65E0-8295-416A-ACF6-FA869E8D803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on communication plus minus maze</a:t>
            </a:r>
          </a:p>
        </p:txBody>
      </p:sp>
      <p:sp>
        <p:nvSpPr>
          <p:cNvPr id="44036" name="Slide Number Placeholder 3">
            <a:extLst>
              <a:ext uri="{FF2B5EF4-FFF2-40B4-BE49-F238E27FC236}">
                <a16:creationId xmlns="" xmlns:a16="http://schemas.microsoft.com/office/drawing/2014/main" id="{B511CBC2-7750-43F4-B9F2-332FB59973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EE7148FC-E620-4DCC-99B5-7ACE1557A1FA}" type="slidenum">
              <a:rPr lang="en-US" altLang="en-US" smtClean="0">
                <a:latin typeface="Arial" panose="020B0604020202020204" pitchFamily="34" charset="0"/>
              </a:rPr>
              <a:pPr fontAlgn="base">
                <a:spcBef>
                  <a:spcPct val="0"/>
                </a:spcBef>
                <a:spcAft>
                  <a:spcPct val="0"/>
                </a:spcAft>
              </a:pPr>
              <a:t>39</a:t>
            </a:fld>
            <a:endParaRPr lang="en-US" altLang="en-US">
              <a:latin typeface="Arial" panose="020B0604020202020204" pitchFamily="34" charset="0"/>
            </a:endParaRPr>
          </a:p>
        </p:txBody>
      </p:sp>
    </p:spTree>
    <p:extLst>
      <p:ext uri="{BB962C8B-B14F-4D97-AF65-F5344CB8AC3E}">
        <p14:creationId xmlns:p14="http://schemas.microsoft.com/office/powerpoint/2010/main" val="337805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 xmlns:a16="http://schemas.microsoft.com/office/drawing/2014/main" id="{C2FAEC0E-79AA-4850-BEA0-385AB8665251}"/>
              </a:ext>
            </a:extLst>
          </p:cNvPr>
          <p:cNvSpPr>
            <a:spLocks noGrp="1" noRot="1" noChangeAspect="1" noChangeArrowheads="1" noTextEdit="1"/>
          </p:cNvSpPr>
          <p:nvPr>
            <p:ph type="sldImg"/>
          </p:nvPr>
        </p:nvSpPr>
        <p:spPr>
          <a:xfrm>
            <a:off x="685800" y="1143000"/>
            <a:ext cx="5486400" cy="3086100"/>
          </a:xfrm>
          <a:ln/>
        </p:spPr>
      </p:sp>
      <p:sp>
        <p:nvSpPr>
          <p:cNvPr id="46083" name="Notes Placeholder 2">
            <a:extLst>
              <a:ext uri="{FF2B5EF4-FFF2-40B4-BE49-F238E27FC236}">
                <a16:creationId xmlns="" xmlns:a16="http://schemas.microsoft.com/office/drawing/2014/main" id="{1AB8776F-92AF-4C25-96F8-86C41F63B83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Add pics</a:t>
            </a:r>
          </a:p>
        </p:txBody>
      </p:sp>
      <p:sp>
        <p:nvSpPr>
          <p:cNvPr id="46084" name="Slide Number Placeholder 3">
            <a:extLst>
              <a:ext uri="{FF2B5EF4-FFF2-40B4-BE49-F238E27FC236}">
                <a16:creationId xmlns="" xmlns:a16="http://schemas.microsoft.com/office/drawing/2014/main" id="{6878A082-5453-4796-AF04-E2C6593B06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FC083373-1F8D-4205-BA80-42B5E6DDC51C}" type="slidenum">
              <a:rPr lang="en-US" altLang="en-US" smtClean="0">
                <a:latin typeface="Arial" panose="020B0604020202020204" pitchFamily="34" charset="0"/>
              </a:rPr>
              <a:pPr fontAlgn="base">
                <a:spcBef>
                  <a:spcPct val="0"/>
                </a:spcBef>
                <a:spcAft>
                  <a:spcPct val="0"/>
                </a:spcAft>
              </a:pPr>
              <a:t>40</a:t>
            </a:fld>
            <a:endParaRPr lang="en-US" altLang="en-US">
              <a:latin typeface="Arial" panose="020B0604020202020204" pitchFamily="34" charset="0"/>
            </a:endParaRPr>
          </a:p>
        </p:txBody>
      </p:sp>
    </p:spTree>
    <p:extLst>
      <p:ext uri="{BB962C8B-B14F-4D97-AF65-F5344CB8AC3E}">
        <p14:creationId xmlns:p14="http://schemas.microsoft.com/office/powerpoint/2010/main" val="1680850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 xmlns:a16="http://schemas.microsoft.com/office/drawing/2014/main" id="{C5FA4A3D-B1BA-4BAE-9206-1B50ABC2A742}"/>
              </a:ext>
            </a:extLst>
          </p:cNvPr>
          <p:cNvSpPr>
            <a:spLocks noGrp="1" noRot="1" noChangeAspect="1" noChangeArrowheads="1" noTextEdit="1"/>
          </p:cNvSpPr>
          <p:nvPr>
            <p:ph type="sldImg"/>
          </p:nvPr>
        </p:nvSpPr>
        <p:spPr>
          <a:xfrm>
            <a:off x="685800" y="1143000"/>
            <a:ext cx="5486400" cy="3086100"/>
          </a:xfrm>
          <a:ln/>
        </p:spPr>
      </p:sp>
      <p:sp>
        <p:nvSpPr>
          <p:cNvPr id="22531" name="Notes Placeholder 2">
            <a:extLst>
              <a:ext uri="{FF2B5EF4-FFF2-40B4-BE49-F238E27FC236}">
                <a16:creationId xmlns="" xmlns:a16="http://schemas.microsoft.com/office/drawing/2014/main" id="{2B72D887-4B08-4E5D-A080-780E14CD391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on communication plus minus maze</a:t>
            </a:r>
          </a:p>
        </p:txBody>
      </p:sp>
      <p:sp>
        <p:nvSpPr>
          <p:cNvPr id="22532" name="Slide Number Placeholder 3">
            <a:extLst>
              <a:ext uri="{FF2B5EF4-FFF2-40B4-BE49-F238E27FC236}">
                <a16:creationId xmlns="" xmlns:a16="http://schemas.microsoft.com/office/drawing/2014/main" id="{1693A8E6-A4B7-400A-A197-F97C2C3E4D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D8FBA115-47A7-4E63-A299-E6636D8351FE}" type="slidenum">
              <a:rPr lang="en-US" altLang="en-US" smtClean="0">
                <a:latin typeface="Arial" panose="020B0604020202020204" pitchFamily="34" charset="0"/>
              </a:rPr>
              <a:pPr fontAlgn="base">
                <a:spcBef>
                  <a:spcPct val="0"/>
                </a:spcBef>
                <a:spcAft>
                  <a:spcPct val="0"/>
                </a:spcAft>
              </a:pPr>
              <a:t>41</a:t>
            </a:fld>
            <a:endParaRPr lang="en-US" altLang="en-US">
              <a:latin typeface="Arial" panose="020B0604020202020204" pitchFamily="34" charset="0"/>
            </a:endParaRPr>
          </a:p>
        </p:txBody>
      </p:sp>
    </p:spTree>
    <p:extLst>
      <p:ext uri="{BB962C8B-B14F-4D97-AF65-F5344CB8AC3E}">
        <p14:creationId xmlns:p14="http://schemas.microsoft.com/office/powerpoint/2010/main" val="3556558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Following today’s presentation, we thought it might be helpful to share how CMP funding is being utilized to advance palliative care and end-of life care within Tennessee nursing homes. For example, The goal</a:t>
            </a:r>
            <a:r>
              <a:rPr lang="en-US" sz="1200" kern="1200" dirty="0" smtClean="0">
                <a:solidFill>
                  <a:schemeClr val="tx1"/>
                </a:solidFill>
                <a:effectLst/>
                <a:latin typeface="+mn-lt"/>
                <a:ea typeface="+mn-ea"/>
                <a:cs typeface="+mn-cs"/>
              </a:rPr>
              <a:t> of the Palliative Care Transitional Program was to increase the numbers of patient care conversations that are conducted with and implemented for palliative care residents during transfers to, and residents at, skilled nursing facilities.</a:t>
            </a:r>
            <a:r>
              <a:rPr lang="en-US" sz="1200" kern="1200" baseline="0" dirty="0" smtClean="0">
                <a:solidFill>
                  <a:schemeClr val="tx1"/>
                </a:solidFill>
                <a:effectLst/>
                <a:latin typeface="+mn-lt"/>
                <a:ea typeface="+mn-ea"/>
                <a:cs typeface="+mn-cs"/>
              </a:rPr>
              <a:t> </a:t>
            </a:r>
            <a:r>
              <a:rPr lang="en-US" sz="1200" b="0" kern="1200" dirty="0" smtClean="0">
                <a:solidFill>
                  <a:srgbClr val="FF0000"/>
                </a:solidFill>
                <a:effectLst/>
                <a:latin typeface="+mn-lt"/>
                <a:ea typeface="+mn-ea"/>
                <a:cs typeface="+mn-cs"/>
              </a:rPr>
              <a:t>St. Thomas</a:t>
            </a:r>
            <a:r>
              <a:rPr lang="en-US" sz="1200" b="0" kern="1200" baseline="0" dirty="0" smtClean="0">
                <a:solidFill>
                  <a:srgbClr val="FF0000"/>
                </a:solidFill>
                <a:effectLst/>
                <a:latin typeface="+mn-lt"/>
                <a:ea typeface="+mn-ea"/>
                <a:cs typeface="+mn-cs"/>
              </a:rPr>
              <a:t> implemented an End of Life policy that includes guidance for POST  (Physician Orders for Scope of Treatment form) and as a result of the project, they had an 88% POST completion rate. </a:t>
            </a:r>
            <a:endParaRPr lang="en-US" sz="1200" b="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VUMC: </a:t>
            </a:r>
            <a:r>
              <a:rPr lang="en-US" dirty="0" smtClean="0">
                <a:effectLst/>
              </a:rPr>
              <a:t>Through this project, the Vanderbilt University Medical Center will engage 18 nursing homes in rural and distressed communities. Residents, family members, clinicians and staff in each participating facility will learn effective communication skills, and how to conduct conversations that will elicit the individual preferences of each resident. In addition, residents, family members and staff will be trained on advanced care planning and physician orders for life sustaining treatment. The project interventions will directly impact the quality of life of residents, morale of the staff, and delivery of the right care at the right time for the right residents based on their preferences. </a:t>
            </a:r>
            <a:endParaRPr lang="en-US" dirty="0"/>
          </a:p>
        </p:txBody>
      </p:sp>
      <p:sp>
        <p:nvSpPr>
          <p:cNvPr id="4" name="Slide Number Placeholder 3"/>
          <p:cNvSpPr>
            <a:spLocks noGrp="1"/>
          </p:cNvSpPr>
          <p:nvPr>
            <p:ph type="sldNum" sz="quarter" idx="10"/>
          </p:nvPr>
        </p:nvSpPr>
        <p:spPr/>
        <p:txBody>
          <a:bodyPr/>
          <a:lstStyle/>
          <a:p>
            <a:fld id="{518F853A-0DB1-4A63-AF33-9979B613A33B}"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0102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Dr. Karlekar referenced the TN Advance Directive for Health Care and POST documents during her presentation. We would like to share available resources as noted on this slide including a statewide coalition, Honoring Choices , which encourages Tennesseans to discuss health care decisions and document their choices through an advance directive for health. </a:t>
            </a:r>
            <a:r>
              <a:rPr lang="en-US" dirty="0" smtClean="0"/>
              <a:t>Every adult regardless</a:t>
            </a:r>
            <a:r>
              <a:rPr lang="en-US" baseline="0" dirty="0" smtClean="0"/>
              <a:t> of age and current health state </a:t>
            </a:r>
            <a:r>
              <a:rPr lang="en-US" dirty="0" smtClean="0"/>
              <a:t>needs an Advance Directive and here are</a:t>
            </a:r>
            <a:r>
              <a:rPr lang="en-US" baseline="0" dirty="0" smtClean="0"/>
              <a:t> a few resources to help make it really easy and free.  The create your own advance directive video will help answer questions like, “What is an advanced directive?” and “Who needs an advanced directive?”. The referenced “fold up form” in the video replicates the TN model form and either form can be downloaded and completed. The importance of palliative care is being discussed at the national, state, regional and local levels. You can learn more about Tennessee’s efforts by reviewing the referenced Palliative Care and Quality of Life taskforce and advisory committee reports.</a:t>
            </a:r>
            <a:endParaRPr lang="en-US" dirty="0"/>
          </a:p>
        </p:txBody>
      </p:sp>
      <p:sp>
        <p:nvSpPr>
          <p:cNvPr id="4" name="Slide Number Placeholder 3"/>
          <p:cNvSpPr>
            <a:spLocks noGrp="1"/>
          </p:cNvSpPr>
          <p:nvPr>
            <p:ph type="sldNum" sz="quarter" idx="10"/>
          </p:nvPr>
        </p:nvSpPr>
        <p:spPr/>
        <p:txBody>
          <a:bodyPr/>
          <a:lstStyle/>
          <a:p>
            <a:fld id="{518F853A-0DB1-4A63-AF33-9979B613A33B}"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0102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13322-92DA-445C-89BB-AC7B47D74FC9}"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57195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First,</a:t>
            </a:r>
            <a:r>
              <a:rPr lang="en-US" baseline="0" dirty="0" smtClean="0"/>
              <a:t> I am going to provide you with a brief overview of the CMP Program. </a:t>
            </a:r>
            <a:r>
              <a:rPr lang="en-US" dirty="0" smtClean="0"/>
              <a:t>So, many of you know that CMS administers the Medicare and Medicaid programs</a:t>
            </a:r>
            <a:r>
              <a:rPr lang="en-US" baseline="0" dirty="0" smtClean="0"/>
              <a:t> across the nation. </a:t>
            </a:r>
            <a:endParaRPr lang="en-US" dirty="0" smtClean="0"/>
          </a:p>
          <a:p>
            <a:endParaRPr lang="en-US" dirty="0" smtClean="0"/>
          </a:p>
          <a:p>
            <a:r>
              <a:rPr lang="en-US" dirty="0" smtClean="0"/>
              <a:t>CMS also oversees compliance with Medicare health and safety standards of facilities serving Medicare and/or Medicaid beneficiaries and entrust</a:t>
            </a:r>
            <a:r>
              <a:rPr lang="en-US" baseline="0" dirty="0" smtClean="0"/>
              <a:t> state agencies to oversee the State and Federal surveying process in order to determine compliance. </a:t>
            </a:r>
            <a:r>
              <a:rPr lang="en-US" dirty="0" smtClean="0"/>
              <a:t>(Section 1864  of the Social Security Act)</a:t>
            </a:r>
          </a:p>
          <a:p>
            <a:endParaRPr lang="en-US" dirty="0" smtClean="0"/>
          </a:p>
          <a:p>
            <a:r>
              <a:rPr lang="en-US" dirty="0" smtClean="0"/>
              <a:t>All</a:t>
            </a:r>
            <a:r>
              <a:rPr lang="en-US" baseline="0" dirty="0" smtClean="0"/>
              <a:t> </a:t>
            </a:r>
            <a:r>
              <a:rPr lang="en-US" dirty="0" smtClean="0"/>
              <a:t>Long-term care facilities must meet Code of Federal Regulations.</a:t>
            </a:r>
            <a:r>
              <a:rPr lang="en-US" baseline="0" dirty="0" smtClean="0"/>
              <a:t> Cases of fraud and abuse of the Medicare and Medicaid programs could result in fines.</a:t>
            </a:r>
          </a:p>
          <a:p>
            <a:endParaRPr lang="en-US" dirty="0" smtClean="0"/>
          </a:p>
          <a:p>
            <a:r>
              <a:rPr lang="en-US" dirty="0" smtClean="0"/>
              <a:t>90%</a:t>
            </a:r>
            <a:r>
              <a:rPr lang="en-US" baseline="0" dirty="0" smtClean="0"/>
              <a:t> </a:t>
            </a:r>
            <a:r>
              <a:rPr lang="en-US" dirty="0" smtClean="0"/>
              <a:t>of the</a:t>
            </a:r>
            <a:r>
              <a:rPr lang="en-US" baseline="0" dirty="0" smtClean="0"/>
              <a:t> </a:t>
            </a:r>
            <a:r>
              <a:rPr lang="en-US" dirty="0" smtClean="0"/>
              <a:t>fines</a:t>
            </a:r>
            <a:r>
              <a:rPr lang="en-US" baseline="0" dirty="0" smtClean="0"/>
              <a:t> (aka </a:t>
            </a:r>
            <a:r>
              <a:rPr lang="en-US" dirty="0" smtClean="0"/>
              <a:t>CMP funds) are given to the state to support activities that protect or improve quality of life or care of residents. (transition</a:t>
            </a:r>
            <a:r>
              <a:rPr lang="en-US" baseline="0" dirty="0" smtClean="0"/>
              <a:t> to next slide re: RFA) </a:t>
            </a:r>
            <a:endParaRPr lang="en-US" dirty="0" smtClean="0"/>
          </a:p>
          <a:p>
            <a:endParaRPr lang="en-US" dirty="0"/>
          </a:p>
        </p:txBody>
      </p:sp>
      <p:sp>
        <p:nvSpPr>
          <p:cNvPr id="4" name="Slide Number Placeholder 3"/>
          <p:cNvSpPr>
            <a:spLocks noGrp="1"/>
          </p:cNvSpPr>
          <p:nvPr>
            <p:ph type="sldNum" sz="quarter" idx="10"/>
          </p:nvPr>
        </p:nvSpPr>
        <p:spPr/>
        <p:txBody>
          <a:bodyPr/>
          <a:lstStyle/>
          <a:p>
            <a:fld id="{518F853A-0DB1-4A63-AF33-9979B613A33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0102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Department of Health hosts a quarterly Request for Application process to disperse these funds appropriately. </a:t>
            </a:r>
            <a:r>
              <a:rPr lang="en-US" dirty="0" smtClean="0"/>
              <a:t>Funded programs must showcase a variety of enhancement philosophies through current and sound evidence-based practices.</a:t>
            </a:r>
            <a:r>
              <a:rPr lang="en-US" baseline="0" dirty="0" smtClean="0"/>
              <a:t> </a:t>
            </a:r>
            <a:r>
              <a:rPr lang="en-US" sz="1200" kern="1200" dirty="0" smtClean="0">
                <a:solidFill>
                  <a:schemeClr val="tx1"/>
                </a:solidFill>
                <a:effectLst/>
                <a:latin typeface="+mn-lt"/>
                <a:ea typeface="+mn-ea"/>
                <a:cs typeface="+mn-cs"/>
              </a:rPr>
              <a:t>If you are interested in submitting a palliative care proposal </a:t>
            </a:r>
            <a:r>
              <a:rPr lang="en-US" sz="1200" b="0" kern="1200" dirty="0" smtClean="0">
                <a:solidFill>
                  <a:schemeClr val="tx1"/>
                </a:solidFill>
                <a:effectLst/>
                <a:latin typeface="+mn-lt"/>
                <a:ea typeface="+mn-ea"/>
                <a:cs typeface="+mn-cs"/>
              </a:rPr>
              <a:t>or a proposal on any other topic,</a:t>
            </a:r>
            <a:r>
              <a:rPr lang="en-US" sz="1200" kern="1200" dirty="0" smtClean="0">
                <a:solidFill>
                  <a:schemeClr val="tx1"/>
                </a:solidFill>
                <a:effectLst/>
                <a:latin typeface="+mn-lt"/>
                <a:ea typeface="+mn-ea"/>
                <a:cs typeface="+mn-cs"/>
              </a:rPr>
              <a:t>  please visit our website for more information or contact the CMP Program to be added to our listserv to receive notifications via email. </a:t>
            </a:r>
          </a:p>
          <a:p>
            <a:endParaRPr lang="en-US" dirty="0"/>
          </a:p>
        </p:txBody>
      </p:sp>
      <p:sp>
        <p:nvSpPr>
          <p:cNvPr id="4" name="Slide Number Placeholder 3"/>
          <p:cNvSpPr>
            <a:spLocks noGrp="1"/>
          </p:cNvSpPr>
          <p:nvPr>
            <p:ph type="sldNum" sz="quarter" idx="10"/>
          </p:nvPr>
        </p:nvSpPr>
        <p:spPr/>
        <p:txBody>
          <a:bodyPr/>
          <a:lstStyle/>
          <a:p>
            <a:fld id="{518F853A-0DB1-4A63-AF33-9979B613A33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0102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it is my</a:t>
            </a:r>
            <a:r>
              <a:rPr lang="en-US" baseline="0" dirty="0" smtClean="0"/>
              <a:t> pleasure to introduce Dr. Karlekar ----  read from bio </a:t>
            </a:r>
            <a:endParaRPr lang="en-US" dirty="0"/>
          </a:p>
        </p:txBody>
      </p:sp>
      <p:sp>
        <p:nvSpPr>
          <p:cNvPr id="4" name="Slide Number Placeholder 3"/>
          <p:cNvSpPr>
            <a:spLocks noGrp="1"/>
          </p:cNvSpPr>
          <p:nvPr>
            <p:ph type="sldNum" sz="quarter" idx="10"/>
          </p:nvPr>
        </p:nvSpPr>
        <p:spPr/>
        <p:txBody>
          <a:bodyPr/>
          <a:lstStyle/>
          <a:p>
            <a:fld id="{518F853A-0DB1-4A63-AF33-9979B613A33B}" type="slidenum">
              <a:rPr lang="en-US" smtClean="0"/>
              <a:t>4</a:t>
            </a:fld>
            <a:endParaRPr lang="en-US"/>
          </a:p>
        </p:txBody>
      </p:sp>
    </p:spTree>
    <p:extLst>
      <p:ext uri="{BB962C8B-B14F-4D97-AF65-F5344CB8AC3E}">
        <p14:creationId xmlns:p14="http://schemas.microsoft.com/office/powerpoint/2010/main" val="411380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 xmlns:a16="http://schemas.microsoft.com/office/drawing/2014/main" id="{F7E16723-3786-4AEA-8B16-5DF25787DD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F4671959-3A38-4CE5-A3D0-D1859B9351B9}"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
        <p:nvSpPr>
          <p:cNvPr id="12291" name="Rectangle 2">
            <a:extLst>
              <a:ext uri="{FF2B5EF4-FFF2-40B4-BE49-F238E27FC236}">
                <a16:creationId xmlns="" xmlns:a16="http://schemas.microsoft.com/office/drawing/2014/main" id="{69D2B1A1-9357-489A-BFC7-2E6533FA307C}"/>
              </a:ext>
            </a:extLst>
          </p:cNvPr>
          <p:cNvSpPr>
            <a:spLocks noGrp="1" noRot="1" noChangeAspect="1" noChangeArrowheads="1" noTextEdit="1"/>
          </p:cNvSpPr>
          <p:nvPr>
            <p:ph type="sldImg"/>
          </p:nvPr>
        </p:nvSpPr>
        <p:spPr>
          <a:xfrm>
            <a:off x="685800" y="1143000"/>
            <a:ext cx="5486400" cy="3086100"/>
          </a:xfrm>
          <a:ln/>
        </p:spPr>
      </p:sp>
      <p:sp>
        <p:nvSpPr>
          <p:cNvPr id="12292" name="Rectangle 3">
            <a:extLst>
              <a:ext uri="{FF2B5EF4-FFF2-40B4-BE49-F238E27FC236}">
                <a16:creationId xmlns="" xmlns:a16="http://schemas.microsoft.com/office/drawing/2014/main" id="{B2662134-ECEA-4ACC-BB1A-FCA086E286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Ideally, patients and families living with a chronic debilitating and progressive disease could receive palliative care throughout the course of their disease and its treatment, and as they come close to death could transition seamlessly and without added distress into a hospice program of care.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 xmlns:a16="http://schemas.microsoft.com/office/drawing/2014/main" id="{D6C541ED-1F68-4E5D-8A8C-728E7C8EAA32}"/>
              </a:ext>
            </a:extLst>
          </p:cNvPr>
          <p:cNvSpPr>
            <a:spLocks noGrp="1" noRot="1" noChangeAspect="1" noChangeArrowheads="1" noTextEdit="1"/>
          </p:cNvSpPr>
          <p:nvPr>
            <p:ph type="sldImg"/>
          </p:nvPr>
        </p:nvSpPr>
        <p:spPr>
          <a:xfrm>
            <a:off x="685800" y="1143000"/>
            <a:ext cx="5486400" cy="3086100"/>
          </a:xfrm>
          <a:ln/>
        </p:spPr>
      </p:sp>
      <p:sp>
        <p:nvSpPr>
          <p:cNvPr id="17411" name="Notes Placeholder 2">
            <a:extLst>
              <a:ext uri="{FF2B5EF4-FFF2-40B4-BE49-F238E27FC236}">
                <a16:creationId xmlns="" xmlns:a16="http://schemas.microsoft.com/office/drawing/2014/main" id="{67F956CB-9808-4DF3-B4FF-FEF975C826C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Facts on where people die at what cost and impact on others</a:t>
            </a:r>
          </a:p>
        </p:txBody>
      </p:sp>
      <p:sp>
        <p:nvSpPr>
          <p:cNvPr id="17412" name="Slide Number Placeholder 3">
            <a:extLst>
              <a:ext uri="{FF2B5EF4-FFF2-40B4-BE49-F238E27FC236}">
                <a16:creationId xmlns="" xmlns:a16="http://schemas.microsoft.com/office/drawing/2014/main" id="{0FB115C1-6EAB-4D21-88C2-4C1EA800010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290E7706-6289-44C6-BB20-0B8582A75076}" type="slidenum">
              <a:rPr lang="en-US" altLang="en-US" smtClean="0">
                <a:latin typeface="Arial" panose="020B0604020202020204" pitchFamily="34" charset="0"/>
              </a:rPr>
              <a:pPr fontAlgn="base">
                <a:spcBef>
                  <a:spcPct val="0"/>
                </a:spcBef>
                <a:spcAft>
                  <a:spcPct val="0"/>
                </a:spcAft>
              </a:pPr>
              <a:t>26</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 xmlns:a16="http://schemas.microsoft.com/office/drawing/2014/main" id="{251B22C4-2308-43F6-B4DF-2A499BCDD4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6BD22998-E719-4E53-A2C4-8B589AC5FEA7}" type="slidenum">
              <a:rPr lang="en-US" altLang="en-US" smtClean="0">
                <a:latin typeface="Arial" panose="020B0604020202020204" pitchFamily="34" charset="0"/>
              </a:rPr>
              <a:pPr fontAlgn="base">
                <a:spcBef>
                  <a:spcPct val="0"/>
                </a:spcBef>
                <a:spcAft>
                  <a:spcPct val="0"/>
                </a:spcAft>
              </a:pPr>
              <a:t>31</a:t>
            </a:fld>
            <a:endParaRPr lang="en-US" altLang="en-US">
              <a:latin typeface="Arial" panose="020B0604020202020204" pitchFamily="34" charset="0"/>
            </a:endParaRPr>
          </a:p>
        </p:txBody>
      </p:sp>
      <p:sp>
        <p:nvSpPr>
          <p:cNvPr id="26627" name="Rectangle 2">
            <a:extLst>
              <a:ext uri="{FF2B5EF4-FFF2-40B4-BE49-F238E27FC236}">
                <a16:creationId xmlns="" xmlns:a16="http://schemas.microsoft.com/office/drawing/2014/main" id="{D2E0904E-F1A2-4955-9358-F8BD2F7E60CE}"/>
              </a:ext>
            </a:extLst>
          </p:cNvPr>
          <p:cNvSpPr>
            <a:spLocks noGrp="1" noRot="1" noChangeAspect="1" noChangeArrowheads="1" noTextEdit="1"/>
          </p:cNvSpPr>
          <p:nvPr>
            <p:ph type="sldImg"/>
          </p:nvPr>
        </p:nvSpPr>
        <p:spPr>
          <a:xfrm>
            <a:off x="685800" y="1143000"/>
            <a:ext cx="5486400" cy="3086100"/>
          </a:xfrm>
          <a:ln/>
        </p:spPr>
      </p:sp>
      <p:sp>
        <p:nvSpPr>
          <p:cNvPr id="26628" name="Rectangle 3">
            <a:extLst>
              <a:ext uri="{FF2B5EF4-FFF2-40B4-BE49-F238E27FC236}">
                <a16:creationId xmlns="" xmlns:a16="http://schemas.microsoft.com/office/drawing/2014/main" id="{91979777-DF38-4BFE-BB1A-4F8EA08565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That is that 20% predictions were accurate within ~8 days of their predicted survival time</a:t>
            </a:r>
          </a:p>
          <a:p>
            <a:pPr eaLnBrk="1" hangingPunct="1"/>
            <a:r>
              <a:rPr lang="en-US" altLang="en-US">
                <a:latin typeface="Arial" panose="020B0604020202020204" pitchFamily="34" charset="0"/>
              </a:rPr>
              <a:t>Generally we predict that people will longer than is actually the case</a:t>
            </a:r>
          </a:p>
        </p:txBody>
      </p:sp>
    </p:spTree>
    <p:extLst>
      <p:ext uri="{BB962C8B-B14F-4D97-AF65-F5344CB8AC3E}">
        <p14:creationId xmlns:p14="http://schemas.microsoft.com/office/powerpoint/2010/main" val="491970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 xmlns:a16="http://schemas.microsoft.com/office/drawing/2014/main" id="{E4CC671A-2301-4252-B381-88E2B0A076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A18FAF28-34B1-4D22-ACA1-362623EC10D6}" type="slidenum">
              <a:rPr lang="en-US" altLang="en-US" smtClean="0">
                <a:latin typeface="Arial" panose="020B0604020202020204" pitchFamily="34" charset="0"/>
              </a:rPr>
              <a:pPr fontAlgn="base">
                <a:spcBef>
                  <a:spcPct val="0"/>
                </a:spcBef>
                <a:spcAft>
                  <a:spcPct val="0"/>
                </a:spcAft>
              </a:pPr>
              <a:t>32</a:t>
            </a:fld>
            <a:endParaRPr lang="en-US" altLang="en-US">
              <a:latin typeface="Arial" panose="020B0604020202020204" pitchFamily="34" charset="0"/>
            </a:endParaRPr>
          </a:p>
        </p:txBody>
      </p:sp>
      <p:sp>
        <p:nvSpPr>
          <p:cNvPr id="28675" name="Rectangle 2">
            <a:extLst>
              <a:ext uri="{FF2B5EF4-FFF2-40B4-BE49-F238E27FC236}">
                <a16:creationId xmlns="" xmlns:a16="http://schemas.microsoft.com/office/drawing/2014/main" id="{AFE4A4CC-E6D5-43EA-BF5C-BE37BB0A33ED}"/>
              </a:ext>
            </a:extLst>
          </p:cNvPr>
          <p:cNvSpPr>
            <a:spLocks noGrp="1" noRot="1" noChangeAspect="1" noChangeArrowheads="1" noTextEdit="1"/>
          </p:cNvSpPr>
          <p:nvPr>
            <p:ph type="sldImg"/>
          </p:nvPr>
        </p:nvSpPr>
        <p:spPr>
          <a:xfrm>
            <a:off x="685800" y="1143000"/>
            <a:ext cx="5486400" cy="3086100"/>
          </a:xfrm>
          <a:ln/>
        </p:spPr>
      </p:sp>
      <p:sp>
        <p:nvSpPr>
          <p:cNvPr id="28676" name="Rectangle 3">
            <a:extLst>
              <a:ext uri="{FF2B5EF4-FFF2-40B4-BE49-F238E27FC236}">
                <a16:creationId xmlns="" xmlns:a16="http://schemas.microsoft.com/office/drawing/2014/main" id="{C5569981-EBF6-4CF2-B618-E74DEF5CCD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We seem to be more accurate with med</a:t>
            </a:r>
          </a:p>
          <a:p>
            <a:pPr eaLnBrk="1" hangingPunct="1"/>
            <a:r>
              <a:rPr lang="en-US" altLang="en-US">
                <a:latin typeface="Arial" panose="020B0604020202020204" pitchFamily="34" charset="0"/>
              </a:rPr>
              <a:t>Knowing a patient well, seems to make us less likely to be able to accurately predict prognosis</a:t>
            </a:r>
          </a:p>
        </p:txBody>
      </p:sp>
    </p:spTree>
    <p:extLst>
      <p:ext uri="{BB962C8B-B14F-4D97-AF65-F5344CB8AC3E}">
        <p14:creationId xmlns:p14="http://schemas.microsoft.com/office/powerpoint/2010/main" val="499562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 xmlns:a16="http://schemas.microsoft.com/office/drawing/2014/main" id="{E00B7E61-9294-45D1-B7FD-4A567F24B1EA}"/>
              </a:ext>
            </a:extLst>
          </p:cNvPr>
          <p:cNvSpPr>
            <a:spLocks noGrp="1" noRot="1" noChangeAspect="1" noChangeArrowheads="1" noTextEdit="1"/>
          </p:cNvSpPr>
          <p:nvPr>
            <p:ph type="sldImg"/>
          </p:nvPr>
        </p:nvSpPr>
        <p:spPr>
          <a:xfrm>
            <a:off x="685800" y="1143000"/>
            <a:ext cx="5486400" cy="3086100"/>
          </a:xfrm>
          <a:ln/>
        </p:spPr>
      </p:sp>
      <p:sp>
        <p:nvSpPr>
          <p:cNvPr id="30723" name="Notes Placeholder 2">
            <a:extLst>
              <a:ext uri="{FF2B5EF4-FFF2-40B4-BE49-F238E27FC236}">
                <a16:creationId xmlns="" xmlns:a16="http://schemas.microsoft.com/office/drawing/2014/main" id="{89BE702A-5698-485E-B272-A3694F7A76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Crystal ball slide</a:t>
            </a:r>
          </a:p>
        </p:txBody>
      </p:sp>
      <p:sp>
        <p:nvSpPr>
          <p:cNvPr id="30724" name="Slide Number Placeholder 3">
            <a:extLst>
              <a:ext uri="{FF2B5EF4-FFF2-40B4-BE49-F238E27FC236}">
                <a16:creationId xmlns="" xmlns:a16="http://schemas.microsoft.com/office/drawing/2014/main" id="{861B87ED-3B7F-48DC-ACBE-AA4237BE3D3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889ECA37-000A-4450-B2C7-CB7FDC034EE2}" type="slidenum">
              <a:rPr lang="en-US" altLang="en-US" smtClean="0">
                <a:latin typeface="Arial" panose="020B0604020202020204" pitchFamily="34" charset="0"/>
              </a:rPr>
              <a:pPr fontAlgn="base">
                <a:spcBef>
                  <a:spcPct val="0"/>
                </a:spcBef>
                <a:spcAft>
                  <a:spcPct val="0"/>
                </a:spcAft>
              </a:pPr>
              <a:t>33</a:t>
            </a:fld>
            <a:endParaRPr lang="en-US" altLang="en-US">
              <a:latin typeface="Arial" panose="020B0604020202020204" pitchFamily="34" charset="0"/>
            </a:endParaRPr>
          </a:p>
        </p:txBody>
      </p:sp>
    </p:spTree>
    <p:extLst>
      <p:ext uri="{BB962C8B-B14F-4D97-AF65-F5344CB8AC3E}">
        <p14:creationId xmlns:p14="http://schemas.microsoft.com/office/powerpoint/2010/main" val="35996574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5" y="1346962"/>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5" y="4299712"/>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5"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3"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ctrTitle"/>
          </p:nvPr>
        </p:nvSpPr>
        <p:spPr>
          <a:xfrm>
            <a:off x="203200" y="403862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1143000"/>
            <a:ext cx="6705600" cy="2743200"/>
          </a:xfrm>
          <a:prstGeom prst="rect">
            <a:avLst/>
          </a:prstGeom>
        </p:spPr>
      </p:pic>
    </p:spTree>
    <p:extLst>
      <p:ext uri="{BB962C8B-B14F-4D97-AF65-F5344CB8AC3E}">
        <p14:creationId xmlns:p14="http://schemas.microsoft.com/office/powerpoint/2010/main" val="131021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720" y="243840"/>
            <a:ext cx="3129280" cy="1280160"/>
          </a:xfrm>
          <a:prstGeom prst="rect">
            <a:avLst/>
          </a:prstGeom>
        </p:spPr>
      </p:pic>
    </p:spTree>
    <p:extLst>
      <p:ext uri="{BB962C8B-B14F-4D97-AF65-F5344CB8AC3E}">
        <p14:creationId xmlns:p14="http://schemas.microsoft.com/office/powerpoint/2010/main" val="268477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4267200" y="3874770"/>
            <a:ext cx="79248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itle 1"/>
          <p:cNvSpPr>
            <a:spLocks noGrp="1"/>
          </p:cNvSpPr>
          <p:nvPr>
            <p:ph type="ctrTitle"/>
          </p:nvPr>
        </p:nvSpPr>
        <p:spPr>
          <a:xfrm>
            <a:off x="4368800" y="3962400"/>
            <a:ext cx="7620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 y="3322320"/>
            <a:ext cx="4460240" cy="3345180"/>
          </a:xfrm>
          <a:prstGeom prst="rect">
            <a:avLst/>
          </a:prstGeom>
          <a:noFill/>
          <a:ln>
            <a:noFill/>
          </a:ln>
        </p:spPr>
      </p:pic>
    </p:spTree>
    <p:extLst>
      <p:ext uri="{BB962C8B-B14F-4D97-AF65-F5344CB8AC3E}">
        <p14:creationId xmlns:p14="http://schemas.microsoft.com/office/powerpoint/2010/main" val="255408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4401" y="6019800"/>
            <a:ext cx="1155699" cy="866774"/>
          </a:xfrm>
          <a:prstGeom prst="rect">
            <a:avLst/>
          </a:prstGeom>
        </p:spPr>
      </p:pic>
    </p:spTree>
    <p:extLst>
      <p:ext uri="{BB962C8B-B14F-4D97-AF65-F5344CB8AC3E}">
        <p14:creationId xmlns:p14="http://schemas.microsoft.com/office/powerpoint/2010/main" val="368912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8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Footer Placeholder 4"/>
          <p:cNvSpPr>
            <a:spLocks noGrp="1"/>
          </p:cNvSpPr>
          <p:nvPr>
            <p:ph type="ftr" sz="quarter" idx="11"/>
          </p:nvPr>
        </p:nvSpPr>
        <p:spPr>
          <a:xfrm>
            <a:off x="4165600" y="637542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9144000" y="637542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3929589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2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2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127258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304800" y="1193808"/>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2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2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4207791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2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2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393669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2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2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30914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Rectangle 9"/>
          <p:cNvSpPr/>
          <p:nvPr userDrawn="1"/>
        </p:nvSpPr>
        <p:spPr>
          <a:xfrm>
            <a:off x="0" y="615228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Footer Placeholder 4"/>
          <p:cNvSpPr>
            <a:spLocks noGrp="1"/>
          </p:cNvSpPr>
          <p:nvPr>
            <p:ph type="ftr" sz="quarter" idx="11"/>
          </p:nvPr>
        </p:nvSpPr>
        <p:spPr>
          <a:xfrm>
            <a:off x="4165600" y="637542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9144000" y="637542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93186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2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2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3448651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8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Footer Placeholder 4"/>
          <p:cNvSpPr>
            <a:spLocks noGrp="1"/>
          </p:cNvSpPr>
          <p:nvPr>
            <p:ph type="ftr" sz="quarter" idx="11"/>
          </p:nvPr>
        </p:nvSpPr>
        <p:spPr>
          <a:xfrm>
            <a:off x="4165600" y="637542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9144000" y="637542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811667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438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300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531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289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ctrTitle"/>
          </p:nvPr>
        </p:nvSpPr>
        <p:spPr>
          <a:xfrm>
            <a:off x="203200" y="4038620"/>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1143000"/>
            <a:ext cx="6705600" cy="2743200"/>
          </a:xfrm>
          <a:prstGeom prst="rect">
            <a:avLst/>
          </a:prstGeom>
        </p:spPr>
      </p:pic>
    </p:spTree>
    <p:extLst>
      <p:ext uri="{BB962C8B-B14F-4D97-AF65-F5344CB8AC3E}">
        <p14:creationId xmlns:p14="http://schemas.microsoft.com/office/powerpoint/2010/main" val="354180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8" y="6272800"/>
            <a:ext cx="2644309" cy="365125"/>
          </a:xfrm>
        </p:spPr>
        <p:txBody>
          <a:bodyPr/>
          <a:lstStyle/>
          <a:p>
            <a:fld id="{C6F822A4-8DA6-4447-9B1F-C5DB58435268}" type="datetimeFigureOut">
              <a:rPr lang="en-US" dirty="0"/>
              <a:t>8/6/2020</a:t>
            </a:fld>
            <a:endParaRPr lang="en-US" dirty="0"/>
          </a:p>
        </p:txBody>
      </p:sp>
      <p:sp>
        <p:nvSpPr>
          <p:cNvPr id="5" name="Footer Placeholder 4"/>
          <p:cNvSpPr>
            <a:spLocks noGrp="1"/>
          </p:cNvSpPr>
          <p:nvPr>
            <p:ph type="ftr" sz="quarter" idx="11"/>
          </p:nvPr>
        </p:nvSpPr>
        <p:spPr>
          <a:xfrm>
            <a:off x="2182708" y="6272800"/>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1" y="2506133"/>
            <a:ext cx="1188299"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720" y="243840"/>
            <a:ext cx="3129280" cy="1280160"/>
          </a:xfrm>
          <a:prstGeom prst="rect">
            <a:avLst/>
          </a:prstGeom>
        </p:spPr>
      </p:pic>
    </p:spTree>
    <p:extLst>
      <p:ext uri="{BB962C8B-B14F-4D97-AF65-F5344CB8AC3E}">
        <p14:creationId xmlns:p14="http://schemas.microsoft.com/office/powerpoint/2010/main" val="848563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4267200" y="3874770"/>
            <a:ext cx="79248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itle 1"/>
          <p:cNvSpPr>
            <a:spLocks noGrp="1"/>
          </p:cNvSpPr>
          <p:nvPr>
            <p:ph type="ctrTitle"/>
          </p:nvPr>
        </p:nvSpPr>
        <p:spPr>
          <a:xfrm>
            <a:off x="4368800" y="3962400"/>
            <a:ext cx="7620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 y="3322320"/>
            <a:ext cx="4460240" cy="3345180"/>
          </a:xfrm>
          <a:prstGeom prst="rect">
            <a:avLst/>
          </a:prstGeom>
          <a:noFill/>
          <a:ln>
            <a:noFill/>
          </a:ln>
        </p:spPr>
      </p:pic>
    </p:spTree>
    <p:extLst>
      <p:ext uri="{BB962C8B-B14F-4D97-AF65-F5344CB8AC3E}">
        <p14:creationId xmlns:p14="http://schemas.microsoft.com/office/powerpoint/2010/main" val="3167026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4401" y="6019800"/>
            <a:ext cx="1155699" cy="866774"/>
          </a:xfrm>
          <a:prstGeom prst="rect">
            <a:avLst/>
          </a:prstGeom>
        </p:spPr>
      </p:pic>
    </p:spTree>
    <p:extLst>
      <p:ext uri="{BB962C8B-B14F-4D97-AF65-F5344CB8AC3E}">
        <p14:creationId xmlns:p14="http://schemas.microsoft.com/office/powerpoint/2010/main" val="2505550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83"/>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Footer Placeholder 4"/>
          <p:cNvSpPr>
            <a:spLocks noGrp="1"/>
          </p:cNvSpPr>
          <p:nvPr>
            <p:ph type="ftr" sz="quarter" idx="11"/>
          </p:nvPr>
        </p:nvSpPr>
        <p:spPr>
          <a:xfrm>
            <a:off x="4165600" y="6375417"/>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9144000" y="6375417"/>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425892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3"/>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7"/>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7"/>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1325115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304800" y="1193808"/>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3"/>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7"/>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7"/>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3213279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3"/>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7"/>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7"/>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1666680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3"/>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7"/>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7"/>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1442075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Rectangle 9"/>
          <p:cNvSpPr/>
          <p:nvPr userDrawn="1"/>
        </p:nvSpPr>
        <p:spPr>
          <a:xfrm>
            <a:off x="0" y="6152283"/>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Footer Placeholder 4"/>
          <p:cNvSpPr>
            <a:spLocks noGrp="1"/>
          </p:cNvSpPr>
          <p:nvPr>
            <p:ph type="ftr" sz="quarter" idx="11"/>
          </p:nvPr>
        </p:nvSpPr>
        <p:spPr>
          <a:xfrm>
            <a:off x="4165600" y="6375417"/>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9144000" y="6375417"/>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3814806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83"/>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7"/>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7"/>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165627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83"/>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Footer Placeholder 4"/>
          <p:cNvSpPr>
            <a:spLocks noGrp="1"/>
          </p:cNvSpPr>
          <p:nvPr>
            <p:ph type="ftr" sz="quarter" idx="11"/>
          </p:nvPr>
        </p:nvSpPr>
        <p:spPr>
          <a:xfrm>
            <a:off x="4165600" y="6375417"/>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9144000" y="6375417"/>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672833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33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8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432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99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344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ctrTitle"/>
          </p:nvPr>
        </p:nvSpPr>
        <p:spPr>
          <a:xfrm>
            <a:off x="203200" y="403861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1143000"/>
            <a:ext cx="6705600" cy="2743200"/>
          </a:xfrm>
          <a:prstGeom prst="rect">
            <a:avLst/>
          </a:prstGeom>
        </p:spPr>
      </p:pic>
    </p:spTree>
    <p:extLst>
      <p:ext uri="{BB962C8B-B14F-4D97-AF65-F5344CB8AC3E}">
        <p14:creationId xmlns:p14="http://schemas.microsoft.com/office/powerpoint/2010/main" val="2739172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720" y="243840"/>
            <a:ext cx="3129280" cy="1280160"/>
          </a:xfrm>
          <a:prstGeom prst="rect">
            <a:avLst/>
          </a:prstGeom>
        </p:spPr>
      </p:pic>
    </p:spTree>
    <p:extLst>
      <p:ext uri="{BB962C8B-B14F-4D97-AF65-F5344CB8AC3E}">
        <p14:creationId xmlns:p14="http://schemas.microsoft.com/office/powerpoint/2010/main" val="3132811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4267200" y="3874770"/>
            <a:ext cx="79248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Title 1"/>
          <p:cNvSpPr>
            <a:spLocks noGrp="1"/>
          </p:cNvSpPr>
          <p:nvPr>
            <p:ph type="ctrTitle"/>
          </p:nvPr>
        </p:nvSpPr>
        <p:spPr>
          <a:xfrm>
            <a:off x="4368800" y="3962400"/>
            <a:ext cx="7620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 y="3322320"/>
            <a:ext cx="4460240" cy="3345180"/>
          </a:xfrm>
          <a:prstGeom prst="rect">
            <a:avLst/>
          </a:prstGeom>
          <a:noFill/>
          <a:ln>
            <a:noFill/>
          </a:ln>
        </p:spPr>
      </p:pic>
    </p:spTree>
    <p:extLst>
      <p:ext uri="{BB962C8B-B14F-4D97-AF65-F5344CB8AC3E}">
        <p14:creationId xmlns:p14="http://schemas.microsoft.com/office/powerpoint/2010/main" val="1550737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4401" y="6019800"/>
            <a:ext cx="1155699" cy="866774"/>
          </a:xfrm>
          <a:prstGeom prst="rect">
            <a:avLst/>
          </a:prstGeom>
        </p:spPr>
      </p:pic>
    </p:spTree>
    <p:extLst>
      <p:ext uri="{BB962C8B-B14F-4D97-AF65-F5344CB8AC3E}">
        <p14:creationId xmlns:p14="http://schemas.microsoft.com/office/powerpoint/2010/main" val="174901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7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Footer Placeholder 4"/>
          <p:cNvSpPr>
            <a:spLocks noGrp="1"/>
          </p:cNvSpPr>
          <p:nvPr>
            <p:ph type="ftr" sz="quarter" idx="11"/>
          </p:nvPr>
        </p:nvSpPr>
        <p:spPr>
          <a:xfrm>
            <a:off x="4165600" y="637541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9144000" y="637541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3867471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7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923081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304800" y="1193808"/>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7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4048305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7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945604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7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7953072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Rectangle 9"/>
          <p:cNvSpPr/>
          <p:nvPr userDrawn="1"/>
        </p:nvSpPr>
        <p:spPr>
          <a:xfrm>
            <a:off x="0" y="615227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Footer Placeholder 4"/>
          <p:cNvSpPr>
            <a:spLocks noGrp="1"/>
          </p:cNvSpPr>
          <p:nvPr>
            <p:ph type="ftr" sz="quarter" idx="11"/>
          </p:nvPr>
        </p:nvSpPr>
        <p:spPr>
          <a:xfrm>
            <a:off x="4165600" y="637541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9144000" y="637541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3265310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p:cNvSpPr/>
          <p:nvPr userDrawn="1"/>
        </p:nvSpPr>
        <p:spPr>
          <a:xfrm>
            <a:off x="0" y="615227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Footer Placeholder 4"/>
          <p:cNvSpPr>
            <a:spLocks noGrp="1"/>
          </p:cNvSpPr>
          <p:nvPr>
            <p:ph type="ftr" sz="quarter" idx="11"/>
          </p:nvPr>
        </p:nvSpPr>
        <p:spPr>
          <a:xfrm>
            <a:off x="4165600" y="637541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9144000" y="637541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3678810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7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Footer Placeholder 4"/>
          <p:cNvSpPr>
            <a:spLocks noGrp="1"/>
          </p:cNvSpPr>
          <p:nvPr>
            <p:ph type="ftr" sz="quarter" idx="11"/>
          </p:nvPr>
        </p:nvSpPr>
        <p:spPr>
          <a:xfrm>
            <a:off x="4165600" y="6375411"/>
            <a:ext cx="38608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9144000" y="6375411"/>
            <a:ext cx="28448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152266"/>
            <a:ext cx="1788160" cy="731520"/>
          </a:xfrm>
          <a:prstGeom prst="rect">
            <a:avLst/>
          </a:prstGeom>
        </p:spPr>
      </p:pic>
    </p:spTree>
    <p:extLst>
      <p:ext uri="{BB962C8B-B14F-4D97-AF65-F5344CB8AC3E}">
        <p14:creationId xmlns:p14="http://schemas.microsoft.com/office/powerpoint/2010/main" val="2165871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436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45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14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922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02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4"/>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4"/>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8/6/2020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800"/>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8/6/2020</a:t>
            </a:fld>
            <a:endParaRPr lang="en-US" dirty="0"/>
          </a:p>
        </p:txBody>
      </p:sp>
      <p:sp>
        <p:nvSpPr>
          <p:cNvPr id="5" name="Footer Placeholder 4"/>
          <p:cNvSpPr>
            <a:spLocks noGrp="1"/>
          </p:cNvSpPr>
          <p:nvPr>
            <p:ph type="ftr" sz="quarter" idx="3"/>
          </p:nvPr>
        </p:nvSpPr>
        <p:spPr>
          <a:xfrm>
            <a:off x="1088136" y="6272800"/>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800"/>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165600" y="6416696"/>
            <a:ext cx="38608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4400"/>
            <a:endParaRPr lang="en-US">
              <a:solidFill>
                <a:srgbClr val="666666"/>
              </a:solidFill>
            </a:endParaRPr>
          </a:p>
        </p:txBody>
      </p:sp>
      <p:sp>
        <p:nvSpPr>
          <p:cNvPr id="7" name="Slide Number Placeholder 5"/>
          <p:cNvSpPr>
            <a:spLocks noGrp="1"/>
          </p:cNvSpPr>
          <p:nvPr>
            <p:ph type="sldNum" sz="quarter" idx="4"/>
          </p:nvPr>
        </p:nvSpPr>
        <p:spPr>
          <a:xfrm>
            <a:off x="9144000" y="6410347"/>
            <a:ext cx="28448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4400"/>
            <a:fld id="{5C76A076-0EB6-4ACF-BC93-AE169B35ECF5}" type="slidenum">
              <a:rPr lang="en-US" smtClean="0">
                <a:solidFill>
                  <a:srgbClr val="666666"/>
                </a:solidFill>
              </a:rPr>
              <a:pPr defTabSz="914400"/>
              <a:t>‹#›</a:t>
            </a:fld>
            <a:endParaRPr lang="en-US" dirty="0">
              <a:solidFill>
                <a:srgbClr val="666666"/>
              </a:solidFill>
            </a:endParaRPr>
          </a:p>
        </p:txBody>
      </p:sp>
    </p:spTree>
    <p:extLst>
      <p:ext uri="{BB962C8B-B14F-4D97-AF65-F5344CB8AC3E}">
        <p14:creationId xmlns:p14="http://schemas.microsoft.com/office/powerpoint/2010/main" val="134504706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165600" y="6416692"/>
            <a:ext cx="38608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4400"/>
            <a:endParaRPr lang="en-US">
              <a:solidFill>
                <a:srgbClr val="666666"/>
              </a:solidFill>
            </a:endParaRPr>
          </a:p>
        </p:txBody>
      </p:sp>
      <p:sp>
        <p:nvSpPr>
          <p:cNvPr id="7" name="Slide Number Placeholder 5"/>
          <p:cNvSpPr>
            <a:spLocks noGrp="1"/>
          </p:cNvSpPr>
          <p:nvPr>
            <p:ph type="sldNum" sz="quarter" idx="4"/>
          </p:nvPr>
        </p:nvSpPr>
        <p:spPr>
          <a:xfrm>
            <a:off x="9144000" y="6410343"/>
            <a:ext cx="28448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4400"/>
            <a:fld id="{5C76A076-0EB6-4ACF-BC93-AE169B35ECF5}" type="slidenum">
              <a:rPr lang="en-US" smtClean="0">
                <a:solidFill>
                  <a:srgbClr val="666666"/>
                </a:solidFill>
              </a:rPr>
              <a:pPr defTabSz="914400"/>
              <a:t>‹#›</a:t>
            </a:fld>
            <a:endParaRPr lang="en-US" dirty="0">
              <a:solidFill>
                <a:srgbClr val="666666"/>
              </a:solidFill>
            </a:endParaRPr>
          </a:p>
        </p:txBody>
      </p:sp>
    </p:spTree>
    <p:extLst>
      <p:ext uri="{BB962C8B-B14F-4D97-AF65-F5344CB8AC3E}">
        <p14:creationId xmlns:p14="http://schemas.microsoft.com/office/powerpoint/2010/main" val="241492445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165600" y="6416686"/>
            <a:ext cx="38608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4400"/>
            <a:endParaRPr lang="en-US">
              <a:solidFill>
                <a:srgbClr val="666666"/>
              </a:solidFill>
            </a:endParaRPr>
          </a:p>
        </p:txBody>
      </p:sp>
      <p:sp>
        <p:nvSpPr>
          <p:cNvPr id="7" name="Slide Number Placeholder 5"/>
          <p:cNvSpPr>
            <a:spLocks noGrp="1"/>
          </p:cNvSpPr>
          <p:nvPr>
            <p:ph type="sldNum" sz="quarter" idx="4"/>
          </p:nvPr>
        </p:nvSpPr>
        <p:spPr>
          <a:xfrm>
            <a:off x="9144000" y="6410337"/>
            <a:ext cx="28448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4400"/>
            <a:fld id="{5C76A076-0EB6-4ACF-BC93-AE169B35ECF5}" type="slidenum">
              <a:rPr lang="en-US" smtClean="0">
                <a:solidFill>
                  <a:srgbClr val="666666"/>
                </a:solidFill>
              </a:rPr>
              <a:pPr defTabSz="914400"/>
              <a:t>‹#›</a:t>
            </a:fld>
            <a:endParaRPr lang="en-US" dirty="0">
              <a:solidFill>
                <a:srgbClr val="666666"/>
              </a:solidFill>
            </a:endParaRPr>
          </a:p>
        </p:txBody>
      </p:sp>
    </p:spTree>
    <p:extLst>
      <p:ext uri="{BB962C8B-B14F-4D97-AF65-F5344CB8AC3E}">
        <p14:creationId xmlns:p14="http://schemas.microsoft.com/office/powerpoint/2010/main" val="1300719560"/>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apa.org/pi/aging/programs/eol/end-of-life-factsheet.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pa.org/pi/aging/programs/eol/end-of-life-factshee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n.gov/health/health-program-areas/nursing-home-civil-monetary-penalty--cmp--quality-improvement-program/redirect-cmp/cpm-how-to-apply.html"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apa.org/pi/aging/programs/eol/end-of-life-factsheet.asp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31.jpeg"/><Relationship Id="rId5" Type="http://schemas.microsoft.com/office/2007/relationships/hdphoto" Target="../media/hdphoto2.wdp"/><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4.jpg"/><Relationship Id="rId5" Type="http://schemas.microsoft.com/office/2007/relationships/hdphoto" Target="../media/hdphoto1.wdp"/><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honoringchoicestn.com/" TargetMode="External"/><Relationship Id="rId7" Type="http://schemas.openxmlformats.org/officeDocument/2006/relationships/hyperlink" Target="https://www.tn.gov/content/dam/tn/aging/documents/State_Palliative_Care_Advisory_Council_2019_Update_Report.pdf"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hyperlink" Target="https://www.tn.gov/content/dam/tn/aging/documents/Palliative%20Care%20Final%20Report%202018.pdf" TargetMode="External"/><Relationship Id="rId5" Type="http://schemas.openxmlformats.org/officeDocument/2006/relationships/hyperlink" Target="https://www.youtube.com/watch?v=kY_bUCIfaNE&amp;feature=youtu.be" TargetMode="External"/><Relationship Id="rId4" Type="http://schemas.openxmlformats.org/officeDocument/2006/relationships/hyperlink" Target="https://www.tn.gov/content/dam/tn/health/documents/Advance_Directive_for_Health_Care.pdf" TargetMode="External"/><Relationship Id="rId9" Type="http://schemas.openxmlformats.org/officeDocument/2006/relationships/hyperlink" Target="http://www.advancedirectivestn.or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Shaquallah.Shanks@tn.gov"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hyperlink" Target="mailto:Kristyn.Long@tn.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3886200"/>
            <a:ext cx="11785600" cy="2514600"/>
          </a:xfrm>
        </p:spPr>
        <p:txBody>
          <a:bodyPr>
            <a:noAutofit/>
          </a:bodyPr>
          <a:lstStyle/>
          <a:p>
            <a:r>
              <a:rPr lang="en-US" sz="3600" dirty="0" smtClean="0"/>
              <a:t>Civil Monetary Penalty Reinvestment Program</a:t>
            </a:r>
            <a:br>
              <a:rPr lang="en-US" sz="3600" dirty="0" smtClean="0"/>
            </a:br>
            <a:r>
              <a:rPr lang="en-US" sz="3600" dirty="0" smtClean="0"/>
              <a:t>Special Topics Webinar </a:t>
            </a:r>
            <a:br>
              <a:rPr lang="en-US" sz="3600" dirty="0" smtClean="0"/>
            </a:br>
            <a:r>
              <a:rPr lang="en-US" sz="3600" dirty="0" smtClean="0"/>
              <a:t>August 5, 2020</a:t>
            </a:r>
            <a:br>
              <a:rPr lang="en-US" sz="3600" dirty="0" smtClean="0"/>
            </a:br>
            <a:r>
              <a:rPr lang="en-US" sz="3600" dirty="0" smtClean="0"/>
              <a:t>1:00 PM CT</a:t>
            </a:r>
            <a:endParaRPr lang="en-US" sz="3600" dirty="0"/>
          </a:p>
        </p:txBody>
      </p:sp>
    </p:spTree>
    <p:extLst>
      <p:ext uri="{BB962C8B-B14F-4D97-AF65-F5344CB8AC3E}">
        <p14:creationId xmlns:p14="http://schemas.microsoft.com/office/powerpoint/2010/main" val="86811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itle 3"/>
          <p:cNvSpPr>
            <a:spLocks noGrp="1"/>
          </p:cNvSpPr>
          <p:nvPr>
            <p:ph type="title"/>
          </p:nvPr>
        </p:nvSpPr>
        <p:spPr>
          <a:xfrm>
            <a:off x="1905001" y="457206"/>
            <a:ext cx="8183563" cy="1050925"/>
          </a:xfrm>
        </p:spPr>
        <p:txBody>
          <a:bodyPr/>
          <a:lstStyle/>
          <a:p>
            <a:pPr algn="ctr">
              <a:defRPr/>
            </a:pPr>
            <a:r>
              <a:rPr lang="en-US" altLang="en-US" dirty="0">
                <a:solidFill>
                  <a:schemeClr val="accent1">
                    <a:tint val="88000"/>
                    <a:satMod val="150000"/>
                  </a:schemeClr>
                </a:solidFill>
              </a:rPr>
              <a:t>  </a:t>
            </a:r>
            <a:r>
              <a:rPr lang="en-US" altLang="en-US" sz="3600" dirty="0"/>
              <a:t>Palliative Care vs. Hospice</a:t>
            </a:r>
          </a:p>
        </p:txBody>
      </p:sp>
      <p:sp>
        <p:nvSpPr>
          <p:cNvPr id="29699" name="Text Placeholder 4"/>
          <p:cNvSpPr>
            <a:spLocks noGrp="1"/>
          </p:cNvSpPr>
          <p:nvPr>
            <p:ph type="body" idx="1"/>
          </p:nvPr>
        </p:nvSpPr>
        <p:spPr>
          <a:xfrm>
            <a:off x="1825627" y="1524003"/>
            <a:ext cx="4040188" cy="733425"/>
          </a:xfrm>
          <a:ln w="9525"/>
          <a:extLst>
            <a:ext uri="{91240B29-F687-4F45-9708-019B960494DF}">
              <a14:hiddenLine xmlns:a14="http://schemas.microsoft.com/office/drawing/2010/main" w="44450" cap="flat" algn="ctr">
                <a:solidFill>
                  <a:srgbClr val="000000"/>
                </a:solidFill>
                <a:miter lim="800000"/>
                <a:headEnd/>
                <a:tailEnd/>
              </a14:hiddenLine>
            </a:ext>
          </a:extLst>
        </p:spPr>
        <p:txBody>
          <a:bodyPr/>
          <a:lstStyle/>
          <a:p>
            <a:r>
              <a:rPr lang="en-US" altLang="en-US" dirty="0">
                <a:solidFill>
                  <a:schemeClr val="tx1"/>
                </a:solidFill>
              </a:rPr>
              <a:t>Palliative Care</a:t>
            </a:r>
          </a:p>
        </p:txBody>
      </p:sp>
      <p:sp>
        <p:nvSpPr>
          <p:cNvPr id="29700" name="Content Placeholder 5"/>
          <p:cNvSpPr>
            <a:spLocks noGrp="1"/>
          </p:cNvSpPr>
          <p:nvPr>
            <p:ph sz="half" idx="2"/>
          </p:nvPr>
        </p:nvSpPr>
        <p:spPr>
          <a:xfrm>
            <a:off x="1714511" y="2255838"/>
            <a:ext cx="4041775" cy="3657600"/>
          </a:xfrm>
        </p:spPr>
        <p:txBody>
          <a:bodyPr>
            <a:normAutofit/>
          </a:bodyPr>
          <a:lstStyle/>
          <a:p>
            <a:r>
              <a:rPr lang="en-US" altLang="en-US" i="1" dirty="0"/>
              <a:t>Medical Specialty</a:t>
            </a:r>
          </a:p>
          <a:p>
            <a:r>
              <a:rPr lang="en-US" altLang="en-US" i="1" dirty="0"/>
              <a:t>Focuses on those that are </a:t>
            </a:r>
            <a:r>
              <a:rPr lang="en-US" altLang="en-US" i="1" dirty="0">
                <a:solidFill>
                  <a:srgbClr val="FF0000"/>
                </a:solidFill>
              </a:rPr>
              <a:t>seriously ill</a:t>
            </a:r>
            <a:endParaRPr lang="en-US" altLang="en-US" dirty="0">
              <a:solidFill>
                <a:srgbClr val="FF0000"/>
              </a:solidFill>
            </a:endParaRPr>
          </a:p>
          <a:p>
            <a:r>
              <a:rPr lang="en-US" altLang="en-US" dirty="0">
                <a:solidFill>
                  <a:srgbClr val="FF0000"/>
                </a:solidFill>
              </a:rPr>
              <a:t>No defined life expectancy</a:t>
            </a:r>
          </a:p>
          <a:p>
            <a:r>
              <a:rPr lang="en-US" altLang="en-US" dirty="0">
                <a:solidFill>
                  <a:srgbClr val="FF0000"/>
                </a:solidFill>
              </a:rPr>
              <a:t>Ideally integrated </a:t>
            </a:r>
            <a:r>
              <a:rPr lang="en-US" altLang="en-US" b="1" i="1" dirty="0">
                <a:solidFill>
                  <a:srgbClr val="FF0000"/>
                </a:solidFill>
              </a:rPr>
              <a:t>while</a:t>
            </a:r>
            <a:r>
              <a:rPr lang="en-US" altLang="en-US" dirty="0">
                <a:solidFill>
                  <a:srgbClr val="FF0000"/>
                </a:solidFill>
              </a:rPr>
              <a:t> pursuing curative cure</a:t>
            </a:r>
          </a:p>
          <a:p>
            <a:r>
              <a:rPr lang="en-US" altLang="en-US" dirty="0"/>
              <a:t>Interdisciplinary care</a:t>
            </a:r>
          </a:p>
          <a:p>
            <a:r>
              <a:rPr lang="en-US" altLang="en-US" dirty="0"/>
              <a:t>Patient and Family Centered</a:t>
            </a:r>
          </a:p>
        </p:txBody>
      </p:sp>
      <p:sp>
        <p:nvSpPr>
          <p:cNvPr id="29701" name="Text Placeholder 6"/>
          <p:cNvSpPr>
            <a:spLocks noGrp="1"/>
          </p:cNvSpPr>
          <p:nvPr>
            <p:ph type="body" sz="quarter" idx="3"/>
          </p:nvPr>
        </p:nvSpPr>
        <p:spPr>
          <a:xfrm>
            <a:off x="6315087" y="1524000"/>
            <a:ext cx="4041775" cy="731838"/>
          </a:xfrm>
          <a:ln w="9525"/>
          <a:extLst>
            <a:ext uri="{91240B29-F687-4F45-9708-019B960494DF}">
              <a14:hiddenLine xmlns:a14="http://schemas.microsoft.com/office/drawing/2010/main" w="44450" cap="flat" algn="ctr">
                <a:solidFill>
                  <a:srgbClr val="000000"/>
                </a:solidFill>
                <a:miter lim="800000"/>
                <a:headEnd/>
                <a:tailEnd/>
              </a14:hiddenLine>
            </a:ext>
          </a:extLst>
        </p:spPr>
        <p:txBody>
          <a:bodyPr/>
          <a:lstStyle/>
          <a:p>
            <a:r>
              <a:rPr altLang="en-US" dirty="0">
                <a:solidFill>
                  <a:schemeClr val="tx1"/>
                </a:solidFill>
              </a:rPr>
              <a:t>Hospice</a:t>
            </a:r>
          </a:p>
        </p:txBody>
      </p:sp>
      <p:sp>
        <p:nvSpPr>
          <p:cNvPr id="29702" name="Content Placeholder 7"/>
          <p:cNvSpPr>
            <a:spLocks noGrp="1"/>
          </p:cNvSpPr>
          <p:nvPr>
            <p:ph sz="quarter" idx="4"/>
          </p:nvPr>
        </p:nvSpPr>
        <p:spPr>
          <a:xfrm>
            <a:off x="6049964" y="2255842"/>
            <a:ext cx="4038600" cy="3821113"/>
          </a:xfrm>
        </p:spPr>
        <p:txBody>
          <a:bodyPr>
            <a:normAutofit/>
          </a:bodyPr>
          <a:lstStyle/>
          <a:p>
            <a:r>
              <a:rPr lang="en-US" altLang="en-US" i="1" dirty="0"/>
              <a:t>Insurance</a:t>
            </a:r>
            <a:r>
              <a:rPr lang="en-US" altLang="en-US" dirty="0"/>
              <a:t> Benefit</a:t>
            </a:r>
          </a:p>
          <a:p>
            <a:r>
              <a:rPr lang="en-US" altLang="en-US" dirty="0"/>
              <a:t>Requires a </a:t>
            </a:r>
            <a:r>
              <a:rPr lang="en-US" altLang="en-US" dirty="0">
                <a:solidFill>
                  <a:srgbClr val="FF0000"/>
                </a:solidFill>
              </a:rPr>
              <a:t>terminal illness/incurable condition</a:t>
            </a:r>
          </a:p>
          <a:p>
            <a:r>
              <a:rPr lang="en-US" altLang="en-US" dirty="0"/>
              <a:t>Life expectancy &lt;6 mos.</a:t>
            </a:r>
          </a:p>
          <a:p>
            <a:r>
              <a:rPr lang="en-US" altLang="en-US" dirty="0"/>
              <a:t>Treatments are for palliation only</a:t>
            </a:r>
          </a:p>
          <a:p>
            <a:r>
              <a:rPr lang="en-US" altLang="en-US" dirty="0"/>
              <a:t>Interdisciplinary care</a:t>
            </a:r>
          </a:p>
          <a:p>
            <a:r>
              <a:rPr lang="en-US" altLang="en-US" dirty="0"/>
              <a:t>Patient and Family Centered</a:t>
            </a:r>
          </a:p>
          <a:p>
            <a:endParaRPr lang="en-US" altLang="en-US" dirty="0"/>
          </a:p>
        </p:txBody>
      </p:sp>
    </p:spTree>
    <p:extLst>
      <p:ext uri="{BB962C8B-B14F-4D97-AF65-F5344CB8AC3E}">
        <p14:creationId xmlns:p14="http://schemas.microsoft.com/office/powerpoint/2010/main" val="1687803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31133080"/>
              </p:ext>
            </p:extLst>
          </p:nvPr>
        </p:nvGraphicFramePr>
        <p:xfrm>
          <a:off x="2057400" y="609600"/>
          <a:ext cx="786384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5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6B2E48F-D3B5-4CCA-BE7C-CF5C66AC432E}"/>
              </a:ext>
            </a:extLst>
          </p:cNvPr>
          <p:cNvSpPr>
            <a:spLocks noGrp="1"/>
          </p:cNvSpPr>
          <p:nvPr>
            <p:ph type="title"/>
          </p:nvPr>
        </p:nvSpPr>
        <p:spPr/>
        <p:txBody>
          <a:bodyPr>
            <a:normAutofit/>
          </a:bodyPr>
          <a:lstStyle/>
          <a:p>
            <a:pPr algn="ctr"/>
            <a:r>
              <a:rPr lang="en-US" sz="4400" dirty="0"/>
              <a:t>Accessing Palliative Care</a:t>
            </a:r>
          </a:p>
        </p:txBody>
      </p:sp>
      <p:sp>
        <p:nvSpPr>
          <p:cNvPr id="6" name="Content Placeholder 5">
            <a:extLst>
              <a:ext uri="{FF2B5EF4-FFF2-40B4-BE49-F238E27FC236}">
                <a16:creationId xmlns="" xmlns:a16="http://schemas.microsoft.com/office/drawing/2014/main" id="{11E46EDB-C261-4BF4-B18F-88731A8C77C1}"/>
              </a:ext>
            </a:extLst>
          </p:cNvPr>
          <p:cNvSpPr>
            <a:spLocks noGrp="1"/>
          </p:cNvSpPr>
          <p:nvPr>
            <p:ph sz="half" idx="1"/>
          </p:nvPr>
        </p:nvSpPr>
        <p:spPr>
          <a:xfrm>
            <a:off x="1069848" y="1809750"/>
            <a:ext cx="4754880" cy="4563618"/>
          </a:xfrm>
        </p:spPr>
        <p:txBody>
          <a:bodyPr>
            <a:normAutofit/>
          </a:bodyPr>
          <a:lstStyle/>
          <a:p>
            <a:r>
              <a:rPr lang="en-US" i="1" dirty="0"/>
              <a:t>Inpatient Acute Care Hospitals</a:t>
            </a:r>
          </a:p>
          <a:p>
            <a:pPr marL="0" indent="0">
              <a:buNone/>
            </a:pPr>
            <a:endParaRPr lang="en-US" dirty="0"/>
          </a:p>
          <a:p>
            <a:pPr lvl="1"/>
            <a:r>
              <a:rPr lang="en-US" sz="2000" dirty="0"/>
              <a:t>Hospital based palliative care teams</a:t>
            </a:r>
          </a:p>
          <a:p>
            <a:pPr lvl="1"/>
            <a:r>
              <a:rPr lang="en-US" sz="2000" dirty="0"/>
              <a:t>Partnerships with community hospices &amp; community palliative care team organizations</a:t>
            </a:r>
          </a:p>
        </p:txBody>
      </p:sp>
      <p:sp>
        <p:nvSpPr>
          <p:cNvPr id="7" name="Content Placeholder 6">
            <a:extLst>
              <a:ext uri="{FF2B5EF4-FFF2-40B4-BE49-F238E27FC236}">
                <a16:creationId xmlns="" xmlns:a16="http://schemas.microsoft.com/office/drawing/2014/main" id="{5FF68540-D685-455E-B652-EF5E3E254C92}"/>
              </a:ext>
            </a:extLst>
          </p:cNvPr>
          <p:cNvSpPr>
            <a:spLocks noGrp="1"/>
          </p:cNvSpPr>
          <p:nvPr>
            <p:ph sz="half" idx="2"/>
          </p:nvPr>
        </p:nvSpPr>
        <p:spPr>
          <a:xfrm>
            <a:off x="6364224" y="1809750"/>
            <a:ext cx="4754880" cy="4362450"/>
          </a:xfrm>
        </p:spPr>
        <p:txBody>
          <a:bodyPr>
            <a:normAutofit/>
          </a:bodyPr>
          <a:lstStyle/>
          <a:p>
            <a:r>
              <a:rPr lang="en-US" i="1" dirty="0"/>
              <a:t>Outpatient/Community</a:t>
            </a:r>
          </a:p>
          <a:p>
            <a:endParaRPr lang="en-US" dirty="0"/>
          </a:p>
          <a:p>
            <a:r>
              <a:rPr lang="en-US" dirty="0"/>
              <a:t>Home based palliative care via</a:t>
            </a:r>
          </a:p>
          <a:p>
            <a:pPr lvl="1"/>
            <a:r>
              <a:rPr lang="en-US" sz="2000" dirty="0"/>
              <a:t>Hospice organizations</a:t>
            </a:r>
          </a:p>
          <a:p>
            <a:pPr lvl="1"/>
            <a:r>
              <a:rPr lang="en-US" sz="2000" dirty="0"/>
              <a:t>Palliative care Organizations</a:t>
            </a:r>
          </a:p>
          <a:p>
            <a:pPr lvl="1"/>
            <a:endParaRPr lang="en-US" sz="2000" dirty="0"/>
          </a:p>
          <a:p>
            <a:r>
              <a:rPr lang="en-US" dirty="0"/>
              <a:t>Outpatient clinics</a:t>
            </a:r>
          </a:p>
          <a:p>
            <a:pPr lvl="1"/>
            <a:r>
              <a:rPr lang="en-US" sz="2000" dirty="0"/>
              <a:t>Free standing</a:t>
            </a:r>
          </a:p>
          <a:p>
            <a:pPr lvl="1"/>
            <a:r>
              <a:rPr lang="en-US" sz="2000" dirty="0"/>
              <a:t>Linked to a larger health care institution</a:t>
            </a:r>
          </a:p>
        </p:txBody>
      </p:sp>
    </p:spTree>
    <p:extLst>
      <p:ext uri="{BB962C8B-B14F-4D97-AF65-F5344CB8AC3E}">
        <p14:creationId xmlns:p14="http://schemas.microsoft.com/office/powerpoint/2010/main" val="415386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9C5EC292-991E-4C8F-9F55-D72971A4BB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F90B7573-D2CD-4589-B099-E8254726AC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4"/>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 xmlns:a16="http://schemas.microsoft.com/office/drawing/2014/main" id="{C26A041F-C32D-4E9C-AD9A-6F8F9710D9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 xmlns:a16="http://schemas.microsoft.com/office/drawing/2014/main" id="{9E928704-18D0-4D36-9B9B-55D9B34EADC4}"/>
              </a:ext>
            </a:extLst>
          </p:cNvPr>
          <p:cNvSpPr>
            <a:spLocks noChangeArrowheads="1"/>
          </p:cNvSpPr>
          <p:nvPr/>
        </p:nvSpPr>
        <p:spPr bwMode="auto">
          <a:xfrm>
            <a:off x="1260868" y="5599318"/>
            <a:ext cx="9507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spcBef>
                <a:spcPct val="0"/>
              </a:spcBef>
              <a:spcAft>
                <a:spcPts val="600"/>
              </a:spcAft>
              <a:buClrTx/>
              <a:buSzTx/>
              <a:buFontTx/>
              <a:buNone/>
              <a:tabLst/>
            </a:pPr>
            <a:r>
              <a:rPr kumimoji="0" lang="en-US" altLang="en-US" sz="1000" b="1" i="0" u="none" strike="noStrike" cap="none" normalizeH="0" baseline="0" dirty="0">
                <a:ln>
                  <a:noFill/>
                </a:ln>
                <a:solidFill>
                  <a:srgbClr val="555555"/>
                </a:solidFill>
                <a:effectLst/>
                <a:latin typeface="&amp;quot"/>
              </a:rPr>
              <a:t>East South Central Region = AL, KY, MS, TN</a:t>
            </a:r>
            <a:endParaRPr kumimoji="0" lang="en-US" altLang="en-US" sz="1200" b="1" i="0" u="none" strike="noStrike" cap="none" normalizeH="0" baseline="0" dirty="0">
              <a:ln>
                <a:noFill/>
              </a:ln>
              <a:solidFill>
                <a:srgbClr val="222222"/>
              </a:solidFill>
              <a:effectLst/>
              <a:latin typeface="&amp;quot"/>
            </a:endParaRPr>
          </a:p>
          <a:p>
            <a:pPr marL="0" marR="0" lvl="0" indent="0" algn="ctr" defTabSz="914400" rtl="0" eaLnBrk="0" fontAlgn="base" latinLnBrk="0" hangingPunct="0">
              <a:spcBef>
                <a:spcPct val="0"/>
              </a:spcBef>
              <a:spcAft>
                <a:spcPts val="600"/>
              </a:spcAft>
              <a:buClrTx/>
              <a:buSzTx/>
              <a:buFontTx/>
              <a:buNone/>
              <a:tabLst/>
            </a:pPr>
            <a:r>
              <a:rPr kumimoji="0" lang="en-US" altLang="en-US" sz="600" b="1" i="0" u="none" strike="noStrike" cap="none" normalizeH="0" baseline="30000" dirty="0">
                <a:ln>
                  <a:noFill/>
                </a:ln>
                <a:solidFill>
                  <a:srgbClr val="555555"/>
                </a:solidFill>
                <a:effectLst/>
                <a:latin typeface="&amp;quot"/>
              </a:rPr>
              <a:t>*</a:t>
            </a:r>
            <a:r>
              <a:rPr kumimoji="0" lang="en-US" altLang="en-US" sz="1000" b="1" i="0" u="none" strike="noStrike" cap="none" normalizeH="0" baseline="0" dirty="0">
                <a:ln>
                  <a:noFill/>
                </a:ln>
                <a:solidFill>
                  <a:srgbClr val="555555"/>
                </a:solidFill>
                <a:effectLst/>
                <a:latin typeface="&amp;quot"/>
              </a:rPr>
              <a:t>The </a:t>
            </a:r>
            <a:r>
              <a:rPr kumimoji="0" lang="en-US" altLang="en-US" sz="1000" b="1" i="1" u="none" strike="noStrike" cap="none" normalizeH="0" baseline="0" dirty="0">
                <a:ln>
                  <a:noFill/>
                </a:ln>
                <a:solidFill>
                  <a:srgbClr val="555555"/>
                </a:solidFill>
                <a:effectLst/>
                <a:latin typeface="&amp;quot"/>
              </a:rPr>
              <a:t>2019 State-by-State Report Card on Access to Palliative Care in Our Nation’s Hospitals</a:t>
            </a:r>
            <a:r>
              <a:rPr kumimoji="0" lang="en-US" altLang="en-US" sz="1000" b="1" i="0" u="none" strike="noStrike" cap="none" normalizeH="0" baseline="0" dirty="0">
                <a:ln>
                  <a:noFill/>
                </a:ln>
                <a:solidFill>
                  <a:srgbClr val="555555"/>
                </a:solidFill>
                <a:effectLst/>
                <a:latin typeface="&amp;quot"/>
              </a:rPr>
              <a:t> grade excludes hospitals that have fewer than 50 beds.</a:t>
            </a:r>
          </a:p>
          <a:p>
            <a:pPr marL="0" marR="0" lvl="0" indent="0" algn="ctr" defTabSz="914400" rtl="0" eaLnBrk="0" fontAlgn="base" latinLnBrk="0" hangingPunct="0">
              <a:spcBef>
                <a:spcPct val="0"/>
              </a:spcBef>
              <a:spcAft>
                <a:spcPts val="600"/>
              </a:spcAft>
              <a:buClrTx/>
              <a:buSzTx/>
              <a:buFontTx/>
              <a:buNone/>
              <a:tabLst/>
            </a:pPr>
            <a:r>
              <a:rPr kumimoji="0" lang="en-US" altLang="en-US" sz="1000" b="1" i="0" u="none" strike="noStrike" cap="none" normalizeH="0" baseline="0" dirty="0">
                <a:ln>
                  <a:noFill/>
                </a:ln>
                <a:solidFill>
                  <a:srgbClr val="555555"/>
                </a:solidFill>
                <a:effectLst/>
                <a:latin typeface="&amp;quot"/>
              </a:rPr>
              <a:t> Report Card grades are as follows: A (80% or more of hospitals with 50+ beds have palliative care), B (60-79%), C (40-59%), D (20-39%), F (less than 20%).</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 xmlns:a16="http://schemas.microsoft.com/office/drawing/2014/main" id="{8435B179-8991-4A59-B8BD-FFFB6045A88E}"/>
              </a:ext>
            </a:extLst>
          </p:cNvPr>
          <p:cNvGraphicFramePr>
            <a:graphicFrameLocks noGrp="1"/>
          </p:cNvGraphicFramePr>
          <p:nvPr>
            <p:extLst>
              <p:ext uri="{D42A27DB-BD31-4B8C-83A1-F6EECF244321}">
                <p14:modId xmlns:p14="http://schemas.microsoft.com/office/powerpoint/2010/main" val="849063270"/>
              </p:ext>
            </p:extLst>
          </p:nvPr>
        </p:nvGraphicFramePr>
        <p:xfrm>
          <a:off x="714929" y="1207510"/>
          <a:ext cx="10599602" cy="4183810"/>
        </p:xfrm>
        <a:graphic>
          <a:graphicData uri="http://schemas.openxmlformats.org/drawingml/2006/table">
            <a:tbl>
              <a:tblPr firstRow="1" bandRow="1">
                <a:tableStyleId>{9D7B26C5-4107-4FEC-AEDC-1716B250A1EF}</a:tableStyleId>
              </a:tblPr>
              <a:tblGrid>
                <a:gridCol w="1631773">
                  <a:extLst>
                    <a:ext uri="{9D8B030D-6E8A-4147-A177-3AD203B41FA5}">
                      <a16:colId xmlns="" xmlns:a16="http://schemas.microsoft.com/office/drawing/2014/main" val="3068558719"/>
                    </a:ext>
                  </a:extLst>
                </a:gridCol>
                <a:gridCol w="1416511">
                  <a:extLst>
                    <a:ext uri="{9D8B030D-6E8A-4147-A177-3AD203B41FA5}">
                      <a16:colId xmlns="" xmlns:a16="http://schemas.microsoft.com/office/drawing/2014/main" val="1662961469"/>
                    </a:ext>
                  </a:extLst>
                </a:gridCol>
                <a:gridCol w="2008964">
                  <a:extLst>
                    <a:ext uri="{9D8B030D-6E8A-4147-A177-3AD203B41FA5}">
                      <a16:colId xmlns="" xmlns:a16="http://schemas.microsoft.com/office/drawing/2014/main" val="1697889528"/>
                    </a:ext>
                  </a:extLst>
                </a:gridCol>
                <a:gridCol w="1821571">
                  <a:extLst>
                    <a:ext uri="{9D8B030D-6E8A-4147-A177-3AD203B41FA5}">
                      <a16:colId xmlns="" xmlns:a16="http://schemas.microsoft.com/office/drawing/2014/main" val="2327110245"/>
                    </a:ext>
                  </a:extLst>
                </a:gridCol>
                <a:gridCol w="1821571">
                  <a:extLst>
                    <a:ext uri="{9D8B030D-6E8A-4147-A177-3AD203B41FA5}">
                      <a16:colId xmlns="" xmlns:a16="http://schemas.microsoft.com/office/drawing/2014/main" val="3216582571"/>
                    </a:ext>
                  </a:extLst>
                </a:gridCol>
                <a:gridCol w="1899212">
                  <a:extLst>
                    <a:ext uri="{9D8B030D-6E8A-4147-A177-3AD203B41FA5}">
                      <a16:colId xmlns="" xmlns:a16="http://schemas.microsoft.com/office/drawing/2014/main" val="3621300156"/>
                    </a:ext>
                  </a:extLst>
                </a:gridCol>
              </a:tblGrid>
              <a:tr h="487756">
                <a:tc rowSpan="2">
                  <a:txBody>
                    <a:bodyPr/>
                    <a:lstStyle/>
                    <a:p>
                      <a:r>
                        <a:rPr lang="en-US" sz="2700" dirty="0">
                          <a:solidFill>
                            <a:srgbClr val="FFFFFF"/>
                          </a:solidFill>
                          <a:effectLst/>
                        </a:rPr>
                        <a:t>Location</a:t>
                      </a:r>
                    </a:p>
                  </a:txBody>
                  <a:tcPr marL="48049" marR="48049" marT="48049" marB="48049" anchor="ctr"/>
                </a:tc>
                <a:tc rowSpan="2">
                  <a:txBody>
                    <a:bodyPr/>
                    <a:lstStyle/>
                    <a:p>
                      <a:r>
                        <a:rPr lang="en-US" sz="2700">
                          <a:solidFill>
                            <a:srgbClr val="FFFFFF"/>
                          </a:solidFill>
                          <a:effectLst/>
                        </a:rPr>
                        <a:t>2019 Grade</a:t>
                      </a:r>
                      <a:r>
                        <a:rPr lang="en-US" sz="2700" baseline="30000">
                          <a:solidFill>
                            <a:srgbClr val="FFFFFF"/>
                          </a:solidFill>
                          <a:effectLst/>
                        </a:rPr>
                        <a:t>*</a:t>
                      </a:r>
                      <a:endParaRPr lang="en-US" sz="2700">
                        <a:solidFill>
                          <a:srgbClr val="FFFFFF"/>
                        </a:solidFill>
                        <a:effectLst/>
                      </a:endParaRPr>
                    </a:p>
                  </a:txBody>
                  <a:tcPr marL="48049" marR="48049" marT="48049" marB="48049" anchor="ctr"/>
                </a:tc>
                <a:tc gridSpan="4">
                  <a:txBody>
                    <a:bodyPr/>
                    <a:lstStyle/>
                    <a:p>
                      <a:r>
                        <a:rPr lang="en-US" sz="2700">
                          <a:solidFill>
                            <a:srgbClr val="FFFFFF"/>
                          </a:solidFill>
                          <a:effectLst/>
                        </a:rPr>
                        <a:t>By Hospital Size</a:t>
                      </a:r>
                    </a:p>
                  </a:txBody>
                  <a:tcPr marL="48049" marR="48049" marT="48049" marB="48049"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774323276"/>
                  </a:ext>
                </a:extLst>
              </a:tr>
              <a:tr h="856108">
                <a:tc vMerge="1">
                  <a:txBody>
                    <a:bodyPr/>
                    <a:lstStyle/>
                    <a:p>
                      <a:endParaRPr lang="en-US"/>
                    </a:p>
                  </a:txBody>
                  <a:tcPr/>
                </a:tc>
                <a:tc vMerge="1">
                  <a:txBody>
                    <a:bodyPr/>
                    <a:lstStyle/>
                    <a:p>
                      <a:endParaRPr lang="en-US"/>
                    </a:p>
                  </a:txBody>
                  <a:tcPr/>
                </a:tc>
                <a:tc>
                  <a:txBody>
                    <a:bodyPr/>
                    <a:lstStyle/>
                    <a:p>
                      <a:r>
                        <a:rPr lang="en-US" sz="2700">
                          <a:solidFill>
                            <a:srgbClr val="1678B5"/>
                          </a:solidFill>
                          <a:effectLst/>
                        </a:rPr>
                        <a:t>&lt; 50 beds</a:t>
                      </a:r>
                    </a:p>
                  </a:txBody>
                  <a:tcPr marL="48049" marR="48049" marT="48049" marB="48049" anchor="ctr"/>
                </a:tc>
                <a:tc>
                  <a:txBody>
                    <a:bodyPr/>
                    <a:lstStyle/>
                    <a:p>
                      <a:r>
                        <a:rPr lang="en-US" sz="2700">
                          <a:solidFill>
                            <a:srgbClr val="1678B5"/>
                          </a:solidFill>
                          <a:effectLst/>
                        </a:rPr>
                        <a:t>50-150 beds </a:t>
                      </a:r>
                    </a:p>
                  </a:txBody>
                  <a:tcPr marL="48049" marR="48049" marT="48049" marB="48049" anchor="ctr"/>
                </a:tc>
                <a:tc>
                  <a:txBody>
                    <a:bodyPr/>
                    <a:lstStyle/>
                    <a:p>
                      <a:r>
                        <a:rPr lang="en-US" sz="2700">
                          <a:solidFill>
                            <a:srgbClr val="1678B5"/>
                          </a:solidFill>
                          <a:effectLst/>
                        </a:rPr>
                        <a:t>151-299 beds</a:t>
                      </a:r>
                    </a:p>
                  </a:txBody>
                  <a:tcPr marL="48049" marR="48049" marT="48049" marB="48049" anchor="ctr"/>
                </a:tc>
                <a:tc>
                  <a:txBody>
                    <a:bodyPr/>
                    <a:lstStyle/>
                    <a:p>
                      <a:r>
                        <a:rPr lang="en-US" sz="2700">
                          <a:solidFill>
                            <a:srgbClr val="1678B5"/>
                          </a:solidFill>
                          <a:effectLst/>
                        </a:rPr>
                        <a:t>300+ beds</a:t>
                      </a:r>
                    </a:p>
                  </a:txBody>
                  <a:tcPr marL="48049" marR="48049" marT="48049" marB="48049" anchor="ctr"/>
                </a:tc>
                <a:extLst>
                  <a:ext uri="{0D108BD9-81ED-4DB2-BD59-A6C34878D82A}">
                    <a16:rowId xmlns="" xmlns:a16="http://schemas.microsoft.com/office/drawing/2014/main" val="3203041362"/>
                  </a:ext>
                </a:extLst>
              </a:tr>
              <a:tr h="856108">
                <a:tc>
                  <a:txBody>
                    <a:bodyPr/>
                    <a:lstStyle/>
                    <a:p>
                      <a:pPr algn="ctr"/>
                      <a:r>
                        <a:rPr lang="en-US" sz="2700">
                          <a:effectLst/>
                        </a:rPr>
                        <a:t>State</a:t>
                      </a:r>
                    </a:p>
                  </a:txBody>
                  <a:tcPr marL="48049" marR="48049" marT="48049" marB="48049" anchor="ctr"/>
                </a:tc>
                <a:tc>
                  <a:txBody>
                    <a:bodyPr/>
                    <a:lstStyle/>
                    <a:p>
                      <a:pPr algn="ctr"/>
                      <a:r>
                        <a:rPr lang="en-US" sz="2700">
                          <a:effectLst/>
                        </a:rPr>
                        <a:t>61.7%</a:t>
                      </a:r>
                      <a:br>
                        <a:rPr lang="en-US" sz="2700">
                          <a:effectLst/>
                        </a:rPr>
                      </a:br>
                      <a:r>
                        <a:rPr lang="en-US" sz="2700">
                          <a:effectLst/>
                        </a:rPr>
                        <a:t>B</a:t>
                      </a:r>
                    </a:p>
                  </a:txBody>
                  <a:tcPr marL="48049" marR="48049" marT="48049" marB="48049" anchor="ctr"/>
                </a:tc>
                <a:tc>
                  <a:txBody>
                    <a:bodyPr/>
                    <a:lstStyle/>
                    <a:p>
                      <a:pPr algn="ctr"/>
                      <a:r>
                        <a:rPr lang="en-US" sz="2700">
                          <a:effectLst/>
                        </a:rPr>
                        <a:t>47.8%</a:t>
                      </a:r>
                      <a:br>
                        <a:rPr lang="en-US" sz="2700">
                          <a:effectLst/>
                        </a:rPr>
                      </a:br>
                      <a:r>
                        <a:rPr lang="en-US" sz="2700">
                          <a:effectLst/>
                        </a:rPr>
                        <a:t>(11/23)</a:t>
                      </a:r>
                    </a:p>
                  </a:txBody>
                  <a:tcPr marL="48049" marR="48049" marT="48049" marB="48049" anchor="ctr"/>
                </a:tc>
                <a:tc>
                  <a:txBody>
                    <a:bodyPr/>
                    <a:lstStyle/>
                    <a:p>
                      <a:pPr algn="ctr"/>
                      <a:r>
                        <a:rPr lang="en-US" sz="2700">
                          <a:effectLst/>
                        </a:rPr>
                        <a:t>47.1%</a:t>
                      </a:r>
                      <a:br>
                        <a:rPr lang="en-US" sz="2700">
                          <a:effectLst/>
                        </a:rPr>
                      </a:br>
                      <a:r>
                        <a:rPr lang="en-US" sz="2700">
                          <a:effectLst/>
                        </a:rPr>
                        <a:t>(8/17)</a:t>
                      </a:r>
                    </a:p>
                  </a:txBody>
                  <a:tcPr marL="48049" marR="48049" marT="48049" marB="48049" anchor="ctr"/>
                </a:tc>
                <a:tc>
                  <a:txBody>
                    <a:bodyPr/>
                    <a:lstStyle/>
                    <a:p>
                      <a:pPr algn="ctr"/>
                      <a:r>
                        <a:rPr lang="en-US" sz="2700">
                          <a:effectLst/>
                        </a:rPr>
                        <a:t>42.9%</a:t>
                      </a:r>
                      <a:br>
                        <a:rPr lang="en-US" sz="2700">
                          <a:effectLst/>
                        </a:rPr>
                      </a:br>
                      <a:r>
                        <a:rPr lang="en-US" sz="2700">
                          <a:effectLst/>
                        </a:rPr>
                        <a:t>(6/14)</a:t>
                      </a:r>
                    </a:p>
                  </a:txBody>
                  <a:tcPr marL="48049" marR="48049" marT="48049" marB="48049" anchor="ctr"/>
                </a:tc>
                <a:tc>
                  <a:txBody>
                    <a:bodyPr/>
                    <a:lstStyle/>
                    <a:p>
                      <a:pPr algn="ctr"/>
                      <a:r>
                        <a:rPr lang="en-US" sz="2700">
                          <a:effectLst/>
                        </a:rPr>
                        <a:t>93.8%</a:t>
                      </a:r>
                      <a:br>
                        <a:rPr lang="en-US" sz="2700">
                          <a:effectLst/>
                        </a:rPr>
                      </a:br>
                      <a:r>
                        <a:rPr lang="en-US" sz="2700">
                          <a:effectLst/>
                        </a:rPr>
                        <a:t>(15/16)</a:t>
                      </a:r>
                    </a:p>
                  </a:txBody>
                  <a:tcPr marL="48049" marR="48049" marT="48049" marB="48049" anchor="ctr"/>
                </a:tc>
                <a:extLst>
                  <a:ext uri="{0D108BD9-81ED-4DB2-BD59-A6C34878D82A}">
                    <a16:rowId xmlns="" xmlns:a16="http://schemas.microsoft.com/office/drawing/2014/main" val="4144197128"/>
                  </a:ext>
                </a:extLst>
              </a:tr>
              <a:tr h="856108">
                <a:tc>
                  <a:txBody>
                    <a:bodyPr/>
                    <a:lstStyle/>
                    <a:p>
                      <a:pPr algn="ctr"/>
                      <a:r>
                        <a:rPr lang="en-US" sz="2700">
                          <a:effectLst/>
                        </a:rPr>
                        <a:t>Region</a:t>
                      </a:r>
                    </a:p>
                  </a:txBody>
                  <a:tcPr marL="48049" marR="48049" marT="48049" marB="48049" anchor="ctr"/>
                </a:tc>
                <a:tc>
                  <a:txBody>
                    <a:bodyPr/>
                    <a:lstStyle/>
                    <a:p>
                      <a:pPr algn="ctr"/>
                      <a:r>
                        <a:rPr lang="en-US" sz="2700">
                          <a:effectLst/>
                        </a:rPr>
                        <a:t>48.2%</a:t>
                      </a:r>
                      <a:br>
                        <a:rPr lang="en-US" sz="2700">
                          <a:effectLst/>
                        </a:rPr>
                      </a:br>
                      <a:r>
                        <a:rPr lang="en-US" sz="2700">
                          <a:effectLst/>
                        </a:rPr>
                        <a:t>C</a:t>
                      </a:r>
                    </a:p>
                  </a:txBody>
                  <a:tcPr marL="48049" marR="48049" marT="48049" marB="48049" anchor="ctr"/>
                </a:tc>
                <a:tc>
                  <a:txBody>
                    <a:bodyPr/>
                    <a:lstStyle/>
                    <a:p>
                      <a:pPr algn="ctr"/>
                      <a:r>
                        <a:rPr lang="en-US" sz="2700">
                          <a:effectLst/>
                        </a:rPr>
                        <a:t>31.3%</a:t>
                      </a:r>
                      <a:br>
                        <a:rPr lang="en-US" sz="2700">
                          <a:effectLst/>
                        </a:rPr>
                      </a:br>
                      <a:r>
                        <a:rPr lang="en-US" sz="2700">
                          <a:effectLst/>
                        </a:rPr>
                        <a:t>(40/128)</a:t>
                      </a:r>
                    </a:p>
                  </a:txBody>
                  <a:tcPr marL="48049" marR="48049" marT="48049" marB="48049" anchor="ctr"/>
                </a:tc>
                <a:tc>
                  <a:txBody>
                    <a:bodyPr/>
                    <a:lstStyle/>
                    <a:p>
                      <a:pPr algn="ctr"/>
                      <a:r>
                        <a:rPr lang="en-US" sz="2700">
                          <a:effectLst/>
                        </a:rPr>
                        <a:t>23.6%</a:t>
                      </a:r>
                      <a:br>
                        <a:rPr lang="en-US" sz="2700">
                          <a:effectLst/>
                        </a:rPr>
                      </a:br>
                      <a:r>
                        <a:rPr lang="en-US" sz="2700">
                          <a:effectLst/>
                        </a:rPr>
                        <a:t>(21/89)</a:t>
                      </a:r>
                    </a:p>
                  </a:txBody>
                  <a:tcPr marL="48049" marR="48049" marT="48049" marB="48049" anchor="ctr"/>
                </a:tc>
                <a:tc>
                  <a:txBody>
                    <a:bodyPr/>
                    <a:lstStyle/>
                    <a:p>
                      <a:pPr algn="ctr"/>
                      <a:r>
                        <a:rPr lang="en-US" sz="2700">
                          <a:effectLst/>
                        </a:rPr>
                        <a:t>52.0%</a:t>
                      </a:r>
                      <a:br>
                        <a:rPr lang="en-US" sz="2700">
                          <a:effectLst/>
                        </a:rPr>
                      </a:br>
                      <a:r>
                        <a:rPr lang="en-US" sz="2700">
                          <a:effectLst/>
                        </a:rPr>
                        <a:t>(26/50)</a:t>
                      </a:r>
                    </a:p>
                  </a:txBody>
                  <a:tcPr marL="48049" marR="48049" marT="48049" marB="48049" anchor="ctr"/>
                </a:tc>
                <a:tc>
                  <a:txBody>
                    <a:bodyPr/>
                    <a:lstStyle/>
                    <a:p>
                      <a:pPr algn="ctr"/>
                      <a:r>
                        <a:rPr lang="en-US" sz="2700">
                          <a:effectLst/>
                        </a:rPr>
                        <a:t>86.5%</a:t>
                      </a:r>
                      <a:br>
                        <a:rPr lang="en-US" sz="2700">
                          <a:effectLst/>
                        </a:rPr>
                      </a:br>
                      <a:r>
                        <a:rPr lang="en-US" sz="2700">
                          <a:effectLst/>
                        </a:rPr>
                        <a:t>(45/52)</a:t>
                      </a:r>
                    </a:p>
                  </a:txBody>
                  <a:tcPr marL="48049" marR="48049" marT="48049" marB="48049" anchor="ctr"/>
                </a:tc>
                <a:extLst>
                  <a:ext uri="{0D108BD9-81ED-4DB2-BD59-A6C34878D82A}">
                    <a16:rowId xmlns="" xmlns:a16="http://schemas.microsoft.com/office/drawing/2014/main" val="698984630"/>
                  </a:ext>
                </a:extLst>
              </a:tr>
              <a:tr h="856108">
                <a:tc>
                  <a:txBody>
                    <a:bodyPr/>
                    <a:lstStyle/>
                    <a:p>
                      <a:pPr algn="ctr"/>
                      <a:r>
                        <a:rPr lang="en-US" sz="2700">
                          <a:effectLst/>
                        </a:rPr>
                        <a:t>National</a:t>
                      </a:r>
                    </a:p>
                  </a:txBody>
                  <a:tcPr marL="48049" marR="48049" marT="48049" marB="48049" anchor="ctr"/>
                </a:tc>
                <a:tc>
                  <a:txBody>
                    <a:bodyPr/>
                    <a:lstStyle/>
                    <a:p>
                      <a:pPr algn="ctr"/>
                      <a:r>
                        <a:rPr lang="en-US" sz="2700">
                          <a:effectLst/>
                        </a:rPr>
                        <a:t>71.5%</a:t>
                      </a:r>
                      <a:br>
                        <a:rPr lang="en-US" sz="2700">
                          <a:effectLst/>
                        </a:rPr>
                      </a:br>
                      <a:r>
                        <a:rPr lang="en-US" sz="2700">
                          <a:effectLst/>
                        </a:rPr>
                        <a:t>B</a:t>
                      </a:r>
                    </a:p>
                  </a:txBody>
                  <a:tcPr marL="48049" marR="48049" marT="48049" marB="48049" anchor="ctr"/>
                </a:tc>
                <a:tc>
                  <a:txBody>
                    <a:bodyPr/>
                    <a:lstStyle/>
                    <a:p>
                      <a:pPr algn="ctr"/>
                      <a:r>
                        <a:rPr lang="en-US" sz="2700">
                          <a:effectLst/>
                        </a:rPr>
                        <a:t>36.3%</a:t>
                      </a:r>
                      <a:br>
                        <a:rPr lang="en-US" sz="2700">
                          <a:effectLst/>
                        </a:rPr>
                      </a:br>
                      <a:r>
                        <a:rPr lang="en-US" sz="2700">
                          <a:effectLst/>
                        </a:rPr>
                        <a:t>(557/1535)</a:t>
                      </a:r>
                    </a:p>
                  </a:txBody>
                  <a:tcPr marL="48049" marR="48049" marT="48049" marB="48049" anchor="ctr"/>
                </a:tc>
                <a:tc>
                  <a:txBody>
                    <a:bodyPr/>
                    <a:lstStyle/>
                    <a:p>
                      <a:pPr algn="ctr"/>
                      <a:r>
                        <a:rPr lang="en-US" sz="2700" dirty="0">
                          <a:effectLst/>
                        </a:rPr>
                        <a:t>51.1%</a:t>
                      </a:r>
                      <a:br>
                        <a:rPr lang="en-US" sz="2700" dirty="0">
                          <a:effectLst/>
                        </a:rPr>
                      </a:br>
                      <a:r>
                        <a:rPr lang="en-US" sz="2700" dirty="0">
                          <a:effectLst/>
                        </a:rPr>
                        <a:t>(474/928)</a:t>
                      </a:r>
                    </a:p>
                  </a:txBody>
                  <a:tcPr marL="48049" marR="48049" marT="48049" marB="48049" anchor="ctr"/>
                </a:tc>
                <a:tc>
                  <a:txBody>
                    <a:bodyPr/>
                    <a:lstStyle/>
                    <a:p>
                      <a:pPr algn="ctr"/>
                      <a:r>
                        <a:rPr lang="en-US" sz="2700" dirty="0">
                          <a:effectLst/>
                        </a:rPr>
                        <a:t>75.6%</a:t>
                      </a:r>
                      <a:br>
                        <a:rPr lang="en-US" sz="2700" dirty="0">
                          <a:effectLst/>
                        </a:rPr>
                      </a:br>
                      <a:r>
                        <a:rPr lang="en-US" sz="2700" dirty="0">
                          <a:effectLst/>
                        </a:rPr>
                        <a:t>(578/765)</a:t>
                      </a:r>
                    </a:p>
                  </a:txBody>
                  <a:tcPr marL="48049" marR="48049" marT="48049" marB="48049" anchor="ctr"/>
                </a:tc>
                <a:tc>
                  <a:txBody>
                    <a:bodyPr/>
                    <a:lstStyle/>
                    <a:p>
                      <a:pPr algn="ctr"/>
                      <a:r>
                        <a:rPr lang="en-US" sz="2700" dirty="0">
                          <a:effectLst/>
                        </a:rPr>
                        <a:t>93.7%</a:t>
                      </a:r>
                      <a:br>
                        <a:rPr lang="en-US" sz="2700" dirty="0">
                          <a:effectLst/>
                        </a:rPr>
                      </a:br>
                      <a:r>
                        <a:rPr lang="en-US" sz="2700" dirty="0">
                          <a:effectLst/>
                        </a:rPr>
                        <a:t>(671/716)</a:t>
                      </a:r>
                    </a:p>
                  </a:txBody>
                  <a:tcPr marL="48049" marR="48049" marT="48049" marB="48049" anchor="ctr"/>
                </a:tc>
                <a:extLst>
                  <a:ext uri="{0D108BD9-81ED-4DB2-BD59-A6C34878D82A}">
                    <a16:rowId xmlns="" xmlns:a16="http://schemas.microsoft.com/office/drawing/2014/main" val="1277230225"/>
                  </a:ext>
                </a:extLst>
              </a:tr>
            </a:tbl>
          </a:graphicData>
        </a:graphic>
      </p:graphicFrame>
      <p:sp>
        <p:nvSpPr>
          <p:cNvPr id="8" name="TextBox 7">
            <a:extLst>
              <a:ext uri="{FF2B5EF4-FFF2-40B4-BE49-F238E27FC236}">
                <a16:creationId xmlns="" xmlns:a16="http://schemas.microsoft.com/office/drawing/2014/main" id="{909B14EF-1851-495E-A6C6-220AF36FCEDE}"/>
              </a:ext>
            </a:extLst>
          </p:cNvPr>
          <p:cNvSpPr txBox="1"/>
          <p:nvPr/>
        </p:nvSpPr>
        <p:spPr>
          <a:xfrm>
            <a:off x="1752610" y="612968"/>
            <a:ext cx="9420225"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Hospital Based Palliative Care Programs in TN</a:t>
            </a:r>
          </a:p>
        </p:txBody>
      </p:sp>
    </p:spTree>
    <p:extLst>
      <p:ext uri="{BB962C8B-B14F-4D97-AF65-F5344CB8AC3E}">
        <p14:creationId xmlns:p14="http://schemas.microsoft.com/office/powerpoint/2010/main" val="223643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F90A6335-173D-47EB-85C4-4A0AEC63C0F1}"/>
              </a:ext>
            </a:extLst>
          </p:cNvPr>
          <p:cNvSpPr>
            <a:spLocks noGrp="1"/>
          </p:cNvSpPr>
          <p:nvPr>
            <p:ph type="title"/>
          </p:nvPr>
        </p:nvSpPr>
        <p:spPr>
          <a:xfrm>
            <a:off x="8691880" y="1127760"/>
            <a:ext cx="3200400" cy="5313680"/>
          </a:xfrm>
        </p:spPr>
        <p:txBody>
          <a:bodyPr>
            <a:normAutofit fontScale="90000"/>
          </a:bodyPr>
          <a:lstStyle/>
          <a:p>
            <a:r>
              <a:rPr lang="en-US" sz="2700"/>
              <a:t>Hospital Palliative Care Availability in TENNEESEE</a:t>
            </a:r>
            <a:br>
              <a:rPr lang="en-US" sz="2700"/>
            </a:br>
            <a:r>
              <a:rPr lang="en-US" sz="2700"/>
              <a:t/>
            </a:r>
            <a:br>
              <a:rPr lang="en-US" sz="2700"/>
            </a:br>
            <a:r>
              <a:rPr lang="en-US" sz="2700" b="0"/>
              <a:t>includes hospitals of all sizes.</a:t>
            </a:r>
            <a:r>
              <a:rPr lang="en-US" sz="2700" b="0" baseline="30000"/>
              <a:t>1</a:t>
            </a:r>
            <a:r>
              <a:rPr lang="en-US" sz="2700" b="0"/>
              <a:t> </a:t>
            </a:r>
            <a:br>
              <a:rPr lang="en-US" sz="2700" b="0"/>
            </a:br>
            <a:r>
              <a:rPr lang="en-US" sz="2700" b="0"/>
              <a:t>-</a:t>
            </a:r>
            <a:r>
              <a:rPr lang="en-US" sz="2700" b="0" i="1"/>
              <a:t>Solid</a:t>
            </a:r>
            <a:r>
              <a:rPr lang="en-US" sz="2700" b="0"/>
              <a:t> dots indicate hospitals that report palliative care programs </a:t>
            </a:r>
            <a:r>
              <a:rPr lang="en-US" sz="2700" b="0" i="1"/>
              <a:t>-empty </a:t>
            </a:r>
            <a:r>
              <a:rPr lang="en-US" sz="2700" b="0"/>
              <a:t>dots indicate hospitals that do not currently offer palliative care.</a:t>
            </a:r>
            <a:br>
              <a:rPr lang="en-US" sz="2700" b="0"/>
            </a:br>
            <a:r>
              <a:rPr lang="en-US" b="0"/>
              <a:t/>
            </a:r>
            <a:br>
              <a:rPr lang="en-US" b="0"/>
            </a:br>
            <a:endParaRPr lang="en-US" dirty="0"/>
          </a:p>
        </p:txBody>
      </p:sp>
      <p:pic>
        <p:nvPicPr>
          <p:cNvPr id="12" name="Picture Placeholder 11" descr="A picture containing table&#10;&#10;Description automatically generated">
            <a:extLst>
              <a:ext uri="{FF2B5EF4-FFF2-40B4-BE49-F238E27FC236}">
                <a16:creationId xmlns="" xmlns:a16="http://schemas.microsoft.com/office/drawing/2014/main" id="{ECEC1186-81EE-44F3-A789-0ED05FC640E3}"/>
              </a:ext>
            </a:extLst>
          </p:cNvPr>
          <p:cNvPicPr>
            <a:picLocks noGrp="1" noChangeAspect="1"/>
          </p:cNvPicPr>
          <p:nvPr>
            <p:ph type="pic" idx="1"/>
          </p:nvPr>
        </p:nvPicPr>
        <p:blipFill>
          <a:blip r:embed="rId2"/>
          <a:srcRect l="2017" r="2017"/>
          <a:stretch>
            <a:fillRect/>
          </a:stretch>
        </p:blipFill>
        <p:spPr/>
      </p:pic>
    </p:spTree>
    <p:extLst>
      <p:ext uri="{BB962C8B-B14F-4D97-AF65-F5344CB8AC3E}">
        <p14:creationId xmlns:p14="http://schemas.microsoft.com/office/powerpoint/2010/main" val="113049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C717F4-3C56-4882-B161-EE8372288D7A}"/>
              </a:ext>
            </a:extLst>
          </p:cNvPr>
          <p:cNvSpPr>
            <a:spLocks noGrp="1"/>
          </p:cNvSpPr>
          <p:nvPr>
            <p:ph type="title"/>
          </p:nvPr>
        </p:nvSpPr>
        <p:spPr/>
        <p:txBody>
          <a:bodyPr/>
          <a:lstStyle/>
          <a:p>
            <a:pPr algn="ctr"/>
            <a:r>
              <a:rPr lang="en-US" dirty="0"/>
              <a:t>Who is able to provide pal care?</a:t>
            </a:r>
          </a:p>
        </p:txBody>
      </p:sp>
      <p:sp>
        <p:nvSpPr>
          <p:cNvPr id="3" name="Text Placeholder 2">
            <a:extLst>
              <a:ext uri="{FF2B5EF4-FFF2-40B4-BE49-F238E27FC236}">
                <a16:creationId xmlns="" xmlns:a16="http://schemas.microsoft.com/office/drawing/2014/main" id="{6EC1F058-2C3F-466F-8BB6-CED298C7438E}"/>
              </a:ext>
            </a:extLst>
          </p:cNvPr>
          <p:cNvSpPr>
            <a:spLocks noGrp="1"/>
          </p:cNvSpPr>
          <p:nvPr>
            <p:ph type="body" idx="1"/>
          </p:nvPr>
        </p:nvSpPr>
        <p:spPr/>
        <p:txBody>
          <a:bodyPr>
            <a:noAutofit/>
          </a:bodyPr>
          <a:lstStyle/>
          <a:p>
            <a:pPr algn="ctr"/>
            <a:r>
              <a:rPr lang="en-US" sz="4400" dirty="0"/>
              <a:t>Truth about Diagnoses and Illness Trajectory</a:t>
            </a:r>
          </a:p>
        </p:txBody>
      </p:sp>
    </p:spTree>
    <p:extLst>
      <p:ext uri="{BB962C8B-B14F-4D97-AF65-F5344CB8AC3E}">
        <p14:creationId xmlns:p14="http://schemas.microsoft.com/office/powerpoint/2010/main" val="63662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28CDB2-7DFA-40E6-B05A-8AC461316738}"/>
              </a:ext>
            </a:extLst>
          </p:cNvPr>
          <p:cNvSpPr>
            <a:spLocks noGrp="1"/>
          </p:cNvSpPr>
          <p:nvPr>
            <p:ph type="title"/>
          </p:nvPr>
        </p:nvSpPr>
        <p:spPr/>
        <p:txBody>
          <a:bodyPr>
            <a:normAutofit fontScale="90000"/>
          </a:bodyPr>
          <a:lstStyle/>
          <a:p>
            <a:pPr algn="ctr"/>
            <a:r>
              <a:rPr lang="en-US" dirty="0"/>
              <a:t>Palliative Care in the current state of health care</a:t>
            </a:r>
          </a:p>
        </p:txBody>
      </p:sp>
      <p:sp>
        <p:nvSpPr>
          <p:cNvPr id="4" name="Text Placeholder 3">
            <a:extLst>
              <a:ext uri="{FF2B5EF4-FFF2-40B4-BE49-F238E27FC236}">
                <a16:creationId xmlns="" xmlns:a16="http://schemas.microsoft.com/office/drawing/2014/main" id="{2794EC54-6786-47BA-B755-324378D560FD}"/>
              </a:ext>
            </a:extLst>
          </p:cNvPr>
          <p:cNvSpPr>
            <a:spLocks noGrp="1"/>
          </p:cNvSpPr>
          <p:nvPr>
            <p:ph type="body" sz="half" idx="2"/>
          </p:nvPr>
        </p:nvSpPr>
        <p:spPr>
          <a:xfrm>
            <a:off x="8420110" y="2423160"/>
            <a:ext cx="3705225" cy="3291840"/>
          </a:xfrm>
        </p:spPr>
        <p:txBody>
          <a:bodyPr/>
          <a:lstStyle/>
          <a:p>
            <a:pPr algn="ctr"/>
            <a:endParaRPr lang="en-US" sz="3200" dirty="0"/>
          </a:p>
          <a:p>
            <a:pPr algn="ctr"/>
            <a:r>
              <a:rPr lang="en-US" sz="3200" dirty="0"/>
              <a:t>What features distinguish palliative care providers/teams?</a:t>
            </a:r>
            <a:r>
              <a:rPr lang="en-US" dirty="0"/>
              <a:t>”</a:t>
            </a:r>
          </a:p>
        </p:txBody>
      </p:sp>
      <p:sp>
        <p:nvSpPr>
          <p:cNvPr id="10" name="TextBox 9">
            <a:extLst>
              <a:ext uri="{FF2B5EF4-FFF2-40B4-BE49-F238E27FC236}">
                <a16:creationId xmlns="" xmlns:a16="http://schemas.microsoft.com/office/drawing/2014/main" id="{4F1FE69A-C6B0-42BE-B839-172BE5AFE0BA}"/>
              </a:ext>
            </a:extLst>
          </p:cNvPr>
          <p:cNvSpPr txBox="1"/>
          <p:nvPr/>
        </p:nvSpPr>
        <p:spPr>
          <a:xfrm rot="1185054">
            <a:off x="5689602" y="1611509"/>
            <a:ext cx="1535998" cy="369332"/>
          </a:xfrm>
          <a:prstGeom prst="rect">
            <a:avLst/>
          </a:prstGeom>
          <a:noFill/>
        </p:spPr>
        <p:txBody>
          <a:bodyPr wrap="none" rtlCol="0">
            <a:spAutoFit/>
          </a:bodyPr>
          <a:lstStyle/>
          <a:p>
            <a:r>
              <a:rPr lang="en-US" dirty="0"/>
              <a:t>Hepatologist</a:t>
            </a:r>
          </a:p>
        </p:txBody>
      </p:sp>
      <p:pic>
        <p:nvPicPr>
          <p:cNvPr id="15" name="Picture 14" descr="A picture containing person, book, indoor, shelf&#10;&#10;Description automatically generated">
            <a:extLst>
              <a:ext uri="{FF2B5EF4-FFF2-40B4-BE49-F238E27FC236}">
                <a16:creationId xmlns="" xmlns:a16="http://schemas.microsoft.com/office/drawing/2014/main" id="{A71498AD-17E2-44B1-8405-567BA617EC7F}"/>
              </a:ext>
            </a:extLst>
          </p:cNvPr>
          <p:cNvPicPr>
            <a:picLocks noChangeAspect="1"/>
          </p:cNvPicPr>
          <p:nvPr/>
        </p:nvPicPr>
        <p:blipFill>
          <a:blip r:embed="rId2"/>
          <a:stretch>
            <a:fillRect/>
          </a:stretch>
        </p:blipFill>
        <p:spPr>
          <a:xfrm>
            <a:off x="2686085" y="487938"/>
            <a:ext cx="5228555" cy="2941062"/>
          </a:xfrm>
          <a:prstGeom prst="rect">
            <a:avLst/>
          </a:prstGeom>
        </p:spPr>
      </p:pic>
      <p:pic>
        <p:nvPicPr>
          <p:cNvPr id="13" name="Content Placeholder 12" descr="A person wearing a suit and tie&#10;&#10;Description automatically generated">
            <a:extLst>
              <a:ext uri="{FF2B5EF4-FFF2-40B4-BE49-F238E27FC236}">
                <a16:creationId xmlns="" xmlns:a16="http://schemas.microsoft.com/office/drawing/2014/main" id="{D9106AF7-A7C8-466B-B190-D6420216002D}"/>
              </a:ext>
            </a:extLst>
          </p:cNvPr>
          <p:cNvPicPr>
            <a:picLocks noGrp="1" noChangeAspect="1"/>
          </p:cNvPicPr>
          <p:nvPr>
            <p:ph idx="1"/>
          </p:nvPr>
        </p:nvPicPr>
        <p:blipFill>
          <a:blip r:embed="rId3"/>
          <a:stretch>
            <a:fillRect/>
          </a:stretch>
        </p:blipFill>
        <p:spPr>
          <a:xfrm>
            <a:off x="537759" y="2541801"/>
            <a:ext cx="4837236" cy="3618834"/>
          </a:xfrm>
        </p:spPr>
      </p:pic>
    </p:spTree>
    <p:extLst>
      <p:ext uri="{BB962C8B-B14F-4D97-AF65-F5344CB8AC3E}">
        <p14:creationId xmlns:p14="http://schemas.microsoft.com/office/powerpoint/2010/main" val="8467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0161266-0E7A-4F70-AC7D-4DA6DEA85637}"/>
              </a:ext>
            </a:extLst>
          </p:cNvPr>
          <p:cNvSpPr>
            <a:spLocks noGrp="1"/>
          </p:cNvSpPr>
          <p:nvPr>
            <p:ph type="title"/>
          </p:nvPr>
        </p:nvSpPr>
        <p:spPr/>
        <p:txBody>
          <a:bodyPr>
            <a:normAutofit/>
          </a:bodyPr>
          <a:lstStyle/>
          <a:p>
            <a:pPr algn="ctr"/>
            <a:r>
              <a:rPr lang="en-US" sz="4400" dirty="0"/>
              <a:t>Palliative Care</a:t>
            </a:r>
          </a:p>
        </p:txBody>
      </p:sp>
      <p:sp>
        <p:nvSpPr>
          <p:cNvPr id="4" name="Text Placeholder 3">
            <a:extLst>
              <a:ext uri="{FF2B5EF4-FFF2-40B4-BE49-F238E27FC236}">
                <a16:creationId xmlns="" xmlns:a16="http://schemas.microsoft.com/office/drawing/2014/main" id="{851CB733-876E-4001-84D8-CBF68827765C}"/>
              </a:ext>
            </a:extLst>
          </p:cNvPr>
          <p:cNvSpPr>
            <a:spLocks noGrp="1"/>
          </p:cNvSpPr>
          <p:nvPr>
            <p:ph type="body" idx="1"/>
          </p:nvPr>
        </p:nvSpPr>
        <p:spPr/>
        <p:txBody>
          <a:bodyPr/>
          <a:lstStyle/>
          <a:p>
            <a:r>
              <a:rPr lang="en-US" dirty="0"/>
              <a:t>Primary Pal Care</a:t>
            </a:r>
          </a:p>
        </p:txBody>
      </p:sp>
      <p:sp>
        <p:nvSpPr>
          <p:cNvPr id="5" name="Content Placeholder 4">
            <a:extLst>
              <a:ext uri="{FF2B5EF4-FFF2-40B4-BE49-F238E27FC236}">
                <a16:creationId xmlns="" xmlns:a16="http://schemas.microsoft.com/office/drawing/2014/main" id="{E103EA69-3596-4AAA-AA34-E8C44F392648}"/>
              </a:ext>
            </a:extLst>
          </p:cNvPr>
          <p:cNvSpPr>
            <a:spLocks noGrp="1"/>
          </p:cNvSpPr>
          <p:nvPr>
            <p:ph sz="half" idx="2"/>
          </p:nvPr>
        </p:nvSpPr>
        <p:spPr/>
        <p:txBody>
          <a:bodyPr/>
          <a:lstStyle/>
          <a:p>
            <a:pPr marL="0" indent="0">
              <a:buNone/>
            </a:pPr>
            <a:r>
              <a:rPr lang="en-US" dirty="0"/>
              <a:t>Clinicians not formally trained in pal care but feel comfortable managing:</a:t>
            </a:r>
          </a:p>
          <a:p>
            <a:r>
              <a:rPr lang="en-US" dirty="0"/>
              <a:t>Complex communication</a:t>
            </a:r>
          </a:p>
          <a:p>
            <a:r>
              <a:rPr lang="en-US" dirty="0"/>
              <a:t>End of life care</a:t>
            </a:r>
          </a:p>
          <a:p>
            <a:r>
              <a:rPr lang="en-US" dirty="0"/>
              <a:t>Hospice</a:t>
            </a:r>
          </a:p>
        </p:txBody>
      </p:sp>
      <p:sp>
        <p:nvSpPr>
          <p:cNvPr id="6" name="Text Placeholder 5">
            <a:extLst>
              <a:ext uri="{FF2B5EF4-FFF2-40B4-BE49-F238E27FC236}">
                <a16:creationId xmlns="" xmlns:a16="http://schemas.microsoft.com/office/drawing/2014/main" id="{C67154A9-F267-468B-AB12-F04FCED6C843}"/>
              </a:ext>
            </a:extLst>
          </p:cNvPr>
          <p:cNvSpPr>
            <a:spLocks noGrp="1"/>
          </p:cNvSpPr>
          <p:nvPr>
            <p:ph type="body" sz="quarter" idx="3"/>
          </p:nvPr>
        </p:nvSpPr>
        <p:spPr/>
        <p:txBody>
          <a:bodyPr/>
          <a:lstStyle/>
          <a:p>
            <a:r>
              <a:rPr lang="en-US" dirty="0"/>
              <a:t>Specialty Pal care</a:t>
            </a:r>
          </a:p>
        </p:txBody>
      </p:sp>
      <p:sp>
        <p:nvSpPr>
          <p:cNvPr id="7" name="Content Placeholder 6">
            <a:extLst>
              <a:ext uri="{FF2B5EF4-FFF2-40B4-BE49-F238E27FC236}">
                <a16:creationId xmlns="" xmlns:a16="http://schemas.microsoft.com/office/drawing/2014/main" id="{85B18E31-12E0-486E-AD4B-C4E3E4B2FEC9}"/>
              </a:ext>
            </a:extLst>
          </p:cNvPr>
          <p:cNvSpPr>
            <a:spLocks noGrp="1"/>
          </p:cNvSpPr>
          <p:nvPr>
            <p:ph sz="quarter" idx="4"/>
          </p:nvPr>
        </p:nvSpPr>
        <p:spPr/>
        <p:txBody>
          <a:bodyPr/>
          <a:lstStyle/>
          <a:p>
            <a:r>
              <a:rPr lang="en-US" dirty="0"/>
              <a:t>Clinicians with specialty training in palliative care</a:t>
            </a:r>
          </a:p>
        </p:txBody>
      </p:sp>
    </p:spTree>
    <p:extLst>
      <p:ext uri="{BB962C8B-B14F-4D97-AF65-F5344CB8AC3E}">
        <p14:creationId xmlns:p14="http://schemas.microsoft.com/office/powerpoint/2010/main" val="623739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5" name="Freeform: Shape 12">
            <a:extLst>
              <a:ext uri="{FF2B5EF4-FFF2-40B4-BE49-F238E27FC236}">
                <a16:creationId xmlns="" xmlns:a16="http://schemas.microsoft.com/office/drawing/2014/main" id="{3E9FBC8E-8666-4442-8D7D-B250510CD4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684" y="2008"/>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8" name="Picture 7" descr="A picture containing text, book, person, person&#10;&#10;Description automatically generated">
            <a:extLst>
              <a:ext uri="{FF2B5EF4-FFF2-40B4-BE49-F238E27FC236}">
                <a16:creationId xmlns="" xmlns:a16="http://schemas.microsoft.com/office/drawing/2014/main" id="{46BF301F-9755-4AAF-A7EF-6C0295464D97}"/>
              </a:ext>
            </a:extLst>
          </p:cNvPr>
          <p:cNvPicPr>
            <a:picLocks noChangeAspect="1"/>
          </p:cNvPicPr>
          <p:nvPr/>
        </p:nvPicPr>
        <p:blipFill>
          <a:blip r:embed="rId3"/>
          <a:stretch>
            <a:fillRect/>
          </a:stretch>
        </p:blipFill>
        <p:spPr>
          <a:xfrm>
            <a:off x="3949053" y="818727"/>
            <a:ext cx="4293899" cy="5220546"/>
          </a:xfrm>
          <a:prstGeom prst="rect">
            <a:avLst/>
          </a:prstGeom>
        </p:spPr>
      </p:pic>
    </p:spTree>
    <p:extLst>
      <p:ext uri="{BB962C8B-B14F-4D97-AF65-F5344CB8AC3E}">
        <p14:creationId xmlns:p14="http://schemas.microsoft.com/office/powerpoint/2010/main" val="200409761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E1FC34-10EC-4877-8B04-70B04CB3A10A}"/>
              </a:ext>
            </a:extLst>
          </p:cNvPr>
          <p:cNvSpPr>
            <a:spLocks noGrp="1"/>
          </p:cNvSpPr>
          <p:nvPr>
            <p:ph type="title"/>
          </p:nvPr>
        </p:nvSpPr>
        <p:spPr/>
        <p:txBody>
          <a:bodyPr/>
          <a:lstStyle/>
          <a:p>
            <a:r>
              <a:rPr lang="en-US" dirty="0"/>
              <a:t>Achieving the best care when facing a serious </a:t>
            </a:r>
            <a:r>
              <a:rPr lang="en-US" dirty="0" err="1"/>
              <a:t>illnesS</a:t>
            </a:r>
            <a:endParaRPr lang="en-US" dirty="0"/>
          </a:p>
        </p:txBody>
      </p:sp>
      <p:sp>
        <p:nvSpPr>
          <p:cNvPr id="3" name="Text Placeholder 2">
            <a:extLst>
              <a:ext uri="{FF2B5EF4-FFF2-40B4-BE49-F238E27FC236}">
                <a16:creationId xmlns="" xmlns:a16="http://schemas.microsoft.com/office/drawing/2014/main" id="{BC109891-16BE-4ADB-8F2E-89FBFD0EC6C4}"/>
              </a:ext>
            </a:extLst>
          </p:cNvPr>
          <p:cNvSpPr>
            <a:spLocks noGrp="1"/>
          </p:cNvSpPr>
          <p:nvPr>
            <p:ph type="body" idx="1"/>
          </p:nvPr>
        </p:nvSpPr>
        <p:spPr/>
        <p:txBody>
          <a:bodyPr/>
          <a:lstStyle/>
          <a:p>
            <a:pPr algn="ctr"/>
            <a:r>
              <a:rPr lang="en-US" sz="4400" i="1" dirty="0"/>
              <a:t>“Goal Concordant Care”</a:t>
            </a:r>
          </a:p>
        </p:txBody>
      </p:sp>
    </p:spTree>
    <p:extLst>
      <p:ext uri="{BB962C8B-B14F-4D97-AF65-F5344CB8AC3E}">
        <p14:creationId xmlns:p14="http://schemas.microsoft.com/office/powerpoint/2010/main" val="24633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Monetary Penalty (CMP)</a:t>
            </a:r>
            <a:endParaRPr lang="en-US" dirty="0"/>
          </a:p>
        </p:txBody>
      </p:sp>
      <p:sp>
        <p:nvSpPr>
          <p:cNvPr id="3" name="Content Placeholder 2"/>
          <p:cNvSpPr>
            <a:spLocks noGrp="1"/>
          </p:cNvSpPr>
          <p:nvPr>
            <p:ph idx="1"/>
          </p:nvPr>
        </p:nvSpPr>
        <p:spPr/>
        <p:txBody>
          <a:bodyPr>
            <a:normAutofit/>
          </a:bodyPr>
          <a:lstStyle/>
          <a:p>
            <a:r>
              <a:rPr lang="en-US" dirty="0" smtClean="0"/>
              <a:t>Centers for Medicare and Medicaid Services (CMS) oversees compliance with Medicare health and safety standards of facilities serving Medicare and/or Medicaid beneficiaries</a:t>
            </a:r>
          </a:p>
          <a:p>
            <a:pPr marL="0" indent="0">
              <a:buNone/>
            </a:pPr>
            <a:endParaRPr lang="en-US" dirty="0" smtClean="0"/>
          </a:p>
          <a:p>
            <a:r>
              <a:rPr lang="en-US" dirty="0" smtClean="0"/>
              <a:t>State Survey Agencies complete surveys to determine compliance (Section 1864  of the Social Security Act)</a:t>
            </a:r>
          </a:p>
          <a:p>
            <a:endParaRPr lang="en-US" dirty="0"/>
          </a:p>
          <a:p>
            <a:r>
              <a:rPr lang="en-US" dirty="0" smtClean="0"/>
              <a:t>Penalties may be imposed against facilities if facilities are not in compliance with CMS regulations</a:t>
            </a:r>
          </a:p>
          <a:p>
            <a:endParaRPr lang="en-US" dirty="0"/>
          </a:p>
          <a:p>
            <a:r>
              <a:rPr lang="en-US" dirty="0" smtClean="0"/>
              <a:t>Fines may differ depending on severity of deficiency </a:t>
            </a:r>
            <a:endParaRPr lang="en-US" dirty="0"/>
          </a:p>
        </p:txBody>
      </p:sp>
    </p:spTree>
    <p:extLst>
      <p:ext uri="{BB962C8B-B14F-4D97-AF65-F5344CB8AC3E}">
        <p14:creationId xmlns:p14="http://schemas.microsoft.com/office/powerpoint/2010/main" val="824643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F912D9D-9091-4316-AAD1-5CDE25A88960}"/>
              </a:ext>
            </a:extLst>
          </p:cNvPr>
          <p:cNvSpPr>
            <a:spLocks noGrp="1"/>
          </p:cNvSpPr>
          <p:nvPr>
            <p:ph type="title"/>
          </p:nvPr>
        </p:nvSpPr>
        <p:spPr/>
        <p:txBody>
          <a:bodyPr/>
          <a:lstStyle/>
          <a:p>
            <a:pPr algn="ctr"/>
            <a:r>
              <a:rPr lang="en-US" dirty="0"/>
              <a:t>Illness Trajectory</a:t>
            </a:r>
          </a:p>
        </p:txBody>
      </p:sp>
      <p:sp>
        <p:nvSpPr>
          <p:cNvPr id="5" name="Text Placeholder 4">
            <a:extLst>
              <a:ext uri="{FF2B5EF4-FFF2-40B4-BE49-F238E27FC236}">
                <a16:creationId xmlns="" xmlns:a16="http://schemas.microsoft.com/office/drawing/2014/main" id="{5D218AC0-DD1A-406B-A51A-79A20C0E15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946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3E9FBC8E-8666-4442-8D7D-B250510CD4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684" y="2008"/>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Content Placeholder 3">
            <a:extLst>
              <a:ext uri="{FF2B5EF4-FFF2-40B4-BE49-F238E27FC236}">
                <a16:creationId xmlns="" xmlns:a16="http://schemas.microsoft.com/office/drawing/2014/main" id="{A81B3EAC-5A35-481B-B5B4-747261F88D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852109" y="1057237"/>
            <a:ext cx="6091867" cy="51054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 xmlns:a16="http://schemas.microsoft.com/office/drawing/2014/main" id="{CF8D77C5-F657-4926-86CB-DD262A5A6113}"/>
              </a:ext>
            </a:extLst>
          </p:cNvPr>
          <p:cNvSpPr txBox="1"/>
          <p:nvPr/>
        </p:nvSpPr>
        <p:spPr>
          <a:xfrm>
            <a:off x="3886211" y="104783"/>
            <a:ext cx="5057775" cy="707886"/>
          </a:xfrm>
          <a:prstGeom prst="rect">
            <a:avLst/>
          </a:prstGeom>
          <a:noFill/>
        </p:spPr>
        <p:txBody>
          <a:bodyPr wrap="square" rtlCol="0">
            <a:spAutoFit/>
          </a:bodyPr>
          <a:lstStyle/>
          <a:p>
            <a:r>
              <a:rPr lang="en-US" sz="4000" dirty="0">
                <a:highlight>
                  <a:srgbClr val="000000"/>
                </a:highlight>
              </a:rPr>
              <a:t>Illness Trajectory</a:t>
            </a:r>
          </a:p>
        </p:txBody>
      </p:sp>
    </p:spTree>
    <p:extLst>
      <p:ext uri="{BB962C8B-B14F-4D97-AF65-F5344CB8AC3E}">
        <p14:creationId xmlns:p14="http://schemas.microsoft.com/office/powerpoint/2010/main" val="345669884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DABC31-EF12-4E3C-B535-0B92E24F6AF8}"/>
              </a:ext>
            </a:extLst>
          </p:cNvPr>
          <p:cNvSpPr>
            <a:spLocks noGrp="1"/>
          </p:cNvSpPr>
          <p:nvPr>
            <p:ph type="title"/>
          </p:nvPr>
        </p:nvSpPr>
        <p:spPr/>
        <p:txBody>
          <a:bodyPr/>
          <a:lstStyle/>
          <a:p>
            <a:pPr algn="ctr"/>
            <a:r>
              <a:rPr lang="en-US" dirty="0"/>
              <a:t>Engage patients/families in GOC discussions</a:t>
            </a:r>
          </a:p>
        </p:txBody>
      </p:sp>
      <p:sp>
        <p:nvSpPr>
          <p:cNvPr id="3" name="Text Placeholder 2">
            <a:extLst>
              <a:ext uri="{FF2B5EF4-FFF2-40B4-BE49-F238E27FC236}">
                <a16:creationId xmlns="" xmlns:a16="http://schemas.microsoft.com/office/drawing/2014/main" id="{39FBB6ED-2889-45B2-8975-12AC2449BA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650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icu-736088">
            <a:extLst>
              <a:ext uri="{FF2B5EF4-FFF2-40B4-BE49-F238E27FC236}">
                <a16:creationId xmlns="" xmlns:a16="http://schemas.microsoft.com/office/drawing/2014/main" id="{6070C7EA-104F-43A7-AF90-2AC726D1DD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60700" y="2184400"/>
            <a:ext cx="6070600" cy="3924300"/>
          </a:xfrm>
          <a:noFill/>
        </p:spPr>
      </p:pic>
      <p:pic>
        <p:nvPicPr>
          <p:cNvPr id="6147" name="Picture 1">
            <a:extLst>
              <a:ext uri="{FF2B5EF4-FFF2-40B4-BE49-F238E27FC236}">
                <a16:creationId xmlns="" xmlns:a16="http://schemas.microsoft.com/office/drawing/2014/main" id="{E967170E-E0AC-49C1-AD65-FF1C47F5DA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4539" y="3276617"/>
            <a:ext cx="33909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a:extLst>
              <a:ext uri="{FF2B5EF4-FFF2-40B4-BE49-F238E27FC236}">
                <a16:creationId xmlns="" xmlns:a16="http://schemas.microsoft.com/office/drawing/2014/main" id="{8DF5F669-4A52-43AA-AD8E-B041DD9709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4725" y="817564"/>
            <a:ext cx="349408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a:extLst>
              <a:ext uri="{FF2B5EF4-FFF2-40B4-BE49-F238E27FC236}">
                <a16:creationId xmlns="" xmlns:a16="http://schemas.microsoft.com/office/drawing/2014/main" id="{BB9C2385-D783-4BE0-89B0-599030E742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1" y="381000"/>
            <a:ext cx="181133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fade">
                                      <p:cBhvr>
                                        <p:cTn id="14" dur="1000"/>
                                        <p:tgtEl>
                                          <p:spTgt spid="6149"/>
                                        </p:tgtEl>
                                      </p:cBhvr>
                                    </p:animEffect>
                                    <p:anim calcmode="lin" valueType="num">
                                      <p:cBhvr>
                                        <p:cTn id="15" dur="1000" fill="hold"/>
                                        <p:tgtEl>
                                          <p:spTgt spid="6149"/>
                                        </p:tgtEl>
                                        <p:attrNameLst>
                                          <p:attrName>ppt_x</p:attrName>
                                        </p:attrNameLst>
                                      </p:cBhvr>
                                      <p:tavLst>
                                        <p:tav tm="0">
                                          <p:val>
                                            <p:strVal val="#ppt_x"/>
                                          </p:val>
                                        </p:tav>
                                        <p:tav tm="100000">
                                          <p:val>
                                            <p:strVal val="#ppt_x"/>
                                          </p:val>
                                        </p:tav>
                                      </p:tavLst>
                                    </p:anim>
                                    <p:anim calcmode="lin" valueType="num">
                                      <p:cBhvr>
                                        <p:cTn id="16"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1000"/>
                                        <p:tgtEl>
                                          <p:spTgt spid="6147"/>
                                        </p:tgtEl>
                                      </p:cBhvr>
                                    </p:animEffect>
                                    <p:anim calcmode="lin" valueType="num">
                                      <p:cBhvr>
                                        <p:cTn id="22" dur="1000" fill="hold"/>
                                        <p:tgtEl>
                                          <p:spTgt spid="6147"/>
                                        </p:tgtEl>
                                        <p:attrNameLst>
                                          <p:attrName>ppt_x</p:attrName>
                                        </p:attrNameLst>
                                      </p:cBhvr>
                                      <p:tavLst>
                                        <p:tav tm="0">
                                          <p:val>
                                            <p:strVal val="#ppt_x"/>
                                          </p:val>
                                        </p:tav>
                                        <p:tav tm="100000">
                                          <p:val>
                                            <p:strVal val="#ppt_x"/>
                                          </p:val>
                                        </p:tav>
                                      </p:tavLst>
                                    </p:anim>
                                    <p:anim calcmode="lin" valueType="num">
                                      <p:cBhvr>
                                        <p:cTn id="23"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1000"/>
                                        <p:tgtEl>
                                          <p:spTgt spid="6146"/>
                                        </p:tgtEl>
                                      </p:cBhvr>
                                    </p:animEffect>
                                    <p:anim calcmode="lin" valueType="num">
                                      <p:cBhvr>
                                        <p:cTn id="29" dur="1000" fill="hold"/>
                                        <p:tgtEl>
                                          <p:spTgt spid="6146"/>
                                        </p:tgtEl>
                                        <p:attrNameLst>
                                          <p:attrName>ppt_x</p:attrName>
                                        </p:attrNameLst>
                                      </p:cBhvr>
                                      <p:tavLst>
                                        <p:tav tm="0">
                                          <p:val>
                                            <p:strVal val="#ppt_x"/>
                                          </p:val>
                                        </p:tav>
                                        <p:tav tm="100000">
                                          <p:val>
                                            <p:strVal val="#ppt_x"/>
                                          </p:val>
                                        </p:tav>
                                      </p:tavLst>
                                    </p:anim>
                                    <p:anim calcmode="lin" valueType="num">
                                      <p:cBhvr>
                                        <p:cTn id="3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E7B034D-B99E-4E36-B17B-6C5A79679EA4}"/>
              </a:ext>
            </a:extLst>
          </p:cNvPr>
          <p:cNvSpPr>
            <a:spLocks noGrp="1"/>
          </p:cNvSpPr>
          <p:nvPr>
            <p:ph type="title"/>
          </p:nvPr>
        </p:nvSpPr>
        <p:spPr/>
        <p:txBody>
          <a:bodyPr/>
          <a:lstStyle/>
          <a:p>
            <a:pPr algn="ctr"/>
            <a:r>
              <a:rPr lang="en-US" dirty="0"/>
              <a:t>Revisit &amp; clarify Goals periodically</a:t>
            </a:r>
          </a:p>
        </p:txBody>
      </p:sp>
      <p:sp>
        <p:nvSpPr>
          <p:cNvPr id="6" name="Text Placeholder 5">
            <a:extLst>
              <a:ext uri="{FF2B5EF4-FFF2-40B4-BE49-F238E27FC236}">
                <a16:creationId xmlns="" xmlns:a16="http://schemas.microsoft.com/office/drawing/2014/main" id="{E96FEDEF-9D7E-4AA2-A28E-EB201581EC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9568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4DE316-5D44-4945-BB5D-180154CA270A}"/>
              </a:ext>
            </a:extLst>
          </p:cNvPr>
          <p:cNvSpPr>
            <a:spLocks noGrp="1"/>
          </p:cNvSpPr>
          <p:nvPr>
            <p:ph type="title"/>
          </p:nvPr>
        </p:nvSpPr>
        <p:spPr>
          <a:xfrm>
            <a:off x="2209800" y="484632"/>
            <a:ext cx="7772400" cy="1609344"/>
          </a:xfrm>
        </p:spPr>
        <p:txBody>
          <a:bodyPr>
            <a:normAutofit/>
          </a:bodyPr>
          <a:lstStyle/>
          <a:p>
            <a:pPr algn="ctr">
              <a:defRPr/>
            </a:pPr>
            <a:r>
              <a:rPr lang="en-US" dirty="0">
                <a:solidFill>
                  <a:schemeClr val="tx1"/>
                </a:solidFill>
              </a:rPr>
              <a:t>Dying In America…</a:t>
            </a:r>
            <a:br>
              <a:rPr lang="en-US" dirty="0">
                <a:solidFill>
                  <a:schemeClr val="tx1"/>
                </a:solidFill>
              </a:rPr>
            </a:br>
            <a:r>
              <a:rPr lang="en-US" sz="1800" i="1" u="sng" dirty="0">
                <a:solidFill>
                  <a:schemeClr val="tx1"/>
                </a:solidFill>
                <a:hlinkClick r:id="rId2">
                  <a:extLst>
                    <a:ext uri="{A12FA001-AC4F-418D-AE19-62706E023703}">
                      <ahyp:hlinkClr xmlns="" xmlns:ahyp="http://schemas.microsoft.com/office/drawing/2018/hyperlinkcolor" val="tx"/>
                    </a:ext>
                  </a:extLst>
                </a:hlinkClick>
              </a:rPr>
              <a:t>http://www.apa.org/pi/aging/programs/eol/end-of-life-factsheet.aspx</a:t>
            </a:r>
            <a:r>
              <a:rPr lang="en-US" sz="1800" i="1" u="sng" dirty="0"/>
              <a:t/>
            </a:r>
            <a:br>
              <a:rPr lang="en-US" sz="1800" i="1" u="sng" dirty="0"/>
            </a:br>
            <a:r>
              <a:rPr lang="en-US" sz="1800" i="1" u="sng" dirty="0"/>
              <a:t>http://www.pbs.org/wgbh/pages/frontline/facing-death/facts-and-figures</a:t>
            </a:r>
          </a:p>
        </p:txBody>
      </p:sp>
      <p:sp>
        <p:nvSpPr>
          <p:cNvPr id="8195" name="Content Placeholder 2">
            <a:extLst>
              <a:ext uri="{FF2B5EF4-FFF2-40B4-BE49-F238E27FC236}">
                <a16:creationId xmlns="" xmlns:a16="http://schemas.microsoft.com/office/drawing/2014/main" id="{E1DB4C12-3EAF-407F-8272-5F4F5C4839CB}"/>
              </a:ext>
            </a:extLst>
          </p:cNvPr>
          <p:cNvSpPr>
            <a:spLocks noGrp="1" noChangeArrowheads="1"/>
          </p:cNvSpPr>
          <p:nvPr>
            <p:ph idx="1"/>
          </p:nvPr>
        </p:nvSpPr>
        <p:spPr>
          <a:xfrm>
            <a:off x="2495551" y="2400300"/>
            <a:ext cx="7620000" cy="2590800"/>
          </a:xfrm>
        </p:spPr>
        <p:txBody>
          <a:bodyPr/>
          <a:lstStyle/>
          <a:p>
            <a:r>
              <a:rPr lang="en-US" altLang="en-US" sz="3200" dirty="0"/>
              <a:t>70% deaths occur in older adult (&gt;65 years of age)</a:t>
            </a:r>
          </a:p>
          <a:p>
            <a:r>
              <a:rPr lang="en-US" altLang="en-US" sz="3200" dirty="0"/>
              <a:t>7/10 Americans </a:t>
            </a:r>
            <a:r>
              <a:rPr lang="en-US" altLang="en-US" sz="3200" i="1" dirty="0"/>
              <a:t>want</a:t>
            </a:r>
            <a:r>
              <a:rPr lang="en-US" altLang="en-US" sz="3200" dirty="0"/>
              <a:t> to die at home</a:t>
            </a:r>
          </a:p>
          <a:p>
            <a:r>
              <a:rPr lang="en-US" altLang="en-US" sz="3200" dirty="0"/>
              <a:t>25% Americans die at home</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4C7A67-F613-4463-B15D-37E77F7F129F}"/>
              </a:ext>
            </a:extLst>
          </p:cNvPr>
          <p:cNvSpPr>
            <a:spLocks noGrp="1"/>
          </p:cNvSpPr>
          <p:nvPr>
            <p:ph type="title"/>
          </p:nvPr>
        </p:nvSpPr>
        <p:spPr>
          <a:xfrm>
            <a:off x="2209800" y="484632"/>
            <a:ext cx="7772400" cy="1609344"/>
          </a:xfrm>
        </p:spPr>
        <p:txBody>
          <a:bodyPr/>
          <a:lstStyle/>
          <a:p>
            <a:pPr algn="ctr">
              <a:defRPr/>
            </a:pPr>
            <a:r>
              <a:rPr lang="en-US" sz="4400" dirty="0">
                <a:solidFill>
                  <a:schemeClr val="tx1"/>
                </a:solidFill>
              </a:rPr>
              <a:t>Chronic disease</a:t>
            </a:r>
            <a:r>
              <a:rPr lang="en-US" dirty="0">
                <a:solidFill>
                  <a:schemeClr val="tx1"/>
                </a:solidFill>
              </a:rPr>
              <a:t/>
            </a:r>
            <a:br>
              <a:rPr lang="en-US" dirty="0">
                <a:solidFill>
                  <a:schemeClr val="tx1"/>
                </a:solidFill>
              </a:rPr>
            </a:br>
            <a:r>
              <a:rPr lang="en-US" sz="1600" i="1" u="sng" dirty="0">
                <a:solidFill>
                  <a:schemeClr val="tx1"/>
                </a:solidFill>
                <a:hlinkClick r:id="rId3">
                  <a:extLst>
                    <a:ext uri="{A12FA001-AC4F-418D-AE19-62706E023703}">
                      <ahyp:hlinkClr xmlns="" xmlns:ahyp="http://schemas.microsoft.com/office/drawing/2018/hyperlinkcolor" val="tx"/>
                    </a:ext>
                  </a:extLst>
                </a:hlinkClick>
              </a:rPr>
              <a:t>http://www.apa.org/pi/aging/programs/eol/end-of-life-factsheet.aspx</a:t>
            </a:r>
            <a:r>
              <a:rPr lang="en-US" sz="1600" i="1" u="sng" dirty="0">
                <a:solidFill>
                  <a:schemeClr val="tx1"/>
                </a:solidFill>
              </a:rPr>
              <a:t/>
            </a:r>
            <a:br>
              <a:rPr lang="en-US" sz="1600" i="1" u="sng" dirty="0">
                <a:solidFill>
                  <a:schemeClr val="tx1"/>
                </a:solidFill>
              </a:rPr>
            </a:br>
            <a:r>
              <a:rPr lang="en-US" sz="1600" i="1" u="sng" dirty="0">
                <a:solidFill>
                  <a:schemeClr val="tx1"/>
                </a:solidFill>
              </a:rPr>
              <a:t>http://www.pbs.org/wgbh/pages/frontline/facing-death/facts-and-figures</a:t>
            </a:r>
            <a:r>
              <a:rPr lang="en-US" sz="1600" u="sng" dirty="0"/>
              <a:t>/</a:t>
            </a:r>
          </a:p>
        </p:txBody>
      </p:sp>
      <p:sp>
        <p:nvSpPr>
          <p:cNvPr id="8195" name="Content Placeholder 2">
            <a:extLst>
              <a:ext uri="{FF2B5EF4-FFF2-40B4-BE49-F238E27FC236}">
                <a16:creationId xmlns="" xmlns:a16="http://schemas.microsoft.com/office/drawing/2014/main" id="{DF0E14A3-2D6B-4214-959A-E8450B91D75E}"/>
              </a:ext>
            </a:extLst>
          </p:cNvPr>
          <p:cNvSpPr>
            <a:spLocks noGrp="1"/>
          </p:cNvSpPr>
          <p:nvPr>
            <p:ph idx="1"/>
          </p:nvPr>
        </p:nvSpPr>
        <p:spPr>
          <a:xfrm>
            <a:off x="1285877" y="2524125"/>
            <a:ext cx="9515475" cy="3962400"/>
          </a:xfrm>
        </p:spPr>
        <p:txBody>
          <a:bodyPr rtlCol="0">
            <a:normAutofit/>
          </a:bodyPr>
          <a:lstStyle/>
          <a:p>
            <a:pPr marL="182880" indent="-182880">
              <a:buFont typeface="Arial" charset="0"/>
              <a:buChar char="•"/>
              <a:defRPr/>
            </a:pPr>
            <a:r>
              <a:rPr lang="en-US" altLang="en-US" sz="3200" dirty="0"/>
              <a:t>7/10 Americans die from chronic disease</a:t>
            </a:r>
          </a:p>
          <a:p>
            <a:pPr marL="182880" indent="-182880">
              <a:buFont typeface="Arial" charset="0"/>
              <a:buChar char="•"/>
              <a:defRPr/>
            </a:pPr>
            <a:r>
              <a:rPr lang="en-US" altLang="en-US" sz="3200" dirty="0"/>
              <a:t>&gt;90 million Americans have at least 1 chronic disease</a:t>
            </a:r>
          </a:p>
          <a:p>
            <a:pPr marL="182880" indent="-182880">
              <a:buFont typeface="Arial" charset="0"/>
              <a:buChar char="•"/>
              <a:defRPr/>
            </a:pPr>
            <a:r>
              <a:rPr lang="en-US" altLang="en-US" sz="3200" dirty="0"/>
              <a:t>&gt;80% of those with chronic disease want to avoid hospitalization/ICU at the end of life</a:t>
            </a:r>
          </a:p>
          <a:p>
            <a:pPr marL="182880" indent="-182880">
              <a:buFont typeface="Arial" charset="0"/>
              <a:buChar char="•"/>
              <a:defRPr/>
            </a:pPr>
            <a:r>
              <a:rPr lang="en-US" altLang="en-US" sz="3200" dirty="0"/>
              <a:t>Nearly half of Americans die in a hospital</a:t>
            </a:r>
          </a:p>
          <a:p>
            <a:pPr marL="182880" indent="-182880">
              <a:buFont typeface="Arial" charset="0"/>
              <a:buChar char="•"/>
              <a:defRPr/>
            </a:pPr>
            <a:endParaRPr lang="en-US" altLang="en-US" sz="3200" dirty="0"/>
          </a:p>
          <a:p>
            <a:pPr marL="114300" indent="0">
              <a:buNone/>
              <a:defRPr/>
            </a:pP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fade">
                                      <p:cBhvr>
                                        <p:cTn id="28" dur="1000"/>
                                        <p:tgtEl>
                                          <p:spTgt spid="8195">
                                            <p:txEl>
                                              <p:pRg st="3" end="3"/>
                                            </p:txEl>
                                          </p:spTgt>
                                        </p:tgtEl>
                                      </p:cBhvr>
                                    </p:animEffect>
                                    <p:anim calcmode="lin" valueType="num">
                                      <p:cBhvr>
                                        <p:cTn id="29"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989D09-D729-4FD3-9C72-084097C3D4F5}"/>
              </a:ext>
            </a:extLst>
          </p:cNvPr>
          <p:cNvSpPr>
            <a:spLocks noGrp="1"/>
          </p:cNvSpPr>
          <p:nvPr>
            <p:ph type="title"/>
          </p:nvPr>
        </p:nvSpPr>
        <p:spPr/>
        <p:txBody>
          <a:bodyPr>
            <a:normAutofit/>
          </a:bodyPr>
          <a:lstStyle/>
          <a:p>
            <a:pPr algn="ctr"/>
            <a:r>
              <a:rPr lang="en-US" sz="4800" dirty="0"/>
              <a:t>“better”</a:t>
            </a:r>
          </a:p>
        </p:txBody>
      </p:sp>
      <p:sp>
        <p:nvSpPr>
          <p:cNvPr id="3" name="Content Placeholder 2">
            <a:extLst>
              <a:ext uri="{FF2B5EF4-FFF2-40B4-BE49-F238E27FC236}">
                <a16:creationId xmlns="" xmlns:a16="http://schemas.microsoft.com/office/drawing/2014/main" id="{3D64A69A-1E35-418C-8592-659CED1B1500}"/>
              </a:ext>
            </a:extLst>
          </p:cNvPr>
          <p:cNvSpPr>
            <a:spLocks noGrp="1"/>
          </p:cNvSpPr>
          <p:nvPr>
            <p:ph idx="1"/>
          </p:nvPr>
        </p:nvSpPr>
        <p:spPr/>
        <p:txBody>
          <a:bodyPr/>
          <a:lstStyle/>
          <a:p>
            <a:pPr marL="0" indent="0">
              <a:buNone/>
            </a:pPr>
            <a:r>
              <a:rPr lang="en-US" dirty="0"/>
              <a:t>Can go back home?</a:t>
            </a:r>
          </a:p>
        </p:txBody>
      </p:sp>
      <p:sp>
        <p:nvSpPr>
          <p:cNvPr id="4" name="Text Placeholder 3">
            <a:extLst>
              <a:ext uri="{FF2B5EF4-FFF2-40B4-BE49-F238E27FC236}">
                <a16:creationId xmlns="" xmlns:a16="http://schemas.microsoft.com/office/drawing/2014/main" id="{08006C28-12C4-4E88-876B-7A36B4370CE1}"/>
              </a:ext>
            </a:extLst>
          </p:cNvPr>
          <p:cNvSpPr>
            <a:spLocks noGrp="1"/>
          </p:cNvSpPr>
          <p:nvPr>
            <p:ph type="body" sz="half" idx="2"/>
          </p:nvPr>
        </p:nvSpPr>
        <p:spPr/>
        <p:txBody>
          <a:bodyPr>
            <a:normAutofit/>
          </a:bodyPr>
          <a:lstStyle/>
          <a:p>
            <a:pPr algn="ctr"/>
            <a:r>
              <a:rPr lang="en-US" sz="4400" i="1" dirty="0"/>
              <a:t>What does that really mean?</a:t>
            </a:r>
          </a:p>
        </p:txBody>
      </p:sp>
      <p:sp>
        <p:nvSpPr>
          <p:cNvPr id="8" name="TextBox 7">
            <a:extLst>
              <a:ext uri="{FF2B5EF4-FFF2-40B4-BE49-F238E27FC236}">
                <a16:creationId xmlns="" xmlns:a16="http://schemas.microsoft.com/office/drawing/2014/main" id="{C99152CD-84D5-4B72-9486-EE249C3D04B4}"/>
              </a:ext>
            </a:extLst>
          </p:cNvPr>
          <p:cNvSpPr txBox="1"/>
          <p:nvPr/>
        </p:nvSpPr>
        <p:spPr>
          <a:xfrm rot="490745">
            <a:off x="2305052" y="3188199"/>
            <a:ext cx="4048125" cy="369332"/>
          </a:xfrm>
          <a:prstGeom prst="rect">
            <a:avLst/>
          </a:prstGeom>
          <a:noFill/>
        </p:spPr>
        <p:txBody>
          <a:bodyPr wrap="square" rtlCol="0">
            <a:spAutoFit/>
          </a:bodyPr>
          <a:lstStyle/>
          <a:p>
            <a:r>
              <a:rPr lang="en-US" dirty="0"/>
              <a:t>Survival?</a:t>
            </a:r>
          </a:p>
        </p:txBody>
      </p:sp>
      <p:sp>
        <p:nvSpPr>
          <p:cNvPr id="9" name="TextBox 8">
            <a:extLst>
              <a:ext uri="{FF2B5EF4-FFF2-40B4-BE49-F238E27FC236}">
                <a16:creationId xmlns="" xmlns:a16="http://schemas.microsoft.com/office/drawing/2014/main" id="{37A8F6A4-F2D5-48E1-AD86-9F9169997183}"/>
              </a:ext>
            </a:extLst>
          </p:cNvPr>
          <p:cNvSpPr txBox="1"/>
          <p:nvPr/>
        </p:nvSpPr>
        <p:spPr>
          <a:xfrm rot="20721991">
            <a:off x="1808649" y="1700199"/>
            <a:ext cx="3209661" cy="369332"/>
          </a:xfrm>
          <a:prstGeom prst="rect">
            <a:avLst/>
          </a:prstGeom>
          <a:noFill/>
        </p:spPr>
        <p:txBody>
          <a:bodyPr wrap="none" rtlCol="0">
            <a:spAutoFit/>
          </a:bodyPr>
          <a:lstStyle/>
          <a:p>
            <a:r>
              <a:rPr lang="en-US" dirty="0"/>
              <a:t>Discharge from the hospital?</a:t>
            </a:r>
          </a:p>
        </p:txBody>
      </p:sp>
      <p:sp>
        <p:nvSpPr>
          <p:cNvPr id="10" name="TextBox 9">
            <a:extLst>
              <a:ext uri="{FF2B5EF4-FFF2-40B4-BE49-F238E27FC236}">
                <a16:creationId xmlns="" xmlns:a16="http://schemas.microsoft.com/office/drawing/2014/main" id="{5854BD6D-0848-408D-86D3-B707580E10F4}"/>
              </a:ext>
            </a:extLst>
          </p:cNvPr>
          <p:cNvSpPr txBox="1"/>
          <p:nvPr/>
        </p:nvSpPr>
        <p:spPr>
          <a:xfrm rot="1060877">
            <a:off x="3924564" y="4489974"/>
            <a:ext cx="3209661" cy="369332"/>
          </a:xfrm>
          <a:prstGeom prst="rect">
            <a:avLst/>
          </a:prstGeom>
          <a:noFill/>
        </p:spPr>
        <p:txBody>
          <a:bodyPr wrap="square" rtlCol="0">
            <a:spAutoFit/>
          </a:bodyPr>
          <a:lstStyle/>
          <a:p>
            <a:r>
              <a:rPr lang="en-US" dirty="0"/>
              <a:t>Improvement in lab tests</a:t>
            </a:r>
          </a:p>
        </p:txBody>
      </p:sp>
      <p:sp>
        <p:nvSpPr>
          <p:cNvPr id="12" name="TextBox 11">
            <a:extLst>
              <a:ext uri="{FF2B5EF4-FFF2-40B4-BE49-F238E27FC236}">
                <a16:creationId xmlns="" xmlns:a16="http://schemas.microsoft.com/office/drawing/2014/main" id="{721349CC-DBB9-4EAF-A935-302147AF07A1}"/>
              </a:ext>
            </a:extLst>
          </p:cNvPr>
          <p:cNvSpPr txBox="1"/>
          <p:nvPr/>
        </p:nvSpPr>
        <p:spPr>
          <a:xfrm rot="21022534">
            <a:off x="704860" y="4489966"/>
            <a:ext cx="2224327" cy="369332"/>
          </a:xfrm>
          <a:prstGeom prst="rect">
            <a:avLst/>
          </a:prstGeom>
          <a:noFill/>
        </p:spPr>
        <p:txBody>
          <a:bodyPr wrap="none" rtlCol="0">
            <a:spAutoFit/>
          </a:bodyPr>
          <a:lstStyle/>
          <a:p>
            <a:r>
              <a:rPr lang="en-US" dirty="0"/>
              <a:t>Take care of myself</a:t>
            </a:r>
          </a:p>
        </p:txBody>
      </p:sp>
      <p:sp>
        <p:nvSpPr>
          <p:cNvPr id="14" name="TextBox 13">
            <a:extLst>
              <a:ext uri="{FF2B5EF4-FFF2-40B4-BE49-F238E27FC236}">
                <a16:creationId xmlns="" xmlns:a16="http://schemas.microsoft.com/office/drawing/2014/main" id="{87682F53-8BB4-4F52-B45C-BE8E02563E4D}"/>
              </a:ext>
            </a:extLst>
          </p:cNvPr>
          <p:cNvSpPr txBox="1"/>
          <p:nvPr/>
        </p:nvSpPr>
        <p:spPr>
          <a:xfrm rot="20543643">
            <a:off x="4528550" y="2441738"/>
            <a:ext cx="2343270" cy="369332"/>
          </a:xfrm>
          <a:prstGeom prst="rect">
            <a:avLst/>
          </a:prstGeom>
          <a:noFill/>
        </p:spPr>
        <p:txBody>
          <a:bodyPr wrap="none" rtlCol="0">
            <a:spAutoFit/>
          </a:bodyPr>
          <a:lstStyle/>
          <a:p>
            <a:r>
              <a:rPr lang="en-US" dirty="0"/>
              <a:t>Resume normal life?</a:t>
            </a:r>
          </a:p>
        </p:txBody>
      </p:sp>
      <p:sp>
        <p:nvSpPr>
          <p:cNvPr id="15" name="TextBox 14">
            <a:extLst>
              <a:ext uri="{FF2B5EF4-FFF2-40B4-BE49-F238E27FC236}">
                <a16:creationId xmlns="" xmlns:a16="http://schemas.microsoft.com/office/drawing/2014/main" id="{EC0C61A3-762E-47AA-9D3B-91A5C9E553CE}"/>
              </a:ext>
            </a:extLst>
          </p:cNvPr>
          <p:cNvSpPr txBox="1"/>
          <p:nvPr/>
        </p:nvSpPr>
        <p:spPr>
          <a:xfrm rot="20458339" flipH="1">
            <a:off x="2038351" y="5153330"/>
            <a:ext cx="4762620" cy="369332"/>
          </a:xfrm>
          <a:prstGeom prst="rect">
            <a:avLst/>
          </a:prstGeom>
          <a:noFill/>
        </p:spPr>
        <p:txBody>
          <a:bodyPr wrap="square" rtlCol="0">
            <a:spAutoFit/>
          </a:bodyPr>
          <a:lstStyle/>
          <a:p>
            <a:r>
              <a:rPr lang="en-US" dirty="0"/>
              <a:t>Take care of my family?</a:t>
            </a:r>
          </a:p>
        </p:txBody>
      </p:sp>
    </p:spTree>
    <p:extLst>
      <p:ext uri="{BB962C8B-B14F-4D97-AF65-F5344CB8AC3E}">
        <p14:creationId xmlns:p14="http://schemas.microsoft.com/office/powerpoint/2010/main" val="23629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2"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E1FC34-10EC-4877-8B04-70B04CB3A10A}"/>
              </a:ext>
            </a:extLst>
          </p:cNvPr>
          <p:cNvSpPr>
            <a:spLocks noGrp="1"/>
          </p:cNvSpPr>
          <p:nvPr>
            <p:ph type="title"/>
          </p:nvPr>
        </p:nvSpPr>
        <p:spPr/>
        <p:txBody>
          <a:bodyPr>
            <a:normAutofit/>
          </a:bodyPr>
          <a:lstStyle/>
          <a:p>
            <a:r>
              <a:rPr lang="en-US" dirty="0"/>
              <a:t>What gets in the way of Achieving Goal concordant</a:t>
            </a:r>
            <a:r>
              <a:rPr lang="en-US" i="1" dirty="0"/>
              <a:t> care?</a:t>
            </a:r>
            <a:endParaRPr lang="en-US" sz="2700" dirty="0"/>
          </a:p>
        </p:txBody>
      </p:sp>
      <p:sp>
        <p:nvSpPr>
          <p:cNvPr id="3" name="Text Placeholder 2">
            <a:extLst>
              <a:ext uri="{FF2B5EF4-FFF2-40B4-BE49-F238E27FC236}">
                <a16:creationId xmlns="" xmlns:a16="http://schemas.microsoft.com/office/drawing/2014/main" id="{BC109891-16BE-4ADB-8F2E-89FBFD0EC6C4}"/>
              </a:ext>
            </a:extLst>
          </p:cNvPr>
          <p:cNvSpPr>
            <a:spLocks noGrp="1"/>
          </p:cNvSpPr>
          <p:nvPr>
            <p:ph type="body" idx="1"/>
          </p:nvPr>
        </p:nvSpPr>
        <p:spPr/>
        <p:txBody>
          <a:bodyPr/>
          <a:lstStyle/>
          <a:p>
            <a:pPr algn="ctr"/>
            <a:endParaRPr lang="en-US" sz="4400" i="1" dirty="0"/>
          </a:p>
        </p:txBody>
      </p:sp>
    </p:spTree>
    <p:extLst>
      <p:ext uri="{BB962C8B-B14F-4D97-AF65-F5344CB8AC3E}">
        <p14:creationId xmlns:p14="http://schemas.microsoft.com/office/powerpoint/2010/main" val="3669445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4D37F2-AE09-4A67-A62E-4AB854EC9C65}"/>
              </a:ext>
            </a:extLst>
          </p:cNvPr>
          <p:cNvSpPr>
            <a:spLocks noGrp="1"/>
          </p:cNvSpPr>
          <p:nvPr>
            <p:ph type="title"/>
          </p:nvPr>
        </p:nvSpPr>
        <p:spPr>
          <a:xfrm>
            <a:off x="1066800" y="484632"/>
            <a:ext cx="10058400" cy="1609344"/>
          </a:xfrm>
        </p:spPr>
        <p:txBody>
          <a:bodyPr>
            <a:normAutofit/>
          </a:bodyPr>
          <a:lstStyle/>
          <a:p>
            <a:pPr algn="ctr"/>
            <a:r>
              <a:rPr lang="en-US" sz="4400" dirty="0"/>
              <a:t>Barriers to achieving </a:t>
            </a:r>
            <a:br>
              <a:rPr lang="en-US" sz="4400" dirty="0"/>
            </a:br>
            <a:r>
              <a:rPr lang="en-US" sz="4400" dirty="0"/>
              <a:t>“goal concordant care”</a:t>
            </a:r>
          </a:p>
        </p:txBody>
      </p:sp>
      <p:sp>
        <p:nvSpPr>
          <p:cNvPr id="3" name="Content Placeholder 2">
            <a:extLst>
              <a:ext uri="{FF2B5EF4-FFF2-40B4-BE49-F238E27FC236}">
                <a16:creationId xmlns="" xmlns:a16="http://schemas.microsoft.com/office/drawing/2014/main" id="{88AC1618-2B07-420E-A2E5-C2FAED87FB90}"/>
              </a:ext>
            </a:extLst>
          </p:cNvPr>
          <p:cNvSpPr>
            <a:spLocks noGrp="1"/>
          </p:cNvSpPr>
          <p:nvPr>
            <p:ph idx="1"/>
          </p:nvPr>
        </p:nvSpPr>
        <p:spPr>
          <a:xfrm>
            <a:off x="2555759" y="2322576"/>
            <a:ext cx="7416927" cy="4050792"/>
          </a:xfrm>
        </p:spPr>
        <p:txBody>
          <a:bodyPr>
            <a:normAutofit/>
          </a:bodyPr>
          <a:lstStyle/>
          <a:p>
            <a:r>
              <a:rPr lang="en-US" altLang="en-US" sz="3200" i="1" dirty="0">
                <a:solidFill>
                  <a:srgbClr val="C00000"/>
                </a:solidFill>
              </a:rPr>
              <a:t>Health Care Providers</a:t>
            </a:r>
          </a:p>
          <a:p>
            <a:r>
              <a:rPr lang="en-US" altLang="en-US" sz="3200" dirty="0"/>
              <a:t>Health Care System</a:t>
            </a:r>
          </a:p>
          <a:p>
            <a:r>
              <a:rPr lang="en-US" altLang="en-US" sz="3200" dirty="0"/>
              <a:t>Families</a:t>
            </a:r>
          </a:p>
          <a:p>
            <a:r>
              <a:rPr lang="en-US" altLang="en-US" sz="3200" dirty="0"/>
              <a:t>Patients</a:t>
            </a:r>
          </a:p>
        </p:txBody>
      </p:sp>
    </p:spTree>
    <p:extLst>
      <p:ext uri="{BB962C8B-B14F-4D97-AF65-F5344CB8AC3E}">
        <p14:creationId xmlns:p14="http://schemas.microsoft.com/office/powerpoint/2010/main" val="182496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CMP</a:t>
            </a:r>
            <a:r>
              <a:rPr lang="en-US" dirty="0"/>
              <a:t> </a:t>
            </a:r>
            <a:r>
              <a:rPr lang="en-US" dirty="0" smtClean="0"/>
              <a:t>Funding Opportunity </a:t>
            </a:r>
            <a:endParaRPr lang="en-US" dirty="0"/>
          </a:p>
        </p:txBody>
      </p:sp>
      <p:sp>
        <p:nvSpPr>
          <p:cNvPr id="3" name="Content Placeholder 2"/>
          <p:cNvSpPr>
            <a:spLocks noGrp="1"/>
          </p:cNvSpPr>
          <p:nvPr>
            <p:ph idx="1"/>
          </p:nvPr>
        </p:nvSpPr>
        <p:spPr/>
        <p:txBody>
          <a:bodyPr>
            <a:normAutofit/>
          </a:bodyPr>
          <a:lstStyle/>
          <a:p>
            <a:r>
              <a:rPr lang="en-US" dirty="0" smtClean="0"/>
              <a:t>Quarterly Request for Applications (RFA)</a:t>
            </a:r>
          </a:p>
          <a:p>
            <a:pPr marL="0" indent="0">
              <a:buNone/>
            </a:pPr>
            <a:endParaRPr lang="en-US" dirty="0" smtClean="0"/>
          </a:p>
          <a:p>
            <a:r>
              <a:rPr lang="en-US" dirty="0" smtClean="0"/>
              <a:t>Funded programs must showcase a variety of enhancement philosophies through current and sound evidence-based practices </a:t>
            </a:r>
          </a:p>
          <a:p>
            <a:endParaRPr lang="en-US" dirty="0"/>
          </a:p>
          <a:p>
            <a:r>
              <a:rPr lang="en-US" dirty="0" smtClean="0"/>
              <a:t>For more information on how to submit a proposal visit the CMP website:</a:t>
            </a:r>
          </a:p>
          <a:p>
            <a:pPr lvl="1"/>
            <a:r>
              <a:rPr lang="en-US" dirty="0">
                <a:hlinkClick r:id="rId3"/>
              </a:rPr>
              <a:t>https://www.tn.gov/health/health-program-areas/nursing-home-civil-monetary-penalty--cmp--</a:t>
            </a:r>
            <a:r>
              <a:rPr lang="en-US" dirty="0" smtClean="0">
                <a:hlinkClick r:id="rId3"/>
              </a:rPr>
              <a:t>quality-improvement-program/redirect-cmp/cpm-how-to-apply.html</a:t>
            </a:r>
            <a:endParaRPr lang="en-US" dirty="0" smtClean="0"/>
          </a:p>
          <a:p>
            <a:pPr marL="0" indent="0">
              <a:buNone/>
            </a:pPr>
            <a:endParaRPr lang="en-US" dirty="0"/>
          </a:p>
          <a:p>
            <a:r>
              <a:rPr lang="en-US" dirty="0" smtClean="0"/>
              <a:t>Or contact the CMP Program to be added to our listserv to receive notifications via email </a:t>
            </a:r>
            <a:endParaRPr lang="en-US" dirty="0"/>
          </a:p>
        </p:txBody>
      </p:sp>
    </p:spTree>
    <p:extLst>
      <p:ext uri="{BB962C8B-B14F-4D97-AF65-F5344CB8AC3E}">
        <p14:creationId xmlns:p14="http://schemas.microsoft.com/office/powerpoint/2010/main" val="3087672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 xmlns:a16="http://schemas.microsoft.com/office/drawing/2014/main" id="{D5AE6E49-115F-412A-B031-2FCAB0EDBD8C}"/>
              </a:ext>
            </a:extLst>
          </p:cNvPr>
          <p:cNvSpPr>
            <a:spLocks noGrp="1" noRot="1" noChangeArrowheads="1"/>
          </p:cNvSpPr>
          <p:nvPr>
            <p:ph type="title"/>
          </p:nvPr>
        </p:nvSpPr>
        <p:spPr>
          <a:xfrm>
            <a:off x="1047751" y="407988"/>
            <a:ext cx="9944100" cy="1325562"/>
          </a:xfrm>
        </p:spPr>
        <p:txBody>
          <a:bodyPr>
            <a:normAutofit fontScale="90000"/>
          </a:bodyPr>
          <a:lstStyle/>
          <a:p>
            <a:pPr algn="ctr">
              <a:defRPr/>
            </a:pPr>
            <a:r>
              <a:rPr lang="en-US" sz="4900" dirty="0"/>
              <a:t>Prognostication…</a:t>
            </a:r>
            <a:br>
              <a:rPr lang="en-US" sz="4900" dirty="0"/>
            </a:br>
            <a:r>
              <a:rPr lang="en-US" sz="4900" dirty="0"/>
              <a:t>We Are Just Not That Good At It</a:t>
            </a:r>
            <a:r>
              <a:rPr lang="en-US" sz="3600" dirty="0"/>
              <a:t/>
            </a:r>
            <a:br>
              <a:rPr lang="en-US" sz="3600" dirty="0"/>
            </a:br>
            <a:r>
              <a:rPr lang="en-US" altLang="en-US" sz="2000" i="1" dirty="0"/>
              <a:t>BMJ. </a:t>
            </a:r>
            <a:r>
              <a:rPr lang="en-US" altLang="en-US" sz="2000" dirty="0"/>
              <a:t>2000 Feb 19;320(7233):469-473</a:t>
            </a:r>
            <a:endParaRPr lang="en-US" sz="2000" dirty="0"/>
          </a:p>
        </p:txBody>
      </p:sp>
      <p:sp>
        <p:nvSpPr>
          <p:cNvPr id="14339" name="Rectangle 3">
            <a:extLst>
              <a:ext uri="{FF2B5EF4-FFF2-40B4-BE49-F238E27FC236}">
                <a16:creationId xmlns="" xmlns:a16="http://schemas.microsoft.com/office/drawing/2014/main" id="{74DF664A-C1D8-4B26-9E7D-83749B4598F9}"/>
              </a:ext>
            </a:extLst>
          </p:cNvPr>
          <p:cNvSpPr>
            <a:spLocks noGrp="1" noChangeArrowheads="1"/>
          </p:cNvSpPr>
          <p:nvPr>
            <p:ph idx="1"/>
          </p:nvPr>
        </p:nvSpPr>
        <p:spPr>
          <a:xfrm>
            <a:off x="1676400" y="2057399"/>
            <a:ext cx="8382000" cy="3857626"/>
          </a:xfrm>
        </p:spPr>
        <p:txBody>
          <a:bodyPr rtlCol="0">
            <a:normAutofit lnSpcReduction="10000"/>
          </a:bodyPr>
          <a:lstStyle/>
          <a:p>
            <a:pPr marL="182880" indent="-182880">
              <a:lnSpc>
                <a:spcPct val="80000"/>
              </a:lnSpc>
              <a:buNone/>
              <a:defRPr/>
            </a:pPr>
            <a:r>
              <a:rPr lang="en-US" altLang="en-US" sz="4000" b="1" dirty="0"/>
              <a:t>	</a:t>
            </a:r>
            <a:r>
              <a:rPr lang="en-US" altLang="en-US" sz="3500" dirty="0"/>
              <a:t>U. Chicago Medical Center Study: extent and determinants of error in prognostication</a:t>
            </a:r>
          </a:p>
          <a:p>
            <a:pPr marL="182880" indent="-182880">
              <a:lnSpc>
                <a:spcPct val="80000"/>
              </a:lnSpc>
              <a:buNone/>
              <a:defRPr/>
            </a:pPr>
            <a:endParaRPr lang="en-US" altLang="en-US" sz="3500" dirty="0"/>
          </a:p>
          <a:p>
            <a:pPr marL="182880" indent="-182880">
              <a:lnSpc>
                <a:spcPct val="80000"/>
              </a:lnSpc>
              <a:buNone/>
              <a:defRPr/>
            </a:pPr>
            <a:r>
              <a:rPr lang="en-US" altLang="en-US" sz="3500" dirty="0"/>
              <a:t> 	Study participants:</a:t>
            </a:r>
          </a:p>
          <a:p>
            <a:pPr lvl="1" indent="-182880">
              <a:lnSpc>
                <a:spcPct val="80000"/>
              </a:lnSpc>
              <a:defRPr/>
            </a:pPr>
            <a:r>
              <a:rPr lang="en-US" altLang="en-US" sz="3500" dirty="0"/>
              <a:t>343 physicians</a:t>
            </a:r>
          </a:p>
          <a:p>
            <a:pPr lvl="1" indent="-182880">
              <a:lnSpc>
                <a:spcPct val="80000"/>
              </a:lnSpc>
              <a:defRPr/>
            </a:pPr>
            <a:r>
              <a:rPr lang="en-US" altLang="en-US" sz="3500" dirty="0"/>
              <a:t>468 terminally ill patient</a:t>
            </a:r>
            <a:r>
              <a:rPr lang="en-US" altLang="en-US" sz="3200" dirty="0"/>
              <a:t>s</a:t>
            </a:r>
            <a:br>
              <a:rPr lang="en-US" altLang="en-US" sz="3200" dirty="0"/>
            </a:br>
            <a:endParaRPr lang="en-US" altLang="en-US" sz="3200" dirty="0"/>
          </a:p>
          <a:p>
            <a:pPr marL="182880" indent="-182880">
              <a:lnSpc>
                <a:spcPct val="80000"/>
              </a:lnSpc>
              <a:buNone/>
              <a:defRPr/>
            </a:pPr>
            <a:endParaRPr lang="en-US" altLang="en-US" sz="1800" dirty="0"/>
          </a:p>
          <a:p>
            <a:pPr marL="182880" indent="-182880">
              <a:lnSpc>
                <a:spcPct val="80000"/>
              </a:lnSpc>
              <a:buNone/>
              <a:defRPr/>
            </a:pPr>
            <a:endParaRPr lang="en-US" altLang="en-US" sz="1800" dirty="0"/>
          </a:p>
        </p:txBody>
      </p:sp>
    </p:spTree>
    <p:extLst>
      <p:ext uri="{BB962C8B-B14F-4D97-AF65-F5344CB8AC3E}">
        <p14:creationId xmlns:p14="http://schemas.microsoft.com/office/powerpoint/2010/main" val="3573430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a:extLst>
              <a:ext uri="{FF2B5EF4-FFF2-40B4-BE49-F238E27FC236}">
                <a16:creationId xmlns="" xmlns:a16="http://schemas.microsoft.com/office/drawing/2014/main" id="{1F30F607-7C04-42B6-865C-F3C12CE5C48D}"/>
              </a:ext>
            </a:extLst>
          </p:cNvPr>
          <p:cNvSpPr>
            <a:spLocks noGrp="1" noRot="1" noChangeArrowheads="1"/>
          </p:cNvSpPr>
          <p:nvPr>
            <p:ph type="title"/>
          </p:nvPr>
        </p:nvSpPr>
        <p:spPr>
          <a:xfrm>
            <a:off x="2209800" y="484632"/>
            <a:ext cx="7772400" cy="1609344"/>
          </a:xfrm>
        </p:spPr>
        <p:txBody>
          <a:bodyPr/>
          <a:lstStyle/>
          <a:p>
            <a:pPr algn="ctr">
              <a:defRPr/>
            </a:pPr>
            <a:r>
              <a:rPr lang="en-US" sz="4400" dirty="0"/>
              <a:t>Christakis et al. </a:t>
            </a:r>
            <a:r>
              <a:rPr lang="en-US" dirty="0"/>
              <a:t/>
            </a:r>
            <a:br>
              <a:rPr lang="en-US" dirty="0"/>
            </a:br>
            <a:r>
              <a:rPr lang="en-US" altLang="en-US" sz="2000" i="1" dirty="0"/>
              <a:t>BMJ. </a:t>
            </a:r>
            <a:r>
              <a:rPr lang="en-US" altLang="en-US" sz="2000" dirty="0"/>
              <a:t>2000 Feb 19;320(7233):469-473</a:t>
            </a:r>
            <a:endParaRPr lang="en-US" sz="2000" dirty="0"/>
          </a:p>
        </p:txBody>
      </p:sp>
      <p:sp>
        <p:nvSpPr>
          <p:cNvPr id="15363" name="Rectangle 3">
            <a:extLst>
              <a:ext uri="{FF2B5EF4-FFF2-40B4-BE49-F238E27FC236}">
                <a16:creationId xmlns="" xmlns:a16="http://schemas.microsoft.com/office/drawing/2014/main" id="{E8D14BF3-4C4A-480B-B3DF-CD0D33C4509C}"/>
              </a:ext>
            </a:extLst>
          </p:cNvPr>
          <p:cNvSpPr>
            <a:spLocks noGrp="1" noChangeArrowheads="1"/>
          </p:cNvSpPr>
          <p:nvPr>
            <p:ph idx="1"/>
          </p:nvPr>
        </p:nvSpPr>
        <p:spPr>
          <a:xfrm>
            <a:off x="1239775" y="2322576"/>
            <a:ext cx="9712452" cy="4050792"/>
          </a:xfrm>
        </p:spPr>
        <p:txBody>
          <a:bodyPr rtlCol="0">
            <a:normAutofit fontScale="70000" lnSpcReduction="20000"/>
          </a:bodyPr>
          <a:lstStyle/>
          <a:p>
            <a:pPr lvl="1" indent="-182880">
              <a:lnSpc>
                <a:spcPct val="80000"/>
              </a:lnSpc>
              <a:defRPr/>
            </a:pPr>
            <a:r>
              <a:rPr lang="en-US" altLang="en-US" sz="4600" dirty="0"/>
              <a:t>Median survival for patients 24 days</a:t>
            </a:r>
          </a:p>
          <a:p>
            <a:pPr lvl="1" indent="-182880">
              <a:lnSpc>
                <a:spcPct val="80000"/>
              </a:lnSpc>
              <a:buNone/>
              <a:defRPr/>
            </a:pPr>
            <a:endParaRPr lang="en-US" altLang="en-US" sz="4600" dirty="0"/>
          </a:p>
          <a:p>
            <a:pPr lvl="1" indent="-182880">
              <a:lnSpc>
                <a:spcPct val="80000"/>
              </a:lnSpc>
              <a:defRPr/>
            </a:pPr>
            <a:r>
              <a:rPr lang="en-US" altLang="en-US" sz="4600" dirty="0"/>
              <a:t>20% predictions were accurate (within 33% estimated survival time)</a:t>
            </a:r>
          </a:p>
          <a:p>
            <a:pPr lvl="1" indent="-182880">
              <a:lnSpc>
                <a:spcPct val="80000"/>
              </a:lnSpc>
              <a:buNone/>
              <a:defRPr/>
            </a:pPr>
            <a:endParaRPr lang="en-US" altLang="en-US" sz="4600" dirty="0"/>
          </a:p>
          <a:p>
            <a:pPr lvl="1" indent="-182880">
              <a:lnSpc>
                <a:spcPct val="80000"/>
              </a:lnSpc>
              <a:defRPr/>
            </a:pPr>
            <a:r>
              <a:rPr lang="en-US" altLang="en-US" sz="4600" dirty="0"/>
              <a:t>63% predictions were over </a:t>
            </a:r>
            <a:r>
              <a:rPr lang="en-US" altLang="en-US" sz="4600" dirty="0">
                <a:solidFill>
                  <a:srgbClr val="FF0000"/>
                </a:solidFill>
              </a:rPr>
              <a:t>optimistic</a:t>
            </a:r>
          </a:p>
          <a:p>
            <a:pPr lvl="1" indent="-182880">
              <a:lnSpc>
                <a:spcPct val="80000"/>
              </a:lnSpc>
              <a:buNone/>
              <a:defRPr/>
            </a:pPr>
            <a:endParaRPr lang="en-US" altLang="en-US" sz="4600" dirty="0"/>
          </a:p>
          <a:p>
            <a:pPr lvl="1" indent="-182880">
              <a:lnSpc>
                <a:spcPct val="80000"/>
              </a:lnSpc>
              <a:defRPr/>
            </a:pPr>
            <a:r>
              <a:rPr lang="en-US" altLang="en-US" sz="4600" dirty="0"/>
              <a:t>17% predictions were overly pessimistic</a:t>
            </a:r>
          </a:p>
          <a:p>
            <a:pPr lvl="1" indent="-182880">
              <a:lnSpc>
                <a:spcPct val="80000"/>
              </a:lnSpc>
              <a:buNone/>
              <a:defRPr/>
            </a:pPr>
            <a:endParaRPr lang="en-US" altLang="en-US" sz="5800" b="1" dirty="0"/>
          </a:p>
          <a:p>
            <a:pPr marL="182880" indent="-182880">
              <a:lnSpc>
                <a:spcPct val="80000"/>
              </a:lnSpc>
              <a:buNone/>
              <a:defRPr/>
            </a:pPr>
            <a:r>
              <a:rPr lang="en-US" altLang="en-US" sz="5800" dirty="0"/>
              <a:t>	</a:t>
            </a:r>
          </a:p>
          <a:p>
            <a:pPr marL="182880" indent="-182880">
              <a:lnSpc>
                <a:spcPct val="80000"/>
              </a:lnSpc>
              <a:buNone/>
              <a:defRPr/>
            </a:pPr>
            <a:endParaRPr lang="en-US" altLang="en-US" sz="1600" dirty="0"/>
          </a:p>
          <a:p>
            <a:pPr marL="182880" indent="-182880">
              <a:lnSpc>
                <a:spcPct val="80000"/>
              </a:lnSpc>
              <a:buNone/>
              <a:defRPr/>
            </a:pPr>
            <a:endParaRPr lang="en-US" altLang="en-US" sz="1600" dirty="0"/>
          </a:p>
          <a:p>
            <a:pPr marL="182880" indent="-182880">
              <a:lnSpc>
                <a:spcPct val="80000"/>
              </a:lnSpc>
              <a:buNone/>
              <a:defRPr/>
            </a:pPr>
            <a:endParaRPr lang="en-US" altLang="en-US" sz="1600" dirty="0"/>
          </a:p>
          <a:p>
            <a:pPr marL="182880" indent="-182880">
              <a:lnSpc>
                <a:spcPct val="80000"/>
              </a:lnSpc>
              <a:buNone/>
              <a:defRPr/>
            </a:pPr>
            <a:endParaRPr lang="en-US" altLang="en-US" sz="1600" dirty="0"/>
          </a:p>
        </p:txBody>
      </p:sp>
    </p:spTree>
    <p:extLst>
      <p:ext uri="{BB962C8B-B14F-4D97-AF65-F5344CB8AC3E}">
        <p14:creationId xmlns:p14="http://schemas.microsoft.com/office/powerpoint/2010/main" val="27320796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a:extLst>
              <a:ext uri="{FF2B5EF4-FFF2-40B4-BE49-F238E27FC236}">
                <a16:creationId xmlns="" xmlns:a16="http://schemas.microsoft.com/office/drawing/2014/main" id="{C52BAADD-6FAD-4CD6-A161-004B3CB98BB7}"/>
              </a:ext>
            </a:extLst>
          </p:cNvPr>
          <p:cNvSpPr>
            <a:spLocks noGrp="1" noRot="1" noChangeArrowheads="1"/>
          </p:cNvSpPr>
          <p:nvPr>
            <p:ph type="title"/>
          </p:nvPr>
        </p:nvSpPr>
        <p:spPr>
          <a:xfrm>
            <a:off x="2209800" y="484632"/>
            <a:ext cx="7772400" cy="1609344"/>
          </a:xfrm>
        </p:spPr>
        <p:txBody>
          <a:bodyPr/>
          <a:lstStyle/>
          <a:p>
            <a:pPr algn="ctr">
              <a:defRPr/>
            </a:pPr>
            <a:r>
              <a:rPr lang="en-US" sz="4400" dirty="0"/>
              <a:t>Christakis et al. </a:t>
            </a:r>
            <a:br>
              <a:rPr lang="en-US" sz="4400" dirty="0"/>
            </a:br>
            <a:r>
              <a:rPr lang="en-US" altLang="en-US" sz="2000" i="1" dirty="0"/>
              <a:t>BMJ. </a:t>
            </a:r>
            <a:r>
              <a:rPr lang="en-US" altLang="en-US" sz="2000" dirty="0"/>
              <a:t>2000 Feb 19;320(7233):469-473</a:t>
            </a:r>
            <a:endParaRPr lang="en-US" sz="2000" dirty="0"/>
          </a:p>
        </p:txBody>
      </p:sp>
      <p:sp>
        <p:nvSpPr>
          <p:cNvPr id="16387" name="Rectangle 3">
            <a:extLst>
              <a:ext uri="{FF2B5EF4-FFF2-40B4-BE49-F238E27FC236}">
                <a16:creationId xmlns="" xmlns:a16="http://schemas.microsoft.com/office/drawing/2014/main" id="{151A0C8B-E952-4E6B-95F5-6272DFFA8EAE}"/>
              </a:ext>
            </a:extLst>
          </p:cNvPr>
          <p:cNvSpPr>
            <a:spLocks noGrp="1" noChangeArrowheads="1"/>
          </p:cNvSpPr>
          <p:nvPr>
            <p:ph idx="1"/>
          </p:nvPr>
        </p:nvSpPr>
        <p:spPr>
          <a:xfrm>
            <a:off x="1752600" y="1905000"/>
            <a:ext cx="8229600" cy="3048000"/>
          </a:xfrm>
        </p:spPr>
        <p:txBody>
          <a:bodyPr rtlCol="0">
            <a:normAutofit lnSpcReduction="10000"/>
          </a:bodyPr>
          <a:lstStyle/>
          <a:p>
            <a:pPr marL="182880" indent="-182880">
              <a:lnSpc>
                <a:spcPct val="80000"/>
              </a:lnSpc>
              <a:defRPr/>
            </a:pPr>
            <a:r>
              <a:rPr lang="en-US" altLang="en-US" sz="3200" dirty="0"/>
              <a:t>Physicians overestimate prognosis by factor of 5</a:t>
            </a:r>
          </a:p>
          <a:p>
            <a:pPr marL="182880" indent="-182880">
              <a:lnSpc>
                <a:spcPct val="80000"/>
              </a:lnSpc>
              <a:buNone/>
              <a:defRPr/>
            </a:pPr>
            <a:endParaRPr lang="en-US" altLang="en-US" sz="3200" dirty="0"/>
          </a:p>
          <a:p>
            <a:pPr marL="182880" indent="-182880">
              <a:lnSpc>
                <a:spcPct val="80000"/>
              </a:lnSpc>
              <a:defRPr/>
            </a:pPr>
            <a:r>
              <a:rPr lang="en-US" altLang="en-US" sz="3200" dirty="0"/>
              <a:t>As duration of physician patient relationship increases, and time from last contact decreases,  prognostic accuracy decreases</a:t>
            </a:r>
          </a:p>
          <a:p>
            <a:pPr marL="182880" indent="-182880">
              <a:lnSpc>
                <a:spcPct val="80000"/>
              </a:lnSpc>
              <a:buNone/>
              <a:defRPr/>
            </a:pPr>
            <a:endParaRPr lang="en-US" altLang="en-US" dirty="0"/>
          </a:p>
          <a:p>
            <a:pPr marL="182880" indent="-182880">
              <a:lnSpc>
                <a:spcPct val="80000"/>
              </a:lnSpc>
              <a:buNone/>
              <a:defRPr/>
            </a:pPr>
            <a:endParaRPr lang="en-US" altLang="en-US" dirty="0"/>
          </a:p>
          <a:p>
            <a:pPr marL="182880" indent="-182880">
              <a:lnSpc>
                <a:spcPct val="80000"/>
              </a:lnSpc>
              <a:defRPr/>
            </a:pPr>
            <a:endParaRPr lang="en-US" altLang="en-US" sz="1400" dirty="0"/>
          </a:p>
        </p:txBody>
      </p:sp>
    </p:spTree>
    <p:extLst>
      <p:ext uri="{BB962C8B-B14F-4D97-AF65-F5344CB8AC3E}">
        <p14:creationId xmlns:p14="http://schemas.microsoft.com/office/powerpoint/2010/main" val="3810936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365122-98EF-47E0-8F80-5614C98A15B1}"/>
              </a:ext>
            </a:extLst>
          </p:cNvPr>
          <p:cNvSpPr>
            <a:spLocks noGrp="1"/>
          </p:cNvSpPr>
          <p:nvPr>
            <p:ph type="title"/>
          </p:nvPr>
        </p:nvSpPr>
        <p:spPr>
          <a:xfrm>
            <a:off x="2209800" y="484632"/>
            <a:ext cx="7772400" cy="1609344"/>
          </a:xfrm>
        </p:spPr>
        <p:txBody>
          <a:bodyPr>
            <a:normAutofit/>
          </a:bodyPr>
          <a:lstStyle/>
          <a:p>
            <a:pPr algn="ctr">
              <a:defRPr/>
            </a:pPr>
            <a:r>
              <a:rPr lang="en-US" sz="4400" dirty="0"/>
              <a:t>Discomfort with the truth </a:t>
            </a:r>
            <a:br>
              <a:rPr lang="en-US" sz="4400" dirty="0"/>
            </a:br>
            <a:r>
              <a:rPr lang="en-US" sz="4400" i="1" dirty="0"/>
              <a:t>if we had it…</a:t>
            </a:r>
          </a:p>
        </p:txBody>
      </p:sp>
      <p:pic>
        <p:nvPicPr>
          <p:cNvPr id="29699" name="Content Placeholder 3">
            <a:extLst>
              <a:ext uri="{FF2B5EF4-FFF2-40B4-BE49-F238E27FC236}">
                <a16:creationId xmlns="" xmlns:a16="http://schemas.microsoft.com/office/drawing/2014/main" id="{75EE9A9F-B6AC-45AD-917C-E4167FD011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76700" y="2120900"/>
            <a:ext cx="4238625" cy="4051300"/>
          </a:xfrm>
        </p:spPr>
      </p:pic>
    </p:spTree>
    <p:extLst>
      <p:ext uri="{BB962C8B-B14F-4D97-AF65-F5344CB8AC3E}">
        <p14:creationId xmlns:p14="http://schemas.microsoft.com/office/powerpoint/2010/main" val="222056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a:extLst>
              <a:ext uri="{FF2B5EF4-FFF2-40B4-BE49-F238E27FC236}">
                <a16:creationId xmlns="" xmlns:a16="http://schemas.microsoft.com/office/drawing/2014/main" id="{D05AD34C-4426-443B-85CF-8A8D6232DF93}"/>
              </a:ext>
            </a:extLst>
          </p:cNvPr>
          <p:cNvSpPr>
            <a:spLocks noGrp="1" noRot="1" noChangeArrowheads="1"/>
          </p:cNvSpPr>
          <p:nvPr>
            <p:ph type="title"/>
          </p:nvPr>
        </p:nvSpPr>
        <p:spPr>
          <a:xfrm>
            <a:off x="2209800" y="484632"/>
            <a:ext cx="7772400" cy="1609344"/>
          </a:xfrm>
        </p:spPr>
        <p:txBody>
          <a:bodyPr/>
          <a:lstStyle/>
          <a:p>
            <a:pPr algn="ctr">
              <a:defRPr/>
            </a:pPr>
            <a:r>
              <a:rPr lang="en-US" sz="4400" dirty="0"/>
              <a:t>Christakis et al</a:t>
            </a:r>
            <a:r>
              <a:rPr lang="en-US" dirty="0"/>
              <a:t/>
            </a:r>
            <a:br>
              <a:rPr lang="en-US" dirty="0"/>
            </a:br>
            <a:r>
              <a:rPr lang="en-US" altLang="en-US" sz="2000" dirty="0"/>
              <a:t>Annals of Internal Medicine. Jun 2001. Vol134(12);1096-1105</a:t>
            </a:r>
            <a:r>
              <a:rPr lang="en-US" altLang="en-US" sz="2400" dirty="0"/>
              <a:t>.</a:t>
            </a:r>
            <a:endParaRPr lang="en-US" sz="2400" dirty="0"/>
          </a:p>
        </p:txBody>
      </p:sp>
      <p:sp>
        <p:nvSpPr>
          <p:cNvPr id="18435" name="Rectangle 3">
            <a:extLst>
              <a:ext uri="{FF2B5EF4-FFF2-40B4-BE49-F238E27FC236}">
                <a16:creationId xmlns="" xmlns:a16="http://schemas.microsoft.com/office/drawing/2014/main" id="{19C1DA66-AF29-4486-BEF8-CF37D5C53493}"/>
              </a:ext>
            </a:extLst>
          </p:cNvPr>
          <p:cNvSpPr>
            <a:spLocks noGrp="1" noChangeArrowheads="1"/>
          </p:cNvSpPr>
          <p:nvPr>
            <p:ph idx="1"/>
          </p:nvPr>
        </p:nvSpPr>
        <p:spPr>
          <a:xfrm>
            <a:off x="1981200" y="1828801"/>
            <a:ext cx="7772400" cy="4297363"/>
          </a:xfrm>
        </p:spPr>
        <p:txBody>
          <a:bodyPr rtlCol="0">
            <a:normAutofit fontScale="92500" lnSpcReduction="10000"/>
          </a:bodyPr>
          <a:lstStyle/>
          <a:p>
            <a:pPr marL="182880" indent="-182880">
              <a:lnSpc>
                <a:spcPct val="80000"/>
              </a:lnSpc>
              <a:defRPr/>
            </a:pPr>
            <a:r>
              <a:rPr lang="en-US" altLang="en-US" sz="3200" dirty="0"/>
              <a:t>Study:</a:t>
            </a:r>
          </a:p>
          <a:p>
            <a:pPr lvl="1" indent="-182880">
              <a:lnSpc>
                <a:spcPct val="80000"/>
              </a:lnSpc>
              <a:defRPr/>
            </a:pPr>
            <a:r>
              <a:rPr lang="en-US" altLang="en-US" sz="3200" dirty="0"/>
              <a:t> 326 patients</a:t>
            </a:r>
          </a:p>
          <a:p>
            <a:pPr lvl="1" indent="-182880">
              <a:lnSpc>
                <a:spcPct val="80000"/>
              </a:lnSpc>
              <a:defRPr/>
            </a:pPr>
            <a:r>
              <a:rPr lang="en-US" altLang="en-US" sz="3200" dirty="0"/>
              <a:t>258 physicians</a:t>
            </a:r>
          </a:p>
          <a:p>
            <a:pPr marL="274320" lvl="1" indent="0">
              <a:lnSpc>
                <a:spcPct val="80000"/>
              </a:lnSpc>
              <a:buNone/>
              <a:defRPr/>
            </a:pPr>
            <a:endParaRPr lang="en-US" altLang="en-US" sz="2600" dirty="0"/>
          </a:p>
          <a:p>
            <a:pPr marL="182880" indent="-182880">
              <a:lnSpc>
                <a:spcPct val="80000"/>
              </a:lnSpc>
              <a:defRPr/>
            </a:pPr>
            <a:r>
              <a:rPr lang="en-US" altLang="en-US" sz="3200" dirty="0"/>
              <a:t>Physicians stated:</a:t>
            </a:r>
          </a:p>
          <a:p>
            <a:pPr lvl="1" indent="-182880">
              <a:lnSpc>
                <a:spcPct val="80000"/>
              </a:lnSpc>
              <a:defRPr/>
            </a:pPr>
            <a:r>
              <a:rPr lang="en-US" altLang="en-US" sz="3200" dirty="0"/>
              <a:t> 37% of time they would provide frank estimates </a:t>
            </a:r>
          </a:p>
          <a:p>
            <a:pPr lvl="1" indent="-182880">
              <a:lnSpc>
                <a:spcPct val="80000"/>
              </a:lnSpc>
              <a:defRPr/>
            </a:pPr>
            <a:r>
              <a:rPr lang="en-US" altLang="en-US" sz="3200" dirty="0">
                <a:solidFill>
                  <a:srgbClr val="C00000"/>
                </a:solidFill>
              </a:rPr>
              <a:t>63% of time</a:t>
            </a:r>
            <a:r>
              <a:rPr lang="en-US" altLang="en-US" sz="3200" dirty="0"/>
              <a:t>, would provide no estimate or either a conscious over/underestimate </a:t>
            </a:r>
          </a:p>
          <a:p>
            <a:pPr lvl="1" indent="-182880">
              <a:lnSpc>
                <a:spcPct val="80000"/>
              </a:lnSpc>
              <a:buNone/>
              <a:defRPr/>
            </a:pPr>
            <a:endParaRPr lang="en-US" altLang="en-US" dirty="0"/>
          </a:p>
          <a:p>
            <a:pPr lvl="1" indent="-182880">
              <a:lnSpc>
                <a:spcPct val="80000"/>
              </a:lnSpc>
              <a:buNone/>
              <a:defRPr/>
            </a:pPr>
            <a:r>
              <a:rPr lang="en-US" altLang="en-US" dirty="0"/>
              <a:t>	</a:t>
            </a:r>
          </a:p>
        </p:txBody>
      </p:sp>
    </p:spTree>
    <p:extLst>
      <p:ext uri="{BB962C8B-B14F-4D97-AF65-F5344CB8AC3E}">
        <p14:creationId xmlns:p14="http://schemas.microsoft.com/office/powerpoint/2010/main" val="2171062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72B24-5F74-4DB8-9F01-63C0893EBB8A}"/>
              </a:ext>
            </a:extLst>
          </p:cNvPr>
          <p:cNvSpPr>
            <a:spLocks noGrp="1"/>
          </p:cNvSpPr>
          <p:nvPr>
            <p:ph type="title"/>
          </p:nvPr>
        </p:nvSpPr>
        <p:spPr>
          <a:xfrm>
            <a:off x="2209800" y="484632"/>
            <a:ext cx="7772400" cy="1609344"/>
          </a:xfrm>
        </p:spPr>
        <p:txBody>
          <a:bodyPr>
            <a:normAutofit/>
          </a:bodyPr>
          <a:lstStyle/>
          <a:p>
            <a:pPr algn="ctr">
              <a:defRPr/>
            </a:pPr>
            <a:r>
              <a:rPr lang="en-US" sz="4400" dirty="0"/>
              <a:t>Barriers to achieving </a:t>
            </a:r>
            <a:br>
              <a:rPr lang="en-US" sz="4400" dirty="0"/>
            </a:br>
            <a:r>
              <a:rPr lang="en-US" sz="4400" dirty="0"/>
              <a:t>“goal concordant care””</a:t>
            </a:r>
          </a:p>
        </p:txBody>
      </p:sp>
      <p:sp>
        <p:nvSpPr>
          <p:cNvPr id="34819" name="Content Placeholder 2">
            <a:extLst>
              <a:ext uri="{FF2B5EF4-FFF2-40B4-BE49-F238E27FC236}">
                <a16:creationId xmlns="" xmlns:a16="http://schemas.microsoft.com/office/drawing/2014/main" id="{4C28FC2F-5A17-4D64-8536-EB2C77133DF0}"/>
              </a:ext>
            </a:extLst>
          </p:cNvPr>
          <p:cNvSpPr>
            <a:spLocks noGrp="1" noChangeArrowheads="1"/>
          </p:cNvSpPr>
          <p:nvPr>
            <p:ph idx="1"/>
          </p:nvPr>
        </p:nvSpPr>
        <p:spPr>
          <a:xfrm>
            <a:off x="2524125" y="2524125"/>
            <a:ext cx="7620000" cy="3276600"/>
          </a:xfrm>
        </p:spPr>
        <p:txBody>
          <a:bodyPr/>
          <a:lstStyle/>
          <a:p>
            <a:r>
              <a:rPr lang="en-US" altLang="en-US" sz="3200" dirty="0"/>
              <a:t>Health Care Providers</a:t>
            </a:r>
          </a:p>
          <a:p>
            <a:r>
              <a:rPr lang="en-US" altLang="en-US" sz="3200" i="1" dirty="0">
                <a:solidFill>
                  <a:srgbClr val="FF0000"/>
                </a:solidFill>
              </a:rPr>
              <a:t>Health Care System</a:t>
            </a:r>
          </a:p>
          <a:p>
            <a:r>
              <a:rPr lang="en-US" altLang="en-US" sz="3200" dirty="0"/>
              <a:t>Families</a:t>
            </a:r>
          </a:p>
          <a:p>
            <a:r>
              <a:rPr lang="en-US" altLang="en-US" sz="3200" dirty="0"/>
              <a:t>Patients</a:t>
            </a:r>
          </a:p>
        </p:txBody>
      </p:sp>
    </p:spTree>
    <p:extLst>
      <p:ext uri="{BB962C8B-B14F-4D97-AF65-F5344CB8AC3E}">
        <p14:creationId xmlns:p14="http://schemas.microsoft.com/office/powerpoint/2010/main" val="623904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B73B166D-A620-4720-8D60-BB7BA8AAB637}"/>
              </a:ext>
            </a:extLst>
          </p:cNvPr>
          <p:cNvSpPr>
            <a:spLocks noGrp="1"/>
          </p:cNvSpPr>
          <p:nvPr>
            <p:ph type="body" sz="half" idx="2"/>
          </p:nvPr>
        </p:nvSpPr>
        <p:spPr>
          <a:xfrm>
            <a:off x="8371840" y="695327"/>
            <a:ext cx="3820160" cy="5487543"/>
          </a:xfrm>
        </p:spPr>
        <p:txBody>
          <a:bodyPr>
            <a:normAutofit fontScale="85000" lnSpcReduction="20000"/>
          </a:bodyPr>
          <a:lstStyle/>
          <a:p>
            <a:pPr algn="ctr"/>
            <a:r>
              <a:rPr lang="en-US" altLang="en-US" sz="3400" i="1" dirty="0"/>
              <a:t>Health Care System is Complicated</a:t>
            </a:r>
          </a:p>
          <a:p>
            <a:pPr marL="914400" lvl="1" indent="-457200">
              <a:buFont typeface="Arial" panose="020B0604020202020204" pitchFamily="34" charset="0"/>
              <a:buChar char="•"/>
            </a:pPr>
            <a:endParaRPr lang="en-US" altLang="en-US" sz="3400" i="1" dirty="0"/>
          </a:p>
          <a:p>
            <a:pPr marL="914400" lvl="1" indent="-457200">
              <a:buFont typeface="Arial" panose="020B0604020202020204" pitchFamily="34" charset="0"/>
              <a:buChar char="•"/>
            </a:pPr>
            <a:r>
              <a:rPr lang="en-US" altLang="en-US" sz="3400" i="1" dirty="0"/>
              <a:t>Health care professionals tend to avoid conversations on death and dying</a:t>
            </a:r>
          </a:p>
          <a:p>
            <a:pPr marL="914400" lvl="1" indent="-457200">
              <a:buFont typeface="Arial" panose="020B0604020202020204" pitchFamily="34" charset="0"/>
              <a:buChar char="•"/>
            </a:pPr>
            <a:endParaRPr lang="en-US" altLang="en-US" sz="3400" i="1" dirty="0"/>
          </a:p>
          <a:p>
            <a:pPr marL="914400" lvl="1" indent="-457200">
              <a:buFont typeface="Arial" panose="020B0604020202020204" pitchFamily="34" charset="0"/>
              <a:buChar char="•"/>
            </a:pPr>
            <a:r>
              <a:rPr lang="en-US" altLang="en-US" sz="3400" i="1" dirty="0"/>
              <a:t>Mrs. W a d her family wanted to ensure her wishes were met at the EOL</a:t>
            </a:r>
          </a:p>
          <a:p>
            <a:pPr marL="914400" lvl="1" indent="-457200">
              <a:buFont typeface="Arial" panose="020B0604020202020204" pitchFamily="34" charset="0"/>
              <a:buChar char="•"/>
            </a:pPr>
            <a:endParaRPr lang="en-US" dirty="0"/>
          </a:p>
        </p:txBody>
      </p:sp>
      <p:pic>
        <p:nvPicPr>
          <p:cNvPr id="5" name="Picture 2">
            <a:extLst>
              <a:ext uri="{FF2B5EF4-FFF2-40B4-BE49-F238E27FC236}">
                <a16:creationId xmlns="" xmlns:a16="http://schemas.microsoft.com/office/drawing/2014/main" id="{D396DFC3-2C5C-495D-AC38-42D5EE64ED9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10" y="1307918"/>
            <a:ext cx="6711951" cy="377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687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B2DA33-8E2C-4189-982D-E55832F5F2A9}"/>
              </a:ext>
            </a:extLst>
          </p:cNvPr>
          <p:cNvSpPr>
            <a:spLocks noGrp="1"/>
          </p:cNvSpPr>
          <p:nvPr>
            <p:ph type="title"/>
          </p:nvPr>
        </p:nvSpPr>
        <p:spPr>
          <a:xfrm>
            <a:off x="2209800" y="484632"/>
            <a:ext cx="7772400" cy="1609344"/>
          </a:xfrm>
        </p:spPr>
        <p:txBody>
          <a:bodyPr>
            <a:normAutofit/>
          </a:bodyPr>
          <a:lstStyle/>
          <a:p>
            <a:pPr algn="ctr">
              <a:defRPr/>
            </a:pPr>
            <a:r>
              <a:rPr lang="en-US" sz="4400" dirty="0"/>
              <a:t>Barriers to achieving </a:t>
            </a:r>
            <a:br>
              <a:rPr lang="en-US" sz="4400" dirty="0"/>
            </a:br>
            <a:r>
              <a:rPr lang="en-US" sz="4400" dirty="0"/>
              <a:t>“goal concordant care”</a:t>
            </a:r>
          </a:p>
        </p:txBody>
      </p:sp>
      <p:sp>
        <p:nvSpPr>
          <p:cNvPr id="39939" name="Content Placeholder 2">
            <a:extLst>
              <a:ext uri="{FF2B5EF4-FFF2-40B4-BE49-F238E27FC236}">
                <a16:creationId xmlns="" xmlns:a16="http://schemas.microsoft.com/office/drawing/2014/main" id="{6899DA10-FC4F-47F4-95A7-E006144F864B}"/>
              </a:ext>
            </a:extLst>
          </p:cNvPr>
          <p:cNvSpPr>
            <a:spLocks noGrp="1" noChangeArrowheads="1"/>
          </p:cNvSpPr>
          <p:nvPr>
            <p:ph idx="1"/>
          </p:nvPr>
        </p:nvSpPr>
        <p:spPr>
          <a:xfrm>
            <a:off x="1752600" y="2571750"/>
            <a:ext cx="7620000" cy="3276600"/>
          </a:xfrm>
        </p:spPr>
        <p:txBody>
          <a:bodyPr/>
          <a:lstStyle/>
          <a:p>
            <a:r>
              <a:rPr lang="en-US" altLang="en-US" sz="3200" dirty="0"/>
              <a:t>Health Care Providers</a:t>
            </a:r>
          </a:p>
          <a:p>
            <a:r>
              <a:rPr lang="en-US" altLang="en-US" sz="3200" dirty="0"/>
              <a:t>Health Care System</a:t>
            </a:r>
          </a:p>
          <a:p>
            <a:r>
              <a:rPr lang="en-US" altLang="en-US" sz="3200" i="1" dirty="0">
                <a:solidFill>
                  <a:srgbClr val="C00000"/>
                </a:solidFill>
              </a:rPr>
              <a:t>Families</a:t>
            </a:r>
          </a:p>
          <a:p>
            <a:r>
              <a:rPr lang="en-US" altLang="en-US" sz="3200" dirty="0"/>
              <a:t>Patients</a:t>
            </a:r>
          </a:p>
        </p:txBody>
      </p:sp>
    </p:spTree>
    <p:extLst>
      <p:ext uri="{BB962C8B-B14F-4D97-AF65-F5344CB8AC3E}">
        <p14:creationId xmlns:p14="http://schemas.microsoft.com/office/powerpoint/2010/main" val="3395525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306B62-BFC4-476F-8EB9-AD9E175F19C6}"/>
              </a:ext>
            </a:extLst>
          </p:cNvPr>
          <p:cNvSpPr>
            <a:spLocks noGrp="1"/>
          </p:cNvSpPr>
          <p:nvPr>
            <p:ph type="title"/>
          </p:nvPr>
        </p:nvSpPr>
        <p:spPr>
          <a:xfrm>
            <a:off x="2209800" y="484632"/>
            <a:ext cx="7772400" cy="1609344"/>
          </a:xfrm>
        </p:spPr>
        <p:txBody>
          <a:bodyPr>
            <a:normAutofit/>
          </a:bodyPr>
          <a:lstStyle/>
          <a:p>
            <a:pPr>
              <a:defRPr/>
            </a:pPr>
            <a:r>
              <a:rPr lang="en-US" sz="4400" dirty="0"/>
              <a:t>Families are…</a:t>
            </a:r>
          </a:p>
        </p:txBody>
      </p:sp>
      <p:sp>
        <p:nvSpPr>
          <p:cNvPr id="41987" name="Content Placeholder 2">
            <a:extLst>
              <a:ext uri="{FF2B5EF4-FFF2-40B4-BE49-F238E27FC236}">
                <a16:creationId xmlns="" xmlns:a16="http://schemas.microsoft.com/office/drawing/2014/main" id="{F9456332-A8D3-4850-9273-745861D2158B}"/>
              </a:ext>
            </a:extLst>
          </p:cNvPr>
          <p:cNvSpPr>
            <a:spLocks noGrp="1" noChangeArrowheads="1"/>
          </p:cNvSpPr>
          <p:nvPr>
            <p:ph idx="1"/>
          </p:nvPr>
        </p:nvSpPr>
        <p:spPr>
          <a:xfrm>
            <a:off x="1876425" y="1990725"/>
            <a:ext cx="7620000" cy="3733800"/>
          </a:xfrm>
        </p:spPr>
        <p:txBody>
          <a:bodyPr/>
          <a:lstStyle/>
          <a:p>
            <a:r>
              <a:rPr lang="en-US" altLang="en-US" sz="3200" dirty="0"/>
              <a:t>Actively trying to advocate for loved ones</a:t>
            </a:r>
          </a:p>
          <a:p>
            <a:r>
              <a:rPr lang="en-US" altLang="en-US" sz="3200" dirty="0"/>
              <a:t>And also conflicted</a:t>
            </a:r>
          </a:p>
          <a:p>
            <a:pPr lvl="1"/>
            <a:r>
              <a:rPr lang="en-US" altLang="en-US" sz="3000" dirty="0"/>
              <a:t>Hoping to extend life</a:t>
            </a:r>
          </a:p>
          <a:p>
            <a:pPr lvl="1"/>
            <a:r>
              <a:rPr lang="en-US" altLang="en-US" sz="3000" dirty="0"/>
              <a:t>Do not want their loved one to suffer</a:t>
            </a:r>
          </a:p>
          <a:p>
            <a:r>
              <a:rPr lang="en-US" altLang="en-US" sz="3200" dirty="0"/>
              <a:t>Afraid</a:t>
            </a:r>
          </a:p>
        </p:txBody>
      </p:sp>
    </p:spTree>
    <p:extLst>
      <p:ext uri="{BB962C8B-B14F-4D97-AF65-F5344CB8AC3E}">
        <p14:creationId xmlns:p14="http://schemas.microsoft.com/office/powerpoint/2010/main" val="1982207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E3F86-0FFA-4675-A6A1-25D086369B8F}"/>
              </a:ext>
            </a:extLst>
          </p:cNvPr>
          <p:cNvSpPr>
            <a:spLocks noGrp="1"/>
          </p:cNvSpPr>
          <p:nvPr>
            <p:ph type="title"/>
          </p:nvPr>
        </p:nvSpPr>
        <p:spPr>
          <a:xfrm>
            <a:off x="2209800" y="484632"/>
            <a:ext cx="7772400" cy="1609344"/>
          </a:xfrm>
        </p:spPr>
        <p:txBody>
          <a:bodyPr>
            <a:normAutofit/>
          </a:bodyPr>
          <a:lstStyle/>
          <a:p>
            <a:pPr algn="ctr">
              <a:defRPr/>
            </a:pPr>
            <a:r>
              <a:rPr lang="en-US" sz="4400" dirty="0"/>
              <a:t>Barriers to achieving </a:t>
            </a:r>
            <a:br>
              <a:rPr lang="en-US" sz="4400" dirty="0"/>
            </a:br>
            <a:r>
              <a:rPr lang="en-US" sz="4400" dirty="0"/>
              <a:t>“goal concordant care”</a:t>
            </a:r>
          </a:p>
        </p:txBody>
      </p:sp>
      <p:sp>
        <p:nvSpPr>
          <p:cNvPr id="43011" name="Content Placeholder 2">
            <a:extLst>
              <a:ext uri="{FF2B5EF4-FFF2-40B4-BE49-F238E27FC236}">
                <a16:creationId xmlns="" xmlns:a16="http://schemas.microsoft.com/office/drawing/2014/main" id="{3D6DD85C-BF29-4A09-A454-F53A1D2672F1}"/>
              </a:ext>
            </a:extLst>
          </p:cNvPr>
          <p:cNvSpPr>
            <a:spLocks noGrp="1" noChangeArrowheads="1"/>
          </p:cNvSpPr>
          <p:nvPr>
            <p:ph idx="1"/>
          </p:nvPr>
        </p:nvSpPr>
        <p:spPr>
          <a:xfrm>
            <a:off x="2209800" y="2194560"/>
            <a:ext cx="7620000" cy="3276600"/>
          </a:xfrm>
        </p:spPr>
        <p:txBody>
          <a:bodyPr/>
          <a:lstStyle/>
          <a:p>
            <a:r>
              <a:rPr lang="en-US" altLang="en-US" sz="3200" dirty="0"/>
              <a:t>Health Care Providers</a:t>
            </a:r>
          </a:p>
          <a:p>
            <a:r>
              <a:rPr lang="en-US" altLang="en-US" sz="3200" dirty="0"/>
              <a:t>Health Care System</a:t>
            </a:r>
          </a:p>
          <a:p>
            <a:r>
              <a:rPr lang="en-US" altLang="en-US" sz="3200" dirty="0"/>
              <a:t>Families</a:t>
            </a:r>
          </a:p>
          <a:p>
            <a:r>
              <a:rPr lang="en-US" altLang="en-US" sz="3200" i="1" dirty="0">
                <a:solidFill>
                  <a:srgbClr val="C00000"/>
                </a:solidFill>
              </a:rPr>
              <a:t>Patients</a:t>
            </a:r>
          </a:p>
        </p:txBody>
      </p:sp>
    </p:spTree>
    <p:extLst>
      <p:ext uri="{BB962C8B-B14F-4D97-AF65-F5344CB8AC3E}">
        <p14:creationId xmlns:p14="http://schemas.microsoft.com/office/powerpoint/2010/main" val="338061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942E96-65C2-477D-95F1-0009FF1CCAE5}"/>
              </a:ext>
            </a:extLst>
          </p:cNvPr>
          <p:cNvSpPr>
            <a:spLocks noGrp="1"/>
          </p:cNvSpPr>
          <p:nvPr>
            <p:ph type="ctrTitle"/>
          </p:nvPr>
        </p:nvSpPr>
        <p:spPr/>
        <p:txBody>
          <a:bodyPr/>
          <a:lstStyle/>
          <a:p>
            <a:pPr algn="ctr"/>
            <a:r>
              <a:rPr lang="en-US" sz="4800" i="1" dirty="0"/>
              <a:t>Integrating Palliative care Into LTC</a:t>
            </a:r>
          </a:p>
        </p:txBody>
      </p:sp>
      <p:sp>
        <p:nvSpPr>
          <p:cNvPr id="3" name="Subtitle 2">
            <a:extLst>
              <a:ext uri="{FF2B5EF4-FFF2-40B4-BE49-F238E27FC236}">
                <a16:creationId xmlns="" xmlns:a16="http://schemas.microsoft.com/office/drawing/2014/main" id="{3DE05BC6-25D9-405F-9EEE-105D94B81CEC}"/>
              </a:ext>
            </a:extLst>
          </p:cNvPr>
          <p:cNvSpPr>
            <a:spLocks noGrp="1"/>
          </p:cNvSpPr>
          <p:nvPr>
            <p:ph type="subTitle" idx="1"/>
          </p:nvPr>
        </p:nvSpPr>
        <p:spPr>
          <a:xfrm>
            <a:off x="1069848" y="4389135"/>
            <a:ext cx="7891272" cy="1468755"/>
          </a:xfrm>
        </p:spPr>
        <p:txBody>
          <a:bodyPr>
            <a:normAutofit fontScale="92500" lnSpcReduction="10000"/>
          </a:bodyPr>
          <a:lstStyle/>
          <a:p>
            <a:pPr fontAlgn="auto">
              <a:lnSpc>
                <a:spcPct val="80000"/>
              </a:lnSpc>
              <a:spcAft>
                <a:spcPts val="0"/>
              </a:spcAft>
              <a:defRPr/>
            </a:pPr>
            <a:r>
              <a:rPr lang="en-US" i="1" dirty="0">
                <a:solidFill>
                  <a:schemeClr val="tx1">
                    <a:lumMod val="75000"/>
                    <a:lumOff val="25000"/>
                  </a:schemeClr>
                </a:solidFill>
              </a:rPr>
              <a:t>Mohana Karlekar, MD, FACP, FAAHPM</a:t>
            </a:r>
          </a:p>
          <a:p>
            <a:pPr fontAlgn="auto">
              <a:lnSpc>
                <a:spcPct val="80000"/>
              </a:lnSpc>
              <a:spcAft>
                <a:spcPts val="0"/>
              </a:spcAft>
              <a:defRPr/>
            </a:pPr>
            <a:r>
              <a:rPr lang="en-US" i="1" dirty="0">
                <a:solidFill>
                  <a:schemeClr val="tx1">
                    <a:lumMod val="75000"/>
                    <a:lumOff val="25000"/>
                  </a:schemeClr>
                </a:solidFill>
              </a:rPr>
              <a:t>Section Chief, Palliative Care</a:t>
            </a:r>
          </a:p>
          <a:p>
            <a:pPr fontAlgn="auto">
              <a:lnSpc>
                <a:spcPct val="80000"/>
              </a:lnSpc>
              <a:spcAft>
                <a:spcPts val="0"/>
              </a:spcAft>
              <a:defRPr/>
            </a:pPr>
            <a:r>
              <a:rPr lang="en-US" i="1" dirty="0">
                <a:solidFill>
                  <a:schemeClr val="tx1">
                    <a:lumMod val="75000"/>
                    <a:lumOff val="25000"/>
                  </a:schemeClr>
                </a:solidFill>
              </a:rPr>
              <a:t>Vanderbilt University Medical Center </a:t>
            </a:r>
          </a:p>
          <a:p>
            <a:pPr fontAlgn="auto">
              <a:lnSpc>
                <a:spcPct val="80000"/>
              </a:lnSpc>
              <a:spcAft>
                <a:spcPts val="0"/>
              </a:spcAft>
              <a:defRPr/>
            </a:pPr>
            <a:r>
              <a:rPr lang="en-US" i="1" dirty="0">
                <a:solidFill>
                  <a:schemeClr val="tx1">
                    <a:lumMod val="75000"/>
                    <a:lumOff val="25000"/>
                  </a:schemeClr>
                </a:solidFill>
              </a:rPr>
              <a:t>August </a:t>
            </a:r>
            <a:r>
              <a:rPr lang="en-US" i="1" dirty="0" smtClean="0">
                <a:solidFill>
                  <a:schemeClr val="tx1">
                    <a:lumMod val="75000"/>
                    <a:lumOff val="25000"/>
                  </a:schemeClr>
                </a:solidFill>
              </a:rPr>
              <a:t>5</a:t>
            </a:r>
            <a:r>
              <a:rPr lang="en-US" i="1" baseline="30000" dirty="0" smtClean="0">
                <a:solidFill>
                  <a:schemeClr val="tx1">
                    <a:lumMod val="75000"/>
                    <a:lumOff val="25000"/>
                  </a:schemeClr>
                </a:solidFill>
              </a:rPr>
              <a:t>th</a:t>
            </a:r>
            <a:r>
              <a:rPr lang="en-US" i="1" dirty="0" smtClean="0">
                <a:solidFill>
                  <a:schemeClr val="tx1">
                    <a:lumMod val="75000"/>
                    <a:lumOff val="25000"/>
                  </a:schemeClr>
                </a:solidFill>
              </a:rPr>
              <a:t>2020</a:t>
            </a:r>
            <a:endParaRPr lang="en-US" i="1"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67065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BD3F88-DBDB-4243-8DB6-480C5D659352}"/>
              </a:ext>
            </a:extLst>
          </p:cNvPr>
          <p:cNvSpPr>
            <a:spLocks noGrp="1"/>
          </p:cNvSpPr>
          <p:nvPr>
            <p:ph type="title"/>
          </p:nvPr>
        </p:nvSpPr>
        <p:spPr>
          <a:xfrm>
            <a:off x="2209800" y="484632"/>
            <a:ext cx="7772400" cy="1609344"/>
          </a:xfrm>
        </p:spPr>
        <p:txBody>
          <a:bodyPr/>
          <a:lstStyle/>
          <a:p>
            <a:pPr algn="ctr">
              <a:defRPr/>
            </a:pPr>
            <a:r>
              <a:rPr lang="en-US" sz="4400" dirty="0"/>
              <a:t>Patients Are…</a:t>
            </a:r>
            <a:r>
              <a:rPr lang="en-US" sz="2000" dirty="0"/>
              <a:t/>
            </a:r>
            <a:br>
              <a:rPr lang="en-US" sz="2000" dirty="0"/>
            </a:br>
            <a:r>
              <a:rPr lang="en-US" sz="2000" i="1" dirty="0"/>
              <a:t>http://www.apa.org/pi/aging/programs/eol/end-of-life-factsheet.aspx</a:t>
            </a:r>
          </a:p>
        </p:txBody>
      </p:sp>
      <p:sp>
        <p:nvSpPr>
          <p:cNvPr id="24579" name="Content Placeholder 2">
            <a:extLst>
              <a:ext uri="{FF2B5EF4-FFF2-40B4-BE49-F238E27FC236}">
                <a16:creationId xmlns="" xmlns:a16="http://schemas.microsoft.com/office/drawing/2014/main" id="{778714D7-915C-462E-A575-107832E97EFC}"/>
              </a:ext>
            </a:extLst>
          </p:cNvPr>
          <p:cNvSpPr>
            <a:spLocks noGrp="1" noChangeArrowheads="1"/>
          </p:cNvSpPr>
          <p:nvPr>
            <p:ph idx="1"/>
          </p:nvPr>
        </p:nvSpPr>
        <p:spPr>
          <a:xfrm>
            <a:off x="1743085" y="1952625"/>
            <a:ext cx="9324975" cy="4343400"/>
          </a:xfrm>
        </p:spPr>
        <p:txBody>
          <a:bodyPr/>
          <a:lstStyle/>
          <a:p>
            <a:r>
              <a:rPr lang="en-US" altLang="en-US" sz="3600" dirty="0"/>
              <a:t>Afraid</a:t>
            </a:r>
          </a:p>
          <a:p>
            <a:pPr lvl="1"/>
            <a:r>
              <a:rPr lang="en-US" altLang="en-US" sz="3400" dirty="0"/>
              <a:t>That their symptoms will go untreated</a:t>
            </a:r>
          </a:p>
          <a:p>
            <a:pPr lvl="1"/>
            <a:r>
              <a:rPr lang="en-US" altLang="en-US" sz="3400" dirty="0"/>
              <a:t>That they will die alone</a:t>
            </a:r>
          </a:p>
          <a:p>
            <a:pPr lvl="1"/>
            <a:r>
              <a:rPr lang="en-US" altLang="en-US" sz="3400" dirty="0"/>
              <a:t>They will die in misery</a:t>
            </a:r>
          </a:p>
          <a:p>
            <a:pPr lvl="1"/>
            <a:r>
              <a:rPr lang="en-US" altLang="en-US" sz="3400" dirty="0"/>
              <a:t>They will burden their family</a:t>
            </a:r>
          </a:p>
          <a:p>
            <a:r>
              <a:rPr lang="en-US" altLang="en-US" sz="3600" dirty="0"/>
              <a:t>Uncertain</a:t>
            </a:r>
          </a:p>
          <a:p>
            <a:pPr lvl="1"/>
            <a:r>
              <a:rPr lang="en-US" altLang="en-US" sz="3400" dirty="0"/>
              <a:t>What to expect..</a:t>
            </a:r>
          </a:p>
          <a:p>
            <a:endParaRPr lang="en-US" altLang="en-US" dirty="0"/>
          </a:p>
        </p:txBody>
      </p:sp>
    </p:spTree>
    <p:extLst>
      <p:ext uri="{BB962C8B-B14F-4D97-AF65-F5344CB8AC3E}">
        <p14:creationId xmlns:p14="http://schemas.microsoft.com/office/powerpoint/2010/main" val="571232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1000"/>
                                        <p:tgtEl>
                                          <p:spTgt spid="24579">
                                            <p:txEl>
                                              <p:pRg st="1" end="1"/>
                                            </p:txEl>
                                          </p:spTgt>
                                        </p:tgtEl>
                                      </p:cBhvr>
                                    </p:animEffect>
                                    <p:anim calcmode="lin" valueType="num">
                                      <p:cBhvr>
                                        <p:cTn id="13"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457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1000"/>
                                        <p:tgtEl>
                                          <p:spTgt spid="24579">
                                            <p:txEl>
                                              <p:pRg st="2" end="2"/>
                                            </p:txEl>
                                          </p:spTgt>
                                        </p:tgtEl>
                                      </p:cBhvr>
                                    </p:animEffect>
                                    <p:anim calcmode="lin" valueType="num">
                                      <p:cBhvr>
                                        <p:cTn id="1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457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1000"/>
                                        <p:tgtEl>
                                          <p:spTgt spid="24579">
                                            <p:txEl>
                                              <p:pRg st="3" end="3"/>
                                            </p:txEl>
                                          </p:spTgt>
                                        </p:tgtEl>
                                      </p:cBhvr>
                                    </p:animEffect>
                                    <p:anim calcmode="lin" valueType="num">
                                      <p:cBhvr>
                                        <p:cTn id="23"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457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1000"/>
                                        <p:tgtEl>
                                          <p:spTgt spid="24579">
                                            <p:txEl>
                                              <p:pRg st="4" end="4"/>
                                            </p:txEl>
                                          </p:spTgt>
                                        </p:tgtEl>
                                      </p:cBhvr>
                                    </p:animEffect>
                                    <p:anim calcmode="lin" valueType="num">
                                      <p:cBhvr>
                                        <p:cTn id="28"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579">
                                            <p:txEl>
                                              <p:pRg st="5" end="5"/>
                                            </p:txEl>
                                          </p:spTgt>
                                        </p:tgtEl>
                                        <p:attrNameLst>
                                          <p:attrName>style.visibility</p:attrName>
                                        </p:attrNameLst>
                                      </p:cBhvr>
                                      <p:to>
                                        <p:strVal val="visible"/>
                                      </p:to>
                                    </p:set>
                                    <p:animEffect transition="in" filter="fade">
                                      <p:cBhvr>
                                        <p:cTn id="34" dur="1000"/>
                                        <p:tgtEl>
                                          <p:spTgt spid="24579">
                                            <p:txEl>
                                              <p:pRg st="5" end="5"/>
                                            </p:txEl>
                                          </p:spTgt>
                                        </p:tgtEl>
                                      </p:cBhvr>
                                    </p:animEffect>
                                    <p:anim calcmode="lin" valueType="num">
                                      <p:cBhvr>
                                        <p:cTn id="35"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4579">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579">
                                            <p:txEl>
                                              <p:pRg st="6" end="6"/>
                                            </p:txEl>
                                          </p:spTgt>
                                        </p:tgtEl>
                                        <p:attrNameLst>
                                          <p:attrName>style.visibility</p:attrName>
                                        </p:attrNameLst>
                                      </p:cBhvr>
                                      <p:to>
                                        <p:strVal val="visible"/>
                                      </p:to>
                                    </p:set>
                                    <p:animEffect transition="in" filter="fade">
                                      <p:cBhvr>
                                        <p:cTn id="39" dur="1000"/>
                                        <p:tgtEl>
                                          <p:spTgt spid="24579">
                                            <p:txEl>
                                              <p:pRg st="6" end="6"/>
                                            </p:txEl>
                                          </p:spTgt>
                                        </p:tgtEl>
                                      </p:cBhvr>
                                    </p:animEffect>
                                    <p:anim calcmode="lin" valueType="num">
                                      <p:cBhvr>
                                        <p:cTn id="40"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457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C3BD65-8729-434E-BA55-6C05EE105F23}"/>
              </a:ext>
            </a:extLst>
          </p:cNvPr>
          <p:cNvSpPr>
            <a:spLocks noGrp="1"/>
          </p:cNvSpPr>
          <p:nvPr>
            <p:ph type="title"/>
          </p:nvPr>
        </p:nvSpPr>
        <p:spPr>
          <a:xfrm>
            <a:off x="1590676" y="484632"/>
            <a:ext cx="8391525" cy="1609344"/>
          </a:xfrm>
        </p:spPr>
        <p:txBody>
          <a:bodyPr>
            <a:normAutofit/>
          </a:bodyPr>
          <a:lstStyle/>
          <a:p>
            <a:pPr algn="ctr">
              <a:defRPr/>
            </a:pPr>
            <a:r>
              <a:rPr lang="en-US" sz="4400" dirty="0"/>
              <a:t>What can Health Care providers  do?</a:t>
            </a:r>
          </a:p>
        </p:txBody>
      </p:sp>
      <p:sp>
        <p:nvSpPr>
          <p:cNvPr id="11267" name="Content Placeholder 2">
            <a:extLst>
              <a:ext uri="{FF2B5EF4-FFF2-40B4-BE49-F238E27FC236}">
                <a16:creationId xmlns="" xmlns:a16="http://schemas.microsoft.com/office/drawing/2014/main" id="{2D729F17-D7C3-4719-9301-A2DA018FAAA1}"/>
              </a:ext>
            </a:extLst>
          </p:cNvPr>
          <p:cNvSpPr>
            <a:spLocks noGrp="1" noChangeArrowheads="1"/>
          </p:cNvSpPr>
          <p:nvPr>
            <p:ph idx="1"/>
          </p:nvPr>
        </p:nvSpPr>
        <p:spPr>
          <a:xfrm>
            <a:off x="1400186" y="2237994"/>
            <a:ext cx="8810625" cy="4135374"/>
          </a:xfrm>
        </p:spPr>
        <p:txBody>
          <a:bodyPr>
            <a:normAutofit/>
          </a:bodyPr>
          <a:lstStyle/>
          <a:p>
            <a:r>
              <a:rPr lang="en-US" altLang="en-US" sz="3200" dirty="0"/>
              <a:t>Engage patients and families in discussions</a:t>
            </a:r>
          </a:p>
          <a:p>
            <a:r>
              <a:rPr lang="en-US" altLang="en-US" sz="3200" dirty="0"/>
              <a:t>Consider illness trajectory when thinking about outcome and prognosis</a:t>
            </a:r>
          </a:p>
          <a:p>
            <a:r>
              <a:rPr lang="en-US" altLang="en-US" sz="3200" dirty="0"/>
              <a:t>Ask patients what is important,  engage in GOC discussions</a:t>
            </a:r>
          </a:p>
          <a:p>
            <a:r>
              <a:rPr lang="en-US" altLang="en-US" sz="3200" dirty="0"/>
              <a:t>Encourage completion of advance care directives and revisit these</a:t>
            </a:r>
          </a:p>
        </p:txBody>
      </p:sp>
    </p:spTree>
    <p:extLst>
      <p:ext uri="{BB962C8B-B14F-4D97-AF65-F5344CB8AC3E}">
        <p14:creationId xmlns:p14="http://schemas.microsoft.com/office/powerpoint/2010/main" val="3333300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16D98A-7223-4C2F-8CEB-3E88C3B27447}"/>
              </a:ext>
            </a:extLst>
          </p:cNvPr>
          <p:cNvSpPr>
            <a:spLocks noGrp="1"/>
          </p:cNvSpPr>
          <p:nvPr>
            <p:ph type="title"/>
          </p:nvPr>
        </p:nvSpPr>
        <p:spPr/>
        <p:txBody>
          <a:bodyPr/>
          <a:lstStyle/>
          <a:p>
            <a:r>
              <a:rPr lang="en-US" dirty="0"/>
              <a:t>Advance care planning</a:t>
            </a:r>
          </a:p>
        </p:txBody>
      </p:sp>
      <p:sp>
        <p:nvSpPr>
          <p:cNvPr id="3" name="Text Placeholder 2">
            <a:extLst>
              <a:ext uri="{FF2B5EF4-FFF2-40B4-BE49-F238E27FC236}">
                <a16:creationId xmlns="" xmlns:a16="http://schemas.microsoft.com/office/drawing/2014/main" id="{7FD15792-8B53-4CE4-ACF1-EC5C1DB774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1602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51DB0-3AF5-4B4A-BA49-ECC8C51A2772}"/>
              </a:ext>
            </a:extLst>
          </p:cNvPr>
          <p:cNvSpPr>
            <a:spLocks noGrp="1"/>
          </p:cNvSpPr>
          <p:nvPr>
            <p:ph type="title"/>
          </p:nvPr>
        </p:nvSpPr>
        <p:spPr>
          <a:xfrm>
            <a:off x="8702040" y="2327148"/>
            <a:ext cx="3200400" cy="1737360"/>
          </a:xfrm>
        </p:spPr>
        <p:txBody>
          <a:bodyPr>
            <a:normAutofit fontScale="90000"/>
          </a:bodyPr>
          <a:lstStyle/>
          <a:p>
            <a:pPr algn="ctr"/>
            <a:r>
              <a:rPr lang="en-US" dirty="0"/>
              <a:t>Avoiding conversations for some may be inevitable</a:t>
            </a:r>
          </a:p>
        </p:txBody>
      </p:sp>
      <p:sp>
        <p:nvSpPr>
          <p:cNvPr id="55298" name="Rectangle 6">
            <a:extLst>
              <a:ext uri="{FF2B5EF4-FFF2-40B4-BE49-F238E27FC236}">
                <a16:creationId xmlns="" xmlns:a16="http://schemas.microsoft.com/office/drawing/2014/main" id="{896B5206-0916-44B8-B804-53B30CBDDC1F}"/>
              </a:ext>
            </a:extLst>
          </p:cNvPr>
          <p:cNvSpPr>
            <a:spLocks noGrp="1" noChangeArrowheads="1"/>
          </p:cNvSpPr>
          <p:nvPr>
            <p:ph idx="1"/>
          </p:nvPr>
        </p:nvSpPr>
        <p:spPr/>
        <p:txBody>
          <a:bodyPr/>
          <a:lstStyle/>
          <a:p>
            <a:pPr>
              <a:buFontTx/>
              <a:buNone/>
            </a:pPr>
            <a:r>
              <a:rPr lang="en-US" altLang="en-US"/>
              <a:t> </a:t>
            </a:r>
          </a:p>
        </p:txBody>
      </p:sp>
      <p:pic>
        <p:nvPicPr>
          <p:cNvPr id="55299" name="Picture 5" descr="http://images.quickblogcast.com/9/2/4/2/2/130162-122429/Elephant.jpg">
            <a:extLst>
              <a:ext uri="{FF2B5EF4-FFF2-40B4-BE49-F238E27FC236}">
                <a16:creationId xmlns="" xmlns:a16="http://schemas.microsoft.com/office/drawing/2014/main" id="{BC88D864-2DD1-4BFE-AC05-E7F05032B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11" y="347853"/>
            <a:ext cx="68865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309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240C340-C61F-41DC-BAF6-3FDD48141A4E}"/>
              </a:ext>
            </a:extLst>
          </p:cNvPr>
          <p:cNvSpPr>
            <a:spLocks noGrp="1"/>
          </p:cNvSpPr>
          <p:nvPr>
            <p:ph type="title"/>
          </p:nvPr>
        </p:nvSpPr>
        <p:spPr>
          <a:xfrm>
            <a:off x="2133600" y="233686"/>
            <a:ext cx="7772400" cy="1609344"/>
          </a:xfrm>
        </p:spPr>
        <p:txBody>
          <a:bodyPr>
            <a:normAutofit/>
          </a:bodyPr>
          <a:lstStyle/>
          <a:p>
            <a:pPr algn="ctr">
              <a:defRPr/>
            </a:pPr>
            <a:r>
              <a:rPr lang="en-US" sz="4400" dirty="0"/>
              <a:t>Avoidance of discussions</a:t>
            </a:r>
          </a:p>
        </p:txBody>
      </p:sp>
      <p:pic>
        <p:nvPicPr>
          <p:cNvPr id="58371" name="Content Placeholder 5" descr="6-07b">
            <a:extLst>
              <a:ext uri="{FF2B5EF4-FFF2-40B4-BE49-F238E27FC236}">
                <a16:creationId xmlns="" xmlns:a16="http://schemas.microsoft.com/office/drawing/2014/main" id="{FBDD7F86-6BDC-4585-A46F-E5B4D0B2C6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24252" y="1779667"/>
            <a:ext cx="4991101" cy="4844663"/>
          </a:xfrm>
          <a:noFill/>
        </p:spPr>
      </p:pic>
    </p:spTree>
    <p:extLst>
      <p:ext uri="{BB962C8B-B14F-4D97-AF65-F5344CB8AC3E}">
        <p14:creationId xmlns:p14="http://schemas.microsoft.com/office/powerpoint/2010/main" val="2438634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28C1C-6868-4D7A-B9E0-65706C375799}"/>
              </a:ext>
            </a:extLst>
          </p:cNvPr>
          <p:cNvSpPr>
            <a:spLocks noGrp="1"/>
          </p:cNvSpPr>
          <p:nvPr>
            <p:ph type="title"/>
          </p:nvPr>
        </p:nvSpPr>
        <p:spPr>
          <a:xfrm>
            <a:off x="2209800" y="484632"/>
            <a:ext cx="7772400" cy="1609344"/>
          </a:xfrm>
        </p:spPr>
        <p:txBody>
          <a:bodyPr>
            <a:normAutofit/>
          </a:bodyPr>
          <a:lstStyle/>
          <a:p>
            <a:pPr algn="ctr">
              <a:defRPr/>
            </a:pPr>
            <a:r>
              <a:rPr lang="en-US" sz="4400" dirty="0"/>
              <a:t>Advance care planning</a:t>
            </a:r>
            <a:r>
              <a:rPr lang="en-US" dirty="0"/>
              <a:t/>
            </a:r>
            <a:br>
              <a:rPr lang="en-US" dirty="0"/>
            </a:br>
            <a:r>
              <a:rPr lang="en-US" sz="2000" i="1" u="sng" dirty="0">
                <a:solidFill>
                  <a:schemeClr val="tx1"/>
                </a:solidFill>
                <a:hlinkClick r:id="rId2">
                  <a:extLst>
                    <a:ext uri="{A12FA001-AC4F-418D-AE19-62706E023703}">
                      <ahyp:hlinkClr xmlns="" xmlns:ahyp="http://schemas.microsoft.com/office/drawing/2018/hyperlinkcolor" val="tx"/>
                    </a:ext>
                  </a:extLst>
                </a:hlinkClick>
              </a:rPr>
              <a:t>http://www.apa.org/pi/aging/programs/eol/end-of-life-factsheet.aspx</a:t>
            </a:r>
            <a:r>
              <a:rPr lang="en-US" sz="2000" i="1" u="sng" dirty="0"/>
              <a:t/>
            </a:r>
            <a:br>
              <a:rPr lang="en-US" sz="2000" i="1" u="sng" dirty="0"/>
            </a:br>
            <a:r>
              <a:rPr lang="en-US" sz="2000" i="1" u="sng" dirty="0"/>
              <a:t>http://www.pbs.org/wgbh/pages/frontline/facing-death/facts-and-figures </a:t>
            </a:r>
            <a:r>
              <a:rPr lang="en-US" sz="2000" u="sng" dirty="0"/>
              <a:t>/</a:t>
            </a:r>
          </a:p>
        </p:txBody>
      </p:sp>
      <p:sp>
        <p:nvSpPr>
          <p:cNvPr id="10243" name="Content Placeholder 2">
            <a:extLst>
              <a:ext uri="{FF2B5EF4-FFF2-40B4-BE49-F238E27FC236}">
                <a16:creationId xmlns="" xmlns:a16="http://schemas.microsoft.com/office/drawing/2014/main" id="{317D5BB7-2D5B-45C8-BABE-E0BED2D89A4C}"/>
              </a:ext>
            </a:extLst>
          </p:cNvPr>
          <p:cNvSpPr>
            <a:spLocks noGrp="1"/>
          </p:cNvSpPr>
          <p:nvPr>
            <p:ph idx="1"/>
          </p:nvPr>
        </p:nvSpPr>
        <p:spPr>
          <a:xfrm>
            <a:off x="1495425" y="2400300"/>
            <a:ext cx="9515475" cy="3886200"/>
          </a:xfrm>
        </p:spPr>
        <p:txBody>
          <a:bodyPr rtlCol="0">
            <a:normAutofit/>
          </a:bodyPr>
          <a:lstStyle/>
          <a:p>
            <a:pPr marL="182880" indent="-182880">
              <a:defRPr/>
            </a:pPr>
            <a:r>
              <a:rPr lang="en-US" altLang="en-US" sz="3200" dirty="0"/>
              <a:t>Almost 1/3 Americans see &gt;10 physicians in the last 6 months of life</a:t>
            </a:r>
          </a:p>
          <a:p>
            <a:pPr marL="182880" indent="-182880">
              <a:defRPr/>
            </a:pPr>
            <a:r>
              <a:rPr lang="en-US" altLang="en-US" sz="3200" dirty="0"/>
              <a:t>Only 20-30% Americans have an advance care directive</a:t>
            </a:r>
          </a:p>
          <a:p>
            <a:pPr marL="182880" indent="-182880">
              <a:defRPr/>
            </a:pPr>
            <a:r>
              <a:rPr lang="en-US" altLang="en-US" sz="3200" dirty="0"/>
              <a:t>In one study, only </a:t>
            </a:r>
            <a:r>
              <a:rPr lang="en-US" altLang="en-US" sz="3200" dirty="0">
                <a:solidFill>
                  <a:srgbClr val="C00000"/>
                </a:solidFill>
              </a:rPr>
              <a:t>25%</a:t>
            </a:r>
            <a:r>
              <a:rPr lang="en-US" altLang="en-US" sz="3200" dirty="0"/>
              <a:t> surveyed physicians knew their patients had an advance care directive on file</a:t>
            </a:r>
          </a:p>
          <a:p>
            <a:pPr marL="182880" indent="-182880">
              <a:defRPr/>
            </a:pPr>
            <a:endParaRPr lang="en-US" altLang="en-US" sz="3200" dirty="0"/>
          </a:p>
        </p:txBody>
      </p:sp>
    </p:spTree>
    <p:extLst>
      <p:ext uri="{BB962C8B-B14F-4D97-AF65-F5344CB8AC3E}">
        <p14:creationId xmlns:p14="http://schemas.microsoft.com/office/powerpoint/2010/main" val="3840754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a:t>Advance Care Planning</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4437" y="2257806"/>
            <a:ext cx="5983131" cy="3162300"/>
          </a:xfrm>
        </p:spPr>
      </p:pic>
    </p:spTree>
    <p:extLst>
      <p:ext uri="{BB962C8B-B14F-4D97-AF65-F5344CB8AC3E}">
        <p14:creationId xmlns:p14="http://schemas.microsoft.com/office/powerpoint/2010/main" val="2823076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CB3BC0C-E45D-4ECA-8034-36704CCDA4B9}"/>
              </a:ext>
            </a:extLst>
          </p:cNvPr>
          <p:cNvSpPr>
            <a:spLocks noGrp="1"/>
          </p:cNvSpPr>
          <p:nvPr>
            <p:ph type="title"/>
          </p:nvPr>
        </p:nvSpPr>
        <p:spPr/>
        <p:txBody>
          <a:bodyPr>
            <a:normAutofit/>
          </a:bodyPr>
          <a:lstStyle/>
          <a:p>
            <a:pPr algn="ctr"/>
            <a:r>
              <a:rPr lang="en-US" sz="4400" dirty="0"/>
              <a:t>TN advance care directives</a:t>
            </a:r>
          </a:p>
        </p:txBody>
      </p:sp>
      <p:sp>
        <p:nvSpPr>
          <p:cNvPr id="5" name="Text Placeholder 4">
            <a:extLst>
              <a:ext uri="{FF2B5EF4-FFF2-40B4-BE49-F238E27FC236}">
                <a16:creationId xmlns="" xmlns:a16="http://schemas.microsoft.com/office/drawing/2014/main" id="{D1BFAA35-C9A9-4085-BF38-4A34AAE978C4}"/>
              </a:ext>
            </a:extLst>
          </p:cNvPr>
          <p:cNvSpPr>
            <a:spLocks noGrp="1"/>
          </p:cNvSpPr>
          <p:nvPr>
            <p:ph type="body" idx="1"/>
          </p:nvPr>
        </p:nvSpPr>
        <p:spPr>
          <a:xfrm>
            <a:off x="1066800" y="2048256"/>
            <a:ext cx="4754880" cy="694944"/>
          </a:xfrm>
        </p:spPr>
        <p:txBody>
          <a:bodyPr>
            <a:normAutofit fontScale="92500" lnSpcReduction="20000"/>
          </a:bodyPr>
          <a:lstStyle/>
          <a:p>
            <a:pPr algn="ctr"/>
            <a:r>
              <a:rPr lang="en-US" i="1" dirty="0"/>
              <a:t>Advance Care Directive</a:t>
            </a:r>
          </a:p>
          <a:p>
            <a:pPr algn="ctr"/>
            <a:r>
              <a:rPr lang="en-US" i="1" dirty="0"/>
              <a:t> for Health Care</a:t>
            </a:r>
          </a:p>
        </p:txBody>
      </p:sp>
      <p:sp>
        <p:nvSpPr>
          <p:cNvPr id="6" name="Content Placeholder 5">
            <a:extLst>
              <a:ext uri="{FF2B5EF4-FFF2-40B4-BE49-F238E27FC236}">
                <a16:creationId xmlns="" xmlns:a16="http://schemas.microsoft.com/office/drawing/2014/main" id="{850052E6-3FAA-4C52-8870-DD38DFFE7179}"/>
              </a:ext>
            </a:extLst>
          </p:cNvPr>
          <p:cNvSpPr>
            <a:spLocks noGrp="1"/>
          </p:cNvSpPr>
          <p:nvPr>
            <p:ph sz="half" idx="2"/>
          </p:nvPr>
        </p:nvSpPr>
        <p:spPr/>
        <p:txBody>
          <a:bodyPr/>
          <a:lstStyle/>
          <a:p>
            <a:r>
              <a:rPr lang="en-US" dirty="0"/>
              <a:t>Patient must have the “capacity” to make their own decisions</a:t>
            </a:r>
          </a:p>
          <a:p>
            <a:r>
              <a:rPr lang="en-US" dirty="0"/>
              <a:t>Must be interpreted by their health care provider</a:t>
            </a:r>
          </a:p>
          <a:p>
            <a:r>
              <a:rPr lang="en-US" dirty="0"/>
              <a:t>Document </a:t>
            </a:r>
            <a:r>
              <a:rPr lang="en-US" i="1" dirty="0"/>
              <a:t>for the </a:t>
            </a:r>
            <a:r>
              <a:rPr lang="en-US" i="1" dirty="0">
                <a:solidFill>
                  <a:srgbClr val="C00000"/>
                </a:solidFill>
              </a:rPr>
              <a:t>future</a:t>
            </a:r>
          </a:p>
        </p:txBody>
      </p:sp>
      <p:sp>
        <p:nvSpPr>
          <p:cNvPr id="7" name="Text Placeholder 6">
            <a:extLst>
              <a:ext uri="{FF2B5EF4-FFF2-40B4-BE49-F238E27FC236}">
                <a16:creationId xmlns="" xmlns:a16="http://schemas.microsoft.com/office/drawing/2014/main" id="{73C237E4-9FD9-4A0F-BDBE-1E486EDD1247}"/>
              </a:ext>
            </a:extLst>
          </p:cNvPr>
          <p:cNvSpPr>
            <a:spLocks noGrp="1"/>
          </p:cNvSpPr>
          <p:nvPr>
            <p:ph type="body" sz="quarter" idx="3"/>
          </p:nvPr>
        </p:nvSpPr>
        <p:spPr/>
        <p:txBody>
          <a:bodyPr>
            <a:normAutofit/>
          </a:bodyPr>
          <a:lstStyle/>
          <a:p>
            <a:pPr algn="ctr"/>
            <a:r>
              <a:rPr lang="en-US" i="1" dirty="0"/>
              <a:t>POST</a:t>
            </a:r>
          </a:p>
        </p:txBody>
      </p:sp>
      <p:sp>
        <p:nvSpPr>
          <p:cNvPr id="8" name="Content Placeholder 7">
            <a:extLst>
              <a:ext uri="{FF2B5EF4-FFF2-40B4-BE49-F238E27FC236}">
                <a16:creationId xmlns="" xmlns:a16="http://schemas.microsoft.com/office/drawing/2014/main" id="{DF05A8BB-A758-4829-910F-7BCCC021FEEB}"/>
              </a:ext>
            </a:extLst>
          </p:cNvPr>
          <p:cNvSpPr>
            <a:spLocks noGrp="1"/>
          </p:cNvSpPr>
          <p:nvPr>
            <p:ph sz="quarter" idx="4"/>
          </p:nvPr>
        </p:nvSpPr>
        <p:spPr/>
        <p:txBody>
          <a:bodyPr/>
          <a:lstStyle/>
          <a:p>
            <a:r>
              <a:rPr lang="en-US" dirty="0"/>
              <a:t>Patients who lack capacity can have this document completed</a:t>
            </a:r>
          </a:p>
          <a:p>
            <a:r>
              <a:rPr lang="en-US" dirty="0"/>
              <a:t>This is a medical order, must be followed</a:t>
            </a:r>
          </a:p>
          <a:p>
            <a:r>
              <a:rPr lang="en-US" dirty="0"/>
              <a:t>Valid in all community settings including the ED</a:t>
            </a:r>
          </a:p>
          <a:p>
            <a:r>
              <a:rPr lang="en-US" i="1" dirty="0">
                <a:solidFill>
                  <a:srgbClr val="C00000"/>
                </a:solidFill>
              </a:rPr>
              <a:t>Valid now</a:t>
            </a:r>
          </a:p>
        </p:txBody>
      </p:sp>
    </p:spTree>
    <p:extLst>
      <p:ext uri="{BB962C8B-B14F-4D97-AF65-F5344CB8AC3E}">
        <p14:creationId xmlns:p14="http://schemas.microsoft.com/office/powerpoint/2010/main" val="1139290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FD4C21-0BCE-4F12-A10F-B924A67272D9}"/>
              </a:ext>
            </a:extLst>
          </p:cNvPr>
          <p:cNvSpPr>
            <a:spLocks noGrp="1"/>
          </p:cNvSpPr>
          <p:nvPr>
            <p:ph type="title"/>
          </p:nvPr>
        </p:nvSpPr>
        <p:spPr>
          <a:xfrm>
            <a:off x="1014231" y="1152525"/>
            <a:ext cx="3044951" cy="4781550"/>
          </a:xfrm>
        </p:spPr>
        <p:txBody>
          <a:bodyPr vert="horz" lIns="274320" tIns="182880" rIns="274320" bIns="182880" rtlCol="0" anchor="ctr" anchorCtr="1">
            <a:noAutofit/>
          </a:bodyPr>
          <a:lstStyle/>
          <a:p>
            <a:pPr algn="ctr"/>
            <a:r>
              <a:rPr lang="en-US" sz="4400" dirty="0"/>
              <a:t>TN advance care directive for Health care</a:t>
            </a:r>
            <a:br>
              <a:rPr lang="en-US" sz="4400" dirty="0"/>
            </a:br>
            <a:r>
              <a:rPr lang="en-US" sz="4400" dirty="0"/>
              <a:t/>
            </a:r>
            <a:br>
              <a:rPr lang="en-US" sz="4400" dirty="0"/>
            </a:br>
            <a:r>
              <a:rPr lang="en-US" sz="4400" dirty="0"/>
              <a:t>Agent Designation</a:t>
            </a:r>
            <a:br>
              <a:rPr lang="en-US" sz="4400" dirty="0"/>
            </a:br>
            <a:r>
              <a:rPr lang="en-US" sz="4400" dirty="0"/>
              <a:t>Page 1</a:t>
            </a:r>
            <a:br>
              <a:rPr lang="en-US" sz="4400" dirty="0"/>
            </a:br>
            <a:endParaRPr lang="en-US" sz="4400" dirty="0"/>
          </a:p>
        </p:txBody>
      </p:sp>
      <p:pic>
        <p:nvPicPr>
          <p:cNvPr id="5" name="Picture 4">
            <a:extLst>
              <a:ext uri="{FF2B5EF4-FFF2-40B4-BE49-F238E27FC236}">
                <a16:creationId xmlns="" xmlns:a16="http://schemas.microsoft.com/office/drawing/2014/main" id="{F04D99F2-2096-42F3-A1E7-6329F5458E24}"/>
              </a:ext>
            </a:extLst>
          </p:cNvPr>
          <p:cNvPicPr>
            <a:picLocks noChangeAspect="1"/>
          </p:cNvPicPr>
          <p:nvPr/>
        </p:nvPicPr>
        <p:blipFill>
          <a:blip r:embed="rId2"/>
          <a:stretch>
            <a:fillRect/>
          </a:stretch>
        </p:blipFill>
        <p:spPr>
          <a:xfrm>
            <a:off x="5388458" y="945479"/>
            <a:ext cx="5907865" cy="4224123"/>
          </a:xfrm>
          <a:prstGeom prst="rect">
            <a:avLst/>
          </a:prstGeom>
        </p:spPr>
      </p:pic>
    </p:spTree>
    <p:extLst>
      <p:ext uri="{BB962C8B-B14F-4D97-AF65-F5344CB8AC3E}">
        <p14:creationId xmlns:p14="http://schemas.microsoft.com/office/powerpoint/2010/main" val="865839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63F43-83DC-4368-82EF-0D1038FFB272}"/>
              </a:ext>
            </a:extLst>
          </p:cNvPr>
          <p:cNvSpPr>
            <a:spLocks noGrp="1"/>
          </p:cNvSpPr>
          <p:nvPr>
            <p:ph type="title"/>
          </p:nvPr>
        </p:nvSpPr>
        <p:spPr>
          <a:xfrm>
            <a:off x="680857" y="1480947"/>
            <a:ext cx="3044951" cy="2677808"/>
          </a:xfrm>
        </p:spPr>
        <p:txBody>
          <a:bodyPr vert="horz" lIns="274320" tIns="182880" rIns="274320" bIns="182880" rtlCol="0" anchor="ctr" anchorCtr="1">
            <a:normAutofit fontScale="90000"/>
          </a:bodyPr>
          <a:lstStyle/>
          <a:p>
            <a:pPr algn="ctr"/>
            <a:r>
              <a:rPr lang="en-US" dirty="0"/>
              <a:t>Alternate</a:t>
            </a:r>
            <a:br>
              <a:rPr lang="en-US" dirty="0"/>
            </a:br>
            <a:r>
              <a:rPr lang="en-US" dirty="0"/>
              <a:t>Agent</a:t>
            </a:r>
            <a:br>
              <a:rPr lang="en-US" dirty="0"/>
            </a:br>
            <a:r>
              <a:rPr lang="en-US" dirty="0"/>
              <a:t>Page 1</a:t>
            </a:r>
          </a:p>
        </p:txBody>
      </p:sp>
      <p:pic>
        <p:nvPicPr>
          <p:cNvPr id="4" name="Picture 3">
            <a:extLst>
              <a:ext uri="{FF2B5EF4-FFF2-40B4-BE49-F238E27FC236}">
                <a16:creationId xmlns="" xmlns:a16="http://schemas.microsoft.com/office/drawing/2014/main" id="{8EEC3C6A-A6FE-4066-ADEF-76E27879CBB5}"/>
              </a:ext>
            </a:extLst>
          </p:cNvPr>
          <p:cNvPicPr>
            <a:picLocks noChangeAspect="1"/>
          </p:cNvPicPr>
          <p:nvPr/>
        </p:nvPicPr>
        <p:blipFill>
          <a:blip r:embed="rId2"/>
          <a:stretch>
            <a:fillRect/>
          </a:stretch>
        </p:blipFill>
        <p:spPr>
          <a:xfrm>
            <a:off x="4379634" y="857250"/>
            <a:ext cx="7131529" cy="4225430"/>
          </a:xfrm>
          <a:prstGeom prst="rect">
            <a:avLst/>
          </a:prstGeom>
        </p:spPr>
      </p:pic>
    </p:spTree>
    <p:extLst>
      <p:ext uri="{BB962C8B-B14F-4D97-AF65-F5344CB8AC3E}">
        <p14:creationId xmlns:p14="http://schemas.microsoft.com/office/powerpoint/2010/main" val="130192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9B4BE845-B966-460A-A214-0809C11DA553}"/>
              </a:ext>
            </a:extLst>
          </p:cNvPr>
          <p:cNvSpPr>
            <a:spLocks noGrp="1" noRot="1" noChangeArrowheads="1"/>
          </p:cNvSpPr>
          <p:nvPr>
            <p:ph type="title"/>
          </p:nvPr>
        </p:nvSpPr>
        <p:spPr>
          <a:xfrm>
            <a:off x="2209800" y="484632"/>
            <a:ext cx="7772400" cy="1609344"/>
          </a:xfrm>
        </p:spPr>
        <p:txBody>
          <a:bodyPr>
            <a:normAutofit/>
          </a:bodyPr>
          <a:lstStyle/>
          <a:p>
            <a:pPr>
              <a:defRPr/>
            </a:pPr>
            <a:r>
              <a:rPr lang="en-US" sz="4400" dirty="0"/>
              <a:t>Objectives</a:t>
            </a:r>
          </a:p>
        </p:txBody>
      </p:sp>
      <p:sp>
        <p:nvSpPr>
          <p:cNvPr id="4099" name="Rectangle 3">
            <a:extLst>
              <a:ext uri="{FF2B5EF4-FFF2-40B4-BE49-F238E27FC236}">
                <a16:creationId xmlns="" xmlns:a16="http://schemas.microsoft.com/office/drawing/2014/main" id="{9C183939-3B36-47E0-A328-D08079F5B619}"/>
              </a:ext>
            </a:extLst>
          </p:cNvPr>
          <p:cNvSpPr>
            <a:spLocks noGrp="1" noChangeArrowheads="1"/>
          </p:cNvSpPr>
          <p:nvPr>
            <p:ph idx="1"/>
          </p:nvPr>
        </p:nvSpPr>
        <p:spPr>
          <a:xfrm>
            <a:off x="1905000" y="1828800"/>
            <a:ext cx="8229600" cy="4419600"/>
          </a:xfrm>
        </p:spPr>
        <p:txBody>
          <a:bodyPr rtlCol="0">
            <a:normAutofit fontScale="92500" lnSpcReduction="10000"/>
          </a:bodyPr>
          <a:lstStyle/>
          <a:p>
            <a:pPr marL="182880" indent="-182880">
              <a:defRPr/>
            </a:pPr>
            <a:r>
              <a:rPr lang="en-US" altLang="en-US" sz="3200" dirty="0"/>
              <a:t>Define palliative care</a:t>
            </a:r>
          </a:p>
          <a:p>
            <a:pPr marL="182880" indent="-182880">
              <a:defRPr/>
            </a:pPr>
            <a:r>
              <a:rPr lang="en-US" altLang="en-US" sz="3200" dirty="0"/>
              <a:t>Differentiate pal </a:t>
            </a:r>
            <a:r>
              <a:rPr lang="en-US" altLang="en-US" sz="3200"/>
              <a:t>care from </a:t>
            </a:r>
            <a:r>
              <a:rPr lang="en-US" altLang="en-US" sz="3200" dirty="0"/>
              <a:t>hospice?</a:t>
            </a:r>
          </a:p>
          <a:p>
            <a:pPr marL="182880" indent="-182880">
              <a:defRPr/>
            </a:pPr>
            <a:r>
              <a:rPr lang="en-US" altLang="en-US" sz="3200" dirty="0"/>
              <a:t>List the access points to pal care</a:t>
            </a:r>
          </a:p>
          <a:p>
            <a:pPr marL="182880" indent="-182880">
              <a:defRPr/>
            </a:pPr>
            <a:r>
              <a:rPr lang="en-US" altLang="en-US" sz="3200" dirty="0"/>
              <a:t>Outline a framework to think through prognosis and outcome based on trajectory</a:t>
            </a:r>
          </a:p>
          <a:p>
            <a:pPr marL="182880" indent="-182880">
              <a:defRPr/>
            </a:pPr>
            <a:r>
              <a:rPr lang="en-US" altLang="en-US" sz="3200" dirty="0"/>
              <a:t>Palliative Care &amp; </a:t>
            </a:r>
            <a:r>
              <a:rPr lang="en-US" altLang="en-US" sz="3200" dirty="0" err="1"/>
              <a:t>Covid</a:t>
            </a:r>
            <a:endParaRPr lang="en-US" altLang="en-US" sz="3200" dirty="0"/>
          </a:p>
          <a:p>
            <a:pPr marL="182880" indent="-182880">
              <a:defRPr/>
            </a:pPr>
            <a:r>
              <a:rPr lang="en-US" altLang="en-US" sz="3200" dirty="0"/>
              <a:t>List steps facilities, patients and families can take to achieve optimal care when facing a serious illness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D968C-D9AD-4F68-B127-FA7A052A5C80}"/>
              </a:ext>
            </a:extLst>
          </p:cNvPr>
          <p:cNvSpPr>
            <a:spLocks noGrp="1"/>
          </p:cNvSpPr>
          <p:nvPr>
            <p:ph type="title"/>
          </p:nvPr>
        </p:nvSpPr>
        <p:spPr>
          <a:xfrm>
            <a:off x="804682" y="2404872"/>
            <a:ext cx="3044951" cy="1627792"/>
          </a:xfrm>
        </p:spPr>
        <p:txBody>
          <a:bodyPr vert="horz" lIns="274320" tIns="182880" rIns="274320" bIns="182880" rtlCol="0" anchor="ctr" anchorCtr="1">
            <a:normAutofit fontScale="90000"/>
          </a:bodyPr>
          <a:lstStyle/>
          <a:p>
            <a:pPr algn="ctr"/>
            <a:r>
              <a:rPr lang="en-US" dirty="0"/>
              <a:t>QOL</a:t>
            </a:r>
            <a:br>
              <a:rPr lang="en-US" dirty="0"/>
            </a:br>
            <a:r>
              <a:rPr lang="en-US" dirty="0"/>
              <a:t>Page 2</a:t>
            </a:r>
          </a:p>
        </p:txBody>
      </p:sp>
      <p:pic>
        <p:nvPicPr>
          <p:cNvPr id="4" name="Picture 3">
            <a:extLst>
              <a:ext uri="{FF2B5EF4-FFF2-40B4-BE49-F238E27FC236}">
                <a16:creationId xmlns="" xmlns:a16="http://schemas.microsoft.com/office/drawing/2014/main" id="{05D6E503-04E3-41C3-85FB-9B36DDC31BED}"/>
              </a:ext>
            </a:extLst>
          </p:cNvPr>
          <p:cNvPicPr>
            <a:picLocks noChangeAspect="1"/>
          </p:cNvPicPr>
          <p:nvPr/>
        </p:nvPicPr>
        <p:blipFill>
          <a:blip r:embed="rId2"/>
          <a:stretch>
            <a:fillRect/>
          </a:stretch>
        </p:blipFill>
        <p:spPr>
          <a:xfrm>
            <a:off x="5030415" y="529797"/>
            <a:ext cx="6168524" cy="5798413"/>
          </a:xfrm>
          <a:prstGeom prst="rect">
            <a:avLst/>
          </a:prstGeom>
        </p:spPr>
      </p:pic>
    </p:spTree>
    <p:extLst>
      <p:ext uri="{BB962C8B-B14F-4D97-AF65-F5344CB8AC3E}">
        <p14:creationId xmlns:p14="http://schemas.microsoft.com/office/powerpoint/2010/main" val="417593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D968C-D9AD-4F68-B127-FA7A052A5C80}"/>
              </a:ext>
            </a:extLst>
          </p:cNvPr>
          <p:cNvSpPr>
            <a:spLocks noGrp="1"/>
          </p:cNvSpPr>
          <p:nvPr>
            <p:ph type="title"/>
          </p:nvPr>
        </p:nvSpPr>
        <p:spPr>
          <a:xfrm>
            <a:off x="485785" y="2404872"/>
            <a:ext cx="3867151" cy="2462403"/>
          </a:xfrm>
        </p:spPr>
        <p:txBody>
          <a:bodyPr vert="horz" lIns="274320" tIns="182880" rIns="274320" bIns="182880" rtlCol="0" anchor="ctr" anchorCtr="1">
            <a:normAutofit/>
          </a:bodyPr>
          <a:lstStyle/>
          <a:p>
            <a:pPr algn="ctr"/>
            <a:r>
              <a:rPr lang="en-US" dirty="0"/>
              <a:t>Treatments page 3</a:t>
            </a:r>
          </a:p>
        </p:txBody>
      </p:sp>
      <p:pic>
        <p:nvPicPr>
          <p:cNvPr id="4" name="Content Placeholder 3">
            <a:extLst>
              <a:ext uri="{FF2B5EF4-FFF2-40B4-BE49-F238E27FC236}">
                <a16:creationId xmlns="" xmlns:a16="http://schemas.microsoft.com/office/drawing/2014/main" id="{D9EDC67F-6FB6-4EB0-AE1F-57884305D5F9}"/>
              </a:ext>
            </a:extLst>
          </p:cNvPr>
          <p:cNvPicPr>
            <a:picLocks noGrp="1" noChangeAspect="1"/>
          </p:cNvPicPr>
          <p:nvPr>
            <p:ph idx="1"/>
          </p:nvPr>
        </p:nvPicPr>
        <p:blipFill>
          <a:blip r:embed="rId2"/>
          <a:stretch>
            <a:fillRect/>
          </a:stretch>
        </p:blipFill>
        <p:spPr>
          <a:xfrm>
            <a:off x="5076761" y="767254"/>
            <a:ext cx="6336815" cy="5576396"/>
          </a:xfrm>
          <a:prstGeom prst="rect">
            <a:avLst/>
          </a:prstGeom>
        </p:spPr>
      </p:pic>
    </p:spTree>
    <p:extLst>
      <p:ext uri="{BB962C8B-B14F-4D97-AF65-F5344CB8AC3E}">
        <p14:creationId xmlns:p14="http://schemas.microsoft.com/office/powerpoint/2010/main" val="1218656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D968C-D9AD-4F68-B127-FA7A052A5C80}"/>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dirty="0"/>
              <a:t>Organ donation –Page 3</a:t>
            </a:r>
          </a:p>
        </p:txBody>
      </p:sp>
      <p:pic>
        <p:nvPicPr>
          <p:cNvPr id="10" name="Content Placeholder 9">
            <a:extLst>
              <a:ext uri="{FF2B5EF4-FFF2-40B4-BE49-F238E27FC236}">
                <a16:creationId xmlns="" xmlns:a16="http://schemas.microsoft.com/office/drawing/2014/main" id="{4BB6459B-6F9F-41C2-9DAB-E2B5CEE74F00}"/>
              </a:ext>
            </a:extLst>
          </p:cNvPr>
          <p:cNvPicPr>
            <a:picLocks noGrp="1" noChangeAspect="1"/>
          </p:cNvPicPr>
          <p:nvPr>
            <p:ph idx="1"/>
          </p:nvPr>
        </p:nvPicPr>
        <p:blipFill>
          <a:blip r:embed="rId2"/>
          <a:stretch>
            <a:fillRect/>
          </a:stretch>
        </p:blipFill>
        <p:spPr>
          <a:xfrm>
            <a:off x="3203051" y="1643511"/>
            <a:ext cx="5785919" cy="1301831"/>
          </a:xfrm>
          <a:prstGeom prst="rect">
            <a:avLst/>
          </a:prstGeom>
        </p:spPr>
      </p:pic>
    </p:spTree>
    <p:extLst>
      <p:ext uri="{BB962C8B-B14F-4D97-AF65-F5344CB8AC3E}">
        <p14:creationId xmlns:p14="http://schemas.microsoft.com/office/powerpoint/2010/main" val="378853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D968C-D9AD-4F68-B127-FA7A052A5C80}"/>
              </a:ext>
            </a:extLst>
          </p:cNvPr>
          <p:cNvSpPr>
            <a:spLocks noGrp="1"/>
          </p:cNvSpPr>
          <p:nvPr>
            <p:ph type="title"/>
          </p:nvPr>
        </p:nvSpPr>
        <p:spPr>
          <a:xfrm>
            <a:off x="804682" y="2404872"/>
            <a:ext cx="3824479" cy="1627792"/>
          </a:xfrm>
        </p:spPr>
        <p:txBody>
          <a:bodyPr vert="horz" lIns="274320" tIns="182880" rIns="274320" bIns="182880" rtlCol="0" anchor="ctr" anchorCtr="1">
            <a:normAutofit fontScale="90000"/>
          </a:bodyPr>
          <a:lstStyle/>
          <a:p>
            <a:pPr algn="ctr"/>
            <a:r>
              <a:rPr lang="en-US" dirty="0"/>
              <a:t>Signatures-Page 4</a:t>
            </a:r>
          </a:p>
        </p:txBody>
      </p:sp>
      <p:pic>
        <p:nvPicPr>
          <p:cNvPr id="4" name="Content Placeholder 3">
            <a:extLst>
              <a:ext uri="{FF2B5EF4-FFF2-40B4-BE49-F238E27FC236}">
                <a16:creationId xmlns="" xmlns:a16="http://schemas.microsoft.com/office/drawing/2014/main" id="{DCFE4B34-4595-4F46-88A9-C2FAC98091DD}"/>
              </a:ext>
            </a:extLst>
          </p:cNvPr>
          <p:cNvPicPr>
            <a:picLocks noGrp="1" noChangeAspect="1"/>
          </p:cNvPicPr>
          <p:nvPr>
            <p:ph idx="1"/>
          </p:nvPr>
        </p:nvPicPr>
        <p:blipFill>
          <a:blip r:embed="rId2"/>
          <a:stretch>
            <a:fillRect/>
          </a:stretch>
        </p:blipFill>
        <p:spPr>
          <a:xfrm>
            <a:off x="5648327" y="731940"/>
            <a:ext cx="5009465" cy="5708793"/>
          </a:xfrm>
          <a:prstGeom prst="rect">
            <a:avLst/>
          </a:prstGeom>
        </p:spPr>
      </p:pic>
    </p:spTree>
    <p:extLst>
      <p:ext uri="{BB962C8B-B14F-4D97-AF65-F5344CB8AC3E}">
        <p14:creationId xmlns:p14="http://schemas.microsoft.com/office/powerpoint/2010/main" val="576638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504BAB2E-D004-424B-B9B4-6E7013DD417D}"/>
              </a:ext>
            </a:extLst>
          </p:cNvPr>
          <p:cNvSpPr>
            <a:spLocks noGrp="1"/>
          </p:cNvSpPr>
          <p:nvPr>
            <p:ph type="title"/>
          </p:nvPr>
        </p:nvSpPr>
        <p:spPr/>
        <p:txBody>
          <a:bodyPr/>
          <a:lstStyle/>
          <a:p>
            <a:pPr algn="ctr"/>
            <a:r>
              <a:rPr lang="en-US" dirty="0"/>
              <a:t>POST</a:t>
            </a:r>
          </a:p>
        </p:txBody>
      </p:sp>
      <p:sp>
        <p:nvSpPr>
          <p:cNvPr id="8" name="Text Placeholder 7">
            <a:extLst>
              <a:ext uri="{FF2B5EF4-FFF2-40B4-BE49-F238E27FC236}">
                <a16:creationId xmlns="" xmlns:a16="http://schemas.microsoft.com/office/drawing/2014/main" id="{0F0193F7-4AF7-4539-97B6-D2DF447BF555}"/>
              </a:ext>
            </a:extLst>
          </p:cNvPr>
          <p:cNvSpPr>
            <a:spLocks noGrp="1"/>
          </p:cNvSpPr>
          <p:nvPr>
            <p:ph type="body" idx="1"/>
          </p:nvPr>
        </p:nvSpPr>
        <p:spPr/>
        <p:txBody>
          <a:bodyPr>
            <a:normAutofit/>
          </a:bodyPr>
          <a:lstStyle/>
          <a:p>
            <a:pPr algn="ctr"/>
            <a:r>
              <a:rPr lang="en-US" sz="3600" i="1" dirty="0"/>
              <a:t>Physician Order for Scope of Treatment</a:t>
            </a:r>
          </a:p>
        </p:txBody>
      </p:sp>
    </p:spTree>
    <p:extLst>
      <p:ext uri="{BB962C8B-B14F-4D97-AF65-F5344CB8AC3E}">
        <p14:creationId xmlns:p14="http://schemas.microsoft.com/office/powerpoint/2010/main" val="2638936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2736D-7916-4E4E-9F96-B142A844AA47}"/>
              </a:ext>
            </a:extLst>
          </p:cNvPr>
          <p:cNvSpPr>
            <a:spLocks noGrp="1"/>
          </p:cNvSpPr>
          <p:nvPr>
            <p:ph type="title"/>
          </p:nvPr>
        </p:nvSpPr>
        <p:spPr>
          <a:xfrm>
            <a:off x="133351" y="419116"/>
            <a:ext cx="4313296" cy="5876925"/>
          </a:xfrm>
        </p:spPr>
        <p:txBody>
          <a:bodyPr vert="horz" lIns="274320" tIns="182880" rIns="274320" bIns="182880" rtlCol="0" anchor="ctr" anchorCtr="1">
            <a:normAutofit/>
          </a:bodyPr>
          <a:lstStyle/>
          <a:p>
            <a:pPr algn="ctr"/>
            <a:r>
              <a:rPr lang="en-US" sz="4800" dirty="0"/>
              <a:t>POST</a:t>
            </a:r>
            <a:br>
              <a:rPr lang="en-US" sz="4800" dirty="0"/>
            </a:br>
            <a:r>
              <a:rPr lang="en-US" sz="4800" dirty="0"/>
              <a:t>Section A &amp; B</a:t>
            </a:r>
            <a:br>
              <a:rPr lang="en-US" sz="4800" dirty="0"/>
            </a:br>
            <a:r>
              <a:rPr lang="en-US" sz="4800" dirty="0"/>
              <a:t/>
            </a:r>
            <a:br>
              <a:rPr lang="en-US" sz="4800" dirty="0"/>
            </a:br>
            <a:r>
              <a:rPr lang="en-US" sz="4800" dirty="0"/>
              <a:t>CPR</a:t>
            </a:r>
            <a:br>
              <a:rPr lang="en-US" sz="4800" dirty="0"/>
            </a:br>
            <a:r>
              <a:rPr lang="en-US" sz="4800" dirty="0"/>
              <a:t>Intent of hospitalization</a:t>
            </a:r>
          </a:p>
        </p:txBody>
      </p:sp>
      <p:pic>
        <p:nvPicPr>
          <p:cNvPr id="4" name="Picture 3">
            <a:extLst>
              <a:ext uri="{FF2B5EF4-FFF2-40B4-BE49-F238E27FC236}">
                <a16:creationId xmlns="" xmlns:a16="http://schemas.microsoft.com/office/drawing/2014/main" id="{752E33CF-3F23-4E39-9DF1-E58434F45F32}"/>
              </a:ext>
            </a:extLst>
          </p:cNvPr>
          <p:cNvPicPr>
            <a:picLocks noChangeAspect="1"/>
          </p:cNvPicPr>
          <p:nvPr/>
        </p:nvPicPr>
        <p:blipFill>
          <a:blip r:embed="rId2"/>
          <a:stretch>
            <a:fillRect/>
          </a:stretch>
        </p:blipFill>
        <p:spPr>
          <a:xfrm>
            <a:off x="4446645" y="1166073"/>
            <a:ext cx="7105275" cy="4920401"/>
          </a:xfrm>
          <a:prstGeom prst="rect">
            <a:avLst/>
          </a:prstGeom>
        </p:spPr>
      </p:pic>
    </p:spTree>
    <p:extLst>
      <p:ext uri="{BB962C8B-B14F-4D97-AF65-F5344CB8AC3E}">
        <p14:creationId xmlns:p14="http://schemas.microsoft.com/office/powerpoint/2010/main" val="3057319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848EED-CF79-499A-AB94-2A77B0686AB5}"/>
              </a:ext>
            </a:extLst>
          </p:cNvPr>
          <p:cNvSpPr>
            <a:spLocks noGrp="1"/>
          </p:cNvSpPr>
          <p:nvPr>
            <p:ph type="title"/>
          </p:nvPr>
        </p:nvSpPr>
        <p:spPr>
          <a:xfrm>
            <a:off x="752476" y="495316"/>
            <a:ext cx="4454845" cy="5572125"/>
          </a:xfrm>
        </p:spPr>
        <p:txBody>
          <a:bodyPr vert="horz" lIns="274320" tIns="182880" rIns="274320" bIns="182880" rtlCol="0" anchor="ctr" anchorCtr="1">
            <a:normAutofit/>
          </a:bodyPr>
          <a:lstStyle/>
          <a:p>
            <a:pPr algn="ctr"/>
            <a:r>
              <a:rPr lang="en-US" dirty="0"/>
              <a:t/>
            </a:r>
            <a:br>
              <a:rPr lang="en-US" dirty="0"/>
            </a:br>
            <a:r>
              <a:rPr lang="en-US" sz="4400" dirty="0"/>
              <a:t>section c &amp; D</a:t>
            </a:r>
            <a:br>
              <a:rPr lang="en-US" sz="4400" dirty="0"/>
            </a:br>
            <a:r>
              <a:rPr lang="en-US" sz="4400" dirty="0"/>
              <a:t/>
            </a:r>
            <a:br>
              <a:rPr lang="en-US" sz="4400" dirty="0"/>
            </a:br>
            <a:r>
              <a:rPr lang="en-US" sz="4400" dirty="0"/>
              <a:t>Artificial Nutrition</a:t>
            </a:r>
            <a:br>
              <a:rPr lang="en-US" sz="4400" dirty="0"/>
            </a:br>
            <a:r>
              <a:rPr lang="en-US" sz="4400" dirty="0"/>
              <a:t/>
            </a:r>
            <a:br>
              <a:rPr lang="en-US" sz="4400" dirty="0"/>
            </a:br>
            <a:r>
              <a:rPr lang="en-US" sz="4400" dirty="0"/>
              <a:t>who reviewed form</a:t>
            </a:r>
          </a:p>
        </p:txBody>
      </p:sp>
      <p:pic>
        <p:nvPicPr>
          <p:cNvPr id="4" name="Content Placeholder 3">
            <a:extLst>
              <a:ext uri="{FF2B5EF4-FFF2-40B4-BE49-F238E27FC236}">
                <a16:creationId xmlns="" xmlns:a16="http://schemas.microsoft.com/office/drawing/2014/main" id="{4E9DAE63-3A28-4D45-BA8F-825C16C41A8C}"/>
              </a:ext>
            </a:extLst>
          </p:cNvPr>
          <p:cNvPicPr>
            <a:picLocks noGrp="1" noChangeAspect="1"/>
          </p:cNvPicPr>
          <p:nvPr>
            <p:ph idx="1"/>
          </p:nvPr>
        </p:nvPicPr>
        <p:blipFill>
          <a:blip r:embed="rId2"/>
          <a:stretch>
            <a:fillRect/>
          </a:stretch>
        </p:blipFill>
        <p:spPr>
          <a:xfrm>
            <a:off x="5207320" y="1639615"/>
            <a:ext cx="6344600" cy="3219884"/>
          </a:xfrm>
          <a:prstGeom prst="rect">
            <a:avLst/>
          </a:prstGeom>
        </p:spPr>
      </p:pic>
    </p:spTree>
    <p:extLst>
      <p:ext uri="{BB962C8B-B14F-4D97-AF65-F5344CB8AC3E}">
        <p14:creationId xmlns:p14="http://schemas.microsoft.com/office/powerpoint/2010/main" val="1091669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29" name="Group 71">
            <a:extLst>
              <a:ext uri="{FF2B5EF4-FFF2-40B4-BE49-F238E27FC236}">
                <a16:creationId xmlns="" xmlns:a16="http://schemas.microsoft.com/office/drawing/2014/main" id="{16DBFAD4-B5FC-442B-A283-381B01B195F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01725" y="6229681"/>
            <a:ext cx="457200" cy="457200"/>
            <a:chOff x="11361456" y="6195813"/>
            <a:chExt cx="548640" cy="548640"/>
          </a:xfrm>
        </p:grpSpPr>
        <p:sp>
          <p:nvSpPr>
            <p:cNvPr id="73" name="Oval 72">
              <a:extLst>
                <a:ext uri="{FF2B5EF4-FFF2-40B4-BE49-F238E27FC236}">
                  <a16:creationId xmlns="" xmlns:a16="http://schemas.microsoft.com/office/drawing/2014/main" id="{9B649DC7-8769-4383-A6F2-8F366BA7A1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4" name="Oval 73">
              <a:extLst>
                <a:ext uri="{FF2B5EF4-FFF2-40B4-BE49-F238E27FC236}">
                  <a16:creationId xmlns="" xmlns:a16="http://schemas.microsoft.com/office/drawing/2014/main" id="{0C67FD53-2686-4E0E-BA49-976F78F9AA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2230" name="Rectangle 75">
            <a:extLst>
              <a:ext uri="{FF2B5EF4-FFF2-40B4-BE49-F238E27FC236}">
                <a16:creationId xmlns="" xmlns:a16="http://schemas.microsoft.com/office/drawing/2014/main" id="{362E11DD-B54B-4751-9C17-39DAF9EF46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
            <a:ext cx="12192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1174367-8CB0-4866-9848-97E9E1EC9B43}"/>
              </a:ext>
            </a:extLst>
          </p:cNvPr>
          <p:cNvSpPr>
            <a:spLocks noGrp="1"/>
          </p:cNvSpPr>
          <p:nvPr>
            <p:ph type="title"/>
          </p:nvPr>
        </p:nvSpPr>
        <p:spPr>
          <a:xfrm>
            <a:off x="382283" y="484632"/>
            <a:ext cx="6743844" cy="1609344"/>
          </a:xfrm>
        </p:spPr>
        <p:txBody>
          <a:bodyPr vert="horz" lIns="91440" tIns="45720" rIns="91440" bIns="45720" rtlCol="0" anchor="ctr">
            <a:normAutofit/>
          </a:bodyPr>
          <a:lstStyle/>
          <a:p>
            <a:pPr>
              <a:defRPr/>
            </a:pPr>
            <a:r>
              <a:rPr lang="en-US" sz="4800"/>
              <a:t>We are not Scooby Doo</a:t>
            </a:r>
          </a:p>
        </p:txBody>
      </p:sp>
      <p:sp>
        <p:nvSpPr>
          <p:cNvPr id="3" name="Text Placeholder 2">
            <a:extLst>
              <a:ext uri="{FF2B5EF4-FFF2-40B4-BE49-F238E27FC236}">
                <a16:creationId xmlns="" xmlns:a16="http://schemas.microsoft.com/office/drawing/2014/main" id="{1F818BF8-10B7-4D1D-B775-1FDF1A4BF2C8}"/>
              </a:ext>
            </a:extLst>
          </p:cNvPr>
          <p:cNvSpPr>
            <a:spLocks noGrp="1"/>
          </p:cNvSpPr>
          <p:nvPr>
            <p:ph type="body" sz="half" idx="2"/>
          </p:nvPr>
        </p:nvSpPr>
        <p:spPr>
          <a:xfrm>
            <a:off x="382280" y="2121408"/>
            <a:ext cx="6743845" cy="4050792"/>
          </a:xfrm>
        </p:spPr>
        <p:txBody>
          <a:bodyPr vert="horz" lIns="91440" tIns="45720" rIns="91440" bIns="45720" rtlCol="0">
            <a:normAutofit/>
          </a:bodyPr>
          <a:lstStyle/>
          <a:p>
            <a:pPr indent="-182880">
              <a:lnSpc>
                <a:spcPct val="90000"/>
              </a:lnSpc>
              <a:buFont typeface="Wingdings" pitchFamily="2" charset="2"/>
              <a:buChar char="§"/>
            </a:pPr>
            <a:r>
              <a:rPr lang="en-US" sz="3200" dirty="0">
                <a:solidFill>
                  <a:schemeClr val="tx1"/>
                </a:solidFill>
              </a:rPr>
              <a:t>We are all born into this world and one day we will die</a:t>
            </a:r>
          </a:p>
          <a:p>
            <a:pPr indent="-182880">
              <a:lnSpc>
                <a:spcPct val="90000"/>
              </a:lnSpc>
              <a:buFont typeface="Wingdings" pitchFamily="2" charset="2"/>
              <a:buChar char="§"/>
            </a:pPr>
            <a:r>
              <a:rPr lang="en-US" sz="3200" dirty="0">
                <a:solidFill>
                  <a:schemeClr val="tx1"/>
                </a:solidFill>
              </a:rPr>
              <a:t>Engaging in conversations about our own wishes is </a:t>
            </a:r>
            <a:r>
              <a:rPr lang="en-US" sz="3200" i="1" dirty="0">
                <a:solidFill>
                  <a:srgbClr val="C00000"/>
                </a:solidFill>
              </a:rPr>
              <a:t>empowering &amp; integral to optimal patient centered care</a:t>
            </a:r>
          </a:p>
        </p:txBody>
      </p:sp>
      <p:pic>
        <p:nvPicPr>
          <p:cNvPr id="52227" name="Picture 5" descr="http://www.anonymousphilanthropist.com/jots/yetiscoob2.jpg">
            <a:extLst>
              <a:ext uri="{FF2B5EF4-FFF2-40B4-BE49-F238E27FC236}">
                <a16:creationId xmlns="" xmlns:a16="http://schemas.microsoft.com/office/drawing/2014/main" id="{453A9299-ECE8-4FAD-96CE-D072130D204A}"/>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1485" r="-3" b="-3"/>
          <a:stretch/>
        </p:blipFill>
        <p:spPr>
          <a:xfrm>
            <a:off x="7545283" y="10"/>
            <a:ext cx="4646727" cy="6857990"/>
          </a:xfrm>
          <a:prstGeom prst="rect">
            <a:avLst/>
          </a:prstGeom>
          <a:noFill/>
        </p:spPr>
      </p:pic>
      <p:grpSp>
        <p:nvGrpSpPr>
          <p:cNvPr id="52231" name="Group 77">
            <a:extLst>
              <a:ext uri="{FF2B5EF4-FFF2-40B4-BE49-F238E27FC236}">
                <a16:creationId xmlns="" xmlns:a16="http://schemas.microsoft.com/office/drawing/2014/main" id="{B55DE4E1-F219-45A4-96D9-9A86D0E4DBD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01725" y="6229681"/>
            <a:ext cx="457200" cy="457200"/>
            <a:chOff x="11361456" y="6195813"/>
            <a:chExt cx="548640" cy="548640"/>
          </a:xfrm>
        </p:grpSpPr>
        <p:sp>
          <p:nvSpPr>
            <p:cNvPr id="79" name="Oval 78">
              <a:extLst>
                <a:ext uri="{FF2B5EF4-FFF2-40B4-BE49-F238E27FC236}">
                  <a16:creationId xmlns="" xmlns:a16="http://schemas.microsoft.com/office/drawing/2014/main" id="{3601C3FF-4A5D-437C-B3DB-A53B99D308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 xmlns:a16="http://schemas.microsoft.com/office/drawing/2014/main" id="{61B1BDC9-B583-4F65-8FE9-E2CBE71D93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F0F455-010B-4E48-9632-E32A0922A2C8}"/>
              </a:ext>
            </a:extLst>
          </p:cNvPr>
          <p:cNvSpPr>
            <a:spLocks noGrp="1"/>
          </p:cNvSpPr>
          <p:nvPr>
            <p:ph type="title"/>
          </p:nvPr>
        </p:nvSpPr>
        <p:spPr>
          <a:xfrm>
            <a:off x="2209800" y="484632"/>
            <a:ext cx="7772400" cy="1609344"/>
          </a:xfrm>
        </p:spPr>
        <p:txBody>
          <a:bodyPr>
            <a:normAutofit/>
          </a:bodyPr>
          <a:lstStyle/>
          <a:p>
            <a:pPr>
              <a:defRPr/>
            </a:pPr>
            <a:r>
              <a:rPr lang="en-US" sz="4400" dirty="0"/>
              <a:t>Mrs. W…And her goals?</a:t>
            </a:r>
          </a:p>
        </p:txBody>
      </p:sp>
      <p:sp>
        <p:nvSpPr>
          <p:cNvPr id="3" name="Content Placeholder 2">
            <a:extLst>
              <a:ext uri="{FF2B5EF4-FFF2-40B4-BE49-F238E27FC236}">
                <a16:creationId xmlns="" xmlns:a16="http://schemas.microsoft.com/office/drawing/2014/main" id="{9C75E4BA-918C-478E-B5EF-6DED1B7E1549}"/>
              </a:ext>
            </a:extLst>
          </p:cNvPr>
          <p:cNvSpPr>
            <a:spLocks noGrp="1"/>
          </p:cNvSpPr>
          <p:nvPr>
            <p:ph idx="1"/>
          </p:nvPr>
        </p:nvSpPr>
        <p:spPr>
          <a:xfrm>
            <a:off x="1066800" y="2197486"/>
            <a:ext cx="10058400" cy="2995169"/>
          </a:xfrm>
        </p:spPr>
        <p:txBody>
          <a:bodyPr rtlCol="0">
            <a:noAutofit/>
          </a:bodyPr>
          <a:lstStyle/>
          <a:p>
            <a:pPr marL="182880" indent="-182880">
              <a:buFont typeface="Arial" charset="0"/>
              <a:buChar char="•"/>
              <a:defRPr/>
            </a:pPr>
            <a:r>
              <a:rPr lang="en-US" sz="2800" dirty="0"/>
              <a:t>87-year old woman with HTN and hypothyroid is recently widowed and lives at home, she is forgetting more</a:t>
            </a:r>
          </a:p>
          <a:p>
            <a:pPr marL="182880" indent="-182880">
              <a:buFont typeface="Arial" charset="0"/>
              <a:buChar char="•"/>
              <a:defRPr/>
            </a:pPr>
            <a:r>
              <a:rPr lang="en-US" sz="2800" dirty="0"/>
              <a:t>At 89 she is moved into an independent living facility</a:t>
            </a:r>
          </a:p>
          <a:p>
            <a:pPr marL="182880" indent="-182880">
              <a:buFont typeface="Arial" charset="0"/>
              <a:buChar char="•"/>
              <a:defRPr/>
            </a:pPr>
            <a:r>
              <a:rPr lang="en-US" sz="2800" dirty="0"/>
              <a:t>At 93 she is moved to an assisted living facility</a:t>
            </a:r>
          </a:p>
          <a:p>
            <a:pPr marL="182880" indent="-182880">
              <a:buFont typeface="Arial" charset="0"/>
              <a:buChar char="•"/>
              <a:defRPr/>
            </a:pPr>
            <a:r>
              <a:rPr lang="en-US" sz="2800" dirty="0"/>
              <a:t>At 95, she is moved to a memory care unit</a:t>
            </a:r>
            <a:endParaRPr lang="en-US" sz="2600" dirty="0"/>
          </a:p>
        </p:txBody>
      </p:sp>
    </p:spTree>
    <p:extLst>
      <p:ext uri="{BB962C8B-B14F-4D97-AF65-F5344CB8AC3E}">
        <p14:creationId xmlns:p14="http://schemas.microsoft.com/office/powerpoint/2010/main" val="13510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6C9387-1C05-4C64-8165-277F21771370}"/>
              </a:ext>
            </a:extLst>
          </p:cNvPr>
          <p:cNvSpPr>
            <a:spLocks noGrp="1"/>
          </p:cNvSpPr>
          <p:nvPr>
            <p:ph type="title"/>
          </p:nvPr>
        </p:nvSpPr>
        <p:spPr>
          <a:xfrm>
            <a:off x="2209800" y="484632"/>
            <a:ext cx="7772400" cy="1609344"/>
          </a:xfrm>
        </p:spPr>
        <p:txBody>
          <a:bodyPr>
            <a:normAutofit/>
          </a:bodyPr>
          <a:lstStyle/>
          <a:p>
            <a:pPr algn="ctr">
              <a:defRPr/>
            </a:pPr>
            <a:r>
              <a:rPr lang="en-US" sz="4000" dirty="0"/>
              <a:t>Would her goals change</a:t>
            </a:r>
            <a:br>
              <a:rPr lang="en-US" sz="4000" dirty="0"/>
            </a:br>
            <a:r>
              <a:rPr lang="en-US" sz="4000" dirty="0"/>
              <a:t> as a FUNCION of…</a:t>
            </a:r>
          </a:p>
        </p:txBody>
      </p:sp>
      <p:sp>
        <p:nvSpPr>
          <p:cNvPr id="33795" name="Content Placeholder 2">
            <a:extLst>
              <a:ext uri="{FF2B5EF4-FFF2-40B4-BE49-F238E27FC236}">
                <a16:creationId xmlns="" xmlns:a16="http://schemas.microsoft.com/office/drawing/2014/main" id="{43CADBCD-C9BA-4D07-84BB-70D44333432E}"/>
              </a:ext>
            </a:extLst>
          </p:cNvPr>
          <p:cNvSpPr>
            <a:spLocks noGrp="1" noChangeArrowheads="1"/>
          </p:cNvSpPr>
          <p:nvPr>
            <p:ph idx="1"/>
          </p:nvPr>
        </p:nvSpPr>
        <p:spPr>
          <a:xfrm>
            <a:off x="2622434" y="2093976"/>
            <a:ext cx="7359777" cy="4050792"/>
          </a:xfrm>
        </p:spPr>
        <p:txBody>
          <a:bodyPr/>
          <a:lstStyle/>
          <a:p>
            <a:r>
              <a:rPr lang="en-US" altLang="en-US" sz="3200" dirty="0"/>
              <a:t>Life expectancy</a:t>
            </a:r>
          </a:p>
          <a:p>
            <a:r>
              <a:rPr lang="en-US" altLang="en-US" sz="3200" dirty="0"/>
              <a:t>Burden of illness-inability live independently</a:t>
            </a:r>
          </a:p>
          <a:p>
            <a:r>
              <a:rPr lang="en-US" altLang="en-US" sz="3200" dirty="0"/>
              <a:t>Medical diagnosis-dementia, frailty</a:t>
            </a:r>
          </a:p>
          <a:p>
            <a:pPr marL="0" indent="0">
              <a:buNone/>
            </a:pPr>
            <a:endParaRPr lang="en-US" altLang="en-US" sz="3200" dirty="0"/>
          </a:p>
        </p:txBody>
      </p:sp>
    </p:spTree>
    <p:extLst>
      <p:ext uri="{BB962C8B-B14F-4D97-AF65-F5344CB8AC3E}">
        <p14:creationId xmlns:p14="http://schemas.microsoft.com/office/powerpoint/2010/main" val="195840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fade">
                                      <p:cBhvr>
                                        <p:cTn id="14" dur="1000"/>
                                        <p:tgtEl>
                                          <p:spTgt spid="33795">
                                            <p:txEl>
                                              <p:pRg st="1" end="1"/>
                                            </p:txEl>
                                          </p:spTgt>
                                        </p:tgtEl>
                                      </p:cBhvr>
                                    </p:animEffect>
                                    <p:anim calcmode="lin" valueType="num">
                                      <p:cBhvr>
                                        <p:cTn id="15"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Effect transition="in" filter="fade">
                                      <p:cBhvr>
                                        <p:cTn id="21" dur="1000"/>
                                        <p:tgtEl>
                                          <p:spTgt spid="33795">
                                            <p:txEl>
                                              <p:pRg st="2" end="2"/>
                                            </p:txEl>
                                          </p:spTgt>
                                        </p:tgtEl>
                                      </p:cBhvr>
                                    </p:animEffect>
                                    <p:anim calcmode="lin" valueType="num">
                                      <p:cBhvr>
                                        <p:cTn id="22"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36">
            <a:extLst>
              <a:ext uri="{FF2B5EF4-FFF2-40B4-BE49-F238E27FC236}">
                <a16:creationId xmlns="" xmlns:a16="http://schemas.microsoft.com/office/drawing/2014/main" id="{2550AE69-AC86-4188-83E5-A856C4F1D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1346962"/>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38">
            <a:extLst>
              <a:ext uri="{FF2B5EF4-FFF2-40B4-BE49-F238E27FC236}">
                <a16:creationId xmlns="" xmlns:a16="http://schemas.microsoft.com/office/drawing/2014/main" id="{EC4CA156-2C9D-4F0C-B229-88D8B5E17B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4299712"/>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40">
            <a:extLst>
              <a:ext uri="{FF2B5EF4-FFF2-40B4-BE49-F238E27FC236}">
                <a16:creationId xmlns="" xmlns:a16="http://schemas.microsoft.com/office/drawing/2014/main" id="{D7361ED3-EBE5-4EFC-8DA3-D0CE4BF2F4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2" name="Group 42">
            <a:extLst>
              <a:ext uri="{FF2B5EF4-FFF2-40B4-BE49-F238E27FC236}">
                <a16:creationId xmlns="" xmlns:a16="http://schemas.microsoft.com/office/drawing/2014/main" id="{85105087-7F16-4C94-837C-C4544511666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649215" y="4068923"/>
            <a:ext cx="1080904" cy="1080902"/>
            <a:chOff x="9685338" y="4460675"/>
            <a:chExt cx="1080904" cy="1080902"/>
          </a:xfrm>
        </p:grpSpPr>
        <p:sp>
          <p:nvSpPr>
            <p:cNvPr id="63" name="Oval 43">
              <a:extLst>
                <a:ext uri="{FF2B5EF4-FFF2-40B4-BE49-F238E27FC236}">
                  <a16:creationId xmlns="" xmlns:a16="http://schemas.microsoft.com/office/drawing/2014/main" id="{4F2F3467-E50F-4A91-B27D-E324936A66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64" name="Oval 44">
              <a:extLst>
                <a:ext uri="{FF2B5EF4-FFF2-40B4-BE49-F238E27FC236}">
                  <a16:creationId xmlns="" xmlns:a16="http://schemas.microsoft.com/office/drawing/2014/main" id="{D678BE03-AC84-4940-A7FD-5B143FE2D65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5" name="Rectangle 46">
            <a:extLst>
              <a:ext uri="{FF2B5EF4-FFF2-40B4-BE49-F238E27FC236}">
                <a16:creationId xmlns="" xmlns:a16="http://schemas.microsoft.com/office/drawing/2014/main" id="{5AAA0D94-BFF0-44AF-9E04-13800A6194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48">
            <a:extLst>
              <a:ext uri="{FF2B5EF4-FFF2-40B4-BE49-F238E27FC236}">
                <a16:creationId xmlns="" xmlns:a16="http://schemas.microsoft.com/office/drawing/2014/main" id="{4E0242FF-80FA-4D90-877A-E17E422406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928119"/>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indoor, window, table&#10;&#10;Description automatically generated">
            <a:extLst>
              <a:ext uri="{FF2B5EF4-FFF2-40B4-BE49-F238E27FC236}">
                <a16:creationId xmlns="" xmlns:a16="http://schemas.microsoft.com/office/drawing/2014/main" id="{63E9760D-9A38-4DEC-B71F-132AF772A29C}"/>
              </a:ext>
            </a:extLst>
          </p:cNvPr>
          <p:cNvPicPr>
            <a:picLocks noChangeAspect="1"/>
          </p:cNvPicPr>
          <p:nvPr/>
        </p:nvPicPr>
        <p:blipFill rotWithShape="1">
          <a:blip r:embed="rId6"/>
          <a:srcRect t="1551" r="-1" b="32050"/>
          <a:stretch/>
        </p:blipFill>
        <p:spPr>
          <a:xfrm>
            <a:off x="918127" y="1111504"/>
            <a:ext cx="3723212" cy="4578096"/>
          </a:xfrm>
          <a:prstGeom prst="rect">
            <a:avLst/>
          </a:prstGeom>
        </p:spPr>
      </p:pic>
      <p:sp>
        <p:nvSpPr>
          <p:cNvPr id="67" name="Rectangle 50">
            <a:extLst>
              <a:ext uri="{FF2B5EF4-FFF2-40B4-BE49-F238E27FC236}">
                <a16:creationId xmlns="" xmlns:a16="http://schemas.microsoft.com/office/drawing/2014/main" id="{1B92E287-CC3E-48F7-B435-D232FB9006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1337" y="1110069"/>
            <a:ext cx="6630507"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B2148CB-A39D-4A98-ABD3-7934E2C50D72}"/>
              </a:ext>
            </a:extLst>
          </p:cNvPr>
          <p:cNvSpPr>
            <a:spLocks noGrp="1"/>
          </p:cNvSpPr>
          <p:nvPr>
            <p:ph type="title"/>
          </p:nvPr>
        </p:nvSpPr>
        <p:spPr>
          <a:xfrm>
            <a:off x="4961376" y="1432223"/>
            <a:ext cx="6057144" cy="3357976"/>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Mrs. W</a:t>
            </a:r>
          </a:p>
        </p:txBody>
      </p:sp>
      <p:sp>
        <p:nvSpPr>
          <p:cNvPr id="68" name="Rectangle 52">
            <a:extLst>
              <a:ext uri="{FF2B5EF4-FFF2-40B4-BE49-F238E27FC236}">
                <a16:creationId xmlns="" xmlns:a16="http://schemas.microsoft.com/office/drawing/2014/main" id="{B354BB7A-6D45-494D-90A8-2F497C01F6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5780581"/>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54">
            <a:extLst>
              <a:ext uri="{FF2B5EF4-FFF2-40B4-BE49-F238E27FC236}">
                <a16:creationId xmlns="" xmlns:a16="http://schemas.microsoft.com/office/drawing/2014/main" id="{A12E4495-24BE-4FFE-91E5-5BA7727EF1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646920" y="5257800"/>
            <a:ext cx="1080904" cy="1080902"/>
            <a:chOff x="9685338" y="4460675"/>
            <a:chExt cx="1080904" cy="1080902"/>
          </a:xfrm>
        </p:grpSpPr>
        <p:sp>
          <p:nvSpPr>
            <p:cNvPr id="70" name="Oval 55">
              <a:extLst>
                <a:ext uri="{FF2B5EF4-FFF2-40B4-BE49-F238E27FC236}">
                  <a16:creationId xmlns="" xmlns:a16="http://schemas.microsoft.com/office/drawing/2014/main" id="{C71644A3-12B1-4F51-BB08-FDD391EF5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1" name="Oval 56">
              <a:extLst>
                <a:ext uri="{FF2B5EF4-FFF2-40B4-BE49-F238E27FC236}">
                  <a16:creationId xmlns="" xmlns:a16="http://schemas.microsoft.com/office/drawing/2014/main" id="{1A6658C1-CF92-4E90-A775-D0D64A3D32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497606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25D2E8-DE05-4EB0-BE44-153401B25D37}"/>
              </a:ext>
            </a:extLst>
          </p:cNvPr>
          <p:cNvSpPr>
            <a:spLocks noGrp="1"/>
          </p:cNvSpPr>
          <p:nvPr>
            <p:ph type="title"/>
          </p:nvPr>
        </p:nvSpPr>
        <p:spPr>
          <a:xfrm>
            <a:off x="6360425" y="400052"/>
            <a:ext cx="4920019" cy="1057275"/>
          </a:xfrm>
        </p:spPr>
        <p:txBody>
          <a:bodyPr vert="horz" lIns="91440" tIns="45720" rIns="91440" bIns="45720" rtlCol="0" anchor="ctr">
            <a:normAutofit/>
          </a:bodyPr>
          <a:lstStyle/>
          <a:p>
            <a:pPr algn="ctr"/>
            <a:r>
              <a:rPr lang="en-US" dirty="0">
                <a:solidFill>
                  <a:schemeClr val="tx1"/>
                </a:solidFill>
              </a:rPr>
              <a:t>Novel</a:t>
            </a:r>
            <a:br>
              <a:rPr lang="en-US" dirty="0">
                <a:solidFill>
                  <a:schemeClr val="tx1"/>
                </a:solidFill>
              </a:rPr>
            </a:br>
            <a:r>
              <a:rPr lang="en-US" dirty="0">
                <a:solidFill>
                  <a:schemeClr val="tx1"/>
                </a:solidFill>
              </a:rPr>
              <a:t>Coronavirus 19 Pandemic</a:t>
            </a:r>
          </a:p>
        </p:txBody>
      </p:sp>
      <p:pic>
        <p:nvPicPr>
          <p:cNvPr id="6" name="Picture Placeholder 5" descr="A close up of a flower&#10;&#10;Description automatically generated">
            <a:extLst>
              <a:ext uri="{FF2B5EF4-FFF2-40B4-BE49-F238E27FC236}">
                <a16:creationId xmlns="" xmlns:a16="http://schemas.microsoft.com/office/drawing/2014/main" id="{BFBC6340-BD48-4498-B3F5-FAD62CCB112C}"/>
              </a:ext>
            </a:extLst>
          </p:cNvPr>
          <p:cNvPicPr>
            <a:picLocks noGrp="1" noChangeAspect="1"/>
          </p:cNvPicPr>
          <p:nvPr>
            <p:ph type="pic" idx="1"/>
          </p:nvPr>
        </p:nvPicPr>
        <p:blipFill rotWithShape="1">
          <a:blip r:embed="rId2"/>
          <a:srcRect l="8722" r="8722"/>
          <a:stretch/>
        </p:blipFill>
        <p:spPr>
          <a:xfrm>
            <a:off x="11" y="5"/>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Text Placeholder 3">
            <a:extLst>
              <a:ext uri="{FF2B5EF4-FFF2-40B4-BE49-F238E27FC236}">
                <a16:creationId xmlns="" xmlns:a16="http://schemas.microsoft.com/office/drawing/2014/main" id="{95DB4238-24F6-4918-8D75-18B603443D9B}"/>
              </a:ext>
            </a:extLst>
          </p:cNvPr>
          <p:cNvSpPr>
            <a:spLocks noGrp="1"/>
          </p:cNvSpPr>
          <p:nvPr>
            <p:ph type="body" sz="half" idx="2"/>
          </p:nvPr>
        </p:nvSpPr>
        <p:spPr>
          <a:xfrm>
            <a:off x="6617601" y="1670144"/>
            <a:ext cx="4920019" cy="4787806"/>
          </a:xfrm>
        </p:spPr>
        <p:txBody>
          <a:bodyPr vert="horz" lIns="91440" tIns="45720" rIns="91440" bIns="45720" rtlCol="0">
            <a:normAutofit fontScale="85000" lnSpcReduction="20000"/>
          </a:bodyPr>
          <a:lstStyle/>
          <a:p>
            <a:pPr indent="-182880">
              <a:lnSpc>
                <a:spcPct val="90000"/>
              </a:lnSpc>
              <a:buFont typeface="Wingdings" pitchFamily="2" charset="2"/>
              <a:buChar char="§"/>
            </a:pPr>
            <a:r>
              <a:rPr lang="en-US" sz="2800" dirty="0">
                <a:solidFill>
                  <a:schemeClr val="tx1"/>
                </a:solidFill>
              </a:rPr>
              <a:t>Has impacted our older adult population especially hard</a:t>
            </a:r>
          </a:p>
          <a:p>
            <a:pPr lvl="1" indent="-182880">
              <a:buFont typeface="Wingdings" pitchFamily="2" charset="2"/>
              <a:buChar char="§"/>
            </a:pPr>
            <a:r>
              <a:rPr lang="en-US" sz="2600" dirty="0">
                <a:solidFill>
                  <a:schemeClr val="tx1"/>
                </a:solidFill>
              </a:rPr>
              <a:t>In particular those in LTC</a:t>
            </a:r>
          </a:p>
          <a:p>
            <a:pPr lvl="1" indent="-182880">
              <a:buFont typeface="Wingdings" pitchFamily="2" charset="2"/>
              <a:buChar char="§"/>
            </a:pPr>
            <a:r>
              <a:rPr lang="en-US" sz="2400" dirty="0"/>
              <a:t>Patients are scared to go to the hospital and scared to remain in their facilities</a:t>
            </a:r>
          </a:p>
          <a:p>
            <a:pPr lvl="1" indent="-182880">
              <a:buFont typeface="Wingdings" pitchFamily="2" charset="2"/>
              <a:buChar char="§"/>
            </a:pPr>
            <a:r>
              <a:rPr lang="en-US" sz="2400" dirty="0"/>
              <a:t>Families have not seen their loved ones for months</a:t>
            </a:r>
          </a:p>
          <a:p>
            <a:pPr lvl="1" indent="-182880">
              <a:buFont typeface="Wingdings" pitchFamily="2" charset="2"/>
              <a:buChar char="§"/>
            </a:pPr>
            <a:endParaRPr lang="en-US" sz="2600" dirty="0">
              <a:solidFill>
                <a:schemeClr val="tx1"/>
              </a:solidFill>
            </a:endParaRPr>
          </a:p>
          <a:p>
            <a:pPr indent="-182880">
              <a:lnSpc>
                <a:spcPct val="90000"/>
              </a:lnSpc>
              <a:buFont typeface="Wingdings" pitchFamily="2" charset="2"/>
              <a:buChar char="§"/>
            </a:pPr>
            <a:r>
              <a:rPr lang="en-US" sz="2800" dirty="0">
                <a:solidFill>
                  <a:schemeClr val="tx1"/>
                </a:solidFill>
              </a:rPr>
              <a:t>Increased interest and attention in completing advance care directives</a:t>
            </a:r>
          </a:p>
          <a:p>
            <a:pPr>
              <a:lnSpc>
                <a:spcPct val="90000"/>
              </a:lnSpc>
            </a:pPr>
            <a:endParaRPr lang="en-US" sz="2800" dirty="0">
              <a:solidFill>
                <a:schemeClr val="tx1"/>
              </a:solidFill>
            </a:endParaRPr>
          </a:p>
          <a:p>
            <a:pPr indent="-182880">
              <a:lnSpc>
                <a:spcPct val="90000"/>
              </a:lnSpc>
              <a:buFont typeface="Wingdings" pitchFamily="2" charset="2"/>
              <a:buChar char="§"/>
            </a:pPr>
            <a:r>
              <a:rPr lang="en-US" sz="2800" dirty="0">
                <a:solidFill>
                  <a:schemeClr val="tx1"/>
                </a:solidFill>
              </a:rPr>
              <a:t>Key is being intentional &amp; to engage patients and families in discussions on ACP &amp; GIC</a:t>
            </a:r>
          </a:p>
        </p:txBody>
      </p:sp>
    </p:spTree>
    <p:extLst>
      <p:ext uri="{BB962C8B-B14F-4D97-AF65-F5344CB8AC3E}">
        <p14:creationId xmlns:p14="http://schemas.microsoft.com/office/powerpoint/2010/main" val="143255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A3D0CE2-91FF-49B3-A5D8-181E900D75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1346962"/>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 xmlns:a16="http://schemas.microsoft.com/office/drawing/2014/main" id="{58AEBD96-C315-4F53-9D9E-0E20E993E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4299712"/>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 xmlns:a16="http://schemas.microsoft.com/office/drawing/2014/main" id="{78916AAA-66F6-4DFA-88ED-7E27CF6B8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 xmlns:a16="http://schemas.microsoft.com/office/drawing/2014/main" id="{A137D43F-BAD6-47F1-AA65-AEEA38A2FF3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 xmlns:a16="http://schemas.microsoft.com/office/drawing/2014/main" id="{D512C9B2-6B22-4211-A940-FCD7C2CD0BE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 xmlns:a16="http://schemas.microsoft.com/office/drawing/2014/main" id="{85F7DB84-CDE7-46F8-90DD-9D048A7D52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 xmlns:a16="http://schemas.microsoft.com/office/drawing/2014/main" id="{E8035907-EB9C-4E11-8A9B-D25B0AD8D7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3048" y="3"/>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 xmlns:a16="http://schemas.microsoft.com/office/drawing/2014/main" id="{0DEC6D0F-17A9-4772-BE54-D2C04C5DADA2}"/>
              </a:ext>
            </a:extLst>
          </p:cNvPr>
          <p:cNvSpPr>
            <a:spLocks noGrp="1"/>
          </p:cNvSpPr>
          <p:nvPr>
            <p:ph type="body" idx="1"/>
          </p:nvPr>
        </p:nvSpPr>
        <p:spPr>
          <a:xfrm>
            <a:off x="7126681" y="276226"/>
            <a:ext cx="5181399" cy="6448424"/>
          </a:xfrm>
        </p:spPr>
        <p:txBody>
          <a:bodyPr vert="horz" lIns="91440" tIns="45720" rIns="91440" bIns="45720" rtlCol="0" anchor="ctr">
            <a:normAutofit/>
          </a:bodyPr>
          <a:lstStyle/>
          <a:p>
            <a:pPr marL="457200" indent="-457200">
              <a:buFont typeface="Arial" panose="020B0604020202020204" pitchFamily="34" charset="0"/>
              <a:buChar char="•"/>
            </a:pPr>
            <a:r>
              <a:rPr lang="en-US" sz="2800" dirty="0">
                <a:solidFill>
                  <a:srgbClr val="FF0000"/>
                </a:solidFill>
              </a:rPr>
              <a:t>Palliative care appropriate for all patients facing serious illness at any point in their illness</a:t>
            </a:r>
          </a:p>
          <a:p>
            <a:pPr marL="457200" indent="-457200">
              <a:buFont typeface="Arial" panose="020B0604020202020204" pitchFamily="34" charset="0"/>
              <a:buChar char="•"/>
            </a:pPr>
            <a:r>
              <a:rPr lang="en-US" sz="2800" dirty="0">
                <a:solidFill>
                  <a:srgbClr val="FF0000"/>
                </a:solidFill>
              </a:rPr>
              <a:t>Consider trajectory when considering prognosis</a:t>
            </a:r>
          </a:p>
          <a:p>
            <a:pPr marL="457200" indent="-457200">
              <a:buFont typeface="Arial" panose="020B0604020202020204" pitchFamily="34" charset="0"/>
              <a:buChar char="•"/>
            </a:pPr>
            <a:r>
              <a:rPr lang="en-US" sz="2800" dirty="0">
                <a:solidFill>
                  <a:srgbClr val="FF0000"/>
                </a:solidFill>
              </a:rPr>
              <a:t>Engage patients and families in GOC and ACP discussions</a:t>
            </a:r>
          </a:p>
          <a:p>
            <a:pPr marL="457200" indent="-457200">
              <a:buFont typeface="Arial" panose="020B0604020202020204" pitchFamily="34" charset="0"/>
              <a:buChar char="•"/>
            </a:pPr>
            <a:r>
              <a:rPr lang="en-US" sz="2800" dirty="0">
                <a:solidFill>
                  <a:srgbClr val="FF0000"/>
                </a:solidFill>
              </a:rPr>
              <a:t>Encourage completion of advance care directives as a routine practice</a:t>
            </a:r>
          </a:p>
          <a:p>
            <a:pPr marL="457200" indent="-457200">
              <a:buFont typeface="Arial" panose="020B0604020202020204" pitchFamily="34" charset="0"/>
              <a:buChar char="•"/>
            </a:pPr>
            <a:r>
              <a:rPr lang="en-US" sz="2800" dirty="0">
                <a:solidFill>
                  <a:srgbClr val="FF0000"/>
                </a:solidFill>
              </a:rPr>
              <a:t>Establish GOC and revisit these frequently</a:t>
            </a:r>
          </a:p>
          <a:p>
            <a:endParaRPr lang="en-US" sz="2800" dirty="0">
              <a:solidFill>
                <a:srgbClr val="FF0000"/>
              </a:solidFill>
            </a:endParaRPr>
          </a:p>
        </p:txBody>
      </p:sp>
      <p:grpSp>
        <p:nvGrpSpPr>
          <p:cNvPr id="20" name="Group 19">
            <a:extLst>
              <a:ext uri="{FF2B5EF4-FFF2-40B4-BE49-F238E27FC236}">
                <a16:creationId xmlns="" xmlns:a16="http://schemas.microsoft.com/office/drawing/2014/main" id="{B4CFDD4A-4FA1-4CD9-90D5-E253C2040BA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314819" y="720071"/>
            <a:ext cx="5417868" cy="5417858"/>
            <a:chOff x="1311770" y="720071"/>
            <a:chExt cx="5417868" cy="5417858"/>
          </a:xfrm>
        </p:grpSpPr>
        <p:sp>
          <p:nvSpPr>
            <p:cNvPr id="21" name="Oval 20">
              <a:extLst>
                <a:ext uri="{FF2B5EF4-FFF2-40B4-BE49-F238E27FC236}">
                  <a16:creationId xmlns="" xmlns:a16="http://schemas.microsoft.com/office/drawing/2014/main" id="{4AB5B6FA-7B4F-437A-9C78-144C7DCD1E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 xmlns:a16="http://schemas.microsoft.com/office/drawing/2014/main" id="{A4199C21-6AE0-4F6F-AA96-6FFF97BB95E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 xmlns:a16="http://schemas.microsoft.com/office/drawing/2014/main" id="{BA454B54-8D3E-492E-AD5F-41CE0C245653}"/>
              </a:ext>
            </a:extLst>
          </p:cNvPr>
          <p:cNvSpPr>
            <a:spLocks noGrp="1"/>
          </p:cNvSpPr>
          <p:nvPr>
            <p:ph type="title"/>
          </p:nvPr>
        </p:nvSpPr>
        <p:spPr>
          <a:xfrm>
            <a:off x="1717509" y="1316890"/>
            <a:ext cx="4606395" cy="4224216"/>
          </a:xfrm>
        </p:spPr>
        <p:txBody>
          <a:bodyPr vert="horz" lIns="91440" tIns="45720" rIns="91440" bIns="45720" rtlCol="0" anchor="ctr">
            <a:normAutofit/>
          </a:bodyPr>
          <a:lstStyle/>
          <a:p>
            <a:pPr algn="ctr"/>
            <a:r>
              <a:rPr lang="en-US" sz="6000">
                <a:solidFill>
                  <a:srgbClr val="FFFFFF"/>
                </a:solidFill>
              </a:rPr>
              <a:t>Take home messages</a:t>
            </a:r>
          </a:p>
        </p:txBody>
      </p:sp>
      <p:sp>
        <p:nvSpPr>
          <p:cNvPr id="24" name="Rectangle 23">
            <a:extLst>
              <a:ext uri="{FF2B5EF4-FFF2-40B4-BE49-F238E27FC236}">
                <a16:creationId xmlns="" xmlns:a16="http://schemas.microsoft.com/office/drawing/2014/main" id="{D9C69FA7-0958-4ED9-A0DF-E87A0C137B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545208" y="3388662"/>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95141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3FD6D-F086-474B-8E6B-959FEFA50255}"/>
              </a:ext>
            </a:extLst>
          </p:cNvPr>
          <p:cNvSpPr>
            <a:spLocks noGrp="1"/>
          </p:cNvSpPr>
          <p:nvPr>
            <p:ph type="title"/>
          </p:nvPr>
        </p:nvSpPr>
        <p:spPr/>
        <p:txBody>
          <a:bodyPr>
            <a:normAutofit/>
          </a:bodyPr>
          <a:lstStyle/>
          <a:p>
            <a:pPr algn="ctr"/>
            <a:r>
              <a:rPr lang="en-US" sz="4400" dirty="0"/>
              <a:t>ENHANCE GOC Discussions in LTC</a:t>
            </a:r>
            <a:r>
              <a:rPr lang="en-US" sz="4000" dirty="0"/>
              <a:t/>
            </a:r>
            <a:br>
              <a:rPr lang="en-US" sz="4000" dirty="0"/>
            </a:br>
            <a:endParaRPr lang="en-US" sz="4000" dirty="0"/>
          </a:p>
        </p:txBody>
      </p:sp>
      <p:sp>
        <p:nvSpPr>
          <p:cNvPr id="3" name="Text Placeholder 2">
            <a:extLst>
              <a:ext uri="{FF2B5EF4-FFF2-40B4-BE49-F238E27FC236}">
                <a16:creationId xmlns:a16="http://schemas.microsoft.com/office/drawing/2014/main" xmlns="" id="{515CB80F-BA48-4898-95EA-D2FFE6D93306}"/>
              </a:ext>
            </a:extLst>
          </p:cNvPr>
          <p:cNvSpPr>
            <a:spLocks noGrp="1"/>
          </p:cNvSpPr>
          <p:nvPr>
            <p:ph type="body" idx="1"/>
          </p:nvPr>
        </p:nvSpPr>
        <p:spPr>
          <a:xfrm>
            <a:off x="2165774" y="5020055"/>
            <a:ext cx="9052560" cy="1504569"/>
          </a:xfrm>
        </p:spPr>
        <p:txBody>
          <a:bodyPr>
            <a:noAutofit/>
          </a:bodyPr>
          <a:lstStyle/>
          <a:p>
            <a:pPr algn="ctr"/>
            <a:r>
              <a:rPr lang="en-US" sz="3200" i="1"/>
              <a:t>“Empowering </a:t>
            </a:r>
            <a:r>
              <a:rPr lang="en-US" sz="3200" i="1" dirty="0"/>
              <a:t>Nursing Homes to Accomplish Nuanced   Communication Expertise and Goals of Care Discussions in TN Long Term Care Facilities”</a:t>
            </a:r>
          </a:p>
        </p:txBody>
      </p:sp>
    </p:spTree>
    <p:extLst>
      <p:ext uri="{BB962C8B-B14F-4D97-AF65-F5344CB8AC3E}">
        <p14:creationId xmlns:p14="http://schemas.microsoft.com/office/powerpoint/2010/main" val="2880714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049A7D3-684C-4C59-A4B6-7B308A6AD3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1346962"/>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D7B1087B-C592-40E7-B532-60B453A2FE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4299712"/>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14AE7447-E8F8-4A0F-9E3D-94842BFF88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85981F80-69EE-4E2B-82A8-47FDFD7720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 xmlns:a16="http://schemas.microsoft.com/office/drawing/2014/main" id="{46CE0473-0B07-47EE-A016-EBD87F2C8C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 xmlns:a16="http://schemas.microsoft.com/office/drawing/2014/main" id="{EDD0D1E4-DFCA-4DF0-9D37-571A5F529F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Rectangle 19">
            <a:extLst>
              <a:ext uri="{FF2B5EF4-FFF2-40B4-BE49-F238E27FC236}">
                <a16:creationId xmlns="" xmlns:a16="http://schemas.microsoft.com/office/drawing/2014/main" id="{0680B5D0-24EC-465A-A0E6-C4DF951E00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3"/>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 xmlns:a16="http://schemas.microsoft.com/office/drawing/2014/main" id="{30BF1B50-A83E-4ED6-A2AA-C943C1F89F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928119"/>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1F31E8B2-210B-4B90-83BB-3B180732EF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85473" y="1110069"/>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6E9540B-E762-4586-94E3-A7A6D03D14DA}"/>
              </a:ext>
            </a:extLst>
          </p:cNvPr>
          <p:cNvSpPr>
            <a:spLocks noGrp="1"/>
          </p:cNvSpPr>
          <p:nvPr>
            <p:ph type="title"/>
          </p:nvPr>
        </p:nvSpPr>
        <p:spPr>
          <a:xfrm>
            <a:off x="8200113" y="1432223"/>
            <a:ext cx="2818417" cy="3357976"/>
          </a:xfrm>
        </p:spPr>
        <p:txBody>
          <a:bodyPr vert="horz" lIns="91440" tIns="45720" rIns="91440" bIns="45720" rtlCol="0" anchor="ctr">
            <a:normAutofit/>
          </a:bodyPr>
          <a:lstStyle/>
          <a:p>
            <a:pPr>
              <a:defRPr/>
            </a:pPr>
            <a:r>
              <a:rPr lang="en-US" sz="5100" dirty="0">
                <a:blipFill dpi="0" rotWithShape="1">
                  <a:blip r:embed="rId4"/>
                  <a:srcRect/>
                  <a:tile tx="6350" ty="-127000" sx="65000" sy="64000" flip="none" algn="tl"/>
                </a:blipFill>
              </a:rPr>
              <a:t/>
            </a:r>
            <a:br>
              <a:rPr lang="en-US" sz="5100" dirty="0">
                <a:blipFill dpi="0" rotWithShape="1">
                  <a:blip r:embed="rId4"/>
                  <a:srcRect/>
                  <a:tile tx="6350" ty="-127000" sx="65000" sy="64000" flip="none" algn="tl"/>
                </a:blipFill>
              </a:rPr>
            </a:br>
            <a:r>
              <a:rPr lang="en-US" sz="5100" dirty="0">
                <a:blipFill dpi="0" rotWithShape="1">
                  <a:blip r:embed="rId4"/>
                  <a:srcRect/>
                  <a:tile tx="6350" ty="-127000" sx="65000" sy="64000" flip="none" algn="tl"/>
                </a:blipFill>
              </a:rPr>
              <a:t>Thank you!</a:t>
            </a:r>
            <a:br>
              <a:rPr lang="en-US" sz="5100" dirty="0">
                <a:blipFill dpi="0" rotWithShape="1">
                  <a:blip r:embed="rId4"/>
                  <a:srcRect/>
                  <a:tile tx="6350" ty="-127000" sx="65000" sy="64000" flip="none" algn="tl"/>
                </a:blipFill>
              </a:rPr>
            </a:br>
            <a:r>
              <a:rPr lang="en-US" sz="5100" dirty="0">
                <a:blipFill dpi="0" rotWithShape="1">
                  <a:blip r:embed="rId4"/>
                  <a:srcRect/>
                  <a:tile tx="6350" ty="-127000" sx="65000" sy="64000" flip="none" algn="tl"/>
                </a:blipFill>
              </a:rPr>
              <a:t/>
            </a:r>
            <a:br>
              <a:rPr lang="en-US" sz="5100" dirty="0">
                <a:blipFill dpi="0" rotWithShape="1">
                  <a:blip r:embed="rId4"/>
                  <a:srcRect/>
                  <a:tile tx="6350" ty="-127000" sx="65000" sy="64000" flip="none" algn="tl"/>
                </a:blipFill>
              </a:rPr>
            </a:br>
            <a:endParaRPr lang="en-US" sz="5100" dirty="0">
              <a:blipFill dpi="0" rotWithShape="1">
                <a:blip r:embed="rId4"/>
                <a:srcRect/>
                <a:tile tx="6350" ty="-127000" sx="65000" sy="64000" flip="none" algn="tl"/>
              </a:blipFill>
            </a:endParaRPr>
          </a:p>
        </p:txBody>
      </p:sp>
      <p:sp>
        <p:nvSpPr>
          <p:cNvPr id="26" name="Rectangle 25">
            <a:extLst>
              <a:ext uri="{FF2B5EF4-FFF2-40B4-BE49-F238E27FC236}">
                <a16:creationId xmlns="" xmlns:a16="http://schemas.microsoft.com/office/drawing/2014/main" id="{6B387409-2B98-40F8-A65F-EF7CF989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0835" y="5780581"/>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 xmlns:a16="http://schemas.microsoft.com/office/drawing/2014/main" id="{C9E5F284-A588-4AE7-A36D-1C93E4FD02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 xmlns:a16="http://schemas.microsoft.com/office/drawing/2014/main" id="{45D7D540-5CF2-4FC1-BE53-277CC22C09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 xmlns:a16="http://schemas.microsoft.com/office/drawing/2014/main" id="{916C9AA0-DC0C-49A1-ACDF-10BD6D7399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 Placeholder 2">
            <a:extLst>
              <a:ext uri="{FF2B5EF4-FFF2-40B4-BE49-F238E27FC236}">
                <a16:creationId xmlns="" xmlns:a16="http://schemas.microsoft.com/office/drawing/2014/main" id="{44E85D4F-842C-45B1-AD05-DAD2C3384B50}"/>
              </a:ext>
            </a:extLst>
          </p:cNvPr>
          <p:cNvSpPr>
            <a:spLocks noGrp="1"/>
          </p:cNvSpPr>
          <p:nvPr>
            <p:ph type="body" idx="1"/>
          </p:nvPr>
        </p:nvSpPr>
        <p:spPr>
          <a:xfrm>
            <a:off x="8237713" y="3620057"/>
            <a:ext cx="2818419" cy="687058"/>
          </a:xfrm>
        </p:spPr>
        <p:txBody>
          <a:bodyPr vert="horz" lIns="91440" tIns="45720" rIns="91440" bIns="45720" rtlCol="0">
            <a:normAutofit/>
          </a:bodyPr>
          <a:lstStyle/>
          <a:p>
            <a:r>
              <a:rPr lang="en-US" sz="3200" i="1" dirty="0">
                <a:solidFill>
                  <a:srgbClr val="000000"/>
                </a:solidFill>
              </a:rPr>
              <a:t>Questions????</a:t>
            </a:r>
          </a:p>
          <a:p>
            <a:endParaRPr lang="en-US" sz="1600" i="1" dirty="0">
              <a:solidFill>
                <a:srgbClr val="000000"/>
              </a:solidFill>
            </a:endParaRPr>
          </a:p>
        </p:txBody>
      </p:sp>
      <p:pic>
        <p:nvPicPr>
          <p:cNvPr id="8" name="Picture 7" descr="A close up of a blue background&#10;&#10;Description automatically generated">
            <a:extLst>
              <a:ext uri="{FF2B5EF4-FFF2-40B4-BE49-F238E27FC236}">
                <a16:creationId xmlns="" xmlns:a16="http://schemas.microsoft.com/office/drawing/2014/main" id="{375D0A93-58A4-4D39-A600-BA59ECBD1EFE}"/>
              </a:ext>
            </a:extLst>
          </p:cNvPr>
          <p:cNvPicPr>
            <a:picLocks noChangeAspect="1"/>
          </p:cNvPicPr>
          <p:nvPr/>
        </p:nvPicPr>
        <p:blipFill>
          <a:blip r:embed="rId6"/>
          <a:stretch>
            <a:fillRect/>
          </a:stretch>
        </p:blipFill>
        <p:spPr>
          <a:xfrm>
            <a:off x="473171" y="1140920"/>
            <a:ext cx="7358263" cy="4139023"/>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CMP</a:t>
            </a:r>
            <a:r>
              <a:rPr lang="en-US" dirty="0"/>
              <a:t> </a:t>
            </a:r>
            <a:r>
              <a:rPr lang="en-US" dirty="0" smtClean="0"/>
              <a:t>Projects: Palliative Care </a:t>
            </a:r>
            <a:endParaRPr lang="en-US" dirty="0"/>
          </a:p>
        </p:txBody>
      </p:sp>
      <p:sp>
        <p:nvSpPr>
          <p:cNvPr id="3" name="Content Placeholder 2"/>
          <p:cNvSpPr>
            <a:spLocks noGrp="1"/>
          </p:cNvSpPr>
          <p:nvPr>
            <p:ph idx="1"/>
          </p:nvPr>
        </p:nvSpPr>
        <p:spPr>
          <a:xfrm>
            <a:off x="304799" y="1186774"/>
            <a:ext cx="5677711" cy="4965492"/>
          </a:xfrm>
        </p:spPr>
        <p:txBody>
          <a:bodyPr>
            <a:normAutofit/>
          </a:bodyPr>
          <a:lstStyle/>
          <a:p>
            <a:r>
              <a:rPr lang="en-US" dirty="0" smtClean="0"/>
              <a:t>Previously funded palliative care project: </a:t>
            </a:r>
          </a:p>
          <a:p>
            <a:pPr lvl="1"/>
            <a:r>
              <a:rPr lang="en-US" dirty="0" smtClean="0"/>
              <a:t>St. Thomas Health Foundation </a:t>
            </a:r>
          </a:p>
          <a:p>
            <a:pPr lvl="1"/>
            <a:r>
              <a:rPr lang="en-US" i="1" dirty="0" smtClean="0"/>
              <a:t>Palliative Care Transitional Program </a:t>
            </a:r>
          </a:p>
          <a:p>
            <a:pPr marL="0" indent="0">
              <a:buNone/>
            </a:pPr>
            <a:endParaRPr lang="en-US" dirty="0" smtClean="0"/>
          </a:p>
          <a:p>
            <a:r>
              <a:rPr lang="en-US" dirty="0" smtClean="0"/>
              <a:t>Currently funded palliative care project:</a:t>
            </a:r>
          </a:p>
          <a:p>
            <a:pPr lvl="1"/>
            <a:r>
              <a:rPr lang="en-US" dirty="0" smtClean="0"/>
              <a:t>Vanderbilt University Medical Center </a:t>
            </a:r>
          </a:p>
          <a:p>
            <a:pPr lvl="1"/>
            <a:r>
              <a:rPr lang="en-US" i="1" dirty="0" smtClean="0"/>
              <a:t>Empowering Nursing Homes to Accomplished Nuanced Communication Expertise and Goals of Discussion in TN LTC Facilities </a:t>
            </a:r>
          </a:p>
        </p:txBody>
      </p:sp>
      <p:pic>
        <p:nvPicPr>
          <p:cNvPr id="2050"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6391075" y="1134590"/>
            <a:ext cx="5379396" cy="159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8560" y="3121427"/>
            <a:ext cx="2129840" cy="292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9122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Resources </a:t>
            </a:r>
          </a:p>
        </p:txBody>
      </p:sp>
      <p:sp>
        <p:nvSpPr>
          <p:cNvPr id="3" name="Content Placeholder 2"/>
          <p:cNvSpPr>
            <a:spLocks noGrp="1"/>
          </p:cNvSpPr>
          <p:nvPr>
            <p:ph idx="1"/>
          </p:nvPr>
        </p:nvSpPr>
        <p:spPr>
          <a:xfrm>
            <a:off x="304800" y="1161144"/>
            <a:ext cx="5457371" cy="2989943"/>
          </a:xfrm>
        </p:spPr>
        <p:txBody>
          <a:bodyPr>
            <a:normAutofit/>
          </a:bodyPr>
          <a:lstStyle/>
          <a:p>
            <a:r>
              <a:rPr lang="en-US" sz="2200" dirty="0" smtClean="0">
                <a:solidFill>
                  <a:prstClr val="black"/>
                </a:solidFill>
                <a:hlinkClick r:id="rId3"/>
              </a:rPr>
              <a:t>Honoring </a:t>
            </a:r>
            <a:r>
              <a:rPr lang="en-US" sz="2200" dirty="0">
                <a:solidFill>
                  <a:prstClr val="black"/>
                </a:solidFill>
                <a:hlinkClick r:id="rId3"/>
              </a:rPr>
              <a:t>Choices® </a:t>
            </a:r>
            <a:r>
              <a:rPr lang="en-US" sz="2200" dirty="0" smtClean="0">
                <a:solidFill>
                  <a:prstClr val="black"/>
                </a:solidFill>
                <a:hlinkClick r:id="rId3"/>
              </a:rPr>
              <a:t>Tennessee</a:t>
            </a:r>
            <a:endParaRPr lang="en-US" sz="2200" dirty="0" smtClean="0">
              <a:solidFill>
                <a:prstClr val="black"/>
              </a:solidFill>
            </a:endParaRPr>
          </a:p>
          <a:p>
            <a:endParaRPr lang="en-US" sz="2200" dirty="0" smtClean="0">
              <a:hlinkClick r:id="rId4"/>
            </a:endParaRPr>
          </a:p>
          <a:p>
            <a:r>
              <a:rPr lang="en-US" sz="2200" dirty="0" smtClean="0">
                <a:hlinkClick r:id="rId4"/>
              </a:rPr>
              <a:t>TN Advance Directive for Health Care form </a:t>
            </a:r>
            <a:endParaRPr lang="en-US" sz="2200" dirty="0" smtClean="0"/>
          </a:p>
          <a:p>
            <a:endParaRPr lang="en-US" sz="2200" dirty="0" smtClean="0"/>
          </a:p>
          <a:p>
            <a:r>
              <a:rPr lang="en-US" sz="2200" dirty="0" smtClean="0">
                <a:hlinkClick r:id="rId5"/>
              </a:rPr>
              <a:t>Create Your Own Advance Directive video </a:t>
            </a:r>
            <a:endParaRPr lang="en-US" sz="2200" dirty="0" smtClean="0"/>
          </a:p>
        </p:txBody>
      </p:sp>
      <p:sp>
        <p:nvSpPr>
          <p:cNvPr id="4" name="TextBox 3"/>
          <p:cNvSpPr txBox="1"/>
          <p:nvPr/>
        </p:nvSpPr>
        <p:spPr>
          <a:xfrm>
            <a:off x="6313714" y="1132116"/>
            <a:ext cx="5849258" cy="2751522"/>
          </a:xfrm>
          <a:prstGeom prst="rect">
            <a:avLst/>
          </a:prstGeom>
          <a:noFill/>
        </p:spPr>
        <p:txBody>
          <a:bodyPr wrap="square" rtlCol="0">
            <a:spAutoFit/>
          </a:bodyPr>
          <a:lstStyle/>
          <a:p>
            <a:pPr marL="342900" lvl="0" indent="-342900" defTabSz="914400">
              <a:spcBef>
                <a:spcPct val="20000"/>
              </a:spcBef>
              <a:buClr>
                <a:srgbClr val="FF0F00"/>
              </a:buClr>
              <a:buFont typeface="Arial" panose="020B0604020202020204" pitchFamily="34" charset="0"/>
              <a:buChar cha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Palliative Care and Quality of Life Taskforce</a:t>
            </a:r>
          </a:p>
          <a:p>
            <a:pPr marL="742950" lvl="1" indent="-285750" defTabSz="914400">
              <a:spcBef>
                <a:spcPct val="20000"/>
              </a:spcBef>
              <a:buClr>
                <a:srgbClr val="FF0F00"/>
              </a:buClr>
              <a:buFont typeface="Arial" panose="020B0604020202020204" pitchFamily="34" charset="0"/>
              <a:buChar cha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6"/>
              </a:rPr>
              <a:t>2018 Final Report </a:t>
            </a:r>
            <a:endParaRPr lang="en-US" sz="22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1" defTabSz="914400">
              <a:spcBef>
                <a:spcPct val="20000"/>
              </a:spcBef>
              <a:buClr>
                <a:srgbClr val="FF0F00"/>
              </a:buClr>
            </a:pPr>
            <a:endPar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914400">
              <a:spcBef>
                <a:spcPct val="20000"/>
              </a:spcBef>
              <a:buClr>
                <a:srgbClr val="FF0F00"/>
              </a:buClr>
              <a:buFont typeface="Arial" panose="020B0604020202020204" pitchFamily="34" charset="0"/>
              <a:buChar cha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Palliative Care and Quality of Life Advisory Council </a:t>
            </a:r>
          </a:p>
          <a:p>
            <a:pPr marL="742950" lvl="1" indent="-285750" defTabSz="914400">
              <a:spcBef>
                <a:spcPct val="20000"/>
              </a:spcBef>
              <a:buClr>
                <a:srgbClr val="FF0F00"/>
              </a:buClr>
              <a:buFont typeface="Arial" panose="020B0604020202020204" pitchFamily="34" charset="0"/>
              <a:buChar cha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7"/>
              </a:rPr>
              <a:t>2019 Update Report </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225" y="4477426"/>
            <a:ext cx="101155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9943" y="4167901"/>
            <a:ext cx="11292114" cy="338554"/>
          </a:xfrm>
          <a:prstGeom prst="rect">
            <a:avLst/>
          </a:prstGeom>
          <a:noFill/>
        </p:spPr>
        <p:txBody>
          <a:bodyPr wrap="square" rtlCol="0">
            <a:spAutoFit/>
          </a:bodyPr>
          <a:lstStyle/>
          <a:p>
            <a:pPr marL="457200" marR="0">
              <a:spcBef>
                <a:spcPts val="0"/>
              </a:spcBef>
              <a:spcAft>
                <a:spcPts val="0"/>
              </a:spcAft>
            </a:pPr>
            <a:r>
              <a:rPr lang="en-US" sz="1600" b="1" dirty="0">
                <a:latin typeface="Open Sans" panose="020B0606030504020204" pitchFamily="34" charset="0"/>
                <a:ea typeface="Open Sans" panose="020B0606030504020204" pitchFamily="34" charset="0"/>
                <a:cs typeface="Open Sans" panose="020B0606030504020204" pitchFamily="34" charset="0"/>
              </a:rPr>
              <a:t>Visit Honoring Choice Tennessee’s home page, </a:t>
            </a:r>
            <a:r>
              <a:rPr lang="en-US" sz="1600" b="1" u="sng" dirty="0" smtClean="0">
                <a:solidFill>
                  <a:srgbClr val="0000FF"/>
                </a:solidFill>
                <a:latin typeface="Open Sans" panose="020B0606030504020204" pitchFamily="34" charset="0"/>
                <a:ea typeface="Open Sans" panose="020B0606030504020204" pitchFamily="34" charset="0"/>
                <a:cs typeface="Open Sans" panose="020B0606030504020204" pitchFamily="34" charset="0"/>
                <a:hlinkClick r:id="rId9"/>
              </a:rPr>
              <a:t>www.advancedirectivestn.org</a:t>
            </a:r>
            <a:r>
              <a:rPr lang="en-US" sz="1600" b="1" dirty="0" smtClean="0">
                <a:latin typeface="Open Sans" panose="020B0606030504020204" pitchFamily="34" charset="0"/>
                <a:ea typeface="Open Sans" panose="020B0606030504020204" pitchFamily="34" charset="0"/>
                <a:cs typeface="Open Sans" panose="020B0606030504020204" pitchFamily="34" charset="0"/>
              </a:rPr>
              <a:t>, and </a:t>
            </a:r>
            <a:r>
              <a:rPr lang="en-US" sz="1600" b="1" dirty="0">
                <a:latin typeface="Open Sans" panose="020B0606030504020204" pitchFamily="34" charset="0"/>
                <a:ea typeface="Open Sans" panose="020B0606030504020204" pitchFamily="34" charset="0"/>
                <a:cs typeface="Open Sans" panose="020B0606030504020204" pitchFamily="34" charset="0"/>
              </a:rPr>
              <a:t>follow the 4 easy steps:</a:t>
            </a:r>
          </a:p>
        </p:txBody>
      </p:sp>
    </p:spTree>
    <p:extLst>
      <p:ext uri="{BB962C8B-B14F-4D97-AF65-F5344CB8AC3E}">
        <p14:creationId xmlns:p14="http://schemas.microsoft.com/office/powerpoint/2010/main" val="39231390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 Us</a:t>
            </a:r>
          </a:p>
        </p:txBody>
      </p:sp>
      <p:sp>
        <p:nvSpPr>
          <p:cNvPr id="4" name="TextBox 3"/>
          <p:cNvSpPr txBox="1"/>
          <p:nvPr/>
        </p:nvSpPr>
        <p:spPr>
          <a:xfrm>
            <a:off x="3404875" y="1600200"/>
            <a:ext cx="5786145" cy="1631216"/>
          </a:xfrm>
          <a:prstGeom prst="rect">
            <a:avLst/>
          </a:prstGeom>
          <a:noFill/>
        </p:spPr>
        <p:txBody>
          <a:bodyPr wrap="square" rtlCol="0">
            <a:spAutoFit/>
          </a:bodyPr>
          <a:lstStyle/>
          <a:p>
            <a:pPr defTabSz="914400"/>
            <a:r>
              <a:rPr lang="en-US" sz="2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Shaquallah Shanks, MPH</a:t>
            </a:r>
            <a:endPar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914400"/>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Director, TN Civil Monetary Penalty Reinvestment Program</a:t>
            </a:r>
          </a:p>
          <a:p>
            <a:pPr defTabSz="914400"/>
            <a:r>
              <a:rPr lang="en-US" sz="20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Shaquallah.Shanks@tn.gov</a:t>
            </a:r>
            <a:r>
              <a:rPr lang="en-US" sz="20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914400"/>
            <a:r>
              <a:rPr lang="en-US" sz="20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615-741-6823</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3404864" y="3815862"/>
            <a:ext cx="6348736" cy="1631216"/>
          </a:xfrm>
          <a:prstGeom prst="rect">
            <a:avLst/>
          </a:prstGeom>
          <a:noFill/>
        </p:spPr>
        <p:txBody>
          <a:bodyPr wrap="square" rtlCol="0">
            <a:spAutoFit/>
          </a:bodyPr>
          <a:lstStyle/>
          <a:p>
            <a:pPr defTabSz="914400"/>
            <a:r>
              <a:rPr lang="en-US" sz="2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Kristyn Long, BS</a:t>
            </a:r>
            <a:endPar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914400"/>
            <a:r>
              <a:rPr lang="en-US" sz="20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Assistant Director</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TN Civil Monetary Penalty Reinvestment Program</a:t>
            </a:r>
          </a:p>
          <a:p>
            <a:pPr defTabSz="914400"/>
            <a:r>
              <a:rPr lang="en-US" sz="20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Kristyn.Long@tn.gov</a:t>
            </a:r>
            <a:r>
              <a:rPr lang="en-US" sz="20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914400"/>
            <a:r>
              <a:rPr lang="en-US" sz="20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615-770-6805</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Shaquallah Shaw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224" y="1272808"/>
            <a:ext cx="187642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224" y="3815862"/>
            <a:ext cx="187642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303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82C8E02-AE66-4DB1-9EDF-DDD030B91FC4}"/>
              </a:ext>
            </a:extLst>
          </p:cNvPr>
          <p:cNvSpPr>
            <a:spLocks noGrp="1"/>
          </p:cNvSpPr>
          <p:nvPr>
            <p:ph type="title"/>
          </p:nvPr>
        </p:nvSpPr>
        <p:spPr>
          <a:xfrm>
            <a:off x="2165775" y="1296416"/>
            <a:ext cx="9281160" cy="3520440"/>
          </a:xfrm>
        </p:spPr>
        <p:txBody>
          <a:bodyPr/>
          <a:lstStyle/>
          <a:p>
            <a:pPr algn="ctr"/>
            <a:r>
              <a:rPr lang="en-US" dirty="0"/>
              <a:t>palliative care </a:t>
            </a:r>
          </a:p>
        </p:txBody>
      </p:sp>
      <p:sp>
        <p:nvSpPr>
          <p:cNvPr id="6" name="Text Placeholder 5">
            <a:extLst>
              <a:ext uri="{FF2B5EF4-FFF2-40B4-BE49-F238E27FC236}">
                <a16:creationId xmlns="" xmlns:a16="http://schemas.microsoft.com/office/drawing/2014/main" id="{992FC331-A370-424E-8C6A-FB46639D5116}"/>
              </a:ext>
            </a:extLst>
          </p:cNvPr>
          <p:cNvSpPr>
            <a:spLocks noGrp="1"/>
          </p:cNvSpPr>
          <p:nvPr>
            <p:ph type="body" idx="1"/>
          </p:nvPr>
        </p:nvSpPr>
        <p:spPr/>
        <p:txBody>
          <a:bodyPr>
            <a:normAutofit fontScale="55000" lnSpcReduction="20000"/>
          </a:bodyPr>
          <a:lstStyle/>
          <a:p>
            <a:pPr algn="ctr"/>
            <a:r>
              <a:rPr lang="en-US" sz="3600" i="1" dirty="0"/>
              <a:t>How is this different from hospice?</a:t>
            </a:r>
          </a:p>
          <a:p>
            <a:pPr algn="ctr"/>
            <a:r>
              <a:rPr lang="en-US" sz="3600" i="1" dirty="0"/>
              <a:t>How do you access it?</a:t>
            </a:r>
          </a:p>
          <a:p>
            <a:pPr algn="ctr"/>
            <a:r>
              <a:rPr lang="en-US" sz="3600" i="1" dirty="0"/>
              <a:t>Who provides it?</a:t>
            </a:r>
          </a:p>
        </p:txBody>
      </p:sp>
    </p:spTree>
    <p:extLst>
      <p:ext uri="{BB962C8B-B14F-4D97-AF65-F5344CB8AC3E}">
        <p14:creationId xmlns:p14="http://schemas.microsoft.com/office/powerpoint/2010/main" val="3514706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3E32B48A-A32B-4E60-B8DA-2FBDB7944E65}"/>
              </a:ext>
            </a:extLst>
          </p:cNvPr>
          <p:cNvSpPr>
            <a:spLocks noGrp="1" noRot="1" noChangeArrowheads="1"/>
          </p:cNvSpPr>
          <p:nvPr>
            <p:ph type="title"/>
          </p:nvPr>
        </p:nvSpPr>
        <p:spPr>
          <a:xfrm>
            <a:off x="1784359" y="304817"/>
            <a:ext cx="8185151" cy="1050925"/>
          </a:xfrm>
        </p:spPr>
        <p:txBody>
          <a:bodyPr>
            <a:normAutofit/>
          </a:bodyPr>
          <a:lstStyle/>
          <a:p>
            <a:pPr algn="ctr">
              <a:defRPr/>
            </a:pPr>
            <a:r>
              <a:rPr lang="en-US" altLang="en-US" sz="4400" dirty="0">
                <a:solidFill>
                  <a:schemeClr val="tx1"/>
                </a:solidFill>
              </a:rPr>
              <a:t>Traditional Model for Pal care</a:t>
            </a:r>
          </a:p>
        </p:txBody>
      </p:sp>
      <p:pic>
        <p:nvPicPr>
          <p:cNvPr id="10243" name="Picture 3" descr="image003_modified">
            <a:extLst>
              <a:ext uri="{FF2B5EF4-FFF2-40B4-BE49-F238E27FC236}">
                <a16:creationId xmlns="" xmlns:a16="http://schemas.microsoft.com/office/drawing/2014/main" id="{C6EAFFC3-4EC4-45E6-895E-39C9D8C29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1524000"/>
            <a:ext cx="5810251"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6" name="Rectangle 2">
            <a:extLst>
              <a:ext uri="{FF2B5EF4-FFF2-40B4-BE49-F238E27FC236}">
                <a16:creationId xmlns="" xmlns:a16="http://schemas.microsoft.com/office/drawing/2014/main" id="{61B1B959-89CF-44BD-80EF-1FCFE182650A}"/>
              </a:ext>
            </a:extLst>
          </p:cNvPr>
          <p:cNvSpPr>
            <a:spLocks noChangeArrowheads="1"/>
          </p:cNvSpPr>
          <p:nvPr/>
        </p:nvSpPr>
        <p:spPr bwMode="auto">
          <a:xfrm>
            <a:off x="2254251" y="712805"/>
            <a:ext cx="7467600" cy="898525"/>
          </a:xfrm>
          <a:prstGeom prst="rect">
            <a:avLst/>
          </a:prstGeom>
          <a:noFill/>
          <a:ln w="9525">
            <a:noFill/>
            <a:miter lim="800000"/>
            <a:headEnd/>
            <a:tailEnd/>
          </a:ln>
        </p:spPr>
        <p:txBody>
          <a:bodyPr anchor="ctr"/>
          <a:lstStyle/>
          <a:p>
            <a:pPr algn="ctr">
              <a:defRPr/>
            </a:pPr>
            <a:endParaRPr lang="en-US" sz="4000" dirty="0">
              <a:solidFill>
                <a:schemeClr val="accent2">
                  <a:lumMod val="50000"/>
                </a:schemeClr>
              </a:solidFill>
              <a:effectLst>
                <a:outerShdw blurRad="38100" dist="38100" dir="2700000" algn="tl">
                  <a:srgbClr val="000000"/>
                </a:outerShdw>
              </a:effectLst>
              <a:latin typeface="Times New Roman" pitchFamily="18" charset="0"/>
            </a:endParaRPr>
          </a:p>
        </p:txBody>
      </p:sp>
      <p:sp>
        <p:nvSpPr>
          <p:cNvPr id="11267" name="Text Box 11">
            <a:extLst>
              <a:ext uri="{FF2B5EF4-FFF2-40B4-BE49-F238E27FC236}">
                <a16:creationId xmlns="" xmlns:a16="http://schemas.microsoft.com/office/drawing/2014/main" id="{64183C38-37B4-4675-BDF5-3077577381C7}"/>
              </a:ext>
            </a:extLst>
          </p:cNvPr>
          <p:cNvSpPr txBox="1">
            <a:spLocks noChangeArrowheads="1"/>
          </p:cNvSpPr>
          <p:nvPr/>
        </p:nvSpPr>
        <p:spPr bwMode="auto">
          <a:xfrm rot="20173704">
            <a:off x="2693999" y="3031892"/>
            <a:ext cx="227488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eaLnBrk="1" hangingPunct="1">
              <a:lnSpc>
                <a:spcPct val="90000"/>
              </a:lnSpc>
            </a:pPr>
            <a:r>
              <a:rPr lang="en-US" altLang="en-US" sz="1400">
                <a:latin typeface="Times New Roman" panose="02020603050405020304" pitchFamily="18" charset="0"/>
              </a:rPr>
              <a:t>Curative, Aggressive Tx</a:t>
            </a:r>
          </a:p>
        </p:txBody>
      </p:sp>
      <p:sp>
        <p:nvSpPr>
          <p:cNvPr id="11268" name="Text Box 12">
            <a:extLst>
              <a:ext uri="{FF2B5EF4-FFF2-40B4-BE49-F238E27FC236}">
                <a16:creationId xmlns="" xmlns:a16="http://schemas.microsoft.com/office/drawing/2014/main" id="{258AE7DD-AAD0-46F7-B0C0-B1009E23F567}"/>
              </a:ext>
            </a:extLst>
          </p:cNvPr>
          <p:cNvSpPr txBox="1">
            <a:spLocks noChangeArrowheads="1"/>
          </p:cNvSpPr>
          <p:nvPr/>
        </p:nvSpPr>
        <p:spPr bwMode="auto">
          <a:xfrm rot="20052714">
            <a:off x="3798888" y="3514729"/>
            <a:ext cx="1727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algn="ctr" eaLnBrk="1" hangingPunct="1">
              <a:lnSpc>
                <a:spcPct val="90000"/>
              </a:lnSpc>
            </a:pPr>
            <a:r>
              <a:rPr lang="en-US" altLang="en-US" sz="1400">
                <a:latin typeface="Times New Roman" panose="02020603050405020304" pitchFamily="18" charset="0"/>
              </a:rPr>
              <a:t>Palliative Care Modalities</a:t>
            </a:r>
          </a:p>
        </p:txBody>
      </p:sp>
      <p:sp>
        <p:nvSpPr>
          <p:cNvPr id="11269" name="Text Box 14">
            <a:extLst>
              <a:ext uri="{FF2B5EF4-FFF2-40B4-BE49-F238E27FC236}">
                <a16:creationId xmlns="" xmlns:a16="http://schemas.microsoft.com/office/drawing/2014/main" id="{3C526450-F575-4E9A-BBF7-F0A55265E68A}"/>
              </a:ext>
            </a:extLst>
          </p:cNvPr>
          <p:cNvSpPr txBox="1">
            <a:spLocks noChangeArrowheads="1"/>
          </p:cNvSpPr>
          <p:nvPr/>
        </p:nvSpPr>
        <p:spPr bwMode="auto">
          <a:xfrm>
            <a:off x="5794375" y="2821005"/>
            <a:ext cx="104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algn="ctr" eaLnBrk="1" hangingPunct="1">
              <a:spcAft>
                <a:spcPct val="30000"/>
              </a:spcAft>
            </a:pPr>
            <a:r>
              <a:rPr lang="en-US" altLang="en-US" sz="1400">
                <a:latin typeface="Times New Roman" panose="02020603050405020304" pitchFamily="18" charset="0"/>
              </a:rPr>
              <a:t>Hospice</a:t>
            </a:r>
          </a:p>
        </p:txBody>
      </p:sp>
      <p:sp>
        <p:nvSpPr>
          <p:cNvPr id="11270" name="Text Box 17">
            <a:extLst>
              <a:ext uri="{FF2B5EF4-FFF2-40B4-BE49-F238E27FC236}">
                <a16:creationId xmlns="" xmlns:a16="http://schemas.microsoft.com/office/drawing/2014/main" id="{1F82CB59-91E5-46FE-8A21-DE41A5C72C0E}"/>
              </a:ext>
            </a:extLst>
          </p:cNvPr>
          <p:cNvSpPr txBox="1">
            <a:spLocks noChangeArrowheads="1"/>
          </p:cNvSpPr>
          <p:nvPr/>
        </p:nvSpPr>
        <p:spPr bwMode="auto">
          <a:xfrm rot="1901018">
            <a:off x="7527925" y="3105167"/>
            <a:ext cx="23622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eaLnBrk="1" hangingPunct="1">
              <a:lnSpc>
                <a:spcPct val="90000"/>
              </a:lnSpc>
            </a:pPr>
            <a:r>
              <a:rPr lang="en-US" altLang="en-US" sz="1400">
                <a:latin typeface="Times New Roman" panose="02020603050405020304" pitchFamily="18" charset="0"/>
              </a:rPr>
              <a:t> Bereavement     </a:t>
            </a:r>
          </a:p>
          <a:p>
            <a:pPr eaLnBrk="1" hangingPunct="1">
              <a:lnSpc>
                <a:spcPct val="90000"/>
              </a:lnSpc>
            </a:pPr>
            <a:endParaRPr lang="en-US" altLang="en-US" sz="1400">
              <a:latin typeface="Times New Roman" panose="02020603050405020304" pitchFamily="18" charset="0"/>
            </a:endParaRPr>
          </a:p>
        </p:txBody>
      </p:sp>
      <p:sp>
        <p:nvSpPr>
          <p:cNvPr id="11271" name="AutoShape 16">
            <a:extLst>
              <a:ext uri="{FF2B5EF4-FFF2-40B4-BE49-F238E27FC236}">
                <a16:creationId xmlns="" xmlns:a16="http://schemas.microsoft.com/office/drawing/2014/main" id="{17C5A222-629E-4615-9F66-0E68A259872B}"/>
              </a:ext>
            </a:extLst>
          </p:cNvPr>
          <p:cNvSpPr>
            <a:spLocks noChangeArrowheads="1"/>
          </p:cNvSpPr>
          <p:nvPr/>
        </p:nvSpPr>
        <p:spPr bwMode="auto">
          <a:xfrm rot="10800000" flipH="1" flipV="1">
            <a:off x="6978659" y="2568575"/>
            <a:ext cx="3232151" cy="1892300"/>
          </a:xfrm>
          <a:prstGeom prst="rtTriangl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eaLnBrk="1" hangingPunct="1"/>
            <a:endParaRPr lang="en-US" altLang="en-US">
              <a:latin typeface="Times New Roman" panose="02020603050405020304" pitchFamily="18" charset="0"/>
            </a:endParaRPr>
          </a:p>
        </p:txBody>
      </p:sp>
      <p:grpSp>
        <p:nvGrpSpPr>
          <p:cNvPr id="11272" name="Group 116">
            <a:extLst>
              <a:ext uri="{FF2B5EF4-FFF2-40B4-BE49-F238E27FC236}">
                <a16:creationId xmlns="" xmlns:a16="http://schemas.microsoft.com/office/drawing/2014/main" id="{35216C14-120D-488D-83C4-805EC7E0B631}"/>
              </a:ext>
            </a:extLst>
          </p:cNvPr>
          <p:cNvGrpSpPr>
            <a:grpSpLocks/>
          </p:cNvGrpSpPr>
          <p:nvPr/>
        </p:nvGrpSpPr>
        <p:grpSpPr bwMode="auto">
          <a:xfrm>
            <a:off x="6789750" y="2565400"/>
            <a:ext cx="192087" cy="1892300"/>
            <a:chOff x="3293" y="1720"/>
            <a:chExt cx="121" cy="1192"/>
          </a:xfrm>
        </p:grpSpPr>
        <p:sp>
          <p:nvSpPr>
            <p:cNvPr id="11286" name="Line 18">
              <a:extLst>
                <a:ext uri="{FF2B5EF4-FFF2-40B4-BE49-F238E27FC236}">
                  <a16:creationId xmlns="" xmlns:a16="http://schemas.microsoft.com/office/drawing/2014/main" id="{F24BB57A-15C8-4654-AF4A-811A61ACE22D}"/>
                </a:ext>
              </a:extLst>
            </p:cNvPr>
            <p:cNvSpPr>
              <a:spLocks noChangeShapeType="1"/>
            </p:cNvSpPr>
            <p:nvPr/>
          </p:nvSpPr>
          <p:spPr bwMode="auto">
            <a:xfrm flipV="1">
              <a:off x="3294" y="1780"/>
              <a:ext cx="118" cy="116"/>
            </a:xfrm>
            <a:prstGeom prst="line">
              <a:avLst/>
            </a:prstGeom>
            <a:noFill/>
            <a:ln w="203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Rectangle 15">
              <a:extLst>
                <a:ext uri="{FF2B5EF4-FFF2-40B4-BE49-F238E27FC236}">
                  <a16:creationId xmlns="" xmlns:a16="http://schemas.microsoft.com/office/drawing/2014/main" id="{1A439DC6-1AF7-4E74-8EEF-8DF7002D508D}"/>
                </a:ext>
              </a:extLst>
            </p:cNvPr>
            <p:cNvSpPr>
              <a:spLocks noChangeArrowheads="1"/>
            </p:cNvSpPr>
            <p:nvPr/>
          </p:nvSpPr>
          <p:spPr bwMode="auto">
            <a:xfrm>
              <a:off x="3293" y="1720"/>
              <a:ext cx="120" cy="1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algn="ctr" eaLnBrk="1" hangingPunct="1"/>
              <a:endParaRPr lang="en-US" altLang="en-US">
                <a:latin typeface="Times New Roman" panose="02020603050405020304" pitchFamily="18" charset="0"/>
              </a:endParaRPr>
            </a:p>
          </p:txBody>
        </p:sp>
        <p:sp>
          <p:nvSpPr>
            <p:cNvPr id="11288" name="Line 24">
              <a:extLst>
                <a:ext uri="{FF2B5EF4-FFF2-40B4-BE49-F238E27FC236}">
                  <a16:creationId xmlns="" xmlns:a16="http://schemas.microsoft.com/office/drawing/2014/main" id="{09C7A5A9-4A18-4708-B72B-949A2FC8EE52}"/>
                </a:ext>
              </a:extLst>
            </p:cNvPr>
            <p:cNvSpPr>
              <a:spLocks noChangeShapeType="1"/>
            </p:cNvSpPr>
            <p:nvPr/>
          </p:nvSpPr>
          <p:spPr bwMode="auto">
            <a:xfrm flipV="1">
              <a:off x="3294" y="1920"/>
              <a:ext cx="116" cy="104"/>
            </a:xfrm>
            <a:prstGeom prst="line">
              <a:avLst/>
            </a:prstGeom>
            <a:noFill/>
            <a:ln w="203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25">
              <a:extLst>
                <a:ext uri="{FF2B5EF4-FFF2-40B4-BE49-F238E27FC236}">
                  <a16:creationId xmlns="" xmlns:a16="http://schemas.microsoft.com/office/drawing/2014/main" id="{0C47E2C0-329C-4459-9421-36AF35F4A986}"/>
                </a:ext>
              </a:extLst>
            </p:cNvPr>
            <p:cNvSpPr>
              <a:spLocks noChangeShapeType="1"/>
            </p:cNvSpPr>
            <p:nvPr/>
          </p:nvSpPr>
          <p:spPr bwMode="auto">
            <a:xfrm flipV="1">
              <a:off x="3294" y="2052"/>
              <a:ext cx="116" cy="104"/>
            </a:xfrm>
            <a:prstGeom prst="line">
              <a:avLst/>
            </a:prstGeom>
            <a:noFill/>
            <a:ln w="203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32">
              <a:extLst>
                <a:ext uri="{FF2B5EF4-FFF2-40B4-BE49-F238E27FC236}">
                  <a16:creationId xmlns="" xmlns:a16="http://schemas.microsoft.com/office/drawing/2014/main" id="{A484FE67-F62A-4946-8D49-55694F6B0148}"/>
                </a:ext>
              </a:extLst>
            </p:cNvPr>
            <p:cNvSpPr>
              <a:spLocks noChangeShapeType="1"/>
            </p:cNvSpPr>
            <p:nvPr/>
          </p:nvSpPr>
          <p:spPr bwMode="auto">
            <a:xfrm flipV="1">
              <a:off x="3294" y="2176"/>
              <a:ext cx="116" cy="104"/>
            </a:xfrm>
            <a:prstGeom prst="line">
              <a:avLst/>
            </a:prstGeom>
            <a:noFill/>
            <a:ln w="203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33">
              <a:extLst>
                <a:ext uri="{FF2B5EF4-FFF2-40B4-BE49-F238E27FC236}">
                  <a16:creationId xmlns="" xmlns:a16="http://schemas.microsoft.com/office/drawing/2014/main" id="{FFECAEA9-207D-463B-B8EE-804DC02E432B}"/>
                </a:ext>
              </a:extLst>
            </p:cNvPr>
            <p:cNvSpPr>
              <a:spLocks noChangeShapeType="1"/>
            </p:cNvSpPr>
            <p:nvPr/>
          </p:nvSpPr>
          <p:spPr bwMode="auto">
            <a:xfrm flipV="1">
              <a:off x="3294" y="2308"/>
              <a:ext cx="120" cy="108"/>
            </a:xfrm>
            <a:prstGeom prst="line">
              <a:avLst/>
            </a:prstGeom>
            <a:noFill/>
            <a:ln w="203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34">
              <a:extLst>
                <a:ext uri="{FF2B5EF4-FFF2-40B4-BE49-F238E27FC236}">
                  <a16:creationId xmlns="" xmlns:a16="http://schemas.microsoft.com/office/drawing/2014/main" id="{BA86C248-3ED2-40F8-80D1-AAE81E01E5E5}"/>
                </a:ext>
              </a:extLst>
            </p:cNvPr>
            <p:cNvSpPr>
              <a:spLocks noChangeShapeType="1"/>
            </p:cNvSpPr>
            <p:nvPr/>
          </p:nvSpPr>
          <p:spPr bwMode="auto">
            <a:xfrm flipV="1">
              <a:off x="3294" y="2436"/>
              <a:ext cx="120" cy="112"/>
            </a:xfrm>
            <a:prstGeom prst="line">
              <a:avLst/>
            </a:prstGeom>
            <a:noFill/>
            <a:ln w="203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35">
              <a:extLst>
                <a:ext uri="{FF2B5EF4-FFF2-40B4-BE49-F238E27FC236}">
                  <a16:creationId xmlns="" xmlns:a16="http://schemas.microsoft.com/office/drawing/2014/main" id="{5951F76B-8379-423B-9719-281881B343FF}"/>
                </a:ext>
              </a:extLst>
            </p:cNvPr>
            <p:cNvSpPr>
              <a:spLocks noChangeShapeType="1"/>
            </p:cNvSpPr>
            <p:nvPr/>
          </p:nvSpPr>
          <p:spPr bwMode="auto">
            <a:xfrm flipV="1">
              <a:off x="3294" y="2564"/>
              <a:ext cx="120" cy="108"/>
            </a:xfrm>
            <a:prstGeom prst="line">
              <a:avLst/>
            </a:prstGeom>
            <a:noFill/>
            <a:ln w="203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36">
              <a:extLst>
                <a:ext uri="{FF2B5EF4-FFF2-40B4-BE49-F238E27FC236}">
                  <a16:creationId xmlns="" xmlns:a16="http://schemas.microsoft.com/office/drawing/2014/main" id="{FBDC54DE-558D-454B-BF49-639B7D13C39D}"/>
                </a:ext>
              </a:extLst>
            </p:cNvPr>
            <p:cNvSpPr>
              <a:spLocks noChangeShapeType="1"/>
            </p:cNvSpPr>
            <p:nvPr/>
          </p:nvSpPr>
          <p:spPr bwMode="auto">
            <a:xfrm flipV="1">
              <a:off x="3294" y="2688"/>
              <a:ext cx="116" cy="104"/>
            </a:xfrm>
            <a:prstGeom prst="line">
              <a:avLst/>
            </a:prstGeom>
            <a:noFill/>
            <a:ln w="203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37">
              <a:extLst>
                <a:ext uri="{FF2B5EF4-FFF2-40B4-BE49-F238E27FC236}">
                  <a16:creationId xmlns="" xmlns:a16="http://schemas.microsoft.com/office/drawing/2014/main" id="{A2AEA5C1-842E-4382-AC0E-C558DDDDE8B5}"/>
                </a:ext>
              </a:extLst>
            </p:cNvPr>
            <p:cNvSpPr>
              <a:spLocks noChangeShapeType="1"/>
            </p:cNvSpPr>
            <p:nvPr/>
          </p:nvSpPr>
          <p:spPr bwMode="auto">
            <a:xfrm flipV="1">
              <a:off x="3294" y="2800"/>
              <a:ext cx="120" cy="100"/>
            </a:xfrm>
            <a:prstGeom prst="line">
              <a:avLst/>
            </a:prstGeom>
            <a:noFill/>
            <a:ln w="203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3" name="Text Box 58">
            <a:extLst>
              <a:ext uri="{FF2B5EF4-FFF2-40B4-BE49-F238E27FC236}">
                <a16:creationId xmlns="" xmlns:a16="http://schemas.microsoft.com/office/drawing/2014/main" id="{A800A9AB-351F-4121-BF07-3D5DAE5C1ADB}"/>
              </a:ext>
            </a:extLst>
          </p:cNvPr>
          <p:cNvSpPr txBox="1">
            <a:spLocks noChangeArrowheads="1"/>
          </p:cNvSpPr>
          <p:nvPr/>
        </p:nvSpPr>
        <p:spPr bwMode="auto">
          <a:xfrm>
            <a:off x="1758952" y="4876817"/>
            <a:ext cx="25749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eaLnBrk="1" hangingPunct="1">
              <a:lnSpc>
                <a:spcPct val="90000"/>
              </a:lnSpc>
            </a:pPr>
            <a:r>
              <a:rPr lang="en-US" altLang="en-US" sz="1400">
                <a:latin typeface="Times New Roman" panose="02020603050405020304" pitchFamily="18" charset="0"/>
              </a:rPr>
              <a:t>Diagnosis of Serious Illness/Injury</a:t>
            </a:r>
          </a:p>
        </p:txBody>
      </p:sp>
      <p:sp>
        <p:nvSpPr>
          <p:cNvPr id="11274" name="Line 65">
            <a:extLst>
              <a:ext uri="{FF2B5EF4-FFF2-40B4-BE49-F238E27FC236}">
                <a16:creationId xmlns="" xmlns:a16="http://schemas.microsoft.com/office/drawing/2014/main" id="{467A2855-FD93-42C6-93FE-69C1E29DE726}"/>
              </a:ext>
            </a:extLst>
          </p:cNvPr>
          <p:cNvSpPr>
            <a:spLocks noChangeShapeType="1"/>
          </p:cNvSpPr>
          <p:nvPr/>
        </p:nvSpPr>
        <p:spPr bwMode="auto">
          <a:xfrm>
            <a:off x="2228851" y="2505075"/>
            <a:ext cx="1588"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Line 66">
            <a:extLst>
              <a:ext uri="{FF2B5EF4-FFF2-40B4-BE49-F238E27FC236}">
                <a16:creationId xmlns="" xmlns:a16="http://schemas.microsoft.com/office/drawing/2014/main" id="{660FFF58-54E8-40A1-8D20-9850A2EA98FC}"/>
              </a:ext>
            </a:extLst>
          </p:cNvPr>
          <p:cNvSpPr>
            <a:spLocks noChangeShapeType="1"/>
          </p:cNvSpPr>
          <p:nvPr/>
        </p:nvSpPr>
        <p:spPr bwMode="auto">
          <a:xfrm>
            <a:off x="5664202" y="4457700"/>
            <a:ext cx="11303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6" name="Line 67">
            <a:extLst>
              <a:ext uri="{FF2B5EF4-FFF2-40B4-BE49-F238E27FC236}">
                <a16:creationId xmlns="" xmlns:a16="http://schemas.microsoft.com/office/drawing/2014/main" id="{909D87F3-544B-4ABD-9098-AB3B60A302E1}"/>
              </a:ext>
            </a:extLst>
          </p:cNvPr>
          <p:cNvSpPr>
            <a:spLocks noChangeShapeType="1"/>
          </p:cNvSpPr>
          <p:nvPr/>
        </p:nvSpPr>
        <p:spPr bwMode="auto">
          <a:xfrm>
            <a:off x="6286500" y="2565400"/>
            <a:ext cx="533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68">
            <a:extLst>
              <a:ext uri="{FF2B5EF4-FFF2-40B4-BE49-F238E27FC236}">
                <a16:creationId xmlns="" xmlns:a16="http://schemas.microsoft.com/office/drawing/2014/main" id="{2723992A-806B-436C-A4FE-B030965A0291}"/>
              </a:ext>
            </a:extLst>
          </p:cNvPr>
          <p:cNvSpPr>
            <a:spLocks noChangeShapeType="1"/>
          </p:cNvSpPr>
          <p:nvPr/>
        </p:nvSpPr>
        <p:spPr bwMode="auto">
          <a:xfrm>
            <a:off x="5705475" y="2579688"/>
            <a:ext cx="14288" cy="175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70">
            <a:extLst>
              <a:ext uri="{FF2B5EF4-FFF2-40B4-BE49-F238E27FC236}">
                <a16:creationId xmlns="" xmlns:a16="http://schemas.microsoft.com/office/drawing/2014/main" id="{18850861-D513-4480-8A2A-1C98B370455B}"/>
              </a:ext>
            </a:extLst>
          </p:cNvPr>
          <p:cNvSpPr>
            <a:spLocks noChangeShapeType="1"/>
          </p:cNvSpPr>
          <p:nvPr/>
        </p:nvSpPr>
        <p:spPr bwMode="auto">
          <a:xfrm flipH="1">
            <a:off x="2222503" y="4457700"/>
            <a:ext cx="34417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71">
            <a:extLst>
              <a:ext uri="{FF2B5EF4-FFF2-40B4-BE49-F238E27FC236}">
                <a16:creationId xmlns="" xmlns:a16="http://schemas.microsoft.com/office/drawing/2014/main" id="{E22EA094-6751-47B7-8830-090113E5746D}"/>
              </a:ext>
            </a:extLst>
          </p:cNvPr>
          <p:cNvSpPr>
            <a:spLocks noChangeShapeType="1"/>
          </p:cNvSpPr>
          <p:nvPr/>
        </p:nvSpPr>
        <p:spPr bwMode="auto">
          <a:xfrm flipH="1">
            <a:off x="2222500" y="2565400"/>
            <a:ext cx="4191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Freeform 78">
            <a:extLst>
              <a:ext uri="{FF2B5EF4-FFF2-40B4-BE49-F238E27FC236}">
                <a16:creationId xmlns="" xmlns:a16="http://schemas.microsoft.com/office/drawing/2014/main" id="{A0E8F354-6254-42FE-B0D1-09AF870D6A09}"/>
              </a:ext>
            </a:extLst>
          </p:cNvPr>
          <p:cNvSpPr>
            <a:spLocks/>
          </p:cNvSpPr>
          <p:nvPr/>
        </p:nvSpPr>
        <p:spPr bwMode="auto">
          <a:xfrm>
            <a:off x="2228851" y="2571750"/>
            <a:ext cx="3657600" cy="1866900"/>
          </a:xfrm>
          <a:custGeom>
            <a:avLst/>
            <a:gdLst>
              <a:gd name="T0" fmla="*/ 0 w 2216"/>
              <a:gd name="T1" fmla="*/ 2147483646 h 1112"/>
              <a:gd name="T2" fmla="*/ 2147483646 w 2216"/>
              <a:gd name="T3" fmla="*/ 2147483646 h 1112"/>
              <a:gd name="T4" fmla="*/ 2147483646 w 2216"/>
              <a:gd name="T5" fmla="*/ 2147483646 h 1112"/>
              <a:gd name="T6" fmla="*/ 2147483646 w 2216"/>
              <a:gd name="T7" fmla="*/ 2147483646 h 1112"/>
              <a:gd name="T8" fmla="*/ 2147483646 w 2216"/>
              <a:gd name="T9" fmla="*/ 2147483646 h 1112"/>
              <a:gd name="T10" fmla="*/ 2147483646 w 2216"/>
              <a:gd name="T11" fmla="*/ 2147483646 h 1112"/>
              <a:gd name="T12" fmla="*/ 2147483646 w 2216"/>
              <a:gd name="T13" fmla="*/ 2147483646 h 1112"/>
              <a:gd name="T14" fmla="*/ 2147483646 w 2216"/>
              <a:gd name="T15" fmla="*/ 2147483646 h 1112"/>
              <a:gd name="T16" fmla="*/ 2147483646 w 2216"/>
              <a:gd name="T17" fmla="*/ 2147483646 h 1112"/>
              <a:gd name="T18" fmla="*/ 2147483646 w 2216"/>
              <a:gd name="T19" fmla="*/ 2147483646 h 1112"/>
              <a:gd name="T20" fmla="*/ 2147483646 w 2216"/>
              <a:gd name="T21" fmla="*/ 2147483646 h 1112"/>
              <a:gd name="T22" fmla="*/ 2147483646 w 2216"/>
              <a:gd name="T23" fmla="*/ 2147483646 h 1112"/>
              <a:gd name="T24" fmla="*/ 2147483646 w 2216"/>
              <a:gd name="T25" fmla="*/ 2147483646 h 1112"/>
              <a:gd name="T26" fmla="*/ 2147483646 w 2216"/>
              <a:gd name="T27" fmla="*/ 2147483646 h 1112"/>
              <a:gd name="T28" fmla="*/ 2147483646 w 2216"/>
              <a:gd name="T29" fmla="*/ 2147483646 h 1112"/>
              <a:gd name="T30" fmla="*/ 2147483646 w 2216"/>
              <a:gd name="T31" fmla="*/ 2147483646 h 1112"/>
              <a:gd name="T32" fmla="*/ 2147483646 w 2216"/>
              <a:gd name="T33" fmla="*/ 2147483646 h 1112"/>
              <a:gd name="T34" fmla="*/ 2147483646 w 2216"/>
              <a:gd name="T35" fmla="*/ 2147483646 h 1112"/>
              <a:gd name="T36" fmla="*/ 2147483646 w 2216"/>
              <a:gd name="T37" fmla="*/ 2147483646 h 1112"/>
              <a:gd name="T38" fmla="*/ 2147483646 w 2216"/>
              <a:gd name="T39" fmla="*/ 0 h 1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16"/>
              <a:gd name="T61" fmla="*/ 0 h 1112"/>
              <a:gd name="T62" fmla="*/ 2216 w 2216"/>
              <a:gd name="T63" fmla="*/ 1112 h 1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16" h="1112">
                <a:moveTo>
                  <a:pt x="0" y="1112"/>
                </a:moveTo>
                <a:cubicBezTo>
                  <a:pt x="23" y="1068"/>
                  <a:pt x="47" y="1025"/>
                  <a:pt x="88" y="1016"/>
                </a:cubicBezTo>
                <a:cubicBezTo>
                  <a:pt x="129" y="1007"/>
                  <a:pt x="204" y="1068"/>
                  <a:pt x="248" y="1056"/>
                </a:cubicBezTo>
                <a:cubicBezTo>
                  <a:pt x="292" y="1044"/>
                  <a:pt x="331" y="985"/>
                  <a:pt x="352" y="944"/>
                </a:cubicBezTo>
                <a:cubicBezTo>
                  <a:pt x="373" y="903"/>
                  <a:pt x="353" y="837"/>
                  <a:pt x="376" y="808"/>
                </a:cubicBezTo>
                <a:cubicBezTo>
                  <a:pt x="399" y="779"/>
                  <a:pt x="455" y="756"/>
                  <a:pt x="488" y="768"/>
                </a:cubicBezTo>
                <a:cubicBezTo>
                  <a:pt x="521" y="780"/>
                  <a:pt x="538" y="869"/>
                  <a:pt x="576" y="880"/>
                </a:cubicBezTo>
                <a:cubicBezTo>
                  <a:pt x="614" y="891"/>
                  <a:pt x="691" y="865"/>
                  <a:pt x="720" y="832"/>
                </a:cubicBezTo>
                <a:cubicBezTo>
                  <a:pt x="749" y="799"/>
                  <a:pt x="729" y="716"/>
                  <a:pt x="752" y="680"/>
                </a:cubicBezTo>
                <a:cubicBezTo>
                  <a:pt x="775" y="644"/>
                  <a:pt x="796" y="621"/>
                  <a:pt x="856" y="616"/>
                </a:cubicBezTo>
                <a:cubicBezTo>
                  <a:pt x="916" y="611"/>
                  <a:pt x="1044" y="657"/>
                  <a:pt x="1112" y="648"/>
                </a:cubicBezTo>
                <a:cubicBezTo>
                  <a:pt x="1180" y="639"/>
                  <a:pt x="1231" y="601"/>
                  <a:pt x="1264" y="560"/>
                </a:cubicBezTo>
                <a:cubicBezTo>
                  <a:pt x="1297" y="519"/>
                  <a:pt x="1280" y="429"/>
                  <a:pt x="1312" y="400"/>
                </a:cubicBezTo>
                <a:cubicBezTo>
                  <a:pt x="1344" y="371"/>
                  <a:pt x="1428" y="360"/>
                  <a:pt x="1456" y="384"/>
                </a:cubicBezTo>
                <a:cubicBezTo>
                  <a:pt x="1484" y="408"/>
                  <a:pt x="1455" y="572"/>
                  <a:pt x="1480" y="544"/>
                </a:cubicBezTo>
                <a:cubicBezTo>
                  <a:pt x="1505" y="516"/>
                  <a:pt x="1563" y="240"/>
                  <a:pt x="1608" y="216"/>
                </a:cubicBezTo>
                <a:cubicBezTo>
                  <a:pt x="1653" y="192"/>
                  <a:pt x="1717" y="408"/>
                  <a:pt x="1752" y="400"/>
                </a:cubicBezTo>
                <a:cubicBezTo>
                  <a:pt x="1787" y="392"/>
                  <a:pt x="1771" y="219"/>
                  <a:pt x="1816" y="168"/>
                </a:cubicBezTo>
                <a:cubicBezTo>
                  <a:pt x="1861" y="117"/>
                  <a:pt x="1957" y="124"/>
                  <a:pt x="2024" y="96"/>
                </a:cubicBezTo>
                <a:cubicBezTo>
                  <a:pt x="2091" y="68"/>
                  <a:pt x="2184" y="17"/>
                  <a:pt x="221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1" name="Rectangle 86">
            <a:extLst>
              <a:ext uri="{FF2B5EF4-FFF2-40B4-BE49-F238E27FC236}">
                <a16:creationId xmlns="" xmlns:a16="http://schemas.microsoft.com/office/drawing/2014/main" id="{EB8EFFB6-011C-4C19-9A4A-AD132CF2EB80}"/>
              </a:ext>
            </a:extLst>
          </p:cNvPr>
          <p:cNvSpPr>
            <a:spLocks noChangeArrowheads="1"/>
          </p:cNvSpPr>
          <p:nvPr/>
        </p:nvSpPr>
        <p:spPr bwMode="auto">
          <a:xfrm>
            <a:off x="7245362" y="4751405"/>
            <a:ext cx="61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eaLnBrk="1" hangingPunct="1"/>
            <a:r>
              <a:rPr lang="en-US" altLang="en-US" sz="1400">
                <a:latin typeface="Times New Roman" panose="02020603050405020304" pitchFamily="18" charset="0"/>
              </a:rPr>
              <a:t>Death</a:t>
            </a:r>
          </a:p>
        </p:txBody>
      </p:sp>
      <p:sp>
        <p:nvSpPr>
          <p:cNvPr id="11282" name="Line 95">
            <a:extLst>
              <a:ext uri="{FF2B5EF4-FFF2-40B4-BE49-F238E27FC236}">
                <a16:creationId xmlns="" xmlns:a16="http://schemas.microsoft.com/office/drawing/2014/main" id="{806674F3-4E5E-4539-A140-492843FAB675}"/>
              </a:ext>
            </a:extLst>
          </p:cNvPr>
          <p:cNvSpPr>
            <a:spLocks noChangeShapeType="1"/>
          </p:cNvSpPr>
          <p:nvPr/>
        </p:nvSpPr>
        <p:spPr bwMode="auto">
          <a:xfrm flipV="1">
            <a:off x="1955803" y="4597400"/>
            <a:ext cx="215900" cy="27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3" name="Line 107">
            <a:extLst>
              <a:ext uri="{FF2B5EF4-FFF2-40B4-BE49-F238E27FC236}">
                <a16:creationId xmlns="" xmlns:a16="http://schemas.microsoft.com/office/drawing/2014/main" id="{5D72275C-14A5-4289-8138-6F2E28C87A23}"/>
              </a:ext>
            </a:extLst>
          </p:cNvPr>
          <p:cNvSpPr>
            <a:spLocks noChangeShapeType="1"/>
          </p:cNvSpPr>
          <p:nvPr/>
        </p:nvSpPr>
        <p:spPr bwMode="auto">
          <a:xfrm rot="16200000" flipV="1">
            <a:off x="6915151" y="4587875"/>
            <a:ext cx="457200" cy="27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4" name="Oval 114">
            <a:extLst>
              <a:ext uri="{FF2B5EF4-FFF2-40B4-BE49-F238E27FC236}">
                <a16:creationId xmlns="" xmlns:a16="http://schemas.microsoft.com/office/drawing/2014/main" id="{B555FFB7-BE62-4E42-A0A0-C688C72FE778}"/>
              </a:ext>
            </a:extLst>
          </p:cNvPr>
          <p:cNvSpPr>
            <a:spLocks noChangeArrowheads="1"/>
          </p:cNvSpPr>
          <p:nvPr/>
        </p:nvSpPr>
        <p:spPr bwMode="auto">
          <a:xfrm flipH="1">
            <a:off x="2179638" y="4406900"/>
            <a:ext cx="88900" cy="82550"/>
          </a:xfrm>
          <a:prstGeom prst="ellipse">
            <a:avLst/>
          </a:prstGeom>
          <a:solidFill>
            <a:schemeClr val="tx1"/>
          </a:solidFill>
          <a:ln w="9525">
            <a:solidFill>
              <a:schemeClr val="bg2"/>
            </a:solidFill>
            <a:round/>
            <a:headEnd/>
            <a:tailEnd/>
          </a:ln>
        </p:spPr>
        <p:txBody>
          <a:bodyPr wrap="none" anchor="ct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eaLnBrk="1" hangingPunct="1"/>
            <a:endParaRPr lang="en-US" altLang="en-US">
              <a:latin typeface="Times New Roman" panose="02020603050405020304" pitchFamily="18" charset="0"/>
            </a:endParaRPr>
          </a:p>
        </p:txBody>
      </p:sp>
      <p:sp>
        <p:nvSpPr>
          <p:cNvPr id="11285" name="Oval 115">
            <a:extLst>
              <a:ext uri="{FF2B5EF4-FFF2-40B4-BE49-F238E27FC236}">
                <a16:creationId xmlns="" xmlns:a16="http://schemas.microsoft.com/office/drawing/2014/main" id="{5C8CC866-D6EA-4146-8B52-3EEA9906303A}"/>
              </a:ext>
            </a:extLst>
          </p:cNvPr>
          <p:cNvSpPr>
            <a:spLocks noChangeArrowheads="1"/>
          </p:cNvSpPr>
          <p:nvPr/>
        </p:nvSpPr>
        <p:spPr bwMode="auto">
          <a:xfrm flipH="1">
            <a:off x="6935791" y="4413250"/>
            <a:ext cx="88900" cy="82550"/>
          </a:xfrm>
          <a:prstGeom prst="ellipse">
            <a:avLst/>
          </a:prstGeom>
          <a:solidFill>
            <a:schemeClr val="tx1"/>
          </a:solidFill>
          <a:ln w="9525">
            <a:solidFill>
              <a:schemeClr val="bg2"/>
            </a:solidFill>
            <a:round/>
            <a:headEnd/>
            <a:tailEnd/>
          </a:ln>
        </p:spPr>
        <p:txBody>
          <a:bodyPr wrap="none" anchor="ct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defTabSz="457200" fontAlgn="base">
              <a:spcBef>
                <a:spcPct val="0"/>
              </a:spcBef>
              <a:spcAft>
                <a:spcPct val="0"/>
              </a:spcAft>
              <a:defRPr>
                <a:solidFill>
                  <a:schemeClr val="tx1"/>
                </a:solidFill>
                <a:latin typeface="Bookman Old Style" panose="02050604050505020204" pitchFamily="18" charset="0"/>
              </a:defRPr>
            </a:lvl6pPr>
            <a:lvl7pPr marL="2971800" indent="-228600" defTabSz="457200" fontAlgn="base">
              <a:spcBef>
                <a:spcPct val="0"/>
              </a:spcBef>
              <a:spcAft>
                <a:spcPct val="0"/>
              </a:spcAft>
              <a:defRPr>
                <a:solidFill>
                  <a:schemeClr val="tx1"/>
                </a:solidFill>
                <a:latin typeface="Bookman Old Style" panose="02050604050505020204" pitchFamily="18" charset="0"/>
              </a:defRPr>
            </a:lvl7pPr>
            <a:lvl8pPr marL="3429000" indent="-228600" defTabSz="457200" fontAlgn="base">
              <a:spcBef>
                <a:spcPct val="0"/>
              </a:spcBef>
              <a:spcAft>
                <a:spcPct val="0"/>
              </a:spcAft>
              <a:defRPr>
                <a:solidFill>
                  <a:schemeClr val="tx1"/>
                </a:solidFill>
                <a:latin typeface="Bookman Old Style" panose="02050604050505020204" pitchFamily="18" charset="0"/>
              </a:defRPr>
            </a:lvl8pPr>
            <a:lvl9pPr marL="3886200" indent="-228600" defTabSz="457200" fontAlgn="base">
              <a:spcBef>
                <a:spcPct val="0"/>
              </a:spcBef>
              <a:spcAft>
                <a:spcPct val="0"/>
              </a:spcAft>
              <a:defRPr>
                <a:solidFill>
                  <a:schemeClr val="tx1"/>
                </a:solidFill>
                <a:latin typeface="Bookman Old Style" panose="02050604050505020204" pitchFamily="18" charset="0"/>
              </a:defRPr>
            </a:lvl9pPr>
          </a:lstStyle>
          <a:p>
            <a:pPr eaLnBrk="1" hangingPunct="1"/>
            <a:endParaRPr lang="en-US" altLang="en-US">
              <a:latin typeface="Times New Roman" panose="02020603050405020304" pitchFamily="18" charset="0"/>
            </a:endParaRPr>
          </a:p>
        </p:txBody>
      </p:sp>
      <p:sp>
        <p:nvSpPr>
          <p:cNvPr id="2" name="Rectangle 1">
            <a:extLst>
              <a:ext uri="{FF2B5EF4-FFF2-40B4-BE49-F238E27FC236}">
                <a16:creationId xmlns="" xmlns:a16="http://schemas.microsoft.com/office/drawing/2014/main" id="{F7024505-6D03-4E1F-8E35-2B5B98E0854F}"/>
              </a:ext>
            </a:extLst>
          </p:cNvPr>
          <p:cNvSpPr/>
          <p:nvPr/>
        </p:nvSpPr>
        <p:spPr>
          <a:xfrm>
            <a:off x="2163654" y="801844"/>
            <a:ext cx="7195047" cy="769441"/>
          </a:xfrm>
          <a:prstGeom prst="rect">
            <a:avLst/>
          </a:prstGeom>
        </p:spPr>
        <p:txBody>
          <a:bodyPr wrap="none">
            <a:spAutoFit/>
          </a:bodyPr>
          <a:lstStyle/>
          <a:p>
            <a:r>
              <a:rPr lang="en-US" altLang="en-US" sz="4400" dirty="0"/>
              <a:t>Current Model for Pal Care</a:t>
            </a:r>
            <a:endParaRPr lang="en-US" sz="4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2218</Words>
  <Application>Microsoft Office PowerPoint</Application>
  <PresentationFormat>Custom</PresentationFormat>
  <Paragraphs>364</Paragraphs>
  <Slides>66</Slides>
  <Notes>17</Notes>
  <HiddenSlides>0</HiddenSlides>
  <MMClips>0</MMClips>
  <ScaleCrop>false</ScaleCrop>
  <HeadingPairs>
    <vt:vector size="4" baseType="variant">
      <vt:variant>
        <vt:lpstr>Theme</vt:lpstr>
      </vt:variant>
      <vt:variant>
        <vt:i4>4</vt:i4>
      </vt:variant>
      <vt:variant>
        <vt:lpstr>Slide Titles</vt:lpstr>
      </vt:variant>
      <vt:variant>
        <vt:i4>66</vt:i4>
      </vt:variant>
    </vt:vector>
  </HeadingPairs>
  <TitlesOfParts>
    <vt:vector size="70" baseType="lpstr">
      <vt:lpstr>Wood Type</vt:lpstr>
      <vt:lpstr>1_PowerPoint B</vt:lpstr>
      <vt:lpstr>2_PowerPoint B</vt:lpstr>
      <vt:lpstr>3_PowerPoint B</vt:lpstr>
      <vt:lpstr>Civil Monetary Penalty Reinvestment Program Special Topics Webinar  August 5, 2020 1:00 PM CT</vt:lpstr>
      <vt:lpstr>Civil Monetary Penalty (CMP)</vt:lpstr>
      <vt:lpstr>CMP Funding Opportunity </vt:lpstr>
      <vt:lpstr>Integrating Palliative care Into LTC</vt:lpstr>
      <vt:lpstr>Objectives</vt:lpstr>
      <vt:lpstr>Mrs. W</vt:lpstr>
      <vt:lpstr>palliative care </vt:lpstr>
      <vt:lpstr>Traditional Model for Pal care</vt:lpstr>
      <vt:lpstr>PowerPoint Presentation</vt:lpstr>
      <vt:lpstr>  Palliative Care vs. Hospice</vt:lpstr>
      <vt:lpstr>PowerPoint Presentation</vt:lpstr>
      <vt:lpstr>Accessing Palliative Care</vt:lpstr>
      <vt:lpstr>PowerPoint Presentation</vt:lpstr>
      <vt:lpstr>Hospital Palliative Care Availability in TENNEESEE  includes hospitals of all sizes.1  -Solid dots indicate hospitals that report palliative care programs -empty dots indicate hospitals that do not currently offer palliative care.  </vt:lpstr>
      <vt:lpstr>Who is able to provide pal care?</vt:lpstr>
      <vt:lpstr>Palliative Care in the current state of health care</vt:lpstr>
      <vt:lpstr>Palliative Care</vt:lpstr>
      <vt:lpstr>PowerPoint Presentation</vt:lpstr>
      <vt:lpstr>Achieving the best care when facing a serious illnesS</vt:lpstr>
      <vt:lpstr>Illness Trajectory</vt:lpstr>
      <vt:lpstr>PowerPoint Presentation</vt:lpstr>
      <vt:lpstr>Engage patients/families in GOC discussions</vt:lpstr>
      <vt:lpstr>PowerPoint Presentation</vt:lpstr>
      <vt:lpstr>Revisit &amp; clarify Goals periodically</vt:lpstr>
      <vt:lpstr>Dying In America… http://www.apa.org/pi/aging/programs/eol/end-of-life-factsheet.aspx http://www.pbs.org/wgbh/pages/frontline/facing-death/facts-and-figures</vt:lpstr>
      <vt:lpstr>Chronic disease http://www.apa.org/pi/aging/programs/eol/end-of-life-factsheet.aspx http://www.pbs.org/wgbh/pages/frontline/facing-death/facts-and-figures/</vt:lpstr>
      <vt:lpstr>“better”</vt:lpstr>
      <vt:lpstr>What gets in the way of Achieving Goal concordant care?</vt:lpstr>
      <vt:lpstr>Barriers to achieving  “goal concordant care”</vt:lpstr>
      <vt:lpstr>Prognostication… We Are Just Not That Good At It BMJ. 2000 Feb 19;320(7233):469-473</vt:lpstr>
      <vt:lpstr>Christakis et al.  BMJ. 2000 Feb 19;320(7233):469-473</vt:lpstr>
      <vt:lpstr>Christakis et al.  BMJ. 2000 Feb 19;320(7233):469-473</vt:lpstr>
      <vt:lpstr>Discomfort with the truth  if we had it…</vt:lpstr>
      <vt:lpstr>Christakis et al Annals of Internal Medicine. Jun 2001. Vol134(12);1096-1105.</vt:lpstr>
      <vt:lpstr>Barriers to achieving  “goal concordant care””</vt:lpstr>
      <vt:lpstr>PowerPoint Presentation</vt:lpstr>
      <vt:lpstr>Barriers to achieving  “goal concordant care”</vt:lpstr>
      <vt:lpstr>Families are…</vt:lpstr>
      <vt:lpstr>Barriers to achieving  “goal concordant care”</vt:lpstr>
      <vt:lpstr>Patients Are… http://www.apa.org/pi/aging/programs/eol/end-of-life-factsheet.aspx</vt:lpstr>
      <vt:lpstr>What can Health Care providers  do?</vt:lpstr>
      <vt:lpstr>Advance care planning</vt:lpstr>
      <vt:lpstr>Avoiding conversations for some may be inevitable</vt:lpstr>
      <vt:lpstr>Avoidance of discussions</vt:lpstr>
      <vt:lpstr>Advance care planning http://www.apa.org/pi/aging/programs/eol/end-of-life-factsheet.aspx http://www.pbs.org/wgbh/pages/frontline/facing-death/facts-and-figures /</vt:lpstr>
      <vt:lpstr>Advance Care Planning</vt:lpstr>
      <vt:lpstr>TN advance care directives</vt:lpstr>
      <vt:lpstr>TN advance care directive for Health care  Agent Designation Page 1 </vt:lpstr>
      <vt:lpstr>Alternate Agent Page 1</vt:lpstr>
      <vt:lpstr>QOL Page 2</vt:lpstr>
      <vt:lpstr>Treatments page 3</vt:lpstr>
      <vt:lpstr>Organ donation –Page 3</vt:lpstr>
      <vt:lpstr>Signatures-Page 4</vt:lpstr>
      <vt:lpstr>POST</vt:lpstr>
      <vt:lpstr>POST Section A &amp; B  CPR Intent of hospitalization</vt:lpstr>
      <vt:lpstr> section c &amp; D  Artificial Nutrition  who reviewed form</vt:lpstr>
      <vt:lpstr>We are not Scooby Doo</vt:lpstr>
      <vt:lpstr>Mrs. W…And her goals?</vt:lpstr>
      <vt:lpstr>Would her goals change  as a FUNCION of…</vt:lpstr>
      <vt:lpstr>Novel Coronavirus 19 Pandemic</vt:lpstr>
      <vt:lpstr>Take home messages</vt:lpstr>
      <vt:lpstr>ENHANCE GOC Discussions in LTC </vt:lpstr>
      <vt:lpstr> Thank you!  </vt:lpstr>
      <vt:lpstr>CMP Projects: Palliative Care </vt:lpstr>
      <vt:lpstr>Resources </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Palliative care Into LTC</dc:title>
  <dc:creator>Karlekar, Mohana B</dc:creator>
  <cp:lastModifiedBy>Kristyn Long</cp:lastModifiedBy>
  <cp:revision>46</cp:revision>
  <dcterms:created xsi:type="dcterms:W3CDTF">2020-07-29T02:17:12Z</dcterms:created>
  <dcterms:modified xsi:type="dcterms:W3CDTF">2020-08-06T14:36:30Z</dcterms:modified>
</cp:coreProperties>
</file>