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1"/>
    <p:sldMasterId id="2147483703" r:id="rId2"/>
    <p:sldMasterId id="2147483691" r:id="rId3"/>
  </p:sldMasterIdLst>
  <p:notesMasterIdLst>
    <p:notesMasterId r:id="rId231"/>
  </p:notesMasterIdLst>
  <p:handoutMasterIdLst>
    <p:handoutMasterId r:id="rId232"/>
  </p:handoutMasterIdLst>
  <p:sldIdLst>
    <p:sldId id="573" r:id="rId4"/>
    <p:sldId id="518" r:id="rId5"/>
    <p:sldId id="709" r:id="rId6"/>
    <p:sldId id="694" r:id="rId7"/>
    <p:sldId id="695" r:id="rId8"/>
    <p:sldId id="572" r:id="rId9"/>
    <p:sldId id="259" r:id="rId10"/>
    <p:sldId id="266" r:id="rId11"/>
    <p:sldId id="267" r:id="rId12"/>
    <p:sldId id="528" r:id="rId13"/>
    <p:sldId id="269" r:id="rId14"/>
    <p:sldId id="579" r:id="rId15"/>
    <p:sldId id="576" r:id="rId16"/>
    <p:sldId id="577" r:id="rId17"/>
    <p:sldId id="578" r:id="rId18"/>
    <p:sldId id="580" r:id="rId19"/>
    <p:sldId id="581" r:id="rId20"/>
    <p:sldId id="278" r:id="rId21"/>
    <p:sldId id="583" r:id="rId22"/>
    <p:sldId id="582" r:id="rId23"/>
    <p:sldId id="279" r:id="rId24"/>
    <p:sldId id="529" r:id="rId25"/>
    <p:sldId id="530" r:id="rId26"/>
    <p:sldId id="284" r:id="rId27"/>
    <p:sldId id="285" r:id="rId28"/>
    <p:sldId id="584" r:id="rId29"/>
    <p:sldId id="585" r:id="rId30"/>
    <p:sldId id="586" r:id="rId31"/>
    <p:sldId id="587" r:id="rId32"/>
    <p:sldId id="588" r:id="rId33"/>
    <p:sldId id="589" r:id="rId34"/>
    <p:sldId id="277" r:id="rId35"/>
    <p:sldId id="286" r:id="rId36"/>
    <p:sldId id="287" r:id="rId37"/>
    <p:sldId id="296" r:id="rId38"/>
    <p:sldId id="297" r:id="rId39"/>
    <p:sldId id="299" r:id="rId40"/>
    <p:sldId id="301" r:id="rId41"/>
    <p:sldId id="671" r:id="rId42"/>
    <p:sldId id="699" r:id="rId43"/>
    <p:sldId id="696" r:id="rId44"/>
    <p:sldId id="697" r:id="rId45"/>
    <p:sldId id="698" r:id="rId46"/>
    <p:sldId id="307" r:id="rId47"/>
    <p:sldId id="710" r:id="rId48"/>
    <p:sldId id="711" r:id="rId49"/>
    <p:sldId id="712" r:id="rId50"/>
    <p:sldId id="713" r:id="rId51"/>
    <p:sldId id="714" r:id="rId52"/>
    <p:sldId id="309" r:id="rId53"/>
    <p:sldId id="672" r:id="rId54"/>
    <p:sldId id="673" r:id="rId55"/>
    <p:sldId id="674" r:id="rId56"/>
    <p:sldId id="675" r:id="rId57"/>
    <p:sldId id="676" r:id="rId58"/>
    <p:sldId id="677" r:id="rId59"/>
    <p:sldId id="678" r:id="rId60"/>
    <p:sldId id="679" r:id="rId61"/>
    <p:sldId id="680" r:id="rId62"/>
    <p:sldId id="681" r:id="rId63"/>
    <p:sldId id="682" r:id="rId64"/>
    <p:sldId id="683" r:id="rId65"/>
    <p:sldId id="684" r:id="rId66"/>
    <p:sldId id="685" r:id="rId67"/>
    <p:sldId id="686" r:id="rId68"/>
    <p:sldId id="317" r:id="rId69"/>
    <p:sldId id="318" r:id="rId70"/>
    <p:sldId id="693" r:id="rId71"/>
    <p:sldId id="692" r:id="rId72"/>
    <p:sldId id="590" r:id="rId73"/>
    <p:sldId id="592" r:id="rId74"/>
    <p:sldId id="593" r:id="rId75"/>
    <p:sldId id="594" r:id="rId76"/>
    <p:sldId id="595" r:id="rId77"/>
    <p:sldId id="596" r:id="rId78"/>
    <p:sldId id="597" r:id="rId79"/>
    <p:sldId id="598" r:id="rId80"/>
    <p:sldId id="599" r:id="rId81"/>
    <p:sldId id="600" r:id="rId82"/>
    <p:sldId id="375" r:id="rId83"/>
    <p:sldId id="376" r:id="rId84"/>
    <p:sldId id="377" r:id="rId85"/>
    <p:sldId id="378" r:id="rId86"/>
    <p:sldId id="379" r:id="rId87"/>
    <p:sldId id="382" r:id="rId88"/>
    <p:sldId id="700" r:id="rId89"/>
    <p:sldId id="701" r:id="rId90"/>
    <p:sldId id="702" r:id="rId91"/>
    <p:sldId id="386" r:id="rId92"/>
    <p:sldId id="687" r:id="rId93"/>
    <p:sldId id="591" r:id="rId94"/>
    <p:sldId id="390" r:id="rId95"/>
    <p:sldId id="535" r:id="rId96"/>
    <p:sldId id="539" r:id="rId97"/>
    <p:sldId id="540" r:id="rId98"/>
    <p:sldId id="542" r:id="rId99"/>
    <p:sldId id="543" r:id="rId100"/>
    <p:sldId id="544" r:id="rId101"/>
    <p:sldId id="546" r:id="rId102"/>
    <p:sldId id="547" r:id="rId103"/>
    <p:sldId id="548" r:id="rId104"/>
    <p:sldId id="549" r:id="rId105"/>
    <p:sldId id="550" r:id="rId106"/>
    <p:sldId id="601" r:id="rId107"/>
    <p:sldId id="602" r:id="rId108"/>
    <p:sldId id="603" r:id="rId109"/>
    <p:sldId id="604" r:id="rId110"/>
    <p:sldId id="605" r:id="rId111"/>
    <p:sldId id="606" r:id="rId112"/>
    <p:sldId id="607" r:id="rId113"/>
    <p:sldId id="608" r:id="rId114"/>
    <p:sldId id="551" r:id="rId115"/>
    <p:sldId id="552" r:id="rId116"/>
    <p:sldId id="553" r:id="rId117"/>
    <p:sldId id="554" r:id="rId118"/>
    <p:sldId id="555" r:id="rId119"/>
    <p:sldId id="556" r:id="rId120"/>
    <p:sldId id="557" r:id="rId121"/>
    <p:sldId id="558" r:id="rId122"/>
    <p:sldId id="559" r:id="rId123"/>
    <p:sldId id="560" r:id="rId124"/>
    <p:sldId id="561" r:id="rId125"/>
    <p:sldId id="609" r:id="rId126"/>
    <p:sldId id="610" r:id="rId127"/>
    <p:sldId id="611" r:id="rId128"/>
    <p:sldId id="612" r:id="rId129"/>
    <p:sldId id="613" r:id="rId130"/>
    <p:sldId id="614" r:id="rId131"/>
    <p:sldId id="615" r:id="rId132"/>
    <p:sldId id="616" r:id="rId133"/>
    <p:sldId id="617" r:id="rId134"/>
    <p:sldId id="618" r:id="rId135"/>
    <p:sldId id="415" r:id="rId136"/>
    <p:sldId id="416" r:id="rId137"/>
    <p:sldId id="417" r:id="rId138"/>
    <p:sldId id="418" r:id="rId139"/>
    <p:sldId id="419" r:id="rId140"/>
    <p:sldId id="420" r:id="rId141"/>
    <p:sldId id="619" r:id="rId142"/>
    <p:sldId id="620" r:id="rId143"/>
    <p:sldId id="621" r:id="rId144"/>
    <p:sldId id="622" r:id="rId145"/>
    <p:sldId id="623" r:id="rId146"/>
    <p:sldId id="624" r:id="rId147"/>
    <p:sldId id="625" r:id="rId148"/>
    <p:sldId id="626" r:id="rId149"/>
    <p:sldId id="429" r:id="rId150"/>
    <p:sldId id="431" r:id="rId151"/>
    <p:sldId id="688" r:id="rId152"/>
    <p:sldId id="432" r:id="rId153"/>
    <p:sldId id="433" r:id="rId154"/>
    <p:sldId id="434" r:id="rId155"/>
    <p:sldId id="627" r:id="rId156"/>
    <p:sldId id="628" r:id="rId157"/>
    <p:sldId id="629" r:id="rId158"/>
    <p:sldId id="630" r:id="rId159"/>
    <p:sldId id="631" r:id="rId160"/>
    <p:sldId id="632" r:id="rId161"/>
    <p:sldId id="633" r:id="rId162"/>
    <p:sldId id="443" r:id="rId163"/>
    <p:sldId id="444" r:id="rId164"/>
    <p:sldId id="445" r:id="rId165"/>
    <p:sldId id="446" r:id="rId166"/>
    <p:sldId id="689" r:id="rId167"/>
    <p:sldId id="447" r:id="rId168"/>
    <p:sldId id="449" r:id="rId169"/>
    <p:sldId id="448" r:id="rId170"/>
    <p:sldId id="450" r:id="rId171"/>
    <p:sldId id="451" r:id="rId172"/>
    <p:sldId id="634" r:id="rId173"/>
    <p:sldId id="635" r:id="rId174"/>
    <p:sldId id="636" r:id="rId175"/>
    <p:sldId id="637" r:id="rId176"/>
    <p:sldId id="638" r:id="rId177"/>
    <p:sldId id="639" r:id="rId178"/>
    <p:sldId id="640" r:id="rId179"/>
    <p:sldId id="641" r:id="rId180"/>
    <p:sldId id="642" r:id="rId181"/>
    <p:sldId id="461" r:id="rId182"/>
    <p:sldId id="462" r:id="rId183"/>
    <p:sldId id="463" r:id="rId184"/>
    <p:sldId id="690" r:id="rId185"/>
    <p:sldId id="643" r:id="rId186"/>
    <p:sldId id="644" r:id="rId187"/>
    <p:sldId id="645" r:id="rId188"/>
    <p:sldId id="646" r:id="rId189"/>
    <p:sldId id="647" r:id="rId190"/>
    <p:sldId id="648" r:id="rId191"/>
    <p:sldId id="649" r:id="rId192"/>
    <p:sldId id="650" r:id="rId193"/>
    <p:sldId id="651" r:id="rId194"/>
    <p:sldId id="473" r:id="rId195"/>
    <p:sldId id="474" r:id="rId196"/>
    <p:sldId id="475" r:id="rId197"/>
    <p:sldId id="691" r:id="rId198"/>
    <p:sldId id="476" r:id="rId199"/>
    <p:sldId id="652" r:id="rId200"/>
    <p:sldId id="653" r:id="rId201"/>
    <p:sldId id="654" r:id="rId202"/>
    <p:sldId id="655" r:id="rId203"/>
    <p:sldId id="656" r:id="rId204"/>
    <p:sldId id="657" r:id="rId205"/>
    <p:sldId id="658" r:id="rId206"/>
    <p:sldId id="659" r:id="rId207"/>
    <p:sldId id="660" r:id="rId208"/>
    <p:sldId id="486" r:id="rId209"/>
    <p:sldId id="487" r:id="rId210"/>
    <p:sldId id="488" r:id="rId211"/>
    <p:sldId id="490" r:id="rId212"/>
    <p:sldId id="703" r:id="rId213"/>
    <p:sldId id="704" r:id="rId214"/>
    <p:sldId id="705" r:id="rId215"/>
    <p:sldId id="706" r:id="rId216"/>
    <p:sldId id="707" r:id="rId217"/>
    <p:sldId id="501" r:id="rId218"/>
    <p:sldId id="661" r:id="rId219"/>
    <p:sldId id="662" r:id="rId220"/>
    <p:sldId id="663" r:id="rId221"/>
    <p:sldId id="664" r:id="rId222"/>
    <p:sldId id="665" r:id="rId223"/>
    <p:sldId id="666" r:id="rId224"/>
    <p:sldId id="667" r:id="rId225"/>
    <p:sldId id="668" r:id="rId226"/>
    <p:sldId id="669" r:id="rId227"/>
    <p:sldId id="670" r:id="rId228"/>
    <p:sldId id="512" r:id="rId229"/>
    <p:sldId id="708" r:id="rId230"/>
  </p:sldIdLst>
  <p:sldSz cx="9144000" cy="6858000" type="screen4x3"/>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0990D24-BA08-485C-9FD0-E04BB30BB752}">
          <p14:sldIdLst>
            <p14:sldId id="573"/>
            <p14:sldId id="518"/>
            <p14:sldId id="709"/>
            <p14:sldId id="694"/>
            <p14:sldId id="695"/>
            <p14:sldId id="572"/>
            <p14:sldId id="259"/>
          </p14:sldIdLst>
        </p14:section>
        <p14:section name="Chapter 1" id="{9B8F860C-76CC-4641-B496-B5E42CC1681B}">
          <p14:sldIdLst>
            <p14:sldId id="266"/>
            <p14:sldId id="267"/>
            <p14:sldId id="528"/>
            <p14:sldId id="269"/>
            <p14:sldId id="579"/>
            <p14:sldId id="576"/>
            <p14:sldId id="577"/>
            <p14:sldId id="578"/>
            <p14:sldId id="580"/>
          </p14:sldIdLst>
        </p14:section>
        <p14:section name="Chapter two" id="{2AC46264-CA83-43B4-A34D-3D11D295A323}">
          <p14:sldIdLst>
            <p14:sldId id="581"/>
            <p14:sldId id="278"/>
            <p14:sldId id="583"/>
            <p14:sldId id="582"/>
            <p14:sldId id="279"/>
            <p14:sldId id="529"/>
            <p14:sldId id="530"/>
            <p14:sldId id="284"/>
            <p14:sldId id="285"/>
            <p14:sldId id="584"/>
            <p14:sldId id="585"/>
            <p14:sldId id="586"/>
            <p14:sldId id="587"/>
            <p14:sldId id="588"/>
          </p14:sldIdLst>
        </p14:section>
        <p14:section name="Chapter three" id="{7ED6F18C-B7AD-444C-9E0B-D7BD11B360C6}">
          <p14:sldIdLst>
            <p14:sldId id="589"/>
            <p14:sldId id="277"/>
            <p14:sldId id="286"/>
            <p14:sldId id="287"/>
            <p14:sldId id="296"/>
            <p14:sldId id="297"/>
            <p14:sldId id="299"/>
            <p14:sldId id="301"/>
            <p14:sldId id="671"/>
            <p14:sldId id="699"/>
            <p14:sldId id="696"/>
            <p14:sldId id="697"/>
            <p14:sldId id="698"/>
            <p14:sldId id="307"/>
            <p14:sldId id="710"/>
            <p14:sldId id="711"/>
            <p14:sldId id="712"/>
            <p14:sldId id="713"/>
            <p14:sldId id="714"/>
            <p14:sldId id="309"/>
            <p14:sldId id="672"/>
            <p14:sldId id="673"/>
            <p14:sldId id="674"/>
            <p14:sldId id="675"/>
            <p14:sldId id="676"/>
            <p14:sldId id="677"/>
            <p14:sldId id="678"/>
            <p14:sldId id="679"/>
            <p14:sldId id="680"/>
            <p14:sldId id="681"/>
            <p14:sldId id="682"/>
            <p14:sldId id="683"/>
            <p14:sldId id="684"/>
            <p14:sldId id="685"/>
            <p14:sldId id="686"/>
            <p14:sldId id="317"/>
            <p14:sldId id="318"/>
            <p14:sldId id="693"/>
            <p14:sldId id="692"/>
            <p14:sldId id="590"/>
            <p14:sldId id="592"/>
            <p14:sldId id="593"/>
            <p14:sldId id="594"/>
            <p14:sldId id="595"/>
            <p14:sldId id="596"/>
            <p14:sldId id="597"/>
            <p14:sldId id="598"/>
            <p14:sldId id="599"/>
            <p14:sldId id="600"/>
          </p14:sldIdLst>
        </p14:section>
        <p14:section name="Chapter Four" id="{96659CDB-C90C-47BD-81A7-DFA332226037}">
          <p14:sldIdLst>
            <p14:sldId id="375"/>
            <p14:sldId id="376"/>
            <p14:sldId id="377"/>
            <p14:sldId id="378"/>
            <p14:sldId id="379"/>
            <p14:sldId id="382"/>
            <p14:sldId id="700"/>
            <p14:sldId id="701"/>
            <p14:sldId id="702"/>
            <p14:sldId id="386"/>
            <p14:sldId id="687"/>
            <p14:sldId id="591"/>
            <p14:sldId id="390"/>
            <p14:sldId id="535"/>
            <p14:sldId id="539"/>
            <p14:sldId id="540"/>
            <p14:sldId id="542"/>
            <p14:sldId id="543"/>
            <p14:sldId id="544"/>
            <p14:sldId id="546"/>
            <p14:sldId id="547"/>
            <p14:sldId id="548"/>
            <p14:sldId id="549"/>
            <p14:sldId id="550"/>
            <p14:sldId id="601"/>
            <p14:sldId id="602"/>
            <p14:sldId id="603"/>
            <p14:sldId id="604"/>
            <p14:sldId id="605"/>
            <p14:sldId id="606"/>
            <p14:sldId id="607"/>
            <p14:sldId id="608"/>
          </p14:sldIdLst>
        </p14:section>
        <p14:section name="Chapter Five" id="{F5F7961E-FD1D-4084-9E3A-10A6061A6FB0}">
          <p14:sldIdLst>
            <p14:sldId id="551"/>
            <p14:sldId id="552"/>
            <p14:sldId id="553"/>
            <p14:sldId id="554"/>
            <p14:sldId id="555"/>
            <p14:sldId id="556"/>
            <p14:sldId id="557"/>
            <p14:sldId id="558"/>
            <p14:sldId id="559"/>
            <p14:sldId id="560"/>
            <p14:sldId id="561"/>
            <p14:sldId id="609"/>
            <p14:sldId id="610"/>
            <p14:sldId id="611"/>
            <p14:sldId id="612"/>
            <p14:sldId id="613"/>
            <p14:sldId id="614"/>
            <p14:sldId id="615"/>
            <p14:sldId id="616"/>
            <p14:sldId id="617"/>
            <p14:sldId id="618"/>
          </p14:sldIdLst>
        </p14:section>
        <p14:section name="Chapter Six" id="{3C63FDEB-616C-4A3F-8EF4-8EB0C3755372}">
          <p14:sldIdLst>
            <p14:sldId id="415"/>
            <p14:sldId id="416"/>
            <p14:sldId id="417"/>
            <p14:sldId id="418"/>
            <p14:sldId id="419"/>
            <p14:sldId id="420"/>
            <p14:sldId id="619"/>
            <p14:sldId id="620"/>
            <p14:sldId id="621"/>
            <p14:sldId id="622"/>
            <p14:sldId id="623"/>
            <p14:sldId id="624"/>
            <p14:sldId id="625"/>
            <p14:sldId id="626"/>
          </p14:sldIdLst>
        </p14:section>
        <p14:section name="Chapter Seven" id="{E1BEBC8B-FADB-4193-8BA0-0D8BCC2DE4B6}">
          <p14:sldIdLst>
            <p14:sldId id="429"/>
            <p14:sldId id="431"/>
            <p14:sldId id="688"/>
            <p14:sldId id="432"/>
            <p14:sldId id="433"/>
            <p14:sldId id="434"/>
            <p14:sldId id="627"/>
            <p14:sldId id="628"/>
            <p14:sldId id="629"/>
            <p14:sldId id="630"/>
            <p14:sldId id="631"/>
            <p14:sldId id="632"/>
            <p14:sldId id="633"/>
          </p14:sldIdLst>
        </p14:section>
        <p14:section name="Chapter Eight" id="{C3ADF692-67AD-4EB9-A0D1-E5545CA2F9F5}">
          <p14:sldIdLst>
            <p14:sldId id="443"/>
            <p14:sldId id="444"/>
            <p14:sldId id="445"/>
            <p14:sldId id="446"/>
            <p14:sldId id="689"/>
            <p14:sldId id="447"/>
            <p14:sldId id="449"/>
            <p14:sldId id="448"/>
            <p14:sldId id="450"/>
            <p14:sldId id="451"/>
            <p14:sldId id="634"/>
            <p14:sldId id="635"/>
            <p14:sldId id="636"/>
            <p14:sldId id="637"/>
            <p14:sldId id="638"/>
            <p14:sldId id="639"/>
            <p14:sldId id="640"/>
            <p14:sldId id="641"/>
            <p14:sldId id="642"/>
          </p14:sldIdLst>
        </p14:section>
        <p14:section name="Chapter Nine" id="{7D6BDA4F-E73F-488E-9D54-406D15642526}">
          <p14:sldIdLst>
            <p14:sldId id="461"/>
            <p14:sldId id="462"/>
            <p14:sldId id="463"/>
            <p14:sldId id="690"/>
            <p14:sldId id="643"/>
            <p14:sldId id="644"/>
            <p14:sldId id="645"/>
            <p14:sldId id="646"/>
            <p14:sldId id="647"/>
            <p14:sldId id="648"/>
            <p14:sldId id="649"/>
            <p14:sldId id="650"/>
            <p14:sldId id="651"/>
          </p14:sldIdLst>
        </p14:section>
        <p14:section name="Chapter Ten" id="{F91D7133-281D-438B-BFC2-FEE06F1CEFDF}">
          <p14:sldIdLst>
            <p14:sldId id="473"/>
            <p14:sldId id="474"/>
            <p14:sldId id="475"/>
            <p14:sldId id="691"/>
            <p14:sldId id="476"/>
            <p14:sldId id="652"/>
            <p14:sldId id="653"/>
            <p14:sldId id="654"/>
            <p14:sldId id="655"/>
            <p14:sldId id="656"/>
            <p14:sldId id="657"/>
            <p14:sldId id="658"/>
            <p14:sldId id="659"/>
            <p14:sldId id="660"/>
          </p14:sldIdLst>
        </p14:section>
        <p14:section name="Chapter Eleven" id="{4AE5E087-94BD-486E-822B-845AAD82117E}">
          <p14:sldIdLst>
            <p14:sldId id="486"/>
            <p14:sldId id="487"/>
            <p14:sldId id="488"/>
            <p14:sldId id="490"/>
            <p14:sldId id="703"/>
            <p14:sldId id="704"/>
            <p14:sldId id="705"/>
            <p14:sldId id="706"/>
            <p14:sldId id="707"/>
            <p14:sldId id="501"/>
            <p14:sldId id="661"/>
            <p14:sldId id="662"/>
            <p14:sldId id="663"/>
            <p14:sldId id="664"/>
            <p14:sldId id="665"/>
            <p14:sldId id="666"/>
            <p14:sldId id="667"/>
            <p14:sldId id="668"/>
            <p14:sldId id="669"/>
            <p14:sldId id="670"/>
            <p14:sldId id="512"/>
            <p14:sldId id="7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189">
          <p15:clr>
            <a:srgbClr val="A4A3A4"/>
          </p15:clr>
        </p15:guide>
        <p15:guide id="2" pos="29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ystal Warren" initials="CW" lastIdx="13" clrIdx="0">
    <p:extLst/>
  </p:cmAuthor>
  <p:cmAuthor id="2" name="TempAcct" initials="T" lastIdx="15" clrIdx="1"/>
  <p:cmAuthor id="3" name="Laura B. Martin" initials="LBM"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D"/>
    <a:srgbClr val="72CCD2"/>
    <a:srgbClr val="4472C4"/>
    <a:srgbClr val="000000"/>
    <a:srgbClr val="E1E1E1"/>
    <a:srgbClr val="EF39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33" autoAdjust="0"/>
    <p:restoredTop sz="94660"/>
  </p:normalViewPr>
  <p:slideViewPr>
    <p:cSldViewPr snapToGrid="0">
      <p:cViewPr varScale="1">
        <p:scale>
          <a:sx n="90" d="100"/>
          <a:sy n="90" d="100"/>
        </p:scale>
        <p:origin x="1566"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3" d="100"/>
          <a:sy n="93" d="100"/>
        </p:scale>
        <p:origin x="-2130" y="-96"/>
      </p:cViewPr>
      <p:guideLst>
        <p:guide orient="horz" pos="2189"/>
        <p:guide pos="2909"/>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tableStyles" Target="tableStyle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slide" Target="slides/slide168.xml"/><Relationship Id="rId176" Type="http://schemas.openxmlformats.org/officeDocument/2006/relationships/slide" Target="slides/slide173.xml"/><Relationship Id="rId192" Type="http://schemas.openxmlformats.org/officeDocument/2006/relationships/slide" Target="slides/slide189.xml"/><Relationship Id="rId197" Type="http://schemas.openxmlformats.org/officeDocument/2006/relationships/slide" Target="slides/slide194.xml"/><Relationship Id="rId206" Type="http://schemas.openxmlformats.org/officeDocument/2006/relationships/slide" Target="slides/slide203.xml"/><Relationship Id="rId227" Type="http://schemas.openxmlformats.org/officeDocument/2006/relationships/slide" Target="slides/slide224.xml"/><Relationship Id="rId201" Type="http://schemas.openxmlformats.org/officeDocument/2006/relationships/slide" Target="slides/slide198.xml"/><Relationship Id="rId222" Type="http://schemas.openxmlformats.org/officeDocument/2006/relationships/slide" Target="slides/slide219.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82" Type="http://schemas.openxmlformats.org/officeDocument/2006/relationships/slide" Target="slides/slide179.xml"/><Relationship Id="rId187" Type="http://schemas.openxmlformats.org/officeDocument/2006/relationships/slide" Target="slides/slide184.xml"/><Relationship Id="rId217" Type="http://schemas.openxmlformats.org/officeDocument/2006/relationships/slide" Target="slides/slide214.xml"/><Relationship Id="rId1" Type="http://schemas.openxmlformats.org/officeDocument/2006/relationships/slideMaster" Target="slideMasters/slideMaster1.xml"/><Relationship Id="rId6" Type="http://schemas.openxmlformats.org/officeDocument/2006/relationships/slide" Target="slides/slide3.xml"/><Relationship Id="rId212" Type="http://schemas.openxmlformats.org/officeDocument/2006/relationships/slide" Target="slides/slide209.xml"/><Relationship Id="rId233" Type="http://schemas.openxmlformats.org/officeDocument/2006/relationships/commentAuthors" Target="commentAuthors.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172" Type="http://schemas.openxmlformats.org/officeDocument/2006/relationships/slide" Target="slides/slide169.xml"/><Relationship Id="rId193" Type="http://schemas.openxmlformats.org/officeDocument/2006/relationships/slide" Target="slides/slide190.xml"/><Relationship Id="rId202" Type="http://schemas.openxmlformats.org/officeDocument/2006/relationships/slide" Target="slides/slide199.xml"/><Relationship Id="rId207" Type="http://schemas.openxmlformats.org/officeDocument/2006/relationships/slide" Target="slides/slide204.xml"/><Relationship Id="rId223" Type="http://schemas.openxmlformats.org/officeDocument/2006/relationships/slide" Target="slides/slide220.xml"/><Relationship Id="rId228" Type="http://schemas.openxmlformats.org/officeDocument/2006/relationships/slide" Target="slides/slide225.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34"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viewProps" Target="viewProps.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theme" Target="theme/theme1.xml"/><Relationship Id="rId26" Type="http://schemas.openxmlformats.org/officeDocument/2006/relationships/slide" Target="slides/slide23.xml"/><Relationship Id="rId231" Type="http://schemas.openxmlformats.org/officeDocument/2006/relationships/notesMaster" Target="notesMasters/notesMaster1.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handoutMaster" Target="handoutMasters/handoutMaster1.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7713F-F6E1-4974-B44D-563424FB41D9}" type="doc">
      <dgm:prSet loTypeId="urn:microsoft.com/office/officeart/2005/8/layout/process1" loCatId="process" qsTypeId="urn:microsoft.com/office/officeart/2005/8/quickstyle/simple1" qsCatId="simple" csTypeId="urn:microsoft.com/office/officeart/2005/8/colors/accent1_2" csCatId="accent1" phldr="1"/>
      <dgm:spPr/>
    </dgm:pt>
    <dgm:pt modelId="{5BD1E74A-1B68-411F-90AE-DAAD104946AD}">
      <dgm:prSet phldrT="[Text]" custT="1"/>
      <dgm:spPr>
        <a:solidFill>
          <a:srgbClr val="20386D"/>
        </a:solidFill>
      </dgm:spPr>
      <dgm:t>
        <a:bodyPr/>
        <a:lstStyle/>
        <a:p>
          <a:r>
            <a:rPr lang="en-US" sz="1000" b="0" dirty="0">
              <a:latin typeface="Open Sans" panose="020B0606030504020204" pitchFamily="34" charset="0"/>
              <a:ea typeface="Open Sans" panose="020B0606030504020204" pitchFamily="34" charset="0"/>
              <a:cs typeface="Open Sans" panose="020B0606030504020204" pitchFamily="34" charset="0"/>
            </a:rPr>
            <a:t>Use active and supportive listening skills </a:t>
          </a:r>
        </a:p>
      </dgm:t>
    </dgm:pt>
    <dgm:pt modelId="{68EDBEA7-27FC-4BDD-A91A-E03F34A4A3A9}" type="parTrans" cxnId="{82BDF451-084E-4E6F-A96C-7E435620540C}">
      <dgm:prSet/>
      <dgm:spPr/>
      <dgm:t>
        <a:bodyPr/>
        <a:lstStyle/>
        <a:p>
          <a:endParaRPr lang="en-US"/>
        </a:p>
      </dgm:t>
    </dgm:pt>
    <dgm:pt modelId="{E7E76FD3-E488-47BF-888B-1BB892B85118}" type="sibTrans" cxnId="{82BDF451-084E-4E6F-A96C-7E435620540C}">
      <dgm:prSet/>
      <dgm:spPr/>
      <dgm:t>
        <a:bodyPr/>
        <a:lstStyle/>
        <a:p>
          <a:endParaRPr lang="en-US"/>
        </a:p>
      </dgm:t>
    </dgm:pt>
    <dgm:pt modelId="{22A59598-74F4-49D5-85E5-7F9DD23EB1D4}">
      <dgm:prSet phldrT="[Text]" custT="1"/>
      <dgm:spPr>
        <a:solidFill>
          <a:srgbClr val="20386D"/>
        </a:solidFill>
        <a:ln w="12700" cap="flat" cmpd="sng" algn="ctr">
          <a:solidFill>
            <a:prstClr val="white">
              <a:hueOff val="0"/>
              <a:satOff val="0"/>
              <a:lumOff val="0"/>
              <a:alphaOff val="0"/>
            </a:prstClr>
          </a:solidFill>
          <a:prstDash val="solid"/>
          <a:miter lim="800000"/>
        </a:ln>
        <a:effectLst/>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b="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Determine if a crisis telephone intervention is appropriate, or if a face-to-face clinical assessment is required</a:t>
          </a:r>
        </a:p>
      </dgm:t>
    </dgm:pt>
    <dgm:pt modelId="{6BE4F78E-02B0-4172-896C-1DECA3C3FBCC}" type="parTrans" cxnId="{0A30690F-908A-451A-9669-F44AC2E9C309}">
      <dgm:prSet/>
      <dgm:spPr/>
      <dgm:t>
        <a:bodyPr/>
        <a:lstStyle/>
        <a:p>
          <a:endParaRPr lang="en-US"/>
        </a:p>
      </dgm:t>
    </dgm:pt>
    <dgm:pt modelId="{DAC45282-BFCA-42E9-9CF1-CE1645CAD23F}" type="sibTrans" cxnId="{0A30690F-908A-451A-9669-F44AC2E9C309}">
      <dgm:prSet/>
      <dgm:spPr/>
      <dgm:t>
        <a:bodyPr/>
        <a:lstStyle/>
        <a:p>
          <a:endParaRPr lang="en-US"/>
        </a:p>
      </dgm:t>
    </dgm:pt>
    <dgm:pt modelId="{9C03C267-8C1E-48BB-900B-A31185573F6D}">
      <dgm:prSet phldrT="[Text]" custT="1"/>
      <dgm:spPr>
        <a:solidFill>
          <a:srgbClr val="20386D"/>
        </a:solidFill>
        <a:ln w="12700" cap="flat" cmpd="sng" algn="ctr">
          <a:solidFill>
            <a:prstClr val="white">
              <a:hueOff val="0"/>
              <a:satOff val="0"/>
              <a:lumOff val="0"/>
              <a:alphaOff val="0"/>
            </a:prstClr>
          </a:solidFill>
          <a:prstDash val="solid"/>
          <a:miter lim="800000"/>
        </a:ln>
        <a:effectLst/>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b="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Initial screening must consider all available services to determine which service intervention would best address the person’s needs and circumstances</a:t>
          </a:r>
        </a:p>
      </dgm:t>
    </dgm:pt>
    <dgm:pt modelId="{B2A0538E-5C93-4900-BD22-CECB13E3132C}" type="parTrans" cxnId="{D576FC15-6733-477A-ABCB-02A5F4B1A6F4}">
      <dgm:prSet/>
      <dgm:spPr/>
      <dgm:t>
        <a:bodyPr/>
        <a:lstStyle/>
        <a:p>
          <a:endParaRPr lang="en-US"/>
        </a:p>
      </dgm:t>
    </dgm:pt>
    <dgm:pt modelId="{FE7575BE-32E2-4396-988F-7CA76CD8F7EA}" type="sibTrans" cxnId="{D576FC15-6733-477A-ABCB-02A5F4B1A6F4}">
      <dgm:prSet/>
      <dgm:spPr/>
      <dgm:t>
        <a:bodyPr/>
        <a:lstStyle/>
        <a:p>
          <a:endParaRPr lang="en-US"/>
        </a:p>
      </dgm:t>
    </dgm:pt>
    <dgm:pt modelId="{9C2F9E8B-9E6B-47F7-9A0B-F37CE8CA070A}">
      <dgm:prSet phldrT="[Text]" custT="1"/>
      <dgm:spPr>
        <a:solidFill>
          <a:srgbClr val="20386D"/>
        </a:solidFill>
        <a:ln w="12700" cap="flat" cmpd="sng" algn="ctr">
          <a:solidFill>
            <a:prstClr val="white">
              <a:hueOff val="0"/>
              <a:satOff val="0"/>
              <a:lumOff val="0"/>
              <a:alphaOff val="0"/>
            </a:prstClr>
          </a:solidFill>
          <a:prstDash val="solid"/>
          <a:miter lim="800000"/>
        </a:ln>
        <a:effectLst/>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b="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For some individuals, information about services or a referral to a local service provider would be an appropriate and sufficient intervention</a:t>
          </a:r>
        </a:p>
      </dgm:t>
    </dgm:pt>
    <dgm:pt modelId="{848E3F32-C6FC-4617-8A05-4C900388A522}" type="parTrans" cxnId="{7A5EBBBE-F8F9-4C5A-9B66-CE9D200048BE}">
      <dgm:prSet/>
      <dgm:spPr/>
      <dgm:t>
        <a:bodyPr/>
        <a:lstStyle/>
        <a:p>
          <a:endParaRPr lang="en-US"/>
        </a:p>
      </dgm:t>
    </dgm:pt>
    <dgm:pt modelId="{A1DFA4D2-380A-4D6B-9422-762F33B16147}" type="sibTrans" cxnId="{7A5EBBBE-F8F9-4C5A-9B66-CE9D200048BE}">
      <dgm:prSet/>
      <dgm:spPr/>
      <dgm:t>
        <a:bodyPr/>
        <a:lstStyle/>
        <a:p>
          <a:endParaRPr lang="en-US"/>
        </a:p>
      </dgm:t>
    </dgm:pt>
    <dgm:pt modelId="{AAF9E0CC-9F85-447B-8E58-EDB3B4AC5D92}">
      <dgm:prSet phldrT="[Text]" custT="1"/>
      <dgm:spPr>
        <a:solidFill>
          <a:srgbClr val="20386D"/>
        </a:solidFill>
        <a:ln w="12700" cap="flat" cmpd="sng" algn="ctr">
          <a:solidFill>
            <a:prstClr val="white">
              <a:hueOff val="0"/>
              <a:satOff val="0"/>
              <a:lumOff val="0"/>
              <a:alphaOff val="0"/>
            </a:prstClr>
          </a:solidFill>
          <a:prstDash val="solid"/>
          <a:miter lim="800000"/>
        </a:ln>
        <a:effectLst/>
      </dgm:spPr>
      <dgm:t>
        <a:bodyPr spcFirstLastPara="0" vert="horz" wrap="square" lIns="38100" tIns="38100" rIns="38100" bIns="38100" numCol="1" spcCol="1270" anchor="ctr" anchorCtr="0"/>
        <a:lstStyle/>
        <a:p>
          <a:pPr marL="0" lvl="0" indent="0" algn="ctr" defTabSz="444500">
            <a:lnSpc>
              <a:spcPct val="90000"/>
            </a:lnSpc>
            <a:spcBef>
              <a:spcPct val="0"/>
            </a:spcBef>
            <a:spcAft>
              <a:spcPct val="35000"/>
            </a:spcAft>
            <a:buNone/>
          </a:pPr>
          <a:r>
            <a:rPr lang="en-US" sz="1000" b="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Based on the information gathered to this point, the screener must determine whether a crisis requires further assessment </a:t>
          </a:r>
        </a:p>
      </dgm:t>
    </dgm:pt>
    <dgm:pt modelId="{7B6161E8-AF46-412A-98C3-8B7E200D957E}" type="parTrans" cxnId="{2890724B-2117-45F0-9CF7-5473009B2853}">
      <dgm:prSet/>
      <dgm:spPr/>
      <dgm:t>
        <a:bodyPr/>
        <a:lstStyle/>
        <a:p>
          <a:endParaRPr lang="en-US"/>
        </a:p>
      </dgm:t>
    </dgm:pt>
    <dgm:pt modelId="{C23CB1F9-3964-4D55-908E-DC9C67378875}" type="sibTrans" cxnId="{2890724B-2117-45F0-9CF7-5473009B2853}">
      <dgm:prSet/>
      <dgm:spPr/>
      <dgm:t>
        <a:bodyPr/>
        <a:lstStyle/>
        <a:p>
          <a:endParaRPr lang="en-US"/>
        </a:p>
      </dgm:t>
    </dgm:pt>
    <dgm:pt modelId="{91F334A1-E251-45AF-8242-506BB8A07DB8}" type="pres">
      <dgm:prSet presAssocID="{2ED7713F-F6E1-4974-B44D-563424FB41D9}" presName="Name0" presStyleCnt="0">
        <dgm:presLayoutVars>
          <dgm:dir/>
          <dgm:resizeHandles val="exact"/>
        </dgm:presLayoutVars>
      </dgm:prSet>
      <dgm:spPr/>
    </dgm:pt>
    <dgm:pt modelId="{4ACE0D2E-A7B8-49F0-B9F6-5A6F66672C00}" type="pres">
      <dgm:prSet presAssocID="{5BD1E74A-1B68-411F-90AE-DAAD104946AD}" presName="node" presStyleLbl="node1" presStyleIdx="0" presStyleCnt="5">
        <dgm:presLayoutVars>
          <dgm:bulletEnabled val="1"/>
        </dgm:presLayoutVars>
      </dgm:prSet>
      <dgm:spPr>
        <a:prstGeom prst="rect">
          <a:avLst/>
        </a:prstGeom>
      </dgm:spPr>
    </dgm:pt>
    <dgm:pt modelId="{031E031D-90B1-4041-A674-D310FCB64793}" type="pres">
      <dgm:prSet presAssocID="{E7E76FD3-E488-47BF-888B-1BB892B85118}" presName="sibTrans" presStyleLbl="sibTrans2D1" presStyleIdx="0" presStyleCnt="4"/>
      <dgm:spPr/>
    </dgm:pt>
    <dgm:pt modelId="{25731AC7-7392-417A-9B33-CF131C32E22D}" type="pres">
      <dgm:prSet presAssocID="{E7E76FD3-E488-47BF-888B-1BB892B85118}" presName="connectorText" presStyleLbl="sibTrans2D1" presStyleIdx="0" presStyleCnt="4"/>
      <dgm:spPr/>
    </dgm:pt>
    <dgm:pt modelId="{B4D05E7D-E6F7-4BE0-B3E9-155A3079B353}" type="pres">
      <dgm:prSet presAssocID="{22A59598-74F4-49D5-85E5-7F9DD23EB1D4}" presName="node" presStyleLbl="node1" presStyleIdx="1" presStyleCnt="5">
        <dgm:presLayoutVars>
          <dgm:bulletEnabled val="1"/>
        </dgm:presLayoutVars>
      </dgm:prSet>
      <dgm:spPr>
        <a:xfrm>
          <a:off x="1395961" y="1431739"/>
          <a:ext cx="994822" cy="1203696"/>
        </a:xfrm>
        <a:prstGeom prst="rect">
          <a:avLst/>
        </a:prstGeom>
      </dgm:spPr>
    </dgm:pt>
    <dgm:pt modelId="{57CBBCF3-8592-4175-B473-0418270A652A}" type="pres">
      <dgm:prSet presAssocID="{DAC45282-BFCA-42E9-9CF1-CE1645CAD23F}" presName="sibTrans" presStyleLbl="sibTrans2D1" presStyleIdx="1" presStyleCnt="4"/>
      <dgm:spPr/>
    </dgm:pt>
    <dgm:pt modelId="{40FB2AA4-D326-4AB8-BCE1-5E829C0C72CB}" type="pres">
      <dgm:prSet presAssocID="{DAC45282-BFCA-42E9-9CF1-CE1645CAD23F}" presName="connectorText" presStyleLbl="sibTrans2D1" presStyleIdx="1" presStyleCnt="4"/>
      <dgm:spPr/>
    </dgm:pt>
    <dgm:pt modelId="{3FF5C10A-CEEC-45D8-B77D-BFC6E7C6DAC4}" type="pres">
      <dgm:prSet presAssocID="{9C03C267-8C1E-48BB-900B-A31185573F6D}" presName="node" presStyleLbl="node1" presStyleIdx="2" presStyleCnt="5">
        <dgm:presLayoutVars>
          <dgm:bulletEnabled val="1"/>
        </dgm:presLayoutVars>
      </dgm:prSet>
      <dgm:spPr>
        <a:xfrm>
          <a:off x="2788713" y="1264154"/>
          <a:ext cx="994822" cy="1538866"/>
        </a:xfrm>
        <a:prstGeom prst="rect">
          <a:avLst/>
        </a:prstGeom>
      </dgm:spPr>
    </dgm:pt>
    <dgm:pt modelId="{D9B872E6-1901-4485-A108-BB30DEF7CD52}" type="pres">
      <dgm:prSet presAssocID="{FE7575BE-32E2-4396-988F-7CA76CD8F7EA}" presName="sibTrans" presStyleLbl="sibTrans2D1" presStyleIdx="2" presStyleCnt="4"/>
      <dgm:spPr/>
    </dgm:pt>
    <dgm:pt modelId="{10B9D846-F3C0-480D-9462-40A46E3B2523}" type="pres">
      <dgm:prSet presAssocID="{FE7575BE-32E2-4396-988F-7CA76CD8F7EA}" presName="connectorText" presStyleLbl="sibTrans2D1" presStyleIdx="2" presStyleCnt="4"/>
      <dgm:spPr/>
    </dgm:pt>
    <dgm:pt modelId="{E7F63C40-DAD1-4F4B-8A3F-F62C594317C3}" type="pres">
      <dgm:prSet presAssocID="{9C2F9E8B-9E6B-47F7-9A0B-F37CE8CA070A}" presName="node" presStyleLbl="node1" presStyleIdx="3" presStyleCnt="5">
        <dgm:presLayoutVars>
          <dgm:bulletEnabled val="1"/>
        </dgm:presLayoutVars>
      </dgm:prSet>
      <dgm:spPr>
        <a:xfrm>
          <a:off x="4181465" y="945700"/>
          <a:ext cx="994822" cy="2175774"/>
        </a:xfrm>
        <a:prstGeom prst="rect">
          <a:avLst/>
        </a:prstGeom>
      </dgm:spPr>
    </dgm:pt>
    <dgm:pt modelId="{2E6648F0-9A5D-47CA-BCE7-0D8998A6CA02}" type="pres">
      <dgm:prSet presAssocID="{A1DFA4D2-380A-4D6B-9422-762F33B16147}" presName="sibTrans" presStyleLbl="sibTrans2D1" presStyleIdx="3" presStyleCnt="4"/>
      <dgm:spPr/>
    </dgm:pt>
    <dgm:pt modelId="{C1205E4C-580C-47BF-9A77-319914458CA3}" type="pres">
      <dgm:prSet presAssocID="{A1DFA4D2-380A-4D6B-9422-762F33B16147}" presName="connectorText" presStyleLbl="sibTrans2D1" presStyleIdx="3" presStyleCnt="4"/>
      <dgm:spPr/>
    </dgm:pt>
    <dgm:pt modelId="{19DEF9B2-5B71-4D01-8892-CA8A9D32D556}" type="pres">
      <dgm:prSet presAssocID="{AAF9E0CC-9F85-447B-8E58-EDB3B4AC5D92}" presName="node" presStyleLbl="node1" presStyleIdx="4" presStyleCnt="5">
        <dgm:presLayoutVars>
          <dgm:bulletEnabled val="1"/>
        </dgm:presLayoutVars>
      </dgm:prSet>
      <dgm:spPr>
        <a:xfrm>
          <a:off x="5574217" y="945700"/>
          <a:ext cx="994822" cy="2175774"/>
        </a:xfrm>
        <a:prstGeom prst="rect">
          <a:avLst/>
        </a:prstGeom>
      </dgm:spPr>
    </dgm:pt>
  </dgm:ptLst>
  <dgm:cxnLst>
    <dgm:cxn modelId="{0A30690F-908A-451A-9669-F44AC2E9C309}" srcId="{2ED7713F-F6E1-4974-B44D-563424FB41D9}" destId="{22A59598-74F4-49D5-85E5-7F9DD23EB1D4}" srcOrd="1" destOrd="0" parTransId="{6BE4F78E-02B0-4172-896C-1DECA3C3FBCC}" sibTransId="{DAC45282-BFCA-42E9-9CF1-CE1645CAD23F}"/>
    <dgm:cxn modelId="{D576FC15-6733-477A-ABCB-02A5F4B1A6F4}" srcId="{2ED7713F-F6E1-4974-B44D-563424FB41D9}" destId="{9C03C267-8C1E-48BB-900B-A31185573F6D}" srcOrd="2" destOrd="0" parTransId="{B2A0538E-5C93-4900-BD22-CECB13E3132C}" sibTransId="{FE7575BE-32E2-4396-988F-7CA76CD8F7EA}"/>
    <dgm:cxn modelId="{87B66B1D-D565-4473-A2CB-3723EFF6901C}" type="presOf" srcId="{E7E76FD3-E488-47BF-888B-1BB892B85118}" destId="{25731AC7-7392-417A-9B33-CF131C32E22D}" srcOrd="1" destOrd="0" presId="urn:microsoft.com/office/officeart/2005/8/layout/process1"/>
    <dgm:cxn modelId="{440E8125-E84E-4D62-936E-B9BE8C5A8B18}" type="presOf" srcId="{9C2F9E8B-9E6B-47F7-9A0B-F37CE8CA070A}" destId="{E7F63C40-DAD1-4F4B-8A3F-F62C594317C3}" srcOrd="0" destOrd="0" presId="urn:microsoft.com/office/officeart/2005/8/layout/process1"/>
    <dgm:cxn modelId="{2890724B-2117-45F0-9CF7-5473009B2853}" srcId="{2ED7713F-F6E1-4974-B44D-563424FB41D9}" destId="{AAF9E0CC-9F85-447B-8E58-EDB3B4AC5D92}" srcOrd="4" destOrd="0" parTransId="{7B6161E8-AF46-412A-98C3-8B7E200D957E}" sibTransId="{C23CB1F9-3964-4D55-908E-DC9C67378875}"/>
    <dgm:cxn modelId="{52A9EF6B-69D5-46EF-85A2-1F8A124E8E50}" type="presOf" srcId="{A1DFA4D2-380A-4D6B-9422-762F33B16147}" destId="{2E6648F0-9A5D-47CA-BCE7-0D8998A6CA02}" srcOrd="0" destOrd="0" presId="urn:microsoft.com/office/officeart/2005/8/layout/process1"/>
    <dgm:cxn modelId="{2FDE374C-D566-4EC1-B132-0293311C916F}" type="presOf" srcId="{5BD1E74A-1B68-411F-90AE-DAAD104946AD}" destId="{4ACE0D2E-A7B8-49F0-B9F6-5A6F66672C00}" srcOrd="0" destOrd="0" presId="urn:microsoft.com/office/officeart/2005/8/layout/process1"/>
    <dgm:cxn modelId="{731A5C71-1B2D-46E4-82B8-4BBBA74E90F9}" type="presOf" srcId="{DAC45282-BFCA-42E9-9CF1-CE1645CAD23F}" destId="{40FB2AA4-D326-4AB8-BCE1-5E829C0C72CB}" srcOrd="1" destOrd="0" presId="urn:microsoft.com/office/officeart/2005/8/layout/process1"/>
    <dgm:cxn modelId="{82BDF451-084E-4E6F-A96C-7E435620540C}" srcId="{2ED7713F-F6E1-4974-B44D-563424FB41D9}" destId="{5BD1E74A-1B68-411F-90AE-DAAD104946AD}" srcOrd="0" destOrd="0" parTransId="{68EDBEA7-27FC-4BDD-A91A-E03F34A4A3A9}" sibTransId="{E7E76FD3-E488-47BF-888B-1BB892B85118}"/>
    <dgm:cxn modelId="{601CB97A-32A6-4AB8-ADAB-1207DB9C57BF}" type="presOf" srcId="{2ED7713F-F6E1-4974-B44D-563424FB41D9}" destId="{91F334A1-E251-45AF-8242-506BB8A07DB8}" srcOrd="0" destOrd="0" presId="urn:microsoft.com/office/officeart/2005/8/layout/process1"/>
    <dgm:cxn modelId="{6838F384-7747-4772-9FF8-773ACD71D5D8}" type="presOf" srcId="{FE7575BE-32E2-4396-988F-7CA76CD8F7EA}" destId="{D9B872E6-1901-4485-A108-BB30DEF7CD52}" srcOrd="0" destOrd="0" presId="urn:microsoft.com/office/officeart/2005/8/layout/process1"/>
    <dgm:cxn modelId="{9CD03C9A-B511-439F-AAA3-0DF9CB4C4453}" type="presOf" srcId="{DAC45282-BFCA-42E9-9CF1-CE1645CAD23F}" destId="{57CBBCF3-8592-4175-B473-0418270A652A}" srcOrd="0" destOrd="0" presId="urn:microsoft.com/office/officeart/2005/8/layout/process1"/>
    <dgm:cxn modelId="{E53DF5A7-ABCC-47D8-96B9-44150F39AEE9}" type="presOf" srcId="{9C03C267-8C1E-48BB-900B-A31185573F6D}" destId="{3FF5C10A-CEEC-45D8-B77D-BFC6E7C6DAC4}" srcOrd="0" destOrd="0" presId="urn:microsoft.com/office/officeart/2005/8/layout/process1"/>
    <dgm:cxn modelId="{AC02B9B0-2477-4FFA-9D9F-EE26F3808100}" type="presOf" srcId="{FE7575BE-32E2-4396-988F-7CA76CD8F7EA}" destId="{10B9D846-F3C0-480D-9462-40A46E3B2523}" srcOrd="1" destOrd="0" presId="urn:microsoft.com/office/officeart/2005/8/layout/process1"/>
    <dgm:cxn modelId="{65D395BC-0AFF-429F-8E45-9FEBD251368E}" type="presOf" srcId="{A1DFA4D2-380A-4D6B-9422-762F33B16147}" destId="{C1205E4C-580C-47BF-9A77-319914458CA3}" srcOrd="1" destOrd="0" presId="urn:microsoft.com/office/officeart/2005/8/layout/process1"/>
    <dgm:cxn modelId="{7A5EBBBE-F8F9-4C5A-9B66-CE9D200048BE}" srcId="{2ED7713F-F6E1-4974-B44D-563424FB41D9}" destId="{9C2F9E8B-9E6B-47F7-9A0B-F37CE8CA070A}" srcOrd="3" destOrd="0" parTransId="{848E3F32-C6FC-4617-8A05-4C900388A522}" sibTransId="{A1DFA4D2-380A-4D6B-9422-762F33B16147}"/>
    <dgm:cxn modelId="{15536ADC-821C-41EC-AF07-840B72B7078B}" type="presOf" srcId="{22A59598-74F4-49D5-85E5-7F9DD23EB1D4}" destId="{B4D05E7D-E6F7-4BE0-B3E9-155A3079B353}" srcOrd="0" destOrd="0" presId="urn:microsoft.com/office/officeart/2005/8/layout/process1"/>
    <dgm:cxn modelId="{9A5CF5F7-57D2-452D-BAC7-9068B00B7B1F}" type="presOf" srcId="{AAF9E0CC-9F85-447B-8E58-EDB3B4AC5D92}" destId="{19DEF9B2-5B71-4D01-8892-CA8A9D32D556}" srcOrd="0" destOrd="0" presId="urn:microsoft.com/office/officeart/2005/8/layout/process1"/>
    <dgm:cxn modelId="{EDB975F8-C8F3-4A24-A58D-6E4FD15D434F}" type="presOf" srcId="{E7E76FD3-E488-47BF-888B-1BB892B85118}" destId="{031E031D-90B1-4041-A674-D310FCB64793}" srcOrd="0" destOrd="0" presId="urn:microsoft.com/office/officeart/2005/8/layout/process1"/>
    <dgm:cxn modelId="{A004EF0A-3770-4D91-96B4-11C50F2591DC}" type="presParOf" srcId="{91F334A1-E251-45AF-8242-506BB8A07DB8}" destId="{4ACE0D2E-A7B8-49F0-B9F6-5A6F66672C00}" srcOrd="0" destOrd="0" presId="urn:microsoft.com/office/officeart/2005/8/layout/process1"/>
    <dgm:cxn modelId="{3834D757-8187-41CE-AC9E-1F9A20C64984}" type="presParOf" srcId="{91F334A1-E251-45AF-8242-506BB8A07DB8}" destId="{031E031D-90B1-4041-A674-D310FCB64793}" srcOrd="1" destOrd="0" presId="urn:microsoft.com/office/officeart/2005/8/layout/process1"/>
    <dgm:cxn modelId="{8A2A2736-A0C4-49BC-8950-533A9E78AE4B}" type="presParOf" srcId="{031E031D-90B1-4041-A674-D310FCB64793}" destId="{25731AC7-7392-417A-9B33-CF131C32E22D}" srcOrd="0" destOrd="0" presId="urn:microsoft.com/office/officeart/2005/8/layout/process1"/>
    <dgm:cxn modelId="{436583B7-0026-4F87-B5F4-9374C9389C7C}" type="presParOf" srcId="{91F334A1-E251-45AF-8242-506BB8A07DB8}" destId="{B4D05E7D-E6F7-4BE0-B3E9-155A3079B353}" srcOrd="2" destOrd="0" presId="urn:microsoft.com/office/officeart/2005/8/layout/process1"/>
    <dgm:cxn modelId="{F1DD9D55-A9E8-4DBF-B19D-A3944C2900F3}" type="presParOf" srcId="{91F334A1-E251-45AF-8242-506BB8A07DB8}" destId="{57CBBCF3-8592-4175-B473-0418270A652A}" srcOrd="3" destOrd="0" presId="urn:microsoft.com/office/officeart/2005/8/layout/process1"/>
    <dgm:cxn modelId="{A8F844F7-8D16-4962-8374-1D4BAE61E37D}" type="presParOf" srcId="{57CBBCF3-8592-4175-B473-0418270A652A}" destId="{40FB2AA4-D326-4AB8-BCE1-5E829C0C72CB}" srcOrd="0" destOrd="0" presId="urn:microsoft.com/office/officeart/2005/8/layout/process1"/>
    <dgm:cxn modelId="{E4EC80A7-4F82-4C77-89FF-38623982E881}" type="presParOf" srcId="{91F334A1-E251-45AF-8242-506BB8A07DB8}" destId="{3FF5C10A-CEEC-45D8-B77D-BFC6E7C6DAC4}" srcOrd="4" destOrd="0" presId="urn:microsoft.com/office/officeart/2005/8/layout/process1"/>
    <dgm:cxn modelId="{B05BE105-58C5-4C09-87C5-568E09E18398}" type="presParOf" srcId="{91F334A1-E251-45AF-8242-506BB8A07DB8}" destId="{D9B872E6-1901-4485-A108-BB30DEF7CD52}" srcOrd="5" destOrd="0" presId="urn:microsoft.com/office/officeart/2005/8/layout/process1"/>
    <dgm:cxn modelId="{AA997B6D-93B6-4D1E-972A-586956551E5A}" type="presParOf" srcId="{D9B872E6-1901-4485-A108-BB30DEF7CD52}" destId="{10B9D846-F3C0-480D-9462-40A46E3B2523}" srcOrd="0" destOrd="0" presId="urn:microsoft.com/office/officeart/2005/8/layout/process1"/>
    <dgm:cxn modelId="{34FB75FD-0C90-4AA1-9CF3-634450430B86}" type="presParOf" srcId="{91F334A1-E251-45AF-8242-506BB8A07DB8}" destId="{E7F63C40-DAD1-4F4B-8A3F-F62C594317C3}" srcOrd="6" destOrd="0" presId="urn:microsoft.com/office/officeart/2005/8/layout/process1"/>
    <dgm:cxn modelId="{F419108F-AC26-40E2-8EBF-623331DEDA99}" type="presParOf" srcId="{91F334A1-E251-45AF-8242-506BB8A07DB8}" destId="{2E6648F0-9A5D-47CA-BCE7-0D8998A6CA02}" srcOrd="7" destOrd="0" presId="urn:microsoft.com/office/officeart/2005/8/layout/process1"/>
    <dgm:cxn modelId="{8E6AD5F5-0762-4A35-AD6B-414D363CC90B}" type="presParOf" srcId="{2E6648F0-9A5D-47CA-BCE7-0D8998A6CA02}" destId="{C1205E4C-580C-47BF-9A77-319914458CA3}" srcOrd="0" destOrd="0" presId="urn:microsoft.com/office/officeart/2005/8/layout/process1"/>
    <dgm:cxn modelId="{0370301C-761E-4576-A41C-496FE8E4EA9F}" type="presParOf" srcId="{91F334A1-E251-45AF-8242-506BB8A07DB8}" destId="{19DEF9B2-5B71-4D01-8892-CA8A9D32D556}"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E0D2E-A7B8-49F0-B9F6-5A6F66672C00}">
      <dsp:nvSpPr>
        <dsp:cNvPr id="0" name=""/>
        <dsp:cNvSpPr/>
      </dsp:nvSpPr>
      <dsp:spPr>
        <a:xfrm>
          <a:off x="3942" y="331970"/>
          <a:ext cx="1222108" cy="1638008"/>
        </a:xfrm>
        <a:prstGeom prst="rect">
          <a:avLst/>
        </a:prstGeom>
        <a:solidFill>
          <a:srgbClr val="2038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latin typeface="Open Sans" panose="020B0606030504020204" pitchFamily="34" charset="0"/>
              <a:ea typeface="Open Sans" panose="020B0606030504020204" pitchFamily="34" charset="0"/>
              <a:cs typeface="Open Sans" panose="020B0606030504020204" pitchFamily="34" charset="0"/>
            </a:rPr>
            <a:t>Use active and supportive listening skills </a:t>
          </a:r>
        </a:p>
      </dsp:txBody>
      <dsp:txXfrm>
        <a:off x="3942" y="331970"/>
        <a:ext cx="1222108" cy="1638008"/>
      </dsp:txXfrm>
    </dsp:sp>
    <dsp:sp modelId="{031E031D-90B1-4041-A674-D310FCB64793}">
      <dsp:nvSpPr>
        <dsp:cNvPr id="0" name=""/>
        <dsp:cNvSpPr/>
      </dsp:nvSpPr>
      <dsp:spPr>
        <a:xfrm>
          <a:off x="1348261" y="999433"/>
          <a:ext cx="259086" cy="3030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1348261" y="1060049"/>
        <a:ext cx="181360" cy="181850"/>
      </dsp:txXfrm>
    </dsp:sp>
    <dsp:sp modelId="{B4D05E7D-E6F7-4BE0-B3E9-155A3079B353}">
      <dsp:nvSpPr>
        <dsp:cNvPr id="0" name=""/>
        <dsp:cNvSpPr/>
      </dsp:nvSpPr>
      <dsp:spPr>
        <a:xfrm>
          <a:off x="1714893" y="331970"/>
          <a:ext cx="1222108" cy="1638008"/>
        </a:xfrm>
        <a:prstGeom prst="rect">
          <a:avLst/>
        </a:prstGeom>
        <a:solidFill>
          <a:srgbClr val="20386D"/>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Determine if a crisis telephone intervention is appropriate, or if a face-to-face clinical assessment is required</a:t>
          </a:r>
        </a:p>
      </dsp:txBody>
      <dsp:txXfrm>
        <a:off x="1714893" y="331970"/>
        <a:ext cx="1222108" cy="1638008"/>
      </dsp:txXfrm>
    </dsp:sp>
    <dsp:sp modelId="{57CBBCF3-8592-4175-B473-0418270A652A}">
      <dsp:nvSpPr>
        <dsp:cNvPr id="0" name=""/>
        <dsp:cNvSpPr/>
      </dsp:nvSpPr>
      <dsp:spPr>
        <a:xfrm>
          <a:off x="3059212" y="999433"/>
          <a:ext cx="259086" cy="3030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059212" y="1060049"/>
        <a:ext cx="181360" cy="181850"/>
      </dsp:txXfrm>
    </dsp:sp>
    <dsp:sp modelId="{3FF5C10A-CEEC-45D8-B77D-BFC6E7C6DAC4}">
      <dsp:nvSpPr>
        <dsp:cNvPr id="0" name=""/>
        <dsp:cNvSpPr/>
      </dsp:nvSpPr>
      <dsp:spPr>
        <a:xfrm>
          <a:off x="3425844" y="331970"/>
          <a:ext cx="1222108" cy="1638008"/>
        </a:xfrm>
        <a:prstGeom prst="rect">
          <a:avLst/>
        </a:prstGeom>
        <a:solidFill>
          <a:srgbClr val="20386D"/>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Initial screening must consider all available services to determine which service intervention would best address the person’s needs and circumstances</a:t>
          </a:r>
        </a:p>
      </dsp:txBody>
      <dsp:txXfrm>
        <a:off x="3425844" y="331970"/>
        <a:ext cx="1222108" cy="1638008"/>
      </dsp:txXfrm>
    </dsp:sp>
    <dsp:sp modelId="{D9B872E6-1901-4485-A108-BB30DEF7CD52}">
      <dsp:nvSpPr>
        <dsp:cNvPr id="0" name=""/>
        <dsp:cNvSpPr/>
      </dsp:nvSpPr>
      <dsp:spPr>
        <a:xfrm>
          <a:off x="4770163" y="999433"/>
          <a:ext cx="259086" cy="3030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4770163" y="1060049"/>
        <a:ext cx="181360" cy="181850"/>
      </dsp:txXfrm>
    </dsp:sp>
    <dsp:sp modelId="{E7F63C40-DAD1-4F4B-8A3F-F62C594317C3}">
      <dsp:nvSpPr>
        <dsp:cNvPr id="0" name=""/>
        <dsp:cNvSpPr/>
      </dsp:nvSpPr>
      <dsp:spPr>
        <a:xfrm>
          <a:off x="5136796" y="331970"/>
          <a:ext cx="1222108" cy="1638008"/>
        </a:xfrm>
        <a:prstGeom prst="rect">
          <a:avLst/>
        </a:prstGeom>
        <a:solidFill>
          <a:srgbClr val="20386D"/>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For some individuals, information about services or a referral to a local service provider would be an appropriate and sufficient intervention</a:t>
          </a:r>
        </a:p>
      </dsp:txBody>
      <dsp:txXfrm>
        <a:off x="5136796" y="331970"/>
        <a:ext cx="1222108" cy="1638008"/>
      </dsp:txXfrm>
    </dsp:sp>
    <dsp:sp modelId="{2E6648F0-9A5D-47CA-BCE7-0D8998A6CA02}">
      <dsp:nvSpPr>
        <dsp:cNvPr id="0" name=""/>
        <dsp:cNvSpPr/>
      </dsp:nvSpPr>
      <dsp:spPr>
        <a:xfrm>
          <a:off x="6481115" y="999433"/>
          <a:ext cx="259086" cy="30308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6481115" y="1060049"/>
        <a:ext cx="181360" cy="181850"/>
      </dsp:txXfrm>
    </dsp:sp>
    <dsp:sp modelId="{19DEF9B2-5B71-4D01-8892-CA8A9D32D556}">
      <dsp:nvSpPr>
        <dsp:cNvPr id="0" name=""/>
        <dsp:cNvSpPr/>
      </dsp:nvSpPr>
      <dsp:spPr>
        <a:xfrm>
          <a:off x="6847747" y="331970"/>
          <a:ext cx="1222108" cy="1638008"/>
        </a:xfrm>
        <a:prstGeom prst="rect">
          <a:avLst/>
        </a:prstGeom>
        <a:solidFill>
          <a:srgbClr val="20386D"/>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b="0" kern="1200" dirty="0">
              <a:solidFill>
                <a:prstClr val="white"/>
              </a:solidFill>
              <a:latin typeface="Open Sans" panose="020B0606030504020204" pitchFamily="34" charset="0"/>
              <a:ea typeface="Open Sans" panose="020B0606030504020204" pitchFamily="34" charset="0"/>
              <a:cs typeface="Open Sans" panose="020B0606030504020204" pitchFamily="34" charset="0"/>
            </a:rPr>
            <a:t>Based on the information gathered to this point, the screener must determine whether a crisis requires further assessment </a:t>
          </a:r>
        </a:p>
      </dsp:txBody>
      <dsp:txXfrm>
        <a:off x="6847747" y="331970"/>
        <a:ext cx="1222108" cy="16380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47504"/>
          </a:xfrm>
          <a:prstGeom prst="rect">
            <a:avLst/>
          </a:prstGeom>
        </p:spPr>
        <p:txBody>
          <a:bodyPr vert="horz" lIns="92492" tIns="46246" rIns="92492" bIns="46246" rtlCol="0"/>
          <a:lstStyle>
            <a:lvl1pPr algn="r">
              <a:defRPr sz="1200"/>
            </a:lvl1pPr>
          </a:lstStyle>
          <a:p>
            <a:fld id="{A16CBA4F-9574-42DA-BDCB-66754A89ECCD}" type="datetimeFigureOut">
              <a:rPr lang="en-US" smtClean="0"/>
              <a:t>9/25/2018</a:t>
            </a:fld>
            <a:endParaRPr lang="en-US"/>
          </a:p>
        </p:txBody>
      </p:sp>
      <p:sp>
        <p:nvSpPr>
          <p:cNvPr id="4" name="Footer Placeholder 3"/>
          <p:cNvSpPr>
            <a:spLocks noGrp="1"/>
          </p:cNvSpPr>
          <p:nvPr>
            <p:ph type="ftr" sz="quarter" idx="2"/>
          </p:nvPr>
        </p:nvSpPr>
        <p:spPr>
          <a:xfrm>
            <a:off x="0" y="6601365"/>
            <a:ext cx="4002299" cy="3475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01365"/>
            <a:ext cx="4002299" cy="347504"/>
          </a:xfrm>
          <a:prstGeom prst="rect">
            <a:avLst/>
          </a:prstGeom>
        </p:spPr>
        <p:txBody>
          <a:bodyPr vert="horz" lIns="92492" tIns="46246" rIns="92492" bIns="46246" rtlCol="0" anchor="b"/>
          <a:lstStyle>
            <a:lvl1pPr algn="r">
              <a:defRPr sz="1200"/>
            </a:lvl1pPr>
          </a:lstStyle>
          <a:p>
            <a:fld id="{1021068B-1AD9-4D00-AB39-74B912647946}" type="slidenum">
              <a:rPr lang="en-US" smtClean="0"/>
              <a:t>‹#›</a:t>
            </a:fld>
            <a:endParaRPr lang="en-US"/>
          </a:p>
        </p:txBody>
      </p:sp>
    </p:spTree>
    <p:extLst>
      <p:ext uri="{BB962C8B-B14F-4D97-AF65-F5344CB8AC3E}">
        <p14:creationId xmlns:p14="http://schemas.microsoft.com/office/powerpoint/2010/main" val="3852528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8711"/>
          </a:xfrm>
          <a:prstGeom prst="rect">
            <a:avLst/>
          </a:prstGeom>
        </p:spPr>
        <p:txBody>
          <a:bodyPr vert="horz" lIns="92490" tIns="46245" rIns="92490" bIns="46245" rtlCol="0"/>
          <a:lstStyle>
            <a:lvl1pPr algn="l">
              <a:defRPr sz="1200"/>
            </a:lvl1pPr>
          </a:lstStyle>
          <a:p>
            <a:endParaRPr lang="en-US"/>
          </a:p>
        </p:txBody>
      </p:sp>
      <p:sp>
        <p:nvSpPr>
          <p:cNvPr id="3" name="Date Placeholder 2"/>
          <p:cNvSpPr>
            <a:spLocks noGrp="1"/>
          </p:cNvSpPr>
          <p:nvPr>
            <p:ph type="dt" idx="1"/>
          </p:nvPr>
        </p:nvSpPr>
        <p:spPr>
          <a:xfrm>
            <a:off x="5231640" y="0"/>
            <a:ext cx="4002299" cy="348711"/>
          </a:xfrm>
          <a:prstGeom prst="rect">
            <a:avLst/>
          </a:prstGeom>
        </p:spPr>
        <p:txBody>
          <a:bodyPr vert="horz" lIns="92490" tIns="46245" rIns="92490" bIns="46245" rtlCol="0"/>
          <a:lstStyle>
            <a:lvl1pPr algn="r">
              <a:defRPr sz="1200"/>
            </a:lvl1pPr>
          </a:lstStyle>
          <a:p>
            <a:fld id="{BAD9B79D-CDCB-4724-B0C5-321A2BCAF2FE}" type="datetimeFigureOut">
              <a:rPr lang="en-US" smtClean="0"/>
              <a:t>9/25/2018</a:t>
            </a:fld>
            <a:endParaRPr lang="en-US"/>
          </a:p>
        </p:txBody>
      </p:sp>
      <p:sp>
        <p:nvSpPr>
          <p:cNvPr id="4" name="Slide Image Placeholder 3"/>
          <p:cNvSpPr>
            <a:spLocks noGrp="1" noRot="1" noChangeAspect="1"/>
          </p:cNvSpPr>
          <p:nvPr>
            <p:ph type="sldImg" idx="2"/>
          </p:nvPr>
        </p:nvSpPr>
        <p:spPr>
          <a:xfrm>
            <a:off x="3054350" y="868363"/>
            <a:ext cx="3127375" cy="2346325"/>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923608" y="3344724"/>
            <a:ext cx="7388860" cy="2736593"/>
          </a:xfrm>
          <a:prstGeom prst="rect">
            <a:avLst/>
          </a:prstGeom>
        </p:spPr>
        <p:txBody>
          <a:bodyPr vert="horz" lIns="92490" tIns="46245" rIns="92490" bIns="462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01366"/>
            <a:ext cx="4002299" cy="348710"/>
          </a:xfrm>
          <a:prstGeom prst="rect">
            <a:avLst/>
          </a:prstGeom>
        </p:spPr>
        <p:txBody>
          <a:bodyPr vert="horz" lIns="92490" tIns="46245" rIns="92490" bIns="46245"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01366"/>
            <a:ext cx="4002299" cy="348710"/>
          </a:xfrm>
          <a:prstGeom prst="rect">
            <a:avLst/>
          </a:prstGeom>
        </p:spPr>
        <p:txBody>
          <a:bodyPr vert="horz" lIns="92490" tIns="46245" rIns="92490" bIns="46245" rtlCol="0" anchor="b"/>
          <a:lstStyle>
            <a:lvl1pPr algn="r">
              <a:defRPr sz="1200"/>
            </a:lvl1pPr>
          </a:lstStyle>
          <a:p>
            <a:fld id="{B14302EE-A413-4B74-B77D-C3711A20EF7A}" type="slidenum">
              <a:rPr lang="en-US" smtClean="0"/>
              <a:t>‹#›</a:t>
            </a:fld>
            <a:endParaRPr lang="en-US"/>
          </a:p>
        </p:txBody>
      </p:sp>
    </p:spTree>
    <p:extLst>
      <p:ext uri="{BB962C8B-B14F-4D97-AF65-F5344CB8AC3E}">
        <p14:creationId xmlns:p14="http://schemas.microsoft.com/office/powerpoint/2010/main" val="1835213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24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lang="en-US" sz="1600" b="1" kern="1200" dirty="0">
                <a:solidFill>
                  <a:srgbClr val="20386D"/>
                </a:solidFill>
                <a:latin typeface="PermianSlabSerifTypeface" panose="02000000000000000000" pitchFamily="50"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lvl="0" algn="l" defTabSz="457200" rtl="0" eaLnBrk="1" latinLnBrk="0" hangingPunct="1"/>
            <a:r>
              <a:rPr lang="en-US" dirty="0"/>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9/25/2018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235704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2150137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107751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ick for mor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7BB28F-9F0D-4DCD-90B8-7DE8D8C225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45FC087-2B14-447E-9E85-9E34126063E1}"/>
              </a:ext>
            </a:extLst>
          </p:cNvPr>
          <p:cNvSpPr>
            <a:spLocks noGrp="1"/>
          </p:cNvSpPr>
          <p:nvPr>
            <p:ph type="sldNum" sz="quarter" idx="12"/>
          </p:nvPr>
        </p:nvSpPr>
        <p:spPr/>
        <p:txBody>
          <a:bodyPr/>
          <a:lstStyle/>
          <a:p>
            <a:fld id="{C594740B-4443-42E0-BD04-50747A72C1C0}" type="slidenum">
              <a:rPr lang="en-US" smtClean="0"/>
              <a:t>‹#›</a:t>
            </a:fld>
            <a:endParaRPr lang="en-US"/>
          </a:p>
        </p:txBody>
      </p:sp>
      <p:sp>
        <p:nvSpPr>
          <p:cNvPr id="5" name="Title 1">
            <a:extLst>
              <a:ext uri="{FF2B5EF4-FFF2-40B4-BE49-F238E27FC236}">
                <a16:creationId xmlns:a16="http://schemas.microsoft.com/office/drawing/2014/main" id="{E5CEDBA8-726A-44B4-A57D-15CC27EEA986}"/>
              </a:ext>
            </a:extLst>
          </p:cNvPr>
          <p:cNvSpPr>
            <a:spLocks noGrp="1"/>
          </p:cNvSpPr>
          <p:nvPr>
            <p:ph type="title"/>
          </p:nvPr>
        </p:nvSpPr>
        <p:spPr>
          <a:xfrm>
            <a:off x="628650" y="1541173"/>
            <a:ext cx="7886700" cy="508344"/>
          </a:xfrm>
        </p:spPr>
        <p:txBody>
          <a:bodyPr>
            <a:noAutofit/>
          </a:bodyPr>
          <a:lstStyle>
            <a:lvl1pPr algn="l">
              <a:defRPr sz="1600">
                <a:solidFill>
                  <a:srgbClr val="EF3925"/>
                </a:solidFill>
              </a:defRPr>
            </a:lvl1pPr>
          </a:lstStyle>
          <a:p>
            <a:endParaRPr lang="en-US" sz="1200" dirty="0">
              <a:solidFill>
                <a:srgbClr val="20386D"/>
              </a:solidFill>
            </a:endParaRPr>
          </a:p>
        </p:txBody>
      </p:sp>
      <p:sp>
        <p:nvSpPr>
          <p:cNvPr id="6" name="Content Placeholder 2">
            <a:extLst>
              <a:ext uri="{FF2B5EF4-FFF2-40B4-BE49-F238E27FC236}">
                <a16:creationId xmlns:a16="http://schemas.microsoft.com/office/drawing/2014/main" id="{5277B0B5-112D-4273-803F-76EAFFFCD07B}"/>
              </a:ext>
            </a:extLst>
          </p:cNvPr>
          <p:cNvSpPr>
            <a:spLocks noGrp="1"/>
          </p:cNvSpPr>
          <p:nvPr>
            <p:ph idx="1"/>
          </p:nvPr>
        </p:nvSpPr>
        <p:spPr>
          <a:xfrm>
            <a:off x="628650" y="2448910"/>
            <a:ext cx="7886700" cy="3639374"/>
          </a:xfrm>
        </p:spPr>
        <p:txBody>
          <a:bodyPr>
            <a:noAutofit/>
          </a:bodyPr>
          <a:lstStyle>
            <a:lvl1pPr>
              <a:defRPr sz="1200"/>
            </a:lvl1pPr>
          </a:lstStyle>
          <a:p>
            <a:endParaRPr lang="en-US" dirty="0"/>
          </a:p>
        </p:txBody>
      </p:sp>
      <p:sp>
        <p:nvSpPr>
          <p:cNvPr id="7" name="Title 1">
            <a:extLst>
              <a:ext uri="{FF2B5EF4-FFF2-40B4-BE49-F238E27FC236}">
                <a16:creationId xmlns:a16="http://schemas.microsoft.com/office/drawing/2014/main" id="{000E7385-B0BF-4490-A788-A02C712FC0F1}"/>
              </a:ext>
            </a:extLst>
          </p:cNvPr>
          <p:cNvSpPr txBox="1">
            <a:spLocks/>
          </p:cNvSpPr>
          <p:nvPr userDrawn="1"/>
        </p:nvSpPr>
        <p:spPr>
          <a:xfrm>
            <a:off x="628650" y="1159319"/>
            <a:ext cx="7886700" cy="39353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kern="1200">
                <a:solidFill>
                  <a:schemeClr val="tx1"/>
                </a:solidFill>
                <a:latin typeface="PermianSlabSerifTypeface" panose="02000000000000000000" pitchFamily="50" charset="0"/>
                <a:ea typeface="+mj-ea"/>
                <a:cs typeface="+mj-cs"/>
              </a:defRPr>
            </a:lvl1pPr>
          </a:lstStyle>
          <a:p>
            <a:endParaRPr lang="en-US" sz="1200" dirty="0">
              <a:solidFill>
                <a:srgbClr val="20386D"/>
              </a:solidFill>
            </a:endParaRPr>
          </a:p>
        </p:txBody>
      </p:sp>
      <p:sp>
        <p:nvSpPr>
          <p:cNvPr id="11" name="Text Placeholder 10">
            <a:extLst>
              <a:ext uri="{FF2B5EF4-FFF2-40B4-BE49-F238E27FC236}">
                <a16:creationId xmlns:a16="http://schemas.microsoft.com/office/drawing/2014/main" id="{5279B683-E7E2-430E-8C75-4478F3A09276}"/>
              </a:ext>
            </a:extLst>
          </p:cNvPr>
          <p:cNvSpPr>
            <a:spLocks noGrp="1"/>
          </p:cNvSpPr>
          <p:nvPr>
            <p:ph type="body" sz="quarter" idx="13"/>
          </p:nvPr>
        </p:nvSpPr>
        <p:spPr>
          <a:xfrm>
            <a:off x="628650" y="999251"/>
            <a:ext cx="7886700" cy="627063"/>
          </a:xfrm>
        </p:spPr>
        <p:txBody>
          <a:bodyPr>
            <a:normAutofit/>
          </a:bodyPr>
          <a:lstStyle>
            <a:lvl1pPr marL="0" indent="0" algn="ctr">
              <a:buNone/>
              <a:defRPr sz="2400" b="1">
                <a:solidFill>
                  <a:srgbClr val="EF3925"/>
                </a:solidFill>
                <a:latin typeface="PermianSlabSerifTypeface" panose="02000000000000000000" pitchFamily="50" charset="0"/>
              </a:defRPr>
            </a:lvl1pPr>
          </a:lstStyle>
          <a:p>
            <a:pPr lvl="0"/>
            <a:endParaRPr lang="en-US" dirty="0"/>
          </a:p>
        </p:txBody>
      </p:sp>
    </p:spTree>
    <p:extLst>
      <p:ext uri="{BB962C8B-B14F-4D97-AF65-F5344CB8AC3E}">
        <p14:creationId xmlns:p14="http://schemas.microsoft.com/office/powerpoint/2010/main" val="548133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 column- 2 colum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4D6A1F-DB11-4EEF-9BBC-9E6AFD1FD0D7}"/>
              </a:ext>
            </a:extLst>
          </p:cNvPr>
          <p:cNvSpPr>
            <a:spLocks noGrp="1"/>
          </p:cNvSpPr>
          <p:nvPr>
            <p:ph type="ftr" sz="quarter" idx="11"/>
          </p:nvPr>
        </p:nvSpPr>
        <p:spPr/>
        <p:txBody>
          <a:bodyPr/>
          <a:lstStyle/>
          <a:p>
            <a:endParaRPr lang="en-US" dirty="0"/>
          </a:p>
        </p:txBody>
      </p:sp>
      <p:sp>
        <p:nvSpPr>
          <p:cNvPr id="2" name="Title 1">
            <a:extLst>
              <a:ext uri="{FF2B5EF4-FFF2-40B4-BE49-F238E27FC236}">
                <a16:creationId xmlns:a16="http://schemas.microsoft.com/office/drawing/2014/main" id="{A050927D-773E-476D-BF2A-09318146FD3B}"/>
              </a:ext>
            </a:extLst>
          </p:cNvPr>
          <p:cNvSpPr>
            <a:spLocks noGrp="1"/>
          </p:cNvSpPr>
          <p:nvPr>
            <p:ph type="title"/>
          </p:nvPr>
        </p:nvSpPr>
        <p:spPr>
          <a:xfrm>
            <a:off x="628650" y="585838"/>
            <a:ext cx="7886700" cy="599379"/>
          </a:xfrm>
        </p:spPr>
        <p:txBody>
          <a:bodyPr>
            <a:noAutofit/>
          </a:bodyPr>
          <a:lstStyle>
            <a:lvl1pPr>
              <a:defRPr sz="2400" b="1">
                <a:solidFill>
                  <a:srgbClr val="EF3925"/>
                </a:solidFill>
                <a:latin typeface="PermianSlabSerifTypeface" panose="02000000000000000000" pitchFamily="50"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8EFD1B1D-8FAE-464C-86E9-DBE344714D8B}"/>
              </a:ext>
            </a:extLst>
          </p:cNvPr>
          <p:cNvSpPr>
            <a:spLocks noGrp="1"/>
          </p:cNvSpPr>
          <p:nvPr>
            <p:ph type="sldNum" sz="quarter" idx="12"/>
          </p:nvPr>
        </p:nvSpPr>
        <p:spPr/>
        <p:txBody>
          <a:bodyPr/>
          <a:lstStyle/>
          <a:p>
            <a:fld id="{C594740B-4443-42E0-BD04-50747A72C1C0}" type="slidenum">
              <a:rPr lang="en-US" smtClean="0"/>
              <a:t>‹#›</a:t>
            </a:fld>
            <a:endParaRPr lang="en-US"/>
          </a:p>
        </p:txBody>
      </p:sp>
      <p:sp>
        <p:nvSpPr>
          <p:cNvPr id="6" name="Content Placeholder 2">
            <a:extLst>
              <a:ext uri="{FF2B5EF4-FFF2-40B4-BE49-F238E27FC236}">
                <a16:creationId xmlns:a16="http://schemas.microsoft.com/office/drawing/2014/main" id="{AFE626F2-2C6A-47E5-9EA0-7599E8B937FC}"/>
              </a:ext>
            </a:extLst>
          </p:cNvPr>
          <p:cNvSpPr>
            <a:spLocks noGrp="1"/>
          </p:cNvSpPr>
          <p:nvPr>
            <p:ph idx="1"/>
          </p:nvPr>
        </p:nvSpPr>
        <p:spPr>
          <a:xfrm>
            <a:off x="628649" y="3057071"/>
            <a:ext cx="7886700" cy="438986"/>
          </a:xfrm>
        </p:spPr>
        <p:txBody>
          <a:bodyPr>
            <a:noAutofit/>
          </a:bodyPr>
          <a:lstStyle>
            <a:lvl1pPr marL="0" indent="0">
              <a:buNone/>
              <a:defRPr sz="1600" b="1">
                <a:solidFill>
                  <a:srgbClr val="20386D"/>
                </a:solidFill>
                <a:latin typeface="PermianSlabSerifTypeface" panose="02000000000000000000" pitchFamily="50" charset="0"/>
                <a:ea typeface="Open Sans" panose="020B0606030504020204" pitchFamily="34" charset="0"/>
                <a:cs typeface="Open Sans" panose="020B0606030504020204" pitchFamily="34" charset="0"/>
              </a:defRPr>
            </a:lvl1pPr>
            <a:lvl2pPr marL="342892" indent="0">
              <a:buNone/>
              <a:defRPr sz="975">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975">
                <a:latin typeface="Open Sans" panose="020B0606030504020204" pitchFamily="34" charset="0"/>
                <a:ea typeface="Open Sans" panose="020B0606030504020204" pitchFamily="34" charset="0"/>
                <a:cs typeface="Open Sans" panose="020B0606030504020204" pitchFamily="34" charset="0"/>
              </a:defRPr>
            </a:lvl3pPr>
            <a:lvl4pPr marL="1028675" indent="0">
              <a:buNone/>
              <a:defRPr sz="975">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975">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p:txBody>
      </p:sp>
      <p:sp>
        <p:nvSpPr>
          <p:cNvPr id="7" name="Content Placeholder 2">
            <a:extLst>
              <a:ext uri="{FF2B5EF4-FFF2-40B4-BE49-F238E27FC236}">
                <a16:creationId xmlns:a16="http://schemas.microsoft.com/office/drawing/2014/main" id="{DB9A0DF7-E1A6-4290-8D7B-2303D87ACEFC}"/>
              </a:ext>
            </a:extLst>
          </p:cNvPr>
          <p:cNvSpPr>
            <a:spLocks noGrp="1"/>
          </p:cNvSpPr>
          <p:nvPr>
            <p:ph idx="13"/>
          </p:nvPr>
        </p:nvSpPr>
        <p:spPr>
          <a:xfrm>
            <a:off x="628650" y="3544866"/>
            <a:ext cx="7886700" cy="2477562"/>
          </a:xfrm>
        </p:spPr>
        <p:txBody>
          <a:bodyPr numCol="2">
            <a:noAutofit/>
          </a:bodyPr>
          <a:lstStyle>
            <a:lvl1pPr marL="0"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1pPr>
            <a:lvl2pPr marL="342892"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2pPr>
            <a:lvl3pPr marL="685783"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3pPr>
            <a:lvl4pPr marL="1028675"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4pPr>
            <a:lvl5pPr marL="1371566"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23E5B341-A57C-4F21-BB71-A7B53BCCF048}"/>
              </a:ext>
            </a:extLst>
          </p:cNvPr>
          <p:cNvSpPr>
            <a:spLocks noGrp="1"/>
          </p:cNvSpPr>
          <p:nvPr>
            <p:ph type="body" sz="quarter" idx="14"/>
          </p:nvPr>
        </p:nvSpPr>
        <p:spPr>
          <a:xfrm>
            <a:off x="628649" y="1234026"/>
            <a:ext cx="7886700" cy="1774238"/>
          </a:xfrm>
        </p:spPr>
        <p:txBody>
          <a:bodyPr>
            <a:noAutofit/>
          </a:bodyPr>
          <a:lstStyle>
            <a:lvl1pPr marL="0" indent="0">
              <a:buNone/>
              <a:defRPr sz="1200" b="0">
                <a:solidFill>
                  <a:schemeClr val="tx1"/>
                </a:solidFill>
              </a:defRPr>
            </a:lvl1pPr>
          </a:lstStyle>
          <a:p>
            <a:pPr lvl="0"/>
            <a:endParaRPr lang="en-US" dirty="0"/>
          </a:p>
        </p:txBody>
      </p:sp>
    </p:spTree>
    <p:extLst>
      <p:ext uri="{BB962C8B-B14F-4D97-AF65-F5344CB8AC3E}">
        <p14:creationId xmlns:p14="http://schemas.microsoft.com/office/powerpoint/2010/main" val="1549669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AE6DF-E22D-43CF-8780-721855C3BD53}"/>
              </a:ext>
            </a:extLst>
          </p:cNvPr>
          <p:cNvSpPr>
            <a:spLocks noGrp="1"/>
          </p:cNvSpPr>
          <p:nvPr>
            <p:ph type="ctrTitle"/>
          </p:nvPr>
        </p:nvSpPr>
        <p:spPr>
          <a:xfrm>
            <a:off x="628651" y="646375"/>
            <a:ext cx="7886701" cy="1042768"/>
          </a:xfrm>
        </p:spPr>
        <p:txBody>
          <a:bodyPr anchor="b">
            <a:noAutofit/>
          </a:bodyPr>
          <a:lstStyle>
            <a:lvl1pPr algn="ctr">
              <a:defRPr sz="2400">
                <a:solidFill>
                  <a:srgbClr val="EF3925"/>
                </a:solidFill>
                <a:latin typeface="PermianSlabSerifTypeface" panose="02000000000000000000" pitchFamily="50" charset="0"/>
              </a:defRPr>
            </a:lvl1pPr>
          </a:lstStyle>
          <a:p>
            <a:r>
              <a:rPr lang="en-US" dirty="0"/>
              <a:t>Click to edit Master title style</a:t>
            </a:r>
          </a:p>
        </p:txBody>
      </p:sp>
      <p:sp>
        <p:nvSpPr>
          <p:cNvPr id="3" name="Subtitle 2">
            <a:extLst>
              <a:ext uri="{FF2B5EF4-FFF2-40B4-BE49-F238E27FC236}">
                <a16:creationId xmlns:a16="http://schemas.microsoft.com/office/drawing/2014/main" id="{56B20452-B2D9-48DC-A66E-C4650D6CD755}"/>
              </a:ext>
            </a:extLst>
          </p:cNvPr>
          <p:cNvSpPr>
            <a:spLocks noGrp="1"/>
          </p:cNvSpPr>
          <p:nvPr>
            <p:ph type="subTitle" idx="1"/>
          </p:nvPr>
        </p:nvSpPr>
        <p:spPr>
          <a:xfrm>
            <a:off x="628651" y="1745604"/>
            <a:ext cx="7886699" cy="365125"/>
          </a:xfrm>
        </p:spPr>
        <p:txBody>
          <a:bodyPr>
            <a:noAutofit/>
          </a:bodyPr>
          <a:lstStyle>
            <a:lvl1pPr marL="0" indent="0" algn="l">
              <a:buNone/>
              <a:defRPr sz="1600" b="1">
                <a:solidFill>
                  <a:srgbClr val="20386D"/>
                </a:solidFill>
                <a:latin typeface="PermianSlabSerifTypeface" panose="02000000000000000000" pitchFamily="50" charset="0"/>
                <a:ea typeface="Open Sans" panose="020B0606030504020204" pitchFamily="34" charset="0"/>
                <a:cs typeface="Open Sans" panose="020B0606030504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p>
        </p:txBody>
      </p:sp>
      <p:sp>
        <p:nvSpPr>
          <p:cNvPr id="5" name="Footer Placeholder 4">
            <a:extLst>
              <a:ext uri="{FF2B5EF4-FFF2-40B4-BE49-F238E27FC236}">
                <a16:creationId xmlns:a16="http://schemas.microsoft.com/office/drawing/2014/main" id="{58EFE28E-FC45-4D43-8780-82BCD9C06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6FAA6-9CFF-4B2A-82C3-FAC5C29D06EB}"/>
              </a:ext>
            </a:extLst>
          </p:cNvPr>
          <p:cNvSpPr>
            <a:spLocks noGrp="1"/>
          </p:cNvSpPr>
          <p:nvPr>
            <p:ph type="sldNum" sz="quarter" idx="12"/>
          </p:nvPr>
        </p:nvSpPr>
        <p:spPr/>
        <p:txBody>
          <a:bodyPr/>
          <a:lstStyle/>
          <a:p>
            <a:fld id="{C594740B-4443-42E0-BD04-50747A72C1C0}" type="slidenum">
              <a:rPr lang="en-US" smtClean="0"/>
              <a:t>‹#›</a:t>
            </a:fld>
            <a:endParaRPr lang="en-US"/>
          </a:p>
        </p:txBody>
      </p:sp>
      <p:sp>
        <p:nvSpPr>
          <p:cNvPr id="8" name="Text Placeholder 7">
            <a:extLst>
              <a:ext uri="{FF2B5EF4-FFF2-40B4-BE49-F238E27FC236}">
                <a16:creationId xmlns:a16="http://schemas.microsoft.com/office/drawing/2014/main" id="{77DD0BBD-F606-4CCD-86DC-661F452700E2}"/>
              </a:ext>
            </a:extLst>
          </p:cNvPr>
          <p:cNvSpPr>
            <a:spLocks noGrp="1"/>
          </p:cNvSpPr>
          <p:nvPr>
            <p:ph type="body" sz="quarter" idx="13"/>
          </p:nvPr>
        </p:nvSpPr>
        <p:spPr>
          <a:xfrm>
            <a:off x="628651" y="2141423"/>
            <a:ext cx="7886699" cy="1219200"/>
          </a:xfrm>
        </p:spPr>
        <p:txBody>
          <a:bodyPr>
            <a:noAutofit/>
          </a:bodyPr>
          <a:lstStyle>
            <a:lvl1pPr marL="0" indent="0">
              <a:buNone/>
              <a:defRPr sz="1200"/>
            </a:lvl1pPr>
          </a:lstStyle>
          <a:p>
            <a:pPr lvl="0"/>
            <a:r>
              <a:rPr lang="en-US" dirty="0"/>
              <a:t>Edit Master text styles</a:t>
            </a:r>
          </a:p>
        </p:txBody>
      </p:sp>
      <p:sp>
        <p:nvSpPr>
          <p:cNvPr id="10" name="Text Placeholder 9">
            <a:extLst>
              <a:ext uri="{FF2B5EF4-FFF2-40B4-BE49-F238E27FC236}">
                <a16:creationId xmlns:a16="http://schemas.microsoft.com/office/drawing/2014/main" id="{125D41AE-5704-4813-97B3-6CBA455ACBBC}"/>
              </a:ext>
            </a:extLst>
          </p:cNvPr>
          <p:cNvSpPr>
            <a:spLocks noGrp="1"/>
          </p:cNvSpPr>
          <p:nvPr>
            <p:ph type="body" sz="quarter" idx="14"/>
          </p:nvPr>
        </p:nvSpPr>
        <p:spPr>
          <a:xfrm>
            <a:off x="628651" y="3458499"/>
            <a:ext cx="7886699" cy="365125"/>
          </a:xfrm>
        </p:spPr>
        <p:txBody>
          <a:bodyPr>
            <a:noAutofit/>
          </a:bodyPr>
          <a:lstStyle>
            <a:lvl1pPr marL="0" indent="0" algn="l">
              <a:buNone/>
              <a:defRPr sz="1600" b="1">
                <a:solidFill>
                  <a:srgbClr val="20386D"/>
                </a:solidFill>
                <a:latin typeface="PermianSlabSerifTypeface" panose="02000000000000000000" pitchFamily="50" charset="0"/>
              </a:defRPr>
            </a:lvl1pPr>
          </a:lstStyle>
          <a:p>
            <a:pPr lvl="0"/>
            <a:endParaRPr lang="en-US" dirty="0"/>
          </a:p>
        </p:txBody>
      </p:sp>
      <p:sp>
        <p:nvSpPr>
          <p:cNvPr id="12" name="Text Placeholder 11">
            <a:extLst>
              <a:ext uri="{FF2B5EF4-FFF2-40B4-BE49-F238E27FC236}">
                <a16:creationId xmlns:a16="http://schemas.microsoft.com/office/drawing/2014/main" id="{70818503-36FB-40E9-8B8E-719CE59F3663}"/>
              </a:ext>
            </a:extLst>
          </p:cNvPr>
          <p:cNvSpPr>
            <a:spLocks noGrp="1"/>
          </p:cNvSpPr>
          <p:nvPr>
            <p:ph type="body" sz="quarter" idx="15"/>
          </p:nvPr>
        </p:nvSpPr>
        <p:spPr>
          <a:xfrm>
            <a:off x="628651" y="3877998"/>
            <a:ext cx="7886699" cy="2015352"/>
          </a:xfrm>
        </p:spPr>
        <p:txBody>
          <a:bodyPr>
            <a:noAutofit/>
          </a:bodyPr>
          <a:lstStyle>
            <a:lvl1pPr marL="0" indent="0">
              <a:buNone/>
              <a:defRPr sz="1200"/>
            </a:lvl1pPr>
          </a:lstStyle>
          <a:p>
            <a:pPr lvl="0"/>
            <a:r>
              <a:rPr lang="en-US" dirty="0"/>
              <a:t>Edit Master text styles</a:t>
            </a:r>
          </a:p>
        </p:txBody>
      </p:sp>
      <p:sp>
        <p:nvSpPr>
          <p:cNvPr id="9" name="Rectangle 8">
            <a:extLst>
              <a:ext uri="{FF2B5EF4-FFF2-40B4-BE49-F238E27FC236}">
                <a16:creationId xmlns:a16="http://schemas.microsoft.com/office/drawing/2014/main" id="{732D652B-0234-40DD-B127-B9B15D04025C}"/>
              </a:ext>
            </a:extLst>
          </p:cNvPr>
          <p:cNvSpPr/>
          <p:nvPr userDrawn="1"/>
        </p:nvSpPr>
        <p:spPr>
          <a:xfrm>
            <a:off x="0" y="434534"/>
            <a:ext cx="6858000" cy="279308"/>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a:p>
        </p:txBody>
      </p:sp>
      <p:sp>
        <p:nvSpPr>
          <p:cNvPr id="11" name="Rectangle 10">
            <a:extLst>
              <a:ext uri="{FF2B5EF4-FFF2-40B4-BE49-F238E27FC236}">
                <a16:creationId xmlns:a16="http://schemas.microsoft.com/office/drawing/2014/main" id="{79F39797-A035-4E5F-9F8E-2FEF3AD9E55D}"/>
              </a:ext>
            </a:extLst>
          </p:cNvPr>
          <p:cNvSpPr/>
          <p:nvPr userDrawn="1"/>
        </p:nvSpPr>
        <p:spPr>
          <a:xfrm>
            <a:off x="0" y="169796"/>
            <a:ext cx="6858000" cy="502459"/>
          </a:xfrm>
          <a:prstGeom prst="rect">
            <a:avLst/>
          </a:prstGeom>
          <a:solidFill>
            <a:srgbClr val="20386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en-US" sz="1013" dirty="0"/>
          </a:p>
        </p:txBody>
      </p:sp>
      <p:sp>
        <p:nvSpPr>
          <p:cNvPr id="13" name="TextBox 12">
            <a:extLst>
              <a:ext uri="{FF2B5EF4-FFF2-40B4-BE49-F238E27FC236}">
                <a16:creationId xmlns:a16="http://schemas.microsoft.com/office/drawing/2014/main" id="{7DEC675B-DBB5-433C-97D0-72EF69827CD8}"/>
              </a:ext>
            </a:extLst>
          </p:cNvPr>
          <p:cNvSpPr txBox="1"/>
          <p:nvPr userDrawn="1"/>
        </p:nvSpPr>
        <p:spPr>
          <a:xfrm>
            <a:off x="72695" y="240937"/>
            <a:ext cx="2534897" cy="300082"/>
          </a:xfrm>
          <a:prstGeom prst="rect">
            <a:avLst/>
          </a:prstGeom>
          <a:noFill/>
        </p:spPr>
        <p:txBody>
          <a:bodyPr wrap="square" rtlCol="0">
            <a:spAutoFit/>
          </a:bodyPr>
          <a:lstStyle/>
          <a:p>
            <a:r>
              <a:rPr lang="en-US" sz="1350" dirty="0">
                <a:solidFill>
                  <a:schemeClr val="bg1"/>
                </a:solidFill>
                <a:effectLst>
                  <a:outerShdw blurRad="38100" dist="38100" dir="2700000" algn="tl">
                    <a:srgbClr val="000000">
                      <a:alpha val="43137"/>
                    </a:srgbClr>
                  </a:outerShdw>
                </a:effectLst>
                <a:latin typeface="PermianSlabSerifTypeface" panose="02000000000000000000" pitchFamily="50" charset="0"/>
              </a:rPr>
              <a:t>Crisis Responder Training</a:t>
            </a:r>
            <a:endParaRPr lang="en-US" sz="1350" b="1" dirty="0">
              <a:solidFill>
                <a:schemeClr val="bg1"/>
              </a:solidFill>
              <a:effectLst>
                <a:outerShdw blurRad="38100" dist="38100" dir="2700000" algn="tl">
                  <a:srgbClr val="000000">
                    <a:alpha val="43137"/>
                  </a:srgbClr>
                </a:outerShdw>
              </a:effectLst>
              <a:latin typeface="PermianSlabSerifTypeface" panose="02000000000000000000" pitchFamily="50" charset="0"/>
            </a:endParaRPr>
          </a:p>
        </p:txBody>
      </p:sp>
    </p:spTree>
    <p:extLst>
      <p:ext uri="{BB962C8B-B14F-4D97-AF65-F5344CB8AC3E}">
        <p14:creationId xmlns:p14="http://schemas.microsoft.com/office/powerpoint/2010/main" val="2139145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Ques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4D6A1F-DB11-4EEF-9BBC-9E6AFD1FD0D7}"/>
              </a:ext>
            </a:extLst>
          </p:cNvPr>
          <p:cNvSpPr>
            <a:spLocks noGrp="1"/>
          </p:cNvSpPr>
          <p:nvPr>
            <p:ph type="ftr" sz="quarter" idx="11"/>
          </p:nvPr>
        </p:nvSpPr>
        <p:spPr/>
        <p:txBody>
          <a:bodyPr/>
          <a:lstStyle/>
          <a:p>
            <a:endParaRPr lang="en-US" dirty="0"/>
          </a:p>
        </p:txBody>
      </p:sp>
      <p:sp>
        <p:nvSpPr>
          <p:cNvPr id="2" name="Title 1">
            <a:extLst>
              <a:ext uri="{FF2B5EF4-FFF2-40B4-BE49-F238E27FC236}">
                <a16:creationId xmlns:a16="http://schemas.microsoft.com/office/drawing/2014/main" id="{A050927D-773E-476D-BF2A-09318146FD3B}"/>
              </a:ext>
            </a:extLst>
          </p:cNvPr>
          <p:cNvSpPr>
            <a:spLocks noGrp="1"/>
          </p:cNvSpPr>
          <p:nvPr>
            <p:ph type="title"/>
          </p:nvPr>
        </p:nvSpPr>
        <p:spPr>
          <a:xfrm>
            <a:off x="628650" y="365128"/>
            <a:ext cx="7886700" cy="895405"/>
          </a:xfrm>
        </p:spPr>
        <p:txBody>
          <a:bodyPr>
            <a:normAutofit/>
          </a:bodyPr>
          <a:lstStyle>
            <a:lvl1pPr>
              <a:defRPr sz="1800" b="1">
                <a:solidFill>
                  <a:srgbClr val="EF3925"/>
                </a:solidFill>
                <a:latin typeface="PermianSlabSerifTypeface" panose="02000000000000000000" pitchFamily="50"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8EFD1B1D-8FAE-464C-86E9-DBE344714D8B}"/>
              </a:ext>
            </a:extLst>
          </p:cNvPr>
          <p:cNvSpPr>
            <a:spLocks noGrp="1"/>
          </p:cNvSpPr>
          <p:nvPr>
            <p:ph type="sldNum" sz="quarter" idx="12"/>
          </p:nvPr>
        </p:nvSpPr>
        <p:spPr/>
        <p:txBody>
          <a:bodyPr/>
          <a:lstStyle/>
          <a:p>
            <a:fld id="{C594740B-4443-42E0-BD04-50747A72C1C0}" type="slidenum">
              <a:rPr lang="en-US" smtClean="0"/>
              <a:t>‹#›</a:t>
            </a:fld>
            <a:endParaRPr lang="en-US"/>
          </a:p>
        </p:txBody>
      </p:sp>
      <p:sp>
        <p:nvSpPr>
          <p:cNvPr id="6" name="Content Placeholder 2">
            <a:extLst>
              <a:ext uri="{FF2B5EF4-FFF2-40B4-BE49-F238E27FC236}">
                <a16:creationId xmlns:a16="http://schemas.microsoft.com/office/drawing/2014/main" id="{AFE626F2-2C6A-47E5-9EA0-7599E8B937FC}"/>
              </a:ext>
            </a:extLst>
          </p:cNvPr>
          <p:cNvSpPr>
            <a:spLocks noGrp="1"/>
          </p:cNvSpPr>
          <p:nvPr>
            <p:ph idx="1"/>
          </p:nvPr>
        </p:nvSpPr>
        <p:spPr>
          <a:xfrm>
            <a:off x="628650" y="1439918"/>
            <a:ext cx="7886700" cy="438986"/>
          </a:xfrm>
        </p:spPr>
        <p:txBody>
          <a:bodyPr>
            <a:noAutofit/>
          </a:bodyPr>
          <a:lstStyle>
            <a:lvl1pPr marL="0" indent="0">
              <a:buNone/>
              <a:defRPr sz="1600" b="1">
                <a:solidFill>
                  <a:srgbClr val="20386D"/>
                </a:solidFill>
                <a:latin typeface="PermianSlabSerifTypeface" panose="02000000000000000000" pitchFamily="50" charset="0"/>
                <a:ea typeface="Open Sans" panose="020B0606030504020204" pitchFamily="34" charset="0"/>
                <a:cs typeface="Open Sans" panose="020B0606030504020204" pitchFamily="34" charset="0"/>
              </a:defRPr>
            </a:lvl1pPr>
            <a:lvl2pPr marL="342892" indent="0">
              <a:buNone/>
              <a:defRPr sz="975">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975">
                <a:latin typeface="Open Sans" panose="020B0606030504020204" pitchFamily="34" charset="0"/>
                <a:ea typeface="Open Sans" panose="020B0606030504020204" pitchFamily="34" charset="0"/>
                <a:cs typeface="Open Sans" panose="020B0606030504020204" pitchFamily="34" charset="0"/>
              </a:defRPr>
            </a:lvl3pPr>
            <a:lvl4pPr marL="1028675" indent="0">
              <a:buNone/>
              <a:defRPr sz="975">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975">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p:txBody>
      </p:sp>
      <p:sp>
        <p:nvSpPr>
          <p:cNvPr id="7" name="Content Placeholder 2">
            <a:extLst>
              <a:ext uri="{FF2B5EF4-FFF2-40B4-BE49-F238E27FC236}">
                <a16:creationId xmlns:a16="http://schemas.microsoft.com/office/drawing/2014/main" id="{DB9A0DF7-E1A6-4290-8D7B-2303D87ACEFC}"/>
              </a:ext>
            </a:extLst>
          </p:cNvPr>
          <p:cNvSpPr>
            <a:spLocks noGrp="1"/>
          </p:cNvSpPr>
          <p:nvPr>
            <p:ph idx="13"/>
          </p:nvPr>
        </p:nvSpPr>
        <p:spPr>
          <a:xfrm>
            <a:off x="628650" y="2818356"/>
            <a:ext cx="7886700" cy="3204072"/>
          </a:xfrm>
        </p:spPr>
        <p:txBody>
          <a:bodyPr>
            <a:noAutofit/>
          </a:bodyPr>
          <a:lstStyle>
            <a:lvl1pPr marL="0"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1pPr>
            <a:lvl2pPr marL="342892"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2pPr>
            <a:lvl3pPr marL="685783"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3pPr>
            <a:lvl4pPr marL="1028675"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4pPr>
            <a:lvl5pPr marL="1371566"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23E5B341-A57C-4F21-BB71-A7B53BCCF048}"/>
              </a:ext>
            </a:extLst>
          </p:cNvPr>
          <p:cNvSpPr>
            <a:spLocks noGrp="1"/>
          </p:cNvSpPr>
          <p:nvPr>
            <p:ph type="body" sz="quarter" idx="14"/>
          </p:nvPr>
        </p:nvSpPr>
        <p:spPr>
          <a:xfrm>
            <a:off x="628650" y="1979616"/>
            <a:ext cx="7886700" cy="712787"/>
          </a:xfrm>
        </p:spPr>
        <p:txBody>
          <a:bodyPr>
            <a:normAutofit/>
          </a:bodyPr>
          <a:lstStyle>
            <a:lvl1pPr marL="0" indent="0">
              <a:buNone/>
              <a:defRPr sz="1200" b="0">
                <a:solidFill>
                  <a:schemeClr val="tx1"/>
                </a:solidFill>
              </a:defRPr>
            </a:lvl1pPr>
          </a:lstStyle>
          <a:p>
            <a:pPr lvl="0"/>
            <a:endParaRPr lang="en-US" dirty="0"/>
          </a:p>
        </p:txBody>
      </p:sp>
    </p:spTree>
    <p:extLst>
      <p:ext uri="{BB962C8B-B14F-4D97-AF65-F5344CB8AC3E}">
        <p14:creationId xmlns:p14="http://schemas.microsoft.com/office/powerpoint/2010/main" val="671358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_no_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EE4F83-C9F9-45CA-8E04-EE076852B2C5}"/>
              </a:ext>
            </a:extLst>
          </p:cNvPr>
          <p:cNvSpPr>
            <a:spLocks noGrp="1"/>
          </p:cNvSpPr>
          <p:nvPr>
            <p:ph idx="1"/>
          </p:nvPr>
        </p:nvSpPr>
        <p:spPr>
          <a:xfrm>
            <a:off x="628650" y="840827"/>
            <a:ext cx="7886700" cy="5336135"/>
          </a:xfrm>
        </p:spPr>
        <p:txBody>
          <a:bodyPr>
            <a:noAutofit/>
          </a:bodyPr>
          <a:lstStyle>
            <a:lvl1pPr>
              <a:defRPr sz="1200">
                <a:latin typeface="Open Sans" panose="020B0606030504020204" pitchFamily="34" charset="0"/>
                <a:ea typeface="Open Sans" panose="020B0606030504020204" pitchFamily="34" charset="0"/>
                <a:cs typeface="Open Sans" panose="020B0606030504020204" pitchFamily="34" charset="0"/>
              </a:defRPr>
            </a:lvl1pPr>
            <a:lvl2pPr>
              <a:defRPr sz="1200">
                <a:latin typeface="Open Sans" panose="020B0606030504020204" pitchFamily="34" charset="0"/>
                <a:ea typeface="Open Sans" panose="020B0606030504020204" pitchFamily="34" charset="0"/>
                <a:cs typeface="Open Sans" panose="020B0606030504020204" pitchFamily="34" charset="0"/>
              </a:defRPr>
            </a:lvl2pPr>
            <a:lvl3pPr>
              <a:defRPr sz="12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C6A9CAD-E19E-4213-9973-610196114965}"/>
              </a:ext>
            </a:extLst>
          </p:cNvPr>
          <p:cNvSpPr>
            <a:spLocks noGrp="1"/>
          </p:cNvSpPr>
          <p:nvPr>
            <p:ph type="ftr" sz="quarter" idx="11"/>
          </p:nvPr>
        </p:nvSpPr>
        <p:spPr>
          <a:xfrm>
            <a:off x="628651" y="6356353"/>
            <a:ext cx="6811811" cy="365125"/>
          </a:xfrm>
        </p:spPr>
        <p:txBody>
          <a:bodyPr/>
          <a:lstStyle/>
          <a:p>
            <a:endParaRPr lang="en-US"/>
          </a:p>
        </p:txBody>
      </p:sp>
      <p:sp>
        <p:nvSpPr>
          <p:cNvPr id="6" name="Slide Number Placeholder 5">
            <a:extLst>
              <a:ext uri="{FF2B5EF4-FFF2-40B4-BE49-F238E27FC236}">
                <a16:creationId xmlns:a16="http://schemas.microsoft.com/office/drawing/2014/main" id="{DB37ABDD-87A2-49C0-B9B5-B10FCE990C89}"/>
              </a:ext>
            </a:extLst>
          </p:cNvPr>
          <p:cNvSpPr>
            <a:spLocks noGrp="1"/>
          </p:cNvSpPr>
          <p:nvPr>
            <p:ph type="sldNum" sz="quarter" idx="12"/>
          </p:nvPr>
        </p:nvSpPr>
        <p:spPr>
          <a:xfrm>
            <a:off x="7600168" y="6356353"/>
            <a:ext cx="915183" cy="365125"/>
          </a:xfrm>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2074228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 column">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3A272D58-2476-467E-8CEA-51146618F9CE}"/>
              </a:ext>
            </a:extLst>
          </p:cNvPr>
          <p:cNvSpPr>
            <a:spLocks noGrp="1"/>
          </p:cNvSpPr>
          <p:nvPr>
            <p:ph type="ftr" sz="quarter" idx="11"/>
          </p:nvPr>
        </p:nvSpPr>
        <p:spPr/>
        <p:txBody>
          <a:bodyPr/>
          <a:lstStyle/>
          <a:p>
            <a:endParaRPr lang="en-US" dirty="0"/>
          </a:p>
        </p:txBody>
      </p:sp>
      <p:sp>
        <p:nvSpPr>
          <p:cNvPr id="2" name="Title 1">
            <a:extLst>
              <a:ext uri="{FF2B5EF4-FFF2-40B4-BE49-F238E27FC236}">
                <a16:creationId xmlns:a16="http://schemas.microsoft.com/office/drawing/2014/main" id="{01D9D20C-8049-45EB-BBBF-9EFE47EA326F}"/>
              </a:ext>
            </a:extLst>
          </p:cNvPr>
          <p:cNvSpPr>
            <a:spLocks noGrp="1"/>
          </p:cNvSpPr>
          <p:nvPr>
            <p:ph type="title"/>
          </p:nvPr>
        </p:nvSpPr>
        <p:spPr>
          <a:xfrm>
            <a:off x="629841" y="764512"/>
            <a:ext cx="7886700" cy="561801"/>
          </a:xfrm>
        </p:spPr>
        <p:txBody>
          <a:bodyPr>
            <a:noAutofit/>
          </a:bodyPr>
          <a:lstStyle>
            <a:lvl1pPr>
              <a:defRPr sz="2400">
                <a:solidFill>
                  <a:srgbClr val="EF3925"/>
                </a:solidFill>
                <a:latin typeface="PermianSlabSerifTypeface" panose="02000000000000000000" pitchFamily="50"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EA97AD1-704D-4EC4-AD46-7E13BB2AE562}"/>
              </a:ext>
            </a:extLst>
          </p:cNvPr>
          <p:cNvSpPr>
            <a:spLocks noGrp="1"/>
          </p:cNvSpPr>
          <p:nvPr>
            <p:ph type="body" idx="1"/>
          </p:nvPr>
        </p:nvSpPr>
        <p:spPr>
          <a:xfrm>
            <a:off x="629843" y="2893514"/>
            <a:ext cx="1728183" cy="601117"/>
          </a:xfrm>
        </p:spPr>
        <p:txBody>
          <a:bodyPr anchor="b">
            <a:noAutofit/>
          </a:bodyPr>
          <a:lstStyle>
            <a:lvl1pPr marL="0" indent="0">
              <a:buNone/>
              <a:defRPr sz="1200" b="1">
                <a:latin typeface="Open Sans" panose="020B0606030504020204" pitchFamily="34" charset="0"/>
                <a:ea typeface="Open Sans" panose="020B0606030504020204" pitchFamily="34" charset="0"/>
                <a:cs typeface="Open Sans" panose="020B06060305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Edit Master text styles</a:t>
            </a:r>
          </a:p>
        </p:txBody>
      </p:sp>
      <p:sp>
        <p:nvSpPr>
          <p:cNvPr id="4" name="Content Placeholder 3">
            <a:extLst>
              <a:ext uri="{FF2B5EF4-FFF2-40B4-BE49-F238E27FC236}">
                <a16:creationId xmlns:a16="http://schemas.microsoft.com/office/drawing/2014/main" id="{76CEBFBA-0B3E-4CAB-97BF-7C9A893DC0B7}"/>
              </a:ext>
            </a:extLst>
          </p:cNvPr>
          <p:cNvSpPr>
            <a:spLocks noGrp="1"/>
          </p:cNvSpPr>
          <p:nvPr>
            <p:ph sz="half" idx="2"/>
          </p:nvPr>
        </p:nvSpPr>
        <p:spPr>
          <a:xfrm>
            <a:off x="629843" y="3494629"/>
            <a:ext cx="1728183" cy="2671762"/>
          </a:xfrm>
        </p:spPr>
        <p:txBody>
          <a:bodyPr>
            <a:noAutofit/>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vl2pPr marL="342892" indent="0">
              <a:buNone/>
              <a:defRPr sz="1200">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1200">
                <a:latin typeface="Open Sans" panose="020B0606030504020204" pitchFamily="34" charset="0"/>
                <a:ea typeface="Open Sans" panose="020B0606030504020204" pitchFamily="34" charset="0"/>
                <a:cs typeface="Open Sans" panose="020B0606030504020204" pitchFamily="34" charset="0"/>
              </a:defRPr>
            </a:lvl3pPr>
            <a:lvl4pPr marL="1028675" indent="0">
              <a:buNone/>
              <a:defRPr sz="1200">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C2569B75-F4EB-4C39-A8F8-F51048CA7A91}"/>
              </a:ext>
            </a:extLst>
          </p:cNvPr>
          <p:cNvSpPr>
            <a:spLocks noGrp="1"/>
          </p:cNvSpPr>
          <p:nvPr>
            <p:ph type="sldNum" sz="quarter" idx="12"/>
          </p:nvPr>
        </p:nvSpPr>
        <p:spPr/>
        <p:txBody>
          <a:bodyPr/>
          <a:lstStyle/>
          <a:p>
            <a:fld id="{C594740B-4443-42E0-BD04-50747A72C1C0}" type="slidenum">
              <a:rPr lang="en-US" smtClean="0"/>
              <a:t>‹#›</a:t>
            </a:fld>
            <a:endParaRPr lang="en-US"/>
          </a:p>
        </p:txBody>
      </p:sp>
      <p:sp>
        <p:nvSpPr>
          <p:cNvPr id="12" name="Text Placeholder 2">
            <a:extLst>
              <a:ext uri="{FF2B5EF4-FFF2-40B4-BE49-F238E27FC236}">
                <a16:creationId xmlns:a16="http://schemas.microsoft.com/office/drawing/2014/main" id="{0D3EAD80-B491-4C7A-9356-A0D65BE5B2FC}"/>
              </a:ext>
            </a:extLst>
          </p:cNvPr>
          <p:cNvSpPr>
            <a:spLocks noGrp="1"/>
          </p:cNvSpPr>
          <p:nvPr>
            <p:ph type="body" idx="13"/>
          </p:nvPr>
        </p:nvSpPr>
        <p:spPr>
          <a:xfrm>
            <a:off x="2679413" y="2893514"/>
            <a:ext cx="1728183" cy="601117"/>
          </a:xfrm>
        </p:spPr>
        <p:txBody>
          <a:bodyPr anchor="b">
            <a:noAutofit/>
          </a:bodyPr>
          <a:lstStyle>
            <a:lvl1pPr marL="0" indent="0">
              <a:buNone/>
              <a:defRPr lang="en-US" sz="12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marL="0" lvl="0" indent="0" algn="l" defTabSz="685783" rtl="0" eaLnBrk="1" latinLnBrk="0" hangingPunct="1">
              <a:lnSpc>
                <a:spcPct val="90000"/>
              </a:lnSpc>
              <a:spcBef>
                <a:spcPts val="750"/>
              </a:spcBef>
              <a:buFont typeface="Arial" panose="020B0604020202020204" pitchFamily="34" charset="0"/>
              <a:buNone/>
            </a:pPr>
            <a:r>
              <a:rPr lang="en-US" dirty="0"/>
              <a:t>Edit Master text styles</a:t>
            </a:r>
          </a:p>
        </p:txBody>
      </p:sp>
      <p:sp>
        <p:nvSpPr>
          <p:cNvPr id="13" name="Content Placeholder 3">
            <a:extLst>
              <a:ext uri="{FF2B5EF4-FFF2-40B4-BE49-F238E27FC236}">
                <a16:creationId xmlns:a16="http://schemas.microsoft.com/office/drawing/2014/main" id="{68857F7E-FA6C-423A-BACD-4A2DD1280BF0}"/>
              </a:ext>
            </a:extLst>
          </p:cNvPr>
          <p:cNvSpPr>
            <a:spLocks noGrp="1"/>
          </p:cNvSpPr>
          <p:nvPr>
            <p:ph sz="half" idx="14"/>
          </p:nvPr>
        </p:nvSpPr>
        <p:spPr>
          <a:xfrm>
            <a:off x="2679413" y="3494629"/>
            <a:ext cx="1728183" cy="2671762"/>
          </a:xfrm>
        </p:spPr>
        <p:txBody>
          <a:bodyPr>
            <a:noAutofit/>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vl2pPr marL="342892" indent="0">
              <a:buNone/>
              <a:defRPr sz="1200">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1200">
                <a:latin typeface="Open Sans" panose="020B0606030504020204" pitchFamily="34" charset="0"/>
                <a:ea typeface="Open Sans" panose="020B0606030504020204" pitchFamily="34" charset="0"/>
                <a:cs typeface="Open Sans" panose="020B0606030504020204" pitchFamily="34" charset="0"/>
              </a:defRPr>
            </a:lvl3pPr>
            <a:lvl4pPr marL="1028675" indent="0">
              <a:buNone/>
              <a:defRPr sz="1200">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4EA0E4A8-9F9D-44E2-8A2B-C011DB09CB4B}"/>
              </a:ext>
            </a:extLst>
          </p:cNvPr>
          <p:cNvSpPr>
            <a:spLocks noGrp="1"/>
          </p:cNvSpPr>
          <p:nvPr>
            <p:ph type="body" idx="15"/>
          </p:nvPr>
        </p:nvSpPr>
        <p:spPr>
          <a:xfrm>
            <a:off x="4719590" y="2893514"/>
            <a:ext cx="1728183" cy="601117"/>
          </a:xfrm>
        </p:spPr>
        <p:txBody>
          <a:bodyPr anchor="b">
            <a:noAutofit/>
          </a:bodyPr>
          <a:lstStyle>
            <a:lvl1pPr marL="0" indent="0">
              <a:buNone/>
              <a:defRPr lang="en-US" sz="12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marL="0" lvl="0" indent="0" algn="l" defTabSz="685783" rtl="0" eaLnBrk="1" latinLnBrk="0" hangingPunct="1">
              <a:lnSpc>
                <a:spcPct val="90000"/>
              </a:lnSpc>
              <a:spcBef>
                <a:spcPts val="750"/>
              </a:spcBef>
              <a:buFont typeface="Arial" panose="020B0604020202020204" pitchFamily="34" charset="0"/>
              <a:buNone/>
            </a:pPr>
            <a:r>
              <a:rPr lang="en-US" dirty="0"/>
              <a:t>Edit Master text styles</a:t>
            </a:r>
          </a:p>
        </p:txBody>
      </p:sp>
      <p:sp>
        <p:nvSpPr>
          <p:cNvPr id="15" name="Content Placeholder 3">
            <a:extLst>
              <a:ext uri="{FF2B5EF4-FFF2-40B4-BE49-F238E27FC236}">
                <a16:creationId xmlns:a16="http://schemas.microsoft.com/office/drawing/2014/main" id="{3930D175-B3CA-4EA2-A85D-D63E1F0E6A75}"/>
              </a:ext>
            </a:extLst>
          </p:cNvPr>
          <p:cNvSpPr>
            <a:spLocks noGrp="1"/>
          </p:cNvSpPr>
          <p:nvPr>
            <p:ph sz="half" idx="16"/>
          </p:nvPr>
        </p:nvSpPr>
        <p:spPr>
          <a:xfrm>
            <a:off x="4719590" y="3494629"/>
            <a:ext cx="1728183" cy="2671762"/>
          </a:xfrm>
        </p:spPr>
        <p:txBody>
          <a:bodyPr>
            <a:noAutofit/>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vl2pPr marL="342892" indent="0">
              <a:buNone/>
              <a:defRPr sz="1200">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1200">
                <a:latin typeface="Open Sans" panose="020B0606030504020204" pitchFamily="34" charset="0"/>
                <a:ea typeface="Open Sans" panose="020B0606030504020204" pitchFamily="34" charset="0"/>
                <a:cs typeface="Open Sans" panose="020B0606030504020204" pitchFamily="34" charset="0"/>
              </a:defRPr>
            </a:lvl3pPr>
            <a:lvl4pPr marL="1028675" indent="0">
              <a:buNone/>
              <a:defRPr sz="1200">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45C40CFF-E77E-46BD-8637-34CBCCC5A8B1}"/>
              </a:ext>
            </a:extLst>
          </p:cNvPr>
          <p:cNvSpPr>
            <a:spLocks noGrp="1"/>
          </p:cNvSpPr>
          <p:nvPr>
            <p:ph type="body" idx="17"/>
          </p:nvPr>
        </p:nvSpPr>
        <p:spPr>
          <a:xfrm>
            <a:off x="6785975" y="2893514"/>
            <a:ext cx="1728183" cy="601117"/>
          </a:xfrm>
        </p:spPr>
        <p:txBody>
          <a:bodyPr anchor="b">
            <a:noAutofit/>
          </a:bodyPr>
          <a:lstStyle>
            <a:lvl1pPr marL="0" indent="0">
              <a:buNone/>
              <a:defRPr lang="en-US" sz="12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marL="0" lvl="0" indent="0" algn="l" defTabSz="685783" rtl="0" eaLnBrk="1" latinLnBrk="0" hangingPunct="1">
              <a:lnSpc>
                <a:spcPct val="90000"/>
              </a:lnSpc>
              <a:spcBef>
                <a:spcPts val="750"/>
              </a:spcBef>
              <a:buFont typeface="Arial" panose="020B0604020202020204" pitchFamily="34" charset="0"/>
              <a:buNone/>
            </a:pPr>
            <a:r>
              <a:rPr lang="en-US" dirty="0"/>
              <a:t>Edit Master text styles</a:t>
            </a:r>
          </a:p>
        </p:txBody>
      </p:sp>
      <p:sp>
        <p:nvSpPr>
          <p:cNvPr id="17" name="Content Placeholder 3">
            <a:extLst>
              <a:ext uri="{FF2B5EF4-FFF2-40B4-BE49-F238E27FC236}">
                <a16:creationId xmlns:a16="http://schemas.microsoft.com/office/drawing/2014/main" id="{786DBF60-530B-43E7-B9BE-832CA3ADE9DB}"/>
              </a:ext>
            </a:extLst>
          </p:cNvPr>
          <p:cNvSpPr>
            <a:spLocks noGrp="1"/>
          </p:cNvSpPr>
          <p:nvPr>
            <p:ph sz="half" idx="18"/>
          </p:nvPr>
        </p:nvSpPr>
        <p:spPr>
          <a:xfrm>
            <a:off x="6785975" y="3494629"/>
            <a:ext cx="1728183" cy="2671762"/>
          </a:xfrm>
        </p:spPr>
        <p:txBody>
          <a:bodyPr>
            <a:noAutofit/>
          </a:bodyPr>
          <a:lstStyle>
            <a:lvl1pPr marL="0" indent="0">
              <a:buNone/>
              <a:defRPr sz="1200">
                <a:latin typeface="Open Sans" panose="020B0606030504020204" pitchFamily="34" charset="0"/>
                <a:ea typeface="Open Sans" panose="020B0606030504020204" pitchFamily="34" charset="0"/>
                <a:cs typeface="Open Sans" panose="020B0606030504020204" pitchFamily="34" charset="0"/>
              </a:defRPr>
            </a:lvl1pPr>
            <a:lvl2pPr marL="342892" indent="0">
              <a:buNone/>
              <a:defRPr sz="1200">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1200">
                <a:latin typeface="Open Sans" panose="020B0606030504020204" pitchFamily="34" charset="0"/>
                <a:ea typeface="Open Sans" panose="020B0606030504020204" pitchFamily="34" charset="0"/>
                <a:cs typeface="Open Sans" panose="020B0606030504020204" pitchFamily="34" charset="0"/>
              </a:defRPr>
            </a:lvl3pPr>
            <a:lvl4pPr marL="1028675" indent="0">
              <a:buNone/>
              <a:defRPr sz="1200">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1">
            <a:extLst>
              <a:ext uri="{FF2B5EF4-FFF2-40B4-BE49-F238E27FC236}">
                <a16:creationId xmlns:a16="http://schemas.microsoft.com/office/drawing/2014/main" id="{11211D6E-702B-40C7-B617-839AB72BD626}"/>
              </a:ext>
            </a:extLst>
          </p:cNvPr>
          <p:cNvSpPr>
            <a:spLocks noGrp="1"/>
          </p:cNvSpPr>
          <p:nvPr>
            <p:ph type="body" sz="quarter" idx="19"/>
          </p:nvPr>
        </p:nvSpPr>
        <p:spPr>
          <a:xfrm>
            <a:off x="628650" y="1413797"/>
            <a:ext cx="7885510" cy="965200"/>
          </a:xfrm>
        </p:spPr>
        <p:txBody>
          <a:bodyPr>
            <a:noAutofit/>
          </a:bodyPr>
          <a:lstStyle>
            <a:lvl1pPr marL="0" indent="0">
              <a:buNone/>
              <a:defRPr sz="1200"/>
            </a:lvl1pPr>
          </a:lstStyle>
          <a:p>
            <a:pPr lvl="0"/>
            <a:r>
              <a:rPr lang="en-US" dirty="0"/>
              <a:t>Edit Master text styles</a:t>
            </a:r>
          </a:p>
        </p:txBody>
      </p:sp>
      <p:sp>
        <p:nvSpPr>
          <p:cNvPr id="24" name="Text Placeholder 23">
            <a:extLst>
              <a:ext uri="{FF2B5EF4-FFF2-40B4-BE49-F238E27FC236}">
                <a16:creationId xmlns:a16="http://schemas.microsoft.com/office/drawing/2014/main" id="{C391A680-532A-4B72-B059-AAB3E020B2BC}"/>
              </a:ext>
            </a:extLst>
          </p:cNvPr>
          <p:cNvSpPr>
            <a:spLocks noGrp="1"/>
          </p:cNvSpPr>
          <p:nvPr>
            <p:ph type="body" sz="quarter" idx="20"/>
          </p:nvPr>
        </p:nvSpPr>
        <p:spPr>
          <a:xfrm>
            <a:off x="628650" y="2390885"/>
            <a:ext cx="7885510" cy="449263"/>
          </a:xfrm>
        </p:spPr>
        <p:txBody>
          <a:bodyPr>
            <a:noAutofit/>
          </a:bodyPr>
          <a:lstStyle>
            <a:lvl1pPr marL="0" indent="0">
              <a:buNone/>
              <a:defRPr sz="1600" b="1">
                <a:solidFill>
                  <a:srgbClr val="20386D"/>
                </a:solidFill>
                <a:latin typeface="PermianSlabSerifTypeface" panose="02000000000000000000" pitchFamily="50" charset="0"/>
              </a:defRPr>
            </a:lvl1pPr>
          </a:lstStyle>
          <a:p>
            <a:pPr lvl="0"/>
            <a:endParaRPr lang="en-US" dirty="0"/>
          </a:p>
        </p:txBody>
      </p:sp>
    </p:spTree>
    <p:extLst>
      <p:ext uri="{BB962C8B-B14F-4D97-AF65-F5344CB8AC3E}">
        <p14:creationId xmlns:p14="http://schemas.microsoft.com/office/powerpoint/2010/main" val="347114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title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11BF2-6246-4806-B39D-7880F5A07FAA}"/>
              </a:ext>
            </a:extLst>
          </p:cNvPr>
          <p:cNvSpPr>
            <a:spLocks noGrp="1"/>
          </p:cNvSpPr>
          <p:nvPr>
            <p:ph type="title"/>
          </p:nvPr>
        </p:nvSpPr>
        <p:spPr>
          <a:xfrm>
            <a:off x="628650" y="914399"/>
            <a:ext cx="7886700" cy="493990"/>
          </a:xfrm>
        </p:spPr>
        <p:txBody>
          <a:bodyPr>
            <a:noAutofit/>
          </a:bodyPr>
          <a:lstStyle>
            <a:lvl1pPr>
              <a:defRPr lang="en-US" sz="2400" b="1" kern="1200" dirty="0">
                <a:solidFill>
                  <a:srgbClr val="EF3925"/>
                </a:solidFill>
                <a:latin typeface="PermianSlabSerifTypeface" panose="02000000000000000000" pitchFamily="50" charset="0"/>
                <a:ea typeface="Open Sans" panose="020B0606030504020204" pitchFamily="34" charset="0"/>
                <a:cs typeface="Open Sans" panose="020B0606030504020204" pitchFamily="34" charset="0"/>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3" name="Content Placeholder 2">
            <a:extLst>
              <a:ext uri="{FF2B5EF4-FFF2-40B4-BE49-F238E27FC236}">
                <a16:creationId xmlns:a16="http://schemas.microsoft.com/office/drawing/2014/main" id="{D8EE4F83-C9F9-45CA-8E04-EE076852B2C5}"/>
              </a:ext>
            </a:extLst>
          </p:cNvPr>
          <p:cNvSpPr>
            <a:spLocks noGrp="1"/>
          </p:cNvSpPr>
          <p:nvPr>
            <p:ph idx="1"/>
          </p:nvPr>
        </p:nvSpPr>
        <p:spPr>
          <a:xfrm>
            <a:off x="628650" y="1408389"/>
            <a:ext cx="7886700" cy="1944413"/>
          </a:xfrm>
        </p:spPr>
        <p:txBody>
          <a:bodyPr>
            <a:noAutofit/>
          </a:bodyPr>
          <a:lstStyle>
            <a:lvl1pPr>
              <a:defRPr sz="1200">
                <a:latin typeface="Open Sans" panose="020B0606030504020204" pitchFamily="34" charset="0"/>
                <a:ea typeface="Open Sans" panose="020B0606030504020204" pitchFamily="34" charset="0"/>
                <a:cs typeface="Open Sans" panose="020B0606030504020204" pitchFamily="34" charset="0"/>
              </a:defRPr>
            </a:lvl1pPr>
            <a:lvl2pPr>
              <a:defRPr sz="1200">
                <a:latin typeface="Open Sans" panose="020B0606030504020204" pitchFamily="34" charset="0"/>
                <a:ea typeface="Open Sans" panose="020B0606030504020204" pitchFamily="34" charset="0"/>
                <a:cs typeface="Open Sans" panose="020B0606030504020204" pitchFamily="34" charset="0"/>
              </a:defRPr>
            </a:lvl2pPr>
            <a:lvl3pPr>
              <a:defRPr sz="12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C6A9CAD-E19E-4213-9973-610196114965}"/>
              </a:ext>
            </a:extLst>
          </p:cNvPr>
          <p:cNvSpPr>
            <a:spLocks noGrp="1"/>
          </p:cNvSpPr>
          <p:nvPr>
            <p:ph type="ftr" sz="quarter" idx="11"/>
          </p:nvPr>
        </p:nvSpPr>
        <p:spPr>
          <a:xfrm>
            <a:off x="2049517" y="6356353"/>
            <a:ext cx="5390945" cy="365125"/>
          </a:xfrm>
        </p:spPr>
        <p:txBody>
          <a:bodyPr/>
          <a:lstStyle/>
          <a:p>
            <a:endParaRPr lang="en-US"/>
          </a:p>
        </p:txBody>
      </p:sp>
      <p:sp>
        <p:nvSpPr>
          <p:cNvPr id="6" name="Slide Number Placeholder 5">
            <a:extLst>
              <a:ext uri="{FF2B5EF4-FFF2-40B4-BE49-F238E27FC236}">
                <a16:creationId xmlns:a16="http://schemas.microsoft.com/office/drawing/2014/main" id="{DB37ABDD-87A2-49C0-B9B5-B10FCE990C89}"/>
              </a:ext>
            </a:extLst>
          </p:cNvPr>
          <p:cNvSpPr>
            <a:spLocks noGrp="1"/>
          </p:cNvSpPr>
          <p:nvPr>
            <p:ph type="sldNum" sz="quarter" idx="12"/>
          </p:nvPr>
        </p:nvSpPr>
        <p:spPr>
          <a:xfrm>
            <a:off x="7600168" y="6356353"/>
            <a:ext cx="915183" cy="365125"/>
          </a:xfrm>
        </p:spPr>
        <p:txBody>
          <a:bodyPr/>
          <a:lstStyle/>
          <a:p>
            <a:fld id="{C594740B-4443-42E0-BD04-50747A72C1C0}" type="slidenum">
              <a:rPr lang="en-US" smtClean="0"/>
              <a:t>‹#›</a:t>
            </a:fld>
            <a:endParaRPr lang="en-US"/>
          </a:p>
        </p:txBody>
      </p:sp>
      <p:sp>
        <p:nvSpPr>
          <p:cNvPr id="8" name="Content Placeholder 2">
            <a:extLst>
              <a:ext uri="{FF2B5EF4-FFF2-40B4-BE49-F238E27FC236}">
                <a16:creationId xmlns:a16="http://schemas.microsoft.com/office/drawing/2014/main" id="{A3C95E48-ACA7-4FEF-85FF-1CC3E0D88C9B}"/>
              </a:ext>
            </a:extLst>
          </p:cNvPr>
          <p:cNvSpPr>
            <a:spLocks noGrp="1"/>
          </p:cNvSpPr>
          <p:nvPr>
            <p:ph idx="13"/>
          </p:nvPr>
        </p:nvSpPr>
        <p:spPr>
          <a:xfrm>
            <a:off x="628650" y="3996668"/>
            <a:ext cx="7886700" cy="2267498"/>
          </a:xfrm>
        </p:spPr>
        <p:txBody>
          <a:bodyPr>
            <a:noAutofit/>
          </a:bodyPr>
          <a:lstStyle>
            <a:lvl1pPr>
              <a:defRPr sz="1200">
                <a:latin typeface="Open Sans" panose="020B0606030504020204" pitchFamily="34" charset="0"/>
                <a:ea typeface="Open Sans" panose="020B0606030504020204" pitchFamily="34" charset="0"/>
                <a:cs typeface="Open Sans" panose="020B0606030504020204" pitchFamily="34" charset="0"/>
              </a:defRPr>
            </a:lvl1pPr>
            <a:lvl2pPr>
              <a:defRPr sz="1200">
                <a:latin typeface="Open Sans" panose="020B0606030504020204" pitchFamily="34" charset="0"/>
                <a:ea typeface="Open Sans" panose="020B0606030504020204" pitchFamily="34" charset="0"/>
                <a:cs typeface="Open Sans" panose="020B0606030504020204" pitchFamily="34" charset="0"/>
              </a:defRPr>
            </a:lvl2pPr>
            <a:lvl3pPr>
              <a:defRPr sz="1200">
                <a:latin typeface="Open Sans" panose="020B0606030504020204" pitchFamily="34" charset="0"/>
                <a:ea typeface="Open Sans" panose="020B0606030504020204" pitchFamily="34" charset="0"/>
                <a:cs typeface="Open Sans" panose="020B0606030504020204" pitchFamily="34" charset="0"/>
              </a:defRPr>
            </a:lvl3pPr>
            <a:lvl4pPr>
              <a:defRPr sz="1200">
                <a:latin typeface="Open Sans" panose="020B0606030504020204" pitchFamily="34" charset="0"/>
                <a:ea typeface="Open Sans" panose="020B0606030504020204" pitchFamily="34" charset="0"/>
                <a:cs typeface="Open Sans" panose="020B0606030504020204" pitchFamily="34" charset="0"/>
              </a:defRPr>
            </a:lvl4pPr>
            <a:lvl5pPr>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88D268B7-F884-45FE-9BFE-CB38E4D5B21E}"/>
              </a:ext>
            </a:extLst>
          </p:cNvPr>
          <p:cNvSpPr>
            <a:spLocks noGrp="1"/>
          </p:cNvSpPr>
          <p:nvPr>
            <p:ph type="body" sz="quarter" idx="14"/>
          </p:nvPr>
        </p:nvSpPr>
        <p:spPr>
          <a:xfrm>
            <a:off x="628650" y="3563006"/>
            <a:ext cx="7886700" cy="440667"/>
          </a:xfrm>
        </p:spPr>
        <p:txBody>
          <a:bodyPr>
            <a:noAutofit/>
          </a:bodyPr>
          <a:lstStyle>
            <a:lvl1pPr marL="0" indent="0">
              <a:buNone/>
              <a:defRPr sz="2400" b="1">
                <a:solidFill>
                  <a:srgbClr val="EF3925"/>
                </a:solidFill>
                <a:latin typeface="PermianSlabSerifTypeface" panose="02000000000000000000" pitchFamily="50" charset="0"/>
              </a:defRPr>
            </a:lvl1pPr>
            <a:lvl2pPr>
              <a:defRPr sz="1800" b="1">
                <a:solidFill>
                  <a:srgbClr val="EF3925"/>
                </a:solidFill>
                <a:latin typeface="PermianSlabSerifTypeface" panose="02000000000000000000" pitchFamily="50" charset="0"/>
              </a:defRPr>
            </a:lvl2pPr>
            <a:lvl3pPr>
              <a:defRPr sz="1800" b="1">
                <a:solidFill>
                  <a:srgbClr val="EF3925"/>
                </a:solidFill>
                <a:latin typeface="PermianSlabSerifTypeface" panose="02000000000000000000" pitchFamily="50" charset="0"/>
              </a:defRPr>
            </a:lvl3pPr>
            <a:lvl4pPr>
              <a:defRPr sz="1800" b="1">
                <a:solidFill>
                  <a:srgbClr val="EF3925"/>
                </a:solidFill>
                <a:latin typeface="PermianSlabSerifTypeface" panose="02000000000000000000" pitchFamily="50" charset="0"/>
              </a:defRPr>
            </a:lvl4pPr>
            <a:lvl5pPr>
              <a:defRPr sz="1800" b="1">
                <a:solidFill>
                  <a:srgbClr val="EF3925"/>
                </a:solidFill>
                <a:latin typeface="PermianSlabSerifTypeface" panose="02000000000000000000" pitchFamily="50" charset="0"/>
              </a:defRPr>
            </a:lvl5pPr>
          </a:lstStyle>
          <a:p>
            <a:pPr lvl="0"/>
            <a:r>
              <a:rPr lang="en-US" dirty="0"/>
              <a:t>Edit Master text styles</a:t>
            </a:r>
          </a:p>
        </p:txBody>
      </p:sp>
    </p:spTree>
    <p:extLst>
      <p:ext uri="{BB962C8B-B14F-4D97-AF65-F5344CB8AC3E}">
        <p14:creationId xmlns:p14="http://schemas.microsoft.com/office/powerpoint/2010/main" val="2227038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Heade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5456D00-D1E3-4DCC-A779-4F15E3CFE3C7}"/>
              </a:ext>
            </a:extLst>
          </p:cNvPr>
          <p:cNvSpPr>
            <a:spLocks noGrp="1"/>
          </p:cNvSpPr>
          <p:nvPr>
            <p:ph type="ftr" sz="quarter" idx="11"/>
          </p:nvPr>
        </p:nvSpPr>
        <p:spPr/>
        <p:txBody>
          <a:bodyPr/>
          <a:lstStyle/>
          <a:p>
            <a:endParaRPr lang="en-US"/>
          </a:p>
        </p:txBody>
      </p:sp>
      <p:sp>
        <p:nvSpPr>
          <p:cNvPr id="2" name="Title 1">
            <a:extLst>
              <a:ext uri="{FF2B5EF4-FFF2-40B4-BE49-F238E27FC236}">
                <a16:creationId xmlns:a16="http://schemas.microsoft.com/office/drawing/2014/main" id="{09EF97D4-38E8-470D-91CA-BEFE56F934AE}"/>
              </a:ext>
            </a:extLst>
          </p:cNvPr>
          <p:cNvSpPr>
            <a:spLocks noGrp="1"/>
          </p:cNvSpPr>
          <p:nvPr>
            <p:ph type="title"/>
          </p:nvPr>
        </p:nvSpPr>
        <p:spPr/>
        <p:txBody>
          <a:bodyPr>
            <a:normAutofit/>
          </a:bodyPr>
          <a:lstStyle>
            <a:lvl1pPr>
              <a:defRPr sz="2400" b="1">
                <a:solidFill>
                  <a:srgbClr val="EF3925"/>
                </a:solidFill>
                <a:latin typeface="PermianSlabSerifTypeface" panose="02000000000000000000" pitchFamily="50"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10395E1F-B0F0-41A8-8215-C5ACA7B6D875}"/>
              </a:ext>
            </a:extLst>
          </p:cNvPr>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45795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4740B-4443-42E0-BD04-50747A72C1C0}" type="slidenum">
              <a:rPr lang="en-US" smtClean="0"/>
              <a:t>‹#›</a:t>
            </a:fld>
            <a:endParaRPr lang="en-US"/>
          </a:p>
        </p:txBody>
      </p:sp>
      <p:sp>
        <p:nvSpPr>
          <p:cNvPr id="9" name="Text Placeholder 8">
            <a:extLst>
              <a:ext uri="{FF2B5EF4-FFF2-40B4-BE49-F238E27FC236}">
                <a16:creationId xmlns:a16="http://schemas.microsoft.com/office/drawing/2014/main" id="{CF0BB051-8F7D-41EF-9623-079A04FA249B}"/>
              </a:ext>
            </a:extLst>
          </p:cNvPr>
          <p:cNvSpPr>
            <a:spLocks noGrp="1"/>
          </p:cNvSpPr>
          <p:nvPr>
            <p:ph type="body" sz="quarter" idx="13" hasCustomPrompt="1"/>
          </p:nvPr>
        </p:nvSpPr>
        <p:spPr>
          <a:xfrm>
            <a:off x="814388" y="1923285"/>
            <a:ext cx="7515225" cy="325930"/>
          </a:xfrm>
        </p:spPr>
        <p:txBody>
          <a:bodyPr/>
          <a:lstStyle>
            <a:lvl1pPr marL="0" indent="0">
              <a:buNone/>
              <a:defRPr sz="1600" b="1">
                <a:solidFill>
                  <a:srgbClr val="20386D"/>
                </a:solidFill>
                <a:latin typeface="PermianSlabSerifTypeface" panose="02000000000000000000" pitchFamily="50" charset="0"/>
              </a:defRPr>
            </a:lvl1pPr>
          </a:lstStyle>
          <a:p>
            <a:pPr lvl="0"/>
            <a:r>
              <a:rPr lang="en-US" dirty="0"/>
              <a:t>Sub header</a:t>
            </a:r>
          </a:p>
        </p:txBody>
      </p:sp>
      <p:sp>
        <p:nvSpPr>
          <p:cNvPr id="13" name="Text Placeholder 12">
            <a:extLst>
              <a:ext uri="{FF2B5EF4-FFF2-40B4-BE49-F238E27FC236}">
                <a16:creationId xmlns:a16="http://schemas.microsoft.com/office/drawing/2014/main" id="{9EDBF796-F6F1-420C-A9A6-94545ECC13EF}"/>
              </a:ext>
            </a:extLst>
          </p:cNvPr>
          <p:cNvSpPr>
            <a:spLocks noGrp="1"/>
          </p:cNvSpPr>
          <p:nvPr>
            <p:ph type="body" sz="quarter" idx="14"/>
          </p:nvPr>
        </p:nvSpPr>
        <p:spPr>
          <a:xfrm>
            <a:off x="814388" y="2365375"/>
            <a:ext cx="7515225" cy="371951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2088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 column- 1 colum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94D6A1F-DB11-4EEF-9BBC-9E6AFD1FD0D7}"/>
              </a:ext>
            </a:extLst>
          </p:cNvPr>
          <p:cNvSpPr>
            <a:spLocks noGrp="1"/>
          </p:cNvSpPr>
          <p:nvPr>
            <p:ph type="ftr" sz="quarter" idx="11"/>
          </p:nvPr>
        </p:nvSpPr>
        <p:spPr/>
        <p:txBody>
          <a:bodyPr/>
          <a:lstStyle/>
          <a:p>
            <a:endParaRPr lang="en-US" dirty="0"/>
          </a:p>
        </p:txBody>
      </p:sp>
      <p:sp>
        <p:nvSpPr>
          <p:cNvPr id="2" name="Title 1">
            <a:extLst>
              <a:ext uri="{FF2B5EF4-FFF2-40B4-BE49-F238E27FC236}">
                <a16:creationId xmlns:a16="http://schemas.microsoft.com/office/drawing/2014/main" id="{A050927D-773E-476D-BF2A-09318146FD3B}"/>
              </a:ext>
            </a:extLst>
          </p:cNvPr>
          <p:cNvSpPr>
            <a:spLocks noGrp="1"/>
          </p:cNvSpPr>
          <p:nvPr>
            <p:ph type="title"/>
          </p:nvPr>
        </p:nvSpPr>
        <p:spPr>
          <a:xfrm>
            <a:off x="628649" y="825398"/>
            <a:ext cx="7886700" cy="599379"/>
          </a:xfrm>
        </p:spPr>
        <p:txBody>
          <a:bodyPr>
            <a:noAutofit/>
          </a:bodyPr>
          <a:lstStyle>
            <a:lvl1pPr>
              <a:defRPr sz="2400" b="1">
                <a:solidFill>
                  <a:srgbClr val="EF3925"/>
                </a:solidFill>
                <a:latin typeface="PermianSlabSerifTypeface" panose="02000000000000000000" pitchFamily="50" charset="0"/>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8EFD1B1D-8FAE-464C-86E9-DBE344714D8B}"/>
              </a:ext>
            </a:extLst>
          </p:cNvPr>
          <p:cNvSpPr>
            <a:spLocks noGrp="1"/>
          </p:cNvSpPr>
          <p:nvPr>
            <p:ph type="sldNum" sz="quarter" idx="12"/>
          </p:nvPr>
        </p:nvSpPr>
        <p:spPr/>
        <p:txBody>
          <a:bodyPr/>
          <a:lstStyle/>
          <a:p>
            <a:fld id="{C594740B-4443-42E0-BD04-50747A72C1C0}" type="slidenum">
              <a:rPr lang="en-US" smtClean="0"/>
              <a:t>‹#›</a:t>
            </a:fld>
            <a:endParaRPr lang="en-US"/>
          </a:p>
        </p:txBody>
      </p:sp>
      <p:sp>
        <p:nvSpPr>
          <p:cNvPr id="6" name="Content Placeholder 2">
            <a:extLst>
              <a:ext uri="{FF2B5EF4-FFF2-40B4-BE49-F238E27FC236}">
                <a16:creationId xmlns:a16="http://schemas.microsoft.com/office/drawing/2014/main" id="{AFE626F2-2C6A-47E5-9EA0-7599E8B937FC}"/>
              </a:ext>
            </a:extLst>
          </p:cNvPr>
          <p:cNvSpPr>
            <a:spLocks noGrp="1"/>
          </p:cNvSpPr>
          <p:nvPr>
            <p:ph idx="1"/>
          </p:nvPr>
        </p:nvSpPr>
        <p:spPr>
          <a:xfrm>
            <a:off x="628649" y="4324340"/>
            <a:ext cx="7886700" cy="438986"/>
          </a:xfrm>
        </p:spPr>
        <p:txBody>
          <a:bodyPr>
            <a:noAutofit/>
          </a:bodyPr>
          <a:lstStyle>
            <a:lvl1pPr marL="0" indent="0">
              <a:buNone/>
              <a:defRPr sz="1600" b="1">
                <a:solidFill>
                  <a:srgbClr val="20386D"/>
                </a:solidFill>
                <a:latin typeface="PermianSlabSerifTypeface" panose="02000000000000000000" pitchFamily="50" charset="0"/>
                <a:ea typeface="Open Sans" panose="020B0606030504020204" pitchFamily="34" charset="0"/>
                <a:cs typeface="Open Sans" panose="020B0606030504020204" pitchFamily="34" charset="0"/>
              </a:defRPr>
            </a:lvl1pPr>
            <a:lvl2pPr marL="342892" indent="0">
              <a:buNone/>
              <a:defRPr sz="975">
                <a:latin typeface="Open Sans" panose="020B0606030504020204" pitchFamily="34" charset="0"/>
                <a:ea typeface="Open Sans" panose="020B0606030504020204" pitchFamily="34" charset="0"/>
                <a:cs typeface="Open Sans" panose="020B0606030504020204" pitchFamily="34" charset="0"/>
              </a:defRPr>
            </a:lvl2pPr>
            <a:lvl3pPr marL="685783" indent="0">
              <a:buNone/>
              <a:defRPr sz="975">
                <a:latin typeface="Open Sans" panose="020B0606030504020204" pitchFamily="34" charset="0"/>
                <a:ea typeface="Open Sans" panose="020B0606030504020204" pitchFamily="34" charset="0"/>
                <a:cs typeface="Open Sans" panose="020B0606030504020204" pitchFamily="34" charset="0"/>
              </a:defRPr>
            </a:lvl3pPr>
            <a:lvl4pPr marL="1028675" indent="0">
              <a:buNone/>
              <a:defRPr sz="975">
                <a:latin typeface="Open Sans" panose="020B0606030504020204" pitchFamily="34" charset="0"/>
                <a:ea typeface="Open Sans" panose="020B0606030504020204" pitchFamily="34" charset="0"/>
                <a:cs typeface="Open Sans" panose="020B0606030504020204" pitchFamily="34" charset="0"/>
              </a:defRPr>
            </a:lvl4pPr>
            <a:lvl5pPr marL="1371566" indent="0">
              <a:buNone/>
              <a:defRPr sz="975">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p:txBody>
      </p:sp>
      <p:sp>
        <p:nvSpPr>
          <p:cNvPr id="7" name="Content Placeholder 2">
            <a:extLst>
              <a:ext uri="{FF2B5EF4-FFF2-40B4-BE49-F238E27FC236}">
                <a16:creationId xmlns:a16="http://schemas.microsoft.com/office/drawing/2014/main" id="{DB9A0DF7-E1A6-4290-8D7B-2303D87ACEFC}"/>
              </a:ext>
            </a:extLst>
          </p:cNvPr>
          <p:cNvSpPr>
            <a:spLocks noGrp="1"/>
          </p:cNvSpPr>
          <p:nvPr>
            <p:ph idx="13"/>
          </p:nvPr>
        </p:nvSpPr>
        <p:spPr>
          <a:xfrm>
            <a:off x="628649" y="1471448"/>
            <a:ext cx="7886700" cy="2806224"/>
          </a:xfrm>
        </p:spPr>
        <p:txBody>
          <a:bodyPr numCol="2">
            <a:noAutofit/>
          </a:bodyPr>
          <a:lstStyle>
            <a:lvl1pPr marL="0"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1pPr>
            <a:lvl2pPr marL="342892"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2pPr>
            <a:lvl3pPr marL="685783"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3pPr>
            <a:lvl4pPr marL="1028675"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4pPr>
            <a:lvl5pPr marL="1371566" indent="0">
              <a:spcAft>
                <a:spcPts val="900"/>
              </a:spcAft>
              <a:buNone/>
              <a:defRPr sz="12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a:extLst>
              <a:ext uri="{FF2B5EF4-FFF2-40B4-BE49-F238E27FC236}">
                <a16:creationId xmlns:a16="http://schemas.microsoft.com/office/drawing/2014/main" id="{23E5B341-A57C-4F21-BB71-A7B53BCCF048}"/>
              </a:ext>
            </a:extLst>
          </p:cNvPr>
          <p:cNvSpPr>
            <a:spLocks noGrp="1"/>
          </p:cNvSpPr>
          <p:nvPr>
            <p:ph type="body" sz="quarter" idx="14"/>
          </p:nvPr>
        </p:nvSpPr>
        <p:spPr>
          <a:xfrm>
            <a:off x="628649" y="4809997"/>
            <a:ext cx="7886700" cy="1453019"/>
          </a:xfrm>
        </p:spPr>
        <p:txBody>
          <a:bodyPr>
            <a:noAutofit/>
          </a:bodyPr>
          <a:lstStyle>
            <a:lvl1pPr>
              <a:defRPr sz="1200" b="0">
                <a:solidFill>
                  <a:schemeClr val="tx1"/>
                </a:solidFill>
              </a:defRPr>
            </a:lvl1pPr>
          </a:lstStyle>
          <a:p>
            <a:pPr lvl="0"/>
            <a:endParaRPr lang="en-US" dirty="0"/>
          </a:p>
        </p:txBody>
      </p:sp>
    </p:spTree>
    <p:extLst>
      <p:ext uri="{BB962C8B-B14F-4D97-AF65-F5344CB8AC3E}">
        <p14:creationId xmlns:p14="http://schemas.microsoft.com/office/powerpoint/2010/main" val="2731130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2293E-454A-43D5-B44F-F38CFE9E7873}"/>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7420FA-9C97-4096-95E7-4DCC41A52598}"/>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2031A9-1B84-40D2-A6F9-2B530757C5BB}"/>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5" name="Footer Placeholder 4">
            <a:extLst>
              <a:ext uri="{FF2B5EF4-FFF2-40B4-BE49-F238E27FC236}">
                <a16:creationId xmlns:a16="http://schemas.microsoft.com/office/drawing/2014/main" id="{8BB94F8F-BD17-447B-B47B-0EDFFE202E1E}"/>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61EF13-A115-4E59-9192-578DFA8067F2}"/>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27620299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A9536-0E0B-4EA7-804D-DCB527E5C04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A2231C-B156-4C4A-B69F-37DB4430498B}"/>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F647FC-1D7A-4EC9-9400-12006CF6F1C8}"/>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5" name="Footer Placeholder 4">
            <a:extLst>
              <a:ext uri="{FF2B5EF4-FFF2-40B4-BE49-F238E27FC236}">
                <a16:creationId xmlns:a16="http://schemas.microsoft.com/office/drawing/2014/main" id="{F2438880-8567-4AAE-ACE0-2753363D0E14}"/>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849FF3-F240-4357-BFBD-6C62CF48F8A7}"/>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2027050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2057C-DB34-43BA-B9CE-83BDF04081D6}"/>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F5B181-D4D5-4ECD-8539-4E20A1F58B0C}"/>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AD896B-8F74-433A-A157-A30349980F1A}"/>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5" name="Footer Placeholder 4">
            <a:extLst>
              <a:ext uri="{FF2B5EF4-FFF2-40B4-BE49-F238E27FC236}">
                <a16:creationId xmlns:a16="http://schemas.microsoft.com/office/drawing/2014/main" id="{89F4B147-629F-436B-873E-BB7A37B3E06D}"/>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8251F4-8512-4AD8-916E-9913C61F7D38}"/>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2654662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6E67-1245-41D6-9BCD-9AE27B58246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9268705-5A77-4A2E-BA25-8CC942E4B7E9}"/>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5EF209-BCA5-4246-830C-3B804651CD95}"/>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50D1C-01C3-4CD8-9AA6-D10729A65927}"/>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6" name="Footer Placeholder 5">
            <a:extLst>
              <a:ext uri="{FF2B5EF4-FFF2-40B4-BE49-F238E27FC236}">
                <a16:creationId xmlns:a16="http://schemas.microsoft.com/office/drawing/2014/main" id="{45C276F6-D62E-457F-9973-D285A36E67AB}"/>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736C7DF-5817-4769-A6AE-9436C4BCC941}"/>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845071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EA424-5913-4D8E-AD94-CF76A81EF71C}"/>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8A3C1F2E-790E-4E89-A142-81972D0FCA95}"/>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F4394C-580A-4F6B-87F1-E79B693572FD}"/>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35ECA2-5181-47B0-94B4-385D8FE0CD13}"/>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8150265-0BDD-4A97-BAD9-DAE2C42D8251}"/>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57BE16-C39F-48E2-8E4E-31A66492421E}"/>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8" name="Footer Placeholder 7">
            <a:extLst>
              <a:ext uri="{FF2B5EF4-FFF2-40B4-BE49-F238E27FC236}">
                <a16:creationId xmlns:a16="http://schemas.microsoft.com/office/drawing/2014/main" id="{7976EE97-46E3-4417-825F-96193061F3E0}"/>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E9D0FE38-F322-43C7-8176-7903F5D707F6}"/>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4291782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CCABE-35AF-411D-A9B3-37ECC6501E8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F079D01-ADF9-481E-9B6C-C23B98477E89}"/>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4" name="Footer Placeholder 3">
            <a:extLst>
              <a:ext uri="{FF2B5EF4-FFF2-40B4-BE49-F238E27FC236}">
                <a16:creationId xmlns:a16="http://schemas.microsoft.com/office/drawing/2014/main" id="{0AFB50A0-FE1A-49D2-9A28-153757124EA3}"/>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7BD962C-A521-4829-8B3E-05529688A589}"/>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1496258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150E5B-A36A-4F75-98DF-E4045E78FC13}"/>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3" name="Footer Placeholder 2">
            <a:extLst>
              <a:ext uri="{FF2B5EF4-FFF2-40B4-BE49-F238E27FC236}">
                <a16:creationId xmlns:a16="http://schemas.microsoft.com/office/drawing/2014/main" id="{3A98C5BB-D9AA-4F84-BFA6-30D3C3A8F879}"/>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23B633F-D219-4080-8FA4-82380D56F7AD}"/>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3347370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4E74-6961-4955-AFE3-2CA62768596A}"/>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D6161A-6230-4289-9F4A-DDAF7001E299}"/>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41B440-9499-47B0-B2A6-21C0FADD5057}"/>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C732E7B-898B-456B-BCAE-F6077AC4D779}"/>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6" name="Footer Placeholder 5">
            <a:extLst>
              <a:ext uri="{FF2B5EF4-FFF2-40B4-BE49-F238E27FC236}">
                <a16:creationId xmlns:a16="http://schemas.microsoft.com/office/drawing/2014/main" id="{1D861EC4-CDD8-4BEC-9968-B99C097CD1AC}"/>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2364AE4-0129-4E23-B7D7-32FB19ED8CDD}"/>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411687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B0901-CBEA-4628-BFB7-599B4F3AA1AD}"/>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0C2C8E-A35D-4B5B-A895-008CB96F527B}"/>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20D10A-12A2-4799-B197-8A040C3C7E4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65025F-F0C3-474A-9FA5-43347606BE22}"/>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6" name="Footer Placeholder 5">
            <a:extLst>
              <a:ext uri="{FF2B5EF4-FFF2-40B4-BE49-F238E27FC236}">
                <a16:creationId xmlns:a16="http://schemas.microsoft.com/office/drawing/2014/main" id="{6043909E-5E58-402A-8479-64EF5E935687}"/>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EA0D324-F47F-4813-80D7-FA7E26F1CE70}"/>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170288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24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lgn="ctr">
              <a:buNone/>
              <a:defRPr sz="1600">
                <a:solidFill>
                  <a:srgbClr val="20386D"/>
                </a:solidFill>
                <a:latin typeface="PermianSlabSerifTypeface" panose="020000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34067406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F8D7-43B6-4FE6-BFD4-17BBA2CF5611}"/>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620B37-5919-4330-A909-15AC5C3BA3F1}"/>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217E9-3EAE-4522-B4D5-AD07371D5702}"/>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5" name="Footer Placeholder 4">
            <a:extLst>
              <a:ext uri="{FF2B5EF4-FFF2-40B4-BE49-F238E27FC236}">
                <a16:creationId xmlns:a16="http://schemas.microsoft.com/office/drawing/2014/main" id="{C2FBAFC9-D40F-4A06-BC77-FB437C61A16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2FFA052-38A3-4AF3-A41F-57E6A989BA0C}"/>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24247777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1923C9-A774-465F-BD5C-8F2FC827D993}"/>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F8916C-AD0D-4C10-B991-C239BC962CD7}"/>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592A7A-A7F8-438B-93C2-22E94F43D939}"/>
              </a:ext>
            </a:extLst>
          </p:cNvPr>
          <p:cNvSpPr>
            <a:spLocks noGrp="1"/>
          </p:cNvSpPr>
          <p:nvPr>
            <p:ph type="dt" sz="half" idx="10"/>
          </p:nvPr>
        </p:nvSpPr>
        <p:spPr>
          <a:xfrm>
            <a:off x="628650" y="6356350"/>
            <a:ext cx="2057400" cy="365125"/>
          </a:xfrm>
          <a:prstGeom prst="rect">
            <a:avLst/>
          </a:prstGeom>
        </p:spPr>
        <p:txBody>
          <a:bodyPr/>
          <a:lstStyle/>
          <a:p>
            <a:fld id="{93C3EC61-41D8-404B-8DFB-1E04A7663634}" type="datetimeFigureOut">
              <a:rPr lang="en-US" smtClean="0"/>
              <a:t>9/25/2018</a:t>
            </a:fld>
            <a:endParaRPr lang="en-US"/>
          </a:p>
        </p:txBody>
      </p:sp>
      <p:sp>
        <p:nvSpPr>
          <p:cNvPr id="5" name="Footer Placeholder 4">
            <a:extLst>
              <a:ext uri="{FF2B5EF4-FFF2-40B4-BE49-F238E27FC236}">
                <a16:creationId xmlns:a16="http://schemas.microsoft.com/office/drawing/2014/main" id="{68D60F95-E33D-45FF-B56F-3D5256A3A5D6}"/>
              </a:ext>
            </a:extLst>
          </p:cNvPr>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631BA1-7699-4A61-B1DB-73F1B7CABE69}"/>
              </a:ext>
            </a:extLst>
          </p:cNvPr>
          <p:cNvSpPr>
            <a:spLocks noGrp="1"/>
          </p:cNvSpPr>
          <p:nvPr>
            <p:ph type="sldNum" sz="quarter" idx="12"/>
          </p:nvPr>
        </p:nvSpPr>
        <p:spPr>
          <a:xfrm>
            <a:off x="6457950" y="6356350"/>
            <a:ext cx="2057400" cy="365125"/>
          </a:xfrm>
          <a:prstGeom prst="rect">
            <a:avLst/>
          </a:prstGeom>
        </p:spPr>
        <p:txBody>
          <a:bodyPr/>
          <a:lstStyle/>
          <a:p>
            <a:fld id="{205F1B2D-86E2-4EA5-88C5-F167680B8DC2}" type="slidenum">
              <a:rPr lang="en-US" smtClean="0"/>
              <a:t>‹#›</a:t>
            </a:fld>
            <a:endParaRPr lang="en-US"/>
          </a:p>
        </p:txBody>
      </p:sp>
    </p:spTree>
    <p:extLst>
      <p:ext uri="{BB962C8B-B14F-4D97-AF65-F5344CB8AC3E}">
        <p14:creationId xmlns:p14="http://schemas.microsoft.com/office/powerpoint/2010/main" val="1315150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A363-28C2-4530-B32D-C22B2A19845B}"/>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FD04447-D484-4EE1-9E1A-E3E57F3CD790}"/>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14322E98-8CED-4140-835A-9F8942AC2B2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6296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2AFF-230B-4965-8FCE-5D86CF4C8F3A}"/>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30AD33-F4AD-49F7-AEFE-69D6E0FD0F57}"/>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F1DD3-064B-4999-897E-2CE7C3B9241C}"/>
              </a:ext>
            </a:extLst>
          </p:cNvPr>
          <p:cNvSpPr>
            <a:spLocks noGrp="1"/>
          </p:cNvSpPr>
          <p:nvPr>
            <p:ph type="dt" sz="half" idx="10"/>
          </p:nvPr>
        </p:nvSpPr>
        <p:spPr>
          <a:xfrm>
            <a:off x="628650" y="6356350"/>
            <a:ext cx="2057400" cy="365125"/>
          </a:xfrm>
          <a:prstGeom prst="rect">
            <a:avLst/>
          </a:prstGeom>
        </p:spPr>
        <p:txBody>
          <a:bodyPr/>
          <a:lstStyle/>
          <a:p>
            <a:fld id="{405341E1-CAD3-4E84-9225-11D49E575900}" type="datetimeFigureOut">
              <a:rPr lang="en-US" smtClean="0"/>
              <a:t>9/25/2018</a:t>
            </a:fld>
            <a:endParaRPr lang="en-US"/>
          </a:p>
        </p:txBody>
      </p:sp>
      <p:sp>
        <p:nvSpPr>
          <p:cNvPr id="5" name="Footer Placeholder 4">
            <a:extLst>
              <a:ext uri="{FF2B5EF4-FFF2-40B4-BE49-F238E27FC236}">
                <a16:creationId xmlns:a16="http://schemas.microsoft.com/office/drawing/2014/main" id="{D78B70AC-0948-4A0C-9BC2-6CC871705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0F52A9-66BE-4343-AA76-817F8F791E3D}"/>
              </a:ext>
            </a:extLst>
          </p:cNvPr>
          <p:cNvSpPr>
            <a:spLocks noGrp="1"/>
          </p:cNvSpPr>
          <p:nvPr>
            <p:ph type="sldNum" sz="quarter" idx="12"/>
          </p:nvPr>
        </p:nvSpPr>
        <p:spPr>
          <a:xfrm>
            <a:off x="6457950" y="6356350"/>
            <a:ext cx="2057400" cy="365125"/>
          </a:xfrm>
          <a:prstGeom prst="rect">
            <a:avLst/>
          </a:prstGeom>
        </p:spPr>
        <p:txBody>
          <a:bodyPr/>
          <a:lstStyle/>
          <a:p>
            <a:fld id="{A9BF6DBD-8AD8-46BD-8A05-39EC1C036317}" type="slidenum">
              <a:rPr lang="en-US" smtClean="0"/>
              <a:t>‹#›</a:t>
            </a:fld>
            <a:endParaRPr lang="en-US"/>
          </a:p>
        </p:txBody>
      </p:sp>
    </p:spTree>
    <p:extLst>
      <p:ext uri="{BB962C8B-B14F-4D97-AF65-F5344CB8AC3E}">
        <p14:creationId xmlns:p14="http://schemas.microsoft.com/office/powerpoint/2010/main" val="30125551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5B5F0-0CF7-411D-BECF-DDCF871C4011}"/>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4565D8-4E2C-4159-A3E5-A31B315A5B58}"/>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0BFF82-4ACB-4E27-ABDE-5C126404220C}"/>
              </a:ext>
            </a:extLst>
          </p:cNvPr>
          <p:cNvSpPr>
            <a:spLocks noGrp="1"/>
          </p:cNvSpPr>
          <p:nvPr>
            <p:ph type="dt" sz="half" idx="10"/>
          </p:nvPr>
        </p:nvSpPr>
        <p:spPr>
          <a:xfrm>
            <a:off x="628650" y="6356350"/>
            <a:ext cx="2057400" cy="365125"/>
          </a:xfrm>
          <a:prstGeom prst="rect">
            <a:avLst/>
          </a:prstGeom>
        </p:spPr>
        <p:txBody>
          <a:bodyPr/>
          <a:lstStyle/>
          <a:p>
            <a:fld id="{405341E1-CAD3-4E84-9225-11D49E575900}" type="datetimeFigureOut">
              <a:rPr lang="en-US" smtClean="0"/>
              <a:t>9/25/2018</a:t>
            </a:fld>
            <a:endParaRPr lang="en-US"/>
          </a:p>
        </p:txBody>
      </p:sp>
      <p:sp>
        <p:nvSpPr>
          <p:cNvPr id="5" name="Footer Placeholder 4">
            <a:extLst>
              <a:ext uri="{FF2B5EF4-FFF2-40B4-BE49-F238E27FC236}">
                <a16:creationId xmlns:a16="http://schemas.microsoft.com/office/drawing/2014/main" id="{28B600AF-37E4-4841-82D9-2D65A7FA1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67051E-40DD-40AF-8E07-FE0A006FD60E}"/>
              </a:ext>
            </a:extLst>
          </p:cNvPr>
          <p:cNvSpPr>
            <a:spLocks noGrp="1"/>
          </p:cNvSpPr>
          <p:nvPr>
            <p:ph type="sldNum" sz="quarter" idx="12"/>
          </p:nvPr>
        </p:nvSpPr>
        <p:spPr>
          <a:xfrm>
            <a:off x="6457950" y="6356350"/>
            <a:ext cx="2057400" cy="365125"/>
          </a:xfrm>
          <a:prstGeom prst="rect">
            <a:avLst/>
          </a:prstGeom>
        </p:spPr>
        <p:txBody>
          <a:bodyPr/>
          <a:lstStyle/>
          <a:p>
            <a:fld id="{A9BF6DBD-8AD8-46BD-8A05-39EC1C036317}" type="slidenum">
              <a:rPr lang="en-US" smtClean="0"/>
              <a:t>‹#›</a:t>
            </a:fld>
            <a:endParaRPr lang="en-US"/>
          </a:p>
        </p:txBody>
      </p:sp>
    </p:spTree>
    <p:extLst>
      <p:ext uri="{BB962C8B-B14F-4D97-AF65-F5344CB8AC3E}">
        <p14:creationId xmlns:p14="http://schemas.microsoft.com/office/powerpoint/2010/main" val="38305959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D0870-B2E1-4FB9-ABCA-8F3387B5AF5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7F8DC5D-97BD-4714-9A07-A067739C4677}"/>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5D8459-FF0E-4B7C-BB4A-2645B8E1AA8E}"/>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4DF9AB-7658-467E-8F00-3A28EBD364D6}"/>
              </a:ext>
            </a:extLst>
          </p:cNvPr>
          <p:cNvSpPr>
            <a:spLocks noGrp="1"/>
          </p:cNvSpPr>
          <p:nvPr>
            <p:ph type="dt" sz="half" idx="10"/>
          </p:nvPr>
        </p:nvSpPr>
        <p:spPr>
          <a:xfrm>
            <a:off x="628650" y="6356350"/>
            <a:ext cx="2057400" cy="365125"/>
          </a:xfrm>
          <a:prstGeom prst="rect">
            <a:avLst/>
          </a:prstGeom>
        </p:spPr>
        <p:txBody>
          <a:bodyPr/>
          <a:lstStyle/>
          <a:p>
            <a:fld id="{405341E1-CAD3-4E84-9225-11D49E575900}" type="datetimeFigureOut">
              <a:rPr lang="en-US" smtClean="0"/>
              <a:t>9/25/2018</a:t>
            </a:fld>
            <a:endParaRPr lang="en-US"/>
          </a:p>
        </p:txBody>
      </p:sp>
      <p:sp>
        <p:nvSpPr>
          <p:cNvPr id="6" name="Footer Placeholder 5">
            <a:extLst>
              <a:ext uri="{FF2B5EF4-FFF2-40B4-BE49-F238E27FC236}">
                <a16:creationId xmlns:a16="http://schemas.microsoft.com/office/drawing/2014/main" id="{443A8F72-9477-4E0C-8371-66A1DA854E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E3587-2ADA-4CE2-8AC0-CB4B1EF581DC}"/>
              </a:ext>
            </a:extLst>
          </p:cNvPr>
          <p:cNvSpPr>
            <a:spLocks noGrp="1"/>
          </p:cNvSpPr>
          <p:nvPr>
            <p:ph type="sldNum" sz="quarter" idx="12"/>
          </p:nvPr>
        </p:nvSpPr>
        <p:spPr>
          <a:xfrm>
            <a:off x="6457950" y="6356350"/>
            <a:ext cx="2057400" cy="365125"/>
          </a:xfrm>
          <a:prstGeom prst="rect">
            <a:avLst/>
          </a:prstGeom>
        </p:spPr>
        <p:txBody>
          <a:bodyPr/>
          <a:lstStyle/>
          <a:p>
            <a:fld id="{A9BF6DBD-8AD8-46BD-8A05-39EC1C036317}" type="slidenum">
              <a:rPr lang="en-US" smtClean="0"/>
              <a:t>‹#›</a:t>
            </a:fld>
            <a:endParaRPr lang="en-US"/>
          </a:p>
        </p:txBody>
      </p:sp>
    </p:spTree>
    <p:extLst>
      <p:ext uri="{BB962C8B-B14F-4D97-AF65-F5344CB8AC3E}">
        <p14:creationId xmlns:p14="http://schemas.microsoft.com/office/powerpoint/2010/main" val="3705098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B0B0F-FFF2-4647-8DD1-9CC4A9F0642D}"/>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EB537EA-95E7-4700-BC7A-FC41F86281D7}"/>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BE208AD-0FE7-40A8-B540-566AE5A8E046}"/>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BA08CD-4360-40F6-81B1-E7A64486D799}"/>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CB19A9-660B-4319-BF47-0210B4C98CCF}"/>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9A2935-1A43-4975-BF11-C3686296643C}"/>
              </a:ext>
            </a:extLst>
          </p:cNvPr>
          <p:cNvSpPr>
            <a:spLocks noGrp="1"/>
          </p:cNvSpPr>
          <p:nvPr>
            <p:ph type="dt" sz="half" idx="10"/>
          </p:nvPr>
        </p:nvSpPr>
        <p:spPr>
          <a:xfrm>
            <a:off x="628650" y="6356350"/>
            <a:ext cx="2057400" cy="365125"/>
          </a:xfrm>
          <a:prstGeom prst="rect">
            <a:avLst/>
          </a:prstGeom>
        </p:spPr>
        <p:txBody>
          <a:bodyPr/>
          <a:lstStyle/>
          <a:p>
            <a:fld id="{405341E1-CAD3-4E84-9225-11D49E575900}" type="datetimeFigureOut">
              <a:rPr lang="en-US" smtClean="0"/>
              <a:t>9/25/2018</a:t>
            </a:fld>
            <a:endParaRPr lang="en-US"/>
          </a:p>
        </p:txBody>
      </p:sp>
      <p:sp>
        <p:nvSpPr>
          <p:cNvPr id="8" name="Footer Placeholder 7">
            <a:extLst>
              <a:ext uri="{FF2B5EF4-FFF2-40B4-BE49-F238E27FC236}">
                <a16:creationId xmlns:a16="http://schemas.microsoft.com/office/drawing/2014/main" id="{5E9F2ECC-0AE3-4E6B-B919-366A091F22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5E92D5-5FC1-454A-89D3-FDDC3BC6430D}"/>
              </a:ext>
            </a:extLst>
          </p:cNvPr>
          <p:cNvSpPr>
            <a:spLocks noGrp="1"/>
          </p:cNvSpPr>
          <p:nvPr>
            <p:ph type="sldNum" sz="quarter" idx="12"/>
          </p:nvPr>
        </p:nvSpPr>
        <p:spPr>
          <a:xfrm>
            <a:off x="6457950" y="6356350"/>
            <a:ext cx="2057400" cy="365125"/>
          </a:xfrm>
          <a:prstGeom prst="rect">
            <a:avLst/>
          </a:prstGeom>
        </p:spPr>
        <p:txBody>
          <a:bodyPr/>
          <a:lstStyle/>
          <a:p>
            <a:fld id="{A9BF6DBD-8AD8-46BD-8A05-39EC1C036317}" type="slidenum">
              <a:rPr lang="en-US" smtClean="0"/>
              <a:t>‹#›</a:t>
            </a:fld>
            <a:endParaRPr lang="en-US"/>
          </a:p>
        </p:txBody>
      </p:sp>
    </p:spTree>
    <p:extLst>
      <p:ext uri="{BB962C8B-B14F-4D97-AF65-F5344CB8AC3E}">
        <p14:creationId xmlns:p14="http://schemas.microsoft.com/office/powerpoint/2010/main" val="25803917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0DB5-0855-42BD-8F06-0FD6575C4D3F}"/>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11FEB46-00D6-41E0-ABDB-AB8AFE1737F5}"/>
              </a:ext>
            </a:extLst>
          </p:cNvPr>
          <p:cNvSpPr>
            <a:spLocks noGrp="1"/>
          </p:cNvSpPr>
          <p:nvPr>
            <p:ph type="dt" sz="half" idx="10"/>
          </p:nvPr>
        </p:nvSpPr>
        <p:spPr>
          <a:xfrm>
            <a:off x="628650" y="6356350"/>
            <a:ext cx="2057400" cy="365125"/>
          </a:xfrm>
          <a:prstGeom prst="rect">
            <a:avLst/>
          </a:prstGeom>
        </p:spPr>
        <p:txBody>
          <a:bodyPr/>
          <a:lstStyle/>
          <a:p>
            <a:fld id="{405341E1-CAD3-4E84-9225-11D49E575900}" type="datetimeFigureOut">
              <a:rPr lang="en-US" smtClean="0"/>
              <a:t>9/25/2018</a:t>
            </a:fld>
            <a:endParaRPr lang="en-US"/>
          </a:p>
        </p:txBody>
      </p:sp>
      <p:sp>
        <p:nvSpPr>
          <p:cNvPr id="4" name="Footer Placeholder 3">
            <a:extLst>
              <a:ext uri="{FF2B5EF4-FFF2-40B4-BE49-F238E27FC236}">
                <a16:creationId xmlns:a16="http://schemas.microsoft.com/office/drawing/2014/main" id="{79A79CB5-C338-4033-8622-2566719073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D9C086-78FE-4562-A228-E0CA87C97C44}"/>
              </a:ext>
            </a:extLst>
          </p:cNvPr>
          <p:cNvSpPr>
            <a:spLocks noGrp="1"/>
          </p:cNvSpPr>
          <p:nvPr>
            <p:ph type="sldNum" sz="quarter" idx="12"/>
          </p:nvPr>
        </p:nvSpPr>
        <p:spPr>
          <a:xfrm>
            <a:off x="6457950" y="6356350"/>
            <a:ext cx="2057400" cy="365125"/>
          </a:xfrm>
          <a:prstGeom prst="rect">
            <a:avLst/>
          </a:prstGeom>
        </p:spPr>
        <p:txBody>
          <a:bodyPr/>
          <a:lstStyle/>
          <a:p>
            <a:fld id="{A9BF6DBD-8AD8-46BD-8A05-39EC1C036317}" type="slidenum">
              <a:rPr lang="en-US" smtClean="0"/>
              <a:t>‹#›</a:t>
            </a:fld>
            <a:endParaRPr lang="en-US"/>
          </a:p>
        </p:txBody>
      </p:sp>
    </p:spTree>
    <p:extLst>
      <p:ext uri="{BB962C8B-B14F-4D97-AF65-F5344CB8AC3E}">
        <p14:creationId xmlns:p14="http://schemas.microsoft.com/office/powerpoint/2010/main" val="2074239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DE0E1E-2FC4-4941-9E71-C34018264DE9}"/>
              </a:ext>
            </a:extLst>
          </p:cNvPr>
          <p:cNvSpPr>
            <a:spLocks noGrp="1"/>
          </p:cNvSpPr>
          <p:nvPr>
            <p:ph type="dt" sz="half" idx="10"/>
          </p:nvPr>
        </p:nvSpPr>
        <p:spPr>
          <a:xfrm>
            <a:off x="628650" y="6356350"/>
            <a:ext cx="2057400" cy="365125"/>
          </a:xfrm>
          <a:prstGeom prst="rect">
            <a:avLst/>
          </a:prstGeom>
        </p:spPr>
        <p:txBody>
          <a:bodyPr/>
          <a:lstStyle/>
          <a:p>
            <a:fld id="{405341E1-CAD3-4E84-9225-11D49E575900}" type="datetimeFigureOut">
              <a:rPr lang="en-US" smtClean="0"/>
              <a:t>9/25/2018</a:t>
            </a:fld>
            <a:endParaRPr lang="en-US"/>
          </a:p>
        </p:txBody>
      </p:sp>
      <p:sp>
        <p:nvSpPr>
          <p:cNvPr id="3" name="Footer Placeholder 2">
            <a:extLst>
              <a:ext uri="{FF2B5EF4-FFF2-40B4-BE49-F238E27FC236}">
                <a16:creationId xmlns:a16="http://schemas.microsoft.com/office/drawing/2014/main" id="{03E0B3EE-0B94-46B9-893E-4F0A073BEE6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C9BB1C-C358-4357-B1BD-233F8C5C2CD4}"/>
              </a:ext>
            </a:extLst>
          </p:cNvPr>
          <p:cNvSpPr>
            <a:spLocks noGrp="1"/>
          </p:cNvSpPr>
          <p:nvPr>
            <p:ph type="sldNum" sz="quarter" idx="12"/>
          </p:nvPr>
        </p:nvSpPr>
        <p:spPr>
          <a:xfrm>
            <a:off x="6457950" y="6356350"/>
            <a:ext cx="2057400" cy="365125"/>
          </a:xfrm>
          <a:prstGeom prst="rect">
            <a:avLst/>
          </a:prstGeom>
        </p:spPr>
        <p:txBody>
          <a:bodyPr/>
          <a:lstStyle/>
          <a:p>
            <a:fld id="{A9BF6DBD-8AD8-46BD-8A05-39EC1C036317}" type="slidenum">
              <a:rPr lang="en-US" smtClean="0"/>
              <a:t>‹#›</a:t>
            </a:fld>
            <a:endParaRPr lang="en-US"/>
          </a:p>
        </p:txBody>
      </p:sp>
    </p:spTree>
    <p:extLst>
      <p:ext uri="{BB962C8B-B14F-4D97-AF65-F5344CB8AC3E}">
        <p14:creationId xmlns:p14="http://schemas.microsoft.com/office/powerpoint/2010/main" val="1871433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C179-9FF3-473F-B4D9-32B184931ABA}"/>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69E23F2-5F5B-448D-AF16-7D552EABC06E}"/>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D70B98-D1C9-4506-9E2F-13908DAF486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EEB9454-66EF-4AE6-8EB9-ECB952CD019F}"/>
              </a:ext>
            </a:extLst>
          </p:cNvPr>
          <p:cNvSpPr>
            <a:spLocks noGrp="1"/>
          </p:cNvSpPr>
          <p:nvPr>
            <p:ph type="dt" sz="half" idx="10"/>
          </p:nvPr>
        </p:nvSpPr>
        <p:spPr>
          <a:xfrm>
            <a:off x="628650" y="6356350"/>
            <a:ext cx="2057400" cy="365125"/>
          </a:xfrm>
          <a:prstGeom prst="rect">
            <a:avLst/>
          </a:prstGeom>
        </p:spPr>
        <p:txBody>
          <a:bodyPr/>
          <a:lstStyle/>
          <a:p>
            <a:fld id="{405341E1-CAD3-4E84-9225-11D49E575900}" type="datetimeFigureOut">
              <a:rPr lang="en-US" smtClean="0"/>
              <a:t>9/25/2018</a:t>
            </a:fld>
            <a:endParaRPr lang="en-US"/>
          </a:p>
        </p:txBody>
      </p:sp>
      <p:sp>
        <p:nvSpPr>
          <p:cNvPr id="6" name="Footer Placeholder 5">
            <a:extLst>
              <a:ext uri="{FF2B5EF4-FFF2-40B4-BE49-F238E27FC236}">
                <a16:creationId xmlns:a16="http://schemas.microsoft.com/office/drawing/2014/main" id="{032DDB54-9F5D-4969-8507-535ADDD5ED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63225-4B69-4716-B5E5-64163515BF35}"/>
              </a:ext>
            </a:extLst>
          </p:cNvPr>
          <p:cNvSpPr>
            <a:spLocks noGrp="1"/>
          </p:cNvSpPr>
          <p:nvPr>
            <p:ph type="sldNum" sz="quarter" idx="12"/>
          </p:nvPr>
        </p:nvSpPr>
        <p:spPr>
          <a:xfrm>
            <a:off x="6457950" y="6356350"/>
            <a:ext cx="2057400" cy="365125"/>
          </a:xfrm>
          <a:prstGeom prst="rect">
            <a:avLst/>
          </a:prstGeom>
        </p:spPr>
        <p:txBody>
          <a:bodyPr/>
          <a:lstStyle/>
          <a:p>
            <a:fld id="{A9BF6DBD-8AD8-46BD-8A05-39EC1C036317}" type="slidenum">
              <a:rPr lang="en-US" smtClean="0"/>
              <a:t>‹#›</a:t>
            </a:fld>
            <a:endParaRPr lang="en-US"/>
          </a:p>
        </p:txBody>
      </p:sp>
    </p:spTree>
    <p:extLst>
      <p:ext uri="{BB962C8B-B14F-4D97-AF65-F5344CB8AC3E}">
        <p14:creationId xmlns:p14="http://schemas.microsoft.com/office/powerpoint/2010/main" val="145704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22978912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0D40E-5EE0-4B2A-A09A-8B5D1C37C07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C77486-FB55-4869-90B8-2303479A16AF}"/>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9FCD30-DAC7-4D74-AEF0-0972C3881E89}"/>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A0B41B-2FA8-4EAF-BFF1-D4EF6C0055F0}"/>
              </a:ext>
            </a:extLst>
          </p:cNvPr>
          <p:cNvSpPr>
            <a:spLocks noGrp="1"/>
          </p:cNvSpPr>
          <p:nvPr>
            <p:ph type="dt" sz="half" idx="10"/>
          </p:nvPr>
        </p:nvSpPr>
        <p:spPr>
          <a:xfrm>
            <a:off x="628650" y="6356350"/>
            <a:ext cx="2057400" cy="365125"/>
          </a:xfrm>
          <a:prstGeom prst="rect">
            <a:avLst/>
          </a:prstGeom>
        </p:spPr>
        <p:txBody>
          <a:bodyPr/>
          <a:lstStyle/>
          <a:p>
            <a:fld id="{405341E1-CAD3-4E84-9225-11D49E575900}" type="datetimeFigureOut">
              <a:rPr lang="en-US" smtClean="0"/>
              <a:t>9/25/2018</a:t>
            </a:fld>
            <a:endParaRPr lang="en-US"/>
          </a:p>
        </p:txBody>
      </p:sp>
      <p:sp>
        <p:nvSpPr>
          <p:cNvPr id="6" name="Footer Placeholder 5">
            <a:extLst>
              <a:ext uri="{FF2B5EF4-FFF2-40B4-BE49-F238E27FC236}">
                <a16:creationId xmlns:a16="http://schemas.microsoft.com/office/drawing/2014/main" id="{F0DD1CCA-5884-4D81-8F5D-10055A62BA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CD8ED-2400-448C-BB4B-27269CB433B7}"/>
              </a:ext>
            </a:extLst>
          </p:cNvPr>
          <p:cNvSpPr>
            <a:spLocks noGrp="1"/>
          </p:cNvSpPr>
          <p:nvPr>
            <p:ph type="sldNum" sz="quarter" idx="12"/>
          </p:nvPr>
        </p:nvSpPr>
        <p:spPr>
          <a:xfrm>
            <a:off x="6457950" y="6356350"/>
            <a:ext cx="2057400" cy="365125"/>
          </a:xfrm>
          <a:prstGeom prst="rect">
            <a:avLst/>
          </a:prstGeom>
        </p:spPr>
        <p:txBody>
          <a:bodyPr/>
          <a:lstStyle/>
          <a:p>
            <a:fld id="{A9BF6DBD-8AD8-46BD-8A05-39EC1C036317}" type="slidenum">
              <a:rPr lang="en-US" smtClean="0"/>
              <a:t>‹#›</a:t>
            </a:fld>
            <a:endParaRPr lang="en-US"/>
          </a:p>
        </p:txBody>
      </p:sp>
    </p:spTree>
    <p:extLst>
      <p:ext uri="{BB962C8B-B14F-4D97-AF65-F5344CB8AC3E}">
        <p14:creationId xmlns:p14="http://schemas.microsoft.com/office/powerpoint/2010/main" val="13134878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5ABBD-CCB8-47B4-8402-4FB1A57F9F4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15BDD5-94D4-4B64-BB50-45011D882877}"/>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ACC41-DA75-4DF6-B223-C6A9BAC2F567}"/>
              </a:ext>
            </a:extLst>
          </p:cNvPr>
          <p:cNvSpPr>
            <a:spLocks noGrp="1"/>
          </p:cNvSpPr>
          <p:nvPr>
            <p:ph type="dt" sz="half" idx="10"/>
          </p:nvPr>
        </p:nvSpPr>
        <p:spPr>
          <a:xfrm>
            <a:off x="628650" y="6356350"/>
            <a:ext cx="2057400" cy="365125"/>
          </a:xfrm>
          <a:prstGeom prst="rect">
            <a:avLst/>
          </a:prstGeom>
        </p:spPr>
        <p:txBody>
          <a:bodyPr/>
          <a:lstStyle/>
          <a:p>
            <a:fld id="{405341E1-CAD3-4E84-9225-11D49E575900}" type="datetimeFigureOut">
              <a:rPr lang="en-US" smtClean="0"/>
              <a:t>9/25/2018</a:t>
            </a:fld>
            <a:endParaRPr lang="en-US"/>
          </a:p>
        </p:txBody>
      </p:sp>
      <p:sp>
        <p:nvSpPr>
          <p:cNvPr id="5" name="Footer Placeholder 4">
            <a:extLst>
              <a:ext uri="{FF2B5EF4-FFF2-40B4-BE49-F238E27FC236}">
                <a16:creationId xmlns:a16="http://schemas.microsoft.com/office/drawing/2014/main" id="{C1A32601-DB9C-4290-95FC-D2147C8B7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0FDEC-C940-4CCF-80E9-59F68AFEEDEE}"/>
              </a:ext>
            </a:extLst>
          </p:cNvPr>
          <p:cNvSpPr>
            <a:spLocks noGrp="1"/>
          </p:cNvSpPr>
          <p:nvPr>
            <p:ph type="sldNum" sz="quarter" idx="12"/>
          </p:nvPr>
        </p:nvSpPr>
        <p:spPr>
          <a:xfrm>
            <a:off x="6457950" y="6356350"/>
            <a:ext cx="2057400" cy="365125"/>
          </a:xfrm>
          <a:prstGeom prst="rect">
            <a:avLst/>
          </a:prstGeom>
        </p:spPr>
        <p:txBody>
          <a:bodyPr/>
          <a:lstStyle/>
          <a:p>
            <a:fld id="{A9BF6DBD-8AD8-46BD-8A05-39EC1C036317}" type="slidenum">
              <a:rPr lang="en-US" smtClean="0"/>
              <a:t>‹#›</a:t>
            </a:fld>
            <a:endParaRPr lang="en-US"/>
          </a:p>
        </p:txBody>
      </p:sp>
    </p:spTree>
    <p:extLst>
      <p:ext uri="{BB962C8B-B14F-4D97-AF65-F5344CB8AC3E}">
        <p14:creationId xmlns:p14="http://schemas.microsoft.com/office/powerpoint/2010/main" val="13366372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620204-A2DE-4F7B-BCD7-4935D2CB737B}"/>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0C4A0D-0B59-4C04-A79B-6B2F6660109C}"/>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EB48D0-A1B5-40BC-9936-C8A1B7B4B045}"/>
              </a:ext>
            </a:extLst>
          </p:cNvPr>
          <p:cNvSpPr>
            <a:spLocks noGrp="1"/>
          </p:cNvSpPr>
          <p:nvPr>
            <p:ph type="dt" sz="half" idx="10"/>
          </p:nvPr>
        </p:nvSpPr>
        <p:spPr>
          <a:xfrm>
            <a:off x="628650" y="6356350"/>
            <a:ext cx="2057400" cy="365125"/>
          </a:xfrm>
          <a:prstGeom prst="rect">
            <a:avLst/>
          </a:prstGeom>
        </p:spPr>
        <p:txBody>
          <a:bodyPr/>
          <a:lstStyle/>
          <a:p>
            <a:fld id="{405341E1-CAD3-4E84-9225-11D49E575900}" type="datetimeFigureOut">
              <a:rPr lang="en-US" smtClean="0"/>
              <a:t>9/25/2018</a:t>
            </a:fld>
            <a:endParaRPr lang="en-US"/>
          </a:p>
        </p:txBody>
      </p:sp>
      <p:sp>
        <p:nvSpPr>
          <p:cNvPr id="5" name="Footer Placeholder 4">
            <a:extLst>
              <a:ext uri="{FF2B5EF4-FFF2-40B4-BE49-F238E27FC236}">
                <a16:creationId xmlns:a16="http://schemas.microsoft.com/office/drawing/2014/main" id="{F5247448-A4A1-463C-A248-950711A54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A8814-119F-4B32-8C29-495F911EDDFB}"/>
              </a:ext>
            </a:extLst>
          </p:cNvPr>
          <p:cNvSpPr>
            <a:spLocks noGrp="1"/>
          </p:cNvSpPr>
          <p:nvPr>
            <p:ph type="sldNum" sz="quarter" idx="12"/>
          </p:nvPr>
        </p:nvSpPr>
        <p:spPr>
          <a:xfrm>
            <a:off x="6457950" y="6356350"/>
            <a:ext cx="2057400" cy="365125"/>
          </a:xfrm>
          <a:prstGeom prst="rect">
            <a:avLst/>
          </a:prstGeom>
        </p:spPr>
        <p:txBody>
          <a:bodyPr/>
          <a:lstStyle/>
          <a:p>
            <a:fld id="{A9BF6DBD-8AD8-46BD-8A05-39EC1C036317}" type="slidenum">
              <a:rPr lang="en-US" smtClean="0"/>
              <a:t>‹#›</a:t>
            </a:fld>
            <a:endParaRPr lang="en-US"/>
          </a:p>
        </p:txBody>
      </p:sp>
    </p:spTree>
    <p:extLst>
      <p:ext uri="{BB962C8B-B14F-4D97-AF65-F5344CB8AC3E}">
        <p14:creationId xmlns:p14="http://schemas.microsoft.com/office/powerpoint/2010/main" val="102830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4192" y="1812925"/>
            <a:ext cx="3793989" cy="424027"/>
          </a:xfrm>
        </p:spPr>
        <p:txBody>
          <a:bodyPr anchor="b"/>
          <a:lstStyle>
            <a:lvl1pPr marL="0" indent="0">
              <a:buNone/>
              <a:defRPr sz="1600" b="1">
                <a:solidFill>
                  <a:srgbClr val="2038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812925"/>
            <a:ext cx="3887391" cy="424027"/>
          </a:xfrm>
        </p:spPr>
        <p:txBody>
          <a:bodyPr anchor="b"/>
          <a:lstStyle>
            <a:lvl1pPr marL="0" indent="0">
              <a:buNone/>
              <a:defRPr sz="1600" b="1">
                <a:solidFill>
                  <a:srgbClr val="20386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1945538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3850586739"/>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1681724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1200"/>
            </a:lvl1pPr>
            <a:lvl2pPr>
              <a:defRPr sz="1200"/>
            </a:lvl2pPr>
            <a:lvl3pPr>
              <a:defRPr sz="1200"/>
            </a:lvl3pPr>
            <a:lvl4pPr>
              <a:defRPr sz="1200"/>
            </a:lvl4pPr>
            <a:lvl5pPr>
              <a:defRPr sz="12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2575266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4740B-4443-42E0-BD04-50747A72C1C0}" type="slidenum">
              <a:rPr lang="en-US" smtClean="0"/>
              <a:t>‹#›</a:t>
            </a:fld>
            <a:endParaRPr lang="en-US"/>
          </a:p>
        </p:txBody>
      </p:sp>
    </p:spTree>
    <p:extLst>
      <p:ext uri="{BB962C8B-B14F-4D97-AF65-F5344CB8AC3E}">
        <p14:creationId xmlns:p14="http://schemas.microsoft.com/office/powerpoint/2010/main" val="75433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08690"/>
            <a:ext cx="7886700" cy="48199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4740B-4443-42E0-BD04-50747A72C1C0}" type="slidenum">
              <a:rPr lang="en-US" smtClean="0"/>
              <a:t>‹#›</a:t>
            </a:fld>
            <a:endParaRPr lang="en-US"/>
          </a:p>
        </p:txBody>
      </p:sp>
      <p:sp>
        <p:nvSpPr>
          <p:cNvPr id="7" name="Rectangle 6">
            <a:extLst>
              <a:ext uri="{FF2B5EF4-FFF2-40B4-BE49-F238E27FC236}">
                <a16:creationId xmlns:a16="http://schemas.microsoft.com/office/drawing/2014/main" id="{E41D555D-8ACE-4DC7-8C6C-52F5202D25A5}"/>
              </a:ext>
            </a:extLst>
          </p:cNvPr>
          <p:cNvSpPr/>
          <p:nvPr userDrawn="1"/>
        </p:nvSpPr>
        <p:spPr>
          <a:xfrm>
            <a:off x="0" y="434534"/>
            <a:ext cx="9144000" cy="279308"/>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8" name="Rectangle 7">
            <a:extLst>
              <a:ext uri="{FF2B5EF4-FFF2-40B4-BE49-F238E27FC236}">
                <a16:creationId xmlns:a16="http://schemas.microsoft.com/office/drawing/2014/main" id="{040E8793-C724-445D-A766-076A32CDD524}"/>
              </a:ext>
            </a:extLst>
          </p:cNvPr>
          <p:cNvSpPr/>
          <p:nvPr userDrawn="1"/>
        </p:nvSpPr>
        <p:spPr>
          <a:xfrm>
            <a:off x="0" y="169793"/>
            <a:ext cx="9144000" cy="502459"/>
          </a:xfrm>
          <a:prstGeom prst="rect">
            <a:avLst/>
          </a:prstGeom>
          <a:solidFill>
            <a:srgbClr val="20386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TextBox 8">
            <a:extLst>
              <a:ext uri="{FF2B5EF4-FFF2-40B4-BE49-F238E27FC236}">
                <a16:creationId xmlns:a16="http://schemas.microsoft.com/office/drawing/2014/main" id="{EE56B241-D9F9-4D25-9720-DE2D3130EF1C}"/>
              </a:ext>
            </a:extLst>
          </p:cNvPr>
          <p:cNvSpPr txBox="1"/>
          <p:nvPr userDrawn="1"/>
        </p:nvSpPr>
        <p:spPr>
          <a:xfrm>
            <a:off x="96925" y="240936"/>
            <a:ext cx="3379862" cy="369332"/>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latin typeface="PermianSlabSerifTypeface" panose="02000000000000000000" pitchFamily="50" charset="0"/>
              </a:rPr>
              <a:t>Crisis Responder Training</a:t>
            </a:r>
            <a:endParaRPr lang="en-US" b="1" dirty="0">
              <a:solidFill>
                <a:schemeClr val="bg1"/>
              </a:solidFill>
              <a:effectLst>
                <a:outerShdw blurRad="38100" dist="38100" dir="2700000" algn="tl">
                  <a:srgbClr val="000000">
                    <a:alpha val="43137"/>
                  </a:srgbClr>
                </a:outerShdw>
              </a:effectLst>
              <a:latin typeface="PermianSlabSerifTypeface" panose="02000000000000000000" pitchFamily="50" charset="0"/>
            </a:endParaRPr>
          </a:p>
        </p:txBody>
      </p:sp>
      <p:pic>
        <p:nvPicPr>
          <p:cNvPr id="12" name="Picture 11">
            <a:extLst>
              <a:ext uri="{FF2B5EF4-FFF2-40B4-BE49-F238E27FC236}">
                <a16:creationId xmlns:a16="http://schemas.microsoft.com/office/drawing/2014/main" id="{63156650-9CD3-4152-860E-C901C8C09DC9}"/>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96925" y="6366431"/>
            <a:ext cx="1778998" cy="405666"/>
          </a:xfrm>
          <a:prstGeom prst="rect">
            <a:avLst/>
          </a:prstGeom>
        </p:spPr>
      </p:pic>
    </p:spTree>
    <p:extLst>
      <p:ext uri="{BB962C8B-B14F-4D97-AF65-F5344CB8AC3E}">
        <p14:creationId xmlns:p14="http://schemas.microsoft.com/office/powerpoint/2010/main" val="158608462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Lst>
  <p:hf hdr="0" dt="0"/>
  <p:txStyles>
    <p:titleStyle>
      <a:lvl1pPr marL="0" algn="ctr" defTabSz="457200" rtl="0" eaLnBrk="1" latinLnBrk="0" hangingPunct="1">
        <a:lnSpc>
          <a:spcPct val="90000"/>
        </a:lnSpc>
        <a:spcBef>
          <a:spcPct val="0"/>
        </a:spcBef>
        <a:buNone/>
        <a:defRPr lang="en-US" sz="2400" b="1" kern="1200" dirty="0">
          <a:solidFill>
            <a:srgbClr val="EF3925"/>
          </a:solidFill>
          <a:latin typeface="PermianSlabSerifTypeface" panose="02000000000000000000" pitchFamily="50" charset="0"/>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31634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4065AD7-B8C7-4151-BC8D-9E40226F4E7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C18934E5-BFF6-4A27-A316-91279A34F2BA}"/>
              </a:ext>
            </a:extLst>
          </p:cNvPr>
          <p:cNvSpPr/>
          <p:nvPr userDrawn="1"/>
        </p:nvSpPr>
        <p:spPr>
          <a:xfrm>
            <a:off x="0" y="3468323"/>
            <a:ext cx="9144000" cy="1279845"/>
          </a:xfrm>
          <a:prstGeom prst="rect">
            <a:avLst/>
          </a:prstGeom>
          <a:solidFill>
            <a:srgbClr val="20386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8" name="Title 1">
            <a:extLst>
              <a:ext uri="{FF2B5EF4-FFF2-40B4-BE49-F238E27FC236}">
                <a16:creationId xmlns:a16="http://schemas.microsoft.com/office/drawing/2014/main" id="{8F54F73B-5B9C-4B0C-818C-72CCDC4DFC11}"/>
              </a:ext>
            </a:extLst>
          </p:cNvPr>
          <p:cNvSpPr txBox="1">
            <a:spLocks/>
          </p:cNvSpPr>
          <p:nvPr userDrawn="1"/>
        </p:nvSpPr>
        <p:spPr>
          <a:xfrm>
            <a:off x="1143000" y="3683960"/>
            <a:ext cx="6858000" cy="4628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chemeClr val="bg1"/>
                </a:solidFill>
                <a:effectLst>
                  <a:outerShdw blurRad="38100" dist="38100" dir="2700000" algn="tl">
                    <a:srgbClr val="000000">
                      <a:alpha val="43137"/>
                    </a:srgbClr>
                  </a:outerShdw>
                </a:effectLst>
                <a:latin typeface="PermianSlabSerifTypeface" panose="02000000000000000000" pitchFamily="50" charset="0"/>
              </a:rPr>
              <a:t>Crisis Responder Training</a:t>
            </a:r>
          </a:p>
        </p:txBody>
      </p:sp>
      <p:sp>
        <p:nvSpPr>
          <p:cNvPr id="9" name="Title 1">
            <a:extLst>
              <a:ext uri="{FF2B5EF4-FFF2-40B4-BE49-F238E27FC236}">
                <a16:creationId xmlns:a16="http://schemas.microsoft.com/office/drawing/2014/main" id="{6A2A29F9-7305-4595-9B6A-5555127C6433}"/>
              </a:ext>
            </a:extLst>
          </p:cNvPr>
          <p:cNvSpPr txBox="1">
            <a:spLocks/>
          </p:cNvSpPr>
          <p:nvPr userDrawn="1"/>
        </p:nvSpPr>
        <p:spPr>
          <a:xfrm>
            <a:off x="1144398" y="4155522"/>
            <a:ext cx="6858000" cy="46280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chemeClr val="bg1"/>
                </a:solidFill>
                <a:effectLst>
                  <a:outerShdw blurRad="38100" dist="38100" dir="2700000" algn="tl">
                    <a:srgbClr val="000000">
                      <a:alpha val="43137"/>
                    </a:srgbClr>
                  </a:outerShdw>
                </a:effectLst>
                <a:latin typeface="PermianSlabSerifTypeface" panose="02000000000000000000" pitchFamily="50" charset="0"/>
              </a:rPr>
              <a:t>Office of Crisis Services and Suicide Prevention</a:t>
            </a:r>
          </a:p>
        </p:txBody>
      </p:sp>
      <p:pic>
        <p:nvPicPr>
          <p:cNvPr id="10" name="Picture 9">
            <a:extLst>
              <a:ext uri="{FF2B5EF4-FFF2-40B4-BE49-F238E27FC236}">
                <a16:creationId xmlns:a16="http://schemas.microsoft.com/office/drawing/2014/main" id="{1D51F343-26D1-450D-8E62-58A9DC9A6FC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16142" y="1580768"/>
            <a:ext cx="6311717" cy="1439263"/>
          </a:xfrm>
          <a:prstGeom prst="rect">
            <a:avLst/>
          </a:prstGeom>
        </p:spPr>
      </p:pic>
    </p:spTree>
    <p:extLst>
      <p:ext uri="{BB962C8B-B14F-4D97-AF65-F5344CB8AC3E}">
        <p14:creationId xmlns:p14="http://schemas.microsoft.com/office/powerpoint/2010/main" val="26382758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2" Type="http://schemas.openxmlformats.org/officeDocument/2006/relationships/hyperlink" Target="http://www.surgeongeneral.gov/library/mentalhealth/home.htm"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9.xml"/><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4.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slide" Target="slide69.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slide" Target="slide6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slide" Target="slide147.xml"/><Relationship Id="rId3" Type="http://schemas.openxmlformats.org/officeDocument/2006/relationships/slide" Target="slide17.xml"/><Relationship Id="rId7" Type="http://schemas.openxmlformats.org/officeDocument/2006/relationships/slide" Target="slide133.xml"/><Relationship Id="rId12" Type="http://schemas.openxmlformats.org/officeDocument/2006/relationships/slide" Target="slide206.xml"/><Relationship Id="rId2" Type="http://schemas.openxmlformats.org/officeDocument/2006/relationships/slide" Target="slide8.xml"/><Relationship Id="rId1" Type="http://schemas.openxmlformats.org/officeDocument/2006/relationships/slideLayout" Target="../slideLayouts/slideLayout6.xml"/><Relationship Id="rId6" Type="http://schemas.openxmlformats.org/officeDocument/2006/relationships/slide" Target="slide112.xml"/><Relationship Id="rId11" Type="http://schemas.openxmlformats.org/officeDocument/2006/relationships/slide" Target="slide192.xml"/><Relationship Id="rId5" Type="http://schemas.openxmlformats.org/officeDocument/2006/relationships/slide" Target="slide80.xml"/><Relationship Id="rId10" Type="http://schemas.openxmlformats.org/officeDocument/2006/relationships/slide" Target="slide179.xml"/><Relationship Id="rId4" Type="http://schemas.openxmlformats.org/officeDocument/2006/relationships/slide" Target="slide31.xml"/><Relationship Id="rId9" Type="http://schemas.openxmlformats.org/officeDocument/2006/relationships/slide" Target="slide160.xml"/></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724D59-6E4E-40BA-B543-7D86EEA7A677}"/>
              </a:ext>
            </a:extLst>
          </p:cNvPr>
          <p:cNvSpPr txBox="1"/>
          <p:nvPr/>
        </p:nvSpPr>
        <p:spPr>
          <a:xfrm>
            <a:off x="786809" y="5648464"/>
            <a:ext cx="7740502" cy="707886"/>
          </a:xfrm>
          <a:prstGeom prst="rect">
            <a:avLst/>
          </a:prstGeom>
          <a:noFill/>
        </p:spPr>
        <p:txBody>
          <a:bodyPr wrap="squar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This presentation was developed [in part] under Federal Grant Number 1H79SM062098, Federal Award Identification Number (FAIN) SM062098 from the Substance Abuse and Mental Health Services Administration (SAMHSA), U.S. Department of Health and Human Services (HHS). The views, policies, and opinions expressed are those of the authors and do not necessarily reflect those of SAMHSA or HHS.</a:t>
            </a:r>
          </a:p>
        </p:txBody>
      </p:sp>
    </p:spTree>
    <p:extLst>
      <p:ext uri="{BB962C8B-B14F-4D97-AF65-F5344CB8AC3E}">
        <p14:creationId xmlns:p14="http://schemas.microsoft.com/office/powerpoint/2010/main" val="36582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51471"/>
            <a:ext cx="7886700" cy="524462"/>
          </a:xfrm>
        </p:spPr>
        <p:txBody>
          <a:bodyPr/>
          <a:lstStyle/>
          <a:p>
            <a:r>
              <a:rPr lang="en-US" dirty="0"/>
              <a:t>What is a Mental Health Crisis?</a:t>
            </a:r>
          </a:p>
        </p:txBody>
      </p:sp>
      <p:sp>
        <p:nvSpPr>
          <p:cNvPr id="3" name="Content Placeholder 2"/>
          <p:cNvSpPr>
            <a:spLocks noGrp="1"/>
          </p:cNvSpPr>
          <p:nvPr>
            <p:ph idx="4294967295"/>
          </p:nvPr>
        </p:nvSpPr>
        <p:spPr>
          <a:xfrm>
            <a:off x="499731" y="1315240"/>
            <a:ext cx="8091376" cy="5041111"/>
          </a:xfrm>
        </p:spPr>
        <p:txBody>
          <a:bodyPr>
            <a:noAutofit/>
          </a:bodyPr>
          <a:lstStyle/>
          <a:p>
            <a:pPr>
              <a:lnSpc>
                <a:spcPct val="120000"/>
              </a:lnSpc>
            </a:pPr>
            <a:r>
              <a:rPr lang="en-US" dirty="0"/>
              <a:t>A </a:t>
            </a:r>
            <a:r>
              <a:rPr lang="en-US" b="1" dirty="0"/>
              <a:t>mental health crisis </a:t>
            </a:r>
            <a:r>
              <a:rPr lang="en-US" dirty="0"/>
              <a:t>is any intensive behavioral, emotional, or psychiatric situation that is perceived to be a crisis by the individual/family experiencing the crisis. </a:t>
            </a:r>
          </a:p>
          <a:p>
            <a:pPr>
              <a:lnSpc>
                <a:spcPct val="120000"/>
              </a:lnSpc>
            </a:pPr>
            <a:r>
              <a:rPr lang="en-US" dirty="0"/>
              <a:t>We do not want to discourage anyone from seeking crisis services, however, we do want to encourage individuals to engage in the crisis services system if there is any one (or multiple) of the following:</a:t>
            </a:r>
          </a:p>
          <a:p>
            <a:pPr marL="342892" indent="-342892">
              <a:lnSpc>
                <a:spcPct val="100000"/>
              </a:lnSpc>
              <a:spcBef>
                <a:spcPts val="600"/>
              </a:spcBef>
              <a:buFont typeface="Arial" panose="020B0604020202020204" pitchFamily="34" charset="0"/>
              <a:buChar char="•"/>
            </a:pPr>
            <a:r>
              <a:rPr lang="en-US" dirty="0"/>
              <a:t>Threat or imminent risk of suicide</a:t>
            </a:r>
          </a:p>
          <a:p>
            <a:pPr marL="342892" indent="-342892">
              <a:lnSpc>
                <a:spcPct val="100000"/>
              </a:lnSpc>
              <a:spcBef>
                <a:spcPts val="600"/>
              </a:spcBef>
              <a:buFont typeface="Arial" panose="020B0604020202020204" pitchFamily="34" charset="0"/>
              <a:buChar char="•"/>
            </a:pPr>
            <a:r>
              <a:rPr lang="en-US" dirty="0"/>
              <a:t>Threat or imminent risk of harm to others</a:t>
            </a:r>
          </a:p>
          <a:p>
            <a:pPr marL="342892" indent="-342892">
              <a:lnSpc>
                <a:spcPct val="100000"/>
              </a:lnSpc>
              <a:spcBef>
                <a:spcPts val="600"/>
              </a:spcBef>
              <a:buFont typeface="Arial" panose="020B0604020202020204" pitchFamily="34" charset="0"/>
              <a:buChar char="•"/>
            </a:pPr>
            <a:r>
              <a:rPr lang="en-US" dirty="0"/>
              <a:t>Inability to avoid imminent danger or self-harm</a:t>
            </a:r>
          </a:p>
          <a:p>
            <a:pPr marL="342892" indent="-342892">
              <a:lnSpc>
                <a:spcPct val="100000"/>
              </a:lnSpc>
              <a:spcBef>
                <a:spcPts val="600"/>
              </a:spcBef>
              <a:buFont typeface="Arial" panose="020B0604020202020204" pitchFamily="34" charset="0"/>
              <a:buChar char="•"/>
            </a:pPr>
            <a:r>
              <a:rPr lang="en-US" dirty="0"/>
              <a:t>Inability to properly care for self</a:t>
            </a:r>
          </a:p>
          <a:p>
            <a:pPr>
              <a:lnSpc>
                <a:spcPct val="120000"/>
              </a:lnSpc>
            </a:pPr>
            <a:r>
              <a:rPr lang="en-US" i="1" dirty="0"/>
              <a:t>Note: This definition focuses on the needs of the individual rather than the root cause of the mental health crisis. A crisis is determined by the individual. </a:t>
            </a:r>
          </a:p>
          <a:p>
            <a:pPr>
              <a:lnSpc>
                <a:spcPct val="120000"/>
              </a:lnSpc>
            </a:pPr>
            <a:r>
              <a:rPr lang="en-US" sz="1600" b="1" dirty="0">
                <a:solidFill>
                  <a:srgbClr val="002060"/>
                </a:solidFill>
                <a:latin typeface="PermianSlabSerifTypeface" panose="02000000000000000000" pitchFamily="50" charset="0"/>
              </a:rPr>
              <a:t>How can an individual seek Crisis Services in Tennessee? </a:t>
            </a:r>
          </a:p>
          <a:p>
            <a:pPr>
              <a:lnSpc>
                <a:spcPct val="100000"/>
              </a:lnSpc>
            </a:pPr>
            <a:r>
              <a:rPr lang="en-US" dirty="0"/>
              <a:t>Behavioral health crisis services can be activated by a telephone contact or at a walk-in center:</a:t>
            </a:r>
          </a:p>
          <a:p>
            <a:pPr algn="ctr">
              <a:lnSpc>
                <a:spcPct val="100000"/>
              </a:lnSpc>
            </a:pPr>
            <a:r>
              <a:rPr lang="en-US" b="1" dirty="0"/>
              <a:t>Tennessee Statewide Crisis Line </a:t>
            </a:r>
          </a:p>
          <a:p>
            <a:pPr algn="ctr">
              <a:lnSpc>
                <a:spcPct val="100000"/>
              </a:lnSpc>
            </a:pPr>
            <a:r>
              <a:rPr lang="en-US" b="1" dirty="0"/>
              <a:t>855-CRISIS-1 (855-274-7471)</a:t>
            </a:r>
            <a:endParaRPr lang="en-US" dirty="0"/>
          </a:p>
          <a:p>
            <a:pPr>
              <a:lnSpc>
                <a:spcPct val="100000"/>
              </a:lnSpc>
            </a:pPr>
            <a:r>
              <a:rPr lang="en-US" dirty="0"/>
              <a:t>The statewide crisis line is a 24/7/365 call system to help anyone experiencing a mental health crisis.  All calls are geo-routed to a trained crisis specialist within an individual’s area. The service is free.</a:t>
            </a:r>
          </a:p>
          <a:p>
            <a:pPr>
              <a:lnSpc>
                <a:spcPct val="100000"/>
              </a:lnSpc>
            </a:pPr>
            <a:r>
              <a:rPr lang="en-US" i="1" dirty="0"/>
              <a:t>Note: This number is managed by the Mental Health Cooperative with oversight by TDMHSAS</a:t>
            </a:r>
            <a:endParaRPr lang="en-US" b="1" dirty="0">
              <a:solidFill>
                <a:srgbClr val="002060"/>
              </a:solidFill>
            </a:endParaRP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4740B-4443-42E0-BD04-50747A72C1C0}" type="slidenum">
              <a:rPr lang="en-US" smtClean="0"/>
              <a:t>10</a:t>
            </a:fld>
            <a:endParaRPr lang="en-US" dirty="0"/>
          </a:p>
        </p:txBody>
      </p:sp>
      <p:sp>
        <p:nvSpPr>
          <p:cNvPr id="6" name="Rectangle 5">
            <a:extLst>
              <a:ext uri="{FF2B5EF4-FFF2-40B4-BE49-F238E27FC236}">
                <a16:creationId xmlns:a16="http://schemas.microsoft.com/office/drawing/2014/main" id="{9D505858-EF6F-47C1-AF85-201AFCA8175E}"/>
              </a:ext>
            </a:extLst>
          </p:cNvPr>
          <p:cNvSpPr/>
          <p:nvPr/>
        </p:nvSpPr>
        <p:spPr>
          <a:xfrm>
            <a:off x="399007" y="1275934"/>
            <a:ext cx="8345987" cy="494411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7" name="Straight Connector 6">
            <a:extLst>
              <a:ext uri="{FF2B5EF4-FFF2-40B4-BE49-F238E27FC236}">
                <a16:creationId xmlns:a16="http://schemas.microsoft.com/office/drawing/2014/main" id="{7BB848D3-0D0A-4750-A3CD-5086DF7834AA}"/>
              </a:ext>
            </a:extLst>
          </p:cNvPr>
          <p:cNvCxnSpPr>
            <a:cxnSpLocks/>
          </p:cNvCxnSpPr>
          <p:nvPr/>
        </p:nvCxnSpPr>
        <p:spPr>
          <a:xfrm>
            <a:off x="590768" y="4427419"/>
            <a:ext cx="7962458"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35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500"/>
                                        <p:tgtEl>
                                          <p:spTgt spid="3">
                                            <p:txEl>
                                              <p:pRg st="11" end="11"/>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76791"/>
            <a:ext cx="7886700" cy="481999"/>
          </a:xfrm>
        </p:spPr>
        <p:txBody>
          <a:bodyPr/>
          <a:lstStyle/>
          <a:p>
            <a:r>
              <a:rPr lang="en-US" dirty="0"/>
              <a:t>Establish Rapport</a:t>
            </a:r>
          </a:p>
        </p:txBody>
      </p:sp>
      <p:sp>
        <p:nvSpPr>
          <p:cNvPr id="3" name="Content Placeholder 2"/>
          <p:cNvSpPr>
            <a:spLocks noGrp="1"/>
          </p:cNvSpPr>
          <p:nvPr>
            <p:ph idx="4294967295"/>
          </p:nvPr>
        </p:nvSpPr>
        <p:spPr>
          <a:xfrm>
            <a:off x="2127176" y="1752154"/>
            <a:ext cx="4889648" cy="4351338"/>
          </a:xfrm>
        </p:spPr>
        <p:txBody>
          <a:bodyPr>
            <a:normAutofit/>
          </a:bodyPr>
          <a:lstStyle/>
          <a:p>
            <a:pPr marL="214308" indent="-214308">
              <a:buFont typeface="Arial" panose="020B0604020202020204" pitchFamily="34" charset="0"/>
              <a:buChar char="•"/>
            </a:pPr>
            <a:r>
              <a:rPr lang="en-US" dirty="0"/>
              <a:t>Unconditional positive regard </a:t>
            </a:r>
          </a:p>
          <a:p>
            <a:pPr marL="214308" indent="-214308">
              <a:buFont typeface="Arial" panose="020B0604020202020204" pitchFamily="34" charset="0"/>
              <a:buChar char="•"/>
            </a:pPr>
            <a:r>
              <a:rPr lang="en-US" dirty="0"/>
              <a:t>Genuine</a:t>
            </a:r>
          </a:p>
          <a:p>
            <a:pPr marL="214308" indent="-214308">
              <a:buFont typeface="Arial" panose="020B0604020202020204" pitchFamily="34" charset="0"/>
              <a:buChar char="•"/>
            </a:pPr>
            <a:r>
              <a:rPr lang="en-US" dirty="0"/>
              <a:t>Empathy</a:t>
            </a:r>
          </a:p>
          <a:p>
            <a:pPr marL="214308" indent="-214308">
              <a:buFont typeface="Arial" panose="020B0604020202020204" pitchFamily="34" charset="0"/>
              <a:buChar char="•"/>
            </a:pPr>
            <a:r>
              <a:rPr lang="en-US" dirty="0"/>
              <a:t>Establish trust</a:t>
            </a:r>
          </a:p>
          <a:p>
            <a:pPr marL="214308" indent="-214308">
              <a:buFont typeface="Arial" panose="020B0604020202020204" pitchFamily="34" charset="0"/>
              <a:buChar char="•"/>
            </a:pPr>
            <a:r>
              <a:rPr lang="en-US" dirty="0"/>
              <a:t>Engage in active listening</a:t>
            </a:r>
          </a:p>
          <a:p>
            <a:pPr marL="214308" indent="-214308">
              <a:buFont typeface="Arial" panose="020B0604020202020204" pitchFamily="34" charset="0"/>
              <a:buChar char="•"/>
            </a:pPr>
            <a:r>
              <a:rPr lang="en-US" dirty="0"/>
              <a:t>Reflect feelings or thoughts</a:t>
            </a:r>
          </a:p>
          <a:p>
            <a:pPr marL="214308" indent="-214308">
              <a:buFont typeface="Arial" panose="020B0604020202020204" pitchFamily="34" charset="0"/>
              <a:buChar char="•"/>
            </a:pPr>
            <a:r>
              <a:rPr lang="en-US" dirty="0"/>
              <a:t>Open-ended questions</a:t>
            </a:r>
          </a:p>
          <a:p>
            <a:pPr marL="214308" indent="-214308">
              <a:buFont typeface="Arial" panose="020B0604020202020204" pitchFamily="34" charset="0"/>
              <a:buChar char="•"/>
            </a:pPr>
            <a:r>
              <a:rPr lang="en-US" dirty="0"/>
              <a:t>Attending behaviors</a:t>
            </a:r>
          </a:p>
          <a:p>
            <a:pPr algn="ctr">
              <a:spcAft>
                <a:spcPts val="600"/>
              </a:spcAft>
            </a:pPr>
            <a:r>
              <a:rPr lang="en-US" sz="2400" b="1" dirty="0">
                <a:solidFill>
                  <a:srgbClr val="EF3925"/>
                </a:solidFill>
                <a:latin typeface="PermianSlabSerifTypeface" panose="02000000000000000000" pitchFamily="50" charset="0"/>
                <a:ea typeface="+mj-ea"/>
                <a:cs typeface="+mj-cs"/>
              </a:rPr>
              <a:t>Safety Plan</a:t>
            </a:r>
            <a:endParaRPr lang="en-US" sz="788" b="1" dirty="0">
              <a:solidFill>
                <a:srgbClr val="EF3925"/>
              </a:solidFill>
              <a:latin typeface="PermianSlabSerifTypeface" panose="02000000000000000000" pitchFamily="50" charset="0"/>
              <a:ea typeface="+mj-ea"/>
              <a:cs typeface="+mj-cs"/>
            </a:endParaRPr>
          </a:p>
          <a:p>
            <a:pPr marL="214308" indent="-214308">
              <a:buFont typeface="Arial" panose="020B0604020202020204" pitchFamily="34" charset="0"/>
              <a:buChar char="•"/>
            </a:pPr>
            <a:r>
              <a:rPr lang="en-US" dirty="0"/>
              <a:t>Safety planning is part of the clinical process of assessment</a:t>
            </a:r>
          </a:p>
          <a:p>
            <a:pPr marL="214308" indent="-214308">
              <a:buFont typeface="Arial" panose="020B0604020202020204" pitchFamily="34" charset="0"/>
              <a:buChar char="•"/>
            </a:pPr>
            <a:r>
              <a:rPr lang="en-US" dirty="0"/>
              <a:t>Engage the client in the process</a:t>
            </a:r>
          </a:p>
          <a:p>
            <a:pPr marL="214308" indent="-214308">
              <a:buFont typeface="Arial" panose="020B0604020202020204" pitchFamily="34" charset="0"/>
              <a:buChar char="•"/>
            </a:pPr>
            <a:r>
              <a:rPr lang="en-US" dirty="0"/>
              <a:t>The safety plan developed in a crisis situation is time limited</a:t>
            </a:r>
          </a:p>
          <a:p>
            <a:pPr marL="214308" indent="-214308">
              <a:buFont typeface="Arial" panose="020B0604020202020204" pitchFamily="34" charset="0"/>
              <a:buChar char="•"/>
            </a:pPr>
            <a:r>
              <a:rPr lang="en-US" dirty="0"/>
              <a:t>Safety planning is a 6 step process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4740B-4443-42E0-BD04-50747A72C1C0}" type="slidenum">
              <a:rPr lang="en-US" smtClean="0"/>
              <a:t>100</a:t>
            </a:fld>
            <a:endParaRPr lang="en-US"/>
          </a:p>
        </p:txBody>
      </p:sp>
      <p:sp>
        <p:nvSpPr>
          <p:cNvPr id="6" name="Rectangle 5">
            <a:extLst>
              <a:ext uri="{FF2B5EF4-FFF2-40B4-BE49-F238E27FC236}">
                <a16:creationId xmlns:a16="http://schemas.microsoft.com/office/drawing/2014/main" id="{12AF473F-6979-4F74-A0FE-99AD637C9815}"/>
              </a:ext>
            </a:extLst>
          </p:cNvPr>
          <p:cNvSpPr/>
          <p:nvPr/>
        </p:nvSpPr>
        <p:spPr>
          <a:xfrm>
            <a:off x="2036467" y="1658790"/>
            <a:ext cx="5071066" cy="240475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 name="Rectangle 6">
            <a:extLst>
              <a:ext uri="{FF2B5EF4-FFF2-40B4-BE49-F238E27FC236}">
                <a16:creationId xmlns:a16="http://schemas.microsoft.com/office/drawing/2014/main" id="{AE36A6CD-9217-4DED-A0EC-1B89E2FD5C35}"/>
              </a:ext>
            </a:extLst>
          </p:cNvPr>
          <p:cNvSpPr/>
          <p:nvPr/>
        </p:nvSpPr>
        <p:spPr>
          <a:xfrm>
            <a:off x="2036467" y="4518833"/>
            <a:ext cx="5071066" cy="138223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12048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par>
                          <p:cTn id="41" fill="hold">
                            <p:stCondLst>
                              <p:cond delay="2500"/>
                            </p:stCondLst>
                            <p:childTnLst>
                              <p:par>
                                <p:cTn id="42" presetID="21" presetClass="entr" presetSubtype="1"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heel(1)">
                                      <p:cBhvr>
                                        <p:cTn id="44" dur="1000"/>
                                        <p:tgtEl>
                                          <p:spTgt spid="7"/>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fade">
                                      <p:cBhvr>
                                        <p:cTn id="48" dur="500"/>
                                        <p:tgtEl>
                                          <p:spTgt spid="3">
                                            <p:txEl>
                                              <p:pRg st="9" end="9"/>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P spid="7"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04654"/>
            <a:ext cx="7886700" cy="481999"/>
          </a:xfrm>
        </p:spPr>
        <p:txBody>
          <a:bodyPr/>
          <a:lstStyle/>
          <a:p>
            <a:r>
              <a:rPr lang="en-US" dirty="0"/>
              <a:t>Safety Plan</a:t>
            </a:r>
          </a:p>
        </p:txBody>
      </p:sp>
      <p:sp>
        <p:nvSpPr>
          <p:cNvPr id="3" name="Content Placeholder 2"/>
          <p:cNvSpPr>
            <a:spLocks noGrp="1"/>
          </p:cNvSpPr>
          <p:nvPr>
            <p:ph idx="4294967295"/>
          </p:nvPr>
        </p:nvSpPr>
        <p:spPr>
          <a:xfrm>
            <a:off x="628650" y="1573815"/>
            <a:ext cx="7886700" cy="4486274"/>
          </a:xfrm>
        </p:spPr>
        <p:txBody>
          <a:bodyPr>
            <a:noAutofit/>
          </a:bodyPr>
          <a:lstStyle/>
          <a:p>
            <a:pPr marL="257168" indent="-257168">
              <a:lnSpc>
                <a:spcPct val="100000"/>
              </a:lnSpc>
              <a:buFont typeface="+mj-lt"/>
              <a:buAutoNum type="arabicPeriod"/>
            </a:pPr>
            <a:r>
              <a:rPr lang="en-US" dirty="0"/>
              <a:t>Warning signs, ask, “How will you know when this safety plan should be used?” and “what do you experience when you start to think about suicide?</a:t>
            </a:r>
          </a:p>
          <a:p>
            <a:pPr marL="257168" indent="-257168">
              <a:lnSpc>
                <a:spcPct val="100000"/>
              </a:lnSpc>
              <a:buFont typeface="+mj-lt"/>
              <a:buAutoNum type="arabicPeriod"/>
            </a:pPr>
            <a:r>
              <a:rPr lang="en-US" dirty="0"/>
              <a:t>Coping strategies, ask, ” What can you do if you become suicidal again?” Use collaboration, and problem solving to help them self define coping strategies.</a:t>
            </a:r>
          </a:p>
          <a:p>
            <a:pPr marL="257168" indent="-257168">
              <a:lnSpc>
                <a:spcPct val="100000"/>
              </a:lnSpc>
              <a:buFont typeface="+mj-lt"/>
              <a:buAutoNum type="arabicPeriod"/>
            </a:pPr>
            <a:r>
              <a:rPr lang="en-US" dirty="0"/>
              <a:t>Social Contacts, Who May Distract From the Crisis, work with the client to help him/her understand that if step 2 doesn’t work then try step 3, ask, “Who or what social setting help you take your mind off your problems? "Who helps you feel better when you are with them?”, Help them identify potential safe places they can go to be around people,(peer support center, coffee shop)Ask the client to identify one or more additional safe places of people incase option one isn’t available. The goal of this step is to distract the client from suicidal thoughts.</a:t>
            </a:r>
          </a:p>
          <a:p>
            <a:pPr marL="257168" indent="-257168">
              <a:lnSpc>
                <a:spcPct val="100000"/>
              </a:lnSpc>
              <a:buFont typeface="+mj-lt"/>
              <a:buAutoNum type="arabicPeriod"/>
            </a:pPr>
            <a:r>
              <a:rPr lang="en-US" dirty="0"/>
              <a:t>Identify Family or Friends Who Would offer help, ask, “who among your family or friends do you think you could contact for help during a crisis, who do you feel you can talk to when under stress?” Ask for several people and their contact information, ask “May I call them now with you to be sure they feel they can do this?”</a:t>
            </a:r>
          </a:p>
          <a:p>
            <a:pPr marL="257168" indent="-257168">
              <a:lnSpc>
                <a:spcPct val="100000"/>
              </a:lnSpc>
              <a:buFont typeface="+mj-lt"/>
              <a:buAutoNum type="arabicPeriod"/>
            </a:pPr>
            <a:r>
              <a:rPr lang="en-US" dirty="0"/>
              <a:t>Professionals and Agencies, ask, “ who are the mental health professionals that we should identify to be on your safety plan?” List names contact information, in include crisis response and other supports such as the suicide lifeline.</a:t>
            </a:r>
          </a:p>
          <a:p>
            <a:pPr marL="257168" indent="-257168">
              <a:lnSpc>
                <a:spcPct val="100000"/>
              </a:lnSpc>
              <a:buFont typeface="+mj-lt"/>
              <a:buAutoNum type="arabicPeriod"/>
            </a:pPr>
            <a:r>
              <a:rPr lang="en-US" dirty="0"/>
              <a:t>Making the Environment Safe, Ask about lethal means availability, assure there is a plan to restrict access, include family and significant others to assure removal of means. Check with your local LE contact to see if gun locks are provided. If at all possible, conduct a safety sweep of their residence or provide information to family about what to look for and what to do.</a:t>
            </a:r>
          </a:p>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4740B-4443-42E0-BD04-50747A72C1C0}" type="slidenum">
              <a:rPr lang="en-US" smtClean="0"/>
              <a:t>101</a:t>
            </a:fld>
            <a:endParaRPr lang="en-US"/>
          </a:p>
        </p:txBody>
      </p:sp>
      <p:sp>
        <p:nvSpPr>
          <p:cNvPr id="6" name="Rectangle 5">
            <a:extLst>
              <a:ext uri="{FF2B5EF4-FFF2-40B4-BE49-F238E27FC236}">
                <a16:creationId xmlns:a16="http://schemas.microsoft.com/office/drawing/2014/main" id="{EA5C11C9-E759-4EC6-8DFC-B79160AF4163}"/>
              </a:ext>
            </a:extLst>
          </p:cNvPr>
          <p:cNvSpPr/>
          <p:nvPr/>
        </p:nvSpPr>
        <p:spPr>
          <a:xfrm>
            <a:off x="435937" y="1497286"/>
            <a:ext cx="8272127" cy="469086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379898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01" y="1221423"/>
            <a:ext cx="7886700" cy="632674"/>
          </a:xfrm>
        </p:spPr>
        <p:txBody>
          <a:bodyPr>
            <a:normAutofit/>
          </a:bodyPr>
          <a:lstStyle/>
          <a:p>
            <a:r>
              <a:rPr lang="en-US" dirty="0"/>
              <a:t>Formulating Risk</a:t>
            </a:r>
          </a:p>
        </p:txBody>
      </p:sp>
      <p:sp>
        <p:nvSpPr>
          <p:cNvPr id="5" name="Slide Number Placeholder 4"/>
          <p:cNvSpPr>
            <a:spLocks noGrp="1"/>
          </p:cNvSpPr>
          <p:nvPr>
            <p:ph type="sldNum" sz="quarter" idx="12"/>
          </p:nvPr>
        </p:nvSpPr>
        <p:spPr/>
        <p:txBody>
          <a:bodyPr/>
          <a:lstStyle/>
          <a:p>
            <a:fld id="{C594740B-4443-42E0-BD04-50747A72C1C0}" type="slidenum">
              <a:rPr lang="en-US" smtClean="0"/>
              <a:t>102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06497098"/>
              </p:ext>
            </p:extLst>
          </p:nvPr>
        </p:nvGraphicFramePr>
        <p:xfrm>
          <a:off x="657225" y="1841653"/>
          <a:ext cx="7829550" cy="4160520"/>
        </p:xfrm>
        <a:graphic>
          <a:graphicData uri="http://schemas.openxmlformats.org/drawingml/2006/table">
            <a:tbl>
              <a:tblPr firstRow="1" bandRow="1">
                <a:tableStyleId>{5C22544A-7EE6-4342-B048-85BDC9FD1C3A}</a:tableStyleId>
              </a:tblPr>
              <a:tblGrid>
                <a:gridCol w="3914775">
                  <a:extLst>
                    <a:ext uri="{9D8B030D-6E8A-4147-A177-3AD203B41FA5}">
                      <a16:colId xmlns:a16="http://schemas.microsoft.com/office/drawing/2014/main" val="20000"/>
                    </a:ext>
                  </a:extLst>
                </a:gridCol>
                <a:gridCol w="3914775">
                  <a:extLst>
                    <a:ext uri="{9D8B030D-6E8A-4147-A177-3AD203B41FA5}">
                      <a16:colId xmlns:a16="http://schemas.microsoft.com/office/drawing/2014/main" val="20001"/>
                    </a:ext>
                  </a:extLst>
                </a:gridCol>
              </a:tblGrid>
              <a:tr h="4343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PermianSlabSerifTypeface" panose="02000000000000000000" pitchFamily="50" charset="0"/>
                        </a:rPr>
                        <a:t>Intent</a:t>
                      </a:r>
                    </a:p>
                  </a:txBody>
                  <a:tcPr marL="68580" marR="68580" marT="34290" marB="34290" anchor="ctr">
                    <a:solidFill>
                      <a:srgbClr val="20386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PermianSlabSerifTypeface" panose="02000000000000000000" pitchFamily="50" charset="0"/>
                        </a:rPr>
                        <a:t>Plan &amp; Lethality</a:t>
                      </a:r>
                    </a:p>
                  </a:txBody>
                  <a:tcPr marL="68580" marR="68580" marT="34290" marB="34290" anchor="ctr">
                    <a:solidFill>
                      <a:srgbClr val="20386D"/>
                    </a:solidFill>
                  </a:tcPr>
                </a:tc>
                <a:extLst>
                  <a:ext uri="{0D108BD9-81ED-4DB2-BD59-A6C34878D82A}">
                    <a16:rowId xmlns:a16="http://schemas.microsoft.com/office/drawing/2014/main" val="10000"/>
                  </a:ext>
                </a:extLst>
              </a:tr>
              <a:tr h="2811780">
                <a:tc>
                  <a: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Are suicidal thoughts/feelings present?</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What are they?</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Are they active/passive?</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When did they begin?</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How frequent are they?</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How persistent are they?</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Are they obsessive?</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Can the client control them?</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What motivates the client to die or to continue living?</a:t>
                      </a:r>
                    </a:p>
                    <a:p>
                      <a:endParaRPr lang="en-US" sz="1000" dirty="0"/>
                    </a:p>
                  </a:txBody>
                  <a:tcPr marL="182880" marR="68580" marT="34290" marB="34290">
                    <a:solidFill>
                      <a:schemeClr val="bg1">
                        <a:lumMod val="85000"/>
                      </a:schemeClr>
                    </a:solidFill>
                  </a:tcPr>
                </a:tc>
                <a:tc>
                  <a: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b="1" dirty="0">
                          <a:latin typeface="Open Sans" panose="020B0606030504020204" pitchFamily="34" charset="0"/>
                          <a:ea typeface="Open Sans" panose="020B0606030504020204" pitchFamily="34" charset="0"/>
                          <a:cs typeface="Open Sans" panose="020B0606030504020204" pitchFamily="34" charset="0"/>
                        </a:rPr>
                        <a:t>How far has the suicidal planning process proceeded?</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Specific method, place, time?</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Available means</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Planned sequence of events</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Intended goal (death, Self-injury, other outcome)</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Feasibility of the plan, access to means</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Lethality of planned actions</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Likelihood of rescue</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What preparations have been made</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Has the client rehearsed (i.e. rigging a noose, putting gun to the head)</a:t>
                      </a:r>
                    </a:p>
                    <a:p>
                      <a:pPr marL="285750" indent="-285750">
                        <a:spcBef>
                          <a:spcPts val="60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HX of suicidal behavior</a:t>
                      </a:r>
                    </a:p>
                    <a:p>
                      <a:endParaRPr lang="en-US" sz="1000" dirty="0"/>
                    </a:p>
                  </a:txBody>
                  <a:tcPr marL="182880" marR="68580" marT="34290" marB="34290">
                    <a:solidFill>
                      <a:schemeClr val="bg1">
                        <a:lumMod val="85000"/>
                      </a:schemeClr>
                    </a:solidFill>
                  </a:tcPr>
                </a:tc>
                <a:extLst>
                  <a:ext uri="{0D108BD9-81ED-4DB2-BD59-A6C34878D82A}">
                    <a16:rowId xmlns:a16="http://schemas.microsoft.com/office/drawing/2014/main" val="10001"/>
                  </a:ext>
                </a:extLst>
              </a:tr>
            </a:tbl>
          </a:graphicData>
        </a:graphic>
      </p:graphicFrame>
      <p:cxnSp>
        <p:nvCxnSpPr>
          <p:cNvPr id="6" name="line 3">
            <a:extLst>
              <a:ext uri="{FF2B5EF4-FFF2-40B4-BE49-F238E27FC236}">
                <a16:creationId xmlns:a16="http://schemas.microsoft.com/office/drawing/2014/main" id="{DF957EC4-F9AE-4A6E-AA13-1D7A5F85BFA2}"/>
              </a:ext>
            </a:extLst>
          </p:cNvPr>
          <p:cNvCxnSpPr>
            <a:cxnSpLocks/>
          </p:cNvCxnSpPr>
          <p:nvPr/>
        </p:nvCxnSpPr>
        <p:spPr>
          <a:xfrm>
            <a:off x="665200" y="1815948"/>
            <a:ext cx="7813601"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970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979" y="847326"/>
            <a:ext cx="7886700" cy="481999"/>
          </a:xfrm>
        </p:spPr>
        <p:txBody>
          <a:bodyPr/>
          <a:lstStyle/>
          <a:p>
            <a:r>
              <a:rPr lang="en-US" dirty="0"/>
              <a:t>Formulating Risk</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530758364"/>
              </p:ext>
            </p:extLst>
          </p:nvPr>
        </p:nvGraphicFramePr>
        <p:xfrm>
          <a:off x="628650" y="1329062"/>
          <a:ext cx="7886700" cy="2614615"/>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20000"/>
                    </a:ext>
                  </a:extLst>
                </a:gridCol>
                <a:gridCol w="1971675">
                  <a:extLst>
                    <a:ext uri="{9D8B030D-6E8A-4147-A177-3AD203B41FA5}">
                      <a16:colId xmlns:a16="http://schemas.microsoft.com/office/drawing/2014/main" val="20001"/>
                    </a:ext>
                  </a:extLst>
                </a:gridCol>
                <a:gridCol w="1971675">
                  <a:extLst>
                    <a:ext uri="{9D8B030D-6E8A-4147-A177-3AD203B41FA5}">
                      <a16:colId xmlns:a16="http://schemas.microsoft.com/office/drawing/2014/main" val="20002"/>
                    </a:ext>
                  </a:extLst>
                </a:gridCol>
                <a:gridCol w="1971675">
                  <a:extLst>
                    <a:ext uri="{9D8B030D-6E8A-4147-A177-3AD203B41FA5}">
                      <a16:colId xmlns:a16="http://schemas.microsoft.com/office/drawing/2014/main" val="20003"/>
                    </a:ext>
                  </a:extLst>
                </a:gridCol>
              </a:tblGrid>
              <a:tr h="602935">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Immediate Predictions</a:t>
                      </a:r>
                    </a:p>
                  </a:txBody>
                  <a:tcPr marL="68580" marR="68580" marT="34290" marB="34290" anchor="ctr">
                    <a:solidFill>
                      <a:srgbClr val="20386D"/>
                    </a:solidFill>
                  </a:tcPr>
                </a:tc>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Low Risk</a:t>
                      </a:r>
                    </a:p>
                  </a:txBody>
                  <a:tcPr marL="68580" marR="68580" marT="34290" marB="34290" anchor="ctr">
                    <a:solidFill>
                      <a:srgbClr val="20386D"/>
                    </a:solidFill>
                  </a:tcPr>
                </a:tc>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Moderate Risk</a:t>
                      </a:r>
                    </a:p>
                  </a:txBody>
                  <a:tcPr marL="68580" marR="68580" marT="34290" marB="34290" anchor="ctr">
                    <a:solidFill>
                      <a:srgbClr val="20386D"/>
                    </a:solidFill>
                  </a:tcPr>
                </a:tc>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High Risk</a:t>
                      </a:r>
                    </a:p>
                  </a:txBody>
                  <a:tcPr marL="68580" marR="68580" marT="34290" marB="34290" anchor="ctr">
                    <a:solidFill>
                      <a:srgbClr val="20386D"/>
                    </a:solidFill>
                  </a:tcPr>
                </a:tc>
                <a:extLst>
                  <a:ext uri="{0D108BD9-81ED-4DB2-BD59-A6C34878D82A}">
                    <a16:rowId xmlns:a16="http://schemas.microsoft.com/office/drawing/2014/main" val="10000"/>
                  </a:ext>
                </a:extLst>
              </a:tr>
              <a:tr h="239522">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Method</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Undecided</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Decided</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Decided</a:t>
                      </a:r>
                    </a:p>
                  </a:txBody>
                  <a:tcPr marL="68580" marR="68580" marT="34290" marB="34290"/>
                </a:tc>
                <a:extLst>
                  <a:ext uri="{0D108BD9-81ED-4DB2-BD59-A6C34878D82A}">
                    <a16:rowId xmlns:a16="http://schemas.microsoft.com/office/drawing/2014/main" val="10001"/>
                  </a:ext>
                </a:extLst>
              </a:tr>
              <a:tr h="239522">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Means</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Not present</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Easy access</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In</a:t>
                      </a:r>
                      <a:r>
                        <a:rPr lang="en-US" sz="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possession</a:t>
                      </a:r>
                    </a:p>
                  </a:txBody>
                  <a:tcPr marL="68580" marR="68580" marT="34290" marB="34290"/>
                </a:tc>
                <a:extLst>
                  <a:ext uri="{0D108BD9-81ED-4DB2-BD59-A6C34878D82A}">
                    <a16:rowId xmlns:a16="http://schemas.microsoft.com/office/drawing/2014/main" val="10002"/>
                  </a:ext>
                </a:extLst>
              </a:tr>
              <a:tr h="239522">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Time &amp; Place</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Not chosen</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Tentative</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Definitely chosen</a:t>
                      </a:r>
                    </a:p>
                  </a:txBody>
                  <a:tcPr marL="68580" marR="68580" marT="34290" marB="34290"/>
                </a:tc>
                <a:extLst>
                  <a:ext uri="{0D108BD9-81ED-4DB2-BD59-A6C34878D82A}">
                    <a16:rowId xmlns:a16="http://schemas.microsoft.com/office/drawing/2014/main" val="10003"/>
                  </a:ext>
                </a:extLst>
              </a:tr>
              <a:tr h="239522">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Lethality</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Low</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Moderate</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High</a:t>
                      </a:r>
                    </a:p>
                  </a:txBody>
                  <a:tcPr marL="68580" marR="68580" marT="34290" marB="34290"/>
                </a:tc>
                <a:extLst>
                  <a:ext uri="{0D108BD9-81ED-4DB2-BD59-A6C34878D82A}">
                    <a16:rowId xmlns:a16="http://schemas.microsoft.com/office/drawing/2014/main" val="10004"/>
                  </a:ext>
                </a:extLst>
              </a:tr>
              <a:tr h="239522">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Preparation</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None made</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Some planning</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Steps taken</a:t>
                      </a:r>
                    </a:p>
                  </a:txBody>
                  <a:tcPr marL="68580" marR="68580" marT="34290" marB="34290"/>
                </a:tc>
                <a:extLst>
                  <a:ext uri="{0D108BD9-81ED-4DB2-BD59-A6C34878D82A}">
                    <a16:rowId xmlns:a16="http://schemas.microsoft.com/office/drawing/2014/main" val="10005"/>
                  </a:ext>
                </a:extLst>
              </a:tr>
              <a:tr h="239522">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Prior attempts</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No</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Yes</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Yes</a:t>
                      </a:r>
                    </a:p>
                  </a:txBody>
                  <a:tcPr marL="68580" marR="68580" marT="34290" marB="34290"/>
                </a:tc>
                <a:extLst>
                  <a:ext uri="{0D108BD9-81ED-4DB2-BD59-A6C34878D82A}">
                    <a16:rowId xmlns:a16="http://schemas.microsoft.com/office/drawing/2014/main" val="10006"/>
                  </a:ext>
                </a:extLst>
              </a:tr>
              <a:tr h="239522">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Life Events or Conditions</a:t>
                      </a:r>
                    </a:p>
                  </a:txBody>
                  <a:tcPr marL="68580" marR="68580" marT="34290" marB="34290"/>
                </a:tc>
                <a:tc>
                  <a:txBody>
                    <a:bodyPr/>
                    <a:lstStyle/>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tc>
                <a:tc>
                  <a:txBody>
                    <a:bodyPr/>
                    <a:lstStyle/>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tc>
                <a:tc>
                  <a:txBody>
                    <a:bodyPr/>
                    <a:lstStyle/>
                    <a:p>
                      <a:endPar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0007"/>
                  </a:ext>
                </a:extLst>
              </a:tr>
              <a:tr h="239522">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Trauma</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None or mild</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One</a:t>
                      </a:r>
                      <a:r>
                        <a:rPr lang="en-US" sz="120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or m</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oderate stress</a:t>
                      </a:r>
                    </a:p>
                  </a:txBody>
                  <a:tcPr marL="68580" marR="68580" marT="34290" marB="34290"/>
                </a:tc>
                <a:tc>
                  <a:txBody>
                    <a:bodyPr/>
                    <a:lstStyle/>
                    <a:p>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Several or severe trauma</a:t>
                      </a:r>
                    </a:p>
                  </a:txBody>
                  <a:tcPr marL="68580" marR="68580" marT="34290" marB="34290"/>
                </a:tc>
                <a:extLst>
                  <a:ext uri="{0D108BD9-81ED-4DB2-BD59-A6C34878D82A}">
                    <a16:rowId xmlns:a16="http://schemas.microsoft.com/office/drawing/2014/main" val="10008"/>
                  </a:ext>
                </a:extLst>
              </a:tr>
            </a:tbl>
          </a:graphicData>
        </a:graphic>
      </p:graphicFrame>
      <p:sp>
        <p:nvSpPr>
          <p:cNvPr id="5" name="Slide Number Placeholder 4"/>
          <p:cNvSpPr>
            <a:spLocks noGrp="1"/>
          </p:cNvSpPr>
          <p:nvPr>
            <p:ph type="sldNum" sz="quarter" idx="12"/>
          </p:nvPr>
        </p:nvSpPr>
        <p:spPr/>
        <p:txBody>
          <a:bodyPr/>
          <a:lstStyle/>
          <a:p>
            <a:fld id="{C594740B-4443-42E0-BD04-50747A72C1C0}" type="slidenum">
              <a:rPr lang="en-US" smtClean="0"/>
              <a:t>103</a:t>
            </a:fld>
            <a:endParaRPr lang="en-US"/>
          </a:p>
        </p:txBody>
      </p:sp>
      <p:sp>
        <p:nvSpPr>
          <p:cNvPr id="8" name="TextBox 7"/>
          <p:cNvSpPr txBox="1"/>
          <p:nvPr/>
        </p:nvSpPr>
        <p:spPr>
          <a:xfrm>
            <a:off x="1094820" y="3961937"/>
            <a:ext cx="6978281" cy="2289088"/>
          </a:xfrm>
          <a:prstGeom prst="rect">
            <a:avLst/>
          </a:prstGeom>
          <a:noFill/>
        </p:spPr>
        <p:txBody>
          <a:bodyPr wrap="square" rtlCol="0">
            <a:spAutoFit/>
          </a:bodyPr>
          <a:lstStyle/>
          <a:p>
            <a:pPr algn="ctr"/>
            <a:r>
              <a:rPr lang="en-US" sz="2400" b="1" dirty="0">
                <a:solidFill>
                  <a:srgbClr val="EF3925"/>
                </a:solidFill>
                <a:latin typeface="PermianSlabSerifTypeface" pitchFamily="50" charset="0"/>
              </a:rPr>
              <a:t>Disposition</a:t>
            </a:r>
            <a:endParaRPr lang="en-US" b="1" dirty="0">
              <a:solidFill>
                <a:srgbClr val="EF3925"/>
              </a:solidFill>
              <a:latin typeface="PermianSlabSerifTypeface" pitchFamily="50" charset="0"/>
            </a:endParaRPr>
          </a:p>
          <a:p>
            <a:endParaRPr lang="en-US" sz="800" b="1" dirty="0">
              <a:solidFill>
                <a:srgbClr val="EF3925"/>
              </a:solidFill>
              <a:latin typeface="Open Sans" panose="020B0606030504020204" pitchFamily="34" charset="0"/>
              <a:ea typeface="Open Sans" panose="020B0606030504020204" pitchFamily="34" charset="0"/>
              <a:cs typeface="Open Sans" panose="020B0606030504020204" pitchFamily="34" charset="0"/>
            </a:endParaRPr>
          </a:p>
          <a:p>
            <a:pPr marL="214308" indent="-214308">
              <a:spcBef>
                <a:spcPts val="45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Weigh the risk and benefits of treatment recommendations</a:t>
            </a:r>
          </a:p>
          <a:p>
            <a:pPr marL="214308" indent="-214308">
              <a:spcBef>
                <a:spcPts val="45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Not every suicidal individual requires hospitalization</a:t>
            </a:r>
          </a:p>
          <a:p>
            <a:pPr marL="214308" indent="-214308">
              <a:spcBef>
                <a:spcPts val="45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Utilize the C-SSRS  to help guide the decision</a:t>
            </a:r>
          </a:p>
          <a:p>
            <a:pPr marL="214308" indent="-214308">
              <a:spcBef>
                <a:spcPts val="45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Risk categories, low, medium, high determine the need for hospitalization, use your agencies guidelines to determine hospitalization</a:t>
            </a:r>
          </a:p>
          <a:p>
            <a:pPr marL="214308" indent="-214308">
              <a:spcBef>
                <a:spcPts val="45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SAFETY Plan and follow-up appointments for the non-hospitalized client</a:t>
            </a:r>
          </a:p>
          <a:p>
            <a:pPr marL="214308" indent="-214308">
              <a:spcBef>
                <a:spcPts val="450"/>
              </a:spcBef>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Not every client that needs hospitalization requires involuntary commitment</a:t>
            </a:r>
          </a:p>
        </p:txBody>
      </p:sp>
      <p:cxnSp>
        <p:nvCxnSpPr>
          <p:cNvPr id="6" name="line 3">
            <a:extLst>
              <a:ext uri="{FF2B5EF4-FFF2-40B4-BE49-F238E27FC236}">
                <a16:creationId xmlns:a16="http://schemas.microsoft.com/office/drawing/2014/main" id="{C8B01D5B-11BE-491C-9164-5EDF351683EA}"/>
              </a:ext>
            </a:extLst>
          </p:cNvPr>
          <p:cNvCxnSpPr>
            <a:cxnSpLocks/>
          </p:cNvCxnSpPr>
          <p:nvPr/>
        </p:nvCxnSpPr>
        <p:spPr>
          <a:xfrm>
            <a:off x="640612" y="1294962"/>
            <a:ext cx="786277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4D42E963-83DD-4B63-B319-F3133551B087}"/>
              </a:ext>
            </a:extLst>
          </p:cNvPr>
          <p:cNvSpPr/>
          <p:nvPr/>
        </p:nvSpPr>
        <p:spPr>
          <a:xfrm>
            <a:off x="629315" y="4425412"/>
            <a:ext cx="7885371" cy="184044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121334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1)">
                                      <p:cBhvr>
                                        <p:cTn id="23" dur="1000"/>
                                        <p:tgtEl>
                                          <p:spTgt spid="9"/>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Effect transition="in" filter="fade">
                                      <p:cBhvr>
                                        <p:cTn id="31" dur="500"/>
                                        <p:tgtEl>
                                          <p:spTgt spid="8">
                                            <p:txEl>
                                              <p:pRg st="3" end="3"/>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500"/>
                                        <p:tgtEl>
                                          <p:spTgt spid="8">
                                            <p:txEl>
                                              <p:pRg st="4" end="4"/>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500"/>
                                        <p:tgtEl>
                                          <p:spTgt spid="8">
                                            <p:txEl>
                                              <p:pRg st="5" end="5"/>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Effect transition="in" filter="fade">
                                      <p:cBhvr>
                                        <p:cTn id="43" dur="500"/>
                                        <p:tgtEl>
                                          <p:spTgt spid="8">
                                            <p:txEl>
                                              <p:pRg st="6" end="6"/>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fad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uiExpand="1" build="p"/>
      <p:bldP spid="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104</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Four: Harm Assessment and Suicide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 Males die by suicide at a rate four times that of females, but females attempt more often.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2568420"/>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3130688"/>
            <a:ext cx="406493" cy="406493"/>
          </a:xfrm>
          <a:prstGeom prst="rect">
            <a:avLst/>
          </a:prstGeom>
        </p:spPr>
      </p:pic>
      <p:sp>
        <p:nvSpPr>
          <p:cNvPr id="15" name="Blocker">
            <a:extLst>
              <a:ext uri="{FF2B5EF4-FFF2-40B4-BE49-F238E27FC236}">
                <a16:creationId xmlns:a16="http://schemas.microsoft.com/office/drawing/2014/main" id="{5E2BFD9C-5325-4FDB-8CFA-E3987F70BC76}"/>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EDE2756B-E7F1-478E-9E4B-7EA9ECC2498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48627B80-F6D8-47C2-A69C-978E4910EBDC}"/>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723244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2000"/>
                                        <p:tgtEl>
                                          <p:spTgt spid="19"/>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nextCondLst>
                <p:cond evt="onClick" delay="0">
                  <p:tgtEl>
                    <p:spTgt spid="9"/>
                  </p:tgtEl>
                </p:cond>
              </p:nextCondLst>
            </p:seq>
          </p:childTnLst>
        </p:cTn>
      </p:par>
    </p:tnLst>
    <p:bldLst>
      <p:bldP spid="2" grpId="0"/>
      <p:bldP spid="5" grpId="0" build="p"/>
      <p:bldP spid="7" grpId="0" build="p"/>
      <p:bldP spid="8" grpId="0"/>
      <p:bldP spid="9" grpId="0"/>
      <p:bldP spid="19" grpId="0" animBg="1"/>
      <p:bldP spid="15" grpId="0" animBg="1"/>
      <p:bldP spid="17" grpId="0" animBg="1"/>
      <p:bldP spid="22" grpId="0" animBg="1"/>
      <p:bldP spid="1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105</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Four: Harm Assessment and Suicide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531934"/>
          </a:xfrm>
          <a:noFill/>
        </p:spPr>
        <p:txBody>
          <a:bodyPr>
            <a:noAutofit/>
          </a:bodyPr>
          <a:lstStyle/>
          <a:p>
            <a:r>
              <a:rPr lang="en-US" dirty="0"/>
              <a:t>2. All of the following should be considered to be risk factors when assessing suicide potential, except:</a:t>
            </a:r>
          </a:p>
          <a:p>
            <a:pPr>
              <a:lnSpc>
                <a:spcPct val="100000"/>
              </a:lnSpc>
              <a:spcBef>
                <a:spcPts val="0"/>
              </a:spcBef>
            </a:pPr>
            <a:r>
              <a:rPr lang="en-US" dirty="0"/>
              <a:t>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Previous suicide attempt</a:t>
            </a:r>
          </a:p>
        </p:txBody>
      </p:sp>
      <p:sp>
        <p:nvSpPr>
          <p:cNvPr id="9" name="B">
            <a:extLst>
              <a:ext uri="{FF2B5EF4-FFF2-40B4-BE49-F238E27FC236}">
                <a16:creationId xmlns:a16="http://schemas.microsoft.com/office/drawing/2014/main" id="{883F3155-8749-4BFA-856D-C063CAAAD10B}"/>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Low IQ</a:t>
            </a:r>
          </a:p>
        </p:txBody>
      </p:sp>
      <p:sp>
        <p:nvSpPr>
          <p:cNvPr id="10" name="C">
            <a:extLst>
              <a:ext uri="{FF2B5EF4-FFF2-40B4-BE49-F238E27FC236}">
                <a16:creationId xmlns:a16="http://schemas.microsoft.com/office/drawing/2014/main" id="{266F2CB7-38A4-4F88-AAF4-957108675EB7}"/>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Social isolation</a:t>
            </a:r>
          </a:p>
        </p:txBody>
      </p:sp>
      <p:sp>
        <p:nvSpPr>
          <p:cNvPr id="11" name="D">
            <a:extLst>
              <a:ext uri="{FF2B5EF4-FFF2-40B4-BE49-F238E27FC236}">
                <a16:creationId xmlns:a16="http://schemas.microsoft.com/office/drawing/2014/main" id="{BF1EB8EA-6300-4B93-AEF3-67863A18079A}"/>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Significant loss</a:t>
            </a:r>
          </a:p>
        </p:txBody>
      </p:sp>
      <p:sp>
        <p:nvSpPr>
          <p:cNvPr id="25" name="E">
            <a:extLst>
              <a:ext uri="{FF2B5EF4-FFF2-40B4-BE49-F238E27FC236}">
                <a16:creationId xmlns:a16="http://schemas.microsoft.com/office/drawing/2014/main" id="{A1EDD7A5-6670-4F61-9740-CC7BA91F3EFA}"/>
              </a:ext>
            </a:extLst>
          </p:cNvPr>
          <p:cNvSpPr/>
          <p:nvPr/>
        </p:nvSpPr>
        <p:spPr>
          <a:xfrm>
            <a:off x="2602037" y="465657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Access to lethal methods</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415689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2989387"/>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60" y="4122115"/>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pic>
        <p:nvPicPr>
          <p:cNvPr id="26" name="IncorrectX-C">
            <a:extLst>
              <a:ext uri="{FF2B5EF4-FFF2-40B4-BE49-F238E27FC236}">
                <a16:creationId xmlns:a16="http://schemas.microsoft.com/office/drawing/2014/main" id="{A0093424-22DE-4881-BD89-444817294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4688479"/>
            <a:ext cx="406493" cy="406493"/>
          </a:xfrm>
          <a:prstGeom prst="rect">
            <a:avLst/>
          </a:prstGeom>
        </p:spPr>
      </p:pic>
      <p:sp>
        <p:nvSpPr>
          <p:cNvPr id="30" name="Blocker">
            <a:extLst>
              <a:ext uri="{FF2B5EF4-FFF2-40B4-BE49-F238E27FC236}">
                <a16:creationId xmlns:a16="http://schemas.microsoft.com/office/drawing/2014/main" id="{677B0F15-B3EC-4D8B-AD22-6497E2448D7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4EFF435A-A8B6-4E68-8F2B-684DD7EF93A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48F2C8EF-D7C1-4DF6-9821-583CE877E2C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locker">
            <a:extLst>
              <a:ext uri="{FF2B5EF4-FFF2-40B4-BE49-F238E27FC236}">
                <a16:creationId xmlns:a16="http://schemas.microsoft.com/office/drawing/2014/main" id="{B704652E-93B8-478D-A339-AB03D6D8E35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locker">
            <a:extLst>
              <a:ext uri="{FF2B5EF4-FFF2-40B4-BE49-F238E27FC236}">
                <a16:creationId xmlns:a16="http://schemas.microsoft.com/office/drawing/2014/main" id="{EFD72B4A-277C-499E-A3C4-8AE2C01CF98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7174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hlinkClick r:id="" action="ppaction://hlinkshowjump?jump=nextslide"/>
            <a:extLst>
              <a:ext uri="{FF2B5EF4-FFF2-40B4-BE49-F238E27FC236}">
                <a16:creationId xmlns:a16="http://schemas.microsoft.com/office/drawing/2014/main" id="{DBF855E5-6A61-4BF9-9FBF-F74A4EF67583}"/>
              </a:ext>
            </a:extLst>
          </p:cNvPr>
          <p:cNvSpPr/>
          <p:nvPr/>
        </p:nvSpPr>
        <p:spPr>
          <a:xfrm>
            <a:off x="3591857" y="57174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7" name="ContinueBTN">
            <a:hlinkClick r:id="" action="ppaction://hlinkshowjump?jump=nextslide"/>
            <a:extLst>
              <a:ext uri="{FF2B5EF4-FFF2-40B4-BE49-F238E27FC236}">
                <a16:creationId xmlns:a16="http://schemas.microsoft.com/office/drawing/2014/main" id="{3B145A6A-149C-4A40-9B43-67C2ECFAAD77}"/>
              </a:ext>
            </a:extLst>
          </p:cNvPr>
          <p:cNvSpPr/>
          <p:nvPr/>
        </p:nvSpPr>
        <p:spPr>
          <a:xfrm>
            <a:off x="3591857" y="57174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8" name="ContinueBTN">
            <a:hlinkClick r:id="" action="ppaction://hlinkshowjump?jump=nextslide"/>
            <a:extLst>
              <a:ext uri="{FF2B5EF4-FFF2-40B4-BE49-F238E27FC236}">
                <a16:creationId xmlns:a16="http://schemas.microsoft.com/office/drawing/2014/main" id="{344785B6-2FA8-4D10-9825-C6827FD0C4AA}"/>
              </a:ext>
            </a:extLst>
          </p:cNvPr>
          <p:cNvSpPr/>
          <p:nvPr/>
        </p:nvSpPr>
        <p:spPr>
          <a:xfrm>
            <a:off x="3591857" y="57174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9" name="ContinueBTN">
            <a:hlinkClick r:id="" action="ppaction://hlinkshowjump?jump=nextslide"/>
            <a:extLst>
              <a:ext uri="{FF2B5EF4-FFF2-40B4-BE49-F238E27FC236}">
                <a16:creationId xmlns:a16="http://schemas.microsoft.com/office/drawing/2014/main" id="{82800A12-E7F5-4A99-ACD5-DBAD7F0505B8}"/>
              </a:ext>
            </a:extLst>
          </p:cNvPr>
          <p:cNvSpPr/>
          <p:nvPr/>
        </p:nvSpPr>
        <p:spPr>
          <a:xfrm>
            <a:off x="3591857" y="57174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246129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0"/>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0"/>
                            </p:stCondLst>
                            <p:childTnLst>
                              <p:par>
                                <p:cTn id="39" presetID="10"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par>
                          <p:cTn id="49" fill="hold">
                            <p:stCondLst>
                              <p:cond delay="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nextCondLst>
                <p:cond evt="onClick" delay="0">
                  <p:tgtEl>
                    <p:spTgt spid="9"/>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childTnLst>
                                </p:cTn>
                              </p:par>
                            </p:childTnLst>
                          </p:cTn>
                        </p:par>
                        <p:par>
                          <p:cTn id="60" fill="hold">
                            <p:stCondLst>
                              <p:cond delay="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childTnLst>
                    </p:cTn>
                  </p:par>
                </p:childTnLst>
              </p:cTn>
              <p:nextCondLst>
                <p:cond evt="onClick" delay="0">
                  <p:tgtEl>
                    <p:spTgt spid="8"/>
                  </p:tgtEl>
                </p:cond>
              </p:nextCondLst>
            </p:seq>
            <p:seq concurrent="1" nextAc="seek">
              <p:cTn id="64" restart="whenNotActive" fill="hold" evtFilter="cancelBubble" nodeType="interactiveSeq">
                <p:stCondLst>
                  <p:cond evt="onClick" delay="0">
                    <p:tgtEl>
                      <p:spTgt spid="25"/>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par>
                          <p:cTn id="71" fill="hold">
                            <p:stCondLst>
                              <p:cond delay="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childTnLst>
              </p:cTn>
              <p:nextCondLst>
                <p:cond evt="onClick" delay="0">
                  <p:tgtEl>
                    <p:spTgt spid="25"/>
                  </p:tgtEl>
                </p:cond>
              </p:nextCondLst>
            </p:seq>
            <p:seq concurrent="1" nextAc="seek">
              <p:cTn id="75" restart="whenNotActive" fill="hold" evtFilter="cancelBubble" nodeType="interactiveSeq">
                <p:stCondLst>
                  <p:cond evt="onClick" delay="0">
                    <p:tgtEl>
                      <p:spTgt spid="11"/>
                    </p:tgtEl>
                  </p:cond>
                </p:stCondLst>
                <p:endSync evt="end" delay="0">
                  <p:rtn val="all"/>
                </p:endSync>
                <p:childTnLst>
                  <p:par>
                    <p:cTn id="76" fill="hold">
                      <p:stCondLst>
                        <p:cond delay="0"/>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childTnLst>
                          </p:cTn>
                        </p:par>
                        <p:par>
                          <p:cTn id="82" fill="hold">
                            <p:stCondLst>
                              <p:cond delay="0"/>
                            </p:stCondLst>
                            <p:childTnLst>
                              <p:par>
                                <p:cTn id="83" presetID="10"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childTnLst>
              </p:cTn>
              <p:nextCondLst>
                <p:cond evt="onClick" delay="0">
                  <p:tgtEl>
                    <p:spTgt spid="11"/>
                  </p:tgtEl>
                </p:cond>
              </p:nextCondLst>
            </p:seq>
          </p:childTnLst>
        </p:cTn>
      </p:par>
    </p:tnLst>
    <p:bldLst>
      <p:bldP spid="7" grpId="0" uiExpand="1" build="p"/>
      <p:bldP spid="8" grpId="0"/>
      <p:bldP spid="9" grpId="0"/>
      <p:bldP spid="10" grpId="0"/>
      <p:bldP spid="11" grpId="0"/>
      <p:bldP spid="25" grpId="0"/>
      <p:bldP spid="30" grpId="0" animBg="1"/>
      <p:bldP spid="31" grpId="0" animBg="1"/>
      <p:bldP spid="32" grpId="0" animBg="1"/>
      <p:bldP spid="33" grpId="0" animBg="1"/>
      <p:bldP spid="34" grpId="0" animBg="1"/>
      <p:bldP spid="22" grpId="0" animBg="1"/>
      <p:bldP spid="24" grpId="0" animBg="1"/>
      <p:bldP spid="27" grpId="0" animBg="1"/>
      <p:bldP spid="28" grpId="0" animBg="1"/>
      <p:bldP spid="29"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106</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Four: Harm Assessment and Suicide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3. Potential for violence is easily predictable.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7" y="3130688"/>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7" y="2568379"/>
            <a:ext cx="406493" cy="406493"/>
          </a:xfrm>
          <a:prstGeom prst="rect">
            <a:avLst/>
          </a:prstGeom>
        </p:spPr>
      </p:pic>
      <p:sp>
        <p:nvSpPr>
          <p:cNvPr id="15" name="Blocker">
            <a:extLst>
              <a:ext uri="{FF2B5EF4-FFF2-40B4-BE49-F238E27FC236}">
                <a16:creationId xmlns:a16="http://schemas.microsoft.com/office/drawing/2014/main" id="{33143E1D-E090-417F-A8E7-CB834D7CD56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E3847B9E-7C2D-490B-989C-3686899E5E6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0CCF85AE-AA5B-46C2-8046-EB1F87B51CD0}"/>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3229067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107</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Four: Harm Assessment and Suicide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3"/>
          </a:xfrm>
          <a:noFill/>
        </p:spPr>
        <p:txBody>
          <a:bodyPr>
            <a:noAutofit/>
          </a:bodyPr>
          <a:lstStyle/>
          <a:p>
            <a:r>
              <a:rPr lang="en-US" dirty="0"/>
              <a:t>4. What component (s) is/are important for suicide prevention?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Prevent isolation</a:t>
            </a:r>
          </a:p>
        </p:txBody>
      </p:sp>
      <p:sp>
        <p:nvSpPr>
          <p:cNvPr id="9" name="B">
            <a:extLst>
              <a:ext uri="{FF2B5EF4-FFF2-40B4-BE49-F238E27FC236}">
                <a16:creationId xmlns:a16="http://schemas.microsoft.com/office/drawing/2014/main" id="{883F3155-8749-4BFA-856D-C063CAAAD10B}"/>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Involved significant others</a:t>
            </a:r>
          </a:p>
        </p:txBody>
      </p:sp>
      <p:sp>
        <p:nvSpPr>
          <p:cNvPr id="10" name="C">
            <a:extLst>
              <a:ext uri="{FF2B5EF4-FFF2-40B4-BE49-F238E27FC236}">
                <a16:creationId xmlns:a16="http://schemas.microsoft.com/office/drawing/2014/main" id="{266F2CB7-38A4-4F88-AAF4-957108675EB7}"/>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Follow-up</a:t>
            </a:r>
          </a:p>
        </p:txBody>
      </p:sp>
      <p:sp>
        <p:nvSpPr>
          <p:cNvPr id="11" name="D">
            <a:extLst>
              <a:ext uri="{FF2B5EF4-FFF2-40B4-BE49-F238E27FC236}">
                <a16:creationId xmlns:a16="http://schemas.microsoft.com/office/drawing/2014/main" id="{BF1EB8EA-6300-4B93-AEF3-67863A18079A}"/>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All of the above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42506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4125118"/>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2994304"/>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4" name="Blocker">
            <a:extLst>
              <a:ext uri="{FF2B5EF4-FFF2-40B4-BE49-F238E27FC236}">
                <a16:creationId xmlns:a16="http://schemas.microsoft.com/office/drawing/2014/main" id="{103CB175-1848-4882-BEB1-986DF1D1A3D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er">
            <a:extLst>
              <a:ext uri="{FF2B5EF4-FFF2-40B4-BE49-F238E27FC236}">
                <a16:creationId xmlns:a16="http://schemas.microsoft.com/office/drawing/2014/main" id="{0DDF27EE-DD4B-4A8F-8746-68DE75958EF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3D88CB83-7F12-448D-83BC-8C40796A333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BD20EBBE-C816-4937-8FEF-02FBA5E76B5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a:hlinkClick r:id="" action="ppaction://hlinkshowjump?jump=nextslide"/>
            <a:extLst>
              <a:ext uri="{FF2B5EF4-FFF2-40B4-BE49-F238E27FC236}">
                <a16:creationId xmlns:a16="http://schemas.microsoft.com/office/drawing/2014/main" id="{F76551C4-0879-4998-B08D-E8526F44D01B}"/>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a:hlinkClick r:id="" action="ppaction://hlinkshowjump?jump=nextslide"/>
            <a:extLst>
              <a:ext uri="{FF2B5EF4-FFF2-40B4-BE49-F238E27FC236}">
                <a16:creationId xmlns:a16="http://schemas.microsoft.com/office/drawing/2014/main" id="{98739698-B967-4E38-A5F4-1FCFC396BEDA}"/>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7" name="ContinueBTN">
            <a:hlinkClick r:id="" action="ppaction://hlinkshowjump?jump=nextslide"/>
            <a:extLst>
              <a:ext uri="{FF2B5EF4-FFF2-40B4-BE49-F238E27FC236}">
                <a16:creationId xmlns:a16="http://schemas.microsoft.com/office/drawing/2014/main" id="{BA33E3E8-6E84-488A-AFF2-05031AEB15DD}"/>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1164896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nextCondLst>
                <p:cond evt="onClick" delay="0">
                  <p:tgtEl>
                    <p:spTgt spid="11"/>
                  </p:tgtEl>
                </p:cond>
              </p:nextCondLst>
            </p:seq>
          </p:childTnLst>
        </p:cTn>
      </p:par>
    </p:tnLst>
    <p:bldLst>
      <p:bldP spid="7" grpId="0" build="p"/>
      <p:bldP spid="8" grpId="0"/>
      <p:bldP spid="9" grpId="0"/>
      <p:bldP spid="10" grpId="0"/>
      <p:bldP spid="11" grpId="0"/>
      <p:bldP spid="24" grpId="0" animBg="1"/>
      <p:bldP spid="28" grpId="0" animBg="1"/>
      <p:bldP spid="29" grpId="0" animBg="1"/>
      <p:bldP spid="30" grpId="0" animBg="1"/>
      <p:bldP spid="22" grpId="0" animBg="1"/>
      <p:bldP spid="25" grpId="0" animBg="1"/>
      <p:bldP spid="26" grpId="0" animBg="1"/>
      <p:bldP spid="2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108</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Four: Harm Assessment and Suicide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3"/>
          </a:xfrm>
          <a:noFill/>
        </p:spPr>
        <p:txBody>
          <a:bodyPr>
            <a:noAutofit/>
          </a:bodyPr>
          <a:lstStyle/>
          <a:p>
            <a:r>
              <a:rPr lang="en-US" dirty="0"/>
              <a:t>5. What component (s) is/are important when working with a potentially violent person?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Show concern for the person</a:t>
            </a:r>
          </a:p>
        </p:txBody>
      </p:sp>
      <p:sp>
        <p:nvSpPr>
          <p:cNvPr id="9" name="B">
            <a:extLst>
              <a:ext uri="{FF2B5EF4-FFF2-40B4-BE49-F238E27FC236}">
                <a16:creationId xmlns:a16="http://schemas.microsoft.com/office/drawing/2014/main" id="{883F3155-8749-4BFA-856D-C063CAAAD10B}"/>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Be respectful</a:t>
            </a:r>
          </a:p>
        </p:txBody>
      </p:sp>
      <p:sp>
        <p:nvSpPr>
          <p:cNvPr id="10" name="C">
            <a:extLst>
              <a:ext uri="{FF2B5EF4-FFF2-40B4-BE49-F238E27FC236}">
                <a16:creationId xmlns:a16="http://schemas.microsoft.com/office/drawing/2014/main" id="{266F2CB7-38A4-4F88-AAF4-957108675EB7}"/>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Don’t offer any choices</a:t>
            </a:r>
          </a:p>
        </p:txBody>
      </p:sp>
      <p:sp>
        <p:nvSpPr>
          <p:cNvPr id="11" name="D">
            <a:extLst>
              <a:ext uri="{FF2B5EF4-FFF2-40B4-BE49-F238E27FC236}">
                <a16:creationId xmlns:a16="http://schemas.microsoft.com/office/drawing/2014/main" id="{BF1EB8EA-6300-4B93-AEF3-67863A18079A}"/>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Both A and B</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42506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4125118"/>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2994304"/>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7" name="Blocker">
            <a:extLst>
              <a:ext uri="{FF2B5EF4-FFF2-40B4-BE49-F238E27FC236}">
                <a16:creationId xmlns:a16="http://schemas.microsoft.com/office/drawing/2014/main" id="{B410D071-D3B6-450E-AF4F-5A0BA08837A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er">
            <a:extLst>
              <a:ext uri="{FF2B5EF4-FFF2-40B4-BE49-F238E27FC236}">
                <a16:creationId xmlns:a16="http://schemas.microsoft.com/office/drawing/2014/main" id="{61E79D8F-29A6-419B-AC56-741C7454B2C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CC15E5EC-2154-4FF5-9D41-51DEB39DA9B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6C13D43F-1D7E-4CB5-8471-E43EDAC1032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hlinkClick r:id="" action="ppaction://hlinkshowjump?jump=nextslide"/>
            <a:extLst>
              <a:ext uri="{FF2B5EF4-FFF2-40B4-BE49-F238E27FC236}">
                <a16:creationId xmlns:a16="http://schemas.microsoft.com/office/drawing/2014/main" id="{AFABF2F8-BB9D-4EFB-9A55-C2E0E7A2889F}"/>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a:hlinkClick r:id="" action="ppaction://hlinkshowjump?jump=nextslide"/>
            <a:extLst>
              <a:ext uri="{FF2B5EF4-FFF2-40B4-BE49-F238E27FC236}">
                <a16:creationId xmlns:a16="http://schemas.microsoft.com/office/drawing/2014/main" id="{889CEDC5-A324-4A02-81ED-7E748FEFC32B}"/>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a:hlinkClick r:id="" action="ppaction://hlinkshowjump?jump=nextslide"/>
            <a:extLst>
              <a:ext uri="{FF2B5EF4-FFF2-40B4-BE49-F238E27FC236}">
                <a16:creationId xmlns:a16="http://schemas.microsoft.com/office/drawing/2014/main" id="{E1061EEE-6B5B-4DAC-BCC5-0E609DFD5964}"/>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824748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nextCondLst>
                <p:cond evt="onClick" delay="0">
                  <p:tgtEl>
                    <p:spTgt spid="11"/>
                  </p:tgtEl>
                </p:cond>
              </p:nextCondLst>
            </p:seq>
          </p:childTnLst>
        </p:cTn>
      </p:par>
    </p:tnLst>
    <p:bldLst>
      <p:bldP spid="7" grpId="0" build="p"/>
      <p:bldP spid="8" grpId="0"/>
      <p:bldP spid="9" grpId="0"/>
      <p:bldP spid="10" grpId="0"/>
      <p:bldP spid="11" grpId="0"/>
      <p:bldP spid="27" grpId="0" animBg="1"/>
      <p:bldP spid="28" grpId="0" animBg="1"/>
      <p:bldP spid="29" grpId="0" animBg="1"/>
      <p:bldP spid="30" grpId="0" animBg="1"/>
      <p:bldP spid="22" grpId="0" animBg="1"/>
      <p:bldP spid="24" grpId="0" animBg="1"/>
      <p:bldP spid="25" grpId="0" animBg="1"/>
      <p:bldP spid="2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109</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Four: Harm Assessment and Suicide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6. You should always stay in a dangerous situation if you think you can be of some help.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130688"/>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04" y="2565380"/>
            <a:ext cx="406493" cy="406493"/>
          </a:xfrm>
          <a:prstGeom prst="rect">
            <a:avLst/>
          </a:prstGeom>
        </p:spPr>
      </p:pic>
      <p:sp>
        <p:nvSpPr>
          <p:cNvPr id="15" name="Blocker">
            <a:extLst>
              <a:ext uri="{FF2B5EF4-FFF2-40B4-BE49-F238E27FC236}">
                <a16:creationId xmlns:a16="http://schemas.microsoft.com/office/drawing/2014/main" id="{DB893C0C-59F9-4987-B72F-13B2B29190C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8970AD0E-947A-4D5B-A77B-0FD1B621D33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6B86E11D-EE33-4915-B196-F0AE325B1FF6}"/>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702489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11</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One: Mental Health Crisis Services Definitions and Goals </a:t>
            </a:r>
          </a:p>
          <a:p>
            <a:endParaRPr lang="en-US" dirty="0"/>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504817"/>
          </a:xfrm>
          <a:noFill/>
        </p:spPr>
        <p:txBody>
          <a:bodyPr/>
          <a:lstStyle/>
          <a:p>
            <a:r>
              <a:rPr lang="en-US" dirty="0"/>
              <a:t>1. A person should seek crisis services if they are experiencing which of the following? Click on the correct answer.</a:t>
            </a:r>
          </a:p>
          <a:p>
            <a:endParaRPr lang="en-US" dirty="0"/>
          </a:p>
        </p:txBody>
      </p:sp>
      <p:sp>
        <p:nvSpPr>
          <p:cNvPr id="8" name="A">
            <a:extLst>
              <a:ext uri="{FF2B5EF4-FFF2-40B4-BE49-F238E27FC236}">
                <a16:creationId xmlns:a16="http://schemas.microsoft.com/office/drawing/2014/main" id="{1C05CB9C-975A-44CE-96F9-52077783FB5D}"/>
              </a:ext>
            </a:extLst>
          </p:cNvPr>
          <p:cNvSpPr/>
          <p:nvPr/>
        </p:nvSpPr>
        <p:spPr>
          <a:xfrm>
            <a:off x="2602037" y="248443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Inability to avoid imminent danger or self-harm</a:t>
            </a:r>
          </a:p>
        </p:txBody>
      </p:sp>
      <p:sp>
        <p:nvSpPr>
          <p:cNvPr id="9" name="B">
            <a:extLst>
              <a:ext uri="{FF2B5EF4-FFF2-40B4-BE49-F238E27FC236}">
                <a16:creationId xmlns:a16="http://schemas.microsoft.com/office/drawing/2014/main" id="{883F3155-8749-4BFA-856D-C063CAAAD10B}"/>
              </a:ext>
            </a:extLst>
          </p:cNvPr>
          <p:cNvSpPr/>
          <p:nvPr/>
        </p:nvSpPr>
        <p:spPr>
          <a:xfrm>
            <a:off x="2602037" y="305294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Threat or imminent risk of suicide</a:t>
            </a:r>
          </a:p>
        </p:txBody>
      </p:sp>
      <p:sp>
        <p:nvSpPr>
          <p:cNvPr id="10" name="C">
            <a:extLst>
              <a:ext uri="{FF2B5EF4-FFF2-40B4-BE49-F238E27FC236}">
                <a16:creationId xmlns:a16="http://schemas.microsoft.com/office/drawing/2014/main" id="{266F2CB7-38A4-4F88-AAF4-957108675EB7}"/>
              </a:ext>
            </a:extLst>
          </p:cNvPr>
          <p:cNvSpPr/>
          <p:nvPr/>
        </p:nvSpPr>
        <p:spPr>
          <a:xfrm>
            <a:off x="2602037" y="3621455"/>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Inability to properly care for self</a:t>
            </a:r>
          </a:p>
        </p:txBody>
      </p:sp>
      <p:sp>
        <p:nvSpPr>
          <p:cNvPr id="11" name="D">
            <a:extLst>
              <a:ext uri="{FF2B5EF4-FFF2-40B4-BE49-F238E27FC236}">
                <a16:creationId xmlns:a16="http://schemas.microsoft.com/office/drawing/2014/main" id="{BF1EB8EA-6300-4B93-AEF3-67863A18079A}"/>
              </a:ext>
            </a:extLst>
          </p:cNvPr>
          <p:cNvSpPr/>
          <p:nvPr/>
        </p:nvSpPr>
        <p:spPr>
          <a:xfrm>
            <a:off x="2602037" y="41899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Threat or imminent risk of harm to others</a:t>
            </a:r>
          </a:p>
        </p:txBody>
      </p:sp>
      <p:sp>
        <p:nvSpPr>
          <p:cNvPr id="12" name="E">
            <a:extLst>
              <a:ext uri="{FF2B5EF4-FFF2-40B4-BE49-F238E27FC236}">
                <a16:creationId xmlns:a16="http://schemas.microsoft.com/office/drawing/2014/main" id="{41B6F977-8DE0-4254-B16A-8166368136FB}"/>
              </a:ext>
            </a:extLst>
          </p:cNvPr>
          <p:cNvSpPr/>
          <p:nvPr/>
        </p:nvSpPr>
        <p:spPr>
          <a:xfrm>
            <a:off x="2602037" y="48015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All of the above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972050"/>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80" y="4836761"/>
            <a:ext cx="406493" cy="406493"/>
          </a:xfrm>
          <a:prstGeom prst="rect">
            <a:avLst/>
          </a:prstGeom>
        </p:spPr>
      </p:pic>
      <p:pic>
        <p:nvPicPr>
          <p:cNvPr id="13" name="IncorrectX-D">
            <a:extLst>
              <a:ext uri="{FF2B5EF4-FFF2-40B4-BE49-F238E27FC236}">
                <a16:creationId xmlns:a16="http://schemas.microsoft.com/office/drawing/2014/main" id="{D1911012-1CD9-444F-A956-7537478D5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4225173"/>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656662"/>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088151"/>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515626"/>
            <a:ext cx="406493" cy="406493"/>
          </a:xfrm>
          <a:prstGeom prst="rect">
            <a:avLst/>
          </a:prstGeom>
        </p:spPr>
      </p:pic>
      <p:sp>
        <p:nvSpPr>
          <p:cNvPr id="6" name="Blocker">
            <a:extLst>
              <a:ext uri="{FF2B5EF4-FFF2-40B4-BE49-F238E27FC236}">
                <a16:creationId xmlns:a16="http://schemas.microsoft.com/office/drawing/2014/main" id="{D1B0ECA3-719E-48FF-915E-A5427C37EFA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CF3805E6-31A3-4A54-83B6-678644F48BE7}"/>
              </a:ext>
            </a:extLst>
          </p:cNvPr>
          <p:cNvSpPr/>
          <p:nvPr/>
        </p:nvSpPr>
        <p:spPr>
          <a:xfrm>
            <a:off x="304800" y="30480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F3C3F7A7-86C3-43D6-BCF6-122056B18043}"/>
              </a:ext>
            </a:extLst>
          </p:cNvPr>
          <p:cNvSpPr/>
          <p:nvPr/>
        </p:nvSpPr>
        <p:spPr>
          <a:xfrm>
            <a:off x="152400" y="15240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5BC220A7-79FF-4765-B888-C3ABA5269B0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ABB96DA5-3B1A-41A3-9CA0-73DBFB536B4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B">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57785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
            <a:hlinkClick r:id="" action="ppaction://hlinkshowjump?jump=nextslide"/>
            <a:extLst>
              <a:ext uri="{FF2B5EF4-FFF2-40B4-BE49-F238E27FC236}">
                <a16:creationId xmlns:a16="http://schemas.microsoft.com/office/drawing/2014/main" id="{45E7509D-E30B-49E2-BEA9-617A923440FA}"/>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C">
            <a:hlinkClick r:id="" action="ppaction://hlinkshowjump?jump=nextslide"/>
            <a:extLst>
              <a:ext uri="{FF2B5EF4-FFF2-40B4-BE49-F238E27FC236}">
                <a16:creationId xmlns:a16="http://schemas.microsoft.com/office/drawing/2014/main" id="{C9B04D76-E2C3-449B-9BF1-AF5D5C567E00}"/>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D">
            <a:hlinkClick r:id="" action="ppaction://hlinkshowjump?jump=nextslide"/>
            <a:extLst>
              <a:ext uri="{FF2B5EF4-FFF2-40B4-BE49-F238E27FC236}">
                <a16:creationId xmlns:a16="http://schemas.microsoft.com/office/drawing/2014/main" id="{BEEAB910-290E-4A2E-82A4-AA409161670A}"/>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7" name="ContinueBTN E">
            <a:hlinkClick r:id="" action="ppaction://hlinkshowjump?jump=nextslide"/>
            <a:extLst>
              <a:ext uri="{FF2B5EF4-FFF2-40B4-BE49-F238E27FC236}">
                <a16:creationId xmlns:a16="http://schemas.microsoft.com/office/drawing/2014/main" id="{AEBE0815-7306-498F-8A6E-1E6B26116C0F}"/>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0480330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1000"/>
                                        <p:tgtEl>
                                          <p:spTgt spid="19"/>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75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325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425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7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25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75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2"/>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childTnLst>
              </p:cTn>
              <p:nextCondLst>
                <p:cond evt="onClick" delay="0">
                  <p:tgtEl>
                    <p:spTgt spid="12"/>
                  </p:tgtEl>
                </p:cond>
              </p:nextCondLst>
            </p:seq>
            <p:seq concurrent="1" nextAc="seek">
              <p:cTn id="54" restart="whenNotActive" fill="hold" evtFilter="cancelBubble" nodeType="interactiveSeq">
                <p:stCondLst>
                  <p:cond evt="onClick" delay="0">
                    <p:tgtEl>
                      <p:spTgt spid="11"/>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childTnLst>
              </p:cTn>
              <p:nextCondLst>
                <p:cond evt="onClick" delay="0">
                  <p:tgtEl>
                    <p:spTgt spid="11"/>
                  </p:tgtEl>
                </p:cond>
              </p:nextCondLst>
            </p:seq>
            <p:seq concurrent="1" nextAc="seek">
              <p:cTn id="64" restart="whenNotActive" fill="hold" evtFilter="cancelBubble" nodeType="interactiveSeq">
                <p:stCondLst>
                  <p:cond evt="onClick" delay="0">
                    <p:tgtEl>
                      <p:spTgt spid="10"/>
                    </p:tgtEl>
                  </p:cond>
                </p:stCondLst>
                <p:endSync evt="end" delay="0">
                  <p:rtn val="all"/>
                </p:endSync>
                <p:childTnLst>
                  <p:par>
                    <p:cTn id="65" fill="hold">
                      <p:stCondLst>
                        <p:cond delay="0"/>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0" presetClass="entr" presetSubtype="0" fill="hold" grpId="0" nodeType="with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childTnLst>
                    </p:cTn>
                  </p:par>
                </p:childTnLst>
              </p:cTn>
              <p:nextCondLst>
                <p:cond evt="onClick" delay="0">
                  <p:tgtEl>
                    <p:spTgt spid="10"/>
                  </p:tgtEl>
                </p:cond>
              </p:nextCondLst>
            </p:seq>
            <p:seq concurrent="1" nextAc="seek">
              <p:cTn id="74" restart="whenNotActive" fill="hold" evtFilter="cancelBubble" nodeType="interactiveSeq">
                <p:stCondLst>
                  <p:cond evt="onClick" delay="0">
                    <p:tgtEl>
                      <p:spTgt spid="9"/>
                    </p:tgtEl>
                  </p:cond>
                </p:stCondLst>
                <p:endSync evt="end" delay="0">
                  <p:rtn val="all"/>
                </p:endSync>
                <p:childTnLst>
                  <p:par>
                    <p:cTn id="75" fill="hold">
                      <p:stCondLst>
                        <p:cond delay="0"/>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par>
                                <p:cTn id="81" presetID="10"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500"/>
                                        <p:tgtEl>
                                          <p:spTgt spid="22"/>
                                        </p:tgtEl>
                                      </p:cBhvr>
                                    </p:animEffect>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8"/>
                    </p:tgtEl>
                  </p:cond>
                </p:stCondLst>
                <p:endSync evt="end" delay="0">
                  <p:rtn val="all"/>
                </p:endSync>
                <p:childTnLst>
                  <p:par>
                    <p:cTn id="85" fill="hold">
                      <p:stCondLst>
                        <p:cond delay="0"/>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10" presetClass="entr" presetSubtype="0" fill="hold" grpId="0" nodeType="with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500"/>
                                        <p:tgtEl>
                                          <p:spTgt spid="24"/>
                                        </p:tgtEl>
                                      </p:cBhvr>
                                    </p:animEffect>
                                  </p:childTnLst>
                                </p:cTn>
                              </p:par>
                            </p:childTnLst>
                          </p:cTn>
                        </p:par>
                      </p:childTnLst>
                    </p:cTn>
                  </p:par>
                </p:childTnLst>
              </p:cTn>
              <p:nextCondLst>
                <p:cond evt="onClick" delay="0">
                  <p:tgtEl>
                    <p:spTgt spid="8"/>
                  </p:tgtEl>
                </p:cond>
              </p:nextCondLst>
            </p:seq>
          </p:childTnLst>
        </p:cTn>
      </p:par>
    </p:tnLst>
    <p:bldLst>
      <p:bldP spid="2" grpId="0"/>
      <p:bldP spid="5" grpId="0" build="p"/>
      <p:bldP spid="7" grpId="0" build="p"/>
      <p:bldP spid="8" grpId="0"/>
      <p:bldP spid="9" grpId="0"/>
      <p:bldP spid="10" grpId="0"/>
      <p:bldP spid="11" grpId="0"/>
      <p:bldP spid="12" grpId="0"/>
      <p:bldP spid="19" grpId="0" animBg="1"/>
      <p:bldP spid="6" grpId="0" animBg="1"/>
      <p:bldP spid="32" grpId="0" animBg="1"/>
      <p:bldP spid="31" grpId="0" animBg="1"/>
      <p:bldP spid="30" grpId="0" animBg="1"/>
      <p:bldP spid="29" grpId="0" animBg="1"/>
      <p:bldP spid="22" grpId="0" animBg="1"/>
      <p:bldP spid="24" grpId="0" animBg="1"/>
      <p:bldP spid="25" grpId="0" animBg="1"/>
      <p:bldP spid="26" grpId="0" animBg="1"/>
      <p:bldP spid="27"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110</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Four: Harm Assessment and Suicide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3"/>
          </a:xfrm>
          <a:noFill/>
        </p:spPr>
        <p:txBody>
          <a:bodyPr>
            <a:noAutofit/>
          </a:bodyPr>
          <a:lstStyle/>
          <a:p>
            <a:r>
              <a:rPr lang="en-US" dirty="0"/>
              <a:t>7. Which is the best indicator of potential violent behavior?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Person presents with depression</a:t>
            </a:r>
          </a:p>
        </p:txBody>
      </p:sp>
      <p:sp>
        <p:nvSpPr>
          <p:cNvPr id="9" name="B">
            <a:extLst>
              <a:ext uri="{FF2B5EF4-FFF2-40B4-BE49-F238E27FC236}">
                <a16:creationId xmlns:a16="http://schemas.microsoft.com/office/drawing/2014/main" id="{883F3155-8749-4BFA-856D-C063CAAAD10B}"/>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Person presents with psychosis</a:t>
            </a:r>
          </a:p>
        </p:txBody>
      </p:sp>
      <p:sp>
        <p:nvSpPr>
          <p:cNvPr id="10" name="C">
            <a:extLst>
              <a:ext uri="{FF2B5EF4-FFF2-40B4-BE49-F238E27FC236}">
                <a16:creationId xmlns:a16="http://schemas.microsoft.com/office/drawing/2014/main" id="{266F2CB7-38A4-4F88-AAF4-957108675EB7}"/>
              </a:ext>
            </a:extLst>
          </p:cNvPr>
          <p:cNvSpPr/>
          <p:nvPr/>
        </p:nvSpPr>
        <p:spPr>
          <a:xfrm>
            <a:off x="2602037" y="3522666"/>
            <a:ext cx="507467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There is a previous diagnosis of borderline personality disorder</a:t>
            </a:r>
          </a:p>
        </p:txBody>
      </p:sp>
      <p:sp>
        <p:nvSpPr>
          <p:cNvPr id="11" name="D">
            <a:extLst>
              <a:ext uri="{FF2B5EF4-FFF2-40B4-BE49-F238E27FC236}">
                <a16:creationId xmlns:a16="http://schemas.microsoft.com/office/drawing/2014/main" id="{BF1EB8EA-6300-4B93-AEF3-67863A18079A}"/>
              </a:ext>
            </a:extLst>
          </p:cNvPr>
          <p:cNvSpPr/>
          <p:nvPr/>
        </p:nvSpPr>
        <p:spPr>
          <a:xfrm>
            <a:off x="2602037" y="4089622"/>
            <a:ext cx="507467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Previous episodes of violent or assaultive behavior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42506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4125118"/>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2994304"/>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7" name="Blocker">
            <a:extLst>
              <a:ext uri="{FF2B5EF4-FFF2-40B4-BE49-F238E27FC236}">
                <a16:creationId xmlns:a16="http://schemas.microsoft.com/office/drawing/2014/main" id="{B58A861B-ED07-4B61-944A-A58C932FF50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er">
            <a:extLst>
              <a:ext uri="{FF2B5EF4-FFF2-40B4-BE49-F238E27FC236}">
                <a16:creationId xmlns:a16="http://schemas.microsoft.com/office/drawing/2014/main" id="{9F8CACB5-DF56-4D45-BC74-F33B4EF8DAA6}"/>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2806E957-84CF-4C11-99C6-BC64AF8A9EF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2FE9AC40-9A97-4CB3-8182-B87C13C70E6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hlinkClick r:id="" action="ppaction://hlinkshowjump?jump=nextslide"/>
            <a:extLst>
              <a:ext uri="{FF2B5EF4-FFF2-40B4-BE49-F238E27FC236}">
                <a16:creationId xmlns:a16="http://schemas.microsoft.com/office/drawing/2014/main" id="{E9AA786A-583B-498B-A944-EC56ADDD669D}"/>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a:hlinkClick r:id="" action="ppaction://hlinkshowjump?jump=nextslide"/>
            <a:extLst>
              <a:ext uri="{FF2B5EF4-FFF2-40B4-BE49-F238E27FC236}">
                <a16:creationId xmlns:a16="http://schemas.microsoft.com/office/drawing/2014/main" id="{5C5E44FB-126F-4AC2-9DBA-0287F7C73523}"/>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a:hlinkClick r:id="" action="ppaction://hlinkshowjump?jump=nextslide"/>
            <a:extLst>
              <a:ext uri="{FF2B5EF4-FFF2-40B4-BE49-F238E27FC236}">
                <a16:creationId xmlns:a16="http://schemas.microsoft.com/office/drawing/2014/main" id="{4B5D2171-B2CB-4A44-9329-06A2F1AEE922}"/>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8523249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nextCondLst>
                <p:cond evt="onClick" delay="0">
                  <p:tgtEl>
                    <p:spTgt spid="11"/>
                  </p:tgtEl>
                </p:cond>
              </p:nextCondLst>
            </p:seq>
          </p:childTnLst>
        </p:cTn>
      </p:par>
    </p:tnLst>
    <p:bldLst>
      <p:bldP spid="7" grpId="0" build="p"/>
      <p:bldP spid="8" grpId="0"/>
      <p:bldP spid="9" grpId="0"/>
      <p:bldP spid="10" grpId="0"/>
      <p:bldP spid="11" grpId="0"/>
      <p:bldP spid="27" grpId="0" animBg="1"/>
      <p:bldP spid="28" grpId="0" animBg="1"/>
      <p:bldP spid="29" grpId="0" animBg="1"/>
      <p:bldP spid="30" grpId="0" animBg="1"/>
      <p:bldP spid="22" grpId="0" animBg="1"/>
      <p:bldP spid="24" grpId="0" animBg="1"/>
      <p:bldP spid="25" grpId="0" animBg="1"/>
      <p:bldP spid="2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111</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Four: Harm Assessment and Suicide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3"/>
          </a:xfrm>
          <a:noFill/>
        </p:spPr>
        <p:txBody>
          <a:bodyPr>
            <a:noAutofit/>
          </a:bodyPr>
          <a:lstStyle/>
          <a:p>
            <a:r>
              <a:rPr lang="en-US" dirty="0"/>
              <a:t>8. Which of the following is a step of safety planning?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Warning signs and coping strategies </a:t>
            </a:r>
          </a:p>
        </p:txBody>
      </p:sp>
      <p:sp>
        <p:nvSpPr>
          <p:cNvPr id="9" name="B">
            <a:extLst>
              <a:ext uri="{FF2B5EF4-FFF2-40B4-BE49-F238E27FC236}">
                <a16:creationId xmlns:a16="http://schemas.microsoft.com/office/drawing/2014/main" id="{883F3155-8749-4BFA-856D-C063CAAAD10B}"/>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Social contacts</a:t>
            </a:r>
          </a:p>
        </p:txBody>
      </p:sp>
      <p:sp>
        <p:nvSpPr>
          <p:cNvPr id="10" name="C">
            <a:extLst>
              <a:ext uri="{FF2B5EF4-FFF2-40B4-BE49-F238E27FC236}">
                <a16:creationId xmlns:a16="http://schemas.microsoft.com/office/drawing/2014/main" id="{266F2CB7-38A4-4F88-AAF4-957108675EB7}"/>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Identify family or friends who would offer help </a:t>
            </a:r>
          </a:p>
        </p:txBody>
      </p:sp>
      <p:sp>
        <p:nvSpPr>
          <p:cNvPr id="11" name="D">
            <a:extLst>
              <a:ext uri="{FF2B5EF4-FFF2-40B4-BE49-F238E27FC236}">
                <a16:creationId xmlns:a16="http://schemas.microsoft.com/office/drawing/2014/main" id="{BF1EB8EA-6300-4B93-AEF3-67863A18079A}"/>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Professionals and agencies </a:t>
            </a:r>
          </a:p>
        </p:txBody>
      </p:sp>
      <p:sp>
        <p:nvSpPr>
          <p:cNvPr id="25" name="E">
            <a:extLst>
              <a:ext uri="{FF2B5EF4-FFF2-40B4-BE49-F238E27FC236}">
                <a16:creationId xmlns:a16="http://schemas.microsoft.com/office/drawing/2014/main" id="{A1EDD7A5-6670-4F61-9740-CC7BA91F3EFA}"/>
              </a:ext>
            </a:extLst>
          </p:cNvPr>
          <p:cNvSpPr/>
          <p:nvPr/>
        </p:nvSpPr>
        <p:spPr>
          <a:xfrm>
            <a:off x="2602037" y="465657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Making the environment safe</a:t>
            </a:r>
          </a:p>
        </p:txBody>
      </p:sp>
      <p:sp>
        <p:nvSpPr>
          <p:cNvPr id="27" name="F">
            <a:extLst>
              <a:ext uri="{FF2B5EF4-FFF2-40B4-BE49-F238E27FC236}">
                <a16:creationId xmlns:a16="http://schemas.microsoft.com/office/drawing/2014/main" id="{DDA23B6D-7FBB-4263-B95C-72ED00729A85}"/>
              </a:ext>
            </a:extLst>
          </p:cNvPr>
          <p:cNvSpPr/>
          <p:nvPr/>
        </p:nvSpPr>
        <p:spPr>
          <a:xfrm>
            <a:off x="2602037" y="522353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F. All of the above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451612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5258739"/>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60" y="4122115"/>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pic>
        <p:nvPicPr>
          <p:cNvPr id="26" name="IncorrectX-C">
            <a:extLst>
              <a:ext uri="{FF2B5EF4-FFF2-40B4-BE49-F238E27FC236}">
                <a16:creationId xmlns:a16="http://schemas.microsoft.com/office/drawing/2014/main" id="{A0093424-22DE-4881-BD89-444817294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4688479"/>
            <a:ext cx="406493" cy="406493"/>
          </a:xfrm>
          <a:prstGeom prst="rect">
            <a:avLst/>
          </a:prstGeom>
        </p:spPr>
      </p:pic>
      <p:pic>
        <p:nvPicPr>
          <p:cNvPr id="28" name="IncorrectX-C">
            <a:extLst>
              <a:ext uri="{FF2B5EF4-FFF2-40B4-BE49-F238E27FC236}">
                <a16:creationId xmlns:a16="http://schemas.microsoft.com/office/drawing/2014/main" id="{78104AAA-6F9B-4855-BDDB-8A85AF4B6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985491"/>
            <a:ext cx="406493" cy="406493"/>
          </a:xfrm>
          <a:prstGeom prst="rect">
            <a:avLst/>
          </a:prstGeom>
        </p:spPr>
      </p:pic>
      <p:sp>
        <p:nvSpPr>
          <p:cNvPr id="33" name="Blocker">
            <a:extLst>
              <a:ext uri="{FF2B5EF4-FFF2-40B4-BE49-F238E27FC236}">
                <a16:creationId xmlns:a16="http://schemas.microsoft.com/office/drawing/2014/main" id="{CFB46467-77D7-4117-B2E9-9A318B5CF8A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locker">
            <a:extLst>
              <a:ext uri="{FF2B5EF4-FFF2-40B4-BE49-F238E27FC236}">
                <a16:creationId xmlns:a16="http://schemas.microsoft.com/office/drawing/2014/main" id="{401E4661-68C6-48F0-8554-2B55CF90275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er">
            <a:extLst>
              <a:ext uri="{FF2B5EF4-FFF2-40B4-BE49-F238E27FC236}">
                <a16:creationId xmlns:a16="http://schemas.microsoft.com/office/drawing/2014/main" id="{AC5CD23E-699B-44A1-BBC6-E631303E854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ocker">
            <a:extLst>
              <a:ext uri="{FF2B5EF4-FFF2-40B4-BE49-F238E27FC236}">
                <a16:creationId xmlns:a16="http://schemas.microsoft.com/office/drawing/2014/main" id="{68ECA149-47A4-48B1-B4E4-0F63D189460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er">
            <a:extLst>
              <a:ext uri="{FF2B5EF4-FFF2-40B4-BE49-F238E27FC236}">
                <a16:creationId xmlns:a16="http://schemas.microsoft.com/office/drawing/2014/main" id="{7D838288-063B-463A-93B1-544ABDA9620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locker">
            <a:extLst>
              <a:ext uri="{FF2B5EF4-FFF2-40B4-BE49-F238E27FC236}">
                <a16:creationId xmlns:a16="http://schemas.microsoft.com/office/drawing/2014/main" id="{86034BCC-3070-4316-A81F-3F7C872F920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606200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hlinkClick r:id="" action="ppaction://hlinkshowjump?jump=nextslide"/>
            <a:extLst>
              <a:ext uri="{FF2B5EF4-FFF2-40B4-BE49-F238E27FC236}">
                <a16:creationId xmlns:a16="http://schemas.microsoft.com/office/drawing/2014/main" id="{2AE8A064-FC12-4026-9C16-DA9CA5A28A8D}"/>
              </a:ext>
            </a:extLst>
          </p:cNvPr>
          <p:cNvSpPr/>
          <p:nvPr/>
        </p:nvSpPr>
        <p:spPr>
          <a:xfrm>
            <a:off x="3591857" y="606200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9" name="ContinueBTN">
            <a:hlinkClick r:id="" action="ppaction://hlinkshowjump?jump=nextslide"/>
            <a:extLst>
              <a:ext uri="{FF2B5EF4-FFF2-40B4-BE49-F238E27FC236}">
                <a16:creationId xmlns:a16="http://schemas.microsoft.com/office/drawing/2014/main" id="{5F12D3FC-B8E2-4947-BBFD-65760C63E7B0}"/>
              </a:ext>
            </a:extLst>
          </p:cNvPr>
          <p:cNvSpPr/>
          <p:nvPr/>
        </p:nvSpPr>
        <p:spPr>
          <a:xfrm>
            <a:off x="3591857" y="606200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0" name="ContinueBTN">
            <a:hlinkClick r:id="" action="ppaction://hlinkshowjump?jump=nextslide"/>
            <a:extLst>
              <a:ext uri="{FF2B5EF4-FFF2-40B4-BE49-F238E27FC236}">
                <a16:creationId xmlns:a16="http://schemas.microsoft.com/office/drawing/2014/main" id="{F695F7F6-8125-4333-9A39-D11FE0C726BF}"/>
              </a:ext>
            </a:extLst>
          </p:cNvPr>
          <p:cNvSpPr/>
          <p:nvPr/>
        </p:nvSpPr>
        <p:spPr>
          <a:xfrm>
            <a:off x="3591857" y="606200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1" name="ContinueBTN">
            <a:hlinkClick r:id="" action="ppaction://hlinkshowjump?jump=nextslide"/>
            <a:extLst>
              <a:ext uri="{FF2B5EF4-FFF2-40B4-BE49-F238E27FC236}">
                <a16:creationId xmlns:a16="http://schemas.microsoft.com/office/drawing/2014/main" id="{E38DE49E-44DE-406E-A9D3-2062227DE98E}"/>
              </a:ext>
            </a:extLst>
          </p:cNvPr>
          <p:cNvSpPr/>
          <p:nvPr/>
        </p:nvSpPr>
        <p:spPr>
          <a:xfrm>
            <a:off x="3591857" y="606200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2" name="ContinueBTN">
            <a:hlinkClick r:id="" action="ppaction://hlinkshowjump?jump=nextslide"/>
            <a:extLst>
              <a:ext uri="{FF2B5EF4-FFF2-40B4-BE49-F238E27FC236}">
                <a16:creationId xmlns:a16="http://schemas.microsoft.com/office/drawing/2014/main" id="{7D933A60-20FB-4378-9AE4-19D70230ABF0}"/>
              </a:ext>
            </a:extLst>
          </p:cNvPr>
          <p:cNvSpPr/>
          <p:nvPr/>
        </p:nvSpPr>
        <p:spPr>
          <a:xfrm>
            <a:off x="3591857" y="606200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70040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par>
                          <p:cTn id="61" fill="hold">
                            <p:stCondLst>
                              <p:cond delay="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par>
                          <p:cTn id="72" fill="hold">
                            <p:stCondLst>
                              <p:cond delay="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childTnLst>
                    </p:cTn>
                  </p:par>
                </p:childTnLst>
              </p:cTn>
              <p:nextCondLst>
                <p:cond evt="onClick" delay="0">
                  <p:tgtEl>
                    <p:spTgt spid="11"/>
                  </p:tgtEl>
                </p:cond>
              </p:nextCondLst>
            </p:seq>
            <p:seq concurrent="1" nextAc="seek">
              <p:cTn id="76" restart="whenNotActive" fill="hold" evtFilter="cancelBubble" nodeType="interactiveSeq">
                <p:stCondLst>
                  <p:cond evt="onClick" delay="0">
                    <p:tgtEl>
                      <p:spTgt spid="27"/>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childTnLst>
                          </p:cTn>
                        </p:par>
                        <p:par>
                          <p:cTn id="83" fill="hold">
                            <p:stCondLst>
                              <p:cond delay="0"/>
                            </p:stCondLst>
                            <p:childTnLst>
                              <p:par>
                                <p:cTn id="84" presetID="10" presetClass="entr" presetSubtype="0"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childTnLst>
                          </p:cTn>
                        </p:par>
                      </p:childTnLst>
                    </p:cTn>
                  </p:par>
                </p:childTnLst>
              </p:cTn>
              <p:nextCondLst>
                <p:cond evt="onClick" delay="0">
                  <p:tgtEl>
                    <p:spTgt spid="27"/>
                  </p:tgtEl>
                </p:cond>
              </p:nextCondLst>
            </p:seq>
            <p:seq concurrent="1" nextAc="seek">
              <p:cTn id="87" restart="whenNotActive" fill="hold" evtFilter="cancelBubble" nodeType="interactiveSeq">
                <p:stCondLst>
                  <p:cond evt="onClick" delay="0">
                    <p:tgtEl>
                      <p:spTgt spid="9"/>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7"/>
                                        </p:tgtEl>
                                        <p:attrNameLst>
                                          <p:attrName>style.visibility</p:attrName>
                                        </p:attrNameLst>
                                      </p:cBhvr>
                                      <p:to>
                                        <p:strVal val="visible"/>
                                      </p:to>
                                    </p:set>
                                  </p:childTnLst>
                                </p:cTn>
                              </p:par>
                            </p:childTnLst>
                          </p:cTn>
                        </p:par>
                        <p:par>
                          <p:cTn id="94" fill="hold">
                            <p:stCondLst>
                              <p:cond delay="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0" grpId="0"/>
      <p:bldP spid="11" grpId="0"/>
      <p:bldP spid="25" grpId="0"/>
      <p:bldP spid="27" grpId="0"/>
      <p:bldP spid="33" grpId="0" animBg="1"/>
      <p:bldP spid="34" grpId="0" animBg="1"/>
      <p:bldP spid="35" grpId="0" animBg="1"/>
      <p:bldP spid="36" grpId="0" animBg="1"/>
      <p:bldP spid="37" grpId="0" animBg="1"/>
      <p:bldP spid="38" grpId="0" animBg="1"/>
      <p:bldP spid="22" grpId="0" animBg="1"/>
      <p:bldP spid="24" grpId="0" animBg="1"/>
      <p:bldP spid="29" grpId="0" animBg="1"/>
      <p:bldP spid="30" grpId="0" animBg="1"/>
      <p:bldP spid="31" grpId="0" animBg="1"/>
      <p:bldP spid="3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AE18-4DEA-4BB3-830C-6E650C54A9A7}"/>
              </a:ext>
            </a:extLst>
          </p:cNvPr>
          <p:cNvSpPr>
            <a:spLocks noGrp="1"/>
          </p:cNvSpPr>
          <p:nvPr>
            <p:ph type="ctrTitle"/>
          </p:nvPr>
        </p:nvSpPr>
        <p:spPr>
          <a:xfrm>
            <a:off x="628651" y="829339"/>
            <a:ext cx="7886701" cy="859803"/>
          </a:xfrm>
        </p:spPr>
        <p:txBody>
          <a:bodyPr/>
          <a:lstStyle/>
          <a:p>
            <a:r>
              <a:rPr lang="en-US" dirty="0"/>
              <a:t>Chapter Five: </a:t>
            </a:r>
            <a:br>
              <a:rPr lang="en-US" dirty="0"/>
            </a:br>
            <a:r>
              <a:rPr lang="en-US" dirty="0"/>
              <a:t>Tennessee Mental Health Law</a:t>
            </a:r>
          </a:p>
        </p:txBody>
      </p:sp>
      <p:sp>
        <p:nvSpPr>
          <p:cNvPr id="3" name="Subtitle 2">
            <a:extLst>
              <a:ext uri="{FF2B5EF4-FFF2-40B4-BE49-F238E27FC236}">
                <a16:creationId xmlns:a16="http://schemas.microsoft.com/office/drawing/2014/main" id="{BD6D6EE5-6658-46EE-A40E-8B68AF670435}"/>
              </a:ext>
            </a:extLst>
          </p:cNvPr>
          <p:cNvSpPr>
            <a:spLocks noGrp="1"/>
          </p:cNvSpPr>
          <p:nvPr>
            <p:ph type="subTitle" idx="1"/>
          </p:nvPr>
        </p:nvSpPr>
        <p:spPr>
          <a:xfrm>
            <a:off x="740295" y="1862567"/>
            <a:ext cx="7664080" cy="365125"/>
          </a:xfrm>
        </p:spPr>
        <p:txBody>
          <a:bodyPr/>
          <a:lstStyle/>
          <a:p>
            <a:r>
              <a:rPr lang="en-US" dirty="0"/>
              <a:t>Objectives</a:t>
            </a:r>
          </a:p>
        </p:txBody>
      </p:sp>
      <p:sp>
        <p:nvSpPr>
          <p:cNvPr id="4" name="Footer Placeholder 3">
            <a:extLst>
              <a:ext uri="{FF2B5EF4-FFF2-40B4-BE49-F238E27FC236}">
                <a16:creationId xmlns:a16="http://schemas.microsoft.com/office/drawing/2014/main" id="{B39F3BEF-9145-413B-830E-A9FD99D3DC9E}"/>
              </a:ext>
            </a:extLst>
          </p:cNvPr>
          <p:cNvSpPr>
            <a:spLocks noGrp="1"/>
          </p:cNvSpPr>
          <p:nvPr>
            <p:ph type="ftr" sz="quarter" idx="11"/>
          </p:nvPr>
        </p:nvSpPr>
        <p:spPr>
          <a:xfrm>
            <a:off x="2179674" y="6356351"/>
            <a:ext cx="5252484" cy="365125"/>
          </a:xfrm>
        </p:spPr>
        <p:txBody>
          <a:bodyPr/>
          <a:lstStyle/>
          <a:p>
            <a:r>
              <a:rPr lang="en-US" sz="1050" dirty="0">
                <a:solidFill>
                  <a:prstClr val="black">
                    <a:tint val="75000"/>
                  </a:prstClr>
                </a:solidFill>
              </a:rPr>
              <a:t>Statute references in this chapter are from the June 30, 2006 edition of Title 33. Included in this chapter are topics related to crisis services.</a:t>
            </a:r>
          </a:p>
          <a:p>
            <a:endParaRPr lang="en-US" dirty="0">
              <a:solidFill>
                <a:prstClr val="black">
                  <a:tint val="75000"/>
                </a:prstClr>
              </a:solidFill>
            </a:endParaRPr>
          </a:p>
        </p:txBody>
      </p:sp>
      <p:sp>
        <p:nvSpPr>
          <p:cNvPr id="5" name="Slide Number Placeholder 4">
            <a:extLst>
              <a:ext uri="{FF2B5EF4-FFF2-40B4-BE49-F238E27FC236}">
                <a16:creationId xmlns:a16="http://schemas.microsoft.com/office/drawing/2014/main" id="{7438B7D1-4630-4D49-A685-CD7ABA30ED72}"/>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112</a:t>
            </a:fld>
            <a:endParaRPr lang="en-US">
              <a:solidFill>
                <a:prstClr val="black">
                  <a:tint val="75000"/>
                </a:prstClr>
              </a:solidFill>
            </a:endParaRPr>
          </a:p>
        </p:txBody>
      </p:sp>
      <p:sp>
        <p:nvSpPr>
          <p:cNvPr id="6" name="Text Placeholder 5">
            <a:extLst>
              <a:ext uri="{FF2B5EF4-FFF2-40B4-BE49-F238E27FC236}">
                <a16:creationId xmlns:a16="http://schemas.microsoft.com/office/drawing/2014/main" id="{1484A9F5-4B8E-424D-90CE-B1B7EA9BEF6E}"/>
              </a:ext>
            </a:extLst>
          </p:cNvPr>
          <p:cNvSpPr>
            <a:spLocks noGrp="1"/>
          </p:cNvSpPr>
          <p:nvPr>
            <p:ph type="body" sz="quarter" idx="13"/>
          </p:nvPr>
        </p:nvSpPr>
        <p:spPr>
          <a:xfrm>
            <a:off x="760893" y="2226487"/>
            <a:ext cx="7622215" cy="633675"/>
          </a:xfrm>
        </p:spPr>
        <p:txBody>
          <a:bodyPr/>
          <a:lstStyle/>
          <a:p>
            <a:pPr marL="214308" indent="-214308">
              <a:buFont typeface="Arial" panose="020B0604020202020204" pitchFamily="34" charset="0"/>
              <a:buChar char="•"/>
            </a:pPr>
            <a:r>
              <a:rPr lang="en-US" dirty="0"/>
              <a:t>Gain knowledge of state mental health law as it pertains to crisis situations</a:t>
            </a:r>
          </a:p>
          <a:p>
            <a:pPr marL="214308" indent="-214308">
              <a:buFont typeface="Arial" panose="020B0604020202020204" pitchFamily="34" charset="0"/>
              <a:buChar char="•"/>
            </a:pPr>
            <a:r>
              <a:rPr lang="en-US" dirty="0"/>
              <a:t>Gain understanding of how one is admitted to a psychiatric facility</a:t>
            </a:r>
          </a:p>
        </p:txBody>
      </p:sp>
      <p:sp>
        <p:nvSpPr>
          <p:cNvPr id="7" name="Text Placeholder 6">
            <a:extLst>
              <a:ext uri="{FF2B5EF4-FFF2-40B4-BE49-F238E27FC236}">
                <a16:creationId xmlns:a16="http://schemas.microsoft.com/office/drawing/2014/main" id="{303544A3-767D-4467-90D9-DD01307CF196}"/>
              </a:ext>
            </a:extLst>
          </p:cNvPr>
          <p:cNvSpPr>
            <a:spLocks noGrp="1"/>
          </p:cNvSpPr>
          <p:nvPr>
            <p:ph type="body" sz="quarter" idx="14"/>
          </p:nvPr>
        </p:nvSpPr>
        <p:spPr>
          <a:xfrm>
            <a:off x="750260" y="2893747"/>
            <a:ext cx="7622214" cy="365125"/>
          </a:xfrm>
        </p:spPr>
        <p:txBody>
          <a:bodyPr/>
          <a:lstStyle/>
          <a:p>
            <a:r>
              <a:rPr lang="en-US" dirty="0"/>
              <a:t>Discussion</a:t>
            </a:r>
          </a:p>
        </p:txBody>
      </p:sp>
      <p:sp>
        <p:nvSpPr>
          <p:cNvPr id="8" name="Text Placeholder 7">
            <a:extLst>
              <a:ext uri="{FF2B5EF4-FFF2-40B4-BE49-F238E27FC236}">
                <a16:creationId xmlns:a16="http://schemas.microsoft.com/office/drawing/2014/main" id="{EC5F939D-16E1-429D-8D97-D5EA63D5C910}"/>
              </a:ext>
            </a:extLst>
          </p:cNvPr>
          <p:cNvSpPr>
            <a:spLocks noGrp="1"/>
          </p:cNvSpPr>
          <p:nvPr>
            <p:ph type="body" sz="quarter" idx="15"/>
          </p:nvPr>
        </p:nvSpPr>
        <p:spPr>
          <a:xfrm>
            <a:off x="760893" y="3269504"/>
            <a:ext cx="7622214" cy="2388001"/>
          </a:xfrm>
        </p:spPr>
        <p:txBody>
          <a:bodyPr/>
          <a:lstStyle/>
          <a:p>
            <a:pPr>
              <a:lnSpc>
                <a:spcPct val="100000"/>
              </a:lnSpc>
            </a:pPr>
            <a:r>
              <a:rPr lang="en-US" dirty="0"/>
              <a:t>On June 23, 2000, the Tennessee Department of Mental Health and Mental Retardation became the Tennessee Department of Mental Health and Developmental Disabilities. July 1, 2012 the name of the department was changed to the Tennessee Department of Mental Health and Substance Abuse Services (TDMHSAS). Title 33 of the Tennessee Code Annotated (T.C.A.) is the mental health and developmental disability law. Comprehensive revisions to Tennessee Code Annotated, Title 33, relative to services and supports for people with mental illness, serious emotional disturbance, and developmental disabilities in Chapter 947 of the Public Acts of 2000 were effective March 1, 2001. The expansion of eligibility to include developmental disabilities became effective March 1, 2002.</a:t>
            </a:r>
          </a:p>
          <a:p>
            <a:pPr>
              <a:lnSpc>
                <a:spcPct val="100000"/>
              </a:lnSpc>
            </a:pPr>
            <a:r>
              <a:rPr lang="en-US" dirty="0"/>
              <a:t>The current version of Title 33 is through the State of Tennessee website:</a:t>
            </a:r>
          </a:p>
          <a:p>
            <a:pPr>
              <a:lnSpc>
                <a:spcPct val="100000"/>
              </a:lnSpc>
            </a:pPr>
            <a:r>
              <a:rPr lang="en-US" dirty="0"/>
              <a:t>http://www.lexisnexis.com/hottopics/tncode/ and follow links to Tennessee Code and Constitution to Title 33.</a:t>
            </a:r>
          </a:p>
        </p:txBody>
      </p:sp>
      <p:cxnSp>
        <p:nvCxnSpPr>
          <p:cNvPr id="9" name="Straight Connector 8">
            <a:extLst>
              <a:ext uri="{FF2B5EF4-FFF2-40B4-BE49-F238E27FC236}">
                <a16:creationId xmlns:a16="http://schemas.microsoft.com/office/drawing/2014/main" id="{B13349AA-8347-487E-8E3F-6A518FF710A1}"/>
              </a:ext>
            </a:extLst>
          </p:cNvPr>
          <p:cNvCxnSpPr>
            <a:cxnSpLocks/>
          </p:cNvCxnSpPr>
          <p:nvPr/>
        </p:nvCxnSpPr>
        <p:spPr>
          <a:xfrm>
            <a:off x="838476" y="2195793"/>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5DCE2F8-C656-4618-9BF9-52A456D4B62E}"/>
              </a:ext>
            </a:extLst>
          </p:cNvPr>
          <p:cNvSpPr/>
          <p:nvPr/>
        </p:nvSpPr>
        <p:spPr>
          <a:xfrm>
            <a:off x="673838" y="1689143"/>
            <a:ext cx="7796324" cy="413749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2" name="Straight Connector 11">
            <a:extLst>
              <a:ext uri="{FF2B5EF4-FFF2-40B4-BE49-F238E27FC236}">
                <a16:creationId xmlns:a16="http://schemas.microsoft.com/office/drawing/2014/main" id="{03D26310-ADE9-46F8-AD53-1CE9852ABAC0}"/>
              </a:ext>
            </a:extLst>
          </p:cNvPr>
          <p:cNvCxnSpPr>
            <a:cxnSpLocks/>
          </p:cNvCxnSpPr>
          <p:nvPr/>
        </p:nvCxnSpPr>
        <p:spPr>
          <a:xfrm>
            <a:off x="838476" y="3236004"/>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32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000"/>
                                        <p:tgtEl>
                                          <p:spTgt spid="1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500"/>
                                        <p:tgtEl>
                                          <p:spTgt spid="8">
                                            <p:txEl>
                                              <p:pRg st="0" end="0"/>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fade">
                                      <p:cBhvr>
                                        <p:cTn id="43" dur="500"/>
                                        <p:tgtEl>
                                          <p:spTgt spid="8">
                                            <p:txEl>
                                              <p:pRg st="1" end="1"/>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Effect transition="in" filter="fade">
                                      <p:cBhvr>
                                        <p:cTn id="4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P spid="7" grpId="0" build="p"/>
      <p:bldP spid="8" grpId="0" build="p"/>
      <p:bldP spid="11"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816A5-3093-43F0-B220-646D1DB399A9}"/>
              </a:ext>
            </a:extLst>
          </p:cNvPr>
          <p:cNvSpPr>
            <a:spLocks noGrp="1"/>
          </p:cNvSpPr>
          <p:nvPr>
            <p:ph type="title"/>
          </p:nvPr>
        </p:nvSpPr>
        <p:spPr>
          <a:xfrm>
            <a:off x="628650" y="818698"/>
            <a:ext cx="7886700" cy="719839"/>
          </a:xfrm>
        </p:spPr>
        <p:txBody>
          <a:bodyPr>
            <a:noAutofit/>
          </a:bodyPr>
          <a:lstStyle/>
          <a:p>
            <a:r>
              <a:rPr lang="en-US" dirty="0"/>
              <a:t>What are the most frequent types of admissions to a psychiatric facility?</a:t>
            </a:r>
          </a:p>
        </p:txBody>
      </p:sp>
      <p:sp>
        <p:nvSpPr>
          <p:cNvPr id="3" name="Content Placeholder 2">
            <a:extLst>
              <a:ext uri="{FF2B5EF4-FFF2-40B4-BE49-F238E27FC236}">
                <a16:creationId xmlns:a16="http://schemas.microsoft.com/office/drawing/2014/main" id="{0A2A5CCB-08D7-46D4-BF0C-BEF6392A96DB}"/>
              </a:ext>
            </a:extLst>
          </p:cNvPr>
          <p:cNvSpPr>
            <a:spLocks noGrp="1"/>
          </p:cNvSpPr>
          <p:nvPr>
            <p:ph idx="4294967295"/>
          </p:nvPr>
        </p:nvSpPr>
        <p:spPr>
          <a:xfrm>
            <a:off x="451884" y="1623600"/>
            <a:ext cx="8240232" cy="4628343"/>
          </a:xfrm>
        </p:spPr>
        <p:txBody>
          <a:bodyPr>
            <a:noAutofit/>
          </a:bodyPr>
          <a:lstStyle/>
          <a:p>
            <a:r>
              <a:rPr lang="en-US" dirty="0"/>
              <a:t>The three types of most frequent admissions to an inpatient psychiatric facility under Title 33 are: </a:t>
            </a:r>
          </a:p>
          <a:p>
            <a:pPr marL="214308" indent="-214308">
              <a:spcBef>
                <a:spcPts val="450"/>
              </a:spcBef>
              <a:buFont typeface="Arial" panose="020B0604020202020204" pitchFamily="34" charset="0"/>
              <a:buChar char="•"/>
            </a:pPr>
            <a:r>
              <a:rPr lang="en-US" dirty="0"/>
              <a:t>Voluntary</a:t>
            </a:r>
          </a:p>
          <a:p>
            <a:pPr marL="214308" indent="-214308">
              <a:spcBef>
                <a:spcPts val="450"/>
              </a:spcBef>
              <a:buFont typeface="Arial" panose="020B0604020202020204" pitchFamily="34" charset="0"/>
              <a:buChar char="•"/>
            </a:pPr>
            <a:r>
              <a:rPr lang="en-US" dirty="0"/>
              <a:t>Emergency involuntary</a:t>
            </a:r>
          </a:p>
          <a:p>
            <a:pPr marL="214308" indent="-214308">
              <a:spcBef>
                <a:spcPts val="450"/>
              </a:spcBef>
              <a:buFont typeface="Arial" panose="020B0604020202020204" pitchFamily="34" charset="0"/>
              <a:buChar char="•"/>
            </a:pPr>
            <a:r>
              <a:rPr lang="en-US" dirty="0"/>
              <a:t>Non-emergency involuntary</a:t>
            </a:r>
          </a:p>
          <a:p>
            <a:r>
              <a:rPr lang="en-US" dirty="0"/>
              <a:t>Even though Regional Mental Health Institutes (RMHIs or state hospitals) admit people in all three categories, private psychiatric hospitals may not. Check with the individual private hospital to determine which categories they serve. Below are brief overviews of the each admission process. Since emergency involuntary admission is the most frequent involuntary admission to a hospital or treatment resource, the process is described in more detail.</a:t>
            </a:r>
          </a:p>
          <a:p>
            <a:r>
              <a:rPr lang="en-US" sz="1600" b="1" dirty="0">
                <a:solidFill>
                  <a:srgbClr val="20386D"/>
                </a:solidFill>
                <a:latin typeface="PermianSlabSerifTypeface" panose="02000000000000000000" pitchFamily="50" charset="0"/>
              </a:rPr>
              <a:t>Voluntary Admission</a:t>
            </a:r>
          </a:p>
          <a:p>
            <a:pPr>
              <a:spcBef>
                <a:spcPts val="600"/>
              </a:spcBef>
            </a:pPr>
            <a:r>
              <a:rPr lang="en-US" i="1" dirty="0"/>
              <a:t>T.C.A. § 33-6-201</a:t>
            </a:r>
          </a:p>
          <a:p>
            <a:r>
              <a:rPr lang="en-US" dirty="0"/>
              <a:t>The following persons may apply for voluntary admission to an inpatient psychiatric hospital, public or private:</a:t>
            </a:r>
          </a:p>
          <a:p>
            <a:pPr marL="214308" indent="-214308">
              <a:spcBef>
                <a:spcPts val="0"/>
              </a:spcBef>
              <a:buFont typeface="Arial" panose="020B0604020202020204" pitchFamily="34" charset="0"/>
              <a:buChar char="•"/>
            </a:pPr>
            <a:r>
              <a:rPr lang="en-US" dirty="0"/>
              <a:t>A person who is sixteen (16) years of age or older</a:t>
            </a:r>
          </a:p>
          <a:p>
            <a:pPr marL="214308" indent="-214308">
              <a:spcBef>
                <a:spcPts val="0"/>
              </a:spcBef>
              <a:buFont typeface="Arial" panose="020B0604020202020204" pitchFamily="34" charset="0"/>
              <a:buChar char="•"/>
            </a:pPr>
            <a:r>
              <a:rPr lang="en-US" dirty="0"/>
              <a:t>A parent, legal custodian or legal guardian who is acting on the behalf of the child (under the age of sixteen)</a:t>
            </a:r>
          </a:p>
          <a:p>
            <a:pPr marL="214308" indent="-214308">
              <a:spcBef>
                <a:spcPts val="0"/>
              </a:spcBef>
              <a:buFont typeface="Arial" panose="020B0604020202020204" pitchFamily="34" charset="0"/>
              <a:buChar char="•"/>
            </a:pPr>
            <a:r>
              <a:rPr lang="en-US" dirty="0"/>
              <a:t>A conservator whom the appointing court has expressly granted authority to apply for the person’s admission to a hospital or treatment resource for mental illness or serious emotional disturbance</a:t>
            </a:r>
          </a:p>
          <a:p>
            <a:pPr marL="214308" indent="-214308">
              <a:spcBef>
                <a:spcPts val="0"/>
              </a:spcBef>
              <a:buFont typeface="Arial" panose="020B0604020202020204" pitchFamily="34" charset="0"/>
              <a:buChar char="•"/>
            </a:pPr>
            <a:r>
              <a:rPr lang="en-US" dirty="0"/>
              <a:t>A qualified mental health professional acting on the basis of terms of the person’s declaration of mental health treatment</a:t>
            </a:r>
          </a:p>
          <a:p>
            <a:pPr marL="214308" indent="-214308">
              <a:spcBef>
                <a:spcPts val="0"/>
              </a:spcBef>
              <a:buFont typeface="Arial" panose="020B0604020202020204" pitchFamily="34" charset="0"/>
              <a:buChar char="•"/>
            </a:pPr>
            <a:r>
              <a:rPr lang="en-US" dirty="0"/>
              <a:t>A person’s attorney in fact under a durable power of attorney for health care</a:t>
            </a:r>
          </a:p>
          <a:p>
            <a:r>
              <a:rPr lang="en-US" dirty="0"/>
              <a:t>Voluntary admissions to the Regional Mental Health Institutes are subject to the availability of suitable accommodations (i.e. bed availability) and historically have been infrequent. Voluntary admissions do not require certificates of need.</a:t>
            </a:r>
          </a:p>
          <a:p>
            <a:endParaRPr lang="en-US" dirty="0"/>
          </a:p>
        </p:txBody>
      </p:sp>
      <p:sp>
        <p:nvSpPr>
          <p:cNvPr id="4" name="Footer Placeholder 3">
            <a:extLst>
              <a:ext uri="{FF2B5EF4-FFF2-40B4-BE49-F238E27FC236}">
                <a16:creationId xmlns:a16="http://schemas.microsoft.com/office/drawing/2014/main" id="{31ACA1DB-140A-493D-B05C-C121CBE407A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4DD00B0D-A9A8-465B-9DF4-E4F66D7C3979}"/>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113</a:t>
            </a:fld>
            <a:endParaRPr lang="en-US">
              <a:solidFill>
                <a:prstClr val="black">
                  <a:tint val="75000"/>
                </a:prstClr>
              </a:solidFill>
            </a:endParaRPr>
          </a:p>
        </p:txBody>
      </p:sp>
      <p:cxnSp>
        <p:nvCxnSpPr>
          <p:cNvPr id="6" name="Straight Connector 5">
            <a:extLst>
              <a:ext uri="{FF2B5EF4-FFF2-40B4-BE49-F238E27FC236}">
                <a16:creationId xmlns:a16="http://schemas.microsoft.com/office/drawing/2014/main" id="{127EDC15-5634-4882-9144-D2E81EB9D28E}"/>
              </a:ext>
            </a:extLst>
          </p:cNvPr>
          <p:cNvCxnSpPr>
            <a:cxnSpLocks/>
          </p:cNvCxnSpPr>
          <p:nvPr/>
        </p:nvCxnSpPr>
        <p:spPr>
          <a:xfrm>
            <a:off x="546829" y="3843840"/>
            <a:ext cx="8050343"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359D666-D2EB-46F1-B594-F1C3F05CE659}"/>
              </a:ext>
            </a:extLst>
          </p:cNvPr>
          <p:cNvSpPr/>
          <p:nvPr/>
        </p:nvSpPr>
        <p:spPr>
          <a:xfrm>
            <a:off x="350875" y="1570436"/>
            <a:ext cx="8442251" cy="462834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12365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500"/>
                                        <p:tgtEl>
                                          <p:spTgt spid="3">
                                            <p:txEl>
                                              <p:pRg st="11" end="11"/>
                                            </p:txEl>
                                          </p:spTgt>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par>
                          <p:cTn id="68" fill="hold">
                            <p:stCondLst>
                              <p:cond delay="9000"/>
                            </p:stCondLst>
                            <p:childTnLst>
                              <p:par>
                                <p:cTn id="69" presetID="10" presetClass="entr" presetSubtype="0" fill="hold" grpId="0" nodeType="after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Effect transition="in" filter="fade">
                                      <p:cBhvr>
                                        <p:cTn id="7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858AB3-8270-4B6E-9993-43E3D8737F5A}"/>
              </a:ext>
            </a:extLst>
          </p:cNvPr>
          <p:cNvSpPr>
            <a:spLocks noGrp="1"/>
          </p:cNvSpPr>
          <p:nvPr>
            <p:ph idx="1"/>
          </p:nvPr>
        </p:nvSpPr>
        <p:spPr>
          <a:xfrm>
            <a:off x="628651" y="1020218"/>
            <a:ext cx="7886700" cy="5336135"/>
          </a:xfrm>
        </p:spPr>
        <p:txBody>
          <a:bodyPr/>
          <a:lstStyle/>
          <a:p>
            <a:pPr>
              <a:lnSpc>
                <a:spcPct val="100000"/>
              </a:lnSpc>
            </a:pPr>
            <a:r>
              <a:rPr lang="en-US" sz="1600" b="1" dirty="0">
                <a:solidFill>
                  <a:srgbClr val="20386D"/>
                </a:solidFill>
                <a:latin typeface="PermianSlabSerifTypeface" panose="02000000000000000000" pitchFamily="50" charset="0"/>
              </a:rPr>
              <a:t>Emergency Involuntary Admission</a:t>
            </a:r>
          </a:p>
          <a:p>
            <a:pPr>
              <a:lnSpc>
                <a:spcPct val="100000"/>
              </a:lnSpc>
            </a:pPr>
            <a:r>
              <a:rPr lang="en-US" i="1" dirty="0"/>
              <a:t>T.C.A. § 33-6-401</a:t>
            </a:r>
          </a:p>
          <a:p>
            <a:pPr>
              <a:lnSpc>
                <a:spcPct val="100000"/>
              </a:lnSpc>
            </a:pPr>
            <a:r>
              <a:rPr lang="en-US" dirty="0"/>
              <a:t>The following professionals may refer an individual for emergency involuntary admission:</a:t>
            </a:r>
          </a:p>
          <a:p>
            <a:pPr marL="214308" indent="-214308">
              <a:lnSpc>
                <a:spcPct val="100000"/>
              </a:lnSpc>
              <a:spcBef>
                <a:spcPts val="450"/>
              </a:spcBef>
              <a:buFont typeface="Arial" panose="020B0604020202020204" pitchFamily="34" charset="0"/>
              <a:buChar char="•"/>
            </a:pPr>
            <a:r>
              <a:rPr lang="en-US" dirty="0"/>
              <a:t>Licensed physician</a:t>
            </a:r>
          </a:p>
          <a:p>
            <a:pPr marL="214308" indent="-214308">
              <a:lnSpc>
                <a:spcPct val="100000"/>
              </a:lnSpc>
              <a:spcBef>
                <a:spcPts val="450"/>
              </a:spcBef>
              <a:buFont typeface="Arial" panose="020B0604020202020204" pitchFamily="34" charset="0"/>
              <a:buChar char="•"/>
            </a:pPr>
            <a:r>
              <a:rPr lang="en-US" dirty="0"/>
              <a:t>Licensed psychologist with a health service provider designation</a:t>
            </a:r>
          </a:p>
          <a:p>
            <a:pPr marL="214308" indent="-214308">
              <a:lnSpc>
                <a:spcPct val="100000"/>
              </a:lnSpc>
              <a:spcBef>
                <a:spcPts val="450"/>
              </a:spcBef>
              <a:buFont typeface="Arial" panose="020B0604020202020204" pitchFamily="34" charset="0"/>
              <a:buChar char="•"/>
            </a:pPr>
            <a:r>
              <a:rPr lang="en-US" dirty="0"/>
              <a:t>Mandatory pre-screening agent</a:t>
            </a:r>
          </a:p>
          <a:p>
            <a:pPr>
              <a:lnSpc>
                <a:spcPct val="100000"/>
              </a:lnSpc>
            </a:pPr>
            <a:r>
              <a:rPr lang="en-US" dirty="0"/>
              <a:t>Emergency involuntary admissions require two certificates of need. The process for emergency involuntary admissions is explained in the next section. Emergency involuntary admissions to the Regional Mental Health Institutes are not subject to suitable available accommodations.</a:t>
            </a:r>
          </a:p>
          <a:p>
            <a:pPr>
              <a:lnSpc>
                <a:spcPct val="100000"/>
              </a:lnSpc>
            </a:pPr>
            <a:r>
              <a:rPr lang="en-US" sz="1600" b="1" dirty="0">
                <a:solidFill>
                  <a:srgbClr val="20386D"/>
                </a:solidFill>
                <a:latin typeface="PermianSlabSerifTypeface" panose="02000000000000000000" pitchFamily="50" charset="0"/>
              </a:rPr>
              <a:t>Non-Emergency Involuntary</a:t>
            </a:r>
          </a:p>
          <a:p>
            <a:pPr>
              <a:lnSpc>
                <a:spcPct val="100000"/>
              </a:lnSpc>
            </a:pPr>
            <a:r>
              <a:rPr lang="en-US" i="1" dirty="0"/>
              <a:t>T.C.A. § 33-6-502</a:t>
            </a:r>
          </a:p>
          <a:p>
            <a:pPr>
              <a:lnSpc>
                <a:spcPct val="100000"/>
              </a:lnSpc>
            </a:pPr>
            <a:r>
              <a:rPr lang="en-US" dirty="0"/>
              <a:t>The following professionals may evaluate an individual to determine whether he/she meets criteria for a non-emergency involuntary admission:</a:t>
            </a:r>
          </a:p>
          <a:p>
            <a:pPr marL="214308" indent="-214308">
              <a:lnSpc>
                <a:spcPct val="100000"/>
              </a:lnSpc>
              <a:spcBef>
                <a:spcPts val="450"/>
              </a:spcBef>
              <a:buFont typeface="Arial" panose="020B0604020202020204" pitchFamily="34" charset="0"/>
              <a:buChar char="•"/>
            </a:pPr>
            <a:r>
              <a:rPr lang="en-US" dirty="0"/>
              <a:t>Licensed physician</a:t>
            </a:r>
          </a:p>
          <a:p>
            <a:pPr marL="214308" indent="-214308">
              <a:lnSpc>
                <a:spcPct val="100000"/>
              </a:lnSpc>
              <a:spcBef>
                <a:spcPts val="450"/>
              </a:spcBef>
              <a:buFont typeface="Arial" panose="020B0604020202020204" pitchFamily="34" charset="0"/>
              <a:buChar char="•"/>
            </a:pPr>
            <a:r>
              <a:rPr lang="en-US" dirty="0"/>
              <a:t>Licensed psychologist with a health service provider designation</a:t>
            </a:r>
          </a:p>
          <a:p>
            <a:pPr>
              <a:lnSpc>
                <a:spcPct val="100000"/>
              </a:lnSpc>
            </a:pPr>
            <a:r>
              <a:rPr lang="en-US" dirty="0"/>
              <a:t>Non-emergency involuntary admission requires two (2) certificates of need. The two (2) certificates of need for non-emergency involuntary hospitalization under Chapter 6, Part 5 of Title 33 are brought before a judge and at least one of the professionals must testify and then the judge may commit the person for involuntary care and treatment. Non-emergency involuntary admissions to the Regional Mental Health Institutes are subject to the availability of suitable accommodations (i.e. bed availability).</a:t>
            </a:r>
          </a:p>
        </p:txBody>
      </p:sp>
      <p:sp>
        <p:nvSpPr>
          <p:cNvPr id="3" name="Footer Placeholder 2">
            <a:extLst>
              <a:ext uri="{FF2B5EF4-FFF2-40B4-BE49-F238E27FC236}">
                <a16:creationId xmlns:a16="http://schemas.microsoft.com/office/drawing/2014/main" id="{7B1F305C-8EFA-48B6-99BD-1D07E767DF1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17A96D2D-DCED-42DE-A192-C8E821679D1D}"/>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114</a:t>
            </a:fld>
            <a:endParaRPr lang="en-US">
              <a:solidFill>
                <a:prstClr val="black">
                  <a:tint val="75000"/>
                </a:prstClr>
              </a:solidFill>
            </a:endParaRPr>
          </a:p>
        </p:txBody>
      </p:sp>
      <p:cxnSp>
        <p:nvCxnSpPr>
          <p:cNvPr id="5" name="Straight Connector 4">
            <a:extLst>
              <a:ext uri="{FF2B5EF4-FFF2-40B4-BE49-F238E27FC236}">
                <a16:creationId xmlns:a16="http://schemas.microsoft.com/office/drawing/2014/main" id="{A27631E9-E7B1-49F3-8F17-C3B270AE7E2C}"/>
              </a:ext>
            </a:extLst>
          </p:cNvPr>
          <p:cNvCxnSpPr>
            <a:cxnSpLocks/>
          </p:cNvCxnSpPr>
          <p:nvPr/>
        </p:nvCxnSpPr>
        <p:spPr>
          <a:xfrm>
            <a:off x="681148" y="1377087"/>
            <a:ext cx="778170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6D253524-2053-44BD-9E25-75ED5C388EAC}"/>
              </a:ext>
            </a:extLst>
          </p:cNvPr>
          <p:cNvSpPr/>
          <p:nvPr/>
        </p:nvSpPr>
        <p:spPr>
          <a:xfrm>
            <a:off x="499730" y="915809"/>
            <a:ext cx="8144540" cy="525107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9" name="Straight Connector 8">
            <a:extLst>
              <a:ext uri="{FF2B5EF4-FFF2-40B4-BE49-F238E27FC236}">
                <a16:creationId xmlns:a16="http://schemas.microsoft.com/office/drawing/2014/main" id="{3DD10950-0BDC-425A-88C7-C3117EC29955}"/>
              </a:ext>
            </a:extLst>
          </p:cNvPr>
          <p:cNvCxnSpPr>
            <a:cxnSpLocks/>
          </p:cNvCxnSpPr>
          <p:nvPr/>
        </p:nvCxnSpPr>
        <p:spPr>
          <a:xfrm>
            <a:off x="681148" y="3762325"/>
            <a:ext cx="778170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7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par>
                          <p:cTn id="32" fill="hold">
                            <p:stCondLst>
                              <p:cond delay="5000"/>
                            </p:stCondLst>
                            <p:childTnLst>
                              <p:par>
                                <p:cTn id="33" presetID="10" presetClass="entr" presetSubtype="0" fill="hold" grpId="0"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par>
                          <p:cTn id="44" fill="hold">
                            <p:stCondLst>
                              <p:cond delay="65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500"/>
                                        <p:tgtEl>
                                          <p:spTgt spid="2">
                                            <p:txEl>
                                              <p:pRg st="8" end="8"/>
                                            </p:txEl>
                                          </p:spTgt>
                                        </p:tgtEl>
                                      </p:cBhvr>
                                    </p:animEffect>
                                  </p:childTnLst>
                                </p:cTn>
                              </p:par>
                            </p:childTnLst>
                          </p:cTn>
                        </p:par>
                        <p:par>
                          <p:cTn id="52" fill="hold">
                            <p:stCondLst>
                              <p:cond delay="7500"/>
                            </p:stCondLst>
                            <p:childTnLst>
                              <p:par>
                                <p:cTn id="53" presetID="10" presetClass="entr" presetSubtype="0" fill="hold" grpId="0" nodeType="after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500"/>
                                        <p:tgtEl>
                                          <p:spTgt spid="2">
                                            <p:txEl>
                                              <p:pRg st="9" end="9"/>
                                            </p:txEl>
                                          </p:spTgt>
                                        </p:tgtEl>
                                      </p:cBhvr>
                                    </p:animEffect>
                                  </p:childTnLst>
                                </p:cTn>
                              </p:par>
                            </p:childTnLst>
                          </p:cTn>
                        </p:par>
                        <p:par>
                          <p:cTn id="56" fill="hold">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Effect transition="in" filter="fade">
                                      <p:cBhvr>
                                        <p:cTn id="59" dur="500"/>
                                        <p:tgtEl>
                                          <p:spTgt spid="2">
                                            <p:txEl>
                                              <p:pRg st="10" end="10"/>
                                            </p:txEl>
                                          </p:spTgt>
                                        </p:tgtEl>
                                      </p:cBhvr>
                                    </p:animEffect>
                                  </p:childTnLst>
                                </p:cTn>
                              </p:par>
                            </p:childTnLst>
                          </p:cTn>
                        </p:par>
                        <p:par>
                          <p:cTn id="60" fill="hold">
                            <p:stCondLst>
                              <p:cond delay="8500"/>
                            </p:stCondLst>
                            <p:childTnLst>
                              <p:par>
                                <p:cTn id="61" presetID="10" presetClass="entr" presetSubtype="0" fill="hold" grpId="0" nodeType="afterEffect">
                                  <p:stCondLst>
                                    <p:cond delay="0"/>
                                  </p:stCondLst>
                                  <p:childTnLst>
                                    <p:set>
                                      <p:cBhvr>
                                        <p:cTn id="62" dur="1" fill="hold">
                                          <p:stCondLst>
                                            <p:cond delay="0"/>
                                          </p:stCondLst>
                                        </p:cTn>
                                        <p:tgtEl>
                                          <p:spTgt spid="2">
                                            <p:txEl>
                                              <p:pRg st="11" end="11"/>
                                            </p:txEl>
                                          </p:spTgt>
                                        </p:tgtEl>
                                        <p:attrNameLst>
                                          <p:attrName>style.visibility</p:attrName>
                                        </p:attrNameLst>
                                      </p:cBhvr>
                                      <p:to>
                                        <p:strVal val="visible"/>
                                      </p:to>
                                    </p:set>
                                    <p:animEffect transition="in" filter="fade">
                                      <p:cBhvr>
                                        <p:cTn id="63" dur="500"/>
                                        <p:tgtEl>
                                          <p:spTgt spid="2">
                                            <p:txEl>
                                              <p:pRg st="11" end="11"/>
                                            </p:txEl>
                                          </p:spTgt>
                                        </p:tgtEl>
                                      </p:cBhvr>
                                    </p:animEffect>
                                  </p:childTnLst>
                                </p:cTn>
                              </p:par>
                            </p:childTnLst>
                          </p:cTn>
                        </p:par>
                        <p:par>
                          <p:cTn id="64" fill="hold">
                            <p:stCondLst>
                              <p:cond delay="9000"/>
                            </p:stCondLst>
                            <p:childTnLst>
                              <p:par>
                                <p:cTn id="65" presetID="10" presetClass="entr" presetSubtype="0" fill="hold" grpId="0" nodeType="after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25FFB7-E097-42FE-94FC-35CD29071926}"/>
              </a:ext>
            </a:extLst>
          </p:cNvPr>
          <p:cNvSpPr>
            <a:spLocks noGrp="1"/>
          </p:cNvSpPr>
          <p:nvPr>
            <p:ph idx="1"/>
          </p:nvPr>
        </p:nvSpPr>
        <p:spPr>
          <a:xfrm>
            <a:off x="377456" y="1020218"/>
            <a:ext cx="8516679" cy="5336135"/>
          </a:xfrm>
        </p:spPr>
        <p:txBody>
          <a:bodyPr/>
          <a:lstStyle/>
          <a:p>
            <a:pPr>
              <a:lnSpc>
                <a:spcPct val="100000"/>
              </a:lnSpc>
            </a:pPr>
            <a:r>
              <a:rPr lang="en-US" sz="1600" b="1" dirty="0">
                <a:solidFill>
                  <a:srgbClr val="20386D"/>
                </a:solidFill>
                <a:latin typeface="PermianSlabSerifTypeface" panose="02000000000000000000" pitchFamily="50" charset="0"/>
              </a:rPr>
              <a:t>What is the emergency involuntary admission process?</a:t>
            </a:r>
          </a:p>
          <a:p>
            <a:pPr>
              <a:lnSpc>
                <a:spcPct val="100000"/>
              </a:lnSpc>
            </a:pPr>
            <a:r>
              <a:rPr lang="en-US" dirty="0"/>
              <a:t>The emergency involuntary admission process in Tennessee requires two evaluations – one in the community, which may result in the first certificate of need, and one at the admitting hospital or treatment resource, which also may result in the second certificate of need. The process and the people involved in the process are described below.</a:t>
            </a:r>
          </a:p>
          <a:p>
            <a:pPr>
              <a:lnSpc>
                <a:spcPct val="100000"/>
              </a:lnSpc>
            </a:pPr>
            <a:r>
              <a:rPr lang="en-US" sz="1600" b="1" dirty="0">
                <a:solidFill>
                  <a:srgbClr val="20386D"/>
                </a:solidFill>
                <a:latin typeface="PermianSlabSerifTypeface" panose="02000000000000000000" pitchFamily="50" charset="0"/>
              </a:rPr>
              <a:t>Who may detain?</a:t>
            </a:r>
          </a:p>
          <a:p>
            <a:pPr>
              <a:lnSpc>
                <a:spcPct val="100000"/>
              </a:lnSpc>
            </a:pPr>
            <a:r>
              <a:rPr lang="en-US" dirty="0"/>
              <a:t>Crisis service providers will likely be involved in situations where an individual is unwilling to accept intervention or services due to the nature of his or her mental illness. If the person is not an imminent danger to himself or herself or others, the best plan is to give the person the amount of services and intervention that he or she is comfortable with, assisting with connection to other services to the extent that he or she is willing. This is not possible, however, when a person is likely to hurt himself or herself or another person.</a:t>
            </a:r>
          </a:p>
          <a:p>
            <a:pPr>
              <a:lnSpc>
                <a:spcPct val="100000"/>
              </a:lnSpc>
            </a:pPr>
            <a:r>
              <a:rPr lang="en-US" dirty="0"/>
              <a:t>In situations like this:</a:t>
            </a:r>
          </a:p>
          <a:p>
            <a:pPr indent="-214308">
              <a:lnSpc>
                <a:spcPct val="100000"/>
              </a:lnSpc>
              <a:spcBef>
                <a:spcPts val="0"/>
              </a:spcBef>
              <a:buFont typeface="Arial" panose="020B0604020202020204" pitchFamily="34" charset="0"/>
              <a:buChar char="•"/>
            </a:pPr>
            <a:r>
              <a:rPr lang="en-US" dirty="0"/>
              <a:t>an officer authorized to make arrests in Tennessee,</a:t>
            </a:r>
          </a:p>
          <a:p>
            <a:pPr indent="-214308">
              <a:lnSpc>
                <a:spcPct val="100000"/>
              </a:lnSpc>
              <a:spcBef>
                <a:spcPts val="0"/>
              </a:spcBef>
              <a:buFont typeface="Arial" panose="020B0604020202020204" pitchFamily="34" charset="0"/>
              <a:buChar char="•"/>
            </a:pPr>
            <a:r>
              <a:rPr lang="en-US" dirty="0"/>
              <a:t>a licensed physician,</a:t>
            </a:r>
          </a:p>
          <a:p>
            <a:pPr indent="-214308">
              <a:lnSpc>
                <a:spcPct val="100000"/>
              </a:lnSpc>
              <a:spcBef>
                <a:spcPts val="0"/>
              </a:spcBef>
              <a:buFont typeface="Arial" panose="020B0604020202020204" pitchFamily="34" charset="0"/>
              <a:buChar char="•"/>
            </a:pPr>
            <a:r>
              <a:rPr lang="en-US" dirty="0"/>
              <a:t>a psychologist with a health service provider designation, or</a:t>
            </a:r>
          </a:p>
          <a:p>
            <a:pPr indent="-214308">
              <a:lnSpc>
                <a:spcPct val="100000"/>
              </a:lnSpc>
              <a:spcBef>
                <a:spcPts val="0"/>
              </a:spcBef>
              <a:buFont typeface="Arial" panose="020B0604020202020204" pitchFamily="34" charset="0"/>
              <a:buChar char="•"/>
            </a:pPr>
            <a:r>
              <a:rPr lang="en-US" dirty="0"/>
              <a:t>a mandatory pre-screening agent</a:t>
            </a:r>
          </a:p>
          <a:p>
            <a:pPr>
              <a:lnSpc>
                <a:spcPct val="100000"/>
              </a:lnSpc>
            </a:pPr>
            <a:r>
              <a:rPr lang="en-US" dirty="0"/>
              <a:t>may take the person into custody without a civil order or warrant for immediate examination for certification of need for care and treatment (</a:t>
            </a:r>
            <a:r>
              <a:rPr lang="en-US" i="1" dirty="0"/>
              <a:t>T.C.A. § 33-6-402</a:t>
            </a:r>
            <a:r>
              <a:rPr lang="en-US" dirty="0"/>
              <a:t>).</a:t>
            </a:r>
          </a:p>
          <a:p>
            <a:pPr>
              <a:lnSpc>
                <a:spcPct val="100000"/>
              </a:lnSpc>
            </a:pPr>
            <a:r>
              <a:rPr lang="en-US" sz="1600" b="1" dirty="0">
                <a:solidFill>
                  <a:srgbClr val="20386D"/>
                </a:solidFill>
                <a:latin typeface="PermianSlabSerifTypeface" panose="02000000000000000000" pitchFamily="50" charset="0"/>
              </a:rPr>
              <a:t>When may these people detain?</a:t>
            </a:r>
          </a:p>
          <a:p>
            <a:pPr>
              <a:lnSpc>
                <a:spcPct val="100000"/>
              </a:lnSpc>
            </a:pPr>
            <a:r>
              <a:rPr lang="en-US" i="1" dirty="0"/>
              <a:t>T.C.A. § 33-6-410 </a:t>
            </a:r>
            <a:r>
              <a:rPr lang="en-US" dirty="0"/>
              <a:t>outlines the circumstance in which detaining an individual may occur:</a:t>
            </a:r>
          </a:p>
          <a:p>
            <a:pPr marL="214308" indent="-214308">
              <a:lnSpc>
                <a:spcPct val="100000"/>
              </a:lnSpc>
              <a:spcBef>
                <a:spcPts val="0"/>
              </a:spcBef>
              <a:buFont typeface="Arial" panose="020B0604020202020204" pitchFamily="34" charset="0"/>
              <a:buChar char="•"/>
            </a:pPr>
            <a:r>
              <a:rPr lang="en-US" dirty="0"/>
              <a:t>A person has a mental illness or serious emotional disturbance, AND</a:t>
            </a:r>
          </a:p>
          <a:p>
            <a:pPr marL="214308" indent="-214308">
              <a:lnSpc>
                <a:spcPct val="100000"/>
              </a:lnSpc>
              <a:spcBef>
                <a:spcPts val="0"/>
              </a:spcBef>
              <a:buFont typeface="Arial" panose="020B0604020202020204" pitchFamily="34" charset="0"/>
              <a:buChar char="•"/>
            </a:pPr>
            <a:r>
              <a:rPr lang="en-US" dirty="0"/>
              <a:t>The person poses an immediate substantial likelihood of serious harm under § 33-6-501 because of the mental illness or serious emotional disturbance.</a:t>
            </a:r>
          </a:p>
          <a:p>
            <a:endParaRPr lang="en-US" i="1" dirty="0"/>
          </a:p>
        </p:txBody>
      </p:sp>
      <p:sp>
        <p:nvSpPr>
          <p:cNvPr id="3" name="Footer Placeholder 2">
            <a:extLst>
              <a:ext uri="{FF2B5EF4-FFF2-40B4-BE49-F238E27FC236}">
                <a16:creationId xmlns:a16="http://schemas.microsoft.com/office/drawing/2014/main" id="{3DDE0EE8-71DF-4AC6-9185-5F9E802EA1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BE01ED63-3425-43E7-A2A2-43BB92C32AE2}"/>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115</a:t>
            </a:fld>
            <a:endParaRPr lang="en-US">
              <a:solidFill>
                <a:prstClr val="black">
                  <a:tint val="75000"/>
                </a:prstClr>
              </a:solidFill>
            </a:endParaRPr>
          </a:p>
        </p:txBody>
      </p:sp>
      <p:cxnSp>
        <p:nvCxnSpPr>
          <p:cNvPr id="5" name="Straight Connector 4">
            <a:extLst>
              <a:ext uri="{FF2B5EF4-FFF2-40B4-BE49-F238E27FC236}">
                <a16:creationId xmlns:a16="http://schemas.microsoft.com/office/drawing/2014/main" id="{CBD84968-CB82-48E2-9E5D-40548191B5A6}"/>
              </a:ext>
            </a:extLst>
          </p:cNvPr>
          <p:cNvCxnSpPr>
            <a:cxnSpLocks/>
          </p:cNvCxnSpPr>
          <p:nvPr/>
        </p:nvCxnSpPr>
        <p:spPr>
          <a:xfrm>
            <a:off x="431283" y="1377087"/>
            <a:ext cx="834057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0D13E42-28C9-45DB-A814-A23D111E82F6}"/>
              </a:ext>
            </a:extLst>
          </p:cNvPr>
          <p:cNvSpPr/>
          <p:nvPr/>
        </p:nvSpPr>
        <p:spPr>
          <a:xfrm>
            <a:off x="249865" y="915809"/>
            <a:ext cx="8644270" cy="533613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7" name="Straight Connector 6">
            <a:extLst>
              <a:ext uri="{FF2B5EF4-FFF2-40B4-BE49-F238E27FC236}">
                <a16:creationId xmlns:a16="http://schemas.microsoft.com/office/drawing/2014/main" id="{A60CA3C9-C306-4CA1-A43B-C30154DE2DA6}"/>
              </a:ext>
            </a:extLst>
          </p:cNvPr>
          <p:cNvCxnSpPr>
            <a:cxnSpLocks/>
          </p:cNvCxnSpPr>
          <p:nvPr/>
        </p:nvCxnSpPr>
        <p:spPr>
          <a:xfrm>
            <a:off x="431283" y="2411990"/>
            <a:ext cx="8288078"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1FD7B9F-E9EF-4372-82BC-FCD7FC5A9026}"/>
              </a:ext>
            </a:extLst>
          </p:cNvPr>
          <p:cNvCxnSpPr>
            <a:cxnSpLocks/>
          </p:cNvCxnSpPr>
          <p:nvPr/>
        </p:nvCxnSpPr>
        <p:spPr>
          <a:xfrm>
            <a:off x="431283" y="5350120"/>
            <a:ext cx="8288078"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112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500"/>
                                        <p:tgtEl>
                                          <p:spTgt spid="2">
                                            <p:txEl>
                                              <p:pRg st="8" end="8"/>
                                            </p:txEl>
                                          </p:spTgt>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Effect transition="in" filter="fade">
                                      <p:cBhvr>
                                        <p:cTn id="55" dur="500"/>
                                        <p:tgtEl>
                                          <p:spTgt spid="2">
                                            <p:txEl>
                                              <p:pRg st="9" end="9"/>
                                            </p:txEl>
                                          </p:spTgt>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Effect transition="in" filter="fade">
                                      <p:cBhvr>
                                        <p:cTn id="59" dur="500"/>
                                        <p:tgtEl>
                                          <p:spTgt spid="2">
                                            <p:txEl>
                                              <p:pRg st="10" end="10"/>
                                            </p:txEl>
                                          </p:spTgt>
                                        </p:tgtEl>
                                      </p:cBhvr>
                                    </p:animEffect>
                                  </p:childTnLst>
                                </p:cTn>
                              </p:par>
                            </p:childTnLst>
                          </p:cTn>
                        </p:par>
                        <p:par>
                          <p:cTn id="60" fill="hold">
                            <p:stCondLst>
                              <p:cond delay="7500"/>
                            </p:stCondLst>
                            <p:childTnLst>
                              <p:par>
                                <p:cTn id="61" presetID="10"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fade">
                                      <p:cBhvr>
                                        <p:cTn id="67" dur="500"/>
                                        <p:tgtEl>
                                          <p:spTgt spid="2">
                                            <p:txEl>
                                              <p:pRg st="11" end="11"/>
                                            </p:txEl>
                                          </p:spTgt>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Effect transition="in" filter="fade">
                                      <p:cBhvr>
                                        <p:cTn id="71" dur="500"/>
                                        <p:tgtEl>
                                          <p:spTgt spid="2">
                                            <p:txEl>
                                              <p:pRg st="12" end="12"/>
                                            </p:txEl>
                                          </p:spTgt>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2">
                                            <p:txEl>
                                              <p:pRg st="13" end="13"/>
                                            </p:txEl>
                                          </p:spTgt>
                                        </p:tgtEl>
                                        <p:attrNameLst>
                                          <p:attrName>style.visibility</p:attrName>
                                        </p:attrNameLst>
                                      </p:cBhvr>
                                      <p:to>
                                        <p:strVal val="visible"/>
                                      </p:to>
                                    </p:set>
                                    <p:animEffect transition="in" filter="fade">
                                      <p:cBhvr>
                                        <p:cTn id="75"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1B6E8-7698-4B5F-B352-7EAE9C9FC99C}"/>
              </a:ext>
            </a:extLst>
          </p:cNvPr>
          <p:cNvSpPr>
            <a:spLocks noGrp="1"/>
          </p:cNvSpPr>
          <p:nvPr>
            <p:ph type="title"/>
          </p:nvPr>
        </p:nvSpPr>
        <p:spPr>
          <a:xfrm>
            <a:off x="628650" y="1208690"/>
            <a:ext cx="7886700" cy="481999"/>
          </a:xfrm>
        </p:spPr>
        <p:txBody>
          <a:bodyPr/>
          <a:lstStyle/>
          <a:p>
            <a:r>
              <a:rPr lang="en-US" dirty="0"/>
              <a:t>What are mandatory pre-screening agents?</a:t>
            </a:r>
          </a:p>
        </p:txBody>
      </p:sp>
      <p:sp>
        <p:nvSpPr>
          <p:cNvPr id="3" name="Content Placeholder 2">
            <a:extLst>
              <a:ext uri="{FF2B5EF4-FFF2-40B4-BE49-F238E27FC236}">
                <a16:creationId xmlns:a16="http://schemas.microsoft.com/office/drawing/2014/main" id="{6F8C9D02-EEF5-4C27-83E6-90D6DD37E844}"/>
              </a:ext>
            </a:extLst>
          </p:cNvPr>
          <p:cNvSpPr>
            <a:spLocks noGrp="1"/>
          </p:cNvSpPr>
          <p:nvPr>
            <p:ph idx="4294967295"/>
          </p:nvPr>
        </p:nvSpPr>
        <p:spPr>
          <a:xfrm>
            <a:off x="713714" y="1825625"/>
            <a:ext cx="7886700" cy="4351338"/>
          </a:xfrm>
        </p:spPr>
        <p:txBody>
          <a:bodyPr>
            <a:normAutofit fontScale="92500" lnSpcReduction="10000"/>
          </a:bodyPr>
          <a:lstStyle/>
          <a:p>
            <a:pPr>
              <a:lnSpc>
                <a:spcPct val="120000"/>
              </a:lnSpc>
              <a:spcBef>
                <a:spcPts val="0"/>
              </a:spcBef>
            </a:pPr>
            <a:r>
              <a:rPr lang="en-US" sz="1300" dirty="0"/>
              <a:t>A Mandatory Pre-screening Agent (MPA) is a qualified mental health professional who has successfully completed a 6-hour MPA training course and has been designated by the Commissioner of the Dept. of Mental Health and Substance Abuse Services. MPAs are certified to write the first “Certificate of Need” after conducting the first assessment for involuntary psychiatric hospitalization.</a:t>
            </a:r>
          </a:p>
          <a:p>
            <a:pPr>
              <a:lnSpc>
                <a:spcPct val="120000"/>
              </a:lnSpc>
              <a:spcBef>
                <a:spcPts val="0"/>
              </a:spcBef>
            </a:pPr>
            <a:r>
              <a:rPr lang="en-US" sz="1300" dirty="0"/>
              <a:t>To be considered for eligibility for designation as an MPA you must be licensed to practice in Tennessee and be a Qualified Mental Health Professional (QMHP). MPA designation is limited to Qualified Mental Health Professionals (QMHP) who are employed to provide crisis services by a state provider.</a:t>
            </a:r>
          </a:p>
          <a:p>
            <a:pPr>
              <a:lnSpc>
                <a:spcPct val="120000"/>
              </a:lnSpc>
              <a:spcBef>
                <a:spcPts val="0"/>
              </a:spcBef>
            </a:pPr>
            <a:endParaRPr lang="en-US" sz="1300" b="1" u="sng" dirty="0"/>
          </a:p>
          <a:p>
            <a:pPr>
              <a:lnSpc>
                <a:spcPct val="120000"/>
              </a:lnSpc>
              <a:spcBef>
                <a:spcPts val="0"/>
              </a:spcBef>
            </a:pPr>
            <a:r>
              <a:rPr lang="en-US" sz="1300" b="1" dirty="0"/>
              <a:t>Qualified mental health professionals:</a:t>
            </a:r>
            <a:endParaRPr lang="en-US" sz="1300" dirty="0"/>
          </a:p>
          <a:p>
            <a:pPr marL="285750" lvl="0" indent="-285750">
              <a:lnSpc>
                <a:spcPct val="120000"/>
              </a:lnSpc>
              <a:spcBef>
                <a:spcPts val="0"/>
              </a:spcBef>
              <a:buFont typeface="Arial" panose="020B0604020202020204" pitchFamily="34" charset="0"/>
              <a:buChar char="•"/>
            </a:pPr>
            <a:r>
              <a:rPr lang="en-US" sz="1300" dirty="0"/>
              <a:t>Psychiatrist</a:t>
            </a:r>
          </a:p>
          <a:p>
            <a:pPr marL="285750" lvl="0" indent="-285750">
              <a:lnSpc>
                <a:spcPct val="120000"/>
              </a:lnSpc>
              <a:spcBef>
                <a:spcPts val="0"/>
              </a:spcBef>
              <a:buFont typeface="Arial" panose="020B0604020202020204" pitchFamily="34" charset="0"/>
              <a:buChar char="•"/>
            </a:pPr>
            <a:r>
              <a:rPr lang="en-US" sz="1300" dirty="0"/>
              <a:t>Physician with expertise in psychiatry</a:t>
            </a:r>
          </a:p>
          <a:p>
            <a:pPr marL="285750" lvl="0" indent="-285750">
              <a:lnSpc>
                <a:spcPct val="120000"/>
              </a:lnSpc>
              <a:spcBef>
                <a:spcPts val="0"/>
              </a:spcBef>
              <a:buFont typeface="Arial" panose="020B0604020202020204" pitchFamily="34" charset="0"/>
              <a:buChar char="•"/>
            </a:pPr>
            <a:r>
              <a:rPr lang="en-US" sz="1300" dirty="0"/>
              <a:t>Psychologist with health service provider designation</a:t>
            </a:r>
          </a:p>
          <a:p>
            <a:pPr marL="285750" lvl="0" indent="-285750">
              <a:lnSpc>
                <a:spcPct val="120000"/>
              </a:lnSpc>
              <a:spcBef>
                <a:spcPts val="0"/>
              </a:spcBef>
              <a:buFont typeface="Arial" panose="020B0604020202020204" pitchFamily="34" charset="0"/>
              <a:buChar char="•"/>
            </a:pPr>
            <a:r>
              <a:rPr lang="en-US" sz="1300" dirty="0"/>
              <a:t>Licensed psychological examiner</a:t>
            </a:r>
          </a:p>
          <a:p>
            <a:pPr marL="285750" lvl="0" indent="-285750">
              <a:lnSpc>
                <a:spcPct val="120000"/>
              </a:lnSpc>
              <a:spcBef>
                <a:spcPts val="0"/>
              </a:spcBef>
              <a:buFont typeface="Arial" panose="020B0604020202020204" pitchFamily="34" charset="0"/>
              <a:buChar char="•"/>
            </a:pPr>
            <a:r>
              <a:rPr lang="en-US" sz="1300" dirty="0"/>
              <a:t>Licensed senior psychological examiner</a:t>
            </a:r>
          </a:p>
          <a:p>
            <a:pPr marL="285750" lvl="0" indent="-285750">
              <a:lnSpc>
                <a:spcPct val="120000"/>
              </a:lnSpc>
              <a:spcBef>
                <a:spcPts val="0"/>
              </a:spcBef>
              <a:buFont typeface="Arial" panose="020B0604020202020204" pitchFamily="34" charset="0"/>
              <a:buChar char="•"/>
            </a:pPr>
            <a:r>
              <a:rPr lang="en-US" sz="1300" dirty="0"/>
              <a:t>Licensed master’s social worker with two years of mental health experience</a:t>
            </a:r>
          </a:p>
          <a:p>
            <a:pPr marL="285750" lvl="0" indent="-285750">
              <a:lnSpc>
                <a:spcPct val="120000"/>
              </a:lnSpc>
              <a:spcBef>
                <a:spcPts val="0"/>
              </a:spcBef>
              <a:buFont typeface="Arial" panose="020B0604020202020204" pitchFamily="34" charset="0"/>
              <a:buChar char="•"/>
            </a:pPr>
            <a:r>
              <a:rPr lang="en-US" sz="1300" dirty="0"/>
              <a:t>Licensed clinical social worker</a:t>
            </a:r>
          </a:p>
          <a:p>
            <a:pPr marL="285750" lvl="0" indent="-285750">
              <a:lnSpc>
                <a:spcPct val="120000"/>
              </a:lnSpc>
              <a:spcBef>
                <a:spcPts val="0"/>
              </a:spcBef>
              <a:buFont typeface="Arial" panose="020B0604020202020204" pitchFamily="34" charset="0"/>
              <a:buChar char="•"/>
            </a:pPr>
            <a:r>
              <a:rPr lang="en-US" sz="1300" dirty="0"/>
              <a:t>Licensed or certified marital and family therapist</a:t>
            </a:r>
          </a:p>
          <a:p>
            <a:pPr marL="285750" lvl="0" indent="-285750">
              <a:lnSpc>
                <a:spcPct val="120000"/>
              </a:lnSpc>
              <a:spcBef>
                <a:spcPts val="0"/>
              </a:spcBef>
              <a:buFont typeface="Arial" panose="020B0604020202020204" pitchFamily="34" charset="0"/>
              <a:buChar char="•"/>
            </a:pPr>
            <a:r>
              <a:rPr lang="en-US" sz="1300" dirty="0"/>
              <a:t>Licensed professional counselor</a:t>
            </a:r>
          </a:p>
          <a:p>
            <a:pPr marL="285750" indent="-285750">
              <a:lnSpc>
                <a:spcPct val="120000"/>
              </a:lnSpc>
              <a:spcBef>
                <a:spcPts val="0"/>
              </a:spcBef>
              <a:buFont typeface="Arial" panose="020B0604020202020204" pitchFamily="34" charset="0"/>
              <a:buChar char="•"/>
            </a:pPr>
            <a:r>
              <a:rPr lang="en-US" sz="1300" dirty="0"/>
              <a:t>Licensed nurse with a master’s degree in nursing who functions as a psychiatric nurse</a:t>
            </a:r>
          </a:p>
          <a:p>
            <a:pPr marL="285750" indent="-285750">
              <a:lnSpc>
                <a:spcPct val="120000"/>
              </a:lnSpc>
              <a:spcBef>
                <a:spcPts val="0"/>
              </a:spcBef>
              <a:buFont typeface="Arial" panose="020B0604020202020204" pitchFamily="34" charset="0"/>
              <a:buChar char="•"/>
            </a:pPr>
            <a:r>
              <a:rPr lang="en-US" sz="1300" dirty="0"/>
              <a:t>Licensed Physician's Assistant with a master's degree and expertise in psychiatry as determined by training, education or experience</a:t>
            </a:r>
          </a:p>
        </p:txBody>
      </p:sp>
      <p:sp>
        <p:nvSpPr>
          <p:cNvPr id="4" name="Footer Placeholder 3">
            <a:extLst>
              <a:ext uri="{FF2B5EF4-FFF2-40B4-BE49-F238E27FC236}">
                <a16:creationId xmlns:a16="http://schemas.microsoft.com/office/drawing/2014/main" id="{6093F061-E04D-4392-B5DA-D8C08D3075E5}"/>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2D38003-BC6E-489A-A0B9-A81A2B17CC6C}"/>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116</a:t>
            </a:fld>
            <a:endParaRPr lang="en-US">
              <a:solidFill>
                <a:prstClr val="black">
                  <a:tint val="75000"/>
                </a:prstClr>
              </a:solidFill>
            </a:endParaRPr>
          </a:p>
        </p:txBody>
      </p:sp>
      <p:sp>
        <p:nvSpPr>
          <p:cNvPr id="7" name="Rectangle 6">
            <a:extLst>
              <a:ext uri="{FF2B5EF4-FFF2-40B4-BE49-F238E27FC236}">
                <a16:creationId xmlns:a16="http://schemas.microsoft.com/office/drawing/2014/main" id="{2E1EBD76-6C56-4165-8790-337FBEE31843}"/>
              </a:ext>
            </a:extLst>
          </p:cNvPr>
          <p:cNvSpPr/>
          <p:nvPr/>
        </p:nvSpPr>
        <p:spPr>
          <a:xfrm>
            <a:off x="574823" y="1690689"/>
            <a:ext cx="7994355" cy="456125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29248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fade">
                                      <p:cBhvr>
                                        <p:cTn id="54" dur="500"/>
                                        <p:tgtEl>
                                          <p:spTgt spid="3">
                                            <p:txEl>
                                              <p:pRg st="13" end="13"/>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0B2C48-3C04-4E76-ACA5-4E79C431900B}"/>
              </a:ext>
            </a:extLst>
          </p:cNvPr>
          <p:cNvSpPr>
            <a:spLocks noGrp="1"/>
          </p:cNvSpPr>
          <p:nvPr>
            <p:ph idx="1"/>
          </p:nvPr>
        </p:nvSpPr>
        <p:spPr>
          <a:xfrm>
            <a:off x="276446" y="958441"/>
            <a:ext cx="8516677" cy="5293503"/>
          </a:xfrm>
        </p:spPr>
        <p:txBody>
          <a:bodyPr/>
          <a:lstStyle/>
          <a:p>
            <a:pPr>
              <a:lnSpc>
                <a:spcPct val="100000"/>
              </a:lnSpc>
            </a:pPr>
            <a:r>
              <a:rPr lang="en-US" sz="1600" b="1" dirty="0">
                <a:solidFill>
                  <a:srgbClr val="20386D"/>
                </a:solidFill>
                <a:latin typeface="PermianSlabSerifTypeface" panose="02000000000000000000" pitchFamily="50" charset="0"/>
              </a:rPr>
              <a:t>How does a QMHP receive designation as a mandatory pre-screening agent?</a:t>
            </a:r>
          </a:p>
          <a:p>
            <a:pPr>
              <a:lnSpc>
                <a:spcPct val="100000"/>
              </a:lnSpc>
              <a:spcBef>
                <a:spcPts val="600"/>
              </a:spcBef>
            </a:pPr>
            <a:r>
              <a:rPr lang="en-US" dirty="0"/>
              <a:t>To be considered for eligibility for designation as an MPA you must be licensed to practice in Tennessee and be a Qualified Mental Health Professional (QMHP). MPA designation is limited to Qualified Mental Health Professionals (QMHP) who is employed to provide crisis services by a state provider. Before initial designation, professionals are required to attend a 6 hour, in person training and then receive designation by the Commissioner of the Department of Mental Health and Substance Abuse Services. Training is designed to ensure MPAs carefully consider all less drastic alternatives to hospitalization appropriate to meet the needs of the individual. </a:t>
            </a:r>
          </a:p>
          <a:p>
            <a:pPr>
              <a:lnSpc>
                <a:spcPct val="100000"/>
              </a:lnSpc>
              <a:spcBef>
                <a:spcPts val="600"/>
              </a:spcBef>
            </a:pPr>
            <a:r>
              <a:rPr lang="en-US" sz="1600" b="1" dirty="0">
                <a:solidFill>
                  <a:srgbClr val="20386D"/>
                </a:solidFill>
                <a:latin typeface="PermianSlabSerifTypeface" panose="02000000000000000000" pitchFamily="50" charset="0"/>
              </a:rPr>
              <a:t>What is a Certificate of Need for emergency involuntary admission?</a:t>
            </a:r>
          </a:p>
          <a:p>
            <a:pPr>
              <a:lnSpc>
                <a:spcPct val="100000"/>
              </a:lnSpc>
              <a:spcBef>
                <a:spcPts val="600"/>
              </a:spcBef>
            </a:pPr>
            <a:r>
              <a:rPr lang="en-US" dirty="0"/>
              <a:t>To refer an individual for emergency involuntary admission to any psychiatric inpatient hospital or unit for any person, a qualified professional in the community must evaluate the person and complete a certificate of need (CON) in accordance with Title 33, Chapter 6, Part 4 This professional must personally evaluate the individual and must be aware of the rights given to all people under Title 33.</a:t>
            </a:r>
          </a:p>
          <a:p>
            <a:pPr>
              <a:lnSpc>
                <a:spcPct val="100000"/>
              </a:lnSpc>
              <a:spcBef>
                <a:spcPts val="600"/>
              </a:spcBef>
            </a:pPr>
            <a:r>
              <a:rPr lang="en-US" sz="1600" b="1" dirty="0">
                <a:solidFill>
                  <a:srgbClr val="20386D"/>
                </a:solidFill>
                <a:latin typeface="PermianSlabSerifTypeface" panose="02000000000000000000" pitchFamily="50" charset="0"/>
              </a:rPr>
              <a:t>Who may complete a Certificate of Need for emergency involuntary admission?</a:t>
            </a:r>
          </a:p>
          <a:p>
            <a:pPr>
              <a:lnSpc>
                <a:spcPct val="100000"/>
              </a:lnSpc>
              <a:spcBef>
                <a:spcPts val="600"/>
              </a:spcBef>
            </a:pPr>
            <a:r>
              <a:rPr lang="en-US" dirty="0"/>
              <a:t>These are three professionals authorized to complete certificates of need:</a:t>
            </a:r>
          </a:p>
          <a:p>
            <a:pPr marL="214308" indent="-214308">
              <a:lnSpc>
                <a:spcPct val="100000"/>
              </a:lnSpc>
              <a:spcBef>
                <a:spcPts val="0"/>
              </a:spcBef>
              <a:buFont typeface="Arial" panose="020B0604020202020204" pitchFamily="34" charset="0"/>
              <a:buChar char="•"/>
            </a:pPr>
            <a:r>
              <a:rPr lang="en-US" dirty="0"/>
              <a:t>Licensed physicians</a:t>
            </a:r>
          </a:p>
          <a:p>
            <a:pPr marL="214308" indent="-214308">
              <a:lnSpc>
                <a:spcPct val="100000"/>
              </a:lnSpc>
              <a:spcBef>
                <a:spcPts val="0"/>
              </a:spcBef>
              <a:buFont typeface="Arial" panose="020B0604020202020204" pitchFamily="34" charset="0"/>
              <a:buChar char="•"/>
            </a:pPr>
            <a:r>
              <a:rPr lang="en-US" dirty="0"/>
              <a:t>Licensed psychologists with a health service provider designation</a:t>
            </a:r>
          </a:p>
          <a:p>
            <a:pPr marL="214308" indent="-214308">
              <a:lnSpc>
                <a:spcPct val="100000"/>
              </a:lnSpc>
              <a:spcBef>
                <a:spcPts val="0"/>
              </a:spcBef>
              <a:buFont typeface="Arial" panose="020B0604020202020204" pitchFamily="34" charset="0"/>
              <a:buChar char="•"/>
            </a:pPr>
            <a:r>
              <a:rPr lang="en-US" dirty="0"/>
              <a:t>Mandatory Pre-screening Agents</a:t>
            </a:r>
          </a:p>
          <a:p>
            <a:pPr>
              <a:lnSpc>
                <a:spcPct val="100000"/>
              </a:lnSpc>
              <a:spcBef>
                <a:spcPts val="600"/>
              </a:spcBef>
              <a:spcAft>
                <a:spcPts val="600"/>
              </a:spcAft>
            </a:pPr>
            <a:r>
              <a:rPr lang="en-US" sz="1600" b="1" dirty="0">
                <a:solidFill>
                  <a:srgbClr val="20386D"/>
                </a:solidFill>
                <a:latin typeface="PermianSlabSerifTypeface" panose="02000000000000000000" pitchFamily="50" charset="0"/>
              </a:rPr>
              <a:t>What are the criteria for emergency involuntary admission?</a:t>
            </a:r>
          </a:p>
          <a:p>
            <a:pPr marL="214308" indent="-214308">
              <a:lnSpc>
                <a:spcPct val="100000"/>
              </a:lnSpc>
              <a:spcBef>
                <a:spcPts val="0"/>
              </a:spcBef>
              <a:buFont typeface="Arial" panose="020B0604020202020204" pitchFamily="34" charset="0"/>
              <a:buChar char="•"/>
            </a:pPr>
            <a:r>
              <a:rPr lang="en-US" dirty="0"/>
              <a:t>A person has a mental illness or serious emotional disturbance, and</a:t>
            </a:r>
          </a:p>
          <a:p>
            <a:pPr marL="214308" indent="-214308">
              <a:lnSpc>
                <a:spcPct val="100000"/>
              </a:lnSpc>
              <a:spcBef>
                <a:spcPts val="0"/>
              </a:spcBef>
              <a:buFont typeface="Arial" panose="020B0604020202020204" pitchFamily="34" charset="0"/>
              <a:buChar char="•"/>
            </a:pPr>
            <a:r>
              <a:rPr lang="en-US" dirty="0"/>
              <a:t>The person poses an immediate substantial likelihood of serious harm because of the mental illness or serious emotional disturbance, and</a:t>
            </a:r>
          </a:p>
          <a:p>
            <a:pPr marL="214308" indent="-214308">
              <a:lnSpc>
                <a:spcPct val="100000"/>
              </a:lnSpc>
              <a:spcBef>
                <a:spcPts val="0"/>
              </a:spcBef>
              <a:buFont typeface="Arial" panose="020B0604020202020204" pitchFamily="34" charset="0"/>
              <a:buChar char="•"/>
            </a:pPr>
            <a:r>
              <a:rPr lang="en-US" dirty="0"/>
              <a:t>The person needs care training and treatment because of the mental illness or serious emotional disturbance, and</a:t>
            </a:r>
          </a:p>
          <a:p>
            <a:pPr marL="214308" indent="-214308">
              <a:lnSpc>
                <a:spcPct val="100000"/>
              </a:lnSpc>
              <a:spcBef>
                <a:spcPts val="0"/>
              </a:spcBef>
              <a:buFont typeface="Arial" panose="020B0604020202020204" pitchFamily="34" charset="0"/>
              <a:buChar char="•"/>
            </a:pPr>
            <a:r>
              <a:rPr lang="en-US" dirty="0"/>
              <a:t>All available less drastic alternative to placement in a hospital or treatment resource are unsuitable to meet the needs of the person </a:t>
            </a:r>
            <a:r>
              <a:rPr lang="en-US" i="1" dirty="0"/>
              <a:t>(T.C.A. § 33-6-403)</a:t>
            </a:r>
          </a:p>
          <a:p>
            <a:pPr>
              <a:lnSpc>
                <a:spcPct val="100000"/>
              </a:lnSpc>
              <a:spcBef>
                <a:spcPts val="450"/>
              </a:spcBef>
            </a:pPr>
            <a:endParaRPr lang="en-US" dirty="0"/>
          </a:p>
        </p:txBody>
      </p:sp>
      <p:sp>
        <p:nvSpPr>
          <p:cNvPr id="3" name="Footer Placeholder 2">
            <a:extLst>
              <a:ext uri="{FF2B5EF4-FFF2-40B4-BE49-F238E27FC236}">
                <a16:creationId xmlns:a16="http://schemas.microsoft.com/office/drawing/2014/main" id="{78D486B1-19E0-4A77-879C-5AAFD1590FA8}"/>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A4E6247D-7C26-45C6-8AF5-689BC47AF2D0}"/>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117</a:t>
            </a:fld>
            <a:endParaRPr lang="en-US">
              <a:solidFill>
                <a:prstClr val="black">
                  <a:tint val="75000"/>
                </a:prstClr>
              </a:solidFill>
            </a:endParaRPr>
          </a:p>
        </p:txBody>
      </p:sp>
      <p:sp>
        <p:nvSpPr>
          <p:cNvPr id="5" name="Rectangle 4">
            <a:extLst>
              <a:ext uri="{FF2B5EF4-FFF2-40B4-BE49-F238E27FC236}">
                <a16:creationId xmlns:a16="http://schemas.microsoft.com/office/drawing/2014/main" id="{B61DBFCB-8BC7-4DBB-99AF-32943C25050F}"/>
              </a:ext>
            </a:extLst>
          </p:cNvPr>
          <p:cNvSpPr/>
          <p:nvPr/>
        </p:nvSpPr>
        <p:spPr>
          <a:xfrm>
            <a:off x="186071" y="903469"/>
            <a:ext cx="8771859" cy="534847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6" name="Straight Connector 5">
            <a:extLst>
              <a:ext uri="{FF2B5EF4-FFF2-40B4-BE49-F238E27FC236}">
                <a16:creationId xmlns:a16="http://schemas.microsoft.com/office/drawing/2014/main" id="{7D80F0EF-3941-47A8-BC63-E872543AEBB5}"/>
              </a:ext>
            </a:extLst>
          </p:cNvPr>
          <p:cNvCxnSpPr>
            <a:cxnSpLocks/>
          </p:cNvCxnSpPr>
          <p:nvPr/>
        </p:nvCxnSpPr>
        <p:spPr>
          <a:xfrm>
            <a:off x="350876" y="1284939"/>
            <a:ext cx="84422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A71890F-03B3-4B5E-8E86-D2D066880CE8}"/>
              </a:ext>
            </a:extLst>
          </p:cNvPr>
          <p:cNvCxnSpPr>
            <a:cxnSpLocks/>
          </p:cNvCxnSpPr>
          <p:nvPr/>
        </p:nvCxnSpPr>
        <p:spPr>
          <a:xfrm>
            <a:off x="350876" y="2777041"/>
            <a:ext cx="84422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049D5EC-7E7E-44B3-8DFC-C7A6B427036F}"/>
              </a:ext>
            </a:extLst>
          </p:cNvPr>
          <p:cNvCxnSpPr>
            <a:cxnSpLocks/>
          </p:cNvCxnSpPr>
          <p:nvPr/>
        </p:nvCxnSpPr>
        <p:spPr>
          <a:xfrm>
            <a:off x="350876" y="3897005"/>
            <a:ext cx="84422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99C5D8B-C2F8-4FB4-847E-CBEB337FD4CE}"/>
              </a:ext>
            </a:extLst>
          </p:cNvPr>
          <p:cNvCxnSpPr>
            <a:cxnSpLocks/>
          </p:cNvCxnSpPr>
          <p:nvPr/>
        </p:nvCxnSpPr>
        <p:spPr>
          <a:xfrm>
            <a:off x="350876" y="5027600"/>
            <a:ext cx="84422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15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animEffect transition="in" filter="fade">
                                      <p:cBhvr>
                                        <p:cTn id="43" dur="500"/>
                                        <p:tgtEl>
                                          <p:spTgt spid="2">
                                            <p:txEl>
                                              <p:pRg st="5" end="5"/>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500"/>
                                        <p:tgtEl>
                                          <p:spTgt spid="2">
                                            <p:txEl>
                                              <p:pRg st="6" end="6"/>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500"/>
                                        <p:tgtEl>
                                          <p:spTgt spid="2">
                                            <p:txEl>
                                              <p:pRg st="7" end="7"/>
                                            </p:txEl>
                                          </p:spTgt>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500"/>
                                        <p:tgtEl>
                                          <p:spTgt spid="2">
                                            <p:txEl>
                                              <p:pRg st="8" end="8"/>
                                            </p:txEl>
                                          </p:spTgt>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500"/>
                                        <p:tgtEl>
                                          <p:spTgt spid="2">
                                            <p:txEl>
                                              <p:pRg st="9" end="9"/>
                                            </p:txEl>
                                          </p:spTgt>
                                        </p:tgtEl>
                                      </p:cBhvr>
                                    </p:animEffect>
                                  </p:childTnLst>
                                </p:cTn>
                              </p:par>
                            </p:childTnLst>
                          </p:cTn>
                        </p:par>
                        <p:par>
                          <p:cTn id="60" fill="hold">
                            <p:stCondLst>
                              <p:cond delay="7500"/>
                            </p:stCondLst>
                            <p:childTnLst>
                              <p:par>
                                <p:cTn id="61" presetID="10" presetClass="entr" presetSubtype="0"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Effect transition="in" filter="fade">
                                      <p:cBhvr>
                                        <p:cTn id="67" dur="500"/>
                                        <p:tgtEl>
                                          <p:spTgt spid="2">
                                            <p:txEl>
                                              <p:pRg st="10" end="10"/>
                                            </p:txEl>
                                          </p:spTgt>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2">
                                            <p:txEl>
                                              <p:pRg st="11" end="11"/>
                                            </p:txEl>
                                          </p:spTgt>
                                        </p:tgtEl>
                                        <p:attrNameLst>
                                          <p:attrName>style.visibility</p:attrName>
                                        </p:attrNameLst>
                                      </p:cBhvr>
                                      <p:to>
                                        <p:strVal val="visible"/>
                                      </p:to>
                                    </p:set>
                                    <p:animEffect transition="in" filter="fade">
                                      <p:cBhvr>
                                        <p:cTn id="71" dur="500"/>
                                        <p:tgtEl>
                                          <p:spTgt spid="2">
                                            <p:txEl>
                                              <p:pRg st="11" end="11"/>
                                            </p:txEl>
                                          </p:spTgt>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2">
                                            <p:txEl>
                                              <p:pRg st="12" end="12"/>
                                            </p:txEl>
                                          </p:spTgt>
                                        </p:tgtEl>
                                        <p:attrNameLst>
                                          <p:attrName>style.visibility</p:attrName>
                                        </p:attrNameLst>
                                      </p:cBhvr>
                                      <p:to>
                                        <p:strVal val="visible"/>
                                      </p:to>
                                    </p:set>
                                    <p:animEffect transition="in" filter="fade">
                                      <p:cBhvr>
                                        <p:cTn id="75" dur="500"/>
                                        <p:tgtEl>
                                          <p:spTgt spid="2">
                                            <p:txEl>
                                              <p:pRg st="12" end="12"/>
                                            </p:txEl>
                                          </p:spTgt>
                                        </p:tgtEl>
                                      </p:cBhvr>
                                    </p:animEffect>
                                  </p:childTnLst>
                                </p:cTn>
                              </p:par>
                            </p:childTnLst>
                          </p:cTn>
                        </p:par>
                        <p:par>
                          <p:cTn id="76" fill="hold">
                            <p:stCondLst>
                              <p:cond delay="9500"/>
                            </p:stCondLst>
                            <p:childTnLst>
                              <p:par>
                                <p:cTn id="77" presetID="10" presetClass="entr" presetSubtype="0" fill="hold" grpId="0" nodeType="afterEffect">
                                  <p:stCondLst>
                                    <p:cond delay="0"/>
                                  </p:stCondLst>
                                  <p:childTnLst>
                                    <p:set>
                                      <p:cBhvr>
                                        <p:cTn id="78" dur="1" fill="hold">
                                          <p:stCondLst>
                                            <p:cond delay="0"/>
                                          </p:stCondLst>
                                        </p:cTn>
                                        <p:tgtEl>
                                          <p:spTgt spid="2">
                                            <p:txEl>
                                              <p:pRg st="13" end="13"/>
                                            </p:txEl>
                                          </p:spTgt>
                                        </p:tgtEl>
                                        <p:attrNameLst>
                                          <p:attrName>style.visibility</p:attrName>
                                        </p:attrNameLst>
                                      </p:cBhvr>
                                      <p:to>
                                        <p:strVal val="visible"/>
                                      </p:to>
                                    </p:set>
                                    <p:animEffect transition="in" filter="fade">
                                      <p:cBhvr>
                                        <p:cTn id="79"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23F520-B9E1-45FF-A62C-BB6FB99F6F11}"/>
              </a:ext>
            </a:extLst>
          </p:cNvPr>
          <p:cNvSpPr>
            <a:spLocks noGrp="1"/>
          </p:cNvSpPr>
          <p:nvPr>
            <p:ph idx="1"/>
          </p:nvPr>
        </p:nvSpPr>
        <p:spPr>
          <a:xfrm>
            <a:off x="713714" y="1254143"/>
            <a:ext cx="7886700" cy="4718845"/>
          </a:xfrm>
        </p:spPr>
        <p:txBody>
          <a:bodyPr/>
          <a:lstStyle/>
          <a:p>
            <a:r>
              <a:rPr lang="en-US" sz="1600" b="1" dirty="0">
                <a:solidFill>
                  <a:srgbClr val="20386D"/>
                </a:solidFill>
                <a:latin typeface="PermianSlabSerifTypeface" panose="02000000000000000000" pitchFamily="50" charset="0"/>
              </a:rPr>
              <a:t>What is the process to obtain a Certificate of Need for emergency involuntary admission?</a:t>
            </a:r>
          </a:p>
          <a:p>
            <a:pPr>
              <a:lnSpc>
                <a:spcPct val="100000"/>
              </a:lnSpc>
              <a:spcBef>
                <a:spcPts val="600"/>
              </a:spcBef>
            </a:pPr>
            <a:r>
              <a:rPr lang="en-US" dirty="0"/>
              <a:t>Screening by a MPA is required for anyone being referred for hospitalization at a state owned or operated hospital or treatment resource and any publicly funded person being admitted or committed to a private hospital. If a MPA is not available within two (2) hours of the request, then a licensed physician or psychologist with health service provider designation, in consultation with a member of the crisis response service, may provide one of the certificates of need for involuntary hospitalization. </a:t>
            </a:r>
          </a:p>
          <a:p>
            <a:pPr>
              <a:lnSpc>
                <a:spcPct val="100000"/>
              </a:lnSpc>
            </a:pPr>
            <a:r>
              <a:rPr lang="en-US" dirty="0"/>
              <a:t>To determine whether the person meets criteria for emergency involuntary admission, the physician or psychologist must consult with his/her local crisis services providers regarding available less restrictive alternatives to hospitalization. The physician or psychologist does not have to accept the recommendation of the crisis services provider for less restrictive alternatives, and may either complete the CON or refer the person to the crisis services provider for follow-up and assistance.</a:t>
            </a:r>
          </a:p>
          <a:p>
            <a:pPr>
              <a:lnSpc>
                <a:spcPct val="100000"/>
              </a:lnSpc>
            </a:pPr>
            <a:r>
              <a:rPr lang="en-US" dirty="0"/>
              <a:t>A face-to-face evaluation (including tele-video) of the person by the professional completing the CON is required.</a:t>
            </a:r>
          </a:p>
          <a:p>
            <a:pPr>
              <a:lnSpc>
                <a:spcPct val="100000"/>
              </a:lnSpc>
            </a:pPr>
            <a:r>
              <a:rPr lang="en-US" dirty="0"/>
              <a:t>If the person is to be referred to a private facility for admission evaluation, then a licensed physician or psychologist with a health service provider designation may complete the first CON without contacting a mandatory pre-screening agent or the local crisis services provider (unless the private facility has a contractual obligation to use MPA). However, for any evaluation of a certificate of need, all the possible least restrictive alternatives for inpatient hospitalization must first be considered. (Many private hospitals accept the authority of a mandatory pre-screening agent. Please contact the hospital for this information prior to arranging for further evaluation.)</a:t>
            </a:r>
          </a:p>
          <a:p>
            <a:endParaRPr lang="en-US" dirty="0"/>
          </a:p>
        </p:txBody>
      </p:sp>
      <p:sp>
        <p:nvSpPr>
          <p:cNvPr id="3" name="Footer Placeholder 2">
            <a:extLst>
              <a:ext uri="{FF2B5EF4-FFF2-40B4-BE49-F238E27FC236}">
                <a16:creationId xmlns:a16="http://schemas.microsoft.com/office/drawing/2014/main" id="{BE644AB7-706A-4044-A2F1-1FF994FD09A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030B17-ABE5-406B-AB74-FD7984BFBB04}"/>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118</a:t>
            </a:fld>
            <a:endParaRPr lang="en-US">
              <a:solidFill>
                <a:prstClr val="black">
                  <a:tint val="75000"/>
                </a:prstClr>
              </a:solidFill>
            </a:endParaRPr>
          </a:p>
        </p:txBody>
      </p:sp>
      <p:sp>
        <p:nvSpPr>
          <p:cNvPr id="5" name="Rectangle 4">
            <a:extLst>
              <a:ext uri="{FF2B5EF4-FFF2-40B4-BE49-F238E27FC236}">
                <a16:creationId xmlns:a16="http://schemas.microsoft.com/office/drawing/2014/main" id="{0FFA0A99-A4B5-4A32-B6DD-F6B227408E76}"/>
              </a:ext>
            </a:extLst>
          </p:cNvPr>
          <p:cNvSpPr/>
          <p:nvPr/>
        </p:nvSpPr>
        <p:spPr>
          <a:xfrm>
            <a:off x="524878" y="1137395"/>
            <a:ext cx="8094245" cy="471884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6" name="Straight Connector 5">
            <a:extLst>
              <a:ext uri="{FF2B5EF4-FFF2-40B4-BE49-F238E27FC236}">
                <a16:creationId xmlns:a16="http://schemas.microsoft.com/office/drawing/2014/main" id="{E48B6F26-06FD-4BC5-857D-5459F675B0BB}"/>
              </a:ext>
            </a:extLst>
          </p:cNvPr>
          <p:cNvCxnSpPr>
            <a:cxnSpLocks/>
          </p:cNvCxnSpPr>
          <p:nvPr/>
        </p:nvCxnSpPr>
        <p:spPr>
          <a:xfrm>
            <a:off x="797443" y="1765276"/>
            <a:ext cx="754911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904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27E5FB-49F7-4BAA-8357-1EBD9B2FFBBE}"/>
              </a:ext>
            </a:extLst>
          </p:cNvPr>
          <p:cNvSpPr>
            <a:spLocks noGrp="1"/>
          </p:cNvSpPr>
          <p:nvPr>
            <p:ph idx="1"/>
          </p:nvPr>
        </p:nvSpPr>
        <p:spPr>
          <a:xfrm>
            <a:off x="628650" y="1020218"/>
            <a:ext cx="7886700" cy="5336135"/>
          </a:xfrm>
        </p:spPr>
        <p:txBody>
          <a:bodyPr/>
          <a:lstStyle/>
          <a:p>
            <a:pPr>
              <a:lnSpc>
                <a:spcPct val="100000"/>
              </a:lnSpc>
            </a:pPr>
            <a:r>
              <a:rPr lang="en-US" sz="1600" b="1" dirty="0">
                <a:solidFill>
                  <a:srgbClr val="20386D"/>
                </a:solidFill>
                <a:latin typeface="PermianSlabSerifTypeface" panose="02000000000000000000" pitchFamily="50" charset="0"/>
              </a:rPr>
              <a:t>How is someone transported to a hospital for evaluation for an emergency involuntary admission?</a:t>
            </a:r>
          </a:p>
          <a:p>
            <a:pPr>
              <a:lnSpc>
                <a:spcPct val="100000"/>
              </a:lnSpc>
            </a:pPr>
            <a:r>
              <a:rPr lang="en-US" dirty="0"/>
              <a:t>Transportation of a person to a hospital or treatment resource for an emergency involuntary admission shall not begin until the mandatory pre-screening agent or licensed physician or psychologist completes the first certificate of need.</a:t>
            </a:r>
          </a:p>
          <a:p>
            <a:pPr>
              <a:lnSpc>
                <a:spcPct val="100000"/>
              </a:lnSpc>
            </a:pPr>
            <a:r>
              <a:rPr lang="en-US" dirty="0"/>
              <a:t>All professionals completing the first certificate of need for emergency involuntary admission must be aware of the county appointed transportation agent. Title 33 states that the sheriff is responsible unless county has secondary transportation agent.</a:t>
            </a:r>
          </a:p>
          <a:p>
            <a:pPr>
              <a:lnSpc>
                <a:spcPct val="100000"/>
              </a:lnSpc>
            </a:pPr>
            <a:r>
              <a:rPr lang="en-US" dirty="0"/>
              <a:t>If the physician, psychologist or mandatory pre-screening agent who is completing the first CON determines that the person does not require physical restraint or vehicle security, then they may approve one of the following persons to transport at the transporter’s expense:</a:t>
            </a:r>
          </a:p>
          <a:p>
            <a:pPr marL="214308" indent="-214308">
              <a:lnSpc>
                <a:spcPct val="100000"/>
              </a:lnSpc>
              <a:spcBef>
                <a:spcPts val="0"/>
              </a:spcBef>
              <a:buFont typeface="Arial" panose="020B0604020202020204" pitchFamily="34" charset="0"/>
              <a:buChar char="•"/>
            </a:pPr>
            <a:r>
              <a:rPr lang="en-US" dirty="0"/>
              <a:t>One or more friends</a:t>
            </a:r>
          </a:p>
          <a:p>
            <a:pPr marL="214308" indent="-214308">
              <a:lnSpc>
                <a:spcPct val="100000"/>
              </a:lnSpc>
              <a:spcBef>
                <a:spcPts val="0"/>
              </a:spcBef>
              <a:buFont typeface="Arial" panose="020B0604020202020204" pitchFamily="34" charset="0"/>
              <a:buChar char="•"/>
            </a:pPr>
            <a:r>
              <a:rPr lang="en-US" dirty="0"/>
              <a:t>Neighbors</a:t>
            </a:r>
          </a:p>
          <a:p>
            <a:pPr marL="214308" indent="-214308">
              <a:lnSpc>
                <a:spcPct val="100000"/>
              </a:lnSpc>
              <a:spcBef>
                <a:spcPts val="0"/>
              </a:spcBef>
              <a:buFont typeface="Arial" panose="020B0604020202020204" pitchFamily="34" charset="0"/>
              <a:buChar char="•"/>
            </a:pPr>
            <a:r>
              <a:rPr lang="en-US" dirty="0"/>
              <a:t>Other mental health professionals familiar with the person</a:t>
            </a:r>
          </a:p>
          <a:p>
            <a:pPr marL="214308" indent="-214308">
              <a:lnSpc>
                <a:spcPct val="100000"/>
              </a:lnSpc>
              <a:spcBef>
                <a:spcPts val="0"/>
              </a:spcBef>
              <a:buFont typeface="Arial" panose="020B0604020202020204" pitchFamily="34" charset="0"/>
              <a:buChar char="•"/>
            </a:pPr>
            <a:r>
              <a:rPr lang="en-US" dirty="0"/>
              <a:t>Relatives of the person</a:t>
            </a:r>
          </a:p>
          <a:p>
            <a:pPr marL="214308" indent="-214308">
              <a:lnSpc>
                <a:spcPct val="100000"/>
              </a:lnSpc>
              <a:spcBef>
                <a:spcPts val="0"/>
              </a:spcBef>
              <a:buFont typeface="Arial" panose="020B0604020202020204" pitchFamily="34" charset="0"/>
              <a:buChar char="•"/>
            </a:pPr>
            <a:r>
              <a:rPr lang="en-US" dirty="0"/>
              <a:t>Member of clergy</a:t>
            </a:r>
          </a:p>
          <a:p>
            <a:pPr>
              <a:lnSpc>
                <a:spcPct val="100000"/>
              </a:lnSpc>
            </a:pPr>
            <a:r>
              <a:rPr lang="en-US" sz="1600" b="1" dirty="0">
                <a:solidFill>
                  <a:srgbClr val="20386D"/>
                </a:solidFill>
                <a:latin typeface="PermianSlabSerifTypeface" panose="02000000000000000000" pitchFamily="50" charset="0"/>
              </a:rPr>
              <a:t>What is mandatory outpatient treatment?</a:t>
            </a:r>
          </a:p>
          <a:p>
            <a:pPr>
              <a:lnSpc>
                <a:spcPct val="100000"/>
              </a:lnSpc>
            </a:pPr>
            <a:r>
              <a:rPr lang="en-US" dirty="0"/>
              <a:t>The purpose of mandatory outpatient treatment (MOT) is to provide a less restrictive alternative to inpatient care for persons with a mental illness who require continued treatment to prevent deterioration in their mental condition and who will respond to a legal obligation to participate in outpatient treatment. </a:t>
            </a:r>
            <a:r>
              <a:rPr lang="en-US" b="1" dirty="0"/>
              <a:t>Mandatory outpatient treatment is not a substitute for hospitalization and always follows involuntary hospitalization.</a:t>
            </a:r>
          </a:p>
        </p:txBody>
      </p:sp>
      <p:sp>
        <p:nvSpPr>
          <p:cNvPr id="3" name="Footer Placeholder 2">
            <a:extLst>
              <a:ext uri="{FF2B5EF4-FFF2-40B4-BE49-F238E27FC236}">
                <a16:creationId xmlns:a16="http://schemas.microsoft.com/office/drawing/2014/main" id="{6200C42E-021C-4695-9CBD-4E2861BF578D}"/>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82C9AEEB-40B0-478C-9AA0-A5A2D17902A1}"/>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119</a:t>
            </a:fld>
            <a:endParaRPr lang="en-US">
              <a:solidFill>
                <a:prstClr val="black">
                  <a:tint val="75000"/>
                </a:prstClr>
              </a:solidFill>
            </a:endParaRPr>
          </a:p>
        </p:txBody>
      </p:sp>
      <p:sp>
        <p:nvSpPr>
          <p:cNvPr id="5" name="Rectangle 4">
            <a:extLst>
              <a:ext uri="{FF2B5EF4-FFF2-40B4-BE49-F238E27FC236}">
                <a16:creationId xmlns:a16="http://schemas.microsoft.com/office/drawing/2014/main" id="{B71B49C1-0456-43AA-982F-0283C560742B}"/>
              </a:ext>
            </a:extLst>
          </p:cNvPr>
          <p:cNvSpPr/>
          <p:nvPr/>
        </p:nvSpPr>
        <p:spPr>
          <a:xfrm>
            <a:off x="524878" y="946001"/>
            <a:ext cx="8094245" cy="506139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6" name="Straight Connector 5">
            <a:extLst>
              <a:ext uri="{FF2B5EF4-FFF2-40B4-BE49-F238E27FC236}">
                <a16:creationId xmlns:a16="http://schemas.microsoft.com/office/drawing/2014/main" id="{4D4808C7-BEF6-48A1-B52C-7AD757B38896}"/>
              </a:ext>
            </a:extLst>
          </p:cNvPr>
          <p:cNvCxnSpPr>
            <a:cxnSpLocks/>
          </p:cNvCxnSpPr>
          <p:nvPr/>
        </p:nvCxnSpPr>
        <p:spPr>
          <a:xfrm>
            <a:off x="698989" y="1595149"/>
            <a:ext cx="764480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98CE384-7E7D-4B81-8E62-244B78F2569D}"/>
              </a:ext>
            </a:extLst>
          </p:cNvPr>
          <p:cNvCxnSpPr>
            <a:cxnSpLocks/>
          </p:cNvCxnSpPr>
          <p:nvPr/>
        </p:nvCxnSpPr>
        <p:spPr>
          <a:xfrm>
            <a:off x="698989" y="4926684"/>
            <a:ext cx="764480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06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500"/>
                                        <p:tgtEl>
                                          <p:spTgt spid="2">
                                            <p:txEl>
                                              <p:pRg st="9" end="9"/>
                                            </p:txEl>
                                          </p:spTgt>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Effect transition="in" filter="fade">
                                      <p:cBhvr>
                                        <p:cTn id="59"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12</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One: Mental Health Crisis Services Definitions and Goals </a:t>
            </a:r>
          </a:p>
          <a:p>
            <a:endParaRPr lang="en-US" dirty="0"/>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504817"/>
          </a:xfrm>
          <a:noFill/>
        </p:spPr>
        <p:txBody>
          <a:bodyPr>
            <a:normAutofit fontScale="92500" lnSpcReduction="10000"/>
          </a:bodyPr>
          <a:lstStyle/>
          <a:p>
            <a:r>
              <a:rPr lang="en-US" dirty="0"/>
              <a:t>2. What best describes a mental health crisis? Click on the correct answer.</a:t>
            </a:r>
          </a:p>
          <a:p>
            <a:r>
              <a:rPr lang="en-US" dirty="0"/>
              <a:t> </a:t>
            </a:r>
          </a:p>
        </p:txBody>
      </p:sp>
      <p:sp>
        <p:nvSpPr>
          <p:cNvPr id="8" name="A">
            <a:extLst>
              <a:ext uri="{FF2B5EF4-FFF2-40B4-BE49-F238E27FC236}">
                <a16:creationId xmlns:a16="http://schemas.microsoft.com/office/drawing/2014/main" id="{1C05CB9C-975A-44CE-96F9-52077783FB5D}"/>
              </a:ext>
            </a:extLst>
          </p:cNvPr>
          <p:cNvSpPr/>
          <p:nvPr/>
        </p:nvSpPr>
        <p:spPr>
          <a:xfrm>
            <a:off x="2602037" y="248443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An intensive behavioral, emotional, or psychiatric situation </a:t>
            </a:r>
          </a:p>
        </p:txBody>
      </p:sp>
      <p:sp>
        <p:nvSpPr>
          <p:cNvPr id="9" name="B">
            <a:extLst>
              <a:ext uri="{FF2B5EF4-FFF2-40B4-BE49-F238E27FC236}">
                <a16:creationId xmlns:a16="http://schemas.microsoft.com/office/drawing/2014/main" id="{883F3155-8749-4BFA-856D-C063CAAAD10B}"/>
              </a:ext>
            </a:extLst>
          </p:cNvPr>
          <p:cNvSpPr/>
          <p:nvPr/>
        </p:nvSpPr>
        <p:spPr>
          <a:xfrm>
            <a:off x="2602037" y="306267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Only suicidal thoughts</a:t>
            </a:r>
          </a:p>
        </p:txBody>
      </p:sp>
      <p:sp>
        <p:nvSpPr>
          <p:cNvPr id="10" name="C">
            <a:extLst>
              <a:ext uri="{FF2B5EF4-FFF2-40B4-BE49-F238E27FC236}">
                <a16:creationId xmlns:a16="http://schemas.microsoft.com/office/drawing/2014/main" id="{266F2CB7-38A4-4F88-AAF4-957108675EB7}"/>
              </a:ext>
            </a:extLst>
          </p:cNvPr>
          <p:cNvSpPr/>
          <p:nvPr/>
        </p:nvSpPr>
        <p:spPr>
          <a:xfrm>
            <a:off x="2602037" y="364090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Only homicidal thoughts</a:t>
            </a:r>
          </a:p>
        </p:txBody>
      </p:sp>
      <p:sp>
        <p:nvSpPr>
          <p:cNvPr id="11" name="D">
            <a:extLst>
              <a:ext uri="{FF2B5EF4-FFF2-40B4-BE49-F238E27FC236}">
                <a16:creationId xmlns:a16="http://schemas.microsoft.com/office/drawing/2014/main" id="{BF1EB8EA-6300-4B93-AEF3-67863A18079A}"/>
              </a:ext>
            </a:extLst>
          </p:cNvPr>
          <p:cNvSpPr/>
          <p:nvPr/>
        </p:nvSpPr>
        <p:spPr>
          <a:xfrm>
            <a:off x="2602037" y="4219147"/>
            <a:ext cx="518099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Someone’s perceptions that they are experiencing a crisis</a:t>
            </a:r>
          </a:p>
        </p:txBody>
      </p:sp>
      <p:sp>
        <p:nvSpPr>
          <p:cNvPr id="12" name="E">
            <a:extLst>
              <a:ext uri="{FF2B5EF4-FFF2-40B4-BE49-F238E27FC236}">
                <a16:creationId xmlns:a16="http://schemas.microsoft.com/office/drawing/2014/main" id="{41B6F977-8DE0-4254-B16A-8166368136FB}"/>
              </a:ext>
            </a:extLst>
          </p:cNvPr>
          <p:cNvSpPr/>
          <p:nvPr/>
        </p:nvSpPr>
        <p:spPr>
          <a:xfrm>
            <a:off x="2602037" y="4797385"/>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Both A and D</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457199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4831790"/>
            <a:ext cx="406493" cy="406493"/>
          </a:xfrm>
          <a:prstGeom prst="rect">
            <a:avLst/>
          </a:prstGeom>
        </p:spPr>
      </p:pic>
      <p:sp>
        <p:nvSpPr>
          <p:cNvPr id="22" name="ContinueBTN E">
            <a:hlinkClick r:id="" action="ppaction://hlinkshowjump?jump=nextslide"/>
            <a:extLst>
              <a:ext uri="{FF2B5EF4-FFF2-40B4-BE49-F238E27FC236}">
                <a16:creationId xmlns:a16="http://schemas.microsoft.com/office/drawing/2014/main" id="{645CBDB1-FD17-457D-9329-2DC2446A3BA8}"/>
              </a:ext>
            </a:extLst>
          </p:cNvPr>
          <p:cNvSpPr/>
          <p:nvPr/>
        </p:nvSpPr>
        <p:spPr>
          <a:xfrm>
            <a:off x="3591857" y="62067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13" name="IncorrectX-D">
            <a:extLst>
              <a:ext uri="{FF2B5EF4-FFF2-40B4-BE49-F238E27FC236}">
                <a16:creationId xmlns:a16="http://schemas.microsoft.com/office/drawing/2014/main" id="{D1911012-1CD9-444F-A956-7537478D5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4252749"/>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673708"/>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094667"/>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515626"/>
            <a:ext cx="406493" cy="406493"/>
          </a:xfrm>
          <a:prstGeom prst="rect">
            <a:avLst/>
          </a:prstGeom>
        </p:spPr>
      </p:pic>
      <p:sp>
        <p:nvSpPr>
          <p:cNvPr id="24" name="F">
            <a:extLst>
              <a:ext uri="{FF2B5EF4-FFF2-40B4-BE49-F238E27FC236}">
                <a16:creationId xmlns:a16="http://schemas.microsoft.com/office/drawing/2014/main" id="{7159CBC8-42AD-43C0-ADFC-6E18AB434735}"/>
              </a:ext>
            </a:extLst>
          </p:cNvPr>
          <p:cNvSpPr/>
          <p:nvPr/>
        </p:nvSpPr>
        <p:spPr>
          <a:xfrm>
            <a:off x="2593351" y="533533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F. All of the above</a:t>
            </a:r>
          </a:p>
        </p:txBody>
      </p:sp>
      <p:pic>
        <p:nvPicPr>
          <p:cNvPr id="27" name="IncorrectX-D">
            <a:extLst>
              <a:ext uri="{FF2B5EF4-FFF2-40B4-BE49-F238E27FC236}">
                <a16:creationId xmlns:a16="http://schemas.microsoft.com/office/drawing/2014/main" id="{4529A344-ECF9-4C8F-80EA-4B9339AF23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94" y="5368936"/>
            <a:ext cx="406493" cy="406493"/>
          </a:xfrm>
          <a:prstGeom prst="rect">
            <a:avLst/>
          </a:prstGeom>
        </p:spPr>
      </p:pic>
      <p:sp>
        <p:nvSpPr>
          <p:cNvPr id="31" name="Blocker">
            <a:extLst>
              <a:ext uri="{FF2B5EF4-FFF2-40B4-BE49-F238E27FC236}">
                <a16:creationId xmlns:a16="http://schemas.microsoft.com/office/drawing/2014/main" id="{65218187-9F74-4BC5-A5F5-01A61A20883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B6231357-43C7-4A81-A640-15DF980A92F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locker">
            <a:extLst>
              <a:ext uri="{FF2B5EF4-FFF2-40B4-BE49-F238E27FC236}">
                <a16:creationId xmlns:a16="http://schemas.microsoft.com/office/drawing/2014/main" id="{998F727D-FBD9-4A94-91DD-65A6C2A423A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locker">
            <a:extLst>
              <a:ext uri="{FF2B5EF4-FFF2-40B4-BE49-F238E27FC236}">
                <a16:creationId xmlns:a16="http://schemas.microsoft.com/office/drawing/2014/main" id="{575BDEF4-F59B-4016-976B-068AF642CA0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er">
            <a:extLst>
              <a:ext uri="{FF2B5EF4-FFF2-40B4-BE49-F238E27FC236}">
                <a16:creationId xmlns:a16="http://schemas.microsoft.com/office/drawing/2014/main" id="{187B99E0-563F-48D5-9157-665D2FF872A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ocker">
            <a:extLst>
              <a:ext uri="{FF2B5EF4-FFF2-40B4-BE49-F238E27FC236}">
                <a16:creationId xmlns:a16="http://schemas.microsoft.com/office/drawing/2014/main" id="{2AE39D5B-7479-4E44-AC09-0848FC381A5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inueBTN A">
            <a:hlinkClick r:id="" action="ppaction://hlinkshowjump?jump=nextslide"/>
            <a:extLst>
              <a:ext uri="{FF2B5EF4-FFF2-40B4-BE49-F238E27FC236}">
                <a16:creationId xmlns:a16="http://schemas.microsoft.com/office/drawing/2014/main" id="{96E56784-C442-473E-AF20-563190D66DA6}"/>
              </a:ext>
            </a:extLst>
          </p:cNvPr>
          <p:cNvSpPr/>
          <p:nvPr/>
        </p:nvSpPr>
        <p:spPr>
          <a:xfrm>
            <a:off x="3591857" y="62067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B">
            <a:hlinkClick r:id="" action="ppaction://hlinkshowjump?jump=nextslide"/>
            <a:extLst>
              <a:ext uri="{FF2B5EF4-FFF2-40B4-BE49-F238E27FC236}">
                <a16:creationId xmlns:a16="http://schemas.microsoft.com/office/drawing/2014/main" id="{34B59F58-8F51-45C7-802A-24403D1B3EEF}"/>
              </a:ext>
            </a:extLst>
          </p:cNvPr>
          <p:cNvSpPr/>
          <p:nvPr/>
        </p:nvSpPr>
        <p:spPr>
          <a:xfrm>
            <a:off x="3591857" y="62067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8" name="ContinueBTN B">
            <a:hlinkClick r:id="" action="ppaction://hlinkshowjump?jump=nextslide"/>
            <a:extLst>
              <a:ext uri="{FF2B5EF4-FFF2-40B4-BE49-F238E27FC236}">
                <a16:creationId xmlns:a16="http://schemas.microsoft.com/office/drawing/2014/main" id="{7F4D572F-E97C-417D-881A-E6049950329C}"/>
              </a:ext>
            </a:extLst>
          </p:cNvPr>
          <p:cNvSpPr/>
          <p:nvPr/>
        </p:nvSpPr>
        <p:spPr>
          <a:xfrm>
            <a:off x="3591857" y="62067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9" name="ContinueBTN B">
            <a:hlinkClick r:id="" action="ppaction://hlinkshowjump?jump=nextslide"/>
            <a:extLst>
              <a:ext uri="{FF2B5EF4-FFF2-40B4-BE49-F238E27FC236}">
                <a16:creationId xmlns:a16="http://schemas.microsoft.com/office/drawing/2014/main" id="{0161A753-4348-42EB-A6A8-10B0AED0D78B}"/>
              </a:ext>
            </a:extLst>
          </p:cNvPr>
          <p:cNvSpPr/>
          <p:nvPr/>
        </p:nvSpPr>
        <p:spPr>
          <a:xfrm>
            <a:off x="3591857" y="62067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0" name="ContinueBTN B">
            <a:hlinkClick r:id="" action="ppaction://hlinkshowjump?jump=nextslide"/>
            <a:extLst>
              <a:ext uri="{FF2B5EF4-FFF2-40B4-BE49-F238E27FC236}">
                <a16:creationId xmlns:a16="http://schemas.microsoft.com/office/drawing/2014/main" id="{8CDC7175-28B0-4032-8F2E-D94D607698A8}"/>
              </a:ext>
            </a:extLst>
          </p:cNvPr>
          <p:cNvSpPr/>
          <p:nvPr/>
        </p:nvSpPr>
        <p:spPr>
          <a:xfrm>
            <a:off x="3591857" y="62067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069119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2"/>
                  </p:tgtEl>
                </p:cond>
              </p:nextCondLst>
            </p:seq>
            <p:seq concurrent="1" nextAc="seek">
              <p:cTn id="46" restart="whenNotActive" fill="hold" evtFilter="cancelBubble" nodeType="interactiveSeq">
                <p:stCondLst>
                  <p:cond evt="onClick" delay="0">
                    <p:tgtEl>
                      <p:spTgt spid="11"/>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56" restart="whenNotActive" fill="hold" evtFilter="cancelBubble" nodeType="interactiveSeq">
                <p:stCondLst>
                  <p:cond evt="onClick" delay="0">
                    <p:tgtEl>
                      <p:spTgt spid="10"/>
                    </p:tgtEl>
                  </p:cond>
                </p:stCondLst>
                <p:endSync evt="end" delay="0">
                  <p:rtn val="all"/>
                </p:endSync>
                <p:childTnLst>
                  <p:par>
                    <p:cTn id="57" fill="hold">
                      <p:stCondLst>
                        <p:cond delay="0"/>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66" restart="whenNotActive" fill="hold" evtFilter="cancelBubble" nodeType="interactiveSeq">
                <p:stCondLst>
                  <p:cond evt="onClick" delay="0">
                    <p:tgtEl>
                      <p:spTgt spid="9"/>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76" restart="whenNotActive" fill="hold" evtFilter="cancelBubble" nodeType="interactiveSeq">
                <p:stCondLst>
                  <p:cond evt="onClick" delay="0">
                    <p:tgtEl>
                      <p:spTgt spid="8"/>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par>
                          <p:cTn id="83" fill="hold">
                            <p:stCondLst>
                              <p:cond delay="0"/>
                            </p:stCondLst>
                            <p:childTnLst>
                              <p:par>
                                <p:cTn id="84" presetID="1" presetClass="entr" presetSubtype="0" fill="hold" grpId="0" nodeType="afterEffect">
                                  <p:stCondLst>
                                    <p:cond delay="0"/>
                                  </p:stCondLst>
                                  <p:childTnLst>
                                    <p:set>
                                      <p:cBhvr>
                                        <p:cTn id="85"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8"/>
                  </p:tgtEl>
                </p:cond>
              </p:nextCondLst>
            </p:seq>
            <p:seq concurrent="1" nextAc="seek">
              <p:cTn id="86" restart="whenNotActive" fill="hold" evtFilter="cancelBubble" nodeType="interactiveSeq">
                <p:stCondLst>
                  <p:cond evt="onClick" delay="0">
                    <p:tgtEl>
                      <p:spTgt spid="24"/>
                    </p:tgtEl>
                  </p:cond>
                </p:stCondLst>
                <p:endSync evt="end" delay="0">
                  <p:rtn val="all"/>
                </p:endSync>
                <p:childTnLst>
                  <p:par>
                    <p:cTn id="87" fill="hold">
                      <p:stCondLst>
                        <p:cond delay="0"/>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par>
                          <p:cTn id="93" fill="hold">
                            <p:stCondLst>
                              <p:cond delay="0"/>
                            </p:stCondLst>
                            <p:childTnLst>
                              <p:par>
                                <p:cTn id="94" presetID="1" presetClass="entr" presetSubtype="0"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4"/>
                  </p:tgtEl>
                </p:cond>
              </p:nextCondLst>
            </p:seq>
          </p:childTnLst>
        </p:cTn>
      </p:par>
    </p:tnLst>
    <p:bldLst>
      <p:bldP spid="7" grpId="0" build="p"/>
      <p:bldP spid="8" grpId="0"/>
      <p:bldP spid="9" grpId="0"/>
      <p:bldP spid="10" grpId="0"/>
      <p:bldP spid="11" grpId="0"/>
      <p:bldP spid="12" grpId="0"/>
      <p:bldP spid="22" grpId="0" animBg="1"/>
      <p:bldP spid="24" grpId="0"/>
      <p:bldP spid="31" grpId="0" animBg="1"/>
      <p:bldP spid="32" grpId="0" animBg="1"/>
      <p:bldP spid="33" grpId="0" animBg="1"/>
      <p:bldP spid="34" grpId="0" animBg="1"/>
      <p:bldP spid="35" grpId="0" animBg="1"/>
      <p:bldP spid="36" grpId="0" animBg="1"/>
      <p:bldP spid="25" grpId="0" animBg="1"/>
      <p:bldP spid="26" grpId="0" animBg="1"/>
      <p:bldP spid="28" grpId="0" animBg="1"/>
      <p:bldP spid="29" grpId="0" animBg="1"/>
      <p:bldP spid="3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39271-677E-4A50-A2D7-C6686B15DCC8}"/>
              </a:ext>
            </a:extLst>
          </p:cNvPr>
          <p:cNvSpPr>
            <a:spLocks noGrp="1"/>
          </p:cNvSpPr>
          <p:nvPr>
            <p:ph idx="1"/>
          </p:nvPr>
        </p:nvSpPr>
        <p:spPr>
          <a:xfrm>
            <a:off x="671183" y="1372457"/>
            <a:ext cx="7886700" cy="4442404"/>
          </a:xfrm>
        </p:spPr>
        <p:txBody>
          <a:bodyPr/>
          <a:lstStyle/>
          <a:p>
            <a:pPr>
              <a:lnSpc>
                <a:spcPct val="100000"/>
              </a:lnSpc>
              <a:spcBef>
                <a:spcPts val="0"/>
              </a:spcBef>
              <a:spcAft>
                <a:spcPts val="600"/>
              </a:spcAft>
            </a:pPr>
            <a:r>
              <a:rPr lang="en-US" sz="1600" b="1" dirty="0">
                <a:solidFill>
                  <a:srgbClr val="20386D"/>
                </a:solidFill>
                <a:latin typeface="PermianSlabSerifTypeface" panose="02000000000000000000" pitchFamily="50" charset="0"/>
              </a:rPr>
              <a:t>How does MOT relate to crisis?</a:t>
            </a:r>
          </a:p>
          <a:p>
            <a:pPr>
              <a:lnSpc>
                <a:spcPct val="100000"/>
              </a:lnSpc>
              <a:spcBef>
                <a:spcPts val="0"/>
              </a:spcBef>
            </a:pPr>
            <a:r>
              <a:rPr lang="en-US" dirty="0"/>
              <a:t>Though a small percentage of people with mental illness in Tennessee are under an MOT court order, those who are have certain responsibilities. These responsibilities may include taking medications and attending therapy appointments. If a person in crisis is under a MOT court order, contacting the community mental health center that manages his or her MOT would aid the continuum of care. Also, mandatory pre-screening agents must provide information about a person’s MOT status to the receiving hospital, if a CON has been completed. </a:t>
            </a:r>
            <a:r>
              <a:rPr lang="en-US" b="1" dirty="0"/>
              <a:t>Individuals must return to the hospital that implemented the MOT if possible.</a:t>
            </a:r>
          </a:p>
          <a:p>
            <a:pPr>
              <a:lnSpc>
                <a:spcPct val="100000"/>
              </a:lnSpc>
              <a:spcBef>
                <a:spcPts val="600"/>
              </a:spcBef>
              <a:spcAft>
                <a:spcPts val="600"/>
              </a:spcAft>
            </a:pPr>
            <a:r>
              <a:rPr lang="en-US" sz="1600" b="1" dirty="0">
                <a:solidFill>
                  <a:srgbClr val="20386D"/>
                </a:solidFill>
                <a:latin typeface="PermianSlabSerifTypeface" panose="02000000000000000000" pitchFamily="50" charset="0"/>
              </a:rPr>
              <a:t>How can a crisis provider find out about a MOT status on a particular person?</a:t>
            </a:r>
          </a:p>
          <a:p>
            <a:pPr>
              <a:lnSpc>
                <a:spcPct val="100000"/>
              </a:lnSpc>
              <a:spcBef>
                <a:spcPts val="0"/>
              </a:spcBef>
            </a:pPr>
            <a:r>
              <a:rPr lang="en-US" dirty="0"/>
              <a:t>Each community mental health center has a MOT coordinator and should have information about the person’s MOT status.</a:t>
            </a:r>
          </a:p>
          <a:p>
            <a:pPr>
              <a:lnSpc>
                <a:spcPct val="100000"/>
              </a:lnSpc>
            </a:pPr>
            <a:r>
              <a:rPr lang="en-US" dirty="0"/>
              <a:t>The state laws governing the use of mandatory outpatient treatment can be found in Title 33, Chapter 6, Part 6 (“Civil MOT”) and Title 33, Chapter 7, Part 3 (“303(b) MOT”), Tennessee Code Annotated.</a:t>
            </a:r>
          </a:p>
          <a:p>
            <a:pPr>
              <a:lnSpc>
                <a:spcPct val="100000"/>
              </a:lnSpc>
              <a:spcBef>
                <a:spcPts val="600"/>
              </a:spcBef>
              <a:spcAft>
                <a:spcPts val="600"/>
              </a:spcAft>
            </a:pPr>
            <a:r>
              <a:rPr lang="en-US" sz="1600" b="1" dirty="0">
                <a:solidFill>
                  <a:srgbClr val="20386D"/>
                </a:solidFill>
                <a:latin typeface="PermianSlabSerifTypeface" panose="02000000000000000000" pitchFamily="50" charset="0"/>
              </a:rPr>
              <a:t>What information is confidential?</a:t>
            </a:r>
          </a:p>
          <a:p>
            <a:pPr>
              <a:lnSpc>
                <a:spcPct val="100000"/>
              </a:lnSpc>
              <a:spcBef>
                <a:spcPts val="0"/>
              </a:spcBef>
            </a:pPr>
            <a:r>
              <a:rPr lang="en-US" i="1" dirty="0"/>
              <a:t>T.C.A. § 33-3-103 </a:t>
            </a:r>
            <a:r>
              <a:rPr lang="en-US" dirty="0"/>
              <a:t>states that except in compliance with the statute:</a:t>
            </a:r>
          </a:p>
          <a:p>
            <a:pPr>
              <a:lnSpc>
                <a:spcPct val="100000"/>
              </a:lnSpc>
            </a:pPr>
            <a:r>
              <a:rPr lang="en-US" dirty="0"/>
              <a:t>“all applications, certificates, records, reports, legal documents, pleadings made and all information provide or received in connection with services applied for, provided under, or regulated under this title and directly or indirectly identifying a person or former service person shall be kept confidential and shall not be disclosed by any person.”</a:t>
            </a:r>
          </a:p>
        </p:txBody>
      </p:sp>
      <p:sp>
        <p:nvSpPr>
          <p:cNvPr id="3" name="Footer Placeholder 2">
            <a:extLst>
              <a:ext uri="{FF2B5EF4-FFF2-40B4-BE49-F238E27FC236}">
                <a16:creationId xmlns:a16="http://schemas.microsoft.com/office/drawing/2014/main" id="{361994E7-3939-4AFE-A00F-B564297D452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D0B19978-60FC-4453-9E7C-23EF9516F34C}"/>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120</a:t>
            </a:fld>
            <a:endParaRPr lang="en-US">
              <a:solidFill>
                <a:prstClr val="black">
                  <a:tint val="75000"/>
                </a:prstClr>
              </a:solidFill>
            </a:endParaRPr>
          </a:p>
        </p:txBody>
      </p:sp>
      <p:sp>
        <p:nvSpPr>
          <p:cNvPr id="5" name="Rectangle 4">
            <a:extLst>
              <a:ext uri="{FF2B5EF4-FFF2-40B4-BE49-F238E27FC236}">
                <a16:creationId xmlns:a16="http://schemas.microsoft.com/office/drawing/2014/main" id="{109FE963-EB6E-4CF4-81B6-221EE337D854}"/>
              </a:ext>
            </a:extLst>
          </p:cNvPr>
          <p:cNvSpPr/>
          <p:nvPr/>
        </p:nvSpPr>
        <p:spPr>
          <a:xfrm>
            <a:off x="576764" y="1233083"/>
            <a:ext cx="7990472" cy="444240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6" name="Straight Connector 5">
            <a:extLst>
              <a:ext uri="{FF2B5EF4-FFF2-40B4-BE49-F238E27FC236}">
                <a16:creationId xmlns:a16="http://schemas.microsoft.com/office/drawing/2014/main" id="{DDE747EB-5075-4513-8049-F2CAA0D6B397}"/>
              </a:ext>
            </a:extLst>
          </p:cNvPr>
          <p:cNvCxnSpPr>
            <a:cxnSpLocks/>
          </p:cNvCxnSpPr>
          <p:nvPr/>
        </p:nvCxnSpPr>
        <p:spPr>
          <a:xfrm>
            <a:off x="749597" y="1690844"/>
            <a:ext cx="764480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94942EC-6DA3-449B-A9A1-65A714197026}"/>
              </a:ext>
            </a:extLst>
          </p:cNvPr>
          <p:cNvCxnSpPr>
            <a:cxnSpLocks/>
          </p:cNvCxnSpPr>
          <p:nvPr/>
        </p:nvCxnSpPr>
        <p:spPr>
          <a:xfrm>
            <a:off x="749597" y="3204210"/>
            <a:ext cx="764480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0913687-6ED7-4971-B9EB-D938122DC055}"/>
              </a:ext>
            </a:extLst>
          </p:cNvPr>
          <p:cNvCxnSpPr>
            <a:cxnSpLocks/>
          </p:cNvCxnSpPr>
          <p:nvPr/>
        </p:nvCxnSpPr>
        <p:spPr>
          <a:xfrm>
            <a:off x="749597" y="4441128"/>
            <a:ext cx="764480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862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fade">
                                      <p:cBhvr>
                                        <p:cTn id="47" dur="500"/>
                                        <p:tgtEl>
                                          <p:spTgt spid="2">
                                            <p:txEl>
                                              <p:pRg st="6" end="6"/>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F39271-677E-4A50-A2D7-C6686B15DCC8}"/>
              </a:ext>
            </a:extLst>
          </p:cNvPr>
          <p:cNvSpPr>
            <a:spLocks noGrp="1"/>
          </p:cNvSpPr>
          <p:nvPr>
            <p:ph idx="1"/>
          </p:nvPr>
        </p:nvSpPr>
        <p:spPr>
          <a:xfrm>
            <a:off x="276447" y="862093"/>
            <a:ext cx="8601739" cy="5400485"/>
          </a:xfrm>
        </p:spPr>
        <p:txBody>
          <a:bodyPr/>
          <a:lstStyle/>
          <a:p>
            <a:pPr>
              <a:spcBef>
                <a:spcPts val="450"/>
              </a:spcBef>
              <a:spcAft>
                <a:spcPts val="600"/>
              </a:spcAft>
            </a:pPr>
            <a:r>
              <a:rPr lang="en-US" sz="1600" b="1" dirty="0">
                <a:solidFill>
                  <a:srgbClr val="20386D"/>
                </a:solidFill>
                <a:latin typeface="PermianSlabSerifTypeface" panose="02000000000000000000" pitchFamily="50" charset="0"/>
              </a:rPr>
              <a:t>When can information be disclosed without consent?</a:t>
            </a:r>
          </a:p>
          <a:p>
            <a:pPr>
              <a:lnSpc>
                <a:spcPct val="100000"/>
              </a:lnSpc>
              <a:spcBef>
                <a:spcPts val="0"/>
              </a:spcBef>
            </a:pPr>
            <a:r>
              <a:rPr lang="en-US" dirty="0"/>
              <a:t>Information that is confidential under Title 33 may be disclosed (</a:t>
            </a:r>
            <a:r>
              <a:rPr lang="en-US" i="1" dirty="0"/>
              <a:t>T.C.A. § 33-3-105</a:t>
            </a:r>
            <a:r>
              <a:rPr lang="en-US" dirty="0"/>
              <a:t>) without consent of the person if:</a:t>
            </a:r>
          </a:p>
          <a:p>
            <a:pPr marL="214308" indent="-214308">
              <a:lnSpc>
                <a:spcPct val="100000"/>
              </a:lnSpc>
              <a:spcBef>
                <a:spcPts val="0"/>
              </a:spcBef>
              <a:buFont typeface="Arial" panose="020B0604020202020204" pitchFamily="34" charset="0"/>
              <a:buChar char="•"/>
            </a:pPr>
            <a:r>
              <a:rPr lang="en-US" dirty="0"/>
              <a:t>Disclosure is necessary to carry out duties under this title (Title 33)</a:t>
            </a:r>
          </a:p>
          <a:p>
            <a:pPr marL="214308" indent="-214308">
              <a:lnSpc>
                <a:spcPct val="100000"/>
              </a:lnSpc>
              <a:spcBef>
                <a:spcPts val="0"/>
              </a:spcBef>
              <a:buFont typeface="Arial" panose="020B0604020202020204" pitchFamily="34" charset="0"/>
              <a:buChar char="•"/>
            </a:pPr>
            <a:r>
              <a:rPr lang="en-US" dirty="0"/>
              <a:t>Disclosure may be necessary to assure service or care to the person by the least drastic means that are suitable to the person’s liberty and interests</a:t>
            </a:r>
          </a:p>
          <a:p>
            <a:pPr marL="214308" indent="-214308">
              <a:lnSpc>
                <a:spcPct val="100000"/>
              </a:lnSpc>
              <a:spcBef>
                <a:spcPts val="0"/>
              </a:spcBef>
              <a:buFont typeface="Arial" panose="020B0604020202020204" pitchFamily="34" charset="0"/>
              <a:buChar char="•"/>
            </a:pPr>
            <a:r>
              <a:rPr lang="en-US" dirty="0"/>
              <a:t>As a court orders, after a hearing, upon its determination that disclosure is necessary for the conduct of proceedings before it and that failure to make such disclosure would be contrary to public interest or to the detriment of a party to the proceedings</a:t>
            </a:r>
          </a:p>
          <a:p>
            <a:pPr marL="214308" indent="-214308">
              <a:lnSpc>
                <a:spcPct val="100000"/>
              </a:lnSpc>
              <a:spcBef>
                <a:spcPts val="0"/>
              </a:spcBef>
              <a:buFont typeface="Arial" panose="020B0604020202020204" pitchFamily="34" charset="0"/>
              <a:buChar char="•"/>
            </a:pPr>
            <a:r>
              <a:rPr lang="en-US" dirty="0"/>
              <a:t>It is solely information as to a residential person’s overall medical condition without clinical details and is sought by the person’s family members, relatives, conservator, legal guardian, legal custodian, guardian ad litem, foster parents, or friends</a:t>
            </a:r>
          </a:p>
          <a:p>
            <a:pPr marL="214308" indent="-214308">
              <a:lnSpc>
                <a:spcPct val="100000"/>
              </a:lnSpc>
              <a:spcBef>
                <a:spcPts val="0"/>
              </a:spcBef>
              <a:buFont typeface="Arial" panose="020B0604020202020204" pitchFamily="34" charset="0"/>
              <a:buChar char="•"/>
            </a:pPr>
            <a:r>
              <a:rPr lang="en-US" dirty="0"/>
              <a:t>A person moves from one service provider to another and exchange of information in necessary for continuity of service</a:t>
            </a:r>
          </a:p>
          <a:p>
            <a:pPr marL="214308" indent="-214308">
              <a:lnSpc>
                <a:spcPct val="100000"/>
              </a:lnSpc>
              <a:spcBef>
                <a:spcPts val="0"/>
              </a:spcBef>
              <a:buFont typeface="Arial" panose="020B0604020202020204" pitchFamily="34" charset="0"/>
              <a:buChar char="•"/>
            </a:pPr>
            <a:r>
              <a:rPr lang="en-US" dirty="0"/>
              <a:t>A custodial agent for another state agency that has legal custody of the person cannot perform the agent’s duties properly without the information</a:t>
            </a:r>
          </a:p>
          <a:p>
            <a:pPr>
              <a:spcBef>
                <a:spcPts val="450"/>
              </a:spcBef>
            </a:pPr>
            <a:r>
              <a:rPr lang="en-US" dirty="0"/>
              <a:t>The above section of the law allows physicians, psychologists, mandatory pre-screening agents and crisis workers to refer people in a mental health crisis to an inpatient treatment resource or a less restrictive alternative without obtaining consent from the person.</a:t>
            </a:r>
          </a:p>
          <a:p>
            <a:pPr>
              <a:spcBef>
                <a:spcPts val="0"/>
              </a:spcBef>
            </a:pPr>
            <a:r>
              <a:rPr lang="en-US" b="1" dirty="0">
                <a:solidFill>
                  <a:srgbClr val="000000"/>
                </a:solidFill>
              </a:rPr>
              <a:t>Who may give consent to release information?</a:t>
            </a:r>
          </a:p>
          <a:p>
            <a:pPr>
              <a:spcBef>
                <a:spcPts val="450"/>
              </a:spcBef>
            </a:pPr>
            <a:r>
              <a:rPr lang="en-US" dirty="0"/>
              <a:t>Information about a person that is confidential under Title 33 may be disclosed with the consent of (</a:t>
            </a:r>
            <a:r>
              <a:rPr lang="en-US" i="1" dirty="0"/>
              <a:t>T.C.A. § 33-3-104</a:t>
            </a:r>
            <a:r>
              <a:rPr lang="en-US" dirty="0"/>
              <a:t>):</a:t>
            </a:r>
          </a:p>
          <a:p>
            <a:pPr marL="214308" indent="-214308">
              <a:lnSpc>
                <a:spcPct val="100000"/>
              </a:lnSpc>
              <a:spcBef>
                <a:spcPts val="0"/>
              </a:spcBef>
              <a:buFont typeface="Arial" panose="020B0604020202020204" pitchFamily="34" charset="0"/>
              <a:buChar char="•"/>
            </a:pPr>
            <a:r>
              <a:rPr lang="en-US" dirty="0"/>
              <a:t>The person who is sixteen (16) years of age or over</a:t>
            </a:r>
          </a:p>
          <a:p>
            <a:pPr marL="214308" indent="-214308">
              <a:lnSpc>
                <a:spcPct val="100000"/>
              </a:lnSpc>
              <a:spcBef>
                <a:spcPts val="0"/>
              </a:spcBef>
              <a:buFont typeface="Arial" panose="020B0604020202020204" pitchFamily="34" charset="0"/>
              <a:buChar char="•"/>
            </a:pPr>
            <a:r>
              <a:rPr lang="en-US" dirty="0"/>
              <a:t>The conservator of the person</a:t>
            </a:r>
          </a:p>
          <a:p>
            <a:pPr marL="214308" indent="-214308">
              <a:lnSpc>
                <a:spcPct val="100000"/>
              </a:lnSpc>
              <a:spcBef>
                <a:spcPts val="0"/>
              </a:spcBef>
              <a:buFont typeface="Arial" panose="020B0604020202020204" pitchFamily="34" charset="0"/>
              <a:buChar char="•"/>
            </a:pPr>
            <a:r>
              <a:rPr lang="en-US" dirty="0"/>
              <a:t>The attorney in fact under a power of attorney who has the right to make disclosures under the power</a:t>
            </a:r>
          </a:p>
          <a:p>
            <a:pPr marL="214308" indent="-214308">
              <a:lnSpc>
                <a:spcPct val="100000"/>
              </a:lnSpc>
              <a:spcBef>
                <a:spcPts val="0"/>
              </a:spcBef>
              <a:buFont typeface="Arial" panose="020B0604020202020204" pitchFamily="34" charset="0"/>
              <a:buChar char="•"/>
            </a:pPr>
            <a:r>
              <a:rPr lang="en-US" dirty="0"/>
              <a:t>The parent, legal guardian, or legal custodian of a person who is a child</a:t>
            </a:r>
          </a:p>
          <a:p>
            <a:pPr marL="214308" indent="-214308">
              <a:lnSpc>
                <a:spcPct val="100000"/>
              </a:lnSpc>
              <a:spcBef>
                <a:spcPts val="0"/>
              </a:spcBef>
              <a:buFont typeface="Arial" panose="020B0604020202020204" pitchFamily="34" charset="0"/>
              <a:buChar char="•"/>
            </a:pPr>
            <a:r>
              <a:rPr lang="en-US" dirty="0"/>
              <a:t>The person's guardian ad litem for the purposes of the litigation in which the guardian ad litem serves</a:t>
            </a:r>
          </a:p>
          <a:p>
            <a:pPr marL="214308" indent="-214308">
              <a:lnSpc>
                <a:spcPct val="100000"/>
              </a:lnSpc>
              <a:spcBef>
                <a:spcPts val="0"/>
              </a:spcBef>
              <a:buFont typeface="Arial" panose="020B0604020202020204" pitchFamily="34" charset="0"/>
              <a:buChar char="•"/>
            </a:pPr>
            <a:r>
              <a:rPr lang="en-US" dirty="0"/>
              <a:t>The treatment review committee for a person who has been involuntarily committed</a:t>
            </a:r>
          </a:p>
          <a:p>
            <a:pPr marL="214308" indent="-214308">
              <a:lnSpc>
                <a:spcPct val="100000"/>
              </a:lnSpc>
              <a:spcBef>
                <a:spcPts val="0"/>
              </a:spcBef>
              <a:buFont typeface="Arial" panose="020B0604020202020204" pitchFamily="34" charset="0"/>
              <a:buChar char="•"/>
            </a:pPr>
            <a:r>
              <a:rPr lang="en-US" dirty="0"/>
              <a:t>The executor, administration or personal representative on behalf of a deceased person</a:t>
            </a:r>
          </a:p>
          <a:p>
            <a:pPr marL="214308" indent="-214308">
              <a:lnSpc>
                <a:spcPct val="100000"/>
              </a:lnSpc>
              <a:spcBef>
                <a:spcPts val="0"/>
              </a:spcBef>
              <a:buFont typeface="Arial" panose="020B0604020202020204" pitchFamily="34" charset="0"/>
              <a:buChar char="•"/>
            </a:pPr>
            <a:r>
              <a:rPr lang="en-US" dirty="0"/>
              <a:t>The caregiver under title 34, chapter 6, part 3</a:t>
            </a:r>
          </a:p>
        </p:txBody>
      </p:sp>
      <p:sp>
        <p:nvSpPr>
          <p:cNvPr id="3" name="Footer Placeholder 2">
            <a:extLst>
              <a:ext uri="{FF2B5EF4-FFF2-40B4-BE49-F238E27FC236}">
                <a16:creationId xmlns:a16="http://schemas.microsoft.com/office/drawing/2014/main" id="{361994E7-3939-4AFE-A00F-B564297D4525}"/>
              </a:ext>
            </a:extLst>
          </p:cNvPr>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a:extLst>
              <a:ext uri="{FF2B5EF4-FFF2-40B4-BE49-F238E27FC236}">
                <a16:creationId xmlns:a16="http://schemas.microsoft.com/office/drawing/2014/main" id="{D0B19978-60FC-4453-9E7C-23EF9516F34C}"/>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121</a:t>
            </a:fld>
            <a:endParaRPr lang="en-US">
              <a:solidFill>
                <a:prstClr val="black">
                  <a:tint val="75000"/>
                </a:prstClr>
              </a:solidFill>
            </a:endParaRPr>
          </a:p>
        </p:txBody>
      </p:sp>
      <p:sp>
        <p:nvSpPr>
          <p:cNvPr id="5" name="Rectangle 4">
            <a:extLst>
              <a:ext uri="{FF2B5EF4-FFF2-40B4-BE49-F238E27FC236}">
                <a16:creationId xmlns:a16="http://schemas.microsoft.com/office/drawing/2014/main" id="{1C2BEB19-04AF-4225-BE89-9613E64A9C9E}"/>
              </a:ext>
            </a:extLst>
          </p:cNvPr>
          <p:cNvSpPr/>
          <p:nvPr/>
        </p:nvSpPr>
        <p:spPr>
          <a:xfrm>
            <a:off x="228600" y="786811"/>
            <a:ext cx="8686800" cy="547576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6" name="Straight Connector 5">
            <a:extLst>
              <a:ext uri="{FF2B5EF4-FFF2-40B4-BE49-F238E27FC236}">
                <a16:creationId xmlns:a16="http://schemas.microsoft.com/office/drawing/2014/main" id="{EF394D37-EB50-4300-90EF-B3BE4A313923}"/>
              </a:ext>
            </a:extLst>
          </p:cNvPr>
          <p:cNvCxnSpPr>
            <a:cxnSpLocks/>
          </p:cNvCxnSpPr>
          <p:nvPr/>
        </p:nvCxnSpPr>
        <p:spPr>
          <a:xfrm>
            <a:off x="357469" y="1159217"/>
            <a:ext cx="844628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329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2">
                                            <p:txEl>
                                              <p:pRg st="9" end="9"/>
                                            </p:txEl>
                                          </p:spTgt>
                                        </p:tgtEl>
                                        <p:attrNameLst>
                                          <p:attrName>style.visibility</p:attrName>
                                        </p:attrNameLst>
                                      </p:cBhvr>
                                      <p:to>
                                        <p:strVal val="visible"/>
                                      </p:to>
                                    </p:set>
                                    <p:animEffect transition="in" filter="fade">
                                      <p:cBhvr>
                                        <p:cTn id="46" dur="500"/>
                                        <p:tgtEl>
                                          <p:spTgt spid="2">
                                            <p:txEl>
                                              <p:pRg st="9" end="9"/>
                                            </p:txEl>
                                          </p:spTgt>
                                        </p:tgtEl>
                                      </p:cBhvr>
                                    </p:animEffec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fade">
                                      <p:cBhvr>
                                        <p:cTn id="50" dur="500"/>
                                        <p:tgtEl>
                                          <p:spTgt spid="2">
                                            <p:txEl>
                                              <p:pRg st="10" end="10"/>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Effect transition="in" filter="fade">
                                      <p:cBhvr>
                                        <p:cTn id="53" dur="500"/>
                                        <p:tgtEl>
                                          <p:spTgt spid="2">
                                            <p:txEl>
                                              <p:pRg st="11" end="11"/>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
                                            <p:txEl>
                                              <p:pRg st="12" end="12"/>
                                            </p:txEl>
                                          </p:spTgt>
                                        </p:tgtEl>
                                        <p:attrNameLst>
                                          <p:attrName>style.visibility</p:attrName>
                                        </p:attrNameLst>
                                      </p:cBhvr>
                                      <p:to>
                                        <p:strVal val="visible"/>
                                      </p:to>
                                    </p:set>
                                    <p:animEffect transition="in" filter="fade">
                                      <p:cBhvr>
                                        <p:cTn id="56" dur="500"/>
                                        <p:tgtEl>
                                          <p:spTgt spid="2">
                                            <p:txEl>
                                              <p:pRg st="12" end="12"/>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animEffect transition="in" filter="fade">
                                      <p:cBhvr>
                                        <p:cTn id="59" dur="500"/>
                                        <p:tgtEl>
                                          <p:spTgt spid="2">
                                            <p:txEl>
                                              <p:pRg st="13" end="13"/>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
                                            <p:txEl>
                                              <p:pRg st="14" end="14"/>
                                            </p:txEl>
                                          </p:spTgt>
                                        </p:tgtEl>
                                        <p:attrNameLst>
                                          <p:attrName>style.visibility</p:attrName>
                                        </p:attrNameLst>
                                      </p:cBhvr>
                                      <p:to>
                                        <p:strVal val="visible"/>
                                      </p:to>
                                    </p:set>
                                    <p:animEffect transition="in" filter="fade">
                                      <p:cBhvr>
                                        <p:cTn id="62" dur="500"/>
                                        <p:tgtEl>
                                          <p:spTgt spid="2">
                                            <p:txEl>
                                              <p:pRg st="14" end="14"/>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
                                            <p:txEl>
                                              <p:pRg st="15" end="15"/>
                                            </p:txEl>
                                          </p:spTgt>
                                        </p:tgtEl>
                                        <p:attrNameLst>
                                          <p:attrName>style.visibility</p:attrName>
                                        </p:attrNameLst>
                                      </p:cBhvr>
                                      <p:to>
                                        <p:strVal val="visible"/>
                                      </p:to>
                                    </p:set>
                                    <p:animEffect transition="in" filter="fade">
                                      <p:cBhvr>
                                        <p:cTn id="65" dur="500"/>
                                        <p:tgtEl>
                                          <p:spTgt spid="2">
                                            <p:txEl>
                                              <p:pRg st="15" end="15"/>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
                                            <p:txEl>
                                              <p:pRg st="16" end="16"/>
                                            </p:txEl>
                                          </p:spTgt>
                                        </p:tgtEl>
                                        <p:attrNameLst>
                                          <p:attrName>style.visibility</p:attrName>
                                        </p:attrNameLst>
                                      </p:cBhvr>
                                      <p:to>
                                        <p:strVal val="visible"/>
                                      </p:to>
                                    </p:set>
                                    <p:animEffect transition="in" filter="fade">
                                      <p:cBhvr>
                                        <p:cTn id="68" dur="500"/>
                                        <p:tgtEl>
                                          <p:spTgt spid="2">
                                            <p:txEl>
                                              <p:pRg st="16" end="16"/>
                                            </p:tx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txEl>
                                              <p:pRg st="17" end="17"/>
                                            </p:txEl>
                                          </p:spTgt>
                                        </p:tgtEl>
                                        <p:attrNameLst>
                                          <p:attrName>style.visibility</p:attrName>
                                        </p:attrNameLst>
                                      </p:cBhvr>
                                      <p:to>
                                        <p:strVal val="visible"/>
                                      </p:to>
                                    </p:set>
                                    <p:animEffect transition="in" filter="fade">
                                      <p:cBhvr>
                                        <p:cTn id="71" dur="500"/>
                                        <p:tgtEl>
                                          <p:spTgt spid="2">
                                            <p:txEl>
                                              <p:pRg st="17" end="17"/>
                                            </p:txEl>
                                          </p:spTgt>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
                                            <p:txEl>
                                              <p:pRg st="18" end="18"/>
                                            </p:txEl>
                                          </p:spTgt>
                                        </p:tgtEl>
                                        <p:attrNameLst>
                                          <p:attrName>style.visibility</p:attrName>
                                        </p:attrNameLst>
                                      </p:cBhvr>
                                      <p:to>
                                        <p:strVal val="visible"/>
                                      </p:to>
                                    </p:set>
                                    <p:animEffect transition="in" filter="fade">
                                      <p:cBhvr>
                                        <p:cTn id="74" dur="5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B0A086-8483-446B-9C6F-AFE7CB93BC58}"/>
              </a:ext>
            </a:extLst>
          </p:cNvPr>
          <p:cNvSpPr>
            <a:spLocks noGrp="1"/>
          </p:cNvSpPr>
          <p:nvPr>
            <p:ph idx="1"/>
          </p:nvPr>
        </p:nvSpPr>
        <p:spPr>
          <a:xfrm>
            <a:off x="979518" y="1073888"/>
            <a:ext cx="7292606" cy="4955280"/>
          </a:xfrm>
        </p:spPr>
        <p:txBody>
          <a:bodyPr/>
          <a:lstStyle/>
          <a:p>
            <a:r>
              <a:rPr lang="en-US" sz="1600" b="1" dirty="0">
                <a:solidFill>
                  <a:srgbClr val="20386D"/>
                </a:solidFill>
                <a:latin typeface="PermianSlabSerifTypeface" panose="02000000000000000000" pitchFamily="50" charset="0"/>
              </a:rPr>
              <a:t>What is “Duty to Warn”?</a:t>
            </a:r>
          </a:p>
          <a:p>
            <a:pPr>
              <a:lnSpc>
                <a:spcPct val="100000"/>
              </a:lnSpc>
              <a:spcBef>
                <a:spcPts val="600"/>
              </a:spcBef>
            </a:pPr>
            <a:r>
              <a:rPr lang="en-US" dirty="0">
                <a:solidFill>
                  <a:srgbClr val="000000"/>
                </a:solidFill>
              </a:rPr>
              <a:t>The "Duty to Warn" law is found at T.C.A. § 33-3-206. The law requires qualified mental health professionals to warn an intended victim if the professional knows that a person has made a specific serious threat of physical violence against a clearly identified person and the person has the apparent ability to commit such act. If the target of the threat cannot be located, the professional may inform the local law enforcement agency.</a:t>
            </a:r>
            <a:endParaRPr lang="en-US" sz="1200" dirty="0">
              <a:solidFill>
                <a:srgbClr val="000000"/>
              </a:solidFill>
            </a:endParaRPr>
          </a:p>
          <a:p>
            <a:r>
              <a:rPr lang="en-US" sz="1600" b="1" dirty="0">
                <a:solidFill>
                  <a:srgbClr val="20386D"/>
                </a:solidFill>
                <a:latin typeface="PermianSlabSerifTypeface" panose="02000000000000000000" pitchFamily="50" charset="0"/>
              </a:rPr>
              <a:t>How may one “discharge” their duty to warn?</a:t>
            </a:r>
          </a:p>
          <a:p>
            <a:pPr>
              <a:lnSpc>
                <a:spcPct val="100000"/>
              </a:lnSpc>
              <a:spcBef>
                <a:spcPts val="600"/>
              </a:spcBef>
            </a:pPr>
            <a:r>
              <a:rPr lang="en-US" dirty="0"/>
              <a:t>Obligations may be discharged by a QMHP by:</a:t>
            </a:r>
          </a:p>
          <a:p>
            <a:pPr marL="214308" indent="-214308">
              <a:lnSpc>
                <a:spcPct val="100000"/>
              </a:lnSpc>
              <a:spcBef>
                <a:spcPts val="450"/>
              </a:spcBef>
              <a:buFont typeface="Arial" panose="020B0604020202020204" pitchFamily="34" charset="0"/>
              <a:buChar char="•"/>
            </a:pPr>
            <a:r>
              <a:rPr lang="en-US" dirty="0"/>
              <a:t>Informing the identified victim of the threat OR</a:t>
            </a:r>
          </a:p>
          <a:p>
            <a:pPr marL="214308" indent="-214308">
              <a:lnSpc>
                <a:spcPct val="100000"/>
              </a:lnSpc>
              <a:spcBef>
                <a:spcPts val="450"/>
              </a:spcBef>
              <a:buFont typeface="Arial" panose="020B0604020202020204" pitchFamily="34" charset="0"/>
              <a:buChar char="•"/>
            </a:pPr>
            <a:r>
              <a:rPr lang="en-US" dirty="0"/>
              <a:t>Admitting the service recipient to a hospital on a voluntary basis OR</a:t>
            </a:r>
          </a:p>
          <a:p>
            <a:pPr marL="214308" indent="-214308">
              <a:lnSpc>
                <a:spcPct val="100000"/>
              </a:lnSpc>
              <a:spcBef>
                <a:spcPts val="450"/>
              </a:spcBef>
              <a:buFont typeface="Arial" panose="020B0604020202020204" pitchFamily="34" charset="0"/>
              <a:buChar char="•"/>
            </a:pPr>
            <a:r>
              <a:rPr lang="en-US" dirty="0"/>
              <a:t>Taking steps to seek involuntary commitment to a hospital OR</a:t>
            </a:r>
          </a:p>
          <a:p>
            <a:pPr marL="214308" indent="-214308">
              <a:lnSpc>
                <a:spcPct val="100000"/>
              </a:lnSpc>
              <a:spcBef>
                <a:spcPts val="450"/>
              </a:spcBef>
              <a:buFont typeface="Arial" panose="020B0604020202020204" pitchFamily="34" charset="0"/>
              <a:buChar char="•"/>
            </a:pPr>
            <a:r>
              <a:rPr lang="en-US" dirty="0"/>
              <a:t>Following your current professional standards to discharge the duty</a:t>
            </a:r>
          </a:p>
          <a:p>
            <a:r>
              <a:rPr lang="en-US" sz="1600" b="1" dirty="0">
                <a:solidFill>
                  <a:srgbClr val="20386D"/>
                </a:solidFill>
                <a:latin typeface="PermianSlabSerifTypeface" panose="02000000000000000000" pitchFamily="50" charset="0"/>
              </a:rPr>
              <a:t>How can I report abuse, neglect or mistreatment?</a:t>
            </a:r>
          </a:p>
          <a:p>
            <a:pPr>
              <a:lnSpc>
                <a:spcPct val="100000"/>
              </a:lnSpc>
              <a:spcBef>
                <a:spcPts val="600"/>
              </a:spcBef>
            </a:pPr>
            <a:r>
              <a:rPr lang="en-US" dirty="0"/>
              <a:t>To report child abuse in Tennessee: (877) 237-0004</a:t>
            </a:r>
          </a:p>
          <a:p>
            <a:pPr>
              <a:lnSpc>
                <a:spcPct val="100000"/>
              </a:lnSpc>
            </a:pPr>
            <a:r>
              <a:rPr lang="en-US" dirty="0"/>
              <a:t>To report elder abuse in Tennessee: (888) 277-8366</a:t>
            </a:r>
          </a:p>
          <a:p>
            <a:pPr>
              <a:lnSpc>
                <a:spcPct val="100000"/>
              </a:lnSpc>
            </a:pPr>
            <a:r>
              <a:rPr lang="en-US" dirty="0"/>
              <a:t>Title 33 references three (3) other Tennessee state laws at </a:t>
            </a:r>
            <a:r>
              <a:rPr lang="en-US" i="1" dirty="0"/>
              <a:t>T.C.A. § 33-3-108.</a:t>
            </a:r>
          </a:p>
          <a:p>
            <a:pPr marL="214308" indent="-214308">
              <a:lnSpc>
                <a:spcPct val="100000"/>
              </a:lnSpc>
              <a:spcBef>
                <a:spcPts val="450"/>
              </a:spcBef>
              <a:buFont typeface="Arial" panose="020B0604020202020204" pitchFamily="34" charset="0"/>
              <a:buChar char="•"/>
            </a:pPr>
            <a:r>
              <a:rPr lang="en-US" dirty="0"/>
              <a:t>The Child Abuse Reporting Law, Title 37, Chapter 1, Part 4</a:t>
            </a:r>
          </a:p>
          <a:p>
            <a:pPr marL="214308" indent="-214308">
              <a:lnSpc>
                <a:spcPct val="100000"/>
              </a:lnSpc>
              <a:spcBef>
                <a:spcPts val="450"/>
              </a:spcBef>
              <a:buFont typeface="Arial" panose="020B0604020202020204" pitchFamily="34" charset="0"/>
              <a:buChar char="•"/>
            </a:pPr>
            <a:r>
              <a:rPr lang="en-US" dirty="0"/>
              <a:t>The Child Sexual Abuse Reporting Law, Title 37, Chapter 1, Part 6</a:t>
            </a:r>
          </a:p>
          <a:p>
            <a:pPr marL="214308" indent="-214308">
              <a:lnSpc>
                <a:spcPct val="100000"/>
              </a:lnSpc>
              <a:spcBef>
                <a:spcPts val="450"/>
              </a:spcBef>
              <a:buFont typeface="Arial" panose="020B0604020202020204" pitchFamily="34" charset="0"/>
              <a:buChar char="•"/>
            </a:pPr>
            <a:r>
              <a:rPr lang="en-US" dirty="0"/>
              <a:t>The Adult Protective Services Law, Title 71, Chapter 6</a:t>
            </a:r>
          </a:p>
          <a:p>
            <a:endParaRPr lang="en-US" dirty="0"/>
          </a:p>
        </p:txBody>
      </p:sp>
      <p:sp>
        <p:nvSpPr>
          <p:cNvPr id="3" name="Footer Placeholder 2">
            <a:extLst>
              <a:ext uri="{FF2B5EF4-FFF2-40B4-BE49-F238E27FC236}">
                <a16:creationId xmlns:a16="http://schemas.microsoft.com/office/drawing/2014/main" id="{04A0DF59-BF87-420B-972D-F66A9658D55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952C2A5-7CF7-4A54-8D48-0826F63DAA31}"/>
              </a:ext>
            </a:extLst>
          </p:cNvPr>
          <p:cNvSpPr>
            <a:spLocks noGrp="1"/>
          </p:cNvSpPr>
          <p:nvPr>
            <p:ph type="sldNum" sz="quarter" idx="12"/>
          </p:nvPr>
        </p:nvSpPr>
        <p:spPr/>
        <p:txBody>
          <a:bodyPr/>
          <a:lstStyle/>
          <a:p>
            <a:fld id="{C594740B-4443-42E0-BD04-50747A72C1C0}" type="slidenum">
              <a:rPr lang="en-US" smtClean="0">
                <a:solidFill>
                  <a:prstClr val="black">
                    <a:tint val="75000"/>
                  </a:prstClr>
                </a:solidFill>
              </a:rPr>
              <a:pPr/>
              <a:t>122</a:t>
            </a:fld>
            <a:endParaRPr lang="en-US">
              <a:solidFill>
                <a:prstClr val="black">
                  <a:tint val="75000"/>
                </a:prstClr>
              </a:solidFill>
            </a:endParaRPr>
          </a:p>
        </p:txBody>
      </p:sp>
      <p:sp>
        <p:nvSpPr>
          <p:cNvPr id="5" name="Rectangle 4">
            <a:extLst>
              <a:ext uri="{FF2B5EF4-FFF2-40B4-BE49-F238E27FC236}">
                <a16:creationId xmlns:a16="http://schemas.microsoft.com/office/drawing/2014/main" id="{8E95152E-60C8-4117-A1E1-743AB048BA2E}"/>
              </a:ext>
            </a:extLst>
          </p:cNvPr>
          <p:cNvSpPr/>
          <p:nvPr/>
        </p:nvSpPr>
        <p:spPr>
          <a:xfrm>
            <a:off x="766082" y="957943"/>
            <a:ext cx="7611837" cy="518767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6" name="Straight Connector 5">
            <a:extLst>
              <a:ext uri="{FF2B5EF4-FFF2-40B4-BE49-F238E27FC236}">
                <a16:creationId xmlns:a16="http://schemas.microsoft.com/office/drawing/2014/main" id="{4D5ECC6B-C818-412C-A5B3-E2758CEB401B}"/>
              </a:ext>
            </a:extLst>
          </p:cNvPr>
          <p:cNvCxnSpPr>
            <a:cxnSpLocks/>
          </p:cNvCxnSpPr>
          <p:nvPr/>
        </p:nvCxnSpPr>
        <p:spPr>
          <a:xfrm>
            <a:off x="1050472" y="1386044"/>
            <a:ext cx="704305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1BDD0AD-928D-44F8-A642-C3F25436F7C8}"/>
              </a:ext>
            </a:extLst>
          </p:cNvPr>
          <p:cNvCxnSpPr>
            <a:cxnSpLocks/>
          </p:cNvCxnSpPr>
          <p:nvPr/>
        </p:nvCxnSpPr>
        <p:spPr>
          <a:xfrm>
            <a:off x="1050472" y="2725745"/>
            <a:ext cx="704305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EE0BF69-19E3-4878-8469-027D9E07D9A9}"/>
              </a:ext>
            </a:extLst>
          </p:cNvPr>
          <p:cNvCxnSpPr>
            <a:cxnSpLocks/>
          </p:cNvCxnSpPr>
          <p:nvPr/>
        </p:nvCxnSpPr>
        <p:spPr>
          <a:xfrm>
            <a:off x="1050472" y="4305943"/>
            <a:ext cx="704305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746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Effect transition="in" filter="fade">
                                      <p:cBhvr>
                                        <p:cTn id="51" dur="500"/>
                                        <p:tgtEl>
                                          <p:spTgt spid="2">
                                            <p:txEl>
                                              <p:pRg st="8" end="8"/>
                                            </p:txEl>
                                          </p:spTgt>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500"/>
                                        <p:tgtEl>
                                          <p:spTgt spid="2">
                                            <p:txEl>
                                              <p:pRg st="9" end="9"/>
                                            </p:txEl>
                                          </p:spTgt>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500"/>
                                        <p:tgtEl>
                                          <p:spTgt spid="2">
                                            <p:txEl>
                                              <p:pRg st="10" end="10"/>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fade">
                                      <p:cBhvr>
                                        <p:cTn id="67" dur="500"/>
                                        <p:tgtEl>
                                          <p:spTgt spid="2">
                                            <p:txEl>
                                              <p:pRg st="11" end="11"/>
                                            </p:txEl>
                                          </p:spTgt>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Effect transition="in" filter="fade">
                                      <p:cBhvr>
                                        <p:cTn id="71" dur="500"/>
                                        <p:tgtEl>
                                          <p:spTgt spid="2">
                                            <p:txEl>
                                              <p:pRg st="12" end="12"/>
                                            </p:txEl>
                                          </p:spTgt>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2">
                                            <p:txEl>
                                              <p:pRg st="13" end="13"/>
                                            </p:txEl>
                                          </p:spTgt>
                                        </p:tgtEl>
                                        <p:attrNameLst>
                                          <p:attrName>style.visibility</p:attrName>
                                        </p:attrNameLst>
                                      </p:cBhvr>
                                      <p:to>
                                        <p:strVal val="visible"/>
                                      </p:to>
                                    </p:set>
                                    <p:animEffect transition="in" filter="fade">
                                      <p:cBhvr>
                                        <p:cTn id="75" dur="500"/>
                                        <p:tgtEl>
                                          <p:spTgt spid="2">
                                            <p:txEl>
                                              <p:pRg st="13" end="13"/>
                                            </p:txEl>
                                          </p:spTgt>
                                        </p:tgtEl>
                                      </p:cBhvr>
                                    </p:animEffect>
                                  </p:childTnLst>
                                </p:cTn>
                              </p:par>
                            </p:childTnLst>
                          </p:cTn>
                        </p:par>
                        <p:par>
                          <p:cTn id="76" fill="hold">
                            <p:stCondLst>
                              <p:cond delay="9500"/>
                            </p:stCondLst>
                            <p:childTnLst>
                              <p:par>
                                <p:cTn id="77" presetID="10" presetClass="entr" presetSubtype="0" fill="hold" grpId="0" nodeType="afterEffect">
                                  <p:stCondLst>
                                    <p:cond delay="0"/>
                                  </p:stCondLst>
                                  <p:childTnLst>
                                    <p:set>
                                      <p:cBhvr>
                                        <p:cTn id="78" dur="1" fill="hold">
                                          <p:stCondLst>
                                            <p:cond delay="0"/>
                                          </p:stCondLst>
                                        </p:cTn>
                                        <p:tgtEl>
                                          <p:spTgt spid="2">
                                            <p:txEl>
                                              <p:pRg st="14" end="14"/>
                                            </p:txEl>
                                          </p:spTgt>
                                        </p:tgtEl>
                                        <p:attrNameLst>
                                          <p:attrName>style.visibility</p:attrName>
                                        </p:attrNameLst>
                                      </p:cBhvr>
                                      <p:to>
                                        <p:strVal val="visible"/>
                                      </p:to>
                                    </p:set>
                                    <p:animEffect transition="in" filter="fade">
                                      <p:cBhvr>
                                        <p:cTn id="79"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123</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Five: Tennessee Mental Health Law</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 The State of Tennessee mental health law is found in statute at:</a:t>
            </a:r>
            <a:br>
              <a:rPr lang="en-US" dirty="0"/>
            </a:br>
            <a:r>
              <a:rPr lang="en-US" dirty="0"/>
              <a:t>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6-103 code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Title 33</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Constitution of Tennessee</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Policy </a:t>
            </a:r>
            <a:r>
              <a:rPr lang="en-US" sz="1200">
                <a:solidFill>
                  <a:srgbClr val="20386D"/>
                </a:solidFill>
                <a:latin typeface="Open Sans" panose="020B0606030504020204" pitchFamily="34" charset="0"/>
                <a:ea typeface="Open Sans" panose="020B0606030504020204" pitchFamily="34" charset="0"/>
                <a:cs typeface="Open Sans" panose="020B0606030504020204" pitchFamily="34" charset="0"/>
              </a:rPr>
              <a:t>for mental health </a:t>
            </a:r>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a:t>
            </a:r>
            <a:r>
              <a:rPr lang="en-US" sz="1200">
                <a:solidFill>
                  <a:srgbClr val="20386D"/>
                </a:solidFill>
                <a:latin typeface="Open Sans" panose="020B0606030504020204" pitchFamily="34" charset="0"/>
                <a:ea typeface="Open Sans" panose="020B0606030504020204" pitchFamily="34" charset="0"/>
                <a:cs typeface="Open Sans" panose="020B0606030504020204" pitchFamily="34" charset="0"/>
              </a:rPr>
              <a:t>mergencies</a:t>
            </a:r>
            <a:endPar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42506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2994304"/>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412703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7B3C6EA4-6DF2-4C93-B765-9037A94B929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57637BEA-51FC-4DC2-B815-CB32B2120EB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22B9DAA1-73A7-4C6F-AC57-6D203AD3A22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37B52932-76C3-413A-AF8D-45C22828FBC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E8F58FF9-D16C-4EC6-AA01-8321B75C387E}"/>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C00CAB81-38C0-47B8-815C-52DC9C41C415}"/>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18062132-CF70-4F16-9C7D-42595C5DA5FD}"/>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672648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childTnLst>
                          </p:cTn>
                        </p:par>
                      </p:childTnLst>
                    </p:cTn>
                  </p:par>
                </p:childTnLst>
              </p:cTn>
              <p:nextCondLst>
                <p:cond evt="onClick" delay="0">
                  <p:tgtEl>
                    <p:spTgt spid="18"/>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par>
                          <p:cTn id="69" fill="hold">
                            <p:stCondLst>
                              <p:cond delay="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nextCondLst>
                <p:cond evt="onClick" delay="0">
                  <p:tgtEl>
                    <p:spTgt spid="15"/>
                  </p:tgtEl>
                </p:cond>
              </p:nextCondLst>
            </p:seq>
            <p:seq concurrent="1" nextAc="seek">
              <p:cTn id="73" restart="whenNotActive" fill="hold" evtFilter="cancelBubble" nodeType="interactiveSeq">
                <p:stCondLst>
                  <p:cond evt="onClick" delay="0">
                    <p:tgtEl>
                      <p:spTgt spid="23"/>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childTnLst>
                          </p:cTn>
                        </p:par>
                        <p:par>
                          <p:cTn id="80" fill="hold">
                            <p:stCondLst>
                              <p:cond delay="0"/>
                            </p:stCondLst>
                            <p:childTnLst>
                              <p:par>
                                <p:cTn id="81" presetID="10" presetClass="entr" presetSubtype="0" fill="hold" grpId="0" nodeType="afterEffect">
                                  <p:stCondLst>
                                    <p:cond delay="0"/>
                                  </p:stCondLst>
                                  <p:childTnLst>
                                    <p:set>
                                      <p:cBhvr>
                                        <p:cTn id="82" dur="1" fill="hold">
                                          <p:stCondLst>
                                            <p:cond delay="0"/>
                                          </p:stCondLst>
                                        </p:cTn>
                                        <p:tgtEl>
                                          <p:spTgt spid="21"/>
                                        </p:tgtEl>
                                        <p:attrNameLst>
                                          <p:attrName>style.visibility</p:attrName>
                                        </p:attrNameLst>
                                      </p:cBhvr>
                                      <p:to>
                                        <p:strVal val="visible"/>
                                      </p:to>
                                    </p:set>
                                    <p:animEffect transition="in" filter="fade">
                                      <p:cBhvr>
                                        <p:cTn id="83" dur="500"/>
                                        <p:tgtEl>
                                          <p:spTgt spid="21"/>
                                        </p:tgtEl>
                                      </p:cBhvr>
                                    </p:animEffect>
                                  </p:childTnLst>
                                </p:cTn>
                              </p:par>
                            </p:childTnLst>
                          </p:cTn>
                        </p:par>
                      </p:childTnLst>
                    </p:cTn>
                  </p:par>
                </p:childTnLst>
              </p:cTn>
              <p:nextCondLst>
                <p:cond evt="onClick" delay="0">
                  <p:tgtEl>
                    <p:spTgt spid="23"/>
                  </p:tgtEl>
                </p:cond>
              </p:nextCondLst>
            </p:seq>
          </p:childTnLst>
        </p:cTn>
      </p:par>
    </p:tnLst>
    <p:bldLst>
      <p:bldP spid="2" grpId="0"/>
      <p:bldP spid="5" grpId="0" build="p"/>
      <p:bldP spid="7" grpId="0" build="p"/>
      <p:bldP spid="15" grpId="0"/>
      <p:bldP spid="17" grpId="0"/>
      <p:bldP spid="18" grpId="0"/>
      <p:bldP spid="23" grpId="0"/>
      <p:bldP spid="24" grpId="0" animBg="1"/>
      <p:bldP spid="22" grpId="0" animBg="1"/>
      <p:bldP spid="30" grpId="0" animBg="1"/>
      <p:bldP spid="31" grpId="0" animBg="1"/>
      <p:bldP spid="32" grpId="0" animBg="1"/>
      <p:bldP spid="26" grpId="0" animBg="1"/>
      <p:bldP spid="19" grpId="0" animBg="1"/>
      <p:bldP spid="20" grpId="0" animBg="1"/>
      <p:bldP spid="21"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124</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Five: Tennessee Mental Health Law</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2. How much of a person’s medical record is considered confidential under state law?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Only the sections that specifically mention the diagnosis</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All of it</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Only the last five years of treatment received</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Only that produced after HIPAA came into effect</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42506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2994304"/>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412703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C6C23D40-985F-4C83-B8B9-F4BD326E6C0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32ABE799-90F5-464B-AFDF-5C6B78EBE6E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947CD918-9733-4B45-9143-982AA95DE4C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D469560E-C86E-4BAD-9DAE-7C6E9A3EB79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EAF33479-6F22-4D4F-9BF3-79C16618561E}"/>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3828B50A-9AEE-4F0A-8F9E-E34F5E5B5DC5}"/>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E265BCAA-FDB9-46F4-B5C1-BBD063164004}"/>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53871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nextCondLst>
                <p:cond evt="onClick" delay="0">
                  <p:tgtEl>
                    <p:spTgt spid="23"/>
                  </p:tgtEl>
                </p:cond>
              </p:nextCondLst>
            </p:seq>
          </p:childTnLst>
        </p:cTn>
      </p:par>
    </p:tnLst>
    <p:bldLst>
      <p:bldP spid="7" grpId="0" build="p"/>
      <p:bldP spid="15" grpId="0"/>
      <p:bldP spid="17" grpId="0"/>
      <p:bldP spid="18" grpId="0"/>
      <p:bldP spid="23" grpId="0"/>
      <p:bldP spid="22" grpId="0" animBg="1"/>
      <p:bldP spid="30" grpId="0" animBg="1"/>
      <p:bldP spid="31" grpId="0" animBg="1"/>
      <p:bldP spid="32" grpId="0" animBg="1"/>
      <p:bldP spid="26" grpId="0" animBg="1"/>
      <p:bldP spid="19" grpId="0" animBg="1"/>
      <p:bldP spid="20" grpId="0" animBg="1"/>
      <p:bldP spid="21"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125</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Five: Tennessee Mental Health Law</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3"/>
          </a:xfrm>
          <a:noFill/>
        </p:spPr>
        <p:txBody>
          <a:bodyPr>
            <a:noAutofit/>
          </a:bodyPr>
          <a:lstStyle/>
          <a:p>
            <a:r>
              <a:rPr lang="en-US" dirty="0"/>
              <a:t>3. Which of these professionals may detain under Title 33? Click on the correct answer.</a:t>
            </a:r>
            <a:endParaRPr lang="en-US" i="1" dirty="0">
              <a:solidFill>
                <a:srgbClr val="EF3925"/>
              </a:solidFill>
            </a:endParaRPr>
          </a:p>
        </p:txBody>
      </p:sp>
      <p:sp>
        <p:nvSpPr>
          <p:cNvPr id="8" name="A">
            <a:extLst>
              <a:ext uri="{FF2B5EF4-FFF2-40B4-BE49-F238E27FC236}">
                <a16:creationId xmlns:a16="http://schemas.microsoft.com/office/drawing/2014/main" id="{1C05CB9C-975A-44CE-96F9-52077783FB5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Clergy</a:t>
            </a:r>
          </a:p>
        </p:txBody>
      </p:sp>
      <p:sp>
        <p:nvSpPr>
          <p:cNvPr id="9" name="B">
            <a:extLst>
              <a:ext uri="{FF2B5EF4-FFF2-40B4-BE49-F238E27FC236}">
                <a16:creationId xmlns:a16="http://schemas.microsoft.com/office/drawing/2014/main" id="{883F3155-8749-4BFA-856D-C063CAAAD10B}"/>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Mandatory pre-screening agent</a:t>
            </a:r>
          </a:p>
        </p:txBody>
      </p:sp>
      <p:sp>
        <p:nvSpPr>
          <p:cNvPr id="10" name="C">
            <a:extLst>
              <a:ext uri="{FF2B5EF4-FFF2-40B4-BE49-F238E27FC236}">
                <a16:creationId xmlns:a16="http://schemas.microsoft.com/office/drawing/2014/main" id="{266F2CB7-38A4-4F88-AAF4-957108675EB7}"/>
              </a:ext>
            </a:extLst>
          </p:cNvPr>
          <p:cNvSpPr/>
          <p:nvPr/>
        </p:nvSpPr>
        <p:spPr>
          <a:xfrm>
            <a:off x="2602037" y="3522666"/>
            <a:ext cx="5106568"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Licensed psychologist with a health services provider designation</a:t>
            </a:r>
          </a:p>
        </p:txBody>
      </p:sp>
      <p:sp>
        <p:nvSpPr>
          <p:cNvPr id="11" name="D">
            <a:extLst>
              <a:ext uri="{FF2B5EF4-FFF2-40B4-BE49-F238E27FC236}">
                <a16:creationId xmlns:a16="http://schemas.microsoft.com/office/drawing/2014/main" id="{BF1EB8EA-6300-4B93-AEF3-67863A18079A}"/>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Licensed physician</a:t>
            </a:r>
          </a:p>
        </p:txBody>
      </p:sp>
      <p:sp>
        <p:nvSpPr>
          <p:cNvPr id="25" name="E">
            <a:extLst>
              <a:ext uri="{FF2B5EF4-FFF2-40B4-BE49-F238E27FC236}">
                <a16:creationId xmlns:a16="http://schemas.microsoft.com/office/drawing/2014/main" id="{A1EDD7A5-6670-4F61-9740-CC7BA91F3EFA}"/>
              </a:ext>
            </a:extLst>
          </p:cNvPr>
          <p:cNvSpPr/>
          <p:nvPr/>
        </p:nvSpPr>
        <p:spPr>
          <a:xfrm>
            <a:off x="2602037" y="4656577"/>
            <a:ext cx="5106568"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An officer authorized to make arrests in Tennessee</a:t>
            </a:r>
          </a:p>
        </p:txBody>
      </p:sp>
      <p:sp>
        <p:nvSpPr>
          <p:cNvPr id="27" name="F">
            <a:extLst>
              <a:ext uri="{FF2B5EF4-FFF2-40B4-BE49-F238E27FC236}">
                <a16:creationId xmlns:a16="http://schemas.microsoft.com/office/drawing/2014/main" id="{DDA23B6D-7FBB-4263-B95C-72ED00729A85}"/>
              </a:ext>
            </a:extLst>
          </p:cNvPr>
          <p:cNvSpPr/>
          <p:nvPr/>
        </p:nvSpPr>
        <p:spPr>
          <a:xfrm>
            <a:off x="2602037" y="522353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F. All except A</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451612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5258739"/>
            <a:ext cx="406493" cy="406493"/>
          </a:xfrm>
          <a:prstGeom prst="rect">
            <a:avLst/>
          </a:prstGeom>
        </p:spPr>
      </p:pic>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60" y="4122115"/>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pic>
        <p:nvPicPr>
          <p:cNvPr id="26" name="IncorrectX-C">
            <a:extLst>
              <a:ext uri="{FF2B5EF4-FFF2-40B4-BE49-F238E27FC236}">
                <a16:creationId xmlns:a16="http://schemas.microsoft.com/office/drawing/2014/main" id="{A0093424-22DE-4881-BD89-444817294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4688479"/>
            <a:ext cx="406493" cy="406493"/>
          </a:xfrm>
          <a:prstGeom prst="rect">
            <a:avLst/>
          </a:prstGeom>
        </p:spPr>
      </p:pic>
      <p:pic>
        <p:nvPicPr>
          <p:cNvPr id="28" name="IncorrectX-C">
            <a:extLst>
              <a:ext uri="{FF2B5EF4-FFF2-40B4-BE49-F238E27FC236}">
                <a16:creationId xmlns:a16="http://schemas.microsoft.com/office/drawing/2014/main" id="{78104AAA-6F9B-4855-BDDB-8A85AF4B6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985491"/>
            <a:ext cx="406493" cy="406493"/>
          </a:xfrm>
          <a:prstGeom prst="rect">
            <a:avLst/>
          </a:prstGeom>
        </p:spPr>
      </p:pic>
      <p:sp>
        <p:nvSpPr>
          <p:cNvPr id="33" name="Blocker">
            <a:extLst>
              <a:ext uri="{FF2B5EF4-FFF2-40B4-BE49-F238E27FC236}">
                <a16:creationId xmlns:a16="http://schemas.microsoft.com/office/drawing/2014/main" id="{0B98883A-CBB8-4285-9C82-55508B6B3246}"/>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locker">
            <a:extLst>
              <a:ext uri="{FF2B5EF4-FFF2-40B4-BE49-F238E27FC236}">
                <a16:creationId xmlns:a16="http://schemas.microsoft.com/office/drawing/2014/main" id="{EFFE04D5-ECB5-4829-8BEE-C24DBD82562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er">
            <a:extLst>
              <a:ext uri="{FF2B5EF4-FFF2-40B4-BE49-F238E27FC236}">
                <a16:creationId xmlns:a16="http://schemas.microsoft.com/office/drawing/2014/main" id="{CBB3434B-167D-474D-A172-39649539768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ocker">
            <a:extLst>
              <a:ext uri="{FF2B5EF4-FFF2-40B4-BE49-F238E27FC236}">
                <a16:creationId xmlns:a16="http://schemas.microsoft.com/office/drawing/2014/main" id="{2169BE81-F732-4B99-AD4D-264862801FD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er">
            <a:extLst>
              <a:ext uri="{FF2B5EF4-FFF2-40B4-BE49-F238E27FC236}">
                <a16:creationId xmlns:a16="http://schemas.microsoft.com/office/drawing/2014/main" id="{98A97284-7449-4081-B227-F586529BB6A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locker">
            <a:extLst>
              <a:ext uri="{FF2B5EF4-FFF2-40B4-BE49-F238E27FC236}">
                <a16:creationId xmlns:a16="http://schemas.microsoft.com/office/drawing/2014/main" id="{7B080934-4E02-4A60-8322-9176B0E3E1E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inueBTN">
            <a:hlinkClick r:id="" action="ppaction://hlinkshowjump?jump=nextslide"/>
            <a:extLst>
              <a:ext uri="{FF2B5EF4-FFF2-40B4-BE49-F238E27FC236}">
                <a16:creationId xmlns:a16="http://schemas.microsoft.com/office/drawing/2014/main" id="{69B7F338-730E-4B74-BC05-1C3930673D01}"/>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9" name="ContinueBTN">
            <a:hlinkClick r:id="" action="ppaction://hlinkshowjump?jump=nextslide"/>
            <a:extLst>
              <a:ext uri="{FF2B5EF4-FFF2-40B4-BE49-F238E27FC236}">
                <a16:creationId xmlns:a16="http://schemas.microsoft.com/office/drawing/2014/main" id="{CCE8133A-13E2-4015-911A-8D54D472A9F6}"/>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0" name="ContinueBTN">
            <a:hlinkClick r:id="" action="ppaction://hlinkshowjump?jump=nextslide"/>
            <a:extLst>
              <a:ext uri="{FF2B5EF4-FFF2-40B4-BE49-F238E27FC236}">
                <a16:creationId xmlns:a16="http://schemas.microsoft.com/office/drawing/2014/main" id="{B58A7224-97EF-4191-96BC-DC8395743D9D}"/>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1" name="ContinueBTN">
            <a:hlinkClick r:id="" action="ppaction://hlinkshowjump?jump=nextslide"/>
            <a:extLst>
              <a:ext uri="{FF2B5EF4-FFF2-40B4-BE49-F238E27FC236}">
                <a16:creationId xmlns:a16="http://schemas.microsoft.com/office/drawing/2014/main" id="{053ED485-8AEF-4068-922A-2309299EB5B3}"/>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2" name="ContinueBTN">
            <a:hlinkClick r:id="" action="ppaction://hlinkshowjump?jump=nextslide"/>
            <a:extLst>
              <a:ext uri="{FF2B5EF4-FFF2-40B4-BE49-F238E27FC236}">
                <a16:creationId xmlns:a16="http://schemas.microsoft.com/office/drawing/2014/main" id="{136B9BE8-A7D4-44D4-BD58-2C02B52959CD}"/>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0745030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fade">
                                      <p:cBhvr>
                                        <p:cTn id="42" dur="500"/>
                                        <p:tgtEl>
                                          <p:spTgt spid="31"/>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par>
                          <p:cTn id="61" fill="hold">
                            <p:stCondLst>
                              <p:cond delay="0"/>
                            </p:stCondLst>
                            <p:childTnLst>
                              <p:par>
                                <p:cTn id="62" presetID="10" presetClass="entr" presetSubtype="0"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par>
                          <p:cTn id="72" fill="hold">
                            <p:stCondLst>
                              <p:cond delay="0"/>
                            </p:stCondLst>
                            <p:childTnLst>
                              <p:par>
                                <p:cTn id="73" presetID="10" presetClass="entr" presetSubtype="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childTnLst>
                          </p:cTn>
                        </p:par>
                      </p:childTnLst>
                    </p:cTn>
                  </p:par>
                </p:childTnLst>
              </p:cTn>
              <p:nextCondLst>
                <p:cond evt="onClick" delay="0">
                  <p:tgtEl>
                    <p:spTgt spid="11"/>
                  </p:tgtEl>
                </p:cond>
              </p:nextCondLst>
            </p:seq>
            <p:seq concurrent="1" nextAc="seek">
              <p:cTn id="76" restart="whenNotActive" fill="hold" evtFilter="cancelBubble" nodeType="interactiveSeq">
                <p:stCondLst>
                  <p:cond evt="onClick" delay="0">
                    <p:tgtEl>
                      <p:spTgt spid="27"/>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par>
                          <p:cTn id="83" fill="hold">
                            <p:stCondLst>
                              <p:cond delay="0"/>
                            </p:stCondLst>
                            <p:childTnLst>
                              <p:par>
                                <p:cTn id="84" presetID="10" presetClass="entr" presetSubtype="0"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childTnLst>
                          </p:cTn>
                        </p:par>
                      </p:childTnLst>
                    </p:cTn>
                  </p:par>
                </p:childTnLst>
              </p:cTn>
              <p:nextCondLst>
                <p:cond evt="onClick" delay="0">
                  <p:tgtEl>
                    <p:spTgt spid="27"/>
                  </p:tgtEl>
                </p:cond>
              </p:nextCondLst>
            </p:seq>
            <p:seq concurrent="1" nextAc="seek">
              <p:cTn id="87" restart="whenNotActive" fill="hold" evtFilter="cancelBubble" nodeType="interactiveSeq">
                <p:stCondLst>
                  <p:cond evt="onClick" delay="0">
                    <p:tgtEl>
                      <p:spTgt spid="9"/>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childTnLst>
                                </p:cTn>
                              </p:par>
                            </p:childTnLst>
                          </p:cTn>
                        </p:par>
                        <p:par>
                          <p:cTn id="94" fill="hold">
                            <p:stCondLst>
                              <p:cond delay="0"/>
                            </p:stCondLst>
                            <p:childTnLst>
                              <p:par>
                                <p:cTn id="95" presetID="10"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500"/>
                                        <p:tgtEl>
                                          <p:spTgt spid="32"/>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0" grpId="0"/>
      <p:bldP spid="11" grpId="0"/>
      <p:bldP spid="25" grpId="0"/>
      <p:bldP spid="27" grpId="0"/>
      <p:bldP spid="22" grpId="0" animBg="1"/>
      <p:bldP spid="33" grpId="0" animBg="1"/>
      <p:bldP spid="34" grpId="0" animBg="1"/>
      <p:bldP spid="35" grpId="0" animBg="1"/>
      <p:bldP spid="36" grpId="0" animBg="1"/>
      <p:bldP spid="37" grpId="0" animBg="1"/>
      <p:bldP spid="38" grpId="0" animBg="1"/>
      <p:bldP spid="24" grpId="0" animBg="1"/>
      <p:bldP spid="29" grpId="0" animBg="1"/>
      <p:bldP spid="30" grpId="0" animBg="1"/>
      <p:bldP spid="31" grpId="0" animBg="1"/>
      <p:bldP spid="32"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126</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Five: Tennessee Mental Health Law</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4. How many Certificates of Need are required for emergency involuntary admission? Click on the correct answer.</a:t>
            </a:r>
            <a:endParaRPr lang="en-US" i="1" dirty="0">
              <a:solidFill>
                <a:srgbClr val="EF3925"/>
              </a:solidFill>
            </a:endParaRP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6" y="2388754"/>
            <a:ext cx="5510605"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One, if the person is really psychotic and unable to answer questions</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Two</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Three, if the patient objects to the admission</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None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42506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2994304"/>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412703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AC6F262A-8911-4FB9-8DA4-5438410DF84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DEFCE17A-9674-4234-99D7-18FF1A18C13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72EFBF9A-52A6-4477-ADC2-0643EC46FF7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6870FF5E-27B4-4E03-AF26-6C622CD2EB36}"/>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881DFA24-C7B8-4E4F-945E-0DE6949E5D04}"/>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582F3EE0-6D41-454C-B166-BC4739929787}"/>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D717E72D-CF07-4371-B334-3E5A7CF5F697}"/>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4191624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nextCondLst>
                <p:cond evt="onClick" delay="0">
                  <p:tgtEl>
                    <p:spTgt spid="23"/>
                  </p:tgtEl>
                </p:cond>
              </p:nextCondLst>
            </p:seq>
          </p:childTnLst>
        </p:cTn>
      </p:par>
    </p:tnLst>
    <p:bldLst>
      <p:bldP spid="7" grpId="0" build="p"/>
      <p:bldP spid="15" grpId="0"/>
      <p:bldP spid="17" grpId="0"/>
      <p:bldP spid="18" grpId="0"/>
      <p:bldP spid="23" grpId="0"/>
      <p:bldP spid="22" grpId="0" animBg="1"/>
      <p:bldP spid="30" grpId="0" animBg="1"/>
      <p:bldP spid="31" grpId="0" animBg="1"/>
      <p:bldP spid="32" grpId="0" animBg="1"/>
      <p:bldP spid="26" grpId="0" animBg="1"/>
      <p:bldP spid="19" grpId="0" animBg="1"/>
      <p:bldP spid="20" grpId="0" animBg="1"/>
      <p:bldP spid="21"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127</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Five: Tennessee Mental Health Law</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3"/>
          </a:xfrm>
          <a:noFill/>
        </p:spPr>
        <p:txBody>
          <a:bodyPr>
            <a:noAutofit/>
          </a:bodyPr>
          <a:lstStyle/>
          <a:p>
            <a:r>
              <a:rPr lang="en-US" dirty="0"/>
              <a:t>5. What are the requirements to be designated as a mandatory pre-screening agent? Click on the correct answer.</a:t>
            </a:r>
            <a:endParaRPr lang="en-US" i="1" dirty="0">
              <a:solidFill>
                <a:srgbClr val="EF3925"/>
              </a:solidFill>
            </a:endParaRPr>
          </a:p>
        </p:txBody>
      </p:sp>
      <p:sp>
        <p:nvSpPr>
          <p:cNvPr id="8" name="A">
            <a:extLst>
              <a:ext uri="{FF2B5EF4-FFF2-40B4-BE49-F238E27FC236}">
                <a16:creationId xmlns:a16="http://schemas.microsoft.com/office/drawing/2014/main" id="{1C05CB9C-975A-44CE-96F9-52077783FB5D}"/>
              </a:ext>
            </a:extLst>
          </p:cNvPr>
          <p:cNvSpPr/>
          <p:nvPr/>
        </p:nvSpPr>
        <p:spPr>
          <a:xfrm>
            <a:off x="2602036" y="2388754"/>
            <a:ext cx="5085303"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TDMHSAS training on Community Based Screening</a:t>
            </a:r>
          </a:p>
        </p:txBody>
      </p:sp>
      <p:sp>
        <p:nvSpPr>
          <p:cNvPr id="9" name="B">
            <a:extLst>
              <a:ext uri="{FF2B5EF4-FFF2-40B4-BE49-F238E27FC236}">
                <a16:creationId xmlns:a16="http://schemas.microsoft.com/office/drawing/2014/main" id="{883F3155-8749-4BFA-856D-C063CAAAD10B}"/>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Five years experience as a crisis team member</a:t>
            </a:r>
          </a:p>
        </p:txBody>
      </p:sp>
      <p:sp>
        <p:nvSpPr>
          <p:cNvPr id="10" name="C">
            <a:extLst>
              <a:ext uri="{FF2B5EF4-FFF2-40B4-BE49-F238E27FC236}">
                <a16:creationId xmlns:a16="http://schemas.microsoft.com/office/drawing/2014/main" id="{266F2CB7-38A4-4F88-AAF4-957108675EB7}"/>
              </a:ext>
            </a:extLst>
          </p:cNvPr>
          <p:cNvSpPr/>
          <p:nvPr/>
        </p:nvSpPr>
        <p:spPr>
          <a:xfrm>
            <a:off x="2602036" y="3522666"/>
            <a:ext cx="5085303"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The professional must be a qualified mental health professional</a:t>
            </a:r>
          </a:p>
          <a:p>
            <a:endPar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D">
            <a:extLst>
              <a:ext uri="{FF2B5EF4-FFF2-40B4-BE49-F238E27FC236}">
                <a16:creationId xmlns:a16="http://schemas.microsoft.com/office/drawing/2014/main" id="{BF1EB8EA-6300-4B93-AEF3-67863A18079A}"/>
              </a:ext>
            </a:extLst>
          </p:cNvPr>
          <p:cNvSpPr/>
          <p:nvPr/>
        </p:nvSpPr>
        <p:spPr>
          <a:xfrm>
            <a:off x="2602036" y="4089622"/>
            <a:ext cx="5085303"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Reference letter from another mandatory pre-screening agent</a:t>
            </a:r>
          </a:p>
        </p:txBody>
      </p:sp>
      <p:sp>
        <p:nvSpPr>
          <p:cNvPr id="25" name="E">
            <a:extLst>
              <a:ext uri="{FF2B5EF4-FFF2-40B4-BE49-F238E27FC236}">
                <a16:creationId xmlns:a16="http://schemas.microsoft.com/office/drawing/2014/main" id="{A1EDD7A5-6670-4F61-9740-CC7BA91F3EFA}"/>
              </a:ext>
            </a:extLst>
          </p:cNvPr>
          <p:cNvSpPr/>
          <p:nvPr/>
        </p:nvSpPr>
        <p:spPr>
          <a:xfrm>
            <a:off x="2602037" y="465657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All of the above</a:t>
            </a:r>
          </a:p>
        </p:txBody>
      </p:sp>
      <p:sp>
        <p:nvSpPr>
          <p:cNvPr id="27" name="F">
            <a:extLst>
              <a:ext uri="{FF2B5EF4-FFF2-40B4-BE49-F238E27FC236}">
                <a16:creationId xmlns:a16="http://schemas.microsoft.com/office/drawing/2014/main" id="{DDA23B6D-7FBB-4263-B95C-72ED00729A85}"/>
              </a:ext>
            </a:extLst>
          </p:cNvPr>
          <p:cNvSpPr/>
          <p:nvPr/>
        </p:nvSpPr>
        <p:spPr>
          <a:xfrm>
            <a:off x="2602037" y="522353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F. Both A and C</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451612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5258739"/>
            <a:ext cx="406493" cy="406493"/>
          </a:xfrm>
          <a:prstGeom prst="rect">
            <a:avLst/>
          </a:prstGeom>
        </p:spPr>
      </p:pic>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606200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60" y="4122115"/>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pic>
        <p:nvPicPr>
          <p:cNvPr id="26" name="IncorrectX-C">
            <a:extLst>
              <a:ext uri="{FF2B5EF4-FFF2-40B4-BE49-F238E27FC236}">
                <a16:creationId xmlns:a16="http://schemas.microsoft.com/office/drawing/2014/main" id="{A0093424-22DE-4881-BD89-444817294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4688479"/>
            <a:ext cx="406493" cy="406493"/>
          </a:xfrm>
          <a:prstGeom prst="rect">
            <a:avLst/>
          </a:prstGeom>
        </p:spPr>
      </p:pic>
      <p:pic>
        <p:nvPicPr>
          <p:cNvPr id="28" name="IncorrectX-C">
            <a:extLst>
              <a:ext uri="{FF2B5EF4-FFF2-40B4-BE49-F238E27FC236}">
                <a16:creationId xmlns:a16="http://schemas.microsoft.com/office/drawing/2014/main" id="{78104AAA-6F9B-4855-BDDB-8A85AF4B6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985491"/>
            <a:ext cx="406493" cy="406493"/>
          </a:xfrm>
          <a:prstGeom prst="rect">
            <a:avLst/>
          </a:prstGeom>
        </p:spPr>
      </p:pic>
      <p:sp>
        <p:nvSpPr>
          <p:cNvPr id="33" name="Blocker">
            <a:extLst>
              <a:ext uri="{FF2B5EF4-FFF2-40B4-BE49-F238E27FC236}">
                <a16:creationId xmlns:a16="http://schemas.microsoft.com/office/drawing/2014/main" id="{01815AE6-D9E1-42BB-973B-B57B9811B35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locker">
            <a:extLst>
              <a:ext uri="{FF2B5EF4-FFF2-40B4-BE49-F238E27FC236}">
                <a16:creationId xmlns:a16="http://schemas.microsoft.com/office/drawing/2014/main" id="{0F8F9FE7-6EAD-4EE2-9DA5-199423B20F7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er">
            <a:extLst>
              <a:ext uri="{FF2B5EF4-FFF2-40B4-BE49-F238E27FC236}">
                <a16:creationId xmlns:a16="http://schemas.microsoft.com/office/drawing/2014/main" id="{B88902F2-B7FC-4898-B190-D347F545B67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ocker">
            <a:extLst>
              <a:ext uri="{FF2B5EF4-FFF2-40B4-BE49-F238E27FC236}">
                <a16:creationId xmlns:a16="http://schemas.microsoft.com/office/drawing/2014/main" id="{65BE5FEA-FB52-4908-9C83-316CAB714E1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er">
            <a:extLst>
              <a:ext uri="{FF2B5EF4-FFF2-40B4-BE49-F238E27FC236}">
                <a16:creationId xmlns:a16="http://schemas.microsoft.com/office/drawing/2014/main" id="{3BE3D217-A253-4E91-9036-A4201065BD8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locker">
            <a:extLst>
              <a:ext uri="{FF2B5EF4-FFF2-40B4-BE49-F238E27FC236}">
                <a16:creationId xmlns:a16="http://schemas.microsoft.com/office/drawing/2014/main" id="{8696ABED-1285-4466-B67B-4BF3262F1FB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inueBTN">
            <a:hlinkClick r:id="" action="ppaction://hlinkshowjump?jump=nextslide"/>
            <a:extLst>
              <a:ext uri="{FF2B5EF4-FFF2-40B4-BE49-F238E27FC236}">
                <a16:creationId xmlns:a16="http://schemas.microsoft.com/office/drawing/2014/main" id="{EA5C7347-00FF-4EDE-A128-F89227207F47}"/>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9" name="ContinueBTN">
            <a:hlinkClick r:id="" action="ppaction://hlinkshowjump?jump=nextslide"/>
            <a:extLst>
              <a:ext uri="{FF2B5EF4-FFF2-40B4-BE49-F238E27FC236}">
                <a16:creationId xmlns:a16="http://schemas.microsoft.com/office/drawing/2014/main" id="{D9F09E1E-E6CF-4B8E-9661-C2DDE9E034B1}"/>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0" name="ContinueBTN">
            <a:hlinkClick r:id="" action="ppaction://hlinkshowjump?jump=nextslide"/>
            <a:extLst>
              <a:ext uri="{FF2B5EF4-FFF2-40B4-BE49-F238E27FC236}">
                <a16:creationId xmlns:a16="http://schemas.microsoft.com/office/drawing/2014/main" id="{C30D067F-5CD5-4B2D-9B9E-078744E1A8A3}"/>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1" name="ContinueBTN">
            <a:hlinkClick r:id="" action="ppaction://hlinkshowjump?jump=nextslide"/>
            <a:extLst>
              <a:ext uri="{FF2B5EF4-FFF2-40B4-BE49-F238E27FC236}">
                <a16:creationId xmlns:a16="http://schemas.microsoft.com/office/drawing/2014/main" id="{73B93056-B981-4492-A8D4-41054065D706}"/>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2" name="ContinueBTN">
            <a:hlinkClick r:id="" action="ppaction://hlinkshowjump?jump=nextslide"/>
            <a:extLst>
              <a:ext uri="{FF2B5EF4-FFF2-40B4-BE49-F238E27FC236}">
                <a16:creationId xmlns:a16="http://schemas.microsoft.com/office/drawing/2014/main" id="{E305FB61-02E2-4B2F-A999-A60469BCDAE6}"/>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5720354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par>
                          <p:cTn id="61" fill="hold">
                            <p:stCondLst>
                              <p:cond delay="0"/>
                            </p:stCondLst>
                            <p:childTnLst>
                              <p:par>
                                <p:cTn id="62" presetID="10" presetClass="entr" presetSubtype="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par>
                          <p:cTn id="72" fill="hold">
                            <p:stCondLst>
                              <p:cond delay="0"/>
                            </p:stCondLst>
                            <p:childTnLst>
                              <p:par>
                                <p:cTn id="73" presetID="10"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childTnLst>
              </p:cTn>
              <p:nextCondLst>
                <p:cond evt="onClick" delay="0">
                  <p:tgtEl>
                    <p:spTgt spid="11"/>
                  </p:tgtEl>
                </p:cond>
              </p:nextCondLst>
            </p:seq>
            <p:seq concurrent="1" nextAc="seek">
              <p:cTn id="76" restart="whenNotActive" fill="hold" evtFilter="cancelBubble" nodeType="interactiveSeq">
                <p:stCondLst>
                  <p:cond evt="onClick" delay="0">
                    <p:tgtEl>
                      <p:spTgt spid="27"/>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par>
                          <p:cTn id="83" fill="hold">
                            <p:stCondLst>
                              <p:cond delay="0"/>
                            </p:stCondLst>
                            <p:childTnLst>
                              <p:par>
                                <p:cTn id="84" presetID="10" presetClass="entr" presetSubtype="0" fill="hold" grpId="0" nodeType="after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fade">
                                      <p:cBhvr>
                                        <p:cTn id="86" dur="500"/>
                                        <p:tgtEl>
                                          <p:spTgt spid="22"/>
                                        </p:tgtEl>
                                      </p:cBhvr>
                                    </p:animEffect>
                                  </p:childTnLst>
                                </p:cTn>
                              </p:par>
                            </p:childTnLst>
                          </p:cTn>
                        </p:par>
                      </p:childTnLst>
                    </p:cTn>
                  </p:par>
                </p:childTnLst>
              </p:cTn>
              <p:nextCondLst>
                <p:cond evt="onClick" delay="0">
                  <p:tgtEl>
                    <p:spTgt spid="27"/>
                  </p:tgtEl>
                </p:cond>
              </p:nextCondLst>
            </p:seq>
            <p:seq concurrent="1" nextAc="seek">
              <p:cTn id="87" restart="whenNotActive" fill="hold" evtFilter="cancelBubble" nodeType="interactiveSeq">
                <p:stCondLst>
                  <p:cond evt="onClick" delay="0">
                    <p:tgtEl>
                      <p:spTgt spid="9"/>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childTnLst>
                                </p:cTn>
                              </p:par>
                            </p:childTnLst>
                          </p:cTn>
                        </p:par>
                        <p:par>
                          <p:cTn id="94" fill="hold">
                            <p:stCondLst>
                              <p:cond delay="0"/>
                            </p:stCondLst>
                            <p:childTnLst>
                              <p:par>
                                <p:cTn id="95" presetID="10" presetClass="entr" presetSubtype="0"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0" grpId="0"/>
      <p:bldP spid="11" grpId="0"/>
      <p:bldP spid="25" grpId="0"/>
      <p:bldP spid="27" grpId="0"/>
      <p:bldP spid="22" grpId="0" animBg="1"/>
      <p:bldP spid="33" grpId="0" animBg="1"/>
      <p:bldP spid="34" grpId="0" animBg="1"/>
      <p:bldP spid="35" grpId="0" animBg="1"/>
      <p:bldP spid="36" grpId="0" animBg="1"/>
      <p:bldP spid="37" grpId="0" animBg="1"/>
      <p:bldP spid="38" grpId="0" animBg="1"/>
      <p:bldP spid="24" grpId="0" animBg="1"/>
      <p:bldP spid="29" grpId="0" animBg="1"/>
      <p:bldP spid="30" grpId="0" animBg="1"/>
      <p:bldP spid="31" grpId="0" animBg="1"/>
      <p:bldP spid="32"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128</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Five: Tennessee Mental Health Law</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3"/>
          </a:xfrm>
          <a:noFill/>
        </p:spPr>
        <p:txBody>
          <a:bodyPr>
            <a:noAutofit/>
          </a:bodyPr>
          <a:lstStyle/>
          <a:p>
            <a:r>
              <a:rPr lang="en-US" dirty="0"/>
              <a:t>6. If a mandatory pre-screening agent is not available within two hours, who may complete the evaluation for a Certificate of Need? Click on the correct answer.</a:t>
            </a:r>
            <a:endParaRPr lang="en-US" i="1" dirty="0">
              <a:solidFill>
                <a:srgbClr val="EF3925"/>
              </a:solidFill>
            </a:endParaRPr>
          </a:p>
        </p:txBody>
      </p:sp>
      <p:sp>
        <p:nvSpPr>
          <p:cNvPr id="8" name="A">
            <a:extLst>
              <a:ext uri="{FF2B5EF4-FFF2-40B4-BE49-F238E27FC236}">
                <a16:creationId xmlns:a16="http://schemas.microsoft.com/office/drawing/2014/main" id="{1C05CB9C-975A-44CE-96F9-52077783FB5D}"/>
              </a:ext>
            </a:extLst>
          </p:cNvPr>
          <p:cNvSpPr/>
          <p:nvPr/>
        </p:nvSpPr>
        <p:spPr>
          <a:xfrm>
            <a:off x="2602037" y="2484451"/>
            <a:ext cx="4755692"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A crisis worker who is not a mandatory pre-screening agent</a:t>
            </a:r>
          </a:p>
        </p:txBody>
      </p:sp>
      <p:sp>
        <p:nvSpPr>
          <p:cNvPr id="9" name="B">
            <a:extLst>
              <a:ext uri="{FF2B5EF4-FFF2-40B4-BE49-F238E27FC236}">
                <a16:creationId xmlns:a16="http://schemas.microsoft.com/office/drawing/2014/main" id="{883F3155-8749-4BFA-856D-C063CAAAD10B}"/>
              </a:ext>
            </a:extLst>
          </p:cNvPr>
          <p:cNvSpPr/>
          <p:nvPr/>
        </p:nvSpPr>
        <p:spPr>
          <a:xfrm>
            <a:off x="2602036" y="3066126"/>
            <a:ext cx="4755693"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Licensed physician who consulted with a crisis team member</a:t>
            </a:r>
          </a:p>
        </p:txBody>
      </p:sp>
      <p:sp>
        <p:nvSpPr>
          <p:cNvPr id="10" name="C">
            <a:extLst>
              <a:ext uri="{FF2B5EF4-FFF2-40B4-BE49-F238E27FC236}">
                <a16:creationId xmlns:a16="http://schemas.microsoft.com/office/drawing/2014/main" id="{266F2CB7-38A4-4F88-AAF4-957108675EB7}"/>
              </a:ext>
            </a:extLst>
          </p:cNvPr>
          <p:cNvSpPr/>
          <p:nvPr/>
        </p:nvSpPr>
        <p:spPr>
          <a:xfrm>
            <a:off x="2602037" y="3647801"/>
            <a:ext cx="5574400" cy="403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A qualified mental health professionals who is not a mandatory pre-screening agent</a:t>
            </a:r>
          </a:p>
        </p:txBody>
      </p:sp>
      <p:sp>
        <p:nvSpPr>
          <p:cNvPr id="11" name="D">
            <a:extLst>
              <a:ext uri="{FF2B5EF4-FFF2-40B4-BE49-F238E27FC236}">
                <a16:creationId xmlns:a16="http://schemas.microsoft.com/office/drawing/2014/main" id="{BF1EB8EA-6300-4B93-AEF3-67863A18079A}"/>
              </a:ext>
            </a:extLst>
          </p:cNvPr>
          <p:cNvSpPr/>
          <p:nvPr/>
        </p:nvSpPr>
        <p:spPr>
          <a:xfrm>
            <a:off x="2602036" y="4155877"/>
            <a:ext cx="5257055"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 licensed psychologist with a health services provider designation who consulted with a crisis team member</a:t>
            </a:r>
          </a:p>
        </p:txBody>
      </p:sp>
      <p:sp>
        <p:nvSpPr>
          <p:cNvPr id="25" name="E">
            <a:extLst>
              <a:ext uri="{FF2B5EF4-FFF2-40B4-BE49-F238E27FC236}">
                <a16:creationId xmlns:a16="http://schemas.microsoft.com/office/drawing/2014/main" id="{A1EDD7A5-6670-4F61-9740-CC7BA91F3EFA}"/>
              </a:ext>
            </a:extLst>
          </p:cNvPr>
          <p:cNvSpPr/>
          <p:nvPr/>
        </p:nvSpPr>
        <p:spPr>
          <a:xfrm>
            <a:off x="2602037" y="473755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Both B and D</a:t>
            </a:r>
          </a:p>
        </p:txBody>
      </p:sp>
      <p:sp>
        <p:nvSpPr>
          <p:cNvPr id="27" name="F">
            <a:extLst>
              <a:ext uri="{FF2B5EF4-FFF2-40B4-BE49-F238E27FC236}">
                <a16:creationId xmlns:a16="http://schemas.microsoft.com/office/drawing/2014/main" id="{DDA23B6D-7FBB-4263-B95C-72ED00729A85}"/>
              </a:ext>
            </a:extLst>
          </p:cNvPr>
          <p:cNvSpPr/>
          <p:nvPr/>
        </p:nvSpPr>
        <p:spPr>
          <a:xfrm>
            <a:off x="2602037" y="531922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F. Both A and C</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451612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4787684"/>
            <a:ext cx="406493" cy="406493"/>
          </a:xfrm>
          <a:prstGeom prst="rect">
            <a:avLst/>
          </a:prstGeom>
        </p:spPr>
      </p:pic>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606200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653202"/>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60" y="4220443"/>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518720"/>
            <a:ext cx="406493" cy="406493"/>
          </a:xfrm>
          <a:prstGeom prst="rect">
            <a:avLst/>
          </a:prstGeom>
        </p:spPr>
      </p:pic>
      <p:pic>
        <p:nvPicPr>
          <p:cNvPr id="26" name="IncorrectX-C">
            <a:extLst>
              <a:ext uri="{FF2B5EF4-FFF2-40B4-BE49-F238E27FC236}">
                <a16:creationId xmlns:a16="http://schemas.microsoft.com/office/drawing/2014/main" id="{A0093424-22DE-4881-BD89-444817294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5354924"/>
            <a:ext cx="406493" cy="406493"/>
          </a:xfrm>
          <a:prstGeom prst="rect">
            <a:avLst/>
          </a:prstGeom>
        </p:spPr>
      </p:pic>
      <p:pic>
        <p:nvPicPr>
          <p:cNvPr id="28" name="IncorrectX-C">
            <a:extLst>
              <a:ext uri="{FF2B5EF4-FFF2-40B4-BE49-F238E27FC236}">
                <a16:creationId xmlns:a16="http://schemas.microsoft.com/office/drawing/2014/main" id="{78104AAA-6F9B-4855-BDDB-8A85AF4B6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3085961"/>
            <a:ext cx="406493" cy="406493"/>
          </a:xfrm>
          <a:prstGeom prst="rect">
            <a:avLst/>
          </a:prstGeom>
        </p:spPr>
      </p:pic>
      <p:sp>
        <p:nvSpPr>
          <p:cNvPr id="33" name="Blocker">
            <a:extLst>
              <a:ext uri="{FF2B5EF4-FFF2-40B4-BE49-F238E27FC236}">
                <a16:creationId xmlns:a16="http://schemas.microsoft.com/office/drawing/2014/main" id="{7A834943-FB37-406D-B867-D698F76F49A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locker">
            <a:extLst>
              <a:ext uri="{FF2B5EF4-FFF2-40B4-BE49-F238E27FC236}">
                <a16:creationId xmlns:a16="http://schemas.microsoft.com/office/drawing/2014/main" id="{07AA98C8-9E71-4231-803B-663C20BB00E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er">
            <a:extLst>
              <a:ext uri="{FF2B5EF4-FFF2-40B4-BE49-F238E27FC236}">
                <a16:creationId xmlns:a16="http://schemas.microsoft.com/office/drawing/2014/main" id="{E856328C-0131-4813-9E96-822FCA7E710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ocker">
            <a:extLst>
              <a:ext uri="{FF2B5EF4-FFF2-40B4-BE49-F238E27FC236}">
                <a16:creationId xmlns:a16="http://schemas.microsoft.com/office/drawing/2014/main" id="{2C5B106C-99D9-4CAC-9A32-0068123369A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er">
            <a:extLst>
              <a:ext uri="{FF2B5EF4-FFF2-40B4-BE49-F238E27FC236}">
                <a16:creationId xmlns:a16="http://schemas.microsoft.com/office/drawing/2014/main" id="{7C1E7518-30EA-40F1-AB0F-ED86753691B6}"/>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locker">
            <a:extLst>
              <a:ext uri="{FF2B5EF4-FFF2-40B4-BE49-F238E27FC236}">
                <a16:creationId xmlns:a16="http://schemas.microsoft.com/office/drawing/2014/main" id="{AF0403FE-D1D9-485D-B771-7D3FD9414BC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ontinueBTN">
            <a:hlinkClick r:id="" action="ppaction://hlinkshowjump?jump=nextslide"/>
            <a:extLst>
              <a:ext uri="{FF2B5EF4-FFF2-40B4-BE49-F238E27FC236}">
                <a16:creationId xmlns:a16="http://schemas.microsoft.com/office/drawing/2014/main" id="{ED39FDF1-F99F-433F-962C-5E51E680F236}"/>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9" name="ContinueBTN">
            <a:hlinkClick r:id="" action="ppaction://hlinkshowjump?jump=nextslide"/>
            <a:extLst>
              <a:ext uri="{FF2B5EF4-FFF2-40B4-BE49-F238E27FC236}">
                <a16:creationId xmlns:a16="http://schemas.microsoft.com/office/drawing/2014/main" id="{A839CB82-29DE-4BF7-B8EC-F6066C7B6BA1}"/>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0" name="ContinueBTN">
            <a:hlinkClick r:id="" action="ppaction://hlinkshowjump?jump=nextslide"/>
            <a:extLst>
              <a:ext uri="{FF2B5EF4-FFF2-40B4-BE49-F238E27FC236}">
                <a16:creationId xmlns:a16="http://schemas.microsoft.com/office/drawing/2014/main" id="{73ECBBA3-1E3E-4A5A-8BDB-419B75938FAA}"/>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1" name="ContinueBTN">
            <a:hlinkClick r:id="" action="ppaction://hlinkshowjump?jump=nextslide"/>
            <a:extLst>
              <a:ext uri="{FF2B5EF4-FFF2-40B4-BE49-F238E27FC236}">
                <a16:creationId xmlns:a16="http://schemas.microsoft.com/office/drawing/2014/main" id="{4DB30BA5-63A5-42B1-A578-E8B47A525F66}"/>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2" name="ContinueBTN">
            <a:hlinkClick r:id="" action="ppaction://hlinkshowjump?jump=nextslide"/>
            <a:extLst>
              <a:ext uri="{FF2B5EF4-FFF2-40B4-BE49-F238E27FC236}">
                <a16:creationId xmlns:a16="http://schemas.microsoft.com/office/drawing/2014/main" id="{DB046CDA-7E7C-44F9-9D20-EBBDC68063C7}"/>
              </a:ext>
            </a:extLst>
          </p:cNvPr>
          <p:cNvSpPr/>
          <p:nvPr/>
        </p:nvSpPr>
        <p:spPr>
          <a:xfrm>
            <a:off x="3591857" y="606441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853717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childTnLst>
                          </p:cTn>
                        </p:par>
                      </p:childTnLst>
                    </p:cTn>
                  </p:par>
                </p:childTnLst>
              </p:cTn>
              <p:nextCondLst>
                <p:cond evt="onClick" delay="0">
                  <p:tgtEl>
                    <p:spTgt spid="10"/>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childTnLst>
              </p:cTn>
              <p:nextCondLst>
                <p:cond evt="onClick" delay="0">
                  <p:tgtEl>
                    <p:spTgt spid="8"/>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par>
                          <p:cTn id="61" fill="hold">
                            <p:stCondLst>
                              <p:cond delay="0"/>
                            </p:stCondLst>
                            <p:childTnLst>
                              <p:par>
                                <p:cTn id="62" presetID="10" presetClass="entr" presetSubtype="0"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nextCondLst>
                <p:cond evt="onClick" delay="0">
                  <p:tgtEl>
                    <p:spTgt spid="25"/>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6"/>
                                        </p:tgtEl>
                                        <p:attrNameLst>
                                          <p:attrName>style.visibility</p:attrName>
                                        </p:attrNameLst>
                                      </p:cBhvr>
                                      <p:to>
                                        <p:strVal val="visible"/>
                                      </p:to>
                                    </p:set>
                                  </p:childTnLst>
                                </p:cTn>
                              </p:par>
                            </p:childTnLst>
                          </p:cTn>
                        </p:par>
                        <p:par>
                          <p:cTn id="72" fill="hold">
                            <p:stCondLst>
                              <p:cond delay="0"/>
                            </p:stCondLst>
                            <p:childTnLst>
                              <p:par>
                                <p:cTn id="73" presetID="10"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childTnLst>
              </p:cTn>
              <p:nextCondLst>
                <p:cond evt="onClick" delay="0">
                  <p:tgtEl>
                    <p:spTgt spid="11"/>
                  </p:tgtEl>
                </p:cond>
              </p:nextCondLst>
            </p:seq>
            <p:seq concurrent="1" nextAc="seek">
              <p:cTn id="76" restart="whenNotActive" fill="hold" evtFilter="cancelBubble" nodeType="interactiveSeq">
                <p:stCondLst>
                  <p:cond evt="onClick" delay="0">
                    <p:tgtEl>
                      <p:spTgt spid="9"/>
                    </p:tgtEl>
                  </p:cond>
                </p:stCondLst>
                <p:endSync evt="end" delay="0">
                  <p:rtn val="all"/>
                </p:endSync>
                <p:childTnLst>
                  <p:par>
                    <p:cTn id="77" fill="hold">
                      <p:stCondLst>
                        <p:cond delay="0"/>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par>
                          <p:cTn id="83" fill="hold">
                            <p:stCondLst>
                              <p:cond delay="0"/>
                            </p:stCondLst>
                            <p:childTnLst>
                              <p:par>
                                <p:cTn id="84" presetID="10" presetClass="entr" presetSubtype="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childTnLst>
                    </p:cTn>
                  </p:par>
                </p:childTnLst>
              </p:cTn>
              <p:nextCondLst>
                <p:cond evt="onClick" delay="0">
                  <p:tgtEl>
                    <p:spTgt spid="9"/>
                  </p:tgtEl>
                </p:cond>
              </p:nextCondLst>
            </p:seq>
            <p:seq concurrent="1" nextAc="seek">
              <p:cTn id="87" restart="whenNotActive" fill="hold" evtFilter="cancelBubble" nodeType="interactiveSeq">
                <p:stCondLst>
                  <p:cond evt="onClick" delay="0">
                    <p:tgtEl>
                      <p:spTgt spid="27"/>
                    </p:tgtEl>
                  </p:cond>
                </p:stCondLst>
                <p:endSync evt="end" delay="0">
                  <p:rtn val="all"/>
                </p:endSync>
                <p:childTnLst>
                  <p:par>
                    <p:cTn id="88" fill="hold">
                      <p:stCondLst>
                        <p:cond delay="0"/>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26"/>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childTnLst>
                                </p:cTn>
                              </p:par>
                            </p:childTnLst>
                          </p:cTn>
                        </p:par>
                        <p:par>
                          <p:cTn id="94" fill="hold">
                            <p:stCondLst>
                              <p:cond delay="0"/>
                            </p:stCondLst>
                            <p:childTnLst>
                              <p:par>
                                <p:cTn id="95" presetID="10" presetClass="entr" presetSubtype="0"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Effect transition="in" filter="fade">
                                      <p:cBhvr>
                                        <p:cTn id="97" dur="500"/>
                                        <p:tgtEl>
                                          <p:spTgt spid="24"/>
                                        </p:tgtEl>
                                      </p:cBhvr>
                                    </p:animEffect>
                                  </p:childTnLst>
                                </p:cTn>
                              </p:par>
                            </p:childTnLst>
                          </p:cTn>
                        </p:par>
                      </p:childTnLst>
                    </p:cTn>
                  </p:par>
                </p:childTnLst>
              </p:cTn>
              <p:nextCondLst>
                <p:cond evt="onClick" delay="0">
                  <p:tgtEl>
                    <p:spTgt spid="27"/>
                  </p:tgtEl>
                </p:cond>
              </p:nextCondLst>
            </p:seq>
          </p:childTnLst>
        </p:cTn>
      </p:par>
    </p:tnLst>
    <p:bldLst>
      <p:bldP spid="7" grpId="0" build="p"/>
      <p:bldP spid="8" grpId="0"/>
      <p:bldP spid="9" grpId="0"/>
      <p:bldP spid="10" grpId="0"/>
      <p:bldP spid="11" grpId="0"/>
      <p:bldP spid="25" grpId="0"/>
      <p:bldP spid="27" grpId="0"/>
      <p:bldP spid="22" grpId="0" animBg="1"/>
      <p:bldP spid="33" grpId="0" animBg="1"/>
      <p:bldP spid="34" grpId="0" animBg="1"/>
      <p:bldP spid="35" grpId="0" animBg="1"/>
      <p:bldP spid="36" grpId="0" animBg="1"/>
      <p:bldP spid="37" grpId="0" animBg="1"/>
      <p:bldP spid="38" grpId="0" animBg="1"/>
      <p:bldP spid="24" grpId="0" animBg="1"/>
      <p:bldP spid="29" grpId="0" animBg="1"/>
      <p:bldP spid="30" grpId="0" animBg="1"/>
      <p:bldP spid="31" grpId="0" animBg="1"/>
      <p:bldP spid="3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129</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Five: Tennessee Mental Health Law</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7. A person may be transported to a treatment resource before the Certificate of Need is completed if the transportation agent arrives and is ready to go. Click on the correct answer.</a:t>
            </a:r>
            <a:endParaRPr lang="en-US" i="1" dirty="0">
              <a:solidFill>
                <a:srgbClr val="EF3925"/>
              </a:solidFill>
            </a:endParaRP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130688"/>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04" y="2565380"/>
            <a:ext cx="406493" cy="406493"/>
          </a:xfrm>
          <a:prstGeom prst="rect">
            <a:avLst/>
          </a:prstGeom>
        </p:spPr>
      </p:pic>
      <p:sp>
        <p:nvSpPr>
          <p:cNvPr id="15" name="Blocker">
            <a:extLst>
              <a:ext uri="{FF2B5EF4-FFF2-40B4-BE49-F238E27FC236}">
                <a16:creationId xmlns:a16="http://schemas.microsoft.com/office/drawing/2014/main" id="{E59ADB87-18B1-442E-8FCF-F2FD947FFE5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BA835D1B-622F-4E64-9B8B-2403552670B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21344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51279A6C-4454-4F8C-9A2E-D2926A555E67}"/>
              </a:ext>
            </a:extLst>
          </p:cNvPr>
          <p:cNvSpPr/>
          <p:nvPr/>
        </p:nvSpPr>
        <p:spPr>
          <a:xfrm>
            <a:off x="3591857" y="421344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5888148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13</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One: Mental Health Crisis Services Definitions and Goals </a:t>
            </a:r>
          </a:p>
          <a:p>
            <a:endParaRPr lang="en-US" dirty="0"/>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581014" cy="818544"/>
          </a:xfrm>
          <a:noFill/>
        </p:spPr>
        <p:txBody>
          <a:bodyPr>
            <a:noAutofit/>
          </a:bodyPr>
          <a:lstStyle/>
          <a:p>
            <a:pPr marL="228600" indent="-228600">
              <a:lnSpc>
                <a:spcPct val="100000"/>
              </a:lnSpc>
              <a:buFont typeface="+mj-lt"/>
              <a:buAutoNum type="arabicPeriod" startAt="3"/>
            </a:pPr>
            <a:r>
              <a:rPr lang="en-US" dirty="0"/>
              <a:t>All of the following are included in Tennessee’s Statewide Crisis Services Continuum: Adult and Children &amp; Youth Mobile Crisis Response, Statewide Toll-Free Crisis Line, Crisis Respite Services, Follow- up Services, Crisis Stabilization Units (CSU), and Walk-In Center Services. Click on the correct answer.</a:t>
            </a:r>
          </a:p>
          <a:p>
            <a:pPr marL="228600" indent="-228600">
              <a:lnSpc>
                <a:spcPct val="100000"/>
              </a:lnSpc>
              <a:buFont typeface="+mj-lt"/>
              <a:buAutoNum type="arabicPeriod" startAt="3"/>
            </a:pPr>
            <a:endParaRPr lang="en-US" dirty="0"/>
          </a:p>
        </p:txBody>
      </p:sp>
      <p:sp>
        <p:nvSpPr>
          <p:cNvPr id="12" name="A">
            <a:extLst>
              <a:ext uri="{FF2B5EF4-FFF2-40B4-BE49-F238E27FC236}">
                <a16:creationId xmlns:a16="http://schemas.microsoft.com/office/drawing/2014/main" id="{41B6F977-8DE0-4254-B16A-8166368136FB}"/>
              </a:ext>
            </a:extLst>
          </p:cNvPr>
          <p:cNvSpPr/>
          <p:nvPr/>
        </p:nvSpPr>
        <p:spPr>
          <a:xfrm>
            <a:off x="2602037" y="293022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25" name="B">
            <a:extLst>
              <a:ext uri="{FF2B5EF4-FFF2-40B4-BE49-F238E27FC236}">
                <a16:creationId xmlns:a16="http://schemas.microsoft.com/office/drawing/2014/main" id="{71C3BAE5-5A21-465E-94B1-F532450C6A4C}"/>
              </a:ext>
            </a:extLst>
          </p:cNvPr>
          <p:cNvSpPr/>
          <p:nvPr/>
        </p:nvSpPr>
        <p:spPr>
          <a:xfrm>
            <a:off x="2602037" y="350429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297711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2965585"/>
            <a:ext cx="406493" cy="406493"/>
          </a:xfrm>
          <a:prstGeom prst="rect">
            <a:avLst/>
          </a:prstGeom>
        </p:spPr>
      </p:pic>
      <p:pic>
        <p:nvPicPr>
          <p:cNvPr id="26" name="IncorrectX-D">
            <a:extLst>
              <a:ext uri="{FF2B5EF4-FFF2-40B4-BE49-F238E27FC236}">
                <a16:creationId xmlns:a16="http://schemas.microsoft.com/office/drawing/2014/main" id="{94F8B690-4520-4BA3-82BE-0D1FEDAB2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3539503"/>
            <a:ext cx="406493" cy="406493"/>
          </a:xfrm>
          <a:prstGeom prst="rect">
            <a:avLst/>
          </a:prstGeom>
        </p:spPr>
      </p:pic>
      <p:sp>
        <p:nvSpPr>
          <p:cNvPr id="14" name="Blocker">
            <a:extLst>
              <a:ext uri="{FF2B5EF4-FFF2-40B4-BE49-F238E27FC236}">
                <a16:creationId xmlns:a16="http://schemas.microsoft.com/office/drawing/2014/main" id="{35B7D1FE-EAD7-4BBA-9B11-28D5F028C80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er">
            <a:extLst>
              <a:ext uri="{FF2B5EF4-FFF2-40B4-BE49-F238E27FC236}">
                <a16:creationId xmlns:a16="http://schemas.microsoft.com/office/drawing/2014/main" id="{3C481D11-0B91-4895-8E2D-48AEAE428CA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inueBTN E">
            <a:hlinkClick r:id="" action="ppaction://hlinkshowjump?jump=nextslide"/>
            <a:extLst>
              <a:ext uri="{FF2B5EF4-FFF2-40B4-BE49-F238E27FC236}">
                <a16:creationId xmlns:a16="http://schemas.microsoft.com/office/drawing/2014/main" id="{BFB2B9D0-AA6D-44B7-B332-06B2C4150910}"/>
              </a:ext>
            </a:extLst>
          </p:cNvPr>
          <p:cNvSpPr/>
          <p:nvPr/>
        </p:nvSpPr>
        <p:spPr>
          <a:xfrm>
            <a:off x="3591857" y="4525227"/>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525227"/>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6729289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childTnLst>
                    </p:cTn>
                  </p:par>
                </p:childTnLst>
              </p:cTn>
              <p:nextCondLst>
                <p:cond evt="onClick" delay="0">
                  <p:tgtEl>
                    <p:spTgt spid="25"/>
                  </p:tgtEl>
                </p:cond>
              </p:nextCondLst>
            </p:seq>
          </p:childTnLst>
        </p:cTn>
      </p:par>
    </p:tnLst>
    <p:bldLst>
      <p:bldP spid="7" grpId="0" build="p"/>
      <p:bldP spid="12" grpId="0"/>
      <p:bldP spid="25" grpId="0"/>
      <p:bldP spid="14" grpId="0" animBg="1"/>
      <p:bldP spid="15" grpId="0" animBg="1"/>
      <p:bldP spid="17" grpId="0" animBg="1"/>
      <p:bldP spid="2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130</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Five: Tennessee Mental Health Law</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8. Mandatory outpatient treatment is not a substitute for hospitalization and always follows involuntary hospitalization. Click on the correct answer.</a:t>
            </a:r>
            <a:endParaRPr lang="en-US" i="1" dirty="0">
              <a:solidFill>
                <a:srgbClr val="EF3925"/>
              </a:solidFill>
            </a:endParaRP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03" y="2570696"/>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03" y="3130688"/>
            <a:ext cx="406493" cy="406493"/>
          </a:xfrm>
          <a:prstGeom prst="rect">
            <a:avLst/>
          </a:prstGeom>
        </p:spPr>
      </p:pic>
      <p:sp>
        <p:nvSpPr>
          <p:cNvPr id="15" name="Blocker">
            <a:extLst>
              <a:ext uri="{FF2B5EF4-FFF2-40B4-BE49-F238E27FC236}">
                <a16:creationId xmlns:a16="http://schemas.microsoft.com/office/drawing/2014/main" id="{2BFABC1E-760C-40F3-B1CF-89E7CE53DD2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EA457F9B-EDB0-424B-8409-E19A6D4D34B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18155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3809AFD1-C748-4D74-99D4-33F29ED701C8}"/>
              </a:ext>
            </a:extLst>
          </p:cNvPr>
          <p:cNvSpPr/>
          <p:nvPr/>
        </p:nvSpPr>
        <p:spPr>
          <a:xfrm>
            <a:off x="3591857" y="418155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7445177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8"/>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131</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Five: Tennessee Mental Health Law</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9. Title 33 allows for disclosure of health records without consent of the person when the disclosure is necessary to assure service or care to the service recipient by the least drastic means. Click on the correct answer.</a:t>
            </a:r>
            <a:endParaRPr lang="en-US" i="1" dirty="0">
              <a:solidFill>
                <a:srgbClr val="EF3925"/>
              </a:solidFill>
            </a:endParaRP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03" y="2570696"/>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03" y="3130688"/>
            <a:ext cx="406493" cy="406493"/>
          </a:xfrm>
          <a:prstGeom prst="rect">
            <a:avLst/>
          </a:prstGeom>
        </p:spPr>
      </p:pic>
      <p:sp>
        <p:nvSpPr>
          <p:cNvPr id="15" name="Blocker">
            <a:extLst>
              <a:ext uri="{FF2B5EF4-FFF2-40B4-BE49-F238E27FC236}">
                <a16:creationId xmlns:a16="http://schemas.microsoft.com/office/drawing/2014/main" id="{9DDC983F-62A6-4D46-B3B1-5E9D9233050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F7FB6A97-F717-416F-8804-20D51AAEF23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20281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13A08730-18A1-4367-A9C3-FE77924F937D}"/>
              </a:ext>
            </a:extLst>
          </p:cNvPr>
          <p:cNvSpPr/>
          <p:nvPr/>
        </p:nvSpPr>
        <p:spPr>
          <a:xfrm>
            <a:off x="3591857" y="421344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4614032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8"/>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132</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Five: Tennessee Mental Health Law</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10. Duty to Warn law requires qualified mental health professionals to warn an intended victim if the professional knows that a person has made a specific serious threat of physical violence against a clearly identified person and the person has the apparent ability to commit such act. Click on the correct answer.</a:t>
            </a:r>
            <a:endParaRPr lang="en-US" i="1" dirty="0">
              <a:solidFill>
                <a:srgbClr val="EF3925"/>
              </a:solidFill>
            </a:endParaRPr>
          </a:p>
        </p:txBody>
      </p:sp>
      <p:sp>
        <p:nvSpPr>
          <p:cNvPr id="8" name="A">
            <a:extLst>
              <a:ext uri="{FF2B5EF4-FFF2-40B4-BE49-F238E27FC236}">
                <a16:creationId xmlns:a16="http://schemas.microsoft.com/office/drawing/2014/main" id="{1C05CB9C-975A-44CE-96F9-52077783FB5D}"/>
              </a:ext>
            </a:extLst>
          </p:cNvPr>
          <p:cNvSpPr/>
          <p:nvPr/>
        </p:nvSpPr>
        <p:spPr>
          <a:xfrm>
            <a:off x="2602037" y="263330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20181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03" y="2677026"/>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03" y="3237018"/>
            <a:ext cx="406493" cy="406493"/>
          </a:xfrm>
          <a:prstGeom prst="rect">
            <a:avLst/>
          </a:prstGeom>
        </p:spPr>
      </p:pic>
      <p:sp>
        <p:nvSpPr>
          <p:cNvPr id="15" name="Blocker">
            <a:extLst>
              <a:ext uri="{FF2B5EF4-FFF2-40B4-BE49-F238E27FC236}">
                <a16:creationId xmlns:a16="http://schemas.microsoft.com/office/drawing/2014/main" id="{8EDFEC26-3121-455A-B2A8-1D7E61D8D63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AB0D4D92-AB88-432F-AF1B-DFEFF0CEC41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13902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FE4C0D83-69B0-400A-A68B-A29D67F4E46F}"/>
              </a:ext>
            </a:extLst>
          </p:cNvPr>
          <p:cNvSpPr/>
          <p:nvPr/>
        </p:nvSpPr>
        <p:spPr>
          <a:xfrm>
            <a:off x="3591857" y="413902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5899651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8"/>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FEF0-E2E1-4F83-8836-D5166971EE56}"/>
              </a:ext>
            </a:extLst>
          </p:cNvPr>
          <p:cNvSpPr>
            <a:spLocks noGrp="1"/>
          </p:cNvSpPr>
          <p:nvPr>
            <p:ph type="ctrTitle"/>
          </p:nvPr>
        </p:nvSpPr>
        <p:spPr>
          <a:xfrm>
            <a:off x="628651" y="1584252"/>
            <a:ext cx="7886701" cy="806641"/>
          </a:xfrm>
        </p:spPr>
        <p:txBody>
          <a:bodyPr/>
          <a:lstStyle/>
          <a:p>
            <a:r>
              <a:rPr lang="en-US" dirty="0"/>
              <a:t>Chapter Six: </a:t>
            </a:r>
            <a:br>
              <a:rPr lang="en-US" dirty="0"/>
            </a:br>
            <a:r>
              <a:rPr lang="en-US" dirty="0"/>
              <a:t>Less Restrictive  Referral Alternatives</a:t>
            </a:r>
          </a:p>
        </p:txBody>
      </p:sp>
      <p:sp>
        <p:nvSpPr>
          <p:cNvPr id="3" name="Subtitle 2">
            <a:extLst>
              <a:ext uri="{FF2B5EF4-FFF2-40B4-BE49-F238E27FC236}">
                <a16:creationId xmlns:a16="http://schemas.microsoft.com/office/drawing/2014/main" id="{AE19A87E-34D4-4EDA-BF5D-C186CDB4D575}"/>
              </a:ext>
            </a:extLst>
          </p:cNvPr>
          <p:cNvSpPr>
            <a:spLocks noGrp="1"/>
          </p:cNvSpPr>
          <p:nvPr>
            <p:ph type="subTitle" idx="1"/>
          </p:nvPr>
        </p:nvSpPr>
        <p:spPr>
          <a:xfrm>
            <a:off x="628651" y="2670643"/>
            <a:ext cx="7886699" cy="365125"/>
          </a:xfrm>
        </p:spPr>
        <p:txBody>
          <a:bodyPr/>
          <a:lstStyle/>
          <a:p>
            <a:r>
              <a:rPr lang="en-US" dirty="0"/>
              <a:t>Objectives</a:t>
            </a:r>
          </a:p>
        </p:txBody>
      </p:sp>
      <p:sp>
        <p:nvSpPr>
          <p:cNvPr id="4" name="Footer Placeholder 3">
            <a:extLst>
              <a:ext uri="{FF2B5EF4-FFF2-40B4-BE49-F238E27FC236}">
                <a16:creationId xmlns:a16="http://schemas.microsoft.com/office/drawing/2014/main" id="{98AC3CE6-45E9-4177-AF5B-A27FFA6D934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F086892-9EEA-474F-A123-E36E788CB801}"/>
              </a:ext>
            </a:extLst>
          </p:cNvPr>
          <p:cNvSpPr>
            <a:spLocks noGrp="1"/>
          </p:cNvSpPr>
          <p:nvPr>
            <p:ph type="sldNum" sz="quarter" idx="12"/>
          </p:nvPr>
        </p:nvSpPr>
        <p:spPr/>
        <p:txBody>
          <a:bodyPr/>
          <a:lstStyle/>
          <a:p>
            <a:fld id="{C594740B-4443-42E0-BD04-50747A72C1C0}" type="slidenum">
              <a:rPr lang="en-US" smtClean="0"/>
              <a:t>133</a:t>
            </a:fld>
            <a:endParaRPr lang="en-US"/>
          </a:p>
        </p:txBody>
      </p:sp>
      <p:sp>
        <p:nvSpPr>
          <p:cNvPr id="6" name="Text Placeholder 5">
            <a:extLst>
              <a:ext uri="{FF2B5EF4-FFF2-40B4-BE49-F238E27FC236}">
                <a16:creationId xmlns:a16="http://schemas.microsoft.com/office/drawing/2014/main" id="{F24DA4EE-56FF-4A59-BED0-7322EDD19869}"/>
              </a:ext>
            </a:extLst>
          </p:cNvPr>
          <p:cNvSpPr>
            <a:spLocks noGrp="1"/>
          </p:cNvSpPr>
          <p:nvPr>
            <p:ph type="body" sz="quarter" idx="13"/>
          </p:nvPr>
        </p:nvSpPr>
        <p:spPr>
          <a:xfrm>
            <a:off x="628651" y="3013297"/>
            <a:ext cx="7886699" cy="1219200"/>
          </a:xfrm>
        </p:spPr>
        <p:txBody>
          <a:bodyPr/>
          <a:lstStyle/>
          <a:p>
            <a:pPr marL="214308" indent="-214308">
              <a:buFont typeface="Arial" panose="020B0604020202020204" pitchFamily="34" charset="0"/>
              <a:buChar char="•"/>
            </a:pPr>
            <a:r>
              <a:rPr lang="en-US" dirty="0"/>
              <a:t>Identify available less restrictive alternatives available in Tennessee</a:t>
            </a:r>
          </a:p>
          <a:p>
            <a:pPr marL="214308" indent="-214308">
              <a:buFont typeface="Arial" panose="020B0604020202020204" pitchFamily="34" charset="0"/>
              <a:buChar char="•"/>
            </a:pPr>
            <a:r>
              <a:rPr lang="en-US" dirty="0"/>
              <a:t>Gain understanding of how to access the services in a particular area</a:t>
            </a:r>
          </a:p>
        </p:txBody>
      </p:sp>
      <p:sp>
        <p:nvSpPr>
          <p:cNvPr id="7" name="Text Placeholder 6">
            <a:extLst>
              <a:ext uri="{FF2B5EF4-FFF2-40B4-BE49-F238E27FC236}">
                <a16:creationId xmlns:a16="http://schemas.microsoft.com/office/drawing/2014/main" id="{19B34898-2EC8-4F8C-B547-9FFFB659F1E0}"/>
              </a:ext>
            </a:extLst>
          </p:cNvPr>
          <p:cNvSpPr>
            <a:spLocks noGrp="1"/>
          </p:cNvSpPr>
          <p:nvPr>
            <p:ph type="body" sz="quarter" idx="14"/>
          </p:nvPr>
        </p:nvSpPr>
        <p:spPr>
          <a:xfrm>
            <a:off x="628650" y="3671152"/>
            <a:ext cx="7886699" cy="308664"/>
          </a:xfrm>
        </p:spPr>
        <p:txBody>
          <a:bodyPr/>
          <a:lstStyle/>
          <a:p>
            <a:r>
              <a:rPr lang="en-US" dirty="0"/>
              <a:t>Discussion</a:t>
            </a:r>
          </a:p>
        </p:txBody>
      </p:sp>
      <p:sp>
        <p:nvSpPr>
          <p:cNvPr id="8" name="Text Placeholder 7">
            <a:extLst>
              <a:ext uri="{FF2B5EF4-FFF2-40B4-BE49-F238E27FC236}">
                <a16:creationId xmlns:a16="http://schemas.microsoft.com/office/drawing/2014/main" id="{4C0E3D02-C793-4423-A155-E1E253CCB8C6}"/>
              </a:ext>
            </a:extLst>
          </p:cNvPr>
          <p:cNvSpPr>
            <a:spLocks noGrp="1"/>
          </p:cNvSpPr>
          <p:nvPr>
            <p:ph type="body" sz="quarter" idx="15"/>
          </p:nvPr>
        </p:nvSpPr>
        <p:spPr>
          <a:xfrm>
            <a:off x="628651" y="3986408"/>
            <a:ext cx="7886699" cy="1064053"/>
          </a:xfrm>
        </p:spPr>
        <p:txBody>
          <a:bodyPr/>
          <a:lstStyle/>
          <a:p>
            <a:pPr>
              <a:lnSpc>
                <a:spcPct val="100000"/>
              </a:lnSpc>
              <a:spcBef>
                <a:spcPts val="0"/>
              </a:spcBef>
            </a:pPr>
            <a:r>
              <a:rPr lang="en-US" dirty="0"/>
              <a:t>When a person does not meet the criteria for inpatient psychiatric hospitalization, there are options for less restrictive care in Tennessee. While these resources vary throughout the state, it is mandated by Title 33 that all available less restrictive alternatives to hospitalization or treatment resource must be unsuitable to the person needing care, training or treatment before the Certificate of Need for emergency involuntary hospitalization is completed.</a:t>
            </a:r>
          </a:p>
        </p:txBody>
      </p:sp>
      <p:cxnSp>
        <p:nvCxnSpPr>
          <p:cNvPr id="9" name="line">
            <a:extLst>
              <a:ext uri="{FF2B5EF4-FFF2-40B4-BE49-F238E27FC236}">
                <a16:creationId xmlns:a16="http://schemas.microsoft.com/office/drawing/2014/main" id="{27C46D85-5B3E-453D-845B-28A14868C739}"/>
              </a:ext>
            </a:extLst>
          </p:cNvPr>
          <p:cNvCxnSpPr>
            <a:cxnSpLocks/>
          </p:cNvCxnSpPr>
          <p:nvPr/>
        </p:nvCxnSpPr>
        <p:spPr>
          <a:xfrm>
            <a:off x="697097" y="2987611"/>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0" name="border">
            <a:extLst>
              <a:ext uri="{FF2B5EF4-FFF2-40B4-BE49-F238E27FC236}">
                <a16:creationId xmlns:a16="http://schemas.microsoft.com/office/drawing/2014/main" id="{66C8C5ED-06BA-4B5C-9EA4-20417FBD2288}"/>
              </a:ext>
            </a:extLst>
          </p:cNvPr>
          <p:cNvSpPr/>
          <p:nvPr/>
        </p:nvSpPr>
        <p:spPr>
          <a:xfrm>
            <a:off x="558874" y="2522839"/>
            <a:ext cx="8026253" cy="261268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11" name="line">
            <a:extLst>
              <a:ext uri="{FF2B5EF4-FFF2-40B4-BE49-F238E27FC236}">
                <a16:creationId xmlns:a16="http://schemas.microsoft.com/office/drawing/2014/main" id="{8D36177B-9EAE-4340-B0A4-F4BAD4486A58}"/>
              </a:ext>
            </a:extLst>
          </p:cNvPr>
          <p:cNvCxnSpPr>
            <a:cxnSpLocks/>
          </p:cNvCxnSpPr>
          <p:nvPr/>
        </p:nvCxnSpPr>
        <p:spPr>
          <a:xfrm>
            <a:off x="697097" y="3972478"/>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40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fade">
                                      <p:cBhvr>
                                        <p:cTn id="3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uiExpand="1" build="p"/>
      <p:bldP spid="7" grpId="0" build="p"/>
      <p:bldP spid="8" grpId="0" build="p"/>
      <p:bldP spid="10"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E7ED5-3F2B-4665-8569-A51A134F4313}"/>
              </a:ext>
            </a:extLst>
          </p:cNvPr>
          <p:cNvSpPr>
            <a:spLocks noGrp="1"/>
          </p:cNvSpPr>
          <p:nvPr>
            <p:ph type="title"/>
          </p:nvPr>
        </p:nvSpPr>
        <p:spPr>
          <a:xfrm>
            <a:off x="628650" y="880576"/>
            <a:ext cx="7886700" cy="648698"/>
          </a:xfrm>
        </p:spPr>
        <p:txBody>
          <a:bodyPr>
            <a:noAutofit/>
          </a:bodyPr>
          <a:lstStyle/>
          <a:p>
            <a:pPr>
              <a:lnSpc>
                <a:spcPct val="100000"/>
              </a:lnSpc>
            </a:pPr>
            <a:r>
              <a:rPr lang="en-US" dirty="0"/>
              <a:t>What options for less restrictive alternatives to inpatient hospitalization are available in Tennessee?</a:t>
            </a:r>
          </a:p>
        </p:txBody>
      </p:sp>
      <p:sp>
        <p:nvSpPr>
          <p:cNvPr id="3" name="Content Placeholder 2">
            <a:extLst>
              <a:ext uri="{FF2B5EF4-FFF2-40B4-BE49-F238E27FC236}">
                <a16:creationId xmlns:a16="http://schemas.microsoft.com/office/drawing/2014/main" id="{B50C129E-2B46-4FFB-BF27-ECDC41E29EC3}"/>
              </a:ext>
            </a:extLst>
          </p:cNvPr>
          <p:cNvSpPr>
            <a:spLocks noGrp="1"/>
          </p:cNvSpPr>
          <p:nvPr>
            <p:ph idx="4294967295"/>
          </p:nvPr>
        </p:nvSpPr>
        <p:spPr>
          <a:xfrm>
            <a:off x="457200" y="1729928"/>
            <a:ext cx="8346559" cy="4351338"/>
          </a:xfrm>
        </p:spPr>
        <p:txBody>
          <a:bodyPr>
            <a:noAutofit/>
          </a:bodyPr>
          <a:lstStyle/>
          <a:p>
            <a:pPr>
              <a:lnSpc>
                <a:spcPct val="100000"/>
              </a:lnSpc>
            </a:pPr>
            <a:r>
              <a:rPr lang="en-US" b="1" dirty="0">
                <a:solidFill>
                  <a:srgbClr val="20386D"/>
                </a:solidFill>
              </a:rPr>
              <a:t>Home/ natural support system</a:t>
            </a:r>
          </a:p>
          <a:p>
            <a:pPr>
              <a:lnSpc>
                <a:spcPct val="100000"/>
              </a:lnSpc>
            </a:pPr>
            <a:r>
              <a:rPr lang="en-US" dirty="0"/>
              <a:t>The term “natural supports” refers to the resources inherent in community environments that can be used for habilitative and supportive purposes.</a:t>
            </a:r>
          </a:p>
          <a:p>
            <a:pPr>
              <a:lnSpc>
                <a:spcPct val="100000"/>
              </a:lnSpc>
            </a:pPr>
            <a:r>
              <a:rPr lang="en-US" b="1" dirty="0">
                <a:solidFill>
                  <a:srgbClr val="20386D"/>
                </a:solidFill>
              </a:rPr>
              <a:t>Support services (peer, dual anonymous, alcoholics anonymous, etc.)</a:t>
            </a:r>
          </a:p>
          <a:p>
            <a:pPr>
              <a:lnSpc>
                <a:spcPct val="100000"/>
              </a:lnSpc>
            </a:pPr>
            <a:r>
              <a:rPr lang="en-US" dirty="0"/>
              <a:t>Support groups that are usually provided free of charge and with leadership from within the group.</a:t>
            </a:r>
          </a:p>
          <a:p>
            <a:pPr>
              <a:lnSpc>
                <a:spcPct val="100000"/>
              </a:lnSpc>
            </a:pPr>
            <a:r>
              <a:rPr lang="en-US" b="1" dirty="0">
                <a:solidFill>
                  <a:srgbClr val="20386D"/>
                </a:solidFill>
              </a:rPr>
              <a:t>Psychiatric rehabilitation services</a:t>
            </a:r>
          </a:p>
          <a:p>
            <a:pPr>
              <a:lnSpc>
                <a:spcPct val="100000"/>
              </a:lnSpc>
            </a:pPr>
            <a:r>
              <a:rPr lang="en-US" dirty="0"/>
              <a:t>Psychiatric rehabilitation is an array of consumer-centered recovery services designed to support the individual in the attainment or maintenance of his or her optimal level of functioning. These services are designed to capitalize on personal strengths, develop coping skills and strategies to deal with deficits and develop a supportive environment in which to function as independent as possible on the individual’s recovery journey.</a:t>
            </a:r>
          </a:p>
          <a:p>
            <a:pPr>
              <a:lnSpc>
                <a:spcPct val="100000"/>
              </a:lnSpc>
            </a:pPr>
            <a:r>
              <a:rPr lang="en-US" b="1" dirty="0">
                <a:solidFill>
                  <a:srgbClr val="20386D"/>
                </a:solidFill>
              </a:rPr>
              <a:t>Regular outpatient individual or group therapy (psychiatric and/or alcohol &amp; drug)</a:t>
            </a:r>
          </a:p>
          <a:p>
            <a:pPr>
              <a:lnSpc>
                <a:spcPct val="100000"/>
              </a:lnSpc>
            </a:pPr>
            <a:r>
              <a:rPr lang="en-US" dirty="0"/>
              <a:t>Services are usually provided for a fee and people attend sessions on a weekly, bi-weekly or monthly basis. Sessions are structured by a professional group leader who is usually a licensed mental health professional.</a:t>
            </a:r>
          </a:p>
          <a:p>
            <a:pPr>
              <a:lnSpc>
                <a:spcPct val="100000"/>
              </a:lnSpc>
            </a:pPr>
            <a:r>
              <a:rPr lang="en-US" b="1" dirty="0">
                <a:solidFill>
                  <a:srgbClr val="20386D"/>
                </a:solidFill>
              </a:rPr>
              <a:t>Regular and intensive case management services</a:t>
            </a:r>
          </a:p>
          <a:p>
            <a:pPr>
              <a:lnSpc>
                <a:spcPct val="100000"/>
              </a:lnSpc>
            </a:pPr>
            <a:r>
              <a:rPr lang="en-US" dirty="0"/>
              <a:t>These are services where mental health professionals check-in with people needing guidance in taking medications, attending appointments, help with a few activities of daily living such as shopping and obtaining medications. The case managers may check-in with the people through telephone calls and/or home visits.</a:t>
            </a:r>
          </a:p>
        </p:txBody>
      </p:sp>
      <p:sp>
        <p:nvSpPr>
          <p:cNvPr id="4" name="Footer Placeholder 3">
            <a:extLst>
              <a:ext uri="{FF2B5EF4-FFF2-40B4-BE49-F238E27FC236}">
                <a16:creationId xmlns:a16="http://schemas.microsoft.com/office/drawing/2014/main" id="{F565FE2F-081D-4138-8F2D-CE7C800A5A3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2307FA-2173-4EFB-A358-CF712883EDB1}"/>
              </a:ext>
            </a:extLst>
          </p:cNvPr>
          <p:cNvSpPr>
            <a:spLocks noGrp="1"/>
          </p:cNvSpPr>
          <p:nvPr>
            <p:ph type="sldNum" sz="quarter" idx="12"/>
          </p:nvPr>
        </p:nvSpPr>
        <p:spPr/>
        <p:txBody>
          <a:bodyPr/>
          <a:lstStyle/>
          <a:p>
            <a:fld id="{C594740B-4443-42E0-BD04-50747A72C1C0}" type="slidenum">
              <a:rPr lang="en-US" smtClean="0"/>
              <a:t>134</a:t>
            </a:fld>
            <a:endParaRPr lang="en-US"/>
          </a:p>
        </p:txBody>
      </p:sp>
      <p:sp>
        <p:nvSpPr>
          <p:cNvPr id="6" name="border">
            <a:extLst>
              <a:ext uri="{FF2B5EF4-FFF2-40B4-BE49-F238E27FC236}">
                <a16:creationId xmlns:a16="http://schemas.microsoft.com/office/drawing/2014/main" id="{F19614F4-F671-4A19-8A6B-F89CAE8287E7}"/>
              </a:ext>
            </a:extLst>
          </p:cNvPr>
          <p:cNvSpPr/>
          <p:nvPr/>
        </p:nvSpPr>
        <p:spPr>
          <a:xfrm>
            <a:off x="398721" y="1648043"/>
            <a:ext cx="8346559" cy="451883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55984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45ABC9-6A1D-4574-9A19-65CE4491A294}"/>
              </a:ext>
            </a:extLst>
          </p:cNvPr>
          <p:cNvSpPr>
            <a:spLocks noGrp="1"/>
          </p:cNvSpPr>
          <p:nvPr>
            <p:ph idx="1"/>
          </p:nvPr>
        </p:nvSpPr>
        <p:spPr>
          <a:xfrm>
            <a:off x="324295" y="861790"/>
            <a:ext cx="8495415" cy="5483929"/>
          </a:xfrm>
        </p:spPr>
        <p:txBody>
          <a:bodyPr/>
          <a:lstStyle/>
          <a:p>
            <a:r>
              <a:rPr lang="en-US" b="1" dirty="0">
                <a:solidFill>
                  <a:srgbClr val="20386D"/>
                </a:solidFill>
              </a:rPr>
              <a:t>Regular and emergency medication evaluation/assessment</a:t>
            </a:r>
          </a:p>
          <a:p>
            <a:r>
              <a:rPr lang="en-US" dirty="0"/>
              <a:t>The person is evaluated by a psychiatrist, physician, nurse practitioner or physician’s assistant for need of behavioral health medications and prescribes the medications as needed.</a:t>
            </a:r>
            <a:endParaRPr lang="en-US" b="1" dirty="0"/>
          </a:p>
          <a:p>
            <a:r>
              <a:rPr lang="en-US" b="1" dirty="0">
                <a:solidFill>
                  <a:srgbClr val="20386D"/>
                </a:solidFill>
              </a:rPr>
              <a:t>Outpatient Therapy (psychiatric and/or alcohol &amp; drug)</a:t>
            </a:r>
          </a:p>
          <a:p>
            <a:r>
              <a:rPr lang="en-US" dirty="0"/>
              <a:t>A customized therapeutic program provided on an outpatient basis.</a:t>
            </a:r>
          </a:p>
          <a:p>
            <a:r>
              <a:rPr lang="en-US" b="1" dirty="0">
                <a:solidFill>
                  <a:srgbClr val="20386D"/>
                </a:solidFill>
              </a:rPr>
              <a:t>Day treatment</a:t>
            </a:r>
          </a:p>
          <a:p>
            <a:r>
              <a:rPr lang="en-US" dirty="0"/>
              <a:t>From TDMHSAS Rule, Chapter </a:t>
            </a:r>
            <a:r>
              <a:rPr lang="en-US" i="1" dirty="0"/>
              <a:t>0904-5-15</a:t>
            </a:r>
            <a:r>
              <a:rPr lang="en-US" dirty="0"/>
              <a:t>: Adult day treatment service is a non-residential program that provides a treatment and/or rehabilitation of at least three (3) hours duration per program day for adult persons. The program may be structured and offer community living skills training, vocational training, assistance with interpersonal relationships and be geared toward moving the person on to a more independent and normal lifestyle. The program may also be unstructured and provide socialization and maintenance to persons who might not move on to more independence. TDMHSAS also requires this program to be licensed through TDMHSAS.</a:t>
            </a:r>
          </a:p>
          <a:p>
            <a:r>
              <a:rPr lang="en-US" b="1" dirty="0">
                <a:solidFill>
                  <a:srgbClr val="20386D"/>
                </a:solidFill>
              </a:rPr>
              <a:t>Medical and social detox</a:t>
            </a:r>
          </a:p>
          <a:p>
            <a:r>
              <a:rPr lang="en-US" dirty="0"/>
              <a:t>Medical Detoxification occurs in a hospital inpatient or residential facility that offers comprehensive substance abuse treatment, detoxification, and care.</a:t>
            </a:r>
          </a:p>
          <a:p>
            <a:r>
              <a:rPr lang="en-US" b="1" dirty="0">
                <a:solidFill>
                  <a:srgbClr val="20386D"/>
                </a:solidFill>
              </a:rPr>
              <a:t>Crisis Respite Services</a:t>
            </a:r>
          </a:p>
          <a:p>
            <a:r>
              <a:rPr lang="en-US" dirty="0"/>
              <a:t>This is a voluntary service where the person stays at a specified location with a mental health agency staff person for no more than 2 days. The purpose is to separate the person from the stressor or environment that contributed to the crisis. Minimal behavioral health interventions are provided.</a:t>
            </a:r>
          </a:p>
          <a:p>
            <a:r>
              <a:rPr lang="en-US" b="1" dirty="0">
                <a:solidFill>
                  <a:srgbClr val="20386D"/>
                </a:solidFill>
              </a:rPr>
              <a:t>Crisis Walk-In 23 Hour Observation</a:t>
            </a:r>
          </a:p>
          <a:p>
            <a:r>
              <a:rPr lang="en-US" dirty="0"/>
              <a:t>This offers walk-in services for crisis resolution and treatment monitoring for up to 23 hours for individuals who may otherwise go to the hospital. It is staffed by mental health professionals, psychiatric medication prescribers, and nurses and provides a safe, supportive environment for the individual as he or she resolves the immediate crisis.</a:t>
            </a:r>
          </a:p>
        </p:txBody>
      </p:sp>
      <p:sp>
        <p:nvSpPr>
          <p:cNvPr id="3" name="Footer Placeholder 2">
            <a:extLst>
              <a:ext uri="{FF2B5EF4-FFF2-40B4-BE49-F238E27FC236}">
                <a16:creationId xmlns:a16="http://schemas.microsoft.com/office/drawing/2014/main" id="{2E74546C-7200-4205-8148-A801595EA0BA}"/>
              </a:ext>
            </a:extLst>
          </p:cNvPr>
          <p:cNvSpPr>
            <a:spLocks noGrp="1"/>
          </p:cNvSpPr>
          <p:nvPr>
            <p:ph type="ftr" sz="quarter" idx="11"/>
          </p:nvPr>
        </p:nvSpPr>
        <p:spPr>
          <a:xfrm>
            <a:off x="2413591" y="6356353"/>
            <a:ext cx="5026871" cy="365125"/>
          </a:xfrm>
        </p:spPr>
        <p:txBody>
          <a:bodyPr/>
          <a:lstStyle/>
          <a:p>
            <a:endParaRPr lang="en-US" dirty="0"/>
          </a:p>
        </p:txBody>
      </p:sp>
      <p:sp>
        <p:nvSpPr>
          <p:cNvPr id="4" name="Slide Number Placeholder 3">
            <a:extLst>
              <a:ext uri="{FF2B5EF4-FFF2-40B4-BE49-F238E27FC236}">
                <a16:creationId xmlns:a16="http://schemas.microsoft.com/office/drawing/2014/main" id="{F85CFCC3-25BA-43A4-B6CF-FCABD4888075}"/>
              </a:ext>
            </a:extLst>
          </p:cNvPr>
          <p:cNvSpPr>
            <a:spLocks noGrp="1"/>
          </p:cNvSpPr>
          <p:nvPr>
            <p:ph type="sldNum" sz="quarter" idx="12"/>
          </p:nvPr>
        </p:nvSpPr>
        <p:spPr/>
        <p:txBody>
          <a:bodyPr/>
          <a:lstStyle/>
          <a:p>
            <a:fld id="{C594740B-4443-42E0-BD04-50747A72C1C0}" type="slidenum">
              <a:rPr lang="en-US" smtClean="0"/>
              <a:t>135</a:t>
            </a:fld>
            <a:endParaRPr lang="en-US"/>
          </a:p>
        </p:txBody>
      </p:sp>
      <p:sp>
        <p:nvSpPr>
          <p:cNvPr id="5" name="border">
            <a:extLst>
              <a:ext uri="{FF2B5EF4-FFF2-40B4-BE49-F238E27FC236}">
                <a16:creationId xmlns:a16="http://schemas.microsoft.com/office/drawing/2014/main" id="{A27135F4-D4F5-485E-B162-D7F4685A2A5A}"/>
              </a:ext>
            </a:extLst>
          </p:cNvPr>
          <p:cNvSpPr/>
          <p:nvPr/>
        </p:nvSpPr>
        <p:spPr>
          <a:xfrm>
            <a:off x="260498" y="778648"/>
            <a:ext cx="8623005" cy="54839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3490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Effect transition="in" filter="fade">
                                      <p:cBhvr>
                                        <p:cTn id="51" dur="500"/>
                                        <p:tgtEl>
                                          <p:spTgt spid="2">
                                            <p:txEl>
                                              <p:pRg st="10" end="10"/>
                                            </p:txEl>
                                          </p:spTgt>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Effect transition="in" filter="fade">
                                      <p:cBhvr>
                                        <p:cTn id="5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6FC827-5EA6-4161-878D-5C4EDE556020}"/>
              </a:ext>
            </a:extLst>
          </p:cNvPr>
          <p:cNvSpPr>
            <a:spLocks noGrp="1"/>
          </p:cNvSpPr>
          <p:nvPr>
            <p:ph idx="1"/>
          </p:nvPr>
        </p:nvSpPr>
        <p:spPr>
          <a:xfrm>
            <a:off x="446567" y="915258"/>
            <a:ext cx="8261498" cy="5238525"/>
          </a:xfrm>
        </p:spPr>
        <p:txBody>
          <a:bodyPr/>
          <a:lstStyle/>
          <a:p>
            <a:pPr>
              <a:lnSpc>
                <a:spcPct val="100000"/>
              </a:lnSpc>
            </a:pPr>
            <a:r>
              <a:rPr lang="en-US" b="1" dirty="0">
                <a:solidFill>
                  <a:srgbClr val="20386D"/>
                </a:solidFill>
              </a:rPr>
              <a:t>Crisis Stabilization Unit</a:t>
            </a:r>
          </a:p>
          <a:p>
            <a:pPr>
              <a:lnSpc>
                <a:spcPct val="100000"/>
              </a:lnSpc>
              <a:spcBef>
                <a:spcPts val="600"/>
              </a:spcBef>
            </a:pPr>
            <a:r>
              <a:rPr lang="en-US" dirty="0"/>
              <a:t>From TDMHSAS Rule, Chapter </a:t>
            </a:r>
            <a:r>
              <a:rPr lang="en-US" i="1" dirty="0"/>
              <a:t>0904-5-18</a:t>
            </a:r>
            <a:r>
              <a:rPr lang="en-US" dirty="0"/>
              <a:t>: A Crisis Stabilization Unit is a non-hospital facility-based service that offers twenty-four (24) hour intensive mental health treatment. The focus is on short-term stabilization (up to 72 hours) for those persons whose psychiatric condition does not meet the criteria for involuntary commitment to a psychiatric hospital or other treatment resource. If necessary, in order to assure that adequate arrangements are in place to allow for the safe discharge of the person, the length of stay may be extended by up to 24 hours. TDMHSAS also requires these facilities to be licensed through TDMHSAS.</a:t>
            </a:r>
          </a:p>
          <a:p>
            <a:pPr>
              <a:lnSpc>
                <a:spcPct val="100000"/>
              </a:lnSpc>
              <a:spcBef>
                <a:spcPts val="600"/>
              </a:spcBef>
            </a:pPr>
            <a:r>
              <a:rPr lang="en-US" b="1" dirty="0">
                <a:solidFill>
                  <a:srgbClr val="20386D"/>
                </a:solidFill>
              </a:rPr>
              <a:t>Partial Hospitalization</a:t>
            </a:r>
          </a:p>
          <a:p>
            <a:pPr>
              <a:lnSpc>
                <a:spcPct val="100000"/>
              </a:lnSpc>
              <a:spcBef>
                <a:spcPts val="600"/>
              </a:spcBef>
            </a:pPr>
            <a:r>
              <a:rPr lang="en-US" dirty="0"/>
              <a:t>From TDMHSAS Rule, Chapter </a:t>
            </a:r>
            <a:r>
              <a:rPr lang="en-US" i="1" dirty="0"/>
              <a:t>0940-4-33</a:t>
            </a:r>
            <a:r>
              <a:rPr lang="en-US" dirty="0"/>
              <a:t>: Partial hospitalization is a non residential medical directed treatment program that offers intensive, coordinated, and structured services for adults and/or children within a stable therapeutic milieu. Partial hospitalization embraces day, evening, night, and weekend treatment programs which employ an integrated, comprehensive and complementary schedule of recognized mental health service approaches. Partial hospitalization is designed to provide intensive services for persons who are able to be voluntarily diverted from inpatient psychiatric hospitalization or require intensive treatment after discharge from an inpatient stay. Programs are designed to serve persons with significant impairment resulting from a psychiatric, emotional or behavioral disorder. Such programs are also intended to have a positive impact on the person’s support system.</a:t>
            </a:r>
          </a:p>
          <a:p>
            <a:pPr>
              <a:lnSpc>
                <a:spcPct val="100000"/>
              </a:lnSpc>
              <a:spcBef>
                <a:spcPts val="600"/>
              </a:spcBef>
            </a:pPr>
            <a:r>
              <a:rPr lang="en-US" dirty="0"/>
              <a:t>Partial hospitalization programs may either be free standing or integrated with a broader mental health or medical programs. TDMHSAS also requires these facilities to be licensed through TDMHSAS.</a:t>
            </a:r>
          </a:p>
          <a:p>
            <a:pPr>
              <a:lnSpc>
                <a:spcPct val="100000"/>
              </a:lnSpc>
              <a:spcBef>
                <a:spcPts val="600"/>
              </a:spcBef>
            </a:pPr>
            <a:r>
              <a:rPr lang="en-US" b="1" dirty="0">
                <a:solidFill>
                  <a:srgbClr val="20386D"/>
                </a:solidFill>
              </a:rPr>
              <a:t>Walk-In Center</a:t>
            </a:r>
          </a:p>
          <a:p>
            <a:pPr>
              <a:lnSpc>
                <a:spcPct val="100000"/>
              </a:lnSpc>
              <a:spcBef>
                <a:spcPts val="600"/>
              </a:spcBef>
            </a:pPr>
            <a:r>
              <a:rPr lang="en-US" dirty="0"/>
              <a:t>A non-hospital, facility-based service located at the Crisis Stabilization Unit that offer twenty-four hour, seven days per week behavioral health treatment to adults 18 years of age and older by providing assessment and evaluation, early intervention, prevention, stabilization, referral, and follow-up services for individuals seeking assistance in obtaining appropriate behavioral health services or linkage of services to achieve and/or improve his/her prior level of functioning following a crisis situation.</a:t>
            </a:r>
          </a:p>
        </p:txBody>
      </p:sp>
      <p:sp>
        <p:nvSpPr>
          <p:cNvPr id="3" name="Footer Placeholder 2">
            <a:extLst>
              <a:ext uri="{FF2B5EF4-FFF2-40B4-BE49-F238E27FC236}">
                <a16:creationId xmlns:a16="http://schemas.microsoft.com/office/drawing/2014/main" id="{CC715EEE-ECD7-475D-BAC3-E58391C82F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229B19-9E51-4EFC-A3D3-3E40DB332F8D}"/>
              </a:ext>
            </a:extLst>
          </p:cNvPr>
          <p:cNvSpPr>
            <a:spLocks noGrp="1"/>
          </p:cNvSpPr>
          <p:nvPr>
            <p:ph type="sldNum" sz="quarter" idx="12"/>
          </p:nvPr>
        </p:nvSpPr>
        <p:spPr/>
        <p:txBody>
          <a:bodyPr/>
          <a:lstStyle/>
          <a:p>
            <a:fld id="{C594740B-4443-42E0-BD04-50747A72C1C0}" type="slidenum">
              <a:rPr lang="en-US" smtClean="0"/>
              <a:t>136</a:t>
            </a:fld>
            <a:endParaRPr lang="en-US"/>
          </a:p>
        </p:txBody>
      </p:sp>
      <p:sp>
        <p:nvSpPr>
          <p:cNvPr id="5" name="border">
            <a:extLst>
              <a:ext uri="{FF2B5EF4-FFF2-40B4-BE49-F238E27FC236}">
                <a16:creationId xmlns:a16="http://schemas.microsoft.com/office/drawing/2014/main" id="{BDA62358-55B2-4807-913D-8135679A44DF}"/>
              </a:ext>
            </a:extLst>
          </p:cNvPr>
          <p:cNvSpPr/>
          <p:nvPr/>
        </p:nvSpPr>
        <p:spPr>
          <a:xfrm>
            <a:off x="342900" y="808074"/>
            <a:ext cx="8458201" cy="534570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0529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FAB9-2F02-438D-955C-CDB2788CCCB6}"/>
              </a:ext>
            </a:extLst>
          </p:cNvPr>
          <p:cNvSpPr>
            <a:spLocks noGrp="1"/>
          </p:cNvSpPr>
          <p:nvPr>
            <p:ph type="title"/>
          </p:nvPr>
        </p:nvSpPr>
        <p:spPr>
          <a:xfrm>
            <a:off x="366823" y="828612"/>
            <a:ext cx="8410354" cy="481999"/>
          </a:xfrm>
        </p:spPr>
        <p:txBody>
          <a:bodyPr>
            <a:normAutofit fontScale="90000"/>
          </a:bodyPr>
          <a:lstStyle/>
          <a:p>
            <a:r>
              <a:rPr lang="en-US" dirty="0"/>
              <a:t>How do I find out which alternatives are available in my area?</a:t>
            </a:r>
          </a:p>
        </p:txBody>
      </p:sp>
      <p:sp>
        <p:nvSpPr>
          <p:cNvPr id="3" name="Content Placeholder 2">
            <a:extLst>
              <a:ext uri="{FF2B5EF4-FFF2-40B4-BE49-F238E27FC236}">
                <a16:creationId xmlns:a16="http://schemas.microsoft.com/office/drawing/2014/main" id="{FF187E1C-42F2-4D0F-AA40-21B3084214CC}"/>
              </a:ext>
            </a:extLst>
          </p:cNvPr>
          <p:cNvSpPr>
            <a:spLocks noGrp="1"/>
          </p:cNvSpPr>
          <p:nvPr>
            <p:ph idx="4294967295"/>
          </p:nvPr>
        </p:nvSpPr>
        <p:spPr>
          <a:xfrm>
            <a:off x="430619" y="1357773"/>
            <a:ext cx="8282763" cy="4532664"/>
          </a:xfrm>
        </p:spPr>
        <p:txBody>
          <a:bodyPr>
            <a:noAutofit/>
          </a:bodyPr>
          <a:lstStyle/>
          <a:p>
            <a:pPr>
              <a:lnSpc>
                <a:spcPct val="110000"/>
              </a:lnSpc>
            </a:pPr>
            <a:r>
              <a:rPr lang="en-US" sz="1600" b="1" dirty="0">
                <a:solidFill>
                  <a:srgbClr val="20386D"/>
                </a:solidFill>
                <a:latin typeface="PermianSlabSerifTypeface" panose="02000000000000000000" pitchFamily="50" charset="0"/>
              </a:rPr>
              <a:t>Residential Treatment Based Programs</a:t>
            </a:r>
          </a:p>
          <a:p>
            <a:pPr>
              <a:lnSpc>
                <a:spcPct val="100000"/>
              </a:lnSpc>
            </a:pPr>
            <a:r>
              <a:rPr lang="en-US" dirty="0"/>
              <a:t>From TDMHSAS Rule, Chapter </a:t>
            </a:r>
            <a:r>
              <a:rPr lang="en-US" i="1" dirty="0"/>
              <a:t>0940-5-17</a:t>
            </a:r>
            <a:r>
              <a:rPr lang="en-US" dirty="0"/>
              <a:t>: Adult residential treatment program is a mental health treatment program that offers 24 hours intensive, coordinated, and structured services for adult persons within a non-permanent therapeutic milieu that focuses on enabling a person to move to a less restrictive environment. TDMHSAS also requires these facilities to be licensed through TDMHSAS.</a:t>
            </a:r>
          </a:p>
          <a:p>
            <a:pPr>
              <a:lnSpc>
                <a:spcPct val="100000"/>
              </a:lnSpc>
            </a:pPr>
            <a:r>
              <a:rPr lang="en-US" dirty="0"/>
              <a:t>The local crisis services provider usually either operates the less restrictive crisis alternatives or is aware of the community resources. Also, the managed care organizations or behavioral health organizations that serve the </a:t>
            </a:r>
            <a:r>
              <a:rPr lang="en-US" dirty="0" err="1"/>
              <a:t>TennCare</a:t>
            </a:r>
            <a:r>
              <a:rPr lang="en-US" dirty="0"/>
              <a:t> population will have a list of alternative sources that are available to those with </a:t>
            </a:r>
            <a:r>
              <a:rPr lang="en-US" dirty="0" err="1"/>
              <a:t>TennCare</a:t>
            </a:r>
            <a:r>
              <a:rPr lang="en-US" dirty="0"/>
              <a:t>. For individuals with other health insurance, the individuals’ insurance companies can be contacted for resources.</a:t>
            </a:r>
          </a:p>
          <a:p>
            <a:pPr>
              <a:lnSpc>
                <a:spcPct val="100000"/>
              </a:lnSpc>
            </a:pPr>
            <a:r>
              <a:rPr lang="en-US" dirty="0"/>
              <a:t>Community mental health agencies also may provide community alternatives. There are a number of community mental health providers in the state that are not crisis services providers, but do provide emergency services for active clients. Some agencies accept public funds and others rely strictly on private payment. In any event, contacting the sources before the alternative is needed is highly encouraged to develop positive relationships.</a:t>
            </a:r>
          </a:p>
          <a:p>
            <a:pPr>
              <a:lnSpc>
                <a:spcPct val="110000"/>
              </a:lnSpc>
            </a:pPr>
            <a:r>
              <a:rPr lang="en-US" sz="1600" b="1" dirty="0">
                <a:solidFill>
                  <a:srgbClr val="20386D"/>
                </a:solidFill>
                <a:latin typeface="PermianSlabSerifTypeface" panose="02000000000000000000" pitchFamily="50" charset="0"/>
              </a:rPr>
              <a:t>How do I access the programs?</a:t>
            </a:r>
          </a:p>
          <a:p>
            <a:pPr>
              <a:lnSpc>
                <a:spcPct val="100000"/>
              </a:lnSpc>
            </a:pPr>
            <a:r>
              <a:rPr lang="en-US" dirty="0"/>
              <a:t>Knowing the details about the resource and the contact person before the service is needed can help expedite the referral process. Of course, not all resources are appropriate for all people. If you have an idea of the needs of the person and can contact a resource that can best meet those needs, accessing services can be easier and quicker. If the person is an enrollee of a managed care/behavioral health organization, these entities can also be useful to locate local resources.</a:t>
            </a:r>
          </a:p>
        </p:txBody>
      </p:sp>
      <p:sp>
        <p:nvSpPr>
          <p:cNvPr id="4" name="Footer Placeholder 3">
            <a:extLst>
              <a:ext uri="{FF2B5EF4-FFF2-40B4-BE49-F238E27FC236}">
                <a16:creationId xmlns:a16="http://schemas.microsoft.com/office/drawing/2014/main" id="{AD16F360-D581-48AF-B23F-139FB804751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3803A3-0426-4C1F-A65A-6D3585F13280}"/>
              </a:ext>
            </a:extLst>
          </p:cNvPr>
          <p:cNvSpPr>
            <a:spLocks noGrp="1"/>
          </p:cNvSpPr>
          <p:nvPr>
            <p:ph type="sldNum" sz="quarter" idx="12"/>
          </p:nvPr>
        </p:nvSpPr>
        <p:spPr/>
        <p:txBody>
          <a:bodyPr/>
          <a:lstStyle/>
          <a:p>
            <a:fld id="{C594740B-4443-42E0-BD04-50747A72C1C0}" type="slidenum">
              <a:rPr lang="en-US" smtClean="0"/>
              <a:t>137</a:t>
            </a:fld>
            <a:endParaRPr lang="en-US"/>
          </a:p>
        </p:txBody>
      </p:sp>
      <p:sp>
        <p:nvSpPr>
          <p:cNvPr id="6" name="border">
            <a:extLst>
              <a:ext uri="{FF2B5EF4-FFF2-40B4-BE49-F238E27FC236}">
                <a16:creationId xmlns:a16="http://schemas.microsoft.com/office/drawing/2014/main" id="{8B1B0B7F-E9E5-48E2-BE09-DED991430755}"/>
              </a:ext>
            </a:extLst>
          </p:cNvPr>
          <p:cNvSpPr/>
          <p:nvPr/>
        </p:nvSpPr>
        <p:spPr>
          <a:xfrm>
            <a:off x="342900" y="1287424"/>
            <a:ext cx="8458201" cy="460301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7" name="line">
            <a:extLst>
              <a:ext uri="{FF2B5EF4-FFF2-40B4-BE49-F238E27FC236}">
                <a16:creationId xmlns:a16="http://schemas.microsoft.com/office/drawing/2014/main" id="{9D7CF298-9186-4872-B562-1EB8AC1FA668}"/>
              </a:ext>
            </a:extLst>
          </p:cNvPr>
          <p:cNvCxnSpPr>
            <a:cxnSpLocks/>
          </p:cNvCxnSpPr>
          <p:nvPr/>
        </p:nvCxnSpPr>
        <p:spPr>
          <a:xfrm>
            <a:off x="534618" y="1722338"/>
            <a:ext cx="807476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9" name="line">
            <a:extLst>
              <a:ext uri="{FF2B5EF4-FFF2-40B4-BE49-F238E27FC236}">
                <a16:creationId xmlns:a16="http://schemas.microsoft.com/office/drawing/2014/main" id="{B3BF2E89-16BB-4B22-A9D8-251652ECBDD2}"/>
              </a:ext>
            </a:extLst>
          </p:cNvPr>
          <p:cNvCxnSpPr>
            <a:cxnSpLocks/>
          </p:cNvCxnSpPr>
          <p:nvPr/>
        </p:nvCxnSpPr>
        <p:spPr>
          <a:xfrm>
            <a:off x="534618" y="4692366"/>
            <a:ext cx="807476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947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794974A-2BCF-40D6-8821-F5A1B9289E50}"/>
              </a:ext>
            </a:extLst>
          </p:cNvPr>
          <p:cNvSpPr>
            <a:spLocks noGrp="1"/>
          </p:cNvSpPr>
          <p:nvPr>
            <p:ph idx="1"/>
          </p:nvPr>
        </p:nvSpPr>
        <p:spPr>
          <a:xfrm>
            <a:off x="925032" y="1414133"/>
            <a:ext cx="7283303" cy="4401880"/>
          </a:xfrm>
        </p:spPr>
        <p:txBody>
          <a:bodyPr/>
          <a:lstStyle/>
          <a:p>
            <a:pPr>
              <a:lnSpc>
                <a:spcPct val="100000"/>
              </a:lnSpc>
            </a:pPr>
            <a:r>
              <a:rPr lang="en-US" sz="1600" b="1" dirty="0">
                <a:solidFill>
                  <a:srgbClr val="20386D"/>
                </a:solidFill>
                <a:latin typeface="PermianSlabSerifTypeface" panose="02000000000000000000" pitchFamily="50" charset="0"/>
              </a:rPr>
              <a:t>Who is eligible for less restrictive services?</a:t>
            </a:r>
          </a:p>
          <a:p>
            <a:pPr>
              <a:lnSpc>
                <a:spcPct val="100000"/>
              </a:lnSpc>
              <a:spcBef>
                <a:spcPts val="600"/>
              </a:spcBef>
            </a:pPr>
            <a:r>
              <a:rPr lang="en-US" dirty="0"/>
              <a:t>In order to be eligible for less restrictive services, the person:</a:t>
            </a:r>
          </a:p>
          <a:p>
            <a:pPr marL="214308" indent="-214308">
              <a:lnSpc>
                <a:spcPct val="100000"/>
              </a:lnSpc>
              <a:spcBef>
                <a:spcPts val="0"/>
              </a:spcBef>
              <a:buFont typeface="Arial" panose="020B0604020202020204" pitchFamily="34" charset="0"/>
              <a:buChar char="•"/>
            </a:pPr>
            <a:r>
              <a:rPr lang="en-US" dirty="0"/>
              <a:t>must be screened as possibly experiencing a mental health crisis or emergency</a:t>
            </a:r>
          </a:p>
          <a:p>
            <a:pPr marL="214308" indent="-214308">
              <a:lnSpc>
                <a:spcPct val="100000"/>
              </a:lnSpc>
              <a:spcBef>
                <a:spcPts val="0"/>
              </a:spcBef>
              <a:buFont typeface="Arial" panose="020B0604020202020204" pitchFamily="34" charset="0"/>
              <a:buChar char="•"/>
            </a:pPr>
            <a:r>
              <a:rPr lang="en-US" dirty="0"/>
              <a:t>must be assessed as experiencing a mental health crisis or emergency and mental health crisis intervention and/or crisis stabilization services are determined to be medically necessary</a:t>
            </a:r>
          </a:p>
          <a:p>
            <a:pPr>
              <a:lnSpc>
                <a:spcPct val="100000"/>
              </a:lnSpc>
            </a:pPr>
            <a:r>
              <a:rPr lang="en-US" dirty="0"/>
              <a:t>These services must be available to any adult or child who needs the services.</a:t>
            </a:r>
          </a:p>
          <a:p>
            <a:pPr>
              <a:lnSpc>
                <a:spcPct val="100000"/>
              </a:lnSpc>
            </a:pPr>
            <a:r>
              <a:rPr lang="en-US" sz="1600" b="1" dirty="0">
                <a:solidFill>
                  <a:srgbClr val="20386D"/>
                </a:solidFill>
                <a:latin typeface="PermianSlabSerifTypeface" panose="02000000000000000000" pitchFamily="50" charset="0"/>
              </a:rPr>
              <a:t>How are the programs monitored?</a:t>
            </a:r>
          </a:p>
          <a:p>
            <a:pPr>
              <a:lnSpc>
                <a:spcPct val="100000"/>
              </a:lnSpc>
              <a:spcBef>
                <a:spcPts val="600"/>
              </a:spcBef>
            </a:pPr>
            <a:r>
              <a:rPr lang="en-US" dirty="0"/>
              <a:t>Managed Care Organizations and Behavioral Health Organizations monitor the mental health and substance abuse providers in their networks with oversight from TDMHSAS. TDMHSAS also licenses crisis stabilization units, partial hospitalization, and residential treatment based programs.</a:t>
            </a:r>
          </a:p>
          <a:p>
            <a:pPr>
              <a:lnSpc>
                <a:spcPct val="100000"/>
              </a:lnSpc>
            </a:pPr>
            <a:r>
              <a:rPr lang="en-US" sz="1600" b="1" dirty="0">
                <a:solidFill>
                  <a:srgbClr val="20386D"/>
                </a:solidFill>
                <a:latin typeface="PermianSlabSerifTypeface" panose="02000000000000000000" pitchFamily="50" charset="0"/>
              </a:rPr>
              <a:t>How will the people I refer benefit from these referral services?</a:t>
            </a:r>
          </a:p>
          <a:p>
            <a:pPr>
              <a:lnSpc>
                <a:spcPct val="100000"/>
              </a:lnSpc>
              <a:spcBef>
                <a:spcPts val="600"/>
              </a:spcBef>
            </a:pPr>
            <a:r>
              <a:rPr lang="en-US" dirty="0"/>
              <a:t>The benefits of the referral services vary from resource to resource. Sometimes, the benefits are as simple as allowing the person to calm down and be away from the stressors of their daily life. Other benefits include:</a:t>
            </a:r>
          </a:p>
          <a:p>
            <a:pPr marL="214308" indent="-214308">
              <a:lnSpc>
                <a:spcPct val="100000"/>
              </a:lnSpc>
              <a:spcBef>
                <a:spcPts val="0"/>
              </a:spcBef>
              <a:buFont typeface="Arial" panose="020B0604020202020204" pitchFamily="34" charset="0"/>
              <a:buChar char="•"/>
            </a:pPr>
            <a:r>
              <a:rPr lang="en-US" dirty="0"/>
              <a:t>Community supports can encourage community tenure</a:t>
            </a:r>
          </a:p>
          <a:p>
            <a:pPr marL="214308" indent="-214308">
              <a:lnSpc>
                <a:spcPct val="100000"/>
              </a:lnSpc>
              <a:spcBef>
                <a:spcPts val="0"/>
              </a:spcBef>
              <a:buFont typeface="Arial" panose="020B0604020202020204" pitchFamily="34" charset="0"/>
              <a:buChar char="•"/>
            </a:pPr>
            <a:r>
              <a:rPr lang="en-US" dirty="0"/>
              <a:t>Receiving support and help with fewer interruptions in the flow of daily life</a:t>
            </a:r>
          </a:p>
          <a:p>
            <a:pPr marL="214308" indent="-214308">
              <a:lnSpc>
                <a:spcPct val="100000"/>
              </a:lnSpc>
              <a:spcBef>
                <a:spcPts val="0"/>
              </a:spcBef>
              <a:buFont typeface="Arial" panose="020B0604020202020204" pitchFamily="34" charset="0"/>
              <a:buChar char="•"/>
            </a:pPr>
            <a:r>
              <a:rPr lang="en-US" dirty="0"/>
              <a:t>Improve coping mechanisms and level of functioning</a:t>
            </a:r>
          </a:p>
          <a:p>
            <a:pPr marL="214308" indent="-214308">
              <a:lnSpc>
                <a:spcPct val="100000"/>
              </a:lnSpc>
              <a:spcBef>
                <a:spcPts val="0"/>
              </a:spcBef>
              <a:buFont typeface="Arial" panose="020B0604020202020204" pitchFamily="34" charset="0"/>
              <a:buChar char="•"/>
            </a:pPr>
            <a:r>
              <a:rPr lang="en-US" dirty="0"/>
              <a:t>Promoting recovery and resilience</a:t>
            </a:r>
          </a:p>
          <a:p>
            <a:pPr>
              <a:lnSpc>
                <a:spcPct val="100000"/>
              </a:lnSpc>
            </a:pPr>
            <a:endParaRPr lang="en-US" dirty="0"/>
          </a:p>
        </p:txBody>
      </p:sp>
      <p:sp>
        <p:nvSpPr>
          <p:cNvPr id="3" name="Footer Placeholder 2">
            <a:extLst>
              <a:ext uri="{FF2B5EF4-FFF2-40B4-BE49-F238E27FC236}">
                <a16:creationId xmlns:a16="http://schemas.microsoft.com/office/drawing/2014/main" id="{5D2F544D-989C-4AF5-8F6F-7FCDDEAFF1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DC8E23-62CA-4E80-964A-742AD0711341}"/>
              </a:ext>
            </a:extLst>
          </p:cNvPr>
          <p:cNvSpPr>
            <a:spLocks noGrp="1"/>
          </p:cNvSpPr>
          <p:nvPr>
            <p:ph type="sldNum" sz="quarter" idx="12"/>
          </p:nvPr>
        </p:nvSpPr>
        <p:spPr/>
        <p:txBody>
          <a:bodyPr/>
          <a:lstStyle/>
          <a:p>
            <a:fld id="{C594740B-4443-42E0-BD04-50747A72C1C0}" type="slidenum">
              <a:rPr lang="en-US" smtClean="0"/>
              <a:t>138</a:t>
            </a:fld>
            <a:endParaRPr lang="en-US"/>
          </a:p>
        </p:txBody>
      </p:sp>
      <p:cxnSp>
        <p:nvCxnSpPr>
          <p:cNvPr id="5" name="line">
            <a:extLst>
              <a:ext uri="{FF2B5EF4-FFF2-40B4-BE49-F238E27FC236}">
                <a16:creationId xmlns:a16="http://schemas.microsoft.com/office/drawing/2014/main" id="{E5E459F2-3C06-4D61-89F9-F115D26BBE1B}"/>
              </a:ext>
            </a:extLst>
          </p:cNvPr>
          <p:cNvCxnSpPr>
            <a:cxnSpLocks/>
          </p:cNvCxnSpPr>
          <p:nvPr/>
        </p:nvCxnSpPr>
        <p:spPr>
          <a:xfrm>
            <a:off x="970551" y="1747149"/>
            <a:ext cx="720289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7" name="border">
            <a:extLst>
              <a:ext uri="{FF2B5EF4-FFF2-40B4-BE49-F238E27FC236}">
                <a16:creationId xmlns:a16="http://schemas.microsoft.com/office/drawing/2014/main" id="{9B8DE0F7-DDCE-4B4D-820D-37F50BFE00F8}"/>
              </a:ext>
            </a:extLst>
          </p:cNvPr>
          <p:cNvSpPr/>
          <p:nvPr/>
        </p:nvSpPr>
        <p:spPr>
          <a:xfrm>
            <a:off x="691781" y="1340590"/>
            <a:ext cx="7760439" cy="447542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8" name="line">
            <a:extLst>
              <a:ext uri="{FF2B5EF4-FFF2-40B4-BE49-F238E27FC236}">
                <a16:creationId xmlns:a16="http://schemas.microsoft.com/office/drawing/2014/main" id="{225BEAAE-57E4-463F-9785-8CB968376CDE}"/>
              </a:ext>
            </a:extLst>
          </p:cNvPr>
          <p:cNvCxnSpPr>
            <a:cxnSpLocks/>
          </p:cNvCxnSpPr>
          <p:nvPr/>
        </p:nvCxnSpPr>
        <p:spPr>
          <a:xfrm>
            <a:off x="970551" y="3228616"/>
            <a:ext cx="720289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9" name="line">
            <a:extLst>
              <a:ext uri="{FF2B5EF4-FFF2-40B4-BE49-F238E27FC236}">
                <a16:creationId xmlns:a16="http://schemas.microsoft.com/office/drawing/2014/main" id="{FE55E1B5-DD96-4836-8C76-8DDF5D3E5334}"/>
              </a:ext>
            </a:extLst>
          </p:cNvPr>
          <p:cNvCxnSpPr>
            <a:cxnSpLocks/>
          </p:cNvCxnSpPr>
          <p:nvPr/>
        </p:nvCxnSpPr>
        <p:spPr>
          <a:xfrm>
            <a:off x="970551" y="4220987"/>
            <a:ext cx="720289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59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par>
                          <p:cTn id="48" fill="hold">
                            <p:stCondLst>
                              <p:cond delay="6000"/>
                            </p:stCondLst>
                            <p:childTnLst>
                              <p:par>
                                <p:cTn id="49" presetID="10" presetClass="entr" presetSubtype="0"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500"/>
                                        <p:tgtEl>
                                          <p:spTgt spid="2">
                                            <p:txEl>
                                              <p:pRg st="8" end="8"/>
                                            </p:txEl>
                                          </p:spTgt>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500"/>
                                        <p:tgtEl>
                                          <p:spTgt spid="2">
                                            <p:txEl>
                                              <p:pRg st="9" end="9"/>
                                            </p:txEl>
                                          </p:spTgt>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2">
                                            <p:txEl>
                                              <p:pRg st="10" end="10"/>
                                            </p:txEl>
                                          </p:spTgt>
                                        </p:tgtEl>
                                        <p:attrNameLst>
                                          <p:attrName>style.visibility</p:attrName>
                                        </p:attrNameLst>
                                      </p:cBhvr>
                                      <p:to>
                                        <p:strVal val="visible"/>
                                      </p:to>
                                    </p:set>
                                    <p:animEffect transition="in" filter="fade">
                                      <p:cBhvr>
                                        <p:cTn id="63" dur="500"/>
                                        <p:tgtEl>
                                          <p:spTgt spid="2">
                                            <p:txEl>
                                              <p:pRg st="10" end="10"/>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2">
                                            <p:txEl>
                                              <p:pRg st="11" end="11"/>
                                            </p:txEl>
                                          </p:spTgt>
                                        </p:tgtEl>
                                        <p:attrNameLst>
                                          <p:attrName>style.visibility</p:attrName>
                                        </p:attrNameLst>
                                      </p:cBhvr>
                                      <p:to>
                                        <p:strVal val="visible"/>
                                      </p:to>
                                    </p:set>
                                    <p:animEffect transition="in" filter="fade">
                                      <p:cBhvr>
                                        <p:cTn id="67" dur="500"/>
                                        <p:tgtEl>
                                          <p:spTgt spid="2">
                                            <p:txEl>
                                              <p:pRg st="11" end="11"/>
                                            </p:txEl>
                                          </p:spTgt>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Effect transition="in" filter="fade">
                                      <p:cBhvr>
                                        <p:cTn id="71"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139</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Six: Less Restrictive  Referral Alternatives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 How can someone access information about less restrictive alternatives?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Contact the local crisis team</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The Behavioral Health/Managed Care Organization</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Community Mental Health Agencies</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All of the above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42506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4122124"/>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907C763D-61D0-475D-B0A7-D97834EEE6E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FEA5C6E8-7CD5-46DD-ABFB-A672F9FBF71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E292F65B-6A45-4BB2-A186-E4DB964DDB96}"/>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4C918141-18D9-41EB-AAF8-86CB23965EE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9D6FB50A-6E7E-4495-86FB-F938805A19AA}"/>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C2B0F44E-9F46-40BF-BA00-F3E77A8EE34F}"/>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A9A4C02F-607C-49A2-9CDD-73EB67875519}"/>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9268207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8"/>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nextCondLst>
                <p:cond evt="onClick" delay="0">
                  <p:tgtEl>
                    <p:spTgt spid="18"/>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par>
                          <p:cTn id="69" fill="hold">
                            <p:stCondLst>
                              <p:cond delay="0"/>
                            </p:stCondLst>
                            <p:childTnLst>
                              <p:par>
                                <p:cTn id="70" presetID="10" presetClass="entr" presetSubtype="0"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nextCondLst>
                <p:cond evt="onClick" delay="0">
                  <p:tgtEl>
                    <p:spTgt spid="15"/>
                  </p:tgtEl>
                </p:cond>
              </p:nextCondLst>
            </p:seq>
            <p:seq concurrent="1" nextAc="seek">
              <p:cTn id="73" restart="whenNotActive" fill="hold" evtFilter="cancelBubble" nodeType="interactiveSeq">
                <p:stCondLst>
                  <p:cond evt="onClick" delay="0">
                    <p:tgtEl>
                      <p:spTgt spid="23"/>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childTnLst>
                          </p:cTn>
                        </p:par>
                        <p:par>
                          <p:cTn id="80" fill="hold">
                            <p:stCondLst>
                              <p:cond delay="0"/>
                            </p:stCondLst>
                            <p:childTnLst>
                              <p:par>
                                <p:cTn id="81" presetID="10"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childTnLst>
              </p:cTn>
              <p:nextCondLst>
                <p:cond evt="onClick" delay="0">
                  <p:tgtEl>
                    <p:spTgt spid="23"/>
                  </p:tgtEl>
                </p:cond>
              </p:nextCondLst>
            </p:seq>
          </p:childTnLst>
        </p:cTn>
      </p:par>
    </p:tnLst>
    <p:bldLst>
      <p:bldP spid="2" grpId="0"/>
      <p:bldP spid="5" grpId="0" build="p"/>
      <p:bldP spid="7" grpId="0" build="p"/>
      <p:bldP spid="15" grpId="0"/>
      <p:bldP spid="17" grpId="0"/>
      <p:bldP spid="18" grpId="0"/>
      <p:bldP spid="23" grpId="0"/>
      <p:bldP spid="24" grpId="0" animBg="1"/>
      <p:bldP spid="22" grpId="0" animBg="1"/>
      <p:bldP spid="30" grpId="0" animBg="1"/>
      <p:bldP spid="31" grpId="0" animBg="1"/>
      <p:bldP spid="32" grpId="0" animBg="1"/>
      <p:bldP spid="26"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14</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One: Mental Health Crisis Services Definitions and Goals </a:t>
            </a:r>
          </a:p>
          <a:p>
            <a:endParaRPr lang="en-US" dirty="0"/>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504817"/>
          </a:xfrm>
          <a:noFill/>
        </p:spPr>
        <p:txBody>
          <a:bodyPr/>
          <a:lstStyle/>
          <a:p>
            <a:r>
              <a:rPr lang="en-US" dirty="0"/>
              <a:t>4. What are some of the goals of crisis services?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484433"/>
            <a:ext cx="572325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Promote the safety and emotional stability of individuals with mental illness or emotional crises</a:t>
            </a:r>
          </a:p>
        </p:txBody>
      </p:sp>
      <p:sp>
        <p:nvSpPr>
          <p:cNvPr id="9" name="B">
            <a:extLst>
              <a:ext uri="{FF2B5EF4-FFF2-40B4-BE49-F238E27FC236}">
                <a16:creationId xmlns:a16="http://schemas.microsoft.com/office/drawing/2014/main" id="{883F3155-8749-4BFA-856D-C063CAAAD10B}"/>
              </a:ext>
            </a:extLst>
          </p:cNvPr>
          <p:cNvSpPr/>
          <p:nvPr/>
        </p:nvSpPr>
        <p:spPr>
          <a:xfrm>
            <a:off x="2602037" y="3052944"/>
            <a:ext cx="572325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Minimize further deterioration of individuals with mental illness or emotional crises</a:t>
            </a:r>
          </a:p>
        </p:txBody>
      </p:sp>
      <p:sp>
        <p:nvSpPr>
          <p:cNvPr id="10" name="C">
            <a:extLst>
              <a:ext uri="{FF2B5EF4-FFF2-40B4-BE49-F238E27FC236}">
                <a16:creationId xmlns:a16="http://schemas.microsoft.com/office/drawing/2014/main" id="{266F2CB7-38A4-4F88-AAF4-957108675EB7}"/>
              </a:ext>
            </a:extLst>
          </p:cNvPr>
          <p:cNvSpPr/>
          <p:nvPr/>
        </p:nvSpPr>
        <p:spPr>
          <a:xfrm>
            <a:off x="2602037" y="3621455"/>
            <a:ext cx="572325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Help individuals with mental illness or emotional crises to obtain ongoing care and treatment</a:t>
            </a:r>
          </a:p>
        </p:txBody>
      </p:sp>
      <p:sp>
        <p:nvSpPr>
          <p:cNvPr id="11" name="D">
            <a:extLst>
              <a:ext uri="{FF2B5EF4-FFF2-40B4-BE49-F238E27FC236}">
                <a16:creationId xmlns:a16="http://schemas.microsoft.com/office/drawing/2014/main" id="{BF1EB8EA-6300-4B93-AEF3-67863A18079A}"/>
              </a:ext>
            </a:extLst>
          </p:cNvPr>
          <p:cNvSpPr/>
          <p:nvPr/>
        </p:nvSpPr>
        <p:spPr>
          <a:xfrm>
            <a:off x="2602037" y="4189966"/>
            <a:ext cx="572325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Prevent placement in settings that are more intensive or more restrictive than clinically necessary to meet an individual’s needs</a:t>
            </a:r>
          </a:p>
        </p:txBody>
      </p:sp>
      <p:sp>
        <p:nvSpPr>
          <p:cNvPr id="12" name="E">
            <a:extLst>
              <a:ext uri="{FF2B5EF4-FFF2-40B4-BE49-F238E27FC236}">
                <a16:creationId xmlns:a16="http://schemas.microsoft.com/office/drawing/2014/main" id="{41B6F977-8DE0-4254-B16A-8166368136FB}"/>
              </a:ext>
            </a:extLst>
          </p:cNvPr>
          <p:cNvSpPr/>
          <p:nvPr/>
        </p:nvSpPr>
        <p:spPr>
          <a:xfrm>
            <a:off x="2602037" y="48015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All of the above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972050"/>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80" y="4836761"/>
            <a:ext cx="406493" cy="406493"/>
          </a:xfrm>
          <a:prstGeom prst="rect">
            <a:avLst/>
          </a:prstGeom>
        </p:spPr>
      </p:pic>
      <p:pic>
        <p:nvPicPr>
          <p:cNvPr id="13" name="IncorrectX-D">
            <a:extLst>
              <a:ext uri="{FF2B5EF4-FFF2-40B4-BE49-F238E27FC236}">
                <a16:creationId xmlns:a16="http://schemas.microsoft.com/office/drawing/2014/main" id="{D1911012-1CD9-444F-A956-7537478D5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4225173"/>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656662"/>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088151"/>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515626"/>
            <a:ext cx="406493" cy="406493"/>
          </a:xfrm>
          <a:prstGeom prst="rect">
            <a:avLst/>
          </a:prstGeom>
        </p:spPr>
      </p:pic>
      <p:sp>
        <p:nvSpPr>
          <p:cNvPr id="28" name="Blocker">
            <a:extLst>
              <a:ext uri="{FF2B5EF4-FFF2-40B4-BE49-F238E27FC236}">
                <a16:creationId xmlns:a16="http://schemas.microsoft.com/office/drawing/2014/main" id="{7DA0C68D-CE15-4295-B049-02A2F4A244D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6C3C3984-EEB8-43F7-8852-1AF734CBAAF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3A4650B4-8A9D-423D-AF1B-06DFD8D979C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3A41CF4B-71C4-49E2-8451-392921EB6C5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F4BC8900-7510-4D9D-902B-9074F50B38B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57785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
            <a:hlinkClick r:id="" action="ppaction://hlinkshowjump?jump=nextslide"/>
            <a:extLst>
              <a:ext uri="{FF2B5EF4-FFF2-40B4-BE49-F238E27FC236}">
                <a16:creationId xmlns:a16="http://schemas.microsoft.com/office/drawing/2014/main" id="{B104C80D-454C-4B97-8B7A-CF34A02A2C7E}"/>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C">
            <a:hlinkClick r:id="" action="ppaction://hlinkshowjump?jump=nextslide"/>
            <a:extLst>
              <a:ext uri="{FF2B5EF4-FFF2-40B4-BE49-F238E27FC236}">
                <a16:creationId xmlns:a16="http://schemas.microsoft.com/office/drawing/2014/main" id="{907F68BE-BE84-45BD-A8A5-67B8B9D075A0}"/>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D">
            <a:hlinkClick r:id="" action="ppaction://hlinkshowjump?jump=nextslide"/>
            <a:extLst>
              <a:ext uri="{FF2B5EF4-FFF2-40B4-BE49-F238E27FC236}">
                <a16:creationId xmlns:a16="http://schemas.microsoft.com/office/drawing/2014/main" id="{9E8388EB-9BD6-4DF8-97B8-152587F004D7}"/>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7" name="ContinueBTN E">
            <a:hlinkClick r:id="" action="ppaction://hlinkshowjump?jump=nextslide"/>
            <a:extLst>
              <a:ext uri="{FF2B5EF4-FFF2-40B4-BE49-F238E27FC236}">
                <a16:creationId xmlns:a16="http://schemas.microsoft.com/office/drawing/2014/main" id="{69784EF2-9843-4A22-A65B-114FC9D66A93}"/>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106620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2"/>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11"/>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childTnLst>
                                </p:cTn>
                              </p:par>
                              <p:par>
                                <p:cTn id="46" presetID="10"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childTnLst>
                          </p:cTn>
                        </p:par>
                      </p:childTnLst>
                    </p:cTn>
                  </p:par>
                </p:childTnLst>
              </p:cTn>
              <p:nextCondLst>
                <p:cond evt="onClick" delay="0">
                  <p:tgtEl>
                    <p:spTgt spid="11"/>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childTnLst>
              </p:cTn>
              <p:nextCondLst>
                <p:cond evt="onClick" delay="0">
                  <p:tgtEl>
                    <p:spTgt spid="10"/>
                  </p:tgtEl>
                </p:cond>
              </p:nextCondLst>
            </p:seq>
            <p:seq concurrent="1" nextAc="seek">
              <p:cTn id="59" restart="whenNotActive" fill="hold" evtFilter="cancelBubble" nodeType="interactiveSeq">
                <p:stCondLst>
                  <p:cond evt="onClick" delay="0">
                    <p:tgtEl>
                      <p:spTgt spid="9"/>
                    </p:tgtEl>
                  </p:cond>
                </p:stCondLst>
                <p:endSync evt="end" delay="0">
                  <p:rtn val="all"/>
                </p:endSync>
                <p:childTnLst>
                  <p:par>
                    <p:cTn id="60" fill="hold">
                      <p:stCondLst>
                        <p:cond delay="0"/>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2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childTnLst>
              </p:cTn>
              <p:nextCondLst>
                <p:cond evt="onClick" delay="0">
                  <p:tgtEl>
                    <p:spTgt spid="9"/>
                  </p:tgtEl>
                </p:cond>
              </p:nextCondLst>
            </p:seq>
            <p:seq concurrent="1" nextAc="seek">
              <p:cTn id="69" restart="whenNotActive" fill="hold" evtFilter="cancelBubble" nodeType="interactiveSeq">
                <p:stCondLst>
                  <p:cond evt="onClick" delay="0">
                    <p:tgtEl>
                      <p:spTgt spid="8"/>
                    </p:tgtEl>
                  </p:cond>
                </p:stCondLst>
                <p:endSync evt="end" delay="0">
                  <p:rtn val="all"/>
                </p:endSync>
                <p:childTnLst>
                  <p:par>
                    <p:cTn id="70" fill="hold">
                      <p:stCondLst>
                        <p:cond delay="0"/>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2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childTnLst>
                                </p:cTn>
                              </p:par>
                              <p:par>
                                <p:cTn id="76" presetID="10" presetClass="entr" presetSubtype="0"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500"/>
                                        <p:tgtEl>
                                          <p:spTgt spid="24"/>
                                        </p:tgtEl>
                                      </p:cBhvr>
                                    </p:animEffect>
                                  </p:childTnLst>
                                </p:cTn>
                              </p:par>
                            </p:childTnLst>
                          </p:cTn>
                        </p:par>
                      </p:childTnLst>
                    </p:cTn>
                  </p:par>
                </p:childTnLst>
              </p:cTn>
              <p:nextCondLst>
                <p:cond evt="onClick" delay="0">
                  <p:tgtEl>
                    <p:spTgt spid="8"/>
                  </p:tgtEl>
                </p:cond>
              </p:nextCondLst>
            </p:seq>
          </p:childTnLst>
        </p:cTn>
      </p:par>
    </p:tnLst>
    <p:bldLst>
      <p:bldP spid="7" grpId="0" build="p"/>
      <p:bldP spid="8" grpId="0"/>
      <p:bldP spid="9" grpId="0"/>
      <p:bldP spid="10" grpId="0"/>
      <p:bldP spid="11" grpId="0"/>
      <p:bldP spid="12" grpId="0"/>
      <p:bldP spid="28" grpId="0" animBg="1"/>
      <p:bldP spid="29" grpId="0" animBg="1"/>
      <p:bldP spid="30" grpId="0" animBg="1"/>
      <p:bldP spid="31" grpId="0" animBg="1"/>
      <p:bldP spid="32" grpId="0" animBg="1"/>
      <p:bldP spid="22" grpId="0" animBg="1"/>
      <p:bldP spid="24" grpId="0" animBg="1"/>
      <p:bldP spid="25" grpId="0" animBg="1"/>
      <p:bldP spid="26" grpId="0" animBg="1"/>
      <p:bldP spid="2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140</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Six: Less Restrictive  Referral Alternatives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2. What is a benefit of a referral service?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Gives the person something to do</a:t>
            </a:r>
          </a:p>
        </p:txBody>
      </p:sp>
      <p:sp>
        <p:nvSpPr>
          <p:cNvPr id="17" name="B">
            <a:extLst>
              <a:ext uri="{FF2B5EF4-FFF2-40B4-BE49-F238E27FC236}">
                <a16:creationId xmlns:a16="http://schemas.microsoft.com/office/drawing/2014/main" id="{065EBF15-266F-494D-84FA-B7CDEA021F6A}"/>
              </a:ext>
            </a:extLst>
          </p:cNvPr>
          <p:cNvSpPr/>
          <p:nvPr/>
        </p:nvSpPr>
        <p:spPr>
          <a:xfrm>
            <a:off x="2602036" y="2955710"/>
            <a:ext cx="4399585"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Improves coping mechanism and level of functioning </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Both A and B</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None of the above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42506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2984846"/>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55751"/>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4100" y="412703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93691323-E58D-49EB-ADC7-91CB10A07AD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B250ADCD-1156-42F4-AC3B-D829BD9B776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8116996E-94F2-420F-8C96-A4312835142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06DACC3B-9202-4F2F-9B59-98510D1A69A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078F7A32-0C2F-4E36-8F98-5270C0748EAE}"/>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2AC14CF8-242E-441E-A696-471125906618}"/>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AA966C22-4AD1-439C-9799-EE564E721BA5}"/>
              </a:ext>
            </a:extLst>
          </p:cNvPr>
          <p:cNvSpPr/>
          <p:nvPr/>
        </p:nvSpPr>
        <p:spPr>
          <a:xfrm>
            <a:off x="3591857" y="506748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270009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nextCondLst>
                <p:cond evt="onClick" delay="0">
                  <p:tgtEl>
                    <p:spTgt spid="17"/>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nextCondLst>
                <p:cond evt="onClick" delay="0">
                  <p:tgtEl>
                    <p:spTgt spid="23"/>
                  </p:tgtEl>
                </p:cond>
              </p:nextCondLst>
            </p:seq>
          </p:childTnLst>
        </p:cTn>
      </p:par>
    </p:tnLst>
    <p:bldLst>
      <p:bldP spid="7" grpId="0" build="p"/>
      <p:bldP spid="15" grpId="0"/>
      <p:bldP spid="17" grpId="0"/>
      <p:bldP spid="18" grpId="0"/>
      <p:bldP spid="23" grpId="0"/>
      <p:bldP spid="22" grpId="0" animBg="1"/>
      <p:bldP spid="30" grpId="0" animBg="1"/>
      <p:bldP spid="31" grpId="0" animBg="1"/>
      <p:bldP spid="32" grpId="0" animBg="1"/>
      <p:bldP spid="26" grpId="0" animBg="1"/>
      <p:bldP spid="19" grpId="0" animBg="1"/>
      <p:bldP spid="20" grpId="0" animBg="1"/>
      <p:bldP spid="21"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141</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Six: Less Restrictive  Referral Alternatives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3. When a crisis services provider needs to access a less restrictive alternative to hospitalization, the best way to ensure access is to cold call local providers to see what is available.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8445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305140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7855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3080543"/>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518720"/>
            <a:ext cx="406493" cy="406493"/>
          </a:xfrm>
          <a:prstGeom prst="rect">
            <a:avLst/>
          </a:prstGeom>
        </p:spPr>
      </p:pic>
      <p:sp>
        <p:nvSpPr>
          <p:cNvPr id="18" name="Blocker">
            <a:extLst>
              <a:ext uri="{FF2B5EF4-FFF2-40B4-BE49-F238E27FC236}">
                <a16:creationId xmlns:a16="http://schemas.microsoft.com/office/drawing/2014/main" id="{479CA506-EEB5-47EA-8148-66C901FBFB5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763DDB68-FEAC-42D7-900C-252A6B982856}"/>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911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B2EA38EF-8C1E-4935-A8CD-9CE84CD3A362}"/>
              </a:ext>
            </a:extLst>
          </p:cNvPr>
          <p:cNvSpPr/>
          <p:nvPr/>
        </p:nvSpPr>
        <p:spPr>
          <a:xfrm>
            <a:off x="3591857" y="40911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351135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142</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Six: Less Restrictive  Referral Alternatives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4. Respite is a voluntary service where the person stays at multiple locations depending on his or her treatment needs.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8445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305140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7855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3080543"/>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518720"/>
            <a:ext cx="406493" cy="406493"/>
          </a:xfrm>
          <a:prstGeom prst="rect">
            <a:avLst/>
          </a:prstGeom>
        </p:spPr>
      </p:pic>
      <p:sp>
        <p:nvSpPr>
          <p:cNvPr id="18" name="Blocker">
            <a:extLst>
              <a:ext uri="{FF2B5EF4-FFF2-40B4-BE49-F238E27FC236}">
                <a16:creationId xmlns:a16="http://schemas.microsoft.com/office/drawing/2014/main" id="{0AEA639D-7AA7-46CC-B903-FAAE3C31751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075B6A55-F224-43C3-821E-AE57F495721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911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E84CABC3-3893-49EF-AA0C-846ABE1E12D9}"/>
              </a:ext>
            </a:extLst>
          </p:cNvPr>
          <p:cNvSpPr/>
          <p:nvPr/>
        </p:nvSpPr>
        <p:spPr>
          <a:xfrm>
            <a:off x="3591857" y="40911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5492842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143</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Six: Less Restrictive  Referral Alternatives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5. A crisis stabilization unit is an involuntary, indefinite placement to 10-bed facility that offers crisis services.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8445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305140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7855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3080543"/>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518720"/>
            <a:ext cx="406493" cy="406493"/>
          </a:xfrm>
          <a:prstGeom prst="rect">
            <a:avLst/>
          </a:prstGeom>
        </p:spPr>
      </p:pic>
      <p:sp>
        <p:nvSpPr>
          <p:cNvPr id="18" name="Blocker">
            <a:extLst>
              <a:ext uri="{FF2B5EF4-FFF2-40B4-BE49-F238E27FC236}">
                <a16:creationId xmlns:a16="http://schemas.microsoft.com/office/drawing/2014/main" id="{ACCA1EEB-5DA5-4479-8AB1-06D785DF715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7FB18EF8-FD86-4C56-B59C-5D9987AEF2A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911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1985A9CF-722D-4F39-A869-D01C3505B41A}"/>
              </a:ext>
            </a:extLst>
          </p:cNvPr>
          <p:cNvSpPr/>
          <p:nvPr/>
        </p:nvSpPr>
        <p:spPr>
          <a:xfrm>
            <a:off x="3591857" y="40911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434506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144</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Six: Less Restrictive  Referral Alternatives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6. TDMHSAS provides oversight and monitoring of the less restrictive alternatives in addition to licensing a few of the options.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8445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305140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7855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2515558"/>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3086614"/>
            <a:ext cx="406493" cy="406493"/>
          </a:xfrm>
          <a:prstGeom prst="rect">
            <a:avLst/>
          </a:prstGeom>
        </p:spPr>
      </p:pic>
      <p:sp>
        <p:nvSpPr>
          <p:cNvPr id="18" name="Blocker">
            <a:extLst>
              <a:ext uri="{FF2B5EF4-FFF2-40B4-BE49-F238E27FC236}">
                <a16:creationId xmlns:a16="http://schemas.microsoft.com/office/drawing/2014/main" id="{FF6C3A93-CF67-4EB0-A3F1-6A1917C82AC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0F522EE1-FC77-4E29-8355-9A89A10A208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911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0EBFFB4D-6F7C-464F-A4D5-1EE0A8639DD7}"/>
              </a:ext>
            </a:extLst>
          </p:cNvPr>
          <p:cNvSpPr/>
          <p:nvPr/>
        </p:nvSpPr>
        <p:spPr>
          <a:xfrm>
            <a:off x="3591857" y="40911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732504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145</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Six: Less Restrictive  Referral Alternatives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7. Partial hospitalization is designed to provide intensive services for services recipients who are able to be voluntarily diverted from inpatient psychiatric hospitalization or require intensive treatment after discharge from an inpatient stay.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64394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321090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53054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2675053"/>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3246109"/>
            <a:ext cx="406493" cy="406493"/>
          </a:xfrm>
          <a:prstGeom prst="rect">
            <a:avLst/>
          </a:prstGeom>
        </p:spPr>
      </p:pic>
      <p:sp>
        <p:nvSpPr>
          <p:cNvPr id="18" name="Blocker">
            <a:extLst>
              <a:ext uri="{FF2B5EF4-FFF2-40B4-BE49-F238E27FC236}">
                <a16:creationId xmlns:a16="http://schemas.microsoft.com/office/drawing/2014/main" id="{3A955AB1-A626-415F-8B84-3E08105709B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EE9A26D6-C9B0-4461-8AEE-BCF0B00B660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15496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8783EA22-88E3-4B85-B948-B6E0ED63D58F}"/>
              </a:ext>
            </a:extLst>
          </p:cNvPr>
          <p:cNvSpPr/>
          <p:nvPr/>
        </p:nvSpPr>
        <p:spPr>
          <a:xfrm>
            <a:off x="3591857" y="415496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1639369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146</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Six: Less Restrictive  Referral Alternatives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8. The case managers may check-in with the people through telephone calls and/or home visits.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24411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3012186"/>
            <a:ext cx="406493" cy="406493"/>
          </a:xfrm>
          <a:prstGeom prst="rect">
            <a:avLst/>
          </a:prstGeom>
        </p:spPr>
      </p:pic>
      <p:sp>
        <p:nvSpPr>
          <p:cNvPr id="18" name="Blocker">
            <a:extLst>
              <a:ext uri="{FF2B5EF4-FFF2-40B4-BE49-F238E27FC236}">
                <a16:creationId xmlns:a16="http://schemas.microsoft.com/office/drawing/2014/main" id="{C11AD0F1-37CB-48C3-BB6A-CC29A819413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00BD055E-2BDF-450E-B152-4682CB48DB4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CE285C07-0669-452C-9812-238562D5456E}"/>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8101644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011E-3937-4C58-842A-3EECC34F3143}"/>
              </a:ext>
            </a:extLst>
          </p:cNvPr>
          <p:cNvSpPr>
            <a:spLocks noGrp="1"/>
          </p:cNvSpPr>
          <p:nvPr>
            <p:ph type="ctrTitle"/>
          </p:nvPr>
        </p:nvSpPr>
        <p:spPr>
          <a:xfrm>
            <a:off x="628650" y="1380310"/>
            <a:ext cx="7886701" cy="774743"/>
          </a:xfrm>
        </p:spPr>
        <p:txBody>
          <a:bodyPr/>
          <a:lstStyle/>
          <a:p>
            <a:r>
              <a:rPr lang="en-US" dirty="0"/>
              <a:t>Chapter Seven: </a:t>
            </a:r>
            <a:br>
              <a:rPr lang="en-US" dirty="0"/>
            </a:br>
            <a:r>
              <a:rPr lang="en-US" dirty="0"/>
              <a:t>Cultural Identity and Impact on Crisis Intervention</a:t>
            </a:r>
          </a:p>
        </p:txBody>
      </p:sp>
      <p:sp>
        <p:nvSpPr>
          <p:cNvPr id="3" name="Subtitle 2">
            <a:extLst>
              <a:ext uri="{FF2B5EF4-FFF2-40B4-BE49-F238E27FC236}">
                <a16:creationId xmlns:a16="http://schemas.microsoft.com/office/drawing/2014/main" id="{2743559F-B1A6-4148-9989-02663EE84D5F}"/>
              </a:ext>
            </a:extLst>
          </p:cNvPr>
          <p:cNvSpPr>
            <a:spLocks noGrp="1"/>
          </p:cNvSpPr>
          <p:nvPr>
            <p:ph type="subTitle" idx="1"/>
          </p:nvPr>
        </p:nvSpPr>
        <p:spPr>
          <a:xfrm>
            <a:off x="734981" y="2335811"/>
            <a:ext cx="7886699" cy="365125"/>
          </a:xfrm>
        </p:spPr>
        <p:txBody>
          <a:bodyPr/>
          <a:lstStyle/>
          <a:p>
            <a:r>
              <a:rPr lang="en-US" dirty="0"/>
              <a:t>Objectives</a:t>
            </a:r>
          </a:p>
        </p:txBody>
      </p:sp>
      <p:sp>
        <p:nvSpPr>
          <p:cNvPr id="4" name="Footer Placeholder 3">
            <a:extLst>
              <a:ext uri="{FF2B5EF4-FFF2-40B4-BE49-F238E27FC236}">
                <a16:creationId xmlns:a16="http://schemas.microsoft.com/office/drawing/2014/main" id="{CE9E4164-9683-4D6C-86D4-4EFB53D372F0}"/>
              </a:ext>
            </a:extLst>
          </p:cNvPr>
          <p:cNvSpPr>
            <a:spLocks noGrp="1"/>
          </p:cNvSpPr>
          <p:nvPr>
            <p:ph type="ftr" sz="quarter" idx="11"/>
          </p:nvPr>
        </p:nvSpPr>
        <p:spPr>
          <a:xfrm>
            <a:off x="2062715" y="6356351"/>
            <a:ext cx="5497033" cy="365125"/>
          </a:xfrm>
        </p:spPr>
        <p:txBody>
          <a:bodyPr/>
          <a:lstStyle/>
          <a:p>
            <a:r>
              <a:rPr lang="en-US" sz="750" baseline="30000" dirty="0"/>
              <a:t>33</a:t>
            </a:r>
            <a:r>
              <a:rPr lang="en-US" sz="750" dirty="0"/>
              <a:t> Introduction as written in the final report from working groups on cultural competence in managed mental health care services, Cultural Competence Standards in Managed Care Mental Health Services: Four Underserved/Underrepresented Racial/Ethnic Groups (U.S. Department of Health &amp; Human Services, Substance Abuse and Mental Health Services Administration Center for Mental Health Services)</a:t>
            </a:r>
          </a:p>
        </p:txBody>
      </p:sp>
      <p:sp>
        <p:nvSpPr>
          <p:cNvPr id="5" name="Slide Number Placeholder 4">
            <a:extLst>
              <a:ext uri="{FF2B5EF4-FFF2-40B4-BE49-F238E27FC236}">
                <a16:creationId xmlns:a16="http://schemas.microsoft.com/office/drawing/2014/main" id="{AFD95300-0ED1-41FD-9439-0A914FF67476}"/>
              </a:ext>
            </a:extLst>
          </p:cNvPr>
          <p:cNvSpPr>
            <a:spLocks noGrp="1"/>
          </p:cNvSpPr>
          <p:nvPr>
            <p:ph type="sldNum" sz="quarter" idx="12"/>
          </p:nvPr>
        </p:nvSpPr>
        <p:spPr/>
        <p:txBody>
          <a:bodyPr/>
          <a:lstStyle/>
          <a:p>
            <a:fld id="{C594740B-4443-42E0-BD04-50747A72C1C0}" type="slidenum">
              <a:rPr lang="en-US" smtClean="0"/>
              <a:t>147</a:t>
            </a:fld>
            <a:endParaRPr lang="en-US"/>
          </a:p>
        </p:txBody>
      </p:sp>
      <p:sp>
        <p:nvSpPr>
          <p:cNvPr id="6" name="Text Placeholder 5">
            <a:extLst>
              <a:ext uri="{FF2B5EF4-FFF2-40B4-BE49-F238E27FC236}">
                <a16:creationId xmlns:a16="http://schemas.microsoft.com/office/drawing/2014/main" id="{5176B5B4-D186-4539-9EB7-A0B0C9024211}"/>
              </a:ext>
            </a:extLst>
          </p:cNvPr>
          <p:cNvSpPr>
            <a:spLocks noGrp="1"/>
          </p:cNvSpPr>
          <p:nvPr>
            <p:ph type="body" sz="quarter" idx="13"/>
          </p:nvPr>
        </p:nvSpPr>
        <p:spPr>
          <a:xfrm>
            <a:off x="734981" y="2654513"/>
            <a:ext cx="7707275" cy="3012638"/>
          </a:xfrm>
        </p:spPr>
        <p:txBody>
          <a:bodyPr/>
          <a:lstStyle/>
          <a:p>
            <a:pPr marL="214308" indent="-214308">
              <a:lnSpc>
                <a:spcPct val="100000"/>
              </a:lnSpc>
              <a:spcBef>
                <a:spcPts val="0"/>
              </a:spcBef>
              <a:buFont typeface="Arial" panose="020B0604020202020204" pitchFamily="34" charset="0"/>
              <a:buChar char="•"/>
            </a:pPr>
            <a:r>
              <a:rPr lang="en-US" dirty="0"/>
              <a:t>Learn about cultural identity</a:t>
            </a:r>
          </a:p>
          <a:p>
            <a:pPr marL="214308" indent="-214308">
              <a:lnSpc>
                <a:spcPct val="100000"/>
              </a:lnSpc>
              <a:spcBef>
                <a:spcPts val="0"/>
              </a:spcBef>
              <a:buFont typeface="Arial" panose="020B0604020202020204" pitchFamily="34" charset="0"/>
              <a:buChar char="•"/>
            </a:pPr>
            <a:r>
              <a:rPr lang="en-US" dirty="0"/>
              <a:t>Learn how racial or ethnic culture impacts a crisis service provider’s response to a crisis</a:t>
            </a:r>
          </a:p>
          <a:p>
            <a:pPr marL="214308" indent="-214308">
              <a:lnSpc>
                <a:spcPct val="100000"/>
              </a:lnSpc>
              <a:spcBef>
                <a:spcPts val="0"/>
              </a:spcBef>
              <a:buFont typeface="Arial" panose="020B0604020202020204" pitchFamily="34" charset="0"/>
              <a:buChar char="•"/>
            </a:pPr>
            <a:r>
              <a:rPr lang="en-US" dirty="0"/>
              <a:t>Learn how racial or ethnic diversity impacts a person’s response to a crisis service provider</a:t>
            </a:r>
          </a:p>
          <a:p>
            <a:r>
              <a:rPr lang="en-US" sz="1600" b="1" dirty="0">
                <a:solidFill>
                  <a:srgbClr val="20386D"/>
                </a:solidFill>
                <a:latin typeface="PermianSlabSerifTypeface" panose="02000000000000000000" pitchFamily="50" charset="0"/>
              </a:rPr>
              <a:t>Discussion </a:t>
            </a:r>
          </a:p>
          <a:p>
            <a:pPr>
              <a:lnSpc>
                <a:spcPct val="100000"/>
              </a:lnSpc>
              <a:spcBef>
                <a:spcPts val="600"/>
              </a:spcBef>
            </a:pPr>
            <a:r>
              <a:rPr lang="en-US" dirty="0"/>
              <a:t>As a nation, the United States continues to grow in diversity; our face, voice, and beliefs are forever changing. Not only are we changing as a Nation, so too is the way health care is being provided, in large part due to the ongoing managed care revolution. Despite the pace at which change in the healthcare marketplace is occurring, in many ways, the Nation’s health delivery systems have not kept pace with our growing diversity. A significant disconnect has arisen between health care need and the availability and accessibility of relevant, culturally competent care for people who need it. Perhaps nowhere is the importance of culturally competent care greater than in the delivery of mental health services, where cultural issues and communication between person and provider are a critical part of the services themselves.</a:t>
            </a:r>
            <a:r>
              <a:rPr lang="en-US" baseline="30000" dirty="0"/>
              <a:t>33</a:t>
            </a:r>
          </a:p>
        </p:txBody>
      </p:sp>
      <p:sp>
        <p:nvSpPr>
          <p:cNvPr id="7" name="border">
            <a:extLst>
              <a:ext uri="{FF2B5EF4-FFF2-40B4-BE49-F238E27FC236}">
                <a16:creationId xmlns:a16="http://schemas.microsoft.com/office/drawing/2014/main" id="{3751796B-606B-4010-AC20-7243288F3A42}"/>
              </a:ext>
            </a:extLst>
          </p:cNvPr>
          <p:cNvSpPr/>
          <p:nvPr/>
        </p:nvSpPr>
        <p:spPr>
          <a:xfrm>
            <a:off x="558874" y="2207827"/>
            <a:ext cx="8026253" cy="338490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8" name="line">
            <a:extLst>
              <a:ext uri="{FF2B5EF4-FFF2-40B4-BE49-F238E27FC236}">
                <a16:creationId xmlns:a16="http://schemas.microsoft.com/office/drawing/2014/main" id="{F2A78BC9-0B1E-4768-8235-8B5FB81F29A6}"/>
              </a:ext>
            </a:extLst>
          </p:cNvPr>
          <p:cNvCxnSpPr>
            <a:cxnSpLocks/>
          </p:cNvCxnSpPr>
          <p:nvPr/>
        </p:nvCxnSpPr>
        <p:spPr>
          <a:xfrm>
            <a:off x="805749" y="2651454"/>
            <a:ext cx="753250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0" name="line">
            <a:extLst>
              <a:ext uri="{FF2B5EF4-FFF2-40B4-BE49-F238E27FC236}">
                <a16:creationId xmlns:a16="http://schemas.microsoft.com/office/drawing/2014/main" id="{858ED0D3-E641-444F-9A86-AED7ACBEB3BE}"/>
              </a:ext>
            </a:extLst>
          </p:cNvPr>
          <p:cNvCxnSpPr>
            <a:cxnSpLocks/>
          </p:cNvCxnSpPr>
          <p:nvPr/>
        </p:nvCxnSpPr>
        <p:spPr>
          <a:xfrm>
            <a:off x="805749" y="3611917"/>
            <a:ext cx="753250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16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uiExpand="1" build="p"/>
      <p:bldP spid="7"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6BC2E-E1CC-4DB6-BC23-AF2867E0C82C}"/>
              </a:ext>
            </a:extLst>
          </p:cNvPr>
          <p:cNvSpPr>
            <a:spLocks noGrp="1"/>
          </p:cNvSpPr>
          <p:nvPr>
            <p:ph type="title"/>
          </p:nvPr>
        </p:nvSpPr>
        <p:spPr>
          <a:xfrm>
            <a:off x="628650" y="843565"/>
            <a:ext cx="7886700" cy="481999"/>
          </a:xfrm>
        </p:spPr>
        <p:txBody>
          <a:bodyPr/>
          <a:lstStyle/>
          <a:p>
            <a:r>
              <a:rPr lang="en-US" dirty="0"/>
              <a:t>What is Cultural Identity?</a:t>
            </a:r>
          </a:p>
        </p:txBody>
      </p:sp>
      <p:sp>
        <p:nvSpPr>
          <p:cNvPr id="3" name="Content Placeholder 2">
            <a:extLst>
              <a:ext uri="{FF2B5EF4-FFF2-40B4-BE49-F238E27FC236}">
                <a16:creationId xmlns:a16="http://schemas.microsoft.com/office/drawing/2014/main" id="{7766FE36-5AE2-4485-BE74-534B1B0DAB80}"/>
              </a:ext>
            </a:extLst>
          </p:cNvPr>
          <p:cNvSpPr>
            <a:spLocks noGrp="1"/>
          </p:cNvSpPr>
          <p:nvPr>
            <p:ph idx="4294967295"/>
          </p:nvPr>
        </p:nvSpPr>
        <p:spPr>
          <a:xfrm>
            <a:off x="628651" y="1410627"/>
            <a:ext cx="7886700" cy="4688871"/>
          </a:xfrm>
        </p:spPr>
        <p:txBody>
          <a:bodyPr>
            <a:noAutofit/>
          </a:bodyPr>
          <a:lstStyle/>
          <a:p>
            <a:pPr>
              <a:lnSpc>
                <a:spcPct val="100000"/>
              </a:lnSpc>
              <a:spcBef>
                <a:spcPts val="600"/>
              </a:spcBef>
            </a:pPr>
            <a:r>
              <a:rPr lang="en-US" dirty="0"/>
              <a:t>“Any individual’s cultural identity is made up of language, country of origin, acculturation, gender, age, class, religious/spiritual beliefs, sexual orientation and physical disabilities.”</a:t>
            </a:r>
            <a:r>
              <a:rPr lang="en-US" baseline="30000" dirty="0"/>
              <a:t>34</a:t>
            </a:r>
            <a:r>
              <a:rPr lang="en-US" dirty="0"/>
              <a:t> Therefore, every person served by a crisis service provider will have a slightly different cultural identity. This cultural identity will influence the way each individual responds to intervention. There are, however, significant differences in cultural identity related to a number of factors such as racial or ethnic identity that may be of particular importance in an intervention situation.</a:t>
            </a:r>
          </a:p>
          <a:p>
            <a:pPr>
              <a:lnSpc>
                <a:spcPct val="100000"/>
              </a:lnSpc>
              <a:spcBef>
                <a:spcPts val="600"/>
              </a:spcBef>
            </a:pPr>
            <a:r>
              <a:rPr lang="en-US" sz="1600" b="1" dirty="0">
                <a:solidFill>
                  <a:srgbClr val="20386D"/>
                </a:solidFill>
                <a:latin typeface="PermianSlabSerifTypeface" panose="02000000000000000000" pitchFamily="50" charset="0"/>
              </a:rPr>
              <a:t>How does racial or ethnic culture impact on a response to a crisis situation?</a:t>
            </a:r>
          </a:p>
          <a:p>
            <a:pPr>
              <a:lnSpc>
                <a:spcPct val="100000"/>
              </a:lnSpc>
              <a:spcBef>
                <a:spcPts val="600"/>
              </a:spcBef>
            </a:pPr>
            <a:r>
              <a:rPr lang="en-US" dirty="0"/>
              <a:t>As of 2000, the federal government designated four major racial or ethnic minority groups in the United States: African American (Black), Asian/Pacific Islander, Hispanic American (Latino), and Native American/American Indian/Alaska Native/ Native Hawaiian. African Americans make up the largest group with 12.8% of the US population in 1999. Hispanics represent 11.4% of the US population and Asian/Pacific Islanders constitutes 4%. American Indians represent approximately .9% of the national population.</a:t>
            </a:r>
          </a:p>
          <a:p>
            <a:pPr>
              <a:lnSpc>
                <a:spcPct val="100000"/>
              </a:lnSpc>
              <a:spcBef>
                <a:spcPts val="600"/>
              </a:spcBef>
            </a:pPr>
            <a:r>
              <a:rPr lang="en-US" dirty="0"/>
              <a:t>It is projected that by 2050 the U.S. demographic makeup will be 47% non-Hispanic White, 29% Hispanic, 13% Black and 9% Asian. According to the most recent data, approximately 20% of the U.S. population, or a little over 58 million people, speak a language other than English at home, and of that 20%, almost 9% (over 24 million people) have limited proficiency in English which has implications for their proficiency in health and health care. Given the increasing cultural diversity over the last several decades and the rapidly changing landscape of health and health care in the United States there is an increased need for health and health care professionals and organizations to provide effective, high quality care that is responsive to the diverse cultural and linguistic needs of individuals served. This is an important fact to remember when serving people in crisis. Respect for and understanding of, ethnic and racial groups as well as their histories, traditions, beliefs, and value systems are helpful in any intervention. The following includes general and specific information about ethnic, racial, and other minority cultures.</a:t>
            </a:r>
          </a:p>
          <a:p>
            <a:pPr>
              <a:lnSpc>
                <a:spcPct val="100000"/>
              </a:lnSpc>
              <a:spcBef>
                <a:spcPts val="600"/>
              </a:spcBef>
            </a:pPr>
            <a:endParaRPr lang="en-US" dirty="0"/>
          </a:p>
        </p:txBody>
      </p:sp>
      <p:sp>
        <p:nvSpPr>
          <p:cNvPr id="4" name="Footer Placeholder 3">
            <a:extLst>
              <a:ext uri="{FF2B5EF4-FFF2-40B4-BE49-F238E27FC236}">
                <a16:creationId xmlns:a16="http://schemas.microsoft.com/office/drawing/2014/main" id="{F3FE940B-A6D3-4026-B080-78DFF9A0074F}"/>
              </a:ext>
            </a:extLst>
          </p:cNvPr>
          <p:cNvSpPr>
            <a:spLocks noGrp="1"/>
          </p:cNvSpPr>
          <p:nvPr>
            <p:ph type="ftr" sz="quarter" idx="11"/>
          </p:nvPr>
        </p:nvSpPr>
        <p:spPr>
          <a:xfrm>
            <a:off x="2523239" y="6356351"/>
            <a:ext cx="4097522" cy="365125"/>
          </a:xfrm>
        </p:spPr>
        <p:txBody>
          <a:bodyPr/>
          <a:lstStyle/>
          <a:p>
            <a:r>
              <a:rPr lang="en-US" sz="675" baseline="30000" dirty="0"/>
              <a:t>34</a:t>
            </a:r>
            <a:r>
              <a:rPr lang="en-US" sz="675" dirty="0"/>
              <a:t> United States Public Health Service, Department of Health and Human Services, Mental Health: A report of the Surgeon General, Nov. 11, 2000 </a:t>
            </a:r>
            <a:r>
              <a:rPr lang="en-US" sz="675" dirty="0">
                <a:hlinkClick r:id="rId2"/>
              </a:rPr>
              <a:t>www.surgeongeneral.gov/library/mentalhealth/home.htm</a:t>
            </a:r>
            <a:endParaRPr lang="en-US" sz="675" dirty="0"/>
          </a:p>
        </p:txBody>
      </p:sp>
      <p:sp>
        <p:nvSpPr>
          <p:cNvPr id="5" name="Slide Number Placeholder 4">
            <a:extLst>
              <a:ext uri="{FF2B5EF4-FFF2-40B4-BE49-F238E27FC236}">
                <a16:creationId xmlns:a16="http://schemas.microsoft.com/office/drawing/2014/main" id="{A1A38C31-2FED-4965-A417-DDDF32D9796F}"/>
              </a:ext>
            </a:extLst>
          </p:cNvPr>
          <p:cNvSpPr>
            <a:spLocks noGrp="1"/>
          </p:cNvSpPr>
          <p:nvPr>
            <p:ph type="sldNum" sz="quarter" idx="12"/>
          </p:nvPr>
        </p:nvSpPr>
        <p:spPr/>
        <p:txBody>
          <a:bodyPr/>
          <a:lstStyle/>
          <a:p>
            <a:fld id="{C594740B-4443-42E0-BD04-50747A72C1C0}" type="slidenum">
              <a:rPr lang="en-US" smtClean="0"/>
              <a:t>148</a:t>
            </a:fld>
            <a:endParaRPr lang="en-US"/>
          </a:p>
        </p:txBody>
      </p:sp>
      <p:sp>
        <p:nvSpPr>
          <p:cNvPr id="7" name="border">
            <a:extLst>
              <a:ext uri="{FF2B5EF4-FFF2-40B4-BE49-F238E27FC236}">
                <a16:creationId xmlns:a16="http://schemas.microsoft.com/office/drawing/2014/main" id="{026E2C46-C338-4E3C-8F71-BCDB1AD3D26B}"/>
              </a:ext>
            </a:extLst>
          </p:cNvPr>
          <p:cNvSpPr/>
          <p:nvPr/>
        </p:nvSpPr>
        <p:spPr>
          <a:xfrm>
            <a:off x="558874" y="1325562"/>
            <a:ext cx="8026253" cy="479879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8" name="line">
            <a:extLst>
              <a:ext uri="{FF2B5EF4-FFF2-40B4-BE49-F238E27FC236}">
                <a16:creationId xmlns:a16="http://schemas.microsoft.com/office/drawing/2014/main" id="{9C0667B5-07C5-442B-B647-93158B1FA4EB}"/>
              </a:ext>
            </a:extLst>
          </p:cNvPr>
          <p:cNvCxnSpPr>
            <a:cxnSpLocks/>
          </p:cNvCxnSpPr>
          <p:nvPr/>
        </p:nvCxnSpPr>
        <p:spPr>
          <a:xfrm>
            <a:off x="712381" y="2910171"/>
            <a:ext cx="76979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48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A38C31-2FED-4965-A417-DDDF32D9796F}"/>
              </a:ext>
            </a:extLst>
          </p:cNvPr>
          <p:cNvSpPr>
            <a:spLocks noGrp="1"/>
          </p:cNvSpPr>
          <p:nvPr>
            <p:ph type="sldNum" sz="quarter" idx="12"/>
          </p:nvPr>
        </p:nvSpPr>
        <p:spPr/>
        <p:txBody>
          <a:bodyPr/>
          <a:lstStyle/>
          <a:p>
            <a:fld id="{C594740B-4443-42E0-BD04-50747A72C1C0}" type="slidenum">
              <a:rPr lang="en-US" smtClean="0"/>
              <a:t>149</a:t>
            </a:fld>
            <a:endParaRPr lang="en-US"/>
          </a:p>
        </p:txBody>
      </p:sp>
      <p:sp>
        <p:nvSpPr>
          <p:cNvPr id="6" name="Content Placeholder 2">
            <a:extLst>
              <a:ext uri="{FF2B5EF4-FFF2-40B4-BE49-F238E27FC236}">
                <a16:creationId xmlns:a16="http://schemas.microsoft.com/office/drawing/2014/main" id="{15261443-42E6-4537-B468-6C786A4B2F3A}"/>
              </a:ext>
            </a:extLst>
          </p:cNvPr>
          <p:cNvSpPr txBox="1">
            <a:spLocks/>
          </p:cNvSpPr>
          <p:nvPr/>
        </p:nvSpPr>
        <p:spPr>
          <a:xfrm>
            <a:off x="637953" y="1031358"/>
            <a:ext cx="7877397" cy="18288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600" b="1" dirty="0">
                <a:solidFill>
                  <a:srgbClr val="20386D"/>
                </a:solidFill>
                <a:latin typeface="PermianSlabSerifTypeface" panose="02000000000000000000" pitchFamily="50" charset="0"/>
              </a:rPr>
              <a:t>Racial or ethnic culture impact on a response (continued)</a:t>
            </a:r>
          </a:p>
          <a:p>
            <a:pPr>
              <a:lnSpc>
                <a:spcPct val="100000"/>
              </a:lnSpc>
              <a:spcBef>
                <a:spcPts val="600"/>
              </a:spcBef>
            </a:pPr>
            <a:r>
              <a:rPr lang="en-US" dirty="0"/>
              <a:t>Coping with day-to-day problems varies between cultures. In general, the Asian American culture emphasizes restraint, and may discourage dwelling on morbid or upsetting thoughts, believing that avoidance of troubling internal events is preferred to outward expression. Outward expression may disrupt social harmony, a highly valued commodity.</a:t>
            </a:r>
          </a:p>
          <a:p>
            <a:pPr>
              <a:lnSpc>
                <a:spcPct val="100000"/>
              </a:lnSpc>
              <a:spcBef>
                <a:spcPts val="600"/>
              </a:spcBef>
            </a:pPr>
            <a:r>
              <a:rPr lang="en-US" dirty="0"/>
              <a:t>In general, the African American culture tends to emphasize willpower, increased striving, and minimization of stress as coping mechanisms. Many members of ethnic minorities seek support and reassurance through spiritual organizations or religious figures in their community rather than assistance through a mental health provider.</a:t>
            </a:r>
          </a:p>
        </p:txBody>
      </p:sp>
      <p:sp>
        <p:nvSpPr>
          <p:cNvPr id="9" name="Title 1">
            <a:extLst>
              <a:ext uri="{FF2B5EF4-FFF2-40B4-BE49-F238E27FC236}">
                <a16:creationId xmlns:a16="http://schemas.microsoft.com/office/drawing/2014/main" id="{FE4728C9-39AB-4CBF-89F9-207396BFE4DE}"/>
              </a:ext>
            </a:extLst>
          </p:cNvPr>
          <p:cNvSpPr>
            <a:spLocks noGrp="1"/>
          </p:cNvSpPr>
          <p:nvPr>
            <p:ph type="title"/>
          </p:nvPr>
        </p:nvSpPr>
        <p:spPr>
          <a:xfrm>
            <a:off x="633302" y="3310198"/>
            <a:ext cx="7877397" cy="914512"/>
          </a:xfrm>
        </p:spPr>
        <p:txBody>
          <a:bodyPr>
            <a:noAutofit/>
          </a:bodyPr>
          <a:lstStyle/>
          <a:p>
            <a:r>
              <a:rPr lang="en-US" dirty="0"/>
              <a:t>How does diversity impact a person’s response to a crisis service provider and mental health services?</a:t>
            </a:r>
          </a:p>
        </p:txBody>
      </p:sp>
      <p:sp>
        <p:nvSpPr>
          <p:cNvPr id="10" name="Rectangle 9">
            <a:extLst>
              <a:ext uri="{FF2B5EF4-FFF2-40B4-BE49-F238E27FC236}">
                <a16:creationId xmlns:a16="http://schemas.microsoft.com/office/drawing/2014/main" id="{0875149D-5F6D-44F3-8110-40F5B13D5810}"/>
              </a:ext>
            </a:extLst>
          </p:cNvPr>
          <p:cNvSpPr/>
          <p:nvPr/>
        </p:nvSpPr>
        <p:spPr>
          <a:xfrm>
            <a:off x="637953" y="4337506"/>
            <a:ext cx="7877397" cy="1384995"/>
          </a:xfrm>
          <a:prstGeom prst="rect">
            <a:avLst/>
          </a:prstGeom>
        </p:spPr>
        <p:txBody>
          <a:bodyPr wrap="square">
            <a:spAutoFit/>
          </a:bodyPr>
          <a:lstStyle/>
          <a:p>
            <a:pPr>
              <a:lnSpc>
                <a:spcPct val="100000"/>
              </a:lnSpc>
              <a:spcBef>
                <a:spcPts val="600"/>
              </a:spcBef>
            </a:pPr>
            <a:r>
              <a:rPr lang="en-US" sz="1200" dirty="0">
                <a:latin typeface="Open Sans" panose="020B0606030504020204" pitchFamily="34" charset="0"/>
                <a:ea typeface="Open Sans" panose="020B0606030504020204" pitchFamily="34" charset="0"/>
                <a:cs typeface="Open Sans" panose="020B0606030504020204" pitchFamily="34" charset="0"/>
              </a:rPr>
              <a:t>Generally, members of ethnic minorities seek services from mental health providers less often than members of the larger society. There are a number of reasons for this. First of all, many people of an ethnic minority have a significant mistrust of mental health services. This mistrust is based on many experiences that vary between cultures. Some individuals from cultures such as Vietnamese, Laotian, Cambodian, Chechnyan, and other immigrants have experienced imprisonment, physical abuse, or assault at the hands of government agencies in their homelands. They have also experienced the stresses of arriving in a new country with a new culture that may be confusing and overwhelming.</a:t>
            </a:r>
          </a:p>
        </p:txBody>
      </p:sp>
      <p:sp>
        <p:nvSpPr>
          <p:cNvPr id="11" name="border">
            <a:extLst>
              <a:ext uri="{FF2B5EF4-FFF2-40B4-BE49-F238E27FC236}">
                <a16:creationId xmlns:a16="http://schemas.microsoft.com/office/drawing/2014/main" id="{C652E3B3-4AEA-49DB-817E-573C67750F0C}"/>
              </a:ext>
            </a:extLst>
          </p:cNvPr>
          <p:cNvSpPr/>
          <p:nvPr/>
        </p:nvSpPr>
        <p:spPr>
          <a:xfrm>
            <a:off x="558874" y="935666"/>
            <a:ext cx="8026253" cy="210524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12" name="line">
            <a:extLst>
              <a:ext uri="{FF2B5EF4-FFF2-40B4-BE49-F238E27FC236}">
                <a16:creationId xmlns:a16="http://schemas.microsoft.com/office/drawing/2014/main" id="{4B8E27A3-196D-47C7-B79F-27F6000FD8F1}"/>
              </a:ext>
            </a:extLst>
          </p:cNvPr>
          <p:cNvCxnSpPr>
            <a:cxnSpLocks/>
          </p:cNvCxnSpPr>
          <p:nvPr/>
        </p:nvCxnSpPr>
        <p:spPr>
          <a:xfrm>
            <a:off x="723014" y="1347185"/>
            <a:ext cx="76979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4" name="border">
            <a:extLst>
              <a:ext uri="{FF2B5EF4-FFF2-40B4-BE49-F238E27FC236}">
                <a16:creationId xmlns:a16="http://schemas.microsoft.com/office/drawing/2014/main" id="{EB81CB10-E581-4D70-B1F0-1D6C0F46903E}"/>
              </a:ext>
            </a:extLst>
          </p:cNvPr>
          <p:cNvSpPr/>
          <p:nvPr/>
        </p:nvSpPr>
        <p:spPr>
          <a:xfrm>
            <a:off x="558874" y="4190625"/>
            <a:ext cx="8026253" cy="163601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403363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4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
                                        <p:tgtEl>
                                          <p:spTgt spid="6">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500"/>
                            </p:stCondLst>
                            <p:childTnLst>
                              <p:par>
                                <p:cTn id="29" presetID="21"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heel(1)">
                                      <p:cBhvr>
                                        <p:cTn id="31" dur="1000"/>
                                        <p:tgtEl>
                                          <p:spTgt spid="14"/>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P spid="10" grpId="0"/>
      <p:bldP spid="11"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15</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One: Mental Health Crisis Services Definitions and Goals </a:t>
            </a:r>
          </a:p>
          <a:p>
            <a:endParaRPr lang="en-US" dirty="0"/>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504817"/>
          </a:xfrm>
          <a:noFill/>
        </p:spPr>
        <p:txBody>
          <a:bodyPr/>
          <a:lstStyle/>
          <a:p>
            <a:r>
              <a:rPr lang="en-US" dirty="0"/>
              <a:t>5. Which is more important in determining the acuity of a crisis situation?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48443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The situation itself</a:t>
            </a:r>
          </a:p>
        </p:txBody>
      </p:sp>
      <p:sp>
        <p:nvSpPr>
          <p:cNvPr id="9" name="B">
            <a:extLst>
              <a:ext uri="{FF2B5EF4-FFF2-40B4-BE49-F238E27FC236}">
                <a16:creationId xmlns:a16="http://schemas.microsoft.com/office/drawing/2014/main" id="{883F3155-8749-4BFA-856D-C063CAAAD10B}"/>
              </a:ext>
            </a:extLst>
          </p:cNvPr>
          <p:cNvSpPr/>
          <p:nvPr/>
        </p:nvSpPr>
        <p:spPr>
          <a:xfrm>
            <a:off x="2602037" y="305294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The person’s feelings about/response to the situation</a:t>
            </a:r>
          </a:p>
        </p:txBody>
      </p:sp>
      <p:sp>
        <p:nvSpPr>
          <p:cNvPr id="10" name="C">
            <a:extLst>
              <a:ext uri="{FF2B5EF4-FFF2-40B4-BE49-F238E27FC236}">
                <a16:creationId xmlns:a16="http://schemas.microsoft.com/office/drawing/2014/main" id="{266F2CB7-38A4-4F88-AAF4-957108675EB7}"/>
              </a:ext>
            </a:extLst>
          </p:cNvPr>
          <p:cNvSpPr/>
          <p:nvPr/>
        </p:nvSpPr>
        <p:spPr>
          <a:xfrm>
            <a:off x="2602037" y="3621455"/>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The age of the person</a:t>
            </a:r>
          </a:p>
        </p:txBody>
      </p:sp>
      <p:sp>
        <p:nvSpPr>
          <p:cNvPr id="11" name="D">
            <a:extLst>
              <a:ext uri="{FF2B5EF4-FFF2-40B4-BE49-F238E27FC236}">
                <a16:creationId xmlns:a16="http://schemas.microsoft.com/office/drawing/2014/main" id="{BF1EB8EA-6300-4B93-AEF3-67863A18079A}"/>
              </a:ext>
            </a:extLst>
          </p:cNvPr>
          <p:cNvSpPr/>
          <p:nvPr/>
        </p:nvSpPr>
        <p:spPr>
          <a:xfrm>
            <a:off x="2602037" y="41899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None of the above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57253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3085475"/>
            <a:ext cx="406493" cy="406493"/>
          </a:xfrm>
          <a:prstGeom prst="rect">
            <a:avLst/>
          </a:prstGeom>
        </p:spPr>
      </p:pic>
      <p:pic>
        <p:nvPicPr>
          <p:cNvPr id="13" name="IncorrectX-D">
            <a:extLst>
              <a:ext uri="{FF2B5EF4-FFF2-40B4-BE49-F238E27FC236}">
                <a16:creationId xmlns:a16="http://schemas.microsoft.com/office/drawing/2014/main" id="{D1911012-1CD9-444F-A956-7537478D5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4225173"/>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655324"/>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515626"/>
            <a:ext cx="406493" cy="406493"/>
          </a:xfrm>
          <a:prstGeom prst="rect">
            <a:avLst/>
          </a:prstGeom>
        </p:spPr>
      </p:pic>
      <p:sp>
        <p:nvSpPr>
          <p:cNvPr id="26" name="Blocker">
            <a:extLst>
              <a:ext uri="{FF2B5EF4-FFF2-40B4-BE49-F238E27FC236}">
                <a16:creationId xmlns:a16="http://schemas.microsoft.com/office/drawing/2014/main" id="{F33B0E65-C6C7-40B1-81F5-B6E78F4252C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Blocker">
            <a:extLst>
              <a:ext uri="{FF2B5EF4-FFF2-40B4-BE49-F238E27FC236}">
                <a16:creationId xmlns:a16="http://schemas.microsoft.com/office/drawing/2014/main" id="{F71AF021-F7F5-4606-880E-3C9E6CE041E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er">
            <a:extLst>
              <a:ext uri="{FF2B5EF4-FFF2-40B4-BE49-F238E27FC236}">
                <a16:creationId xmlns:a16="http://schemas.microsoft.com/office/drawing/2014/main" id="{362451AF-420C-4B62-B54E-9698129DC1B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D3CD5B3F-D3AA-4038-B57E-436E2EBB7EC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626080" y="527159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ACA26E9A-1B53-4DEE-A9D9-94C0E7EDDEB7}"/>
              </a:ext>
            </a:extLst>
          </p:cNvPr>
          <p:cNvSpPr/>
          <p:nvPr/>
        </p:nvSpPr>
        <p:spPr>
          <a:xfrm>
            <a:off x="3626080" y="527159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hlinkClick r:id="" action="ppaction://hlinkshowjump?jump=nextslide"/>
            <a:extLst>
              <a:ext uri="{FF2B5EF4-FFF2-40B4-BE49-F238E27FC236}">
                <a16:creationId xmlns:a16="http://schemas.microsoft.com/office/drawing/2014/main" id="{672BEB67-9EF7-46B6-8D7C-1968446AD579}"/>
              </a:ext>
            </a:extLst>
          </p:cNvPr>
          <p:cNvSpPr/>
          <p:nvPr/>
        </p:nvSpPr>
        <p:spPr>
          <a:xfrm>
            <a:off x="3626080" y="527159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a:hlinkClick r:id="" action="ppaction://hlinkshowjump?jump=nextslide"/>
            <a:extLst>
              <a:ext uri="{FF2B5EF4-FFF2-40B4-BE49-F238E27FC236}">
                <a16:creationId xmlns:a16="http://schemas.microsoft.com/office/drawing/2014/main" id="{1BDBBF02-89C0-4D53-9474-1EE743127607}"/>
              </a:ext>
            </a:extLst>
          </p:cNvPr>
          <p:cNvSpPr/>
          <p:nvPr/>
        </p:nvSpPr>
        <p:spPr>
          <a:xfrm>
            <a:off x="3626080" y="527159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7406610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childTnLst>
              </p:cTn>
              <p:nextCondLst>
                <p:cond evt="onClick" delay="0">
                  <p:tgtEl>
                    <p:spTgt spid="10"/>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9"/>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0" grpId="0"/>
      <p:bldP spid="11" grpId="0"/>
      <p:bldP spid="26" grpId="0" animBg="1"/>
      <p:bldP spid="27" grpId="0" animBg="1"/>
      <p:bldP spid="28" grpId="0" animBg="1"/>
      <p:bldP spid="29" grpId="0" animBg="1"/>
      <p:bldP spid="22" grpId="0" animBg="1"/>
      <p:bldP spid="20" grpId="0" animBg="1"/>
      <p:bldP spid="24" grpId="0" animBg="1"/>
      <p:bldP spid="25"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F1EEA3-1AC4-4DB4-B30A-A64702EED9AB}"/>
              </a:ext>
            </a:extLst>
          </p:cNvPr>
          <p:cNvSpPr>
            <a:spLocks noGrp="1"/>
          </p:cNvSpPr>
          <p:nvPr>
            <p:ph idx="4294967295"/>
          </p:nvPr>
        </p:nvSpPr>
        <p:spPr>
          <a:xfrm>
            <a:off x="628650" y="1818177"/>
            <a:ext cx="7886700" cy="4592712"/>
          </a:xfrm>
        </p:spPr>
        <p:txBody>
          <a:bodyPr>
            <a:noAutofit/>
          </a:bodyPr>
          <a:lstStyle/>
          <a:p>
            <a:pPr>
              <a:lnSpc>
                <a:spcPct val="100000"/>
              </a:lnSpc>
              <a:spcBef>
                <a:spcPts val="600"/>
              </a:spcBef>
            </a:pPr>
            <a:r>
              <a:rPr lang="en-US" b="1" dirty="0"/>
              <a:t>Stigma</a:t>
            </a:r>
            <a:r>
              <a:rPr lang="en-US" dirty="0"/>
              <a:t> also plays a role in discomfort with mental health service providers. Embarrassment or feelings of failure keep people from seeking assistance. This is true in the larger culture as well as in many minority groups. Additionally, many minorities encourage the use of family, traditional healers, and informal sources of care rather than mental health services.</a:t>
            </a:r>
          </a:p>
          <a:p>
            <a:pPr>
              <a:lnSpc>
                <a:spcPct val="100000"/>
              </a:lnSpc>
              <a:spcBef>
                <a:spcPts val="600"/>
              </a:spcBef>
            </a:pPr>
            <a:r>
              <a:rPr lang="en-US" dirty="0"/>
              <a:t>Although crisis response services are generally provided at no financial cost to individuals in crisis, concerns about financial cost of the service may be a factor in comfort and use of crisis services for minorities. Funding for services should also be considered when referrals to follow-up services are made.</a:t>
            </a:r>
          </a:p>
          <a:p>
            <a:pPr>
              <a:lnSpc>
                <a:spcPct val="100000"/>
              </a:lnSpc>
              <a:spcBef>
                <a:spcPts val="600"/>
              </a:spcBef>
            </a:pPr>
            <a:r>
              <a:rPr lang="en-US" dirty="0"/>
              <a:t>Clinician bias may also play a role in some minorities’ hesitancy to avail themselves of mental health services. Because clinical judgment plays a very large role in the diagnosis of and services provided for mental illness, the knowledge of culturally specific behavior and manner of reporting symptoms is critical for the provision of appropriate services. Misinterpretation can lead to over-diagnosis or inappropriate services. </a:t>
            </a:r>
            <a:r>
              <a:rPr lang="en-US" baseline="30000" dirty="0"/>
              <a:t>36</a:t>
            </a:r>
          </a:p>
          <a:p>
            <a:pPr>
              <a:lnSpc>
                <a:spcPct val="100000"/>
              </a:lnSpc>
              <a:spcBef>
                <a:spcPts val="600"/>
              </a:spcBef>
            </a:pPr>
            <a:r>
              <a:rPr lang="en-US" sz="1600" b="1" dirty="0">
                <a:solidFill>
                  <a:srgbClr val="20386D"/>
                </a:solidFill>
                <a:latin typeface="PermianSlabSerifTypeface" panose="02000000000000000000" pitchFamily="50" charset="0"/>
              </a:rPr>
              <a:t>Does a person’s sexual identity as homosexual, bisexual, or transgender have an impact on response to a crisis or a crisis service provider?</a:t>
            </a:r>
          </a:p>
          <a:p>
            <a:pPr>
              <a:lnSpc>
                <a:spcPct val="100000"/>
              </a:lnSpc>
              <a:spcBef>
                <a:spcPts val="600"/>
              </a:spcBef>
            </a:pPr>
            <a:r>
              <a:rPr lang="en-US" dirty="0"/>
              <a:t>Some individuals who are lesbian, gay, bisexual or transgender clients may need to utilize crisis services. Studies suggest that up to 30% of adolescents who kill themselves are homosexual.</a:t>
            </a:r>
            <a:r>
              <a:rPr lang="en-US" baseline="30000" dirty="0"/>
              <a:t>37</a:t>
            </a:r>
            <a:r>
              <a:rPr lang="en-US" dirty="0"/>
              <a:t> Because of this potentially higher suicide rate, crisis service providers must include sexual orientation as a factor when identifying risks for an individual. They must also be sensitive to any issues of shame and family conflict that may arise as a result of sexual orientation.</a:t>
            </a:r>
          </a:p>
        </p:txBody>
      </p:sp>
      <p:sp>
        <p:nvSpPr>
          <p:cNvPr id="4" name="Footer Placeholder 3">
            <a:extLst>
              <a:ext uri="{FF2B5EF4-FFF2-40B4-BE49-F238E27FC236}">
                <a16:creationId xmlns:a16="http://schemas.microsoft.com/office/drawing/2014/main" id="{D2466F17-D01E-47E2-B080-5F1E29B6C660}"/>
              </a:ext>
            </a:extLst>
          </p:cNvPr>
          <p:cNvSpPr>
            <a:spLocks noGrp="1"/>
          </p:cNvSpPr>
          <p:nvPr>
            <p:ph type="ftr" sz="quarter" idx="11"/>
          </p:nvPr>
        </p:nvSpPr>
        <p:spPr>
          <a:xfrm>
            <a:off x="2381029" y="6356351"/>
            <a:ext cx="4381943" cy="365125"/>
          </a:xfrm>
        </p:spPr>
        <p:txBody>
          <a:bodyPr/>
          <a:lstStyle/>
          <a:p>
            <a:r>
              <a:rPr lang="en-US" sz="900" baseline="30000" dirty="0"/>
              <a:t>36</a:t>
            </a:r>
            <a:r>
              <a:rPr lang="en-US" sz="900" dirty="0"/>
              <a:t> Ibid.</a:t>
            </a:r>
          </a:p>
          <a:p>
            <a:r>
              <a:rPr lang="en-US" sz="900" baseline="30000" dirty="0"/>
              <a:t>37</a:t>
            </a:r>
            <a:r>
              <a:rPr lang="en-US" sz="900" dirty="0"/>
              <a:t> Albert R. Roberts, Crisis Intervention and Time Limited Cognitive Treatment, 295 – 296</a:t>
            </a:r>
          </a:p>
        </p:txBody>
      </p:sp>
      <p:sp>
        <p:nvSpPr>
          <p:cNvPr id="5" name="Slide Number Placeholder 4">
            <a:extLst>
              <a:ext uri="{FF2B5EF4-FFF2-40B4-BE49-F238E27FC236}">
                <a16:creationId xmlns:a16="http://schemas.microsoft.com/office/drawing/2014/main" id="{C0B6DCA6-5906-4128-AFEE-ACEF44428813}"/>
              </a:ext>
            </a:extLst>
          </p:cNvPr>
          <p:cNvSpPr>
            <a:spLocks noGrp="1"/>
          </p:cNvSpPr>
          <p:nvPr>
            <p:ph type="sldNum" sz="quarter" idx="12"/>
          </p:nvPr>
        </p:nvSpPr>
        <p:spPr/>
        <p:txBody>
          <a:bodyPr/>
          <a:lstStyle/>
          <a:p>
            <a:fld id="{C594740B-4443-42E0-BD04-50747A72C1C0}" type="slidenum">
              <a:rPr lang="en-US" smtClean="0"/>
              <a:t>150</a:t>
            </a:fld>
            <a:endParaRPr lang="en-US"/>
          </a:p>
        </p:txBody>
      </p:sp>
      <p:sp>
        <p:nvSpPr>
          <p:cNvPr id="6" name="border">
            <a:extLst>
              <a:ext uri="{FF2B5EF4-FFF2-40B4-BE49-F238E27FC236}">
                <a16:creationId xmlns:a16="http://schemas.microsoft.com/office/drawing/2014/main" id="{70F04AC3-5343-41E8-8E33-EA9C7A01DB9A}"/>
              </a:ext>
            </a:extLst>
          </p:cNvPr>
          <p:cNvSpPr/>
          <p:nvPr/>
        </p:nvSpPr>
        <p:spPr>
          <a:xfrm>
            <a:off x="558874" y="1711964"/>
            <a:ext cx="8026253" cy="413595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7" name="line">
            <a:extLst>
              <a:ext uri="{FF2B5EF4-FFF2-40B4-BE49-F238E27FC236}">
                <a16:creationId xmlns:a16="http://schemas.microsoft.com/office/drawing/2014/main" id="{551A5ABA-1FCF-42AD-9131-E14B197ADDB7}"/>
              </a:ext>
            </a:extLst>
          </p:cNvPr>
          <p:cNvCxnSpPr>
            <a:cxnSpLocks/>
          </p:cNvCxnSpPr>
          <p:nvPr/>
        </p:nvCxnSpPr>
        <p:spPr>
          <a:xfrm>
            <a:off x="723014" y="4760359"/>
            <a:ext cx="76979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3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023E66-F16D-49CC-BF32-FB3803A87C6E}"/>
              </a:ext>
            </a:extLst>
          </p:cNvPr>
          <p:cNvSpPr>
            <a:spLocks noGrp="1"/>
          </p:cNvSpPr>
          <p:nvPr>
            <p:ph idx="1"/>
          </p:nvPr>
        </p:nvSpPr>
        <p:spPr>
          <a:xfrm>
            <a:off x="435935" y="936520"/>
            <a:ext cx="8442251" cy="5336135"/>
          </a:xfrm>
        </p:spPr>
        <p:txBody>
          <a:bodyPr/>
          <a:lstStyle/>
          <a:p>
            <a:pPr>
              <a:lnSpc>
                <a:spcPct val="100000"/>
              </a:lnSpc>
              <a:spcBef>
                <a:spcPts val="600"/>
              </a:spcBef>
            </a:pPr>
            <a:r>
              <a:rPr lang="en-US" sz="1600" b="1" dirty="0">
                <a:solidFill>
                  <a:srgbClr val="20386D"/>
                </a:solidFill>
                <a:latin typeface="PermianSlabSerifTypeface" panose="02000000000000000000" pitchFamily="50" charset="0"/>
              </a:rPr>
              <a:t>How might providing crisis intervention for persons living in rural areas be culturally different from urban areas?</a:t>
            </a:r>
          </a:p>
          <a:p>
            <a:pPr>
              <a:lnSpc>
                <a:spcPct val="100000"/>
              </a:lnSpc>
              <a:spcBef>
                <a:spcPts val="600"/>
              </a:spcBef>
            </a:pPr>
            <a:r>
              <a:rPr lang="en-US" dirty="0"/>
              <a:t>Rural America may represent a range of cultures and lifestyles that are different from urban life. Rural culture presents some specific mental health issues. First of all, stigma may be intensified in rural communities because of lack of anonymity. (Everyone will know that if John Jones’ white pick-up is parked at the mental health center, he is likely receiving services.) Additionally, service supply and choice of provider is frequently limited unless an individual travels to a larger urban area. In some areas, mental health services are not available within a convenient distance.</a:t>
            </a:r>
            <a:r>
              <a:rPr lang="en-US" baseline="30000" dirty="0"/>
              <a:t>38</a:t>
            </a:r>
          </a:p>
          <a:p>
            <a:pPr>
              <a:lnSpc>
                <a:spcPct val="100000"/>
              </a:lnSpc>
              <a:spcBef>
                <a:spcPts val="600"/>
              </a:spcBef>
              <a:spcAft>
                <a:spcPts val="600"/>
              </a:spcAft>
            </a:pPr>
            <a:r>
              <a:rPr lang="en-US" sz="1600" b="1" dirty="0">
                <a:solidFill>
                  <a:srgbClr val="20386D"/>
                </a:solidFill>
                <a:latin typeface="PermianSlabSerifTypeface" panose="02000000000000000000" pitchFamily="50" charset="0"/>
              </a:rPr>
              <a:t>Are some cultural or ethnic groups at a higher risk of suicide?</a:t>
            </a:r>
          </a:p>
          <a:p>
            <a:pPr marL="214308" indent="-214308">
              <a:lnSpc>
                <a:spcPct val="100000"/>
              </a:lnSpc>
              <a:spcBef>
                <a:spcPts val="0"/>
              </a:spcBef>
              <a:buFont typeface="Arial" panose="020B0604020202020204" pitchFamily="34" charset="0"/>
              <a:buChar char="•"/>
            </a:pPr>
            <a:r>
              <a:rPr lang="en-US" dirty="0"/>
              <a:t>In 2016, the rate of suicide among American Indians/Alaska Natives was 21.39 per 100,000 and among whites it was 18.15. In contrast, the suicide rate among Asian/Pacific Islanders was 7.00; the rate for blacks was 6.35; and the rate among Hispanics was 6.38.</a:t>
            </a:r>
          </a:p>
          <a:p>
            <a:pPr marL="214308" indent="-214308">
              <a:lnSpc>
                <a:spcPct val="100000"/>
              </a:lnSpc>
              <a:spcBef>
                <a:spcPts val="0"/>
              </a:spcBef>
              <a:buFont typeface="Arial" panose="020B0604020202020204" pitchFamily="34" charset="0"/>
              <a:buChar char="•"/>
            </a:pPr>
            <a:r>
              <a:rPr lang="en-US" dirty="0"/>
              <a:t>Suicide rates are higher than the national average for some groups of Asian Americans. For example, the suicide rate among Asian American and Pacific Islanders (AAPI) in the state of California is similar to that of the total population. However, in Hawaii the rate for AAPI’s jumps to 11.2 per 100,000 people, compared to 10.8 per 100,000 rate for all people residing there. Asian-American women have the highest suicide rate among women 65 or older.</a:t>
            </a:r>
          </a:p>
          <a:p>
            <a:pPr marL="214308" indent="-214308">
              <a:lnSpc>
                <a:spcPct val="100000"/>
              </a:lnSpc>
              <a:spcBef>
                <a:spcPts val="0"/>
              </a:spcBef>
              <a:buFont typeface="Arial" panose="020B0604020202020204" pitchFamily="34" charset="0"/>
              <a:buChar char="•"/>
            </a:pPr>
            <a:r>
              <a:rPr lang="en-US" dirty="0"/>
              <a:t>The suicide rate is roughly two times higher for black children ages 5-12 compared with white children of the same age group.</a:t>
            </a:r>
          </a:p>
          <a:p>
            <a:pPr marL="214308" indent="-214308">
              <a:lnSpc>
                <a:spcPct val="100000"/>
              </a:lnSpc>
              <a:spcBef>
                <a:spcPts val="0"/>
              </a:spcBef>
              <a:buFont typeface="Arial" panose="020B0604020202020204" pitchFamily="34" charset="0"/>
              <a:buChar char="•"/>
            </a:pPr>
            <a:r>
              <a:rPr lang="en-US" dirty="0"/>
              <a:t>In a survey of students in 192 high schools around the country, the 2017 Youth Risk Behavior Surveillance System found that black students (9.8%) were significantly more likely than white students (6.1%) to have reported a suicide attempt. Among Hispanic students, females (10.5%) were almost twice as likely as males (5.8%) to have reported a suicide attempt. But Hispanic male students (5.8%) were more likely than white male students (4.6%) to report this behavior.</a:t>
            </a:r>
            <a:r>
              <a:rPr lang="en-US" baseline="30000" dirty="0"/>
              <a:t>39</a:t>
            </a:r>
          </a:p>
          <a:p>
            <a:pPr marL="214308" indent="-214308">
              <a:lnSpc>
                <a:spcPct val="100000"/>
              </a:lnSpc>
              <a:spcBef>
                <a:spcPts val="0"/>
              </a:spcBef>
              <a:buFont typeface="Arial" panose="020B0604020202020204" pitchFamily="34" charset="0"/>
              <a:buChar char="•"/>
            </a:pPr>
            <a:r>
              <a:rPr lang="en-US" dirty="0"/>
              <a:t>In a survey of students in 192 high schools around the country, the 2017 Youth Risk Behavior Surveillance System found that the prevalence of having attempted suicide was higher among gay, lesbian, and bisexual (23.0%) and not sure (14.3%) than heterosexual (5.4%) students.</a:t>
            </a:r>
          </a:p>
        </p:txBody>
      </p:sp>
      <p:sp>
        <p:nvSpPr>
          <p:cNvPr id="3" name="Footer Placeholder 2">
            <a:extLst>
              <a:ext uri="{FF2B5EF4-FFF2-40B4-BE49-F238E27FC236}">
                <a16:creationId xmlns:a16="http://schemas.microsoft.com/office/drawing/2014/main" id="{D7C6A3A2-E382-44AC-9CF8-C1FF40AA192B}"/>
              </a:ext>
            </a:extLst>
          </p:cNvPr>
          <p:cNvSpPr>
            <a:spLocks noGrp="1"/>
          </p:cNvSpPr>
          <p:nvPr>
            <p:ph type="ftr" sz="quarter" idx="11"/>
          </p:nvPr>
        </p:nvSpPr>
        <p:spPr/>
        <p:txBody>
          <a:bodyPr/>
          <a:lstStyle/>
          <a:p>
            <a:r>
              <a:rPr lang="en-US" sz="750" baseline="30000" dirty="0"/>
              <a:t>38</a:t>
            </a:r>
            <a:r>
              <a:rPr lang="en-US" sz="750" dirty="0"/>
              <a:t> Mental Health: A Report of the Surgeon General</a:t>
            </a:r>
            <a:br>
              <a:rPr lang="en-US" sz="750" dirty="0"/>
            </a:br>
            <a:r>
              <a:rPr lang="en-US" sz="750" dirty="0"/>
              <a:t>National CLAS Standards Blueprint </a:t>
            </a:r>
          </a:p>
        </p:txBody>
      </p:sp>
      <p:sp>
        <p:nvSpPr>
          <p:cNvPr id="4" name="Slide Number Placeholder 3">
            <a:extLst>
              <a:ext uri="{FF2B5EF4-FFF2-40B4-BE49-F238E27FC236}">
                <a16:creationId xmlns:a16="http://schemas.microsoft.com/office/drawing/2014/main" id="{BE623A53-03B2-4686-9198-F2D2A2D2D55F}"/>
              </a:ext>
            </a:extLst>
          </p:cNvPr>
          <p:cNvSpPr>
            <a:spLocks noGrp="1"/>
          </p:cNvSpPr>
          <p:nvPr>
            <p:ph type="sldNum" sz="quarter" idx="12"/>
          </p:nvPr>
        </p:nvSpPr>
        <p:spPr/>
        <p:txBody>
          <a:bodyPr/>
          <a:lstStyle/>
          <a:p>
            <a:fld id="{C594740B-4443-42E0-BD04-50747A72C1C0}" type="slidenum">
              <a:rPr lang="en-US" smtClean="0"/>
              <a:t>151</a:t>
            </a:fld>
            <a:endParaRPr lang="en-US"/>
          </a:p>
        </p:txBody>
      </p:sp>
      <p:sp>
        <p:nvSpPr>
          <p:cNvPr id="5" name="border">
            <a:extLst>
              <a:ext uri="{FF2B5EF4-FFF2-40B4-BE49-F238E27FC236}">
                <a16:creationId xmlns:a16="http://schemas.microsoft.com/office/drawing/2014/main" id="{29286CA1-B64F-47F5-91BE-AA8F86FCED8E}"/>
              </a:ext>
            </a:extLst>
          </p:cNvPr>
          <p:cNvSpPr/>
          <p:nvPr/>
        </p:nvSpPr>
        <p:spPr>
          <a:xfrm>
            <a:off x="308345" y="852822"/>
            <a:ext cx="8527311" cy="541983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6" name="line">
            <a:extLst>
              <a:ext uri="{FF2B5EF4-FFF2-40B4-BE49-F238E27FC236}">
                <a16:creationId xmlns:a16="http://schemas.microsoft.com/office/drawing/2014/main" id="{7DD85E72-0E8E-4B5C-BCBF-762BBB99ACD7}"/>
              </a:ext>
            </a:extLst>
          </p:cNvPr>
          <p:cNvCxnSpPr>
            <a:cxnSpLocks/>
          </p:cNvCxnSpPr>
          <p:nvPr/>
        </p:nvCxnSpPr>
        <p:spPr>
          <a:xfrm>
            <a:off x="489098" y="1506796"/>
            <a:ext cx="8165805"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8" name="line">
            <a:extLst>
              <a:ext uri="{FF2B5EF4-FFF2-40B4-BE49-F238E27FC236}">
                <a16:creationId xmlns:a16="http://schemas.microsoft.com/office/drawing/2014/main" id="{5F051068-809E-4256-BBB8-14DB8CD305AD}"/>
              </a:ext>
            </a:extLst>
          </p:cNvPr>
          <p:cNvCxnSpPr>
            <a:cxnSpLocks/>
          </p:cNvCxnSpPr>
          <p:nvPr/>
        </p:nvCxnSpPr>
        <p:spPr>
          <a:xfrm>
            <a:off x="489098" y="2807512"/>
            <a:ext cx="8165805"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13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500"/>
                                        <p:tgtEl>
                                          <p:spTgt spid="2">
                                            <p:txEl>
                                              <p:pRg st="4" end="4"/>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500"/>
                                        <p:tgtEl>
                                          <p:spTgt spid="2">
                                            <p:txEl>
                                              <p:pRg st="5" end="5"/>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E79CB-00BE-45F3-A94D-8D642F006738}"/>
              </a:ext>
            </a:extLst>
          </p:cNvPr>
          <p:cNvSpPr>
            <a:spLocks noGrp="1"/>
          </p:cNvSpPr>
          <p:nvPr>
            <p:ph type="title"/>
          </p:nvPr>
        </p:nvSpPr>
        <p:spPr>
          <a:xfrm>
            <a:off x="628650" y="935661"/>
            <a:ext cx="7886700" cy="659331"/>
          </a:xfrm>
        </p:spPr>
        <p:txBody>
          <a:bodyPr>
            <a:noAutofit/>
          </a:bodyPr>
          <a:lstStyle/>
          <a:p>
            <a:r>
              <a:rPr lang="en-US" dirty="0"/>
              <a:t>Guidelines for Increasing the Crisis Services Provider’s Multicultural Awareness </a:t>
            </a:r>
            <a:r>
              <a:rPr lang="en-US" baseline="30000" dirty="0"/>
              <a:t>40</a:t>
            </a:r>
          </a:p>
        </p:txBody>
      </p:sp>
      <p:sp>
        <p:nvSpPr>
          <p:cNvPr id="3" name="Content Placeholder 2">
            <a:extLst>
              <a:ext uri="{FF2B5EF4-FFF2-40B4-BE49-F238E27FC236}">
                <a16:creationId xmlns:a16="http://schemas.microsoft.com/office/drawing/2014/main" id="{3E6B9A90-3B56-4D95-9FCA-D2E683CCDC4F}"/>
              </a:ext>
            </a:extLst>
          </p:cNvPr>
          <p:cNvSpPr>
            <a:spLocks noGrp="1"/>
          </p:cNvSpPr>
          <p:nvPr>
            <p:ph idx="4294967295"/>
          </p:nvPr>
        </p:nvSpPr>
        <p:spPr>
          <a:xfrm>
            <a:off x="414669" y="1763768"/>
            <a:ext cx="8282763" cy="4236983"/>
          </a:xfrm>
        </p:spPr>
        <p:txBody>
          <a:bodyPr numCol="2">
            <a:noAutofit/>
          </a:bodyPr>
          <a:lstStyle/>
          <a:p>
            <a:pPr marL="257168" indent="-257168">
              <a:spcBef>
                <a:spcPts val="450"/>
              </a:spcBef>
              <a:buFont typeface="+mj-lt"/>
              <a:buAutoNum type="arabicPeriod"/>
            </a:pPr>
            <a:r>
              <a:rPr lang="en-US" dirty="0"/>
              <a:t>Attempt to become aware of your own cultural biases.</a:t>
            </a:r>
          </a:p>
          <a:p>
            <a:pPr marL="257168" indent="-257168">
              <a:spcBef>
                <a:spcPts val="450"/>
              </a:spcBef>
              <a:buFont typeface="+mj-lt"/>
              <a:buAutoNum type="arabicPeriod"/>
            </a:pPr>
            <a:r>
              <a:rPr lang="en-US" dirty="0"/>
              <a:t>If possible, learn the language of those into whose crisis you might need to intervene. Crisis workers should have available the interpreter resources guide e.g. interpreters available to the agency, or information form various health plans receiving federal funds such as </a:t>
            </a:r>
            <a:r>
              <a:rPr lang="en-US" dirty="0" err="1"/>
              <a:t>TennCare</a:t>
            </a:r>
            <a:r>
              <a:rPr lang="en-US" dirty="0"/>
              <a:t> must have available interpreter services.</a:t>
            </a:r>
          </a:p>
          <a:p>
            <a:pPr marL="257168" indent="-257168">
              <a:spcBef>
                <a:spcPts val="450"/>
              </a:spcBef>
              <a:buFont typeface="+mj-lt"/>
              <a:buAutoNum type="arabicPeriod"/>
            </a:pPr>
            <a:r>
              <a:rPr lang="en-US" dirty="0"/>
              <a:t>Ask for clarification if you are not clear what the person has said.</a:t>
            </a:r>
          </a:p>
          <a:p>
            <a:pPr marL="257168" indent="-257168">
              <a:spcBef>
                <a:spcPts val="450"/>
              </a:spcBef>
              <a:buFont typeface="+mj-lt"/>
              <a:buAutoNum type="arabicPeriod"/>
            </a:pPr>
            <a:r>
              <a:rPr lang="en-US" dirty="0"/>
              <a:t>Do not assume that you understand any nonverbal communication unless you are familiar with the person’s culture. Examples: unwillingness to make physical contact or eye contact.</a:t>
            </a:r>
          </a:p>
          <a:p>
            <a:pPr marL="257168" indent="-257168">
              <a:spcBef>
                <a:spcPts val="450"/>
              </a:spcBef>
              <a:buFont typeface="+mj-lt"/>
              <a:buAutoNum type="arabicPeriod"/>
            </a:pPr>
            <a:r>
              <a:rPr lang="en-US" dirty="0"/>
              <a:t>Do not impose your personal values.</a:t>
            </a:r>
          </a:p>
          <a:p>
            <a:pPr marL="257168" indent="-257168">
              <a:spcBef>
                <a:spcPts val="450"/>
              </a:spcBef>
              <a:buFont typeface="+mj-lt"/>
              <a:buAutoNum type="arabicPeriod"/>
            </a:pPr>
            <a:r>
              <a:rPr lang="en-US" dirty="0"/>
              <a:t>If the person’s nonverbal communication is insulting in your culture, do not take it personally.</a:t>
            </a:r>
          </a:p>
          <a:p>
            <a:pPr marL="257168" indent="-257168">
              <a:spcBef>
                <a:spcPts val="450"/>
              </a:spcBef>
              <a:buFont typeface="+mj-lt"/>
              <a:buAutoNum type="arabicPeriod"/>
            </a:pPr>
            <a:r>
              <a:rPr lang="en-US" dirty="0"/>
              <a:t>Develop an awareness of anything in your own nonverbal communication that might be insulting in certain cultures.</a:t>
            </a:r>
          </a:p>
          <a:p>
            <a:pPr marL="257168" indent="-257168">
              <a:spcBef>
                <a:spcPts val="450"/>
              </a:spcBef>
              <a:buFont typeface="+mj-lt"/>
              <a:buAutoNum type="arabicPeriod"/>
            </a:pPr>
            <a:endParaRPr lang="en-US" dirty="0"/>
          </a:p>
          <a:p>
            <a:pPr marL="257168" indent="-257168">
              <a:spcBef>
                <a:spcPts val="450"/>
              </a:spcBef>
              <a:buFont typeface="+mj-lt"/>
              <a:buAutoNum type="arabicPeriod"/>
            </a:pPr>
            <a:r>
              <a:rPr lang="en-US" dirty="0"/>
              <a:t>Make every effort to increase your awareness of your own preconceptions and stereotypes of the cultures you may encounter.</a:t>
            </a:r>
          </a:p>
          <a:p>
            <a:pPr marL="257168" indent="-257168">
              <a:spcBef>
                <a:spcPts val="450"/>
              </a:spcBef>
              <a:buFont typeface="+mj-lt"/>
              <a:buAutoNum type="arabicPeriod"/>
            </a:pPr>
            <a:r>
              <a:rPr lang="en-US" dirty="0"/>
              <a:t>With your increased awareness, reinterpret the behavior of people of another culture from their cultural perspective.</a:t>
            </a:r>
          </a:p>
          <a:p>
            <a:pPr marL="257168" indent="-257168">
              <a:spcBef>
                <a:spcPts val="450"/>
              </a:spcBef>
              <a:buFont typeface="+mj-lt"/>
              <a:buAutoNum type="arabicPeriod"/>
            </a:pPr>
            <a:r>
              <a:rPr lang="en-US" dirty="0"/>
              <a:t>Be willing to test, adapt, and change your perceptions to fit your new experience.</a:t>
            </a:r>
          </a:p>
          <a:p>
            <a:pPr marL="257168" indent="-257168">
              <a:spcBef>
                <a:spcPts val="450"/>
              </a:spcBef>
              <a:buFont typeface="+mj-lt"/>
              <a:buAutoNum type="arabicPeriod"/>
            </a:pPr>
            <a:r>
              <a:rPr lang="en-US" dirty="0"/>
              <a:t>Maintain objectivity.</a:t>
            </a:r>
          </a:p>
          <a:p>
            <a:pPr marL="257168" indent="-257168">
              <a:spcBef>
                <a:spcPts val="450"/>
              </a:spcBef>
              <a:buFont typeface="+mj-lt"/>
              <a:buAutoNum type="arabicPeriod"/>
            </a:pPr>
            <a:r>
              <a:rPr lang="en-US" dirty="0"/>
              <a:t>Recognize that you cannot change a person’s cultural perspectives.</a:t>
            </a:r>
          </a:p>
          <a:p>
            <a:pPr marL="257168" indent="-257168">
              <a:spcBef>
                <a:spcPts val="450"/>
              </a:spcBef>
              <a:buFont typeface="+mj-lt"/>
              <a:buAutoNum type="arabicPeriod"/>
            </a:pPr>
            <a:r>
              <a:rPr lang="en-US" dirty="0"/>
              <a:t>Do not judge people from another culture by your own </a:t>
            </a:r>
            <a:r>
              <a:rPr lang="en-US"/>
              <a:t>cultural values.</a:t>
            </a:r>
            <a:endParaRPr lang="en-US" dirty="0"/>
          </a:p>
          <a:p>
            <a:pPr marL="257168" indent="-257168">
              <a:spcBef>
                <a:spcPts val="450"/>
              </a:spcBef>
              <a:buFont typeface="+mj-lt"/>
              <a:buAutoNum type="arabicPeriod"/>
            </a:pPr>
            <a:r>
              <a:rPr lang="en-US" dirty="0"/>
              <a:t>Recognize that your lack of familiarity with a person’s culture might increase the stress within the intervention.</a:t>
            </a:r>
          </a:p>
          <a:p>
            <a:pPr marL="257168" indent="-257168">
              <a:spcBef>
                <a:spcPts val="450"/>
              </a:spcBef>
              <a:buFont typeface="+mj-lt"/>
              <a:buAutoNum type="arabicPeriod"/>
            </a:pPr>
            <a:r>
              <a:rPr lang="en-US" dirty="0"/>
              <a:t>Clarify your role, knowledge, and experience with the parties so that you maintain the integrity demanded by your position as a crisis services provider.</a:t>
            </a:r>
          </a:p>
        </p:txBody>
      </p:sp>
      <p:sp>
        <p:nvSpPr>
          <p:cNvPr id="4" name="Footer Placeholder 3">
            <a:extLst>
              <a:ext uri="{FF2B5EF4-FFF2-40B4-BE49-F238E27FC236}">
                <a16:creationId xmlns:a16="http://schemas.microsoft.com/office/drawing/2014/main" id="{3EB79D0C-B4B9-4930-BDBC-B90C72EA3E5B}"/>
              </a:ext>
            </a:extLst>
          </p:cNvPr>
          <p:cNvSpPr>
            <a:spLocks noGrp="1"/>
          </p:cNvSpPr>
          <p:nvPr>
            <p:ph type="ftr" sz="quarter" idx="11"/>
          </p:nvPr>
        </p:nvSpPr>
        <p:spPr/>
        <p:txBody>
          <a:bodyPr/>
          <a:lstStyle/>
          <a:p>
            <a:r>
              <a:rPr lang="en-US" sz="750" baseline="30000" dirty="0"/>
              <a:t>40</a:t>
            </a:r>
            <a:r>
              <a:rPr lang="en-US" sz="750" dirty="0"/>
              <a:t> James L. Greenstone and Sharon C. Leviton, Elements of Crisis Intervention: Crises and How to Respond to Them, 2nd Edition (Pacific Grove, CA: Brooks/Cole, Thomas Learning, 2002), 51 – 52.</a:t>
            </a:r>
          </a:p>
        </p:txBody>
      </p:sp>
      <p:sp>
        <p:nvSpPr>
          <p:cNvPr id="5" name="Slide Number Placeholder 4">
            <a:extLst>
              <a:ext uri="{FF2B5EF4-FFF2-40B4-BE49-F238E27FC236}">
                <a16:creationId xmlns:a16="http://schemas.microsoft.com/office/drawing/2014/main" id="{76E084E7-23C3-461E-99C0-D51A4FA25FD5}"/>
              </a:ext>
            </a:extLst>
          </p:cNvPr>
          <p:cNvSpPr>
            <a:spLocks noGrp="1"/>
          </p:cNvSpPr>
          <p:nvPr>
            <p:ph type="sldNum" sz="quarter" idx="12"/>
          </p:nvPr>
        </p:nvSpPr>
        <p:spPr/>
        <p:txBody>
          <a:bodyPr/>
          <a:lstStyle/>
          <a:p>
            <a:fld id="{C594740B-4443-42E0-BD04-50747A72C1C0}" type="slidenum">
              <a:rPr lang="en-US" smtClean="0"/>
              <a:t>152</a:t>
            </a:fld>
            <a:endParaRPr lang="en-US"/>
          </a:p>
        </p:txBody>
      </p:sp>
      <p:sp>
        <p:nvSpPr>
          <p:cNvPr id="6" name="Rectangle 5">
            <a:extLst>
              <a:ext uri="{FF2B5EF4-FFF2-40B4-BE49-F238E27FC236}">
                <a16:creationId xmlns:a16="http://schemas.microsoft.com/office/drawing/2014/main" id="{012AF346-44EC-49B6-9FFF-0B4C7DBF1A98}"/>
              </a:ext>
            </a:extLst>
          </p:cNvPr>
          <p:cNvSpPr/>
          <p:nvPr/>
        </p:nvSpPr>
        <p:spPr>
          <a:xfrm>
            <a:off x="446568" y="5475007"/>
            <a:ext cx="8250864" cy="646331"/>
          </a:xfrm>
          <a:prstGeom prst="rect">
            <a:avLst/>
          </a:prstGeom>
        </p:spPr>
        <p:txBody>
          <a:bodyPr wrap="square">
            <a:spAutoFit/>
          </a:bodyPr>
          <a:lstStyle/>
          <a:p>
            <a:pPr marL="257168" indent="-257168">
              <a:spcBef>
                <a:spcPts val="450"/>
              </a:spcBef>
              <a:buFont typeface="+mj-lt"/>
              <a:buAutoNum type="arabicPeriod"/>
            </a:pPr>
            <a:endParaRPr lang="en-US" sz="1200" dirty="0">
              <a:latin typeface="Open Sans" panose="020B0606030504020204" pitchFamily="34" charset="0"/>
              <a:ea typeface="Open Sans" panose="020B0606030504020204" pitchFamily="34" charset="0"/>
              <a:cs typeface="Open Sans" panose="020B0606030504020204" pitchFamily="34" charset="0"/>
            </a:endParaRPr>
          </a:p>
          <a:p>
            <a:r>
              <a:rPr lang="en-US" sz="1200" dirty="0">
                <a:latin typeface="Open Sans" panose="020B0606030504020204" pitchFamily="34" charset="0"/>
                <a:ea typeface="Open Sans" panose="020B0606030504020204" pitchFamily="34" charset="0"/>
                <a:cs typeface="Open Sans" panose="020B0606030504020204" pitchFamily="34" charset="0"/>
              </a:rPr>
              <a:t>It will also be helpful to become aware of the various diverse groups in the area that the crisis service provider will be covering.</a:t>
            </a:r>
          </a:p>
        </p:txBody>
      </p:sp>
      <p:sp>
        <p:nvSpPr>
          <p:cNvPr id="7" name="border">
            <a:extLst>
              <a:ext uri="{FF2B5EF4-FFF2-40B4-BE49-F238E27FC236}">
                <a16:creationId xmlns:a16="http://schemas.microsoft.com/office/drawing/2014/main" id="{2BC235B7-A5BA-47F4-B261-262307781670}"/>
              </a:ext>
            </a:extLst>
          </p:cNvPr>
          <p:cNvSpPr/>
          <p:nvPr/>
        </p:nvSpPr>
        <p:spPr>
          <a:xfrm>
            <a:off x="308345" y="1669423"/>
            <a:ext cx="8527311" cy="452935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38341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fade">
                                      <p:cBhvr>
                                        <p:cTn id="55" dur="500"/>
                                        <p:tgtEl>
                                          <p:spTgt spid="3">
                                            <p:txEl>
                                              <p:pRg st="11" end="11"/>
                                            </p:txEl>
                                          </p:spTgt>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animEffect transition="in" filter="fade">
                                      <p:cBhvr>
                                        <p:cTn id="59" dur="500"/>
                                        <p:tgtEl>
                                          <p:spTgt spid="3">
                                            <p:txEl>
                                              <p:pRg st="12" end="12"/>
                                            </p:txEl>
                                          </p:spTgt>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500"/>
                                        <p:tgtEl>
                                          <p:spTgt spid="3">
                                            <p:txEl>
                                              <p:pRg st="13" end="13"/>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500"/>
                                        <p:tgtEl>
                                          <p:spTgt spid="3">
                                            <p:txEl>
                                              <p:pRg st="14" end="14"/>
                                            </p:txEl>
                                          </p:spTgt>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animEffect transition="in" filter="fade">
                                      <p:cBhvr>
                                        <p:cTn id="71" dur="500"/>
                                        <p:tgtEl>
                                          <p:spTgt spid="3">
                                            <p:txEl>
                                              <p:pRg st="15" end="15"/>
                                            </p:txEl>
                                          </p:spTgt>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P spid="7"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153</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Seven: Cultural Identity of Impact on Crisis Intervention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 Cultural identity includes all of the following </a:t>
            </a:r>
            <a:r>
              <a:rPr lang="en-US" i="1" dirty="0"/>
              <a:t>except</a:t>
            </a:r>
            <a:r>
              <a:rPr lang="en-US" dirty="0"/>
              <a:t>:</a:t>
            </a:r>
            <a:br>
              <a:rPr lang="en-US" dirty="0"/>
            </a:br>
            <a:r>
              <a:rPr lang="en-US" dirty="0"/>
              <a:t>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Gender</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Age</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Academic ability</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Language or origin</a:t>
            </a:r>
          </a:p>
        </p:txBody>
      </p:sp>
      <p:sp>
        <p:nvSpPr>
          <p:cNvPr id="20" name="E">
            <a:extLst>
              <a:ext uri="{FF2B5EF4-FFF2-40B4-BE49-F238E27FC236}">
                <a16:creationId xmlns:a16="http://schemas.microsoft.com/office/drawing/2014/main" id="{46547DA2-676E-48BB-B20E-042FB469C63D}"/>
              </a:ext>
            </a:extLst>
          </p:cNvPr>
          <p:cNvSpPr/>
          <p:nvPr/>
        </p:nvSpPr>
        <p:spPr>
          <a:xfrm>
            <a:off x="2602037" y="462212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Religious or spiritual beliefs</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86846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3555751"/>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4120434"/>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pic>
        <p:nvPicPr>
          <p:cNvPr id="21" name="IncorrectX-C">
            <a:extLst>
              <a:ext uri="{FF2B5EF4-FFF2-40B4-BE49-F238E27FC236}">
                <a16:creationId xmlns:a16="http://schemas.microsoft.com/office/drawing/2014/main" id="{64AB9506-FE63-4724-817D-34C08ACD6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4655212"/>
            <a:ext cx="406493" cy="406493"/>
          </a:xfrm>
          <a:prstGeom prst="rect">
            <a:avLst/>
          </a:prstGeom>
        </p:spPr>
      </p:pic>
      <p:sp>
        <p:nvSpPr>
          <p:cNvPr id="33" name="Blocker">
            <a:extLst>
              <a:ext uri="{FF2B5EF4-FFF2-40B4-BE49-F238E27FC236}">
                <a16:creationId xmlns:a16="http://schemas.microsoft.com/office/drawing/2014/main" id="{D195F247-E6E5-493B-BA81-361F9866BB2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locker">
            <a:extLst>
              <a:ext uri="{FF2B5EF4-FFF2-40B4-BE49-F238E27FC236}">
                <a16:creationId xmlns:a16="http://schemas.microsoft.com/office/drawing/2014/main" id="{9900D9D3-C455-4B9E-AD76-E726BCBE3E1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er">
            <a:extLst>
              <a:ext uri="{FF2B5EF4-FFF2-40B4-BE49-F238E27FC236}">
                <a16:creationId xmlns:a16="http://schemas.microsoft.com/office/drawing/2014/main" id="{1E4E0043-760D-4EE2-BC9D-80CA4C08635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ocker">
            <a:extLst>
              <a:ext uri="{FF2B5EF4-FFF2-40B4-BE49-F238E27FC236}">
                <a16:creationId xmlns:a16="http://schemas.microsoft.com/office/drawing/2014/main" id="{6FDF3DE7-50FD-408D-A7A2-8BB83CC7576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er">
            <a:extLst>
              <a:ext uri="{FF2B5EF4-FFF2-40B4-BE49-F238E27FC236}">
                <a16:creationId xmlns:a16="http://schemas.microsoft.com/office/drawing/2014/main" id="{8F7708A6-3ED8-4CFE-BF87-D64CEA766906}"/>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81224" y="547153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2" name="ContinueBTN">
            <a:hlinkClick r:id="" action="ppaction://hlinkshowjump?jump=nextslide"/>
            <a:extLst>
              <a:ext uri="{FF2B5EF4-FFF2-40B4-BE49-F238E27FC236}">
                <a16:creationId xmlns:a16="http://schemas.microsoft.com/office/drawing/2014/main" id="{D40113A0-50DB-4E20-956F-7B5C59995604}"/>
              </a:ext>
            </a:extLst>
          </p:cNvPr>
          <p:cNvSpPr/>
          <p:nvPr/>
        </p:nvSpPr>
        <p:spPr>
          <a:xfrm>
            <a:off x="3581224" y="547153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0" name="ContinueBTN">
            <a:hlinkClick r:id="" action="ppaction://hlinkshowjump?jump=nextslide"/>
            <a:extLst>
              <a:ext uri="{FF2B5EF4-FFF2-40B4-BE49-F238E27FC236}">
                <a16:creationId xmlns:a16="http://schemas.microsoft.com/office/drawing/2014/main" id="{CDC6B90D-CE6F-416D-81AE-F154B4EDE88D}"/>
              </a:ext>
            </a:extLst>
          </p:cNvPr>
          <p:cNvSpPr/>
          <p:nvPr/>
        </p:nvSpPr>
        <p:spPr>
          <a:xfrm>
            <a:off x="3581224" y="547153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1" name="ContinueBTN">
            <a:hlinkClick r:id="" action="ppaction://hlinkshowjump?jump=nextslide"/>
            <a:extLst>
              <a:ext uri="{FF2B5EF4-FFF2-40B4-BE49-F238E27FC236}">
                <a16:creationId xmlns:a16="http://schemas.microsoft.com/office/drawing/2014/main" id="{D43D8F49-581C-4A0D-BE44-0BD619DDCAF9}"/>
              </a:ext>
            </a:extLst>
          </p:cNvPr>
          <p:cNvSpPr/>
          <p:nvPr/>
        </p:nvSpPr>
        <p:spPr>
          <a:xfrm>
            <a:off x="3581224" y="547153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2" name="ContinueBTN">
            <a:hlinkClick r:id="" action="ppaction://hlinkshowjump?jump=nextslide"/>
            <a:extLst>
              <a:ext uri="{FF2B5EF4-FFF2-40B4-BE49-F238E27FC236}">
                <a16:creationId xmlns:a16="http://schemas.microsoft.com/office/drawing/2014/main" id="{E2D81377-E5F9-4E99-87B1-368A39374CF4}"/>
              </a:ext>
            </a:extLst>
          </p:cNvPr>
          <p:cNvSpPr/>
          <p:nvPr/>
        </p:nvSpPr>
        <p:spPr>
          <a:xfrm>
            <a:off x="3581224" y="547153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2822779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7"/>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childTnLst>
              </p:cTn>
              <p:nextCondLst>
                <p:cond evt="onClick" delay="0">
                  <p:tgtEl>
                    <p:spTgt spid="17"/>
                  </p:tgtEl>
                </p:cond>
              </p:nextCondLst>
            </p:seq>
            <p:seq concurrent="1" nextAc="seek">
              <p:cTn id="55" restart="whenNotActive" fill="hold" evtFilter="cancelBubble" nodeType="interactiveSeq">
                <p:stCondLst>
                  <p:cond evt="onClick" delay="0">
                    <p:tgtEl>
                      <p:spTgt spid="15"/>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9"/>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childTnLst>
                          </p:cTn>
                        </p:par>
                        <p:par>
                          <p:cTn id="62" fill="hold">
                            <p:stCondLst>
                              <p:cond delay="0"/>
                            </p:stCondLst>
                            <p:childTnLst>
                              <p:par>
                                <p:cTn id="63" presetID="10"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nextCondLst>
                <p:cond evt="onClick" delay="0">
                  <p:tgtEl>
                    <p:spTgt spid="15"/>
                  </p:tgtEl>
                </p:cond>
              </p:nextCondLst>
            </p:seq>
            <p:seq concurrent="1" nextAc="seek">
              <p:cTn id="66" restart="whenNotActive" fill="hold" evtFilter="cancelBubble" nodeType="interactiveSeq">
                <p:stCondLst>
                  <p:cond evt="onClick" delay="0">
                    <p:tgtEl>
                      <p:spTgt spid="23"/>
                    </p:tgtEl>
                  </p:cond>
                </p:stCondLst>
                <p:endSync evt="end" delay="0">
                  <p:rtn val="all"/>
                </p:endSync>
                <p:childTnLst>
                  <p:par>
                    <p:cTn id="67" fill="hold">
                      <p:stCondLst>
                        <p:cond delay="0"/>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childTnLst>
                                </p:cTn>
                              </p:par>
                            </p:childTnLst>
                          </p:cTn>
                        </p:par>
                        <p:par>
                          <p:cTn id="73" fill="hold">
                            <p:stCondLst>
                              <p:cond delay="0"/>
                            </p:stCondLst>
                            <p:childTnLst>
                              <p:par>
                                <p:cTn id="74" presetID="10"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childTnLst>
              </p:cTn>
              <p:nextCondLst>
                <p:cond evt="onClick" delay="0">
                  <p:tgtEl>
                    <p:spTgt spid="23"/>
                  </p:tgtEl>
                </p:cond>
              </p:nextCondLst>
            </p:seq>
            <p:seq concurrent="1" nextAc="seek">
              <p:cTn id="77" restart="whenNotActive" fill="hold" evtFilter="cancelBubble" nodeType="interactiveSeq">
                <p:stCondLst>
                  <p:cond evt="onClick" delay="0">
                    <p:tgtEl>
                      <p:spTgt spid="20"/>
                    </p:tgtEl>
                  </p:cond>
                </p:stCondLst>
                <p:endSync evt="end" delay="0">
                  <p:rtn val="all"/>
                </p:endSync>
                <p:childTnLst>
                  <p:par>
                    <p:cTn id="78" fill="hold">
                      <p:stCondLst>
                        <p:cond delay="0"/>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childTnLst>
                                </p:cTn>
                              </p:par>
                            </p:childTnLst>
                          </p:cTn>
                        </p:par>
                        <p:par>
                          <p:cTn id="84" fill="hold">
                            <p:stCondLst>
                              <p:cond delay="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500"/>
                                        <p:tgtEl>
                                          <p:spTgt spid="31"/>
                                        </p:tgtEl>
                                      </p:cBhvr>
                                    </p:animEffect>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childTnLst>
                                </p:cTn>
                              </p:par>
                            </p:childTnLst>
                          </p:cTn>
                        </p:par>
                        <p:par>
                          <p:cTn id="95" fill="hold">
                            <p:stCondLst>
                              <p:cond delay="0"/>
                            </p:stCondLst>
                            <p:childTnLst>
                              <p:par>
                                <p:cTn id="96" presetID="10" presetClass="entr" presetSubtype="0" fill="hold" grpId="0" nodeType="after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childTnLst>
                                </p:cTn>
                              </p:par>
                            </p:childTnLst>
                          </p:cTn>
                        </p:par>
                      </p:childTnLst>
                    </p:cTn>
                  </p:par>
                </p:childTnLst>
              </p:cTn>
              <p:nextCondLst>
                <p:cond evt="onClick" delay="0">
                  <p:tgtEl>
                    <p:spTgt spid="18"/>
                  </p:tgtEl>
                </p:cond>
              </p:nextCondLst>
            </p:seq>
          </p:childTnLst>
        </p:cTn>
      </p:par>
    </p:tnLst>
    <p:bldLst>
      <p:bldP spid="2" grpId="0"/>
      <p:bldP spid="5" grpId="0" build="p"/>
      <p:bldP spid="7" grpId="0" build="p"/>
      <p:bldP spid="15" grpId="0"/>
      <p:bldP spid="17" grpId="0"/>
      <p:bldP spid="18" grpId="0"/>
      <p:bldP spid="23" grpId="0"/>
      <p:bldP spid="20" grpId="0"/>
      <p:bldP spid="24" grpId="0" animBg="1"/>
      <p:bldP spid="33" grpId="0" animBg="1"/>
      <p:bldP spid="34" grpId="0" animBg="1"/>
      <p:bldP spid="35" grpId="0" animBg="1"/>
      <p:bldP spid="36" grpId="0" animBg="1"/>
      <p:bldP spid="37" grpId="0" animBg="1"/>
      <p:bldP spid="26" grpId="0" animBg="1"/>
      <p:bldP spid="22" grpId="0" animBg="1"/>
      <p:bldP spid="30" grpId="0" animBg="1"/>
      <p:bldP spid="31" grpId="0" animBg="1"/>
      <p:bldP spid="32"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154</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Seven: Cultural Identity of Impact on Crisis Intervention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2. Which of the following minority group is expected to become the largest minority by 2050?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African American</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Asian/Pacific Islander</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Hispanic American</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None of the above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39178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8" y="3555751"/>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4120434"/>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0109E839-D11E-49FD-B141-4FF3F4E7F7C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CBAD407F-0506-4129-845B-14F96153BCA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70E5ED86-6334-4130-97EA-219B16A5A17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68402D05-D6EB-4BF9-86E9-4BE05C4315D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1363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5D7D0964-01CE-4830-9CFE-5789CAC6EFBD}"/>
              </a:ext>
            </a:extLst>
          </p:cNvPr>
          <p:cNvSpPr/>
          <p:nvPr/>
        </p:nvSpPr>
        <p:spPr>
          <a:xfrm>
            <a:off x="3591857" y="51363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BD6E4C52-1410-4ABB-957C-764866D8B2EB}"/>
              </a:ext>
            </a:extLst>
          </p:cNvPr>
          <p:cNvSpPr/>
          <p:nvPr/>
        </p:nvSpPr>
        <p:spPr>
          <a:xfrm>
            <a:off x="3591857" y="51363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813496B6-CC8D-4310-B0AE-B3BAB5E8ECAF}"/>
              </a:ext>
            </a:extLst>
          </p:cNvPr>
          <p:cNvSpPr/>
          <p:nvPr/>
        </p:nvSpPr>
        <p:spPr>
          <a:xfrm>
            <a:off x="3591857" y="51363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568397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nextCondLst>
                <p:cond evt="onClick" delay="0">
                  <p:tgtEl>
                    <p:spTgt spid="18"/>
                  </p:tgtEl>
                </p:cond>
              </p:nextCondLst>
            </p:seq>
          </p:childTnLst>
        </p:cTn>
      </p:par>
    </p:tnLst>
    <p:bldLst>
      <p:bldP spid="7" grpId="0" build="p"/>
      <p:bldP spid="15" grpId="0"/>
      <p:bldP spid="17" grpId="0"/>
      <p:bldP spid="18" grpId="0"/>
      <p:bldP spid="23" grpId="0"/>
      <p:bldP spid="22" grpId="0" animBg="1"/>
      <p:bldP spid="30" grpId="0" animBg="1"/>
      <p:bldP spid="31" grpId="0" animBg="1"/>
      <p:bldP spid="32" grpId="0" animBg="1"/>
      <p:bldP spid="26" grpId="0" animBg="1"/>
      <p:bldP spid="19" grpId="0" animBg="1"/>
      <p:bldP spid="20" grpId="0" animBg="1"/>
      <p:bldP spid="21"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155</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Seven: Cultural Identity of Impact on Crisis Intervention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3. The federal government designates four major racial or ethnic groups in the U.S. They include which of the following: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African American</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Asian/Pacific Islander</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Latino</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Native American</a:t>
            </a:r>
          </a:p>
        </p:txBody>
      </p:sp>
      <p:sp>
        <p:nvSpPr>
          <p:cNvPr id="20" name="E">
            <a:extLst>
              <a:ext uri="{FF2B5EF4-FFF2-40B4-BE49-F238E27FC236}">
                <a16:creationId xmlns:a16="http://schemas.microsoft.com/office/drawing/2014/main" id="{46547DA2-676E-48BB-B20E-042FB469C63D}"/>
              </a:ext>
            </a:extLst>
          </p:cNvPr>
          <p:cNvSpPr/>
          <p:nvPr/>
        </p:nvSpPr>
        <p:spPr>
          <a:xfrm>
            <a:off x="2602037" y="462212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All of the above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86846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4660577"/>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4120434"/>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pic>
        <p:nvPicPr>
          <p:cNvPr id="21" name="IncorrectX-C">
            <a:extLst>
              <a:ext uri="{FF2B5EF4-FFF2-40B4-BE49-F238E27FC236}">
                <a16:creationId xmlns:a16="http://schemas.microsoft.com/office/drawing/2014/main" id="{64AB9506-FE63-4724-817D-34C08ACD6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7" y="3557873"/>
            <a:ext cx="406493" cy="406493"/>
          </a:xfrm>
          <a:prstGeom prst="rect">
            <a:avLst/>
          </a:prstGeom>
        </p:spPr>
      </p:pic>
      <p:sp>
        <p:nvSpPr>
          <p:cNvPr id="33" name="Blocker">
            <a:extLst>
              <a:ext uri="{FF2B5EF4-FFF2-40B4-BE49-F238E27FC236}">
                <a16:creationId xmlns:a16="http://schemas.microsoft.com/office/drawing/2014/main" id="{540603A7-E51D-44C3-93AE-CC78BA035B7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locker">
            <a:extLst>
              <a:ext uri="{FF2B5EF4-FFF2-40B4-BE49-F238E27FC236}">
                <a16:creationId xmlns:a16="http://schemas.microsoft.com/office/drawing/2014/main" id="{D2834322-4AAD-4390-AB40-C9879F4B144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er">
            <a:extLst>
              <a:ext uri="{FF2B5EF4-FFF2-40B4-BE49-F238E27FC236}">
                <a16:creationId xmlns:a16="http://schemas.microsoft.com/office/drawing/2014/main" id="{D51BFC77-7483-4C82-BD1D-F67944D60E4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ocker">
            <a:extLst>
              <a:ext uri="{FF2B5EF4-FFF2-40B4-BE49-F238E27FC236}">
                <a16:creationId xmlns:a16="http://schemas.microsoft.com/office/drawing/2014/main" id="{761F5D4F-0CEF-4BB3-BBD1-DC74625C6AB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Blocker">
            <a:extLst>
              <a:ext uri="{FF2B5EF4-FFF2-40B4-BE49-F238E27FC236}">
                <a16:creationId xmlns:a16="http://schemas.microsoft.com/office/drawing/2014/main" id="{455A2F6C-B853-435F-8009-5725D59455F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81224" y="547153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2" name="ContinueBTN">
            <a:hlinkClick r:id="" action="ppaction://hlinkshowjump?jump=nextslide"/>
            <a:extLst>
              <a:ext uri="{FF2B5EF4-FFF2-40B4-BE49-F238E27FC236}">
                <a16:creationId xmlns:a16="http://schemas.microsoft.com/office/drawing/2014/main" id="{DA888D2D-209D-41BF-A0FF-171A19183259}"/>
              </a:ext>
            </a:extLst>
          </p:cNvPr>
          <p:cNvSpPr/>
          <p:nvPr/>
        </p:nvSpPr>
        <p:spPr>
          <a:xfrm>
            <a:off x="3581224" y="547153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0" name="ContinueBTN">
            <a:hlinkClick r:id="" action="ppaction://hlinkshowjump?jump=nextslide"/>
            <a:extLst>
              <a:ext uri="{FF2B5EF4-FFF2-40B4-BE49-F238E27FC236}">
                <a16:creationId xmlns:a16="http://schemas.microsoft.com/office/drawing/2014/main" id="{56B88A97-3E59-4944-AA4A-D91D7746C7D2}"/>
              </a:ext>
            </a:extLst>
          </p:cNvPr>
          <p:cNvSpPr/>
          <p:nvPr/>
        </p:nvSpPr>
        <p:spPr>
          <a:xfrm>
            <a:off x="3581224" y="547153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1" name="ContinueBTN">
            <a:hlinkClick r:id="" action="ppaction://hlinkshowjump?jump=nextslide"/>
            <a:extLst>
              <a:ext uri="{FF2B5EF4-FFF2-40B4-BE49-F238E27FC236}">
                <a16:creationId xmlns:a16="http://schemas.microsoft.com/office/drawing/2014/main" id="{D56763F3-F364-4A56-9B93-99A7A3DC8464}"/>
              </a:ext>
            </a:extLst>
          </p:cNvPr>
          <p:cNvSpPr/>
          <p:nvPr/>
        </p:nvSpPr>
        <p:spPr>
          <a:xfrm>
            <a:off x="3581224" y="547153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2" name="ContinueBTN">
            <a:hlinkClick r:id="" action="ppaction://hlinkshowjump?jump=nextslide"/>
            <a:extLst>
              <a:ext uri="{FF2B5EF4-FFF2-40B4-BE49-F238E27FC236}">
                <a16:creationId xmlns:a16="http://schemas.microsoft.com/office/drawing/2014/main" id="{7D15FE88-0D40-4D32-90B0-0D6503A2DF36}"/>
              </a:ext>
            </a:extLst>
          </p:cNvPr>
          <p:cNvSpPr/>
          <p:nvPr/>
        </p:nvSpPr>
        <p:spPr>
          <a:xfrm>
            <a:off x="3581224" y="547153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8144256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childTnLst>
                                </p:cTn>
                              </p:par>
                            </p:childTnLst>
                          </p:cTn>
                        </p:par>
                        <p:par>
                          <p:cTn id="46" fill="hold">
                            <p:stCondLst>
                              <p:cond delay="0"/>
                            </p:stCondLst>
                            <p:childTnLst>
                              <p:par>
                                <p:cTn id="47" presetID="10" presetClass="entr" presetSubtype="0" fill="hold" grpId="0"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23"/>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childTnLst>
                          </p:cTn>
                        </p:par>
                        <p:par>
                          <p:cTn id="57" fill="hold">
                            <p:stCondLst>
                              <p:cond delay="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nextCondLst>
                <p:cond evt="onClick" delay="0">
                  <p:tgtEl>
                    <p:spTgt spid="23"/>
                  </p:tgtEl>
                </p:cond>
              </p:nextCondLst>
            </p:seq>
            <p:seq concurrent="1" nextAc="seek">
              <p:cTn id="61" restart="whenNotActive" fill="hold" evtFilter="cancelBubble" nodeType="interactiveSeq">
                <p:stCondLst>
                  <p:cond evt="onClick" delay="0">
                    <p:tgtEl>
                      <p:spTgt spid="18"/>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4"/>
                                        </p:tgtEl>
                                        <p:attrNameLst>
                                          <p:attrName>style.visibility</p:attrName>
                                        </p:attrNameLst>
                                      </p:cBhvr>
                                      <p:to>
                                        <p:strVal val="visible"/>
                                      </p:to>
                                    </p:set>
                                  </p:childTnLst>
                                </p:cTn>
                              </p:par>
                            </p:childTnLst>
                          </p:cTn>
                        </p:par>
                        <p:par>
                          <p:cTn id="68" fill="hold">
                            <p:stCondLst>
                              <p:cond delay="0"/>
                            </p:stCondLst>
                            <p:childTnLst>
                              <p:par>
                                <p:cTn id="69" presetID="10" presetClass="entr" presetSubtype="0"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fade">
                                      <p:cBhvr>
                                        <p:cTn id="71" dur="500"/>
                                        <p:tgtEl>
                                          <p:spTgt spid="32"/>
                                        </p:tgtEl>
                                      </p:cBhvr>
                                    </p:animEffect>
                                  </p:childTnLst>
                                </p:cTn>
                              </p:par>
                            </p:childTnLst>
                          </p:cTn>
                        </p:par>
                      </p:childTnLst>
                    </p:cTn>
                  </p:par>
                </p:childTnLst>
              </p:cTn>
              <p:nextCondLst>
                <p:cond evt="onClick" delay="0">
                  <p:tgtEl>
                    <p:spTgt spid="18"/>
                  </p:tgtEl>
                </p:cond>
              </p:nextCondLst>
            </p:seq>
            <p:seq concurrent="1" nextAc="seek">
              <p:cTn id="72" restart="whenNotActive" fill="hold" evtFilter="cancelBubble" nodeType="interactiveSeq">
                <p:stCondLst>
                  <p:cond evt="onClick" delay="0">
                    <p:tgtEl>
                      <p:spTgt spid="20"/>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par>
                          <p:cTn id="79" fill="hold">
                            <p:stCondLst>
                              <p:cond delay="0"/>
                            </p:stCondLst>
                            <p:childTnLst>
                              <p:par>
                                <p:cTn id="80" presetID="10"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childTnLst>
                          </p:cTn>
                        </p:par>
                      </p:childTnLst>
                    </p:cTn>
                  </p:par>
                </p:childTnLst>
              </p:cTn>
              <p:nextCondLst>
                <p:cond evt="onClick" delay="0">
                  <p:tgtEl>
                    <p:spTgt spid="20"/>
                  </p:tgtEl>
                </p:cond>
              </p:nextCondLst>
            </p:seq>
          </p:childTnLst>
        </p:cTn>
      </p:par>
    </p:tnLst>
    <p:bldLst>
      <p:bldP spid="7" grpId="0" build="p"/>
      <p:bldP spid="15" grpId="0"/>
      <p:bldP spid="17" grpId="0"/>
      <p:bldP spid="18" grpId="0"/>
      <p:bldP spid="23" grpId="0"/>
      <p:bldP spid="20" grpId="0"/>
      <p:bldP spid="33" grpId="0" animBg="1"/>
      <p:bldP spid="34" grpId="0" animBg="1"/>
      <p:bldP spid="35" grpId="0" animBg="1"/>
      <p:bldP spid="36" grpId="0" animBg="1"/>
      <p:bldP spid="37" grpId="0" animBg="1"/>
      <p:bldP spid="26" grpId="0" animBg="1"/>
      <p:bldP spid="22" grpId="0" animBg="1"/>
      <p:bldP spid="30" grpId="0" animBg="1"/>
      <p:bldP spid="31" grpId="0" animBg="1"/>
      <p:bldP spid="32"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156</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Seven: Cultural Identity of Impact on Crisis Intervention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4. All crisis services providers have a cultural identity that will have an impact on the provision of crisis services.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24411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3012186"/>
            <a:ext cx="406493" cy="406493"/>
          </a:xfrm>
          <a:prstGeom prst="rect">
            <a:avLst/>
          </a:prstGeom>
        </p:spPr>
      </p:pic>
      <p:sp>
        <p:nvSpPr>
          <p:cNvPr id="18" name="Blocker">
            <a:extLst>
              <a:ext uri="{FF2B5EF4-FFF2-40B4-BE49-F238E27FC236}">
                <a16:creationId xmlns:a16="http://schemas.microsoft.com/office/drawing/2014/main" id="{8F2A1BA1-45DB-40BD-AE83-C9958604CFB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3762AF48-A584-4B12-A8E4-C29DD3FDE32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52A185DE-3846-40BF-919F-352FF39D4CED}"/>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463831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157</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Seven: Cultural Identity of Impact on Crisis Intervention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5. Generally, members of ethnic minorities seek services from mental health providers less than members of the larger society.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24411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3012186"/>
            <a:ext cx="406493" cy="406493"/>
          </a:xfrm>
          <a:prstGeom prst="rect">
            <a:avLst/>
          </a:prstGeom>
        </p:spPr>
      </p:pic>
      <p:sp>
        <p:nvSpPr>
          <p:cNvPr id="18" name="Blocker">
            <a:extLst>
              <a:ext uri="{FF2B5EF4-FFF2-40B4-BE49-F238E27FC236}">
                <a16:creationId xmlns:a16="http://schemas.microsoft.com/office/drawing/2014/main" id="{6CA2C452-53E7-4F17-8F6E-3AD0A02F80F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A40F1A20-7438-431F-AE24-A6C47AF2F30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F0A26191-6C5B-45F7-8489-886B3C988740}"/>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094830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158</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Seven: Cultural Identity of Impact on Crisis Intervention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6. If you are not familiar with an individual’s culture then you have to use your own culture to judge their verbal and non-verbal responses.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2450957"/>
            <a:ext cx="406493" cy="406493"/>
          </a:xfrm>
          <a:prstGeom prst="rect">
            <a:avLst/>
          </a:prstGeom>
        </p:spPr>
      </p:pic>
      <p:sp>
        <p:nvSpPr>
          <p:cNvPr id="18" name="Blocker">
            <a:extLst>
              <a:ext uri="{FF2B5EF4-FFF2-40B4-BE49-F238E27FC236}">
                <a16:creationId xmlns:a16="http://schemas.microsoft.com/office/drawing/2014/main" id="{2F038955-2B11-4A13-8E27-C19555641D6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44CEDE8E-D638-4751-B0ED-388B9543E7E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C2087861-48F5-4C4C-AEB3-05307AE97E32}"/>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75825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7"/>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159</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Seven: Cultural Identity of Impact on Crisis Intervention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7. Asian-American culture believes outward expression may disrupt social harmony.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24411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3012186"/>
            <a:ext cx="406493" cy="406493"/>
          </a:xfrm>
          <a:prstGeom prst="rect">
            <a:avLst/>
          </a:prstGeom>
        </p:spPr>
      </p:pic>
      <p:sp>
        <p:nvSpPr>
          <p:cNvPr id="18" name="Blocker">
            <a:extLst>
              <a:ext uri="{FF2B5EF4-FFF2-40B4-BE49-F238E27FC236}">
                <a16:creationId xmlns:a16="http://schemas.microsoft.com/office/drawing/2014/main" id="{65F2557F-1A90-454C-BF51-62EC53AB1F8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AE34B136-4967-4141-ADBE-5C6C49E602B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20BEF9F7-B66F-46FB-9D4D-216C1650C1EF}"/>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684539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16</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One: Mental Health Crisis Services Definitions and Goals </a:t>
            </a:r>
          </a:p>
          <a:p>
            <a:endParaRPr lang="en-US" dirty="0"/>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504817"/>
          </a:xfrm>
          <a:noFill/>
        </p:spPr>
        <p:txBody>
          <a:bodyPr/>
          <a:lstStyle/>
          <a:p>
            <a:r>
              <a:rPr lang="en-US" dirty="0"/>
              <a:t>6. Which is not a component of crisis services?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48443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Triage</a:t>
            </a:r>
          </a:p>
        </p:txBody>
      </p:sp>
      <p:sp>
        <p:nvSpPr>
          <p:cNvPr id="9" name="B">
            <a:extLst>
              <a:ext uri="{FF2B5EF4-FFF2-40B4-BE49-F238E27FC236}">
                <a16:creationId xmlns:a16="http://schemas.microsoft.com/office/drawing/2014/main" id="{883F3155-8749-4BFA-856D-C063CAAAD10B}"/>
              </a:ext>
            </a:extLst>
          </p:cNvPr>
          <p:cNvSpPr/>
          <p:nvPr/>
        </p:nvSpPr>
        <p:spPr>
          <a:xfrm>
            <a:off x="2602037" y="305294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Intervention</a:t>
            </a:r>
          </a:p>
        </p:txBody>
      </p:sp>
      <p:sp>
        <p:nvSpPr>
          <p:cNvPr id="10" name="C">
            <a:extLst>
              <a:ext uri="{FF2B5EF4-FFF2-40B4-BE49-F238E27FC236}">
                <a16:creationId xmlns:a16="http://schemas.microsoft.com/office/drawing/2014/main" id="{266F2CB7-38A4-4F88-AAF4-957108675EB7}"/>
              </a:ext>
            </a:extLst>
          </p:cNvPr>
          <p:cNvSpPr/>
          <p:nvPr/>
        </p:nvSpPr>
        <p:spPr>
          <a:xfrm>
            <a:off x="2602037" y="3621455"/>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Follow-up services</a:t>
            </a:r>
          </a:p>
        </p:txBody>
      </p:sp>
      <p:sp>
        <p:nvSpPr>
          <p:cNvPr id="11" name="D">
            <a:extLst>
              <a:ext uri="{FF2B5EF4-FFF2-40B4-BE49-F238E27FC236}">
                <a16:creationId xmlns:a16="http://schemas.microsoft.com/office/drawing/2014/main" id="{BF1EB8EA-6300-4B93-AEF3-67863A18079A}"/>
              </a:ext>
            </a:extLst>
          </p:cNvPr>
          <p:cNvSpPr/>
          <p:nvPr/>
        </p:nvSpPr>
        <p:spPr>
          <a:xfrm>
            <a:off x="2602037" y="418996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Auditing</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57253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544" y="4224217"/>
            <a:ext cx="406493" cy="406493"/>
          </a:xfrm>
          <a:prstGeom prst="rect">
            <a:avLst/>
          </a:prstGeom>
        </p:spPr>
      </p:pic>
      <p:pic>
        <p:nvPicPr>
          <p:cNvPr id="13" name="IncorrectX-D">
            <a:extLst>
              <a:ext uri="{FF2B5EF4-FFF2-40B4-BE49-F238E27FC236}">
                <a16:creationId xmlns:a16="http://schemas.microsoft.com/office/drawing/2014/main" id="{D1911012-1CD9-444F-A956-7537478D5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3085475"/>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655324"/>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515626"/>
            <a:ext cx="406493" cy="406493"/>
          </a:xfrm>
          <a:prstGeom prst="rect">
            <a:avLst/>
          </a:prstGeom>
        </p:spPr>
      </p:pic>
      <p:sp>
        <p:nvSpPr>
          <p:cNvPr id="27" name="Blocker">
            <a:extLst>
              <a:ext uri="{FF2B5EF4-FFF2-40B4-BE49-F238E27FC236}">
                <a16:creationId xmlns:a16="http://schemas.microsoft.com/office/drawing/2014/main" id="{B3CB68AB-2EC8-44DD-AB49-FA467BB25ED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er">
            <a:extLst>
              <a:ext uri="{FF2B5EF4-FFF2-40B4-BE49-F238E27FC236}">
                <a16:creationId xmlns:a16="http://schemas.microsoft.com/office/drawing/2014/main" id="{46DFED8D-6CE7-4978-87EE-96803843A79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F1ED7492-818E-452F-AAAE-33FB58DCFE7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60EAC9C3-73F8-45F8-938D-163E4A47926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C">
            <a:hlinkClick r:id="" action="ppaction://hlinkshowjump?jump=nextslide"/>
            <a:extLst>
              <a:ext uri="{FF2B5EF4-FFF2-40B4-BE49-F238E27FC236}">
                <a16:creationId xmlns:a16="http://schemas.microsoft.com/office/drawing/2014/main" id="{B978E31B-DC65-40C9-918E-C3645EE59834}"/>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D">
            <a:hlinkClick r:id="" action="ppaction://hlinkshowjump?jump=nextslide"/>
            <a:extLst>
              <a:ext uri="{FF2B5EF4-FFF2-40B4-BE49-F238E27FC236}">
                <a16:creationId xmlns:a16="http://schemas.microsoft.com/office/drawing/2014/main" id="{E777C195-20A1-4E4E-BE53-77358E9A47A5}"/>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E">
            <a:hlinkClick r:id="" action="ppaction://hlinkshowjump?jump=nextslide"/>
            <a:extLst>
              <a:ext uri="{FF2B5EF4-FFF2-40B4-BE49-F238E27FC236}">
                <a16:creationId xmlns:a16="http://schemas.microsoft.com/office/drawing/2014/main" id="{0A55D77E-B7F6-4A5A-9F58-83571D42024C}"/>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3809476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1"/>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nextCondLst>
                <p:cond evt="onClick" delay="0">
                  <p:tgtEl>
                    <p:spTgt spid="11"/>
                  </p:tgtEl>
                </p:cond>
              </p:nextCondLst>
            </p:seq>
            <p:seq concurrent="1" nextAc="seek">
              <p:cTn id="35" restart="whenNotActive" fill="hold" evtFilter="cancelBubble" nodeType="interactiveSeq">
                <p:stCondLst>
                  <p:cond evt="onClick" delay="0">
                    <p:tgtEl>
                      <p:spTgt spid="10"/>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childTnLst>
              </p:cTn>
              <p:nextCondLst>
                <p:cond evt="onClick" delay="0">
                  <p:tgtEl>
                    <p:spTgt spid="10"/>
                  </p:tgtEl>
                </p:cond>
              </p:nextCondLst>
            </p:seq>
            <p:seq concurrent="1" nextAc="seek">
              <p:cTn id="45" restart="whenNotActive" fill="hold" evtFilter="cancelBubble" nodeType="interactiveSeq">
                <p:stCondLst>
                  <p:cond evt="onClick" delay="0">
                    <p:tgtEl>
                      <p:spTgt spid="8"/>
                    </p:tgtEl>
                  </p:cond>
                </p:stCondLst>
                <p:endSync evt="end" delay="0">
                  <p:rtn val="all"/>
                </p:endSync>
                <p:childTnLst>
                  <p:par>
                    <p:cTn id="46" fill="hold">
                      <p:stCondLst>
                        <p:cond delay="0"/>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0"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childTnLst>
                          </p:cTn>
                        </p:par>
                      </p:childTnLst>
                    </p:cTn>
                  </p:par>
                </p:childTnLst>
              </p:cTn>
              <p:nextCondLst>
                <p:cond evt="onClick" delay="0">
                  <p:tgtEl>
                    <p:spTgt spid="8"/>
                  </p:tgtEl>
                </p:cond>
              </p:nextCondLst>
            </p:seq>
            <p:seq concurrent="1" nextAc="seek">
              <p:cTn id="55" restart="whenNotActive" fill="hold" evtFilter="cancelBubble" nodeType="interactiveSeq">
                <p:stCondLst>
                  <p:cond evt="onClick" delay="0">
                    <p:tgtEl>
                      <p:spTgt spid="9"/>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0" grpId="0"/>
      <p:bldP spid="11" grpId="0"/>
      <p:bldP spid="27" grpId="0" animBg="1"/>
      <p:bldP spid="28" grpId="0" animBg="1"/>
      <p:bldP spid="29" grpId="0" animBg="1"/>
      <p:bldP spid="30" grpId="0" animBg="1"/>
      <p:bldP spid="22" grpId="0" animBg="1"/>
      <p:bldP spid="24" grpId="0" animBg="1"/>
      <p:bldP spid="25" grpId="0" animBg="1"/>
      <p:bldP spid="26"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860F9-CAA7-429F-B7E9-9FC0D37D2093}"/>
              </a:ext>
            </a:extLst>
          </p:cNvPr>
          <p:cNvSpPr>
            <a:spLocks noGrp="1"/>
          </p:cNvSpPr>
          <p:nvPr>
            <p:ph type="ctrTitle"/>
          </p:nvPr>
        </p:nvSpPr>
        <p:spPr>
          <a:xfrm>
            <a:off x="628650" y="858460"/>
            <a:ext cx="7886701" cy="1042768"/>
          </a:xfrm>
        </p:spPr>
        <p:txBody>
          <a:bodyPr/>
          <a:lstStyle/>
          <a:p>
            <a:r>
              <a:rPr lang="en-US" dirty="0"/>
              <a:t>Chapter Eight: </a:t>
            </a:r>
            <a:br>
              <a:rPr lang="en-US" dirty="0"/>
            </a:br>
            <a:r>
              <a:rPr lang="en-US" dirty="0"/>
              <a:t>Crisis Intervention with Specific Populations</a:t>
            </a:r>
          </a:p>
        </p:txBody>
      </p:sp>
      <p:sp>
        <p:nvSpPr>
          <p:cNvPr id="3" name="Subtitle 2">
            <a:extLst>
              <a:ext uri="{FF2B5EF4-FFF2-40B4-BE49-F238E27FC236}">
                <a16:creationId xmlns:a16="http://schemas.microsoft.com/office/drawing/2014/main" id="{AB582188-22E2-49D7-979E-B3157C74895F}"/>
              </a:ext>
            </a:extLst>
          </p:cNvPr>
          <p:cNvSpPr>
            <a:spLocks noGrp="1"/>
          </p:cNvSpPr>
          <p:nvPr>
            <p:ph type="subTitle" idx="1"/>
          </p:nvPr>
        </p:nvSpPr>
        <p:spPr>
          <a:xfrm>
            <a:off x="628651" y="2022055"/>
            <a:ext cx="7886699" cy="365125"/>
          </a:xfrm>
        </p:spPr>
        <p:txBody>
          <a:bodyPr/>
          <a:lstStyle/>
          <a:p>
            <a:r>
              <a:rPr lang="en-US" dirty="0"/>
              <a:t>Objectives</a:t>
            </a:r>
          </a:p>
        </p:txBody>
      </p:sp>
      <p:sp>
        <p:nvSpPr>
          <p:cNvPr id="4" name="Footer Placeholder 3">
            <a:extLst>
              <a:ext uri="{FF2B5EF4-FFF2-40B4-BE49-F238E27FC236}">
                <a16:creationId xmlns:a16="http://schemas.microsoft.com/office/drawing/2014/main" id="{35448E8E-2DB1-4B32-A37B-11F1A567C3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FBAF78-8604-48EE-889F-4F11A1713F3A}"/>
              </a:ext>
            </a:extLst>
          </p:cNvPr>
          <p:cNvSpPr>
            <a:spLocks noGrp="1"/>
          </p:cNvSpPr>
          <p:nvPr>
            <p:ph type="sldNum" sz="quarter" idx="12"/>
          </p:nvPr>
        </p:nvSpPr>
        <p:spPr/>
        <p:txBody>
          <a:bodyPr/>
          <a:lstStyle/>
          <a:p>
            <a:fld id="{C594740B-4443-42E0-BD04-50747A72C1C0}" type="slidenum">
              <a:rPr lang="en-US" smtClean="0"/>
              <a:t>160</a:t>
            </a:fld>
            <a:endParaRPr lang="en-US"/>
          </a:p>
        </p:txBody>
      </p:sp>
      <p:sp>
        <p:nvSpPr>
          <p:cNvPr id="6" name="Text Placeholder 5">
            <a:extLst>
              <a:ext uri="{FF2B5EF4-FFF2-40B4-BE49-F238E27FC236}">
                <a16:creationId xmlns:a16="http://schemas.microsoft.com/office/drawing/2014/main" id="{987E1456-64F2-4B10-A4AB-38F12EB61704}"/>
              </a:ext>
            </a:extLst>
          </p:cNvPr>
          <p:cNvSpPr>
            <a:spLocks noGrp="1"/>
          </p:cNvSpPr>
          <p:nvPr>
            <p:ph type="body" sz="quarter" idx="13"/>
          </p:nvPr>
        </p:nvSpPr>
        <p:spPr>
          <a:xfrm>
            <a:off x="628651" y="2367140"/>
            <a:ext cx="7886701" cy="1692535"/>
          </a:xfrm>
        </p:spPr>
        <p:txBody>
          <a:bodyPr/>
          <a:lstStyle/>
          <a:p>
            <a:pPr marL="214308" indent="-214308">
              <a:buFont typeface="Arial" panose="020B0604020202020204" pitchFamily="34" charset="0"/>
              <a:buChar char="•"/>
            </a:pPr>
            <a:r>
              <a:rPr lang="en-US" dirty="0"/>
              <a:t>Learn the definition of serious and persistent mental illness (SPMI) and serious and emotional disturbance (SED)</a:t>
            </a:r>
          </a:p>
          <a:p>
            <a:pPr marL="214308" indent="-214308">
              <a:buFont typeface="Arial" panose="020B0604020202020204" pitchFamily="34" charset="0"/>
              <a:buChar char="•"/>
            </a:pPr>
            <a:r>
              <a:rPr lang="en-US" dirty="0"/>
              <a:t>Learn the special issues to consider for people who have a mental illness and chemical dependency issue</a:t>
            </a:r>
          </a:p>
          <a:p>
            <a:pPr marL="214308" indent="-214308">
              <a:buFont typeface="Arial" panose="020B0604020202020204" pitchFamily="34" charset="0"/>
              <a:buChar char="•"/>
            </a:pPr>
            <a:r>
              <a:rPr lang="en-US" dirty="0"/>
              <a:t>Learn the special issues to consider when interviewing an older adult</a:t>
            </a:r>
          </a:p>
          <a:p>
            <a:pPr marL="214308" indent="-214308">
              <a:buFont typeface="Arial" panose="020B0604020202020204" pitchFamily="34" charset="0"/>
              <a:buChar char="•"/>
            </a:pPr>
            <a:r>
              <a:rPr lang="en-US" dirty="0"/>
              <a:t>Learn about medical disorders that may look like symptoms similar to mental illness</a:t>
            </a:r>
          </a:p>
          <a:p>
            <a:pPr marL="214308" indent="-214308">
              <a:buFont typeface="Arial" panose="020B0604020202020204" pitchFamily="34" charset="0"/>
              <a:buChar char="•"/>
            </a:pPr>
            <a:r>
              <a:rPr lang="en-US" dirty="0"/>
              <a:t>Learn the special issues to consider for people with mental illness who are incarcerated or at risk of incarceration</a:t>
            </a:r>
          </a:p>
        </p:txBody>
      </p:sp>
      <p:sp>
        <p:nvSpPr>
          <p:cNvPr id="7" name="Text Placeholder 6">
            <a:extLst>
              <a:ext uri="{FF2B5EF4-FFF2-40B4-BE49-F238E27FC236}">
                <a16:creationId xmlns:a16="http://schemas.microsoft.com/office/drawing/2014/main" id="{C6FDBA83-9539-4C85-B36A-DABC0A8BA61C}"/>
              </a:ext>
            </a:extLst>
          </p:cNvPr>
          <p:cNvSpPr>
            <a:spLocks noGrp="1"/>
          </p:cNvSpPr>
          <p:nvPr>
            <p:ph type="body" sz="quarter" idx="14"/>
          </p:nvPr>
        </p:nvSpPr>
        <p:spPr>
          <a:xfrm>
            <a:off x="616688" y="4116704"/>
            <a:ext cx="7886699" cy="365125"/>
          </a:xfrm>
        </p:spPr>
        <p:txBody>
          <a:bodyPr/>
          <a:lstStyle/>
          <a:p>
            <a:r>
              <a:rPr lang="en-US" dirty="0"/>
              <a:t>Discussion</a:t>
            </a:r>
          </a:p>
        </p:txBody>
      </p:sp>
      <p:sp>
        <p:nvSpPr>
          <p:cNvPr id="8" name="Text Placeholder 7">
            <a:extLst>
              <a:ext uri="{FF2B5EF4-FFF2-40B4-BE49-F238E27FC236}">
                <a16:creationId xmlns:a16="http://schemas.microsoft.com/office/drawing/2014/main" id="{246914F9-D1D5-4560-9421-93CCB550BA5D}"/>
              </a:ext>
            </a:extLst>
          </p:cNvPr>
          <p:cNvSpPr>
            <a:spLocks noGrp="1"/>
          </p:cNvSpPr>
          <p:nvPr>
            <p:ph type="body" sz="quarter" idx="15"/>
          </p:nvPr>
        </p:nvSpPr>
        <p:spPr>
          <a:xfrm>
            <a:off x="616689" y="4425047"/>
            <a:ext cx="7886699" cy="1692535"/>
          </a:xfrm>
        </p:spPr>
        <p:txBody>
          <a:bodyPr/>
          <a:lstStyle/>
          <a:p>
            <a:pPr>
              <a:lnSpc>
                <a:spcPct val="100000"/>
              </a:lnSpc>
            </a:pPr>
            <a:r>
              <a:rPr lang="en-US" dirty="0"/>
              <a:t>Crisis service providers will come in contact with a wide variety of people in a wide variety of situations. Individuals with serious and persistent mental illness must have a mental illness that interferes with his or her ability to function without some professional support in the community. People in a mental health crisis may have medical issues, maybe under the influence of a substance that mimics or exacerbates symptoms of mental illness. The older person has an entirely different set of stressors that may lead to a mental health crisis. And people with mental illness may find themselves incarcerated as a result of the symptoms of the mental illness. Recognizing and having knowledge about special populations is very important and can be useful in achieving an efficient and positive outcome for the individual.</a:t>
            </a:r>
          </a:p>
        </p:txBody>
      </p:sp>
      <p:sp>
        <p:nvSpPr>
          <p:cNvPr id="9" name="border">
            <a:extLst>
              <a:ext uri="{FF2B5EF4-FFF2-40B4-BE49-F238E27FC236}">
                <a16:creationId xmlns:a16="http://schemas.microsoft.com/office/drawing/2014/main" id="{646F6580-0DC0-4318-A69E-DFB5E3F12A10}"/>
              </a:ext>
            </a:extLst>
          </p:cNvPr>
          <p:cNvSpPr/>
          <p:nvPr/>
        </p:nvSpPr>
        <p:spPr>
          <a:xfrm>
            <a:off x="558874" y="1943759"/>
            <a:ext cx="8026253" cy="415255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10" name="line">
            <a:extLst>
              <a:ext uri="{FF2B5EF4-FFF2-40B4-BE49-F238E27FC236}">
                <a16:creationId xmlns:a16="http://schemas.microsoft.com/office/drawing/2014/main" id="{84D7C127-F0F2-4FB6-8F99-1ACB12011AD5}"/>
              </a:ext>
            </a:extLst>
          </p:cNvPr>
          <p:cNvCxnSpPr>
            <a:cxnSpLocks/>
          </p:cNvCxnSpPr>
          <p:nvPr/>
        </p:nvCxnSpPr>
        <p:spPr>
          <a:xfrm>
            <a:off x="697097" y="234587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1" name="line">
            <a:extLst>
              <a:ext uri="{FF2B5EF4-FFF2-40B4-BE49-F238E27FC236}">
                <a16:creationId xmlns:a16="http://schemas.microsoft.com/office/drawing/2014/main" id="{6A27F211-9761-4B21-BC83-A045FE2EF171}"/>
              </a:ext>
            </a:extLst>
          </p:cNvPr>
          <p:cNvCxnSpPr>
            <a:cxnSpLocks/>
          </p:cNvCxnSpPr>
          <p:nvPr/>
        </p:nvCxnSpPr>
        <p:spPr>
          <a:xfrm>
            <a:off x="697097" y="4424670"/>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60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fade">
                                      <p:cBhvr>
                                        <p:cTn id="39" dur="500"/>
                                        <p:tgtEl>
                                          <p:spTgt spid="6">
                                            <p:txEl>
                                              <p:pRg st="4" end="4"/>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500"/>
                                        <p:tgtEl>
                                          <p:spTgt spid="7">
                                            <p:txEl>
                                              <p:pRg st="0" end="0"/>
                                            </p:txEl>
                                          </p:spTgt>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animEffect transition="in" filter="fade">
                                      <p:cBhvr>
                                        <p:cTn id="5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uiExpand="1" build="p"/>
      <p:bldP spid="7" grpId="0" build="p"/>
      <p:bldP spid="8" grpId="0" build="p"/>
      <p:bldP spid="9"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DFDD9-6F0D-4BF6-98EF-247A1436DC9F}"/>
              </a:ext>
            </a:extLst>
          </p:cNvPr>
          <p:cNvSpPr>
            <a:spLocks noGrp="1"/>
          </p:cNvSpPr>
          <p:nvPr>
            <p:ph type="title"/>
          </p:nvPr>
        </p:nvSpPr>
        <p:spPr>
          <a:xfrm>
            <a:off x="628650" y="786052"/>
            <a:ext cx="7886700" cy="481999"/>
          </a:xfrm>
        </p:spPr>
        <p:txBody>
          <a:bodyPr/>
          <a:lstStyle/>
          <a:p>
            <a:r>
              <a:rPr lang="en-US" dirty="0"/>
              <a:t>Serious and Persistent Mental Illness</a:t>
            </a:r>
          </a:p>
        </p:txBody>
      </p:sp>
      <p:sp>
        <p:nvSpPr>
          <p:cNvPr id="3" name="Content Placeholder 2">
            <a:extLst>
              <a:ext uri="{FF2B5EF4-FFF2-40B4-BE49-F238E27FC236}">
                <a16:creationId xmlns:a16="http://schemas.microsoft.com/office/drawing/2014/main" id="{48D0238D-F3E1-414F-B005-C038F0239F6F}"/>
              </a:ext>
            </a:extLst>
          </p:cNvPr>
          <p:cNvSpPr>
            <a:spLocks noGrp="1"/>
          </p:cNvSpPr>
          <p:nvPr>
            <p:ph idx="4294967295"/>
          </p:nvPr>
        </p:nvSpPr>
        <p:spPr>
          <a:xfrm>
            <a:off x="435935" y="1272725"/>
            <a:ext cx="8452884" cy="4968585"/>
          </a:xfrm>
        </p:spPr>
        <p:txBody>
          <a:bodyPr>
            <a:noAutofit/>
          </a:bodyPr>
          <a:lstStyle/>
          <a:p>
            <a:pPr>
              <a:lnSpc>
                <a:spcPct val="100000"/>
              </a:lnSpc>
              <a:spcBef>
                <a:spcPts val="600"/>
              </a:spcBef>
            </a:pPr>
            <a:r>
              <a:rPr lang="en-US" sz="1600" b="1" dirty="0">
                <a:solidFill>
                  <a:srgbClr val="20386D"/>
                </a:solidFill>
                <a:latin typeface="PermianSlabSerifTypeface" panose="02000000000000000000" pitchFamily="50" charset="0"/>
              </a:rPr>
              <a:t>Are there particular things to consider when working with people with SPMI?</a:t>
            </a:r>
          </a:p>
          <a:p>
            <a:pPr>
              <a:lnSpc>
                <a:spcPct val="100000"/>
              </a:lnSpc>
              <a:spcBef>
                <a:spcPts val="600"/>
              </a:spcBef>
            </a:pPr>
            <a:r>
              <a:rPr lang="en-US" dirty="0"/>
              <a:t>Serious and persistent mental illness (SPMI) as defined in the contract between TDMHSAS and the BHO/MCO and serious emotional disturbance (SED) as defined in Title 33 require that a person must meet a number of criteria in order to be considered seriously and persistently mentally ill or a child to have a serious emotional disturbance. However, these components basically state that a person must have a mental illness that interferes with his or her ability to function without some professional support in the community. Many people who have mental illnesses struggle with symptoms on a daily basis but function well when they receive the support that they need. Support may take the form of medications, assistance with living skills, supportive interaction with peers and professionals, etc.</a:t>
            </a:r>
          </a:p>
          <a:p>
            <a:pPr>
              <a:lnSpc>
                <a:spcPct val="100000"/>
              </a:lnSpc>
              <a:spcBef>
                <a:spcPts val="600"/>
              </a:spcBef>
            </a:pPr>
            <a:r>
              <a:rPr lang="en-US" dirty="0"/>
              <a:t>People who regularly cope with symptoms of a mental illness may also experience mental health crises. Crises occur when something in the person’s internal or external environment changes and he or she cannot cope with that change. This change may be anything from the vacation of a significant person in their support system to a physical illness. The stress of environmental change can either decrease the person’s ability to cope with the usual level of symptoms or increase the symptoms. Sometimes both occur. Thus people who have mental illness find that their response to developmental and external changes may be complicated by their mental illness.</a:t>
            </a:r>
          </a:p>
          <a:p>
            <a:pPr>
              <a:lnSpc>
                <a:spcPct val="100000"/>
              </a:lnSpc>
              <a:spcBef>
                <a:spcPts val="600"/>
              </a:spcBef>
            </a:pPr>
            <a:r>
              <a:rPr lang="en-US" dirty="0"/>
              <a:t>In addition, many mental illnesses have a cyclical component. Symptoms may become more intense as a general course of the illness rather than as a result of external factors. This may also reach a level of crisis for a person with a mental illness.</a:t>
            </a:r>
          </a:p>
          <a:p>
            <a:pPr>
              <a:lnSpc>
                <a:spcPct val="100000"/>
              </a:lnSpc>
              <a:spcBef>
                <a:spcPts val="600"/>
              </a:spcBef>
            </a:pPr>
            <a:r>
              <a:rPr lang="en-US" dirty="0"/>
              <a:t>As with any person experiencing a crisis, the crisis services provider must assist in identifying the problem areas, develop a plan, and assist with the completion of the plan. The plan for a person who suffers from a mental illness may include medication evaluation and/or changes if the person’s symptoms are interfering significantly with his or her ability to think and function.</a:t>
            </a:r>
          </a:p>
          <a:p>
            <a:pPr>
              <a:lnSpc>
                <a:spcPct val="100000"/>
              </a:lnSpc>
              <a:spcBef>
                <a:spcPts val="600"/>
              </a:spcBef>
            </a:pPr>
            <a:r>
              <a:rPr lang="en-US" dirty="0"/>
              <a:t>Ideally, a person who has some difficulty functioning on a day-to-day basis should develop a Declaration of Mental Health Treatment and/or advance directive, wellness plan or a crisis plan before a crisis occurs.</a:t>
            </a:r>
          </a:p>
        </p:txBody>
      </p:sp>
      <p:sp>
        <p:nvSpPr>
          <p:cNvPr id="4" name="Footer Placeholder 3">
            <a:extLst>
              <a:ext uri="{FF2B5EF4-FFF2-40B4-BE49-F238E27FC236}">
                <a16:creationId xmlns:a16="http://schemas.microsoft.com/office/drawing/2014/main" id="{3808BAE8-E812-41FB-866C-441C07851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654B9D-1DAF-463B-99FF-205DBBA48FE6}"/>
              </a:ext>
            </a:extLst>
          </p:cNvPr>
          <p:cNvSpPr>
            <a:spLocks noGrp="1"/>
          </p:cNvSpPr>
          <p:nvPr>
            <p:ph type="sldNum" sz="quarter" idx="12"/>
          </p:nvPr>
        </p:nvSpPr>
        <p:spPr/>
        <p:txBody>
          <a:bodyPr/>
          <a:lstStyle/>
          <a:p>
            <a:fld id="{C594740B-4443-42E0-BD04-50747A72C1C0}" type="slidenum">
              <a:rPr lang="en-US" smtClean="0"/>
              <a:t>161</a:t>
            </a:fld>
            <a:endParaRPr lang="en-US" dirty="0"/>
          </a:p>
        </p:txBody>
      </p:sp>
      <p:sp>
        <p:nvSpPr>
          <p:cNvPr id="6" name="border">
            <a:extLst>
              <a:ext uri="{FF2B5EF4-FFF2-40B4-BE49-F238E27FC236}">
                <a16:creationId xmlns:a16="http://schemas.microsoft.com/office/drawing/2014/main" id="{2C9D37E3-5687-45FF-8198-1AB0E0B6C0C3}"/>
              </a:ext>
            </a:extLst>
          </p:cNvPr>
          <p:cNvSpPr/>
          <p:nvPr/>
        </p:nvSpPr>
        <p:spPr>
          <a:xfrm>
            <a:off x="292396" y="1219561"/>
            <a:ext cx="8559209" cy="5029200"/>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7" name="line">
            <a:extLst>
              <a:ext uri="{FF2B5EF4-FFF2-40B4-BE49-F238E27FC236}">
                <a16:creationId xmlns:a16="http://schemas.microsoft.com/office/drawing/2014/main" id="{DBC918A5-E70F-4022-A560-F263D78B6E76}"/>
              </a:ext>
            </a:extLst>
          </p:cNvPr>
          <p:cNvCxnSpPr>
            <a:cxnSpLocks/>
          </p:cNvCxnSpPr>
          <p:nvPr/>
        </p:nvCxnSpPr>
        <p:spPr>
          <a:xfrm>
            <a:off x="483783" y="1590964"/>
            <a:ext cx="817643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509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195CDF-DE13-41CD-946F-4CFED311050B}"/>
              </a:ext>
            </a:extLst>
          </p:cNvPr>
          <p:cNvSpPr>
            <a:spLocks noGrp="1"/>
          </p:cNvSpPr>
          <p:nvPr>
            <p:ph idx="1"/>
          </p:nvPr>
        </p:nvSpPr>
        <p:spPr>
          <a:xfrm>
            <a:off x="414670" y="850598"/>
            <a:ext cx="8335926" cy="5463223"/>
          </a:xfrm>
        </p:spPr>
        <p:txBody>
          <a:bodyPr/>
          <a:lstStyle/>
          <a:p>
            <a:pPr>
              <a:lnSpc>
                <a:spcPct val="100000"/>
              </a:lnSpc>
            </a:pPr>
            <a:r>
              <a:rPr lang="en-US" dirty="0"/>
              <a:t>A Declaration of Mental Health Treatment and an advance directive are legal documents. A wellness plan or a crisis plan are not legal documents but are used by persons and providers to assist them in a crisis situation.</a:t>
            </a:r>
          </a:p>
          <a:p>
            <a:pPr>
              <a:lnSpc>
                <a:spcPct val="100000"/>
              </a:lnSpc>
            </a:pPr>
            <a:r>
              <a:rPr lang="en-US" dirty="0"/>
              <a:t>An individualized wellness or crisis plan might include items such as:</a:t>
            </a:r>
          </a:p>
          <a:p>
            <a:pPr marL="214308" indent="-214308">
              <a:lnSpc>
                <a:spcPct val="100000"/>
              </a:lnSpc>
              <a:spcBef>
                <a:spcPts val="0"/>
              </a:spcBef>
              <a:buFont typeface="Arial" panose="020B0604020202020204" pitchFamily="34" charset="0"/>
              <a:buChar char="•"/>
            </a:pPr>
            <a:r>
              <a:rPr lang="en-US" dirty="0"/>
              <a:t>The symptoms the individual experiences at their baseline</a:t>
            </a:r>
          </a:p>
          <a:p>
            <a:pPr marL="214308" indent="-214308">
              <a:lnSpc>
                <a:spcPct val="100000"/>
              </a:lnSpc>
              <a:spcBef>
                <a:spcPts val="0"/>
              </a:spcBef>
              <a:buFont typeface="Arial" panose="020B0604020202020204" pitchFamily="34" charset="0"/>
              <a:buChar char="•"/>
            </a:pPr>
            <a:r>
              <a:rPr lang="en-US" dirty="0"/>
              <a:t>Triggers for increased stress and symptoms</a:t>
            </a:r>
          </a:p>
          <a:p>
            <a:pPr marL="214308" indent="-214308">
              <a:lnSpc>
                <a:spcPct val="100000"/>
              </a:lnSpc>
              <a:spcBef>
                <a:spcPts val="0"/>
              </a:spcBef>
              <a:buFont typeface="Arial" panose="020B0604020202020204" pitchFamily="34" charset="0"/>
              <a:buChar char="•"/>
            </a:pPr>
            <a:r>
              <a:rPr lang="en-US" dirty="0"/>
              <a:t>Early signs that the person is becoming more stressed or moving toward a symptom cycle</a:t>
            </a:r>
          </a:p>
          <a:p>
            <a:pPr marL="214308" indent="-214308">
              <a:lnSpc>
                <a:spcPct val="100000"/>
              </a:lnSpc>
              <a:spcBef>
                <a:spcPts val="0"/>
              </a:spcBef>
              <a:buFont typeface="Arial" panose="020B0604020202020204" pitchFamily="34" charset="0"/>
              <a:buChar char="•"/>
            </a:pPr>
            <a:r>
              <a:rPr lang="en-US" dirty="0"/>
              <a:t>Action steps for de-escalation or coping</a:t>
            </a:r>
          </a:p>
          <a:p>
            <a:pPr marL="214308" indent="-214308">
              <a:lnSpc>
                <a:spcPct val="100000"/>
              </a:lnSpc>
              <a:spcBef>
                <a:spcPts val="0"/>
              </a:spcBef>
              <a:buFont typeface="Arial" panose="020B0604020202020204" pitchFamily="34" charset="0"/>
              <a:buChar char="•"/>
            </a:pPr>
            <a:r>
              <a:rPr lang="en-US" dirty="0"/>
              <a:t>Supportive resources that the person can call on for assistance</a:t>
            </a:r>
          </a:p>
          <a:p>
            <a:pPr marL="214308" indent="-214308">
              <a:lnSpc>
                <a:spcPct val="100000"/>
              </a:lnSpc>
              <a:spcBef>
                <a:spcPts val="0"/>
              </a:spcBef>
              <a:buFont typeface="Arial" panose="020B0604020202020204" pitchFamily="34" charset="0"/>
              <a:buChar char="•"/>
            </a:pPr>
            <a:r>
              <a:rPr lang="en-US" dirty="0"/>
              <a:t>Preferred treatment options including psycho-</a:t>
            </a:r>
            <a:r>
              <a:rPr lang="en-US" dirty="0" err="1"/>
              <a:t>pharmalogical</a:t>
            </a:r>
            <a:r>
              <a:rPr lang="en-US" dirty="0"/>
              <a:t> (e.g. medication allergies)</a:t>
            </a:r>
          </a:p>
          <a:p>
            <a:pPr>
              <a:lnSpc>
                <a:spcPct val="100000"/>
              </a:lnSpc>
              <a:spcBef>
                <a:spcPts val="600"/>
              </a:spcBef>
            </a:pPr>
            <a:r>
              <a:rPr lang="en-US" dirty="0"/>
              <a:t>If a personal wellness or crisis plan is on file with the crisis service provider before a crisis occurs, it saves time and energy for both the person and the crisis provider. The person does not need to relate his/her entire mental health history to the provider. The crisis services provider can better assist in identifying the stressor and can help the person in moving through his or her own wellness or crisis plan rather than developing a new one. If one is not on file the crisis services provider should try to obtain the crisis or wellness plan from the person’s mental health provider as applicable.</a:t>
            </a:r>
          </a:p>
          <a:p>
            <a:pPr>
              <a:lnSpc>
                <a:spcPct val="100000"/>
              </a:lnSpc>
            </a:pPr>
            <a:r>
              <a:rPr lang="en-US" sz="1600" b="1" dirty="0">
                <a:solidFill>
                  <a:srgbClr val="20386D"/>
                </a:solidFill>
                <a:latin typeface="PermianSlabSerifTypeface" panose="02000000000000000000" pitchFamily="50" charset="0"/>
              </a:rPr>
              <a:t>Are there special issues to consider for people who have a mental illness and chemical dependency issue?</a:t>
            </a:r>
          </a:p>
          <a:p>
            <a:pPr>
              <a:lnSpc>
                <a:spcPct val="100000"/>
              </a:lnSpc>
              <a:spcBef>
                <a:spcPts val="600"/>
              </a:spcBef>
            </a:pPr>
            <a:r>
              <a:rPr lang="en-US" dirty="0"/>
              <a:t>Many people who have a mental illness may also have a co-occurring substance dependency issues. Chemical abuse or dependency tends to increase impulsivity and this increases both the possibility of harm to self and harm to others. At times, drug intoxication may mimic symptoms of mental illness. In the next slide, review the table that identifies various drugs by classes, symptoms of mental illness and possible effects.</a:t>
            </a:r>
          </a:p>
          <a:p>
            <a:pPr>
              <a:lnSpc>
                <a:spcPct val="100000"/>
              </a:lnSpc>
              <a:spcBef>
                <a:spcPts val="600"/>
              </a:spcBef>
            </a:pPr>
            <a:r>
              <a:rPr lang="en-US" dirty="0"/>
              <a:t>If a person is obviously intoxicated/or under the influence of a substance, to the point a crisis assessment cannot be adequately completed, the crisis service provider may need to call in paramedics or other medical staff who can assess the need for detoxification services. If a person has a mental illness and a chemical dependency issue, both of these issues should be addressed in their wellness or crisis plan as well as referral services.</a:t>
            </a:r>
          </a:p>
          <a:p>
            <a:pPr>
              <a:lnSpc>
                <a:spcPct val="100000"/>
              </a:lnSpc>
            </a:pPr>
            <a:endParaRPr lang="en-US" dirty="0"/>
          </a:p>
        </p:txBody>
      </p:sp>
      <p:sp>
        <p:nvSpPr>
          <p:cNvPr id="3" name="Footer Placeholder 2">
            <a:extLst>
              <a:ext uri="{FF2B5EF4-FFF2-40B4-BE49-F238E27FC236}">
                <a16:creationId xmlns:a16="http://schemas.microsoft.com/office/drawing/2014/main" id="{ACF05EA9-812B-40D5-828F-4C54297E4A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D9BA70-D73F-4167-9FEA-3C91A6A7997F}"/>
              </a:ext>
            </a:extLst>
          </p:cNvPr>
          <p:cNvSpPr>
            <a:spLocks noGrp="1"/>
          </p:cNvSpPr>
          <p:nvPr>
            <p:ph type="sldNum" sz="quarter" idx="12"/>
          </p:nvPr>
        </p:nvSpPr>
        <p:spPr/>
        <p:txBody>
          <a:bodyPr/>
          <a:lstStyle/>
          <a:p>
            <a:fld id="{C594740B-4443-42E0-BD04-50747A72C1C0}" type="slidenum">
              <a:rPr lang="en-US" smtClean="0"/>
              <a:t>162</a:t>
            </a:fld>
            <a:endParaRPr lang="en-US"/>
          </a:p>
        </p:txBody>
      </p:sp>
      <p:sp>
        <p:nvSpPr>
          <p:cNvPr id="5" name="border">
            <a:extLst>
              <a:ext uri="{FF2B5EF4-FFF2-40B4-BE49-F238E27FC236}">
                <a16:creationId xmlns:a16="http://schemas.microsoft.com/office/drawing/2014/main" id="{34C990DD-7757-45F4-8D9C-4C64F78E99D4}"/>
              </a:ext>
            </a:extLst>
          </p:cNvPr>
          <p:cNvSpPr/>
          <p:nvPr/>
        </p:nvSpPr>
        <p:spPr>
          <a:xfrm>
            <a:off x="292396" y="785538"/>
            <a:ext cx="8559209" cy="546322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6" name="line">
            <a:extLst>
              <a:ext uri="{FF2B5EF4-FFF2-40B4-BE49-F238E27FC236}">
                <a16:creationId xmlns:a16="http://schemas.microsoft.com/office/drawing/2014/main" id="{9FBE12D6-4835-4426-A2C9-A33B9C08A9CD}"/>
              </a:ext>
            </a:extLst>
          </p:cNvPr>
          <p:cNvCxnSpPr>
            <a:cxnSpLocks/>
          </p:cNvCxnSpPr>
          <p:nvPr/>
        </p:nvCxnSpPr>
        <p:spPr>
          <a:xfrm>
            <a:off x="483783" y="4493649"/>
            <a:ext cx="817643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51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fade">
                                      <p:cBhvr>
                                        <p:cTn id="55" dur="500"/>
                                        <p:tgtEl>
                                          <p:spTgt spid="2">
                                            <p:txEl>
                                              <p:pRg st="10" end="10"/>
                                            </p:txEl>
                                          </p:spTgt>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Effect transition="in" filter="fade">
                                      <p:cBhvr>
                                        <p:cTn id="5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D26D0E-E69D-4F20-A620-C9A066726033}"/>
              </a:ext>
            </a:extLst>
          </p:cNvPr>
          <p:cNvSpPr>
            <a:spLocks noGrp="1"/>
          </p:cNvSpPr>
          <p:nvPr>
            <p:ph type="ftr" sz="quarter" idx="11"/>
          </p:nvPr>
        </p:nvSpPr>
        <p:spPr/>
        <p:txBody>
          <a:bodyPr/>
          <a:lstStyle/>
          <a:p>
            <a:r>
              <a:rPr lang="en-US" sz="750" dirty="0"/>
              <a:t>Criminal Justice/Mental Health Training Program 2003 , Sita Diehl, MA, MSSW</a:t>
            </a:r>
          </a:p>
        </p:txBody>
      </p:sp>
      <p:sp>
        <p:nvSpPr>
          <p:cNvPr id="3" name="Slide Number Placeholder 2">
            <a:extLst>
              <a:ext uri="{FF2B5EF4-FFF2-40B4-BE49-F238E27FC236}">
                <a16:creationId xmlns:a16="http://schemas.microsoft.com/office/drawing/2014/main" id="{A4F1F5A6-2B22-4E60-B418-B5B09E534DCC}"/>
              </a:ext>
            </a:extLst>
          </p:cNvPr>
          <p:cNvSpPr>
            <a:spLocks noGrp="1"/>
          </p:cNvSpPr>
          <p:nvPr>
            <p:ph type="sldNum" sz="quarter" idx="12"/>
          </p:nvPr>
        </p:nvSpPr>
        <p:spPr/>
        <p:txBody>
          <a:bodyPr/>
          <a:lstStyle/>
          <a:p>
            <a:fld id="{C594740B-4443-42E0-BD04-50747A72C1C0}" type="slidenum">
              <a:rPr lang="en-US" smtClean="0"/>
              <a:t>163</a:t>
            </a:fld>
            <a:endParaRPr lang="en-US"/>
          </a:p>
        </p:txBody>
      </p:sp>
      <p:graphicFrame>
        <p:nvGraphicFramePr>
          <p:cNvPr id="4" name="Table 3">
            <a:extLst>
              <a:ext uri="{FF2B5EF4-FFF2-40B4-BE49-F238E27FC236}">
                <a16:creationId xmlns:a16="http://schemas.microsoft.com/office/drawing/2014/main" id="{B6506ADA-F484-4AF3-9514-382E24BDCB4E}"/>
              </a:ext>
            </a:extLst>
          </p:cNvPr>
          <p:cNvGraphicFramePr>
            <a:graphicFrameLocks noGrp="1"/>
          </p:cNvGraphicFramePr>
          <p:nvPr>
            <p:extLst>
              <p:ext uri="{D42A27DB-BD31-4B8C-83A1-F6EECF244321}">
                <p14:modId xmlns:p14="http://schemas.microsoft.com/office/powerpoint/2010/main" val="4040869107"/>
              </p:ext>
            </p:extLst>
          </p:nvPr>
        </p:nvGraphicFramePr>
        <p:xfrm>
          <a:off x="223284" y="956130"/>
          <a:ext cx="8693115" cy="4876800"/>
        </p:xfrm>
        <a:graphic>
          <a:graphicData uri="http://schemas.openxmlformats.org/drawingml/2006/table">
            <a:tbl>
              <a:tblPr firstRow="1" bandRow="1">
                <a:tableStyleId>{F5AB1C69-6EDB-4FF4-983F-18BD219EF322}</a:tableStyleId>
              </a:tblPr>
              <a:tblGrid>
                <a:gridCol w="1765004">
                  <a:extLst>
                    <a:ext uri="{9D8B030D-6E8A-4147-A177-3AD203B41FA5}">
                      <a16:colId xmlns:a16="http://schemas.microsoft.com/office/drawing/2014/main" val="897137613"/>
                    </a:ext>
                  </a:extLst>
                </a:gridCol>
                <a:gridCol w="6928111">
                  <a:extLst>
                    <a:ext uri="{9D8B030D-6E8A-4147-A177-3AD203B41FA5}">
                      <a16:colId xmlns:a16="http://schemas.microsoft.com/office/drawing/2014/main" val="1521293294"/>
                    </a:ext>
                  </a:extLst>
                </a:gridCol>
              </a:tblGrid>
              <a:tr h="256545">
                <a:tc>
                  <a:txBody>
                    <a:bodyPr/>
                    <a:lstStyle/>
                    <a:p>
                      <a:r>
                        <a:rPr lang="en-US" sz="1600" dirty="0">
                          <a:latin typeface="PermianSlabSerifTypeface" panose="02000000000000000000" pitchFamily="50" charset="0"/>
                          <a:ea typeface="Open Sans" panose="020B0606030504020204" pitchFamily="34" charset="0"/>
                          <a:cs typeface="Open Sans" panose="020B0606030504020204" pitchFamily="34" charset="0"/>
                        </a:rPr>
                        <a:t>Mental Illness/</a:t>
                      </a:r>
                    </a:p>
                    <a:p>
                      <a:r>
                        <a:rPr lang="en-US" sz="1600" dirty="0">
                          <a:latin typeface="PermianSlabSerifTypeface" panose="02000000000000000000" pitchFamily="50" charset="0"/>
                          <a:ea typeface="Open Sans" panose="020B0606030504020204" pitchFamily="34" charset="0"/>
                          <a:cs typeface="Open Sans" panose="020B0606030504020204" pitchFamily="34" charset="0"/>
                        </a:rPr>
                        <a:t>Substance</a:t>
                      </a:r>
                    </a:p>
                  </a:txBody>
                  <a:tcPr marL="68580" marR="68580" marT="34290" marB="34290">
                    <a:solidFill>
                      <a:srgbClr val="20386D"/>
                    </a:solidFill>
                  </a:tcPr>
                </a:tc>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Signs and Symptoms</a:t>
                      </a:r>
                    </a:p>
                  </a:txBody>
                  <a:tcPr marL="68580" marR="68580" marT="34290" marB="34290">
                    <a:solidFill>
                      <a:srgbClr val="20386D"/>
                    </a:solidFill>
                  </a:tcPr>
                </a:tc>
                <a:extLst>
                  <a:ext uri="{0D108BD9-81ED-4DB2-BD59-A6C34878D82A}">
                    <a16:rowId xmlns:a16="http://schemas.microsoft.com/office/drawing/2014/main" val="175230879"/>
                  </a:ext>
                </a:extLst>
              </a:tr>
              <a:tr h="19431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Depression</a:t>
                      </a:r>
                    </a:p>
                  </a:txBody>
                  <a:tcPr marL="68580" marR="68580" marT="34290" marB="34290"/>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Sleep disturbance, sad mood, low energy, suicidality, guilt, hopelessness, inability to experience pleasure</a:t>
                      </a:r>
                    </a:p>
                  </a:txBody>
                  <a:tcPr marL="68580" marR="68580" marT="34290" marB="34290"/>
                </a:tc>
                <a:extLst>
                  <a:ext uri="{0D108BD9-81ED-4DB2-BD59-A6C34878D82A}">
                    <a16:rowId xmlns:a16="http://schemas.microsoft.com/office/drawing/2014/main" val="2189130586"/>
                  </a:ext>
                </a:extLst>
              </a:tr>
              <a:tr h="44577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Alcohol</a:t>
                      </a:r>
                    </a:p>
                  </a:txBody>
                  <a:tcPr marL="68580" marR="68580" marT="34290" marB="34290"/>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Euphoria, slurred speech, loose muscle tone, loss of fine motor coordination, staggering gait, loss of judgment. Impairment of balance, vision, hearing and reaction time. At higher BAC: dysphoria, anxiety, restlessness. </a:t>
                      </a:r>
                      <a:r>
                        <a:rPr lang="en-US" sz="1200" b="1" dirty="0">
                          <a:latin typeface="Open Sans" panose="020B0606030504020204" pitchFamily="34" charset="0"/>
                          <a:ea typeface="Open Sans" panose="020B0606030504020204" pitchFamily="34" charset="0"/>
                          <a:cs typeface="Open Sans" panose="020B0606030504020204" pitchFamily="34" charset="0"/>
                        </a:rPr>
                        <a:t>Withdrawal: </a:t>
                      </a:r>
                      <a:r>
                        <a:rPr lang="en-US" sz="1200" dirty="0">
                          <a:latin typeface="Open Sans" panose="020B0606030504020204" pitchFamily="34" charset="0"/>
                          <a:ea typeface="Open Sans" panose="020B0606030504020204" pitchFamily="34" charset="0"/>
                          <a:cs typeface="Open Sans" panose="020B0606030504020204" pitchFamily="34" charset="0"/>
                        </a:rPr>
                        <a:t>nausea, sweating, shakiness, anxiety, delirium tremens, hallucinations, seizures.</a:t>
                      </a:r>
                    </a:p>
                  </a:txBody>
                  <a:tcPr marL="68580" marR="68580" marT="34290" marB="34290"/>
                </a:tc>
                <a:extLst>
                  <a:ext uri="{0D108BD9-81ED-4DB2-BD59-A6C34878D82A}">
                    <a16:rowId xmlns:a16="http://schemas.microsoft.com/office/drawing/2014/main" val="3209897640"/>
                  </a:ext>
                </a:extLst>
              </a:tr>
              <a:tr h="328079">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Heroin (smack, H, </a:t>
                      </a:r>
                      <a:r>
                        <a:rPr lang="en-US" sz="1200" dirty="0" err="1">
                          <a:latin typeface="Open Sans" panose="020B0606030504020204" pitchFamily="34" charset="0"/>
                          <a:ea typeface="Open Sans" panose="020B0606030504020204" pitchFamily="34" charset="0"/>
                          <a:cs typeface="Open Sans" panose="020B0606030504020204" pitchFamily="34" charset="0"/>
                        </a:rPr>
                        <a:t>skag</a:t>
                      </a:r>
                      <a:r>
                        <a:rPr lang="en-US" sz="1200" dirty="0">
                          <a:latin typeface="Open Sans" panose="020B0606030504020204" pitchFamily="34" charset="0"/>
                          <a:ea typeface="Open Sans" panose="020B0606030504020204" pitchFamily="34" charset="0"/>
                          <a:cs typeface="Open Sans" panose="020B0606030504020204" pitchFamily="34" charset="0"/>
                        </a:rPr>
                        <a:t>, junk)</a:t>
                      </a:r>
                    </a:p>
                  </a:txBody>
                  <a:tcPr marL="68580" marR="68580" marT="34290" marB="34290"/>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Euphoria, warm skin flush, dry mouth, heavy extremities, alternately wakeful and drowsy state. </a:t>
                      </a:r>
                      <a:r>
                        <a:rPr lang="en-US" sz="1200" b="1" dirty="0">
                          <a:latin typeface="Open Sans" panose="020B0606030504020204" pitchFamily="34" charset="0"/>
                          <a:ea typeface="Open Sans" panose="020B0606030504020204" pitchFamily="34" charset="0"/>
                          <a:cs typeface="Open Sans" panose="020B0606030504020204" pitchFamily="34" charset="0"/>
                        </a:rPr>
                        <a:t>Withdrawal: </a:t>
                      </a:r>
                      <a:r>
                        <a:rPr lang="en-US" sz="1200" dirty="0">
                          <a:latin typeface="Open Sans" panose="020B0606030504020204" pitchFamily="34" charset="0"/>
                          <a:ea typeface="Open Sans" panose="020B0606030504020204" pitchFamily="34" charset="0"/>
                          <a:cs typeface="Open Sans" panose="020B0606030504020204" pitchFamily="34" charset="0"/>
                        </a:rPr>
                        <a:t>drug craving, restlessness, muscle and bone pain, insomnia, diarrhea, vomiting, cold flashes ("cold turkey"), kicking movements ("kicking the habit").</a:t>
                      </a:r>
                    </a:p>
                  </a:txBody>
                  <a:tcPr marL="68580" marR="68580" marT="34290" marB="34290"/>
                </a:tc>
                <a:extLst>
                  <a:ext uri="{0D108BD9-81ED-4DB2-BD59-A6C34878D82A}">
                    <a16:rowId xmlns:a16="http://schemas.microsoft.com/office/drawing/2014/main" val="628806213"/>
                  </a:ext>
                </a:extLst>
              </a:tr>
              <a:tr h="3200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Inhalants (glue, gas, solvents, poppers, bold, rush)</a:t>
                      </a:r>
                    </a:p>
                  </a:txBody>
                  <a:tcPr marL="68580" marR="68580" marT="34290" marB="34290"/>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Euphoria, loss of inhibition and control. </a:t>
                      </a:r>
                      <a:r>
                        <a:rPr lang="en-US" sz="1200" b="1" dirty="0">
                          <a:latin typeface="Open Sans" panose="020B0606030504020204" pitchFamily="34" charset="0"/>
                          <a:ea typeface="Open Sans" panose="020B0606030504020204" pitchFamily="34" charset="0"/>
                          <a:cs typeface="Open Sans" panose="020B0606030504020204" pitchFamily="34" charset="0"/>
                        </a:rPr>
                        <a:t>Complications: </a:t>
                      </a:r>
                      <a:r>
                        <a:rPr lang="en-US" sz="1200" dirty="0">
                          <a:latin typeface="Open Sans" panose="020B0606030504020204" pitchFamily="34" charset="0"/>
                          <a:ea typeface="Open Sans" panose="020B0606030504020204" pitchFamily="34" charset="0"/>
                          <a:cs typeface="Open Sans" panose="020B0606030504020204" pitchFamily="34" charset="0"/>
                        </a:rPr>
                        <a:t>hearing loss, limb spasms, heart attack, sudden death. Damage to brain, liver, kidney, and bone marrow.</a:t>
                      </a:r>
                    </a:p>
                  </a:txBody>
                  <a:tcPr marL="68580" marR="68580" marT="34290" marB="34290"/>
                </a:tc>
                <a:extLst>
                  <a:ext uri="{0D108BD9-81ED-4DB2-BD59-A6C34878D82A}">
                    <a16:rowId xmlns:a16="http://schemas.microsoft.com/office/drawing/2014/main" val="1719769368"/>
                  </a:ext>
                </a:extLst>
              </a:tr>
              <a:tr h="19431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Mania</a:t>
                      </a:r>
                    </a:p>
                  </a:txBody>
                  <a:tcPr marL="68580" marR="68580" marT="34290" marB="34290"/>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Insomnia, hyperactivity, </a:t>
                      </a:r>
                      <a:r>
                        <a:rPr lang="en-US" sz="1200" dirty="0" err="1">
                          <a:latin typeface="Open Sans" panose="020B0606030504020204" pitchFamily="34" charset="0"/>
                          <a:ea typeface="Open Sans" panose="020B0606030504020204" pitchFamily="34" charset="0"/>
                          <a:cs typeface="Open Sans" panose="020B0606030504020204" pitchFamily="34" charset="0"/>
                        </a:rPr>
                        <a:t>hypersociability</a:t>
                      </a:r>
                      <a:r>
                        <a:rPr lang="en-US" sz="1200" dirty="0">
                          <a:latin typeface="Open Sans" panose="020B0606030504020204" pitchFamily="34" charset="0"/>
                          <a:ea typeface="Open Sans" panose="020B0606030504020204" pitchFamily="34" charset="0"/>
                          <a:cs typeface="Open Sans" panose="020B0606030504020204" pitchFamily="34" charset="0"/>
                        </a:rPr>
                        <a:t>, expansiveness, grandiosity, elation</a:t>
                      </a:r>
                    </a:p>
                  </a:txBody>
                  <a:tcPr marL="68580" marR="68580" marT="34290" marB="34290"/>
                </a:tc>
                <a:extLst>
                  <a:ext uri="{0D108BD9-81ED-4DB2-BD59-A6C34878D82A}">
                    <a16:rowId xmlns:a16="http://schemas.microsoft.com/office/drawing/2014/main" val="1320653997"/>
                  </a:ext>
                </a:extLst>
              </a:tr>
              <a:tr h="44577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Cocaine (crack, C, snow, flake, blow)</a:t>
                      </a:r>
                    </a:p>
                  </a:txBody>
                  <a:tcPr marL="68580" marR="68580" marT="34290" marB="34290"/>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Euphoria, rapid speech, reduced need for sleep or food, mentally alert, restlessness, irritability, anxiety, paranoia, headache, constricted blood vessels, dilated pupils, nosebleeds, intestinal problems, “tracks”. Increased temperature, heart rate, and blood pressure. </a:t>
                      </a:r>
                      <a:r>
                        <a:rPr lang="en-US" sz="1200" b="1" dirty="0">
                          <a:latin typeface="Open Sans" panose="020B0606030504020204" pitchFamily="34" charset="0"/>
                          <a:ea typeface="Open Sans" panose="020B0606030504020204" pitchFamily="34" charset="0"/>
                          <a:cs typeface="Open Sans" panose="020B0606030504020204" pitchFamily="34" charset="0"/>
                        </a:rPr>
                        <a:t>Complications: </a:t>
                      </a:r>
                      <a:r>
                        <a:rPr lang="en-US" sz="1200" dirty="0">
                          <a:latin typeface="Open Sans" panose="020B0606030504020204" pitchFamily="34" charset="0"/>
                          <a:ea typeface="Open Sans" panose="020B0606030504020204" pitchFamily="34" charset="0"/>
                          <a:cs typeface="Open Sans" panose="020B0606030504020204" pitchFamily="34" charset="0"/>
                        </a:rPr>
                        <a:t>intense craving, heart attack, stroke, seizure, respiratory failure. Combined with alcohol can cause sudden death.</a:t>
                      </a:r>
                    </a:p>
                  </a:txBody>
                  <a:tcPr marL="68580" marR="68580" marT="34290" marB="34290"/>
                </a:tc>
                <a:extLst>
                  <a:ext uri="{0D108BD9-81ED-4DB2-BD59-A6C34878D82A}">
                    <a16:rowId xmlns:a16="http://schemas.microsoft.com/office/drawing/2014/main" val="1089862361"/>
                  </a:ext>
                </a:extLst>
              </a:tr>
              <a:tr h="3200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Methamphetamine (speed, meth, chalk, ice, crystal, glass)</a:t>
                      </a:r>
                    </a:p>
                  </a:txBody>
                  <a:tcPr marL="68580" marR="68580" marT="34290" marB="34290"/>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Euphoria, wakefulness, increased physical activity, decreased appetite. </a:t>
                      </a:r>
                      <a:r>
                        <a:rPr lang="en-US" sz="1200" b="1" dirty="0">
                          <a:latin typeface="Open Sans" panose="020B0606030504020204" pitchFamily="34" charset="0"/>
                          <a:ea typeface="Open Sans" panose="020B0606030504020204" pitchFamily="34" charset="0"/>
                          <a:cs typeface="Open Sans" panose="020B0606030504020204" pitchFamily="34" charset="0"/>
                        </a:rPr>
                        <a:t>Complications: </a:t>
                      </a:r>
                      <a:r>
                        <a:rPr lang="en-US" sz="1200" dirty="0">
                          <a:latin typeface="Open Sans" panose="020B0606030504020204" pitchFamily="34" charset="0"/>
                          <a:ea typeface="Open Sans" panose="020B0606030504020204" pitchFamily="34" charset="0"/>
                          <a:cs typeface="Open Sans" panose="020B0606030504020204" pitchFamily="34" charset="0"/>
                        </a:rPr>
                        <a:t>shortness of breath, hyperthermia, irritability, insomnia, confusion, tremors, convulsions, anxiety, paranoia, aggressiveness</a:t>
                      </a:r>
                    </a:p>
                  </a:txBody>
                  <a:tcPr marL="68580" marR="68580" marT="34290" marB="34290"/>
                </a:tc>
                <a:extLst>
                  <a:ext uri="{0D108BD9-81ED-4DB2-BD59-A6C34878D82A}">
                    <a16:rowId xmlns:a16="http://schemas.microsoft.com/office/drawing/2014/main" val="3735484216"/>
                  </a:ext>
                </a:extLst>
              </a:tr>
            </a:tbl>
          </a:graphicData>
        </a:graphic>
      </p:graphicFrame>
      <p:cxnSp>
        <p:nvCxnSpPr>
          <p:cNvPr id="5" name="line">
            <a:extLst>
              <a:ext uri="{FF2B5EF4-FFF2-40B4-BE49-F238E27FC236}">
                <a16:creationId xmlns:a16="http://schemas.microsoft.com/office/drawing/2014/main" id="{BE0F8410-79E7-4DA3-9E1E-38F3B8D9EA2B}"/>
              </a:ext>
            </a:extLst>
          </p:cNvPr>
          <p:cNvCxnSpPr>
            <a:cxnSpLocks/>
          </p:cNvCxnSpPr>
          <p:nvPr/>
        </p:nvCxnSpPr>
        <p:spPr>
          <a:xfrm>
            <a:off x="225443" y="934929"/>
            <a:ext cx="8693115"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14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D26D0E-E69D-4F20-A620-C9A066726033}"/>
              </a:ext>
            </a:extLst>
          </p:cNvPr>
          <p:cNvSpPr>
            <a:spLocks noGrp="1"/>
          </p:cNvSpPr>
          <p:nvPr>
            <p:ph type="ftr" sz="quarter" idx="11"/>
          </p:nvPr>
        </p:nvSpPr>
        <p:spPr/>
        <p:txBody>
          <a:bodyPr/>
          <a:lstStyle/>
          <a:p>
            <a:r>
              <a:rPr lang="en-US" sz="750" dirty="0"/>
              <a:t>Criminal Justice/Mental Health Training Program 2003 , Sita Diehl, MA, MSSW</a:t>
            </a:r>
          </a:p>
        </p:txBody>
      </p:sp>
      <p:sp>
        <p:nvSpPr>
          <p:cNvPr id="3" name="Slide Number Placeholder 2">
            <a:extLst>
              <a:ext uri="{FF2B5EF4-FFF2-40B4-BE49-F238E27FC236}">
                <a16:creationId xmlns:a16="http://schemas.microsoft.com/office/drawing/2014/main" id="{A4F1F5A6-2B22-4E60-B418-B5B09E534DCC}"/>
              </a:ext>
            </a:extLst>
          </p:cNvPr>
          <p:cNvSpPr>
            <a:spLocks noGrp="1"/>
          </p:cNvSpPr>
          <p:nvPr>
            <p:ph type="sldNum" sz="quarter" idx="12"/>
          </p:nvPr>
        </p:nvSpPr>
        <p:spPr/>
        <p:txBody>
          <a:bodyPr/>
          <a:lstStyle/>
          <a:p>
            <a:fld id="{C594740B-4443-42E0-BD04-50747A72C1C0}" type="slidenum">
              <a:rPr lang="en-US" smtClean="0"/>
              <a:t>164</a:t>
            </a:fld>
            <a:endParaRPr lang="en-US"/>
          </a:p>
        </p:txBody>
      </p:sp>
      <p:graphicFrame>
        <p:nvGraphicFramePr>
          <p:cNvPr id="4" name="Table 3">
            <a:extLst>
              <a:ext uri="{FF2B5EF4-FFF2-40B4-BE49-F238E27FC236}">
                <a16:creationId xmlns:a16="http://schemas.microsoft.com/office/drawing/2014/main" id="{B6506ADA-F484-4AF3-9514-382E24BDCB4E}"/>
              </a:ext>
            </a:extLst>
          </p:cNvPr>
          <p:cNvGraphicFramePr>
            <a:graphicFrameLocks noGrp="1"/>
          </p:cNvGraphicFramePr>
          <p:nvPr>
            <p:extLst>
              <p:ext uri="{D42A27DB-BD31-4B8C-83A1-F6EECF244321}">
                <p14:modId xmlns:p14="http://schemas.microsoft.com/office/powerpoint/2010/main" val="417129895"/>
              </p:ext>
            </p:extLst>
          </p:nvPr>
        </p:nvGraphicFramePr>
        <p:xfrm>
          <a:off x="223284" y="898980"/>
          <a:ext cx="8693115" cy="5356860"/>
        </p:xfrm>
        <a:graphic>
          <a:graphicData uri="http://schemas.openxmlformats.org/drawingml/2006/table">
            <a:tbl>
              <a:tblPr firstRow="1" bandRow="1">
                <a:tableStyleId>{F5AB1C69-6EDB-4FF4-983F-18BD219EF322}</a:tableStyleId>
              </a:tblPr>
              <a:tblGrid>
                <a:gridCol w="1765004">
                  <a:extLst>
                    <a:ext uri="{9D8B030D-6E8A-4147-A177-3AD203B41FA5}">
                      <a16:colId xmlns:a16="http://schemas.microsoft.com/office/drawing/2014/main" val="897137613"/>
                    </a:ext>
                  </a:extLst>
                </a:gridCol>
                <a:gridCol w="6928111">
                  <a:extLst>
                    <a:ext uri="{9D8B030D-6E8A-4147-A177-3AD203B41FA5}">
                      <a16:colId xmlns:a16="http://schemas.microsoft.com/office/drawing/2014/main" val="1521293294"/>
                    </a:ext>
                  </a:extLst>
                </a:gridCol>
              </a:tblGrid>
              <a:tr h="256545">
                <a:tc>
                  <a:txBody>
                    <a:bodyPr/>
                    <a:lstStyle/>
                    <a:p>
                      <a:r>
                        <a:rPr lang="en-US" sz="1600" dirty="0">
                          <a:latin typeface="PermianSlabSerifTypeface" panose="02000000000000000000" pitchFamily="50" charset="0"/>
                          <a:ea typeface="Open Sans" panose="020B0606030504020204" pitchFamily="34" charset="0"/>
                          <a:cs typeface="Open Sans" panose="020B0606030504020204" pitchFamily="34" charset="0"/>
                        </a:rPr>
                        <a:t>Mental Illness/</a:t>
                      </a:r>
                    </a:p>
                    <a:p>
                      <a:r>
                        <a:rPr lang="en-US" sz="1600" dirty="0">
                          <a:latin typeface="PermianSlabSerifTypeface" panose="02000000000000000000" pitchFamily="50" charset="0"/>
                          <a:ea typeface="Open Sans" panose="020B0606030504020204" pitchFamily="34" charset="0"/>
                          <a:cs typeface="Open Sans" panose="020B0606030504020204" pitchFamily="34" charset="0"/>
                        </a:rPr>
                        <a:t>Substance</a:t>
                      </a:r>
                    </a:p>
                  </a:txBody>
                  <a:tcPr marL="68580" marR="68580" marT="34290" marB="34290">
                    <a:solidFill>
                      <a:srgbClr val="20386D"/>
                    </a:solidFill>
                  </a:tcPr>
                </a:tc>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Signs and Symptoms</a:t>
                      </a:r>
                    </a:p>
                  </a:txBody>
                  <a:tcPr marL="68580" marR="68580" marT="34290" marB="34290">
                    <a:solidFill>
                      <a:srgbClr val="20386D"/>
                    </a:solidFill>
                  </a:tcPr>
                </a:tc>
                <a:extLst>
                  <a:ext uri="{0D108BD9-81ED-4DB2-BD59-A6C34878D82A}">
                    <a16:rowId xmlns:a16="http://schemas.microsoft.com/office/drawing/2014/main" val="175230879"/>
                  </a:ext>
                </a:extLst>
              </a:tr>
              <a:tr h="32004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Prescription drug abuse: stimulants</a:t>
                      </a:r>
                    </a:p>
                  </a:txBody>
                  <a:tcPr marL="68580" marR="68580" marT="34290" marB="34290"/>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Increased alertness, attention, increased blood pressure, heart rate, respiration. </a:t>
                      </a:r>
                      <a:r>
                        <a:rPr lang="en-US" sz="1200" b="1" dirty="0">
                          <a:latin typeface="Open Sans" panose="020B0606030504020204" pitchFamily="34" charset="0"/>
                          <a:ea typeface="Open Sans" panose="020B0606030504020204" pitchFamily="34" charset="0"/>
                          <a:cs typeface="Open Sans" panose="020B0606030504020204" pitchFamily="34" charset="0"/>
                        </a:rPr>
                        <a:t>High doses: </a:t>
                      </a:r>
                      <a:r>
                        <a:rPr lang="en-US" sz="1200" dirty="0">
                          <a:latin typeface="Open Sans" panose="020B0606030504020204" pitchFamily="34" charset="0"/>
                          <a:ea typeface="Open Sans" panose="020B0606030504020204" pitchFamily="34" charset="0"/>
                          <a:cs typeface="Open Sans" panose="020B0606030504020204" pitchFamily="34" charset="0"/>
                        </a:rPr>
                        <a:t>irregular heartbeat, fever, heart attack, lethal seizures, hostility, paranoia.</a:t>
                      </a:r>
                    </a:p>
                  </a:txBody>
                  <a:tcPr marL="68580" marR="68580" marT="34290" marB="34290"/>
                </a:tc>
                <a:extLst>
                  <a:ext uri="{0D108BD9-81ED-4DB2-BD59-A6C34878D82A}">
                    <a16:rowId xmlns:a16="http://schemas.microsoft.com/office/drawing/2014/main" val="2921597733"/>
                  </a:ext>
                </a:extLst>
              </a:tr>
              <a:tr h="194310">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Anxiety and panic</a:t>
                      </a:r>
                    </a:p>
                  </a:txBody>
                  <a:tcPr marL="68580" marR="68580" marT="34290" marB="34290"/>
                </a:tc>
                <a:tc>
                  <a:txBody>
                    <a:bodyPr/>
                    <a:lstStyle/>
                    <a:p>
                      <a:r>
                        <a:rPr lang="en-US" sz="1200" dirty="0">
                          <a:latin typeface="Open Sans" panose="020B0606030504020204" pitchFamily="34" charset="0"/>
                          <a:ea typeface="Open Sans" panose="020B0606030504020204" pitchFamily="34" charset="0"/>
                          <a:cs typeface="Open Sans" panose="020B0606030504020204" pitchFamily="34" charset="0"/>
                        </a:rPr>
                        <a:t>Sense of impending doom, intense fear, chest pain, rapid heartbeat, shortness of breath, dizziness, sweating, abdominal distress</a:t>
                      </a:r>
                    </a:p>
                  </a:txBody>
                  <a:tcPr marL="68580" marR="68580" marT="34290" marB="34290"/>
                </a:tc>
                <a:extLst>
                  <a:ext uri="{0D108BD9-81ED-4DB2-BD59-A6C34878D82A}">
                    <a16:rowId xmlns:a16="http://schemas.microsoft.com/office/drawing/2014/main" val="169704344"/>
                  </a:ext>
                </a:extLst>
              </a:tr>
              <a:tr h="320040">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Prescription drug abuse: benzodiazepines, barbiturates</a:t>
                      </a:r>
                    </a:p>
                  </a:txBody>
                  <a:tcPr marL="68580" marR="68580" marT="34290" marB="34290"/>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Calmness, drowsiness, drug dependence. Combined with other medications can cause: heart attach, respiratory problems. </a:t>
                      </a:r>
                    </a:p>
                    <a:p>
                      <a:r>
                        <a:rPr lang="en-US" sz="1100" b="1" dirty="0">
                          <a:latin typeface="Open Sans" panose="020B0606030504020204" pitchFamily="34" charset="0"/>
                          <a:ea typeface="Open Sans" panose="020B0606030504020204" pitchFamily="34" charset="0"/>
                          <a:cs typeface="Open Sans" panose="020B0606030504020204" pitchFamily="34" charset="0"/>
                        </a:rPr>
                        <a:t>Sudden withdrawal: </a:t>
                      </a:r>
                      <a:r>
                        <a:rPr lang="en-US" sz="1100" dirty="0">
                          <a:latin typeface="Open Sans" panose="020B0606030504020204" pitchFamily="34" charset="0"/>
                          <a:ea typeface="Open Sans" panose="020B0606030504020204" pitchFamily="34" charset="0"/>
                          <a:cs typeface="Open Sans" panose="020B0606030504020204" pitchFamily="34" charset="0"/>
                        </a:rPr>
                        <a:t>seizures</a:t>
                      </a:r>
                    </a:p>
                  </a:txBody>
                  <a:tcPr marL="68580" marR="68580" marT="34290" marB="34290"/>
                </a:tc>
                <a:extLst>
                  <a:ext uri="{0D108BD9-81ED-4DB2-BD59-A6C34878D82A}">
                    <a16:rowId xmlns:a16="http://schemas.microsoft.com/office/drawing/2014/main" val="55801022"/>
                  </a:ext>
                </a:extLst>
              </a:tr>
              <a:tr h="320040">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Marijuana (pot, herb, weed, grass, widow, ganja, and hash)</a:t>
                      </a:r>
                    </a:p>
                  </a:txBody>
                  <a:tcPr marL="68580" marR="68580" marT="34290" marB="34290"/>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Euphoria, relaxation, dry mouth, rapid heartbeat, loss of coordination and balance, slower reaction times, “red eyes”. </a:t>
                      </a:r>
                    </a:p>
                    <a:p>
                      <a:r>
                        <a:rPr lang="en-US" sz="1100" b="1" dirty="0">
                          <a:latin typeface="Open Sans" panose="020B0606030504020204" pitchFamily="34" charset="0"/>
                          <a:ea typeface="Open Sans" panose="020B0606030504020204" pitchFamily="34" charset="0"/>
                          <a:cs typeface="Open Sans" panose="020B0606030504020204" pitchFamily="34" charset="0"/>
                        </a:rPr>
                        <a:t>Long-term effects</a:t>
                      </a:r>
                      <a:r>
                        <a:rPr lang="en-US" sz="1100" dirty="0">
                          <a:latin typeface="Open Sans" panose="020B0606030504020204" pitchFamily="34" charset="0"/>
                          <a:ea typeface="Open Sans" panose="020B0606030504020204" pitchFamily="34" charset="0"/>
                          <a:cs typeface="Open Sans" panose="020B0606030504020204" pitchFamily="34" charset="0"/>
                        </a:rPr>
                        <a:t>: impairment in memory, thinking, learning and problem solving; distorted perception.</a:t>
                      </a:r>
                    </a:p>
                  </a:txBody>
                  <a:tcPr marL="68580" marR="68580" marT="34290" marB="34290"/>
                </a:tc>
                <a:extLst>
                  <a:ext uri="{0D108BD9-81ED-4DB2-BD59-A6C34878D82A}">
                    <a16:rowId xmlns:a16="http://schemas.microsoft.com/office/drawing/2014/main" val="1893494208"/>
                  </a:ext>
                </a:extLst>
              </a:tr>
              <a:tr h="207263">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Psychosis</a:t>
                      </a:r>
                    </a:p>
                  </a:txBody>
                  <a:tcPr marL="68580" marR="68580" marT="34290" marB="34290"/>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Hallucinations (auditory or visual), delusions, paranoia, social withdrawal, confusion, incoherent or reduced speech, odd movements</a:t>
                      </a:r>
                    </a:p>
                  </a:txBody>
                  <a:tcPr marL="68580" marR="68580" marT="34290" marB="34290"/>
                </a:tc>
                <a:extLst>
                  <a:ext uri="{0D108BD9-81ED-4DB2-BD59-A6C34878D82A}">
                    <a16:rowId xmlns:a16="http://schemas.microsoft.com/office/drawing/2014/main" val="2423503637"/>
                  </a:ext>
                </a:extLst>
              </a:tr>
              <a:tr h="445770">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LSD (acid)</a:t>
                      </a:r>
                    </a:p>
                  </a:txBody>
                  <a:tcPr marL="68580" marR="68580" marT="34290" marB="34290"/>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Intense emotions, delusions, visual hallucinations. Changed sense of time and self, “cross over" sensations, hearing colors, seeing sounds. Physical signs: dilated pupils, fever, increased heart rate and blood pressure, sweating, loss of appetite, sleeplessness, dry mouth, tremors. Long term effects: flashbacks, schizophrenia, depression.</a:t>
                      </a:r>
                    </a:p>
                  </a:txBody>
                  <a:tcPr marL="68580" marR="68580" marT="34290" marB="34290"/>
                </a:tc>
                <a:extLst>
                  <a:ext uri="{0D108BD9-81ED-4DB2-BD59-A6C34878D82A}">
                    <a16:rowId xmlns:a16="http://schemas.microsoft.com/office/drawing/2014/main" val="2076870502"/>
                  </a:ext>
                </a:extLst>
              </a:tr>
              <a:tr h="571500">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PCP (angel dust, ozone, </a:t>
                      </a:r>
                      <a:r>
                        <a:rPr lang="en-US" sz="1100" dirty="0" err="1">
                          <a:latin typeface="Open Sans" panose="020B0606030504020204" pitchFamily="34" charset="0"/>
                          <a:ea typeface="Open Sans" panose="020B0606030504020204" pitchFamily="34" charset="0"/>
                          <a:cs typeface="Open Sans" panose="020B0606030504020204" pitchFamily="34" charset="0"/>
                        </a:rPr>
                        <a:t>wack</a:t>
                      </a:r>
                      <a:r>
                        <a:rPr lang="en-US" sz="1100" dirty="0">
                          <a:latin typeface="Open Sans" panose="020B0606030504020204" pitchFamily="34" charset="0"/>
                          <a:ea typeface="Open Sans" panose="020B0606030504020204" pitchFamily="34" charset="0"/>
                          <a:cs typeface="Open Sans" panose="020B0606030504020204" pitchFamily="34" charset="0"/>
                        </a:rPr>
                        <a:t>, rocket fuel. Combined with marijuana: Killer joints, crystal </a:t>
                      </a:r>
                      <a:r>
                        <a:rPr lang="en-US" sz="1100" dirty="0" err="1">
                          <a:latin typeface="Open Sans" panose="020B0606030504020204" pitchFamily="34" charset="0"/>
                          <a:ea typeface="Open Sans" panose="020B0606030504020204" pitchFamily="34" charset="0"/>
                          <a:cs typeface="Open Sans" panose="020B0606030504020204" pitchFamily="34" charset="0"/>
                        </a:rPr>
                        <a:t>supergrass</a:t>
                      </a:r>
                      <a:r>
                        <a:rPr lang="en-US" sz="1100" dirty="0">
                          <a:latin typeface="Open Sans" panose="020B0606030504020204" pitchFamily="34" charset="0"/>
                          <a:ea typeface="Open Sans" panose="020B0606030504020204" pitchFamily="34" charset="0"/>
                          <a:cs typeface="Open Sans" panose="020B0606030504020204" pitchFamily="34" charset="0"/>
                        </a:rPr>
                        <a:t>)</a:t>
                      </a:r>
                    </a:p>
                  </a:txBody>
                  <a:tcPr marL="68580" marR="68580" marT="34290" marB="34290"/>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Feeling of strength, power, invulnerability, numbing of the mind, drop in breathing, blood pressure, heart rate, nausea, vomiting, blurred vision, flicking up and down of the eyes, drooling, loss of balance, dizziness, seizures, coma. Psychological effects: craving, hallucinations, delusions, paranoia, disordered thinking, catatonia. Behavior: Violence, suicide attempts. Long term use: memory loss, depression, weight loss.</a:t>
                      </a:r>
                    </a:p>
                  </a:txBody>
                  <a:tcPr marL="68580" marR="68580" marT="34290" marB="34290"/>
                </a:tc>
                <a:extLst>
                  <a:ext uri="{0D108BD9-81ED-4DB2-BD59-A6C34878D82A}">
                    <a16:rowId xmlns:a16="http://schemas.microsoft.com/office/drawing/2014/main" val="4192908145"/>
                  </a:ext>
                </a:extLst>
              </a:tr>
              <a:tr h="445770">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Opioid</a:t>
                      </a:r>
                      <a:r>
                        <a:rPr lang="en-US" sz="1100" baseline="0" dirty="0">
                          <a:latin typeface="Open Sans" panose="020B0606030504020204" pitchFamily="34" charset="0"/>
                          <a:ea typeface="Open Sans" panose="020B0606030504020204" pitchFamily="34" charset="0"/>
                          <a:cs typeface="Open Sans" panose="020B0606030504020204" pitchFamily="34" charset="0"/>
                        </a:rPr>
                        <a:t>s</a:t>
                      </a:r>
                      <a:endParaRPr lang="en-US" sz="11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tc>
                <a:tc>
                  <a:txBody>
                    <a:bodyPr/>
                    <a:lstStyle/>
                    <a:p>
                      <a:r>
                        <a:rPr lang="en-US" sz="1100" dirty="0">
                          <a:latin typeface="Open Sans" panose="020B0606030504020204" pitchFamily="34" charset="0"/>
                          <a:ea typeface="Open Sans" panose="020B0606030504020204" pitchFamily="34" charset="0"/>
                          <a:cs typeface="Open Sans" panose="020B0606030504020204" pitchFamily="34" charset="0"/>
                        </a:rPr>
                        <a:t>Relaxation,</a:t>
                      </a:r>
                      <a:r>
                        <a:rPr lang="en-US" sz="1100" baseline="0" dirty="0">
                          <a:latin typeface="Open Sans" panose="020B0606030504020204" pitchFamily="34" charset="0"/>
                          <a:ea typeface="Open Sans" panose="020B0606030504020204" pitchFamily="34" charset="0"/>
                          <a:cs typeface="Open Sans" panose="020B0606030504020204" pitchFamily="34" charset="0"/>
                        </a:rPr>
                        <a:t> euphoria, drowsiness, confusion, nausea, constipation, slowed breathing, lack of focus, inability to concentrate. </a:t>
                      </a:r>
                      <a:r>
                        <a:rPr lang="en-US" sz="1100" b="1" baseline="0" dirty="0">
                          <a:latin typeface="Open Sans" panose="020B0606030504020204" pitchFamily="34" charset="0"/>
                          <a:ea typeface="Open Sans" panose="020B0606030504020204" pitchFamily="34" charset="0"/>
                          <a:cs typeface="Open Sans" panose="020B0606030504020204" pitchFamily="34" charset="0"/>
                        </a:rPr>
                        <a:t>Withdrawal: </a:t>
                      </a:r>
                      <a:r>
                        <a:rPr lang="en-US" sz="1100" b="0" baseline="0" dirty="0">
                          <a:latin typeface="Open Sans" panose="020B0606030504020204" pitchFamily="34" charset="0"/>
                          <a:ea typeface="Open Sans" panose="020B0606030504020204" pitchFamily="34" charset="0"/>
                          <a:cs typeface="Open Sans" panose="020B0606030504020204" pitchFamily="34" charset="0"/>
                        </a:rPr>
                        <a:t>muscle aches, excessive sweating, trouble sleeping, anxiety, abdominal cramping, diarrhea, nausea and vomiting, rapid heartbeat, blurred vision.</a:t>
                      </a:r>
                      <a:endParaRPr lang="en-US" sz="11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tc>
                <a:extLst>
                  <a:ext uri="{0D108BD9-81ED-4DB2-BD59-A6C34878D82A}">
                    <a16:rowId xmlns:a16="http://schemas.microsoft.com/office/drawing/2014/main" val="10015"/>
                  </a:ext>
                </a:extLst>
              </a:tr>
            </a:tbl>
          </a:graphicData>
        </a:graphic>
      </p:graphicFrame>
      <p:cxnSp>
        <p:nvCxnSpPr>
          <p:cNvPr id="5" name="line">
            <a:extLst>
              <a:ext uri="{FF2B5EF4-FFF2-40B4-BE49-F238E27FC236}">
                <a16:creationId xmlns:a16="http://schemas.microsoft.com/office/drawing/2014/main" id="{9FD0AF62-4A09-45DC-9A8A-BCD054F0C078}"/>
              </a:ext>
            </a:extLst>
          </p:cNvPr>
          <p:cNvCxnSpPr>
            <a:cxnSpLocks/>
          </p:cNvCxnSpPr>
          <p:nvPr/>
        </p:nvCxnSpPr>
        <p:spPr>
          <a:xfrm>
            <a:off x="225443" y="877779"/>
            <a:ext cx="8693115"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7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BC1D95-0ACA-47D4-8BC3-1A59673BE498}"/>
              </a:ext>
            </a:extLst>
          </p:cNvPr>
          <p:cNvSpPr>
            <a:spLocks noGrp="1"/>
          </p:cNvSpPr>
          <p:nvPr>
            <p:ph idx="1"/>
          </p:nvPr>
        </p:nvSpPr>
        <p:spPr>
          <a:xfrm>
            <a:off x="628650" y="1078952"/>
            <a:ext cx="7886700" cy="5336135"/>
          </a:xfrm>
        </p:spPr>
        <p:txBody>
          <a:bodyPr/>
          <a:lstStyle/>
          <a:p>
            <a:r>
              <a:rPr lang="en-US" sz="1600" b="1" dirty="0">
                <a:solidFill>
                  <a:srgbClr val="20386D"/>
                </a:solidFill>
                <a:latin typeface="PermianSlabSerifTypeface" panose="02000000000000000000" pitchFamily="50" charset="0"/>
              </a:rPr>
              <a:t>Are there special issues to consider when intervening an older adult?</a:t>
            </a:r>
          </a:p>
          <a:p>
            <a:pPr>
              <a:lnSpc>
                <a:spcPct val="100000"/>
              </a:lnSpc>
              <a:spcBef>
                <a:spcPts val="600"/>
              </a:spcBef>
            </a:pPr>
            <a:r>
              <a:rPr lang="en-US" dirty="0"/>
              <a:t>Older adults may experience a number of stressors in their lives that may lead to a mental health crisis. Many older adults experience illness or the death of friends or spouses. Some are caretakers for their spouses, family, or friends as they age. Others take on the responsibility of raising or assisting in the parenting of grandchildren. Many older adults cope well with the stressors in their lives, while others have more difficulty.</a:t>
            </a:r>
          </a:p>
          <a:p>
            <a:pPr>
              <a:lnSpc>
                <a:spcPct val="100000"/>
              </a:lnSpc>
            </a:pPr>
            <a:r>
              <a:rPr lang="en-US" dirty="0"/>
              <a:t>According to the Surgeon General’s Call to Action on Suicide:</a:t>
            </a:r>
          </a:p>
          <a:p>
            <a:pPr marL="214308" indent="-214308">
              <a:lnSpc>
                <a:spcPct val="100000"/>
              </a:lnSpc>
              <a:spcBef>
                <a:spcPts val="450"/>
              </a:spcBef>
              <a:buFont typeface="Arial" panose="020B0604020202020204" pitchFamily="34" charset="0"/>
              <a:buChar char="•"/>
            </a:pPr>
            <a:r>
              <a:rPr lang="en-US" dirty="0"/>
              <a:t>Suicide rates increase with age and are highest among Americans aged 65 years and older. While this age group accounts for only 13 percent of the U.S. population, Americans 65 or older account for 20 percent of all suicide deaths.</a:t>
            </a:r>
          </a:p>
          <a:p>
            <a:pPr marL="214308" indent="-214308">
              <a:lnSpc>
                <a:spcPct val="100000"/>
              </a:lnSpc>
              <a:spcBef>
                <a:spcPts val="450"/>
              </a:spcBef>
              <a:buFont typeface="Arial" panose="020B0604020202020204" pitchFamily="34" charset="0"/>
              <a:buChar char="•"/>
            </a:pPr>
            <a:r>
              <a:rPr lang="en-US" dirty="0"/>
              <a:t>The suicide rate for older Americans has been rising consistently since 2008.</a:t>
            </a:r>
          </a:p>
          <a:p>
            <a:pPr marL="214308" indent="-214308">
              <a:lnSpc>
                <a:spcPct val="100000"/>
              </a:lnSpc>
              <a:spcBef>
                <a:spcPts val="450"/>
              </a:spcBef>
              <a:buFont typeface="Arial" panose="020B0604020202020204" pitchFamily="34" charset="0"/>
              <a:buChar char="•"/>
            </a:pPr>
            <a:r>
              <a:rPr lang="en-US" dirty="0"/>
              <a:t>Risk factors for suicide among older persons differ from those among the young. In addition to a higher prevalence of depression, older persons are more socially isolated and more frequently use highly lethal methods. They also make fewer attempts per completed suicide, have a higher-male-to-female ratio than other groups, have often visited a health-care provider before their suicide, and have more physical illnesses.</a:t>
            </a:r>
          </a:p>
          <a:p>
            <a:pPr marL="214308" indent="-214308">
              <a:lnSpc>
                <a:spcPct val="100000"/>
              </a:lnSpc>
              <a:spcBef>
                <a:spcPts val="450"/>
              </a:spcBef>
              <a:buFont typeface="Arial" panose="020B0604020202020204" pitchFamily="34" charset="0"/>
              <a:buChar char="•"/>
            </a:pPr>
            <a:r>
              <a:rPr lang="en-US" dirty="0"/>
              <a:t>In 2011, men accounted for 8 times the number of suicides among persons aged 65 years and older.</a:t>
            </a:r>
          </a:p>
          <a:p>
            <a:pPr marL="214308" indent="-214308">
              <a:lnSpc>
                <a:spcPct val="100000"/>
              </a:lnSpc>
              <a:spcBef>
                <a:spcPts val="450"/>
              </a:spcBef>
              <a:buFont typeface="Arial" panose="020B0604020202020204" pitchFamily="34" charset="0"/>
              <a:buChar char="•"/>
            </a:pPr>
            <a:r>
              <a:rPr lang="en-US" dirty="0"/>
              <a:t>The suicide rate in 2015 among individuals over 65 was 16.7/100,000, which is significantly higher than the overall population rate of 13.3/100,000.</a:t>
            </a:r>
          </a:p>
          <a:p>
            <a:pPr marL="214308" indent="-214308">
              <a:lnSpc>
                <a:spcPct val="100000"/>
              </a:lnSpc>
              <a:spcBef>
                <a:spcPts val="450"/>
              </a:spcBef>
              <a:buFont typeface="Arial" panose="020B0604020202020204" pitchFamily="34" charset="0"/>
              <a:buChar char="•"/>
            </a:pPr>
            <a:r>
              <a:rPr lang="en-US" dirty="0"/>
              <a:t>From 2008-2016, the largest relative increase in suicide rates occurred among people over 85 years of age. The rate in this age group increased from 15.6 per 100,000 to 19.4.</a:t>
            </a:r>
          </a:p>
          <a:p>
            <a:pPr marL="214308" indent="-214308">
              <a:lnSpc>
                <a:spcPct val="100000"/>
              </a:lnSpc>
              <a:spcBef>
                <a:spcPts val="450"/>
              </a:spcBef>
              <a:buFont typeface="Arial" panose="020B0604020202020204" pitchFamily="34" charset="0"/>
              <a:buChar char="•"/>
            </a:pPr>
            <a:r>
              <a:rPr lang="en-US" dirty="0"/>
              <a:t>Firearms are the most common method of suicide by both males and females, 65 years and older, accounting for approximately 78% of male and 36% of female suicides in that age group.</a:t>
            </a:r>
          </a:p>
        </p:txBody>
      </p:sp>
      <p:sp>
        <p:nvSpPr>
          <p:cNvPr id="3" name="Footer Placeholder 2">
            <a:extLst>
              <a:ext uri="{FF2B5EF4-FFF2-40B4-BE49-F238E27FC236}">
                <a16:creationId xmlns:a16="http://schemas.microsoft.com/office/drawing/2014/main" id="{887CBF53-4090-4186-9FAB-3F13D888F8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7C0DB-A4CF-4335-8787-DDF5FE6F834F}"/>
              </a:ext>
            </a:extLst>
          </p:cNvPr>
          <p:cNvSpPr>
            <a:spLocks noGrp="1"/>
          </p:cNvSpPr>
          <p:nvPr>
            <p:ph type="sldNum" sz="quarter" idx="12"/>
          </p:nvPr>
        </p:nvSpPr>
        <p:spPr/>
        <p:txBody>
          <a:bodyPr/>
          <a:lstStyle/>
          <a:p>
            <a:fld id="{C594740B-4443-42E0-BD04-50747A72C1C0}" type="slidenum">
              <a:rPr lang="en-US" smtClean="0"/>
              <a:t>165</a:t>
            </a:fld>
            <a:endParaRPr lang="en-US"/>
          </a:p>
        </p:txBody>
      </p:sp>
      <p:sp>
        <p:nvSpPr>
          <p:cNvPr id="5" name="border">
            <a:extLst>
              <a:ext uri="{FF2B5EF4-FFF2-40B4-BE49-F238E27FC236}">
                <a16:creationId xmlns:a16="http://schemas.microsoft.com/office/drawing/2014/main" id="{A8A4B491-6090-4E0B-A190-8D7AFB6E2E2A}"/>
              </a:ext>
            </a:extLst>
          </p:cNvPr>
          <p:cNvSpPr/>
          <p:nvPr/>
        </p:nvSpPr>
        <p:spPr>
          <a:xfrm>
            <a:off x="483783" y="981075"/>
            <a:ext cx="8176434" cy="526768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6" name="line">
            <a:extLst>
              <a:ext uri="{FF2B5EF4-FFF2-40B4-BE49-F238E27FC236}">
                <a16:creationId xmlns:a16="http://schemas.microsoft.com/office/drawing/2014/main" id="{10B5941C-1D77-445A-9EDF-FCE0210C4FE0}"/>
              </a:ext>
            </a:extLst>
          </p:cNvPr>
          <p:cNvCxnSpPr>
            <a:cxnSpLocks/>
          </p:cNvCxnSpPr>
          <p:nvPr/>
        </p:nvCxnSpPr>
        <p:spPr>
          <a:xfrm>
            <a:off x="727667" y="1378974"/>
            <a:ext cx="768866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22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852DC4-746F-48D9-B5E5-8462B8512556}"/>
              </a:ext>
            </a:extLst>
          </p:cNvPr>
          <p:cNvSpPr>
            <a:spLocks noGrp="1"/>
          </p:cNvSpPr>
          <p:nvPr>
            <p:ph idx="1"/>
          </p:nvPr>
        </p:nvSpPr>
        <p:spPr>
          <a:xfrm>
            <a:off x="628650" y="1228725"/>
            <a:ext cx="7886700" cy="4824412"/>
          </a:xfrm>
        </p:spPr>
        <p:txBody>
          <a:bodyPr/>
          <a:lstStyle/>
          <a:p>
            <a:pPr marL="214308" indent="-214308">
              <a:lnSpc>
                <a:spcPct val="100000"/>
              </a:lnSpc>
              <a:spcBef>
                <a:spcPts val="0"/>
              </a:spcBef>
              <a:buFont typeface="Arial" panose="020B0604020202020204" pitchFamily="34" charset="0"/>
              <a:buChar char="•"/>
            </a:pPr>
            <a:r>
              <a:rPr lang="en-US" dirty="0"/>
              <a:t>Suicide rates among the elderly are highest for those who are divorced or widowed.</a:t>
            </a:r>
          </a:p>
          <a:p>
            <a:pPr marL="214308" indent="-214308">
              <a:lnSpc>
                <a:spcPct val="100000"/>
              </a:lnSpc>
              <a:spcBef>
                <a:spcPts val="0"/>
              </a:spcBef>
              <a:buFont typeface="Arial" panose="020B0604020202020204" pitchFamily="34" charset="0"/>
              <a:buChar char="•"/>
            </a:pPr>
            <a:r>
              <a:rPr lang="en-US" dirty="0"/>
              <a:t>The rate for divorced or widowed men in this age group is 2.7 times that for married men, 1.4 times that for never-married men, and more than 17 times that for married women. The rate for divorced or widowed women is 1.8 times that for married women and 1.4 times that for never-married women.</a:t>
            </a:r>
          </a:p>
          <a:p>
            <a:pPr marL="214308" indent="-214308">
              <a:lnSpc>
                <a:spcPct val="100000"/>
              </a:lnSpc>
              <a:spcBef>
                <a:spcPts val="0"/>
              </a:spcBef>
              <a:buFont typeface="Arial" panose="020B0604020202020204" pitchFamily="34" charset="0"/>
              <a:buChar char="•"/>
            </a:pPr>
            <a:r>
              <a:rPr lang="en-US" dirty="0"/>
              <a:t>Nearly 5 million of the 32 million Americans aged 65 and older suffer from some form of depression. Depression, however, is not a "normal" part of aging.</a:t>
            </a:r>
          </a:p>
          <a:p>
            <a:pPr marL="214308" indent="-214308">
              <a:lnSpc>
                <a:spcPct val="100000"/>
              </a:lnSpc>
              <a:spcBef>
                <a:spcPts val="0"/>
              </a:spcBef>
              <a:buFont typeface="Arial" panose="020B0604020202020204" pitchFamily="34" charset="0"/>
              <a:buChar char="•"/>
            </a:pPr>
            <a:r>
              <a:rPr lang="en-US" dirty="0"/>
              <a:t>Most elderly suicide victims — 70 percent — have visited their primary care physician in the month prior to their dying by suicide. With that in mind, the National Institute of Mental Health has developed this cue card for recognizing the signs of depression in older adult:</a:t>
            </a:r>
          </a:p>
          <a:p>
            <a:pPr>
              <a:lnSpc>
                <a:spcPct val="100000"/>
              </a:lnSpc>
            </a:pPr>
            <a:r>
              <a:rPr lang="en-US" dirty="0"/>
              <a:t>Before you say, “I’m fine,” ask yourself if you feel:</a:t>
            </a:r>
          </a:p>
          <a:p>
            <a:pPr marL="214308" indent="-214308">
              <a:lnSpc>
                <a:spcPct val="100000"/>
              </a:lnSpc>
              <a:spcBef>
                <a:spcPts val="0"/>
              </a:spcBef>
              <a:buFont typeface="Arial" panose="020B0604020202020204" pitchFamily="34" charset="0"/>
              <a:buChar char="•"/>
            </a:pPr>
            <a:r>
              <a:rPr lang="en-US" dirty="0"/>
              <a:t>nervous, or “empty”</a:t>
            </a:r>
          </a:p>
          <a:p>
            <a:pPr marL="214308" indent="-214308">
              <a:lnSpc>
                <a:spcPct val="100000"/>
              </a:lnSpc>
              <a:spcBef>
                <a:spcPts val="0"/>
              </a:spcBef>
              <a:buFont typeface="Arial" panose="020B0604020202020204" pitchFamily="34" charset="0"/>
              <a:buChar char="•"/>
            </a:pPr>
            <a:r>
              <a:rPr lang="en-US" dirty="0"/>
              <a:t>guilty or worthless</a:t>
            </a:r>
          </a:p>
          <a:p>
            <a:pPr marL="214308" indent="-214308">
              <a:lnSpc>
                <a:spcPct val="100000"/>
              </a:lnSpc>
              <a:spcBef>
                <a:spcPts val="0"/>
              </a:spcBef>
              <a:buFont typeface="Arial" panose="020B0604020202020204" pitchFamily="34" charset="0"/>
              <a:buChar char="•"/>
            </a:pPr>
            <a:r>
              <a:rPr lang="en-US" dirty="0"/>
              <a:t>very tired and slowed down</a:t>
            </a:r>
          </a:p>
          <a:p>
            <a:pPr marL="214308" indent="-214308">
              <a:lnSpc>
                <a:spcPct val="100000"/>
              </a:lnSpc>
              <a:spcBef>
                <a:spcPts val="0"/>
              </a:spcBef>
              <a:buFont typeface="Arial" panose="020B0604020202020204" pitchFamily="34" charset="0"/>
              <a:buChar char="•"/>
            </a:pPr>
            <a:r>
              <a:rPr lang="en-US" dirty="0"/>
              <a:t>you don’t enjoy things the way you used to</a:t>
            </a:r>
          </a:p>
          <a:p>
            <a:pPr marL="214308" indent="-214308">
              <a:lnSpc>
                <a:spcPct val="100000"/>
              </a:lnSpc>
              <a:spcBef>
                <a:spcPts val="0"/>
              </a:spcBef>
              <a:buFont typeface="Arial" panose="020B0604020202020204" pitchFamily="34" charset="0"/>
              <a:buChar char="•"/>
            </a:pPr>
            <a:r>
              <a:rPr lang="en-US" dirty="0"/>
              <a:t>restless or irritable</a:t>
            </a:r>
          </a:p>
          <a:p>
            <a:pPr marL="214308" indent="-214308">
              <a:lnSpc>
                <a:spcPct val="100000"/>
              </a:lnSpc>
              <a:spcBef>
                <a:spcPts val="0"/>
              </a:spcBef>
              <a:buFont typeface="Arial" panose="020B0604020202020204" pitchFamily="34" charset="0"/>
              <a:buChar char="•"/>
            </a:pPr>
            <a:r>
              <a:rPr lang="en-US" dirty="0"/>
              <a:t>like no one loves you</a:t>
            </a:r>
          </a:p>
          <a:p>
            <a:pPr marL="214308" indent="-214308">
              <a:lnSpc>
                <a:spcPct val="100000"/>
              </a:lnSpc>
              <a:spcBef>
                <a:spcPts val="0"/>
              </a:spcBef>
              <a:buFont typeface="Arial" panose="020B0604020202020204" pitchFamily="34" charset="0"/>
              <a:buChar char="•"/>
            </a:pPr>
            <a:r>
              <a:rPr lang="en-US" dirty="0"/>
              <a:t>like life is not worth living</a:t>
            </a:r>
          </a:p>
          <a:p>
            <a:pPr>
              <a:lnSpc>
                <a:spcPct val="100000"/>
              </a:lnSpc>
            </a:pPr>
            <a:r>
              <a:rPr lang="en-US" dirty="0"/>
              <a:t>or if you are:</a:t>
            </a:r>
          </a:p>
          <a:p>
            <a:pPr marL="214308" indent="-214308">
              <a:lnSpc>
                <a:spcPct val="100000"/>
              </a:lnSpc>
              <a:spcBef>
                <a:spcPts val="0"/>
              </a:spcBef>
              <a:buFont typeface="Arial" panose="020B0604020202020204" pitchFamily="34" charset="0"/>
              <a:buChar char="•"/>
            </a:pPr>
            <a:r>
              <a:rPr lang="en-US" dirty="0"/>
              <a:t>sleeping more or less than usual</a:t>
            </a:r>
          </a:p>
          <a:p>
            <a:pPr marL="214308" indent="-214308">
              <a:lnSpc>
                <a:spcPct val="100000"/>
              </a:lnSpc>
              <a:spcBef>
                <a:spcPts val="0"/>
              </a:spcBef>
              <a:buFont typeface="Arial" panose="020B0604020202020204" pitchFamily="34" charset="0"/>
              <a:buChar char="•"/>
            </a:pPr>
            <a:r>
              <a:rPr lang="en-US" dirty="0"/>
              <a:t>eating more or less than usual</a:t>
            </a:r>
          </a:p>
          <a:p>
            <a:pPr marL="214308" indent="-214308">
              <a:lnSpc>
                <a:spcPct val="100000"/>
              </a:lnSpc>
              <a:spcBef>
                <a:spcPts val="0"/>
              </a:spcBef>
              <a:buFont typeface="Arial" panose="020B0604020202020204" pitchFamily="34" charset="0"/>
              <a:buChar char="•"/>
            </a:pPr>
            <a:r>
              <a:rPr lang="en-US" dirty="0"/>
              <a:t>having persistent headaches, stomachaches, or chronic pain</a:t>
            </a:r>
          </a:p>
          <a:p>
            <a:pPr>
              <a:lnSpc>
                <a:spcPct val="100000"/>
              </a:lnSpc>
            </a:pPr>
            <a:r>
              <a:rPr lang="en-US" dirty="0"/>
              <a:t>These may be symptoms of depression, a treatable medical illness. But your doctor can only treat you if you say how you are really feeling.”</a:t>
            </a:r>
            <a:r>
              <a:rPr lang="en-US" baseline="30000" dirty="0"/>
              <a:t>41</a:t>
            </a:r>
          </a:p>
        </p:txBody>
      </p:sp>
      <p:sp>
        <p:nvSpPr>
          <p:cNvPr id="3" name="Footer Placeholder 2">
            <a:extLst>
              <a:ext uri="{FF2B5EF4-FFF2-40B4-BE49-F238E27FC236}">
                <a16:creationId xmlns:a16="http://schemas.microsoft.com/office/drawing/2014/main" id="{05479265-DDF2-46EE-93D8-24AD6826EE9D}"/>
              </a:ext>
            </a:extLst>
          </p:cNvPr>
          <p:cNvSpPr>
            <a:spLocks noGrp="1"/>
          </p:cNvSpPr>
          <p:nvPr>
            <p:ph type="ftr" sz="quarter" idx="11"/>
          </p:nvPr>
        </p:nvSpPr>
        <p:spPr/>
        <p:txBody>
          <a:bodyPr/>
          <a:lstStyle/>
          <a:p>
            <a:r>
              <a:rPr lang="en-US" baseline="30000" dirty="0"/>
              <a:t>41</a:t>
            </a:r>
            <a:r>
              <a:rPr lang="en-US" dirty="0"/>
              <a:t> The Surgeon Generals Call to Action on Suicide.</a:t>
            </a:r>
          </a:p>
        </p:txBody>
      </p:sp>
      <p:sp>
        <p:nvSpPr>
          <p:cNvPr id="4" name="Slide Number Placeholder 3">
            <a:extLst>
              <a:ext uri="{FF2B5EF4-FFF2-40B4-BE49-F238E27FC236}">
                <a16:creationId xmlns:a16="http://schemas.microsoft.com/office/drawing/2014/main" id="{4806DB78-4A5B-4055-A24E-C14153E70E82}"/>
              </a:ext>
            </a:extLst>
          </p:cNvPr>
          <p:cNvSpPr>
            <a:spLocks noGrp="1"/>
          </p:cNvSpPr>
          <p:nvPr>
            <p:ph type="sldNum" sz="quarter" idx="12"/>
          </p:nvPr>
        </p:nvSpPr>
        <p:spPr/>
        <p:txBody>
          <a:bodyPr/>
          <a:lstStyle/>
          <a:p>
            <a:fld id="{C594740B-4443-42E0-BD04-50747A72C1C0}" type="slidenum">
              <a:rPr lang="en-US" smtClean="0"/>
              <a:t>166</a:t>
            </a:fld>
            <a:endParaRPr lang="en-US"/>
          </a:p>
        </p:txBody>
      </p:sp>
      <p:sp>
        <p:nvSpPr>
          <p:cNvPr id="5" name="border">
            <a:extLst>
              <a:ext uri="{FF2B5EF4-FFF2-40B4-BE49-F238E27FC236}">
                <a16:creationId xmlns:a16="http://schemas.microsoft.com/office/drawing/2014/main" id="{737B0D1B-772E-4A09-B5A2-F5930DF79BF9}"/>
              </a:ext>
            </a:extLst>
          </p:cNvPr>
          <p:cNvSpPr/>
          <p:nvPr/>
        </p:nvSpPr>
        <p:spPr>
          <a:xfrm>
            <a:off x="483783" y="1076324"/>
            <a:ext cx="8176434" cy="497681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95520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fade">
                                      <p:cBhvr>
                                        <p:cTn id="33" dur="500"/>
                                        <p:tgtEl>
                                          <p:spTgt spid="2">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fade">
                                      <p:cBhvr>
                                        <p:cTn id="36" dur="500"/>
                                        <p:tgtEl>
                                          <p:spTgt spid="2">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500"/>
                                        <p:tgtEl>
                                          <p:spTgt spid="2">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
                                            <p:txEl>
                                              <p:pRg st="10" end="10"/>
                                            </p:txEl>
                                          </p:spTgt>
                                        </p:tgtEl>
                                        <p:attrNameLst>
                                          <p:attrName>style.visibility</p:attrName>
                                        </p:attrNameLst>
                                      </p:cBhvr>
                                      <p:to>
                                        <p:strVal val="visible"/>
                                      </p:to>
                                    </p:set>
                                    <p:animEffect transition="in" filter="fade">
                                      <p:cBhvr>
                                        <p:cTn id="45" dur="500"/>
                                        <p:tgtEl>
                                          <p:spTgt spid="2">
                                            <p:txEl>
                                              <p:pRg st="10" end="10"/>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animEffect transition="in" filter="fade">
                                      <p:cBhvr>
                                        <p:cTn id="48" dur="500"/>
                                        <p:tgtEl>
                                          <p:spTgt spid="2">
                                            <p:txEl>
                                              <p:pRg st="11" end="11"/>
                                            </p:txEl>
                                          </p:spTgt>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
                                            <p:txEl>
                                              <p:pRg st="12" end="12"/>
                                            </p:txEl>
                                          </p:spTgt>
                                        </p:tgtEl>
                                        <p:attrNameLst>
                                          <p:attrName>style.visibility</p:attrName>
                                        </p:attrNameLst>
                                      </p:cBhvr>
                                      <p:to>
                                        <p:strVal val="visible"/>
                                      </p:to>
                                    </p:set>
                                    <p:animEffect transition="in" filter="fade">
                                      <p:cBhvr>
                                        <p:cTn id="52" dur="500"/>
                                        <p:tgtEl>
                                          <p:spTgt spid="2">
                                            <p:txEl>
                                              <p:pRg st="12" end="12"/>
                                            </p:txEl>
                                          </p:spTgt>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2">
                                            <p:txEl>
                                              <p:pRg st="13" end="13"/>
                                            </p:txEl>
                                          </p:spTgt>
                                        </p:tgtEl>
                                        <p:attrNameLst>
                                          <p:attrName>style.visibility</p:attrName>
                                        </p:attrNameLst>
                                      </p:cBhvr>
                                      <p:to>
                                        <p:strVal val="visible"/>
                                      </p:to>
                                    </p:set>
                                    <p:animEffect transition="in" filter="fade">
                                      <p:cBhvr>
                                        <p:cTn id="56" dur="500"/>
                                        <p:tgtEl>
                                          <p:spTgt spid="2">
                                            <p:txEl>
                                              <p:pRg st="13" end="1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
                                            <p:txEl>
                                              <p:pRg st="14" end="14"/>
                                            </p:txEl>
                                          </p:spTgt>
                                        </p:tgtEl>
                                        <p:attrNameLst>
                                          <p:attrName>style.visibility</p:attrName>
                                        </p:attrNameLst>
                                      </p:cBhvr>
                                      <p:to>
                                        <p:strVal val="visible"/>
                                      </p:to>
                                    </p:set>
                                    <p:animEffect transition="in" filter="fade">
                                      <p:cBhvr>
                                        <p:cTn id="59" dur="500"/>
                                        <p:tgtEl>
                                          <p:spTgt spid="2">
                                            <p:txEl>
                                              <p:pRg st="14" end="14"/>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
                                            <p:txEl>
                                              <p:pRg st="15" end="15"/>
                                            </p:txEl>
                                          </p:spTgt>
                                        </p:tgtEl>
                                        <p:attrNameLst>
                                          <p:attrName>style.visibility</p:attrName>
                                        </p:attrNameLst>
                                      </p:cBhvr>
                                      <p:to>
                                        <p:strVal val="visible"/>
                                      </p:to>
                                    </p:set>
                                    <p:animEffect transition="in" filter="fade">
                                      <p:cBhvr>
                                        <p:cTn id="62" dur="500"/>
                                        <p:tgtEl>
                                          <p:spTgt spid="2">
                                            <p:txEl>
                                              <p:pRg st="15" end="15"/>
                                            </p:txEl>
                                          </p:spTgt>
                                        </p:tgtEl>
                                      </p:cBhvr>
                                    </p:animEffect>
                                  </p:childTnLst>
                                </p:cTn>
                              </p:par>
                            </p:childTnLst>
                          </p:cTn>
                        </p:par>
                        <p:par>
                          <p:cTn id="63" fill="hold">
                            <p:stCondLst>
                              <p:cond delay="4500"/>
                            </p:stCondLst>
                            <p:childTnLst>
                              <p:par>
                                <p:cTn id="64" presetID="10" presetClass="entr" presetSubtype="0" fill="hold" grpId="0" nodeType="afterEffect">
                                  <p:stCondLst>
                                    <p:cond delay="0"/>
                                  </p:stCondLst>
                                  <p:childTnLst>
                                    <p:set>
                                      <p:cBhvr>
                                        <p:cTn id="65" dur="1" fill="hold">
                                          <p:stCondLst>
                                            <p:cond delay="0"/>
                                          </p:stCondLst>
                                        </p:cTn>
                                        <p:tgtEl>
                                          <p:spTgt spid="2">
                                            <p:txEl>
                                              <p:pRg st="16" end="16"/>
                                            </p:txEl>
                                          </p:spTgt>
                                        </p:tgtEl>
                                        <p:attrNameLst>
                                          <p:attrName>style.visibility</p:attrName>
                                        </p:attrNameLst>
                                      </p:cBhvr>
                                      <p:to>
                                        <p:strVal val="visible"/>
                                      </p:to>
                                    </p:set>
                                    <p:animEffect transition="in" filter="fade">
                                      <p:cBhvr>
                                        <p:cTn id="66" dur="500"/>
                                        <p:tgtEl>
                                          <p:spTgt spid="2">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EA4C96-8C79-4966-AF38-05C761596F42}"/>
              </a:ext>
            </a:extLst>
          </p:cNvPr>
          <p:cNvSpPr>
            <a:spLocks noGrp="1"/>
          </p:cNvSpPr>
          <p:nvPr>
            <p:ph idx="1"/>
          </p:nvPr>
        </p:nvSpPr>
        <p:spPr>
          <a:xfrm>
            <a:off x="366714" y="965001"/>
            <a:ext cx="8410574" cy="3159324"/>
          </a:xfrm>
        </p:spPr>
        <p:txBody>
          <a:bodyPr/>
          <a:lstStyle/>
          <a:p>
            <a:pPr>
              <a:lnSpc>
                <a:spcPct val="100000"/>
              </a:lnSpc>
              <a:spcBef>
                <a:spcPts val="600"/>
              </a:spcBef>
            </a:pPr>
            <a:r>
              <a:rPr lang="en-US" dirty="0"/>
              <a:t>Older adults tend to report irritability or physiological symptoms of depression rather than feeling sad when experiencing an episode of depression. Some older adults believe that these feelings are part of the aging process and are irreversible. Therefore, they are less likely to bring them up to a crisis service provider or to any health professional. The crisis service provider must make sure that symptoms such as irritability, fatigue, and pain that are not associated with any known physical causes are considered as potential indicators of depression.</a:t>
            </a:r>
          </a:p>
          <a:p>
            <a:pPr>
              <a:lnSpc>
                <a:spcPct val="100000"/>
              </a:lnSpc>
              <a:spcBef>
                <a:spcPts val="600"/>
              </a:spcBef>
            </a:pPr>
            <a:r>
              <a:rPr lang="en-US" dirty="0"/>
              <a:t>Older adults experience an increased sensitivity to medications due to a decreased ability to clear drugs from their body. Many older adults take a number of medications and may experience drug interactions or toxicity that may mimic symptoms of mental illness. If a mental health crisis occurs shortly after a new dosage or a new medication is prescribed, the mental health crisis may be related to the new medications. Crisis service providers should be aware of this possibility and obtain good information about any medications that a person is taking and consult with medical personnel if concerns about drug interactions or toxicity arise.</a:t>
            </a:r>
          </a:p>
          <a:p>
            <a:pPr>
              <a:lnSpc>
                <a:spcPct val="100000"/>
              </a:lnSpc>
              <a:spcBef>
                <a:spcPts val="600"/>
              </a:spcBef>
            </a:pPr>
            <a:r>
              <a:rPr lang="en-US" sz="1600" b="1" dirty="0">
                <a:solidFill>
                  <a:srgbClr val="20386D"/>
                </a:solidFill>
                <a:latin typeface="PermianSlabSerifTypeface" panose="02000000000000000000" pitchFamily="50" charset="0"/>
              </a:rPr>
              <a:t>Are there medical disorders that look like symptoms similar to mental illnesses?</a:t>
            </a:r>
          </a:p>
          <a:p>
            <a:pPr>
              <a:lnSpc>
                <a:spcPct val="100000"/>
              </a:lnSpc>
              <a:spcBef>
                <a:spcPts val="600"/>
              </a:spcBef>
            </a:pPr>
            <a:r>
              <a:rPr lang="en-US" dirty="0"/>
              <a:t>If the person is presenting with symptoms of a mental illness for the first time, other physiological causes for these symptoms must be considered. A referral to a physician following the immediate intervention is appropriate in such situations.</a:t>
            </a:r>
          </a:p>
          <a:p>
            <a:pPr>
              <a:lnSpc>
                <a:spcPct val="100000"/>
              </a:lnSpc>
              <a:spcBef>
                <a:spcPts val="600"/>
              </a:spcBef>
            </a:pPr>
            <a:endParaRPr lang="en-US" dirty="0"/>
          </a:p>
          <a:p>
            <a:pPr>
              <a:lnSpc>
                <a:spcPct val="100000"/>
              </a:lnSpc>
              <a:spcBef>
                <a:spcPts val="600"/>
              </a:spcBef>
            </a:pPr>
            <a:endParaRPr lang="en-US" dirty="0"/>
          </a:p>
        </p:txBody>
      </p:sp>
      <p:sp>
        <p:nvSpPr>
          <p:cNvPr id="3" name="Footer Placeholder 2">
            <a:extLst>
              <a:ext uri="{FF2B5EF4-FFF2-40B4-BE49-F238E27FC236}">
                <a16:creationId xmlns:a16="http://schemas.microsoft.com/office/drawing/2014/main" id="{7F9C76DF-956C-4EBD-993F-A257BFBA1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72B20E-004A-4CD8-8AA4-3CA8FAB63968}"/>
              </a:ext>
            </a:extLst>
          </p:cNvPr>
          <p:cNvSpPr>
            <a:spLocks noGrp="1"/>
          </p:cNvSpPr>
          <p:nvPr>
            <p:ph type="sldNum" sz="quarter" idx="12"/>
          </p:nvPr>
        </p:nvSpPr>
        <p:spPr/>
        <p:txBody>
          <a:bodyPr/>
          <a:lstStyle/>
          <a:p>
            <a:fld id="{C594740B-4443-42E0-BD04-50747A72C1C0}" type="slidenum">
              <a:rPr lang="en-US" smtClean="0"/>
              <a:t>167</a:t>
            </a:fld>
            <a:endParaRPr lang="en-US"/>
          </a:p>
        </p:txBody>
      </p:sp>
      <p:graphicFrame>
        <p:nvGraphicFramePr>
          <p:cNvPr id="5" name="Table 4">
            <a:extLst>
              <a:ext uri="{FF2B5EF4-FFF2-40B4-BE49-F238E27FC236}">
                <a16:creationId xmlns:a16="http://schemas.microsoft.com/office/drawing/2014/main" id="{6B88624A-93C8-465A-B5CE-E37FCD1E8B2F}"/>
              </a:ext>
            </a:extLst>
          </p:cNvPr>
          <p:cNvGraphicFramePr>
            <a:graphicFrameLocks noGrp="1"/>
          </p:cNvGraphicFramePr>
          <p:nvPr>
            <p:extLst>
              <p:ext uri="{D42A27DB-BD31-4B8C-83A1-F6EECF244321}">
                <p14:modId xmlns:p14="http://schemas.microsoft.com/office/powerpoint/2010/main" val="5545539"/>
              </p:ext>
            </p:extLst>
          </p:nvPr>
        </p:nvGraphicFramePr>
        <p:xfrm>
          <a:off x="248647" y="4239895"/>
          <a:ext cx="8646706" cy="1828800"/>
        </p:xfrm>
        <a:graphic>
          <a:graphicData uri="http://schemas.openxmlformats.org/drawingml/2006/table">
            <a:tbl>
              <a:tblPr firstRow="1" bandRow="1">
                <a:tableStyleId>{5C22544A-7EE6-4342-B048-85BDC9FD1C3A}</a:tableStyleId>
              </a:tblPr>
              <a:tblGrid>
                <a:gridCol w="6209573">
                  <a:extLst>
                    <a:ext uri="{9D8B030D-6E8A-4147-A177-3AD203B41FA5}">
                      <a16:colId xmlns:a16="http://schemas.microsoft.com/office/drawing/2014/main" val="1987396185"/>
                    </a:ext>
                  </a:extLst>
                </a:gridCol>
                <a:gridCol w="2437133">
                  <a:extLst>
                    <a:ext uri="{9D8B030D-6E8A-4147-A177-3AD203B41FA5}">
                      <a16:colId xmlns:a16="http://schemas.microsoft.com/office/drawing/2014/main" val="2004349650"/>
                    </a:ext>
                  </a:extLst>
                </a:gridCol>
              </a:tblGrid>
              <a:tr h="370840">
                <a:tc>
                  <a:txBody>
                    <a:bodyPr/>
                    <a:lstStyle/>
                    <a:p>
                      <a:pPr algn="ctr"/>
                      <a:r>
                        <a:rPr lang="en-US" sz="1200" dirty="0">
                          <a:latin typeface="PermianSlabSerifTypeface" panose="02000000000000000000" pitchFamily="50" charset="0"/>
                          <a:ea typeface="Open Sans" panose="020B0606030504020204" pitchFamily="34" charset="0"/>
                          <a:cs typeface="Open Sans" panose="020B0606030504020204" pitchFamily="34" charset="0"/>
                        </a:rPr>
                        <a:t>Medical or Physical Condition</a:t>
                      </a:r>
                    </a:p>
                  </a:txBody>
                  <a:tcPr anchor="ctr">
                    <a:solidFill>
                      <a:srgbClr val="20386D"/>
                    </a:solidFill>
                  </a:tcPr>
                </a:tc>
                <a:tc>
                  <a:txBody>
                    <a:bodyPr/>
                    <a:lstStyle/>
                    <a:p>
                      <a:pPr algn="ctr"/>
                      <a:r>
                        <a:rPr lang="en-US" sz="1200" dirty="0">
                          <a:latin typeface="PermianSlabSerifTypeface" panose="02000000000000000000" pitchFamily="50" charset="0"/>
                          <a:ea typeface="Open Sans" panose="020B0606030504020204" pitchFamily="34" charset="0"/>
                          <a:cs typeface="Open Sans" panose="020B0606030504020204" pitchFamily="34" charset="0"/>
                        </a:rPr>
                        <a:t>Mental Illness with Similar Symptoms</a:t>
                      </a:r>
                    </a:p>
                  </a:txBody>
                  <a:tcPr anchor="ctr">
                    <a:solidFill>
                      <a:srgbClr val="20386D"/>
                    </a:solidFill>
                  </a:tcPr>
                </a:tc>
                <a:extLst>
                  <a:ext uri="{0D108BD9-81ED-4DB2-BD59-A6C34878D82A}">
                    <a16:rowId xmlns:a16="http://schemas.microsoft.com/office/drawing/2014/main" val="7017140"/>
                  </a:ext>
                </a:extLst>
              </a:tr>
              <a:tr h="274320">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Cushing’s syndrome, brain tumors, drug use, exposure to toxin, medication reaction, delirium</a:t>
                      </a:r>
                    </a:p>
                  </a:txBody>
                  <a:tcPr/>
                </a:tc>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Psychotic episodes, psychosis</a:t>
                      </a:r>
                    </a:p>
                  </a:txBody>
                  <a:tcPr/>
                </a:tc>
                <a:extLst>
                  <a:ext uri="{0D108BD9-81ED-4DB2-BD59-A6C34878D82A}">
                    <a16:rowId xmlns:a16="http://schemas.microsoft.com/office/drawing/2014/main" val="3005189498"/>
                  </a:ext>
                </a:extLst>
              </a:tr>
              <a:tr h="274320">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Cushing’s syndrome, brain tumors, multiple sclerosis, delirium, cocaine or amphetamine use</a:t>
                      </a:r>
                    </a:p>
                  </a:txBody>
                  <a:tcPr/>
                </a:tc>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Manic episodes</a:t>
                      </a:r>
                    </a:p>
                  </a:txBody>
                  <a:tcPr/>
                </a:tc>
                <a:extLst>
                  <a:ext uri="{0D108BD9-81ED-4DB2-BD59-A6C34878D82A}">
                    <a16:rowId xmlns:a16="http://schemas.microsoft.com/office/drawing/2014/main" val="852624587"/>
                  </a:ext>
                </a:extLst>
              </a:tr>
              <a:tr h="274320">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Hypothyroidism, stroke, multiple sclerosis, dementia symptoms, drugs such as </a:t>
                      </a:r>
                      <a:r>
                        <a:rPr lang="en-US" sz="1050" dirty="0" err="1">
                          <a:latin typeface="Open Sans" panose="020B0606030504020204" pitchFamily="34" charset="0"/>
                          <a:ea typeface="Open Sans" panose="020B0606030504020204" pitchFamily="34" charset="0"/>
                          <a:cs typeface="Open Sans" panose="020B0606030504020204" pitchFamily="34" charset="0"/>
                        </a:rPr>
                        <a:t>Inderol</a:t>
                      </a:r>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Depression, depressive episodes</a:t>
                      </a:r>
                    </a:p>
                  </a:txBody>
                  <a:tcPr/>
                </a:tc>
                <a:extLst>
                  <a:ext uri="{0D108BD9-81ED-4DB2-BD59-A6C34878D82A}">
                    <a16:rowId xmlns:a16="http://schemas.microsoft.com/office/drawing/2014/main" val="3666143155"/>
                  </a:ext>
                </a:extLst>
              </a:tr>
              <a:tr h="274320">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Hypothyroidism, cardiac conditions (such as arrhythmia), cocaine, amphetamines, caffeine</a:t>
                      </a:r>
                    </a:p>
                  </a:txBody>
                  <a:tcPr/>
                </a:tc>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Anxiety disorders</a:t>
                      </a:r>
                    </a:p>
                  </a:txBody>
                  <a:tcPr/>
                </a:tc>
                <a:extLst>
                  <a:ext uri="{0D108BD9-81ED-4DB2-BD59-A6C34878D82A}">
                    <a16:rowId xmlns:a16="http://schemas.microsoft.com/office/drawing/2014/main" val="4218002510"/>
                  </a:ext>
                </a:extLst>
              </a:tr>
              <a:tr h="274320">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Early stages of dementia, Alzheimer’s disease, withdrawal from some drugs</a:t>
                      </a:r>
                    </a:p>
                  </a:txBody>
                  <a:tcPr/>
                </a:tc>
                <a:tc>
                  <a:txBody>
                    <a:bodyPr/>
                    <a:lstStyle/>
                    <a:p>
                      <a:r>
                        <a:rPr lang="en-US" sz="1050" dirty="0">
                          <a:latin typeface="Open Sans" panose="020B0606030504020204" pitchFamily="34" charset="0"/>
                          <a:ea typeface="Open Sans" panose="020B0606030504020204" pitchFamily="34" charset="0"/>
                          <a:cs typeface="Open Sans" panose="020B0606030504020204" pitchFamily="34" charset="0"/>
                        </a:rPr>
                        <a:t>Paranoia, delusions</a:t>
                      </a:r>
                    </a:p>
                  </a:txBody>
                  <a:tcPr/>
                </a:tc>
                <a:extLst>
                  <a:ext uri="{0D108BD9-81ED-4DB2-BD59-A6C34878D82A}">
                    <a16:rowId xmlns:a16="http://schemas.microsoft.com/office/drawing/2014/main" val="2219590483"/>
                  </a:ext>
                </a:extLst>
              </a:tr>
            </a:tbl>
          </a:graphicData>
        </a:graphic>
      </p:graphicFrame>
      <p:sp>
        <p:nvSpPr>
          <p:cNvPr id="7" name="border">
            <a:extLst>
              <a:ext uri="{FF2B5EF4-FFF2-40B4-BE49-F238E27FC236}">
                <a16:creationId xmlns:a16="http://schemas.microsoft.com/office/drawing/2014/main" id="{581F29A9-A334-4BF6-93A9-08F28020108B}"/>
              </a:ext>
            </a:extLst>
          </p:cNvPr>
          <p:cNvSpPr/>
          <p:nvPr/>
        </p:nvSpPr>
        <p:spPr>
          <a:xfrm>
            <a:off x="248647" y="944682"/>
            <a:ext cx="8646707" cy="3179640"/>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8" name="line">
            <a:extLst>
              <a:ext uri="{FF2B5EF4-FFF2-40B4-BE49-F238E27FC236}">
                <a16:creationId xmlns:a16="http://schemas.microsoft.com/office/drawing/2014/main" id="{8F1362EC-2191-4B92-AE46-482EB047F2FE}"/>
              </a:ext>
            </a:extLst>
          </p:cNvPr>
          <p:cNvCxnSpPr>
            <a:cxnSpLocks/>
          </p:cNvCxnSpPr>
          <p:nvPr/>
        </p:nvCxnSpPr>
        <p:spPr>
          <a:xfrm>
            <a:off x="248647" y="4219575"/>
            <a:ext cx="86467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0" name="line">
            <a:extLst>
              <a:ext uri="{FF2B5EF4-FFF2-40B4-BE49-F238E27FC236}">
                <a16:creationId xmlns:a16="http://schemas.microsoft.com/office/drawing/2014/main" id="{5D507150-770B-44F2-B522-68AFF6CAB01D}"/>
              </a:ext>
            </a:extLst>
          </p:cNvPr>
          <p:cNvCxnSpPr>
            <a:cxnSpLocks/>
          </p:cNvCxnSpPr>
          <p:nvPr/>
        </p:nvCxnSpPr>
        <p:spPr>
          <a:xfrm>
            <a:off x="416719" y="3429000"/>
            <a:ext cx="831056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7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7"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042130-41F0-418C-81B9-A684DAA15FA1}"/>
              </a:ext>
            </a:extLst>
          </p:cNvPr>
          <p:cNvSpPr>
            <a:spLocks noGrp="1"/>
          </p:cNvSpPr>
          <p:nvPr>
            <p:ph idx="1"/>
          </p:nvPr>
        </p:nvSpPr>
        <p:spPr>
          <a:xfrm>
            <a:off x="628650" y="957786"/>
            <a:ext cx="7886700" cy="5336135"/>
          </a:xfrm>
        </p:spPr>
        <p:txBody>
          <a:bodyPr/>
          <a:lstStyle/>
          <a:p>
            <a:pPr>
              <a:lnSpc>
                <a:spcPct val="100000"/>
              </a:lnSpc>
              <a:spcBef>
                <a:spcPts val="600"/>
              </a:spcBef>
            </a:pPr>
            <a:r>
              <a:rPr lang="en-US" dirty="0"/>
              <a:t>Polydipsia, otherwise know as water intoxication, can cause a myriad of symptoms that may appear to be mental illness symptoms. People who engage in polydipsia drink enormous quantities of water every day and essentially dilute the chemicals that carry the nerve impulses in their bodies. Symptoms resulting from polydipsia may include agitation, delusions, hallucinations, etc. Seizure, coma, and death can occur in severe cases.</a:t>
            </a:r>
          </a:p>
          <a:p>
            <a:pPr>
              <a:lnSpc>
                <a:spcPct val="100000"/>
              </a:lnSpc>
              <a:spcBef>
                <a:spcPts val="600"/>
              </a:spcBef>
            </a:pPr>
            <a:r>
              <a:rPr lang="en-US" dirty="0"/>
              <a:t>Questions about the amount of water that the person usually drinks in a day or asking if the person has been unusually thirsty may give some indication of the likelihood of water intoxication. If a crisis service provider has concerns that the person in crisis may be suffering from drug interactions or water intoxication, health professionals who can assess this area should be contacted.</a:t>
            </a:r>
          </a:p>
          <a:p>
            <a:pPr>
              <a:lnSpc>
                <a:spcPct val="100000"/>
              </a:lnSpc>
              <a:spcBef>
                <a:spcPts val="600"/>
              </a:spcBef>
            </a:pPr>
            <a:r>
              <a:rPr lang="en-US" dirty="0"/>
              <a:t>The crisis service provider should ask questions about new medications or changes in medications that have been made recently. Over the counter medications should be covered as well, as should the use of herbals and vitamins. If a person is exhibiting psychotic, manic, or depressive symptoms and has no past history of a mental illness, a medical examination may be in order to rule out a cause other than a mental illness.</a:t>
            </a:r>
          </a:p>
          <a:p>
            <a:pPr>
              <a:lnSpc>
                <a:spcPct val="100000"/>
              </a:lnSpc>
              <a:spcBef>
                <a:spcPts val="600"/>
              </a:spcBef>
            </a:pPr>
            <a:r>
              <a:rPr lang="en-US" sz="1600" b="1" dirty="0">
                <a:solidFill>
                  <a:srgbClr val="20386D"/>
                </a:solidFill>
                <a:latin typeface="PermianSlabSerifTypeface" panose="02000000000000000000" pitchFamily="50" charset="0"/>
              </a:rPr>
              <a:t>Are there special issues to consider for people with mental illness who are incarcerated or at risk of incarceration?</a:t>
            </a:r>
          </a:p>
          <a:p>
            <a:pPr>
              <a:lnSpc>
                <a:spcPct val="100000"/>
              </a:lnSpc>
              <a:spcBef>
                <a:spcPts val="600"/>
              </a:spcBef>
            </a:pPr>
            <a:r>
              <a:rPr lang="en-US" dirty="0"/>
              <a:t>People with mental illness may become involved with the criminal justice system for a variety of reasons. The symptoms of mental illness may result in bizarre or unusual behaviors that are disturbing to other people and result in complaints to law enforcement. This type of contact with law enforcement can lead to arrest.</a:t>
            </a:r>
          </a:p>
          <a:p>
            <a:pPr>
              <a:lnSpc>
                <a:spcPct val="100000"/>
              </a:lnSpc>
              <a:spcBef>
                <a:spcPts val="600"/>
              </a:spcBef>
            </a:pPr>
            <a:r>
              <a:rPr lang="en-US" dirty="0"/>
              <a:t>Crisis service providers should be sensitive to calls received from family members or community persons concerning someone who is exhibiting behaviors related to their mental illness. Occasionally, the crisis service provider will tell the caller to contact the police for intervention which may result in the person being jailed instead of receiving mental health treatment. The crisis service provider should establish policies and procedures that will most likely result in the person accessing mental health services and lessen the unwanted results of inappropriate incarceration.</a:t>
            </a:r>
          </a:p>
        </p:txBody>
      </p:sp>
      <p:sp>
        <p:nvSpPr>
          <p:cNvPr id="3" name="Footer Placeholder 2">
            <a:extLst>
              <a:ext uri="{FF2B5EF4-FFF2-40B4-BE49-F238E27FC236}">
                <a16:creationId xmlns:a16="http://schemas.microsoft.com/office/drawing/2014/main" id="{EB8F90A3-1A9E-43CF-A7FF-AA7A725970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440A1C-A87C-41F3-B6DC-DC2B2B3483D8}"/>
              </a:ext>
            </a:extLst>
          </p:cNvPr>
          <p:cNvSpPr>
            <a:spLocks noGrp="1"/>
          </p:cNvSpPr>
          <p:nvPr>
            <p:ph type="sldNum" sz="quarter" idx="12"/>
          </p:nvPr>
        </p:nvSpPr>
        <p:spPr/>
        <p:txBody>
          <a:bodyPr/>
          <a:lstStyle/>
          <a:p>
            <a:fld id="{C594740B-4443-42E0-BD04-50747A72C1C0}" type="slidenum">
              <a:rPr lang="en-US" smtClean="0"/>
              <a:t>168</a:t>
            </a:fld>
            <a:endParaRPr lang="en-US"/>
          </a:p>
        </p:txBody>
      </p:sp>
      <p:sp>
        <p:nvSpPr>
          <p:cNvPr id="5" name="border">
            <a:extLst>
              <a:ext uri="{FF2B5EF4-FFF2-40B4-BE49-F238E27FC236}">
                <a16:creationId xmlns:a16="http://schemas.microsoft.com/office/drawing/2014/main" id="{4805F5E9-81C8-4516-A1FE-253F39D64C72}"/>
              </a:ext>
            </a:extLst>
          </p:cNvPr>
          <p:cNvSpPr/>
          <p:nvPr/>
        </p:nvSpPr>
        <p:spPr>
          <a:xfrm>
            <a:off x="531628" y="912782"/>
            <a:ext cx="8080745" cy="525410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6" name="line">
            <a:extLst>
              <a:ext uri="{FF2B5EF4-FFF2-40B4-BE49-F238E27FC236}">
                <a16:creationId xmlns:a16="http://schemas.microsoft.com/office/drawing/2014/main" id="{F6854CD0-3383-4B4A-9CEF-BD5B86345603}"/>
              </a:ext>
            </a:extLst>
          </p:cNvPr>
          <p:cNvCxnSpPr>
            <a:cxnSpLocks/>
          </p:cNvCxnSpPr>
          <p:nvPr/>
        </p:nvCxnSpPr>
        <p:spPr>
          <a:xfrm>
            <a:off x="688699" y="4120115"/>
            <a:ext cx="776660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1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FCF5E5-CD33-4BA0-BBB0-DD79D279F028}"/>
              </a:ext>
            </a:extLst>
          </p:cNvPr>
          <p:cNvSpPr>
            <a:spLocks noGrp="1"/>
          </p:cNvSpPr>
          <p:nvPr>
            <p:ph idx="1"/>
          </p:nvPr>
        </p:nvSpPr>
        <p:spPr>
          <a:xfrm>
            <a:off x="909083" y="1825182"/>
            <a:ext cx="7325834" cy="3986655"/>
          </a:xfrm>
        </p:spPr>
        <p:txBody>
          <a:bodyPr/>
          <a:lstStyle/>
          <a:p>
            <a:pPr>
              <a:lnSpc>
                <a:spcPct val="100000"/>
              </a:lnSpc>
            </a:pPr>
            <a:r>
              <a:rPr lang="en-US" dirty="0"/>
              <a:t>Crisis service providers need to be aware that suicide rates in correctional facilities are nine times higher than in the general population.</a:t>
            </a:r>
            <a:r>
              <a:rPr lang="en-US" baseline="30000" dirty="0"/>
              <a:t>42</a:t>
            </a:r>
          </a:p>
          <a:p>
            <a:pPr>
              <a:lnSpc>
                <a:spcPct val="100000"/>
              </a:lnSpc>
            </a:pPr>
            <a:r>
              <a:rPr lang="en-US" dirty="0"/>
              <a:t>Those at increased risk in the correctional settings include:</a:t>
            </a:r>
          </a:p>
          <a:p>
            <a:pPr marL="214308" indent="-214308">
              <a:lnSpc>
                <a:spcPct val="100000"/>
              </a:lnSpc>
              <a:spcBef>
                <a:spcPts val="450"/>
              </a:spcBef>
              <a:buFont typeface="Arial" panose="020B0604020202020204" pitchFamily="34" charset="0"/>
              <a:buChar char="•"/>
            </a:pPr>
            <a:r>
              <a:rPr lang="en-US" dirty="0"/>
              <a:t>First time arrestee or arrestee with little or insignificant criminal history</a:t>
            </a:r>
          </a:p>
          <a:p>
            <a:pPr marL="214308" indent="-214308">
              <a:lnSpc>
                <a:spcPct val="100000"/>
              </a:lnSpc>
              <a:spcBef>
                <a:spcPts val="450"/>
              </a:spcBef>
              <a:buFont typeface="Arial" panose="020B0604020202020204" pitchFamily="34" charset="0"/>
              <a:buChar char="•"/>
            </a:pPr>
            <a:r>
              <a:rPr lang="en-US" dirty="0"/>
              <a:t>Arrestee with high status in the community (especially those arrested for high profile offenses)</a:t>
            </a:r>
          </a:p>
          <a:p>
            <a:pPr marL="214308" indent="-214308">
              <a:lnSpc>
                <a:spcPct val="100000"/>
              </a:lnSpc>
              <a:spcBef>
                <a:spcPts val="450"/>
              </a:spcBef>
              <a:buFont typeface="Arial" panose="020B0604020202020204" pitchFamily="34" charset="0"/>
              <a:buChar char="•"/>
            </a:pPr>
            <a:r>
              <a:rPr lang="en-US" dirty="0"/>
              <a:t>Prior suicide by close friend or family member or recent suicide by another inmate</a:t>
            </a:r>
          </a:p>
          <a:p>
            <a:pPr marL="214308" indent="-214308">
              <a:lnSpc>
                <a:spcPct val="100000"/>
              </a:lnSpc>
              <a:spcBef>
                <a:spcPts val="450"/>
              </a:spcBef>
              <a:buFont typeface="Arial" panose="020B0604020202020204" pitchFamily="34" charset="0"/>
              <a:buChar char="•"/>
            </a:pPr>
            <a:r>
              <a:rPr lang="en-US" dirty="0"/>
              <a:t>Same sex rape or threat of rape</a:t>
            </a:r>
          </a:p>
          <a:p>
            <a:pPr marL="214308" indent="-214308">
              <a:lnSpc>
                <a:spcPct val="100000"/>
              </a:lnSpc>
              <a:spcBef>
                <a:spcPts val="450"/>
              </a:spcBef>
              <a:buFont typeface="Arial" panose="020B0604020202020204" pitchFamily="34" charset="0"/>
              <a:buChar char="•"/>
            </a:pPr>
            <a:r>
              <a:rPr lang="en-US" dirty="0"/>
              <a:t>Inmates facing long prison sentences or those who just received a lengthy sentence</a:t>
            </a:r>
          </a:p>
          <a:p>
            <a:pPr marL="214308" indent="-214308">
              <a:lnSpc>
                <a:spcPct val="100000"/>
              </a:lnSpc>
              <a:spcBef>
                <a:spcPts val="450"/>
              </a:spcBef>
              <a:buFont typeface="Arial" panose="020B0604020202020204" pitchFamily="34" charset="0"/>
              <a:buChar char="•"/>
            </a:pPr>
            <a:r>
              <a:rPr lang="en-US" dirty="0"/>
              <a:t>Juvenile offenders</a:t>
            </a:r>
          </a:p>
          <a:p>
            <a:pPr>
              <a:lnSpc>
                <a:spcPct val="100000"/>
              </a:lnSpc>
            </a:pPr>
            <a:r>
              <a:rPr lang="en-US" dirty="0"/>
              <a:t>Individuals who are psychotic in a jail setting are also at increased risk for self injurious behaviors and suicide attempts. The psychotic individual is also at increased risk of being harmed by other inmates due to the perception of the individual with mental illness as vulnerable or bizarre.</a:t>
            </a:r>
          </a:p>
          <a:p>
            <a:pPr>
              <a:lnSpc>
                <a:spcPct val="100000"/>
              </a:lnSpc>
            </a:pPr>
            <a:r>
              <a:rPr lang="en-US" dirty="0"/>
              <a:t>Crisis service providers will be requested to assess inmates who are in the Department of Correction’s custody and are housed in local county jails. Although the crisis services provider may not be able to facilitate referral for hospitalization for the inmate, they can provide vital information to the sheriff in order that appropriate mental health services can be obtained.</a:t>
            </a:r>
          </a:p>
          <a:p>
            <a:pPr>
              <a:lnSpc>
                <a:spcPct val="100000"/>
              </a:lnSpc>
            </a:pPr>
            <a:endParaRPr lang="en-US" dirty="0"/>
          </a:p>
          <a:p>
            <a:pPr>
              <a:lnSpc>
                <a:spcPct val="100000"/>
              </a:lnSpc>
            </a:pPr>
            <a:endParaRPr lang="en-US" dirty="0"/>
          </a:p>
        </p:txBody>
      </p:sp>
      <p:sp>
        <p:nvSpPr>
          <p:cNvPr id="3" name="Footer Placeholder 2">
            <a:extLst>
              <a:ext uri="{FF2B5EF4-FFF2-40B4-BE49-F238E27FC236}">
                <a16:creationId xmlns:a16="http://schemas.microsoft.com/office/drawing/2014/main" id="{71B791D3-BA58-47DA-80E3-8B3BBCD629DD}"/>
              </a:ext>
            </a:extLst>
          </p:cNvPr>
          <p:cNvSpPr>
            <a:spLocks noGrp="1"/>
          </p:cNvSpPr>
          <p:nvPr>
            <p:ph type="ftr" sz="quarter" idx="11"/>
          </p:nvPr>
        </p:nvSpPr>
        <p:spPr>
          <a:xfrm>
            <a:off x="2105247" y="6356353"/>
            <a:ext cx="4933507" cy="365125"/>
          </a:xfrm>
        </p:spPr>
        <p:txBody>
          <a:bodyPr/>
          <a:lstStyle/>
          <a:p>
            <a:r>
              <a:rPr lang="en-US" sz="750" baseline="30000" dirty="0"/>
              <a:t>42</a:t>
            </a:r>
            <a:r>
              <a:rPr lang="en-US" sz="750" dirty="0"/>
              <a:t> Hayes L., Rowan, R. (1988) National Study of Jail Suicides: seven Years Later, Alexandria, VA. National Center on Institutions and Alternatives. National Institute of Corrections, U.S. Department of Justice.</a:t>
            </a:r>
          </a:p>
        </p:txBody>
      </p:sp>
      <p:sp>
        <p:nvSpPr>
          <p:cNvPr id="4" name="Slide Number Placeholder 3">
            <a:extLst>
              <a:ext uri="{FF2B5EF4-FFF2-40B4-BE49-F238E27FC236}">
                <a16:creationId xmlns:a16="http://schemas.microsoft.com/office/drawing/2014/main" id="{8178260F-284E-4603-917A-1416420D03D0}"/>
              </a:ext>
            </a:extLst>
          </p:cNvPr>
          <p:cNvSpPr>
            <a:spLocks noGrp="1"/>
          </p:cNvSpPr>
          <p:nvPr>
            <p:ph type="sldNum" sz="quarter" idx="12"/>
          </p:nvPr>
        </p:nvSpPr>
        <p:spPr/>
        <p:txBody>
          <a:bodyPr/>
          <a:lstStyle/>
          <a:p>
            <a:fld id="{C594740B-4443-42E0-BD04-50747A72C1C0}" type="slidenum">
              <a:rPr lang="en-US" smtClean="0"/>
              <a:t>169</a:t>
            </a:fld>
            <a:endParaRPr lang="en-US"/>
          </a:p>
        </p:txBody>
      </p:sp>
      <p:sp>
        <p:nvSpPr>
          <p:cNvPr id="5" name="border">
            <a:extLst>
              <a:ext uri="{FF2B5EF4-FFF2-40B4-BE49-F238E27FC236}">
                <a16:creationId xmlns:a16="http://schemas.microsoft.com/office/drawing/2014/main" id="{38643E0A-1824-41C7-BA88-88A1097BEA29}"/>
              </a:ext>
            </a:extLst>
          </p:cNvPr>
          <p:cNvSpPr/>
          <p:nvPr/>
        </p:nvSpPr>
        <p:spPr>
          <a:xfrm>
            <a:off x="733647" y="1626781"/>
            <a:ext cx="7676706" cy="409353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35273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5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500"/>
                                        <p:tgtEl>
                                          <p:spTgt spid="2">
                                            <p:txEl>
                                              <p:pRg st="7" end="7"/>
                                            </p:txEl>
                                          </p:spTgt>
                                        </p:tgtEl>
                                      </p:cBhvr>
                                    </p:animEffect>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Effect transition="in" filter="fade">
                                      <p:cBhvr>
                                        <p:cTn id="38" dur="500"/>
                                        <p:tgtEl>
                                          <p:spTgt spid="2">
                                            <p:txEl>
                                              <p:pRg st="8" end="8"/>
                                            </p:txEl>
                                          </p:spTgt>
                                        </p:tgtEl>
                                      </p:cBhvr>
                                    </p:animEffect>
                                  </p:childTnLst>
                                </p:cTn>
                              </p:par>
                            </p:childTnLst>
                          </p:cTn>
                        </p:par>
                        <p:par>
                          <p:cTn id="39" fill="hold">
                            <p:stCondLst>
                              <p:cond delay="3000"/>
                            </p:stCondLst>
                            <p:childTnLst>
                              <p:par>
                                <p:cTn id="40" presetID="10" presetClass="entr" presetSubtype="0" fill="hold" grpId="0" nodeType="after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89046B2-5868-4C16-953B-46CAF1EB2BFC}"/>
              </a:ext>
            </a:extLst>
          </p:cNvPr>
          <p:cNvSpPr>
            <a:spLocks noGrp="1"/>
          </p:cNvSpPr>
          <p:nvPr>
            <p:ph type="body" sz="quarter" idx="15"/>
          </p:nvPr>
        </p:nvSpPr>
        <p:spPr>
          <a:xfrm>
            <a:off x="804974" y="4136050"/>
            <a:ext cx="7534052" cy="808084"/>
          </a:xfrm>
        </p:spPr>
        <p:txBody>
          <a:bodyPr/>
          <a:lstStyle/>
          <a:p>
            <a:pPr>
              <a:lnSpc>
                <a:spcPct val="100000"/>
              </a:lnSpc>
            </a:pPr>
            <a:r>
              <a:rPr lang="en-US" dirty="0"/>
              <a:t>In order to best assist an individual during a mental health crisis, it is important to understand the components of a mental health crisis and the goals of providing Crisis Services. In this chapter we will build a foundation of introductory knowledge, upon which we will build and expand throughout this training. </a:t>
            </a:r>
          </a:p>
          <a:p>
            <a:endParaRPr lang="en-US" dirty="0"/>
          </a:p>
        </p:txBody>
      </p:sp>
      <p:sp>
        <p:nvSpPr>
          <p:cNvPr id="9" name="Text Placeholder 8">
            <a:extLst>
              <a:ext uri="{FF2B5EF4-FFF2-40B4-BE49-F238E27FC236}">
                <a16:creationId xmlns:a16="http://schemas.microsoft.com/office/drawing/2014/main" id="{9F7CF103-A3A8-4446-97C6-27E837FA15A1}"/>
              </a:ext>
            </a:extLst>
          </p:cNvPr>
          <p:cNvSpPr>
            <a:spLocks noGrp="1"/>
          </p:cNvSpPr>
          <p:nvPr>
            <p:ph type="body" sz="quarter" idx="14"/>
          </p:nvPr>
        </p:nvSpPr>
        <p:spPr>
          <a:xfrm>
            <a:off x="804974" y="3649878"/>
            <a:ext cx="7534052" cy="365125"/>
          </a:xfrm>
        </p:spPr>
        <p:txBody>
          <a:bodyPr/>
          <a:lstStyle/>
          <a:p>
            <a:r>
              <a:rPr lang="en-US" dirty="0"/>
              <a:t>Discussion</a:t>
            </a:r>
          </a:p>
        </p:txBody>
      </p:sp>
      <p:sp>
        <p:nvSpPr>
          <p:cNvPr id="2" name="Title 1">
            <a:extLst>
              <a:ext uri="{FF2B5EF4-FFF2-40B4-BE49-F238E27FC236}">
                <a16:creationId xmlns:a16="http://schemas.microsoft.com/office/drawing/2014/main" id="{DE01EC99-33AE-4CF3-9FC1-6F038B93E3C2}"/>
              </a:ext>
            </a:extLst>
          </p:cNvPr>
          <p:cNvSpPr>
            <a:spLocks noGrp="1"/>
          </p:cNvSpPr>
          <p:nvPr>
            <p:ph type="ctrTitle"/>
          </p:nvPr>
        </p:nvSpPr>
        <p:spPr>
          <a:xfrm>
            <a:off x="628650" y="1688392"/>
            <a:ext cx="7886701" cy="1043959"/>
          </a:xfrm>
        </p:spPr>
        <p:txBody>
          <a:bodyPr/>
          <a:lstStyle/>
          <a:p>
            <a:r>
              <a:rPr lang="en-US" dirty="0"/>
              <a:t>Chapter Two: </a:t>
            </a:r>
            <a:br>
              <a:rPr lang="en-US" dirty="0"/>
            </a:br>
            <a:r>
              <a:rPr lang="en-US" dirty="0"/>
              <a:t>Mental Health Crisis Services Components</a:t>
            </a:r>
            <a:br>
              <a:rPr lang="en-US" dirty="0"/>
            </a:br>
            <a:endParaRPr lang="en-US" strike="sngStrike" dirty="0">
              <a:solidFill>
                <a:schemeClr val="bg2">
                  <a:lumMod val="90000"/>
                </a:schemeClr>
              </a:solidFill>
            </a:endParaRPr>
          </a:p>
        </p:txBody>
      </p:sp>
      <p:sp>
        <p:nvSpPr>
          <p:cNvPr id="7" name="Subtitle 6">
            <a:extLst>
              <a:ext uri="{FF2B5EF4-FFF2-40B4-BE49-F238E27FC236}">
                <a16:creationId xmlns:a16="http://schemas.microsoft.com/office/drawing/2014/main" id="{FBA3097F-119F-4488-AB21-1FEEEDA224EB}"/>
              </a:ext>
            </a:extLst>
          </p:cNvPr>
          <p:cNvSpPr>
            <a:spLocks noGrp="1"/>
          </p:cNvSpPr>
          <p:nvPr>
            <p:ph type="subTitle" idx="1"/>
          </p:nvPr>
        </p:nvSpPr>
        <p:spPr>
          <a:xfrm>
            <a:off x="804974" y="2574948"/>
            <a:ext cx="7534052" cy="365125"/>
          </a:xfrm>
        </p:spPr>
        <p:txBody>
          <a:bodyPr/>
          <a:lstStyle/>
          <a:p>
            <a:r>
              <a:rPr lang="en-US" dirty="0"/>
              <a:t>Objectives</a:t>
            </a:r>
          </a:p>
        </p:txBody>
      </p:sp>
      <p:sp>
        <p:nvSpPr>
          <p:cNvPr id="4" name="Footer Placeholder 3">
            <a:extLst>
              <a:ext uri="{FF2B5EF4-FFF2-40B4-BE49-F238E27FC236}">
                <a16:creationId xmlns:a16="http://schemas.microsoft.com/office/drawing/2014/main" id="{E65D3AF4-7274-4359-84C0-09336BD6E3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937940-F385-4CA7-A906-5AE54953E38A}"/>
              </a:ext>
            </a:extLst>
          </p:cNvPr>
          <p:cNvSpPr>
            <a:spLocks noGrp="1"/>
          </p:cNvSpPr>
          <p:nvPr>
            <p:ph type="sldNum" sz="quarter" idx="12"/>
          </p:nvPr>
        </p:nvSpPr>
        <p:spPr/>
        <p:txBody>
          <a:bodyPr/>
          <a:lstStyle/>
          <a:p>
            <a:fld id="{C594740B-4443-42E0-BD04-50747A72C1C0}" type="slidenum">
              <a:rPr lang="en-US" smtClean="0"/>
              <a:t>17</a:t>
            </a:fld>
            <a:endParaRPr lang="en-US"/>
          </a:p>
        </p:txBody>
      </p:sp>
      <p:sp>
        <p:nvSpPr>
          <p:cNvPr id="8" name="Text Placeholder 7">
            <a:extLst>
              <a:ext uri="{FF2B5EF4-FFF2-40B4-BE49-F238E27FC236}">
                <a16:creationId xmlns:a16="http://schemas.microsoft.com/office/drawing/2014/main" id="{87B6839E-D279-4589-BE9F-23B941ED9B3C}"/>
              </a:ext>
            </a:extLst>
          </p:cNvPr>
          <p:cNvSpPr>
            <a:spLocks noGrp="1"/>
          </p:cNvSpPr>
          <p:nvPr>
            <p:ph type="body" sz="quarter" idx="13"/>
          </p:nvPr>
        </p:nvSpPr>
        <p:spPr>
          <a:xfrm>
            <a:off x="804974" y="2949501"/>
            <a:ext cx="7534052" cy="695323"/>
          </a:xfrm>
        </p:spPr>
        <p:txBody>
          <a:bodyPr/>
          <a:lstStyle/>
          <a:p>
            <a:pPr marL="214308" indent="-214308">
              <a:buFont typeface="Arial" panose="020B0604020202020204" pitchFamily="34" charset="0"/>
              <a:buChar char="•"/>
            </a:pPr>
            <a:r>
              <a:rPr lang="en-US" dirty="0"/>
              <a:t>Identify essential skills in answering crisis calls</a:t>
            </a:r>
          </a:p>
          <a:p>
            <a:pPr marL="214308" indent="-214308">
              <a:buFont typeface="Arial" panose="020B0604020202020204" pitchFamily="34" charset="0"/>
              <a:buChar char="•"/>
            </a:pPr>
            <a:r>
              <a:rPr lang="en-US" dirty="0"/>
              <a:t>Become familiar with the National Guidelines and Policies for Helping Callers at Imminent Risk </a:t>
            </a:r>
          </a:p>
        </p:txBody>
      </p:sp>
      <p:cxnSp>
        <p:nvCxnSpPr>
          <p:cNvPr id="11" name="Straight Connector 10">
            <a:extLst>
              <a:ext uri="{FF2B5EF4-FFF2-40B4-BE49-F238E27FC236}">
                <a16:creationId xmlns:a16="http://schemas.microsoft.com/office/drawing/2014/main" id="{766C7EEB-198A-4C42-906B-40F1D80A5636}"/>
              </a:ext>
            </a:extLst>
          </p:cNvPr>
          <p:cNvCxnSpPr>
            <a:cxnSpLocks/>
          </p:cNvCxnSpPr>
          <p:nvPr/>
        </p:nvCxnSpPr>
        <p:spPr>
          <a:xfrm>
            <a:off x="804974" y="2906969"/>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1913CF-4204-4A85-B1E3-292CB47307FE}"/>
              </a:ext>
            </a:extLst>
          </p:cNvPr>
          <p:cNvCxnSpPr>
            <a:cxnSpLocks/>
          </p:cNvCxnSpPr>
          <p:nvPr/>
        </p:nvCxnSpPr>
        <p:spPr>
          <a:xfrm>
            <a:off x="849108" y="4001568"/>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93606F0-F40B-425B-9B96-7EEDA0C4A532}"/>
              </a:ext>
            </a:extLst>
          </p:cNvPr>
          <p:cNvSpPr/>
          <p:nvPr/>
        </p:nvSpPr>
        <p:spPr>
          <a:xfrm>
            <a:off x="628650" y="2454690"/>
            <a:ext cx="7886701" cy="263830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34299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2000"/>
                                        <p:tgtEl>
                                          <p:spTgt spid="13"/>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fade">
                                      <p:cBhvr>
                                        <p:cTn id="31" dur="500"/>
                                        <p:tgtEl>
                                          <p:spTgt spid="9">
                                            <p:txEl>
                                              <p:pRg st="0" end="0"/>
                                            </p:txEl>
                                          </p:spTgt>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Effect transition="in" filter="fade">
                                      <p:cBhvr>
                                        <p:cTn id="3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P spid="2" grpId="0"/>
      <p:bldP spid="7" grpId="0" build="p"/>
      <p:bldP spid="8" grpId="0" uiExpand="1" build="p"/>
      <p:bldP spid="1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170</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Eight: Crisis Intervention with Specific Populations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 Serious and persistent mental illness (SPMI) is a diagnostic category which is required for the provision of crisis services.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2450957"/>
            <a:ext cx="406493" cy="406493"/>
          </a:xfrm>
          <a:prstGeom prst="rect">
            <a:avLst/>
          </a:prstGeom>
        </p:spPr>
      </p:pic>
      <p:sp>
        <p:nvSpPr>
          <p:cNvPr id="18" name="Blocker">
            <a:extLst>
              <a:ext uri="{FF2B5EF4-FFF2-40B4-BE49-F238E27FC236}">
                <a16:creationId xmlns:a16="http://schemas.microsoft.com/office/drawing/2014/main" id="{F7C85362-3429-4F67-8F4B-6FA46C72FE0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193B7DDE-BC28-40B8-8082-AD1604E01D7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C5031077-E79C-4F7E-802E-74F4154C0911}"/>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085577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nextCondLst>
                <p:cond evt="onClick" delay="0">
                  <p:tgtEl>
                    <p:spTgt spid="15"/>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nextCondLst>
                <p:cond evt="onClick" delay="0">
                  <p:tgtEl>
                    <p:spTgt spid="17"/>
                  </p:tgtEl>
                </p:cond>
              </p:nextCondLst>
            </p:seq>
          </p:childTnLst>
        </p:cTn>
      </p:par>
    </p:tnLst>
    <p:bldLst>
      <p:bldP spid="2" grpId="0"/>
      <p:bldP spid="5" grpId="0" build="p"/>
      <p:bldP spid="7" grpId="0" build="p"/>
      <p:bldP spid="15" grpId="0"/>
      <p:bldP spid="17" grpId="0"/>
      <p:bldP spid="24" grpId="0" animBg="1"/>
      <p:bldP spid="18" grpId="0" animBg="1"/>
      <p:bldP spid="19" grpId="0" animBg="1"/>
      <p:bldP spid="26" grpId="0" animBg="1"/>
      <p:bldP spid="14"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171</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Eight: Crisis Intervention with Specific Populations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2. Intoxication may mimic symptoms of a mental illness.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24452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sp>
        <p:nvSpPr>
          <p:cNvPr id="18" name="Blocker">
            <a:extLst>
              <a:ext uri="{FF2B5EF4-FFF2-40B4-BE49-F238E27FC236}">
                <a16:creationId xmlns:a16="http://schemas.microsoft.com/office/drawing/2014/main" id="{76C5EF2F-3FC7-49DE-8838-A939F2089E0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829FBC10-CBC1-42B9-A35B-E04EC983550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2556551A-DAE5-488E-AF7A-85EE6C85F128}"/>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7058866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172</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Eight: Crisis Intervention with Specific Populations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3. Suicide rates in correctional facilities are 9 times higher than in the general population.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24452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sp>
        <p:nvSpPr>
          <p:cNvPr id="18" name="Blocker">
            <a:extLst>
              <a:ext uri="{FF2B5EF4-FFF2-40B4-BE49-F238E27FC236}">
                <a16:creationId xmlns:a16="http://schemas.microsoft.com/office/drawing/2014/main" id="{4284C5C5-10A1-48F5-B04A-D5994B7155E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77C15C0B-DF25-4D44-955F-3ABAE372359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E1432306-D091-4D12-8240-AD85B15426E0}"/>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71603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173</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Eight: Crisis Intervention with Specific Populations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4. Crisis service providers are not responsible for responding to crisis calls received from correctional facilities.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2450957"/>
            <a:ext cx="406493" cy="406493"/>
          </a:xfrm>
          <a:prstGeom prst="rect">
            <a:avLst/>
          </a:prstGeom>
        </p:spPr>
      </p:pic>
      <p:sp>
        <p:nvSpPr>
          <p:cNvPr id="18" name="Blocker">
            <a:extLst>
              <a:ext uri="{FF2B5EF4-FFF2-40B4-BE49-F238E27FC236}">
                <a16:creationId xmlns:a16="http://schemas.microsoft.com/office/drawing/2014/main" id="{4B97E5BE-5BD4-4C62-94B7-8D69199ED7D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FF08835E-F500-46FB-9C9F-9F7AA1249C8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9ED15FAB-DA51-45C0-B236-FB24A353378D}"/>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605951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7"/>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174</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Eight: Crisis Intervention with Specific Populations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5. A Declaration of Mental Health Treatment and an advance directive are legal documents.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24452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sp>
        <p:nvSpPr>
          <p:cNvPr id="18" name="Blocker">
            <a:extLst>
              <a:ext uri="{FF2B5EF4-FFF2-40B4-BE49-F238E27FC236}">
                <a16:creationId xmlns:a16="http://schemas.microsoft.com/office/drawing/2014/main" id="{FB7F6379-D9D4-4CE5-ACFD-FD2B17969DA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DA323667-F1BA-47BB-A509-8C6C9D861C5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2356CB16-D44E-40F0-AE0A-1C92E0AAD7ED}"/>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818724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175</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Eight: Crisis Intervention with Specific Populations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6. Which of these factors may impact providing crisis services to older adults?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Older adults tend to report the irritability or physiological symptoms of depression rather than the sadness</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Older adults experience increased sensitivity to medications</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Older adults have a higher suicide rate than other groups</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All of the above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39178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4120433"/>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7" y="3555179"/>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C0BE5E4E-FB54-4E92-93B5-E6A65499C7C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68F86380-FD15-4FFB-95F9-B9239A0ADEE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B5EA980D-A63E-4418-B6C0-691D31035B9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E3496509-0F72-4F6F-9AFE-F8FF0F8A44E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13902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E40E3E7F-C47D-4A69-BAE4-28C5E5FB890A}"/>
              </a:ext>
            </a:extLst>
          </p:cNvPr>
          <p:cNvSpPr/>
          <p:nvPr/>
        </p:nvSpPr>
        <p:spPr>
          <a:xfrm>
            <a:off x="3591857" y="513902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698E6731-870D-46DB-AF4F-05FCA9CCB6EB}"/>
              </a:ext>
            </a:extLst>
          </p:cNvPr>
          <p:cNvSpPr/>
          <p:nvPr/>
        </p:nvSpPr>
        <p:spPr>
          <a:xfrm>
            <a:off x="3591857" y="513902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0BD3DCA0-DAE9-4471-A494-3CD7F041AB4F}"/>
              </a:ext>
            </a:extLst>
          </p:cNvPr>
          <p:cNvSpPr/>
          <p:nvPr/>
        </p:nvSpPr>
        <p:spPr>
          <a:xfrm>
            <a:off x="3591857" y="513902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974033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nextCondLst>
                <p:cond evt="onClick" delay="0">
                  <p:tgtEl>
                    <p:spTgt spid="18"/>
                  </p:tgtEl>
                </p:cond>
              </p:nextCondLst>
            </p:seq>
          </p:childTnLst>
        </p:cTn>
      </p:par>
    </p:tnLst>
    <p:bldLst>
      <p:bldP spid="7" grpId="0" build="p"/>
      <p:bldP spid="15" grpId="0"/>
      <p:bldP spid="17" grpId="0"/>
      <p:bldP spid="18" grpId="0"/>
      <p:bldP spid="23" grpId="0"/>
      <p:bldP spid="22" grpId="0" animBg="1"/>
      <p:bldP spid="30" grpId="0" animBg="1"/>
      <p:bldP spid="31" grpId="0" animBg="1"/>
      <p:bldP spid="32" grpId="0" animBg="1"/>
      <p:bldP spid="26" grpId="0" animBg="1"/>
      <p:bldP spid="19" grpId="0" animBg="1"/>
      <p:bldP spid="20" grpId="0" animBg="1"/>
      <p:bldP spid="21"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176</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Eight: Crisis Intervention with Specific Populations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7. It is possible for another factor such as illegal drug use, prescription drug use, or medical conditions to look like symptoms of a mental illness. If a crisis responder believes that the person may be experiencing one of these, the responder should: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622678"/>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Contact the police</a:t>
            </a:r>
          </a:p>
        </p:txBody>
      </p:sp>
      <p:sp>
        <p:nvSpPr>
          <p:cNvPr id="17" name="B">
            <a:extLst>
              <a:ext uri="{FF2B5EF4-FFF2-40B4-BE49-F238E27FC236}">
                <a16:creationId xmlns:a16="http://schemas.microsoft.com/office/drawing/2014/main" id="{065EBF15-266F-494D-84FA-B7CDEA021F6A}"/>
              </a:ext>
            </a:extLst>
          </p:cNvPr>
          <p:cNvSpPr/>
          <p:nvPr/>
        </p:nvSpPr>
        <p:spPr>
          <a:xfrm>
            <a:off x="2602037" y="318963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Consult with a medical professional</a:t>
            </a:r>
          </a:p>
        </p:txBody>
      </p:sp>
      <p:sp>
        <p:nvSpPr>
          <p:cNvPr id="18" name="C">
            <a:extLst>
              <a:ext uri="{FF2B5EF4-FFF2-40B4-BE49-F238E27FC236}">
                <a16:creationId xmlns:a16="http://schemas.microsoft.com/office/drawing/2014/main" id="{057F0766-3E9D-4633-8375-B1F08B996791}"/>
              </a:ext>
            </a:extLst>
          </p:cNvPr>
          <p:cNvSpPr/>
          <p:nvPr/>
        </p:nvSpPr>
        <p:spPr>
          <a:xfrm>
            <a:off x="2602036" y="3756590"/>
            <a:ext cx="5913313"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Ask the person or family or friends of the person whether this is a possibility</a:t>
            </a:r>
          </a:p>
        </p:txBody>
      </p:sp>
      <p:sp>
        <p:nvSpPr>
          <p:cNvPr id="23" name="D">
            <a:extLst>
              <a:ext uri="{FF2B5EF4-FFF2-40B4-BE49-F238E27FC236}">
                <a16:creationId xmlns:a16="http://schemas.microsoft.com/office/drawing/2014/main" id="{B8232D1A-AF1E-468D-B4DB-2D161051AECB}"/>
              </a:ext>
            </a:extLst>
          </p:cNvPr>
          <p:cNvSpPr/>
          <p:nvPr/>
        </p:nvSpPr>
        <p:spPr>
          <a:xfrm>
            <a:off x="2602037" y="432354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Both B and C</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67734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4354357"/>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7" y="3789103"/>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322330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656947"/>
            <a:ext cx="406493" cy="406493"/>
          </a:xfrm>
          <a:prstGeom prst="rect">
            <a:avLst/>
          </a:prstGeom>
        </p:spPr>
      </p:pic>
      <p:sp>
        <p:nvSpPr>
          <p:cNvPr id="22" name="Blocker">
            <a:extLst>
              <a:ext uri="{FF2B5EF4-FFF2-40B4-BE49-F238E27FC236}">
                <a16:creationId xmlns:a16="http://schemas.microsoft.com/office/drawing/2014/main" id="{6E06A838-B27E-4428-886F-14F56A4F422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3A0348B7-D3FD-4162-8B3F-4C180ADEF4C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CD74C395-FD68-4707-8970-83B3E1F6EF9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528D4EE2-B8A6-4A13-9508-6BEBCCD4BC2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27462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A85DF5FB-340E-4459-9984-FA5067D27CA7}"/>
              </a:ext>
            </a:extLst>
          </p:cNvPr>
          <p:cNvSpPr/>
          <p:nvPr/>
        </p:nvSpPr>
        <p:spPr>
          <a:xfrm>
            <a:off x="3591857" y="527462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0A63497B-9ED3-48F0-AD8E-D18986C4BC36}"/>
              </a:ext>
            </a:extLst>
          </p:cNvPr>
          <p:cNvSpPr/>
          <p:nvPr/>
        </p:nvSpPr>
        <p:spPr>
          <a:xfrm>
            <a:off x="3591857" y="527462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78370F1C-67E4-46B1-AA2A-CA2F596D4B73}"/>
              </a:ext>
            </a:extLst>
          </p:cNvPr>
          <p:cNvSpPr/>
          <p:nvPr/>
        </p:nvSpPr>
        <p:spPr>
          <a:xfrm>
            <a:off x="3591857" y="527462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388057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nextCondLst>
                <p:cond evt="onClick" delay="0">
                  <p:tgtEl>
                    <p:spTgt spid="18"/>
                  </p:tgtEl>
                </p:cond>
              </p:nextCondLst>
            </p:seq>
          </p:childTnLst>
        </p:cTn>
      </p:par>
    </p:tnLst>
    <p:bldLst>
      <p:bldP spid="7" grpId="0" build="p"/>
      <p:bldP spid="15" grpId="0"/>
      <p:bldP spid="17" grpId="0"/>
      <p:bldP spid="18" grpId="0"/>
      <p:bldP spid="23" grpId="0"/>
      <p:bldP spid="22" grpId="0" animBg="1"/>
      <p:bldP spid="30" grpId="0" animBg="1"/>
      <p:bldP spid="31" grpId="0" animBg="1"/>
      <p:bldP spid="32" grpId="0" animBg="1"/>
      <p:bldP spid="26" grpId="0" animBg="1"/>
      <p:bldP spid="19" grpId="0" animBg="1"/>
      <p:bldP spid="20" grpId="0" animBg="1"/>
      <p:bldP spid="21"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177</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Eight: Crisis Intervention with Specific Populations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8. A wellness or crisis plan might include which of the following: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18"/>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Triggers that increase stress or symptoms</a:t>
            </a:r>
          </a:p>
        </p:txBody>
      </p:sp>
      <p:sp>
        <p:nvSpPr>
          <p:cNvPr id="17" name="B">
            <a:extLst>
              <a:ext uri="{FF2B5EF4-FFF2-40B4-BE49-F238E27FC236}">
                <a16:creationId xmlns:a16="http://schemas.microsoft.com/office/drawing/2014/main" id="{065EBF15-266F-494D-84FA-B7CDEA021F6A}"/>
              </a:ext>
            </a:extLst>
          </p:cNvPr>
          <p:cNvSpPr/>
          <p:nvPr/>
        </p:nvSpPr>
        <p:spPr>
          <a:xfrm>
            <a:off x="2602037" y="297697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Actions steps for de-escalation or calming</a:t>
            </a:r>
          </a:p>
        </p:txBody>
      </p:sp>
      <p:sp>
        <p:nvSpPr>
          <p:cNvPr id="18" name="C">
            <a:extLst>
              <a:ext uri="{FF2B5EF4-FFF2-40B4-BE49-F238E27FC236}">
                <a16:creationId xmlns:a16="http://schemas.microsoft.com/office/drawing/2014/main" id="{057F0766-3E9D-4633-8375-B1F08B996791}"/>
              </a:ext>
            </a:extLst>
          </p:cNvPr>
          <p:cNvSpPr/>
          <p:nvPr/>
        </p:nvSpPr>
        <p:spPr>
          <a:xfrm>
            <a:off x="2602037" y="354393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Suggestive resources that could be contacted for assistance</a:t>
            </a:r>
          </a:p>
        </p:txBody>
      </p:sp>
      <p:sp>
        <p:nvSpPr>
          <p:cNvPr id="23" name="D">
            <a:extLst>
              <a:ext uri="{FF2B5EF4-FFF2-40B4-BE49-F238E27FC236}">
                <a16:creationId xmlns:a16="http://schemas.microsoft.com/office/drawing/2014/main" id="{B8232D1A-AF1E-468D-B4DB-2D161051AECB}"/>
              </a:ext>
            </a:extLst>
          </p:cNvPr>
          <p:cNvSpPr/>
          <p:nvPr/>
        </p:nvSpPr>
        <p:spPr>
          <a:xfrm>
            <a:off x="2602037" y="411088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All of the above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43439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4141697"/>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7" y="3576443"/>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301064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44287"/>
            <a:ext cx="406493" cy="406493"/>
          </a:xfrm>
          <a:prstGeom prst="rect">
            <a:avLst/>
          </a:prstGeom>
        </p:spPr>
      </p:pic>
      <p:sp>
        <p:nvSpPr>
          <p:cNvPr id="30" name="Blocker">
            <a:extLst>
              <a:ext uri="{FF2B5EF4-FFF2-40B4-BE49-F238E27FC236}">
                <a16:creationId xmlns:a16="http://schemas.microsoft.com/office/drawing/2014/main" id="{58D05795-865C-4718-BF8B-FC54F12A4AD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B23A7C55-7359-413F-8089-8DA4232CD31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8714ED9B-9D4D-4D89-8190-340054EAA426}"/>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locker">
            <a:extLst>
              <a:ext uri="{FF2B5EF4-FFF2-40B4-BE49-F238E27FC236}">
                <a16:creationId xmlns:a16="http://schemas.microsoft.com/office/drawing/2014/main" id="{8F36EADC-6A27-4551-BFB3-596BC61F8BC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13107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043D1327-233C-4367-B368-785381FCFE0D}"/>
              </a:ext>
            </a:extLst>
          </p:cNvPr>
          <p:cNvSpPr/>
          <p:nvPr/>
        </p:nvSpPr>
        <p:spPr>
          <a:xfrm>
            <a:off x="3591857" y="513107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0E6F0A6F-71BB-4480-B4FF-25FD1CC37B10}"/>
              </a:ext>
            </a:extLst>
          </p:cNvPr>
          <p:cNvSpPr/>
          <p:nvPr/>
        </p:nvSpPr>
        <p:spPr>
          <a:xfrm>
            <a:off x="3591857" y="513107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2" name="ContinueBTN">
            <a:hlinkClick r:id="" action="ppaction://hlinkshowjump?jump=nextslide"/>
            <a:extLst>
              <a:ext uri="{FF2B5EF4-FFF2-40B4-BE49-F238E27FC236}">
                <a16:creationId xmlns:a16="http://schemas.microsoft.com/office/drawing/2014/main" id="{89E3B2EC-52A4-4E37-B618-4C6C42153DF9}"/>
              </a:ext>
            </a:extLst>
          </p:cNvPr>
          <p:cNvSpPr/>
          <p:nvPr/>
        </p:nvSpPr>
        <p:spPr>
          <a:xfrm>
            <a:off x="3591857" y="513107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404232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nextCondLst>
                <p:cond evt="onClick" delay="0">
                  <p:tgtEl>
                    <p:spTgt spid="18"/>
                  </p:tgtEl>
                </p:cond>
              </p:nextCondLst>
            </p:seq>
          </p:childTnLst>
        </p:cTn>
      </p:par>
    </p:tnLst>
    <p:bldLst>
      <p:bldP spid="7" grpId="0" build="p"/>
      <p:bldP spid="15" grpId="0"/>
      <p:bldP spid="17" grpId="0"/>
      <p:bldP spid="18" grpId="0"/>
      <p:bldP spid="23" grpId="0"/>
      <p:bldP spid="30" grpId="0" animBg="1"/>
      <p:bldP spid="31" grpId="0" animBg="1"/>
      <p:bldP spid="32" grpId="0" animBg="1"/>
      <p:bldP spid="33" grpId="0" animBg="1"/>
      <p:bldP spid="26" grpId="0" animBg="1"/>
      <p:bldP spid="20" grpId="0" animBg="1"/>
      <p:bldP spid="21" grpId="0" animBg="1"/>
      <p:bldP spid="22"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178</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Eight: Crisis Intervention with Specific Populations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9. Which of the following medical disorders may cause symptoms similar to those experienced by someone with a mental illness: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18"/>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Brain tumors</a:t>
            </a:r>
          </a:p>
        </p:txBody>
      </p:sp>
      <p:sp>
        <p:nvSpPr>
          <p:cNvPr id="17" name="B">
            <a:extLst>
              <a:ext uri="{FF2B5EF4-FFF2-40B4-BE49-F238E27FC236}">
                <a16:creationId xmlns:a16="http://schemas.microsoft.com/office/drawing/2014/main" id="{065EBF15-266F-494D-84FA-B7CDEA021F6A}"/>
              </a:ext>
            </a:extLst>
          </p:cNvPr>
          <p:cNvSpPr/>
          <p:nvPr/>
        </p:nvSpPr>
        <p:spPr>
          <a:xfrm>
            <a:off x="2602037" y="297697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Multiple Sclerosis</a:t>
            </a:r>
          </a:p>
        </p:txBody>
      </p:sp>
      <p:sp>
        <p:nvSpPr>
          <p:cNvPr id="18" name="C">
            <a:extLst>
              <a:ext uri="{FF2B5EF4-FFF2-40B4-BE49-F238E27FC236}">
                <a16:creationId xmlns:a16="http://schemas.microsoft.com/office/drawing/2014/main" id="{057F0766-3E9D-4633-8375-B1F08B996791}"/>
              </a:ext>
            </a:extLst>
          </p:cNvPr>
          <p:cNvSpPr/>
          <p:nvPr/>
        </p:nvSpPr>
        <p:spPr>
          <a:xfrm>
            <a:off x="2602037" y="354393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Hypothyroidism</a:t>
            </a:r>
          </a:p>
        </p:txBody>
      </p:sp>
      <p:sp>
        <p:nvSpPr>
          <p:cNvPr id="23" name="D">
            <a:extLst>
              <a:ext uri="{FF2B5EF4-FFF2-40B4-BE49-F238E27FC236}">
                <a16:creationId xmlns:a16="http://schemas.microsoft.com/office/drawing/2014/main" id="{B8232D1A-AF1E-468D-B4DB-2D161051AECB}"/>
              </a:ext>
            </a:extLst>
          </p:cNvPr>
          <p:cNvSpPr/>
          <p:nvPr/>
        </p:nvSpPr>
        <p:spPr>
          <a:xfrm>
            <a:off x="2602037" y="411088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Dementia</a:t>
            </a:r>
          </a:p>
        </p:txBody>
      </p:sp>
      <p:sp>
        <p:nvSpPr>
          <p:cNvPr id="19" name="E">
            <a:extLst>
              <a:ext uri="{FF2B5EF4-FFF2-40B4-BE49-F238E27FC236}">
                <a16:creationId xmlns:a16="http://schemas.microsoft.com/office/drawing/2014/main" id="{0A8627A0-91B0-4457-9FCF-8CAA597701C2}"/>
              </a:ext>
            </a:extLst>
          </p:cNvPr>
          <p:cNvSpPr/>
          <p:nvPr/>
        </p:nvSpPr>
        <p:spPr>
          <a:xfrm>
            <a:off x="2602037" y="467784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All of the above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93226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4716284"/>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7" y="3576443"/>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301064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44287"/>
            <a:ext cx="406493" cy="406493"/>
          </a:xfrm>
          <a:prstGeom prst="rect">
            <a:avLst/>
          </a:prstGeom>
        </p:spPr>
      </p:pic>
      <p:pic>
        <p:nvPicPr>
          <p:cNvPr id="20" name="IncorrectX-C">
            <a:extLst>
              <a:ext uri="{FF2B5EF4-FFF2-40B4-BE49-F238E27FC236}">
                <a16:creationId xmlns:a16="http://schemas.microsoft.com/office/drawing/2014/main" id="{4FB47FC4-FC27-43AE-B367-C3F8C94AFA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7" y="4142244"/>
            <a:ext cx="406493" cy="406493"/>
          </a:xfrm>
          <a:prstGeom prst="rect">
            <a:avLst/>
          </a:prstGeom>
        </p:spPr>
      </p:pic>
      <p:sp>
        <p:nvSpPr>
          <p:cNvPr id="32" name="Blocker">
            <a:extLst>
              <a:ext uri="{FF2B5EF4-FFF2-40B4-BE49-F238E27FC236}">
                <a16:creationId xmlns:a16="http://schemas.microsoft.com/office/drawing/2014/main" id="{6665F2A7-7599-4E72-AA5E-2F3C0B0A482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locker">
            <a:extLst>
              <a:ext uri="{FF2B5EF4-FFF2-40B4-BE49-F238E27FC236}">
                <a16:creationId xmlns:a16="http://schemas.microsoft.com/office/drawing/2014/main" id="{8A3ECE15-E6F2-4E62-A4F6-32570F54EA2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locker">
            <a:extLst>
              <a:ext uri="{FF2B5EF4-FFF2-40B4-BE49-F238E27FC236}">
                <a16:creationId xmlns:a16="http://schemas.microsoft.com/office/drawing/2014/main" id="{EF15F4FA-1712-4307-952E-B0FE8826968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er">
            <a:extLst>
              <a:ext uri="{FF2B5EF4-FFF2-40B4-BE49-F238E27FC236}">
                <a16:creationId xmlns:a16="http://schemas.microsoft.com/office/drawing/2014/main" id="{91FCA2A8-21BA-4AB4-B157-97345159278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ocker">
            <a:extLst>
              <a:ext uri="{FF2B5EF4-FFF2-40B4-BE49-F238E27FC236}">
                <a16:creationId xmlns:a16="http://schemas.microsoft.com/office/drawing/2014/main" id="{9379E855-B9ED-4C5E-B84C-1A234F90F64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49791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6B11D345-B4DB-4C3B-93EA-AD429144C5AF}"/>
              </a:ext>
            </a:extLst>
          </p:cNvPr>
          <p:cNvSpPr/>
          <p:nvPr/>
        </p:nvSpPr>
        <p:spPr>
          <a:xfrm>
            <a:off x="3591857" y="549791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2" name="ContinueBTN">
            <a:hlinkClick r:id="" action="ppaction://hlinkshowjump?jump=nextslide"/>
            <a:extLst>
              <a:ext uri="{FF2B5EF4-FFF2-40B4-BE49-F238E27FC236}">
                <a16:creationId xmlns:a16="http://schemas.microsoft.com/office/drawing/2014/main" id="{5717E289-5515-4BEA-8D6C-40BF92ADAC0E}"/>
              </a:ext>
            </a:extLst>
          </p:cNvPr>
          <p:cNvSpPr/>
          <p:nvPr/>
        </p:nvSpPr>
        <p:spPr>
          <a:xfrm>
            <a:off x="3591857" y="549791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0" name="ContinueBTN">
            <a:hlinkClick r:id="" action="ppaction://hlinkshowjump?jump=nextslide"/>
            <a:extLst>
              <a:ext uri="{FF2B5EF4-FFF2-40B4-BE49-F238E27FC236}">
                <a16:creationId xmlns:a16="http://schemas.microsoft.com/office/drawing/2014/main" id="{78DCDA77-13E4-422A-A2CD-23DDDC8ECE27}"/>
              </a:ext>
            </a:extLst>
          </p:cNvPr>
          <p:cNvSpPr/>
          <p:nvPr/>
        </p:nvSpPr>
        <p:spPr>
          <a:xfrm>
            <a:off x="3591857" y="549791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1" name="ContinueBTN">
            <a:hlinkClick r:id="" action="ppaction://hlinkshowjump?jump=nextslide"/>
            <a:extLst>
              <a:ext uri="{FF2B5EF4-FFF2-40B4-BE49-F238E27FC236}">
                <a16:creationId xmlns:a16="http://schemas.microsoft.com/office/drawing/2014/main" id="{D3AB6666-8A1A-4FBD-A9C8-DB091986818B}"/>
              </a:ext>
            </a:extLst>
          </p:cNvPr>
          <p:cNvSpPr/>
          <p:nvPr/>
        </p:nvSpPr>
        <p:spPr>
          <a:xfrm>
            <a:off x="3591857" y="549791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731749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childTnLst>
                          </p:cTn>
                        </p:par>
                        <p:par>
                          <p:cTn id="46" fill="hold">
                            <p:stCondLst>
                              <p:cond delay="0"/>
                            </p:stCondLst>
                            <p:childTnLst>
                              <p:par>
                                <p:cTn id="47" presetID="10"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par>
                          <p:cTn id="57" fill="hold">
                            <p:stCondLst>
                              <p:cond delay="0"/>
                            </p:stCondLst>
                            <p:childTnLst>
                              <p:par>
                                <p:cTn id="58" presetID="10" presetClass="entr" presetSubtype="0"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nextCondLst>
                <p:cond evt="onClick" delay="0">
                  <p:tgtEl>
                    <p:spTgt spid="18"/>
                  </p:tgtEl>
                </p:cond>
              </p:nextCondLst>
            </p:seq>
            <p:seq concurrent="1" nextAc="seek">
              <p:cTn id="61" restart="whenNotActive" fill="hold" evtFilter="cancelBubble" nodeType="interactiveSeq">
                <p:stCondLst>
                  <p:cond evt="onClick" delay="0">
                    <p:tgtEl>
                      <p:spTgt spid="1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childTnLst>
                                </p:cTn>
                              </p:par>
                            </p:childTnLst>
                          </p:cTn>
                        </p:par>
                        <p:par>
                          <p:cTn id="68" fill="hold">
                            <p:stCondLst>
                              <p:cond delay="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3"/>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par>
                          <p:cTn id="79" fill="hold">
                            <p:stCondLst>
                              <p:cond delay="0"/>
                            </p:stCondLst>
                            <p:childTnLst>
                              <p:par>
                                <p:cTn id="80" presetID="10" presetClass="entr" presetSubtype="0"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childTnLst>
              </p:cTn>
              <p:nextCondLst>
                <p:cond evt="onClick" delay="0">
                  <p:tgtEl>
                    <p:spTgt spid="23"/>
                  </p:tgtEl>
                </p:cond>
              </p:nextCondLst>
            </p:seq>
          </p:childTnLst>
        </p:cTn>
      </p:par>
    </p:tnLst>
    <p:bldLst>
      <p:bldP spid="7" grpId="0" build="p"/>
      <p:bldP spid="15" grpId="0"/>
      <p:bldP spid="17" grpId="0"/>
      <p:bldP spid="18" grpId="0"/>
      <p:bldP spid="23" grpId="0"/>
      <p:bldP spid="19" grpId="0"/>
      <p:bldP spid="32" grpId="0" animBg="1"/>
      <p:bldP spid="33" grpId="0" animBg="1"/>
      <p:bldP spid="34" grpId="0" animBg="1"/>
      <p:bldP spid="35" grpId="0" animBg="1"/>
      <p:bldP spid="36" grpId="0" animBg="1"/>
      <p:bldP spid="26" grpId="0" animBg="1"/>
      <p:bldP spid="21" grpId="0" animBg="1"/>
      <p:bldP spid="22" grpId="0" animBg="1"/>
      <p:bldP spid="30" grpId="0" animBg="1"/>
      <p:bldP spid="31"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C8DDD-8391-41B7-BE3D-ABA2829569DC}"/>
              </a:ext>
            </a:extLst>
          </p:cNvPr>
          <p:cNvSpPr>
            <a:spLocks noGrp="1"/>
          </p:cNvSpPr>
          <p:nvPr>
            <p:ph type="ctrTitle"/>
          </p:nvPr>
        </p:nvSpPr>
        <p:spPr>
          <a:xfrm>
            <a:off x="628651" y="805155"/>
            <a:ext cx="7886701" cy="1436890"/>
          </a:xfrm>
        </p:spPr>
        <p:txBody>
          <a:bodyPr/>
          <a:lstStyle/>
          <a:p>
            <a:r>
              <a:rPr lang="en-US" dirty="0"/>
              <a:t>Chapter Nine: </a:t>
            </a:r>
            <a:br>
              <a:rPr lang="en-US" dirty="0"/>
            </a:br>
            <a:r>
              <a:rPr lang="en-US" dirty="0"/>
              <a:t>Law Enforcement as Partners: Developing Relationships, Clarifying Roles, and Cross Training and Education</a:t>
            </a:r>
          </a:p>
        </p:txBody>
      </p:sp>
      <p:sp>
        <p:nvSpPr>
          <p:cNvPr id="3" name="Subtitle 2">
            <a:extLst>
              <a:ext uri="{FF2B5EF4-FFF2-40B4-BE49-F238E27FC236}">
                <a16:creationId xmlns:a16="http://schemas.microsoft.com/office/drawing/2014/main" id="{558737EF-3506-499A-842D-77B2656957A9}"/>
              </a:ext>
            </a:extLst>
          </p:cNvPr>
          <p:cNvSpPr>
            <a:spLocks noGrp="1"/>
          </p:cNvSpPr>
          <p:nvPr>
            <p:ph type="subTitle" idx="1"/>
          </p:nvPr>
        </p:nvSpPr>
        <p:spPr>
          <a:xfrm>
            <a:off x="628651" y="2372937"/>
            <a:ext cx="7886699" cy="365125"/>
          </a:xfrm>
        </p:spPr>
        <p:txBody>
          <a:bodyPr/>
          <a:lstStyle/>
          <a:p>
            <a:r>
              <a:rPr lang="en-US" dirty="0"/>
              <a:t>Objectives</a:t>
            </a:r>
          </a:p>
        </p:txBody>
      </p:sp>
      <p:sp>
        <p:nvSpPr>
          <p:cNvPr id="4" name="Footer Placeholder 3">
            <a:extLst>
              <a:ext uri="{FF2B5EF4-FFF2-40B4-BE49-F238E27FC236}">
                <a16:creationId xmlns:a16="http://schemas.microsoft.com/office/drawing/2014/main" id="{00F837D6-7D36-4046-AABD-683511B460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672B1D-D097-47A4-AA28-468DF2005F79}"/>
              </a:ext>
            </a:extLst>
          </p:cNvPr>
          <p:cNvSpPr>
            <a:spLocks noGrp="1"/>
          </p:cNvSpPr>
          <p:nvPr>
            <p:ph type="sldNum" sz="quarter" idx="12"/>
          </p:nvPr>
        </p:nvSpPr>
        <p:spPr/>
        <p:txBody>
          <a:bodyPr/>
          <a:lstStyle/>
          <a:p>
            <a:fld id="{C594740B-4443-42E0-BD04-50747A72C1C0}" type="slidenum">
              <a:rPr lang="en-US" smtClean="0"/>
              <a:t>179</a:t>
            </a:fld>
            <a:endParaRPr lang="en-US"/>
          </a:p>
        </p:txBody>
      </p:sp>
      <p:sp>
        <p:nvSpPr>
          <p:cNvPr id="6" name="Text Placeholder 5">
            <a:extLst>
              <a:ext uri="{FF2B5EF4-FFF2-40B4-BE49-F238E27FC236}">
                <a16:creationId xmlns:a16="http://schemas.microsoft.com/office/drawing/2014/main" id="{C8BC802B-65CF-4948-8B6C-4792D7B51AD0}"/>
              </a:ext>
            </a:extLst>
          </p:cNvPr>
          <p:cNvSpPr>
            <a:spLocks noGrp="1"/>
          </p:cNvSpPr>
          <p:nvPr>
            <p:ph type="body" sz="quarter" idx="13"/>
          </p:nvPr>
        </p:nvSpPr>
        <p:spPr>
          <a:xfrm>
            <a:off x="628651" y="2736857"/>
            <a:ext cx="7886699" cy="1219200"/>
          </a:xfrm>
        </p:spPr>
        <p:txBody>
          <a:bodyPr/>
          <a:lstStyle/>
          <a:p>
            <a:pPr marL="214308" indent="-214308">
              <a:buFont typeface="Arial" panose="020B0604020202020204" pitchFamily="34" charset="0"/>
              <a:buChar char="•"/>
            </a:pPr>
            <a:r>
              <a:rPr lang="en-US" dirty="0"/>
              <a:t>Learn the advantages of partnering with law enforcement</a:t>
            </a:r>
          </a:p>
          <a:p>
            <a:pPr marL="214308" indent="-214308">
              <a:buFont typeface="Arial" panose="020B0604020202020204" pitchFamily="34" charset="0"/>
              <a:buChar char="•"/>
            </a:pPr>
            <a:r>
              <a:rPr lang="en-US" dirty="0"/>
              <a:t>Learn what is involved in role clarification with law enforcement</a:t>
            </a:r>
          </a:p>
          <a:p>
            <a:pPr marL="214308" indent="-214308">
              <a:buFont typeface="Arial" panose="020B0604020202020204" pitchFamily="34" charset="0"/>
              <a:buChar char="•"/>
            </a:pPr>
            <a:r>
              <a:rPr lang="en-US" dirty="0"/>
              <a:t>Learn the importance of cross training with law enforcement</a:t>
            </a:r>
          </a:p>
        </p:txBody>
      </p:sp>
      <p:sp>
        <p:nvSpPr>
          <p:cNvPr id="7" name="Text Placeholder 6">
            <a:extLst>
              <a:ext uri="{FF2B5EF4-FFF2-40B4-BE49-F238E27FC236}">
                <a16:creationId xmlns:a16="http://schemas.microsoft.com/office/drawing/2014/main" id="{993D7CAD-2E7E-44D4-A65C-54C6FC2F577F}"/>
              </a:ext>
            </a:extLst>
          </p:cNvPr>
          <p:cNvSpPr>
            <a:spLocks noGrp="1"/>
          </p:cNvSpPr>
          <p:nvPr>
            <p:ph type="body" sz="quarter" idx="14"/>
          </p:nvPr>
        </p:nvSpPr>
        <p:spPr>
          <a:xfrm>
            <a:off x="628651" y="3617994"/>
            <a:ext cx="7886699" cy="365125"/>
          </a:xfrm>
        </p:spPr>
        <p:txBody>
          <a:bodyPr/>
          <a:lstStyle/>
          <a:p>
            <a:r>
              <a:rPr lang="en-US" dirty="0"/>
              <a:t>Discussion</a:t>
            </a:r>
          </a:p>
        </p:txBody>
      </p:sp>
      <p:sp>
        <p:nvSpPr>
          <p:cNvPr id="8" name="Text Placeholder 7">
            <a:extLst>
              <a:ext uri="{FF2B5EF4-FFF2-40B4-BE49-F238E27FC236}">
                <a16:creationId xmlns:a16="http://schemas.microsoft.com/office/drawing/2014/main" id="{7D072859-E27E-43EC-9F7D-E8D56C65A5BB}"/>
              </a:ext>
            </a:extLst>
          </p:cNvPr>
          <p:cNvSpPr>
            <a:spLocks noGrp="1"/>
          </p:cNvSpPr>
          <p:nvPr>
            <p:ph type="body" sz="quarter" idx="15"/>
          </p:nvPr>
        </p:nvSpPr>
        <p:spPr>
          <a:xfrm>
            <a:off x="628651" y="3983119"/>
            <a:ext cx="7886701" cy="2069726"/>
          </a:xfrm>
        </p:spPr>
        <p:txBody>
          <a:bodyPr/>
          <a:lstStyle/>
          <a:p>
            <a:pPr>
              <a:lnSpc>
                <a:spcPct val="100000"/>
              </a:lnSpc>
              <a:spcBef>
                <a:spcPts val="600"/>
              </a:spcBef>
            </a:pPr>
            <a:r>
              <a:rPr lang="en-US" dirty="0"/>
              <a:t>Crisis service providers, police officers and correctional officers have a great deal in common. They work with many of the same people in their respective roles. Police officers are most likely to be the first responder when a person with mental illness is experiencing a crisis in the community. In jails, correction officers supervise inmates on a daily bases who have mental illness. According to the Bureau of Justice Statistics Special Report: Mental Health and Treatment of Inmates and Probationers (Ditton, 1999), almost a quarter of the jail inmates with mental illness are incarcerated for public order offenses that could be connected to symptoms of untreated mental illness. Because of these situations, crisis services providers can expect to interact with police officers in the community as well as correctional officers in the jails.</a:t>
            </a:r>
          </a:p>
          <a:p>
            <a:pPr>
              <a:lnSpc>
                <a:spcPct val="100000"/>
              </a:lnSpc>
              <a:spcBef>
                <a:spcPts val="600"/>
              </a:spcBef>
            </a:pPr>
            <a:r>
              <a:rPr lang="en-US" i="1" dirty="0"/>
              <a:t>(For the purpose of this section, law enforcement officer includes sheriff personnel, both county road officers and correctional officers, and city police officers.)</a:t>
            </a:r>
          </a:p>
        </p:txBody>
      </p:sp>
      <p:cxnSp>
        <p:nvCxnSpPr>
          <p:cNvPr id="9" name="line">
            <a:extLst>
              <a:ext uri="{FF2B5EF4-FFF2-40B4-BE49-F238E27FC236}">
                <a16:creationId xmlns:a16="http://schemas.microsoft.com/office/drawing/2014/main" id="{F9BA75B7-861F-43AB-9707-1501D4C6FB68}"/>
              </a:ext>
            </a:extLst>
          </p:cNvPr>
          <p:cNvCxnSpPr>
            <a:cxnSpLocks/>
          </p:cNvCxnSpPr>
          <p:nvPr/>
        </p:nvCxnSpPr>
        <p:spPr>
          <a:xfrm>
            <a:off x="697096" y="2696183"/>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0" name="border">
            <a:extLst>
              <a:ext uri="{FF2B5EF4-FFF2-40B4-BE49-F238E27FC236}">
                <a16:creationId xmlns:a16="http://schemas.microsoft.com/office/drawing/2014/main" id="{0DBE4955-1FF2-4631-AC5E-6C06B30CCD5D}"/>
              </a:ext>
            </a:extLst>
          </p:cNvPr>
          <p:cNvSpPr/>
          <p:nvPr/>
        </p:nvSpPr>
        <p:spPr>
          <a:xfrm>
            <a:off x="558874" y="2242045"/>
            <a:ext cx="8026253" cy="393226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11" name="line">
            <a:extLst>
              <a:ext uri="{FF2B5EF4-FFF2-40B4-BE49-F238E27FC236}">
                <a16:creationId xmlns:a16="http://schemas.microsoft.com/office/drawing/2014/main" id="{BC2A4C9F-0053-4141-A7FF-7DCCD47E20EB}"/>
              </a:ext>
            </a:extLst>
          </p:cNvPr>
          <p:cNvCxnSpPr>
            <a:cxnSpLocks/>
          </p:cNvCxnSpPr>
          <p:nvPr/>
        </p:nvCxnSpPr>
        <p:spPr>
          <a:xfrm>
            <a:off x="697096" y="3960911"/>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4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500"/>
                                        <p:tgtEl>
                                          <p:spTgt spid="8">
                                            <p:txEl>
                                              <p:pRg st="0" end="0"/>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uiExpand="1" build="p"/>
      <p:bldP spid="7" grpId="0" build="p"/>
      <p:bldP spid="8" grpId="0" uiExpand="1" build="p"/>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CCDB-E5D1-4CE0-A495-C86FE17C5015}"/>
              </a:ext>
            </a:extLst>
          </p:cNvPr>
          <p:cNvSpPr>
            <a:spLocks noGrp="1"/>
          </p:cNvSpPr>
          <p:nvPr>
            <p:ph type="title"/>
          </p:nvPr>
        </p:nvSpPr>
        <p:spPr>
          <a:xfrm>
            <a:off x="628650" y="822742"/>
            <a:ext cx="7886700" cy="632674"/>
          </a:xfrm>
        </p:spPr>
        <p:txBody>
          <a:bodyPr>
            <a:normAutofit fontScale="90000"/>
          </a:bodyPr>
          <a:lstStyle/>
          <a:p>
            <a:r>
              <a:rPr lang="en-US" dirty="0"/>
              <a:t>What are crisis telephone answering skills? </a:t>
            </a:r>
            <a:br>
              <a:rPr lang="en-US" dirty="0"/>
            </a:br>
            <a:endParaRPr lang="en-US" dirty="0"/>
          </a:p>
        </p:txBody>
      </p:sp>
      <p:sp>
        <p:nvSpPr>
          <p:cNvPr id="3" name="Content Placeholder 2">
            <a:extLst>
              <a:ext uri="{FF2B5EF4-FFF2-40B4-BE49-F238E27FC236}">
                <a16:creationId xmlns:a16="http://schemas.microsoft.com/office/drawing/2014/main" id="{C2AB6A32-FA92-4C5D-A758-6180010617F0}"/>
              </a:ext>
            </a:extLst>
          </p:cNvPr>
          <p:cNvSpPr>
            <a:spLocks noGrp="1"/>
          </p:cNvSpPr>
          <p:nvPr>
            <p:ph idx="4294967295"/>
          </p:nvPr>
        </p:nvSpPr>
        <p:spPr>
          <a:xfrm>
            <a:off x="628650" y="1269250"/>
            <a:ext cx="7886700" cy="2239482"/>
          </a:xfrm>
        </p:spPr>
        <p:txBody>
          <a:bodyPr>
            <a:noAutofit/>
          </a:bodyPr>
          <a:lstStyle/>
          <a:p>
            <a:pPr>
              <a:lnSpc>
                <a:spcPct val="100000"/>
              </a:lnSpc>
            </a:pPr>
            <a:r>
              <a:rPr lang="en-US" dirty="0"/>
              <a:t>The manner in which the agency’s crisis telephones are answered sets the tone for each crisis call. All telephone calls are required to be answered in a </a:t>
            </a:r>
            <a:r>
              <a:rPr lang="en-US" i="1" dirty="0"/>
              <a:t>uniform</a:t>
            </a:r>
            <a:r>
              <a:rPr lang="en-US" dirty="0"/>
              <a:t>, </a:t>
            </a:r>
            <a:r>
              <a:rPr lang="en-US" i="1" dirty="0"/>
              <a:t>courteous</a:t>
            </a:r>
            <a:r>
              <a:rPr lang="en-US" dirty="0"/>
              <a:t>, and </a:t>
            </a:r>
            <a:r>
              <a:rPr lang="en-US" i="1" dirty="0"/>
              <a:t>professional</a:t>
            </a:r>
            <a:r>
              <a:rPr lang="en-US" dirty="0"/>
              <a:t> manner. All telephone calls are to be answered “live”, by a qualified and trained crisis services triage personnel. No answering machines, recordings, or other electronic mechanisms are allowed to field crisis calls. </a:t>
            </a:r>
          </a:p>
          <a:p>
            <a:pPr>
              <a:lnSpc>
                <a:spcPct val="100000"/>
              </a:lnSpc>
            </a:pPr>
            <a:r>
              <a:rPr lang="en-US" dirty="0"/>
              <a:t>Normally, crisis services triage personnel are the initial contact a person has with the crisis services system. Within seconds of the first telephone call, the caller is forming an opinion of the people they may interact with and the possible services they may receive. The crisis personnel answering the telephone must ensure the initial contact is a positive one, setting the stage potentially for a successful treatment experience and instilling confidence in the professionalism of the service quality.</a:t>
            </a:r>
          </a:p>
          <a:p>
            <a:pPr>
              <a:lnSpc>
                <a:spcPct val="100000"/>
              </a:lnSpc>
              <a:spcBef>
                <a:spcPts val="0"/>
              </a:spcBef>
            </a:pPr>
            <a:r>
              <a:rPr lang="en-US" sz="1600" b="1" dirty="0">
                <a:solidFill>
                  <a:srgbClr val="20386D"/>
                </a:solidFill>
                <a:latin typeface="PermianSlabSerifTypeface" panose="02000000000000000000" pitchFamily="50" charset="0"/>
              </a:rPr>
              <a:t>Click on the buttons in sequential order to learn useful tips that ensure requirements are met. </a:t>
            </a:r>
          </a:p>
          <a:p>
            <a:pPr>
              <a:lnSpc>
                <a:spcPct val="100000"/>
              </a:lnSpc>
            </a:pPr>
            <a:endParaRPr lang="en-US" dirty="0"/>
          </a:p>
        </p:txBody>
      </p:sp>
      <p:sp>
        <p:nvSpPr>
          <p:cNvPr id="4" name="Footer Placeholder 3">
            <a:extLst>
              <a:ext uri="{FF2B5EF4-FFF2-40B4-BE49-F238E27FC236}">
                <a16:creationId xmlns:a16="http://schemas.microsoft.com/office/drawing/2014/main" id="{2E511172-5BE8-4BCD-BA35-46331166F7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C2097-AA8A-494A-8371-43C0119C7D7C}"/>
              </a:ext>
            </a:extLst>
          </p:cNvPr>
          <p:cNvSpPr>
            <a:spLocks noGrp="1"/>
          </p:cNvSpPr>
          <p:nvPr>
            <p:ph type="sldNum" sz="quarter" idx="12"/>
          </p:nvPr>
        </p:nvSpPr>
        <p:spPr/>
        <p:txBody>
          <a:bodyPr/>
          <a:lstStyle/>
          <a:p>
            <a:fld id="{C594740B-4443-42E0-BD04-50747A72C1C0}" type="slidenum">
              <a:rPr lang="en-US" smtClean="0"/>
              <a:t>18</a:t>
            </a:fld>
            <a:endParaRPr lang="en-US"/>
          </a:p>
        </p:txBody>
      </p:sp>
      <p:sp>
        <p:nvSpPr>
          <p:cNvPr id="11" name="box">
            <a:extLst>
              <a:ext uri="{FF2B5EF4-FFF2-40B4-BE49-F238E27FC236}">
                <a16:creationId xmlns:a16="http://schemas.microsoft.com/office/drawing/2014/main" id="{F898CECC-5C61-4A6A-8669-305B61ADE606}"/>
              </a:ext>
            </a:extLst>
          </p:cNvPr>
          <p:cNvSpPr/>
          <p:nvPr/>
        </p:nvSpPr>
        <p:spPr>
          <a:xfrm>
            <a:off x="574823" y="1180206"/>
            <a:ext cx="7994354" cy="495477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3" name="Straight Connector 12">
            <a:extLst>
              <a:ext uri="{FF2B5EF4-FFF2-40B4-BE49-F238E27FC236}">
                <a16:creationId xmlns:a16="http://schemas.microsoft.com/office/drawing/2014/main" id="{A3C4EA66-D24F-4C54-9DA8-4559A2C37308}"/>
              </a:ext>
            </a:extLst>
          </p:cNvPr>
          <p:cNvCxnSpPr>
            <a:cxnSpLocks/>
          </p:cNvCxnSpPr>
          <p:nvPr/>
        </p:nvCxnSpPr>
        <p:spPr>
          <a:xfrm>
            <a:off x="723014" y="3640050"/>
            <a:ext cx="76979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pic>
        <p:nvPicPr>
          <p:cNvPr id="17" name="UNBTN1">
            <a:hlinkClick r:id="rId2" action="ppaction://hlinksldjump"/>
            <a:extLst>
              <a:ext uri="{FF2B5EF4-FFF2-40B4-BE49-F238E27FC236}">
                <a16:creationId xmlns:a16="http://schemas.microsoft.com/office/drawing/2014/main" id="{E27953EE-2593-4794-B670-A221FB10B6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40" y="3697201"/>
            <a:ext cx="951080" cy="951080"/>
          </a:xfrm>
          <a:prstGeom prst="rect">
            <a:avLst/>
          </a:prstGeom>
        </p:spPr>
      </p:pic>
      <p:pic>
        <p:nvPicPr>
          <p:cNvPr id="18" name="UNBTN2">
            <a:hlinkClick r:id="rId4" action="ppaction://hlinksldjump"/>
            <a:extLst>
              <a:ext uri="{FF2B5EF4-FFF2-40B4-BE49-F238E27FC236}">
                <a16:creationId xmlns:a16="http://schemas.microsoft.com/office/drawing/2014/main" id="{C2D16EE6-6BE6-471A-AB7A-1CEE1390C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40" y="4977698"/>
            <a:ext cx="951080" cy="951080"/>
          </a:xfrm>
          <a:prstGeom prst="rect">
            <a:avLst/>
          </a:prstGeom>
        </p:spPr>
      </p:pic>
      <p:sp>
        <p:nvSpPr>
          <p:cNvPr id="6" name="hiddenbtn">
            <a:hlinkClick r:id="" action="ppaction://hlinkshowjump?jump=nextslide"/>
            <a:extLst>
              <a:ext uri="{FF2B5EF4-FFF2-40B4-BE49-F238E27FC236}">
                <a16:creationId xmlns:a16="http://schemas.microsoft.com/office/drawing/2014/main" id="{AB069462-8821-43BC-B3DC-875267076E22}"/>
              </a:ext>
            </a:extLst>
          </p:cNvPr>
          <p:cNvSpPr/>
          <p:nvPr/>
        </p:nvSpPr>
        <p:spPr>
          <a:xfrm>
            <a:off x="723014" y="3554986"/>
            <a:ext cx="1180214" cy="2480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74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000"/>
                                        <p:tgtEl>
                                          <p:spTgt spid="1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250"/>
                                        <p:tgtEl>
                                          <p:spTgt spid="17"/>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11"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43C39-AA15-4887-8861-B4F28287AA56}"/>
              </a:ext>
            </a:extLst>
          </p:cNvPr>
          <p:cNvSpPr>
            <a:spLocks noGrp="1"/>
          </p:cNvSpPr>
          <p:nvPr>
            <p:ph type="title"/>
          </p:nvPr>
        </p:nvSpPr>
        <p:spPr>
          <a:xfrm>
            <a:off x="628650" y="895794"/>
            <a:ext cx="7886700" cy="616801"/>
          </a:xfrm>
        </p:spPr>
        <p:txBody>
          <a:bodyPr/>
          <a:lstStyle/>
          <a:p>
            <a:r>
              <a:rPr lang="en-US" dirty="0"/>
              <a:t>What are the advantages of partnering </a:t>
            </a:r>
            <a:br>
              <a:rPr lang="en-US" dirty="0"/>
            </a:br>
            <a:r>
              <a:rPr lang="en-US" dirty="0"/>
              <a:t>with law enforcement?</a:t>
            </a:r>
          </a:p>
        </p:txBody>
      </p:sp>
      <p:sp>
        <p:nvSpPr>
          <p:cNvPr id="3" name="Content Placeholder 2">
            <a:extLst>
              <a:ext uri="{FF2B5EF4-FFF2-40B4-BE49-F238E27FC236}">
                <a16:creationId xmlns:a16="http://schemas.microsoft.com/office/drawing/2014/main" id="{26DE9B5D-6B3E-4CA9-A016-9AB8DD83B053}"/>
              </a:ext>
            </a:extLst>
          </p:cNvPr>
          <p:cNvSpPr>
            <a:spLocks noGrp="1"/>
          </p:cNvSpPr>
          <p:nvPr>
            <p:ph idx="4294967295"/>
          </p:nvPr>
        </p:nvSpPr>
        <p:spPr>
          <a:xfrm>
            <a:off x="350874" y="1658685"/>
            <a:ext cx="8442251" cy="4656507"/>
          </a:xfrm>
        </p:spPr>
        <p:txBody>
          <a:bodyPr>
            <a:noAutofit/>
          </a:bodyPr>
          <a:lstStyle/>
          <a:p>
            <a:pPr>
              <a:lnSpc>
                <a:spcPct val="100000"/>
              </a:lnSpc>
              <a:spcBef>
                <a:spcPts val="600"/>
              </a:spcBef>
            </a:pPr>
            <a:r>
              <a:rPr lang="en-US" dirty="0"/>
              <a:t>The community benefits from law enforcement and crisis service providers partnering together to help people experiencing a mental health crisis. Both professionals bring different but necessary skills to a crisis situation. The law enforcement officers are most often the first responders and are equipped to handle persons who are armed or violent in a manner that a crisis service provider should not attempt to handle. Officers with arresting authority are identified in Title 33 as someone who can detain and transport a person to a medical or mental health facility to be assessed. On the other hand, crisis service provider can often de-escalate a mental health crisis to a point where transportation for further assessment is not necessary.</a:t>
            </a:r>
          </a:p>
          <a:p>
            <a:pPr>
              <a:lnSpc>
                <a:spcPct val="100000"/>
              </a:lnSpc>
              <a:spcBef>
                <a:spcPts val="600"/>
              </a:spcBef>
            </a:pPr>
            <a:r>
              <a:rPr lang="en-US" sz="1600" b="1" dirty="0">
                <a:solidFill>
                  <a:srgbClr val="20386D"/>
                </a:solidFill>
                <a:latin typeface="PermianSlabSerifTypeface" panose="02000000000000000000" pitchFamily="50" charset="0"/>
              </a:rPr>
              <a:t>How can a crisis service provider develop a working relationship with law enforcement?</a:t>
            </a:r>
          </a:p>
          <a:p>
            <a:pPr>
              <a:lnSpc>
                <a:spcPct val="100000"/>
              </a:lnSpc>
              <a:spcBef>
                <a:spcPts val="600"/>
              </a:spcBef>
            </a:pPr>
            <a:r>
              <a:rPr lang="en-US" dirty="0"/>
              <a:t>A successful relationship develops best when contact is made between crisis service providers and law enforcement officers outside a stressful situation (such as responding to a crisis call or when there has been a change in operating procedures). The crisis service provider should contact the head of the local law enforcement agency (police chief or sheriff, etc.) to initiate this relationship and continue regular contact thereafter to build and maintain sound working relationships.</a:t>
            </a:r>
          </a:p>
          <a:p>
            <a:pPr>
              <a:lnSpc>
                <a:spcPct val="100000"/>
              </a:lnSpc>
              <a:spcBef>
                <a:spcPts val="600"/>
              </a:spcBef>
            </a:pPr>
            <a:r>
              <a:rPr lang="en-US" dirty="0"/>
              <a:t>Initial meetings should focus on the benefits to both partners and on clarifying roles, expectations and operational structure. A formal method of communicating with law officers should be developed. Meeting at regular intervals should occur to update each other on any procedural changes, review interventions and continue to clarify roles.</a:t>
            </a:r>
          </a:p>
          <a:p>
            <a:pPr>
              <a:lnSpc>
                <a:spcPct val="100000"/>
              </a:lnSpc>
              <a:spcBef>
                <a:spcPts val="600"/>
              </a:spcBef>
            </a:pPr>
            <a:r>
              <a:rPr lang="en-US" dirty="0"/>
              <a:t>Some crisis service areas may contain many law enforcement jurisdictions. In this situation, the crisis service provider may wish to introduce themselves and/or correspond to all of the jurisdictions but focus majority of the face-to-face relationship building on areas with high population density or high likelihood of frequent calls requiring crisis service response.</a:t>
            </a:r>
          </a:p>
        </p:txBody>
      </p:sp>
      <p:sp>
        <p:nvSpPr>
          <p:cNvPr id="4" name="Footer Placeholder 3">
            <a:extLst>
              <a:ext uri="{FF2B5EF4-FFF2-40B4-BE49-F238E27FC236}">
                <a16:creationId xmlns:a16="http://schemas.microsoft.com/office/drawing/2014/main" id="{6B61DCFC-B025-4692-B455-2AE53C2A2A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7E53A2-5015-4F6D-A052-2206B5F2A7C3}"/>
              </a:ext>
            </a:extLst>
          </p:cNvPr>
          <p:cNvSpPr>
            <a:spLocks noGrp="1"/>
          </p:cNvSpPr>
          <p:nvPr>
            <p:ph type="sldNum" sz="quarter" idx="12"/>
          </p:nvPr>
        </p:nvSpPr>
        <p:spPr/>
        <p:txBody>
          <a:bodyPr/>
          <a:lstStyle/>
          <a:p>
            <a:fld id="{C594740B-4443-42E0-BD04-50747A72C1C0}" type="slidenum">
              <a:rPr lang="en-US" smtClean="0"/>
              <a:t>180</a:t>
            </a:fld>
            <a:endParaRPr lang="en-US"/>
          </a:p>
        </p:txBody>
      </p:sp>
      <p:cxnSp>
        <p:nvCxnSpPr>
          <p:cNvPr id="6" name="line">
            <a:extLst>
              <a:ext uri="{FF2B5EF4-FFF2-40B4-BE49-F238E27FC236}">
                <a16:creationId xmlns:a16="http://schemas.microsoft.com/office/drawing/2014/main" id="{2411864A-EE6C-4C9B-8F8B-D0255A500815}"/>
              </a:ext>
            </a:extLst>
          </p:cNvPr>
          <p:cNvCxnSpPr>
            <a:cxnSpLocks/>
          </p:cNvCxnSpPr>
          <p:nvPr/>
        </p:nvCxnSpPr>
        <p:spPr>
          <a:xfrm>
            <a:off x="444930" y="3567229"/>
            <a:ext cx="8254141"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7" name="border">
            <a:extLst>
              <a:ext uri="{FF2B5EF4-FFF2-40B4-BE49-F238E27FC236}">
                <a16:creationId xmlns:a16="http://schemas.microsoft.com/office/drawing/2014/main" id="{153849F8-17AC-4624-895F-1C4E233C4B89}"/>
              </a:ext>
            </a:extLst>
          </p:cNvPr>
          <p:cNvSpPr/>
          <p:nvPr/>
        </p:nvSpPr>
        <p:spPr>
          <a:xfrm>
            <a:off x="297711" y="1602867"/>
            <a:ext cx="8548578" cy="450022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92118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5C3A14-EE4E-411A-A25E-41989715FB4B}"/>
              </a:ext>
            </a:extLst>
          </p:cNvPr>
          <p:cNvSpPr>
            <a:spLocks noGrp="1"/>
          </p:cNvSpPr>
          <p:nvPr>
            <p:ph idx="1"/>
          </p:nvPr>
        </p:nvSpPr>
        <p:spPr>
          <a:xfrm>
            <a:off x="850602" y="1808387"/>
            <a:ext cx="7315200" cy="3561052"/>
          </a:xfrm>
        </p:spPr>
        <p:txBody>
          <a:bodyPr/>
          <a:lstStyle/>
          <a:p>
            <a:pPr>
              <a:lnSpc>
                <a:spcPct val="100000"/>
              </a:lnSpc>
              <a:spcBef>
                <a:spcPts val="600"/>
              </a:spcBef>
            </a:pPr>
            <a:r>
              <a:rPr lang="en-US" sz="1600" b="1" dirty="0">
                <a:solidFill>
                  <a:srgbClr val="20386D"/>
                </a:solidFill>
                <a:latin typeface="PermianSlabSerifTypeface" panose="02000000000000000000" pitchFamily="50" charset="0"/>
              </a:rPr>
              <a:t>What is involved in role clarification with law enforcement?</a:t>
            </a:r>
          </a:p>
          <a:p>
            <a:pPr>
              <a:lnSpc>
                <a:spcPct val="100000"/>
              </a:lnSpc>
              <a:spcBef>
                <a:spcPts val="600"/>
              </a:spcBef>
            </a:pPr>
            <a:r>
              <a:rPr lang="en-US" dirty="0"/>
              <a:t>The crisis service responder should clearly explain the goals and focus of crisis services and how this can be of help to law officers (e.g. providing consultation, responding to callers expressing suicidal ideation, assessing inmates for mental health needs, etc.). Discussions should occur regarding situations when a crisis service provider may need to seek the services of law officers and when law officers may want to involve the crisis service provider. The crisis service provider should identify the limitations of the services they can provide and ask the limitations of the services that law officers can provide. This should also include the limitations the jail may have when someone is incarcerated and experiencing a mental health crisis. Many jails do not have the capability to adequately or safely care for a person who is suicidal or experiencing a psychotic episode. It is important for the crisis service provider to have first hand knowledge of how the county jails are structured, the jail’s policies on medication, suicide precautions, and access to medical personnel.</a:t>
            </a:r>
          </a:p>
          <a:p>
            <a:pPr>
              <a:lnSpc>
                <a:spcPct val="100000"/>
              </a:lnSpc>
              <a:spcBef>
                <a:spcPts val="600"/>
              </a:spcBef>
            </a:pPr>
            <a:r>
              <a:rPr lang="en-US" dirty="0"/>
              <a:t>Clarification of who is in charge when both law officers and crisis service providers are at a scene is very important. Usually, when both groups are at a site, crisis service providers act as consultants to the law officers with major decisions being made by the law officer’s commanding officer. Any confusion about roles and responsibilities should be discussed and cleared up on an ongoing basis as the situations arise.</a:t>
            </a:r>
          </a:p>
        </p:txBody>
      </p:sp>
      <p:sp>
        <p:nvSpPr>
          <p:cNvPr id="3" name="Footer Placeholder 2">
            <a:extLst>
              <a:ext uri="{FF2B5EF4-FFF2-40B4-BE49-F238E27FC236}">
                <a16:creationId xmlns:a16="http://schemas.microsoft.com/office/drawing/2014/main" id="{0D91AB56-C86E-4C85-8AA8-04A4021308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2F51E2-FA6E-4AC8-95B4-24ED4AE2E976}"/>
              </a:ext>
            </a:extLst>
          </p:cNvPr>
          <p:cNvSpPr>
            <a:spLocks noGrp="1"/>
          </p:cNvSpPr>
          <p:nvPr>
            <p:ph type="sldNum" sz="quarter" idx="12"/>
          </p:nvPr>
        </p:nvSpPr>
        <p:spPr/>
        <p:txBody>
          <a:bodyPr/>
          <a:lstStyle/>
          <a:p>
            <a:fld id="{C594740B-4443-42E0-BD04-50747A72C1C0}" type="slidenum">
              <a:rPr lang="en-US" smtClean="0"/>
              <a:t>181</a:t>
            </a:fld>
            <a:endParaRPr lang="en-US"/>
          </a:p>
        </p:txBody>
      </p:sp>
      <p:cxnSp>
        <p:nvCxnSpPr>
          <p:cNvPr id="5" name="line">
            <a:extLst>
              <a:ext uri="{FF2B5EF4-FFF2-40B4-BE49-F238E27FC236}">
                <a16:creationId xmlns:a16="http://schemas.microsoft.com/office/drawing/2014/main" id="{C899B8EA-DAEC-46E0-9995-36BF7D1CB415}"/>
              </a:ext>
            </a:extLst>
          </p:cNvPr>
          <p:cNvCxnSpPr>
            <a:cxnSpLocks/>
          </p:cNvCxnSpPr>
          <p:nvPr/>
        </p:nvCxnSpPr>
        <p:spPr>
          <a:xfrm>
            <a:off x="922315" y="2131830"/>
            <a:ext cx="7299371"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6" name="border">
            <a:extLst>
              <a:ext uri="{FF2B5EF4-FFF2-40B4-BE49-F238E27FC236}">
                <a16:creationId xmlns:a16="http://schemas.microsoft.com/office/drawing/2014/main" id="{1F62DF64-8330-456F-92AA-2281D261BA74}"/>
              </a:ext>
            </a:extLst>
          </p:cNvPr>
          <p:cNvSpPr/>
          <p:nvPr/>
        </p:nvSpPr>
        <p:spPr>
          <a:xfrm>
            <a:off x="792125" y="1690574"/>
            <a:ext cx="7559750" cy="367886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36352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5C3A14-EE4E-411A-A25E-41989715FB4B}"/>
              </a:ext>
            </a:extLst>
          </p:cNvPr>
          <p:cNvSpPr>
            <a:spLocks noGrp="1"/>
          </p:cNvSpPr>
          <p:nvPr>
            <p:ph idx="1"/>
          </p:nvPr>
        </p:nvSpPr>
        <p:spPr>
          <a:xfrm>
            <a:off x="858516" y="1169570"/>
            <a:ext cx="7363169" cy="4859086"/>
          </a:xfrm>
        </p:spPr>
        <p:txBody>
          <a:bodyPr/>
          <a:lstStyle/>
          <a:p>
            <a:pPr>
              <a:lnSpc>
                <a:spcPct val="100000"/>
              </a:lnSpc>
            </a:pPr>
            <a:r>
              <a:rPr lang="en-US" sz="1600" b="1" dirty="0">
                <a:solidFill>
                  <a:srgbClr val="20386D"/>
                </a:solidFill>
                <a:latin typeface="PermianSlabSerifTypeface" panose="02000000000000000000" pitchFamily="50" charset="0"/>
              </a:rPr>
              <a:t>What about educating law officers about mental illness, crisis intervention and Title 33 (Mental Health Law)?</a:t>
            </a:r>
          </a:p>
          <a:p>
            <a:pPr>
              <a:lnSpc>
                <a:spcPct val="100000"/>
              </a:lnSpc>
            </a:pPr>
            <a:r>
              <a:rPr lang="en-US" dirty="0"/>
              <a:t>Crisis service providers may wish to offer education/training to local law enforcement officers regarding mental illness and crisis intervention. Like mental health professionals, law officers are required to receive continuing education. Crisis service provider may wish to make any continuing education session that they offer more attractive to law officers by making the session Peace Officers Standards and Training (POST) credit certified. The crisis service provider should work with the law enforcement-training officer to develop appropriate training material that will meet POST certification requirements.</a:t>
            </a:r>
          </a:p>
          <a:p>
            <a:pPr>
              <a:lnSpc>
                <a:spcPct val="100000"/>
              </a:lnSpc>
            </a:pPr>
            <a:r>
              <a:rPr lang="en-US" dirty="0"/>
              <a:t>Conversely, crisis service provider must acknowledge that law officers have developed a broad knowledge about the laws and services in the community. Crisis service provider must be willing to learn from their law enforcement partners’ expertise. Cross training is very valuable for all professionals.</a:t>
            </a:r>
          </a:p>
          <a:p>
            <a:pPr>
              <a:lnSpc>
                <a:spcPct val="100000"/>
              </a:lnSpc>
            </a:pPr>
            <a:r>
              <a:rPr lang="en-US" dirty="0"/>
              <a:t>Training law enforcement officers on the sections of Title 33 that are directly related to the obligation of law enforcement agencies would be most beneficial in preventing mishaps and disagreements in the community.</a:t>
            </a:r>
          </a:p>
          <a:p>
            <a:pPr>
              <a:lnSpc>
                <a:spcPct val="100000"/>
              </a:lnSpc>
            </a:pPr>
            <a:r>
              <a:rPr lang="en-US" b="1" dirty="0"/>
              <a:t>Suggested Title 33 Sections:</a:t>
            </a:r>
          </a:p>
          <a:p>
            <a:pPr>
              <a:lnSpc>
                <a:spcPct val="100000"/>
              </a:lnSpc>
            </a:pPr>
            <a:r>
              <a:rPr lang="en-US" dirty="0"/>
              <a:t>Transportation: Title 33, Chapter 6, Part 4 and 5; Title 33, Chapter 6 Part 9</a:t>
            </a:r>
          </a:p>
          <a:p>
            <a:pPr>
              <a:lnSpc>
                <a:spcPct val="100000"/>
              </a:lnSpc>
            </a:pPr>
            <a:r>
              <a:rPr lang="en-US" dirty="0"/>
              <a:t>Emergency Detention: </a:t>
            </a:r>
            <a:r>
              <a:rPr lang="en-US" i="1" dirty="0"/>
              <a:t>T.C.A. §33-6-402</a:t>
            </a:r>
          </a:p>
          <a:p>
            <a:pPr>
              <a:lnSpc>
                <a:spcPct val="100000"/>
              </a:lnSpc>
            </a:pPr>
            <a:r>
              <a:rPr lang="en-US" dirty="0"/>
              <a:t>Temporary Detention: </a:t>
            </a:r>
            <a:r>
              <a:rPr lang="en-US" i="1" dirty="0"/>
              <a:t>T.C.A. §33-6-902, T.C.A. §33-3-616, T.C.A. §33-6-425</a:t>
            </a:r>
          </a:p>
        </p:txBody>
      </p:sp>
      <p:sp>
        <p:nvSpPr>
          <p:cNvPr id="3" name="Footer Placeholder 2">
            <a:extLst>
              <a:ext uri="{FF2B5EF4-FFF2-40B4-BE49-F238E27FC236}">
                <a16:creationId xmlns:a16="http://schemas.microsoft.com/office/drawing/2014/main" id="{0D91AB56-C86E-4C85-8AA8-04A4021308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2F51E2-FA6E-4AC8-95B4-24ED4AE2E976}"/>
              </a:ext>
            </a:extLst>
          </p:cNvPr>
          <p:cNvSpPr>
            <a:spLocks noGrp="1"/>
          </p:cNvSpPr>
          <p:nvPr>
            <p:ph type="sldNum" sz="quarter" idx="12"/>
          </p:nvPr>
        </p:nvSpPr>
        <p:spPr/>
        <p:txBody>
          <a:bodyPr/>
          <a:lstStyle/>
          <a:p>
            <a:fld id="{C594740B-4443-42E0-BD04-50747A72C1C0}" type="slidenum">
              <a:rPr lang="en-US" smtClean="0"/>
              <a:t>182</a:t>
            </a:fld>
            <a:endParaRPr lang="en-US"/>
          </a:p>
        </p:txBody>
      </p:sp>
      <p:cxnSp>
        <p:nvCxnSpPr>
          <p:cNvPr id="5" name="line">
            <a:extLst>
              <a:ext uri="{FF2B5EF4-FFF2-40B4-BE49-F238E27FC236}">
                <a16:creationId xmlns:a16="http://schemas.microsoft.com/office/drawing/2014/main" id="{99A7A732-84BC-4F27-8F37-4F094757BB83}"/>
              </a:ext>
            </a:extLst>
          </p:cNvPr>
          <p:cNvCxnSpPr>
            <a:cxnSpLocks/>
          </p:cNvCxnSpPr>
          <p:nvPr/>
        </p:nvCxnSpPr>
        <p:spPr>
          <a:xfrm>
            <a:off x="922315" y="1727791"/>
            <a:ext cx="7299371"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6" name="border">
            <a:extLst>
              <a:ext uri="{FF2B5EF4-FFF2-40B4-BE49-F238E27FC236}">
                <a16:creationId xmlns:a16="http://schemas.microsoft.com/office/drawing/2014/main" id="{2F126597-2543-4810-B342-C3BB93599C86}"/>
              </a:ext>
            </a:extLst>
          </p:cNvPr>
          <p:cNvSpPr/>
          <p:nvPr/>
        </p:nvSpPr>
        <p:spPr>
          <a:xfrm>
            <a:off x="792125" y="1095141"/>
            <a:ext cx="7559750" cy="493351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40677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183</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Nine: Law Enforcement as Partners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 Crisis service providers are encouraged to take charge during a crisis situation when working with the local law enforcement.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2450957"/>
            <a:ext cx="406493" cy="406493"/>
          </a:xfrm>
          <a:prstGeom prst="rect">
            <a:avLst/>
          </a:prstGeom>
        </p:spPr>
      </p:pic>
      <p:sp>
        <p:nvSpPr>
          <p:cNvPr id="18" name="Blocker">
            <a:extLst>
              <a:ext uri="{FF2B5EF4-FFF2-40B4-BE49-F238E27FC236}">
                <a16:creationId xmlns:a16="http://schemas.microsoft.com/office/drawing/2014/main" id="{ABFD1A4E-4275-496E-8651-F70E3256060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B0866607-6943-4183-A16C-81018EE8B2F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16F589AF-4F15-4A43-B1D4-00CB9E0D4EB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901944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nextCondLst>
                <p:cond evt="onClick" delay="0">
                  <p:tgtEl>
                    <p:spTgt spid="15"/>
                  </p:tgtEl>
                </p:cond>
              </p:nextCondLst>
            </p:seq>
            <p:seq concurrent="1" nextAc="seek">
              <p:cTn id="43" restart="whenNotActive" fill="hold" evtFilter="cancelBubble" nodeType="interactiveSeq">
                <p:stCondLst>
                  <p:cond evt="onClick" delay="0">
                    <p:tgtEl>
                      <p:spTgt spid="17"/>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nextCondLst>
                <p:cond evt="onClick" delay="0">
                  <p:tgtEl>
                    <p:spTgt spid="17"/>
                  </p:tgtEl>
                </p:cond>
              </p:nextCondLst>
            </p:seq>
          </p:childTnLst>
        </p:cTn>
      </p:par>
    </p:tnLst>
    <p:bldLst>
      <p:bldP spid="2" grpId="0"/>
      <p:bldP spid="5" grpId="0" build="p"/>
      <p:bldP spid="7" grpId="0" build="p"/>
      <p:bldP spid="15" grpId="0"/>
      <p:bldP spid="17" grpId="0"/>
      <p:bldP spid="24" grpId="0" animBg="1"/>
      <p:bldP spid="18" grpId="0" animBg="1"/>
      <p:bldP spid="19" grpId="0" animBg="1"/>
      <p:bldP spid="26" grpId="0" animBg="1"/>
      <p:bldP spid="14"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184</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Nine: Law Enforcement as Partners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2. Relationships with law enforcement officers develop best when not begun in a stressful situation (such as responding to a crisis call).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24452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sp>
        <p:nvSpPr>
          <p:cNvPr id="18" name="Blocker">
            <a:extLst>
              <a:ext uri="{FF2B5EF4-FFF2-40B4-BE49-F238E27FC236}">
                <a16:creationId xmlns:a16="http://schemas.microsoft.com/office/drawing/2014/main" id="{9852EE76-6094-46DE-A4AA-4EA3018F74C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0F567FA8-DAD0-4BA6-875A-2EA52B5F557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AC759055-5365-47A5-A97B-237BA6326972}"/>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5766140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185</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Nine: Law Enforcement as Partners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3. All county jails are equipped to appropriately handle offenders with mental illness who are experiencing a mental health crisis.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2450957"/>
            <a:ext cx="406493" cy="406493"/>
          </a:xfrm>
          <a:prstGeom prst="rect">
            <a:avLst/>
          </a:prstGeom>
        </p:spPr>
      </p:pic>
      <p:sp>
        <p:nvSpPr>
          <p:cNvPr id="18" name="Blocker">
            <a:extLst>
              <a:ext uri="{FF2B5EF4-FFF2-40B4-BE49-F238E27FC236}">
                <a16:creationId xmlns:a16="http://schemas.microsoft.com/office/drawing/2014/main" id="{5C097307-D0F2-47D5-A6A1-8B592CB1821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FFE2B8CD-D820-44F8-8123-7C6387E2F81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93449E40-7378-45B9-813B-D4B93135610E}"/>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981440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7"/>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186</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Nine: Law Enforcement as Partners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4. Cross training is only beneficial for law enforcement personnel.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2450957"/>
            <a:ext cx="406493" cy="406493"/>
          </a:xfrm>
          <a:prstGeom prst="rect">
            <a:avLst/>
          </a:prstGeom>
        </p:spPr>
      </p:pic>
      <p:sp>
        <p:nvSpPr>
          <p:cNvPr id="18" name="Blocker">
            <a:extLst>
              <a:ext uri="{FF2B5EF4-FFF2-40B4-BE49-F238E27FC236}">
                <a16:creationId xmlns:a16="http://schemas.microsoft.com/office/drawing/2014/main" id="{9C86548F-CCFE-4EDA-958D-D1FCFB54381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F72B310A-A414-4A11-9924-23A59208B89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37B56DCC-7E63-4288-8757-308E40BCADE7}"/>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667471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7"/>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187</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Nine: Law Enforcement as Partners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5. Crisis services providers, police officers and correctional officers have a great deal in common.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24452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sp>
        <p:nvSpPr>
          <p:cNvPr id="18" name="Blocker">
            <a:extLst>
              <a:ext uri="{FF2B5EF4-FFF2-40B4-BE49-F238E27FC236}">
                <a16:creationId xmlns:a16="http://schemas.microsoft.com/office/drawing/2014/main" id="{76AC31D9-BD7D-4AAD-8DA7-8A9CD9E7F35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EFCA62B5-1114-47FC-B7CB-54BF47FE801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C60DD8AD-E5D7-45A5-9952-057DEEE33DDE}"/>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789150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188</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Nine: Law Enforcement as Partners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6. There are no community benefits from law enforcement and crisis service providers partnering together.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2450957"/>
            <a:ext cx="406493" cy="406493"/>
          </a:xfrm>
          <a:prstGeom prst="rect">
            <a:avLst/>
          </a:prstGeom>
        </p:spPr>
      </p:pic>
      <p:sp>
        <p:nvSpPr>
          <p:cNvPr id="18" name="Blocker">
            <a:extLst>
              <a:ext uri="{FF2B5EF4-FFF2-40B4-BE49-F238E27FC236}">
                <a16:creationId xmlns:a16="http://schemas.microsoft.com/office/drawing/2014/main" id="{0AADC07A-869D-473F-B6A7-006B1B0C08A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E7EC3BE9-25F2-435A-8604-520A0B299CC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1EEE2B53-A07E-468D-97A9-ACFA1C37578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204564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7"/>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189</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Nine: Law Enforcement as Partners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7. Law enforcement officers are most often the first responders to a situation involving someone exhibiting symptoms of mental illness.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24452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sp>
        <p:nvSpPr>
          <p:cNvPr id="18" name="Blocker">
            <a:extLst>
              <a:ext uri="{FF2B5EF4-FFF2-40B4-BE49-F238E27FC236}">
                <a16:creationId xmlns:a16="http://schemas.microsoft.com/office/drawing/2014/main" id="{2AD1067E-CEF4-4EC5-86AD-6DE727B4034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4F67A755-C01C-4563-AC31-3D5AD849872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5525A9D4-6A76-4D2D-881E-938FD5E3D057}"/>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105994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CCDB-E5D1-4CE0-A495-C86FE17C5015}"/>
              </a:ext>
            </a:extLst>
          </p:cNvPr>
          <p:cNvSpPr>
            <a:spLocks noGrp="1"/>
          </p:cNvSpPr>
          <p:nvPr>
            <p:ph type="title"/>
          </p:nvPr>
        </p:nvSpPr>
        <p:spPr>
          <a:xfrm>
            <a:off x="628650" y="822742"/>
            <a:ext cx="7886700" cy="632674"/>
          </a:xfrm>
        </p:spPr>
        <p:txBody>
          <a:bodyPr>
            <a:normAutofit fontScale="90000"/>
          </a:bodyPr>
          <a:lstStyle/>
          <a:p>
            <a:r>
              <a:rPr lang="en-US" dirty="0"/>
              <a:t>What are crisis telephone answering skills? </a:t>
            </a:r>
            <a:br>
              <a:rPr lang="en-US" dirty="0"/>
            </a:br>
            <a:endParaRPr lang="en-US" dirty="0"/>
          </a:p>
        </p:txBody>
      </p:sp>
      <p:sp>
        <p:nvSpPr>
          <p:cNvPr id="4" name="Footer Placeholder 3">
            <a:extLst>
              <a:ext uri="{FF2B5EF4-FFF2-40B4-BE49-F238E27FC236}">
                <a16:creationId xmlns:a16="http://schemas.microsoft.com/office/drawing/2014/main" id="{2E511172-5BE8-4BCD-BA35-46331166F7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C2097-AA8A-494A-8371-43C0119C7D7C}"/>
              </a:ext>
            </a:extLst>
          </p:cNvPr>
          <p:cNvSpPr>
            <a:spLocks noGrp="1"/>
          </p:cNvSpPr>
          <p:nvPr>
            <p:ph type="sldNum" sz="quarter" idx="12"/>
          </p:nvPr>
        </p:nvSpPr>
        <p:spPr/>
        <p:txBody>
          <a:bodyPr/>
          <a:lstStyle/>
          <a:p>
            <a:fld id="{C594740B-4443-42E0-BD04-50747A72C1C0}" type="slidenum">
              <a:rPr lang="en-US" smtClean="0"/>
              <a:t>19</a:t>
            </a:fld>
            <a:endParaRPr lang="en-US"/>
          </a:p>
        </p:txBody>
      </p:sp>
      <p:sp>
        <p:nvSpPr>
          <p:cNvPr id="11" name="box">
            <a:extLst>
              <a:ext uri="{FF2B5EF4-FFF2-40B4-BE49-F238E27FC236}">
                <a16:creationId xmlns:a16="http://schemas.microsoft.com/office/drawing/2014/main" id="{F898CECC-5C61-4A6A-8669-305B61ADE606}"/>
              </a:ext>
            </a:extLst>
          </p:cNvPr>
          <p:cNvSpPr/>
          <p:nvPr/>
        </p:nvSpPr>
        <p:spPr>
          <a:xfrm>
            <a:off x="574823" y="1180206"/>
            <a:ext cx="7994354" cy="495477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8" name="UNBTN2">
            <a:hlinkClick r:id="rId2" action="ppaction://hlinksldjump"/>
            <a:extLst>
              <a:ext uri="{FF2B5EF4-FFF2-40B4-BE49-F238E27FC236}">
                <a16:creationId xmlns:a16="http://schemas.microsoft.com/office/drawing/2014/main" id="{C2D16EE6-6BE6-471A-AB7A-1CEE1390C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40" y="4977698"/>
            <a:ext cx="951080" cy="951080"/>
          </a:xfrm>
          <a:prstGeom prst="rect">
            <a:avLst/>
          </a:prstGeom>
        </p:spPr>
      </p:pic>
      <p:sp>
        <p:nvSpPr>
          <p:cNvPr id="19" name="C4M1">
            <a:extLst>
              <a:ext uri="{FF2B5EF4-FFF2-40B4-BE49-F238E27FC236}">
                <a16:creationId xmlns:a16="http://schemas.microsoft.com/office/drawing/2014/main" id="{09B93859-594E-4857-AA3C-A1F74A080E88}"/>
              </a:ext>
            </a:extLst>
          </p:cNvPr>
          <p:cNvSpPr txBox="1"/>
          <p:nvPr/>
        </p:nvSpPr>
        <p:spPr>
          <a:xfrm>
            <a:off x="2250180" y="3667566"/>
            <a:ext cx="5890437" cy="2123658"/>
          </a:xfrm>
          <a:prstGeom prst="rect">
            <a:avLst/>
          </a:prstGeom>
          <a:solidFill>
            <a:schemeClr val="bg1"/>
          </a:solidFill>
        </p:spPr>
        <p:txBody>
          <a:bodyPr wrap="square" rtlCol="0">
            <a:spAutoFit/>
          </a:bodyPr>
          <a:lstStyle/>
          <a:p>
            <a:pPr marL="257168" indent="-257168">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Every crisis services triage personnel should answer the telephone in a standardized and courteous way. For example, “South Middle Crisis Services, how may I help you?” </a:t>
            </a:r>
          </a:p>
          <a:p>
            <a:pPr marL="257168" indent="-257168">
              <a:buFont typeface="+mj-lt"/>
              <a:buAutoNum type="arabicPeriod"/>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7168" indent="-257168">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As soon as possible, secure the caller’s name, telephone number, and if possible secure the caller’s location. The crisis services triage personnel should state something similar to, “in case we are accidentally disconnected could I have your name, telephone number, and the address from which you are calling.” If the caller hesitates to share their location, do not insist they provide the location or address at this time. </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2" name="VstdBTN1">
            <a:extLst>
              <a:ext uri="{FF2B5EF4-FFF2-40B4-BE49-F238E27FC236}">
                <a16:creationId xmlns:a16="http://schemas.microsoft.com/office/drawing/2014/main" id="{6422A43A-17C7-4B53-9E4F-B185183C5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540" y="3697201"/>
            <a:ext cx="951080" cy="951080"/>
          </a:xfrm>
          <a:prstGeom prst="rect">
            <a:avLst/>
          </a:prstGeom>
        </p:spPr>
      </p:pic>
      <p:sp>
        <p:nvSpPr>
          <p:cNvPr id="12" name="hiddenbtn">
            <a:hlinkClick r:id="rId2" action="ppaction://hlinksldjump"/>
            <a:extLst>
              <a:ext uri="{FF2B5EF4-FFF2-40B4-BE49-F238E27FC236}">
                <a16:creationId xmlns:a16="http://schemas.microsoft.com/office/drawing/2014/main" id="{06DA3B04-BB56-4BE5-A418-0DA57DCB92D3}"/>
              </a:ext>
            </a:extLst>
          </p:cNvPr>
          <p:cNvSpPr/>
          <p:nvPr/>
        </p:nvSpPr>
        <p:spPr>
          <a:xfrm>
            <a:off x="723014" y="3554986"/>
            <a:ext cx="1190846" cy="2480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88F4E4B9-67E8-40FD-8BF0-1A678CC99091}"/>
              </a:ext>
            </a:extLst>
          </p:cNvPr>
          <p:cNvSpPr txBox="1">
            <a:spLocks/>
          </p:cNvSpPr>
          <p:nvPr/>
        </p:nvSpPr>
        <p:spPr>
          <a:xfrm>
            <a:off x="628650" y="1269250"/>
            <a:ext cx="7886700" cy="22394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The manner in which the agency’s crisis telephones are answered sets the tone for each crisis call. All telephone calls are required to be answered in a </a:t>
            </a:r>
            <a:r>
              <a:rPr lang="en-US" i="1" dirty="0"/>
              <a:t>uniform</a:t>
            </a:r>
            <a:r>
              <a:rPr lang="en-US" dirty="0"/>
              <a:t>, </a:t>
            </a:r>
            <a:r>
              <a:rPr lang="en-US" i="1" dirty="0"/>
              <a:t>courteous</a:t>
            </a:r>
            <a:r>
              <a:rPr lang="en-US" dirty="0"/>
              <a:t>, and </a:t>
            </a:r>
            <a:r>
              <a:rPr lang="en-US" i="1" dirty="0"/>
              <a:t>professional</a:t>
            </a:r>
            <a:r>
              <a:rPr lang="en-US" dirty="0"/>
              <a:t> manner. All telephone calls are to be answered “live”, by a qualified and trained crisis services triage personnel. No answering machines, recordings, or other electronic mechanisms are allowed to field crisis calls. </a:t>
            </a:r>
          </a:p>
          <a:p>
            <a:pPr>
              <a:lnSpc>
                <a:spcPct val="100000"/>
              </a:lnSpc>
            </a:pPr>
            <a:r>
              <a:rPr lang="en-US" dirty="0"/>
              <a:t>Normally, crisis services triage personnel are the initial contact a person has with the crisis services system. Within seconds of the first telephone call, the caller is forming an opinion of the people they may interact with and the possible services they may receive. The crisis personnel answering the telephone must ensure the initial contact is a positive one, setting the stage potentially for a successful treatment experience and instilling confidence in the professionalism of the service quality.</a:t>
            </a:r>
          </a:p>
          <a:p>
            <a:pPr>
              <a:lnSpc>
                <a:spcPct val="100000"/>
              </a:lnSpc>
              <a:spcBef>
                <a:spcPts val="0"/>
              </a:spcBef>
            </a:pPr>
            <a:r>
              <a:rPr lang="en-US" sz="1600" b="1" dirty="0">
                <a:solidFill>
                  <a:srgbClr val="20386D"/>
                </a:solidFill>
                <a:latin typeface="PermianSlabSerifTypeface" panose="02000000000000000000" pitchFamily="50" charset="0"/>
              </a:rPr>
              <a:t>Click on the buttons in sequential order to learn useful tips that ensure requirements are met. </a:t>
            </a:r>
          </a:p>
          <a:p>
            <a:pPr>
              <a:lnSpc>
                <a:spcPct val="100000"/>
              </a:lnSpc>
            </a:pPr>
            <a:endParaRPr lang="en-US" dirty="0"/>
          </a:p>
        </p:txBody>
      </p:sp>
      <p:cxnSp>
        <p:nvCxnSpPr>
          <p:cNvPr id="15" name="Straight Connector 14">
            <a:extLst>
              <a:ext uri="{FF2B5EF4-FFF2-40B4-BE49-F238E27FC236}">
                <a16:creationId xmlns:a16="http://schemas.microsoft.com/office/drawing/2014/main" id="{62CCC7FD-9EF7-4033-8182-7C25AD6BBD80}"/>
              </a:ext>
            </a:extLst>
          </p:cNvPr>
          <p:cNvCxnSpPr>
            <a:cxnSpLocks/>
          </p:cNvCxnSpPr>
          <p:nvPr/>
        </p:nvCxnSpPr>
        <p:spPr>
          <a:xfrm>
            <a:off x="723014" y="3640050"/>
            <a:ext cx="76979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8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190</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Nine: Law Enforcement as Partners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8. The crisis service provider should clearly explain the goals and focus of the crisis services and how this can be of help to law officers.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2445230"/>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sp>
        <p:nvSpPr>
          <p:cNvPr id="18" name="Blocker">
            <a:extLst>
              <a:ext uri="{FF2B5EF4-FFF2-40B4-BE49-F238E27FC236}">
                <a16:creationId xmlns:a16="http://schemas.microsoft.com/office/drawing/2014/main" id="{F96B4236-83CD-4400-B2A8-8A71A08050A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0B5E32DB-447C-4E4B-87B1-28E27CD2775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E7B912AB-957C-4CC0-A00C-36685BD90DDB}"/>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6184436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191</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Nine: Law Enforcement as Partners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9. All jails have the capability to adequately and safely care for a person who is suicidal or experiencing a psychotic episode.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41002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76979"/>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5"/>
            <a:ext cx="8026253" cy="23572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012186"/>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2450957"/>
            <a:ext cx="406493" cy="406493"/>
          </a:xfrm>
          <a:prstGeom prst="rect">
            <a:avLst/>
          </a:prstGeom>
        </p:spPr>
      </p:pic>
      <p:sp>
        <p:nvSpPr>
          <p:cNvPr id="18" name="Blocker">
            <a:extLst>
              <a:ext uri="{FF2B5EF4-FFF2-40B4-BE49-F238E27FC236}">
                <a16:creationId xmlns:a16="http://schemas.microsoft.com/office/drawing/2014/main" id="{7EFB0E46-695F-464A-8133-044A394846A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70F83A24-92FC-40A9-B7B0-294F2818196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DF73BD6E-9E79-400A-995B-EF4AD7EBF211}"/>
              </a:ext>
            </a:extLst>
          </p:cNvPr>
          <p:cNvSpPr/>
          <p:nvPr/>
        </p:nvSpPr>
        <p:spPr>
          <a:xfrm>
            <a:off x="3591857" y="404863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634604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7"/>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33B9-4FD6-49A7-B22D-B6FB01291136}"/>
              </a:ext>
            </a:extLst>
          </p:cNvPr>
          <p:cNvSpPr>
            <a:spLocks noGrp="1"/>
          </p:cNvSpPr>
          <p:nvPr>
            <p:ph type="ctrTitle"/>
          </p:nvPr>
        </p:nvSpPr>
        <p:spPr>
          <a:xfrm>
            <a:off x="628650" y="869668"/>
            <a:ext cx="7886701" cy="1042768"/>
          </a:xfrm>
        </p:spPr>
        <p:txBody>
          <a:bodyPr/>
          <a:lstStyle/>
          <a:p>
            <a:r>
              <a:rPr lang="en-US" dirty="0"/>
              <a:t>Chapter Ten: </a:t>
            </a:r>
            <a:br>
              <a:rPr lang="en-US" dirty="0"/>
            </a:br>
            <a:r>
              <a:rPr lang="en-US" dirty="0"/>
              <a:t>Collaboration with Service Providers and Others</a:t>
            </a:r>
          </a:p>
        </p:txBody>
      </p:sp>
      <p:sp>
        <p:nvSpPr>
          <p:cNvPr id="3" name="Subtitle 2">
            <a:extLst>
              <a:ext uri="{FF2B5EF4-FFF2-40B4-BE49-F238E27FC236}">
                <a16:creationId xmlns:a16="http://schemas.microsoft.com/office/drawing/2014/main" id="{F28A41A4-C894-4375-BB42-4E054809DF59}"/>
              </a:ext>
            </a:extLst>
          </p:cNvPr>
          <p:cNvSpPr>
            <a:spLocks noGrp="1"/>
          </p:cNvSpPr>
          <p:nvPr>
            <p:ph type="subTitle" idx="1"/>
          </p:nvPr>
        </p:nvSpPr>
        <p:spPr>
          <a:xfrm>
            <a:off x="681816" y="2032695"/>
            <a:ext cx="7686009" cy="365125"/>
          </a:xfrm>
        </p:spPr>
        <p:txBody>
          <a:bodyPr/>
          <a:lstStyle/>
          <a:p>
            <a:r>
              <a:rPr lang="en-US" dirty="0"/>
              <a:t>Objectives</a:t>
            </a:r>
          </a:p>
        </p:txBody>
      </p:sp>
      <p:sp>
        <p:nvSpPr>
          <p:cNvPr id="4" name="Footer Placeholder 3">
            <a:extLst>
              <a:ext uri="{FF2B5EF4-FFF2-40B4-BE49-F238E27FC236}">
                <a16:creationId xmlns:a16="http://schemas.microsoft.com/office/drawing/2014/main" id="{6BEB8D87-078C-4BFB-A4CF-DE3ABB319A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E9C2B0-9598-4855-9CB6-0CDFB855CD6B}"/>
              </a:ext>
            </a:extLst>
          </p:cNvPr>
          <p:cNvSpPr>
            <a:spLocks noGrp="1"/>
          </p:cNvSpPr>
          <p:nvPr>
            <p:ph type="sldNum" sz="quarter" idx="12"/>
          </p:nvPr>
        </p:nvSpPr>
        <p:spPr/>
        <p:txBody>
          <a:bodyPr/>
          <a:lstStyle/>
          <a:p>
            <a:fld id="{C594740B-4443-42E0-BD04-50747A72C1C0}" type="slidenum">
              <a:rPr lang="en-US" smtClean="0"/>
              <a:t>192</a:t>
            </a:fld>
            <a:endParaRPr lang="en-US"/>
          </a:p>
        </p:txBody>
      </p:sp>
      <p:sp>
        <p:nvSpPr>
          <p:cNvPr id="6" name="Text Placeholder 5">
            <a:extLst>
              <a:ext uri="{FF2B5EF4-FFF2-40B4-BE49-F238E27FC236}">
                <a16:creationId xmlns:a16="http://schemas.microsoft.com/office/drawing/2014/main" id="{C3F4DBF6-5CC2-4072-8A77-0A6FEC3FF7B3}"/>
              </a:ext>
            </a:extLst>
          </p:cNvPr>
          <p:cNvSpPr>
            <a:spLocks noGrp="1"/>
          </p:cNvSpPr>
          <p:nvPr>
            <p:ph type="body" sz="quarter" idx="13"/>
          </p:nvPr>
        </p:nvSpPr>
        <p:spPr>
          <a:xfrm>
            <a:off x="681816" y="2343449"/>
            <a:ext cx="7686009" cy="1519103"/>
          </a:xfrm>
        </p:spPr>
        <p:txBody>
          <a:bodyPr/>
          <a:lstStyle/>
          <a:p>
            <a:pPr marL="214308" indent="-214308">
              <a:lnSpc>
                <a:spcPct val="100000"/>
              </a:lnSpc>
              <a:spcBef>
                <a:spcPts val="600"/>
              </a:spcBef>
              <a:buFont typeface="Arial" panose="020B0604020202020204" pitchFamily="34" charset="0"/>
              <a:buChar char="•"/>
            </a:pPr>
            <a:r>
              <a:rPr lang="en-US" dirty="0"/>
              <a:t>Learn the advantages of collaborating with informal and formal supports that a person may have in the community</a:t>
            </a:r>
          </a:p>
          <a:p>
            <a:pPr marL="214308" indent="-214308">
              <a:lnSpc>
                <a:spcPct val="100000"/>
              </a:lnSpc>
              <a:spcBef>
                <a:spcPts val="600"/>
              </a:spcBef>
              <a:buFont typeface="Arial" panose="020B0604020202020204" pitchFamily="34" charset="0"/>
              <a:buChar char="•"/>
            </a:pPr>
            <a:r>
              <a:rPr lang="en-US" dirty="0"/>
              <a:t>Learn how a crisis service provider should collaborate with community services, advocates, potential persons and their families</a:t>
            </a:r>
          </a:p>
          <a:p>
            <a:pPr marL="214308" indent="-214308">
              <a:lnSpc>
                <a:spcPct val="100000"/>
              </a:lnSpc>
              <a:spcBef>
                <a:spcPts val="600"/>
              </a:spcBef>
              <a:buFont typeface="Arial" panose="020B0604020202020204" pitchFamily="34" charset="0"/>
              <a:buChar char="•"/>
            </a:pPr>
            <a:r>
              <a:rPr lang="en-US" dirty="0"/>
              <a:t>Learn the type of collaboration that should occur during a crisis intervention</a:t>
            </a:r>
          </a:p>
          <a:p>
            <a:pPr marL="214308" indent="-214308">
              <a:lnSpc>
                <a:spcPct val="100000"/>
              </a:lnSpc>
              <a:spcBef>
                <a:spcPts val="600"/>
              </a:spcBef>
              <a:buFont typeface="Arial" panose="020B0604020202020204" pitchFamily="34" charset="0"/>
              <a:buChar char="•"/>
            </a:pPr>
            <a:r>
              <a:rPr lang="en-US" dirty="0"/>
              <a:t>Learn the appropriate information that should be shared with family and friends of the person</a:t>
            </a:r>
          </a:p>
        </p:txBody>
      </p:sp>
      <p:sp>
        <p:nvSpPr>
          <p:cNvPr id="7" name="Text Placeholder 6">
            <a:extLst>
              <a:ext uri="{FF2B5EF4-FFF2-40B4-BE49-F238E27FC236}">
                <a16:creationId xmlns:a16="http://schemas.microsoft.com/office/drawing/2014/main" id="{1D71A69C-5351-4CE1-A4DC-F872C527734E}"/>
              </a:ext>
            </a:extLst>
          </p:cNvPr>
          <p:cNvSpPr>
            <a:spLocks noGrp="1"/>
          </p:cNvSpPr>
          <p:nvPr>
            <p:ph type="body" sz="quarter" idx="14"/>
          </p:nvPr>
        </p:nvSpPr>
        <p:spPr>
          <a:xfrm>
            <a:off x="681816" y="3798755"/>
            <a:ext cx="7686009" cy="365125"/>
          </a:xfrm>
        </p:spPr>
        <p:txBody>
          <a:bodyPr/>
          <a:lstStyle/>
          <a:p>
            <a:r>
              <a:rPr lang="en-US" dirty="0"/>
              <a:t>Discussion</a:t>
            </a:r>
          </a:p>
        </p:txBody>
      </p:sp>
      <p:sp>
        <p:nvSpPr>
          <p:cNvPr id="8" name="Text Placeholder 7">
            <a:extLst>
              <a:ext uri="{FF2B5EF4-FFF2-40B4-BE49-F238E27FC236}">
                <a16:creationId xmlns:a16="http://schemas.microsoft.com/office/drawing/2014/main" id="{1A49609B-DD4A-4980-AA9A-17BF273F54BB}"/>
              </a:ext>
            </a:extLst>
          </p:cNvPr>
          <p:cNvSpPr>
            <a:spLocks noGrp="1"/>
          </p:cNvSpPr>
          <p:nvPr>
            <p:ph type="body" sz="quarter" idx="15"/>
          </p:nvPr>
        </p:nvSpPr>
        <p:spPr>
          <a:xfrm>
            <a:off x="681816" y="4111924"/>
            <a:ext cx="7686009" cy="1438274"/>
          </a:xfrm>
        </p:spPr>
        <p:txBody>
          <a:bodyPr/>
          <a:lstStyle/>
          <a:p>
            <a:pPr>
              <a:lnSpc>
                <a:spcPct val="100000"/>
              </a:lnSpc>
              <a:spcBef>
                <a:spcPts val="600"/>
              </a:spcBef>
            </a:pPr>
            <a:r>
              <a:rPr lang="en-US" dirty="0"/>
              <a:t>Seeking out and collaborating with persons and agencies that have first hand knowledge concerning a person’s mental health history and treatment, as well as knowledge about the current crisis situation, is vital to the success of a crisis services provider’s ability to intervene and support the person in a time of crisis.</a:t>
            </a:r>
          </a:p>
          <a:p>
            <a:pPr>
              <a:lnSpc>
                <a:spcPct val="100000"/>
              </a:lnSpc>
              <a:spcBef>
                <a:spcPts val="600"/>
              </a:spcBef>
            </a:pPr>
            <a:r>
              <a:rPr lang="en-US" dirty="0"/>
              <a:t>Building collaborative relationships in the community benefits not only the persons of crisis services, but also the crisis delivery system as a whole. Sharing information and resources among community agencies can improve the crisis service delivery system to be more effective and efficient.</a:t>
            </a:r>
          </a:p>
        </p:txBody>
      </p:sp>
      <p:cxnSp>
        <p:nvCxnSpPr>
          <p:cNvPr id="9" name="line">
            <a:extLst>
              <a:ext uri="{FF2B5EF4-FFF2-40B4-BE49-F238E27FC236}">
                <a16:creationId xmlns:a16="http://schemas.microsoft.com/office/drawing/2014/main" id="{E8A21DE8-44FF-4FFA-AAD7-745AF2F326E1}"/>
              </a:ext>
            </a:extLst>
          </p:cNvPr>
          <p:cNvCxnSpPr>
            <a:cxnSpLocks/>
          </p:cNvCxnSpPr>
          <p:nvPr/>
        </p:nvCxnSpPr>
        <p:spPr>
          <a:xfrm>
            <a:off x="764469" y="2335883"/>
            <a:ext cx="761506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0" name="border">
            <a:extLst>
              <a:ext uri="{FF2B5EF4-FFF2-40B4-BE49-F238E27FC236}">
                <a16:creationId xmlns:a16="http://schemas.microsoft.com/office/drawing/2014/main" id="{A5B352B7-F9E1-4420-B221-9D85D288FEEC}"/>
              </a:ext>
            </a:extLst>
          </p:cNvPr>
          <p:cNvSpPr/>
          <p:nvPr/>
        </p:nvSpPr>
        <p:spPr>
          <a:xfrm>
            <a:off x="628649" y="1924277"/>
            <a:ext cx="7886702" cy="378541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12" name="line">
            <a:extLst>
              <a:ext uri="{FF2B5EF4-FFF2-40B4-BE49-F238E27FC236}">
                <a16:creationId xmlns:a16="http://schemas.microsoft.com/office/drawing/2014/main" id="{E2DBEA54-100A-4DEB-8505-44DA42D7A264}"/>
              </a:ext>
            </a:extLst>
          </p:cNvPr>
          <p:cNvCxnSpPr>
            <a:cxnSpLocks/>
          </p:cNvCxnSpPr>
          <p:nvPr/>
        </p:nvCxnSpPr>
        <p:spPr>
          <a:xfrm>
            <a:off x="764469" y="4089449"/>
            <a:ext cx="761506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815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500"/>
                                        <p:tgtEl>
                                          <p:spTgt spid="7">
                                            <p:txEl>
                                              <p:pRg st="0" end="0"/>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uiExpand="1" build="p"/>
      <p:bldP spid="7" grpId="0" build="p"/>
      <p:bldP spid="8" grpId="0" uiExpand="1" build="p"/>
      <p:bldP spid="10"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C72ADF-3938-42E4-B75D-730888D11DF0}"/>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DB39850A-BFB0-4355-A346-A639388DD013}"/>
              </a:ext>
            </a:extLst>
          </p:cNvPr>
          <p:cNvSpPr>
            <a:spLocks noGrp="1"/>
          </p:cNvSpPr>
          <p:nvPr>
            <p:ph type="title"/>
          </p:nvPr>
        </p:nvSpPr>
        <p:spPr>
          <a:xfrm>
            <a:off x="628649" y="963627"/>
            <a:ext cx="7886700" cy="599379"/>
          </a:xfrm>
        </p:spPr>
        <p:txBody>
          <a:bodyPr/>
          <a:lstStyle/>
          <a:p>
            <a:r>
              <a:rPr lang="en-US" dirty="0"/>
              <a:t>Services and persons that a crisis service provider may wish to collaborate with:</a:t>
            </a:r>
          </a:p>
        </p:txBody>
      </p:sp>
      <p:sp>
        <p:nvSpPr>
          <p:cNvPr id="4" name="Slide Number Placeholder 3">
            <a:extLst>
              <a:ext uri="{FF2B5EF4-FFF2-40B4-BE49-F238E27FC236}">
                <a16:creationId xmlns:a16="http://schemas.microsoft.com/office/drawing/2014/main" id="{820D5E03-8B69-4349-BCA9-3B850900A9EC}"/>
              </a:ext>
            </a:extLst>
          </p:cNvPr>
          <p:cNvSpPr>
            <a:spLocks noGrp="1"/>
          </p:cNvSpPr>
          <p:nvPr>
            <p:ph type="sldNum" sz="quarter" idx="12"/>
          </p:nvPr>
        </p:nvSpPr>
        <p:spPr/>
        <p:txBody>
          <a:bodyPr/>
          <a:lstStyle/>
          <a:p>
            <a:fld id="{C594740B-4443-42E0-BD04-50747A72C1C0}" type="slidenum">
              <a:rPr lang="en-US" smtClean="0"/>
              <a:t>193</a:t>
            </a:fld>
            <a:endParaRPr lang="en-US"/>
          </a:p>
        </p:txBody>
      </p:sp>
      <p:sp>
        <p:nvSpPr>
          <p:cNvPr id="5" name="Content Placeholder 4">
            <a:extLst>
              <a:ext uri="{FF2B5EF4-FFF2-40B4-BE49-F238E27FC236}">
                <a16:creationId xmlns:a16="http://schemas.microsoft.com/office/drawing/2014/main" id="{0148B8E7-A3E0-4837-9332-2B73B30FB678}"/>
              </a:ext>
            </a:extLst>
          </p:cNvPr>
          <p:cNvSpPr>
            <a:spLocks noGrp="1"/>
          </p:cNvSpPr>
          <p:nvPr>
            <p:ph idx="1"/>
          </p:nvPr>
        </p:nvSpPr>
        <p:spPr>
          <a:xfrm>
            <a:off x="531632" y="3785189"/>
            <a:ext cx="8187070" cy="518751"/>
          </a:xfrm>
        </p:spPr>
        <p:txBody>
          <a:bodyPr/>
          <a:lstStyle/>
          <a:p>
            <a:pPr>
              <a:lnSpc>
                <a:spcPct val="100000"/>
              </a:lnSpc>
            </a:pPr>
            <a:r>
              <a:rPr lang="en-US" dirty="0"/>
              <a:t>What are the advantages of collaborating with the informal and formal supports that a person may have in the community?</a:t>
            </a:r>
          </a:p>
        </p:txBody>
      </p:sp>
      <p:sp>
        <p:nvSpPr>
          <p:cNvPr id="6" name="Content Placeholder 5">
            <a:extLst>
              <a:ext uri="{FF2B5EF4-FFF2-40B4-BE49-F238E27FC236}">
                <a16:creationId xmlns:a16="http://schemas.microsoft.com/office/drawing/2014/main" id="{E764E424-4886-4E30-9822-7E9ECA88B15B}"/>
              </a:ext>
            </a:extLst>
          </p:cNvPr>
          <p:cNvSpPr>
            <a:spLocks noGrp="1"/>
          </p:cNvSpPr>
          <p:nvPr>
            <p:ph idx="13"/>
          </p:nvPr>
        </p:nvSpPr>
        <p:spPr>
          <a:xfrm>
            <a:off x="628649" y="1724669"/>
            <a:ext cx="7993030" cy="2230647"/>
          </a:xfrm>
        </p:spPr>
        <p:txBody>
          <a:bodyPr/>
          <a:lstStyle/>
          <a:p>
            <a:pPr marL="214308" indent="-214308">
              <a:lnSpc>
                <a:spcPct val="100000"/>
              </a:lnSpc>
              <a:spcBef>
                <a:spcPts val="0"/>
              </a:spcBef>
              <a:spcAft>
                <a:spcPts val="0"/>
              </a:spcAft>
              <a:buFont typeface="Arial" panose="020B0604020202020204" pitchFamily="34" charset="0"/>
              <a:buChar char="•"/>
            </a:pPr>
            <a:r>
              <a:rPr lang="en-US" dirty="0"/>
              <a:t>Family of the person</a:t>
            </a:r>
          </a:p>
          <a:p>
            <a:pPr marL="214308" indent="-214308">
              <a:lnSpc>
                <a:spcPct val="100000"/>
              </a:lnSpc>
              <a:spcBef>
                <a:spcPts val="0"/>
              </a:spcBef>
              <a:spcAft>
                <a:spcPts val="0"/>
              </a:spcAft>
              <a:buFont typeface="Arial" panose="020B0604020202020204" pitchFamily="34" charset="0"/>
              <a:buChar char="•"/>
            </a:pPr>
            <a:r>
              <a:rPr lang="en-US" dirty="0"/>
              <a:t>Friends of the person</a:t>
            </a:r>
          </a:p>
          <a:p>
            <a:pPr marL="214308" indent="-214308">
              <a:lnSpc>
                <a:spcPct val="100000"/>
              </a:lnSpc>
              <a:spcBef>
                <a:spcPts val="0"/>
              </a:spcBef>
              <a:spcAft>
                <a:spcPts val="0"/>
              </a:spcAft>
              <a:buFont typeface="Arial" panose="020B0604020202020204" pitchFamily="34" charset="0"/>
              <a:buChar char="•"/>
            </a:pPr>
            <a:r>
              <a:rPr lang="en-US" dirty="0"/>
              <a:t>Landlords of the person</a:t>
            </a:r>
          </a:p>
          <a:p>
            <a:pPr marL="214308" indent="-214308">
              <a:lnSpc>
                <a:spcPct val="100000"/>
              </a:lnSpc>
              <a:spcBef>
                <a:spcPts val="0"/>
              </a:spcBef>
              <a:spcAft>
                <a:spcPts val="0"/>
              </a:spcAft>
              <a:buFont typeface="Arial" panose="020B0604020202020204" pitchFamily="34" charset="0"/>
              <a:buChar char="•"/>
            </a:pPr>
            <a:r>
              <a:rPr lang="en-US" dirty="0"/>
              <a:t>Employers/co-workers of the person</a:t>
            </a:r>
          </a:p>
          <a:p>
            <a:pPr marL="214308" indent="-214308">
              <a:lnSpc>
                <a:spcPct val="100000"/>
              </a:lnSpc>
              <a:spcBef>
                <a:spcPts val="0"/>
              </a:spcBef>
              <a:spcAft>
                <a:spcPts val="0"/>
              </a:spcAft>
              <a:buFont typeface="Arial" panose="020B0604020202020204" pitchFamily="34" charset="0"/>
              <a:buChar char="•"/>
            </a:pPr>
            <a:r>
              <a:rPr lang="en-US" dirty="0"/>
              <a:t>Mental Health Clinics</a:t>
            </a:r>
          </a:p>
          <a:p>
            <a:pPr marL="214308" indent="-214308">
              <a:lnSpc>
                <a:spcPct val="100000"/>
              </a:lnSpc>
              <a:spcBef>
                <a:spcPts val="0"/>
              </a:spcBef>
              <a:spcAft>
                <a:spcPts val="0"/>
              </a:spcAft>
              <a:buFont typeface="Arial" panose="020B0604020202020204" pitchFamily="34" charset="0"/>
              <a:buChar char="•"/>
            </a:pPr>
            <a:r>
              <a:rPr lang="en-US" dirty="0"/>
              <a:t>Mental Health Case Managers</a:t>
            </a:r>
          </a:p>
          <a:p>
            <a:pPr marL="214308" indent="-214308">
              <a:lnSpc>
                <a:spcPct val="100000"/>
              </a:lnSpc>
              <a:spcBef>
                <a:spcPts val="0"/>
              </a:spcBef>
              <a:spcAft>
                <a:spcPts val="0"/>
              </a:spcAft>
              <a:buFont typeface="Arial" panose="020B0604020202020204" pitchFamily="34" charset="0"/>
              <a:buChar char="•"/>
            </a:pPr>
            <a:r>
              <a:rPr lang="en-US" dirty="0"/>
              <a:t>Mental Health Community Support Programs</a:t>
            </a:r>
          </a:p>
          <a:p>
            <a:pPr marL="214308" indent="-214308">
              <a:lnSpc>
                <a:spcPct val="100000"/>
              </a:lnSpc>
              <a:spcBef>
                <a:spcPts val="0"/>
              </a:spcBef>
              <a:spcAft>
                <a:spcPts val="0"/>
              </a:spcAft>
              <a:buFont typeface="Arial" panose="020B0604020202020204" pitchFamily="34" charset="0"/>
              <a:buChar char="•"/>
            </a:pPr>
            <a:r>
              <a:rPr lang="en-US" dirty="0"/>
              <a:t>Mental Health Rehabilitation Services Providers</a:t>
            </a:r>
          </a:p>
          <a:p>
            <a:pPr marL="214308" indent="-214308">
              <a:lnSpc>
                <a:spcPct val="100000"/>
              </a:lnSpc>
              <a:spcBef>
                <a:spcPts val="0"/>
              </a:spcBef>
              <a:spcAft>
                <a:spcPts val="0"/>
              </a:spcAft>
              <a:buFont typeface="Arial" panose="020B0604020202020204" pitchFamily="34" charset="0"/>
              <a:buChar char="•"/>
            </a:pPr>
            <a:r>
              <a:rPr lang="en-US" dirty="0"/>
              <a:t>Peer Support Centers</a:t>
            </a:r>
          </a:p>
          <a:p>
            <a:pPr marL="214308" indent="-214308">
              <a:lnSpc>
                <a:spcPct val="100000"/>
              </a:lnSpc>
              <a:spcBef>
                <a:spcPts val="0"/>
              </a:spcBef>
              <a:spcAft>
                <a:spcPts val="0"/>
              </a:spcAft>
              <a:buFont typeface="Arial" panose="020B0604020202020204" pitchFamily="34" charset="0"/>
              <a:buChar char="•"/>
            </a:pPr>
            <a:r>
              <a:rPr lang="en-US" dirty="0"/>
              <a:t>Emergency Medical Technicians/Ambulance Companies</a:t>
            </a:r>
          </a:p>
          <a:p>
            <a:pPr marL="214308" indent="-214308">
              <a:lnSpc>
                <a:spcPct val="100000"/>
              </a:lnSpc>
              <a:spcBef>
                <a:spcPts val="0"/>
              </a:spcBef>
              <a:spcAft>
                <a:spcPts val="0"/>
              </a:spcAft>
              <a:buFont typeface="Arial" panose="020B0604020202020204" pitchFamily="34" charset="0"/>
              <a:buChar char="•"/>
            </a:pPr>
            <a:r>
              <a:rPr lang="en-US" dirty="0"/>
              <a:t>Home Health Agencies</a:t>
            </a:r>
          </a:p>
          <a:p>
            <a:pPr marL="214308" indent="-214308">
              <a:lnSpc>
                <a:spcPct val="100000"/>
              </a:lnSpc>
              <a:spcBef>
                <a:spcPts val="0"/>
              </a:spcBef>
              <a:spcAft>
                <a:spcPts val="0"/>
              </a:spcAft>
              <a:buFont typeface="Arial" panose="020B0604020202020204" pitchFamily="34" charset="0"/>
              <a:buChar char="•"/>
            </a:pPr>
            <a:r>
              <a:rPr lang="en-US" dirty="0"/>
              <a:t>Law enforcement/Sheriff officers/Juvenile Justice officers</a:t>
            </a:r>
          </a:p>
          <a:p>
            <a:pPr marL="214308" indent="-214308">
              <a:lnSpc>
                <a:spcPct val="100000"/>
              </a:lnSpc>
              <a:spcBef>
                <a:spcPts val="0"/>
              </a:spcBef>
              <a:spcAft>
                <a:spcPts val="0"/>
              </a:spcAft>
              <a:buFont typeface="Arial" panose="020B0604020202020204" pitchFamily="34" charset="0"/>
              <a:buChar char="•"/>
            </a:pPr>
            <a:r>
              <a:rPr lang="en-US" dirty="0"/>
              <a:t>Court personnel</a:t>
            </a:r>
          </a:p>
          <a:p>
            <a:pPr marL="214308" indent="-214308">
              <a:lnSpc>
                <a:spcPct val="100000"/>
              </a:lnSpc>
              <a:spcBef>
                <a:spcPts val="0"/>
              </a:spcBef>
              <a:spcAft>
                <a:spcPts val="0"/>
              </a:spcAft>
              <a:buFont typeface="Arial" panose="020B0604020202020204" pitchFamily="34" charset="0"/>
              <a:buChar char="•"/>
            </a:pPr>
            <a:r>
              <a:rPr lang="en-US" dirty="0"/>
              <a:t>General Practitioners/Medical Clinics</a:t>
            </a:r>
          </a:p>
          <a:p>
            <a:pPr marL="214308" indent="-214308">
              <a:lnSpc>
                <a:spcPct val="100000"/>
              </a:lnSpc>
              <a:spcBef>
                <a:spcPts val="0"/>
              </a:spcBef>
              <a:spcAft>
                <a:spcPts val="0"/>
              </a:spcAft>
              <a:buFont typeface="Arial" panose="020B0604020202020204" pitchFamily="34" charset="0"/>
              <a:buChar char="•"/>
            </a:pPr>
            <a:r>
              <a:rPr lang="en-US" dirty="0"/>
              <a:t>Social Service Agencies</a:t>
            </a:r>
          </a:p>
          <a:p>
            <a:pPr marL="214308" indent="-214308">
              <a:lnSpc>
                <a:spcPct val="100000"/>
              </a:lnSpc>
              <a:spcBef>
                <a:spcPts val="0"/>
              </a:spcBef>
              <a:spcAft>
                <a:spcPts val="0"/>
              </a:spcAft>
              <a:buFont typeface="Arial" panose="020B0604020202020204" pitchFamily="34" charset="0"/>
              <a:buChar char="•"/>
            </a:pPr>
            <a:r>
              <a:rPr lang="en-US" dirty="0"/>
              <a:t>Schools</a:t>
            </a:r>
          </a:p>
          <a:p>
            <a:pPr marL="214308" indent="-214308">
              <a:lnSpc>
                <a:spcPct val="100000"/>
              </a:lnSpc>
              <a:spcBef>
                <a:spcPts val="0"/>
              </a:spcBef>
              <a:spcAft>
                <a:spcPts val="0"/>
              </a:spcAft>
              <a:buFont typeface="Arial" panose="020B0604020202020204" pitchFamily="34" charset="0"/>
              <a:buChar char="•"/>
            </a:pPr>
            <a:r>
              <a:rPr lang="en-US" dirty="0"/>
              <a:t>Hospitals/Emergency Departments</a:t>
            </a:r>
          </a:p>
          <a:p>
            <a:pPr marL="214308" indent="-214308">
              <a:lnSpc>
                <a:spcPct val="100000"/>
              </a:lnSpc>
              <a:spcBef>
                <a:spcPts val="0"/>
              </a:spcBef>
              <a:spcAft>
                <a:spcPts val="0"/>
              </a:spcAft>
              <a:buFont typeface="Arial" panose="020B0604020202020204" pitchFamily="34" charset="0"/>
              <a:buChar char="•"/>
            </a:pPr>
            <a:r>
              <a:rPr lang="en-US" dirty="0"/>
              <a:t>Psychiatrists</a:t>
            </a:r>
          </a:p>
          <a:p>
            <a:pPr marL="214308" indent="-214308">
              <a:lnSpc>
                <a:spcPct val="100000"/>
              </a:lnSpc>
              <a:spcBef>
                <a:spcPts val="0"/>
              </a:spcBef>
              <a:spcAft>
                <a:spcPts val="0"/>
              </a:spcAft>
              <a:buFont typeface="Arial" panose="020B0604020202020204" pitchFamily="34" charset="0"/>
              <a:buChar char="•"/>
            </a:pPr>
            <a:r>
              <a:rPr lang="en-US" dirty="0"/>
              <a:t>Mental Health Advocates</a:t>
            </a:r>
          </a:p>
        </p:txBody>
      </p:sp>
      <p:sp>
        <p:nvSpPr>
          <p:cNvPr id="7" name="Text Placeholder 6">
            <a:extLst>
              <a:ext uri="{FF2B5EF4-FFF2-40B4-BE49-F238E27FC236}">
                <a16:creationId xmlns:a16="http://schemas.microsoft.com/office/drawing/2014/main" id="{3AE704E4-02C1-4038-93A0-4B25048318D4}"/>
              </a:ext>
            </a:extLst>
          </p:cNvPr>
          <p:cNvSpPr>
            <a:spLocks noGrp="1"/>
          </p:cNvSpPr>
          <p:nvPr>
            <p:ph type="body" sz="quarter" idx="14"/>
          </p:nvPr>
        </p:nvSpPr>
        <p:spPr>
          <a:xfrm>
            <a:off x="531632" y="4359337"/>
            <a:ext cx="8187070" cy="1765013"/>
          </a:xfrm>
        </p:spPr>
        <p:txBody>
          <a:bodyPr/>
          <a:lstStyle/>
          <a:p>
            <a:pPr>
              <a:lnSpc>
                <a:spcPct val="100000"/>
              </a:lnSpc>
              <a:spcBef>
                <a:spcPts val="0"/>
              </a:spcBef>
            </a:pPr>
            <a:r>
              <a:rPr lang="en-US" dirty="0"/>
              <a:t>Crisis service providers cannot be all things to all people. They have a role to fill in the community, which is to provide intervention and support to people who are experiencing a mental health crisis. Following this intervention the crisis service provider must be able to transfer the stabilized person to the person’s usual support network or specialized support system as needed. As part of this transition, crisis service provider must be willing to work with the person’s support network to the extent that the person allows. Sometimes enlisting friends and family to better support the person is appropriate. Depending on the person, involving formal support services such as peer support services or mental health rehabilitation services may be an option. Ideally the person will be able to receive support as needed through a number of avenues. The list above is a partial listing of people and organizations with whom a crisis service provider may wish to collaborate.</a:t>
            </a:r>
          </a:p>
        </p:txBody>
      </p:sp>
      <p:cxnSp>
        <p:nvCxnSpPr>
          <p:cNvPr id="8" name="line">
            <a:extLst>
              <a:ext uri="{FF2B5EF4-FFF2-40B4-BE49-F238E27FC236}">
                <a16:creationId xmlns:a16="http://schemas.microsoft.com/office/drawing/2014/main" id="{3EB78172-8BC0-4CA9-A338-31DC5B111F1D}"/>
              </a:ext>
            </a:extLst>
          </p:cNvPr>
          <p:cNvCxnSpPr>
            <a:cxnSpLocks/>
          </p:cNvCxnSpPr>
          <p:nvPr/>
        </p:nvCxnSpPr>
        <p:spPr>
          <a:xfrm>
            <a:off x="628650" y="4359337"/>
            <a:ext cx="7886700"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9" name="border">
            <a:extLst>
              <a:ext uri="{FF2B5EF4-FFF2-40B4-BE49-F238E27FC236}">
                <a16:creationId xmlns:a16="http://schemas.microsoft.com/office/drawing/2014/main" id="{11025F8B-EE65-4AEB-9375-6AE4A54792A0}"/>
              </a:ext>
            </a:extLst>
          </p:cNvPr>
          <p:cNvSpPr/>
          <p:nvPr/>
        </p:nvSpPr>
        <p:spPr>
          <a:xfrm>
            <a:off x="403373" y="1660936"/>
            <a:ext cx="8337254" cy="450594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28286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fade">
                                      <p:cBhvr>
                                        <p:cTn id="33" dur="500"/>
                                        <p:tgtEl>
                                          <p:spTgt spid="6">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7" end="7"/>
                                            </p:txEl>
                                          </p:spTgt>
                                        </p:tgtEl>
                                        <p:attrNameLst>
                                          <p:attrName>style.visibility</p:attrName>
                                        </p:attrNameLst>
                                      </p:cBhvr>
                                      <p:to>
                                        <p:strVal val="visible"/>
                                      </p:to>
                                    </p:set>
                                    <p:animEffect transition="in" filter="fade">
                                      <p:cBhvr>
                                        <p:cTn id="36" dur="500"/>
                                        <p:tgtEl>
                                          <p:spTgt spid="6">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fade">
                                      <p:cBhvr>
                                        <p:cTn id="39" dur="500"/>
                                        <p:tgtEl>
                                          <p:spTgt spid="6">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500"/>
                                        <p:tgtEl>
                                          <p:spTgt spid="6">
                                            <p:txEl>
                                              <p:pRg st="9" end="9"/>
                                            </p:txEl>
                                          </p:spTgt>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6">
                                            <p:txEl>
                                              <p:pRg st="10" end="10"/>
                                            </p:txEl>
                                          </p:spTgt>
                                        </p:tgtEl>
                                        <p:attrNameLst>
                                          <p:attrName>style.visibility</p:attrName>
                                        </p:attrNameLst>
                                      </p:cBhvr>
                                      <p:to>
                                        <p:strVal val="visible"/>
                                      </p:to>
                                    </p:set>
                                    <p:animEffect transition="in" filter="fade">
                                      <p:cBhvr>
                                        <p:cTn id="46" dur="500"/>
                                        <p:tgtEl>
                                          <p:spTgt spid="6">
                                            <p:txEl>
                                              <p:pRg st="10" end="1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animEffect transition="in" filter="fade">
                                      <p:cBhvr>
                                        <p:cTn id="49" dur="500"/>
                                        <p:tgtEl>
                                          <p:spTgt spid="6">
                                            <p:txEl>
                                              <p:pRg st="11" end="1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fade">
                                      <p:cBhvr>
                                        <p:cTn id="52" dur="500"/>
                                        <p:tgtEl>
                                          <p:spTgt spid="6">
                                            <p:txEl>
                                              <p:pRg st="12" end="12"/>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xEl>
                                              <p:pRg st="13" end="13"/>
                                            </p:txEl>
                                          </p:spTgt>
                                        </p:tgtEl>
                                        <p:attrNameLst>
                                          <p:attrName>style.visibility</p:attrName>
                                        </p:attrNameLst>
                                      </p:cBhvr>
                                      <p:to>
                                        <p:strVal val="visible"/>
                                      </p:to>
                                    </p:set>
                                    <p:animEffect transition="in" filter="fade">
                                      <p:cBhvr>
                                        <p:cTn id="55" dur="500"/>
                                        <p:tgtEl>
                                          <p:spTgt spid="6">
                                            <p:txEl>
                                              <p:pRg st="13" end="13"/>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
                                            <p:txEl>
                                              <p:pRg st="14" end="14"/>
                                            </p:txEl>
                                          </p:spTgt>
                                        </p:tgtEl>
                                        <p:attrNameLst>
                                          <p:attrName>style.visibility</p:attrName>
                                        </p:attrNameLst>
                                      </p:cBhvr>
                                      <p:to>
                                        <p:strVal val="visible"/>
                                      </p:to>
                                    </p:set>
                                    <p:animEffect transition="in" filter="fade">
                                      <p:cBhvr>
                                        <p:cTn id="58" dur="500"/>
                                        <p:tgtEl>
                                          <p:spTgt spid="6">
                                            <p:txEl>
                                              <p:pRg st="14" end="14"/>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xEl>
                                              <p:pRg st="15" end="15"/>
                                            </p:txEl>
                                          </p:spTgt>
                                        </p:tgtEl>
                                        <p:attrNameLst>
                                          <p:attrName>style.visibility</p:attrName>
                                        </p:attrNameLst>
                                      </p:cBhvr>
                                      <p:to>
                                        <p:strVal val="visible"/>
                                      </p:to>
                                    </p:set>
                                    <p:animEffect transition="in" filter="fade">
                                      <p:cBhvr>
                                        <p:cTn id="61" dur="500"/>
                                        <p:tgtEl>
                                          <p:spTgt spid="6">
                                            <p:txEl>
                                              <p:pRg st="15" end="15"/>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xEl>
                                              <p:pRg st="16" end="16"/>
                                            </p:txEl>
                                          </p:spTgt>
                                        </p:tgtEl>
                                        <p:attrNameLst>
                                          <p:attrName>style.visibility</p:attrName>
                                        </p:attrNameLst>
                                      </p:cBhvr>
                                      <p:to>
                                        <p:strVal val="visible"/>
                                      </p:to>
                                    </p:set>
                                    <p:animEffect transition="in" filter="fade">
                                      <p:cBhvr>
                                        <p:cTn id="64" dur="500"/>
                                        <p:tgtEl>
                                          <p:spTgt spid="6">
                                            <p:txEl>
                                              <p:pRg st="16" end="16"/>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
                                            <p:txEl>
                                              <p:pRg st="17" end="17"/>
                                            </p:txEl>
                                          </p:spTgt>
                                        </p:tgtEl>
                                        <p:attrNameLst>
                                          <p:attrName>style.visibility</p:attrName>
                                        </p:attrNameLst>
                                      </p:cBhvr>
                                      <p:to>
                                        <p:strVal val="visible"/>
                                      </p:to>
                                    </p:set>
                                    <p:animEffect transition="in" filter="fade">
                                      <p:cBhvr>
                                        <p:cTn id="67" dur="500"/>
                                        <p:tgtEl>
                                          <p:spTgt spid="6">
                                            <p:txEl>
                                              <p:pRg st="17" end="17"/>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
                                            <p:txEl>
                                              <p:pRg st="18" end="18"/>
                                            </p:txEl>
                                          </p:spTgt>
                                        </p:tgtEl>
                                        <p:attrNameLst>
                                          <p:attrName>style.visibility</p:attrName>
                                        </p:attrNameLst>
                                      </p:cBhvr>
                                      <p:to>
                                        <p:strVal val="visible"/>
                                      </p:to>
                                    </p:set>
                                    <p:animEffect transition="in" filter="fade">
                                      <p:cBhvr>
                                        <p:cTn id="70" dur="500"/>
                                        <p:tgtEl>
                                          <p:spTgt spid="6">
                                            <p:txEl>
                                              <p:pRg st="18" end="18"/>
                                            </p:txEl>
                                          </p:spTgt>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5">
                                            <p:txEl>
                                              <p:pRg st="0" end="0"/>
                                            </p:txEl>
                                          </p:spTgt>
                                        </p:tgtEl>
                                        <p:attrNameLst>
                                          <p:attrName>style.visibility</p:attrName>
                                        </p:attrNameLst>
                                      </p:cBhvr>
                                      <p:to>
                                        <p:strVal val="visible"/>
                                      </p:to>
                                    </p:set>
                                    <p:animEffect transition="in" filter="fade">
                                      <p:cBhvr>
                                        <p:cTn id="74" dur="500"/>
                                        <p:tgtEl>
                                          <p:spTgt spid="5">
                                            <p:txEl>
                                              <p:pRg st="0" end="0"/>
                                            </p:txEl>
                                          </p:spTgt>
                                        </p:tgtEl>
                                      </p:cBhvr>
                                    </p:animEffect>
                                  </p:childTnLst>
                                </p:cTn>
                              </p:par>
                            </p:childTnLst>
                          </p:cTn>
                        </p:par>
                        <p:par>
                          <p:cTn id="75" fill="hold">
                            <p:stCondLst>
                              <p:cond delay="3000"/>
                            </p:stCondLst>
                            <p:childTnLst>
                              <p:par>
                                <p:cTn id="76" presetID="10" presetClass="entr" presetSubtype="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500"/>
                                        <p:tgtEl>
                                          <p:spTgt spid="8"/>
                                        </p:tgtEl>
                                      </p:cBhvr>
                                    </p:animEffect>
                                  </p:childTnLst>
                                </p:cTn>
                              </p:par>
                            </p:childTnLst>
                          </p:cTn>
                        </p:par>
                        <p:par>
                          <p:cTn id="79" fill="hold">
                            <p:stCondLst>
                              <p:cond delay="3500"/>
                            </p:stCondLst>
                            <p:childTnLst>
                              <p:par>
                                <p:cTn id="80" presetID="10" presetClass="entr" presetSubtype="0" fill="hold" grpId="0" nodeType="afterEffect">
                                  <p:stCondLst>
                                    <p:cond delay="0"/>
                                  </p:stCondLst>
                                  <p:childTnLst>
                                    <p:set>
                                      <p:cBhvr>
                                        <p:cTn id="81" dur="1" fill="hold">
                                          <p:stCondLst>
                                            <p:cond delay="0"/>
                                          </p:stCondLst>
                                        </p:cTn>
                                        <p:tgtEl>
                                          <p:spTgt spid="7">
                                            <p:txEl>
                                              <p:pRg st="0" end="0"/>
                                            </p:txEl>
                                          </p:spTgt>
                                        </p:tgtEl>
                                        <p:attrNameLst>
                                          <p:attrName>style.visibility</p:attrName>
                                        </p:attrNameLst>
                                      </p:cBhvr>
                                      <p:to>
                                        <p:strVal val="visible"/>
                                      </p:to>
                                    </p:set>
                                    <p:animEffect transition="in" filter="fade">
                                      <p:cBhvr>
                                        <p:cTn id="8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6" grpId="0" uiExpand="1" build="p"/>
      <p:bldP spid="7" grpId="0" build="p"/>
      <p:bldP spid="9"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BEFF0F-67B7-4BB7-AD76-B0991BD24F9F}"/>
              </a:ext>
            </a:extLst>
          </p:cNvPr>
          <p:cNvSpPr>
            <a:spLocks noGrp="1"/>
          </p:cNvSpPr>
          <p:nvPr>
            <p:ph idx="1"/>
          </p:nvPr>
        </p:nvSpPr>
        <p:spPr>
          <a:xfrm>
            <a:off x="478467" y="999460"/>
            <a:ext cx="8325293" cy="5177502"/>
          </a:xfrm>
        </p:spPr>
        <p:txBody>
          <a:bodyPr/>
          <a:lstStyle/>
          <a:p>
            <a:pPr>
              <a:lnSpc>
                <a:spcPct val="100000"/>
              </a:lnSpc>
              <a:spcBef>
                <a:spcPts val="600"/>
              </a:spcBef>
            </a:pPr>
            <a:r>
              <a:rPr lang="en-US" dirty="0"/>
              <a:t>At times the crisis service provider’s role will be to assist the persons in developing or extending their support network. Collaboration with other providers will assist in making appropriate referrals for those individuals who will need more support or a more specialized support than their current network can provide. Collaboration with community providers and individuals in the community can have a very positive effect on willingness to enlist the help of the crisis service provider when needed. It is often a lot easier for most of us to seek help from someone we know. Building relationships with advocates, persons, families of persons and community service providers will make the intervention process less stressful for everyone.</a:t>
            </a:r>
          </a:p>
          <a:p>
            <a:pPr>
              <a:lnSpc>
                <a:spcPct val="100000"/>
              </a:lnSpc>
              <a:spcBef>
                <a:spcPts val="600"/>
              </a:spcBef>
            </a:pPr>
            <a:r>
              <a:rPr lang="en-US" sz="1600" b="1" dirty="0">
                <a:solidFill>
                  <a:srgbClr val="20386D"/>
                </a:solidFill>
                <a:latin typeface="PermianSlabSerifTypeface" panose="02000000000000000000" pitchFamily="50" charset="0"/>
              </a:rPr>
              <a:t>How should a crisis service provider go about collaborating with community services, advocates, potential persons and potential persons’ families?</a:t>
            </a:r>
          </a:p>
          <a:p>
            <a:pPr>
              <a:lnSpc>
                <a:spcPct val="100000"/>
              </a:lnSpc>
              <a:spcBef>
                <a:spcPts val="600"/>
              </a:spcBef>
            </a:pPr>
            <a:r>
              <a:rPr lang="en-US" dirty="0"/>
              <a:t>One of the best ways to introduce any service is a visit by the people who will provide the service. The crisis service provider may wish to visit local providers such as mental health clinics, community support programs, peer support centers, vocational programs, case managers, home health care agencies and other agencies that may serve people who will utilize the crisis services system. Crisis Services providers should discuss the kind of cooperation that they may need from community providers either during or following a person’s crisis, how to make referrals to the community provider and how the community provider would refer someone to crisis services. Crisis Service providers should also discuss the services that they provide and explain the limitations of those services.</a:t>
            </a:r>
          </a:p>
          <a:p>
            <a:pPr>
              <a:lnSpc>
                <a:spcPct val="100000"/>
              </a:lnSpc>
              <a:spcBef>
                <a:spcPts val="600"/>
              </a:spcBef>
            </a:pPr>
            <a:r>
              <a:rPr lang="en-US" dirty="0"/>
              <a:t>Visiting individuals who will actually be assisted by the crisis service provider is another way of introducing the services into the community and building collaborative relationships. There are many ways of connecting with potential persons: visits to family and person operated groups, peer support centers, attend the regional mental health policy and planning council meetings, visit mental health service providers and hospitals, to name a few. </a:t>
            </a:r>
            <a:r>
              <a:rPr lang="en-US" b="1" dirty="0"/>
              <a:t>A special emphasis on individualized treatment and least restrictive environment is of particular importance when explaining crisis services to potential persons.</a:t>
            </a:r>
          </a:p>
          <a:p>
            <a:pPr>
              <a:lnSpc>
                <a:spcPct val="100000"/>
              </a:lnSpc>
              <a:spcBef>
                <a:spcPts val="600"/>
              </a:spcBef>
            </a:pPr>
            <a:r>
              <a:rPr lang="en-US" dirty="0"/>
              <a:t>A follow-up correspondence or contact should be made after the visits. Follow up activities are important to building good collaborative relationships.</a:t>
            </a:r>
          </a:p>
        </p:txBody>
      </p:sp>
      <p:sp>
        <p:nvSpPr>
          <p:cNvPr id="3" name="Footer Placeholder 2">
            <a:extLst>
              <a:ext uri="{FF2B5EF4-FFF2-40B4-BE49-F238E27FC236}">
                <a16:creationId xmlns:a16="http://schemas.microsoft.com/office/drawing/2014/main" id="{44BA430D-3FB9-47B6-8CAA-7FBFBED3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368455-AFA7-4649-A558-0ECC38907357}"/>
              </a:ext>
            </a:extLst>
          </p:cNvPr>
          <p:cNvSpPr>
            <a:spLocks noGrp="1"/>
          </p:cNvSpPr>
          <p:nvPr>
            <p:ph type="sldNum" sz="quarter" idx="12"/>
          </p:nvPr>
        </p:nvSpPr>
        <p:spPr/>
        <p:txBody>
          <a:bodyPr/>
          <a:lstStyle/>
          <a:p>
            <a:fld id="{C594740B-4443-42E0-BD04-50747A72C1C0}" type="slidenum">
              <a:rPr lang="en-US" smtClean="0"/>
              <a:t>194</a:t>
            </a:fld>
            <a:endParaRPr lang="en-US"/>
          </a:p>
        </p:txBody>
      </p:sp>
      <p:cxnSp>
        <p:nvCxnSpPr>
          <p:cNvPr id="5" name="line">
            <a:extLst>
              <a:ext uri="{FF2B5EF4-FFF2-40B4-BE49-F238E27FC236}">
                <a16:creationId xmlns:a16="http://schemas.microsoft.com/office/drawing/2014/main" id="{3D19EB49-D8A4-474B-AE42-5DA70A43E52A}"/>
              </a:ext>
            </a:extLst>
          </p:cNvPr>
          <p:cNvCxnSpPr>
            <a:cxnSpLocks/>
          </p:cNvCxnSpPr>
          <p:nvPr/>
        </p:nvCxnSpPr>
        <p:spPr>
          <a:xfrm>
            <a:off x="577812" y="2934575"/>
            <a:ext cx="798837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6" name="border">
            <a:extLst>
              <a:ext uri="{FF2B5EF4-FFF2-40B4-BE49-F238E27FC236}">
                <a16:creationId xmlns:a16="http://schemas.microsoft.com/office/drawing/2014/main" id="{8B1E61F5-66A9-410A-A593-858EC7FF6F1B}"/>
              </a:ext>
            </a:extLst>
          </p:cNvPr>
          <p:cNvSpPr/>
          <p:nvPr/>
        </p:nvSpPr>
        <p:spPr>
          <a:xfrm>
            <a:off x="366491" y="903767"/>
            <a:ext cx="8411018" cy="526311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14511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B7CCDB-B9F3-4439-9A83-6B432B97920A}"/>
              </a:ext>
            </a:extLst>
          </p:cNvPr>
          <p:cNvSpPr>
            <a:spLocks noGrp="1"/>
          </p:cNvSpPr>
          <p:nvPr>
            <p:ph idx="1"/>
          </p:nvPr>
        </p:nvSpPr>
        <p:spPr>
          <a:xfrm>
            <a:off x="681816" y="1744591"/>
            <a:ext cx="7886700" cy="3529154"/>
          </a:xfrm>
        </p:spPr>
        <p:txBody>
          <a:bodyPr/>
          <a:lstStyle/>
          <a:p>
            <a:pPr>
              <a:lnSpc>
                <a:spcPct val="100000"/>
              </a:lnSpc>
            </a:pPr>
            <a:r>
              <a:rPr lang="en-US" sz="1600" b="1" dirty="0">
                <a:solidFill>
                  <a:srgbClr val="20386D"/>
                </a:solidFill>
                <a:latin typeface="PermianSlabSerifTypeface" panose="02000000000000000000" pitchFamily="50" charset="0"/>
              </a:rPr>
              <a:t>What sort of collaboration should occur during a crisis intervention?</a:t>
            </a:r>
          </a:p>
          <a:p>
            <a:pPr>
              <a:lnSpc>
                <a:spcPct val="100000"/>
              </a:lnSpc>
              <a:spcBef>
                <a:spcPts val="600"/>
              </a:spcBef>
            </a:pPr>
            <a:r>
              <a:rPr lang="en-US" dirty="0"/>
              <a:t>The collaboration that occurs when the crisis service provider is intervening in a crisis will depend largely on the person being served. Asking the person about his or her support network is a very important piece of the crisis intervention process. However, a given person may not wish to involve family, friends, or service providers at the time of the crisis. He or she may not wish to involve others at all, or it may be something that he/she chooses after the crisis has stabilized. Others may wish to have family or friends directly involved.</a:t>
            </a:r>
          </a:p>
          <a:p>
            <a:pPr>
              <a:lnSpc>
                <a:spcPct val="100000"/>
              </a:lnSpc>
            </a:pPr>
            <a:r>
              <a:rPr lang="en-US" dirty="0"/>
              <a:t>If a person has developed a wellness or crisis assistance plan prior to the current crisis situation and/or has a Declaration for Mental Health Treatment, the crisis service provider should attempt to locate and follow the plan to the extent possible, including bringing in those people identified to assist with the plan.</a:t>
            </a:r>
          </a:p>
          <a:p>
            <a:pPr>
              <a:lnSpc>
                <a:spcPct val="100000"/>
              </a:lnSpc>
            </a:pPr>
            <a:r>
              <a:rPr lang="en-US" dirty="0"/>
              <a:t>In some instances, the family, friends, or community provider will request the assessment or intervention. When this is the case, the crisis service provider should get as much information about the situation as possible. Ask the family and/or friends about patterns, history and other information that may be helpful.</a:t>
            </a:r>
          </a:p>
          <a:p>
            <a:pPr>
              <a:lnSpc>
                <a:spcPct val="100000"/>
              </a:lnSpc>
            </a:pPr>
            <a:r>
              <a:rPr lang="en-US" dirty="0"/>
              <a:t>Often families or friends are concerned with the immediate issue rather than focusing on patterns of behavior that have lead up to the crisis situation.</a:t>
            </a:r>
          </a:p>
        </p:txBody>
      </p:sp>
      <p:sp>
        <p:nvSpPr>
          <p:cNvPr id="3" name="Footer Placeholder 2">
            <a:extLst>
              <a:ext uri="{FF2B5EF4-FFF2-40B4-BE49-F238E27FC236}">
                <a16:creationId xmlns:a16="http://schemas.microsoft.com/office/drawing/2014/main" id="{9588890E-C5F8-40B5-8CDD-B0EE1218551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4F7919-73A9-41A7-894A-6A3CE46AC19C}"/>
              </a:ext>
            </a:extLst>
          </p:cNvPr>
          <p:cNvSpPr>
            <a:spLocks noGrp="1"/>
          </p:cNvSpPr>
          <p:nvPr>
            <p:ph type="sldNum" sz="quarter" idx="12"/>
          </p:nvPr>
        </p:nvSpPr>
        <p:spPr/>
        <p:txBody>
          <a:bodyPr/>
          <a:lstStyle/>
          <a:p>
            <a:fld id="{C594740B-4443-42E0-BD04-50747A72C1C0}" type="slidenum">
              <a:rPr lang="en-US" smtClean="0"/>
              <a:t>195</a:t>
            </a:fld>
            <a:endParaRPr lang="en-US"/>
          </a:p>
        </p:txBody>
      </p:sp>
      <p:cxnSp>
        <p:nvCxnSpPr>
          <p:cNvPr id="5" name="line">
            <a:extLst>
              <a:ext uri="{FF2B5EF4-FFF2-40B4-BE49-F238E27FC236}">
                <a16:creationId xmlns:a16="http://schemas.microsoft.com/office/drawing/2014/main" id="{333BE0C1-406C-47DC-BBBC-C73B30D51B2D}"/>
              </a:ext>
            </a:extLst>
          </p:cNvPr>
          <p:cNvCxnSpPr>
            <a:cxnSpLocks/>
          </p:cNvCxnSpPr>
          <p:nvPr/>
        </p:nvCxnSpPr>
        <p:spPr>
          <a:xfrm>
            <a:off x="780724" y="2062699"/>
            <a:ext cx="758255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6" name="border">
            <a:extLst>
              <a:ext uri="{FF2B5EF4-FFF2-40B4-BE49-F238E27FC236}">
                <a16:creationId xmlns:a16="http://schemas.microsoft.com/office/drawing/2014/main" id="{7C7A31A1-E098-495A-9004-B1AB64EE68A4}"/>
              </a:ext>
            </a:extLst>
          </p:cNvPr>
          <p:cNvSpPr/>
          <p:nvPr/>
        </p:nvSpPr>
        <p:spPr>
          <a:xfrm>
            <a:off x="580139" y="1637412"/>
            <a:ext cx="7983722" cy="363633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72436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B7CCDB-B9F3-4439-9A83-6B432B97920A}"/>
              </a:ext>
            </a:extLst>
          </p:cNvPr>
          <p:cNvSpPr>
            <a:spLocks noGrp="1"/>
          </p:cNvSpPr>
          <p:nvPr>
            <p:ph idx="1"/>
          </p:nvPr>
        </p:nvSpPr>
        <p:spPr>
          <a:xfrm>
            <a:off x="681816" y="1711840"/>
            <a:ext cx="7886699" cy="4422590"/>
          </a:xfrm>
        </p:spPr>
        <p:txBody>
          <a:bodyPr/>
          <a:lstStyle/>
          <a:p>
            <a:pPr>
              <a:lnSpc>
                <a:spcPct val="100000"/>
              </a:lnSpc>
            </a:pPr>
            <a:r>
              <a:rPr lang="en-US" sz="1600" b="1" dirty="0">
                <a:solidFill>
                  <a:srgbClr val="20386D"/>
                </a:solidFill>
                <a:latin typeface="PermianSlabSerifTypeface" panose="02000000000000000000" pitchFamily="50" charset="0"/>
              </a:rPr>
              <a:t>What sort of information should be shared with families?</a:t>
            </a:r>
          </a:p>
          <a:p>
            <a:pPr>
              <a:lnSpc>
                <a:spcPct val="100000"/>
              </a:lnSpc>
              <a:spcBef>
                <a:spcPts val="600"/>
              </a:spcBef>
            </a:pPr>
            <a:r>
              <a:rPr lang="en-US" dirty="0"/>
              <a:t>When family members call because a loved one is in crisis, they are also experiencing a great deal of stress. They may have no experience with or understanding of mental illness or the effects of the overwhelming stress a crisis situation can cause. They will need some basic information.</a:t>
            </a:r>
          </a:p>
          <a:p>
            <a:pPr>
              <a:lnSpc>
                <a:spcPct val="100000"/>
              </a:lnSpc>
            </a:pPr>
            <a:r>
              <a:rPr lang="en-US" dirty="0"/>
              <a:t>Information to share with families and friends:</a:t>
            </a:r>
          </a:p>
          <a:p>
            <a:pPr marL="214308" indent="-214308">
              <a:lnSpc>
                <a:spcPct val="100000"/>
              </a:lnSpc>
              <a:spcBef>
                <a:spcPts val="450"/>
              </a:spcBef>
              <a:buFont typeface="Arial" panose="020B0604020202020204" pitchFamily="34" charset="0"/>
              <a:buChar char="•"/>
            </a:pPr>
            <a:r>
              <a:rPr lang="en-US" dirty="0"/>
              <a:t>Support families and friends for seeking help. </a:t>
            </a:r>
            <a:r>
              <a:rPr lang="en-US" i="1" dirty="0"/>
              <a:t>Ex. “You did the right thing by calling”.</a:t>
            </a:r>
          </a:p>
          <a:p>
            <a:pPr marL="214308" indent="-214308">
              <a:lnSpc>
                <a:spcPct val="100000"/>
              </a:lnSpc>
              <a:spcBef>
                <a:spcPts val="450"/>
              </a:spcBef>
              <a:buFont typeface="Arial" panose="020B0604020202020204" pitchFamily="34" charset="0"/>
              <a:buChar char="•"/>
            </a:pPr>
            <a:r>
              <a:rPr lang="en-US" dirty="0"/>
              <a:t>Tell families and friends that they and their loved one deserve to feel better and be healthy.</a:t>
            </a:r>
          </a:p>
          <a:p>
            <a:pPr marL="214308" indent="-214308">
              <a:lnSpc>
                <a:spcPct val="100000"/>
              </a:lnSpc>
              <a:spcBef>
                <a:spcPts val="450"/>
              </a:spcBef>
              <a:buFont typeface="Arial" panose="020B0604020202020204" pitchFamily="34" charset="0"/>
              <a:buChar char="•"/>
            </a:pPr>
            <a:r>
              <a:rPr lang="en-US" dirty="0"/>
              <a:t>State that mental illness is a medical illness, treatments exist, and family or friends did not cause it.</a:t>
            </a:r>
          </a:p>
          <a:p>
            <a:pPr marL="214308" indent="-214308">
              <a:lnSpc>
                <a:spcPct val="100000"/>
              </a:lnSpc>
              <a:spcBef>
                <a:spcPts val="450"/>
              </a:spcBef>
              <a:buFont typeface="Arial" panose="020B0604020202020204" pitchFamily="34" charset="0"/>
              <a:buChar char="•"/>
            </a:pPr>
            <a:r>
              <a:rPr lang="en-US" dirty="0"/>
              <a:t>Share basic information regarding mental illness if appropriate. </a:t>
            </a:r>
            <a:r>
              <a:rPr lang="en-US" i="1" dirty="0"/>
              <a:t>Could be handouts, etc.</a:t>
            </a:r>
          </a:p>
          <a:p>
            <a:pPr marL="214308" indent="-214308">
              <a:lnSpc>
                <a:spcPct val="100000"/>
              </a:lnSpc>
              <a:spcBef>
                <a:spcPts val="450"/>
              </a:spcBef>
              <a:buFont typeface="Arial" panose="020B0604020202020204" pitchFamily="34" charset="0"/>
              <a:buChar char="•"/>
            </a:pPr>
            <a:r>
              <a:rPr lang="en-US" dirty="0"/>
              <a:t>Emphasize that families, friends, and the person in crisis do not need to cope with this situation alone. Support organizations exist for families, friends, and the individual experiencing the crisis.</a:t>
            </a:r>
          </a:p>
          <a:p>
            <a:pPr marL="214308" indent="-214308">
              <a:lnSpc>
                <a:spcPct val="100000"/>
              </a:lnSpc>
              <a:spcBef>
                <a:spcPts val="450"/>
              </a:spcBef>
              <a:buFont typeface="Arial" panose="020B0604020202020204" pitchFamily="34" charset="0"/>
              <a:buChar char="•"/>
            </a:pPr>
            <a:r>
              <a:rPr lang="en-US" dirty="0"/>
              <a:t>Give contact information on local organizations providing support and treatment.</a:t>
            </a:r>
          </a:p>
          <a:p>
            <a:pPr marL="214308" indent="-214308">
              <a:lnSpc>
                <a:spcPct val="100000"/>
              </a:lnSpc>
              <a:spcBef>
                <a:spcPts val="450"/>
              </a:spcBef>
              <a:buFont typeface="Arial" panose="020B0604020202020204" pitchFamily="34" charset="0"/>
              <a:buChar char="•"/>
            </a:pPr>
            <a:r>
              <a:rPr lang="en-US" dirty="0"/>
              <a:t>Other families or friends may be well informed about mental illnesses but will likely be working through one of the five stages of grief. A family may approach the crisis provider with confusion, anger, sadness, bargaining, acceptance, or any combination of these emotions — and others. The crisis service provider must be careful not to take these emotional reactions personally. Remember that the family or friends of a person in crisis is experiencing a crisis also.</a:t>
            </a:r>
          </a:p>
        </p:txBody>
      </p:sp>
      <p:sp>
        <p:nvSpPr>
          <p:cNvPr id="3" name="Footer Placeholder 2">
            <a:extLst>
              <a:ext uri="{FF2B5EF4-FFF2-40B4-BE49-F238E27FC236}">
                <a16:creationId xmlns:a16="http://schemas.microsoft.com/office/drawing/2014/main" id="{9588890E-C5F8-40B5-8CDD-B0EE1218551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4F7919-73A9-41A7-894A-6A3CE46AC19C}"/>
              </a:ext>
            </a:extLst>
          </p:cNvPr>
          <p:cNvSpPr>
            <a:spLocks noGrp="1"/>
          </p:cNvSpPr>
          <p:nvPr>
            <p:ph type="sldNum" sz="quarter" idx="12"/>
          </p:nvPr>
        </p:nvSpPr>
        <p:spPr/>
        <p:txBody>
          <a:bodyPr/>
          <a:lstStyle/>
          <a:p>
            <a:fld id="{C594740B-4443-42E0-BD04-50747A72C1C0}" type="slidenum">
              <a:rPr lang="en-US" smtClean="0"/>
              <a:t>196</a:t>
            </a:fld>
            <a:endParaRPr lang="en-US"/>
          </a:p>
        </p:txBody>
      </p:sp>
      <p:cxnSp>
        <p:nvCxnSpPr>
          <p:cNvPr id="5" name="line">
            <a:extLst>
              <a:ext uri="{FF2B5EF4-FFF2-40B4-BE49-F238E27FC236}">
                <a16:creationId xmlns:a16="http://schemas.microsoft.com/office/drawing/2014/main" id="{3B54CB49-6514-4B5B-8262-A8B5865B9C1C}"/>
              </a:ext>
            </a:extLst>
          </p:cNvPr>
          <p:cNvCxnSpPr>
            <a:cxnSpLocks/>
          </p:cNvCxnSpPr>
          <p:nvPr/>
        </p:nvCxnSpPr>
        <p:spPr>
          <a:xfrm>
            <a:off x="780724" y="2030800"/>
            <a:ext cx="758255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6" name="border">
            <a:extLst>
              <a:ext uri="{FF2B5EF4-FFF2-40B4-BE49-F238E27FC236}">
                <a16:creationId xmlns:a16="http://schemas.microsoft.com/office/drawing/2014/main" id="{56BE1F4D-2A90-453E-9B69-2C3EFEAF6FF7}"/>
              </a:ext>
            </a:extLst>
          </p:cNvPr>
          <p:cNvSpPr/>
          <p:nvPr/>
        </p:nvSpPr>
        <p:spPr>
          <a:xfrm>
            <a:off x="580139" y="1637411"/>
            <a:ext cx="7983722" cy="416796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12082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197</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Ten: Collaboration with Service Providers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4"/>
          </a:xfrm>
          <a:noFill/>
        </p:spPr>
        <p:txBody>
          <a:bodyPr>
            <a:noAutofit/>
          </a:bodyPr>
          <a:lstStyle/>
          <a:p>
            <a:r>
              <a:rPr lang="en-US" dirty="0"/>
              <a:t>1. The crisis service provider: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Has the role of providing intervention and support to people who are experiencing a mental health crisis or emergency</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Needs to be aware of support services where the person can receive longer term support as appropriate</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Must be able to help the person make connections to longer term supports as appropriate</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All of the above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39178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4120433"/>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7" y="3555179"/>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AE529F94-DDCF-407A-9FAE-0B62926299B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1ABC56F1-F988-4D62-83E7-0D25CCD7080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35A44162-2484-4E09-93B3-5472981C1DD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157D90BD-5151-458B-8960-95C6C504A4F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1363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5B19D58A-DA7E-40E0-9D64-85A836F11BA4}"/>
              </a:ext>
            </a:extLst>
          </p:cNvPr>
          <p:cNvSpPr/>
          <p:nvPr/>
        </p:nvSpPr>
        <p:spPr>
          <a:xfrm>
            <a:off x="3591857" y="513107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FF92C5F1-7FAC-4E9C-BE2D-F5E21094BF11}"/>
              </a:ext>
            </a:extLst>
          </p:cNvPr>
          <p:cNvSpPr/>
          <p:nvPr/>
        </p:nvSpPr>
        <p:spPr>
          <a:xfrm>
            <a:off x="3591857" y="513107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14F10221-E1E4-4D7B-8139-E91F042586BC}"/>
              </a:ext>
            </a:extLst>
          </p:cNvPr>
          <p:cNvSpPr/>
          <p:nvPr/>
        </p:nvSpPr>
        <p:spPr>
          <a:xfrm>
            <a:off x="3591857" y="5131075"/>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8265794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500"/>
                                        <p:tgtEl>
                                          <p:spTgt spid="21"/>
                                        </p:tgtEl>
                                      </p:cBhvr>
                                    </p:animEffect>
                                  </p:childTnLst>
                                </p:cTn>
                              </p:par>
                            </p:childTnLst>
                          </p:cTn>
                        </p:par>
                      </p:childTnLst>
                    </p:cTn>
                  </p:par>
                </p:childTnLst>
              </p:cTn>
              <p:nextCondLst>
                <p:cond evt="onClick" delay="0">
                  <p:tgtEl>
                    <p:spTgt spid="17"/>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23"/>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childTnLst>
                                </p:cTn>
                              </p:par>
                            </p:childTnLst>
                          </p:cTn>
                        </p:par>
                        <p:par>
                          <p:cTn id="68" fill="hold">
                            <p:stCondLst>
                              <p:cond delay="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18"/>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par>
                          <p:cTn id="79" fill="hold">
                            <p:stCondLst>
                              <p:cond delay="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childTnLst>
              </p:cTn>
              <p:nextCondLst>
                <p:cond evt="onClick" delay="0">
                  <p:tgtEl>
                    <p:spTgt spid="18"/>
                  </p:tgtEl>
                </p:cond>
              </p:nextCondLst>
            </p:seq>
          </p:childTnLst>
        </p:cTn>
      </p:par>
    </p:tnLst>
    <p:bldLst>
      <p:bldP spid="2" grpId="0"/>
      <p:bldP spid="5" grpId="0" build="p"/>
      <p:bldP spid="7" grpId="0" build="p"/>
      <p:bldP spid="15" grpId="0"/>
      <p:bldP spid="17" grpId="0"/>
      <p:bldP spid="18" grpId="0"/>
      <p:bldP spid="23" grpId="0"/>
      <p:bldP spid="24" grpId="0" animBg="1"/>
      <p:bldP spid="22" grpId="0" animBg="1"/>
      <p:bldP spid="31" grpId="0" animBg="1"/>
      <p:bldP spid="32" grpId="0" animBg="1"/>
      <p:bldP spid="30" grpId="0" animBg="1"/>
      <p:bldP spid="26" grpId="0" animBg="1"/>
      <p:bldP spid="19" grpId="0" animBg="1"/>
      <p:bldP spid="20" grpId="0" animBg="1"/>
      <p:bldP spid="21"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198</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Ten: Collaboration with Service Providers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2. All of the following is information that the crisis services provider might wish to share with friends and family of a crisis services person except: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57440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Mental illness is a weakness of character or the result of poor parenting</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557440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Families, friends and the person in crisis do not have to cope with this situation alone – support is available</a:t>
            </a:r>
          </a:p>
        </p:txBody>
      </p:sp>
      <p:sp>
        <p:nvSpPr>
          <p:cNvPr id="18" name="C">
            <a:extLst>
              <a:ext uri="{FF2B5EF4-FFF2-40B4-BE49-F238E27FC236}">
                <a16:creationId xmlns:a16="http://schemas.microsoft.com/office/drawing/2014/main" id="{057F0766-3E9D-4633-8375-B1F08B996791}"/>
              </a:ext>
            </a:extLst>
          </p:cNvPr>
          <p:cNvSpPr/>
          <p:nvPr/>
        </p:nvSpPr>
        <p:spPr>
          <a:xfrm>
            <a:off x="2602036" y="3522666"/>
            <a:ext cx="5574399"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Mental illness is a medical illness, treatments exist and family and friends did not cause this illness</a:t>
            </a:r>
          </a:p>
        </p:txBody>
      </p:sp>
      <p:sp>
        <p:nvSpPr>
          <p:cNvPr id="23" name="D">
            <a:extLst>
              <a:ext uri="{FF2B5EF4-FFF2-40B4-BE49-F238E27FC236}">
                <a16:creationId xmlns:a16="http://schemas.microsoft.com/office/drawing/2014/main" id="{B8232D1A-AF1E-468D-B4DB-2D161051AECB}"/>
              </a:ext>
            </a:extLst>
          </p:cNvPr>
          <p:cNvSpPr/>
          <p:nvPr/>
        </p:nvSpPr>
        <p:spPr>
          <a:xfrm>
            <a:off x="2602036" y="4089622"/>
            <a:ext cx="5478707"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Contact information for local support and treatment organizations</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39178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2418237"/>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7" y="3555179"/>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7" y="4124829"/>
            <a:ext cx="406493" cy="406493"/>
          </a:xfrm>
          <a:prstGeom prst="rect">
            <a:avLst/>
          </a:prstGeom>
        </p:spPr>
      </p:pic>
      <p:sp>
        <p:nvSpPr>
          <p:cNvPr id="22" name="Blocker">
            <a:extLst>
              <a:ext uri="{FF2B5EF4-FFF2-40B4-BE49-F238E27FC236}">
                <a16:creationId xmlns:a16="http://schemas.microsoft.com/office/drawing/2014/main" id="{A251093A-63BC-440E-B77D-B1C345581B5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F367A0FC-4737-47F4-8896-6878C018F87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FB50C6FF-E599-4384-8C50-800A2307C0C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179FF35E-5542-4442-9B8A-175255DE2DB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13373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B8F95B84-2A3B-4E37-B079-E85EF201EC3B}"/>
              </a:ext>
            </a:extLst>
          </p:cNvPr>
          <p:cNvSpPr/>
          <p:nvPr/>
        </p:nvSpPr>
        <p:spPr>
          <a:xfrm>
            <a:off x="3591857" y="513373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AC7DDDA9-3913-4D84-B471-B56EF574BDA4}"/>
              </a:ext>
            </a:extLst>
          </p:cNvPr>
          <p:cNvSpPr/>
          <p:nvPr/>
        </p:nvSpPr>
        <p:spPr>
          <a:xfrm>
            <a:off x="3591857" y="513373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F14DB7B4-B41F-44E0-83E0-667C3E79F9F7}"/>
              </a:ext>
            </a:extLst>
          </p:cNvPr>
          <p:cNvSpPr/>
          <p:nvPr/>
        </p:nvSpPr>
        <p:spPr>
          <a:xfrm>
            <a:off x="3591857" y="513373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2712654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nextCondLst>
                <p:cond evt="onClick" delay="0">
                  <p:tgtEl>
                    <p:spTgt spid="18"/>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nextCondLst>
                <p:cond evt="onClick" delay="0">
                  <p:tgtEl>
                    <p:spTgt spid="23"/>
                  </p:tgtEl>
                </p:cond>
              </p:nextCondLst>
            </p:seq>
          </p:childTnLst>
        </p:cTn>
      </p:par>
    </p:tnLst>
    <p:bldLst>
      <p:bldP spid="7" grpId="0" build="p"/>
      <p:bldP spid="15" grpId="0"/>
      <p:bldP spid="17" grpId="0"/>
      <p:bldP spid="18" grpId="0"/>
      <p:bldP spid="23" grpId="0"/>
      <p:bldP spid="22" grpId="0" animBg="1"/>
      <p:bldP spid="30" grpId="0" animBg="1"/>
      <p:bldP spid="32" grpId="0" animBg="1"/>
      <p:bldP spid="31" grpId="0" animBg="1"/>
      <p:bldP spid="26" grpId="0" animBg="1"/>
      <p:bldP spid="19" grpId="0" animBg="1"/>
      <p:bldP spid="20" grpId="0" animBg="1"/>
      <p:bldP spid="21"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199</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Ten: Collaboration with Service Providers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3. Collaboration with other providers will assist in making appropriate referrals for those individuals who will need more support.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5410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2418237"/>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sp>
        <p:nvSpPr>
          <p:cNvPr id="18" name="Blocker">
            <a:extLst>
              <a:ext uri="{FF2B5EF4-FFF2-40B4-BE49-F238E27FC236}">
                <a16:creationId xmlns:a16="http://schemas.microsoft.com/office/drawing/2014/main" id="{32118297-FDF8-425E-8AC1-E92D281FC05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EA32AE9F-D7A1-4CC5-8922-4B7C7FFE336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396213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8C6E7CFA-9BAC-4262-AA87-3B2B0823845D}"/>
              </a:ext>
            </a:extLst>
          </p:cNvPr>
          <p:cNvSpPr/>
          <p:nvPr/>
        </p:nvSpPr>
        <p:spPr>
          <a:xfrm>
            <a:off x="3591857" y="396213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289423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EEDC56-988B-4E4B-B8F0-2FAAAAF10A61}"/>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B8FEADBF-0A06-4594-9006-5717D3AD7DE3}"/>
              </a:ext>
            </a:extLst>
          </p:cNvPr>
          <p:cNvSpPr>
            <a:spLocks noGrp="1"/>
          </p:cNvSpPr>
          <p:nvPr>
            <p:ph type="sldNum" sz="quarter" idx="12"/>
          </p:nvPr>
        </p:nvSpPr>
        <p:spPr/>
        <p:txBody>
          <a:bodyPr/>
          <a:lstStyle/>
          <a:p>
            <a:fld id="{C594740B-4443-42E0-BD04-50747A72C1C0}" type="slidenum">
              <a:rPr lang="en-US" smtClean="0"/>
              <a:t>2</a:t>
            </a:fld>
            <a:endParaRPr lang="en-US"/>
          </a:p>
        </p:txBody>
      </p:sp>
      <p:sp>
        <p:nvSpPr>
          <p:cNvPr id="2" name="Title 1">
            <a:extLst>
              <a:ext uri="{FF2B5EF4-FFF2-40B4-BE49-F238E27FC236}">
                <a16:creationId xmlns:a16="http://schemas.microsoft.com/office/drawing/2014/main" id="{FD29910B-1614-49E5-A16B-5E0CDBB5CDCA}"/>
              </a:ext>
            </a:extLst>
          </p:cNvPr>
          <p:cNvSpPr>
            <a:spLocks noGrp="1"/>
          </p:cNvSpPr>
          <p:nvPr>
            <p:ph type="title"/>
          </p:nvPr>
        </p:nvSpPr>
        <p:spPr>
          <a:xfrm>
            <a:off x="0" y="1993097"/>
            <a:ext cx="9144000" cy="964110"/>
          </a:xfrm>
        </p:spPr>
        <p:txBody>
          <a:bodyPr>
            <a:noAutofit/>
          </a:bodyPr>
          <a:lstStyle/>
          <a:p>
            <a:pPr algn="ctr"/>
            <a:r>
              <a:rPr lang="en-US" sz="2200" dirty="0"/>
              <a:t>Welcome to Crisis Responder Training</a:t>
            </a:r>
            <a:endParaRPr lang="en-US" sz="1200" dirty="0">
              <a:solidFill>
                <a:srgbClr val="20386D"/>
              </a:solidFill>
            </a:endParaRPr>
          </a:p>
        </p:txBody>
      </p:sp>
      <p:sp>
        <p:nvSpPr>
          <p:cNvPr id="9" name="boundingbox1">
            <a:extLst>
              <a:ext uri="{FF2B5EF4-FFF2-40B4-BE49-F238E27FC236}">
                <a16:creationId xmlns:a16="http://schemas.microsoft.com/office/drawing/2014/main" id="{0F9685DE-B292-47BA-BC24-9E888FAF22FC}"/>
              </a:ext>
            </a:extLst>
          </p:cNvPr>
          <p:cNvSpPr/>
          <p:nvPr/>
        </p:nvSpPr>
        <p:spPr>
          <a:xfrm>
            <a:off x="638522" y="2776449"/>
            <a:ext cx="7866957" cy="211143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3" name="TextBox 2">
            <a:extLst>
              <a:ext uri="{FF2B5EF4-FFF2-40B4-BE49-F238E27FC236}">
                <a16:creationId xmlns:a16="http://schemas.microsoft.com/office/drawing/2014/main" id="{C441166D-CC72-4E0B-90F0-6F6CAFB769D3}"/>
              </a:ext>
            </a:extLst>
          </p:cNvPr>
          <p:cNvSpPr txBox="1"/>
          <p:nvPr/>
        </p:nvSpPr>
        <p:spPr>
          <a:xfrm>
            <a:off x="914400" y="2942707"/>
            <a:ext cx="7248698" cy="1754326"/>
          </a:xfrm>
          <a:prstGeom prst="rect">
            <a:avLst/>
          </a:prstGeom>
          <a:noFill/>
        </p:spPr>
        <p:txBody>
          <a:bodyPr wrap="square" rtlCol="0">
            <a:spAutoFit/>
          </a:bodyPr>
          <a:lstStyle/>
          <a:p>
            <a:r>
              <a:rPr lang="en-US" dirty="0"/>
              <a:t>Carefully read all information on each slide. To navigate to the next slide either click your mouse or press your space bar. </a:t>
            </a:r>
          </a:p>
          <a:p>
            <a:endParaRPr lang="en-US" dirty="0"/>
          </a:p>
          <a:p>
            <a:r>
              <a:rPr lang="en-US" dirty="0"/>
              <a:t>Throughout the module, you will see light blue buttons that you should click to uncover additional information. Be sure to visit all buttons on a slide before moving to the next slide.</a:t>
            </a:r>
          </a:p>
        </p:txBody>
      </p:sp>
    </p:spTree>
    <p:extLst>
      <p:ext uri="{BB962C8B-B14F-4D97-AF65-F5344CB8AC3E}">
        <p14:creationId xmlns:p14="http://schemas.microsoft.com/office/powerpoint/2010/main" val="295156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CCDB-E5D1-4CE0-A495-C86FE17C5015}"/>
              </a:ext>
            </a:extLst>
          </p:cNvPr>
          <p:cNvSpPr>
            <a:spLocks noGrp="1"/>
          </p:cNvSpPr>
          <p:nvPr>
            <p:ph type="title"/>
          </p:nvPr>
        </p:nvSpPr>
        <p:spPr>
          <a:xfrm>
            <a:off x="628650" y="822742"/>
            <a:ext cx="7886700" cy="632674"/>
          </a:xfrm>
        </p:spPr>
        <p:txBody>
          <a:bodyPr>
            <a:normAutofit fontScale="90000"/>
          </a:bodyPr>
          <a:lstStyle/>
          <a:p>
            <a:r>
              <a:rPr lang="en-US" dirty="0"/>
              <a:t>What are crisis telephone answering skills? </a:t>
            </a:r>
            <a:br>
              <a:rPr lang="en-US" dirty="0"/>
            </a:br>
            <a:endParaRPr lang="en-US" dirty="0"/>
          </a:p>
        </p:txBody>
      </p:sp>
      <p:sp>
        <p:nvSpPr>
          <p:cNvPr id="4" name="Footer Placeholder 3">
            <a:extLst>
              <a:ext uri="{FF2B5EF4-FFF2-40B4-BE49-F238E27FC236}">
                <a16:creationId xmlns:a16="http://schemas.microsoft.com/office/drawing/2014/main" id="{2E511172-5BE8-4BCD-BA35-46331166F7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0C2097-AA8A-494A-8371-43C0119C7D7C}"/>
              </a:ext>
            </a:extLst>
          </p:cNvPr>
          <p:cNvSpPr>
            <a:spLocks noGrp="1"/>
          </p:cNvSpPr>
          <p:nvPr>
            <p:ph type="sldNum" sz="quarter" idx="12"/>
          </p:nvPr>
        </p:nvSpPr>
        <p:spPr/>
        <p:txBody>
          <a:bodyPr/>
          <a:lstStyle/>
          <a:p>
            <a:fld id="{C594740B-4443-42E0-BD04-50747A72C1C0}" type="slidenum">
              <a:rPr lang="en-US" smtClean="0"/>
              <a:t>20</a:t>
            </a:fld>
            <a:endParaRPr lang="en-US"/>
          </a:p>
        </p:txBody>
      </p:sp>
      <p:sp>
        <p:nvSpPr>
          <p:cNvPr id="11" name="box">
            <a:extLst>
              <a:ext uri="{FF2B5EF4-FFF2-40B4-BE49-F238E27FC236}">
                <a16:creationId xmlns:a16="http://schemas.microsoft.com/office/drawing/2014/main" id="{F898CECC-5C61-4A6A-8669-305B61ADE606}"/>
              </a:ext>
            </a:extLst>
          </p:cNvPr>
          <p:cNvSpPr/>
          <p:nvPr/>
        </p:nvSpPr>
        <p:spPr>
          <a:xfrm>
            <a:off x="574823" y="1180206"/>
            <a:ext cx="7994354" cy="495477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pic>
        <p:nvPicPr>
          <p:cNvPr id="17" name="UNBTN1">
            <a:extLst>
              <a:ext uri="{FF2B5EF4-FFF2-40B4-BE49-F238E27FC236}">
                <a16:creationId xmlns:a16="http://schemas.microsoft.com/office/drawing/2014/main" id="{E27953EE-2593-4794-B670-A221FB10B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540" y="3697201"/>
            <a:ext cx="951080" cy="951080"/>
          </a:xfrm>
          <a:prstGeom prst="rect">
            <a:avLst/>
          </a:prstGeom>
        </p:spPr>
      </p:pic>
      <p:pic>
        <p:nvPicPr>
          <p:cNvPr id="24" name="VstdBTN2">
            <a:extLst>
              <a:ext uri="{FF2B5EF4-FFF2-40B4-BE49-F238E27FC236}">
                <a16:creationId xmlns:a16="http://schemas.microsoft.com/office/drawing/2014/main" id="{6736A958-15C6-4D71-9EAC-67B644F6AA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40" y="4971844"/>
            <a:ext cx="951080" cy="951080"/>
          </a:xfrm>
          <a:prstGeom prst="rect">
            <a:avLst/>
          </a:prstGeom>
        </p:spPr>
      </p:pic>
      <p:sp>
        <p:nvSpPr>
          <p:cNvPr id="19" name="C4M1">
            <a:extLst>
              <a:ext uri="{FF2B5EF4-FFF2-40B4-BE49-F238E27FC236}">
                <a16:creationId xmlns:a16="http://schemas.microsoft.com/office/drawing/2014/main" id="{09B93859-594E-4857-AA3C-A1F74A080E88}"/>
              </a:ext>
            </a:extLst>
          </p:cNvPr>
          <p:cNvSpPr txBox="1"/>
          <p:nvPr/>
        </p:nvSpPr>
        <p:spPr>
          <a:xfrm>
            <a:off x="2250180" y="3667566"/>
            <a:ext cx="5890437" cy="2123658"/>
          </a:xfrm>
          <a:prstGeom prst="rect">
            <a:avLst/>
          </a:prstGeom>
          <a:solidFill>
            <a:schemeClr val="bg1"/>
          </a:solidFill>
        </p:spPr>
        <p:txBody>
          <a:bodyPr wrap="square" rtlCol="0">
            <a:spAutoFit/>
          </a:bodyPr>
          <a:lstStyle/>
          <a:p>
            <a:pPr marL="257168" indent="-257168">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Every crisis services triage personnel should answer the telephone in a standardized and courteous way. For example, “South Middle Crisis Services, how may I help you?” </a:t>
            </a:r>
          </a:p>
          <a:p>
            <a:pPr marL="257168" indent="-257168">
              <a:buFont typeface="+mj-lt"/>
              <a:buAutoNum type="arabicPeriod"/>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7168" indent="-257168">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As soon as possible, secure the caller’s name, telephone number, and if possible secure the caller’s location. The crisis services triage personnel should state something similar to, “in case we are accidentally disconnected could I have your name, telephone number, and the address from which you are calling.” If the caller hesitates to share their location, do not insist they provide the location or address at this time. </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21" name="C4M2">
            <a:extLst>
              <a:ext uri="{FF2B5EF4-FFF2-40B4-BE49-F238E27FC236}">
                <a16:creationId xmlns:a16="http://schemas.microsoft.com/office/drawing/2014/main" id="{4B5E714D-2298-4A7E-9885-BF768618D17D}"/>
              </a:ext>
            </a:extLst>
          </p:cNvPr>
          <p:cNvSpPr txBox="1"/>
          <p:nvPr/>
        </p:nvSpPr>
        <p:spPr>
          <a:xfrm>
            <a:off x="2250180" y="3667566"/>
            <a:ext cx="5890437" cy="1938992"/>
          </a:xfrm>
          <a:prstGeom prst="rect">
            <a:avLst/>
          </a:prstGeom>
          <a:solidFill>
            <a:schemeClr val="bg1"/>
          </a:solidFill>
        </p:spPr>
        <p:txBody>
          <a:bodyPr wrap="square" rtlCol="0">
            <a:spAutoFit/>
          </a:bodyPr>
          <a:lstStyle/>
          <a:p>
            <a:pPr marL="257168" indent="-257168">
              <a:buFont typeface="+mj-lt"/>
              <a:buAutoNum type="arabicPeriod" startAt="3"/>
            </a:pPr>
            <a:r>
              <a:rPr lang="en-US" sz="1200" dirty="0">
                <a:latin typeface="Open Sans" panose="020B0606030504020204" pitchFamily="34" charset="0"/>
                <a:ea typeface="Open Sans" panose="020B0606030504020204" pitchFamily="34" charset="0"/>
                <a:cs typeface="Open Sans" panose="020B0606030504020204" pitchFamily="34" charset="0"/>
              </a:rPr>
              <a:t>Do not place a call on hold without the permission of the caller. If a caller is placed on hold, check back with the caller every minute to give him/her feedback regarding the status of the call. If you need to talk to other staff, press the mute button. </a:t>
            </a:r>
          </a:p>
          <a:p>
            <a:pPr marL="257168" indent="-257168">
              <a:buFont typeface="+mj-lt"/>
              <a:buAutoNum type="arabicPeriod" startAt="3"/>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57168" indent="-257168">
              <a:buFont typeface="+mj-lt"/>
              <a:buAutoNum type="arabicPeriod" startAt="3"/>
            </a:pPr>
            <a:r>
              <a:rPr lang="en-US" sz="1200" dirty="0">
                <a:latin typeface="Open Sans" panose="020B0606030504020204" pitchFamily="34" charset="0"/>
                <a:ea typeface="Open Sans" panose="020B0606030504020204" pitchFamily="34" charset="0"/>
                <a:cs typeface="Open Sans" panose="020B0606030504020204" pitchFamily="34" charset="0"/>
              </a:rPr>
              <a:t>Do not place the person on speakerphone as this may make them feel there is no privacy in the conversation and may prevent them from telling you important information. Using speakerphone may also compromise the confidentiality of the caller’s right to protect their private health information. </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4" name="VstdBTN1">
            <a:extLst>
              <a:ext uri="{FF2B5EF4-FFF2-40B4-BE49-F238E27FC236}">
                <a16:creationId xmlns:a16="http://schemas.microsoft.com/office/drawing/2014/main" id="{365AE024-092F-4924-986D-556DFD2F0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540" y="4977698"/>
            <a:ext cx="951080" cy="951080"/>
          </a:xfrm>
          <a:prstGeom prst="rect">
            <a:avLst/>
          </a:prstGeom>
        </p:spPr>
      </p:pic>
      <p:sp>
        <p:nvSpPr>
          <p:cNvPr id="15" name="hiddenbtn" hidden="1">
            <a:hlinkClick r:id="" action="ppaction://hlinkshowjump?jump=nextslide"/>
            <a:extLst>
              <a:ext uri="{FF2B5EF4-FFF2-40B4-BE49-F238E27FC236}">
                <a16:creationId xmlns:a16="http://schemas.microsoft.com/office/drawing/2014/main" id="{CD107CBC-2ECA-4110-89EE-05F347C9C75D}"/>
              </a:ext>
            </a:extLst>
          </p:cNvPr>
          <p:cNvSpPr/>
          <p:nvPr/>
        </p:nvSpPr>
        <p:spPr>
          <a:xfrm>
            <a:off x="723014" y="3554986"/>
            <a:ext cx="1098606" cy="24802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93A897A5-04F8-459B-A72F-45A8AC56DE4D}"/>
              </a:ext>
            </a:extLst>
          </p:cNvPr>
          <p:cNvSpPr txBox="1">
            <a:spLocks/>
          </p:cNvSpPr>
          <p:nvPr/>
        </p:nvSpPr>
        <p:spPr>
          <a:xfrm>
            <a:off x="628650" y="1269250"/>
            <a:ext cx="7886700" cy="223948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t>The manner in which the agency’s crisis telephones are answered sets the tone for each crisis call. All telephone calls are required to be answered in a </a:t>
            </a:r>
            <a:r>
              <a:rPr lang="en-US" i="1" dirty="0"/>
              <a:t>uniform</a:t>
            </a:r>
            <a:r>
              <a:rPr lang="en-US" dirty="0"/>
              <a:t>, </a:t>
            </a:r>
            <a:r>
              <a:rPr lang="en-US" i="1" dirty="0"/>
              <a:t>courteous</a:t>
            </a:r>
            <a:r>
              <a:rPr lang="en-US" dirty="0"/>
              <a:t>, and </a:t>
            </a:r>
            <a:r>
              <a:rPr lang="en-US" i="1" dirty="0"/>
              <a:t>professional</a:t>
            </a:r>
            <a:r>
              <a:rPr lang="en-US" dirty="0"/>
              <a:t> manner. All telephone calls are to be answered “live”, by a qualified and trained crisis services triage personnel. No answering machines, recordings, or other electronic mechanisms are allowed to field crisis calls. </a:t>
            </a:r>
          </a:p>
          <a:p>
            <a:pPr>
              <a:lnSpc>
                <a:spcPct val="100000"/>
              </a:lnSpc>
            </a:pPr>
            <a:r>
              <a:rPr lang="en-US" dirty="0"/>
              <a:t>Normally, crisis services triage personnel are the initial contact a person has with the crisis services system. Within seconds of the first telephone call, the caller is forming an opinion of the people they may interact with and the possible services they may receive. The crisis personnel answering the telephone must ensure the initial contact is a positive one, setting the stage potentially for a successful treatment experience and instilling confidence in the professionalism of the service quality.</a:t>
            </a:r>
          </a:p>
          <a:p>
            <a:pPr>
              <a:lnSpc>
                <a:spcPct val="100000"/>
              </a:lnSpc>
              <a:spcBef>
                <a:spcPts val="0"/>
              </a:spcBef>
            </a:pPr>
            <a:r>
              <a:rPr lang="en-US" sz="1600" b="1" dirty="0">
                <a:solidFill>
                  <a:srgbClr val="20386D"/>
                </a:solidFill>
                <a:latin typeface="PermianSlabSerifTypeface" panose="02000000000000000000" pitchFamily="50" charset="0"/>
              </a:rPr>
              <a:t>Click on the buttons in sequential order to learn useful tips that ensure requirements are met. </a:t>
            </a:r>
          </a:p>
          <a:p>
            <a:pPr>
              <a:lnSpc>
                <a:spcPct val="100000"/>
              </a:lnSpc>
            </a:pPr>
            <a:endParaRPr lang="en-US" dirty="0"/>
          </a:p>
        </p:txBody>
      </p:sp>
      <p:cxnSp>
        <p:nvCxnSpPr>
          <p:cNvPr id="20" name="Straight Connector 19">
            <a:extLst>
              <a:ext uri="{FF2B5EF4-FFF2-40B4-BE49-F238E27FC236}">
                <a16:creationId xmlns:a16="http://schemas.microsoft.com/office/drawing/2014/main" id="{DAB6AC70-B0A5-4ECA-AB2E-281CC9E9B107}"/>
              </a:ext>
            </a:extLst>
          </p:cNvPr>
          <p:cNvCxnSpPr>
            <a:cxnSpLocks/>
          </p:cNvCxnSpPr>
          <p:nvPr/>
        </p:nvCxnSpPr>
        <p:spPr>
          <a:xfrm>
            <a:off x="723014" y="3640050"/>
            <a:ext cx="76979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76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200</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Ten: Collaboration with Service Providers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4. Building relationships with advocates, consumers, families of consumers and community service providers will not aid in the intervention process.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5410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5" y="2989377"/>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5" y="2423961"/>
            <a:ext cx="406493" cy="406493"/>
          </a:xfrm>
          <a:prstGeom prst="rect">
            <a:avLst/>
          </a:prstGeom>
        </p:spPr>
      </p:pic>
      <p:sp>
        <p:nvSpPr>
          <p:cNvPr id="18" name="Blocker">
            <a:extLst>
              <a:ext uri="{FF2B5EF4-FFF2-40B4-BE49-F238E27FC236}">
                <a16:creationId xmlns:a16="http://schemas.microsoft.com/office/drawing/2014/main" id="{EDF70FA5-9AFB-4C82-AFEB-5E696DC7057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B2EE87FB-B845-4392-B34B-D86F6F6CC2D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39548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EAC5212D-F346-468E-9863-C9D55DB31C02}"/>
              </a:ext>
            </a:extLst>
          </p:cNvPr>
          <p:cNvSpPr/>
          <p:nvPr/>
        </p:nvSpPr>
        <p:spPr>
          <a:xfrm>
            <a:off x="3591857" y="39548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6992971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7"/>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201</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Ten: Collaboration with Service Providers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5. The crisis services provider should attempt to locate and follow a person’s Declaration for Mental Health Treatment, wellness plan or crisis plan.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5410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2418237"/>
            <a:ext cx="406493" cy="406493"/>
          </a:xfrm>
          <a:prstGeom prst="rect">
            <a:avLst/>
          </a:prstGeom>
        </p:spPr>
      </p:pic>
      <p:sp>
        <p:nvSpPr>
          <p:cNvPr id="18" name="Blocker">
            <a:extLst>
              <a:ext uri="{FF2B5EF4-FFF2-40B4-BE49-F238E27FC236}">
                <a16:creationId xmlns:a16="http://schemas.microsoft.com/office/drawing/2014/main" id="{CAA61373-7462-4AAE-8E3C-8488A3E8717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2C69B9F5-D34E-4F05-B252-21C71768935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39408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sp>
        <p:nvSpPr>
          <p:cNvPr id="14" name="ContinueBTN">
            <a:hlinkClick r:id="" action="ppaction://hlinkshowjump?jump=nextslide"/>
            <a:extLst>
              <a:ext uri="{FF2B5EF4-FFF2-40B4-BE49-F238E27FC236}">
                <a16:creationId xmlns:a16="http://schemas.microsoft.com/office/drawing/2014/main" id="{8FD2791C-EDC1-4029-8DCF-46E2CD16BDC6}"/>
              </a:ext>
            </a:extLst>
          </p:cNvPr>
          <p:cNvSpPr/>
          <p:nvPr/>
        </p:nvSpPr>
        <p:spPr>
          <a:xfrm>
            <a:off x="3591857" y="39408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160777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202</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Ten: Collaboration with Service Providers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6. Crisis service providers should discuss with community providers the service that they provide and explain the limitations of those services.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5410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2418237"/>
            <a:ext cx="406493" cy="406493"/>
          </a:xfrm>
          <a:prstGeom prst="rect">
            <a:avLst/>
          </a:prstGeom>
        </p:spPr>
      </p:pic>
      <p:sp>
        <p:nvSpPr>
          <p:cNvPr id="18" name="Blocker">
            <a:extLst>
              <a:ext uri="{FF2B5EF4-FFF2-40B4-BE49-F238E27FC236}">
                <a16:creationId xmlns:a16="http://schemas.microsoft.com/office/drawing/2014/main" id="{1B778087-D85E-430F-8C7D-B50E271E2CE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79CB210B-A7BB-4E2C-856F-062B7547ED9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39408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sp>
        <p:nvSpPr>
          <p:cNvPr id="14" name="ContinueBTN">
            <a:hlinkClick r:id="" action="ppaction://hlinkshowjump?jump=nextslide"/>
            <a:extLst>
              <a:ext uri="{FF2B5EF4-FFF2-40B4-BE49-F238E27FC236}">
                <a16:creationId xmlns:a16="http://schemas.microsoft.com/office/drawing/2014/main" id="{956BC3AE-37CB-42EB-8292-D5ED395D16BC}"/>
              </a:ext>
            </a:extLst>
          </p:cNvPr>
          <p:cNvSpPr/>
          <p:nvPr/>
        </p:nvSpPr>
        <p:spPr>
          <a:xfrm>
            <a:off x="3591857" y="39408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0258993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203</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Ten: Collaboration with Service Providers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7. Collaboration that occurs when the crisis service provider is intervening in a crisis depends largely on the person being served.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5410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2418237"/>
            <a:ext cx="406493" cy="406493"/>
          </a:xfrm>
          <a:prstGeom prst="rect">
            <a:avLst/>
          </a:prstGeom>
        </p:spPr>
      </p:pic>
      <p:sp>
        <p:nvSpPr>
          <p:cNvPr id="18" name="Blocker">
            <a:extLst>
              <a:ext uri="{FF2B5EF4-FFF2-40B4-BE49-F238E27FC236}">
                <a16:creationId xmlns:a16="http://schemas.microsoft.com/office/drawing/2014/main" id="{74775008-3ACC-4A1C-A5EA-9AAB2F1C848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96D16CE1-FF38-4A52-AE1A-A8AEB9FBDFB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39408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89378"/>
            <a:ext cx="406493" cy="406493"/>
          </a:xfrm>
          <a:prstGeom prst="rect">
            <a:avLst/>
          </a:prstGeom>
        </p:spPr>
      </p:pic>
      <p:sp>
        <p:nvSpPr>
          <p:cNvPr id="14" name="ContinueBTN">
            <a:hlinkClick r:id="" action="ppaction://hlinkshowjump?jump=nextslide"/>
            <a:extLst>
              <a:ext uri="{FF2B5EF4-FFF2-40B4-BE49-F238E27FC236}">
                <a16:creationId xmlns:a16="http://schemas.microsoft.com/office/drawing/2014/main" id="{A648DC0A-99C7-4F67-845C-622254C71BA9}"/>
              </a:ext>
            </a:extLst>
          </p:cNvPr>
          <p:cNvSpPr/>
          <p:nvPr/>
        </p:nvSpPr>
        <p:spPr>
          <a:xfrm>
            <a:off x="3591857" y="394086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418949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204</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Ten: Collaboration with Service Providers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8. Asking family and friends about patterns, history and other information concerning the person is not helpful in assessing the current crisis.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5410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5" y="2989377"/>
            <a:ext cx="406493" cy="406493"/>
          </a:xfrm>
          <a:prstGeom prst="rect">
            <a:avLst/>
          </a:prstGeom>
        </p:spPr>
      </p:pic>
      <p:sp>
        <p:nvSpPr>
          <p:cNvPr id="18" name="Blocker">
            <a:extLst>
              <a:ext uri="{FF2B5EF4-FFF2-40B4-BE49-F238E27FC236}">
                <a16:creationId xmlns:a16="http://schemas.microsoft.com/office/drawing/2014/main" id="{C1E5CB26-D635-4651-8F45-08227B0F4A0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93E9C120-C856-43AB-8EEF-8DED90270E6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394618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5" y="2423961"/>
            <a:ext cx="406493" cy="406493"/>
          </a:xfrm>
          <a:prstGeom prst="rect">
            <a:avLst/>
          </a:prstGeom>
        </p:spPr>
      </p:pic>
      <p:sp>
        <p:nvSpPr>
          <p:cNvPr id="14" name="ContinueBTN">
            <a:hlinkClick r:id="" action="ppaction://hlinkshowjump?jump=nextslide"/>
            <a:extLst>
              <a:ext uri="{FF2B5EF4-FFF2-40B4-BE49-F238E27FC236}">
                <a16:creationId xmlns:a16="http://schemas.microsoft.com/office/drawing/2014/main" id="{8AB787C5-418D-4A7F-9B36-206AA5569E5C}"/>
              </a:ext>
            </a:extLst>
          </p:cNvPr>
          <p:cNvSpPr/>
          <p:nvPr/>
        </p:nvSpPr>
        <p:spPr>
          <a:xfrm>
            <a:off x="3591857" y="394618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218581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7"/>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205</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Ten: Collaboration with Service Providers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9. It is always appropriate to enlist friends and family to better support the person.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469750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5410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5" y="2989377"/>
            <a:ext cx="406493" cy="406493"/>
          </a:xfrm>
          <a:prstGeom prst="rect">
            <a:avLst/>
          </a:prstGeom>
        </p:spPr>
      </p:pic>
      <p:sp>
        <p:nvSpPr>
          <p:cNvPr id="18" name="Blocker">
            <a:extLst>
              <a:ext uri="{FF2B5EF4-FFF2-40B4-BE49-F238E27FC236}">
                <a16:creationId xmlns:a16="http://schemas.microsoft.com/office/drawing/2014/main" id="{060A937C-BC49-4619-8EB5-3CA2243756B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734F24F0-6C66-493F-967C-0310152167D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394676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5" y="2423961"/>
            <a:ext cx="406493" cy="406493"/>
          </a:xfrm>
          <a:prstGeom prst="rect">
            <a:avLst/>
          </a:prstGeom>
        </p:spPr>
      </p:pic>
      <p:sp>
        <p:nvSpPr>
          <p:cNvPr id="14" name="ContinueBTN">
            <a:hlinkClick r:id="" action="ppaction://hlinkshowjump?jump=nextslide"/>
            <a:extLst>
              <a:ext uri="{FF2B5EF4-FFF2-40B4-BE49-F238E27FC236}">
                <a16:creationId xmlns:a16="http://schemas.microsoft.com/office/drawing/2014/main" id="{CB49643F-0A79-4AA3-B776-A0CC5E9D733B}"/>
              </a:ext>
            </a:extLst>
          </p:cNvPr>
          <p:cNvSpPr/>
          <p:nvPr/>
        </p:nvSpPr>
        <p:spPr>
          <a:xfrm>
            <a:off x="3591857" y="3946768"/>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788573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5"/>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5"/>
                  </p:tgtEl>
                </p:cond>
              </p:nextCondLst>
            </p:seq>
            <p:seq concurrent="1" nextAc="seek">
              <p:cTn id="27" restart="whenNotActive" fill="hold" evtFilter="cancelBubble" nodeType="interactiveSeq">
                <p:stCondLst>
                  <p:cond evt="onClick" delay="0">
                    <p:tgtEl>
                      <p:spTgt spid="17"/>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7"/>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CF119-9960-485C-8D86-B5A9B4E04D92}"/>
              </a:ext>
            </a:extLst>
          </p:cNvPr>
          <p:cNvSpPr>
            <a:spLocks noGrp="1"/>
          </p:cNvSpPr>
          <p:nvPr>
            <p:ph type="ctrTitle"/>
          </p:nvPr>
        </p:nvSpPr>
        <p:spPr>
          <a:xfrm>
            <a:off x="628651" y="1035809"/>
            <a:ext cx="7886701" cy="738398"/>
          </a:xfrm>
        </p:spPr>
        <p:txBody>
          <a:bodyPr/>
          <a:lstStyle/>
          <a:p>
            <a:r>
              <a:rPr lang="en-US" dirty="0"/>
              <a:t>Chapter Eleven: </a:t>
            </a:r>
            <a:br>
              <a:rPr lang="en-US" dirty="0"/>
            </a:br>
            <a:r>
              <a:rPr lang="en-US" dirty="0"/>
              <a:t>Crisis Services Provider Boundaries and Self-Care</a:t>
            </a:r>
          </a:p>
        </p:txBody>
      </p:sp>
      <p:sp>
        <p:nvSpPr>
          <p:cNvPr id="3" name="Subtitle 2">
            <a:extLst>
              <a:ext uri="{FF2B5EF4-FFF2-40B4-BE49-F238E27FC236}">
                <a16:creationId xmlns:a16="http://schemas.microsoft.com/office/drawing/2014/main" id="{FA97109F-3B92-41A7-9EF3-94A2C97820CB}"/>
              </a:ext>
            </a:extLst>
          </p:cNvPr>
          <p:cNvSpPr>
            <a:spLocks noGrp="1"/>
          </p:cNvSpPr>
          <p:nvPr>
            <p:ph type="subTitle" idx="1"/>
          </p:nvPr>
        </p:nvSpPr>
        <p:spPr>
          <a:xfrm>
            <a:off x="628651" y="1958264"/>
            <a:ext cx="7886699" cy="365125"/>
          </a:xfrm>
        </p:spPr>
        <p:txBody>
          <a:bodyPr/>
          <a:lstStyle/>
          <a:p>
            <a:r>
              <a:rPr lang="en-US" dirty="0"/>
              <a:t>Objectives</a:t>
            </a:r>
          </a:p>
        </p:txBody>
      </p:sp>
      <p:sp>
        <p:nvSpPr>
          <p:cNvPr id="4" name="Footer Placeholder 3">
            <a:extLst>
              <a:ext uri="{FF2B5EF4-FFF2-40B4-BE49-F238E27FC236}">
                <a16:creationId xmlns:a16="http://schemas.microsoft.com/office/drawing/2014/main" id="{CE110CE3-E703-4B77-9FDD-307B15338A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7DB2E7-C0F0-46E7-AFBB-05FBEDDC4114}"/>
              </a:ext>
            </a:extLst>
          </p:cNvPr>
          <p:cNvSpPr>
            <a:spLocks noGrp="1"/>
          </p:cNvSpPr>
          <p:nvPr>
            <p:ph type="sldNum" sz="quarter" idx="12"/>
          </p:nvPr>
        </p:nvSpPr>
        <p:spPr/>
        <p:txBody>
          <a:bodyPr/>
          <a:lstStyle/>
          <a:p>
            <a:fld id="{C594740B-4443-42E0-BD04-50747A72C1C0}" type="slidenum">
              <a:rPr lang="en-US" smtClean="0"/>
              <a:t>206</a:t>
            </a:fld>
            <a:endParaRPr lang="en-US"/>
          </a:p>
        </p:txBody>
      </p:sp>
      <p:sp>
        <p:nvSpPr>
          <p:cNvPr id="6" name="Text Placeholder 5">
            <a:extLst>
              <a:ext uri="{FF2B5EF4-FFF2-40B4-BE49-F238E27FC236}">
                <a16:creationId xmlns:a16="http://schemas.microsoft.com/office/drawing/2014/main" id="{27410ECC-C587-4B7D-A1EF-2800D642DEAA}"/>
              </a:ext>
            </a:extLst>
          </p:cNvPr>
          <p:cNvSpPr>
            <a:spLocks noGrp="1"/>
          </p:cNvSpPr>
          <p:nvPr>
            <p:ph type="body" sz="quarter" idx="13"/>
          </p:nvPr>
        </p:nvSpPr>
        <p:spPr>
          <a:xfrm>
            <a:off x="628651" y="2269019"/>
            <a:ext cx="7886699" cy="1004468"/>
          </a:xfrm>
        </p:spPr>
        <p:txBody>
          <a:bodyPr/>
          <a:lstStyle/>
          <a:p>
            <a:pPr marL="214308" indent="-214308">
              <a:buFont typeface="Arial" panose="020B0604020202020204" pitchFamily="34" charset="0"/>
              <a:buChar char="•"/>
            </a:pPr>
            <a:r>
              <a:rPr lang="en-US" dirty="0"/>
              <a:t>Gain knowledge regarding professional client boundaries</a:t>
            </a:r>
          </a:p>
          <a:p>
            <a:pPr marL="214308" indent="-214308">
              <a:buFont typeface="Arial" panose="020B0604020202020204" pitchFamily="34" charset="0"/>
              <a:buChar char="•"/>
            </a:pPr>
            <a:r>
              <a:rPr lang="en-US" dirty="0"/>
              <a:t>How to set reasonable limits with clients</a:t>
            </a:r>
          </a:p>
          <a:p>
            <a:pPr marL="214308" indent="-214308">
              <a:buFont typeface="Arial" panose="020B0604020202020204" pitchFamily="34" charset="0"/>
              <a:buChar char="•"/>
            </a:pPr>
            <a:r>
              <a:rPr lang="en-US" dirty="0"/>
              <a:t>Strategies to reduce burnout and stress</a:t>
            </a:r>
          </a:p>
        </p:txBody>
      </p:sp>
      <p:sp>
        <p:nvSpPr>
          <p:cNvPr id="7" name="Text Placeholder 6">
            <a:extLst>
              <a:ext uri="{FF2B5EF4-FFF2-40B4-BE49-F238E27FC236}">
                <a16:creationId xmlns:a16="http://schemas.microsoft.com/office/drawing/2014/main" id="{62C1999A-2CE0-4246-87B1-B3194D0C58C8}"/>
              </a:ext>
            </a:extLst>
          </p:cNvPr>
          <p:cNvSpPr>
            <a:spLocks noGrp="1"/>
          </p:cNvSpPr>
          <p:nvPr>
            <p:ph type="body" sz="quarter" idx="14"/>
          </p:nvPr>
        </p:nvSpPr>
        <p:spPr>
          <a:xfrm>
            <a:off x="628651" y="3192679"/>
            <a:ext cx="7886699" cy="365125"/>
          </a:xfrm>
        </p:spPr>
        <p:txBody>
          <a:bodyPr/>
          <a:lstStyle/>
          <a:p>
            <a:r>
              <a:rPr lang="en-US" dirty="0"/>
              <a:t>Discussion</a:t>
            </a:r>
          </a:p>
        </p:txBody>
      </p:sp>
      <p:sp>
        <p:nvSpPr>
          <p:cNvPr id="8" name="Text Placeholder 7">
            <a:extLst>
              <a:ext uri="{FF2B5EF4-FFF2-40B4-BE49-F238E27FC236}">
                <a16:creationId xmlns:a16="http://schemas.microsoft.com/office/drawing/2014/main" id="{9C980A98-E355-4D8F-94BB-A8BEEB443ADB}"/>
              </a:ext>
            </a:extLst>
          </p:cNvPr>
          <p:cNvSpPr>
            <a:spLocks noGrp="1"/>
          </p:cNvSpPr>
          <p:nvPr>
            <p:ph type="body" sz="quarter" idx="15"/>
          </p:nvPr>
        </p:nvSpPr>
        <p:spPr>
          <a:xfrm>
            <a:off x="628651" y="3494006"/>
            <a:ext cx="7886702" cy="2247575"/>
          </a:xfrm>
        </p:spPr>
        <p:txBody>
          <a:bodyPr/>
          <a:lstStyle/>
          <a:p>
            <a:pPr>
              <a:lnSpc>
                <a:spcPct val="100000"/>
              </a:lnSpc>
              <a:spcBef>
                <a:spcPts val="600"/>
              </a:spcBef>
            </a:pPr>
            <a:r>
              <a:rPr lang="en-US" dirty="0"/>
              <a:t>This chapter will explore boundary areas crisis providers may experience during face to face encounters with the client. Examples of possible boundary problem areas will be presented with strategies of how to set limits, all while maintaining a professional clinical role with the client. The second part of the chapter will discuss ways to reduce burnout and stress from the perspective of both the crisis member and of the organization.</a:t>
            </a:r>
          </a:p>
          <a:p>
            <a:pPr>
              <a:lnSpc>
                <a:spcPct val="100000"/>
              </a:lnSpc>
              <a:spcBef>
                <a:spcPts val="600"/>
              </a:spcBef>
            </a:pPr>
            <a:r>
              <a:rPr lang="en-US" dirty="0"/>
              <a:t>Boundaries are the limits that define appropriate behavior. The person/crisis services provider relationship is rampant with opportunities to overstep boundaries. There is an inherent power differential between the crisis services provider and the person. The fact that an individual has come to a crisis provider for help puts the provider in a one-up position. The crisis provider has the power to accept or deny this person as a client. The crisis services provider will be seen as more powerful because they have control over resources needed by this person requesting services.</a:t>
            </a:r>
          </a:p>
        </p:txBody>
      </p:sp>
      <p:cxnSp>
        <p:nvCxnSpPr>
          <p:cNvPr id="9" name="line">
            <a:extLst>
              <a:ext uri="{FF2B5EF4-FFF2-40B4-BE49-F238E27FC236}">
                <a16:creationId xmlns:a16="http://schemas.microsoft.com/office/drawing/2014/main" id="{156D6D03-4C56-4589-ABE0-8983A66CA87E}"/>
              </a:ext>
            </a:extLst>
          </p:cNvPr>
          <p:cNvCxnSpPr>
            <a:cxnSpLocks/>
          </p:cNvCxnSpPr>
          <p:nvPr/>
        </p:nvCxnSpPr>
        <p:spPr>
          <a:xfrm>
            <a:off x="697097" y="225105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0" name="border">
            <a:extLst>
              <a:ext uri="{FF2B5EF4-FFF2-40B4-BE49-F238E27FC236}">
                <a16:creationId xmlns:a16="http://schemas.microsoft.com/office/drawing/2014/main" id="{F3363A73-2A63-404E-A8E7-1C2052B64050}"/>
              </a:ext>
            </a:extLst>
          </p:cNvPr>
          <p:cNvSpPr/>
          <p:nvPr/>
        </p:nvSpPr>
        <p:spPr>
          <a:xfrm>
            <a:off x="558874" y="1827372"/>
            <a:ext cx="8026253" cy="399927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11" name="line">
            <a:extLst>
              <a:ext uri="{FF2B5EF4-FFF2-40B4-BE49-F238E27FC236}">
                <a16:creationId xmlns:a16="http://schemas.microsoft.com/office/drawing/2014/main" id="{E0ABE138-81EC-4807-B90E-7B92E26952A3}"/>
              </a:ext>
            </a:extLst>
          </p:cNvPr>
          <p:cNvCxnSpPr>
            <a:cxnSpLocks/>
          </p:cNvCxnSpPr>
          <p:nvPr/>
        </p:nvCxnSpPr>
        <p:spPr>
          <a:xfrm>
            <a:off x="697097" y="348386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10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fade">
                                      <p:cBhvr>
                                        <p:cTn id="35" dur="500"/>
                                        <p:tgtEl>
                                          <p:spTgt spid="7">
                                            <p:txEl>
                                              <p:pRg st="0" end="0"/>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500"/>
                                        <p:tgtEl>
                                          <p:spTgt spid="8">
                                            <p:txEl>
                                              <p:pRg st="0" end="0"/>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uiExpand="1" build="p"/>
      <p:bldP spid="7" grpId="0" build="p"/>
      <p:bldP spid="8" grpId="0" uiExpand="1" build="p"/>
      <p:bldP spid="10"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B113-498D-4DB4-9C99-939DA13EF939}"/>
              </a:ext>
            </a:extLst>
          </p:cNvPr>
          <p:cNvSpPr>
            <a:spLocks noGrp="1"/>
          </p:cNvSpPr>
          <p:nvPr>
            <p:ph type="title"/>
          </p:nvPr>
        </p:nvSpPr>
        <p:spPr>
          <a:xfrm>
            <a:off x="446568" y="932243"/>
            <a:ext cx="8250864" cy="616934"/>
          </a:xfrm>
        </p:spPr>
        <p:txBody>
          <a:bodyPr>
            <a:normAutofit fontScale="90000"/>
          </a:bodyPr>
          <a:lstStyle/>
          <a:p>
            <a:r>
              <a:rPr lang="en-US" dirty="0"/>
              <a:t>What are examples of possible crisis provider boundary problem areas?</a:t>
            </a:r>
          </a:p>
        </p:txBody>
      </p:sp>
      <p:sp>
        <p:nvSpPr>
          <p:cNvPr id="3" name="Content Placeholder 2">
            <a:extLst>
              <a:ext uri="{FF2B5EF4-FFF2-40B4-BE49-F238E27FC236}">
                <a16:creationId xmlns:a16="http://schemas.microsoft.com/office/drawing/2014/main" id="{7D28DB45-6993-40C1-9823-6C134792AA38}"/>
              </a:ext>
            </a:extLst>
          </p:cNvPr>
          <p:cNvSpPr>
            <a:spLocks noGrp="1"/>
          </p:cNvSpPr>
          <p:nvPr>
            <p:ph idx="4294967295"/>
          </p:nvPr>
        </p:nvSpPr>
        <p:spPr>
          <a:xfrm>
            <a:off x="425304" y="1676773"/>
            <a:ext cx="8335925" cy="4500747"/>
          </a:xfrm>
        </p:spPr>
        <p:txBody>
          <a:bodyPr>
            <a:noAutofit/>
          </a:bodyPr>
          <a:lstStyle/>
          <a:p>
            <a:pPr>
              <a:lnSpc>
                <a:spcPct val="100000"/>
              </a:lnSpc>
            </a:pPr>
            <a:r>
              <a:rPr lang="en-US" dirty="0"/>
              <a:t>There are a number of ways to misuse or abuse this power, even unintentionally. It is the crisis service provider’s responsibility to manage his or her role and interaction with each client so as to avoid this misuse or abuse. The crisis service provider’s role is a professional one. The relationship developed with the client must stay on that level even though the crisis provider will be dealing with very personal information and circumstances. Some examples of boundary problems are listed below. </a:t>
            </a:r>
          </a:p>
          <a:p>
            <a:pPr marL="214308" indent="-214308">
              <a:lnSpc>
                <a:spcPct val="100000"/>
              </a:lnSpc>
              <a:spcBef>
                <a:spcPts val="0"/>
              </a:spcBef>
              <a:buFont typeface="Arial" panose="020B0604020202020204" pitchFamily="34" charset="0"/>
              <a:buChar char="•"/>
            </a:pPr>
            <a:r>
              <a:rPr lang="en-US" b="1" dirty="0"/>
              <a:t>Sharing personal information </a:t>
            </a:r>
            <a:r>
              <a:rPr lang="en-US" dirty="0"/>
              <a:t>can break appropriate boundaries with a client. Though it may help establish rapport to self-disclose a personal life event, great care should be taken to make sure roles are not reversed; that is, that the client isn’t taking care of the provider. </a:t>
            </a:r>
          </a:p>
          <a:p>
            <a:pPr marL="214308" indent="-214308">
              <a:lnSpc>
                <a:spcPct val="100000"/>
              </a:lnSpc>
              <a:spcBef>
                <a:spcPts val="0"/>
              </a:spcBef>
              <a:buFont typeface="Arial" panose="020B0604020202020204" pitchFamily="34" charset="0"/>
              <a:buChar char="•"/>
            </a:pPr>
            <a:r>
              <a:rPr lang="en-US" b="1" dirty="0"/>
              <a:t>Probing too deeply </a:t>
            </a:r>
            <a:r>
              <a:rPr lang="en-US" dirty="0"/>
              <a:t>with a client can also be inappropriate. Make sure the information requested is relevant to providing assistance. For instance, knowing the client is a survivor of rape may be important to managing this case. A detailed account of the rape is unnecessary.</a:t>
            </a:r>
          </a:p>
          <a:p>
            <a:pPr marL="214308" indent="-214308">
              <a:lnSpc>
                <a:spcPct val="100000"/>
              </a:lnSpc>
              <a:spcBef>
                <a:spcPts val="0"/>
              </a:spcBef>
              <a:buFont typeface="Arial" panose="020B0604020202020204" pitchFamily="34" charset="0"/>
              <a:buChar char="•"/>
            </a:pPr>
            <a:r>
              <a:rPr lang="en-US" b="1" dirty="0"/>
              <a:t>Providing too much help </a:t>
            </a:r>
            <a:r>
              <a:rPr lang="en-US" dirty="0"/>
              <a:t>is a very common way crisis providers go beyond the professional limits in this type of work. How much is too much can only be determined by the specific case. Too much help has been provided when something has been done that the client could have accomplished him or herself. Providing too much help encourages dependence. A crisis services provider should empower the client as much as possible.</a:t>
            </a:r>
          </a:p>
          <a:p>
            <a:pPr marL="214308" indent="-214308">
              <a:lnSpc>
                <a:spcPct val="100000"/>
              </a:lnSpc>
              <a:spcBef>
                <a:spcPts val="0"/>
              </a:spcBef>
              <a:buFont typeface="Arial" panose="020B0604020202020204" pitchFamily="34" charset="0"/>
              <a:buChar char="•"/>
            </a:pPr>
            <a:r>
              <a:rPr lang="en-US" b="1" dirty="0"/>
              <a:t>Sexual relationships are absolutely unacceptable. </a:t>
            </a:r>
            <a:r>
              <a:rPr lang="en-US" dirty="0"/>
              <a:t>A sexual relationship consists of everything from flirting to sexual intercourse.</a:t>
            </a:r>
          </a:p>
          <a:p>
            <a:pPr marL="214308" indent="-214308">
              <a:lnSpc>
                <a:spcPct val="100000"/>
              </a:lnSpc>
              <a:spcBef>
                <a:spcPts val="0"/>
              </a:spcBef>
              <a:buFont typeface="Arial" panose="020B0604020202020204" pitchFamily="34" charset="0"/>
              <a:buChar char="•"/>
            </a:pPr>
            <a:r>
              <a:rPr lang="en-US" b="1" dirty="0"/>
              <a:t>Social interaction </a:t>
            </a:r>
            <a:r>
              <a:rPr lang="en-US" dirty="0"/>
              <a:t>that is not part of the job, like seeing movies together, dinner together, or an invitation to a crisis provider’s home is inappropriate. If these things occur, the crisis provider would be establishing a dual relationship, one as a professional and simultaneously as a friend. It is too easy to loose objectivity as someone’s friend, and it is confusing and frustrating when limits must be set later on.</a:t>
            </a:r>
          </a:p>
          <a:p>
            <a:pPr marL="214308" indent="-214308">
              <a:lnSpc>
                <a:spcPct val="100000"/>
              </a:lnSpc>
              <a:spcBef>
                <a:spcPts val="0"/>
              </a:spcBef>
              <a:buFont typeface="Arial" panose="020B0604020202020204" pitchFamily="34" charset="0"/>
              <a:buChar char="•"/>
            </a:pPr>
            <a:r>
              <a:rPr lang="en-US" b="1" dirty="0"/>
              <a:t>Boundary issues occur when crisis providers recognize clients from a pre-existing social relationship. </a:t>
            </a:r>
            <a:r>
              <a:rPr lang="en-US" dirty="0"/>
              <a:t>Crisis providers at times may be called upon to provide services to friends, relatives, or acquaintances. If this situation should occur, it is best to consult with your supervisor for advisement.</a:t>
            </a:r>
          </a:p>
        </p:txBody>
      </p:sp>
      <p:sp>
        <p:nvSpPr>
          <p:cNvPr id="4" name="Footer Placeholder 3">
            <a:extLst>
              <a:ext uri="{FF2B5EF4-FFF2-40B4-BE49-F238E27FC236}">
                <a16:creationId xmlns:a16="http://schemas.microsoft.com/office/drawing/2014/main" id="{ACD2BBD3-2106-426D-A505-A4F8895589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B1E99F-31DF-4322-9C7C-38DE7AC6D8B7}"/>
              </a:ext>
            </a:extLst>
          </p:cNvPr>
          <p:cNvSpPr>
            <a:spLocks noGrp="1"/>
          </p:cNvSpPr>
          <p:nvPr>
            <p:ph type="sldNum" sz="quarter" idx="12"/>
          </p:nvPr>
        </p:nvSpPr>
        <p:spPr/>
        <p:txBody>
          <a:bodyPr/>
          <a:lstStyle/>
          <a:p>
            <a:fld id="{C594740B-4443-42E0-BD04-50747A72C1C0}" type="slidenum">
              <a:rPr lang="en-US" smtClean="0"/>
              <a:t>207</a:t>
            </a:fld>
            <a:endParaRPr lang="en-US"/>
          </a:p>
        </p:txBody>
      </p:sp>
      <p:sp>
        <p:nvSpPr>
          <p:cNvPr id="7" name="border">
            <a:extLst>
              <a:ext uri="{FF2B5EF4-FFF2-40B4-BE49-F238E27FC236}">
                <a16:creationId xmlns:a16="http://schemas.microsoft.com/office/drawing/2014/main" id="{1840DC84-7B60-4C57-BE35-1ADAD0D85E5A}"/>
              </a:ext>
            </a:extLst>
          </p:cNvPr>
          <p:cNvSpPr/>
          <p:nvPr/>
        </p:nvSpPr>
        <p:spPr>
          <a:xfrm>
            <a:off x="369151" y="1602342"/>
            <a:ext cx="8405698" cy="462833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95025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7"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62F03-0E83-4D0F-AB56-BEECEF89EF9A}"/>
              </a:ext>
            </a:extLst>
          </p:cNvPr>
          <p:cNvSpPr>
            <a:spLocks noGrp="1"/>
          </p:cNvSpPr>
          <p:nvPr>
            <p:ph idx="1"/>
          </p:nvPr>
        </p:nvSpPr>
        <p:spPr>
          <a:xfrm>
            <a:off x="903767" y="1244874"/>
            <a:ext cx="7394944" cy="4741266"/>
          </a:xfrm>
        </p:spPr>
        <p:txBody>
          <a:bodyPr/>
          <a:lstStyle/>
          <a:p>
            <a:pPr>
              <a:lnSpc>
                <a:spcPct val="100000"/>
              </a:lnSpc>
              <a:spcBef>
                <a:spcPts val="600"/>
              </a:spcBef>
            </a:pPr>
            <a:r>
              <a:rPr lang="en-US" dirty="0"/>
              <a:t>Boundary issues are always complex and difficult to define in specific cases. In general, rely on consultation with others when there is uncertainty. If a crisis services provider is feeling burnt out, chances are he or she is doing too much. Boundaries should be re-evaluated. Reliance on the behavior of the clients to make the crisis services provider feel good about him or herself, points to boundary issues.</a:t>
            </a:r>
            <a:r>
              <a:rPr lang="en-US" baseline="30000" dirty="0"/>
              <a:t>43</a:t>
            </a:r>
          </a:p>
          <a:p>
            <a:pPr>
              <a:lnSpc>
                <a:spcPct val="100000"/>
              </a:lnSpc>
              <a:spcBef>
                <a:spcPts val="600"/>
              </a:spcBef>
            </a:pPr>
            <a:r>
              <a:rPr lang="en-US" dirty="0"/>
              <a:t>Crisis services providers will experience situations in which a person requests or expects a crisis provider to overstep boundaries. When this occurs, the crisis provider must set reasonable limits with the person. The following is a guide to limit setting.</a:t>
            </a:r>
            <a:r>
              <a:rPr lang="en-US" baseline="30000" dirty="0"/>
              <a:t>44</a:t>
            </a:r>
          </a:p>
          <a:p>
            <a:pPr>
              <a:lnSpc>
                <a:spcPct val="100000"/>
              </a:lnSpc>
              <a:spcBef>
                <a:spcPts val="600"/>
              </a:spcBef>
            </a:pPr>
            <a:r>
              <a:rPr lang="en-US" sz="1600" b="1" dirty="0">
                <a:solidFill>
                  <a:srgbClr val="20386D"/>
                </a:solidFill>
                <a:latin typeface="PermianSlabSerifTypeface" panose="02000000000000000000" pitchFamily="50" charset="0"/>
              </a:rPr>
              <a:t>Limit Setting</a:t>
            </a:r>
          </a:p>
          <a:p>
            <a:pPr marL="257168" indent="-257168">
              <a:lnSpc>
                <a:spcPct val="100000"/>
              </a:lnSpc>
              <a:spcBef>
                <a:spcPts val="600"/>
              </a:spcBef>
              <a:buFont typeface="+mj-lt"/>
              <a:buAutoNum type="arabicPeriod"/>
            </a:pPr>
            <a:r>
              <a:rPr lang="en-US" dirty="0"/>
              <a:t>Listen to the person.</a:t>
            </a:r>
          </a:p>
          <a:p>
            <a:pPr marL="257168" indent="-257168">
              <a:lnSpc>
                <a:spcPct val="100000"/>
              </a:lnSpc>
              <a:spcBef>
                <a:spcPts val="600"/>
              </a:spcBef>
              <a:buFont typeface="+mj-lt"/>
              <a:buAutoNum type="arabicPeriod"/>
            </a:pPr>
            <a:r>
              <a:rPr lang="en-US" dirty="0"/>
              <a:t>Try to understand what the person is communicating.</a:t>
            </a:r>
          </a:p>
          <a:p>
            <a:pPr marL="257168" indent="-257168">
              <a:lnSpc>
                <a:spcPct val="100000"/>
              </a:lnSpc>
              <a:spcBef>
                <a:spcPts val="600"/>
              </a:spcBef>
              <a:buFont typeface="+mj-lt"/>
              <a:buAutoNum type="arabicPeriod"/>
            </a:pPr>
            <a:r>
              <a:rPr lang="en-US" dirty="0"/>
              <a:t>State the limit simply.</a:t>
            </a:r>
          </a:p>
          <a:p>
            <a:pPr marL="257168" indent="-257168">
              <a:lnSpc>
                <a:spcPct val="100000"/>
              </a:lnSpc>
              <a:spcBef>
                <a:spcPts val="600"/>
              </a:spcBef>
              <a:buFont typeface="+mj-lt"/>
              <a:buAutoNum type="arabicPeriod"/>
            </a:pPr>
            <a:r>
              <a:rPr lang="en-US" dirty="0"/>
              <a:t>Set the limit in a firm way.</a:t>
            </a:r>
          </a:p>
          <a:p>
            <a:pPr marL="257168" indent="-257168">
              <a:lnSpc>
                <a:spcPct val="100000"/>
              </a:lnSpc>
              <a:spcBef>
                <a:spcPts val="600"/>
              </a:spcBef>
              <a:buFont typeface="+mj-lt"/>
              <a:buAutoNum type="arabicPeriod"/>
            </a:pPr>
            <a:r>
              <a:rPr lang="en-US" dirty="0"/>
              <a:t>Set the limit in a kind way.</a:t>
            </a:r>
          </a:p>
          <a:p>
            <a:pPr marL="257168" indent="-257168">
              <a:lnSpc>
                <a:spcPct val="100000"/>
              </a:lnSpc>
              <a:spcBef>
                <a:spcPts val="600"/>
              </a:spcBef>
              <a:buFont typeface="+mj-lt"/>
              <a:buAutoNum type="arabicPeriod"/>
            </a:pPr>
            <a:r>
              <a:rPr lang="en-US" dirty="0"/>
              <a:t>Give the person a reason for the limitation.</a:t>
            </a:r>
          </a:p>
          <a:p>
            <a:pPr marL="257168" indent="-257168">
              <a:lnSpc>
                <a:spcPct val="100000"/>
              </a:lnSpc>
              <a:spcBef>
                <a:spcPts val="600"/>
              </a:spcBef>
              <a:buFont typeface="+mj-lt"/>
              <a:buAutoNum type="arabicPeriod"/>
            </a:pPr>
            <a:r>
              <a:rPr lang="en-US" dirty="0"/>
              <a:t>Encourage the person to express feelings about the limitation.</a:t>
            </a:r>
          </a:p>
          <a:p>
            <a:pPr marL="257168" indent="-257168">
              <a:lnSpc>
                <a:spcPct val="100000"/>
              </a:lnSpc>
              <a:spcBef>
                <a:spcPts val="600"/>
              </a:spcBef>
              <a:buFont typeface="+mj-lt"/>
              <a:buAutoNum type="arabicPeriod"/>
            </a:pPr>
            <a:r>
              <a:rPr lang="en-US" dirty="0"/>
              <a:t>Accept the person’s feelings about the limitation.</a:t>
            </a:r>
          </a:p>
          <a:p>
            <a:pPr marL="257168" indent="-257168">
              <a:lnSpc>
                <a:spcPct val="100000"/>
              </a:lnSpc>
              <a:spcBef>
                <a:spcPts val="600"/>
              </a:spcBef>
              <a:buFont typeface="+mj-lt"/>
              <a:buAutoNum type="arabicPeriod"/>
            </a:pPr>
            <a:r>
              <a:rPr lang="en-US" dirty="0"/>
              <a:t>Be consistent.</a:t>
            </a:r>
          </a:p>
          <a:p>
            <a:pPr marL="257168" indent="-257168">
              <a:lnSpc>
                <a:spcPct val="100000"/>
              </a:lnSpc>
              <a:spcBef>
                <a:spcPts val="600"/>
              </a:spcBef>
              <a:buFont typeface="+mj-lt"/>
              <a:buAutoNum type="arabicPeriod"/>
            </a:pPr>
            <a:r>
              <a:rPr lang="en-US" dirty="0"/>
              <a:t>Evaluate the limit in terms of what the limit accomplishes.</a:t>
            </a:r>
          </a:p>
        </p:txBody>
      </p:sp>
      <p:sp>
        <p:nvSpPr>
          <p:cNvPr id="3" name="Footer Placeholder 2">
            <a:extLst>
              <a:ext uri="{FF2B5EF4-FFF2-40B4-BE49-F238E27FC236}">
                <a16:creationId xmlns:a16="http://schemas.microsoft.com/office/drawing/2014/main" id="{12C284DF-FCC3-4578-9EF8-8B88C3B83185}"/>
              </a:ext>
            </a:extLst>
          </p:cNvPr>
          <p:cNvSpPr>
            <a:spLocks noGrp="1"/>
          </p:cNvSpPr>
          <p:nvPr>
            <p:ph type="ftr" sz="quarter" idx="11"/>
          </p:nvPr>
        </p:nvSpPr>
        <p:spPr>
          <a:xfrm>
            <a:off x="2052084" y="6356353"/>
            <a:ext cx="5039832" cy="365125"/>
          </a:xfrm>
        </p:spPr>
        <p:txBody>
          <a:bodyPr/>
          <a:lstStyle/>
          <a:p>
            <a:r>
              <a:rPr lang="en-US" sz="900" baseline="30000" dirty="0"/>
              <a:t>43</a:t>
            </a:r>
            <a:r>
              <a:rPr lang="en-US" sz="900" dirty="0"/>
              <a:t> Charles G. Cook, Crisis Intervention Sample Protocol (Submitted to the Minnesota Department of Human Services, 1995), 8-9</a:t>
            </a:r>
          </a:p>
          <a:p>
            <a:r>
              <a:rPr lang="en-US" sz="900" baseline="30000" dirty="0"/>
              <a:t>44</a:t>
            </a:r>
            <a:r>
              <a:rPr lang="en-US" sz="900" dirty="0"/>
              <a:t> Maureen Malloy, R.N., Behavioral Emergency Outreach Program</a:t>
            </a:r>
          </a:p>
        </p:txBody>
      </p:sp>
      <p:sp>
        <p:nvSpPr>
          <p:cNvPr id="4" name="Slide Number Placeholder 3">
            <a:extLst>
              <a:ext uri="{FF2B5EF4-FFF2-40B4-BE49-F238E27FC236}">
                <a16:creationId xmlns:a16="http://schemas.microsoft.com/office/drawing/2014/main" id="{221D997D-5826-41D6-BEFC-55A1BAA239FD}"/>
              </a:ext>
            </a:extLst>
          </p:cNvPr>
          <p:cNvSpPr>
            <a:spLocks noGrp="1"/>
          </p:cNvSpPr>
          <p:nvPr>
            <p:ph type="sldNum" sz="quarter" idx="12"/>
          </p:nvPr>
        </p:nvSpPr>
        <p:spPr/>
        <p:txBody>
          <a:bodyPr/>
          <a:lstStyle/>
          <a:p>
            <a:fld id="{C594740B-4443-42E0-BD04-50747A72C1C0}" type="slidenum">
              <a:rPr lang="en-US" smtClean="0"/>
              <a:t>208</a:t>
            </a:fld>
            <a:endParaRPr lang="en-US"/>
          </a:p>
        </p:txBody>
      </p:sp>
      <p:cxnSp>
        <p:nvCxnSpPr>
          <p:cNvPr id="5" name="line">
            <a:extLst>
              <a:ext uri="{FF2B5EF4-FFF2-40B4-BE49-F238E27FC236}">
                <a16:creationId xmlns:a16="http://schemas.microsoft.com/office/drawing/2014/main" id="{664957E5-4AEE-414D-99C3-7F4F49D75ECE}"/>
              </a:ext>
            </a:extLst>
          </p:cNvPr>
          <p:cNvCxnSpPr>
            <a:cxnSpLocks/>
          </p:cNvCxnSpPr>
          <p:nvPr/>
        </p:nvCxnSpPr>
        <p:spPr>
          <a:xfrm>
            <a:off x="973647" y="3186718"/>
            <a:ext cx="71967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6" name="border">
            <a:extLst>
              <a:ext uri="{FF2B5EF4-FFF2-40B4-BE49-F238E27FC236}">
                <a16:creationId xmlns:a16="http://schemas.microsoft.com/office/drawing/2014/main" id="{C8131FC8-2177-4D89-B031-FAEE48E8DAFE}"/>
              </a:ext>
            </a:extLst>
          </p:cNvPr>
          <p:cNvSpPr/>
          <p:nvPr/>
        </p:nvSpPr>
        <p:spPr>
          <a:xfrm>
            <a:off x="845289" y="1106645"/>
            <a:ext cx="7453423" cy="474126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99090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3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500"/>
                                        <p:tgtEl>
                                          <p:spTgt spid="2">
                                            <p:txEl>
                                              <p:pRg st="5" end="5"/>
                                            </p:txEl>
                                          </p:spTgt>
                                        </p:tgtEl>
                                      </p:cBhvr>
                                    </p:animEffect>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Effect transition="in" filter="fade">
                                      <p:cBhvr>
                                        <p:cTn id="39" dur="500"/>
                                        <p:tgtEl>
                                          <p:spTgt spid="2">
                                            <p:txEl>
                                              <p:pRg st="6" end="6"/>
                                            </p:txEl>
                                          </p:spTgt>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Effect transition="in" filter="fade">
                                      <p:cBhvr>
                                        <p:cTn id="43" dur="500"/>
                                        <p:tgtEl>
                                          <p:spTgt spid="2">
                                            <p:txEl>
                                              <p:pRg st="7" end="7"/>
                                            </p:txEl>
                                          </p:spTgt>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2">
                                            <p:txEl>
                                              <p:pRg st="9" end="9"/>
                                            </p:txEl>
                                          </p:spTgt>
                                        </p:tgtEl>
                                        <p:attrNameLst>
                                          <p:attrName>style.visibility</p:attrName>
                                        </p:attrNameLst>
                                      </p:cBhvr>
                                      <p:to>
                                        <p:strVal val="visible"/>
                                      </p:to>
                                    </p:set>
                                    <p:animEffect transition="in" filter="fade">
                                      <p:cBhvr>
                                        <p:cTn id="51" dur="500"/>
                                        <p:tgtEl>
                                          <p:spTgt spid="2">
                                            <p:txEl>
                                              <p:pRg st="9" end="9"/>
                                            </p:txEl>
                                          </p:spTgt>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Effect transition="in" filter="fade">
                                      <p:cBhvr>
                                        <p:cTn id="55" dur="500"/>
                                        <p:tgtEl>
                                          <p:spTgt spid="2">
                                            <p:txEl>
                                              <p:pRg st="10" end="10"/>
                                            </p:txEl>
                                          </p:spTgt>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
                                            <p:txEl>
                                              <p:pRg st="11" end="11"/>
                                            </p:txEl>
                                          </p:spTgt>
                                        </p:tgtEl>
                                        <p:attrNameLst>
                                          <p:attrName>style.visibility</p:attrName>
                                        </p:attrNameLst>
                                      </p:cBhvr>
                                      <p:to>
                                        <p:strVal val="visible"/>
                                      </p:to>
                                    </p:set>
                                    <p:animEffect transition="in" filter="fade">
                                      <p:cBhvr>
                                        <p:cTn id="59" dur="500"/>
                                        <p:tgtEl>
                                          <p:spTgt spid="2">
                                            <p:txEl>
                                              <p:pRg st="11" end="11"/>
                                            </p:txEl>
                                          </p:spTgt>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animEffect transition="in" filter="fade">
                                      <p:cBhvr>
                                        <p:cTn id="63"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31DCCB-BBC7-424B-9476-596D4C66D7F7}"/>
              </a:ext>
            </a:extLst>
          </p:cNvPr>
          <p:cNvSpPr>
            <a:spLocks noGrp="1"/>
          </p:cNvSpPr>
          <p:nvPr>
            <p:ph type="sldNum" sz="quarter" idx="12"/>
          </p:nvPr>
        </p:nvSpPr>
        <p:spPr/>
        <p:txBody>
          <a:bodyPr/>
          <a:lstStyle/>
          <a:p>
            <a:fld id="{C594740B-4443-42E0-BD04-50747A72C1C0}" type="slidenum">
              <a:rPr lang="en-US" smtClean="0"/>
              <a:t>209</a:t>
            </a:fld>
            <a:endParaRPr lang="en-US"/>
          </a:p>
        </p:txBody>
      </p:sp>
      <p:sp>
        <p:nvSpPr>
          <p:cNvPr id="2" name="Title 1">
            <a:extLst>
              <a:ext uri="{FF2B5EF4-FFF2-40B4-BE49-F238E27FC236}">
                <a16:creationId xmlns:a16="http://schemas.microsoft.com/office/drawing/2014/main" id="{808FDC82-DD9A-4D58-9651-28C926D97946}"/>
              </a:ext>
            </a:extLst>
          </p:cNvPr>
          <p:cNvSpPr>
            <a:spLocks noGrp="1"/>
          </p:cNvSpPr>
          <p:nvPr>
            <p:ph type="title"/>
          </p:nvPr>
        </p:nvSpPr>
        <p:spPr>
          <a:xfrm>
            <a:off x="586781" y="1509274"/>
            <a:ext cx="7970439" cy="508344"/>
          </a:xfrm>
        </p:spPr>
        <p:txBody>
          <a:bodyPr/>
          <a:lstStyle/>
          <a:p>
            <a:pPr>
              <a:lnSpc>
                <a:spcPct val="100000"/>
              </a:lnSpc>
            </a:pP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 organizational approach to reducing staff burnout includes the following elements.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buttons to learn more.</a:t>
            </a:r>
          </a:p>
        </p:txBody>
      </p:sp>
      <p:sp>
        <p:nvSpPr>
          <p:cNvPr id="6" name="Text Placeholder 5">
            <a:extLst>
              <a:ext uri="{FF2B5EF4-FFF2-40B4-BE49-F238E27FC236}">
                <a16:creationId xmlns:a16="http://schemas.microsoft.com/office/drawing/2014/main" id="{C726C6EB-DD05-4BD6-8B8A-5ACB101447D5}"/>
              </a:ext>
            </a:extLst>
          </p:cNvPr>
          <p:cNvSpPr>
            <a:spLocks noGrp="1"/>
          </p:cNvSpPr>
          <p:nvPr>
            <p:ph type="body" sz="quarter" idx="13"/>
          </p:nvPr>
        </p:nvSpPr>
        <p:spPr>
          <a:xfrm>
            <a:off x="628650" y="871655"/>
            <a:ext cx="7886700" cy="627063"/>
          </a:xfrm>
        </p:spPr>
        <p:txBody>
          <a:bodyPr>
            <a:normAutofit fontScale="92500" lnSpcReduction="20000"/>
          </a:bodyPr>
          <a:lstStyle/>
          <a:p>
            <a:r>
              <a:rPr lang="en-US" dirty="0"/>
              <a:t>What can an organization do to encourage healthy crisis provider staff and discourage burnout?</a:t>
            </a:r>
          </a:p>
        </p:txBody>
      </p:sp>
      <p:sp>
        <p:nvSpPr>
          <p:cNvPr id="17" name="border">
            <a:extLst>
              <a:ext uri="{FF2B5EF4-FFF2-40B4-BE49-F238E27FC236}">
                <a16:creationId xmlns:a16="http://schemas.microsoft.com/office/drawing/2014/main" id="{CD85023A-AEA1-411A-9DBF-D27EFCF43D84}"/>
              </a:ext>
            </a:extLst>
          </p:cNvPr>
          <p:cNvSpPr/>
          <p:nvPr/>
        </p:nvSpPr>
        <p:spPr>
          <a:xfrm>
            <a:off x="372801" y="1498717"/>
            <a:ext cx="8398398" cy="476385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8" name="Btn1-visited">
            <a:extLst>
              <a:ext uri="{FF2B5EF4-FFF2-40B4-BE49-F238E27FC236}">
                <a16:creationId xmlns:a16="http://schemas.microsoft.com/office/drawing/2014/main" id="{B8CCC3A8-6DD1-42A8-A213-38D1AC08762E}"/>
              </a:ext>
            </a:extLst>
          </p:cNvPr>
          <p:cNvSpPr/>
          <p:nvPr/>
        </p:nvSpPr>
        <p:spPr>
          <a:xfrm>
            <a:off x="661874"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19" name="Btn2-visited">
            <a:extLst>
              <a:ext uri="{FF2B5EF4-FFF2-40B4-BE49-F238E27FC236}">
                <a16:creationId xmlns:a16="http://schemas.microsoft.com/office/drawing/2014/main" id="{DBF3F36D-BFC8-48B6-A8AA-7C3421E49066}"/>
              </a:ext>
            </a:extLst>
          </p:cNvPr>
          <p:cNvSpPr/>
          <p:nvPr/>
        </p:nvSpPr>
        <p:spPr>
          <a:xfrm>
            <a:off x="2264400"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20" name="Btn3-visited">
            <a:extLst>
              <a:ext uri="{FF2B5EF4-FFF2-40B4-BE49-F238E27FC236}">
                <a16:creationId xmlns:a16="http://schemas.microsoft.com/office/drawing/2014/main" id="{720C9F5B-F3B8-400C-82FA-DA55A5BFCD28}"/>
              </a:ext>
            </a:extLst>
          </p:cNvPr>
          <p:cNvSpPr/>
          <p:nvPr/>
        </p:nvSpPr>
        <p:spPr>
          <a:xfrm>
            <a:off x="3866926"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21" name="Btn4-visited">
            <a:extLst>
              <a:ext uri="{FF2B5EF4-FFF2-40B4-BE49-F238E27FC236}">
                <a16:creationId xmlns:a16="http://schemas.microsoft.com/office/drawing/2014/main" id="{3AA1F506-FC5D-41C6-B48C-4BE0DB46B92B}"/>
              </a:ext>
            </a:extLst>
          </p:cNvPr>
          <p:cNvSpPr/>
          <p:nvPr/>
        </p:nvSpPr>
        <p:spPr>
          <a:xfrm>
            <a:off x="5469452"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22" name="Btn5-visited">
            <a:extLst>
              <a:ext uri="{FF2B5EF4-FFF2-40B4-BE49-F238E27FC236}">
                <a16:creationId xmlns:a16="http://schemas.microsoft.com/office/drawing/2014/main" id="{F7C50119-E574-4EE5-BFD6-C79585F9BEFB}"/>
              </a:ext>
            </a:extLst>
          </p:cNvPr>
          <p:cNvSpPr/>
          <p:nvPr/>
        </p:nvSpPr>
        <p:spPr>
          <a:xfrm>
            <a:off x="7071978"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
        <p:nvSpPr>
          <p:cNvPr id="24" name="Rectangle 23">
            <a:hlinkClick r:id="" action="ppaction://hlinkshowjump?jump=nextslide"/>
            <a:extLst>
              <a:ext uri="{FF2B5EF4-FFF2-40B4-BE49-F238E27FC236}">
                <a16:creationId xmlns:a16="http://schemas.microsoft.com/office/drawing/2014/main" id="{3B309F67-60CE-40F0-BCA5-8F6A6C40637E}"/>
              </a:ext>
            </a:extLst>
          </p:cNvPr>
          <p:cNvSpPr/>
          <p:nvPr/>
        </p:nvSpPr>
        <p:spPr>
          <a:xfrm>
            <a:off x="661874" y="2038473"/>
            <a:ext cx="7789678" cy="75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540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1000"/>
                                        <p:tgtEl>
                                          <p:spTgt spid="1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P spid="17"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7CAB-3A91-4142-8632-DDFCB84729CD}"/>
              </a:ext>
            </a:extLst>
          </p:cNvPr>
          <p:cNvSpPr>
            <a:spLocks noGrp="1"/>
          </p:cNvSpPr>
          <p:nvPr>
            <p:ph type="title"/>
          </p:nvPr>
        </p:nvSpPr>
        <p:spPr>
          <a:xfrm>
            <a:off x="619125" y="889713"/>
            <a:ext cx="7886700" cy="481999"/>
          </a:xfrm>
        </p:spPr>
        <p:txBody>
          <a:bodyPr/>
          <a:lstStyle/>
          <a:p>
            <a:r>
              <a:rPr lang="en-US" dirty="0"/>
              <a:t>Helping Callers at Imminent Risk of Suicide </a:t>
            </a:r>
          </a:p>
        </p:txBody>
      </p:sp>
      <p:sp>
        <p:nvSpPr>
          <p:cNvPr id="3" name="Content Placeholder 2">
            <a:extLst>
              <a:ext uri="{FF2B5EF4-FFF2-40B4-BE49-F238E27FC236}">
                <a16:creationId xmlns:a16="http://schemas.microsoft.com/office/drawing/2014/main" id="{C351A194-1E16-4649-89D5-CEE9FCE1AE7A}"/>
              </a:ext>
            </a:extLst>
          </p:cNvPr>
          <p:cNvSpPr>
            <a:spLocks noGrp="1"/>
          </p:cNvSpPr>
          <p:nvPr>
            <p:ph idx="4294967295"/>
          </p:nvPr>
        </p:nvSpPr>
        <p:spPr>
          <a:xfrm>
            <a:off x="467835" y="1400318"/>
            <a:ext cx="8197703" cy="2469933"/>
          </a:xfrm>
        </p:spPr>
        <p:txBody>
          <a:bodyPr>
            <a:normAutofit/>
          </a:bodyPr>
          <a:lstStyle/>
          <a:p>
            <a:r>
              <a:rPr lang="en-US" sz="1600" b="1" dirty="0">
                <a:solidFill>
                  <a:srgbClr val="20386D"/>
                </a:solidFill>
                <a:latin typeface="PermianSlabSerifTypeface" panose="02000000000000000000" pitchFamily="50" charset="0"/>
              </a:rPr>
              <a:t>The following includes excerpts from an Executive Summary from National Suicide Prevention Lifeline</a:t>
            </a:r>
          </a:p>
          <a:p>
            <a:r>
              <a:rPr lang="en-US" dirty="0"/>
              <a:t>In January 2008,</a:t>
            </a:r>
            <a:r>
              <a:rPr lang="en-US" dirty="0">
                <a:solidFill>
                  <a:srgbClr val="FF0000"/>
                </a:solidFill>
              </a:rPr>
              <a:t> </a:t>
            </a:r>
            <a:r>
              <a:rPr lang="en-US" dirty="0"/>
              <a:t>the National Suicide Prevention Lifeline (Lifeline) Standards, Trainings and Practices Subcommittee (STPS) and Steering Committee approved Lifeline’s Policy for Helping Callers at Imminent Risk of Suicide. </a:t>
            </a:r>
          </a:p>
          <a:p>
            <a:r>
              <a:rPr lang="en-US" dirty="0"/>
              <a:t>The </a:t>
            </a:r>
            <a:r>
              <a:rPr lang="en-US" i="1" dirty="0"/>
              <a:t>Policy for Helping Callers at Imminent Risk of Suicide </a:t>
            </a:r>
            <a:r>
              <a:rPr lang="en-US" dirty="0"/>
              <a:t>emanates from three underlying values: 1) the need to take all actions necessary to prevent a caller from dying by suicide, 2) active collaboration with the caller to act to secure his/her own safety and 3) collaboration with other community crisis and emergency services that are likely to aid the crisis center towards ensuring the safe, continuous care of the caller at imminent risk.</a:t>
            </a:r>
            <a:endParaRPr lang="en-US" strike="sngStrike" dirty="0"/>
          </a:p>
          <a:p>
            <a:r>
              <a:rPr lang="en-US" dirty="0"/>
              <a:t>The policy can be further understood in terms of  two central concepts:  “active engagement” and “active rescue.” These concepts are an integral part of any call center policy that would effectively address caller safety. </a:t>
            </a:r>
          </a:p>
          <a:p>
            <a:endParaRPr lang="en-US" dirty="0"/>
          </a:p>
        </p:txBody>
      </p:sp>
      <p:sp>
        <p:nvSpPr>
          <p:cNvPr id="4" name="Footer Placeholder 3">
            <a:extLst>
              <a:ext uri="{FF2B5EF4-FFF2-40B4-BE49-F238E27FC236}">
                <a16:creationId xmlns:a16="http://schemas.microsoft.com/office/drawing/2014/main" id="{ED8F5D0C-B50C-47B4-8BC2-8A5A14AD9E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C40E4-1874-49DF-A085-728F55BA1183}"/>
              </a:ext>
            </a:extLst>
          </p:cNvPr>
          <p:cNvSpPr>
            <a:spLocks noGrp="1"/>
          </p:cNvSpPr>
          <p:nvPr>
            <p:ph type="sldNum" sz="quarter" idx="12"/>
          </p:nvPr>
        </p:nvSpPr>
        <p:spPr/>
        <p:txBody>
          <a:bodyPr/>
          <a:lstStyle/>
          <a:p>
            <a:fld id="{C594740B-4443-42E0-BD04-50747A72C1C0}" type="slidenum">
              <a:rPr lang="en-US" smtClean="0"/>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810356630"/>
              </p:ext>
            </p:extLst>
          </p:nvPr>
        </p:nvGraphicFramePr>
        <p:xfrm>
          <a:off x="587558" y="3900962"/>
          <a:ext cx="7968885" cy="2070357"/>
        </p:xfrm>
        <a:graphic>
          <a:graphicData uri="http://schemas.openxmlformats.org/drawingml/2006/table">
            <a:tbl>
              <a:tblPr firstRow="1" bandRow="1">
                <a:tableStyleId>{5C22544A-7EE6-4342-B048-85BDC9FD1C3A}</a:tableStyleId>
              </a:tblPr>
              <a:tblGrid>
                <a:gridCol w="2964036">
                  <a:extLst>
                    <a:ext uri="{9D8B030D-6E8A-4147-A177-3AD203B41FA5}">
                      <a16:colId xmlns:a16="http://schemas.microsoft.com/office/drawing/2014/main" val="20000"/>
                    </a:ext>
                  </a:extLst>
                </a:gridCol>
                <a:gridCol w="2662774">
                  <a:extLst>
                    <a:ext uri="{9D8B030D-6E8A-4147-A177-3AD203B41FA5}">
                      <a16:colId xmlns:a16="http://schemas.microsoft.com/office/drawing/2014/main" val="20001"/>
                    </a:ext>
                  </a:extLst>
                </a:gridCol>
                <a:gridCol w="2342075">
                  <a:extLst>
                    <a:ext uri="{9D8B030D-6E8A-4147-A177-3AD203B41FA5}">
                      <a16:colId xmlns:a16="http://schemas.microsoft.com/office/drawing/2014/main" val="20002"/>
                    </a:ext>
                  </a:extLst>
                </a:gridCol>
              </a:tblGrid>
              <a:tr h="2484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Active Engagement: </a:t>
                      </a:r>
                    </a:p>
                  </a:txBody>
                  <a:tcPr marL="68580" marR="68580" marT="34290" marB="34290">
                    <a:solidFill>
                      <a:srgbClr val="20386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Active Rescue: </a:t>
                      </a:r>
                    </a:p>
                  </a:txBody>
                  <a:tcPr marL="68580" marR="68580" marT="34290" marB="34290">
                    <a:solidFill>
                      <a:srgbClr val="20386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Least Invasive</a:t>
                      </a:r>
                      <a:r>
                        <a:rPr lang="en-US" sz="1200" b="1"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2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Intervention: </a:t>
                      </a:r>
                    </a:p>
                  </a:txBody>
                  <a:tcPr marL="68580" marR="68580" marT="34290" marB="34290">
                    <a:solidFill>
                      <a:srgbClr val="20386D"/>
                    </a:solidFill>
                  </a:tcPr>
                </a:tc>
                <a:extLst>
                  <a:ext uri="{0D108BD9-81ED-4DB2-BD59-A6C34878D82A}">
                    <a16:rowId xmlns:a16="http://schemas.microsoft.com/office/drawing/2014/main" val="10000"/>
                  </a:ext>
                </a:extLst>
              </a:tr>
              <a:tr h="18188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Open Sans" panose="020B0606030504020204" pitchFamily="34" charset="0"/>
                          <a:ea typeface="Open Sans" panose="020B0606030504020204" pitchFamily="34" charset="0"/>
                          <a:cs typeface="Open Sans" panose="020B0606030504020204" pitchFamily="34" charset="0"/>
                        </a:rPr>
                        <a:t>The ability of the crisis center staff to not only adopt an “active listening” approach but requires that they actively engage the individual at risk in a discussion of their thoughts of suicide. This can occur through supporting the individual’s experience, exploring strengths and resources, building hope for recovery, and empowering the caller to work towards securing their own safety. While crisis call centers typically seek to “engage” all callers, “active engagement” is distinctive due to its collaborative nature in which the staff member engages the caller at “imminent risk” to collaboratively take steps to prevent his/her suicide. </a:t>
                      </a:r>
                    </a:p>
                    <a:p>
                      <a:endParaRPr lang="en-US" sz="900" dirty="0"/>
                    </a:p>
                  </a:txBody>
                  <a:tcPr marL="68580" marR="68580" marT="34290" marB="34290">
                    <a:solidFill>
                      <a:srgbClr val="E1E1E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a:latin typeface="Open Sans" panose="020B0606030504020204" pitchFamily="34" charset="0"/>
                          <a:ea typeface="Open Sans" panose="020B0606030504020204" pitchFamily="34" charset="0"/>
                          <a:cs typeface="Open Sans" panose="020B0606030504020204" pitchFamily="34" charset="0"/>
                        </a:rPr>
                        <a:t>The need for call center staff to initiate rescue with or without the caller’s consent during circumstances in which, despite all efforts at engagement, the call center staff believe that the individual is at imminent risk and unable to participate in securing his/her own safety. Active rescue is distinguished from voluntary rescue in a strict sense; voluntary rescue is predicated on crisis center helper-caller agreement. This component is specific to the helper needing to actively initiate rescue services because the caller is unwilling or unable to do so for him or herself, and, without rescue services, the helper believes that the caller is likely to die by suicide. </a:t>
                      </a:r>
                    </a:p>
                    <a:p>
                      <a:endParaRPr lang="en-US" sz="900" dirty="0"/>
                    </a:p>
                  </a:txBody>
                  <a:tcPr marL="68580" marR="68580" marT="34290" marB="34290">
                    <a:solidFill>
                      <a:srgbClr val="E1E1E1"/>
                    </a:solidFill>
                  </a:tcPr>
                </a:tc>
                <a:tc>
                  <a:txBody>
                    <a:bodyPr/>
                    <a:lstStyle/>
                    <a:p>
                      <a:r>
                        <a:rPr lang="en-US" sz="800" dirty="0">
                          <a:latin typeface="Open Sans" panose="020B0606030504020204" pitchFamily="34" charset="0"/>
                          <a:ea typeface="Open Sans" panose="020B0606030504020204" pitchFamily="34" charset="0"/>
                          <a:cs typeface="Open Sans" panose="020B0606030504020204" pitchFamily="34" charset="0"/>
                        </a:rPr>
                        <a:t>Promotes the use of approaches that emphasize cooperation over coercion with callers at imminent risk to secure their safety, with the use of involuntary methods as a last resort. Through actively engaging the caller, the goal is to include the person’s own wishes in any plan to reduce risk. </a:t>
                      </a:r>
                    </a:p>
                    <a:p>
                      <a:endParaRPr lang="en-US" sz="800" dirty="0">
                        <a:latin typeface="Open Sans" panose="020B0606030504020204" pitchFamily="34" charset="0"/>
                        <a:ea typeface="Open Sans" panose="020B0606030504020204" pitchFamily="34" charset="0"/>
                        <a:cs typeface="Open Sans" panose="020B0606030504020204" pitchFamily="34" charset="0"/>
                      </a:endParaRPr>
                    </a:p>
                    <a:p>
                      <a:r>
                        <a:rPr lang="en-US" sz="800" b="0" dirty="0">
                          <a:solidFill>
                            <a:schemeClr val="tx1"/>
                          </a:solidFill>
                          <a:latin typeface="Open Sans" panose="020B0606030504020204" pitchFamily="34" charset="0"/>
                          <a:ea typeface="Open Sans" panose="020B0606030504020204" pitchFamily="34" charset="0"/>
                          <a:cs typeface="Open Sans" panose="020B0606030504020204" pitchFamily="34" charset="0"/>
                        </a:rPr>
                        <a:t>In Tennessee we refer to this as utilizing Referral Alternative</a:t>
                      </a:r>
                      <a:r>
                        <a:rPr lang="en-US" sz="800" b="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 Services.</a:t>
                      </a:r>
                      <a:endParaRPr lang="en-US" sz="800" b="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solidFill>
                      <a:srgbClr val="E1E1E1"/>
                    </a:solidFill>
                  </a:tcPr>
                </a:tc>
                <a:extLst>
                  <a:ext uri="{0D108BD9-81ED-4DB2-BD59-A6C34878D82A}">
                    <a16:rowId xmlns:a16="http://schemas.microsoft.com/office/drawing/2014/main" val="10001"/>
                  </a:ext>
                </a:extLst>
              </a:tr>
            </a:tbl>
          </a:graphicData>
        </a:graphic>
      </p:graphicFrame>
      <p:sp>
        <p:nvSpPr>
          <p:cNvPr id="8" name="box">
            <a:extLst>
              <a:ext uri="{FF2B5EF4-FFF2-40B4-BE49-F238E27FC236}">
                <a16:creationId xmlns:a16="http://schemas.microsoft.com/office/drawing/2014/main" id="{86EC694F-5D6C-4AC3-8C15-4A6222B49114}"/>
              </a:ext>
            </a:extLst>
          </p:cNvPr>
          <p:cNvSpPr/>
          <p:nvPr/>
        </p:nvSpPr>
        <p:spPr>
          <a:xfrm>
            <a:off x="366823" y="1336520"/>
            <a:ext cx="8410354" cy="478783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9" name="Straight Connector 8">
            <a:extLst>
              <a:ext uri="{FF2B5EF4-FFF2-40B4-BE49-F238E27FC236}">
                <a16:creationId xmlns:a16="http://schemas.microsoft.com/office/drawing/2014/main" id="{3BBAD606-0F16-46DF-9D02-B61E2E6F7613}"/>
              </a:ext>
            </a:extLst>
          </p:cNvPr>
          <p:cNvCxnSpPr>
            <a:cxnSpLocks/>
          </p:cNvCxnSpPr>
          <p:nvPr/>
        </p:nvCxnSpPr>
        <p:spPr>
          <a:xfrm>
            <a:off x="473149" y="1935267"/>
            <a:ext cx="8197703"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81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8"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31DCCB-BBC7-424B-9476-596D4C66D7F7}"/>
              </a:ext>
            </a:extLst>
          </p:cNvPr>
          <p:cNvSpPr>
            <a:spLocks noGrp="1"/>
          </p:cNvSpPr>
          <p:nvPr>
            <p:ph type="sldNum" sz="quarter" idx="12"/>
          </p:nvPr>
        </p:nvSpPr>
        <p:spPr/>
        <p:txBody>
          <a:bodyPr/>
          <a:lstStyle/>
          <a:p>
            <a:fld id="{C594740B-4443-42E0-BD04-50747A72C1C0}" type="slidenum">
              <a:rPr lang="en-US" smtClean="0"/>
              <a:t>210</a:t>
            </a:fld>
            <a:endParaRPr lang="en-US"/>
          </a:p>
        </p:txBody>
      </p:sp>
      <p:sp>
        <p:nvSpPr>
          <p:cNvPr id="2" name="Title 1">
            <a:extLst>
              <a:ext uri="{FF2B5EF4-FFF2-40B4-BE49-F238E27FC236}">
                <a16:creationId xmlns:a16="http://schemas.microsoft.com/office/drawing/2014/main" id="{808FDC82-DD9A-4D58-9651-28C926D97946}"/>
              </a:ext>
            </a:extLst>
          </p:cNvPr>
          <p:cNvSpPr>
            <a:spLocks noGrp="1"/>
          </p:cNvSpPr>
          <p:nvPr>
            <p:ph type="title"/>
          </p:nvPr>
        </p:nvSpPr>
        <p:spPr>
          <a:xfrm>
            <a:off x="586781" y="1509274"/>
            <a:ext cx="7970439" cy="508344"/>
          </a:xfrm>
        </p:spPr>
        <p:txBody>
          <a:bodyPr/>
          <a:lstStyle/>
          <a:p>
            <a:pPr>
              <a:lnSpc>
                <a:spcPct val="100000"/>
              </a:lnSpc>
            </a:pP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 organizational approach to reducing staff burnout includes the following elements.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buttons to learn more.</a:t>
            </a:r>
          </a:p>
        </p:txBody>
      </p:sp>
      <p:sp>
        <p:nvSpPr>
          <p:cNvPr id="6" name="Text Placeholder 5">
            <a:extLst>
              <a:ext uri="{FF2B5EF4-FFF2-40B4-BE49-F238E27FC236}">
                <a16:creationId xmlns:a16="http://schemas.microsoft.com/office/drawing/2014/main" id="{C726C6EB-DD05-4BD6-8B8A-5ACB101447D5}"/>
              </a:ext>
            </a:extLst>
          </p:cNvPr>
          <p:cNvSpPr>
            <a:spLocks noGrp="1"/>
          </p:cNvSpPr>
          <p:nvPr>
            <p:ph type="body" sz="quarter" idx="13"/>
          </p:nvPr>
        </p:nvSpPr>
        <p:spPr>
          <a:xfrm>
            <a:off x="628650" y="871655"/>
            <a:ext cx="7886700" cy="627063"/>
          </a:xfrm>
        </p:spPr>
        <p:txBody>
          <a:bodyPr>
            <a:normAutofit fontScale="92500" lnSpcReduction="20000"/>
          </a:bodyPr>
          <a:lstStyle/>
          <a:p>
            <a:r>
              <a:rPr lang="en-US" dirty="0"/>
              <a:t>What can an organization do to encourage healthy crisis provider staff and discourage burnout?</a:t>
            </a:r>
          </a:p>
        </p:txBody>
      </p:sp>
      <p:sp>
        <p:nvSpPr>
          <p:cNvPr id="7" name="Btn1">
            <a:extLst>
              <a:ext uri="{FF2B5EF4-FFF2-40B4-BE49-F238E27FC236}">
                <a16:creationId xmlns:a16="http://schemas.microsoft.com/office/drawing/2014/main" id="{F1665C3E-6137-411D-A83C-78B065FA12CC}"/>
              </a:ext>
            </a:extLst>
          </p:cNvPr>
          <p:cNvSpPr/>
          <p:nvPr/>
        </p:nvSpPr>
        <p:spPr>
          <a:xfrm>
            <a:off x="661874"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8" name="Btn2">
            <a:extLst>
              <a:ext uri="{FF2B5EF4-FFF2-40B4-BE49-F238E27FC236}">
                <a16:creationId xmlns:a16="http://schemas.microsoft.com/office/drawing/2014/main" id="{56F37E22-C85A-4C5B-9C95-57D008B30739}"/>
              </a:ext>
            </a:extLst>
          </p:cNvPr>
          <p:cNvSpPr/>
          <p:nvPr/>
        </p:nvSpPr>
        <p:spPr>
          <a:xfrm>
            <a:off x="2264400"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9" name="Btn3">
            <a:extLst>
              <a:ext uri="{FF2B5EF4-FFF2-40B4-BE49-F238E27FC236}">
                <a16:creationId xmlns:a16="http://schemas.microsoft.com/office/drawing/2014/main" id="{63E7F34D-37F7-4027-A1BF-A9FECA2BB45E}"/>
              </a:ext>
            </a:extLst>
          </p:cNvPr>
          <p:cNvSpPr/>
          <p:nvPr/>
        </p:nvSpPr>
        <p:spPr>
          <a:xfrm>
            <a:off x="3866926"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11" name="Btn4">
            <a:extLst>
              <a:ext uri="{FF2B5EF4-FFF2-40B4-BE49-F238E27FC236}">
                <a16:creationId xmlns:a16="http://schemas.microsoft.com/office/drawing/2014/main" id="{DE273E34-8B39-46AD-B73B-D71FB520FF41}"/>
              </a:ext>
            </a:extLst>
          </p:cNvPr>
          <p:cNvSpPr/>
          <p:nvPr/>
        </p:nvSpPr>
        <p:spPr>
          <a:xfrm>
            <a:off x="5469452"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10" name="Btn5">
            <a:extLst>
              <a:ext uri="{FF2B5EF4-FFF2-40B4-BE49-F238E27FC236}">
                <a16:creationId xmlns:a16="http://schemas.microsoft.com/office/drawing/2014/main" id="{6BE000CB-8DFC-4D28-AF06-7EEE9E57C9EE}"/>
              </a:ext>
            </a:extLst>
          </p:cNvPr>
          <p:cNvSpPr/>
          <p:nvPr/>
        </p:nvSpPr>
        <p:spPr>
          <a:xfrm>
            <a:off x="7071978"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
        <p:nvSpPr>
          <p:cNvPr id="12" name="content1">
            <a:extLst>
              <a:ext uri="{FF2B5EF4-FFF2-40B4-BE49-F238E27FC236}">
                <a16:creationId xmlns:a16="http://schemas.microsoft.com/office/drawing/2014/main" id="{5529388F-9EBE-4C04-863C-DA62B851BB7A}"/>
              </a:ext>
            </a:extLst>
          </p:cNvPr>
          <p:cNvSpPr>
            <a:spLocks noGrp="1"/>
          </p:cNvSpPr>
          <p:nvPr>
            <p:ph idx="1"/>
          </p:nvPr>
        </p:nvSpPr>
        <p:spPr>
          <a:xfrm>
            <a:off x="564852" y="2888602"/>
            <a:ext cx="1551023" cy="3267649"/>
          </a:xfrm>
        </p:spPr>
        <p:txBody>
          <a:bodyPr/>
          <a:lstStyle/>
          <a:p>
            <a:pPr>
              <a:lnSpc>
                <a:spcPct val="100000"/>
              </a:lnSpc>
            </a:pPr>
            <a:r>
              <a:rPr lang="en-US" sz="1100" dirty="0"/>
              <a:t>Staff needs to be clear about who is in charge — who sets and enforces policies. This reduces ambiguity about organizational relationships and subsequently relieves stress. Additionally, leaders in the organization need to model stress management techniques that they expect their employees to follow.</a:t>
            </a:r>
          </a:p>
        </p:txBody>
      </p:sp>
      <p:sp>
        <p:nvSpPr>
          <p:cNvPr id="17" name="border">
            <a:extLst>
              <a:ext uri="{FF2B5EF4-FFF2-40B4-BE49-F238E27FC236}">
                <a16:creationId xmlns:a16="http://schemas.microsoft.com/office/drawing/2014/main" id="{CD85023A-AEA1-411A-9DBF-D27EFCF43D84}"/>
              </a:ext>
            </a:extLst>
          </p:cNvPr>
          <p:cNvSpPr/>
          <p:nvPr/>
        </p:nvSpPr>
        <p:spPr>
          <a:xfrm>
            <a:off x="372801" y="1498717"/>
            <a:ext cx="8398398" cy="476385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8" name="Btn1-visited">
            <a:extLst>
              <a:ext uri="{FF2B5EF4-FFF2-40B4-BE49-F238E27FC236}">
                <a16:creationId xmlns:a16="http://schemas.microsoft.com/office/drawing/2014/main" id="{B8CCC3A8-6DD1-42A8-A213-38D1AC08762E}"/>
              </a:ext>
            </a:extLst>
          </p:cNvPr>
          <p:cNvSpPr/>
          <p:nvPr/>
        </p:nvSpPr>
        <p:spPr>
          <a:xfrm>
            <a:off x="661874"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19" name="Btn2-visited">
            <a:extLst>
              <a:ext uri="{FF2B5EF4-FFF2-40B4-BE49-F238E27FC236}">
                <a16:creationId xmlns:a16="http://schemas.microsoft.com/office/drawing/2014/main" id="{DBF3F36D-BFC8-48B6-A8AA-7C3421E49066}"/>
              </a:ext>
            </a:extLst>
          </p:cNvPr>
          <p:cNvSpPr/>
          <p:nvPr/>
        </p:nvSpPr>
        <p:spPr>
          <a:xfrm>
            <a:off x="2264400"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20" name="Btn3-visited">
            <a:extLst>
              <a:ext uri="{FF2B5EF4-FFF2-40B4-BE49-F238E27FC236}">
                <a16:creationId xmlns:a16="http://schemas.microsoft.com/office/drawing/2014/main" id="{720C9F5B-F3B8-400C-82FA-DA55A5BFCD28}"/>
              </a:ext>
            </a:extLst>
          </p:cNvPr>
          <p:cNvSpPr/>
          <p:nvPr/>
        </p:nvSpPr>
        <p:spPr>
          <a:xfrm>
            <a:off x="3866926"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21" name="Btn4-visited">
            <a:extLst>
              <a:ext uri="{FF2B5EF4-FFF2-40B4-BE49-F238E27FC236}">
                <a16:creationId xmlns:a16="http://schemas.microsoft.com/office/drawing/2014/main" id="{3AA1F506-FC5D-41C6-B48C-4BE0DB46B92B}"/>
              </a:ext>
            </a:extLst>
          </p:cNvPr>
          <p:cNvSpPr/>
          <p:nvPr/>
        </p:nvSpPr>
        <p:spPr>
          <a:xfrm>
            <a:off x="5469452"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22" name="Btn5-visited">
            <a:extLst>
              <a:ext uri="{FF2B5EF4-FFF2-40B4-BE49-F238E27FC236}">
                <a16:creationId xmlns:a16="http://schemas.microsoft.com/office/drawing/2014/main" id="{F7C50119-E574-4EE5-BFD6-C79585F9BEFB}"/>
              </a:ext>
            </a:extLst>
          </p:cNvPr>
          <p:cNvSpPr/>
          <p:nvPr/>
        </p:nvSpPr>
        <p:spPr>
          <a:xfrm>
            <a:off x="7071978"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
        <p:nvSpPr>
          <p:cNvPr id="23" name="Rectangle 22">
            <a:hlinkClick r:id="" action="ppaction://hlinkshowjump?jump=nextslide"/>
            <a:extLst>
              <a:ext uri="{FF2B5EF4-FFF2-40B4-BE49-F238E27FC236}">
                <a16:creationId xmlns:a16="http://schemas.microsoft.com/office/drawing/2014/main" id="{71D9EBC1-5A6D-430D-A0D1-69D1B77DA043}"/>
              </a:ext>
            </a:extLst>
          </p:cNvPr>
          <p:cNvSpPr/>
          <p:nvPr/>
        </p:nvSpPr>
        <p:spPr>
          <a:xfrm>
            <a:off x="661874" y="2038473"/>
            <a:ext cx="7789678" cy="75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853719"/>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31DCCB-BBC7-424B-9476-596D4C66D7F7}"/>
              </a:ext>
            </a:extLst>
          </p:cNvPr>
          <p:cNvSpPr>
            <a:spLocks noGrp="1"/>
          </p:cNvSpPr>
          <p:nvPr>
            <p:ph type="sldNum" sz="quarter" idx="12"/>
          </p:nvPr>
        </p:nvSpPr>
        <p:spPr/>
        <p:txBody>
          <a:bodyPr/>
          <a:lstStyle/>
          <a:p>
            <a:fld id="{C594740B-4443-42E0-BD04-50747A72C1C0}" type="slidenum">
              <a:rPr lang="en-US" smtClean="0"/>
              <a:t>211</a:t>
            </a:fld>
            <a:endParaRPr lang="en-US"/>
          </a:p>
        </p:txBody>
      </p:sp>
      <p:sp>
        <p:nvSpPr>
          <p:cNvPr id="2" name="Title 1">
            <a:extLst>
              <a:ext uri="{FF2B5EF4-FFF2-40B4-BE49-F238E27FC236}">
                <a16:creationId xmlns:a16="http://schemas.microsoft.com/office/drawing/2014/main" id="{808FDC82-DD9A-4D58-9651-28C926D97946}"/>
              </a:ext>
            </a:extLst>
          </p:cNvPr>
          <p:cNvSpPr>
            <a:spLocks noGrp="1"/>
          </p:cNvSpPr>
          <p:nvPr>
            <p:ph type="title"/>
          </p:nvPr>
        </p:nvSpPr>
        <p:spPr>
          <a:xfrm>
            <a:off x="586781" y="1509274"/>
            <a:ext cx="7970439" cy="508344"/>
          </a:xfrm>
        </p:spPr>
        <p:txBody>
          <a:bodyPr/>
          <a:lstStyle/>
          <a:p>
            <a:pPr>
              <a:lnSpc>
                <a:spcPct val="100000"/>
              </a:lnSpc>
            </a:pP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 organizational approach to reducing staff burnout includes the following elements.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buttons to learn more.</a:t>
            </a:r>
          </a:p>
        </p:txBody>
      </p:sp>
      <p:sp>
        <p:nvSpPr>
          <p:cNvPr id="6" name="Text Placeholder 5">
            <a:extLst>
              <a:ext uri="{FF2B5EF4-FFF2-40B4-BE49-F238E27FC236}">
                <a16:creationId xmlns:a16="http://schemas.microsoft.com/office/drawing/2014/main" id="{C726C6EB-DD05-4BD6-8B8A-5ACB101447D5}"/>
              </a:ext>
            </a:extLst>
          </p:cNvPr>
          <p:cNvSpPr>
            <a:spLocks noGrp="1"/>
          </p:cNvSpPr>
          <p:nvPr>
            <p:ph type="body" sz="quarter" idx="13"/>
          </p:nvPr>
        </p:nvSpPr>
        <p:spPr>
          <a:xfrm>
            <a:off x="628650" y="871655"/>
            <a:ext cx="7886700" cy="627063"/>
          </a:xfrm>
        </p:spPr>
        <p:txBody>
          <a:bodyPr>
            <a:normAutofit fontScale="92500" lnSpcReduction="20000"/>
          </a:bodyPr>
          <a:lstStyle/>
          <a:p>
            <a:r>
              <a:rPr lang="en-US" dirty="0"/>
              <a:t>What can an organization do to encourage healthy crisis provider staff and discourage burnout?</a:t>
            </a:r>
          </a:p>
        </p:txBody>
      </p:sp>
      <p:sp>
        <p:nvSpPr>
          <p:cNvPr id="7" name="Btn1">
            <a:extLst>
              <a:ext uri="{FF2B5EF4-FFF2-40B4-BE49-F238E27FC236}">
                <a16:creationId xmlns:a16="http://schemas.microsoft.com/office/drawing/2014/main" id="{F1665C3E-6137-411D-A83C-78B065FA12CC}"/>
              </a:ext>
            </a:extLst>
          </p:cNvPr>
          <p:cNvSpPr/>
          <p:nvPr/>
        </p:nvSpPr>
        <p:spPr>
          <a:xfrm>
            <a:off x="661874"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8" name="Btn2">
            <a:extLst>
              <a:ext uri="{FF2B5EF4-FFF2-40B4-BE49-F238E27FC236}">
                <a16:creationId xmlns:a16="http://schemas.microsoft.com/office/drawing/2014/main" id="{56F37E22-C85A-4C5B-9C95-57D008B30739}"/>
              </a:ext>
            </a:extLst>
          </p:cNvPr>
          <p:cNvSpPr/>
          <p:nvPr/>
        </p:nvSpPr>
        <p:spPr>
          <a:xfrm>
            <a:off x="2264400"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9" name="Btn3">
            <a:extLst>
              <a:ext uri="{FF2B5EF4-FFF2-40B4-BE49-F238E27FC236}">
                <a16:creationId xmlns:a16="http://schemas.microsoft.com/office/drawing/2014/main" id="{63E7F34D-37F7-4027-A1BF-A9FECA2BB45E}"/>
              </a:ext>
            </a:extLst>
          </p:cNvPr>
          <p:cNvSpPr/>
          <p:nvPr/>
        </p:nvSpPr>
        <p:spPr>
          <a:xfrm>
            <a:off x="3866926"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11" name="Btn4">
            <a:extLst>
              <a:ext uri="{FF2B5EF4-FFF2-40B4-BE49-F238E27FC236}">
                <a16:creationId xmlns:a16="http://schemas.microsoft.com/office/drawing/2014/main" id="{DE273E34-8B39-46AD-B73B-D71FB520FF41}"/>
              </a:ext>
            </a:extLst>
          </p:cNvPr>
          <p:cNvSpPr/>
          <p:nvPr/>
        </p:nvSpPr>
        <p:spPr>
          <a:xfrm>
            <a:off x="5469452"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10" name="Btn5">
            <a:extLst>
              <a:ext uri="{FF2B5EF4-FFF2-40B4-BE49-F238E27FC236}">
                <a16:creationId xmlns:a16="http://schemas.microsoft.com/office/drawing/2014/main" id="{6BE000CB-8DFC-4D28-AF06-7EEE9E57C9EE}"/>
              </a:ext>
            </a:extLst>
          </p:cNvPr>
          <p:cNvSpPr/>
          <p:nvPr/>
        </p:nvSpPr>
        <p:spPr>
          <a:xfrm>
            <a:off x="7071978"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
        <p:nvSpPr>
          <p:cNvPr id="12" name="content1">
            <a:extLst>
              <a:ext uri="{FF2B5EF4-FFF2-40B4-BE49-F238E27FC236}">
                <a16:creationId xmlns:a16="http://schemas.microsoft.com/office/drawing/2014/main" id="{5529388F-9EBE-4C04-863C-DA62B851BB7A}"/>
              </a:ext>
            </a:extLst>
          </p:cNvPr>
          <p:cNvSpPr>
            <a:spLocks noGrp="1"/>
          </p:cNvSpPr>
          <p:nvPr>
            <p:ph idx="1"/>
          </p:nvPr>
        </p:nvSpPr>
        <p:spPr>
          <a:xfrm>
            <a:off x="564852" y="2888602"/>
            <a:ext cx="1551023" cy="3267649"/>
          </a:xfrm>
        </p:spPr>
        <p:txBody>
          <a:bodyPr/>
          <a:lstStyle/>
          <a:p>
            <a:pPr>
              <a:lnSpc>
                <a:spcPct val="100000"/>
              </a:lnSpc>
            </a:pPr>
            <a:r>
              <a:rPr lang="en-US" sz="1100" dirty="0"/>
              <a:t>Staff needs to be clear about who is in charge — who sets and enforces policies. This reduces ambiguity about organizational relationships and subsequently relieves stress. Additionally, leaders in the organization need to model stress management techniques that they expect their employees to follow.</a:t>
            </a:r>
          </a:p>
        </p:txBody>
      </p:sp>
      <p:sp>
        <p:nvSpPr>
          <p:cNvPr id="13" name="Content2">
            <a:extLst>
              <a:ext uri="{FF2B5EF4-FFF2-40B4-BE49-F238E27FC236}">
                <a16:creationId xmlns:a16="http://schemas.microsoft.com/office/drawing/2014/main" id="{50699815-6A18-4B82-BFFF-A41D743E75B8}"/>
              </a:ext>
            </a:extLst>
          </p:cNvPr>
          <p:cNvSpPr/>
          <p:nvPr/>
        </p:nvSpPr>
        <p:spPr>
          <a:xfrm>
            <a:off x="2190963" y="2868197"/>
            <a:ext cx="1501522" cy="2970044"/>
          </a:xfrm>
          <a:prstGeom prst="rect">
            <a:avLst/>
          </a:prstGeom>
        </p:spPr>
        <p:txBody>
          <a:bodyPr wrap="square">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Staff members need to know the purpose of their organization. If the organizational role and goals are clear, it is easier to determine what services can and should be provided. This is helpful in understanding and setting reasonable limits and boundaries with persons of the services.</a:t>
            </a:r>
          </a:p>
        </p:txBody>
      </p:sp>
      <p:sp>
        <p:nvSpPr>
          <p:cNvPr id="17" name="border">
            <a:extLst>
              <a:ext uri="{FF2B5EF4-FFF2-40B4-BE49-F238E27FC236}">
                <a16:creationId xmlns:a16="http://schemas.microsoft.com/office/drawing/2014/main" id="{CD85023A-AEA1-411A-9DBF-D27EFCF43D84}"/>
              </a:ext>
            </a:extLst>
          </p:cNvPr>
          <p:cNvSpPr/>
          <p:nvPr/>
        </p:nvSpPr>
        <p:spPr>
          <a:xfrm>
            <a:off x="372801" y="1498717"/>
            <a:ext cx="8398398" cy="476385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8" name="Btn1-visited">
            <a:extLst>
              <a:ext uri="{FF2B5EF4-FFF2-40B4-BE49-F238E27FC236}">
                <a16:creationId xmlns:a16="http://schemas.microsoft.com/office/drawing/2014/main" id="{B8CCC3A8-6DD1-42A8-A213-38D1AC08762E}"/>
              </a:ext>
            </a:extLst>
          </p:cNvPr>
          <p:cNvSpPr/>
          <p:nvPr/>
        </p:nvSpPr>
        <p:spPr>
          <a:xfrm>
            <a:off x="661874"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19" name="Btn2-visited">
            <a:extLst>
              <a:ext uri="{FF2B5EF4-FFF2-40B4-BE49-F238E27FC236}">
                <a16:creationId xmlns:a16="http://schemas.microsoft.com/office/drawing/2014/main" id="{DBF3F36D-BFC8-48B6-A8AA-7C3421E49066}"/>
              </a:ext>
            </a:extLst>
          </p:cNvPr>
          <p:cNvSpPr/>
          <p:nvPr/>
        </p:nvSpPr>
        <p:spPr>
          <a:xfrm>
            <a:off x="2264400"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20" name="Btn3-visited">
            <a:extLst>
              <a:ext uri="{FF2B5EF4-FFF2-40B4-BE49-F238E27FC236}">
                <a16:creationId xmlns:a16="http://schemas.microsoft.com/office/drawing/2014/main" id="{720C9F5B-F3B8-400C-82FA-DA55A5BFCD28}"/>
              </a:ext>
            </a:extLst>
          </p:cNvPr>
          <p:cNvSpPr/>
          <p:nvPr/>
        </p:nvSpPr>
        <p:spPr>
          <a:xfrm>
            <a:off x="3866926"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21" name="Btn4-visited">
            <a:extLst>
              <a:ext uri="{FF2B5EF4-FFF2-40B4-BE49-F238E27FC236}">
                <a16:creationId xmlns:a16="http://schemas.microsoft.com/office/drawing/2014/main" id="{3AA1F506-FC5D-41C6-B48C-4BE0DB46B92B}"/>
              </a:ext>
            </a:extLst>
          </p:cNvPr>
          <p:cNvSpPr/>
          <p:nvPr/>
        </p:nvSpPr>
        <p:spPr>
          <a:xfrm>
            <a:off x="5469452"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22" name="Btn5-visited">
            <a:extLst>
              <a:ext uri="{FF2B5EF4-FFF2-40B4-BE49-F238E27FC236}">
                <a16:creationId xmlns:a16="http://schemas.microsoft.com/office/drawing/2014/main" id="{F7C50119-E574-4EE5-BFD6-C79585F9BEFB}"/>
              </a:ext>
            </a:extLst>
          </p:cNvPr>
          <p:cNvSpPr/>
          <p:nvPr/>
        </p:nvSpPr>
        <p:spPr>
          <a:xfrm>
            <a:off x="7071978"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
        <p:nvSpPr>
          <p:cNvPr id="23" name="Rectangle 22">
            <a:hlinkClick r:id="" action="ppaction://hlinkshowjump?jump=nextslide"/>
            <a:extLst>
              <a:ext uri="{FF2B5EF4-FFF2-40B4-BE49-F238E27FC236}">
                <a16:creationId xmlns:a16="http://schemas.microsoft.com/office/drawing/2014/main" id="{D053BD63-2EBE-41FF-92E0-E141095C5477}"/>
              </a:ext>
            </a:extLst>
          </p:cNvPr>
          <p:cNvSpPr/>
          <p:nvPr/>
        </p:nvSpPr>
        <p:spPr>
          <a:xfrm>
            <a:off x="661874" y="2038473"/>
            <a:ext cx="7789678" cy="75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724380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31DCCB-BBC7-424B-9476-596D4C66D7F7}"/>
              </a:ext>
            </a:extLst>
          </p:cNvPr>
          <p:cNvSpPr>
            <a:spLocks noGrp="1"/>
          </p:cNvSpPr>
          <p:nvPr>
            <p:ph type="sldNum" sz="quarter" idx="12"/>
          </p:nvPr>
        </p:nvSpPr>
        <p:spPr/>
        <p:txBody>
          <a:bodyPr/>
          <a:lstStyle/>
          <a:p>
            <a:fld id="{C594740B-4443-42E0-BD04-50747A72C1C0}" type="slidenum">
              <a:rPr lang="en-US" smtClean="0"/>
              <a:t>212</a:t>
            </a:fld>
            <a:endParaRPr lang="en-US"/>
          </a:p>
        </p:txBody>
      </p:sp>
      <p:sp>
        <p:nvSpPr>
          <p:cNvPr id="2" name="Title 1">
            <a:extLst>
              <a:ext uri="{FF2B5EF4-FFF2-40B4-BE49-F238E27FC236}">
                <a16:creationId xmlns:a16="http://schemas.microsoft.com/office/drawing/2014/main" id="{808FDC82-DD9A-4D58-9651-28C926D97946}"/>
              </a:ext>
            </a:extLst>
          </p:cNvPr>
          <p:cNvSpPr>
            <a:spLocks noGrp="1"/>
          </p:cNvSpPr>
          <p:nvPr>
            <p:ph type="title"/>
          </p:nvPr>
        </p:nvSpPr>
        <p:spPr>
          <a:xfrm>
            <a:off x="586781" y="1509274"/>
            <a:ext cx="7970439" cy="508344"/>
          </a:xfrm>
        </p:spPr>
        <p:txBody>
          <a:bodyPr/>
          <a:lstStyle/>
          <a:p>
            <a:pPr>
              <a:lnSpc>
                <a:spcPct val="100000"/>
              </a:lnSpc>
            </a:pP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 organizational approach to reducing staff burnout includes the following elements.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buttons to learn more.</a:t>
            </a:r>
          </a:p>
        </p:txBody>
      </p:sp>
      <p:sp>
        <p:nvSpPr>
          <p:cNvPr id="6" name="Text Placeholder 5">
            <a:extLst>
              <a:ext uri="{FF2B5EF4-FFF2-40B4-BE49-F238E27FC236}">
                <a16:creationId xmlns:a16="http://schemas.microsoft.com/office/drawing/2014/main" id="{C726C6EB-DD05-4BD6-8B8A-5ACB101447D5}"/>
              </a:ext>
            </a:extLst>
          </p:cNvPr>
          <p:cNvSpPr>
            <a:spLocks noGrp="1"/>
          </p:cNvSpPr>
          <p:nvPr>
            <p:ph type="body" sz="quarter" idx="13"/>
          </p:nvPr>
        </p:nvSpPr>
        <p:spPr>
          <a:xfrm>
            <a:off x="628650" y="871655"/>
            <a:ext cx="7886700" cy="627063"/>
          </a:xfrm>
        </p:spPr>
        <p:txBody>
          <a:bodyPr>
            <a:normAutofit fontScale="92500" lnSpcReduction="20000"/>
          </a:bodyPr>
          <a:lstStyle/>
          <a:p>
            <a:r>
              <a:rPr lang="en-US" dirty="0"/>
              <a:t>What can an organization do to encourage healthy crisis provider staff and discourage burnout?</a:t>
            </a:r>
          </a:p>
        </p:txBody>
      </p:sp>
      <p:sp>
        <p:nvSpPr>
          <p:cNvPr id="7" name="Btn1">
            <a:extLst>
              <a:ext uri="{FF2B5EF4-FFF2-40B4-BE49-F238E27FC236}">
                <a16:creationId xmlns:a16="http://schemas.microsoft.com/office/drawing/2014/main" id="{F1665C3E-6137-411D-A83C-78B065FA12CC}"/>
              </a:ext>
            </a:extLst>
          </p:cNvPr>
          <p:cNvSpPr/>
          <p:nvPr/>
        </p:nvSpPr>
        <p:spPr>
          <a:xfrm>
            <a:off x="661874"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8" name="Btn2">
            <a:extLst>
              <a:ext uri="{FF2B5EF4-FFF2-40B4-BE49-F238E27FC236}">
                <a16:creationId xmlns:a16="http://schemas.microsoft.com/office/drawing/2014/main" id="{56F37E22-C85A-4C5B-9C95-57D008B30739}"/>
              </a:ext>
            </a:extLst>
          </p:cNvPr>
          <p:cNvSpPr/>
          <p:nvPr/>
        </p:nvSpPr>
        <p:spPr>
          <a:xfrm>
            <a:off x="2264400"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9" name="Btn3">
            <a:extLst>
              <a:ext uri="{FF2B5EF4-FFF2-40B4-BE49-F238E27FC236}">
                <a16:creationId xmlns:a16="http://schemas.microsoft.com/office/drawing/2014/main" id="{63E7F34D-37F7-4027-A1BF-A9FECA2BB45E}"/>
              </a:ext>
            </a:extLst>
          </p:cNvPr>
          <p:cNvSpPr/>
          <p:nvPr/>
        </p:nvSpPr>
        <p:spPr>
          <a:xfrm>
            <a:off x="3866926"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11" name="Btn4">
            <a:extLst>
              <a:ext uri="{FF2B5EF4-FFF2-40B4-BE49-F238E27FC236}">
                <a16:creationId xmlns:a16="http://schemas.microsoft.com/office/drawing/2014/main" id="{DE273E34-8B39-46AD-B73B-D71FB520FF41}"/>
              </a:ext>
            </a:extLst>
          </p:cNvPr>
          <p:cNvSpPr/>
          <p:nvPr/>
        </p:nvSpPr>
        <p:spPr>
          <a:xfrm>
            <a:off x="5469452"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10" name="Btn5">
            <a:extLst>
              <a:ext uri="{FF2B5EF4-FFF2-40B4-BE49-F238E27FC236}">
                <a16:creationId xmlns:a16="http://schemas.microsoft.com/office/drawing/2014/main" id="{6BE000CB-8DFC-4D28-AF06-7EEE9E57C9EE}"/>
              </a:ext>
            </a:extLst>
          </p:cNvPr>
          <p:cNvSpPr/>
          <p:nvPr/>
        </p:nvSpPr>
        <p:spPr>
          <a:xfrm>
            <a:off x="7071978"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
        <p:nvSpPr>
          <p:cNvPr id="12" name="content1">
            <a:extLst>
              <a:ext uri="{FF2B5EF4-FFF2-40B4-BE49-F238E27FC236}">
                <a16:creationId xmlns:a16="http://schemas.microsoft.com/office/drawing/2014/main" id="{5529388F-9EBE-4C04-863C-DA62B851BB7A}"/>
              </a:ext>
            </a:extLst>
          </p:cNvPr>
          <p:cNvSpPr>
            <a:spLocks noGrp="1"/>
          </p:cNvSpPr>
          <p:nvPr>
            <p:ph idx="1"/>
          </p:nvPr>
        </p:nvSpPr>
        <p:spPr>
          <a:xfrm>
            <a:off x="564852" y="2888602"/>
            <a:ext cx="1551023" cy="3267649"/>
          </a:xfrm>
        </p:spPr>
        <p:txBody>
          <a:bodyPr/>
          <a:lstStyle/>
          <a:p>
            <a:pPr>
              <a:lnSpc>
                <a:spcPct val="100000"/>
              </a:lnSpc>
            </a:pPr>
            <a:r>
              <a:rPr lang="en-US" sz="1100" dirty="0"/>
              <a:t>Staff needs to be clear about who is in charge — who sets and enforces policies. This reduces ambiguity about organizational relationships and subsequently relieves stress. Additionally, leaders in the organization need to model stress management techniques that they expect their employees to follow.</a:t>
            </a:r>
          </a:p>
        </p:txBody>
      </p:sp>
      <p:sp>
        <p:nvSpPr>
          <p:cNvPr id="13" name="Content2">
            <a:extLst>
              <a:ext uri="{FF2B5EF4-FFF2-40B4-BE49-F238E27FC236}">
                <a16:creationId xmlns:a16="http://schemas.microsoft.com/office/drawing/2014/main" id="{50699815-6A18-4B82-BFFF-A41D743E75B8}"/>
              </a:ext>
            </a:extLst>
          </p:cNvPr>
          <p:cNvSpPr/>
          <p:nvPr/>
        </p:nvSpPr>
        <p:spPr>
          <a:xfrm>
            <a:off x="2190963" y="2868197"/>
            <a:ext cx="1501522" cy="2970044"/>
          </a:xfrm>
          <a:prstGeom prst="rect">
            <a:avLst/>
          </a:prstGeom>
        </p:spPr>
        <p:txBody>
          <a:bodyPr wrap="square">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Staff members need to know the purpose of their organization. If the organizational role and goals are clear, it is easier to determine what services can and should be provided. This is helpful in understanding and setting reasonable limits and boundaries with persons of the services.</a:t>
            </a:r>
          </a:p>
        </p:txBody>
      </p:sp>
      <p:sp>
        <p:nvSpPr>
          <p:cNvPr id="14" name="Content3">
            <a:extLst>
              <a:ext uri="{FF2B5EF4-FFF2-40B4-BE49-F238E27FC236}">
                <a16:creationId xmlns:a16="http://schemas.microsoft.com/office/drawing/2014/main" id="{B6CA990D-EF93-4DB3-BB79-21DF8ECBF8BD}"/>
              </a:ext>
            </a:extLst>
          </p:cNvPr>
          <p:cNvSpPr/>
          <p:nvPr/>
        </p:nvSpPr>
        <p:spPr>
          <a:xfrm>
            <a:off x="3767573" y="2866584"/>
            <a:ext cx="1478927" cy="1107996"/>
          </a:xfrm>
          <a:prstGeom prst="rect">
            <a:avLst/>
          </a:prstGeom>
        </p:spPr>
        <p:txBody>
          <a:bodyPr wrap="square">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Staff roles need to be clearly defined. This reduces conflict and encourages support.</a:t>
            </a:r>
          </a:p>
        </p:txBody>
      </p:sp>
      <p:sp>
        <p:nvSpPr>
          <p:cNvPr id="17" name="border">
            <a:extLst>
              <a:ext uri="{FF2B5EF4-FFF2-40B4-BE49-F238E27FC236}">
                <a16:creationId xmlns:a16="http://schemas.microsoft.com/office/drawing/2014/main" id="{CD85023A-AEA1-411A-9DBF-D27EFCF43D84}"/>
              </a:ext>
            </a:extLst>
          </p:cNvPr>
          <p:cNvSpPr/>
          <p:nvPr/>
        </p:nvSpPr>
        <p:spPr>
          <a:xfrm>
            <a:off x="372801" y="1498717"/>
            <a:ext cx="8398398" cy="476385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8" name="Btn1-visited">
            <a:extLst>
              <a:ext uri="{FF2B5EF4-FFF2-40B4-BE49-F238E27FC236}">
                <a16:creationId xmlns:a16="http://schemas.microsoft.com/office/drawing/2014/main" id="{B8CCC3A8-6DD1-42A8-A213-38D1AC08762E}"/>
              </a:ext>
            </a:extLst>
          </p:cNvPr>
          <p:cNvSpPr/>
          <p:nvPr/>
        </p:nvSpPr>
        <p:spPr>
          <a:xfrm>
            <a:off x="661874"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19" name="Btn2-visited">
            <a:extLst>
              <a:ext uri="{FF2B5EF4-FFF2-40B4-BE49-F238E27FC236}">
                <a16:creationId xmlns:a16="http://schemas.microsoft.com/office/drawing/2014/main" id="{DBF3F36D-BFC8-48B6-A8AA-7C3421E49066}"/>
              </a:ext>
            </a:extLst>
          </p:cNvPr>
          <p:cNvSpPr/>
          <p:nvPr/>
        </p:nvSpPr>
        <p:spPr>
          <a:xfrm>
            <a:off x="2264400"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20" name="Btn3-visited">
            <a:extLst>
              <a:ext uri="{FF2B5EF4-FFF2-40B4-BE49-F238E27FC236}">
                <a16:creationId xmlns:a16="http://schemas.microsoft.com/office/drawing/2014/main" id="{720C9F5B-F3B8-400C-82FA-DA55A5BFCD28}"/>
              </a:ext>
            </a:extLst>
          </p:cNvPr>
          <p:cNvSpPr/>
          <p:nvPr/>
        </p:nvSpPr>
        <p:spPr>
          <a:xfrm>
            <a:off x="3866926"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21" name="Btn4-visited">
            <a:extLst>
              <a:ext uri="{FF2B5EF4-FFF2-40B4-BE49-F238E27FC236}">
                <a16:creationId xmlns:a16="http://schemas.microsoft.com/office/drawing/2014/main" id="{3AA1F506-FC5D-41C6-B48C-4BE0DB46B92B}"/>
              </a:ext>
            </a:extLst>
          </p:cNvPr>
          <p:cNvSpPr/>
          <p:nvPr/>
        </p:nvSpPr>
        <p:spPr>
          <a:xfrm>
            <a:off x="5469452"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22" name="Btn5-visited">
            <a:extLst>
              <a:ext uri="{FF2B5EF4-FFF2-40B4-BE49-F238E27FC236}">
                <a16:creationId xmlns:a16="http://schemas.microsoft.com/office/drawing/2014/main" id="{F7C50119-E574-4EE5-BFD6-C79585F9BEFB}"/>
              </a:ext>
            </a:extLst>
          </p:cNvPr>
          <p:cNvSpPr/>
          <p:nvPr/>
        </p:nvSpPr>
        <p:spPr>
          <a:xfrm>
            <a:off x="7071978"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
        <p:nvSpPr>
          <p:cNvPr id="23" name="Rectangle 22">
            <a:hlinkClick r:id="" action="ppaction://hlinkshowjump?jump=nextslide"/>
            <a:extLst>
              <a:ext uri="{FF2B5EF4-FFF2-40B4-BE49-F238E27FC236}">
                <a16:creationId xmlns:a16="http://schemas.microsoft.com/office/drawing/2014/main" id="{FAC5375C-E369-4D7E-A63F-047FA326807A}"/>
              </a:ext>
            </a:extLst>
          </p:cNvPr>
          <p:cNvSpPr/>
          <p:nvPr/>
        </p:nvSpPr>
        <p:spPr>
          <a:xfrm>
            <a:off x="661874" y="2038473"/>
            <a:ext cx="7789678" cy="75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66101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531DCCB-BBC7-424B-9476-596D4C66D7F7}"/>
              </a:ext>
            </a:extLst>
          </p:cNvPr>
          <p:cNvSpPr>
            <a:spLocks noGrp="1"/>
          </p:cNvSpPr>
          <p:nvPr>
            <p:ph type="sldNum" sz="quarter" idx="12"/>
          </p:nvPr>
        </p:nvSpPr>
        <p:spPr/>
        <p:txBody>
          <a:bodyPr/>
          <a:lstStyle/>
          <a:p>
            <a:fld id="{C594740B-4443-42E0-BD04-50747A72C1C0}" type="slidenum">
              <a:rPr lang="en-US" smtClean="0"/>
              <a:t>213</a:t>
            </a:fld>
            <a:endParaRPr lang="en-US"/>
          </a:p>
        </p:txBody>
      </p:sp>
      <p:sp>
        <p:nvSpPr>
          <p:cNvPr id="2" name="Title 1">
            <a:extLst>
              <a:ext uri="{FF2B5EF4-FFF2-40B4-BE49-F238E27FC236}">
                <a16:creationId xmlns:a16="http://schemas.microsoft.com/office/drawing/2014/main" id="{808FDC82-DD9A-4D58-9651-28C926D97946}"/>
              </a:ext>
            </a:extLst>
          </p:cNvPr>
          <p:cNvSpPr>
            <a:spLocks noGrp="1"/>
          </p:cNvSpPr>
          <p:nvPr>
            <p:ph type="title"/>
          </p:nvPr>
        </p:nvSpPr>
        <p:spPr>
          <a:xfrm>
            <a:off x="586781" y="1509274"/>
            <a:ext cx="7970439" cy="508344"/>
          </a:xfrm>
        </p:spPr>
        <p:txBody>
          <a:bodyPr/>
          <a:lstStyle/>
          <a:p>
            <a:pPr>
              <a:lnSpc>
                <a:spcPct val="100000"/>
              </a:lnSpc>
            </a:pP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 organizational approach to reducing staff burnout includes the following elements.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buttons to learn more.</a:t>
            </a:r>
          </a:p>
        </p:txBody>
      </p:sp>
      <p:sp>
        <p:nvSpPr>
          <p:cNvPr id="6" name="Text Placeholder 5">
            <a:extLst>
              <a:ext uri="{FF2B5EF4-FFF2-40B4-BE49-F238E27FC236}">
                <a16:creationId xmlns:a16="http://schemas.microsoft.com/office/drawing/2014/main" id="{C726C6EB-DD05-4BD6-8B8A-5ACB101447D5}"/>
              </a:ext>
            </a:extLst>
          </p:cNvPr>
          <p:cNvSpPr>
            <a:spLocks noGrp="1"/>
          </p:cNvSpPr>
          <p:nvPr>
            <p:ph type="body" sz="quarter" idx="13"/>
          </p:nvPr>
        </p:nvSpPr>
        <p:spPr>
          <a:xfrm>
            <a:off x="628650" y="871655"/>
            <a:ext cx="7886700" cy="627063"/>
          </a:xfrm>
        </p:spPr>
        <p:txBody>
          <a:bodyPr>
            <a:normAutofit fontScale="92500" lnSpcReduction="20000"/>
          </a:bodyPr>
          <a:lstStyle/>
          <a:p>
            <a:r>
              <a:rPr lang="en-US" dirty="0"/>
              <a:t>What can an organization do to encourage healthy crisis provider staff and discourage burnout?</a:t>
            </a:r>
          </a:p>
        </p:txBody>
      </p:sp>
      <p:sp>
        <p:nvSpPr>
          <p:cNvPr id="7" name="Btn1">
            <a:extLst>
              <a:ext uri="{FF2B5EF4-FFF2-40B4-BE49-F238E27FC236}">
                <a16:creationId xmlns:a16="http://schemas.microsoft.com/office/drawing/2014/main" id="{F1665C3E-6137-411D-A83C-78B065FA12CC}"/>
              </a:ext>
            </a:extLst>
          </p:cNvPr>
          <p:cNvSpPr/>
          <p:nvPr/>
        </p:nvSpPr>
        <p:spPr>
          <a:xfrm>
            <a:off x="661874"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8" name="Btn2">
            <a:extLst>
              <a:ext uri="{FF2B5EF4-FFF2-40B4-BE49-F238E27FC236}">
                <a16:creationId xmlns:a16="http://schemas.microsoft.com/office/drawing/2014/main" id="{56F37E22-C85A-4C5B-9C95-57D008B30739}"/>
              </a:ext>
            </a:extLst>
          </p:cNvPr>
          <p:cNvSpPr/>
          <p:nvPr/>
        </p:nvSpPr>
        <p:spPr>
          <a:xfrm>
            <a:off x="2264400"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9" name="Btn3">
            <a:extLst>
              <a:ext uri="{FF2B5EF4-FFF2-40B4-BE49-F238E27FC236}">
                <a16:creationId xmlns:a16="http://schemas.microsoft.com/office/drawing/2014/main" id="{63E7F34D-37F7-4027-A1BF-A9FECA2BB45E}"/>
              </a:ext>
            </a:extLst>
          </p:cNvPr>
          <p:cNvSpPr/>
          <p:nvPr/>
        </p:nvSpPr>
        <p:spPr>
          <a:xfrm>
            <a:off x="3866926"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11" name="Btn4">
            <a:extLst>
              <a:ext uri="{FF2B5EF4-FFF2-40B4-BE49-F238E27FC236}">
                <a16:creationId xmlns:a16="http://schemas.microsoft.com/office/drawing/2014/main" id="{DE273E34-8B39-46AD-B73B-D71FB520FF41}"/>
              </a:ext>
            </a:extLst>
          </p:cNvPr>
          <p:cNvSpPr/>
          <p:nvPr/>
        </p:nvSpPr>
        <p:spPr>
          <a:xfrm>
            <a:off x="5469452"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10" name="Btn5">
            <a:extLst>
              <a:ext uri="{FF2B5EF4-FFF2-40B4-BE49-F238E27FC236}">
                <a16:creationId xmlns:a16="http://schemas.microsoft.com/office/drawing/2014/main" id="{6BE000CB-8DFC-4D28-AF06-7EEE9E57C9EE}"/>
              </a:ext>
            </a:extLst>
          </p:cNvPr>
          <p:cNvSpPr/>
          <p:nvPr/>
        </p:nvSpPr>
        <p:spPr>
          <a:xfrm>
            <a:off x="7071978"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
        <p:nvSpPr>
          <p:cNvPr id="12" name="content1">
            <a:extLst>
              <a:ext uri="{FF2B5EF4-FFF2-40B4-BE49-F238E27FC236}">
                <a16:creationId xmlns:a16="http://schemas.microsoft.com/office/drawing/2014/main" id="{5529388F-9EBE-4C04-863C-DA62B851BB7A}"/>
              </a:ext>
            </a:extLst>
          </p:cNvPr>
          <p:cNvSpPr>
            <a:spLocks noGrp="1"/>
          </p:cNvSpPr>
          <p:nvPr>
            <p:ph idx="1"/>
          </p:nvPr>
        </p:nvSpPr>
        <p:spPr>
          <a:xfrm>
            <a:off x="564852" y="2888602"/>
            <a:ext cx="1551023" cy="3267649"/>
          </a:xfrm>
        </p:spPr>
        <p:txBody>
          <a:bodyPr/>
          <a:lstStyle/>
          <a:p>
            <a:pPr>
              <a:lnSpc>
                <a:spcPct val="100000"/>
              </a:lnSpc>
            </a:pPr>
            <a:r>
              <a:rPr lang="en-US" sz="1100" dirty="0"/>
              <a:t>Staff needs to be clear about who is in charge — who sets and enforces policies. This reduces ambiguity about organizational relationships and subsequently relieves stress. Additionally, leaders in the organization need to model stress management techniques that they expect their employees to follow.</a:t>
            </a:r>
          </a:p>
        </p:txBody>
      </p:sp>
      <p:sp>
        <p:nvSpPr>
          <p:cNvPr id="13" name="Content2">
            <a:extLst>
              <a:ext uri="{FF2B5EF4-FFF2-40B4-BE49-F238E27FC236}">
                <a16:creationId xmlns:a16="http://schemas.microsoft.com/office/drawing/2014/main" id="{50699815-6A18-4B82-BFFF-A41D743E75B8}"/>
              </a:ext>
            </a:extLst>
          </p:cNvPr>
          <p:cNvSpPr/>
          <p:nvPr/>
        </p:nvSpPr>
        <p:spPr>
          <a:xfrm>
            <a:off x="2190963" y="2868197"/>
            <a:ext cx="1501522" cy="2970044"/>
          </a:xfrm>
          <a:prstGeom prst="rect">
            <a:avLst/>
          </a:prstGeom>
        </p:spPr>
        <p:txBody>
          <a:bodyPr wrap="square">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Staff members need to know the purpose of their organization. If the organizational role and goals are clear, it is easier to determine what services can and should be provided. This is helpful in understanding and setting reasonable limits and boundaries with persons of the services.</a:t>
            </a:r>
          </a:p>
        </p:txBody>
      </p:sp>
      <p:sp>
        <p:nvSpPr>
          <p:cNvPr id="14" name="Content3">
            <a:extLst>
              <a:ext uri="{FF2B5EF4-FFF2-40B4-BE49-F238E27FC236}">
                <a16:creationId xmlns:a16="http://schemas.microsoft.com/office/drawing/2014/main" id="{B6CA990D-EF93-4DB3-BB79-21DF8ECBF8BD}"/>
              </a:ext>
            </a:extLst>
          </p:cNvPr>
          <p:cNvSpPr/>
          <p:nvPr/>
        </p:nvSpPr>
        <p:spPr>
          <a:xfrm>
            <a:off x="3767573" y="2866584"/>
            <a:ext cx="1478927" cy="1107996"/>
          </a:xfrm>
          <a:prstGeom prst="rect">
            <a:avLst/>
          </a:prstGeom>
        </p:spPr>
        <p:txBody>
          <a:bodyPr wrap="square">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Staff roles need to be clearly defined. This reduces conflict and encourages support.</a:t>
            </a:r>
          </a:p>
        </p:txBody>
      </p:sp>
      <p:sp>
        <p:nvSpPr>
          <p:cNvPr id="15" name="Content4">
            <a:extLst>
              <a:ext uri="{FF2B5EF4-FFF2-40B4-BE49-F238E27FC236}">
                <a16:creationId xmlns:a16="http://schemas.microsoft.com/office/drawing/2014/main" id="{A13757C3-A52D-44BB-B639-3EB46D410498}"/>
              </a:ext>
            </a:extLst>
          </p:cNvPr>
          <p:cNvSpPr txBox="1">
            <a:spLocks/>
          </p:cNvSpPr>
          <p:nvPr/>
        </p:nvSpPr>
        <p:spPr>
          <a:xfrm>
            <a:off x="5393684" y="2888603"/>
            <a:ext cx="1455342" cy="25348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100" dirty="0"/>
              <a:t>Organizations need to structure settings in which staff members are not competitive with each other but instead encourage and support one another.</a:t>
            </a:r>
          </a:p>
          <a:p>
            <a:pPr>
              <a:lnSpc>
                <a:spcPct val="100000"/>
              </a:lnSpc>
            </a:pPr>
            <a:endParaRPr lang="en-US" sz="1100" dirty="0"/>
          </a:p>
        </p:txBody>
      </p:sp>
      <p:sp>
        <p:nvSpPr>
          <p:cNvPr id="17" name="border">
            <a:extLst>
              <a:ext uri="{FF2B5EF4-FFF2-40B4-BE49-F238E27FC236}">
                <a16:creationId xmlns:a16="http://schemas.microsoft.com/office/drawing/2014/main" id="{CD85023A-AEA1-411A-9DBF-D27EFCF43D84}"/>
              </a:ext>
            </a:extLst>
          </p:cNvPr>
          <p:cNvSpPr/>
          <p:nvPr/>
        </p:nvSpPr>
        <p:spPr>
          <a:xfrm>
            <a:off x="372801" y="1498717"/>
            <a:ext cx="8398398" cy="476385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8" name="Btn1-visited">
            <a:extLst>
              <a:ext uri="{FF2B5EF4-FFF2-40B4-BE49-F238E27FC236}">
                <a16:creationId xmlns:a16="http://schemas.microsoft.com/office/drawing/2014/main" id="{B8CCC3A8-6DD1-42A8-A213-38D1AC08762E}"/>
              </a:ext>
            </a:extLst>
          </p:cNvPr>
          <p:cNvSpPr/>
          <p:nvPr/>
        </p:nvSpPr>
        <p:spPr>
          <a:xfrm>
            <a:off x="661874"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19" name="Btn2-visited">
            <a:extLst>
              <a:ext uri="{FF2B5EF4-FFF2-40B4-BE49-F238E27FC236}">
                <a16:creationId xmlns:a16="http://schemas.microsoft.com/office/drawing/2014/main" id="{DBF3F36D-BFC8-48B6-A8AA-7C3421E49066}"/>
              </a:ext>
            </a:extLst>
          </p:cNvPr>
          <p:cNvSpPr/>
          <p:nvPr/>
        </p:nvSpPr>
        <p:spPr>
          <a:xfrm>
            <a:off x="2264400"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20" name="Btn3-visited">
            <a:extLst>
              <a:ext uri="{FF2B5EF4-FFF2-40B4-BE49-F238E27FC236}">
                <a16:creationId xmlns:a16="http://schemas.microsoft.com/office/drawing/2014/main" id="{720C9F5B-F3B8-400C-82FA-DA55A5BFCD28}"/>
              </a:ext>
            </a:extLst>
          </p:cNvPr>
          <p:cNvSpPr/>
          <p:nvPr/>
        </p:nvSpPr>
        <p:spPr>
          <a:xfrm>
            <a:off x="3866926"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21" name="Btn4-visited">
            <a:extLst>
              <a:ext uri="{FF2B5EF4-FFF2-40B4-BE49-F238E27FC236}">
                <a16:creationId xmlns:a16="http://schemas.microsoft.com/office/drawing/2014/main" id="{3AA1F506-FC5D-41C6-B48C-4BE0DB46B92B}"/>
              </a:ext>
            </a:extLst>
          </p:cNvPr>
          <p:cNvSpPr/>
          <p:nvPr/>
        </p:nvSpPr>
        <p:spPr>
          <a:xfrm>
            <a:off x="5469452"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22" name="Btn5-visited">
            <a:extLst>
              <a:ext uri="{FF2B5EF4-FFF2-40B4-BE49-F238E27FC236}">
                <a16:creationId xmlns:a16="http://schemas.microsoft.com/office/drawing/2014/main" id="{F7C50119-E574-4EE5-BFD6-C79585F9BEFB}"/>
              </a:ext>
            </a:extLst>
          </p:cNvPr>
          <p:cNvSpPr/>
          <p:nvPr/>
        </p:nvSpPr>
        <p:spPr>
          <a:xfrm>
            <a:off x="7071978" y="2038857"/>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
        <p:nvSpPr>
          <p:cNvPr id="23" name="Rectangle 22">
            <a:hlinkClick r:id="" action="ppaction://hlinkshowjump?jump=nextslide"/>
            <a:extLst>
              <a:ext uri="{FF2B5EF4-FFF2-40B4-BE49-F238E27FC236}">
                <a16:creationId xmlns:a16="http://schemas.microsoft.com/office/drawing/2014/main" id="{E5120EE2-9832-446A-AF47-B7071D704C55}"/>
              </a:ext>
            </a:extLst>
          </p:cNvPr>
          <p:cNvSpPr/>
          <p:nvPr/>
        </p:nvSpPr>
        <p:spPr>
          <a:xfrm>
            <a:off x="661874" y="2038473"/>
            <a:ext cx="7789678" cy="757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34424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E7162E6-AE25-4E91-9525-BC5072F5B097}"/>
              </a:ext>
            </a:extLst>
          </p:cNvPr>
          <p:cNvSpPr>
            <a:spLocks noGrp="1"/>
          </p:cNvSpPr>
          <p:nvPr>
            <p:ph type="ftr" sz="quarter" idx="11"/>
          </p:nvPr>
        </p:nvSpPr>
        <p:spPr/>
        <p:txBody>
          <a:bodyPr/>
          <a:lstStyle/>
          <a:p>
            <a:r>
              <a:rPr lang="en-US" sz="800" baseline="30000" dirty="0">
                <a:latin typeface="Open Sans" panose="020B0606030504020204" pitchFamily="34" charset="0"/>
                <a:ea typeface="Open Sans" panose="020B0606030504020204" pitchFamily="34" charset="0"/>
                <a:cs typeface="Open Sans" panose="020B0606030504020204" pitchFamily="34" charset="0"/>
              </a:rPr>
              <a:t>45</a:t>
            </a:r>
            <a:r>
              <a:rPr lang="en-US" sz="800" dirty="0">
                <a:latin typeface="Open Sans" panose="020B0606030504020204" pitchFamily="34" charset="0"/>
                <a:ea typeface="Open Sans" panose="020B0606030504020204" pitchFamily="34" charset="0"/>
                <a:cs typeface="Open Sans" panose="020B0606030504020204" pitchFamily="34" charset="0"/>
              </a:rPr>
              <a:t> Adapted from information provided by Maureen Malloy, Maureen Malloy, R.N., Behavioral Emergency Outreach Program </a:t>
            </a:r>
          </a:p>
        </p:txBody>
      </p:sp>
      <p:sp>
        <p:nvSpPr>
          <p:cNvPr id="5" name="Slide Number Placeholder 4">
            <a:extLst>
              <a:ext uri="{FF2B5EF4-FFF2-40B4-BE49-F238E27FC236}">
                <a16:creationId xmlns:a16="http://schemas.microsoft.com/office/drawing/2014/main" id="{2531DCCB-BBC7-424B-9476-596D4C66D7F7}"/>
              </a:ext>
            </a:extLst>
          </p:cNvPr>
          <p:cNvSpPr>
            <a:spLocks noGrp="1"/>
          </p:cNvSpPr>
          <p:nvPr>
            <p:ph type="sldNum" sz="quarter" idx="12"/>
          </p:nvPr>
        </p:nvSpPr>
        <p:spPr/>
        <p:txBody>
          <a:bodyPr/>
          <a:lstStyle/>
          <a:p>
            <a:fld id="{C594740B-4443-42E0-BD04-50747A72C1C0}" type="slidenum">
              <a:rPr lang="en-US" smtClean="0"/>
              <a:t>214</a:t>
            </a:fld>
            <a:endParaRPr lang="en-US"/>
          </a:p>
        </p:txBody>
      </p:sp>
      <p:sp>
        <p:nvSpPr>
          <p:cNvPr id="2" name="Title 1">
            <a:extLst>
              <a:ext uri="{FF2B5EF4-FFF2-40B4-BE49-F238E27FC236}">
                <a16:creationId xmlns:a16="http://schemas.microsoft.com/office/drawing/2014/main" id="{808FDC82-DD9A-4D58-9651-28C926D97946}"/>
              </a:ext>
            </a:extLst>
          </p:cNvPr>
          <p:cNvSpPr>
            <a:spLocks noGrp="1"/>
          </p:cNvSpPr>
          <p:nvPr>
            <p:ph type="title"/>
          </p:nvPr>
        </p:nvSpPr>
        <p:spPr>
          <a:xfrm>
            <a:off x="586781" y="1509274"/>
            <a:ext cx="7970439" cy="508344"/>
          </a:xfrm>
        </p:spPr>
        <p:txBody>
          <a:bodyPr/>
          <a:lstStyle/>
          <a:p>
            <a:pPr>
              <a:lnSpc>
                <a:spcPct val="100000"/>
              </a:lnSpc>
            </a:pPr>
            <a:r>
              <a:rPr lang="en-US" sz="1200" b="0" dirty="0">
                <a:solidFill>
                  <a:schemeClr val="tx1"/>
                </a:solidFill>
                <a:latin typeface="Open Sans" panose="020B0606030504020204" pitchFamily="34" charset="0"/>
                <a:ea typeface="Open Sans" panose="020B0606030504020204" pitchFamily="34" charset="0"/>
                <a:cs typeface="Open Sans" panose="020B0606030504020204" pitchFamily="34" charset="0"/>
              </a:rPr>
              <a:t>An organizational approach to reducing staff burnout includes the following elements. </a:t>
            </a: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the buttons to learn more.</a:t>
            </a:r>
          </a:p>
        </p:txBody>
      </p:sp>
      <p:sp>
        <p:nvSpPr>
          <p:cNvPr id="6" name="Text Placeholder 5">
            <a:extLst>
              <a:ext uri="{FF2B5EF4-FFF2-40B4-BE49-F238E27FC236}">
                <a16:creationId xmlns:a16="http://schemas.microsoft.com/office/drawing/2014/main" id="{C726C6EB-DD05-4BD6-8B8A-5ACB101447D5}"/>
              </a:ext>
            </a:extLst>
          </p:cNvPr>
          <p:cNvSpPr>
            <a:spLocks noGrp="1"/>
          </p:cNvSpPr>
          <p:nvPr>
            <p:ph type="body" sz="quarter" idx="13"/>
          </p:nvPr>
        </p:nvSpPr>
        <p:spPr>
          <a:xfrm>
            <a:off x="628650" y="871655"/>
            <a:ext cx="7886700" cy="627063"/>
          </a:xfrm>
        </p:spPr>
        <p:txBody>
          <a:bodyPr>
            <a:normAutofit fontScale="92500" lnSpcReduction="20000"/>
          </a:bodyPr>
          <a:lstStyle/>
          <a:p>
            <a:r>
              <a:rPr lang="en-US" dirty="0"/>
              <a:t>What can an organization do to encourage healthy crisis provider staff and discourage burnout?</a:t>
            </a:r>
          </a:p>
        </p:txBody>
      </p:sp>
      <p:sp>
        <p:nvSpPr>
          <p:cNvPr id="7" name="Btn1">
            <a:extLst>
              <a:ext uri="{FF2B5EF4-FFF2-40B4-BE49-F238E27FC236}">
                <a16:creationId xmlns:a16="http://schemas.microsoft.com/office/drawing/2014/main" id="{F1665C3E-6137-411D-A83C-78B065FA12CC}"/>
              </a:ext>
            </a:extLst>
          </p:cNvPr>
          <p:cNvSpPr/>
          <p:nvPr/>
        </p:nvSpPr>
        <p:spPr>
          <a:xfrm>
            <a:off x="661874"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8" name="Btn2">
            <a:extLst>
              <a:ext uri="{FF2B5EF4-FFF2-40B4-BE49-F238E27FC236}">
                <a16:creationId xmlns:a16="http://schemas.microsoft.com/office/drawing/2014/main" id="{56F37E22-C85A-4C5B-9C95-57D008B30739}"/>
              </a:ext>
            </a:extLst>
          </p:cNvPr>
          <p:cNvSpPr/>
          <p:nvPr/>
        </p:nvSpPr>
        <p:spPr>
          <a:xfrm>
            <a:off x="2264400"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9" name="Btn3">
            <a:extLst>
              <a:ext uri="{FF2B5EF4-FFF2-40B4-BE49-F238E27FC236}">
                <a16:creationId xmlns:a16="http://schemas.microsoft.com/office/drawing/2014/main" id="{63E7F34D-37F7-4027-A1BF-A9FECA2BB45E}"/>
              </a:ext>
            </a:extLst>
          </p:cNvPr>
          <p:cNvSpPr/>
          <p:nvPr/>
        </p:nvSpPr>
        <p:spPr>
          <a:xfrm>
            <a:off x="3866926"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11" name="Btn4">
            <a:extLst>
              <a:ext uri="{FF2B5EF4-FFF2-40B4-BE49-F238E27FC236}">
                <a16:creationId xmlns:a16="http://schemas.microsoft.com/office/drawing/2014/main" id="{DE273E34-8B39-46AD-B73B-D71FB520FF41}"/>
              </a:ext>
            </a:extLst>
          </p:cNvPr>
          <p:cNvSpPr/>
          <p:nvPr/>
        </p:nvSpPr>
        <p:spPr>
          <a:xfrm>
            <a:off x="5469452"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10" name="Btn5">
            <a:extLst>
              <a:ext uri="{FF2B5EF4-FFF2-40B4-BE49-F238E27FC236}">
                <a16:creationId xmlns:a16="http://schemas.microsoft.com/office/drawing/2014/main" id="{6BE000CB-8DFC-4D28-AF06-7EEE9E57C9EE}"/>
              </a:ext>
            </a:extLst>
          </p:cNvPr>
          <p:cNvSpPr/>
          <p:nvPr/>
        </p:nvSpPr>
        <p:spPr>
          <a:xfrm>
            <a:off x="7071978" y="2038473"/>
            <a:ext cx="1379574" cy="757890"/>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
        <p:nvSpPr>
          <p:cNvPr id="12" name="content1">
            <a:extLst>
              <a:ext uri="{FF2B5EF4-FFF2-40B4-BE49-F238E27FC236}">
                <a16:creationId xmlns:a16="http://schemas.microsoft.com/office/drawing/2014/main" id="{5529388F-9EBE-4C04-863C-DA62B851BB7A}"/>
              </a:ext>
            </a:extLst>
          </p:cNvPr>
          <p:cNvSpPr>
            <a:spLocks noGrp="1"/>
          </p:cNvSpPr>
          <p:nvPr>
            <p:ph idx="1"/>
          </p:nvPr>
        </p:nvSpPr>
        <p:spPr>
          <a:xfrm>
            <a:off x="564852" y="2888602"/>
            <a:ext cx="1551023" cy="3267649"/>
          </a:xfrm>
        </p:spPr>
        <p:txBody>
          <a:bodyPr/>
          <a:lstStyle/>
          <a:p>
            <a:pPr>
              <a:lnSpc>
                <a:spcPct val="100000"/>
              </a:lnSpc>
            </a:pPr>
            <a:r>
              <a:rPr lang="en-US" sz="1100" dirty="0"/>
              <a:t>Staff needs to be clear about who is in charge — who sets and enforces policies. This reduces ambiguity about organizational relationships and subsequently relieves stress. Additionally, leaders in the organization need to model stress management techniques that they expect their employees to follow.</a:t>
            </a:r>
          </a:p>
        </p:txBody>
      </p:sp>
      <p:sp>
        <p:nvSpPr>
          <p:cNvPr id="13" name="Content2">
            <a:extLst>
              <a:ext uri="{FF2B5EF4-FFF2-40B4-BE49-F238E27FC236}">
                <a16:creationId xmlns:a16="http://schemas.microsoft.com/office/drawing/2014/main" id="{50699815-6A18-4B82-BFFF-A41D743E75B8}"/>
              </a:ext>
            </a:extLst>
          </p:cNvPr>
          <p:cNvSpPr/>
          <p:nvPr/>
        </p:nvSpPr>
        <p:spPr>
          <a:xfrm>
            <a:off x="2190963" y="2868197"/>
            <a:ext cx="1501522" cy="2970044"/>
          </a:xfrm>
          <a:prstGeom prst="rect">
            <a:avLst/>
          </a:prstGeom>
        </p:spPr>
        <p:txBody>
          <a:bodyPr wrap="square">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Staff members need to know the purpose of their organization. If the organizational role and goals are clear, it is easier to determine what services can and should be provided. This is helpful in understanding and setting reasonable limits and boundaries with persons of the services.</a:t>
            </a:r>
          </a:p>
        </p:txBody>
      </p:sp>
      <p:sp>
        <p:nvSpPr>
          <p:cNvPr id="14" name="Content3">
            <a:extLst>
              <a:ext uri="{FF2B5EF4-FFF2-40B4-BE49-F238E27FC236}">
                <a16:creationId xmlns:a16="http://schemas.microsoft.com/office/drawing/2014/main" id="{B6CA990D-EF93-4DB3-BB79-21DF8ECBF8BD}"/>
              </a:ext>
            </a:extLst>
          </p:cNvPr>
          <p:cNvSpPr/>
          <p:nvPr/>
        </p:nvSpPr>
        <p:spPr>
          <a:xfrm>
            <a:off x="3767573" y="2866584"/>
            <a:ext cx="1478927" cy="1107996"/>
          </a:xfrm>
          <a:prstGeom prst="rect">
            <a:avLst/>
          </a:prstGeom>
        </p:spPr>
        <p:txBody>
          <a:bodyPr wrap="square">
            <a:spAutoFit/>
          </a:bodyPr>
          <a:lstStyle/>
          <a:p>
            <a:r>
              <a:rPr lang="en-US" sz="1100" dirty="0">
                <a:latin typeface="Open Sans" panose="020B0606030504020204" pitchFamily="34" charset="0"/>
                <a:ea typeface="Open Sans" panose="020B0606030504020204" pitchFamily="34" charset="0"/>
                <a:cs typeface="Open Sans" panose="020B0606030504020204" pitchFamily="34" charset="0"/>
              </a:rPr>
              <a:t>Staff roles need to be clearly defined. This reduces conflict and encourages support.</a:t>
            </a:r>
          </a:p>
        </p:txBody>
      </p:sp>
      <p:sp>
        <p:nvSpPr>
          <p:cNvPr id="15" name="Content4">
            <a:extLst>
              <a:ext uri="{FF2B5EF4-FFF2-40B4-BE49-F238E27FC236}">
                <a16:creationId xmlns:a16="http://schemas.microsoft.com/office/drawing/2014/main" id="{A13757C3-A52D-44BB-B639-3EB46D410498}"/>
              </a:ext>
            </a:extLst>
          </p:cNvPr>
          <p:cNvSpPr txBox="1">
            <a:spLocks/>
          </p:cNvSpPr>
          <p:nvPr/>
        </p:nvSpPr>
        <p:spPr>
          <a:xfrm>
            <a:off x="5393684" y="2888603"/>
            <a:ext cx="1455342" cy="253486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100" dirty="0"/>
              <a:t>Organizations need to structure settings in which staff members are not competitive with each other but instead encourage and support one another.</a:t>
            </a:r>
          </a:p>
          <a:p>
            <a:pPr>
              <a:lnSpc>
                <a:spcPct val="100000"/>
              </a:lnSpc>
            </a:pPr>
            <a:endParaRPr lang="en-US" sz="1100" dirty="0"/>
          </a:p>
        </p:txBody>
      </p:sp>
      <p:sp>
        <p:nvSpPr>
          <p:cNvPr id="16" name="Content5">
            <a:extLst>
              <a:ext uri="{FF2B5EF4-FFF2-40B4-BE49-F238E27FC236}">
                <a16:creationId xmlns:a16="http://schemas.microsoft.com/office/drawing/2014/main" id="{7FED808F-18BA-4DE8-A64A-93712EBC1D68}"/>
              </a:ext>
            </a:extLst>
          </p:cNvPr>
          <p:cNvSpPr txBox="1">
            <a:spLocks/>
          </p:cNvSpPr>
          <p:nvPr/>
        </p:nvSpPr>
        <p:spPr>
          <a:xfrm>
            <a:off x="7018814" y="2888933"/>
            <a:ext cx="1722473" cy="3650090"/>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1100" dirty="0"/>
              <a:t>One role of management staff is to be aware of the stress levels of the staff providing direct services and cue staff members to address their own stress when they seem to be unaware of it. Management also needs to be including stress reduction activities into the milieu of the organization. </a:t>
            </a:r>
            <a:r>
              <a:rPr lang="en-US" sz="1100" baseline="30000" dirty="0"/>
              <a:t>45</a:t>
            </a:r>
            <a:r>
              <a:rPr lang="en-US" sz="1100" dirty="0"/>
              <a:t> In addition, management should encourage time off as needed and assure adequate staffing.</a:t>
            </a:r>
          </a:p>
          <a:p>
            <a:pPr>
              <a:lnSpc>
                <a:spcPct val="100000"/>
              </a:lnSpc>
            </a:pPr>
            <a:endParaRPr lang="en-US" sz="1100" dirty="0"/>
          </a:p>
        </p:txBody>
      </p:sp>
      <p:sp>
        <p:nvSpPr>
          <p:cNvPr id="17" name="border">
            <a:extLst>
              <a:ext uri="{FF2B5EF4-FFF2-40B4-BE49-F238E27FC236}">
                <a16:creationId xmlns:a16="http://schemas.microsoft.com/office/drawing/2014/main" id="{CD85023A-AEA1-411A-9DBF-D27EFCF43D84}"/>
              </a:ext>
            </a:extLst>
          </p:cNvPr>
          <p:cNvSpPr/>
          <p:nvPr/>
        </p:nvSpPr>
        <p:spPr>
          <a:xfrm>
            <a:off x="372801" y="1498717"/>
            <a:ext cx="8398398" cy="476385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18" name="Btn1-visited">
            <a:extLst>
              <a:ext uri="{FF2B5EF4-FFF2-40B4-BE49-F238E27FC236}">
                <a16:creationId xmlns:a16="http://schemas.microsoft.com/office/drawing/2014/main" id="{B8CCC3A8-6DD1-42A8-A213-38D1AC08762E}"/>
              </a:ext>
            </a:extLst>
          </p:cNvPr>
          <p:cNvSpPr/>
          <p:nvPr/>
        </p:nvSpPr>
        <p:spPr>
          <a:xfrm>
            <a:off x="661874"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Effective management</a:t>
            </a:r>
          </a:p>
        </p:txBody>
      </p:sp>
      <p:sp>
        <p:nvSpPr>
          <p:cNvPr id="19" name="Btn2-visited">
            <a:extLst>
              <a:ext uri="{FF2B5EF4-FFF2-40B4-BE49-F238E27FC236}">
                <a16:creationId xmlns:a16="http://schemas.microsoft.com/office/drawing/2014/main" id="{DBF3F36D-BFC8-48B6-A8AA-7C3421E49066}"/>
              </a:ext>
            </a:extLst>
          </p:cNvPr>
          <p:cNvSpPr/>
          <p:nvPr/>
        </p:nvSpPr>
        <p:spPr>
          <a:xfrm>
            <a:off x="2264400"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Clear purpose and goals</a:t>
            </a:r>
          </a:p>
        </p:txBody>
      </p:sp>
      <p:sp>
        <p:nvSpPr>
          <p:cNvPr id="20" name="Btn3-visited">
            <a:extLst>
              <a:ext uri="{FF2B5EF4-FFF2-40B4-BE49-F238E27FC236}">
                <a16:creationId xmlns:a16="http://schemas.microsoft.com/office/drawing/2014/main" id="{720C9F5B-F3B8-400C-82FA-DA55A5BFCD28}"/>
              </a:ext>
            </a:extLst>
          </p:cNvPr>
          <p:cNvSpPr/>
          <p:nvPr/>
        </p:nvSpPr>
        <p:spPr>
          <a:xfrm>
            <a:off x="3866926"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Functionally defined roles</a:t>
            </a:r>
          </a:p>
        </p:txBody>
      </p:sp>
      <p:sp>
        <p:nvSpPr>
          <p:cNvPr id="21" name="Btn4-visited">
            <a:extLst>
              <a:ext uri="{FF2B5EF4-FFF2-40B4-BE49-F238E27FC236}">
                <a16:creationId xmlns:a16="http://schemas.microsoft.com/office/drawing/2014/main" id="{3AA1F506-FC5D-41C6-B48C-4BE0DB46B92B}"/>
              </a:ext>
            </a:extLst>
          </p:cNvPr>
          <p:cNvSpPr/>
          <p:nvPr/>
        </p:nvSpPr>
        <p:spPr>
          <a:xfrm>
            <a:off x="5469452"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Team support</a:t>
            </a:r>
          </a:p>
        </p:txBody>
      </p:sp>
      <p:sp>
        <p:nvSpPr>
          <p:cNvPr id="22" name="Btn5-visited">
            <a:extLst>
              <a:ext uri="{FF2B5EF4-FFF2-40B4-BE49-F238E27FC236}">
                <a16:creationId xmlns:a16="http://schemas.microsoft.com/office/drawing/2014/main" id="{F7C50119-E574-4EE5-BFD6-C79585F9BEFB}"/>
              </a:ext>
            </a:extLst>
          </p:cNvPr>
          <p:cNvSpPr/>
          <p:nvPr/>
        </p:nvSpPr>
        <p:spPr>
          <a:xfrm>
            <a:off x="7071978" y="2038857"/>
            <a:ext cx="1379574" cy="757890"/>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Plan for stress management</a:t>
            </a:r>
          </a:p>
        </p:txBody>
      </p:sp>
    </p:spTree>
    <p:extLst>
      <p:ext uri="{BB962C8B-B14F-4D97-AF65-F5344CB8AC3E}">
        <p14:creationId xmlns:p14="http://schemas.microsoft.com/office/powerpoint/2010/main" val="363824783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BB87B-5048-40C2-A38F-9EE70367149C}"/>
              </a:ext>
            </a:extLst>
          </p:cNvPr>
          <p:cNvSpPr>
            <a:spLocks noGrp="1"/>
          </p:cNvSpPr>
          <p:nvPr>
            <p:ph type="title"/>
          </p:nvPr>
        </p:nvSpPr>
        <p:spPr>
          <a:xfrm>
            <a:off x="628650" y="972109"/>
            <a:ext cx="7886700" cy="481999"/>
          </a:xfrm>
        </p:spPr>
        <p:txBody>
          <a:bodyPr/>
          <a:lstStyle/>
          <a:p>
            <a:r>
              <a:rPr lang="en-US" dirty="0"/>
              <a:t>Myths regarding crisis services providers</a:t>
            </a:r>
          </a:p>
        </p:txBody>
      </p:sp>
      <p:sp>
        <p:nvSpPr>
          <p:cNvPr id="3" name="Content Placeholder 2">
            <a:extLst>
              <a:ext uri="{FF2B5EF4-FFF2-40B4-BE49-F238E27FC236}">
                <a16:creationId xmlns:a16="http://schemas.microsoft.com/office/drawing/2014/main" id="{06F7930C-5332-4E07-92CA-45EE21E530C4}"/>
              </a:ext>
            </a:extLst>
          </p:cNvPr>
          <p:cNvSpPr>
            <a:spLocks noGrp="1"/>
          </p:cNvSpPr>
          <p:nvPr>
            <p:ph idx="4294967295"/>
          </p:nvPr>
        </p:nvSpPr>
        <p:spPr>
          <a:xfrm>
            <a:off x="628650" y="1560438"/>
            <a:ext cx="7994354" cy="4532021"/>
          </a:xfrm>
        </p:spPr>
        <p:txBody>
          <a:bodyPr>
            <a:noAutofit/>
          </a:bodyPr>
          <a:lstStyle/>
          <a:p>
            <a:r>
              <a:rPr lang="en-US" b="1" i="1" dirty="0"/>
              <a:t>The following are some myths regarding crisis services providers:</a:t>
            </a:r>
          </a:p>
          <a:p>
            <a:r>
              <a:rPr lang="en-US" b="1" dirty="0">
                <a:solidFill>
                  <a:srgbClr val="20386D"/>
                </a:solidFill>
              </a:rPr>
              <a:t>Myth: The crisis services provider must do something besides just listen to the person.</a:t>
            </a:r>
          </a:p>
          <a:p>
            <a:r>
              <a:rPr lang="en-US" b="1" dirty="0"/>
              <a:t>Reality: </a:t>
            </a:r>
            <a:r>
              <a:rPr lang="en-US" dirty="0"/>
              <a:t>When listening to a person, something very important is accomplished. Sometimes listening is what the person needs and wants most. Being more directive may not be appropriate.</a:t>
            </a:r>
            <a:endParaRPr lang="en-US" b="1" dirty="0">
              <a:solidFill>
                <a:srgbClr val="20386D"/>
              </a:solidFill>
              <a:latin typeface="PermianSlabSerifTypeface" panose="02000000000000000000" pitchFamily="50" charset="0"/>
            </a:endParaRPr>
          </a:p>
          <a:p>
            <a:r>
              <a:rPr lang="en-US" b="1" dirty="0">
                <a:solidFill>
                  <a:srgbClr val="20386D"/>
                </a:solidFill>
              </a:rPr>
              <a:t>Myth: The crisis services provider should like all of the people who request services.</a:t>
            </a:r>
          </a:p>
          <a:p>
            <a:r>
              <a:rPr lang="en-US" b="1" dirty="0"/>
              <a:t>Reality: </a:t>
            </a:r>
            <a:r>
              <a:rPr lang="en-US" dirty="0"/>
              <a:t>The crisis services provider will not like all persons. This is normal and does not make the crisis provider bad or ineffective. If the crisis service provider dislikes someone enough that he or she cannot work with that person, request that a team member work with that person. This is one of the benefits of having a team. If team members also have a strong negative reaction to the individual, these reactions are likely the response that the person is getting in other areas of his or her life and may be a point of intervention.</a:t>
            </a:r>
            <a:endParaRPr lang="en-US" b="1" dirty="0">
              <a:solidFill>
                <a:srgbClr val="20386D"/>
              </a:solidFill>
              <a:latin typeface="PermianSlabSerifTypeface" panose="02000000000000000000" pitchFamily="50" charset="0"/>
            </a:endParaRPr>
          </a:p>
          <a:p>
            <a:r>
              <a:rPr lang="en-US" b="1" dirty="0">
                <a:solidFill>
                  <a:srgbClr val="20386D"/>
                </a:solidFill>
              </a:rPr>
              <a:t>Myth: The crisis services provider must know the information needed.</a:t>
            </a:r>
          </a:p>
          <a:p>
            <a:r>
              <a:rPr lang="en-US" b="1" dirty="0"/>
              <a:t>Reality: </a:t>
            </a:r>
            <a:r>
              <a:rPr lang="en-US" dirty="0"/>
              <a:t>Additional information may not help with an intervention. The relationship that is established is a more essential part of helping someone than simply giving information. Information can be sought together with the person.</a:t>
            </a:r>
            <a:endParaRPr lang="en-US" b="1" dirty="0">
              <a:solidFill>
                <a:srgbClr val="20386D"/>
              </a:solidFill>
              <a:latin typeface="PermianSlabSerifTypeface" panose="02000000000000000000" pitchFamily="50" charset="0"/>
            </a:endParaRPr>
          </a:p>
          <a:p>
            <a:r>
              <a:rPr lang="en-US" b="1" dirty="0">
                <a:solidFill>
                  <a:srgbClr val="20386D"/>
                </a:solidFill>
              </a:rPr>
              <a:t>Myth: The crisis services provider must know “the answer” to every situation.</a:t>
            </a:r>
          </a:p>
          <a:p>
            <a:r>
              <a:rPr lang="en-US" b="1" dirty="0"/>
              <a:t>Reality: </a:t>
            </a:r>
            <a:r>
              <a:rPr lang="en-US" dirty="0"/>
              <a:t>Answers are created, not discovered. There are many “answers” to any situation. Some may be better than others are, but none is “right” or “wrong,” and no one person has all of them. Some alternatives may have better outcomes than others. The crisis provider’s job is to help the person think through the likely outcomes of the alternatives and choose one that most nearly meets the person’s needs and expectations. Sometimes the person may appropriately decide to do nothing.</a:t>
            </a:r>
          </a:p>
        </p:txBody>
      </p:sp>
      <p:sp>
        <p:nvSpPr>
          <p:cNvPr id="4" name="Footer Placeholder 3">
            <a:extLst>
              <a:ext uri="{FF2B5EF4-FFF2-40B4-BE49-F238E27FC236}">
                <a16:creationId xmlns:a16="http://schemas.microsoft.com/office/drawing/2014/main" id="{21661AFC-E181-4342-9AA9-C7669812234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B42424-6898-4654-A808-45EAE2EB8EF7}"/>
              </a:ext>
            </a:extLst>
          </p:cNvPr>
          <p:cNvSpPr>
            <a:spLocks noGrp="1"/>
          </p:cNvSpPr>
          <p:nvPr>
            <p:ph type="sldNum" sz="quarter" idx="12"/>
          </p:nvPr>
        </p:nvSpPr>
        <p:spPr/>
        <p:txBody>
          <a:bodyPr/>
          <a:lstStyle/>
          <a:p>
            <a:fld id="{C594740B-4443-42E0-BD04-50747A72C1C0}" type="slidenum">
              <a:rPr lang="en-US" smtClean="0"/>
              <a:t>215</a:t>
            </a:fld>
            <a:endParaRPr lang="en-US"/>
          </a:p>
        </p:txBody>
      </p:sp>
      <p:sp>
        <p:nvSpPr>
          <p:cNvPr id="6" name="border">
            <a:extLst>
              <a:ext uri="{FF2B5EF4-FFF2-40B4-BE49-F238E27FC236}">
                <a16:creationId xmlns:a16="http://schemas.microsoft.com/office/drawing/2014/main" id="{515D1D02-1E1A-46EF-9A71-A3EF688EFF3D}"/>
              </a:ext>
            </a:extLst>
          </p:cNvPr>
          <p:cNvSpPr/>
          <p:nvPr/>
        </p:nvSpPr>
        <p:spPr>
          <a:xfrm>
            <a:off x="372801" y="1464741"/>
            <a:ext cx="8398398" cy="462771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0486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216</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Eleven: Crisis Service Provider Boundaries and Self Care</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 Which of the following is true of good boundaries with persons?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A crisis services provider can never give a person too much help</a:t>
            </a:r>
          </a:p>
        </p:txBody>
      </p:sp>
      <p:sp>
        <p:nvSpPr>
          <p:cNvPr id="17" name="B">
            <a:extLst>
              <a:ext uri="{FF2B5EF4-FFF2-40B4-BE49-F238E27FC236}">
                <a16:creationId xmlns:a16="http://schemas.microsoft.com/office/drawing/2014/main" id="{065EBF15-266F-494D-84FA-B7CDEA021F6A}"/>
              </a:ext>
            </a:extLst>
          </p:cNvPr>
          <p:cNvSpPr/>
          <p:nvPr/>
        </p:nvSpPr>
        <p:spPr>
          <a:xfrm>
            <a:off x="2602037" y="2923811"/>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A little flirting with a person can be used as a tool to put a person at ease</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A crisis responder will not develop a social relationship with a person (i.e. they will not participate in social activities such as visiting each other’s homes, attending social events together, etc.)</a:t>
            </a:r>
          </a:p>
        </p:txBody>
      </p:sp>
      <p:sp>
        <p:nvSpPr>
          <p:cNvPr id="23" name="D">
            <a:extLst>
              <a:ext uri="{FF2B5EF4-FFF2-40B4-BE49-F238E27FC236}">
                <a16:creationId xmlns:a16="http://schemas.microsoft.com/office/drawing/2014/main" id="{B8232D1A-AF1E-468D-B4DB-2D161051AECB}"/>
              </a:ext>
            </a:extLst>
          </p:cNvPr>
          <p:cNvSpPr/>
          <p:nvPr/>
        </p:nvSpPr>
        <p:spPr>
          <a:xfrm>
            <a:off x="2602037" y="4164053"/>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It is always a good idea for a crisis services worker to share intimate details of his or her personal life with a person</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55127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7" y="3555179"/>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6" y="4195411"/>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6" y="2957479"/>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32" name="Blocker">
            <a:extLst>
              <a:ext uri="{FF2B5EF4-FFF2-40B4-BE49-F238E27FC236}">
                <a16:creationId xmlns:a16="http://schemas.microsoft.com/office/drawing/2014/main" id="{D85E95A9-90CF-4E4D-88B9-127A221B918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66D6C4C1-484A-41C3-8822-49F8F7E65A5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1CDACFAD-E6B9-45DA-93BB-50E8627F1C6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locker">
            <a:extLst>
              <a:ext uri="{FF2B5EF4-FFF2-40B4-BE49-F238E27FC236}">
                <a16:creationId xmlns:a16="http://schemas.microsoft.com/office/drawing/2014/main" id="{76FD5ACE-2AFC-4C0E-909B-04076A5F955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189556"/>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C81BF0B1-688B-4E88-9D68-99F4B498C84D}"/>
              </a:ext>
            </a:extLst>
          </p:cNvPr>
          <p:cNvSpPr/>
          <p:nvPr/>
        </p:nvSpPr>
        <p:spPr>
          <a:xfrm>
            <a:off x="3591857" y="5189717"/>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7394944C-9A22-4728-B03A-BE6FEEE72544}"/>
              </a:ext>
            </a:extLst>
          </p:cNvPr>
          <p:cNvSpPr/>
          <p:nvPr/>
        </p:nvSpPr>
        <p:spPr>
          <a:xfrm>
            <a:off x="3591857" y="5189717"/>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826B7FF3-4D5E-47A9-97DD-B9E1B3F83E19}"/>
              </a:ext>
            </a:extLst>
          </p:cNvPr>
          <p:cNvSpPr/>
          <p:nvPr/>
        </p:nvSpPr>
        <p:spPr>
          <a:xfrm>
            <a:off x="3591857" y="5189717"/>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080529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heel(1)">
                                      <p:cBhvr>
                                        <p:cTn id="11" dur="1000"/>
                                        <p:tgtEl>
                                          <p:spTgt spid="2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7"/>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par>
                          <p:cTn id="47" fill="hold">
                            <p:stCondLst>
                              <p:cond delay="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childTnLst>
                    </p:cTn>
                  </p:par>
                </p:childTnLst>
              </p:cTn>
              <p:nextCondLst>
                <p:cond evt="onClick" delay="0">
                  <p:tgtEl>
                    <p:spTgt spid="17"/>
                  </p:tgtEl>
                </p:cond>
              </p:nextCondLst>
            </p:seq>
            <p:seq concurrent="1" nextAc="seek">
              <p:cTn id="51" restart="whenNotActive" fill="hold" evtFilter="cancelBubble" nodeType="interactiveSeq">
                <p:stCondLst>
                  <p:cond evt="onClick" delay="0">
                    <p:tgtEl>
                      <p:spTgt spid="15"/>
                    </p:tgtEl>
                  </p:cond>
                </p:stCondLst>
                <p:endSync evt="end" delay="0">
                  <p:rtn val="all"/>
                </p:endSync>
                <p:childTnLst>
                  <p:par>
                    <p:cTn id="52" fill="hold">
                      <p:stCondLst>
                        <p:cond delay="0"/>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9"/>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childTnLst>
                                </p:cTn>
                              </p:par>
                            </p:childTnLst>
                          </p:cTn>
                        </p:par>
                        <p:par>
                          <p:cTn id="58" fill="hold">
                            <p:stCondLst>
                              <p:cond delay="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23"/>
                    </p:tgtEl>
                  </p:cond>
                </p:stCondLst>
                <p:endSync evt="end" delay="0">
                  <p:rtn val="all"/>
                </p:endSync>
                <p:childTnLst>
                  <p:par>
                    <p:cTn id="63" fill="hold">
                      <p:stCondLst>
                        <p:cond delay="0"/>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childTnLst>
                          </p:cTn>
                        </p:par>
                        <p:par>
                          <p:cTn id="69" fill="hold">
                            <p:stCondLst>
                              <p:cond delay="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nextCondLst>
                <p:cond evt="onClick" delay="0">
                  <p:tgtEl>
                    <p:spTgt spid="23"/>
                  </p:tgtEl>
                </p:cond>
              </p:nextCondLst>
            </p:seq>
            <p:seq concurrent="1" nextAc="seek">
              <p:cTn id="73" restart="whenNotActive" fill="hold" evtFilter="cancelBubble" nodeType="interactiveSeq">
                <p:stCondLst>
                  <p:cond evt="onClick" delay="0">
                    <p:tgtEl>
                      <p:spTgt spid="18"/>
                    </p:tgtEl>
                  </p:cond>
                </p:stCondLst>
                <p:endSync evt="end" delay="0">
                  <p:rtn val="all"/>
                </p:endSync>
                <p:childTnLst>
                  <p:par>
                    <p:cTn id="74" fill="hold">
                      <p:stCondLst>
                        <p:cond delay="0"/>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2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childTnLst>
                          </p:cTn>
                        </p:par>
                        <p:par>
                          <p:cTn id="80" fill="hold">
                            <p:stCondLst>
                              <p:cond delay="0"/>
                            </p:stCondLst>
                            <p:childTnLst>
                              <p:par>
                                <p:cTn id="81" presetID="10"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500"/>
                                        <p:tgtEl>
                                          <p:spTgt spid="26"/>
                                        </p:tgtEl>
                                      </p:cBhvr>
                                    </p:animEffect>
                                  </p:childTnLst>
                                </p:cTn>
                              </p:par>
                            </p:childTnLst>
                          </p:cTn>
                        </p:par>
                      </p:childTnLst>
                    </p:cTn>
                  </p:par>
                </p:childTnLst>
              </p:cTn>
              <p:nextCondLst>
                <p:cond evt="onClick" delay="0">
                  <p:tgtEl>
                    <p:spTgt spid="18"/>
                  </p:tgtEl>
                </p:cond>
              </p:nextCondLst>
            </p:seq>
          </p:childTnLst>
        </p:cTn>
      </p:par>
    </p:tnLst>
    <p:bldLst>
      <p:bldP spid="2" grpId="0"/>
      <p:bldP spid="5" grpId="0" build="p"/>
      <p:bldP spid="7" grpId="0" build="p"/>
      <p:bldP spid="15" grpId="0"/>
      <p:bldP spid="17" grpId="0"/>
      <p:bldP spid="18" grpId="0"/>
      <p:bldP spid="23" grpId="0"/>
      <p:bldP spid="24" grpId="0" animBg="1"/>
      <p:bldP spid="32" grpId="0" animBg="1"/>
      <p:bldP spid="31" grpId="0" animBg="1"/>
      <p:bldP spid="30" grpId="0" animBg="1"/>
      <p:bldP spid="22" grpId="0" animBg="1"/>
      <p:bldP spid="26" grpId="0" animBg="1"/>
      <p:bldP spid="19" grpId="0" animBg="1"/>
      <p:bldP spid="20" grpId="0" animBg="1"/>
      <p:bldP spid="21"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217</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Eleven: Crisis Service Provider Boundaries and Self Care</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2. Which of the following is important in limit-setting with a person?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Making sure that the limit has a time-frame attached to it</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Stating the limit clearly, simply and in a firm yet kind way</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Refuting the person’s concerns about the limit</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Insuring that everyone (family, friends, etc.) involved with the person is aware of the limit</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39178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6" y="2983765"/>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6" y="4120980"/>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5" y="355237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3A582854-7F78-4D54-8ACC-83CECD645D2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70088951-B452-41EC-A59E-E74F54F5D1B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521290B1-D3DF-424D-B1EE-20FCFF7836C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CA8DA5C2-42EF-4CDF-BCCD-DC9F56F55C9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13506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FA3CC7DA-AD58-4179-AACF-DC362FC923E6}"/>
              </a:ext>
            </a:extLst>
          </p:cNvPr>
          <p:cNvSpPr/>
          <p:nvPr/>
        </p:nvSpPr>
        <p:spPr>
          <a:xfrm>
            <a:off x="3591857" y="513506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5DFDE14D-9F71-4F3E-B135-1D6FFB8E4406}"/>
              </a:ext>
            </a:extLst>
          </p:cNvPr>
          <p:cNvSpPr/>
          <p:nvPr/>
        </p:nvSpPr>
        <p:spPr>
          <a:xfrm>
            <a:off x="3591857" y="513506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48DE9F80-213F-4F8D-B2FB-706B7A4811A0}"/>
              </a:ext>
            </a:extLst>
          </p:cNvPr>
          <p:cNvSpPr/>
          <p:nvPr/>
        </p:nvSpPr>
        <p:spPr>
          <a:xfrm>
            <a:off x="3591857" y="5135062"/>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56768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childTnLst>
                                </p:cTn>
                              </p:par>
                            </p:childTnLst>
                          </p:cTn>
                        </p:par>
                      </p:childTnLst>
                    </p:cTn>
                  </p:par>
                </p:childTnLst>
              </p:cTn>
              <p:nextCondLst>
                <p:cond evt="onClick" delay="0">
                  <p:tgtEl>
                    <p:spTgt spid="18"/>
                  </p:tgtEl>
                </p:cond>
              </p:nextCondLst>
            </p:seq>
          </p:childTnLst>
        </p:cTn>
      </p:par>
    </p:tnLst>
    <p:bldLst>
      <p:bldP spid="7" grpId="0" build="p"/>
      <p:bldP spid="15" grpId="0"/>
      <p:bldP spid="17" grpId="0"/>
      <p:bldP spid="18" grpId="0"/>
      <p:bldP spid="23" grpId="0"/>
      <p:bldP spid="22" grpId="0" animBg="1"/>
      <p:bldP spid="30" grpId="0" animBg="1"/>
      <p:bldP spid="31" grpId="0" animBg="1"/>
      <p:bldP spid="32" grpId="0" animBg="1"/>
      <p:bldP spid="26" grpId="0" animBg="1"/>
      <p:bldP spid="19" grpId="0" animBg="1"/>
      <p:bldP spid="20" grpId="0" animBg="1"/>
      <p:bldP spid="21"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218</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Eleven: Crisis Service Provider Boundaries and Self Care</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3. All of the following are important elements of stress management except: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A balanced lifestyle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Use of mood altering chemicals/drugs</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Use of stress reduction strategies</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Self-awareness</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39178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6" y="2983765"/>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6" y="4120980"/>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5" y="355237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BB9BE164-740A-46CE-84DB-BEA95018A7E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4F0C0C93-BD65-4E98-B426-B561C805111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D2C36E6C-52FE-4A10-99CC-F1401497E7C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6FA6DCD9-730A-404E-B8FE-FF8F75CCD23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1363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BA3E9D94-5B04-4619-974D-9CF581B249E4}"/>
              </a:ext>
            </a:extLst>
          </p:cNvPr>
          <p:cNvSpPr/>
          <p:nvPr/>
        </p:nvSpPr>
        <p:spPr>
          <a:xfrm>
            <a:off x="3591857" y="513373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464B21EE-7705-4BE0-8F36-06C676840B69}"/>
              </a:ext>
            </a:extLst>
          </p:cNvPr>
          <p:cNvSpPr/>
          <p:nvPr/>
        </p:nvSpPr>
        <p:spPr>
          <a:xfrm>
            <a:off x="3591857" y="513373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1D348336-D326-4A4D-B26D-1A1EA2CAF1CA}"/>
              </a:ext>
            </a:extLst>
          </p:cNvPr>
          <p:cNvSpPr/>
          <p:nvPr/>
        </p:nvSpPr>
        <p:spPr>
          <a:xfrm>
            <a:off x="3591857" y="513373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1459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childTnLst>
                    </p:cTn>
                  </p:par>
                </p:childTnLst>
              </p:cTn>
              <p:nextCondLst>
                <p:cond evt="onClick" delay="0">
                  <p:tgtEl>
                    <p:spTgt spid="23"/>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childTnLst>
              </p:cTn>
              <p:nextCondLst>
                <p:cond evt="onClick" delay="0">
                  <p:tgtEl>
                    <p:spTgt spid="18"/>
                  </p:tgtEl>
                </p:cond>
              </p:nextCondLst>
            </p:seq>
          </p:childTnLst>
        </p:cTn>
      </p:par>
    </p:tnLst>
    <p:bldLst>
      <p:bldP spid="7" grpId="0" build="p"/>
      <p:bldP spid="15" grpId="0"/>
      <p:bldP spid="17" grpId="0"/>
      <p:bldP spid="18" grpId="0"/>
      <p:bldP spid="23" grpId="0"/>
      <p:bldP spid="22" grpId="0" animBg="1"/>
      <p:bldP spid="30" grpId="0" animBg="1"/>
      <p:bldP spid="31" grpId="0" animBg="1"/>
      <p:bldP spid="32" grpId="0" animBg="1"/>
      <p:bldP spid="26" grpId="0" animBg="1"/>
      <p:bldP spid="19" grpId="0" animBg="1"/>
      <p:bldP spid="20" grpId="0" animBg="1"/>
      <p:bldP spid="21"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219</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Eleven: Crisis Service Provider Boundaries and Self Care</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4. Which of the following is not a myth regarding crisis services providers?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The crisis provider must do something besides just listen to the person</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The crisis provider must know “the answer” to every situation</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The crisis provider must know the information needed</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Additional information may not help with an intervention </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39178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5" y="4120980"/>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4" y="2994751"/>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5" y="355237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2" name="Blocker">
            <a:extLst>
              <a:ext uri="{FF2B5EF4-FFF2-40B4-BE49-F238E27FC236}">
                <a16:creationId xmlns:a16="http://schemas.microsoft.com/office/drawing/2014/main" id="{27AA1F4B-2D45-48E6-A2DE-303AC7B53C8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B1BAB3C3-B32C-4F4D-BF59-BAD58723366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Blocker">
            <a:extLst>
              <a:ext uri="{FF2B5EF4-FFF2-40B4-BE49-F238E27FC236}">
                <a16:creationId xmlns:a16="http://schemas.microsoft.com/office/drawing/2014/main" id="{4D14D414-BCCB-422B-BC7D-81431619B2A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Blocker">
            <a:extLst>
              <a:ext uri="{FF2B5EF4-FFF2-40B4-BE49-F238E27FC236}">
                <a16:creationId xmlns:a16="http://schemas.microsoft.com/office/drawing/2014/main" id="{48E2E3E4-19CC-45B1-97BB-C431C9C120B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13639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9" name="ContinueBTN">
            <a:hlinkClick r:id="" action="ppaction://hlinkshowjump?jump=nextslide"/>
            <a:extLst>
              <a:ext uri="{FF2B5EF4-FFF2-40B4-BE49-F238E27FC236}">
                <a16:creationId xmlns:a16="http://schemas.microsoft.com/office/drawing/2014/main" id="{8CC955D3-91F4-4F49-8D4D-BBCB4F174ACA}"/>
              </a:ext>
            </a:extLst>
          </p:cNvPr>
          <p:cNvSpPr/>
          <p:nvPr/>
        </p:nvSpPr>
        <p:spPr>
          <a:xfrm>
            <a:off x="3591857" y="513373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0" name="ContinueBTN">
            <a:hlinkClick r:id="" action="ppaction://hlinkshowjump?jump=nextslide"/>
            <a:extLst>
              <a:ext uri="{FF2B5EF4-FFF2-40B4-BE49-F238E27FC236}">
                <a16:creationId xmlns:a16="http://schemas.microsoft.com/office/drawing/2014/main" id="{8047841E-3AA0-4C76-8ABD-2EC52EF54954}"/>
              </a:ext>
            </a:extLst>
          </p:cNvPr>
          <p:cNvSpPr/>
          <p:nvPr/>
        </p:nvSpPr>
        <p:spPr>
          <a:xfrm>
            <a:off x="3591857" y="513373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F9123F1D-D934-47F7-9640-B7CFAC9912C6}"/>
              </a:ext>
            </a:extLst>
          </p:cNvPr>
          <p:cNvSpPr/>
          <p:nvPr/>
        </p:nvSpPr>
        <p:spPr>
          <a:xfrm>
            <a:off x="3591857" y="513373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419209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7"/>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nextCondLst>
                <p:cond evt="onClick" delay="0">
                  <p:tgtEl>
                    <p:spTgt spid="17"/>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nextCondLst>
                <p:cond evt="onClick" delay="0">
                  <p:tgtEl>
                    <p:spTgt spid="15"/>
                  </p:tgtEl>
                </p:cond>
              </p:nextCondLst>
            </p:seq>
            <p:seq concurrent="1" nextAc="seek">
              <p:cTn id="46" restart="whenNotActive" fill="hold" evtFilter="cancelBubble" nodeType="interactiveSeq">
                <p:stCondLst>
                  <p:cond evt="onClick" delay="0">
                    <p:tgtEl>
                      <p:spTgt spid="1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childTnLst>
              </p:cTn>
              <p:nextCondLst>
                <p:cond evt="onClick" delay="0">
                  <p:tgtEl>
                    <p:spTgt spid="18"/>
                  </p:tgtEl>
                </p:cond>
              </p:nextCondLst>
            </p:seq>
            <p:seq concurrent="1" nextAc="seek">
              <p:cTn id="57" restart="whenNotActive" fill="hold" evtFilter="cancelBubble" nodeType="interactiveSeq">
                <p:stCondLst>
                  <p:cond evt="onClick" delay="0">
                    <p:tgtEl>
                      <p:spTgt spid="2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childTnLst>
              </p:cTn>
              <p:nextCondLst>
                <p:cond evt="onClick" delay="0">
                  <p:tgtEl>
                    <p:spTgt spid="23"/>
                  </p:tgtEl>
                </p:cond>
              </p:nextCondLst>
            </p:seq>
          </p:childTnLst>
        </p:cTn>
      </p:par>
    </p:tnLst>
    <p:bldLst>
      <p:bldP spid="7" grpId="0" build="p"/>
      <p:bldP spid="15" grpId="0"/>
      <p:bldP spid="17" grpId="0"/>
      <p:bldP spid="18" grpId="0"/>
      <p:bldP spid="23" grpId="0"/>
      <p:bldP spid="22" grpId="0" animBg="1"/>
      <p:bldP spid="30" grpId="0" animBg="1"/>
      <p:bldP spid="32" grpId="0" animBg="1"/>
      <p:bldP spid="31" grpId="0" animBg="1"/>
      <p:bldP spid="26" grpId="0" animBg="1"/>
      <p:bldP spid="19" grpId="0" animBg="1"/>
      <p:bldP spid="20"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3285" y="1285068"/>
            <a:ext cx="8708064" cy="4775492"/>
          </a:xfrm>
        </p:spPr>
        <p:txBody>
          <a:bodyPr>
            <a:noAutofit/>
          </a:bodyPr>
          <a:lstStyle/>
          <a:p>
            <a:pPr>
              <a:lnSpc>
                <a:spcPct val="100000"/>
              </a:lnSpc>
            </a:pPr>
            <a:r>
              <a:rPr lang="en-US" i="1" dirty="0"/>
              <a:t>Updated January 31, 2012 the NSPL Policy for Helping Callers at Imminent Risk of Suicide is as follows: </a:t>
            </a:r>
          </a:p>
          <a:p>
            <a:pPr marL="214308" indent="-214308">
              <a:lnSpc>
                <a:spcPct val="100000"/>
              </a:lnSpc>
              <a:buFont typeface="Symbol" panose="05050102010706020507" pitchFamily="18" charset="2"/>
              <a:buChar char=""/>
            </a:pPr>
            <a:r>
              <a:rPr lang="en-US" dirty="0"/>
              <a:t>Center Guidelines shall direct Center Staff to actively engage Callers and initiate any and all measures necessary—including Active Rescue to secure the safety of Callers determined to be attempting suicide or at Imminent Risk of suicide. Specifically, Center Guidelines shall direct Center Staff to:</a:t>
            </a:r>
          </a:p>
          <a:p>
            <a:pPr marL="557199" lvl="1" indent="-214308">
              <a:lnSpc>
                <a:spcPct val="100000"/>
              </a:lnSpc>
              <a:spcBef>
                <a:spcPts val="0"/>
              </a:spcBef>
              <a:buFont typeface="Courier New" panose="02070309020205020404" pitchFamily="49" charset="0"/>
              <a:buChar char="o"/>
            </a:pPr>
            <a:r>
              <a:rPr lang="en-US" sz="1100" dirty="0"/>
              <a:t>Practice </a:t>
            </a:r>
            <a:r>
              <a:rPr lang="en-US" sz="1100" b="1" dirty="0"/>
              <a:t>Active Engagement </a:t>
            </a:r>
            <a:r>
              <a:rPr lang="en-US" sz="1100" dirty="0"/>
              <a:t>with Callers determined to be attempting suicide or at Imminent Risk of suicide and make efforts to establish sufficient rapport so as to promote the Caller’s collaboration in securing his/her own safety, whenever possible.</a:t>
            </a:r>
          </a:p>
          <a:p>
            <a:pPr marL="557199" lvl="1" indent="-214308">
              <a:lnSpc>
                <a:spcPct val="100000"/>
              </a:lnSpc>
              <a:spcBef>
                <a:spcPts val="0"/>
              </a:spcBef>
              <a:buFont typeface="Courier New" panose="02070309020205020404" pitchFamily="49" charset="0"/>
              <a:buChar char="o"/>
            </a:pPr>
            <a:r>
              <a:rPr lang="en-US" sz="1100" dirty="0"/>
              <a:t>Use the </a:t>
            </a:r>
            <a:r>
              <a:rPr lang="en-US" sz="1100" b="1" dirty="0"/>
              <a:t>least invasive intervention </a:t>
            </a:r>
            <a:r>
              <a:rPr lang="en-US" sz="1100" dirty="0"/>
              <a:t>and consider involuntary emergency interventions as a last resort, except for in circumstances as described below. </a:t>
            </a:r>
          </a:p>
          <a:p>
            <a:pPr marL="214308" indent="-214308">
              <a:lnSpc>
                <a:spcPct val="100000"/>
              </a:lnSpc>
              <a:buFont typeface="Symbol" panose="05050102010706020507" pitchFamily="18" charset="2"/>
              <a:buChar char="·"/>
            </a:pPr>
            <a:r>
              <a:rPr lang="en-US" dirty="0"/>
              <a:t>Center Staff shall Seek to collaborate with individuals at Imminent Risk </a:t>
            </a:r>
            <a:endParaRPr lang="en-US" b="1" dirty="0">
              <a:solidFill>
                <a:srgbClr val="7030A0"/>
              </a:solidFill>
            </a:endParaRPr>
          </a:p>
          <a:p>
            <a:pPr marL="557199" lvl="1" indent="-214308">
              <a:lnSpc>
                <a:spcPct val="100000"/>
              </a:lnSpc>
              <a:spcBef>
                <a:spcPts val="0"/>
              </a:spcBef>
              <a:buFont typeface="Courier New" panose="02070309020205020404" pitchFamily="49" charset="0"/>
              <a:buChar char="o"/>
            </a:pPr>
            <a:r>
              <a:rPr lang="en-US" sz="1100" dirty="0"/>
              <a:t>Include the individual’s wishes, plans, needs, and capacities towards acting on his/her own behalf to reduce his/her risk of suicide, wherever possible.</a:t>
            </a:r>
          </a:p>
          <a:p>
            <a:pPr marL="557199" lvl="1" indent="-214308">
              <a:lnSpc>
                <a:spcPct val="100000"/>
              </a:lnSpc>
              <a:spcBef>
                <a:spcPts val="0"/>
              </a:spcBef>
              <a:buFont typeface="Courier New" panose="02070309020205020404" pitchFamily="49" charset="0"/>
              <a:buChar char="o"/>
            </a:pPr>
            <a:r>
              <a:rPr lang="en-US" sz="1100" dirty="0"/>
              <a:t>Initiate life-saving services for attempts in progress. </a:t>
            </a:r>
          </a:p>
          <a:p>
            <a:pPr marL="557199" lvl="1" indent="-214308">
              <a:lnSpc>
                <a:spcPct val="100000"/>
              </a:lnSpc>
              <a:spcBef>
                <a:spcPts val="0"/>
              </a:spcBef>
              <a:buFont typeface="Courier New" panose="02070309020205020404" pitchFamily="49" charset="0"/>
              <a:buChar char="o"/>
            </a:pPr>
            <a:r>
              <a:rPr lang="en-US" sz="1100" dirty="0"/>
              <a:t>To the degree it is evident to Center Staff that a </a:t>
            </a:r>
            <a:r>
              <a:rPr lang="en-US" sz="1100" b="1" dirty="0"/>
              <a:t>suicide attempt </a:t>
            </a:r>
            <a:r>
              <a:rPr lang="en-US" sz="1100" dirty="0"/>
              <a:t>is in progress, whether the information is gathered directly from the person at risk or someone calling on his/her behalf, Center Guidelines shall direct Center Staff to undertake procedures to ensure that the individual at risk receives emergency medical care as soon as possible. </a:t>
            </a:r>
          </a:p>
          <a:p>
            <a:pPr marL="557199" lvl="1" indent="-214308">
              <a:lnSpc>
                <a:spcPct val="100000"/>
              </a:lnSpc>
              <a:spcBef>
                <a:spcPts val="0"/>
              </a:spcBef>
              <a:buFont typeface="Courier New" panose="02070309020205020404" pitchFamily="49" charset="0"/>
              <a:buChar char="o"/>
            </a:pPr>
            <a:r>
              <a:rPr lang="en-US" sz="1100" dirty="0"/>
              <a:t>While Center Staff should make reasonable efforts to obtain the at-risk individual’s consent to receive such services wherever possible, Center Guidelines shall not require that the individual’s willingness or ability to provide consent be necessary for Center Staff to initiate medically necessary rescue services.</a:t>
            </a:r>
          </a:p>
          <a:p>
            <a:pPr marL="214308" indent="-214308">
              <a:lnSpc>
                <a:spcPct val="100000"/>
              </a:lnSpc>
              <a:buFont typeface="Symbol" panose="05050102010706020507" pitchFamily="18" charset="2"/>
              <a:buChar char=""/>
            </a:pPr>
            <a:r>
              <a:rPr lang="en-US" dirty="0"/>
              <a:t>Center Staff shall initiate </a:t>
            </a:r>
            <a:r>
              <a:rPr lang="en-US" b="1" dirty="0"/>
              <a:t>Active Rescue </a:t>
            </a:r>
            <a:r>
              <a:rPr lang="en-US" dirty="0"/>
              <a:t>to secure the immediate safety of the individual at risk, up to and including calling an emergency service provider, if, in spite of the Center Staff’s best efforts to engage the at-risk individual’s cooperation, he or she:</a:t>
            </a:r>
          </a:p>
          <a:p>
            <a:pPr marL="557199" lvl="1" indent="-214308">
              <a:lnSpc>
                <a:spcPct val="100000"/>
              </a:lnSpc>
              <a:buFont typeface="Courier New" panose="02070309020205020404" pitchFamily="49" charset="0"/>
              <a:buChar char="o"/>
            </a:pPr>
            <a:r>
              <a:rPr lang="en-US" sz="1100" dirty="0"/>
              <a:t>Remains unwilling and/or unable to take such actions likely to prevent his/her suicide; and</a:t>
            </a:r>
          </a:p>
          <a:p>
            <a:pPr marL="557199" lvl="1" indent="-214308">
              <a:lnSpc>
                <a:spcPct val="100000"/>
              </a:lnSpc>
              <a:buFont typeface="Courier New" panose="02070309020205020404" pitchFamily="49" charset="0"/>
              <a:buChar char="o"/>
            </a:pPr>
            <a:r>
              <a:rPr lang="en-US" sz="1100" dirty="0"/>
              <a:t>Remains at Imminent Risk.</a:t>
            </a:r>
          </a:p>
          <a:p>
            <a:pPr marL="557199" lvl="1" indent="-214308">
              <a:lnSpc>
                <a:spcPct val="100000"/>
              </a:lnSpc>
              <a:buFont typeface="Courier New" panose="02070309020205020404" pitchFamily="49" charset="0"/>
              <a:buChar char="o"/>
            </a:pP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94740B-4443-42E0-BD04-50747A72C1C0}" type="slidenum">
              <a:rPr lang="en-US" smtClean="0"/>
              <a:t>22</a:t>
            </a:fld>
            <a:endParaRPr lang="en-US" dirty="0"/>
          </a:p>
        </p:txBody>
      </p:sp>
      <p:sp>
        <p:nvSpPr>
          <p:cNvPr id="6" name="Rectangle 5">
            <a:extLst>
              <a:ext uri="{FF2B5EF4-FFF2-40B4-BE49-F238E27FC236}">
                <a16:creationId xmlns:a16="http://schemas.microsoft.com/office/drawing/2014/main" id="{360BDE99-DA1F-4E9B-A9C9-A4702F4C763D}"/>
              </a:ext>
            </a:extLst>
          </p:cNvPr>
          <p:cNvSpPr/>
          <p:nvPr/>
        </p:nvSpPr>
        <p:spPr>
          <a:xfrm>
            <a:off x="136547" y="1212212"/>
            <a:ext cx="8870906" cy="491557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9" name="Content Placeholder 1">
            <a:extLst>
              <a:ext uri="{FF2B5EF4-FFF2-40B4-BE49-F238E27FC236}">
                <a16:creationId xmlns:a16="http://schemas.microsoft.com/office/drawing/2014/main" id="{8ABC0410-E9F8-4B3C-AA35-84B4236FF0D4}"/>
              </a:ext>
            </a:extLst>
          </p:cNvPr>
          <p:cNvSpPr txBox="1">
            <a:spLocks/>
          </p:cNvSpPr>
          <p:nvPr/>
        </p:nvSpPr>
        <p:spPr>
          <a:xfrm>
            <a:off x="136547" y="798295"/>
            <a:ext cx="8773537" cy="48677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b="1" dirty="0">
                <a:solidFill>
                  <a:srgbClr val="EF3925"/>
                </a:solidFill>
                <a:latin typeface="PermianSlabSerifTypeface" panose="02000000000000000000" pitchFamily="50" charset="0"/>
              </a:rPr>
              <a:t>2012 NSPL Policy Guidelines</a:t>
            </a:r>
            <a:endParaRPr lang="en-US" dirty="0"/>
          </a:p>
        </p:txBody>
      </p:sp>
    </p:spTree>
    <p:extLst>
      <p:ext uri="{BB962C8B-B14F-4D97-AF65-F5344CB8AC3E}">
        <p14:creationId xmlns:p14="http://schemas.microsoft.com/office/powerpoint/2010/main" val="8812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Effect transition="in" filter="fade">
                                      <p:cBhvr>
                                        <p:cTn id="29" dur="500"/>
                                        <p:tgtEl>
                                          <p:spTgt spid="2">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fade">
                                      <p:cBhvr>
                                        <p:cTn id="38" dur="500"/>
                                        <p:tgtEl>
                                          <p:spTgt spid="2">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fade">
                                      <p:cBhvr>
                                        <p:cTn id="41" dur="500"/>
                                        <p:tgtEl>
                                          <p:spTgt spid="2">
                                            <p:txEl>
                                              <p:pRg st="8" end="8"/>
                                            </p:txEl>
                                          </p:spTgt>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Effect transition="in" filter="fade">
                                      <p:cBhvr>
                                        <p:cTn id="45" dur="500"/>
                                        <p:tgtEl>
                                          <p:spTgt spid="2">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
                                            <p:txEl>
                                              <p:pRg st="10" end="10"/>
                                            </p:txEl>
                                          </p:spTgt>
                                        </p:tgtEl>
                                        <p:attrNameLst>
                                          <p:attrName>style.visibility</p:attrName>
                                        </p:attrNameLst>
                                      </p:cBhvr>
                                      <p:to>
                                        <p:strVal val="visible"/>
                                      </p:to>
                                    </p:set>
                                    <p:animEffect transition="in" filter="fade">
                                      <p:cBhvr>
                                        <p:cTn id="48" dur="500"/>
                                        <p:tgtEl>
                                          <p:spTgt spid="2">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Effect transition="in" filter="fade">
                                      <p:cBhvr>
                                        <p:cTn id="51"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9" grpId="0" uiExpand="1" build="p"/>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220</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Eleven: Crisis Service Provider Boundaries and Self Care</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5. An organizational approach to reducing staff burnout includes all the following except: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Plan for stress management</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Structure settings where members are competitive with each other</a:t>
            </a:r>
          </a:p>
        </p:txBody>
      </p:sp>
      <p:sp>
        <p:nvSpPr>
          <p:cNvPr id="18" name="C">
            <a:extLst>
              <a:ext uri="{FF2B5EF4-FFF2-40B4-BE49-F238E27FC236}">
                <a16:creationId xmlns:a16="http://schemas.microsoft.com/office/drawing/2014/main" id="{057F0766-3E9D-4633-8375-B1F08B996791}"/>
              </a:ext>
            </a:extLst>
          </p:cNvPr>
          <p:cNvSpPr/>
          <p:nvPr/>
        </p:nvSpPr>
        <p:spPr>
          <a:xfrm>
            <a:off x="2602037" y="3522666"/>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A clear purpose and goal</a:t>
            </a:r>
          </a:p>
        </p:txBody>
      </p:sp>
      <p:sp>
        <p:nvSpPr>
          <p:cNvPr id="23" name="D">
            <a:extLst>
              <a:ext uri="{FF2B5EF4-FFF2-40B4-BE49-F238E27FC236}">
                <a16:creationId xmlns:a16="http://schemas.microsoft.com/office/drawing/2014/main" id="{B8232D1A-AF1E-468D-B4DB-2D161051AECB}"/>
              </a:ext>
            </a:extLst>
          </p:cNvPr>
          <p:cNvSpPr/>
          <p:nvPr/>
        </p:nvSpPr>
        <p:spPr>
          <a:xfrm>
            <a:off x="2602037" y="4089622"/>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Effective management structure and leadership</a:t>
            </a:r>
          </a:p>
        </p:txBody>
      </p:sp>
      <p:sp>
        <p:nvSpPr>
          <p:cNvPr id="19" name="E">
            <a:extLst>
              <a:ext uri="{FF2B5EF4-FFF2-40B4-BE49-F238E27FC236}">
                <a16:creationId xmlns:a16="http://schemas.microsoft.com/office/drawing/2014/main" id="{8EA28EC0-2B81-4F87-B23B-03DB1DA03052}"/>
              </a:ext>
            </a:extLst>
          </p:cNvPr>
          <p:cNvSpPr/>
          <p:nvPr/>
        </p:nvSpPr>
        <p:spPr>
          <a:xfrm>
            <a:off x="2602036" y="4656578"/>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E. Both A and C</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393226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4" y="2994845"/>
            <a:ext cx="406493" cy="406493"/>
          </a:xfrm>
          <a:prstGeom prst="rect">
            <a:avLst/>
          </a:prstGeom>
        </p:spPr>
      </p:pic>
      <p:pic>
        <p:nvPicPr>
          <p:cNvPr id="27" name="IncorrectX-C">
            <a:extLst>
              <a:ext uri="{FF2B5EF4-FFF2-40B4-BE49-F238E27FC236}">
                <a16:creationId xmlns:a16="http://schemas.microsoft.com/office/drawing/2014/main" id="{8BE19B81-BA3F-4F13-908C-B2F3144C2F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4" y="4128663"/>
            <a:ext cx="406493" cy="406493"/>
          </a:xfrm>
          <a:prstGeom prst="rect">
            <a:avLst/>
          </a:prstGeom>
        </p:spPr>
      </p:pic>
      <p:pic>
        <p:nvPicPr>
          <p:cNvPr id="28" name="IncorrectX-C">
            <a:extLst>
              <a:ext uri="{FF2B5EF4-FFF2-40B4-BE49-F238E27FC236}">
                <a16:creationId xmlns:a16="http://schemas.microsoft.com/office/drawing/2014/main" id="{EAB9AEA3-4EF9-4D2E-8914-4E1F20090D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5" y="3552372"/>
            <a:ext cx="406493" cy="406493"/>
          </a:xfrm>
          <a:prstGeom prst="rect">
            <a:avLst/>
          </a:prstGeom>
        </p:spPr>
      </p:pic>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pic>
        <p:nvPicPr>
          <p:cNvPr id="20" name="IncorrectX-C">
            <a:extLst>
              <a:ext uri="{FF2B5EF4-FFF2-40B4-BE49-F238E27FC236}">
                <a16:creationId xmlns:a16="http://schemas.microsoft.com/office/drawing/2014/main" id="{E4D872B0-84C0-42F7-9F85-6BF48A4DCC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4" y="4686284"/>
            <a:ext cx="406493" cy="406493"/>
          </a:xfrm>
          <a:prstGeom prst="rect">
            <a:avLst/>
          </a:prstGeom>
        </p:spPr>
      </p:pic>
      <p:sp>
        <p:nvSpPr>
          <p:cNvPr id="32" name="Blocker">
            <a:extLst>
              <a:ext uri="{FF2B5EF4-FFF2-40B4-BE49-F238E27FC236}">
                <a16:creationId xmlns:a16="http://schemas.microsoft.com/office/drawing/2014/main" id="{5039E695-BA0A-4E6D-9C49-630BB50F608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Blocker">
            <a:extLst>
              <a:ext uri="{FF2B5EF4-FFF2-40B4-BE49-F238E27FC236}">
                <a16:creationId xmlns:a16="http://schemas.microsoft.com/office/drawing/2014/main" id="{9A23EC28-CE50-4E2C-A0C6-B2145C31680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Blocker">
            <a:extLst>
              <a:ext uri="{FF2B5EF4-FFF2-40B4-BE49-F238E27FC236}">
                <a16:creationId xmlns:a16="http://schemas.microsoft.com/office/drawing/2014/main" id="{68E81A95-8D8C-40F4-9A0F-141ACCECC89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Blocker">
            <a:extLst>
              <a:ext uri="{FF2B5EF4-FFF2-40B4-BE49-F238E27FC236}">
                <a16:creationId xmlns:a16="http://schemas.microsoft.com/office/drawing/2014/main" id="{6AACDB42-AC4C-4D14-AD6F-DA92443D5BF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Blocker">
            <a:extLst>
              <a:ext uri="{FF2B5EF4-FFF2-40B4-BE49-F238E27FC236}">
                <a16:creationId xmlns:a16="http://schemas.microsoft.com/office/drawing/2014/main" id="{EBF9158B-DFB6-4E9B-B53E-E6F56CD9714F}"/>
              </a:ext>
            </a:extLst>
          </p:cNvPr>
          <p:cNvSpPr/>
          <p:nvPr/>
        </p:nvSpPr>
        <p:spPr>
          <a:xfrm>
            <a:off x="152400" y="15240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55652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1" name="ContinueBTN">
            <a:hlinkClick r:id="" action="ppaction://hlinkshowjump?jump=nextslide"/>
            <a:extLst>
              <a:ext uri="{FF2B5EF4-FFF2-40B4-BE49-F238E27FC236}">
                <a16:creationId xmlns:a16="http://schemas.microsoft.com/office/drawing/2014/main" id="{3B5E1260-921A-4186-A95C-D7F74871162A}"/>
              </a:ext>
            </a:extLst>
          </p:cNvPr>
          <p:cNvSpPr/>
          <p:nvPr/>
        </p:nvSpPr>
        <p:spPr>
          <a:xfrm>
            <a:off x="3591857" y="55652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2" name="ContinueBTN">
            <a:hlinkClick r:id="" action="ppaction://hlinkshowjump?jump=nextslide"/>
            <a:extLst>
              <a:ext uri="{FF2B5EF4-FFF2-40B4-BE49-F238E27FC236}">
                <a16:creationId xmlns:a16="http://schemas.microsoft.com/office/drawing/2014/main" id="{16124B49-FA72-4DDB-B184-30631E28CBAA}"/>
              </a:ext>
            </a:extLst>
          </p:cNvPr>
          <p:cNvSpPr/>
          <p:nvPr/>
        </p:nvSpPr>
        <p:spPr>
          <a:xfrm>
            <a:off x="3591857" y="55652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0" name="ContinueBTN">
            <a:hlinkClick r:id="" action="ppaction://hlinkshowjump?jump=nextslide"/>
            <a:extLst>
              <a:ext uri="{FF2B5EF4-FFF2-40B4-BE49-F238E27FC236}">
                <a16:creationId xmlns:a16="http://schemas.microsoft.com/office/drawing/2014/main" id="{E8692203-97CD-480C-A940-F4CB86CBD732}"/>
              </a:ext>
            </a:extLst>
          </p:cNvPr>
          <p:cNvSpPr/>
          <p:nvPr/>
        </p:nvSpPr>
        <p:spPr>
          <a:xfrm>
            <a:off x="3591857" y="55652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31" name="ContinueBTN">
            <a:hlinkClick r:id="" action="ppaction://hlinkshowjump?jump=nextslide"/>
            <a:extLst>
              <a:ext uri="{FF2B5EF4-FFF2-40B4-BE49-F238E27FC236}">
                <a16:creationId xmlns:a16="http://schemas.microsoft.com/office/drawing/2014/main" id="{FABD4AB4-5A32-4706-B12C-12FA2C8DA659}"/>
              </a:ext>
            </a:extLst>
          </p:cNvPr>
          <p:cNvSpPr/>
          <p:nvPr/>
        </p:nvSpPr>
        <p:spPr>
          <a:xfrm>
            <a:off x="3591857" y="55652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9439826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7"/>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par>
                          <p:cTn id="35" fill="hold">
                            <p:stCondLst>
                              <p:cond delay="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5"/>
                    </p:tgtEl>
                  </p:cond>
                </p:stCondLst>
                <p:endSync evt="end" delay="0">
                  <p:rtn val="all"/>
                </p:endSync>
                <p:childTnLst>
                  <p:par>
                    <p:cTn id="40" fill="hold">
                      <p:stCondLst>
                        <p:cond delay="0"/>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childTnLst>
                                </p:cTn>
                              </p:par>
                            </p:childTnLst>
                          </p:cTn>
                        </p:par>
                        <p:par>
                          <p:cTn id="46" fill="hold">
                            <p:stCondLst>
                              <p:cond delay="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8"/>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par>
                          <p:cTn id="57" fill="hold">
                            <p:stCondLst>
                              <p:cond delay="0"/>
                            </p:stCondLst>
                            <p:childTnLst>
                              <p:par>
                                <p:cTn id="58" presetID="10" presetClass="entr" presetSubtype="0"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nextCondLst>
                <p:cond evt="onClick" delay="0">
                  <p:tgtEl>
                    <p:spTgt spid="18"/>
                  </p:tgtEl>
                </p:cond>
              </p:nextCondLst>
            </p:seq>
            <p:seq concurrent="1" nextAc="seek">
              <p:cTn id="61" restart="whenNotActive" fill="hold" evtFilter="cancelBubble" nodeType="interactiveSeq">
                <p:stCondLst>
                  <p:cond evt="onClick" delay="0">
                    <p:tgtEl>
                      <p:spTgt spid="19"/>
                    </p:tgtEl>
                  </p:cond>
                </p:stCondLst>
                <p:endSync evt="end" delay="0">
                  <p:rtn val="all"/>
                </p:endSync>
                <p:childTnLst>
                  <p:par>
                    <p:cTn id="62" fill="hold">
                      <p:stCondLst>
                        <p:cond delay="0"/>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childTnLst>
                                </p:cTn>
                              </p:par>
                            </p:childTnLst>
                          </p:cTn>
                        </p:par>
                        <p:par>
                          <p:cTn id="68" fill="hold">
                            <p:stCondLst>
                              <p:cond delay="0"/>
                            </p:stCondLst>
                            <p:childTnLst>
                              <p:par>
                                <p:cTn id="69" presetID="10" presetClass="entr" presetSubtype="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childTnLst>
                          </p:cTn>
                        </p:par>
                      </p:childTnLst>
                    </p:cTn>
                  </p:par>
                </p:childTnLst>
              </p:cTn>
              <p:nextCondLst>
                <p:cond evt="onClick" delay="0">
                  <p:tgtEl>
                    <p:spTgt spid="19"/>
                  </p:tgtEl>
                </p:cond>
              </p:nextCondLst>
            </p:seq>
            <p:seq concurrent="1" nextAc="seek">
              <p:cTn id="72" restart="whenNotActive" fill="hold" evtFilter="cancelBubble" nodeType="interactiveSeq">
                <p:stCondLst>
                  <p:cond evt="onClick" delay="0">
                    <p:tgtEl>
                      <p:spTgt spid="23"/>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par>
                          <p:cTn id="79" fill="hold">
                            <p:stCondLst>
                              <p:cond delay="0"/>
                            </p:stCondLst>
                            <p:childTnLst>
                              <p:par>
                                <p:cTn id="80" presetID="10"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childTnLst>
                          </p:cTn>
                        </p:par>
                      </p:childTnLst>
                    </p:cTn>
                  </p:par>
                </p:childTnLst>
              </p:cTn>
              <p:nextCondLst>
                <p:cond evt="onClick" delay="0">
                  <p:tgtEl>
                    <p:spTgt spid="23"/>
                  </p:tgtEl>
                </p:cond>
              </p:nextCondLst>
            </p:seq>
          </p:childTnLst>
        </p:cTn>
      </p:par>
    </p:tnLst>
    <p:bldLst>
      <p:bldP spid="7" grpId="0" build="p"/>
      <p:bldP spid="15" grpId="0"/>
      <p:bldP spid="17" grpId="0"/>
      <p:bldP spid="18" grpId="0"/>
      <p:bldP spid="23" grpId="0"/>
      <p:bldP spid="19" grpId="0"/>
      <p:bldP spid="32" grpId="0" animBg="1"/>
      <p:bldP spid="33" grpId="0" animBg="1"/>
      <p:bldP spid="34" grpId="0" animBg="1"/>
      <p:bldP spid="35" grpId="0" animBg="1"/>
      <p:bldP spid="36" grpId="0" animBg="1"/>
      <p:bldP spid="26" grpId="0" animBg="1"/>
      <p:bldP spid="21" grpId="0" animBg="1"/>
      <p:bldP spid="22" grpId="0" animBg="1"/>
      <p:bldP spid="30" grpId="0" animBg="1"/>
      <p:bldP spid="31"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221</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Eleven: Crisis Service Provider Boundaries and Self Care</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6. Boundary issues are always simple and easy to define in specific cases.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9713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6" y="2983765"/>
            <a:ext cx="406493" cy="406493"/>
          </a:xfrm>
          <a:prstGeom prst="rect">
            <a:avLst/>
          </a:prstGeom>
        </p:spPr>
      </p:pic>
      <p:sp>
        <p:nvSpPr>
          <p:cNvPr id="18" name="Blocker">
            <a:extLst>
              <a:ext uri="{FF2B5EF4-FFF2-40B4-BE49-F238E27FC236}">
                <a16:creationId xmlns:a16="http://schemas.microsoft.com/office/drawing/2014/main" id="{689CBBB2-93D9-40CE-8FDF-5C44514427F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A59EF3C6-08AA-403A-BF5C-D8BF181E5AD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5166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14" name="ContinueBTN">
            <a:hlinkClick r:id="" action="ppaction://hlinkshowjump?jump=nextslide"/>
            <a:extLst>
              <a:ext uri="{FF2B5EF4-FFF2-40B4-BE49-F238E27FC236}">
                <a16:creationId xmlns:a16="http://schemas.microsoft.com/office/drawing/2014/main" id="{DB750DE4-9AAB-4D3E-9A6F-C14F6C177AFF}"/>
              </a:ext>
            </a:extLst>
          </p:cNvPr>
          <p:cNvSpPr/>
          <p:nvPr/>
        </p:nvSpPr>
        <p:spPr>
          <a:xfrm>
            <a:off x="3591857" y="405166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167779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222</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Eleven: Crisis Service Provider Boundaries and Self Care</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7. Crisis services providers will experience situations in which a person requests or expects a crisis provider to overstep boundaries.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9713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2420884"/>
            <a:ext cx="406493" cy="406493"/>
          </a:xfrm>
          <a:prstGeom prst="rect">
            <a:avLst/>
          </a:prstGeom>
        </p:spPr>
      </p:pic>
      <p:sp>
        <p:nvSpPr>
          <p:cNvPr id="19" name="Blocker">
            <a:extLst>
              <a:ext uri="{FF2B5EF4-FFF2-40B4-BE49-F238E27FC236}">
                <a16:creationId xmlns:a16="http://schemas.microsoft.com/office/drawing/2014/main" id="{1E8557CA-BE6F-4B90-BC52-4D6A6D272AC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Blocker">
            <a:extLst>
              <a:ext uri="{FF2B5EF4-FFF2-40B4-BE49-F238E27FC236}">
                <a16:creationId xmlns:a16="http://schemas.microsoft.com/office/drawing/2014/main" id="{CC6AF014-3690-4553-87FF-3EFF3B60511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5166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2990917"/>
            <a:ext cx="406493" cy="406493"/>
          </a:xfrm>
          <a:prstGeom prst="rect">
            <a:avLst/>
          </a:prstGeom>
        </p:spPr>
      </p:pic>
      <p:sp>
        <p:nvSpPr>
          <p:cNvPr id="14" name="ContinueBTN">
            <a:hlinkClick r:id="" action="ppaction://hlinkshowjump?jump=nextslide"/>
            <a:extLst>
              <a:ext uri="{FF2B5EF4-FFF2-40B4-BE49-F238E27FC236}">
                <a16:creationId xmlns:a16="http://schemas.microsoft.com/office/drawing/2014/main" id="{08A066C5-5CA1-4CED-804D-28387E913A5B}"/>
              </a:ext>
            </a:extLst>
          </p:cNvPr>
          <p:cNvSpPr/>
          <p:nvPr/>
        </p:nvSpPr>
        <p:spPr>
          <a:xfrm>
            <a:off x="3591857" y="405166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16283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9" grpId="0" animBg="1"/>
      <p:bldP spid="18" grpId="0" animBg="1"/>
      <p:bldP spid="26" grpId="0" animBg="1"/>
      <p:bldP spid="14"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223</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Eleven: Crisis Service Provider Boundaries and Self Care</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8. Management should encourage time off as needed by crisis staff to reduce staff burnout.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9713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2420884"/>
            <a:ext cx="406493" cy="406493"/>
          </a:xfrm>
          <a:prstGeom prst="rect">
            <a:avLst/>
          </a:prstGeom>
        </p:spPr>
      </p:pic>
      <p:sp>
        <p:nvSpPr>
          <p:cNvPr id="18" name="Blocker">
            <a:extLst>
              <a:ext uri="{FF2B5EF4-FFF2-40B4-BE49-F238E27FC236}">
                <a16:creationId xmlns:a16="http://schemas.microsoft.com/office/drawing/2014/main" id="{8954F715-097D-4F5C-8834-CFC7460FC74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1CE5972E-8C6A-4D7E-9869-CC0A7B0B9A2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5166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2990917"/>
            <a:ext cx="406493" cy="406493"/>
          </a:xfrm>
          <a:prstGeom prst="rect">
            <a:avLst/>
          </a:prstGeom>
        </p:spPr>
      </p:pic>
      <p:sp>
        <p:nvSpPr>
          <p:cNvPr id="14" name="ContinueBTN">
            <a:hlinkClick r:id="" action="ppaction://hlinkshowjump?jump=nextslide"/>
            <a:extLst>
              <a:ext uri="{FF2B5EF4-FFF2-40B4-BE49-F238E27FC236}">
                <a16:creationId xmlns:a16="http://schemas.microsoft.com/office/drawing/2014/main" id="{C0863023-B009-41D8-ACEC-484D26661AE8}"/>
              </a:ext>
            </a:extLst>
          </p:cNvPr>
          <p:cNvSpPr/>
          <p:nvPr/>
        </p:nvSpPr>
        <p:spPr>
          <a:xfrm>
            <a:off x="3591857" y="405166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860984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224</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Eleven: Crisis Service Provider Boundaries and Self Care</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9. Stress can be both productive and instructive.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9713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6" y="2983765"/>
            <a:ext cx="406493" cy="406493"/>
          </a:xfrm>
          <a:prstGeom prst="rect">
            <a:avLst/>
          </a:prstGeom>
        </p:spPr>
      </p:pic>
      <p:sp>
        <p:nvSpPr>
          <p:cNvPr id="18" name="Blocker">
            <a:extLst>
              <a:ext uri="{FF2B5EF4-FFF2-40B4-BE49-F238E27FC236}">
                <a16:creationId xmlns:a16="http://schemas.microsoft.com/office/drawing/2014/main" id="{57DA0F98-FCAE-491E-873E-FC49E4DAB22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FD0E3712-FD94-453E-B41F-EF6C913BB40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5166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14" name="ContinueBTN">
            <a:hlinkClick r:id="" action="ppaction://hlinkshowjump?jump=nextslide"/>
            <a:extLst>
              <a:ext uri="{FF2B5EF4-FFF2-40B4-BE49-F238E27FC236}">
                <a16:creationId xmlns:a16="http://schemas.microsoft.com/office/drawing/2014/main" id="{B56C5B5A-0DD0-4968-8A55-E8EB69906C36}"/>
              </a:ext>
            </a:extLst>
          </p:cNvPr>
          <p:cNvSpPr/>
          <p:nvPr/>
        </p:nvSpPr>
        <p:spPr>
          <a:xfrm>
            <a:off x="3591857" y="405166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204710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225</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Eleven: Crisis Service Provider Boundaries and Self Care</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10. A balance between work and home life, physical and mental endeavors, spiritual and practical concerns are essential to remaining centered and resilient. Click on the correct answer.</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5" name="A">
            <a:extLst>
              <a:ext uri="{FF2B5EF4-FFF2-40B4-BE49-F238E27FC236}">
                <a16:creationId xmlns:a16="http://schemas.microsoft.com/office/drawing/2014/main" id="{749476EC-CDF8-4A94-9CFC-76B5A8AA8E0D}"/>
              </a:ext>
            </a:extLst>
          </p:cNvPr>
          <p:cNvSpPr/>
          <p:nvPr/>
        </p:nvSpPr>
        <p:spPr>
          <a:xfrm>
            <a:off x="2602037" y="2388754"/>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17" name="B">
            <a:extLst>
              <a:ext uri="{FF2B5EF4-FFF2-40B4-BE49-F238E27FC236}">
                <a16:creationId xmlns:a16="http://schemas.microsoft.com/office/drawing/2014/main" id="{065EBF15-266F-494D-84FA-B7CDEA021F6A}"/>
              </a:ext>
            </a:extLst>
          </p:cNvPr>
          <p:cNvSpPr/>
          <p:nvPr/>
        </p:nvSpPr>
        <p:spPr>
          <a:xfrm>
            <a:off x="2602037" y="2955710"/>
            <a:ext cx="5616930"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sp>
        <p:nvSpPr>
          <p:cNvPr id="24" name="border">
            <a:extLst>
              <a:ext uri="{FF2B5EF4-FFF2-40B4-BE49-F238E27FC236}">
                <a16:creationId xmlns:a16="http://schemas.microsoft.com/office/drawing/2014/main" id="{E2A9223B-36DC-4B83-A165-3021FFED65F5}"/>
              </a:ext>
            </a:extLst>
          </p:cNvPr>
          <p:cNvSpPr/>
          <p:nvPr/>
        </p:nvSpPr>
        <p:spPr>
          <a:xfrm>
            <a:off x="558874" y="1382234"/>
            <a:ext cx="8026253" cy="229713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5" name="CheckIMG">
            <a:extLst>
              <a:ext uri="{FF2B5EF4-FFF2-40B4-BE49-F238E27FC236}">
                <a16:creationId xmlns:a16="http://schemas.microsoft.com/office/drawing/2014/main" id="{6555C18B-3744-408B-9BCA-48ADD51738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2420884"/>
            <a:ext cx="406493" cy="406493"/>
          </a:xfrm>
          <a:prstGeom prst="rect">
            <a:avLst/>
          </a:prstGeom>
        </p:spPr>
      </p:pic>
      <p:sp>
        <p:nvSpPr>
          <p:cNvPr id="18" name="Blocker">
            <a:extLst>
              <a:ext uri="{FF2B5EF4-FFF2-40B4-BE49-F238E27FC236}">
                <a16:creationId xmlns:a16="http://schemas.microsoft.com/office/drawing/2014/main" id="{52EE02C7-550B-4B0D-8892-61B28E5D44D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ocker">
            <a:extLst>
              <a:ext uri="{FF2B5EF4-FFF2-40B4-BE49-F238E27FC236}">
                <a16:creationId xmlns:a16="http://schemas.microsoft.com/office/drawing/2014/main" id="{5E16C51B-1F62-434C-BB4D-38FD7E96B6B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ontinueBTN">
            <a:hlinkClick r:id="" action="ppaction://hlinkshowjump?jump=nextslide"/>
            <a:extLst>
              <a:ext uri="{FF2B5EF4-FFF2-40B4-BE49-F238E27FC236}">
                <a16:creationId xmlns:a16="http://schemas.microsoft.com/office/drawing/2014/main" id="{9A63FC83-9D83-424A-9D5F-71D6A7D03D35}"/>
              </a:ext>
            </a:extLst>
          </p:cNvPr>
          <p:cNvSpPr/>
          <p:nvPr/>
        </p:nvSpPr>
        <p:spPr>
          <a:xfrm>
            <a:off x="3591857" y="405166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pic>
        <p:nvPicPr>
          <p:cNvPr id="29" name="IncorrectX-C">
            <a:extLst>
              <a:ext uri="{FF2B5EF4-FFF2-40B4-BE49-F238E27FC236}">
                <a16:creationId xmlns:a16="http://schemas.microsoft.com/office/drawing/2014/main" id="{9722C33C-C01F-454C-95E2-BDE118373B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8" y="2990917"/>
            <a:ext cx="406493" cy="406493"/>
          </a:xfrm>
          <a:prstGeom prst="rect">
            <a:avLst/>
          </a:prstGeom>
        </p:spPr>
      </p:pic>
      <p:sp>
        <p:nvSpPr>
          <p:cNvPr id="14" name="ContinueBTN">
            <a:hlinkClick r:id="" action="ppaction://hlinkshowjump?jump=nextslide"/>
            <a:extLst>
              <a:ext uri="{FF2B5EF4-FFF2-40B4-BE49-F238E27FC236}">
                <a16:creationId xmlns:a16="http://schemas.microsoft.com/office/drawing/2014/main" id="{B896B72D-19B6-4B46-9ECD-90078C1B069F}"/>
              </a:ext>
            </a:extLst>
          </p:cNvPr>
          <p:cNvSpPr/>
          <p:nvPr/>
        </p:nvSpPr>
        <p:spPr>
          <a:xfrm>
            <a:off x="3591857" y="4051660"/>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174144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7"/>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childTnLst>
              </p:cTn>
              <p:nextCondLst>
                <p:cond evt="onClick" delay="0">
                  <p:tgtEl>
                    <p:spTgt spid="15"/>
                  </p:tgtEl>
                </p:cond>
              </p:nextCondLst>
            </p:seq>
          </p:childTnLst>
        </p:cTn>
      </p:par>
    </p:tnLst>
    <p:bldLst>
      <p:bldP spid="7" grpId="0" build="p"/>
      <p:bldP spid="15" grpId="0"/>
      <p:bldP spid="17" grpId="0"/>
      <p:bldP spid="18" grpId="0" animBg="1"/>
      <p:bldP spid="19" grpId="0" animBg="1"/>
      <p:bldP spid="26" grpId="0" animBg="1"/>
      <p:bldP spid="14"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AE1C-E4C3-4EFC-B30B-9CE5D76C27E6}"/>
              </a:ext>
            </a:extLst>
          </p:cNvPr>
          <p:cNvSpPr>
            <a:spLocks noGrp="1"/>
          </p:cNvSpPr>
          <p:nvPr>
            <p:ph type="title"/>
          </p:nvPr>
        </p:nvSpPr>
        <p:spPr>
          <a:xfrm>
            <a:off x="542925" y="1705415"/>
            <a:ext cx="7886700" cy="968671"/>
          </a:xfrm>
        </p:spPr>
        <p:txBody>
          <a:bodyPr>
            <a:noAutofit/>
          </a:bodyPr>
          <a:lstStyle/>
          <a:p>
            <a:pPr algn="ctr"/>
            <a:r>
              <a:rPr lang="en-US" dirty="0"/>
              <a:t>This concludes the Tennessee Department of Mental Health and Substance Abuse Services Crisis Responder Training</a:t>
            </a:r>
          </a:p>
        </p:txBody>
      </p:sp>
      <p:sp>
        <p:nvSpPr>
          <p:cNvPr id="3" name="Text Placeholder 2">
            <a:extLst>
              <a:ext uri="{FF2B5EF4-FFF2-40B4-BE49-F238E27FC236}">
                <a16:creationId xmlns:a16="http://schemas.microsoft.com/office/drawing/2014/main" id="{EAF844DA-937F-457A-88D3-D848F8E52A67}"/>
              </a:ext>
            </a:extLst>
          </p:cNvPr>
          <p:cNvSpPr>
            <a:spLocks noGrp="1"/>
          </p:cNvSpPr>
          <p:nvPr>
            <p:ph type="body" idx="1"/>
          </p:nvPr>
        </p:nvSpPr>
        <p:spPr>
          <a:xfrm>
            <a:off x="457199" y="2888253"/>
            <a:ext cx="8240233" cy="3140407"/>
          </a:xfrm>
        </p:spPr>
        <p:txBody>
          <a:bodyPr>
            <a:noAutofit/>
          </a:bodyPr>
          <a:lstStyle/>
          <a:p>
            <a:pPr algn="ctr"/>
            <a:r>
              <a:rPr lang="en-US" b="1" dirty="0"/>
              <a:t>You will need to review this material every 3 years. </a:t>
            </a:r>
          </a:p>
          <a:p>
            <a:pPr algn="ctr"/>
            <a:endParaRPr lang="en-US" dirty="0">
              <a:solidFill>
                <a:schemeClr val="tx1"/>
              </a:solidFill>
              <a:latin typeface="Open Sans" panose="020B0606030504020204" pitchFamily="34" charset="0"/>
            </a:endParaRPr>
          </a:p>
          <a:p>
            <a:pPr algn="l"/>
            <a:r>
              <a:rPr lang="en-US" dirty="0">
                <a:solidFill>
                  <a:schemeClr val="tx1"/>
                </a:solidFill>
                <a:latin typeface="Open Sans" panose="020B0606030504020204" pitchFamily="34" charset="0"/>
              </a:rPr>
              <a:t>Your certificate of completion is located on the next slide. To complete this training: </a:t>
            </a:r>
          </a:p>
          <a:p>
            <a:pPr marL="342900" indent="-342900" algn="l">
              <a:buFont typeface="+mj-lt"/>
              <a:buAutoNum type="arabicPeriod"/>
            </a:pPr>
            <a:r>
              <a:rPr lang="en-US" dirty="0">
                <a:solidFill>
                  <a:schemeClr val="tx1"/>
                </a:solidFill>
                <a:latin typeface="Open Sans" panose="020B0606030504020204" pitchFamily="34" charset="0"/>
              </a:rPr>
              <a:t>Print your certificate of completion by printing the next slide.</a:t>
            </a:r>
          </a:p>
          <a:p>
            <a:pPr marL="342900" indent="-342900" algn="l">
              <a:buFont typeface="+mj-lt"/>
              <a:buAutoNum type="arabicPeriod"/>
            </a:pPr>
            <a:r>
              <a:rPr lang="en-US" dirty="0">
                <a:solidFill>
                  <a:schemeClr val="tx1"/>
                </a:solidFill>
                <a:latin typeface="Open Sans" panose="020B0606030504020204" pitchFamily="34" charset="0"/>
              </a:rPr>
              <a:t>Write in your information in the blank fields on the certificate. This will serve as proof that you have met this requirement.</a:t>
            </a:r>
          </a:p>
          <a:p>
            <a:pPr marL="342900" indent="-342900" algn="l">
              <a:buFont typeface="+mj-lt"/>
              <a:buAutoNum type="arabicPeriod"/>
            </a:pPr>
            <a:r>
              <a:rPr lang="en-US" dirty="0">
                <a:solidFill>
                  <a:schemeClr val="tx1"/>
                </a:solidFill>
                <a:latin typeface="Open Sans" panose="020B0606030504020204" pitchFamily="34" charset="0"/>
              </a:rPr>
              <a:t>Once you have printed your certificate of completion, you can close this training.</a:t>
            </a:r>
          </a:p>
          <a:p>
            <a:pPr algn="ctr"/>
            <a:endParaRPr lang="en-US" dirty="0">
              <a:solidFill>
                <a:schemeClr val="tx1"/>
              </a:solidFill>
              <a:latin typeface="Open Sans" panose="020B0606030504020204" pitchFamily="34" charset="0"/>
            </a:endParaRPr>
          </a:p>
        </p:txBody>
      </p:sp>
      <p:sp>
        <p:nvSpPr>
          <p:cNvPr id="4" name="Footer Placeholder 3">
            <a:extLst>
              <a:ext uri="{FF2B5EF4-FFF2-40B4-BE49-F238E27FC236}">
                <a16:creationId xmlns:a16="http://schemas.microsoft.com/office/drawing/2014/main" id="{FC119E58-757D-455D-A5A2-489F16B185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00AC9D-77B2-49E9-8A95-BE841D409671}"/>
              </a:ext>
            </a:extLst>
          </p:cNvPr>
          <p:cNvSpPr>
            <a:spLocks noGrp="1"/>
          </p:cNvSpPr>
          <p:nvPr>
            <p:ph type="sldNum" sz="quarter" idx="12"/>
          </p:nvPr>
        </p:nvSpPr>
        <p:spPr/>
        <p:txBody>
          <a:bodyPr/>
          <a:lstStyle/>
          <a:p>
            <a:fld id="{C594740B-4443-42E0-BD04-50747A72C1C0}" type="slidenum">
              <a:rPr lang="en-US" smtClean="0"/>
              <a:t>226</a:t>
            </a:fld>
            <a:endParaRPr lang="en-US"/>
          </a:p>
        </p:txBody>
      </p:sp>
    </p:spTree>
    <p:extLst>
      <p:ext uri="{BB962C8B-B14F-4D97-AF65-F5344CB8AC3E}">
        <p14:creationId xmlns:p14="http://schemas.microsoft.com/office/powerpoint/2010/main" val="1340122974"/>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3BB938-AF07-461F-8C36-EA2077242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76" y="100260"/>
            <a:ext cx="8345849" cy="6358741"/>
          </a:xfrm>
          <a:prstGeom prst="rect">
            <a:avLst/>
          </a:prstGeom>
        </p:spPr>
      </p:pic>
    </p:spTree>
    <p:extLst>
      <p:ext uri="{BB962C8B-B14F-4D97-AF65-F5344CB8AC3E}">
        <p14:creationId xmlns:p14="http://schemas.microsoft.com/office/powerpoint/2010/main" val="1758417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6547" y="1308670"/>
            <a:ext cx="8773537" cy="5336135"/>
          </a:xfrm>
        </p:spPr>
        <p:txBody>
          <a:bodyPr/>
          <a:lstStyle/>
          <a:p>
            <a:pPr marL="214308" indent="-214308">
              <a:buFont typeface="Symbol" panose="05050102010706020507" pitchFamily="18" charset="2"/>
              <a:buChar char="·"/>
            </a:pPr>
            <a:r>
              <a:rPr lang="en-US" b="1" dirty="0"/>
              <a:t>Third-party callers: </a:t>
            </a:r>
            <a:r>
              <a:rPr lang="en-US" dirty="0"/>
              <a:t>Center Staff shall practice Active Engagement with persons calling on behalf of someone else (“Third-party Callers”) towards determining the least invasive, most collaborative actions to best ensure the safety of the person believed to be in the process of a suicide attempt or at Imminent Risk of suicide (up to and including Active Rescue, as a last resort). </a:t>
            </a:r>
          </a:p>
          <a:p>
            <a:pPr marL="214308" indent="-214308">
              <a:buFont typeface="Symbol" panose="05050102010706020507" pitchFamily="18" charset="2"/>
              <a:buChar char="·"/>
            </a:pPr>
            <a:r>
              <a:rPr lang="en-US" b="1" dirty="0"/>
              <a:t>Supervisory consultation: </a:t>
            </a:r>
            <a:r>
              <a:rPr lang="en-US" dirty="0"/>
              <a:t>Center Guidelines shall direct Supervisory Staff to be available to Center Staff during all hours of the Center’s operations for timely consultation from Center Staff needing assistance in determining the most appropriate intervention(s), including Active Rescue, for any individual who may be at Imminent Risk of suicide. </a:t>
            </a:r>
          </a:p>
          <a:p>
            <a:pPr marL="557199" lvl="1" indent="-214308">
              <a:buFont typeface="Courier New" panose="02070309020205020404" pitchFamily="49" charset="0"/>
              <a:buChar char="o"/>
            </a:pPr>
            <a:r>
              <a:rPr lang="en-US" sz="1100" dirty="0"/>
              <a:t>Center Guidelines shall describe the circumstances under which supervisory consultation shall be sought as well as the process by which Center Staff shall contact Supervisory Staff.</a:t>
            </a:r>
          </a:p>
          <a:p>
            <a:pPr marL="214308" indent="-214308">
              <a:buFont typeface="Symbol" panose="05050102010706020507" pitchFamily="18" charset="2"/>
              <a:buChar char="·"/>
            </a:pPr>
            <a:r>
              <a:rPr lang="en-US" b="1" dirty="0"/>
              <a:t>Caller ID: </a:t>
            </a:r>
            <a:r>
              <a:rPr lang="en-US" dirty="0"/>
              <a:t>In order to enable its Active Rescue efforts, the Center shall maintain Caller ID or some other method of identifying the Caller’s location that is readily accessible to Center Staff in real time (i.e., during the call). </a:t>
            </a:r>
          </a:p>
          <a:p>
            <a:pPr marL="557199" lvl="1" indent="-214308">
              <a:buFont typeface="Courier New" panose="02070309020205020404" pitchFamily="49" charset="0"/>
              <a:buChar char="o"/>
            </a:pPr>
            <a:r>
              <a:rPr lang="en-US" sz="1100" dirty="0"/>
              <a:t>The Real Time Caller ID tool on the Administrator’s Members-Only site may be used in order to fulfill this requirement.</a:t>
            </a:r>
          </a:p>
          <a:p>
            <a:pPr marL="214308" indent="-214308">
              <a:buFont typeface="Symbol" panose="05050102010706020507" pitchFamily="18" charset="2"/>
              <a:buChar char="·"/>
            </a:pPr>
            <a:r>
              <a:rPr lang="en-US" b="1" dirty="0"/>
              <a:t>Establishing and Maintaining Collaborative Relationships with Local Crisis and Emergency Services: </a:t>
            </a:r>
            <a:r>
              <a:rPr lang="en-US" dirty="0"/>
              <a:t>In cases in which the Center initiates Active Rescue, and in which local emergency service providers are willing and able to provide such confirmation, Center Guidelines shall direct Center Staff to confirm that such emergency services have successfully made contact with the at-risk individual. </a:t>
            </a:r>
          </a:p>
          <a:p>
            <a:pPr marL="557199" lvl="1" indent="-214308">
              <a:buFont typeface="Courier New" panose="02070309020205020404" pitchFamily="49" charset="0"/>
              <a:buChar char="o"/>
            </a:pPr>
            <a:r>
              <a:rPr lang="en-US" sz="1100" dirty="0"/>
              <a:t>If the Center reports that local emergency service providers are unwilling or unable to offer confirming information to the Center, the Center shall provide documentation to the Administrator demonstrating its efforts to collaborate with local emergency service providers. </a:t>
            </a:r>
          </a:p>
          <a:p>
            <a:pPr marL="557199" lvl="1" indent="-214308">
              <a:buFont typeface="Courier New" panose="02070309020205020404" pitchFamily="49" charset="0"/>
              <a:buChar char="o"/>
            </a:pPr>
            <a:r>
              <a:rPr lang="en-US" sz="1100" dirty="0"/>
              <a:t>To the degree that Center Staff have confirmed that emergency response services initiated by the Center were unsuccessful in making contact with the individual at Imminent Risk, Center Guidelines shall direct Center Staff to take additional steps to address the safety needs of the at-risk individual.</a:t>
            </a:r>
          </a:p>
          <a:p>
            <a:pPr marL="557199" lvl="1" indent="-214308">
              <a:buFont typeface="Courier New" panose="02070309020205020404" pitchFamily="49" charset="0"/>
              <a:buChar char="o"/>
            </a:pPr>
            <a:r>
              <a:rPr lang="en-US" sz="1100" dirty="0"/>
              <a:t>The Center shall establish collaborative relationships with one or more emergency service providers in its community and submit proof of said relationships to the Administrator upon its application to the Network or upon request by the Administrator.</a:t>
            </a:r>
          </a:p>
          <a:p>
            <a:pPr marL="557199" lvl="1" indent="-214308">
              <a:buFont typeface="Courier New" panose="02070309020205020404" pitchFamily="49" charset="0"/>
              <a:buChar char="o"/>
            </a:pPr>
            <a:endParaRPr lang="en-US" dirty="0"/>
          </a:p>
          <a:p>
            <a:pPr marL="557199" lvl="1" indent="-214308">
              <a:buFont typeface="Courier New" panose="02070309020205020404" pitchFamily="49" charset="0"/>
              <a:buChar char="o"/>
            </a:pPr>
            <a:endParaRPr lang="en-US" dirty="0"/>
          </a:p>
          <a:p>
            <a:pPr marL="557199" lvl="1" indent="-214308">
              <a:buFont typeface="Courier New" panose="02070309020205020404" pitchFamily="49" charset="0"/>
              <a:buChar char="o"/>
            </a:pPr>
            <a:endParaRPr lang="en-US" dirty="0"/>
          </a:p>
          <a:p>
            <a:pPr marL="214308" indent="-214308">
              <a:buFont typeface="Symbol" panose="05050102010706020507" pitchFamily="18" charset="2"/>
              <a:buChar char="·"/>
            </a:pPr>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4740B-4443-42E0-BD04-50747A72C1C0}" type="slidenum">
              <a:rPr lang="en-US" smtClean="0"/>
              <a:t>23</a:t>
            </a:fld>
            <a:endParaRPr lang="en-US"/>
          </a:p>
        </p:txBody>
      </p:sp>
      <p:sp>
        <p:nvSpPr>
          <p:cNvPr id="5" name="Rectangle 4">
            <a:extLst>
              <a:ext uri="{FF2B5EF4-FFF2-40B4-BE49-F238E27FC236}">
                <a16:creationId xmlns:a16="http://schemas.microsoft.com/office/drawing/2014/main" id="{FF04F32D-D87F-4BFC-858E-A46FD2190960}"/>
              </a:ext>
            </a:extLst>
          </p:cNvPr>
          <p:cNvSpPr/>
          <p:nvPr/>
        </p:nvSpPr>
        <p:spPr>
          <a:xfrm>
            <a:off x="136547" y="1214141"/>
            <a:ext cx="8870906" cy="496282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59600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fade">
                                      <p:cBhvr>
                                        <p:cTn id="4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3430C6-2A3C-4C01-99DA-E31E3705B6D7}"/>
              </a:ext>
            </a:extLst>
          </p:cNvPr>
          <p:cNvSpPr>
            <a:spLocks noGrp="1"/>
          </p:cNvSpPr>
          <p:nvPr>
            <p:ph type="ftr" sz="quarter" idx="11"/>
          </p:nvPr>
        </p:nvSpPr>
        <p:spPr>
          <a:xfrm>
            <a:off x="2196952" y="6381916"/>
            <a:ext cx="5497767" cy="273844"/>
          </a:xfrm>
        </p:spPr>
        <p:txBody>
          <a:bodyPr/>
          <a:lstStyle/>
          <a:p>
            <a:r>
              <a:rPr lang="en-US" sz="750" dirty="0"/>
              <a:t>Developed by staff from the NSPL at Link2Health Solutions, Inc. in collaboration with the NSPL Certification and Training Subcommittee under grant No. U79SM56176-02-3 from the Substance Abuse and Mental Health Services Administration, U.S. </a:t>
            </a:r>
          </a:p>
        </p:txBody>
      </p:sp>
      <p:sp>
        <p:nvSpPr>
          <p:cNvPr id="3" name="Title 2">
            <a:extLst>
              <a:ext uri="{FF2B5EF4-FFF2-40B4-BE49-F238E27FC236}">
                <a16:creationId xmlns:a16="http://schemas.microsoft.com/office/drawing/2014/main" id="{F93AC550-9249-4C64-AE6B-35ACB3A933AD}"/>
              </a:ext>
            </a:extLst>
          </p:cNvPr>
          <p:cNvSpPr>
            <a:spLocks noGrp="1"/>
          </p:cNvSpPr>
          <p:nvPr>
            <p:ph type="title"/>
          </p:nvPr>
        </p:nvSpPr>
        <p:spPr>
          <a:xfrm>
            <a:off x="629841" y="902741"/>
            <a:ext cx="7886700" cy="561801"/>
          </a:xfrm>
        </p:spPr>
        <p:txBody>
          <a:bodyPr>
            <a:normAutofit/>
          </a:bodyPr>
          <a:lstStyle/>
          <a:p>
            <a:r>
              <a:rPr lang="en-US" dirty="0"/>
              <a:t>NSPL Suicide Risk Assessment Standards</a:t>
            </a:r>
            <a:endParaRPr lang="en-US" dirty="0">
              <a:solidFill>
                <a:srgbClr val="0070C0"/>
              </a:solidFill>
            </a:endParaRPr>
          </a:p>
        </p:txBody>
      </p:sp>
      <p:sp>
        <p:nvSpPr>
          <p:cNvPr id="13" name="Text Placeholder 12">
            <a:extLst>
              <a:ext uri="{FF2B5EF4-FFF2-40B4-BE49-F238E27FC236}">
                <a16:creationId xmlns:a16="http://schemas.microsoft.com/office/drawing/2014/main" id="{FE10573D-52D7-437E-A3E9-4838C8199728}"/>
              </a:ext>
            </a:extLst>
          </p:cNvPr>
          <p:cNvSpPr>
            <a:spLocks noGrp="1"/>
          </p:cNvSpPr>
          <p:nvPr>
            <p:ph type="body" idx="1"/>
          </p:nvPr>
        </p:nvSpPr>
        <p:spPr>
          <a:xfrm>
            <a:off x="162607" y="1498369"/>
            <a:ext cx="8818786" cy="1000582"/>
          </a:xfrm>
        </p:spPr>
        <p:txBody>
          <a:bodyPr anchor="t" anchorCtr="0"/>
          <a:lstStyle/>
          <a:p>
            <a:pPr>
              <a:lnSpc>
                <a:spcPct val="100000"/>
              </a:lnSpc>
              <a:spcBef>
                <a:spcPts val="0"/>
              </a:spcBef>
            </a:pPr>
            <a:r>
              <a:rPr lang="en-US" b="0" dirty="0"/>
              <a:t>It is policy that each Lifeline caller be asked about suicidality. An affirmative answer will require that the telephone worker conduct a full suicide risk assessment with the caller consistent with the core principles and subcomponents below. These standards are guidelines for NSPL Centers as to the minimum requirements for the core principles and subcomponents of each Center’s suicide risk assessment instrument. The Center can use its own suicide risk assessment instrument as long as all of the core principles and subcomponents are incorporated.</a:t>
            </a:r>
          </a:p>
        </p:txBody>
      </p:sp>
      <p:sp>
        <p:nvSpPr>
          <p:cNvPr id="6" name="Slide Number Placeholder 5">
            <a:extLst>
              <a:ext uri="{FF2B5EF4-FFF2-40B4-BE49-F238E27FC236}">
                <a16:creationId xmlns:a16="http://schemas.microsoft.com/office/drawing/2014/main" id="{19E5D7DA-C619-4C01-B1AE-2990F4E75E80}"/>
              </a:ext>
            </a:extLst>
          </p:cNvPr>
          <p:cNvSpPr>
            <a:spLocks noGrp="1"/>
          </p:cNvSpPr>
          <p:nvPr>
            <p:ph type="sldNum" sz="quarter" idx="12"/>
          </p:nvPr>
        </p:nvSpPr>
        <p:spPr>
          <a:xfrm>
            <a:off x="6457950" y="6313819"/>
            <a:ext cx="2057400" cy="365125"/>
          </a:xfrm>
        </p:spPr>
        <p:txBody>
          <a:bodyPr/>
          <a:lstStyle/>
          <a:p>
            <a:fld id="{C594740B-4443-42E0-BD04-50747A72C1C0}" type="slidenum">
              <a:rPr lang="en-US" smtClean="0"/>
              <a:t>24</a:t>
            </a:fld>
            <a:endParaRPr lang="en-US"/>
          </a:p>
        </p:txBody>
      </p:sp>
      <p:sp>
        <p:nvSpPr>
          <p:cNvPr id="8" name="TextBox 7">
            <a:extLst>
              <a:ext uri="{FF2B5EF4-FFF2-40B4-BE49-F238E27FC236}">
                <a16:creationId xmlns:a16="http://schemas.microsoft.com/office/drawing/2014/main" id="{D165EA77-B0E6-42C3-B04D-C9BE359C4342}"/>
              </a:ext>
            </a:extLst>
          </p:cNvPr>
          <p:cNvSpPr txBox="1"/>
          <p:nvPr/>
        </p:nvSpPr>
        <p:spPr>
          <a:xfrm>
            <a:off x="162607" y="2424520"/>
            <a:ext cx="8627391" cy="338554"/>
          </a:xfrm>
          <a:prstGeom prst="rect">
            <a:avLst/>
          </a:prstGeom>
          <a:noFill/>
        </p:spPr>
        <p:txBody>
          <a:bodyPr wrap="square" rtlCol="0">
            <a:spAutoFit/>
          </a:bodyPr>
          <a:lstStyle/>
          <a:p>
            <a:r>
              <a:rPr lang="en-US" sz="1600" b="1" dirty="0">
                <a:solidFill>
                  <a:srgbClr val="20386D"/>
                </a:solidFill>
                <a:latin typeface="PermianSlabSerifTypeface" panose="02000000000000000000" pitchFamily="50" charset="0"/>
              </a:rPr>
              <a:t>Core Principles &amp; Subcomponents</a:t>
            </a:r>
          </a:p>
        </p:txBody>
      </p:sp>
      <p:cxnSp>
        <p:nvCxnSpPr>
          <p:cNvPr id="9" name="Straight Connector 8">
            <a:extLst>
              <a:ext uri="{FF2B5EF4-FFF2-40B4-BE49-F238E27FC236}">
                <a16:creationId xmlns:a16="http://schemas.microsoft.com/office/drawing/2014/main" id="{6E64F01F-DED1-450A-87C4-D530A5598AE0}"/>
              </a:ext>
            </a:extLst>
          </p:cNvPr>
          <p:cNvCxnSpPr>
            <a:cxnSpLocks/>
          </p:cNvCxnSpPr>
          <p:nvPr/>
        </p:nvCxnSpPr>
        <p:spPr>
          <a:xfrm>
            <a:off x="258305" y="2777446"/>
            <a:ext cx="8627391"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graphicFrame>
        <p:nvGraphicFramePr>
          <p:cNvPr id="10" name="Table 9">
            <a:extLst>
              <a:ext uri="{FF2B5EF4-FFF2-40B4-BE49-F238E27FC236}">
                <a16:creationId xmlns:a16="http://schemas.microsoft.com/office/drawing/2014/main" id="{0C60BBE2-6B32-4A7F-9538-82ACCA88FF18}"/>
              </a:ext>
            </a:extLst>
          </p:cNvPr>
          <p:cNvGraphicFramePr>
            <a:graphicFrameLocks noGrp="1"/>
          </p:cNvGraphicFramePr>
          <p:nvPr>
            <p:extLst>
              <p:ext uri="{D42A27DB-BD31-4B8C-83A1-F6EECF244321}">
                <p14:modId xmlns:p14="http://schemas.microsoft.com/office/powerpoint/2010/main" val="94106256"/>
              </p:ext>
            </p:extLst>
          </p:nvPr>
        </p:nvGraphicFramePr>
        <p:xfrm>
          <a:off x="258304" y="2801682"/>
          <a:ext cx="8627390" cy="3312482"/>
        </p:xfrm>
        <a:graphic>
          <a:graphicData uri="http://schemas.openxmlformats.org/drawingml/2006/table">
            <a:tbl>
              <a:tblPr firstRow="1" bandRow="1">
                <a:tableStyleId>{F5AB1C69-6EDB-4FF4-983F-18BD219EF322}</a:tableStyleId>
              </a:tblPr>
              <a:tblGrid>
                <a:gridCol w="1781556">
                  <a:extLst>
                    <a:ext uri="{9D8B030D-6E8A-4147-A177-3AD203B41FA5}">
                      <a16:colId xmlns:a16="http://schemas.microsoft.com/office/drawing/2014/main" val="1561872606"/>
                    </a:ext>
                  </a:extLst>
                </a:gridCol>
                <a:gridCol w="2942940">
                  <a:extLst>
                    <a:ext uri="{9D8B030D-6E8A-4147-A177-3AD203B41FA5}">
                      <a16:colId xmlns:a16="http://schemas.microsoft.com/office/drawing/2014/main" val="1687270293"/>
                    </a:ext>
                  </a:extLst>
                </a:gridCol>
                <a:gridCol w="2026839">
                  <a:extLst>
                    <a:ext uri="{9D8B030D-6E8A-4147-A177-3AD203B41FA5}">
                      <a16:colId xmlns:a16="http://schemas.microsoft.com/office/drawing/2014/main" val="1401290650"/>
                    </a:ext>
                  </a:extLst>
                </a:gridCol>
                <a:gridCol w="1876055">
                  <a:extLst>
                    <a:ext uri="{9D8B030D-6E8A-4147-A177-3AD203B41FA5}">
                      <a16:colId xmlns:a16="http://schemas.microsoft.com/office/drawing/2014/main" val="3680346355"/>
                    </a:ext>
                  </a:extLst>
                </a:gridCol>
              </a:tblGrid>
              <a:tr h="334926">
                <a:tc>
                  <a:txBody>
                    <a:bodyPr/>
                    <a:lstStyle/>
                    <a:p>
                      <a:pPr algn="ctr"/>
                      <a:r>
                        <a:rPr lang="en-US" sz="1200" dirty="0"/>
                        <a:t>Suicidal Desire</a:t>
                      </a:r>
                      <a:endParaRPr lang="en-US" sz="1200" dirty="0">
                        <a:latin typeface="PermianSlabSerifTypeface" panose="02000000000000000000" pitchFamily="50" charset="0"/>
                      </a:endParaRPr>
                    </a:p>
                  </a:txBody>
                  <a:tcPr>
                    <a:solidFill>
                      <a:srgbClr val="20386D"/>
                    </a:solidFill>
                  </a:tcPr>
                </a:tc>
                <a:tc>
                  <a:txBody>
                    <a:bodyPr/>
                    <a:lstStyle/>
                    <a:p>
                      <a:pPr algn="ctr"/>
                      <a:r>
                        <a:rPr lang="en-US" sz="1200" dirty="0"/>
                        <a:t>Suicidal Capability</a:t>
                      </a:r>
                      <a:endParaRPr lang="en-US" sz="1200" dirty="0">
                        <a:latin typeface="PermianSlabSerifTypeface" panose="02000000000000000000" pitchFamily="50" charset="0"/>
                      </a:endParaRPr>
                    </a:p>
                  </a:txBody>
                  <a:tcPr>
                    <a:solidFill>
                      <a:srgbClr val="20386D"/>
                    </a:solidFill>
                  </a:tcPr>
                </a:tc>
                <a:tc>
                  <a:txBody>
                    <a:bodyPr/>
                    <a:lstStyle/>
                    <a:p>
                      <a:pPr algn="ctr"/>
                      <a:r>
                        <a:rPr lang="en-US" sz="1200" dirty="0"/>
                        <a:t>Suicidal Intent</a:t>
                      </a:r>
                      <a:endParaRPr lang="en-US" sz="1200" dirty="0">
                        <a:latin typeface="PermianSlabSerifTypeface" panose="02000000000000000000" pitchFamily="50" charset="0"/>
                      </a:endParaRPr>
                    </a:p>
                  </a:txBody>
                  <a:tcPr>
                    <a:solidFill>
                      <a:srgbClr val="20386D"/>
                    </a:solidFill>
                  </a:tcPr>
                </a:tc>
                <a:tc>
                  <a:txBody>
                    <a:bodyPr/>
                    <a:lstStyle/>
                    <a:p>
                      <a:pPr algn="ctr"/>
                      <a:r>
                        <a:rPr lang="en-US" sz="1200" dirty="0"/>
                        <a:t>Buffers/Connectedness</a:t>
                      </a:r>
                      <a:endParaRPr lang="en-US" sz="1200" dirty="0">
                        <a:latin typeface="PermianSlabSerifTypeface" panose="02000000000000000000" pitchFamily="50" charset="0"/>
                      </a:endParaRPr>
                    </a:p>
                  </a:txBody>
                  <a:tcPr>
                    <a:solidFill>
                      <a:srgbClr val="20386D"/>
                    </a:solidFill>
                  </a:tcPr>
                </a:tc>
                <a:extLst>
                  <a:ext uri="{0D108BD9-81ED-4DB2-BD59-A6C34878D82A}">
                    <a16:rowId xmlns:a16="http://schemas.microsoft.com/office/drawing/2014/main" val="542348910"/>
                  </a:ext>
                </a:extLst>
              </a:tr>
              <a:tr h="389055">
                <a:tc>
                  <a:txBody>
                    <a:bodyPr/>
                    <a:lstStyle/>
                    <a:p>
                      <a:r>
                        <a:rPr lang="en-US" sz="1000" dirty="0"/>
                        <a:t>Suicidal Ideation</a:t>
                      </a:r>
                    </a:p>
                    <a:p>
                      <a:pPr marL="171450" indent="-171450">
                        <a:buFont typeface="Arial" panose="020B0604020202020204" pitchFamily="34" charset="0"/>
                        <a:buChar char="•"/>
                      </a:pPr>
                      <a:r>
                        <a:rPr lang="en-US" sz="1000" dirty="0"/>
                        <a:t>Killing Self and/or Others</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00" dirty="0"/>
                        <a:t>History of suicide attempts</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r>
                        <a:rPr lang="en-US" sz="1000" dirty="0"/>
                        <a:t>Attempt in progress</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00" dirty="0"/>
                        <a:t>Immediate supports </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421429281"/>
                  </a:ext>
                </a:extLst>
              </a:tr>
              <a:tr h="265622">
                <a:tc>
                  <a:txBody>
                    <a:bodyPr/>
                    <a:lstStyle/>
                    <a:p>
                      <a:r>
                        <a:rPr lang="en-US" sz="1000" dirty="0"/>
                        <a:t>Psychological Pain</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00" dirty="0"/>
                        <a:t>Exposure to someone else’s death by suicide</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00" dirty="0"/>
                        <a:t>Social supports</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031649797"/>
                  </a:ext>
                </a:extLst>
              </a:tr>
              <a:tr h="265622">
                <a:tc>
                  <a:txBody>
                    <a:bodyPr/>
                    <a:lstStyle/>
                    <a:p>
                      <a:r>
                        <a:rPr lang="en-US" sz="1000" dirty="0"/>
                        <a:t>Hopelessness</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00" dirty="0"/>
                        <a:t>History of/current violence to others</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r>
                        <a:rPr lang="en-US" sz="1000" dirty="0"/>
                        <a:t>Plan to kill self/other</a:t>
                      </a:r>
                    </a:p>
                    <a:p>
                      <a:pPr marL="171450" indent="-171450">
                        <a:buFont typeface="Arial" panose="020B0604020202020204" pitchFamily="34" charset="0"/>
                        <a:buChar char="•"/>
                      </a:pPr>
                      <a:r>
                        <a:rPr lang="en-US" sz="1000" dirty="0"/>
                        <a:t>Method Known</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95000"/>
                      </a:schemeClr>
                    </a:solidFill>
                  </a:tcPr>
                </a:tc>
                <a:tc>
                  <a:txBody>
                    <a:bodyPr/>
                    <a:lstStyle/>
                    <a:p>
                      <a:r>
                        <a:rPr lang="en-US" sz="1000" dirty="0"/>
                        <a:t>Planning for the future</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93004554"/>
                  </a:ext>
                </a:extLst>
              </a:tr>
              <a:tr h="265622">
                <a:tc>
                  <a:txBody>
                    <a:bodyPr/>
                    <a:lstStyle/>
                    <a:p>
                      <a:r>
                        <a:rPr lang="en-US" sz="1000" dirty="0"/>
                        <a:t>Helplessness</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00" dirty="0"/>
                        <a:t>Available means of killing self/others</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r>
                        <a:rPr lang="en-US" sz="1000" dirty="0"/>
                        <a:t>Engagement with helper </a:t>
                      </a:r>
                    </a:p>
                    <a:p>
                      <a:pPr marL="171450" indent="-171450">
                        <a:buFont typeface="Arial" panose="020B0604020202020204" pitchFamily="34" charset="0"/>
                        <a:buChar char="•"/>
                      </a:pPr>
                      <a:r>
                        <a:rPr lang="en-US" sz="1000" dirty="0"/>
                        <a:t>Telephone worker</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736981018"/>
                  </a:ext>
                </a:extLst>
              </a:tr>
              <a:tr h="265622">
                <a:tc>
                  <a:txBody>
                    <a:bodyPr/>
                    <a:lstStyle/>
                    <a:p>
                      <a:r>
                        <a:rPr lang="en-US" sz="1000" dirty="0"/>
                        <a:t>Perceived burden on others</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00" dirty="0"/>
                        <a:t>Currently Intoxicated</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Preparatory behaviors</a:t>
                      </a:r>
                    </a:p>
                    <a:p>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164079643"/>
                  </a:ext>
                </a:extLst>
              </a:tr>
              <a:tr h="239418">
                <a:tc>
                  <a:txBody>
                    <a:bodyPr/>
                    <a:lstStyle/>
                    <a:p>
                      <a:r>
                        <a:rPr lang="en-US" sz="1000" dirty="0"/>
                        <a:t>Feeling trapped</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00" dirty="0"/>
                        <a:t>Substance abuse</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00" dirty="0"/>
                        <a:t>Ambivalence for living/dying</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85000"/>
                      </a:schemeClr>
                    </a:solidFill>
                  </a:tcPr>
                </a:tc>
                <a:extLst>
                  <a:ext uri="{0D108BD9-81ED-4DB2-BD59-A6C34878D82A}">
                    <a16:rowId xmlns:a16="http://schemas.microsoft.com/office/drawing/2014/main" val="2099521253"/>
                  </a:ext>
                </a:extLst>
              </a:tr>
              <a:tr h="665987">
                <a:tc rowSpan="2">
                  <a:txBody>
                    <a:bodyPr/>
                    <a:lstStyle/>
                    <a:p>
                      <a:r>
                        <a:rPr lang="en-US" sz="1000" dirty="0"/>
                        <a:t>Feeling Intolerably alone</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000" dirty="0"/>
                        <a:t>Acute symptoms of mental illness, for example:</a:t>
                      </a:r>
                    </a:p>
                    <a:p>
                      <a:pPr marL="171450" indent="-171450">
                        <a:buFont typeface="Arial" panose="020B0604020202020204" pitchFamily="34" charset="0"/>
                        <a:buChar char="•"/>
                      </a:pPr>
                      <a:r>
                        <a:rPr lang="en-US" sz="1000" dirty="0"/>
                        <a:t>Recent dramatic mood change</a:t>
                      </a:r>
                    </a:p>
                    <a:p>
                      <a:pPr marL="171450" indent="-171450">
                        <a:buFont typeface="Arial" panose="020B0604020202020204" pitchFamily="34" charset="0"/>
                        <a:buChar char="•"/>
                      </a:pPr>
                      <a:r>
                        <a:rPr lang="en-US" sz="1000" dirty="0"/>
                        <a:t>Out of touch with reality </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rowSpan="2">
                  <a:txBody>
                    <a:bodyPr/>
                    <a:lstStyle/>
                    <a:p>
                      <a:r>
                        <a:rPr lang="en-US" sz="1000" dirty="0"/>
                        <a:t>Expressed intent to die</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95000"/>
                      </a:schemeClr>
                    </a:solidFill>
                  </a:tcPr>
                </a:tc>
                <a:tc>
                  <a:txBody>
                    <a:bodyPr/>
                    <a:lstStyle/>
                    <a:p>
                      <a:r>
                        <a:rPr lang="en-US" sz="1000" dirty="0"/>
                        <a:t>Core value/beliefs</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95000"/>
                      </a:schemeClr>
                    </a:solidFill>
                  </a:tcPr>
                </a:tc>
                <a:extLst>
                  <a:ext uri="{0D108BD9-81ED-4DB2-BD59-A6C34878D82A}">
                    <a16:rowId xmlns:a16="http://schemas.microsoft.com/office/drawing/2014/main" val="2767020627"/>
                  </a:ext>
                </a:extLst>
              </a:tr>
              <a:tr h="609001">
                <a:tc vMerge="1">
                  <a:txBody>
                    <a:bodyPr/>
                    <a:lstStyle/>
                    <a:p>
                      <a:endParaRPr lang="en-US"/>
                    </a:p>
                  </a:txBody>
                  <a:tcPr/>
                </a:tc>
                <a:tc>
                  <a:txBody>
                    <a:bodyPr/>
                    <a:lstStyle/>
                    <a:p>
                      <a:r>
                        <a:rPr lang="en-US" sz="1000" dirty="0"/>
                        <a:t>Extreme agitation/rage, for example: </a:t>
                      </a:r>
                    </a:p>
                    <a:p>
                      <a:pPr marL="171450" indent="-171450">
                        <a:buFont typeface="Arial" panose="020B0604020202020204" pitchFamily="34" charset="0"/>
                        <a:buChar char="•"/>
                      </a:pPr>
                      <a:r>
                        <a:rPr lang="en-US" sz="1000" dirty="0"/>
                        <a:t>Increased anxiety</a:t>
                      </a:r>
                    </a:p>
                    <a:p>
                      <a:pPr marL="171450" indent="-171450">
                        <a:buFont typeface="Arial" panose="020B0604020202020204" pitchFamily="34" charset="0"/>
                        <a:buChar char="•"/>
                      </a:pPr>
                      <a:r>
                        <a:rPr lang="en-US" sz="1000" dirty="0"/>
                        <a:t>Decreased sleep</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tc>
                <a:tc vMerge="1">
                  <a:txBody>
                    <a:bodyPr/>
                    <a:lstStyle/>
                    <a:p>
                      <a:endParaRPr lang="en-US"/>
                    </a:p>
                  </a:txBody>
                  <a:tcPr/>
                </a:tc>
                <a:tc>
                  <a:txBody>
                    <a:bodyPr/>
                    <a:lstStyle/>
                    <a:p>
                      <a:r>
                        <a:rPr lang="en-US" sz="1000" dirty="0"/>
                        <a:t>Sense of purpose </a:t>
                      </a:r>
                      <a:endParaRPr lang="en-US" sz="1000" dirty="0">
                        <a:latin typeface="Open Sans" panose="020B0606030504020204" pitchFamily="34" charset="0"/>
                        <a:ea typeface="Open Sans" panose="020B0606030504020204" pitchFamily="34" charset="0"/>
                        <a:cs typeface="Open Sans" panose="020B0606030504020204" pitchFamily="34" charset="0"/>
                      </a:endParaRPr>
                    </a:p>
                  </a:txBody>
                  <a:tcPr>
                    <a:solidFill>
                      <a:schemeClr val="bg1">
                        <a:lumMod val="85000"/>
                      </a:schemeClr>
                    </a:solidFill>
                  </a:tcPr>
                </a:tc>
                <a:extLst>
                  <a:ext uri="{0D108BD9-81ED-4DB2-BD59-A6C34878D82A}">
                    <a16:rowId xmlns:a16="http://schemas.microsoft.com/office/drawing/2014/main" val="2265047649"/>
                  </a:ext>
                </a:extLst>
              </a:tr>
            </a:tbl>
          </a:graphicData>
        </a:graphic>
      </p:graphicFrame>
      <p:sp>
        <p:nvSpPr>
          <p:cNvPr id="11" name="Rectangle 10">
            <a:extLst>
              <a:ext uri="{FF2B5EF4-FFF2-40B4-BE49-F238E27FC236}">
                <a16:creationId xmlns:a16="http://schemas.microsoft.com/office/drawing/2014/main" id="{2A88E06B-070E-4078-A2F7-3A7893EF29DF}"/>
              </a:ext>
            </a:extLst>
          </p:cNvPr>
          <p:cNvSpPr/>
          <p:nvPr/>
        </p:nvSpPr>
        <p:spPr>
          <a:xfrm>
            <a:off x="136547" y="1436942"/>
            <a:ext cx="8870906" cy="476183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110481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000"/>
                                        <p:tgtEl>
                                          <p:spTgt spid="1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500"/>
                                        <p:tgtEl>
                                          <p:spTgt spid="1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build="p"/>
      <p:bldP spid="8" grpId="0"/>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17441C-BA38-499E-80CA-ECBCACFBFC29}"/>
              </a:ext>
            </a:extLst>
          </p:cNvPr>
          <p:cNvSpPr>
            <a:spLocks noGrp="1"/>
          </p:cNvSpPr>
          <p:nvPr>
            <p:ph idx="4294967295"/>
          </p:nvPr>
        </p:nvSpPr>
        <p:spPr>
          <a:xfrm>
            <a:off x="451884" y="2324497"/>
            <a:ext cx="8240232" cy="4351338"/>
          </a:xfrm>
        </p:spPr>
        <p:txBody>
          <a:bodyPr>
            <a:noAutofit/>
          </a:bodyPr>
          <a:lstStyle/>
          <a:p>
            <a:pPr>
              <a:lnSpc>
                <a:spcPct val="100000"/>
              </a:lnSpc>
            </a:pPr>
            <a:r>
              <a:rPr lang="en-US" dirty="0"/>
              <a:t>The NSPL Certification and Training Subcommittee recommends that crisis center workers ask a minimum of three “prompt questions” (listed above) which address current suicidal desire, recent (past two months) suicidal desire, and past suicide attempts. An affirmative answer to any or all of the above will require that the telephone worker conduct a full suicide risk assessment with the caller consistent with the core principles and subcomponents of the Lifeline’s Suicide Risk Assessment Standards (previous slide).</a:t>
            </a:r>
          </a:p>
          <a:p>
            <a:pPr>
              <a:lnSpc>
                <a:spcPct val="100000"/>
              </a:lnSpc>
            </a:pPr>
            <a:r>
              <a:rPr lang="en-US" dirty="0"/>
              <a:t>It is important to elicit </a:t>
            </a:r>
            <a:r>
              <a:rPr lang="en-US" b="1" dirty="0"/>
              <a:t>current suicidal desire </a:t>
            </a:r>
            <a:r>
              <a:rPr lang="en-US" dirty="0"/>
              <a:t>given the caller is calling the Lifeline now. What is happening in the caller’s life today that motivated him/her to reach out by calling the Lifeline now?</a:t>
            </a:r>
          </a:p>
          <a:p>
            <a:pPr>
              <a:lnSpc>
                <a:spcPct val="100000"/>
              </a:lnSpc>
            </a:pPr>
            <a:r>
              <a:rPr lang="en-US" dirty="0"/>
              <a:t>If the caller denies current suicidal ideation, inquiring about recent suicidal ideation (e.g., past two months) may indicate the caller’s emotional instability. In addition, a caller may feel more ready to acknowledge previous thoughts/behaviors rather than to discuss the more immediate situation. Depending on how the crisis center worker responds, discussing previous suicidal desire and/or attempts can increase rapport and trust, leading to disclosure of current suicidal desire if present.</a:t>
            </a:r>
          </a:p>
          <a:p>
            <a:pPr>
              <a:lnSpc>
                <a:spcPct val="100000"/>
              </a:lnSpc>
            </a:pPr>
            <a:r>
              <a:rPr lang="en-US" dirty="0"/>
              <a:t>Inquiring about previous suicidal attempts also allows for the telephone worker to engage the caller in a discussion about what happened during and after the attempt, which has the potential to increase awareness of:</a:t>
            </a:r>
            <a:br>
              <a:rPr lang="en-US" dirty="0"/>
            </a:br>
            <a:endParaRPr lang="en-US" dirty="0"/>
          </a:p>
          <a:p>
            <a:pPr marL="557199" lvl="1" indent="-214308">
              <a:lnSpc>
                <a:spcPct val="100000"/>
              </a:lnSpc>
              <a:spcBef>
                <a:spcPts val="0"/>
              </a:spcBef>
              <a:buFont typeface="Arial" panose="020B0604020202020204" pitchFamily="34" charset="0"/>
              <a:buChar char="•"/>
            </a:pPr>
            <a:r>
              <a:rPr lang="en-US" dirty="0"/>
              <a:t>The caller’s coping skills, </a:t>
            </a:r>
          </a:p>
          <a:p>
            <a:pPr marL="557199" lvl="1" indent="-214308">
              <a:lnSpc>
                <a:spcPct val="100000"/>
              </a:lnSpc>
              <a:spcBef>
                <a:spcPts val="0"/>
              </a:spcBef>
              <a:buFont typeface="Arial" panose="020B0604020202020204" pitchFamily="34" charset="0"/>
              <a:buChar char="•"/>
            </a:pPr>
            <a:r>
              <a:rPr lang="en-US" dirty="0"/>
              <a:t>Reasons for living, and </a:t>
            </a:r>
          </a:p>
          <a:p>
            <a:pPr marL="557199" lvl="1" indent="-214308">
              <a:lnSpc>
                <a:spcPct val="100000"/>
              </a:lnSpc>
              <a:spcBef>
                <a:spcPts val="0"/>
              </a:spcBef>
              <a:buFont typeface="Arial" panose="020B0604020202020204" pitchFamily="34" charset="0"/>
              <a:buChar char="•"/>
            </a:pPr>
            <a:r>
              <a:rPr lang="en-US" dirty="0"/>
              <a:t>Awareness of available resources.</a:t>
            </a:r>
          </a:p>
        </p:txBody>
      </p:sp>
      <p:sp>
        <p:nvSpPr>
          <p:cNvPr id="4" name="Footer Placeholder 3">
            <a:extLst>
              <a:ext uri="{FF2B5EF4-FFF2-40B4-BE49-F238E27FC236}">
                <a16:creationId xmlns:a16="http://schemas.microsoft.com/office/drawing/2014/main" id="{AA13DA6B-4A02-433A-AB2C-48C1A1032B06}"/>
              </a:ext>
            </a:extLst>
          </p:cNvPr>
          <p:cNvSpPr>
            <a:spLocks noGrp="1"/>
          </p:cNvSpPr>
          <p:nvPr>
            <p:ph type="ftr" sz="quarter" idx="11"/>
          </p:nvPr>
        </p:nvSpPr>
        <p:spPr>
          <a:xfrm>
            <a:off x="2264735" y="6528283"/>
            <a:ext cx="5650541" cy="273844"/>
          </a:xfrm>
        </p:spPr>
        <p:txBody>
          <a:bodyPr/>
          <a:lstStyle/>
          <a:p>
            <a:r>
              <a:rPr lang="en-US" sz="750" dirty="0"/>
              <a:t>Developed by staff from the NSPL at Link2Health Solutions, Inc. in collaboration with the NSPL Certification and Training Subcommittee under grant No. U79SM56176-02-3 from the Substance Abuse and Mental Health Services Administration, U.S. </a:t>
            </a:r>
          </a:p>
          <a:p>
            <a:endParaRPr lang="en-US" dirty="0"/>
          </a:p>
        </p:txBody>
      </p:sp>
      <p:sp>
        <p:nvSpPr>
          <p:cNvPr id="5" name="Slide Number Placeholder 4">
            <a:extLst>
              <a:ext uri="{FF2B5EF4-FFF2-40B4-BE49-F238E27FC236}">
                <a16:creationId xmlns:a16="http://schemas.microsoft.com/office/drawing/2014/main" id="{6B127B76-FBD8-4EFA-90F4-8C8F02261A73}"/>
              </a:ext>
            </a:extLst>
          </p:cNvPr>
          <p:cNvSpPr>
            <a:spLocks noGrp="1"/>
          </p:cNvSpPr>
          <p:nvPr>
            <p:ph type="sldNum" sz="quarter" idx="12"/>
          </p:nvPr>
        </p:nvSpPr>
        <p:spPr/>
        <p:txBody>
          <a:bodyPr/>
          <a:lstStyle/>
          <a:p>
            <a:fld id="{C594740B-4443-42E0-BD04-50747A72C1C0}" type="slidenum">
              <a:rPr lang="en-US" smtClean="0"/>
              <a:t>25</a:t>
            </a:fld>
            <a:endParaRPr lang="en-US"/>
          </a:p>
        </p:txBody>
      </p:sp>
      <p:graphicFrame>
        <p:nvGraphicFramePr>
          <p:cNvPr id="11" name="Table 10">
            <a:extLst>
              <a:ext uri="{FF2B5EF4-FFF2-40B4-BE49-F238E27FC236}">
                <a16:creationId xmlns:a16="http://schemas.microsoft.com/office/drawing/2014/main" id="{DF98589A-67E0-4ACA-9907-9CBBAABC1115}"/>
              </a:ext>
            </a:extLst>
          </p:cNvPr>
          <p:cNvGraphicFramePr>
            <a:graphicFrameLocks noGrp="1"/>
          </p:cNvGraphicFramePr>
          <p:nvPr>
            <p:extLst>
              <p:ext uri="{D42A27DB-BD31-4B8C-83A1-F6EECF244321}">
                <p14:modId xmlns:p14="http://schemas.microsoft.com/office/powerpoint/2010/main" val="641903334"/>
              </p:ext>
            </p:extLst>
          </p:nvPr>
        </p:nvGraphicFramePr>
        <p:xfrm>
          <a:off x="451884" y="1794578"/>
          <a:ext cx="8240232" cy="457200"/>
        </p:xfrm>
        <a:graphic>
          <a:graphicData uri="http://schemas.openxmlformats.org/drawingml/2006/table">
            <a:tbl>
              <a:tblPr firstRow="1" bandRow="1">
                <a:tableStyleId>{F5AB1C69-6EDB-4FF4-983F-18BD219EF322}</a:tableStyleId>
              </a:tblPr>
              <a:tblGrid>
                <a:gridCol w="1701608">
                  <a:extLst>
                    <a:ext uri="{9D8B030D-6E8A-4147-A177-3AD203B41FA5}">
                      <a16:colId xmlns:a16="http://schemas.microsoft.com/office/drawing/2014/main" val="1561872606"/>
                    </a:ext>
                  </a:extLst>
                </a:gridCol>
                <a:gridCol w="1966623">
                  <a:extLst>
                    <a:ext uri="{9D8B030D-6E8A-4147-A177-3AD203B41FA5}">
                      <a16:colId xmlns:a16="http://schemas.microsoft.com/office/drawing/2014/main" val="1687270293"/>
                    </a:ext>
                  </a:extLst>
                </a:gridCol>
                <a:gridCol w="2360428">
                  <a:extLst>
                    <a:ext uri="{9D8B030D-6E8A-4147-A177-3AD203B41FA5}">
                      <a16:colId xmlns:a16="http://schemas.microsoft.com/office/drawing/2014/main" val="1401290650"/>
                    </a:ext>
                  </a:extLst>
                </a:gridCol>
                <a:gridCol w="2211573">
                  <a:extLst>
                    <a:ext uri="{9D8B030D-6E8A-4147-A177-3AD203B41FA5}">
                      <a16:colId xmlns:a16="http://schemas.microsoft.com/office/drawing/2014/main" val="3680346355"/>
                    </a:ext>
                  </a:extLst>
                </a:gridCol>
              </a:tblGrid>
              <a:tr h="210270">
                <a:tc>
                  <a:txBody>
                    <a:bodyPr/>
                    <a:lstStyle/>
                    <a:p>
                      <a:pPr algn="ctr"/>
                      <a:r>
                        <a:rPr lang="en-US" sz="1200" b="1" dirty="0">
                          <a:solidFill>
                            <a:schemeClr val="bg1"/>
                          </a:solidFill>
                        </a:rPr>
                        <a:t>Prompt Questions:</a:t>
                      </a:r>
                      <a:endParaRPr lang="en-US" sz="1200" b="1" dirty="0">
                        <a:solidFill>
                          <a:schemeClr val="bg1"/>
                        </a:solidFill>
                        <a:latin typeface="PermianSlabSerifTypeface" panose="02000000000000000000" pitchFamily="50" charset="0"/>
                      </a:endParaRPr>
                    </a:p>
                  </a:txBody>
                  <a:tcPr anchor="ctr">
                    <a:solidFill>
                      <a:srgbClr val="20386D"/>
                    </a:solidFill>
                  </a:tcPr>
                </a:tc>
                <a:tc>
                  <a:txBody>
                    <a:bodyPr/>
                    <a:lstStyle/>
                    <a:p>
                      <a:pPr algn="ctr"/>
                      <a:r>
                        <a:rPr lang="en-US" sz="1200" b="0" dirty="0">
                          <a:solidFill>
                            <a:srgbClr val="20386D"/>
                          </a:solidFill>
                        </a:rPr>
                        <a:t>Are you thinking of suicide?</a:t>
                      </a:r>
                      <a:endParaRPr lang="en-US" sz="1200" b="0" dirty="0">
                        <a:solidFill>
                          <a:srgbClr val="20386D"/>
                        </a:solidFill>
                        <a:latin typeface="PermianSlabSerifTypeface" panose="02000000000000000000" pitchFamily="50" charset="0"/>
                      </a:endParaRPr>
                    </a:p>
                  </a:txBody>
                  <a:tcPr anchor="ctr">
                    <a:solidFill>
                      <a:srgbClr val="E1E1E1"/>
                    </a:solidFill>
                  </a:tcPr>
                </a:tc>
                <a:tc>
                  <a:txBody>
                    <a:bodyPr/>
                    <a:lstStyle/>
                    <a:p>
                      <a:pPr algn="ctr"/>
                      <a:r>
                        <a:rPr lang="en-US" sz="1200" b="0" dirty="0">
                          <a:solidFill>
                            <a:srgbClr val="20386D"/>
                          </a:solidFill>
                        </a:rPr>
                        <a:t>Have you thought about suicide in the last two months?</a:t>
                      </a:r>
                      <a:endParaRPr lang="en-US" sz="1200" b="0" dirty="0">
                        <a:solidFill>
                          <a:srgbClr val="20386D"/>
                        </a:solidFill>
                        <a:latin typeface="PermianSlabSerifTypeface" panose="02000000000000000000" pitchFamily="50" charset="0"/>
                      </a:endParaRPr>
                    </a:p>
                  </a:txBody>
                  <a:tcPr anchor="ctr">
                    <a:solidFill>
                      <a:srgbClr val="E1E1E1"/>
                    </a:solidFill>
                  </a:tcPr>
                </a:tc>
                <a:tc>
                  <a:txBody>
                    <a:bodyPr/>
                    <a:lstStyle/>
                    <a:p>
                      <a:pPr algn="ctr"/>
                      <a:r>
                        <a:rPr lang="en-US" sz="1200" b="0" dirty="0">
                          <a:solidFill>
                            <a:srgbClr val="20386D"/>
                          </a:solidFill>
                        </a:rPr>
                        <a:t>Have you ever attempted to kill yourself?</a:t>
                      </a:r>
                      <a:endParaRPr lang="en-US" sz="1200" b="0" dirty="0">
                        <a:solidFill>
                          <a:srgbClr val="20386D"/>
                        </a:solidFill>
                        <a:latin typeface="PermianSlabSerifTypeface" panose="02000000000000000000" pitchFamily="50" charset="0"/>
                      </a:endParaRPr>
                    </a:p>
                  </a:txBody>
                  <a:tcPr anchor="ctr">
                    <a:solidFill>
                      <a:srgbClr val="E1E1E1"/>
                    </a:solidFill>
                  </a:tcPr>
                </a:tc>
                <a:extLst>
                  <a:ext uri="{0D108BD9-81ED-4DB2-BD59-A6C34878D82A}">
                    <a16:rowId xmlns:a16="http://schemas.microsoft.com/office/drawing/2014/main" val="542348910"/>
                  </a:ext>
                </a:extLst>
              </a:tr>
            </a:tbl>
          </a:graphicData>
        </a:graphic>
      </p:graphicFrame>
      <p:cxnSp>
        <p:nvCxnSpPr>
          <p:cNvPr id="12" name="line">
            <a:extLst>
              <a:ext uri="{FF2B5EF4-FFF2-40B4-BE49-F238E27FC236}">
                <a16:creationId xmlns:a16="http://schemas.microsoft.com/office/drawing/2014/main" id="{435ED162-FDDB-4D98-8D8D-F50AC20E2999}"/>
              </a:ext>
            </a:extLst>
          </p:cNvPr>
          <p:cNvCxnSpPr>
            <a:cxnSpLocks/>
          </p:cNvCxnSpPr>
          <p:nvPr/>
        </p:nvCxnSpPr>
        <p:spPr>
          <a:xfrm>
            <a:off x="495744" y="1647651"/>
            <a:ext cx="815251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4" name="border">
            <a:extLst>
              <a:ext uri="{FF2B5EF4-FFF2-40B4-BE49-F238E27FC236}">
                <a16:creationId xmlns:a16="http://schemas.microsoft.com/office/drawing/2014/main" id="{E051710C-C1C1-475F-A4CD-D1A29EAE1DB1}"/>
              </a:ext>
            </a:extLst>
          </p:cNvPr>
          <p:cNvSpPr/>
          <p:nvPr/>
        </p:nvSpPr>
        <p:spPr>
          <a:xfrm>
            <a:off x="326620" y="1188112"/>
            <a:ext cx="8490760" cy="504194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
        <p:nvSpPr>
          <p:cNvPr id="9" name="Rectangle 8">
            <a:extLst>
              <a:ext uri="{FF2B5EF4-FFF2-40B4-BE49-F238E27FC236}">
                <a16:creationId xmlns:a16="http://schemas.microsoft.com/office/drawing/2014/main" id="{C7BEEC64-8AA9-40E1-9E0E-DD0E8E84D84A}"/>
              </a:ext>
            </a:extLst>
          </p:cNvPr>
          <p:cNvSpPr/>
          <p:nvPr/>
        </p:nvSpPr>
        <p:spPr>
          <a:xfrm>
            <a:off x="481124" y="1273176"/>
            <a:ext cx="8181752" cy="338554"/>
          </a:xfrm>
          <a:prstGeom prst="rect">
            <a:avLst/>
          </a:prstGeom>
        </p:spPr>
        <p:txBody>
          <a:bodyPr wrap="square">
            <a:spAutoFit/>
          </a:bodyPr>
          <a:lstStyle/>
          <a:p>
            <a:r>
              <a:rPr lang="en-US" sz="1600" b="1" dirty="0">
                <a:solidFill>
                  <a:srgbClr val="20386D"/>
                </a:solidFill>
                <a:latin typeface="PermianSlabSerifTypeface" panose="02000000000000000000" pitchFamily="50" charset="0"/>
              </a:rPr>
              <a:t>Recommendations for an Approach to Asking Lifeline Callers about Suicidality</a:t>
            </a:r>
            <a:endParaRPr lang="en-US" sz="1600" b="1" dirty="0">
              <a:latin typeface="PermianSlabSerifTypeface" panose="02000000000000000000" pitchFamily="50" charset="0"/>
            </a:endParaRPr>
          </a:p>
        </p:txBody>
      </p:sp>
    </p:spTree>
    <p:extLst>
      <p:ext uri="{BB962C8B-B14F-4D97-AF65-F5344CB8AC3E}">
        <p14:creationId xmlns:p14="http://schemas.microsoft.com/office/powerpoint/2010/main" val="274766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animBg="1"/>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26</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Two: Mental Health Crisis Services Components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671834"/>
          </a:xfrm>
          <a:noFill/>
        </p:spPr>
        <p:txBody>
          <a:bodyPr>
            <a:noAutofit/>
          </a:bodyPr>
          <a:lstStyle/>
          <a:p>
            <a:pPr>
              <a:lnSpc>
                <a:spcPct val="110000"/>
              </a:lnSpc>
            </a:pPr>
            <a:r>
              <a:rPr lang="en-US" dirty="0"/>
              <a:t>1. Which of the following terms best describes the following: </a:t>
            </a:r>
            <a:r>
              <a:rPr lang="en-US" i="1" dirty="0"/>
              <a:t>“The ability of the crisis center staff to not only adopt an “active listening” approach but requires that they actively engage the individual at risk in a discussion of their thoughts of suicide.” </a:t>
            </a:r>
            <a:r>
              <a:rPr lang="en-US" dirty="0"/>
              <a:t>Click on the correct answer.</a:t>
            </a:r>
            <a:endParaRPr lang="en-US" i="1" dirty="0"/>
          </a:p>
          <a:p>
            <a:endParaRPr lang="en-US" dirty="0"/>
          </a:p>
        </p:txBody>
      </p:sp>
      <p:sp>
        <p:nvSpPr>
          <p:cNvPr id="8" name="A">
            <a:extLst>
              <a:ext uri="{FF2B5EF4-FFF2-40B4-BE49-F238E27FC236}">
                <a16:creationId xmlns:a16="http://schemas.microsoft.com/office/drawing/2014/main" id="{1C05CB9C-975A-44CE-96F9-52077783FB5D}"/>
              </a:ext>
            </a:extLst>
          </p:cNvPr>
          <p:cNvSpPr/>
          <p:nvPr/>
        </p:nvSpPr>
        <p:spPr>
          <a:xfrm>
            <a:off x="2602037" y="283532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Active Rescue</a:t>
            </a:r>
          </a:p>
        </p:txBody>
      </p:sp>
      <p:sp>
        <p:nvSpPr>
          <p:cNvPr id="9" name="B">
            <a:extLst>
              <a:ext uri="{FF2B5EF4-FFF2-40B4-BE49-F238E27FC236}">
                <a16:creationId xmlns:a16="http://schemas.microsoft.com/office/drawing/2014/main" id="{883F3155-8749-4BFA-856D-C063CAAAD10B}"/>
              </a:ext>
            </a:extLst>
          </p:cNvPr>
          <p:cNvSpPr/>
          <p:nvPr/>
        </p:nvSpPr>
        <p:spPr>
          <a:xfrm>
            <a:off x="2602037" y="340383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Least Restrictive Intervention</a:t>
            </a:r>
          </a:p>
        </p:txBody>
      </p:sp>
      <p:sp>
        <p:nvSpPr>
          <p:cNvPr id="10" name="C">
            <a:extLst>
              <a:ext uri="{FF2B5EF4-FFF2-40B4-BE49-F238E27FC236}">
                <a16:creationId xmlns:a16="http://schemas.microsoft.com/office/drawing/2014/main" id="{266F2CB7-38A4-4F88-AAF4-957108675EB7}"/>
              </a:ext>
            </a:extLst>
          </p:cNvPr>
          <p:cNvSpPr/>
          <p:nvPr/>
        </p:nvSpPr>
        <p:spPr>
          <a:xfrm>
            <a:off x="2602037" y="397234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Referral Alternative Services</a:t>
            </a:r>
          </a:p>
        </p:txBody>
      </p:sp>
      <p:sp>
        <p:nvSpPr>
          <p:cNvPr id="11" name="D">
            <a:extLst>
              <a:ext uri="{FF2B5EF4-FFF2-40B4-BE49-F238E27FC236}">
                <a16:creationId xmlns:a16="http://schemas.microsoft.com/office/drawing/2014/main" id="{BF1EB8EA-6300-4B93-AEF3-67863A18079A}"/>
              </a:ext>
            </a:extLst>
          </p:cNvPr>
          <p:cNvSpPr/>
          <p:nvPr/>
        </p:nvSpPr>
        <p:spPr>
          <a:xfrm>
            <a:off x="2602037" y="4540855"/>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Active Engagement</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93226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209" y="4582169"/>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4007551"/>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439040"/>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866515"/>
            <a:ext cx="406493" cy="406493"/>
          </a:xfrm>
          <a:prstGeom prst="rect">
            <a:avLst/>
          </a:prstGeom>
        </p:spPr>
      </p:pic>
      <p:sp>
        <p:nvSpPr>
          <p:cNvPr id="24" name="Blocker">
            <a:extLst>
              <a:ext uri="{FF2B5EF4-FFF2-40B4-BE49-F238E27FC236}">
                <a16:creationId xmlns:a16="http://schemas.microsoft.com/office/drawing/2014/main" id="{57397141-06A1-4FC3-91AE-16225C6724D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er">
            <a:extLst>
              <a:ext uri="{FF2B5EF4-FFF2-40B4-BE49-F238E27FC236}">
                <a16:creationId xmlns:a16="http://schemas.microsoft.com/office/drawing/2014/main" id="{883D7DA7-0078-4037-A1AC-5FF62483702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F2EF3B2C-8A68-4BA1-A822-C437F548A62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1C58105E-0B90-4206-AF44-4D366D464E6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59697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C">
            <a:hlinkClick r:id="" action="ppaction://hlinkshowjump?jump=nextslide"/>
            <a:extLst>
              <a:ext uri="{FF2B5EF4-FFF2-40B4-BE49-F238E27FC236}">
                <a16:creationId xmlns:a16="http://schemas.microsoft.com/office/drawing/2014/main" id="{E315E256-8F29-4D32-A6C0-624121E1E81A}"/>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D">
            <a:hlinkClick r:id="" action="ppaction://hlinkshowjump?jump=nextslide"/>
            <a:extLst>
              <a:ext uri="{FF2B5EF4-FFF2-40B4-BE49-F238E27FC236}">
                <a16:creationId xmlns:a16="http://schemas.microsoft.com/office/drawing/2014/main" id="{F7A8E2D5-8563-432F-8829-9DE7DF8E4607}"/>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7" name="ContinueBTN E">
            <a:hlinkClick r:id="" action="ppaction://hlinkshowjump?jump=nextslide"/>
            <a:extLst>
              <a:ext uri="{FF2B5EF4-FFF2-40B4-BE49-F238E27FC236}">
                <a16:creationId xmlns:a16="http://schemas.microsoft.com/office/drawing/2014/main" id="{722017C4-96D3-44DC-96D6-D508A6489DD2}"/>
              </a:ext>
            </a:extLst>
          </p:cNvPr>
          <p:cNvSpPr/>
          <p:nvPr/>
        </p:nvSpPr>
        <p:spPr>
          <a:xfrm>
            <a:off x="3591857" y="5581989"/>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805906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25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1000"/>
                                        <p:tgtEl>
                                          <p:spTgt spid="19"/>
                                        </p:tgtEl>
                                      </p:cBhvr>
                                    </p:animEffect>
                                  </p:childTnLst>
                                </p:cTn>
                              </p:par>
                            </p:childTnLst>
                          </p:cTn>
                        </p:par>
                        <p:par>
                          <p:cTn id="12" fill="hold">
                            <p:stCondLst>
                              <p:cond delay="225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750"/>
                            </p:stCondLst>
                            <p:childTnLst>
                              <p:par>
                                <p:cTn id="17" presetID="22" presetClass="entr" presetSubtype="4"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par>
                          <p:cTn id="20" fill="hold">
                            <p:stCondLst>
                              <p:cond delay="325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425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475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525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nextCondLst>
                <p:cond evt="onClick" delay="0">
                  <p:tgtEl>
                    <p:spTgt spid="10"/>
                  </p:tgtEl>
                </p:cond>
              </p:nextCondLst>
            </p:seq>
            <p:seq concurrent="1" nextAc="seek">
              <p:cTn id="50" restart="whenNotActive" fill="hold" evtFilter="cancelBubble" nodeType="interactiveSeq">
                <p:stCondLst>
                  <p:cond evt="onClick" delay="0">
                    <p:tgtEl>
                      <p:spTgt spid="9"/>
                    </p:tgtEl>
                  </p:cond>
                </p:stCondLst>
                <p:endSync evt="end" delay="0">
                  <p:rtn val="all"/>
                </p:endSync>
                <p:childTnLst>
                  <p:par>
                    <p:cTn id="51" fill="hold">
                      <p:stCondLst>
                        <p:cond delay="0"/>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nextCondLst>
                <p:cond evt="onClick" delay="0">
                  <p:tgtEl>
                    <p:spTgt spid="9"/>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11"/>
                    </p:tgtEl>
                  </p:cond>
                </p:stCondLst>
                <p:endSync evt="end" delay="0">
                  <p:rtn val="all"/>
                </p:endSync>
                <p:childTnLst>
                  <p:par>
                    <p:cTn id="71" fill="hold">
                      <p:stCondLst>
                        <p:cond delay="0"/>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childTnLst>
                                </p:cTn>
                              </p:par>
                            </p:childTnLst>
                          </p:cTn>
                        </p:par>
                        <p:par>
                          <p:cTn id="77" fill="hold">
                            <p:stCondLst>
                              <p:cond delay="0"/>
                            </p:stCondLst>
                            <p:childTnLst>
                              <p:par>
                                <p:cTn id="78" presetID="10" presetClass="entr" presetSubtype="0"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fade">
                                      <p:cBhvr>
                                        <p:cTn id="80" dur="500"/>
                                        <p:tgtEl>
                                          <p:spTgt spid="22"/>
                                        </p:tgtEl>
                                      </p:cBhvr>
                                    </p:animEffect>
                                  </p:childTnLst>
                                </p:cTn>
                              </p:par>
                            </p:childTnLst>
                          </p:cTn>
                        </p:par>
                      </p:childTnLst>
                    </p:cTn>
                  </p:par>
                </p:childTnLst>
              </p:cTn>
              <p:nextCondLst>
                <p:cond evt="onClick" delay="0">
                  <p:tgtEl>
                    <p:spTgt spid="11"/>
                  </p:tgtEl>
                </p:cond>
              </p:nextCondLst>
            </p:seq>
          </p:childTnLst>
        </p:cTn>
      </p:par>
    </p:tnLst>
    <p:bldLst>
      <p:bldP spid="2" grpId="0"/>
      <p:bldP spid="5" grpId="0" build="p"/>
      <p:bldP spid="7" grpId="0" build="p"/>
      <p:bldP spid="8" grpId="0"/>
      <p:bldP spid="9" grpId="0"/>
      <p:bldP spid="10" grpId="0"/>
      <p:bldP spid="11" grpId="0"/>
      <p:bldP spid="19" grpId="0" animBg="1"/>
      <p:bldP spid="24" grpId="0" animBg="1"/>
      <p:bldP spid="28" grpId="0" animBg="1"/>
      <p:bldP spid="29" grpId="0" animBg="1"/>
      <p:bldP spid="30" grpId="0" animBg="1"/>
      <p:bldP spid="22" grpId="0" animBg="1"/>
      <p:bldP spid="25"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27</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Two: Mental Health Crisis Services Components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901356"/>
          </a:xfrm>
          <a:noFill/>
        </p:spPr>
        <p:txBody>
          <a:bodyPr>
            <a:noAutofit/>
          </a:bodyPr>
          <a:lstStyle/>
          <a:p>
            <a:pPr>
              <a:lnSpc>
                <a:spcPct val="110000"/>
              </a:lnSpc>
            </a:pPr>
            <a:r>
              <a:rPr lang="en-US" dirty="0"/>
              <a:t>2. Which of the following terms best describes the following: “The need for call center staff to initiate rescue with or without the caller’s consent during circumstances in which, despite all efforts at engagement, the call center staff believe that the individual is at imminent risk and unable to participate in securing his/her own safety.” Click on the correct answer.</a:t>
            </a:r>
          </a:p>
          <a:p>
            <a:endParaRPr lang="en-US" dirty="0"/>
          </a:p>
        </p:txBody>
      </p:sp>
      <p:sp>
        <p:nvSpPr>
          <p:cNvPr id="8" name="A">
            <a:extLst>
              <a:ext uri="{FF2B5EF4-FFF2-40B4-BE49-F238E27FC236}">
                <a16:creationId xmlns:a16="http://schemas.microsoft.com/office/drawing/2014/main" id="{1C05CB9C-975A-44CE-96F9-52077783FB5D}"/>
              </a:ext>
            </a:extLst>
          </p:cNvPr>
          <p:cNvSpPr/>
          <p:nvPr/>
        </p:nvSpPr>
        <p:spPr>
          <a:xfrm>
            <a:off x="2602037" y="297355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Active Rescue</a:t>
            </a:r>
          </a:p>
        </p:txBody>
      </p:sp>
      <p:sp>
        <p:nvSpPr>
          <p:cNvPr id="9" name="B">
            <a:extLst>
              <a:ext uri="{FF2B5EF4-FFF2-40B4-BE49-F238E27FC236}">
                <a16:creationId xmlns:a16="http://schemas.microsoft.com/office/drawing/2014/main" id="{883F3155-8749-4BFA-856D-C063CAAAD10B}"/>
              </a:ext>
            </a:extLst>
          </p:cNvPr>
          <p:cNvSpPr/>
          <p:nvPr/>
        </p:nvSpPr>
        <p:spPr>
          <a:xfrm>
            <a:off x="2602037" y="3542062"/>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Least Restrictive Intervention</a:t>
            </a:r>
          </a:p>
        </p:txBody>
      </p:sp>
      <p:sp>
        <p:nvSpPr>
          <p:cNvPr id="10" name="C">
            <a:extLst>
              <a:ext uri="{FF2B5EF4-FFF2-40B4-BE49-F238E27FC236}">
                <a16:creationId xmlns:a16="http://schemas.microsoft.com/office/drawing/2014/main" id="{266F2CB7-38A4-4F88-AAF4-957108675EB7}"/>
              </a:ext>
            </a:extLst>
          </p:cNvPr>
          <p:cNvSpPr/>
          <p:nvPr/>
        </p:nvSpPr>
        <p:spPr>
          <a:xfrm>
            <a:off x="2602037" y="4110573"/>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Referral Alternative Services</a:t>
            </a:r>
          </a:p>
        </p:txBody>
      </p:sp>
      <p:sp>
        <p:nvSpPr>
          <p:cNvPr id="11" name="D">
            <a:extLst>
              <a:ext uri="{FF2B5EF4-FFF2-40B4-BE49-F238E27FC236}">
                <a16:creationId xmlns:a16="http://schemas.microsoft.com/office/drawing/2014/main" id="{BF1EB8EA-6300-4B93-AEF3-67863A18079A}"/>
              </a:ext>
            </a:extLst>
          </p:cNvPr>
          <p:cNvSpPr/>
          <p:nvPr/>
        </p:nvSpPr>
        <p:spPr>
          <a:xfrm>
            <a:off x="2602037" y="467908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Active Engagement</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397205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9" y="3008758"/>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4145780"/>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77269"/>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4715702"/>
            <a:ext cx="406493" cy="406493"/>
          </a:xfrm>
          <a:prstGeom prst="rect">
            <a:avLst/>
          </a:prstGeom>
        </p:spPr>
      </p:pic>
      <p:sp>
        <p:nvSpPr>
          <p:cNvPr id="25" name="Blocker">
            <a:extLst>
              <a:ext uri="{FF2B5EF4-FFF2-40B4-BE49-F238E27FC236}">
                <a16:creationId xmlns:a16="http://schemas.microsoft.com/office/drawing/2014/main" id="{2FC2E953-9C02-4EB3-A536-34483110387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er">
            <a:extLst>
              <a:ext uri="{FF2B5EF4-FFF2-40B4-BE49-F238E27FC236}">
                <a16:creationId xmlns:a16="http://schemas.microsoft.com/office/drawing/2014/main" id="{1BB589F4-F357-430A-9FEE-426914143E5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C5CDA615-3E46-4EAC-A762-E79E122D3DA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DB852544-34D3-49C9-B6CC-F2C92152CE4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60118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
            <a:hlinkClick r:id="" action="ppaction://hlinkshowjump?jump=nextslide"/>
            <a:extLst>
              <a:ext uri="{FF2B5EF4-FFF2-40B4-BE49-F238E27FC236}">
                <a16:creationId xmlns:a16="http://schemas.microsoft.com/office/drawing/2014/main" id="{F1B30DED-10B7-4B3B-A5CC-4CA416250404}"/>
              </a:ext>
            </a:extLst>
          </p:cNvPr>
          <p:cNvSpPr/>
          <p:nvPr/>
        </p:nvSpPr>
        <p:spPr>
          <a:xfrm>
            <a:off x="3591857" y="560118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D">
            <a:hlinkClick r:id="" action="ppaction://hlinkshowjump?jump=nextslide"/>
            <a:extLst>
              <a:ext uri="{FF2B5EF4-FFF2-40B4-BE49-F238E27FC236}">
                <a16:creationId xmlns:a16="http://schemas.microsoft.com/office/drawing/2014/main" id="{38832E43-1A54-4D6C-A9EA-322CB04D132F}"/>
              </a:ext>
            </a:extLst>
          </p:cNvPr>
          <p:cNvSpPr/>
          <p:nvPr/>
        </p:nvSpPr>
        <p:spPr>
          <a:xfrm>
            <a:off x="3591857" y="560118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7" name="ContinueBTN E">
            <a:hlinkClick r:id="" action="ppaction://hlinkshowjump?jump=nextslide"/>
            <a:extLst>
              <a:ext uri="{FF2B5EF4-FFF2-40B4-BE49-F238E27FC236}">
                <a16:creationId xmlns:a16="http://schemas.microsoft.com/office/drawing/2014/main" id="{0B8B6535-A879-40A8-AA50-680C2AF5132C}"/>
              </a:ext>
            </a:extLst>
          </p:cNvPr>
          <p:cNvSpPr/>
          <p:nvPr/>
        </p:nvSpPr>
        <p:spPr>
          <a:xfrm>
            <a:off x="3591857" y="5601184"/>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1067483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nextCondLst>
                <p:cond evt="onClick" delay="0">
                  <p:tgtEl>
                    <p:spTgt spid="10"/>
                  </p:tgtEl>
                </p:cond>
              </p:nextCondLst>
            </p:seq>
            <p:seq concurrent="1" nextAc="seek">
              <p:cTn id="34" restart="whenNotActive" fill="hold" evtFilter="cancelBubble" nodeType="interactiveSeq">
                <p:stCondLst>
                  <p:cond evt="onClick" delay="0">
                    <p:tgtEl>
                      <p:spTgt spid="9"/>
                    </p:tgtEl>
                  </p:cond>
                </p:stCondLst>
                <p:endSync evt="end" delay="0">
                  <p:rtn val="all"/>
                </p:endSync>
                <p:childTnLst>
                  <p:par>
                    <p:cTn id="35" fill="hold">
                      <p:stCondLst>
                        <p:cond delay="0"/>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childTnLst>
                          </p:cTn>
                        </p:par>
                      </p:childTnLst>
                    </p:cTn>
                  </p:par>
                </p:childTnLst>
              </p:cTn>
              <p:nextCondLst>
                <p:cond evt="onClick" delay="0">
                  <p:tgtEl>
                    <p:spTgt spid="9"/>
                  </p:tgtEl>
                </p:cond>
              </p:nextCondLst>
            </p:seq>
            <p:seq concurrent="1" nextAc="seek">
              <p:cTn id="44" restart="whenNotActive" fill="hold" evtFilter="cancelBubble" nodeType="interactiveSeq">
                <p:stCondLst>
                  <p:cond evt="onClick" delay="0">
                    <p:tgtEl>
                      <p:spTgt spid="8"/>
                    </p:tgtEl>
                  </p:cond>
                </p:stCondLst>
                <p:endSync evt="end" delay="0">
                  <p:rtn val="all"/>
                </p:endSync>
                <p:childTnLst>
                  <p:par>
                    <p:cTn id="45" fill="hold">
                      <p:stCondLst>
                        <p:cond delay="0"/>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par>
                          <p:cTn id="51" fill="hold">
                            <p:stCondLst>
                              <p:cond delay="0"/>
                            </p:stCondLst>
                            <p:childTnLst>
                              <p:par>
                                <p:cTn id="52" presetID="10"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childTnLst>
                          </p:cTn>
                        </p:par>
                      </p:childTnLst>
                    </p:cTn>
                  </p:par>
                </p:childTnLst>
              </p:cTn>
              <p:nextCondLst>
                <p:cond evt="onClick" delay="0">
                  <p:tgtEl>
                    <p:spTgt spid="8"/>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3"/>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childTnLst>
                          </p:cTn>
                        </p:par>
                      </p:childTnLst>
                    </p:cTn>
                  </p:par>
                </p:childTnLst>
              </p:cTn>
              <p:nextCondLst>
                <p:cond evt="onClick" delay="0">
                  <p:tgtEl>
                    <p:spTgt spid="11"/>
                  </p:tgtEl>
                </p:cond>
              </p:nextCondLst>
            </p:seq>
          </p:childTnLst>
        </p:cTn>
      </p:par>
    </p:tnLst>
    <p:bldLst>
      <p:bldP spid="7" grpId="0" build="p"/>
      <p:bldP spid="8" grpId="0"/>
      <p:bldP spid="9" grpId="0"/>
      <p:bldP spid="10" grpId="0"/>
      <p:bldP spid="11" grpId="0"/>
      <p:bldP spid="25" grpId="0" animBg="1"/>
      <p:bldP spid="28" grpId="0" animBg="1"/>
      <p:bldP spid="29" grpId="0" animBg="1"/>
      <p:bldP spid="30" grpId="0" animBg="1"/>
      <p:bldP spid="22" grpId="0" animBg="1"/>
      <p:bldP spid="24" grpId="0" animBg="1"/>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28</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Two: Mental Health Crisis Services Components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3. All telephone calls are to be answered “live” by qualified and trained crisis personnel.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9" y="2562177"/>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130688"/>
            <a:ext cx="406493" cy="406493"/>
          </a:xfrm>
          <a:prstGeom prst="rect">
            <a:avLst/>
          </a:prstGeom>
        </p:spPr>
      </p:pic>
      <p:sp>
        <p:nvSpPr>
          <p:cNvPr id="15" name="Blocker">
            <a:extLst>
              <a:ext uri="{FF2B5EF4-FFF2-40B4-BE49-F238E27FC236}">
                <a16:creationId xmlns:a16="http://schemas.microsoft.com/office/drawing/2014/main" id="{05CDF84E-937B-4B93-9569-991734DD942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20FD3330-EA9B-4D6F-B5CE-8ED5CDA07BA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E8C17CAB-8C39-4F91-8EA2-ADED5C0EED44}"/>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1288578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8"/>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29</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Two: Mental Health Crisis Services Components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4. Every individual who calls the National Suicide Prevention Lifeline should be asked about suicidality.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9" y="2562177"/>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130688"/>
            <a:ext cx="406493" cy="406493"/>
          </a:xfrm>
          <a:prstGeom prst="rect">
            <a:avLst/>
          </a:prstGeom>
        </p:spPr>
      </p:pic>
      <p:sp>
        <p:nvSpPr>
          <p:cNvPr id="15" name="Blocker">
            <a:extLst>
              <a:ext uri="{FF2B5EF4-FFF2-40B4-BE49-F238E27FC236}">
                <a16:creationId xmlns:a16="http://schemas.microsoft.com/office/drawing/2014/main" id="{D9AFA64E-6B0E-45DB-B996-EC033B9B590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50963CA5-37A5-4C3B-A781-EB3DCC890BA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AB171CFD-D564-4EE8-8883-583BEBA58336}"/>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7484320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9"/>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9"/>
                  </p:tgtEl>
                </p:cond>
              </p:nextCondLst>
            </p:seq>
            <p:seq concurrent="1" nextAc="seek">
              <p:cTn id="27" restart="whenNotActive" fill="hold" evtFilter="cancelBubble" nodeType="interactiveSeq">
                <p:stCondLst>
                  <p:cond evt="onClick" delay="0">
                    <p:tgtEl>
                      <p:spTgt spid="8"/>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8"/>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EEDC56-988B-4E4B-B8F0-2FAAAAF10A61}"/>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B8FEADBF-0A06-4594-9006-5717D3AD7DE3}"/>
              </a:ext>
            </a:extLst>
          </p:cNvPr>
          <p:cNvSpPr>
            <a:spLocks noGrp="1"/>
          </p:cNvSpPr>
          <p:nvPr>
            <p:ph type="sldNum" sz="quarter" idx="12"/>
          </p:nvPr>
        </p:nvSpPr>
        <p:spPr/>
        <p:txBody>
          <a:bodyPr/>
          <a:lstStyle/>
          <a:p>
            <a:fld id="{C594740B-4443-42E0-BD04-50747A72C1C0}" type="slidenum">
              <a:rPr lang="en-US" smtClean="0"/>
              <a:t>3</a:t>
            </a:fld>
            <a:endParaRPr lang="en-US"/>
          </a:p>
        </p:txBody>
      </p:sp>
      <p:sp>
        <p:nvSpPr>
          <p:cNvPr id="2" name="Title 1">
            <a:extLst>
              <a:ext uri="{FF2B5EF4-FFF2-40B4-BE49-F238E27FC236}">
                <a16:creationId xmlns:a16="http://schemas.microsoft.com/office/drawing/2014/main" id="{FD29910B-1614-49E5-A16B-5E0CDBB5CDCA}"/>
              </a:ext>
            </a:extLst>
          </p:cNvPr>
          <p:cNvSpPr>
            <a:spLocks noGrp="1"/>
          </p:cNvSpPr>
          <p:nvPr>
            <p:ph type="title"/>
          </p:nvPr>
        </p:nvSpPr>
        <p:spPr>
          <a:xfrm>
            <a:off x="0" y="929070"/>
            <a:ext cx="9144000" cy="964110"/>
          </a:xfrm>
        </p:spPr>
        <p:txBody>
          <a:bodyPr>
            <a:noAutofit/>
          </a:bodyPr>
          <a:lstStyle/>
          <a:p>
            <a:pPr algn="ctr"/>
            <a:r>
              <a:rPr lang="en-US" sz="2200" dirty="0"/>
              <a:t>What is this Crisis Responder Training and how should it be used?</a:t>
            </a:r>
            <a:br>
              <a:rPr lang="en-US" dirty="0"/>
            </a:br>
            <a:br>
              <a:rPr lang="en-US" dirty="0"/>
            </a:br>
            <a:r>
              <a:rPr lang="en-US" sz="1600" b="0" dirty="0">
                <a:solidFill>
                  <a:srgbClr val="20386D"/>
                </a:solidFill>
                <a:ea typeface="Open Sans" panose="020B0606030504020204" pitchFamily="34" charset="0"/>
                <a:cs typeface="Open Sans" panose="020B0606030504020204" pitchFamily="34" charset="0"/>
              </a:rPr>
              <a:t>Click on the buttons in sequential order to learn more.</a:t>
            </a:r>
            <a:endParaRPr lang="en-US" sz="1200" dirty="0">
              <a:solidFill>
                <a:srgbClr val="20386D"/>
              </a:solidFill>
            </a:endParaRPr>
          </a:p>
        </p:txBody>
      </p:sp>
      <p:sp>
        <p:nvSpPr>
          <p:cNvPr id="18" name="Button1">
            <a:hlinkClick r:id="rId2" action="ppaction://hlinksldjump"/>
            <a:extLst>
              <a:ext uri="{FF2B5EF4-FFF2-40B4-BE49-F238E27FC236}">
                <a16:creationId xmlns:a16="http://schemas.microsoft.com/office/drawing/2014/main" id="{6897220B-2416-4B60-AF58-876733511645}"/>
              </a:ext>
            </a:extLst>
          </p:cNvPr>
          <p:cNvSpPr/>
          <p:nvPr/>
        </p:nvSpPr>
        <p:spPr>
          <a:xfrm>
            <a:off x="523210" y="1890331"/>
            <a:ext cx="3665664" cy="476908"/>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ermianSlabSerifTypeface" panose="02000000000000000000" pitchFamily="50" charset="0"/>
              </a:rPr>
              <a:t>1. What? Why? Who?</a:t>
            </a:r>
          </a:p>
        </p:txBody>
      </p:sp>
      <p:sp>
        <p:nvSpPr>
          <p:cNvPr id="20" name="Button 2">
            <a:hlinkClick r:id="rId3" action="ppaction://hlinksldjump"/>
            <a:extLst>
              <a:ext uri="{FF2B5EF4-FFF2-40B4-BE49-F238E27FC236}">
                <a16:creationId xmlns:a16="http://schemas.microsoft.com/office/drawing/2014/main" id="{8C556819-DD04-4026-BAC7-9B28C5AD0AB4}"/>
              </a:ext>
            </a:extLst>
          </p:cNvPr>
          <p:cNvSpPr/>
          <p:nvPr/>
        </p:nvSpPr>
        <p:spPr>
          <a:xfrm>
            <a:off x="4969635" y="1881796"/>
            <a:ext cx="3665664" cy="476908"/>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ermianSlabSerifTypeface" panose="02000000000000000000" pitchFamily="50" charset="0"/>
              </a:rPr>
              <a:t>2. How? Where? When?</a:t>
            </a:r>
          </a:p>
        </p:txBody>
      </p:sp>
      <p:sp>
        <p:nvSpPr>
          <p:cNvPr id="15" name="content2" hidden="1">
            <a:extLst>
              <a:ext uri="{FF2B5EF4-FFF2-40B4-BE49-F238E27FC236}">
                <a16:creationId xmlns:a16="http://schemas.microsoft.com/office/drawing/2014/main" id="{2D345719-87C7-49E6-8D65-D4C994EF3752}"/>
              </a:ext>
            </a:extLst>
          </p:cNvPr>
          <p:cNvSpPr txBox="1">
            <a:spLocks/>
          </p:cNvSpPr>
          <p:nvPr/>
        </p:nvSpPr>
        <p:spPr>
          <a:xfrm>
            <a:off x="298181" y="2583785"/>
            <a:ext cx="8554714" cy="3650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20386D"/>
                </a:solidFill>
                <a:latin typeface="PermianSlabSerifTypeface" panose="02000000000000000000" pitchFamily="50" charset="0"/>
              </a:rPr>
              <a:t>How?</a:t>
            </a:r>
          </a:p>
          <a:p>
            <a:r>
              <a:rPr lang="en-US" dirty="0"/>
              <a:t>The current Crisis Services Provider Directors and/or their identified Crisis Trainer Designee will be responsible for assuring all of their Crisis Services Staff successfully complete the training according to the time frames listed below.</a:t>
            </a:r>
          </a:p>
          <a:p>
            <a:r>
              <a:rPr lang="en-US" sz="1600" b="1" dirty="0">
                <a:solidFill>
                  <a:srgbClr val="20386D"/>
                </a:solidFill>
                <a:latin typeface="PermianSlabSerifTypeface" panose="02000000000000000000" pitchFamily="50" charset="0"/>
              </a:rPr>
              <a:t>Where?</a:t>
            </a:r>
          </a:p>
          <a:p>
            <a:r>
              <a:rPr lang="en-US" dirty="0"/>
              <a:t>The Crisis Training  is located on the TDMHSAS website for easy and convenient access. Each Crisis Services staff member will complete the Crisis Training  one chapter at a time. There will be a post test at the end of each chapter. After successful completion of a chapter, as evidenced by the passing score of the post test at the end of the chapter, the staff member may continue to complete the succeeding chapters in like fashion. </a:t>
            </a:r>
          </a:p>
          <a:p>
            <a:r>
              <a:rPr lang="en-US" dirty="0"/>
              <a:t>If any chapter is not successfully completed, as evidenced by not passing the post test, the provider-specific identified crisis trainer will be responsible for working with the individual crisis staff member to gain more understanding of the content and the post test can be re-taken. If technical assistance is needed, contact </a:t>
            </a:r>
            <a:r>
              <a:rPr lang="en-US" dirty="0" err="1"/>
              <a:t>Morenike</a:t>
            </a:r>
            <a:r>
              <a:rPr lang="en-US" dirty="0"/>
              <a:t> Murphy, Director of Crisis Services at 615-253-7306 or Maria Bush, Assistant Director of Crisis Services at 615-532-0407.</a:t>
            </a:r>
          </a:p>
          <a:p>
            <a:r>
              <a:rPr lang="en-US" sz="1600" b="1" dirty="0">
                <a:solidFill>
                  <a:srgbClr val="20386D"/>
                </a:solidFill>
                <a:latin typeface="PermianSlabSerifTypeface" panose="02000000000000000000" pitchFamily="50" charset="0"/>
              </a:rPr>
              <a:t>When?</a:t>
            </a:r>
          </a:p>
          <a:p>
            <a:r>
              <a:rPr lang="en-US" dirty="0"/>
              <a:t>This training should be successfully completed by any Crisis Services staff member hired after</a:t>
            </a:r>
            <a:r>
              <a:rPr lang="en-US" dirty="0">
                <a:solidFill>
                  <a:srgbClr val="FF0000"/>
                </a:solidFill>
              </a:rPr>
              <a:t> </a:t>
            </a:r>
            <a:r>
              <a:rPr lang="en-US" dirty="0"/>
              <a:t>July 2007 prior to working independently in a crisis situation. A refresher training of this Crisis Training or any subsequent updates shall be taken every three years.</a:t>
            </a:r>
          </a:p>
          <a:p>
            <a:endParaRPr lang="en-US" dirty="0"/>
          </a:p>
          <a:p>
            <a:endParaRPr lang="en-US" dirty="0"/>
          </a:p>
        </p:txBody>
      </p:sp>
    </p:spTree>
    <p:extLst>
      <p:ext uri="{BB962C8B-B14F-4D97-AF65-F5344CB8AC3E}">
        <p14:creationId xmlns:p14="http://schemas.microsoft.com/office/powerpoint/2010/main" val="204352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nextCondLst>
                <p:cond evt="onClick" delay="0">
                  <p:tgtEl>
                    <p:spTgt spid="20"/>
                  </p:tgtEl>
                </p:cond>
              </p:nextCondLst>
            </p:seq>
          </p:childTnLst>
        </p:cTn>
      </p:par>
    </p:tnLst>
    <p:bldLst>
      <p:bldP spid="2" grpId="0"/>
      <p:bldP spid="18" grpId="0" animBg="1"/>
      <p:bldP spid="20"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30</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Two: Mental Health Crisis Services Components</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5. The manner in which a person calls an agency’s crisis lines sets the tone for the crisis call.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3130687"/>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2565380"/>
            <a:ext cx="406493" cy="406493"/>
          </a:xfrm>
          <a:prstGeom prst="rect">
            <a:avLst/>
          </a:prstGeom>
        </p:spPr>
      </p:pic>
      <p:sp>
        <p:nvSpPr>
          <p:cNvPr id="15" name="Blocker">
            <a:extLst>
              <a:ext uri="{FF2B5EF4-FFF2-40B4-BE49-F238E27FC236}">
                <a16:creationId xmlns:a16="http://schemas.microsoft.com/office/drawing/2014/main" id="{D0FE4E28-45AD-4164-8F20-8B9A160B314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FF41386F-15A7-4D8A-AE37-E4453264ED1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04CC3492-15F0-4631-9489-F21D139BD45A}"/>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319232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87B6839E-D279-4589-BE9F-23B941ED9B3C}"/>
              </a:ext>
            </a:extLst>
          </p:cNvPr>
          <p:cNvSpPr>
            <a:spLocks noGrp="1"/>
          </p:cNvSpPr>
          <p:nvPr>
            <p:ph type="body" sz="quarter" idx="13"/>
          </p:nvPr>
        </p:nvSpPr>
        <p:spPr>
          <a:xfrm>
            <a:off x="773075" y="2619878"/>
            <a:ext cx="7534052" cy="1665026"/>
          </a:xfrm>
        </p:spPr>
        <p:txBody>
          <a:bodyPr/>
          <a:lstStyle/>
          <a:p>
            <a:pPr marL="214308" indent="-214308">
              <a:buFont typeface="Arial" panose="020B0604020202020204" pitchFamily="34" charset="0"/>
              <a:buChar char="•"/>
            </a:pPr>
            <a:r>
              <a:rPr lang="en-US" dirty="0"/>
              <a:t>Define what is involved in the crisis intervention and screening process</a:t>
            </a:r>
          </a:p>
          <a:p>
            <a:pPr marL="214308" indent="-214308">
              <a:buFont typeface="Arial" panose="020B0604020202020204" pitchFamily="34" charset="0"/>
              <a:buChar char="•"/>
            </a:pPr>
            <a:r>
              <a:rPr lang="en-US" dirty="0"/>
              <a:t>Understand crisis intervention strategies and how they are applied</a:t>
            </a:r>
          </a:p>
          <a:p>
            <a:pPr marL="214308" indent="-214308">
              <a:buFont typeface="Arial" panose="020B0604020202020204" pitchFamily="34" charset="0"/>
              <a:buChar char="•"/>
            </a:pPr>
            <a:r>
              <a:rPr lang="en-US" dirty="0"/>
              <a:t>Define and role play active listening skills</a:t>
            </a:r>
          </a:p>
          <a:p>
            <a:pPr marL="214308" indent="-214308">
              <a:buFont typeface="Arial" panose="020B0604020202020204" pitchFamily="34" charset="0"/>
              <a:buChar char="•"/>
            </a:pPr>
            <a:r>
              <a:rPr lang="en-US" dirty="0"/>
              <a:t>Learn minimal encouragements, paraphrasing, reflecting, emotional labeling, validation, and affirmation</a:t>
            </a:r>
          </a:p>
          <a:p>
            <a:pPr marL="214308" indent="-214308">
              <a:buFont typeface="Arial" panose="020B0604020202020204" pitchFamily="34" charset="0"/>
              <a:buChar char="•"/>
            </a:pPr>
            <a:r>
              <a:rPr lang="en-US" dirty="0"/>
              <a:t>Gain knowledge regarding crisis plans and follow-up measures</a:t>
            </a:r>
          </a:p>
        </p:txBody>
      </p:sp>
      <p:sp>
        <p:nvSpPr>
          <p:cNvPr id="10" name="Text Placeholder 9">
            <a:extLst>
              <a:ext uri="{FF2B5EF4-FFF2-40B4-BE49-F238E27FC236}">
                <a16:creationId xmlns:a16="http://schemas.microsoft.com/office/drawing/2014/main" id="{B89046B2-5868-4C16-953B-46CAF1EB2BFC}"/>
              </a:ext>
            </a:extLst>
          </p:cNvPr>
          <p:cNvSpPr>
            <a:spLocks noGrp="1"/>
          </p:cNvSpPr>
          <p:nvPr>
            <p:ph type="body" sz="quarter" idx="15"/>
          </p:nvPr>
        </p:nvSpPr>
        <p:spPr>
          <a:xfrm>
            <a:off x="773075" y="4646401"/>
            <a:ext cx="7534052" cy="808084"/>
          </a:xfrm>
        </p:spPr>
        <p:txBody>
          <a:bodyPr/>
          <a:lstStyle/>
          <a:p>
            <a:pPr>
              <a:lnSpc>
                <a:spcPct val="100000"/>
              </a:lnSpc>
            </a:pPr>
            <a:r>
              <a:rPr lang="en-US" dirty="0"/>
              <a:t>To effectively execute crisis services, certain skills must be acquired or enhanced. This chapter covers many of these skills and explains why they are important to use with an individual in a crisis situation. It will be important to practice these skills so that you can become very familiar with them. Further research on these skills can be conducted as needed.</a:t>
            </a:r>
          </a:p>
          <a:p>
            <a:endParaRPr lang="en-US" dirty="0"/>
          </a:p>
        </p:txBody>
      </p:sp>
      <p:sp>
        <p:nvSpPr>
          <p:cNvPr id="9" name="Text Placeholder 8">
            <a:extLst>
              <a:ext uri="{FF2B5EF4-FFF2-40B4-BE49-F238E27FC236}">
                <a16:creationId xmlns:a16="http://schemas.microsoft.com/office/drawing/2014/main" id="{9F7CF103-A3A8-4446-97C6-27E837FA15A1}"/>
              </a:ext>
            </a:extLst>
          </p:cNvPr>
          <p:cNvSpPr>
            <a:spLocks noGrp="1"/>
          </p:cNvSpPr>
          <p:nvPr>
            <p:ph type="body" sz="quarter" idx="14"/>
          </p:nvPr>
        </p:nvSpPr>
        <p:spPr>
          <a:xfrm>
            <a:off x="730543" y="4246266"/>
            <a:ext cx="7534052" cy="365125"/>
          </a:xfrm>
        </p:spPr>
        <p:txBody>
          <a:bodyPr/>
          <a:lstStyle/>
          <a:p>
            <a:r>
              <a:rPr lang="en-US" dirty="0"/>
              <a:t>Discussion</a:t>
            </a:r>
          </a:p>
        </p:txBody>
      </p:sp>
      <p:sp>
        <p:nvSpPr>
          <p:cNvPr id="2" name="Title 1">
            <a:extLst>
              <a:ext uri="{FF2B5EF4-FFF2-40B4-BE49-F238E27FC236}">
                <a16:creationId xmlns:a16="http://schemas.microsoft.com/office/drawing/2014/main" id="{DE01EC99-33AE-4CF3-9FC1-6F038B93E3C2}"/>
              </a:ext>
            </a:extLst>
          </p:cNvPr>
          <p:cNvSpPr>
            <a:spLocks noGrp="1"/>
          </p:cNvSpPr>
          <p:nvPr>
            <p:ph type="ctrTitle"/>
          </p:nvPr>
        </p:nvSpPr>
        <p:spPr>
          <a:xfrm>
            <a:off x="628650" y="1358769"/>
            <a:ext cx="7886701" cy="1043959"/>
          </a:xfrm>
        </p:spPr>
        <p:txBody>
          <a:bodyPr/>
          <a:lstStyle/>
          <a:p>
            <a:r>
              <a:rPr lang="en-US" dirty="0"/>
              <a:t>Chapter Three: </a:t>
            </a:r>
            <a:br>
              <a:rPr lang="en-US" dirty="0"/>
            </a:br>
            <a:r>
              <a:rPr lang="en-US" dirty="0"/>
              <a:t>Early Intervention and Prevention </a:t>
            </a:r>
            <a:br>
              <a:rPr lang="en-US" dirty="0"/>
            </a:br>
            <a:endParaRPr lang="en-US" strike="sngStrike" dirty="0">
              <a:solidFill>
                <a:schemeClr val="bg2">
                  <a:lumMod val="90000"/>
                </a:schemeClr>
              </a:solidFill>
            </a:endParaRPr>
          </a:p>
        </p:txBody>
      </p:sp>
      <p:sp>
        <p:nvSpPr>
          <p:cNvPr id="7" name="Subtitle 6">
            <a:extLst>
              <a:ext uri="{FF2B5EF4-FFF2-40B4-BE49-F238E27FC236}">
                <a16:creationId xmlns:a16="http://schemas.microsoft.com/office/drawing/2014/main" id="{FBA3097F-119F-4488-AB21-1FEEEDA224EB}"/>
              </a:ext>
            </a:extLst>
          </p:cNvPr>
          <p:cNvSpPr>
            <a:spLocks noGrp="1"/>
          </p:cNvSpPr>
          <p:nvPr>
            <p:ph type="subTitle" idx="1"/>
          </p:nvPr>
        </p:nvSpPr>
        <p:spPr>
          <a:xfrm>
            <a:off x="730543" y="2245325"/>
            <a:ext cx="7534052" cy="365125"/>
          </a:xfrm>
        </p:spPr>
        <p:txBody>
          <a:bodyPr/>
          <a:lstStyle/>
          <a:p>
            <a:r>
              <a:rPr lang="en-US" dirty="0"/>
              <a:t>Objectives</a:t>
            </a:r>
          </a:p>
        </p:txBody>
      </p:sp>
      <p:sp>
        <p:nvSpPr>
          <p:cNvPr id="4" name="Footer Placeholder 3">
            <a:extLst>
              <a:ext uri="{FF2B5EF4-FFF2-40B4-BE49-F238E27FC236}">
                <a16:creationId xmlns:a16="http://schemas.microsoft.com/office/drawing/2014/main" id="{E65D3AF4-7274-4359-84C0-09336BD6E3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937940-F385-4CA7-A906-5AE54953E38A}"/>
              </a:ext>
            </a:extLst>
          </p:cNvPr>
          <p:cNvSpPr>
            <a:spLocks noGrp="1"/>
          </p:cNvSpPr>
          <p:nvPr>
            <p:ph type="sldNum" sz="quarter" idx="12"/>
          </p:nvPr>
        </p:nvSpPr>
        <p:spPr/>
        <p:txBody>
          <a:bodyPr/>
          <a:lstStyle/>
          <a:p>
            <a:fld id="{C594740B-4443-42E0-BD04-50747A72C1C0}" type="slidenum">
              <a:rPr lang="en-US" smtClean="0"/>
              <a:t>31</a:t>
            </a:fld>
            <a:endParaRPr lang="en-US"/>
          </a:p>
        </p:txBody>
      </p:sp>
      <p:cxnSp>
        <p:nvCxnSpPr>
          <p:cNvPr id="11" name="Straight Connector 10">
            <a:extLst>
              <a:ext uri="{FF2B5EF4-FFF2-40B4-BE49-F238E27FC236}">
                <a16:creationId xmlns:a16="http://schemas.microsoft.com/office/drawing/2014/main" id="{766C7EEB-198A-4C42-906B-40F1D80A5636}"/>
              </a:ext>
            </a:extLst>
          </p:cNvPr>
          <p:cNvCxnSpPr>
            <a:cxnSpLocks/>
          </p:cNvCxnSpPr>
          <p:nvPr/>
        </p:nvCxnSpPr>
        <p:spPr>
          <a:xfrm>
            <a:off x="804974" y="2577346"/>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1913CF-4204-4A85-B1E3-292CB47307FE}"/>
              </a:ext>
            </a:extLst>
          </p:cNvPr>
          <p:cNvCxnSpPr>
            <a:cxnSpLocks/>
          </p:cNvCxnSpPr>
          <p:nvPr/>
        </p:nvCxnSpPr>
        <p:spPr>
          <a:xfrm>
            <a:off x="849108" y="4596986"/>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93606F0-F40B-425B-9B96-7EEDA0C4A532}"/>
              </a:ext>
            </a:extLst>
          </p:cNvPr>
          <p:cNvSpPr/>
          <p:nvPr/>
        </p:nvSpPr>
        <p:spPr>
          <a:xfrm>
            <a:off x="628650" y="2125067"/>
            <a:ext cx="7886701" cy="358460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43679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10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fade">
                                      <p:cBhvr>
                                        <p:cTn id="35" dur="500"/>
                                        <p:tgtEl>
                                          <p:spTgt spid="8">
                                            <p:txEl>
                                              <p:pRg st="3" end="3"/>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fade">
                                      <p:cBhvr>
                                        <p:cTn id="39" dur="500"/>
                                        <p:tgtEl>
                                          <p:spTgt spid="8">
                                            <p:txEl>
                                              <p:pRg st="4" end="4"/>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childTnLst>
                          </p:cTn>
                        </p:par>
                        <p:par>
                          <p:cTn id="44" fill="hold">
                            <p:stCondLst>
                              <p:cond delay="5500"/>
                            </p:stCondLst>
                            <p:childTnLst>
                              <p:par>
                                <p:cTn id="45" presetID="10"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0">
                                            <p:txEl>
                                              <p:pRg st="0" end="0"/>
                                            </p:txEl>
                                          </p:spTgt>
                                        </p:tgtEl>
                                        <p:attrNameLst>
                                          <p:attrName>style.visibility</p:attrName>
                                        </p:attrNameLst>
                                      </p:cBhvr>
                                      <p:to>
                                        <p:strVal val="visible"/>
                                      </p:to>
                                    </p:set>
                                    <p:animEffect transition="in" filter="fade">
                                      <p:cBhvr>
                                        <p:cTn id="5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10" grpId="0" build="p"/>
      <p:bldP spid="9" grpId="0" build="p"/>
      <p:bldP spid="2" grpId="0"/>
      <p:bldP spid="7" grpId="0" build="p"/>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FABC-4254-4D46-A62D-39A4B7F9BF30}"/>
              </a:ext>
            </a:extLst>
          </p:cNvPr>
          <p:cNvSpPr>
            <a:spLocks noGrp="1"/>
          </p:cNvSpPr>
          <p:nvPr>
            <p:ph type="title"/>
          </p:nvPr>
        </p:nvSpPr>
        <p:spPr>
          <a:xfrm>
            <a:off x="628650" y="731228"/>
            <a:ext cx="7886700" cy="481999"/>
          </a:xfrm>
        </p:spPr>
        <p:txBody>
          <a:bodyPr/>
          <a:lstStyle/>
          <a:p>
            <a:r>
              <a:rPr lang="en-US" dirty="0"/>
              <a:t>Intervention Screening</a:t>
            </a:r>
          </a:p>
        </p:txBody>
      </p:sp>
      <p:sp>
        <p:nvSpPr>
          <p:cNvPr id="3" name="Content Placeholder 2">
            <a:extLst>
              <a:ext uri="{FF2B5EF4-FFF2-40B4-BE49-F238E27FC236}">
                <a16:creationId xmlns:a16="http://schemas.microsoft.com/office/drawing/2014/main" id="{EF36F961-D982-433A-B1A4-23864A62FB69}"/>
              </a:ext>
            </a:extLst>
          </p:cNvPr>
          <p:cNvSpPr>
            <a:spLocks noGrp="1"/>
          </p:cNvSpPr>
          <p:nvPr>
            <p:ph idx="4294967295"/>
          </p:nvPr>
        </p:nvSpPr>
        <p:spPr>
          <a:xfrm>
            <a:off x="413657" y="1254751"/>
            <a:ext cx="8305800" cy="5101998"/>
          </a:xfrm>
        </p:spPr>
        <p:txBody>
          <a:bodyPr>
            <a:noAutofit/>
          </a:bodyPr>
          <a:lstStyle/>
          <a:p>
            <a:pPr>
              <a:lnSpc>
                <a:spcPct val="110000"/>
              </a:lnSpc>
            </a:pPr>
            <a:r>
              <a:rPr lang="en-US" dirty="0"/>
              <a:t>A screening determines the problem and needs of the individual as well as provides guidance for crisis prevention and/or early intervention. Prior to initiating any crisis assessment service, a screening of the potential crisis situation must be conducted. The screening may be formal and occur through a telephone call to a crisis line, an appointment with a case manager, mental health service provider, or telehealth interview, or may be informal through information obtained from a family member or others. Screening information (which may be incomplete or from an untrained person) can help determine if a formal crisis assessment service is warranted. </a:t>
            </a:r>
          </a:p>
          <a:p>
            <a:r>
              <a:rPr lang="en-US" sz="1600" b="1" dirty="0">
                <a:solidFill>
                  <a:srgbClr val="20386D"/>
                </a:solidFill>
                <a:latin typeface="PermianSlabSerifTypeface" panose="02000000000000000000" pitchFamily="50" charset="0"/>
              </a:rPr>
              <a:t>What is included in a formal crisis intervention screening? </a:t>
            </a:r>
          </a:p>
          <a:p>
            <a:br>
              <a:rPr lang="en-US" dirty="0"/>
            </a:br>
            <a:r>
              <a:rPr lang="en-US" dirty="0"/>
              <a:t> </a:t>
            </a:r>
          </a:p>
          <a:p>
            <a:endParaRPr lang="en-US" dirty="0"/>
          </a:p>
          <a:p>
            <a:endParaRPr lang="en-US" dirty="0"/>
          </a:p>
          <a:p>
            <a:endParaRPr lang="en-US" dirty="0"/>
          </a:p>
          <a:p>
            <a:endParaRPr lang="en-US" dirty="0"/>
          </a:p>
          <a:p>
            <a:endParaRPr lang="en-US" dirty="0"/>
          </a:p>
          <a:p>
            <a:endParaRPr lang="en-US" dirty="0"/>
          </a:p>
          <a:p>
            <a:endParaRPr lang="en-US" i="1" dirty="0"/>
          </a:p>
          <a:p>
            <a:r>
              <a:rPr lang="en-US" i="1" dirty="0"/>
              <a:t>Note: disruptions in life that may not create a crisis situation for one person at any given time might create a crisis situation for another person. Alternately, disruptions that might not have posed a challenge during one time may cause significant turmoil at other times in the person’s life. If the person believes that he or she is experiencing a crisis, it is best to honor that belief. </a:t>
            </a:r>
          </a:p>
          <a:p>
            <a:endParaRPr lang="en-US" dirty="0"/>
          </a:p>
        </p:txBody>
      </p:sp>
      <p:sp>
        <p:nvSpPr>
          <p:cNvPr id="4" name="Footer Placeholder 3">
            <a:extLst>
              <a:ext uri="{FF2B5EF4-FFF2-40B4-BE49-F238E27FC236}">
                <a16:creationId xmlns:a16="http://schemas.microsoft.com/office/drawing/2014/main" id="{92CB904D-5488-461B-A5F7-BAC06998DA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394976-CA00-43F9-85AA-B7572623C806}"/>
              </a:ext>
            </a:extLst>
          </p:cNvPr>
          <p:cNvSpPr>
            <a:spLocks noGrp="1"/>
          </p:cNvSpPr>
          <p:nvPr>
            <p:ph type="sldNum" sz="quarter" idx="12"/>
          </p:nvPr>
        </p:nvSpPr>
        <p:spPr/>
        <p:txBody>
          <a:bodyPr/>
          <a:lstStyle/>
          <a:p>
            <a:fld id="{C594740B-4443-42E0-BD04-50747A72C1C0}" type="slidenum">
              <a:rPr lang="en-US" smtClean="0"/>
              <a:t>32</a:t>
            </a:fld>
            <a:endParaRPr lang="en-US"/>
          </a:p>
        </p:txBody>
      </p:sp>
      <p:graphicFrame>
        <p:nvGraphicFramePr>
          <p:cNvPr id="6" name="Diagram 5"/>
          <p:cNvGraphicFramePr/>
          <p:nvPr>
            <p:extLst>
              <p:ext uri="{D42A27DB-BD31-4B8C-83A1-F6EECF244321}">
                <p14:modId xmlns:p14="http://schemas.microsoft.com/office/powerpoint/2010/main" val="2213599493"/>
              </p:ext>
            </p:extLst>
          </p:nvPr>
        </p:nvGraphicFramePr>
        <p:xfrm>
          <a:off x="535101" y="3226475"/>
          <a:ext cx="8073798" cy="2301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09612" y="2886078"/>
            <a:ext cx="3692979" cy="276999"/>
          </a:xfrm>
          <a:prstGeom prst="rect">
            <a:avLst/>
          </a:prstGeom>
          <a:noFill/>
        </p:spPr>
        <p:txBody>
          <a:bodyPr wrap="square" rtlCol="0">
            <a:spAutoFit/>
          </a:bodyPr>
          <a:lstStyle/>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Gather basic demographic information </a:t>
            </a:r>
          </a:p>
        </p:txBody>
      </p:sp>
      <p:sp>
        <p:nvSpPr>
          <p:cNvPr id="8" name="TextBox 7"/>
          <p:cNvSpPr txBox="1"/>
          <p:nvPr/>
        </p:nvSpPr>
        <p:spPr>
          <a:xfrm>
            <a:off x="4483554" y="2886078"/>
            <a:ext cx="3778703" cy="276999"/>
          </a:xfrm>
          <a:prstGeom prst="rect">
            <a:avLst/>
          </a:prstGeom>
          <a:noFill/>
        </p:spPr>
        <p:txBody>
          <a:bodyPr wrap="square" rtlCol="0">
            <a:spAutoFit/>
          </a:bodyPr>
          <a:lstStyle/>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Determine whether a crisis situation may exist </a:t>
            </a:r>
          </a:p>
        </p:txBody>
      </p:sp>
      <p:sp>
        <p:nvSpPr>
          <p:cNvPr id="9" name="TextBox 8"/>
          <p:cNvSpPr txBox="1"/>
          <p:nvPr/>
        </p:nvSpPr>
        <p:spPr>
          <a:xfrm>
            <a:off x="728663" y="3116911"/>
            <a:ext cx="2181225" cy="276999"/>
          </a:xfrm>
          <a:prstGeom prst="rect">
            <a:avLst/>
          </a:prstGeom>
          <a:noFill/>
        </p:spPr>
        <p:txBody>
          <a:bodyPr wrap="square" rtlCol="0">
            <a:spAutoFit/>
          </a:bodyPr>
          <a:lstStyle/>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Identify Parties Involved </a:t>
            </a:r>
          </a:p>
        </p:txBody>
      </p:sp>
      <p:sp>
        <p:nvSpPr>
          <p:cNvPr id="10" name="TextBox 9"/>
          <p:cNvSpPr txBox="1"/>
          <p:nvPr/>
        </p:nvSpPr>
        <p:spPr>
          <a:xfrm>
            <a:off x="4466545" y="3116911"/>
            <a:ext cx="3795712" cy="276999"/>
          </a:xfrm>
          <a:prstGeom prst="rect">
            <a:avLst/>
          </a:prstGeom>
          <a:noFill/>
        </p:spPr>
        <p:txBody>
          <a:bodyPr wrap="square" rtlCol="0">
            <a:spAutoFit/>
          </a:bodyPr>
          <a:lstStyle/>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Determine an appropriate level of response </a:t>
            </a:r>
          </a:p>
        </p:txBody>
      </p:sp>
      <p:sp>
        <p:nvSpPr>
          <p:cNvPr id="11" name="Rectangle 10">
            <a:extLst>
              <a:ext uri="{FF2B5EF4-FFF2-40B4-BE49-F238E27FC236}">
                <a16:creationId xmlns:a16="http://schemas.microsoft.com/office/drawing/2014/main" id="{4A479778-1FCA-48C6-9AC6-EC2B00149BE7}"/>
              </a:ext>
            </a:extLst>
          </p:cNvPr>
          <p:cNvSpPr/>
          <p:nvPr/>
        </p:nvSpPr>
        <p:spPr>
          <a:xfrm>
            <a:off x="310243" y="1212617"/>
            <a:ext cx="8523515" cy="500312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2" name="Straight Connector 11">
            <a:extLst>
              <a:ext uri="{FF2B5EF4-FFF2-40B4-BE49-F238E27FC236}">
                <a16:creationId xmlns:a16="http://schemas.microsoft.com/office/drawing/2014/main" id="{F2D0EB00-7E5E-4AFE-BD2E-0528BD039CE6}"/>
              </a:ext>
            </a:extLst>
          </p:cNvPr>
          <p:cNvCxnSpPr>
            <a:cxnSpLocks/>
          </p:cNvCxnSpPr>
          <p:nvPr/>
        </p:nvCxnSpPr>
        <p:spPr>
          <a:xfrm>
            <a:off x="474379" y="2886078"/>
            <a:ext cx="819524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523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heel(1)">
                                      <p:cBhvr>
                                        <p:cTn id="11" dur="1000"/>
                                        <p:tgtEl>
                                          <p:spTgt spid="1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6">
                                            <p:graphicEl>
                                              <a:dgm id="{4ACE0D2E-A7B8-49F0-B9F6-5A6F66672C00}"/>
                                            </p:graphicEl>
                                          </p:spTgt>
                                        </p:tgtEl>
                                        <p:attrNameLst>
                                          <p:attrName>style.visibility</p:attrName>
                                        </p:attrNameLst>
                                      </p:cBhvr>
                                      <p:to>
                                        <p:strVal val="visible"/>
                                      </p:to>
                                    </p:set>
                                    <p:animEffect transition="in" filter="fade">
                                      <p:cBhvr>
                                        <p:cTn id="40" dur="500"/>
                                        <p:tgtEl>
                                          <p:spTgt spid="6">
                                            <p:graphicEl>
                                              <a:dgm id="{4ACE0D2E-A7B8-49F0-B9F6-5A6F66672C00}"/>
                                            </p:graphic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6">
                                            <p:graphicEl>
                                              <a:dgm id="{031E031D-90B1-4041-A674-D310FCB64793}"/>
                                            </p:graphicEl>
                                          </p:spTgt>
                                        </p:tgtEl>
                                        <p:attrNameLst>
                                          <p:attrName>style.visibility</p:attrName>
                                        </p:attrNameLst>
                                      </p:cBhvr>
                                      <p:to>
                                        <p:strVal val="visible"/>
                                      </p:to>
                                    </p:set>
                                    <p:animEffect transition="in" filter="fade">
                                      <p:cBhvr>
                                        <p:cTn id="44" dur="1000"/>
                                        <p:tgtEl>
                                          <p:spTgt spid="6">
                                            <p:graphicEl>
                                              <a:dgm id="{031E031D-90B1-4041-A674-D310FCB64793}"/>
                                            </p:graphicEl>
                                          </p:spTgt>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6">
                                            <p:graphicEl>
                                              <a:dgm id="{B4D05E7D-E6F7-4BE0-B3E9-155A3079B353}"/>
                                            </p:graphicEl>
                                          </p:spTgt>
                                        </p:tgtEl>
                                        <p:attrNameLst>
                                          <p:attrName>style.visibility</p:attrName>
                                        </p:attrNameLst>
                                      </p:cBhvr>
                                      <p:to>
                                        <p:strVal val="visible"/>
                                      </p:to>
                                    </p:set>
                                    <p:animEffect transition="in" filter="fade">
                                      <p:cBhvr>
                                        <p:cTn id="48" dur="1000"/>
                                        <p:tgtEl>
                                          <p:spTgt spid="6">
                                            <p:graphicEl>
                                              <a:dgm id="{B4D05E7D-E6F7-4BE0-B3E9-155A3079B353}"/>
                                            </p:graphicEl>
                                          </p:spTgt>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6">
                                            <p:graphicEl>
                                              <a:dgm id="{57CBBCF3-8592-4175-B473-0418270A652A}"/>
                                            </p:graphicEl>
                                          </p:spTgt>
                                        </p:tgtEl>
                                        <p:attrNameLst>
                                          <p:attrName>style.visibility</p:attrName>
                                        </p:attrNameLst>
                                      </p:cBhvr>
                                      <p:to>
                                        <p:strVal val="visible"/>
                                      </p:to>
                                    </p:set>
                                    <p:animEffect transition="in" filter="fade">
                                      <p:cBhvr>
                                        <p:cTn id="52" dur="1000"/>
                                        <p:tgtEl>
                                          <p:spTgt spid="6">
                                            <p:graphicEl>
                                              <a:dgm id="{57CBBCF3-8592-4175-B473-0418270A652A}"/>
                                            </p:graphicEl>
                                          </p:spTgt>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6">
                                            <p:graphicEl>
                                              <a:dgm id="{3FF5C10A-CEEC-45D8-B77D-BFC6E7C6DAC4}"/>
                                            </p:graphicEl>
                                          </p:spTgt>
                                        </p:tgtEl>
                                        <p:attrNameLst>
                                          <p:attrName>style.visibility</p:attrName>
                                        </p:attrNameLst>
                                      </p:cBhvr>
                                      <p:to>
                                        <p:strVal val="visible"/>
                                      </p:to>
                                    </p:set>
                                    <p:animEffect transition="in" filter="fade">
                                      <p:cBhvr>
                                        <p:cTn id="56" dur="1000"/>
                                        <p:tgtEl>
                                          <p:spTgt spid="6">
                                            <p:graphicEl>
                                              <a:dgm id="{3FF5C10A-CEEC-45D8-B77D-BFC6E7C6DAC4}"/>
                                            </p:graphicEl>
                                          </p:spTgt>
                                        </p:tgtEl>
                                      </p:cBhvr>
                                    </p:animEffect>
                                  </p:childTnLst>
                                </p:cTn>
                              </p:par>
                            </p:childTnLst>
                          </p:cTn>
                        </p:par>
                        <p:par>
                          <p:cTn id="57" fill="hold">
                            <p:stCondLst>
                              <p:cond delay="8000"/>
                            </p:stCondLst>
                            <p:childTnLst>
                              <p:par>
                                <p:cTn id="58" presetID="10" presetClass="entr" presetSubtype="0" fill="hold" grpId="0" nodeType="afterEffect">
                                  <p:stCondLst>
                                    <p:cond delay="0"/>
                                  </p:stCondLst>
                                  <p:childTnLst>
                                    <p:set>
                                      <p:cBhvr>
                                        <p:cTn id="59" dur="1" fill="hold">
                                          <p:stCondLst>
                                            <p:cond delay="0"/>
                                          </p:stCondLst>
                                        </p:cTn>
                                        <p:tgtEl>
                                          <p:spTgt spid="6">
                                            <p:graphicEl>
                                              <a:dgm id="{D9B872E6-1901-4485-A108-BB30DEF7CD52}"/>
                                            </p:graphicEl>
                                          </p:spTgt>
                                        </p:tgtEl>
                                        <p:attrNameLst>
                                          <p:attrName>style.visibility</p:attrName>
                                        </p:attrNameLst>
                                      </p:cBhvr>
                                      <p:to>
                                        <p:strVal val="visible"/>
                                      </p:to>
                                    </p:set>
                                    <p:animEffect transition="in" filter="fade">
                                      <p:cBhvr>
                                        <p:cTn id="60" dur="1000"/>
                                        <p:tgtEl>
                                          <p:spTgt spid="6">
                                            <p:graphicEl>
                                              <a:dgm id="{D9B872E6-1901-4485-A108-BB30DEF7CD52}"/>
                                            </p:graphicEl>
                                          </p:spTgt>
                                        </p:tgtEl>
                                      </p:cBhvr>
                                    </p:animEffect>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6">
                                            <p:graphicEl>
                                              <a:dgm id="{E7F63C40-DAD1-4F4B-8A3F-F62C594317C3}"/>
                                            </p:graphicEl>
                                          </p:spTgt>
                                        </p:tgtEl>
                                        <p:attrNameLst>
                                          <p:attrName>style.visibility</p:attrName>
                                        </p:attrNameLst>
                                      </p:cBhvr>
                                      <p:to>
                                        <p:strVal val="visible"/>
                                      </p:to>
                                    </p:set>
                                    <p:animEffect transition="in" filter="fade">
                                      <p:cBhvr>
                                        <p:cTn id="64" dur="1000"/>
                                        <p:tgtEl>
                                          <p:spTgt spid="6">
                                            <p:graphicEl>
                                              <a:dgm id="{E7F63C40-DAD1-4F4B-8A3F-F62C594317C3}"/>
                                            </p:graphicEl>
                                          </p:spTgt>
                                        </p:tgtEl>
                                      </p:cBhvr>
                                    </p:animEffect>
                                  </p:childTnLst>
                                </p:cTn>
                              </p:par>
                            </p:childTnLst>
                          </p:cTn>
                        </p:par>
                        <p:par>
                          <p:cTn id="65" fill="hold">
                            <p:stCondLst>
                              <p:cond delay="10000"/>
                            </p:stCondLst>
                            <p:childTnLst>
                              <p:par>
                                <p:cTn id="66" presetID="10" presetClass="entr" presetSubtype="0" fill="hold" grpId="0" nodeType="afterEffect">
                                  <p:stCondLst>
                                    <p:cond delay="0"/>
                                  </p:stCondLst>
                                  <p:childTnLst>
                                    <p:set>
                                      <p:cBhvr>
                                        <p:cTn id="67" dur="1" fill="hold">
                                          <p:stCondLst>
                                            <p:cond delay="0"/>
                                          </p:stCondLst>
                                        </p:cTn>
                                        <p:tgtEl>
                                          <p:spTgt spid="6">
                                            <p:graphicEl>
                                              <a:dgm id="{2E6648F0-9A5D-47CA-BCE7-0D8998A6CA02}"/>
                                            </p:graphicEl>
                                          </p:spTgt>
                                        </p:tgtEl>
                                        <p:attrNameLst>
                                          <p:attrName>style.visibility</p:attrName>
                                        </p:attrNameLst>
                                      </p:cBhvr>
                                      <p:to>
                                        <p:strVal val="visible"/>
                                      </p:to>
                                    </p:set>
                                    <p:animEffect transition="in" filter="fade">
                                      <p:cBhvr>
                                        <p:cTn id="68" dur="1000"/>
                                        <p:tgtEl>
                                          <p:spTgt spid="6">
                                            <p:graphicEl>
                                              <a:dgm id="{2E6648F0-9A5D-47CA-BCE7-0D8998A6CA02}"/>
                                            </p:graphicEl>
                                          </p:spTgt>
                                        </p:tgtEl>
                                      </p:cBhvr>
                                    </p:animEffect>
                                  </p:childTnLst>
                                </p:cTn>
                              </p:par>
                            </p:childTnLst>
                          </p:cTn>
                        </p:par>
                        <p:par>
                          <p:cTn id="69" fill="hold">
                            <p:stCondLst>
                              <p:cond delay="11000"/>
                            </p:stCondLst>
                            <p:childTnLst>
                              <p:par>
                                <p:cTn id="70" presetID="10" presetClass="entr" presetSubtype="0" fill="hold" grpId="0" nodeType="afterEffect">
                                  <p:stCondLst>
                                    <p:cond delay="0"/>
                                  </p:stCondLst>
                                  <p:childTnLst>
                                    <p:set>
                                      <p:cBhvr>
                                        <p:cTn id="71" dur="1" fill="hold">
                                          <p:stCondLst>
                                            <p:cond delay="0"/>
                                          </p:stCondLst>
                                        </p:cTn>
                                        <p:tgtEl>
                                          <p:spTgt spid="6">
                                            <p:graphicEl>
                                              <a:dgm id="{19DEF9B2-5B71-4D01-8892-CA8A9D32D556}"/>
                                            </p:graphicEl>
                                          </p:spTgt>
                                        </p:tgtEl>
                                        <p:attrNameLst>
                                          <p:attrName>style.visibility</p:attrName>
                                        </p:attrNameLst>
                                      </p:cBhvr>
                                      <p:to>
                                        <p:strVal val="visible"/>
                                      </p:to>
                                    </p:set>
                                    <p:animEffect transition="in" filter="fade">
                                      <p:cBhvr>
                                        <p:cTn id="72" dur="1000"/>
                                        <p:tgtEl>
                                          <p:spTgt spid="6">
                                            <p:graphicEl>
                                              <a:dgm id="{19DEF9B2-5B71-4D01-8892-CA8A9D32D556}"/>
                                            </p:graphicEl>
                                          </p:spTgt>
                                        </p:tgtEl>
                                      </p:cBhvr>
                                    </p:animEffect>
                                  </p:childTnLst>
                                </p:cTn>
                              </p:par>
                            </p:childTnLst>
                          </p:cTn>
                        </p:par>
                        <p:par>
                          <p:cTn id="73" fill="hold">
                            <p:stCondLst>
                              <p:cond delay="12000"/>
                            </p:stCondLst>
                            <p:childTnLst>
                              <p:par>
                                <p:cTn id="74" presetID="10" presetClass="entr" presetSubtype="0" fill="hold" grpId="0" nodeType="afterEffect">
                                  <p:stCondLst>
                                    <p:cond delay="0"/>
                                  </p:stCondLst>
                                  <p:childTnLst>
                                    <p:set>
                                      <p:cBhvr>
                                        <p:cTn id="75" dur="1" fill="hold">
                                          <p:stCondLst>
                                            <p:cond delay="0"/>
                                          </p:stCondLst>
                                        </p:cTn>
                                        <p:tgtEl>
                                          <p:spTgt spid="3">
                                            <p:txEl>
                                              <p:pRg st="2" end="2"/>
                                            </p:txEl>
                                          </p:spTgt>
                                        </p:tgtEl>
                                        <p:attrNameLst>
                                          <p:attrName>style.visibility</p:attrName>
                                        </p:attrNameLst>
                                      </p:cBhvr>
                                      <p:to>
                                        <p:strVal val="visible"/>
                                      </p:to>
                                    </p:set>
                                    <p:animEffect transition="in" filter="fade">
                                      <p:cBhvr>
                                        <p:cTn id="76" dur="500"/>
                                        <p:tgtEl>
                                          <p:spTgt spid="3">
                                            <p:txEl>
                                              <p:pRg st="2" end="2"/>
                                            </p:txEl>
                                          </p:spTgt>
                                        </p:tgtEl>
                                      </p:cBhvr>
                                    </p:animEffect>
                                  </p:childTnLst>
                                </p:cTn>
                              </p:par>
                            </p:childTnLst>
                          </p:cTn>
                        </p:par>
                        <p:par>
                          <p:cTn id="77" fill="hold">
                            <p:stCondLst>
                              <p:cond delay="12500"/>
                            </p:stCondLst>
                            <p:childTnLst>
                              <p:par>
                                <p:cTn id="78" presetID="10" presetClass="entr" presetSubtype="0" fill="hold" grpId="0" nodeType="afterEffect">
                                  <p:stCondLst>
                                    <p:cond delay="0"/>
                                  </p:stCondLst>
                                  <p:childTnLst>
                                    <p:set>
                                      <p:cBhvr>
                                        <p:cTn id="79" dur="1" fill="hold">
                                          <p:stCondLst>
                                            <p:cond delay="0"/>
                                          </p:stCondLst>
                                        </p:cTn>
                                        <p:tgtEl>
                                          <p:spTgt spid="3">
                                            <p:txEl>
                                              <p:pRg st="10" end="10"/>
                                            </p:txEl>
                                          </p:spTgt>
                                        </p:tgtEl>
                                        <p:attrNameLst>
                                          <p:attrName>style.visibility</p:attrName>
                                        </p:attrNameLst>
                                      </p:cBhvr>
                                      <p:to>
                                        <p:strVal val="visible"/>
                                      </p:to>
                                    </p:set>
                                    <p:animEffect transition="in" filter="fade">
                                      <p:cBhvr>
                                        <p:cTn id="8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Graphic spid="6" grpId="0" uiExpand="1">
        <p:bldSub>
          <a:bldDgm bld="one"/>
        </p:bldSub>
      </p:bldGraphic>
      <p:bldP spid="7" grpId="0"/>
      <p:bldP spid="8" grpId="0"/>
      <p:bldP spid="9" grpId="0"/>
      <p:bldP spid="10" grpId="0"/>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0AD8D-DEEF-494F-9F0B-41E6D8181763}"/>
              </a:ext>
            </a:extLst>
          </p:cNvPr>
          <p:cNvSpPr>
            <a:spLocks noGrp="1"/>
          </p:cNvSpPr>
          <p:nvPr>
            <p:ph type="title"/>
          </p:nvPr>
        </p:nvSpPr>
        <p:spPr>
          <a:xfrm>
            <a:off x="628650" y="953513"/>
            <a:ext cx="7886700" cy="481999"/>
          </a:xfrm>
        </p:spPr>
        <p:txBody>
          <a:bodyPr/>
          <a:lstStyle/>
          <a:p>
            <a:r>
              <a:rPr lang="en-US" dirty="0"/>
              <a:t>What is included in a Crisis Assessment?</a:t>
            </a:r>
          </a:p>
        </p:txBody>
      </p:sp>
      <p:sp>
        <p:nvSpPr>
          <p:cNvPr id="3" name="Content Placeholder 2">
            <a:extLst>
              <a:ext uri="{FF2B5EF4-FFF2-40B4-BE49-F238E27FC236}">
                <a16:creationId xmlns:a16="http://schemas.microsoft.com/office/drawing/2014/main" id="{8A544EAE-1C60-4529-9EBB-F5E6313A3902}"/>
              </a:ext>
            </a:extLst>
          </p:cNvPr>
          <p:cNvSpPr>
            <a:spLocks noGrp="1"/>
          </p:cNvSpPr>
          <p:nvPr>
            <p:ph idx="4294967295"/>
          </p:nvPr>
        </p:nvSpPr>
        <p:spPr>
          <a:xfrm>
            <a:off x="446567" y="1541726"/>
            <a:ext cx="8229600" cy="4614534"/>
          </a:xfrm>
        </p:spPr>
        <p:txBody>
          <a:bodyPr>
            <a:noAutofit/>
          </a:bodyPr>
          <a:lstStyle/>
          <a:p>
            <a:r>
              <a:rPr lang="en-US" dirty="0"/>
              <a:t>A crisis assessment evaluates any </a:t>
            </a:r>
            <a:r>
              <a:rPr lang="en-US" b="1" dirty="0"/>
              <a:t>immediate</a:t>
            </a:r>
            <a:r>
              <a:rPr lang="en-US" dirty="0"/>
              <a:t> need for emergency services and, as time permits, the person’s current life situation, sources of stress and acuity level, mental health problems and symptoms, strengths, cultural considerations, identifiable and realistic support network, drug and alcohol use, current medication use, vulnerabilities, and current functioning.</a:t>
            </a:r>
          </a:p>
          <a:p>
            <a:r>
              <a:rPr lang="en-US" sz="1600" b="1" dirty="0">
                <a:solidFill>
                  <a:srgbClr val="20386D"/>
                </a:solidFill>
                <a:latin typeface="PermianSlabSerifTypeface" panose="02000000000000000000" pitchFamily="50" charset="0"/>
              </a:rPr>
              <a:t>What are mental health crisis intervention services?</a:t>
            </a:r>
          </a:p>
          <a:p>
            <a:r>
              <a:rPr lang="en-US" dirty="0"/>
              <a:t>“Mental health crisis intervention services” means face-to-face, short-term, intensive mental health services initiated during a mental health crisis or mental health emergency to help the person cope with immediate stressors, identify and utilize available resources and strengths, and begin to return to the person’s baseline level of functioning.</a:t>
            </a:r>
            <a:r>
              <a:rPr lang="en-US" baseline="30000" dirty="0"/>
              <a:t>*</a:t>
            </a:r>
            <a:r>
              <a:rPr lang="en-US" dirty="0"/>
              <a:t> Intervention settings may include the person’s home, the home of a friend or family member, a clinic, emergency room, provider office, jail or other community settings. Mental health crisis intervention services must be available 24 hours a day, seven days a week. </a:t>
            </a:r>
          </a:p>
          <a:p>
            <a:r>
              <a:rPr lang="en-US" sz="1600" b="1" dirty="0">
                <a:solidFill>
                  <a:srgbClr val="20386D"/>
                </a:solidFill>
                <a:latin typeface="PermianSlabSerifTypeface" panose="02000000000000000000" pitchFamily="50" charset="0"/>
              </a:rPr>
              <a:t>Possible determinants indicating the need for a face-to-face intervention include:</a:t>
            </a:r>
            <a:br>
              <a:rPr lang="en-US" b="1" dirty="0"/>
            </a:br>
            <a:endParaRPr lang="en-US" b="1" dirty="0"/>
          </a:p>
          <a:p>
            <a:endParaRPr lang="en-US" dirty="0"/>
          </a:p>
          <a:p>
            <a:endParaRPr lang="en-US" dirty="0"/>
          </a:p>
          <a:p>
            <a:r>
              <a:rPr lang="en-US" dirty="0"/>
              <a:t>If the crisis assessment determines that crisis intervention services are needed, the intervention services must be provided as urgent or emergent.</a:t>
            </a:r>
          </a:p>
          <a:p>
            <a:r>
              <a:rPr lang="en-US" b="1" i="1" baseline="30000" dirty="0"/>
              <a:t>*</a:t>
            </a:r>
            <a:r>
              <a:rPr lang="en-US" b="1" i="1" dirty="0"/>
              <a:t>Baseline level of functioning</a:t>
            </a:r>
            <a:r>
              <a:rPr lang="en-US" i="1" dirty="0"/>
              <a:t>: The usual abilities of the person to perform daily activities effectively.</a:t>
            </a:r>
          </a:p>
          <a:p>
            <a:r>
              <a:rPr lang="en-US" b="1" i="1" baseline="30000" dirty="0"/>
              <a:t>**</a:t>
            </a:r>
            <a:r>
              <a:rPr lang="en-US" b="1" i="1" dirty="0"/>
              <a:t>Dysphoria</a:t>
            </a:r>
            <a:r>
              <a:rPr lang="en-US" i="1" dirty="0"/>
              <a:t>: Deep sadness, anxiety, and restlessness</a:t>
            </a:r>
          </a:p>
        </p:txBody>
      </p:sp>
      <p:sp>
        <p:nvSpPr>
          <p:cNvPr id="4" name="Footer Placeholder 3">
            <a:extLst>
              <a:ext uri="{FF2B5EF4-FFF2-40B4-BE49-F238E27FC236}">
                <a16:creationId xmlns:a16="http://schemas.microsoft.com/office/drawing/2014/main" id="{99EFF496-8377-4CC2-9F01-4CF76BE1D11F}"/>
              </a:ext>
            </a:extLst>
          </p:cNvPr>
          <p:cNvSpPr>
            <a:spLocks noGrp="1"/>
          </p:cNvSpPr>
          <p:nvPr>
            <p:ph type="ftr" sz="quarter" idx="11"/>
          </p:nvPr>
        </p:nvSpPr>
        <p:spPr/>
        <p:txBody>
          <a:bodyPr/>
          <a:lstStyle/>
          <a:p>
            <a:r>
              <a:rPr lang="en-US" sz="750" baseline="30000" dirty="0"/>
              <a:t>2</a:t>
            </a:r>
            <a:r>
              <a:rPr lang="en-US" sz="750" dirty="0"/>
              <a:t> Joseph J. </a:t>
            </a:r>
            <a:r>
              <a:rPr lang="en-US" sz="750" dirty="0" err="1"/>
              <a:t>Zealberg</a:t>
            </a:r>
            <a:r>
              <a:rPr lang="en-US" sz="750" dirty="0"/>
              <a:t> and Alberto Santos, Comprehensive Emergency Health Care, (New York: W. W. Norton and Company, 1996), 69.</a:t>
            </a:r>
          </a:p>
        </p:txBody>
      </p:sp>
      <p:sp>
        <p:nvSpPr>
          <p:cNvPr id="5" name="Slide Number Placeholder 4">
            <a:extLst>
              <a:ext uri="{FF2B5EF4-FFF2-40B4-BE49-F238E27FC236}">
                <a16:creationId xmlns:a16="http://schemas.microsoft.com/office/drawing/2014/main" id="{089E3063-3887-4FE2-83E4-A2346A631275}"/>
              </a:ext>
            </a:extLst>
          </p:cNvPr>
          <p:cNvSpPr>
            <a:spLocks noGrp="1"/>
          </p:cNvSpPr>
          <p:nvPr>
            <p:ph type="sldNum" sz="quarter" idx="12"/>
          </p:nvPr>
        </p:nvSpPr>
        <p:spPr/>
        <p:txBody>
          <a:bodyPr/>
          <a:lstStyle/>
          <a:p>
            <a:fld id="{C594740B-4443-42E0-BD04-50747A72C1C0}" type="slidenum">
              <a:rPr lang="en-US" smtClean="0"/>
              <a:t>33</a:t>
            </a:fld>
            <a:endParaRPr lang="en-US"/>
          </a:p>
        </p:txBody>
      </p:sp>
      <p:sp>
        <p:nvSpPr>
          <p:cNvPr id="6" name="TextBox 5"/>
          <p:cNvSpPr txBox="1"/>
          <p:nvPr/>
        </p:nvSpPr>
        <p:spPr>
          <a:xfrm>
            <a:off x="766208" y="4130483"/>
            <a:ext cx="7611583" cy="749872"/>
          </a:xfrm>
          <a:prstGeom prst="rect">
            <a:avLst/>
          </a:prstGeom>
          <a:noFill/>
        </p:spPr>
        <p:txBody>
          <a:bodyPr wrap="square" numCol="3" rtlCol="0">
            <a:noAutofit/>
          </a:bodyPr>
          <a:lstStyle/>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Extreme dysphoria</a:t>
            </a:r>
            <a:r>
              <a:rPr lang="en-US" sz="1200" baseline="30000" dirty="0">
                <a:latin typeface="Open Sans" panose="020B0606030504020204" pitchFamily="34" charset="0"/>
                <a:ea typeface="Open Sans" panose="020B0606030504020204" pitchFamily="34" charset="0"/>
                <a:cs typeface="Open Sans" panose="020B0606030504020204" pitchFamily="34" charset="0"/>
              </a:rPr>
              <a:t>**</a:t>
            </a:r>
            <a:r>
              <a:rPr lang="en-US" sz="1200" dirty="0">
                <a:latin typeface="Open Sans" panose="020B0606030504020204" pitchFamily="34" charset="0"/>
                <a:ea typeface="Open Sans" panose="020B0606030504020204" pitchFamily="34" charset="0"/>
                <a:cs typeface="Open Sans" panose="020B0606030504020204" pitchFamily="34" charset="0"/>
              </a:rPr>
              <a:t> </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Extreme depression</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Suicidal intent</a:t>
            </a: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Homicidal intent</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Acute psychosis</a:t>
            </a:r>
            <a:r>
              <a:rPr lang="en-US" sz="1200" baseline="30000" dirty="0">
                <a:latin typeface="Open Sans" panose="020B0606030504020204" pitchFamily="34" charset="0"/>
                <a:ea typeface="Open Sans" panose="020B0606030504020204" pitchFamily="34" charset="0"/>
                <a:cs typeface="Open Sans" panose="020B0606030504020204" pitchFamily="34" charset="0"/>
              </a:rPr>
              <a:t>2</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Hopelessness</a:t>
            </a: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Helplessness</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Extreme tearfulness</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Extreme detachment or withdrawal/isolation</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AB3596C8-96E9-4704-BC35-6FFB4E7AD06F}"/>
              </a:ext>
            </a:extLst>
          </p:cNvPr>
          <p:cNvSpPr/>
          <p:nvPr/>
        </p:nvSpPr>
        <p:spPr>
          <a:xfrm>
            <a:off x="310243" y="1414246"/>
            <a:ext cx="8523515" cy="461453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8" name="Straight Connector 7">
            <a:extLst>
              <a:ext uri="{FF2B5EF4-FFF2-40B4-BE49-F238E27FC236}">
                <a16:creationId xmlns:a16="http://schemas.microsoft.com/office/drawing/2014/main" id="{AD2F4459-B6A5-4F17-9AFB-9690F75C8B13}"/>
              </a:ext>
            </a:extLst>
          </p:cNvPr>
          <p:cNvCxnSpPr>
            <a:cxnSpLocks/>
          </p:cNvCxnSpPr>
          <p:nvPr/>
        </p:nvCxnSpPr>
        <p:spPr>
          <a:xfrm>
            <a:off x="494414" y="2609245"/>
            <a:ext cx="81551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D9187C0-0CEC-4B77-875F-66C77FDF58FA}"/>
              </a:ext>
            </a:extLst>
          </p:cNvPr>
          <p:cNvCxnSpPr>
            <a:cxnSpLocks/>
          </p:cNvCxnSpPr>
          <p:nvPr/>
        </p:nvCxnSpPr>
        <p:spPr>
          <a:xfrm>
            <a:off x="494414" y="4058818"/>
            <a:ext cx="81551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4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500"/>
                                        <p:tgtEl>
                                          <p:spTgt spid="6">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fade">
                                      <p:cBhvr>
                                        <p:cTn id="42" dur="500"/>
                                        <p:tgtEl>
                                          <p:spTgt spid="6">
                                            <p:txEl>
                                              <p:pRg st="1" end="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fade">
                                      <p:cBhvr>
                                        <p:cTn id="45" dur="500"/>
                                        <p:tgtEl>
                                          <p:spTgt spid="6">
                                            <p:txEl>
                                              <p:pRg st="2" end="2"/>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xEl>
                                              <p:pRg st="6" end="6"/>
                                            </p:txEl>
                                          </p:spTgt>
                                        </p:tgtEl>
                                        <p:attrNameLst>
                                          <p:attrName>style.visibility</p:attrName>
                                        </p:attrNameLst>
                                      </p:cBhvr>
                                      <p:to>
                                        <p:strVal val="visible"/>
                                      </p:to>
                                    </p:set>
                                    <p:animEffect transition="in" filter="fade">
                                      <p:cBhvr>
                                        <p:cTn id="48" dur="500"/>
                                        <p:tgtEl>
                                          <p:spTgt spid="6">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xEl>
                                              <p:pRg st="7" end="7"/>
                                            </p:txEl>
                                          </p:spTgt>
                                        </p:tgtEl>
                                        <p:attrNameLst>
                                          <p:attrName>style.visibility</p:attrName>
                                        </p:attrNameLst>
                                      </p:cBhvr>
                                      <p:to>
                                        <p:strVal val="visible"/>
                                      </p:to>
                                    </p:set>
                                    <p:animEffect transition="in" filter="fade">
                                      <p:cBhvr>
                                        <p:cTn id="51" dur="500"/>
                                        <p:tgtEl>
                                          <p:spTgt spid="6">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fade">
                                      <p:cBhvr>
                                        <p:cTn id="54" dur="500"/>
                                        <p:tgtEl>
                                          <p:spTgt spid="6">
                                            <p:txEl>
                                              <p:pRg st="8" end="8"/>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fade">
                                      <p:cBhvr>
                                        <p:cTn id="57" dur="500"/>
                                        <p:tgtEl>
                                          <p:spTgt spid="6">
                                            <p:txEl>
                                              <p:pRg st="12" end="12"/>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
                                            <p:txEl>
                                              <p:pRg st="13" end="13"/>
                                            </p:txEl>
                                          </p:spTgt>
                                        </p:tgtEl>
                                        <p:attrNameLst>
                                          <p:attrName>style.visibility</p:attrName>
                                        </p:attrNameLst>
                                      </p:cBhvr>
                                      <p:to>
                                        <p:strVal val="visible"/>
                                      </p:to>
                                    </p:set>
                                    <p:animEffect transition="in" filter="fade">
                                      <p:cBhvr>
                                        <p:cTn id="60" dur="500"/>
                                        <p:tgtEl>
                                          <p:spTgt spid="6">
                                            <p:txEl>
                                              <p:pRg st="13" end="13"/>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xEl>
                                              <p:pRg st="14" end="14"/>
                                            </p:txEl>
                                          </p:spTgt>
                                        </p:tgtEl>
                                        <p:attrNameLst>
                                          <p:attrName>style.visibility</p:attrName>
                                        </p:attrNameLst>
                                      </p:cBhvr>
                                      <p:to>
                                        <p:strVal val="visible"/>
                                      </p:to>
                                    </p:set>
                                    <p:animEffect transition="in" filter="fade">
                                      <p:cBhvr>
                                        <p:cTn id="63" dur="500"/>
                                        <p:tgtEl>
                                          <p:spTgt spid="6">
                                            <p:txEl>
                                              <p:pRg st="14" end="14"/>
                                            </p:txEl>
                                          </p:spTgt>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Effect transition="in" filter="fade">
                                      <p:cBhvr>
                                        <p:cTn id="67" dur="500"/>
                                        <p:tgtEl>
                                          <p:spTgt spid="3">
                                            <p:txEl>
                                              <p:pRg st="6" end="6"/>
                                            </p:txEl>
                                          </p:spTgt>
                                        </p:tgtEl>
                                      </p:cBhvr>
                                    </p:animEffect>
                                  </p:childTnLst>
                                </p:cTn>
                              </p:par>
                            </p:childTnLst>
                          </p:cTn>
                        </p:par>
                        <p:par>
                          <p:cTn id="68" fill="hold">
                            <p:stCondLst>
                              <p:cond delay="5500"/>
                            </p:stCondLst>
                            <p:childTnLst>
                              <p:par>
                                <p:cTn id="69" presetID="10" presetClass="entr" presetSubtype="0" fill="hold" grpId="0" nodeType="after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500"/>
                                        <p:tgtEl>
                                          <p:spTgt spid="3">
                                            <p:txEl>
                                              <p:pRg st="7" end="7"/>
                                            </p:txEl>
                                          </p:spTgt>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3">
                                            <p:txEl>
                                              <p:pRg st="8" end="8"/>
                                            </p:txEl>
                                          </p:spTgt>
                                        </p:tgtEl>
                                        <p:attrNameLst>
                                          <p:attrName>style.visibility</p:attrName>
                                        </p:attrNameLst>
                                      </p:cBhvr>
                                      <p:to>
                                        <p:strVal val="visible"/>
                                      </p:to>
                                    </p:set>
                                    <p:animEffect transition="in" filter="fade">
                                      <p:cBhvr>
                                        <p:cTn id="7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uiExpand="1" build="p"/>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544EAE-1C60-4529-9EBB-F5E6313A3902}"/>
              </a:ext>
            </a:extLst>
          </p:cNvPr>
          <p:cNvSpPr>
            <a:spLocks noGrp="1"/>
          </p:cNvSpPr>
          <p:nvPr>
            <p:ph idx="4294967295"/>
          </p:nvPr>
        </p:nvSpPr>
        <p:spPr>
          <a:xfrm>
            <a:off x="413660" y="1285168"/>
            <a:ext cx="8420097" cy="4828551"/>
          </a:xfrm>
        </p:spPr>
        <p:txBody>
          <a:bodyPr>
            <a:noAutofit/>
          </a:bodyPr>
          <a:lstStyle/>
          <a:p>
            <a:pPr>
              <a:lnSpc>
                <a:spcPct val="100000"/>
              </a:lnSpc>
              <a:spcBef>
                <a:spcPts val="600"/>
              </a:spcBef>
            </a:pPr>
            <a:r>
              <a:rPr lang="en-US" b="1" dirty="0">
                <a:solidFill>
                  <a:srgbClr val="20386D"/>
                </a:solidFill>
              </a:rPr>
              <a:t>Who may conduct a crisis assessment/intervention?</a:t>
            </a:r>
          </a:p>
          <a:p>
            <a:pPr>
              <a:lnSpc>
                <a:spcPct val="100000"/>
              </a:lnSpc>
              <a:spcBef>
                <a:spcPts val="0"/>
              </a:spcBef>
            </a:pPr>
            <a:r>
              <a:rPr lang="en-US" dirty="0"/>
              <a:t>Trained, credentialed and/or approved mental health personnel and </a:t>
            </a:r>
            <a:br>
              <a:rPr lang="en-US" dirty="0"/>
            </a:br>
            <a:r>
              <a:rPr lang="en-US" dirty="0"/>
              <a:t>professionals who have a licensed psychiatrist or physician experienced in </a:t>
            </a:r>
            <a:br>
              <a:rPr lang="en-US" dirty="0"/>
            </a:br>
            <a:r>
              <a:rPr lang="en-US" dirty="0"/>
              <a:t>psychiatry available for consultation may conduct crisis assessments. </a:t>
            </a:r>
            <a:br>
              <a:rPr lang="en-US" dirty="0"/>
            </a:br>
            <a:r>
              <a:rPr lang="en-US" dirty="0"/>
              <a:t>Designated Mandatory Pre-screening Agents, as described further in Chapter </a:t>
            </a:r>
            <a:br>
              <a:rPr lang="en-US" dirty="0"/>
            </a:br>
            <a:r>
              <a:rPr lang="en-US" dirty="0"/>
              <a:t>Five, may execute an emergency involuntary hospitalization Certificate of Need.</a:t>
            </a:r>
          </a:p>
          <a:p>
            <a:pPr>
              <a:lnSpc>
                <a:spcPct val="100000"/>
              </a:lnSpc>
            </a:pPr>
            <a:r>
              <a:rPr lang="en-US" b="1" dirty="0">
                <a:solidFill>
                  <a:srgbClr val="20386D"/>
                </a:solidFill>
              </a:rPr>
              <a:t>How soon must a crisis intervention plan be developed?</a:t>
            </a:r>
          </a:p>
          <a:p>
            <a:pPr>
              <a:lnSpc>
                <a:spcPct val="100000"/>
              </a:lnSpc>
              <a:spcBef>
                <a:spcPts val="0"/>
              </a:spcBef>
            </a:pPr>
            <a:r>
              <a:rPr lang="en-US" dirty="0"/>
              <a:t>As part of the crisis intervention services, the crisis services provider must </a:t>
            </a:r>
            <a:br>
              <a:rPr lang="en-US" dirty="0"/>
            </a:br>
            <a:r>
              <a:rPr lang="en-US" dirty="0"/>
              <a:t>develop a crisis intervention plan during the initial face-to-face assessment. </a:t>
            </a:r>
            <a:br>
              <a:rPr lang="en-US" dirty="0"/>
            </a:br>
            <a:r>
              <a:rPr lang="en-US" dirty="0"/>
              <a:t>The plan must address the needs and problems noted in the crisis assessment </a:t>
            </a:r>
            <a:br>
              <a:rPr lang="en-US" dirty="0"/>
            </a:br>
            <a:r>
              <a:rPr lang="en-US" dirty="0"/>
              <a:t>and refer to identified services to reduce or eliminate the crisis.</a:t>
            </a:r>
          </a:p>
          <a:p>
            <a:pPr>
              <a:lnSpc>
                <a:spcPct val="100000"/>
              </a:lnSpc>
            </a:pPr>
            <a:r>
              <a:rPr lang="en-US" b="1" dirty="0">
                <a:solidFill>
                  <a:srgbClr val="20386D"/>
                </a:solidFill>
              </a:rPr>
              <a:t>What are mental health crisis stabilization services?</a:t>
            </a:r>
          </a:p>
          <a:p>
            <a:pPr>
              <a:lnSpc>
                <a:spcPct val="100000"/>
              </a:lnSpc>
              <a:spcBef>
                <a:spcPts val="600"/>
              </a:spcBef>
            </a:pPr>
            <a:r>
              <a:rPr lang="en-US" dirty="0"/>
              <a:t>If the crisis service provider determines that the person requires mental health crisis stabilization services, such as 23 hour observation, crisis respite, or crisis stabilization, the crisis services provider must arrange for the provision of these services either directly or through other resources. Mental health stabilization services are individualized mental health services that are provided to a person following a crisis assessment. Crisis stabilization services are designed to assist the person in returning to his or her prior functional level or improved level of functioning, if possible.</a:t>
            </a:r>
          </a:p>
          <a:p>
            <a:pPr>
              <a:lnSpc>
                <a:spcPct val="100000"/>
              </a:lnSpc>
            </a:pPr>
            <a:r>
              <a:rPr lang="en-US" b="1" dirty="0">
                <a:solidFill>
                  <a:srgbClr val="20386D"/>
                </a:solidFill>
              </a:rPr>
              <a:t>What is involved in the Crisis Intervention process?</a:t>
            </a:r>
          </a:p>
          <a:p>
            <a:pPr>
              <a:lnSpc>
                <a:spcPct val="100000"/>
              </a:lnSpc>
              <a:spcBef>
                <a:spcPts val="600"/>
              </a:spcBef>
            </a:pPr>
            <a:r>
              <a:rPr lang="en-US" dirty="0"/>
              <a:t>Alan A. Roberts, in his book </a:t>
            </a:r>
            <a:r>
              <a:rPr lang="en-US" i="1" dirty="0"/>
              <a:t>Crisis Intervention and Time Limited Cognitive Treatment</a:t>
            </a:r>
            <a:r>
              <a:rPr lang="en-US" dirty="0"/>
              <a:t>, identifies seven stages of working through a crisis situation with someone. These stages include the following listed in the chart,</a:t>
            </a:r>
            <a:br>
              <a:rPr lang="en-US" dirty="0"/>
            </a:br>
            <a:r>
              <a:rPr lang="en-US" dirty="0"/>
              <a:t>(see right) and throughout this chapter.</a:t>
            </a:r>
          </a:p>
          <a:p>
            <a:endParaRPr lang="en-US" dirty="0"/>
          </a:p>
        </p:txBody>
      </p:sp>
      <p:sp>
        <p:nvSpPr>
          <p:cNvPr id="4" name="Footer Placeholder 3">
            <a:extLst>
              <a:ext uri="{FF2B5EF4-FFF2-40B4-BE49-F238E27FC236}">
                <a16:creationId xmlns:a16="http://schemas.microsoft.com/office/drawing/2014/main" id="{99EFF496-8377-4CC2-9F01-4CF76BE1D11F}"/>
              </a:ext>
            </a:extLst>
          </p:cNvPr>
          <p:cNvSpPr>
            <a:spLocks noGrp="1"/>
          </p:cNvSpPr>
          <p:nvPr>
            <p:ph type="ftr" sz="quarter" idx="11"/>
          </p:nvPr>
        </p:nvSpPr>
        <p:spPr/>
        <p:txBody>
          <a:bodyPr/>
          <a:lstStyle/>
          <a:p>
            <a:r>
              <a:rPr lang="en-US" sz="750" baseline="30000" dirty="0"/>
              <a:t>3</a:t>
            </a:r>
            <a:r>
              <a:rPr lang="en-US" sz="750" dirty="0"/>
              <a:t> Albert R. Roberts, Contemporary perspectives on crisis intervention and prevention (Englewood Cliffs, NJ: Prentice Hall, 1991), 22.</a:t>
            </a:r>
          </a:p>
          <a:p>
            <a:endParaRPr lang="en-US" sz="750" dirty="0"/>
          </a:p>
        </p:txBody>
      </p:sp>
      <p:sp>
        <p:nvSpPr>
          <p:cNvPr id="5" name="Slide Number Placeholder 4">
            <a:extLst>
              <a:ext uri="{FF2B5EF4-FFF2-40B4-BE49-F238E27FC236}">
                <a16:creationId xmlns:a16="http://schemas.microsoft.com/office/drawing/2014/main" id="{089E3063-3887-4FE2-83E4-A2346A631275}"/>
              </a:ext>
            </a:extLst>
          </p:cNvPr>
          <p:cNvSpPr>
            <a:spLocks noGrp="1"/>
          </p:cNvSpPr>
          <p:nvPr>
            <p:ph type="sldNum" sz="quarter" idx="12"/>
          </p:nvPr>
        </p:nvSpPr>
        <p:spPr/>
        <p:txBody>
          <a:bodyPr/>
          <a:lstStyle/>
          <a:p>
            <a:fld id="{C594740B-4443-42E0-BD04-50747A72C1C0}" type="slidenum">
              <a:rPr lang="en-US" smtClean="0"/>
              <a:t>34</a:t>
            </a:fld>
            <a:endParaRPr lang="en-US"/>
          </a:p>
        </p:txBody>
      </p:sp>
      <p:graphicFrame>
        <p:nvGraphicFramePr>
          <p:cNvPr id="7" name="Table 6">
            <a:extLst>
              <a:ext uri="{FF2B5EF4-FFF2-40B4-BE49-F238E27FC236}">
                <a16:creationId xmlns:a16="http://schemas.microsoft.com/office/drawing/2014/main" id="{FD057CF2-A04A-4357-9BE5-59E9C855DB37}"/>
              </a:ext>
            </a:extLst>
          </p:cNvPr>
          <p:cNvGraphicFramePr>
            <a:graphicFrameLocks noGrp="1"/>
          </p:cNvGraphicFramePr>
          <p:nvPr>
            <p:extLst>
              <p:ext uri="{D42A27DB-BD31-4B8C-83A1-F6EECF244321}">
                <p14:modId xmlns:p14="http://schemas.microsoft.com/office/powerpoint/2010/main" val="2790458138"/>
              </p:ext>
            </p:extLst>
          </p:nvPr>
        </p:nvGraphicFramePr>
        <p:xfrm>
          <a:off x="6211201" y="1411802"/>
          <a:ext cx="2536371" cy="2140872"/>
        </p:xfrm>
        <a:graphic>
          <a:graphicData uri="http://schemas.openxmlformats.org/drawingml/2006/table">
            <a:tbl>
              <a:tblPr firstRow="1" bandRow="1">
                <a:tableStyleId>{5C22544A-7EE6-4342-B048-85BDC9FD1C3A}</a:tableStyleId>
              </a:tblPr>
              <a:tblGrid>
                <a:gridCol w="219838">
                  <a:extLst>
                    <a:ext uri="{9D8B030D-6E8A-4147-A177-3AD203B41FA5}">
                      <a16:colId xmlns:a16="http://schemas.microsoft.com/office/drawing/2014/main" val="3836397389"/>
                    </a:ext>
                  </a:extLst>
                </a:gridCol>
                <a:gridCol w="2316533">
                  <a:extLst>
                    <a:ext uri="{9D8B030D-6E8A-4147-A177-3AD203B41FA5}">
                      <a16:colId xmlns:a16="http://schemas.microsoft.com/office/drawing/2014/main" val="1974297339"/>
                    </a:ext>
                  </a:extLst>
                </a:gridCol>
              </a:tblGrid>
              <a:tr h="266352">
                <a:tc gridSpan="2">
                  <a:txBody>
                    <a:bodyPr/>
                    <a:lstStyle/>
                    <a:p>
                      <a:pPr algn="ctr"/>
                      <a:r>
                        <a:rPr lang="en-US" sz="900" b="1" dirty="0">
                          <a:latin typeface="Open Sans" panose="020B0606030504020204" pitchFamily="34" charset="0"/>
                          <a:ea typeface="Open Sans" panose="020B0606030504020204" pitchFamily="34" charset="0"/>
                          <a:cs typeface="Open Sans" panose="020B0606030504020204" pitchFamily="34" charset="0"/>
                        </a:rPr>
                        <a:t>7 Stages:</a:t>
                      </a:r>
                    </a:p>
                  </a:txBody>
                  <a:tcPr anchor="ctr">
                    <a:solidFill>
                      <a:srgbClr val="20386D"/>
                    </a:solidFill>
                  </a:tcPr>
                </a:tc>
                <a:tc hMerge="1">
                  <a:txBody>
                    <a:bodyPr/>
                    <a:lstStyle/>
                    <a:p>
                      <a:endParaRPr lang="en-US" sz="105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4222658559"/>
                  </a:ext>
                </a:extLst>
              </a:tr>
              <a:tr h="0">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1</a:t>
                      </a:r>
                    </a:p>
                  </a:txBody>
                  <a:tcPr/>
                </a:tc>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Assessing lethality and safety needs</a:t>
                      </a:r>
                    </a:p>
                  </a:txBody>
                  <a:tcPr/>
                </a:tc>
                <a:extLst>
                  <a:ext uri="{0D108BD9-81ED-4DB2-BD59-A6C34878D82A}">
                    <a16:rowId xmlns:a16="http://schemas.microsoft.com/office/drawing/2014/main" val="185741863"/>
                  </a:ext>
                </a:extLst>
              </a:tr>
              <a:tr h="0">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Open Sans" panose="020B0606030504020204" pitchFamily="34" charset="0"/>
                          <a:ea typeface="Open Sans" panose="020B0606030504020204" pitchFamily="34" charset="0"/>
                          <a:cs typeface="Open Sans" panose="020B0606030504020204" pitchFamily="34" charset="0"/>
                        </a:rPr>
                        <a:t>Establishing rapport and communication</a:t>
                      </a:r>
                    </a:p>
                  </a:txBody>
                  <a:tcPr/>
                </a:tc>
                <a:extLst>
                  <a:ext uri="{0D108BD9-81ED-4DB2-BD59-A6C34878D82A}">
                    <a16:rowId xmlns:a16="http://schemas.microsoft.com/office/drawing/2014/main" val="3656990236"/>
                  </a:ext>
                </a:extLst>
              </a:tr>
              <a:tr h="0">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3</a:t>
                      </a:r>
                    </a:p>
                  </a:txBody>
                  <a:tcPr/>
                </a:tc>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Identifying the major problems</a:t>
                      </a:r>
                    </a:p>
                  </a:txBody>
                  <a:tcPr/>
                </a:tc>
                <a:extLst>
                  <a:ext uri="{0D108BD9-81ED-4DB2-BD59-A6C34878D82A}">
                    <a16:rowId xmlns:a16="http://schemas.microsoft.com/office/drawing/2014/main" val="3734841769"/>
                  </a:ext>
                </a:extLst>
              </a:tr>
              <a:tr h="0">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4</a:t>
                      </a:r>
                    </a:p>
                  </a:txBody>
                  <a:tcPr/>
                </a:tc>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Dealing with feelings and providing support</a:t>
                      </a:r>
                    </a:p>
                  </a:txBody>
                  <a:tcPr/>
                </a:tc>
                <a:extLst>
                  <a:ext uri="{0D108BD9-81ED-4DB2-BD59-A6C34878D82A}">
                    <a16:rowId xmlns:a16="http://schemas.microsoft.com/office/drawing/2014/main" val="3038631198"/>
                  </a:ext>
                </a:extLst>
              </a:tr>
              <a:tr h="0">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5</a:t>
                      </a:r>
                    </a:p>
                  </a:txBody>
                  <a:tcPr/>
                </a:tc>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Exploring possible alternatives</a:t>
                      </a:r>
                    </a:p>
                  </a:txBody>
                  <a:tcPr/>
                </a:tc>
                <a:extLst>
                  <a:ext uri="{0D108BD9-81ED-4DB2-BD59-A6C34878D82A}">
                    <a16:rowId xmlns:a16="http://schemas.microsoft.com/office/drawing/2014/main" val="3635743997"/>
                  </a:ext>
                </a:extLst>
              </a:tr>
              <a:tr h="0">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6</a:t>
                      </a:r>
                    </a:p>
                  </a:txBody>
                  <a:tcPr/>
                </a:tc>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Formulating an action plan</a:t>
                      </a:r>
                    </a:p>
                  </a:txBody>
                  <a:tcPr/>
                </a:tc>
                <a:extLst>
                  <a:ext uri="{0D108BD9-81ED-4DB2-BD59-A6C34878D82A}">
                    <a16:rowId xmlns:a16="http://schemas.microsoft.com/office/drawing/2014/main" val="3631903150"/>
                  </a:ext>
                </a:extLst>
              </a:tr>
              <a:tr h="0">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7</a:t>
                      </a:r>
                    </a:p>
                  </a:txBody>
                  <a:tcPr/>
                </a:tc>
                <a:tc>
                  <a:txBody>
                    <a:bodyPr/>
                    <a:lstStyle/>
                    <a:p>
                      <a:r>
                        <a:rPr lang="en-US" sz="900" dirty="0">
                          <a:latin typeface="Open Sans" panose="020B0606030504020204" pitchFamily="34" charset="0"/>
                          <a:ea typeface="Open Sans" panose="020B0606030504020204" pitchFamily="34" charset="0"/>
                          <a:cs typeface="Open Sans" panose="020B0606030504020204" pitchFamily="34" charset="0"/>
                        </a:rPr>
                        <a:t>Follow up measures</a:t>
                      </a:r>
                      <a:r>
                        <a:rPr lang="en-US" sz="900" baseline="30000" dirty="0">
                          <a:latin typeface="Open Sans" panose="020B0606030504020204" pitchFamily="34" charset="0"/>
                          <a:ea typeface="Open Sans" panose="020B0606030504020204" pitchFamily="34" charset="0"/>
                          <a:cs typeface="Open Sans" panose="020B0606030504020204" pitchFamily="34" charset="0"/>
                        </a:rPr>
                        <a:t>3</a:t>
                      </a:r>
                    </a:p>
                  </a:txBody>
                  <a:tcPr/>
                </a:tc>
                <a:extLst>
                  <a:ext uri="{0D108BD9-81ED-4DB2-BD59-A6C34878D82A}">
                    <a16:rowId xmlns:a16="http://schemas.microsoft.com/office/drawing/2014/main" val="2268537639"/>
                  </a:ext>
                </a:extLst>
              </a:tr>
            </a:tbl>
          </a:graphicData>
        </a:graphic>
      </p:graphicFrame>
      <p:sp>
        <p:nvSpPr>
          <p:cNvPr id="8" name="Rectangle 7">
            <a:extLst>
              <a:ext uri="{FF2B5EF4-FFF2-40B4-BE49-F238E27FC236}">
                <a16:creationId xmlns:a16="http://schemas.microsoft.com/office/drawing/2014/main" id="{0730EFE6-3BC8-45D7-ABD0-58CC14378D5B}"/>
              </a:ext>
            </a:extLst>
          </p:cNvPr>
          <p:cNvSpPr/>
          <p:nvPr/>
        </p:nvSpPr>
        <p:spPr>
          <a:xfrm>
            <a:off x="310243" y="1209725"/>
            <a:ext cx="8523515" cy="4935894"/>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262168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E599F6-EB1F-4206-B56F-4A7FE5861875}"/>
              </a:ext>
            </a:extLst>
          </p:cNvPr>
          <p:cNvSpPr>
            <a:spLocks noGrp="1"/>
          </p:cNvSpPr>
          <p:nvPr>
            <p:ph idx="4294967295"/>
          </p:nvPr>
        </p:nvSpPr>
        <p:spPr>
          <a:xfrm>
            <a:off x="467833" y="1329182"/>
            <a:ext cx="8165804" cy="3806344"/>
          </a:xfrm>
        </p:spPr>
        <p:txBody>
          <a:bodyPr>
            <a:noAutofit/>
          </a:bodyPr>
          <a:lstStyle/>
          <a:p>
            <a:r>
              <a:rPr lang="en-US" sz="1600" b="1" dirty="0">
                <a:solidFill>
                  <a:srgbClr val="20386D"/>
                </a:solidFill>
                <a:latin typeface="PermianSlabSerifTypeface" panose="02000000000000000000" pitchFamily="50" charset="0"/>
              </a:rPr>
              <a:t>Assessing Lethality and Safety Needs </a:t>
            </a:r>
          </a:p>
          <a:p>
            <a:pPr>
              <a:lnSpc>
                <a:spcPct val="100000"/>
              </a:lnSpc>
            </a:pPr>
            <a:r>
              <a:rPr lang="en-US" dirty="0"/>
              <a:t>A brief assessment of lethality and safety needs should be done in any telephone screening and should hold an important place in any intervention. Is the person safe? Is the person alone? Does the person intend harm to self or others? Does the person have means to carry out his or her intentions? These screenings must be done with sensitivity. Some callers are offended if asked questions about suicidal or homicidal intent before they are allowed to identify the issues that they are calling about. Assessment of danger to self or others should continue throughout any crisis assessment, crisis intervention, and crisis stabilization process. A full chapter on assessing dangerousness to self or others follows (see Chapter Four).</a:t>
            </a:r>
          </a:p>
          <a:p>
            <a:r>
              <a:rPr lang="en-US" sz="1600" b="1" dirty="0">
                <a:solidFill>
                  <a:srgbClr val="20386D"/>
                </a:solidFill>
                <a:latin typeface="PermianSlabSerifTypeface" panose="02000000000000000000" pitchFamily="50" charset="0"/>
              </a:rPr>
              <a:t>Establishing Rapport and Communication </a:t>
            </a:r>
          </a:p>
          <a:p>
            <a:pPr>
              <a:lnSpc>
                <a:spcPct val="100000"/>
              </a:lnSpc>
            </a:pPr>
            <a:r>
              <a:rPr lang="en-US" dirty="0"/>
              <a:t>“In the midst of a crisis, or most other times for that matter, people want to be </a:t>
            </a:r>
            <a:r>
              <a:rPr lang="en-US" b="1" dirty="0"/>
              <a:t>heard, understood, validated </a:t>
            </a:r>
            <a:r>
              <a:rPr lang="en-US" dirty="0"/>
              <a:t>and</a:t>
            </a:r>
            <a:r>
              <a:rPr lang="en-US" b="1" dirty="0"/>
              <a:t> valued </a:t>
            </a:r>
            <a:r>
              <a:rPr lang="en-US" dirty="0"/>
              <a:t>as a human being. Instead, they are likely to get advice, “I told you so,” or, “you think you have it bad?” A person in crisis needs to be</a:t>
            </a:r>
            <a:r>
              <a:rPr lang="en-US" b="1" dirty="0"/>
              <a:t> empowered, given choices, options, resources, encouragement, </a:t>
            </a:r>
            <a:r>
              <a:rPr lang="en-US" dirty="0"/>
              <a:t>and </a:t>
            </a:r>
            <a:r>
              <a:rPr lang="en-US" b="1" dirty="0"/>
              <a:t>hope</a:t>
            </a:r>
            <a:r>
              <a:rPr lang="en-US" dirty="0"/>
              <a:t>. In order to best provide these a responder needs to establish rapport and communication with the person. </a:t>
            </a:r>
          </a:p>
          <a:p>
            <a:pPr>
              <a:lnSpc>
                <a:spcPct val="100000"/>
              </a:lnSpc>
            </a:pPr>
            <a:r>
              <a:rPr lang="en-US" dirty="0"/>
              <a:t>One of the best tools in building rapport and communicating clearly is active listening. </a:t>
            </a:r>
            <a:r>
              <a:rPr lang="en-US" b="1" dirty="0"/>
              <a:t>Active listening </a:t>
            </a:r>
            <a:r>
              <a:rPr lang="en-US" dirty="0"/>
              <a:t>is a major part of communicating well. By actively listening to a person’s story, the responder will hopefully accomplish the following with the individual:</a:t>
            </a:r>
          </a:p>
          <a:p>
            <a:endParaRPr lang="en-US" dirty="0"/>
          </a:p>
        </p:txBody>
      </p:sp>
      <p:sp>
        <p:nvSpPr>
          <p:cNvPr id="4" name="Footer Placeholder 3">
            <a:extLst>
              <a:ext uri="{FF2B5EF4-FFF2-40B4-BE49-F238E27FC236}">
                <a16:creationId xmlns:a16="http://schemas.microsoft.com/office/drawing/2014/main" id="{72A41EF7-9ABC-4AAE-A259-20F72A5A8465}"/>
              </a:ext>
            </a:extLst>
          </p:cNvPr>
          <p:cNvSpPr>
            <a:spLocks noGrp="1"/>
          </p:cNvSpPr>
          <p:nvPr>
            <p:ph type="ftr" sz="quarter" idx="11"/>
          </p:nvPr>
        </p:nvSpPr>
        <p:spPr/>
        <p:txBody>
          <a:bodyPr/>
          <a:lstStyle/>
          <a:p>
            <a:r>
              <a:rPr lang="en-US" sz="750" baseline="30000" dirty="0"/>
              <a:t>4</a:t>
            </a:r>
            <a:r>
              <a:rPr lang="en-US" sz="750" dirty="0"/>
              <a:t> Cook, “Crisis Management, Assessment, and Intervention Training Manual,” 2.</a:t>
            </a:r>
          </a:p>
        </p:txBody>
      </p:sp>
      <p:sp>
        <p:nvSpPr>
          <p:cNvPr id="5" name="Slide Number Placeholder 4">
            <a:extLst>
              <a:ext uri="{FF2B5EF4-FFF2-40B4-BE49-F238E27FC236}">
                <a16:creationId xmlns:a16="http://schemas.microsoft.com/office/drawing/2014/main" id="{8FF74B6E-B5DD-42DF-87EE-49FB0C76E864}"/>
              </a:ext>
            </a:extLst>
          </p:cNvPr>
          <p:cNvSpPr>
            <a:spLocks noGrp="1"/>
          </p:cNvSpPr>
          <p:nvPr>
            <p:ph type="sldNum" sz="quarter" idx="12"/>
          </p:nvPr>
        </p:nvSpPr>
        <p:spPr/>
        <p:txBody>
          <a:bodyPr/>
          <a:lstStyle/>
          <a:p>
            <a:fld id="{C594740B-4443-42E0-BD04-50747A72C1C0}" type="slidenum">
              <a:rPr lang="en-US" smtClean="0"/>
              <a:t>35</a:t>
            </a:fld>
            <a:endParaRPr lang="en-US"/>
          </a:p>
        </p:txBody>
      </p:sp>
      <p:sp>
        <p:nvSpPr>
          <p:cNvPr id="6" name="TextBox 5">
            <a:extLst>
              <a:ext uri="{FF2B5EF4-FFF2-40B4-BE49-F238E27FC236}">
                <a16:creationId xmlns:a16="http://schemas.microsoft.com/office/drawing/2014/main" id="{354DA189-DF3E-4096-96B7-DC3CC635F63F}"/>
              </a:ext>
            </a:extLst>
          </p:cNvPr>
          <p:cNvSpPr txBox="1"/>
          <p:nvPr/>
        </p:nvSpPr>
        <p:spPr>
          <a:xfrm>
            <a:off x="467832" y="5132028"/>
            <a:ext cx="8047517" cy="737068"/>
          </a:xfrm>
          <a:prstGeom prst="rect">
            <a:avLst/>
          </a:prstGeom>
          <a:noFill/>
        </p:spPr>
        <p:txBody>
          <a:bodyPr wrap="square" numCol="2" spcCol="91440" rtlCol="0">
            <a:noAutofit/>
          </a:bodyPr>
          <a:lstStyle/>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help them make sense of what happened;</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validate their concerns, emotions, and reactions;</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offer perspective from your objective viewpoint;</a:t>
            </a: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provide hope and a sense of direction;</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point out resources they may have forgotten; and</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give them power to make choices, and take action </a:t>
            </a:r>
            <a:r>
              <a:rPr lang="en-US" sz="1200" baseline="30000" dirty="0">
                <a:latin typeface="Open Sans" panose="020B0606030504020204" pitchFamily="34" charset="0"/>
                <a:ea typeface="Open Sans" panose="020B0606030504020204" pitchFamily="34" charset="0"/>
                <a:cs typeface="Open Sans" panose="020B0606030504020204" pitchFamily="34" charset="0"/>
              </a:rPr>
              <a:t>4</a:t>
            </a:r>
          </a:p>
          <a:p>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6">
            <a:extLst>
              <a:ext uri="{FF2B5EF4-FFF2-40B4-BE49-F238E27FC236}">
                <a16:creationId xmlns:a16="http://schemas.microsoft.com/office/drawing/2014/main" id="{BC00655A-1ADD-46BC-9416-EEDFB224D226}"/>
              </a:ext>
            </a:extLst>
          </p:cNvPr>
          <p:cNvSpPr/>
          <p:nvPr/>
        </p:nvSpPr>
        <p:spPr>
          <a:xfrm>
            <a:off x="310243" y="1297283"/>
            <a:ext cx="8523515" cy="469959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8" name="Straight Connector 7">
            <a:extLst>
              <a:ext uri="{FF2B5EF4-FFF2-40B4-BE49-F238E27FC236}">
                <a16:creationId xmlns:a16="http://schemas.microsoft.com/office/drawing/2014/main" id="{D00CE1B6-AC0E-4448-8603-0B1566208D95}"/>
              </a:ext>
            </a:extLst>
          </p:cNvPr>
          <p:cNvCxnSpPr>
            <a:cxnSpLocks/>
          </p:cNvCxnSpPr>
          <p:nvPr/>
        </p:nvCxnSpPr>
        <p:spPr>
          <a:xfrm>
            <a:off x="494414" y="1641682"/>
            <a:ext cx="81551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45B310C-CC6C-4F4B-8A51-1CD6D0F36BF9}"/>
              </a:ext>
            </a:extLst>
          </p:cNvPr>
          <p:cNvCxnSpPr>
            <a:cxnSpLocks/>
          </p:cNvCxnSpPr>
          <p:nvPr/>
        </p:nvCxnSpPr>
        <p:spPr>
          <a:xfrm>
            <a:off x="494414" y="3418367"/>
            <a:ext cx="81551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55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6">
                                            <p:txEl>
                                              <p:pRg st="0" end="0"/>
                                            </p:txEl>
                                          </p:spTgt>
                                        </p:tgtEl>
                                        <p:attrNameLst>
                                          <p:attrName>style.visibility</p:attrName>
                                        </p:attrNameLst>
                                      </p:cBhvr>
                                      <p:to>
                                        <p:strVal val="visible"/>
                                      </p:to>
                                    </p:set>
                                    <p:animEffect transition="in" filter="fade">
                                      <p:cBhvr>
                                        <p:cTn id="38" dur="500"/>
                                        <p:tgtEl>
                                          <p:spTgt spid="6">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500"/>
                                        <p:tgtEl>
                                          <p:spTgt spid="6">
                                            <p:txEl>
                                              <p:pRg st="1" end="1"/>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500"/>
                                        <p:tgtEl>
                                          <p:spTgt spid="6">
                                            <p:txEl>
                                              <p:pRg st="5" end="5"/>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500"/>
                                        <p:tgtEl>
                                          <p:spTgt spid="6">
                                            <p:txEl>
                                              <p:pRg st="6" end="6"/>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Effect transition="in" filter="fade">
                                      <p:cBhvr>
                                        <p:cTn id="5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uiExpand="1" build="p"/>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AFE079-9A84-4D24-AE79-8C380C1030CB}"/>
              </a:ext>
            </a:extLst>
          </p:cNvPr>
          <p:cNvSpPr>
            <a:spLocks noGrp="1"/>
          </p:cNvSpPr>
          <p:nvPr>
            <p:ph idx="1"/>
          </p:nvPr>
        </p:nvSpPr>
        <p:spPr>
          <a:xfrm>
            <a:off x="457200" y="862093"/>
            <a:ext cx="8229600" cy="5515526"/>
          </a:xfrm>
        </p:spPr>
        <p:txBody>
          <a:bodyPr/>
          <a:lstStyle/>
          <a:p>
            <a:r>
              <a:rPr lang="en-US" sz="1600" b="1" dirty="0">
                <a:solidFill>
                  <a:srgbClr val="20386D"/>
                </a:solidFill>
                <a:latin typeface="PermianSlabSerifTypeface" panose="02000000000000000000" pitchFamily="50" charset="0"/>
              </a:rPr>
              <a:t>What are active listening skills?</a:t>
            </a:r>
          </a:p>
          <a:p>
            <a:r>
              <a:rPr lang="en-US" dirty="0"/>
              <a:t>Active listening sounds easy, but it requires skill and practice. Active listening skills are essential for a crisis services provider. Good communication is a solid foundation for any relationship.. Each skill is used concurrently with the others while attempting to remain objective, empathic, and human.</a:t>
            </a:r>
            <a:r>
              <a:rPr lang="en-US" baseline="30000" dirty="0"/>
              <a:t>5</a:t>
            </a:r>
            <a:r>
              <a:rPr lang="en-US" dirty="0"/>
              <a:t> There are a number of components of active listening such as:</a:t>
            </a:r>
          </a:p>
          <a:p>
            <a:endParaRPr lang="en-US" sz="1200" b="1" dirty="0">
              <a:solidFill>
                <a:schemeClr val="accent1">
                  <a:lumMod val="50000"/>
                </a:schemeClr>
              </a:solidFill>
              <a:latin typeface="PermianSlabSerifTypeface" pitchFamily="50" charset="0"/>
            </a:endParaRPr>
          </a:p>
          <a:p>
            <a:endParaRPr lang="en-US" sz="1200" b="1" dirty="0">
              <a:solidFill>
                <a:schemeClr val="accent1">
                  <a:lumMod val="50000"/>
                </a:schemeClr>
              </a:solidFill>
              <a:latin typeface="PermianSlabSerifTypeface" pitchFamily="50" charset="0"/>
            </a:endParaRPr>
          </a:p>
          <a:p>
            <a:r>
              <a:rPr lang="en-US" sz="1600" b="1" dirty="0">
                <a:solidFill>
                  <a:srgbClr val="20386D"/>
                </a:solidFill>
                <a:latin typeface="PermianSlabSerifTypeface" panose="02000000000000000000" pitchFamily="50" charset="0"/>
              </a:rPr>
              <a:t>Minimal Encouragements</a:t>
            </a:r>
          </a:p>
          <a:p>
            <a:r>
              <a:rPr lang="en-US" dirty="0"/>
              <a:t>Minimal encouragements include a broad range of activities from saying “yes” or “go on” or asking “what happened next?” to non-verbal encouragement such as making eye contact, nodding, orienting your body toward the person and leaning slightly forward.</a:t>
            </a:r>
            <a:endParaRPr lang="en-US" sz="1200" b="1" dirty="0">
              <a:solidFill>
                <a:srgbClr val="20386D"/>
              </a:solidFill>
              <a:latin typeface="PermianSlabSerifTypeface" panose="02000000000000000000" pitchFamily="50" charset="0"/>
            </a:endParaRPr>
          </a:p>
          <a:p>
            <a:r>
              <a:rPr lang="en-US" sz="1600" b="1" dirty="0">
                <a:solidFill>
                  <a:srgbClr val="20386D"/>
                </a:solidFill>
                <a:latin typeface="PermianSlabSerifTypeface" panose="02000000000000000000" pitchFamily="50" charset="0"/>
              </a:rPr>
              <a:t>Paraphrasing</a:t>
            </a:r>
          </a:p>
          <a:p>
            <a:r>
              <a:rPr lang="en-US" dirty="0"/>
              <a:t>Paraphrasing expresses interest and focuses on the individual and his/her problem. Paraphrasing includes several elements such as repeating the </a:t>
            </a:r>
            <a:r>
              <a:rPr lang="en-US" b="1" dirty="0"/>
              <a:t>intent</a:t>
            </a:r>
            <a:r>
              <a:rPr lang="en-US" dirty="0"/>
              <a:t> or </a:t>
            </a:r>
            <a:r>
              <a:rPr lang="en-US" b="1" dirty="0"/>
              <a:t>content</a:t>
            </a:r>
            <a:r>
              <a:rPr lang="en-US" dirty="0"/>
              <a:t> of what the person has stated to ensure that the responder understands the meaning of the words the person is using. Most people do this when communicating on a regular basis.</a:t>
            </a:r>
          </a:p>
          <a:p>
            <a:pPr>
              <a:spcBef>
                <a:spcPts val="600"/>
              </a:spcBef>
            </a:pPr>
            <a:r>
              <a:rPr lang="en-US" i="1" dirty="0"/>
              <a:t>Take this brief example:</a:t>
            </a:r>
          </a:p>
          <a:p>
            <a:pPr>
              <a:spcBef>
                <a:spcPts val="600"/>
              </a:spcBef>
            </a:pPr>
            <a:r>
              <a:rPr lang="en-US" dirty="0"/>
              <a:t>A woman walks into her house after being at work all day. “Boy, what a rough one!” she says. Her daughter asks, “You had a bad day?” The woman responds by saying “No, not the whole day, just the drive home. The traffic was horrible.”</a:t>
            </a:r>
          </a:p>
          <a:p>
            <a:pPr>
              <a:spcBef>
                <a:spcPts val="600"/>
              </a:spcBef>
            </a:pPr>
            <a:r>
              <a:rPr lang="en-US" dirty="0"/>
              <a:t>In this example, the daughter paraphrased what the mother said in her own words and the mother followed up clarifying what she meant. Simple paraphrasing also opens the door for the person to restate his or her intent in a different way. In order to ensure a shared understanding of the situation, the crisis service provider may want to paraphrase the information to be sure that he or she has understood correctly and has the whole picture.</a:t>
            </a:r>
          </a:p>
        </p:txBody>
      </p:sp>
      <p:sp>
        <p:nvSpPr>
          <p:cNvPr id="3" name="Footer Placeholder 2">
            <a:extLst>
              <a:ext uri="{FF2B5EF4-FFF2-40B4-BE49-F238E27FC236}">
                <a16:creationId xmlns:a16="http://schemas.microsoft.com/office/drawing/2014/main" id="{0D2DE074-D2F2-4313-A29E-5936E1B0624B}"/>
              </a:ext>
            </a:extLst>
          </p:cNvPr>
          <p:cNvSpPr>
            <a:spLocks noGrp="1"/>
          </p:cNvSpPr>
          <p:nvPr>
            <p:ph type="ftr" sz="quarter" idx="11"/>
          </p:nvPr>
        </p:nvSpPr>
        <p:spPr>
          <a:xfrm>
            <a:off x="2030819" y="6401993"/>
            <a:ext cx="5569349" cy="273844"/>
          </a:xfrm>
        </p:spPr>
        <p:txBody>
          <a:bodyPr/>
          <a:lstStyle/>
          <a:p>
            <a:br>
              <a:rPr lang="en-US" sz="750" dirty="0"/>
            </a:br>
            <a:r>
              <a:rPr lang="en-US" sz="750" baseline="30000" dirty="0"/>
              <a:t>5</a:t>
            </a:r>
            <a:r>
              <a:rPr lang="en-US" sz="750" dirty="0"/>
              <a:t> Ibid.</a:t>
            </a:r>
            <a:endParaRPr lang="en-US" sz="750" baseline="30000" dirty="0"/>
          </a:p>
          <a:p>
            <a:endParaRPr lang="en-US" sz="750" dirty="0"/>
          </a:p>
        </p:txBody>
      </p:sp>
      <p:sp>
        <p:nvSpPr>
          <p:cNvPr id="4" name="Slide Number Placeholder 3">
            <a:extLst>
              <a:ext uri="{FF2B5EF4-FFF2-40B4-BE49-F238E27FC236}">
                <a16:creationId xmlns:a16="http://schemas.microsoft.com/office/drawing/2014/main" id="{036818F2-4E9A-443D-B0F5-6E3D706680B2}"/>
              </a:ext>
            </a:extLst>
          </p:cNvPr>
          <p:cNvSpPr>
            <a:spLocks noGrp="1"/>
          </p:cNvSpPr>
          <p:nvPr>
            <p:ph type="sldNum" sz="quarter" idx="12"/>
          </p:nvPr>
        </p:nvSpPr>
        <p:spPr/>
        <p:txBody>
          <a:bodyPr/>
          <a:lstStyle/>
          <a:p>
            <a:fld id="{C594740B-4443-42E0-BD04-50747A72C1C0}" type="slidenum">
              <a:rPr lang="en-US" smtClean="0"/>
              <a:t>36</a:t>
            </a:fld>
            <a:endParaRPr lang="en-US" dirty="0"/>
          </a:p>
        </p:txBody>
      </p:sp>
      <p:sp>
        <p:nvSpPr>
          <p:cNvPr id="5" name="TextBox 4">
            <a:extLst>
              <a:ext uri="{FF2B5EF4-FFF2-40B4-BE49-F238E27FC236}">
                <a16:creationId xmlns:a16="http://schemas.microsoft.com/office/drawing/2014/main" id="{A3CE4148-4AAA-4C53-B96B-0034478A36A9}"/>
              </a:ext>
            </a:extLst>
          </p:cNvPr>
          <p:cNvSpPr txBox="1"/>
          <p:nvPr/>
        </p:nvSpPr>
        <p:spPr>
          <a:xfrm>
            <a:off x="628648" y="1944497"/>
            <a:ext cx="8058151" cy="628586"/>
          </a:xfrm>
          <a:prstGeom prst="rect">
            <a:avLst/>
          </a:prstGeom>
          <a:noFill/>
        </p:spPr>
        <p:txBody>
          <a:bodyPr wrap="square" numCol="3" spcCol="91440" rtlCol="0">
            <a:noAutofit/>
          </a:bodyPr>
          <a:lstStyle/>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Encouragement</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Paraphrasing</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Reflecting</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Emotional labeling</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Validating</a:t>
            </a: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Reassurance</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Waiting</a:t>
            </a:r>
          </a:p>
        </p:txBody>
      </p:sp>
      <p:sp>
        <p:nvSpPr>
          <p:cNvPr id="6" name="Rectangle 5">
            <a:extLst>
              <a:ext uri="{FF2B5EF4-FFF2-40B4-BE49-F238E27FC236}">
                <a16:creationId xmlns:a16="http://schemas.microsoft.com/office/drawing/2014/main" id="{C5D6054D-8494-4DB4-872A-D0B3A2A82BB4}"/>
              </a:ext>
            </a:extLst>
          </p:cNvPr>
          <p:cNvSpPr/>
          <p:nvPr/>
        </p:nvSpPr>
        <p:spPr>
          <a:xfrm>
            <a:off x="310243" y="805819"/>
            <a:ext cx="8523515" cy="5424861"/>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7" name="Line 1">
            <a:extLst>
              <a:ext uri="{FF2B5EF4-FFF2-40B4-BE49-F238E27FC236}">
                <a16:creationId xmlns:a16="http://schemas.microsoft.com/office/drawing/2014/main" id="{658AA711-07E1-4DCE-9C12-ADC20D243A0E}"/>
              </a:ext>
            </a:extLst>
          </p:cNvPr>
          <p:cNvCxnSpPr>
            <a:cxnSpLocks/>
          </p:cNvCxnSpPr>
          <p:nvPr/>
        </p:nvCxnSpPr>
        <p:spPr>
          <a:xfrm>
            <a:off x="494414" y="1195116"/>
            <a:ext cx="81551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9" name="Line 2">
            <a:extLst>
              <a:ext uri="{FF2B5EF4-FFF2-40B4-BE49-F238E27FC236}">
                <a16:creationId xmlns:a16="http://schemas.microsoft.com/office/drawing/2014/main" id="{BC5823FD-D76C-4D74-BBC0-818A31DD83B1}"/>
              </a:ext>
            </a:extLst>
          </p:cNvPr>
          <p:cNvCxnSpPr>
            <a:cxnSpLocks/>
          </p:cNvCxnSpPr>
          <p:nvPr/>
        </p:nvCxnSpPr>
        <p:spPr>
          <a:xfrm>
            <a:off x="494414" y="2899870"/>
            <a:ext cx="81551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0" name="Line 3">
            <a:extLst>
              <a:ext uri="{FF2B5EF4-FFF2-40B4-BE49-F238E27FC236}">
                <a16:creationId xmlns:a16="http://schemas.microsoft.com/office/drawing/2014/main" id="{EC5CAC04-C0D6-4A1D-9A07-2C527EFCEF1E}"/>
              </a:ext>
            </a:extLst>
          </p:cNvPr>
          <p:cNvCxnSpPr>
            <a:cxnSpLocks/>
          </p:cNvCxnSpPr>
          <p:nvPr/>
        </p:nvCxnSpPr>
        <p:spPr>
          <a:xfrm>
            <a:off x="494414" y="3878064"/>
            <a:ext cx="81551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61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fade">
                                      <p:cBhvr>
                                        <p:cTn id="40" dur="500"/>
                                        <p:tgtEl>
                                          <p:spTgt spid="5">
                                            <p:txEl>
                                              <p:pRg st="7" end="7"/>
                                            </p:txEl>
                                          </p:spTgt>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
                                            <p:txEl>
                                              <p:pRg st="4" end="4"/>
                                            </p:txEl>
                                          </p:spTgt>
                                        </p:tgtEl>
                                        <p:attrNameLst>
                                          <p:attrName>style.visibility</p:attrName>
                                        </p:attrNameLst>
                                      </p:cBhvr>
                                      <p:to>
                                        <p:strVal val="visible"/>
                                      </p:to>
                                    </p:set>
                                    <p:animEffect transition="in" filter="fade">
                                      <p:cBhvr>
                                        <p:cTn id="44" dur="500"/>
                                        <p:tgtEl>
                                          <p:spTgt spid="2">
                                            <p:txEl>
                                              <p:pRg st="4" end="4"/>
                                            </p:txEl>
                                          </p:spTgt>
                                        </p:tgtEl>
                                      </p:cBhvr>
                                    </p:animEffect>
                                  </p:childTnLst>
                                </p:cTn>
                              </p:par>
                            </p:childTnLst>
                          </p:cTn>
                        </p:par>
                        <p:par>
                          <p:cTn id="45" fill="hold">
                            <p:stCondLst>
                              <p:cond delay="3000"/>
                            </p:stCondLst>
                            <p:childTnLst>
                              <p:par>
                                <p:cTn id="46" presetID="10" presetClass="entr" presetSubtype="0"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2">
                                            <p:txEl>
                                              <p:pRg st="5" end="5"/>
                                            </p:txEl>
                                          </p:spTgt>
                                        </p:tgtEl>
                                        <p:attrNameLst>
                                          <p:attrName>style.visibility</p:attrName>
                                        </p:attrNameLst>
                                      </p:cBhvr>
                                      <p:to>
                                        <p:strVal val="visible"/>
                                      </p:to>
                                    </p:set>
                                    <p:animEffect transition="in" filter="fade">
                                      <p:cBhvr>
                                        <p:cTn id="52" dur="500"/>
                                        <p:tgtEl>
                                          <p:spTgt spid="2">
                                            <p:txEl>
                                              <p:pRg st="5" end="5"/>
                                            </p:txEl>
                                          </p:spTgt>
                                        </p:tgtEl>
                                      </p:cBhvr>
                                    </p:animEffect>
                                  </p:childTnLst>
                                </p:cTn>
                              </p:par>
                            </p:childTnLst>
                          </p:cTn>
                        </p:par>
                        <p:par>
                          <p:cTn id="53" fill="hold">
                            <p:stCondLst>
                              <p:cond delay="4000"/>
                            </p:stCondLst>
                            <p:childTnLst>
                              <p:par>
                                <p:cTn id="54" presetID="10" presetClass="entr" presetSubtype="0" fill="hold" grpId="0" nodeType="afterEffect">
                                  <p:stCondLst>
                                    <p:cond delay="0"/>
                                  </p:stCondLst>
                                  <p:childTnLst>
                                    <p:set>
                                      <p:cBhvr>
                                        <p:cTn id="55" dur="1" fill="hold">
                                          <p:stCondLst>
                                            <p:cond delay="0"/>
                                          </p:stCondLst>
                                        </p:cTn>
                                        <p:tgtEl>
                                          <p:spTgt spid="2">
                                            <p:txEl>
                                              <p:pRg st="6" end="6"/>
                                            </p:txEl>
                                          </p:spTgt>
                                        </p:tgtEl>
                                        <p:attrNameLst>
                                          <p:attrName>style.visibility</p:attrName>
                                        </p:attrNameLst>
                                      </p:cBhvr>
                                      <p:to>
                                        <p:strVal val="visible"/>
                                      </p:to>
                                    </p:set>
                                    <p:animEffect transition="in" filter="fade">
                                      <p:cBhvr>
                                        <p:cTn id="56" dur="500"/>
                                        <p:tgtEl>
                                          <p:spTgt spid="2">
                                            <p:txEl>
                                              <p:pRg st="6" end="6"/>
                                            </p:txEl>
                                          </p:spTgt>
                                        </p:tgtEl>
                                      </p:cBhvr>
                                    </p:animEffect>
                                  </p:childTnLst>
                                </p:cTn>
                              </p:par>
                            </p:childTnLst>
                          </p:cTn>
                        </p:par>
                        <p:par>
                          <p:cTn id="57" fill="hold">
                            <p:stCondLst>
                              <p:cond delay="4500"/>
                            </p:stCondLst>
                            <p:childTnLst>
                              <p:par>
                                <p:cTn id="58" presetID="10" presetClass="entr" presetSubtype="0"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p:stCondLst>
                              <p:cond delay="5000"/>
                            </p:stCondLst>
                            <p:childTnLst>
                              <p:par>
                                <p:cTn id="62" presetID="10" presetClass="entr" presetSubtype="0" fill="hold" grpId="0" nodeType="afterEffect">
                                  <p:stCondLst>
                                    <p:cond delay="0"/>
                                  </p:stCondLst>
                                  <p:childTnLst>
                                    <p:set>
                                      <p:cBhvr>
                                        <p:cTn id="63" dur="1" fill="hold">
                                          <p:stCondLst>
                                            <p:cond delay="0"/>
                                          </p:stCondLst>
                                        </p:cTn>
                                        <p:tgtEl>
                                          <p:spTgt spid="2">
                                            <p:txEl>
                                              <p:pRg st="7" end="7"/>
                                            </p:txEl>
                                          </p:spTgt>
                                        </p:tgtEl>
                                        <p:attrNameLst>
                                          <p:attrName>style.visibility</p:attrName>
                                        </p:attrNameLst>
                                      </p:cBhvr>
                                      <p:to>
                                        <p:strVal val="visible"/>
                                      </p:to>
                                    </p:set>
                                    <p:animEffect transition="in" filter="fade">
                                      <p:cBhvr>
                                        <p:cTn id="64" dur="500"/>
                                        <p:tgtEl>
                                          <p:spTgt spid="2">
                                            <p:txEl>
                                              <p:pRg st="7" end="7"/>
                                            </p:txEl>
                                          </p:spTgt>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2">
                                            <p:txEl>
                                              <p:pRg st="8" end="8"/>
                                            </p:txEl>
                                          </p:spTgt>
                                        </p:tgtEl>
                                        <p:attrNameLst>
                                          <p:attrName>style.visibility</p:attrName>
                                        </p:attrNameLst>
                                      </p:cBhvr>
                                      <p:to>
                                        <p:strVal val="visible"/>
                                      </p:to>
                                    </p:set>
                                    <p:animEffect transition="in" filter="fade">
                                      <p:cBhvr>
                                        <p:cTn id="68" dur="500"/>
                                        <p:tgtEl>
                                          <p:spTgt spid="2">
                                            <p:txEl>
                                              <p:pRg st="8" end="8"/>
                                            </p:txEl>
                                          </p:spTgt>
                                        </p:tgtEl>
                                      </p:cBhvr>
                                    </p:animEffect>
                                  </p:childTnLst>
                                </p:cTn>
                              </p:par>
                            </p:childTnLst>
                          </p:cTn>
                        </p:par>
                        <p:par>
                          <p:cTn id="69" fill="hold">
                            <p:stCondLst>
                              <p:cond delay="6000"/>
                            </p:stCondLst>
                            <p:childTnLst>
                              <p:par>
                                <p:cTn id="70" presetID="10" presetClass="entr" presetSubtype="0" fill="hold" grpId="0" nodeType="afterEffect">
                                  <p:stCondLst>
                                    <p:cond delay="0"/>
                                  </p:stCondLst>
                                  <p:childTnLst>
                                    <p:set>
                                      <p:cBhvr>
                                        <p:cTn id="71" dur="1" fill="hold">
                                          <p:stCondLst>
                                            <p:cond delay="0"/>
                                          </p:stCondLst>
                                        </p:cTn>
                                        <p:tgtEl>
                                          <p:spTgt spid="2">
                                            <p:txEl>
                                              <p:pRg st="9" end="9"/>
                                            </p:txEl>
                                          </p:spTgt>
                                        </p:tgtEl>
                                        <p:attrNameLst>
                                          <p:attrName>style.visibility</p:attrName>
                                        </p:attrNameLst>
                                      </p:cBhvr>
                                      <p:to>
                                        <p:strVal val="visible"/>
                                      </p:to>
                                    </p:set>
                                    <p:animEffect transition="in" filter="fade">
                                      <p:cBhvr>
                                        <p:cTn id="72" dur="500"/>
                                        <p:tgtEl>
                                          <p:spTgt spid="2">
                                            <p:txEl>
                                              <p:pRg st="9" end="9"/>
                                            </p:txEl>
                                          </p:spTgt>
                                        </p:tgtEl>
                                      </p:cBhvr>
                                    </p:animEffect>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2">
                                            <p:txEl>
                                              <p:pRg st="10" end="10"/>
                                            </p:txEl>
                                          </p:spTgt>
                                        </p:tgtEl>
                                        <p:attrNameLst>
                                          <p:attrName>style.visibility</p:attrName>
                                        </p:attrNameLst>
                                      </p:cBhvr>
                                      <p:to>
                                        <p:strVal val="visible"/>
                                      </p:to>
                                    </p:set>
                                    <p:animEffect transition="in" filter="fade">
                                      <p:cBhvr>
                                        <p:cTn id="76"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uiExpand="1" build="p"/>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0EDD635-62B6-420D-8EAA-291770CC40E2}"/>
              </a:ext>
            </a:extLst>
          </p:cNvPr>
          <p:cNvSpPr/>
          <p:nvPr/>
        </p:nvSpPr>
        <p:spPr>
          <a:xfrm>
            <a:off x="4572000" y="4357577"/>
            <a:ext cx="4077586" cy="16454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35D05008-4478-4114-B541-187694FB370A}"/>
              </a:ext>
            </a:extLst>
          </p:cNvPr>
          <p:cNvSpPr>
            <a:spLocks noGrp="1"/>
          </p:cNvSpPr>
          <p:nvPr>
            <p:ph idx="1"/>
          </p:nvPr>
        </p:nvSpPr>
        <p:spPr>
          <a:xfrm>
            <a:off x="494414" y="962357"/>
            <a:ext cx="8279472" cy="3085877"/>
          </a:xfrm>
        </p:spPr>
        <p:txBody>
          <a:bodyPr/>
          <a:lstStyle/>
          <a:p>
            <a:pPr>
              <a:lnSpc>
                <a:spcPct val="100000"/>
              </a:lnSpc>
            </a:pPr>
            <a:r>
              <a:rPr lang="en-US" dirty="0"/>
              <a:t>If further information is needed </a:t>
            </a:r>
            <a:r>
              <a:rPr lang="en-US" b="1" dirty="0"/>
              <a:t>clarifying</a:t>
            </a:r>
            <a:r>
              <a:rPr lang="en-US" dirty="0"/>
              <a:t> can be done in a number of ways. By actively seeking clarity, you achieve a shared meaning, avoid misunderstanding, and gain the trust of the person with whom you are speaking.</a:t>
            </a:r>
            <a:r>
              <a:rPr lang="en-US" baseline="30000" dirty="0"/>
              <a:t>6</a:t>
            </a:r>
            <a:r>
              <a:rPr lang="en-US" dirty="0"/>
              <a:t> The crisis service provider can simply say, “I am not clear about what you mean when you say …” or “Tell me more about that.”.</a:t>
            </a:r>
            <a:endParaRPr lang="en-US" sz="1200" b="1" dirty="0">
              <a:solidFill>
                <a:srgbClr val="20386D"/>
              </a:solidFill>
              <a:latin typeface="PermianSlabSerifTypeface" panose="02000000000000000000" pitchFamily="50" charset="0"/>
            </a:endParaRPr>
          </a:p>
          <a:p>
            <a:r>
              <a:rPr lang="en-US" sz="1600" b="1" dirty="0">
                <a:solidFill>
                  <a:srgbClr val="20386D"/>
                </a:solidFill>
                <a:latin typeface="PermianSlabSerifTypeface" panose="02000000000000000000" pitchFamily="50" charset="0"/>
              </a:rPr>
              <a:t>Reflecting</a:t>
            </a:r>
          </a:p>
          <a:p>
            <a:pPr>
              <a:lnSpc>
                <a:spcPct val="100000"/>
              </a:lnSpc>
              <a:spcBef>
                <a:spcPts val="600"/>
              </a:spcBef>
            </a:pPr>
            <a:r>
              <a:rPr lang="en-US" dirty="0"/>
              <a:t>Reflective listening is a special type of listening that involves paying respectful attention to the content and feeling expressed in another persons’ communication.  Reflective listening is hearing and understanding, and then letting the other know that he or she is being heard and understood.  It requires responding actively to another while keeping your attention focused completely on the speaker.  In reflective listening, you do not offer your perspective by carefully keep the focus on the other’s need or problem.</a:t>
            </a:r>
          </a:p>
          <a:p>
            <a:pPr>
              <a:lnSpc>
                <a:spcPct val="100000"/>
              </a:lnSpc>
              <a:spcBef>
                <a:spcPts val="600"/>
              </a:spcBef>
            </a:pPr>
            <a:r>
              <a:rPr lang="en-US" dirty="0"/>
              <a:t>This is quite a bit different than paraphrasing. For instance, if we return to our example of someone telling you that their dog died, the paraphrase was “You lost your pet.” The reflection would be, “You’re feeling really alone right now.” A reflection highlights an emotion, and is used frequently to check in to make sure that your empathy statements are on point.</a:t>
            </a:r>
          </a:p>
          <a:p>
            <a:endParaRPr lang="en-US" sz="1600" b="1" dirty="0">
              <a:solidFill>
                <a:srgbClr val="20386D"/>
              </a:solidFill>
              <a:latin typeface="PermianSlabSerifTypeface" panose="02000000000000000000" pitchFamily="50" charset="0"/>
            </a:endParaRPr>
          </a:p>
          <a:p>
            <a:endParaRPr lang="en-US" strike="sngStrike" dirty="0"/>
          </a:p>
          <a:p>
            <a:endParaRPr lang="en-US" strike="sngStrike" dirty="0"/>
          </a:p>
        </p:txBody>
      </p:sp>
      <p:sp>
        <p:nvSpPr>
          <p:cNvPr id="3" name="Footer Placeholder 2">
            <a:extLst>
              <a:ext uri="{FF2B5EF4-FFF2-40B4-BE49-F238E27FC236}">
                <a16:creationId xmlns:a16="http://schemas.microsoft.com/office/drawing/2014/main" id="{6DD1E673-2949-486D-9F74-D28C1A5A49F6}"/>
              </a:ext>
            </a:extLst>
          </p:cNvPr>
          <p:cNvSpPr>
            <a:spLocks noGrp="1"/>
          </p:cNvSpPr>
          <p:nvPr>
            <p:ph type="ftr" sz="quarter" idx="11"/>
          </p:nvPr>
        </p:nvSpPr>
        <p:spPr/>
        <p:txBody>
          <a:bodyPr/>
          <a:lstStyle/>
          <a:p>
            <a:r>
              <a:rPr lang="en-US" sz="750" baseline="30000" dirty="0"/>
              <a:t>6</a:t>
            </a:r>
            <a:r>
              <a:rPr lang="en-US" sz="750" dirty="0"/>
              <a:t> Ibid., 3</a:t>
            </a:r>
          </a:p>
          <a:p>
            <a:r>
              <a:rPr lang="en-US" sz="750" baseline="30000" dirty="0"/>
              <a:t>9</a:t>
            </a:r>
            <a:r>
              <a:rPr lang="en-US" sz="750" dirty="0"/>
              <a:t> Ibid., 3</a:t>
            </a:r>
          </a:p>
        </p:txBody>
      </p:sp>
      <p:sp>
        <p:nvSpPr>
          <p:cNvPr id="4" name="Slide Number Placeholder 3">
            <a:extLst>
              <a:ext uri="{FF2B5EF4-FFF2-40B4-BE49-F238E27FC236}">
                <a16:creationId xmlns:a16="http://schemas.microsoft.com/office/drawing/2014/main" id="{5B80D572-9AC0-475C-9363-DC1DCB5369ED}"/>
              </a:ext>
            </a:extLst>
          </p:cNvPr>
          <p:cNvSpPr>
            <a:spLocks noGrp="1"/>
          </p:cNvSpPr>
          <p:nvPr>
            <p:ph type="sldNum" sz="quarter" idx="12"/>
          </p:nvPr>
        </p:nvSpPr>
        <p:spPr/>
        <p:txBody>
          <a:bodyPr/>
          <a:lstStyle/>
          <a:p>
            <a:fld id="{C594740B-4443-42E0-BD04-50747A72C1C0}" type="slidenum">
              <a:rPr lang="en-US" smtClean="0"/>
              <a:t>37</a:t>
            </a:fld>
            <a:endParaRPr lang="en-US" dirty="0"/>
          </a:p>
        </p:txBody>
      </p:sp>
      <p:sp>
        <p:nvSpPr>
          <p:cNvPr id="5" name="Title 1">
            <a:extLst>
              <a:ext uri="{FF2B5EF4-FFF2-40B4-BE49-F238E27FC236}">
                <a16:creationId xmlns:a16="http://schemas.microsoft.com/office/drawing/2014/main" id="{66917B9E-3BAF-4607-A979-D198427A668B}"/>
              </a:ext>
            </a:extLst>
          </p:cNvPr>
          <p:cNvSpPr txBox="1">
            <a:spLocks/>
          </p:cNvSpPr>
          <p:nvPr/>
        </p:nvSpPr>
        <p:spPr>
          <a:xfrm>
            <a:off x="494414" y="3967659"/>
            <a:ext cx="8279472" cy="632674"/>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PermianSlabSerifTypeface" panose="02000000000000000000" pitchFamily="50" charset="0"/>
                <a:ea typeface="+mj-ea"/>
                <a:cs typeface="+mj-cs"/>
              </a:defRPr>
            </a:lvl1pPr>
          </a:lstStyle>
          <a:p>
            <a:r>
              <a:rPr lang="en-US" sz="1600" dirty="0">
                <a:solidFill>
                  <a:srgbClr val="20386D"/>
                </a:solidFill>
              </a:rPr>
              <a:t>What is validation?</a:t>
            </a:r>
          </a:p>
        </p:txBody>
      </p:sp>
      <p:sp>
        <p:nvSpPr>
          <p:cNvPr id="6" name="Content Placeholder 2">
            <a:extLst>
              <a:ext uri="{FF2B5EF4-FFF2-40B4-BE49-F238E27FC236}">
                <a16:creationId xmlns:a16="http://schemas.microsoft.com/office/drawing/2014/main" id="{30C4A89B-810F-468B-B4C6-167B9901B8CE}"/>
              </a:ext>
            </a:extLst>
          </p:cNvPr>
          <p:cNvSpPr txBox="1">
            <a:spLocks/>
          </p:cNvSpPr>
          <p:nvPr/>
        </p:nvSpPr>
        <p:spPr>
          <a:xfrm>
            <a:off x="494413" y="4357577"/>
            <a:ext cx="8339343" cy="2010571"/>
          </a:xfrm>
          <a:prstGeom prst="rect">
            <a:avLst/>
          </a:prstGeom>
        </p:spPr>
        <p:txBody>
          <a:bodyPr vert="horz" lIns="68580" tIns="34290" rIns="68580" bIns="34290" numCol="2" spcCol="365760"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Perhaps the most important support to give to a person in crisis is validation. Validation is conveying that it is okay to feel whatever it is the client is feeling and that he or she is not alone, in that given the same circumstances, others might feel the same way. Affirm their worth and their efforts to cope with the situation. Reassure them that they can get through this crisis, and that they deserve help when things seem intolerable. The most important thing is to convey the idea that the feelings the person is having are normal.</a:t>
            </a:r>
            <a:r>
              <a:rPr lang="en-US" sz="1200" baseline="30000" dirty="0"/>
              <a:t> 9</a:t>
            </a:r>
          </a:p>
          <a:p>
            <a:r>
              <a:rPr lang="en-US" sz="1200" baseline="30000" dirty="0"/>
              <a:t> </a:t>
            </a:r>
          </a:p>
          <a:p>
            <a:endParaRPr lang="en-US" sz="1200" b="1" dirty="0"/>
          </a:p>
          <a:p>
            <a:r>
              <a:rPr lang="en-US" sz="1200" b="1" dirty="0"/>
              <a:t>Some examples of validation are listed below:</a:t>
            </a:r>
          </a:p>
          <a:p>
            <a:pPr marL="214308" indent="-214308">
              <a:buFont typeface="Arial" panose="020B0604020202020204" pitchFamily="34" charset="0"/>
              <a:buChar char="•"/>
            </a:pPr>
            <a:r>
              <a:rPr lang="en-US" sz="1200" dirty="0"/>
              <a:t>“I’d be angry too if that happened to me.”</a:t>
            </a:r>
          </a:p>
          <a:p>
            <a:pPr marL="214308" indent="-214308">
              <a:buFont typeface="Arial" panose="020B0604020202020204" pitchFamily="34" charset="0"/>
              <a:buChar char="•"/>
            </a:pPr>
            <a:r>
              <a:rPr lang="en-US" sz="1200" dirty="0"/>
              <a:t>“With so many things going on, of course you feel overwhelmed; I think anyone would in your situation.”</a:t>
            </a:r>
          </a:p>
          <a:p>
            <a:endParaRPr lang="en-US" sz="1200" dirty="0"/>
          </a:p>
        </p:txBody>
      </p:sp>
      <p:sp>
        <p:nvSpPr>
          <p:cNvPr id="9" name="Rectangle 8">
            <a:extLst>
              <a:ext uri="{FF2B5EF4-FFF2-40B4-BE49-F238E27FC236}">
                <a16:creationId xmlns:a16="http://schemas.microsoft.com/office/drawing/2014/main" id="{6DFE8E55-56DD-42C0-9E3E-EE0C4AC164B2}"/>
              </a:ext>
            </a:extLst>
          </p:cNvPr>
          <p:cNvSpPr/>
          <p:nvPr/>
        </p:nvSpPr>
        <p:spPr>
          <a:xfrm>
            <a:off x="310243" y="805819"/>
            <a:ext cx="8523515" cy="537726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0" name="Line 1">
            <a:extLst>
              <a:ext uri="{FF2B5EF4-FFF2-40B4-BE49-F238E27FC236}">
                <a16:creationId xmlns:a16="http://schemas.microsoft.com/office/drawing/2014/main" id="{CF089052-F296-401B-8210-F16A79987878}"/>
              </a:ext>
            </a:extLst>
          </p:cNvPr>
          <p:cNvCxnSpPr>
            <a:cxnSpLocks/>
          </p:cNvCxnSpPr>
          <p:nvPr/>
        </p:nvCxnSpPr>
        <p:spPr>
          <a:xfrm>
            <a:off x="494414" y="2120402"/>
            <a:ext cx="81551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2" name="Line 2">
            <a:extLst>
              <a:ext uri="{FF2B5EF4-FFF2-40B4-BE49-F238E27FC236}">
                <a16:creationId xmlns:a16="http://schemas.microsoft.com/office/drawing/2014/main" id="{C38352B1-9829-4DBB-A7DC-ABFE9E52822A}"/>
              </a:ext>
            </a:extLst>
          </p:cNvPr>
          <p:cNvCxnSpPr>
            <a:cxnSpLocks/>
          </p:cNvCxnSpPr>
          <p:nvPr/>
        </p:nvCxnSpPr>
        <p:spPr>
          <a:xfrm>
            <a:off x="494414" y="4268177"/>
            <a:ext cx="8155172"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79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1000"/>
                                        <p:tgtEl>
                                          <p:spTgt spid="9"/>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500"/>
                                        <p:tgtEl>
                                          <p:spTgt spid="2">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4000"/>
                            </p:stCondLst>
                            <p:childTnLst>
                              <p:par>
                                <p:cTn id="32" presetID="10" presetClass="entr" presetSubtype="0"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fade">
                                      <p:cBhvr>
                                        <p:cTn id="41" dur="500"/>
                                        <p:tgtEl>
                                          <p:spTgt spid="6">
                                            <p:txEl>
                                              <p:pRg st="1" end="1"/>
                                            </p:txEl>
                                          </p:spTgt>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fade">
                                      <p:cBhvr>
                                        <p:cTn id="49" dur="500"/>
                                        <p:tgtEl>
                                          <p:spTgt spid="6">
                                            <p:txEl>
                                              <p:pRg st="3" end="3"/>
                                            </p:txEl>
                                          </p:spTgt>
                                        </p:tgtEl>
                                      </p:cBhvr>
                                    </p:animEffect>
                                  </p:childTnLst>
                                </p:cTn>
                              </p:par>
                            </p:childTnLst>
                          </p:cTn>
                        </p:par>
                        <p:par>
                          <p:cTn id="50" fill="hold">
                            <p:stCondLst>
                              <p:cond delay="6000"/>
                            </p:stCondLst>
                            <p:childTnLst>
                              <p:par>
                                <p:cTn id="51" presetID="10" presetClass="entr" presetSubtype="0" fill="hold" grpId="0" nodeType="afterEffect">
                                  <p:stCondLst>
                                    <p:cond delay="0"/>
                                  </p:stCondLst>
                                  <p:childTnLst>
                                    <p:set>
                                      <p:cBhvr>
                                        <p:cTn id="52" dur="1" fill="hold">
                                          <p:stCondLst>
                                            <p:cond delay="0"/>
                                          </p:stCondLst>
                                        </p:cTn>
                                        <p:tgtEl>
                                          <p:spTgt spid="6">
                                            <p:txEl>
                                              <p:pRg st="4" end="4"/>
                                            </p:txEl>
                                          </p:spTgt>
                                        </p:tgtEl>
                                        <p:attrNameLst>
                                          <p:attrName>style.visibility</p:attrName>
                                        </p:attrNameLst>
                                      </p:cBhvr>
                                      <p:to>
                                        <p:strVal val="visible"/>
                                      </p:to>
                                    </p:set>
                                    <p:animEffect transition="in" filter="fade">
                                      <p:cBhvr>
                                        <p:cTn id="53" dur="500"/>
                                        <p:tgtEl>
                                          <p:spTgt spid="6">
                                            <p:txEl>
                                              <p:pRg st="4" end="4"/>
                                            </p:txEl>
                                          </p:spTgt>
                                        </p:tgtEl>
                                      </p:cBhvr>
                                    </p:animEffect>
                                  </p:childTnLst>
                                </p:cTn>
                              </p:par>
                            </p:childTnLst>
                          </p:cTn>
                        </p:par>
                        <p:par>
                          <p:cTn id="54" fill="hold">
                            <p:stCondLst>
                              <p:cond delay="6500"/>
                            </p:stCondLst>
                            <p:childTnLst>
                              <p:par>
                                <p:cTn id="55" presetID="10" presetClass="entr" presetSubtype="0" fill="hold" grpId="0" nodeType="afterEffect">
                                  <p:stCondLst>
                                    <p:cond delay="0"/>
                                  </p:stCondLst>
                                  <p:childTnLst>
                                    <p:set>
                                      <p:cBhvr>
                                        <p:cTn id="56" dur="1" fill="hold">
                                          <p:stCondLst>
                                            <p:cond delay="0"/>
                                          </p:stCondLst>
                                        </p:cTn>
                                        <p:tgtEl>
                                          <p:spTgt spid="6">
                                            <p:txEl>
                                              <p:pRg st="5" end="5"/>
                                            </p:txEl>
                                          </p:spTgt>
                                        </p:tgtEl>
                                        <p:attrNameLst>
                                          <p:attrName>style.visibility</p:attrName>
                                        </p:attrNameLst>
                                      </p:cBhvr>
                                      <p:to>
                                        <p:strVal val="visible"/>
                                      </p:to>
                                    </p:set>
                                    <p:animEffect transition="in" filter="fade">
                                      <p:cBhvr>
                                        <p:cTn id="5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uiExpand="1" build="p"/>
      <p:bldP spid="5" grpId="0"/>
      <p:bldP spid="6" grpId="0" uiExpand="1" build="p"/>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6719BC-9A4E-442F-8093-B12720255065}"/>
              </a:ext>
            </a:extLst>
          </p:cNvPr>
          <p:cNvSpPr>
            <a:spLocks noGrp="1"/>
          </p:cNvSpPr>
          <p:nvPr>
            <p:ph type="ftr" sz="quarter" idx="11"/>
          </p:nvPr>
        </p:nvSpPr>
        <p:spPr/>
        <p:txBody>
          <a:bodyPr/>
          <a:lstStyle/>
          <a:p>
            <a:r>
              <a:rPr lang="en-US" sz="1000" baseline="30000" dirty="0"/>
              <a:t>10</a:t>
            </a:r>
            <a:r>
              <a:rPr lang="en-US" sz="1000" dirty="0"/>
              <a:t> Ibid., 2-3</a:t>
            </a:r>
          </a:p>
        </p:txBody>
      </p:sp>
      <p:sp>
        <p:nvSpPr>
          <p:cNvPr id="6" name="Slide Number Placeholder 5">
            <a:extLst>
              <a:ext uri="{FF2B5EF4-FFF2-40B4-BE49-F238E27FC236}">
                <a16:creationId xmlns:a16="http://schemas.microsoft.com/office/drawing/2014/main" id="{5FC38477-7EE8-4919-96C8-D1EF99673846}"/>
              </a:ext>
            </a:extLst>
          </p:cNvPr>
          <p:cNvSpPr>
            <a:spLocks noGrp="1"/>
          </p:cNvSpPr>
          <p:nvPr>
            <p:ph type="sldNum" sz="quarter" idx="12"/>
          </p:nvPr>
        </p:nvSpPr>
        <p:spPr/>
        <p:txBody>
          <a:bodyPr/>
          <a:lstStyle/>
          <a:p>
            <a:fld id="{C594740B-4443-42E0-BD04-50747A72C1C0}" type="slidenum">
              <a:rPr lang="en-US" smtClean="0"/>
              <a:t>38</a:t>
            </a:fld>
            <a:endParaRPr lang="en-US" dirty="0"/>
          </a:p>
        </p:txBody>
      </p:sp>
      <p:sp>
        <p:nvSpPr>
          <p:cNvPr id="14" name="Text Placeholder 13">
            <a:extLst>
              <a:ext uri="{FF2B5EF4-FFF2-40B4-BE49-F238E27FC236}">
                <a16:creationId xmlns:a16="http://schemas.microsoft.com/office/drawing/2014/main" id="{EE100407-FE68-401E-93E0-9ED33F89C403}"/>
              </a:ext>
            </a:extLst>
          </p:cNvPr>
          <p:cNvSpPr>
            <a:spLocks noGrp="1"/>
          </p:cNvSpPr>
          <p:nvPr>
            <p:ph idx="1"/>
          </p:nvPr>
        </p:nvSpPr>
        <p:spPr>
          <a:xfrm>
            <a:off x="628649" y="4164511"/>
            <a:ext cx="7886700" cy="1845565"/>
          </a:xfrm>
        </p:spPr>
        <p:txBody>
          <a:bodyPr>
            <a:noAutofit/>
          </a:bodyPr>
          <a:lstStyle/>
          <a:p>
            <a:pPr>
              <a:spcAft>
                <a:spcPts val="1000"/>
              </a:spcAft>
            </a:pPr>
            <a:r>
              <a:rPr lang="en-US" sz="1600" b="1" dirty="0">
                <a:solidFill>
                  <a:srgbClr val="20386D"/>
                </a:solidFill>
                <a:latin typeface="PermianSlabSerifTypeface" panose="02000000000000000000" pitchFamily="50" charset="0"/>
              </a:rPr>
              <a:t>Emotional Responses</a:t>
            </a:r>
            <a:endParaRPr lang="en-US" sz="1600" b="1" dirty="0">
              <a:latin typeface="PermianSlabSerifTypeface" panose="02000000000000000000" pitchFamily="50" charset="0"/>
            </a:endParaRPr>
          </a:p>
          <a:p>
            <a:pPr>
              <a:lnSpc>
                <a:spcPct val="100000"/>
              </a:lnSpc>
              <a:spcBef>
                <a:spcPts val="0"/>
              </a:spcBef>
            </a:pPr>
            <a:r>
              <a:rPr lang="en-US" dirty="0"/>
              <a:t>Anxiety is an emotional response that can be expected to manifest in any crisis situation, because there are no answers, and seemingly no resolution. People may become afraid of the unknown or what they fear might happen. This projecting into an unsure future is a normal, natural response to a crisis situation. Anxiety also acts as a motivator to find options, solace, and resolution to problems. Sometimes anxiety can be experienced as free-floating fear or panic.</a:t>
            </a:r>
          </a:p>
          <a:p>
            <a:pPr>
              <a:lnSpc>
                <a:spcPct val="100000"/>
              </a:lnSpc>
              <a:spcBef>
                <a:spcPts val="0"/>
              </a:spcBef>
            </a:pPr>
            <a:r>
              <a:rPr lang="en-US" dirty="0"/>
              <a:t>The following is not meant to be a complete list; other reactions may occur that are quite normal. Emotional reactions and their somatic, or physical, counterparts often occur in “waves”, lasting a varied period of time.</a:t>
            </a:r>
          </a:p>
        </p:txBody>
      </p:sp>
      <p:sp>
        <p:nvSpPr>
          <p:cNvPr id="15" name="Content Placeholder 2">
            <a:extLst>
              <a:ext uri="{FF2B5EF4-FFF2-40B4-BE49-F238E27FC236}">
                <a16:creationId xmlns:a16="http://schemas.microsoft.com/office/drawing/2014/main" id="{10F99CAA-609A-46B7-9E04-8511DBF0E01D}"/>
              </a:ext>
            </a:extLst>
          </p:cNvPr>
          <p:cNvSpPr txBox="1">
            <a:spLocks/>
          </p:cNvSpPr>
          <p:nvPr/>
        </p:nvSpPr>
        <p:spPr>
          <a:xfrm>
            <a:off x="628649" y="2661994"/>
            <a:ext cx="7886700" cy="1426353"/>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20386D"/>
                </a:solidFill>
                <a:latin typeface="PermianSlabSerifTypeface" panose="02000000000000000000" pitchFamily="50" charset="0"/>
              </a:rPr>
              <a:t>What is emotional labeling?</a:t>
            </a:r>
          </a:p>
          <a:p>
            <a:pPr>
              <a:lnSpc>
                <a:spcPct val="100000"/>
              </a:lnSpc>
            </a:pPr>
            <a:r>
              <a:rPr lang="en-US" sz="1200" dirty="0"/>
              <a:t>During a crisis situation, feelings are often confusing and hard to define. Helping the person label the emotions that he or she is feeling helps him or her to make sense and gain some control of these emotions. Labeling the emotions also gives the person a chance to clarify and correct the perceptions of the crisis service provider. The following slides cover potential emotional responses that may be exhibited by an individual in crisis. </a:t>
            </a:r>
          </a:p>
          <a:p>
            <a:endParaRPr lang="en-US" sz="975" dirty="0"/>
          </a:p>
        </p:txBody>
      </p:sp>
      <p:sp>
        <p:nvSpPr>
          <p:cNvPr id="16" name="Title 1">
            <a:extLst>
              <a:ext uri="{FF2B5EF4-FFF2-40B4-BE49-F238E27FC236}">
                <a16:creationId xmlns:a16="http://schemas.microsoft.com/office/drawing/2014/main" id="{35E7CAF4-AAF0-4284-8B86-391921EE86B4}"/>
              </a:ext>
            </a:extLst>
          </p:cNvPr>
          <p:cNvSpPr txBox="1">
            <a:spLocks/>
          </p:cNvSpPr>
          <p:nvPr/>
        </p:nvSpPr>
        <p:spPr>
          <a:xfrm>
            <a:off x="628649" y="1068675"/>
            <a:ext cx="7886700" cy="736487"/>
          </a:xfrm>
          <a:prstGeom prst="rect">
            <a:avLst/>
          </a:prstGeom>
        </p:spPr>
        <p:txBody>
          <a:bodyPr/>
          <a:lstStyle>
            <a:lvl1pPr algn="l" defTabSz="914400" rtl="0" eaLnBrk="1" latinLnBrk="0" hangingPunct="1">
              <a:lnSpc>
                <a:spcPct val="90000"/>
              </a:lnSpc>
              <a:spcBef>
                <a:spcPct val="0"/>
              </a:spcBef>
              <a:buNone/>
              <a:defRPr sz="2400" b="1" kern="1200">
                <a:solidFill>
                  <a:schemeClr val="tx1"/>
                </a:solidFill>
                <a:latin typeface="PermianSlabSerifTypeface" panose="02000000000000000000" pitchFamily="50" charset="0"/>
                <a:ea typeface="+mj-ea"/>
                <a:cs typeface="+mj-cs"/>
              </a:defRPr>
            </a:lvl1pPr>
          </a:lstStyle>
          <a:p>
            <a:r>
              <a:rPr lang="en-US" sz="1600" dirty="0">
                <a:solidFill>
                  <a:srgbClr val="20386D"/>
                </a:solidFill>
              </a:rPr>
              <a:t>What are affirmations?</a:t>
            </a:r>
          </a:p>
          <a:p>
            <a:pPr>
              <a:lnSpc>
                <a:spcPct val="100000"/>
              </a:lnSpc>
              <a:spcBef>
                <a:spcPts val="1000"/>
              </a:spcBef>
            </a:pPr>
            <a:r>
              <a:rPr lang="en-US" sz="1200" b="0" dirty="0">
                <a:latin typeface="Open Sans" panose="020B0606030504020204" pitchFamily="34" charset="0"/>
                <a:ea typeface="Open Sans" panose="020B0606030504020204" pitchFamily="34" charset="0"/>
                <a:cs typeface="Open Sans" panose="020B0606030504020204" pitchFamily="34" charset="0"/>
              </a:rPr>
              <a:t>Affirmations are simple, direct statements that go a long way toward instilling confidence, hope, and reassurance. For example:</a:t>
            </a:r>
          </a:p>
          <a:p>
            <a:endParaRPr lang="en-US" sz="1200" dirty="0">
              <a:solidFill>
                <a:srgbClr val="20386D"/>
              </a:solidFill>
            </a:endParaRPr>
          </a:p>
        </p:txBody>
      </p:sp>
      <p:sp>
        <p:nvSpPr>
          <p:cNvPr id="18" name="TextBox 17">
            <a:extLst>
              <a:ext uri="{FF2B5EF4-FFF2-40B4-BE49-F238E27FC236}">
                <a16:creationId xmlns:a16="http://schemas.microsoft.com/office/drawing/2014/main" id="{7F7050CC-649A-42E8-B6E1-E391FF262B12}"/>
              </a:ext>
            </a:extLst>
          </p:cNvPr>
          <p:cNvSpPr txBox="1"/>
          <p:nvPr/>
        </p:nvSpPr>
        <p:spPr>
          <a:xfrm>
            <a:off x="628649" y="1849343"/>
            <a:ext cx="7959801" cy="736487"/>
          </a:xfrm>
          <a:prstGeom prst="rect">
            <a:avLst/>
          </a:prstGeom>
          <a:noFill/>
        </p:spPr>
        <p:txBody>
          <a:bodyPr wrap="square" numCol="2" rtlCol="0">
            <a:noAutofit/>
          </a:bodyPr>
          <a:lstStyle/>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“I’m glad you decided to talk to me.”</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“You sound like a very (strong, caring, sensitive) person.”</a:t>
            </a: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“I’m glad you’ve decided to get help, you deserve it.”</a:t>
            </a:r>
          </a:p>
          <a:p>
            <a:pPr marL="214308" indent="-214308">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“You have a good sense of humor, that’s a great way to cope sometimes.”</a:t>
            </a:r>
            <a:r>
              <a:rPr lang="en-US" sz="1200" baseline="30000" dirty="0">
                <a:latin typeface="Open Sans" panose="020B0606030504020204" pitchFamily="34" charset="0"/>
                <a:ea typeface="Open Sans" panose="020B0606030504020204" pitchFamily="34" charset="0"/>
                <a:cs typeface="Open Sans" panose="020B0606030504020204" pitchFamily="34" charset="0"/>
              </a:rPr>
              <a:t>10</a:t>
            </a:r>
          </a:p>
          <a:p>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9" name="Rectangle 18">
            <a:extLst>
              <a:ext uri="{FF2B5EF4-FFF2-40B4-BE49-F238E27FC236}">
                <a16:creationId xmlns:a16="http://schemas.microsoft.com/office/drawing/2014/main" id="{A2227EED-412C-4E93-B506-1EAF6CB0C1C5}"/>
              </a:ext>
            </a:extLst>
          </p:cNvPr>
          <p:cNvSpPr/>
          <p:nvPr/>
        </p:nvSpPr>
        <p:spPr>
          <a:xfrm>
            <a:off x="435430" y="925286"/>
            <a:ext cx="8229600" cy="5084790"/>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20" name="Line 1">
            <a:extLst>
              <a:ext uri="{FF2B5EF4-FFF2-40B4-BE49-F238E27FC236}">
                <a16:creationId xmlns:a16="http://schemas.microsoft.com/office/drawing/2014/main" id="{F9753CC0-0B61-4F5D-BF52-1A9B8CB81301}"/>
              </a:ext>
            </a:extLst>
          </p:cNvPr>
          <p:cNvCxnSpPr>
            <a:cxnSpLocks/>
          </p:cNvCxnSpPr>
          <p:nvPr/>
        </p:nvCxnSpPr>
        <p:spPr>
          <a:xfrm>
            <a:off x="700147" y="1369287"/>
            <a:ext cx="770016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21" name="Line 2">
            <a:extLst>
              <a:ext uri="{FF2B5EF4-FFF2-40B4-BE49-F238E27FC236}">
                <a16:creationId xmlns:a16="http://schemas.microsoft.com/office/drawing/2014/main" id="{CD9ACAE9-D4CE-411C-B2C9-A765BC687BC1}"/>
              </a:ext>
            </a:extLst>
          </p:cNvPr>
          <p:cNvCxnSpPr>
            <a:cxnSpLocks/>
          </p:cNvCxnSpPr>
          <p:nvPr/>
        </p:nvCxnSpPr>
        <p:spPr>
          <a:xfrm>
            <a:off x="700147" y="2969487"/>
            <a:ext cx="770016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22" name="Line 3">
            <a:extLst>
              <a:ext uri="{FF2B5EF4-FFF2-40B4-BE49-F238E27FC236}">
                <a16:creationId xmlns:a16="http://schemas.microsoft.com/office/drawing/2014/main" id="{6AF1C409-DCE7-46C0-8837-49213613D355}"/>
              </a:ext>
            </a:extLst>
          </p:cNvPr>
          <p:cNvCxnSpPr>
            <a:cxnSpLocks/>
          </p:cNvCxnSpPr>
          <p:nvPr/>
        </p:nvCxnSpPr>
        <p:spPr>
          <a:xfrm>
            <a:off x="700147" y="4493487"/>
            <a:ext cx="770016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98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1000"/>
                                        <p:tgtEl>
                                          <p:spTgt spid="1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fade">
                                      <p:cBhvr>
                                        <p:cTn id="11" dur="500"/>
                                        <p:tgtEl>
                                          <p:spTgt spid="16">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Effect transition="in" filter="fade">
                                      <p:cBhvr>
                                        <p:cTn id="19" dur="500"/>
                                        <p:tgtEl>
                                          <p:spTgt spid="16">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fade">
                                      <p:cBhvr>
                                        <p:cTn id="23" dur="500"/>
                                        <p:tgtEl>
                                          <p:spTgt spid="18">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fade">
                                      <p:cBhvr>
                                        <p:cTn id="27" dur="500"/>
                                        <p:tgtEl>
                                          <p:spTgt spid="18">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8">
                                            <p:txEl>
                                              <p:pRg st="4" end="4"/>
                                            </p:txEl>
                                          </p:spTgt>
                                        </p:tgtEl>
                                        <p:attrNameLst>
                                          <p:attrName>style.visibility</p:attrName>
                                        </p:attrNameLst>
                                      </p:cBhvr>
                                      <p:to>
                                        <p:strVal val="visible"/>
                                      </p:to>
                                    </p:set>
                                    <p:animEffect transition="in" filter="fade">
                                      <p:cBhvr>
                                        <p:cTn id="31" dur="500"/>
                                        <p:tgtEl>
                                          <p:spTgt spid="18">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8">
                                            <p:txEl>
                                              <p:pRg st="5" end="5"/>
                                            </p:txEl>
                                          </p:spTgt>
                                        </p:tgtEl>
                                        <p:attrNameLst>
                                          <p:attrName>style.visibility</p:attrName>
                                        </p:attrNameLst>
                                      </p:cBhvr>
                                      <p:to>
                                        <p:strVal val="visible"/>
                                      </p:to>
                                    </p:set>
                                    <p:animEffect transition="in" filter="fade">
                                      <p:cBhvr>
                                        <p:cTn id="35" dur="500"/>
                                        <p:tgtEl>
                                          <p:spTgt spid="18">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15">
                                            <p:txEl>
                                              <p:pRg st="1" end="1"/>
                                            </p:txEl>
                                          </p:spTgt>
                                        </p:tgtEl>
                                        <p:attrNameLst>
                                          <p:attrName>style.visibility</p:attrName>
                                        </p:attrNameLst>
                                      </p:cBhvr>
                                      <p:to>
                                        <p:strVal val="visible"/>
                                      </p:to>
                                    </p:set>
                                    <p:animEffect transition="in" filter="fade">
                                      <p:cBhvr>
                                        <p:cTn id="47" dur="500"/>
                                        <p:tgtEl>
                                          <p:spTgt spid="15">
                                            <p:txEl>
                                              <p:pRg st="1" end="1"/>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14">
                                            <p:txEl>
                                              <p:pRg st="0" end="0"/>
                                            </p:txEl>
                                          </p:spTgt>
                                        </p:tgtEl>
                                        <p:attrNameLst>
                                          <p:attrName>style.visibility</p:attrName>
                                        </p:attrNameLst>
                                      </p:cBhvr>
                                      <p:to>
                                        <p:strVal val="visible"/>
                                      </p:to>
                                    </p:set>
                                    <p:animEffect transition="in" filter="fade">
                                      <p:cBhvr>
                                        <p:cTn id="51" dur="500"/>
                                        <p:tgtEl>
                                          <p:spTgt spid="14">
                                            <p:txEl>
                                              <p:pRg st="0" end="0"/>
                                            </p:txEl>
                                          </p:spTgt>
                                        </p:tgtEl>
                                      </p:cBhvr>
                                    </p:animEffect>
                                  </p:childTnLst>
                                </p:cTn>
                              </p:par>
                            </p:childTnLst>
                          </p:cTn>
                        </p:par>
                        <p:par>
                          <p:cTn id="52" fill="hold">
                            <p:stCondLst>
                              <p:cond delay="6500"/>
                            </p:stCondLst>
                            <p:childTnLst>
                              <p:par>
                                <p:cTn id="53" presetID="10" presetClass="entr" presetSubtype="0" fill="hold"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14">
                                            <p:txEl>
                                              <p:pRg st="1" end="1"/>
                                            </p:txEl>
                                          </p:spTgt>
                                        </p:tgtEl>
                                        <p:attrNameLst>
                                          <p:attrName>style.visibility</p:attrName>
                                        </p:attrNameLst>
                                      </p:cBhvr>
                                      <p:to>
                                        <p:strVal val="visible"/>
                                      </p:to>
                                    </p:set>
                                    <p:animEffect transition="in" filter="fade">
                                      <p:cBhvr>
                                        <p:cTn id="59" dur="500"/>
                                        <p:tgtEl>
                                          <p:spTgt spid="14">
                                            <p:txEl>
                                              <p:pRg st="1" end="1"/>
                                            </p:txEl>
                                          </p:spTgt>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14">
                                            <p:txEl>
                                              <p:pRg st="2" end="2"/>
                                            </p:txEl>
                                          </p:spTgt>
                                        </p:tgtEl>
                                        <p:attrNameLst>
                                          <p:attrName>style.visibility</p:attrName>
                                        </p:attrNameLst>
                                      </p:cBhvr>
                                      <p:to>
                                        <p:strVal val="visible"/>
                                      </p:to>
                                    </p:set>
                                    <p:animEffect transition="in" filter="fade">
                                      <p:cBhvr>
                                        <p:cTn id="63"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5" grpId="0" uiExpand="1" build="p"/>
      <p:bldP spid="16" grpId="0" uiExpand="1" build="p"/>
      <p:bldP spid="18" grpId="0" uiExpand="1" build="p"/>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6719BC-9A4E-442F-8093-B127202550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38477-7EE8-4919-96C8-D1EF99673846}"/>
              </a:ext>
            </a:extLst>
          </p:cNvPr>
          <p:cNvSpPr>
            <a:spLocks noGrp="1"/>
          </p:cNvSpPr>
          <p:nvPr>
            <p:ph type="sldNum" sz="quarter" idx="12"/>
          </p:nvPr>
        </p:nvSpPr>
        <p:spPr/>
        <p:txBody>
          <a:bodyPr/>
          <a:lstStyle/>
          <a:p>
            <a:fld id="{C594740B-4443-42E0-BD04-50747A72C1C0}" type="slidenum">
              <a:rPr lang="en-US" smtClean="0"/>
              <a:t>39</a:t>
            </a:fld>
            <a:endParaRPr lang="en-US"/>
          </a:p>
        </p:txBody>
      </p:sp>
      <p:sp>
        <p:nvSpPr>
          <p:cNvPr id="14" name="Text Placeholder 13">
            <a:extLst>
              <a:ext uri="{FF2B5EF4-FFF2-40B4-BE49-F238E27FC236}">
                <a16:creationId xmlns:a16="http://schemas.microsoft.com/office/drawing/2014/main" id="{EE100407-FE68-401E-93E0-9ED33F89C403}"/>
              </a:ext>
            </a:extLst>
          </p:cNvPr>
          <p:cNvSpPr>
            <a:spLocks noGrp="1"/>
          </p:cNvSpPr>
          <p:nvPr>
            <p:ph idx="1"/>
          </p:nvPr>
        </p:nvSpPr>
        <p:spPr>
          <a:xfrm>
            <a:off x="586468" y="1739695"/>
            <a:ext cx="7971064" cy="431124"/>
          </a:xfrm>
        </p:spPr>
        <p:txBody>
          <a:bodyPr>
            <a:noAutofit/>
          </a:bodyPr>
          <a:lstStyle/>
          <a:p>
            <a:pPr algn="ctr"/>
            <a:r>
              <a:rPr lang="en-US" b="1" dirty="0"/>
              <a:t>Click on the buttons to explore the types of responses that can occur.</a:t>
            </a:r>
          </a:p>
        </p:txBody>
      </p:sp>
      <p:sp>
        <p:nvSpPr>
          <p:cNvPr id="17" name="Text Placeholder 16">
            <a:extLst>
              <a:ext uri="{FF2B5EF4-FFF2-40B4-BE49-F238E27FC236}">
                <a16:creationId xmlns:a16="http://schemas.microsoft.com/office/drawing/2014/main" id="{6086E5AE-ECBE-49BA-98A5-2993CEA41658}"/>
              </a:ext>
            </a:extLst>
          </p:cNvPr>
          <p:cNvSpPr>
            <a:spLocks noGrp="1"/>
          </p:cNvSpPr>
          <p:nvPr>
            <p:ph type="body" sz="quarter" idx="13"/>
          </p:nvPr>
        </p:nvSpPr>
        <p:spPr>
          <a:xfrm>
            <a:off x="628650" y="1087443"/>
            <a:ext cx="7886700" cy="470297"/>
          </a:xfrm>
        </p:spPr>
        <p:txBody>
          <a:bodyPr>
            <a:normAutofit/>
          </a:bodyPr>
          <a:lstStyle/>
          <a:p>
            <a:r>
              <a:rPr lang="en-US" dirty="0"/>
              <a:t>Emotional Responses</a:t>
            </a:r>
          </a:p>
        </p:txBody>
      </p:sp>
      <p:sp>
        <p:nvSpPr>
          <p:cNvPr id="10" name="BTN1">
            <a:extLst>
              <a:ext uri="{FF2B5EF4-FFF2-40B4-BE49-F238E27FC236}">
                <a16:creationId xmlns:a16="http://schemas.microsoft.com/office/drawing/2014/main" id="{EFE397D4-E099-48D4-B520-D95E47FB5131}"/>
              </a:ext>
            </a:extLst>
          </p:cNvPr>
          <p:cNvSpPr/>
          <p:nvPr/>
        </p:nvSpPr>
        <p:spPr>
          <a:xfrm>
            <a:off x="848266" y="2094618"/>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Emotional</a:t>
            </a:r>
          </a:p>
        </p:txBody>
      </p:sp>
      <p:sp>
        <p:nvSpPr>
          <p:cNvPr id="11" name="BTN2">
            <a:extLst>
              <a:ext uri="{FF2B5EF4-FFF2-40B4-BE49-F238E27FC236}">
                <a16:creationId xmlns:a16="http://schemas.microsoft.com/office/drawing/2014/main" id="{13B2AD28-2AEA-4A42-8E23-0171F0572B3F}"/>
              </a:ext>
            </a:extLst>
          </p:cNvPr>
          <p:cNvSpPr/>
          <p:nvPr/>
        </p:nvSpPr>
        <p:spPr>
          <a:xfrm>
            <a:off x="2917411"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Behavioral</a:t>
            </a:r>
          </a:p>
        </p:txBody>
      </p:sp>
      <p:sp>
        <p:nvSpPr>
          <p:cNvPr id="12" name="BTN3">
            <a:extLst>
              <a:ext uri="{FF2B5EF4-FFF2-40B4-BE49-F238E27FC236}">
                <a16:creationId xmlns:a16="http://schemas.microsoft.com/office/drawing/2014/main" id="{47FD8DFA-70EB-4F73-8B0F-4BBBFF6EDA12}"/>
              </a:ext>
            </a:extLst>
          </p:cNvPr>
          <p:cNvSpPr/>
          <p:nvPr/>
        </p:nvSpPr>
        <p:spPr>
          <a:xfrm>
            <a:off x="4990295"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Somatic (physical)</a:t>
            </a:r>
          </a:p>
        </p:txBody>
      </p:sp>
      <p:sp>
        <p:nvSpPr>
          <p:cNvPr id="13" name="BTN4">
            <a:extLst>
              <a:ext uri="{FF2B5EF4-FFF2-40B4-BE49-F238E27FC236}">
                <a16:creationId xmlns:a16="http://schemas.microsoft.com/office/drawing/2014/main" id="{01C6B42A-16DB-4803-BF23-0745881BF061}"/>
              </a:ext>
            </a:extLst>
          </p:cNvPr>
          <p:cNvSpPr/>
          <p:nvPr/>
        </p:nvSpPr>
        <p:spPr>
          <a:xfrm>
            <a:off x="7070927"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Cognitive</a:t>
            </a:r>
          </a:p>
        </p:txBody>
      </p:sp>
      <p:sp>
        <p:nvSpPr>
          <p:cNvPr id="19" name="Rectangle 18">
            <a:extLst>
              <a:ext uri="{FF2B5EF4-FFF2-40B4-BE49-F238E27FC236}">
                <a16:creationId xmlns:a16="http://schemas.microsoft.com/office/drawing/2014/main" id="{6EC4B78D-5DDC-4645-B610-D35D0D915974}"/>
              </a:ext>
            </a:extLst>
          </p:cNvPr>
          <p:cNvSpPr/>
          <p:nvPr/>
        </p:nvSpPr>
        <p:spPr>
          <a:xfrm>
            <a:off x="364672" y="1557740"/>
            <a:ext cx="8414657" cy="426890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4" name="BTN1-visited">
            <a:extLst>
              <a:ext uri="{FF2B5EF4-FFF2-40B4-BE49-F238E27FC236}">
                <a16:creationId xmlns:a16="http://schemas.microsoft.com/office/drawing/2014/main" id="{995C31FB-9CE6-492D-8A63-739C9E01A06F}"/>
              </a:ext>
            </a:extLst>
          </p:cNvPr>
          <p:cNvSpPr/>
          <p:nvPr/>
        </p:nvSpPr>
        <p:spPr>
          <a:xfrm>
            <a:off x="848266" y="2094618"/>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Emotional</a:t>
            </a:r>
          </a:p>
        </p:txBody>
      </p:sp>
      <p:sp>
        <p:nvSpPr>
          <p:cNvPr id="25" name="BTN2-visited">
            <a:extLst>
              <a:ext uri="{FF2B5EF4-FFF2-40B4-BE49-F238E27FC236}">
                <a16:creationId xmlns:a16="http://schemas.microsoft.com/office/drawing/2014/main" id="{16B89248-02AD-4372-930E-BF00C8223EB5}"/>
              </a:ext>
            </a:extLst>
          </p:cNvPr>
          <p:cNvSpPr/>
          <p:nvPr/>
        </p:nvSpPr>
        <p:spPr>
          <a:xfrm>
            <a:off x="2917411"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Behavioral</a:t>
            </a:r>
          </a:p>
        </p:txBody>
      </p:sp>
      <p:sp>
        <p:nvSpPr>
          <p:cNvPr id="26" name="BTN3-visited">
            <a:extLst>
              <a:ext uri="{FF2B5EF4-FFF2-40B4-BE49-F238E27FC236}">
                <a16:creationId xmlns:a16="http://schemas.microsoft.com/office/drawing/2014/main" id="{8CCDD891-5327-47C7-B90B-920393497B1D}"/>
              </a:ext>
            </a:extLst>
          </p:cNvPr>
          <p:cNvSpPr/>
          <p:nvPr/>
        </p:nvSpPr>
        <p:spPr>
          <a:xfrm>
            <a:off x="4990295"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Somatic (physical)</a:t>
            </a:r>
          </a:p>
        </p:txBody>
      </p:sp>
      <p:sp>
        <p:nvSpPr>
          <p:cNvPr id="27" name="BTN4-visited">
            <a:extLst>
              <a:ext uri="{FF2B5EF4-FFF2-40B4-BE49-F238E27FC236}">
                <a16:creationId xmlns:a16="http://schemas.microsoft.com/office/drawing/2014/main" id="{2238AB94-CCE5-48A5-B1E5-9CA1E340EB0F}"/>
              </a:ext>
            </a:extLst>
          </p:cNvPr>
          <p:cNvSpPr/>
          <p:nvPr/>
        </p:nvSpPr>
        <p:spPr>
          <a:xfrm>
            <a:off x="7070927"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Cognitive</a:t>
            </a:r>
          </a:p>
        </p:txBody>
      </p:sp>
      <p:sp>
        <p:nvSpPr>
          <p:cNvPr id="3" name="hidden button">
            <a:hlinkClick r:id="" action="ppaction://hlinkshowjump?jump=nextslide"/>
            <a:extLst>
              <a:ext uri="{FF2B5EF4-FFF2-40B4-BE49-F238E27FC236}">
                <a16:creationId xmlns:a16="http://schemas.microsoft.com/office/drawing/2014/main" id="{E30C577E-1916-4A10-A615-7AA0A7081F32}"/>
              </a:ext>
            </a:extLst>
          </p:cNvPr>
          <p:cNvSpPr/>
          <p:nvPr/>
        </p:nvSpPr>
        <p:spPr>
          <a:xfrm>
            <a:off x="848266" y="2094617"/>
            <a:ext cx="7447468" cy="477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300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1000"/>
                                        <p:tgtEl>
                                          <p:spTgt spid="1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7" grpId="0" build="p"/>
      <p:bldP spid="10" grpId="0" animBg="1"/>
      <p:bldP spid="11" grpId="0" animBg="1"/>
      <p:bldP spid="12" grpId="0" animBg="1"/>
      <p:bldP spid="13"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EEDC56-988B-4E4B-B8F0-2FAAAAF10A61}"/>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B8FEADBF-0A06-4594-9006-5717D3AD7DE3}"/>
              </a:ext>
            </a:extLst>
          </p:cNvPr>
          <p:cNvSpPr>
            <a:spLocks noGrp="1"/>
          </p:cNvSpPr>
          <p:nvPr>
            <p:ph type="sldNum" sz="quarter" idx="12"/>
          </p:nvPr>
        </p:nvSpPr>
        <p:spPr/>
        <p:txBody>
          <a:bodyPr/>
          <a:lstStyle/>
          <a:p>
            <a:fld id="{C594740B-4443-42E0-BD04-50747A72C1C0}" type="slidenum">
              <a:rPr lang="en-US" smtClean="0"/>
              <a:t>4</a:t>
            </a:fld>
            <a:endParaRPr lang="en-US"/>
          </a:p>
        </p:txBody>
      </p:sp>
      <p:sp>
        <p:nvSpPr>
          <p:cNvPr id="2" name="Title 1">
            <a:extLst>
              <a:ext uri="{FF2B5EF4-FFF2-40B4-BE49-F238E27FC236}">
                <a16:creationId xmlns:a16="http://schemas.microsoft.com/office/drawing/2014/main" id="{FD29910B-1614-49E5-A16B-5E0CDBB5CDCA}"/>
              </a:ext>
            </a:extLst>
          </p:cNvPr>
          <p:cNvSpPr>
            <a:spLocks noGrp="1"/>
          </p:cNvSpPr>
          <p:nvPr>
            <p:ph type="title"/>
          </p:nvPr>
        </p:nvSpPr>
        <p:spPr>
          <a:xfrm>
            <a:off x="0" y="929070"/>
            <a:ext cx="9144000" cy="964110"/>
          </a:xfrm>
        </p:spPr>
        <p:txBody>
          <a:bodyPr>
            <a:noAutofit/>
          </a:bodyPr>
          <a:lstStyle/>
          <a:p>
            <a:pPr algn="ctr"/>
            <a:r>
              <a:rPr lang="en-US" sz="2200" dirty="0"/>
              <a:t>What is this Crisis Responder Training and how should it be used?</a:t>
            </a:r>
            <a:br>
              <a:rPr lang="en-US" dirty="0"/>
            </a:br>
            <a:br>
              <a:rPr lang="en-US" dirty="0"/>
            </a:br>
            <a:r>
              <a:rPr lang="en-US" b="0" dirty="0">
                <a:solidFill>
                  <a:srgbClr val="20386D"/>
                </a:solidFill>
                <a:ea typeface="Open Sans" panose="020B0606030504020204" pitchFamily="34" charset="0"/>
                <a:cs typeface="Open Sans" panose="020B0606030504020204" pitchFamily="34" charset="0"/>
              </a:rPr>
              <a:t>Click on the buttons in sequential order to learn more.</a:t>
            </a:r>
            <a:endParaRPr lang="en-US" sz="1200" dirty="0">
              <a:solidFill>
                <a:srgbClr val="20386D"/>
              </a:solidFill>
            </a:endParaRPr>
          </a:p>
        </p:txBody>
      </p:sp>
      <p:sp>
        <p:nvSpPr>
          <p:cNvPr id="20" name="Button 2">
            <a:hlinkClick r:id="rId2" action="ppaction://hlinksldjump"/>
            <a:extLst>
              <a:ext uri="{FF2B5EF4-FFF2-40B4-BE49-F238E27FC236}">
                <a16:creationId xmlns:a16="http://schemas.microsoft.com/office/drawing/2014/main" id="{8C556819-DD04-4026-BAC7-9B28C5AD0AB4}"/>
              </a:ext>
            </a:extLst>
          </p:cNvPr>
          <p:cNvSpPr/>
          <p:nvPr/>
        </p:nvSpPr>
        <p:spPr>
          <a:xfrm>
            <a:off x="4969635" y="1881796"/>
            <a:ext cx="3665664" cy="476908"/>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ermianSlabSerifTypeface" panose="02000000000000000000" pitchFamily="50" charset="0"/>
              </a:rPr>
              <a:t>2. How? Where? When?</a:t>
            </a:r>
          </a:p>
        </p:txBody>
      </p:sp>
      <p:sp>
        <p:nvSpPr>
          <p:cNvPr id="9" name="btn1content">
            <a:extLst>
              <a:ext uri="{FF2B5EF4-FFF2-40B4-BE49-F238E27FC236}">
                <a16:creationId xmlns:a16="http://schemas.microsoft.com/office/drawing/2014/main" id="{2C04EAD1-EC62-4F73-A804-2CC4E253F6BF}"/>
              </a:ext>
            </a:extLst>
          </p:cNvPr>
          <p:cNvSpPr>
            <a:spLocks noGrp="1"/>
          </p:cNvSpPr>
          <p:nvPr>
            <p:ph idx="1"/>
          </p:nvPr>
        </p:nvSpPr>
        <p:spPr>
          <a:xfrm>
            <a:off x="298181" y="2589110"/>
            <a:ext cx="8554714" cy="2943354"/>
          </a:xfrm>
        </p:spPr>
        <p:txBody>
          <a:bodyPr/>
          <a:lstStyle/>
          <a:p>
            <a:pPr marL="0" indent="0">
              <a:buNone/>
            </a:pPr>
            <a:r>
              <a:rPr lang="en-US" sz="1600" b="1" dirty="0">
                <a:solidFill>
                  <a:srgbClr val="20386D"/>
                </a:solidFill>
                <a:latin typeface="PermianSlabSerifTypeface" panose="02000000000000000000" pitchFamily="50" charset="0"/>
              </a:rPr>
              <a:t>What?</a:t>
            </a:r>
          </a:p>
          <a:p>
            <a:pPr marL="0" indent="0">
              <a:buNone/>
            </a:pPr>
            <a:r>
              <a:rPr lang="en-US" dirty="0"/>
              <a:t>This Crisis Services Training is a compilation of information originally gathered and composed by a work group of dedicated Department of Mental Health employees for the purpose of meeting the goals covered in the “Why?” section.</a:t>
            </a:r>
          </a:p>
          <a:p>
            <a:pPr marL="0" indent="0">
              <a:buNone/>
            </a:pPr>
            <a:r>
              <a:rPr lang="en-US" sz="1600" b="1" dirty="0">
                <a:solidFill>
                  <a:srgbClr val="20386D"/>
                </a:solidFill>
                <a:latin typeface="PermianSlabSerifTypeface" panose="02000000000000000000" pitchFamily="50" charset="0"/>
              </a:rPr>
              <a:t>Why?</a:t>
            </a:r>
          </a:p>
          <a:p>
            <a:pPr marL="0" indent="0">
              <a:buNone/>
            </a:pPr>
            <a:r>
              <a:rPr lang="en-US" dirty="0"/>
              <a:t>A primary goal of this Crisis Training is to standardize general and basic crisis training for all providers. Another goal of this training is to increase awareness and understanding that a crisis situation is often determined by the perception of the individual experiencing the crisis situation.</a:t>
            </a:r>
          </a:p>
          <a:p>
            <a:pPr marL="0" indent="0">
              <a:buNone/>
            </a:pPr>
            <a:r>
              <a:rPr lang="en-US" sz="1600" b="1" dirty="0">
                <a:solidFill>
                  <a:srgbClr val="20386D"/>
                </a:solidFill>
                <a:latin typeface="PermianSlabSerifTypeface" panose="02000000000000000000" pitchFamily="50" charset="0"/>
              </a:rPr>
              <a:t>Who?</a:t>
            </a:r>
          </a:p>
          <a:p>
            <a:pPr marL="0" indent="0">
              <a:buNone/>
            </a:pPr>
            <a:r>
              <a:rPr lang="en-US" dirty="0"/>
              <a:t>Anyone working in crisis services should successfully complete this training  in addition to any population specific, geographic specific, or other specific training that is currently conducted by the individual crisis service providers.</a:t>
            </a:r>
          </a:p>
          <a:p>
            <a:endParaRPr lang="en-US" dirty="0"/>
          </a:p>
          <a:p>
            <a:endParaRPr lang="en-US" dirty="0"/>
          </a:p>
        </p:txBody>
      </p:sp>
      <p:sp>
        <p:nvSpPr>
          <p:cNvPr id="10" name="boundingbox1">
            <a:extLst>
              <a:ext uri="{FF2B5EF4-FFF2-40B4-BE49-F238E27FC236}">
                <a16:creationId xmlns:a16="http://schemas.microsoft.com/office/drawing/2014/main" id="{B9EF4C1E-6A20-4882-B65B-5FFEAD9767A8}"/>
              </a:ext>
            </a:extLst>
          </p:cNvPr>
          <p:cNvSpPr/>
          <p:nvPr/>
        </p:nvSpPr>
        <p:spPr>
          <a:xfrm>
            <a:off x="140085" y="2555352"/>
            <a:ext cx="8870906" cy="297711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11" name="btn1line1">
            <a:extLst>
              <a:ext uri="{FF2B5EF4-FFF2-40B4-BE49-F238E27FC236}">
                <a16:creationId xmlns:a16="http://schemas.microsoft.com/office/drawing/2014/main" id="{4A98B48F-7D72-49B2-8DE6-ACDBB296102D}"/>
              </a:ext>
            </a:extLst>
          </p:cNvPr>
          <p:cNvCxnSpPr>
            <a:cxnSpLocks/>
          </p:cNvCxnSpPr>
          <p:nvPr/>
        </p:nvCxnSpPr>
        <p:spPr>
          <a:xfrm>
            <a:off x="298181" y="2898138"/>
            <a:ext cx="855471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2" name="btn1line2">
            <a:extLst>
              <a:ext uri="{FF2B5EF4-FFF2-40B4-BE49-F238E27FC236}">
                <a16:creationId xmlns:a16="http://schemas.microsoft.com/office/drawing/2014/main" id="{40D359B0-6A27-4909-B057-39A1BEDAB070}"/>
              </a:ext>
            </a:extLst>
          </p:cNvPr>
          <p:cNvCxnSpPr>
            <a:cxnSpLocks/>
          </p:cNvCxnSpPr>
          <p:nvPr/>
        </p:nvCxnSpPr>
        <p:spPr>
          <a:xfrm>
            <a:off x="298181" y="3879877"/>
            <a:ext cx="855471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3" name="btn1line3">
            <a:extLst>
              <a:ext uri="{FF2B5EF4-FFF2-40B4-BE49-F238E27FC236}">
                <a16:creationId xmlns:a16="http://schemas.microsoft.com/office/drawing/2014/main" id="{73B35AE3-70DB-4268-8021-34793A46154A}"/>
              </a:ext>
            </a:extLst>
          </p:cNvPr>
          <p:cNvCxnSpPr>
            <a:cxnSpLocks/>
          </p:cNvCxnSpPr>
          <p:nvPr/>
        </p:nvCxnSpPr>
        <p:spPr>
          <a:xfrm>
            <a:off x="298181" y="4826173"/>
            <a:ext cx="855471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4" name="Visbtn1">
            <a:extLst>
              <a:ext uri="{FF2B5EF4-FFF2-40B4-BE49-F238E27FC236}">
                <a16:creationId xmlns:a16="http://schemas.microsoft.com/office/drawing/2014/main" id="{6876D6ED-CAE9-45CD-B4CD-7147F0198171}"/>
              </a:ext>
            </a:extLst>
          </p:cNvPr>
          <p:cNvSpPr/>
          <p:nvPr/>
        </p:nvSpPr>
        <p:spPr>
          <a:xfrm>
            <a:off x="523210" y="1890331"/>
            <a:ext cx="3665664"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ermianSlabSerifTypeface" panose="02000000000000000000" pitchFamily="50" charset="0"/>
              </a:rPr>
              <a:t>1. What? Why? Who?</a:t>
            </a:r>
          </a:p>
        </p:txBody>
      </p:sp>
    </p:spTree>
    <p:extLst>
      <p:ext uri="{BB962C8B-B14F-4D97-AF65-F5344CB8AC3E}">
        <p14:creationId xmlns:p14="http://schemas.microsoft.com/office/powerpoint/2010/main" val="218458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fade">
                                      <p:cBhvr>
                                        <p:cTn id="31" dur="500"/>
                                        <p:tgtEl>
                                          <p:spTgt spid="9">
                                            <p:txEl>
                                              <p:pRg st="3" end="3"/>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fade">
                                      <p:cBhvr>
                                        <p:cTn id="35" dur="500"/>
                                        <p:tgtEl>
                                          <p:spTgt spid="9">
                                            <p:txEl>
                                              <p:pRg st="4" end="4"/>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Effect transition="in" filter="fade">
                                      <p:cBhvr>
                                        <p:cTn id="43"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6719BC-9A4E-442F-8093-B127202550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38477-7EE8-4919-96C8-D1EF99673846}"/>
              </a:ext>
            </a:extLst>
          </p:cNvPr>
          <p:cNvSpPr>
            <a:spLocks noGrp="1"/>
          </p:cNvSpPr>
          <p:nvPr>
            <p:ph type="sldNum" sz="quarter" idx="12"/>
          </p:nvPr>
        </p:nvSpPr>
        <p:spPr/>
        <p:txBody>
          <a:bodyPr/>
          <a:lstStyle/>
          <a:p>
            <a:fld id="{C594740B-4443-42E0-BD04-50747A72C1C0}" type="slidenum">
              <a:rPr lang="en-US" smtClean="0"/>
              <a:t>40</a:t>
            </a:fld>
            <a:endParaRPr lang="en-US"/>
          </a:p>
        </p:txBody>
      </p:sp>
      <p:sp>
        <p:nvSpPr>
          <p:cNvPr id="14" name="Text Placeholder 13">
            <a:extLst>
              <a:ext uri="{FF2B5EF4-FFF2-40B4-BE49-F238E27FC236}">
                <a16:creationId xmlns:a16="http://schemas.microsoft.com/office/drawing/2014/main" id="{EE100407-FE68-401E-93E0-9ED33F89C403}"/>
              </a:ext>
            </a:extLst>
          </p:cNvPr>
          <p:cNvSpPr>
            <a:spLocks noGrp="1"/>
          </p:cNvSpPr>
          <p:nvPr>
            <p:ph idx="1"/>
          </p:nvPr>
        </p:nvSpPr>
        <p:spPr>
          <a:xfrm>
            <a:off x="586468" y="1739695"/>
            <a:ext cx="7971064" cy="431124"/>
          </a:xfrm>
        </p:spPr>
        <p:txBody>
          <a:bodyPr>
            <a:noAutofit/>
          </a:bodyPr>
          <a:lstStyle/>
          <a:p>
            <a:pPr algn="ctr"/>
            <a:r>
              <a:rPr lang="en-US" b="1" dirty="0"/>
              <a:t>Click on the buttons to explore the types of responses that can occur.</a:t>
            </a:r>
          </a:p>
        </p:txBody>
      </p:sp>
      <p:sp>
        <p:nvSpPr>
          <p:cNvPr id="17" name="Text Placeholder 16">
            <a:extLst>
              <a:ext uri="{FF2B5EF4-FFF2-40B4-BE49-F238E27FC236}">
                <a16:creationId xmlns:a16="http://schemas.microsoft.com/office/drawing/2014/main" id="{6086E5AE-ECBE-49BA-98A5-2993CEA41658}"/>
              </a:ext>
            </a:extLst>
          </p:cNvPr>
          <p:cNvSpPr>
            <a:spLocks noGrp="1"/>
          </p:cNvSpPr>
          <p:nvPr>
            <p:ph type="body" sz="quarter" idx="13"/>
          </p:nvPr>
        </p:nvSpPr>
        <p:spPr>
          <a:xfrm>
            <a:off x="628650" y="1087443"/>
            <a:ext cx="7886700" cy="470297"/>
          </a:xfrm>
        </p:spPr>
        <p:txBody>
          <a:bodyPr>
            <a:normAutofit/>
          </a:bodyPr>
          <a:lstStyle/>
          <a:p>
            <a:r>
              <a:rPr lang="en-US" dirty="0"/>
              <a:t>Emotional Responses</a:t>
            </a:r>
          </a:p>
        </p:txBody>
      </p:sp>
      <p:sp>
        <p:nvSpPr>
          <p:cNvPr id="10" name="BTN1">
            <a:extLst>
              <a:ext uri="{FF2B5EF4-FFF2-40B4-BE49-F238E27FC236}">
                <a16:creationId xmlns:a16="http://schemas.microsoft.com/office/drawing/2014/main" id="{EFE397D4-E099-48D4-B520-D95E47FB5131}"/>
              </a:ext>
            </a:extLst>
          </p:cNvPr>
          <p:cNvSpPr/>
          <p:nvPr/>
        </p:nvSpPr>
        <p:spPr>
          <a:xfrm>
            <a:off x="848266" y="2094618"/>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Emotional</a:t>
            </a:r>
          </a:p>
        </p:txBody>
      </p:sp>
      <p:sp>
        <p:nvSpPr>
          <p:cNvPr id="11" name="BTN2">
            <a:extLst>
              <a:ext uri="{FF2B5EF4-FFF2-40B4-BE49-F238E27FC236}">
                <a16:creationId xmlns:a16="http://schemas.microsoft.com/office/drawing/2014/main" id="{13B2AD28-2AEA-4A42-8E23-0171F0572B3F}"/>
              </a:ext>
            </a:extLst>
          </p:cNvPr>
          <p:cNvSpPr/>
          <p:nvPr/>
        </p:nvSpPr>
        <p:spPr>
          <a:xfrm>
            <a:off x="2917411"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Behavioral</a:t>
            </a:r>
          </a:p>
        </p:txBody>
      </p:sp>
      <p:sp>
        <p:nvSpPr>
          <p:cNvPr id="12" name="BTN3">
            <a:extLst>
              <a:ext uri="{FF2B5EF4-FFF2-40B4-BE49-F238E27FC236}">
                <a16:creationId xmlns:a16="http://schemas.microsoft.com/office/drawing/2014/main" id="{47FD8DFA-70EB-4F73-8B0F-4BBBFF6EDA12}"/>
              </a:ext>
            </a:extLst>
          </p:cNvPr>
          <p:cNvSpPr/>
          <p:nvPr/>
        </p:nvSpPr>
        <p:spPr>
          <a:xfrm>
            <a:off x="4990295"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Somatic (physical)</a:t>
            </a:r>
          </a:p>
        </p:txBody>
      </p:sp>
      <p:sp>
        <p:nvSpPr>
          <p:cNvPr id="13" name="BTN4">
            <a:extLst>
              <a:ext uri="{FF2B5EF4-FFF2-40B4-BE49-F238E27FC236}">
                <a16:creationId xmlns:a16="http://schemas.microsoft.com/office/drawing/2014/main" id="{01C6B42A-16DB-4803-BF23-0745881BF061}"/>
              </a:ext>
            </a:extLst>
          </p:cNvPr>
          <p:cNvSpPr/>
          <p:nvPr/>
        </p:nvSpPr>
        <p:spPr>
          <a:xfrm>
            <a:off x="7070927"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Cognitive</a:t>
            </a:r>
          </a:p>
        </p:txBody>
      </p:sp>
      <p:sp>
        <p:nvSpPr>
          <p:cNvPr id="19" name="Rectangle 18">
            <a:extLst>
              <a:ext uri="{FF2B5EF4-FFF2-40B4-BE49-F238E27FC236}">
                <a16:creationId xmlns:a16="http://schemas.microsoft.com/office/drawing/2014/main" id="{6EC4B78D-5DDC-4645-B610-D35D0D915974}"/>
              </a:ext>
            </a:extLst>
          </p:cNvPr>
          <p:cNvSpPr/>
          <p:nvPr/>
        </p:nvSpPr>
        <p:spPr>
          <a:xfrm>
            <a:off x="364672" y="1557740"/>
            <a:ext cx="8414657" cy="426890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0" name="Content1">
            <a:extLst>
              <a:ext uri="{FF2B5EF4-FFF2-40B4-BE49-F238E27FC236}">
                <a16:creationId xmlns:a16="http://schemas.microsoft.com/office/drawing/2014/main" id="{6FAF2DF6-0D04-4C2E-A6C4-8EC28AB92F70}"/>
              </a:ext>
            </a:extLst>
          </p:cNvPr>
          <p:cNvSpPr txBox="1">
            <a:spLocks/>
          </p:cNvSpPr>
          <p:nvPr/>
        </p:nvSpPr>
        <p:spPr>
          <a:xfrm>
            <a:off x="498018" y="2777994"/>
            <a:ext cx="2168980" cy="2423356"/>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lnSpc>
                <a:spcPct val="100000"/>
              </a:lnSpc>
              <a:spcBef>
                <a:spcPts val="0"/>
              </a:spcBef>
              <a:spcAft>
                <a:spcPts val="600"/>
              </a:spcAft>
              <a:buFont typeface="Arial" panose="020B0604020202020204" pitchFamily="34" charset="0"/>
              <a:buChar char="•"/>
            </a:pPr>
            <a:r>
              <a:rPr lang="en-US" sz="1200" dirty="0"/>
              <a:t>Sadness/Abandonment/</a:t>
            </a:r>
            <a:br>
              <a:rPr lang="en-US" sz="1200" dirty="0"/>
            </a:br>
            <a:r>
              <a:rPr lang="en-US" sz="1200" dirty="0"/>
              <a:t>Despair</a:t>
            </a:r>
          </a:p>
          <a:p>
            <a:pPr marL="214308" indent="-214308">
              <a:lnSpc>
                <a:spcPct val="100000"/>
              </a:lnSpc>
              <a:spcBef>
                <a:spcPts val="0"/>
              </a:spcBef>
              <a:spcAft>
                <a:spcPts val="600"/>
              </a:spcAft>
              <a:buFont typeface="Arial" panose="020B0604020202020204" pitchFamily="34" charset="0"/>
              <a:buChar char="•"/>
            </a:pPr>
            <a:r>
              <a:rPr lang="en-US" sz="1200" dirty="0"/>
              <a:t>Anger/Rage/Resentment Irritability/Vengefulness</a:t>
            </a:r>
          </a:p>
          <a:p>
            <a:pPr marL="214308" indent="-214308">
              <a:lnSpc>
                <a:spcPct val="100000"/>
              </a:lnSpc>
              <a:spcBef>
                <a:spcPts val="0"/>
              </a:spcBef>
              <a:spcAft>
                <a:spcPts val="600"/>
              </a:spcAft>
              <a:buFont typeface="Arial" panose="020B0604020202020204" pitchFamily="34" charset="0"/>
              <a:buChar char="•"/>
            </a:pPr>
            <a:r>
              <a:rPr lang="en-US" sz="1200" dirty="0"/>
              <a:t>Relief</a:t>
            </a:r>
          </a:p>
          <a:p>
            <a:pPr marL="214308" indent="-214308">
              <a:lnSpc>
                <a:spcPct val="100000"/>
              </a:lnSpc>
              <a:spcBef>
                <a:spcPts val="0"/>
              </a:spcBef>
              <a:spcAft>
                <a:spcPts val="600"/>
              </a:spcAft>
              <a:buFont typeface="Arial" panose="020B0604020202020204" pitchFamily="34" charset="0"/>
              <a:buChar char="•"/>
            </a:pPr>
            <a:r>
              <a:rPr lang="en-US" sz="1200" dirty="0"/>
              <a:t>Fear/Panic/Anxiety/Worry</a:t>
            </a:r>
          </a:p>
          <a:p>
            <a:pPr marL="214308" indent="-214308">
              <a:lnSpc>
                <a:spcPct val="100000"/>
              </a:lnSpc>
              <a:spcBef>
                <a:spcPts val="0"/>
              </a:spcBef>
              <a:spcAft>
                <a:spcPts val="600"/>
              </a:spcAft>
              <a:buFont typeface="Arial" panose="020B0604020202020204" pitchFamily="34" charset="0"/>
              <a:buChar char="•"/>
            </a:pPr>
            <a:r>
              <a:rPr lang="en-US" sz="1200" dirty="0"/>
              <a:t>Guilt</a:t>
            </a:r>
          </a:p>
          <a:p>
            <a:pPr marL="214308" indent="-214308">
              <a:lnSpc>
                <a:spcPct val="100000"/>
              </a:lnSpc>
              <a:spcBef>
                <a:spcPts val="0"/>
              </a:spcBef>
              <a:spcAft>
                <a:spcPts val="600"/>
              </a:spcAft>
              <a:buFont typeface="Arial" panose="020B0604020202020204" pitchFamily="34" charset="0"/>
              <a:buChar char="•"/>
            </a:pPr>
            <a:r>
              <a:rPr lang="en-US" sz="1200" dirty="0"/>
              <a:t>Feeling Lost/Numbness</a:t>
            </a:r>
          </a:p>
          <a:p>
            <a:pPr marL="214308" indent="-214308">
              <a:lnSpc>
                <a:spcPct val="100000"/>
              </a:lnSpc>
              <a:spcBef>
                <a:spcPts val="0"/>
              </a:spcBef>
              <a:spcAft>
                <a:spcPts val="600"/>
              </a:spcAft>
              <a:buFont typeface="Arial" panose="020B0604020202020204" pitchFamily="34" charset="0"/>
              <a:buChar char="•"/>
            </a:pPr>
            <a:r>
              <a:rPr lang="en-US" sz="1200" dirty="0"/>
              <a:t>Hopelessness/</a:t>
            </a:r>
            <a:br>
              <a:rPr lang="en-US" sz="1200" dirty="0"/>
            </a:br>
            <a:r>
              <a:rPr lang="en-US" sz="1200" dirty="0"/>
              <a:t>Helplessness</a:t>
            </a:r>
          </a:p>
          <a:p>
            <a:pPr>
              <a:lnSpc>
                <a:spcPct val="100000"/>
              </a:lnSpc>
              <a:spcBef>
                <a:spcPts val="450"/>
              </a:spcBef>
              <a:spcAft>
                <a:spcPts val="600"/>
              </a:spcAft>
            </a:pPr>
            <a:endParaRPr lang="en-US" sz="975" dirty="0"/>
          </a:p>
        </p:txBody>
      </p:sp>
      <p:sp>
        <p:nvSpPr>
          <p:cNvPr id="24" name="BTN1-visited">
            <a:extLst>
              <a:ext uri="{FF2B5EF4-FFF2-40B4-BE49-F238E27FC236}">
                <a16:creationId xmlns:a16="http://schemas.microsoft.com/office/drawing/2014/main" id="{995C31FB-9CE6-492D-8A63-739C9E01A06F}"/>
              </a:ext>
            </a:extLst>
          </p:cNvPr>
          <p:cNvSpPr/>
          <p:nvPr/>
        </p:nvSpPr>
        <p:spPr>
          <a:xfrm>
            <a:off x="848266" y="2094618"/>
            <a:ext cx="1229087"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Emotional</a:t>
            </a:r>
          </a:p>
        </p:txBody>
      </p:sp>
      <p:sp>
        <p:nvSpPr>
          <p:cNvPr id="25" name="BTN2-visited">
            <a:extLst>
              <a:ext uri="{FF2B5EF4-FFF2-40B4-BE49-F238E27FC236}">
                <a16:creationId xmlns:a16="http://schemas.microsoft.com/office/drawing/2014/main" id="{16B89248-02AD-4372-930E-BF00C8223EB5}"/>
              </a:ext>
            </a:extLst>
          </p:cNvPr>
          <p:cNvSpPr/>
          <p:nvPr/>
        </p:nvSpPr>
        <p:spPr>
          <a:xfrm>
            <a:off x="2917411"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Behavioral</a:t>
            </a:r>
          </a:p>
        </p:txBody>
      </p:sp>
      <p:sp>
        <p:nvSpPr>
          <p:cNvPr id="26" name="BTN3-visited">
            <a:extLst>
              <a:ext uri="{FF2B5EF4-FFF2-40B4-BE49-F238E27FC236}">
                <a16:creationId xmlns:a16="http://schemas.microsoft.com/office/drawing/2014/main" id="{8CCDD891-5327-47C7-B90B-920393497B1D}"/>
              </a:ext>
            </a:extLst>
          </p:cNvPr>
          <p:cNvSpPr/>
          <p:nvPr/>
        </p:nvSpPr>
        <p:spPr>
          <a:xfrm>
            <a:off x="4990295"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Somatic (physical)</a:t>
            </a:r>
          </a:p>
        </p:txBody>
      </p:sp>
      <p:sp>
        <p:nvSpPr>
          <p:cNvPr id="27" name="BTN4-visited">
            <a:extLst>
              <a:ext uri="{FF2B5EF4-FFF2-40B4-BE49-F238E27FC236}">
                <a16:creationId xmlns:a16="http://schemas.microsoft.com/office/drawing/2014/main" id="{2238AB94-CCE5-48A5-B1E5-9CA1E340EB0F}"/>
              </a:ext>
            </a:extLst>
          </p:cNvPr>
          <p:cNvSpPr/>
          <p:nvPr/>
        </p:nvSpPr>
        <p:spPr>
          <a:xfrm>
            <a:off x="7070927"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Cognitive</a:t>
            </a:r>
          </a:p>
        </p:txBody>
      </p:sp>
      <p:sp>
        <p:nvSpPr>
          <p:cNvPr id="16" name="hidden button">
            <a:hlinkClick r:id="" action="ppaction://hlinkshowjump?jump=nextslide"/>
            <a:extLst>
              <a:ext uri="{FF2B5EF4-FFF2-40B4-BE49-F238E27FC236}">
                <a16:creationId xmlns:a16="http://schemas.microsoft.com/office/drawing/2014/main" id="{9D247958-0558-45AD-ACBD-16708963B9A8}"/>
              </a:ext>
            </a:extLst>
          </p:cNvPr>
          <p:cNvSpPr/>
          <p:nvPr/>
        </p:nvSpPr>
        <p:spPr>
          <a:xfrm>
            <a:off x="848266" y="2094617"/>
            <a:ext cx="7447468" cy="477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193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6719BC-9A4E-442F-8093-B127202550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38477-7EE8-4919-96C8-D1EF99673846}"/>
              </a:ext>
            </a:extLst>
          </p:cNvPr>
          <p:cNvSpPr>
            <a:spLocks noGrp="1"/>
          </p:cNvSpPr>
          <p:nvPr>
            <p:ph type="sldNum" sz="quarter" idx="12"/>
          </p:nvPr>
        </p:nvSpPr>
        <p:spPr/>
        <p:txBody>
          <a:bodyPr/>
          <a:lstStyle/>
          <a:p>
            <a:fld id="{C594740B-4443-42E0-BD04-50747A72C1C0}" type="slidenum">
              <a:rPr lang="en-US" smtClean="0"/>
              <a:t>41</a:t>
            </a:fld>
            <a:endParaRPr lang="en-US"/>
          </a:p>
        </p:txBody>
      </p:sp>
      <p:sp>
        <p:nvSpPr>
          <p:cNvPr id="14" name="Text Placeholder 13">
            <a:extLst>
              <a:ext uri="{FF2B5EF4-FFF2-40B4-BE49-F238E27FC236}">
                <a16:creationId xmlns:a16="http://schemas.microsoft.com/office/drawing/2014/main" id="{EE100407-FE68-401E-93E0-9ED33F89C403}"/>
              </a:ext>
            </a:extLst>
          </p:cNvPr>
          <p:cNvSpPr>
            <a:spLocks noGrp="1"/>
          </p:cNvSpPr>
          <p:nvPr>
            <p:ph idx="1"/>
          </p:nvPr>
        </p:nvSpPr>
        <p:spPr>
          <a:xfrm>
            <a:off x="586468" y="1739695"/>
            <a:ext cx="7971064" cy="431124"/>
          </a:xfrm>
        </p:spPr>
        <p:txBody>
          <a:bodyPr>
            <a:noAutofit/>
          </a:bodyPr>
          <a:lstStyle/>
          <a:p>
            <a:pPr algn="ctr"/>
            <a:r>
              <a:rPr lang="en-US" b="1" dirty="0"/>
              <a:t>Click on the buttons to explore the types of responses that can occur.</a:t>
            </a:r>
          </a:p>
        </p:txBody>
      </p:sp>
      <p:sp>
        <p:nvSpPr>
          <p:cNvPr id="17" name="Text Placeholder 16">
            <a:extLst>
              <a:ext uri="{FF2B5EF4-FFF2-40B4-BE49-F238E27FC236}">
                <a16:creationId xmlns:a16="http://schemas.microsoft.com/office/drawing/2014/main" id="{6086E5AE-ECBE-49BA-98A5-2993CEA41658}"/>
              </a:ext>
            </a:extLst>
          </p:cNvPr>
          <p:cNvSpPr>
            <a:spLocks noGrp="1"/>
          </p:cNvSpPr>
          <p:nvPr>
            <p:ph type="body" sz="quarter" idx="13"/>
          </p:nvPr>
        </p:nvSpPr>
        <p:spPr>
          <a:xfrm>
            <a:off x="628650" y="1087443"/>
            <a:ext cx="7886700" cy="470297"/>
          </a:xfrm>
        </p:spPr>
        <p:txBody>
          <a:bodyPr>
            <a:normAutofit/>
          </a:bodyPr>
          <a:lstStyle/>
          <a:p>
            <a:r>
              <a:rPr lang="en-US" dirty="0"/>
              <a:t>Emotional Responses</a:t>
            </a:r>
          </a:p>
        </p:txBody>
      </p:sp>
      <p:sp>
        <p:nvSpPr>
          <p:cNvPr id="10" name="BTN1">
            <a:extLst>
              <a:ext uri="{FF2B5EF4-FFF2-40B4-BE49-F238E27FC236}">
                <a16:creationId xmlns:a16="http://schemas.microsoft.com/office/drawing/2014/main" id="{EFE397D4-E099-48D4-B520-D95E47FB5131}"/>
              </a:ext>
            </a:extLst>
          </p:cNvPr>
          <p:cNvSpPr/>
          <p:nvPr/>
        </p:nvSpPr>
        <p:spPr>
          <a:xfrm>
            <a:off x="848266" y="2094618"/>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Emotional</a:t>
            </a:r>
          </a:p>
        </p:txBody>
      </p:sp>
      <p:sp>
        <p:nvSpPr>
          <p:cNvPr id="11" name="BTN2">
            <a:extLst>
              <a:ext uri="{FF2B5EF4-FFF2-40B4-BE49-F238E27FC236}">
                <a16:creationId xmlns:a16="http://schemas.microsoft.com/office/drawing/2014/main" id="{13B2AD28-2AEA-4A42-8E23-0171F0572B3F}"/>
              </a:ext>
            </a:extLst>
          </p:cNvPr>
          <p:cNvSpPr/>
          <p:nvPr/>
        </p:nvSpPr>
        <p:spPr>
          <a:xfrm>
            <a:off x="2917411"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Behavioral</a:t>
            </a:r>
          </a:p>
        </p:txBody>
      </p:sp>
      <p:sp>
        <p:nvSpPr>
          <p:cNvPr id="12" name="BTN3">
            <a:extLst>
              <a:ext uri="{FF2B5EF4-FFF2-40B4-BE49-F238E27FC236}">
                <a16:creationId xmlns:a16="http://schemas.microsoft.com/office/drawing/2014/main" id="{47FD8DFA-70EB-4F73-8B0F-4BBBFF6EDA12}"/>
              </a:ext>
            </a:extLst>
          </p:cNvPr>
          <p:cNvSpPr/>
          <p:nvPr/>
        </p:nvSpPr>
        <p:spPr>
          <a:xfrm>
            <a:off x="4990295"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Somatic (physical)</a:t>
            </a:r>
          </a:p>
        </p:txBody>
      </p:sp>
      <p:sp>
        <p:nvSpPr>
          <p:cNvPr id="13" name="BTN4">
            <a:extLst>
              <a:ext uri="{FF2B5EF4-FFF2-40B4-BE49-F238E27FC236}">
                <a16:creationId xmlns:a16="http://schemas.microsoft.com/office/drawing/2014/main" id="{01C6B42A-16DB-4803-BF23-0745881BF061}"/>
              </a:ext>
            </a:extLst>
          </p:cNvPr>
          <p:cNvSpPr/>
          <p:nvPr/>
        </p:nvSpPr>
        <p:spPr>
          <a:xfrm>
            <a:off x="7070927"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Cognitive</a:t>
            </a:r>
          </a:p>
        </p:txBody>
      </p:sp>
      <p:sp>
        <p:nvSpPr>
          <p:cNvPr id="19" name="Rectangle 18">
            <a:extLst>
              <a:ext uri="{FF2B5EF4-FFF2-40B4-BE49-F238E27FC236}">
                <a16:creationId xmlns:a16="http://schemas.microsoft.com/office/drawing/2014/main" id="{6EC4B78D-5DDC-4645-B610-D35D0D915974}"/>
              </a:ext>
            </a:extLst>
          </p:cNvPr>
          <p:cNvSpPr/>
          <p:nvPr/>
        </p:nvSpPr>
        <p:spPr>
          <a:xfrm>
            <a:off x="364672" y="1557740"/>
            <a:ext cx="8414657" cy="426890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0" name="Content1">
            <a:extLst>
              <a:ext uri="{FF2B5EF4-FFF2-40B4-BE49-F238E27FC236}">
                <a16:creationId xmlns:a16="http://schemas.microsoft.com/office/drawing/2014/main" id="{6FAF2DF6-0D04-4C2E-A6C4-8EC28AB92F70}"/>
              </a:ext>
            </a:extLst>
          </p:cNvPr>
          <p:cNvSpPr txBox="1">
            <a:spLocks/>
          </p:cNvSpPr>
          <p:nvPr/>
        </p:nvSpPr>
        <p:spPr>
          <a:xfrm>
            <a:off x="498018" y="2777994"/>
            <a:ext cx="2168980" cy="2423356"/>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lnSpc>
                <a:spcPct val="100000"/>
              </a:lnSpc>
              <a:spcBef>
                <a:spcPts val="0"/>
              </a:spcBef>
              <a:spcAft>
                <a:spcPts val="600"/>
              </a:spcAft>
              <a:buFont typeface="Arial" panose="020B0604020202020204" pitchFamily="34" charset="0"/>
              <a:buChar char="•"/>
            </a:pPr>
            <a:r>
              <a:rPr lang="en-US" sz="1200" dirty="0"/>
              <a:t>Sadness/Abandonment/</a:t>
            </a:r>
            <a:br>
              <a:rPr lang="en-US" sz="1200" dirty="0"/>
            </a:br>
            <a:r>
              <a:rPr lang="en-US" sz="1200" dirty="0"/>
              <a:t>Despair</a:t>
            </a:r>
          </a:p>
          <a:p>
            <a:pPr marL="214308" indent="-214308">
              <a:lnSpc>
                <a:spcPct val="100000"/>
              </a:lnSpc>
              <a:spcBef>
                <a:spcPts val="0"/>
              </a:spcBef>
              <a:spcAft>
                <a:spcPts val="600"/>
              </a:spcAft>
              <a:buFont typeface="Arial" panose="020B0604020202020204" pitchFamily="34" charset="0"/>
              <a:buChar char="•"/>
            </a:pPr>
            <a:r>
              <a:rPr lang="en-US" sz="1200" dirty="0"/>
              <a:t>Anger/Rage/Resentment Irritability/Vengefulness</a:t>
            </a:r>
          </a:p>
          <a:p>
            <a:pPr marL="214308" indent="-214308">
              <a:lnSpc>
                <a:spcPct val="100000"/>
              </a:lnSpc>
              <a:spcBef>
                <a:spcPts val="0"/>
              </a:spcBef>
              <a:spcAft>
                <a:spcPts val="600"/>
              </a:spcAft>
              <a:buFont typeface="Arial" panose="020B0604020202020204" pitchFamily="34" charset="0"/>
              <a:buChar char="•"/>
            </a:pPr>
            <a:r>
              <a:rPr lang="en-US" sz="1200" dirty="0"/>
              <a:t>Relief</a:t>
            </a:r>
          </a:p>
          <a:p>
            <a:pPr marL="214308" indent="-214308">
              <a:lnSpc>
                <a:spcPct val="100000"/>
              </a:lnSpc>
              <a:spcBef>
                <a:spcPts val="0"/>
              </a:spcBef>
              <a:spcAft>
                <a:spcPts val="600"/>
              </a:spcAft>
              <a:buFont typeface="Arial" panose="020B0604020202020204" pitchFamily="34" charset="0"/>
              <a:buChar char="•"/>
            </a:pPr>
            <a:r>
              <a:rPr lang="en-US" sz="1200" dirty="0"/>
              <a:t>Fear/Panic/Anxiety/Worry</a:t>
            </a:r>
          </a:p>
          <a:p>
            <a:pPr marL="214308" indent="-214308">
              <a:lnSpc>
                <a:spcPct val="100000"/>
              </a:lnSpc>
              <a:spcBef>
                <a:spcPts val="0"/>
              </a:spcBef>
              <a:spcAft>
                <a:spcPts val="600"/>
              </a:spcAft>
              <a:buFont typeface="Arial" panose="020B0604020202020204" pitchFamily="34" charset="0"/>
              <a:buChar char="•"/>
            </a:pPr>
            <a:r>
              <a:rPr lang="en-US" sz="1200" dirty="0"/>
              <a:t>Guilt</a:t>
            </a:r>
          </a:p>
          <a:p>
            <a:pPr marL="214308" indent="-214308">
              <a:lnSpc>
                <a:spcPct val="100000"/>
              </a:lnSpc>
              <a:spcBef>
                <a:spcPts val="0"/>
              </a:spcBef>
              <a:spcAft>
                <a:spcPts val="600"/>
              </a:spcAft>
              <a:buFont typeface="Arial" panose="020B0604020202020204" pitchFamily="34" charset="0"/>
              <a:buChar char="•"/>
            </a:pPr>
            <a:r>
              <a:rPr lang="en-US" sz="1200" dirty="0"/>
              <a:t>Feeling Lost/Numbness</a:t>
            </a:r>
          </a:p>
          <a:p>
            <a:pPr marL="214308" indent="-214308">
              <a:lnSpc>
                <a:spcPct val="100000"/>
              </a:lnSpc>
              <a:spcBef>
                <a:spcPts val="0"/>
              </a:spcBef>
              <a:spcAft>
                <a:spcPts val="600"/>
              </a:spcAft>
              <a:buFont typeface="Arial" panose="020B0604020202020204" pitchFamily="34" charset="0"/>
              <a:buChar char="•"/>
            </a:pPr>
            <a:r>
              <a:rPr lang="en-US" sz="1200" dirty="0"/>
              <a:t>Hopelessness/</a:t>
            </a:r>
            <a:br>
              <a:rPr lang="en-US" sz="1200" dirty="0"/>
            </a:br>
            <a:r>
              <a:rPr lang="en-US" sz="1200" dirty="0"/>
              <a:t>Helplessness</a:t>
            </a:r>
          </a:p>
          <a:p>
            <a:pPr>
              <a:lnSpc>
                <a:spcPct val="100000"/>
              </a:lnSpc>
              <a:spcBef>
                <a:spcPts val="450"/>
              </a:spcBef>
              <a:spcAft>
                <a:spcPts val="600"/>
              </a:spcAft>
            </a:pPr>
            <a:endParaRPr lang="en-US" sz="975" dirty="0"/>
          </a:p>
        </p:txBody>
      </p:sp>
      <p:sp>
        <p:nvSpPr>
          <p:cNvPr id="24" name="BTN1-visited">
            <a:extLst>
              <a:ext uri="{FF2B5EF4-FFF2-40B4-BE49-F238E27FC236}">
                <a16:creationId xmlns:a16="http://schemas.microsoft.com/office/drawing/2014/main" id="{995C31FB-9CE6-492D-8A63-739C9E01A06F}"/>
              </a:ext>
            </a:extLst>
          </p:cNvPr>
          <p:cNvSpPr/>
          <p:nvPr/>
        </p:nvSpPr>
        <p:spPr>
          <a:xfrm>
            <a:off x="848266" y="2094618"/>
            <a:ext cx="1229087"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Emotional</a:t>
            </a:r>
          </a:p>
        </p:txBody>
      </p:sp>
      <p:sp>
        <p:nvSpPr>
          <p:cNvPr id="21" name="Content2">
            <a:extLst>
              <a:ext uri="{FF2B5EF4-FFF2-40B4-BE49-F238E27FC236}">
                <a16:creationId xmlns:a16="http://schemas.microsoft.com/office/drawing/2014/main" id="{D7603573-C3AE-4843-ACE0-D55D6C9C49DC}"/>
              </a:ext>
            </a:extLst>
          </p:cNvPr>
          <p:cNvSpPr txBox="1">
            <a:spLocks/>
          </p:cNvSpPr>
          <p:nvPr/>
        </p:nvSpPr>
        <p:spPr>
          <a:xfrm>
            <a:off x="2583709" y="2810849"/>
            <a:ext cx="2385376" cy="2860798"/>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lnSpc>
                <a:spcPct val="100000"/>
              </a:lnSpc>
              <a:spcBef>
                <a:spcPts val="0"/>
              </a:spcBef>
              <a:spcAft>
                <a:spcPts val="600"/>
              </a:spcAft>
              <a:buFont typeface="Arial" panose="020B0604020202020204" pitchFamily="34" charset="0"/>
              <a:buChar char="•"/>
            </a:pPr>
            <a:r>
              <a:rPr lang="en-US" sz="1200" dirty="0"/>
              <a:t>Crying at unexpected times</a:t>
            </a:r>
          </a:p>
          <a:p>
            <a:pPr marL="214308" indent="-214308">
              <a:lnSpc>
                <a:spcPct val="100000"/>
              </a:lnSpc>
              <a:spcBef>
                <a:spcPts val="0"/>
              </a:spcBef>
              <a:spcAft>
                <a:spcPts val="600"/>
              </a:spcAft>
              <a:buFont typeface="Arial" panose="020B0604020202020204" pitchFamily="34" charset="0"/>
              <a:buChar char="•"/>
            </a:pPr>
            <a:r>
              <a:rPr lang="en-US" sz="1200" dirty="0"/>
              <a:t>Hostile reactions to those offering help or solace</a:t>
            </a:r>
          </a:p>
          <a:p>
            <a:pPr marL="214308" indent="-214308">
              <a:lnSpc>
                <a:spcPct val="100000"/>
              </a:lnSpc>
              <a:spcBef>
                <a:spcPts val="0"/>
              </a:spcBef>
              <a:spcAft>
                <a:spcPts val="600"/>
              </a:spcAft>
              <a:buFont typeface="Arial" panose="020B0604020202020204" pitchFamily="34" charset="0"/>
              <a:buChar char="•"/>
            </a:pPr>
            <a:r>
              <a:rPr lang="en-US" sz="1200" dirty="0"/>
              <a:t>Restlessness</a:t>
            </a:r>
          </a:p>
          <a:p>
            <a:pPr marL="214308" indent="-214308">
              <a:lnSpc>
                <a:spcPct val="100000"/>
              </a:lnSpc>
              <a:spcBef>
                <a:spcPts val="0"/>
              </a:spcBef>
              <a:spcAft>
                <a:spcPts val="600"/>
              </a:spcAft>
              <a:buFont typeface="Arial" panose="020B0604020202020204" pitchFamily="34" charset="0"/>
              <a:buChar char="•"/>
            </a:pPr>
            <a:r>
              <a:rPr lang="en-US" sz="1200" dirty="0"/>
              <a:t>Lack of initiative or desire to engage in activities</a:t>
            </a:r>
          </a:p>
          <a:p>
            <a:pPr marL="214308" indent="-214308">
              <a:lnSpc>
                <a:spcPct val="100000"/>
              </a:lnSpc>
              <a:spcBef>
                <a:spcPts val="0"/>
              </a:spcBef>
              <a:spcAft>
                <a:spcPts val="600"/>
              </a:spcAft>
              <a:buFont typeface="Arial" panose="020B0604020202020204" pitchFamily="34" charset="0"/>
              <a:buChar char="•"/>
            </a:pPr>
            <a:r>
              <a:rPr lang="en-US" sz="1200" dirty="0"/>
              <a:t>Difficulty sleeping</a:t>
            </a:r>
          </a:p>
          <a:p>
            <a:pPr marL="214308" indent="-214308">
              <a:lnSpc>
                <a:spcPct val="100000"/>
              </a:lnSpc>
              <a:spcBef>
                <a:spcPts val="0"/>
              </a:spcBef>
              <a:spcAft>
                <a:spcPts val="600"/>
              </a:spcAft>
              <a:buFont typeface="Arial" panose="020B0604020202020204" pitchFamily="34" charset="0"/>
              <a:buChar char="•"/>
            </a:pPr>
            <a:r>
              <a:rPr lang="en-US" sz="1200" dirty="0"/>
              <a:t>Constantly talking about the loved one and his/her death</a:t>
            </a:r>
          </a:p>
          <a:p>
            <a:pPr marL="214308" indent="-214308">
              <a:lnSpc>
                <a:spcPct val="100000"/>
              </a:lnSpc>
              <a:spcBef>
                <a:spcPts val="0"/>
              </a:spcBef>
              <a:spcAft>
                <a:spcPts val="600"/>
              </a:spcAft>
              <a:buFont typeface="Arial" panose="020B0604020202020204" pitchFamily="34" charset="0"/>
              <a:buChar char="•"/>
            </a:pPr>
            <a:r>
              <a:rPr lang="en-US" sz="1200" dirty="0"/>
              <a:t>Isolation or withdrawal</a:t>
            </a:r>
          </a:p>
          <a:p>
            <a:pPr marL="214308" indent="-214308">
              <a:lnSpc>
                <a:spcPct val="100000"/>
              </a:lnSpc>
              <a:spcBef>
                <a:spcPts val="0"/>
              </a:spcBef>
              <a:spcAft>
                <a:spcPts val="600"/>
              </a:spcAft>
              <a:buFont typeface="Arial" panose="020B0604020202020204" pitchFamily="34" charset="0"/>
              <a:buChar char="•"/>
            </a:pPr>
            <a:r>
              <a:rPr lang="en-US" sz="1200" dirty="0"/>
              <a:t>Increased smoking/alcohol use</a:t>
            </a:r>
          </a:p>
          <a:p>
            <a:pPr>
              <a:spcBef>
                <a:spcPts val="450"/>
              </a:spcBef>
            </a:pPr>
            <a:endParaRPr lang="en-US" sz="975" dirty="0"/>
          </a:p>
        </p:txBody>
      </p:sp>
      <p:sp>
        <p:nvSpPr>
          <p:cNvPr id="25" name="BTN2-visited">
            <a:extLst>
              <a:ext uri="{FF2B5EF4-FFF2-40B4-BE49-F238E27FC236}">
                <a16:creationId xmlns:a16="http://schemas.microsoft.com/office/drawing/2014/main" id="{16B89248-02AD-4372-930E-BF00C8223EB5}"/>
              </a:ext>
            </a:extLst>
          </p:cNvPr>
          <p:cNvSpPr/>
          <p:nvPr/>
        </p:nvSpPr>
        <p:spPr>
          <a:xfrm>
            <a:off x="2917411" y="2094617"/>
            <a:ext cx="1229087"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Behavioral</a:t>
            </a:r>
          </a:p>
        </p:txBody>
      </p:sp>
      <p:sp>
        <p:nvSpPr>
          <p:cNvPr id="26" name="BTN3-visited">
            <a:extLst>
              <a:ext uri="{FF2B5EF4-FFF2-40B4-BE49-F238E27FC236}">
                <a16:creationId xmlns:a16="http://schemas.microsoft.com/office/drawing/2014/main" id="{8CCDD891-5327-47C7-B90B-920393497B1D}"/>
              </a:ext>
            </a:extLst>
          </p:cNvPr>
          <p:cNvSpPr/>
          <p:nvPr/>
        </p:nvSpPr>
        <p:spPr>
          <a:xfrm>
            <a:off x="4990295"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Somatic (physical)</a:t>
            </a:r>
          </a:p>
        </p:txBody>
      </p:sp>
      <p:sp>
        <p:nvSpPr>
          <p:cNvPr id="27" name="BTN4-visited">
            <a:extLst>
              <a:ext uri="{FF2B5EF4-FFF2-40B4-BE49-F238E27FC236}">
                <a16:creationId xmlns:a16="http://schemas.microsoft.com/office/drawing/2014/main" id="{2238AB94-CCE5-48A5-B1E5-9CA1E340EB0F}"/>
              </a:ext>
            </a:extLst>
          </p:cNvPr>
          <p:cNvSpPr/>
          <p:nvPr/>
        </p:nvSpPr>
        <p:spPr>
          <a:xfrm>
            <a:off x="7070927"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Cognitive</a:t>
            </a:r>
          </a:p>
        </p:txBody>
      </p:sp>
      <p:sp>
        <p:nvSpPr>
          <p:cNvPr id="28" name="hidden button" hidden="1">
            <a:hlinkClick r:id="" action="ppaction://hlinkshowjump?jump=nextslide"/>
            <a:extLst>
              <a:ext uri="{FF2B5EF4-FFF2-40B4-BE49-F238E27FC236}">
                <a16:creationId xmlns:a16="http://schemas.microsoft.com/office/drawing/2014/main" id="{22C88EBA-956E-4420-9EA5-6D0FFBA5D790}"/>
              </a:ext>
            </a:extLst>
          </p:cNvPr>
          <p:cNvSpPr/>
          <p:nvPr/>
        </p:nvSpPr>
        <p:spPr>
          <a:xfrm>
            <a:off x="848266" y="2094617"/>
            <a:ext cx="7447468" cy="477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263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6719BC-9A4E-442F-8093-B127202550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38477-7EE8-4919-96C8-D1EF99673846}"/>
              </a:ext>
            </a:extLst>
          </p:cNvPr>
          <p:cNvSpPr>
            <a:spLocks noGrp="1"/>
          </p:cNvSpPr>
          <p:nvPr>
            <p:ph type="sldNum" sz="quarter" idx="12"/>
          </p:nvPr>
        </p:nvSpPr>
        <p:spPr/>
        <p:txBody>
          <a:bodyPr/>
          <a:lstStyle/>
          <a:p>
            <a:fld id="{C594740B-4443-42E0-BD04-50747A72C1C0}" type="slidenum">
              <a:rPr lang="en-US" smtClean="0"/>
              <a:t>42</a:t>
            </a:fld>
            <a:endParaRPr lang="en-US"/>
          </a:p>
        </p:txBody>
      </p:sp>
      <p:sp>
        <p:nvSpPr>
          <p:cNvPr id="14" name="Text Placeholder 13">
            <a:extLst>
              <a:ext uri="{FF2B5EF4-FFF2-40B4-BE49-F238E27FC236}">
                <a16:creationId xmlns:a16="http://schemas.microsoft.com/office/drawing/2014/main" id="{EE100407-FE68-401E-93E0-9ED33F89C403}"/>
              </a:ext>
            </a:extLst>
          </p:cNvPr>
          <p:cNvSpPr>
            <a:spLocks noGrp="1"/>
          </p:cNvSpPr>
          <p:nvPr>
            <p:ph idx="1"/>
          </p:nvPr>
        </p:nvSpPr>
        <p:spPr>
          <a:xfrm>
            <a:off x="586468" y="1739695"/>
            <a:ext cx="7971064" cy="431124"/>
          </a:xfrm>
        </p:spPr>
        <p:txBody>
          <a:bodyPr>
            <a:noAutofit/>
          </a:bodyPr>
          <a:lstStyle/>
          <a:p>
            <a:pPr algn="ctr"/>
            <a:r>
              <a:rPr lang="en-US" b="1" dirty="0"/>
              <a:t>Click on the buttons to explore the types of responses that can occur.</a:t>
            </a:r>
          </a:p>
        </p:txBody>
      </p:sp>
      <p:sp>
        <p:nvSpPr>
          <p:cNvPr id="17" name="Text Placeholder 16">
            <a:extLst>
              <a:ext uri="{FF2B5EF4-FFF2-40B4-BE49-F238E27FC236}">
                <a16:creationId xmlns:a16="http://schemas.microsoft.com/office/drawing/2014/main" id="{6086E5AE-ECBE-49BA-98A5-2993CEA41658}"/>
              </a:ext>
            </a:extLst>
          </p:cNvPr>
          <p:cNvSpPr>
            <a:spLocks noGrp="1"/>
          </p:cNvSpPr>
          <p:nvPr>
            <p:ph type="body" sz="quarter" idx="13"/>
          </p:nvPr>
        </p:nvSpPr>
        <p:spPr>
          <a:xfrm>
            <a:off x="628650" y="1087443"/>
            <a:ext cx="7886700" cy="470297"/>
          </a:xfrm>
        </p:spPr>
        <p:txBody>
          <a:bodyPr>
            <a:normAutofit/>
          </a:bodyPr>
          <a:lstStyle/>
          <a:p>
            <a:r>
              <a:rPr lang="en-US" dirty="0"/>
              <a:t>Emotional Responses</a:t>
            </a:r>
          </a:p>
        </p:txBody>
      </p:sp>
      <p:sp>
        <p:nvSpPr>
          <p:cNvPr id="10" name="BTN1">
            <a:extLst>
              <a:ext uri="{FF2B5EF4-FFF2-40B4-BE49-F238E27FC236}">
                <a16:creationId xmlns:a16="http://schemas.microsoft.com/office/drawing/2014/main" id="{EFE397D4-E099-48D4-B520-D95E47FB5131}"/>
              </a:ext>
            </a:extLst>
          </p:cNvPr>
          <p:cNvSpPr/>
          <p:nvPr/>
        </p:nvSpPr>
        <p:spPr>
          <a:xfrm>
            <a:off x="848266" y="2094618"/>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Emotional</a:t>
            </a:r>
          </a:p>
        </p:txBody>
      </p:sp>
      <p:sp>
        <p:nvSpPr>
          <p:cNvPr id="11" name="BTN2">
            <a:extLst>
              <a:ext uri="{FF2B5EF4-FFF2-40B4-BE49-F238E27FC236}">
                <a16:creationId xmlns:a16="http://schemas.microsoft.com/office/drawing/2014/main" id="{13B2AD28-2AEA-4A42-8E23-0171F0572B3F}"/>
              </a:ext>
            </a:extLst>
          </p:cNvPr>
          <p:cNvSpPr/>
          <p:nvPr/>
        </p:nvSpPr>
        <p:spPr>
          <a:xfrm>
            <a:off x="2917411"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Behavioral</a:t>
            </a:r>
          </a:p>
        </p:txBody>
      </p:sp>
      <p:sp>
        <p:nvSpPr>
          <p:cNvPr id="12" name="BTN3">
            <a:extLst>
              <a:ext uri="{FF2B5EF4-FFF2-40B4-BE49-F238E27FC236}">
                <a16:creationId xmlns:a16="http://schemas.microsoft.com/office/drawing/2014/main" id="{47FD8DFA-70EB-4F73-8B0F-4BBBFF6EDA12}"/>
              </a:ext>
            </a:extLst>
          </p:cNvPr>
          <p:cNvSpPr/>
          <p:nvPr/>
        </p:nvSpPr>
        <p:spPr>
          <a:xfrm>
            <a:off x="4990295"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Somatic (physical)</a:t>
            </a:r>
          </a:p>
        </p:txBody>
      </p:sp>
      <p:sp>
        <p:nvSpPr>
          <p:cNvPr id="13" name="BTN4">
            <a:extLst>
              <a:ext uri="{FF2B5EF4-FFF2-40B4-BE49-F238E27FC236}">
                <a16:creationId xmlns:a16="http://schemas.microsoft.com/office/drawing/2014/main" id="{01C6B42A-16DB-4803-BF23-0745881BF061}"/>
              </a:ext>
            </a:extLst>
          </p:cNvPr>
          <p:cNvSpPr/>
          <p:nvPr/>
        </p:nvSpPr>
        <p:spPr>
          <a:xfrm>
            <a:off x="7070927"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Cognitive</a:t>
            </a:r>
          </a:p>
        </p:txBody>
      </p:sp>
      <p:sp>
        <p:nvSpPr>
          <p:cNvPr id="19" name="Rectangle 18">
            <a:extLst>
              <a:ext uri="{FF2B5EF4-FFF2-40B4-BE49-F238E27FC236}">
                <a16:creationId xmlns:a16="http://schemas.microsoft.com/office/drawing/2014/main" id="{6EC4B78D-5DDC-4645-B610-D35D0D915974}"/>
              </a:ext>
            </a:extLst>
          </p:cNvPr>
          <p:cNvSpPr/>
          <p:nvPr/>
        </p:nvSpPr>
        <p:spPr>
          <a:xfrm>
            <a:off x="364672" y="1557740"/>
            <a:ext cx="8414657" cy="426890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0" name="Content1">
            <a:extLst>
              <a:ext uri="{FF2B5EF4-FFF2-40B4-BE49-F238E27FC236}">
                <a16:creationId xmlns:a16="http://schemas.microsoft.com/office/drawing/2014/main" id="{6FAF2DF6-0D04-4C2E-A6C4-8EC28AB92F70}"/>
              </a:ext>
            </a:extLst>
          </p:cNvPr>
          <p:cNvSpPr txBox="1">
            <a:spLocks/>
          </p:cNvSpPr>
          <p:nvPr/>
        </p:nvSpPr>
        <p:spPr>
          <a:xfrm>
            <a:off x="498018" y="2777994"/>
            <a:ext cx="2168980" cy="2423356"/>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lnSpc>
                <a:spcPct val="100000"/>
              </a:lnSpc>
              <a:spcBef>
                <a:spcPts val="0"/>
              </a:spcBef>
              <a:spcAft>
                <a:spcPts val="600"/>
              </a:spcAft>
              <a:buFont typeface="Arial" panose="020B0604020202020204" pitchFamily="34" charset="0"/>
              <a:buChar char="•"/>
            </a:pPr>
            <a:r>
              <a:rPr lang="en-US" sz="1200" dirty="0"/>
              <a:t>Sadness/Abandonment/</a:t>
            </a:r>
            <a:br>
              <a:rPr lang="en-US" sz="1200" dirty="0"/>
            </a:br>
            <a:r>
              <a:rPr lang="en-US" sz="1200" dirty="0"/>
              <a:t>Despair</a:t>
            </a:r>
          </a:p>
          <a:p>
            <a:pPr marL="214308" indent="-214308">
              <a:lnSpc>
                <a:spcPct val="100000"/>
              </a:lnSpc>
              <a:spcBef>
                <a:spcPts val="0"/>
              </a:spcBef>
              <a:spcAft>
                <a:spcPts val="600"/>
              </a:spcAft>
              <a:buFont typeface="Arial" panose="020B0604020202020204" pitchFamily="34" charset="0"/>
              <a:buChar char="•"/>
            </a:pPr>
            <a:r>
              <a:rPr lang="en-US" sz="1200" dirty="0"/>
              <a:t>Anger/Rage/Resentment Irritability/Vengefulness</a:t>
            </a:r>
          </a:p>
          <a:p>
            <a:pPr marL="214308" indent="-214308">
              <a:lnSpc>
                <a:spcPct val="100000"/>
              </a:lnSpc>
              <a:spcBef>
                <a:spcPts val="0"/>
              </a:spcBef>
              <a:spcAft>
                <a:spcPts val="600"/>
              </a:spcAft>
              <a:buFont typeface="Arial" panose="020B0604020202020204" pitchFamily="34" charset="0"/>
              <a:buChar char="•"/>
            </a:pPr>
            <a:r>
              <a:rPr lang="en-US" sz="1200" dirty="0"/>
              <a:t>Relief</a:t>
            </a:r>
          </a:p>
          <a:p>
            <a:pPr marL="214308" indent="-214308">
              <a:lnSpc>
                <a:spcPct val="100000"/>
              </a:lnSpc>
              <a:spcBef>
                <a:spcPts val="0"/>
              </a:spcBef>
              <a:spcAft>
                <a:spcPts val="600"/>
              </a:spcAft>
              <a:buFont typeface="Arial" panose="020B0604020202020204" pitchFamily="34" charset="0"/>
              <a:buChar char="•"/>
            </a:pPr>
            <a:r>
              <a:rPr lang="en-US" sz="1200" dirty="0"/>
              <a:t>Fear/Panic/Anxiety/Worry</a:t>
            </a:r>
          </a:p>
          <a:p>
            <a:pPr marL="214308" indent="-214308">
              <a:lnSpc>
                <a:spcPct val="100000"/>
              </a:lnSpc>
              <a:spcBef>
                <a:spcPts val="0"/>
              </a:spcBef>
              <a:spcAft>
                <a:spcPts val="600"/>
              </a:spcAft>
              <a:buFont typeface="Arial" panose="020B0604020202020204" pitchFamily="34" charset="0"/>
              <a:buChar char="•"/>
            </a:pPr>
            <a:r>
              <a:rPr lang="en-US" sz="1200" dirty="0"/>
              <a:t>Guilt</a:t>
            </a:r>
          </a:p>
          <a:p>
            <a:pPr marL="214308" indent="-214308">
              <a:lnSpc>
                <a:spcPct val="100000"/>
              </a:lnSpc>
              <a:spcBef>
                <a:spcPts val="0"/>
              </a:spcBef>
              <a:spcAft>
                <a:spcPts val="600"/>
              </a:spcAft>
              <a:buFont typeface="Arial" panose="020B0604020202020204" pitchFamily="34" charset="0"/>
              <a:buChar char="•"/>
            </a:pPr>
            <a:r>
              <a:rPr lang="en-US" sz="1200" dirty="0"/>
              <a:t>Feeling Lost/Numbness</a:t>
            </a:r>
          </a:p>
          <a:p>
            <a:pPr marL="214308" indent="-214308">
              <a:lnSpc>
                <a:spcPct val="100000"/>
              </a:lnSpc>
              <a:spcBef>
                <a:spcPts val="0"/>
              </a:spcBef>
              <a:spcAft>
                <a:spcPts val="600"/>
              </a:spcAft>
              <a:buFont typeface="Arial" panose="020B0604020202020204" pitchFamily="34" charset="0"/>
              <a:buChar char="•"/>
            </a:pPr>
            <a:r>
              <a:rPr lang="en-US" sz="1200" dirty="0"/>
              <a:t>Hopelessness/</a:t>
            </a:r>
            <a:br>
              <a:rPr lang="en-US" sz="1200" dirty="0"/>
            </a:br>
            <a:r>
              <a:rPr lang="en-US" sz="1200" dirty="0"/>
              <a:t>Helplessness</a:t>
            </a:r>
          </a:p>
          <a:p>
            <a:pPr>
              <a:lnSpc>
                <a:spcPct val="100000"/>
              </a:lnSpc>
              <a:spcBef>
                <a:spcPts val="450"/>
              </a:spcBef>
              <a:spcAft>
                <a:spcPts val="600"/>
              </a:spcAft>
            </a:pPr>
            <a:endParaRPr lang="en-US" sz="975" dirty="0"/>
          </a:p>
        </p:txBody>
      </p:sp>
      <p:sp>
        <p:nvSpPr>
          <p:cNvPr id="24" name="BTN1-visited">
            <a:extLst>
              <a:ext uri="{FF2B5EF4-FFF2-40B4-BE49-F238E27FC236}">
                <a16:creationId xmlns:a16="http://schemas.microsoft.com/office/drawing/2014/main" id="{995C31FB-9CE6-492D-8A63-739C9E01A06F}"/>
              </a:ext>
            </a:extLst>
          </p:cNvPr>
          <p:cNvSpPr/>
          <p:nvPr/>
        </p:nvSpPr>
        <p:spPr>
          <a:xfrm>
            <a:off x="848266" y="2094618"/>
            <a:ext cx="1229087"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Emotional</a:t>
            </a:r>
          </a:p>
        </p:txBody>
      </p:sp>
      <p:sp>
        <p:nvSpPr>
          <p:cNvPr id="21" name="Content2">
            <a:extLst>
              <a:ext uri="{FF2B5EF4-FFF2-40B4-BE49-F238E27FC236}">
                <a16:creationId xmlns:a16="http://schemas.microsoft.com/office/drawing/2014/main" id="{D7603573-C3AE-4843-ACE0-D55D6C9C49DC}"/>
              </a:ext>
            </a:extLst>
          </p:cNvPr>
          <p:cNvSpPr txBox="1">
            <a:spLocks/>
          </p:cNvSpPr>
          <p:nvPr/>
        </p:nvSpPr>
        <p:spPr>
          <a:xfrm>
            <a:off x="2583709" y="2810849"/>
            <a:ext cx="2385376" cy="2860798"/>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lnSpc>
                <a:spcPct val="100000"/>
              </a:lnSpc>
              <a:spcBef>
                <a:spcPts val="0"/>
              </a:spcBef>
              <a:spcAft>
                <a:spcPts val="600"/>
              </a:spcAft>
              <a:buFont typeface="Arial" panose="020B0604020202020204" pitchFamily="34" charset="0"/>
              <a:buChar char="•"/>
            </a:pPr>
            <a:r>
              <a:rPr lang="en-US" sz="1200" dirty="0"/>
              <a:t>Crying at unexpected times</a:t>
            </a:r>
          </a:p>
          <a:p>
            <a:pPr marL="214308" indent="-214308">
              <a:lnSpc>
                <a:spcPct val="100000"/>
              </a:lnSpc>
              <a:spcBef>
                <a:spcPts val="0"/>
              </a:spcBef>
              <a:spcAft>
                <a:spcPts val="600"/>
              </a:spcAft>
              <a:buFont typeface="Arial" panose="020B0604020202020204" pitchFamily="34" charset="0"/>
              <a:buChar char="•"/>
            </a:pPr>
            <a:r>
              <a:rPr lang="en-US" sz="1200" dirty="0"/>
              <a:t>Hostile reactions to those offering help or solace</a:t>
            </a:r>
          </a:p>
          <a:p>
            <a:pPr marL="214308" indent="-214308">
              <a:lnSpc>
                <a:spcPct val="100000"/>
              </a:lnSpc>
              <a:spcBef>
                <a:spcPts val="0"/>
              </a:spcBef>
              <a:spcAft>
                <a:spcPts val="600"/>
              </a:spcAft>
              <a:buFont typeface="Arial" panose="020B0604020202020204" pitchFamily="34" charset="0"/>
              <a:buChar char="•"/>
            </a:pPr>
            <a:r>
              <a:rPr lang="en-US" sz="1200" dirty="0"/>
              <a:t>Restlessness</a:t>
            </a:r>
          </a:p>
          <a:p>
            <a:pPr marL="214308" indent="-214308">
              <a:lnSpc>
                <a:spcPct val="100000"/>
              </a:lnSpc>
              <a:spcBef>
                <a:spcPts val="0"/>
              </a:spcBef>
              <a:spcAft>
                <a:spcPts val="600"/>
              </a:spcAft>
              <a:buFont typeface="Arial" panose="020B0604020202020204" pitchFamily="34" charset="0"/>
              <a:buChar char="•"/>
            </a:pPr>
            <a:r>
              <a:rPr lang="en-US" sz="1200" dirty="0"/>
              <a:t>Lack of initiative or desire to engage in activities</a:t>
            </a:r>
          </a:p>
          <a:p>
            <a:pPr marL="214308" indent="-214308">
              <a:lnSpc>
                <a:spcPct val="100000"/>
              </a:lnSpc>
              <a:spcBef>
                <a:spcPts val="0"/>
              </a:spcBef>
              <a:spcAft>
                <a:spcPts val="600"/>
              </a:spcAft>
              <a:buFont typeface="Arial" panose="020B0604020202020204" pitchFamily="34" charset="0"/>
              <a:buChar char="•"/>
            </a:pPr>
            <a:r>
              <a:rPr lang="en-US" sz="1200" dirty="0"/>
              <a:t>Difficulty sleeping</a:t>
            </a:r>
          </a:p>
          <a:p>
            <a:pPr marL="214308" indent="-214308">
              <a:lnSpc>
                <a:spcPct val="100000"/>
              </a:lnSpc>
              <a:spcBef>
                <a:spcPts val="0"/>
              </a:spcBef>
              <a:spcAft>
                <a:spcPts val="600"/>
              </a:spcAft>
              <a:buFont typeface="Arial" panose="020B0604020202020204" pitchFamily="34" charset="0"/>
              <a:buChar char="•"/>
            </a:pPr>
            <a:r>
              <a:rPr lang="en-US" sz="1200" dirty="0"/>
              <a:t>Constantly talking about the loved one and his/her death</a:t>
            </a:r>
          </a:p>
          <a:p>
            <a:pPr marL="214308" indent="-214308">
              <a:lnSpc>
                <a:spcPct val="100000"/>
              </a:lnSpc>
              <a:spcBef>
                <a:spcPts val="0"/>
              </a:spcBef>
              <a:spcAft>
                <a:spcPts val="600"/>
              </a:spcAft>
              <a:buFont typeface="Arial" panose="020B0604020202020204" pitchFamily="34" charset="0"/>
              <a:buChar char="•"/>
            </a:pPr>
            <a:r>
              <a:rPr lang="en-US" sz="1200" dirty="0"/>
              <a:t>Isolation or withdrawal</a:t>
            </a:r>
          </a:p>
          <a:p>
            <a:pPr marL="214308" indent="-214308">
              <a:lnSpc>
                <a:spcPct val="100000"/>
              </a:lnSpc>
              <a:spcBef>
                <a:spcPts val="0"/>
              </a:spcBef>
              <a:spcAft>
                <a:spcPts val="600"/>
              </a:spcAft>
              <a:buFont typeface="Arial" panose="020B0604020202020204" pitchFamily="34" charset="0"/>
              <a:buChar char="•"/>
            </a:pPr>
            <a:r>
              <a:rPr lang="en-US" sz="1200" dirty="0"/>
              <a:t>Increased smoking/alcohol use</a:t>
            </a:r>
          </a:p>
          <a:p>
            <a:pPr>
              <a:spcBef>
                <a:spcPts val="450"/>
              </a:spcBef>
            </a:pPr>
            <a:endParaRPr lang="en-US" sz="975" dirty="0"/>
          </a:p>
        </p:txBody>
      </p:sp>
      <p:sp>
        <p:nvSpPr>
          <p:cNvPr id="25" name="BTN2-visited">
            <a:extLst>
              <a:ext uri="{FF2B5EF4-FFF2-40B4-BE49-F238E27FC236}">
                <a16:creationId xmlns:a16="http://schemas.microsoft.com/office/drawing/2014/main" id="{16B89248-02AD-4372-930E-BF00C8223EB5}"/>
              </a:ext>
            </a:extLst>
          </p:cNvPr>
          <p:cNvSpPr/>
          <p:nvPr/>
        </p:nvSpPr>
        <p:spPr>
          <a:xfrm>
            <a:off x="2917411" y="2094617"/>
            <a:ext cx="1229087"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Behavioral</a:t>
            </a:r>
          </a:p>
        </p:txBody>
      </p:sp>
      <p:sp>
        <p:nvSpPr>
          <p:cNvPr id="22" name="Content3">
            <a:extLst>
              <a:ext uri="{FF2B5EF4-FFF2-40B4-BE49-F238E27FC236}">
                <a16:creationId xmlns:a16="http://schemas.microsoft.com/office/drawing/2014/main" id="{EC85CB1D-DD44-42E9-9233-4553EDDC746C}"/>
              </a:ext>
            </a:extLst>
          </p:cNvPr>
          <p:cNvSpPr txBox="1">
            <a:spLocks/>
          </p:cNvSpPr>
          <p:nvPr/>
        </p:nvSpPr>
        <p:spPr>
          <a:xfrm>
            <a:off x="4891482" y="2810849"/>
            <a:ext cx="2079608" cy="2659539"/>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lnSpc>
                <a:spcPct val="100000"/>
              </a:lnSpc>
              <a:spcBef>
                <a:spcPts val="0"/>
              </a:spcBef>
              <a:spcAft>
                <a:spcPts val="600"/>
              </a:spcAft>
              <a:buFont typeface="Arial" panose="020B0604020202020204" pitchFamily="34" charset="0"/>
              <a:buChar char="•"/>
            </a:pPr>
            <a:r>
              <a:rPr lang="en-US" sz="1200" dirty="0"/>
              <a:t>Tightness in the throat</a:t>
            </a:r>
          </a:p>
          <a:p>
            <a:pPr marL="214308" indent="-214308">
              <a:lnSpc>
                <a:spcPct val="100000"/>
              </a:lnSpc>
              <a:spcBef>
                <a:spcPts val="0"/>
              </a:spcBef>
              <a:spcAft>
                <a:spcPts val="600"/>
              </a:spcAft>
              <a:buFont typeface="Arial" panose="020B0604020202020204" pitchFamily="34" charset="0"/>
              <a:buChar char="•"/>
            </a:pPr>
            <a:r>
              <a:rPr lang="en-US" sz="1200" dirty="0"/>
              <a:t>Shortness of breath</a:t>
            </a:r>
          </a:p>
          <a:p>
            <a:pPr marL="214308" indent="-214308">
              <a:lnSpc>
                <a:spcPct val="100000"/>
              </a:lnSpc>
              <a:spcBef>
                <a:spcPts val="0"/>
              </a:spcBef>
              <a:spcAft>
                <a:spcPts val="600"/>
              </a:spcAft>
              <a:buFont typeface="Arial" panose="020B0604020202020204" pitchFamily="34" charset="0"/>
              <a:buChar char="•"/>
            </a:pPr>
            <a:r>
              <a:rPr lang="en-US" sz="1200" dirty="0"/>
              <a:t>Empty feeling in the stomach</a:t>
            </a:r>
          </a:p>
          <a:p>
            <a:pPr marL="214308" indent="-214308">
              <a:lnSpc>
                <a:spcPct val="100000"/>
              </a:lnSpc>
              <a:spcBef>
                <a:spcPts val="0"/>
              </a:spcBef>
              <a:spcAft>
                <a:spcPts val="600"/>
              </a:spcAft>
              <a:buFont typeface="Arial" panose="020B0604020202020204" pitchFamily="34" charset="0"/>
              <a:buChar char="•"/>
            </a:pPr>
            <a:r>
              <a:rPr lang="en-US" sz="1200" dirty="0"/>
              <a:t>Nausea</a:t>
            </a:r>
          </a:p>
          <a:p>
            <a:pPr marL="214308" indent="-214308">
              <a:lnSpc>
                <a:spcPct val="100000"/>
              </a:lnSpc>
              <a:spcBef>
                <a:spcPts val="0"/>
              </a:spcBef>
              <a:spcAft>
                <a:spcPts val="600"/>
              </a:spcAft>
              <a:buFont typeface="Arial" panose="020B0604020202020204" pitchFamily="34" charset="0"/>
              <a:buChar char="•"/>
            </a:pPr>
            <a:r>
              <a:rPr lang="en-US" sz="1200" dirty="0"/>
              <a:t>Headaches</a:t>
            </a:r>
          </a:p>
          <a:p>
            <a:pPr marL="214308" indent="-214308">
              <a:lnSpc>
                <a:spcPct val="100000"/>
              </a:lnSpc>
              <a:spcBef>
                <a:spcPts val="0"/>
              </a:spcBef>
              <a:spcAft>
                <a:spcPts val="600"/>
              </a:spcAft>
              <a:buFont typeface="Arial" panose="020B0604020202020204" pitchFamily="34" charset="0"/>
              <a:buChar char="•"/>
            </a:pPr>
            <a:r>
              <a:rPr lang="en-US" sz="1200" dirty="0"/>
              <a:t>Dry mouth</a:t>
            </a:r>
          </a:p>
          <a:p>
            <a:pPr marL="214308" indent="-214308">
              <a:lnSpc>
                <a:spcPct val="100000"/>
              </a:lnSpc>
              <a:spcBef>
                <a:spcPts val="0"/>
              </a:spcBef>
              <a:spcAft>
                <a:spcPts val="600"/>
              </a:spcAft>
              <a:buFont typeface="Arial" panose="020B0604020202020204" pitchFamily="34" charset="0"/>
              <a:buChar char="•"/>
            </a:pPr>
            <a:r>
              <a:rPr lang="en-US" sz="1200" dirty="0"/>
              <a:t>Weakness, overall lack of physical strength</a:t>
            </a:r>
          </a:p>
          <a:p>
            <a:pPr>
              <a:lnSpc>
                <a:spcPct val="100000"/>
              </a:lnSpc>
              <a:spcBef>
                <a:spcPts val="0"/>
              </a:spcBef>
              <a:spcAft>
                <a:spcPts val="600"/>
              </a:spcAft>
            </a:pPr>
            <a:endParaRPr lang="en-US" sz="1200" dirty="0"/>
          </a:p>
        </p:txBody>
      </p:sp>
      <p:sp>
        <p:nvSpPr>
          <p:cNvPr id="26" name="BTN3-visited">
            <a:extLst>
              <a:ext uri="{FF2B5EF4-FFF2-40B4-BE49-F238E27FC236}">
                <a16:creationId xmlns:a16="http://schemas.microsoft.com/office/drawing/2014/main" id="{8CCDD891-5327-47C7-B90B-920393497B1D}"/>
              </a:ext>
            </a:extLst>
          </p:cNvPr>
          <p:cNvSpPr/>
          <p:nvPr/>
        </p:nvSpPr>
        <p:spPr>
          <a:xfrm>
            <a:off x="4990295" y="2094617"/>
            <a:ext cx="1229087"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Somatic (physical)</a:t>
            </a:r>
          </a:p>
        </p:txBody>
      </p:sp>
      <p:sp>
        <p:nvSpPr>
          <p:cNvPr id="27" name="BTN4-visited">
            <a:extLst>
              <a:ext uri="{FF2B5EF4-FFF2-40B4-BE49-F238E27FC236}">
                <a16:creationId xmlns:a16="http://schemas.microsoft.com/office/drawing/2014/main" id="{2238AB94-CCE5-48A5-B1E5-9CA1E340EB0F}"/>
              </a:ext>
            </a:extLst>
          </p:cNvPr>
          <p:cNvSpPr/>
          <p:nvPr/>
        </p:nvSpPr>
        <p:spPr>
          <a:xfrm>
            <a:off x="7070927"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Cognitive</a:t>
            </a:r>
          </a:p>
        </p:txBody>
      </p:sp>
      <p:sp>
        <p:nvSpPr>
          <p:cNvPr id="28" name="hidden button">
            <a:hlinkClick r:id="" action="ppaction://hlinkshowjump?jump=nextslide"/>
            <a:extLst>
              <a:ext uri="{FF2B5EF4-FFF2-40B4-BE49-F238E27FC236}">
                <a16:creationId xmlns:a16="http://schemas.microsoft.com/office/drawing/2014/main" id="{21354E14-C762-42EC-8E3C-2A3E03E79A77}"/>
              </a:ext>
            </a:extLst>
          </p:cNvPr>
          <p:cNvSpPr/>
          <p:nvPr/>
        </p:nvSpPr>
        <p:spPr>
          <a:xfrm>
            <a:off x="848266" y="2094617"/>
            <a:ext cx="7447468" cy="4774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3178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E6719BC-9A4E-442F-8093-B127202550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C38477-7EE8-4919-96C8-D1EF99673846}"/>
              </a:ext>
            </a:extLst>
          </p:cNvPr>
          <p:cNvSpPr>
            <a:spLocks noGrp="1"/>
          </p:cNvSpPr>
          <p:nvPr>
            <p:ph type="sldNum" sz="quarter" idx="12"/>
          </p:nvPr>
        </p:nvSpPr>
        <p:spPr/>
        <p:txBody>
          <a:bodyPr/>
          <a:lstStyle/>
          <a:p>
            <a:fld id="{C594740B-4443-42E0-BD04-50747A72C1C0}" type="slidenum">
              <a:rPr lang="en-US" smtClean="0"/>
              <a:t>43</a:t>
            </a:fld>
            <a:endParaRPr lang="en-US"/>
          </a:p>
        </p:txBody>
      </p:sp>
      <p:sp>
        <p:nvSpPr>
          <p:cNvPr id="14" name="Text Placeholder 13">
            <a:extLst>
              <a:ext uri="{FF2B5EF4-FFF2-40B4-BE49-F238E27FC236}">
                <a16:creationId xmlns:a16="http://schemas.microsoft.com/office/drawing/2014/main" id="{EE100407-FE68-401E-93E0-9ED33F89C403}"/>
              </a:ext>
            </a:extLst>
          </p:cNvPr>
          <p:cNvSpPr>
            <a:spLocks noGrp="1"/>
          </p:cNvSpPr>
          <p:nvPr>
            <p:ph idx="1"/>
          </p:nvPr>
        </p:nvSpPr>
        <p:spPr>
          <a:xfrm>
            <a:off x="586468" y="1739695"/>
            <a:ext cx="7971064" cy="431124"/>
          </a:xfrm>
        </p:spPr>
        <p:txBody>
          <a:bodyPr>
            <a:noAutofit/>
          </a:bodyPr>
          <a:lstStyle/>
          <a:p>
            <a:pPr algn="ctr"/>
            <a:r>
              <a:rPr lang="en-US" b="1" dirty="0"/>
              <a:t>Click on the buttons to explore the types of responses that can occur.</a:t>
            </a:r>
          </a:p>
        </p:txBody>
      </p:sp>
      <p:sp>
        <p:nvSpPr>
          <p:cNvPr id="17" name="Text Placeholder 16">
            <a:extLst>
              <a:ext uri="{FF2B5EF4-FFF2-40B4-BE49-F238E27FC236}">
                <a16:creationId xmlns:a16="http://schemas.microsoft.com/office/drawing/2014/main" id="{6086E5AE-ECBE-49BA-98A5-2993CEA41658}"/>
              </a:ext>
            </a:extLst>
          </p:cNvPr>
          <p:cNvSpPr>
            <a:spLocks noGrp="1"/>
          </p:cNvSpPr>
          <p:nvPr>
            <p:ph type="body" sz="quarter" idx="13"/>
          </p:nvPr>
        </p:nvSpPr>
        <p:spPr>
          <a:xfrm>
            <a:off x="628650" y="1087443"/>
            <a:ext cx="7886700" cy="470297"/>
          </a:xfrm>
        </p:spPr>
        <p:txBody>
          <a:bodyPr>
            <a:normAutofit/>
          </a:bodyPr>
          <a:lstStyle/>
          <a:p>
            <a:r>
              <a:rPr lang="en-US" dirty="0"/>
              <a:t>Emotional Responses</a:t>
            </a:r>
          </a:p>
        </p:txBody>
      </p:sp>
      <p:sp>
        <p:nvSpPr>
          <p:cNvPr id="10" name="BTN1">
            <a:extLst>
              <a:ext uri="{FF2B5EF4-FFF2-40B4-BE49-F238E27FC236}">
                <a16:creationId xmlns:a16="http://schemas.microsoft.com/office/drawing/2014/main" id="{EFE397D4-E099-48D4-B520-D95E47FB5131}"/>
              </a:ext>
            </a:extLst>
          </p:cNvPr>
          <p:cNvSpPr/>
          <p:nvPr/>
        </p:nvSpPr>
        <p:spPr>
          <a:xfrm>
            <a:off x="848266" y="2094618"/>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Emotional</a:t>
            </a:r>
          </a:p>
        </p:txBody>
      </p:sp>
      <p:sp>
        <p:nvSpPr>
          <p:cNvPr id="11" name="BTN2">
            <a:extLst>
              <a:ext uri="{FF2B5EF4-FFF2-40B4-BE49-F238E27FC236}">
                <a16:creationId xmlns:a16="http://schemas.microsoft.com/office/drawing/2014/main" id="{13B2AD28-2AEA-4A42-8E23-0171F0572B3F}"/>
              </a:ext>
            </a:extLst>
          </p:cNvPr>
          <p:cNvSpPr/>
          <p:nvPr/>
        </p:nvSpPr>
        <p:spPr>
          <a:xfrm>
            <a:off x="2917411"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Behavioral</a:t>
            </a:r>
          </a:p>
        </p:txBody>
      </p:sp>
      <p:sp>
        <p:nvSpPr>
          <p:cNvPr id="12" name="BTN3">
            <a:extLst>
              <a:ext uri="{FF2B5EF4-FFF2-40B4-BE49-F238E27FC236}">
                <a16:creationId xmlns:a16="http://schemas.microsoft.com/office/drawing/2014/main" id="{47FD8DFA-70EB-4F73-8B0F-4BBBFF6EDA12}"/>
              </a:ext>
            </a:extLst>
          </p:cNvPr>
          <p:cNvSpPr/>
          <p:nvPr/>
        </p:nvSpPr>
        <p:spPr>
          <a:xfrm>
            <a:off x="4990295"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Somatic (physical)</a:t>
            </a:r>
          </a:p>
        </p:txBody>
      </p:sp>
      <p:sp>
        <p:nvSpPr>
          <p:cNvPr id="13" name="BTN4">
            <a:extLst>
              <a:ext uri="{FF2B5EF4-FFF2-40B4-BE49-F238E27FC236}">
                <a16:creationId xmlns:a16="http://schemas.microsoft.com/office/drawing/2014/main" id="{01C6B42A-16DB-4803-BF23-0745881BF061}"/>
              </a:ext>
            </a:extLst>
          </p:cNvPr>
          <p:cNvSpPr/>
          <p:nvPr/>
        </p:nvSpPr>
        <p:spPr>
          <a:xfrm>
            <a:off x="7070927" y="2094617"/>
            <a:ext cx="1229087"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Cognitive</a:t>
            </a:r>
          </a:p>
        </p:txBody>
      </p:sp>
      <p:sp>
        <p:nvSpPr>
          <p:cNvPr id="19" name="Rectangle 18">
            <a:extLst>
              <a:ext uri="{FF2B5EF4-FFF2-40B4-BE49-F238E27FC236}">
                <a16:creationId xmlns:a16="http://schemas.microsoft.com/office/drawing/2014/main" id="{6EC4B78D-5DDC-4645-B610-D35D0D915974}"/>
              </a:ext>
            </a:extLst>
          </p:cNvPr>
          <p:cNvSpPr/>
          <p:nvPr/>
        </p:nvSpPr>
        <p:spPr>
          <a:xfrm>
            <a:off x="364672" y="1557740"/>
            <a:ext cx="8414657" cy="4268905"/>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0" name="Content1">
            <a:extLst>
              <a:ext uri="{FF2B5EF4-FFF2-40B4-BE49-F238E27FC236}">
                <a16:creationId xmlns:a16="http://schemas.microsoft.com/office/drawing/2014/main" id="{6FAF2DF6-0D04-4C2E-A6C4-8EC28AB92F70}"/>
              </a:ext>
            </a:extLst>
          </p:cNvPr>
          <p:cNvSpPr txBox="1">
            <a:spLocks/>
          </p:cNvSpPr>
          <p:nvPr/>
        </p:nvSpPr>
        <p:spPr>
          <a:xfrm>
            <a:off x="498018" y="2777994"/>
            <a:ext cx="2168980" cy="2423356"/>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lnSpc>
                <a:spcPct val="100000"/>
              </a:lnSpc>
              <a:spcBef>
                <a:spcPts val="0"/>
              </a:spcBef>
              <a:spcAft>
                <a:spcPts val="600"/>
              </a:spcAft>
              <a:buFont typeface="Arial" panose="020B0604020202020204" pitchFamily="34" charset="0"/>
              <a:buChar char="•"/>
            </a:pPr>
            <a:r>
              <a:rPr lang="en-US" sz="1200" dirty="0"/>
              <a:t>Sadness/Abandonment/</a:t>
            </a:r>
            <a:br>
              <a:rPr lang="en-US" sz="1200" dirty="0"/>
            </a:br>
            <a:r>
              <a:rPr lang="en-US" sz="1200" dirty="0"/>
              <a:t>Despair</a:t>
            </a:r>
          </a:p>
          <a:p>
            <a:pPr marL="214308" indent="-214308">
              <a:lnSpc>
                <a:spcPct val="100000"/>
              </a:lnSpc>
              <a:spcBef>
                <a:spcPts val="0"/>
              </a:spcBef>
              <a:spcAft>
                <a:spcPts val="600"/>
              </a:spcAft>
              <a:buFont typeface="Arial" panose="020B0604020202020204" pitchFamily="34" charset="0"/>
              <a:buChar char="•"/>
            </a:pPr>
            <a:r>
              <a:rPr lang="en-US" sz="1200" dirty="0"/>
              <a:t>Anger/Rage/Resentment Irritability/Vengefulness</a:t>
            </a:r>
          </a:p>
          <a:p>
            <a:pPr marL="214308" indent="-214308">
              <a:lnSpc>
                <a:spcPct val="100000"/>
              </a:lnSpc>
              <a:spcBef>
                <a:spcPts val="0"/>
              </a:spcBef>
              <a:spcAft>
                <a:spcPts val="600"/>
              </a:spcAft>
              <a:buFont typeface="Arial" panose="020B0604020202020204" pitchFamily="34" charset="0"/>
              <a:buChar char="•"/>
            </a:pPr>
            <a:r>
              <a:rPr lang="en-US" sz="1200" dirty="0"/>
              <a:t>Relief</a:t>
            </a:r>
          </a:p>
          <a:p>
            <a:pPr marL="214308" indent="-214308">
              <a:lnSpc>
                <a:spcPct val="100000"/>
              </a:lnSpc>
              <a:spcBef>
                <a:spcPts val="0"/>
              </a:spcBef>
              <a:spcAft>
                <a:spcPts val="600"/>
              </a:spcAft>
              <a:buFont typeface="Arial" panose="020B0604020202020204" pitchFamily="34" charset="0"/>
              <a:buChar char="•"/>
            </a:pPr>
            <a:r>
              <a:rPr lang="en-US" sz="1200" dirty="0"/>
              <a:t>Fear/Panic/Anxiety/Worry</a:t>
            </a:r>
          </a:p>
          <a:p>
            <a:pPr marL="214308" indent="-214308">
              <a:lnSpc>
                <a:spcPct val="100000"/>
              </a:lnSpc>
              <a:spcBef>
                <a:spcPts val="0"/>
              </a:spcBef>
              <a:spcAft>
                <a:spcPts val="600"/>
              </a:spcAft>
              <a:buFont typeface="Arial" panose="020B0604020202020204" pitchFamily="34" charset="0"/>
              <a:buChar char="•"/>
            </a:pPr>
            <a:r>
              <a:rPr lang="en-US" sz="1200" dirty="0"/>
              <a:t>Guilt</a:t>
            </a:r>
          </a:p>
          <a:p>
            <a:pPr marL="214308" indent="-214308">
              <a:lnSpc>
                <a:spcPct val="100000"/>
              </a:lnSpc>
              <a:spcBef>
                <a:spcPts val="0"/>
              </a:spcBef>
              <a:spcAft>
                <a:spcPts val="600"/>
              </a:spcAft>
              <a:buFont typeface="Arial" panose="020B0604020202020204" pitchFamily="34" charset="0"/>
              <a:buChar char="•"/>
            </a:pPr>
            <a:r>
              <a:rPr lang="en-US" sz="1200" dirty="0"/>
              <a:t>Feeling Lost/Numbness</a:t>
            </a:r>
          </a:p>
          <a:p>
            <a:pPr marL="214308" indent="-214308">
              <a:lnSpc>
                <a:spcPct val="100000"/>
              </a:lnSpc>
              <a:spcBef>
                <a:spcPts val="0"/>
              </a:spcBef>
              <a:spcAft>
                <a:spcPts val="600"/>
              </a:spcAft>
              <a:buFont typeface="Arial" panose="020B0604020202020204" pitchFamily="34" charset="0"/>
              <a:buChar char="•"/>
            </a:pPr>
            <a:r>
              <a:rPr lang="en-US" sz="1200" dirty="0"/>
              <a:t>Hopelessness/</a:t>
            </a:r>
            <a:br>
              <a:rPr lang="en-US" sz="1200" dirty="0"/>
            </a:br>
            <a:r>
              <a:rPr lang="en-US" sz="1200" dirty="0"/>
              <a:t>Helplessness</a:t>
            </a:r>
          </a:p>
          <a:p>
            <a:pPr>
              <a:lnSpc>
                <a:spcPct val="100000"/>
              </a:lnSpc>
              <a:spcBef>
                <a:spcPts val="450"/>
              </a:spcBef>
              <a:spcAft>
                <a:spcPts val="600"/>
              </a:spcAft>
            </a:pPr>
            <a:endParaRPr lang="en-US" sz="975" dirty="0"/>
          </a:p>
        </p:txBody>
      </p:sp>
      <p:sp>
        <p:nvSpPr>
          <p:cNvPr id="24" name="BTN1-visited">
            <a:extLst>
              <a:ext uri="{FF2B5EF4-FFF2-40B4-BE49-F238E27FC236}">
                <a16:creationId xmlns:a16="http://schemas.microsoft.com/office/drawing/2014/main" id="{995C31FB-9CE6-492D-8A63-739C9E01A06F}"/>
              </a:ext>
            </a:extLst>
          </p:cNvPr>
          <p:cNvSpPr/>
          <p:nvPr/>
        </p:nvSpPr>
        <p:spPr>
          <a:xfrm>
            <a:off x="848266" y="2094618"/>
            <a:ext cx="1229087"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Emotional</a:t>
            </a:r>
          </a:p>
        </p:txBody>
      </p:sp>
      <p:sp>
        <p:nvSpPr>
          <p:cNvPr id="21" name="Content2">
            <a:extLst>
              <a:ext uri="{FF2B5EF4-FFF2-40B4-BE49-F238E27FC236}">
                <a16:creationId xmlns:a16="http://schemas.microsoft.com/office/drawing/2014/main" id="{D7603573-C3AE-4843-ACE0-D55D6C9C49DC}"/>
              </a:ext>
            </a:extLst>
          </p:cNvPr>
          <p:cNvSpPr txBox="1">
            <a:spLocks/>
          </p:cNvSpPr>
          <p:nvPr/>
        </p:nvSpPr>
        <p:spPr>
          <a:xfrm>
            <a:off x="2583709" y="2810849"/>
            <a:ext cx="2385376" cy="2860798"/>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lnSpc>
                <a:spcPct val="100000"/>
              </a:lnSpc>
              <a:spcBef>
                <a:spcPts val="0"/>
              </a:spcBef>
              <a:spcAft>
                <a:spcPts val="600"/>
              </a:spcAft>
              <a:buFont typeface="Arial" panose="020B0604020202020204" pitchFamily="34" charset="0"/>
              <a:buChar char="•"/>
            </a:pPr>
            <a:r>
              <a:rPr lang="en-US" sz="1200" dirty="0"/>
              <a:t>Crying at unexpected times</a:t>
            </a:r>
          </a:p>
          <a:p>
            <a:pPr marL="214308" indent="-214308">
              <a:lnSpc>
                <a:spcPct val="100000"/>
              </a:lnSpc>
              <a:spcBef>
                <a:spcPts val="0"/>
              </a:spcBef>
              <a:spcAft>
                <a:spcPts val="600"/>
              </a:spcAft>
              <a:buFont typeface="Arial" panose="020B0604020202020204" pitchFamily="34" charset="0"/>
              <a:buChar char="•"/>
            </a:pPr>
            <a:r>
              <a:rPr lang="en-US" sz="1200" dirty="0"/>
              <a:t>Hostile reactions to those offering help or solace</a:t>
            </a:r>
          </a:p>
          <a:p>
            <a:pPr marL="214308" indent="-214308">
              <a:lnSpc>
                <a:spcPct val="100000"/>
              </a:lnSpc>
              <a:spcBef>
                <a:spcPts val="0"/>
              </a:spcBef>
              <a:spcAft>
                <a:spcPts val="600"/>
              </a:spcAft>
              <a:buFont typeface="Arial" panose="020B0604020202020204" pitchFamily="34" charset="0"/>
              <a:buChar char="•"/>
            </a:pPr>
            <a:r>
              <a:rPr lang="en-US" sz="1200" dirty="0"/>
              <a:t>Restlessness</a:t>
            </a:r>
          </a:p>
          <a:p>
            <a:pPr marL="214308" indent="-214308">
              <a:lnSpc>
                <a:spcPct val="100000"/>
              </a:lnSpc>
              <a:spcBef>
                <a:spcPts val="0"/>
              </a:spcBef>
              <a:spcAft>
                <a:spcPts val="600"/>
              </a:spcAft>
              <a:buFont typeface="Arial" panose="020B0604020202020204" pitchFamily="34" charset="0"/>
              <a:buChar char="•"/>
            </a:pPr>
            <a:r>
              <a:rPr lang="en-US" sz="1200" dirty="0"/>
              <a:t>Lack of initiative or desire to engage in activities</a:t>
            </a:r>
          </a:p>
          <a:p>
            <a:pPr marL="214308" indent="-214308">
              <a:lnSpc>
                <a:spcPct val="100000"/>
              </a:lnSpc>
              <a:spcBef>
                <a:spcPts val="0"/>
              </a:spcBef>
              <a:spcAft>
                <a:spcPts val="600"/>
              </a:spcAft>
              <a:buFont typeface="Arial" panose="020B0604020202020204" pitchFamily="34" charset="0"/>
              <a:buChar char="•"/>
            </a:pPr>
            <a:r>
              <a:rPr lang="en-US" sz="1200" dirty="0"/>
              <a:t>Difficulty sleeping</a:t>
            </a:r>
          </a:p>
          <a:p>
            <a:pPr marL="214308" indent="-214308">
              <a:lnSpc>
                <a:spcPct val="100000"/>
              </a:lnSpc>
              <a:spcBef>
                <a:spcPts val="0"/>
              </a:spcBef>
              <a:spcAft>
                <a:spcPts val="600"/>
              </a:spcAft>
              <a:buFont typeface="Arial" panose="020B0604020202020204" pitchFamily="34" charset="0"/>
              <a:buChar char="•"/>
            </a:pPr>
            <a:r>
              <a:rPr lang="en-US" sz="1200" dirty="0"/>
              <a:t>Constantly talking about the loved one and his/her death</a:t>
            </a:r>
          </a:p>
          <a:p>
            <a:pPr marL="214308" indent="-214308">
              <a:lnSpc>
                <a:spcPct val="100000"/>
              </a:lnSpc>
              <a:spcBef>
                <a:spcPts val="0"/>
              </a:spcBef>
              <a:spcAft>
                <a:spcPts val="600"/>
              </a:spcAft>
              <a:buFont typeface="Arial" panose="020B0604020202020204" pitchFamily="34" charset="0"/>
              <a:buChar char="•"/>
            </a:pPr>
            <a:r>
              <a:rPr lang="en-US" sz="1200" dirty="0"/>
              <a:t>Isolation or withdrawal</a:t>
            </a:r>
          </a:p>
          <a:p>
            <a:pPr marL="214308" indent="-214308">
              <a:lnSpc>
                <a:spcPct val="100000"/>
              </a:lnSpc>
              <a:spcBef>
                <a:spcPts val="0"/>
              </a:spcBef>
              <a:spcAft>
                <a:spcPts val="600"/>
              </a:spcAft>
              <a:buFont typeface="Arial" panose="020B0604020202020204" pitchFamily="34" charset="0"/>
              <a:buChar char="•"/>
            </a:pPr>
            <a:r>
              <a:rPr lang="en-US" sz="1200" dirty="0"/>
              <a:t>Increased smoking/alcohol use</a:t>
            </a:r>
          </a:p>
          <a:p>
            <a:pPr>
              <a:spcBef>
                <a:spcPts val="450"/>
              </a:spcBef>
            </a:pPr>
            <a:endParaRPr lang="en-US" sz="975" dirty="0"/>
          </a:p>
        </p:txBody>
      </p:sp>
      <p:sp>
        <p:nvSpPr>
          <p:cNvPr id="25" name="BTN2-visited">
            <a:extLst>
              <a:ext uri="{FF2B5EF4-FFF2-40B4-BE49-F238E27FC236}">
                <a16:creationId xmlns:a16="http://schemas.microsoft.com/office/drawing/2014/main" id="{16B89248-02AD-4372-930E-BF00C8223EB5}"/>
              </a:ext>
            </a:extLst>
          </p:cNvPr>
          <p:cNvSpPr/>
          <p:nvPr/>
        </p:nvSpPr>
        <p:spPr>
          <a:xfrm>
            <a:off x="2917411" y="2094617"/>
            <a:ext cx="1229087"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Behavioral</a:t>
            </a:r>
          </a:p>
        </p:txBody>
      </p:sp>
      <p:sp>
        <p:nvSpPr>
          <p:cNvPr id="22" name="Content3">
            <a:extLst>
              <a:ext uri="{FF2B5EF4-FFF2-40B4-BE49-F238E27FC236}">
                <a16:creationId xmlns:a16="http://schemas.microsoft.com/office/drawing/2014/main" id="{EC85CB1D-DD44-42E9-9233-4553EDDC746C}"/>
              </a:ext>
            </a:extLst>
          </p:cNvPr>
          <p:cNvSpPr txBox="1">
            <a:spLocks/>
          </p:cNvSpPr>
          <p:nvPr/>
        </p:nvSpPr>
        <p:spPr>
          <a:xfrm>
            <a:off x="4891482" y="2810849"/>
            <a:ext cx="2079608" cy="2659539"/>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lnSpc>
                <a:spcPct val="100000"/>
              </a:lnSpc>
              <a:spcBef>
                <a:spcPts val="0"/>
              </a:spcBef>
              <a:spcAft>
                <a:spcPts val="600"/>
              </a:spcAft>
              <a:buFont typeface="Arial" panose="020B0604020202020204" pitchFamily="34" charset="0"/>
              <a:buChar char="•"/>
            </a:pPr>
            <a:r>
              <a:rPr lang="en-US" sz="1200" dirty="0"/>
              <a:t>Tightness in the throat</a:t>
            </a:r>
          </a:p>
          <a:p>
            <a:pPr marL="214308" indent="-214308">
              <a:lnSpc>
                <a:spcPct val="100000"/>
              </a:lnSpc>
              <a:spcBef>
                <a:spcPts val="0"/>
              </a:spcBef>
              <a:spcAft>
                <a:spcPts val="600"/>
              </a:spcAft>
              <a:buFont typeface="Arial" panose="020B0604020202020204" pitchFamily="34" charset="0"/>
              <a:buChar char="•"/>
            </a:pPr>
            <a:r>
              <a:rPr lang="en-US" sz="1200" dirty="0"/>
              <a:t>Shortness of breath</a:t>
            </a:r>
          </a:p>
          <a:p>
            <a:pPr marL="214308" indent="-214308">
              <a:lnSpc>
                <a:spcPct val="100000"/>
              </a:lnSpc>
              <a:spcBef>
                <a:spcPts val="0"/>
              </a:spcBef>
              <a:spcAft>
                <a:spcPts val="600"/>
              </a:spcAft>
              <a:buFont typeface="Arial" panose="020B0604020202020204" pitchFamily="34" charset="0"/>
              <a:buChar char="•"/>
            </a:pPr>
            <a:r>
              <a:rPr lang="en-US" sz="1200" dirty="0"/>
              <a:t>Empty feeling in the stomach</a:t>
            </a:r>
          </a:p>
          <a:p>
            <a:pPr marL="214308" indent="-214308">
              <a:lnSpc>
                <a:spcPct val="100000"/>
              </a:lnSpc>
              <a:spcBef>
                <a:spcPts val="0"/>
              </a:spcBef>
              <a:spcAft>
                <a:spcPts val="600"/>
              </a:spcAft>
              <a:buFont typeface="Arial" panose="020B0604020202020204" pitchFamily="34" charset="0"/>
              <a:buChar char="•"/>
            </a:pPr>
            <a:r>
              <a:rPr lang="en-US" sz="1200" dirty="0"/>
              <a:t>Nausea</a:t>
            </a:r>
          </a:p>
          <a:p>
            <a:pPr marL="214308" indent="-214308">
              <a:lnSpc>
                <a:spcPct val="100000"/>
              </a:lnSpc>
              <a:spcBef>
                <a:spcPts val="0"/>
              </a:spcBef>
              <a:spcAft>
                <a:spcPts val="600"/>
              </a:spcAft>
              <a:buFont typeface="Arial" panose="020B0604020202020204" pitchFamily="34" charset="0"/>
              <a:buChar char="•"/>
            </a:pPr>
            <a:r>
              <a:rPr lang="en-US" sz="1200" dirty="0"/>
              <a:t>Headaches</a:t>
            </a:r>
          </a:p>
          <a:p>
            <a:pPr marL="214308" indent="-214308">
              <a:lnSpc>
                <a:spcPct val="100000"/>
              </a:lnSpc>
              <a:spcBef>
                <a:spcPts val="0"/>
              </a:spcBef>
              <a:spcAft>
                <a:spcPts val="600"/>
              </a:spcAft>
              <a:buFont typeface="Arial" panose="020B0604020202020204" pitchFamily="34" charset="0"/>
              <a:buChar char="•"/>
            </a:pPr>
            <a:r>
              <a:rPr lang="en-US" sz="1200" dirty="0"/>
              <a:t>Dry mouth</a:t>
            </a:r>
          </a:p>
          <a:p>
            <a:pPr marL="214308" indent="-214308">
              <a:lnSpc>
                <a:spcPct val="100000"/>
              </a:lnSpc>
              <a:spcBef>
                <a:spcPts val="0"/>
              </a:spcBef>
              <a:spcAft>
                <a:spcPts val="600"/>
              </a:spcAft>
              <a:buFont typeface="Arial" panose="020B0604020202020204" pitchFamily="34" charset="0"/>
              <a:buChar char="•"/>
            </a:pPr>
            <a:r>
              <a:rPr lang="en-US" sz="1200" dirty="0"/>
              <a:t>Weakness, overall lack of physical strength</a:t>
            </a:r>
          </a:p>
          <a:p>
            <a:pPr>
              <a:lnSpc>
                <a:spcPct val="100000"/>
              </a:lnSpc>
              <a:spcBef>
                <a:spcPts val="0"/>
              </a:spcBef>
              <a:spcAft>
                <a:spcPts val="600"/>
              </a:spcAft>
            </a:pPr>
            <a:endParaRPr lang="en-US" sz="1200" dirty="0"/>
          </a:p>
        </p:txBody>
      </p:sp>
      <p:sp>
        <p:nvSpPr>
          <p:cNvPr id="26" name="BTN3-visited">
            <a:extLst>
              <a:ext uri="{FF2B5EF4-FFF2-40B4-BE49-F238E27FC236}">
                <a16:creationId xmlns:a16="http://schemas.microsoft.com/office/drawing/2014/main" id="{8CCDD891-5327-47C7-B90B-920393497B1D}"/>
              </a:ext>
            </a:extLst>
          </p:cNvPr>
          <p:cNvSpPr/>
          <p:nvPr/>
        </p:nvSpPr>
        <p:spPr>
          <a:xfrm>
            <a:off x="4990295" y="2094617"/>
            <a:ext cx="1229087"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Somatic (physical)</a:t>
            </a:r>
          </a:p>
        </p:txBody>
      </p:sp>
      <p:sp>
        <p:nvSpPr>
          <p:cNvPr id="23" name="Content4">
            <a:extLst>
              <a:ext uri="{FF2B5EF4-FFF2-40B4-BE49-F238E27FC236}">
                <a16:creationId xmlns:a16="http://schemas.microsoft.com/office/drawing/2014/main" id="{80221397-D812-4396-BED8-C04A03CB4F41}"/>
              </a:ext>
            </a:extLst>
          </p:cNvPr>
          <p:cNvSpPr txBox="1">
            <a:spLocks/>
          </p:cNvSpPr>
          <p:nvPr/>
        </p:nvSpPr>
        <p:spPr>
          <a:xfrm>
            <a:off x="6873115" y="2810849"/>
            <a:ext cx="1802219" cy="2303415"/>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lnSpc>
                <a:spcPct val="100000"/>
              </a:lnSpc>
              <a:spcBef>
                <a:spcPts val="0"/>
              </a:spcBef>
              <a:spcAft>
                <a:spcPts val="600"/>
              </a:spcAft>
              <a:buFont typeface="Arial" panose="020B0604020202020204" pitchFamily="34" charset="0"/>
              <a:buChar char="•"/>
            </a:pPr>
            <a:r>
              <a:rPr lang="en-US" sz="1200" dirty="0"/>
              <a:t>Delusions/</a:t>
            </a:r>
            <a:br>
              <a:rPr lang="en-US" sz="1200" dirty="0"/>
            </a:br>
            <a:r>
              <a:rPr lang="en-US" sz="1200" dirty="0"/>
              <a:t>Hallucinations</a:t>
            </a:r>
          </a:p>
          <a:p>
            <a:pPr marL="214308" indent="-214308">
              <a:lnSpc>
                <a:spcPct val="100000"/>
              </a:lnSpc>
              <a:spcBef>
                <a:spcPts val="0"/>
              </a:spcBef>
              <a:spcAft>
                <a:spcPts val="600"/>
              </a:spcAft>
              <a:buFont typeface="Arial" panose="020B0604020202020204" pitchFamily="34" charset="0"/>
              <a:buChar char="•"/>
            </a:pPr>
            <a:r>
              <a:rPr lang="en-US" sz="1200" dirty="0"/>
              <a:t>Nightmares</a:t>
            </a:r>
          </a:p>
          <a:p>
            <a:pPr marL="214308" indent="-214308">
              <a:lnSpc>
                <a:spcPct val="100000"/>
              </a:lnSpc>
              <a:spcBef>
                <a:spcPts val="0"/>
              </a:spcBef>
              <a:spcAft>
                <a:spcPts val="600"/>
              </a:spcAft>
              <a:buFont typeface="Arial" panose="020B0604020202020204" pitchFamily="34" charset="0"/>
              <a:buChar char="•"/>
            </a:pPr>
            <a:r>
              <a:rPr lang="en-US" sz="1200" dirty="0"/>
              <a:t>Poor attention span/Indecision/</a:t>
            </a:r>
            <a:br>
              <a:rPr lang="en-US" sz="1200" dirty="0"/>
            </a:br>
            <a:r>
              <a:rPr lang="en-US" sz="1200" dirty="0"/>
              <a:t>Slowed thinking</a:t>
            </a:r>
          </a:p>
          <a:p>
            <a:pPr marL="214308" indent="-214308">
              <a:lnSpc>
                <a:spcPct val="100000"/>
              </a:lnSpc>
              <a:spcBef>
                <a:spcPts val="0"/>
              </a:spcBef>
              <a:spcAft>
                <a:spcPts val="600"/>
              </a:spcAft>
              <a:buFont typeface="Arial" panose="020B0604020202020204" pitchFamily="34" charset="0"/>
              <a:buChar char="•"/>
            </a:pPr>
            <a:r>
              <a:rPr lang="en-US" sz="1200" dirty="0"/>
              <a:t>Disorientation/</a:t>
            </a:r>
            <a:br>
              <a:rPr lang="en-US" sz="1200" dirty="0"/>
            </a:br>
            <a:r>
              <a:rPr lang="en-US" sz="1200" dirty="0"/>
              <a:t>Memory problems/Blanking out</a:t>
            </a:r>
          </a:p>
          <a:p>
            <a:pPr>
              <a:lnSpc>
                <a:spcPct val="100000"/>
              </a:lnSpc>
              <a:spcBef>
                <a:spcPts val="0"/>
              </a:spcBef>
              <a:spcAft>
                <a:spcPts val="600"/>
              </a:spcAft>
            </a:pPr>
            <a:endParaRPr lang="en-US" sz="1200" dirty="0"/>
          </a:p>
        </p:txBody>
      </p:sp>
      <p:sp>
        <p:nvSpPr>
          <p:cNvPr id="27" name="BTN4-visited">
            <a:extLst>
              <a:ext uri="{FF2B5EF4-FFF2-40B4-BE49-F238E27FC236}">
                <a16:creationId xmlns:a16="http://schemas.microsoft.com/office/drawing/2014/main" id="{2238AB94-CCE5-48A5-B1E5-9CA1E340EB0F}"/>
              </a:ext>
            </a:extLst>
          </p:cNvPr>
          <p:cNvSpPr/>
          <p:nvPr/>
        </p:nvSpPr>
        <p:spPr>
          <a:xfrm>
            <a:off x="7070927" y="2094617"/>
            <a:ext cx="1229087"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latin typeface="Open Sans" panose="020B0606030504020204" pitchFamily="34" charset="0"/>
                <a:ea typeface="Open Sans" panose="020B0606030504020204" pitchFamily="34" charset="0"/>
                <a:cs typeface="Open Sans" panose="020B0606030504020204" pitchFamily="34" charset="0"/>
              </a:rPr>
              <a:t>Cognitive</a:t>
            </a:r>
          </a:p>
        </p:txBody>
      </p:sp>
    </p:spTree>
    <p:extLst>
      <p:ext uri="{BB962C8B-B14F-4D97-AF65-F5344CB8AC3E}">
        <p14:creationId xmlns:p14="http://schemas.microsoft.com/office/powerpoint/2010/main" val="3949497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54E7A-1ED2-410A-867A-24475D3E5234}"/>
              </a:ext>
            </a:extLst>
          </p:cNvPr>
          <p:cNvSpPr>
            <a:spLocks noGrp="1"/>
          </p:cNvSpPr>
          <p:nvPr>
            <p:ph idx="4294967295"/>
          </p:nvPr>
        </p:nvSpPr>
        <p:spPr>
          <a:xfrm>
            <a:off x="919842" y="1435395"/>
            <a:ext cx="7304314" cy="4742443"/>
          </a:xfrm>
        </p:spPr>
        <p:txBody>
          <a:bodyPr>
            <a:noAutofit/>
          </a:bodyPr>
          <a:lstStyle/>
          <a:p>
            <a:r>
              <a:rPr lang="en-US" dirty="0"/>
              <a:t>A number of questions need to be answered to identify the nature of the crisis situation:</a:t>
            </a:r>
          </a:p>
          <a:p>
            <a:pPr algn="ctr"/>
            <a:r>
              <a:rPr lang="en-US" b="1" dirty="0"/>
              <a:t>Click on each number in sequence to uncover the questions.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Many of these questions will be answered as the person tells his/her story and rapport is built. </a:t>
            </a:r>
            <a:r>
              <a:rPr lang="en-US" baseline="30000" dirty="0"/>
              <a:t>11</a:t>
            </a:r>
            <a:r>
              <a:rPr lang="en-US" dirty="0"/>
              <a:t> The basic information needed is the answer to “Where does it hurt?” and “How can I help?”</a:t>
            </a:r>
          </a:p>
          <a:p>
            <a:r>
              <a:rPr lang="en-US" dirty="0"/>
              <a:t>How then, can a person who is experiencing specific symptoms or behaviors be assisted? In the next slide, you will learn actions you can take for various behaviors. </a:t>
            </a:r>
          </a:p>
        </p:txBody>
      </p:sp>
      <p:sp>
        <p:nvSpPr>
          <p:cNvPr id="2" name="Title 1">
            <a:extLst>
              <a:ext uri="{FF2B5EF4-FFF2-40B4-BE49-F238E27FC236}">
                <a16:creationId xmlns:a16="http://schemas.microsoft.com/office/drawing/2014/main" id="{B6691F20-6682-4C8A-B786-0336ECC3C38D}"/>
              </a:ext>
            </a:extLst>
          </p:cNvPr>
          <p:cNvSpPr>
            <a:spLocks noGrp="1"/>
          </p:cNvSpPr>
          <p:nvPr>
            <p:ph type="title"/>
          </p:nvPr>
        </p:nvSpPr>
        <p:spPr>
          <a:xfrm>
            <a:off x="628650" y="857386"/>
            <a:ext cx="7886700" cy="481999"/>
          </a:xfrm>
        </p:spPr>
        <p:txBody>
          <a:bodyPr/>
          <a:lstStyle/>
          <a:p>
            <a:r>
              <a:rPr lang="en-US" dirty="0"/>
              <a:t>How can you identify a major problem?</a:t>
            </a:r>
          </a:p>
        </p:txBody>
      </p:sp>
      <p:sp>
        <p:nvSpPr>
          <p:cNvPr id="4" name="Footer Placeholder 3">
            <a:extLst>
              <a:ext uri="{FF2B5EF4-FFF2-40B4-BE49-F238E27FC236}">
                <a16:creationId xmlns:a16="http://schemas.microsoft.com/office/drawing/2014/main" id="{8FD2351D-3973-4C2B-AAEF-8B66AF1CC537}"/>
              </a:ext>
            </a:extLst>
          </p:cNvPr>
          <p:cNvSpPr>
            <a:spLocks noGrp="1"/>
          </p:cNvSpPr>
          <p:nvPr>
            <p:ph type="ftr" sz="quarter" idx="11"/>
          </p:nvPr>
        </p:nvSpPr>
        <p:spPr/>
        <p:txBody>
          <a:bodyPr/>
          <a:lstStyle/>
          <a:p>
            <a:r>
              <a:rPr lang="en-US" sz="800" baseline="30000" dirty="0"/>
              <a:t>11</a:t>
            </a:r>
            <a:r>
              <a:rPr lang="en-US" sz="800" dirty="0"/>
              <a:t> Ibid., 4.</a:t>
            </a:r>
          </a:p>
        </p:txBody>
      </p:sp>
      <p:sp>
        <p:nvSpPr>
          <p:cNvPr id="5" name="Slide Number Placeholder 4">
            <a:extLst>
              <a:ext uri="{FF2B5EF4-FFF2-40B4-BE49-F238E27FC236}">
                <a16:creationId xmlns:a16="http://schemas.microsoft.com/office/drawing/2014/main" id="{43FD5F3A-BDC9-4A35-B015-F9B6F215ABCD}"/>
              </a:ext>
            </a:extLst>
          </p:cNvPr>
          <p:cNvSpPr>
            <a:spLocks noGrp="1"/>
          </p:cNvSpPr>
          <p:nvPr>
            <p:ph type="sldNum" sz="quarter" idx="12"/>
          </p:nvPr>
        </p:nvSpPr>
        <p:spPr/>
        <p:txBody>
          <a:bodyPr/>
          <a:lstStyle/>
          <a:p>
            <a:fld id="{C594740B-4443-42E0-BD04-50747A72C1C0}" type="slidenum">
              <a:rPr lang="en-US" smtClean="0"/>
              <a:t>44</a:t>
            </a:fld>
            <a:endParaRPr lang="en-US" dirty="0"/>
          </a:p>
        </p:txBody>
      </p:sp>
      <p:sp>
        <p:nvSpPr>
          <p:cNvPr id="7" name="Rectangle 6">
            <a:extLst>
              <a:ext uri="{FF2B5EF4-FFF2-40B4-BE49-F238E27FC236}">
                <a16:creationId xmlns:a16="http://schemas.microsoft.com/office/drawing/2014/main" id="{FFC868F8-E51B-48AA-8BC7-5518B423EC85}"/>
              </a:ext>
            </a:extLst>
          </p:cNvPr>
          <p:cNvSpPr/>
          <p:nvPr/>
        </p:nvSpPr>
        <p:spPr>
          <a:xfrm>
            <a:off x="754912" y="1339385"/>
            <a:ext cx="7634177" cy="483845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8" name="Btn1">
            <a:extLst>
              <a:ext uri="{FF2B5EF4-FFF2-40B4-BE49-F238E27FC236}">
                <a16:creationId xmlns:a16="http://schemas.microsoft.com/office/drawing/2014/main" id="{065A88EE-66F3-4C41-B960-A4976C0893CF}"/>
              </a:ext>
            </a:extLst>
          </p:cNvPr>
          <p:cNvSpPr/>
          <p:nvPr/>
        </p:nvSpPr>
        <p:spPr>
          <a:xfrm>
            <a:off x="2243472" y="2073354"/>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Btn2">
            <a:extLst>
              <a:ext uri="{FF2B5EF4-FFF2-40B4-BE49-F238E27FC236}">
                <a16:creationId xmlns:a16="http://schemas.microsoft.com/office/drawing/2014/main" id="{6ECE128C-F964-4593-9BEF-9267DA7EB18E}"/>
              </a:ext>
            </a:extLst>
          </p:cNvPr>
          <p:cNvSpPr/>
          <p:nvPr/>
        </p:nvSpPr>
        <p:spPr>
          <a:xfrm>
            <a:off x="2243472" y="2704203"/>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Btn3">
            <a:extLst>
              <a:ext uri="{FF2B5EF4-FFF2-40B4-BE49-F238E27FC236}">
                <a16:creationId xmlns:a16="http://schemas.microsoft.com/office/drawing/2014/main" id="{97B124DA-483D-4D89-9722-6316F5A0F323}"/>
              </a:ext>
            </a:extLst>
          </p:cNvPr>
          <p:cNvSpPr/>
          <p:nvPr/>
        </p:nvSpPr>
        <p:spPr>
          <a:xfrm>
            <a:off x="2243472" y="3335081"/>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Btn4">
            <a:extLst>
              <a:ext uri="{FF2B5EF4-FFF2-40B4-BE49-F238E27FC236}">
                <a16:creationId xmlns:a16="http://schemas.microsoft.com/office/drawing/2014/main" id="{1D719999-6C5A-4411-A306-75032877C780}"/>
              </a:ext>
            </a:extLst>
          </p:cNvPr>
          <p:cNvSpPr/>
          <p:nvPr/>
        </p:nvSpPr>
        <p:spPr>
          <a:xfrm>
            <a:off x="2243472" y="3976592"/>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7" name="Btn5">
            <a:extLst>
              <a:ext uri="{FF2B5EF4-FFF2-40B4-BE49-F238E27FC236}">
                <a16:creationId xmlns:a16="http://schemas.microsoft.com/office/drawing/2014/main" id="{6D880202-DD36-4015-A8D7-6A3FA392D8B6}"/>
              </a:ext>
            </a:extLst>
          </p:cNvPr>
          <p:cNvSpPr/>
          <p:nvPr/>
        </p:nvSpPr>
        <p:spPr>
          <a:xfrm>
            <a:off x="2243472" y="4612305"/>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6" name="hidden button">
            <a:hlinkClick r:id="" action="ppaction://hlinkshowjump?jump=nextslide"/>
            <a:extLst>
              <a:ext uri="{FF2B5EF4-FFF2-40B4-BE49-F238E27FC236}">
                <a16:creationId xmlns:a16="http://schemas.microsoft.com/office/drawing/2014/main" id="{397ADAD3-9CE4-4598-82B8-C83BDF543A84}"/>
              </a:ext>
            </a:extLst>
          </p:cNvPr>
          <p:cNvSpPr/>
          <p:nvPr/>
        </p:nvSpPr>
        <p:spPr>
          <a:xfrm>
            <a:off x="2137144" y="1988288"/>
            <a:ext cx="648586" cy="3168503"/>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68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fade">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P spid="7" grpId="0" animBg="1"/>
      <p:bldP spid="8" grpId="0" animBg="1"/>
      <p:bldP spid="11" grpId="0" animBg="1"/>
      <p:bldP spid="13" grpId="0" animBg="1"/>
      <p:bldP spid="15" grpId="0" animBg="1"/>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54E7A-1ED2-410A-867A-24475D3E5234}"/>
              </a:ext>
            </a:extLst>
          </p:cNvPr>
          <p:cNvSpPr>
            <a:spLocks noGrp="1"/>
          </p:cNvSpPr>
          <p:nvPr>
            <p:ph idx="4294967295"/>
          </p:nvPr>
        </p:nvSpPr>
        <p:spPr>
          <a:xfrm>
            <a:off x="919842" y="1435395"/>
            <a:ext cx="7304314" cy="4742443"/>
          </a:xfrm>
        </p:spPr>
        <p:txBody>
          <a:bodyPr>
            <a:noAutofit/>
          </a:bodyPr>
          <a:lstStyle/>
          <a:p>
            <a:r>
              <a:rPr lang="en-US" dirty="0"/>
              <a:t>A number of questions need to be answered to identify the nature of the crisis situation:</a:t>
            </a:r>
          </a:p>
          <a:p>
            <a:pPr algn="ctr"/>
            <a:r>
              <a:rPr lang="en-US" b="1" dirty="0"/>
              <a:t>Click on each number in sequence to uncover the questions.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Many of these questions will be answered as the person tells his/her story and rapport is built. </a:t>
            </a:r>
            <a:r>
              <a:rPr lang="en-US" baseline="30000" dirty="0"/>
              <a:t>11</a:t>
            </a:r>
            <a:r>
              <a:rPr lang="en-US" dirty="0"/>
              <a:t> The basic information needed is the answer to “Where does it hurt?” and “How can I help?”</a:t>
            </a:r>
          </a:p>
          <a:p>
            <a:r>
              <a:rPr lang="en-US" dirty="0"/>
              <a:t>How then, can a person who is experiencing specific symptoms or behaviors be assisted? In the next slide, you will learn actions you can take for various behaviors. </a:t>
            </a:r>
          </a:p>
        </p:txBody>
      </p:sp>
      <p:sp>
        <p:nvSpPr>
          <p:cNvPr id="2" name="Title 1">
            <a:extLst>
              <a:ext uri="{FF2B5EF4-FFF2-40B4-BE49-F238E27FC236}">
                <a16:creationId xmlns:a16="http://schemas.microsoft.com/office/drawing/2014/main" id="{B6691F20-6682-4C8A-B786-0336ECC3C38D}"/>
              </a:ext>
            </a:extLst>
          </p:cNvPr>
          <p:cNvSpPr>
            <a:spLocks noGrp="1"/>
          </p:cNvSpPr>
          <p:nvPr>
            <p:ph type="title"/>
          </p:nvPr>
        </p:nvSpPr>
        <p:spPr>
          <a:xfrm>
            <a:off x="628650" y="857386"/>
            <a:ext cx="7886700" cy="481999"/>
          </a:xfrm>
        </p:spPr>
        <p:txBody>
          <a:bodyPr/>
          <a:lstStyle/>
          <a:p>
            <a:r>
              <a:rPr lang="en-US" dirty="0"/>
              <a:t>How can you identify a major problem?</a:t>
            </a:r>
          </a:p>
        </p:txBody>
      </p:sp>
      <p:sp>
        <p:nvSpPr>
          <p:cNvPr id="4" name="Footer Placeholder 3">
            <a:extLst>
              <a:ext uri="{FF2B5EF4-FFF2-40B4-BE49-F238E27FC236}">
                <a16:creationId xmlns:a16="http://schemas.microsoft.com/office/drawing/2014/main" id="{8FD2351D-3973-4C2B-AAEF-8B66AF1CC537}"/>
              </a:ext>
            </a:extLst>
          </p:cNvPr>
          <p:cNvSpPr>
            <a:spLocks noGrp="1"/>
          </p:cNvSpPr>
          <p:nvPr>
            <p:ph type="ftr" sz="quarter" idx="11"/>
          </p:nvPr>
        </p:nvSpPr>
        <p:spPr/>
        <p:txBody>
          <a:bodyPr/>
          <a:lstStyle/>
          <a:p>
            <a:r>
              <a:rPr lang="en-US" sz="800" baseline="30000" dirty="0"/>
              <a:t>11</a:t>
            </a:r>
            <a:r>
              <a:rPr lang="en-US" sz="800" dirty="0"/>
              <a:t> Ibid., 4.</a:t>
            </a:r>
          </a:p>
        </p:txBody>
      </p:sp>
      <p:sp>
        <p:nvSpPr>
          <p:cNvPr id="5" name="Slide Number Placeholder 4">
            <a:extLst>
              <a:ext uri="{FF2B5EF4-FFF2-40B4-BE49-F238E27FC236}">
                <a16:creationId xmlns:a16="http://schemas.microsoft.com/office/drawing/2014/main" id="{43FD5F3A-BDC9-4A35-B015-F9B6F215ABCD}"/>
              </a:ext>
            </a:extLst>
          </p:cNvPr>
          <p:cNvSpPr>
            <a:spLocks noGrp="1"/>
          </p:cNvSpPr>
          <p:nvPr>
            <p:ph type="sldNum" sz="quarter" idx="12"/>
          </p:nvPr>
        </p:nvSpPr>
        <p:spPr/>
        <p:txBody>
          <a:bodyPr/>
          <a:lstStyle/>
          <a:p>
            <a:fld id="{C594740B-4443-42E0-BD04-50747A72C1C0}" type="slidenum">
              <a:rPr lang="en-US" smtClean="0"/>
              <a:t>45</a:t>
            </a:fld>
            <a:endParaRPr lang="en-US" dirty="0"/>
          </a:p>
        </p:txBody>
      </p:sp>
      <p:sp>
        <p:nvSpPr>
          <p:cNvPr id="7" name="Rectangle 6">
            <a:extLst>
              <a:ext uri="{FF2B5EF4-FFF2-40B4-BE49-F238E27FC236}">
                <a16:creationId xmlns:a16="http://schemas.microsoft.com/office/drawing/2014/main" id="{FFC868F8-E51B-48AA-8BC7-5518B423EC85}"/>
              </a:ext>
            </a:extLst>
          </p:cNvPr>
          <p:cNvSpPr/>
          <p:nvPr/>
        </p:nvSpPr>
        <p:spPr>
          <a:xfrm>
            <a:off x="754912" y="1339385"/>
            <a:ext cx="7634177" cy="483845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1">
            <a:extLst>
              <a:ext uri="{FF2B5EF4-FFF2-40B4-BE49-F238E27FC236}">
                <a16:creationId xmlns:a16="http://schemas.microsoft.com/office/drawing/2014/main" id="{91165F8B-D744-478D-AE41-55E06AFDC204}"/>
              </a:ext>
            </a:extLst>
          </p:cNvPr>
          <p:cNvSpPr/>
          <p:nvPr/>
        </p:nvSpPr>
        <p:spPr>
          <a:xfrm>
            <a:off x="2456121" y="2073354"/>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happened to prompt the call?</a:t>
            </a:r>
          </a:p>
        </p:txBody>
      </p:sp>
      <p:sp>
        <p:nvSpPr>
          <p:cNvPr id="8" name="Btn1">
            <a:extLst>
              <a:ext uri="{FF2B5EF4-FFF2-40B4-BE49-F238E27FC236}">
                <a16:creationId xmlns:a16="http://schemas.microsoft.com/office/drawing/2014/main" id="{065A88EE-66F3-4C41-B960-A4976C0893CF}"/>
              </a:ext>
            </a:extLst>
          </p:cNvPr>
          <p:cNvSpPr/>
          <p:nvPr/>
        </p:nvSpPr>
        <p:spPr>
          <a:xfrm>
            <a:off x="2243472" y="2073354"/>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 name="Btn2">
            <a:extLst>
              <a:ext uri="{FF2B5EF4-FFF2-40B4-BE49-F238E27FC236}">
                <a16:creationId xmlns:a16="http://schemas.microsoft.com/office/drawing/2014/main" id="{6ECE128C-F964-4593-9BEF-9267DA7EB18E}"/>
              </a:ext>
            </a:extLst>
          </p:cNvPr>
          <p:cNvSpPr/>
          <p:nvPr/>
        </p:nvSpPr>
        <p:spPr>
          <a:xfrm>
            <a:off x="2243472" y="2704203"/>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Btn3">
            <a:extLst>
              <a:ext uri="{FF2B5EF4-FFF2-40B4-BE49-F238E27FC236}">
                <a16:creationId xmlns:a16="http://schemas.microsoft.com/office/drawing/2014/main" id="{97B124DA-483D-4D89-9722-6316F5A0F323}"/>
              </a:ext>
            </a:extLst>
          </p:cNvPr>
          <p:cNvSpPr/>
          <p:nvPr/>
        </p:nvSpPr>
        <p:spPr>
          <a:xfrm>
            <a:off x="2243472" y="3335081"/>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Btn4">
            <a:extLst>
              <a:ext uri="{FF2B5EF4-FFF2-40B4-BE49-F238E27FC236}">
                <a16:creationId xmlns:a16="http://schemas.microsoft.com/office/drawing/2014/main" id="{1D719999-6C5A-4411-A306-75032877C780}"/>
              </a:ext>
            </a:extLst>
          </p:cNvPr>
          <p:cNvSpPr/>
          <p:nvPr/>
        </p:nvSpPr>
        <p:spPr>
          <a:xfrm>
            <a:off x="2243472" y="3976592"/>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7" name="Btn5">
            <a:extLst>
              <a:ext uri="{FF2B5EF4-FFF2-40B4-BE49-F238E27FC236}">
                <a16:creationId xmlns:a16="http://schemas.microsoft.com/office/drawing/2014/main" id="{6D880202-DD36-4015-A8D7-6A3FA392D8B6}"/>
              </a:ext>
            </a:extLst>
          </p:cNvPr>
          <p:cNvSpPr/>
          <p:nvPr/>
        </p:nvSpPr>
        <p:spPr>
          <a:xfrm>
            <a:off x="2243472" y="4612305"/>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6" name="Btn1">
            <a:extLst>
              <a:ext uri="{FF2B5EF4-FFF2-40B4-BE49-F238E27FC236}">
                <a16:creationId xmlns:a16="http://schemas.microsoft.com/office/drawing/2014/main" id="{96854860-775F-45AF-ABB8-88CB99807C9E}"/>
              </a:ext>
            </a:extLst>
          </p:cNvPr>
          <p:cNvSpPr/>
          <p:nvPr/>
        </p:nvSpPr>
        <p:spPr>
          <a:xfrm>
            <a:off x="2243472" y="2074126"/>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4" name="hidden button">
            <a:hlinkClick r:id="" action="ppaction://hlinkshowjump?jump=nextslide"/>
            <a:extLst>
              <a:ext uri="{FF2B5EF4-FFF2-40B4-BE49-F238E27FC236}">
                <a16:creationId xmlns:a16="http://schemas.microsoft.com/office/drawing/2014/main" id="{4524FE0B-324E-4516-AABC-AC2BBE84F589}"/>
              </a:ext>
            </a:extLst>
          </p:cNvPr>
          <p:cNvSpPr/>
          <p:nvPr/>
        </p:nvSpPr>
        <p:spPr>
          <a:xfrm>
            <a:off x="2137144" y="2626564"/>
            <a:ext cx="648586" cy="2530227"/>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60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8"/>
                                        </p:tgtEl>
                                        <p:attrNameLst>
                                          <p:attrName>style.color</p:attrName>
                                        </p:attrNameLst>
                                      </p:cBhvr>
                                      <p:to>
                                        <a:srgbClr val="72CCD2"/>
                                      </p:to>
                                    </p:animClr>
                                    <p:animClr clrSpc="rgb" dir="cw">
                                      <p:cBhvr>
                                        <p:cTn id="10" dur="500" fill="hold"/>
                                        <p:tgtEl>
                                          <p:spTgt spid="8"/>
                                        </p:tgtEl>
                                        <p:attrNameLst>
                                          <p:attrName>fillcolor</p:attrName>
                                        </p:attrNameLst>
                                      </p:cBhvr>
                                      <p:to>
                                        <a:srgbClr val="72CCD2"/>
                                      </p:to>
                                    </p:animClr>
                                    <p:set>
                                      <p:cBhvr>
                                        <p:cTn id="11" dur="500" fill="hold"/>
                                        <p:tgtEl>
                                          <p:spTgt spid="8"/>
                                        </p:tgtEl>
                                        <p:attrNameLst>
                                          <p:attrName>fill.type</p:attrName>
                                        </p:attrNameLst>
                                      </p:cBhvr>
                                      <p:to>
                                        <p:strVal val="solid"/>
                                      </p:to>
                                    </p:set>
                                    <p:set>
                                      <p:cBhvr>
                                        <p:cTn id="12" dur="500" fill="hold"/>
                                        <p:tgtEl>
                                          <p:spTgt spid="8"/>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54E7A-1ED2-410A-867A-24475D3E5234}"/>
              </a:ext>
            </a:extLst>
          </p:cNvPr>
          <p:cNvSpPr>
            <a:spLocks noGrp="1"/>
          </p:cNvSpPr>
          <p:nvPr>
            <p:ph idx="4294967295"/>
          </p:nvPr>
        </p:nvSpPr>
        <p:spPr>
          <a:xfrm>
            <a:off x="919842" y="1435395"/>
            <a:ext cx="7304314" cy="4742443"/>
          </a:xfrm>
        </p:spPr>
        <p:txBody>
          <a:bodyPr>
            <a:noAutofit/>
          </a:bodyPr>
          <a:lstStyle/>
          <a:p>
            <a:r>
              <a:rPr lang="en-US" dirty="0"/>
              <a:t>A number of questions need to be answered to identify the nature of the crisis situation:</a:t>
            </a:r>
          </a:p>
          <a:p>
            <a:pPr algn="ctr"/>
            <a:r>
              <a:rPr lang="en-US" b="1" dirty="0"/>
              <a:t>Click on each number in sequence to uncover the questions.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Many of these questions will be answered as the person tells his/her story and rapport is built. </a:t>
            </a:r>
            <a:r>
              <a:rPr lang="en-US" baseline="30000" dirty="0"/>
              <a:t>11</a:t>
            </a:r>
            <a:r>
              <a:rPr lang="en-US" dirty="0"/>
              <a:t> The basic information needed is the answer to “Where does it hurt?” and “How can I help?”</a:t>
            </a:r>
          </a:p>
          <a:p>
            <a:r>
              <a:rPr lang="en-US" dirty="0"/>
              <a:t>How then, can a person who is experiencing specific symptoms or behaviors be assisted? In the next slide, you will learn actions you can take for various behaviors. </a:t>
            </a:r>
          </a:p>
        </p:txBody>
      </p:sp>
      <p:sp>
        <p:nvSpPr>
          <p:cNvPr id="2" name="Title 1">
            <a:extLst>
              <a:ext uri="{FF2B5EF4-FFF2-40B4-BE49-F238E27FC236}">
                <a16:creationId xmlns:a16="http://schemas.microsoft.com/office/drawing/2014/main" id="{B6691F20-6682-4C8A-B786-0336ECC3C38D}"/>
              </a:ext>
            </a:extLst>
          </p:cNvPr>
          <p:cNvSpPr>
            <a:spLocks noGrp="1"/>
          </p:cNvSpPr>
          <p:nvPr>
            <p:ph type="title"/>
          </p:nvPr>
        </p:nvSpPr>
        <p:spPr>
          <a:xfrm>
            <a:off x="628650" y="857386"/>
            <a:ext cx="7886700" cy="481999"/>
          </a:xfrm>
        </p:spPr>
        <p:txBody>
          <a:bodyPr/>
          <a:lstStyle/>
          <a:p>
            <a:r>
              <a:rPr lang="en-US" dirty="0"/>
              <a:t>How can you identify a major problem?</a:t>
            </a:r>
          </a:p>
        </p:txBody>
      </p:sp>
      <p:sp>
        <p:nvSpPr>
          <p:cNvPr id="4" name="Footer Placeholder 3">
            <a:extLst>
              <a:ext uri="{FF2B5EF4-FFF2-40B4-BE49-F238E27FC236}">
                <a16:creationId xmlns:a16="http://schemas.microsoft.com/office/drawing/2014/main" id="{8FD2351D-3973-4C2B-AAEF-8B66AF1CC537}"/>
              </a:ext>
            </a:extLst>
          </p:cNvPr>
          <p:cNvSpPr>
            <a:spLocks noGrp="1"/>
          </p:cNvSpPr>
          <p:nvPr>
            <p:ph type="ftr" sz="quarter" idx="11"/>
          </p:nvPr>
        </p:nvSpPr>
        <p:spPr/>
        <p:txBody>
          <a:bodyPr/>
          <a:lstStyle/>
          <a:p>
            <a:r>
              <a:rPr lang="en-US" sz="800" baseline="30000" dirty="0"/>
              <a:t>11</a:t>
            </a:r>
            <a:r>
              <a:rPr lang="en-US" sz="800" dirty="0"/>
              <a:t> Ibid., 4.</a:t>
            </a:r>
          </a:p>
        </p:txBody>
      </p:sp>
      <p:sp>
        <p:nvSpPr>
          <p:cNvPr id="5" name="Slide Number Placeholder 4">
            <a:extLst>
              <a:ext uri="{FF2B5EF4-FFF2-40B4-BE49-F238E27FC236}">
                <a16:creationId xmlns:a16="http://schemas.microsoft.com/office/drawing/2014/main" id="{43FD5F3A-BDC9-4A35-B015-F9B6F215ABCD}"/>
              </a:ext>
            </a:extLst>
          </p:cNvPr>
          <p:cNvSpPr>
            <a:spLocks noGrp="1"/>
          </p:cNvSpPr>
          <p:nvPr>
            <p:ph type="sldNum" sz="quarter" idx="12"/>
          </p:nvPr>
        </p:nvSpPr>
        <p:spPr/>
        <p:txBody>
          <a:bodyPr/>
          <a:lstStyle/>
          <a:p>
            <a:fld id="{C594740B-4443-42E0-BD04-50747A72C1C0}" type="slidenum">
              <a:rPr lang="en-US" smtClean="0"/>
              <a:t>46</a:t>
            </a:fld>
            <a:endParaRPr lang="en-US" dirty="0"/>
          </a:p>
        </p:txBody>
      </p:sp>
      <p:sp>
        <p:nvSpPr>
          <p:cNvPr id="7" name="Rectangle 6">
            <a:extLst>
              <a:ext uri="{FF2B5EF4-FFF2-40B4-BE49-F238E27FC236}">
                <a16:creationId xmlns:a16="http://schemas.microsoft.com/office/drawing/2014/main" id="{FFC868F8-E51B-48AA-8BC7-5518B423EC85}"/>
              </a:ext>
            </a:extLst>
          </p:cNvPr>
          <p:cNvSpPr/>
          <p:nvPr/>
        </p:nvSpPr>
        <p:spPr>
          <a:xfrm>
            <a:off x="754912" y="1339385"/>
            <a:ext cx="7634177" cy="483845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1">
            <a:extLst>
              <a:ext uri="{FF2B5EF4-FFF2-40B4-BE49-F238E27FC236}">
                <a16:creationId xmlns:a16="http://schemas.microsoft.com/office/drawing/2014/main" id="{91165F8B-D744-478D-AE41-55E06AFDC204}"/>
              </a:ext>
            </a:extLst>
          </p:cNvPr>
          <p:cNvSpPr/>
          <p:nvPr/>
        </p:nvSpPr>
        <p:spPr>
          <a:xfrm>
            <a:off x="2456121" y="2073354"/>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happened to prompt the call?</a:t>
            </a:r>
          </a:p>
        </p:txBody>
      </p:sp>
      <p:sp>
        <p:nvSpPr>
          <p:cNvPr id="8" name="Btn1">
            <a:extLst>
              <a:ext uri="{FF2B5EF4-FFF2-40B4-BE49-F238E27FC236}">
                <a16:creationId xmlns:a16="http://schemas.microsoft.com/office/drawing/2014/main" id="{065A88EE-66F3-4C41-B960-A4976C0893CF}"/>
              </a:ext>
            </a:extLst>
          </p:cNvPr>
          <p:cNvSpPr/>
          <p:nvPr/>
        </p:nvSpPr>
        <p:spPr>
          <a:xfrm>
            <a:off x="2243472" y="2073354"/>
            <a:ext cx="457200" cy="457200"/>
          </a:xfrm>
          <a:prstGeom prst="ellipse">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content2">
            <a:extLst>
              <a:ext uri="{FF2B5EF4-FFF2-40B4-BE49-F238E27FC236}">
                <a16:creationId xmlns:a16="http://schemas.microsoft.com/office/drawing/2014/main" id="{A0A2487A-EC2D-4F6C-A9AB-0AE6BE622B87}"/>
              </a:ext>
            </a:extLst>
          </p:cNvPr>
          <p:cNvSpPr/>
          <p:nvPr/>
        </p:nvSpPr>
        <p:spPr>
          <a:xfrm>
            <a:off x="2456121" y="2704203"/>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led up to the precipitating event?</a:t>
            </a:r>
          </a:p>
        </p:txBody>
      </p:sp>
      <p:sp>
        <p:nvSpPr>
          <p:cNvPr id="11" name="Btn2">
            <a:extLst>
              <a:ext uri="{FF2B5EF4-FFF2-40B4-BE49-F238E27FC236}">
                <a16:creationId xmlns:a16="http://schemas.microsoft.com/office/drawing/2014/main" id="{6ECE128C-F964-4593-9BEF-9267DA7EB18E}"/>
              </a:ext>
            </a:extLst>
          </p:cNvPr>
          <p:cNvSpPr/>
          <p:nvPr/>
        </p:nvSpPr>
        <p:spPr>
          <a:xfrm>
            <a:off x="2243472" y="2704203"/>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3" name="Btn3">
            <a:extLst>
              <a:ext uri="{FF2B5EF4-FFF2-40B4-BE49-F238E27FC236}">
                <a16:creationId xmlns:a16="http://schemas.microsoft.com/office/drawing/2014/main" id="{97B124DA-483D-4D89-9722-6316F5A0F323}"/>
              </a:ext>
            </a:extLst>
          </p:cNvPr>
          <p:cNvSpPr/>
          <p:nvPr/>
        </p:nvSpPr>
        <p:spPr>
          <a:xfrm>
            <a:off x="2243472" y="3335081"/>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Btn4">
            <a:extLst>
              <a:ext uri="{FF2B5EF4-FFF2-40B4-BE49-F238E27FC236}">
                <a16:creationId xmlns:a16="http://schemas.microsoft.com/office/drawing/2014/main" id="{1D719999-6C5A-4411-A306-75032877C780}"/>
              </a:ext>
            </a:extLst>
          </p:cNvPr>
          <p:cNvSpPr/>
          <p:nvPr/>
        </p:nvSpPr>
        <p:spPr>
          <a:xfrm>
            <a:off x="2243472" y="3976592"/>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7" name="Btn5">
            <a:extLst>
              <a:ext uri="{FF2B5EF4-FFF2-40B4-BE49-F238E27FC236}">
                <a16:creationId xmlns:a16="http://schemas.microsoft.com/office/drawing/2014/main" id="{6D880202-DD36-4015-A8D7-6A3FA392D8B6}"/>
              </a:ext>
            </a:extLst>
          </p:cNvPr>
          <p:cNvSpPr/>
          <p:nvPr/>
        </p:nvSpPr>
        <p:spPr>
          <a:xfrm>
            <a:off x="2243472" y="4612305"/>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6" name="Btn1">
            <a:extLst>
              <a:ext uri="{FF2B5EF4-FFF2-40B4-BE49-F238E27FC236}">
                <a16:creationId xmlns:a16="http://schemas.microsoft.com/office/drawing/2014/main" id="{38878C07-F3A0-45BE-A120-9718BA3F8DDD}"/>
              </a:ext>
            </a:extLst>
          </p:cNvPr>
          <p:cNvSpPr/>
          <p:nvPr/>
        </p:nvSpPr>
        <p:spPr>
          <a:xfrm>
            <a:off x="2243472" y="2703005"/>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4" name="hidden button">
            <a:hlinkClick r:id="" action="ppaction://hlinkshowjump?jump=nextslide"/>
            <a:extLst>
              <a:ext uri="{FF2B5EF4-FFF2-40B4-BE49-F238E27FC236}">
                <a16:creationId xmlns:a16="http://schemas.microsoft.com/office/drawing/2014/main" id="{A6BBCF4C-DCBC-47FB-BE1A-F5D89E7F8446}"/>
              </a:ext>
            </a:extLst>
          </p:cNvPr>
          <p:cNvSpPr/>
          <p:nvPr/>
        </p:nvSpPr>
        <p:spPr>
          <a:xfrm>
            <a:off x="2137144" y="3257413"/>
            <a:ext cx="648586" cy="1899378"/>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285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1"/>
                                        </p:tgtEl>
                                        <p:attrNameLst>
                                          <p:attrName>style.color</p:attrName>
                                        </p:attrNameLst>
                                      </p:cBhvr>
                                      <p:to>
                                        <a:srgbClr val="72CCD2"/>
                                      </p:to>
                                    </p:animClr>
                                    <p:animClr clrSpc="rgb" dir="cw">
                                      <p:cBhvr>
                                        <p:cTn id="10" dur="500" fill="hold"/>
                                        <p:tgtEl>
                                          <p:spTgt spid="11"/>
                                        </p:tgtEl>
                                        <p:attrNameLst>
                                          <p:attrName>fillcolor</p:attrName>
                                        </p:attrNameLst>
                                      </p:cBhvr>
                                      <p:to>
                                        <a:srgbClr val="72CCD2"/>
                                      </p:to>
                                    </p:animClr>
                                    <p:set>
                                      <p:cBhvr>
                                        <p:cTn id="11" dur="500" fill="hold"/>
                                        <p:tgtEl>
                                          <p:spTgt spid="11"/>
                                        </p:tgtEl>
                                        <p:attrNameLst>
                                          <p:attrName>fill.type</p:attrName>
                                        </p:attrNameLst>
                                      </p:cBhvr>
                                      <p:to>
                                        <p:strVal val="solid"/>
                                      </p:to>
                                    </p:set>
                                    <p:set>
                                      <p:cBhvr>
                                        <p:cTn id="12" dur="500" fill="hold"/>
                                        <p:tgtEl>
                                          <p:spTgt spid="11"/>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54E7A-1ED2-410A-867A-24475D3E5234}"/>
              </a:ext>
            </a:extLst>
          </p:cNvPr>
          <p:cNvSpPr>
            <a:spLocks noGrp="1"/>
          </p:cNvSpPr>
          <p:nvPr>
            <p:ph idx="4294967295"/>
          </p:nvPr>
        </p:nvSpPr>
        <p:spPr>
          <a:xfrm>
            <a:off x="919842" y="1435395"/>
            <a:ext cx="7304314" cy="4742443"/>
          </a:xfrm>
        </p:spPr>
        <p:txBody>
          <a:bodyPr>
            <a:noAutofit/>
          </a:bodyPr>
          <a:lstStyle/>
          <a:p>
            <a:r>
              <a:rPr lang="en-US" dirty="0"/>
              <a:t>A number of questions need to be answered to identify the nature of the crisis situation:</a:t>
            </a:r>
          </a:p>
          <a:p>
            <a:pPr algn="ctr"/>
            <a:r>
              <a:rPr lang="en-US" b="1" dirty="0"/>
              <a:t>Click on each number in sequence to uncover the questions.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Many of these questions will be answered as the person tells his/her story and rapport is built. </a:t>
            </a:r>
            <a:r>
              <a:rPr lang="en-US" baseline="30000" dirty="0"/>
              <a:t>11</a:t>
            </a:r>
            <a:r>
              <a:rPr lang="en-US" dirty="0"/>
              <a:t> The basic information needed is the answer to “Where does it hurt?” and “How can I help?”</a:t>
            </a:r>
          </a:p>
          <a:p>
            <a:r>
              <a:rPr lang="en-US" dirty="0"/>
              <a:t>How then, can a person who is experiencing specific symptoms or behaviors be assisted? In the next slide, you will learn actions you can take for various behaviors. </a:t>
            </a:r>
          </a:p>
        </p:txBody>
      </p:sp>
      <p:sp>
        <p:nvSpPr>
          <p:cNvPr id="2" name="Title 1">
            <a:extLst>
              <a:ext uri="{FF2B5EF4-FFF2-40B4-BE49-F238E27FC236}">
                <a16:creationId xmlns:a16="http://schemas.microsoft.com/office/drawing/2014/main" id="{B6691F20-6682-4C8A-B786-0336ECC3C38D}"/>
              </a:ext>
            </a:extLst>
          </p:cNvPr>
          <p:cNvSpPr>
            <a:spLocks noGrp="1"/>
          </p:cNvSpPr>
          <p:nvPr>
            <p:ph type="title"/>
          </p:nvPr>
        </p:nvSpPr>
        <p:spPr>
          <a:xfrm>
            <a:off x="628650" y="857386"/>
            <a:ext cx="7886700" cy="481999"/>
          </a:xfrm>
        </p:spPr>
        <p:txBody>
          <a:bodyPr/>
          <a:lstStyle/>
          <a:p>
            <a:r>
              <a:rPr lang="en-US" dirty="0"/>
              <a:t>How can you identify a major problem?</a:t>
            </a:r>
          </a:p>
        </p:txBody>
      </p:sp>
      <p:sp>
        <p:nvSpPr>
          <p:cNvPr id="4" name="Footer Placeholder 3">
            <a:extLst>
              <a:ext uri="{FF2B5EF4-FFF2-40B4-BE49-F238E27FC236}">
                <a16:creationId xmlns:a16="http://schemas.microsoft.com/office/drawing/2014/main" id="{8FD2351D-3973-4C2B-AAEF-8B66AF1CC537}"/>
              </a:ext>
            </a:extLst>
          </p:cNvPr>
          <p:cNvSpPr>
            <a:spLocks noGrp="1"/>
          </p:cNvSpPr>
          <p:nvPr>
            <p:ph type="ftr" sz="quarter" idx="11"/>
          </p:nvPr>
        </p:nvSpPr>
        <p:spPr/>
        <p:txBody>
          <a:bodyPr/>
          <a:lstStyle/>
          <a:p>
            <a:r>
              <a:rPr lang="en-US" sz="800" baseline="30000" dirty="0"/>
              <a:t>11</a:t>
            </a:r>
            <a:r>
              <a:rPr lang="en-US" sz="800" dirty="0"/>
              <a:t> Ibid., 4.</a:t>
            </a:r>
          </a:p>
        </p:txBody>
      </p:sp>
      <p:sp>
        <p:nvSpPr>
          <p:cNvPr id="5" name="Slide Number Placeholder 4">
            <a:extLst>
              <a:ext uri="{FF2B5EF4-FFF2-40B4-BE49-F238E27FC236}">
                <a16:creationId xmlns:a16="http://schemas.microsoft.com/office/drawing/2014/main" id="{43FD5F3A-BDC9-4A35-B015-F9B6F215ABCD}"/>
              </a:ext>
            </a:extLst>
          </p:cNvPr>
          <p:cNvSpPr>
            <a:spLocks noGrp="1"/>
          </p:cNvSpPr>
          <p:nvPr>
            <p:ph type="sldNum" sz="quarter" idx="12"/>
          </p:nvPr>
        </p:nvSpPr>
        <p:spPr/>
        <p:txBody>
          <a:bodyPr/>
          <a:lstStyle/>
          <a:p>
            <a:fld id="{C594740B-4443-42E0-BD04-50747A72C1C0}" type="slidenum">
              <a:rPr lang="en-US" smtClean="0"/>
              <a:t>47</a:t>
            </a:fld>
            <a:endParaRPr lang="en-US" dirty="0"/>
          </a:p>
        </p:txBody>
      </p:sp>
      <p:sp>
        <p:nvSpPr>
          <p:cNvPr id="7" name="Rectangle 6">
            <a:extLst>
              <a:ext uri="{FF2B5EF4-FFF2-40B4-BE49-F238E27FC236}">
                <a16:creationId xmlns:a16="http://schemas.microsoft.com/office/drawing/2014/main" id="{FFC868F8-E51B-48AA-8BC7-5518B423EC85}"/>
              </a:ext>
            </a:extLst>
          </p:cNvPr>
          <p:cNvSpPr/>
          <p:nvPr/>
        </p:nvSpPr>
        <p:spPr>
          <a:xfrm>
            <a:off x="754912" y="1339385"/>
            <a:ext cx="7634177" cy="483845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1">
            <a:extLst>
              <a:ext uri="{FF2B5EF4-FFF2-40B4-BE49-F238E27FC236}">
                <a16:creationId xmlns:a16="http://schemas.microsoft.com/office/drawing/2014/main" id="{91165F8B-D744-478D-AE41-55E06AFDC204}"/>
              </a:ext>
            </a:extLst>
          </p:cNvPr>
          <p:cNvSpPr/>
          <p:nvPr/>
        </p:nvSpPr>
        <p:spPr>
          <a:xfrm>
            <a:off x="2456121" y="2073354"/>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happened to prompt the call?</a:t>
            </a:r>
          </a:p>
        </p:txBody>
      </p:sp>
      <p:sp>
        <p:nvSpPr>
          <p:cNvPr id="8" name="Btn1">
            <a:extLst>
              <a:ext uri="{FF2B5EF4-FFF2-40B4-BE49-F238E27FC236}">
                <a16:creationId xmlns:a16="http://schemas.microsoft.com/office/drawing/2014/main" id="{065A88EE-66F3-4C41-B960-A4976C0893CF}"/>
              </a:ext>
            </a:extLst>
          </p:cNvPr>
          <p:cNvSpPr/>
          <p:nvPr/>
        </p:nvSpPr>
        <p:spPr>
          <a:xfrm>
            <a:off x="2243472" y="2073354"/>
            <a:ext cx="457200" cy="457200"/>
          </a:xfrm>
          <a:prstGeom prst="ellipse">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content2">
            <a:extLst>
              <a:ext uri="{FF2B5EF4-FFF2-40B4-BE49-F238E27FC236}">
                <a16:creationId xmlns:a16="http://schemas.microsoft.com/office/drawing/2014/main" id="{A0A2487A-EC2D-4F6C-A9AB-0AE6BE622B87}"/>
              </a:ext>
            </a:extLst>
          </p:cNvPr>
          <p:cNvSpPr/>
          <p:nvPr/>
        </p:nvSpPr>
        <p:spPr>
          <a:xfrm>
            <a:off x="2456121" y="2704203"/>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led up to the precipitating event?</a:t>
            </a:r>
          </a:p>
        </p:txBody>
      </p:sp>
      <p:sp>
        <p:nvSpPr>
          <p:cNvPr id="11" name="Btn2">
            <a:extLst>
              <a:ext uri="{FF2B5EF4-FFF2-40B4-BE49-F238E27FC236}">
                <a16:creationId xmlns:a16="http://schemas.microsoft.com/office/drawing/2014/main" id="{6ECE128C-F964-4593-9BEF-9267DA7EB18E}"/>
              </a:ext>
            </a:extLst>
          </p:cNvPr>
          <p:cNvSpPr/>
          <p:nvPr/>
        </p:nvSpPr>
        <p:spPr>
          <a:xfrm>
            <a:off x="2243472" y="2700227"/>
            <a:ext cx="457200" cy="457200"/>
          </a:xfrm>
          <a:prstGeom prst="ellipse">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content3">
            <a:extLst>
              <a:ext uri="{FF2B5EF4-FFF2-40B4-BE49-F238E27FC236}">
                <a16:creationId xmlns:a16="http://schemas.microsoft.com/office/drawing/2014/main" id="{41731962-159D-4E35-89DB-E5C538B624ED}"/>
              </a:ext>
            </a:extLst>
          </p:cNvPr>
          <p:cNvSpPr/>
          <p:nvPr/>
        </p:nvSpPr>
        <p:spPr>
          <a:xfrm>
            <a:off x="2456121" y="3335081"/>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Who is involved in the situation?</a:t>
            </a:r>
          </a:p>
        </p:txBody>
      </p:sp>
      <p:sp>
        <p:nvSpPr>
          <p:cNvPr id="13" name="Btn3">
            <a:extLst>
              <a:ext uri="{FF2B5EF4-FFF2-40B4-BE49-F238E27FC236}">
                <a16:creationId xmlns:a16="http://schemas.microsoft.com/office/drawing/2014/main" id="{97B124DA-483D-4D89-9722-6316F5A0F323}"/>
              </a:ext>
            </a:extLst>
          </p:cNvPr>
          <p:cNvSpPr/>
          <p:nvPr/>
        </p:nvSpPr>
        <p:spPr>
          <a:xfrm>
            <a:off x="2243472" y="3335081"/>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5" name="Btn4">
            <a:extLst>
              <a:ext uri="{FF2B5EF4-FFF2-40B4-BE49-F238E27FC236}">
                <a16:creationId xmlns:a16="http://schemas.microsoft.com/office/drawing/2014/main" id="{1D719999-6C5A-4411-A306-75032877C780}"/>
              </a:ext>
            </a:extLst>
          </p:cNvPr>
          <p:cNvSpPr/>
          <p:nvPr/>
        </p:nvSpPr>
        <p:spPr>
          <a:xfrm>
            <a:off x="2243472" y="3976592"/>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7" name="Btn5">
            <a:extLst>
              <a:ext uri="{FF2B5EF4-FFF2-40B4-BE49-F238E27FC236}">
                <a16:creationId xmlns:a16="http://schemas.microsoft.com/office/drawing/2014/main" id="{6D880202-DD36-4015-A8D7-6A3FA392D8B6}"/>
              </a:ext>
            </a:extLst>
          </p:cNvPr>
          <p:cNvSpPr/>
          <p:nvPr/>
        </p:nvSpPr>
        <p:spPr>
          <a:xfrm>
            <a:off x="2243472" y="4612305"/>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Btn1">
            <a:extLst>
              <a:ext uri="{FF2B5EF4-FFF2-40B4-BE49-F238E27FC236}">
                <a16:creationId xmlns:a16="http://schemas.microsoft.com/office/drawing/2014/main" id="{A2A2543D-D3B3-4EA1-B914-64C8AAF5EDA5}"/>
              </a:ext>
            </a:extLst>
          </p:cNvPr>
          <p:cNvSpPr/>
          <p:nvPr/>
        </p:nvSpPr>
        <p:spPr>
          <a:xfrm>
            <a:off x="2243472" y="3335052"/>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6" name="hidden button">
            <a:hlinkClick r:id="" action="ppaction://hlinkshowjump?jump=nextslide"/>
            <a:extLst>
              <a:ext uri="{FF2B5EF4-FFF2-40B4-BE49-F238E27FC236}">
                <a16:creationId xmlns:a16="http://schemas.microsoft.com/office/drawing/2014/main" id="{705F347A-3B50-415F-A1DD-4F2FFC27B986}"/>
              </a:ext>
            </a:extLst>
          </p:cNvPr>
          <p:cNvSpPr/>
          <p:nvPr/>
        </p:nvSpPr>
        <p:spPr>
          <a:xfrm>
            <a:off x="2137144" y="3888291"/>
            <a:ext cx="648586" cy="1268500"/>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4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3"/>
                                        </p:tgtEl>
                                        <p:attrNameLst>
                                          <p:attrName>style.color</p:attrName>
                                        </p:attrNameLst>
                                      </p:cBhvr>
                                      <p:to>
                                        <a:srgbClr val="72CCD2"/>
                                      </p:to>
                                    </p:animClr>
                                    <p:animClr clrSpc="rgb" dir="cw">
                                      <p:cBhvr>
                                        <p:cTn id="10" dur="500" fill="hold"/>
                                        <p:tgtEl>
                                          <p:spTgt spid="13"/>
                                        </p:tgtEl>
                                        <p:attrNameLst>
                                          <p:attrName>fillcolor</p:attrName>
                                        </p:attrNameLst>
                                      </p:cBhvr>
                                      <p:to>
                                        <a:srgbClr val="72CCD2"/>
                                      </p:to>
                                    </p:animClr>
                                    <p:set>
                                      <p:cBhvr>
                                        <p:cTn id="11" dur="500" fill="hold"/>
                                        <p:tgtEl>
                                          <p:spTgt spid="13"/>
                                        </p:tgtEl>
                                        <p:attrNameLst>
                                          <p:attrName>fill.type</p:attrName>
                                        </p:attrNameLst>
                                      </p:cBhvr>
                                      <p:to>
                                        <p:strVal val="solid"/>
                                      </p:to>
                                    </p:set>
                                    <p:set>
                                      <p:cBhvr>
                                        <p:cTn id="12" dur="500" fill="hold"/>
                                        <p:tgtEl>
                                          <p:spTgt spid="13"/>
                                        </p:tgtEl>
                                        <p:attrNameLst>
                                          <p:attrName>fill.on</p:attrName>
                                        </p:attrNameLst>
                                      </p:cBhvr>
                                      <p:to>
                                        <p:strVal val="true"/>
                                      </p:to>
                                    </p:se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54E7A-1ED2-410A-867A-24475D3E5234}"/>
              </a:ext>
            </a:extLst>
          </p:cNvPr>
          <p:cNvSpPr>
            <a:spLocks noGrp="1"/>
          </p:cNvSpPr>
          <p:nvPr>
            <p:ph idx="4294967295"/>
          </p:nvPr>
        </p:nvSpPr>
        <p:spPr>
          <a:xfrm>
            <a:off x="919842" y="1435395"/>
            <a:ext cx="7304314" cy="4742443"/>
          </a:xfrm>
        </p:spPr>
        <p:txBody>
          <a:bodyPr>
            <a:noAutofit/>
          </a:bodyPr>
          <a:lstStyle/>
          <a:p>
            <a:r>
              <a:rPr lang="en-US" dirty="0"/>
              <a:t>A number of questions need to be answered to identify the nature of the crisis situation:</a:t>
            </a:r>
          </a:p>
          <a:p>
            <a:pPr algn="ctr"/>
            <a:r>
              <a:rPr lang="en-US" b="1" dirty="0"/>
              <a:t>Click on each number in sequence to uncover the questions.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Many of these questions will be answered as the person tells his/her story and rapport is built. </a:t>
            </a:r>
            <a:r>
              <a:rPr lang="en-US" baseline="30000" dirty="0"/>
              <a:t>11</a:t>
            </a:r>
            <a:r>
              <a:rPr lang="en-US" dirty="0"/>
              <a:t> The basic information needed is the answer to “Where does it hurt?” and “How can I help?”</a:t>
            </a:r>
          </a:p>
          <a:p>
            <a:r>
              <a:rPr lang="en-US" dirty="0"/>
              <a:t>How then, can a person who is experiencing specific symptoms or behaviors be assisted? In the next slide, you will learn actions you can take for various behaviors. </a:t>
            </a:r>
          </a:p>
        </p:txBody>
      </p:sp>
      <p:sp>
        <p:nvSpPr>
          <p:cNvPr id="2" name="Title 1">
            <a:extLst>
              <a:ext uri="{FF2B5EF4-FFF2-40B4-BE49-F238E27FC236}">
                <a16:creationId xmlns:a16="http://schemas.microsoft.com/office/drawing/2014/main" id="{B6691F20-6682-4C8A-B786-0336ECC3C38D}"/>
              </a:ext>
            </a:extLst>
          </p:cNvPr>
          <p:cNvSpPr>
            <a:spLocks noGrp="1"/>
          </p:cNvSpPr>
          <p:nvPr>
            <p:ph type="title"/>
          </p:nvPr>
        </p:nvSpPr>
        <p:spPr>
          <a:xfrm>
            <a:off x="628650" y="857386"/>
            <a:ext cx="7886700" cy="481999"/>
          </a:xfrm>
        </p:spPr>
        <p:txBody>
          <a:bodyPr/>
          <a:lstStyle/>
          <a:p>
            <a:r>
              <a:rPr lang="en-US" dirty="0"/>
              <a:t>How can you identify a major problem?</a:t>
            </a:r>
          </a:p>
        </p:txBody>
      </p:sp>
      <p:sp>
        <p:nvSpPr>
          <p:cNvPr id="4" name="Footer Placeholder 3">
            <a:extLst>
              <a:ext uri="{FF2B5EF4-FFF2-40B4-BE49-F238E27FC236}">
                <a16:creationId xmlns:a16="http://schemas.microsoft.com/office/drawing/2014/main" id="{8FD2351D-3973-4C2B-AAEF-8B66AF1CC537}"/>
              </a:ext>
            </a:extLst>
          </p:cNvPr>
          <p:cNvSpPr>
            <a:spLocks noGrp="1"/>
          </p:cNvSpPr>
          <p:nvPr>
            <p:ph type="ftr" sz="quarter" idx="11"/>
          </p:nvPr>
        </p:nvSpPr>
        <p:spPr/>
        <p:txBody>
          <a:bodyPr/>
          <a:lstStyle/>
          <a:p>
            <a:r>
              <a:rPr lang="en-US" sz="800" baseline="30000" dirty="0"/>
              <a:t>11</a:t>
            </a:r>
            <a:r>
              <a:rPr lang="en-US" sz="800" dirty="0"/>
              <a:t> Ibid., 4.</a:t>
            </a:r>
          </a:p>
        </p:txBody>
      </p:sp>
      <p:sp>
        <p:nvSpPr>
          <p:cNvPr id="5" name="Slide Number Placeholder 4">
            <a:extLst>
              <a:ext uri="{FF2B5EF4-FFF2-40B4-BE49-F238E27FC236}">
                <a16:creationId xmlns:a16="http://schemas.microsoft.com/office/drawing/2014/main" id="{43FD5F3A-BDC9-4A35-B015-F9B6F215ABCD}"/>
              </a:ext>
            </a:extLst>
          </p:cNvPr>
          <p:cNvSpPr>
            <a:spLocks noGrp="1"/>
          </p:cNvSpPr>
          <p:nvPr>
            <p:ph type="sldNum" sz="quarter" idx="12"/>
          </p:nvPr>
        </p:nvSpPr>
        <p:spPr/>
        <p:txBody>
          <a:bodyPr/>
          <a:lstStyle/>
          <a:p>
            <a:fld id="{C594740B-4443-42E0-BD04-50747A72C1C0}" type="slidenum">
              <a:rPr lang="en-US" smtClean="0"/>
              <a:t>48</a:t>
            </a:fld>
            <a:endParaRPr lang="en-US" dirty="0"/>
          </a:p>
        </p:txBody>
      </p:sp>
      <p:sp>
        <p:nvSpPr>
          <p:cNvPr id="7" name="Rectangle 6">
            <a:extLst>
              <a:ext uri="{FF2B5EF4-FFF2-40B4-BE49-F238E27FC236}">
                <a16:creationId xmlns:a16="http://schemas.microsoft.com/office/drawing/2014/main" id="{FFC868F8-E51B-48AA-8BC7-5518B423EC85}"/>
              </a:ext>
            </a:extLst>
          </p:cNvPr>
          <p:cNvSpPr/>
          <p:nvPr/>
        </p:nvSpPr>
        <p:spPr>
          <a:xfrm>
            <a:off x="754912" y="1339385"/>
            <a:ext cx="7634177" cy="483845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1">
            <a:extLst>
              <a:ext uri="{FF2B5EF4-FFF2-40B4-BE49-F238E27FC236}">
                <a16:creationId xmlns:a16="http://schemas.microsoft.com/office/drawing/2014/main" id="{91165F8B-D744-478D-AE41-55E06AFDC204}"/>
              </a:ext>
            </a:extLst>
          </p:cNvPr>
          <p:cNvSpPr/>
          <p:nvPr/>
        </p:nvSpPr>
        <p:spPr>
          <a:xfrm>
            <a:off x="2456121" y="2073354"/>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happened to prompt the call?</a:t>
            </a:r>
          </a:p>
        </p:txBody>
      </p:sp>
      <p:sp>
        <p:nvSpPr>
          <p:cNvPr id="8" name="Btn1">
            <a:extLst>
              <a:ext uri="{FF2B5EF4-FFF2-40B4-BE49-F238E27FC236}">
                <a16:creationId xmlns:a16="http://schemas.microsoft.com/office/drawing/2014/main" id="{065A88EE-66F3-4C41-B960-A4976C0893CF}"/>
              </a:ext>
            </a:extLst>
          </p:cNvPr>
          <p:cNvSpPr/>
          <p:nvPr/>
        </p:nvSpPr>
        <p:spPr>
          <a:xfrm>
            <a:off x="2243472" y="2073354"/>
            <a:ext cx="457200" cy="457200"/>
          </a:xfrm>
          <a:prstGeom prst="ellipse">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content2">
            <a:extLst>
              <a:ext uri="{FF2B5EF4-FFF2-40B4-BE49-F238E27FC236}">
                <a16:creationId xmlns:a16="http://schemas.microsoft.com/office/drawing/2014/main" id="{A0A2487A-EC2D-4F6C-A9AB-0AE6BE622B87}"/>
              </a:ext>
            </a:extLst>
          </p:cNvPr>
          <p:cNvSpPr/>
          <p:nvPr/>
        </p:nvSpPr>
        <p:spPr>
          <a:xfrm>
            <a:off x="2456121" y="2704203"/>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led up to the precipitating event?</a:t>
            </a:r>
          </a:p>
        </p:txBody>
      </p:sp>
      <p:sp>
        <p:nvSpPr>
          <p:cNvPr id="11" name="Btn2">
            <a:extLst>
              <a:ext uri="{FF2B5EF4-FFF2-40B4-BE49-F238E27FC236}">
                <a16:creationId xmlns:a16="http://schemas.microsoft.com/office/drawing/2014/main" id="{6ECE128C-F964-4593-9BEF-9267DA7EB18E}"/>
              </a:ext>
            </a:extLst>
          </p:cNvPr>
          <p:cNvSpPr/>
          <p:nvPr/>
        </p:nvSpPr>
        <p:spPr>
          <a:xfrm>
            <a:off x="2243472" y="2704203"/>
            <a:ext cx="457200" cy="457200"/>
          </a:xfrm>
          <a:prstGeom prst="ellipse">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content3">
            <a:extLst>
              <a:ext uri="{FF2B5EF4-FFF2-40B4-BE49-F238E27FC236}">
                <a16:creationId xmlns:a16="http://schemas.microsoft.com/office/drawing/2014/main" id="{41731962-159D-4E35-89DB-E5C538B624ED}"/>
              </a:ext>
            </a:extLst>
          </p:cNvPr>
          <p:cNvSpPr/>
          <p:nvPr/>
        </p:nvSpPr>
        <p:spPr>
          <a:xfrm>
            <a:off x="2456121" y="3335081"/>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Who is involved in the situation?</a:t>
            </a:r>
          </a:p>
        </p:txBody>
      </p:sp>
      <p:sp>
        <p:nvSpPr>
          <p:cNvPr id="13" name="Btn3">
            <a:extLst>
              <a:ext uri="{FF2B5EF4-FFF2-40B4-BE49-F238E27FC236}">
                <a16:creationId xmlns:a16="http://schemas.microsoft.com/office/drawing/2014/main" id="{97B124DA-483D-4D89-9722-6316F5A0F323}"/>
              </a:ext>
            </a:extLst>
          </p:cNvPr>
          <p:cNvSpPr/>
          <p:nvPr/>
        </p:nvSpPr>
        <p:spPr>
          <a:xfrm>
            <a:off x="2243472" y="3335081"/>
            <a:ext cx="457200" cy="457200"/>
          </a:xfrm>
          <a:prstGeom prst="ellipse">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content4">
            <a:extLst>
              <a:ext uri="{FF2B5EF4-FFF2-40B4-BE49-F238E27FC236}">
                <a16:creationId xmlns:a16="http://schemas.microsoft.com/office/drawing/2014/main" id="{E7EC9881-2A37-4600-A182-3F5F3F85E7E0}"/>
              </a:ext>
            </a:extLst>
          </p:cNvPr>
          <p:cNvSpPr/>
          <p:nvPr/>
        </p:nvSpPr>
        <p:spPr>
          <a:xfrm>
            <a:off x="2456121" y="3976592"/>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emotions is the person experiencing?</a:t>
            </a:r>
          </a:p>
        </p:txBody>
      </p:sp>
      <p:sp>
        <p:nvSpPr>
          <p:cNvPr id="15" name="Btn4">
            <a:extLst>
              <a:ext uri="{FF2B5EF4-FFF2-40B4-BE49-F238E27FC236}">
                <a16:creationId xmlns:a16="http://schemas.microsoft.com/office/drawing/2014/main" id="{1D719999-6C5A-4411-A306-75032877C780}"/>
              </a:ext>
            </a:extLst>
          </p:cNvPr>
          <p:cNvSpPr/>
          <p:nvPr/>
        </p:nvSpPr>
        <p:spPr>
          <a:xfrm>
            <a:off x="2243472" y="3976592"/>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7" name="Btn5">
            <a:extLst>
              <a:ext uri="{FF2B5EF4-FFF2-40B4-BE49-F238E27FC236}">
                <a16:creationId xmlns:a16="http://schemas.microsoft.com/office/drawing/2014/main" id="{6D880202-DD36-4015-A8D7-6A3FA392D8B6}"/>
              </a:ext>
            </a:extLst>
          </p:cNvPr>
          <p:cNvSpPr/>
          <p:nvPr/>
        </p:nvSpPr>
        <p:spPr>
          <a:xfrm>
            <a:off x="2243472" y="4612305"/>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Btn1">
            <a:extLst>
              <a:ext uri="{FF2B5EF4-FFF2-40B4-BE49-F238E27FC236}">
                <a16:creationId xmlns:a16="http://schemas.microsoft.com/office/drawing/2014/main" id="{001C2D8C-46BF-49AD-8977-5A0C0A443AE4}"/>
              </a:ext>
            </a:extLst>
          </p:cNvPr>
          <p:cNvSpPr/>
          <p:nvPr/>
        </p:nvSpPr>
        <p:spPr>
          <a:xfrm>
            <a:off x="2243472" y="3977364"/>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hidden button">
            <a:hlinkClick r:id="" action="ppaction://hlinkshowjump?jump=nextslide"/>
            <a:extLst>
              <a:ext uri="{FF2B5EF4-FFF2-40B4-BE49-F238E27FC236}">
                <a16:creationId xmlns:a16="http://schemas.microsoft.com/office/drawing/2014/main" id="{2B0067B1-EBE1-400F-BBDD-6F44EF9F6D6B}"/>
              </a:ext>
            </a:extLst>
          </p:cNvPr>
          <p:cNvSpPr/>
          <p:nvPr/>
        </p:nvSpPr>
        <p:spPr>
          <a:xfrm>
            <a:off x="2137144" y="4529802"/>
            <a:ext cx="648586" cy="626989"/>
          </a:xfrm>
          <a:prstGeom prst="rect">
            <a:avLst/>
          </a:prstGeom>
          <a:solidFill>
            <a:srgbClr val="4472C4">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withEffect">
                                  <p:stCondLst>
                                    <p:cond delay="0"/>
                                  </p:stCondLst>
                                  <p:childTnLst>
                                    <p:animClr clrSpc="rgb" dir="cw">
                                      <p:cBhvr override="childStyle">
                                        <p:cTn id="6" dur="500" fill="hold"/>
                                        <p:tgtEl>
                                          <p:spTgt spid="15"/>
                                        </p:tgtEl>
                                        <p:attrNameLst>
                                          <p:attrName>style.color</p:attrName>
                                        </p:attrNameLst>
                                      </p:cBhvr>
                                      <p:to>
                                        <a:srgbClr val="72CCD2"/>
                                      </p:to>
                                    </p:animClr>
                                    <p:animClr clrSpc="rgb" dir="cw">
                                      <p:cBhvr>
                                        <p:cTn id="7" dur="500" fill="hold"/>
                                        <p:tgtEl>
                                          <p:spTgt spid="15"/>
                                        </p:tgtEl>
                                        <p:attrNameLst>
                                          <p:attrName>fillcolor</p:attrName>
                                        </p:attrNameLst>
                                      </p:cBhvr>
                                      <p:to>
                                        <a:srgbClr val="72CCD2"/>
                                      </p:to>
                                    </p:animClr>
                                    <p:set>
                                      <p:cBhvr>
                                        <p:cTn id="8" dur="500" fill="hold"/>
                                        <p:tgtEl>
                                          <p:spTgt spid="15"/>
                                        </p:tgtEl>
                                        <p:attrNameLst>
                                          <p:attrName>fill.type</p:attrName>
                                        </p:attrNameLst>
                                      </p:cBhvr>
                                      <p:to>
                                        <p:strVal val="solid"/>
                                      </p:to>
                                    </p:set>
                                    <p:set>
                                      <p:cBhvr>
                                        <p:cTn id="9" dur="500" fill="hold"/>
                                        <p:tgtEl>
                                          <p:spTgt spid="15"/>
                                        </p:tgtEl>
                                        <p:attrNameLst>
                                          <p:attrName>fill.on</p:attrName>
                                        </p:attrNameLst>
                                      </p:cBhvr>
                                      <p:to>
                                        <p:strVal val="true"/>
                                      </p:to>
                                    </p:se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F54E7A-1ED2-410A-867A-24475D3E5234}"/>
              </a:ext>
            </a:extLst>
          </p:cNvPr>
          <p:cNvSpPr>
            <a:spLocks noGrp="1"/>
          </p:cNvSpPr>
          <p:nvPr>
            <p:ph idx="4294967295"/>
          </p:nvPr>
        </p:nvSpPr>
        <p:spPr>
          <a:xfrm>
            <a:off x="919842" y="1435395"/>
            <a:ext cx="7304314" cy="4742443"/>
          </a:xfrm>
        </p:spPr>
        <p:txBody>
          <a:bodyPr>
            <a:noAutofit/>
          </a:bodyPr>
          <a:lstStyle/>
          <a:p>
            <a:r>
              <a:rPr lang="en-US" dirty="0"/>
              <a:t>A number of questions need to be answered to identify the nature of the crisis situation:</a:t>
            </a:r>
          </a:p>
          <a:p>
            <a:pPr algn="ctr"/>
            <a:r>
              <a:rPr lang="en-US" b="1" dirty="0"/>
              <a:t>Click on each number in sequence to uncover the questions.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Many of these questions will be answered as the person tells his/her story and rapport is built. </a:t>
            </a:r>
            <a:r>
              <a:rPr lang="en-US" baseline="30000" dirty="0"/>
              <a:t>11</a:t>
            </a:r>
            <a:r>
              <a:rPr lang="en-US" dirty="0"/>
              <a:t> The basic information needed is the answer to “Where does it hurt?” and “How can I help?”</a:t>
            </a:r>
          </a:p>
          <a:p>
            <a:r>
              <a:rPr lang="en-US" dirty="0"/>
              <a:t>How then, can a person who is experiencing specific symptoms or behaviors be assisted? In the next slide, you will learn actions you can take for various behaviors. </a:t>
            </a:r>
          </a:p>
        </p:txBody>
      </p:sp>
      <p:sp>
        <p:nvSpPr>
          <p:cNvPr id="2" name="Title 1">
            <a:extLst>
              <a:ext uri="{FF2B5EF4-FFF2-40B4-BE49-F238E27FC236}">
                <a16:creationId xmlns:a16="http://schemas.microsoft.com/office/drawing/2014/main" id="{B6691F20-6682-4C8A-B786-0336ECC3C38D}"/>
              </a:ext>
            </a:extLst>
          </p:cNvPr>
          <p:cNvSpPr>
            <a:spLocks noGrp="1"/>
          </p:cNvSpPr>
          <p:nvPr>
            <p:ph type="title"/>
          </p:nvPr>
        </p:nvSpPr>
        <p:spPr>
          <a:xfrm>
            <a:off x="628650" y="857386"/>
            <a:ext cx="7886700" cy="481999"/>
          </a:xfrm>
        </p:spPr>
        <p:txBody>
          <a:bodyPr/>
          <a:lstStyle/>
          <a:p>
            <a:r>
              <a:rPr lang="en-US" dirty="0"/>
              <a:t>How can you identify a major problem?</a:t>
            </a:r>
          </a:p>
        </p:txBody>
      </p:sp>
      <p:sp>
        <p:nvSpPr>
          <p:cNvPr id="4" name="Footer Placeholder 3">
            <a:extLst>
              <a:ext uri="{FF2B5EF4-FFF2-40B4-BE49-F238E27FC236}">
                <a16:creationId xmlns:a16="http://schemas.microsoft.com/office/drawing/2014/main" id="{8FD2351D-3973-4C2B-AAEF-8B66AF1CC537}"/>
              </a:ext>
            </a:extLst>
          </p:cNvPr>
          <p:cNvSpPr>
            <a:spLocks noGrp="1"/>
          </p:cNvSpPr>
          <p:nvPr>
            <p:ph type="ftr" sz="quarter" idx="11"/>
          </p:nvPr>
        </p:nvSpPr>
        <p:spPr/>
        <p:txBody>
          <a:bodyPr/>
          <a:lstStyle/>
          <a:p>
            <a:r>
              <a:rPr lang="en-US" sz="800" baseline="30000" dirty="0"/>
              <a:t>11</a:t>
            </a:r>
            <a:r>
              <a:rPr lang="en-US" sz="800" dirty="0"/>
              <a:t> Ibid., 4.</a:t>
            </a:r>
          </a:p>
        </p:txBody>
      </p:sp>
      <p:sp>
        <p:nvSpPr>
          <p:cNvPr id="5" name="Slide Number Placeholder 4">
            <a:extLst>
              <a:ext uri="{FF2B5EF4-FFF2-40B4-BE49-F238E27FC236}">
                <a16:creationId xmlns:a16="http://schemas.microsoft.com/office/drawing/2014/main" id="{43FD5F3A-BDC9-4A35-B015-F9B6F215ABCD}"/>
              </a:ext>
            </a:extLst>
          </p:cNvPr>
          <p:cNvSpPr>
            <a:spLocks noGrp="1"/>
          </p:cNvSpPr>
          <p:nvPr>
            <p:ph type="sldNum" sz="quarter" idx="12"/>
          </p:nvPr>
        </p:nvSpPr>
        <p:spPr/>
        <p:txBody>
          <a:bodyPr/>
          <a:lstStyle/>
          <a:p>
            <a:fld id="{C594740B-4443-42E0-BD04-50747A72C1C0}" type="slidenum">
              <a:rPr lang="en-US" smtClean="0"/>
              <a:t>49</a:t>
            </a:fld>
            <a:endParaRPr lang="en-US" dirty="0"/>
          </a:p>
        </p:txBody>
      </p:sp>
      <p:sp>
        <p:nvSpPr>
          <p:cNvPr id="7" name="Rectangle 6">
            <a:extLst>
              <a:ext uri="{FF2B5EF4-FFF2-40B4-BE49-F238E27FC236}">
                <a16:creationId xmlns:a16="http://schemas.microsoft.com/office/drawing/2014/main" id="{FFC868F8-E51B-48AA-8BC7-5518B423EC85}"/>
              </a:ext>
            </a:extLst>
          </p:cNvPr>
          <p:cNvSpPr/>
          <p:nvPr/>
        </p:nvSpPr>
        <p:spPr>
          <a:xfrm>
            <a:off x="754912" y="1339385"/>
            <a:ext cx="7634177" cy="483845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1">
            <a:extLst>
              <a:ext uri="{FF2B5EF4-FFF2-40B4-BE49-F238E27FC236}">
                <a16:creationId xmlns:a16="http://schemas.microsoft.com/office/drawing/2014/main" id="{91165F8B-D744-478D-AE41-55E06AFDC204}"/>
              </a:ext>
            </a:extLst>
          </p:cNvPr>
          <p:cNvSpPr/>
          <p:nvPr/>
        </p:nvSpPr>
        <p:spPr>
          <a:xfrm>
            <a:off x="2456121" y="2073354"/>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happened to prompt the call?</a:t>
            </a:r>
          </a:p>
        </p:txBody>
      </p:sp>
      <p:sp>
        <p:nvSpPr>
          <p:cNvPr id="8" name="Btn1">
            <a:extLst>
              <a:ext uri="{FF2B5EF4-FFF2-40B4-BE49-F238E27FC236}">
                <a16:creationId xmlns:a16="http://schemas.microsoft.com/office/drawing/2014/main" id="{065A88EE-66F3-4C41-B960-A4976C0893CF}"/>
              </a:ext>
            </a:extLst>
          </p:cNvPr>
          <p:cNvSpPr/>
          <p:nvPr/>
        </p:nvSpPr>
        <p:spPr>
          <a:xfrm>
            <a:off x="2243472" y="2073354"/>
            <a:ext cx="457200" cy="457200"/>
          </a:xfrm>
          <a:prstGeom prst="ellipse">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0" name="content2">
            <a:extLst>
              <a:ext uri="{FF2B5EF4-FFF2-40B4-BE49-F238E27FC236}">
                <a16:creationId xmlns:a16="http://schemas.microsoft.com/office/drawing/2014/main" id="{A0A2487A-EC2D-4F6C-A9AB-0AE6BE622B87}"/>
              </a:ext>
            </a:extLst>
          </p:cNvPr>
          <p:cNvSpPr/>
          <p:nvPr/>
        </p:nvSpPr>
        <p:spPr>
          <a:xfrm>
            <a:off x="2456121" y="2704203"/>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led up to the precipitating event?</a:t>
            </a:r>
          </a:p>
        </p:txBody>
      </p:sp>
      <p:sp>
        <p:nvSpPr>
          <p:cNvPr id="11" name="Btn2">
            <a:extLst>
              <a:ext uri="{FF2B5EF4-FFF2-40B4-BE49-F238E27FC236}">
                <a16:creationId xmlns:a16="http://schemas.microsoft.com/office/drawing/2014/main" id="{6ECE128C-F964-4593-9BEF-9267DA7EB18E}"/>
              </a:ext>
            </a:extLst>
          </p:cNvPr>
          <p:cNvSpPr/>
          <p:nvPr/>
        </p:nvSpPr>
        <p:spPr>
          <a:xfrm>
            <a:off x="2243472" y="2704203"/>
            <a:ext cx="457200" cy="457200"/>
          </a:xfrm>
          <a:prstGeom prst="ellipse">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2" name="content3">
            <a:extLst>
              <a:ext uri="{FF2B5EF4-FFF2-40B4-BE49-F238E27FC236}">
                <a16:creationId xmlns:a16="http://schemas.microsoft.com/office/drawing/2014/main" id="{41731962-159D-4E35-89DB-E5C538B624ED}"/>
              </a:ext>
            </a:extLst>
          </p:cNvPr>
          <p:cNvSpPr/>
          <p:nvPr/>
        </p:nvSpPr>
        <p:spPr>
          <a:xfrm>
            <a:off x="2456121" y="3335081"/>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Who is involved in the situation?</a:t>
            </a:r>
          </a:p>
        </p:txBody>
      </p:sp>
      <p:sp>
        <p:nvSpPr>
          <p:cNvPr id="13" name="Btn3">
            <a:extLst>
              <a:ext uri="{FF2B5EF4-FFF2-40B4-BE49-F238E27FC236}">
                <a16:creationId xmlns:a16="http://schemas.microsoft.com/office/drawing/2014/main" id="{97B124DA-483D-4D89-9722-6316F5A0F323}"/>
              </a:ext>
            </a:extLst>
          </p:cNvPr>
          <p:cNvSpPr/>
          <p:nvPr/>
        </p:nvSpPr>
        <p:spPr>
          <a:xfrm>
            <a:off x="2243472" y="3335081"/>
            <a:ext cx="457200" cy="457200"/>
          </a:xfrm>
          <a:prstGeom prst="ellipse">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4" name="content4">
            <a:extLst>
              <a:ext uri="{FF2B5EF4-FFF2-40B4-BE49-F238E27FC236}">
                <a16:creationId xmlns:a16="http://schemas.microsoft.com/office/drawing/2014/main" id="{E7EC9881-2A37-4600-A182-3F5F3F85E7E0}"/>
              </a:ext>
            </a:extLst>
          </p:cNvPr>
          <p:cNvSpPr/>
          <p:nvPr/>
        </p:nvSpPr>
        <p:spPr>
          <a:xfrm>
            <a:off x="2456121" y="3976592"/>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What emotions is the person experiencing?</a:t>
            </a:r>
          </a:p>
        </p:txBody>
      </p:sp>
      <p:sp>
        <p:nvSpPr>
          <p:cNvPr id="15" name="Btn4">
            <a:extLst>
              <a:ext uri="{FF2B5EF4-FFF2-40B4-BE49-F238E27FC236}">
                <a16:creationId xmlns:a16="http://schemas.microsoft.com/office/drawing/2014/main" id="{1D719999-6C5A-4411-A306-75032877C780}"/>
              </a:ext>
            </a:extLst>
          </p:cNvPr>
          <p:cNvSpPr/>
          <p:nvPr/>
        </p:nvSpPr>
        <p:spPr>
          <a:xfrm>
            <a:off x="2243472" y="3976592"/>
            <a:ext cx="457200" cy="457200"/>
          </a:xfrm>
          <a:prstGeom prst="ellipse">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6" name="content5">
            <a:extLst>
              <a:ext uri="{FF2B5EF4-FFF2-40B4-BE49-F238E27FC236}">
                <a16:creationId xmlns:a16="http://schemas.microsoft.com/office/drawing/2014/main" id="{D68CB0D1-E945-47F5-94E4-85BE9E894D6F}"/>
              </a:ext>
            </a:extLst>
          </p:cNvPr>
          <p:cNvSpPr/>
          <p:nvPr/>
        </p:nvSpPr>
        <p:spPr>
          <a:xfrm>
            <a:off x="2456121" y="4612305"/>
            <a:ext cx="4231758" cy="457200"/>
          </a:xfrm>
          <a:prstGeom prst="round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Is the person concerned or afraid?</a:t>
            </a:r>
          </a:p>
        </p:txBody>
      </p:sp>
      <p:sp>
        <p:nvSpPr>
          <p:cNvPr id="17" name="Btn5">
            <a:extLst>
              <a:ext uri="{FF2B5EF4-FFF2-40B4-BE49-F238E27FC236}">
                <a16:creationId xmlns:a16="http://schemas.microsoft.com/office/drawing/2014/main" id="{6D880202-DD36-4015-A8D7-6A3FA392D8B6}"/>
              </a:ext>
            </a:extLst>
          </p:cNvPr>
          <p:cNvSpPr/>
          <p:nvPr/>
        </p:nvSpPr>
        <p:spPr>
          <a:xfrm>
            <a:off x="2243472" y="4612305"/>
            <a:ext cx="457200" cy="457200"/>
          </a:xfrm>
          <a:prstGeom prst="ellipse">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8" name="Btn1">
            <a:extLst>
              <a:ext uri="{FF2B5EF4-FFF2-40B4-BE49-F238E27FC236}">
                <a16:creationId xmlns:a16="http://schemas.microsoft.com/office/drawing/2014/main" id="{AEC804B1-3CF8-443C-B0C9-40FD7F691469}"/>
              </a:ext>
            </a:extLst>
          </p:cNvPr>
          <p:cNvSpPr/>
          <p:nvPr/>
        </p:nvSpPr>
        <p:spPr>
          <a:xfrm>
            <a:off x="2243472" y="4612305"/>
            <a:ext cx="457200" cy="4572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Tree>
    <p:extLst>
      <p:ext uri="{BB962C8B-B14F-4D97-AF65-F5344CB8AC3E}">
        <p14:creationId xmlns:p14="http://schemas.microsoft.com/office/powerpoint/2010/main" val="415194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withEffect">
                                  <p:stCondLst>
                                    <p:cond delay="0"/>
                                  </p:stCondLst>
                                  <p:childTnLst>
                                    <p:animClr clrSpc="rgb" dir="cw">
                                      <p:cBhvr override="childStyle">
                                        <p:cTn id="6" dur="500" fill="hold"/>
                                        <p:tgtEl>
                                          <p:spTgt spid="17"/>
                                        </p:tgtEl>
                                        <p:attrNameLst>
                                          <p:attrName>style.color</p:attrName>
                                        </p:attrNameLst>
                                      </p:cBhvr>
                                      <p:to>
                                        <a:srgbClr val="72CCD2"/>
                                      </p:to>
                                    </p:animClr>
                                    <p:animClr clrSpc="rgb" dir="cw">
                                      <p:cBhvr>
                                        <p:cTn id="7" dur="500" fill="hold"/>
                                        <p:tgtEl>
                                          <p:spTgt spid="17"/>
                                        </p:tgtEl>
                                        <p:attrNameLst>
                                          <p:attrName>fillcolor</p:attrName>
                                        </p:attrNameLst>
                                      </p:cBhvr>
                                      <p:to>
                                        <a:srgbClr val="72CCD2"/>
                                      </p:to>
                                    </p:animClr>
                                    <p:set>
                                      <p:cBhvr>
                                        <p:cTn id="8" dur="500" fill="hold"/>
                                        <p:tgtEl>
                                          <p:spTgt spid="17"/>
                                        </p:tgtEl>
                                        <p:attrNameLst>
                                          <p:attrName>fill.type</p:attrName>
                                        </p:attrNameLst>
                                      </p:cBhvr>
                                      <p:to>
                                        <p:strVal val="solid"/>
                                      </p:to>
                                    </p:set>
                                    <p:set>
                                      <p:cBhvr>
                                        <p:cTn id="9" dur="500" fill="hold"/>
                                        <p:tgtEl>
                                          <p:spTgt spid="17"/>
                                        </p:tgtEl>
                                        <p:attrNameLst>
                                          <p:attrName>fill.on</p:attrName>
                                        </p:attrNameLst>
                                      </p:cBhvr>
                                      <p:to>
                                        <p:strVal val="true"/>
                                      </p:to>
                                    </p:set>
                                  </p:childTnLst>
                                </p:cTn>
                              </p:par>
                              <p:par>
                                <p:cTn id="10" presetID="10"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9EEDC56-988B-4E4B-B8F0-2FAAAAF10A61}"/>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B8FEADBF-0A06-4594-9006-5717D3AD7DE3}"/>
              </a:ext>
            </a:extLst>
          </p:cNvPr>
          <p:cNvSpPr>
            <a:spLocks noGrp="1"/>
          </p:cNvSpPr>
          <p:nvPr>
            <p:ph type="sldNum" sz="quarter" idx="12"/>
          </p:nvPr>
        </p:nvSpPr>
        <p:spPr/>
        <p:txBody>
          <a:bodyPr/>
          <a:lstStyle/>
          <a:p>
            <a:fld id="{C594740B-4443-42E0-BD04-50747A72C1C0}" type="slidenum">
              <a:rPr lang="en-US" smtClean="0"/>
              <a:t>5</a:t>
            </a:fld>
            <a:endParaRPr lang="en-US"/>
          </a:p>
        </p:txBody>
      </p:sp>
      <p:sp>
        <p:nvSpPr>
          <p:cNvPr id="2" name="Title 1">
            <a:extLst>
              <a:ext uri="{FF2B5EF4-FFF2-40B4-BE49-F238E27FC236}">
                <a16:creationId xmlns:a16="http://schemas.microsoft.com/office/drawing/2014/main" id="{FD29910B-1614-49E5-A16B-5E0CDBB5CDCA}"/>
              </a:ext>
            </a:extLst>
          </p:cNvPr>
          <p:cNvSpPr>
            <a:spLocks noGrp="1"/>
          </p:cNvSpPr>
          <p:nvPr>
            <p:ph type="title"/>
          </p:nvPr>
        </p:nvSpPr>
        <p:spPr>
          <a:xfrm>
            <a:off x="0" y="929070"/>
            <a:ext cx="9144000" cy="964110"/>
          </a:xfrm>
        </p:spPr>
        <p:txBody>
          <a:bodyPr>
            <a:noAutofit/>
          </a:bodyPr>
          <a:lstStyle/>
          <a:p>
            <a:pPr algn="ctr"/>
            <a:r>
              <a:rPr lang="en-US" sz="2200" dirty="0"/>
              <a:t>What is this Crisis Responder Training and how should it be used?</a:t>
            </a:r>
            <a:br>
              <a:rPr lang="en-US" dirty="0"/>
            </a:br>
            <a:br>
              <a:rPr lang="en-US" dirty="0"/>
            </a:br>
            <a:r>
              <a:rPr lang="en-US" b="0" dirty="0">
                <a:solidFill>
                  <a:srgbClr val="20386D"/>
                </a:solidFill>
                <a:ea typeface="Open Sans" panose="020B0606030504020204" pitchFamily="34" charset="0"/>
                <a:cs typeface="Open Sans" panose="020B0606030504020204" pitchFamily="34" charset="0"/>
              </a:rPr>
              <a:t>Click on the buttons in sequential order to learn more.</a:t>
            </a:r>
            <a:endParaRPr lang="en-US" sz="1200" dirty="0">
              <a:solidFill>
                <a:srgbClr val="20386D"/>
              </a:solidFill>
            </a:endParaRPr>
          </a:p>
        </p:txBody>
      </p:sp>
      <p:sp>
        <p:nvSpPr>
          <p:cNvPr id="18" name="Button1">
            <a:hlinkClick r:id="rId2" action="ppaction://hlinksldjump"/>
            <a:hlinkHover r:id="" action="ppaction://noaction" highlightClick="1"/>
            <a:extLst>
              <a:ext uri="{FF2B5EF4-FFF2-40B4-BE49-F238E27FC236}">
                <a16:creationId xmlns:a16="http://schemas.microsoft.com/office/drawing/2014/main" id="{6897220B-2416-4B60-AF58-876733511645}"/>
              </a:ext>
            </a:extLst>
          </p:cNvPr>
          <p:cNvSpPr/>
          <p:nvPr/>
        </p:nvSpPr>
        <p:spPr>
          <a:xfrm>
            <a:off x="523210" y="1890331"/>
            <a:ext cx="3665664" cy="476908"/>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ermianSlabSerifTypeface" panose="02000000000000000000" pitchFamily="50" charset="0"/>
              </a:rPr>
              <a:t>1. What? Why? Who?</a:t>
            </a:r>
          </a:p>
        </p:txBody>
      </p:sp>
      <p:sp>
        <p:nvSpPr>
          <p:cNvPr id="15" name="content2">
            <a:extLst>
              <a:ext uri="{FF2B5EF4-FFF2-40B4-BE49-F238E27FC236}">
                <a16:creationId xmlns:a16="http://schemas.microsoft.com/office/drawing/2014/main" id="{2D345719-87C7-49E6-8D65-D4C994EF3752}"/>
              </a:ext>
            </a:extLst>
          </p:cNvPr>
          <p:cNvSpPr txBox="1">
            <a:spLocks/>
          </p:cNvSpPr>
          <p:nvPr/>
        </p:nvSpPr>
        <p:spPr>
          <a:xfrm>
            <a:off x="298181" y="2583785"/>
            <a:ext cx="8554714" cy="365042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20386D"/>
                </a:solidFill>
                <a:latin typeface="PermianSlabSerifTypeface" panose="02000000000000000000" pitchFamily="50" charset="0"/>
              </a:rPr>
              <a:t>How?</a:t>
            </a:r>
          </a:p>
          <a:p>
            <a:r>
              <a:rPr lang="en-US" dirty="0"/>
              <a:t>The current Crisis Services Provider Directors and/or their identified Crisis Trainer Designee will be responsible for assuring all of their Crisis Services Staff successfully complete the training according to the time frames listed below.</a:t>
            </a:r>
          </a:p>
          <a:p>
            <a:r>
              <a:rPr lang="en-US" sz="1600" b="1" dirty="0">
                <a:solidFill>
                  <a:srgbClr val="20386D"/>
                </a:solidFill>
                <a:latin typeface="PermianSlabSerifTypeface" panose="02000000000000000000" pitchFamily="50" charset="0"/>
              </a:rPr>
              <a:t>Where?</a:t>
            </a:r>
          </a:p>
          <a:p>
            <a:r>
              <a:rPr lang="en-US" dirty="0"/>
              <a:t>The Crisis Training  is located on the TDMHSAS website for easy and convenient access. Each Crisis Services staff member will complete the Crisis Training  one chapter at a time. There will be a post test at the end of each chapter. After successful completion of a chapter, as evidenced by the passing score of the post test at the end of the chapter, the staff member may continue to complete the succeeding chapters in like fashion. </a:t>
            </a:r>
          </a:p>
          <a:p>
            <a:r>
              <a:rPr lang="en-US" dirty="0"/>
              <a:t>If any chapter is not successfully completed, as evidenced by not passing the post test, the provider-specific identified crisis trainer will be responsible for working with the individual crisis staff member to gain more understanding of the content and the post test can be re-taken. If technical assistance is needed, contact </a:t>
            </a:r>
            <a:r>
              <a:rPr lang="en-US" dirty="0" err="1"/>
              <a:t>Morenike</a:t>
            </a:r>
            <a:r>
              <a:rPr lang="en-US" dirty="0"/>
              <a:t> Murphy, Director of Crisis Services at 615-253-7306 or Maria Bush, Assistant Director of Crisis Services at 615-532-0407.</a:t>
            </a:r>
          </a:p>
          <a:p>
            <a:r>
              <a:rPr lang="en-US" sz="1600" b="1" dirty="0">
                <a:solidFill>
                  <a:srgbClr val="20386D"/>
                </a:solidFill>
                <a:latin typeface="PermianSlabSerifTypeface" panose="02000000000000000000" pitchFamily="50" charset="0"/>
              </a:rPr>
              <a:t>When?</a:t>
            </a:r>
          </a:p>
          <a:p>
            <a:r>
              <a:rPr lang="en-US" dirty="0"/>
              <a:t>This training should be successfully completed by any Crisis Services staff member hired after</a:t>
            </a:r>
            <a:r>
              <a:rPr lang="en-US" dirty="0">
                <a:solidFill>
                  <a:srgbClr val="FF0000"/>
                </a:solidFill>
              </a:rPr>
              <a:t> </a:t>
            </a:r>
            <a:r>
              <a:rPr lang="en-US" dirty="0"/>
              <a:t>July 2007 prior to working independently in a crisis situation. A refresher training of this Crisis Training or any subsequent updates shall be taken every three years.</a:t>
            </a:r>
          </a:p>
          <a:p>
            <a:endParaRPr lang="en-US" dirty="0"/>
          </a:p>
          <a:p>
            <a:endParaRPr lang="en-US" dirty="0"/>
          </a:p>
        </p:txBody>
      </p:sp>
      <p:sp>
        <p:nvSpPr>
          <p:cNvPr id="16" name="boundingbox2">
            <a:extLst>
              <a:ext uri="{FF2B5EF4-FFF2-40B4-BE49-F238E27FC236}">
                <a16:creationId xmlns:a16="http://schemas.microsoft.com/office/drawing/2014/main" id="{C63ADBA5-CCAA-48A8-B56D-D2BE958FA6D5}"/>
              </a:ext>
            </a:extLst>
          </p:cNvPr>
          <p:cNvSpPr/>
          <p:nvPr/>
        </p:nvSpPr>
        <p:spPr>
          <a:xfrm>
            <a:off x="140085" y="2534085"/>
            <a:ext cx="8870906" cy="371076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cxnSp>
        <p:nvCxnSpPr>
          <p:cNvPr id="17" name="btn2line3">
            <a:extLst>
              <a:ext uri="{FF2B5EF4-FFF2-40B4-BE49-F238E27FC236}">
                <a16:creationId xmlns:a16="http://schemas.microsoft.com/office/drawing/2014/main" id="{D2555A1C-4BD2-45E1-96F6-D30AE9879521}"/>
              </a:ext>
            </a:extLst>
          </p:cNvPr>
          <p:cNvCxnSpPr>
            <a:cxnSpLocks/>
          </p:cNvCxnSpPr>
          <p:nvPr/>
        </p:nvCxnSpPr>
        <p:spPr>
          <a:xfrm>
            <a:off x="298181" y="2908771"/>
            <a:ext cx="855471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9" name="btn2line2">
            <a:extLst>
              <a:ext uri="{FF2B5EF4-FFF2-40B4-BE49-F238E27FC236}">
                <a16:creationId xmlns:a16="http://schemas.microsoft.com/office/drawing/2014/main" id="{48408F1E-8023-4D63-A58F-577B2C44B491}"/>
              </a:ext>
            </a:extLst>
          </p:cNvPr>
          <p:cNvCxnSpPr>
            <a:cxnSpLocks/>
          </p:cNvCxnSpPr>
          <p:nvPr/>
        </p:nvCxnSpPr>
        <p:spPr>
          <a:xfrm>
            <a:off x="298181" y="3709754"/>
            <a:ext cx="855471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21" name="btn2line1">
            <a:extLst>
              <a:ext uri="{FF2B5EF4-FFF2-40B4-BE49-F238E27FC236}">
                <a16:creationId xmlns:a16="http://schemas.microsoft.com/office/drawing/2014/main" id="{1E7DFF08-6810-4887-A65C-166DC00E3F6A}"/>
              </a:ext>
            </a:extLst>
          </p:cNvPr>
          <p:cNvCxnSpPr>
            <a:cxnSpLocks/>
          </p:cNvCxnSpPr>
          <p:nvPr/>
        </p:nvCxnSpPr>
        <p:spPr>
          <a:xfrm>
            <a:off x="298181" y="5612994"/>
            <a:ext cx="855471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22" name="visbtn2">
            <a:extLst>
              <a:ext uri="{FF2B5EF4-FFF2-40B4-BE49-F238E27FC236}">
                <a16:creationId xmlns:a16="http://schemas.microsoft.com/office/drawing/2014/main" id="{A87D9CD7-46E2-4FBB-BE89-52EBC047FAE0}"/>
              </a:ext>
            </a:extLst>
          </p:cNvPr>
          <p:cNvSpPr/>
          <p:nvPr/>
        </p:nvSpPr>
        <p:spPr>
          <a:xfrm>
            <a:off x="4969635" y="1881796"/>
            <a:ext cx="3665664"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PermianSlabSerifTypeface" panose="02000000000000000000" pitchFamily="50" charset="0"/>
              </a:rPr>
              <a:t>2. How? Where? When?</a:t>
            </a:r>
          </a:p>
        </p:txBody>
      </p:sp>
    </p:spTree>
    <p:extLst>
      <p:ext uri="{BB962C8B-B14F-4D97-AF65-F5344CB8AC3E}">
        <p14:creationId xmlns:p14="http://schemas.microsoft.com/office/powerpoint/2010/main" val="220037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fade">
                                      <p:cBhvr>
                                        <p:cTn id="19" dur="500"/>
                                        <p:tgtEl>
                                          <p:spTgt spid="15">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500"/>
                                        <p:tgtEl>
                                          <p:spTgt spid="15">
                                            <p:txEl>
                                              <p:pRg st="2" end="2"/>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Effect transition="in" filter="fade">
                                      <p:cBhvr>
                                        <p:cTn id="31" dur="500"/>
                                        <p:tgtEl>
                                          <p:spTgt spid="15">
                                            <p:txEl>
                                              <p:pRg st="3" end="3"/>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fade">
                                      <p:cBhvr>
                                        <p:cTn id="35" dur="500"/>
                                        <p:tgtEl>
                                          <p:spTgt spid="15">
                                            <p:txEl>
                                              <p:pRg st="4" end="4"/>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5">
                                            <p:txEl>
                                              <p:pRg st="6" end="6"/>
                                            </p:txEl>
                                          </p:spTgt>
                                        </p:tgtEl>
                                        <p:attrNameLst>
                                          <p:attrName>style.visibility</p:attrName>
                                        </p:attrNameLst>
                                      </p:cBhvr>
                                      <p:to>
                                        <p:strVal val="visible"/>
                                      </p:to>
                                    </p:set>
                                    <p:animEffect transition="in" filter="fade">
                                      <p:cBhvr>
                                        <p:cTn id="47" dur="500"/>
                                        <p:tgtEl>
                                          <p:spTgt spid="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FDC3954-AFB6-418B-A123-DFF6821D1E32}"/>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50</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Anxiety or agitation</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Low self-esteem</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Loss of contact with reality-based personal boundaries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with self-initiated goal directed activity</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Exaggerated response to stimuli</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Aggressive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Lethargy, loss of interest</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hidden button">
            <a:hlinkClick r:id="" action="ppaction://hlinkshowjump?jump=nextslide"/>
            <a:extLst>
              <a:ext uri="{FF2B5EF4-FFF2-40B4-BE49-F238E27FC236}">
                <a16:creationId xmlns:a16="http://schemas.microsoft.com/office/drawing/2014/main" id="{CE4D1709-50B2-46CF-8B47-0F614E31E609}"/>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52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par>
                          <p:cTn id="27" fill="hold">
                            <p:stCondLst>
                              <p:cond delay="3000"/>
                            </p:stCondLst>
                            <p:childTnLst>
                              <p:par>
                                <p:cTn id="28" presetID="10"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5" grpId="0" animBg="1"/>
      <p:bldP spid="11" grpId="0" animBg="1"/>
      <p:bldP spid="12" grpId="0" animBg="1"/>
      <p:bldP spid="16" grpId="0" animBg="1"/>
      <p:bldP spid="17" grpId="0" animBg="1"/>
      <p:bldP spid="18" grpId="0" animBg="1"/>
      <p:bldP spid="1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51</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401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Anxiety or agitation</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Low self-esteem</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Loss of contact with reality-based personal boundaries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with self-initiated goal directed activity</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Exaggerated response to stimuli</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Aggressive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Lethargy, loss of interest</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Content1">
            <a:extLst>
              <a:ext uri="{FF2B5EF4-FFF2-40B4-BE49-F238E27FC236}">
                <a16:creationId xmlns:a16="http://schemas.microsoft.com/office/drawing/2014/main" id="{1E66FE4B-A154-4706-90C7-CDEF95DBF252}"/>
              </a:ext>
            </a:extLst>
          </p:cNvPr>
          <p:cNvSpPr txBox="1"/>
          <p:nvPr/>
        </p:nvSpPr>
        <p:spPr>
          <a:xfrm>
            <a:off x="2800413" y="2038002"/>
            <a:ext cx="5630636" cy="283282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Decrease stimuli that might increase agitation</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Identify the agitating stimulus and remove it if possible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Remain calm</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Ask the person to slow down</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Reassure the person that there is plenty of time to sort the situation out</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Give the person enough personal space. (You may wish to ask about what is “enough” as personal space varies. People who experience paranoia generally need more personal space.)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Don’t demand answers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Help the person find a safe, quiet space as needed</a:t>
            </a:r>
          </a:p>
        </p:txBody>
      </p:sp>
      <p:sp>
        <p:nvSpPr>
          <p:cNvPr id="19" name="BTN1-visited">
            <a:extLst>
              <a:ext uri="{FF2B5EF4-FFF2-40B4-BE49-F238E27FC236}">
                <a16:creationId xmlns:a16="http://schemas.microsoft.com/office/drawing/2014/main" id="{AF098761-512F-450C-A651-E50596EAD9F7}"/>
              </a:ext>
            </a:extLst>
          </p:cNvPr>
          <p:cNvSpPr/>
          <p:nvPr/>
        </p:nvSpPr>
        <p:spPr>
          <a:xfrm>
            <a:off x="628649" y="2024010"/>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Anxiety or agitation</a:t>
            </a:r>
          </a:p>
        </p:txBody>
      </p:sp>
      <p:sp>
        <p:nvSpPr>
          <p:cNvPr id="22" name="hidden button">
            <a:hlinkClick r:id="" action="ppaction://hlinkshowjump?jump=nextslide"/>
            <a:extLst>
              <a:ext uri="{FF2B5EF4-FFF2-40B4-BE49-F238E27FC236}">
                <a16:creationId xmlns:a16="http://schemas.microsoft.com/office/drawing/2014/main" id="{A4027559-7A1B-41CB-A690-9E11383F73A3}"/>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7">
            <a:extLst>
              <a:ext uri="{FF2B5EF4-FFF2-40B4-BE49-F238E27FC236}">
                <a16:creationId xmlns:a16="http://schemas.microsoft.com/office/drawing/2014/main" id="{0D280526-5DC5-4FE4-8BC0-085036D0B4F1}"/>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82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52</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Anxiety or agitation</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Low self-esteem</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Loss of contact with reality-based personal boundaries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with self-initiated goal directed activity</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Exaggerated response to stimuli</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Aggressive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Lethargy, loss of interest</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Content1">
            <a:extLst>
              <a:ext uri="{FF2B5EF4-FFF2-40B4-BE49-F238E27FC236}">
                <a16:creationId xmlns:a16="http://schemas.microsoft.com/office/drawing/2014/main" id="{1E66FE4B-A154-4706-90C7-CDEF95DBF252}"/>
              </a:ext>
            </a:extLst>
          </p:cNvPr>
          <p:cNvSpPr txBox="1"/>
          <p:nvPr/>
        </p:nvSpPr>
        <p:spPr>
          <a:xfrm>
            <a:off x="2800413" y="2038002"/>
            <a:ext cx="5039832" cy="8938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Support reality-based statements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encourage out of touch with reality statements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Be careful with the use of  physical touch</a:t>
            </a:r>
          </a:p>
        </p:txBody>
      </p:sp>
      <p:sp>
        <p:nvSpPr>
          <p:cNvPr id="22" name="hidden button">
            <a:hlinkClick r:id="" action="ppaction://hlinkshowjump?jump=nextslide"/>
            <a:extLst>
              <a:ext uri="{FF2B5EF4-FFF2-40B4-BE49-F238E27FC236}">
                <a16:creationId xmlns:a16="http://schemas.microsoft.com/office/drawing/2014/main" id="{A4027559-7A1B-41CB-A690-9E11383F73A3}"/>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7">
            <a:extLst>
              <a:ext uri="{FF2B5EF4-FFF2-40B4-BE49-F238E27FC236}">
                <a16:creationId xmlns:a16="http://schemas.microsoft.com/office/drawing/2014/main" id="{47B35E86-5B51-4797-A0F6-9C1BDECA5D24}"/>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971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53</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Anxiety or agitation</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Low self-esteem</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Loss of contact with reality-based personal boundaries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with self-initiated goal directed activity</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Exaggerated response to stimuli</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Aggressive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Lethargy, loss of interest</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Content1">
            <a:extLst>
              <a:ext uri="{FF2B5EF4-FFF2-40B4-BE49-F238E27FC236}">
                <a16:creationId xmlns:a16="http://schemas.microsoft.com/office/drawing/2014/main" id="{1E66FE4B-A154-4706-90C7-CDEF95DBF252}"/>
              </a:ext>
            </a:extLst>
          </p:cNvPr>
          <p:cNvSpPr txBox="1"/>
          <p:nvPr/>
        </p:nvSpPr>
        <p:spPr>
          <a:xfrm>
            <a:off x="2800413" y="2038002"/>
            <a:ext cx="5039832" cy="8938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Reduce exciting stimuli</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Assist the person to find a quiet space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Use clear, concise questions or statements</a:t>
            </a:r>
          </a:p>
        </p:txBody>
      </p:sp>
      <p:sp>
        <p:nvSpPr>
          <p:cNvPr id="22" name="hidden button">
            <a:hlinkClick r:id="" action="ppaction://hlinkshowjump?jump=nextslide"/>
            <a:extLst>
              <a:ext uri="{FF2B5EF4-FFF2-40B4-BE49-F238E27FC236}">
                <a16:creationId xmlns:a16="http://schemas.microsoft.com/office/drawing/2014/main" id="{A4027559-7A1B-41CB-A690-9E11383F73A3}"/>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7">
            <a:extLst>
              <a:ext uri="{FF2B5EF4-FFF2-40B4-BE49-F238E27FC236}">
                <a16:creationId xmlns:a16="http://schemas.microsoft.com/office/drawing/2014/main" id="{B963C1A4-77A2-41B4-A2C1-29AEC8F61DDB}"/>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92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54</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Anxiety or agitation</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Low self-esteem</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Loss of contact with reality-based personal boundaries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with self-initiated goal directed activity</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Exaggerated response to stimuli</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Aggressive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Lethargy, loss of interest</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Content1">
            <a:extLst>
              <a:ext uri="{FF2B5EF4-FFF2-40B4-BE49-F238E27FC236}">
                <a16:creationId xmlns:a16="http://schemas.microsoft.com/office/drawing/2014/main" id="{1E66FE4B-A154-4706-90C7-CDEF95DBF252}"/>
              </a:ext>
            </a:extLst>
          </p:cNvPr>
          <p:cNvSpPr txBox="1"/>
          <p:nvPr/>
        </p:nvSpPr>
        <p:spPr>
          <a:xfrm>
            <a:off x="2800413" y="2038002"/>
            <a:ext cx="5039832" cy="33983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Help the person set realistic, doable goals</a:t>
            </a:r>
          </a:p>
        </p:txBody>
      </p:sp>
      <p:sp>
        <p:nvSpPr>
          <p:cNvPr id="22" name="hidden button">
            <a:hlinkClick r:id="" action="ppaction://hlinkshowjump?jump=nextslide"/>
            <a:extLst>
              <a:ext uri="{FF2B5EF4-FFF2-40B4-BE49-F238E27FC236}">
                <a16:creationId xmlns:a16="http://schemas.microsoft.com/office/drawing/2014/main" id="{A4027559-7A1B-41CB-A690-9E11383F73A3}"/>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7">
            <a:extLst>
              <a:ext uri="{FF2B5EF4-FFF2-40B4-BE49-F238E27FC236}">
                <a16:creationId xmlns:a16="http://schemas.microsoft.com/office/drawing/2014/main" id="{125F9EEA-4EC1-401F-8A2F-E74A6ED3E678}"/>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9543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55</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Anxiety or agitation</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Low self-esteem</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Loss of contact with reality-based personal boundaries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with self-initiated goal directed activity</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Exaggerated response to stimuli</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Aggressive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Lethargy, loss of interest</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Content1">
            <a:extLst>
              <a:ext uri="{FF2B5EF4-FFF2-40B4-BE49-F238E27FC236}">
                <a16:creationId xmlns:a16="http://schemas.microsoft.com/office/drawing/2014/main" id="{1E66FE4B-A154-4706-90C7-CDEF95DBF252}"/>
              </a:ext>
            </a:extLst>
          </p:cNvPr>
          <p:cNvSpPr txBox="1"/>
          <p:nvPr/>
        </p:nvSpPr>
        <p:spPr>
          <a:xfrm>
            <a:off x="2800412" y="2038002"/>
            <a:ext cx="5471717" cy="2278829"/>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Assist person in pointing out his or her own strengths, but if he or she is unable, then the crisis services provider can point out strengths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discuss past failure or weaknesses unless brought up by the person</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Discuss any weaknesses or past failure the person brings up in a tactful manner</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Help the person problem-solve ways to deal with these perceived weaknesses</a:t>
            </a:r>
          </a:p>
        </p:txBody>
      </p:sp>
      <p:sp>
        <p:nvSpPr>
          <p:cNvPr id="22" name="hidden button">
            <a:hlinkClick r:id="" action="ppaction://hlinkshowjump?jump=nextslide"/>
            <a:extLst>
              <a:ext uri="{FF2B5EF4-FFF2-40B4-BE49-F238E27FC236}">
                <a16:creationId xmlns:a16="http://schemas.microsoft.com/office/drawing/2014/main" id="{A4027559-7A1B-41CB-A690-9E11383F73A3}"/>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7">
            <a:extLst>
              <a:ext uri="{FF2B5EF4-FFF2-40B4-BE49-F238E27FC236}">
                <a16:creationId xmlns:a16="http://schemas.microsoft.com/office/drawing/2014/main" id="{E73D681A-E830-40D7-8DC2-3591C8059FD4}"/>
              </a:ext>
            </a:extLst>
          </p:cNvPr>
          <p:cNvSpPr txBox="1">
            <a:spLocks/>
          </p:cNvSpPr>
          <p:nvPr/>
        </p:nvSpPr>
        <p:spPr>
          <a:xfrm>
            <a:off x="2732199" y="1022234"/>
            <a:ext cx="5954485" cy="997089"/>
          </a:xfrm>
          <a:prstGeom prst="rect">
            <a:avLst/>
          </a:prstGeom>
        </p:spPr>
        <p:txBody>
          <a:bodyPr vert="horz" lIns="91440" tIns="45720" rIns="91440" bIns="45720" rtlCol="0" anchor="ctr">
            <a:noAutofit/>
          </a:bodyPr>
          <a:lstStyle>
            <a:lvl1pPr marL="0" algn="ctr" defTabSz="457200" rtl="0" eaLnBrk="1" latinLnBrk="0" hangingPunct="1">
              <a:lnSpc>
                <a:spcPct val="90000"/>
              </a:lnSpc>
              <a:spcBef>
                <a:spcPct val="0"/>
              </a:spcBef>
              <a:buNone/>
              <a:defRPr lang="en-US" sz="2400" b="1" kern="1200" dirty="0">
                <a:solidFill>
                  <a:srgbClr val="EF3925"/>
                </a:solidFill>
                <a:latin typeface="PermianSlabSerifTypeface" panose="02000000000000000000" pitchFamily="50" charset="0"/>
                <a:ea typeface="+mn-ea"/>
                <a:cs typeface="+mn-cs"/>
              </a:defRPr>
            </a:lvl1pPr>
          </a:lstStyle>
          <a:p>
            <a:pPr>
              <a:lnSpc>
                <a:spcPts val="1400"/>
              </a:lnSpc>
              <a:spcAft>
                <a:spcPts val="600"/>
              </a:spcAft>
            </a:pPr>
            <a:r>
              <a:rPr lang="en-US"/>
              <a:t>Symptom Behaviors</a:t>
            </a:r>
            <a:br>
              <a:rPr lang="en-US"/>
            </a:br>
            <a:br>
              <a:rPr lang="en-US"/>
            </a:br>
            <a:r>
              <a:rPr lang="en-US" sz="120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430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56</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Anxiety or agitation</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Low self-esteem</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Loss of contact with reality-based personal boundaries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with self-initiated goal directed activity</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Exaggerated response to stimuli</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Aggressive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Lethargy, loss of interest</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Content1">
            <a:extLst>
              <a:ext uri="{FF2B5EF4-FFF2-40B4-BE49-F238E27FC236}">
                <a16:creationId xmlns:a16="http://schemas.microsoft.com/office/drawing/2014/main" id="{1E66FE4B-A154-4706-90C7-CDEF95DBF252}"/>
              </a:ext>
            </a:extLst>
          </p:cNvPr>
          <p:cNvSpPr txBox="1"/>
          <p:nvPr/>
        </p:nvSpPr>
        <p:spPr>
          <a:xfrm>
            <a:off x="2800412" y="2038002"/>
            <a:ext cx="5471717" cy="8938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Make expectations clear and realistic</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Help the person identify meaningful tasks and break these down into “doable” pieces</a:t>
            </a:r>
          </a:p>
        </p:txBody>
      </p:sp>
      <p:sp>
        <p:nvSpPr>
          <p:cNvPr id="22" name="hidden button">
            <a:hlinkClick r:id="" action="ppaction://hlinkshowjump?jump=nextslide"/>
            <a:extLst>
              <a:ext uri="{FF2B5EF4-FFF2-40B4-BE49-F238E27FC236}">
                <a16:creationId xmlns:a16="http://schemas.microsoft.com/office/drawing/2014/main" id="{A4027559-7A1B-41CB-A690-9E11383F73A3}"/>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7">
            <a:extLst>
              <a:ext uri="{FF2B5EF4-FFF2-40B4-BE49-F238E27FC236}">
                <a16:creationId xmlns:a16="http://schemas.microsoft.com/office/drawing/2014/main" id="{D06E0669-3A56-47C5-BCC3-33388EFB19E9}"/>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33486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57</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Anxiety or agitation</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Low self-esteem</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Loss of contact with reality-based personal boundaries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with self-initiated goal directed activity</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Exaggerated response to stimuli</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Aggressive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Lethargy, loss of interest</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Content1">
            <a:extLst>
              <a:ext uri="{FF2B5EF4-FFF2-40B4-BE49-F238E27FC236}">
                <a16:creationId xmlns:a16="http://schemas.microsoft.com/office/drawing/2014/main" id="{1E66FE4B-A154-4706-90C7-CDEF95DBF252}"/>
              </a:ext>
            </a:extLst>
          </p:cNvPr>
          <p:cNvSpPr txBox="1"/>
          <p:nvPr/>
        </p:nvSpPr>
        <p:spPr>
          <a:xfrm>
            <a:off x="2800413" y="2038002"/>
            <a:ext cx="5039832" cy="6168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Set limits on behavior</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Be aware of threatening statements and take them seriously</a:t>
            </a:r>
          </a:p>
        </p:txBody>
      </p:sp>
      <p:sp>
        <p:nvSpPr>
          <p:cNvPr id="22" name="hidden button">
            <a:hlinkClick r:id="" action="ppaction://hlinkshowjump?jump=nextslide"/>
            <a:extLst>
              <a:ext uri="{FF2B5EF4-FFF2-40B4-BE49-F238E27FC236}">
                <a16:creationId xmlns:a16="http://schemas.microsoft.com/office/drawing/2014/main" id="{A4027559-7A1B-41CB-A690-9E11383F73A3}"/>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7">
            <a:extLst>
              <a:ext uri="{FF2B5EF4-FFF2-40B4-BE49-F238E27FC236}">
                <a16:creationId xmlns:a16="http://schemas.microsoft.com/office/drawing/2014/main" id="{1B04F0C6-1FBF-4EA7-9D18-1C0443DC04CE}"/>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5082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58</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Depression, frustration, loneliness, guilt</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Sleep disturbances</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making decisions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Slow response time</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Hallucinations, delusions, illogical thinking</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Withdrawn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Bizarre behavior</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hidden button">
            <a:hlinkClick r:id="" action="ppaction://hlinkshowjump?jump=nextslide"/>
            <a:extLst>
              <a:ext uri="{FF2B5EF4-FFF2-40B4-BE49-F238E27FC236}">
                <a16:creationId xmlns:a16="http://schemas.microsoft.com/office/drawing/2014/main" id="{CE4D1709-50B2-46CF-8B47-0F614E31E609}"/>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7">
            <a:extLst>
              <a:ext uri="{FF2B5EF4-FFF2-40B4-BE49-F238E27FC236}">
                <a16:creationId xmlns:a16="http://schemas.microsoft.com/office/drawing/2014/main" id="{4E0AB99B-71A5-4336-91F8-D430FA2162DD}"/>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484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1000"/>
                                        <p:tgtEl>
                                          <p:spTgt spid="1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12" grpId="0" animBg="1"/>
      <p:bldP spid="16" grpId="0" animBg="1"/>
      <p:bldP spid="17" grpId="0" animBg="1"/>
      <p:bldP spid="18" grpId="0" animBg="1"/>
      <p:bldP spid="14" grpId="0" animBg="1"/>
      <p:bldP spid="1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59</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Depression, frustration, loneliness, guilt</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Sleep disturbances</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making decisions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Slow response time</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Hallucinations, delusions, illogical thinking</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Withdrawn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Bizarre behavior</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hidden button">
            <a:hlinkClick r:id="" action="ppaction://hlinkshowjump?jump=nextslide"/>
            <a:extLst>
              <a:ext uri="{FF2B5EF4-FFF2-40B4-BE49-F238E27FC236}">
                <a16:creationId xmlns:a16="http://schemas.microsoft.com/office/drawing/2014/main" id="{CE4D1709-50B2-46CF-8B47-0F614E31E609}"/>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1">
            <a:extLst>
              <a:ext uri="{FF2B5EF4-FFF2-40B4-BE49-F238E27FC236}">
                <a16:creationId xmlns:a16="http://schemas.microsoft.com/office/drawing/2014/main" id="{08F7905C-2360-400C-8AC0-FA91DAE6BE43}"/>
              </a:ext>
            </a:extLst>
          </p:cNvPr>
          <p:cNvSpPr txBox="1"/>
          <p:nvPr/>
        </p:nvSpPr>
        <p:spPr>
          <a:xfrm>
            <a:off x="2800413" y="2038002"/>
            <a:ext cx="5450452" cy="200183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Allow the person to vent his/her feelings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Listen and accept his/her feelings as stated</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Allow the person to cry</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Beware of trying to cheer someone up because the person may perceive this as minimizing the pain</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Help in problem solving and making changes in behavior that will have an impact on the feelings</a:t>
            </a:r>
          </a:p>
        </p:txBody>
      </p:sp>
      <p:sp>
        <p:nvSpPr>
          <p:cNvPr id="19" name="Title 7">
            <a:extLst>
              <a:ext uri="{FF2B5EF4-FFF2-40B4-BE49-F238E27FC236}">
                <a16:creationId xmlns:a16="http://schemas.microsoft.com/office/drawing/2014/main" id="{94D36EBC-D03A-41E1-823C-358D3C5F20DF}"/>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83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0503C3D-93C2-4AD7-ABC3-711594AE8D47}"/>
              </a:ext>
            </a:extLst>
          </p:cNvPr>
          <p:cNvSpPr>
            <a:spLocks noGrp="1"/>
          </p:cNvSpPr>
          <p:nvPr>
            <p:ph type="body" sz="quarter" idx="14"/>
          </p:nvPr>
        </p:nvSpPr>
        <p:spPr>
          <a:xfrm>
            <a:off x="294644" y="1298475"/>
            <a:ext cx="8554714" cy="2188519"/>
          </a:xfrm>
        </p:spPr>
        <p:txBody>
          <a:bodyPr/>
          <a:lstStyle/>
          <a:p>
            <a:r>
              <a:rPr lang="en-US" dirty="0"/>
              <a:t>TDMHSAS would like to offer a special appreciation to Larraine Pierce with the Minnesota Department of Human Services who authored the Crisis Curriculum, A Mental Health Manual, May 2002 and gave permission for the use of her work. </a:t>
            </a:r>
          </a:p>
          <a:p>
            <a:r>
              <a:rPr lang="en-US" i="1" dirty="0"/>
              <a:t>We would also like to acknowledge: </a:t>
            </a:r>
          </a:p>
          <a:p>
            <a:r>
              <a:rPr lang="en-US" b="1" dirty="0"/>
              <a:t>The TDMHSAS Crisis Workgroup who developed the original Crisis Training Manual: </a:t>
            </a:r>
          </a:p>
          <a:p>
            <a:pPr>
              <a:spcBef>
                <a:spcPts val="450"/>
              </a:spcBef>
            </a:pPr>
            <a:r>
              <a:rPr lang="en-US" dirty="0"/>
              <a:t>Trish Wilson </a:t>
            </a:r>
          </a:p>
          <a:p>
            <a:pPr>
              <a:spcBef>
                <a:spcPts val="450"/>
              </a:spcBef>
            </a:pPr>
            <a:r>
              <a:rPr lang="en-US" dirty="0"/>
              <a:t>Phillip Earhart </a:t>
            </a:r>
          </a:p>
          <a:p>
            <a:pPr>
              <a:spcBef>
                <a:spcPts val="450"/>
              </a:spcBef>
            </a:pPr>
            <a:r>
              <a:rPr lang="en-US" dirty="0"/>
              <a:t>Liz Ledbetter </a:t>
            </a:r>
          </a:p>
          <a:p>
            <a:pPr>
              <a:spcBef>
                <a:spcPts val="450"/>
              </a:spcBef>
            </a:pPr>
            <a:r>
              <a:rPr lang="en-US" dirty="0"/>
              <a:t>Mary Shelton </a:t>
            </a:r>
          </a:p>
          <a:p>
            <a:endParaRPr lang="en-US" sz="1600" b="1" dirty="0">
              <a:solidFill>
                <a:srgbClr val="20386D"/>
              </a:solidFill>
              <a:latin typeface="PermianSlabSerifTypeface" panose="02000000000000000000" pitchFamily="50" charset="0"/>
            </a:endParaRPr>
          </a:p>
        </p:txBody>
      </p:sp>
      <p:sp>
        <p:nvSpPr>
          <p:cNvPr id="2" name="Footer Placeholder 1">
            <a:extLst>
              <a:ext uri="{FF2B5EF4-FFF2-40B4-BE49-F238E27FC236}">
                <a16:creationId xmlns:a16="http://schemas.microsoft.com/office/drawing/2014/main" id="{6EFAEB41-1664-4227-ADD9-D4C5BF0573D0}"/>
              </a:ext>
            </a:extLst>
          </p:cNvPr>
          <p:cNvSpPr>
            <a:spLocks noGrp="1"/>
          </p:cNvSpPr>
          <p:nvPr>
            <p:ph type="ftr" sz="quarter" idx="11"/>
          </p:nvPr>
        </p:nvSpPr>
        <p:spPr/>
        <p:txBody>
          <a:bodyPr/>
          <a:lstStyle/>
          <a:p>
            <a:endParaRPr lang="en-US" dirty="0"/>
          </a:p>
        </p:txBody>
      </p:sp>
      <p:sp>
        <p:nvSpPr>
          <p:cNvPr id="3" name="Title 2">
            <a:extLst>
              <a:ext uri="{FF2B5EF4-FFF2-40B4-BE49-F238E27FC236}">
                <a16:creationId xmlns:a16="http://schemas.microsoft.com/office/drawing/2014/main" id="{B95DA625-E4B7-4B5C-98A1-369E0A6FAA35}"/>
              </a:ext>
            </a:extLst>
          </p:cNvPr>
          <p:cNvSpPr>
            <a:spLocks noGrp="1"/>
          </p:cNvSpPr>
          <p:nvPr>
            <p:ph type="title"/>
          </p:nvPr>
        </p:nvSpPr>
        <p:spPr>
          <a:xfrm>
            <a:off x="628650" y="660269"/>
            <a:ext cx="7886700" cy="599379"/>
          </a:xfrm>
        </p:spPr>
        <p:txBody>
          <a:bodyPr/>
          <a:lstStyle/>
          <a:p>
            <a:r>
              <a:rPr lang="en-US" dirty="0"/>
              <a:t>Contributors</a:t>
            </a:r>
          </a:p>
        </p:txBody>
      </p:sp>
      <p:sp>
        <p:nvSpPr>
          <p:cNvPr id="4" name="Slide Number Placeholder 3">
            <a:extLst>
              <a:ext uri="{FF2B5EF4-FFF2-40B4-BE49-F238E27FC236}">
                <a16:creationId xmlns:a16="http://schemas.microsoft.com/office/drawing/2014/main" id="{712214C9-1B97-4225-B0FB-9A0281F85C71}"/>
              </a:ext>
            </a:extLst>
          </p:cNvPr>
          <p:cNvSpPr>
            <a:spLocks noGrp="1"/>
          </p:cNvSpPr>
          <p:nvPr>
            <p:ph type="sldNum" sz="quarter" idx="12"/>
          </p:nvPr>
        </p:nvSpPr>
        <p:spPr/>
        <p:txBody>
          <a:bodyPr/>
          <a:lstStyle/>
          <a:p>
            <a:fld id="{C594740B-4443-42E0-BD04-50747A72C1C0}" type="slidenum">
              <a:rPr lang="en-US" smtClean="0"/>
              <a:t>6</a:t>
            </a:fld>
            <a:endParaRPr lang="en-US"/>
          </a:p>
        </p:txBody>
      </p:sp>
      <p:sp>
        <p:nvSpPr>
          <p:cNvPr id="5" name="Content Placeholder 4">
            <a:extLst>
              <a:ext uri="{FF2B5EF4-FFF2-40B4-BE49-F238E27FC236}">
                <a16:creationId xmlns:a16="http://schemas.microsoft.com/office/drawing/2014/main" id="{B2434B14-94AB-44D4-A5D5-B61B3CBDA30A}"/>
              </a:ext>
            </a:extLst>
          </p:cNvPr>
          <p:cNvSpPr>
            <a:spLocks noGrp="1"/>
          </p:cNvSpPr>
          <p:nvPr>
            <p:ph idx="1"/>
          </p:nvPr>
        </p:nvSpPr>
        <p:spPr>
          <a:xfrm>
            <a:off x="294643" y="3382334"/>
            <a:ext cx="8554714" cy="275195"/>
          </a:xfrm>
        </p:spPr>
        <p:txBody>
          <a:bodyPr/>
          <a:lstStyle/>
          <a:p>
            <a:r>
              <a:rPr lang="en-US" sz="1200" dirty="0">
                <a:solidFill>
                  <a:schemeClr val="tx1"/>
                </a:solidFill>
                <a:latin typeface="Open Sans" panose="020B0606030504020204" pitchFamily="34" charset="0"/>
              </a:rPr>
              <a:t>TDMHSAS Staff: </a:t>
            </a:r>
          </a:p>
        </p:txBody>
      </p:sp>
      <p:sp>
        <p:nvSpPr>
          <p:cNvPr id="6" name="Content Placeholder 5">
            <a:extLst>
              <a:ext uri="{FF2B5EF4-FFF2-40B4-BE49-F238E27FC236}">
                <a16:creationId xmlns:a16="http://schemas.microsoft.com/office/drawing/2014/main" id="{03171230-A78B-4571-95B7-40B13C078964}"/>
              </a:ext>
            </a:extLst>
          </p:cNvPr>
          <p:cNvSpPr>
            <a:spLocks noGrp="1"/>
          </p:cNvSpPr>
          <p:nvPr>
            <p:ph idx="13"/>
          </p:nvPr>
        </p:nvSpPr>
        <p:spPr>
          <a:xfrm>
            <a:off x="294643" y="3661829"/>
            <a:ext cx="8554714" cy="2477562"/>
          </a:xfrm>
        </p:spPr>
        <p:txBody>
          <a:bodyPr spcCol="182880"/>
          <a:lstStyle/>
          <a:p>
            <a:pPr>
              <a:lnSpc>
                <a:spcPct val="100000"/>
              </a:lnSpc>
              <a:spcBef>
                <a:spcPts val="450"/>
              </a:spcBef>
              <a:spcAft>
                <a:spcPts val="450"/>
              </a:spcAft>
            </a:pPr>
            <a:r>
              <a:rPr lang="en-US" dirty="0" err="1"/>
              <a:t>Morenike</a:t>
            </a:r>
            <a:r>
              <a:rPr lang="en-US" dirty="0"/>
              <a:t> Murphy, Director of Crisis Services, Division of Mental Health Services </a:t>
            </a:r>
          </a:p>
          <a:p>
            <a:pPr>
              <a:lnSpc>
                <a:spcPct val="100000"/>
              </a:lnSpc>
              <a:spcBef>
                <a:spcPts val="450"/>
              </a:spcBef>
              <a:spcAft>
                <a:spcPts val="450"/>
              </a:spcAft>
            </a:pPr>
            <a:r>
              <a:rPr lang="en-US" dirty="0"/>
              <a:t>Maria Bush, Assistant Director of Crisis Services, Division of Mental Health Services </a:t>
            </a:r>
          </a:p>
          <a:p>
            <a:pPr>
              <a:lnSpc>
                <a:spcPct val="100000"/>
              </a:lnSpc>
              <a:spcBef>
                <a:spcPts val="450"/>
              </a:spcBef>
              <a:spcAft>
                <a:spcPts val="450"/>
              </a:spcAft>
            </a:pPr>
            <a:r>
              <a:rPr lang="en-US" dirty="0"/>
              <a:t>Laura Martin, Division of Mental Health Services </a:t>
            </a:r>
          </a:p>
          <a:p>
            <a:pPr>
              <a:lnSpc>
                <a:spcPct val="100000"/>
              </a:lnSpc>
              <a:spcBef>
                <a:spcPts val="450"/>
              </a:spcBef>
              <a:spcAft>
                <a:spcPts val="450"/>
              </a:spcAft>
            </a:pPr>
            <a:r>
              <a:rPr lang="en-US" dirty="0" err="1"/>
              <a:t>Lygia</a:t>
            </a:r>
            <a:r>
              <a:rPr lang="en-US" dirty="0"/>
              <a:t> Williams, Division of Mental Health Services </a:t>
            </a:r>
          </a:p>
          <a:p>
            <a:pPr>
              <a:lnSpc>
                <a:spcPct val="100000"/>
              </a:lnSpc>
              <a:spcBef>
                <a:spcPts val="450"/>
              </a:spcBef>
              <a:spcAft>
                <a:spcPts val="450"/>
              </a:spcAft>
            </a:pPr>
            <a:r>
              <a:rPr lang="en-US" dirty="0"/>
              <a:t>Diana Kirby, Division of Mental Health Services  </a:t>
            </a:r>
          </a:p>
          <a:p>
            <a:pPr>
              <a:lnSpc>
                <a:spcPct val="100000"/>
              </a:lnSpc>
              <a:spcBef>
                <a:spcPts val="450"/>
              </a:spcBef>
              <a:spcAft>
                <a:spcPts val="450"/>
              </a:spcAft>
            </a:pPr>
            <a:r>
              <a:rPr lang="en-US" dirty="0" err="1"/>
              <a:t>Meleah</a:t>
            </a:r>
            <a:r>
              <a:rPr lang="en-US" dirty="0"/>
              <a:t> Brown, Division of Mental Health Services  (Intern)</a:t>
            </a:r>
          </a:p>
          <a:p>
            <a:pPr>
              <a:lnSpc>
                <a:spcPct val="100000"/>
              </a:lnSpc>
              <a:spcBef>
                <a:spcPts val="450"/>
              </a:spcBef>
              <a:spcAft>
                <a:spcPts val="450"/>
              </a:spcAft>
            </a:pPr>
            <a:endParaRPr lang="en-US" dirty="0"/>
          </a:p>
          <a:p>
            <a:pPr>
              <a:lnSpc>
                <a:spcPct val="100000"/>
              </a:lnSpc>
              <a:spcBef>
                <a:spcPts val="450"/>
              </a:spcBef>
              <a:spcAft>
                <a:spcPts val="450"/>
              </a:spcAft>
            </a:pPr>
            <a:endParaRPr lang="en-US" dirty="0"/>
          </a:p>
          <a:p>
            <a:pPr>
              <a:lnSpc>
                <a:spcPct val="100000"/>
              </a:lnSpc>
              <a:spcBef>
                <a:spcPts val="450"/>
              </a:spcBef>
              <a:spcAft>
                <a:spcPts val="450"/>
              </a:spcAft>
            </a:pPr>
            <a:r>
              <a:rPr lang="en-US" dirty="0"/>
              <a:t>Melissa Sparks, Former Director of Crisis Services, Division of Mental Health Services </a:t>
            </a:r>
          </a:p>
          <a:p>
            <a:pPr>
              <a:lnSpc>
                <a:spcPct val="100000"/>
              </a:lnSpc>
              <a:spcBef>
                <a:spcPts val="450"/>
              </a:spcBef>
              <a:spcAft>
                <a:spcPts val="450"/>
              </a:spcAft>
            </a:pPr>
            <a:r>
              <a:rPr lang="en-US" dirty="0"/>
              <a:t>Mary Dillon, Former Assistant Director of Crisis Services, Division of Mental Health Services </a:t>
            </a:r>
          </a:p>
          <a:p>
            <a:pPr>
              <a:lnSpc>
                <a:spcPct val="100000"/>
              </a:lnSpc>
              <a:spcBef>
                <a:spcPts val="450"/>
              </a:spcBef>
              <a:spcAft>
                <a:spcPts val="450"/>
              </a:spcAft>
            </a:pPr>
            <a:r>
              <a:rPr lang="en-US" dirty="0"/>
              <a:t>Bob </a:t>
            </a:r>
            <a:r>
              <a:rPr lang="en-US" dirty="0" err="1"/>
              <a:t>VanderSpek</a:t>
            </a:r>
            <a:r>
              <a:rPr lang="en-US" dirty="0"/>
              <a:t>, Office of Consumer Affairs (Retired) </a:t>
            </a:r>
          </a:p>
          <a:p>
            <a:pPr>
              <a:lnSpc>
                <a:spcPct val="100000"/>
              </a:lnSpc>
              <a:spcBef>
                <a:spcPts val="450"/>
              </a:spcBef>
              <a:spcAft>
                <a:spcPts val="450"/>
              </a:spcAft>
            </a:pPr>
            <a:r>
              <a:rPr lang="en-US" dirty="0"/>
              <a:t>Becki Poling, Director, Office of Hospital Services </a:t>
            </a:r>
          </a:p>
          <a:p>
            <a:pPr>
              <a:lnSpc>
                <a:spcPct val="100000"/>
              </a:lnSpc>
              <a:spcBef>
                <a:spcPts val="450"/>
              </a:spcBef>
              <a:spcAft>
                <a:spcPts val="450"/>
              </a:spcAft>
            </a:pPr>
            <a:r>
              <a:rPr lang="en-US" dirty="0" err="1"/>
              <a:t>Marthagem</a:t>
            </a:r>
            <a:r>
              <a:rPr lang="en-US" dirty="0"/>
              <a:t> Whitlock, Assistant Commissioner, Division of Planning, Research, and Forensics </a:t>
            </a:r>
          </a:p>
          <a:p>
            <a:pPr>
              <a:lnSpc>
                <a:spcPct val="100000"/>
              </a:lnSpc>
              <a:spcBef>
                <a:spcPts val="450"/>
              </a:spcBef>
              <a:spcAft>
                <a:spcPts val="450"/>
              </a:spcAft>
            </a:pPr>
            <a:r>
              <a:rPr lang="en-US" dirty="0"/>
              <a:t> Cindy Sneed, former President of Crisis Management Group, Inc. </a:t>
            </a:r>
          </a:p>
          <a:p>
            <a:pPr>
              <a:lnSpc>
                <a:spcPct val="100000"/>
              </a:lnSpc>
              <a:spcAft>
                <a:spcPts val="450"/>
              </a:spcAft>
            </a:pPr>
            <a:endParaRPr lang="en-US" dirty="0"/>
          </a:p>
        </p:txBody>
      </p:sp>
      <p:sp>
        <p:nvSpPr>
          <p:cNvPr id="8" name="Rectangle 7">
            <a:extLst>
              <a:ext uri="{FF2B5EF4-FFF2-40B4-BE49-F238E27FC236}">
                <a16:creationId xmlns:a16="http://schemas.microsoft.com/office/drawing/2014/main" id="{6171F090-BB98-49D4-A685-741651A868C4}"/>
              </a:ext>
            </a:extLst>
          </p:cNvPr>
          <p:cNvSpPr/>
          <p:nvPr/>
        </p:nvSpPr>
        <p:spPr>
          <a:xfrm>
            <a:off x="136547" y="1185216"/>
            <a:ext cx="8870906" cy="506672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998243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500"/>
                                        <p:tgtEl>
                                          <p:spTgt spid="7">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500"/>
                                        <p:tgtEl>
                                          <p:spTgt spid="7">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fade">
                                      <p:cBhvr>
                                        <p:cTn id="31" dur="500"/>
                                        <p:tgtEl>
                                          <p:spTgt spid="7">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500"/>
                                        <p:tgtEl>
                                          <p:spTgt spid="7">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fade">
                                      <p:cBhvr>
                                        <p:cTn id="39" dur="500"/>
                                        <p:tgtEl>
                                          <p:spTgt spid="7">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Effect transition="in" filter="fade">
                                      <p:cBhvr>
                                        <p:cTn id="43" dur="500"/>
                                        <p:tgtEl>
                                          <p:spTgt spid="5">
                                            <p:txEl>
                                              <p:pRg st="0" end="0"/>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Effect transition="in" filter="fade">
                                      <p:cBhvr>
                                        <p:cTn id="47" dur="500"/>
                                        <p:tgtEl>
                                          <p:spTgt spid="6">
                                            <p:txEl>
                                              <p:pRg st="0" end="0"/>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fade">
                                      <p:cBhvr>
                                        <p:cTn id="51" dur="500"/>
                                        <p:tgtEl>
                                          <p:spTgt spid="6">
                                            <p:txEl>
                                              <p:pRg st="1" end="1"/>
                                            </p:txEl>
                                          </p:spTgt>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fade">
                                      <p:cBhvr>
                                        <p:cTn id="55" dur="500"/>
                                        <p:tgtEl>
                                          <p:spTgt spid="6">
                                            <p:txEl>
                                              <p:pRg st="2" end="2"/>
                                            </p:txEl>
                                          </p:spTgt>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6">
                                            <p:txEl>
                                              <p:pRg st="3" end="3"/>
                                            </p:txEl>
                                          </p:spTgt>
                                        </p:tgtEl>
                                        <p:attrNameLst>
                                          <p:attrName>style.visibility</p:attrName>
                                        </p:attrNameLst>
                                      </p:cBhvr>
                                      <p:to>
                                        <p:strVal val="visible"/>
                                      </p:to>
                                    </p:set>
                                    <p:animEffect transition="in" filter="fade">
                                      <p:cBhvr>
                                        <p:cTn id="59" dur="500"/>
                                        <p:tgtEl>
                                          <p:spTgt spid="6">
                                            <p:txEl>
                                              <p:pRg st="3" end="3"/>
                                            </p:txEl>
                                          </p:spTgt>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6">
                                            <p:txEl>
                                              <p:pRg st="4" end="4"/>
                                            </p:txEl>
                                          </p:spTgt>
                                        </p:tgtEl>
                                        <p:attrNameLst>
                                          <p:attrName>style.visibility</p:attrName>
                                        </p:attrNameLst>
                                      </p:cBhvr>
                                      <p:to>
                                        <p:strVal val="visible"/>
                                      </p:to>
                                    </p:set>
                                    <p:animEffect transition="in" filter="fade">
                                      <p:cBhvr>
                                        <p:cTn id="63" dur="500"/>
                                        <p:tgtEl>
                                          <p:spTgt spid="6">
                                            <p:txEl>
                                              <p:pRg st="4" end="4"/>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6">
                                            <p:txEl>
                                              <p:pRg st="5" end="5"/>
                                            </p:txEl>
                                          </p:spTgt>
                                        </p:tgtEl>
                                        <p:attrNameLst>
                                          <p:attrName>style.visibility</p:attrName>
                                        </p:attrNameLst>
                                      </p:cBhvr>
                                      <p:to>
                                        <p:strVal val="visible"/>
                                      </p:to>
                                    </p:set>
                                    <p:animEffect transition="in" filter="fade">
                                      <p:cBhvr>
                                        <p:cTn id="67" dur="500"/>
                                        <p:tgtEl>
                                          <p:spTgt spid="6">
                                            <p:txEl>
                                              <p:pRg st="5" end="5"/>
                                            </p:txEl>
                                          </p:spTgt>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6">
                                            <p:txEl>
                                              <p:pRg st="8" end="8"/>
                                            </p:txEl>
                                          </p:spTgt>
                                        </p:tgtEl>
                                        <p:attrNameLst>
                                          <p:attrName>style.visibility</p:attrName>
                                        </p:attrNameLst>
                                      </p:cBhvr>
                                      <p:to>
                                        <p:strVal val="visible"/>
                                      </p:to>
                                    </p:set>
                                    <p:animEffect transition="in" filter="fade">
                                      <p:cBhvr>
                                        <p:cTn id="71" dur="500"/>
                                        <p:tgtEl>
                                          <p:spTgt spid="6">
                                            <p:txEl>
                                              <p:pRg st="8" end="8"/>
                                            </p:txEl>
                                          </p:spTgt>
                                        </p:tgtEl>
                                      </p:cBhvr>
                                    </p:animEffect>
                                  </p:childTnLst>
                                </p:cTn>
                              </p:par>
                            </p:childTnLst>
                          </p:cTn>
                        </p:par>
                        <p:par>
                          <p:cTn id="72" fill="hold">
                            <p:stCondLst>
                              <p:cond delay="9000"/>
                            </p:stCondLst>
                            <p:childTnLst>
                              <p:par>
                                <p:cTn id="73" presetID="10" presetClass="entr" presetSubtype="0" fill="hold" grpId="0" nodeType="afterEffect">
                                  <p:stCondLst>
                                    <p:cond delay="0"/>
                                  </p:stCondLst>
                                  <p:childTnLst>
                                    <p:set>
                                      <p:cBhvr>
                                        <p:cTn id="74" dur="1" fill="hold">
                                          <p:stCondLst>
                                            <p:cond delay="0"/>
                                          </p:stCondLst>
                                        </p:cTn>
                                        <p:tgtEl>
                                          <p:spTgt spid="6">
                                            <p:txEl>
                                              <p:pRg st="9" end="9"/>
                                            </p:txEl>
                                          </p:spTgt>
                                        </p:tgtEl>
                                        <p:attrNameLst>
                                          <p:attrName>style.visibility</p:attrName>
                                        </p:attrNameLst>
                                      </p:cBhvr>
                                      <p:to>
                                        <p:strVal val="visible"/>
                                      </p:to>
                                    </p:set>
                                    <p:animEffect transition="in" filter="fade">
                                      <p:cBhvr>
                                        <p:cTn id="75" dur="500"/>
                                        <p:tgtEl>
                                          <p:spTgt spid="6">
                                            <p:txEl>
                                              <p:pRg st="9" end="9"/>
                                            </p:txEl>
                                          </p:spTgt>
                                        </p:tgtEl>
                                      </p:cBhvr>
                                    </p:animEffect>
                                  </p:childTnLst>
                                </p:cTn>
                              </p:par>
                            </p:childTnLst>
                          </p:cTn>
                        </p:par>
                        <p:par>
                          <p:cTn id="76" fill="hold">
                            <p:stCondLst>
                              <p:cond delay="9500"/>
                            </p:stCondLst>
                            <p:childTnLst>
                              <p:par>
                                <p:cTn id="77" presetID="10" presetClass="entr" presetSubtype="0" fill="hold" grpId="0" nodeType="afterEffect">
                                  <p:stCondLst>
                                    <p:cond delay="0"/>
                                  </p:stCondLst>
                                  <p:childTnLst>
                                    <p:set>
                                      <p:cBhvr>
                                        <p:cTn id="78" dur="1" fill="hold">
                                          <p:stCondLst>
                                            <p:cond delay="0"/>
                                          </p:stCondLst>
                                        </p:cTn>
                                        <p:tgtEl>
                                          <p:spTgt spid="6">
                                            <p:txEl>
                                              <p:pRg st="10" end="10"/>
                                            </p:txEl>
                                          </p:spTgt>
                                        </p:tgtEl>
                                        <p:attrNameLst>
                                          <p:attrName>style.visibility</p:attrName>
                                        </p:attrNameLst>
                                      </p:cBhvr>
                                      <p:to>
                                        <p:strVal val="visible"/>
                                      </p:to>
                                    </p:set>
                                    <p:animEffect transition="in" filter="fade">
                                      <p:cBhvr>
                                        <p:cTn id="79" dur="500"/>
                                        <p:tgtEl>
                                          <p:spTgt spid="6">
                                            <p:txEl>
                                              <p:pRg st="10" end="10"/>
                                            </p:txEl>
                                          </p:spTgt>
                                        </p:tgtEl>
                                      </p:cBhvr>
                                    </p:animEffect>
                                  </p:childTnLst>
                                </p:cTn>
                              </p:par>
                            </p:childTnLst>
                          </p:cTn>
                        </p:par>
                        <p:par>
                          <p:cTn id="80" fill="hold">
                            <p:stCondLst>
                              <p:cond delay="10000"/>
                            </p:stCondLst>
                            <p:childTnLst>
                              <p:par>
                                <p:cTn id="81" presetID="10" presetClass="entr" presetSubtype="0" fill="hold" grpId="0" nodeType="afterEffect">
                                  <p:stCondLst>
                                    <p:cond delay="0"/>
                                  </p:stCondLst>
                                  <p:childTnLst>
                                    <p:set>
                                      <p:cBhvr>
                                        <p:cTn id="82" dur="1" fill="hold">
                                          <p:stCondLst>
                                            <p:cond delay="0"/>
                                          </p:stCondLst>
                                        </p:cTn>
                                        <p:tgtEl>
                                          <p:spTgt spid="6">
                                            <p:txEl>
                                              <p:pRg st="11" end="11"/>
                                            </p:txEl>
                                          </p:spTgt>
                                        </p:tgtEl>
                                        <p:attrNameLst>
                                          <p:attrName>style.visibility</p:attrName>
                                        </p:attrNameLst>
                                      </p:cBhvr>
                                      <p:to>
                                        <p:strVal val="visible"/>
                                      </p:to>
                                    </p:set>
                                    <p:animEffect transition="in" filter="fade">
                                      <p:cBhvr>
                                        <p:cTn id="83" dur="500"/>
                                        <p:tgtEl>
                                          <p:spTgt spid="6">
                                            <p:txEl>
                                              <p:pRg st="11" end="11"/>
                                            </p:txEl>
                                          </p:spTgt>
                                        </p:tgtEl>
                                      </p:cBhvr>
                                    </p:animEffect>
                                  </p:childTnLst>
                                </p:cTn>
                              </p:par>
                            </p:childTnLst>
                          </p:cTn>
                        </p:par>
                        <p:par>
                          <p:cTn id="84" fill="hold">
                            <p:stCondLst>
                              <p:cond delay="10500"/>
                            </p:stCondLst>
                            <p:childTnLst>
                              <p:par>
                                <p:cTn id="85" presetID="10" presetClass="entr" presetSubtype="0" fill="hold" grpId="0" nodeType="afterEffect">
                                  <p:stCondLst>
                                    <p:cond delay="0"/>
                                  </p:stCondLst>
                                  <p:childTnLst>
                                    <p:set>
                                      <p:cBhvr>
                                        <p:cTn id="86" dur="1" fill="hold">
                                          <p:stCondLst>
                                            <p:cond delay="0"/>
                                          </p:stCondLst>
                                        </p:cTn>
                                        <p:tgtEl>
                                          <p:spTgt spid="6">
                                            <p:txEl>
                                              <p:pRg st="12" end="12"/>
                                            </p:txEl>
                                          </p:spTgt>
                                        </p:tgtEl>
                                        <p:attrNameLst>
                                          <p:attrName>style.visibility</p:attrName>
                                        </p:attrNameLst>
                                      </p:cBhvr>
                                      <p:to>
                                        <p:strVal val="visible"/>
                                      </p:to>
                                    </p:set>
                                    <p:animEffect transition="in" filter="fade">
                                      <p:cBhvr>
                                        <p:cTn id="87" dur="500"/>
                                        <p:tgtEl>
                                          <p:spTgt spid="6">
                                            <p:txEl>
                                              <p:pRg st="12" end="12"/>
                                            </p:txEl>
                                          </p:spTgt>
                                        </p:tgtEl>
                                      </p:cBhvr>
                                    </p:animEffect>
                                  </p:childTnLst>
                                </p:cTn>
                              </p:par>
                            </p:childTnLst>
                          </p:cTn>
                        </p:par>
                        <p:par>
                          <p:cTn id="88" fill="hold">
                            <p:stCondLst>
                              <p:cond delay="11000"/>
                            </p:stCondLst>
                            <p:childTnLst>
                              <p:par>
                                <p:cTn id="89" presetID="10" presetClass="entr" presetSubtype="0" fill="hold" grpId="0" nodeType="afterEffect">
                                  <p:stCondLst>
                                    <p:cond delay="0"/>
                                  </p:stCondLst>
                                  <p:childTnLst>
                                    <p:set>
                                      <p:cBhvr>
                                        <p:cTn id="90" dur="1" fill="hold">
                                          <p:stCondLst>
                                            <p:cond delay="0"/>
                                          </p:stCondLst>
                                        </p:cTn>
                                        <p:tgtEl>
                                          <p:spTgt spid="6">
                                            <p:txEl>
                                              <p:pRg st="13" end="13"/>
                                            </p:txEl>
                                          </p:spTgt>
                                        </p:tgtEl>
                                        <p:attrNameLst>
                                          <p:attrName>style.visibility</p:attrName>
                                        </p:attrNameLst>
                                      </p:cBhvr>
                                      <p:to>
                                        <p:strVal val="visible"/>
                                      </p:to>
                                    </p:set>
                                    <p:animEffect transition="in" filter="fade">
                                      <p:cBhvr>
                                        <p:cTn id="9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P spid="5" grpId="0" build="p"/>
      <p:bldP spid="6" grpId="0" build="p"/>
      <p:bldP spid="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60</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Depression, frustration, loneliness, guilt</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Sleep disturbances</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making decisions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Slow response time</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Hallucinations, delusions, illogical thinking</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Withdrawn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Bizarre behavior</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hidden button">
            <a:hlinkClick r:id="" action="ppaction://hlinkshowjump?jump=nextslide"/>
            <a:extLst>
              <a:ext uri="{FF2B5EF4-FFF2-40B4-BE49-F238E27FC236}">
                <a16:creationId xmlns:a16="http://schemas.microsoft.com/office/drawing/2014/main" id="{CE4D1709-50B2-46CF-8B47-0F614E31E609}"/>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1">
            <a:extLst>
              <a:ext uri="{FF2B5EF4-FFF2-40B4-BE49-F238E27FC236}">
                <a16:creationId xmlns:a16="http://schemas.microsoft.com/office/drawing/2014/main" id="{08F7905C-2360-400C-8AC0-FA91DAE6BE43}"/>
              </a:ext>
            </a:extLst>
          </p:cNvPr>
          <p:cNvSpPr txBox="1"/>
          <p:nvPr/>
        </p:nvSpPr>
        <p:spPr>
          <a:xfrm>
            <a:off x="2800412" y="2038002"/>
            <a:ext cx="5461085" cy="89383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Decrease stimuli</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Limit number of decisions to be made if possible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Take a directive stance about issues that relate to the person’s safety</a:t>
            </a:r>
          </a:p>
        </p:txBody>
      </p:sp>
      <p:sp>
        <p:nvSpPr>
          <p:cNvPr id="19" name="Title 7">
            <a:extLst>
              <a:ext uri="{FF2B5EF4-FFF2-40B4-BE49-F238E27FC236}">
                <a16:creationId xmlns:a16="http://schemas.microsoft.com/office/drawing/2014/main" id="{23B09950-4D18-47C3-BCF0-80171D02C38D}"/>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6503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61</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Depression, frustration, loneliness, guilt</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Sleep disturbances</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making decisions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Slow response time</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Hallucinations, delusions, illogical thinking</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Withdrawn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Bizarre behavior</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hidden button">
            <a:hlinkClick r:id="" action="ppaction://hlinkshowjump?jump=nextslide"/>
            <a:extLst>
              <a:ext uri="{FF2B5EF4-FFF2-40B4-BE49-F238E27FC236}">
                <a16:creationId xmlns:a16="http://schemas.microsoft.com/office/drawing/2014/main" id="{CE4D1709-50B2-46CF-8B47-0F614E31E609}"/>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1">
            <a:extLst>
              <a:ext uri="{FF2B5EF4-FFF2-40B4-BE49-F238E27FC236}">
                <a16:creationId xmlns:a16="http://schemas.microsoft.com/office/drawing/2014/main" id="{08F7905C-2360-400C-8AC0-FA91DAE6BE43}"/>
              </a:ext>
            </a:extLst>
          </p:cNvPr>
          <p:cNvSpPr txBox="1"/>
          <p:nvPr/>
        </p:nvSpPr>
        <p:spPr>
          <a:xfrm>
            <a:off x="2800412" y="2038002"/>
            <a:ext cx="5535513" cy="394082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dispute the person’s reality of experiencing delusions or hallucinations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Accept that this is what the person truly believes or perceives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encourage the person to express accelerated or illogical thoughts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Encourage the use of a quiet place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Stay calm</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Word sentences in simple terms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Ask one question at a time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Be clear, practical, and concrete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Allow time for the person to decode your communication and form an answer/response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Act as a buffer between the person and outside stimuli or other people if needed</a:t>
            </a:r>
          </a:p>
        </p:txBody>
      </p:sp>
      <p:sp>
        <p:nvSpPr>
          <p:cNvPr id="19" name="Title 7">
            <a:extLst>
              <a:ext uri="{FF2B5EF4-FFF2-40B4-BE49-F238E27FC236}">
                <a16:creationId xmlns:a16="http://schemas.microsoft.com/office/drawing/2014/main" id="{7137F8D1-3E9A-4BAC-AA0F-71B0D6D9899D}"/>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5650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62</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Depression, frustration, loneliness, guilt</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Sleep disturbances</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making decisions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Slow response time</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Hallucinations, delusions, illogical thinking</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Withdrawn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Bizarre behavior</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hidden button">
            <a:hlinkClick r:id="" action="ppaction://hlinkshowjump?jump=nextslide"/>
            <a:extLst>
              <a:ext uri="{FF2B5EF4-FFF2-40B4-BE49-F238E27FC236}">
                <a16:creationId xmlns:a16="http://schemas.microsoft.com/office/drawing/2014/main" id="{CE4D1709-50B2-46CF-8B47-0F614E31E609}"/>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1">
            <a:extLst>
              <a:ext uri="{FF2B5EF4-FFF2-40B4-BE49-F238E27FC236}">
                <a16:creationId xmlns:a16="http://schemas.microsoft.com/office/drawing/2014/main" id="{08F7905C-2360-400C-8AC0-FA91DAE6BE43}"/>
              </a:ext>
            </a:extLst>
          </p:cNvPr>
          <p:cNvSpPr txBox="1"/>
          <p:nvPr/>
        </p:nvSpPr>
        <p:spPr>
          <a:xfrm>
            <a:off x="2800412" y="2038002"/>
            <a:ext cx="5714938" cy="14478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Set firm limits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Identify bizarre or inappropriate behavior specifically. (It is better to say “Wrapping your fingers with aluminum foil to block thought transmissions might seem strange to many people,” rather than “You have some habits that other people would find strange.”)</a:t>
            </a:r>
          </a:p>
        </p:txBody>
      </p:sp>
      <p:sp>
        <p:nvSpPr>
          <p:cNvPr id="19" name="Title 7">
            <a:extLst>
              <a:ext uri="{FF2B5EF4-FFF2-40B4-BE49-F238E27FC236}">
                <a16:creationId xmlns:a16="http://schemas.microsoft.com/office/drawing/2014/main" id="{BAEFBF06-24BE-46DA-B8FC-B539FF1F342E}"/>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8936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63</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Depression, frustration, loneliness, guilt</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Sleep disturbances</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making decisions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Slow response time</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Hallucinations, delusions, illogical thinking</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Withdrawn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Bizarre behavior</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hidden button">
            <a:hlinkClick r:id="" action="ppaction://hlinkshowjump?jump=nextslide"/>
            <a:extLst>
              <a:ext uri="{FF2B5EF4-FFF2-40B4-BE49-F238E27FC236}">
                <a16:creationId xmlns:a16="http://schemas.microsoft.com/office/drawing/2014/main" id="{CE4D1709-50B2-46CF-8B47-0F614E31E609}"/>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1">
            <a:extLst>
              <a:ext uri="{FF2B5EF4-FFF2-40B4-BE49-F238E27FC236}">
                <a16:creationId xmlns:a16="http://schemas.microsoft.com/office/drawing/2014/main" id="{08F7905C-2360-400C-8AC0-FA91DAE6BE43}"/>
              </a:ext>
            </a:extLst>
          </p:cNvPr>
          <p:cNvSpPr txBox="1"/>
          <p:nvPr/>
        </p:nvSpPr>
        <p:spPr>
          <a:xfrm>
            <a:off x="2800412" y="2038002"/>
            <a:ext cx="5714938" cy="117083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Encourage adequate physical activities during the day</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Encourage reduction of caffeine and other stimulants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Encourage a regular bedtime and wake-up time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Help the person identify a calming pre-sleep routine</a:t>
            </a:r>
          </a:p>
        </p:txBody>
      </p:sp>
      <p:sp>
        <p:nvSpPr>
          <p:cNvPr id="19" name="Title 7">
            <a:extLst>
              <a:ext uri="{FF2B5EF4-FFF2-40B4-BE49-F238E27FC236}">
                <a16:creationId xmlns:a16="http://schemas.microsoft.com/office/drawing/2014/main" id="{405C0F9C-3DCF-4396-9801-F6D4E40CD1B3}"/>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608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64</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Depression, frustration, loneliness, guilt</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Sleep disturbances</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making decisions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Slow response time</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Hallucinations, delusions, illogical thinking</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Withdrawn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Bizarre behavior</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hidden button">
            <a:hlinkClick r:id="" action="ppaction://hlinkshowjump?jump=nextslide"/>
            <a:extLst>
              <a:ext uri="{FF2B5EF4-FFF2-40B4-BE49-F238E27FC236}">
                <a16:creationId xmlns:a16="http://schemas.microsoft.com/office/drawing/2014/main" id="{CE4D1709-50B2-46CF-8B47-0F614E31E609}"/>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1">
            <a:extLst>
              <a:ext uri="{FF2B5EF4-FFF2-40B4-BE49-F238E27FC236}">
                <a16:creationId xmlns:a16="http://schemas.microsoft.com/office/drawing/2014/main" id="{08F7905C-2360-400C-8AC0-FA91DAE6BE43}"/>
              </a:ext>
            </a:extLst>
          </p:cNvPr>
          <p:cNvSpPr txBox="1"/>
          <p:nvPr/>
        </p:nvSpPr>
        <p:spPr>
          <a:xfrm>
            <a:off x="2800412" y="2038002"/>
            <a:ext cx="5714938" cy="61683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Be patient</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Allow the person time to formulate a response</a:t>
            </a:r>
          </a:p>
        </p:txBody>
      </p:sp>
      <p:sp>
        <p:nvSpPr>
          <p:cNvPr id="19" name="Title 7">
            <a:extLst>
              <a:ext uri="{FF2B5EF4-FFF2-40B4-BE49-F238E27FC236}">
                <a16:creationId xmlns:a16="http://schemas.microsoft.com/office/drawing/2014/main" id="{7DCB30D3-3C9E-4DDD-877D-714CE8C08328}"/>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3631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950D07-6A95-40D7-AA9D-387F058769E4}"/>
              </a:ext>
            </a:extLst>
          </p:cNvPr>
          <p:cNvSpPr>
            <a:spLocks noGrp="1"/>
          </p:cNvSpPr>
          <p:nvPr>
            <p:ph type="ftr" sz="quarter" idx="11"/>
          </p:nvPr>
        </p:nvSpPr>
        <p:spPr/>
        <p:txBody>
          <a:bodyPr/>
          <a:lstStyle/>
          <a:p>
            <a:endParaRPr lang="en-US" dirty="0"/>
          </a:p>
        </p:txBody>
      </p:sp>
      <p:sp>
        <p:nvSpPr>
          <p:cNvPr id="3" name="Slide Number Placeholder 2">
            <a:extLst>
              <a:ext uri="{FF2B5EF4-FFF2-40B4-BE49-F238E27FC236}">
                <a16:creationId xmlns:a16="http://schemas.microsoft.com/office/drawing/2014/main" id="{FBC248E7-955D-4C43-9579-B3D2DAB56225}"/>
              </a:ext>
            </a:extLst>
          </p:cNvPr>
          <p:cNvSpPr>
            <a:spLocks noGrp="1"/>
          </p:cNvSpPr>
          <p:nvPr>
            <p:ph type="sldNum" sz="quarter" idx="12"/>
          </p:nvPr>
        </p:nvSpPr>
        <p:spPr/>
        <p:txBody>
          <a:bodyPr/>
          <a:lstStyle/>
          <a:p>
            <a:fld id="{C594740B-4443-42E0-BD04-50747A72C1C0}" type="slidenum">
              <a:rPr lang="en-US" smtClean="0"/>
              <a:t>65</a:t>
            </a:fld>
            <a:endParaRPr lang="en-US"/>
          </a:p>
        </p:txBody>
      </p:sp>
      <p:sp>
        <p:nvSpPr>
          <p:cNvPr id="4" name="BTN1">
            <a:extLst>
              <a:ext uri="{FF2B5EF4-FFF2-40B4-BE49-F238E27FC236}">
                <a16:creationId xmlns:a16="http://schemas.microsoft.com/office/drawing/2014/main" id="{B0FF651E-FBEB-4319-B464-6803575A0D5B}"/>
              </a:ext>
            </a:extLst>
          </p:cNvPr>
          <p:cNvSpPr/>
          <p:nvPr/>
        </p:nvSpPr>
        <p:spPr>
          <a:xfrm>
            <a:off x="628649" y="202869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Depression, frustration, loneliness, guilt</a:t>
            </a:r>
          </a:p>
        </p:txBody>
      </p:sp>
      <p:sp>
        <p:nvSpPr>
          <p:cNvPr id="5" name="BTN5">
            <a:extLst>
              <a:ext uri="{FF2B5EF4-FFF2-40B4-BE49-F238E27FC236}">
                <a16:creationId xmlns:a16="http://schemas.microsoft.com/office/drawing/2014/main" id="{7FCBBFC4-B6A8-4ABB-8C59-E921AA361E14}"/>
              </a:ext>
            </a:extLst>
          </p:cNvPr>
          <p:cNvSpPr/>
          <p:nvPr/>
        </p:nvSpPr>
        <p:spPr>
          <a:xfrm>
            <a:off x="628649" y="4193760"/>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Sleep disturbances</a:t>
            </a:r>
          </a:p>
        </p:txBody>
      </p:sp>
      <p:sp>
        <p:nvSpPr>
          <p:cNvPr id="11" name="BTN2">
            <a:extLst>
              <a:ext uri="{FF2B5EF4-FFF2-40B4-BE49-F238E27FC236}">
                <a16:creationId xmlns:a16="http://schemas.microsoft.com/office/drawing/2014/main" id="{CCDCB172-67EF-49FA-9D0F-138ABEEA7A89}"/>
              </a:ext>
            </a:extLst>
          </p:cNvPr>
          <p:cNvSpPr/>
          <p:nvPr/>
        </p:nvSpPr>
        <p:spPr>
          <a:xfrm>
            <a:off x="628649" y="2569962"/>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Difficulty making decisions</a:t>
            </a:r>
          </a:p>
        </p:txBody>
      </p:sp>
      <p:sp>
        <p:nvSpPr>
          <p:cNvPr id="12" name="BTN6">
            <a:extLst>
              <a:ext uri="{FF2B5EF4-FFF2-40B4-BE49-F238E27FC236}">
                <a16:creationId xmlns:a16="http://schemas.microsoft.com/office/drawing/2014/main" id="{37207BAE-AF21-4CE0-B760-07F50641BC84}"/>
              </a:ext>
            </a:extLst>
          </p:cNvPr>
          <p:cNvSpPr/>
          <p:nvPr/>
        </p:nvSpPr>
        <p:spPr>
          <a:xfrm>
            <a:off x="628649" y="4735026"/>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Slow response time</a:t>
            </a:r>
          </a:p>
        </p:txBody>
      </p:sp>
      <p:sp>
        <p:nvSpPr>
          <p:cNvPr id="16" name="BTN3">
            <a:extLst>
              <a:ext uri="{FF2B5EF4-FFF2-40B4-BE49-F238E27FC236}">
                <a16:creationId xmlns:a16="http://schemas.microsoft.com/office/drawing/2014/main" id="{4EDBB7D1-A7AC-4629-9699-6D6D44539C77}"/>
              </a:ext>
            </a:extLst>
          </p:cNvPr>
          <p:cNvSpPr/>
          <p:nvPr/>
        </p:nvSpPr>
        <p:spPr>
          <a:xfrm>
            <a:off x="628649" y="3111228"/>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Hallucinations, delusions, illogical thinking</a:t>
            </a:r>
          </a:p>
        </p:txBody>
      </p:sp>
      <p:sp>
        <p:nvSpPr>
          <p:cNvPr id="17" name="BTN7">
            <a:extLst>
              <a:ext uri="{FF2B5EF4-FFF2-40B4-BE49-F238E27FC236}">
                <a16:creationId xmlns:a16="http://schemas.microsoft.com/office/drawing/2014/main" id="{C2806C7F-2F55-41D4-A6CA-C77EFA59DECA}"/>
              </a:ext>
            </a:extLst>
          </p:cNvPr>
          <p:cNvSpPr/>
          <p:nvPr/>
        </p:nvSpPr>
        <p:spPr>
          <a:xfrm>
            <a:off x="628649" y="5276293"/>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Withdrawn behavior</a:t>
            </a:r>
          </a:p>
        </p:txBody>
      </p:sp>
      <p:sp>
        <p:nvSpPr>
          <p:cNvPr id="18" name="BTN4">
            <a:extLst>
              <a:ext uri="{FF2B5EF4-FFF2-40B4-BE49-F238E27FC236}">
                <a16:creationId xmlns:a16="http://schemas.microsoft.com/office/drawing/2014/main" id="{ADF28F60-BF04-4F21-9F86-3C373B653070}"/>
              </a:ext>
            </a:extLst>
          </p:cNvPr>
          <p:cNvSpPr/>
          <p:nvPr/>
        </p:nvSpPr>
        <p:spPr>
          <a:xfrm>
            <a:off x="628649" y="3652494"/>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latin typeface="Open Sans" panose="020B0606030504020204" pitchFamily="34" charset="0"/>
                <a:ea typeface="Open Sans" panose="020B0606030504020204" pitchFamily="34" charset="0"/>
                <a:cs typeface="Open Sans" panose="020B0606030504020204" pitchFamily="34" charset="0"/>
              </a:rPr>
              <a:t>Bizarre behavior</a:t>
            </a:r>
          </a:p>
        </p:txBody>
      </p:sp>
      <p:sp>
        <p:nvSpPr>
          <p:cNvPr id="14" name="Rectangle 13">
            <a:extLst>
              <a:ext uri="{FF2B5EF4-FFF2-40B4-BE49-F238E27FC236}">
                <a16:creationId xmlns:a16="http://schemas.microsoft.com/office/drawing/2014/main" id="{C291421F-84C0-4B0E-B4B8-41F54C44C564}"/>
              </a:ext>
            </a:extLst>
          </p:cNvPr>
          <p:cNvSpPr/>
          <p:nvPr/>
        </p:nvSpPr>
        <p:spPr>
          <a:xfrm>
            <a:off x="2721429" y="1469571"/>
            <a:ext cx="5954485" cy="46264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hidden button">
            <a:hlinkClick r:id="" action="ppaction://hlinkshowjump?jump=nextslide"/>
            <a:extLst>
              <a:ext uri="{FF2B5EF4-FFF2-40B4-BE49-F238E27FC236}">
                <a16:creationId xmlns:a16="http://schemas.microsoft.com/office/drawing/2014/main" id="{CE4D1709-50B2-46CF-8B47-0F614E31E609}"/>
              </a:ext>
            </a:extLst>
          </p:cNvPr>
          <p:cNvSpPr/>
          <p:nvPr/>
        </p:nvSpPr>
        <p:spPr>
          <a:xfrm>
            <a:off x="628649" y="2019323"/>
            <a:ext cx="1932216" cy="3734425"/>
          </a:xfrm>
          <a:prstGeom prst="rect">
            <a:avLst/>
          </a:prstGeom>
          <a:solidFill>
            <a:srgbClr val="000000">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1">
            <a:extLst>
              <a:ext uri="{FF2B5EF4-FFF2-40B4-BE49-F238E27FC236}">
                <a16:creationId xmlns:a16="http://schemas.microsoft.com/office/drawing/2014/main" id="{08F7905C-2360-400C-8AC0-FA91DAE6BE43}"/>
              </a:ext>
            </a:extLst>
          </p:cNvPr>
          <p:cNvSpPr txBox="1"/>
          <p:nvPr/>
        </p:nvSpPr>
        <p:spPr>
          <a:xfrm>
            <a:off x="2800412" y="2038002"/>
            <a:ext cx="5714938" cy="144783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People with schizophrenia need a quiet place to withdraw and may wish to be alone more often than other people</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Allow the person some quiet time as a way to cope with chaos</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take withdrawal as rejection</a:t>
            </a:r>
          </a:p>
          <a:p>
            <a:pPr marL="285750" indent="-285750">
              <a:lnSpc>
                <a:spcPct val="150000"/>
              </a:lnSpc>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Be available at the person’s request</a:t>
            </a:r>
          </a:p>
        </p:txBody>
      </p:sp>
      <p:sp>
        <p:nvSpPr>
          <p:cNvPr id="19" name="Title 7">
            <a:extLst>
              <a:ext uri="{FF2B5EF4-FFF2-40B4-BE49-F238E27FC236}">
                <a16:creationId xmlns:a16="http://schemas.microsoft.com/office/drawing/2014/main" id="{208BC7E3-88C2-4FB7-961D-BF72893403F4}"/>
              </a:ext>
            </a:extLst>
          </p:cNvPr>
          <p:cNvSpPr>
            <a:spLocks noGrp="1"/>
          </p:cNvSpPr>
          <p:nvPr>
            <p:ph type="title"/>
          </p:nvPr>
        </p:nvSpPr>
        <p:spPr>
          <a:xfrm>
            <a:off x="2732199" y="1022234"/>
            <a:ext cx="5954485" cy="997089"/>
          </a:xfrm>
        </p:spPr>
        <p:txBody>
          <a:bodyPr>
            <a:noAutofit/>
          </a:bodyPr>
          <a:lstStyle/>
          <a:p>
            <a:pPr>
              <a:lnSpc>
                <a:spcPts val="1400"/>
              </a:lnSpc>
              <a:spcAft>
                <a:spcPts val="600"/>
              </a:spcAft>
            </a:pPr>
            <a:r>
              <a:rPr lang="en-US" dirty="0"/>
              <a:t>Symptom Behaviors</a:t>
            </a:r>
            <a:br>
              <a:rPr lang="en-US" dirty="0"/>
            </a:br>
            <a:br>
              <a:rPr lang="en-US" dirty="0"/>
            </a:b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beginning with the topmost and work downward, to learn suggested ways to help with these behaviors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8620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C3D9-8F77-4D0A-806B-8AB06CD9D8A0}"/>
              </a:ext>
            </a:extLst>
          </p:cNvPr>
          <p:cNvSpPr>
            <a:spLocks noGrp="1"/>
          </p:cNvSpPr>
          <p:nvPr>
            <p:ph type="title"/>
          </p:nvPr>
        </p:nvSpPr>
        <p:spPr>
          <a:xfrm>
            <a:off x="628650" y="1339709"/>
            <a:ext cx="7886700" cy="616801"/>
          </a:xfrm>
        </p:spPr>
        <p:txBody>
          <a:bodyPr>
            <a:normAutofit fontScale="90000"/>
          </a:bodyPr>
          <a:lstStyle/>
          <a:p>
            <a:r>
              <a:rPr lang="en-US" dirty="0"/>
              <a:t>How does a crisis services provider help the person go about exploring possible alternative solutions?</a:t>
            </a:r>
          </a:p>
        </p:txBody>
      </p:sp>
      <p:sp>
        <p:nvSpPr>
          <p:cNvPr id="3" name="Content Placeholder 2">
            <a:extLst>
              <a:ext uri="{FF2B5EF4-FFF2-40B4-BE49-F238E27FC236}">
                <a16:creationId xmlns:a16="http://schemas.microsoft.com/office/drawing/2014/main" id="{8CCF6322-998A-4A82-9AE3-9E13038C0662}"/>
              </a:ext>
            </a:extLst>
          </p:cNvPr>
          <p:cNvSpPr>
            <a:spLocks noGrp="1"/>
          </p:cNvSpPr>
          <p:nvPr>
            <p:ph idx="4294967295"/>
          </p:nvPr>
        </p:nvSpPr>
        <p:spPr>
          <a:xfrm>
            <a:off x="438149" y="2091446"/>
            <a:ext cx="8280767" cy="4171138"/>
          </a:xfrm>
        </p:spPr>
        <p:txBody>
          <a:bodyPr>
            <a:noAutofit/>
          </a:bodyPr>
          <a:lstStyle/>
          <a:p>
            <a:pPr>
              <a:lnSpc>
                <a:spcPct val="100000"/>
              </a:lnSpc>
            </a:pPr>
            <a:r>
              <a:rPr lang="en-US" dirty="0"/>
              <a:t>Several questions are pertinent to exploring alternatives. Many people in crisis tend to see their world in black and white. They feel that they have limited options. Offer alternatives that the person may not have thought of. </a:t>
            </a:r>
            <a:r>
              <a:rPr lang="en-US" baseline="30000" dirty="0"/>
              <a:t>12</a:t>
            </a: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sz="1200" b="1" dirty="0">
              <a:solidFill>
                <a:srgbClr val="20386D"/>
              </a:solidFill>
              <a:latin typeface="PermianSlabSerifTypeface" panose="02000000000000000000" pitchFamily="50" charset="0"/>
            </a:endParaRPr>
          </a:p>
          <a:p>
            <a:pPr>
              <a:lnSpc>
                <a:spcPct val="100000"/>
              </a:lnSpc>
            </a:pPr>
            <a:r>
              <a:rPr lang="en-US" sz="1600" b="1" dirty="0">
                <a:solidFill>
                  <a:srgbClr val="20386D"/>
                </a:solidFill>
                <a:latin typeface="PermianSlabSerifTypeface" panose="02000000000000000000" pitchFamily="50" charset="0"/>
              </a:rPr>
              <a:t>What is involved in a crisis plan?</a:t>
            </a:r>
          </a:p>
          <a:p>
            <a:pPr>
              <a:lnSpc>
                <a:spcPct val="100000"/>
              </a:lnSpc>
            </a:pPr>
            <a:r>
              <a:rPr lang="en-US" dirty="0"/>
              <a:t>If someone has an active mental health provider, it is possible they may have an existing crisis plan, also referred to as a safety plan or a crisis management plan, they have developed with their mental health provider. If this is the case, it is necessary to try to access the person’s current crisis plan.</a:t>
            </a:r>
          </a:p>
          <a:p>
            <a:pPr>
              <a:lnSpc>
                <a:spcPct val="100000"/>
              </a:lnSpc>
            </a:pPr>
            <a:r>
              <a:rPr lang="en-US" dirty="0"/>
              <a:t>The plan that is developed should be short-term, clear, doable and developed as much as possible by the person experiencing the crisis situation. Specific activities that will give the person the feeling of empowerment or hope over his/her life should be included. Safety planning is covered in further detail in Chapter Four. </a:t>
            </a:r>
            <a:br>
              <a:rPr lang="en-US" dirty="0"/>
            </a:br>
            <a:endParaRPr lang="en-US" dirty="0"/>
          </a:p>
        </p:txBody>
      </p:sp>
      <p:sp>
        <p:nvSpPr>
          <p:cNvPr id="4" name="Footer Placeholder 3">
            <a:extLst>
              <a:ext uri="{FF2B5EF4-FFF2-40B4-BE49-F238E27FC236}">
                <a16:creationId xmlns:a16="http://schemas.microsoft.com/office/drawing/2014/main" id="{39CA6BD2-A820-4B46-9946-FFA21532F443}"/>
              </a:ext>
            </a:extLst>
          </p:cNvPr>
          <p:cNvSpPr>
            <a:spLocks noGrp="1"/>
          </p:cNvSpPr>
          <p:nvPr>
            <p:ph type="ftr" sz="quarter" idx="11"/>
          </p:nvPr>
        </p:nvSpPr>
        <p:spPr/>
        <p:txBody>
          <a:bodyPr/>
          <a:lstStyle/>
          <a:p>
            <a:r>
              <a:rPr lang="en-US" sz="750" baseline="30000" dirty="0"/>
              <a:t>12</a:t>
            </a:r>
            <a:r>
              <a:rPr lang="en-US" sz="750" dirty="0"/>
              <a:t> Ibid. 4.</a:t>
            </a:r>
          </a:p>
        </p:txBody>
      </p:sp>
      <p:sp>
        <p:nvSpPr>
          <p:cNvPr id="5" name="Slide Number Placeholder 4">
            <a:extLst>
              <a:ext uri="{FF2B5EF4-FFF2-40B4-BE49-F238E27FC236}">
                <a16:creationId xmlns:a16="http://schemas.microsoft.com/office/drawing/2014/main" id="{F312233D-80CB-4987-9FDA-7DF36572CF36}"/>
              </a:ext>
            </a:extLst>
          </p:cNvPr>
          <p:cNvSpPr>
            <a:spLocks noGrp="1"/>
          </p:cNvSpPr>
          <p:nvPr>
            <p:ph type="sldNum" sz="quarter" idx="12"/>
          </p:nvPr>
        </p:nvSpPr>
        <p:spPr/>
        <p:txBody>
          <a:bodyPr/>
          <a:lstStyle/>
          <a:p>
            <a:fld id="{C594740B-4443-42E0-BD04-50747A72C1C0}" type="slidenum">
              <a:rPr lang="en-US" smtClean="0"/>
              <a:t>66</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922155346"/>
              </p:ext>
            </p:extLst>
          </p:nvPr>
        </p:nvGraphicFramePr>
        <p:xfrm>
          <a:off x="524539" y="2686503"/>
          <a:ext cx="8077200" cy="1234440"/>
        </p:xfrm>
        <a:graphic>
          <a:graphicData uri="http://schemas.openxmlformats.org/drawingml/2006/table">
            <a:tbl>
              <a:tblPr bandRow="1">
                <a:tableStyleId>{7DF18680-E054-41AD-8BC1-D1AEF772440D}</a:tableStyleId>
              </a:tblPr>
              <a:tblGrid>
                <a:gridCol w="2692400">
                  <a:extLst>
                    <a:ext uri="{9D8B030D-6E8A-4147-A177-3AD203B41FA5}">
                      <a16:colId xmlns:a16="http://schemas.microsoft.com/office/drawing/2014/main" val="20000"/>
                    </a:ext>
                  </a:extLst>
                </a:gridCol>
                <a:gridCol w="2692400">
                  <a:extLst>
                    <a:ext uri="{9D8B030D-6E8A-4147-A177-3AD203B41FA5}">
                      <a16:colId xmlns:a16="http://schemas.microsoft.com/office/drawing/2014/main" val="20001"/>
                    </a:ext>
                  </a:extLst>
                </a:gridCol>
                <a:gridCol w="2692400">
                  <a:extLst>
                    <a:ext uri="{9D8B030D-6E8A-4147-A177-3AD203B41FA5}">
                      <a16:colId xmlns:a16="http://schemas.microsoft.com/office/drawing/2014/main" val="20002"/>
                    </a:ext>
                  </a:extLst>
                </a:gridCol>
              </a:tblGrid>
              <a:tr h="495181">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1. What does the person believe is the most important</a:t>
                      </a:r>
                      <a:r>
                        <a:rPr lang="en-US" sz="1200" baseline="0" dirty="0">
                          <a:latin typeface="Open Sans" panose="020B0606030504020204" pitchFamily="34" charset="0"/>
                          <a:ea typeface="Open Sans" panose="020B0606030504020204" pitchFamily="34" charset="0"/>
                          <a:cs typeface="Open Sans" panose="020B0606030504020204" pitchFamily="34" charset="0"/>
                        </a:rPr>
                        <a:t> issue that he/she is dealing with?</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2. What is the person hoping for?</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3. What</a:t>
                      </a:r>
                      <a:r>
                        <a:rPr lang="en-US" sz="1200" baseline="0" dirty="0">
                          <a:latin typeface="Open Sans" panose="020B0606030504020204" pitchFamily="34" charset="0"/>
                          <a:ea typeface="Open Sans" panose="020B0606030504020204" pitchFamily="34" charset="0"/>
                          <a:cs typeface="Open Sans" panose="020B0606030504020204" pitchFamily="34" charset="0"/>
                        </a:rPr>
                        <a:t> does the person think he/she needs?</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tc>
                <a:extLst>
                  <a:ext uri="{0D108BD9-81ED-4DB2-BD59-A6C34878D82A}">
                    <a16:rowId xmlns:a16="http://schemas.microsoft.com/office/drawing/2014/main" val="10000"/>
                  </a:ext>
                </a:extLst>
              </a:tr>
              <a:tr h="495181">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4. What</a:t>
                      </a:r>
                      <a:r>
                        <a:rPr lang="en-US" sz="1200" baseline="0" dirty="0">
                          <a:latin typeface="Open Sans" panose="020B0606030504020204" pitchFamily="34" charset="0"/>
                          <a:ea typeface="Open Sans" panose="020B0606030504020204" pitchFamily="34" charset="0"/>
                          <a:cs typeface="Open Sans" panose="020B0606030504020204" pitchFamily="34" charset="0"/>
                        </a:rPr>
                        <a:t> has he/she already tried?</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5. What</a:t>
                      </a:r>
                      <a:r>
                        <a:rPr lang="en-US" sz="1200" baseline="0" dirty="0">
                          <a:latin typeface="Open Sans" panose="020B0606030504020204" pitchFamily="34" charset="0"/>
                          <a:ea typeface="Open Sans" panose="020B0606030504020204" pitchFamily="34" charset="0"/>
                          <a:cs typeface="Open Sans" panose="020B0606030504020204" pitchFamily="34" charset="0"/>
                        </a:rPr>
                        <a:t> has worked in the past?</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6.</a:t>
                      </a:r>
                      <a:r>
                        <a:rPr lang="en-US" sz="1200" baseline="0" dirty="0">
                          <a:latin typeface="Open Sans" panose="020B0606030504020204" pitchFamily="34" charset="0"/>
                          <a:ea typeface="Open Sans" panose="020B0606030504020204" pitchFamily="34" charset="0"/>
                          <a:cs typeface="Open Sans" panose="020B0606030504020204" pitchFamily="34" charset="0"/>
                        </a:rPr>
                        <a:t> What personal and community resources does this person have to draw on?</a:t>
                      </a:r>
                      <a:endParaRPr lang="en-US" sz="1200" dirty="0">
                        <a:latin typeface="Open Sans" panose="020B0606030504020204" pitchFamily="34" charset="0"/>
                        <a:ea typeface="Open Sans" panose="020B0606030504020204" pitchFamily="34" charset="0"/>
                        <a:cs typeface="Open Sans" panose="020B0606030504020204" pitchFamily="34" charset="0"/>
                      </a:endParaRPr>
                    </a:p>
                  </a:txBody>
                  <a:tcPr marL="68580" marR="68580" marT="34290" marB="34290" anchor="ctr"/>
                </a:tc>
                <a:extLst>
                  <a:ext uri="{0D108BD9-81ED-4DB2-BD59-A6C34878D82A}">
                    <a16:rowId xmlns:a16="http://schemas.microsoft.com/office/drawing/2014/main" val="10001"/>
                  </a:ext>
                </a:extLst>
              </a:tr>
            </a:tbl>
          </a:graphicData>
        </a:graphic>
      </p:graphicFrame>
      <p:sp>
        <p:nvSpPr>
          <p:cNvPr id="8" name="Rectangle 7">
            <a:extLst>
              <a:ext uri="{FF2B5EF4-FFF2-40B4-BE49-F238E27FC236}">
                <a16:creationId xmlns:a16="http://schemas.microsoft.com/office/drawing/2014/main" id="{0C172655-F895-4550-8BC8-EA6060B4EC9B}"/>
              </a:ext>
            </a:extLst>
          </p:cNvPr>
          <p:cNvSpPr/>
          <p:nvPr/>
        </p:nvSpPr>
        <p:spPr>
          <a:xfrm>
            <a:off x="311889" y="2048915"/>
            <a:ext cx="8502501" cy="3830890"/>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0" name="line">
            <a:extLst>
              <a:ext uri="{FF2B5EF4-FFF2-40B4-BE49-F238E27FC236}">
                <a16:creationId xmlns:a16="http://schemas.microsoft.com/office/drawing/2014/main" id="{AD230597-C4CE-4D8D-9B82-4ACC0EF845DD}"/>
              </a:ext>
            </a:extLst>
          </p:cNvPr>
          <p:cNvCxnSpPr>
            <a:cxnSpLocks/>
          </p:cNvCxnSpPr>
          <p:nvPr/>
        </p:nvCxnSpPr>
        <p:spPr>
          <a:xfrm>
            <a:off x="524539" y="4483877"/>
            <a:ext cx="8077200"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61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par>
                          <p:cTn id="24" fill="hold">
                            <p:stCondLst>
                              <p:cond delay="3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CBD19-5737-4057-AF45-258B5EE5A3FE}"/>
              </a:ext>
            </a:extLst>
          </p:cNvPr>
          <p:cNvSpPr>
            <a:spLocks noGrp="1"/>
          </p:cNvSpPr>
          <p:nvPr>
            <p:ph type="title"/>
          </p:nvPr>
        </p:nvSpPr>
        <p:spPr>
          <a:xfrm>
            <a:off x="627457" y="2819502"/>
            <a:ext cx="7886700" cy="365126"/>
          </a:xfrm>
        </p:spPr>
        <p:txBody>
          <a:bodyPr>
            <a:noAutofit/>
          </a:bodyPr>
          <a:lstStyle/>
          <a:p>
            <a:pPr defTabSz="693670">
              <a:spcBef>
                <a:spcPts val="227"/>
              </a:spcBef>
              <a:defRPr/>
            </a:pPr>
            <a:r>
              <a:rPr lang="en-US" sz="1800" b="1" dirty="0">
                <a:solidFill>
                  <a:srgbClr val="EF3925"/>
                </a:solidFill>
                <a:latin typeface="PermianSlabSerifTypeface" panose="02000000000000000000" pitchFamily="50" charset="0"/>
              </a:rPr>
              <a:t>De-Escalating Crisis Situations</a:t>
            </a:r>
            <a:r>
              <a:rPr lang="en-US" sz="1800" b="1" baseline="30000" dirty="0">
                <a:solidFill>
                  <a:srgbClr val="EF3925"/>
                </a:solidFill>
                <a:latin typeface="PermianSlabSerifTypeface" panose="02000000000000000000" pitchFamily="50" charset="0"/>
              </a:rPr>
              <a:t>13</a:t>
            </a:r>
            <a:endParaRPr lang="en-US" dirty="0"/>
          </a:p>
        </p:txBody>
      </p:sp>
      <p:sp>
        <p:nvSpPr>
          <p:cNvPr id="2" name="Footer Placeholder 1">
            <a:extLst>
              <a:ext uri="{FF2B5EF4-FFF2-40B4-BE49-F238E27FC236}">
                <a16:creationId xmlns:a16="http://schemas.microsoft.com/office/drawing/2014/main" id="{35D614A6-B7B8-4090-823F-FEFBB0059D58}"/>
              </a:ext>
            </a:extLst>
          </p:cNvPr>
          <p:cNvSpPr>
            <a:spLocks noGrp="1"/>
          </p:cNvSpPr>
          <p:nvPr>
            <p:ph type="ftr" sz="quarter" idx="11"/>
          </p:nvPr>
        </p:nvSpPr>
        <p:spPr/>
        <p:txBody>
          <a:bodyPr/>
          <a:lstStyle/>
          <a:p>
            <a:r>
              <a:rPr lang="en-US" sz="750" baseline="30000" dirty="0"/>
              <a:t>13</a:t>
            </a:r>
            <a:r>
              <a:rPr lang="en-US" sz="750" dirty="0"/>
              <a:t> Maureen Malloy, R.N., Hennepin County Behavioral Outreach Program, </a:t>
            </a:r>
            <a:r>
              <a:rPr lang="en-US" sz="750" dirty="0" err="1"/>
              <a:t>Hennipin</a:t>
            </a:r>
            <a:r>
              <a:rPr lang="en-US" sz="750" dirty="0"/>
              <a:t> County Medical Center, Minneapolis, MN. DHS Advisory Group Meeting, Jan. 30, 2002.</a:t>
            </a:r>
          </a:p>
        </p:txBody>
      </p:sp>
      <p:sp>
        <p:nvSpPr>
          <p:cNvPr id="8" name="Slide Number Placeholder 7">
            <a:extLst>
              <a:ext uri="{FF2B5EF4-FFF2-40B4-BE49-F238E27FC236}">
                <a16:creationId xmlns:a16="http://schemas.microsoft.com/office/drawing/2014/main" id="{32B94025-093D-4197-8475-AFD5995EFDA6}"/>
              </a:ext>
            </a:extLst>
          </p:cNvPr>
          <p:cNvSpPr>
            <a:spLocks noGrp="1"/>
          </p:cNvSpPr>
          <p:nvPr>
            <p:ph type="sldNum" sz="quarter" idx="12"/>
          </p:nvPr>
        </p:nvSpPr>
        <p:spPr/>
        <p:txBody>
          <a:bodyPr/>
          <a:lstStyle/>
          <a:p>
            <a:fld id="{C594740B-4443-42E0-BD04-50747A72C1C0}" type="slidenum">
              <a:rPr lang="en-US" smtClean="0"/>
              <a:t>67</a:t>
            </a:fld>
            <a:endParaRPr lang="en-US"/>
          </a:p>
        </p:txBody>
      </p:sp>
      <p:sp>
        <p:nvSpPr>
          <p:cNvPr id="17" name="Btn1">
            <a:hlinkClick r:id="" action="ppaction://hlinkshowjump?jump=nextslide"/>
            <a:extLst>
              <a:ext uri="{FF2B5EF4-FFF2-40B4-BE49-F238E27FC236}">
                <a16:creationId xmlns:a16="http://schemas.microsoft.com/office/drawing/2014/main" id="{BBB3CD37-C5BD-4CF6-ADDB-384333E4DA7A}"/>
              </a:ext>
            </a:extLst>
          </p:cNvPr>
          <p:cNvSpPr/>
          <p:nvPr/>
        </p:nvSpPr>
        <p:spPr>
          <a:xfrm>
            <a:off x="1603288" y="3496391"/>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1. DO’s</a:t>
            </a:r>
          </a:p>
        </p:txBody>
      </p:sp>
      <p:sp>
        <p:nvSpPr>
          <p:cNvPr id="18" name="Btn2">
            <a:hlinkClick r:id="rId2" action="ppaction://hlinksldjump"/>
            <a:extLst>
              <a:ext uri="{FF2B5EF4-FFF2-40B4-BE49-F238E27FC236}">
                <a16:creationId xmlns:a16="http://schemas.microsoft.com/office/drawing/2014/main" id="{CD6FB1F5-DD7B-46F1-ABB8-31BDEC56A088}"/>
              </a:ext>
            </a:extLst>
          </p:cNvPr>
          <p:cNvSpPr/>
          <p:nvPr/>
        </p:nvSpPr>
        <p:spPr>
          <a:xfrm>
            <a:off x="5612123" y="3496391"/>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2. DON’Ts</a:t>
            </a:r>
          </a:p>
        </p:txBody>
      </p:sp>
      <p:sp>
        <p:nvSpPr>
          <p:cNvPr id="4" name="Rectangle 3">
            <a:extLst>
              <a:ext uri="{FF2B5EF4-FFF2-40B4-BE49-F238E27FC236}">
                <a16:creationId xmlns:a16="http://schemas.microsoft.com/office/drawing/2014/main" id="{F9C6FF8F-9561-4387-8FB2-A7161ACDA88D}"/>
              </a:ext>
            </a:extLst>
          </p:cNvPr>
          <p:cNvSpPr/>
          <p:nvPr/>
        </p:nvSpPr>
        <p:spPr>
          <a:xfrm>
            <a:off x="627457" y="982951"/>
            <a:ext cx="7886699" cy="1717720"/>
          </a:xfrm>
          <a:prstGeom prst="rect">
            <a:avLst/>
          </a:prstGeom>
        </p:spPr>
        <p:txBody>
          <a:bodyPr wrap="square">
            <a:noAutofit/>
          </a:bodyPr>
          <a:lstStyle/>
          <a:p>
            <a:pPr>
              <a:spcBef>
                <a:spcPts val="1200"/>
              </a:spcBef>
            </a:pPr>
            <a:r>
              <a:rPr lang="en-US" sz="1600" b="1" dirty="0">
                <a:solidFill>
                  <a:srgbClr val="20386D"/>
                </a:solidFill>
                <a:latin typeface="PermianSlabSerifTypeface" panose="02000000000000000000" pitchFamily="50" charset="0"/>
                <a:ea typeface="Open Sans" panose="020B0606030504020204" pitchFamily="34" charset="0"/>
                <a:cs typeface="Open Sans" panose="020B0606030504020204" pitchFamily="34" charset="0"/>
              </a:rPr>
              <a:t>What are follow-up measures?</a:t>
            </a:r>
          </a:p>
          <a:p>
            <a:pPr>
              <a:spcBef>
                <a:spcPts val="600"/>
              </a:spcBef>
              <a:spcAft>
                <a:spcPts val="600"/>
              </a:spcAft>
            </a:pPr>
            <a:br>
              <a:rPr lang="en-US" sz="100" b="1"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The follow-up service is a very important part of the crisis intervention services. Follow-up services can be telephone call(s) or face-to-face assessment(s) between crisis staff and the individual, following crisis intervention, respite, or stabilization to ensure the safety of the individual until treatment is scheduled or treatment begins and/or the crisis is alleviated and/or stabilized. Follow-up services can include crisis services staff contacting the individual only one time or can include several contacts a day for several days, as deemed appropriate by crisis staff. Contractual time frames and/or standards for follow-up must be followed.</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16C9A7B-A353-41AF-9987-CE6E6AF6A40D}"/>
              </a:ext>
            </a:extLst>
          </p:cNvPr>
          <p:cNvSpPr/>
          <p:nvPr/>
        </p:nvSpPr>
        <p:spPr>
          <a:xfrm>
            <a:off x="523942" y="893136"/>
            <a:ext cx="8094922" cy="184210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3" name="line">
            <a:extLst>
              <a:ext uri="{FF2B5EF4-FFF2-40B4-BE49-F238E27FC236}">
                <a16:creationId xmlns:a16="http://schemas.microsoft.com/office/drawing/2014/main" id="{4CF44092-069E-4468-942D-E97D9130129D}"/>
              </a:ext>
            </a:extLst>
          </p:cNvPr>
          <p:cNvCxnSpPr>
            <a:cxnSpLocks/>
          </p:cNvCxnSpPr>
          <p:nvPr/>
        </p:nvCxnSpPr>
        <p:spPr>
          <a:xfrm>
            <a:off x="678202" y="1315378"/>
            <a:ext cx="7787598"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4" name="Title 7">
            <a:extLst>
              <a:ext uri="{FF2B5EF4-FFF2-40B4-BE49-F238E27FC236}">
                <a16:creationId xmlns:a16="http://schemas.microsoft.com/office/drawing/2014/main" id="{2CE8E76A-5CA4-4B9F-9B8D-8B26FD3FE75C}"/>
              </a:ext>
            </a:extLst>
          </p:cNvPr>
          <p:cNvSpPr txBox="1">
            <a:spLocks/>
          </p:cNvSpPr>
          <p:nvPr/>
        </p:nvSpPr>
        <p:spPr>
          <a:xfrm>
            <a:off x="524539" y="3016551"/>
            <a:ext cx="8094922" cy="477455"/>
          </a:xfrm>
          <a:prstGeom prst="rect">
            <a:avLst/>
          </a:prstGeom>
        </p:spPr>
        <p:txBody>
          <a:bodyPr vert="horz" lIns="91440" tIns="45720" rIns="91440" bIns="45720" rtlCol="0" anchor="ctr">
            <a:noAutofit/>
          </a:bodyPr>
          <a:lstStyle>
            <a:lvl1pPr marL="0" algn="ctr" defTabSz="457200" rtl="0" eaLnBrk="1" latinLnBrk="0" hangingPunct="1">
              <a:lnSpc>
                <a:spcPct val="90000"/>
              </a:lnSpc>
              <a:spcBef>
                <a:spcPct val="0"/>
              </a:spcBef>
              <a:buNone/>
              <a:defRPr lang="en-US" sz="2400" b="1" kern="1200" dirty="0">
                <a:solidFill>
                  <a:srgbClr val="EF3925"/>
                </a:solidFill>
                <a:latin typeface="PermianSlabSerifTypeface" panose="02000000000000000000" pitchFamily="50" charset="0"/>
                <a:ea typeface="+mn-ea"/>
                <a:cs typeface="+mn-cs"/>
              </a:defRPr>
            </a:lvl1pPr>
          </a:lstStyle>
          <a:p>
            <a:pPr>
              <a:lnSpc>
                <a:spcPts val="1400"/>
              </a:lnSpc>
              <a:spcAft>
                <a:spcPts val="600"/>
              </a:spcAft>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in sequential order to uncover the do’s and don’ts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9323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8" grpId="0" animBg="1"/>
      <p:bldP spid="4" grpId="0" uiExpand="1" build="p"/>
      <p:bldP spid="11" grpId="0" animBg="1"/>
      <p:bldP spid="14"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CBD19-5737-4057-AF45-258B5EE5A3FE}"/>
              </a:ext>
            </a:extLst>
          </p:cNvPr>
          <p:cNvSpPr>
            <a:spLocks noGrp="1"/>
          </p:cNvSpPr>
          <p:nvPr>
            <p:ph type="title"/>
          </p:nvPr>
        </p:nvSpPr>
        <p:spPr>
          <a:xfrm>
            <a:off x="627457" y="2819502"/>
            <a:ext cx="7886700" cy="365126"/>
          </a:xfrm>
        </p:spPr>
        <p:txBody>
          <a:bodyPr>
            <a:noAutofit/>
          </a:bodyPr>
          <a:lstStyle/>
          <a:p>
            <a:pPr defTabSz="693670">
              <a:spcBef>
                <a:spcPts val="227"/>
              </a:spcBef>
              <a:defRPr/>
            </a:pPr>
            <a:r>
              <a:rPr lang="en-US" sz="1800" b="1" dirty="0">
                <a:solidFill>
                  <a:srgbClr val="EF3925"/>
                </a:solidFill>
                <a:latin typeface="PermianSlabSerifTypeface" panose="02000000000000000000" pitchFamily="50" charset="0"/>
              </a:rPr>
              <a:t>De-Escalating Crisis Situations</a:t>
            </a:r>
            <a:r>
              <a:rPr lang="en-US" sz="1800" b="1" baseline="30000" dirty="0">
                <a:solidFill>
                  <a:srgbClr val="EF3925"/>
                </a:solidFill>
                <a:latin typeface="PermianSlabSerifTypeface" panose="02000000000000000000" pitchFamily="50" charset="0"/>
              </a:rPr>
              <a:t>13</a:t>
            </a:r>
            <a:endParaRPr lang="en-US" dirty="0"/>
          </a:p>
        </p:txBody>
      </p:sp>
      <p:sp>
        <p:nvSpPr>
          <p:cNvPr id="10" name="Content1">
            <a:extLst>
              <a:ext uri="{FF2B5EF4-FFF2-40B4-BE49-F238E27FC236}">
                <a16:creationId xmlns:a16="http://schemas.microsoft.com/office/drawing/2014/main" id="{217B2A08-016B-4200-A84D-E987C724BB24}"/>
              </a:ext>
            </a:extLst>
          </p:cNvPr>
          <p:cNvSpPr>
            <a:spLocks noGrp="1"/>
          </p:cNvSpPr>
          <p:nvPr>
            <p:ph sz="half" idx="2"/>
          </p:nvPr>
        </p:nvSpPr>
        <p:spPr>
          <a:xfrm>
            <a:off x="629842" y="4130771"/>
            <a:ext cx="3868340" cy="2070497"/>
          </a:xfrm>
        </p:spPr>
        <p:txBody>
          <a:bodyPr/>
          <a:lstStyle/>
          <a:p>
            <a:pPr marL="171450" indent="-171450">
              <a:lnSpc>
                <a:spcPct val="100000"/>
              </a:lnSpc>
              <a:spcBef>
                <a:spcPts val="0"/>
              </a:spcBef>
              <a:buFont typeface="Arial" panose="020B0604020202020204" pitchFamily="34" charset="0"/>
              <a:buChar char="•"/>
            </a:pPr>
            <a:r>
              <a:rPr lang="en-US" dirty="0"/>
              <a:t>DO approach clients in a calm non-threatening manner.</a:t>
            </a:r>
          </a:p>
          <a:p>
            <a:pPr marL="171450" indent="-171450">
              <a:lnSpc>
                <a:spcPct val="100000"/>
              </a:lnSpc>
              <a:spcBef>
                <a:spcPts val="0"/>
              </a:spcBef>
              <a:buFont typeface="Arial" panose="020B0604020202020204" pitchFamily="34" charset="0"/>
              <a:buChar char="•"/>
            </a:pPr>
            <a:r>
              <a:rPr lang="en-US" dirty="0"/>
              <a:t>DO be assertive, not aggressive.</a:t>
            </a:r>
          </a:p>
          <a:p>
            <a:pPr marL="171450" indent="-171450">
              <a:lnSpc>
                <a:spcPct val="100000"/>
              </a:lnSpc>
              <a:spcBef>
                <a:spcPts val="0"/>
              </a:spcBef>
              <a:buFont typeface="Arial" panose="020B0604020202020204" pitchFamily="34" charset="0"/>
              <a:buChar char="•"/>
            </a:pPr>
            <a:r>
              <a:rPr lang="en-US" dirty="0"/>
              <a:t>DO allow clients to resolve a situation themselves, if possible.</a:t>
            </a:r>
          </a:p>
          <a:p>
            <a:pPr marL="171450" indent="-171450">
              <a:lnSpc>
                <a:spcPct val="100000"/>
              </a:lnSpc>
              <a:spcBef>
                <a:spcPts val="0"/>
              </a:spcBef>
              <a:buFont typeface="Arial" panose="020B0604020202020204" pitchFamily="34" charset="0"/>
              <a:buChar char="•"/>
            </a:pPr>
            <a:r>
              <a:rPr lang="en-US" dirty="0"/>
              <a:t>DO remove any bystanders from the area.</a:t>
            </a:r>
          </a:p>
          <a:p>
            <a:pPr marL="171450" indent="-171450">
              <a:lnSpc>
                <a:spcPct val="100000"/>
              </a:lnSpc>
              <a:spcBef>
                <a:spcPts val="0"/>
              </a:spcBef>
              <a:buFont typeface="Arial" panose="020B0604020202020204" pitchFamily="34" charset="0"/>
              <a:buChar char="•"/>
            </a:pPr>
            <a:r>
              <a:rPr lang="en-US" dirty="0"/>
              <a:t>DO remove any dangerous articles from the area.</a:t>
            </a:r>
          </a:p>
          <a:p>
            <a:pPr marL="171450" indent="-171450">
              <a:lnSpc>
                <a:spcPct val="100000"/>
              </a:lnSpc>
              <a:spcBef>
                <a:spcPts val="0"/>
              </a:spcBef>
              <a:buFont typeface="Arial" panose="020B0604020202020204" pitchFamily="34" charset="0"/>
              <a:buChar char="•"/>
            </a:pPr>
            <a:r>
              <a:rPr lang="en-US" dirty="0"/>
              <a:t>DO encourage clients to use more appropriate behavior to get what they want.</a:t>
            </a:r>
          </a:p>
          <a:p>
            <a:pPr marL="171450" indent="-171450">
              <a:lnSpc>
                <a:spcPct val="100000"/>
              </a:lnSpc>
              <a:spcBef>
                <a:spcPts val="0"/>
              </a:spcBef>
              <a:buFont typeface="Arial" panose="020B0604020202020204" pitchFamily="34" charset="0"/>
              <a:buChar char="•"/>
            </a:pPr>
            <a:r>
              <a:rPr lang="en-US" dirty="0"/>
              <a:t>DO work with other staff or significant others available as appropriate in defusing a crisis.</a:t>
            </a:r>
          </a:p>
          <a:p>
            <a:pPr marL="171450" indent="-171450">
              <a:lnSpc>
                <a:spcPct val="100000"/>
              </a:lnSpc>
              <a:spcBef>
                <a:spcPts val="0"/>
              </a:spcBef>
              <a:buFont typeface="Arial" panose="020B0604020202020204" pitchFamily="34" charset="0"/>
              <a:buChar char="•"/>
            </a:pPr>
            <a:endParaRPr lang="en-US" dirty="0"/>
          </a:p>
        </p:txBody>
      </p:sp>
      <p:sp>
        <p:nvSpPr>
          <p:cNvPr id="12" name="Content2">
            <a:extLst>
              <a:ext uri="{FF2B5EF4-FFF2-40B4-BE49-F238E27FC236}">
                <a16:creationId xmlns:a16="http://schemas.microsoft.com/office/drawing/2014/main" id="{554A6EF4-6E78-487C-89B5-20DCEA5917AD}"/>
              </a:ext>
            </a:extLst>
          </p:cNvPr>
          <p:cNvSpPr>
            <a:spLocks noGrp="1"/>
          </p:cNvSpPr>
          <p:nvPr>
            <p:ph sz="quarter" idx="4294967295"/>
          </p:nvPr>
        </p:nvSpPr>
        <p:spPr>
          <a:xfrm>
            <a:off x="4629151" y="4130771"/>
            <a:ext cx="3887391" cy="2070497"/>
          </a:xfrm>
        </p:spPr>
        <p:txBody>
          <a:bodyPr/>
          <a:lstStyle/>
          <a:p>
            <a:pPr marL="171450" indent="-171450">
              <a:lnSpc>
                <a:spcPct val="100000"/>
              </a:lnSpc>
              <a:spcBef>
                <a:spcPts val="0"/>
              </a:spcBef>
              <a:buFont typeface="Arial" panose="020B0604020202020204" pitchFamily="34" charset="0"/>
              <a:buChar char="•"/>
            </a:pPr>
            <a:r>
              <a:rPr lang="en-US" dirty="0"/>
              <a:t>DO give an agitated client time and space to calm down.</a:t>
            </a:r>
          </a:p>
          <a:p>
            <a:pPr marL="171450" indent="-171450">
              <a:lnSpc>
                <a:spcPct val="100000"/>
              </a:lnSpc>
              <a:spcBef>
                <a:spcPts val="0"/>
              </a:spcBef>
              <a:buFont typeface="Arial" panose="020B0604020202020204" pitchFamily="34" charset="0"/>
              <a:buChar char="•"/>
            </a:pPr>
            <a:r>
              <a:rPr lang="en-US" dirty="0"/>
              <a:t>DO encourage medication compliance when appropriate and based on a consultation with a physician, nurse practitioner, or physician assistant.</a:t>
            </a:r>
          </a:p>
          <a:p>
            <a:pPr marL="171450" indent="-171450">
              <a:lnSpc>
                <a:spcPct val="100000"/>
              </a:lnSpc>
              <a:spcBef>
                <a:spcPts val="0"/>
              </a:spcBef>
              <a:buFont typeface="Arial" panose="020B0604020202020204" pitchFamily="34" charset="0"/>
              <a:buChar char="•"/>
            </a:pPr>
            <a:r>
              <a:rPr lang="en-US" dirty="0"/>
              <a:t>DO negotiate temporary solutions where appropriate. </a:t>
            </a:r>
          </a:p>
          <a:p>
            <a:pPr marL="171450" indent="-171450">
              <a:lnSpc>
                <a:spcPct val="100000"/>
              </a:lnSpc>
              <a:spcBef>
                <a:spcPts val="0"/>
              </a:spcBef>
              <a:buFont typeface="Arial" panose="020B0604020202020204" pitchFamily="34" charset="0"/>
              <a:buChar char="•"/>
            </a:pPr>
            <a:r>
              <a:rPr lang="en-US" dirty="0"/>
              <a:t>DO be respectful toward the client.</a:t>
            </a:r>
          </a:p>
          <a:p>
            <a:pPr marL="171450" indent="-171450">
              <a:lnSpc>
                <a:spcPct val="100000"/>
              </a:lnSpc>
              <a:spcBef>
                <a:spcPts val="0"/>
              </a:spcBef>
              <a:buFont typeface="Arial" panose="020B0604020202020204" pitchFamily="34" charset="0"/>
              <a:buChar char="•"/>
            </a:pPr>
            <a:r>
              <a:rPr lang="en-US" dirty="0"/>
              <a:t>DO leave a physical escape route for both yourself and the client.</a:t>
            </a:r>
          </a:p>
        </p:txBody>
      </p:sp>
      <p:sp>
        <p:nvSpPr>
          <p:cNvPr id="2" name="Footer Placeholder 1">
            <a:extLst>
              <a:ext uri="{FF2B5EF4-FFF2-40B4-BE49-F238E27FC236}">
                <a16:creationId xmlns:a16="http://schemas.microsoft.com/office/drawing/2014/main" id="{35D614A6-B7B8-4090-823F-FEFBB0059D58}"/>
              </a:ext>
            </a:extLst>
          </p:cNvPr>
          <p:cNvSpPr>
            <a:spLocks noGrp="1"/>
          </p:cNvSpPr>
          <p:nvPr>
            <p:ph type="ftr" sz="quarter" idx="11"/>
          </p:nvPr>
        </p:nvSpPr>
        <p:spPr/>
        <p:txBody>
          <a:bodyPr/>
          <a:lstStyle/>
          <a:p>
            <a:r>
              <a:rPr lang="en-US" sz="750" baseline="30000" dirty="0"/>
              <a:t>13</a:t>
            </a:r>
            <a:r>
              <a:rPr lang="en-US" sz="750" dirty="0"/>
              <a:t> Maureen Malloy, R.N., Hennepin County Behavioral Outreach Program, </a:t>
            </a:r>
            <a:r>
              <a:rPr lang="en-US" sz="750" dirty="0" err="1"/>
              <a:t>Hennipin</a:t>
            </a:r>
            <a:r>
              <a:rPr lang="en-US" sz="750" dirty="0"/>
              <a:t> County Medical Center, Minneapolis, MN. DHS Advisory Group Meeting, Jan. 30, 2002.</a:t>
            </a:r>
          </a:p>
        </p:txBody>
      </p:sp>
      <p:sp>
        <p:nvSpPr>
          <p:cNvPr id="8" name="Slide Number Placeholder 7">
            <a:extLst>
              <a:ext uri="{FF2B5EF4-FFF2-40B4-BE49-F238E27FC236}">
                <a16:creationId xmlns:a16="http://schemas.microsoft.com/office/drawing/2014/main" id="{32B94025-093D-4197-8475-AFD5995EFDA6}"/>
              </a:ext>
            </a:extLst>
          </p:cNvPr>
          <p:cNvSpPr>
            <a:spLocks noGrp="1"/>
          </p:cNvSpPr>
          <p:nvPr>
            <p:ph type="sldNum" sz="quarter" idx="12"/>
          </p:nvPr>
        </p:nvSpPr>
        <p:spPr/>
        <p:txBody>
          <a:bodyPr/>
          <a:lstStyle/>
          <a:p>
            <a:fld id="{C594740B-4443-42E0-BD04-50747A72C1C0}" type="slidenum">
              <a:rPr lang="en-US" smtClean="0"/>
              <a:t>68</a:t>
            </a:fld>
            <a:endParaRPr lang="en-US"/>
          </a:p>
        </p:txBody>
      </p:sp>
      <p:sp>
        <p:nvSpPr>
          <p:cNvPr id="17" name="Btn1">
            <a:extLst>
              <a:ext uri="{FF2B5EF4-FFF2-40B4-BE49-F238E27FC236}">
                <a16:creationId xmlns:a16="http://schemas.microsoft.com/office/drawing/2014/main" id="{BBB3CD37-C5BD-4CF6-ADDB-384333E4DA7A}"/>
              </a:ext>
            </a:extLst>
          </p:cNvPr>
          <p:cNvSpPr/>
          <p:nvPr/>
        </p:nvSpPr>
        <p:spPr>
          <a:xfrm>
            <a:off x="1603288" y="3496391"/>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DO’s</a:t>
            </a:r>
          </a:p>
        </p:txBody>
      </p:sp>
      <p:sp>
        <p:nvSpPr>
          <p:cNvPr id="18" name="Btn2">
            <a:hlinkClick r:id="rId2" action="ppaction://hlinksldjump"/>
            <a:extLst>
              <a:ext uri="{FF2B5EF4-FFF2-40B4-BE49-F238E27FC236}">
                <a16:creationId xmlns:a16="http://schemas.microsoft.com/office/drawing/2014/main" id="{CD6FB1F5-DD7B-46F1-ABB8-31BDEC56A088}"/>
              </a:ext>
            </a:extLst>
          </p:cNvPr>
          <p:cNvSpPr/>
          <p:nvPr/>
        </p:nvSpPr>
        <p:spPr>
          <a:xfrm>
            <a:off x="5612123" y="3496391"/>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DON’Ts</a:t>
            </a:r>
          </a:p>
        </p:txBody>
      </p:sp>
      <p:sp>
        <p:nvSpPr>
          <p:cNvPr id="4" name="Rectangle 3">
            <a:extLst>
              <a:ext uri="{FF2B5EF4-FFF2-40B4-BE49-F238E27FC236}">
                <a16:creationId xmlns:a16="http://schemas.microsoft.com/office/drawing/2014/main" id="{F9C6FF8F-9561-4387-8FB2-A7161ACDA88D}"/>
              </a:ext>
            </a:extLst>
          </p:cNvPr>
          <p:cNvSpPr/>
          <p:nvPr/>
        </p:nvSpPr>
        <p:spPr>
          <a:xfrm>
            <a:off x="627457" y="982951"/>
            <a:ext cx="7886699" cy="1717720"/>
          </a:xfrm>
          <a:prstGeom prst="rect">
            <a:avLst/>
          </a:prstGeom>
        </p:spPr>
        <p:txBody>
          <a:bodyPr wrap="square">
            <a:noAutofit/>
          </a:bodyPr>
          <a:lstStyle/>
          <a:p>
            <a:pPr>
              <a:spcBef>
                <a:spcPts val="1200"/>
              </a:spcBef>
            </a:pPr>
            <a:r>
              <a:rPr lang="en-US" sz="1600" b="1" dirty="0">
                <a:solidFill>
                  <a:srgbClr val="20386D"/>
                </a:solidFill>
                <a:latin typeface="PermianSlabSerifTypeface" panose="02000000000000000000" pitchFamily="50" charset="0"/>
                <a:ea typeface="Open Sans" panose="020B0606030504020204" pitchFamily="34" charset="0"/>
                <a:cs typeface="Open Sans" panose="020B0606030504020204" pitchFamily="34" charset="0"/>
              </a:rPr>
              <a:t>What are follow-up measures?</a:t>
            </a:r>
          </a:p>
          <a:p>
            <a:pPr>
              <a:spcBef>
                <a:spcPts val="600"/>
              </a:spcBef>
              <a:spcAft>
                <a:spcPts val="600"/>
              </a:spcAft>
            </a:pPr>
            <a:br>
              <a:rPr lang="en-US" sz="100" b="1"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The follow-up service is a very important part of the crisis intervention services. Follow-up services can be telephone call(s) or face-to-face assessment(s) between crisis staff and the individual, following crisis intervention, respite, or stabilization to ensure the safety of the individual until treatment is scheduled or treatment begins and/or the crisis is alleviated and/or stabilized. Follow-up services can include crisis services staff contacting the individual only one time or can include several contacts a day for several days, as deemed appropriate by crisis staff. Contractual time frames and/or standards for follow-up must be followed.</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16C9A7B-A353-41AF-9987-CE6E6AF6A40D}"/>
              </a:ext>
            </a:extLst>
          </p:cNvPr>
          <p:cNvSpPr/>
          <p:nvPr/>
        </p:nvSpPr>
        <p:spPr>
          <a:xfrm>
            <a:off x="523942" y="893136"/>
            <a:ext cx="8094922" cy="184210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3" name="line">
            <a:extLst>
              <a:ext uri="{FF2B5EF4-FFF2-40B4-BE49-F238E27FC236}">
                <a16:creationId xmlns:a16="http://schemas.microsoft.com/office/drawing/2014/main" id="{4CF44092-069E-4468-942D-E97D9130129D}"/>
              </a:ext>
            </a:extLst>
          </p:cNvPr>
          <p:cNvCxnSpPr>
            <a:cxnSpLocks/>
          </p:cNvCxnSpPr>
          <p:nvPr/>
        </p:nvCxnSpPr>
        <p:spPr>
          <a:xfrm>
            <a:off x="678202" y="1315378"/>
            <a:ext cx="7787598"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4" name="Title 7">
            <a:extLst>
              <a:ext uri="{FF2B5EF4-FFF2-40B4-BE49-F238E27FC236}">
                <a16:creationId xmlns:a16="http://schemas.microsoft.com/office/drawing/2014/main" id="{2CE8E76A-5CA4-4B9F-9B8D-8B26FD3FE75C}"/>
              </a:ext>
            </a:extLst>
          </p:cNvPr>
          <p:cNvSpPr txBox="1">
            <a:spLocks/>
          </p:cNvSpPr>
          <p:nvPr/>
        </p:nvSpPr>
        <p:spPr>
          <a:xfrm>
            <a:off x="524539" y="3016551"/>
            <a:ext cx="8094922" cy="477455"/>
          </a:xfrm>
          <a:prstGeom prst="rect">
            <a:avLst/>
          </a:prstGeom>
        </p:spPr>
        <p:txBody>
          <a:bodyPr vert="horz" lIns="91440" tIns="45720" rIns="91440" bIns="45720" rtlCol="0" anchor="ctr">
            <a:noAutofit/>
          </a:bodyPr>
          <a:lstStyle>
            <a:lvl1pPr marL="0" algn="ctr" defTabSz="457200" rtl="0" eaLnBrk="1" latinLnBrk="0" hangingPunct="1">
              <a:lnSpc>
                <a:spcPct val="90000"/>
              </a:lnSpc>
              <a:spcBef>
                <a:spcPct val="0"/>
              </a:spcBef>
              <a:buNone/>
              <a:defRPr lang="en-US" sz="2400" b="1" kern="1200" dirty="0">
                <a:solidFill>
                  <a:srgbClr val="EF3925"/>
                </a:solidFill>
                <a:latin typeface="PermianSlabSerifTypeface" panose="02000000000000000000" pitchFamily="50" charset="0"/>
                <a:ea typeface="+mn-ea"/>
                <a:cs typeface="+mn-cs"/>
              </a:defRPr>
            </a:lvl1pPr>
          </a:lstStyle>
          <a:p>
            <a:pPr>
              <a:lnSpc>
                <a:spcPts val="1400"/>
              </a:lnSpc>
              <a:spcAft>
                <a:spcPts val="600"/>
              </a:spcAft>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in sequential order to uncover the do’s and don’ts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ABCBCD59-7B2B-4C62-AB04-02CF975D6851}"/>
              </a:ext>
            </a:extLst>
          </p:cNvPr>
          <p:cNvSpPr/>
          <p:nvPr/>
        </p:nvSpPr>
        <p:spPr>
          <a:xfrm>
            <a:off x="523942" y="4077605"/>
            <a:ext cx="8094922" cy="217425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6" name="Btn1-visited">
            <a:extLst>
              <a:ext uri="{FF2B5EF4-FFF2-40B4-BE49-F238E27FC236}">
                <a16:creationId xmlns:a16="http://schemas.microsoft.com/office/drawing/2014/main" id="{66CD121C-41A2-44AF-9DBD-14086A9301C0}"/>
              </a:ext>
            </a:extLst>
          </p:cNvPr>
          <p:cNvSpPr/>
          <p:nvPr/>
        </p:nvSpPr>
        <p:spPr>
          <a:xfrm>
            <a:off x="1605670" y="3494006"/>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DO’s</a:t>
            </a:r>
          </a:p>
        </p:txBody>
      </p:sp>
    </p:spTree>
    <p:extLst>
      <p:ext uri="{BB962C8B-B14F-4D97-AF65-F5344CB8AC3E}">
        <p14:creationId xmlns:p14="http://schemas.microsoft.com/office/powerpoint/2010/main" val="2271837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0CBD19-5737-4057-AF45-258B5EE5A3FE}"/>
              </a:ext>
            </a:extLst>
          </p:cNvPr>
          <p:cNvSpPr>
            <a:spLocks noGrp="1"/>
          </p:cNvSpPr>
          <p:nvPr>
            <p:ph type="title"/>
          </p:nvPr>
        </p:nvSpPr>
        <p:spPr>
          <a:xfrm>
            <a:off x="627457" y="2819502"/>
            <a:ext cx="7886700" cy="365126"/>
          </a:xfrm>
        </p:spPr>
        <p:txBody>
          <a:bodyPr>
            <a:noAutofit/>
          </a:bodyPr>
          <a:lstStyle/>
          <a:p>
            <a:pPr defTabSz="693670">
              <a:spcBef>
                <a:spcPts val="227"/>
              </a:spcBef>
              <a:defRPr/>
            </a:pPr>
            <a:r>
              <a:rPr lang="en-US" sz="1800" b="1" dirty="0">
                <a:solidFill>
                  <a:srgbClr val="EF3925"/>
                </a:solidFill>
                <a:latin typeface="PermianSlabSerifTypeface" panose="02000000000000000000" pitchFamily="50" charset="0"/>
              </a:rPr>
              <a:t>De-Escalating Crisis Situations</a:t>
            </a:r>
            <a:r>
              <a:rPr lang="en-US" sz="1800" b="1" baseline="30000" dirty="0">
                <a:solidFill>
                  <a:srgbClr val="EF3925"/>
                </a:solidFill>
                <a:latin typeface="PermianSlabSerifTypeface" panose="02000000000000000000" pitchFamily="50" charset="0"/>
              </a:rPr>
              <a:t>13</a:t>
            </a:r>
            <a:endParaRPr lang="en-US" dirty="0"/>
          </a:p>
        </p:txBody>
      </p:sp>
      <p:sp>
        <p:nvSpPr>
          <p:cNvPr id="2" name="Footer Placeholder 1">
            <a:extLst>
              <a:ext uri="{FF2B5EF4-FFF2-40B4-BE49-F238E27FC236}">
                <a16:creationId xmlns:a16="http://schemas.microsoft.com/office/drawing/2014/main" id="{35D614A6-B7B8-4090-823F-FEFBB0059D58}"/>
              </a:ext>
            </a:extLst>
          </p:cNvPr>
          <p:cNvSpPr>
            <a:spLocks noGrp="1"/>
          </p:cNvSpPr>
          <p:nvPr>
            <p:ph type="ftr" sz="quarter" idx="11"/>
          </p:nvPr>
        </p:nvSpPr>
        <p:spPr/>
        <p:txBody>
          <a:bodyPr/>
          <a:lstStyle/>
          <a:p>
            <a:r>
              <a:rPr lang="en-US" sz="750" baseline="30000" dirty="0"/>
              <a:t>13</a:t>
            </a:r>
            <a:r>
              <a:rPr lang="en-US" sz="750" dirty="0"/>
              <a:t> Maureen Malloy, R.N., Hennepin County Behavioral Outreach Program, </a:t>
            </a:r>
            <a:r>
              <a:rPr lang="en-US" sz="750" dirty="0" err="1"/>
              <a:t>Hennipin</a:t>
            </a:r>
            <a:r>
              <a:rPr lang="en-US" sz="750" dirty="0"/>
              <a:t> County Medical Center, Minneapolis, MN. DHS Advisory Group Meeting, Jan. 30, 2002.</a:t>
            </a:r>
          </a:p>
        </p:txBody>
      </p:sp>
      <p:sp>
        <p:nvSpPr>
          <p:cNvPr id="8" name="Slide Number Placeholder 7">
            <a:extLst>
              <a:ext uri="{FF2B5EF4-FFF2-40B4-BE49-F238E27FC236}">
                <a16:creationId xmlns:a16="http://schemas.microsoft.com/office/drawing/2014/main" id="{32B94025-093D-4197-8475-AFD5995EFDA6}"/>
              </a:ext>
            </a:extLst>
          </p:cNvPr>
          <p:cNvSpPr>
            <a:spLocks noGrp="1"/>
          </p:cNvSpPr>
          <p:nvPr>
            <p:ph type="sldNum" sz="quarter" idx="12"/>
          </p:nvPr>
        </p:nvSpPr>
        <p:spPr/>
        <p:txBody>
          <a:bodyPr/>
          <a:lstStyle/>
          <a:p>
            <a:fld id="{C594740B-4443-42E0-BD04-50747A72C1C0}" type="slidenum">
              <a:rPr lang="en-US" smtClean="0"/>
              <a:t>69</a:t>
            </a:fld>
            <a:endParaRPr lang="en-US"/>
          </a:p>
        </p:txBody>
      </p:sp>
      <p:sp>
        <p:nvSpPr>
          <p:cNvPr id="17" name="Btn1">
            <a:hlinkClick r:id="rId2" action="ppaction://hlinksldjump"/>
            <a:extLst>
              <a:ext uri="{FF2B5EF4-FFF2-40B4-BE49-F238E27FC236}">
                <a16:creationId xmlns:a16="http://schemas.microsoft.com/office/drawing/2014/main" id="{BBB3CD37-C5BD-4CF6-ADDB-384333E4DA7A}"/>
              </a:ext>
            </a:extLst>
          </p:cNvPr>
          <p:cNvSpPr/>
          <p:nvPr/>
        </p:nvSpPr>
        <p:spPr>
          <a:xfrm>
            <a:off x="1603288" y="3496391"/>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DO’s</a:t>
            </a:r>
          </a:p>
        </p:txBody>
      </p:sp>
      <p:sp>
        <p:nvSpPr>
          <p:cNvPr id="18" name="Btn2">
            <a:extLst>
              <a:ext uri="{FF2B5EF4-FFF2-40B4-BE49-F238E27FC236}">
                <a16:creationId xmlns:a16="http://schemas.microsoft.com/office/drawing/2014/main" id="{CD6FB1F5-DD7B-46F1-ABB8-31BDEC56A088}"/>
              </a:ext>
            </a:extLst>
          </p:cNvPr>
          <p:cNvSpPr/>
          <p:nvPr/>
        </p:nvSpPr>
        <p:spPr>
          <a:xfrm>
            <a:off x="5612123" y="3496391"/>
            <a:ext cx="1921446" cy="477455"/>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DON’Ts</a:t>
            </a:r>
          </a:p>
        </p:txBody>
      </p:sp>
      <p:sp>
        <p:nvSpPr>
          <p:cNvPr id="4" name="Rectangle 3">
            <a:extLst>
              <a:ext uri="{FF2B5EF4-FFF2-40B4-BE49-F238E27FC236}">
                <a16:creationId xmlns:a16="http://schemas.microsoft.com/office/drawing/2014/main" id="{F9C6FF8F-9561-4387-8FB2-A7161ACDA88D}"/>
              </a:ext>
            </a:extLst>
          </p:cNvPr>
          <p:cNvSpPr/>
          <p:nvPr/>
        </p:nvSpPr>
        <p:spPr>
          <a:xfrm>
            <a:off x="627457" y="982951"/>
            <a:ext cx="7886699" cy="1717720"/>
          </a:xfrm>
          <a:prstGeom prst="rect">
            <a:avLst/>
          </a:prstGeom>
        </p:spPr>
        <p:txBody>
          <a:bodyPr wrap="square">
            <a:noAutofit/>
          </a:bodyPr>
          <a:lstStyle/>
          <a:p>
            <a:pPr>
              <a:spcBef>
                <a:spcPts val="1200"/>
              </a:spcBef>
            </a:pPr>
            <a:r>
              <a:rPr lang="en-US" sz="1600" b="1" dirty="0">
                <a:solidFill>
                  <a:srgbClr val="20386D"/>
                </a:solidFill>
                <a:latin typeface="PermianSlabSerifTypeface" panose="02000000000000000000" pitchFamily="50" charset="0"/>
                <a:ea typeface="Open Sans" panose="020B0606030504020204" pitchFamily="34" charset="0"/>
                <a:cs typeface="Open Sans" panose="020B0606030504020204" pitchFamily="34" charset="0"/>
              </a:rPr>
              <a:t>What are follow-up measures?</a:t>
            </a:r>
          </a:p>
          <a:p>
            <a:pPr>
              <a:spcBef>
                <a:spcPts val="600"/>
              </a:spcBef>
              <a:spcAft>
                <a:spcPts val="600"/>
              </a:spcAft>
            </a:pPr>
            <a:br>
              <a:rPr lang="en-US" sz="100" b="1" dirty="0">
                <a:latin typeface="Open Sans" panose="020B0606030504020204" pitchFamily="34" charset="0"/>
                <a:ea typeface="Open Sans" panose="020B0606030504020204" pitchFamily="34" charset="0"/>
                <a:cs typeface="Open Sans" panose="020B0606030504020204" pitchFamily="34" charset="0"/>
              </a:rPr>
            </a:br>
            <a:r>
              <a:rPr lang="en-US" sz="1200" dirty="0">
                <a:latin typeface="Open Sans" panose="020B0606030504020204" pitchFamily="34" charset="0"/>
                <a:ea typeface="Open Sans" panose="020B0606030504020204" pitchFamily="34" charset="0"/>
                <a:cs typeface="Open Sans" panose="020B0606030504020204" pitchFamily="34" charset="0"/>
              </a:rPr>
              <a:t>The follow-up service is a very important part of the crisis intervention services. Follow-up services can be telephone call(s) or face-to-face assessment(s) between crisis staff and the individual, following crisis intervention, respite, or stabilization to ensure the safety of the individual until treatment is scheduled or treatment begins and/or the crisis is alleviated and/or stabilized. Follow-up services can include crisis services staff contacting the individual only one time or can include several contacts a day for several days, as deemed appropriate by crisis staff. Contractual time frames and/or standards for follow-up must be followed.</a:t>
            </a:r>
            <a:endParaRPr lang="en-US" sz="11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F16C9A7B-A353-41AF-9987-CE6E6AF6A40D}"/>
              </a:ext>
            </a:extLst>
          </p:cNvPr>
          <p:cNvSpPr/>
          <p:nvPr/>
        </p:nvSpPr>
        <p:spPr>
          <a:xfrm>
            <a:off x="523942" y="893136"/>
            <a:ext cx="8094922" cy="184210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3" name="line">
            <a:extLst>
              <a:ext uri="{FF2B5EF4-FFF2-40B4-BE49-F238E27FC236}">
                <a16:creationId xmlns:a16="http://schemas.microsoft.com/office/drawing/2014/main" id="{4CF44092-069E-4468-942D-E97D9130129D}"/>
              </a:ext>
            </a:extLst>
          </p:cNvPr>
          <p:cNvCxnSpPr>
            <a:cxnSpLocks/>
          </p:cNvCxnSpPr>
          <p:nvPr/>
        </p:nvCxnSpPr>
        <p:spPr>
          <a:xfrm>
            <a:off x="678202" y="1315378"/>
            <a:ext cx="7787598"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4" name="Title 7">
            <a:extLst>
              <a:ext uri="{FF2B5EF4-FFF2-40B4-BE49-F238E27FC236}">
                <a16:creationId xmlns:a16="http://schemas.microsoft.com/office/drawing/2014/main" id="{2CE8E76A-5CA4-4B9F-9B8D-8B26FD3FE75C}"/>
              </a:ext>
            </a:extLst>
          </p:cNvPr>
          <p:cNvSpPr txBox="1">
            <a:spLocks/>
          </p:cNvSpPr>
          <p:nvPr/>
        </p:nvSpPr>
        <p:spPr>
          <a:xfrm>
            <a:off x="524539" y="3016551"/>
            <a:ext cx="8094922" cy="477455"/>
          </a:xfrm>
          <a:prstGeom prst="rect">
            <a:avLst/>
          </a:prstGeom>
        </p:spPr>
        <p:txBody>
          <a:bodyPr vert="horz" lIns="91440" tIns="45720" rIns="91440" bIns="45720" rtlCol="0" anchor="ctr">
            <a:noAutofit/>
          </a:bodyPr>
          <a:lstStyle>
            <a:lvl1pPr marL="0" algn="ctr" defTabSz="457200" rtl="0" eaLnBrk="1" latinLnBrk="0" hangingPunct="1">
              <a:lnSpc>
                <a:spcPct val="90000"/>
              </a:lnSpc>
              <a:spcBef>
                <a:spcPct val="0"/>
              </a:spcBef>
              <a:buNone/>
              <a:defRPr lang="en-US" sz="2400" b="1" kern="1200" dirty="0">
                <a:solidFill>
                  <a:srgbClr val="EF3925"/>
                </a:solidFill>
                <a:latin typeface="PermianSlabSerifTypeface" panose="02000000000000000000" pitchFamily="50" charset="0"/>
                <a:ea typeface="+mn-ea"/>
                <a:cs typeface="+mn-cs"/>
              </a:defRPr>
            </a:lvl1pPr>
          </a:lstStyle>
          <a:p>
            <a:pPr>
              <a:lnSpc>
                <a:spcPts val="1400"/>
              </a:lnSpc>
              <a:spcAft>
                <a:spcPts val="600"/>
              </a:spcAft>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on each button in sequential order to uncover the do’s and don’ts</a:t>
            </a:r>
            <a:endParaRPr lang="en-US" sz="975"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Rectangle 14">
            <a:extLst>
              <a:ext uri="{FF2B5EF4-FFF2-40B4-BE49-F238E27FC236}">
                <a16:creationId xmlns:a16="http://schemas.microsoft.com/office/drawing/2014/main" id="{ABCBCD59-7B2B-4C62-AB04-02CF975D6851}"/>
              </a:ext>
            </a:extLst>
          </p:cNvPr>
          <p:cNvSpPr/>
          <p:nvPr/>
        </p:nvSpPr>
        <p:spPr>
          <a:xfrm>
            <a:off x="523942" y="4077605"/>
            <a:ext cx="8094922" cy="217425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9" name="Btn2-visited">
            <a:extLst>
              <a:ext uri="{FF2B5EF4-FFF2-40B4-BE49-F238E27FC236}">
                <a16:creationId xmlns:a16="http://schemas.microsoft.com/office/drawing/2014/main" id="{FA1BD023-422A-4B9E-A7B2-F87671CCA919}"/>
              </a:ext>
            </a:extLst>
          </p:cNvPr>
          <p:cNvSpPr/>
          <p:nvPr/>
        </p:nvSpPr>
        <p:spPr>
          <a:xfrm>
            <a:off x="5614505" y="3497836"/>
            <a:ext cx="1921446" cy="477455"/>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DON’Ts</a:t>
            </a:r>
          </a:p>
        </p:txBody>
      </p:sp>
      <p:sp>
        <p:nvSpPr>
          <p:cNvPr id="20" name="Content Placeholder 9">
            <a:extLst>
              <a:ext uri="{FF2B5EF4-FFF2-40B4-BE49-F238E27FC236}">
                <a16:creationId xmlns:a16="http://schemas.microsoft.com/office/drawing/2014/main" id="{217B2A08-016B-4200-A84D-E987C724BB24}"/>
              </a:ext>
            </a:extLst>
          </p:cNvPr>
          <p:cNvSpPr>
            <a:spLocks noGrp="1"/>
          </p:cNvSpPr>
          <p:nvPr/>
        </p:nvSpPr>
        <p:spPr>
          <a:xfrm>
            <a:off x="627457" y="4164464"/>
            <a:ext cx="7886700" cy="1779496"/>
          </a:xfrm>
          <a:prstGeom prst="rect">
            <a:avLst/>
          </a:prstGeom>
        </p:spPr>
        <p:txBody>
          <a:bodyPr vert="horz" lIns="91440" tIns="45720" rIns="91440" bIns="45720" numCol="2" spcCol="274320"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200" dirty="0"/>
              <a:t>DON’T get into an argument or power struggle with the client.</a:t>
            </a:r>
          </a:p>
          <a:p>
            <a:pPr marL="285750" indent="-285750">
              <a:buFont typeface="Arial" panose="020B0604020202020204" pitchFamily="34" charset="0"/>
              <a:buChar char="•"/>
            </a:pPr>
            <a:r>
              <a:rPr lang="en-US" sz="1200" dirty="0"/>
              <a:t>DON’T be authoritarian or demanding.</a:t>
            </a:r>
          </a:p>
          <a:p>
            <a:pPr marL="285750" indent="-285750">
              <a:buFont typeface="Arial" panose="020B0604020202020204" pitchFamily="34" charset="0"/>
              <a:buChar char="•"/>
            </a:pPr>
            <a:r>
              <a:rPr lang="en-US" sz="1200" dirty="0"/>
              <a:t>DON’T tell clients you are frightened even if you are.</a:t>
            </a:r>
          </a:p>
          <a:p>
            <a:pPr marL="285750" indent="-285750">
              <a:buFont typeface="Arial" panose="020B0604020202020204" pitchFamily="34" charset="0"/>
              <a:buChar char="•"/>
            </a:pPr>
            <a:r>
              <a:rPr lang="en-US" sz="1200" dirty="0"/>
              <a:t>DON’T argue with clients over the reality of hallucinations or delusions.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r>
              <a:rPr lang="en-US" sz="1200" dirty="0"/>
              <a:t>DON’T “humor” clients regarding hallucinations or delusions.</a:t>
            </a:r>
          </a:p>
          <a:p>
            <a:pPr marL="285750" indent="-285750">
              <a:buFont typeface="Arial" panose="020B0604020202020204" pitchFamily="34" charset="0"/>
              <a:buChar char="•"/>
            </a:pPr>
            <a:r>
              <a:rPr lang="en-US" sz="1200" dirty="0"/>
              <a:t>DON’T overreact to the situation.</a:t>
            </a:r>
          </a:p>
          <a:p>
            <a:pPr marL="285750" indent="-285750">
              <a:buFont typeface="Arial" panose="020B0604020202020204" pitchFamily="34" charset="0"/>
              <a:buChar char="•"/>
            </a:pPr>
            <a:r>
              <a:rPr lang="en-US" sz="1200" dirty="0"/>
              <a:t>DON’T insist that a client discuss a situation if he or she doesn’t want to.</a:t>
            </a:r>
          </a:p>
          <a:p>
            <a:pPr marL="285750" indent="-285750">
              <a:buFont typeface="Arial" panose="020B0604020202020204" pitchFamily="34" charset="0"/>
              <a:buChar char="•"/>
            </a:pPr>
            <a:r>
              <a:rPr lang="en-US" sz="1200" dirty="0"/>
              <a:t>DON’T confront a client under the influence of substances.</a:t>
            </a:r>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147168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xEl>
                                              <p:pRg st="1" end="1"/>
                                            </p:txEl>
                                          </p:spTgt>
                                        </p:tgtEl>
                                        <p:attrNameLst>
                                          <p:attrName>style.visibility</p:attrName>
                                        </p:attrNameLst>
                                      </p:cBhvr>
                                      <p:to>
                                        <p:strVal val="visible"/>
                                      </p:to>
                                    </p:set>
                                    <p:animEffect transition="in" filter="fade">
                                      <p:cBhvr>
                                        <p:cTn id="14" dur="500"/>
                                        <p:tgtEl>
                                          <p:spTgt spid="20">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xEl>
                                              <p:pRg st="3" end="3"/>
                                            </p:txEl>
                                          </p:spTgt>
                                        </p:tgtEl>
                                        <p:attrNameLst>
                                          <p:attrName>style.visibility</p:attrName>
                                        </p:attrNameLst>
                                      </p:cBhvr>
                                      <p:to>
                                        <p:strVal val="visible"/>
                                      </p:to>
                                    </p:set>
                                    <p:animEffect transition="in" filter="fade">
                                      <p:cBhvr>
                                        <p:cTn id="20" dur="500"/>
                                        <p:tgtEl>
                                          <p:spTgt spid="20">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0">
                                            <p:txEl>
                                              <p:pRg st="5" end="5"/>
                                            </p:txEl>
                                          </p:spTgt>
                                        </p:tgtEl>
                                        <p:attrNameLst>
                                          <p:attrName>style.visibility</p:attrName>
                                        </p:attrNameLst>
                                      </p:cBhvr>
                                      <p:to>
                                        <p:strVal val="visible"/>
                                      </p:to>
                                    </p:set>
                                    <p:animEffect transition="in" filter="fade">
                                      <p:cBhvr>
                                        <p:cTn id="24" dur="500"/>
                                        <p:tgtEl>
                                          <p:spTgt spid="20">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animEffect transition="in" filter="fade">
                                      <p:cBhvr>
                                        <p:cTn id="27" dur="500"/>
                                        <p:tgtEl>
                                          <p:spTgt spid="20">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xEl>
                                              <p:pRg st="7" end="7"/>
                                            </p:txEl>
                                          </p:spTgt>
                                        </p:tgtEl>
                                        <p:attrNameLst>
                                          <p:attrName>style.visibility</p:attrName>
                                        </p:attrNameLst>
                                      </p:cBhvr>
                                      <p:to>
                                        <p:strVal val="visible"/>
                                      </p:to>
                                    </p:set>
                                    <p:animEffect transition="in" filter="fade">
                                      <p:cBhvr>
                                        <p:cTn id="30" dur="500"/>
                                        <p:tgtEl>
                                          <p:spTgt spid="20">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xEl>
                                              <p:pRg st="8" end="8"/>
                                            </p:txEl>
                                          </p:spTgt>
                                        </p:tgtEl>
                                        <p:attrNameLst>
                                          <p:attrName>style.visibility</p:attrName>
                                        </p:attrNameLst>
                                      </p:cBhvr>
                                      <p:to>
                                        <p:strVal val="visible"/>
                                      </p:to>
                                    </p:set>
                                    <p:animEffect transition="in" filter="fade">
                                      <p:cBhvr>
                                        <p:cTn id="33" dur="500"/>
                                        <p:tgtEl>
                                          <p:spTgt spid="2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910B-1614-49E5-A16B-5E0CDBB5CDCA}"/>
              </a:ext>
            </a:extLst>
          </p:cNvPr>
          <p:cNvSpPr>
            <a:spLocks noGrp="1"/>
          </p:cNvSpPr>
          <p:nvPr>
            <p:ph type="title"/>
          </p:nvPr>
        </p:nvSpPr>
        <p:spPr>
          <a:xfrm>
            <a:off x="628650" y="1208690"/>
            <a:ext cx="7886700" cy="481999"/>
          </a:xfrm>
        </p:spPr>
        <p:txBody>
          <a:bodyPr>
            <a:noAutofit/>
          </a:bodyPr>
          <a:lstStyle/>
          <a:p>
            <a:r>
              <a:rPr lang="en-US" dirty="0"/>
              <a:t>Table of Contents</a:t>
            </a:r>
            <a:endParaRPr lang="en-US" sz="1200" dirty="0">
              <a:solidFill>
                <a:srgbClr val="20386D"/>
              </a:solidFill>
            </a:endParaRPr>
          </a:p>
        </p:txBody>
      </p:sp>
      <p:sp>
        <p:nvSpPr>
          <p:cNvPr id="7" name="Footer Placeholder 6">
            <a:extLst>
              <a:ext uri="{FF2B5EF4-FFF2-40B4-BE49-F238E27FC236}">
                <a16:creationId xmlns:a16="http://schemas.microsoft.com/office/drawing/2014/main" id="{C9EEDC56-988B-4E4B-B8F0-2FAAAAF10A61}"/>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B8FEADBF-0A06-4594-9006-5717D3AD7DE3}"/>
              </a:ext>
            </a:extLst>
          </p:cNvPr>
          <p:cNvSpPr>
            <a:spLocks noGrp="1"/>
          </p:cNvSpPr>
          <p:nvPr>
            <p:ph type="sldNum" sz="quarter" idx="12"/>
          </p:nvPr>
        </p:nvSpPr>
        <p:spPr/>
        <p:txBody>
          <a:bodyPr/>
          <a:lstStyle/>
          <a:p>
            <a:fld id="{C594740B-4443-42E0-BD04-50747A72C1C0}" type="slidenum">
              <a:rPr lang="en-US" smtClean="0"/>
              <a:t>7</a:t>
            </a:fld>
            <a:endParaRPr lang="en-US"/>
          </a:p>
        </p:txBody>
      </p:sp>
      <p:sp>
        <p:nvSpPr>
          <p:cNvPr id="3" name="Content Placeholder 2">
            <a:extLst>
              <a:ext uri="{FF2B5EF4-FFF2-40B4-BE49-F238E27FC236}">
                <a16:creationId xmlns:a16="http://schemas.microsoft.com/office/drawing/2014/main" id="{5B7AA708-1AED-4491-BECD-D49CEBBF8597}"/>
              </a:ext>
            </a:extLst>
          </p:cNvPr>
          <p:cNvSpPr>
            <a:spLocks noGrp="1"/>
          </p:cNvSpPr>
          <p:nvPr>
            <p:ph idx="4294967295"/>
          </p:nvPr>
        </p:nvSpPr>
        <p:spPr>
          <a:xfrm>
            <a:off x="2290681" y="1825625"/>
            <a:ext cx="4562638" cy="3320533"/>
          </a:xfrm>
        </p:spPr>
        <p:txBody>
          <a:bodyPr>
            <a:normAutofit/>
          </a:bodyPr>
          <a:lstStyle/>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2" action="ppaction://hlinksldjump"/>
              </a:rPr>
              <a:t>Chapter 1: Mental Health Crisis Services Definitions and Goals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3" action="ppaction://hlinksldjump"/>
              </a:rPr>
              <a:t>Chapter 2: Mental Health Crisis Services Components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4" action="ppaction://hlinksldjump"/>
              </a:rPr>
              <a:t>Chapter 3: Early Intervention and Prevention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5" action="ppaction://hlinksldjump"/>
              </a:rPr>
              <a:t>Chapter 4: Harm Assessment and Suicide Prevention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6" action="ppaction://hlinksldjump"/>
              </a:rPr>
              <a:t>Chapter 5: Tennessee Mental Health Law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7" action="ppaction://hlinksldjump"/>
              </a:rPr>
              <a:t>Chapter 6: Less Restrictive  Referral Alternatives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8" action="ppaction://hlinksldjump"/>
              </a:rPr>
              <a:t>Chapter 7: Cultural Identity Impact on Crisis Intervention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9" action="ppaction://hlinksldjump"/>
              </a:rPr>
              <a:t>Chapter 8: Crisis Intervention with Specific Populations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10" action="ppaction://hlinksldjump"/>
              </a:rPr>
              <a:t>Chapter 9: Law Enforcement as Partners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11" action="ppaction://hlinksldjump"/>
              </a:rPr>
              <a:t>Chapter 10: Collaboration with Service Providers and Others </a:t>
            </a:r>
            <a:endParaRPr lang="en-US" sz="1200" dirty="0">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1200" dirty="0">
                <a:latin typeface="Open Sans" panose="020B0606030504020204" pitchFamily="34" charset="0"/>
                <a:ea typeface="Open Sans" panose="020B0606030504020204" pitchFamily="34" charset="0"/>
                <a:cs typeface="Open Sans" panose="020B0606030504020204" pitchFamily="34" charset="0"/>
                <a:hlinkClick r:id="rId12" action="ppaction://hlinksldjump"/>
              </a:rPr>
              <a:t>Chapter 11: Crisis Services Provider Boundaries and Self Care </a:t>
            </a: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BE8FE593-1E77-48F8-A64A-F288FCB9BD74}"/>
              </a:ext>
            </a:extLst>
          </p:cNvPr>
          <p:cNvSpPr/>
          <p:nvPr/>
        </p:nvSpPr>
        <p:spPr>
          <a:xfrm>
            <a:off x="2057400" y="1690690"/>
            <a:ext cx="5029200" cy="345546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289940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70</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Three: Early Intervention and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 If a person believes that he or she is experiencing a crisis, it is best to honor that belief.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9" y="2568886"/>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3130688"/>
            <a:ext cx="406493" cy="406493"/>
          </a:xfrm>
          <a:prstGeom prst="rect">
            <a:avLst/>
          </a:prstGeom>
        </p:spPr>
      </p:pic>
      <p:sp>
        <p:nvSpPr>
          <p:cNvPr id="15" name="Blocker">
            <a:extLst>
              <a:ext uri="{FF2B5EF4-FFF2-40B4-BE49-F238E27FC236}">
                <a16:creationId xmlns:a16="http://schemas.microsoft.com/office/drawing/2014/main" id="{7E2F41C3-ECBF-46E7-8BDD-FCD0997A0F2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57DA2446-6BDB-4EB2-9E46-145B729D175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8986B9D3-40CE-4BA3-B6C0-7C8BAA9BCD4E}"/>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3274413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heel(1)">
                                      <p:cBhvr>
                                        <p:cTn id="11" dur="1000"/>
                                        <p:tgtEl>
                                          <p:spTgt spid="1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8"/>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9"/>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par>
                          <p:cTn id="50" fill="hold">
                            <p:stCondLst>
                              <p:cond delay="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childTnLst>
              </p:cTn>
              <p:nextCondLst>
                <p:cond evt="onClick" delay="0">
                  <p:tgtEl>
                    <p:spTgt spid="9"/>
                  </p:tgtEl>
                </p:cond>
              </p:nextCondLst>
            </p:seq>
          </p:childTnLst>
        </p:cTn>
      </p:par>
    </p:tnLst>
    <p:bldLst>
      <p:bldP spid="2" grpId="0"/>
      <p:bldP spid="5" grpId="0" build="p"/>
      <p:bldP spid="7" grpId="0" build="p"/>
      <p:bldP spid="8" grpId="0"/>
      <p:bldP spid="9" grpId="0"/>
      <p:bldP spid="19" grpId="0" animBg="1"/>
      <p:bldP spid="15" grpId="0" animBg="1"/>
      <p:bldP spid="17" grpId="0" animBg="1"/>
      <p:bldP spid="22"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71</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Three: Early Intervention and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2. Prior to initiating any crisis service, it is assumed that some sort of screening of the potential crisis situation will be conducted.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9" y="2568886"/>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3130688"/>
            <a:ext cx="406493" cy="406493"/>
          </a:xfrm>
          <a:prstGeom prst="rect">
            <a:avLst/>
          </a:prstGeom>
        </p:spPr>
      </p:pic>
      <p:sp>
        <p:nvSpPr>
          <p:cNvPr id="15" name="Blocker">
            <a:extLst>
              <a:ext uri="{FF2B5EF4-FFF2-40B4-BE49-F238E27FC236}">
                <a16:creationId xmlns:a16="http://schemas.microsoft.com/office/drawing/2014/main" id="{0E38D4EB-57CA-4291-8EA0-5EE4C17B173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A331DDF1-C5A3-4FA5-95F5-3DA5013089B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DD60DF90-AD6C-4756-A34C-26A1A983944D}"/>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7921581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72</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Three: Early Intervention and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3. The screener must determine if counseling over the telephone is appropriate, or the person requires an on-site face-to-face assessment.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9" y="2568886"/>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3130688"/>
            <a:ext cx="406493" cy="406493"/>
          </a:xfrm>
          <a:prstGeom prst="rect">
            <a:avLst/>
          </a:prstGeom>
        </p:spPr>
      </p:pic>
      <p:sp>
        <p:nvSpPr>
          <p:cNvPr id="15" name="Blocker">
            <a:extLst>
              <a:ext uri="{FF2B5EF4-FFF2-40B4-BE49-F238E27FC236}">
                <a16:creationId xmlns:a16="http://schemas.microsoft.com/office/drawing/2014/main" id="{777E459C-B3DE-46FB-9BCF-8C542494BA3F}"/>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EB1E9731-E368-4EFD-93E6-C9A2EBB4DE9D}"/>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2D97F519-B327-4017-8565-CAD95F0B9790}"/>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229459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73</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Three: Early Intervention and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4. Designated Mandatory Pre-Screening Agents may execute an emergency involuntary hospitalization Certificate of Need.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9" y="2568886"/>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9" y="3130688"/>
            <a:ext cx="406493" cy="406493"/>
          </a:xfrm>
          <a:prstGeom prst="rect">
            <a:avLst/>
          </a:prstGeom>
        </p:spPr>
      </p:pic>
      <p:sp>
        <p:nvSpPr>
          <p:cNvPr id="15" name="Blocker">
            <a:extLst>
              <a:ext uri="{FF2B5EF4-FFF2-40B4-BE49-F238E27FC236}">
                <a16:creationId xmlns:a16="http://schemas.microsoft.com/office/drawing/2014/main" id="{1BB5822E-C1E1-4D27-A1F5-2EEA07E8AD79}"/>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92BE0D16-47CD-492F-84D5-C4A72E018006}"/>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49F664EB-0D07-4EB8-A6F0-B9846524B802}"/>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5814975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74</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Three: Early Intervention and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3"/>
          </a:xfrm>
          <a:noFill/>
        </p:spPr>
        <p:txBody>
          <a:bodyPr>
            <a:noAutofit/>
          </a:bodyPr>
          <a:lstStyle/>
          <a:p>
            <a:r>
              <a:rPr lang="en-US" dirty="0"/>
              <a:t>5. Which of the following is not an active listening skill?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Paraphrasing</a:t>
            </a:r>
          </a:p>
        </p:txBody>
      </p:sp>
      <p:sp>
        <p:nvSpPr>
          <p:cNvPr id="9" name="B">
            <a:extLst>
              <a:ext uri="{FF2B5EF4-FFF2-40B4-BE49-F238E27FC236}">
                <a16:creationId xmlns:a16="http://schemas.microsoft.com/office/drawing/2014/main" id="{883F3155-8749-4BFA-856D-C063CAAAD10B}"/>
              </a:ext>
            </a:extLst>
          </p:cNvPr>
          <p:cNvSpPr/>
          <p:nvPr/>
        </p:nvSpPr>
        <p:spPr>
          <a:xfrm>
            <a:off x="2602037" y="2957265"/>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Emotional labeling</a:t>
            </a:r>
          </a:p>
        </p:txBody>
      </p:sp>
      <p:sp>
        <p:nvSpPr>
          <p:cNvPr id="10" name="C">
            <a:extLst>
              <a:ext uri="{FF2B5EF4-FFF2-40B4-BE49-F238E27FC236}">
                <a16:creationId xmlns:a16="http://schemas.microsoft.com/office/drawing/2014/main" id="{266F2CB7-38A4-4F88-AAF4-957108675EB7}"/>
              </a:ext>
            </a:extLst>
          </p:cNvPr>
          <p:cNvSpPr/>
          <p:nvPr/>
        </p:nvSpPr>
        <p:spPr>
          <a:xfrm>
            <a:off x="2602037" y="352577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Reflecting</a:t>
            </a:r>
          </a:p>
        </p:txBody>
      </p:sp>
      <p:sp>
        <p:nvSpPr>
          <p:cNvPr id="11" name="D">
            <a:extLst>
              <a:ext uri="{FF2B5EF4-FFF2-40B4-BE49-F238E27FC236}">
                <a16:creationId xmlns:a16="http://schemas.microsoft.com/office/drawing/2014/main" id="{BF1EB8EA-6300-4B93-AEF3-67863A18079A}"/>
              </a:ext>
            </a:extLst>
          </p:cNvPr>
          <p:cNvSpPr/>
          <p:nvPr/>
        </p:nvSpPr>
        <p:spPr>
          <a:xfrm>
            <a:off x="2602037" y="409428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Questioning</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42506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4124731"/>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60983"/>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2992472"/>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7" name="Blocker">
            <a:extLst>
              <a:ext uri="{FF2B5EF4-FFF2-40B4-BE49-F238E27FC236}">
                <a16:creationId xmlns:a16="http://schemas.microsoft.com/office/drawing/2014/main" id="{B66C74F8-B48C-43BF-8F66-5C484D1B4EF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er">
            <a:extLst>
              <a:ext uri="{FF2B5EF4-FFF2-40B4-BE49-F238E27FC236}">
                <a16:creationId xmlns:a16="http://schemas.microsoft.com/office/drawing/2014/main" id="{F771DD2A-B2B1-44EB-8EC2-3E92C8D8FC6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8AFBF474-DD09-4A54-9301-14D48123FA1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00662838-7C47-407F-9573-DA3C997928DE}"/>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0585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hlinkClick r:id="" action="ppaction://hlinkshowjump?jump=nextslide"/>
            <a:extLst>
              <a:ext uri="{FF2B5EF4-FFF2-40B4-BE49-F238E27FC236}">
                <a16:creationId xmlns:a16="http://schemas.microsoft.com/office/drawing/2014/main" id="{77BC7F41-3DEA-4860-8CE7-F1987E909D64}"/>
              </a:ext>
            </a:extLst>
          </p:cNvPr>
          <p:cNvSpPr/>
          <p:nvPr/>
        </p:nvSpPr>
        <p:spPr>
          <a:xfrm>
            <a:off x="3591857" y="50585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a:hlinkClick r:id="" action="ppaction://hlinkshowjump?jump=nextslide"/>
            <a:extLst>
              <a:ext uri="{FF2B5EF4-FFF2-40B4-BE49-F238E27FC236}">
                <a16:creationId xmlns:a16="http://schemas.microsoft.com/office/drawing/2014/main" id="{0B955342-0DC2-40F6-9EF4-8F9AB4A24E54}"/>
              </a:ext>
            </a:extLst>
          </p:cNvPr>
          <p:cNvSpPr/>
          <p:nvPr/>
        </p:nvSpPr>
        <p:spPr>
          <a:xfrm>
            <a:off x="3591857" y="50585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a:hlinkClick r:id="" action="ppaction://hlinkshowjump?jump=nextslide"/>
            <a:extLst>
              <a:ext uri="{FF2B5EF4-FFF2-40B4-BE49-F238E27FC236}">
                <a16:creationId xmlns:a16="http://schemas.microsoft.com/office/drawing/2014/main" id="{80563626-B520-49C1-843F-AB7F5127A048}"/>
              </a:ext>
            </a:extLst>
          </p:cNvPr>
          <p:cNvSpPr/>
          <p:nvPr/>
        </p:nvSpPr>
        <p:spPr>
          <a:xfrm>
            <a:off x="3591857" y="50585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1292682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nextCondLst>
                <p:cond evt="onClick" delay="0">
                  <p:tgtEl>
                    <p:spTgt spid="11"/>
                  </p:tgtEl>
                </p:cond>
              </p:nextCondLst>
            </p:seq>
          </p:childTnLst>
        </p:cTn>
      </p:par>
    </p:tnLst>
    <p:bldLst>
      <p:bldP spid="7" grpId="0" build="p"/>
      <p:bldP spid="8" grpId="0"/>
      <p:bldP spid="9" grpId="0"/>
      <p:bldP spid="10" grpId="0"/>
      <p:bldP spid="11" grpId="0"/>
      <p:bldP spid="27" grpId="0" animBg="1"/>
      <p:bldP spid="28" grpId="0" animBg="1"/>
      <p:bldP spid="29" grpId="0" animBg="1"/>
      <p:bldP spid="30" grpId="0" animBg="1"/>
      <p:bldP spid="22" grpId="0" animBg="1"/>
      <p:bldP spid="24" grpId="0" animBg="1"/>
      <p:bldP spid="25" grpId="0" animBg="1"/>
      <p:bldP spid="2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75</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Three: Early Intervention and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6. A crisis responder should attempt to argue with a person that his or her delusional beliefs are inaccurate.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130688"/>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2565380"/>
            <a:ext cx="406493" cy="406493"/>
          </a:xfrm>
          <a:prstGeom prst="rect">
            <a:avLst/>
          </a:prstGeom>
        </p:spPr>
      </p:pic>
      <p:sp>
        <p:nvSpPr>
          <p:cNvPr id="15" name="Blocker">
            <a:extLst>
              <a:ext uri="{FF2B5EF4-FFF2-40B4-BE49-F238E27FC236}">
                <a16:creationId xmlns:a16="http://schemas.microsoft.com/office/drawing/2014/main" id="{36E56F4C-1C32-4483-8565-4A4BF01F689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FDBBC067-AFC7-4A7C-9BA4-BD1ED8054AB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9EC9B037-1AAB-4536-98CD-88A69E547850}"/>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4248263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76</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Three: Early Intervention and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3"/>
          </a:xfrm>
          <a:noFill/>
        </p:spPr>
        <p:txBody>
          <a:bodyPr>
            <a:noAutofit/>
          </a:bodyPr>
          <a:lstStyle/>
          <a:p>
            <a:r>
              <a:rPr lang="en-US" dirty="0"/>
              <a:t>7. Minimal encouragements include which of the following?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Activities such as saying “yes” or “go on”</a:t>
            </a:r>
          </a:p>
        </p:txBody>
      </p:sp>
      <p:sp>
        <p:nvSpPr>
          <p:cNvPr id="9" name="B">
            <a:extLst>
              <a:ext uri="{FF2B5EF4-FFF2-40B4-BE49-F238E27FC236}">
                <a16:creationId xmlns:a16="http://schemas.microsoft.com/office/drawing/2014/main" id="{883F3155-8749-4BFA-856D-C063CAAAD10B}"/>
              </a:ext>
            </a:extLst>
          </p:cNvPr>
          <p:cNvSpPr/>
          <p:nvPr/>
        </p:nvSpPr>
        <p:spPr>
          <a:xfrm>
            <a:off x="2602037" y="2957265"/>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Asking “what happened next?”</a:t>
            </a:r>
          </a:p>
        </p:txBody>
      </p:sp>
      <p:sp>
        <p:nvSpPr>
          <p:cNvPr id="10" name="C">
            <a:extLst>
              <a:ext uri="{FF2B5EF4-FFF2-40B4-BE49-F238E27FC236}">
                <a16:creationId xmlns:a16="http://schemas.microsoft.com/office/drawing/2014/main" id="{266F2CB7-38A4-4F88-AAF4-957108675EB7}"/>
              </a:ext>
            </a:extLst>
          </p:cNvPr>
          <p:cNvSpPr/>
          <p:nvPr/>
        </p:nvSpPr>
        <p:spPr>
          <a:xfrm>
            <a:off x="2602037" y="3525776"/>
            <a:ext cx="5297954"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Non-verbal encouragement such as making eye contact or nodding</a:t>
            </a:r>
          </a:p>
        </p:txBody>
      </p:sp>
      <p:sp>
        <p:nvSpPr>
          <p:cNvPr id="11" name="D">
            <a:extLst>
              <a:ext uri="{FF2B5EF4-FFF2-40B4-BE49-F238E27FC236}">
                <a16:creationId xmlns:a16="http://schemas.microsoft.com/office/drawing/2014/main" id="{BF1EB8EA-6300-4B93-AEF3-67863A18079A}"/>
              </a:ext>
            </a:extLst>
          </p:cNvPr>
          <p:cNvSpPr/>
          <p:nvPr/>
        </p:nvSpPr>
        <p:spPr>
          <a:xfrm>
            <a:off x="2602037" y="409428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All of the above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42506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4124731"/>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60983"/>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2992472"/>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7" name="Blocker">
            <a:extLst>
              <a:ext uri="{FF2B5EF4-FFF2-40B4-BE49-F238E27FC236}">
                <a16:creationId xmlns:a16="http://schemas.microsoft.com/office/drawing/2014/main" id="{2DEB27E9-2BD5-40B0-97FC-967B1A012CAB}"/>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er">
            <a:extLst>
              <a:ext uri="{FF2B5EF4-FFF2-40B4-BE49-F238E27FC236}">
                <a16:creationId xmlns:a16="http://schemas.microsoft.com/office/drawing/2014/main" id="{EAC62063-316D-44FE-8431-B9EABEDD9C3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18BC6A0C-F306-4995-B2A6-CBCCDFE8134A}"/>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5EDBC2AE-455E-4687-9331-044CF96BD375}"/>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056846"/>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hlinkClick r:id="" action="ppaction://hlinkshowjump?jump=nextslide"/>
            <a:extLst>
              <a:ext uri="{FF2B5EF4-FFF2-40B4-BE49-F238E27FC236}">
                <a16:creationId xmlns:a16="http://schemas.microsoft.com/office/drawing/2014/main" id="{A077A6F2-D721-48AA-906C-E3A357BF32BE}"/>
              </a:ext>
            </a:extLst>
          </p:cNvPr>
          <p:cNvSpPr/>
          <p:nvPr/>
        </p:nvSpPr>
        <p:spPr>
          <a:xfrm>
            <a:off x="3591857" y="50585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a:hlinkClick r:id="" action="ppaction://hlinkshowjump?jump=nextslide"/>
            <a:extLst>
              <a:ext uri="{FF2B5EF4-FFF2-40B4-BE49-F238E27FC236}">
                <a16:creationId xmlns:a16="http://schemas.microsoft.com/office/drawing/2014/main" id="{5BA9A175-72B6-49A5-BFB2-42C3C65371A9}"/>
              </a:ext>
            </a:extLst>
          </p:cNvPr>
          <p:cNvSpPr/>
          <p:nvPr/>
        </p:nvSpPr>
        <p:spPr>
          <a:xfrm>
            <a:off x="3591857" y="50585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a:hlinkClick r:id="" action="ppaction://hlinkshowjump?jump=nextslide"/>
            <a:extLst>
              <a:ext uri="{FF2B5EF4-FFF2-40B4-BE49-F238E27FC236}">
                <a16:creationId xmlns:a16="http://schemas.microsoft.com/office/drawing/2014/main" id="{86E10063-9026-4B60-A361-52A6F4D0CACB}"/>
              </a:ext>
            </a:extLst>
          </p:cNvPr>
          <p:cNvSpPr/>
          <p:nvPr/>
        </p:nvSpPr>
        <p:spPr>
          <a:xfrm>
            <a:off x="3591857" y="50585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0408243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nextCondLst>
                <p:cond evt="onClick" delay="0">
                  <p:tgtEl>
                    <p:spTgt spid="11"/>
                  </p:tgtEl>
                </p:cond>
              </p:nextCondLst>
            </p:seq>
          </p:childTnLst>
        </p:cTn>
      </p:par>
    </p:tnLst>
    <p:bldLst>
      <p:bldP spid="7" grpId="0" build="p"/>
      <p:bldP spid="8" grpId="0"/>
      <p:bldP spid="9" grpId="0"/>
      <p:bldP spid="10" grpId="0"/>
      <p:bldP spid="11" grpId="0"/>
      <p:bldP spid="27" grpId="0" animBg="1"/>
      <p:bldP spid="28" grpId="0" animBg="1"/>
      <p:bldP spid="29" grpId="0" animBg="1"/>
      <p:bldP spid="30" grpId="0" animBg="1"/>
      <p:bldP spid="22" grpId="0" animBg="1"/>
      <p:bldP spid="24" grpId="0" animBg="1"/>
      <p:bldP spid="25" grpId="0" animBg="1"/>
      <p:bldP spid="2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77</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Three: Early Intervention and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6"/>
            <a:ext cx="7749806" cy="406493"/>
          </a:xfrm>
          <a:noFill/>
        </p:spPr>
        <p:txBody>
          <a:bodyPr>
            <a:noAutofit/>
          </a:bodyPr>
          <a:lstStyle/>
          <a:p>
            <a:r>
              <a:rPr lang="en-US" dirty="0"/>
              <a:t>8. What component(s) is/are included in a follow up service after a face to face contact?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388754"/>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A telephone call the next day</a:t>
            </a:r>
          </a:p>
        </p:txBody>
      </p:sp>
      <p:sp>
        <p:nvSpPr>
          <p:cNvPr id="9" name="B">
            <a:extLst>
              <a:ext uri="{FF2B5EF4-FFF2-40B4-BE49-F238E27FC236}">
                <a16:creationId xmlns:a16="http://schemas.microsoft.com/office/drawing/2014/main" id="{883F3155-8749-4BFA-856D-C063CAAAD10B}"/>
              </a:ext>
            </a:extLst>
          </p:cNvPr>
          <p:cNvSpPr/>
          <p:nvPr/>
        </p:nvSpPr>
        <p:spPr>
          <a:xfrm>
            <a:off x="2602037" y="2957265"/>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A face-to-face contact the next day</a:t>
            </a:r>
          </a:p>
        </p:txBody>
      </p:sp>
      <p:sp>
        <p:nvSpPr>
          <p:cNvPr id="10" name="C">
            <a:extLst>
              <a:ext uri="{FF2B5EF4-FFF2-40B4-BE49-F238E27FC236}">
                <a16:creationId xmlns:a16="http://schemas.microsoft.com/office/drawing/2014/main" id="{266F2CB7-38A4-4F88-AAF4-957108675EB7}"/>
              </a:ext>
            </a:extLst>
          </p:cNvPr>
          <p:cNvSpPr/>
          <p:nvPr/>
        </p:nvSpPr>
        <p:spPr>
          <a:xfrm>
            <a:off x="2602037" y="3525776"/>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C. A substance abuse screen only</a:t>
            </a:r>
          </a:p>
        </p:txBody>
      </p:sp>
      <p:sp>
        <p:nvSpPr>
          <p:cNvPr id="11" name="D">
            <a:extLst>
              <a:ext uri="{FF2B5EF4-FFF2-40B4-BE49-F238E27FC236}">
                <a16:creationId xmlns:a16="http://schemas.microsoft.com/office/drawing/2014/main" id="{BF1EB8EA-6300-4B93-AEF3-67863A18079A}"/>
              </a:ext>
            </a:extLst>
          </p:cNvPr>
          <p:cNvSpPr/>
          <p:nvPr/>
        </p:nvSpPr>
        <p:spPr>
          <a:xfrm>
            <a:off x="2602037" y="4094287"/>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D. Both A and B</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4"/>
            <a:ext cx="8026253" cy="342506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379" y="4124731"/>
            <a:ext cx="406493" cy="406493"/>
          </a:xfrm>
          <a:prstGeom prst="rect">
            <a:avLst/>
          </a:prstGeom>
        </p:spPr>
      </p:pic>
      <p:pic>
        <p:nvPicPr>
          <p:cNvPr id="18" name="IncorrectX-C">
            <a:extLst>
              <a:ext uri="{FF2B5EF4-FFF2-40B4-BE49-F238E27FC236}">
                <a16:creationId xmlns:a16="http://schemas.microsoft.com/office/drawing/2014/main" id="{F155F0C5-22B9-4369-878F-CEA4B004D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3560983"/>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80" y="2992472"/>
            <a:ext cx="406493" cy="406493"/>
          </a:xfrm>
          <a:prstGeom prst="rect">
            <a:avLst/>
          </a:prstGeom>
        </p:spPr>
      </p:pic>
      <p:pic>
        <p:nvPicPr>
          <p:cNvPr id="23" name="IncorrectX-C">
            <a:extLst>
              <a:ext uri="{FF2B5EF4-FFF2-40B4-BE49-F238E27FC236}">
                <a16:creationId xmlns:a16="http://schemas.microsoft.com/office/drawing/2014/main" id="{08300966-7D09-4C34-AA6F-89BA607E1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2379" y="2423023"/>
            <a:ext cx="406493" cy="406493"/>
          </a:xfrm>
          <a:prstGeom prst="rect">
            <a:avLst/>
          </a:prstGeom>
        </p:spPr>
      </p:pic>
      <p:sp>
        <p:nvSpPr>
          <p:cNvPr id="27" name="Blocker">
            <a:extLst>
              <a:ext uri="{FF2B5EF4-FFF2-40B4-BE49-F238E27FC236}">
                <a16:creationId xmlns:a16="http://schemas.microsoft.com/office/drawing/2014/main" id="{33B270EA-B1E0-4048-8497-EE8EA8214560}"/>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Blocker">
            <a:extLst>
              <a:ext uri="{FF2B5EF4-FFF2-40B4-BE49-F238E27FC236}">
                <a16:creationId xmlns:a16="http://schemas.microsoft.com/office/drawing/2014/main" id="{B181F9C7-AFA8-4841-86F3-76DD628864B4}"/>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Blocker">
            <a:extLst>
              <a:ext uri="{FF2B5EF4-FFF2-40B4-BE49-F238E27FC236}">
                <a16:creationId xmlns:a16="http://schemas.microsoft.com/office/drawing/2014/main" id="{CA873CE1-31AB-4B3F-899E-1CB558B710C3}"/>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Blocker">
            <a:extLst>
              <a:ext uri="{FF2B5EF4-FFF2-40B4-BE49-F238E27FC236}">
                <a16:creationId xmlns:a16="http://schemas.microsoft.com/office/drawing/2014/main" id="{00B9685B-774E-4693-A62C-5936974DC618}"/>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5056846"/>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4" name="ContinueBTN">
            <a:hlinkClick r:id="" action="ppaction://hlinkshowjump?jump=nextslide"/>
            <a:extLst>
              <a:ext uri="{FF2B5EF4-FFF2-40B4-BE49-F238E27FC236}">
                <a16:creationId xmlns:a16="http://schemas.microsoft.com/office/drawing/2014/main" id="{A832960E-3923-4D4B-B4B4-369358E30A42}"/>
              </a:ext>
            </a:extLst>
          </p:cNvPr>
          <p:cNvSpPr/>
          <p:nvPr/>
        </p:nvSpPr>
        <p:spPr>
          <a:xfrm>
            <a:off x="3591857" y="50585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5" name="ContinueBTN">
            <a:hlinkClick r:id="" action="ppaction://hlinkshowjump?jump=nextslide"/>
            <a:extLst>
              <a:ext uri="{FF2B5EF4-FFF2-40B4-BE49-F238E27FC236}">
                <a16:creationId xmlns:a16="http://schemas.microsoft.com/office/drawing/2014/main" id="{ABAB416F-1677-46AB-BFA9-EB0FFF3EBD4C}"/>
              </a:ext>
            </a:extLst>
          </p:cNvPr>
          <p:cNvSpPr/>
          <p:nvPr/>
        </p:nvSpPr>
        <p:spPr>
          <a:xfrm>
            <a:off x="3591857" y="50585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26" name="ContinueBTN">
            <a:hlinkClick r:id="" action="ppaction://hlinkshowjump?jump=nextslide"/>
            <a:extLst>
              <a:ext uri="{FF2B5EF4-FFF2-40B4-BE49-F238E27FC236}">
                <a16:creationId xmlns:a16="http://schemas.microsoft.com/office/drawing/2014/main" id="{F9CBEE98-8E2C-4D98-9A03-9765F4B0E00C}"/>
              </a:ext>
            </a:extLst>
          </p:cNvPr>
          <p:cNvSpPr/>
          <p:nvPr/>
        </p:nvSpPr>
        <p:spPr>
          <a:xfrm>
            <a:off x="3591857" y="5058583"/>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1383635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0"/>
                    </p:tgtEl>
                  </p:cond>
                </p:stCondLst>
                <p:endSync evt="end" delay="0">
                  <p:rtn val="all"/>
                </p:endSync>
                <p:childTnLst>
                  <p:par>
                    <p:cTn id="25" fill="hold">
                      <p:stCondLst>
                        <p:cond delay="0"/>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nextCondLst>
                <p:cond evt="onClick" delay="0">
                  <p:tgtEl>
                    <p:spTgt spid="10"/>
                  </p:tgtEl>
                </p:cond>
              </p:nextCondLst>
            </p:seq>
            <p:seq concurrent="1" nextAc="seek">
              <p:cTn id="35" restart="whenNotActive" fill="hold" evtFilter="cancelBubble" nodeType="interactiveSeq">
                <p:stCondLst>
                  <p:cond evt="onClick" delay="0">
                    <p:tgtEl>
                      <p:spTgt spid="9"/>
                    </p:tgtEl>
                  </p:cond>
                </p:stCondLst>
                <p:endSync evt="end" delay="0">
                  <p:rtn val="all"/>
                </p:endSync>
                <p:childTnLst>
                  <p:par>
                    <p:cTn id="36" fill="hold">
                      <p:stCondLst>
                        <p:cond delay="0"/>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childTnLst>
                          </p:cTn>
                        </p:par>
                        <p:par>
                          <p:cTn id="42" fill="hold">
                            <p:stCondLst>
                              <p:cond delay="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nextCondLst>
                <p:cond evt="onClick" delay="0">
                  <p:tgtEl>
                    <p:spTgt spid="9"/>
                  </p:tgtEl>
                </p:cond>
              </p:nextCondLst>
            </p:seq>
            <p:seq concurrent="1" nextAc="seek">
              <p:cTn id="46" restart="whenNotActive" fill="hold" evtFilter="cancelBubble" nodeType="interactiveSeq">
                <p:stCondLst>
                  <p:cond evt="onClick" delay="0">
                    <p:tgtEl>
                      <p:spTgt spid="8"/>
                    </p:tgtEl>
                  </p:cond>
                </p:stCondLst>
                <p:endSync evt="end" delay="0">
                  <p:rtn val="all"/>
                </p:endSync>
                <p:childTnLst>
                  <p:par>
                    <p:cTn id="47" fill="hold">
                      <p:stCondLst>
                        <p:cond delay="0"/>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par>
                          <p:cTn id="53" fill="hold">
                            <p:stCondLst>
                              <p:cond delay="0"/>
                            </p:stCondLst>
                            <p:childTnLst>
                              <p:par>
                                <p:cTn id="54" presetID="10" presetClass="entr" presetSubtype="0"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childTnLst>
              </p:cTn>
              <p:nextCondLst>
                <p:cond evt="onClick" delay="0">
                  <p:tgtEl>
                    <p:spTgt spid="8"/>
                  </p:tgtEl>
                </p:cond>
              </p:nextCondLst>
            </p:seq>
            <p:seq concurrent="1" nextAc="seek">
              <p:cTn id="57" restart="whenNotActive" fill="hold" evtFilter="cancelBubble" nodeType="interactiveSeq">
                <p:stCondLst>
                  <p:cond evt="onClick" delay="0">
                    <p:tgtEl>
                      <p:spTgt spid="11"/>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childTnLst>
                          </p:cTn>
                        </p:par>
                        <p:par>
                          <p:cTn id="64" fill="hold">
                            <p:stCondLst>
                              <p:cond delay="0"/>
                            </p:stCondLst>
                            <p:childTnLst>
                              <p:par>
                                <p:cTn id="65" presetID="10"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childTnLst>
              </p:cTn>
              <p:nextCondLst>
                <p:cond evt="onClick" delay="0">
                  <p:tgtEl>
                    <p:spTgt spid="11"/>
                  </p:tgtEl>
                </p:cond>
              </p:nextCondLst>
            </p:seq>
          </p:childTnLst>
        </p:cTn>
      </p:par>
    </p:tnLst>
    <p:bldLst>
      <p:bldP spid="7" grpId="0" build="p"/>
      <p:bldP spid="8" grpId="0"/>
      <p:bldP spid="9" grpId="0"/>
      <p:bldP spid="10" grpId="0"/>
      <p:bldP spid="11" grpId="0"/>
      <p:bldP spid="27" grpId="0" animBg="1"/>
      <p:bldP spid="28" grpId="0" animBg="1"/>
      <p:bldP spid="29" grpId="0" animBg="1"/>
      <p:bldP spid="30" grpId="0" animBg="1"/>
      <p:bldP spid="22" grpId="0" animBg="1"/>
      <p:bldP spid="24" grpId="0" animBg="1"/>
      <p:bldP spid="25" grpId="0" animBg="1"/>
      <p:bldP spid="2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78</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Three: Early Intervention and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9. Validation is conveying that it is alright for the person to feel how they feel.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2568420"/>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3130688"/>
            <a:ext cx="406493" cy="406493"/>
          </a:xfrm>
          <a:prstGeom prst="rect">
            <a:avLst/>
          </a:prstGeom>
        </p:spPr>
      </p:pic>
      <p:sp>
        <p:nvSpPr>
          <p:cNvPr id="15" name="Blocker">
            <a:extLst>
              <a:ext uri="{FF2B5EF4-FFF2-40B4-BE49-F238E27FC236}">
                <a16:creationId xmlns:a16="http://schemas.microsoft.com/office/drawing/2014/main" id="{0DF7C136-1FC5-4BCD-B093-95926D033102}"/>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DE37319C-FB32-4918-9C09-1A411E32D10C}"/>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01D6488B-169D-4063-BAE0-08BBBC51580D}"/>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30042727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BB37B68-810D-449C-BA88-2769FF4D0D66}"/>
              </a:ext>
            </a:extLst>
          </p:cNvPr>
          <p:cNvSpPr>
            <a:spLocks noGrp="1"/>
          </p:cNvSpPr>
          <p:nvPr>
            <p:ph type="ftr" sz="quarter" idx="11"/>
          </p:nvPr>
        </p:nvSpPr>
        <p:spPr>
          <a:xfrm>
            <a:off x="628651" y="5624514"/>
            <a:ext cx="6670892" cy="273844"/>
          </a:xfrm>
        </p:spPr>
        <p:txBody>
          <a:bodyPr/>
          <a:lstStyle/>
          <a:p>
            <a:endParaRPr lang="en-US"/>
          </a:p>
        </p:txBody>
      </p:sp>
      <p:sp>
        <p:nvSpPr>
          <p:cNvPr id="2" name="Title 1">
            <a:extLst>
              <a:ext uri="{FF2B5EF4-FFF2-40B4-BE49-F238E27FC236}">
                <a16:creationId xmlns:a16="http://schemas.microsoft.com/office/drawing/2014/main" id="{2BFB5458-0D08-4284-AC1A-ECDE51705C6D}"/>
              </a:ext>
            </a:extLst>
          </p:cNvPr>
          <p:cNvSpPr>
            <a:spLocks noGrp="1"/>
          </p:cNvSpPr>
          <p:nvPr>
            <p:ph type="title"/>
          </p:nvPr>
        </p:nvSpPr>
        <p:spPr>
          <a:xfrm>
            <a:off x="628650" y="673485"/>
            <a:ext cx="7886700" cy="895405"/>
          </a:xfrm>
        </p:spPr>
        <p:txBody>
          <a:bodyPr/>
          <a:lstStyle/>
          <a:p>
            <a:r>
              <a:rPr lang="en-US" dirty="0"/>
              <a:t>Post Test</a:t>
            </a:r>
          </a:p>
        </p:txBody>
      </p:sp>
      <p:sp>
        <p:nvSpPr>
          <p:cNvPr id="4" name="Slide Number Placeholder 3">
            <a:extLst>
              <a:ext uri="{FF2B5EF4-FFF2-40B4-BE49-F238E27FC236}">
                <a16:creationId xmlns:a16="http://schemas.microsoft.com/office/drawing/2014/main" id="{E0B5A0D9-BB84-4A37-8294-E2F00F0882BE}"/>
              </a:ext>
            </a:extLst>
          </p:cNvPr>
          <p:cNvSpPr>
            <a:spLocks noGrp="1"/>
          </p:cNvSpPr>
          <p:nvPr>
            <p:ph type="sldNum" sz="quarter" idx="12"/>
          </p:nvPr>
        </p:nvSpPr>
        <p:spPr/>
        <p:txBody>
          <a:bodyPr/>
          <a:lstStyle/>
          <a:p>
            <a:fld id="{C594740B-4443-42E0-BD04-50747A72C1C0}" type="slidenum">
              <a:rPr lang="en-US" smtClean="0"/>
              <a:t>79</a:t>
            </a:fld>
            <a:endParaRPr lang="en-US"/>
          </a:p>
        </p:txBody>
      </p:sp>
      <p:sp>
        <p:nvSpPr>
          <p:cNvPr id="5" name="Content Placeholder 4">
            <a:extLst>
              <a:ext uri="{FF2B5EF4-FFF2-40B4-BE49-F238E27FC236}">
                <a16:creationId xmlns:a16="http://schemas.microsoft.com/office/drawing/2014/main" id="{58BD96EA-010C-4983-BB40-A7FC6BAAA251}"/>
              </a:ext>
            </a:extLst>
          </p:cNvPr>
          <p:cNvSpPr>
            <a:spLocks noGrp="1"/>
          </p:cNvSpPr>
          <p:nvPr>
            <p:ph idx="1"/>
          </p:nvPr>
        </p:nvSpPr>
        <p:spPr>
          <a:xfrm>
            <a:off x="765544" y="1503716"/>
            <a:ext cx="7749806" cy="438986"/>
          </a:xfrm>
        </p:spPr>
        <p:txBody>
          <a:bodyPr/>
          <a:lstStyle/>
          <a:p>
            <a:r>
              <a:rPr lang="en-US" dirty="0"/>
              <a:t>Chapter Three: Early Intervention and Prevention</a:t>
            </a:r>
          </a:p>
        </p:txBody>
      </p:sp>
      <p:sp>
        <p:nvSpPr>
          <p:cNvPr id="7" name="Qstn">
            <a:extLst>
              <a:ext uri="{FF2B5EF4-FFF2-40B4-BE49-F238E27FC236}">
                <a16:creationId xmlns:a16="http://schemas.microsoft.com/office/drawing/2014/main" id="{8832F739-5AF9-4D8B-8B38-56D711D8329D}"/>
              </a:ext>
            </a:extLst>
          </p:cNvPr>
          <p:cNvSpPr>
            <a:spLocks noGrp="1"/>
          </p:cNvSpPr>
          <p:nvPr>
            <p:ph type="body" sz="quarter" idx="14"/>
          </p:nvPr>
        </p:nvSpPr>
        <p:spPr>
          <a:xfrm>
            <a:off x="765544" y="1979615"/>
            <a:ext cx="7749806" cy="535943"/>
          </a:xfrm>
          <a:noFill/>
        </p:spPr>
        <p:txBody>
          <a:bodyPr>
            <a:noAutofit/>
          </a:bodyPr>
          <a:lstStyle/>
          <a:p>
            <a:r>
              <a:rPr lang="en-US" dirty="0"/>
              <a:t>10. When conducting a crisis intervention, it is important to be authoritarian and demanding. Click on the correct answer.</a:t>
            </a:r>
          </a:p>
        </p:txBody>
      </p:sp>
      <p:sp>
        <p:nvSpPr>
          <p:cNvPr id="8" name="A">
            <a:extLst>
              <a:ext uri="{FF2B5EF4-FFF2-40B4-BE49-F238E27FC236}">
                <a16:creationId xmlns:a16="http://schemas.microsoft.com/office/drawing/2014/main" id="{1C05CB9C-975A-44CE-96F9-52077783FB5D}"/>
              </a:ext>
            </a:extLst>
          </p:cNvPr>
          <p:cNvSpPr/>
          <p:nvPr/>
        </p:nvSpPr>
        <p:spPr>
          <a:xfrm>
            <a:off x="2602037" y="2526970"/>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A. True</a:t>
            </a:r>
          </a:p>
        </p:txBody>
      </p:sp>
      <p:sp>
        <p:nvSpPr>
          <p:cNvPr id="9" name="B">
            <a:extLst>
              <a:ext uri="{FF2B5EF4-FFF2-40B4-BE49-F238E27FC236}">
                <a16:creationId xmlns:a16="http://schemas.microsoft.com/office/drawing/2014/main" id="{883F3155-8749-4BFA-856D-C063CAAAD10B}"/>
              </a:ext>
            </a:extLst>
          </p:cNvPr>
          <p:cNvSpPr/>
          <p:nvPr/>
        </p:nvSpPr>
        <p:spPr>
          <a:xfrm>
            <a:off x="2602037" y="3095481"/>
            <a:ext cx="3939926" cy="4769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rgbClr val="20386D"/>
                </a:solidFill>
                <a:latin typeface="Open Sans" panose="020B0606030504020204" pitchFamily="34" charset="0"/>
                <a:ea typeface="Open Sans" panose="020B0606030504020204" pitchFamily="34" charset="0"/>
                <a:cs typeface="Open Sans" panose="020B0606030504020204" pitchFamily="34" charset="0"/>
              </a:rPr>
              <a:t>B. False</a:t>
            </a:r>
          </a:p>
        </p:txBody>
      </p:sp>
      <p:cxnSp>
        <p:nvCxnSpPr>
          <p:cNvPr id="16" name="line">
            <a:extLst>
              <a:ext uri="{FF2B5EF4-FFF2-40B4-BE49-F238E27FC236}">
                <a16:creationId xmlns:a16="http://schemas.microsoft.com/office/drawing/2014/main" id="{12F7A672-170C-4162-A2A0-ED93D10094C8}"/>
              </a:ext>
            </a:extLst>
          </p:cNvPr>
          <p:cNvCxnSpPr>
            <a:cxnSpLocks/>
          </p:cNvCxnSpPr>
          <p:nvPr/>
        </p:nvCxnSpPr>
        <p:spPr>
          <a:xfrm>
            <a:off x="697097" y="1878904"/>
            <a:ext cx="7749806"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9" name="border">
            <a:extLst>
              <a:ext uri="{FF2B5EF4-FFF2-40B4-BE49-F238E27FC236}">
                <a16:creationId xmlns:a16="http://schemas.microsoft.com/office/drawing/2014/main" id="{D7F441F2-19DD-45BC-BB13-58470F3A5C55}"/>
              </a:ext>
            </a:extLst>
          </p:cNvPr>
          <p:cNvSpPr/>
          <p:nvPr/>
        </p:nvSpPr>
        <p:spPr>
          <a:xfrm>
            <a:off x="558874" y="1382233"/>
            <a:ext cx="8026253" cy="25092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p>
        </p:txBody>
      </p:sp>
      <p:pic>
        <p:nvPicPr>
          <p:cNvPr id="21" name="CheckIMG">
            <a:extLst>
              <a:ext uri="{FF2B5EF4-FFF2-40B4-BE49-F238E27FC236}">
                <a16:creationId xmlns:a16="http://schemas.microsoft.com/office/drawing/2014/main" id="{C7E6C46A-EB97-4D7F-93FB-8D9FD9F65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3528" y="3130688"/>
            <a:ext cx="406493" cy="406493"/>
          </a:xfrm>
          <a:prstGeom prst="rect">
            <a:avLst/>
          </a:prstGeom>
        </p:spPr>
      </p:pic>
      <p:pic>
        <p:nvPicPr>
          <p:cNvPr id="20" name="IncorrectX-C">
            <a:extLst>
              <a:ext uri="{FF2B5EF4-FFF2-40B4-BE49-F238E27FC236}">
                <a16:creationId xmlns:a16="http://schemas.microsoft.com/office/drawing/2014/main" id="{A94F1F4A-2C86-480B-9AA4-6D0F06704D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3528" y="2565380"/>
            <a:ext cx="406493" cy="406493"/>
          </a:xfrm>
          <a:prstGeom prst="rect">
            <a:avLst/>
          </a:prstGeom>
        </p:spPr>
      </p:pic>
      <p:sp>
        <p:nvSpPr>
          <p:cNvPr id="15" name="Blocker">
            <a:extLst>
              <a:ext uri="{FF2B5EF4-FFF2-40B4-BE49-F238E27FC236}">
                <a16:creationId xmlns:a16="http://schemas.microsoft.com/office/drawing/2014/main" id="{330E1433-8025-4629-AE57-8CB7AD637B61}"/>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locker">
            <a:extLst>
              <a:ext uri="{FF2B5EF4-FFF2-40B4-BE49-F238E27FC236}">
                <a16:creationId xmlns:a16="http://schemas.microsoft.com/office/drawing/2014/main" id="{343374ED-44FE-4F39-95B8-9D2BC6208C97}"/>
              </a:ext>
            </a:extLst>
          </p:cNvPr>
          <p:cNvSpPr/>
          <p:nvPr/>
        </p:nvSpPr>
        <p:spPr>
          <a:xfrm>
            <a:off x="0" y="0"/>
            <a:ext cx="9144000" cy="6858000"/>
          </a:xfrm>
          <a:prstGeom prst="rect">
            <a:avLst/>
          </a:prstGeom>
          <a:solidFill>
            <a:schemeClr val="bg2">
              <a:lumMod val="50000"/>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ontinueBTN">
            <a:hlinkClick r:id="" action="ppaction://hlinkshowjump?jump=nextslide"/>
            <a:extLst>
              <a:ext uri="{FF2B5EF4-FFF2-40B4-BE49-F238E27FC236}">
                <a16:creationId xmlns:a16="http://schemas.microsoft.com/office/drawing/2014/main" id="{645CBDB1-FD17-457D-9329-2DC2446A3BA8}"/>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
        <p:nvSpPr>
          <p:cNvPr id="14" name="ContinueBTN">
            <a:hlinkClick r:id="" action="ppaction://hlinkshowjump?jump=nextslide"/>
            <a:extLst>
              <a:ext uri="{FF2B5EF4-FFF2-40B4-BE49-F238E27FC236}">
                <a16:creationId xmlns:a16="http://schemas.microsoft.com/office/drawing/2014/main" id="{696629E7-3A25-4C56-BDEF-56607020C4E1}"/>
              </a:ext>
            </a:extLst>
          </p:cNvPr>
          <p:cNvSpPr/>
          <p:nvPr/>
        </p:nvSpPr>
        <p:spPr>
          <a:xfrm>
            <a:off x="3591857" y="4341041"/>
            <a:ext cx="1960286" cy="476908"/>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Click to continue</a:t>
            </a:r>
          </a:p>
        </p:txBody>
      </p:sp>
    </p:spTree>
    <p:extLst>
      <p:ext uri="{BB962C8B-B14F-4D97-AF65-F5344CB8AC3E}">
        <p14:creationId xmlns:p14="http://schemas.microsoft.com/office/powerpoint/2010/main" val="23042381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childTnLst>
                                </p:cTn>
                              </p:par>
                            </p:childTnLst>
                          </p:cTn>
                        </p:par>
                        <p:par>
                          <p:cTn id="34" fill="hold">
                            <p:stCondLst>
                              <p:cond delay="0"/>
                            </p:stCondLst>
                            <p:childTnLst>
                              <p:par>
                                <p:cTn id="35" presetID="10"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childTnLst>
              </p:cTn>
              <p:nextCondLst>
                <p:cond evt="onClick" delay="0">
                  <p:tgtEl>
                    <p:spTgt spid="9"/>
                  </p:tgtEl>
                </p:cond>
              </p:nextCondLst>
            </p:seq>
          </p:childTnLst>
        </p:cTn>
      </p:par>
    </p:tnLst>
    <p:bldLst>
      <p:bldP spid="7" grpId="0" build="p"/>
      <p:bldP spid="8" grpId="0"/>
      <p:bldP spid="9" grpId="0"/>
      <p:bldP spid="15" grpId="0" animBg="1"/>
      <p:bldP spid="17" grpId="0" animBg="1"/>
      <p:bldP spid="2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89046B2-5868-4C16-953B-46CAF1EB2BFC}"/>
              </a:ext>
            </a:extLst>
          </p:cNvPr>
          <p:cNvSpPr>
            <a:spLocks noGrp="1"/>
          </p:cNvSpPr>
          <p:nvPr>
            <p:ph type="body" sz="quarter" idx="15"/>
          </p:nvPr>
        </p:nvSpPr>
        <p:spPr>
          <a:xfrm>
            <a:off x="719910" y="4359341"/>
            <a:ext cx="7534052" cy="808084"/>
          </a:xfrm>
        </p:spPr>
        <p:txBody>
          <a:bodyPr/>
          <a:lstStyle/>
          <a:p>
            <a:pPr>
              <a:lnSpc>
                <a:spcPct val="100000"/>
              </a:lnSpc>
            </a:pPr>
            <a:r>
              <a:rPr lang="en-US" dirty="0"/>
              <a:t>In order to best assist an individual during a mental health crisis, it is important to understand the components of a mental health crisis and the goals of providing Crisis Services. In this chapter we will build a foundation of introductory knowledge, upon which we will build and expand throughout this training. </a:t>
            </a:r>
          </a:p>
          <a:p>
            <a:endParaRPr lang="en-US" dirty="0"/>
          </a:p>
        </p:txBody>
      </p:sp>
      <p:sp>
        <p:nvSpPr>
          <p:cNvPr id="9" name="Text Placeholder 8">
            <a:extLst>
              <a:ext uri="{FF2B5EF4-FFF2-40B4-BE49-F238E27FC236}">
                <a16:creationId xmlns:a16="http://schemas.microsoft.com/office/drawing/2014/main" id="{9F7CF103-A3A8-4446-97C6-27E837FA15A1}"/>
              </a:ext>
            </a:extLst>
          </p:cNvPr>
          <p:cNvSpPr>
            <a:spLocks noGrp="1"/>
          </p:cNvSpPr>
          <p:nvPr>
            <p:ph type="body" sz="quarter" idx="14"/>
          </p:nvPr>
        </p:nvSpPr>
        <p:spPr>
          <a:xfrm>
            <a:off x="719910" y="3968865"/>
            <a:ext cx="7534052" cy="365125"/>
          </a:xfrm>
        </p:spPr>
        <p:txBody>
          <a:bodyPr/>
          <a:lstStyle/>
          <a:p>
            <a:r>
              <a:rPr lang="en-US" dirty="0"/>
              <a:t>Discussion</a:t>
            </a:r>
          </a:p>
        </p:txBody>
      </p:sp>
      <p:sp>
        <p:nvSpPr>
          <p:cNvPr id="2" name="Title 1">
            <a:extLst>
              <a:ext uri="{FF2B5EF4-FFF2-40B4-BE49-F238E27FC236}">
                <a16:creationId xmlns:a16="http://schemas.microsoft.com/office/drawing/2014/main" id="{DE01EC99-33AE-4CF3-9FC1-6F038B93E3C2}"/>
              </a:ext>
            </a:extLst>
          </p:cNvPr>
          <p:cNvSpPr>
            <a:spLocks noGrp="1"/>
          </p:cNvSpPr>
          <p:nvPr>
            <p:ph type="ctrTitle"/>
          </p:nvPr>
        </p:nvSpPr>
        <p:spPr>
          <a:xfrm>
            <a:off x="628651" y="1539531"/>
            <a:ext cx="7886701" cy="787568"/>
          </a:xfrm>
        </p:spPr>
        <p:txBody>
          <a:bodyPr/>
          <a:lstStyle/>
          <a:p>
            <a:r>
              <a:rPr lang="en-US" dirty="0"/>
              <a:t>Chapter 1: </a:t>
            </a:r>
            <a:br>
              <a:rPr lang="en-US" dirty="0"/>
            </a:br>
            <a:r>
              <a:rPr lang="en-US" dirty="0"/>
              <a:t>Mental Health Crisis Services Definitions and Goals</a:t>
            </a:r>
            <a:endParaRPr lang="en-US" strike="sngStrike" dirty="0">
              <a:solidFill>
                <a:schemeClr val="bg2">
                  <a:lumMod val="90000"/>
                </a:schemeClr>
              </a:solidFill>
            </a:endParaRPr>
          </a:p>
        </p:txBody>
      </p:sp>
      <p:sp>
        <p:nvSpPr>
          <p:cNvPr id="7" name="Subtitle 6">
            <a:extLst>
              <a:ext uri="{FF2B5EF4-FFF2-40B4-BE49-F238E27FC236}">
                <a16:creationId xmlns:a16="http://schemas.microsoft.com/office/drawing/2014/main" id="{FBA3097F-119F-4488-AB21-1FEEEDA224EB}"/>
              </a:ext>
            </a:extLst>
          </p:cNvPr>
          <p:cNvSpPr>
            <a:spLocks noGrp="1"/>
          </p:cNvSpPr>
          <p:nvPr>
            <p:ph type="subTitle" idx="1"/>
          </p:nvPr>
        </p:nvSpPr>
        <p:spPr>
          <a:xfrm>
            <a:off x="719910" y="2574948"/>
            <a:ext cx="7534052" cy="365125"/>
          </a:xfrm>
        </p:spPr>
        <p:txBody>
          <a:bodyPr/>
          <a:lstStyle/>
          <a:p>
            <a:r>
              <a:rPr lang="en-US" dirty="0"/>
              <a:t>Objectives</a:t>
            </a:r>
          </a:p>
        </p:txBody>
      </p:sp>
      <p:sp>
        <p:nvSpPr>
          <p:cNvPr id="4" name="Footer Placeholder 3">
            <a:extLst>
              <a:ext uri="{FF2B5EF4-FFF2-40B4-BE49-F238E27FC236}">
                <a16:creationId xmlns:a16="http://schemas.microsoft.com/office/drawing/2014/main" id="{E65D3AF4-7274-4359-84C0-09336BD6E3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937940-F385-4CA7-A906-5AE54953E38A}"/>
              </a:ext>
            </a:extLst>
          </p:cNvPr>
          <p:cNvSpPr>
            <a:spLocks noGrp="1"/>
          </p:cNvSpPr>
          <p:nvPr>
            <p:ph type="sldNum" sz="quarter" idx="12"/>
          </p:nvPr>
        </p:nvSpPr>
        <p:spPr/>
        <p:txBody>
          <a:bodyPr/>
          <a:lstStyle/>
          <a:p>
            <a:fld id="{C594740B-4443-42E0-BD04-50747A72C1C0}" type="slidenum">
              <a:rPr lang="en-US" smtClean="0"/>
              <a:t>8</a:t>
            </a:fld>
            <a:endParaRPr lang="en-US"/>
          </a:p>
        </p:txBody>
      </p:sp>
      <p:sp>
        <p:nvSpPr>
          <p:cNvPr id="8" name="Text Placeholder 7">
            <a:extLst>
              <a:ext uri="{FF2B5EF4-FFF2-40B4-BE49-F238E27FC236}">
                <a16:creationId xmlns:a16="http://schemas.microsoft.com/office/drawing/2014/main" id="{87B6839E-D279-4589-BE9F-23B941ED9B3C}"/>
              </a:ext>
            </a:extLst>
          </p:cNvPr>
          <p:cNvSpPr>
            <a:spLocks noGrp="1"/>
          </p:cNvSpPr>
          <p:nvPr>
            <p:ph type="body" sz="quarter" idx="13"/>
          </p:nvPr>
        </p:nvSpPr>
        <p:spPr>
          <a:xfrm>
            <a:off x="719910" y="2949501"/>
            <a:ext cx="7534052" cy="952651"/>
          </a:xfrm>
        </p:spPr>
        <p:txBody>
          <a:bodyPr/>
          <a:lstStyle/>
          <a:p>
            <a:pPr marL="214308" indent="-214308">
              <a:buFont typeface="Arial" panose="020B0604020202020204" pitchFamily="34" charset="0"/>
              <a:buChar char="•"/>
            </a:pPr>
            <a:r>
              <a:rPr lang="en-US" dirty="0"/>
              <a:t>Define a mental health crisis </a:t>
            </a:r>
          </a:p>
          <a:p>
            <a:pPr marL="214308" indent="-214308">
              <a:buFont typeface="Arial" panose="020B0604020202020204" pitchFamily="34" charset="0"/>
              <a:buChar char="•"/>
            </a:pPr>
            <a:r>
              <a:rPr lang="en-US" dirty="0"/>
              <a:t>Understand the primary components of Tennessee’s Crisis Services System </a:t>
            </a:r>
          </a:p>
          <a:p>
            <a:pPr marL="214308" indent="-214308">
              <a:buFont typeface="Arial" panose="020B0604020202020204" pitchFamily="34" charset="0"/>
              <a:buChar char="•"/>
            </a:pPr>
            <a:r>
              <a:rPr lang="en-US" dirty="0"/>
              <a:t>Review  goals of crisis services (Local resources should also be discussed with your trainer/ supervisor)</a:t>
            </a:r>
          </a:p>
        </p:txBody>
      </p:sp>
      <p:cxnSp>
        <p:nvCxnSpPr>
          <p:cNvPr id="11" name="Straight Connector 10">
            <a:extLst>
              <a:ext uri="{FF2B5EF4-FFF2-40B4-BE49-F238E27FC236}">
                <a16:creationId xmlns:a16="http://schemas.microsoft.com/office/drawing/2014/main" id="{766C7EEB-198A-4C42-906B-40F1D80A5636}"/>
              </a:ext>
            </a:extLst>
          </p:cNvPr>
          <p:cNvCxnSpPr>
            <a:cxnSpLocks/>
          </p:cNvCxnSpPr>
          <p:nvPr/>
        </p:nvCxnSpPr>
        <p:spPr>
          <a:xfrm>
            <a:off x="804974" y="2906969"/>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81913CF-4204-4A85-B1E3-292CB47307FE}"/>
              </a:ext>
            </a:extLst>
          </p:cNvPr>
          <p:cNvCxnSpPr>
            <a:cxnSpLocks/>
          </p:cNvCxnSpPr>
          <p:nvPr/>
        </p:nvCxnSpPr>
        <p:spPr>
          <a:xfrm>
            <a:off x="804974" y="4299282"/>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93606F0-F40B-425B-9B96-7EEDA0C4A532}"/>
              </a:ext>
            </a:extLst>
          </p:cNvPr>
          <p:cNvSpPr/>
          <p:nvPr/>
        </p:nvSpPr>
        <p:spPr>
          <a:xfrm>
            <a:off x="628650" y="2454689"/>
            <a:ext cx="7886701" cy="284032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6654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10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childTnLst>
                          </p:cTn>
                        </p:par>
                        <p:par>
                          <p:cTn id="36" fill="hold">
                            <p:stCondLst>
                              <p:cond delay="45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P spid="2" grpId="0"/>
      <p:bldP spid="7" grpId="0" build="p"/>
      <p:bldP spid="8" grpId="0" uiExpand="1" build="p"/>
      <p:bldP spid="13"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0D65D-08B8-4EB1-9A16-4CA73302D618}"/>
              </a:ext>
            </a:extLst>
          </p:cNvPr>
          <p:cNvSpPr>
            <a:spLocks noGrp="1"/>
          </p:cNvSpPr>
          <p:nvPr>
            <p:ph type="ctrTitle"/>
          </p:nvPr>
        </p:nvSpPr>
        <p:spPr>
          <a:xfrm>
            <a:off x="538271" y="1340694"/>
            <a:ext cx="7886701" cy="752499"/>
          </a:xfrm>
        </p:spPr>
        <p:txBody>
          <a:bodyPr/>
          <a:lstStyle/>
          <a:p>
            <a:r>
              <a:rPr lang="en-US" dirty="0"/>
              <a:t>Chapter Four: </a:t>
            </a:r>
            <a:br>
              <a:rPr lang="en-US" dirty="0"/>
            </a:br>
            <a:r>
              <a:rPr lang="en-US" dirty="0"/>
              <a:t>Harm Assessment and Suicide Prevention</a:t>
            </a:r>
          </a:p>
        </p:txBody>
      </p:sp>
      <p:sp>
        <p:nvSpPr>
          <p:cNvPr id="3" name="Subtitle 2">
            <a:extLst>
              <a:ext uri="{FF2B5EF4-FFF2-40B4-BE49-F238E27FC236}">
                <a16:creationId xmlns:a16="http://schemas.microsoft.com/office/drawing/2014/main" id="{876F17DC-5568-44F6-B5E2-CDD35AE38FC0}"/>
              </a:ext>
            </a:extLst>
          </p:cNvPr>
          <p:cNvSpPr>
            <a:spLocks noGrp="1"/>
          </p:cNvSpPr>
          <p:nvPr>
            <p:ph type="subTitle" idx="1"/>
          </p:nvPr>
        </p:nvSpPr>
        <p:spPr>
          <a:xfrm>
            <a:off x="692449" y="2255984"/>
            <a:ext cx="7586496" cy="365125"/>
          </a:xfrm>
        </p:spPr>
        <p:txBody>
          <a:bodyPr/>
          <a:lstStyle/>
          <a:p>
            <a:r>
              <a:rPr lang="en-US" dirty="0"/>
              <a:t>Objectives</a:t>
            </a:r>
          </a:p>
        </p:txBody>
      </p:sp>
      <p:sp>
        <p:nvSpPr>
          <p:cNvPr id="4" name="Footer Placeholder 3">
            <a:extLst>
              <a:ext uri="{FF2B5EF4-FFF2-40B4-BE49-F238E27FC236}">
                <a16:creationId xmlns:a16="http://schemas.microsoft.com/office/drawing/2014/main" id="{4496F594-3CD1-43D7-A6F9-4D2991283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E0F257-A0E0-45E2-AA0D-0E4D4D6819C2}"/>
              </a:ext>
            </a:extLst>
          </p:cNvPr>
          <p:cNvSpPr>
            <a:spLocks noGrp="1"/>
          </p:cNvSpPr>
          <p:nvPr>
            <p:ph type="sldNum" sz="quarter" idx="12"/>
          </p:nvPr>
        </p:nvSpPr>
        <p:spPr/>
        <p:txBody>
          <a:bodyPr/>
          <a:lstStyle/>
          <a:p>
            <a:fld id="{C594740B-4443-42E0-BD04-50747A72C1C0}" type="slidenum">
              <a:rPr lang="en-US" smtClean="0"/>
              <a:t>80</a:t>
            </a:fld>
            <a:endParaRPr lang="en-US"/>
          </a:p>
        </p:txBody>
      </p:sp>
      <p:sp>
        <p:nvSpPr>
          <p:cNvPr id="6" name="Text Placeholder 5">
            <a:extLst>
              <a:ext uri="{FF2B5EF4-FFF2-40B4-BE49-F238E27FC236}">
                <a16:creationId xmlns:a16="http://schemas.microsoft.com/office/drawing/2014/main" id="{2684C1C9-EF4F-48F0-AD91-C668510FABD9}"/>
              </a:ext>
            </a:extLst>
          </p:cNvPr>
          <p:cNvSpPr>
            <a:spLocks noGrp="1"/>
          </p:cNvSpPr>
          <p:nvPr>
            <p:ph type="body" sz="quarter" idx="13"/>
          </p:nvPr>
        </p:nvSpPr>
        <p:spPr>
          <a:xfrm>
            <a:off x="838471" y="2630537"/>
            <a:ext cx="7586500" cy="1219200"/>
          </a:xfrm>
        </p:spPr>
        <p:txBody>
          <a:bodyPr/>
          <a:lstStyle/>
          <a:p>
            <a:pPr marL="214308" indent="-214308">
              <a:buFont typeface="Arial" panose="020B0604020202020204" pitchFamily="34" charset="0"/>
              <a:buChar char="•"/>
            </a:pPr>
            <a:r>
              <a:rPr lang="en-US" dirty="0"/>
              <a:t>Learn the aspects of suicide prevention including defining risk factors</a:t>
            </a:r>
          </a:p>
          <a:p>
            <a:pPr marL="214308" indent="-214308">
              <a:buFont typeface="Arial" panose="020B0604020202020204" pitchFamily="34" charset="0"/>
              <a:buChar char="•"/>
            </a:pPr>
            <a:r>
              <a:rPr lang="en-US" dirty="0"/>
              <a:t>Learn the dangers of depression in conjunction with drugs and alcohol</a:t>
            </a:r>
          </a:p>
          <a:p>
            <a:pPr marL="214308" indent="-214308">
              <a:buFont typeface="Arial" panose="020B0604020202020204" pitchFamily="34" charset="0"/>
              <a:buChar char="•"/>
            </a:pPr>
            <a:r>
              <a:rPr lang="en-US" dirty="0"/>
              <a:t>Discuss some basic guidelines for interacting with a person who is potentially violent</a:t>
            </a:r>
          </a:p>
          <a:p>
            <a:pPr marL="214308" indent="-214308">
              <a:buFont typeface="Arial" panose="020B0604020202020204" pitchFamily="34" charset="0"/>
              <a:buChar char="•"/>
            </a:pPr>
            <a:r>
              <a:rPr lang="en-US" dirty="0"/>
              <a:t>Discuss the debriefing process following a completed suicide</a:t>
            </a:r>
          </a:p>
          <a:p>
            <a:endParaRPr lang="en-US" dirty="0"/>
          </a:p>
        </p:txBody>
      </p:sp>
      <p:sp>
        <p:nvSpPr>
          <p:cNvPr id="7" name="Text Placeholder 6">
            <a:extLst>
              <a:ext uri="{FF2B5EF4-FFF2-40B4-BE49-F238E27FC236}">
                <a16:creationId xmlns:a16="http://schemas.microsoft.com/office/drawing/2014/main" id="{F95501DF-6F41-462D-B503-0E22C64729F5}"/>
              </a:ext>
            </a:extLst>
          </p:cNvPr>
          <p:cNvSpPr>
            <a:spLocks noGrp="1"/>
          </p:cNvSpPr>
          <p:nvPr>
            <p:ph type="body" sz="quarter" idx="14"/>
          </p:nvPr>
        </p:nvSpPr>
        <p:spPr>
          <a:xfrm>
            <a:off x="724348" y="3830651"/>
            <a:ext cx="7586496" cy="365125"/>
          </a:xfrm>
        </p:spPr>
        <p:txBody>
          <a:bodyPr/>
          <a:lstStyle/>
          <a:p>
            <a:r>
              <a:rPr lang="en-US" dirty="0"/>
              <a:t>Discussion</a:t>
            </a:r>
          </a:p>
        </p:txBody>
      </p:sp>
      <p:sp>
        <p:nvSpPr>
          <p:cNvPr id="8" name="Text Placeholder 7">
            <a:extLst>
              <a:ext uri="{FF2B5EF4-FFF2-40B4-BE49-F238E27FC236}">
                <a16:creationId xmlns:a16="http://schemas.microsoft.com/office/drawing/2014/main" id="{19B2C8F1-F930-4294-A3B1-9C4AEE34F799}"/>
              </a:ext>
            </a:extLst>
          </p:cNvPr>
          <p:cNvSpPr>
            <a:spLocks noGrp="1"/>
          </p:cNvSpPr>
          <p:nvPr>
            <p:ph type="body" sz="quarter" idx="15"/>
          </p:nvPr>
        </p:nvSpPr>
        <p:spPr>
          <a:xfrm>
            <a:off x="719028" y="4218251"/>
            <a:ext cx="7586500" cy="1272243"/>
          </a:xfrm>
        </p:spPr>
        <p:txBody>
          <a:bodyPr/>
          <a:lstStyle/>
          <a:p>
            <a:pPr>
              <a:lnSpc>
                <a:spcPct val="100000"/>
              </a:lnSpc>
            </a:pPr>
            <a:r>
              <a:rPr lang="en-US" dirty="0"/>
              <a:t>This chapter covers some very important information including defining risk factors and guidelines for interacting with a person who could potentially be violent. Other material in this chapter includes the dangers of depression in conjunction with drugs and alcohol; however, this subject is also discussed in chapter eight of this training. The debriefing process following a completed suicide is discussed with some practical suggestions. Chapter eleven could also be beneficial in this situation because it covers self care for a crisis services provider.</a:t>
            </a:r>
          </a:p>
          <a:p>
            <a:endParaRPr lang="en-US" dirty="0"/>
          </a:p>
        </p:txBody>
      </p:sp>
      <p:cxnSp>
        <p:nvCxnSpPr>
          <p:cNvPr id="11" name="Straight Connector 10">
            <a:extLst>
              <a:ext uri="{FF2B5EF4-FFF2-40B4-BE49-F238E27FC236}">
                <a16:creationId xmlns:a16="http://schemas.microsoft.com/office/drawing/2014/main" id="{177638F2-F771-4E16-8464-03D172EA6D0C}"/>
              </a:ext>
            </a:extLst>
          </p:cNvPr>
          <p:cNvCxnSpPr>
            <a:cxnSpLocks/>
          </p:cNvCxnSpPr>
          <p:nvPr/>
        </p:nvCxnSpPr>
        <p:spPr>
          <a:xfrm>
            <a:off x="838476" y="2585354"/>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FFD8009-2A00-4076-9ABE-0EDCA9746D9F}"/>
              </a:ext>
            </a:extLst>
          </p:cNvPr>
          <p:cNvCxnSpPr>
            <a:cxnSpLocks/>
          </p:cNvCxnSpPr>
          <p:nvPr/>
        </p:nvCxnSpPr>
        <p:spPr>
          <a:xfrm>
            <a:off x="838476" y="4174510"/>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51F65D-5824-4228-A53F-B8CFB9644C18}"/>
              </a:ext>
            </a:extLst>
          </p:cNvPr>
          <p:cNvSpPr/>
          <p:nvPr/>
        </p:nvSpPr>
        <p:spPr>
          <a:xfrm>
            <a:off x="628650" y="2111809"/>
            <a:ext cx="7886701" cy="340549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111799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heel(1)">
                                      <p:cBhvr>
                                        <p:cTn id="11" dur="10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fade">
                                      <p:cBhvr>
                                        <p:cTn id="23" dur="500"/>
                                        <p:tgtEl>
                                          <p:spTgt spid="6">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fade">
                                      <p:cBhvr>
                                        <p:cTn id="31" dur="500"/>
                                        <p:tgtEl>
                                          <p:spTgt spid="6">
                                            <p:txEl>
                                              <p:pRg st="2" end="2"/>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fade">
                                      <p:cBhvr>
                                        <p:cTn id="35" dur="500"/>
                                        <p:tgtEl>
                                          <p:spTgt spid="6">
                                            <p:txEl>
                                              <p:pRg st="3" end="3"/>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fade">
                                      <p:cBhvr>
                                        <p:cTn id="39" dur="500"/>
                                        <p:tgtEl>
                                          <p:spTgt spid="7">
                                            <p:txEl>
                                              <p:pRg st="0" end="0"/>
                                            </p:txEl>
                                          </p:spTgt>
                                        </p:tgtEl>
                                      </p:cBhvr>
                                    </p:animEffect>
                                  </p:childTnLst>
                                </p:cTn>
                              </p:par>
                            </p:childTnLst>
                          </p:cTn>
                        </p:par>
                        <p:par>
                          <p:cTn id="40" fill="hold">
                            <p:stCondLst>
                              <p:cond delay="5000"/>
                            </p:stCondLst>
                            <p:childTnLst>
                              <p:par>
                                <p:cTn id="41" presetID="10"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fade">
                                      <p:cBhvr>
                                        <p:cTn id="4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build="p"/>
      <p:bldP spid="7" grpId="0" build="p"/>
      <p:bldP spid="8" grpId="0" build="p"/>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52B4-9DD4-4983-91D1-2CAFB94A4F3E}"/>
              </a:ext>
            </a:extLst>
          </p:cNvPr>
          <p:cNvSpPr>
            <a:spLocks noGrp="1"/>
          </p:cNvSpPr>
          <p:nvPr>
            <p:ph type="title"/>
          </p:nvPr>
        </p:nvSpPr>
        <p:spPr>
          <a:xfrm>
            <a:off x="628650" y="1496422"/>
            <a:ext cx="7886700" cy="481999"/>
          </a:xfrm>
        </p:spPr>
        <p:txBody>
          <a:bodyPr/>
          <a:lstStyle/>
          <a:p>
            <a:r>
              <a:rPr lang="en-US" dirty="0"/>
              <a:t>Facts about suicide</a:t>
            </a:r>
          </a:p>
        </p:txBody>
      </p:sp>
      <p:sp>
        <p:nvSpPr>
          <p:cNvPr id="3" name="Content Placeholder 2">
            <a:extLst>
              <a:ext uri="{FF2B5EF4-FFF2-40B4-BE49-F238E27FC236}">
                <a16:creationId xmlns:a16="http://schemas.microsoft.com/office/drawing/2014/main" id="{859FA95B-09DA-406E-A206-E2AC632D64AB}"/>
              </a:ext>
            </a:extLst>
          </p:cNvPr>
          <p:cNvSpPr>
            <a:spLocks noGrp="1"/>
          </p:cNvSpPr>
          <p:nvPr>
            <p:ph idx="4294967295"/>
          </p:nvPr>
        </p:nvSpPr>
        <p:spPr>
          <a:xfrm>
            <a:off x="681730" y="2509020"/>
            <a:ext cx="7886700" cy="2928313"/>
          </a:xfrm>
        </p:spPr>
        <p:txBody>
          <a:bodyPr numCol="2">
            <a:normAutofit/>
          </a:bodyPr>
          <a:lstStyle/>
          <a:p>
            <a:pPr marL="171450" indent="-171450">
              <a:lnSpc>
                <a:spcPct val="110000"/>
              </a:lnSpc>
              <a:spcBef>
                <a:spcPts val="0"/>
              </a:spcBef>
              <a:buFont typeface="Arial" panose="020B0604020202020204" pitchFamily="34" charset="0"/>
              <a:buChar char="•"/>
            </a:pPr>
            <a:r>
              <a:rPr lang="en-US" dirty="0"/>
              <a:t>44,000 + people die by suicide yearly</a:t>
            </a:r>
          </a:p>
          <a:p>
            <a:pPr marL="214308" indent="-214308">
              <a:lnSpc>
                <a:spcPct val="110000"/>
              </a:lnSpc>
              <a:spcBef>
                <a:spcPts val="0"/>
              </a:spcBef>
              <a:buFont typeface="Arial" panose="020B0604020202020204" pitchFamily="34" charset="0"/>
              <a:buChar char="•"/>
            </a:pPr>
            <a:r>
              <a:rPr lang="en-US" dirty="0"/>
              <a:t>123 people die by suicide every day </a:t>
            </a:r>
          </a:p>
          <a:p>
            <a:pPr marL="214308" indent="-214308">
              <a:lnSpc>
                <a:spcPct val="110000"/>
              </a:lnSpc>
              <a:spcBef>
                <a:spcPts val="0"/>
              </a:spcBef>
              <a:buFont typeface="Arial" panose="020B0604020202020204" pitchFamily="34" charset="0"/>
              <a:buChar char="•"/>
            </a:pPr>
            <a:r>
              <a:rPr lang="en-US" dirty="0"/>
              <a:t>Over 1.3 million people attempt suicide each year</a:t>
            </a:r>
          </a:p>
          <a:p>
            <a:pPr marL="214308" indent="-214308">
              <a:lnSpc>
                <a:spcPct val="110000"/>
              </a:lnSpc>
              <a:spcBef>
                <a:spcPts val="0"/>
              </a:spcBef>
              <a:buFont typeface="Arial" panose="020B0604020202020204" pitchFamily="34" charset="0"/>
              <a:buChar char="•"/>
            </a:pPr>
            <a:r>
              <a:rPr lang="en-US" dirty="0"/>
              <a:t>Suicide is the 10th leading cause of death for all age groups</a:t>
            </a:r>
          </a:p>
          <a:p>
            <a:pPr marL="214308" indent="-214308">
              <a:lnSpc>
                <a:spcPct val="110000"/>
              </a:lnSpc>
              <a:spcBef>
                <a:spcPts val="0"/>
              </a:spcBef>
              <a:buFont typeface="Arial" panose="020B0604020202020204" pitchFamily="34" charset="0"/>
              <a:buChar char="•"/>
            </a:pPr>
            <a:r>
              <a:rPr lang="en-US" dirty="0"/>
              <a:t>Suicide is the 2nd leading cause of death for ages 10-24</a:t>
            </a:r>
          </a:p>
          <a:p>
            <a:pPr marL="214308" indent="-214308">
              <a:lnSpc>
                <a:spcPct val="110000"/>
              </a:lnSpc>
              <a:spcBef>
                <a:spcPts val="0"/>
              </a:spcBef>
              <a:buFont typeface="Arial" panose="020B0604020202020204" pitchFamily="34" charset="0"/>
              <a:buChar char="•"/>
            </a:pPr>
            <a:r>
              <a:rPr lang="en-US" dirty="0"/>
              <a:t>Someone dies by suicide every 13 minutes</a:t>
            </a:r>
          </a:p>
          <a:p>
            <a:pPr marL="214308" indent="-214308">
              <a:lnSpc>
                <a:spcPct val="110000"/>
              </a:lnSpc>
              <a:spcBef>
                <a:spcPts val="0"/>
              </a:spcBef>
              <a:buFont typeface="Arial" panose="020B0604020202020204" pitchFamily="34" charset="0"/>
              <a:buChar char="•"/>
            </a:pPr>
            <a:r>
              <a:rPr lang="en-US" dirty="0"/>
              <a:t>1,110 people died by suicide in 2016 in Tennessee</a:t>
            </a:r>
          </a:p>
          <a:p>
            <a:pPr marL="214308" indent="-214308">
              <a:lnSpc>
                <a:spcPct val="110000"/>
              </a:lnSpc>
              <a:spcBef>
                <a:spcPts val="0"/>
              </a:spcBef>
              <a:buFont typeface="Arial" panose="020B0604020202020204" pitchFamily="34" charset="0"/>
              <a:buChar char="•"/>
            </a:pPr>
            <a:r>
              <a:rPr lang="en-US" dirty="0"/>
              <a:t>Approximately 327,467 people had thoughts of suicide in Tennessee in 2014 (5% of the population)</a:t>
            </a:r>
          </a:p>
          <a:p>
            <a:pPr marL="214308" indent="-214308">
              <a:lnSpc>
                <a:spcPct val="110000"/>
              </a:lnSpc>
              <a:spcBef>
                <a:spcPts val="0"/>
              </a:spcBef>
              <a:buFont typeface="Arial" panose="020B0604020202020204" pitchFamily="34" charset="0"/>
              <a:buChar char="•"/>
            </a:pPr>
            <a:r>
              <a:rPr lang="en-US" dirty="0"/>
              <a:t>Men die by suicide 3.53x more often than females </a:t>
            </a:r>
          </a:p>
          <a:p>
            <a:pPr marL="214308" indent="-214308">
              <a:lnSpc>
                <a:spcPct val="110000"/>
              </a:lnSpc>
              <a:spcBef>
                <a:spcPts val="0"/>
              </a:spcBef>
              <a:buFont typeface="Arial" panose="020B0604020202020204" pitchFamily="34" charset="0"/>
              <a:buChar char="•"/>
            </a:pPr>
            <a:r>
              <a:rPr lang="en-US" dirty="0"/>
              <a:t>Average number of attempts, across the lifespan is 25 per one death by suicide</a:t>
            </a:r>
          </a:p>
          <a:p>
            <a:pPr marL="214308" indent="-214308">
              <a:lnSpc>
                <a:spcPct val="110000"/>
              </a:lnSpc>
              <a:spcBef>
                <a:spcPts val="0"/>
              </a:spcBef>
              <a:buFont typeface="Arial" panose="020B0604020202020204" pitchFamily="34" charset="0"/>
              <a:buChar char="•"/>
            </a:pPr>
            <a:r>
              <a:rPr lang="en-US" dirty="0"/>
              <a:t>Youth: 100-200 attempts per one death by suicide</a:t>
            </a:r>
          </a:p>
          <a:p>
            <a:pPr marL="214308" indent="-214308">
              <a:lnSpc>
                <a:spcPct val="110000"/>
              </a:lnSpc>
              <a:spcBef>
                <a:spcPts val="0"/>
              </a:spcBef>
              <a:buFont typeface="Arial" panose="020B0604020202020204" pitchFamily="34" charset="0"/>
              <a:buChar char="•"/>
            </a:pPr>
            <a:r>
              <a:rPr lang="en-US" dirty="0"/>
              <a:t>Older people: 4 attempts per one death by suicide</a:t>
            </a:r>
          </a:p>
          <a:p>
            <a:pPr marL="214308" indent="-214308">
              <a:lnSpc>
                <a:spcPct val="110000"/>
              </a:lnSpc>
              <a:spcBef>
                <a:spcPts val="0"/>
              </a:spcBef>
              <a:buFont typeface="Arial" panose="020B0604020202020204" pitchFamily="34" charset="0"/>
              <a:buChar char="•"/>
            </a:pPr>
            <a:r>
              <a:rPr lang="en-US" dirty="0"/>
              <a:t>10 million adults think about suicide each year</a:t>
            </a:r>
          </a:p>
          <a:p>
            <a:pPr marL="214308" indent="-214308">
              <a:lnSpc>
                <a:spcPct val="110000"/>
              </a:lnSpc>
              <a:spcBef>
                <a:spcPts val="0"/>
              </a:spcBef>
              <a:buFont typeface="Arial" panose="020B0604020202020204" pitchFamily="34" charset="0"/>
              <a:buChar char="•"/>
            </a:pPr>
            <a:r>
              <a:rPr lang="en-US" dirty="0"/>
              <a:t>1.2 million plan a method</a:t>
            </a:r>
          </a:p>
          <a:p>
            <a:pPr marL="214308" indent="-214308">
              <a:lnSpc>
                <a:spcPct val="110000"/>
              </a:lnSpc>
              <a:spcBef>
                <a:spcPts val="0"/>
              </a:spcBef>
              <a:buFont typeface="Arial" panose="020B0604020202020204" pitchFamily="34" charset="0"/>
              <a:buChar char="•"/>
            </a:pPr>
            <a:r>
              <a:rPr lang="en-US" dirty="0"/>
              <a:t>Recent research (</a:t>
            </a:r>
            <a:r>
              <a:rPr lang="en-US" dirty="0" err="1"/>
              <a:t>Cerel</a:t>
            </a:r>
            <a:r>
              <a:rPr lang="en-US" dirty="0"/>
              <a:t>, 2015) suggests that for each death by suicide 115 people are exposed</a:t>
            </a:r>
          </a:p>
          <a:p>
            <a:pPr marL="557199" lvl="1" indent="-214308">
              <a:lnSpc>
                <a:spcPct val="110000"/>
              </a:lnSpc>
              <a:spcBef>
                <a:spcPts val="0"/>
              </a:spcBef>
              <a:buFont typeface="Arial" panose="020B0604020202020204" pitchFamily="34" charset="0"/>
              <a:buChar char="•"/>
            </a:pPr>
            <a:r>
              <a:rPr lang="en-US" dirty="0"/>
              <a:t>Among those 25 experience a major life disruption (loss survivors)</a:t>
            </a:r>
          </a:p>
          <a:p>
            <a:pPr marL="214308" indent="-214308">
              <a:lnSpc>
                <a:spcPct val="110000"/>
              </a:lnSpc>
              <a:spcBef>
                <a:spcPts val="0"/>
              </a:spcBef>
              <a:buFont typeface="Arial" panose="020B0604020202020204" pitchFamily="34" charset="0"/>
              <a:buChar char="•"/>
            </a:pPr>
            <a:r>
              <a:rPr lang="en-US" dirty="0"/>
              <a:t>Over 1 million loss survivors each year</a:t>
            </a:r>
          </a:p>
          <a:p>
            <a:pPr marL="214308" indent="-214308">
              <a:lnSpc>
                <a:spcPct val="110000"/>
              </a:lnSpc>
              <a:spcBef>
                <a:spcPts val="0"/>
              </a:spcBef>
              <a:buFont typeface="Arial" panose="020B0604020202020204" pitchFamily="34" charset="0"/>
              <a:buChar char="•"/>
            </a:pPr>
            <a:r>
              <a:rPr lang="en-US" dirty="0"/>
              <a:t>Suicide risk is greater in survivors (e.g., 4-fold increase in children when a parent dies by suicide)</a:t>
            </a:r>
          </a:p>
          <a:p>
            <a:pPr marL="214308" indent="-214308">
              <a:lnSpc>
                <a:spcPct val="110000"/>
              </a:lnSpc>
              <a:spcBef>
                <a:spcPts val="0"/>
              </a:spcBef>
              <a:buFont typeface="Arial" panose="020B0604020202020204" pitchFamily="34" charset="0"/>
              <a:buChar char="•"/>
            </a:pPr>
            <a:r>
              <a:rPr lang="en-US" dirty="0"/>
              <a:t>Risk is highest in middle aged adults </a:t>
            </a:r>
          </a:p>
          <a:p>
            <a:endParaRPr lang="en-US" dirty="0"/>
          </a:p>
        </p:txBody>
      </p:sp>
      <p:sp>
        <p:nvSpPr>
          <p:cNvPr id="4" name="Footer Placeholder 3">
            <a:extLst>
              <a:ext uri="{FF2B5EF4-FFF2-40B4-BE49-F238E27FC236}">
                <a16:creationId xmlns:a16="http://schemas.microsoft.com/office/drawing/2014/main" id="{53270ACE-AC92-4738-9C11-6D08179089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5776FC-3BDA-4E0C-9F5A-00261D8ABC83}"/>
              </a:ext>
            </a:extLst>
          </p:cNvPr>
          <p:cNvSpPr>
            <a:spLocks noGrp="1"/>
          </p:cNvSpPr>
          <p:nvPr>
            <p:ph type="sldNum" sz="quarter" idx="12"/>
          </p:nvPr>
        </p:nvSpPr>
        <p:spPr/>
        <p:txBody>
          <a:bodyPr/>
          <a:lstStyle/>
          <a:p>
            <a:fld id="{C594740B-4443-42E0-BD04-50747A72C1C0}" type="slidenum">
              <a:rPr lang="en-US" smtClean="0"/>
              <a:t>81</a:t>
            </a:fld>
            <a:endParaRPr lang="en-US"/>
          </a:p>
        </p:txBody>
      </p:sp>
      <p:cxnSp>
        <p:nvCxnSpPr>
          <p:cNvPr id="6" name="Straight Connector 5">
            <a:extLst>
              <a:ext uri="{FF2B5EF4-FFF2-40B4-BE49-F238E27FC236}">
                <a16:creationId xmlns:a16="http://schemas.microsoft.com/office/drawing/2014/main" id="{852C68FF-1AEB-4FEF-88B8-524D49B745C7}"/>
              </a:ext>
            </a:extLst>
          </p:cNvPr>
          <p:cNvCxnSpPr>
            <a:cxnSpLocks/>
          </p:cNvCxnSpPr>
          <p:nvPr/>
        </p:nvCxnSpPr>
        <p:spPr>
          <a:xfrm>
            <a:off x="838476" y="2468394"/>
            <a:ext cx="746704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48545F5A-2D32-4F78-B9F2-98EAC46128F5}"/>
              </a:ext>
            </a:extLst>
          </p:cNvPr>
          <p:cNvSpPr/>
          <p:nvPr/>
        </p:nvSpPr>
        <p:spPr>
          <a:xfrm>
            <a:off x="628650" y="1994849"/>
            <a:ext cx="7886701" cy="353409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8" name="Subtitle 2">
            <a:extLst>
              <a:ext uri="{FF2B5EF4-FFF2-40B4-BE49-F238E27FC236}">
                <a16:creationId xmlns:a16="http://schemas.microsoft.com/office/drawing/2014/main" id="{B1DFB7F8-DA7A-4812-98C7-AD21B77BADFC}"/>
              </a:ext>
            </a:extLst>
          </p:cNvPr>
          <p:cNvSpPr txBox="1">
            <a:spLocks/>
          </p:cNvSpPr>
          <p:nvPr/>
        </p:nvSpPr>
        <p:spPr>
          <a:xfrm>
            <a:off x="740294" y="2117222"/>
            <a:ext cx="7496118" cy="3405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20386D"/>
                </a:solidFill>
                <a:latin typeface="PermianSlabSerifTypeface" panose="02000000000000000000" pitchFamily="50" charset="0"/>
              </a:rPr>
              <a:t>National numbers averaged over past 10 years</a:t>
            </a:r>
          </a:p>
        </p:txBody>
      </p:sp>
    </p:spTree>
    <p:extLst>
      <p:ext uri="{BB962C8B-B14F-4D97-AF65-F5344CB8AC3E}">
        <p14:creationId xmlns:p14="http://schemas.microsoft.com/office/powerpoint/2010/main" val="359844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500"/>
                                        <p:tgtEl>
                                          <p:spTgt spid="3">
                                            <p:txEl>
                                              <p:pRg st="1" end="1"/>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500"/>
                                        <p:tgtEl>
                                          <p:spTgt spid="3">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fade">
                                      <p:cBhvr>
                                        <p:cTn id="60" dur="500"/>
                                        <p:tgtEl>
                                          <p:spTgt spid="3">
                                            <p:txEl>
                                              <p:pRg st="12" end="12"/>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500"/>
                                        <p:tgtEl>
                                          <p:spTgt spid="3">
                                            <p:txEl>
                                              <p:pRg st="13" end="13"/>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
                                            <p:txEl>
                                              <p:pRg st="14" end="14"/>
                                            </p:txEl>
                                          </p:spTgt>
                                        </p:tgtEl>
                                        <p:attrNameLst>
                                          <p:attrName>style.visibility</p:attrName>
                                        </p:attrNameLst>
                                      </p:cBhvr>
                                      <p:to>
                                        <p:strVal val="visible"/>
                                      </p:to>
                                    </p:set>
                                    <p:animEffect transition="in" filter="fade">
                                      <p:cBhvr>
                                        <p:cTn id="66" dur="500"/>
                                        <p:tgtEl>
                                          <p:spTgt spid="3">
                                            <p:txEl>
                                              <p:pRg st="14" end="14"/>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Effect transition="in" filter="fade">
                                      <p:cBhvr>
                                        <p:cTn id="69" dur="500"/>
                                        <p:tgtEl>
                                          <p:spTgt spid="3">
                                            <p:txEl>
                                              <p:pRg st="15" end="15"/>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
                                            <p:txEl>
                                              <p:pRg st="16" end="16"/>
                                            </p:txEl>
                                          </p:spTgt>
                                        </p:tgtEl>
                                        <p:attrNameLst>
                                          <p:attrName>style.visibility</p:attrName>
                                        </p:attrNameLst>
                                      </p:cBhvr>
                                      <p:to>
                                        <p:strVal val="visible"/>
                                      </p:to>
                                    </p:set>
                                    <p:animEffect transition="in" filter="fade">
                                      <p:cBhvr>
                                        <p:cTn id="72" dur="500"/>
                                        <p:tgtEl>
                                          <p:spTgt spid="3">
                                            <p:txEl>
                                              <p:pRg st="16" end="16"/>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animEffect transition="in" filter="fade">
                                      <p:cBhvr>
                                        <p:cTn id="75" dur="500"/>
                                        <p:tgtEl>
                                          <p:spTgt spid="3">
                                            <p:txEl>
                                              <p:pRg st="17" end="17"/>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
                                            <p:txEl>
                                              <p:pRg st="18" end="18"/>
                                            </p:txEl>
                                          </p:spTgt>
                                        </p:tgtEl>
                                        <p:attrNameLst>
                                          <p:attrName>style.visibility</p:attrName>
                                        </p:attrNameLst>
                                      </p:cBhvr>
                                      <p:to>
                                        <p:strVal val="visible"/>
                                      </p:to>
                                    </p:set>
                                    <p:animEffect transition="in" filter="fade">
                                      <p:cBhvr>
                                        <p:cTn id="78"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allAtOnce"/>
      <p:bldP spid="7" grpId="0" animBg="1"/>
      <p:bldP spid="8"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AA594-9C1D-4ACC-B16C-5E8E0510F465}"/>
              </a:ext>
            </a:extLst>
          </p:cNvPr>
          <p:cNvSpPr>
            <a:spLocks noGrp="1"/>
          </p:cNvSpPr>
          <p:nvPr>
            <p:ph type="title"/>
          </p:nvPr>
        </p:nvSpPr>
        <p:spPr>
          <a:xfrm>
            <a:off x="818706" y="893133"/>
            <a:ext cx="7506587" cy="493990"/>
          </a:xfrm>
        </p:spPr>
        <p:txBody>
          <a:bodyPr/>
          <a:lstStyle/>
          <a:p>
            <a:r>
              <a:rPr lang="en-US" dirty="0"/>
              <a:t>Attitudes and opinions about suicide</a:t>
            </a:r>
          </a:p>
        </p:txBody>
      </p:sp>
      <p:sp>
        <p:nvSpPr>
          <p:cNvPr id="3" name="Content Placeholder 2">
            <a:extLst>
              <a:ext uri="{FF2B5EF4-FFF2-40B4-BE49-F238E27FC236}">
                <a16:creationId xmlns:a16="http://schemas.microsoft.com/office/drawing/2014/main" id="{0BFCFC5F-1B6D-4F94-B9F7-AB2B1413C7AD}"/>
              </a:ext>
            </a:extLst>
          </p:cNvPr>
          <p:cNvSpPr>
            <a:spLocks noGrp="1"/>
          </p:cNvSpPr>
          <p:nvPr>
            <p:ph idx="1"/>
          </p:nvPr>
        </p:nvSpPr>
        <p:spPr>
          <a:xfrm>
            <a:off x="1348015" y="1477919"/>
            <a:ext cx="6381863" cy="930878"/>
          </a:xfrm>
        </p:spPr>
        <p:txBody>
          <a:bodyPr/>
          <a:lstStyle/>
          <a:p>
            <a:pPr marL="214308" indent="-214308">
              <a:spcBef>
                <a:spcPts val="450"/>
              </a:spcBef>
              <a:buFont typeface="Arial" panose="020B0604020202020204" pitchFamily="34" charset="0"/>
              <a:buChar char="•"/>
            </a:pPr>
            <a:r>
              <a:rPr lang="en-US" dirty="0"/>
              <a:t>Be aware of your beliefs</a:t>
            </a:r>
          </a:p>
          <a:p>
            <a:pPr marL="214308" indent="-214308">
              <a:spcBef>
                <a:spcPts val="450"/>
              </a:spcBef>
              <a:buFont typeface="Arial" panose="020B0604020202020204" pitchFamily="34" charset="0"/>
              <a:buChar char="•"/>
            </a:pPr>
            <a:r>
              <a:rPr lang="en-US" dirty="0"/>
              <a:t>Acknowledge your values, attitudes and opinions</a:t>
            </a:r>
          </a:p>
          <a:p>
            <a:pPr marL="214308" indent="-214308">
              <a:spcBef>
                <a:spcPts val="450"/>
              </a:spcBef>
              <a:buFont typeface="Arial" panose="020B0604020202020204" pitchFamily="34" charset="0"/>
              <a:buChar char="•"/>
            </a:pPr>
            <a:r>
              <a:rPr lang="en-US" dirty="0"/>
              <a:t>Respect differences</a:t>
            </a:r>
          </a:p>
          <a:p>
            <a:pPr marL="214308" indent="-214308">
              <a:spcBef>
                <a:spcPts val="450"/>
              </a:spcBef>
              <a:buFont typeface="Arial" panose="020B0604020202020204" pitchFamily="34" charset="0"/>
              <a:buChar char="•"/>
            </a:pPr>
            <a:r>
              <a:rPr lang="en-US" dirty="0"/>
              <a:t>Be non-judgmental</a:t>
            </a:r>
          </a:p>
          <a:p>
            <a:endParaRPr lang="en-US" dirty="0"/>
          </a:p>
        </p:txBody>
      </p:sp>
      <p:sp>
        <p:nvSpPr>
          <p:cNvPr id="4" name="Footer Placeholder 3">
            <a:extLst>
              <a:ext uri="{FF2B5EF4-FFF2-40B4-BE49-F238E27FC236}">
                <a16:creationId xmlns:a16="http://schemas.microsoft.com/office/drawing/2014/main" id="{6A11D9DA-FCC5-4F25-819B-5141867A36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88FB25-C2F0-461D-B690-BA2048939F55}"/>
              </a:ext>
            </a:extLst>
          </p:cNvPr>
          <p:cNvSpPr>
            <a:spLocks noGrp="1"/>
          </p:cNvSpPr>
          <p:nvPr>
            <p:ph type="sldNum" sz="quarter" idx="12"/>
          </p:nvPr>
        </p:nvSpPr>
        <p:spPr/>
        <p:txBody>
          <a:bodyPr/>
          <a:lstStyle/>
          <a:p>
            <a:fld id="{C594740B-4443-42E0-BD04-50747A72C1C0}" type="slidenum">
              <a:rPr lang="en-US" smtClean="0"/>
              <a:t>82</a:t>
            </a:fld>
            <a:endParaRPr lang="en-US"/>
          </a:p>
        </p:txBody>
      </p:sp>
      <p:sp>
        <p:nvSpPr>
          <p:cNvPr id="8" name="Content Placeholder 7">
            <a:extLst>
              <a:ext uri="{FF2B5EF4-FFF2-40B4-BE49-F238E27FC236}">
                <a16:creationId xmlns:a16="http://schemas.microsoft.com/office/drawing/2014/main" id="{E09980B8-7260-4807-90FE-F6BACD842998}"/>
              </a:ext>
            </a:extLst>
          </p:cNvPr>
          <p:cNvSpPr>
            <a:spLocks noGrp="1"/>
          </p:cNvSpPr>
          <p:nvPr>
            <p:ph idx="13"/>
          </p:nvPr>
        </p:nvSpPr>
        <p:spPr>
          <a:xfrm>
            <a:off x="1348016" y="3223344"/>
            <a:ext cx="6381862" cy="2815954"/>
          </a:xfrm>
        </p:spPr>
        <p:txBody>
          <a:bodyPr/>
          <a:lstStyle/>
          <a:p>
            <a:pPr>
              <a:spcAft>
                <a:spcPts val="600"/>
              </a:spcAft>
            </a:pPr>
            <a:r>
              <a:rPr lang="en-US" sz="1600" b="1" dirty="0">
                <a:solidFill>
                  <a:srgbClr val="20386D"/>
                </a:solidFill>
                <a:latin typeface="PermianSlabSerifTypeface" panose="02000000000000000000" pitchFamily="50" charset="0"/>
              </a:rPr>
              <a:t>We all have beliefs, attitudes &amp; past stories</a:t>
            </a:r>
          </a:p>
          <a:p>
            <a:pPr marL="214308" indent="-214308">
              <a:spcBef>
                <a:spcPts val="450"/>
              </a:spcBef>
              <a:buFont typeface="Arial" panose="020B0604020202020204" pitchFamily="34" charset="0"/>
              <a:buChar char="•"/>
            </a:pPr>
            <a:r>
              <a:rPr lang="en-US" dirty="0"/>
              <a:t>Beliefs of what is right and wrong</a:t>
            </a:r>
          </a:p>
          <a:p>
            <a:pPr marL="214308" indent="-214308">
              <a:spcBef>
                <a:spcPts val="450"/>
              </a:spcBef>
              <a:buFont typeface="Arial" panose="020B0604020202020204" pitchFamily="34" charset="0"/>
              <a:buChar char="•"/>
            </a:pPr>
            <a:r>
              <a:rPr lang="en-US" dirty="0"/>
              <a:t>Attitudes towards situations and groups</a:t>
            </a:r>
          </a:p>
          <a:p>
            <a:pPr marL="214308" indent="-214308">
              <a:spcBef>
                <a:spcPts val="450"/>
              </a:spcBef>
              <a:buFont typeface="Arial" panose="020B0604020202020204" pitchFamily="34" charset="0"/>
              <a:buChar char="•"/>
            </a:pPr>
            <a:r>
              <a:rPr lang="en-US" dirty="0"/>
              <a:t>Ideas of why people do what they do</a:t>
            </a:r>
          </a:p>
          <a:p>
            <a:pPr marL="214308" indent="-214308">
              <a:spcBef>
                <a:spcPts val="450"/>
              </a:spcBef>
              <a:buFont typeface="Arial" panose="020B0604020202020204" pitchFamily="34" charset="0"/>
              <a:buChar char="•"/>
            </a:pPr>
            <a:r>
              <a:rPr lang="en-US" dirty="0"/>
              <a:t>Past stories that provide insight</a:t>
            </a:r>
          </a:p>
          <a:p>
            <a:pPr marL="214308" indent="-214308">
              <a:spcBef>
                <a:spcPts val="450"/>
              </a:spcBef>
              <a:buFont typeface="Arial" panose="020B0604020202020204" pitchFamily="34" charset="0"/>
              <a:buChar char="•"/>
            </a:pPr>
            <a:r>
              <a:rPr lang="en-US" dirty="0"/>
              <a:t>Past stories marked by pain, sadness and anger</a:t>
            </a:r>
          </a:p>
          <a:p>
            <a:pPr>
              <a:spcBef>
                <a:spcPts val="450"/>
              </a:spcBef>
            </a:pPr>
            <a:r>
              <a:rPr lang="en-US" b="1" dirty="0"/>
              <a:t>Our beliefs, attitudes and past stories at some point will get activated/ triggered/ pulled (however you want to say it) by crisis situations. </a:t>
            </a:r>
          </a:p>
          <a:p>
            <a:pPr marL="214308" indent="-214308">
              <a:spcBef>
                <a:spcPts val="450"/>
              </a:spcBef>
              <a:buFont typeface="Arial" panose="020B0604020202020204" pitchFamily="34" charset="0"/>
              <a:buChar char="•"/>
            </a:pPr>
            <a:r>
              <a:rPr lang="en-US" dirty="0"/>
              <a:t>Clients doing things we hold to be deeply wrong.</a:t>
            </a:r>
          </a:p>
          <a:p>
            <a:pPr marL="214308" indent="-214308">
              <a:spcBef>
                <a:spcPts val="450"/>
              </a:spcBef>
              <a:buFont typeface="Arial" panose="020B0604020202020204" pitchFamily="34" charset="0"/>
              <a:buChar char="•"/>
            </a:pPr>
            <a:r>
              <a:rPr lang="en-US" dirty="0"/>
              <a:t>Clients belonging to a group with whom we have had negative encounters.</a:t>
            </a:r>
          </a:p>
          <a:p>
            <a:pPr marL="214308" indent="-214308">
              <a:spcBef>
                <a:spcPts val="450"/>
              </a:spcBef>
              <a:buFont typeface="Arial" panose="020B0604020202020204" pitchFamily="34" charset="0"/>
              <a:buChar char="•"/>
            </a:pPr>
            <a:r>
              <a:rPr lang="en-US" dirty="0"/>
              <a:t>Clients who remind us of people who have hurt us.</a:t>
            </a:r>
          </a:p>
          <a:p>
            <a:pPr>
              <a:spcBef>
                <a:spcPts val="450"/>
              </a:spcBef>
            </a:pPr>
            <a:r>
              <a:rPr lang="en-US" b="1" dirty="0"/>
              <a:t>And so we’ll have reactions.</a:t>
            </a:r>
          </a:p>
          <a:p>
            <a:pPr marL="214308" indent="-214308">
              <a:spcBef>
                <a:spcPts val="450"/>
              </a:spcBef>
              <a:buFont typeface="Arial" panose="020B0604020202020204" pitchFamily="34" charset="0"/>
              <a:buChar char="•"/>
            </a:pPr>
            <a:endParaRPr lang="en-US" dirty="0"/>
          </a:p>
        </p:txBody>
      </p:sp>
      <p:sp>
        <p:nvSpPr>
          <p:cNvPr id="9" name="Text Placeholder 8">
            <a:extLst>
              <a:ext uri="{FF2B5EF4-FFF2-40B4-BE49-F238E27FC236}">
                <a16:creationId xmlns:a16="http://schemas.microsoft.com/office/drawing/2014/main" id="{81C9AAE1-0431-434C-8268-348F24996A5C}"/>
              </a:ext>
            </a:extLst>
          </p:cNvPr>
          <p:cNvSpPr>
            <a:spLocks noGrp="1"/>
          </p:cNvSpPr>
          <p:nvPr>
            <p:ph type="body" sz="quarter" idx="14"/>
          </p:nvPr>
        </p:nvSpPr>
        <p:spPr>
          <a:xfrm>
            <a:off x="829340" y="2692559"/>
            <a:ext cx="7485318" cy="435088"/>
          </a:xfrm>
        </p:spPr>
        <p:txBody>
          <a:bodyPr/>
          <a:lstStyle/>
          <a:p>
            <a:pPr algn="ctr"/>
            <a:r>
              <a:rPr lang="en-US" dirty="0"/>
              <a:t>Our approach: Reaction vs. Response</a:t>
            </a:r>
          </a:p>
        </p:txBody>
      </p:sp>
      <p:sp>
        <p:nvSpPr>
          <p:cNvPr id="10" name="Rectangle 9">
            <a:extLst>
              <a:ext uri="{FF2B5EF4-FFF2-40B4-BE49-F238E27FC236}">
                <a16:creationId xmlns:a16="http://schemas.microsoft.com/office/drawing/2014/main" id="{04EC575D-8891-489E-B227-F74AD22CEA1D}"/>
              </a:ext>
            </a:extLst>
          </p:cNvPr>
          <p:cNvSpPr/>
          <p:nvPr/>
        </p:nvSpPr>
        <p:spPr>
          <a:xfrm>
            <a:off x="1266439" y="1382227"/>
            <a:ext cx="6611122" cy="1161470"/>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Rectangle 10">
            <a:extLst>
              <a:ext uri="{FF2B5EF4-FFF2-40B4-BE49-F238E27FC236}">
                <a16:creationId xmlns:a16="http://schemas.microsoft.com/office/drawing/2014/main" id="{69B5B73A-BD7E-49F2-9283-2D3C940B4AF8}"/>
              </a:ext>
            </a:extLst>
          </p:cNvPr>
          <p:cNvSpPr/>
          <p:nvPr/>
        </p:nvSpPr>
        <p:spPr>
          <a:xfrm>
            <a:off x="1261121" y="3152833"/>
            <a:ext cx="6621757" cy="299278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2" name="Straight Connector 11">
            <a:extLst>
              <a:ext uri="{FF2B5EF4-FFF2-40B4-BE49-F238E27FC236}">
                <a16:creationId xmlns:a16="http://schemas.microsoft.com/office/drawing/2014/main" id="{40CA3B51-747B-4474-AC45-B69C238C6597}"/>
              </a:ext>
            </a:extLst>
          </p:cNvPr>
          <p:cNvCxnSpPr>
            <a:cxnSpLocks/>
          </p:cNvCxnSpPr>
          <p:nvPr/>
        </p:nvCxnSpPr>
        <p:spPr>
          <a:xfrm>
            <a:off x="1381068" y="3531650"/>
            <a:ext cx="6381863"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58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10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par>
                          <p:cTn id="20" fill="hold">
                            <p:stCondLst>
                              <p:cond delay="2500"/>
                            </p:stCondLst>
                            <p:childTnLst>
                              <p:par>
                                <p:cTn id="21" presetID="21" presetClass="entr" presetSubtype="1"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1000"/>
                                        <p:tgtEl>
                                          <p:spTgt spid="11"/>
                                        </p:tgtEl>
                                      </p:cBhvr>
                                    </p:animEffect>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fade">
                                      <p:cBhvr>
                                        <p:cTn id="27" dur="500"/>
                                        <p:tgtEl>
                                          <p:spTgt spid="8">
                                            <p:txEl>
                                              <p:pRg st="0" end="0"/>
                                            </p:txEl>
                                          </p:spTgt>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fade">
                                      <p:cBhvr>
                                        <p:cTn id="35" dur="500"/>
                                        <p:tgtEl>
                                          <p:spTgt spid="8">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txEl>
                                              <p:pRg st="2" end="2"/>
                                            </p:txEl>
                                          </p:spTgt>
                                        </p:tgtEl>
                                        <p:attrNameLst>
                                          <p:attrName>style.visibility</p:attrName>
                                        </p:attrNameLst>
                                      </p:cBhvr>
                                      <p:to>
                                        <p:strVal val="visible"/>
                                      </p:to>
                                    </p:set>
                                    <p:animEffect transition="in" filter="fade">
                                      <p:cBhvr>
                                        <p:cTn id="38" dur="500"/>
                                        <p:tgtEl>
                                          <p:spTgt spid="8">
                                            <p:txEl>
                                              <p:pRg st="2" end="2"/>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xEl>
                                              <p:pRg st="3" end="3"/>
                                            </p:txEl>
                                          </p:spTgt>
                                        </p:tgtEl>
                                        <p:attrNameLst>
                                          <p:attrName>style.visibility</p:attrName>
                                        </p:attrNameLst>
                                      </p:cBhvr>
                                      <p:to>
                                        <p:strVal val="visible"/>
                                      </p:to>
                                    </p:set>
                                    <p:animEffect transition="in" filter="fade">
                                      <p:cBhvr>
                                        <p:cTn id="41" dur="500"/>
                                        <p:tgtEl>
                                          <p:spTgt spid="8">
                                            <p:txEl>
                                              <p:pRg st="3" end="3"/>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fade">
                                      <p:cBhvr>
                                        <p:cTn id="44" dur="500"/>
                                        <p:tgtEl>
                                          <p:spTgt spid="8">
                                            <p:txEl>
                                              <p:pRg st="4" end="4"/>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fade">
                                      <p:cBhvr>
                                        <p:cTn id="47" dur="500"/>
                                        <p:tgtEl>
                                          <p:spTgt spid="8">
                                            <p:txEl>
                                              <p:pRg st="5" end="5"/>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xEl>
                                              <p:pRg st="6" end="6"/>
                                            </p:txEl>
                                          </p:spTgt>
                                        </p:tgtEl>
                                        <p:attrNameLst>
                                          <p:attrName>style.visibility</p:attrName>
                                        </p:attrNameLst>
                                      </p:cBhvr>
                                      <p:to>
                                        <p:strVal val="visible"/>
                                      </p:to>
                                    </p:set>
                                    <p:animEffect transition="in" filter="fade">
                                      <p:cBhvr>
                                        <p:cTn id="50" dur="500"/>
                                        <p:tgtEl>
                                          <p:spTgt spid="8">
                                            <p:txEl>
                                              <p:pRg st="6" end="6"/>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xEl>
                                              <p:pRg st="7" end="7"/>
                                            </p:txEl>
                                          </p:spTgt>
                                        </p:tgtEl>
                                        <p:attrNameLst>
                                          <p:attrName>style.visibility</p:attrName>
                                        </p:attrNameLst>
                                      </p:cBhvr>
                                      <p:to>
                                        <p:strVal val="visible"/>
                                      </p:to>
                                    </p:set>
                                    <p:animEffect transition="in" filter="fade">
                                      <p:cBhvr>
                                        <p:cTn id="53" dur="500"/>
                                        <p:tgtEl>
                                          <p:spTgt spid="8">
                                            <p:txEl>
                                              <p:pRg st="7" end="7"/>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
                                            <p:txEl>
                                              <p:pRg st="8" end="8"/>
                                            </p:txEl>
                                          </p:spTgt>
                                        </p:tgtEl>
                                        <p:attrNameLst>
                                          <p:attrName>style.visibility</p:attrName>
                                        </p:attrNameLst>
                                      </p:cBhvr>
                                      <p:to>
                                        <p:strVal val="visible"/>
                                      </p:to>
                                    </p:set>
                                    <p:animEffect transition="in" filter="fade">
                                      <p:cBhvr>
                                        <p:cTn id="56" dur="500"/>
                                        <p:tgtEl>
                                          <p:spTgt spid="8">
                                            <p:txEl>
                                              <p:pRg st="8" end="8"/>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
                                            <p:txEl>
                                              <p:pRg st="9" end="9"/>
                                            </p:txEl>
                                          </p:spTgt>
                                        </p:tgtEl>
                                        <p:attrNameLst>
                                          <p:attrName>style.visibility</p:attrName>
                                        </p:attrNameLst>
                                      </p:cBhvr>
                                      <p:to>
                                        <p:strVal val="visible"/>
                                      </p:to>
                                    </p:set>
                                    <p:animEffect transition="in" filter="fade">
                                      <p:cBhvr>
                                        <p:cTn id="59" dur="500"/>
                                        <p:tgtEl>
                                          <p:spTgt spid="8">
                                            <p:txEl>
                                              <p:pRg st="9" end="9"/>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Effect transition="in" filter="fade">
                                      <p:cBhvr>
                                        <p:cTn id="6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P spid="8" grpId="0" uiExpand="1" build="allAtOnce"/>
      <p:bldP spid="9" grpId="0" build="p"/>
      <p:bldP spid="10" grpId="0" animBg="1"/>
      <p:bldP spid="1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8AE9-5A0E-4509-9611-FE29B7C78E74}"/>
              </a:ext>
            </a:extLst>
          </p:cNvPr>
          <p:cNvSpPr>
            <a:spLocks noGrp="1"/>
          </p:cNvSpPr>
          <p:nvPr>
            <p:ph type="title"/>
          </p:nvPr>
        </p:nvSpPr>
        <p:spPr>
          <a:xfrm>
            <a:off x="1039097" y="834122"/>
            <a:ext cx="7360624" cy="481999"/>
          </a:xfrm>
        </p:spPr>
        <p:txBody>
          <a:bodyPr/>
          <a:lstStyle/>
          <a:p>
            <a:r>
              <a:rPr lang="en-US" dirty="0"/>
              <a:t>Our approach: Reaction vs. Response</a:t>
            </a:r>
          </a:p>
        </p:txBody>
      </p:sp>
      <p:sp>
        <p:nvSpPr>
          <p:cNvPr id="3" name="Content Placeholder 2">
            <a:extLst>
              <a:ext uri="{FF2B5EF4-FFF2-40B4-BE49-F238E27FC236}">
                <a16:creationId xmlns:a16="http://schemas.microsoft.com/office/drawing/2014/main" id="{0DEDFCD9-C07D-4460-865F-72A9E47B40E3}"/>
              </a:ext>
            </a:extLst>
          </p:cNvPr>
          <p:cNvSpPr>
            <a:spLocks noGrp="1"/>
          </p:cNvSpPr>
          <p:nvPr>
            <p:ph idx="4294967295"/>
          </p:nvPr>
        </p:nvSpPr>
        <p:spPr>
          <a:xfrm>
            <a:off x="1010882" y="1775252"/>
            <a:ext cx="6928970" cy="2881808"/>
          </a:xfrm>
        </p:spPr>
        <p:txBody>
          <a:bodyPr>
            <a:normAutofit/>
          </a:bodyPr>
          <a:lstStyle/>
          <a:p>
            <a:r>
              <a:rPr lang="en-US" dirty="0"/>
              <a:t>Acting on unexamined reactions can lead to the Crisis Responder being:</a:t>
            </a:r>
          </a:p>
          <a:p>
            <a:r>
              <a:rPr lang="en-US" b="1" dirty="0">
                <a:solidFill>
                  <a:srgbClr val="EF3925"/>
                </a:solidFill>
              </a:rPr>
              <a:t>Under-responsive</a:t>
            </a:r>
            <a:r>
              <a:rPr lang="en-US" b="1" dirty="0"/>
              <a:t> to the crisis situation</a:t>
            </a:r>
          </a:p>
          <a:p>
            <a:pPr marL="214308" indent="-214308">
              <a:spcBef>
                <a:spcPts val="450"/>
              </a:spcBef>
              <a:buFont typeface="Arial" panose="020B0604020202020204" pitchFamily="34" charset="0"/>
              <a:buChar char="•"/>
            </a:pPr>
            <a:r>
              <a:rPr lang="en-US" dirty="0"/>
              <a:t>Minimization of the situation </a:t>
            </a:r>
          </a:p>
          <a:p>
            <a:pPr marL="214308" indent="-214308">
              <a:spcBef>
                <a:spcPts val="450"/>
              </a:spcBef>
              <a:buFont typeface="Arial" panose="020B0604020202020204" pitchFamily="34" charset="0"/>
              <a:buChar char="•"/>
            </a:pPr>
            <a:r>
              <a:rPr lang="en-US" dirty="0"/>
              <a:t>Withdrawal </a:t>
            </a:r>
          </a:p>
          <a:p>
            <a:pPr marL="214308" indent="-214308">
              <a:spcBef>
                <a:spcPts val="450"/>
              </a:spcBef>
              <a:buFont typeface="Arial" panose="020B0604020202020204" pitchFamily="34" charset="0"/>
              <a:buChar char="•"/>
            </a:pPr>
            <a:r>
              <a:rPr lang="en-US" dirty="0"/>
              <a:t>Apathy </a:t>
            </a:r>
          </a:p>
          <a:p>
            <a:pPr marL="214308" indent="-214308">
              <a:spcBef>
                <a:spcPts val="450"/>
              </a:spcBef>
              <a:buFont typeface="Arial" panose="020B0604020202020204" pitchFamily="34" charset="0"/>
              <a:buChar char="•"/>
            </a:pPr>
            <a:r>
              <a:rPr lang="en-US" dirty="0"/>
              <a:t>“They’re just doing this for attention.” </a:t>
            </a:r>
          </a:p>
          <a:p>
            <a:endParaRPr lang="en-US" dirty="0"/>
          </a:p>
          <a:p>
            <a:r>
              <a:rPr lang="en-US" b="1" dirty="0">
                <a:solidFill>
                  <a:srgbClr val="EF3925"/>
                </a:solidFill>
              </a:rPr>
              <a:t>Over-responsive</a:t>
            </a:r>
            <a:r>
              <a:rPr lang="en-US" b="1" dirty="0"/>
              <a:t> to the crisis situation</a:t>
            </a:r>
          </a:p>
          <a:p>
            <a:pPr marL="214308" indent="-214308">
              <a:spcBef>
                <a:spcPts val="450"/>
              </a:spcBef>
              <a:buFont typeface="Arial" panose="020B0604020202020204" pitchFamily="34" charset="0"/>
              <a:buChar char="•"/>
            </a:pPr>
            <a:r>
              <a:rPr lang="en-US" dirty="0"/>
              <a:t>Taking an adversarial approach</a:t>
            </a:r>
          </a:p>
          <a:p>
            <a:pPr marL="214308" indent="-214308">
              <a:spcBef>
                <a:spcPts val="450"/>
              </a:spcBef>
              <a:buFont typeface="Arial" panose="020B0604020202020204" pitchFamily="34" charset="0"/>
              <a:buChar char="•"/>
            </a:pPr>
            <a:r>
              <a:rPr lang="en-US" dirty="0"/>
              <a:t>Taking a controlling approach</a:t>
            </a:r>
          </a:p>
          <a:p>
            <a:pPr marL="214308" indent="-214308">
              <a:spcBef>
                <a:spcPts val="450"/>
              </a:spcBef>
              <a:buFont typeface="Arial" panose="020B0604020202020204" pitchFamily="34" charset="0"/>
              <a:buChar char="•"/>
            </a:pPr>
            <a:r>
              <a:rPr lang="en-US" dirty="0"/>
              <a:t>Acting out of anger or fear</a:t>
            </a:r>
          </a:p>
        </p:txBody>
      </p:sp>
      <p:sp>
        <p:nvSpPr>
          <p:cNvPr id="4" name="Footer Placeholder 3">
            <a:extLst>
              <a:ext uri="{FF2B5EF4-FFF2-40B4-BE49-F238E27FC236}">
                <a16:creationId xmlns:a16="http://schemas.microsoft.com/office/drawing/2014/main" id="{124C4436-10B0-42B1-970A-C0C89B785F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7D014E-1F8B-471B-B3C4-B1F75DDA1CA7}"/>
              </a:ext>
            </a:extLst>
          </p:cNvPr>
          <p:cNvSpPr>
            <a:spLocks noGrp="1"/>
          </p:cNvSpPr>
          <p:nvPr>
            <p:ph type="sldNum" sz="quarter" idx="12"/>
          </p:nvPr>
        </p:nvSpPr>
        <p:spPr/>
        <p:txBody>
          <a:bodyPr/>
          <a:lstStyle/>
          <a:p>
            <a:fld id="{C594740B-4443-42E0-BD04-50747A72C1C0}" type="slidenum">
              <a:rPr lang="en-US" smtClean="0"/>
              <a:t>83</a:t>
            </a:fld>
            <a:endParaRPr lang="en-US"/>
          </a:p>
        </p:txBody>
      </p:sp>
      <p:sp>
        <p:nvSpPr>
          <p:cNvPr id="6" name="Arrow: Right 5">
            <a:extLst>
              <a:ext uri="{FF2B5EF4-FFF2-40B4-BE49-F238E27FC236}">
                <a16:creationId xmlns:a16="http://schemas.microsoft.com/office/drawing/2014/main" id="{4706B392-7298-40AA-94B0-16F33911FC6E}"/>
              </a:ext>
            </a:extLst>
          </p:cNvPr>
          <p:cNvSpPr/>
          <p:nvPr/>
        </p:nvSpPr>
        <p:spPr>
          <a:xfrm>
            <a:off x="4309395" y="3212036"/>
            <a:ext cx="1061581" cy="298276"/>
          </a:xfrm>
          <a:prstGeom prst="rightArrow">
            <a:avLst/>
          </a:prstGeom>
          <a:solidFill>
            <a:srgbClr val="EF3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Content Placeholder 2">
            <a:extLst>
              <a:ext uri="{FF2B5EF4-FFF2-40B4-BE49-F238E27FC236}">
                <a16:creationId xmlns:a16="http://schemas.microsoft.com/office/drawing/2014/main" id="{1282CFC8-BDC3-4586-B22C-422B44CCF486}"/>
              </a:ext>
            </a:extLst>
          </p:cNvPr>
          <p:cNvSpPr txBox="1">
            <a:spLocks/>
          </p:cNvSpPr>
          <p:nvPr/>
        </p:nvSpPr>
        <p:spPr>
          <a:xfrm>
            <a:off x="5849787" y="2993196"/>
            <a:ext cx="2665563" cy="1034231"/>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Which can lead to:</a:t>
            </a:r>
          </a:p>
          <a:p>
            <a:pPr marL="214308" indent="-214308">
              <a:spcBef>
                <a:spcPts val="450"/>
              </a:spcBef>
              <a:buFont typeface="Arial" panose="020B0604020202020204" pitchFamily="34" charset="0"/>
              <a:buChar char="•"/>
            </a:pPr>
            <a:r>
              <a:rPr lang="en-US" sz="1200" dirty="0"/>
              <a:t>Missing suicidal ideation</a:t>
            </a:r>
          </a:p>
          <a:p>
            <a:pPr marL="214308" indent="-214308">
              <a:spcBef>
                <a:spcPts val="450"/>
              </a:spcBef>
              <a:buFont typeface="Arial" panose="020B0604020202020204" pitchFamily="34" charset="0"/>
              <a:buChar char="•"/>
            </a:pPr>
            <a:r>
              <a:rPr lang="en-US" sz="1200" dirty="0"/>
              <a:t>Triggering suicidal behavior</a:t>
            </a:r>
          </a:p>
          <a:p>
            <a:pPr marL="214308" indent="-214308">
              <a:spcBef>
                <a:spcPts val="450"/>
              </a:spcBef>
              <a:buFont typeface="Arial" panose="020B0604020202020204" pitchFamily="34" charset="0"/>
              <a:buChar char="•"/>
            </a:pPr>
            <a:r>
              <a:rPr lang="en-US" sz="1200" dirty="0"/>
              <a:t>Client disengagement</a:t>
            </a:r>
          </a:p>
          <a:p>
            <a:endParaRPr lang="en-US" sz="975" dirty="0"/>
          </a:p>
          <a:p>
            <a:endParaRPr lang="en-US" sz="975" dirty="0"/>
          </a:p>
        </p:txBody>
      </p:sp>
      <p:sp>
        <p:nvSpPr>
          <p:cNvPr id="8" name="Content Placeholder 2">
            <a:extLst>
              <a:ext uri="{FF2B5EF4-FFF2-40B4-BE49-F238E27FC236}">
                <a16:creationId xmlns:a16="http://schemas.microsoft.com/office/drawing/2014/main" id="{BFA1A2E8-C8A6-4FA0-8D6D-D0E1F725C0B0}"/>
              </a:ext>
            </a:extLst>
          </p:cNvPr>
          <p:cNvSpPr txBox="1">
            <a:spLocks/>
          </p:cNvSpPr>
          <p:nvPr/>
        </p:nvSpPr>
        <p:spPr>
          <a:xfrm>
            <a:off x="1010882" y="4670763"/>
            <a:ext cx="7112975" cy="1157290"/>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It’s not if we should or should not have these reactions, it’s about how we </a:t>
            </a:r>
            <a:r>
              <a:rPr lang="en-US" sz="1200" b="1" dirty="0"/>
              <a:t>respond</a:t>
            </a:r>
            <a:r>
              <a:rPr lang="en-US" sz="1200" dirty="0"/>
              <a:t> to these reactions. </a:t>
            </a:r>
          </a:p>
          <a:p>
            <a:r>
              <a:rPr lang="en-US" sz="1600" b="1" dirty="0">
                <a:solidFill>
                  <a:srgbClr val="20386D"/>
                </a:solidFill>
                <a:latin typeface="PermianSlabSerifTypeface" panose="02000000000000000000" pitchFamily="50" charset="0"/>
              </a:rPr>
              <a:t>The Goal: </a:t>
            </a:r>
          </a:p>
          <a:p>
            <a:r>
              <a:rPr lang="en-US" sz="1200" dirty="0"/>
              <a:t>Our words, non-</a:t>
            </a:r>
            <a:r>
              <a:rPr lang="en-US" sz="1200" dirty="0" err="1"/>
              <a:t>verbals</a:t>
            </a:r>
            <a:r>
              <a:rPr lang="en-US" sz="1200" dirty="0"/>
              <a:t> and decision making be intentional responses to the clients needs and not unexamined reactions to the client/situation.</a:t>
            </a:r>
          </a:p>
          <a:p>
            <a:endParaRPr lang="en-US" sz="1200" dirty="0"/>
          </a:p>
        </p:txBody>
      </p:sp>
      <p:sp>
        <p:nvSpPr>
          <p:cNvPr id="10" name="Subtitle 2">
            <a:extLst>
              <a:ext uri="{FF2B5EF4-FFF2-40B4-BE49-F238E27FC236}">
                <a16:creationId xmlns:a16="http://schemas.microsoft.com/office/drawing/2014/main" id="{DEB1F6B8-59E6-4C65-A949-448CC811D082}"/>
              </a:ext>
            </a:extLst>
          </p:cNvPr>
          <p:cNvSpPr txBox="1">
            <a:spLocks/>
          </p:cNvSpPr>
          <p:nvPr/>
        </p:nvSpPr>
        <p:spPr>
          <a:xfrm>
            <a:off x="1010882" y="1456238"/>
            <a:ext cx="7496118" cy="34054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dirty="0">
                <a:solidFill>
                  <a:srgbClr val="20386D"/>
                </a:solidFill>
                <a:latin typeface="PermianSlabSerifTypeface" panose="02000000000000000000" pitchFamily="50" charset="0"/>
              </a:rPr>
              <a:t>The danger:</a:t>
            </a:r>
          </a:p>
        </p:txBody>
      </p:sp>
      <p:cxnSp>
        <p:nvCxnSpPr>
          <p:cNvPr id="11" name="Straight Connector 10">
            <a:extLst>
              <a:ext uri="{FF2B5EF4-FFF2-40B4-BE49-F238E27FC236}">
                <a16:creationId xmlns:a16="http://schemas.microsoft.com/office/drawing/2014/main" id="{2216A486-E3E3-4F5C-A2A8-9FF52E26E29C}"/>
              </a:ext>
            </a:extLst>
          </p:cNvPr>
          <p:cNvCxnSpPr>
            <a:cxnSpLocks/>
          </p:cNvCxnSpPr>
          <p:nvPr/>
        </p:nvCxnSpPr>
        <p:spPr>
          <a:xfrm>
            <a:off x="1020143" y="1766259"/>
            <a:ext cx="710371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D10A466-9880-4E65-852C-CC6DC8195D93}"/>
              </a:ext>
            </a:extLst>
          </p:cNvPr>
          <p:cNvSpPr/>
          <p:nvPr/>
        </p:nvSpPr>
        <p:spPr>
          <a:xfrm>
            <a:off x="891688" y="1316121"/>
            <a:ext cx="7360624" cy="4707757"/>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7" name="Straight Connector 16">
            <a:extLst>
              <a:ext uri="{FF2B5EF4-FFF2-40B4-BE49-F238E27FC236}">
                <a16:creationId xmlns:a16="http://schemas.microsoft.com/office/drawing/2014/main" id="{CE7448D5-B313-4B72-A503-FE1556130582}"/>
              </a:ext>
            </a:extLst>
          </p:cNvPr>
          <p:cNvCxnSpPr>
            <a:cxnSpLocks/>
          </p:cNvCxnSpPr>
          <p:nvPr/>
        </p:nvCxnSpPr>
        <p:spPr>
          <a:xfrm>
            <a:off x="1020143" y="5427403"/>
            <a:ext cx="710371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041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heel(1)">
                                      <p:cBhvr>
                                        <p:cTn id="11" dur="1000"/>
                                        <p:tgtEl>
                                          <p:spTgt spid="1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500"/>
                                        <p:tgtEl>
                                          <p:spTgt spid="3">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500"/>
                                        <p:tgtEl>
                                          <p:spTgt spid="3">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par>
                          <p:cTn id="55" fill="hold">
                            <p:stCondLst>
                              <p:cond delay="5000"/>
                            </p:stCondLst>
                            <p:childTnLst>
                              <p:par>
                                <p:cTn id="56" presetID="10" presetClass="entr" presetSubtype="0"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8">
                                            <p:txEl>
                                              <p:pRg st="0" end="0"/>
                                            </p:txEl>
                                          </p:spTgt>
                                        </p:tgtEl>
                                        <p:attrNameLst>
                                          <p:attrName>style.visibility</p:attrName>
                                        </p:attrNameLst>
                                      </p:cBhvr>
                                      <p:to>
                                        <p:strVal val="visible"/>
                                      </p:to>
                                    </p:set>
                                    <p:animEffect transition="in" filter="fade">
                                      <p:cBhvr>
                                        <p:cTn id="66" dur="500"/>
                                        <p:tgtEl>
                                          <p:spTgt spid="8">
                                            <p:txEl>
                                              <p:pRg st="0" end="0"/>
                                            </p:txEl>
                                          </p:spTgt>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8">
                                            <p:txEl>
                                              <p:pRg st="1" end="1"/>
                                            </p:txEl>
                                          </p:spTgt>
                                        </p:tgtEl>
                                        <p:attrNameLst>
                                          <p:attrName>style.visibility</p:attrName>
                                        </p:attrNameLst>
                                      </p:cBhvr>
                                      <p:to>
                                        <p:strVal val="visible"/>
                                      </p:to>
                                    </p:set>
                                    <p:animEffect transition="in" filter="fade">
                                      <p:cBhvr>
                                        <p:cTn id="70" dur="500"/>
                                        <p:tgtEl>
                                          <p:spTgt spid="8">
                                            <p:txEl>
                                              <p:pRg st="1" end="1"/>
                                            </p:txEl>
                                          </p:spTgt>
                                        </p:tgtEl>
                                      </p:cBhvr>
                                    </p:animEffect>
                                  </p:childTnLst>
                                </p:cTn>
                              </p:par>
                            </p:childTnLst>
                          </p:cTn>
                        </p:par>
                        <p:par>
                          <p:cTn id="71" fill="hold">
                            <p:stCondLst>
                              <p:cond delay="7000"/>
                            </p:stCondLst>
                            <p:childTnLst>
                              <p:par>
                                <p:cTn id="72" presetID="10" presetClass="entr" presetSubtype="0"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8">
                                            <p:txEl>
                                              <p:pRg st="2" end="2"/>
                                            </p:txEl>
                                          </p:spTgt>
                                        </p:tgtEl>
                                        <p:attrNameLst>
                                          <p:attrName>style.visibility</p:attrName>
                                        </p:attrNameLst>
                                      </p:cBhvr>
                                      <p:to>
                                        <p:strVal val="visible"/>
                                      </p:to>
                                    </p:set>
                                    <p:animEffect transition="in" filter="fade">
                                      <p:cBhvr>
                                        <p:cTn id="7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P spid="7" grpId="0"/>
      <p:bldP spid="8" grpId="0" uiExpand="1" build="p"/>
      <p:bldP spid="10" grpId="0" build="p"/>
      <p:bldP spid="1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6D116-351B-412F-9D2A-EADCA40AB8B2}"/>
              </a:ext>
            </a:extLst>
          </p:cNvPr>
          <p:cNvSpPr>
            <a:spLocks noGrp="1"/>
          </p:cNvSpPr>
          <p:nvPr>
            <p:ph type="title"/>
          </p:nvPr>
        </p:nvSpPr>
        <p:spPr>
          <a:xfrm>
            <a:off x="564190" y="733653"/>
            <a:ext cx="8015621" cy="481999"/>
          </a:xfrm>
        </p:spPr>
        <p:txBody>
          <a:bodyPr/>
          <a:lstStyle/>
          <a:p>
            <a:r>
              <a:rPr lang="en-US" dirty="0"/>
              <a:t>How we reach the goal</a:t>
            </a:r>
          </a:p>
        </p:txBody>
      </p:sp>
      <p:sp>
        <p:nvSpPr>
          <p:cNvPr id="3" name="Content Placeholder 2">
            <a:extLst>
              <a:ext uri="{FF2B5EF4-FFF2-40B4-BE49-F238E27FC236}">
                <a16:creationId xmlns:a16="http://schemas.microsoft.com/office/drawing/2014/main" id="{7B134E44-AAD8-43A2-898A-D955C8524CF8}"/>
              </a:ext>
            </a:extLst>
          </p:cNvPr>
          <p:cNvSpPr>
            <a:spLocks noGrp="1"/>
          </p:cNvSpPr>
          <p:nvPr>
            <p:ph idx="4294967295"/>
          </p:nvPr>
        </p:nvSpPr>
        <p:spPr>
          <a:xfrm>
            <a:off x="628650" y="1202497"/>
            <a:ext cx="7886700" cy="2199913"/>
          </a:xfrm>
        </p:spPr>
        <p:txBody>
          <a:bodyPr>
            <a:noAutofit/>
          </a:bodyPr>
          <a:lstStyle/>
          <a:p>
            <a:pPr>
              <a:spcAft>
                <a:spcPts val="600"/>
              </a:spcAft>
            </a:pPr>
            <a:r>
              <a:rPr lang="en-US" sz="1700" b="1" dirty="0">
                <a:solidFill>
                  <a:srgbClr val="20386D"/>
                </a:solidFill>
                <a:latin typeface="PermianSlabSerifTypeface" panose="02000000000000000000" pitchFamily="50" charset="0"/>
              </a:rPr>
              <a:t>Personal awareness</a:t>
            </a:r>
          </a:p>
          <a:p>
            <a:pPr marL="214308" indent="-214308">
              <a:spcBef>
                <a:spcPts val="450"/>
              </a:spcBef>
              <a:buFont typeface="Arial" panose="020B0604020202020204" pitchFamily="34" charset="0"/>
              <a:buChar char="•"/>
            </a:pPr>
            <a:r>
              <a:rPr lang="en-US" dirty="0"/>
              <a:t>Being able to observe your own reactions</a:t>
            </a:r>
          </a:p>
          <a:p>
            <a:pPr marL="214308" indent="-214308">
              <a:spcBef>
                <a:spcPts val="450"/>
              </a:spcBef>
              <a:buFont typeface="Arial" panose="020B0604020202020204" pitchFamily="34" charset="0"/>
              <a:buChar char="•"/>
            </a:pPr>
            <a:r>
              <a:rPr lang="en-US" dirty="0"/>
              <a:t>Self-reflection: Learning what can trigger emotional reactions in you</a:t>
            </a:r>
          </a:p>
          <a:p>
            <a:pPr>
              <a:spcAft>
                <a:spcPts val="600"/>
              </a:spcAft>
            </a:pPr>
            <a:r>
              <a:rPr lang="en-US" sz="1600" b="1" dirty="0">
                <a:solidFill>
                  <a:srgbClr val="20386D"/>
                </a:solidFill>
                <a:latin typeface="PermianSlabSerifTypeface" panose="02000000000000000000" pitchFamily="50" charset="0"/>
              </a:rPr>
              <a:t>Honest dialogue</a:t>
            </a:r>
          </a:p>
          <a:p>
            <a:pPr marL="214308" indent="-214308">
              <a:spcBef>
                <a:spcPts val="450"/>
              </a:spcBef>
              <a:buFont typeface="Arial" panose="020B0604020202020204" pitchFamily="34" charset="0"/>
              <a:buChar char="•"/>
            </a:pPr>
            <a:r>
              <a:rPr lang="en-US" dirty="0"/>
              <a:t>With peers about our reactions</a:t>
            </a:r>
          </a:p>
          <a:p>
            <a:pPr marL="214308" indent="-214308">
              <a:spcBef>
                <a:spcPts val="450"/>
              </a:spcBef>
              <a:buFont typeface="Arial" panose="020B0604020202020204" pitchFamily="34" charset="0"/>
              <a:buChar char="•"/>
            </a:pPr>
            <a:r>
              <a:rPr lang="en-US" dirty="0"/>
              <a:t>Professional consultation and support</a:t>
            </a:r>
          </a:p>
          <a:p>
            <a:pPr marL="214308" indent="-214308">
              <a:spcBef>
                <a:spcPts val="450"/>
              </a:spcBef>
              <a:buFont typeface="Arial" panose="020B0604020202020204" pitchFamily="34" charset="0"/>
              <a:buChar char="•"/>
            </a:pPr>
            <a:r>
              <a:rPr lang="en-US" dirty="0"/>
              <a:t>Ongoing education</a:t>
            </a:r>
          </a:p>
          <a:p>
            <a:r>
              <a:rPr lang="en-US" dirty="0"/>
              <a:t>Know yourself, so that your Crisis Response is about the client and what he or she needs, and not about you.</a:t>
            </a:r>
          </a:p>
        </p:txBody>
      </p:sp>
      <p:sp>
        <p:nvSpPr>
          <p:cNvPr id="4" name="Footer Placeholder 3">
            <a:extLst>
              <a:ext uri="{FF2B5EF4-FFF2-40B4-BE49-F238E27FC236}">
                <a16:creationId xmlns:a16="http://schemas.microsoft.com/office/drawing/2014/main" id="{4D1383C3-A52D-4DE5-9DFD-38A1D72014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D0AF9B0-98C0-4D32-9B1C-206BEE60A772}"/>
              </a:ext>
            </a:extLst>
          </p:cNvPr>
          <p:cNvSpPr>
            <a:spLocks noGrp="1"/>
          </p:cNvSpPr>
          <p:nvPr>
            <p:ph type="sldNum" sz="quarter" idx="12"/>
          </p:nvPr>
        </p:nvSpPr>
        <p:spPr/>
        <p:txBody>
          <a:bodyPr/>
          <a:lstStyle/>
          <a:p>
            <a:fld id="{C594740B-4443-42E0-BD04-50747A72C1C0}" type="slidenum">
              <a:rPr lang="en-US" smtClean="0"/>
              <a:t>84</a:t>
            </a:fld>
            <a:endParaRPr lang="en-US"/>
          </a:p>
        </p:txBody>
      </p:sp>
      <p:sp>
        <p:nvSpPr>
          <p:cNvPr id="6" name="Title 1">
            <a:extLst>
              <a:ext uri="{FF2B5EF4-FFF2-40B4-BE49-F238E27FC236}">
                <a16:creationId xmlns:a16="http://schemas.microsoft.com/office/drawing/2014/main" id="{C0D1C41D-F479-45C2-AB9F-8108664ECE40}"/>
              </a:ext>
            </a:extLst>
          </p:cNvPr>
          <p:cNvSpPr txBox="1">
            <a:spLocks/>
          </p:cNvSpPr>
          <p:nvPr/>
        </p:nvSpPr>
        <p:spPr>
          <a:xfrm>
            <a:off x="564190" y="3477827"/>
            <a:ext cx="8015621" cy="63267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kern="1200">
                <a:solidFill>
                  <a:srgbClr val="EF3925"/>
                </a:solidFill>
                <a:latin typeface="PermianSlabSerifTypeface" panose="02000000000000000000" pitchFamily="50" charset="0"/>
                <a:ea typeface="+mj-ea"/>
                <a:cs typeface="+mj-cs"/>
              </a:defRPr>
            </a:lvl1pPr>
          </a:lstStyle>
          <a:p>
            <a:pPr algn="ctr"/>
            <a:r>
              <a:rPr lang="en-US" dirty="0"/>
              <a:t>Appraising Underlying Risk Factors</a:t>
            </a:r>
          </a:p>
        </p:txBody>
      </p:sp>
      <p:sp>
        <p:nvSpPr>
          <p:cNvPr id="7" name="Content Placeholder 2">
            <a:extLst>
              <a:ext uri="{FF2B5EF4-FFF2-40B4-BE49-F238E27FC236}">
                <a16:creationId xmlns:a16="http://schemas.microsoft.com/office/drawing/2014/main" id="{5AA8FE02-C291-41EB-8D75-AF2C3CB7632E}"/>
              </a:ext>
            </a:extLst>
          </p:cNvPr>
          <p:cNvSpPr txBox="1">
            <a:spLocks/>
          </p:cNvSpPr>
          <p:nvPr/>
        </p:nvSpPr>
        <p:spPr>
          <a:xfrm>
            <a:off x="649916" y="4101764"/>
            <a:ext cx="7886700" cy="2065117"/>
          </a:xfrm>
          <a:prstGeom prst="rect">
            <a:avLst/>
          </a:prstGeom>
        </p:spPr>
        <p:txBody>
          <a:bodyPr vert="horz" lIns="68580" tIns="34290" rIns="68580" bIns="3429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200" b="1" dirty="0"/>
              <a:t>Demographics</a:t>
            </a:r>
            <a:r>
              <a:rPr lang="en-US" sz="1200" dirty="0"/>
              <a:t>: male, widowed, divorced, single, white</a:t>
            </a:r>
          </a:p>
          <a:p>
            <a:pPr>
              <a:lnSpc>
                <a:spcPct val="100000"/>
              </a:lnSpc>
              <a:spcBef>
                <a:spcPts val="600"/>
              </a:spcBef>
            </a:pPr>
            <a:r>
              <a:rPr lang="en-US" sz="1200" b="1" dirty="0"/>
              <a:t>Psychosocial: </a:t>
            </a:r>
            <a:r>
              <a:rPr lang="en-US" sz="1200" dirty="0"/>
              <a:t>lack of social support, unemployed, drop in socio economic status, firearm access, family history, history of abuse/trauma, recent discharge from psychiatric unit, feeling like a burden, contagion</a:t>
            </a:r>
          </a:p>
          <a:p>
            <a:pPr>
              <a:lnSpc>
                <a:spcPct val="100000"/>
              </a:lnSpc>
              <a:spcBef>
                <a:spcPts val="600"/>
              </a:spcBef>
            </a:pPr>
            <a:r>
              <a:rPr lang="en-US" sz="1200" b="1" dirty="0"/>
              <a:t>Psychiatric: </a:t>
            </a:r>
            <a:r>
              <a:rPr lang="en-US" sz="1200" dirty="0"/>
              <a:t>psychiatric DX, comorbidity especially with A&amp;D</a:t>
            </a:r>
          </a:p>
          <a:p>
            <a:pPr>
              <a:lnSpc>
                <a:spcPct val="100000"/>
              </a:lnSpc>
              <a:spcBef>
                <a:spcPts val="600"/>
              </a:spcBef>
            </a:pPr>
            <a:r>
              <a:rPr lang="en-US" sz="1200" b="1" dirty="0"/>
              <a:t>Physical Illness: </a:t>
            </a:r>
            <a:r>
              <a:rPr lang="en-US" sz="1200" dirty="0"/>
              <a:t>chronic pain, debilitating illness</a:t>
            </a:r>
          </a:p>
          <a:p>
            <a:pPr>
              <a:lnSpc>
                <a:spcPct val="100000"/>
              </a:lnSpc>
              <a:spcBef>
                <a:spcPts val="600"/>
              </a:spcBef>
            </a:pPr>
            <a:endParaRPr lang="en-US" sz="1200" b="1" dirty="0"/>
          </a:p>
          <a:p>
            <a:pPr>
              <a:lnSpc>
                <a:spcPct val="100000"/>
              </a:lnSpc>
              <a:spcBef>
                <a:spcPts val="600"/>
              </a:spcBef>
            </a:pPr>
            <a:r>
              <a:rPr lang="en-US" sz="1200" b="1" dirty="0"/>
              <a:t>Psychological: </a:t>
            </a:r>
            <a:r>
              <a:rPr lang="en-US" sz="1200" dirty="0"/>
              <a:t>hopelessness, psychic pain/anxiety, psychological turmoil, decreased self-esteem, fragile narcissism, perfectionism</a:t>
            </a:r>
          </a:p>
          <a:p>
            <a:pPr>
              <a:lnSpc>
                <a:spcPct val="100000"/>
              </a:lnSpc>
              <a:spcBef>
                <a:spcPts val="600"/>
              </a:spcBef>
            </a:pPr>
            <a:r>
              <a:rPr lang="en-US" sz="1200" b="1" dirty="0"/>
              <a:t>Behavioral: </a:t>
            </a:r>
            <a:r>
              <a:rPr lang="en-US" sz="1200" dirty="0"/>
              <a:t>Impulsive, aggression, severe anxiety/panic attacks, agitation, intoxication, prior suicide attempt</a:t>
            </a:r>
          </a:p>
          <a:p>
            <a:pPr>
              <a:lnSpc>
                <a:spcPct val="100000"/>
              </a:lnSpc>
              <a:spcBef>
                <a:spcPts val="600"/>
              </a:spcBef>
            </a:pPr>
            <a:r>
              <a:rPr lang="en-US" sz="1200" b="1" dirty="0"/>
              <a:t>Cognitive: </a:t>
            </a:r>
            <a:r>
              <a:rPr lang="en-US" sz="1200" dirty="0"/>
              <a:t>thought constriction, irrational thinking, all/nothing thinking</a:t>
            </a:r>
          </a:p>
          <a:p>
            <a:pPr>
              <a:lnSpc>
                <a:spcPct val="100000"/>
              </a:lnSpc>
              <a:spcBef>
                <a:spcPts val="600"/>
              </a:spcBef>
            </a:pPr>
            <a:r>
              <a:rPr lang="en-US" sz="1200" b="1" dirty="0"/>
              <a:t>Childhood trauma: </a:t>
            </a:r>
            <a:r>
              <a:rPr lang="en-US" sz="1200" dirty="0"/>
              <a:t>sexual, physical abuse, neglect, loss of parent, lack of stability</a:t>
            </a:r>
          </a:p>
        </p:txBody>
      </p:sp>
      <p:sp>
        <p:nvSpPr>
          <p:cNvPr id="10" name="Rectangle 9">
            <a:extLst>
              <a:ext uri="{FF2B5EF4-FFF2-40B4-BE49-F238E27FC236}">
                <a16:creationId xmlns:a16="http://schemas.microsoft.com/office/drawing/2014/main" id="{1899E019-7D70-4CD7-BE74-E4A1BCDC251C}"/>
              </a:ext>
            </a:extLst>
          </p:cNvPr>
          <p:cNvSpPr/>
          <p:nvPr/>
        </p:nvSpPr>
        <p:spPr>
          <a:xfrm>
            <a:off x="564190" y="1173120"/>
            <a:ext cx="8015621" cy="2335620"/>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1" name="Rectangle 10">
            <a:extLst>
              <a:ext uri="{FF2B5EF4-FFF2-40B4-BE49-F238E27FC236}">
                <a16:creationId xmlns:a16="http://schemas.microsoft.com/office/drawing/2014/main" id="{6949B02C-D60C-432D-8DF8-99D35C861D3D}"/>
              </a:ext>
            </a:extLst>
          </p:cNvPr>
          <p:cNvSpPr/>
          <p:nvPr/>
        </p:nvSpPr>
        <p:spPr>
          <a:xfrm>
            <a:off x="564190" y="4006549"/>
            <a:ext cx="8015621" cy="2286000"/>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12" name="Line 1">
            <a:extLst>
              <a:ext uri="{FF2B5EF4-FFF2-40B4-BE49-F238E27FC236}">
                <a16:creationId xmlns:a16="http://schemas.microsoft.com/office/drawing/2014/main" id="{43FEB312-0105-426D-ABCE-B6EF90DB53E6}"/>
              </a:ext>
            </a:extLst>
          </p:cNvPr>
          <p:cNvCxnSpPr>
            <a:cxnSpLocks/>
          </p:cNvCxnSpPr>
          <p:nvPr/>
        </p:nvCxnSpPr>
        <p:spPr>
          <a:xfrm>
            <a:off x="711216" y="1522097"/>
            <a:ext cx="769913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4" name="Line 2">
            <a:extLst>
              <a:ext uri="{FF2B5EF4-FFF2-40B4-BE49-F238E27FC236}">
                <a16:creationId xmlns:a16="http://schemas.microsoft.com/office/drawing/2014/main" id="{7A950F6E-0496-43E0-AC7A-94637BBD45E8}"/>
              </a:ext>
            </a:extLst>
          </p:cNvPr>
          <p:cNvCxnSpPr>
            <a:cxnSpLocks/>
          </p:cNvCxnSpPr>
          <p:nvPr/>
        </p:nvCxnSpPr>
        <p:spPr>
          <a:xfrm>
            <a:off x="711216" y="2418776"/>
            <a:ext cx="769913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410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1000"/>
                                        <p:tgtEl>
                                          <p:spTgt spid="10"/>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5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5500"/>
                            </p:stCondLst>
                            <p:childTnLst>
                              <p:par>
                                <p:cTn id="37" presetID="10"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fade">
                                      <p:cBhvr>
                                        <p:cTn id="43" dur="500"/>
                                        <p:tgtEl>
                                          <p:spTgt spid="3">
                                            <p:txEl>
                                              <p:pRg st="5" end="5"/>
                                            </p:txEl>
                                          </p:spTgt>
                                        </p:tgtEl>
                                      </p:cBhvr>
                                    </p:animEffect>
                                  </p:childTnLst>
                                </p:cTn>
                              </p:par>
                            </p:childTnLst>
                          </p:cTn>
                        </p:par>
                        <p:par>
                          <p:cTn id="44" fill="hold">
                            <p:stCondLst>
                              <p:cond delay="6500"/>
                            </p:stCondLst>
                            <p:childTnLst>
                              <p:par>
                                <p:cTn id="45" presetID="10" presetClass="entr" presetSubtype="0"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par>
                          <p:cTn id="48" fill="hold">
                            <p:stCondLst>
                              <p:cond delay="7000"/>
                            </p:stCondLst>
                            <p:childTnLst>
                              <p:par>
                                <p:cTn id="49" presetID="10"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childTnLst>
                                </p:cTn>
                              </p:par>
                            </p:childTnLst>
                          </p:cTn>
                        </p:par>
                        <p:par>
                          <p:cTn id="52" fill="hold">
                            <p:stCondLst>
                              <p:cond delay="7500"/>
                            </p:stCondLst>
                            <p:childTnLst>
                              <p:par>
                                <p:cTn id="53" presetID="10" presetClass="entr" presetSubtype="0"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par>
                          <p:cTn id="56" fill="hold">
                            <p:stCondLst>
                              <p:cond delay="8000"/>
                            </p:stCondLst>
                            <p:childTnLst>
                              <p:par>
                                <p:cTn id="57" presetID="21" presetClass="entr" presetSubtype="1"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heel(1)">
                                      <p:cBhvr>
                                        <p:cTn id="59" dur="1000"/>
                                        <p:tgtEl>
                                          <p:spTgt spid="11"/>
                                        </p:tgtEl>
                                      </p:cBhvr>
                                    </p:animEffect>
                                  </p:childTnLst>
                                </p:cTn>
                              </p:par>
                            </p:childTnLst>
                          </p:cTn>
                        </p:par>
                        <p:par>
                          <p:cTn id="60" fill="hold">
                            <p:stCondLst>
                              <p:cond delay="9000"/>
                            </p:stCondLst>
                            <p:childTnLst>
                              <p:par>
                                <p:cTn id="61" presetID="10" presetClass="entr" presetSubtype="0" fill="hold" grpId="0" nodeType="after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Effect transition="in" filter="fade">
                                      <p:cBhvr>
                                        <p:cTn id="63" dur="500"/>
                                        <p:tgtEl>
                                          <p:spTgt spid="7">
                                            <p:txEl>
                                              <p:pRg st="0" end="0"/>
                                            </p:txEl>
                                          </p:spTgt>
                                        </p:tgtEl>
                                      </p:cBhvr>
                                    </p:animEffect>
                                  </p:childTnLst>
                                </p:cTn>
                              </p:par>
                            </p:childTnLst>
                          </p:cTn>
                        </p:par>
                        <p:par>
                          <p:cTn id="64" fill="hold">
                            <p:stCondLst>
                              <p:cond delay="9500"/>
                            </p:stCondLst>
                            <p:childTnLst>
                              <p:par>
                                <p:cTn id="65" presetID="10" presetClass="entr" presetSubtype="0" fill="hold" grpId="0" nodeType="afterEffect">
                                  <p:stCondLst>
                                    <p:cond delay="0"/>
                                  </p:stCondLst>
                                  <p:childTnLst>
                                    <p:set>
                                      <p:cBhvr>
                                        <p:cTn id="66" dur="1" fill="hold">
                                          <p:stCondLst>
                                            <p:cond delay="0"/>
                                          </p:stCondLst>
                                        </p:cTn>
                                        <p:tgtEl>
                                          <p:spTgt spid="7">
                                            <p:txEl>
                                              <p:pRg st="1" end="1"/>
                                            </p:txEl>
                                          </p:spTgt>
                                        </p:tgtEl>
                                        <p:attrNameLst>
                                          <p:attrName>style.visibility</p:attrName>
                                        </p:attrNameLst>
                                      </p:cBhvr>
                                      <p:to>
                                        <p:strVal val="visible"/>
                                      </p:to>
                                    </p:set>
                                    <p:animEffect transition="in" filter="fade">
                                      <p:cBhvr>
                                        <p:cTn id="67" dur="500"/>
                                        <p:tgtEl>
                                          <p:spTgt spid="7">
                                            <p:txEl>
                                              <p:pRg st="1" end="1"/>
                                            </p:txEl>
                                          </p:spTgt>
                                        </p:tgtEl>
                                      </p:cBhvr>
                                    </p:animEffect>
                                  </p:childTnLst>
                                </p:cTn>
                              </p:par>
                            </p:childTnLst>
                          </p:cTn>
                        </p:par>
                        <p:par>
                          <p:cTn id="68" fill="hold">
                            <p:stCondLst>
                              <p:cond delay="10000"/>
                            </p:stCondLst>
                            <p:childTnLst>
                              <p:par>
                                <p:cTn id="69" presetID="10" presetClass="entr" presetSubtype="0" fill="hold" grpId="0" nodeType="afterEffect">
                                  <p:stCondLst>
                                    <p:cond delay="0"/>
                                  </p:stCondLst>
                                  <p:childTnLst>
                                    <p:set>
                                      <p:cBhvr>
                                        <p:cTn id="70" dur="1" fill="hold">
                                          <p:stCondLst>
                                            <p:cond delay="0"/>
                                          </p:stCondLst>
                                        </p:cTn>
                                        <p:tgtEl>
                                          <p:spTgt spid="7">
                                            <p:txEl>
                                              <p:pRg st="2" end="2"/>
                                            </p:txEl>
                                          </p:spTgt>
                                        </p:tgtEl>
                                        <p:attrNameLst>
                                          <p:attrName>style.visibility</p:attrName>
                                        </p:attrNameLst>
                                      </p:cBhvr>
                                      <p:to>
                                        <p:strVal val="visible"/>
                                      </p:to>
                                    </p:set>
                                    <p:animEffect transition="in" filter="fade">
                                      <p:cBhvr>
                                        <p:cTn id="71" dur="500"/>
                                        <p:tgtEl>
                                          <p:spTgt spid="7">
                                            <p:txEl>
                                              <p:pRg st="2" end="2"/>
                                            </p:txEl>
                                          </p:spTgt>
                                        </p:tgtEl>
                                      </p:cBhvr>
                                    </p:animEffect>
                                  </p:childTnLst>
                                </p:cTn>
                              </p:par>
                            </p:childTnLst>
                          </p:cTn>
                        </p:par>
                        <p:par>
                          <p:cTn id="72" fill="hold">
                            <p:stCondLst>
                              <p:cond delay="10500"/>
                            </p:stCondLst>
                            <p:childTnLst>
                              <p:par>
                                <p:cTn id="73" presetID="10" presetClass="entr" presetSubtype="0" fill="hold" grpId="0" nodeType="afterEffect">
                                  <p:stCondLst>
                                    <p:cond delay="0"/>
                                  </p:stCondLst>
                                  <p:childTnLst>
                                    <p:set>
                                      <p:cBhvr>
                                        <p:cTn id="74" dur="1" fill="hold">
                                          <p:stCondLst>
                                            <p:cond delay="0"/>
                                          </p:stCondLst>
                                        </p:cTn>
                                        <p:tgtEl>
                                          <p:spTgt spid="7">
                                            <p:txEl>
                                              <p:pRg st="3" end="3"/>
                                            </p:txEl>
                                          </p:spTgt>
                                        </p:tgtEl>
                                        <p:attrNameLst>
                                          <p:attrName>style.visibility</p:attrName>
                                        </p:attrNameLst>
                                      </p:cBhvr>
                                      <p:to>
                                        <p:strVal val="visible"/>
                                      </p:to>
                                    </p:set>
                                    <p:animEffect transition="in" filter="fade">
                                      <p:cBhvr>
                                        <p:cTn id="75" dur="500"/>
                                        <p:tgtEl>
                                          <p:spTgt spid="7">
                                            <p:txEl>
                                              <p:pRg st="3" end="3"/>
                                            </p:txEl>
                                          </p:spTgt>
                                        </p:tgtEl>
                                      </p:cBhvr>
                                    </p:animEffect>
                                  </p:childTnLst>
                                </p:cTn>
                              </p:par>
                            </p:childTnLst>
                          </p:cTn>
                        </p:par>
                        <p:par>
                          <p:cTn id="76" fill="hold">
                            <p:stCondLst>
                              <p:cond delay="11000"/>
                            </p:stCondLst>
                            <p:childTnLst>
                              <p:par>
                                <p:cTn id="77" presetID="10" presetClass="entr" presetSubtype="0" fill="hold" grpId="0" nodeType="afterEffect">
                                  <p:stCondLst>
                                    <p:cond delay="0"/>
                                  </p:stCondLst>
                                  <p:childTnLst>
                                    <p:set>
                                      <p:cBhvr>
                                        <p:cTn id="78" dur="1" fill="hold">
                                          <p:stCondLst>
                                            <p:cond delay="0"/>
                                          </p:stCondLst>
                                        </p:cTn>
                                        <p:tgtEl>
                                          <p:spTgt spid="7">
                                            <p:txEl>
                                              <p:pRg st="5" end="5"/>
                                            </p:txEl>
                                          </p:spTgt>
                                        </p:tgtEl>
                                        <p:attrNameLst>
                                          <p:attrName>style.visibility</p:attrName>
                                        </p:attrNameLst>
                                      </p:cBhvr>
                                      <p:to>
                                        <p:strVal val="visible"/>
                                      </p:to>
                                    </p:set>
                                    <p:animEffect transition="in" filter="fade">
                                      <p:cBhvr>
                                        <p:cTn id="79" dur="500"/>
                                        <p:tgtEl>
                                          <p:spTgt spid="7">
                                            <p:txEl>
                                              <p:pRg st="5" end="5"/>
                                            </p:txEl>
                                          </p:spTgt>
                                        </p:tgtEl>
                                      </p:cBhvr>
                                    </p:animEffect>
                                  </p:childTnLst>
                                </p:cTn>
                              </p:par>
                            </p:childTnLst>
                          </p:cTn>
                        </p:par>
                        <p:par>
                          <p:cTn id="80" fill="hold">
                            <p:stCondLst>
                              <p:cond delay="11500"/>
                            </p:stCondLst>
                            <p:childTnLst>
                              <p:par>
                                <p:cTn id="81" presetID="10" presetClass="entr" presetSubtype="0" fill="hold" grpId="0" nodeType="afterEffect">
                                  <p:stCondLst>
                                    <p:cond delay="0"/>
                                  </p:stCondLst>
                                  <p:childTnLst>
                                    <p:set>
                                      <p:cBhvr>
                                        <p:cTn id="82" dur="1" fill="hold">
                                          <p:stCondLst>
                                            <p:cond delay="0"/>
                                          </p:stCondLst>
                                        </p:cTn>
                                        <p:tgtEl>
                                          <p:spTgt spid="7">
                                            <p:txEl>
                                              <p:pRg st="6" end="6"/>
                                            </p:txEl>
                                          </p:spTgt>
                                        </p:tgtEl>
                                        <p:attrNameLst>
                                          <p:attrName>style.visibility</p:attrName>
                                        </p:attrNameLst>
                                      </p:cBhvr>
                                      <p:to>
                                        <p:strVal val="visible"/>
                                      </p:to>
                                    </p:set>
                                    <p:animEffect transition="in" filter="fade">
                                      <p:cBhvr>
                                        <p:cTn id="83" dur="500"/>
                                        <p:tgtEl>
                                          <p:spTgt spid="7">
                                            <p:txEl>
                                              <p:pRg st="6" end="6"/>
                                            </p:txEl>
                                          </p:spTgt>
                                        </p:tgtEl>
                                      </p:cBhvr>
                                    </p:animEffect>
                                  </p:childTnLst>
                                </p:cTn>
                              </p:par>
                            </p:childTnLst>
                          </p:cTn>
                        </p:par>
                        <p:par>
                          <p:cTn id="84" fill="hold">
                            <p:stCondLst>
                              <p:cond delay="12000"/>
                            </p:stCondLst>
                            <p:childTnLst>
                              <p:par>
                                <p:cTn id="85" presetID="10" presetClass="entr" presetSubtype="0" fill="hold" grpId="0" nodeType="afterEffect">
                                  <p:stCondLst>
                                    <p:cond delay="0"/>
                                  </p:stCondLst>
                                  <p:childTnLst>
                                    <p:set>
                                      <p:cBhvr>
                                        <p:cTn id="86" dur="1" fill="hold">
                                          <p:stCondLst>
                                            <p:cond delay="0"/>
                                          </p:stCondLst>
                                        </p:cTn>
                                        <p:tgtEl>
                                          <p:spTgt spid="7">
                                            <p:txEl>
                                              <p:pRg st="7" end="7"/>
                                            </p:txEl>
                                          </p:spTgt>
                                        </p:tgtEl>
                                        <p:attrNameLst>
                                          <p:attrName>style.visibility</p:attrName>
                                        </p:attrNameLst>
                                      </p:cBhvr>
                                      <p:to>
                                        <p:strVal val="visible"/>
                                      </p:to>
                                    </p:set>
                                    <p:animEffect transition="in" filter="fade">
                                      <p:cBhvr>
                                        <p:cTn id="87" dur="500"/>
                                        <p:tgtEl>
                                          <p:spTgt spid="7">
                                            <p:txEl>
                                              <p:pRg st="7" end="7"/>
                                            </p:txEl>
                                          </p:spTgt>
                                        </p:tgtEl>
                                      </p:cBhvr>
                                    </p:animEffect>
                                  </p:childTnLst>
                                </p:cTn>
                              </p:par>
                            </p:childTnLst>
                          </p:cTn>
                        </p:par>
                        <p:par>
                          <p:cTn id="88" fill="hold">
                            <p:stCondLst>
                              <p:cond delay="12500"/>
                            </p:stCondLst>
                            <p:childTnLst>
                              <p:par>
                                <p:cTn id="89" presetID="10" presetClass="entr" presetSubtype="0" fill="hold" grpId="0" nodeType="afterEffect">
                                  <p:stCondLst>
                                    <p:cond delay="0"/>
                                  </p:stCondLst>
                                  <p:childTnLst>
                                    <p:set>
                                      <p:cBhvr>
                                        <p:cTn id="90" dur="1" fill="hold">
                                          <p:stCondLst>
                                            <p:cond delay="0"/>
                                          </p:stCondLst>
                                        </p:cTn>
                                        <p:tgtEl>
                                          <p:spTgt spid="7">
                                            <p:txEl>
                                              <p:pRg st="8" end="8"/>
                                            </p:txEl>
                                          </p:spTgt>
                                        </p:tgtEl>
                                        <p:attrNameLst>
                                          <p:attrName>style.visibility</p:attrName>
                                        </p:attrNameLst>
                                      </p:cBhvr>
                                      <p:to>
                                        <p:strVal val="visible"/>
                                      </p:to>
                                    </p:set>
                                    <p:animEffect transition="in" filter="fade">
                                      <p:cBhvr>
                                        <p:cTn id="91"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p:bldP spid="7" grpId="0" uiExpand="1" build="p"/>
      <p:bldP spid="10"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2C1DEE-F009-4B24-B415-22244F197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B4D351-0297-483F-8F75-D5E7AD8A86D1}"/>
              </a:ext>
            </a:extLst>
          </p:cNvPr>
          <p:cNvSpPr>
            <a:spLocks noGrp="1"/>
          </p:cNvSpPr>
          <p:nvPr>
            <p:ph type="sldNum" sz="quarter" idx="12"/>
          </p:nvPr>
        </p:nvSpPr>
        <p:spPr/>
        <p:txBody>
          <a:bodyPr/>
          <a:lstStyle/>
          <a:p>
            <a:fld id="{C594740B-4443-42E0-BD04-50747A72C1C0}" type="slidenum">
              <a:rPr lang="en-US" smtClean="0"/>
              <a:t>85</a:t>
            </a:fld>
            <a:endParaRPr lang="en-US"/>
          </a:p>
        </p:txBody>
      </p:sp>
      <p:sp>
        <p:nvSpPr>
          <p:cNvPr id="11" name="Title 10">
            <a:extLst>
              <a:ext uri="{FF2B5EF4-FFF2-40B4-BE49-F238E27FC236}">
                <a16:creationId xmlns:a16="http://schemas.microsoft.com/office/drawing/2014/main" id="{F25F4F96-AFBA-4636-B4CA-45767140E31D}"/>
              </a:ext>
            </a:extLst>
          </p:cNvPr>
          <p:cNvSpPr>
            <a:spLocks noGrp="1"/>
          </p:cNvSpPr>
          <p:nvPr>
            <p:ph type="title"/>
          </p:nvPr>
        </p:nvSpPr>
        <p:spPr>
          <a:xfrm>
            <a:off x="586120" y="1193667"/>
            <a:ext cx="7886700" cy="542171"/>
          </a:xfrm>
        </p:spPr>
        <p:txBody>
          <a:bodyPr/>
          <a:lstStyle/>
          <a:p>
            <a:pPr algn="ctr"/>
            <a:r>
              <a:rPr lang="en-US" dirty="0">
                <a:solidFill>
                  <a:srgbClr val="20386D"/>
                </a:solidFill>
                <a:ea typeface="Open Sans" panose="020B0606030504020204" pitchFamily="34" charset="0"/>
                <a:cs typeface="Open Sans" panose="020B0606030504020204" pitchFamily="34" charset="0"/>
              </a:rPr>
              <a:t>Click on each button to learn more about each category of risk.</a:t>
            </a:r>
          </a:p>
        </p:txBody>
      </p:sp>
      <p:sp>
        <p:nvSpPr>
          <p:cNvPr id="9" name="Text Placeholder 8">
            <a:extLst>
              <a:ext uri="{FF2B5EF4-FFF2-40B4-BE49-F238E27FC236}">
                <a16:creationId xmlns:a16="http://schemas.microsoft.com/office/drawing/2014/main" id="{864A391E-1CAC-4A77-AA5A-B2556A2DD3B3}"/>
              </a:ext>
            </a:extLst>
          </p:cNvPr>
          <p:cNvSpPr>
            <a:spLocks noGrp="1"/>
          </p:cNvSpPr>
          <p:nvPr>
            <p:ph type="body" sz="quarter" idx="13"/>
          </p:nvPr>
        </p:nvSpPr>
        <p:spPr>
          <a:xfrm>
            <a:off x="586120" y="871658"/>
            <a:ext cx="7886700" cy="476276"/>
          </a:xfrm>
        </p:spPr>
        <p:txBody>
          <a:bodyPr/>
          <a:lstStyle/>
          <a:p>
            <a:r>
              <a:rPr lang="en-US" dirty="0"/>
              <a:t>Risk factor considerations</a:t>
            </a:r>
          </a:p>
        </p:txBody>
      </p:sp>
      <p:sp>
        <p:nvSpPr>
          <p:cNvPr id="6" name="Btn1">
            <a:extLst>
              <a:ext uri="{FF2B5EF4-FFF2-40B4-BE49-F238E27FC236}">
                <a16:creationId xmlns:a16="http://schemas.microsoft.com/office/drawing/2014/main" id="{66BD6E3E-9349-44B4-BDBA-C268F1CE47C9}"/>
              </a:ext>
            </a:extLst>
          </p:cNvPr>
          <p:cNvSpPr/>
          <p:nvPr/>
        </p:nvSpPr>
        <p:spPr>
          <a:xfrm>
            <a:off x="1012548"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Individual/</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Personal Level</a:t>
            </a:r>
          </a:p>
        </p:txBody>
      </p:sp>
      <p:sp>
        <p:nvSpPr>
          <p:cNvPr id="7" name="Btn2">
            <a:extLst>
              <a:ext uri="{FF2B5EF4-FFF2-40B4-BE49-F238E27FC236}">
                <a16:creationId xmlns:a16="http://schemas.microsoft.com/office/drawing/2014/main" id="{F98F1956-C14B-40F9-AEA3-561796DF377B}"/>
              </a:ext>
            </a:extLst>
          </p:cNvPr>
          <p:cNvSpPr/>
          <p:nvPr/>
        </p:nvSpPr>
        <p:spPr>
          <a:xfrm>
            <a:off x="3796952"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Social Level</a:t>
            </a:r>
          </a:p>
        </p:txBody>
      </p:sp>
      <p:sp>
        <p:nvSpPr>
          <p:cNvPr id="8" name="Btn3">
            <a:extLst>
              <a:ext uri="{FF2B5EF4-FFF2-40B4-BE49-F238E27FC236}">
                <a16:creationId xmlns:a16="http://schemas.microsoft.com/office/drawing/2014/main" id="{4D7380E8-9EFE-4841-A523-4FAC9E659CDB}"/>
              </a:ext>
            </a:extLst>
          </p:cNvPr>
          <p:cNvSpPr/>
          <p:nvPr/>
        </p:nvSpPr>
        <p:spPr>
          <a:xfrm>
            <a:off x="6581356" y="1812069"/>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Contextual/Life Environment</a:t>
            </a:r>
          </a:p>
        </p:txBody>
      </p:sp>
      <p:sp>
        <p:nvSpPr>
          <p:cNvPr id="14" name="Btn1- visite">
            <a:extLst>
              <a:ext uri="{FF2B5EF4-FFF2-40B4-BE49-F238E27FC236}">
                <a16:creationId xmlns:a16="http://schemas.microsoft.com/office/drawing/2014/main" id="{980E6D8E-0CC2-4669-8D25-BC27C96FB6A8}"/>
              </a:ext>
            </a:extLst>
          </p:cNvPr>
          <p:cNvSpPr/>
          <p:nvPr/>
        </p:nvSpPr>
        <p:spPr>
          <a:xfrm>
            <a:off x="1012548"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Individual/</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Personal Level</a:t>
            </a:r>
          </a:p>
        </p:txBody>
      </p:sp>
      <p:sp>
        <p:nvSpPr>
          <p:cNvPr id="15" name="Btn2- visited">
            <a:extLst>
              <a:ext uri="{FF2B5EF4-FFF2-40B4-BE49-F238E27FC236}">
                <a16:creationId xmlns:a16="http://schemas.microsoft.com/office/drawing/2014/main" id="{B020B563-CB02-4ABE-BD3A-A29482EBA4FE}"/>
              </a:ext>
            </a:extLst>
          </p:cNvPr>
          <p:cNvSpPr/>
          <p:nvPr/>
        </p:nvSpPr>
        <p:spPr>
          <a:xfrm>
            <a:off x="3796952"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Social Level</a:t>
            </a:r>
          </a:p>
        </p:txBody>
      </p:sp>
      <p:sp>
        <p:nvSpPr>
          <p:cNvPr id="16" name="Btn3- visited">
            <a:extLst>
              <a:ext uri="{FF2B5EF4-FFF2-40B4-BE49-F238E27FC236}">
                <a16:creationId xmlns:a16="http://schemas.microsoft.com/office/drawing/2014/main" id="{52C47F9D-945B-455A-8C27-6D8C25DB79E0}"/>
              </a:ext>
            </a:extLst>
          </p:cNvPr>
          <p:cNvSpPr/>
          <p:nvPr/>
        </p:nvSpPr>
        <p:spPr>
          <a:xfrm>
            <a:off x="6581356" y="1812069"/>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Contextual/Life Environment</a:t>
            </a:r>
          </a:p>
        </p:txBody>
      </p:sp>
      <p:sp>
        <p:nvSpPr>
          <p:cNvPr id="18" name="Hidden button">
            <a:hlinkClick r:id="" action="ppaction://hlinkshowjump?jump=nextslide"/>
            <a:extLst>
              <a:ext uri="{FF2B5EF4-FFF2-40B4-BE49-F238E27FC236}">
                <a16:creationId xmlns:a16="http://schemas.microsoft.com/office/drawing/2014/main" id="{47D5197B-F44D-4964-922E-333197DF6198}"/>
              </a:ext>
            </a:extLst>
          </p:cNvPr>
          <p:cNvSpPr/>
          <p:nvPr/>
        </p:nvSpPr>
        <p:spPr>
          <a:xfrm>
            <a:off x="1012548" y="1809880"/>
            <a:ext cx="7118904" cy="54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94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build="p"/>
      <p:bldP spid="6" grpId="0" animBg="1"/>
      <p:bldP spid="7" grpId="0" animBg="1"/>
      <p:bldP spid="8"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2C1DEE-F009-4B24-B415-22244F197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B4D351-0297-483F-8F75-D5E7AD8A86D1}"/>
              </a:ext>
            </a:extLst>
          </p:cNvPr>
          <p:cNvSpPr>
            <a:spLocks noGrp="1"/>
          </p:cNvSpPr>
          <p:nvPr>
            <p:ph type="sldNum" sz="quarter" idx="12"/>
          </p:nvPr>
        </p:nvSpPr>
        <p:spPr/>
        <p:txBody>
          <a:bodyPr/>
          <a:lstStyle/>
          <a:p>
            <a:fld id="{C594740B-4443-42E0-BD04-50747A72C1C0}" type="slidenum">
              <a:rPr lang="en-US" smtClean="0"/>
              <a:t>86</a:t>
            </a:fld>
            <a:endParaRPr lang="en-US"/>
          </a:p>
        </p:txBody>
      </p:sp>
      <p:sp>
        <p:nvSpPr>
          <p:cNvPr id="11" name="Title 10">
            <a:extLst>
              <a:ext uri="{FF2B5EF4-FFF2-40B4-BE49-F238E27FC236}">
                <a16:creationId xmlns:a16="http://schemas.microsoft.com/office/drawing/2014/main" id="{F25F4F96-AFBA-4636-B4CA-45767140E31D}"/>
              </a:ext>
            </a:extLst>
          </p:cNvPr>
          <p:cNvSpPr>
            <a:spLocks noGrp="1"/>
          </p:cNvSpPr>
          <p:nvPr>
            <p:ph type="title"/>
          </p:nvPr>
        </p:nvSpPr>
        <p:spPr>
          <a:xfrm>
            <a:off x="586120" y="1193667"/>
            <a:ext cx="7886700" cy="542171"/>
          </a:xfrm>
        </p:spPr>
        <p:txBody>
          <a:bodyPr/>
          <a:lstStyle/>
          <a:p>
            <a:pPr algn="ctr"/>
            <a:r>
              <a:rPr lang="en-US" dirty="0">
                <a:solidFill>
                  <a:srgbClr val="20386D"/>
                </a:solidFill>
                <a:ea typeface="Open Sans" panose="020B0606030504020204" pitchFamily="34" charset="0"/>
                <a:cs typeface="Open Sans" panose="020B0606030504020204" pitchFamily="34" charset="0"/>
              </a:rPr>
              <a:t>Click on each button to learn more about each category of risk.</a:t>
            </a:r>
          </a:p>
        </p:txBody>
      </p:sp>
      <p:sp>
        <p:nvSpPr>
          <p:cNvPr id="3" name="Content 1">
            <a:extLst>
              <a:ext uri="{FF2B5EF4-FFF2-40B4-BE49-F238E27FC236}">
                <a16:creationId xmlns:a16="http://schemas.microsoft.com/office/drawing/2014/main" id="{60F85A2A-EA73-420F-A44C-33300063A297}"/>
              </a:ext>
            </a:extLst>
          </p:cNvPr>
          <p:cNvSpPr>
            <a:spLocks noGrp="1"/>
          </p:cNvSpPr>
          <p:nvPr>
            <p:ph idx="1"/>
          </p:nvPr>
        </p:nvSpPr>
        <p:spPr>
          <a:xfrm>
            <a:off x="511693" y="2832411"/>
            <a:ext cx="2743200" cy="2930436"/>
          </a:xfrm>
          <a:ln>
            <a:noFill/>
          </a:ln>
        </p:spPr>
        <p:txBody>
          <a:bodyPr numCol="1"/>
          <a:lstStyle/>
          <a:p>
            <a:pPr marL="171450" indent="-171450">
              <a:lnSpc>
                <a:spcPct val="100000"/>
              </a:lnSpc>
              <a:spcBef>
                <a:spcPts val="0"/>
              </a:spcBef>
              <a:buFont typeface="Arial" panose="020B0604020202020204" pitchFamily="34" charset="0"/>
              <a:buChar char="•"/>
            </a:pPr>
            <a:r>
              <a:rPr lang="en-US" dirty="0"/>
              <a:t>Previous suicidal behavior</a:t>
            </a:r>
          </a:p>
          <a:p>
            <a:pPr marL="171450" indent="-171450">
              <a:lnSpc>
                <a:spcPct val="100000"/>
              </a:lnSpc>
              <a:spcBef>
                <a:spcPts val="0"/>
              </a:spcBef>
              <a:buFont typeface="Arial" panose="020B0604020202020204" pitchFamily="34" charset="0"/>
              <a:buChar char="•"/>
            </a:pPr>
            <a:r>
              <a:rPr lang="en-US" dirty="0"/>
              <a:t>Gender (male)</a:t>
            </a:r>
          </a:p>
          <a:p>
            <a:pPr marL="171450" indent="-171450">
              <a:lnSpc>
                <a:spcPct val="100000"/>
              </a:lnSpc>
              <a:spcBef>
                <a:spcPts val="0"/>
              </a:spcBef>
              <a:buFont typeface="Arial" panose="020B0604020202020204" pitchFamily="34" charset="0"/>
              <a:buChar char="•"/>
            </a:pPr>
            <a:r>
              <a:rPr lang="en-US" dirty="0"/>
              <a:t>Mental Illness</a:t>
            </a:r>
          </a:p>
          <a:p>
            <a:pPr marL="171450" indent="-171450">
              <a:lnSpc>
                <a:spcPct val="100000"/>
              </a:lnSpc>
              <a:spcBef>
                <a:spcPts val="0"/>
              </a:spcBef>
              <a:buFont typeface="Arial" panose="020B0604020202020204" pitchFamily="34" charset="0"/>
              <a:buChar char="•"/>
            </a:pPr>
            <a:r>
              <a:rPr lang="en-US" dirty="0"/>
              <a:t>Chronic pain or illness</a:t>
            </a:r>
          </a:p>
          <a:p>
            <a:pPr marL="171450" indent="-171450">
              <a:lnSpc>
                <a:spcPct val="100000"/>
              </a:lnSpc>
              <a:spcBef>
                <a:spcPts val="0"/>
              </a:spcBef>
              <a:buFont typeface="Arial" panose="020B0604020202020204" pitchFamily="34" charset="0"/>
              <a:buChar char="•"/>
            </a:pPr>
            <a:r>
              <a:rPr lang="en-US" dirty="0"/>
              <a:t>Immobility</a:t>
            </a:r>
          </a:p>
          <a:p>
            <a:pPr marL="171450" indent="-171450">
              <a:lnSpc>
                <a:spcPct val="100000"/>
              </a:lnSpc>
              <a:spcBef>
                <a:spcPts val="0"/>
              </a:spcBef>
              <a:buFont typeface="Arial" panose="020B0604020202020204" pitchFamily="34" charset="0"/>
              <a:buChar char="•"/>
            </a:pPr>
            <a:r>
              <a:rPr lang="en-US" dirty="0"/>
              <a:t>Alcohol or other substance abuse</a:t>
            </a:r>
          </a:p>
          <a:p>
            <a:pPr marL="171450" indent="-171450">
              <a:lnSpc>
                <a:spcPct val="100000"/>
              </a:lnSpc>
              <a:spcBef>
                <a:spcPts val="0"/>
              </a:spcBef>
              <a:buFont typeface="Arial" panose="020B0604020202020204" pitchFamily="34" charset="0"/>
              <a:buChar char="•"/>
            </a:pPr>
            <a:r>
              <a:rPr lang="en-US" dirty="0"/>
              <a:t>Low self-esteem</a:t>
            </a:r>
          </a:p>
          <a:p>
            <a:pPr marL="171450" indent="-171450">
              <a:lnSpc>
                <a:spcPct val="100000"/>
              </a:lnSpc>
              <a:spcBef>
                <a:spcPts val="0"/>
              </a:spcBef>
              <a:buFont typeface="Arial" panose="020B0604020202020204" pitchFamily="34" charset="0"/>
              <a:buChar char="•"/>
            </a:pPr>
            <a:r>
              <a:rPr lang="en-US" dirty="0"/>
              <a:t>Low sense of control over life circumstances</a:t>
            </a:r>
          </a:p>
          <a:p>
            <a:pPr marL="171450" indent="-171450">
              <a:lnSpc>
                <a:spcPct val="100000"/>
              </a:lnSpc>
              <a:spcBef>
                <a:spcPts val="0"/>
              </a:spcBef>
              <a:buFont typeface="Arial" panose="020B0604020202020204" pitchFamily="34" charset="0"/>
              <a:buChar char="•"/>
            </a:pPr>
            <a:r>
              <a:rPr lang="en-US" dirty="0"/>
              <a:t>Lack of meaning and purpose in life</a:t>
            </a:r>
          </a:p>
          <a:p>
            <a:pPr marL="171450" indent="-171450">
              <a:lnSpc>
                <a:spcPct val="100000"/>
              </a:lnSpc>
              <a:spcBef>
                <a:spcPts val="0"/>
              </a:spcBef>
              <a:buFont typeface="Arial" panose="020B0604020202020204" pitchFamily="34" charset="0"/>
              <a:buChar char="•"/>
            </a:pPr>
            <a:r>
              <a:rPr lang="en-US" dirty="0"/>
              <a:t>Poor coping skills</a:t>
            </a:r>
          </a:p>
          <a:p>
            <a:pPr marL="171450" indent="-171450">
              <a:lnSpc>
                <a:spcPct val="100000"/>
              </a:lnSpc>
              <a:spcBef>
                <a:spcPts val="0"/>
              </a:spcBef>
              <a:buFont typeface="Arial" panose="020B0604020202020204" pitchFamily="34" charset="0"/>
              <a:buChar char="•"/>
            </a:pPr>
            <a:r>
              <a:rPr lang="en-US" dirty="0"/>
              <a:t>Hopelessness</a:t>
            </a:r>
          </a:p>
          <a:p>
            <a:pPr marL="171450" indent="-171450">
              <a:lnSpc>
                <a:spcPct val="100000"/>
              </a:lnSpc>
              <a:spcBef>
                <a:spcPts val="0"/>
              </a:spcBef>
              <a:buFont typeface="Arial" panose="020B0604020202020204" pitchFamily="34" charset="0"/>
              <a:buChar char="•"/>
            </a:pPr>
            <a:r>
              <a:rPr lang="en-US" dirty="0"/>
              <a:t>Guilt and shame</a:t>
            </a:r>
          </a:p>
          <a:p>
            <a:pPr marL="171450" indent="-171450">
              <a:lnSpc>
                <a:spcPct val="100000"/>
              </a:lnSpc>
              <a:spcBef>
                <a:spcPts val="0"/>
              </a:spcBef>
              <a:buFont typeface="Arial" panose="020B0604020202020204" pitchFamily="34" charset="0"/>
              <a:buChar char="•"/>
            </a:pPr>
            <a:r>
              <a:rPr lang="en-US" dirty="0"/>
              <a:t>Feeling like a burden</a:t>
            </a:r>
          </a:p>
          <a:p>
            <a:pPr marL="171450" indent="-171450">
              <a:lnSpc>
                <a:spcPct val="100000"/>
              </a:lnSpc>
              <a:spcBef>
                <a:spcPts val="0"/>
              </a:spcBef>
              <a:buFont typeface="Arial" panose="020B0604020202020204" pitchFamily="34" charset="0"/>
              <a:buChar char="•"/>
            </a:pPr>
            <a:endParaRPr lang="en-US" dirty="0"/>
          </a:p>
        </p:txBody>
      </p:sp>
      <p:sp>
        <p:nvSpPr>
          <p:cNvPr id="9" name="Text Placeholder 8">
            <a:extLst>
              <a:ext uri="{FF2B5EF4-FFF2-40B4-BE49-F238E27FC236}">
                <a16:creationId xmlns:a16="http://schemas.microsoft.com/office/drawing/2014/main" id="{864A391E-1CAC-4A77-AA5A-B2556A2DD3B3}"/>
              </a:ext>
            </a:extLst>
          </p:cNvPr>
          <p:cNvSpPr>
            <a:spLocks noGrp="1"/>
          </p:cNvSpPr>
          <p:nvPr>
            <p:ph type="body" sz="quarter" idx="13"/>
          </p:nvPr>
        </p:nvSpPr>
        <p:spPr>
          <a:xfrm>
            <a:off x="586120" y="871658"/>
            <a:ext cx="7886700" cy="476276"/>
          </a:xfrm>
        </p:spPr>
        <p:txBody>
          <a:bodyPr/>
          <a:lstStyle/>
          <a:p>
            <a:r>
              <a:rPr lang="en-US" dirty="0"/>
              <a:t>Risk factor considerations</a:t>
            </a:r>
          </a:p>
        </p:txBody>
      </p:sp>
      <p:sp>
        <p:nvSpPr>
          <p:cNvPr id="6" name="Btn1">
            <a:extLst>
              <a:ext uri="{FF2B5EF4-FFF2-40B4-BE49-F238E27FC236}">
                <a16:creationId xmlns:a16="http://schemas.microsoft.com/office/drawing/2014/main" id="{66BD6E3E-9349-44B4-BDBA-C268F1CE47C9}"/>
              </a:ext>
            </a:extLst>
          </p:cNvPr>
          <p:cNvSpPr/>
          <p:nvPr/>
        </p:nvSpPr>
        <p:spPr>
          <a:xfrm>
            <a:off x="1012548"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Individual/</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Personal Level</a:t>
            </a:r>
          </a:p>
        </p:txBody>
      </p:sp>
      <p:sp>
        <p:nvSpPr>
          <p:cNvPr id="7" name="Btn2">
            <a:extLst>
              <a:ext uri="{FF2B5EF4-FFF2-40B4-BE49-F238E27FC236}">
                <a16:creationId xmlns:a16="http://schemas.microsoft.com/office/drawing/2014/main" id="{F98F1956-C14B-40F9-AEA3-561796DF377B}"/>
              </a:ext>
            </a:extLst>
          </p:cNvPr>
          <p:cNvSpPr/>
          <p:nvPr/>
        </p:nvSpPr>
        <p:spPr>
          <a:xfrm>
            <a:off x="3796952"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Social Level</a:t>
            </a:r>
          </a:p>
        </p:txBody>
      </p:sp>
      <p:sp>
        <p:nvSpPr>
          <p:cNvPr id="8" name="Btn3">
            <a:extLst>
              <a:ext uri="{FF2B5EF4-FFF2-40B4-BE49-F238E27FC236}">
                <a16:creationId xmlns:a16="http://schemas.microsoft.com/office/drawing/2014/main" id="{4D7380E8-9EFE-4841-A523-4FAC9E659CDB}"/>
              </a:ext>
            </a:extLst>
          </p:cNvPr>
          <p:cNvSpPr/>
          <p:nvPr/>
        </p:nvSpPr>
        <p:spPr>
          <a:xfrm>
            <a:off x="6581356" y="1812069"/>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Contextual/Life Environment</a:t>
            </a:r>
          </a:p>
        </p:txBody>
      </p:sp>
      <p:sp>
        <p:nvSpPr>
          <p:cNvPr id="14" name="Btn1- visite">
            <a:extLst>
              <a:ext uri="{FF2B5EF4-FFF2-40B4-BE49-F238E27FC236}">
                <a16:creationId xmlns:a16="http://schemas.microsoft.com/office/drawing/2014/main" id="{980E6D8E-0CC2-4669-8D25-BC27C96FB6A8}"/>
              </a:ext>
            </a:extLst>
          </p:cNvPr>
          <p:cNvSpPr/>
          <p:nvPr/>
        </p:nvSpPr>
        <p:spPr>
          <a:xfrm>
            <a:off x="1012548" y="1809880"/>
            <a:ext cx="1550096" cy="535541"/>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Individual/</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Personal Level</a:t>
            </a:r>
          </a:p>
        </p:txBody>
      </p:sp>
      <p:sp>
        <p:nvSpPr>
          <p:cNvPr id="15" name="Btn2- visited">
            <a:extLst>
              <a:ext uri="{FF2B5EF4-FFF2-40B4-BE49-F238E27FC236}">
                <a16:creationId xmlns:a16="http://schemas.microsoft.com/office/drawing/2014/main" id="{B020B563-CB02-4ABE-BD3A-A29482EBA4FE}"/>
              </a:ext>
            </a:extLst>
          </p:cNvPr>
          <p:cNvSpPr/>
          <p:nvPr/>
        </p:nvSpPr>
        <p:spPr>
          <a:xfrm>
            <a:off x="3796952"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Social Level</a:t>
            </a:r>
          </a:p>
        </p:txBody>
      </p:sp>
      <p:sp>
        <p:nvSpPr>
          <p:cNvPr id="16" name="Btn3- visited">
            <a:extLst>
              <a:ext uri="{FF2B5EF4-FFF2-40B4-BE49-F238E27FC236}">
                <a16:creationId xmlns:a16="http://schemas.microsoft.com/office/drawing/2014/main" id="{52C47F9D-945B-455A-8C27-6D8C25DB79E0}"/>
              </a:ext>
            </a:extLst>
          </p:cNvPr>
          <p:cNvSpPr/>
          <p:nvPr/>
        </p:nvSpPr>
        <p:spPr>
          <a:xfrm>
            <a:off x="6581356" y="1812069"/>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Contextual/Life Environment</a:t>
            </a:r>
          </a:p>
        </p:txBody>
      </p:sp>
      <p:sp>
        <p:nvSpPr>
          <p:cNvPr id="17" name="Rectangle 16">
            <a:extLst>
              <a:ext uri="{FF2B5EF4-FFF2-40B4-BE49-F238E27FC236}">
                <a16:creationId xmlns:a16="http://schemas.microsoft.com/office/drawing/2014/main" id="{41077BE6-FCFC-4CE9-A0D0-FF3136386CA8}"/>
              </a:ext>
            </a:extLst>
          </p:cNvPr>
          <p:cNvSpPr/>
          <p:nvPr/>
        </p:nvSpPr>
        <p:spPr>
          <a:xfrm>
            <a:off x="351538" y="2674456"/>
            <a:ext cx="8440924" cy="308839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Hidden button">
            <a:hlinkClick r:id="" action="ppaction://hlinkshowjump?jump=nextslide"/>
            <a:extLst>
              <a:ext uri="{FF2B5EF4-FFF2-40B4-BE49-F238E27FC236}">
                <a16:creationId xmlns:a16="http://schemas.microsoft.com/office/drawing/2014/main" id="{84A74E07-F107-433A-908E-867C15ADF13B}"/>
              </a:ext>
            </a:extLst>
          </p:cNvPr>
          <p:cNvSpPr/>
          <p:nvPr/>
        </p:nvSpPr>
        <p:spPr>
          <a:xfrm>
            <a:off x="1012548" y="1809880"/>
            <a:ext cx="7118904" cy="54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697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
                                        <p:tgtEl>
                                          <p:spTgt spid="1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2C1DEE-F009-4B24-B415-22244F197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B4D351-0297-483F-8F75-D5E7AD8A86D1}"/>
              </a:ext>
            </a:extLst>
          </p:cNvPr>
          <p:cNvSpPr>
            <a:spLocks noGrp="1"/>
          </p:cNvSpPr>
          <p:nvPr>
            <p:ph type="sldNum" sz="quarter" idx="12"/>
          </p:nvPr>
        </p:nvSpPr>
        <p:spPr/>
        <p:txBody>
          <a:bodyPr/>
          <a:lstStyle/>
          <a:p>
            <a:fld id="{C594740B-4443-42E0-BD04-50747A72C1C0}" type="slidenum">
              <a:rPr lang="en-US" smtClean="0"/>
              <a:t>87</a:t>
            </a:fld>
            <a:endParaRPr lang="en-US"/>
          </a:p>
        </p:txBody>
      </p:sp>
      <p:sp>
        <p:nvSpPr>
          <p:cNvPr id="11" name="Title 10">
            <a:extLst>
              <a:ext uri="{FF2B5EF4-FFF2-40B4-BE49-F238E27FC236}">
                <a16:creationId xmlns:a16="http://schemas.microsoft.com/office/drawing/2014/main" id="{F25F4F96-AFBA-4636-B4CA-45767140E31D}"/>
              </a:ext>
            </a:extLst>
          </p:cNvPr>
          <p:cNvSpPr>
            <a:spLocks noGrp="1"/>
          </p:cNvSpPr>
          <p:nvPr>
            <p:ph type="title"/>
          </p:nvPr>
        </p:nvSpPr>
        <p:spPr>
          <a:xfrm>
            <a:off x="586120" y="1193667"/>
            <a:ext cx="7886700" cy="542171"/>
          </a:xfrm>
        </p:spPr>
        <p:txBody>
          <a:bodyPr/>
          <a:lstStyle/>
          <a:p>
            <a:pPr algn="ctr"/>
            <a:r>
              <a:rPr lang="en-US" dirty="0">
                <a:solidFill>
                  <a:srgbClr val="20386D"/>
                </a:solidFill>
                <a:ea typeface="Open Sans" panose="020B0606030504020204" pitchFamily="34" charset="0"/>
                <a:cs typeface="Open Sans" panose="020B0606030504020204" pitchFamily="34" charset="0"/>
              </a:rPr>
              <a:t>Click on each button to learn more about each category of risk.</a:t>
            </a:r>
          </a:p>
        </p:txBody>
      </p:sp>
      <p:sp>
        <p:nvSpPr>
          <p:cNvPr id="3" name="Content 1">
            <a:extLst>
              <a:ext uri="{FF2B5EF4-FFF2-40B4-BE49-F238E27FC236}">
                <a16:creationId xmlns:a16="http://schemas.microsoft.com/office/drawing/2014/main" id="{60F85A2A-EA73-420F-A44C-33300063A297}"/>
              </a:ext>
            </a:extLst>
          </p:cNvPr>
          <p:cNvSpPr>
            <a:spLocks noGrp="1"/>
          </p:cNvSpPr>
          <p:nvPr>
            <p:ph idx="1"/>
          </p:nvPr>
        </p:nvSpPr>
        <p:spPr>
          <a:xfrm>
            <a:off x="511693" y="2832411"/>
            <a:ext cx="2743200" cy="2930436"/>
          </a:xfrm>
          <a:ln>
            <a:noFill/>
          </a:ln>
        </p:spPr>
        <p:txBody>
          <a:bodyPr numCol="1"/>
          <a:lstStyle/>
          <a:p>
            <a:pPr marL="171450" indent="-171450">
              <a:lnSpc>
                <a:spcPct val="100000"/>
              </a:lnSpc>
              <a:spcBef>
                <a:spcPts val="0"/>
              </a:spcBef>
              <a:buFont typeface="Arial" panose="020B0604020202020204" pitchFamily="34" charset="0"/>
              <a:buChar char="•"/>
            </a:pPr>
            <a:r>
              <a:rPr lang="en-US" dirty="0"/>
              <a:t>Previous suicidal behavior</a:t>
            </a:r>
          </a:p>
          <a:p>
            <a:pPr marL="171450" indent="-171450">
              <a:lnSpc>
                <a:spcPct val="100000"/>
              </a:lnSpc>
              <a:spcBef>
                <a:spcPts val="0"/>
              </a:spcBef>
              <a:buFont typeface="Arial" panose="020B0604020202020204" pitchFamily="34" charset="0"/>
              <a:buChar char="•"/>
            </a:pPr>
            <a:r>
              <a:rPr lang="en-US" dirty="0"/>
              <a:t>Gender (male)</a:t>
            </a:r>
          </a:p>
          <a:p>
            <a:pPr marL="171450" indent="-171450">
              <a:lnSpc>
                <a:spcPct val="100000"/>
              </a:lnSpc>
              <a:spcBef>
                <a:spcPts val="0"/>
              </a:spcBef>
              <a:buFont typeface="Arial" panose="020B0604020202020204" pitchFamily="34" charset="0"/>
              <a:buChar char="•"/>
            </a:pPr>
            <a:r>
              <a:rPr lang="en-US" dirty="0"/>
              <a:t>Mental Illness</a:t>
            </a:r>
          </a:p>
          <a:p>
            <a:pPr marL="171450" indent="-171450">
              <a:lnSpc>
                <a:spcPct val="100000"/>
              </a:lnSpc>
              <a:spcBef>
                <a:spcPts val="0"/>
              </a:spcBef>
              <a:buFont typeface="Arial" panose="020B0604020202020204" pitchFamily="34" charset="0"/>
              <a:buChar char="•"/>
            </a:pPr>
            <a:r>
              <a:rPr lang="en-US" dirty="0"/>
              <a:t>Chronic pain or illness</a:t>
            </a:r>
          </a:p>
          <a:p>
            <a:pPr marL="171450" indent="-171450">
              <a:lnSpc>
                <a:spcPct val="100000"/>
              </a:lnSpc>
              <a:spcBef>
                <a:spcPts val="0"/>
              </a:spcBef>
              <a:buFont typeface="Arial" panose="020B0604020202020204" pitchFamily="34" charset="0"/>
              <a:buChar char="•"/>
            </a:pPr>
            <a:r>
              <a:rPr lang="en-US" dirty="0"/>
              <a:t>Immobility</a:t>
            </a:r>
          </a:p>
          <a:p>
            <a:pPr marL="171450" indent="-171450">
              <a:lnSpc>
                <a:spcPct val="100000"/>
              </a:lnSpc>
              <a:spcBef>
                <a:spcPts val="0"/>
              </a:spcBef>
              <a:buFont typeface="Arial" panose="020B0604020202020204" pitchFamily="34" charset="0"/>
              <a:buChar char="•"/>
            </a:pPr>
            <a:r>
              <a:rPr lang="en-US" dirty="0"/>
              <a:t>Alcohol or other substance abuse</a:t>
            </a:r>
          </a:p>
          <a:p>
            <a:pPr marL="171450" indent="-171450">
              <a:lnSpc>
                <a:spcPct val="100000"/>
              </a:lnSpc>
              <a:spcBef>
                <a:spcPts val="0"/>
              </a:spcBef>
              <a:buFont typeface="Arial" panose="020B0604020202020204" pitchFamily="34" charset="0"/>
              <a:buChar char="•"/>
            </a:pPr>
            <a:r>
              <a:rPr lang="en-US" dirty="0"/>
              <a:t>Low self-esteem</a:t>
            </a:r>
          </a:p>
          <a:p>
            <a:pPr marL="171450" indent="-171450">
              <a:lnSpc>
                <a:spcPct val="100000"/>
              </a:lnSpc>
              <a:spcBef>
                <a:spcPts val="0"/>
              </a:spcBef>
              <a:buFont typeface="Arial" panose="020B0604020202020204" pitchFamily="34" charset="0"/>
              <a:buChar char="•"/>
            </a:pPr>
            <a:r>
              <a:rPr lang="en-US" dirty="0"/>
              <a:t>Low sense of control over life circumstances</a:t>
            </a:r>
          </a:p>
          <a:p>
            <a:pPr marL="171450" indent="-171450">
              <a:lnSpc>
                <a:spcPct val="100000"/>
              </a:lnSpc>
              <a:spcBef>
                <a:spcPts val="0"/>
              </a:spcBef>
              <a:buFont typeface="Arial" panose="020B0604020202020204" pitchFamily="34" charset="0"/>
              <a:buChar char="•"/>
            </a:pPr>
            <a:r>
              <a:rPr lang="en-US" dirty="0"/>
              <a:t>Lack of meaning and purpose in life</a:t>
            </a:r>
          </a:p>
          <a:p>
            <a:pPr marL="171450" indent="-171450">
              <a:lnSpc>
                <a:spcPct val="100000"/>
              </a:lnSpc>
              <a:spcBef>
                <a:spcPts val="0"/>
              </a:spcBef>
              <a:buFont typeface="Arial" panose="020B0604020202020204" pitchFamily="34" charset="0"/>
              <a:buChar char="•"/>
            </a:pPr>
            <a:r>
              <a:rPr lang="en-US" dirty="0"/>
              <a:t>Poor coping skills</a:t>
            </a:r>
          </a:p>
          <a:p>
            <a:pPr marL="171450" indent="-171450">
              <a:lnSpc>
                <a:spcPct val="100000"/>
              </a:lnSpc>
              <a:spcBef>
                <a:spcPts val="0"/>
              </a:spcBef>
              <a:buFont typeface="Arial" panose="020B0604020202020204" pitchFamily="34" charset="0"/>
              <a:buChar char="•"/>
            </a:pPr>
            <a:r>
              <a:rPr lang="en-US" dirty="0"/>
              <a:t>Hopelessness</a:t>
            </a:r>
          </a:p>
          <a:p>
            <a:pPr marL="171450" indent="-171450">
              <a:lnSpc>
                <a:spcPct val="100000"/>
              </a:lnSpc>
              <a:spcBef>
                <a:spcPts val="0"/>
              </a:spcBef>
              <a:buFont typeface="Arial" panose="020B0604020202020204" pitchFamily="34" charset="0"/>
              <a:buChar char="•"/>
            </a:pPr>
            <a:r>
              <a:rPr lang="en-US" dirty="0"/>
              <a:t>Guilt and shame</a:t>
            </a:r>
          </a:p>
          <a:p>
            <a:pPr marL="171450" indent="-171450">
              <a:lnSpc>
                <a:spcPct val="100000"/>
              </a:lnSpc>
              <a:spcBef>
                <a:spcPts val="0"/>
              </a:spcBef>
              <a:buFont typeface="Arial" panose="020B0604020202020204" pitchFamily="34" charset="0"/>
              <a:buChar char="•"/>
            </a:pPr>
            <a:r>
              <a:rPr lang="en-US" dirty="0"/>
              <a:t>Feeling like a burden</a:t>
            </a:r>
          </a:p>
          <a:p>
            <a:pPr marL="171450" indent="-171450">
              <a:lnSpc>
                <a:spcPct val="100000"/>
              </a:lnSpc>
              <a:spcBef>
                <a:spcPts val="0"/>
              </a:spcBef>
              <a:buFont typeface="Arial" panose="020B0604020202020204" pitchFamily="34" charset="0"/>
              <a:buChar char="•"/>
            </a:pPr>
            <a:endParaRPr lang="en-US" dirty="0"/>
          </a:p>
        </p:txBody>
      </p:sp>
      <p:sp>
        <p:nvSpPr>
          <p:cNvPr id="9" name="Text Placeholder 8">
            <a:extLst>
              <a:ext uri="{FF2B5EF4-FFF2-40B4-BE49-F238E27FC236}">
                <a16:creationId xmlns:a16="http://schemas.microsoft.com/office/drawing/2014/main" id="{864A391E-1CAC-4A77-AA5A-B2556A2DD3B3}"/>
              </a:ext>
            </a:extLst>
          </p:cNvPr>
          <p:cNvSpPr>
            <a:spLocks noGrp="1"/>
          </p:cNvSpPr>
          <p:nvPr>
            <p:ph type="body" sz="quarter" idx="13"/>
          </p:nvPr>
        </p:nvSpPr>
        <p:spPr>
          <a:xfrm>
            <a:off x="586120" y="871658"/>
            <a:ext cx="7886700" cy="476276"/>
          </a:xfrm>
        </p:spPr>
        <p:txBody>
          <a:bodyPr/>
          <a:lstStyle/>
          <a:p>
            <a:r>
              <a:rPr lang="en-US" dirty="0"/>
              <a:t>Risk factor considerations</a:t>
            </a:r>
          </a:p>
        </p:txBody>
      </p:sp>
      <p:sp>
        <p:nvSpPr>
          <p:cNvPr id="6" name="Btn1">
            <a:extLst>
              <a:ext uri="{FF2B5EF4-FFF2-40B4-BE49-F238E27FC236}">
                <a16:creationId xmlns:a16="http://schemas.microsoft.com/office/drawing/2014/main" id="{66BD6E3E-9349-44B4-BDBA-C268F1CE47C9}"/>
              </a:ext>
            </a:extLst>
          </p:cNvPr>
          <p:cNvSpPr/>
          <p:nvPr/>
        </p:nvSpPr>
        <p:spPr>
          <a:xfrm>
            <a:off x="1012548"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Individual/</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Personal Level</a:t>
            </a:r>
          </a:p>
        </p:txBody>
      </p:sp>
      <p:sp>
        <p:nvSpPr>
          <p:cNvPr id="7" name="Btn2">
            <a:extLst>
              <a:ext uri="{FF2B5EF4-FFF2-40B4-BE49-F238E27FC236}">
                <a16:creationId xmlns:a16="http://schemas.microsoft.com/office/drawing/2014/main" id="{F98F1956-C14B-40F9-AEA3-561796DF377B}"/>
              </a:ext>
            </a:extLst>
          </p:cNvPr>
          <p:cNvSpPr/>
          <p:nvPr/>
        </p:nvSpPr>
        <p:spPr>
          <a:xfrm>
            <a:off x="3796952"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Social Level</a:t>
            </a:r>
          </a:p>
        </p:txBody>
      </p:sp>
      <p:sp>
        <p:nvSpPr>
          <p:cNvPr id="8" name="Btn3">
            <a:extLst>
              <a:ext uri="{FF2B5EF4-FFF2-40B4-BE49-F238E27FC236}">
                <a16:creationId xmlns:a16="http://schemas.microsoft.com/office/drawing/2014/main" id="{4D7380E8-9EFE-4841-A523-4FAC9E659CDB}"/>
              </a:ext>
            </a:extLst>
          </p:cNvPr>
          <p:cNvSpPr/>
          <p:nvPr/>
        </p:nvSpPr>
        <p:spPr>
          <a:xfrm>
            <a:off x="6581356" y="1812069"/>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Contextual/Life Environment</a:t>
            </a:r>
          </a:p>
        </p:txBody>
      </p:sp>
      <p:sp>
        <p:nvSpPr>
          <p:cNvPr id="13" name="content2">
            <a:extLst>
              <a:ext uri="{FF2B5EF4-FFF2-40B4-BE49-F238E27FC236}">
                <a16:creationId xmlns:a16="http://schemas.microsoft.com/office/drawing/2014/main" id="{E314F8F2-C465-49F2-A7DE-2CBADDE11A73}"/>
              </a:ext>
            </a:extLst>
          </p:cNvPr>
          <p:cNvSpPr txBox="1"/>
          <p:nvPr/>
        </p:nvSpPr>
        <p:spPr>
          <a:xfrm>
            <a:off x="3365868" y="2832411"/>
            <a:ext cx="2503308" cy="2585323"/>
          </a:xfrm>
          <a:prstGeom prst="rect">
            <a:avLst/>
          </a:prstGeom>
          <a:noFill/>
          <a:ln>
            <a:noFill/>
          </a:ln>
        </p:spPr>
        <p:txBody>
          <a:bodyPr wrap="square" rtlCol="0">
            <a:spAutoFit/>
          </a:bodyPr>
          <a:lstStyle/>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Abuse and violence</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Social isolation</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Family dispute, conflict and dysfunction</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Separation</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Bereavement</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Significant Loss </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Peer rejection</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Imprisonment</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Poor communication skills</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Family history of suicide or mental illness</a:t>
            </a:r>
          </a:p>
          <a:p>
            <a:endParaRPr lang="en-US" dirty="0"/>
          </a:p>
        </p:txBody>
      </p:sp>
      <p:sp>
        <p:nvSpPr>
          <p:cNvPr id="14" name="Btn1- visite">
            <a:extLst>
              <a:ext uri="{FF2B5EF4-FFF2-40B4-BE49-F238E27FC236}">
                <a16:creationId xmlns:a16="http://schemas.microsoft.com/office/drawing/2014/main" id="{980E6D8E-0CC2-4669-8D25-BC27C96FB6A8}"/>
              </a:ext>
            </a:extLst>
          </p:cNvPr>
          <p:cNvSpPr/>
          <p:nvPr/>
        </p:nvSpPr>
        <p:spPr>
          <a:xfrm>
            <a:off x="1012548" y="1809880"/>
            <a:ext cx="1550096" cy="535541"/>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Individual/</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Personal Level</a:t>
            </a:r>
          </a:p>
        </p:txBody>
      </p:sp>
      <p:sp>
        <p:nvSpPr>
          <p:cNvPr id="15" name="Btn2- visited">
            <a:extLst>
              <a:ext uri="{FF2B5EF4-FFF2-40B4-BE49-F238E27FC236}">
                <a16:creationId xmlns:a16="http://schemas.microsoft.com/office/drawing/2014/main" id="{B020B563-CB02-4ABE-BD3A-A29482EBA4FE}"/>
              </a:ext>
            </a:extLst>
          </p:cNvPr>
          <p:cNvSpPr/>
          <p:nvPr/>
        </p:nvSpPr>
        <p:spPr>
          <a:xfrm>
            <a:off x="3796952" y="1809880"/>
            <a:ext cx="1550096" cy="535541"/>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Social Level</a:t>
            </a:r>
          </a:p>
        </p:txBody>
      </p:sp>
      <p:sp>
        <p:nvSpPr>
          <p:cNvPr id="16" name="Btn3- visited">
            <a:extLst>
              <a:ext uri="{FF2B5EF4-FFF2-40B4-BE49-F238E27FC236}">
                <a16:creationId xmlns:a16="http://schemas.microsoft.com/office/drawing/2014/main" id="{52C47F9D-945B-455A-8C27-6D8C25DB79E0}"/>
              </a:ext>
            </a:extLst>
          </p:cNvPr>
          <p:cNvSpPr/>
          <p:nvPr/>
        </p:nvSpPr>
        <p:spPr>
          <a:xfrm>
            <a:off x="6581356" y="1812069"/>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Contextual/Life Environment</a:t>
            </a:r>
          </a:p>
        </p:txBody>
      </p:sp>
      <p:sp>
        <p:nvSpPr>
          <p:cNvPr id="17" name="Rectangle 16">
            <a:extLst>
              <a:ext uri="{FF2B5EF4-FFF2-40B4-BE49-F238E27FC236}">
                <a16:creationId xmlns:a16="http://schemas.microsoft.com/office/drawing/2014/main" id="{41077BE6-FCFC-4CE9-A0D0-FF3136386CA8}"/>
              </a:ext>
            </a:extLst>
          </p:cNvPr>
          <p:cNvSpPr/>
          <p:nvPr/>
        </p:nvSpPr>
        <p:spPr>
          <a:xfrm>
            <a:off x="351538" y="2674456"/>
            <a:ext cx="8440924" cy="308839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Hidden button">
            <a:hlinkClick r:id="" action="ppaction://hlinkshowjump?jump=nextslide"/>
            <a:extLst>
              <a:ext uri="{FF2B5EF4-FFF2-40B4-BE49-F238E27FC236}">
                <a16:creationId xmlns:a16="http://schemas.microsoft.com/office/drawing/2014/main" id="{9597EBF8-0BBD-4819-B26E-6C64EDFDCCA1}"/>
              </a:ext>
            </a:extLst>
          </p:cNvPr>
          <p:cNvSpPr/>
          <p:nvPr/>
        </p:nvSpPr>
        <p:spPr>
          <a:xfrm>
            <a:off x="1012548" y="1809880"/>
            <a:ext cx="7118904" cy="54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70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2C1DEE-F009-4B24-B415-22244F1977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B4D351-0297-483F-8F75-D5E7AD8A86D1}"/>
              </a:ext>
            </a:extLst>
          </p:cNvPr>
          <p:cNvSpPr>
            <a:spLocks noGrp="1"/>
          </p:cNvSpPr>
          <p:nvPr>
            <p:ph type="sldNum" sz="quarter" idx="12"/>
          </p:nvPr>
        </p:nvSpPr>
        <p:spPr/>
        <p:txBody>
          <a:bodyPr/>
          <a:lstStyle/>
          <a:p>
            <a:fld id="{C594740B-4443-42E0-BD04-50747A72C1C0}" type="slidenum">
              <a:rPr lang="en-US" smtClean="0"/>
              <a:t>88</a:t>
            </a:fld>
            <a:endParaRPr lang="en-US"/>
          </a:p>
        </p:txBody>
      </p:sp>
      <p:sp>
        <p:nvSpPr>
          <p:cNvPr id="11" name="Title 10">
            <a:extLst>
              <a:ext uri="{FF2B5EF4-FFF2-40B4-BE49-F238E27FC236}">
                <a16:creationId xmlns:a16="http://schemas.microsoft.com/office/drawing/2014/main" id="{F25F4F96-AFBA-4636-B4CA-45767140E31D}"/>
              </a:ext>
            </a:extLst>
          </p:cNvPr>
          <p:cNvSpPr>
            <a:spLocks noGrp="1"/>
          </p:cNvSpPr>
          <p:nvPr>
            <p:ph type="title"/>
          </p:nvPr>
        </p:nvSpPr>
        <p:spPr>
          <a:xfrm>
            <a:off x="586120" y="1193667"/>
            <a:ext cx="7886700" cy="542171"/>
          </a:xfrm>
        </p:spPr>
        <p:txBody>
          <a:bodyPr/>
          <a:lstStyle/>
          <a:p>
            <a:pPr algn="ctr"/>
            <a:r>
              <a:rPr lang="en-US" dirty="0">
                <a:solidFill>
                  <a:srgbClr val="20386D"/>
                </a:solidFill>
                <a:ea typeface="Open Sans" panose="020B0606030504020204" pitchFamily="34" charset="0"/>
                <a:cs typeface="Open Sans" panose="020B0606030504020204" pitchFamily="34" charset="0"/>
              </a:rPr>
              <a:t>Click on each button to learn more about each category of risk.</a:t>
            </a:r>
          </a:p>
        </p:txBody>
      </p:sp>
      <p:sp>
        <p:nvSpPr>
          <p:cNvPr id="3" name="Content 1">
            <a:extLst>
              <a:ext uri="{FF2B5EF4-FFF2-40B4-BE49-F238E27FC236}">
                <a16:creationId xmlns:a16="http://schemas.microsoft.com/office/drawing/2014/main" id="{60F85A2A-EA73-420F-A44C-33300063A297}"/>
              </a:ext>
            </a:extLst>
          </p:cNvPr>
          <p:cNvSpPr>
            <a:spLocks noGrp="1"/>
          </p:cNvSpPr>
          <p:nvPr>
            <p:ph idx="1"/>
          </p:nvPr>
        </p:nvSpPr>
        <p:spPr>
          <a:xfrm>
            <a:off x="511693" y="2832411"/>
            <a:ext cx="2743200" cy="2930436"/>
          </a:xfrm>
          <a:ln>
            <a:noFill/>
          </a:ln>
        </p:spPr>
        <p:txBody>
          <a:bodyPr numCol="1"/>
          <a:lstStyle/>
          <a:p>
            <a:pPr marL="171450" indent="-171450">
              <a:lnSpc>
                <a:spcPct val="100000"/>
              </a:lnSpc>
              <a:spcBef>
                <a:spcPts val="0"/>
              </a:spcBef>
              <a:buFont typeface="Arial" panose="020B0604020202020204" pitchFamily="34" charset="0"/>
              <a:buChar char="•"/>
            </a:pPr>
            <a:r>
              <a:rPr lang="en-US" dirty="0"/>
              <a:t>Previous suicidal behavior</a:t>
            </a:r>
          </a:p>
          <a:p>
            <a:pPr marL="171450" indent="-171450">
              <a:lnSpc>
                <a:spcPct val="100000"/>
              </a:lnSpc>
              <a:spcBef>
                <a:spcPts val="0"/>
              </a:spcBef>
              <a:buFont typeface="Arial" panose="020B0604020202020204" pitchFamily="34" charset="0"/>
              <a:buChar char="•"/>
            </a:pPr>
            <a:r>
              <a:rPr lang="en-US" dirty="0"/>
              <a:t>Gender (male)</a:t>
            </a:r>
          </a:p>
          <a:p>
            <a:pPr marL="171450" indent="-171450">
              <a:lnSpc>
                <a:spcPct val="100000"/>
              </a:lnSpc>
              <a:spcBef>
                <a:spcPts val="0"/>
              </a:spcBef>
              <a:buFont typeface="Arial" panose="020B0604020202020204" pitchFamily="34" charset="0"/>
              <a:buChar char="•"/>
            </a:pPr>
            <a:r>
              <a:rPr lang="en-US" dirty="0"/>
              <a:t>Mental Illness</a:t>
            </a:r>
          </a:p>
          <a:p>
            <a:pPr marL="171450" indent="-171450">
              <a:lnSpc>
                <a:spcPct val="100000"/>
              </a:lnSpc>
              <a:spcBef>
                <a:spcPts val="0"/>
              </a:spcBef>
              <a:buFont typeface="Arial" panose="020B0604020202020204" pitchFamily="34" charset="0"/>
              <a:buChar char="•"/>
            </a:pPr>
            <a:r>
              <a:rPr lang="en-US" dirty="0"/>
              <a:t>Chronic pain or illness</a:t>
            </a:r>
          </a:p>
          <a:p>
            <a:pPr marL="171450" indent="-171450">
              <a:lnSpc>
                <a:spcPct val="100000"/>
              </a:lnSpc>
              <a:spcBef>
                <a:spcPts val="0"/>
              </a:spcBef>
              <a:buFont typeface="Arial" panose="020B0604020202020204" pitchFamily="34" charset="0"/>
              <a:buChar char="•"/>
            </a:pPr>
            <a:r>
              <a:rPr lang="en-US" dirty="0"/>
              <a:t>Immobility</a:t>
            </a:r>
          </a:p>
          <a:p>
            <a:pPr marL="171450" indent="-171450">
              <a:lnSpc>
                <a:spcPct val="100000"/>
              </a:lnSpc>
              <a:spcBef>
                <a:spcPts val="0"/>
              </a:spcBef>
              <a:buFont typeface="Arial" panose="020B0604020202020204" pitchFamily="34" charset="0"/>
              <a:buChar char="•"/>
            </a:pPr>
            <a:r>
              <a:rPr lang="en-US" dirty="0"/>
              <a:t>Alcohol or other substance abuse</a:t>
            </a:r>
          </a:p>
          <a:p>
            <a:pPr marL="171450" indent="-171450">
              <a:lnSpc>
                <a:spcPct val="100000"/>
              </a:lnSpc>
              <a:spcBef>
                <a:spcPts val="0"/>
              </a:spcBef>
              <a:buFont typeface="Arial" panose="020B0604020202020204" pitchFamily="34" charset="0"/>
              <a:buChar char="•"/>
            </a:pPr>
            <a:r>
              <a:rPr lang="en-US" dirty="0"/>
              <a:t>Low self-esteem</a:t>
            </a:r>
          </a:p>
          <a:p>
            <a:pPr marL="171450" indent="-171450">
              <a:lnSpc>
                <a:spcPct val="100000"/>
              </a:lnSpc>
              <a:spcBef>
                <a:spcPts val="0"/>
              </a:spcBef>
              <a:buFont typeface="Arial" panose="020B0604020202020204" pitchFamily="34" charset="0"/>
              <a:buChar char="•"/>
            </a:pPr>
            <a:r>
              <a:rPr lang="en-US" dirty="0"/>
              <a:t>Low sense of control over life circumstances</a:t>
            </a:r>
          </a:p>
          <a:p>
            <a:pPr marL="171450" indent="-171450">
              <a:lnSpc>
                <a:spcPct val="100000"/>
              </a:lnSpc>
              <a:spcBef>
                <a:spcPts val="0"/>
              </a:spcBef>
              <a:buFont typeface="Arial" panose="020B0604020202020204" pitchFamily="34" charset="0"/>
              <a:buChar char="•"/>
            </a:pPr>
            <a:r>
              <a:rPr lang="en-US" dirty="0"/>
              <a:t>Lack of meaning and purpose in life</a:t>
            </a:r>
          </a:p>
          <a:p>
            <a:pPr marL="171450" indent="-171450">
              <a:lnSpc>
                <a:spcPct val="100000"/>
              </a:lnSpc>
              <a:spcBef>
                <a:spcPts val="0"/>
              </a:spcBef>
              <a:buFont typeface="Arial" panose="020B0604020202020204" pitchFamily="34" charset="0"/>
              <a:buChar char="•"/>
            </a:pPr>
            <a:r>
              <a:rPr lang="en-US" dirty="0"/>
              <a:t>Poor coping skills</a:t>
            </a:r>
          </a:p>
          <a:p>
            <a:pPr marL="171450" indent="-171450">
              <a:lnSpc>
                <a:spcPct val="100000"/>
              </a:lnSpc>
              <a:spcBef>
                <a:spcPts val="0"/>
              </a:spcBef>
              <a:buFont typeface="Arial" panose="020B0604020202020204" pitchFamily="34" charset="0"/>
              <a:buChar char="•"/>
            </a:pPr>
            <a:r>
              <a:rPr lang="en-US" dirty="0"/>
              <a:t>Hopelessness</a:t>
            </a:r>
          </a:p>
          <a:p>
            <a:pPr marL="171450" indent="-171450">
              <a:lnSpc>
                <a:spcPct val="100000"/>
              </a:lnSpc>
              <a:spcBef>
                <a:spcPts val="0"/>
              </a:spcBef>
              <a:buFont typeface="Arial" panose="020B0604020202020204" pitchFamily="34" charset="0"/>
              <a:buChar char="•"/>
            </a:pPr>
            <a:r>
              <a:rPr lang="en-US" dirty="0"/>
              <a:t>Guilt and shame</a:t>
            </a:r>
          </a:p>
          <a:p>
            <a:pPr marL="171450" indent="-171450">
              <a:lnSpc>
                <a:spcPct val="100000"/>
              </a:lnSpc>
              <a:spcBef>
                <a:spcPts val="0"/>
              </a:spcBef>
              <a:buFont typeface="Arial" panose="020B0604020202020204" pitchFamily="34" charset="0"/>
              <a:buChar char="•"/>
            </a:pPr>
            <a:r>
              <a:rPr lang="en-US" dirty="0"/>
              <a:t>Feeling like a burden</a:t>
            </a:r>
          </a:p>
          <a:p>
            <a:pPr marL="171450" indent="-171450">
              <a:lnSpc>
                <a:spcPct val="100000"/>
              </a:lnSpc>
              <a:spcBef>
                <a:spcPts val="0"/>
              </a:spcBef>
              <a:buFont typeface="Arial" panose="020B0604020202020204" pitchFamily="34" charset="0"/>
              <a:buChar char="•"/>
            </a:pPr>
            <a:endParaRPr lang="en-US" dirty="0"/>
          </a:p>
        </p:txBody>
      </p:sp>
      <p:sp>
        <p:nvSpPr>
          <p:cNvPr id="9" name="Text Placeholder 8">
            <a:extLst>
              <a:ext uri="{FF2B5EF4-FFF2-40B4-BE49-F238E27FC236}">
                <a16:creationId xmlns:a16="http://schemas.microsoft.com/office/drawing/2014/main" id="{864A391E-1CAC-4A77-AA5A-B2556A2DD3B3}"/>
              </a:ext>
            </a:extLst>
          </p:cNvPr>
          <p:cNvSpPr>
            <a:spLocks noGrp="1"/>
          </p:cNvSpPr>
          <p:nvPr>
            <p:ph type="body" sz="quarter" idx="13"/>
          </p:nvPr>
        </p:nvSpPr>
        <p:spPr>
          <a:xfrm>
            <a:off x="586120" y="871658"/>
            <a:ext cx="7886700" cy="476276"/>
          </a:xfrm>
        </p:spPr>
        <p:txBody>
          <a:bodyPr/>
          <a:lstStyle/>
          <a:p>
            <a:r>
              <a:rPr lang="en-US" dirty="0"/>
              <a:t>Risk factor considerations</a:t>
            </a:r>
          </a:p>
        </p:txBody>
      </p:sp>
      <p:sp>
        <p:nvSpPr>
          <p:cNvPr id="6" name="Btn1">
            <a:extLst>
              <a:ext uri="{FF2B5EF4-FFF2-40B4-BE49-F238E27FC236}">
                <a16:creationId xmlns:a16="http://schemas.microsoft.com/office/drawing/2014/main" id="{66BD6E3E-9349-44B4-BDBA-C268F1CE47C9}"/>
              </a:ext>
            </a:extLst>
          </p:cNvPr>
          <p:cNvSpPr/>
          <p:nvPr/>
        </p:nvSpPr>
        <p:spPr>
          <a:xfrm>
            <a:off x="1012548"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Individual/</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Personal Level</a:t>
            </a:r>
          </a:p>
        </p:txBody>
      </p:sp>
      <p:sp>
        <p:nvSpPr>
          <p:cNvPr id="7" name="Btn2">
            <a:extLst>
              <a:ext uri="{FF2B5EF4-FFF2-40B4-BE49-F238E27FC236}">
                <a16:creationId xmlns:a16="http://schemas.microsoft.com/office/drawing/2014/main" id="{F98F1956-C14B-40F9-AEA3-561796DF377B}"/>
              </a:ext>
            </a:extLst>
          </p:cNvPr>
          <p:cNvSpPr/>
          <p:nvPr/>
        </p:nvSpPr>
        <p:spPr>
          <a:xfrm>
            <a:off x="3796952" y="1809880"/>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Social Level</a:t>
            </a:r>
          </a:p>
        </p:txBody>
      </p:sp>
      <p:sp>
        <p:nvSpPr>
          <p:cNvPr id="8" name="Btn3">
            <a:extLst>
              <a:ext uri="{FF2B5EF4-FFF2-40B4-BE49-F238E27FC236}">
                <a16:creationId xmlns:a16="http://schemas.microsoft.com/office/drawing/2014/main" id="{4D7380E8-9EFE-4841-A523-4FAC9E659CDB}"/>
              </a:ext>
            </a:extLst>
          </p:cNvPr>
          <p:cNvSpPr/>
          <p:nvPr/>
        </p:nvSpPr>
        <p:spPr>
          <a:xfrm>
            <a:off x="6581356" y="1812069"/>
            <a:ext cx="1550096" cy="535541"/>
          </a:xfrm>
          <a:prstGeom prst="rect">
            <a:avLst/>
          </a:prstGeom>
          <a:solidFill>
            <a:srgbClr val="72CC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Contextual/Life Environment</a:t>
            </a:r>
          </a:p>
        </p:txBody>
      </p:sp>
      <p:sp>
        <p:nvSpPr>
          <p:cNvPr id="12" name="content3">
            <a:extLst>
              <a:ext uri="{FF2B5EF4-FFF2-40B4-BE49-F238E27FC236}">
                <a16:creationId xmlns:a16="http://schemas.microsoft.com/office/drawing/2014/main" id="{0302EAE6-0D7E-4FC4-BF24-D8C7C17149EE}"/>
              </a:ext>
            </a:extLst>
          </p:cNvPr>
          <p:cNvSpPr txBox="1"/>
          <p:nvPr/>
        </p:nvSpPr>
        <p:spPr>
          <a:xfrm>
            <a:off x="6124351" y="2832411"/>
            <a:ext cx="2594352" cy="2677656"/>
          </a:xfrm>
          <a:prstGeom prst="rect">
            <a:avLst/>
          </a:prstGeom>
          <a:noFill/>
          <a:ln>
            <a:noFill/>
          </a:ln>
        </p:spPr>
        <p:txBody>
          <a:bodyPr wrap="square" rtlCol="0">
            <a:spAutoFit/>
          </a:bodyPr>
          <a:lstStyle/>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Access to Lethal Means </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Unemployment, economic insecurity</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Financial stress</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Neighborhood violence and crime</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Poverty</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School failure</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Social or cultural discrimination</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Homelessness</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Exposure to environmental stressors</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Lack of social support services</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Geographical isolation</a:t>
            </a:r>
          </a:p>
        </p:txBody>
      </p:sp>
      <p:sp>
        <p:nvSpPr>
          <p:cNvPr id="13" name="content2">
            <a:extLst>
              <a:ext uri="{FF2B5EF4-FFF2-40B4-BE49-F238E27FC236}">
                <a16:creationId xmlns:a16="http://schemas.microsoft.com/office/drawing/2014/main" id="{E314F8F2-C465-49F2-A7DE-2CBADDE11A73}"/>
              </a:ext>
            </a:extLst>
          </p:cNvPr>
          <p:cNvSpPr txBox="1"/>
          <p:nvPr/>
        </p:nvSpPr>
        <p:spPr>
          <a:xfrm>
            <a:off x="3365868" y="2832411"/>
            <a:ext cx="2503308" cy="2585323"/>
          </a:xfrm>
          <a:prstGeom prst="rect">
            <a:avLst/>
          </a:prstGeom>
          <a:noFill/>
          <a:ln>
            <a:noFill/>
          </a:ln>
        </p:spPr>
        <p:txBody>
          <a:bodyPr wrap="square" rtlCol="0">
            <a:spAutoFit/>
          </a:bodyPr>
          <a:lstStyle/>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Abuse and violence</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Social isolation</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Family dispute, conflict and dysfunction</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Separation</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Bereavement</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Significant Loss </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Peer rejection</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Imprisonment</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Poor communication skills</a:t>
            </a:r>
          </a:p>
          <a:p>
            <a:pPr marL="171450" indent="-171450" defTabSz="914400">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Family history of suicide or mental illness</a:t>
            </a:r>
          </a:p>
          <a:p>
            <a:endParaRPr lang="en-US" dirty="0"/>
          </a:p>
        </p:txBody>
      </p:sp>
      <p:sp>
        <p:nvSpPr>
          <p:cNvPr id="14" name="Btn1- visite">
            <a:extLst>
              <a:ext uri="{FF2B5EF4-FFF2-40B4-BE49-F238E27FC236}">
                <a16:creationId xmlns:a16="http://schemas.microsoft.com/office/drawing/2014/main" id="{980E6D8E-0CC2-4669-8D25-BC27C96FB6A8}"/>
              </a:ext>
            </a:extLst>
          </p:cNvPr>
          <p:cNvSpPr/>
          <p:nvPr/>
        </p:nvSpPr>
        <p:spPr>
          <a:xfrm>
            <a:off x="1012548" y="1809880"/>
            <a:ext cx="1550096" cy="535541"/>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Individual/</a:t>
            </a:r>
          </a:p>
          <a:p>
            <a:pPr algn="ctr"/>
            <a:r>
              <a:rPr lang="en-US" sz="1200" b="1" dirty="0">
                <a:latin typeface="Open Sans" panose="020B0606030504020204" pitchFamily="34" charset="0"/>
                <a:ea typeface="Open Sans" panose="020B0606030504020204" pitchFamily="34" charset="0"/>
                <a:cs typeface="Open Sans" panose="020B0606030504020204" pitchFamily="34" charset="0"/>
              </a:rPr>
              <a:t>Personal Level</a:t>
            </a:r>
          </a:p>
        </p:txBody>
      </p:sp>
      <p:sp>
        <p:nvSpPr>
          <p:cNvPr id="15" name="Btn2- visited">
            <a:extLst>
              <a:ext uri="{FF2B5EF4-FFF2-40B4-BE49-F238E27FC236}">
                <a16:creationId xmlns:a16="http://schemas.microsoft.com/office/drawing/2014/main" id="{B020B563-CB02-4ABE-BD3A-A29482EBA4FE}"/>
              </a:ext>
            </a:extLst>
          </p:cNvPr>
          <p:cNvSpPr/>
          <p:nvPr/>
        </p:nvSpPr>
        <p:spPr>
          <a:xfrm>
            <a:off x="3796952" y="1809880"/>
            <a:ext cx="1550096" cy="535541"/>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Social Level</a:t>
            </a:r>
          </a:p>
        </p:txBody>
      </p:sp>
      <p:sp>
        <p:nvSpPr>
          <p:cNvPr id="16" name="Btn3- visited">
            <a:extLst>
              <a:ext uri="{FF2B5EF4-FFF2-40B4-BE49-F238E27FC236}">
                <a16:creationId xmlns:a16="http://schemas.microsoft.com/office/drawing/2014/main" id="{52C47F9D-945B-455A-8C27-6D8C25DB79E0}"/>
              </a:ext>
            </a:extLst>
          </p:cNvPr>
          <p:cNvSpPr/>
          <p:nvPr/>
        </p:nvSpPr>
        <p:spPr>
          <a:xfrm>
            <a:off x="6581356" y="1812069"/>
            <a:ext cx="1550096" cy="535541"/>
          </a:xfrm>
          <a:prstGeom prst="rect">
            <a:avLst/>
          </a:prstGeom>
          <a:solidFill>
            <a:srgbClr val="203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Contextual/Life Environment</a:t>
            </a:r>
          </a:p>
        </p:txBody>
      </p:sp>
      <p:sp>
        <p:nvSpPr>
          <p:cNvPr id="17" name="Rectangle 16">
            <a:extLst>
              <a:ext uri="{FF2B5EF4-FFF2-40B4-BE49-F238E27FC236}">
                <a16:creationId xmlns:a16="http://schemas.microsoft.com/office/drawing/2014/main" id="{41077BE6-FCFC-4CE9-A0D0-FF3136386CA8}"/>
              </a:ext>
            </a:extLst>
          </p:cNvPr>
          <p:cNvSpPr/>
          <p:nvPr/>
        </p:nvSpPr>
        <p:spPr>
          <a:xfrm>
            <a:off x="351538" y="2674456"/>
            <a:ext cx="8440924" cy="308839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Hidden button">
            <a:hlinkClick r:id="" action="ppaction://hlinkshowjump?jump=nextslide"/>
            <a:extLst>
              <a:ext uri="{FF2B5EF4-FFF2-40B4-BE49-F238E27FC236}">
                <a16:creationId xmlns:a16="http://schemas.microsoft.com/office/drawing/2014/main" id="{EBEE1E1F-6F14-4A34-8FD7-12557047F02D}"/>
              </a:ext>
            </a:extLst>
          </p:cNvPr>
          <p:cNvSpPr/>
          <p:nvPr/>
        </p:nvSpPr>
        <p:spPr>
          <a:xfrm>
            <a:off x="1012548" y="1809880"/>
            <a:ext cx="7118904" cy="5421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161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D3378B-7D8B-4E12-BD01-0B7074BD1319}"/>
              </a:ext>
            </a:extLst>
          </p:cNvPr>
          <p:cNvSpPr>
            <a:spLocks noGrp="1"/>
          </p:cNvSpPr>
          <p:nvPr>
            <p:ph type="ftr" sz="quarter" idx="11"/>
          </p:nvPr>
        </p:nvSpPr>
        <p:spPr/>
        <p:txBody>
          <a:bodyPr/>
          <a:lstStyle/>
          <a:p>
            <a:r>
              <a:rPr lang="en-US" dirty="0"/>
              <a:t>A.P.A Guidelines Part A pg. 16</a:t>
            </a:r>
          </a:p>
        </p:txBody>
      </p:sp>
      <p:sp>
        <p:nvSpPr>
          <p:cNvPr id="3" name="Title 2">
            <a:extLst>
              <a:ext uri="{FF2B5EF4-FFF2-40B4-BE49-F238E27FC236}">
                <a16:creationId xmlns:a16="http://schemas.microsoft.com/office/drawing/2014/main" id="{093F5954-DD87-4C58-920B-F737EF5A6957}"/>
              </a:ext>
            </a:extLst>
          </p:cNvPr>
          <p:cNvSpPr>
            <a:spLocks noGrp="1"/>
          </p:cNvSpPr>
          <p:nvPr>
            <p:ph type="title"/>
          </p:nvPr>
        </p:nvSpPr>
        <p:spPr>
          <a:xfrm>
            <a:off x="628650" y="910976"/>
            <a:ext cx="7886700" cy="481999"/>
          </a:xfrm>
        </p:spPr>
        <p:txBody>
          <a:bodyPr/>
          <a:lstStyle/>
          <a:p>
            <a:r>
              <a:rPr lang="en-US" dirty="0"/>
              <a:t>Suicide Risk in Specific Disorders</a:t>
            </a:r>
          </a:p>
        </p:txBody>
      </p:sp>
      <p:sp>
        <p:nvSpPr>
          <p:cNvPr id="4" name="Slide Number Placeholder 3">
            <a:extLst>
              <a:ext uri="{FF2B5EF4-FFF2-40B4-BE49-F238E27FC236}">
                <a16:creationId xmlns:a16="http://schemas.microsoft.com/office/drawing/2014/main" id="{EEAE9792-FC7D-48C9-A191-750EBA2791D3}"/>
              </a:ext>
            </a:extLst>
          </p:cNvPr>
          <p:cNvSpPr>
            <a:spLocks noGrp="1"/>
          </p:cNvSpPr>
          <p:nvPr>
            <p:ph type="sldNum" sz="quarter" idx="12"/>
          </p:nvPr>
        </p:nvSpPr>
        <p:spPr/>
        <p:txBody>
          <a:bodyPr/>
          <a:lstStyle/>
          <a:p>
            <a:fld id="{C594740B-4443-42E0-BD04-50747A72C1C0}" type="slidenum">
              <a:rPr lang="en-US" smtClean="0"/>
              <a:t>89</a:t>
            </a:fld>
            <a:endParaRPr lang="en-US"/>
          </a:p>
        </p:txBody>
      </p:sp>
      <p:graphicFrame>
        <p:nvGraphicFramePr>
          <p:cNvPr id="5" name="Table 4">
            <a:extLst>
              <a:ext uri="{FF2B5EF4-FFF2-40B4-BE49-F238E27FC236}">
                <a16:creationId xmlns:a16="http://schemas.microsoft.com/office/drawing/2014/main" id="{72349C10-8C80-4074-9402-E154C94D440C}"/>
              </a:ext>
            </a:extLst>
          </p:cNvPr>
          <p:cNvGraphicFramePr>
            <a:graphicFrameLocks noGrp="1"/>
          </p:cNvGraphicFramePr>
          <p:nvPr>
            <p:extLst>
              <p:ext uri="{D42A27DB-BD31-4B8C-83A1-F6EECF244321}">
                <p14:modId xmlns:p14="http://schemas.microsoft.com/office/powerpoint/2010/main" val="3521725701"/>
              </p:ext>
            </p:extLst>
          </p:nvPr>
        </p:nvGraphicFramePr>
        <p:xfrm>
          <a:off x="1816558" y="1538164"/>
          <a:ext cx="5510884" cy="4465735"/>
        </p:xfrm>
        <a:graphic>
          <a:graphicData uri="http://schemas.openxmlformats.org/drawingml/2006/table">
            <a:tbl>
              <a:tblPr firstRow="1" bandRow="1">
                <a:tableStyleId>{F5AB1C69-6EDB-4FF4-983F-18BD219EF322}</a:tableStyleId>
              </a:tblPr>
              <a:tblGrid>
                <a:gridCol w="2413534">
                  <a:extLst>
                    <a:ext uri="{9D8B030D-6E8A-4147-A177-3AD203B41FA5}">
                      <a16:colId xmlns:a16="http://schemas.microsoft.com/office/drawing/2014/main" val="3966675356"/>
                    </a:ext>
                  </a:extLst>
                </a:gridCol>
                <a:gridCol w="3097350">
                  <a:extLst>
                    <a:ext uri="{9D8B030D-6E8A-4147-A177-3AD203B41FA5}">
                      <a16:colId xmlns:a16="http://schemas.microsoft.com/office/drawing/2014/main" val="909154990"/>
                    </a:ext>
                  </a:extLst>
                </a:gridCol>
              </a:tblGrid>
              <a:tr h="442375">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Condition     </a:t>
                      </a:r>
                      <a:endParaRPr lang="en-US" sz="1600" dirty="0">
                        <a:solidFill>
                          <a:srgbClr val="FF0000"/>
                        </a:solidFill>
                        <a:latin typeface="PermianSlabSerifTypeface" panose="02000000000000000000" pitchFamily="50" charset="0"/>
                        <a:ea typeface="Open Sans" panose="020B0606030504020204" pitchFamily="34" charset="0"/>
                        <a:cs typeface="Open Sans" panose="020B0606030504020204" pitchFamily="34" charset="0"/>
                      </a:endParaRPr>
                    </a:p>
                  </a:txBody>
                  <a:tcPr marL="68580" marR="68580" marT="34290" marB="34290" anchor="ctr">
                    <a:solidFill>
                      <a:srgbClr val="20386D"/>
                    </a:solidFill>
                  </a:tcPr>
                </a:tc>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 Lifetime Risk</a:t>
                      </a:r>
                    </a:p>
                  </a:txBody>
                  <a:tcPr marL="68580" marR="68580" marT="34290" marB="34290" anchor="ctr">
                    <a:solidFill>
                      <a:srgbClr val="20386D"/>
                    </a:solidFill>
                  </a:tcPr>
                </a:tc>
                <a:extLst>
                  <a:ext uri="{0D108BD9-81ED-4DB2-BD59-A6C34878D82A}">
                    <a16:rowId xmlns:a16="http://schemas.microsoft.com/office/drawing/2014/main" val="3143001375"/>
                  </a:ext>
                </a:extLst>
              </a:tr>
              <a:tr h="365760">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Prior Suicide Attempts</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27.5%</a:t>
                      </a:r>
                    </a:p>
                  </a:txBody>
                  <a:tcPr marL="68580" marR="68580" marT="34290" marB="34290" anchor="ctr"/>
                </a:tc>
                <a:extLst>
                  <a:ext uri="{0D108BD9-81ED-4DB2-BD59-A6C34878D82A}">
                    <a16:rowId xmlns:a16="http://schemas.microsoft.com/office/drawing/2014/main" val="3566890933"/>
                  </a:ext>
                </a:extLst>
              </a:tr>
              <a:tr h="365760">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Bipolar Disorder</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15.5%</a:t>
                      </a:r>
                    </a:p>
                  </a:txBody>
                  <a:tcPr marL="68580" marR="68580" marT="34290" marB="34290" anchor="ctr"/>
                </a:tc>
                <a:extLst>
                  <a:ext uri="{0D108BD9-81ED-4DB2-BD59-A6C34878D82A}">
                    <a16:rowId xmlns:a16="http://schemas.microsoft.com/office/drawing/2014/main" val="2452250410"/>
                  </a:ext>
                </a:extLst>
              </a:tr>
              <a:tr h="365760">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Major Depression</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14.6%</a:t>
                      </a:r>
                    </a:p>
                  </a:txBody>
                  <a:tcPr marL="68580" marR="68580" marT="34290" marB="34290" anchor="ctr"/>
                </a:tc>
                <a:extLst>
                  <a:ext uri="{0D108BD9-81ED-4DB2-BD59-A6C34878D82A}">
                    <a16:rowId xmlns:a16="http://schemas.microsoft.com/office/drawing/2014/main" val="1149284590"/>
                  </a:ext>
                </a:extLst>
              </a:tr>
              <a:tr h="365760">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Mixed Drug Abuse</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14.7%</a:t>
                      </a:r>
                    </a:p>
                  </a:txBody>
                  <a:tcPr marL="68580" marR="68580" marT="34290" marB="34290" anchor="ctr"/>
                </a:tc>
                <a:extLst>
                  <a:ext uri="{0D108BD9-81ED-4DB2-BD59-A6C34878D82A}">
                    <a16:rowId xmlns:a16="http://schemas.microsoft.com/office/drawing/2014/main" val="2701530235"/>
                  </a:ext>
                </a:extLst>
              </a:tr>
              <a:tr h="365760">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Dysthymia</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8.6%</a:t>
                      </a:r>
                    </a:p>
                  </a:txBody>
                  <a:tcPr marL="68580" marR="68580" marT="34290" marB="34290" anchor="ctr"/>
                </a:tc>
                <a:extLst>
                  <a:ext uri="{0D108BD9-81ED-4DB2-BD59-A6C34878D82A}">
                    <a16:rowId xmlns:a16="http://schemas.microsoft.com/office/drawing/2014/main" val="1305469520"/>
                  </a:ext>
                </a:extLst>
              </a:tr>
              <a:tr h="365760">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Obsessive-Compulsive</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8.2%</a:t>
                      </a:r>
                    </a:p>
                  </a:txBody>
                  <a:tcPr marL="68580" marR="68580" marT="34290" marB="34290" anchor="ctr"/>
                </a:tc>
                <a:extLst>
                  <a:ext uri="{0D108BD9-81ED-4DB2-BD59-A6C34878D82A}">
                    <a16:rowId xmlns:a16="http://schemas.microsoft.com/office/drawing/2014/main" val="236345072"/>
                  </a:ext>
                </a:extLst>
              </a:tr>
              <a:tr h="365760">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Panic Disorder</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7.2%</a:t>
                      </a:r>
                    </a:p>
                  </a:txBody>
                  <a:tcPr marL="68580" marR="68580" marT="34290" marB="34290" anchor="ctr"/>
                </a:tc>
                <a:extLst>
                  <a:ext uri="{0D108BD9-81ED-4DB2-BD59-A6C34878D82A}">
                    <a16:rowId xmlns:a16="http://schemas.microsoft.com/office/drawing/2014/main" val="2974656386"/>
                  </a:ext>
                </a:extLst>
              </a:tr>
              <a:tr h="365760">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Schizophrenia</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6.0%</a:t>
                      </a:r>
                    </a:p>
                  </a:txBody>
                  <a:tcPr marL="68580" marR="68580" marT="34290" marB="34290" anchor="ctr"/>
                </a:tc>
                <a:extLst>
                  <a:ext uri="{0D108BD9-81ED-4DB2-BD59-A6C34878D82A}">
                    <a16:rowId xmlns:a16="http://schemas.microsoft.com/office/drawing/2014/main" val="3522117648"/>
                  </a:ext>
                </a:extLst>
              </a:tr>
              <a:tr h="365760">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Personality Disorder</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5.1%</a:t>
                      </a:r>
                    </a:p>
                  </a:txBody>
                  <a:tcPr marL="68580" marR="68580" marT="34290" marB="34290" anchor="ctr"/>
                </a:tc>
                <a:extLst>
                  <a:ext uri="{0D108BD9-81ED-4DB2-BD59-A6C34878D82A}">
                    <a16:rowId xmlns:a16="http://schemas.microsoft.com/office/drawing/2014/main" val="2041236981"/>
                  </a:ext>
                </a:extLst>
              </a:tr>
              <a:tr h="365760">
                <a:tc>
                  <a:txBody>
                    <a:bodyPr/>
                    <a:lstStyle/>
                    <a:p>
                      <a:pPr algn="l"/>
                      <a:r>
                        <a:rPr lang="en-US" sz="1200" dirty="0">
                          <a:latin typeface="Open Sans" panose="020B0606030504020204" pitchFamily="34" charset="0"/>
                          <a:ea typeface="Open Sans" panose="020B0606030504020204" pitchFamily="34" charset="0"/>
                          <a:cs typeface="Open Sans" panose="020B0606030504020204" pitchFamily="34" charset="0"/>
                        </a:rPr>
                        <a:t>Alcohol Abuse</a:t>
                      </a:r>
                    </a:p>
                  </a:txBody>
                  <a:tcPr marL="68580" marR="68580" marT="34290" marB="34290" anchor="ctr"/>
                </a:tc>
                <a:tc>
                  <a:txBody>
                    <a:bodyPr/>
                    <a:lstStyle/>
                    <a:p>
                      <a:pPr algn="ctr"/>
                      <a:r>
                        <a:rPr lang="en-US" sz="1200" dirty="0">
                          <a:latin typeface="Open Sans" panose="020B0606030504020204" pitchFamily="34" charset="0"/>
                          <a:ea typeface="Open Sans" panose="020B0606030504020204" pitchFamily="34" charset="0"/>
                          <a:cs typeface="Open Sans" panose="020B0606030504020204" pitchFamily="34" charset="0"/>
                        </a:rPr>
                        <a:t>4.2%</a:t>
                      </a:r>
                    </a:p>
                  </a:txBody>
                  <a:tcPr marL="68580" marR="68580" marT="34290" marB="34290" anchor="ctr"/>
                </a:tc>
                <a:extLst>
                  <a:ext uri="{0D108BD9-81ED-4DB2-BD59-A6C34878D82A}">
                    <a16:rowId xmlns:a16="http://schemas.microsoft.com/office/drawing/2014/main" val="2685726883"/>
                  </a:ext>
                </a:extLst>
              </a:tr>
              <a:tr h="365760">
                <a:tc>
                  <a:txBody>
                    <a:bodyPr/>
                    <a:lstStyle/>
                    <a:p>
                      <a:pPr algn="l"/>
                      <a:r>
                        <a:rPr lang="en-US" sz="1200" b="1" dirty="0">
                          <a:latin typeface="Open Sans" panose="020B0606030504020204" pitchFamily="34" charset="0"/>
                          <a:ea typeface="Open Sans" panose="020B0606030504020204" pitchFamily="34" charset="0"/>
                          <a:cs typeface="Open Sans" panose="020B0606030504020204" pitchFamily="34" charset="0"/>
                        </a:rPr>
                        <a:t>General Population</a:t>
                      </a:r>
                    </a:p>
                  </a:txBody>
                  <a:tcPr marL="68580" marR="68580" marT="34290" marB="34290" anchor="ctr"/>
                </a:tc>
                <a:tc>
                  <a:txBody>
                    <a:body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0.72%</a:t>
                      </a:r>
                    </a:p>
                  </a:txBody>
                  <a:tcPr marL="68580" marR="68580" marT="34290" marB="34290" anchor="ctr"/>
                </a:tc>
                <a:extLst>
                  <a:ext uri="{0D108BD9-81ED-4DB2-BD59-A6C34878D82A}">
                    <a16:rowId xmlns:a16="http://schemas.microsoft.com/office/drawing/2014/main" val="2711838339"/>
                  </a:ext>
                </a:extLst>
              </a:tr>
            </a:tbl>
          </a:graphicData>
        </a:graphic>
      </p:graphicFrame>
      <p:cxnSp>
        <p:nvCxnSpPr>
          <p:cNvPr id="7" name="Straight Connector 6">
            <a:extLst>
              <a:ext uri="{FF2B5EF4-FFF2-40B4-BE49-F238E27FC236}">
                <a16:creationId xmlns:a16="http://schemas.microsoft.com/office/drawing/2014/main" id="{867AD5B3-E10B-474A-B0DC-C29060043D37}"/>
              </a:ext>
            </a:extLst>
          </p:cNvPr>
          <p:cNvCxnSpPr>
            <a:cxnSpLocks/>
          </p:cNvCxnSpPr>
          <p:nvPr/>
        </p:nvCxnSpPr>
        <p:spPr>
          <a:xfrm>
            <a:off x="1816558" y="1522253"/>
            <a:ext cx="551088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0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60067-4CAD-42F9-B150-2C3E318EAC78}"/>
              </a:ext>
            </a:extLst>
          </p:cNvPr>
          <p:cNvSpPr>
            <a:spLocks noGrp="1"/>
          </p:cNvSpPr>
          <p:nvPr>
            <p:ph idx="4294967295"/>
          </p:nvPr>
        </p:nvSpPr>
        <p:spPr>
          <a:xfrm>
            <a:off x="399009" y="1193462"/>
            <a:ext cx="8345982" cy="5094729"/>
          </a:xfrm>
        </p:spPr>
        <p:txBody>
          <a:bodyPr>
            <a:noAutofit/>
          </a:bodyPr>
          <a:lstStyle/>
          <a:p>
            <a:pPr marL="0" indent="0">
              <a:lnSpc>
                <a:spcPct val="120000"/>
              </a:lnSpc>
              <a:buNone/>
            </a:pPr>
            <a:r>
              <a:rPr lang="en-US" dirty="0"/>
              <a:t>Crisis services are provided to anyone in the state of Tennessee regardless of whether or not someone has </a:t>
            </a:r>
            <a:r>
              <a:rPr lang="en-US" dirty="0" err="1"/>
              <a:t>TennCare</a:t>
            </a:r>
            <a:r>
              <a:rPr lang="en-US" dirty="0"/>
              <a:t>, Medicare, private insurance, or no insurance. Crisis providers across the state of Tennessee are monitored by Managed Care Companies (MCCs) with oversight from The Tennessee Department of Mental Health and Substance Abuse Services (TDMHSAS). </a:t>
            </a:r>
          </a:p>
          <a:p>
            <a:pPr marL="0" indent="0">
              <a:buNone/>
            </a:pPr>
            <a:r>
              <a:rPr lang="en-US" sz="1600" b="1" dirty="0">
                <a:solidFill>
                  <a:srgbClr val="002060"/>
                </a:solidFill>
                <a:latin typeface="PermianSlabSerifTypeface" panose="02000000000000000000" pitchFamily="50" charset="0"/>
              </a:rPr>
              <a:t>The goals of crisis services include, but are not limited to:</a:t>
            </a:r>
          </a:p>
          <a:p>
            <a:pPr marL="0" indent="0">
              <a:buNone/>
            </a:pPr>
            <a:endParaRPr lang="en-US" sz="2300" b="1" dirty="0">
              <a:solidFill>
                <a:srgbClr val="002060"/>
              </a:solidFill>
              <a:latin typeface="PermianSlabSerifTypeface" panose="02000000000000000000" pitchFamily="50" charset="0"/>
            </a:endParaRPr>
          </a:p>
          <a:p>
            <a:pPr marL="0" indent="0">
              <a:buNone/>
            </a:pPr>
            <a:endParaRPr lang="en-US" sz="1100" dirty="0"/>
          </a:p>
          <a:p>
            <a:pPr marL="0" indent="0">
              <a:buNone/>
            </a:pPr>
            <a:endParaRPr lang="en-US" sz="1100" dirty="0"/>
          </a:p>
          <a:p>
            <a:pPr marL="0" indent="0">
              <a:buNone/>
            </a:pPr>
            <a:r>
              <a:rPr lang="en-US" sz="1600" b="1" dirty="0">
                <a:solidFill>
                  <a:srgbClr val="002060"/>
                </a:solidFill>
                <a:latin typeface="PermianSlabSerifTypeface" panose="02000000000000000000" pitchFamily="50" charset="0"/>
              </a:rPr>
              <a:t>The scope of Tennessee’s statewide crisis services continuum includes:</a:t>
            </a:r>
          </a:p>
          <a:p>
            <a:pPr>
              <a:lnSpc>
                <a:spcPct val="100000"/>
              </a:lnSpc>
              <a:spcBef>
                <a:spcPts val="0"/>
              </a:spcBef>
            </a:pPr>
            <a:endParaRPr lang="en-US" sz="800" dirty="0">
              <a:cs typeface="Arial" panose="020B0604020202020204" pitchFamily="34" charset="0"/>
            </a:endParaRPr>
          </a:p>
          <a:p>
            <a:pPr marL="171450" indent="-171450">
              <a:lnSpc>
                <a:spcPct val="100000"/>
              </a:lnSpc>
              <a:spcBef>
                <a:spcPts val="0"/>
              </a:spcBef>
              <a:buFont typeface="Arial" panose="020B0604020202020204" pitchFamily="34" charset="0"/>
              <a:buChar char="•"/>
            </a:pPr>
            <a:r>
              <a:rPr lang="en-US" dirty="0">
                <a:cs typeface="Arial" panose="020B0604020202020204" pitchFamily="34" charset="0"/>
              </a:rPr>
              <a:t>Statewide Toll-Free Crisis Line</a:t>
            </a:r>
          </a:p>
          <a:p>
            <a:pPr marL="171450" indent="-171450">
              <a:lnSpc>
                <a:spcPct val="100000"/>
              </a:lnSpc>
              <a:spcBef>
                <a:spcPts val="0"/>
              </a:spcBef>
              <a:buFont typeface="Arial" panose="020B0604020202020204" pitchFamily="34" charset="0"/>
              <a:buChar char="•"/>
            </a:pPr>
            <a:r>
              <a:rPr lang="en-US" dirty="0">
                <a:cs typeface="Arial" panose="020B0604020202020204" pitchFamily="34" charset="0"/>
              </a:rPr>
              <a:t>Adult Mobile Crisis Response</a:t>
            </a:r>
          </a:p>
          <a:p>
            <a:pPr marL="171450" indent="-171450">
              <a:lnSpc>
                <a:spcPct val="100000"/>
              </a:lnSpc>
              <a:spcBef>
                <a:spcPts val="0"/>
              </a:spcBef>
              <a:buFont typeface="Arial" panose="020B0604020202020204" pitchFamily="34" charset="0"/>
              <a:buChar char="•"/>
            </a:pPr>
            <a:r>
              <a:rPr lang="en-US" dirty="0">
                <a:cs typeface="Arial" panose="020B0604020202020204" pitchFamily="34" charset="0"/>
              </a:rPr>
              <a:t>Children &amp; Youth Mobile Crisis Response Walk-In Center Services</a:t>
            </a:r>
          </a:p>
          <a:p>
            <a:pPr marL="171450" indent="-171450">
              <a:lnSpc>
                <a:spcPct val="100000"/>
              </a:lnSpc>
              <a:spcBef>
                <a:spcPts val="0"/>
              </a:spcBef>
              <a:buFont typeface="Arial" panose="020B0604020202020204" pitchFamily="34" charset="0"/>
              <a:buChar char="•"/>
            </a:pPr>
            <a:r>
              <a:rPr lang="en-US" dirty="0">
                <a:cs typeface="Arial" panose="020B0604020202020204" pitchFamily="34" charset="0"/>
              </a:rPr>
              <a:t>Crisis Stabilization Unit (CSU)</a:t>
            </a:r>
          </a:p>
          <a:p>
            <a:pPr marL="171450" indent="-171450">
              <a:lnSpc>
                <a:spcPct val="100000"/>
              </a:lnSpc>
              <a:spcBef>
                <a:spcPts val="0"/>
              </a:spcBef>
              <a:buFont typeface="Arial" panose="020B0604020202020204" pitchFamily="34" charset="0"/>
              <a:buChar char="•"/>
            </a:pPr>
            <a:r>
              <a:rPr lang="en-US" dirty="0">
                <a:cs typeface="Arial" panose="020B0604020202020204" pitchFamily="34" charset="0"/>
              </a:rPr>
              <a:t>Crisis Respite Services</a:t>
            </a:r>
          </a:p>
          <a:p>
            <a:pPr marL="171450" indent="-171450">
              <a:lnSpc>
                <a:spcPct val="100000"/>
              </a:lnSpc>
              <a:spcBef>
                <a:spcPts val="0"/>
              </a:spcBef>
              <a:buFont typeface="Arial" panose="020B0604020202020204" pitchFamily="34" charset="0"/>
              <a:buChar char="•"/>
            </a:pPr>
            <a:r>
              <a:rPr lang="en-US" dirty="0">
                <a:cs typeface="Arial" panose="020B0604020202020204" pitchFamily="34" charset="0"/>
              </a:rPr>
              <a:t>Follow-Up</a:t>
            </a:r>
          </a:p>
          <a:p>
            <a:pPr marL="0" indent="0">
              <a:buNone/>
            </a:pPr>
            <a:r>
              <a:rPr lang="en-US" b="1" dirty="0"/>
              <a:t>And Offers: </a:t>
            </a:r>
          </a:p>
          <a:p>
            <a:pPr marL="0" indent="0">
              <a:lnSpc>
                <a:spcPct val="100000"/>
              </a:lnSpc>
              <a:buNone/>
            </a:pPr>
            <a:r>
              <a:rPr lang="en-US" dirty="0">
                <a:cs typeface="Arial" panose="020B0604020202020204" pitchFamily="34" charset="0"/>
              </a:rPr>
              <a:t>24/7 Toll-free telephone triage and intervention as needed, Face-to-face services and/or telehealth evaluations including community screenings by a mandatory pre-screening agent, Evaluation and referral for additional services and treatment, Stabilization of symptoms, Mobile services to wherever the crisis is occurring in the community whenever possible, and follow-up services.</a:t>
            </a:r>
          </a:p>
          <a:p>
            <a:pPr marL="0" indent="0">
              <a:buNone/>
            </a:pPr>
            <a:endParaRPr lang="en-US" sz="1100" b="1" dirty="0">
              <a:solidFill>
                <a:srgbClr val="7030A0"/>
              </a:solidFill>
            </a:endParaRPr>
          </a:p>
          <a:p>
            <a:pPr marL="0" indent="0">
              <a:buNone/>
            </a:pPr>
            <a:br>
              <a:rPr lang="en-US" sz="1100" dirty="0"/>
            </a:br>
            <a:br>
              <a:rPr lang="en-US" sz="1100" strike="sngStrike" dirty="0"/>
            </a:br>
            <a:endParaRPr lang="en-US" sz="1100" strike="sngStrike" dirty="0"/>
          </a:p>
        </p:txBody>
      </p:sp>
      <p:sp>
        <p:nvSpPr>
          <p:cNvPr id="9" name="Rectangle 8">
            <a:extLst>
              <a:ext uri="{FF2B5EF4-FFF2-40B4-BE49-F238E27FC236}">
                <a16:creationId xmlns:a16="http://schemas.microsoft.com/office/drawing/2014/main" id="{5629D072-546E-4FE5-83B5-826671F717DD}"/>
              </a:ext>
            </a:extLst>
          </p:cNvPr>
          <p:cNvSpPr/>
          <p:nvPr/>
        </p:nvSpPr>
        <p:spPr>
          <a:xfrm>
            <a:off x="353675" y="1178479"/>
            <a:ext cx="8436650" cy="5094729"/>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2" name="Title 1">
            <a:extLst>
              <a:ext uri="{FF2B5EF4-FFF2-40B4-BE49-F238E27FC236}">
                <a16:creationId xmlns:a16="http://schemas.microsoft.com/office/drawing/2014/main" id="{82C55627-EFDB-4B74-8B12-0B56860CF453}"/>
              </a:ext>
            </a:extLst>
          </p:cNvPr>
          <p:cNvSpPr>
            <a:spLocks noGrp="1"/>
          </p:cNvSpPr>
          <p:nvPr>
            <p:ph type="title"/>
          </p:nvPr>
        </p:nvSpPr>
        <p:spPr>
          <a:xfrm>
            <a:off x="628650" y="749646"/>
            <a:ext cx="7886700" cy="481999"/>
          </a:xfrm>
        </p:spPr>
        <p:txBody>
          <a:bodyPr/>
          <a:lstStyle/>
          <a:p>
            <a:r>
              <a:rPr lang="en-US" dirty="0"/>
              <a:t>Goals and Services</a:t>
            </a:r>
            <a:endParaRPr lang="en-US" strike="sngStrike" dirty="0">
              <a:solidFill>
                <a:schemeClr val="bg2">
                  <a:lumMod val="90000"/>
                </a:schemeClr>
              </a:solidFill>
            </a:endParaRPr>
          </a:p>
        </p:txBody>
      </p:sp>
      <p:sp>
        <p:nvSpPr>
          <p:cNvPr id="4" name="Footer Placeholder 3">
            <a:extLst>
              <a:ext uri="{FF2B5EF4-FFF2-40B4-BE49-F238E27FC236}">
                <a16:creationId xmlns:a16="http://schemas.microsoft.com/office/drawing/2014/main" id="{0BD451F2-83F6-4762-AE52-6A62AF2A22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5178EE-C961-4147-98CE-F309B4379DFF}"/>
              </a:ext>
            </a:extLst>
          </p:cNvPr>
          <p:cNvSpPr>
            <a:spLocks noGrp="1"/>
          </p:cNvSpPr>
          <p:nvPr>
            <p:ph type="sldNum" sz="quarter" idx="12"/>
          </p:nvPr>
        </p:nvSpPr>
        <p:spPr/>
        <p:txBody>
          <a:bodyPr/>
          <a:lstStyle/>
          <a:p>
            <a:fld id="{C594740B-4443-42E0-BD04-50747A72C1C0}" type="slidenum">
              <a:rPr lang="en-US" smtClean="0"/>
              <a:t>9</a:t>
            </a:fld>
            <a:endParaRPr lang="en-US" dirty="0"/>
          </a:p>
        </p:txBody>
      </p:sp>
      <p:cxnSp>
        <p:nvCxnSpPr>
          <p:cNvPr id="8" name="Straight Connector 7">
            <a:extLst>
              <a:ext uri="{FF2B5EF4-FFF2-40B4-BE49-F238E27FC236}">
                <a16:creationId xmlns:a16="http://schemas.microsoft.com/office/drawing/2014/main" id="{4CC2B5A1-72C7-42E4-AB31-229B8FF50DAF}"/>
              </a:ext>
            </a:extLst>
          </p:cNvPr>
          <p:cNvCxnSpPr>
            <a:cxnSpLocks/>
          </p:cNvCxnSpPr>
          <p:nvPr/>
        </p:nvCxnSpPr>
        <p:spPr>
          <a:xfrm>
            <a:off x="475951" y="2534814"/>
            <a:ext cx="819209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DE797DF-6B14-4565-84EB-C130BF356B98}"/>
              </a:ext>
            </a:extLst>
          </p:cNvPr>
          <p:cNvSpPr txBox="1"/>
          <p:nvPr/>
        </p:nvSpPr>
        <p:spPr>
          <a:xfrm>
            <a:off x="536941" y="2552377"/>
            <a:ext cx="8208050" cy="1015663"/>
          </a:xfrm>
          <a:prstGeom prst="rect">
            <a:avLst/>
          </a:prstGeom>
          <a:noFill/>
        </p:spPr>
        <p:txBody>
          <a:bodyPr wrap="square" numCol="1" spcCol="91440" rtlCol="0">
            <a:spAutoFit/>
          </a:bodyPr>
          <a:lstStyle/>
          <a:p>
            <a:pPr marL="342900" indent="-342900">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Promote the safety and emotional stability of individuals with mental illness or emotional crises; </a:t>
            </a:r>
          </a:p>
          <a:p>
            <a:pPr marL="342900" indent="-342900">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Minimize further deterioration of individuals with mental illness or emotional crises; </a:t>
            </a:r>
          </a:p>
          <a:p>
            <a:pPr marL="342900" indent="-342900">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Assist individuals in developing and/or enhancing better coping skills and a natural support system; </a:t>
            </a:r>
          </a:p>
          <a:p>
            <a:pPr marL="342900" indent="-342900">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Help individuals with mental illness or emotional crises obtain ongoing care and treatment; and </a:t>
            </a:r>
          </a:p>
          <a:p>
            <a:pPr marL="342900" indent="-342900">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Encourage services in the least restrictive setting that is clinically appropriate to meet the individual’s needs. </a:t>
            </a:r>
          </a:p>
        </p:txBody>
      </p:sp>
      <p:cxnSp>
        <p:nvCxnSpPr>
          <p:cNvPr id="11" name="Straight Connector 10">
            <a:extLst>
              <a:ext uri="{FF2B5EF4-FFF2-40B4-BE49-F238E27FC236}">
                <a16:creationId xmlns:a16="http://schemas.microsoft.com/office/drawing/2014/main" id="{ADACD6A5-DF39-4ACE-AE25-9031C66344AA}"/>
              </a:ext>
            </a:extLst>
          </p:cNvPr>
          <p:cNvCxnSpPr>
            <a:cxnSpLocks/>
          </p:cNvCxnSpPr>
          <p:nvPr/>
        </p:nvCxnSpPr>
        <p:spPr>
          <a:xfrm>
            <a:off x="467978" y="3888694"/>
            <a:ext cx="820804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947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par>
                                <p:cTn id="12" presetID="10" presetClass="entr" presetSubtype="0" fill="hold" grpId="0" nodeType="withEffect">
                                  <p:stCondLst>
                                    <p:cond delay="110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10" presetClass="entr" presetSubtype="0" fill="hold" grpId="0" nodeType="withEffect">
                                  <p:stCondLst>
                                    <p:cond delay="160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16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2600"/>
                            </p:stCondLst>
                            <p:childTnLst>
                              <p:par>
                                <p:cTn id="22" presetID="10" presetClass="entr" presetSubtype="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childTnLst>
                          </p:cTn>
                        </p:par>
                        <p:par>
                          <p:cTn id="25" fill="hold">
                            <p:stCondLst>
                              <p:cond delay="3100"/>
                            </p:stCondLst>
                            <p:childTnLst>
                              <p:par>
                                <p:cTn id="26" presetID="10"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childTnLst>
                          </p:cTn>
                        </p:par>
                        <p:par>
                          <p:cTn id="29" fill="hold">
                            <p:stCondLst>
                              <p:cond delay="3600"/>
                            </p:stCondLst>
                            <p:childTnLst>
                              <p:par>
                                <p:cTn id="30" presetID="10" presetClass="entr" presetSubtype="0" fill="hold" grpId="0" nodeType="afterEffect">
                                  <p:stCondLst>
                                    <p:cond delay="0"/>
                                  </p:stCondLst>
                                  <p:childTnLst>
                                    <p:set>
                                      <p:cBhvr>
                                        <p:cTn id="31" dur="1" fill="hold">
                                          <p:stCondLst>
                                            <p:cond delay="0"/>
                                          </p:stCondLst>
                                        </p:cTn>
                                        <p:tgtEl>
                                          <p:spTgt spid="10">
                                            <p:txEl>
                                              <p:pRg st="2" end="2"/>
                                            </p:txEl>
                                          </p:spTgt>
                                        </p:tgtEl>
                                        <p:attrNameLst>
                                          <p:attrName>style.visibility</p:attrName>
                                        </p:attrNameLst>
                                      </p:cBhvr>
                                      <p:to>
                                        <p:strVal val="visible"/>
                                      </p:to>
                                    </p:set>
                                    <p:animEffect transition="in" filter="fade">
                                      <p:cBhvr>
                                        <p:cTn id="32" dur="500"/>
                                        <p:tgtEl>
                                          <p:spTgt spid="10">
                                            <p:txEl>
                                              <p:pRg st="2" end="2"/>
                                            </p:txEl>
                                          </p:spTgt>
                                        </p:tgtEl>
                                      </p:cBhvr>
                                    </p:animEffect>
                                  </p:childTnLst>
                                </p:cTn>
                              </p:par>
                            </p:childTnLst>
                          </p:cTn>
                        </p:par>
                        <p:par>
                          <p:cTn id="33" fill="hold">
                            <p:stCondLst>
                              <p:cond delay="4100"/>
                            </p:stCondLst>
                            <p:childTnLst>
                              <p:par>
                                <p:cTn id="34" presetID="10" presetClass="entr" presetSubtype="0" fill="hold" grpId="0" nodeType="after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fade">
                                      <p:cBhvr>
                                        <p:cTn id="36" dur="500"/>
                                        <p:tgtEl>
                                          <p:spTgt spid="10">
                                            <p:txEl>
                                              <p:pRg st="3" end="3"/>
                                            </p:txEl>
                                          </p:spTgt>
                                        </p:tgtEl>
                                      </p:cBhvr>
                                    </p:animEffect>
                                  </p:childTnLst>
                                </p:cTn>
                              </p:par>
                            </p:childTnLst>
                          </p:cTn>
                        </p:par>
                        <p:par>
                          <p:cTn id="37" fill="hold">
                            <p:stCondLst>
                              <p:cond delay="4600"/>
                            </p:stCondLst>
                            <p:childTnLst>
                              <p:par>
                                <p:cTn id="38" presetID="10" presetClass="entr" presetSubtype="0" fill="hold" grpId="0" nodeType="after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animEffect transition="in" filter="fade">
                                      <p:cBhvr>
                                        <p:cTn id="40" dur="500"/>
                                        <p:tgtEl>
                                          <p:spTgt spid="10">
                                            <p:txEl>
                                              <p:pRg st="4" end="4"/>
                                            </p:txEl>
                                          </p:spTgt>
                                        </p:tgtEl>
                                      </p:cBhvr>
                                    </p:animEffect>
                                  </p:childTnLst>
                                </p:cTn>
                              </p:par>
                            </p:childTnLst>
                          </p:cTn>
                        </p:par>
                        <p:par>
                          <p:cTn id="41" fill="hold">
                            <p:stCondLst>
                              <p:cond delay="5100"/>
                            </p:stCondLst>
                            <p:childTnLst>
                              <p:par>
                                <p:cTn id="42" presetID="10" presetClass="entr" presetSubtype="0"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1000"/>
                                        <p:tgtEl>
                                          <p:spTgt spid="3">
                                            <p:txEl>
                                              <p:pRg st="5" end="5"/>
                                            </p:txEl>
                                          </p:spTgt>
                                        </p:tgtEl>
                                      </p:cBhvr>
                                    </p:animEffect>
                                  </p:childTnLst>
                                </p:cTn>
                              </p:par>
                            </p:childTnLst>
                          </p:cTn>
                        </p:par>
                        <p:par>
                          <p:cTn id="45" fill="hold">
                            <p:stCondLst>
                              <p:cond delay="6100"/>
                            </p:stCondLst>
                            <p:childTnLst>
                              <p:par>
                                <p:cTn id="46" presetID="10"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par>
                          <p:cTn id="49" fill="hold">
                            <p:stCondLst>
                              <p:cond delay="6600"/>
                            </p:stCondLst>
                            <p:childTnLst>
                              <p:par>
                                <p:cTn id="50" presetID="10" presetClass="entr" presetSubtype="0"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childTnLst>
                                </p:cTn>
                              </p:par>
                            </p:childTnLst>
                          </p:cTn>
                        </p:par>
                        <p:par>
                          <p:cTn id="53" fill="hold">
                            <p:stCondLst>
                              <p:cond delay="7100"/>
                            </p:stCondLst>
                            <p:childTnLst>
                              <p:par>
                                <p:cTn id="54" presetID="10" presetClass="entr" presetSubtype="0"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childTnLst>
                                </p:cTn>
                              </p:par>
                            </p:childTnLst>
                          </p:cTn>
                        </p:par>
                        <p:par>
                          <p:cTn id="57" fill="hold">
                            <p:stCondLst>
                              <p:cond delay="7600"/>
                            </p:stCondLst>
                            <p:childTnLst>
                              <p:par>
                                <p:cTn id="58" presetID="10" presetClass="entr" presetSubtype="0" fill="hold" grpId="0" nodeType="afterEffect">
                                  <p:stCondLst>
                                    <p:cond delay="0"/>
                                  </p:stCondLst>
                                  <p:childTnLst>
                                    <p:set>
                                      <p:cBhvr>
                                        <p:cTn id="59" dur="1" fill="hold">
                                          <p:stCondLst>
                                            <p:cond delay="0"/>
                                          </p:stCondLst>
                                        </p:cTn>
                                        <p:tgtEl>
                                          <p:spTgt spid="3">
                                            <p:txEl>
                                              <p:pRg st="9" end="9"/>
                                            </p:txEl>
                                          </p:spTgt>
                                        </p:tgtEl>
                                        <p:attrNameLst>
                                          <p:attrName>style.visibility</p:attrName>
                                        </p:attrNameLst>
                                      </p:cBhvr>
                                      <p:to>
                                        <p:strVal val="visible"/>
                                      </p:to>
                                    </p:set>
                                    <p:animEffect transition="in" filter="fade">
                                      <p:cBhvr>
                                        <p:cTn id="60" dur="500"/>
                                        <p:tgtEl>
                                          <p:spTgt spid="3">
                                            <p:txEl>
                                              <p:pRg st="9" end="9"/>
                                            </p:txEl>
                                          </p:spTgt>
                                        </p:tgtEl>
                                      </p:cBhvr>
                                    </p:animEffect>
                                  </p:childTnLst>
                                </p:cTn>
                              </p:par>
                            </p:childTnLst>
                          </p:cTn>
                        </p:par>
                        <p:par>
                          <p:cTn id="61" fill="hold">
                            <p:stCondLst>
                              <p:cond delay="8100"/>
                            </p:stCondLst>
                            <p:childTnLst>
                              <p:par>
                                <p:cTn id="62" presetID="10" presetClass="entr" presetSubtype="0" fill="hold" grpId="0" nodeType="after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500"/>
                                        <p:tgtEl>
                                          <p:spTgt spid="3">
                                            <p:txEl>
                                              <p:pRg st="10" end="10"/>
                                            </p:txEl>
                                          </p:spTgt>
                                        </p:tgtEl>
                                      </p:cBhvr>
                                    </p:animEffect>
                                  </p:childTnLst>
                                </p:cTn>
                              </p:par>
                            </p:childTnLst>
                          </p:cTn>
                        </p:par>
                        <p:par>
                          <p:cTn id="65" fill="hold">
                            <p:stCondLst>
                              <p:cond delay="8600"/>
                            </p:stCondLst>
                            <p:childTnLst>
                              <p:par>
                                <p:cTn id="66" presetID="10" presetClass="entr" presetSubtype="0" fill="hold" grpId="0" nodeType="afterEffect">
                                  <p:stCondLst>
                                    <p:cond delay="0"/>
                                  </p:stCondLst>
                                  <p:childTnLst>
                                    <p:set>
                                      <p:cBhvr>
                                        <p:cTn id="67" dur="1" fill="hold">
                                          <p:stCondLst>
                                            <p:cond delay="0"/>
                                          </p:stCondLst>
                                        </p:cTn>
                                        <p:tgtEl>
                                          <p:spTgt spid="3">
                                            <p:txEl>
                                              <p:pRg st="11" end="11"/>
                                            </p:txEl>
                                          </p:spTgt>
                                        </p:tgtEl>
                                        <p:attrNameLst>
                                          <p:attrName>style.visibility</p:attrName>
                                        </p:attrNameLst>
                                      </p:cBhvr>
                                      <p:to>
                                        <p:strVal val="visible"/>
                                      </p:to>
                                    </p:set>
                                    <p:animEffect transition="in" filter="fade">
                                      <p:cBhvr>
                                        <p:cTn id="68" dur="500"/>
                                        <p:tgtEl>
                                          <p:spTgt spid="3">
                                            <p:txEl>
                                              <p:pRg st="11" end="11"/>
                                            </p:txEl>
                                          </p:spTgt>
                                        </p:tgtEl>
                                      </p:cBhvr>
                                    </p:animEffect>
                                  </p:childTnLst>
                                </p:cTn>
                              </p:par>
                            </p:childTnLst>
                          </p:cTn>
                        </p:par>
                        <p:par>
                          <p:cTn id="69" fill="hold">
                            <p:stCondLst>
                              <p:cond delay="9100"/>
                            </p:stCondLst>
                            <p:childTnLst>
                              <p:par>
                                <p:cTn id="70" presetID="10" presetClass="entr" presetSubtype="0" fill="hold" grpId="0" nodeType="after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fade">
                                      <p:cBhvr>
                                        <p:cTn id="72" dur="500"/>
                                        <p:tgtEl>
                                          <p:spTgt spid="3">
                                            <p:txEl>
                                              <p:pRg st="12" end="12"/>
                                            </p:txEl>
                                          </p:spTgt>
                                        </p:tgtEl>
                                      </p:cBhvr>
                                    </p:animEffect>
                                  </p:childTnLst>
                                </p:cTn>
                              </p:par>
                            </p:childTnLst>
                          </p:cTn>
                        </p:par>
                        <p:par>
                          <p:cTn id="73" fill="hold">
                            <p:stCondLst>
                              <p:cond delay="9600"/>
                            </p:stCondLst>
                            <p:childTnLst>
                              <p:par>
                                <p:cTn id="74" presetID="10" presetClass="entr" presetSubtype="0" fill="hold" grpId="0" nodeType="afterEffect">
                                  <p:stCondLst>
                                    <p:cond delay="0"/>
                                  </p:stCondLst>
                                  <p:childTnLst>
                                    <p:set>
                                      <p:cBhvr>
                                        <p:cTn id="75" dur="1" fill="hold">
                                          <p:stCondLst>
                                            <p:cond delay="0"/>
                                          </p:stCondLst>
                                        </p:cTn>
                                        <p:tgtEl>
                                          <p:spTgt spid="3">
                                            <p:txEl>
                                              <p:pRg st="13" end="13"/>
                                            </p:txEl>
                                          </p:spTgt>
                                        </p:tgtEl>
                                        <p:attrNameLst>
                                          <p:attrName>style.visibility</p:attrName>
                                        </p:attrNameLst>
                                      </p:cBhvr>
                                      <p:to>
                                        <p:strVal val="visible"/>
                                      </p:to>
                                    </p:set>
                                    <p:animEffect transition="in" filter="fade">
                                      <p:cBhvr>
                                        <p:cTn id="76" dur="500"/>
                                        <p:tgtEl>
                                          <p:spTgt spid="3">
                                            <p:txEl>
                                              <p:pRg st="13" end="13"/>
                                            </p:txEl>
                                          </p:spTgt>
                                        </p:tgtEl>
                                      </p:cBhvr>
                                    </p:animEffect>
                                  </p:childTnLst>
                                </p:cTn>
                              </p:par>
                            </p:childTnLst>
                          </p:cTn>
                        </p:par>
                        <p:par>
                          <p:cTn id="77" fill="hold">
                            <p:stCondLst>
                              <p:cond delay="10100"/>
                            </p:stCondLst>
                            <p:childTnLst>
                              <p:par>
                                <p:cTn id="78" presetID="10" presetClass="entr" presetSubtype="0" fill="hold" grpId="0" nodeType="afterEffect">
                                  <p:stCondLst>
                                    <p:cond delay="0"/>
                                  </p:stCondLst>
                                  <p:childTnLst>
                                    <p:set>
                                      <p:cBhvr>
                                        <p:cTn id="79" dur="1" fill="hold">
                                          <p:stCondLst>
                                            <p:cond delay="0"/>
                                          </p:stCondLst>
                                        </p:cTn>
                                        <p:tgtEl>
                                          <p:spTgt spid="3">
                                            <p:txEl>
                                              <p:pRg st="14" end="14"/>
                                            </p:txEl>
                                          </p:spTgt>
                                        </p:tgtEl>
                                        <p:attrNameLst>
                                          <p:attrName>style.visibility</p:attrName>
                                        </p:attrNameLst>
                                      </p:cBhvr>
                                      <p:to>
                                        <p:strVal val="visible"/>
                                      </p:to>
                                    </p:set>
                                    <p:animEffect transition="in" filter="fade">
                                      <p:cBhvr>
                                        <p:cTn id="8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2" grpId="0"/>
      <p:bldP spid="10"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A670-6D2E-4D33-A0B1-985513F501DC}"/>
              </a:ext>
            </a:extLst>
          </p:cNvPr>
          <p:cNvSpPr>
            <a:spLocks noGrp="1"/>
          </p:cNvSpPr>
          <p:nvPr>
            <p:ph type="title"/>
          </p:nvPr>
        </p:nvSpPr>
        <p:spPr>
          <a:xfrm>
            <a:off x="628650" y="1530685"/>
            <a:ext cx="7886700" cy="351164"/>
          </a:xfrm>
        </p:spPr>
        <p:txBody>
          <a:bodyPr anchor="t" anchorCtr="0"/>
          <a:lstStyle/>
          <a:p>
            <a:r>
              <a:rPr lang="en-US" b="1" dirty="0">
                <a:solidFill>
                  <a:srgbClr val="EF3925"/>
                </a:solidFill>
                <a:latin typeface="PermianSlabSerifTypeface" panose="02000000000000000000" pitchFamily="50" charset="0"/>
              </a:rPr>
              <a:t>Warning Indicators</a:t>
            </a:r>
          </a:p>
        </p:txBody>
      </p:sp>
      <p:sp>
        <p:nvSpPr>
          <p:cNvPr id="4" name="Footer Placeholder 3">
            <a:extLst>
              <a:ext uri="{FF2B5EF4-FFF2-40B4-BE49-F238E27FC236}">
                <a16:creationId xmlns:a16="http://schemas.microsoft.com/office/drawing/2014/main" id="{D9319DD4-9916-438B-AA34-2C3B5CBD7B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969F0C-0A45-4FAD-9C87-FE18896560BA}"/>
              </a:ext>
            </a:extLst>
          </p:cNvPr>
          <p:cNvSpPr>
            <a:spLocks noGrp="1"/>
          </p:cNvSpPr>
          <p:nvPr>
            <p:ph type="sldNum" sz="quarter" idx="12"/>
          </p:nvPr>
        </p:nvSpPr>
        <p:spPr/>
        <p:txBody>
          <a:bodyPr/>
          <a:lstStyle/>
          <a:p>
            <a:fld id="{C594740B-4443-42E0-BD04-50747A72C1C0}" type="slidenum">
              <a:rPr lang="en-US" smtClean="0"/>
              <a:t>90</a:t>
            </a:fld>
            <a:endParaRPr lang="en-US"/>
          </a:p>
        </p:txBody>
      </p:sp>
      <p:cxnSp>
        <p:nvCxnSpPr>
          <p:cNvPr id="11" name="Straight Connector 10">
            <a:extLst>
              <a:ext uri="{FF2B5EF4-FFF2-40B4-BE49-F238E27FC236}">
                <a16:creationId xmlns:a16="http://schemas.microsoft.com/office/drawing/2014/main" id="{2AC60E33-D673-47DF-813C-A32CC76CF46C}"/>
              </a:ext>
            </a:extLst>
          </p:cNvPr>
          <p:cNvCxnSpPr>
            <a:cxnSpLocks/>
          </p:cNvCxnSpPr>
          <p:nvPr/>
        </p:nvCxnSpPr>
        <p:spPr>
          <a:xfrm>
            <a:off x="1577207" y="1989724"/>
            <a:ext cx="598958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B5C2DDF8-8B0C-4A2C-8695-935D77B975E4}"/>
              </a:ext>
            </a:extLst>
          </p:cNvPr>
          <p:cNvGraphicFramePr>
            <a:graphicFrameLocks noGrp="1"/>
          </p:cNvGraphicFramePr>
          <p:nvPr>
            <p:extLst>
              <p:ext uri="{D42A27DB-BD31-4B8C-83A1-F6EECF244321}">
                <p14:modId xmlns:p14="http://schemas.microsoft.com/office/powerpoint/2010/main" val="3388257623"/>
              </p:ext>
            </p:extLst>
          </p:nvPr>
        </p:nvGraphicFramePr>
        <p:xfrm>
          <a:off x="1574272" y="2024215"/>
          <a:ext cx="3943350" cy="3246252"/>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4128631141"/>
                    </a:ext>
                  </a:extLst>
                </a:gridCol>
                <a:gridCol w="1971675">
                  <a:extLst>
                    <a:ext uri="{9D8B030D-6E8A-4147-A177-3AD203B41FA5}">
                      <a16:colId xmlns:a16="http://schemas.microsoft.com/office/drawing/2014/main" val="1505401111"/>
                    </a:ext>
                  </a:extLst>
                </a:gridCol>
              </a:tblGrid>
              <a:tr h="347604">
                <a:tc gridSpan="2">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Behavioral</a:t>
                      </a:r>
                    </a:p>
                  </a:txBody>
                  <a:tcPr anchor="ctr">
                    <a:solidFill>
                      <a:srgbClr val="20386D"/>
                    </a:solidFill>
                  </a:tcPr>
                </a:tc>
                <a:tc hMerge="1">
                  <a:txBody>
                    <a:bodyPr/>
                    <a:lstStyle/>
                    <a:p>
                      <a:pPr algn="ctr"/>
                      <a:endParaRPr lang="en-US" sz="1600" dirty="0">
                        <a:latin typeface="PermianSlabSerifTypeface" panose="02000000000000000000" pitchFamily="50" charset="0"/>
                        <a:ea typeface="Open Sans" panose="020B0606030504020204" pitchFamily="34" charset="0"/>
                        <a:cs typeface="Open Sans" panose="020B0606030504020204" pitchFamily="34" charset="0"/>
                      </a:endParaRPr>
                    </a:p>
                  </a:txBody>
                  <a:tcPr>
                    <a:solidFill>
                      <a:srgbClr val="20386D"/>
                    </a:solidFill>
                  </a:tcPr>
                </a:tc>
                <a:extLst>
                  <a:ext uri="{0D108BD9-81ED-4DB2-BD59-A6C34878D82A}">
                    <a16:rowId xmlns:a16="http://schemas.microsoft.com/office/drawing/2014/main" val="3135444147"/>
                  </a:ext>
                </a:extLst>
              </a:tr>
              <a:tr h="338328">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Talking about suicide</a:t>
                      </a:r>
                    </a:p>
                  </a:txBody>
                  <a:tcPr anchor="ctr"/>
                </a:tc>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Sense of hopelessness</a:t>
                      </a:r>
                    </a:p>
                  </a:txBody>
                  <a:tcPr anchor="ctr"/>
                </a:tc>
                <a:extLst>
                  <a:ext uri="{0D108BD9-81ED-4DB2-BD59-A6C34878D82A}">
                    <a16:rowId xmlns:a16="http://schemas.microsoft.com/office/drawing/2014/main" val="4249139859"/>
                  </a:ext>
                </a:extLst>
              </a:tr>
              <a:tr h="338328">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Making a suicide plan</a:t>
                      </a:r>
                    </a:p>
                  </a:txBody>
                  <a:tcPr anchor="ctr"/>
                </a:tc>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Feeling trapped (like there is no way out)</a:t>
                      </a:r>
                    </a:p>
                  </a:txBody>
                  <a:tcPr anchor="ctr"/>
                </a:tc>
                <a:extLst>
                  <a:ext uri="{0D108BD9-81ED-4DB2-BD59-A6C34878D82A}">
                    <a16:rowId xmlns:a16="http://schemas.microsoft.com/office/drawing/2014/main" val="2141911545"/>
                  </a:ext>
                </a:extLst>
              </a:tr>
              <a:tr h="338328">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Self harming behavior</a:t>
                      </a:r>
                    </a:p>
                  </a:txBody>
                  <a:tcPr anchor="ctr"/>
                </a:tc>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Withdrawing from friends and family</a:t>
                      </a:r>
                    </a:p>
                  </a:txBody>
                  <a:tcPr anchor="ctr"/>
                </a:tc>
                <a:extLst>
                  <a:ext uri="{0D108BD9-81ED-4DB2-BD59-A6C34878D82A}">
                    <a16:rowId xmlns:a16="http://schemas.microsoft.com/office/drawing/2014/main" val="195815346"/>
                  </a:ext>
                </a:extLst>
              </a:tr>
              <a:tr h="338328">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Prior suicide attempt/s</a:t>
                      </a:r>
                    </a:p>
                  </a:txBody>
                  <a:tcPr anchor="ctr"/>
                </a:tc>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Ceasing activities that used to be important</a:t>
                      </a:r>
                    </a:p>
                  </a:txBody>
                  <a:tcPr anchor="ctr"/>
                </a:tc>
                <a:extLst>
                  <a:ext uri="{0D108BD9-81ED-4DB2-BD59-A6C34878D82A}">
                    <a16:rowId xmlns:a16="http://schemas.microsoft.com/office/drawing/2014/main" val="3933992470"/>
                  </a:ext>
                </a:extLst>
              </a:tr>
              <a:tr h="338328">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Finalizing affairs, </a:t>
                      </a:r>
                      <a:r>
                        <a:rPr lang="en-US" sz="1100" i="1" dirty="0">
                          <a:latin typeface="Open Sans" panose="020B0606030504020204" pitchFamily="34" charset="0"/>
                          <a:ea typeface="Open Sans" panose="020B0606030504020204" pitchFamily="34" charset="0"/>
                          <a:cs typeface="Open Sans" panose="020B0606030504020204" pitchFamily="34" charset="0"/>
                        </a:rPr>
                        <a:t>e.g. making a will</a:t>
                      </a:r>
                    </a:p>
                  </a:txBody>
                  <a:tcPr anchor="ctr"/>
                </a:tc>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Giving away valued possessions</a:t>
                      </a:r>
                    </a:p>
                  </a:txBody>
                  <a:tcPr anchor="ctr"/>
                </a:tc>
                <a:extLst>
                  <a:ext uri="{0D108BD9-81ED-4DB2-BD59-A6C34878D82A}">
                    <a16:rowId xmlns:a16="http://schemas.microsoft.com/office/drawing/2014/main" val="3393061042"/>
                  </a:ext>
                </a:extLst>
              </a:tr>
              <a:tr h="338328">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Unexplained crying</a:t>
                      </a:r>
                    </a:p>
                  </a:txBody>
                  <a:tcPr anchor="ctr"/>
                </a:tc>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Increased alcohol and/or drug use</a:t>
                      </a:r>
                    </a:p>
                  </a:txBody>
                  <a:tcPr anchor="ctr"/>
                </a:tc>
                <a:extLst>
                  <a:ext uri="{0D108BD9-81ED-4DB2-BD59-A6C34878D82A}">
                    <a16:rowId xmlns:a16="http://schemas.microsoft.com/office/drawing/2014/main" val="634155986"/>
                  </a:ext>
                </a:extLst>
              </a:tr>
              <a:tr h="3383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dirty="0">
                          <a:latin typeface="Open Sans" panose="020B0606030504020204" pitchFamily="34" charset="0"/>
                          <a:ea typeface="Open Sans" panose="020B0606030504020204" pitchFamily="34" charset="0"/>
                          <a:cs typeface="Open Sans" panose="020B0606030504020204" pitchFamily="34" charset="0"/>
                        </a:rPr>
                        <a:t>Uncharacteristic or impaired judgment or behavior, </a:t>
                      </a:r>
                      <a:r>
                        <a:rPr lang="en-US" sz="1100" i="1" dirty="0">
                          <a:latin typeface="Open Sans" panose="020B0606030504020204" pitchFamily="34" charset="0"/>
                          <a:ea typeface="Open Sans" panose="020B0606030504020204" pitchFamily="34" charset="0"/>
                          <a:cs typeface="Open Sans" panose="020B0606030504020204" pitchFamily="34" charset="0"/>
                        </a:rPr>
                        <a:t>e.g. risk taking</a:t>
                      </a:r>
                    </a:p>
                  </a:txBody>
                  <a:tcPr anchor="ctr"/>
                </a:tc>
                <a:tc hMerge="1">
                  <a:txBody>
                    <a:bodyPr/>
                    <a:lstStyle/>
                    <a:p>
                      <a:endParaRPr lang="en-US" sz="1100" i="0"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2691129229"/>
                  </a:ext>
                </a:extLst>
              </a:tr>
            </a:tbl>
          </a:graphicData>
        </a:graphic>
      </p:graphicFrame>
      <p:graphicFrame>
        <p:nvGraphicFramePr>
          <p:cNvPr id="14" name="Table 13">
            <a:extLst>
              <a:ext uri="{FF2B5EF4-FFF2-40B4-BE49-F238E27FC236}">
                <a16:creationId xmlns:a16="http://schemas.microsoft.com/office/drawing/2014/main" id="{D6733E0D-3177-4F60-945A-2F510807A92F}"/>
              </a:ext>
            </a:extLst>
          </p:cNvPr>
          <p:cNvGraphicFramePr>
            <a:graphicFrameLocks noGrp="1"/>
          </p:cNvGraphicFramePr>
          <p:nvPr>
            <p:extLst>
              <p:ext uri="{D42A27DB-BD31-4B8C-83A1-F6EECF244321}">
                <p14:modId xmlns:p14="http://schemas.microsoft.com/office/powerpoint/2010/main" val="722904721"/>
              </p:ext>
            </p:extLst>
          </p:nvPr>
        </p:nvGraphicFramePr>
        <p:xfrm>
          <a:off x="5595124" y="2024214"/>
          <a:ext cx="1971675" cy="3246248"/>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3121406408"/>
                    </a:ext>
                  </a:extLst>
                </a:gridCol>
              </a:tblGrid>
              <a:tr h="362544">
                <a:tc>
                  <a:txBody>
                    <a:bodyPr/>
                    <a:lstStyle/>
                    <a:p>
                      <a:pPr marL="0" algn="ctr" defTabSz="914400" rtl="0" eaLnBrk="1" latinLnBrk="0" hangingPunct="1"/>
                      <a:r>
                        <a:rPr lang="en-US" sz="1600" b="1" kern="1200" dirty="0">
                          <a:solidFill>
                            <a:schemeClr val="lt1"/>
                          </a:solidFill>
                          <a:latin typeface="PermianSlabSerifTypeface" panose="02000000000000000000" pitchFamily="50" charset="0"/>
                          <a:ea typeface="Open Sans" panose="020B0606030504020204" pitchFamily="34" charset="0"/>
                          <a:cs typeface="Open Sans" panose="020B0606030504020204" pitchFamily="34" charset="0"/>
                        </a:rPr>
                        <a:t>Physical</a:t>
                      </a:r>
                    </a:p>
                  </a:txBody>
                  <a:tcPr>
                    <a:solidFill>
                      <a:srgbClr val="20386D"/>
                    </a:solidFill>
                  </a:tcPr>
                </a:tc>
                <a:extLst>
                  <a:ext uri="{0D108BD9-81ED-4DB2-BD59-A6C34878D82A}">
                    <a16:rowId xmlns:a16="http://schemas.microsoft.com/office/drawing/2014/main" val="3135444147"/>
                  </a:ext>
                </a:extLst>
              </a:tr>
              <a:tr h="567286">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Withdrawal from friends, family or society</a:t>
                      </a:r>
                    </a:p>
                  </a:txBody>
                  <a:tcPr/>
                </a:tc>
                <a:extLst>
                  <a:ext uri="{0D108BD9-81ED-4DB2-BD59-A6C34878D82A}">
                    <a16:rowId xmlns:a16="http://schemas.microsoft.com/office/drawing/2014/main" val="4249139859"/>
                  </a:ext>
                </a:extLst>
              </a:tr>
              <a:tr h="567286">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Ceasing activities that used to be important</a:t>
                      </a:r>
                    </a:p>
                  </a:txBody>
                  <a:tcPr/>
                </a:tc>
                <a:extLst>
                  <a:ext uri="{0D108BD9-81ED-4DB2-BD59-A6C34878D82A}">
                    <a16:rowId xmlns:a16="http://schemas.microsoft.com/office/drawing/2014/main" val="2141911545"/>
                  </a:ext>
                </a:extLst>
              </a:tr>
              <a:tr h="567286">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Giving away valued possessions</a:t>
                      </a:r>
                    </a:p>
                  </a:txBody>
                  <a:tcPr/>
                </a:tc>
                <a:extLst>
                  <a:ext uri="{0D108BD9-81ED-4DB2-BD59-A6C34878D82A}">
                    <a16:rowId xmlns:a16="http://schemas.microsoft.com/office/drawing/2014/main" val="195815346"/>
                  </a:ext>
                </a:extLst>
              </a:tr>
              <a:tr h="567286">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Increased alcohol and/or drug use</a:t>
                      </a:r>
                    </a:p>
                  </a:txBody>
                  <a:tcPr/>
                </a:tc>
                <a:extLst>
                  <a:ext uri="{0D108BD9-81ED-4DB2-BD59-A6C34878D82A}">
                    <a16:rowId xmlns:a16="http://schemas.microsoft.com/office/drawing/2014/main" val="3933992470"/>
                  </a:ext>
                </a:extLst>
              </a:tr>
              <a:tr h="614560">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Uncharacteristic or impaired judgment or behavior, e.g. risk taking</a:t>
                      </a:r>
                    </a:p>
                  </a:txBody>
                  <a:tcPr/>
                </a:tc>
                <a:extLst>
                  <a:ext uri="{0D108BD9-81ED-4DB2-BD59-A6C34878D82A}">
                    <a16:rowId xmlns:a16="http://schemas.microsoft.com/office/drawing/2014/main" val="3393061042"/>
                  </a:ext>
                </a:extLst>
              </a:tr>
            </a:tbl>
          </a:graphicData>
        </a:graphic>
      </p:graphicFrame>
    </p:spTree>
    <p:extLst>
      <p:ext uri="{BB962C8B-B14F-4D97-AF65-F5344CB8AC3E}">
        <p14:creationId xmlns:p14="http://schemas.microsoft.com/office/powerpoint/2010/main" val="224547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EA670-6D2E-4D33-A0B1-985513F501DC}"/>
              </a:ext>
            </a:extLst>
          </p:cNvPr>
          <p:cNvSpPr>
            <a:spLocks noGrp="1"/>
          </p:cNvSpPr>
          <p:nvPr>
            <p:ph type="title"/>
          </p:nvPr>
        </p:nvSpPr>
        <p:spPr>
          <a:xfrm>
            <a:off x="628650" y="1626855"/>
            <a:ext cx="7886700" cy="351164"/>
          </a:xfrm>
        </p:spPr>
        <p:txBody>
          <a:bodyPr anchor="t" anchorCtr="0"/>
          <a:lstStyle/>
          <a:p>
            <a:r>
              <a:rPr lang="en-US" dirty="0"/>
              <a:t>Protective Factors</a:t>
            </a:r>
            <a:endParaRPr lang="en-US" b="1" dirty="0">
              <a:solidFill>
                <a:srgbClr val="EF3925"/>
              </a:solidFill>
              <a:latin typeface="PermianSlabSerifTypeface" panose="02000000000000000000" pitchFamily="50" charset="0"/>
            </a:endParaRPr>
          </a:p>
        </p:txBody>
      </p:sp>
      <p:sp>
        <p:nvSpPr>
          <p:cNvPr id="4" name="Footer Placeholder 3">
            <a:extLst>
              <a:ext uri="{FF2B5EF4-FFF2-40B4-BE49-F238E27FC236}">
                <a16:creationId xmlns:a16="http://schemas.microsoft.com/office/drawing/2014/main" id="{D9319DD4-9916-438B-AA34-2C3B5CBD7B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969F0C-0A45-4FAD-9C87-FE18896560BA}"/>
              </a:ext>
            </a:extLst>
          </p:cNvPr>
          <p:cNvSpPr>
            <a:spLocks noGrp="1"/>
          </p:cNvSpPr>
          <p:nvPr>
            <p:ph type="sldNum" sz="quarter" idx="12"/>
          </p:nvPr>
        </p:nvSpPr>
        <p:spPr/>
        <p:txBody>
          <a:bodyPr/>
          <a:lstStyle/>
          <a:p>
            <a:fld id="{C594740B-4443-42E0-BD04-50747A72C1C0}" type="slidenum">
              <a:rPr lang="en-US" smtClean="0"/>
              <a:t>91</a:t>
            </a:fld>
            <a:endParaRPr lang="en-US"/>
          </a:p>
        </p:txBody>
      </p:sp>
      <p:cxnSp>
        <p:nvCxnSpPr>
          <p:cNvPr id="11" name="Straight Connector 10">
            <a:extLst>
              <a:ext uri="{FF2B5EF4-FFF2-40B4-BE49-F238E27FC236}">
                <a16:creationId xmlns:a16="http://schemas.microsoft.com/office/drawing/2014/main" id="{2AC60E33-D673-47DF-813C-A32CC76CF46C}"/>
              </a:ext>
            </a:extLst>
          </p:cNvPr>
          <p:cNvCxnSpPr>
            <a:cxnSpLocks/>
          </p:cNvCxnSpPr>
          <p:nvPr/>
        </p:nvCxnSpPr>
        <p:spPr>
          <a:xfrm>
            <a:off x="542348" y="2023138"/>
            <a:ext cx="8059304"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graphicFrame>
        <p:nvGraphicFramePr>
          <p:cNvPr id="13" name="Table 12">
            <a:extLst>
              <a:ext uri="{FF2B5EF4-FFF2-40B4-BE49-F238E27FC236}">
                <a16:creationId xmlns:a16="http://schemas.microsoft.com/office/drawing/2014/main" id="{B5C2DDF8-8B0C-4A2C-8695-935D77B975E4}"/>
              </a:ext>
            </a:extLst>
          </p:cNvPr>
          <p:cNvGraphicFramePr>
            <a:graphicFrameLocks noGrp="1"/>
          </p:cNvGraphicFramePr>
          <p:nvPr>
            <p:extLst>
              <p:ext uri="{D42A27DB-BD31-4B8C-83A1-F6EECF244321}">
                <p14:modId xmlns:p14="http://schemas.microsoft.com/office/powerpoint/2010/main" val="2322536876"/>
              </p:ext>
            </p:extLst>
          </p:nvPr>
        </p:nvGraphicFramePr>
        <p:xfrm>
          <a:off x="529495" y="2057628"/>
          <a:ext cx="3086100" cy="3296220"/>
        </p:xfrm>
        <a:graphic>
          <a:graphicData uri="http://schemas.openxmlformats.org/drawingml/2006/table">
            <a:tbl>
              <a:tblPr firstRow="1" bandRow="1">
                <a:tableStyleId>{5C22544A-7EE6-4342-B048-85BDC9FD1C3A}</a:tableStyleId>
              </a:tblPr>
              <a:tblGrid>
                <a:gridCol w="1543050">
                  <a:extLst>
                    <a:ext uri="{9D8B030D-6E8A-4147-A177-3AD203B41FA5}">
                      <a16:colId xmlns:a16="http://schemas.microsoft.com/office/drawing/2014/main" val="4128631141"/>
                    </a:ext>
                  </a:extLst>
                </a:gridCol>
                <a:gridCol w="1543050">
                  <a:extLst>
                    <a:ext uri="{9D8B030D-6E8A-4147-A177-3AD203B41FA5}">
                      <a16:colId xmlns:a16="http://schemas.microsoft.com/office/drawing/2014/main" val="3120077033"/>
                    </a:ext>
                  </a:extLst>
                </a:gridCol>
              </a:tblGrid>
              <a:tr h="681578">
                <a:tc gridSpan="2">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Individual/Personal Level</a:t>
                      </a:r>
                    </a:p>
                  </a:txBody>
                  <a:tcPr anchor="ctr">
                    <a:solidFill>
                      <a:srgbClr val="20386D"/>
                    </a:solidFill>
                  </a:tcPr>
                </a:tc>
                <a:tc hMerge="1">
                  <a:txBody>
                    <a:bodyPr/>
                    <a:lstStyle/>
                    <a:p>
                      <a:pPr algn="ctr"/>
                      <a:endParaRPr lang="en-US" sz="1600" dirty="0">
                        <a:latin typeface="PermianSlabSerifTypeface" panose="02000000000000000000" pitchFamily="50" charset="0"/>
                        <a:ea typeface="Open Sans" panose="020B0606030504020204" pitchFamily="34" charset="0"/>
                        <a:cs typeface="Open Sans" panose="020B0606030504020204" pitchFamily="34" charset="0"/>
                      </a:endParaRPr>
                    </a:p>
                  </a:txBody>
                  <a:tcPr>
                    <a:solidFill>
                      <a:srgbClr val="20386D"/>
                    </a:solidFill>
                  </a:tcPr>
                </a:tc>
                <a:extLst>
                  <a:ext uri="{0D108BD9-81ED-4DB2-BD59-A6C34878D82A}">
                    <a16:rowId xmlns:a16="http://schemas.microsoft.com/office/drawing/2014/main" val="3135444147"/>
                  </a:ext>
                </a:extLst>
              </a:tr>
              <a:tr h="493329">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Gender</a:t>
                      </a:r>
                    </a:p>
                  </a:txBody>
                  <a:tcPr anchor="ctr"/>
                </a:tc>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Positive sense of self</a:t>
                      </a:r>
                      <a:endParaRPr lang="en-US" sz="1100" i="1"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4249139859"/>
                  </a:ext>
                </a:extLst>
              </a:tr>
              <a:tr h="641326">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Good mental health and wellbeing</a:t>
                      </a:r>
                    </a:p>
                  </a:txBody>
                  <a:tcPr anchor="ctr"/>
                </a:tc>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Sense of control over life’s circumstances</a:t>
                      </a:r>
                    </a:p>
                  </a:txBody>
                  <a:tcPr anchor="ctr"/>
                </a:tc>
                <a:extLst>
                  <a:ext uri="{0D108BD9-81ED-4DB2-BD59-A6C34878D82A}">
                    <a16:rowId xmlns:a16="http://schemas.microsoft.com/office/drawing/2014/main" val="2141911545"/>
                  </a:ext>
                </a:extLst>
              </a:tr>
              <a:tr h="493329">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Good physical health</a:t>
                      </a:r>
                    </a:p>
                  </a:txBody>
                  <a:tcPr anchor="ctr"/>
                </a:tc>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Sense of meaning and purpose in life</a:t>
                      </a:r>
                    </a:p>
                  </a:txBody>
                  <a:tcPr anchor="ctr"/>
                </a:tc>
                <a:extLst>
                  <a:ext uri="{0D108BD9-81ED-4DB2-BD59-A6C34878D82A}">
                    <a16:rowId xmlns:a16="http://schemas.microsoft.com/office/drawing/2014/main" val="195815346"/>
                  </a:ext>
                </a:extLst>
              </a:tr>
              <a:tr h="493329">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Absence of alcohol and other drug use</a:t>
                      </a:r>
                    </a:p>
                  </a:txBody>
                  <a:tcPr anchor="ctr"/>
                </a:tc>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Good coping skills</a:t>
                      </a:r>
                    </a:p>
                  </a:txBody>
                  <a:tcPr anchor="ctr"/>
                </a:tc>
                <a:extLst>
                  <a:ext uri="{0D108BD9-81ED-4DB2-BD59-A6C34878D82A}">
                    <a16:rowId xmlns:a16="http://schemas.microsoft.com/office/drawing/2014/main" val="3933992470"/>
                  </a:ext>
                </a:extLst>
              </a:tr>
              <a:tr h="493329">
                <a:tc gridSpan="2">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Positive outlook and attitude of life</a:t>
                      </a:r>
                    </a:p>
                  </a:txBody>
                  <a:tcPr anchor="ctr"/>
                </a:tc>
                <a:tc hMerge="1">
                  <a:txBody>
                    <a:bodyPr/>
                    <a:lstStyle/>
                    <a:p>
                      <a:pPr algn="ctr"/>
                      <a:endParaRPr lang="en-US" sz="1100" i="0" dirty="0">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393061042"/>
                  </a:ext>
                </a:extLst>
              </a:tr>
            </a:tbl>
          </a:graphicData>
        </a:graphic>
      </p:graphicFrame>
      <p:graphicFrame>
        <p:nvGraphicFramePr>
          <p:cNvPr id="10" name="Table 9">
            <a:extLst>
              <a:ext uri="{FF2B5EF4-FFF2-40B4-BE49-F238E27FC236}">
                <a16:creationId xmlns:a16="http://schemas.microsoft.com/office/drawing/2014/main" id="{08784287-E870-45E9-9899-9DC370C10CCE}"/>
              </a:ext>
            </a:extLst>
          </p:cNvPr>
          <p:cNvGraphicFramePr>
            <a:graphicFrameLocks noGrp="1"/>
          </p:cNvGraphicFramePr>
          <p:nvPr>
            <p:extLst>
              <p:ext uri="{D42A27DB-BD31-4B8C-83A1-F6EECF244321}">
                <p14:modId xmlns:p14="http://schemas.microsoft.com/office/powerpoint/2010/main" val="2645246894"/>
              </p:ext>
            </p:extLst>
          </p:nvPr>
        </p:nvGraphicFramePr>
        <p:xfrm>
          <a:off x="3683623" y="2057629"/>
          <a:ext cx="2431427" cy="3296218"/>
        </p:xfrm>
        <a:graphic>
          <a:graphicData uri="http://schemas.openxmlformats.org/drawingml/2006/table">
            <a:tbl>
              <a:tblPr firstRow="1" bandRow="1">
                <a:tableStyleId>{5C22544A-7EE6-4342-B048-85BDC9FD1C3A}</a:tableStyleId>
              </a:tblPr>
              <a:tblGrid>
                <a:gridCol w="2431427">
                  <a:extLst>
                    <a:ext uri="{9D8B030D-6E8A-4147-A177-3AD203B41FA5}">
                      <a16:colId xmlns:a16="http://schemas.microsoft.com/office/drawing/2014/main" val="4128631141"/>
                    </a:ext>
                  </a:extLst>
                </a:gridCol>
              </a:tblGrid>
              <a:tr h="674938">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Social Level</a:t>
                      </a:r>
                    </a:p>
                  </a:txBody>
                  <a:tcPr anchor="ctr">
                    <a:solidFill>
                      <a:srgbClr val="20386D"/>
                    </a:solidFill>
                  </a:tcPr>
                </a:tc>
                <a:extLst>
                  <a:ext uri="{0D108BD9-81ED-4DB2-BD59-A6C34878D82A}">
                    <a16:rowId xmlns:a16="http://schemas.microsoft.com/office/drawing/2014/main" val="3135444147"/>
                  </a:ext>
                </a:extLst>
              </a:tr>
              <a:tr h="365760">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Physical and emotional security</a:t>
                      </a:r>
                    </a:p>
                  </a:txBody>
                  <a:tcPr anchor="ctr"/>
                </a:tc>
                <a:extLst>
                  <a:ext uri="{0D108BD9-81ED-4DB2-BD59-A6C34878D82A}">
                    <a16:rowId xmlns:a16="http://schemas.microsoft.com/office/drawing/2014/main" val="4249139859"/>
                  </a:ext>
                </a:extLst>
              </a:tr>
              <a:tr h="365760">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Family harmony</a:t>
                      </a:r>
                    </a:p>
                  </a:txBody>
                  <a:tcPr anchor="ctr"/>
                </a:tc>
                <a:extLst>
                  <a:ext uri="{0D108BD9-81ED-4DB2-BD59-A6C34878D82A}">
                    <a16:rowId xmlns:a16="http://schemas.microsoft.com/office/drawing/2014/main" val="2141911545"/>
                  </a:ext>
                </a:extLst>
              </a:tr>
              <a:tr h="365760">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Supportive and caring family</a:t>
                      </a:r>
                    </a:p>
                  </a:txBody>
                  <a:tcPr anchor="ctr"/>
                </a:tc>
                <a:extLst>
                  <a:ext uri="{0D108BD9-81ED-4DB2-BD59-A6C34878D82A}">
                    <a16:rowId xmlns:a16="http://schemas.microsoft.com/office/drawing/2014/main" val="195815346"/>
                  </a:ext>
                </a:extLst>
              </a:tr>
              <a:tr h="365760">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Supportive social relationships</a:t>
                      </a:r>
                    </a:p>
                  </a:txBody>
                  <a:tcPr anchor="ctr"/>
                </a:tc>
                <a:extLst>
                  <a:ext uri="{0D108BD9-81ED-4DB2-BD59-A6C34878D82A}">
                    <a16:rowId xmlns:a16="http://schemas.microsoft.com/office/drawing/2014/main" val="3933992470"/>
                  </a:ext>
                </a:extLst>
              </a:tr>
              <a:tr h="365760">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Sense of self-determination</a:t>
                      </a:r>
                    </a:p>
                  </a:txBody>
                  <a:tcPr anchor="ctr"/>
                </a:tc>
                <a:extLst>
                  <a:ext uri="{0D108BD9-81ED-4DB2-BD59-A6C34878D82A}">
                    <a16:rowId xmlns:a16="http://schemas.microsoft.com/office/drawing/2014/main" val="3393061042"/>
                  </a:ext>
                </a:extLst>
              </a:tr>
              <a:tr h="365760">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Good communication skills</a:t>
                      </a:r>
                    </a:p>
                  </a:txBody>
                  <a:tcPr anchor="ctr"/>
                </a:tc>
                <a:extLst>
                  <a:ext uri="{0D108BD9-81ED-4DB2-BD59-A6C34878D82A}">
                    <a16:rowId xmlns:a16="http://schemas.microsoft.com/office/drawing/2014/main" val="634155986"/>
                  </a:ext>
                </a:extLst>
              </a:tr>
              <a:tr h="365760">
                <a:tc>
                  <a:txBody>
                    <a:bodyPr/>
                    <a:lstStyle/>
                    <a:p>
                      <a:pPr algn="l"/>
                      <a:r>
                        <a:rPr lang="en-US" sz="1100" i="0" dirty="0">
                          <a:latin typeface="Open Sans" panose="020B0606030504020204" pitchFamily="34" charset="0"/>
                          <a:ea typeface="Open Sans" panose="020B0606030504020204" pitchFamily="34" charset="0"/>
                          <a:cs typeface="Open Sans" panose="020B0606030504020204" pitchFamily="34" charset="0"/>
                        </a:rPr>
                        <a:t>No family history of suicide or mental illness</a:t>
                      </a:r>
                    </a:p>
                  </a:txBody>
                  <a:tcPr anchor="ctr"/>
                </a:tc>
                <a:extLst>
                  <a:ext uri="{0D108BD9-81ED-4DB2-BD59-A6C34878D82A}">
                    <a16:rowId xmlns:a16="http://schemas.microsoft.com/office/drawing/2014/main" val="2691129229"/>
                  </a:ext>
                </a:extLst>
              </a:tr>
            </a:tbl>
          </a:graphicData>
        </a:graphic>
      </p:graphicFrame>
      <p:graphicFrame>
        <p:nvGraphicFramePr>
          <p:cNvPr id="12" name="Table 11">
            <a:extLst>
              <a:ext uri="{FF2B5EF4-FFF2-40B4-BE49-F238E27FC236}">
                <a16:creationId xmlns:a16="http://schemas.microsoft.com/office/drawing/2014/main" id="{F21E5FFE-C379-4E19-B8D1-C329F2540771}"/>
              </a:ext>
            </a:extLst>
          </p:cNvPr>
          <p:cNvGraphicFramePr>
            <a:graphicFrameLocks noGrp="1"/>
          </p:cNvGraphicFramePr>
          <p:nvPr>
            <p:extLst>
              <p:ext uri="{D42A27DB-BD31-4B8C-83A1-F6EECF244321}">
                <p14:modId xmlns:p14="http://schemas.microsoft.com/office/powerpoint/2010/main" val="1560899810"/>
              </p:ext>
            </p:extLst>
          </p:nvPr>
        </p:nvGraphicFramePr>
        <p:xfrm>
          <a:off x="6168005" y="2057629"/>
          <a:ext cx="2431427" cy="3304523"/>
        </p:xfrm>
        <a:graphic>
          <a:graphicData uri="http://schemas.openxmlformats.org/drawingml/2006/table">
            <a:tbl>
              <a:tblPr firstRow="1" bandRow="1">
                <a:tableStyleId>{5C22544A-7EE6-4342-B048-85BDC9FD1C3A}</a:tableStyleId>
              </a:tblPr>
              <a:tblGrid>
                <a:gridCol w="2431427">
                  <a:extLst>
                    <a:ext uri="{9D8B030D-6E8A-4147-A177-3AD203B41FA5}">
                      <a16:colId xmlns:a16="http://schemas.microsoft.com/office/drawing/2014/main" val="4128631141"/>
                    </a:ext>
                  </a:extLst>
                </a:gridCol>
              </a:tblGrid>
              <a:tr h="674938">
                <a:tc>
                  <a:txBody>
                    <a:bodyPr/>
                    <a:lstStyle/>
                    <a:p>
                      <a:pPr marL="0" algn="ctr" defTabSz="914400" rtl="0" eaLnBrk="1" latinLnBrk="0" hangingPunct="1"/>
                      <a:r>
                        <a:rPr lang="en-US" sz="1600" b="1" kern="1200" dirty="0">
                          <a:solidFill>
                            <a:schemeClr val="lt1"/>
                          </a:solidFill>
                          <a:latin typeface="PermianSlabSerifTypeface" panose="02000000000000000000" pitchFamily="50" charset="0"/>
                          <a:ea typeface="Open Sans" panose="020B0606030504020204" pitchFamily="34" charset="0"/>
                          <a:cs typeface="Open Sans" panose="020B0606030504020204" pitchFamily="34" charset="0"/>
                        </a:rPr>
                        <a:t>Life Environment</a:t>
                      </a:r>
                    </a:p>
                  </a:txBody>
                  <a:tcPr anchor="ctr">
                    <a:solidFill>
                      <a:srgbClr val="20386D"/>
                    </a:solidFill>
                  </a:tcPr>
                </a:tc>
                <a:extLst>
                  <a:ext uri="{0D108BD9-81ED-4DB2-BD59-A6C34878D82A}">
                    <a16:rowId xmlns:a16="http://schemas.microsoft.com/office/drawing/2014/main" val="3135444147"/>
                  </a:ext>
                </a:extLst>
              </a:tr>
              <a:tr h="669851">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Safe and secure living environment</a:t>
                      </a:r>
                    </a:p>
                  </a:txBody>
                  <a:tcPr anchor="ctr"/>
                </a:tc>
                <a:extLst>
                  <a:ext uri="{0D108BD9-81ED-4DB2-BD59-A6C34878D82A}">
                    <a16:rowId xmlns:a16="http://schemas.microsoft.com/office/drawing/2014/main" val="4249139859"/>
                  </a:ext>
                </a:extLst>
              </a:tr>
              <a:tr h="648586">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Financial security</a:t>
                      </a:r>
                    </a:p>
                  </a:txBody>
                  <a:tcPr anchor="ctr"/>
                </a:tc>
                <a:extLst>
                  <a:ext uri="{0D108BD9-81ED-4DB2-BD59-A6C34878D82A}">
                    <a16:rowId xmlns:a16="http://schemas.microsoft.com/office/drawing/2014/main" val="2141911545"/>
                  </a:ext>
                </a:extLst>
              </a:tr>
              <a:tr h="708436">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Employment</a:t>
                      </a:r>
                    </a:p>
                  </a:txBody>
                  <a:tcPr anchor="ctr"/>
                </a:tc>
                <a:extLst>
                  <a:ext uri="{0D108BD9-81ED-4DB2-BD59-A6C34878D82A}">
                    <a16:rowId xmlns:a16="http://schemas.microsoft.com/office/drawing/2014/main" val="195815346"/>
                  </a:ext>
                </a:extLst>
              </a:tr>
              <a:tr h="602712">
                <a:tc>
                  <a:txBody>
                    <a:bodyPr/>
                    <a:lstStyle/>
                    <a:p>
                      <a:pPr algn="l"/>
                      <a:r>
                        <a:rPr lang="en-US" sz="1100" dirty="0">
                          <a:latin typeface="Open Sans" panose="020B0606030504020204" pitchFamily="34" charset="0"/>
                          <a:ea typeface="Open Sans" panose="020B0606030504020204" pitchFamily="34" charset="0"/>
                          <a:cs typeface="Open Sans" panose="020B0606030504020204" pitchFamily="34" charset="0"/>
                        </a:rPr>
                        <a:t>Safe and affordable housing</a:t>
                      </a:r>
                    </a:p>
                  </a:txBody>
                  <a:tcPr anchor="ctr"/>
                </a:tc>
                <a:extLst>
                  <a:ext uri="{0D108BD9-81ED-4DB2-BD59-A6C34878D82A}">
                    <a16:rowId xmlns:a16="http://schemas.microsoft.com/office/drawing/2014/main" val="3933992470"/>
                  </a:ext>
                </a:extLst>
              </a:tr>
            </a:tbl>
          </a:graphicData>
        </a:graphic>
      </p:graphicFrame>
    </p:spTree>
    <p:extLst>
      <p:ext uri="{BB962C8B-B14F-4D97-AF65-F5344CB8AC3E}">
        <p14:creationId xmlns:p14="http://schemas.microsoft.com/office/powerpoint/2010/main" val="4359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1A00A-8C47-4882-ACEB-5B15D6019305}"/>
              </a:ext>
            </a:extLst>
          </p:cNvPr>
          <p:cNvSpPr>
            <a:spLocks noGrp="1"/>
          </p:cNvSpPr>
          <p:nvPr>
            <p:ph type="title"/>
          </p:nvPr>
        </p:nvSpPr>
        <p:spPr>
          <a:xfrm>
            <a:off x="628650" y="3011204"/>
            <a:ext cx="7886700" cy="632674"/>
          </a:xfrm>
        </p:spPr>
        <p:txBody>
          <a:bodyPr/>
          <a:lstStyle/>
          <a:p>
            <a:r>
              <a:rPr lang="en-US" dirty="0"/>
              <a:t>Principles that Guide the Assessment Process</a:t>
            </a:r>
          </a:p>
        </p:txBody>
      </p:sp>
      <p:sp>
        <p:nvSpPr>
          <p:cNvPr id="4" name="Footer Placeholder 3">
            <a:extLst>
              <a:ext uri="{FF2B5EF4-FFF2-40B4-BE49-F238E27FC236}">
                <a16:creationId xmlns:a16="http://schemas.microsoft.com/office/drawing/2014/main" id="{1BD4EDAE-8327-47A6-A0F2-1C3F011680F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F55176B-8DE4-4679-AD3C-F6B4D9FA737B}"/>
              </a:ext>
            </a:extLst>
          </p:cNvPr>
          <p:cNvSpPr>
            <a:spLocks noGrp="1"/>
          </p:cNvSpPr>
          <p:nvPr>
            <p:ph type="sldNum" sz="quarter" idx="12"/>
          </p:nvPr>
        </p:nvSpPr>
        <p:spPr/>
        <p:txBody>
          <a:bodyPr/>
          <a:lstStyle/>
          <a:p>
            <a:fld id="{C594740B-4443-42E0-BD04-50747A72C1C0}" type="slidenum">
              <a:rPr lang="en-US" smtClean="0"/>
              <a:t>92</a:t>
            </a:fld>
            <a:endParaRPr lang="en-US"/>
          </a:p>
        </p:txBody>
      </p:sp>
      <p:sp>
        <p:nvSpPr>
          <p:cNvPr id="6" name="Title 1">
            <a:extLst>
              <a:ext uri="{FF2B5EF4-FFF2-40B4-BE49-F238E27FC236}">
                <a16:creationId xmlns:a16="http://schemas.microsoft.com/office/drawing/2014/main" id="{3DAA7380-4206-4B9D-B2C6-67A89A0B2F5F}"/>
              </a:ext>
            </a:extLst>
          </p:cNvPr>
          <p:cNvSpPr txBox="1">
            <a:spLocks/>
          </p:cNvSpPr>
          <p:nvPr/>
        </p:nvSpPr>
        <p:spPr>
          <a:xfrm>
            <a:off x="628650" y="675187"/>
            <a:ext cx="7886700" cy="632674"/>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2400" b="1" kern="1200">
                <a:solidFill>
                  <a:srgbClr val="EF3925"/>
                </a:solidFill>
                <a:latin typeface="PermianSlabSerifTypeface" panose="02000000000000000000" pitchFamily="50" charset="0"/>
                <a:ea typeface="+mj-ea"/>
                <a:cs typeface="+mj-cs"/>
              </a:defRPr>
            </a:lvl1pPr>
          </a:lstStyle>
          <a:p>
            <a:pPr algn="ctr"/>
            <a:r>
              <a:rPr lang="en-US" dirty="0"/>
              <a:t>Terminology</a:t>
            </a:r>
          </a:p>
        </p:txBody>
      </p:sp>
      <p:sp>
        <p:nvSpPr>
          <p:cNvPr id="7" name="Content Placeholder 2">
            <a:extLst>
              <a:ext uri="{FF2B5EF4-FFF2-40B4-BE49-F238E27FC236}">
                <a16:creationId xmlns:a16="http://schemas.microsoft.com/office/drawing/2014/main" id="{CBF49D3D-1211-4500-BAD1-FB49B16CBC7B}"/>
              </a:ext>
            </a:extLst>
          </p:cNvPr>
          <p:cNvSpPr txBox="1">
            <a:spLocks/>
          </p:cNvSpPr>
          <p:nvPr/>
        </p:nvSpPr>
        <p:spPr>
          <a:xfrm>
            <a:off x="4686919" y="1717168"/>
            <a:ext cx="3739392" cy="1028889"/>
          </a:xfrm>
          <a:prstGeom prst="rect">
            <a:avLst/>
          </a:prstGeom>
        </p:spPr>
        <p:txBody>
          <a:bodyPr vert="horz" lIns="68580" tIns="34290" rIns="68580" bIns="3429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spcBef>
                <a:spcPts val="450"/>
              </a:spcBef>
              <a:buFont typeface="Arial" panose="020B0604020202020204" pitchFamily="34" charset="0"/>
              <a:buChar char="•"/>
            </a:pPr>
            <a:r>
              <a:rPr lang="en-US" sz="1200" dirty="0"/>
              <a:t>Died by suicide</a:t>
            </a:r>
          </a:p>
          <a:p>
            <a:pPr marL="214308" indent="-214308">
              <a:spcBef>
                <a:spcPts val="450"/>
              </a:spcBef>
              <a:buFont typeface="Arial" panose="020B0604020202020204" pitchFamily="34" charset="0"/>
              <a:buChar char="•"/>
            </a:pPr>
            <a:r>
              <a:rPr lang="en-US" sz="1200" dirty="0"/>
              <a:t>Suicidal</a:t>
            </a:r>
          </a:p>
          <a:p>
            <a:pPr marL="214308" indent="-214308">
              <a:spcBef>
                <a:spcPts val="450"/>
              </a:spcBef>
              <a:buFont typeface="Arial" panose="020B0604020202020204" pitchFamily="34" charset="0"/>
              <a:buChar char="•"/>
            </a:pPr>
            <a:r>
              <a:rPr lang="en-US" sz="1200" dirty="0"/>
              <a:t>Self-directed violence</a:t>
            </a:r>
          </a:p>
          <a:p>
            <a:pPr marL="214308" indent="-214308">
              <a:spcBef>
                <a:spcPts val="450"/>
              </a:spcBef>
              <a:buFont typeface="Arial" panose="020B0604020202020204" pitchFamily="34" charset="0"/>
              <a:buChar char="•"/>
            </a:pPr>
            <a:r>
              <a:rPr lang="en-US" sz="1200" dirty="0"/>
              <a:t>Interrupted suicide attempt</a:t>
            </a:r>
          </a:p>
          <a:p>
            <a:pPr marL="214308" indent="-214308">
              <a:spcBef>
                <a:spcPts val="450"/>
              </a:spcBef>
              <a:buFont typeface="Arial" panose="020B0604020202020204" pitchFamily="34" charset="0"/>
              <a:buChar char="•"/>
            </a:pPr>
            <a:r>
              <a:rPr lang="en-US" sz="1200" dirty="0"/>
              <a:t>Aborted suicide attempt</a:t>
            </a:r>
          </a:p>
          <a:p>
            <a:pPr marL="214308" indent="-214308">
              <a:spcBef>
                <a:spcPts val="450"/>
              </a:spcBef>
              <a:buFont typeface="Arial" panose="020B0604020202020204" pitchFamily="34" charset="0"/>
              <a:buChar char="•"/>
            </a:pPr>
            <a:r>
              <a:rPr lang="en-US" sz="1200" dirty="0"/>
              <a:t>Suicide attempt</a:t>
            </a:r>
          </a:p>
          <a:p>
            <a:pPr marL="214308" indent="-214308">
              <a:spcBef>
                <a:spcPts val="450"/>
              </a:spcBef>
              <a:buFont typeface="Arial" panose="020B0604020202020204" pitchFamily="34" charset="0"/>
              <a:buChar char="•"/>
            </a:pPr>
            <a:r>
              <a:rPr lang="en-US" sz="1200" dirty="0"/>
              <a:t>Non-suicidal self-directed violence</a:t>
            </a:r>
          </a:p>
        </p:txBody>
      </p:sp>
      <p:sp>
        <p:nvSpPr>
          <p:cNvPr id="8" name="Rectangle 7">
            <a:extLst>
              <a:ext uri="{FF2B5EF4-FFF2-40B4-BE49-F238E27FC236}">
                <a16:creationId xmlns:a16="http://schemas.microsoft.com/office/drawing/2014/main" id="{8279F05F-A016-430D-92DC-DFF7A251AD04}"/>
              </a:ext>
            </a:extLst>
          </p:cNvPr>
          <p:cNvSpPr/>
          <p:nvPr/>
        </p:nvSpPr>
        <p:spPr>
          <a:xfrm>
            <a:off x="755576" y="1214588"/>
            <a:ext cx="7632849" cy="1688100"/>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9" name="Content Placeholder 2">
            <a:extLst>
              <a:ext uri="{FF2B5EF4-FFF2-40B4-BE49-F238E27FC236}">
                <a16:creationId xmlns:a16="http://schemas.microsoft.com/office/drawing/2014/main" id="{BE3DF55F-C011-4A54-886D-FC3FA91D8CAD}"/>
              </a:ext>
            </a:extLst>
          </p:cNvPr>
          <p:cNvSpPr txBox="1">
            <a:spLocks/>
          </p:cNvSpPr>
          <p:nvPr/>
        </p:nvSpPr>
        <p:spPr>
          <a:xfrm>
            <a:off x="882503" y="1368432"/>
            <a:ext cx="3166984" cy="350002"/>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b="1" dirty="0">
                <a:solidFill>
                  <a:srgbClr val="20386D"/>
                </a:solidFill>
                <a:latin typeface="PermianSlabSerifTypeface" panose="02000000000000000000" pitchFamily="50" charset="0"/>
              </a:rPr>
              <a:t>Terms that promote stigma</a:t>
            </a:r>
            <a:endParaRPr lang="en-US" sz="1200" dirty="0"/>
          </a:p>
        </p:txBody>
      </p:sp>
      <p:sp>
        <p:nvSpPr>
          <p:cNvPr id="10" name="Content Placeholder 2">
            <a:extLst>
              <a:ext uri="{FF2B5EF4-FFF2-40B4-BE49-F238E27FC236}">
                <a16:creationId xmlns:a16="http://schemas.microsoft.com/office/drawing/2014/main" id="{0BE70884-F168-45DA-893F-E2C0B4EB818C}"/>
              </a:ext>
            </a:extLst>
          </p:cNvPr>
          <p:cNvSpPr txBox="1">
            <a:spLocks/>
          </p:cNvSpPr>
          <p:nvPr/>
        </p:nvSpPr>
        <p:spPr>
          <a:xfrm>
            <a:off x="882502" y="1717168"/>
            <a:ext cx="3583236" cy="1072196"/>
          </a:xfrm>
          <a:prstGeom prst="rect">
            <a:avLst/>
          </a:prstGeom>
        </p:spPr>
        <p:txBody>
          <a:bodyPr vert="horz" lIns="68580" tIns="34290" rIns="68580" bIns="3429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spcBef>
                <a:spcPts val="450"/>
              </a:spcBef>
              <a:buFont typeface="Arial" panose="020B0604020202020204" pitchFamily="34" charset="0"/>
              <a:buChar char="•"/>
            </a:pPr>
            <a:r>
              <a:rPr lang="en-US" sz="1200" dirty="0"/>
              <a:t>Committed suicide</a:t>
            </a:r>
          </a:p>
          <a:p>
            <a:pPr marL="214308" indent="-214308">
              <a:spcBef>
                <a:spcPts val="450"/>
              </a:spcBef>
              <a:buFont typeface="Arial" panose="020B0604020202020204" pitchFamily="34" charset="0"/>
              <a:buChar char="•"/>
            </a:pPr>
            <a:r>
              <a:rPr lang="en-US" sz="1200" dirty="0"/>
              <a:t>Failed attempt</a:t>
            </a:r>
          </a:p>
          <a:p>
            <a:pPr marL="214308" indent="-214308">
              <a:spcBef>
                <a:spcPts val="450"/>
              </a:spcBef>
              <a:buFont typeface="Arial" panose="020B0604020202020204" pitchFamily="34" charset="0"/>
              <a:buChar char="•"/>
            </a:pPr>
            <a:r>
              <a:rPr lang="en-US" sz="1200" dirty="0"/>
              <a:t>Para suicide</a:t>
            </a:r>
          </a:p>
          <a:p>
            <a:pPr marL="214308" indent="-214308">
              <a:spcBef>
                <a:spcPts val="450"/>
              </a:spcBef>
              <a:buFont typeface="Arial" panose="020B0604020202020204" pitchFamily="34" charset="0"/>
              <a:buChar char="•"/>
            </a:pPr>
            <a:r>
              <a:rPr lang="en-US" sz="1200" dirty="0"/>
              <a:t>Suicide victim</a:t>
            </a:r>
          </a:p>
          <a:p>
            <a:pPr marL="214308" indent="-214308">
              <a:spcBef>
                <a:spcPts val="450"/>
              </a:spcBef>
              <a:buFont typeface="Arial" panose="020B0604020202020204" pitchFamily="34" charset="0"/>
              <a:buChar char="•"/>
            </a:pPr>
            <a:r>
              <a:rPr lang="en-US" sz="1200" dirty="0"/>
              <a:t>Suicide gesture</a:t>
            </a:r>
          </a:p>
          <a:p>
            <a:pPr marL="214308" indent="-214308">
              <a:spcBef>
                <a:spcPts val="450"/>
              </a:spcBef>
              <a:buFont typeface="Arial" panose="020B0604020202020204" pitchFamily="34" charset="0"/>
              <a:buChar char="•"/>
            </a:pPr>
            <a:r>
              <a:rPr lang="en-US" sz="1200" dirty="0"/>
              <a:t>Manipulative act</a:t>
            </a:r>
          </a:p>
          <a:p>
            <a:pPr marL="214308" indent="-214308">
              <a:spcBef>
                <a:spcPts val="450"/>
              </a:spcBef>
              <a:buFont typeface="Arial" panose="020B0604020202020204" pitchFamily="34" charset="0"/>
              <a:buChar char="•"/>
            </a:pPr>
            <a:r>
              <a:rPr lang="en-US" sz="1200" dirty="0"/>
              <a:t>Suicide threat</a:t>
            </a:r>
          </a:p>
          <a:p>
            <a:pPr marL="214308" indent="-214308">
              <a:spcBef>
                <a:spcPts val="450"/>
              </a:spcBef>
              <a:buFont typeface="Arial" panose="020B0604020202020204" pitchFamily="34" charset="0"/>
              <a:buChar char="•"/>
            </a:pPr>
            <a:r>
              <a:rPr lang="en-US" sz="1200" dirty="0"/>
              <a:t>Successful suicide</a:t>
            </a:r>
          </a:p>
        </p:txBody>
      </p:sp>
      <p:sp>
        <p:nvSpPr>
          <p:cNvPr id="11" name="Content Placeholder 2">
            <a:extLst>
              <a:ext uri="{FF2B5EF4-FFF2-40B4-BE49-F238E27FC236}">
                <a16:creationId xmlns:a16="http://schemas.microsoft.com/office/drawing/2014/main" id="{B84207EF-6F30-42E5-907A-E870074BC1EB}"/>
              </a:ext>
            </a:extLst>
          </p:cNvPr>
          <p:cNvSpPr txBox="1">
            <a:spLocks/>
          </p:cNvSpPr>
          <p:nvPr/>
        </p:nvSpPr>
        <p:spPr>
          <a:xfrm>
            <a:off x="4763394" y="1359167"/>
            <a:ext cx="3166984" cy="350002"/>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b="1" dirty="0">
                <a:solidFill>
                  <a:srgbClr val="20386D"/>
                </a:solidFill>
                <a:latin typeface="PermianSlabSerifTypeface" panose="02000000000000000000" pitchFamily="50" charset="0"/>
              </a:rPr>
              <a:t>Preferred Terminology</a:t>
            </a:r>
            <a:endParaRPr lang="en-US" sz="1200" dirty="0"/>
          </a:p>
        </p:txBody>
      </p:sp>
      <p:cxnSp>
        <p:nvCxnSpPr>
          <p:cNvPr id="12" name="line1">
            <a:extLst>
              <a:ext uri="{FF2B5EF4-FFF2-40B4-BE49-F238E27FC236}">
                <a16:creationId xmlns:a16="http://schemas.microsoft.com/office/drawing/2014/main" id="{2CEE2AF7-C778-4579-B288-8B47ED199A76}"/>
              </a:ext>
            </a:extLst>
          </p:cNvPr>
          <p:cNvCxnSpPr>
            <a:cxnSpLocks/>
          </p:cNvCxnSpPr>
          <p:nvPr/>
        </p:nvCxnSpPr>
        <p:spPr>
          <a:xfrm>
            <a:off x="893135" y="1672388"/>
            <a:ext cx="3327991"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15" name="line2">
            <a:extLst>
              <a:ext uri="{FF2B5EF4-FFF2-40B4-BE49-F238E27FC236}">
                <a16:creationId xmlns:a16="http://schemas.microsoft.com/office/drawing/2014/main" id="{CAD44AA2-872B-4EDF-B057-FF0DBAB13004}"/>
              </a:ext>
            </a:extLst>
          </p:cNvPr>
          <p:cNvCxnSpPr>
            <a:cxnSpLocks/>
          </p:cNvCxnSpPr>
          <p:nvPr/>
        </p:nvCxnSpPr>
        <p:spPr>
          <a:xfrm>
            <a:off x="4763394" y="1672388"/>
            <a:ext cx="3327991"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B414806E-0A0B-447F-9FED-B7A330514A0A}"/>
              </a:ext>
            </a:extLst>
          </p:cNvPr>
          <p:cNvSpPr txBox="1">
            <a:spLocks/>
          </p:cNvSpPr>
          <p:nvPr/>
        </p:nvSpPr>
        <p:spPr>
          <a:xfrm>
            <a:off x="4686919" y="4107930"/>
            <a:ext cx="3739392" cy="1028889"/>
          </a:xfrm>
          <a:prstGeom prst="rect">
            <a:avLst/>
          </a:prstGeom>
        </p:spPr>
        <p:txBody>
          <a:bodyPr vert="horz" lIns="68580" tIns="34290" rIns="68580" bIns="3429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spcBef>
                <a:spcPts val="450"/>
              </a:spcBef>
              <a:buFont typeface="Arial" panose="020B0604020202020204" pitchFamily="34" charset="0"/>
              <a:buChar char="•"/>
            </a:pPr>
            <a:r>
              <a:rPr lang="en-US" sz="1200" dirty="0"/>
              <a:t>Military and Veterans</a:t>
            </a:r>
          </a:p>
          <a:p>
            <a:pPr marL="214308" indent="-214308">
              <a:spcBef>
                <a:spcPts val="450"/>
              </a:spcBef>
              <a:buFont typeface="Arial" panose="020B0604020202020204" pitchFamily="34" charset="0"/>
              <a:buChar char="•"/>
            </a:pPr>
            <a:r>
              <a:rPr lang="en-US" sz="1200" dirty="0"/>
              <a:t>LGBT</a:t>
            </a:r>
          </a:p>
          <a:p>
            <a:pPr marL="214308" indent="-214308">
              <a:spcBef>
                <a:spcPts val="450"/>
              </a:spcBef>
              <a:buFont typeface="Arial" panose="020B0604020202020204" pitchFamily="34" charset="0"/>
              <a:buChar char="•"/>
            </a:pPr>
            <a:r>
              <a:rPr lang="en-US" sz="1200" dirty="0"/>
              <a:t>Bullying</a:t>
            </a:r>
          </a:p>
          <a:p>
            <a:pPr marL="214308" indent="-214308">
              <a:spcBef>
                <a:spcPts val="450"/>
              </a:spcBef>
              <a:buFont typeface="Arial" panose="020B0604020202020204" pitchFamily="34" charset="0"/>
              <a:buChar char="•"/>
            </a:pPr>
            <a:r>
              <a:rPr lang="en-US" sz="1200" dirty="0"/>
              <a:t>Schizophrenia</a:t>
            </a:r>
          </a:p>
          <a:p>
            <a:pPr marL="214308" indent="-214308">
              <a:spcBef>
                <a:spcPts val="450"/>
              </a:spcBef>
              <a:buFont typeface="Arial" panose="020B0604020202020204" pitchFamily="34" charset="0"/>
              <a:buChar char="•"/>
            </a:pPr>
            <a:r>
              <a:rPr lang="en-US" sz="1200" dirty="0"/>
              <a:t>Personality Disorders</a:t>
            </a:r>
          </a:p>
          <a:p>
            <a:pPr marL="214308" indent="-214308">
              <a:spcBef>
                <a:spcPts val="450"/>
              </a:spcBef>
              <a:buFont typeface="Arial" panose="020B0604020202020204" pitchFamily="34" charset="0"/>
              <a:buChar char="•"/>
            </a:pPr>
            <a:r>
              <a:rPr lang="en-US" sz="1200" dirty="0"/>
              <a:t>Intellectual Disability</a:t>
            </a:r>
          </a:p>
          <a:p>
            <a:pPr marL="214308" indent="-214308">
              <a:spcBef>
                <a:spcPts val="450"/>
              </a:spcBef>
              <a:buFont typeface="Arial" panose="020B0604020202020204" pitchFamily="34" charset="0"/>
              <a:buChar char="•"/>
            </a:pPr>
            <a:r>
              <a:rPr lang="en-US" sz="1200" dirty="0"/>
              <a:t>TBI</a:t>
            </a:r>
          </a:p>
          <a:p>
            <a:pPr marL="214308" indent="-214308">
              <a:spcBef>
                <a:spcPts val="450"/>
              </a:spcBef>
              <a:buFont typeface="Arial" panose="020B0604020202020204" pitchFamily="34" charset="0"/>
              <a:buChar char="•"/>
            </a:pPr>
            <a:r>
              <a:rPr lang="en-US" sz="1200" dirty="0"/>
              <a:t>SUD</a:t>
            </a:r>
          </a:p>
        </p:txBody>
      </p:sp>
      <p:sp>
        <p:nvSpPr>
          <p:cNvPr id="17" name="Rectangle 16">
            <a:extLst>
              <a:ext uri="{FF2B5EF4-FFF2-40B4-BE49-F238E27FC236}">
                <a16:creationId xmlns:a16="http://schemas.microsoft.com/office/drawing/2014/main" id="{E733126B-0C31-4070-8F49-9F78F75EE7F7}"/>
              </a:ext>
            </a:extLst>
          </p:cNvPr>
          <p:cNvSpPr/>
          <p:nvPr/>
        </p:nvSpPr>
        <p:spPr>
          <a:xfrm>
            <a:off x="755576" y="3605349"/>
            <a:ext cx="7632849" cy="265722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8" name="Content Placeholder 2">
            <a:extLst>
              <a:ext uri="{FF2B5EF4-FFF2-40B4-BE49-F238E27FC236}">
                <a16:creationId xmlns:a16="http://schemas.microsoft.com/office/drawing/2014/main" id="{CCE925C9-CA8B-4124-8F6E-79D33F251831}"/>
              </a:ext>
            </a:extLst>
          </p:cNvPr>
          <p:cNvSpPr txBox="1">
            <a:spLocks/>
          </p:cNvSpPr>
          <p:nvPr/>
        </p:nvSpPr>
        <p:spPr>
          <a:xfrm>
            <a:off x="882503" y="3759194"/>
            <a:ext cx="3166984" cy="350002"/>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b="1" dirty="0">
                <a:solidFill>
                  <a:srgbClr val="20386D"/>
                </a:solidFill>
                <a:latin typeface="PermianSlabSerifTypeface" panose="02000000000000000000" pitchFamily="50" charset="0"/>
              </a:rPr>
              <a:t>Clinical Determination</a:t>
            </a:r>
            <a:endParaRPr lang="en-US" sz="1200" dirty="0"/>
          </a:p>
        </p:txBody>
      </p:sp>
      <p:sp>
        <p:nvSpPr>
          <p:cNvPr id="19" name="Content Placeholder 2">
            <a:extLst>
              <a:ext uri="{FF2B5EF4-FFF2-40B4-BE49-F238E27FC236}">
                <a16:creationId xmlns:a16="http://schemas.microsoft.com/office/drawing/2014/main" id="{502754F4-07CE-4E38-B463-E641DAD74C41}"/>
              </a:ext>
            </a:extLst>
          </p:cNvPr>
          <p:cNvSpPr txBox="1">
            <a:spLocks/>
          </p:cNvSpPr>
          <p:nvPr/>
        </p:nvSpPr>
        <p:spPr>
          <a:xfrm>
            <a:off x="882502" y="4107929"/>
            <a:ext cx="3583236" cy="1168609"/>
          </a:xfrm>
          <a:prstGeom prst="rect">
            <a:avLst/>
          </a:prstGeom>
        </p:spPr>
        <p:txBody>
          <a:bodyPr vert="horz" lIns="68580" tIns="34290" rIns="68580" bIns="3429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spcBef>
                <a:spcPts val="450"/>
              </a:spcBef>
              <a:buFont typeface="Arial" panose="020B0604020202020204" pitchFamily="34" charset="0"/>
              <a:buChar char="•"/>
            </a:pPr>
            <a:r>
              <a:rPr lang="en-US" sz="1200" dirty="0"/>
              <a:t>Techniques to solicit level of suicidal thinking</a:t>
            </a:r>
          </a:p>
          <a:p>
            <a:pPr marL="214308" indent="-214308">
              <a:spcBef>
                <a:spcPts val="450"/>
              </a:spcBef>
              <a:buFont typeface="Arial" panose="020B0604020202020204" pitchFamily="34" charset="0"/>
              <a:buChar char="•"/>
            </a:pPr>
            <a:r>
              <a:rPr lang="en-US" sz="1200" dirty="0"/>
              <a:t>Determining self harm</a:t>
            </a:r>
          </a:p>
          <a:p>
            <a:pPr marL="214308" indent="-214308">
              <a:spcBef>
                <a:spcPts val="450"/>
              </a:spcBef>
              <a:buFont typeface="Arial" panose="020B0604020202020204" pitchFamily="34" charset="0"/>
              <a:buChar char="•"/>
            </a:pPr>
            <a:r>
              <a:rPr lang="en-US" sz="1200" dirty="0"/>
              <a:t>Suicidal intent</a:t>
            </a:r>
          </a:p>
          <a:p>
            <a:pPr marL="214308" indent="-214308">
              <a:spcBef>
                <a:spcPts val="450"/>
              </a:spcBef>
              <a:buFont typeface="Arial" panose="020B0604020202020204" pitchFamily="34" charset="0"/>
              <a:buChar char="•"/>
            </a:pPr>
            <a:r>
              <a:rPr lang="en-US" sz="1200" dirty="0"/>
              <a:t>Risk formulation</a:t>
            </a:r>
          </a:p>
          <a:p>
            <a:pPr marL="214308" indent="-214308">
              <a:spcBef>
                <a:spcPts val="450"/>
              </a:spcBef>
              <a:buFont typeface="Arial" panose="020B0604020202020204" pitchFamily="34" charset="0"/>
              <a:buChar char="•"/>
            </a:pPr>
            <a:r>
              <a:rPr lang="en-US" sz="1200" dirty="0"/>
              <a:t>Disposition</a:t>
            </a:r>
          </a:p>
          <a:p>
            <a:pPr marL="214308" indent="-214308">
              <a:spcBef>
                <a:spcPts val="450"/>
              </a:spcBef>
              <a:buFont typeface="Arial" panose="020B0604020202020204" pitchFamily="34" charset="0"/>
              <a:buChar char="•"/>
            </a:pPr>
            <a:r>
              <a:rPr lang="en-US" sz="1200" dirty="0"/>
              <a:t>Safety planning</a:t>
            </a:r>
          </a:p>
          <a:p>
            <a:pPr marL="214308" indent="-214308">
              <a:spcBef>
                <a:spcPts val="450"/>
              </a:spcBef>
              <a:buFont typeface="Arial" panose="020B0604020202020204" pitchFamily="34" charset="0"/>
              <a:buChar char="•"/>
            </a:pPr>
            <a:r>
              <a:rPr lang="en-US" sz="1200" dirty="0"/>
              <a:t>Follow-up</a:t>
            </a:r>
          </a:p>
        </p:txBody>
      </p:sp>
      <p:sp>
        <p:nvSpPr>
          <p:cNvPr id="20" name="Content Placeholder 2">
            <a:extLst>
              <a:ext uri="{FF2B5EF4-FFF2-40B4-BE49-F238E27FC236}">
                <a16:creationId xmlns:a16="http://schemas.microsoft.com/office/drawing/2014/main" id="{9A25E9D2-9C78-4486-8328-3D9CDE148C98}"/>
              </a:ext>
            </a:extLst>
          </p:cNvPr>
          <p:cNvSpPr txBox="1">
            <a:spLocks/>
          </p:cNvSpPr>
          <p:nvPr/>
        </p:nvSpPr>
        <p:spPr>
          <a:xfrm>
            <a:off x="4763394" y="3749929"/>
            <a:ext cx="3166984" cy="350002"/>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b="1" dirty="0">
                <a:solidFill>
                  <a:srgbClr val="20386D"/>
                </a:solidFill>
                <a:latin typeface="PermianSlabSerifTypeface" panose="02000000000000000000" pitchFamily="50" charset="0"/>
              </a:rPr>
              <a:t>Special Considerations</a:t>
            </a:r>
            <a:endParaRPr lang="en-US" sz="1200" dirty="0"/>
          </a:p>
        </p:txBody>
      </p:sp>
      <p:cxnSp>
        <p:nvCxnSpPr>
          <p:cNvPr id="21" name="line 3">
            <a:extLst>
              <a:ext uri="{FF2B5EF4-FFF2-40B4-BE49-F238E27FC236}">
                <a16:creationId xmlns:a16="http://schemas.microsoft.com/office/drawing/2014/main" id="{E0CD5EED-67BF-4A78-A791-0FC3899B4ABF}"/>
              </a:ext>
            </a:extLst>
          </p:cNvPr>
          <p:cNvCxnSpPr>
            <a:cxnSpLocks/>
          </p:cNvCxnSpPr>
          <p:nvPr/>
        </p:nvCxnSpPr>
        <p:spPr>
          <a:xfrm>
            <a:off x="893135" y="4063150"/>
            <a:ext cx="3327991"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cxnSp>
        <p:nvCxnSpPr>
          <p:cNvPr id="22" name="line4">
            <a:extLst>
              <a:ext uri="{FF2B5EF4-FFF2-40B4-BE49-F238E27FC236}">
                <a16:creationId xmlns:a16="http://schemas.microsoft.com/office/drawing/2014/main" id="{08CBDE92-5107-47AF-88C1-DD7A10374F58}"/>
              </a:ext>
            </a:extLst>
          </p:cNvPr>
          <p:cNvCxnSpPr>
            <a:cxnSpLocks/>
          </p:cNvCxnSpPr>
          <p:nvPr/>
        </p:nvCxnSpPr>
        <p:spPr>
          <a:xfrm>
            <a:off x="4763394" y="4063150"/>
            <a:ext cx="3327991"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1AE6F309-CED2-4516-81D4-AFF5AD560EFE}"/>
              </a:ext>
            </a:extLst>
          </p:cNvPr>
          <p:cNvSpPr txBox="1">
            <a:spLocks/>
          </p:cNvSpPr>
          <p:nvPr/>
        </p:nvSpPr>
        <p:spPr>
          <a:xfrm>
            <a:off x="4728886" y="5629724"/>
            <a:ext cx="3739392" cy="586146"/>
          </a:xfrm>
          <a:prstGeom prst="rect">
            <a:avLst/>
          </a:prstGeom>
        </p:spPr>
        <p:txBody>
          <a:bodyPr vert="horz" lIns="68580" tIns="34290" rIns="68580" bIns="34290" numCol="2"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4308" indent="-214308">
              <a:spcBef>
                <a:spcPts val="450"/>
              </a:spcBef>
              <a:buFont typeface="Arial" panose="020B0604020202020204" pitchFamily="34" charset="0"/>
              <a:buChar char="•"/>
            </a:pPr>
            <a:r>
              <a:rPr lang="en-US" sz="1200" dirty="0"/>
              <a:t>Youth</a:t>
            </a:r>
          </a:p>
          <a:p>
            <a:pPr marL="214308" indent="-214308">
              <a:spcBef>
                <a:spcPts val="450"/>
              </a:spcBef>
              <a:buFont typeface="Arial" panose="020B0604020202020204" pitchFamily="34" charset="0"/>
              <a:buChar char="•"/>
            </a:pPr>
            <a:r>
              <a:rPr lang="en-US" sz="1200" dirty="0"/>
              <a:t>Older adults</a:t>
            </a:r>
          </a:p>
        </p:txBody>
      </p:sp>
      <p:sp>
        <p:nvSpPr>
          <p:cNvPr id="24" name="Content Placeholder 2">
            <a:extLst>
              <a:ext uri="{FF2B5EF4-FFF2-40B4-BE49-F238E27FC236}">
                <a16:creationId xmlns:a16="http://schemas.microsoft.com/office/drawing/2014/main" id="{4F174D99-5E3E-4365-8343-A3E8356B102D}"/>
              </a:ext>
            </a:extLst>
          </p:cNvPr>
          <p:cNvSpPr txBox="1">
            <a:spLocks/>
          </p:cNvSpPr>
          <p:nvPr/>
        </p:nvSpPr>
        <p:spPr>
          <a:xfrm>
            <a:off x="4805361" y="5271722"/>
            <a:ext cx="3166984" cy="350002"/>
          </a:xfrm>
          <a:prstGeom prst="rect">
            <a:avLst/>
          </a:prstGeom>
        </p:spPr>
        <p:txBody>
          <a:bodyPr vert="horz" lIns="68580" tIns="34290" rIns="68580" bIns="34290" numCol="1" rtlCol="0">
            <a:noAutofit/>
          </a:bodyPr>
          <a:lstStyle>
            <a:lvl1pPr marL="0" indent="0" algn="l" defTabSz="914400" rtl="0" eaLnBrk="1" latinLnBrk="0" hangingPunct="1">
              <a:lnSpc>
                <a:spcPct val="90000"/>
              </a:lnSpc>
              <a:spcBef>
                <a:spcPts val="10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1600" b="1" dirty="0">
                <a:solidFill>
                  <a:srgbClr val="20386D"/>
                </a:solidFill>
                <a:latin typeface="PermianSlabSerifTypeface" panose="02000000000000000000" pitchFamily="50" charset="0"/>
              </a:rPr>
              <a:t>Lifespan Considerations</a:t>
            </a:r>
            <a:endParaRPr lang="en-US" sz="1200" dirty="0"/>
          </a:p>
        </p:txBody>
      </p:sp>
      <p:cxnSp>
        <p:nvCxnSpPr>
          <p:cNvPr id="25" name="line5">
            <a:extLst>
              <a:ext uri="{FF2B5EF4-FFF2-40B4-BE49-F238E27FC236}">
                <a16:creationId xmlns:a16="http://schemas.microsoft.com/office/drawing/2014/main" id="{CDE904C8-39F8-480A-BA6D-5B0F4A0465D0}"/>
              </a:ext>
            </a:extLst>
          </p:cNvPr>
          <p:cNvCxnSpPr>
            <a:cxnSpLocks/>
          </p:cNvCxnSpPr>
          <p:nvPr/>
        </p:nvCxnSpPr>
        <p:spPr>
          <a:xfrm>
            <a:off x="4805361" y="5584943"/>
            <a:ext cx="3327991"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32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1000"/>
                                        <p:tgtEl>
                                          <p:spTgt spid="8"/>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par>
                          <p:cTn id="40" fill="hold">
                            <p:stCondLst>
                              <p:cond delay="5000"/>
                            </p:stCondLst>
                            <p:childTnLst>
                              <p:par>
                                <p:cTn id="41" presetID="21"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1)">
                                      <p:cBhvr>
                                        <p:cTn id="43" dur="1000"/>
                                        <p:tgtEl>
                                          <p:spTgt spid="17"/>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6500"/>
                            </p:stCondLst>
                            <p:childTnLst>
                              <p:par>
                                <p:cTn id="49" presetID="10" presetClass="entr" presetSubtype="0"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500"/>
                                        <p:tgtEl>
                                          <p:spTgt spid="20"/>
                                        </p:tgtEl>
                                      </p:cBhvr>
                                    </p:animEffect>
                                  </p:childTnLst>
                                </p:cTn>
                              </p:par>
                            </p:childTnLst>
                          </p:cTn>
                        </p:par>
                        <p:par>
                          <p:cTn id="60" fill="hold">
                            <p:stCondLst>
                              <p:cond delay="8000"/>
                            </p:stCondLst>
                            <p:childTnLst>
                              <p:par>
                                <p:cTn id="61" presetID="10" presetClass="entr" presetSubtype="0"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par>
                          <p:cTn id="68" fill="hold">
                            <p:stCondLst>
                              <p:cond delay="9000"/>
                            </p:stCondLst>
                            <p:childTnLst>
                              <p:par>
                                <p:cTn id="69" presetID="10"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par>
                          <p:cTn id="72" fill="hold">
                            <p:stCondLst>
                              <p:cond delay="9500"/>
                            </p:stCondLst>
                            <p:childTnLst>
                              <p:par>
                                <p:cTn id="73" presetID="10" presetClass="entr" presetSubtype="0" fill="hold"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par>
                          <p:cTn id="76" fill="hold">
                            <p:stCondLst>
                              <p:cond delay="10000"/>
                            </p:stCondLst>
                            <p:childTnLst>
                              <p:par>
                                <p:cTn id="77" presetID="10"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animBg="1"/>
      <p:bldP spid="9" grpId="0"/>
      <p:bldP spid="10" grpId="0"/>
      <p:bldP spid="11" grpId="0"/>
      <p:bldP spid="16" grpId="0"/>
      <p:bldP spid="17" grpId="0" animBg="1"/>
      <p:bldP spid="18" grpId="0"/>
      <p:bldP spid="19" grpId="0"/>
      <p:bldP spid="20" grpId="0"/>
      <p:bldP spid="23" grpId="0"/>
      <p:bldP spid="2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208690"/>
            <a:ext cx="7886700" cy="481999"/>
          </a:xfrm>
        </p:spPr>
        <p:txBody>
          <a:bodyPr/>
          <a:lstStyle/>
          <a:p>
            <a:r>
              <a:rPr lang="en-US" dirty="0"/>
              <a:t>At-Risk Populations</a:t>
            </a:r>
          </a:p>
        </p:txBody>
      </p:sp>
      <p:sp>
        <p:nvSpPr>
          <p:cNvPr id="3" name="Content Placeholder 2"/>
          <p:cNvSpPr>
            <a:spLocks noGrp="1"/>
          </p:cNvSpPr>
          <p:nvPr>
            <p:ph idx="4294967295"/>
          </p:nvPr>
        </p:nvSpPr>
        <p:spPr>
          <a:xfrm>
            <a:off x="862567" y="1814147"/>
            <a:ext cx="7430828" cy="4097555"/>
          </a:xfrm>
        </p:spPr>
        <p:txBody>
          <a:bodyPr>
            <a:normAutofit/>
          </a:bodyPr>
          <a:lstStyle/>
          <a:p>
            <a:r>
              <a:rPr lang="en-US" sz="1600" b="1" dirty="0">
                <a:solidFill>
                  <a:srgbClr val="20386D"/>
                </a:solidFill>
                <a:latin typeface="PermianSlabSerifTypeface" panose="02000000000000000000" pitchFamily="50" charset="0"/>
              </a:rPr>
              <a:t>These populations are at higher risk than average for suicide:</a:t>
            </a:r>
          </a:p>
          <a:p>
            <a:pPr marL="214308" indent="-214308">
              <a:buFont typeface="Arial" panose="020B0604020202020204" pitchFamily="34" charset="0"/>
              <a:buChar char="•"/>
            </a:pPr>
            <a:r>
              <a:rPr lang="en-US" dirty="0"/>
              <a:t>Working aged adults are the highest risk age group</a:t>
            </a:r>
          </a:p>
          <a:p>
            <a:pPr marL="214308" indent="-214308">
              <a:buFont typeface="Arial" panose="020B0604020202020204" pitchFamily="34" charset="0"/>
              <a:buChar char="•"/>
            </a:pPr>
            <a:r>
              <a:rPr lang="en-US" dirty="0"/>
              <a:t>Suicide is the second leading cause of death for men aged 25-44</a:t>
            </a:r>
          </a:p>
          <a:p>
            <a:pPr marL="214308" indent="-214308">
              <a:buFont typeface="Arial" panose="020B0604020202020204" pitchFamily="34" charset="0"/>
              <a:buChar char="•"/>
            </a:pPr>
            <a:r>
              <a:rPr lang="en-US" dirty="0"/>
              <a:t>American Indian and Alaska Native individuals have the highest rate of suicide</a:t>
            </a:r>
          </a:p>
          <a:p>
            <a:pPr marL="214308" indent="-214308">
              <a:buFont typeface="Arial" panose="020B0604020202020204" pitchFamily="34" charset="0"/>
              <a:buChar char="•"/>
            </a:pPr>
            <a:r>
              <a:rPr lang="en-US" dirty="0"/>
              <a:t>Survivors of suicide are four time more likely to die by suicide than the general population</a:t>
            </a:r>
          </a:p>
          <a:p>
            <a:pPr marL="214308" indent="-214308">
              <a:buFont typeface="Arial" panose="020B0604020202020204" pitchFamily="34" charset="0"/>
              <a:buChar char="•"/>
            </a:pPr>
            <a:r>
              <a:rPr lang="en-US" dirty="0"/>
              <a:t>Males complete suicide at a rate four times that of females, but females attempt more often</a:t>
            </a:r>
          </a:p>
          <a:p>
            <a:pPr marL="214308" indent="-214308">
              <a:buFont typeface="Arial" panose="020B0604020202020204" pitchFamily="34" charset="0"/>
              <a:buChar char="•"/>
            </a:pPr>
            <a:r>
              <a:rPr lang="en-US" dirty="0"/>
              <a:t>African American children under the age of 12 are more likely to die by suicide than white children</a:t>
            </a:r>
          </a:p>
          <a:p>
            <a:pPr marL="214308" indent="-214308">
              <a:buFont typeface="Arial" panose="020B0604020202020204" pitchFamily="34" charset="0"/>
              <a:buChar char="•"/>
            </a:pPr>
            <a:r>
              <a:rPr lang="en-US" dirty="0"/>
              <a:t>Suicide is the second leading cause of death for ages 10-24</a:t>
            </a:r>
          </a:p>
          <a:p>
            <a:pPr marL="214308" indent="-214308">
              <a:buFont typeface="Arial" panose="020B0604020202020204" pitchFamily="34" charset="0"/>
              <a:buChar char="•"/>
            </a:pPr>
            <a:r>
              <a:rPr lang="en-US" dirty="0"/>
              <a:t>Other at-risk populations include those who:</a:t>
            </a:r>
          </a:p>
          <a:p>
            <a:pPr marL="557199" lvl="1" indent="-214308">
              <a:spcBef>
                <a:spcPts val="750"/>
              </a:spcBef>
              <a:buFont typeface="Arial" panose="020B0604020202020204" pitchFamily="34" charset="0"/>
              <a:buChar char="•"/>
            </a:pPr>
            <a:r>
              <a:rPr lang="en-US" dirty="0"/>
              <a:t>Are in jail or prison</a:t>
            </a:r>
          </a:p>
          <a:p>
            <a:pPr marL="557199" lvl="1" indent="-214308">
              <a:spcBef>
                <a:spcPts val="750"/>
              </a:spcBef>
              <a:buFont typeface="Arial" panose="020B0604020202020204" pitchFamily="34" charset="0"/>
              <a:buChar char="•"/>
            </a:pPr>
            <a:r>
              <a:rPr lang="en-US" dirty="0"/>
              <a:t>Suffer from chronic pain or illness</a:t>
            </a:r>
          </a:p>
          <a:p>
            <a:pPr marL="557199" lvl="1" indent="-214308">
              <a:spcBef>
                <a:spcPts val="750"/>
              </a:spcBef>
              <a:buFont typeface="Arial" panose="020B0604020202020204" pitchFamily="34" charset="0"/>
              <a:buChar char="•"/>
            </a:pPr>
            <a:r>
              <a:rPr lang="en-US" dirty="0"/>
              <a:t>Have a family history of substance abuse, mental illness, suicide, or violence</a:t>
            </a:r>
          </a:p>
          <a:p>
            <a:pPr marL="557199" lvl="1" indent="-214308">
              <a:spcBef>
                <a:spcPts val="750"/>
              </a:spcBef>
              <a:buFont typeface="Arial" panose="020B0604020202020204" pitchFamily="34" charset="0"/>
              <a:buChar char="•"/>
            </a:pPr>
            <a:r>
              <a:rPr lang="en-US" dirty="0"/>
              <a:t>Are in the LGBTQ+ community</a:t>
            </a:r>
          </a:p>
          <a:p>
            <a:pPr marL="557199" lvl="1" indent="-214308">
              <a:spcBef>
                <a:spcPts val="750"/>
              </a:spcBef>
              <a:buFont typeface="Arial" panose="020B0604020202020204" pitchFamily="34" charset="0"/>
              <a:buChar char="•"/>
            </a:pPr>
            <a:r>
              <a:rPr lang="en-US" dirty="0"/>
              <a:t>Are members of the military or veterans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4740B-4443-42E0-BD04-50747A72C1C0}" type="slidenum">
              <a:rPr lang="en-US" smtClean="0"/>
              <a:t>93</a:t>
            </a:fld>
            <a:endParaRPr lang="en-US"/>
          </a:p>
        </p:txBody>
      </p:sp>
      <p:sp>
        <p:nvSpPr>
          <p:cNvPr id="6" name="Rectangle 5">
            <a:extLst>
              <a:ext uri="{FF2B5EF4-FFF2-40B4-BE49-F238E27FC236}">
                <a16:creationId xmlns:a16="http://schemas.microsoft.com/office/drawing/2014/main" id="{3520BB0A-EF34-46D5-A219-296A8DD59674}"/>
              </a:ext>
            </a:extLst>
          </p:cNvPr>
          <p:cNvSpPr/>
          <p:nvPr/>
        </p:nvSpPr>
        <p:spPr>
          <a:xfrm>
            <a:off x="755576" y="1690689"/>
            <a:ext cx="7632849" cy="422101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7" name="line 3">
            <a:extLst>
              <a:ext uri="{FF2B5EF4-FFF2-40B4-BE49-F238E27FC236}">
                <a16:creationId xmlns:a16="http://schemas.microsoft.com/office/drawing/2014/main" id="{65B9A9E3-1A6E-48A9-80AB-90DDF2C8AA64}"/>
              </a:ext>
            </a:extLst>
          </p:cNvPr>
          <p:cNvCxnSpPr>
            <a:cxnSpLocks/>
          </p:cNvCxnSpPr>
          <p:nvPr/>
        </p:nvCxnSpPr>
        <p:spPr>
          <a:xfrm>
            <a:off x="856586" y="2138657"/>
            <a:ext cx="7430828"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25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500"/>
                                        <p:tgtEl>
                                          <p:spTgt spid="3">
                                            <p:txEl>
                                              <p:pRg st="11" end="11"/>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Effect transition="in" filter="fade">
                                      <p:cBhvr>
                                        <p:cTn id="7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29340"/>
            <a:ext cx="7886700" cy="543681"/>
          </a:xfrm>
        </p:spPr>
        <p:txBody>
          <a:bodyPr>
            <a:noAutofit/>
          </a:bodyPr>
          <a:lstStyle/>
          <a:p>
            <a:r>
              <a:rPr lang="en-US" dirty="0"/>
              <a:t>What if a suicide occurs despite your best efforts?</a:t>
            </a:r>
          </a:p>
        </p:txBody>
      </p:sp>
      <p:sp>
        <p:nvSpPr>
          <p:cNvPr id="3" name="Content Placeholder 2"/>
          <p:cNvSpPr>
            <a:spLocks noGrp="1"/>
          </p:cNvSpPr>
          <p:nvPr>
            <p:ph idx="4294967295"/>
          </p:nvPr>
        </p:nvSpPr>
        <p:spPr>
          <a:xfrm>
            <a:off x="414670" y="1354035"/>
            <a:ext cx="8304028" cy="5399340"/>
          </a:xfrm>
        </p:spPr>
        <p:txBody>
          <a:bodyPr>
            <a:noAutofit/>
          </a:bodyPr>
          <a:lstStyle/>
          <a:p>
            <a:r>
              <a:rPr lang="en-US" dirty="0"/>
              <a:t>In the event that a suicide occurs, even after you have tried to help, get some support for yourself. Suicide is a very personal decision and no one else can ever take responsibility for another’s suicide. In a like manner, each staff person will respond differently due to his or her individual history and relationship with the person who completes suicide. Take some time to support yourself and your colleagues.</a:t>
            </a:r>
          </a:p>
          <a:p>
            <a:r>
              <a:rPr lang="en-US" dirty="0"/>
              <a:t>“Debriefing”, “case review” or “psychological first aid” are terms used by mental health professionals to describe interventions that should be available when a crisis service provider experiences a completed suicide or traumatic event that involves a service recipient.  The goal of these interventions is to allow a crisis service provider to express their personal reactions to the event and to identify steps that might relieve stress symptoms related to their exposure to the event. In some cases, emergency mental health interventions may include staff members outside of the crisis service provider.  Any of these interventions should be conducted by, or in consultation with, a trained mental health professional in the area of emergency mental health services.</a:t>
            </a:r>
          </a:p>
          <a:p>
            <a:endParaRPr lang="en-US" sz="300" dirty="0"/>
          </a:p>
          <a:p>
            <a:pPr algn="ctr"/>
            <a:r>
              <a:rPr lang="en-US" sz="2400" b="1" dirty="0">
                <a:solidFill>
                  <a:srgbClr val="EF3925"/>
                </a:solidFill>
                <a:latin typeface="PermianSlabSerifTypeface" panose="02000000000000000000" pitchFamily="50" charset="0"/>
                <a:ea typeface="+mn-ea"/>
                <a:cs typeface="+mn-cs"/>
              </a:rPr>
              <a:t>How to work with a person who may become violent? </a:t>
            </a:r>
          </a:p>
          <a:p>
            <a:r>
              <a:rPr lang="en-US" dirty="0"/>
              <a:t>Assessing for dangerousness to others is similar in many ways to assessing for suicidal intent. Many of the items considered and the process of developing a plan is similar. Risk assessment for dangerousness is a very in-exact science. Studies have shown that even trained professionals can accurately predict only one out of three episodes of violent behavior. </a:t>
            </a:r>
          </a:p>
          <a:p>
            <a:pPr>
              <a:spcAft>
                <a:spcPts val="600"/>
              </a:spcAft>
            </a:pPr>
            <a:r>
              <a:rPr lang="en-US" sz="1600" b="1" dirty="0">
                <a:solidFill>
                  <a:srgbClr val="20386D"/>
                </a:solidFill>
                <a:latin typeface="PermianSlabSerifTypeface" panose="02000000000000000000" pitchFamily="50" charset="0"/>
              </a:rPr>
              <a:t>The following are some basic guidelines for interacting with a person who is potentially violent:</a:t>
            </a:r>
          </a:p>
          <a:p>
            <a:pPr marL="214308" indent="-214308">
              <a:lnSpc>
                <a:spcPct val="100000"/>
              </a:lnSpc>
              <a:spcBef>
                <a:spcPts val="0"/>
              </a:spcBef>
              <a:buFont typeface="Arial" panose="020B0604020202020204" pitchFamily="34" charset="0"/>
              <a:buChar char="•"/>
            </a:pPr>
            <a:r>
              <a:rPr lang="en-US" dirty="0"/>
              <a:t>Get as much information from records on file or other sources before going into any crisis situation</a:t>
            </a:r>
          </a:p>
          <a:p>
            <a:pPr marL="214308" indent="-214308">
              <a:lnSpc>
                <a:spcPct val="100000"/>
              </a:lnSpc>
              <a:spcBef>
                <a:spcPts val="0"/>
              </a:spcBef>
              <a:buFont typeface="Arial" panose="020B0604020202020204" pitchFamily="34" charset="0"/>
              <a:buChar char="•"/>
            </a:pPr>
            <a:r>
              <a:rPr lang="en-US" dirty="0"/>
              <a:t>Triage staff should ask about presence of weapons before dispatching crisis service provider, when applicable</a:t>
            </a:r>
          </a:p>
          <a:p>
            <a:pPr marL="214308" indent="-214308">
              <a:lnSpc>
                <a:spcPct val="100000"/>
              </a:lnSpc>
              <a:spcBef>
                <a:spcPts val="0"/>
              </a:spcBef>
              <a:buFont typeface="Arial" panose="020B0604020202020204" pitchFamily="34" charset="0"/>
              <a:buChar char="•"/>
            </a:pPr>
            <a:r>
              <a:rPr lang="en-US" dirty="0"/>
              <a:t>If you believe that a person may have a potential for violence do not intervene alone</a:t>
            </a:r>
          </a:p>
          <a:p>
            <a:pPr marL="214308" indent="-214308">
              <a:lnSpc>
                <a:spcPct val="100000"/>
              </a:lnSpc>
              <a:spcBef>
                <a:spcPts val="0"/>
              </a:spcBef>
              <a:buFont typeface="Arial" panose="020B0604020202020204" pitchFamily="34" charset="0"/>
              <a:buChar char="•"/>
            </a:pPr>
            <a:r>
              <a:rPr lang="en-US" dirty="0"/>
              <a:t>Partner with another crisis responder or involve law enforcement personnel</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94740B-4443-42E0-BD04-50747A72C1C0}" type="slidenum">
              <a:rPr lang="en-US" smtClean="0"/>
              <a:t>94</a:t>
            </a:fld>
            <a:endParaRPr lang="en-US" dirty="0"/>
          </a:p>
        </p:txBody>
      </p:sp>
      <p:sp>
        <p:nvSpPr>
          <p:cNvPr id="6" name="Rectangle 5">
            <a:extLst>
              <a:ext uri="{FF2B5EF4-FFF2-40B4-BE49-F238E27FC236}">
                <a16:creationId xmlns:a16="http://schemas.microsoft.com/office/drawing/2014/main" id="{64A45D1E-BC98-46DB-A502-832C844F0171}"/>
              </a:ext>
            </a:extLst>
          </p:cNvPr>
          <p:cNvSpPr/>
          <p:nvPr/>
        </p:nvSpPr>
        <p:spPr>
          <a:xfrm>
            <a:off x="308677" y="1304219"/>
            <a:ext cx="8526647" cy="21247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7" name="Rectangle 6">
            <a:extLst>
              <a:ext uri="{FF2B5EF4-FFF2-40B4-BE49-F238E27FC236}">
                <a16:creationId xmlns:a16="http://schemas.microsoft.com/office/drawing/2014/main" id="{AEE3A015-5742-40C7-89A4-BF44942BE9AD}"/>
              </a:ext>
            </a:extLst>
          </p:cNvPr>
          <p:cNvSpPr/>
          <p:nvPr/>
        </p:nvSpPr>
        <p:spPr>
          <a:xfrm>
            <a:off x="308677" y="4018164"/>
            <a:ext cx="8526647" cy="220188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8" name="line 3">
            <a:extLst>
              <a:ext uri="{FF2B5EF4-FFF2-40B4-BE49-F238E27FC236}">
                <a16:creationId xmlns:a16="http://schemas.microsoft.com/office/drawing/2014/main" id="{76019FFB-7293-461A-A6C0-D53E88F16E93}"/>
              </a:ext>
            </a:extLst>
          </p:cNvPr>
          <p:cNvCxnSpPr>
            <a:cxnSpLocks/>
          </p:cNvCxnSpPr>
          <p:nvPr/>
        </p:nvCxnSpPr>
        <p:spPr>
          <a:xfrm>
            <a:off x="495079" y="5360321"/>
            <a:ext cx="8223619"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66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300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5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500"/>
                            </p:stCondLst>
                            <p:childTnLst>
                              <p:par>
                                <p:cTn id="41" presetID="10"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par>
                          <p:cTn id="44" fill="hold">
                            <p:stCondLst>
                              <p:cond delay="6000"/>
                            </p:stCondLst>
                            <p:childTnLst>
                              <p:par>
                                <p:cTn id="45" presetID="10" presetClass="entr" presetSubtype="0"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par>
                          <p:cTn id="48" fill="hold">
                            <p:stCondLst>
                              <p:cond delay="6500"/>
                            </p:stCondLst>
                            <p:childTnLst>
                              <p:par>
                                <p:cTn id="49" presetID="10" presetClass="entr" presetSubtype="0"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7000"/>
                            </p:stCondLst>
                            <p:childTnLst>
                              <p:par>
                                <p:cTn id="53" presetID="10" presetClass="entr" presetSubtype="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P spid="7"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61234"/>
            <a:ext cx="7886700" cy="876761"/>
          </a:xfrm>
        </p:spPr>
        <p:txBody>
          <a:bodyPr/>
          <a:lstStyle/>
          <a:p>
            <a:r>
              <a:rPr lang="en-US" dirty="0"/>
              <a:t>How does a crisis service provider work with a person who may become violent? </a:t>
            </a:r>
          </a:p>
        </p:txBody>
      </p:sp>
      <p:sp>
        <p:nvSpPr>
          <p:cNvPr id="3" name="Content Placeholder 2"/>
          <p:cNvSpPr>
            <a:spLocks noGrp="1"/>
          </p:cNvSpPr>
          <p:nvPr>
            <p:ph idx="1"/>
          </p:nvPr>
        </p:nvSpPr>
        <p:spPr>
          <a:xfrm>
            <a:off x="628650" y="1804969"/>
            <a:ext cx="7886700" cy="4085467"/>
          </a:xfrm>
        </p:spPr>
        <p:txBody>
          <a:bodyPr/>
          <a:lstStyle/>
          <a:p>
            <a:pPr marL="214308" indent="-214308">
              <a:lnSpc>
                <a:spcPct val="100000"/>
              </a:lnSpc>
              <a:buFont typeface="Arial" panose="020B0604020202020204" pitchFamily="34" charset="0"/>
              <a:buChar char="•"/>
            </a:pPr>
            <a:r>
              <a:rPr lang="en-US" dirty="0"/>
              <a:t>Do not conduct an interview in a room with weapons present. If the person is armed, you may wish to ask the person why he or she feels a need to carry a weapon. The person’s response to this question may help the responder to formulate a way to request the weapon be put aside with which the person may be willing to cooperate. If a potentially dangerous person refuses to give up the weapon, the crisis services provider should excuse him or herself and seek assistance from law enforcement officials.</a:t>
            </a:r>
          </a:p>
          <a:p>
            <a:pPr marL="214308" indent="-214308">
              <a:lnSpc>
                <a:spcPct val="100000"/>
              </a:lnSpc>
              <a:buFont typeface="Arial" panose="020B0604020202020204" pitchFamily="34" charset="0"/>
              <a:buChar char="•"/>
            </a:pPr>
            <a:r>
              <a:rPr lang="en-US" dirty="0"/>
              <a:t>Do not interview potentially violent people in cramped rooms, especially if they are agitated and need to pace. Kitchen, bedrooms, and bathrooms are usually poor intervention sites due to the potential presence of items that may be used as weapons.</a:t>
            </a:r>
          </a:p>
          <a:p>
            <a:pPr marL="214308" indent="-214308">
              <a:lnSpc>
                <a:spcPct val="100000"/>
              </a:lnSpc>
              <a:buFont typeface="Arial" panose="020B0604020202020204" pitchFamily="34" charset="0"/>
              <a:buChar char="•"/>
            </a:pPr>
            <a:r>
              <a:rPr lang="en-US" dirty="0"/>
              <a:t>Be aware of exit routes for yourself and for the person in crisis. A paranoid or agitated person must not feel that they are trapped, and a crisis service provider must have an avenue of escape if the person does become violent.</a:t>
            </a:r>
          </a:p>
          <a:p>
            <a:pPr marL="214308" indent="-214308">
              <a:lnSpc>
                <a:spcPct val="100000"/>
              </a:lnSpc>
              <a:buFont typeface="Arial" panose="020B0604020202020204" pitchFamily="34" charset="0"/>
              <a:buChar char="•"/>
            </a:pPr>
            <a:r>
              <a:rPr lang="en-US" dirty="0"/>
              <a:t>Pay attention to the person’s speech and behavior. Clues to impending violence include:</a:t>
            </a:r>
          </a:p>
          <a:p>
            <a:pPr marL="557199" lvl="1" indent="-214308">
              <a:lnSpc>
                <a:spcPct val="100000"/>
              </a:lnSpc>
              <a:buFont typeface="Arial" panose="020B0604020202020204" pitchFamily="34" charset="0"/>
              <a:buChar char="•"/>
            </a:pPr>
            <a:r>
              <a:rPr lang="en-US" dirty="0"/>
              <a:t>speech that is loud, threatening or profane;</a:t>
            </a:r>
          </a:p>
          <a:p>
            <a:pPr marL="557199" lvl="1" indent="-214308">
              <a:lnSpc>
                <a:spcPct val="100000"/>
              </a:lnSpc>
              <a:buFont typeface="Arial" panose="020B0604020202020204" pitchFamily="34" charset="0"/>
              <a:buChar char="•"/>
            </a:pPr>
            <a:r>
              <a:rPr lang="en-US" dirty="0"/>
              <a:t>increased muscle tension, such as sitting on the edge of the chair or gripping the arms;</a:t>
            </a:r>
          </a:p>
          <a:p>
            <a:pPr marL="557199" lvl="1" indent="-214308">
              <a:lnSpc>
                <a:spcPct val="100000"/>
              </a:lnSpc>
              <a:buFont typeface="Arial" panose="020B0604020202020204" pitchFamily="34" charset="0"/>
              <a:buChar char="•"/>
            </a:pPr>
            <a:r>
              <a:rPr lang="en-US" dirty="0"/>
              <a:t>hyperactivity (pacing, etc.);</a:t>
            </a:r>
          </a:p>
          <a:p>
            <a:pPr marL="557199" lvl="1" indent="-214308">
              <a:lnSpc>
                <a:spcPct val="100000"/>
              </a:lnSpc>
              <a:buFont typeface="Arial" panose="020B0604020202020204" pitchFamily="34" charset="0"/>
              <a:buChar char="•"/>
            </a:pPr>
            <a:r>
              <a:rPr lang="en-US" dirty="0"/>
              <a:t>slamming doors, knocking over furniture or other property destruction.</a:t>
            </a:r>
          </a:p>
          <a:p>
            <a:pPr marL="214308" indent="-214308">
              <a:lnSpc>
                <a:spcPct val="100000"/>
              </a:lnSpc>
              <a:buFont typeface="Arial" panose="020B0604020202020204" pitchFamily="34" charset="0"/>
              <a:buChar char="•"/>
            </a:pPr>
            <a:r>
              <a:rPr lang="en-US" dirty="0"/>
              <a:t>Use person’s emergency contacts as necessary.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4740B-4443-42E0-BD04-50747A72C1C0}" type="slidenum">
              <a:rPr lang="en-US" smtClean="0"/>
              <a:t>95</a:t>
            </a:fld>
            <a:endParaRPr lang="en-US"/>
          </a:p>
        </p:txBody>
      </p:sp>
      <p:sp>
        <p:nvSpPr>
          <p:cNvPr id="7" name="Rectangle 6">
            <a:extLst>
              <a:ext uri="{FF2B5EF4-FFF2-40B4-BE49-F238E27FC236}">
                <a16:creationId xmlns:a16="http://schemas.microsoft.com/office/drawing/2014/main" id="{1C699F1C-C064-40D9-9E88-B062AEF6FFFA}"/>
              </a:ext>
            </a:extLst>
          </p:cNvPr>
          <p:cNvSpPr/>
          <p:nvPr/>
        </p:nvSpPr>
        <p:spPr>
          <a:xfrm>
            <a:off x="506045" y="1690689"/>
            <a:ext cx="8131911" cy="422101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203397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heel(1)">
                                      <p:cBhvr>
                                        <p:cTn id="11" dur="1000"/>
                                        <p:tgtEl>
                                          <p:spTgt spid="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64744"/>
            <a:ext cx="7886700" cy="616801"/>
          </a:xfrm>
        </p:spPr>
        <p:txBody>
          <a:bodyPr>
            <a:noAutofit/>
          </a:bodyPr>
          <a:lstStyle/>
          <a:p>
            <a:r>
              <a:rPr lang="en-US" dirty="0"/>
              <a:t>What factors should be considered when assessing a person for potential of harm to others?</a:t>
            </a:r>
          </a:p>
        </p:txBody>
      </p:sp>
      <p:sp>
        <p:nvSpPr>
          <p:cNvPr id="3" name="Content Placeholder 2"/>
          <p:cNvSpPr>
            <a:spLocks noGrp="1"/>
          </p:cNvSpPr>
          <p:nvPr>
            <p:ph idx="4294967295"/>
          </p:nvPr>
        </p:nvSpPr>
        <p:spPr>
          <a:xfrm>
            <a:off x="628650" y="1637747"/>
            <a:ext cx="7886700" cy="4582302"/>
          </a:xfrm>
        </p:spPr>
        <p:txBody>
          <a:bodyPr>
            <a:noAutofit/>
          </a:bodyPr>
          <a:lstStyle/>
          <a:p>
            <a:pPr>
              <a:lnSpc>
                <a:spcPct val="110000"/>
              </a:lnSpc>
              <a:spcAft>
                <a:spcPts val="600"/>
              </a:spcAft>
            </a:pPr>
            <a:r>
              <a:rPr lang="en-US" sz="1700" b="1" dirty="0">
                <a:solidFill>
                  <a:srgbClr val="20386D"/>
                </a:solidFill>
                <a:latin typeface="PermianSlabSerifTypeface" panose="02000000000000000000" pitchFamily="50" charset="0"/>
              </a:rPr>
              <a:t>The following factors are important in determining if the person is likely to actually attempt to harm someone else:</a:t>
            </a:r>
          </a:p>
          <a:p>
            <a:pPr marL="214308" indent="-214308">
              <a:spcBef>
                <a:spcPts val="600"/>
              </a:spcBef>
              <a:buFont typeface="Arial" panose="020B0604020202020204" pitchFamily="34" charset="0"/>
              <a:buChar char="•"/>
            </a:pPr>
            <a:r>
              <a:rPr lang="en-US" dirty="0"/>
              <a:t>The level of stress and number of concurrent stressors.</a:t>
            </a:r>
          </a:p>
          <a:p>
            <a:pPr marL="214308" indent="-214308">
              <a:spcBef>
                <a:spcPts val="600"/>
              </a:spcBef>
              <a:buFont typeface="Arial" panose="020B0604020202020204" pitchFamily="34" charset="0"/>
              <a:buChar char="•"/>
            </a:pPr>
            <a:r>
              <a:rPr lang="en-US" dirty="0"/>
              <a:t>The intensity and duration of homicidal or assaultive ideation.</a:t>
            </a:r>
          </a:p>
          <a:p>
            <a:pPr marL="214308" indent="-214308">
              <a:spcBef>
                <a:spcPts val="600"/>
              </a:spcBef>
              <a:buFont typeface="Arial" panose="020B0604020202020204" pitchFamily="34" charset="0"/>
              <a:buChar char="•"/>
            </a:pPr>
            <a:r>
              <a:rPr lang="en-US" dirty="0"/>
              <a:t>The normal ability to cope with life’s ups and downs — coping skills and mechanisms.</a:t>
            </a:r>
          </a:p>
          <a:p>
            <a:pPr marL="214308" indent="-214308">
              <a:spcBef>
                <a:spcPts val="600"/>
              </a:spcBef>
              <a:buFont typeface="Arial" panose="020B0604020202020204" pitchFamily="34" charset="0"/>
              <a:buChar char="•"/>
            </a:pPr>
            <a:r>
              <a:rPr lang="en-US" dirty="0"/>
              <a:t>The person’s physical health.</a:t>
            </a:r>
          </a:p>
          <a:p>
            <a:pPr marL="214308" indent="-214308">
              <a:spcBef>
                <a:spcPts val="600"/>
              </a:spcBef>
              <a:buFont typeface="Arial" panose="020B0604020202020204" pitchFamily="34" charset="0"/>
              <a:buChar char="•"/>
            </a:pPr>
            <a:r>
              <a:rPr lang="en-US" dirty="0"/>
              <a:t>Any history of mental illness, especially command hallucinations?</a:t>
            </a:r>
          </a:p>
          <a:p>
            <a:pPr marL="214308" indent="-214308">
              <a:spcBef>
                <a:spcPts val="600"/>
              </a:spcBef>
              <a:buFont typeface="Arial" panose="020B0604020202020204" pitchFamily="34" charset="0"/>
              <a:buChar char="•"/>
            </a:pPr>
            <a:r>
              <a:rPr lang="en-US" dirty="0"/>
              <a:t>The level of internal ability to control impulses.</a:t>
            </a:r>
          </a:p>
          <a:p>
            <a:pPr marL="214308" indent="-214308">
              <a:spcBef>
                <a:spcPts val="600"/>
              </a:spcBef>
              <a:buFont typeface="Arial" panose="020B0604020202020204" pitchFamily="34" charset="0"/>
              <a:buChar char="•"/>
            </a:pPr>
            <a:r>
              <a:rPr lang="en-US" dirty="0"/>
              <a:t>Does the person wish to control him or herself? And if so can she or he?</a:t>
            </a:r>
          </a:p>
          <a:p>
            <a:pPr marL="214308" indent="-214308">
              <a:spcBef>
                <a:spcPts val="600"/>
              </a:spcBef>
              <a:buFont typeface="Arial" panose="020B0604020202020204" pitchFamily="34" charset="0"/>
              <a:buChar char="•"/>
            </a:pPr>
            <a:r>
              <a:rPr lang="en-US" dirty="0"/>
              <a:t>Is the person overly controlled?</a:t>
            </a:r>
          </a:p>
          <a:p>
            <a:pPr marL="214308" indent="-214308">
              <a:spcBef>
                <a:spcPts val="600"/>
              </a:spcBef>
              <a:buFont typeface="Arial" panose="020B0604020202020204" pitchFamily="34" charset="0"/>
              <a:buChar char="•"/>
            </a:pPr>
            <a:r>
              <a:rPr lang="en-US" dirty="0"/>
              <a:t>Does the person have a brain injury or other cognitive impairment that makes control difficult?</a:t>
            </a:r>
          </a:p>
          <a:p>
            <a:pPr marL="214308" indent="-214308">
              <a:spcBef>
                <a:spcPts val="600"/>
              </a:spcBef>
              <a:buFont typeface="Arial" panose="020B0604020202020204" pitchFamily="34" charset="0"/>
              <a:buChar char="•"/>
            </a:pPr>
            <a:r>
              <a:rPr lang="en-US" dirty="0"/>
              <a:t>The level of external support or external constraints available to the individual.</a:t>
            </a:r>
          </a:p>
          <a:p>
            <a:pPr marL="214308" indent="-214308">
              <a:spcBef>
                <a:spcPts val="600"/>
              </a:spcBef>
              <a:buFont typeface="Arial" panose="020B0604020202020204" pitchFamily="34" charset="0"/>
              <a:buChar char="•"/>
            </a:pPr>
            <a:r>
              <a:rPr lang="en-US" dirty="0"/>
              <a:t>If a person’s mental state is so agitated that a full evaluation or assessment cannot be completed, the crisis responder should consider the person as potentially violent.</a:t>
            </a:r>
          </a:p>
          <a:p>
            <a:pPr marL="214308" indent="-214308">
              <a:spcBef>
                <a:spcPts val="600"/>
              </a:spcBef>
              <a:buFont typeface="Arial" panose="020B0604020202020204" pitchFamily="34" charset="0"/>
              <a:buChar char="•"/>
            </a:pPr>
            <a:r>
              <a:rPr lang="en-US" dirty="0"/>
              <a:t>Collateral information from family, friends, and medical records is very important in intervening appropriately with potentially violent individuals.</a:t>
            </a:r>
          </a:p>
          <a:p>
            <a:pPr marL="214308" indent="-214308">
              <a:spcBef>
                <a:spcPts val="600"/>
              </a:spcBef>
              <a:buFont typeface="Arial" panose="020B0604020202020204" pitchFamily="34" charset="0"/>
              <a:buChar char="•"/>
            </a:pPr>
            <a:r>
              <a:rPr lang="en-US" dirty="0"/>
              <a:t>Your own intuition or “gut sense” of the seriousness of this particular person’s presentation is a very valuable tool in assessing risk.</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94740B-4443-42E0-BD04-50747A72C1C0}" type="slidenum">
              <a:rPr lang="en-US" smtClean="0"/>
              <a:t>96</a:t>
            </a:fld>
            <a:endParaRPr lang="en-US"/>
          </a:p>
        </p:txBody>
      </p:sp>
      <p:sp>
        <p:nvSpPr>
          <p:cNvPr id="6" name="Rectangle 5">
            <a:extLst>
              <a:ext uri="{FF2B5EF4-FFF2-40B4-BE49-F238E27FC236}">
                <a16:creationId xmlns:a16="http://schemas.microsoft.com/office/drawing/2014/main" id="{971F0BD5-B19B-49E6-A0CA-27317648A5AA}"/>
              </a:ext>
            </a:extLst>
          </p:cNvPr>
          <p:cNvSpPr/>
          <p:nvPr/>
        </p:nvSpPr>
        <p:spPr>
          <a:xfrm>
            <a:off x="506045" y="1573950"/>
            <a:ext cx="8131911" cy="4582302"/>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cxnSp>
        <p:nvCxnSpPr>
          <p:cNvPr id="7" name="line 3">
            <a:extLst>
              <a:ext uri="{FF2B5EF4-FFF2-40B4-BE49-F238E27FC236}">
                <a16:creationId xmlns:a16="http://schemas.microsoft.com/office/drawing/2014/main" id="{1F7488BC-3F19-407E-BF14-22EACCB3EA22}"/>
              </a:ext>
            </a:extLst>
          </p:cNvPr>
          <p:cNvCxnSpPr>
            <a:cxnSpLocks/>
          </p:cNvCxnSpPr>
          <p:nvPr/>
        </p:nvCxnSpPr>
        <p:spPr>
          <a:xfrm>
            <a:off x="720689" y="2287514"/>
            <a:ext cx="7702623"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093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500"/>
                                        <p:tgtEl>
                                          <p:spTgt spid="3">
                                            <p:txEl>
                                              <p:pRg st="10" end="10"/>
                                            </p:txEl>
                                          </p:spTgt>
                                        </p:tgtEl>
                                      </p:cBhvr>
                                    </p:animEffect>
                                  </p:childTnLst>
                                </p:cTn>
                              </p:par>
                            </p:childTnLst>
                          </p:cTn>
                        </p:par>
                        <p:par>
                          <p:cTn id="60" fill="hold">
                            <p:stCondLst>
                              <p:cond delay="7500"/>
                            </p:stCondLst>
                            <p:childTnLst>
                              <p:par>
                                <p:cTn id="61" presetID="10" presetClass="entr" presetSubtype="0" fill="hold" grpId="0" nodeType="after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Effect transition="in" filter="fade">
                                      <p:cBhvr>
                                        <p:cTn id="63" dur="500"/>
                                        <p:tgtEl>
                                          <p:spTgt spid="3">
                                            <p:txEl>
                                              <p:pRg st="11" end="11"/>
                                            </p:txEl>
                                          </p:spTgt>
                                        </p:tgtEl>
                                      </p:cBhvr>
                                    </p:animEffect>
                                  </p:childTnLst>
                                </p:cTn>
                              </p:par>
                            </p:childTnLst>
                          </p:cTn>
                        </p:par>
                        <p:par>
                          <p:cTn id="64" fill="hold">
                            <p:stCondLst>
                              <p:cond delay="8000"/>
                            </p:stCondLst>
                            <p:childTnLst>
                              <p:par>
                                <p:cTn id="65" presetID="10" presetClass="entr" presetSubtype="0" fill="hold" grpId="0" nodeType="after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par>
                          <p:cTn id="68" fill="hold">
                            <p:stCondLst>
                              <p:cond delay="8500"/>
                            </p:stCondLst>
                            <p:childTnLst>
                              <p:par>
                                <p:cTn id="69" presetID="10" presetClass="entr" presetSubtype="0" fill="hold" grpId="0" nodeType="after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Effect transition="in" filter="fade">
                                      <p:cBhvr>
                                        <p:cTn id="7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18707"/>
            <a:ext cx="7886700" cy="595536"/>
          </a:xfrm>
        </p:spPr>
        <p:txBody>
          <a:bodyPr>
            <a:normAutofit fontScale="90000"/>
          </a:bodyPr>
          <a:lstStyle/>
          <a:p>
            <a:r>
              <a:rPr lang="en-US" dirty="0"/>
              <a:t>How can a crisis </a:t>
            </a:r>
            <a:r>
              <a:rPr lang="en-US" sz="2700" dirty="0"/>
              <a:t>services</a:t>
            </a:r>
            <a:r>
              <a:rPr lang="en-US" dirty="0"/>
              <a:t> provider intervene with a potentially violent person?</a:t>
            </a:r>
          </a:p>
        </p:txBody>
      </p:sp>
      <p:sp>
        <p:nvSpPr>
          <p:cNvPr id="3" name="Content Placeholder 2"/>
          <p:cNvSpPr>
            <a:spLocks noGrp="1"/>
          </p:cNvSpPr>
          <p:nvPr>
            <p:ph idx="4294967295"/>
          </p:nvPr>
        </p:nvSpPr>
        <p:spPr>
          <a:xfrm>
            <a:off x="356191" y="1562986"/>
            <a:ext cx="8431619" cy="4613977"/>
          </a:xfrm>
        </p:spPr>
        <p:txBody>
          <a:bodyPr>
            <a:noAutofit/>
          </a:bodyPr>
          <a:lstStyle/>
          <a:p>
            <a:pPr marL="257168" indent="-257168">
              <a:spcBef>
                <a:spcPts val="600"/>
              </a:spcBef>
              <a:buFont typeface="+mj-lt"/>
              <a:buAutoNum type="arabicPeriod"/>
            </a:pPr>
            <a:r>
              <a:rPr lang="en-US" dirty="0"/>
              <a:t>Show concern for the person. Be respectful and offer some choices, even if they are small. (Where to sit, whether to have a snack or beverage).</a:t>
            </a:r>
          </a:p>
          <a:p>
            <a:pPr marL="257168" indent="-257168">
              <a:spcBef>
                <a:spcPts val="600"/>
              </a:spcBef>
              <a:buFont typeface="+mj-lt"/>
              <a:buAutoNum type="arabicPeriod"/>
            </a:pPr>
            <a:r>
              <a:rPr lang="en-US" dirty="0"/>
              <a:t>Attempt to speak with the person at eye level.</a:t>
            </a:r>
          </a:p>
          <a:p>
            <a:pPr marL="257168" indent="-257168">
              <a:spcBef>
                <a:spcPts val="600"/>
              </a:spcBef>
              <a:buFont typeface="+mj-lt"/>
              <a:buAutoNum type="arabicPeriod"/>
            </a:pPr>
            <a:r>
              <a:rPr lang="en-US" dirty="0"/>
              <a:t>Sit in a manner with feet solidly on the floor with heels and toes touching the floor; hands unfolded in your lap and your body leaning slightly forward toward the person.  This position gives the person the feeling that you are attentive to what he or she is saying and it permits you to respond immediately if threatened or</a:t>
            </a:r>
          </a:p>
          <a:p>
            <a:pPr marL="257168" indent="-257168">
              <a:spcBef>
                <a:spcPts val="600"/>
              </a:spcBef>
              <a:buFont typeface="+mj-lt"/>
              <a:buAutoNum type="arabicPeriod"/>
            </a:pPr>
            <a:r>
              <a:rPr lang="en-US" dirty="0"/>
              <a:t>Stand in a manner with feet placed shoulder width apart; one foot slightly behind the other; weight on the rear leg, knees slightly bent; hands folded, but not interlocked, on the upper abdomen or lower chest; arms unfolded. This stance allows instant response to physical threat. Do not place hands in pockets. This slows response and may add to paranoia of the person. Folded arms also slow response and can be interpreted as threatening. Maintaining weight on rear leg with knees slightly bent also allows quick movement and response to any threat. Practice this stance to become comfortable in it before using it in a crisis situation. If the stance is unfamiliar to you, your discomfort will only add to the stress of the situation. TAKE EVERY THREAT SERIOUSLY, CONSULT OTHERS AS NEEDED. DO NOT STAY IN A DANGEROUS SITUATION.</a:t>
            </a:r>
          </a:p>
          <a:p>
            <a:pPr marL="257168" indent="-257168">
              <a:spcBef>
                <a:spcPts val="600"/>
              </a:spcBef>
              <a:buFont typeface="+mj-lt"/>
              <a:buAutoNum type="arabicPeriod"/>
            </a:pPr>
            <a:r>
              <a:rPr lang="en-US" dirty="0"/>
              <a:t>Develop some rapport with the person before asking questions about history or intent of violence.</a:t>
            </a:r>
          </a:p>
          <a:p>
            <a:pPr marL="257168" indent="-257168">
              <a:spcBef>
                <a:spcPts val="600"/>
              </a:spcBef>
              <a:buFont typeface="+mj-lt"/>
              <a:buAutoNum type="arabicPeriod"/>
            </a:pPr>
            <a:r>
              <a:rPr lang="en-US" dirty="0"/>
              <a:t>Assure the person that you will do what you can to help them stay in control of violent impulses. Set firm limits but do not threaten or display anger.</a:t>
            </a:r>
          </a:p>
          <a:p>
            <a:pPr marL="257168" indent="-257168">
              <a:spcBef>
                <a:spcPts val="600"/>
              </a:spcBef>
              <a:buFont typeface="+mj-lt"/>
              <a:buAutoNum type="arabicPeriod"/>
            </a:pPr>
            <a:r>
              <a:rPr lang="en-US" dirty="0"/>
              <a:t>If a person is experiencing paranoia, it is best to conduct the intervention as if the person and the intervener are facing the problem together. A crisis situation is not the time to tell the person that he or she is experiencing delusional thinking.</a:t>
            </a:r>
          </a:p>
          <a:p>
            <a:pPr marL="257168" indent="-257168">
              <a:spcBef>
                <a:spcPts val="600"/>
              </a:spcBef>
              <a:buFont typeface="+mj-lt"/>
              <a:buAutoNum type="arabicPeriod"/>
            </a:pPr>
            <a:r>
              <a:rPr lang="en-US" dirty="0"/>
              <a:t>Give the person adequate physical space.</a:t>
            </a:r>
          </a:p>
          <a:p>
            <a:pPr marL="257168" indent="-257168">
              <a:spcBef>
                <a:spcPts val="600"/>
              </a:spcBef>
              <a:buFont typeface="+mj-lt"/>
              <a:buAutoNum type="arabicPeriod"/>
            </a:pPr>
            <a:r>
              <a:rPr lang="en-US" dirty="0"/>
              <a:t>Develop a strategy. Help the person make a decision on a specific, short-term plan.  You won’t resolve all the problems; stick to one issue that is doable.</a:t>
            </a:r>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94740B-4443-42E0-BD04-50747A72C1C0}" type="slidenum">
              <a:rPr lang="en-US" smtClean="0"/>
              <a:t>97</a:t>
            </a:fld>
            <a:endParaRPr lang="en-US"/>
          </a:p>
        </p:txBody>
      </p:sp>
      <p:sp>
        <p:nvSpPr>
          <p:cNvPr id="6" name="Rectangle 5">
            <a:extLst>
              <a:ext uri="{FF2B5EF4-FFF2-40B4-BE49-F238E27FC236}">
                <a16:creationId xmlns:a16="http://schemas.microsoft.com/office/drawing/2014/main" id="{FC07856D-B18D-4D03-9835-9B2E599D7E64}"/>
              </a:ext>
            </a:extLst>
          </p:cNvPr>
          <p:cNvSpPr/>
          <p:nvPr/>
        </p:nvSpPr>
        <p:spPr>
          <a:xfrm>
            <a:off x="230760" y="1509822"/>
            <a:ext cx="8682480" cy="4678326"/>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3492022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0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754912"/>
            <a:ext cx="8272127" cy="819037"/>
          </a:xfrm>
        </p:spPr>
        <p:txBody>
          <a:bodyPr/>
          <a:lstStyle/>
          <a:p>
            <a:r>
              <a:rPr lang="en-US" dirty="0"/>
              <a:t>What are some of the legal implications of working with suicidal people?</a:t>
            </a:r>
          </a:p>
        </p:txBody>
      </p:sp>
      <p:sp>
        <p:nvSpPr>
          <p:cNvPr id="3" name="Content Placeholder 2"/>
          <p:cNvSpPr>
            <a:spLocks noGrp="1"/>
          </p:cNvSpPr>
          <p:nvPr>
            <p:ph idx="1"/>
          </p:nvPr>
        </p:nvSpPr>
        <p:spPr>
          <a:xfrm>
            <a:off x="590771" y="1634326"/>
            <a:ext cx="8021601" cy="2810083"/>
          </a:xfrm>
        </p:spPr>
        <p:txBody>
          <a:bodyPr/>
          <a:lstStyle/>
          <a:p>
            <a:r>
              <a:rPr lang="en-US" dirty="0"/>
              <a:t>If a person completes suicide after a crisis services provider intervenes, it is possible that the family or friends of the individual may hold the crisis services provider responsible for the suicide. Three sorts of suicides are most prone to this sort of blaming and/or legal suits: </a:t>
            </a:r>
          </a:p>
          <a:p>
            <a:pPr>
              <a:spcBef>
                <a:spcPts val="600"/>
              </a:spcBef>
            </a:pPr>
            <a:r>
              <a:rPr lang="en-US" dirty="0"/>
              <a:t>1. Outpatient suicides (should the clinician have hospitalized the individual?), </a:t>
            </a:r>
          </a:p>
          <a:p>
            <a:pPr>
              <a:spcBef>
                <a:spcPts val="600"/>
              </a:spcBef>
            </a:pPr>
            <a:r>
              <a:rPr lang="en-US" dirty="0"/>
              <a:t>2. Inpatient suicides (Did the institution provide a safe environment?), and</a:t>
            </a:r>
          </a:p>
          <a:p>
            <a:pPr>
              <a:spcBef>
                <a:spcPts val="600"/>
              </a:spcBef>
            </a:pPr>
            <a:r>
              <a:rPr lang="en-US" dirty="0"/>
              <a:t>3. Suicide following discharge or escape.  </a:t>
            </a:r>
          </a:p>
          <a:p>
            <a:pPr>
              <a:spcAft>
                <a:spcPts val="600"/>
              </a:spcAft>
            </a:pPr>
            <a:r>
              <a:rPr lang="en-US" sz="1600" b="1" dirty="0">
                <a:solidFill>
                  <a:srgbClr val="20386D"/>
                </a:solidFill>
                <a:latin typeface="PermianSlabSerifTypeface" panose="02000000000000000000" pitchFamily="50" charset="0"/>
              </a:rPr>
              <a:t>In determining malpractice/liability, four elements must be present:</a:t>
            </a:r>
          </a:p>
          <a:p>
            <a:pPr>
              <a:spcBef>
                <a:spcPts val="600"/>
              </a:spcBef>
            </a:pPr>
            <a:r>
              <a:rPr lang="en-US" dirty="0"/>
              <a:t>1. A therapist-patient relationship must exist which creates a duty of care to be present.</a:t>
            </a:r>
          </a:p>
          <a:p>
            <a:pPr>
              <a:spcBef>
                <a:spcPts val="600"/>
              </a:spcBef>
            </a:pPr>
            <a:r>
              <a:rPr lang="en-US" dirty="0"/>
              <a:t>2. A deviation from the standard of care must have occurred.</a:t>
            </a:r>
          </a:p>
          <a:p>
            <a:pPr>
              <a:spcBef>
                <a:spcPts val="600"/>
              </a:spcBef>
            </a:pPr>
            <a:r>
              <a:rPr lang="en-US" dirty="0"/>
              <a:t>3. Damage to the patient must have occurred.</a:t>
            </a:r>
          </a:p>
          <a:p>
            <a:pPr>
              <a:spcBef>
                <a:spcPts val="600"/>
              </a:spcBef>
            </a:pPr>
            <a:r>
              <a:rPr lang="en-US" dirty="0"/>
              <a:t>4. The damage must have occurred directly as a result of deviation from that standard of care. </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4740B-4443-42E0-BD04-50747A72C1C0}" type="slidenum">
              <a:rPr lang="en-US" smtClean="0"/>
              <a:t>98</a:t>
            </a:fld>
            <a:endParaRPr lang="en-US"/>
          </a:p>
        </p:txBody>
      </p:sp>
      <p:sp>
        <p:nvSpPr>
          <p:cNvPr id="6" name="Content Placeholder 5"/>
          <p:cNvSpPr>
            <a:spLocks noGrp="1"/>
          </p:cNvSpPr>
          <p:nvPr>
            <p:ph idx="13"/>
          </p:nvPr>
        </p:nvSpPr>
        <p:spPr>
          <a:xfrm>
            <a:off x="628650" y="4919857"/>
            <a:ext cx="7886700" cy="1098175"/>
          </a:xfrm>
        </p:spPr>
        <p:txBody>
          <a:bodyPr numCol="2"/>
          <a:lstStyle/>
          <a:p>
            <a:pPr marL="214308" indent="-214308">
              <a:spcBef>
                <a:spcPts val="600"/>
              </a:spcBef>
              <a:buFont typeface="Arial" panose="020B0604020202020204" pitchFamily="34" charset="0"/>
              <a:buChar char="•"/>
            </a:pPr>
            <a:r>
              <a:rPr lang="en-US" dirty="0"/>
              <a:t>Documentation- always document, if it is not documented, it did not happen per most outside entities’ opinion</a:t>
            </a:r>
          </a:p>
          <a:p>
            <a:pPr marL="214308" indent="-214308">
              <a:spcBef>
                <a:spcPts val="600"/>
              </a:spcBef>
              <a:buFont typeface="Arial" panose="020B0604020202020204" pitchFamily="34" charset="0"/>
              <a:buChar char="•"/>
            </a:pPr>
            <a:r>
              <a:rPr lang="en-US" dirty="0"/>
              <a:t>Information on previous treatment</a:t>
            </a:r>
          </a:p>
          <a:p>
            <a:pPr marL="214308" indent="-214308">
              <a:spcBef>
                <a:spcPts val="600"/>
              </a:spcBef>
              <a:buFont typeface="Arial" panose="020B0604020202020204" pitchFamily="34" charset="0"/>
              <a:buChar char="•"/>
            </a:pPr>
            <a:r>
              <a:rPr lang="en-US" dirty="0"/>
              <a:t>Involvement of family and significant others</a:t>
            </a:r>
          </a:p>
          <a:p>
            <a:pPr marL="214308" indent="-214308">
              <a:spcBef>
                <a:spcPts val="600"/>
              </a:spcBef>
              <a:buFont typeface="Arial" panose="020B0604020202020204" pitchFamily="34" charset="0"/>
              <a:buChar char="•"/>
            </a:pPr>
            <a:r>
              <a:rPr lang="en-US" dirty="0"/>
              <a:t>Consultation on present clinical circumstances</a:t>
            </a:r>
          </a:p>
          <a:p>
            <a:pPr marL="214308" indent="-214308">
              <a:spcBef>
                <a:spcPts val="600"/>
              </a:spcBef>
              <a:buFont typeface="Arial" panose="020B0604020202020204" pitchFamily="34" charset="0"/>
              <a:buChar char="•"/>
            </a:pPr>
            <a:r>
              <a:rPr lang="en-US" dirty="0"/>
              <a:t>Sensitivity to medical issues</a:t>
            </a:r>
          </a:p>
          <a:p>
            <a:pPr marL="214308" indent="-214308">
              <a:spcBef>
                <a:spcPts val="600"/>
              </a:spcBef>
              <a:buFont typeface="Arial" panose="020B0604020202020204" pitchFamily="34" charset="0"/>
              <a:buChar char="•"/>
            </a:pPr>
            <a:r>
              <a:rPr lang="en-US" dirty="0"/>
              <a:t>Knowledge of community resources</a:t>
            </a:r>
          </a:p>
          <a:p>
            <a:pPr marL="214308" indent="-214308">
              <a:spcBef>
                <a:spcPts val="600"/>
              </a:spcBef>
              <a:buFont typeface="Arial" panose="020B0604020202020204" pitchFamily="34" charset="0"/>
              <a:buChar char="•"/>
            </a:pPr>
            <a:r>
              <a:rPr lang="en-US" dirty="0"/>
              <a:t>Consideration of the effect on self and others</a:t>
            </a:r>
          </a:p>
          <a:p>
            <a:pPr marL="214308" indent="-214308">
              <a:spcBef>
                <a:spcPts val="600"/>
              </a:spcBef>
              <a:buFont typeface="Arial" panose="020B0604020202020204" pitchFamily="34" charset="0"/>
              <a:buChar char="•"/>
            </a:pPr>
            <a:r>
              <a:rPr lang="en-US" dirty="0"/>
              <a:t>Preventive preparation</a:t>
            </a:r>
          </a:p>
          <a:p>
            <a:endParaRPr lang="en-US" dirty="0"/>
          </a:p>
        </p:txBody>
      </p:sp>
      <p:sp>
        <p:nvSpPr>
          <p:cNvPr id="7" name="Text Placeholder 6"/>
          <p:cNvSpPr>
            <a:spLocks noGrp="1"/>
          </p:cNvSpPr>
          <p:nvPr>
            <p:ph type="body" sz="quarter" idx="14"/>
          </p:nvPr>
        </p:nvSpPr>
        <p:spPr>
          <a:xfrm>
            <a:off x="628650" y="4428066"/>
            <a:ext cx="7886700" cy="633413"/>
          </a:xfrm>
        </p:spPr>
        <p:txBody>
          <a:bodyPr/>
          <a:lstStyle/>
          <a:p>
            <a:pPr algn="ctr"/>
            <a:r>
              <a:rPr lang="en-US" dirty="0"/>
              <a:t>Risk management guidelines:</a:t>
            </a:r>
          </a:p>
        </p:txBody>
      </p:sp>
      <p:cxnSp>
        <p:nvCxnSpPr>
          <p:cNvPr id="8" name="line 3">
            <a:extLst>
              <a:ext uri="{FF2B5EF4-FFF2-40B4-BE49-F238E27FC236}">
                <a16:creationId xmlns:a16="http://schemas.microsoft.com/office/drawing/2014/main" id="{1822B2E9-A8E3-491D-A78B-A4069DA153A1}"/>
              </a:ext>
            </a:extLst>
          </p:cNvPr>
          <p:cNvCxnSpPr>
            <a:cxnSpLocks/>
          </p:cNvCxnSpPr>
          <p:nvPr/>
        </p:nvCxnSpPr>
        <p:spPr>
          <a:xfrm>
            <a:off x="628650" y="3286972"/>
            <a:ext cx="7886700"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DBEC694-E789-4426-9D13-5E112E558BF0}"/>
              </a:ext>
            </a:extLst>
          </p:cNvPr>
          <p:cNvSpPr/>
          <p:nvPr/>
        </p:nvSpPr>
        <p:spPr>
          <a:xfrm>
            <a:off x="435937" y="1573949"/>
            <a:ext cx="8272127" cy="2810083"/>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Rectangle 13">
            <a:extLst>
              <a:ext uri="{FF2B5EF4-FFF2-40B4-BE49-F238E27FC236}">
                <a16:creationId xmlns:a16="http://schemas.microsoft.com/office/drawing/2014/main" id="{30B53CCE-F473-4310-92A9-A96BAFA7E839}"/>
              </a:ext>
            </a:extLst>
          </p:cNvPr>
          <p:cNvSpPr/>
          <p:nvPr/>
        </p:nvSpPr>
        <p:spPr>
          <a:xfrm>
            <a:off x="435936" y="4844198"/>
            <a:ext cx="8272127" cy="1451778"/>
          </a:xfrm>
          <a:prstGeom prst="rect">
            <a:avLst/>
          </a:prstGeom>
          <a:noFill/>
          <a:ln w="28575">
            <a:solidFill>
              <a:srgbClr val="20386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Tree>
    <p:extLst>
      <p:ext uri="{BB962C8B-B14F-4D97-AF65-F5344CB8AC3E}">
        <p14:creationId xmlns:p14="http://schemas.microsoft.com/office/powerpoint/2010/main" val="366020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1000"/>
                                        <p:tgtEl>
                                          <p:spTgt spid="9"/>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500"/>
                                        <p:tgtEl>
                                          <p:spTgt spid="3">
                                            <p:txEl>
                                              <p:pRg st="2" end="2"/>
                                            </p:txEl>
                                          </p:spTgt>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par>
                          <p:cTn id="48" fill="hold">
                            <p:stCondLst>
                              <p:cond delay="6000"/>
                            </p:stCondLst>
                            <p:childTnLst>
                              <p:par>
                                <p:cTn id="49" presetID="10" presetClass="entr" presetSubtype="0" fill="hold" grpId="0"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6500"/>
                            </p:stCondLst>
                            <p:childTnLst>
                              <p:par>
                                <p:cTn id="53" presetID="10" presetClass="entr" presetSubtype="0"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fade">
                                      <p:cBhvr>
                                        <p:cTn id="55" dur="500"/>
                                        <p:tgtEl>
                                          <p:spTgt spid="7">
                                            <p:txEl>
                                              <p:pRg st="0" end="0"/>
                                            </p:txEl>
                                          </p:spTgt>
                                        </p:tgtEl>
                                      </p:cBhvr>
                                    </p:animEffect>
                                  </p:childTnLst>
                                </p:cTn>
                              </p:par>
                            </p:childTnLst>
                          </p:cTn>
                        </p:par>
                        <p:par>
                          <p:cTn id="56" fill="hold">
                            <p:stCondLst>
                              <p:cond delay="7000"/>
                            </p:stCondLst>
                            <p:childTnLst>
                              <p:par>
                                <p:cTn id="57" presetID="21" presetClass="entr" presetSubtype="1"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1)">
                                      <p:cBhvr>
                                        <p:cTn id="59" dur="1000"/>
                                        <p:tgtEl>
                                          <p:spTgt spid="14"/>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6">
                                            <p:txEl>
                                              <p:pRg st="0" end="0"/>
                                            </p:txEl>
                                          </p:spTgt>
                                        </p:tgtEl>
                                        <p:attrNameLst>
                                          <p:attrName>style.visibility</p:attrName>
                                        </p:attrNameLst>
                                      </p:cBhvr>
                                      <p:to>
                                        <p:strVal val="visible"/>
                                      </p:to>
                                    </p:set>
                                    <p:animEffect transition="in" filter="fade">
                                      <p:cBhvr>
                                        <p:cTn id="63" dur="500"/>
                                        <p:tgtEl>
                                          <p:spTgt spid="6">
                                            <p:txEl>
                                              <p:pRg st="0" end="0"/>
                                            </p:txEl>
                                          </p:spTgt>
                                        </p:tgtEl>
                                      </p:cBhvr>
                                    </p:animEffect>
                                  </p:childTnLst>
                                </p:cTn>
                              </p:par>
                            </p:childTnLst>
                          </p:cTn>
                        </p:par>
                        <p:par>
                          <p:cTn id="64" fill="hold">
                            <p:stCondLst>
                              <p:cond delay="8500"/>
                            </p:stCondLst>
                            <p:childTnLst>
                              <p:par>
                                <p:cTn id="65" presetID="10" presetClass="entr" presetSubtype="0" fill="hold" grpId="0" nodeType="afterEffect">
                                  <p:stCondLst>
                                    <p:cond delay="0"/>
                                  </p:stCondLst>
                                  <p:childTnLst>
                                    <p:set>
                                      <p:cBhvr>
                                        <p:cTn id="66" dur="1" fill="hold">
                                          <p:stCondLst>
                                            <p:cond delay="0"/>
                                          </p:stCondLst>
                                        </p:cTn>
                                        <p:tgtEl>
                                          <p:spTgt spid="6">
                                            <p:txEl>
                                              <p:pRg st="1" end="1"/>
                                            </p:txEl>
                                          </p:spTgt>
                                        </p:tgtEl>
                                        <p:attrNameLst>
                                          <p:attrName>style.visibility</p:attrName>
                                        </p:attrNameLst>
                                      </p:cBhvr>
                                      <p:to>
                                        <p:strVal val="visible"/>
                                      </p:to>
                                    </p:set>
                                    <p:animEffect transition="in" filter="fade">
                                      <p:cBhvr>
                                        <p:cTn id="67" dur="500"/>
                                        <p:tgtEl>
                                          <p:spTgt spid="6">
                                            <p:txEl>
                                              <p:pRg st="1" end="1"/>
                                            </p:txEl>
                                          </p:spTgt>
                                        </p:tgtEl>
                                      </p:cBhvr>
                                    </p:animEffect>
                                  </p:childTnLst>
                                </p:cTn>
                              </p:par>
                            </p:childTnLst>
                          </p:cTn>
                        </p:par>
                        <p:par>
                          <p:cTn id="68" fill="hold">
                            <p:stCondLst>
                              <p:cond delay="9000"/>
                            </p:stCondLst>
                            <p:childTnLst>
                              <p:par>
                                <p:cTn id="69" presetID="10" presetClass="entr" presetSubtype="0" fill="hold" grpId="0" nodeType="afterEffect">
                                  <p:stCondLst>
                                    <p:cond delay="0"/>
                                  </p:stCondLst>
                                  <p:childTnLst>
                                    <p:set>
                                      <p:cBhvr>
                                        <p:cTn id="70" dur="1" fill="hold">
                                          <p:stCondLst>
                                            <p:cond delay="0"/>
                                          </p:stCondLst>
                                        </p:cTn>
                                        <p:tgtEl>
                                          <p:spTgt spid="6">
                                            <p:txEl>
                                              <p:pRg st="2" end="2"/>
                                            </p:txEl>
                                          </p:spTgt>
                                        </p:tgtEl>
                                        <p:attrNameLst>
                                          <p:attrName>style.visibility</p:attrName>
                                        </p:attrNameLst>
                                      </p:cBhvr>
                                      <p:to>
                                        <p:strVal val="visible"/>
                                      </p:to>
                                    </p:set>
                                    <p:animEffect transition="in" filter="fade">
                                      <p:cBhvr>
                                        <p:cTn id="71" dur="500"/>
                                        <p:tgtEl>
                                          <p:spTgt spid="6">
                                            <p:txEl>
                                              <p:pRg st="2" end="2"/>
                                            </p:txEl>
                                          </p:spTgt>
                                        </p:tgtEl>
                                      </p:cBhvr>
                                    </p:animEffect>
                                  </p:childTnLst>
                                </p:cTn>
                              </p:par>
                            </p:childTnLst>
                          </p:cTn>
                        </p:par>
                        <p:par>
                          <p:cTn id="72" fill="hold">
                            <p:stCondLst>
                              <p:cond delay="9500"/>
                            </p:stCondLst>
                            <p:childTnLst>
                              <p:par>
                                <p:cTn id="73" presetID="10" presetClass="entr" presetSubtype="0" fill="hold" grpId="0" nodeType="afterEffect">
                                  <p:stCondLst>
                                    <p:cond delay="0"/>
                                  </p:stCondLst>
                                  <p:childTnLst>
                                    <p:set>
                                      <p:cBhvr>
                                        <p:cTn id="74" dur="1" fill="hold">
                                          <p:stCondLst>
                                            <p:cond delay="0"/>
                                          </p:stCondLst>
                                        </p:cTn>
                                        <p:tgtEl>
                                          <p:spTgt spid="6">
                                            <p:txEl>
                                              <p:pRg st="3" end="3"/>
                                            </p:txEl>
                                          </p:spTgt>
                                        </p:tgtEl>
                                        <p:attrNameLst>
                                          <p:attrName>style.visibility</p:attrName>
                                        </p:attrNameLst>
                                      </p:cBhvr>
                                      <p:to>
                                        <p:strVal val="visible"/>
                                      </p:to>
                                    </p:set>
                                    <p:animEffect transition="in" filter="fade">
                                      <p:cBhvr>
                                        <p:cTn id="75" dur="500"/>
                                        <p:tgtEl>
                                          <p:spTgt spid="6">
                                            <p:txEl>
                                              <p:pRg st="3" end="3"/>
                                            </p:txEl>
                                          </p:spTgt>
                                        </p:tgtEl>
                                      </p:cBhvr>
                                    </p:animEffect>
                                  </p:childTnLst>
                                </p:cTn>
                              </p:par>
                            </p:childTnLst>
                          </p:cTn>
                        </p:par>
                        <p:par>
                          <p:cTn id="76" fill="hold">
                            <p:stCondLst>
                              <p:cond delay="10000"/>
                            </p:stCondLst>
                            <p:childTnLst>
                              <p:par>
                                <p:cTn id="77" presetID="10" presetClass="entr" presetSubtype="0" fill="hold" grpId="0" nodeType="afterEffect">
                                  <p:stCondLst>
                                    <p:cond delay="0"/>
                                  </p:stCondLst>
                                  <p:childTnLst>
                                    <p:set>
                                      <p:cBhvr>
                                        <p:cTn id="78" dur="1" fill="hold">
                                          <p:stCondLst>
                                            <p:cond delay="0"/>
                                          </p:stCondLst>
                                        </p:cTn>
                                        <p:tgtEl>
                                          <p:spTgt spid="6">
                                            <p:txEl>
                                              <p:pRg st="4" end="4"/>
                                            </p:txEl>
                                          </p:spTgt>
                                        </p:tgtEl>
                                        <p:attrNameLst>
                                          <p:attrName>style.visibility</p:attrName>
                                        </p:attrNameLst>
                                      </p:cBhvr>
                                      <p:to>
                                        <p:strVal val="visible"/>
                                      </p:to>
                                    </p:set>
                                    <p:animEffect transition="in" filter="fade">
                                      <p:cBhvr>
                                        <p:cTn id="79" dur="500"/>
                                        <p:tgtEl>
                                          <p:spTgt spid="6">
                                            <p:txEl>
                                              <p:pRg st="4" end="4"/>
                                            </p:txEl>
                                          </p:spTgt>
                                        </p:tgtEl>
                                      </p:cBhvr>
                                    </p:animEffect>
                                  </p:childTnLst>
                                </p:cTn>
                              </p:par>
                            </p:childTnLst>
                          </p:cTn>
                        </p:par>
                        <p:par>
                          <p:cTn id="80" fill="hold">
                            <p:stCondLst>
                              <p:cond delay="10500"/>
                            </p:stCondLst>
                            <p:childTnLst>
                              <p:par>
                                <p:cTn id="81" presetID="10" presetClass="entr" presetSubtype="0" fill="hold" grpId="0" nodeType="afterEffect">
                                  <p:stCondLst>
                                    <p:cond delay="0"/>
                                  </p:stCondLst>
                                  <p:childTnLst>
                                    <p:set>
                                      <p:cBhvr>
                                        <p:cTn id="82" dur="1" fill="hold">
                                          <p:stCondLst>
                                            <p:cond delay="0"/>
                                          </p:stCondLst>
                                        </p:cTn>
                                        <p:tgtEl>
                                          <p:spTgt spid="6">
                                            <p:txEl>
                                              <p:pRg st="5" end="5"/>
                                            </p:txEl>
                                          </p:spTgt>
                                        </p:tgtEl>
                                        <p:attrNameLst>
                                          <p:attrName>style.visibility</p:attrName>
                                        </p:attrNameLst>
                                      </p:cBhvr>
                                      <p:to>
                                        <p:strVal val="visible"/>
                                      </p:to>
                                    </p:set>
                                    <p:animEffect transition="in" filter="fade">
                                      <p:cBhvr>
                                        <p:cTn id="83" dur="500"/>
                                        <p:tgtEl>
                                          <p:spTgt spid="6">
                                            <p:txEl>
                                              <p:pRg st="5" end="5"/>
                                            </p:txEl>
                                          </p:spTgt>
                                        </p:tgtEl>
                                      </p:cBhvr>
                                    </p:animEffect>
                                  </p:childTnLst>
                                </p:cTn>
                              </p:par>
                            </p:childTnLst>
                          </p:cTn>
                        </p:par>
                        <p:par>
                          <p:cTn id="84" fill="hold">
                            <p:stCondLst>
                              <p:cond delay="11000"/>
                            </p:stCondLst>
                            <p:childTnLst>
                              <p:par>
                                <p:cTn id="85" presetID="10" presetClass="entr" presetSubtype="0" fill="hold" grpId="0" nodeType="afterEffect">
                                  <p:stCondLst>
                                    <p:cond delay="0"/>
                                  </p:stCondLst>
                                  <p:childTnLst>
                                    <p:set>
                                      <p:cBhvr>
                                        <p:cTn id="86" dur="1" fill="hold">
                                          <p:stCondLst>
                                            <p:cond delay="0"/>
                                          </p:stCondLst>
                                        </p:cTn>
                                        <p:tgtEl>
                                          <p:spTgt spid="6">
                                            <p:txEl>
                                              <p:pRg st="6" end="6"/>
                                            </p:txEl>
                                          </p:spTgt>
                                        </p:tgtEl>
                                        <p:attrNameLst>
                                          <p:attrName>style.visibility</p:attrName>
                                        </p:attrNameLst>
                                      </p:cBhvr>
                                      <p:to>
                                        <p:strVal val="visible"/>
                                      </p:to>
                                    </p:set>
                                    <p:animEffect transition="in" filter="fade">
                                      <p:cBhvr>
                                        <p:cTn id="87" dur="500"/>
                                        <p:tgtEl>
                                          <p:spTgt spid="6">
                                            <p:txEl>
                                              <p:pRg st="6" end="6"/>
                                            </p:txEl>
                                          </p:spTgt>
                                        </p:tgtEl>
                                      </p:cBhvr>
                                    </p:animEffect>
                                  </p:childTnLst>
                                </p:cTn>
                              </p:par>
                            </p:childTnLst>
                          </p:cTn>
                        </p:par>
                        <p:par>
                          <p:cTn id="88" fill="hold">
                            <p:stCondLst>
                              <p:cond delay="11500"/>
                            </p:stCondLst>
                            <p:childTnLst>
                              <p:par>
                                <p:cTn id="89" presetID="10" presetClass="entr" presetSubtype="0" fill="hold" grpId="0" nodeType="afterEffect">
                                  <p:stCondLst>
                                    <p:cond delay="0"/>
                                  </p:stCondLst>
                                  <p:childTnLst>
                                    <p:set>
                                      <p:cBhvr>
                                        <p:cTn id="90" dur="1" fill="hold">
                                          <p:stCondLst>
                                            <p:cond delay="0"/>
                                          </p:stCondLst>
                                        </p:cTn>
                                        <p:tgtEl>
                                          <p:spTgt spid="6">
                                            <p:txEl>
                                              <p:pRg st="7" end="7"/>
                                            </p:txEl>
                                          </p:spTgt>
                                        </p:tgtEl>
                                        <p:attrNameLst>
                                          <p:attrName>style.visibility</p:attrName>
                                        </p:attrNameLst>
                                      </p:cBhvr>
                                      <p:to>
                                        <p:strVal val="visible"/>
                                      </p:to>
                                    </p:set>
                                    <p:animEffect transition="in" filter="fade">
                                      <p:cBhvr>
                                        <p:cTn id="91"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6" grpId="0" uiExpand="1" build="p"/>
      <p:bldP spid="7" grpId="0" build="p"/>
      <p:bldP spid="9" grpId="0" animBg="1"/>
      <p:bldP spid="14"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01" y="1442113"/>
            <a:ext cx="7886700" cy="632674"/>
          </a:xfrm>
        </p:spPr>
        <p:txBody>
          <a:bodyPr>
            <a:normAutofit/>
          </a:bodyPr>
          <a:lstStyle/>
          <a:p>
            <a:r>
              <a:rPr lang="en-US" dirty="0"/>
              <a:t>Do’s and Don’ts in Suicide Prevention</a:t>
            </a:r>
          </a:p>
        </p:txBody>
      </p:sp>
      <p:sp>
        <p:nvSpPr>
          <p:cNvPr id="5" name="Slide Number Placeholder 4"/>
          <p:cNvSpPr>
            <a:spLocks noGrp="1"/>
          </p:cNvSpPr>
          <p:nvPr>
            <p:ph type="sldNum" sz="quarter" idx="12"/>
          </p:nvPr>
        </p:nvSpPr>
        <p:spPr/>
        <p:txBody>
          <a:bodyPr/>
          <a:lstStyle/>
          <a:p>
            <a:fld id="{C594740B-4443-42E0-BD04-50747A72C1C0}" type="slidenum">
              <a:rPr lang="en-US" smtClean="0"/>
              <a:t>99</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8747382"/>
              </p:ext>
            </p:extLst>
          </p:nvPr>
        </p:nvGraphicFramePr>
        <p:xfrm>
          <a:off x="1524000" y="2017976"/>
          <a:ext cx="6096000" cy="3992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98480">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DO’S</a:t>
                      </a:r>
                    </a:p>
                  </a:txBody>
                  <a:tcPr marL="68580" marR="68580" marT="34290" marB="34290">
                    <a:solidFill>
                      <a:srgbClr val="20386D"/>
                    </a:solidFill>
                  </a:tcPr>
                </a:tc>
                <a:tc>
                  <a:txBody>
                    <a:bodyPr/>
                    <a:lstStyle/>
                    <a:p>
                      <a:pPr algn="ctr"/>
                      <a:r>
                        <a:rPr lang="en-US" sz="1600" dirty="0">
                          <a:latin typeface="PermianSlabSerifTypeface" panose="02000000000000000000" pitchFamily="50" charset="0"/>
                          <a:ea typeface="Open Sans" panose="020B0606030504020204" pitchFamily="34" charset="0"/>
                          <a:cs typeface="Open Sans" panose="020B0606030504020204" pitchFamily="34" charset="0"/>
                        </a:rPr>
                        <a:t>DON’TS</a:t>
                      </a:r>
                    </a:p>
                  </a:txBody>
                  <a:tcPr marL="68580" marR="68580" marT="34290" marB="34290">
                    <a:solidFill>
                      <a:srgbClr val="20386D"/>
                    </a:solidFill>
                  </a:tcPr>
                </a:tc>
                <a:extLst>
                  <a:ext uri="{0D108BD9-81ED-4DB2-BD59-A6C34878D82A}">
                    <a16:rowId xmlns:a16="http://schemas.microsoft.com/office/drawing/2014/main" val="10000"/>
                  </a:ext>
                </a:extLst>
              </a:tr>
              <a:tr h="3106146">
                <a:tc>
                  <a:txBody>
                    <a:bodyPr/>
                    <a:lstStyle/>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Remove opportunities</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Receive and accept suicidal communication</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intrude</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Prevent isolation and involve significant others</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Transfer rather than refer</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Follow-up</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Always obtain consultation when unsure</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know your own value system about suicide</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Get precipitant (identify issues, concerns, and/or events that led up to the current crisis)</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Use self as instrument of prevention</a:t>
                      </a:r>
                    </a:p>
                  </a:txBody>
                  <a:tcPr marL="68580" marR="68580" marT="34290" marB="34290"/>
                </a:tc>
                <a:tc>
                  <a:txBody>
                    <a:bodyPr/>
                    <a:lstStyle/>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worry about saying the wrong thing</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consider suicidal persons as special</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assume ability to solve problem(s)</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try to talk the person out of committing suicide</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engage in abstract discussion about suicide, death, dying</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be too accepting of suicide</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de-legitimatize</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give cheap general reassurance</a:t>
                      </a:r>
                    </a:p>
                    <a:p>
                      <a:pPr marL="285750" indent="-285750">
                        <a:spcAft>
                          <a:spcPts val="600"/>
                        </a:spcAft>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Do not lose confidence (may need more limited goals)</a:t>
                      </a:r>
                    </a:p>
                  </a:txBody>
                  <a:tcPr marL="68580" marR="68580" marT="34290" marB="34290"/>
                </a:tc>
                <a:extLst>
                  <a:ext uri="{0D108BD9-81ED-4DB2-BD59-A6C34878D82A}">
                    <a16:rowId xmlns:a16="http://schemas.microsoft.com/office/drawing/2014/main" val="10001"/>
                  </a:ext>
                </a:extLst>
              </a:tr>
            </a:tbl>
          </a:graphicData>
        </a:graphic>
      </p:graphicFrame>
      <p:cxnSp>
        <p:nvCxnSpPr>
          <p:cNvPr id="6" name="line 3">
            <a:extLst>
              <a:ext uri="{FF2B5EF4-FFF2-40B4-BE49-F238E27FC236}">
                <a16:creationId xmlns:a16="http://schemas.microsoft.com/office/drawing/2014/main" id="{6FF793CE-ECE8-47AB-BDCE-15357C1E9906}"/>
              </a:ext>
            </a:extLst>
          </p:cNvPr>
          <p:cNvCxnSpPr>
            <a:cxnSpLocks/>
          </p:cNvCxnSpPr>
          <p:nvPr/>
        </p:nvCxnSpPr>
        <p:spPr>
          <a:xfrm>
            <a:off x="1529317" y="1996709"/>
            <a:ext cx="6085367" cy="0"/>
          </a:xfrm>
          <a:prstGeom prst="line">
            <a:avLst/>
          </a:prstGeom>
          <a:ln w="19050">
            <a:solidFill>
              <a:srgbClr val="20386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44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7605</TotalTime>
  <Words>34082</Words>
  <Application>Microsoft Office PowerPoint</Application>
  <PresentationFormat>On-screen Show (4:3)</PresentationFormat>
  <Paragraphs>3015</Paragraphs>
  <Slides>227</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227</vt:i4>
      </vt:variant>
    </vt:vector>
  </HeadingPairs>
  <TitlesOfParts>
    <vt:vector size="237" baseType="lpstr">
      <vt:lpstr>Arial</vt:lpstr>
      <vt:lpstr>Calibri</vt:lpstr>
      <vt:lpstr>Calibri Light</vt:lpstr>
      <vt:lpstr>Courier New</vt:lpstr>
      <vt:lpstr>Open Sans</vt:lpstr>
      <vt:lpstr>PermianSlabSerifTypeface</vt:lpstr>
      <vt:lpstr>Symbol</vt:lpstr>
      <vt:lpstr>Office Theme</vt:lpstr>
      <vt:lpstr>Custom Design</vt:lpstr>
      <vt:lpstr>Title</vt:lpstr>
      <vt:lpstr>PowerPoint Presentation</vt:lpstr>
      <vt:lpstr>Welcome to Crisis Responder Training</vt:lpstr>
      <vt:lpstr>What is this Crisis Responder Training and how should it be used?  Click on the buttons in sequential order to learn more.</vt:lpstr>
      <vt:lpstr>What is this Crisis Responder Training and how should it be used?  Click on the buttons in sequential order to learn more.</vt:lpstr>
      <vt:lpstr>What is this Crisis Responder Training and how should it be used?  Click on the buttons in sequential order to learn more.</vt:lpstr>
      <vt:lpstr>Contributors</vt:lpstr>
      <vt:lpstr>Table of Contents</vt:lpstr>
      <vt:lpstr>Chapter 1:  Mental Health Crisis Services Definitions and Goals</vt:lpstr>
      <vt:lpstr>Goals and Services</vt:lpstr>
      <vt:lpstr>What is a Mental Health Crisis?</vt:lpstr>
      <vt:lpstr>Post Test</vt:lpstr>
      <vt:lpstr>Post Test</vt:lpstr>
      <vt:lpstr>Post Test</vt:lpstr>
      <vt:lpstr>Post Test</vt:lpstr>
      <vt:lpstr>Post Test</vt:lpstr>
      <vt:lpstr>Post Test</vt:lpstr>
      <vt:lpstr>Chapter Two:  Mental Health Crisis Services Components </vt:lpstr>
      <vt:lpstr>What are crisis telephone answering skills?  </vt:lpstr>
      <vt:lpstr>What are crisis telephone answering skills?  </vt:lpstr>
      <vt:lpstr>What are crisis telephone answering skills?  </vt:lpstr>
      <vt:lpstr>Helping Callers at Imminent Risk of Suicide </vt:lpstr>
      <vt:lpstr>PowerPoint Presentation</vt:lpstr>
      <vt:lpstr>PowerPoint Presentation</vt:lpstr>
      <vt:lpstr>NSPL Suicide Risk Assessment Standards</vt:lpstr>
      <vt:lpstr>PowerPoint Presentation</vt:lpstr>
      <vt:lpstr>Post Test</vt:lpstr>
      <vt:lpstr>Post Test</vt:lpstr>
      <vt:lpstr>Post Test</vt:lpstr>
      <vt:lpstr>Post Test</vt:lpstr>
      <vt:lpstr>Post Test</vt:lpstr>
      <vt:lpstr>Chapter Three:  Early Intervention and Prevention  </vt:lpstr>
      <vt:lpstr>Intervention Screening</vt:lpstr>
      <vt:lpstr>What is included in a Crisis Assessment?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you identify a major problem?</vt:lpstr>
      <vt:lpstr>How can you identify a major problem?</vt:lpstr>
      <vt:lpstr>How can you identify a major problem?</vt:lpstr>
      <vt:lpstr>How can you identify a major problem?</vt:lpstr>
      <vt:lpstr>How can you identify a major problem?</vt:lpstr>
      <vt:lpstr>How can you identify a major problem?</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PowerPoint Presentation</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Symptom Behaviors  Click on each button, beginning with the topmost and work downward, to learn suggested ways to help with these behaviors</vt:lpstr>
      <vt:lpstr>How does a crisis services provider help the person go about exploring possible alternative solutions?</vt:lpstr>
      <vt:lpstr>De-Escalating Crisis Situations13</vt:lpstr>
      <vt:lpstr>De-Escalating Crisis Situations13</vt:lpstr>
      <vt:lpstr>De-Escalating Crisis Situations13</vt:lpstr>
      <vt:lpstr>Post Test</vt:lpstr>
      <vt:lpstr>Post Test</vt:lpstr>
      <vt:lpstr>Post Test</vt:lpstr>
      <vt:lpstr>Post Test</vt:lpstr>
      <vt:lpstr>Post Test</vt:lpstr>
      <vt:lpstr>Post Test</vt:lpstr>
      <vt:lpstr>Post Test</vt:lpstr>
      <vt:lpstr>Post Test</vt:lpstr>
      <vt:lpstr>Post Test</vt:lpstr>
      <vt:lpstr>Post Test</vt:lpstr>
      <vt:lpstr>Chapter Four:  Harm Assessment and Suicide Prevention</vt:lpstr>
      <vt:lpstr>Facts about suicide</vt:lpstr>
      <vt:lpstr>Attitudes and opinions about suicide</vt:lpstr>
      <vt:lpstr>Our approach: Reaction vs. Response</vt:lpstr>
      <vt:lpstr>How we reach the goal</vt:lpstr>
      <vt:lpstr>Click on each button to learn more about each category of risk.</vt:lpstr>
      <vt:lpstr>Click on each button to learn more about each category of risk.</vt:lpstr>
      <vt:lpstr>Click on each button to learn more about each category of risk.</vt:lpstr>
      <vt:lpstr>Click on each button to learn more about each category of risk.</vt:lpstr>
      <vt:lpstr>Suicide Risk in Specific Disorders</vt:lpstr>
      <vt:lpstr>Warning Indicators</vt:lpstr>
      <vt:lpstr>Protective Factors</vt:lpstr>
      <vt:lpstr>Principles that Guide the Assessment Process</vt:lpstr>
      <vt:lpstr>At-Risk Populations</vt:lpstr>
      <vt:lpstr>What if a suicide occurs despite your best efforts?</vt:lpstr>
      <vt:lpstr>How does a crisis service provider work with a person who may become violent? </vt:lpstr>
      <vt:lpstr>What factors should be considered when assessing a person for potential of harm to others?</vt:lpstr>
      <vt:lpstr>How can a crisis services provider intervene with a potentially violent person?</vt:lpstr>
      <vt:lpstr>What are some of the legal implications of working with suicidal people?</vt:lpstr>
      <vt:lpstr>Do’s and Don’ts in Suicide Prevention</vt:lpstr>
      <vt:lpstr>Establish Rapport</vt:lpstr>
      <vt:lpstr>Safety Plan</vt:lpstr>
      <vt:lpstr>Formulating Risk</vt:lpstr>
      <vt:lpstr>Formulating Risk</vt:lpstr>
      <vt:lpstr>Post Test</vt:lpstr>
      <vt:lpstr>Post Test</vt:lpstr>
      <vt:lpstr>Post Test</vt:lpstr>
      <vt:lpstr>Post Test</vt:lpstr>
      <vt:lpstr>Post Test</vt:lpstr>
      <vt:lpstr>Post Test</vt:lpstr>
      <vt:lpstr>Post Test</vt:lpstr>
      <vt:lpstr>Post Test</vt:lpstr>
      <vt:lpstr>Chapter Five:  Tennessee Mental Health Law</vt:lpstr>
      <vt:lpstr>What are the most frequent types of admissions to a psychiatric facility?</vt:lpstr>
      <vt:lpstr>PowerPoint Presentation</vt:lpstr>
      <vt:lpstr>PowerPoint Presentation</vt:lpstr>
      <vt:lpstr>What are mandatory pre-screening agents?</vt:lpstr>
      <vt:lpstr>PowerPoint Presentation</vt:lpstr>
      <vt:lpstr>PowerPoint Presentation</vt:lpstr>
      <vt:lpstr>PowerPoint Presentation</vt:lpstr>
      <vt:lpstr>PowerPoint Presentation</vt:lpstr>
      <vt:lpstr>PowerPoint Presentation</vt:lpstr>
      <vt:lpstr>PowerPoint Presentation</vt:lpstr>
      <vt:lpstr>Post Test</vt:lpstr>
      <vt:lpstr>Post Test</vt:lpstr>
      <vt:lpstr>Post Test</vt:lpstr>
      <vt:lpstr>Post Test</vt:lpstr>
      <vt:lpstr>Post Test</vt:lpstr>
      <vt:lpstr>Post Test</vt:lpstr>
      <vt:lpstr>Post Test</vt:lpstr>
      <vt:lpstr>Post Test</vt:lpstr>
      <vt:lpstr>Post Test</vt:lpstr>
      <vt:lpstr>Post Test</vt:lpstr>
      <vt:lpstr>Chapter Six:  Less Restrictive  Referral Alternatives</vt:lpstr>
      <vt:lpstr>What options for less restrictive alternatives to inpatient hospitalization are available in Tennessee?</vt:lpstr>
      <vt:lpstr>PowerPoint Presentation</vt:lpstr>
      <vt:lpstr>PowerPoint Presentation</vt:lpstr>
      <vt:lpstr>How do I find out which alternatives are available in my area?</vt:lpstr>
      <vt:lpstr>PowerPoint Presentation</vt:lpstr>
      <vt:lpstr>Post Test</vt:lpstr>
      <vt:lpstr>Post Test</vt:lpstr>
      <vt:lpstr>Post Test</vt:lpstr>
      <vt:lpstr>Post Test</vt:lpstr>
      <vt:lpstr>Post Test</vt:lpstr>
      <vt:lpstr>Post Test</vt:lpstr>
      <vt:lpstr>Post Test</vt:lpstr>
      <vt:lpstr>Post Test</vt:lpstr>
      <vt:lpstr>Chapter Seven:  Cultural Identity and Impact on Crisis Intervention</vt:lpstr>
      <vt:lpstr>What is Cultural Identity?</vt:lpstr>
      <vt:lpstr>How does diversity impact a person’s response to a crisis service provider and mental health services?</vt:lpstr>
      <vt:lpstr>PowerPoint Presentation</vt:lpstr>
      <vt:lpstr>PowerPoint Presentation</vt:lpstr>
      <vt:lpstr>Guidelines for Increasing the Crisis Services Provider’s Multicultural Awareness 40</vt:lpstr>
      <vt:lpstr>Post Test</vt:lpstr>
      <vt:lpstr>Post Test</vt:lpstr>
      <vt:lpstr>Post Test</vt:lpstr>
      <vt:lpstr>Post Test</vt:lpstr>
      <vt:lpstr>Post Test</vt:lpstr>
      <vt:lpstr>Post Test</vt:lpstr>
      <vt:lpstr>Post Test</vt:lpstr>
      <vt:lpstr>Chapter Eight:  Crisis Intervention with Specific Populations</vt:lpstr>
      <vt:lpstr>Serious and Persistent Mental Illness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 Test</vt:lpstr>
      <vt:lpstr>Post Test</vt:lpstr>
      <vt:lpstr>Post Test</vt:lpstr>
      <vt:lpstr>Post Test</vt:lpstr>
      <vt:lpstr>Post Test</vt:lpstr>
      <vt:lpstr>Post Test</vt:lpstr>
      <vt:lpstr>Post Test</vt:lpstr>
      <vt:lpstr>Post Test</vt:lpstr>
      <vt:lpstr>Post Test</vt:lpstr>
      <vt:lpstr>Chapter Nine:  Law Enforcement as Partners: Developing Relationships, Clarifying Roles, and Cross Training and Education</vt:lpstr>
      <vt:lpstr>What are the advantages of partnering  with law enforcement?</vt:lpstr>
      <vt:lpstr>PowerPoint Presentation</vt:lpstr>
      <vt:lpstr>PowerPoint Presentation</vt:lpstr>
      <vt:lpstr>Post Test</vt:lpstr>
      <vt:lpstr>Post Test</vt:lpstr>
      <vt:lpstr>Post Test</vt:lpstr>
      <vt:lpstr>Post Test</vt:lpstr>
      <vt:lpstr>Post Test</vt:lpstr>
      <vt:lpstr>Post Test</vt:lpstr>
      <vt:lpstr>Post Test</vt:lpstr>
      <vt:lpstr>Post Test</vt:lpstr>
      <vt:lpstr>Post Test</vt:lpstr>
      <vt:lpstr>Chapter Ten:  Collaboration with Service Providers and Others</vt:lpstr>
      <vt:lpstr>Services and persons that a crisis service provider may wish to collaborate with:</vt:lpstr>
      <vt:lpstr>PowerPoint Presentation</vt:lpstr>
      <vt:lpstr>PowerPoint Presentation</vt:lpstr>
      <vt:lpstr>PowerPoint Presentation</vt:lpstr>
      <vt:lpstr>Post Test</vt:lpstr>
      <vt:lpstr>Post Test</vt:lpstr>
      <vt:lpstr>Post Test</vt:lpstr>
      <vt:lpstr>Post Test</vt:lpstr>
      <vt:lpstr>Post Test</vt:lpstr>
      <vt:lpstr>Post Test</vt:lpstr>
      <vt:lpstr>Post Test</vt:lpstr>
      <vt:lpstr>Post Test</vt:lpstr>
      <vt:lpstr>Post Test</vt:lpstr>
      <vt:lpstr>Chapter Eleven:  Crisis Services Provider Boundaries and Self-Care</vt:lpstr>
      <vt:lpstr>What are examples of possible crisis provider boundary problem areas?</vt:lpstr>
      <vt:lpstr>PowerPoint Presentation</vt:lpstr>
      <vt:lpstr>An organizational approach to reducing staff burnout includes the following elements. Click on the buttons to learn more.</vt:lpstr>
      <vt:lpstr>An organizational approach to reducing staff burnout includes the following elements. Click on the buttons to learn more.</vt:lpstr>
      <vt:lpstr>An organizational approach to reducing staff burnout includes the following elements. Click on the buttons to learn more.</vt:lpstr>
      <vt:lpstr>An organizational approach to reducing staff burnout includes the following elements. Click on the buttons to learn more.</vt:lpstr>
      <vt:lpstr>An organizational approach to reducing staff burnout includes the following elements. Click on the buttons to learn more.</vt:lpstr>
      <vt:lpstr>An organizational approach to reducing staff burnout includes the following elements. Click on the buttons to learn more.</vt:lpstr>
      <vt:lpstr>Myths regarding crisis services providers</vt:lpstr>
      <vt:lpstr>Post Test</vt:lpstr>
      <vt:lpstr>Post Test</vt:lpstr>
      <vt:lpstr>Post Test</vt:lpstr>
      <vt:lpstr>Post Test</vt:lpstr>
      <vt:lpstr>Post Test</vt:lpstr>
      <vt:lpstr>Post Test</vt:lpstr>
      <vt:lpstr>Post Test</vt:lpstr>
      <vt:lpstr>Post Test</vt:lpstr>
      <vt:lpstr>Post Test</vt:lpstr>
      <vt:lpstr>Post Test</vt:lpstr>
      <vt:lpstr>This concludes the Tennessee Department of Mental Health and Substance Abuse Services Crisis Responder Training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Crystal Warren</dc:creator>
  <cp:lastModifiedBy>Crystal Warren</cp:lastModifiedBy>
  <cp:revision>605</cp:revision>
  <cp:lastPrinted>2018-08-07T19:55:10Z</cp:lastPrinted>
  <dcterms:created xsi:type="dcterms:W3CDTF">2018-07-17T18:32:27Z</dcterms:created>
  <dcterms:modified xsi:type="dcterms:W3CDTF">2018-09-25T20:08:58Z</dcterms:modified>
</cp:coreProperties>
</file>