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5"/>
  </p:sldMasterIdLst>
  <p:notesMasterIdLst>
    <p:notesMasterId r:id="rId23"/>
  </p:notesMasterIdLst>
  <p:sldIdLst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" y="-18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8316-04D7-4FD1-B630-01796C7830C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8EE9-51FA-4B35-8ED0-7E661009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8EE9-51FA-4B35-8ED0-7E661009FB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FBB32-F449-46B1-BFB7-2C972C762A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8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6A3315-BAE7-4D82-B528-A5318ED8A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76600" y="990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9966"/>
                </a:solidFill>
                <a:cs typeface="Arial" pitchFamily="34" charset="0"/>
              </a:rPr>
              <a:t>Unclassified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dirty="0" smtClean="0"/>
              <a:t>ARNG-HRM-I / 19FEB20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43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FBB32-F449-46B1-BFB7-2C972C762A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838200"/>
            <a:ext cx="8001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912813"/>
            <a:ext cx="8001000" cy="1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10" descr="ARNG-Clr-51109-s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3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Department of Education's National Student  Loan Data System (NSLDS)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456865"/>
          </a:xfrm>
          <a:prstGeom prst="rect">
            <a:avLst/>
          </a:prstGeom>
        </p:spPr>
        <p:txBody>
          <a:bodyPr vert="horz" wrap="square" lIns="0" tIns="738924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870"/>
              </a:spcBef>
              <a:buNone/>
            </a:pPr>
            <a:r>
              <a:rPr sz="3200" spc="-5" dirty="0"/>
              <a:t>Use </a:t>
            </a:r>
            <a:r>
              <a:rPr sz="3200" dirty="0"/>
              <a:t>the </a:t>
            </a:r>
            <a:r>
              <a:rPr sz="3200" spc="-15" dirty="0"/>
              <a:t>following </a:t>
            </a:r>
            <a:r>
              <a:rPr sz="3200" dirty="0"/>
              <a:t>guide </a:t>
            </a:r>
            <a:r>
              <a:rPr sz="3200" spc="-20" dirty="0"/>
              <a:t>to</a:t>
            </a:r>
            <a:r>
              <a:rPr sz="3200" spc="5" dirty="0"/>
              <a:t> </a:t>
            </a:r>
            <a:r>
              <a:rPr sz="3200" dirty="0"/>
              <a:t>access</a:t>
            </a:r>
          </a:p>
          <a:p>
            <a:pPr marL="0" marR="5080" indent="0" algn="ctr">
              <a:lnSpc>
                <a:spcPts val="4610"/>
              </a:lnSpc>
              <a:spcBef>
                <a:spcPts val="280"/>
              </a:spcBef>
              <a:buNone/>
            </a:pPr>
            <a:r>
              <a:rPr sz="3200" dirty="0"/>
              <a:t>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mandatory </a:t>
            </a:r>
            <a:r>
              <a:rPr sz="3200" spc="-15" dirty="0"/>
              <a:t>information </a:t>
            </a:r>
            <a:r>
              <a:rPr sz="3200" spc="-5" dirty="0"/>
              <a:t>needed </a:t>
            </a:r>
            <a:r>
              <a:rPr sz="3200" spc="-30" dirty="0"/>
              <a:t>for </a:t>
            </a:r>
            <a:r>
              <a:rPr sz="3200" spc="-15" dirty="0"/>
              <a:t>your  </a:t>
            </a:r>
            <a:r>
              <a:rPr sz="3200" spc="-10" dirty="0"/>
              <a:t>Student </a:t>
            </a:r>
            <a:r>
              <a:rPr sz="3200" spc="-5" dirty="0"/>
              <a:t>Loan </a:t>
            </a:r>
            <a:r>
              <a:rPr sz="3200" spc="-20" dirty="0"/>
              <a:t>Repayment Program</a:t>
            </a:r>
            <a:r>
              <a:rPr sz="3200" spc="35" dirty="0"/>
              <a:t> </a:t>
            </a:r>
            <a:r>
              <a:rPr sz="3200" spc="-5" dirty="0"/>
              <a:t>(SLRP).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503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377259"/>
            <a:ext cx="6781800" cy="4440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6000" y="587402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the view loan detail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89247">
            <a:off x="1296437" y="4314674"/>
            <a:ext cx="87790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42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53" y="1377259"/>
            <a:ext cx="5905292" cy="44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98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6022"/>
            <a:ext cx="7121963" cy="3743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516341"/>
            <a:ext cx="462116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2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3" y="1332612"/>
            <a:ext cx="6050141" cy="454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76" y="3276600"/>
            <a:ext cx="445047" cy="902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594417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the view loan status history</a:t>
            </a:r>
          </a:p>
        </p:txBody>
      </p:sp>
    </p:spTree>
    <p:extLst>
      <p:ext uri="{BB962C8B-B14F-4D97-AF65-F5344CB8AC3E}">
        <p14:creationId xmlns:p14="http://schemas.microsoft.com/office/powerpoint/2010/main" val="668934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3411"/>
            <a:ext cx="6629400" cy="51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1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02801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567440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Print the loan status history as described in previous slide.</a:t>
            </a:r>
          </a:p>
          <a:p>
            <a:r>
              <a:rPr lang="en-US" dirty="0"/>
              <a:t>Repeat this process for all loans.</a:t>
            </a:r>
          </a:p>
        </p:txBody>
      </p:sp>
    </p:spTree>
    <p:extLst>
      <p:ext uri="{BB962C8B-B14F-4D97-AF65-F5344CB8AC3E}">
        <p14:creationId xmlns:p14="http://schemas.microsoft.com/office/powerpoint/2010/main" val="2710343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marR="580390" lvl="0" indent="0" fontAlgn="auto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It is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responsibility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complete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this action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every year  no more than 30 days prior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SLRP</a:t>
            </a:r>
            <a:r>
              <a:rPr lang="en-US" sz="2400" kern="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payment due date.</a:t>
            </a:r>
          </a:p>
          <a:p>
            <a:pPr marL="274320" lvl="0" indent="0" fontAlgn="auto">
              <a:spcBef>
                <a:spcPts val="5"/>
              </a:spcBef>
              <a:spcAft>
                <a:spcPts val="0"/>
              </a:spcAft>
              <a:buNone/>
            </a:pPr>
            <a:endParaRPr lang="en-US" sz="33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7020" marR="743585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accordance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Army National Guard </a:t>
            </a:r>
            <a:r>
              <a:rPr lang="en-US" sz="2400" kern="0" spc="-5" dirty="0" smtClean="0">
                <a:solidFill>
                  <a:prstClr val="black"/>
                </a:solidFill>
                <a:latin typeface="Calibri"/>
                <a:cs typeface="Calibri"/>
              </a:rPr>
              <a:t>policy, a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SLRP 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payment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cannot be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made with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the NSLDS</a:t>
            </a:r>
            <a:r>
              <a:rPr lang="en-US" sz="2400" kern="0" spc="-1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printouts.</a:t>
            </a:r>
          </a:p>
          <a:p>
            <a:pPr marL="274320" lvl="0" indent="0" fontAlgn="auto">
              <a:spcBef>
                <a:spcPts val="5"/>
              </a:spcBef>
              <a:spcAft>
                <a:spcPts val="0"/>
              </a:spcAft>
              <a:buNone/>
            </a:pPr>
            <a:endParaRPr lang="en-US" sz="33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7020" marR="508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spc="-40" dirty="0">
                <a:solidFill>
                  <a:prstClr val="black"/>
                </a:solidFill>
                <a:latin typeface="Calibri"/>
                <a:cs typeface="Calibri"/>
              </a:rPr>
              <a:t>Turn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pages you printed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lang="en-US" sz="2400" kern="0" spc="-2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appropriate </a:t>
            </a:r>
            <a:r>
              <a:rPr lang="en-US" sz="2400" kern="0" spc="-5" dirty="0">
                <a:solidFill>
                  <a:prstClr val="black"/>
                </a:solidFill>
                <a:latin typeface="Calibri"/>
                <a:cs typeface="Calibri"/>
              </a:rPr>
              <a:t>Full Time  unit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personnel </a:t>
            </a:r>
            <a:r>
              <a:rPr lang="en-US" sz="2400" kern="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ensure your payment </a:t>
            </a: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not</a:t>
            </a:r>
            <a:r>
              <a:rPr lang="en-US" sz="2400" kern="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kern="0" spc="-10" dirty="0">
                <a:solidFill>
                  <a:prstClr val="black"/>
                </a:solidFill>
                <a:latin typeface="Calibri"/>
                <a:cs typeface="Calibri"/>
              </a:rPr>
              <a:t>delayed.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0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 marR="5080" lvl="0" indent="0" fontAlgn="auto">
              <a:spcBef>
                <a:spcPts val="100"/>
              </a:spcBef>
              <a:spcAft>
                <a:spcPts val="0"/>
              </a:spcAft>
              <a:buNone/>
              <a:tabLst>
                <a:tab pos="3769360" algn="l"/>
              </a:tabLst>
            </a:pP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more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information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400" spc="-5">
                <a:solidFill>
                  <a:prstClr val="black"/>
                </a:solidFill>
                <a:latin typeface="Calibri"/>
                <a:cs typeface="Calibri"/>
              </a:rPr>
              <a:t>SLRP </a:t>
            </a:r>
            <a:r>
              <a:rPr lang="en-US" sz="2400" spc="-15" smtClean="0">
                <a:solidFill>
                  <a:prstClr val="black"/>
                </a:solidFill>
                <a:latin typeface="Calibri"/>
                <a:cs typeface="Calibri"/>
              </a:rPr>
              <a:t>program,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contact</a:t>
            </a:r>
            <a:r>
              <a:rPr lang="en-US" sz="2400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your 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State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Education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&amp; </a:t>
            </a: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Incentives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POC.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 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55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National Student Loan Data System (NSLDS) is the U.S.  Department of Education's </a:t>
            </a:r>
            <a:r>
              <a:rPr lang="en-US" sz="2400" dirty="0" smtClean="0"/>
              <a:t>(DOE) central </a:t>
            </a:r>
            <a:r>
              <a:rPr lang="en-US" sz="2400" dirty="0"/>
              <a:t>database for student aid.</a:t>
            </a:r>
          </a:p>
          <a:p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NSLDS receives data from schools, guaranty agencies, the Direct </a:t>
            </a:r>
            <a:r>
              <a:rPr lang="en-US" sz="2400" dirty="0" smtClean="0"/>
              <a:t>Loan </a:t>
            </a:r>
            <a:r>
              <a:rPr lang="en-US" sz="2400" dirty="0"/>
              <a:t>program, and other </a:t>
            </a:r>
            <a:r>
              <a:rPr lang="en-US" sz="2400" dirty="0" smtClean="0"/>
              <a:t>DOE programs</a:t>
            </a:r>
            <a:r>
              <a:rPr lang="en-US" sz="2400" dirty="0"/>
              <a:t>. NSLDS </a:t>
            </a:r>
            <a:r>
              <a:rPr lang="en-US" sz="2400" dirty="0" smtClean="0"/>
              <a:t>Student </a:t>
            </a:r>
            <a:r>
              <a:rPr lang="en-US" sz="2400" dirty="0"/>
              <a:t>Access provides a centralized, integrated view of </a:t>
            </a:r>
            <a:r>
              <a:rPr lang="en-US" sz="2400" dirty="0" smtClean="0"/>
              <a:t>Title </a:t>
            </a:r>
            <a:r>
              <a:rPr lang="en-US" sz="2400" dirty="0"/>
              <a:t>IV loans and grants so that recipients of Title IV Aid can </a:t>
            </a:r>
            <a:r>
              <a:rPr lang="en-US" sz="2400" dirty="0" smtClean="0"/>
              <a:t>access and </a:t>
            </a:r>
            <a:r>
              <a:rPr lang="en-US" sz="2400" dirty="0"/>
              <a:t>inquire about their Title IV loans and/or grant data.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Department of Education's National Student  Loan Data System (NSLDS)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556" y="1282227"/>
            <a:ext cx="7505838" cy="41717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Data System (NSLDS)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website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503388"/>
            <a:ext cx="384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Google chrome or foxfire browser. 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1059180" y="5995415"/>
            <a:ext cx="260603" cy="306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009155" y="5984168"/>
            <a:ext cx="943368" cy="258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3126358" y="5864902"/>
            <a:ext cx="380568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https://studentaid.gov 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8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16" y="1600200"/>
            <a:ext cx="6411368" cy="45259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350684"/>
            <a:ext cx="5942485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36" y="4419600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3144" y="5876647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accept to take you to the dashboard</a:t>
            </a:r>
          </a:p>
        </p:txBody>
      </p:sp>
    </p:spTree>
    <p:extLst>
      <p:ext uri="{BB962C8B-B14F-4D97-AF65-F5344CB8AC3E}">
        <p14:creationId xmlns:p14="http://schemas.microsoft.com/office/powerpoint/2010/main" val="4123735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Student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Loan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9" y="1350684"/>
            <a:ext cx="5679824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80709" y="2039091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3144" y="587664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the dashboard click view detail</a:t>
            </a:r>
          </a:p>
        </p:txBody>
      </p:sp>
    </p:spTree>
    <p:extLst>
      <p:ext uri="{BB962C8B-B14F-4D97-AF65-F5344CB8AC3E}">
        <p14:creationId xmlns:p14="http://schemas.microsoft.com/office/powerpoint/2010/main" val="11276292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705599" cy="433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85574" y="2496290"/>
            <a:ext cx="506012" cy="999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118" y="5839250"/>
            <a:ext cx="845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Scroll down to the </a:t>
            </a:r>
            <a:r>
              <a:rPr lang="en-US" dirty="0" smtClean="0"/>
              <a:t>loan </a:t>
            </a:r>
            <a:r>
              <a:rPr lang="en-US" dirty="0"/>
              <a:t>breakdown an click view loan detail for each loan servicer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64" y="3974273"/>
            <a:ext cx="999831" cy="50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64" y="5105400"/>
            <a:ext cx="99983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48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9" y="1371600"/>
            <a:ext cx="6628640" cy="4339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8543" y="5849188"/>
            <a:ext cx="727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Once all loan servicers are </a:t>
            </a:r>
            <a:r>
              <a:rPr lang="en-US" dirty="0" smtClean="0"/>
              <a:t>open, </a:t>
            </a:r>
            <a:r>
              <a:rPr lang="en-US" dirty="0"/>
              <a:t>print page by following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721181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Department of Education's National </a:t>
            </a:r>
            <a:r>
              <a:rPr lang="en-US" sz="2400" dirty="0" smtClean="0">
                <a:solidFill>
                  <a:prstClr val="black"/>
                </a:solidFill>
                <a:effectLst/>
                <a:latin typeface="Calibri"/>
              </a:rPr>
              <a:t>Student </a:t>
            </a:r>
            <a:r>
              <a:rPr lang="en-US" sz="2400" dirty="0">
                <a:solidFill>
                  <a:prstClr val="black"/>
                </a:solidFill>
                <a:effectLst/>
                <a:latin typeface="Calibri"/>
              </a:rPr>
              <a:t>Loan Data System (NSLDS)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81" y="1752600"/>
            <a:ext cx="5137438" cy="4227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5884898"/>
            <a:ext cx="766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Print to adobe PDF make sure the header and footer option is unchecked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874894" cy="63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7" y="1257216"/>
            <a:ext cx="7086600" cy="284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00736"/>
            <a:ext cx="877900" cy="634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51145">
            <a:off x="7547335" y="1484865"/>
            <a:ext cx="877900" cy="634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49569">
            <a:off x="5939032" y="5076735"/>
            <a:ext cx="877900" cy="634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7769" y="1463330"/>
            <a:ext cx="5994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three dots on the left side of the address bar and chose print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8726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G Slide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C0FEDD0CD3247A1051421A211416E" ma:contentTypeVersion="2" ma:contentTypeDescription="Create a new document." ma:contentTypeScope="" ma:versionID="d1e7f04b4c0396a888430bccc8603990">
  <xsd:schema xmlns:xsd="http://www.w3.org/2001/XMLSchema" xmlns:xs="http://www.w3.org/2001/XMLSchema" xmlns:p="http://schemas.microsoft.com/office/2006/metadata/properties" xmlns:ns2="0d1306d0-4ab8-4de8-a157-5e8ffae3085d" xmlns:ns3="d734373f-d57e-42dc-9edc-00371556d5d3" targetNamespace="http://schemas.microsoft.com/office/2006/metadata/properties" ma:root="true" ma:fieldsID="9f36f062aae77cac7f614bcde35fd55d" ns2:_="" ns3:_="">
    <xsd:import namespace="0d1306d0-4ab8-4de8-a157-5e8ffae3085d"/>
    <xsd:import namespace="d734373f-d57e-42dc-9edc-00371556d5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306d0-4ab8-4de8-a157-5e8ffae308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4373f-d57e-42dc-9edc-00371556d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1306d0-4ab8-4de8-a157-5e8ffae3085d">W3ZQWX5XQUPY-1132617108-535</_dlc_DocId>
    <_dlc_DocIdUrl xmlns="0d1306d0-4ab8-4de8-a157-5e8ffae3085d">
      <Url>https://gko.portal.ng.mil/arng/G1/D03/HRM-I/_layouts/15/DocIdRedir.aspx?ID=W3ZQWX5XQUPY-1132617108-535</Url>
      <Description>W3ZQWX5XQUPY-1132617108-535</Description>
    </_dlc_DocIdUrl>
  </documentManagement>
</p:properties>
</file>

<file path=customXml/itemProps1.xml><?xml version="1.0" encoding="utf-8"?>
<ds:datastoreItem xmlns:ds="http://schemas.openxmlformats.org/officeDocument/2006/customXml" ds:itemID="{8606097A-FBD7-4AE2-880D-71A529615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1306d0-4ab8-4de8-a157-5e8ffae3085d"/>
    <ds:schemaRef ds:uri="d734373f-d57e-42dc-9edc-00371556d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7730AD-3DE3-483F-8576-24A775ED3DD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56DA84-38E5-419D-BBDB-32C918E47DB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AD51C8-8791-4ABB-BA3E-583AB3F076BC}">
  <ds:schemaRefs>
    <ds:schemaRef ds:uri="http://schemas.microsoft.com/office/2006/documentManagement/types"/>
    <ds:schemaRef ds:uri="http://schemas.microsoft.com/office/2006/metadata/properties"/>
    <ds:schemaRef ds:uri="d734373f-d57e-42dc-9edc-00371556d5d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d1306d0-4ab8-4de8-a157-5e8ffae3085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511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ARNG Slide template</vt:lpstr>
      <vt:lpstr>Department of Education's National Student  Loan Data System (NSLDS) website</vt:lpstr>
      <vt:lpstr>Department of Education's National Student 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Loan Data System (NSLDS) website</vt:lpstr>
      <vt:lpstr>Department of Education's National Student  Loan Data System (NSLDS)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Education's National Student  Loan Data System (NSLDS) website</dc:title>
  <dc:creator>Miller, Roger B SSG MIL NG NGB ARNG</dc:creator>
  <cp:lastModifiedBy>Moser, Tammy R SFC MIL USA</cp:lastModifiedBy>
  <cp:revision>18</cp:revision>
  <dcterms:created xsi:type="dcterms:W3CDTF">2020-02-25T18:13:04Z</dcterms:created>
  <dcterms:modified xsi:type="dcterms:W3CDTF">2021-11-09T18:25:03Z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2011-04-08T00:00:00Z</vt:filetime>
  </property>
  <property fmtid="{D5CDD505-2E9C-101B-9397-08002B2CF9AE}" pid="3" name="LastSaved">
    <vt:filetime>2020-02-25T00:00:00Z</vt:filetime>
  </property>
  <property fmtid="{D5CDD505-2E9C-101B-9397-08002B2CF9AE}" pid="4" name="_dlc_DocIdItemGuid">
    <vt:lpwstr>b8d29a20-3872-4815-99be-e77a0ae78176</vt:lpwstr>
  </property>
  <property fmtid="{D5CDD505-2E9C-101B-9397-08002B2CF9AE}" pid="5" name="ContentTypeId">
    <vt:lpwstr>0x010100732C0FEDD0CD3247A1051421A211416E</vt:lpwstr>
  </property>
</Properties>
</file>