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8"/>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2D58A3-C528-4F0D-A94F-5478D689E853}" type="datetimeFigureOut">
              <a:rPr lang="en-US" smtClean="0"/>
              <a:t>11/15/2018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E0A4A1-262E-4839-BF3F-C2672DCC357B}" type="slidenum">
              <a:rPr lang="en-US" smtClean="0"/>
              <a:t>‹#›</a:t>
            </a:fld>
            <a:endParaRPr lang="en-US"/>
          </a:p>
        </p:txBody>
      </p:sp>
    </p:spTree>
    <p:extLst>
      <p:ext uri="{BB962C8B-B14F-4D97-AF65-F5344CB8AC3E}">
        <p14:creationId xmlns:p14="http://schemas.microsoft.com/office/powerpoint/2010/main" val="1677154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a:t>
            </a:r>
            <a:r>
              <a:rPr lang="en-US" baseline="0" dirty="0"/>
              <a:t> add bibliographic info for DAP book included in previous modules.</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484119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Infants, toddlers,</a:t>
            </a:r>
            <a:r>
              <a:rPr lang="en-US" baseline="0" dirty="0"/>
              <a:t> ages 3-5</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0760412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1244179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171899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878226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672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340364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862592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9938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411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3385673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3073474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0188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903038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897703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3779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5615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834955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42765038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426409964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1.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60J8qRjRPk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Module 4</a:t>
            </a:r>
            <a:br>
              <a:rPr lang="en-US" dirty="0"/>
            </a:br>
            <a:r>
              <a:rPr lang="en-US" dirty="0"/>
              <a:t>Learning Spaces &amp; Activities</a:t>
            </a:r>
            <a:endParaRPr lang="en-US" sz="2000" dirty="0"/>
          </a:p>
        </p:txBody>
      </p:sp>
      <p:sp>
        <p:nvSpPr>
          <p:cNvPr id="3" name="Subtitle 2"/>
          <p:cNvSpPr>
            <a:spLocks noGrp="1"/>
          </p:cNvSpPr>
          <p:nvPr>
            <p:ph type="subTitle" idx="1"/>
          </p:nvPr>
        </p:nvSpPr>
        <p:spPr>
          <a:xfrm>
            <a:off x="2895600" y="4724400"/>
            <a:ext cx="6400800" cy="1295400"/>
          </a:xfrm>
        </p:spPr>
        <p:txBody>
          <a:bodyPr/>
          <a:lstStyle/>
          <a:p>
            <a:endParaRPr lang="en-US" sz="2400" dirty="0"/>
          </a:p>
          <a:p>
            <a:r>
              <a:rPr lang="en-US" sz="3600" dirty="0"/>
              <a:t>Early Literacy Matters </a:t>
            </a:r>
          </a:p>
        </p:txBody>
      </p:sp>
      <p:sp>
        <p:nvSpPr>
          <p:cNvPr id="4" name="Text Placeholder 3"/>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533908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0AD92C9B-D2FF-451A-8FF7-EE7E70F3096F}"/>
              </a:ext>
            </a:extLst>
          </p:cNvPr>
          <p:cNvSpPr>
            <a:spLocks noGrp="1"/>
          </p:cNvSpPr>
          <p:nvPr>
            <p:ph sz="half" idx="1"/>
          </p:nvPr>
        </p:nvSpPr>
        <p:spPr/>
        <p:txBody>
          <a:bodyPr>
            <a:normAutofit fontScale="92500"/>
          </a:bodyPr>
          <a:lstStyle/>
          <a:p>
            <a:r>
              <a:rPr lang="en-US" dirty="0"/>
              <a:t>Reading both literature and informational books to children provide wonderful opportunities for expanding children’s knowledge on a topic of study.</a:t>
            </a:r>
          </a:p>
          <a:p>
            <a:endParaRPr lang="en-US" dirty="0"/>
          </a:p>
          <a:p>
            <a:r>
              <a:rPr lang="en-US" dirty="0"/>
              <a:t>Read to children at different times of the day—even when they are in learning centers.</a:t>
            </a:r>
          </a:p>
          <a:p>
            <a:endParaRPr lang="en-US" dirty="0"/>
          </a:p>
          <a:p>
            <a:r>
              <a:rPr lang="en-US" dirty="0"/>
              <a:t>Adding literature and informational books around the room for children to access and explore will increase knowledge building opportunities.</a:t>
            </a:r>
          </a:p>
          <a:p>
            <a:endParaRPr lang="en-US" dirty="0"/>
          </a:p>
        </p:txBody>
      </p:sp>
      <p:sp>
        <p:nvSpPr>
          <p:cNvPr id="3" name="Title 2">
            <a:extLst>
              <a:ext uri="{FF2B5EF4-FFF2-40B4-BE49-F238E27FC236}">
                <a16:creationId xmlns:a16="http://schemas.microsoft.com/office/drawing/2014/main" xmlns="" id="{7CB91629-C12C-42A5-8BD5-F84F370F3C92}"/>
              </a:ext>
            </a:extLst>
          </p:cNvPr>
          <p:cNvSpPr>
            <a:spLocks noGrp="1"/>
          </p:cNvSpPr>
          <p:nvPr>
            <p:ph type="title"/>
          </p:nvPr>
        </p:nvSpPr>
        <p:spPr/>
        <p:txBody>
          <a:bodyPr/>
          <a:lstStyle/>
          <a:p>
            <a:r>
              <a:rPr lang="en-US" dirty="0"/>
              <a:t>Using Literature and Informational Books</a:t>
            </a:r>
          </a:p>
        </p:txBody>
      </p:sp>
      <p:sp>
        <p:nvSpPr>
          <p:cNvPr id="5" name="Slide Number Placeholder 4">
            <a:extLst>
              <a:ext uri="{FF2B5EF4-FFF2-40B4-BE49-F238E27FC236}">
                <a16:creationId xmlns:a16="http://schemas.microsoft.com/office/drawing/2014/main" xmlns="" id="{EAB0D19C-A5C7-4EEB-8E82-5B53F512027C}"/>
              </a:ext>
            </a:extLst>
          </p:cNvPr>
          <p:cNvSpPr>
            <a:spLocks noGrp="1"/>
          </p:cNvSpPr>
          <p:nvPr>
            <p:ph type="sldNum" sz="quarter" idx="12"/>
          </p:nvPr>
        </p:nvSpPr>
        <p:spPr/>
        <p:txBody>
          <a:bodyPr/>
          <a:lstStyle/>
          <a:p>
            <a:fld id="{86D2451E-3285-438B-B188-C22B2A012BF6}" type="slidenum">
              <a:rPr lang="en-US" smtClean="0"/>
              <a:pPr/>
              <a:t>10</a:t>
            </a:fld>
            <a:endParaRPr lang="en-US" dirty="0"/>
          </a:p>
        </p:txBody>
      </p:sp>
      <p:pic>
        <p:nvPicPr>
          <p:cNvPr id="1030" name="Picture 6" descr="Image result for toddler rea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9548" y="1295400"/>
            <a:ext cx="3928052" cy="210131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2148" y="3711430"/>
            <a:ext cx="2714800" cy="226233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toddler reading center with props"/>
          <p:cNvPicPr>
            <a:picLocks noChangeAspect="1" noChangeArrowheads="1"/>
          </p:cNvPicPr>
          <p:nvPr/>
        </p:nvPicPr>
        <p:blipFill rotWithShape="1">
          <a:blip r:embed="rId4">
            <a:extLst>
              <a:ext uri="{28A0092B-C50C-407E-A947-70E740481C1C}">
                <a14:useLocalDpi xmlns:a14="http://schemas.microsoft.com/office/drawing/2010/main" val="0"/>
              </a:ext>
            </a:extLst>
          </a:blip>
          <a:srcRect l="7256" r="3791"/>
          <a:stretch/>
        </p:blipFill>
        <p:spPr bwMode="auto">
          <a:xfrm>
            <a:off x="9050481" y="3711430"/>
            <a:ext cx="3025121" cy="2272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191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000" dirty="0"/>
              <a:t>For this practice activity, think back to the story of Maple read aloud at the start of this module. There are many concepts within the story to build knowledge around: </a:t>
            </a:r>
          </a:p>
          <a:p>
            <a:r>
              <a:rPr lang="en-US" sz="2000" dirty="0"/>
              <a:t>changes in the seasons, </a:t>
            </a:r>
          </a:p>
          <a:p>
            <a:r>
              <a:rPr lang="en-US" sz="2000" dirty="0"/>
              <a:t>weather patterns, </a:t>
            </a:r>
          </a:p>
          <a:p>
            <a:r>
              <a:rPr lang="en-US" sz="2000" dirty="0"/>
              <a:t>how people adapt to changes in seasons and weather, and </a:t>
            </a:r>
          </a:p>
          <a:p>
            <a:r>
              <a:rPr lang="en-US" sz="2000" dirty="0"/>
              <a:t>how plants adapt to changes in seasons and weather. </a:t>
            </a:r>
          </a:p>
          <a:p>
            <a:endParaRPr lang="en-US" sz="2000" dirty="0"/>
          </a:p>
          <a:p>
            <a:pPr marL="0" indent="0">
              <a:buNone/>
            </a:pPr>
            <a:r>
              <a:rPr lang="en-US" sz="2000" dirty="0"/>
              <a:t>For young children, we build knowledge by letting them experience the learning and apply new concepts to what they already know. As you learned in Presentation 3 of this module, intentionally planned learning spaces provide children with opportunities to meaningfully explore new concepts and relate them to real-world experiences. </a:t>
            </a:r>
          </a:p>
          <a:p>
            <a:pPr marL="0" indent="0">
              <a:buNone/>
            </a:pPr>
            <a:endParaRPr lang="en-US" sz="1600" dirty="0"/>
          </a:p>
        </p:txBody>
      </p:sp>
      <p:sp>
        <p:nvSpPr>
          <p:cNvPr id="3" name="Title 2"/>
          <p:cNvSpPr>
            <a:spLocks noGrp="1"/>
          </p:cNvSpPr>
          <p:nvPr>
            <p:ph type="title"/>
          </p:nvPr>
        </p:nvSpPr>
        <p:spPr/>
        <p:txBody>
          <a:bodyPr>
            <a:normAutofit fontScale="90000"/>
          </a:bodyPr>
          <a:lstStyle/>
          <a:p>
            <a:r>
              <a:rPr lang="en-US" sz="2400" dirty="0"/>
              <a:t/>
            </a:r>
            <a:br>
              <a:rPr lang="en-US" sz="2400" dirty="0"/>
            </a:br>
            <a:r>
              <a:rPr lang="en-US" dirty="0"/>
              <a:t>Practice Activity 3: Knowledge Building</a:t>
            </a:r>
            <a:r>
              <a:rPr lang="en-US" sz="2400" dirty="0"/>
              <a:t/>
            </a:r>
            <a:br>
              <a:rPr lang="en-US" sz="2400" dirty="0"/>
            </a:br>
            <a:endParaRPr lang="en-US" sz="24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4094933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0FD87FC9-FD3B-47CE-9F22-7A970F6A3184}"/>
              </a:ext>
            </a:extLst>
          </p:cNvPr>
          <p:cNvSpPr>
            <a:spLocks noGrp="1"/>
          </p:cNvSpPr>
          <p:nvPr>
            <p:ph sz="half" idx="1"/>
          </p:nvPr>
        </p:nvSpPr>
        <p:spPr/>
        <p:txBody>
          <a:bodyPr>
            <a:normAutofit fontScale="25000" lnSpcReduction="20000"/>
          </a:bodyPr>
          <a:lstStyle/>
          <a:p>
            <a:pPr marL="0" indent="0">
              <a:buNone/>
            </a:pPr>
            <a:r>
              <a:rPr lang="en-US" sz="4800" dirty="0"/>
              <a:t>Using the example of Maple, let’s consider how learning spaces and materials could help a child build knowledge: </a:t>
            </a:r>
          </a:p>
          <a:p>
            <a:pPr marL="0" indent="0">
              <a:buNone/>
            </a:pPr>
            <a:endParaRPr lang="en-US" sz="4800" dirty="0"/>
          </a:p>
          <a:p>
            <a:pPr marL="0" indent="0">
              <a:buNone/>
            </a:pPr>
            <a:endParaRPr lang="en-US" sz="4800" dirty="0"/>
          </a:p>
          <a:p>
            <a:r>
              <a:rPr lang="en-US" sz="4800" dirty="0"/>
              <a:t>A discovery center that changes objects seasonally would allow children to observe and explore the changes in seasons and weather. </a:t>
            </a:r>
          </a:p>
          <a:p>
            <a:r>
              <a:rPr lang="en-US" sz="4800" dirty="0"/>
              <a:t>Changing photos of families in the infant and young toddler classroom is a subtle way to introduce children to how people in their family adapt to changes in the weather. </a:t>
            </a:r>
          </a:p>
          <a:p>
            <a:r>
              <a:rPr lang="en-US" sz="4800" dirty="0"/>
              <a:t>A book could be created and shared that features the child’s family in Winter, Spring, Summer, or Fall. Older children may enjoy creating a seasonal book about observed changed to the school playground. </a:t>
            </a:r>
          </a:p>
          <a:p>
            <a:r>
              <a:rPr lang="en-US" sz="4800" dirty="0"/>
              <a:t>Literature and Informational books can be added to all areas of the classroom to help build knowledge around seasonal and weather changes. </a:t>
            </a:r>
          </a:p>
          <a:p>
            <a:r>
              <a:rPr lang="en-US" sz="4800" dirty="0"/>
              <a:t>The science/nature center could have various leaf shapes to explore using a magnify glass.</a:t>
            </a:r>
          </a:p>
          <a:p>
            <a:r>
              <a:rPr lang="en-US" sz="4800" dirty="0"/>
              <a:t>The art center could have objects from nature to create a season collage.</a:t>
            </a:r>
          </a:p>
          <a:p>
            <a:r>
              <a:rPr lang="en-US" sz="4800" dirty="0"/>
              <a:t>The dramatic play area could contain seasonal props for children to role play with. </a:t>
            </a:r>
          </a:p>
          <a:p>
            <a:endParaRPr lang="en-US" dirty="0"/>
          </a:p>
        </p:txBody>
      </p:sp>
      <p:sp>
        <p:nvSpPr>
          <p:cNvPr id="3" name="Title 2">
            <a:extLst>
              <a:ext uri="{FF2B5EF4-FFF2-40B4-BE49-F238E27FC236}">
                <a16:creationId xmlns:a16="http://schemas.microsoft.com/office/drawing/2014/main" xmlns="" id="{3640F14E-7F94-4B2D-BCF1-84EDA790B810}"/>
              </a:ext>
            </a:extLst>
          </p:cNvPr>
          <p:cNvSpPr>
            <a:spLocks noGrp="1"/>
          </p:cNvSpPr>
          <p:nvPr>
            <p:ph type="title"/>
          </p:nvPr>
        </p:nvSpPr>
        <p:spPr/>
        <p:txBody>
          <a:bodyPr/>
          <a:lstStyle/>
          <a:p>
            <a:r>
              <a:rPr lang="en-US" dirty="0"/>
              <a:t>Practice Activity 3 continued</a:t>
            </a:r>
          </a:p>
        </p:txBody>
      </p:sp>
      <p:pic>
        <p:nvPicPr>
          <p:cNvPr id="7" name="Content Placeholder 6">
            <a:extLst>
              <a:ext uri="{FF2B5EF4-FFF2-40B4-BE49-F238E27FC236}">
                <a16:creationId xmlns:a16="http://schemas.microsoft.com/office/drawing/2014/main" xmlns="" id="{AAC77678-F7DA-4596-AB49-5A112808CEAE}"/>
              </a:ext>
            </a:extLst>
          </p:cNvPr>
          <p:cNvPicPr>
            <a:picLocks noGrp="1" noChangeAspect="1"/>
          </p:cNvPicPr>
          <p:nvPr>
            <p:ph sz="half" idx="13"/>
          </p:nvPr>
        </p:nvPicPr>
        <p:blipFill>
          <a:blip r:embed="rId2">
            <a:extLst>
              <a:ext uri="{28A0092B-C50C-407E-A947-70E740481C1C}">
                <a14:useLocalDpi xmlns:a14="http://schemas.microsoft.com/office/drawing/2010/main" val="0"/>
              </a:ext>
            </a:extLst>
          </a:blip>
          <a:stretch>
            <a:fillRect/>
          </a:stretch>
        </p:blipFill>
        <p:spPr>
          <a:xfrm>
            <a:off x="6045200" y="1391877"/>
            <a:ext cx="4114800" cy="3086100"/>
          </a:xfrm>
        </p:spPr>
      </p:pic>
      <p:sp>
        <p:nvSpPr>
          <p:cNvPr id="5" name="Slide Number Placeholder 4">
            <a:extLst>
              <a:ext uri="{FF2B5EF4-FFF2-40B4-BE49-F238E27FC236}">
                <a16:creationId xmlns:a16="http://schemas.microsoft.com/office/drawing/2014/main" xmlns="" id="{AF1D2974-8138-44E9-AA8D-9537A298F7DD}"/>
              </a:ext>
            </a:extLst>
          </p:cNvPr>
          <p:cNvSpPr>
            <a:spLocks noGrp="1"/>
          </p:cNvSpPr>
          <p:nvPr>
            <p:ph type="sldNum" sz="quarter" idx="12"/>
          </p:nvPr>
        </p:nvSpPr>
        <p:spPr/>
        <p:txBody>
          <a:bodyPr/>
          <a:lstStyle/>
          <a:p>
            <a:fld id="{86D2451E-3285-438B-B188-C22B2A012BF6}" type="slidenum">
              <a:rPr lang="en-US" smtClean="0"/>
              <a:pPr/>
              <a:t>12</a:t>
            </a:fld>
            <a:endParaRPr lang="en-US" dirty="0"/>
          </a:p>
        </p:txBody>
      </p:sp>
      <p:pic>
        <p:nvPicPr>
          <p:cNvPr id="2050" name="Picture 2" descr="Image result for toddlers playing with fall cent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61921" y="3795640"/>
            <a:ext cx="2483236" cy="1862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8171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1200" dirty="0"/>
          </a:p>
          <a:p>
            <a:r>
              <a:rPr lang="en-US" dirty="0"/>
              <a:t>Choose a book provided by the Imagination Library in your welcome kit.</a:t>
            </a:r>
          </a:p>
          <a:p>
            <a:r>
              <a:rPr lang="en-US" dirty="0"/>
              <a:t>Read the book and identify concepts of knowledge to build on.</a:t>
            </a:r>
          </a:p>
          <a:p>
            <a:r>
              <a:rPr lang="en-US" dirty="0"/>
              <a:t>Consider how activities and tasks build upon one another to add to what the child knows about the topic.</a:t>
            </a:r>
          </a:p>
          <a:p>
            <a:r>
              <a:rPr lang="en-US" dirty="0"/>
              <a:t>Complete the “Learning Spaces Planning Web” included in the Learner Guide to show how knowledge building will occur in different learning spaces in your classroom. </a:t>
            </a:r>
          </a:p>
        </p:txBody>
      </p:sp>
      <p:sp>
        <p:nvSpPr>
          <p:cNvPr id="3" name="Title 2"/>
          <p:cNvSpPr>
            <a:spLocks noGrp="1"/>
          </p:cNvSpPr>
          <p:nvPr>
            <p:ph type="title"/>
          </p:nvPr>
        </p:nvSpPr>
        <p:spPr/>
        <p:txBody>
          <a:bodyPr>
            <a:normAutofit/>
          </a:bodyPr>
          <a:lstStyle/>
          <a:p>
            <a:r>
              <a:rPr lang="en-US" sz="2900" dirty="0"/>
              <a:t>Practice Activity 3: Knowledge Building</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197857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a:t>Reflect on the “Learning Space Planning Web” activity you completed and briefly respond to each of the questions below in the Learning Guide:</a:t>
            </a:r>
          </a:p>
          <a:p>
            <a:pPr marL="0" indent="0">
              <a:buNone/>
            </a:pPr>
            <a:endParaRPr lang="en-US" dirty="0"/>
          </a:p>
          <a:p>
            <a:pPr lvl="0"/>
            <a:r>
              <a:rPr lang="en-US" dirty="0"/>
              <a:t>How will planning ahead be helpful in providing children opportunities to build knowledge?</a:t>
            </a:r>
          </a:p>
          <a:p>
            <a:pPr marL="0" indent="0">
              <a:buNone/>
            </a:pPr>
            <a:endParaRPr lang="en-US" dirty="0"/>
          </a:p>
          <a:p>
            <a:pPr lvl="0"/>
            <a:r>
              <a:rPr lang="en-US" dirty="0"/>
              <a:t>What additional books could you include in each area to connect to your chosen book and to further build knowledge of concepts.</a:t>
            </a:r>
          </a:p>
          <a:p>
            <a:pPr marL="0" indent="0">
              <a:buNone/>
            </a:pPr>
            <a:endParaRPr lang="en-US" dirty="0"/>
          </a:p>
          <a:p>
            <a:pPr lvl="0"/>
            <a:r>
              <a:rPr lang="en-US" dirty="0"/>
              <a:t>How might children respond to the learning spaces?</a:t>
            </a:r>
          </a:p>
          <a:p>
            <a:pPr lvl="0"/>
            <a:endParaRPr lang="en-US" dirty="0"/>
          </a:p>
          <a:p>
            <a:pPr lvl="0"/>
            <a:r>
              <a:rPr lang="en-US" dirty="0"/>
              <a:t>How will your interactions help to reinforce knowledge building?</a:t>
            </a:r>
          </a:p>
          <a:p>
            <a:endParaRPr lang="en-US" dirty="0"/>
          </a:p>
        </p:txBody>
      </p:sp>
      <p:sp>
        <p:nvSpPr>
          <p:cNvPr id="3" name="Title 2"/>
          <p:cNvSpPr>
            <a:spLocks noGrp="1"/>
          </p:cNvSpPr>
          <p:nvPr>
            <p:ph type="title"/>
          </p:nvPr>
        </p:nvSpPr>
        <p:spPr/>
        <p:txBody>
          <a:bodyPr>
            <a:normAutofit/>
          </a:bodyPr>
          <a:lstStyle/>
          <a:p>
            <a:r>
              <a:rPr lang="en-US" sz="2900" dirty="0"/>
              <a:t>Reflection for Activity 3</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2831310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28800" y="1295401"/>
            <a:ext cx="8610600" cy="4525963"/>
          </a:xfrm>
        </p:spPr>
        <p:txBody>
          <a:bodyPr/>
          <a:lstStyle/>
          <a:p>
            <a:pPr marL="0" indent="0">
              <a:buNone/>
            </a:pPr>
            <a:r>
              <a:rPr lang="en-US" dirty="0"/>
              <a:t>Congratulations, you just completed </a:t>
            </a:r>
            <a:r>
              <a:rPr lang="en-US" dirty="0" smtClean="0"/>
              <a:t>Section </a:t>
            </a:r>
            <a:r>
              <a:rPr lang="en-US" dirty="0"/>
              <a:t>3</a:t>
            </a:r>
            <a:r>
              <a:rPr lang="en-US" dirty="0" smtClean="0"/>
              <a:t> </a:t>
            </a:r>
            <a:r>
              <a:rPr lang="en-US" dirty="0"/>
              <a:t>of Module </a:t>
            </a:r>
            <a:r>
              <a:rPr lang="en-US" dirty="0" smtClean="0"/>
              <a:t>4. </a:t>
            </a:r>
            <a:endParaRPr lang="en-US" dirty="0"/>
          </a:p>
          <a:p>
            <a:pPr marL="0" indent="0">
              <a:buNone/>
            </a:pPr>
            <a:endParaRPr lang="en-US" dirty="0"/>
          </a:p>
          <a:p>
            <a:r>
              <a:rPr lang="en-US" dirty="0"/>
              <a:t>Be sure you have completed </a:t>
            </a:r>
            <a:r>
              <a:rPr lang="en-US" dirty="0" smtClean="0"/>
              <a:t>Section </a:t>
            </a:r>
            <a:r>
              <a:rPr lang="en-US" dirty="0"/>
              <a:t>3</a:t>
            </a:r>
            <a:r>
              <a:rPr lang="en-US" dirty="0" smtClean="0"/>
              <a:t> </a:t>
            </a:r>
            <a:r>
              <a:rPr lang="en-US" dirty="0"/>
              <a:t>activities in the Learning Guide. </a:t>
            </a:r>
          </a:p>
          <a:p>
            <a:pPr marL="0" indent="0">
              <a:buNone/>
            </a:pPr>
            <a:endParaRPr lang="en-US" dirty="0"/>
          </a:p>
          <a:p>
            <a:r>
              <a:rPr lang="en-US" dirty="0"/>
              <a:t>When ready, move on to the presentation for </a:t>
            </a:r>
            <a:r>
              <a:rPr lang="en-US" dirty="0" smtClean="0"/>
              <a:t>Section </a:t>
            </a:r>
            <a:r>
              <a:rPr lang="en-US" dirty="0"/>
              <a:t>4</a:t>
            </a:r>
            <a:r>
              <a:rPr lang="en-US" dirty="0" smtClean="0"/>
              <a:t>.</a:t>
            </a:r>
            <a:endParaRPr lang="en-US" dirty="0"/>
          </a:p>
        </p:txBody>
      </p:sp>
      <p:sp>
        <p:nvSpPr>
          <p:cNvPr id="3" name="Title 2"/>
          <p:cNvSpPr>
            <a:spLocks noGrp="1"/>
          </p:cNvSpPr>
          <p:nvPr>
            <p:ph type="title"/>
          </p:nvPr>
        </p:nvSpPr>
        <p:spPr/>
        <p:txBody>
          <a:bodyPr/>
          <a:lstStyle/>
          <a:p>
            <a:r>
              <a:rPr lang="en-US" dirty="0"/>
              <a:t>End of </a:t>
            </a:r>
            <a:r>
              <a:rPr lang="en-US" dirty="0" smtClean="0"/>
              <a:t>Section </a:t>
            </a:r>
            <a:r>
              <a:rPr lang="en-US" dirty="0"/>
              <a:t>3</a:t>
            </a:r>
            <a:r>
              <a:rPr lang="en-US" dirty="0" smtClean="0"/>
              <a:t>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15</a:t>
            </a:fld>
            <a:endParaRPr lang="en-US" dirty="0"/>
          </a:p>
        </p:txBody>
      </p:sp>
    </p:spTree>
    <p:extLst>
      <p:ext uri="{BB962C8B-B14F-4D97-AF65-F5344CB8AC3E}">
        <p14:creationId xmlns:p14="http://schemas.microsoft.com/office/powerpoint/2010/main" val="71171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72792" y="1436491"/>
            <a:ext cx="8305800" cy="4106471"/>
          </a:xfrm>
        </p:spPr>
        <p:txBody>
          <a:bodyPr>
            <a:normAutofit fontScale="92500"/>
          </a:bodyPr>
          <a:lstStyle/>
          <a:p>
            <a:pPr marL="0" indent="0">
              <a:buNone/>
            </a:pPr>
            <a:r>
              <a:rPr lang="en-US" b="1" dirty="0"/>
              <a:t>Module 4 at a Glance</a:t>
            </a:r>
          </a:p>
          <a:p>
            <a:pPr marL="0" indent="0">
              <a:buNone/>
            </a:pPr>
            <a:endParaRPr lang="en-US" sz="1600" dirty="0"/>
          </a:p>
          <a:p>
            <a:pPr marL="0" indent="0">
              <a:buNone/>
            </a:pPr>
            <a:r>
              <a:rPr lang="en-US" sz="1800" dirty="0"/>
              <a:t>In Module 3, you considered the important role teachers play in developing children’s oral language and increasing their vocabulary. </a:t>
            </a:r>
          </a:p>
          <a:p>
            <a:pPr marL="0" indent="0">
              <a:buNone/>
            </a:pPr>
            <a:endParaRPr lang="en-US" sz="1800" dirty="0"/>
          </a:p>
          <a:p>
            <a:pPr marL="0" indent="0">
              <a:buNone/>
            </a:pPr>
            <a:r>
              <a:rPr lang="en-US" sz="1800" dirty="0"/>
              <a:t>In this module, you will:</a:t>
            </a:r>
          </a:p>
          <a:p>
            <a:pPr marL="0" indent="0">
              <a:buNone/>
            </a:pPr>
            <a:endParaRPr lang="en-US" sz="1800" dirty="0"/>
          </a:p>
          <a:p>
            <a:r>
              <a:rPr lang="en-US" sz="1800" dirty="0"/>
              <a:t>Discover how to create book-and-language rich learning spaces that invite children to explore, inquire, create, problem-solve, and share learning.</a:t>
            </a:r>
          </a:p>
          <a:p>
            <a:r>
              <a:rPr lang="en-US" sz="1800" dirty="0"/>
              <a:t>Explore the “I do…you watch, I do…you help, You do…I help, and You do…I watch” strategy for modeling and practicing early language and literacy skills.</a:t>
            </a:r>
          </a:p>
          <a:p>
            <a:r>
              <a:rPr lang="en-US" sz="1800" dirty="0"/>
              <a:t>Gain a better understanding of how to use learning spaces and activities to provide increased opportunities for children to build conceptual knowledge. </a:t>
            </a:r>
          </a:p>
          <a:p>
            <a:pPr marL="0" indent="0">
              <a:buNone/>
            </a:pPr>
            <a:endParaRPr lang="en-US" dirty="0"/>
          </a:p>
          <a:p>
            <a:pPr marL="0" indent="0">
              <a:buNone/>
            </a:pPr>
            <a:endParaRPr lang="en-US" dirty="0"/>
          </a:p>
        </p:txBody>
      </p:sp>
      <p:sp>
        <p:nvSpPr>
          <p:cNvPr id="3" name="Title 2"/>
          <p:cNvSpPr>
            <a:spLocks noGrp="1"/>
          </p:cNvSpPr>
          <p:nvPr>
            <p:ph type="title"/>
          </p:nvPr>
        </p:nvSpPr>
        <p:spPr>
          <a:xfrm>
            <a:off x="1828800" y="152236"/>
            <a:ext cx="8305800" cy="762000"/>
          </a:xfrm>
        </p:spPr>
        <p:txBody>
          <a:bodyPr>
            <a:normAutofit fontScale="90000"/>
          </a:bodyPr>
          <a:lstStyle/>
          <a:p>
            <a:r>
              <a:rPr lang="en-US" dirty="0"/>
              <a:t/>
            </a:r>
            <a:br>
              <a:rPr lang="en-US" dirty="0"/>
            </a:br>
            <a:r>
              <a:rPr lang="en-US" dirty="0"/>
              <a:t>Module 4: Learning Spaces &amp; Activities</a:t>
            </a:r>
            <a:r>
              <a:rPr lang="en-US" sz="2700" dirty="0"/>
              <a:t/>
            </a:r>
            <a:br>
              <a:rPr lang="en-US" sz="2700" dirty="0"/>
            </a:br>
            <a:endParaRPr lang="en-US" sz="27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
        <p:nvSpPr>
          <p:cNvPr id="5" name="Rectangle 4"/>
          <p:cNvSpPr/>
          <p:nvPr/>
        </p:nvSpPr>
        <p:spPr>
          <a:xfrm>
            <a:off x="2590800" y="2167116"/>
            <a:ext cx="6781800" cy="369332"/>
          </a:xfrm>
          <a:prstGeom prst="rect">
            <a:avLst/>
          </a:prstGeom>
        </p:spPr>
        <p:txBody>
          <a:bodyPr wrap="square">
            <a:spAutoFit/>
          </a:bodyPr>
          <a:lstStyle/>
          <a:p>
            <a:endParaRPr lang="en-US" dirty="0">
              <a:solidFill>
                <a:srgbClr val="1B365D"/>
              </a:solidFill>
            </a:endParaRPr>
          </a:p>
        </p:txBody>
      </p:sp>
    </p:spTree>
    <p:extLst>
      <p:ext uri="{BB962C8B-B14F-4D97-AF65-F5344CB8AC3E}">
        <p14:creationId xmlns:p14="http://schemas.microsoft.com/office/powerpoint/2010/main" val="3052831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sz="1500" dirty="0"/>
          </a:p>
          <a:p>
            <a:pPr marL="0" indent="0">
              <a:buNone/>
            </a:pPr>
            <a:r>
              <a:rPr lang="en-US" sz="2200" b="1" dirty="0"/>
              <a:t>Learner Outcomes:</a:t>
            </a:r>
            <a:endParaRPr lang="en-US" sz="2200" dirty="0"/>
          </a:p>
          <a:p>
            <a:pPr marL="0" indent="0">
              <a:buNone/>
            </a:pPr>
            <a:endParaRPr lang="en-US" sz="1800" dirty="0"/>
          </a:p>
          <a:p>
            <a:r>
              <a:rPr lang="en-US" sz="1800" dirty="0"/>
              <a:t>LO1: Learners will describe developmentally and age-appropriate learning spaces which are book-and-language rich learning spaces and invite children to explore, inquire, create, problem-solve, and share learning.</a:t>
            </a:r>
          </a:p>
          <a:p>
            <a:pPr marL="0" indent="0">
              <a:buNone/>
            </a:pPr>
            <a:endParaRPr lang="en-US" sz="1800" dirty="0"/>
          </a:p>
          <a:p>
            <a:r>
              <a:rPr lang="en-US" sz="1800" dirty="0"/>
              <a:t>LO2: Learners will explore the “I do…you watch, I do…you help, You do…I help, and You do…I watch” strategy for modeling and practicing early language and literacy skills. </a:t>
            </a:r>
          </a:p>
          <a:p>
            <a:pPr marL="0" indent="0">
              <a:buNone/>
            </a:pPr>
            <a:endParaRPr lang="en-US" sz="1800" dirty="0"/>
          </a:p>
          <a:p>
            <a:r>
              <a:rPr lang="en-US" sz="1800" dirty="0"/>
              <a:t>LO3: Learners will examine how to use learning spaces and activities to provide increased opportunities for children to build conceptual knowledge. </a:t>
            </a:r>
          </a:p>
          <a:p>
            <a:pPr marL="0" indent="0">
              <a:buNone/>
            </a:pPr>
            <a:endParaRPr lang="en-US" sz="1800" dirty="0"/>
          </a:p>
        </p:txBody>
      </p:sp>
      <p:sp>
        <p:nvSpPr>
          <p:cNvPr id="3" name="Title 2"/>
          <p:cNvSpPr>
            <a:spLocks noGrp="1"/>
          </p:cNvSpPr>
          <p:nvPr>
            <p:ph type="title"/>
          </p:nvPr>
        </p:nvSpPr>
        <p:spPr/>
        <p:txBody>
          <a:bodyPr>
            <a:normAutofit/>
          </a:bodyPr>
          <a:lstStyle/>
          <a:p>
            <a:r>
              <a:rPr lang="en-US" dirty="0"/>
              <a:t>Learner Outcomes for Module 4</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2363126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280319"/>
            <a:ext cx="8305800" cy="4297363"/>
          </a:xfrm>
        </p:spPr>
        <p:txBody>
          <a:bodyPr/>
          <a:lstStyle/>
          <a:p>
            <a:pPr marL="0" indent="0">
              <a:buNone/>
            </a:pPr>
            <a:endParaRPr lang="en-US" sz="1800" dirty="0"/>
          </a:p>
          <a:p>
            <a:pPr marL="0" indent="0">
              <a:buNone/>
            </a:pPr>
            <a:r>
              <a:rPr lang="en-US" sz="2000" dirty="0"/>
              <a:t>This module aligns to the current Read to be Ready Campaign’s following key beliefs:</a:t>
            </a:r>
          </a:p>
          <a:p>
            <a:pPr marL="0" indent="0">
              <a:buNone/>
            </a:pPr>
            <a:endParaRPr lang="en-US" sz="2000" dirty="0"/>
          </a:p>
          <a:p>
            <a:pPr lvl="0"/>
            <a:r>
              <a:rPr lang="en-US" sz="2000" dirty="0"/>
              <a:t>Early Literacy Matters:</a:t>
            </a:r>
          </a:p>
          <a:p>
            <a:pPr lvl="0"/>
            <a:r>
              <a:rPr lang="en-US" sz="2000" dirty="0"/>
              <a:t>Teachers are critical:</a:t>
            </a:r>
          </a:p>
          <a:p>
            <a:pPr lvl="0"/>
            <a:r>
              <a:rPr lang="en-US" sz="2000" dirty="0"/>
              <a:t>It takes a community:</a:t>
            </a:r>
          </a:p>
          <a:p>
            <a:pPr marL="0" indent="0">
              <a:buNone/>
            </a:pPr>
            <a:endParaRPr lang="en-US" sz="2000" dirty="0"/>
          </a:p>
          <a:p>
            <a:pPr marL="0" indent="0">
              <a:buNone/>
            </a:pPr>
            <a:r>
              <a:rPr lang="en-US" sz="2000" dirty="0"/>
              <a:t>Video link to “Early Literacy Matters” from Read to be Ready Website:</a:t>
            </a:r>
          </a:p>
          <a:p>
            <a:pPr marL="0" indent="0">
              <a:buNone/>
            </a:pPr>
            <a:endParaRPr lang="en-US" sz="2000" u="sng" dirty="0">
              <a:hlinkClick r:id="rId2"/>
            </a:endParaRPr>
          </a:p>
          <a:p>
            <a:pPr marL="0" indent="0">
              <a:buNone/>
            </a:pPr>
            <a:r>
              <a:rPr lang="en-US" sz="2000" u="sng" dirty="0">
                <a:hlinkClick r:id="rId2"/>
              </a:rPr>
              <a:t>https://www.youtube.com/watch?v=60J8qRjRPkE</a:t>
            </a:r>
            <a:r>
              <a:rPr lang="en-US" sz="2000" dirty="0"/>
              <a:t> </a:t>
            </a:r>
          </a:p>
          <a:p>
            <a:endParaRPr lang="en-US" dirty="0"/>
          </a:p>
        </p:txBody>
      </p:sp>
      <p:sp>
        <p:nvSpPr>
          <p:cNvPr id="3" name="Title 2"/>
          <p:cNvSpPr>
            <a:spLocks noGrp="1"/>
          </p:cNvSpPr>
          <p:nvPr>
            <p:ph type="title"/>
          </p:nvPr>
        </p:nvSpPr>
        <p:spPr/>
        <p:txBody>
          <a:bodyPr>
            <a:normAutofit/>
          </a:bodyPr>
          <a:lstStyle/>
          <a:p>
            <a:r>
              <a:rPr lang="en-US" sz="2400" dirty="0"/>
              <a:t>Connections to the “Read to be Ready” Campaign: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2840355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normAutofit fontScale="77500" lnSpcReduction="20000"/>
          </a:bodyPr>
          <a:lstStyle/>
          <a:p>
            <a:pPr marL="0" indent="0">
              <a:buNone/>
            </a:pPr>
            <a:r>
              <a:rPr lang="en-US" sz="2100" b="1" dirty="0"/>
              <a:t>Overview: </a:t>
            </a:r>
            <a:r>
              <a:rPr lang="en-US" sz="2100" dirty="0"/>
              <a:t>Module 4 will consist of 3 instructional presentations. These presentations will help you reflect on the special role a book-and-language rich classroom environment plays in providing opportunities for children to interact with and learn from one another, teachers, and materials. </a:t>
            </a:r>
            <a:endParaRPr lang="en-US" sz="1800" dirty="0"/>
          </a:p>
          <a:p>
            <a:pPr marL="0" indent="0">
              <a:buNone/>
            </a:pPr>
            <a:endParaRPr lang="en-US" sz="1800" dirty="0"/>
          </a:p>
          <a:p>
            <a:r>
              <a:rPr lang="en-US" sz="1800" dirty="0"/>
              <a:t>In </a:t>
            </a:r>
            <a:r>
              <a:rPr lang="en-US" sz="1800" b="1" dirty="0"/>
              <a:t>Presentation 1</a:t>
            </a:r>
            <a:r>
              <a:rPr lang="en-US" sz="1800" dirty="0"/>
              <a:t>, </a:t>
            </a:r>
            <a:r>
              <a:rPr lang="en-US" sz="1900" dirty="0"/>
              <a:t>you will learn more about how to create book-and-language rich learning spaces that invite children to explore, inquire, create, problem-solve, and share what they learn. In addition, you will explore how learning is enhanced when books are included in all areas of the classroom.</a:t>
            </a:r>
          </a:p>
          <a:p>
            <a:pPr marL="0" indent="0">
              <a:buNone/>
            </a:pPr>
            <a:endParaRPr lang="en-US" sz="1800" dirty="0"/>
          </a:p>
          <a:p>
            <a:r>
              <a:rPr lang="en-US" sz="1800" dirty="0"/>
              <a:t>In </a:t>
            </a:r>
            <a:r>
              <a:rPr lang="en-US" sz="1800" b="1" dirty="0"/>
              <a:t>Presentation 2</a:t>
            </a:r>
            <a:r>
              <a:rPr lang="en-US" sz="1800" dirty="0"/>
              <a:t>, </a:t>
            </a:r>
            <a:r>
              <a:rPr lang="en-US" sz="1900" dirty="0"/>
              <a:t>you will learn the benefits of using the “I do, We do, and You do” strategy for modeling and practicing early language and literacy skills.  Emphasis is placed on scaffolding learning and providing opportunities for repeated practice. </a:t>
            </a:r>
          </a:p>
          <a:p>
            <a:pPr marL="0" indent="0">
              <a:buNone/>
            </a:pPr>
            <a:endParaRPr lang="en-US" sz="1800" dirty="0"/>
          </a:p>
          <a:p>
            <a:r>
              <a:rPr lang="en-US" sz="1800" dirty="0"/>
              <a:t>In </a:t>
            </a:r>
            <a:r>
              <a:rPr lang="en-US" sz="1800" b="1" dirty="0"/>
              <a:t>Presentation 3</a:t>
            </a:r>
            <a:r>
              <a:rPr lang="en-US" sz="1800" dirty="0"/>
              <a:t>, </a:t>
            </a:r>
            <a:r>
              <a:rPr lang="en-US" sz="2100" dirty="0"/>
              <a:t>you will learn how to learning spaces and activities can be designed as opportunities to build conceptual knowledge. </a:t>
            </a:r>
          </a:p>
          <a:p>
            <a:pPr marL="0" indent="0">
              <a:buNone/>
            </a:pPr>
            <a:endParaRPr lang="en-US" sz="1600" dirty="0"/>
          </a:p>
          <a:p>
            <a:endParaRPr lang="en-US" sz="1800" dirty="0"/>
          </a:p>
          <a:p>
            <a:pPr marL="0" indent="0">
              <a:buNone/>
            </a:pPr>
            <a:r>
              <a:rPr lang="en-US" sz="2100" dirty="0"/>
              <a:t>Following each presentation, you will apply your learning through Application Activities included in the Learning Guide.</a:t>
            </a:r>
          </a:p>
        </p:txBody>
      </p:sp>
      <p:sp>
        <p:nvSpPr>
          <p:cNvPr id="3" name="Title 2"/>
          <p:cNvSpPr>
            <a:spLocks noGrp="1"/>
          </p:cNvSpPr>
          <p:nvPr>
            <p:ph type="title"/>
          </p:nvPr>
        </p:nvSpPr>
        <p:spPr/>
        <p:txBody>
          <a:bodyPr/>
          <a:lstStyle/>
          <a:p>
            <a:r>
              <a:rPr lang="en-US" dirty="0"/>
              <a:t>Module 4 Overview</a:t>
            </a:r>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3624129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0700" y="1371601"/>
            <a:ext cx="8382000" cy="4525963"/>
          </a:xfrm>
        </p:spPr>
        <p:txBody>
          <a:bodyPr>
            <a:normAutofit fontScale="85000" lnSpcReduction="10000"/>
          </a:bodyPr>
          <a:lstStyle/>
          <a:p>
            <a:pPr marL="0" indent="0">
              <a:buNone/>
            </a:pPr>
            <a:r>
              <a:rPr lang="en-US" sz="1800" dirty="0"/>
              <a:t>Modules contain 4 short presentations that are designed to be completed during relaxed ratios or other times as set by your school or agency. Your director or program coordinator may suggest or establish a timeline for each presentation to be completed within the module. Please take a moment to confirm your site’s requirements while noting the submission deadline for the final Learning Application Assignment that you will submit electronically to your literacy coach for feedback and support. All other completed activities will remain in your participation guide and available for your coaches review.</a:t>
            </a:r>
          </a:p>
          <a:p>
            <a:pPr marL="0" indent="0">
              <a:buNone/>
            </a:pPr>
            <a:endParaRPr lang="en-US" sz="1800" dirty="0"/>
          </a:p>
          <a:p>
            <a:r>
              <a:rPr lang="en-US" sz="1800" b="1" dirty="0"/>
              <a:t>Section 1</a:t>
            </a:r>
            <a:r>
              <a:rPr lang="en-US" sz="1800" dirty="0"/>
              <a:t>: Start at beginning of module and complete Presentation 1 and Practice Activity 1.</a:t>
            </a:r>
          </a:p>
          <a:p>
            <a:pPr marL="0" indent="0">
              <a:buNone/>
            </a:pPr>
            <a:endParaRPr lang="en-US" sz="1800" dirty="0"/>
          </a:p>
          <a:p>
            <a:r>
              <a:rPr lang="en-US" sz="1800" b="1" dirty="0"/>
              <a:t>Section 2</a:t>
            </a:r>
            <a:r>
              <a:rPr lang="en-US" sz="1800" dirty="0"/>
              <a:t>: Complete Presentation 2 and Practice Activity 2.</a:t>
            </a:r>
          </a:p>
          <a:p>
            <a:pPr marL="0" indent="0">
              <a:buNone/>
            </a:pPr>
            <a:endParaRPr lang="en-US" sz="1800" dirty="0"/>
          </a:p>
          <a:p>
            <a:r>
              <a:rPr lang="en-US" sz="1800" b="1" dirty="0"/>
              <a:t>Section 3: </a:t>
            </a:r>
            <a:r>
              <a:rPr lang="en-US" sz="1800" dirty="0"/>
              <a:t>Complete Presentation 3 and Practice Activity 3.</a:t>
            </a:r>
          </a:p>
          <a:p>
            <a:pPr marL="0" indent="0">
              <a:buNone/>
            </a:pPr>
            <a:endParaRPr lang="en-US" sz="1800" dirty="0"/>
          </a:p>
          <a:p>
            <a:r>
              <a:rPr lang="en-US" sz="1800" b="1" dirty="0"/>
              <a:t>Section 4:</a:t>
            </a:r>
            <a:r>
              <a:rPr lang="en-US" sz="1800" dirty="0"/>
              <a:t> Complete Learning Application Assignment for Module 4 and submit it electronically to your literacy coach for feedback and support.</a:t>
            </a:r>
          </a:p>
          <a:p>
            <a:endParaRPr lang="en-US" sz="1800" dirty="0"/>
          </a:p>
          <a:p>
            <a:r>
              <a:rPr lang="en-US" sz="1800" dirty="0"/>
              <a:t>Please refer to your Learning Guide for a detailed Module 4 timeline and checklist.</a:t>
            </a:r>
          </a:p>
          <a:p>
            <a:pPr marL="0" indent="0">
              <a:buNone/>
            </a:pPr>
            <a:endParaRPr lang="en-US" sz="1800" dirty="0"/>
          </a:p>
          <a:p>
            <a:endParaRPr lang="en-US" sz="1800" dirty="0"/>
          </a:p>
        </p:txBody>
      </p:sp>
      <p:sp>
        <p:nvSpPr>
          <p:cNvPr id="3" name="Title 2"/>
          <p:cNvSpPr>
            <a:spLocks noGrp="1"/>
          </p:cNvSpPr>
          <p:nvPr>
            <p:ph type="title"/>
          </p:nvPr>
        </p:nvSpPr>
        <p:spPr/>
        <p:txBody>
          <a:bodyPr>
            <a:normAutofit/>
          </a:bodyPr>
          <a:lstStyle/>
          <a:p>
            <a:r>
              <a:rPr lang="en-US" dirty="0"/>
              <a:t>Suggested Timeline for Completing Module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3801300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endParaRPr lang="en-US" dirty="0"/>
          </a:p>
          <a:p>
            <a:pPr marL="0" indent="0">
              <a:buNone/>
            </a:pPr>
            <a:r>
              <a:rPr lang="en-US" dirty="0"/>
              <a:t>Learning spaces or centers should include activities that allow children to build knowledge around a unit of study connected to real-life experiences. Activities included should be:</a:t>
            </a:r>
          </a:p>
          <a:p>
            <a:endParaRPr lang="en-US" dirty="0"/>
          </a:p>
          <a:p>
            <a:r>
              <a:rPr lang="en-US" dirty="0"/>
              <a:t>developmentally appropriate incorporating physical, social, personal, cognitive, and language skill development.</a:t>
            </a:r>
          </a:p>
          <a:p>
            <a:pPr marL="0" indent="0">
              <a:buNone/>
            </a:pPr>
            <a:endParaRPr lang="en-US" dirty="0"/>
          </a:p>
          <a:p>
            <a:r>
              <a:rPr lang="en-US" dirty="0"/>
              <a:t>provide opportunities to explore concepts using their five senses. </a:t>
            </a:r>
          </a:p>
          <a:p>
            <a:endParaRPr lang="en-US" dirty="0"/>
          </a:p>
          <a:p>
            <a:r>
              <a:rPr lang="en-US" dirty="0"/>
              <a:t>carefully sequenced to provide a continuum of knowledge building. Consider the knowledge children will gain as they rotate through the learning spaces or centers. </a:t>
            </a:r>
          </a:p>
        </p:txBody>
      </p:sp>
      <p:sp>
        <p:nvSpPr>
          <p:cNvPr id="3" name="Title 2"/>
          <p:cNvSpPr>
            <a:spLocks noGrp="1"/>
          </p:cNvSpPr>
          <p:nvPr>
            <p:ph type="title"/>
          </p:nvPr>
        </p:nvSpPr>
        <p:spPr/>
        <p:txBody>
          <a:bodyPr>
            <a:normAutofit/>
          </a:bodyPr>
          <a:lstStyle/>
          <a:p>
            <a:r>
              <a:rPr lang="en-US" sz="2400" dirty="0"/>
              <a:t>Presentation 3:  </a:t>
            </a:r>
            <a:br>
              <a:rPr lang="en-US" sz="2400" dirty="0"/>
            </a:br>
            <a:r>
              <a:rPr lang="en-US" sz="2400" dirty="0"/>
              <a:t>Knowledge Building Learning Spaces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1506902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a:p>
          <a:p>
            <a:pPr marL="0" indent="0">
              <a:buNone/>
            </a:pPr>
            <a:r>
              <a:rPr lang="en-US" dirty="0"/>
              <a:t>When building knowledge, it is important to help children link new concepts to familiar concepts.</a:t>
            </a:r>
          </a:p>
          <a:p>
            <a:pPr marL="0" indent="0">
              <a:buNone/>
            </a:pPr>
            <a:endParaRPr lang="en-US" dirty="0"/>
          </a:p>
          <a:p>
            <a:pPr marL="0" indent="0">
              <a:buNone/>
            </a:pPr>
            <a:r>
              <a:rPr lang="en-US" dirty="0"/>
              <a:t>“Meaningful connections are another priority of good teachers. Young children learn best when the concepts, vocabulary, and skills they encounter are related to something they already know and care about and when the new learnings are themselves interconnected in meaningful, coherent ways” (</a:t>
            </a:r>
            <a:r>
              <a:rPr lang="en-US" dirty="0" err="1"/>
              <a:t>Copple</a:t>
            </a:r>
            <a:r>
              <a:rPr lang="en-US" dirty="0"/>
              <a:t> &amp; </a:t>
            </a:r>
            <a:r>
              <a:rPr lang="en-US" dirty="0" err="1"/>
              <a:t>Bredekamp</a:t>
            </a:r>
            <a:r>
              <a:rPr lang="en-US" dirty="0"/>
              <a:t>, 2013, p. 42). </a:t>
            </a:r>
          </a:p>
          <a:p>
            <a:pPr marL="0" indent="0">
              <a:buNone/>
            </a:pPr>
            <a:endParaRPr lang="en-US" dirty="0"/>
          </a:p>
        </p:txBody>
      </p:sp>
      <p:sp>
        <p:nvSpPr>
          <p:cNvPr id="3" name="Title 2"/>
          <p:cNvSpPr>
            <a:spLocks noGrp="1"/>
          </p:cNvSpPr>
          <p:nvPr>
            <p:ph type="title"/>
          </p:nvPr>
        </p:nvSpPr>
        <p:spPr/>
        <p:txBody>
          <a:bodyPr/>
          <a:lstStyle/>
          <a:p>
            <a:r>
              <a:rPr lang="en-US" dirty="0"/>
              <a:t>Building Knowledge…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1676763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Children are curious about themselves, families, community workers, plants, animals, and weather. </a:t>
            </a:r>
          </a:p>
          <a:p>
            <a:pPr marL="0" indent="0">
              <a:buNone/>
            </a:pPr>
            <a:endParaRPr lang="en-US" dirty="0"/>
          </a:p>
          <a:p>
            <a:r>
              <a:rPr lang="en-US" dirty="0"/>
              <a:t>Choose one of these units of study to create knowledge building activities or tasks for the children.</a:t>
            </a:r>
          </a:p>
          <a:p>
            <a:pPr marL="0" indent="0">
              <a:buNone/>
            </a:pPr>
            <a:r>
              <a:rPr lang="en-US" dirty="0"/>
              <a:t> </a:t>
            </a:r>
          </a:p>
          <a:p>
            <a:r>
              <a:rPr lang="en-US" dirty="0"/>
              <a:t>Keep in mind that the daily activities or tasks should be age appropriate and be connected to real-life examples. </a:t>
            </a:r>
          </a:p>
          <a:p>
            <a:pPr marL="0" indent="0">
              <a:buNone/>
            </a:pPr>
            <a:endParaRPr lang="en-US" dirty="0"/>
          </a:p>
          <a:p>
            <a:r>
              <a:rPr lang="en-US" dirty="0"/>
              <a:t>Daily activities or tasks should be intentionally sequenced to ensure children’s knowledge builds and deepens as they engage in the daily activities or tasks.   </a:t>
            </a:r>
          </a:p>
          <a:p>
            <a:endParaRPr lang="en-US" dirty="0"/>
          </a:p>
        </p:txBody>
      </p:sp>
      <p:sp>
        <p:nvSpPr>
          <p:cNvPr id="3" name="Title 2"/>
          <p:cNvSpPr>
            <a:spLocks noGrp="1"/>
          </p:cNvSpPr>
          <p:nvPr>
            <p:ph type="title"/>
          </p:nvPr>
        </p:nvSpPr>
        <p:spPr/>
        <p:txBody>
          <a:bodyPr/>
          <a:lstStyle/>
          <a:p>
            <a:r>
              <a:rPr lang="en-US" dirty="0"/>
              <a:t>Knowledge Building Tasks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1533763401"/>
      </p:ext>
    </p:extLst>
  </p:cSld>
  <p:clrMapOvr>
    <a:masterClrMapping/>
  </p:clrMapOvr>
</p:sld>
</file>

<file path=ppt/theme/theme1.xml><?xml version="1.0" encoding="utf-8"?>
<a:theme xmlns:a="http://schemas.openxmlformats.org/drawingml/2006/main" name="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2.xml><?xml version="1.0" encoding="utf-8"?>
<a:theme xmlns:a="http://schemas.openxmlformats.org/drawingml/2006/main" name="1_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1410</Words>
  <Application>Microsoft Office PowerPoint</Application>
  <PresentationFormat>Widescreen</PresentationFormat>
  <Paragraphs>143</Paragraphs>
  <Slides>15</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Courier New</vt:lpstr>
      <vt:lpstr>Open Sans</vt:lpstr>
      <vt:lpstr>PermianSlabSerifTypeface</vt:lpstr>
      <vt:lpstr>Wingdings</vt:lpstr>
      <vt:lpstr>TDOE Template with Darker Green Band</vt:lpstr>
      <vt:lpstr>1_TDOE Template with Darker Green Band</vt:lpstr>
      <vt:lpstr>Module 4 Learning Spaces &amp; Activities</vt:lpstr>
      <vt:lpstr> Module 4: Learning Spaces &amp; Activities </vt:lpstr>
      <vt:lpstr>Learner Outcomes for Module 4</vt:lpstr>
      <vt:lpstr>Connections to the “Read to be Ready” Campaign:</vt:lpstr>
      <vt:lpstr>Module 4 Overview</vt:lpstr>
      <vt:lpstr>Suggested Timeline for Completing Module</vt:lpstr>
      <vt:lpstr>Presentation 3:   Knowledge Building Learning Spaces</vt:lpstr>
      <vt:lpstr>Building Knowledge…</vt:lpstr>
      <vt:lpstr>Knowledge Building Tasks</vt:lpstr>
      <vt:lpstr>Using Literature and Informational Books</vt:lpstr>
      <vt:lpstr> Practice Activity 3: Knowledge Building </vt:lpstr>
      <vt:lpstr>Practice Activity 3 continued</vt:lpstr>
      <vt:lpstr>Practice Activity 3: Knowledge Building</vt:lpstr>
      <vt:lpstr>Reflection for Activity 3</vt:lpstr>
      <vt:lpstr>End of Section 3 </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4 Learning Spaces &amp; Activities</dc:title>
  <dc:creator>Mindy Rainey</dc:creator>
  <cp:lastModifiedBy>Mindy Rainey</cp:lastModifiedBy>
  <cp:revision>3</cp:revision>
  <dcterms:created xsi:type="dcterms:W3CDTF">2018-11-15T16:58:36Z</dcterms:created>
  <dcterms:modified xsi:type="dcterms:W3CDTF">2018-11-15T17:22:33Z</dcterms:modified>
</cp:coreProperties>
</file>