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notesMasterIdLst>
    <p:notesMasterId r:id="rId23"/>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92F374-D90E-48C1-AE37-D87E2040B027}" type="datetimeFigureOut">
              <a:rPr lang="en-US" smtClean="0"/>
              <a:t>11/15/2018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ABDF7-AFC3-45F9-B682-A4B9B8991A75}" type="slidenum">
              <a:rPr lang="en-US" smtClean="0"/>
              <a:t>‹#›</a:t>
            </a:fld>
            <a:endParaRPr lang="en-US"/>
          </a:p>
        </p:txBody>
      </p:sp>
    </p:spTree>
    <p:extLst>
      <p:ext uri="{BB962C8B-B14F-4D97-AF65-F5344CB8AC3E}">
        <p14:creationId xmlns:p14="http://schemas.microsoft.com/office/powerpoint/2010/main" val="3915717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092613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Tristan fine motor story</a:t>
            </a:r>
          </a:p>
        </p:txBody>
      </p:sp>
      <p:sp>
        <p:nvSpPr>
          <p:cNvPr id="4" name="Slide Number Placeholder 3"/>
          <p:cNvSpPr>
            <a:spLocks noGrp="1"/>
          </p:cNvSpPr>
          <p:nvPr>
            <p:ph type="sldNum" sz="quarter" idx="10"/>
          </p:nvPr>
        </p:nvSpPr>
        <p:spPr/>
        <p:txBody>
          <a:bodyPr/>
          <a:lstStyle/>
          <a:p>
            <a:fld id="{EF3C1CD0-D833-4B0D-BF33-74A8E63C0BDA}"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946042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073400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672163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3161874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7" name="Rectangle 6"/>
          <p:cNvSpPr/>
          <p:nvPr userDrawn="1"/>
        </p:nvSpPr>
        <p:spPr>
          <a:xfrm>
            <a:off x="-3208" y="3505200"/>
            <a:ext cx="12195208"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1"/>
          <p:cNvSpPr>
            <a:spLocks noGrp="1"/>
          </p:cNvSpPr>
          <p:nvPr>
            <p:ph type="ctrTitle" hasCustomPrompt="1"/>
          </p:nvPr>
        </p:nvSpPr>
        <p:spPr>
          <a:xfrm>
            <a:off x="912796" y="3810001"/>
            <a:ext cx="10363200" cy="1470025"/>
          </a:xfrm>
        </p:spPr>
        <p:txBody>
          <a:bodyPr>
            <a:normAutofit/>
          </a:bodyPr>
          <a:lstStyle>
            <a:lvl1pPr algn="ctr">
              <a:defRPr sz="4000"/>
            </a:lvl1pPr>
          </a:lstStyle>
          <a:p>
            <a:r>
              <a:rPr lang="en-US" dirty="0"/>
              <a:t>Insert Presentation Title</a:t>
            </a:r>
          </a:p>
        </p:txBody>
      </p:sp>
      <p:sp>
        <p:nvSpPr>
          <p:cNvPr id="3" name="Subtitle 2"/>
          <p:cNvSpPr>
            <a:spLocks noGrp="1"/>
          </p:cNvSpPr>
          <p:nvPr>
            <p:ph type="subTitle" idx="1" hasCustomPrompt="1"/>
          </p:nvPr>
        </p:nvSpPr>
        <p:spPr>
          <a:xfrm>
            <a:off x="1828800" y="5334000"/>
            <a:ext cx="8534400" cy="685800"/>
          </a:xfrm>
        </p:spPr>
        <p:txBody>
          <a:bodyPr>
            <a:noAutofit/>
          </a:bodyPr>
          <a:lstStyle>
            <a:lvl1pPr marL="0" indent="0" algn="ctr">
              <a:buNone/>
              <a:defRPr sz="3000" baseline="0">
                <a:solidFill>
                  <a:schemeClr val="bg1"/>
                </a:solidFill>
                <a:latin typeface="PermianSlabSerifTypeface"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If applicable, insert sub-title</a:t>
            </a:r>
          </a:p>
        </p:txBody>
      </p:sp>
      <p:pic>
        <p:nvPicPr>
          <p:cNvPr id="2050"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41600" y="998060"/>
            <a:ext cx="6908800" cy="2049941"/>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p:cNvSpPr>
            <a:spLocks noGrp="1"/>
          </p:cNvSpPr>
          <p:nvPr>
            <p:ph type="body" sz="quarter" idx="10" hasCustomPrompt="1"/>
          </p:nvPr>
        </p:nvSpPr>
        <p:spPr>
          <a:xfrm>
            <a:off x="2742399" y="6400800"/>
            <a:ext cx="6707204" cy="381000"/>
          </a:xfrm>
        </p:spPr>
        <p:txBody>
          <a:bodyPr>
            <a:normAutofit/>
          </a:bodyPr>
          <a:lstStyle>
            <a:lvl1pPr marL="0" marR="0" indent="0" algn="ctr" defTabSz="914400" rtl="0" eaLnBrk="1" fontAlgn="auto" latinLnBrk="0" hangingPunct="1">
              <a:lnSpc>
                <a:spcPct val="100000"/>
              </a:lnSpc>
              <a:spcBef>
                <a:spcPct val="20000"/>
              </a:spcBef>
              <a:spcAft>
                <a:spcPts val="0"/>
              </a:spcAft>
              <a:buClr>
                <a:srgbClr val="EE3524"/>
              </a:buClr>
              <a:buSzTx/>
              <a:buFont typeface="Wingdings" panose="05000000000000000000" pitchFamily="2" charset="2"/>
              <a:buNone/>
              <a:tabLst/>
              <a:defRPr lang="en-US" sz="1400" smtClean="0">
                <a:solidFill>
                  <a:schemeClr val="tx2"/>
                </a:solidFill>
              </a:defRPr>
            </a:lvl1pPr>
            <a:lvl5pPr marL="1828800" indent="0">
              <a:buNone/>
              <a:defRPr/>
            </a:lvl5pPr>
          </a:lstStyle>
          <a:p>
            <a:pPr marL="0" marR="0" lvl="0" indent="0" algn="l" defTabSz="914400" rtl="0" eaLnBrk="1" fontAlgn="auto" latinLnBrk="0" hangingPunct="1">
              <a:lnSpc>
                <a:spcPct val="100000"/>
              </a:lnSpc>
              <a:spcBef>
                <a:spcPct val="20000"/>
              </a:spcBef>
              <a:spcAft>
                <a:spcPts val="0"/>
              </a:spcAft>
              <a:buClr>
                <a:srgbClr val="EE3524"/>
              </a:buClr>
              <a:buSzTx/>
              <a:buFont typeface="Wingdings" panose="05000000000000000000" pitchFamily="2" charset="2"/>
              <a:buNone/>
              <a:tabLst/>
              <a:defRPr/>
            </a:pPr>
            <a:r>
              <a:rPr lang="en-US" sz="1400" dirty="0">
                <a:solidFill>
                  <a:schemeClr val="tx2"/>
                </a:solidFill>
                <a:latin typeface="+mn-lt"/>
              </a:rPr>
              <a:t>Presenter Name | Job Title | Team/Office/Division | Date</a:t>
            </a:r>
          </a:p>
        </p:txBody>
      </p:sp>
    </p:spTree>
    <p:extLst>
      <p:ext uri="{BB962C8B-B14F-4D97-AF65-F5344CB8AC3E}">
        <p14:creationId xmlns:p14="http://schemas.microsoft.com/office/powerpoint/2010/main" val="3408452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06400" y="1295400"/>
            <a:ext cx="11176000" cy="4525963"/>
          </a:xfrm>
        </p:spPr>
        <p:txBody>
          <a:bodyPr/>
          <a:lstStyle>
            <a:lvl1pPr>
              <a:buClr>
                <a:schemeClr val="accent6"/>
              </a:buClr>
              <a:defRPr baseline="0">
                <a:solidFill>
                  <a:schemeClr val="accent1"/>
                </a:solidFill>
              </a:defRPr>
            </a:lvl1pPr>
            <a:lvl2pPr>
              <a:buClr>
                <a:schemeClr val="accent6"/>
              </a:buClr>
              <a:defRPr baseline="0">
                <a:solidFill>
                  <a:schemeClr val="accent1"/>
                </a:solidFill>
              </a:defRPr>
            </a:lvl2pPr>
            <a:lvl3pPr>
              <a:buClr>
                <a:schemeClr val="accent6"/>
              </a:buClr>
              <a:defRPr baseline="0">
                <a:solidFill>
                  <a:schemeClr val="accent1"/>
                </a:solidFill>
              </a:defRPr>
            </a:lvl3pPr>
            <a:lvl4pPr>
              <a:buClr>
                <a:schemeClr val="accent6"/>
              </a:buClr>
              <a:defRPr baseline="0">
                <a:solidFill>
                  <a:schemeClr val="accent1"/>
                </a:solidFill>
              </a:defRPr>
            </a:lvl4pPr>
            <a:lvl5pPr>
              <a:buClr>
                <a:schemeClr val="accent6"/>
              </a:buClr>
              <a:defRPr baseline="0">
                <a:solidFill>
                  <a:schemeClr val="accent1"/>
                </a:solidFill>
              </a:defRPr>
            </a:lvl5pPr>
          </a:lstStyle>
          <a:p>
            <a:pPr lvl="0"/>
            <a:r>
              <a:rPr lang="en-US" dirty="0"/>
              <a:t>Level 1 bullet points (default is 24-point font)</a:t>
            </a:r>
          </a:p>
          <a:p>
            <a:pPr lvl="1"/>
            <a:r>
              <a:rPr lang="en-US" dirty="0"/>
              <a:t>Level 2 bullet points (default is 22-point font)</a:t>
            </a:r>
          </a:p>
          <a:p>
            <a:pPr lvl="2"/>
            <a:r>
              <a:rPr lang="en-US" dirty="0"/>
              <a:t>Level 3 bullet points (default is 20-point font)</a:t>
            </a:r>
          </a:p>
          <a:p>
            <a:pPr lvl="3"/>
            <a:r>
              <a:rPr lang="en-US" dirty="0"/>
              <a:t>Level 4 bullet points (default is 18-point font)</a:t>
            </a:r>
          </a:p>
          <a:p>
            <a:pPr lvl="4"/>
            <a:r>
              <a:rPr lang="en-US" dirty="0"/>
              <a:t>Level 5 bullet points (default is 16-point font)</a:t>
            </a:r>
          </a:p>
        </p:txBody>
      </p:sp>
      <p:sp>
        <p:nvSpPr>
          <p:cNvPr id="7" name="Rectangle 6"/>
          <p:cNvSpPr/>
          <p:nvPr userDrawn="1"/>
        </p:nvSpPr>
        <p:spPr>
          <a:xfrm>
            <a:off x="0" y="228600"/>
            <a:ext cx="12192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1"/>
          <p:cNvSpPr>
            <a:spLocks noGrp="1"/>
          </p:cNvSpPr>
          <p:nvPr>
            <p:ph type="title" hasCustomPrompt="1"/>
          </p:nvPr>
        </p:nvSpPr>
        <p:spPr>
          <a:xfrm>
            <a:off x="406400" y="228600"/>
            <a:ext cx="11074400" cy="914400"/>
          </a:xfrm>
        </p:spPr>
        <p:txBody>
          <a:bodyPr/>
          <a:lstStyle>
            <a:lvl1pPr>
              <a:defRPr baseline="0"/>
            </a:lvl1pPr>
          </a:lstStyle>
          <a:p>
            <a:r>
              <a:rPr lang="en-US" dirty="0"/>
              <a:t>Insert Slide Heading </a:t>
            </a:r>
          </a:p>
        </p:txBody>
      </p:sp>
      <p:sp>
        <p:nvSpPr>
          <p:cNvPr id="8" name="Rectangle 7"/>
          <p:cNvSpPr/>
          <p:nvPr userDrawn="1"/>
        </p:nvSpPr>
        <p:spPr>
          <a:xfrm>
            <a:off x="0" y="5999376"/>
            <a:ext cx="12192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1" y="6108905"/>
            <a:ext cx="2155956" cy="639563"/>
          </a:xfrm>
          <a:prstGeom prst="rect">
            <a:avLst/>
          </a:prstGeom>
        </p:spPr>
      </p:pic>
      <p:sp>
        <p:nvSpPr>
          <p:cNvPr id="6" name="Slide Number Placeholder 5"/>
          <p:cNvSpPr>
            <a:spLocks noGrp="1"/>
          </p:cNvSpPr>
          <p:nvPr>
            <p:ph type="sldNum" sz="quarter" idx="12"/>
          </p:nvPr>
        </p:nvSpPr>
        <p:spPr>
          <a:xfrm>
            <a:off x="10972800" y="6356351"/>
            <a:ext cx="609600" cy="365125"/>
          </a:xfrm>
          <a:prstGeom prst="rect">
            <a:avLst/>
          </a:prstGeom>
        </p:spPr>
        <p:txBody>
          <a:bodyPr/>
          <a:lstStyle>
            <a:lvl1pPr algn="r">
              <a:defRPr sz="1400">
                <a:solidFill>
                  <a:srgbClr val="6E7073"/>
                </a:solidFill>
                <a:latin typeface="Open Sans" panose="020B0606030504020204" pitchFamily="34" charset="0"/>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
        <p:nvSpPr>
          <p:cNvPr id="4" name="Rectangle 3"/>
          <p:cNvSpPr/>
          <p:nvPr userDrawn="1"/>
        </p:nvSpPr>
        <p:spPr>
          <a:xfrm>
            <a:off x="0" y="1143001"/>
            <a:ext cx="12192000" cy="4571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Tree>
    <p:extLst>
      <p:ext uri="{BB962C8B-B14F-4D97-AF65-F5344CB8AC3E}">
        <p14:creationId xmlns:p14="http://schemas.microsoft.com/office/powerpoint/2010/main" val="996771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Content Slid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08000" y="1295400"/>
            <a:ext cx="5486400" cy="4525963"/>
          </a:xfrm>
        </p:spPr>
        <p:txBody>
          <a:bodyPr/>
          <a:lstStyle>
            <a:lvl1pPr>
              <a:buClr>
                <a:schemeClr val="accent6"/>
              </a:buClr>
              <a:defRPr sz="2200" baseline="0">
                <a:solidFill>
                  <a:schemeClr val="accent1"/>
                </a:solidFill>
              </a:defRPr>
            </a:lvl1pPr>
            <a:lvl2pPr>
              <a:buClr>
                <a:schemeClr val="accent6"/>
              </a:buClr>
              <a:defRPr sz="2000">
                <a:solidFill>
                  <a:schemeClr val="accent1"/>
                </a:solidFill>
              </a:defRPr>
            </a:lvl2pPr>
            <a:lvl3pPr>
              <a:buClr>
                <a:schemeClr val="accent6"/>
              </a:buClr>
              <a:defRPr sz="1800">
                <a:solidFill>
                  <a:schemeClr val="accent1"/>
                </a:solidFill>
              </a:defRPr>
            </a:lvl3pPr>
            <a:lvl4pPr>
              <a:buClr>
                <a:schemeClr val="accent6"/>
              </a:buClr>
              <a:defRPr sz="1600">
                <a:solidFill>
                  <a:schemeClr val="accent1"/>
                </a:solidFill>
              </a:defRPr>
            </a:lvl4pPr>
            <a:lvl5pPr>
              <a:defRPr sz="1600"/>
            </a:lvl5pPr>
            <a:lvl6pPr>
              <a:defRPr sz="1800"/>
            </a:lvl6pPr>
            <a:lvl7pPr>
              <a:defRPr sz="1800"/>
            </a:lvl7pPr>
            <a:lvl8pPr>
              <a:defRPr sz="1800"/>
            </a:lvl8pPr>
            <a:lvl9pPr>
              <a:defRPr sz="1800"/>
            </a:lvl9pPr>
          </a:lstStyle>
          <a:p>
            <a:pPr lvl="0"/>
            <a:r>
              <a:rPr lang="en-US" dirty="0"/>
              <a:t>Level 1 bullet points (default is 22-point font for two-column layout)</a:t>
            </a:r>
          </a:p>
          <a:p>
            <a:pPr lvl="1"/>
            <a:r>
              <a:rPr lang="en-US" dirty="0"/>
              <a:t>Level 2 bullet points (default is 20-point font)</a:t>
            </a:r>
          </a:p>
          <a:p>
            <a:pPr lvl="2"/>
            <a:r>
              <a:rPr lang="en-US" dirty="0"/>
              <a:t>Level 3 bullet points (default is 18-point font)</a:t>
            </a:r>
          </a:p>
          <a:p>
            <a:pPr lvl="3"/>
            <a:r>
              <a:rPr lang="en-US" dirty="0"/>
              <a:t>Level 4 bullet points (default is 16-point font)</a:t>
            </a:r>
          </a:p>
        </p:txBody>
      </p:sp>
      <p:sp>
        <p:nvSpPr>
          <p:cNvPr id="9" name="Rectangle 8"/>
          <p:cNvSpPr/>
          <p:nvPr userDrawn="1"/>
        </p:nvSpPr>
        <p:spPr>
          <a:xfrm>
            <a:off x="0" y="228600"/>
            <a:ext cx="12192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1"/>
          <p:cNvSpPr>
            <a:spLocks noGrp="1"/>
          </p:cNvSpPr>
          <p:nvPr>
            <p:ph type="title" hasCustomPrompt="1"/>
          </p:nvPr>
        </p:nvSpPr>
        <p:spPr/>
        <p:txBody>
          <a:bodyPr/>
          <a:lstStyle>
            <a:lvl1pPr>
              <a:defRPr/>
            </a:lvl1pPr>
          </a:lstStyle>
          <a:p>
            <a:r>
              <a:rPr lang="en-US" dirty="0"/>
              <a:t>Insert Slide Heading</a:t>
            </a:r>
          </a:p>
        </p:txBody>
      </p:sp>
      <p:sp>
        <p:nvSpPr>
          <p:cNvPr id="10" name="Content Placeholder 2"/>
          <p:cNvSpPr>
            <a:spLocks noGrp="1"/>
          </p:cNvSpPr>
          <p:nvPr>
            <p:ph sz="half" idx="13" hasCustomPrompt="1"/>
          </p:nvPr>
        </p:nvSpPr>
        <p:spPr>
          <a:xfrm>
            <a:off x="6096000" y="1295400"/>
            <a:ext cx="5486400" cy="4525963"/>
          </a:xfrm>
        </p:spPr>
        <p:txBody>
          <a:bodyPr/>
          <a:lstStyle>
            <a:lvl1pPr>
              <a:buClr>
                <a:schemeClr val="accent6"/>
              </a:buClr>
              <a:defRPr sz="2200">
                <a:solidFill>
                  <a:schemeClr val="accent1"/>
                </a:solidFill>
              </a:defRPr>
            </a:lvl1pPr>
            <a:lvl2pPr>
              <a:buClr>
                <a:schemeClr val="accent6"/>
              </a:buClr>
              <a:defRPr sz="2000">
                <a:solidFill>
                  <a:schemeClr val="accent1"/>
                </a:solidFill>
              </a:defRPr>
            </a:lvl2pPr>
            <a:lvl3pPr>
              <a:buClr>
                <a:schemeClr val="accent6"/>
              </a:buClr>
              <a:defRPr sz="1800">
                <a:solidFill>
                  <a:schemeClr val="accent1"/>
                </a:solidFill>
              </a:defRPr>
            </a:lvl3pPr>
            <a:lvl4pPr>
              <a:buClr>
                <a:schemeClr val="accent6"/>
              </a:buClr>
              <a:defRPr sz="1600">
                <a:solidFill>
                  <a:schemeClr val="accent1"/>
                </a:solidFill>
              </a:defRPr>
            </a:lvl4pPr>
            <a:lvl5pPr>
              <a:defRPr sz="1600"/>
            </a:lvl5pPr>
            <a:lvl6pPr>
              <a:defRPr sz="1800"/>
            </a:lvl6pPr>
            <a:lvl7pPr>
              <a:defRPr sz="1800"/>
            </a:lvl7pPr>
            <a:lvl8pPr>
              <a:defRPr sz="1800"/>
            </a:lvl8pPr>
            <a:lvl9pPr>
              <a:defRPr sz="1800"/>
            </a:lvl9pPr>
          </a:lstStyle>
          <a:p>
            <a:pPr lvl="0"/>
            <a:r>
              <a:rPr lang="en-US" dirty="0"/>
              <a:t>Level 1 bullet points (default is 22-point font for two-column layout)</a:t>
            </a:r>
          </a:p>
          <a:p>
            <a:pPr lvl="1"/>
            <a:r>
              <a:rPr lang="en-US" dirty="0"/>
              <a:t>Level 2 bullet points (default is 20-point font)</a:t>
            </a:r>
          </a:p>
          <a:p>
            <a:pPr lvl="2"/>
            <a:r>
              <a:rPr lang="en-US" dirty="0"/>
              <a:t>Level 3 bullet points (default is 18-point font)</a:t>
            </a:r>
          </a:p>
          <a:p>
            <a:pPr lvl="3"/>
            <a:r>
              <a:rPr lang="en-US" dirty="0"/>
              <a:t>Level 4 bullet points (default is 16-point font)</a:t>
            </a:r>
          </a:p>
        </p:txBody>
      </p:sp>
      <p:sp>
        <p:nvSpPr>
          <p:cNvPr id="11" name="Rectangle 10"/>
          <p:cNvSpPr/>
          <p:nvPr userDrawn="1"/>
        </p:nvSpPr>
        <p:spPr>
          <a:xfrm>
            <a:off x="0" y="5999376"/>
            <a:ext cx="12192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1" y="6108905"/>
            <a:ext cx="2155956" cy="639563"/>
          </a:xfrm>
          <a:prstGeom prst="rect">
            <a:avLst/>
          </a:prstGeom>
        </p:spPr>
      </p:pic>
      <p:sp>
        <p:nvSpPr>
          <p:cNvPr id="13" name="Slide Number Placeholder 5"/>
          <p:cNvSpPr>
            <a:spLocks noGrp="1"/>
          </p:cNvSpPr>
          <p:nvPr>
            <p:ph type="sldNum" sz="quarter" idx="12"/>
          </p:nvPr>
        </p:nvSpPr>
        <p:spPr>
          <a:xfrm>
            <a:off x="10972800" y="6356351"/>
            <a:ext cx="609600" cy="365125"/>
          </a:xfrm>
          <a:prstGeom prst="rect">
            <a:avLst/>
          </a:prstGeom>
        </p:spPr>
        <p:txBody>
          <a:bodyPr/>
          <a:lstStyle>
            <a:lvl1pPr algn="r">
              <a:defRPr sz="1400">
                <a:solidFill>
                  <a:srgbClr val="6E7073"/>
                </a:solidFill>
                <a:latin typeface="Open Sans" panose="020B0606030504020204" pitchFamily="34" charset="0"/>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
        <p:nvSpPr>
          <p:cNvPr id="14" name="Rectangle 13"/>
          <p:cNvSpPr/>
          <p:nvPr userDrawn="1"/>
        </p:nvSpPr>
        <p:spPr>
          <a:xfrm>
            <a:off x="0" y="1143001"/>
            <a:ext cx="12192000" cy="4571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Tree>
    <p:extLst>
      <p:ext uri="{BB962C8B-B14F-4D97-AF65-F5344CB8AC3E}">
        <p14:creationId xmlns:p14="http://schemas.microsoft.com/office/powerpoint/2010/main" val="3878300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ransition Slide">
    <p:spTree>
      <p:nvGrpSpPr>
        <p:cNvPr id="1" name=""/>
        <p:cNvGrpSpPr/>
        <p:nvPr/>
      </p:nvGrpSpPr>
      <p:grpSpPr>
        <a:xfrm>
          <a:off x="0" y="0"/>
          <a:ext cx="0" cy="0"/>
          <a:chOff x="0" y="0"/>
          <a:chExt cx="0" cy="0"/>
        </a:xfrm>
      </p:grpSpPr>
      <p:sp>
        <p:nvSpPr>
          <p:cNvPr id="8" name="Rectangle 7"/>
          <p:cNvSpPr/>
          <p:nvPr userDrawn="1"/>
        </p:nvSpPr>
        <p:spPr>
          <a:xfrm>
            <a:off x="4255248" y="3810000"/>
            <a:ext cx="7936753" cy="2438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Title 1"/>
          <p:cNvSpPr>
            <a:spLocks noGrp="1"/>
          </p:cNvSpPr>
          <p:nvPr>
            <p:ph type="title" hasCustomPrompt="1"/>
          </p:nvPr>
        </p:nvSpPr>
        <p:spPr>
          <a:xfrm>
            <a:off x="4572000" y="4038600"/>
            <a:ext cx="7416800" cy="2019300"/>
          </a:xfrm>
        </p:spPr>
        <p:txBody>
          <a:bodyPr>
            <a:normAutofit/>
          </a:bodyPr>
          <a:lstStyle>
            <a:lvl1pPr algn="r">
              <a:defRPr sz="3500" baseline="0"/>
            </a:lvl1pPr>
          </a:lstStyle>
          <a:p>
            <a:r>
              <a:rPr lang="en-US" dirty="0"/>
              <a:t>Insert Section Heading</a:t>
            </a:r>
          </a:p>
        </p:txBody>
      </p:sp>
      <p:pic>
        <p:nvPicPr>
          <p:cNvPr id="1026" name="Picture 2" descr="C:\Users\CA19029\Documents\Brand and Style Rollout\Updated dept logo\TN Dept of Education ColorPMS -«.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61350"/>
          <a:stretch/>
        </p:blipFill>
        <p:spPr bwMode="auto">
          <a:xfrm>
            <a:off x="1090907" y="3810000"/>
            <a:ext cx="3176293"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244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with Gray Bar">
    <p:spTree>
      <p:nvGrpSpPr>
        <p:cNvPr id="1" name=""/>
        <p:cNvGrpSpPr/>
        <p:nvPr/>
      </p:nvGrpSpPr>
      <p:grpSpPr>
        <a:xfrm>
          <a:off x="0" y="0"/>
          <a:ext cx="0" cy="0"/>
          <a:chOff x="0" y="0"/>
          <a:chExt cx="0" cy="0"/>
        </a:xfrm>
      </p:grpSpPr>
      <p:sp>
        <p:nvSpPr>
          <p:cNvPr id="5" name="Rectangle 4"/>
          <p:cNvSpPr/>
          <p:nvPr userDrawn="1"/>
        </p:nvSpPr>
        <p:spPr>
          <a:xfrm>
            <a:off x="0" y="5999376"/>
            <a:ext cx="12192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1" y="6108905"/>
            <a:ext cx="2155956" cy="639563"/>
          </a:xfrm>
          <a:prstGeom prst="rect">
            <a:avLst/>
          </a:prstGeom>
        </p:spPr>
      </p:pic>
      <p:sp>
        <p:nvSpPr>
          <p:cNvPr id="7" name="Slide Number Placeholder 5"/>
          <p:cNvSpPr>
            <a:spLocks noGrp="1"/>
          </p:cNvSpPr>
          <p:nvPr>
            <p:ph type="sldNum" sz="quarter" idx="12"/>
          </p:nvPr>
        </p:nvSpPr>
        <p:spPr>
          <a:xfrm>
            <a:off x="10972800" y="6356351"/>
            <a:ext cx="609600" cy="365125"/>
          </a:xfrm>
          <a:prstGeom prst="rect">
            <a:avLst/>
          </a:prstGeom>
        </p:spPr>
        <p:txBody>
          <a:bodyPr/>
          <a:lstStyle>
            <a:lvl1pPr algn="r">
              <a:defRPr sz="1400">
                <a:solidFill>
                  <a:srgbClr val="6E7073"/>
                </a:solidFill>
                <a:latin typeface="Open Sans" panose="020B0606030504020204" pitchFamily="34" charset="0"/>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1054524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with Heading Bar">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10972800" y="6356351"/>
            <a:ext cx="609600" cy="365125"/>
          </a:xfrm>
          <a:prstGeom prst="rect">
            <a:avLst/>
          </a:prstGeom>
        </p:spPr>
        <p:txBody>
          <a:bodyPr/>
          <a:lstStyle>
            <a:lvl1pPr algn="r">
              <a:defRPr sz="1400">
                <a:solidFill>
                  <a:srgbClr val="6E7073"/>
                </a:solidFill>
                <a:latin typeface="Open Sans" panose="020B0606030504020204" pitchFamily="34" charset="0"/>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
        <p:nvSpPr>
          <p:cNvPr id="8" name="Rectangle 7"/>
          <p:cNvSpPr/>
          <p:nvPr userDrawn="1"/>
        </p:nvSpPr>
        <p:spPr>
          <a:xfrm>
            <a:off x="0" y="228600"/>
            <a:ext cx="12192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Title 1"/>
          <p:cNvSpPr>
            <a:spLocks noGrp="1"/>
          </p:cNvSpPr>
          <p:nvPr>
            <p:ph type="title" hasCustomPrompt="1"/>
          </p:nvPr>
        </p:nvSpPr>
        <p:spPr>
          <a:xfrm>
            <a:off x="508000" y="228600"/>
            <a:ext cx="11074400" cy="914400"/>
          </a:xfrm>
        </p:spPr>
        <p:txBody>
          <a:bodyPr/>
          <a:lstStyle>
            <a:lvl1pPr>
              <a:defRPr/>
            </a:lvl1pPr>
          </a:lstStyle>
          <a:p>
            <a:r>
              <a:rPr lang="en-US" dirty="0"/>
              <a:t>Insert Slide Heading</a:t>
            </a:r>
          </a:p>
        </p:txBody>
      </p:sp>
      <p:sp>
        <p:nvSpPr>
          <p:cNvPr id="5" name="Rectangle 4"/>
          <p:cNvSpPr/>
          <p:nvPr userDrawn="1"/>
        </p:nvSpPr>
        <p:spPr>
          <a:xfrm>
            <a:off x="-101600" y="1143001"/>
            <a:ext cx="12496800" cy="4571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Tree>
    <p:extLst>
      <p:ext uri="{BB962C8B-B14F-4D97-AF65-F5344CB8AC3E}">
        <p14:creationId xmlns:p14="http://schemas.microsoft.com/office/powerpoint/2010/main" val="4241178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 Info Slide">
    <p:spTree>
      <p:nvGrpSpPr>
        <p:cNvPr id="1" name=""/>
        <p:cNvGrpSpPr/>
        <p:nvPr/>
      </p:nvGrpSpPr>
      <p:grpSpPr>
        <a:xfrm>
          <a:off x="0" y="0"/>
          <a:ext cx="0" cy="0"/>
          <a:chOff x="0" y="0"/>
          <a:chExt cx="0" cy="0"/>
        </a:xfrm>
      </p:grpSpPr>
      <p:sp>
        <p:nvSpPr>
          <p:cNvPr id="6" name="Rectangle 5"/>
          <p:cNvSpPr/>
          <p:nvPr userDrawn="1"/>
        </p:nvSpPr>
        <p:spPr>
          <a:xfrm>
            <a:off x="-3208" y="3429000"/>
            <a:ext cx="12195208"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2" name="Title 1"/>
          <p:cNvSpPr txBox="1">
            <a:spLocks/>
          </p:cNvSpPr>
          <p:nvPr userDrawn="1"/>
        </p:nvSpPr>
        <p:spPr>
          <a:xfrm>
            <a:off x="811196" y="3898901"/>
            <a:ext cx="10566400" cy="18033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b="1" dirty="0">
                <a:solidFill>
                  <a:srgbClr val="FFFFFF"/>
                </a:solidFill>
                <a:cs typeface="PermianSlabSerifTypeface"/>
              </a:rPr>
              <a:t>Presenter Name</a:t>
            </a:r>
            <a:br>
              <a:rPr lang="en-US" sz="3000" b="1" dirty="0">
                <a:solidFill>
                  <a:srgbClr val="FFFFFF"/>
                </a:solidFill>
                <a:cs typeface="PermianSlabSerifTypeface"/>
              </a:rPr>
            </a:br>
            <a:r>
              <a:rPr lang="en-US" sz="3000" b="1" dirty="0">
                <a:solidFill>
                  <a:srgbClr val="FFFFFF"/>
                </a:solidFill>
                <a:cs typeface="PermianSlabSerifTypeface"/>
              </a:rPr>
              <a:t>Title</a:t>
            </a:r>
            <a:br>
              <a:rPr lang="en-US" sz="3000" b="1" dirty="0">
                <a:solidFill>
                  <a:srgbClr val="FFFFFF"/>
                </a:solidFill>
                <a:cs typeface="PermianSlabSerifTypeface"/>
              </a:rPr>
            </a:br>
            <a:r>
              <a:rPr lang="en-US" sz="3000" b="1" dirty="0">
                <a:solidFill>
                  <a:srgbClr val="FFFFFF"/>
                </a:solidFill>
                <a:cs typeface="PermianSlabSerifTypeface"/>
              </a:rPr>
              <a:t>Team/Office/Division</a:t>
            </a:r>
          </a:p>
          <a:p>
            <a:r>
              <a:rPr lang="en-US" sz="3000" b="1" dirty="0">
                <a:solidFill>
                  <a:srgbClr val="FFFFFF"/>
                </a:solidFill>
                <a:cs typeface="PermianSlabSerifTypeface"/>
              </a:rPr>
              <a:t>Email Address</a:t>
            </a:r>
          </a:p>
          <a:p>
            <a:r>
              <a:rPr lang="en-US" sz="3000" b="1" dirty="0">
                <a:solidFill>
                  <a:srgbClr val="FFFFFF"/>
                </a:solidFill>
                <a:cs typeface="PermianSlabSerifTypeface"/>
              </a:rPr>
              <a:t>Phone Number</a:t>
            </a:r>
          </a:p>
        </p:txBody>
      </p:sp>
      <p:pic>
        <p:nvPicPr>
          <p:cNvPr id="14"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41600" y="998060"/>
            <a:ext cx="6908800" cy="2049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966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6" name="Rectangle 5"/>
          <p:cNvSpPr/>
          <p:nvPr userDrawn="1"/>
        </p:nvSpPr>
        <p:spPr>
          <a:xfrm>
            <a:off x="-3208" y="3429000"/>
            <a:ext cx="12195208"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2" name="Title 1"/>
          <p:cNvSpPr txBox="1">
            <a:spLocks/>
          </p:cNvSpPr>
          <p:nvPr userDrawn="1"/>
        </p:nvSpPr>
        <p:spPr>
          <a:xfrm>
            <a:off x="811196" y="3898901"/>
            <a:ext cx="10566400" cy="18033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600" b="1" i="1" dirty="0">
                <a:solidFill>
                  <a:srgbClr val="FFFFFF"/>
                </a:solidFill>
                <a:effectLst>
                  <a:outerShdw blurRad="38100" dist="38100" dir="2700000" algn="tl">
                    <a:srgbClr val="000000">
                      <a:alpha val="43137"/>
                    </a:srgbClr>
                  </a:outerShdw>
                </a:effectLst>
                <a:cs typeface="PermianSlabSerifTypeface"/>
              </a:rPr>
              <a:t>Districts and schools in Tennessee will exemplify excellence and equity such that all students are equipped with the knowledge and skills to successfully embark on their chosen path in life.</a:t>
            </a:r>
          </a:p>
        </p:txBody>
      </p:sp>
      <p:sp>
        <p:nvSpPr>
          <p:cNvPr id="13" name="Text Placeholder 2"/>
          <p:cNvSpPr txBox="1">
            <a:spLocks/>
          </p:cNvSpPr>
          <p:nvPr userDrawn="1"/>
        </p:nvSpPr>
        <p:spPr>
          <a:xfrm>
            <a:off x="0" y="6172201"/>
            <a:ext cx="12192000" cy="482601"/>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rgbClr val="1B365D"/>
                </a:solidFill>
                <a:cs typeface="Open Sans"/>
              </a:rPr>
              <a:t>Excellence | Optimism | Judgment | Courage | Teamwork</a:t>
            </a:r>
          </a:p>
        </p:txBody>
      </p:sp>
      <p:pic>
        <p:nvPicPr>
          <p:cNvPr id="14"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41600" y="998060"/>
            <a:ext cx="6908800" cy="2049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048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06400" y="1295400"/>
            <a:ext cx="11176000" cy="4525963"/>
          </a:xfrm>
        </p:spPr>
        <p:txBody>
          <a:bodyPr/>
          <a:lstStyle>
            <a:lvl1pPr>
              <a:buClr>
                <a:schemeClr val="accent6"/>
              </a:buClr>
              <a:defRPr baseline="0">
                <a:solidFill>
                  <a:schemeClr val="accent1"/>
                </a:solidFill>
              </a:defRPr>
            </a:lvl1pPr>
            <a:lvl2pPr>
              <a:buClr>
                <a:schemeClr val="accent6"/>
              </a:buClr>
              <a:defRPr baseline="0">
                <a:solidFill>
                  <a:schemeClr val="accent1"/>
                </a:solidFill>
              </a:defRPr>
            </a:lvl2pPr>
            <a:lvl3pPr>
              <a:buClr>
                <a:schemeClr val="accent6"/>
              </a:buClr>
              <a:defRPr baseline="0">
                <a:solidFill>
                  <a:schemeClr val="accent1"/>
                </a:solidFill>
              </a:defRPr>
            </a:lvl3pPr>
            <a:lvl4pPr>
              <a:buClr>
                <a:schemeClr val="accent6"/>
              </a:buClr>
              <a:defRPr baseline="0">
                <a:solidFill>
                  <a:schemeClr val="accent1"/>
                </a:solidFill>
              </a:defRPr>
            </a:lvl4pPr>
            <a:lvl5pPr>
              <a:buClr>
                <a:schemeClr val="accent6"/>
              </a:buClr>
              <a:defRPr baseline="0">
                <a:solidFill>
                  <a:schemeClr val="accent1"/>
                </a:solidFill>
              </a:defRPr>
            </a:lvl5pPr>
          </a:lstStyle>
          <a:p>
            <a:pPr lvl="0"/>
            <a:r>
              <a:rPr lang="en-US" dirty="0"/>
              <a:t>Level 1 bullet points (default is 24-point font)</a:t>
            </a:r>
          </a:p>
          <a:p>
            <a:pPr lvl="1"/>
            <a:r>
              <a:rPr lang="en-US" dirty="0"/>
              <a:t>Level 2 bullet points (default is 22-point font)</a:t>
            </a:r>
          </a:p>
          <a:p>
            <a:pPr lvl="2"/>
            <a:r>
              <a:rPr lang="en-US" dirty="0"/>
              <a:t>Level 3 bullet points (default is 20-point font)</a:t>
            </a:r>
          </a:p>
          <a:p>
            <a:pPr lvl="3"/>
            <a:r>
              <a:rPr lang="en-US" dirty="0"/>
              <a:t>Level 4 bullet points (default is 18-point font)</a:t>
            </a:r>
          </a:p>
          <a:p>
            <a:pPr lvl="4"/>
            <a:r>
              <a:rPr lang="en-US" dirty="0"/>
              <a:t>Level 5 bullet points (default is 16-point font)</a:t>
            </a:r>
          </a:p>
        </p:txBody>
      </p:sp>
      <p:sp>
        <p:nvSpPr>
          <p:cNvPr id="7" name="Rectangle 6"/>
          <p:cNvSpPr/>
          <p:nvPr userDrawn="1"/>
        </p:nvSpPr>
        <p:spPr>
          <a:xfrm>
            <a:off x="0" y="228600"/>
            <a:ext cx="12192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1"/>
          <p:cNvSpPr>
            <a:spLocks noGrp="1"/>
          </p:cNvSpPr>
          <p:nvPr>
            <p:ph type="title" hasCustomPrompt="1"/>
          </p:nvPr>
        </p:nvSpPr>
        <p:spPr>
          <a:xfrm>
            <a:off x="406400" y="228600"/>
            <a:ext cx="11074400" cy="914400"/>
          </a:xfrm>
        </p:spPr>
        <p:txBody>
          <a:bodyPr/>
          <a:lstStyle>
            <a:lvl1pPr>
              <a:defRPr baseline="0"/>
            </a:lvl1pPr>
          </a:lstStyle>
          <a:p>
            <a:r>
              <a:rPr lang="en-US" dirty="0"/>
              <a:t>Insert Slide Heading </a:t>
            </a:r>
          </a:p>
        </p:txBody>
      </p:sp>
      <p:sp>
        <p:nvSpPr>
          <p:cNvPr id="8" name="Rectangle 7"/>
          <p:cNvSpPr/>
          <p:nvPr userDrawn="1"/>
        </p:nvSpPr>
        <p:spPr>
          <a:xfrm>
            <a:off x="0" y="5999376"/>
            <a:ext cx="12192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1" y="6108905"/>
            <a:ext cx="2155956" cy="639563"/>
          </a:xfrm>
          <a:prstGeom prst="rect">
            <a:avLst/>
          </a:prstGeom>
        </p:spPr>
      </p:pic>
      <p:sp>
        <p:nvSpPr>
          <p:cNvPr id="6" name="Slide Number Placeholder 5"/>
          <p:cNvSpPr>
            <a:spLocks noGrp="1"/>
          </p:cNvSpPr>
          <p:nvPr>
            <p:ph type="sldNum" sz="quarter" idx="12"/>
          </p:nvPr>
        </p:nvSpPr>
        <p:spPr>
          <a:xfrm>
            <a:off x="10972800" y="6356351"/>
            <a:ext cx="609600" cy="365125"/>
          </a:xfrm>
          <a:prstGeom prst="rect">
            <a:avLst/>
          </a:prstGeom>
        </p:spPr>
        <p:txBody>
          <a:bodyPr/>
          <a:lstStyle>
            <a:lvl1pPr algn="r">
              <a:defRPr sz="1400">
                <a:solidFill>
                  <a:srgbClr val="6E7073"/>
                </a:solidFill>
                <a:latin typeface="Open Sans" panose="020B0606030504020204" pitchFamily="34" charset="0"/>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
        <p:nvSpPr>
          <p:cNvPr id="4" name="Rectangle 3"/>
          <p:cNvSpPr/>
          <p:nvPr userDrawn="1"/>
        </p:nvSpPr>
        <p:spPr>
          <a:xfrm>
            <a:off x="0" y="1143001"/>
            <a:ext cx="12192000" cy="4571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Tree>
    <p:extLst>
      <p:ext uri="{BB962C8B-B14F-4D97-AF65-F5344CB8AC3E}">
        <p14:creationId xmlns:p14="http://schemas.microsoft.com/office/powerpoint/2010/main" val="2093308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Content Slid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08000" y="1295400"/>
            <a:ext cx="5486400" cy="4525963"/>
          </a:xfrm>
        </p:spPr>
        <p:txBody>
          <a:bodyPr/>
          <a:lstStyle>
            <a:lvl1pPr>
              <a:buClr>
                <a:schemeClr val="accent6"/>
              </a:buClr>
              <a:defRPr sz="2200" baseline="0">
                <a:solidFill>
                  <a:schemeClr val="accent1"/>
                </a:solidFill>
              </a:defRPr>
            </a:lvl1pPr>
            <a:lvl2pPr>
              <a:buClr>
                <a:schemeClr val="accent6"/>
              </a:buClr>
              <a:defRPr sz="2000">
                <a:solidFill>
                  <a:schemeClr val="accent1"/>
                </a:solidFill>
              </a:defRPr>
            </a:lvl2pPr>
            <a:lvl3pPr>
              <a:buClr>
                <a:schemeClr val="accent6"/>
              </a:buClr>
              <a:defRPr sz="1800">
                <a:solidFill>
                  <a:schemeClr val="accent1"/>
                </a:solidFill>
              </a:defRPr>
            </a:lvl3pPr>
            <a:lvl4pPr>
              <a:buClr>
                <a:schemeClr val="accent6"/>
              </a:buClr>
              <a:defRPr sz="1600">
                <a:solidFill>
                  <a:schemeClr val="accent1"/>
                </a:solidFill>
              </a:defRPr>
            </a:lvl4pPr>
            <a:lvl5pPr>
              <a:defRPr sz="1600"/>
            </a:lvl5pPr>
            <a:lvl6pPr>
              <a:defRPr sz="1800"/>
            </a:lvl6pPr>
            <a:lvl7pPr>
              <a:defRPr sz="1800"/>
            </a:lvl7pPr>
            <a:lvl8pPr>
              <a:defRPr sz="1800"/>
            </a:lvl8pPr>
            <a:lvl9pPr>
              <a:defRPr sz="1800"/>
            </a:lvl9pPr>
          </a:lstStyle>
          <a:p>
            <a:pPr lvl="0"/>
            <a:r>
              <a:rPr lang="en-US" dirty="0"/>
              <a:t>Level 1 bullet points (default is 22-point font for two-column layout)</a:t>
            </a:r>
          </a:p>
          <a:p>
            <a:pPr lvl="1"/>
            <a:r>
              <a:rPr lang="en-US" dirty="0"/>
              <a:t>Level 2 bullet points (default is 20-point font)</a:t>
            </a:r>
          </a:p>
          <a:p>
            <a:pPr lvl="2"/>
            <a:r>
              <a:rPr lang="en-US" dirty="0"/>
              <a:t>Level 3 bullet points (default is 18-point font)</a:t>
            </a:r>
          </a:p>
          <a:p>
            <a:pPr lvl="3"/>
            <a:r>
              <a:rPr lang="en-US" dirty="0"/>
              <a:t>Level 4 bullet points (default is 16-point font)</a:t>
            </a:r>
          </a:p>
        </p:txBody>
      </p:sp>
      <p:sp>
        <p:nvSpPr>
          <p:cNvPr id="9" name="Rectangle 8"/>
          <p:cNvSpPr/>
          <p:nvPr userDrawn="1"/>
        </p:nvSpPr>
        <p:spPr>
          <a:xfrm>
            <a:off x="0" y="228600"/>
            <a:ext cx="12192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1"/>
          <p:cNvSpPr>
            <a:spLocks noGrp="1"/>
          </p:cNvSpPr>
          <p:nvPr>
            <p:ph type="title" hasCustomPrompt="1"/>
          </p:nvPr>
        </p:nvSpPr>
        <p:spPr/>
        <p:txBody>
          <a:bodyPr/>
          <a:lstStyle>
            <a:lvl1pPr>
              <a:defRPr/>
            </a:lvl1pPr>
          </a:lstStyle>
          <a:p>
            <a:r>
              <a:rPr lang="en-US" dirty="0"/>
              <a:t>Insert Slide Heading</a:t>
            </a:r>
          </a:p>
        </p:txBody>
      </p:sp>
      <p:sp>
        <p:nvSpPr>
          <p:cNvPr id="10" name="Content Placeholder 2"/>
          <p:cNvSpPr>
            <a:spLocks noGrp="1"/>
          </p:cNvSpPr>
          <p:nvPr>
            <p:ph sz="half" idx="13" hasCustomPrompt="1"/>
          </p:nvPr>
        </p:nvSpPr>
        <p:spPr>
          <a:xfrm>
            <a:off x="6096000" y="1295400"/>
            <a:ext cx="5486400" cy="4525963"/>
          </a:xfrm>
        </p:spPr>
        <p:txBody>
          <a:bodyPr/>
          <a:lstStyle>
            <a:lvl1pPr>
              <a:buClr>
                <a:schemeClr val="accent6"/>
              </a:buClr>
              <a:defRPr sz="2200">
                <a:solidFill>
                  <a:schemeClr val="accent1"/>
                </a:solidFill>
              </a:defRPr>
            </a:lvl1pPr>
            <a:lvl2pPr>
              <a:buClr>
                <a:schemeClr val="accent6"/>
              </a:buClr>
              <a:defRPr sz="2000">
                <a:solidFill>
                  <a:schemeClr val="accent1"/>
                </a:solidFill>
              </a:defRPr>
            </a:lvl2pPr>
            <a:lvl3pPr>
              <a:buClr>
                <a:schemeClr val="accent6"/>
              </a:buClr>
              <a:defRPr sz="1800">
                <a:solidFill>
                  <a:schemeClr val="accent1"/>
                </a:solidFill>
              </a:defRPr>
            </a:lvl3pPr>
            <a:lvl4pPr>
              <a:buClr>
                <a:schemeClr val="accent6"/>
              </a:buClr>
              <a:defRPr sz="1600">
                <a:solidFill>
                  <a:schemeClr val="accent1"/>
                </a:solidFill>
              </a:defRPr>
            </a:lvl4pPr>
            <a:lvl5pPr>
              <a:defRPr sz="1600"/>
            </a:lvl5pPr>
            <a:lvl6pPr>
              <a:defRPr sz="1800"/>
            </a:lvl6pPr>
            <a:lvl7pPr>
              <a:defRPr sz="1800"/>
            </a:lvl7pPr>
            <a:lvl8pPr>
              <a:defRPr sz="1800"/>
            </a:lvl8pPr>
            <a:lvl9pPr>
              <a:defRPr sz="1800"/>
            </a:lvl9pPr>
          </a:lstStyle>
          <a:p>
            <a:pPr lvl="0"/>
            <a:r>
              <a:rPr lang="en-US" dirty="0"/>
              <a:t>Level 1 bullet points (default is 22-point font for two-column layout)</a:t>
            </a:r>
          </a:p>
          <a:p>
            <a:pPr lvl="1"/>
            <a:r>
              <a:rPr lang="en-US" dirty="0"/>
              <a:t>Level 2 bullet points (default is 20-point font)</a:t>
            </a:r>
          </a:p>
          <a:p>
            <a:pPr lvl="2"/>
            <a:r>
              <a:rPr lang="en-US" dirty="0"/>
              <a:t>Level 3 bullet points (default is 18-point font)</a:t>
            </a:r>
          </a:p>
          <a:p>
            <a:pPr lvl="3"/>
            <a:r>
              <a:rPr lang="en-US" dirty="0"/>
              <a:t>Level 4 bullet points (default is 16-point font)</a:t>
            </a:r>
          </a:p>
        </p:txBody>
      </p:sp>
      <p:sp>
        <p:nvSpPr>
          <p:cNvPr id="11" name="Rectangle 10"/>
          <p:cNvSpPr/>
          <p:nvPr userDrawn="1"/>
        </p:nvSpPr>
        <p:spPr>
          <a:xfrm>
            <a:off x="0" y="5999376"/>
            <a:ext cx="12192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1" y="6108905"/>
            <a:ext cx="2155956" cy="639563"/>
          </a:xfrm>
          <a:prstGeom prst="rect">
            <a:avLst/>
          </a:prstGeom>
        </p:spPr>
      </p:pic>
      <p:sp>
        <p:nvSpPr>
          <p:cNvPr id="13" name="Slide Number Placeholder 5"/>
          <p:cNvSpPr>
            <a:spLocks noGrp="1"/>
          </p:cNvSpPr>
          <p:nvPr>
            <p:ph type="sldNum" sz="quarter" idx="12"/>
          </p:nvPr>
        </p:nvSpPr>
        <p:spPr>
          <a:xfrm>
            <a:off x="10972800" y="6356351"/>
            <a:ext cx="609600" cy="365125"/>
          </a:xfrm>
          <a:prstGeom prst="rect">
            <a:avLst/>
          </a:prstGeom>
        </p:spPr>
        <p:txBody>
          <a:bodyPr/>
          <a:lstStyle>
            <a:lvl1pPr algn="r">
              <a:defRPr sz="1400">
                <a:solidFill>
                  <a:srgbClr val="6E7073"/>
                </a:solidFill>
                <a:latin typeface="Open Sans" panose="020B0606030504020204" pitchFamily="34" charset="0"/>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
        <p:nvSpPr>
          <p:cNvPr id="14" name="Rectangle 13"/>
          <p:cNvSpPr/>
          <p:nvPr userDrawn="1"/>
        </p:nvSpPr>
        <p:spPr>
          <a:xfrm>
            <a:off x="0" y="1143001"/>
            <a:ext cx="12192000" cy="4571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Tree>
    <p:extLst>
      <p:ext uri="{BB962C8B-B14F-4D97-AF65-F5344CB8AC3E}">
        <p14:creationId xmlns:p14="http://schemas.microsoft.com/office/powerpoint/2010/main" val="14992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ransition Slide">
    <p:spTree>
      <p:nvGrpSpPr>
        <p:cNvPr id="1" name=""/>
        <p:cNvGrpSpPr/>
        <p:nvPr/>
      </p:nvGrpSpPr>
      <p:grpSpPr>
        <a:xfrm>
          <a:off x="0" y="0"/>
          <a:ext cx="0" cy="0"/>
          <a:chOff x="0" y="0"/>
          <a:chExt cx="0" cy="0"/>
        </a:xfrm>
      </p:grpSpPr>
      <p:sp>
        <p:nvSpPr>
          <p:cNvPr id="8" name="Rectangle 7"/>
          <p:cNvSpPr/>
          <p:nvPr userDrawn="1"/>
        </p:nvSpPr>
        <p:spPr>
          <a:xfrm>
            <a:off x="4255248" y="3810000"/>
            <a:ext cx="7936753" cy="2438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Title 1"/>
          <p:cNvSpPr>
            <a:spLocks noGrp="1"/>
          </p:cNvSpPr>
          <p:nvPr>
            <p:ph type="title" hasCustomPrompt="1"/>
          </p:nvPr>
        </p:nvSpPr>
        <p:spPr>
          <a:xfrm>
            <a:off x="4572000" y="4038600"/>
            <a:ext cx="7416800" cy="2019300"/>
          </a:xfrm>
        </p:spPr>
        <p:txBody>
          <a:bodyPr>
            <a:normAutofit/>
          </a:bodyPr>
          <a:lstStyle>
            <a:lvl1pPr algn="r">
              <a:defRPr sz="3500" baseline="0"/>
            </a:lvl1pPr>
          </a:lstStyle>
          <a:p>
            <a:r>
              <a:rPr lang="en-US" dirty="0"/>
              <a:t>Insert Section Heading</a:t>
            </a:r>
          </a:p>
        </p:txBody>
      </p:sp>
      <p:pic>
        <p:nvPicPr>
          <p:cNvPr id="1026" name="Picture 2" descr="C:\Users\CA19029\Documents\Brand and Style Rollout\Updated dept logo\TN Dept of Education ColorPMS -«.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61350"/>
          <a:stretch/>
        </p:blipFill>
        <p:spPr bwMode="auto">
          <a:xfrm>
            <a:off x="1090907" y="3810000"/>
            <a:ext cx="3176293"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182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Slide with Gray Bar">
    <p:spTree>
      <p:nvGrpSpPr>
        <p:cNvPr id="1" name=""/>
        <p:cNvGrpSpPr/>
        <p:nvPr/>
      </p:nvGrpSpPr>
      <p:grpSpPr>
        <a:xfrm>
          <a:off x="0" y="0"/>
          <a:ext cx="0" cy="0"/>
          <a:chOff x="0" y="0"/>
          <a:chExt cx="0" cy="0"/>
        </a:xfrm>
      </p:grpSpPr>
      <p:sp>
        <p:nvSpPr>
          <p:cNvPr id="5" name="Rectangle 4"/>
          <p:cNvSpPr/>
          <p:nvPr userDrawn="1"/>
        </p:nvSpPr>
        <p:spPr>
          <a:xfrm>
            <a:off x="0" y="5999376"/>
            <a:ext cx="12192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1" y="6108905"/>
            <a:ext cx="2155956" cy="639563"/>
          </a:xfrm>
          <a:prstGeom prst="rect">
            <a:avLst/>
          </a:prstGeom>
        </p:spPr>
      </p:pic>
      <p:sp>
        <p:nvSpPr>
          <p:cNvPr id="7" name="Slide Number Placeholder 5"/>
          <p:cNvSpPr>
            <a:spLocks noGrp="1"/>
          </p:cNvSpPr>
          <p:nvPr>
            <p:ph type="sldNum" sz="quarter" idx="12"/>
          </p:nvPr>
        </p:nvSpPr>
        <p:spPr>
          <a:xfrm>
            <a:off x="10972800" y="6356351"/>
            <a:ext cx="609600" cy="365125"/>
          </a:xfrm>
          <a:prstGeom prst="rect">
            <a:avLst/>
          </a:prstGeom>
        </p:spPr>
        <p:txBody>
          <a:bodyPr/>
          <a:lstStyle>
            <a:lvl1pPr algn="r">
              <a:defRPr sz="1400">
                <a:solidFill>
                  <a:srgbClr val="6E7073"/>
                </a:solidFill>
                <a:latin typeface="Open Sans" panose="020B0606030504020204" pitchFamily="34" charset="0"/>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1700892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Heading Bar">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10972800" y="6356351"/>
            <a:ext cx="609600" cy="365125"/>
          </a:xfrm>
          <a:prstGeom prst="rect">
            <a:avLst/>
          </a:prstGeom>
        </p:spPr>
        <p:txBody>
          <a:bodyPr/>
          <a:lstStyle>
            <a:lvl1pPr algn="r">
              <a:defRPr sz="1400">
                <a:solidFill>
                  <a:srgbClr val="6E7073"/>
                </a:solidFill>
                <a:latin typeface="Open Sans" panose="020B0606030504020204" pitchFamily="34" charset="0"/>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
        <p:nvSpPr>
          <p:cNvPr id="8" name="Rectangle 7"/>
          <p:cNvSpPr/>
          <p:nvPr userDrawn="1"/>
        </p:nvSpPr>
        <p:spPr>
          <a:xfrm>
            <a:off x="0" y="228600"/>
            <a:ext cx="12192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Title 1"/>
          <p:cNvSpPr>
            <a:spLocks noGrp="1"/>
          </p:cNvSpPr>
          <p:nvPr>
            <p:ph type="title" hasCustomPrompt="1"/>
          </p:nvPr>
        </p:nvSpPr>
        <p:spPr>
          <a:xfrm>
            <a:off x="508000" y="228600"/>
            <a:ext cx="11074400" cy="914400"/>
          </a:xfrm>
        </p:spPr>
        <p:txBody>
          <a:bodyPr/>
          <a:lstStyle>
            <a:lvl1pPr>
              <a:defRPr/>
            </a:lvl1pPr>
          </a:lstStyle>
          <a:p>
            <a:r>
              <a:rPr lang="en-US" dirty="0"/>
              <a:t>Insert Slide Heading</a:t>
            </a:r>
          </a:p>
        </p:txBody>
      </p:sp>
      <p:sp>
        <p:nvSpPr>
          <p:cNvPr id="5" name="Rectangle 4"/>
          <p:cNvSpPr/>
          <p:nvPr userDrawn="1"/>
        </p:nvSpPr>
        <p:spPr>
          <a:xfrm>
            <a:off x="-101600" y="1143001"/>
            <a:ext cx="12496800" cy="4571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Tree>
    <p:extLst>
      <p:ext uri="{BB962C8B-B14F-4D97-AF65-F5344CB8AC3E}">
        <p14:creationId xmlns:p14="http://schemas.microsoft.com/office/powerpoint/2010/main" val="3306253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Info Slide">
    <p:spTree>
      <p:nvGrpSpPr>
        <p:cNvPr id="1" name=""/>
        <p:cNvGrpSpPr/>
        <p:nvPr/>
      </p:nvGrpSpPr>
      <p:grpSpPr>
        <a:xfrm>
          <a:off x="0" y="0"/>
          <a:ext cx="0" cy="0"/>
          <a:chOff x="0" y="0"/>
          <a:chExt cx="0" cy="0"/>
        </a:xfrm>
      </p:grpSpPr>
      <p:sp>
        <p:nvSpPr>
          <p:cNvPr id="6" name="Rectangle 5"/>
          <p:cNvSpPr/>
          <p:nvPr userDrawn="1"/>
        </p:nvSpPr>
        <p:spPr>
          <a:xfrm>
            <a:off x="-3208" y="3429000"/>
            <a:ext cx="12195208"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2" name="Title 1"/>
          <p:cNvSpPr txBox="1">
            <a:spLocks/>
          </p:cNvSpPr>
          <p:nvPr userDrawn="1"/>
        </p:nvSpPr>
        <p:spPr>
          <a:xfrm>
            <a:off x="811196" y="3898901"/>
            <a:ext cx="10566400" cy="18033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b="1" dirty="0">
                <a:solidFill>
                  <a:srgbClr val="FFFFFF"/>
                </a:solidFill>
                <a:cs typeface="PermianSlabSerifTypeface"/>
              </a:rPr>
              <a:t>Presenter Name</a:t>
            </a:r>
            <a:br>
              <a:rPr lang="en-US" sz="3000" b="1" dirty="0">
                <a:solidFill>
                  <a:srgbClr val="FFFFFF"/>
                </a:solidFill>
                <a:cs typeface="PermianSlabSerifTypeface"/>
              </a:rPr>
            </a:br>
            <a:r>
              <a:rPr lang="en-US" sz="3000" b="1" dirty="0">
                <a:solidFill>
                  <a:srgbClr val="FFFFFF"/>
                </a:solidFill>
                <a:cs typeface="PermianSlabSerifTypeface"/>
              </a:rPr>
              <a:t>Title</a:t>
            </a:r>
            <a:br>
              <a:rPr lang="en-US" sz="3000" b="1" dirty="0">
                <a:solidFill>
                  <a:srgbClr val="FFFFFF"/>
                </a:solidFill>
                <a:cs typeface="PermianSlabSerifTypeface"/>
              </a:rPr>
            </a:br>
            <a:r>
              <a:rPr lang="en-US" sz="3000" b="1" dirty="0">
                <a:solidFill>
                  <a:srgbClr val="FFFFFF"/>
                </a:solidFill>
                <a:cs typeface="PermianSlabSerifTypeface"/>
              </a:rPr>
              <a:t>Team/Office/Division</a:t>
            </a:r>
          </a:p>
          <a:p>
            <a:r>
              <a:rPr lang="en-US" sz="3000" b="1" dirty="0">
                <a:solidFill>
                  <a:srgbClr val="FFFFFF"/>
                </a:solidFill>
                <a:cs typeface="PermianSlabSerifTypeface"/>
              </a:rPr>
              <a:t>Email Address</a:t>
            </a:r>
          </a:p>
          <a:p>
            <a:r>
              <a:rPr lang="en-US" sz="3000" b="1" dirty="0">
                <a:solidFill>
                  <a:srgbClr val="FFFFFF"/>
                </a:solidFill>
                <a:cs typeface="PermianSlabSerifTypeface"/>
              </a:rPr>
              <a:t>Phone Number</a:t>
            </a:r>
          </a:p>
        </p:txBody>
      </p:sp>
      <p:pic>
        <p:nvPicPr>
          <p:cNvPr id="14"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41600" y="998060"/>
            <a:ext cx="6908800" cy="2049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875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6" name="Rectangle 5"/>
          <p:cNvSpPr/>
          <p:nvPr userDrawn="1"/>
        </p:nvSpPr>
        <p:spPr>
          <a:xfrm>
            <a:off x="-3208" y="3429000"/>
            <a:ext cx="12195208"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2" name="Title 1"/>
          <p:cNvSpPr txBox="1">
            <a:spLocks/>
          </p:cNvSpPr>
          <p:nvPr userDrawn="1"/>
        </p:nvSpPr>
        <p:spPr>
          <a:xfrm>
            <a:off x="811196" y="3898901"/>
            <a:ext cx="10566400" cy="18033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600" b="1" i="1" dirty="0">
                <a:solidFill>
                  <a:srgbClr val="FFFFFF"/>
                </a:solidFill>
                <a:effectLst>
                  <a:outerShdw blurRad="38100" dist="38100" dir="2700000" algn="tl">
                    <a:srgbClr val="000000">
                      <a:alpha val="43137"/>
                    </a:srgbClr>
                  </a:outerShdw>
                </a:effectLst>
                <a:cs typeface="PermianSlabSerifTypeface"/>
              </a:rPr>
              <a:t>Districts and schools in Tennessee will exemplify excellence and equity such that all students are equipped with the knowledge and skills to successfully embark on their chosen path in life.</a:t>
            </a:r>
          </a:p>
        </p:txBody>
      </p:sp>
      <p:sp>
        <p:nvSpPr>
          <p:cNvPr id="13" name="Text Placeholder 2"/>
          <p:cNvSpPr txBox="1">
            <a:spLocks/>
          </p:cNvSpPr>
          <p:nvPr userDrawn="1"/>
        </p:nvSpPr>
        <p:spPr>
          <a:xfrm>
            <a:off x="0" y="6172201"/>
            <a:ext cx="12192000" cy="482601"/>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rgbClr val="1B365D"/>
                </a:solidFill>
                <a:cs typeface="Open Sans"/>
              </a:rPr>
              <a:t>Excellence | Optimism | Judgment | Courage | Teamwork</a:t>
            </a:r>
          </a:p>
        </p:txBody>
      </p:sp>
      <p:pic>
        <p:nvPicPr>
          <p:cNvPr id="14"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41600" y="998060"/>
            <a:ext cx="6908800" cy="2049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587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7" name="Rectangle 6"/>
          <p:cNvSpPr/>
          <p:nvPr userDrawn="1"/>
        </p:nvSpPr>
        <p:spPr>
          <a:xfrm>
            <a:off x="-3208" y="3505200"/>
            <a:ext cx="12195208"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1"/>
          <p:cNvSpPr>
            <a:spLocks noGrp="1"/>
          </p:cNvSpPr>
          <p:nvPr>
            <p:ph type="ctrTitle" hasCustomPrompt="1"/>
          </p:nvPr>
        </p:nvSpPr>
        <p:spPr>
          <a:xfrm>
            <a:off x="912796" y="3810001"/>
            <a:ext cx="10363200" cy="1470025"/>
          </a:xfrm>
        </p:spPr>
        <p:txBody>
          <a:bodyPr>
            <a:normAutofit/>
          </a:bodyPr>
          <a:lstStyle>
            <a:lvl1pPr algn="ctr">
              <a:defRPr sz="4000"/>
            </a:lvl1pPr>
          </a:lstStyle>
          <a:p>
            <a:r>
              <a:rPr lang="en-US" dirty="0"/>
              <a:t>Insert Presentation Title</a:t>
            </a:r>
          </a:p>
        </p:txBody>
      </p:sp>
      <p:sp>
        <p:nvSpPr>
          <p:cNvPr id="3" name="Subtitle 2"/>
          <p:cNvSpPr>
            <a:spLocks noGrp="1"/>
          </p:cNvSpPr>
          <p:nvPr>
            <p:ph type="subTitle" idx="1" hasCustomPrompt="1"/>
          </p:nvPr>
        </p:nvSpPr>
        <p:spPr>
          <a:xfrm>
            <a:off x="1828800" y="5334000"/>
            <a:ext cx="8534400" cy="685800"/>
          </a:xfrm>
        </p:spPr>
        <p:txBody>
          <a:bodyPr>
            <a:noAutofit/>
          </a:bodyPr>
          <a:lstStyle>
            <a:lvl1pPr marL="0" indent="0" algn="ctr">
              <a:buNone/>
              <a:defRPr sz="3000" baseline="0">
                <a:solidFill>
                  <a:schemeClr val="bg1"/>
                </a:solidFill>
                <a:latin typeface="PermianSlabSerifTypeface"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If applicable, insert sub-title</a:t>
            </a:r>
          </a:p>
        </p:txBody>
      </p:sp>
      <p:pic>
        <p:nvPicPr>
          <p:cNvPr id="2050"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41600" y="998060"/>
            <a:ext cx="6908800" cy="2049941"/>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p:cNvSpPr>
            <a:spLocks noGrp="1"/>
          </p:cNvSpPr>
          <p:nvPr>
            <p:ph type="body" sz="quarter" idx="10" hasCustomPrompt="1"/>
          </p:nvPr>
        </p:nvSpPr>
        <p:spPr>
          <a:xfrm>
            <a:off x="2742399" y="6400800"/>
            <a:ext cx="6707204" cy="381000"/>
          </a:xfrm>
        </p:spPr>
        <p:txBody>
          <a:bodyPr>
            <a:normAutofit/>
          </a:bodyPr>
          <a:lstStyle>
            <a:lvl1pPr marL="0" marR="0" indent="0" algn="ctr" defTabSz="914400" rtl="0" eaLnBrk="1" fontAlgn="auto" latinLnBrk="0" hangingPunct="1">
              <a:lnSpc>
                <a:spcPct val="100000"/>
              </a:lnSpc>
              <a:spcBef>
                <a:spcPct val="20000"/>
              </a:spcBef>
              <a:spcAft>
                <a:spcPts val="0"/>
              </a:spcAft>
              <a:buClr>
                <a:srgbClr val="EE3524"/>
              </a:buClr>
              <a:buSzTx/>
              <a:buFont typeface="Wingdings" panose="05000000000000000000" pitchFamily="2" charset="2"/>
              <a:buNone/>
              <a:tabLst/>
              <a:defRPr lang="en-US" sz="1400" smtClean="0">
                <a:solidFill>
                  <a:schemeClr val="tx2"/>
                </a:solidFill>
              </a:defRPr>
            </a:lvl1pPr>
            <a:lvl5pPr marL="1828800" indent="0">
              <a:buNone/>
              <a:defRPr/>
            </a:lvl5pPr>
          </a:lstStyle>
          <a:p>
            <a:pPr marL="0" marR="0" lvl="0" indent="0" algn="l" defTabSz="914400" rtl="0" eaLnBrk="1" fontAlgn="auto" latinLnBrk="0" hangingPunct="1">
              <a:lnSpc>
                <a:spcPct val="100000"/>
              </a:lnSpc>
              <a:spcBef>
                <a:spcPct val="20000"/>
              </a:spcBef>
              <a:spcAft>
                <a:spcPts val="0"/>
              </a:spcAft>
              <a:buClr>
                <a:srgbClr val="EE3524"/>
              </a:buClr>
              <a:buSzTx/>
              <a:buFont typeface="Wingdings" panose="05000000000000000000" pitchFamily="2" charset="2"/>
              <a:buNone/>
              <a:tabLst/>
              <a:defRPr/>
            </a:pPr>
            <a:r>
              <a:rPr lang="en-US" sz="1400" dirty="0">
                <a:solidFill>
                  <a:schemeClr val="tx2"/>
                </a:solidFill>
                <a:latin typeface="+mn-lt"/>
              </a:rPr>
              <a:t>Presenter Name | Job Title | Team/Office/Division | Date</a:t>
            </a:r>
          </a:p>
        </p:txBody>
      </p:sp>
    </p:spTree>
    <p:extLst>
      <p:ext uri="{BB962C8B-B14F-4D97-AF65-F5344CB8AC3E}">
        <p14:creationId xmlns:p14="http://schemas.microsoft.com/office/powerpoint/2010/main" val="3044421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8000" y="1341438"/>
            <a:ext cx="11074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508000" y="228600"/>
            <a:ext cx="1107440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4813452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dt="0"/>
  <p:txStyles>
    <p:titleStyle>
      <a:lvl1pPr algn="l" defTabSz="914400" rtl="0" eaLnBrk="1" latinLnBrk="0" hangingPunct="1">
        <a:spcBef>
          <a:spcPct val="0"/>
        </a:spcBef>
        <a:buNone/>
        <a:defRPr sz="3200" b="1" kern="1200">
          <a:solidFill>
            <a:schemeClr val="bg1"/>
          </a:solidFill>
          <a:latin typeface="PermianSlabSerifTypeface" pitchFamily="50" charset="0"/>
          <a:ea typeface="+mj-ea"/>
          <a:cs typeface="+mj-cs"/>
        </a:defRPr>
      </a:lvl1pPr>
    </p:titleStyle>
    <p:bodyStyle>
      <a:lvl1pPr marL="342900" indent="-342900" algn="l" defTabSz="914400" rtl="0" eaLnBrk="1" latinLnBrk="0" hangingPunct="1">
        <a:spcBef>
          <a:spcPct val="20000"/>
        </a:spcBef>
        <a:buClr>
          <a:schemeClr val="accent6"/>
        </a:buClr>
        <a:buFont typeface="Wingdings" panose="05000000000000000000" pitchFamily="2" charset="2"/>
        <a:buChar char="§"/>
        <a:defRPr sz="24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chemeClr val="accent6"/>
        </a:buClr>
        <a:buFont typeface="Arial" panose="020B0604020202020204" pitchFamily="34" charset="0"/>
        <a:buChar char="–"/>
        <a:defRPr sz="22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chemeClr val="accent6"/>
        </a:buClr>
        <a:buFont typeface="Arial" panose="020B0604020202020204" pitchFamily="34" charset="0"/>
        <a:buChar char="•"/>
        <a:defRPr sz="20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chemeClr val="accent6"/>
        </a:buClr>
        <a:buFont typeface="Courier New" panose="02070309020205020404" pitchFamily="49" charset="0"/>
        <a:buChar char="o"/>
        <a:defRPr sz="18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chemeClr val="accent6"/>
        </a:buClr>
        <a:buFont typeface="Arial" panose="020B0604020202020204" pitchFamily="34" charset="0"/>
        <a:buChar char="»"/>
        <a:defRPr sz="16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8000" y="1341438"/>
            <a:ext cx="11074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508000" y="228600"/>
            <a:ext cx="1107440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88877594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hf hdr="0" ftr="0" dt="0"/>
  <p:txStyles>
    <p:titleStyle>
      <a:lvl1pPr algn="l" defTabSz="914400" rtl="0" eaLnBrk="1" latinLnBrk="0" hangingPunct="1">
        <a:spcBef>
          <a:spcPct val="0"/>
        </a:spcBef>
        <a:buNone/>
        <a:defRPr sz="3200" b="1" kern="1200">
          <a:solidFill>
            <a:schemeClr val="bg1"/>
          </a:solidFill>
          <a:latin typeface="PermianSlabSerifTypeface" pitchFamily="50" charset="0"/>
          <a:ea typeface="+mj-ea"/>
          <a:cs typeface="+mj-cs"/>
        </a:defRPr>
      </a:lvl1pPr>
    </p:titleStyle>
    <p:bodyStyle>
      <a:lvl1pPr marL="342900" indent="-342900" algn="l" defTabSz="914400" rtl="0" eaLnBrk="1" latinLnBrk="0" hangingPunct="1">
        <a:spcBef>
          <a:spcPct val="20000"/>
        </a:spcBef>
        <a:buClr>
          <a:schemeClr val="accent6"/>
        </a:buClr>
        <a:buFont typeface="Wingdings" panose="05000000000000000000" pitchFamily="2" charset="2"/>
        <a:buChar char="§"/>
        <a:defRPr sz="24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chemeClr val="accent6"/>
        </a:buClr>
        <a:buFont typeface="Arial" panose="020B0604020202020204" pitchFamily="34" charset="0"/>
        <a:buChar char="–"/>
        <a:defRPr sz="22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chemeClr val="accent6"/>
        </a:buClr>
        <a:buFont typeface="Arial" panose="020B0604020202020204" pitchFamily="34" charset="0"/>
        <a:buChar char="•"/>
        <a:defRPr sz="20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chemeClr val="accent6"/>
        </a:buClr>
        <a:buFont typeface="Courier New" panose="02070309020205020404" pitchFamily="49" charset="0"/>
        <a:buChar char="o"/>
        <a:defRPr sz="18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chemeClr val="accent6"/>
        </a:buClr>
        <a:buFont typeface="Arial" panose="020B0604020202020204" pitchFamily="34" charset="0"/>
        <a:buChar char="»"/>
        <a:defRPr sz="16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0.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60J8qRjRPk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hp8gRvPepP8"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Module 5</a:t>
            </a:r>
            <a:br>
              <a:rPr lang="en-US" dirty="0"/>
            </a:br>
            <a:r>
              <a:rPr lang="en-US" dirty="0"/>
              <a:t>Developing Emergent Writers</a:t>
            </a:r>
            <a:br>
              <a:rPr lang="en-US" dirty="0"/>
            </a:br>
            <a:r>
              <a:rPr lang="en-US" sz="2000" dirty="0"/>
              <a:t/>
            </a:r>
            <a:br>
              <a:rPr lang="en-US" sz="2000" dirty="0"/>
            </a:br>
            <a:endParaRPr lang="en-US" sz="2000" dirty="0"/>
          </a:p>
        </p:txBody>
      </p:sp>
      <p:sp>
        <p:nvSpPr>
          <p:cNvPr id="3" name="Subtitle 2"/>
          <p:cNvSpPr>
            <a:spLocks noGrp="1"/>
          </p:cNvSpPr>
          <p:nvPr>
            <p:ph type="subTitle" idx="1"/>
          </p:nvPr>
        </p:nvSpPr>
        <p:spPr>
          <a:xfrm>
            <a:off x="2895600" y="5029200"/>
            <a:ext cx="6400800" cy="990600"/>
          </a:xfrm>
        </p:spPr>
        <p:txBody>
          <a:bodyPr/>
          <a:lstStyle/>
          <a:p>
            <a:endParaRPr lang="en-US" sz="2400" dirty="0"/>
          </a:p>
          <a:p>
            <a:r>
              <a:rPr lang="en-US" sz="3600" dirty="0"/>
              <a:t>Early Literacy Matters </a:t>
            </a:r>
          </a:p>
        </p:txBody>
      </p:sp>
      <p:sp>
        <p:nvSpPr>
          <p:cNvPr id="4" name="Text Placeholder 3"/>
          <p:cNvSpPr>
            <a:spLocks noGrp="1"/>
          </p:cNvSpPr>
          <p:nvPr>
            <p:ph type="body" sz="quarter" idx="10"/>
          </p:nvPr>
        </p:nvSpPr>
        <p:spPr/>
        <p:txBody>
          <a:bodyPr/>
          <a:lstStyle/>
          <a:p>
            <a:r>
              <a:rPr lang="en-US" dirty="0"/>
              <a:t>8-1-2017 launch</a:t>
            </a:r>
          </a:p>
        </p:txBody>
      </p:sp>
    </p:spTree>
    <p:extLst>
      <p:ext uri="{BB962C8B-B14F-4D97-AF65-F5344CB8AC3E}">
        <p14:creationId xmlns:p14="http://schemas.microsoft.com/office/powerpoint/2010/main" val="2794207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r>
              <a:rPr lang="en-US" sz="1800" dirty="0"/>
              <a:t>Hand muscles and finger grasp strength begins developing in infants. Infants are quick to grasp an adult’s finger tightly. Holding and shaking rattles and other hand toys adds challenge and opportunity to further strengthen muscles. </a:t>
            </a:r>
          </a:p>
          <a:p>
            <a:endParaRPr lang="en-US" sz="1800" dirty="0"/>
          </a:p>
          <a:p>
            <a:r>
              <a:rPr lang="en-US" sz="1800" dirty="0"/>
              <a:t>Critical hand muscles for later handwriting are developed as babies crawl. Babies who skip crawling and go right to walking often experience difficulty holding a pencil later as a kindergartener. It’s important to create time and space for babies to crawl. Consider adding interesting objects or toys for babies to crawl towards.</a:t>
            </a:r>
          </a:p>
          <a:p>
            <a:pPr marL="0" indent="0">
              <a:buNone/>
            </a:pPr>
            <a:endParaRPr lang="en-US" sz="1800"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3" name="Title 2"/>
          <p:cNvSpPr>
            <a:spLocks noGrp="1"/>
          </p:cNvSpPr>
          <p:nvPr>
            <p:ph type="title"/>
          </p:nvPr>
        </p:nvSpPr>
        <p:spPr/>
        <p:txBody>
          <a:bodyPr/>
          <a:lstStyle/>
          <a:p>
            <a:r>
              <a:rPr lang="en-US" dirty="0"/>
              <a:t>Hand Muscles and Finger Grasp</a:t>
            </a:r>
          </a:p>
        </p:txBody>
      </p:sp>
      <p:pic>
        <p:nvPicPr>
          <p:cNvPr id="7" name="Content Placeholder 6">
            <a:extLst>
              <a:ext uri="{FF2B5EF4-FFF2-40B4-BE49-F238E27FC236}">
                <a16:creationId xmlns="" xmlns:a16="http://schemas.microsoft.com/office/drawing/2014/main" id="{D69D3DC3-DAB9-404C-8834-A714EEAE3536}"/>
              </a:ext>
            </a:extLst>
          </p:cNvPr>
          <p:cNvPicPr>
            <a:picLocks noGrp="1" noChangeAspect="1"/>
          </p:cNvPicPr>
          <p:nvPr>
            <p:ph sz="half" idx="13"/>
          </p:nvPr>
        </p:nvPicPr>
        <p:blipFill>
          <a:blip r:embed="rId2">
            <a:extLst>
              <a:ext uri="{28A0092B-C50C-407E-A947-70E740481C1C}">
                <a14:useLocalDpi xmlns:a14="http://schemas.microsoft.com/office/drawing/2010/main" val="0"/>
              </a:ext>
            </a:extLst>
          </a:blip>
          <a:stretch>
            <a:fillRect/>
          </a:stretch>
        </p:blipFill>
        <p:spPr>
          <a:xfrm>
            <a:off x="6096000" y="2186781"/>
            <a:ext cx="4114800" cy="2743200"/>
          </a:xfrm>
        </p:spPr>
      </p:pic>
      <p:sp>
        <p:nvSpPr>
          <p:cNvPr id="4" name="Slide Number Placeholder 3"/>
          <p:cNvSpPr>
            <a:spLocks noGrp="1"/>
          </p:cNvSpPr>
          <p:nvPr>
            <p:ph type="sldNum" sz="quarter" idx="12"/>
          </p:nvPr>
        </p:nvSpPr>
        <p:spPr/>
        <p:txBody>
          <a:bodyPr/>
          <a:lstStyle/>
          <a:p>
            <a:fld id="{86D2451E-3285-438B-B188-C22B2A012BF6}" type="slidenum">
              <a:rPr lang="en-US" smtClean="0"/>
              <a:pPr/>
              <a:t>10</a:t>
            </a:fld>
            <a:endParaRPr lang="en-US" dirty="0"/>
          </a:p>
        </p:txBody>
      </p:sp>
    </p:spTree>
    <p:extLst>
      <p:ext uri="{BB962C8B-B14F-4D97-AF65-F5344CB8AC3E}">
        <p14:creationId xmlns:p14="http://schemas.microsoft.com/office/powerpoint/2010/main" val="3858340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Arial" panose="020B0604020202020204" pitchFamily="34" charset="0"/>
              <a:buChar char="•"/>
            </a:pPr>
            <a:r>
              <a:rPr lang="en-US" sz="1800" dirty="0"/>
              <a:t>During the toddler years, hand muscles and finger grasp continues to strengthen through scooping, pouring, squeezing, pulling, pushing, stacking, and building activities that are developmentally appropriate and safe.</a:t>
            </a:r>
          </a:p>
          <a:p>
            <a:pPr marL="0" indent="0">
              <a:buNone/>
            </a:pPr>
            <a:endParaRPr lang="en-US" sz="800" dirty="0"/>
          </a:p>
          <a:p>
            <a:endParaRPr lang="en-US" sz="1800" dirty="0"/>
          </a:p>
          <a:p>
            <a:pPr marL="0" indent="0">
              <a:buNone/>
            </a:pPr>
            <a:endParaRPr lang="en-US" sz="1800"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3" name="Title 2"/>
          <p:cNvSpPr>
            <a:spLocks noGrp="1"/>
          </p:cNvSpPr>
          <p:nvPr>
            <p:ph type="title"/>
          </p:nvPr>
        </p:nvSpPr>
        <p:spPr/>
        <p:txBody>
          <a:bodyPr/>
          <a:lstStyle/>
          <a:p>
            <a:r>
              <a:rPr lang="en-US" dirty="0"/>
              <a:t>Hand Muscles and Finger Grasp</a:t>
            </a:r>
          </a:p>
        </p:txBody>
      </p:sp>
      <p:sp>
        <p:nvSpPr>
          <p:cNvPr id="4" name="Slide Number Placeholder 3"/>
          <p:cNvSpPr>
            <a:spLocks noGrp="1"/>
          </p:cNvSpPr>
          <p:nvPr>
            <p:ph type="sldNum" sz="quarter" idx="12"/>
          </p:nvPr>
        </p:nvSpPr>
        <p:spPr/>
        <p:txBody>
          <a:bodyPr/>
          <a:lstStyle/>
          <a:p>
            <a:fld id="{86D2451E-3285-438B-B188-C22B2A012BF6}" type="slidenum">
              <a:rPr lang="en-US" smtClean="0"/>
              <a:pPr/>
              <a:t>11</a:t>
            </a:fld>
            <a:endParaRPr lang="en-US" dirty="0"/>
          </a:p>
        </p:txBody>
      </p:sp>
      <p:pic>
        <p:nvPicPr>
          <p:cNvPr id="6" name="Picture 5">
            <a:extLst>
              <a:ext uri="{FF2B5EF4-FFF2-40B4-BE49-F238E27FC236}">
                <a16:creationId xmlns="" xmlns:a16="http://schemas.microsoft.com/office/drawing/2014/main" id="{8EBD671D-AAA9-409C-B446-CE2496B93F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0726" y="2686844"/>
            <a:ext cx="2619375" cy="1743075"/>
          </a:xfrm>
          <a:prstGeom prst="rect">
            <a:avLst/>
          </a:prstGeom>
        </p:spPr>
      </p:pic>
      <p:pic>
        <p:nvPicPr>
          <p:cNvPr id="10" name="Picture 9">
            <a:extLst>
              <a:ext uri="{FF2B5EF4-FFF2-40B4-BE49-F238E27FC236}">
                <a16:creationId xmlns="" xmlns:a16="http://schemas.microsoft.com/office/drawing/2014/main" id="{4FB1381F-87E6-4FD5-90C7-99F9FE966A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2590800"/>
            <a:ext cx="3124200" cy="3124200"/>
          </a:xfrm>
          <a:prstGeom prst="rect">
            <a:avLst/>
          </a:prstGeom>
        </p:spPr>
      </p:pic>
      <p:pic>
        <p:nvPicPr>
          <p:cNvPr id="12" name="Picture 11">
            <a:extLst>
              <a:ext uri="{FF2B5EF4-FFF2-40B4-BE49-F238E27FC236}">
                <a16:creationId xmlns="" xmlns:a16="http://schemas.microsoft.com/office/drawing/2014/main" id="{486524E0-EC84-4CC7-8DBD-8A8F94D4A5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1546" y="3718084"/>
            <a:ext cx="2439035" cy="1829276"/>
          </a:xfrm>
          <a:prstGeom prst="rect">
            <a:avLst/>
          </a:prstGeom>
        </p:spPr>
      </p:pic>
    </p:spTree>
    <p:extLst>
      <p:ext uri="{BB962C8B-B14F-4D97-AF65-F5344CB8AC3E}">
        <p14:creationId xmlns:p14="http://schemas.microsoft.com/office/powerpoint/2010/main" val="641832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92500"/>
          </a:bodyPr>
          <a:lstStyle/>
          <a:p>
            <a:r>
              <a:rPr lang="en-US" dirty="0"/>
              <a:t>Picking up finger foods to eat such as Cheerios requires infants and toddlers to coordinate fingers to grasp the small object and hold it tight. </a:t>
            </a:r>
          </a:p>
          <a:p>
            <a:endParaRPr lang="en-US" dirty="0"/>
          </a:p>
          <a:p>
            <a:r>
              <a:rPr lang="en-US" dirty="0"/>
              <a:t>Infants and toddlers are curious and interested in using eating utensils. Something many people are not aware of is that the way you hold a spoon is also the way you hold a pencil.</a:t>
            </a:r>
          </a:p>
          <a:p>
            <a:endParaRPr lang="en-US" dirty="0"/>
          </a:p>
          <a:p>
            <a:r>
              <a:rPr lang="en-US" dirty="0"/>
              <a:t>Puzzles with large knobs are also great for developing fine motor control. </a:t>
            </a:r>
          </a:p>
          <a:p>
            <a:endParaRPr lang="en-US" dirty="0"/>
          </a:p>
          <a:p>
            <a:endParaRPr lang="en-US" dirty="0"/>
          </a:p>
          <a:p>
            <a:endParaRPr lang="en-US" dirty="0"/>
          </a:p>
          <a:p>
            <a:endParaRPr lang="en-US" dirty="0"/>
          </a:p>
        </p:txBody>
      </p:sp>
      <p:sp>
        <p:nvSpPr>
          <p:cNvPr id="3" name="Title 2"/>
          <p:cNvSpPr>
            <a:spLocks noGrp="1"/>
          </p:cNvSpPr>
          <p:nvPr>
            <p:ph type="title"/>
          </p:nvPr>
        </p:nvSpPr>
        <p:spPr/>
        <p:txBody>
          <a:bodyPr/>
          <a:lstStyle/>
          <a:p>
            <a:r>
              <a:rPr lang="en-US" dirty="0"/>
              <a:t>Hand Muscles and Finger Grasp</a:t>
            </a:r>
          </a:p>
        </p:txBody>
      </p:sp>
      <p:pic>
        <p:nvPicPr>
          <p:cNvPr id="7" name="Content Placeholder 6">
            <a:extLst>
              <a:ext uri="{FF2B5EF4-FFF2-40B4-BE49-F238E27FC236}">
                <a16:creationId xmlns="" xmlns:a16="http://schemas.microsoft.com/office/drawing/2014/main" id="{C7A5F061-7149-485B-9CB0-1ABDFA4E7911}"/>
              </a:ext>
            </a:extLst>
          </p:cNvPr>
          <p:cNvPicPr>
            <a:picLocks noGrp="1" noChangeAspect="1"/>
          </p:cNvPicPr>
          <p:nvPr>
            <p:ph sz="half" idx="13"/>
          </p:nvPr>
        </p:nvPicPr>
        <p:blipFill>
          <a:blip r:embed="rId2">
            <a:extLst>
              <a:ext uri="{28A0092B-C50C-407E-A947-70E740481C1C}">
                <a14:useLocalDpi xmlns:a14="http://schemas.microsoft.com/office/drawing/2010/main" val="0"/>
              </a:ext>
            </a:extLst>
          </a:blip>
          <a:stretch>
            <a:fillRect/>
          </a:stretch>
        </p:blipFill>
        <p:spPr>
          <a:xfrm>
            <a:off x="6553200" y="1783080"/>
            <a:ext cx="3291840" cy="3291840"/>
          </a:xfrm>
        </p:spPr>
      </p:pic>
      <p:sp>
        <p:nvSpPr>
          <p:cNvPr id="4" name="Slide Number Placeholder 3"/>
          <p:cNvSpPr>
            <a:spLocks noGrp="1"/>
          </p:cNvSpPr>
          <p:nvPr>
            <p:ph type="sldNum" sz="quarter" idx="12"/>
          </p:nvPr>
        </p:nvSpPr>
        <p:spPr/>
        <p:txBody>
          <a:bodyPr/>
          <a:lstStyle/>
          <a:p>
            <a:fld id="{86D2451E-3285-438B-B188-C22B2A012BF6}" type="slidenum">
              <a:rPr lang="en-US" smtClean="0"/>
              <a:pPr/>
              <a:t>12</a:t>
            </a:fld>
            <a:endParaRPr lang="en-US" dirty="0"/>
          </a:p>
        </p:txBody>
      </p:sp>
    </p:spTree>
    <p:extLst>
      <p:ext uri="{BB962C8B-B14F-4D97-AF65-F5344CB8AC3E}">
        <p14:creationId xmlns:p14="http://schemas.microsoft.com/office/powerpoint/2010/main" val="482314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85000" lnSpcReduction="10000"/>
          </a:bodyPr>
          <a:lstStyle/>
          <a:p>
            <a:pPr marL="0" indent="0">
              <a:buNone/>
            </a:pPr>
            <a:r>
              <a:rPr lang="en-US" sz="1800" dirty="0"/>
              <a:t>Beginning with older toddlers and considering safety, the following activities develop hand muscles and finger grasp: </a:t>
            </a:r>
          </a:p>
          <a:p>
            <a:pPr marL="0" indent="0">
              <a:buNone/>
            </a:pPr>
            <a:r>
              <a:rPr lang="en-US" sz="1800" dirty="0"/>
              <a:t> </a:t>
            </a:r>
          </a:p>
          <a:p>
            <a:r>
              <a:rPr lang="en-US" sz="1800" dirty="0"/>
              <a:t>sculpting with playdough</a:t>
            </a:r>
          </a:p>
          <a:p>
            <a:r>
              <a:rPr lang="en-US" sz="1800" dirty="0"/>
              <a:t>finger painting</a:t>
            </a:r>
          </a:p>
          <a:p>
            <a:r>
              <a:rPr lang="en-US" sz="1800" dirty="0"/>
              <a:t>building with blocks and/or Legos </a:t>
            </a:r>
          </a:p>
          <a:p>
            <a:r>
              <a:rPr lang="en-US" sz="1800" dirty="0"/>
              <a:t>buttoning, snapping, zipping </a:t>
            </a:r>
          </a:p>
          <a:p>
            <a:r>
              <a:rPr lang="en-US" sz="1800" dirty="0"/>
              <a:t>stringing beads </a:t>
            </a:r>
          </a:p>
          <a:p>
            <a:r>
              <a:rPr lang="en-US" sz="1800" dirty="0"/>
              <a:t>using tongs and turkey basters</a:t>
            </a:r>
          </a:p>
          <a:p>
            <a:r>
              <a:rPr lang="en-US" sz="1800" dirty="0"/>
              <a:t>washing tables with sponges</a:t>
            </a:r>
          </a:p>
          <a:p>
            <a:r>
              <a:rPr lang="en-US" sz="1800" dirty="0"/>
              <a:t>wringing out sponges</a:t>
            </a:r>
          </a:p>
          <a:p>
            <a:r>
              <a:rPr lang="en-US" sz="1800" dirty="0"/>
              <a:t>easel painting with various size brushes</a:t>
            </a:r>
          </a:p>
          <a:p>
            <a:r>
              <a:rPr lang="en-US" sz="1800" dirty="0"/>
              <a:t>Stamping</a:t>
            </a:r>
          </a:p>
          <a:p>
            <a:r>
              <a:rPr lang="en-US" sz="1800" dirty="0"/>
              <a:t>Lacing cards </a:t>
            </a:r>
          </a:p>
          <a:p>
            <a:pPr marL="0" indent="0">
              <a:buNone/>
            </a:pPr>
            <a:r>
              <a:rPr lang="en-US" sz="1800" dirty="0"/>
              <a:t>         </a:t>
            </a:r>
          </a:p>
          <a:p>
            <a:pPr marL="0" indent="0">
              <a:buNone/>
            </a:pPr>
            <a:r>
              <a:rPr lang="en-US" sz="1800" dirty="0"/>
              <a:t>What other activities can you think of that are not listed here?</a:t>
            </a:r>
          </a:p>
        </p:txBody>
      </p:sp>
      <p:sp>
        <p:nvSpPr>
          <p:cNvPr id="3" name="Title 2"/>
          <p:cNvSpPr>
            <a:spLocks noGrp="1"/>
          </p:cNvSpPr>
          <p:nvPr>
            <p:ph type="title"/>
          </p:nvPr>
        </p:nvSpPr>
        <p:spPr/>
        <p:txBody>
          <a:bodyPr>
            <a:normAutofit fontScale="90000"/>
          </a:bodyPr>
          <a:lstStyle/>
          <a:p>
            <a:r>
              <a:rPr lang="en-US" dirty="0"/>
              <a:t>Activities for Developing Hand Muscles and Finger Grasp…</a:t>
            </a:r>
          </a:p>
        </p:txBody>
      </p:sp>
      <p:pic>
        <p:nvPicPr>
          <p:cNvPr id="7" name="Content Placeholder 6">
            <a:extLst>
              <a:ext uri="{FF2B5EF4-FFF2-40B4-BE49-F238E27FC236}">
                <a16:creationId xmlns="" xmlns:a16="http://schemas.microsoft.com/office/drawing/2014/main" id="{CDE6AFB1-423A-49FE-B5F7-357ED8C7ECD5}"/>
              </a:ext>
            </a:extLst>
          </p:cNvPr>
          <p:cNvPicPr>
            <a:picLocks noGrp="1" noChangeAspect="1"/>
          </p:cNvPicPr>
          <p:nvPr>
            <p:ph sz="half" idx="13"/>
          </p:nvPr>
        </p:nvPicPr>
        <p:blipFill>
          <a:blip r:embed="rId2">
            <a:extLst>
              <a:ext uri="{28A0092B-C50C-407E-A947-70E740481C1C}">
                <a14:useLocalDpi xmlns:a14="http://schemas.microsoft.com/office/drawing/2010/main" val="0"/>
              </a:ext>
            </a:extLst>
          </a:blip>
          <a:stretch>
            <a:fillRect/>
          </a:stretch>
        </p:blipFill>
        <p:spPr>
          <a:xfrm>
            <a:off x="6096000" y="2186781"/>
            <a:ext cx="4114800" cy="2743200"/>
          </a:xfrm>
        </p:spPr>
      </p:pic>
      <p:sp>
        <p:nvSpPr>
          <p:cNvPr id="4" name="Slide Number Placeholder 3"/>
          <p:cNvSpPr>
            <a:spLocks noGrp="1"/>
          </p:cNvSpPr>
          <p:nvPr>
            <p:ph type="sldNum" sz="quarter" idx="12"/>
          </p:nvPr>
        </p:nvSpPr>
        <p:spPr/>
        <p:txBody>
          <a:bodyPr/>
          <a:lstStyle/>
          <a:p>
            <a:fld id="{86D2451E-3285-438B-B188-C22B2A012BF6}" type="slidenum">
              <a:rPr lang="en-US" smtClean="0"/>
              <a:pPr/>
              <a:t>13</a:t>
            </a:fld>
            <a:endParaRPr lang="en-US" dirty="0"/>
          </a:p>
        </p:txBody>
      </p:sp>
    </p:spTree>
    <p:extLst>
      <p:ext uri="{BB962C8B-B14F-4D97-AF65-F5344CB8AC3E}">
        <p14:creationId xmlns:p14="http://schemas.microsoft.com/office/powerpoint/2010/main" val="4257871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Autofit/>
          </a:bodyPr>
          <a:lstStyle/>
          <a:p>
            <a:r>
              <a:rPr lang="en-US" sz="1600" dirty="0"/>
              <a:t>Hand-eye coordination develops with time, exploration, and practice. Once infants discover that their hand can move, they are eager to gain control over its movements. </a:t>
            </a:r>
          </a:p>
          <a:p>
            <a:pPr marL="0" indent="0">
              <a:buNone/>
            </a:pPr>
            <a:endParaRPr lang="en-US" sz="800" dirty="0"/>
          </a:p>
          <a:p>
            <a:r>
              <a:rPr lang="en-US" sz="1600" dirty="0"/>
              <a:t>Reaching towards and picking up objects are early signs of developing hand-eye coordination. </a:t>
            </a:r>
          </a:p>
          <a:p>
            <a:pPr marL="0" indent="0">
              <a:buNone/>
            </a:pPr>
            <a:endParaRPr lang="en-US" sz="800" dirty="0"/>
          </a:p>
          <a:p>
            <a:r>
              <a:rPr lang="en-US" sz="1600" dirty="0"/>
              <a:t>Using eating utensils and drinking from bottles and cups offer opportunities to use hand-eye coordination.</a:t>
            </a:r>
          </a:p>
          <a:p>
            <a:pPr marL="0" indent="0">
              <a:buNone/>
            </a:pPr>
            <a:endParaRPr lang="en-US" sz="800" dirty="0"/>
          </a:p>
          <a:p>
            <a:r>
              <a:rPr lang="en-US" sz="1600" dirty="0"/>
              <a:t>From working with puzzles, stacking blocks, filling and pouring out water cups, cutting with scissors, to scribbling or writing on paper--all require hand-eye coordination.</a:t>
            </a:r>
          </a:p>
        </p:txBody>
      </p:sp>
      <p:sp>
        <p:nvSpPr>
          <p:cNvPr id="3" name="Title 2"/>
          <p:cNvSpPr>
            <a:spLocks noGrp="1"/>
          </p:cNvSpPr>
          <p:nvPr>
            <p:ph type="title"/>
          </p:nvPr>
        </p:nvSpPr>
        <p:spPr/>
        <p:txBody>
          <a:bodyPr/>
          <a:lstStyle/>
          <a:p>
            <a:r>
              <a:rPr lang="en-US" dirty="0"/>
              <a:t>Developing Hand-Eye Coordination</a:t>
            </a:r>
          </a:p>
        </p:txBody>
      </p:sp>
      <p:pic>
        <p:nvPicPr>
          <p:cNvPr id="7" name="Content Placeholder 6">
            <a:extLst>
              <a:ext uri="{FF2B5EF4-FFF2-40B4-BE49-F238E27FC236}">
                <a16:creationId xmlns="" xmlns:a16="http://schemas.microsoft.com/office/drawing/2014/main" id="{4B1DF318-9583-48DD-8C17-B4F9487A1AF8}"/>
              </a:ext>
            </a:extLst>
          </p:cNvPr>
          <p:cNvPicPr>
            <a:picLocks noGrp="1" noChangeAspect="1"/>
          </p:cNvPicPr>
          <p:nvPr>
            <p:ph sz="half" idx="13"/>
          </p:nvPr>
        </p:nvPicPr>
        <p:blipFill>
          <a:blip r:embed="rId2" cstate="print">
            <a:extLst>
              <a:ext uri="{28A0092B-C50C-407E-A947-70E740481C1C}">
                <a14:useLocalDpi xmlns:a14="http://schemas.microsoft.com/office/drawing/2010/main" val="0"/>
              </a:ext>
            </a:extLst>
          </a:blip>
          <a:stretch>
            <a:fillRect/>
          </a:stretch>
        </p:blipFill>
        <p:spPr>
          <a:xfrm>
            <a:off x="6827520" y="3558381"/>
            <a:ext cx="2926080" cy="1950720"/>
          </a:xfrm>
        </p:spPr>
      </p:pic>
      <p:sp>
        <p:nvSpPr>
          <p:cNvPr id="4" name="Slide Number Placeholder 3"/>
          <p:cNvSpPr>
            <a:spLocks noGrp="1"/>
          </p:cNvSpPr>
          <p:nvPr>
            <p:ph type="sldNum" sz="quarter" idx="12"/>
          </p:nvPr>
        </p:nvSpPr>
        <p:spPr/>
        <p:txBody>
          <a:bodyPr/>
          <a:lstStyle/>
          <a:p>
            <a:fld id="{86D2451E-3285-438B-B188-C22B2A012BF6}" type="slidenum">
              <a:rPr lang="en-US" smtClean="0"/>
              <a:pPr/>
              <a:t>14</a:t>
            </a:fld>
            <a:endParaRPr lang="en-US" dirty="0"/>
          </a:p>
        </p:txBody>
      </p:sp>
      <p:pic>
        <p:nvPicPr>
          <p:cNvPr id="9" name="Picture 8">
            <a:extLst>
              <a:ext uri="{FF2B5EF4-FFF2-40B4-BE49-F238E27FC236}">
                <a16:creationId xmlns="" xmlns:a16="http://schemas.microsoft.com/office/drawing/2014/main" id="{F1C5AB90-629C-4071-8A76-7081E748DB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370" y="1447800"/>
            <a:ext cx="2902990" cy="1813560"/>
          </a:xfrm>
          <a:prstGeom prst="rect">
            <a:avLst/>
          </a:prstGeom>
        </p:spPr>
      </p:pic>
    </p:spTree>
    <p:extLst>
      <p:ext uri="{BB962C8B-B14F-4D97-AF65-F5344CB8AC3E}">
        <p14:creationId xmlns:p14="http://schemas.microsoft.com/office/powerpoint/2010/main" val="1918960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92500" lnSpcReduction="20000"/>
          </a:bodyPr>
          <a:lstStyle/>
          <a:p>
            <a:pPr marL="0" indent="0">
              <a:buNone/>
            </a:pPr>
            <a:r>
              <a:rPr lang="en-US" sz="2000" dirty="0"/>
              <a:t>Left-to-Right directionality is important for both writing and reading. It can be introduced and practiced through fine motor activities when the teacher models working from left-to-right to complete the activities. </a:t>
            </a:r>
          </a:p>
          <a:p>
            <a:pPr marL="0" indent="0">
              <a:buNone/>
            </a:pPr>
            <a:endParaRPr lang="en-US" sz="2000" dirty="0"/>
          </a:p>
          <a:p>
            <a:pPr marL="0" indent="0">
              <a:buNone/>
            </a:pPr>
            <a:r>
              <a:rPr lang="en-US" sz="2000" dirty="0"/>
              <a:t>For example, when demonstrating how to tong pom-pom balls, the teacher makes sure that the bowl full of pom-poms is on the left. She then uses the tongs to transfer the pom-poms to the empty bowl on the right. </a:t>
            </a:r>
          </a:p>
          <a:p>
            <a:pPr marL="0" indent="0">
              <a:buNone/>
            </a:pPr>
            <a:endParaRPr lang="en-US" sz="2000" dirty="0"/>
          </a:p>
          <a:p>
            <a:pPr marL="0" indent="0">
              <a:buNone/>
            </a:pPr>
            <a:r>
              <a:rPr lang="en-US" sz="2000" dirty="0"/>
              <a:t>Another example would be washing a table or chalkboard, moving the sponge in a left-to-right direction.</a:t>
            </a:r>
          </a:p>
          <a:p>
            <a:pPr marL="0" indent="0">
              <a:buNone/>
            </a:pPr>
            <a:endParaRPr lang="en-US" sz="2000" dirty="0"/>
          </a:p>
          <a:p>
            <a:pPr marL="0" indent="0">
              <a:buNone/>
            </a:pPr>
            <a:r>
              <a:rPr lang="en-US" sz="2000" dirty="0"/>
              <a:t>What other examples can you think of?</a:t>
            </a:r>
          </a:p>
          <a:p>
            <a:pPr marL="0" indent="0">
              <a:buNone/>
            </a:pPr>
            <a:endParaRPr lang="en-US" dirty="0"/>
          </a:p>
          <a:p>
            <a:pPr marL="0" indent="0">
              <a:buNone/>
            </a:pPr>
            <a:endParaRPr lang="en-US" dirty="0"/>
          </a:p>
        </p:txBody>
      </p:sp>
      <p:sp>
        <p:nvSpPr>
          <p:cNvPr id="3" name="Title 2"/>
          <p:cNvSpPr>
            <a:spLocks noGrp="1"/>
          </p:cNvSpPr>
          <p:nvPr>
            <p:ph type="title"/>
          </p:nvPr>
        </p:nvSpPr>
        <p:spPr/>
        <p:txBody>
          <a:bodyPr>
            <a:normAutofit/>
          </a:bodyPr>
          <a:lstStyle/>
          <a:p>
            <a:r>
              <a:rPr lang="en-US" dirty="0"/>
              <a:t>Reinforcing Left-to-Right Directionality</a:t>
            </a:r>
          </a:p>
        </p:txBody>
      </p:sp>
      <p:pic>
        <p:nvPicPr>
          <p:cNvPr id="7" name="Content Placeholder 6">
            <a:extLst>
              <a:ext uri="{FF2B5EF4-FFF2-40B4-BE49-F238E27FC236}">
                <a16:creationId xmlns="" xmlns:a16="http://schemas.microsoft.com/office/drawing/2014/main" id="{E4CC3C86-596C-4478-A23A-01C9E1876882}"/>
              </a:ext>
            </a:extLst>
          </p:cNvPr>
          <p:cNvPicPr>
            <a:picLocks noGrp="1" noChangeAspect="1"/>
          </p:cNvPicPr>
          <p:nvPr>
            <p:ph sz="half" idx="13"/>
          </p:nvPr>
        </p:nvPicPr>
        <p:blipFill>
          <a:blip r:embed="rId3">
            <a:extLst>
              <a:ext uri="{28A0092B-C50C-407E-A947-70E740481C1C}">
                <a14:useLocalDpi xmlns:a14="http://schemas.microsoft.com/office/drawing/2010/main" val="0"/>
              </a:ext>
            </a:extLst>
          </a:blip>
          <a:stretch>
            <a:fillRect/>
          </a:stretch>
        </p:blipFill>
        <p:spPr>
          <a:xfrm>
            <a:off x="6324600" y="1295401"/>
            <a:ext cx="4047060" cy="4525963"/>
          </a:xfrm>
        </p:spPr>
      </p:pic>
      <p:sp>
        <p:nvSpPr>
          <p:cNvPr id="4" name="Slide Number Placeholder 3"/>
          <p:cNvSpPr>
            <a:spLocks noGrp="1"/>
          </p:cNvSpPr>
          <p:nvPr>
            <p:ph type="sldNum" sz="quarter" idx="12"/>
          </p:nvPr>
        </p:nvSpPr>
        <p:spPr/>
        <p:txBody>
          <a:bodyPr/>
          <a:lstStyle/>
          <a:p>
            <a:fld id="{86D2451E-3285-438B-B188-C22B2A012BF6}" type="slidenum">
              <a:rPr lang="en-US" smtClean="0"/>
              <a:pPr/>
              <a:t>15</a:t>
            </a:fld>
            <a:endParaRPr lang="en-US" dirty="0"/>
          </a:p>
        </p:txBody>
      </p:sp>
    </p:spTree>
    <p:extLst>
      <p:ext uri="{BB962C8B-B14F-4D97-AF65-F5344CB8AC3E}">
        <p14:creationId xmlns:p14="http://schemas.microsoft.com/office/powerpoint/2010/main" val="245744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92500" lnSpcReduction="10000"/>
          </a:bodyPr>
          <a:lstStyle/>
          <a:p>
            <a:pPr marL="0" indent="0">
              <a:buNone/>
            </a:pPr>
            <a:r>
              <a:rPr lang="en-US" dirty="0"/>
              <a:t> </a:t>
            </a:r>
          </a:p>
          <a:p>
            <a:pPr marL="0" indent="0">
              <a:buNone/>
            </a:pPr>
            <a:r>
              <a:rPr lang="en-US" dirty="0"/>
              <a:t>It’s never too early to model the purpose and use of writing tools; however, it is important to wait until children have developed fine motor control to hold the pencil. Children who are not able to physically hold or control the pencil, will become frustrated and will not want to write.</a:t>
            </a:r>
          </a:p>
          <a:p>
            <a:pPr marL="0" indent="0">
              <a:buNone/>
            </a:pPr>
            <a:endParaRPr lang="en-US" dirty="0"/>
          </a:p>
          <a:p>
            <a:pPr marL="0" indent="0">
              <a:buNone/>
            </a:pPr>
            <a:r>
              <a:rPr lang="en-US" dirty="0"/>
              <a:t>A great alternative is to use moveable alphabet pieces such as wooden, plastic, sponge, or magnetic tile letters that allow children to playfully explore with writing words.</a:t>
            </a:r>
          </a:p>
        </p:txBody>
      </p:sp>
      <p:sp>
        <p:nvSpPr>
          <p:cNvPr id="3" name="Title 2"/>
          <p:cNvSpPr>
            <a:spLocks noGrp="1"/>
          </p:cNvSpPr>
          <p:nvPr>
            <p:ph type="title"/>
          </p:nvPr>
        </p:nvSpPr>
        <p:spPr/>
        <p:txBody>
          <a:bodyPr/>
          <a:lstStyle/>
          <a:p>
            <a:r>
              <a:rPr lang="en-US" dirty="0"/>
              <a:t>When to introduce writing tools</a:t>
            </a:r>
          </a:p>
        </p:txBody>
      </p:sp>
      <p:pic>
        <p:nvPicPr>
          <p:cNvPr id="7" name="Content Placeholder 6">
            <a:extLst>
              <a:ext uri="{FF2B5EF4-FFF2-40B4-BE49-F238E27FC236}">
                <a16:creationId xmlns="" xmlns:a16="http://schemas.microsoft.com/office/drawing/2014/main" id="{7C9E0A29-EAE2-48FC-944F-107BBFE07FAD}"/>
              </a:ext>
            </a:extLst>
          </p:cNvPr>
          <p:cNvPicPr>
            <a:picLocks noGrp="1" noChangeAspect="1"/>
          </p:cNvPicPr>
          <p:nvPr>
            <p:ph sz="half" idx="13"/>
          </p:nvPr>
        </p:nvPicPr>
        <p:blipFill>
          <a:blip r:embed="rId2" cstate="print">
            <a:extLst>
              <a:ext uri="{28A0092B-C50C-407E-A947-70E740481C1C}">
                <a14:useLocalDpi xmlns:a14="http://schemas.microsoft.com/office/drawing/2010/main" val="0"/>
              </a:ext>
            </a:extLst>
          </a:blip>
          <a:stretch>
            <a:fillRect/>
          </a:stretch>
        </p:blipFill>
        <p:spPr>
          <a:xfrm>
            <a:off x="6096000" y="2015331"/>
            <a:ext cx="4114800" cy="3086100"/>
          </a:xfrm>
        </p:spPr>
      </p:pic>
      <p:sp>
        <p:nvSpPr>
          <p:cNvPr id="4" name="Slide Number Placeholder 3"/>
          <p:cNvSpPr>
            <a:spLocks noGrp="1"/>
          </p:cNvSpPr>
          <p:nvPr>
            <p:ph type="sldNum" sz="quarter" idx="12"/>
          </p:nvPr>
        </p:nvSpPr>
        <p:spPr/>
        <p:txBody>
          <a:bodyPr/>
          <a:lstStyle/>
          <a:p>
            <a:fld id="{86D2451E-3285-438B-B188-C22B2A012BF6}" type="slidenum">
              <a:rPr lang="en-US" smtClean="0"/>
              <a:pPr/>
              <a:t>16</a:t>
            </a:fld>
            <a:endParaRPr lang="en-US" dirty="0"/>
          </a:p>
        </p:txBody>
      </p:sp>
    </p:spTree>
    <p:extLst>
      <p:ext uri="{BB962C8B-B14F-4D97-AF65-F5344CB8AC3E}">
        <p14:creationId xmlns:p14="http://schemas.microsoft.com/office/powerpoint/2010/main" val="2023937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a:bodyPr>
          <a:lstStyle/>
          <a:p>
            <a:r>
              <a:rPr lang="en-US" dirty="0"/>
              <a:t>Pencil grasp indicates stage of development and should be modeled correctly, but not be corrected for children younger than four who likely use a fist grip. </a:t>
            </a:r>
          </a:p>
          <a:p>
            <a:pPr marL="0" indent="0">
              <a:buNone/>
            </a:pPr>
            <a:endParaRPr lang="en-US" dirty="0"/>
          </a:p>
          <a:p>
            <a:r>
              <a:rPr lang="en-US" dirty="0"/>
              <a:t>Pencil grip supports can be added to pencils to help children with proper finger placement.</a:t>
            </a:r>
          </a:p>
          <a:p>
            <a:pPr marL="0" indent="0">
              <a:buNone/>
            </a:pPr>
            <a:endParaRPr lang="en-US" dirty="0"/>
          </a:p>
          <a:p>
            <a:r>
              <a:rPr lang="en-US" dirty="0"/>
              <a:t>Using thicker pencils and crayons are also easier for young children to grip.</a:t>
            </a:r>
          </a:p>
        </p:txBody>
      </p:sp>
      <p:sp>
        <p:nvSpPr>
          <p:cNvPr id="3" name="Title 2"/>
          <p:cNvSpPr>
            <a:spLocks noGrp="1"/>
          </p:cNvSpPr>
          <p:nvPr>
            <p:ph type="title"/>
          </p:nvPr>
        </p:nvSpPr>
        <p:spPr/>
        <p:txBody>
          <a:bodyPr>
            <a:normAutofit/>
          </a:bodyPr>
          <a:lstStyle/>
          <a:p>
            <a:r>
              <a:rPr lang="en-US" dirty="0"/>
              <a:t>Pencil Grasp indicates stage of development</a:t>
            </a:r>
          </a:p>
        </p:txBody>
      </p:sp>
      <p:pic>
        <p:nvPicPr>
          <p:cNvPr id="7" name="Content Placeholder 6"/>
          <p:cNvPicPr>
            <a:picLocks noGrp="1" noChangeAspect="1"/>
          </p:cNvPicPr>
          <p:nvPr>
            <p:ph sz="half" idx="13"/>
          </p:nvPr>
        </p:nvPicPr>
        <p:blipFill>
          <a:blip r:embed="rId2">
            <a:extLst>
              <a:ext uri="{28A0092B-C50C-407E-A947-70E740481C1C}">
                <a14:useLocalDpi xmlns:a14="http://schemas.microsoft.com/office/drawing/2010/main" val="0"/>
              </a:ext>
            </a:extLst>
          </a:blip>
          <a:stretch>
            <a:fillRect/>
          </a:stretch>
        </p:blipFill>
        <p:spPr>
          <a:xfrm>
            <a:off x="6096786" y="1524000"/>
            <a:ext cx="3962400" cy="4191000"/>
          </a:xfrm>
        </p:spPr>
      </p:pic>
      <p:sp>
        <p:nvSpPr>
          <p:cNvPr id="4" name="Slide Number Placeholder 3"/>
          <p:cNvSpPr>
            <a:spLocks noGrp="1"/>
          </p:cNvSpPr>
          <p:nvPr>
            <p:ph type="sldNum" sz="quarter" idx="12"/>
          </p:nvPr>
        </p:nvSpPr>
        <p:spPr/>
        <p:txBody>
          <a:bodyPr/>
          <a:lstStyle/>
          <a:p>
            <a:fld id="{86D2451E-3285-438B-B188-C22B2A012BF6}" type="slidenum">
              <a:rPr lang="en-US" smtClean="0"/>
              <a:pPr/>
              <a:t>17</a:t>
            </a:fld>
            <a:endParaRPr lang="en-US" dirty="0"/>
          </a:p>
        </p:txBody>
      </p:sp>
    </p:spTree>
    <p:extLst>
      <p:ext uri="{BB962C8B-B14F-4D97-AF65-F5344CB8AC3E}">
        <p14:creationId xmlns:p14="http://schemas.microsoft.com/office/powerpoint/2010/main" val="2192526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00" y="1341438"/>
            <a:ext cx="8382000" cy="4525963"/>
          </a:xfrm>
        </p:spPr>
        <p:txBody>
          <a:bodyPr>
            <a:normAutofit/>
          </a:bodyPr>
          <a:lstStyle/>
          <a:p>
            <a:r>
              <a:rPr lang="en-US" sz="2800" dirty="0"/>
              <a:t>It’s important to model slow, deliberate, and precise movement of fingers and hand required to complete fine motor activities.</a:t>
            </a:r>
          </a:p>
          <a:p>
            <a:pPr marL="0" indent="0">
              <a:buNone/>
            </a:pPr>
            <a:endParaRPr lang="en-US" sz="2800" dirty="0"/>
          </a:p>
          <a:p>
            <a:r>
              <a:rPr lang="en-US" sz="2800" dirty="0"/>
              <a:t>Children learn through imitation and repetition. </a:t>
            </a:r>
          </a:p>
          <a:p>
            <a:pPr marL="0" indent="0">
              <a:buNone/>
            </a:pPr>
            <a:r>
              <a:rPr lang="en-US" sz="2800" dirty="0"/>
              <a:t> </a:t>
            </a:r>
          </a:p>
          <a:p>
            <a:r>
              <a:rPr lang="en-US" sz="2800" dirty="0"/>
              <a:t>Provide numerous opportunities for children to practice using fine motor skills. </a:t>
            </a:r>
          </a:p>
          <a:p>
            <a:pPr marL="0" indent="0">
              <a:buNone/>
            </a:pPr>
            <a:endParaRPr lang="en-US" dirty="0"/>
          </a:p>
          <a:p>
            <a:pPr marL="0" indent="0">
              <a:buNone/>
            </a:pPr>
            <a:endParaRPr lang="en-US" dirty="0"/>
          </a:p>
        </p:txBody>
      </p:sp>
      <p:sp>
        <p:nvSpPr>
          <p:cNvPr id="3" name="Title 2"/>
          <p:cNvSpPr>
            <a:spLocks noGrp="1"/>
          </p:cNvSpPr>
          <p:nvPr>
            <p:ph type="title"/>
          </p:nvPr>
        </p:nvSpPr>
        <p:spPr/>
        <p:txBody>
          <a:bodyPr/>
          <a:lstStyle/>
          <a:p>
            <a:r>
              <a:rPr lang="en-US" dirty="0"/>
              <a:t>Modeling fine motor activities</a:t>
            </a:r>
          </a:p>
        </p:txBody>
      </p:sp>
      <p:sp>
        <p:nvSpPr>
          <p:cNvPr id="4" name="Slide Number Placeholder 3"/>
          <p:cNvSpPr>
            <a:spLocks noGrp="1"/>
          </p:cNvSpPr>
          <p:nvPr>
            <p:ph type="sldNum" sz="quarter" idx="12"/>
          </p:nvPr>
        </p:nvSpPr>
        <p:spPr/>
        <p:txBody>
          <a:bodyPr/>
          <a:lstStyle/>
          <a:p>
            <a:fld id="{86D2451E-3285-438B-B188-C22B2A012BF6}" type="slidenum">
              <a:rPr lang="en-US" smtClean="0"/>
              <a:pPr/>
              <a:t>18</a:t>
            </a:fld>
            <a:endParaRPr lang="en-US" dirty="0"/>
          </a:p>
        </p:txBody>
      </p:sp>
    </p:spTree>
    <p:extLst>
      <p:ext uri="{BB962C8B-B14F-4D97-AF65-F5344CB8AC3E}">
        <p14:creationId xmlns:p14="http://schemas.microsoft.com/office/powerpoint/2010/main" val="442285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62500" lnSpcReduction="20000"/>
          </a:bodyPr>
          <a:lstStyle/>
          <a:p>
            <a:r>
              <a:rPr lang="en-US" sz="2500" dirty="0"/>
              <a:t>Choose a fine motor activity safe and developmentally appropriate for four year old children (lacing cards, buttoning, Lego or block stacking, tonging, </a:t>
            </a:r>
            <a:r>
              <a:rPr lang="en-US" sz="2500" dirty="0" err="1"/>
              <a:t>etc</a:t>
            </a:r>
            <a:r>
              <a:rPr lang="en-US" sz="2500" dirty="0"/>
              <a:t>…)</a:t>
            </a:r>
          </a:p>
          <a:p>
            <a:endParaRPr lang="en-US" sz="2500" dirty="0"/>
          </a:p>
          <a:p>
            <a:r>
              <a:rPr lang="en-US" sz="2500" dirty="0"/>
              <a:t>Practice working with the activity yourself to study your precise finger and hand movements to intentionally model for the child.</a:t>
            </a:r>
          </a:p>
          <a:p>
            <a:endParaRPr lang="en-US" sz="2500" dirty="0"/>
          </a:p>
          <a:p>
            <a:r>
              <a:rPr lang="en-US" sz="2500" dirty="0"/>
              <a:t>Introduce the activity to a four year old child in your classroom by inviting him/her to watch you first (I do, you do). Remember to use slow, precise movements and less talk so the child focuses on the movements. </a:t>
            </a:r>
          </a:p>
          <a:p>
            <a:endParaRPr lang="en-US" sz="2500" dirty="0"/>
          </a:p>
          <a:p>
            <a:r>
              <a:rPr lang="en-US" sz="2500" dirty="0"/>
              <a:t>Observe the child during his/her turn. Remember, mastery will come with repeated modeling and practice. The child is developing muscle control and concentration. Praise any and all efforts toward the goal.</a:t>
            </a:r>
          </a:p>
          <a:p>
            <a:pPr marL="0" indent="0">
              <a:buNone/>
            </a:pPr>
            <a:endParaRPr lang="en-US" dirty="0"/>
          </a:p>
        </p:txBody>
      </p:sp>
      <p:sp>
        <p:nvSpPr>
          <p:cNvPr id="3" name="Title 2"/>
          <p:cNvSpPr>
            <a:spLocks noGrp="1"/>
          </p:cNvSpPr>
          <p:nvPr>
            <p:ph type="title"/>
          </p:nvPr>
        </p:nvSpPr>
        <p:spPr/>
        <p:txBody>
          <a:bodyPr>
            <a:normAutofit fontScale="90000"/>
          </a:bodyPr>
          <a:lstStyle/>
          <a:p>
            <a:r>
              <a:rPr lang="en-US" dirty="0"/>
              <a:t>Practice Activity 1: Fine Motor Development</a:t>
            </a:r>
            <a:br>
              <a:rPr lang="en-US" dirty="0"/>
            </a:br>
            <a:r>
              <a:rPr lang="en-US" dirty="0"/>
              <a:t>Four Year Olds</a:t>
            </a:r>
          </a:p>
        </p:txBody>
      </p:sp>
      <p:sp>
        <p:nvSpPr>
          <p:cNvPr id="5" name="Slide Number Placeholder 4"/>
          <p:cNvSpPr>
            <a:spLocks noGrp="1"/>
          </p:cNvSpPr>
          <p:nvPr>
            <p:ph type="sldNum" sz="quarter" idx="12"/>
          </p:nvPr>
        </p:nvSpPr>
        <p:spPr/>
        <p:txBody>
          <a:bodyPr/>
          <a:lstStyle/>
          <a:p>
            <a:fld id="{86D2451E-3285-438B-B188-C22B2A012BF6}" type="slidenum">
              <a:rPr lang="en-US" smtClean="0"/>
              <a:pPr/>
              <a:t>19</a:t>
            </a:fld>
            <a:endParaRPr lang="en-US" dirty="0"/>
          </a:p>
        </p:txBody>
      </p:sp>
      <p:pic>
        <p:nvPicPr>
          <p:cNvPr id="9" name="Content Placeholder 8">
            <a:extLst>
              <a:ext uri="{FF2B5EF4-FFF2-40B4-BE49-F238E27FC236}">
                <a16:creationId xmlns="" xmlns:a16="http://schemas.microsoft.com/office/drawing/2014/main" id="{72095A46-97C9-4B4B-A2BB-C9C1ED7F8FD2}"/>
              </a:ext>
            </a:extLst>
          </p:cNvPr>
          <p:cNvPicPr>
            <a:picLocks noGrp="1" noChangeAspect="1"/>
          </p:cNvPicPr>
          <p:nvPr>
            <p:ph sz="half" idx="13"/>
          </p:nvPr>
        </p:nvPicPr>
        <p:blipFill>
          <a:blip r:embed="rId2" cstate="print">
            <a:extLst>
              <a:ext uri="{28A0092B-C50C-407E-A947-70E740481C1C}">
                <a14:useLocalDpi xmlns:a14="http://schemas.microsoft.com/office/drawing/2010/main" val="0"/>
              </a:ext>
            </a:extLst>
          </a:blip>
          <a:stretch>
            <a:fillRect/>
          </a:stretch>
        </p:blipFill>
        <p:spPr>
          <a:xfrm>
            <a:off x="6172202" y="1828800"/>
            <a:ext cx="4114800" cy="2754344"/>
          </a:xfrm>
        </p:spPr>
      </p:pic>
    </p:spTree>
    <p:extLst>
      <p:ext uri="{BB962C8B-B14F-4D97-AF65-F5344CB8AC3E}">
        <p14:creationId xmlns:p14="http://schemas.microsoft.com/office/powerpoint/2010/main" val="3816431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05000" y="1447801"/>
            <a:ext cx="8305800" cy="4114800"/>
          </a:xfrm>
        </p:spPr>
        <p:txBody>
          <a:bodyPr>
            <a:normAutofit fontScale="85000" lnSpcReduction="10000"/>
          </a:bodyPr>
          <a:lstStyle/>
          <a:p>
            <a:pPr marL="0" indent="0">
              <a:buNone/>
            </a:pPr>
            <a:r>
              <a:rPr lang="en-US" b="1" dirty="0"/>
              <a:t>Module 5 at a glance…</a:t>
            </a:r>
          </a:p>
          <a:p>
            <a:pPr marL="0" indent="0">
              <a:buNone/>
            </a:pPr>
            <a:endParaRPr lang="en-US" sz="1600" dirty="0"/>
          </a:p>
          <a:p>
            <a:pPr marL="0" indent="0">
              <a:buNone/>
            </a:pPr>
            <a:r>
              <a:rPr lang="en-US" sz="1800" dirty="0"/>
              <a:t>In Module 4, you considered ways learning spaces and activities provide valuable opportunities for scaffolding and supporting listening, speaking, vocabulary, and phonological awareness skill development.</a:t>
            </a:r>
          </a:p>
          <a:p>
            <a:pPr marL="0" indent="0">
              <a:buNone/>
            </a:pPr>
            <a:endParaRPr lang="en-US" sz="1800" dirty="0"/>
          </a:p>
          <a:p>
            <a:pPr marL="0" indent="0">
              <a:buNone/>
            </a:pPr>
            <a:r>
              <a:rPr lang="en-US" sz="1800" dirty="0"/>
              <a:t>In this module, you will:</a:t>
            </a:r>
          </a:p>
          <a:p>
            <a:pPr marL="0" indent="0">
              <a:buNone/>
            </a:pPr>
            <a:endParaRPr lang="en-US" sz="1800" dirty="0"/>
          </a:p>
          <a:p>
            <a:r>
              <a:rPr lang="en-US" sz="1800" dirty="0"/>
              <a:t>Explore specific activities for developing hand-eye coordination, finger and hand muscle strength, and left-to-right directionality needed for writing.</a:t>
            </a:r>
          </a:p>
          <a:p>
            <a:pPr marL="0" indent="0">
              <a:buNone/>
            </a:pPr>
            <a:endParaRPr lang="en-US" sz="1800" dirty="0"/>
          </a:p>
          <a:p>
            <a:r>
              <a:rPr lang="en-US" sz="1800" dirty="0"/>
              <a:t>Gain a better understanding of the important role of teachers in modeling meaningful purposes for writing. </a:t>
            </a:r>
          </a:p>
          <a:p>
            <a:endParaRPr lang="en-US" sz="1800" dirty="0"/>
          </a:p>
          <a:p>
            <a:r>
              <a:rPr lang="en-US" sz="1800" dirty="0"/>
              <a:t>Learn how to create age-appropriate activities to develop emergent writing skills.</a:t>
            </a:r>
          </a:p>
          <a:p>
            <a:pPr marL="0" indent="0">
              <a:buNone/>
            </a:pPr>
            <a:r>
              <a:rPr lang="en-US" sz="1800" dirty="0"/>
              <a:t>  </a:t>
            </a:r>
          </a:p>
          <a:p>
            <a:pPr marL="0" indent="0">
              <a:buNone/>
            </a:pPr>
            <a:endParaRPr lang="en-US" dirty="0"/>
          </a:p>
          <a:p>
            <a:pPr marL="0" indent="0">
              <a:buNone/>
            </a:pPr>
            <a:endParaRPr lang="en-US" dirty="0"/>
          </a:p>
        </p:txBody>
      </p:sp>
      <p:sp>
        <p:nvSpPr>
          <p:cNvPr id="3" name="Title 2"/>
          <p:cNvSpPr>
            <a:spLocks noGrp="1"/>
          </p:cNvSpPr>
          <p:nvPr>
            <p:ph type="title"/>
          </p:nvPr>
        </p:nvSpPr>
        <p:spPr>
          <a:xfrm>
            <a:off x="1828800" y="381000"/>
            <a:ext cx="8305800" cy="762000"/>
          </a:xfrm>
        </p:spPr>
        <p:txBody>
          <a:bodyPr>
            <a:normAutofit fontScale="90000"/>
          </a:bodyPr>
          <a:lstStyle/>
          <a:p>
            <a:r>
              <a:rPr lang="en-US" sz="2400" dirty="0"/>
              <a:t/>
            </a:r>
            <a:br>
              <a:rPr lang="en-US" sz="2400" dirty="0"/>
            </a:br>
            <a:r>
              <a:rPr lang="en-US" sz="3100" dirty="0"/>
              <a:t>Module 5: Developing Emergent Writers</a:t>
            </a:r>
            <a:br>
              <a:rPr lang="en-US" sz="3100" dirty="0"/>
            </a:br>
            <a:endParaRPr lang="en-US" sz="3100"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2</a:t>
            </a:fld>
            <a:endParaRPr lang="en-US" dirty="0"/>
          </a:p>
        </p:txBody>
      </p:sp>
      <p:sp>
        <p:nvSpPr>
          <p:cNvPr id="5" name="Rectangle 4"/>
          <p:cNvSpPr/>
          <p:nvPr/>
        </p:nvSpPr>
        <p:spPr>
          <a:xfrm>
            <a:off x="2590800" y="2167116"/>
            <a:ext cx="6781800" cy="369332"/>
          </a:xfrm>
          <a:prstGeom prst="rect">
            <a:avLst/>
          </a:prstGeom>
        </p:spPr>
        <p:txBody>
          <a:bodyPr wrap="square">
            <a:spAutoFit/>
          </a:bodyPr>
          <a:lstStyle/>
          <a:p>
            <a:endParaRPr lang="en-US" dirty="0">
              <a:solidFill>
                <a:srgbClr val="1B365D"/>
              </a:solidFill>
            </a:endParaRPr>
          </a:p>
        </p:txBody>
      </p:sp>
    </p:spTree>
    <p:extLst>
      <p:ext uri="{BB962C8B-B14F-4D97-AF65-F5344CB8AC3E}">
        <p14:creationId xmlns:p14="http://schemas.microsoft.com/office/powerpoint/2010/main" val="26393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2000" dirty="0"/>
              <a:t>After engaging with a four year old child in a fine motor development activity, briefly reflect on these questions:</a:t>
            </a:r>
          </a:p>
          <a:p>
            <a:pPr marL="0" indent="0">
              <a:buNone/>
            </a:pPr>
            <a:endParaRPr lang="en-US" sz="2000" dirty="0"/>
          </a:p>
          <a:p>
            <a:pPr lvl="0"/>
            <a:r>
              <a:rPr lang="en-US" sz="2000" dirty="0"/>
              <a:t>How did you interest the child in the activity?</a:t>
            </a:r>
          </a:p>
          <a:p>
            <a:r>
              <a:rPr lang="en-US" sz="2000" dirty="0"/>
              <a:t>How did you model the use of fine motor skills? </a:t>
            </a:r>
          </a:p>
          <a:p>
            <a:r>
              <a:rPr lang="en-US" sz="2000" dirty="0"/>
              <a:t>Describe the exact hand and finger movements made the infant as objects were explored.</a:t>
            </a:r>
          </a:p>
          <a:p>
            <a:pPr lvl="0"/>
            <a:r>
              <a:rPr lang="en-US" sz="2000" dirty="0"/>
              <a:t>How did the child respond to the 1:1 turn-taking with you to practice fine motor skills?  </a:t>
            </a:r>
          </a:p>
          <a:p>
            <a:pPr lvl="0"/>
            <a:r>
              <a:rPr lang="en-US" sz="2000" dirty="0"/>
              <a:t>Why was it important to engage with the child 1:1 rather than doing this as a group activity?</a:t>
            </a:r>
          </a:p>
          <a:p>
            <a:pPr marL="0" indent="0">
              <a:buNone/>
            </a:pPr>
            <a:endParaRPr lang="en-US" sz="2000" dirty="0"/>
          </a:p>
          <a:p>
            <a:pPr marL="0" indent="0">
              <a:buNone/>
            </a:pPr>
            <a:endParaRPr lang="en-US" sz="2000" dirty="0"/>
          </a:p>
          <a:p>
            <a:pPr marL="0" indent="0">
              <a:buNone/>
            </a:pPr>
            <a:r>
              <a:rPr lang="en-US" sz="2000" dirty="0"/>
              <a:t>Include your responses in your Learner Guide.</a:t>
            </a:r>
          </a:p>
          <a:p>
            <a:pPr marL="0" indent="0">
              <a:buNone/>
            </a:pPr>
            <a:endParaRPr lang="en-US" dirty="0"/>
          </a:p>
        </p:txBody>
      </p:sp>
      <p:sp>
        <p:nvSpPr>
          <p:cNvPr id="3" name="Title 2"/>
          <p:cNvSpPr>
            <a:spLocks noGrp="1"/>
          </p:cNvSpPr>
          <p:nvPr>
            <p:ph type="title"/>
          </p:nvPr>
        </p:nvSpPr>
        <p:spPr/>
        <p:txBody>
          <a:bodyPr>
            <a:normAutofit/>
          </a:bodyPr>
          <a:lstStyle/>
          <a:p>
            <a:r>
              <a:rPr lang="en-US" sz="2400" dirty="0"/>
              <a:t>Reflection on Fine Motor Development Activity</a:t>
            </a:r>
          </a:p>
        </p:txBody>
      </p:sp>
      <p:sp>
        <p:nvSpPr>
          <p:cNvPr id="4" name="Slide Number Placeholder 3"/>
          <p:cNvSpPr>
            <a:spLocks noGrp="1"/>
          </p:cNvSpPr>
          <p:nvPr>
            <p:ph type="sldNum" sz="quarter" idx="12"/>
          </p:nvPr>
        </p:nvSpPr>
        <p:spPr/>
        <p:txBody>
          <a:bodyPr/>
          <a:lstStyle/>
          <a:p>
            <a:fld id="{86D2451E-3285-438B-B188-C22B2A012BF6}" type="slidenum">
              <a:rPr lang="en-US" smtClean="0"/>
              <a:pPr/>
              <a:t>20</a:t>
            </a:fld>
            <a:endParaRPr lang="en-US" dirty="0"/>
          </a:p>
        </p:txBody>
      </p:sp>
    </p:spTree>
    <p:extLst>
      <p:ext uri="{BB962C8B-B14F-4D97-AF65-F5344CB8AC3E}">
        <p14:creationId xmlns:p14="http://schemas.microsoft.com/office/powerpoint/2010/main" val="2076488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1800" b="1" dirty="0"/>
              <a:t>Learner Outcomes</a:t>
            </a:r>
            <a:r>
              <a:rPr lang="en-US" sz="1800" dirty="0"/>
              <a:t>:</a:t>
            </a:r>
          </a:p>
          <a:p>
            <a:pPr marL="0" indent="0">
              <a:buNone/>
            </a:pPr>
            <a:endParaRPr lang="en-US" sz="1800" dirty="0"/>
          </a:p>
          <a:p>
            <a:pPr lvl="0"/>
            <a:r>
              <a:rPr lang="en-US" sz="1800" dirty="0"/>
              <a:t>LO1: Learners will describe the ways fine motor activities prepare children for writing.</a:t>
            </a:r>
          </a:p>
          <a:p>
            <a:pPr marL="0" indent="0">
              <a:buNone/>
            </a:pPr>
            <a:endParaRPr lang="en-US" sz="1800" dirty="0"/>
          </a:p>
          <a:p>
            <a:pPr lvl="0"/>
            <a:r>
              <a:rPr lang="en-US" sz="1800" dirty="0"/>
              <a:t>LO2: Learners will describe the role teachers play in modeling purposeful writing and in providing opportunities for children to experiment with writing tools. </a:t>
            </a:r>
          </a:p>
          <a:p>
            <a:pPr marL="0" indent="0">
              <a:buNone/>
            </a:pPr>
            <a:endParaRPr lang="en-US" sz="1800" dirty="0"/>
          </a:p>
          <a:p>
            <a:pPr lvl="0"/>
            <a:r>
              <a:rPr lang="en-US" sz="1800" dirty="0"/>
              <a:t>LO3: Learners will create age-appropriate activities to develop emergent writing skills for children in their classroom.</a:t>
            </a:r>
          </a:p>
        </p:txBody>
      </p:sp>
      <p:sp>
        <p:nvSpPr>
          <p:cNvPr id="3" name="Title 2"/>
          <p:cNvSpPr>
            <a:spLocks noGrp="1"/>
          </p:cNvSpPr>
          <p:nvPr>
            <p:ph type="title"/>
          </p:nvPr>
        </p:nvSpPr>
        <p:spPr/>
        <p:txBody>
          <a:bodyPr>
            <a:normAutofit/>
          </a:bodyPr>
          <a:lstStyle/>
          <a:p>
            <a:r>
              <a:rPr lang="en-US" dirty="0"/>
              <a:t>Learner Outcomes for Module 5</a:t>
            </a:r>
          </a:p>
        </p:txBody>
      </p:sp>
      <p:sp>
        <p:nvSpPr>
          <p:cNvPr id="4" name="Slide Number Placeholder 3"/>
          <p:cNvSpPr>
            <a:spLocks noGrp="1"/>
          </p:cNvSpPr>
          <p:nvPr>
            <p:ph type="sldNum" sz="quarter" idx="12"/>
          </p:nvPr>
        </p:nvSpPr>
        <p:spPr/>
        <p:txBody>
          <a:bodyPr/>
          <a:lstStyle/>
          <a:p>
            <a:fld id="{86D2451E-3285-438B-B188-C22B2A012BF6}" type="slidenum">
              <a:rPr lang="en-US" smtClean="0"/>
              <a:pPr/>
              <a:t>3</a:t>
            </a:fld>
            <a:endParaRPr lang="en-US" dirty="0"/>
          </a:p>
        </p:txBody>
      </p:sp>
    </p:spTree>
    <p:extLst>
      <p:ext uri="{BB962C8B-B14F-4D97-AF65-F5344CB8AC3E}">
        <p14:creationId xmlns:p14="http://schemas.microsoft.com/office/powerpoint/2010/main" val="4081124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05000" y="1371601"/>
            <a:ext cx="8305800" cy="4449763"/>
          </a:xfrm>
        </p:spPr>
        <p:txBody>
          <a:bodyPr/>
          <a:lstStyle/>
          <a:p>
            <a:pPr marL="0" indent="0">
              <a:buNone/>
            </a:pPr>
            <a:endParaRPr lang="en-US" sz="1800" dirty="0"/>
          </a:p>
          <a:p>
            <a:pPr marL="0" indent="0">
              <a:buNone/>
            </a:pPr>
            <a:r>
              <a:rPr lang="en-US" sz="1800" dirty="0"/>
              <a:t>This module aligns to the current Read to be Ready Campaign’s following key beliefs:</a:t>
            </a:r>
          </a:p>
          <a:p>
            <a:pPr marL="0" indent="0">
              <a:buNone/>
            </a:pPr>
            <a:endParaRPr lang="en-US" sz="1800" dirty="0"/>
          </a:p>
          <a:p>
            <a:pPr lvl="0"/>
            <a:r>
              <a:rPr lang="en-US" sz="1800" dirty="0"/>
              <a:t>Early Literacy Matters:</a:t>
            </a:r>
          </a:p>
          <a:p>
            <a:pPr lvl="0"/>
            <a:r>
              <a:rPr lang="en-US" sz="1800" dirty="0"/>
              <a:t>Teachers are critical:</a:t>
            </a:r>
          </a:p>
          <a:p>
            <a:pPr lvl="0"/>
            <a:r>
              <a:rPr lang="en-US" sz="1800" dirty="0"/>
              <a:t>It takes a community:</a:t>
            </a:r>
          </a:p>
          <a:p>
            <a:pPr marL="0" indent="0">
              <a:buNone/>
            </a:pPr>
            <a:endParaRPr lang="en-US" sz="1800" dirty="0"/>
          </a:p>
          <a:p>
            <a:pPr marL="0" indent="0">
              <a:buNone/>
            </a:pPr>
            <a:r>
              <a:rPr lang="en-US" sz="1800" dirty="0"/>
              <a:t>Video link to “Early Literacy Matters” from Read to be Ready Website:</a:t>
            </a:r>
          </a:p>
          <a:p>
            <a:pPr marL="0" indent="0">
              <a:buNone/>
            </a:pPr>
            <a:endParaRPr lang="en-US" sz="1800" u="sng" dirty="0">
              <a:hlinkClick r:id="rId2"/>
            </a:endParaRPr>
          </a:p>
          <a:p>
            <a:pPr marL="0" indent="0">
              <a:buNone/>
            </a:pPr>
            <a:r>
              <a:rPr lang="en-US" sz="1800" u="sng" dirty="0">
                <a:hlinkClick r:id="rId2"/>
              </a:rPr>
              <a:t>https://www.youtube.com/watch?v=60J8qRjRPkE</a:t>
            </a:r>
            <a:r>
              <a:rPr lang="en-US" sz="1800" dirty="0"/>
              <a:t> </a:t>
            </a:r>
          </a:p>
          <a:p>
            <a:endParaRPr lang="en-US" dirty="0"/>
          </a:p>
        </p:txBody>
      </p:sp>
      <p:sp>
        <p:nvSpPr>
          <p:cNvPr id="3" name="Title 2"/>
          <p:cNvSpPr>
            <a:spLocks noGrp="1"/>
          </p:cNvSpPr>
          <p:nvPr>
            <p:ph type="title"/>
          </p:nvPr>
        </p:nvSpPr>
        <p:spPr/>
        <p:txBody>
          <a:bodyPr>
            <a:normAutofit/>
          </a:bodyPr>
          <a:lstStyle/>
          <a:p>
            <a:r>
              <a:rPr lang="en-US" sz="2400" dirty="0"/>
              <a:t>Connections to the “Read to be Ready” Campaign:</a:t>
            </a:r>
          </a:p>
        </p:txBody>
      </p:sp>
      <p:sp>
        <p:nvSpPr>
          <p:cNvPr id="4" name="Slide Number Placeholder 3"/>
          <p:cNvSpPr>
            <a:spLocks noGrp="1"/>
          </p:cNvSpPr>
          <p:nvPr>
            <p:ph type="sldNum" sz="quarter" idx="12"/>
          </p:nvPr>
        </p:nvSpPr>
        <p:spPr/>
        <p:txBody>
          <a:bodyPr/>
          <a:lstStyle/>
          <a:p>
            <a:fld id="{86D2451E-3285-438B-B188-C22B2A012BF6}" type="slidenum">
              <a:rPr lang="en-US" smtClean="0"/>
              <a:pPr/>
              <a:t>4</a:t>
            </a:fld>
            <a:endParaRPr lang="en-US" dirty="0"/>
          </a:p>
        </p:txBody>
      </p:sp>
    </p:spTree>
    <p:extLst>
      <p:ext uri="{BB962C8B-B14F-4D97-AF65-F5344CB8AC3E}">
        <p14:creationId xmlns:p14="http://schemas.microsoft.com/office/powerpoint/2010/main" val="1720601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05000" y="1371601"/>
            <a:ext cx="8305800" cy="4449763"/>
          </a:xfrm>
        </p:spPr>
        <p:txBody>
          <a:bodyPr>
            <a:normAutofit fontScale="85000" lnSpcReduction="10000"/>
          </a:bodyPr>
          <a:lstStyle/>
          <a:p>
            <a:pPr marL="0" indent="0">
              <a:buNone/>
            </a:pPr>
            <a:r>
              <a:rPr lang="en-US" sz="1800" b="1" dirty="0"/>
              <a:t>Overview: </a:t>
            </a:r>
            <a:r>
              <a:rPr lang="en-US" sz="1800" dirty="0"/>
              <a:t>Module 5 will consist of 3 instructional presentations. These presentations will help you reflect on the special role a literacy-rich classroom environment plays in providing opportunities for children to develop emergent writing skills and interest in writing tools and materials.</a:t>
            </a:r>
          </a:p>
          <a:p>
            <a:pPr marL="0" indent="0">
              <a:buNone/>
            </a:pPr>
            <a:endParaRPr lang="en-US" sz="1800" dirty="0"/>
          </a:p>
          <a:p>
            <a:pPr lvl="0"/>
            <a:r>
              <a:rPr lang="en-US" sz="1800" dirty="0"/>
              <a:t>In </a:t>
            </a:r>
            <a:r>
              <a:rPr lang="en-US" sz="1800" b="1" dirty="0"/>
              <a:t>Presentation 1</a:t>
            </a:r>
            <a:r>
              <a:rPr lang="en-US" sz="1800" dirty="0"/>
              <a:t>, you will learn the importance of providing activities for children to develop muscles for hand-eye coordination, finger control, hand muscle strength, and left-to-right directionality. These skills physically prepare children for writing.  </a:t>
            </a:r>
          </a:p>
          <a:p>
            <a:pPr marL="0" indent="0">
              <a:buNone/>
            </a:pPr>
            <a:endParaRPr lang="en-US" sz="1800" dirty="0"/>
          </a:p>
          <a:p>
            <a:r>
              <a:rPr lang="en-US" sz="1800" dirty="0"/>
              <a:t>In </a:t>
            </a:r>
            <a:r>
              <a:rPr lang="en-US" sz="1800" b="1" dirty="0"/>
              <a:t>Presentation 2</a:t>
            </a:r>
            <a:r>
              <a:rPr lang="en-US" sz="1800" dirty="0"/>
              <a:t>, you will focus on the important role teachers play in modeling the use of writing tools and meaningful purposes for writing. </a:t>
            </a:r>
          </a:p>
          <a:p>
            <a:pPr marL="0" indent="0">
              <a:buNone/>
            </a:pPr>
            <a:endParaRPr lang="en-US" sz="1800" dirty="0"/>
          </a:p>
          <a:p>
            <a:pPr lvl="0"/>
            <a:r>
              <a:rPr lang="en-US" sz="1800" dirty="0"/>
              <a:t>In </a:t>
            </a:r>
            <a:r>
              <a:rPr lang="en-US" sz="1800" b="1" dirty="0"/>
              <a:t>Presentation 3</a:t>
            </a:r>
            <a:r>
              <a:rPr lang="en-US" sz="1800" dirty="0"/>
              <a:t>, </a:t>
            </a:r>
            <a:r>
              <a:rPr lang="en-US" sz="1900" dirty="0"/>
              <a:t>you will examine developmentally appropriate activities for developing emergent writing skills for children in the classroom.</a:t>
            </a:r>
            <a:endParaRPr lang="en-US" sz="1600" dirty="0"/>
          </a:p>
          <a:p>
            <a:endParaRPr lang="en-US" sz="1800" dirty="0"/>
          </a:p>
          <a:p>
            <a:pPr marL="0" indent="0">
              <a:buNone/>
            </a:pPr>
            <a:r>
              <a:rPr lang="en-US" sz="1800" dirty="0"/>
              <a:t>Following each presentation, you will have the opportunity to apply your learning through Application Activities included in the Learning Guide.</a:t>
            </a:r>
          </a:p>
        </p:txBody>
      </p:sp>
      <p:sp>
        <p:nvSpPr>
          <p:cNvPr id="3" name="Title 2"/>
          <p:cNvSpPr>
            <a:spLocks noGrp="1"/>
          </p:cNvSpPr>
          <p:nvPr>
            <p:ph type="title"/>
          </p:nvPr>
        </p:nvSpPr>
        <p:spPr/>
        <p:txBody>
          <a:bodyPr/>
          <a:lstStyle/>
          <a:p>
            <a:r>
              <a:rPr lang="en-US" dirty="0"/>
              <a:t>Module 5 Overview</a:t>
            </a:r>
          </a:p>
        </p:txBody>
      </p:sp>
      <p:sp>
        <p:nvSpPr>
          <p:cNvPr id="4" name="Slide Number Placeholder 3"/>
          <p:cNvSpPr>
            <a:spLocks noGrp="1"/>
          </p:cNvSpPr>
          <p:nvPr>
            <p:ph type="sldNum" sz="quarter" idx="12"/>
          </p:nvPr>
        </p:nvSpPr>
        <p:spPr/>
        <p:txBody>
          <a:bodyPr/>
          <a:lstStyle/>
          <a:p>
            <a:fld id="{86D2451E-3285-438B-B188-C22B2A012BF6}" type="slidenum">
              <a:rPr lang="en-US" smtClean="0"/>
              <a:pPr/>
              <a:t>5</a:t>
            </a:fld>
            <a:endParaRPr lang="en-US" dirty="0"/>
          </a:p>
        </p:txBody>
      </p:sp>
    </p:spTree>
    <p:extLst>
      <p:ext uri="{BB962C8B-B14F-4D97-AF65-F5344CB8AC3E}">
        <p14:creationId xmlns:p14="http://schemas.microsoft.com/office/powerpoint/2010/main" val="2802438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0700" y="1371601"/>
            <a:ext cx="8382000" cy="4525963"/>
          </a:xfrm>
        </p:spPr>
        <p:txBody>
          <a:bodyPr>
            <a:normAutofit fontScale="92500" lnSpcReduction="20000"/>
          </a:bodyPr>
          <a:lstStyle/>
          <a:p>
            <a:pPr marL="0" indent="0">
              <a:buNone/>
            </a:pPr>
            <a:r>
              <a:rPr lang="en-US" sz="1800" dirty="0"/>
              <a:t>Modules contain 4 short presentations that are designed to be completed during relaxed ratios or other times as set by your school or agency. Your director or program coordinator may suggest or establish a timeline for each presentation to be completed within the module. Please take a moment to confirm your site’s requirements while noting the submission deadline for the final Learning Application Assignment that you will submit electronically to your literacy coach for feedback and support. All other completed activities will remain in your participation guide and available for your coaches review.</a:t>
            </a:r>
          </a:p>
          <a:p>
            <a:pPr marL="0" indent="0">
              <a:buNone/>
            </a:pPr>
            <a:endParaRPr lang="en-US" sz="1800" dirty="0"/>
          </a:p>
          <a:p>
            <a:r>
              <a:rPr lang="en-US" sz="1800" b="1" dirty="0"/>
              <a:t>Section </a:t>
            </a:r>
            <a:r>
              <a:rPr lang="en-US" sz="1800" b="1" dirty="0"/>
              <a:t>1</a:t>
            </a:r>
            <a:r>
              <a:rPr lang="en-US" sz="1800" dirty="0"/>
              <a:t>: Start at beginning of module and complete Presentation 1 and Practice Activity 1.</a:t>
            </a:r>
          </a:p>
          <a:p>
            <a:pPr marL="0" indent="0">
              <a:buNone/>
            </a:pPr>
            <a:endParaRPr lang="en-US" sz="1800" dirty="0"/>
          </a:p>
          <a:p>
            <a:r>
              <a:rPr lang="en-US" sz="1800" b="1" dirty="0"/>
              <a:t>Section </a:t>
            </a:r>
            <a:r>
              <a:rPr lang="en-US" sz="1800" b="1" dirty="0"/>
              <a:t>2</a:t>
            </a:r>
            <a:r>
              <a:rPr lang="en-US" sz="1800" dirty="0"/>
              <a:t>: Complete Presentation 2 and Practice Activity 2.</a:t>
            </a:r>
          </a:p>
          <a:p>
            <a:pPr marL="0" indent="0">
              <a:buNone/>
            </a:pPr>
            <a:endParaRPr lang="en-US" sz="1800" dirty="0"/>
          </a:p>
          <a:p>
            <a:r>
              <a:rPr lang="en-US" sz="1800" b="1" dirty="0"/>
              <a:t>Section </a:t>
            </a:r>
            <a:r>
              <a:rPr lang="en-US" sz="1800" b="1" dirty="0"/>
              <a:t>3: </a:t>
            </a:r>
            <a:r>
              <a:rPr lang="en-US" sz="1800" dirty="0"/>
              <a:t>Complete Presentation 3 and Practice Activity 3.</a:t>
            </a:r>
          </a:p>
          <a:p>
            <a:pPr marL="0" indent="0">
              <a:buNone/>
            </a:pPr>
            <a:endParaRPr lang="en-US" sz="1800" dirty="0"/>
          </a:p>
          <a:p>
            <a:r>
              <a:rPr lang="en-US" sz="1800" b="1" dirty="0"/>
              <a:t>Section </a:t>
            </a:r>
            <a:r>
              <a:rPr lang="en-US" sz="1800" b="1" dirty="0"/>
              <a:t>4:</a:t>
            </a:r>
            <a:r>
              <a:rPr lang="en-US" sz="1800" dirty="0"/>
              <a:t> Complete the Learning Application Assignment for Module 5 and submit it electronically to your literacy coach for feedback and support.</a:t>
            </a:r>
          </a:p>
          <a:p>
            <a:endParaRPr lang="en-US" sz="1800" dirty="0"/>
          </a:p>
        </p:txBody>
      </p:sp>
      <p:sp>
        <p:nvSpPr>
          <p:cNvPr id="3" name="Title 2"/>
          <p:cNvSpPr>
            <a:spLocks noGrp="1"/>
          </p:cNvSpPr>
          <p:nvPr>
            <p:ph type="title"/>
          </p:nvPr>
        </p:nvSpPr>
        <p:spPr/>
        <p:txBody>
          <a:bodyPr>
            <a:normAutofit/>
          </a:bodyPr>
          <a:lstStyle/>
          <a:p>
            <a:r>
              <a:rPr lang="en-US" dirty="0"/>
              <a:t>Suggested Timeline for Completing Module</a:t>
            </a:r>
          </a:p>
        </p:txBody>
      </p:sp>
      <p:sp>
        <p:nvSpPr>
          <p:cNvPr id="4" name="Slide Number Placeholder 3"/>
          <p:cNvSpPr>
            <a:spLocks noGrp="1"/>
          </p:cNvSpPr>
          <p:nvPr>
            <p:ph type="sldNum" sz="quarter" idx="12"/>
          </p:nvPr>
        </p:nvSpPr>
        <p:spPr/>
        <p:txBody>
          <a:bodyPr/>
          <a:lstStyle/>
          <a:p>
            <a:fld id="{86D2451E-3285-438B-B188-C22B2A012BF6}" type="slidenum">
              <a:rPr lang="en-US" smtClean="0"/>
              <a:pPr/>
              <a:t>6</a:t>
            </a:fld>
            <a:endParaRPr lang="en-US" dirty="0"/>
          </a:p>
        </p:txBody>
      </p:sp>
    </p:spTree>
    <p:extLst>
      <p:ext uri="{BB962C8B-B14F-4D97-AF65-F5344CB8AC3E}">
        <p14:creationId xmlns:p14="http://schemas.microsoft.com/office/powerpoint/2010/main" val="3340748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00" y="1371601"/>
            <a:ext cx="8382000" cy="4449763"/>
          </a:xfrm>
        </p:spPr>
        <p:txBody>
          <a:bodyPr>
            <a:normAutofit fontScale="70000" lnSpcReduction="20000"/>
          </a:bodyPr>
          <a:lstStyle/>
          <a:p>
            <a:pPr marL="0" indent="0">
              <a:buNone/>
            </a:pPr>
            <a:r>
              <a:rPr lang="en-US" sz="2000" dirty="0"/>
              <a:t>Before we dive into our Module 5 Presentations, let’s start by having you look again through the books you received in your Early Literacy Matters start-up bag. </a:t>
            </a:r>
          </a:p>
          <a:p>
            <a:pPr marL="0" indent="0">
              <a:buNone/>
            </a:pPr>
            <a:endParaRPr lang="en-US" sz="2000" dirty="0"/>
          </a:p>
          <a:p>
            <a:pPr marL="0" indent="0">
              <a:buNone/>
            </a:pPr>
            <a:r>
              <a:rPr lang="en-US" sz="2000" dirty="0"/>
              <a:t>This time, you are looking for books that build children’s knowledge, and would create opportunities for children to respond to in “writing”.  </a:t>
            </a:r>
          </a:p>
          <a:p>
            <a:pPr marL="0" indent="0">
              <a:buNone/>
            </a:pPr>
            <a:endParaRPr lang="en-US" sz="2000" dirty="0"/>
          </a:p>
          <a:p>
            <a:pPr marL="0" indent="0">
              <a:buNone/>
            </a:pPr>
            <a:r>
              <a:rPr lang="en-US" sz="2000" dirty="0"/>
              <a:t>Keep in mind that “writing” is not formal at this stage. Emergent writing includes all activities leading up to writing. </a:t>
            </a:r>
          </a:p>
          <a:p>
            <a:pPr marL="0" indent="0">
              <a:buNone/>
            </a:pPr>
            <a:endParaRPr lang="en-US" sz="2000" dirty="0"/>
          </a:p>
          <a:p>
            <a:pPr marL="0" indent="0">
              <a:buNone/>
            </a:pPr>
            <a:r>
              <a:rPr lang="en-US" sz="2000" dirty="0"/>
              <a:t>For infant teachers, think of which books you might use to create activities that would entice infants to crawl or to reach out.</a:t>
            </a:r>
          </a:p>
          <a:p>
            <a:pPr marL="0" indent="0">
              <a:buNone/>
            </a:pPr>
            <a:endParaRPr lang="en-US" sz="2000" dirty="0"/>
          </a:p>
          <a:p>
            <a:r>
              <a:rPr lang="en-US" sz="2000" dirty="0"/>
              <a:t>After looking through the book set, select one book that you think children would enjoy interacting with. Read the story aloud to yourself and briefly respond to these questions in the Learning Guide:</a:t>
            </a:r>
          </a:p>
          <a:p>
            <a:r>
              <a:rPr lang="en-US" sz="2000" dirty="0"/>
              <a:t>Which book did you select?</a:t>
            </a:r>
          </a:p>
          <a:p>
            <a:r>
              <a:rPr lang="en-US" sz="2000" dirty="0"/>
              <a:t>What parts of the book would children likely respond to?</a:t>
            </a:r>
          </a:p>
          <a:p>
            <a:r>
              <a:rPr lang="en-US" sz="2000" dirty="0"/>
              <a:t>What are some ways your children could respond to the book (scribbles, drawing, pictures, dictated stories, others?)</a:t>
            </a:r>
          </a:p>
          <a:p>
            <a:r>
              <a:rPr lang="en-US" sz="2000" dirty="0"/>
              <a:t>How could you capture children’s response to text read?</a:t>
            </a:r>
          </a:p>
          <a:p>
            <a:endParaRPr lang="en-US" sz="2000" dirty="0"/>
          </a:p>
          <a:p>
            <a:pPr marL="0" indent="0">
              <a:buNone/>
            </a:pPr>
            <a:endParaRPr lang="en-US" sz="2000" dirty="0"/>
          </a:p>
          <a:p>
            <a:endParaRPr lang="en-US" dirty="0"/>
          </a:p>
        </p:txBody>
      </p:sp>
      <p:sp>
        <p:nvSpPr>
          <p:cNvPr id="3" name="Title 2"/>
          <p:cNvSpPr>
            <a:spLocks noGrp="1"/>
          </p:cNvSpPr>
          <p:nvPr>
            <p:ph type="title"/>
          </p:nvPr>
        </p:nvSpPr>
        <p:spPr/>
        <p:txBody>
          <a:bodyPr/>
          <a:lstStyle/>
          <a:p>
            <a:r>
              <a:rPr lang="en-US" dirty="0"/>
              <a:t>Let’s begin with a look at your books…</a:t>
            </a:r>
          </a:p>
        </p:txBody>
      </p:sp>
      <p:sp>
        <p:nvSpPr>
          <p:cNvPr id="4" name="Slide Number Placeholder 3"/>
          <p:cNvSpPr>
            <a:spLocks noGrp="1"/>
          </p:cNvSpPr>
          <p:nvPr>
            <p:ph type="sldNum" sz="quarter" idx="12"/>
          </p:nvPr>
        </p:nvSpPr>
        <p:spPr/>
        <p:txBody>
          <a:bodyPr/>
          <a:lstStyle/>
          <a:p>
            <a:fld id="{86D2451E-3285-438B-B188-C22B2A012BF6}" type="slidenum">
              <a:rPr lang="en-US" smtClean="0"/>
              <a:pPr/>
              <a:t>7</a:t>
            </a:fld>
            <a:endParaRPr lang="en-US" dirty="0"/>
          </a:p>
        </p:txBody>
      </p:sp>
    </p:spTree>
    <p:extLst>
      <p:ext uri="{BB962C8B-B14F-4D97-AF65-F5344CB8AC3E}">
        <p14:creationId xmlns:p14="http://schemas.microsoft.com/office/powerpoint/2010/main" val="660667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00" y="1295400"/>
            <a:ext cx="8382000" cy="3352800"/>
          </a:xfrm>
        </p:spPr>
        <p:txBody>
          <a:bodyPr>
            <a:normAutofit/>
          </a:bodyPr>
          <a:lstStyle/>
          <a:p>
            <a:pPr marL="0" indent="0">
              <a:buNone/>
            </a:pPr>
            <a:r>
              <a:rPr lang="en-US" sz="1800" b="1" dirty="0"/>
              <a:t>Presentation 1: Developing Fine Motor Skills for Writing</a:t>
            </a:r>
          </a:p>
          <a:p>
            <a:pPr marL="0" indent="0">
              <a:buNone/>
            </a:pPr>
            <a:endParaRPr lang="en-US" sz="1800" b="1" dirty="0"/>
          </a:p>
          <a:p>
            <a:pPr marL="0" indent="0">
              <a:buNone/>
            </a:pPr>
            <a:r>
              <a:rPr lang="en-US" sz="1800" dirty="0"/>
              <a:t>Let’s begin with a video clip which discusses why it is important to provide opportunities for children birth to five to develop their fine motor skills for early writing, and the important role the teacher plays in supporting this development.</a:t>
            </a:r>
          </a:p>
          <a:p>
            <a:pPr marL="0" indent="0">
              <a:buNone/>
            </a:pPr>
            <a:endParaRPr lang="en-US" sz="1800" dirty="0"/>
          </a:p>
          <a:p>
            <a:pPr marL="0" indent="0">
              <a:buNone/>
            </a:pPr>
            <a:r>
              <a:rPr lang="en-US" dirty="0">
                <a:hlinkClick r:id="rId3"/>
              </a:rPr>
              <a:t>https://youtu.be/hp8gRvPepP8</a:t>
            </a:r>
            <a:endParaRPr lang="en-US" dirty="0"/>
          </a:p>
          <a:p>
            <a:pPr marL="0" indent="0">
              <a:buNone/>
            </a:pPr>
            <a:endParaRPr lang="en-US"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p:txBody>
      </p:sp>
      <p:sp>
        <p:nvSpPr>
          <p:cNvPr id="3" name="Title 2"/>
          <p:cNvSpPr>
            <a:spLocks noGrp="1"/>
          </p:cNvSpPr>
          <p:nvPr>
            <p:ph type="title"/>
          </p:nvPr>
        </p:nvSpPr>
        <p:spPr/>
        <p:txBody>
          <a:bodyPr>
            <a:normAutofit/>
          </a:bodyP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Presentation 1: </a:t>
            </a:r>
            <a:br>
              <a:rPr lang="en-US" sz="2400" dirty="0">
                <a:latin typeface="Open Sans" panose="020B0606030504020204" pitchFamily="34" charset="0"/>
                <a:ea typeface="Open Sans" panose="020B0606030504020204" pitchFamily="34" charset="0"/>
                <a:cs typeface="Open Sans" panose="020B0606030504020204" pitchFamily="34" charset="0"/>
              </a:rPr>
            </a:br>
            <a:r>
              <a:rPr lang="en-US" sz="2400" dirty="0">
                <a:latin typeface="Open Sans" panose="020B0606030504020204" pitchFamily="34" charset="0"/>
                <a:ea typeface="Open Sans" panose="020B0606030504020204" pitchFamily="34" charset="0"/>
                <a:cs typeface="Open Sans" panose="020B0606030504020204" pitchFamily="34" charset="0"/>
              </a:rPr>
              <a:t>Developing Fine Motor Skills for Writing</a:t>
            </a:r>
          </a:p>
        </p:txBody>
      </p:sp>
      <p:sp>
        <p:nvSpPr>
          <p:cNvPr id="4" name="Slide Number Placeholder 3"/>
          <p:cNvSpPr>
            <a:spLocks noGrp="1"/>
          </p:cNvSpPr>
          <p:nvPr>
            <p:ph type="sldNum" sz="quarter" idx="12"/>
          </p:nvPr>
        </p:nvSpPr>
        <p:spPr/>
        <p:txBody>
          <a:bodyPr/>
          <a:lstStyle/>
          <a:p>
            <a:fld id="{86D2451E-3285-438B-B188-C22B2A012BF6}" type="slidenum">
              <a:rPr lang="en-US" smtClean="0"/>
              <a:pPr/>
              <a:t>8</a:t>
            </a:fld>
            <a:endParaRPr lang="en-US" dirty="0"/>
          </a:p>
        </p:txBody>
      </p:sp>
    </p:spTree>
    <p:extLst>
      <p:ext uri="{BB962C8B-B14F-4D97-AF65-F5344CB8AC3E}">
        <p14:creationId xmlns:p14="http://schemas.microsoft.com/office/powerpoint/2010/main" val="614468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0" indent="0">
              <a:buNone/>
            </a:pPr>
            <a:r>
              <a:rPr lang="en-US" dirty="0"/>
              <a:t>As you just heard in the video clip, the adult plays a critical role in providing children opportunities for developing fine motor skills essential for writing including: </a:t>
            </a:r>
          </a:p>
          <a:p>
            <a:pPr marL="0" indent="0">
              <a:buNone/>
            </a:pPr>
            <a:endParaRPr lang="en-US" dirty="0"/>
          </a:p>
          <a:p>
            <a:r>
              <a:rPr lang="en-US" dirty="0"/>
              <a:t>Hand muscle strength </a:t>
            </a:r>
          </a:p>
          <a:p>
            <a:r>
              <a:rPr lang="en-US" dirty="0"/>
              <a:t>Finger grasp</a:t>
            </a:r>
          </a:p>
          <a:p>
            <a:r>
              <a:rPr lang="en-US" dirty="0"/>
              <a:t>Hand-eye coordination</a:t>
            </a:r>
          </a:p>
          <a:p>
            <a:r>
              <a:rPr lang="en-US" dirty="0"/>
              <a:t>Transfer of objects or liquids from left-to-right establishing directionality</a:t>
            </a:r>
          </a:p>
          <a:p>
            <a:pPr marL="0" indent="0">
              <a:buNone/>
            </a:pPr>
            <a:endParaRPr lang="en-US" dirty="0"/>
          </a:p>
          <a:p>
            <a:pPr marL="0" indent="0">
              <a:buNone/>
            </a:pPr>
            <a:endParaRPr lang="en-US" dirty="0"/>
          </a:p>
          <a:p>
            <a:pPr marL="0" indent="0">
              <a:buNone/>
            </a:pPr>
            <a:r>
              <a:rPr lang="en-US" dirty="0"/>
              <a:t>Let’s look at each of these strategies more closely so you can reflect and on activities you can set up in the classroom to help develop your children’s fine motor skills.  </a:t>
            </a:r>
          </a:p>
          <a:p>
            <a:endParaRPr lang="en-US" dirty="0"/>
          </a:p>
          <a:p>
            <a:pPr marL="0" indent="0">
              <a:buNone/>
            </a:pPr>
            <a:endParaRPr lang="en-US" dirty="0"/>
          </a:p>
          <a:p>
            <a:pPr marL="0" indent="0">
              <a:buNone/>
            </a:pPr>
            <a:endParaRPr lang="en-US" dirty="0"/>
          </a:p>
        </p:txBody>
      </p:sp>
      <p:sp>
        <p:nvSpPr>
          <p:cNvPr id="3" name="Title 2"/>
          <p:cNvSpPr>
            <a:spLocks noGrp="1"/>
          </p:cNvSpPr>
          <p:nvPr>
            <p:ph type="title"/>
          </p:nvPr>
        </p:nvSpPr>
        <p:spPr/>
        <p:txBody>
          <a:bodyPr/>
          <a:lstStyle/>
          <a:p>
            <a:r>
              <a:rPr lang="en-US" dirty="0"/>
              <a:t>Developing Fine Motor Skills</a:t>
            </a:r>
          </a:p>
        </p:txBody>
      </p:sp>
      <p:sp>
        <p:nvSpPr>
          <p:cNvPr id="4" name="Slide Number Placeholder 3"/>
          <p:cNvSpPr>
            <a:spLocks noGrp="1"/>
          </p:cNvSpPr>
          <p:nvPr>
            <p:ph type="sldNum" sz="quarter" idx="12"/>
          </p:nvPr>
        </p:nvSpPr>
        <p:spPr/>
        <p:txBody>
          <a:bodyPr/>
          <a:lstStyle/>
          <a:p>
            <a:fld id="{86D2451E-3285-438B-B188-C22B2A012BF6}" type="slidenum">
              <a:rPr lang="en-US" smtClean="0"/>
              <a:pPr/>
              <a:t>9</a:t>
            </a:fld>
            <a:endParaRPr lang="en-US" dirty="0"/>
          </a:p>
        </p:txBody>
      </p:sp>
    </p:spTree>
    <p:extLst>
      <p:ext uri="{BB962C8B-B14F-4D97-AF65-F5344CB8AC3E}">
        <p14:creationId xmlns:p14="http://schemas.microsoft.com/office/powerpoint/2010/main" val="2972124468"/>
      </p:ext>
    </p:extLst>
  </p:cSld>
  <p:clrMapOvr>
    <a:masterClrMapping/>
  </p:clrMapOvr>
</p:sld>
</file>

<file path=ppt/theme/theme1.xml><?xml version="1.0" encoding="utf-8"?>
<a:theme xmlns:a="http://schemas.openxmlformats.org/drawingml/2006/main" name="TDOE Template with Darker Green Band">
  <a:themeElements>
    <a:clrScheme name="Theme Colors for TDOE">
      <a:dk1>
        <a:srgbClr val="1B365D"/>
      </a:dk1>
      <a:lt1>
        <a:srgbClr val="FFFFFF"/>
      </a:lt1>
      <a:dk2>
        <a:srgbClr val="6E7073"/>
      </a:dk2>
      <a:lt2>
        <a:srgbClr val="EEEEEE"/>
      </a:lt2>
      <a:accent1>
        <a:srgbClr val="000000"/>
      </a:accent1>
      <a:accent2>
        <a:srgbClr val="174A7C"/>
      </a:accent2>
      <a:accent3>
        <a:srgbClr val="2DCCD3"/>
      </a:accent3>
      <a:accent4>
        <a:srgbClr val="D2D755"/>
      </a:accent4>
      <a:accent5>
        <a:srgbClr val="E87722"/>
      </a:accent5>
      <a:accent6>
        <a:srgbClr val="5D7975"/>
      </a:accent6>
      <a:hlink>
        <a:srgbClr val="0000FF"/>
      </a:hlink>
      <a:folHlink>
        <a:srgbClr val="800080"/>
      </a:folHlink>
    </a:clrScheme>
    <a:fontScheme name="Primary Fonts - Permian Slab and Open Sans">
      <a:majorFont>
        <a:latin typeface="PermianSlabSerifTypeface"/>
        <a:ea typeface=""/>
        <a:cs typeface=""/>
      </a:majorFont>
      <a:minorFont>
        <a:latin typeface="Open Sans"/>
        <a:ea typeface=""/>
        <a:cs typeface=""/>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DOE Template with Darker Green Band [Read-Only]" id="{BECB8E84-FB72-4E12-90F3-9E946EC58F02}" vid="{8196BD14-028E-4045-BB06-1A8CFDEC6BE1}"/>
    </a:ext>
  </a:extLst>
</a:theme>
</file>

<file path=ppt/theme/theme2.xml><?xml version="1.0" encoding="utf-8"?>
<a:theme xmlns:a="http://schemas.openxmlformats.org/drawingml/2006/main" name="1_TDOE Template with Darker Green Band">
  <a:themeElements>
    <a:clrScheme name="Theme Colors for TDOE">
      <a:dk1>
        <a:srgbClr val="1B365D"/>
      </a:dk1>
      <a:lt1>
        <a:srgbClr val="FFFFFF"/>
      </a:lt1>
      <a:dk2>
        <a:srgbClr val="6E7073"/>
      </a:dk2>
      <a:lt2>
        <a:srgbClr val="EEEEEE"/>
      </a:lt2>
      <a:accent1>
        <a:srgbClr val="000000"/>
      </a:accent1>
      <a:accent2>
        <a:srgbClr val="174A7C"/>
      </a:accent2>
      <a:accent3>
        <a:srgbClr val="2DCCD3"/>
      </a:accent3>
      <a:accent4>
        <a:srgbClr val="D2D755"/>
      </a:accent4>
      <a:accent5>
        <a:srgbClr val="E87722"/>
      </a:accent5>
      <a:accent6>
        <a:srgbClr val="5D7975"/>
      </a:accent6>
      <a:hlink>
        <a:srgbClr val="0000FF"/>
      </a:hlink>
      <a:folHlink>
        <a:srgbClr val="800080"/>
      </a:folHlink>
    </a:clrScheme>
    <a:fontScheme name="Primary Fonts - Permian Slab and Open Sans">
      <a:majorFont>
        <a:latin typeface="PermianSlabSerifTypeface"/>
        <a:ea typeface=""/>
        <a:cs typeface=""/>
      </a:majorFont>
      <a:minorFont>
        <a:latin typeface="Open Sans"/>
        <a:ea typeface=""/>
        <a:cs typeface=""/>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DOE Template with Darker Green Band [Read-Only]" id="{BECB8E84-FB72-4E12-90F3-9E946EC58F02}" vid="{8196BD14-028E-4045-BB06-1A8CFDEC6BE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1856</Words>
  <Application>Microsoft Office PowerPoint</Application>
  <PresentationFormat>Widescreen</PresentationFormat>
  <Paragraphs>207</Paragraphs>
  <Slides>20</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Arial</vt:lpstr>
      <vt:lpstr>Calibri</vt:lpstr>
      <vt:lpstr>Courier New</vt:lpstr>
      <vt:lpstr>Open Sans</vt:lpstr>
      <vt:lpstr>PermianSlabSerifTypeface</vt:lpstr>
      <vt:lpstr>Wingdings</vt:lpstr>
      <vt:lpstr>TDOE Template with Darker Green Band</vt:lpstr>
      <vt:lpstr>1_TDOE Template with Darker Green Band</vt:lpstr>
      <vt:lpstr>Module 5 Developing Emergent Writers  </vt:lpstr>
      <vt:lpstr> Module 5: Developing Emergent Writers </vt:lpstr>
      <vt:lpstr>Learner Outcomes for Module 5</vt:lpstr>
      <vt:lpstr>Connections to the “Read to be Ready” Campaign:</vt:lpstr>
      <vt:lpstr>Module 5 Overview</vt:lpstr>
      <vt:lpstr>Suggested Timeline for Completing Module</vt:lpstr>
      <vt:lpstr>Let’s begin with a look at your books…</vt:lpstr>
      <vt:lpstr>Presentation 1:  Developing Fine Motor Skills for Writing</vt:lpstr>
      <vt:lpstr>Developing Fine Motor Skills</vt:lpstr>
      <vt:lpstr>Hand Muscles and Finger Grasp</vt:lpstr>
      <vt:lpstr>Hand Muscles and Finger Grasp</vt:lpstr>
      <vt:lpstr>Hand Muscles and Finger Grasp</vt:lpstr>
      <vt:lpstr>Activities for Developing Hand Muscles and Finger Grasp…</vt:lpstr>
      <vt:lpstr>Developing Hand-Eye Coordination</vt:lpstr>
      <vt:lpstr>Reinforcing Left-to-Right Directionality</vt:lpstr>
      <vt:lpstr>When to introduce writing tools</vt:lpstr>
      <vt:lpstr>Pencil Grasp indicates stage of development</vt:lpstr>
      <vt:lpstr>Modeling fine motor activities</vt:lpstr>
      <vt:lpstr>Practice Activity 1: Fine Motor Development Four Year Olds</vt:lpstr>
      <vt:lpstr>Reflection on Fine Motor Development Activity</vt:lpstr>
    </vt:vector>
  </TitlesOfParts>
  <Company>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5 Developing Emergent Writers  </dc:title>
  <dc:creator>Mindy Rainey</dc:creator>
  <cp:lastModifiedBy>Mindy Rainey</cp:lastModifiedBy>
  <cp:revision>1</cp:revision>
  <dcterms:created xsi:type="dcterms:W3CDTF">2018-11-15T21:13:02Z</dcterms:created>
  <dcterms:modified xsi:type="dcterms:W3CDTF">2018-11-15T21:16:13Z</dcterms:modified>
</cp:coreProperties>
</file>