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6" d="100"/>
          <a:sy n="56" d="100"/>
        </p:scale>
        <p:origin x="102" y="1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F1F27-2AEE-4C36-993A-B9F30D7ADBEE}" type="datetimeFigureOut">
              <a:rPr lang="en-US" smtClean="0"/>
              <a:t>2/11/2019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7529CD-F536-4A1F-83A3-77CA8B05DCA0}" type="slidenum">
              <a:rPr lang="en-US" smtClean="0"/>
              <a:t>‹#›</a:t>
            </a:fld>
            <a:endParaRPr lang="en-US"/>
          </a:p>
        </p:txBody>
      </p:sp>
    </p:spTree>
    <p:extLst>
      <p:ext uri="{BB962C8B-B14F-4D97-AF65-F5344CB8AC3E}">
        <p14:creationId xmlns:p14="http://schemas.microsoft.com/office/powerpoint/2010/main" val="2671074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647290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154376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649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66123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333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81980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4899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49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55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756788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aeyc.org/our-work/families/help-your-child-build-fine-motor-skills" TargetMode="External"/><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 Id="rId5" Type="http://schemas.openxmlformats.org/officeDocument/2006/relationships/hyperlink" Target="https://www.zerotothree.org/resources/305-learning-to-write-and-draw" TargetMode="External"/><Relationship Id="rId4" Type="http://schemas.openxmlformats.org/officeDocument/2006/relationships/hyperlink" Target="https://www.cdd.unm.edu/ecln/Transition/common/pdfs/preschoolReadinessPDFs/2010-6%20ps_ready_new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5</a:t>
            </a:r>
            <a:br>
              <a:rPr lang="en-US" dirty="0"/>
            </a:br>
            <a:r>
              <a:rPr lang="en-US" dirty="0"/>
              <a:t>Developing Emergent Writers</a:t>
            </a:r>
            <a:br>
              <a:rPr lang="en-US" dirty="0"/>
            </a:br>
            <a:r>
              <a:rPr lang="en-US" sz="2000" dirty="0"/>
              <a:t/>
            </a:r>
            <a:br>
              <a:rPr lang="en-US" sz="2000" dirty="0"/>
            </a:br>
            <a:endParaRPr lang="en-US" sz="2000" dirty="0"/>
          </a:p>
        </p:txBody>
      </p:sp>
      <p:sp>
        <p:nvSpPr>
          <p:cNvPr id="3" name="Subtitle 2"/>
          <p:cNvSpPr>
            <a:spLocks noGrp="1"/>
          </p:cNvSpPr>
          <p:nvPr>
            <p:ph type="subTitle" idx="1"/>
          </p:nvPr>
        </p:nvSpPr>
        <p:spPr>
          <a:xfrm>
            <a:off x="2895600" y="5029200"/>
            <a:ext cx="6400800" cy="9906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r>
              <a:rPr lang="en-US" dirty="0"/>
              <a:t>8-1-2017 launch</a:t>
            </a:r>
          </a:p>
        </p:txBody>
      </p:sp>
    </p:spTree>
    <p:extLst>
      <p:ext uri="{BB962C8B-B14F-4D97-AF65-F5344CB8AC3E}">
        <p14:creationId xmlns:p14="http://schemas.microsoft.com/office/powerpoint/2010/main" val="884177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Family/Home Connections: </a:t>
            </a:r>
            <a:endParaRPr lang="en-US" dirty="0"/>
          </a:p>
          <a:p>
            <a:pPr lvl="0"/>
            <a:endParaRPr lang="en-US" dirty="0"/>
          </a:p>
          <a:p>
            <a:pPr lvl="0"/>
            <a:r>
              <a:rPr lang="en-US" dirty="0"/>
              <a:t>How will you help families set up fine motor activities for their children at home? </a:t>
            </a:r>
          </a:p>
          <a:p>
            <a:pPr marL="0" indent="0">
              <a:buNone/>
            </a:pPr>
            <a:endParaRPr lang="en-US" dirty="0"/>
          </a:p>
          <a:p>
            <a:pPr lvl="0"/>
            <a:r>
              <a:rPr lang="en-US" dirty="0"/>
              <a:t>What is one way you plan to help families to model writing at home?</a:t>
            </a:r>
          </a:p>
          <a:p>
            <a:pPr marL="0" indent="0">
              <a:buNone/>
            </a:pPr>
            <a:endParaRPr lang="en-US" dirty="0"/>
          </a:p>
          <a:p>
            <a:pPr lvl="0"/>
            <a:r>
              <a:rPr lang="en-US" dirty="0"/>
              <a:t>Share your plan with your director or supervisor to be incorporated into the program documentation of family engagement with early literacy activities.</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Module 5: Family Engagement Piece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2921975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Resources:</a:t>
            </a:r>
          </a:p>
          <a:p>
            <a:pPr lvl="0"/>
            <a:r>
              <a:rPr lang="en-US" dirty="0"/>
              <a:t>Module 5 Learning Guide</a:t>
            </a:r>
          </a:p>
          <a:p>
            <a:pPr lvl="0"/>
            <a:r>
              <a:rPr lang="en-US" dirty="0"/>
              <a:t>Video link to “Early Literacy Matters” from Read to be Ready website: </a:t>
            </a:r>
            <a:r>
              <a:rPr lang="en-US" u="sng" dirty="0">
                <a:hlinkClick r:id="rId2"/>
              </a:rPr>
              <a:t>https://www.youtube.com/watch?v=60J8qRjRPkE</a:t>
            </a:r>
            <a:r>
              <a:rPr lang="en-US" dirty="0"/>
              <a:t> </a:t>
            </a:r>
          </a:p>
          <a:p>
            <a:pPr lvl="0"/>
            <a:r>
              <a:rPr lang="en-US" dirty="0"/>
              <a:t>Helping Your Child Build Fine Motor Skills </a:t>
            </a:r>
            <a:r>
              <a:rPr lang="en-US" dirty="0">
                <a:hlinkClick r:id="rId3"/>
              </a:rPr>
              <a:t>https://www.naeyc.org/our-work/families/help-your-child-build-fine-motor-skills</a:t>
            </a:r>
            <a:endParaRPr lang="en-US" dirty="0"/>
          </a:p>
          <a:p>
            <a:pPr lvl="0"/>
            <a:r>
              <a:rPr lang="en-US" dirty="0"/>
              <a:t>Steps to Early Writing </a:t>
            </a:r>
            <a:r>
              <a:rPr lang="en-US" dirty="0">
                <a:hlinkClick r:id="rId4"/>
              </a:rPr>
              <a:t>https://www.cdd.unm.edu/ecln/Transition/common/pdfs/preschoolReadinessPDFs/2010-6%20ps_ready_news.pdf</a:t>
            </a:r>
            <a:endParaRPr lang="en-US" dirty="0"/>
          </a:p>
          <a:p>
            <a:pPr lvl="0"/>
            <a:r>
              <a:rPr lang="en-US" dirty="0"/>
              <a:t>Learning to Write and Draw </a:t>
            </a:r>
            <a:r>
              <a:rPr lang="en-US" dirty="0">
                <a:hlinkClick r:id="rId5"/>
              </a:rPr>
              <a:t>https://www.zerotothree.org/resources/305-learning-to-write-and-draw</a:t>
            </a:r>
            <a:endParaRPr lang="en-US" dirty="0"/>
          </a:p>
          <a:p>
            <a:pPr lvl="0"/>
            <a:endParaRPr lang="en-US" dirty="0"/>
          </a:p>
          <a:p>
            <a:pPr marL="0" indent="0">
              <a:buNone/>
            </a:pPr>
            <a:endParaRPr lang="en-US" dirty="0"/>
          </a:p>
          <a:p>
            <a:pPr marL="0" indent="0">
              <a:buNone/>
            </a:pPr>
            <a:endParaRPr lang="en-US" dirty="0"/>
          </a:p>
          <a:p>
            <a:pPr marL="0" indent="0">
              <a:buNone/>
            </a:pPr>
            <a:endParaRPr lang="en-US" dirty="0"/>
          </a:p>
          <a:p>
            <a:pPr lvl="0"/>
            <a:endParaRPr lang="en-US" dirty="0"/>
          </a:p>
          <a:p>
            <a:pPr lvl="0"/>
            <a:endParaRPr lang="en-US" dirty="0"/>
          </a:p>
          <a:p>
            <a:pPr marL="0" indent="0">
              <a:buNone/>
            </a:pPr>
            <a:endParaRPr lang="en-US" dirty="0"/>
          </a:p>
        </p:txBody>
      </p:sp>
      <p:sp>
        <p:nvSpPr>
          <p:cNvPr id="3" name="Title 2"/>
          <p:cNvSpPr>
            <a:spLocks noGrp="1"/>
          </p:cNvSpPr>
          <p:nvPr>
            <p:ph type="title"/>
          </p:nvPr>
        </p:nvSpPr>
        <p:spPr/>
        <p:txBody>
          <a:bodyPr/>
          <a:lstStyle/>
          <a:p>
            <a:r>
              <a:rPr lang="en-US" dirty="0"/>
              <a:t>Additional Resources and 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271436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447801"/>
            <a:ext cx="8305800" cy="4114800"/>
          </a:xfrm>
        </p:spPr>
        <p:txBody>
          <a:bodyPr>
            <a:normAutofit fontScale="85000" lnSpcReduction="10000"/>
          </a:bodyPr>
          <a:lstStyle/>
          <a:p>
            <a:pPr marL="0" indent="0">
              <a:buNone/>
            </a:pPr>
            <a:r>
              <a:rPr lang="en-US" b="1" dirty="0"/>
              <a:t>Module 5 at a glance…</a:t>
            </a:r>
          </a:p>
          <a:p>
            <a:pPr marL="0" indent="0">
              <a:buNone/>
            </a:pPr>
            <a:endParaRPr lang="en-US" sz="1600" dirty="0"/>
          </a:p>
          <a:p>
            <a:pPr marL="0" indent="0">
              <a:buNone/>
            </a:pPr>
            <a:r>
              <a:rPr lang="en-US" sz="1800" dirty="0"/>
              <a:t>In Module 4, you considered ways learning spaces and activities provide valuable opportunities for scaffolding and supporting listening, speaking, vocabulary, and phonological awareness skill development.</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Explore specific activities for developing hand-eye coordination, finger and hand muscle strength, and left-to-right directionality needed for writing.</a:t>
            </a:r>
          </a:p>
          <a:p>
            <a:pPr marL="0" indent="0">
              <a:buNone/>
            </a:pPr>
            <a:endParaRPr lang="en-US" sz="1800" dirty="0"/>
          </a:p>
          <a:p>
            <a:r>
              <a:rPr lang="en-US" sz="1800" dirty="0"/>
              <a:t>Gain a better understanding of the important role of teachers in modeling meaningful purposes for writing. </a:t>
            </a:r>
          </a:p>
          <a:p>
            <a:endParaRPr lang="en-US" sz="1800" dirty="0"/>
          </a:p>
          <a:p>
            <a:r>
              <a:rPr lang="en-US" sz="1800" dirty="0"/>
              <a:t>Learn how to create age-appropriate activities to develop emergent writing skills.</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381000"/>
            <a:ext cx="8305800" cy="762000"/>
          </a:xfrm>
        </p:spPr>
        <p:txBody>
          <a:bodyPr>
            <a:normAutofit fontScale="90000"/>
          </a:bodyPr>
          <a:lstStyle/>
          <a:p>
            <a:r>
              <a:rPr lang="en-US" sz="2400" dirty="0"/>
              <a:t/>
            </a:r>
            <a:br>
              <a:rPr lang="en-US" sz="2400" dirty="0"/>
            </a:br>
            <a:r>
              <a:rPr lang="en-US" sz="3100" dirty="0"/>
              <a:t>Module 5: Developing Emergent Writers</a:t>
            </a:r>
            <a:br>
              <a:rPr lang="en-US" sz="3100" dirty="0"/>
            </a:br>
            <a:endParaRPr lang="en-US" sz="31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328012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b="1" dirty="0"/>
              <a:t>Learner Outcomes</a:t>
            </a:r>
            <a:r>
              <a:rPr lang="en-US" sz="1800" dirty="0"/>
              <a:t>:</a:t>
            </a:r>
          </a:p>
          <a:p>
            <a:pPr marL="0" indent="0">
              <a:buNone/>
            </a:pPr>
            <a:endParaRPr lang="en-US" sz="1800" dirty="0"/>
          </a:p>
          <a:p>
            <a:pPr lvl="0"/>
            <a:r>
              <a:rPr lang="en-US" sz="1800" dirty="0"/>
              <a:t>LO1: Learners will describe the ways fine motor activities prepare children for writing.</a:t>
            </a:r>
          </a:p>
          <a:p>
            <a:pPr marL="0" indent="0">
              <a:buNone/>
            </a:pPr>
            <a:endParaRPr lang="en-US" sz="1800" dirty="0"/>
          </a:p>
          <a:p>
            <a:pPr lvl="0"/>
            <a:r>
              <a:rPr lang="en-US" sz="1800" dirty="0"/>
              <a:t>LO2: Learners will describe the role teachers play in modeling purposeful writing and in providing opportunities for children to experiment with writing tools. </a:t>
            </a:r>
          </a:p>
          <a:p>
            <a:pPr marL="0" indent="0">
              <a:buNone/>
            </a:pPr>
            <a:endParaRPr lang="en-US" sz="1800" dirty="0"/>
          </a:p>
          <a:p>
            <a:pPr lvl="0"/>
            <a:r>
              <a:rPr lang="en-US" sz="1800" dirty="0"/>
              <a:t>LO3: Learners will create age-appropriate activities to develop emergent writing skills for children in their classroom.</a:t>
            </a:r>
          </a:p>
        </p:txBody>
      </p:sp>
      <p:sp>
        <p:nvSpPr>
          <p:cNvPr id="3" name="Title 2"/>
          <p:cNvSpPr>
            <a:spLocks noGrp="1"/>
          </p:cNvSpPr>
          <p:nvPr>
            <p:ph type="title"/>
          </p:nvPr>
        </p:nvSpPr>
        <p:spPr/>
        <p:txBody>
          <a:bodyPr>
            <a:normAutofit/>
          </a:bodyPr>
          <a:lstStyle/>
          <a:p>
            <a:r>
              <a:rPr lang="en-US" dirty="0"/>
              <a:t>Learner Outcomes for Module 5</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337775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09057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85000" lnSpcReduction="10000"/>
          </a:bodyPr>
          <a:lstStyle/>
          <a:p>
            <a:pPr marL="0" indent="0">
              <a:buNone/>
            </a:pPr>
            <a:r>
              <a:rPr lang="en-US" sz="1800" b="1" dirty="0"/>
              <a:t>Overview: </a:t>
            </a:r>
            <a:r>
              <a:rPr lang="en-US" sz="1800" dirty="0"/>
              <a:t>Module 5 will consist of 3 instructional presentations. These presentations will help you reflect on the special role a literacy-rich classroom environment plays in providing opportunities for children to develop emergent writing skills and interest in writing tools and materials.</a:t>
            </a:r>
          </a:p>
          <a:p>
            <a:pPr marL="0" indent="0">
              <a:buNone/>
            </a:pPr>
            <a:endParaRPr lang="en-US" sz="1800" dirty="0"/>
          </a:p>
          <a:p>
            <a:pPr lvl="0"/>
            <a:r>
              <a:rPr lang="en-US" sz="1800" dirty="0"/>
              <a:t>In </a:t>
            </a:r>
            <a:r>
              <a:rPr lang="en-US" sz="1800" b="1" dirty="0"/>
              <a:t>Presentation 1</a:t>
            </a:r>
            <a:r>
              <a:rPr lang="en-US" sz="1800" dirty="0"/>
              <a:t>, you will learn the importance of providing activities for children to develop muscles for hand-eye coordination, finger control, hand muscle strength, and left-to-right directionality. These skills physically prepare children for writing.  </a:t>
            </a:r>
          </a:p>
          <a:p>
            <a:pPr marL="0" indent="0">
              <a:buNone/>
            </a:pPr>
            <a:endParaRPr lang="en-US" sz="1800" dirty="0"/>
          </a:p>
          <a:p>
            <a:r>
              <a:rPr lang="en-US" sz="1800" dirty="0"/>
              <a:t>In </a:t>
            </a:r>
            <a:r>
              <a:rPr lang="en-US" sz="1800" b="1" dirty="0"/>
              <a:t>Presentation 2</a:t>
            </a:r>
            <a:r>
              <a:rPr lang="en-US" sz="1800" dirty="0"/>
              <a:t>, you will focus on the important role teachers play in modeling the use of writing tools and meaningful purposes for writing. </a:t>
            </a:r>
          </a:p>
          <a:p>
            <a:pPr marL="0" indent="0">
              <a:buNone/>
            </a:pPr>
            <a:endParaRPr lang="en-US" sz="1800" dirty="0"/>
          </a:p>
          <a:p>
            <a:pPr lvl="0"/>
            <a:r>
              <a:rPr lang="en-US" sz="1800" dirty="0"/>
              <a:t>In </a:t>
            </a:r>
            <a:r>
              <a:rPr lang="en-US" sz="1800" b="1" dirty="0"/>
              <a:t>Presentation 3</a:t>
            </a:r>
            <a:r>
              <a:rPr lang="en-US" sz="1800" dirty="0"/>
              <a:t>, </a:t>
            </a:r>
            <a:r>
              <a:rPr lang="en-US" sz="1900" dirty="0"/>
              <a:t>you will examine developmentally appropriate activities for developing emergent writing skills for children in the classroom.</a:t>
            </a:r>
            <a:endParaRPr lang="en-US" sz="1600" dirty="0"/>
          </a:p>
          <a:p>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a:t>Module 5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2094136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1</a:t>
            </a:r>
            <a:r>
              <a:rPr lang="en-US" sz="1800" dirty="0"/>
              <a:t>: Start at beginning of module and complete Presentation 1 and Practice Activity 1.</a:t>
            </a:r>
          </a:p>
          <a:p>
            <a:pPr marL="0" indent="0">
              <a:buNone/>
            </a:pPr>
            <a:endParaRPr lang="en-US" sz="1800" dirty="0"/>
          </a:p>
          <a:p>
            <a:r>
              <a:rPr lang="en-US" sz="1800" b="1" dirty="0"/>
              <a:t>Section 2</a:t>
            </a:r>
            <a:r>
              <a:rPr lang="en-US" sz="1800" dirty="0"/>
              <a:t>: Complete Presentation 2 and Practice Activity 2.</a:t>
            </a:r>
          </a:p>
          <a:p>
            <a:pPr marL="0" indent="0">
              <a:buNone/>
            </a:pPr>
            <a:endParaRPr lang="en-US" sz="1800" dirty="0"/>
          </a:p>
          <a:p>
            <a:r>
              <a:rPr lang="en-US" sz="1800" b="1" dirty="0"/>
              <a:t>Section 3: </a:t>
            </a:r>
            <a:r>
              <a:rPr lang="en-US" sz="1800" dirty="0"/>
              <a:t>Complete Presentation 3 and Practice Activity 3.</a:t>
            </a:r>
          </a:p>
          <a:p>
            <a:pPr marL="0" indent="0">
              <a:buNone/>
            </a:pPr>
            <a:endParaRPr lang="en-US" sz="1800" dirty="0"/>
          </a:p>
          <a:p>
            <a:r>
              <a:rPr lang="en-US" sz="1800" b="1" dirty="0"/>
              <a:t>Section 4:</a:t>
            </a:r>
            <a:r>
              <a:rPr lang="en-US" sz="1800" dirty="0"/>
              <a:t> Complete the Learning Application Assignment for Module 5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3101731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1800" dirty="0"/>
              <a:t>This Learning Application Assignment synthesizes all three learning outcomes and all parts will be submitted electronically to your literacy coach for feedback and support.</a:t>
            </a:r>
          </a:p>
          <a:p>
            <a:pPr marL="0" indent="0">
              <a:buNone/>
            </a:pPr>
            <a:endParaRPr lang="en-US" sz="1800" dirty="0"/>
          </a:p>
          <a:p>
            <a:pPr marL="0" indent="0">
              <a:buNone/>
            </a:pPr>
            <a:r>
              <a:rPr lang="en-US" sz="1800" dirty="0"/>
              <a:t>For the </a:t>
            </a:r>
            <a:r>
              <a:rPr lang="en-US" sz="1800" b="1" dirty="0"/>
              <a:t>first part </a:t>
            </a:r>
            <a:r>
              <a:rPr lang="en-US" sz="1800" dirty="0"/>
              <a:t>of this assignment, you will:</a:t>
            </a:r>
          </a:p>
          <a:p>
            <a:r>
              <a:rPr lang="en-US" sz="1800" dirty="0"/>
              <a:t>Choose an activity or learning center in your classroom to promote developmentally appropriate fine motor skills.</a:t>
            </a:r>
          </a:p>
          <a:p>
            <a:r>
              <a:rPr lang="en-US" sz="1800" dirty="0"/>
              <a:t>What kinds of fine motor skills will you add? Add at least two.  </a:t>
            </a:r>
          </a:p>
          <a:p>
            <a:r>
              <a:rPr lang="en-US" sz="1800" dirty="0"/>
              <a:t>How will you incorporate books into the area? </a:t>
            </a:r>
          </a:p>
          <a:p>
            <a:r>
              <a:rPr lang="en-US" sz="1800" dirty="0"/>
              <a:t>How can you connect activities to the books included? For example, lacing cards could represent book characters.</a:t>
            </a:r>
          </a:p>
          <a:p>
            <a:r>
              <a:rPr lang="en-US" sz="1800" dirty="0"/>
              <a:t>Intentionally plan your teacher-child interactions to introduce children to the activities. </a:t>
            </a:r>
          </a:p>
          <a:p>
            <a:pPr marL="0" indent="0">
              <a:buNone/>
            </a:pPr>
            <a:endParaRPr lang="en-US" sz="1800" dirty="0"/>
          </a:p>
          <a:p>
            <a:pPr marL="0" indent="0">
              <a:buNone/>
            </a:pPr>
            <a:r>
              <a:rPr lang="en-US" sz="1800" dirty="0"/>
              <a:t>When planning, consider the following:</a:t>
            </a:r>
          </a:p>
          <a:p>
            <a:pPr marL="0" indent="0">
              <a:buNone/>
            </a:pPr>
            <a:endParaRPr lang="en-US" sz="1800" dirty="0"/>
          </a:p>
          <a:p>
            <a:pPr lvl="0"/>
            <a:r>
              <a:rPr lang="en-US" sz="1800" dirty="0"/>
              <a:t>What objects, pictures, or label cards could you add for children to explore and encourage them to write about? </a:t>
            </a:r>
          </a:p>
          <a:p>
            <a:pPr lvl="0"/>
            <a:r>
              <a:rPr lang="en-US" sz="1800" dirty="0"/>
              <a:t>How can books be used to build knowledge? </a:t>
            </a:r>
          </a:p>
          <a:p>
            <a:pPr lvl="0"/>
            <a:r>
              <a:rPr lang="en-US" sz="1800" dirty="0"/>
              <a:t>How do books connect to interest in writing?</a:t>
            </a:r>
          </a:p>
          <a:p>
            <a:pPr marL="0" indent="0">
              <a:buNone/>
            </a:pPr>
            <a:endParaRPr lang="en-US" sz="1800" dirty="0"/>
          </a:p>
        </p:txBody>
      </p:sp>
      <p:sp>
        <p:nvSpPr>
          <p:cNvPr id="3" name="Title 2"/>
          <p:cNvSpPr>
            <a:spLocks noGrp="1"/>
          </p:cNvSpPr>
          <p:nvPr>
            <p:ph type="title"/>
          </p:nvPr>
        </p:nvSpPr>
        <p:spPr/>
        <p:txBody>
          <a:bodyPr>
            <a:normAutofit/>
          </a:bodyPr>
          <a:lstStyle/>
          <a:p>
            <a:r>
              <a:rPr lang="en-US" dirty="0"/>
              <a:t>Module 5: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237035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buNone/>
            </a:pPr>
            <a:r>
              <a:rPr lang="en-US" sz="2500" dirty="0"/>
              <a:t>For the </a:t>
            </a:r>
            <a:r>
              <a:rPr lang="en-US" sz="2500" b="1" dirty="0"/>
              <a:t>second part</a:t>
            </a:r>
            <a:r>
              <a:rPr lang="en-US" sz="2500" dirty="0"/>
              <a:t> of this assignment, you will:</a:t>
            </a:r>
          </a:p>
          <a:p>
            <a:pPr marL="0" indent="0">
              <a:buNone/>
            </a:pPr>
            <a:endParaRPr lang="en-US" sz="2500" dirty="0"/>
          </a:p>
          <a:p>
            <a:pPr lvl="0"/>
            <a:r>
              <a:rPr lang="en-US" sz="2500" dirty="0"/>
              <a:t>Photograph or video children engaged in the fine motor activities related to books that you added to a learning center or activity area.</a:t>
            </a:r>
          </a:p>
          <a:p>
            <a:pPr lvl="0"/>
            <a:r>
              <a:rPr lang="en-US" sz="2500" dirty="0"/>
              <a:t>View the photos or videos of taken, and </a:t>
            </a:r>
          </a:p>
          <a:p>
            <a:pPr lvl="0"/>
            <a:r>
              <a:rPr lang="en-US" sz="2500" dirty="0"/>
              <a:t>Respond to the reflection questions in the Learning Guide:</a:t>
            </a:r>
          </a:p>
          <a:p>
            <a:pPr marL="0" indent="0">
              <a:buNone/>
            </a:pPr>
            <a:r>
              <a:rPr lang="en-US" sz="2500" dirty="0"/>
              <a:t>             How did the activity help to create interactive, literacy-rich</a:t>
            </a:r>
          </a:p>
          <a:p>
            <a:pPr marL="0" indent="0">
              <a:buNone/>
            </a:pPr>
            <a:r>
              <a:rPr lang="en-US" sz="2500" dirty="0"/>
              <a:t>             experiences for children?</a:t>
            </a:r>
          </a:p>
          <a:p>
            <a:pPr marL="0" indent="0">
              <a:buNone/>
            </a:pPr>
            <a:endParaRPr lang="en-US" sz="2500" dirty="0"/>
          </a:p>
          <a:p>
            <a:pPr marL="0" indent="0">
              <a:buNone/>
            </a:pPr>
            <a:r>
              <a:rPr lang="en-US" sz="2500" dirty="0"/>
              <a:t>             How did intentional teacher-child interactions support fine motor development and interest in</a:t>
            </a:r>
          </a:p>
          <a:p>
            <a:pPr marL="0" indent="0">
              <a:buNone/>
            </a:pPr>
            <a:r>
              <a:rPr lang="en-US" sz="2500" dirty="0"/>
              <a:t>             writing? </a:t>
            </a:r>
          </a:p>
          <a:p>
            <a:pPr marL="0" indent="0">
              <a:buNone/>
            </a:pPr>
            <a:endParaRPr lang="en-US" sz="2500" dirty="0"/>
          </a:p>
          <a:p>
            <a:pPr marL="0" indent="0">
              <a:buNone/>
            </a:pPr>
            <a:r>
              <a:rPr lang="en-US" sz="2500" dirty="0"/>
              <a:t>             What writing skills did the activities build toward? (left-to-right directionality, hand/eye</a:t>
            </a:r>
          </a:p>
          <a:p>
            <a:pPr marL="0" indent="0">
              <a:buNone/>
            </a:pPr>
            <a:r>
              <a:rPr lang="en-US" sz="2500" dirty="0"/>
              <a:t>             coordination? Pencil grasp? Other?) </a:t>
            </a:r>
          </a:p>
          <a:p>
            <a:pPr marL="0" indent="0">
              <a:buNone/>
            </a:pPr>
            <a:endParaRPr lang="en-US" sz="2500" dirty="0"/>
          </a:p>
          <a:p>
            <a:pPr marL="0" indent="0">
              <a:buNone/>
            </a:pPr>
            <a:r>
              <a:rPr lang="en-US" sz="2500" dirty="0"/>
              <a:t>             How did the added books help to build children’s knowledge? What concepts were learned?</a:t>
            </a:r>
          </a:p>
          <a:p>
            <a:pPr marL="0" indent="0">
              <a:buNone/>
            </a:pPr>
            <a:endParaRPr lang="en-US" sz="2500" dirty="0"/>
          </a:p>
          <a:p>
            <a:pPr marL="0" indent="0">
              <a:buNone/>
            </a:pPr>
            <a:r>
              <a:rPr lang="en-US" sz="2500" dirty="0"/>
              <a:t>             How often did children engage with the activity?</a:t>
            </a:r>
          </a:p>
          <a:p>
            <a:pPr marL="0" indent="0">
              <a:buNone/>
            </a:pPr>
            <a:endParaRPr lang="en-US" sz="2500" dirty="0"/>
          </a:p>
          <a:p>
            <a:pPr marL="0" indent="0">
              <a:buNone/>
            </a:pPr>
            <a:r>
              <a:rPr lang="en-US" sz="2500" dirty="0"/>
              <a:t>             How did your own experiences with literacy and enjoyment of books</a:t>
            </a:r>
          </a:p>
          <a:p>
            <a:pPr marL="0" indent="0">
              <a:buNone/>
            </a:pPr>
            <a:r>
              <a:rPr lang="en-US" sz="2500" dirty="0"/>
              <a:t>             influence the way you introduced the activity to the children?</a:t>
            </a:r>
          </a:p>
          <a:p>
            <a:pPr marL="0" indent="0">
              <a:buNone/>
            </a:pPr>
            <a:r>
              <a:rPr lang="en-US" sz="2500" dirty="0"/>
              <a:t/>
            </a:r>
            <a:br>
              <a:rPr lang="en-US" sz="2500" dirty="0"/>
            </a:br>
            <a:endParaRPr lang="en-US" sz="2500" dirty="0"/>
          </a:p>
          <a:p>
            <a:pPr marL="0" indent="0">
              <a:buNone/>
            </a:pPr>
            <a:endParaRPr lang="en-US" dirty="0"/>
          </a:p>
        </p:txBody>
      </p:sp>
      <p:sp>
        <p:nvSpPr>
          <p:cNvPr id="3" name="Title 2"/>
          <p:cNvSpPr>
            <a:spLocks noGrp="1"/>
          </p:cNvSpPr>
          <p:nvPr>
            <p:ph type="title"/>
          </p:nvPr>
        </p:nvSpPr>
        <p:spPr/>
        <p:txBody>
          <a:bodyPr>
            <a:normAutofit/>
          </a:bodyPr>
          <a:lstStyle/>
          <a:p>
            <a:r>
              <a:rPr lang="en-US" dirty="0"/>
              <a:t>Module 5: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419951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10000"/>
          </a:bodyPr>
          <a:lstStyle/>
          <a:p>
            <a:r>
              <a:rPr lang="en-US" sz="1800" dirty="0"/>
              <a:t>Help families set up fine motor development activities at home. Take a photo of children engaged in a fine motor activity and send it home with instructions on how to set it up at home. Include a description of how this activity helps to build necessary muscles, coordination, and concentration needed for later writing.</a:t>
            </a:r>
          </a:p>
          <a:p>
            <a:pPr marL="0" indent="0">
              <a:buNone/>
            </a:pPr>
            <a:endParaRPr lang="en-US" sz="1800" dirty="0"/>
          </a:p>
          <a:p>
            <a:r>
              <a:rPr lang="en-US" sz="1800" dirty="0"/>
              <a:t>Encourage families to model purposeful writing to children as they write grocery lists, letters to mail, notes to child to put in the lunch box, </a:t>
            </a:r>
            <a:r>
              <a:rPr lang="en-US" sz="1800" dirty="0" err="1"/>
              <a:t>etc</a:t>
            </a:r>
            <a:r>
              <a:rPr lang="en-US" sz="1800" dirty="0"/>
              <a:t>…</a:t>
            </a:r>
          </a:p>
          <a:p>
            <a:pPr marL="0" indent="0">
              <a:buNone/>
            </a:pPr>
            <a:endParaRPr lang="en-US" sz="1800" dirty="0"/>
          </a:p>
          <a:p>
            <a:r>
              <a:rPr lang="en-US" sz="1800" dirty="0"/>
              <a:t>Families could set up a mini mail station at home where each family member has a mail slot to receive mail. Have paper and pencils available to write and send family members notes or drawings.</a:t>
            </a:r>
          </a:p>
          <a:p>
            <a:pPr marL="0" indent="0">
              <a:buNone/>
            </a:pPr>
            <a:endParaRPr lang="en-US" sz="1800" dirty="0"/>
          </a:p>
          <a:p>
            <a:r>
              <a:rPr lang="en-US" sz="1800" dirty="0"/>
              <a:t>For families with infants, stress the importance of crawling! </a:t>
            </a:r>
          </a:p>
        </p:txBody>
      </p:sp>
      <p:sp>
        <p:nvSpPr>
          <p:cNvPr id="3" name="Title 2"/>
          <p:cNvSpPr>
            <a:spLocks noGrp="1"/>
          </p:cNvSpPr>
          <p:nvPr>
            <p:ph type="title"/>
          </p:nvPr>
        </p:nvSpPr>
        <p:spPr/>
        <p:txBody>
          <a:bodyPr>
            <a:normAutofit/>
          </a:bodyPr>
          <a:lstStyle/>
          <a:p>
            <a:r>
              <a:rPr lang="en-US" sz="2000" dirty="0"/>
              <a:t>Module 5: Family Tips for Developing Emergent Writing Skills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pic>
        <p:nvPicPr>
          <p:cNvPr id="15" name="Content Placeholder 14">
            <a:extLst>
              <a:ext uri="{FF2B5EF4-FFF2-40B4-BE49-F238E27FC236}">
                <a16:creationId xmlns:a16="http://schemas.microsoft.com/office/drawing/2014/main" xmlns="" id="{DD32042B-63F1-46F2-A1B9-56D25C43BC9F}"/>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324600" y="2339181"/>
            <a:ext cx="3657600" cy="2438400"/>
          </a:xfrm>
        </p:spPr>
      </p:pic>
    </p:spTree>
    <p:extLst>
      <p:ext uri="{BB962C8B-B14F-4D97-AF65-F5344CB8AC3E}">
        <p14:creationId xmlns:p14="http://schemas.microsoft.com/office/powerpoint/2010/main" val="1550184841"/>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1147</Words>
  <Application>Microsoft Office PowerPoint</Application>
  <PresentationFormat>Widescreen</PresentationFormat>
  <Paragraphs>132</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Courier New</vt:lpstr>
      <vt:lpstr>Open Sans</vt:lpstr>
      <vt:lpstr>PermianSlabSerifTypeface</vt:lpstr>
      <vt:lpstr>Wingdings</vt:lpstr>
      <vt:lpstr>TDOE Template with Darker Green Band</vt:lpstr>
      <vt:lpstr>Module 5 Developing Emergent Writers  </vt:lpstr>
      <vt:lpstr> Module 5: Developing Emergent Writers </vt:lpstr>
      <vt:lpstr>Learner Outcomes for Module 5</vt:lpstr>
      <vt:lpstr>Connections to the “Read to be Ready” Campaign:</vt:lpstr>
      <vt:lpstr>Module 5 Overview</vt:lpstr>
      <vt:lpstr>Suggested Timeline for Completing Module</vt:lpstr>
      <vt:lpstr>Module 5: Learning Application Assignment</vt:lpstr>
      <vt:lpstr>Module 5: Learning Application Assignment</vt:lpstr>
      <vt:lpstr>Module 5: Family Tips for Developing Emergent Writing Skills</vt:lpstr>
      <vt:lpstr>Module 5: Family Engagement Piece</vt:lpstr>
      <vt:lpstr>Additional Resources and References</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Developing Emergent Writers  </dc:title>
  <dc:creator>Mindy Rainey</dc:creator>
  <cp:lastModifiedBy>Mindy Rainey</cp:lastModifiedBy>
  <cp:revision>2</cp:revision>
  <dcterms:created xsi:type="dcterms:W3CDTF">2018-11-15T21:22:56Z</dcterms:created>
  <dcterms:modified xsi:type="dcterms:W3CDTF">2019-02-11T19:52:04Z</dcterms:modified>
</cp:coreProperties>
</file>