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4" r:id="rId2"/>
    <p:sldId id="317" r:id="rId3"/>
    <p:sldId id="318" r:id="rId4"/>
    <p:sldId id="319" r:id="rId5"/>
    <p:sldId id="320" r:id="rId6"/>
    <p:sldId id="321" r:id="rId7"/>
    <p:sldId id="325" r:id="rId8"/>
    <p:sldId id="322" r:id="rId9"/>
    <p:sldId id="323" r:id="rId10"/>
    <p:sldId id="32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900" autoAdjust="0"/>
    <p:restoredTop sz="87516" autoAdjust="0"/>
  </p:normalViewPr>
  <p:slideViewPr>
    <p:cSldViewPr>
      <p:cViewPr varScale="1">
        <p:scale>
          <a:sx n="100" d="100"/>
          <a:sy n="10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0993B-4616-4742-91D9-E96B9DB009E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43DC4-BC59-4866-9225-3C05FFDFB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8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43DC4-BC59-4866-9225-3C05FFDFB2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4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2185987" y="1219200"/>
            <a:ext cx="47720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381000" y="381000"/>
            <a:ext cx="222694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amie.Waller@tn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atthew.Chandler@tn.go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6DF8-38C5-4B8E-B836-B70C67AF1E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E-Ticketing Requirements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F2386-5A41-4525-BEB4-163A0BF144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Special Provision 109 ETAS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949E4-4B1C-4EC7-B126-CEF0C0CEBE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Construction Division and Materials &amp; Tests Division</a:t>
            </a:r>
          </a:p>
        </p:txBody>
      </p:sp>
    </p:spTree>
    <p:extLst>
      <p:ext uri="{BB962C8B-B14F-4D97-AF65-F5344CB8AC3E}">
        <p14:creationId xmlns:p14="http://schemas.microsoft.com/office/powerpoint/2010/main" val="165204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4443D8F-D4AC-4157-8CBD-0BAB4682C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031"/>
          <a:stretch/>
        </p:blipFill>
        <p:spPr>
          <a:xfrm>
            <a:off x="152400" y="1066800"/>
            <a:ext cx="8839200" cy="4876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Construction Division Resources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76E31DC-B8F4-49AD-8BAA-15F31D6AB8FD}"/>
              </a:ext>
            </a:extLst>
          </p:cNvPr>
          <p:cNvCxnSpPr/>
          <p:nvPr/>
        </p:nvCxnSpPr>
        <p:spPr>
          <a:xfrm flipH="1">
            <a:off x="4419600" y="4419600"/>
            <a:ext cx="1143000" cy="0"/>
          </a:xfrm>
          <a:prstGeom prst="straightConnector1">
            <a:avLst/>
          </a:prstGeom>
          <a:ln w="762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SP109ETAS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021E9-9929-4BAA-95A2-CA7C1BCD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4" y="1117597"/>
            <a:ext cx="9096376" cy="5562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Currently applied to interstate resurfacing projects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Provide an e-ticket in lieu of paper ticket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Must be automatically generated and integrated with the scales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Must contain all required information normally found on ticket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altLang="en-US" sz="2400" dirty="0"/>
              <a:t>Including CPW Certification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Provide a shift summary for each continuous shift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Each ticket and shift summary must print to pdf for export on request.</a:t>
            </a:r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5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of SP109ETAS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021E9-9929-4BAA-95A2-CA7C1BCD5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System must maintain data thru loss of signal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Data in the system must be secure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altLang="en-US" sz="2400" dirty="0"/>
              <a:t>No possibility of tampering with data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Must be accessible to the Department at any time during the placement of the mixture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altLang="en-US" sz="2400" dirty="0"/>
              <a:t>Inspector in the field shall have access while trucks are delivering thru smartphone app or website.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Automatically generate the time stamp when off loaded into the shuttle buggy</a:t>
            </a:r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9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Automatically Generated?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021E9-9929-4BAA-95A2-CA7C1BCD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275" y="1117597"/>
            <a:ext cx="8839200" cy="5562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Can the Driver push a button?    </a:t>
            </a:r>
            <a:r>
              <a:rPr lang="en-US" altLang="en-US" sz="2800" dirty="0">
                <a:solidFill>
                  <a:srgbClr val="FF0000"/>
                </a:solidFill>
              </a:rPr>
              <a:t>No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Can the Paving Foreman push the button?   </a:t>
            </a:r>
            <a:r>
              <a:rPr lang="en-US" altLang="en-US" sz="2800" dirty="0">
                <a:solidFill>
                  <a:srgbClr val="FF0000"/>
                </a:solidFill>
              </a:rPr>
              <a:t>No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Will the TDOT Inspector push a button?   </a:t>
            </a:r>
            <a:r>
              <a:rPr lang="en-US" altLang="en-US" sz="2800" dirty="0">
                <a:solidFill>
                  <a:srgbClr val="FF0000"/>
                </a:solidFill>
              </a:rPr>
              <a:t>No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altLang="en-US" dirty="0"/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endParaRPr lang="en-US" dirty="0"/>
          </a:p>
        </p:txBody>
      </p:sp>
      <p:pic>
        <p:nvPicPr>
          <p:cNvPr id="1026" name="Picture 2" descr="Please keep drivers alive with contact-free delivery, Foodpanda and Grab  ask | Coconuts Bangkok">
            <a:extLst>
              <a:ext uri="{FF2B5EF4-FFF2-40B4-BE49-F238E27FC236}">
                <a16:creationId xmlns:a16="http://schemas.microsoft.com/office/drawing/2014/main" id="{F66CE5BD-18BA-4AE2-9F36-00890902E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564" y="3124200"/>
            <a:ext cx="5542872" cy="302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38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84227"/>
            <a:ext cx="8839200" cy="825500"/>
          </a:xfrm>
        </p:spPr>
        <p:txBody>
          <a:bodyPr/>
          <a:lstStyle/>
          <a:p>
            <a:r>
              <a:rPr lang="en-US" dirty="0"/>
              <a:t>E-ticketing Software and 109ETAS </a:t>
            </a:r>
            <a:r>
              <a:rPr lang="en-US" dirty="0" err="1"/>
              <a:t>Req’mts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2C07AF-DB7E-4A13-BF43-2179EE65CA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73" r="3380"/>
          <a:stretch/>
        </p:blipFill>
        <p:spPr>
          <a:xfrm>
            <a:off x="3503412" y="1009727"/>
            <a:ext cx="5576148" cy="5147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18EB7F-00ED-4D4F-8551-590656C3E253}"/>
              </a:ext>
            </a:extLst>
          </p:cNvPr>
          <p:cNvSpPr txBox="1"/>
          <p:nvPr/>
        </p:nvSpPr>
        <p:spPr>
          <a:xfrm>
            <a:off x="239099" y="1162053"/>
            <a:ext cx="19663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Almost all     e-ticketing programs can currently, or can be customized to provide:</a:t>
            </a:r>
          </a:p>
        </p:txBody>
      </p:sp>
      <p:sp>
        <p:nvSpPr>
          <p:cNvPr id="26" name="Diagonal Stripe 25">
            <a:extLst>
              <a:ext uri="{FF2B5EF4-FFF2-40B4-BE49-F238E27FC236}">
                <a16:creationId xmlns:a16="http://schemas.microsoft.com/office/drawing/2014/main" id="{D160A09A-A163-4125-9342-C696CF7D014E}"/>
              </a:ext>
            </a:extLst>
          </p:cNvPr>
          <p:cNvSpPr/>
          <p:nvPr/>
        </p:nvSpPr>
        <p:spPr>
          <a:xfrm>
            <a:off x="3286572" y="1003303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7" name="Diagonal Stripe 26">
            <a:extLst>
              <a:ext uri="{FF2B5EF4-FFF2-40B4-BE49-F238E27FC236}">
                <a16:creationId xmlns:a16="http://schemas.microsoft.com/office/drawing/2014/main" id="{4DDF0C1D-73A5-4F2F-B6DB-9D3303643239}"/>
              </a:ext>
            </a:extLst>
          </p:cNvPr>
          <p:cNvSpPr/>
          <p:nvPr/>
        </p:nvSpPr>
        <p:spPr>
          <a:xfrm flipH="1">
            <a:off x="3057972" y="1162053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8" name="Diagonal Stripe 27">
            <a:extLst>
              <a:ext uri="{FF2B5EF4-FFF2-40B4-BE49-F238E27FC236}">
                <a16:creationId xmlns:a16="http://schemas.microsoft.com/office/drawing/2014/main" id="{05F95604-B809-4E2B-9943-30F036A80164}"/>
              </a:ext>
            </a:extLst>
          </p:cNvPr>
          <p:cNvSpPr/>
          <p:nvPr/>
        </p:nvSpPr>
        <p:spPr>
          <a:xfrm>
            <a:off x="3276600" y="1352550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Diagonal Stripe 28">
            <a:extLst>
              <a:ext uri="{FF2B5EF4-FFF2-40B4-BE49-F238E27FC236}">
                <a16:creationId xmlns:a16="http://schemas.microsoft.com/office/drawing/2014/main" id="{1B184471-2B66-423E-B6B0-E35F1327AF89}"/>
              </a:ext>
            </a:extLst>
          </p:cNvPr>
          <p:cNvSpPr/>
          <p:nvPr/>
        </p:nvSpPr>
        <p:spPr>
          <a:xfrm flipH="1">
            <a:off x="3048000" y="1511300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0" name="Diagonal Stripe 29">
            <a:extLst>
              <a:ext uri="{FF2B5EF4-FFF2-40B4-BE49-F238E27FC236}">
                <a16:creationId xmlns:a16="http://schemas.microsoft.com/office/drawing/2014/main" id="{2011CE4A-062B-48D3-8274-0D83548F039A}"/>
              </a:ext>
            </a:extLst>
          </p:cNvPr>
          <p:cNvSpPr/>
          <p:nvPr/>
        </p:nvSpPr>
        <p:spPr>
          <a:xfrm>
            <a:off x="3266628" y="1701797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1" name="Diagonal Stripe 30">
            <a:extLst>
              <a:ext uri="{FF2B5EF4-FFF2-40B4-BE49-F238E27FC236}">
                <a16:creationId xmlns:a16="http://schemas.microsoft.com/office/drawing/2014/main" id="{F30EB597-A659-45E9-A707-C92D85F26184}"/>
              </a:ext>
            </a:extLst>
          </p:cNvPr>
          <p:cNvSpPr/>
          <p:nvPr/>
        </p:nvSpPr>
        <p:spPr>
          <a:xfrm flipH="1">
            <a:off x="3038028" y="1860547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2" name="Diagonal Stripe 31">
            <a:extLst>
              <a:ext uri="{FF2B5EF4-FFF2-40B4-BE49-F238E27FC236}">
                <a16:creationId xmlns:a16="http://schemas.microsoft.com/office/drawing/2014/main" id="{8E04D742-968A-4002-BB4D-0A09504DBDE9}"/>
              </a:ext>
            </a:extLst>
          </p:cNvPr>
          <p:cNvSpPr/>
          <p:nvPr/>
        </p:nvSpPr>
        <p:spPr>
          <a:xfrm>
            <a:off x="3256656" y="2051044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3" name="Diagonal Stripe 32">
            <a:extLst>
              <a:ext uri="{FF2B5EF4-FFF2-40B4-BE49-F238E27FC236}">
                <a16:creationId xmlns:a16="http://schemas.microsoft.com/office/drawing/2014/main" id="{8F96F07D-5F3F-4933-A7DF-7D1AFDB8D3B7}"/>
              </a:ext>
            </a:extLst>
          </p:cNvPr>
          <p:cNvSpPr/>
          <p:nvPr/>
        </p:nvSpPr>
        <p:spPr>
          <a:xfrm flipH="1">
            <a:off x="3028056" y="2209794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4" name="Diagonal Stripe 33">
            <a:extLst>
              <a:ext uri="{FF2B5EF4-FFF2-40B4-BE49-F238E27FC236}">
                <a16:creationId xmlns:a16="http://schemas.microsoft.com/office/drawing/2014/main" id="{953D4488-E99C-4AAD-9074-05857090542D}"/>
              </a:ext>
            </a:extLst>
          </p:cNvPr>
          <p:cNvSpPr/>
          <p:nvPr/>
        </p:nvSpPr>
        <p:spPr>
          <a:xfrm>
            <a:off x="3246684" y="2400291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5" name="Diagonal Stripe 34">
            <a:extLst>
              <a:ext uri="{FF2B5EF4-FFF2-40B4-BE49-F238E27FC236}">
                <a16:creationId xmlns:a16="http://schemas.microsoft.com/office/drawing/2014/main" id="{687CC8D4-33F6-4BBB-839F-8E9B604F37F6}"/>
              </a:ext>
            </a:extLst>
          </p:cNvPr>
          <p:cNvSpPr/>
          <p:nvPr/>
        </p:nvSpPr>
        <p:spPr>
          <a:xfrm flipH="1">
            <a:off x="3018084" y="2559041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6" name="Diagonal Stripe 35">
            <a:extLst>
              <a:ext uri="{FF2B5EF4-FFF2-40B4-BE49-F238E27FC236}">
                <a16:creationId xmlns:a16="http://schemas.microsoft.com/office/drawing/2014/main" id="{0C84D144-8B35-4292-92BF-60656FDDFFD6}"/>
              </a:ext>
            </a:extLst>
          </p:cNvPr>
          <p:cNvSpPr/>
          <p:nvPr/>
        </p:nvSpPr>
        <p:spPr>
          <a:xfrm>
            <a:off x="3236712" y="2749538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7" name="Diagonal Stripe 36">
            <a:extLst>
              <a:ext uri="{FF2B5EF4-FFF2-40B4-BE49-F238E27FC236}">
                <a16:creationId xmlns:a16="http://schemas.microsoft.com/office/drawing/2014/main" id="{92684011-5EAF-432C-907D-A3EC8E5BF7BC}"/>
              </a:ext>
            </a:extLst>
          </p:cNvPr>
          <p:cNvSpPr/>
          <p:nvPr/>
        </p:nvSpPr>
        <p:spPr>
          <a:xfrm flipH="1">
            <a:off x="3008112" y="2908288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8" name="Diagonal Stripe 37">
            <a:extLst>
              <a:ext uri="{FF2B5EF4-FFF2-40B4-BE49-F238E27FC236}">
                <a16:creationId xmlns:a16="http://schemas.microsoft.com/office/drawing/2014/main" id="{6AF56674-06D4-4219-8B2C-209C4975E811}"/>
              </a:ext>
            </a:extLst>
          </p:cNvPr>
          <p:cNvSpPr/>
          <p:nvPr/>
        </p:nvSpPr>
        <p:spPr>
          <a:xfrm>
            <a:off x="3226740" y="3098785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9" name="Diagonal Stripe 38">
            <a:extLst>
              <a:ext uri="{FF2B5EF4-FFF2-40B4-BE49-F238E27FC236}">
                <a16:creationId xmlns:a16="http://schemas.microsoft.com/office/drawing/2014/main" id="{02C11F09-138E-464B-8844-56E08928A3C6}"/>
              </a:ext>
            </a:extLst>
          </p:cNvPr>
          <p:cNvSpPr/>
          <p:nvPr/>
        </p:nvSpPr>
        <p:spPr>
          <a:xfrm flipH="1">
            <a:off x="2998140" y="3257535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0" name="Diagonal Stripe 39">
            <a:extLst>
              <a:ext uri="{FF2B5EF4-FFF2-40B4-BE49-F238E27FC236}">
                <a16:creationId xmlns:a16="http://schemas.microsoft.com/office/drawing/2014/main" id="{D2B396EB-371B-4A67-9EA9-F10E45C9CFDF}"/>
              </a:ext>
            </a:extLst>
          </p:cNvPr>
          <p:cNvSpPr/>
          <p:nvPr/>
        </p:nvSpPr>
        <p:spPr>
          <a:xfrm>
            <a:off x="3216768" y="3448032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1" name="Diagonal Stripe 40">
            <a:extLst>
              <a:ext uri="{FF2B5EF4-FFF2-40B4-BE49-F238E27FC236}">
                <a16:creationId xmlns:a16="http://schemas.microsoft.com/office/drawing/2014/main" id="{A4815566-DEAB-4191-B671-5E83C8BC9BAF}"/>
              </a:ext>
            </a:extLst>
          </p:cNvPr>
          <p:cNvSpPr/>
          <p:nvPr/>
        </p:nvSpPr>
        <p:spPr>
          <a:xfrm flipH="1">
            <a:off x="2988168" y="3606782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2" name="Diagonal Stripe 41">
            <a:extLst>
              <a:ext uri="{FF2B5EF4-FFF2-40B4-BE49-F238E27FC236}">
                <a16:creationId xmlns:a16="http://schemas.microsoft.com/office/drawing/2014/main" id="{685943C9-8D76-4AB2-89C4-EA2803391D8A}"/>
              </a:ext>
            </a:extLst>
          </p:cNvPr>
          <p:cNvSpPr/>
          <p:nvPr/>
        </p:nvSpPr>
        <p:spPr>
          <a:xfrm>
            <a:off x="3206796" y="3797279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3" name="Diagonal Stripe 42">
            <a:extLst>
              <a:ext uri="{FF2B5EF4-FFF2-40B4-BE49-F238E27FC236}">
                <a16:creationId xmlns:a16="http://schemas.microsoft.com/office/drawing/2014/main" id="{5F2017EF-381D-4BE0-BAF7-A450284DCDC0}"/>
              </a:ext>
            </a:extLst>
          </p:cNvPr>
          <p:cNvSpPr/>
          <p:nvPr/>
        </p:nvSpPr>
        <p:spPr>
          <a:xfrm flipH="1">
            <a:off x="2978196" y="3956029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4" name="Diagonal Stripe 43">
            <a:extLst>
              <a:ext uri="{FF2B5EF4-FFF2-40B4-BE49-F238E27FC236}">
                <a16:creationId xmlns:a16="http://schemas.microsoft.com/office/drawing/2014/main" id="{2A3E44EC-6D9B-4CF3-B8E3-B151423759B4}"/>
              </a:ext>
            </a:extLst>
          </p:cNvPr>
          <p:cNvSpPr/>
          <p:nvPr/>
        </p:nvSpPr>
        <p:spPr>
          <a:xfrm>
            <a:off x="3196824" y="4146526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5" name="Diagonal Stripe 44">
            <a:extLst>
              <a:ext uri="{FF2B5EF4-FFF2-40B4-BE49-F238E27FC236}">
                <a16:creationId xmlns:a16="http://schemas.microsoft.com/office/drawing/2014/main" id="{5D2741C3-139F-47A1-B866-5F39AE0B3DC0}"/>
              </a:ext>
            </a:extLst>
          </p:cNvPr>
          <p:cNvSpPr/>
          <p:nvPr/>
        </p:nvSpPr>
        <p:spPr>
          <a:xfrm flipH="1">
            <a:off x="2968224" y="4305276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6" name="Diagonal Stripe 45">
            <a:extLst>
              <a:ext uri="{FF2B5EF4-FFF2-40B4-BE49-F238E27FC236}">
                <a16:creationId xmlns:a16="http://schemas.microsoft.com/office/drawing/2014/main" id="{723405EC-C5FD-4EB8-A77E-B220023B6F7A}"/>
              </a:ext>
            </a:extLst>
          </p:cNvPr>
          <p:cNvSpPr/>
          <p:nvPr/>
        </p:nvSpPr>
        <p:spPr>
          <a:xfrm>
            <a:off x="3186852" y="4495773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47" name="Diagonal Stripe 46">
            <a:extLst>
              <a:ext uri="{FF2B5EF4-FFF2-40B4-BE49-F238E27FC236}">
                <a16:creationId xmlns:a16="http://schemas.microsoft.com/office/drawing/2014/main" id="{DC2F77D3-B222-4F8A-B500-62B1EFCA3315}"/>
              </a:ext>
            </a:extLst>
          </p:cNvPr>
          <p:cNvSpPr/>
          <p:nvPr/>
        </p:nvSpPr>
        <p:spPr>
          <a:xfrm flipH="1">
            <a:off x="2958252" y="4654523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0" name="Diagonal Stripe 49">
            <a:extLst>
              <a:ext uri="{FF2B5EF4-FFF2-40B4-BE49-F238E27FC236}">
                <a16:creationId xmlns:a16="http://schemas.microsoft.com/office/drawing/2014/main" id="{920A9BAE-6B20-47D0-B077-86CEF9EBE872}"/>
              </a:ext>
            </a:extLst>
          </p:cNvPr>
          <p:cNvSpPr/>
          <p:nvPr/>
        </p:nvSpPr>
        <p:spPr>
          <a:xfrm>
            <a:off x="3214980" y="4889146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1" name="Diagonal Stripe 50">
            <a:extLst>
              <a:ext uri="{FF2B5EF4-FFF2-40B4-BE49-F238E27FC236}">
                <a16:creationId xmlns:a16="http://schemas.microsoft.com/office/drawing/2014/main" id="{5898B464-104B-49A7-9F03-A10962238D2E}"/>
              </a:ext>
            </a:extLst>
          </p:cNvPr>
          <p:cNvSpPr/>
          <p:nvPr/>
        </p:nvSpPr>
        <p:spPr>
          <a:xfrm flipH="1">
            <a:off x="2998140" y="5032703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2" name="Diagonal Stripe 51">
            <a:extLst>
              <a:ext uri="{FF2B5EF4-FFF2-40B4-BE49-F238E27FC236}">
                <a16:creationId xmlns:a16="http://schemas.microsoft.com/office/drawing/2014/main" id="{F1D77437-CD12-4BBB-ABB1-66F6AF8A8044}"/>
              </a:ext>
            </a:extLst>
          </p:cNvPr>
          <p:cNvSpPr/>
          <p:nvPr/>
        </p:nvSpPr>
        <p:spPr>
          <a:xfrm>
            <a:off x="3156936" y="5543514"/>
            <a:ext cx="228600" cy="323850"/>
          </a:xfrm>
          <a:prstGeom prst="diagStripe">
            <a:avLst>
              <a:gd name="adj" fmla="val 653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3" name="Diagonal Stripe 52">
            <a:extLst>
              <a:ext uri="{FF2B5EF4-FFF2-40B4-BE49-F238E27FC236}">
                <a16:creationId xmlns:a16="http://schemas.microsoft.com/office/drawing/2014/main" id="{1F6CB1C6-3E7B-4660-BA41-131B59826C3B}"/>
              </a:ext>
            </a:extLst>
          </p:cNvPr>
          <p:cNvSpPr/>
          <p:nvPr/>
        </p:nvSpPr>
        <p:spPr>
          <a:xfrm flipH="1">
            <a:off x="2928336" y="5702264"/>
            <a:ext cx="228600" cy="165100"/>
          </a:xfrm>
          <a:prstGeom prst="diagStrip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849AED-11EA-441F-9CA0-C3128E83AA8A}"/>
              </a:ext>
            </a:extLst>
          </p:cNvPr>
          <p:cNvSpPr txBox="1"/>
          <p:nvPr/>
        </p:nvSpPr>
        <p:spPr>
          <a:xfrm>
            <a:off x="2066597" y="5212996"/>
            <a:ext cx="97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Except…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EAD61AD-0630-40BC-BBC0-C78CF127050D}"/>
              </a:ext>
            </a:extLst>
          </p:cNvPr>
          <p:cNvSpPr txBox="1"/>
          <p:nvPr/>
        </p:nvSpPr>
        <p:spPr>
          <a:xfrm>
            <a:off x="3136957" y="5079365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169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about Automatic Delivery Stamps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021E9-9929-4BAA-95A2-CA7C1BCD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05200"/>
            <a:ext cx="8839200" cy="32004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en-US" sz="2800" dirty="0"/>
              <a:t>    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TDOT E-ticketing Committee has been meeting with many e-ticketing software companies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800" dirty="0"/>
              <a:t>We have developed a list of companies that have demonstrated the ability to meet all aspects of SP109ETAS, including the delivery stamp.</a:t>
            </a:r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pPr marL="457200" indent="-457200">
              <a:spcBef>
                <a:spcPts val="1200"/>
              </a:spcBef>
            </a:pPr>
            <a:endParaRPr lang="en-US" altLang="en-US" sz="2800" dirty="0"/>
          </a:p>
          <a:p>
            <a:endParaRPr lang="en-US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9AC4CB88-E3B2-42CF-A856-E24DB176B2D0}"/>
              </a:ext>
            </a:extLst>
          </p:cNvPr>
          <p:cNvSpPr/>
          <p:nvPr/>
        </p:nvSpPr>
        <p:spPr>
          <a:xfrm>
            <a:off x="1066800" y="1371600"/>
            <a:ext cx="3352800" cy="22098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So, who can automatically generate delivery time?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C32DFC7-236A-4A5E-890A-BD9130B2CEF8}"/>
              </a:ext>
            </a:extLst>
          </p:cNvPr>
          <p:cNvSpPr/>
          <p:nvPr/>
        </p:nvSpPr>
        <p:spPr>
          <a:xfrm>
            <a:off x="4991100" y="1343025"/>
            <a:ext cx="3086100" cy="226695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hear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only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one company can do that, does TDOT want a monopoly?</a:t>
            </a:r>
          </a:p>
        </p:txBody>
      </p:sp>
    </p:spTree>
    <p:extLst>
      <p:ext uri="{BB962C8B-B14F-4D97-AF65-F5344CB8AC3E}">
        <p14:creationId xmlns:p14="http://schemas.microsoft.com/office/powerpoint/2010/main" val="327234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FA89-56EB-4AB9-B392-AB255405B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25500"/>
          </a:xfrm>
        </p:spPr>
        <p:txBody>
          <a:bodyPr/>
          <a:lstStyle/>
          <a:p>
            <a:r>
              <a:rPr lang="en-US" dirty="0"/>
              <a:t>How to get on the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017E8-9698-46D1-AC0D-FCC6A1764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E-ticketing Company that is seeking to become Qualified for SP109ETAS should reach out to Jamie Waller or Matt Chandler to set up a demonstration meeting.</a:t>
            </a:r>
          </a:p>
          <a:p>
            <a:pPr lvl="1"/>
            <a:r>
              <a:rPr lang="en-US" dirty="0">
                <a:hlinkClick r:id="rId3"/>
              </a:rPr>
              <a:t>Jamie.Waller@tn.gov</a:t>
            </a:r>
            <a:r>
              <a:rPr lang="en-US" dirty="0"/>
              <a:t>  </a:t>
            </a:r>
          </a:p>
          <a:p>
            <a:pPr lvl="1"/>
            <a:r>
              <a:rPr lang="en-US" dirty="0">
                <a:hlinkClick r:id="rId4"/>
              </a:rPr>
              <a:t>Matthew.Chandler@tn.gov</a:t>
            </a:r>
            <a:endParaRPr lang="en-US" dirty="0"/>
          </a:p>
          <a:p>
            <a:r>
              <a:rPr lang="en-US" dirty="0"/>
              <a:t>The demonstration meeting will include reviewing the software’s capabilities and discussing how it will meet the automated delivery requirement.</a:t>
            </a:r>
          </a:p>
          <a:p>
            <a:r>
              <a:rPr lang="en-US" dirty="0"/>
              <a:t>Just because a contractor uses someone from the list does not mean it automatically meets the requirements.</a:t>
            </a:r>
          </a:p>
          <a:p>
            <a:pPr lvl="1"/>
            <a:r>
              <a:rPr lang="en-US" dirty="0"/>
              <a:t>Each E-ticketing Software entry on the list was qualified based on the ability of an options package to meet our requirements.</a:t>
            </a:r>
          </a:p>
          <a:p>
            <a:pPr lvl="1"/>
            <a:r>
              <a:rPr lang="en-US" dirty="0"/>
              <a:t>Contractors should ensure that all SP109ETAS requirements are being met with their software prior to starting work.</a:t>
            </a:r>
          </a:p>
        </p:txBody>
      </p:sp>
    </p:spTree>
    <p:extLst>
      <p:ext uri="{BB962C8B-B14F-4D97-AF65-F5344CB8AC3E}">
        <p14:creationId xmlns:p14="http://schemas.microsoft.com/office/powerpoint/2010/main" val="174388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E-Ticketing Software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691625-5AB5-4ECF-915D-6862CCA5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Department has posted a list of these and will update as more demonstrate their capabilities.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9679D0-0086-457F-B549-466834FB7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2133600"/>
            <a:ext cx="62865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5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C9D3E-47D6-49DA-A5C1-18EEFACA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Posted on M&amp;T Field Ops….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8D1E446-EC64-4F05-84CD-48BF791D0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64624"/>
            <a:ext cx="8839200" cy="4719352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D3844F-60F2-469E-B2EA-6AE2CD32F4C2}"/>
              </a:ext>
            </a:extLst>
          </p:cNvPr>
          <p:cNvCxnSpPr/>
          <p:nvPr/>
        </p:nvCxnSpPr>
        <p:spPr>
          <a:xfrm flipH="1">
            <a:off x="4953000" y="6172200"/>
            <a:ext cx="1143000" cy="0"/>
          </a:xfrm>
          <a:prstGeom prst="straightConnector1">
            <a:avLst/>
          </a:prstGeom>
          <a:ln w="762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07980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10955</TotalTime>
  <Words>416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PermianSlabSerifTypeface</vt:lpstr>
      <vt:lpstr>PowerPoint B</vt:lpstr>
      <vt:lpstr>E-Ticketing Requirements</vt:lpstr>
      <vt:lpstr>Requirements of SP109ETAS</vt:lpstr>
      <vt:lpstr>Requirements of SP109ETAS</vt:lpstr>
      <vt:lpstr>Automatically Generated?</vt:lpstr>
      <vt:lpstr>E-ticketing Software and 109ETAS Req’mts</vt:lpstr>
      <vt:lpstr>FAQ about Automatic Delivery Stamps</vt:lpstr>
      <vt:lpstr>How to get on the list?</vt:lpstr>
      <vt:lpstr>Qualified E-Ticketing Software</vt:lpstr>
      <vt:lpstr>Posted on M&amp;T Field Ops….</vt:lpstr>
      <vt:lpstr>And Construction Division Resources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Matthew Chandler</cp:lastModifiedBy>
  <cp:revision>102</cp:revision>
  <dcterms:created xsi:type="dcterms:W3CDTF">2015-04-20T20:04:50Z</dcterms:created>
  <dcterms:modified xsi:type="dcterms:W3CDTF">2021-03-02T20:16:29Z</dcterms:modified>
</cp:coreProperties>
</file>