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7" r:id="rId7"/>
    <p:sldId id="271" r:id="rId8"/>
    <p:sldId id="275" r:id="rId9"/>
    <p:sldId id="276" r:id="rId10"/>
    <p:sldId id="277" r:id="rId11"/>
    <p:sldId id="278" r:id="rId12"/>
    <p:sldId id="279" r:id="rId13"/>
    <p:sldId id="274" r:id="rId14"/>
    <p:sldId id="265" r:id="rId15"/>
    <p:sldId id="268" r:id="rId16"/>
    <p:sldId id="263" r:id="rId17"/>
    <p:sldId id="272" r:id="rId18"/>
    <p:sldId id="270" r:id="rId19"/>
    <p:sldId id="266" r:id="rId20"/>
    <p:sldId id="264" r:id="rId21"/>
    <p:sldId id="26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F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75" autoAdjust="0"/>
  </p:normalViewPr>
  <p:slideViewPr>
    <p:cSldViewPr>
      <p:cViewPr varScale="1">
        <p:scale>
          <a:sx n="76" d="100"/>
          <a:sy n="76" d="100"/>
        </p:scale>
        <p:origin x="164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47899" y="1168400"/>
            <a:ext cx="6578602" cy="28448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3617188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628" y="422909"/>
            <a:ext cx="2766540" cy="1196342"/>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3200400" y="3874770"/>
            <a:ext cx="59436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276600" y="3962400"/>
            <a:ext cx="57150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3525" y="3321685"/>
            <a:ext cx="3346450" cy="3346450"/>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9" r:id="rId10"/>
    <p:sldLayoutId id="2147483674"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Lesley.Unterwegner@tn.gov" TargetMode="External"/><Relationship Id="rId2" Type="http://schemas.openxmlformats.org/officeDocument/2006/relationships/hyperlink" Target="https://www.tn.gov/tdot/multimodal-transportation-resources/omat/5310-program.html"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mailto:James.W.White@tn.gov" TargetMode="External"/><Relationship Id="rId2" Type="http://schemas.openxmlformats.org/officeDocument/2006/relationships/hyperlink" Target="mailto:Pamela.Sharp@tn.gov" TargetMode="Externa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hyperlink" Target="https://www.dol.gov/general/topics/posters" TargetMode="Externa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hyperlink" Target="mailto:megan.chalk@cot.tn.gov" TargetMode="Externa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hyperlink" Target="https://www.transit.dot.gov/funding/grants/enhanced-mobility-seniors-individuals-disabilities-section-5310"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mailto:Nicquayleeonntea.Moore@tn.gov" TargetMode="External"/><Relationship Id="rId2" Type="http://schemas.openxmlformats.org/officeDocument/2006/relationships/hyperlink" Target="mailto:Emily.Duchac@tn.gov" TargetMode="External"/><Relationship Id="rId1" Type="http://schemas.openxmlformats.org/officeDocument/2006/relationships/slideLayout" Target="../slideLayouts/slideLayout7.xml"/><Relationship Id="rId5" Type="http://schemas.openxmlformats.org/officeDocument/2006/relationships/hyperlink" Target="https://www.tn.gov/tdot/multimodal-transportation-resources/omat/5310-program.html" TargetMode="External"/><Relationship Id="rId4" Type="http://schemas.openxmlformats.org/officeDocument/2006/relationships/hyperlink" Target="mailto:Lesley.Unterwegner@tn.go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hyperlink" Target="mailto:TDOT.MultiModalAdmin@tn.gov"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mailto:TDOT.MultiModalAdmin@tn.gov"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mailto:TDOT.MultiModalAdmin@tn.gov"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Section 5310 Program: </a:t>
            </a:r>
            <a:r>
              <a:rPr lang="en-US" sz="3600" dirty="0"/>
              <a:t>Enhanced Mobility of Seniors &amp; Individuals with Disabilities </a:t>
            </a:r>
          </a:p>
        </p:txBody>
      </p:sp>
      <p:sp>
        <p:nvSpPr>
          <p:cNvPr id="3" name="Text Placeholder 2"/>
          <p:cNvSpPr>
            <a:spLocks noGrp="1"/>
          </p:cNvSpPr>
          <p:nvPr>
            <p:ph type="body" sz="quarter" idx="12"/>
          </p:nvPr>
        </p:nvSpPr>
        <p:spPr/>
        <p:txBody>
          <a:bodyPr>
            <a:normAutofit fontScale="92500"/>
          </a:bodyPr>
          <a:lstStyle/>
          <a:p>
            <a:r>
              <a:rPr lang="en-US" dirty="0"/>
              <a:t>Multimodal Division (Office of Public Transportation)</a:t>
            </a:r>
          </a:p>
        </p:txBody>
      </p:sp>
      <p:sp>
        <p:nvSpPr>
          <p:cNvPr id="4" name="Text Placeholder 3"/>
          <p:cNvSpPr>
            <a:spLocks noGrp="1"/>
          </p:cNvSpPr>
          <p:nvPr>
            <p:ph type="body" sz="quarter" idx="11"/>
          </p:nvPr>
        </p:nvSpPr>
        <p:spPr/>
        <p:txBody>
          <a:bodyPr/>
          <a:lstStyle/>
          <a:p>
            <a:r>
              <a:rPr lang="en-US" dirty="0"/>
              <a:t>February 27, 2024</a:t>
            </a:r>
          </a:p>
        </p:txBody>
      </p:sp>
    </p:spTree>
    <p:extLst>
      <p:ext uri="{BB962C8B-B14F-4D97-AF65-F5344CB8AC3E}">
        <p14:creationId xmlns:p14="http://schemas.microsoft.com/office/powerpoint/2010/main" val="479260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097B2-5D8D-405F-B50D-4B8E09B2C646}"/>
              </a:ext>
            </a:extLst>
          </p:cNvPr>
          <p:cNvSpPr>
            <a:spLocks noGrp="1"/>
          </p:cNvSpPr>
          <p:nvPr>
            <p:ph type="title"/>
          </p:nvPr>
        </p:nvSpPr>
        <p:spPr/>
        <p:txBody>
          <a:bodyPr/>
          <a:lstStyle/>
          <a:p>
            <a:r>
              <a:rPr lang="en-US" dirty="0"/>
              <a:t>Vehicle Reporting Example - QR</a:t>
            </a:r>
          </a:p>
        </p:txBody>
      </p:sp>
      <p:pic>
        <p:nvPicPr>
          <p:cNvPr id="5" name="Content Placeholder 4" descr="Calendar&#10;&#10;Description automatically generated with medium confidence">
            <a:extLst>
              <a:ext uri="{FF2B5EF4-FFF2-40B4-BE49-F238E27FC236}">
                <a16:creationId xmlns:a16="http://schemas.microsoft.com/office/drawing/2014/main" id="{168EC5AC-FB27-80D8-7BFA-13FA32116D8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4190" y="1213633"/>
            <a:ext cx="3646810" cy="4729967"/>
          </a:xfrm>
        </p:spPr>
      </p:pic>
      <p:sp>
        <p:nvSpPr>
          <p:cNvPr id="6" name="TextBox 5">
            <a:extLst>
              <a:ext uri="{FF2B5EF4-FFF2-40B4-BE49-F238E27FC236}">
                <a16:creationId xmlns:a16="http://schemas.microsoft.com/office/drawing/2014/main" id="{690D974C-3BFA-3F63-20ED-6CD0F2A9E71A}"/>
              </a:ext>
            </a:extLst>
          </p:cNvPr>
          <p:cNvSpPr txBox="1"/>
          <p:nvPr/>
        </p:nvSpPr>
        <p:spPr>
          <a:xfrm>
            <a:off x="4572000" y="1524000"/>
            <a:ext cx="4114800" cy="1754326"/>
          </a:xfrm>
          <a:prstGeom prst="rect">
            <a:avLst/>
          </a:prstGeom>
          <a:noFill/>
        </p:spPr>
        <p:txBody>
          <a:bodyPr wrap="square" rtlCol="0">
            <a:spAutoFit/>
          </a:bodyPr>
          <a:lstStyle/>
          <a:p>
            <a:r>
              <a:rPr lang="en-US" b="1" dirty="0"/>
              <a:t>Quarterly Status Report</a:t>
            </a:r>
          </a:p>
          <a:p>
            <a:pPr marL="285750" indent="-285750">
              <a:buFont typeface="Arial" panose="020B0604020202020204" pitchFamily="34" charset="0"/>
              <a:buChar char="•"/>
            </a:pPr>
            <a:r>
              <a:rPr lang="en-US" dirty="0"/>
              <a:t>Submit after each quarter</a:t>
            </a:r>
          </a:p>
          <a:p>
            <a:pPr marL="285750" indent="-285750">
              <a:buFont typeface="Arial" panose="020B0604020202020204" pitchFamily="34" charset="0"/>
              <a:buChar char="•"/>
            </a:pPr>
            <a:r>
              <a:rPr lang="en-US" dirty="0"/>
              <a:t>Report days operated, mileage, and passenger trips for the quarter</a:t>
            </a:r>
          </a:p>
          <a:p>
            <a:pPr marL="285750" indent="-285750">
              <a:buFont typeface="Arial" panose="020B0604020202020204" pitchFamily="34" charset="0"/>
              <a:buChar char="•"/>
            </a:pPr>
            <a:r>
              <a:rPr lang="en-US" dirty="0"/>
              <a:t>Due on the 20</a:t>
            </a:r>
            <a:r>
              <a:rPr lang="en-US" baseline="30000" dirty="0"/>
              <a:t>th</a:t>
            </a:r>
            <a:r>
              <a:rPr lang="en-US" dirty="0"/>
              <a:t> of the month following each quarter (see Due Dates slide)</a:t>
            </a:r>
          </a:p>
        </p:txBody>
      </p:sp>
    </p:spTree>
    <p:extLst>
      <p:ext uri="{BB962C8B-B14F-4D97-AF65-F5344CB8AC3E}">
        <p14:creationId xmlns:p14="http://schemas.microsoft.com/office/powerpoint/2010/main" val="2220443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097B2-5D8D-405F-B50D-4B8E09B2C646}"/>
              </a:ext>
            </a:extLst>
          </p:cNvPr>
          <p:cNvSpPr>
            <a:spLocks noGrp="1"/>
          </p:cNvSpPr>
          <p:nvPr>
            <p:ph type="title"/>
          </p:nvPr>
        </p:nvSpPr>
        <p:spPr/>
        <p:txBody>
          <a:bodyPr/>
          <a:lstStyle/>
          <a:p>
            <a:r>
              <a:rPr lang="en-US" dirty="0"/>
              <a:t>Vehicle Reporting Example - Inspection</a:t>
            </a:r>
          </a:p>
        </p:txBody>
      </p:sp>
      <p:pic>
        <p:nvPicPr>
          <p:cNvPr id="5" name="Content Placeholder 4">
            <a:extLst>
              <a:ext uri="{FF2B5EF4-FFF2-40B4-BE49-F238E27FC236}">
                <a16:creationId xmlns:a16="http://schemas.microsoft.com/office/drawing/2014/main" id="{168EC5AC-FB27-80D8-7BFA-13FA32116D8F}"/>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544190" y="1213633"/>
            <a:ext cx="3646810" cy="4729967"/>
          </a:xfrm>
        </p:spPr>
      </p:pic>
      <p:sp>
        <p:nvSpPr>
          <p:cNvPr id="6" name="TextBox 5">
            <a:extLst>
              <a:ext uri="{FF2B5EF4-FFF2-40B4-BE49-F238E27FC236}">
                <a16:creationId xmlns:a16="http://schemas.microsoft.com/office/drawing/2014/main" id="{690D974C-3BFA-3F63-20ED-6CD0F2A9E71A}"/>
              </a:ext>
            </a:extLst>
          </p:cNvPr>
          <p:cNvSpPr txBox="1"/>
          <p:nvPr/>
        </p:nvSpPr>
        <p:spPr>
          <a:xfrm>
            <a:off x="4572000" y="1524000"/>
            <a:ext cx="4114800" cy="3693319"/>
          </a:xfrm>
          <a:prstGeom prst="rect">
            <a:avLst/>
          </a:prstGeom>
          <a:noFill/>
        </p:spPr>
        <p:txBody>
          <a:bodyPr wrap="square" rtlCol="0">
            <a:spAutoFit/>
          </a:bodyPr>
          <a:lstStyle/>
          <a:p>
            <a:r>
              <a:rPr lang="en-US" b="1" dirty="0"/>
              <a:t>Annual Vehicle Inspection</a:t>
            </a:r>
          </a:p>
          <a:p>
            <a:pPr marL="285750" indent="-285750">
              <a:buFont typeface="Arial" panose="020B0604020202020204" pitchFamily="34" charset="0"/>
              <a:buChar char="•"/>
            </a:pPr>
            <a:r>
              <a:rPr lang="en-US" dirty="0"/>
              <a:t>Submit </a:t>
            </a:r>
            <a:r>
              <a:rPr lang="en-US" b="1" dirty="0"/>
              <a:t>once a year</a:t>
            </a:r>
          </a:p>
          <a:p>
            <a:pPr marL="285750" indent="-285750">
              <a:buFont typeface="Arial" panose="020B0604020202020204" pitchFamily="34" charset="0"/>
              <a:buChar char="•"/>
            </a:pPr>
            <a:r>
              <a:rPr lang="en-US" dirty="0"/>
              <a:t>Submit one for each vehicle</a:t>
            </a:r>
          </a:p>
          <a:p>
            <a:pPr marL="285750" indent="-285750">
              <a:buFont typeface="Arial" panose="020B0604020202020204" pitchFamily="34" charset="0"/>
              <a:buChar char="•"/>
            </a:pPr>
            <a:r>
              <a:rPr lang="en-US" dirty="0"/>
              <a:t>Fill in checklist about various aspects of the vehicle</a:t>
            </a:r>
          </a:p>
          <a:p>
            <a:pPr marL="285750" indent="-285750">
              <a:buFont typeface="Arial" panose="020B0604020202020204" pitchFamily="34" charset="0"/>
              <a:buChar char="•"/>
            </a:pPr>
            <a:r>
              <a:rPr lang="en-US" dirty="0"/>
              <a:t>Does not need to be completed by a shop, your staff should be able to complete by looking at the vehicle and accessing internal maintenance records</a:t>
            </a:r>
          </a:p>
          <a:p>
            <a:pPr marL="285750" indent="-285750">
              <a:buFont typeface="Arial" panose="020B0604020202020204" pitchFamily="34" charset="0"/>
              <a:buChar char="•"/>
            </a:pPr>
            <a:r>
              <a:rPr lang="en-US" dirty="0"/>
              <a:t>Due September 30, may be submitted any time before that in the calendar year</a:t>
            </a:r>
          </a:p>
        </p:txBody>
      </p:sp>
    </p:spTree>
    <p:extLst>
      <p:ext uri="{BB962C8B-B14F-4D97-AF65-F5344CB8AC3E}">
        <p14:creationId xmlns:p14="http://schemas.microsoft.com/office/powerpoint/2010/main" val="976041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097B2-5D8D-405F-B50D-4B8E09B2C646}"/>
              </a:ext>
            </a:extLst>
          </p:cNvPr>
          <p:cNvSpPr>
            <a:spLocks noGrp="1"/>
          </p:cNvSpPr>
          <p:nvPr>
            <p:ph type="title"/>
          </p:nvPr>
        </p:nvSpPr>
        <p:spPr/>
        <p:txBody>
          <a:bodyPr/>
          <a:lstStyle/>
          <a:p>
            <a:r>
              <a:rPr lang="en-US" dirty="0"/>
              <a:t>Vehicle Reporting Example – </a:t>
            </a:r>
            <a:r>
              <a:rPr lang="en-US" dirty="0" err="1"/>
              <a:t>Maint</a:t>
            </a:r>
            <a:r>
              <a:rPr lang="en-US" dirty="0"/>
              <a:t> Log</a:t>
            </a:r>
          </a:p>
        </p:txBody>
      </p:sp>
      <p:pic>
        <p:nvPicPr>
          <p:cNvPr id="5" name="Content Placeholder 4">
            <a:extLst>
              <a:ext uri="{FF2B5EF4-FFF2-40B4-BE49-F238E27FC236}">
                <a16:creationId xmlns:a16="http://schemas.microsoft.com/office/drawing/2014/main" id="{168EC5AC-FB27-80D8-7BFA-13FA32116D8F}"/>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544190" y="1213633"/>
            <a:ext cx="3646810" cy="4729967"/>
          </a:xfrm>
        </p:spPr>
      </p:pic>
      <p:sp>
        <p:nvSpPr>
          <p:cNvPr id="6" name="TextBox 5">
            <a:extLst>
              <a:ext uri="{FF2B5EF4-FFF2-40B4-BE49-F238E27FC236}">
                <a16:creationId xmlns:a16="http://schemas.microsoft.com/office/drawing/2014/main" id="{690D974C-3BFA-3F63-20ED-6CD0F2A9E71A}"/>
              </a:ext>
            </a:extLst>
          </p:cNvPr>
          <p:cNvSpPr txBox="1"/>
          <p:nvPr/>
        </p:nvSpPr>
        <p:spPr>
          <a:xfrm>
            <a:off x="4572000" y="1524000"/>
            <a:ext cx="4114800" cy="4247317"/>
          </a:xfrm>
          <a:prstGeom prst="rect">
            <a:avLst/>
          </a:prstGeom>
          <a:noFill/>
        </p:spPr>
        <p:txBody>
          <a:bodyPr wrap="square" rtlCol="0">
            <a:spAutoFit/>
          </a:bodyPr>
          <a:lstStyle/>
          <a:p>
            <a:r>
              <a:rPr lang="en-US" b="1" dirty="0"/>
              <a:t>Annual Maintenance Log</a:t>
            </a:r>
          </a:p>
          <a:p>
            <a:pPr marL="285750" indent="-285750">
              <a:buFont typeface="Arial" panose="020B0604020202020204" pitchFamily="34" charset="0"/>
              <a:buChar char="•"/>
            </a:pPr>
            <a:r>
              <a:rPr lang="en-US" dirty="0"/>
              <a:t>Submit </a:t>
            </a:r>
            <a:r>
              <a:rPr lang="en-US" b="1" dirty="0"/>
              <a:t>once a year</a:t>
            </a:r>
          </a:p>
          <a:p>
            <a:pPr marL="285750" indent="-285750">
              <a:buFont typeface="Arial" panose="020B0604020202020204" pitchFamily="34" charset="0"/>
              <a:buChar char="•"/>
            </a:pPr>
            <a:r>
              <a:rPr lang="en-US" dirty="0"/>
              <a:t>Submit one for each vehicle, showing all maintenance service done on vehicle for the year just ended</a:t>
            </a:r>
          </a:p>
          <a:p>
            <a:pPr marL="285750" indent="-285750">
              <a:buFont typeface="Arial" panose="020B0604020202020204" pitchFamily="34" charset="0"/>
              <a:buChar char="•"/>
            </a:pPr>
            <a:r>
              <a:rPr lang="en-US" dirty="0"/>
              <a:t>Be sure to specify oil changes </a:t>
            </a:r>
          </a:p>
          <a:p>
            <a:pPr marL="285750" indent="-285750">
              <a:buFont typeface="Arial" panose="020B0604020202020204" pitchFamily="34" charset="0"/>
              <a:buChar char="•"/>
            </a:pPr>
            <a:r>
              <a:rPr lang="en-US" dirty="0"/>
              <a:t>May use printouts from your maintenance software in place of TDOT template but must include all information requested on this form. E.g., you will have to add Ending Mileage (as of 12/31) and some kind of signature if those are not on printout.</a:t>
            </a:r>
          </a:p>
          <a:p>
            <a:pPr marL="285750" indent="-285750">
              <a:buFont typeface="Arial" panose="020B0604020202020204" pitchFamily="34" charset="0"/>
              <a:buChar char="•"/>
            </a:pPr>
            <a:r>
              <a:rPr lang="en-US" dirty="0"/>
              <a:t>Due January 20, showing maintenance for the previous year</a:t>
            </a:r>
          </a:p>
        </p:txBody>
      </p:sp>
    </p:spTree>
    <p:extLst>
      <p:ext uri="{BB962C8B-B14F-4D97-AF65-F5344CB8AC3E}">
        <p14:creationId xmlns:p14="http://schemas.microsoft.com/office/powerpoint/2010/main" val="3156379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2AD1E-9EF0-4E5A-9C15-C7B026290395}"/>
              </a:ext>
            </a:extLst>
          </p:cNvPr>
          <p:cNvSpPr>
            <a:spLocks noGrp="1"/>
          </p:cNvSpPr>
          <p:nvPr>
            <p:ph type="title"/>
          </p:nvPr>
        </p:nvSpPr>
        <p:spPr/>
        <p:txBody>
          <a:bodyPr/>
          <a:lstStyle/>
          <a:p>
            <a:r>
              <a:rPr lang="en-US" dirty="0"/>
              <a:t> Vehicle Reporting Q&amp;A </a:t>
            </a:r>
          </a:p>
        </p:txBody>
      </p:sp>
      <p:sp>
        <p:nvSpPr>
          <p:cNvPr id="3" name="Content Placeholder 2">
            <a:extLst>
              <a:ext uri="{FF2B5EF4-FFF2-40B4-BE49-F238E27FC236}">
                <a16:creationId xmlns:a16="http://schemas.microsoft.com/office/drawing/2014/main" id="{C02C8B33-C2FB-4F78-9413-8EFDB1E4F124}"/>
              </a:ext>
            </a:extLst>
          </p:cNvPr>
          <p:cNvSpPr>
            <a:spLocks noGrp="1"/>
          </p:cNvSpPr>
          <p:nvPr>
            <p:ph idx="1"/>
          </p:nvPr>
        </p:nvSpPr>
        <p:spPr/>
        <p:txBody>
          <a:bodyPr>
            <a:normAutofit lnSpcReduction="10000"/>
          </a:bodyPr>
          <a:lstStyle/>
          <a:p>
            <a:pPr marL="0" marR="0" indent="0">
              <a:lnSpc>
                <a:spcPct val="115000"/>
              </a:lnSpc>
              <a:spcBef>
                <a:spcPts val="0"/>
              </a:spcBef>
              <a:spcAft>
                <a:spcPts val="1000"/>
              </a:spcAft>
              <a:buNone/>
            </a:pPr>
            <a:r>
              <a:rPr lang="en-US" sz="1700"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Q: Can reports be submitted after the due date and grace period? </a:t>
            </a:r>
          </a:p>
          <a:p>
            <a:pPr marL="0" marR="0" indent="0">
              <a:lnSpc>
                <a:spcPct val="115000"/>
              </a:lnSpc>
              <a:spcBef>
                <a:spcPts val="0"/>
              </a:spcBef>
              <a:spcAft>
                <a:spcPts val="1000"/>
              </a:spcAft>
              <a:buNone/>
            </a:pPr>
            <a:r>
              <a:rPr lang="en-US" sz="1700" dirty="0">
                <a:effectLst/>
                <a:latin typeface="Calibri" panose="020F0502020204030204" pitchFamily="34" charset="0"/>
                <a:ea typeface="Calibri" panose="020F0502020204030204" pitchFamily="34" charset="0"/>
                <a:cs typeface="Times New Roman" panose="02020603050405020304" pitchFamily="18" charset="0"/>
              </a:rPr>
              <a:t>A: Yes! Reports will continue to be accepted, and will be requested, to complete our records but failure to submit on time will put your agency in a state of deficiency. Consistent late submissions and/or failure to submit required reports may result in a letter of noncompliance, which will put future awards and current possession of vehicles at risk. If reporting has been a struggle for your agency, work with your lead reviewer to get back on track.</a:t>
            </a:r>
          </a:p>
          <a:p>
            <a:pPr marL="0" marR="0" indent="0">
              <a:lnSpc>
                <a:spcPct val="115000"/>
              </a:lnSpc>
              <a:spcBef>
                <a:spcPts val="0"/>
              </a:spcBef>
              <a:spcAft>
                <a:spcPts val="1000"/>
              </a:spcAft>
              <a:buNone/>
            </a:pPr>
            <a:r>
              <a:rPr lang="en-US" sz="1700"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Q: Where can we locate the forms that we need to submit? </a:t>
            </a:r>
          </a:p>
          <a:p>
            <a:pPr marL="0" marR="0" indent="0">
              <a:lnSpc>
                <a:spcPct val="115000"/>
              </a:lnSpc>
              <a:spcBef>
                <a:spcPts val="0"/>
              </a:spcBef>
              <a:spcAft>
                <a:spcPts val="1000"/>
              </a:spcAft>
              <a:buNone/>
            </a:pPr>
            <a:r>
              <a:rPr lang="en-US" sz="1700" dirty="0">
                <a:effectLst/>
                <a:latin typeface="Calibri" panose="020F0502020204030204" pitchFamily="34" charset="0"/>
                <a:ea typeface="Calibri" panose="020F0502020204030204" pitchFamily="34" charset="0"/>
                <a:cs typeface="Times New Roman" panose="02020603050405020304" pitchFamily="18" charset="0"/>
              </a:rPr>
              <a:t>A: The blank forms can be found on TDOT’s website under “Required Vehicle Reporting” </a:t>
            </a:r>
            <a:r>
              <a:rPr lang="en-US" sz="1700" dirty="0">
                <a:effectLst/>
                <a:latin typeface="Calibri" panose="020F0502020204030204" pitchFamily="34" charset="0"/>
                <a:ea typeface="Calibri" panose="020F0502020204030204" pitchFamily="34" charset="0"/>
                <a:cs typeface="Times New Roman" panose="02020603050405020304" pitchFamily="18" charset="0"/>
                <a:hlinkClick r:id="rId2"/>
              </a:rPr>
              <a:t>https://www.tn.gov/tdot/multimodal-transportation-resources/omat/5310-program.html</a:t>
            </a:r>
            <a:r>
              <a:rPr lang="en-US" sz="17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15000"/>
              </a:lnSpc>
              <a:spcBef>
                <a:spcPts val="0"/>
              </a:spcBef>
              <a:spcAft>
                <a:spcPts val="1000"/>
              </a:spcAft>
              <a:buNone/>
            </a:pP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If you have questions about any of these forms, please contact:</a:t>
            </a:r>
            <a:r>
              <a:rPr lang="en-US" sz="2400"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a:t>
            </a:r>
            <a:br>
              <a:rPr lang="en-US" sz="2400"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br>
            <a:r>
              <a:rPr lang="en-US" sz="2400"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Lesley Unterwegner, TDOT Transit Asset Monitor. </a:t>
            </a:r>
          </a:p>
          <a:p>
            <a:pPr marL="205740" marR="548640" indent="0" algn="ctr">
              <a:lnSpc>
                <a:spcPct val="115000"/>
              </a:lnSpc>
              <a:spcBef>
                <a:spcPts val="1000"/>
              </a:spcBef>
              <a:spcAft>
                <a:spcPts val="800"/>
              </a:spcAft>
              <a:buNone/>
            </a:pPr>
            <a:r>
              <a:rPr lang="en-US" sz="2000" i="1" u="sng"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hlinkClick r:id="rId3"/>
              </a:rPr>
              <a:t>Lesley.Unterwegner@tn.gov</a:t>
            </a:r>
            <a:r>
              <a:rPr lang="en-US" sz="2000" i="1" u="sng"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Tree>
    <p:extLst>
      <p:ext uri="{BB962C8B-B14F-4D97-AF65-F5344CB8AC3E}">
        <p14:creationId xmlns:p14="http://schemas.microsoft.com/office/powerpoint/2010/main" val="2675731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VI, Civil Rights of 1964</a:t>
            </a:r>
          </a:p>
        </p:txBody>
      </p:sp>
      <p:sp>
        <p:nvSpPr>
          <p:cNvPr id="3" name="Content Placeholder 2"/>
          <p:cNvSpPr>
            <a:spLocks noGrp="1"/>
          </p:cNvSpPr>
          <p:nvPr>
            <p:ph idx="1"/>
          </p:nvPr>
        </p:nvSpPr>
        <p:spPr/>
        <p:txBody>
          <a:bodyPr>
            <a:normAutofit lnSpcReduction="10000"/>
          </a:bodyPr>
          <a:lstStyle/>
          <a:p>
            <a:r>
              <a:rPr lang="en-US" dirty="0">
                <a:latin typeface="+mj-lt"/>
              </a:rPr>
              <a:t>The grantee must have a </a:t>
            </a:r>
            <a:r>
              <a:rPr lang="en-US" b="1" dirty="0">
                <a:latin typeface="+mj-lt"/>
              </a:rPr>
              <a:t>Title VI Assurance </a:t>
            </a:r>
            <a:r>
              <a:rPr lang="en-US" dirty="0">
                <a:latin typeface="+mj-lt"/>
              </a:rPr>
              <a:t>statement and </a:t>
            </a:r>
            <a:r>
              <a:rPr lang="en-US" b="1" dirty="0">
                <a:latin typeface="+mj-lt"/>
              </a:rPr>
              <a:t>LEP (Limited English Proficiency) </a:t>
            </a:r>
            <a:r>
              <a:rPr lang="en-US" dirty="0">
                <a:latin typeface="+mj-lt"/>
              </a:rPr>
              <a:t>poster posted in an open space where it is visible (e.g., bulletin board). Title VI notice must include Local, State, and Federal contact information.</a:t>
            </a:r>
          </a:p>
          <a:p>
            <a:r>
              <a:rPr lang="en-US" dirty="0">
                <a:latin typeface="+mj-lt"/>
              </a:rPr>
              <a:t>Grantee must submit a </a:t>
            </a:r>
            <a:r>
              <a:rPr lang="en-US" b="1" dirty="0">
                <a:latin typeface="+mj-lt"/>
              </a:rPr>
              <a:t>Title VI Assessment </a:t>
            </a:r>
            <a:r>
              <a:rPr lang="en-US" dirty="0">
                <a:latin typeface="+mj-lt"/>
              </a:rPr>
              <a:t>to the Civil Rights Division of TDOT via the Title VI Coordinator for their region.</a:t>
            </a:r>
          </a:p>
          <a:p>
            <a:pPr marL="109728" indent="0">
              <a:buNone/>
            </a:pPr>
            <a:r>
              <a:rPr lang="en-US" dirty="0">
                <a:latin typeface="+mj-lt"/>
              </a:rPr>
              <a:t>	</a:t>
            </a:r>
            <a:r>
              <a:rPr lang="en-US" u="sng" dirty="0">
                <a:latin typeface="+mj-lt"/>
              </a:rPr>
              <a:t>Region 1&amp;2: </a:t>
            </a:r>
            <a:r>
              <a:rPr lang="en-US" dirty="0">
                <a:latin typeface="+mj-lt"/>
              </a:rPr>
              <a:t>Pamela Sharp, </a:t>
            </a:r>
            <a:r>
              <a:rPr lang="en-US" dirty="0">
                <a:latin typeface="+mj-lt"/>
                <a:hlinkClick r:id="rId2"/>
              </a:rPr>
              <a:t>Pamela.Sharp@tn.gov</a:t>
            </a:r>
            <a:endParaRPr lang="en-US" dirty="0">
              <a:solidFill>
                <a:schemeClr val="bg2">
                  <a:lumMod val="75000"/>
                </a:schemeClr>
              </a:solidFill>
              <a:highlight>
                <a:srgbClr val="00FFFF"/>
              </a:highlight>
              <a:latin typeface="+mj-lt"/>
            </a:endParaRPr>
          </a:p>
          <a:p>
            <a:pPr marL="109728" indent="0">
              <a:buNone/>
            </a:pPr>
            <a:r>
              <a:rPr lang="en-US" dirty="0">
                <a:latin typeface="+mj-lt"/>
              </a:rPr>
              <a:t>	</a:t>
            </a:r>
            <a:r>
              <a:rPr lang="en-US" u="sng" dirty="0">
                <a:latin typeface="+mj-lt"/>
              </a:rPr>
              <a:t>Region 3&amp;4: </a:t>
            </a:r>
            <a:r>
              <a:rPr lang="en-US" dirty="0">
                <a:latin typeface="+mj-lt"/>
              </a:rPr>
              <a:t>James Wes White, </a:t>
            </a:r>
            <a:r>
              <a:rPr lang="en-US" dirty="0">
                <a:solidFill>
                  <a:schemeClr val="bg2">
                    <a:lumMod val="75000"/>
                  </a:schemeClr>
                </a:solidFill>
                <a:latin typeface="+mj-lt"/>
                <a:hlinkClick r:id="rId3"/>
              </a:rPr>
              <a:t>James.W.White@tn.gov</a:t>
            </a:r>
            <a:r>
              <a:rPr lang="en-US" dirty="0">
                <a:solidFill>
                  <a:schemeClr val="bg2">
                    <a:lumMod val="75000"/>
                  </a:schemeClr>
                </a:solidFill>
                <a:latin typeface="+mj-lt"/>
              </a:rPr>
              <a:t> </a:t>
            </a:r>
          </a:p>
          <a:p>
            <a:pPr>
              <a:buFont typeface="Arial" charset="0"/>
              <a:buChar char="•"/>
            </a:pPr>
            <a:r>
              <a:rPr lang="en-US" dirty="0">
                <a:latin typeface="+mj-lt"/>
              </a:rPr>
              <a:t>Please contact your respective Title VI Coordinator for a copy of the assessment, and technical support. Title VI approval must be renewed every three years.</a:t>
            </a:r>
            <a:endParaRPr lang="en-US" u="sng" dirty="0">
              <a:latin typeface="+mj-lt"/>
            </a:endParaRPr>
          </a:p>
          <a:p>
            <a:pPr>
              <a:buFont typeface="Arial" charset="0"/>
              <a:buChar char="•"/>
            </a:pPr>
            <a:r>
              <a:rPr lang="en-US" dirty="0">
                <a:latin typeface="+mj-lt"/>
              </a:rPr>
              <a:t>Your agency’s </a:t>
            </a:r>
            <a:r>
              <a:rPr lang="en-US" b="1" dirty="0">
                <a:latin typeface="+mj-lt"/>
              </a:rPr>
              <a:t>Organizational Chart </a:t>
            </a:r>
            <a:r>
              <a:rPr lang="en-US" dirty="0">
                <a:latin typeface="+mj-lt"/>
              </a:rPr>
              <a:t>MUST have a </a:t>
            </a:r>
            <a:r>
              <a:rPr lang="en-US" u="sng" dirty="0">
                <a:latin typeface="+mj-lt"/>
              </a:rPr>
              <a:t>designated</a:t>
            </a:r>
            <a:r>
              <a:rPr lang="en-US" dirty="0">
                <a:latin typeface="+mj-lt"/>
              </a:rPr>
              <a:t> Title VI Coordinator.</a:t>
            </a:r>
          </a:p>
          <a:p>
            <a:endParaRPr lang="en-US" dirty="0"/>
          </a:p>
        </p:txBody>
      </p:sp>
    </p:spTree>
    <p:extLst>
      <p:ext uri="{BB962C8B-B14F-4D97-AF65-F5344CB8AC3E}">
        <p14:creationId xmlns:p14="http://schemas.microsoft.com/office/powerpoint/2010/main" val="2324674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839200" cy="622303"/>
          </a:xfrm>
        </p:spPr>
        <p:txBody>
          <a:bodyPr/>
          <a:lstStyle/>
          <a:p>
            <a:r>
              <a:rPr lang="en-US" dirty="0"/>
              <a:t>Equal Employment Opportunity 	(EEO)		    </a:t>
            </a:r>
          </a:p>
        </p:txBody>
      </p:sp>
      <p:sp>
        <p:nvSpPr>
          <p:cNvPr id="3" name="Content Placeholder 2"/>
          <p:cNvSpPr>
            <a:spLocks noGrp="1"/>
          </p:cNvSpPr>
          <p:nvPr>
            <p:ph idx="1"/>
          </p:nvPr>
        </p:nvSpPr>
        <p:spPr/>
        <p:txBody>
          <a:bodyPr>
            <a:normAutofit/>
          </a:bodyPr>
          <a:lstStyle/>
          <a:p>
            <a:r>
              <a:rPr lang="en-US" sz="3200" dirty="0">
                <a:latin typeface="+mj-lt"/>
              </a:rPr>
              <a:t>Grantee must have a designated </a:t>
            </a:r>
            <a:r>
              <a:rPr lang="en-US" sz="3200" u="sng" dirty="0">
                <a:latin typeface="+mj-lt"/>
              </a:rPr>
              <a:t>EEO Officer </a:t>
            </a:r>
            <a:r>
              <a:rPr lang="en-US" sz="3200" dirty="0">
                <a:latin typeface="+mj-lt"/>
              </a:rPr>
              <a:t>in the </a:t>
            </a:r>
            <a:r>
              <a:rPr lang="en-US" sz="3200" b="1" dirty="0">
                <a:latin typeface="+mj-lt"/>
              </a:rPr>
              <a:t>Organizational Chart</a:t>
            </a:r>
            <a:endParaRPr lang="en-US" dirty="0">
              <a:latin typeface="+mj-lt"/>
            </a:endParaRPr>
          </a:p>
          <a:p>
            <a:r>
              <a:rPr lang="en-US" sz="3200" dirty="0">
                <a:latin typeface="+mj-lt"/>
              </a:rPr>
              <a:t>Grantee must have the </a:t>
            </a:r>
            <a:r>
              <a:rPr lang="en-US" sz="3200" b="1" dirty="0">
                <a:latin typeface="+mj-lt"/>
              </a:rPr>
              <a:t>EEO Statement Poster </a:t>
            </a:r>
            <a:r>
              <a:rPr lang="en-US" sz="3200" dirty="0">
                <a:latin typeface="+mj-lt"/>
              </a:rPr>
              <a:t>and the </a:t>
            </a:r>
            <a:r>
              <a:rPr lang="en-US" sz="3200" b="1" dirty="0">
                <a:latin typeface="+mj-lt"/>
              </a:rPr>
              <a:t>EEO Supplement Sheet </a:t>
            </a:r>
            <a:r>
              <a:rPr lang="en-US" sz="3200" dirty="0">
                <a:latin typeface="+mj-lt"/>
              </a:rPr>
              <a:t>posted in an open space, visible to the public.</a:t>
            </a:r>
            <a:r>
              <a:rPr lang="en-US" sz="2800" dirty="0">
                <a:latin typeface="+mj-lt"/>
              </a:rPr>
              <a:t> (</a:t>
            </a:r>
            <a:r>
              <a:rPr lang="en-US" dirty="0">
                <a:latin typeface="+mj-lt"/>
              </a:rPr>
              <a:t>For the latest poster: </a:t>
            </a:r>
            <a:r>
              <a:rPr lang="en-US" dirty="0">
                <a:latin typeface="+mj-lt"/>
                <a:hlinkClick r:id="rId2"/>
              </a:rPr>
              <a:t>https://www.dol.gov/general/topics/posters</a:t>
            </a:r>
            <a:r>
              <a:rPr lang="en-US" dirty="0">
                <a:latin typeface="+mj-lt"/>
              </a:rPr>
              <a:t>)</a:t>
            </a:r>
          </a:p>
          <a:p>
            <a:r>
              <a:rPr lang="en-US" sz="3200" dirty="0">
                <a:latin typeface="+mj-lt"/>
              </a:rPr>
              <a:t>EEO Policy should be included in Personnel Policies/Employee Handbooks/Job Applications/ Notices </a:t>
            </a:r>
            <a:r>
              <a:rPr lang="en-US" dirty="0">
                <a:latin typeface="+mj-lt"/>
              </a:rPr>
              <a:t>(e.g., “Grantee, Inc. is an Equal Opportunity Employer”)  </a:t>
            </a:r>
          </a:p>
          <a:p>
            <a:endParaRPr lang="en-US" dirty="0"/>
          </a:p>
        </p:txBody>
      </p:sp>
    </p:spTree>
    <p:extLst>
      <p:ext uri="{BB962C8B-B14F-4D97-AF65-F5344CB8AC3E}">
        <p14:creationId xmlns:p14="http://schemas.microsoft.com/office/powerpoint/2010/main" val="414316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Americans with Disabilities Act 	(ADA)</a:t>
            </a:r>
          </a:p>
        </p:txBody>
      </p:sp>
      <p:sp>
        <p:nvSpPr>
          <p:cNvPr id="5" name="Content Placeholder 4"/>
          <p:cNvSpPr>
            <a:spLocks noGrp="1"/>
          </p:cNvSpPr>
          <p:nvPr>
            <p:ph idx="1"/>
          </p:nvPr>
        </p:nvSpPr>
        <p:spPr/>
        <p:txBody>
          <a:bodyPr/>
          <a:lstStyle/>
          <a:p>
            <a:r>
              <a:rPr lang="en-US" sz="3200" dirty="0">
                <a:latin typeface="+mj-lt"/>
              </a:rPr>
              <a:t>If grantee does not have an Accessible Vehicle (ramp, lift, lowered floor), they must have coordination with another Agency to be able to provide </a:t>
            </a:r>
            <a:r>
              <a:rPr lang="en-US" sz="3200" b="1" dirty="0">
                <a:solidFill>
                  <a:schemeClr val="accent1">
                    <a:lumMod val="75000"/>
                  </a:schemeClr>
                </a:solidFill>
                <a:latin typeface="+mj-lt"/>
              </a:rPr>
              <a:t>Equitable Service</a:t>
            </a:r>
            <a:r>
              <a:rPr lang="en-US" sz="3200" dirty="0">
                <a:solidFill>
                  <a:schemeClr val="accent1">
                    <a:lumMod val="75000"/>
                  </a:schemeClr>
                </a:solidFill>
                <a:latin typeface="+mj-lt"/>
              </a:rPr>
              <a:t> </a:t>
            </a:r>
            <a:r>
              <a:rPr lang="en-US" sz="3200" dirty="0">
                <a:latin typeface="+mj-lt"/>
              </a:rPr>
              <a:t>to persons with disabilities.</a:t>
            </a:r>
            <a:endParaRPr lang="en-US" sz="3200" dirty="0">
              <a:solidFill>
                <a:schemeClr val="accent1">
                  <a:lumMod val="75000"/>
                </a:schemeClr>
              </a:solidFill>
              <a:latin typeface="+mj-lt"/>
            </a:endParaRPr>
          </a:p>
          <a:p>
            <a:r>
              <a:rPr lang="en-US" sz="3200" dirty="0">
                <a:latin typeface="+mj-lt"/>
              </a:rPr>
              <a:t>Grantees must allow individuals with disabilities to travel with attendants and service animals. </a:t>
            </a:r>
          </a:p>
          <a:p>
            <a:r>
              <a:rPr lang="en-US" sz="3200" dirty="0">
                <a:latin typeface="+mj-lt"/>
              </a:rPr>
              <a:t>Grantee must have a designated </a:t>
            </a:r>
            <a:r>
              <a:rPr lang="en-US" sz="3200" u="sng" dirty="0">
                <a:latin typeface="+mj-lt"/>
              </a:rPr>
              <a:t>ADA Coordinator </a:t>
            </a:r>
            <a:r>
              <a:rPr lang="en-US" sz="3200" dirty="0">
                <a:latin typeface="+mj-lt"/>
              </a:rPr>
              <a:t>in their </a:t>
            </a:r>
            <a:r>
              <a:rPr lang="en-US" sz="3200" b="1" dirty="0">
                <a:latin typeface="+mj-lt"/>
              </a:rPr>
              <a:t>Organizational Chart. </a:t>
            </a:r>
          </a:p>
          <a:p>
            <a:endParaRPr lang="en-US" dirty="0"/>
          </a:p>
        </p:txBody>
      </p:sp>
    </p:spTree>
    <p:extLst>
      <p:ext uri="{BB962C8B-B14F-4D97-AF65-F5344CB8AC3E}">
        <p14:creationId xmlns:p14="http://schemas.microsoft.com/office/powerpoint/2010/main" val="2272475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Other State Requirements</a:t>
            </a:r>
          </a:p>
        </p:txBody>
      </p:sp>
      <p:sp>
        <p:nvSpPr>
          <p:cNvPr id="5" name="Content Placeholder 4"/>
          <p:cNvSpPr>
            <a:spLocks noGrp="1"/>
          </p:cNvSpPr>
          <p:nvPr>
            <p:ph idx="1"/>
          </p:nvPr>
        </p:nvSpPr>
        <p:spPr/>
        <p:txBody>
          <a:bodyPr/>
          <a:lstStyle/>
          <a:p>
            <a:r>
              <a:rPr lang="en-US" dirty="0"/>
              <a:t>Grantee must post the Comptroller’s hotline number in an area visible to the public (posters may be obtained from the Comptroller’s office at </a:t>
            </a:r>
            <a:r>
              <a:rPr lang="en-US" u="sng" dirty="0">
                <a:solidFill>
                  <a:srgbClr val="0000FF"/>
                </a:solidFill>
                <a:effectLst/>
                <a:hlinkClick r:id="rId2"/>
              </a:rPr>
              <a:t>megan.chalk@cot.tn.gov</a:t>
            </a:r>
            <a:r>
              <a:rPr lang="en-US" dirty="0"/>
              <a:t>).</a:t>
            </a:r>
          </a:p>
          <a:p>
            <a:r>
              <a:rPr lang="en-US" dirty="0"/>
              <a:t>Grantee’s Preventative Maintenance Plan must be approved by TDOT and should be updated as necessary to reflect currently recommended mileage intervals, new fleet information, and/or new maintenance vendors. For minor changes, an addendum may be added to the existing approved plan.</a:t>
            </a:r>
          </a:p>
          <a:p>
            <a:r>
              <a:rPr lang="en-US" dirty="0"/>
              <a:t>Disposal of vehicles must be done in coordination with TDOT, as the FTA retains an interest in each vehicle. As noted above, contact Lesley Unterwegner for details.</a:t>
            </a:r>
          </a:p>
          <a:p>
            <a:endParaRPr lang="en-US" dirty="0"/>
          </a:p>
        </p:txBody>
      </p:sp>
    </p:spTree>
    <p:extLst>
      <p:ext uri="{BB962C8B-B14F-4D97-AF65-F5344CB8AC3E}">
        <p14:creationId xmlns:p14="http://schemas.microsoft.com/office/powerpoint/2010/main" val="3852625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Vehicles Should have…</a:t>
            </a:r>
          </a:p>
        </p:txBody>
      </p:sp>
      <p:sp>
        <p:nvSpPr>
          <p:cNvPr id="3" name="Content Placeholder 2"/>
          <p:cNvSpPr>
            <a:spLocks noGrp="1"/>
          </p:cNvSpPr>
          <p:nvPr>
            <p:ph idx="1"/>
          </p:nvPr>
        </p:nvSpPr>
        <p:spPr/>
        <p:txBody>
          <a:bodyPr>
            <a:normAutofit/>
          </a:bodyPr>
          <a:lstStyle/>
          <a:p>
            <a:r>
              <a:rPr lang="en-US" sz="2600" dirty="0">
                <a:latin typeface="+mj-lt"/>
              </a:rPr>
              <a:t>Safety Equipment:</a:t>
            </a:r>
          </a:p>
          <a:p>
            <a:pPr marL="109728" indent="0">
              <a:buNone/>
            </a:pPr>
            <a:r>
              <a:rPr lang="en-US" sz="2600" dirty="0">
                <a:latin typeface="+mj-lt"/>
              </a:rPr>
              <a:t>  	• </a:t>
            </a:r>
            <a:r>
              <a:rPr lang="en-US" sz="2600" b="1" dirty="0">
                <a:latin typeface="+mj-lt"/>
              </a:rPr>
              <a:t>Fire extinguisher </a:t>
            </a:r>
            <a:r>
              <a:rPr lang="en-US" sz="2600" dirty="0">
                <a:latin typeface="+mj-lt"/>
              </a:rPr>
              <a:t>(should have a current inspection 	tag, we will check this during Site Visit)</a:t>
            </a:r>
          </a:p>
          <a:p>
            <a:pPr marL="109728" indent="0">
              <a:buNone/>
            </a:pPr>
            <a:r>
              <a:rPr lang="en-US" sz="2600" dirty="0">
                <a:latin typeface="+mj-lt"/>
              </a:rPr>
              <a:t>	• </a:t>
            </a:r>
            <a:r>
              <a:rPr lang="en-US" sz="2600" b="1" dirty="0">
                <a:latin typeface="+mj-lt"/>
              </a:rPr>
              <a:t>Bio-Hazard Clean-up Kit </a:t>
            </a:r>
            <a:r>
              <a:rPr lang="en-US" sz="2600" dirty="0">
                <a:latin typeface="+mj-lt"/>
              </a:rPr>
              <a:t>(Should you need a new one, 	you can purchase them pre-made or you can make a kit 	on your own. Please contact TDOT if wanting specific 	guidance on making your own.)</a:t>
            </a:r>
          </a:p>
          <a:p>
            <a:pPr marL="109728" indent="0">
              <a:buNone/>
            </a:pPr>
            <a:r>
              <a:rPr lang="en-US" sz="2600" dirty="0">
                <a:latin typeface="+mj-lt"/>
              </a:rPr>
              <a:t> 	• </a:t>
            </a:r>
            <a:r>
              <a:rPr lang="en-US" sz="2600" b="1" dirty="0">
                <a:latin typeface="+mj-lt"/>
              </a:rPr>
              <a:t>First Aid Kit</a:t>
            </a:r>
          </a:p>
          <a:p>
            <a:pPr marL="109728" indent="0">
              <a:buNone/>
            </a:pPr>
            <a:r>
              <a:rPr lang="en-US" sz="2600" b="1" dirty="0">
                <a:latin typeface="+mj-lt"/>
              </a:rPr>
              <a:t>	• Seatbelt cutter </a:t>
            </a:r>
            <a:r>
              <a:rPr lang="en-US" sz="2600" dirty="0">
                <a:latin typeface="+mj-lt"/>
              </a:rPr>
              <a:t>(not required, but it’s recommended)</a:t>
            </a:r>
          </a:p>
          <a:p>
            <a:pPr>
              <a:buFont typeface="Arial" charset="0"/>
              <a:buChar char="•"/>
            </a:pPr>
            <a:r>
              <a:rPr lang="en-US" sz="2600" dirty="0">
                <a:latin typeface="+mj-lt"/>
              </a:rPr>
              <a:t>Tire tread depth should be above 4/32”</a:t>
            </a:r>
          </a:p>
          <a:p>
            <a:pPr>
              <a:buFont typeface="Arial" charset="0"/>
              <a:buChar char="•"/>
            </a:pPr>
            <a:r>
              <a:rPr lang="en-US" sz="2600" dirty="0">
                <a:latin typeface="+mj-lt"/>
              </a:rPr>
              <a:t>Vehicle cleanliness is noted</a:t>
            </a:r>
          </a:p>
          <a:p>
            <a:endParaRPr lang="en-US" dirty="0"/>
          </a:p>
        </p:txBody>
      </p:sp>
    </p:spTree>
    <p:extLst>
      <p:ext uri="{BB962C8B-B14F-4D97-AF65-F5344CB8AC3E}">
        <p14:creationId xmlns:p14="http://schemas.microsoft.com/office/powerpoint/2010/main" val="2634776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If vehicle has accessibility features:</a:t>
            </a:r>
          </a:p>
        </p:txBody>
      </p:sp>
      <p:sp>
        <p:nvSpPr>
          <p:cNvPr id="5" name="Content Placeholder 4"/>
          <p:cNvSpPr>
            <a:spLocks noGrp="1"/>
          </p:cNvSpPr>
          <p:nvPr>
            <p:ph idx="1"/>
          </p:nvPr>
        </p:nvSpPr>
        <p:spPr/>
        <p:txBody>
          <a:bodyPr>
            <a:normAutofit lnSpcReduction="10000"/>
          </a:bodyPr>
          <a:lstStyle/>
          <a:p>
            <a:r>
              <a:rPr lang="en-US" sz="3200" dirty="0">
                <a:latin typeface="+mj-lt"/>
              </a:rPr>
              <a:t>Wheelchair securement hardware </a:t>
            </a:r>
          </a:p>
          <a:p>
            <a:pPr marL="109728" indent="0">
              <a:buNone/>
            </a:pPr>
            <a:r>
              <a:rPr lang="en-US" sz="3200" dirty="0">
                <a:latin typeface="+mj-lt"/>
              </a:rPr>
              <a:t>	• Have the belts stowed properly and NOT 	left on the floor. This can be a tripping 	hazard, 	as well as induces rusting of equipment. 	We inspect this during site visit (or in pictures 	for virtual visits)</a:t>
            </a:r>
          </a:p>
          <a:p>
            <a:pPr marL="109728" indent="0">
              <a:buNone/>
            </a:pPr>
            <a:r>
              <a:rPr lang="en-US" sz="3200" dirty="0">
                <a:latin typeface="+mj-lt"/>
              </a:rPr>
              <a:t>	• Belt tracks are clean and free of dirt</a:t>
            </a:r>
          </a:p>
          <a:p>
            <a:pPr marL="109728" indent="0">
              <a:buNone/>
            </a:pPr>
            <a:r>
              <a:rPr lang="en-US" sz="3200" dirty="0">
                <a:latin typeface="+mj-lt"/>
              </a:rPr>
              <a:t>	• No obstacles blocking wheelchair station</a:t>
            </a:r>
          </a:p>
          <a:p>
            <a:pPr marL="109728" indent="0">
              <a:buNone/>
            </a:pPr>
            <a:r>
              <a:rPr lang="en-US" b="1" dirty="0">
                <a:latin typeface="+mj-lt"/>
              </a:rPr>
              <a:t>*</a:t>
            </a:r>
            <a:r>
              <a:rPr lang="en-US" dirty="0">
                <a:latin typeface="+mj-lt"/>
              </a:rPr>
              <a:t>Grantee must have a section in their Preventative Maintenance Plan that specifically addresses Accessibility Features maintenance. </a:t>
            </a:r>
          </a:p>
          <a:p>
            <a:endParaRPr lang="en-US" sz="3200" dirty="0">
              <a:latin typeface="+mj-lt"/>
            </a:endParaRPr>
          </a:p>
        </p:txBody>
      </p:sp>
    </p:spTree>
    <p:extLst>
      <p:ext uri="{BB962C8B-B14F-4D97-AF65-F5344CB8AC3E}">
        <p14:creationId xmlns:p14="http://schemas.microsoft.com/office/powerpoint/2010/main" val="1224859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About the 5310 Program…</a:t>
            </a:r>
          </a:p>
        </p:txBody>
      </p:sp>
      <p:sp>
        <p:nvSpPr>
          <p:cNvPr id="4" name="Content Placeholder 3"/>
          <p:cNvSpPr>
            <a:spLocks noGrp="1"/>
          </p:cNvSpPr>
          <p:nvPr>
            <p:ph idx="1"/>
          </p:nvPr>
        </p:nvSpPr>
        <p:spPr/>
        <p:txBody>
          <a:bodyPr/>
          <a:lstStyle/>
          <a:p>
            <a:r>
              <a:rPr lang="en-US" dirty="0">
                <a:latin typeface="+mj-lt"/>
              </a:rPr>
              <a:t>This program supports transportation services planned, designed, and carried out to meet the special transportation needs of seniors and individuals with disabilities in all areas.</a:t>
            </a:r>
          </a:p>
          <a:p>
            <a:pPr marL="0" indent="0">
              <a:buNone/>
            </a:pPr>
            <a:endParaRPr lang="en-US" dirty="0">
              <a:latin typeface="+mj-lt"/>
            </a:endParaRPr>
          </a:p>
          <a:p>
            <a:r>
              <a:rPr lang="en-US" dirty="0">
                <a:latin typeface="+mj-lt"/>
              </a:rPr>
              <a:t>It does not offer Operating dollars, only rolling stock (vehicles); funded 80% by the Federal Transit Administration (FTA),10% by TDOT, and 10% local (your agency - which cannot be from other Federal funding). Note: In 2022, all awards were 100% Federally funded, with no local match required.</a:t>
            </a:r>
          </a:p>
          <a:p>
            <a:endParaRPr lang="en-US" dirty="0">
              <a:latin typeface="+mj-lt"/>
            </a:endParaRPr>
          </a:p>
          <a:p>
            <a:r>
              <a:rPr lang="en-US" sz="2000" dirty="0">
                <a:latin typeface="+mj-lt"/>
                <a:hlinkClick r:id="rId2"/>
              </a:rPr>
              <a:t>https://www.transit.dot.gov/funding/grants/enhanced-mobility-seniors-individuals-disabilities-section-5310</a:t>
            </a:r>
            <a:endParaRPr lang="en-US" sz="2000" dirty="0">
              <a:latin typeface="+mj-lt"/>
            </a:endParaRPr>
          </a:p>
          <a:p>
            <a:pPr marL="0" indent="0">
              <a:buNone/>
            </a:pPr>
            <a:endParaRPr lang="en-US" sz="2000" dirty="0">
              <a:latin typeface="+mj-lt"/>
            </a:endParaRPr>
          </a:p>
          <a:p>
            <a:pPr marL="0" indent="0">
              <a:buNone/>
            </a:pPr>
            <a:endParaRPr lang="en-US" dirty="0">
              <a:latin typeface="+mj-lt"/>
            </a:endParaRPr>
          </a:p>
        </p:txBody>
      </p:sp>
    </p:spTree>
    <p:extLst>
      <p:ext uri="{BB962C8B-B14F-4D97-AF65-F5344CB8AC3E}">
        <p14:creationId xmlns:p14="http://schemas.microsoft.com/office/powerpoint/2010/main" val="2082183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Compliance Reviews</a:t>
            </a:r>
          </a:p>
        </p:txBody>
      </p:sp>
      <p:sp>
        <p:nvSpPr>
          <p:cNvPr id="5" name="Content Placeholder 4"/>
          <p:cNvSpPr>
            <a:spLocks noGrp="1"/>
          </p:cNvSpPr>
          <p:nvPr>
            <p:ph idx="1"/>
          </p:nvPr>
        </p:nvSpPr>
        <p:spPr/>
        <p:txBody>
          <a:bodyPr>
            <a:noAutofit/>
          </a:bodyPr>
          <a:lstStyle/>
          <a:p>
            <a:r>
              <a:rPr lang="en-US" sz="2800" dirty="0">
                <a:latin typeface="+mj-lt"/>
              </a:rPr>
              <a:t>TDOT </a:t>
            </a:r>
            <a:r>
              <a:rPr lang="en-US" sz="2800" dirty="0" err="1">
                <a:latin typeface="+mj-lt"/>
              </a:rPr>
              <a:t>Multimodal’s</a:t>
            </a:r>
            <a:r>
              <a:rPr lang="en-US" sz="2800" dirty="0">
                <a:latin typeface="+mj-lt"/>
              </a:rPr>
              <a:t> approach is one of offering technical assistance. These are NOT Audits.</a:t>
            </a:r>
          </a:p>
          <a:p>
            <a:r>
              <a:rPr lang="en-US" sz="2800" dirty="0">
                <a:latin typeface="+mj-lt"/>
              </a:rPr>
              <a:t>Reviews are to be conducted at a minimum every three (3) years for each 5310 Program subrecipient.</a:t>
            </a:r>
          </a:p>
          <a:p>
            <a:r>
              <a:rPr lang="en-US" sz="2800" dirty="0">
                <a:latin typeface="+mj-lt"/>
              </a:rPr>
              <a:t>Following the slides in this PowerPoint, and performing vehicle maintenance at the appropriate times, should help you in meeting minimum grant requirements. If in doubt consult your contract and/or TDOT Multimodal.</a:t>
            </a:r>
          </a:p>
          <a:p>
            <a:r>
              <a:rPr lang="en-US" sz="2800" dirty="0">
                <a:latin typeface="+mj-lt"/>
              </a:rPr>
              <a:t>Do not hesitate to contact TDOT Multimodal with any questions.</a:t>
            </a:r>
          </a:p>
          <a:p>
            <a:endParaRPr lang="en-US" sz="2800" dirty="0">
              <a:latin typeface="+mj-lt"/>
            </a:endParaRPr>
          </a:p>
        </p:txBody>
      </p:sp>
    </p:spTree>
    <p:extLst>
      <p:ext uri="{BB962C8B-B14F-4D97-AF65-F5344CB8AC3E}">
        <p14:creationId xmlns:p14="http://schemas.microsoft.com/office/powerpoint/2010/main" val="798571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305800" cy="3866265"/>
          </a:xfrm>
        </p:spPr>
        <p:style>
          <a:lnRef idx="2">
            <a:schemeClr val="accent6"/>
          </a:lnRef>
          <a:fillRef idx="1">
            <a:schemeClr val="lt1"/>
          </a:fillRef>
          <a:effectRef idx="0">
            <a:schemeClr val="accent6"/>
          </a:effectRef>
          <a:fontRef idx="minor">
            <a:schemeClr val="dk1"/>
          </a:fontRef>
        </p:style>
        <p:txBody>
          <a:bodyPr>
            <a:normAutofit/>
          </a:bodyPr>
          <a:lstStyle/>
          <a:p>
            <a:pPr marL="0" indent="0">
              <a:buNone/>
            </a:pPr>
            <a:endParaRPr lang="en-US" sz="4800" dirty="0"/>
          </a:p>
          <a:p>
            <a:pPr marL="0" indent="0">
              <a:buNone/>
            </a:pPr>
            <a:r>
              <a:rPr lang="en-US" sz="4800" i="1" dirty="0"/>
              <a:t>Thank you, for all you do for       the citizens of Tennessee!</a:t>
            </a:r>
          </a:p>
        </p:txBody>
      </p:sp>
    </p:spTree>
    <p:extLst>
      <p:ext uri="{BB962C8B-B14F-4D97-AF65-F5344CB8AC3E}">
        <p14:creationId xmlns:p14="http://schemas.microsoft.com/office/powerpoint/2010/main" val="2198877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Eligible Subrecipients</a:t>
            </a:r>
          </a:p>
        </p:txBody>
      </p:sp>
      <p:sp>
        <p:nvSpPr>
          <p:cNvPr id="5" name="Content Placeholder 4"/>
          <p:cNvSpPr>
            <a:spLocks noGrp="1"/>
          </p:cNvSpPr>
          <p:nvPr>
            <p:ph idx="1"/>
          </p:nvPr>
        </p:nvSpPr>
        <p:spPr/>
        <p:txBody>
          <a:bodyPr/>
          <a:lstStyle/>
          <a:p>
            <a:r>
              <a:rPr lang="en-US" sz="3200" dirty="0">
                <a:latin typeface="+mj-lt"/>
              </a:rPr>
              <a:t>Private nonprofit organizations</a:t>
            </a:r>
          </a:p>
          <a:p>
            <a:pPr lvl="2"/>
            <a:r>
              <a:rPr lang="en-US" sz="2400" dirty="0">
                <a:latin typeface="+mj-lt"/>
              </a:rPr>
              <a:t>Usually offer alternatives to public transportation projects that assist seniors and individuals with disabilities with transportation. </a:t>
            </a:r>
          </a:p>
          <a:p>
            <a:pPr lvl="2"/>
            <a:r>
              <a:rPr lang="en-US" sz="2400" dirty="0">
                <a:latin typeface="+mj-lt"/>
              </a:rPr>
              <a:t>Entities such as Senior Centers and Community Centers for individuals with disabilities. </a:t>
            </a:r>
          </a:p>
          <a:p>
            <a:r>
              <a:rPr lang="en-US" sz="3200" dirty="0">
                <a:latin typeface="+mj-lt"/>
              </a:rPr>
              <a:t>State or local government authorities</a:t>
            </a:r>
          </a:p>
          <a:p>
            <a:r>
              <a:rPr lang="en-US" sz="3200" dirty="0">
                <a:latin typeface="+mj-lt"/>
              </a:rPr>
              <a:t>Operators of public transportation</a:t>
            </a:r>
          </a:p>
          <a:p>
            <a:pPr marL="0" indent="0">
              <a:buNone/>
            </a:pPr>
            <a:endParaRPr lang="en-US" dirty="0">
              <a:latin typeface="+mj-lt"/>
            </a:endParaRPr>
          </a:p>
        </p:txBody>
      </p:sp>
    </p:spTree>
    <p:extLst>
      <p:ext uri="{BB962C8B-B14F-4D97-AF65-F5344CB8AC3E}">
        <p14:creationId xmlns:p14="http://schemas.microsoft.com/office/powerpoint/2010/main" val="1191946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Important Contacts &amp; Resources</a:t>
            </a:r>
          </a:p>
        </p:txBody>
      </p:sp>
      <p:sp>
        <p:nvSpPr>
          <p:cNvPr id="5" name="Content Placeholder 4"/>
          <p:cNvSpPr>
            <a:spLocks noGrp="1"/>
          </p:cNvSpPr>
          <p:nvPr>
            <p:ph idx="1"/>
          </p:nvPr>
        </p:nvSpPr>
        <p:spPr/>
        <p:txBody>
          <a:bodyPr>
            <a:noAutofit/>
          </a:bodyPr>
          <a:lstStyle/>
          <a:p>
            <a:r>
              <a:rPr lang="en-US" sz="2000" b="1" dirty="0">
                <a:latin typeface="+mj-lt"/>
              </a:rPr>
              <a:t>Emily Duchac-  </a:t>
            </a:r>
            <a:r>
              <a:rPr lang="en-US" sz="2000" dirty="0">
                <a:latin typeface="+mj-lt"/>
              </a:rPr>
              <a:t>Mobility and Accessible Transportation Supervisor</a:t>
            </a:r>
            <a:br>
              <a:rPr lang="en-US" sz="2000" dirty="0">
                <a:latin typeface="+mj-lt"/>
              </a:rPr>
            </a:br>
            <a:r>
              <a:rPr lang="en-US" sz="2000" dirty="0">
                <a:latin typeface="+mj-lt"/>
              </a:rPr>
              <a:t>	</a:t>
            </a:r>
            <a:r>
              <a:rPr lang="en-US" sz="2000" dirty="0">
                <a:latin typeface="+mj-lt"/>
                <a:hlinkClick r:id="rId2"/>
              </a:rPr>
              <a:t>Emily.Duchac@tn.gov</a:t>
            </a:r>
            <a:r>
              <a:rPr lang="en-US" sz="2000" dirty="0">
                <a:latin typeface="+mj-lt"/>
              </a:rPr>
              <a:t>, (615) 741-2963</a:t>
            </a:r>
          </a:p>
          <a:p>
            <a:endParaRPr lang="en-US" sz="2000" dirty="0">
              <a:latin typeface="+mj-lt"/>
            </a:endParaRPr>
          </a:p>
          <a:p>
            <a:r>
              <a:rPr lang="en-US" sz="2000" b="1" dirty="0">
                <a:latin typeface="+mj-lt"/>
              </a:rPr>
              <a:t>Nicky Moore </a:t>
            </a:r>
            <a:r>
              <a:rPr lang="en-US" sz="2000" dirty="0">
                <a:latin typeface="+mj-lt"/>
              </a:rPr>
              <a:t>– Program Monitor coordinating the Compliance Site Visits for all 5310 subrecipients/Civil Rights Liaison/ADA/EEO</a:t>
            </a:r>
            <a:br>
              <a:rPr lang="en-US" sz="2000" dirty="0">
                <a:latin typeface="+mj-lt"/>
              </a:rPr>
            </a:br>
            <a:r>
              <a:rPr lang="en-US" sz="2000" dirty="0">
                <a:latin typeface="+mj-lt"/>
              </a:rPr>
              <a:t>	</a:t>
            </a:r>
            <a:r>
              <a:rPr lang="en-US" sz="2000" dirty="0">
                <a:latin typeface="+mj-lt"/>
                <a:hlinkClick r:id="rId3"/>
              </a:rPr>
              <a:t>Nicquayleeonntea.Moore@tn.gov</a:t>
            </a:r>
            <a:r>
              <a:rPr lang="en-US" sz="2000" dirty="0">
                <a:latin typeface="+mj-lt"/>
              </a:rPr>
              <a:t>, (615) 741-3865</a:t>
            </a:r>
          </a:p>
          <a:p>
            <a:endParaRPr lang="en-US" sz="2000" dirty="0">
              <a:latin typeface="+mj-lt"/>
            </a:endParaRPr>
          </a:p>
          <a:p>
            <a:r>
              <a:rPr lang="en-US" sz="2000" b="1" dirty="0">
                <a:latin typeface="+mj-lt"/>
              </a:rPr>
              <a:t>Lesley Unterwegner </a:t>
            </a:r>
            <a:r>
              <a:rPr lang="en-US" sz="2000" dirty="0">
                <a:latin typeface="+mj-lt"/>
              </a:rPr>
              <a:t>– Asset Monitor</a:t>
            </a:r>
            <a:br>
              <a:rPr lang="en-US" sz="2000" dirty="0">
                <a:latin typeface="+mj-lt"/>
              </a:rPr>
            </a:br>
            <a:r>
              <a:rPr lang="en-US" sz="2000" dirty="0">
                <a:latin typeface="+mj-lt"/>
              </a:rPr>
              <a:t>	</a:t>
            </a:r>
            <a:r>
              <a:rPr lang="en-US" sz="2000" dirty="0">
                <a:latin typeface="+mj-lt"/>
                <a:hlinkClick r:id="rId4"/>
              </a:rPr>
              <a:t>Lesley.Unterwegner@tn.gov</a:t>
            </a:r>
            <a:r>
              <a:rPr lang="en-US" sz="2000" dirty="0">
                <a:latin typeface="+mj-lt"/>
              </a:rPr>
              <a:t>, (615) 741-8742</a:t>
            </a:r>
            <a:br>
              <a:rPr lang="en-US" sz="2000" dirty="0">
                <a:latin typeface="+mj-lt"/>
              </a:rPr>
            </a:br>
            <a:endParaRPr lang="en-US" sz="2000" dirty="0">
              <a:latin typeface="+mj-lt"/>
            </a:endParaRPr>
          </a:p>
          <a:p>
            <a:r>
              <a:rPr lang="en-US" sz="2000" dirty="0">
                <a:latin typeface="+mj-lt"/>
              </a:rPr>
              <a:t>Related Forms can be found at: </a:t>
            </a:r>
            <a:r>
              <a:rPr lang="en-US" sz="1600" dirty="0">
                <a:hlinkClick r:id="rId5"/>
              </a:rPr>
              <a:t>5310 Program (tn.gov)</a:t>
            </a:r>
            <a:r>
              <a:rPr lang="en-US" sz="1600" dirty="0"/>
              <a:t> </a:t>
            </a:r>
            <a:r>
              <a:rPr lang="en-US" sz="2000" dirty="0">
                <a:latin typeface="+mj-lt"/>
              </a:rPr>
              <a:t>under</a:t>
            </a:r>
            <a:r>
              <a:rPr lang="en-US" sz="2000" b="1" dirty="0">
                <a:latin typeface="+mj-lt"/>
              </a:rPr>
              <a:t> </a:t>
            </a:r>
            <a:r>
              <a:rPr lang="en-US" sz="2000" i="1" dirty="0">
                <a:latin typeface="+mj-lt"/>
              </a:rPr>
              <a:t>“Required Vehicle Reporting” </a:t>
            </a:r>
            <a:r>
              <a:rPr lang="en-US" sz="2000" dirty="0">
                <a:latin typeface="+mj-lt"/>
              </a:rPr>
              <a:t>and</a:t>
            </a:r>
            <a:r>
              <a:rPr lang="en-US" sz="2000" i="1" dirty="0">
                <a:latin typeface="+mj-lt"/>
              </a:rPr>
              <a:t> “Other Compliance Documents” </a:t>
            </a:r>
            <a:endParaRPr lang="en-US" sz="1800" i="1" dirty="0">
              <a:latin typeface="+mj-lt"/>
            </a:endParaRPr>
          </a:p>
          <a:p>
            <a:endParaRPr lang="en-US" sz="2000" dirty="0">
              <a:latin typeface="+mj-lt"/>
            </a:endParaRPr>
          </a:p>
        </p:txBody>
      </p:sp>
    </p:spTree>
    <p:extLst>
      <p:ext uri="{BB962C8B-B14F-4D97-AF65-F5344CB8AC3E}">
        <p14:creationId xmlns:p14="http://schemas.microsoft.com/office/powerpoint/2010/main" val="2272475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Coordination Plan</a:t>
            </a:r>
          </a:p>
        </p:txBody>
      </p:sp>
      <p:sp>
        <p:nvSpPr>
          <p:cNvPr id="5" name="Content Placeholder 4"/>
          <p:cNvSpPr>
            <a:spLocks noGrp="1"/>
          </p:cNvSpPr>
          <p:nvPr>
            <p:ph idx="1"/>
          </p:nvPr>
        </p:nvSpPr>
        <p:spPr/>
        <p:txBody>
          <a:bodyPr>
            <a:normAutofit lnSpcReduction="10000"/>
          </a:bodyPr>
          <a:lstStyle/>
          <a:p>
            <a:r>
              <a:rPr lang="en-US" sz="2800" dirty="0">
                <a:latin typeface="+mj-lt"/>
              </a:rPr>
              <a:t>Each Human Resource Agency has a </a:t>
            </a:r>
            <a:r>
              <a:rPr lang="en-US" sz="2800" b="1" dirty="0">
                <a:latin typeface="+mj-lt"/>
              </a:rPr>
              <a:t>Transportation Coordination Plan</a:t>
            </a:r>
            <a:r>
              <a:rPr lang="en-US" sz="2800" dirty="0">
                <a:latin typeface="+mj-lt"/>
              </a:rPr>
              <a:t>, with a thorough analysis of the area they serve. Non-profit agencies are covered by this plan, and are able (encouraged) to coordinate services with the HRAs, to better serve the target audience of the 5310 program (</a:t>
            </a:r>
            <a:r>
              <a:rPr lang="en-US" sz="2000" dirty="0">
                <a:latin typeface="+mj-lt"/>
              </a:rPr>
              <a:t>you may ask TDOT Multimodal for a copy of the Coordination Plan that covers your Agency</a:t>
            </a:r>
            <a:r>
              <a:rPr lang="en-US" sz="2800" dirty="0">
                <a:latin typeface="+mj-lt"/>
              </a:rPr>
              <a:t>). </a:t>
            </a:r>
          </a:p>
          <a:p>
            <a:r>
              <a:rPr lang="en-US" sz="2800" dirty="0">
                <a:latin typeface="+mj-lt"/>
              </a:rPr>
              <a:t>FTA allows and encourages grantees to coordinate and assist regularly providing meal delivery service for homebound individuals, if it does not conflict with providing transportation for the target audience of the 5310 Program.</a:t>
            </a:r>
          </a:p>
          <a:p>
            <a:endParaRPr lang="en-US" dirty="0"/>
          </a:p>
        </p:txBody>
      </p:sp>
    </p:spTree>
    <p:extLst>
      <p:ext uri="{BB962C8B-B14F-4D97-AF65-F5344CB8AC3E}">
        <p14:creationId xmlns:p14="http://schemas.microsoft.com/office/powerpoint/2010/main" val="2272475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Vehicle Management/Maintenance</a:t>
            </a:r>
          </a:p>
        </p:txBody>
      </p:sp>
      <p:sp>
        <p:nvSpPr>
          <p:cNvPr id="3" name="Content Placeholder 2"/>
          <p:cNvSpPr>
            <a:spLocks noGrp="1"/>
          </p:cNvSpPr>
          <p:nvPr>
            <p:ph idx="1"/>
          </p:nvPr>
        </p:nvSpPr>
        <p:spPr/>
        <p:txBody>
          <a:bodyPr>
            <a:noAutofit/>
          </a:bodyPr>
          <a:lstStyle/>
          <a:p>
            <a:pPr marL="0" indent="0">
              <a:buNone/>
            </a:pPr>
            <a:r>
              <a:rPr lang="en-US" sz="2000" b="1" dirty="0">
                <a:latin typeface="+mj-lt"/>
              </a:rPr>
              <a:t>The following forms are to be submitted to </a:t>
            </a:r>
            <a:r>
              <a:rPr lang="en-US" sz="2000" b="1" dirty="0">
                <a:latin typeface="+mj-lt"/>
                <a:hlinkClick r:id="rId2"/>
              </a:rPr>
              <a:t>TDOT.MultiModalAdmin@tn.gov</a:t>
            </a:r>
            <a:r>
              <a:rPr lang="en-US" sz="2000" b="1" dirty="0">
                <a:latin typeface="+mj-lt"/>
              </a:rPr>
              <a:t> </a:t>
            </a:r>
          </a:p>
          <a:p>
            <a:r>
              <a:rPr lang="en-US" sz="2000" b="1" dirty="0">
                <a:latin typeface="+mj-lt"/>
              </a:rPr>
              <a:t>Quarterly Reports </a:t>
            </a:r>
            <a:r>
              <a:rPr lang="en-US" sz="2000" dirty="0">
                <a:latin typeface="+mj-lt"/>
              </a:rPr>
              <a:t>are due to TDOT Multimodal, on April 20</a:t>
            </a:r>
            <a:r>
              <a:rPr lang="en-US" sz="2000" baseline="30000" dirty="0">
                <a:latin typeface="+mj-lt"/>
              </a:rPr>
              <a:t>th</a:t>
            </a:r>
            <a:r>
              <a:rPr lang="en-US" sz="2000" dirty="0">
                <a:latin typeface="+mj-lt"/>
              </a:rPr>
              <a:t>, July 20</a:t>
            </a:r>
            <a:r>
              <a:rPr lang="en-US" sz="2000" baseline="30000" dirty="0">
                <a:latin typeface="+mj-lt"/>
              </a:rPr>
              <a:t>th</a:t>
            </a:r>
            <a:r>
              <a:rPr lang="en-US" sz="2000" dirty="0">
                <a:latin typeface="+mj-lt"/>
              </a:rPr>
              <a:t>, October 20</a:t>
            </a:r>
            <a:r>
              <a:rPr lang="en-US" sz="2000" baseline="30000" dirty="0">
                <a:latin typeface="+mj-lt"/>
              </a:rPr>
              <a:t>th</a:t>
            </a:r>
            <a:r>
              <a:rPr lang="en-US" sz="2000" dirty="0">
                <a:latin typeface="+mj-lt"/>
              </a:rPr>
              <a:t>, and January 20</a:t>
            </a:r>
            <a:r>
              <a:rPr lang="en-US" sz="2000" baseline="30000" dirty="0">
                <a:latin typeface="+mj-lt"/>
              </a:rPr>
              <a:t>th</a:t>
            </a:r>
            <a:r>
              <a:rPr lang="en-US" sz="2000" dirty="0">
                <a:latin typeface="+mj-lt"/>
              </a:rPr>
              <a:t>. Reminders will be sent for every quarter. </a:t>
            </a:r>
          </a:p>
          <a:p>
            <a:r>
              <a:rPr lang="en-US" sz="2000" b="1" dirty="0">
                <a:latin typeface="+mj-lt"/>
              </a:rPr>
              <a:t>TDOT Basic Vehicle Inspection Sheet </a:t>
            </a:r>
            <a:r>
              <a:rPr lang="en-US" sz="2000" dirty="0">
                <a:latin typeface="+mj-lt"/>
              </a:rPr>
              <a:t>is due annually by September 30th.</a:t>
            </a:r>
          </a:p>
          <a:p>
            <a:r>
              <a:rPr lang="en-US" sz="2000" b="1" dirty="0">
                <a:latin typeface="+mj-lt"/>
              </a:rPr>
              <a:t>Basic Maintenance Log Sheet </a:t>
            </a:r>
            <a:r>
              <a:rPr lang="en-US" sz="2000" dirty="0">
                <a:latin typeface="+mj-lt"/>
              </a:rPr>
              <a:t>is due annually in January, for the previous year.</a:t>
            </a:r>
          </a:p>
          <a:p>
            <a:r>
              <a:rPr lang="en-US" sz="2000" dirty="0">
                <a:latin typeface="+mj-lt"/>
              </a:rPr>
              <a:t>If a vehicle is not in use for more than 30 days, an </a:t>
            </a:r>
            <a:r>
              <a:rPr lang="en-US" sz="2000" b="1" dirty="0">
                <a:latin typeface="+mj-lt"/>
              </a:rPr>
              <a:t>Out of Service Request Form </a:t>
            </a:r>
            <a:r>
              <a:rPr lang="en-US" sz="2000" dirty="0">
                <a:latin typeface="+mj-lt"/>
              </a:rPr>
              <a:t>must be submitted. </a:t>
            </a:r>
          </a:p>
          <a:p>
            <a:r>
              <a:rPr lang="en-US" sz="2000" dirty="0">
                <a:latin typeface="+mj-lt"/>
              </a:rPr>
              <a:t>If grantee wants to dispose of a vehicle, grantee will have to submit a </a:t>
            </a:r>
            <a:r>
              <a:rPr lang="en-US" sz="2000" b="1" dirty="0">
                <a:latin typeface="+mj-lt"/>
              </a:rPr>
              <a:t>Request for Title Form</a:t>
            </a:r>
            <a:r>
              <a:rPr lang="en-US" sz="2000" dirty="0">
                <a:latin typeface="+mj-lt"/>
              </a:rPr>
              <a:t>, and a </a:t>
            </a:r>
            <a:r>
              <a:rPr lang="en-US" sz="2000" b="1" dirty="0">
                <a:latin typeface="+mj-lt"/>
              </a:rPr>
              <a:t>Final Disposal of Vehicle Capital Asset Information Sheet</a:t>
            </a:r>
            <a:r>
              <a:rPr lang="en-US" sz="2000" dirty="0">
                <a:latin typeface="+mj-lt"/>
              </a:rPr>
              <a:t>. Please contact Lesley Unterwegner for a thorough explanation of this process.</a:t>
            </a:r>
          </a:p>
          <a:p>
            <a:r>
              <a:rPr lang="en-US" sz="2000" dirty="0">
                <a:latin typeface="+mj-lt"/>
              </a:rPr>
              <a:t>For vehicle maintenance, you must follow the service intervals denoted in your Preventative Maintenance Plan (e.g., Change oil every 5,000 miles, and save your oil change receipts). Service must be performed on time at least 80% of the time.</a:t>
            </a:r>
          </a:p>
          <a:p>
            <a:endParaRPr lang="en-US" sz="2000" dirty="0">
              <a:latin typeface="+mj-lt"/>
            </a:endParaRPr>
          </a:p>
        </p:txBody>
      </p:sp>
    </p:spTree>
    <p:extLst>
      <p:ext uri="{BB962C8B-B14F-4D97-AF65-F5344CB8AC3E}">
        <p14:creationId xmlns:p14="http://schemas.microsoft.com/office/powerpoint/2010/main" val="2413093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Vehicle Management/Maintenance</a:t>
            </a:r>
          </a:p>
        </p:txBody>
      </p:sp>
      <p:sp>
        <p:nvSpPr>
          <p:cNvPr id="3" name="Content Placeholder 2"/>
          <p:cNvSpPr>
            <a:spLocks noGrp="1"/>
          </p:cNvSpPr>
          <p:nvPr>
            <p:ph idx="1"/>
          </p:nvPr>
        </p:nvSpPr>
        <p:spPr/>
        <p:txBody>
          <a:bodyPr>
            <a:noAutofit/>
          </a:bodyPr>
          <a:lstStyle/>
          <a:p>
            <a:r>
              <a:rPr lang="en-US" sz="2000" dirty="0">
                <a:latin typeface="+mj-lt"/>
              </a:rPr>
              <a:t>The grantee’s Preventative Maintenance Plan must include several required elements. A template is available from TDOT.</a:t>
            </a:r>
          </a:p>
          <a:p>
            <a:r>
              <a:rPr lang="en-US" sz="2000" dirty="0">
                <a:latin typeface="+mj-lt"/>
              </a:rPr>
              <a:t>Adequate insurance coverage must be provided on the 5310 vehicle(s), as noted in the grantee’s contract with TDOT.</a:t>
            </a:r>
          </a:p>
          <a:p>
            <a:r>
              <a:rPr lang="en-US" sz="2000" dirty="0">
                <a:latin typeface="+mj-lt"/>
              </a:rPr>
              <a:t>Grantee must maintain an asset inventory, including the following elements: description of the property (make, model, and year), vehicle identification number (VIN), source of funding (grant number), name of physical title holder (TDOT), name on title, acquisition date, cost, percentage of cost covered by Federal funds, current location of the vehicle(s), current use (Active, Back-up, Reserve, Awaiting disposition), current condition (Excellent, Good, Fair, Poor), disposition information (if applicable, date of disposal and sale price)</a:t>
            </a:r>
          </a:p>
          <a:p>
            <a:r>
              <a:rPr lang="en-US" sz="2000" dirty="0">
                <a:latin typeface="+mj-lt"/>
              </a:rPr>
              <a:t>Grantee must keep adequate maintenance records, including receipts for all maintenance performed and a log for each vehicle of maintenance performed.</a:t>
            </a:r>
          </a:p>
          <a:p>
            <a:r>
              <a:rPr lang="en-US" sz="2000" dirty="0">
                <a:latin typeface="+mj-lt"/>
              </a:rPr>
              <a:t>Grantee must track and report all incidental use of the 5310 vehicle.</a:t>
            </a:r>
          </a:p>
        </p:txBody>
      </p:sp>
    </p:spTree>
    <p:extLst>
      <p:ext uri="{BB962C8B-B14F-4D97-AF65-F5344CB8AC3E}">
        <p14:creationId xmlns:p14="http://schemas.microsoft.com/office/powerpoint/2010/main" val="1881357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F4CFD-F4EA-4F33-8B08-FDCCEF9EA596}"/>
              </a:ext>
            </a:extLst>
          </p:cNvPr>
          <p:cNvSpPr>
            <a:spLocks noGrp="1"/>
          </p:cNvSpPr>
          <p:nvPr>
            <p:ph type="title"/>
          </p:nvPr>
        </p:nvSpPr>
        <p:spPr/>
        <p:txBody>
          <a:bodyPr/>
          <a:lstStyle/>
          <a:p>
            <a:r>
              <a:rPr lang="en-US" dirty="0"/>
              <a:t>Vehicle Management/Maintenance Q&amp;A </a:t>
            </a:r>
          </a:p>
        </p:txBody>
      </p:sp>
      <p:sp>
        <p:nvSpPr>
          <p:cNvPr id="3" name="Content Placeholder 2">
            <a:extLst>
              <a:ext uri="{FF2B5EF4-FFF2-40B4-BE49-F238E27FC236}">
                <a16:creationId xmlns:a16="http://schemas.microsoft.com/office/drawing/2014/main" id="{81B8DC00-D570-47D1-B84E-81D0D5305756}"/>
              </a:ext>
            </a:extLst>
          </p:cNvPr>
          <p:cNvSpPr>
            <a:spLocks noGrp="1"/>
          </p:cNvSpPr>
          <p:nvPr>
            <p:ph idx="1"/>
          </p:nvPr>
        </p:nvSpPr>
        <p:spPr/>
        <p:txBody>
          <a:bodyPr/>
          <a:lstStyle/>
          <a:p>
            <a:pPr marL="0" indent="0">
              <a:buNone/>
            </a:pPr>
            <a:r>
              <a:rPr lang="en-US" sz="1600" dirty="0">
                <a:solidFill>
                  <a:schemeClr val="bg2">
                    <a:lumMod val="75000"/>
                  </a:schemeClr>
                </a:solidFill>
              </a:rPr>
              <a:t>Q: If our Agency doesn’t have an updated or approved Maintenance Plan, what should we do? </a:t>
            </a:r>
          </a:p>
          <a:p>
            <a:pPr marL="0" indent="0">
              <a:buNone/>
            </a:pPr>
            <a:r>
              <a:rPr lang="en-US" sz="1600" dirty="0"/>
              <a:t>A: To ensure the correct information is listed in your plan, the “Lead” reviewer for your Site Visit will be able provide you with helpful templates to assist you in formulating a compliant plan and will work with you through the approval process.</a:t>
            </a:r>
          </a:p>
          <a:p>
            <a:pPr marL="0" indent="0">
              <a:buNone/>
            </a:pPr>
            <a:endParaRPr lang="en-US" sz="1600" dirty="0"/>
          </a:p>
          <a:p>
            <a:pPr marL="0" indent="0">
              <a:buNone/>
            </a:pPr>
            <a:r>
              <a:rPr lang="en-US" sz="1600" dirty="0">
                <a:solidFill>
                  <a:schemeClr val="bg2">
                    <a:lumMod val="75000"/>
                  </a:schemeClr>
                </a:solidFill>
              </a:rPr>
              <a:t>Q: Would our agency need to keep track of ALL maintenance done on our 5310 vehicle(s)?</a:t>
            </a:r>
          </a:p>
          <a:p>
            <a:pPr marL="0" indent="0">
              <a:buNone/>
            </a:pPr>
            <a:r>
              <a:rPr lang="en-US" sz="1600" dirty="0"/>
              <a:t>A: Yes. All 5310 subrecipients must keep a running maintenance log and receipts of all work completed on the vehicle(s). If you don’t have this form, you can locate it on our website. These forms are to be kept on file at a minimum from when the vehicle is awarded through disposition of the vehicle. </a:t>
            </a:r>
          </a:p>
          <a:p>
            <a:pPr marL="0" indent="0">
              <a:buNone/>
            </a:pPr>
            <a:endParaRPr lang="en-US" sz="1600" dirty="0"/>
          </a:p>
          <a:p>
            <a:pPr marL="0" indent="0">
              <a:buNone/>
            </a:pPr>
            <a:r>
              <a:rPr lang="en-US" sz="1600" dirty="0">
                <a:solidFill>
                  <a:srgbClr val="C00000"/>
                </a:solidFill>
              </a:rPr>
              <a:t>Q: At what point do we need to request an Out of Service status on a vehicle? </a:t>
            </a:r>
          </a:p>
          <a:p>
            <a:pPr marL="0" indent="0">
              <a:buNone/>
            </a:pPr>
            <a:r>
              <a:rPr lang="en-US" sz="1600" dirty="0"/>
              <a:t>A: If the vehicle will not be used for more than 30 days, you will need to submit an “Out of Service Request” form to </a:t>
            </a:r>
            <a:r>
              <a:rPr lang="en-US" sz="1600" dirty="0">
                <a:latin typeface="+mj-lt"/>
                <a:hlinkClick r:id="rId2"/>
              </a:rPr>
              <a:t>TDOT.MultiModalAdmin@tn.gov</a:t>
            </a:r>
            <a:r>
              <a:rPr lang="en-US" sz="1600" dirty="0"/>
              <a:t>. </a:t>
            </a:r>
          </a:p>
        </p:txBody>
      </p:sp>
    </p:spTree>
    <p:extLst>
      <p:ext uri="{BB962C8B-B14F-4D97-AF65-F5344CB8AC3E}">
        <p14:creationId xmlns:p14="http://schemas.microsoft.com/office/powerpoint/2010/main" val="994271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097B2-5D8D-405F-B50D-4B8E09B2C646}"/>
              </a:ext>
            </a:extLst>
          </p:cNvPr>
          <p:cNvSpPr>
            <a:spLocks noGrp="1"/>
          </p:cNvSpPr>
          <p:nvPr>
            <p:ph type="title"/>
          </p:nvPr>
        </p:nvSpPr>
        <p:spPr/>
        <p:txBody>
          <a:bodyPr/>
          <a:lstStyle/>
          <a:p>
            <a:r>
              <a:rPr lang="en-US" dirty="0"/>
              <a:t>Vehicle Reporting 2024 Due Dates </a:t>
            </a:r>
          </a:p>
        </p:txBody>
      </p:sp>
      <p:sp>
        <p:nvSpPr>
          <p:cNvPr id="3" name="Content Placeholder 2">
            <a:extLst>
              <a:ext uri="{FF2B5EF4-FFF2-40B4-BE49-F238E27FC236}">
                <a16:creationId xmlns:a16="http://schemas.microsoft.com/office/drawing/2014/main" id="{3B13BFFF-F5C1-4C8A-A0CB-501ACD94B99F}"/>
              </a:ext>
            </a:extLst>
          </p:cNvPr>
          <p:cNvSpPr>
            <a:spLocks noGrp="1"/>
          </p:cNvSpPr>
          <p:nvPr>
            <p:ph idx="1"/>
          </p:nvPr>
        </p:nvSpPr>
        <p:spPr/>
        <p:txBody>
          <a:bodyPr>
            <a:normAutofit fontScale="25000" lnSpcReduction="20000"/>
          </a:bodyPr>
          <a:lstStyle/>
          <a:p>
            <a:pPr marL="0" marR="0" indent="0" algn="ctr">
              <a:lnSpc>
                <a:spcPct val="115000"/>
              </a:lnSpc>
              <a:spcBef>
                <a:spcPts val="200"/>
              </a:spcBef>
              <a:spcAft>
                <a:spcPts val="0"/>
              </a:spcAft>
              <a:buNone/>
            </a:pPr>
            <a:r>
              <a:rPr lang="en-US" sz="5600" b="1"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Tennessee Department of Transportation 5310 Subrecipient Reporting Schedule</a:t>
            </a:r>
          </a:p>
          <a:p>
            <a:pPr marL="0" marR="0" indent="0" algn="ctr">
              <a:lnSpc>
                <a:spcPct val="115000"/>
              </a:lnSpc>
              <a:spcBef>
                <a:spcPts val="0"/>
              </a:spcBef>
              <a:spcAft>
                <a:spcPts val="1000"/>
              </a:spcAft>
              <a:buNone/>
            </a:pPr>
            <a:r>
              <a:rPr lang="en-US" sz="5600"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Below are listed the quarterly and annual reports that are due to TDOT and the dates each is due. </a:t>
            </a:r>
            <a:br>
              <a:rPr lang="en-US" sz="5600"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br>
            <a:r>
              <a:rPr lang="en-US" sz="5600"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Due dates that fall on a weekend will be due the following Monday.</a:t>
            </a:r>
          </a:p>
          <a:p>
            <a:pPr marL="0" marR="0" indent="0" algn="ctr">
              <a:lnSpc>
                <a:spcPct val="115000"/>
              </a:lnSpc>
              <a:spcBef>
                <a:spcPts val="0"/>
              </a:spcBef>
              <a:spcAft>
                <a:spcPts val="1000"/>
              </a:spcAft>
              <a:buNone/>
            </a:pPr>
            <a:endParaRPr lang="en-US" sz="5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r>
              <a:rPr lang="en-US" sz="5600" b="1" dirty="0">
                <a:effectLst/>
                <a:latin typeface="Calibri" panose="020F0502020204030204" pitchFamily="34" charset="0"/>
                <a:ea typeface="Calibri" panose="020F0502020204030204" pitchFamily="34" charset="0"/>
                <a:cs typeface="Times New Roman" panose="02020603050405020304" pitchFamily="18" charset="0"/>
              </a:rPr>
              <a:t>January </a:t>
            </a:r>
            <a:r>
              <a:rPr lang="en-US" sz="5600" b="1" dirty="0">
                <a:latin typeface="Calibri" panose="020F0502020204030204" pitchFamily="34" charset="0"/>
                <a:ea typeface="Calibri" panose="020F0502020204030204" pitchFamily="34" charset="0"/>
                <a:cs typeface="Times New Roman" panose="02020603050405020304" pitchFamily="18" charset="0"/>
              </a:rPr>
              <a:t>20,</a:t>
            </a:r>
            <a:r>
              <a:rPr lang="en-US" sz="5600" b="1" dirty="0">
                <a:effectLst/>
                <a:latin typeface="Calibri" panose="020F0502020204030204" pitchFamily="34" charset="0"/>
                <a:ea typeface="Calibri" panose="020F0502020204030204" pitchFamily="34" charset="0"/>
                <a:cs typeface="Times New Roman" panose="02020603050405020304" pitchFamily="18" charset="0"/>
              </a:rPr>
              <a:t> 2024</a:t>
            </a:r>
            <a:r>
              <a:rPr lang="en-US" sz="5600" b="1" dirty="0">
                <a:latin typeface="Calibri" panose="020F0502020204030204" pitchFamily="34" charset="0"/>
                <a:ea typeface="Calibri" panose="020F0502020204030204" pitchFamily="34" charset="0"/>
                <a:cs typeface="Times New Roman" panose="02020603050405020304" pitchFamily="18" charset="0"/>
              </a:rPr>
              <a:t>    </a:t>
            </a:r>
            <a:r>
              <a:rPr lang="en-US" sz="5600" dirty="0">
                <a:effectLst/>
                <a:latin typeface="Calibri" panose="020F0502020204030204" pitchFamily="34" charset="0"/>
                <a:ea typeface="Calibri" panose="020F0502020204030204" pitchFamily="34" charset="0"/>
                <a:cs typeface="Times New Roman" panose="02020603050405020304" pitchFamily="18" charset="0"/>
              </a:rPr>
              <a:t>Quarterly report for vehicle usage October-December 2023</a:t>
            </a:r>
          </a:p>
          <a:p>
            <a:pPr marL="0" marR="0" indent="0">
              <a:lnSpc>
                <a:spcPct val="115000"/>
              </a:lnSpc>
              <a:spcBef>
                <a:spcPts val="0"/>
              </a:spcBef>
              <a:spcAft>
                <a:spcPts val="1000"/>
              </a:spcAft>
              <a:buNone/>
            </a:pPr>
            <a:r>
              <a:rPr lang="en-US" sz="5600" dirty="0">
                <a:latin typeface="Calibri" panose="020F0502020204030204" pitchFamily="34" charset="0"/>
                <a:ea typeface="Calibri" panose="020F0502020204030204" pitchFamily="34" charset="0"/>
                <a:cs typeface="Times New Roman" panose="02020603050405020304" pitchFamily="18" charset="0"/>
              </a:rPr>
              <a:t>                                    </a:t>
            </a:r>
            <a:r>
              <a:rPr lang="en-US" sz="5600" dirty="0">
                <a:effectLst/>
                <a:latin typeface="Calibri" panose="020F0502020204030204" pitchFamily="34" charset="0"/>
                <a:ea typeface="Calibri" panose="020F0502020204030204" pitchFamily="34" charset="0"/>
                <a:cs typeface="Times New Roman" panose="02020603050405020304" pitchFamily="18" charset="0"/>
              </a:rPr>
              <a:t>Annual vehicle maintenance logs from 2023 for each vehicle</a:t>
            </a:r>
          </a:p>
          <a:p>
            <a:pPr marL="0" marR="0" indent="0">
              <a:lnSpc>
                <a:spcPct val="115000"/>
              </a:lnSpc>
              <a:spcBef>
                <a:spcPts val="0"/>
              </a:spcBef>
              <a:spcAft>
                <a:spcPts val="1000"/>
              </a:spcAft>
              <a:buNone/>
            </a:pPr>
            <a:endParaRPr lang="en-US" sz="56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r>
              <a:rPr lang="en-US" sz="5600" b="1" dirty="0">
                <a:effectLst/>
                <a:latin typeface="Calibri" panose="020F0502020204030204" pitchFamily="34" charset="0"/>
                <a:ea typeface="Calibri" panose="020F0502020204030204" pitchFamily="34" charset="0"/>
                <a:cs typeface="Times New Roman" panose="02020603050405020304" pitchFamily="18" charset="0"/>
              </a:rPr>
              <a:t>April 20	             </a:t>
            </a:r>
            <a:r>
              <a:rPr lang="en-US" sz="5600" dirty="0">
                <a:effectLst/>
                <a:latin typeface="Calibri" panose="020F0502020204030204" pitchFamily="34" charset="0"/>
                <a:ea typeface="Calibri" panose="020F0502020204030204" pitchFamily="34" charset="0"/>
                <a:cs typeface="Times New Roman" panose="02020603050405020304" pitchFamily="18" charset="0"/>
              </a:rPr>
              <a:t>Quarterly report for vehicle usage January - March 2024</a:t>
            </a:r>
          </a:p>
          <a:p>
            <a:pPr marL="0" indent="0">
              <a:lnSpc>
                <a:spcPct val="115000"/>
              </a:lnSpc>
              <a:spcBef>
                <a:spcPts val="0"/>
              </a:spcBef>
              <a:spcAft>
                <a:spcPts val="1000"/>
              </a:spcAft>
              <a:buNone/>
            </a:pPr>
            <a:r>
              <a:rPr lang="en-US" sz="56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15000"/>
              </a:lnSpc>
              <a:spcBef>
                <a:spcPts val="0"/>
              </a:spcBef>
              <a:spcAft>
                <a:spcPts val="1000"/>
              </a:spcAft>
              <a:buNone/>
            </a:pPr>
            <a:r>
              <a:rPr lang="en-US" sz="5600" b="1" dirty="0">
                <a:effectLst/>
                <a:latin typeface="Calibri" panose="020F0502020204030204" pitchFamily="34" charset="0"/>
                <a:ea typeface="Calibri" panose="020F0502020204030204" pitchFamily="34" charset="0"/>
                <a:cs typeface="Times New Roman" panose="02020603050405020304" pitchFamily="18" charset="0"/>
              </a:rPr>
              <a:t>July 20 	             </a:t>
            </a:r>
            <a:r>
              <a:rPr lang="en-US" sz="5600" dirty="0">
                <a:effectLst/>
                <a:latin typeface="Calibri" panose="020F0502020204030204" pitchFamily="34" charset="0"/>
                <a:ea typeface="Calibri" panose="020F0502020204030204" pitchFamily="34" charset="0"/>
                <a:cs typeface="Times New Roman" panose="02020603050405020304" pitchFamily="18" charset="0"/>
              </a:rPr>
              <a:t>Quarterly report for vehicle usage April – June 2024</a:t>
            </a:r>
          </a:p>
          <a:p>
            <a:pPr marL="0" marR="0" indent="0">
              <a:lnSpc>
                <a:spcPct val="115000"/>
              </a:lnSpc>
              <a:spcBef>
                <a:spcPts val="0"/>
              </a:spcBef>
              <a:spcAft>
                <a:spcPts val="1000"/>
              </a:spcAft>
              <a:buNone/>
            </a:pPr>
            <a:r>
              <a:rPr lang="en-US" sz="5600" dirty="0">
                <a:effectLst/>
                <a:latin typeface="Calibri" panose="020F0502020204030204" pitchFamily="34" charset="0"/>
                <a:ea typeface="Calibri" panose="020F0502020204030204" pitchFamily="34" charset="0"/>
                <a:cs typeface="Times New Roman" panose="02020603050405020304" pitchFamily="18" charset="0"/>
              </a:rPr>
              <a:t>	             Annual vehicle inspections for each vehicle (begin requesting in July, submit by September 30)</a:t>
            </a:r>
          </a:p>
          <a:p>
            <a:pPr marL="0" marR="0" indent="0">
              <a:lnSpc>
                <a:spcPct val="115000"/>
              </a:lnSpc>
              <a:spcBef>
                <a:spcPts val="0"/>
              </a:spcBef>
              <a:spcAft>
                <a:spcPts val="1000"/>
              </a:spcAft>
              <a:buNone/>
            </a:pPr>
            <a:endParaRPr lang="en-US" sz="5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r>
              <a:rPr lang="en-US" sz="5600" b="1" dirty="0">
                <a:effectLst/>
                <a:latin typeface="Calibri" panose="020F0502020204030204" pitchFamily="34" charset="0"/>
                <a:ea typeface="Calibri" panose="020F0502020204030204" pitchFamily="34" charset="0"/>
                <a:cs typeface="Times New Roman" panose="02020603050405020304" pitchFamily="18" charset="0"/>
              </a:rPr>
              <a:t>October 20</a:t>
            </a:r>
            <a:r>
              <a:rPr lang="en-US" sz="5600" dirty="0">
                <a:effectLst/>
                <a:latin typeface="Calibri" panose="020F0502020204030204" pitchFamily="34" charset="0"/>
                <a:ea typeface="Calibri" panose="020F0502020204030204" pitchFamily="34" charset="0"/>
                <a:cs typeface="Times New Roman" panose="02020603050405020304" pitchFamily="18" charset="0"/>
              </a:rPr>
              <a:t> 	             Quarterly report for vehicle usage July – September 2024</a:t>
            </a:r>
          </a:p>
          <a:p>
            <a:pPr marL="0" marR="0" indent="0">
              <a:lnSpc>
                <a:spcPct val="115000"/>
              </a:lnSpc>
              <a:spcBef>
                <a:spcPts val="0"/>
              </a:spcBef>
              <a:spcAft>
                <a:spcPts val="1000"/>
              </a:spcAft>
              <a:buNone/>
            </a:pPr>
            <a:endParaRPr lang="en-US" sz="5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1000"/>
              </a:spcAft>
              <a:buNone/>
            </a:pPr>
            <a:r>
              <a:rPr lang="en-US" sz="5600" dirty="0">
                <a:effectLst/>
                <a:latin typeface="Calibri" panose="020F0502020204030204" pitchFamily="34" charset="0"/>
                <a:ea typeface="Calibri" panose="020F0502020204030204" pitchFamily="34" charset="0"/>
                <a:cs typeface="Times New Roman" panose="02020603050405020304" pitchFamily="18" charset="0"/>
              </a:rPr>
              <a:t>All forms should be submitted to the TDOT Multimodal Admin email:     </a:t>
            </a:r>
            <a:r>
              <a:rPr lang="en-US" sz="56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TDOT.MultiModalAdmin@tn.gov</a:t>
            </a:r>
            <a:endParaRPr lang="en-US" sz="5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1000"/>
              </a:spcAft>
              <a:buNone/>
            </a:pPr>
            <a:r>
              <a:rPr lang="en-US" sz="5600" b="1" i="1" spc="25" dirty="0">
                <a:effectLst/>
                <a:latin typeface="Calibri" panose="020F0502020204030204" pitchFamily="34" charset="0"/>
                <a:ea typeface="Calibri" panose="020F0502020204030204" pitchFamily="34" charset="0"/>
                <a:cs typeface="Times New Roman" panose="02020603050405020304" pitchFamily="18" charset="0"/>
              </a:rPr>
              <a:t>Submissions are considered late if they are received more than 5 days after the due date.</a:t>
            </a:r>
            <a:endParaRPr lang="en-US" sz="5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2563591"/>
      </p:ext>
    </p:extLst>
  </p:cSld>
  <p:clrMapOvr>
    <a:masterClrMapping/>
  </p:clrMapOvr>
</p:sld>
</file>

<file path=ppt/theme/theme1.xml><?xml version="1.0" encoding="utf-8"?>
<a:theme xmlns:a="http://schemas.openxmlformats.org/drawingml/2006/main" name="PowerPoint B">
  <a:themeElements>
    <a:clrScheme name="Custom 1">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002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
  <TotalTime>880</TotalTime>
  <Words>2259</Words>
  <Application>Microsoft Office PowerPoint</Application>
  <PresentationFormat>On-screen Show (4:3)</PresentationFormat>
  <Paragraphs>131</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Cambria</vt:lpstr>
      <vt:lpstr>Open Sans</vt:lpstr>
      <vt:lpstr>PermianSlabSerifTypeface</vt:lpstr>
      <vt:lpstr>PowerPoint B</vt:lpstr>
      <vt:lpstr>Section 5310 Program: Enhanced Mobility of Seniors &amp; Individuals with Disabilities </vt:lpstr>
      <vt:lpstr>About the 5310 Program…</vt:lpstr>
      <vt:lpstr>Eligible Subrecipients</vt:lpstr>
      <vt:lpstr>Important Contacts &amp; Resources</vt:lpstr>
      <vt:lpstr>Coordination Plan</vt:lpstr>
      <vt:lpstr>Vehicle Management/Maintenance</vt:lpstr>
      <vt:lpstr>Vehicle Management/Maintenance</vt:lpstr>
      <vt:lpstr>Vehicle Management/Maintenance Q&amp;A </vt:lpstr>
      <vt:lpstr>Vehicle Reporting 2024 Due Dates </vt:lpstr>
      <vt:lpstr>Vehicle Reporting Example - QR</vt:lpstr>
      <vt:lpstr>Vehicle Reporting Example - Inspection</vt:lpstr>
      <vt:lpstr>Vehicle Reporting Example – Maint Log</vt:lpstr>
      <vt:lpstr> Vehicle Reporting Q&amp;A </vt:lpstr>
      <vt:lpstr>Title VI, Civil Rights of 1964</vt:lpstr>
      <vt:lpstr>Equal Employment Opportunity  (EEO)      </vt:lpstr>
      <vt:lpstr>Americans with Disabilities Act  (ADA)</vt:lpstr>
      <vt:lpstr>Other State Requirements</vt:lpstr>
      <vt:lpstr>Vehicles Should have…</vt:lpstr>
      <vt:lpstr>If vehicle has accessibility features:</vt:lpstr>
      <vt:lpstr>Compliance Reviews</vt:lpstr>
      <vt:lpstr>PowerPoint Presentation</vt:lpstr>
    </vt:vector>
  </TitlesOfParts>
  <Company>State of Tennessee: Finance &amp;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Julie Mattes</cp:lastModifiedBy>
  <cp:revision>48</cp:revision>
  <dcterms:created xsi:type="dcterms:W3CDTF">2015-04-20T20:04:50Z</dcterms:created>
  <dcterms:modified xsi:type="dcterms:W3CDTF">2024-02-27T19:48:08Z</dcterms:modified>
</cp:coreProperties>
</file>