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29" r:id="rId3"/>
    <p:sldId id="306" r:id="rId4"/>
    <p:sldId id="273" r:id="rId5"/>
    <p:sldId id="310" r:id="rId6"/>
    <p:sldId id="313" r:id="rId7"/>
    <p:sldId id="366" r:id="rId8"/>
    <p:sldId id="367" r:id="rId9"/>
    <p:sldId id="368" r:id="rId10"/>
    <p:sldId id="369" r:id="rId11"/>
    <p:sldId id="333" r:id="rId12"/>
    <p:sldId id="370" r:id="rId13"/>
    <p:sldId id="372" r:id="rId14"/>
    <p:sldId id="371" r:id="rId15"/>
    <p:sldId id="375" r:id="rId16"/>
    <p:sldId id="373" r:id="rId17"/>
    <p:sldId id="374" r:id="rId18"/>
    <p:sldId id="377" r:id="rId19"/>
    <p:sldId id="378" r:id="rId20"/>
    <p:sldId id="376" r:id="rId21"/>
    <p:sldId id="379" r:id="rId22"/>
    <p:sldId id="380" r:id="rId23"/>
    <p:sldId id="336" r:id="rId24"/>
    <p:sldId id="383" r:id="rId25"/>
    <p:sldId id="381" r:id="rId26"/>
    <p:sldId id="382" r:id="rId27"/>
    <p:sldId id="355" r:id="rId28"/>
    <p:sldId id="384" r:id="rId2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99CCFF"/>
    <a:srgbClr val="CFD5EA"/>
    <a:srgbClr val="5785C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8" d="100"/>
          <a:sy n="78" d="100"/>
        </p:scale>
        <p:origin x="806" y="67"/>
      </p:cViewPr>
      <p:guideLst>
        <p:guide orient="horz" pos="2160"/>
        <p:guide pos="3864"/>
      </p:guideLst>
    </p:cSldViewPr>
  </p:slideViewPr>
  <p:notesTextViewPr>
    <p:cViewPr>
      <p:scale>
        <a:sx n="1" d="1"/>
        <a:sy n="1" d="1"/>
      </p:scale>
      <p:origin x="0" y="0"/>
    </p:cViewPr>
  </p:notesTextViewPr>
  <p:sorterViewPr>
    <p:cViewPr>
      <p:scale>
        <a:sx n="100" d="100"/>
        <a:sy n="100" d="100"/>
      </p:scale>
      <p:origin x="0" y="-6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FDA23D9E-D26D-4316-9F30-B9A75D0C500E}" type="datetimeFigureOut">
              <a:rPr lang="en-US" smtClean="0"/>
              <a:t>6/12/2020</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30A4EC5B-9BC5-49FB-A6AA-34952AE18D1E}" type="slidenum">
              <a:rPr lang="en-US" smtClean="0"/>
              <a:t>‹#›</a:t>
            </a:fld>
            <a:endParaRPr lang="en-US"/>
          </a:p>
        </p:txBody>
      </p:sp>
    </p:spTree>
    <p:extLst>
      <p:ext uri="{BB962C8B-B14F-4D97-AF65-F5344CB8AC3E}">
        <p14:creationId xmlns:p14="http://schemas.microsoft.com/office/powerpoint/2010/main" val="3492694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13</a:t>
            </a:fld>
            <a:endParaRPr lang="en-US" dirty="0"/>
          </a:p>
        </p:txBody>
      </p:sp>
    </p:spTree>
    <p:extLst>
      <p:ext uri="{BB962C8B-B14F-4D97-AF65-F5344CB8AC3E}">
        <p14:creationId xmlns:p14="http://schemas.microsoft.com/office/powerpoint/2010/main" val="276482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14</a:t>
            </a:fld>
            <a:endParaRPr lang="en-US" dirty="0"/>
          </a:p>
        </p:txBody>
      </p:sp>
    </p:spTree>
    <p:extLst>
      <p:ext uri="{BB962C8B-B14F-4D97-AF65-F5344CB8AC3E}">
        <p14:creationId xmlns:p14="http://schemas.microsoft.com/office/powerpoint/2010/main" val="1877766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15</a:t>
            </a:fld>
            <a:endParaRPr lang="en-US" dirty="0"/>
          </a:p>
        </p:txBody>
      </p:sp>
    </p:spTree>
    <p:extLst>
      <p:ext uri="{BB962C8B-B14F-4D97-AF65-F5344CB8AC3E}">
        <p14:creationId xmlns:p14="http://schemas.microsoft.com/office/powerpoint/2010/main" val="19527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16</a:t>
            </a:fld>
            <a:endParaRPr lang="en-US" dirty="0"/>
          </a:p>
        </p:txBody>
      </p:sp>
    </p:spTree>
    <p:extLst>
      <p:ext uri="{BB962C8B-B14F-4D97-AF65-F5344CB8AC3E}">
        <p14:creationId xmlns:p14="http://schemas.microsoft.com/office/powerpoint/2010/main" val="4278879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17</a:t>
            </a:fld>
            <a:endParaRPr lang="en-US" dirty="0"/>
          </a:p>
        </p:txBody>
      </p:sp>
    </p:spTree>
    <p:extLst>
      <p:ext uri="{BB962C8B-B14F-4D97-AF65-F5344CB8AC3E}">
        <p14:creationId xmlns:p14="http://schemas.microsoft.com/office/powerpoint/2010/main" val="3880030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18</a:t>
            </a:fld>
            <a:endParaRPr lang="en-US" dirty="0"/>
          </a:p>
        </p:txBody>
      </p:sp>
    </p:spTree>
    <p:extLst>
      <p:ext uri="{BB962C8B-B14F-4D97-AF65-F5344CB8AC3E}">
        <p14:creationId xmlns:p14="http://schemas.microsoft.com/office/powerpoint/2010/main" val="3703170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19</a:t>
            </a:fld>
            <a:endParaRPr lang="en-US" dirty="0"/>
          </a:p>
        </p:txBody>
      </p:sp>
    </p:spTree>
    <p:extLst>
      <p:ext uri="{BB962C8B-B14F-4D97-AF65-F5344CB8AC3E}">
        <p14:creationId xmlns:p14="http://schemas.microsoft.com/office/powerpoint/2010/main" val="2915995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20</a:t>
            </a:fld>
            <a:endParaRPr lang="en-US" dirty="0"/>
          </a:p>
        </p:txBody>
      </p:sp>
    </p:spTree>
    <p:extLst>
      <p:ext uri="{BB962C8B-B14F-4D97-AF65-F5344CB8AC3E}">
        <p14:creationId xmlns:p14="http://schemas.microsoft.com/office/powerpoint/2010/main" val="1151615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21</a:t>
            </a:fld>
            <a:endParaRPr lang="en-US" dirty="0"/>
          </a:p>
        </p:txBody>
      </p:sp>
    </p:spTree>
    <p:extLst>
      <p:ext uri="{BB962C8B-B14F-4D97-AF65-F5344CB8AC3E}">
        <p14:creationId xmlns:p14="http://schemas.microsoft.com/office/powerpoint/2010/main" val="4050462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22</a:t>
            </a:fld>
            <a:endParaRPr lang="en-US" dirty="0"/>
          </a:p>
        </p:txBody>
      </p:sp>
    </p:spTree>
    <p:extLst>
      <p:ext uri="{BB962C8B-B14F-4D97-AF65-F5344CB8AC3E}">
        <p14:creationId xmlns:p14="http://schemas.microsoft.com/office/powerpoint/2010/main" val="207241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24</a:t>
            </a:fld>
            <a:endParaRPr lang="en-US" dirty="0"/>
          </a:p>
        </p:txBody>
      </p:sp>
    </p:spTree>
    <p:extLst>
      <p:ext uri="{BB962C8B-B14F-4D97-AF65-F5344CB8AC3E}">
        <p14:creationId xmlns:p14="http://schemas.microsoft.com/office/powerpoint/2010/main" val="3322238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25</a:t>
            </a:fld>
            <a:endParaRPr lang="en-US" dirty="0"/>
          </a:p>
        </p:txBody>
      </p:sp>
    </p:spTree>
    <p:extLst>
      <p:ext uri="{BB962C8B-B14F-4D97-AF65-F5344CB8AC3E}">
        <p14:creationId xmlns:p14="http://schemas.microsoft.com/office/powerpoint/2010/main" val="487058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26</a:t>
            </a:fld>
            <a:endParaRPr lang="en-US" dirty="0"/>
          </a:p>
        </p:txBody>
      </p:sp>
    </p:spTree>
    <p:extLst>
      <p:ext uri="{BB962C8B-B14F-4D97-AF65-F5344CB8AC3E}">
        <p14:creationId xmlns:p14="http://schemas.microsoft.com/office/powerpoint/2010/main" val="2445335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78020F-325B-41F6-B81E-448E73C05AC3}"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78020F-325B-41F6-B81E-448E73C05AC3}" type="slidenum">
              <a:rPr lang="en-US" smtClean="0"/>
              <a:pPr/>
              <a:t>28</a:t>
            </a:fld>
            <a:endParaRPr lang="en-US" dirty="0"/>
          </a:p>
        </p:txBody>
      </p:sp>
    </p:spTree>
    <p:extLst>
      <p:ext uri="{BB962C8B-B14F-4D97-AF65-F5344CB8AC3E}">
        <p14:creationId xmlns:p14="http://schemas.microsoft.com/office/powerpoint/2010/main" val="995619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7</a:t>
            </a:fld>
            <a:endParaRPr lang="en-US" dirty="0"/>
          </a:p>
        </p:txBody>
      </p:sp>
    </p:spTree>
    <p:extLst>
      <p:ext uri="{BB962C8B-B14F-4D97-AF65-F5344CB8AC3E}">
        <p14:creationId xmlns:p14="http://schemas.microsoft.com/office/powerpoint/2010/main" val="371894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8</a:t>
            </a:fld>
            <a:endParaRPr lang="en-US" dirty="0"/>
          </a:p>
        </p:txBody>
      </p:sp>
    </p:spTree>
    <p:extLst>
      <p:ext uri="{BB962C8B-B14F-4D97-AF65-F5344CB8AC3E}">
        <p14:creationId xmlns:p14="http://schemas.microsoft.com/office/powerpoint/2010/main" val="207424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9</a:t>
            </a:fld>
            <a:endParaRPr lang="en-US" dirty="0"/>
          </a:p>
        </p:txBody>
      </p:sp>
    </p:spTree>
    <p:extLst>
      <p:ext uri="{BB962C8B-B14F-4D97-AF65-F5344CB8AC3E}">
        <p14:creationId xmlns:p14="http://schemas.microsoft.com/office/powerpoint/2010/main" val="2784566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10</a:t>
            </a:fld>
            <a:endParaRPr lang="en-US" dirty="0"/>
          </a:p>
        </p:txBody>
      </p:sp>
    </p:spTree>
    <p:extLst>
      <p:ext uri="{BB962C8B-B14F-4D97-AF65-F5344CB8AC3E}">
        <p14:creationId xmlns:p14="http://schemas.microsoft.com/office/powerpoint/2010/main" val="3394061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8020F-325B-41F6-B81E-448E73C05AC3}" type="slidenum">
              <a:rPr lang="en-US" smtClean="0"/>
              <a:pPr/>
              <a:t>12</a:t>
            </a:fld>
            <a:endParaRPr lang="en-US" dirty="0"/>
          </a:p>
        </p:txBody>
      </p:sp>
    </p:spTree>
    <p:extLst>
      <p:ext uri="{BB962C8B-B14F-4D97-AF65-F5344CB8AC3E}">
        <p14:creationId xmlns:p14="http://schemas.microsoft.com/office/powerpoint/2010/main" val="3803902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E29C-2870-4CCF-BCC8-291D1D19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A5EB07-733F-4F8A-B2DE-B29934E8D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6B8F93-8573-4156-A45F-DE721F6837E6}"/>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EA633769-DC0C-4CDF-8C9D-84F5864DA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07CD4-5F92-4F11-8A18-BB0F81B36C1F}"/>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168965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6E6DD-63B8-4827-8E70-54BF298D8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285F3A-D82D-4056-AB52-4BBF845EF7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29A8A-6EA8-46F8-A5B3-ED8A7D3E3392}"/>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5E79C841-7CFB-4DFD-A69A-FCBB37B65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A016D-DBEE-4271-8462-B295E84311C1}"/>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249403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478B8-FC2A-4221-8FFD-2796114BF0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847CFD-1F86-46E3-9EC6-74515757CE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DE8D0-D408-476B-BF18-3154EACD21EE}"/>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E3B3B632-4A72-418B-BFC2-D0008DD680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5B0BF-C4A5-4396-B061-EF2E21330C83}"/>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3933376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821F4-EC39-459D-8CC7-53B53390BBD1}"/>
              </a:ext>
            </a:extLst>
          </p:cNvPr>
          <p:cNvSpPr/>
          <p:nvPr userDrawn="1"/>
        </p:nvSpPr>
        <p:spPr>
          <a:xfrm>
            <a:off x="0" y="-30130"/>
            <a:ext cx="12192000" cy="659395"/>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3F84470-9C5A-4232-BBA4-CC33E2B3E6D9}"/>
              </a:ext>
            </a:extLst>
          </p:cNvPr>
          <p:cNvSpPr/>
          <p:nvPr userDrawn="1"/>
        </p:nvSpPr>
        <p:spPr>
          <a:xfrm>
            <a:off x="0" y="6685935"/>
            <a:ext cx="12192000" cy="172065"/>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420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E2D3-E3B9-4C84-9E3C-162F9084AF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9CF7BC-92F7-48DC-B15F-E0FEB271CF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EED62-AF6D-4CB7-92C6-DB182B1936C6}"/>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62478017-7518-46AB-AD3B-59438D0A6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38D49-9359-49CB-BDAC-3F84F18D23A0}"/>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304026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DE9A-A263-4133-827A-DAAC194224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E2525A-AF38-4030-91BD-B1051FC30A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81EFF5-6126-47C2-978E-37FD214EDB83}"/>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65515E6F-C2E5-4552-B812-275D2D449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E9F37-D1B5-474D-9711-EA6F4912B53F}"/>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234153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F6BC-565A-4B94-A114-27BF9AD9C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7A706-49B1-4462-A926-C997811A3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D4A78-4E3B-4330-9724-1B8D836A44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1FEC99-A762-49D0-A0BE-B630AD567E41}"/>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6" name="Footer Placeholder 5">
            <a:extLst>
              <a:ext uri="{FF2B5EF4-FFF2-40B4-BE49-F238E27FC236}">
                <a16:creationId xmlns:a16="http://schemas.microsoft.com/office/drawing/2014/main" id="{E605291B-2B01-4B24-A9AE-F396E4CE08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39AC59-0CDE-4298-89FB-AD855A158440}"/>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298412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8DF3-3132-477E-A0FB-6AF8A68D0C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915BB1-237E-4F40-BB0F-66C274412B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6534E0-54C4-496B-8D7F-95A65EBB7B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4A28EB-B800-4E69-AAA2-B364B59760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0B599E-C9EF-448F-8D66-A47E6E905D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89461F-5B3D-482F-B9C7-5C4F3A6E475B}"/>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8" name="Footer Placeholder 7">
            <a:extLst>
              <a:ext uri="{FF2B5EF4-FFF2-40B4-BE49-F238E27FC236}">
                <a16:creationId xmlns:a16="http://schemas.microsoft.com/office/drawing/2014/main" id="{B7A6A8BC-DE0C-4324-A162-2346A2DE9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9E9379-81D7-4A86-9FC2-6B75780BF4E2}"/>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147658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CA0C-58D6-48BA-96B5-3B28F62A42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13B6DA-C6D6-4230-A66C-9D0B74B1210E}"/>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4" name="Footer Placeholder 3">
            <a:extLst>
              <a:ext uri="{FF2B5EF4-FFF2-40B4-BE49-F238E27FC236}">
                <a16:creationId xmlns:a16="http://schemas.microsoft.com/office/drawing/2014/main" id="{0F7DAA4D-2E0D-43B3-9072-E0048689B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D3A1BD-B7F3-4217-87D5-1EE55ACCCF5E}"/>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346972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E8A53-92D5-4A3F-B6AC-5F158B64FAF4}"/>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3" name="Footer Placeholder 2">
            <a:extLst>
              <a:ext uri="{FF2B5EF4-FFF2-40B4-BE49-F238E27FC236}">
                <a16:creationId xmlns:a16="http://schemas.microsoft.com/office/drawing/2014/main" id="{A7D5A4F6-0A8E-4C5E-A073-65D1ED962A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C637FF-1FBF-4D8B-9993-B77E8ACAEBB1}"/>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48223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16D3-D353-408F-A150-07C884534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B8F25D-2384-466B-8045-F79F18AA94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BE9154-C2A7-4177-9034-A6A5B2CB3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0CAEB-1D49-4857-A6AC-F746ECC7BD33}"/>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6" name="Footer Placeholder 5">
            <a:extLst>
              <a:ext uri="{FF2B5EF4-FFF2-40B4-BE49-F238E27FC236}">
                <a16:creationId xmlns:a16="http://schemas.microsoft.com/office/drawing/2014/main" id="{7EE0EFCB-7832-4CDC-B434-2A7EFE6CD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C85C3-2573-4FD3-BEF8-FC55A48A698B}"/>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415021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E785D-0C04-44EF-B6DA-A054A8218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DE9D33-4CFB-41BD-A9BA-0DF43FEF5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3ECE22-F9AB-4254-913D-726799498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2385EB-98AE-4B19-82FD-693969E4633B}"/>
              </a:ext>
            </a:extLst>
          </p:cNvPr>
          <p:cNvSpPr>
            <a:spLocks noGrp="1"/>
          </p:cNvSpPr>
          <p:nvPr>
            <p:ph type="dt" sz="half" idx="10"/>
          </p:nvPr>
        </p:nvSpPr>
        <p:spPr/>
        <p:txBody>
          <a:bodyPr/>
          <a:lstStyle/>
          <a:p>
            <a:fld id="{D1C48783-D4F6-4FA5-A764-8466568D45DC}" type="datetimeFigureOut">
              <a:rPr lang="en-US" smtClean="0"/>
              <a:t>6/12/2020</a:t>
            </a:fld>
            <a:endParaRPr lang="en-US"/>
          </a:p>
        </p:txBody>
      </p:sp>
      <p:sp>
        <p:nvSpPr>
          <p:cNvPr id="6" name="Footer Placeholder 5">
            <a:extLst>
              <a:ext uri="{FF2B5EF4-FFF2-40B4-BE49-F238E27FC236}">
                <a16:creationId xmlns:a16="http://schemas.microsoft.com/office/drawing/2014/main" id="{FA11B133-8FD6-4479-AB7D-E67EAEF21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F7488-2461-42DB-BDCD-4D50D635A1B0}"/>
              </a:ext>
            </a:extLst>
          </p:cNvPr>
          <p:cNvSpPr>
            <a:spLocks noGrp="1"/>
          </p:cNvSpPr>
          <p:nvPr>
            <p:ph type="sldNum" sz="quarter" idx="12"/>
          </p:nvPr>
        </p:nvSpPr>
        <p:spPr/>
        <p:txBody>
          <a:bodyPr/>
          <a:lstStyle/>
          <a:p>
            <a:fld id="{F8D684FC-66E7-4D8A-8B0A-F9121A53778F}" type="slidenum">
              <a:rPr lang="en-US" smtClean="0"/>
              <a:t>‹#›</a:t>
            </a:fld>
            <a:endParaRPr lang="en-US"/>
          </a:p>
        </p:txBody>
      </p:sp>
    </p:spTree>
    <p:extLst>
      <p:ext uri="{BB962C8B-B14F-4D97-AF65-F5344CB8AC3E}">
        <p14:creationId xmlns:p14="http://schemas.microsoft.com/office/powerpoint/2010/main" val="102249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322BE9-52CF-4C7C-A4FA-705E8E4A77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9341D9-4EDA-42FF-BC3B-4B15C6109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057F6-D383-4EC4-B40E-231ACE0E8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48783-D4F6-4FA5-A764-8466568D45DC}" type="datetimeFigureOut">
              <a:rPr lang="en-US" smtClean="0"/>
              <a:t>6/12/2020</a:t>
            </a:fld>
            <a:endParaRPr lang="en-US"/>
          </a:p>
        </p:txBody>
      </p:sp>
      <p:sp>
        <p:nvSpPr>
          <p:cNvPr id="5" name="Footer Placeholder 4">
            <a:extLst>
              <a:ext uri="{FF2B5EF4-FFF2-40B4-BE49-F238E27FC236}">
                <a16:creationId xmlns:a16="http://schemas.microsoft.com/office/drawing/2014/main" id="{6DBB6A27-840C-495F-8275-9C075D24C6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0678EB-D44A-4212-93CA-37D4F339DC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684FC-66E7-4D8A-8B0A-F9121A53778F}" type="slidenum">
              <a:rPr lang="en-US" smtClean="0"/>
              <a:t>‹#›</a:t>
            </a:fld>
            <a:endParaRPr lang="en-US"/>
          </a:p>
        </p:txBody>
      </p:sp>
    </p:spTree>
    <p:extLst>
      <p:ext uri="{BB962C8B-B14F-4D97-AF65-F5344CB8AC3E}">
        <p14:creationId xmlns:p14="http://schemas.microsoft.com/office/powerpoint/2010/main" val="298934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n.gov/thec.html" TargetMode="Externa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  State of Tennessee">
            <a:hlinkClick r:id="rId2"/>
            <a:extLst>
              <a:ext uri="{FF2B5EF4-FFF2-40B4-BE49-F238E27FC236}">
                <a16:creationId xmlns:a16="http://schemas.microsoft.com/office/drawing/2014/main" id="{AF0BA889-FD59-42E0-B137-1C4A131C82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065" y="15640"/>
            <a:ext cx="2349909" cy="595569"/>
          </a:xfrm>
          <a:prstGeom prst="rect">
            <a:avLst/>
          </a:prstGeom>
          <a:solidFill>
            <a:schemeClr val="accent5">
              <a:lumMod val="50000"/>
            </a:schemeClr>
          </a:solidFill>
        </p:spPr>
      </p:pic>
      <p:pic>
        <p:nvPicPr>
          <p:cNvPr id="5" name="Picture 6" descr="Image result for tennessee logo">
            <a:extLst>
              <a:ext uri="{FF2B5EF4-FFF2-40B4-BE49-F238E27FC236}">
                <a16:creationId xmlns:a16="http://schemas.microsoft.com/office/drawing/2014/main" id="{7C13FE83-78E7-4D70-95C0-B1A23F438F9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257" t="4746" r="5574" b="5359"/>
          <a:stretch/>
        </p:blipFill>
        <p:spPr bwMode="auto">
          <a:xfrm>
            <a:off x="148995" y="1"/>
            <a:ext cx="617921" cy="6268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089B586-57C7-4826-98FC-EDC396E231BF}"/>
              </a:ext>
            </a:extLst>
          </p:cNvPr>
          <p:cNvSpPr txBox="1"/>
          <p:nvPr/>
        </p:nvSpPr>
        <p:spPr>
          <a:xfrm>
            <a:off x="4727067" y="981911"/>
            <a:ext cx="2737865" cy="461665"/>
          </a:xfrm>
          <a:prstGeom prst="rect">
            <a:avLst/>
          </a:prstGeom>
          <a:noFill/>
        </p:spPr>
        <p:txBody>
          <a:bodyPr wrap="none" rtlCol="0">
            <a:spAutoFit/>
          </a:bodyPr>
          <a:lstStyle/>
          <a:p>
            <a:r>
              <a:rPr lang="en-US" sz="2400" dirty="0"/>
              <a:t>THEC Space Seminar</a:t>
            </a:r>
          </a:p>
        </p:txBody>
      </p:sp>
      <p:sp>
        <p:nvSpPr>
          <p:cNvPr id="7" name="TextBox 6">
            <a:extLst>
              <a:ext uri="{FF2B5EF4-FFF2-40B4-BE49-F238E27FC236}">
                <a16:creationId xmlns:a16="http://schemas.microsoft.com/office/drawing/2014/main" id="{B607AF13-284A-43C4-9A27-FBB8B83AA8AA}"/>
              </a:ext>
            </a:extLst>
          </p:cNvPr>
          <p:cNvSpPr txBox="1"/>
          <p:nvPr/>
        </p:nvSpPr>
        <p:spPr>
          <a:xfrm>
            <a:off x="3921878" y="1549517"/>
            <a:ext cx="4348242" cy="461665"/>
          </a:xfrm>
          <a:prstGeom prst="rect">
            <a:avLst/>
          </a:prstGeom>
          <a:noFill/>
        </p:spPr>
        <p:txBody>
          <a:bodyPr wrap="none" rtlCol="0">
            <a:spAutoFit/>
          </a:bodyPr>
          <a:lstStyle/>
          <a:p>
            <a:pPr algn="ctr"/>
            <a:r>
              <a:rPr lang="en-US" sz="2400" dirty="0">
                <a:solidFill>
                  <a:srgbClr val="FF0000"/>
                </a:solidFill>
              </a:rPr>
              <a:t>THEC Space Allocation Guidelines</a:t>
            </a:r>
          </a:p>
        </p:txBody>
      </p:sp>
      <p:sp>
        <p:nvSpPr>
          <p:cNvPr id="8" name="TextBox 7">
            <a:extLst>
              <a:ext uri="{FF2B5EF4-FFF2-40B4-BE49-F238E27FC236}">
                <a16:creationId xmlns:a16="http://schemas.microsoft.com/office/drawing/2014/main" id="{72CF1F9F-32CA-4303-B4EC-A8D9056B273E}"/>
              </a:ext>
            </a:extLst>
          </p:cNvPr>
          <p:cNvSpPr txBox="1"/>
          <p:nvPr/>
        </p:nvSpPr>
        <p:spPr>
          <a:xfrm>
            <a:off x="10352340" y="6271605"/>
            <a:ext cx="1614545" cy="369332"/>
          </a:xfrm>
          <a:prstGeom prst="rect">
            <a:avLst/>
          </a:prstGeom>
          <a:noFill/>
        </p:spPr>
        <p:txBody>
          <a:bodyPr wrap="none" rtlCol="0">
            <a:spAutoFit/>
          </a:bodyPr>
          <a:lstStyle/>
          <a:p>
            <a:r>
              <a:rPr lang="en-US" dirty="0"/>
              <a:t>June 10</a:t>
            </a:r>
            <a:r>
              <a:rPr lang="en-US" baseline="30000" dirty="0"/>
              <a:t>th</a:t>
            </a:r>
            <a:r>
              <a:rPr lang="en-US" dirty="0"/>
              <a:t>, 2020</a:t>
            </a:r>
          </a:p>
        </p:txBody>
      </p:sp>
      <p:pic>
        <p:nvPicPr>
          <p:cNvPr id="9" name="Picture 8">
            <a:extLst>
              <a:ext uri="{FF2B5EF4-FFF2-40B4-BE49-F238E27FC236}">
                <a16:creationId xmlns:a16="http://schemas.microsoft.com/office/drawing/2014/main" id="{469974E3-1CEE-4DE3-8162-1DE6C501FA0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480619" y="2428563"/>
            <a:ext cx="5269866" cy="3407197"/>
          </a:xfrm>
          <a:prstGeom prst="rect">
            <a:avLst/>
          </a:prstGeom>
          <a:ln>
            <a:solidFill>
              <a:schemeClr val="tx1"/>
            </a:solidFill>
          </a:ln>
          <a:effectLst>
            <a:outerShdw blurRad="50800" dist="50800" dir="2400000" algn="ctr" rotWithShape="0">
              <a:schemeClr val="tx1"/>
            </a:outerShdw>
          </a:effectLst>
        </p:spPr>
      </p:pic>
      <p:sp>
        <p:nvSpPr>
          <p:cNvPr id="10" name="Rectangle 9">
            <a:extLst>
              <a:ext uri="{FF2B5EF4-FFF2-40B4-BE49-F238E27FC236}">
                <a16:creationId xmlns:a16="http://schemas.microsoft.com/office/drawing/2014/main" id="{38BC7D80-9CD3-4929-9ADB-A1AA7D2BDC37}"/>
              </a:ext>
            </a:extLst>
          </p:cNvPr>
          <p:cNvSpPr/>
          <p:nvPr/>
        </p:nvSpPr>
        <p:spPr>
          <a:xfrm>
            <a:off x="4528947" y="6230876"/>
            <a:ext cx="3173433" cy="369332"/>
          </a:xfrm>
          <a:prstGeom prst="rect">
            <a:avLst/>
          </a:prstGeom>
        </p:spPr>
        <p:txBody>
          <a:bodyPr wrap="none">
            <a:spAutoFit/>
          </a:bodyPr>
          <a:lstStyle/>
          <a:p>
            <a:r>
              <a:rPr lang="en-US" dirty="0"/>
              <a:t>Art Lidsky, Dober Lidsky Mathey</a:t>
            </a:r>
          </a:p>
        </p:txBody>
      </p:sp>
      <p:sp>
        <p:nvSpPr>
          <p:cNvPr id="2" name="TextBox 1">
            <a:extLst>
              <a:ext uri="{FF2B5EF4-FFF2-40B4-BE49-F238E27FC236}">
                <a16:creationId xmlns:a16="http://schemas.microsoft.com/office/drawing/2014/main" id="{D8E9BBFA-0C10-4040-9B39-41D6258AABCB}"/>
              </a:ext>
            </a:extLst>
          </p:cNvPr>
          <p:cNvSpPr txBox="1"/>
          <p:nvPr/>
        </p:nvSpPr>
        <p:spPr>
          <a:xfrm>
            <a:off x="9183332" y="3460954"/>
            <a:ext cx="2499210" cy="369332"/>
          </a:xfrm>
          <a:prstGeom prst="rect">
            <a:avLst/>
          </a:prstGeom>
          <a:noFill/>
        </p:spPr>
        <p:txBody>
          <a:bodyPr wrap="none" rtlCol="0">
            <a:spAutoFit/>
          </a:bodyPr>
          <a:lstStyle/>
          <a:p>
            <a:r>
              <a:rPr lang="en-US" dirty="0"/>
              <a:t>Developed in 2008/2009</a:t>
            </a:r>
          </a:p>
        </p:txBody>
      </p:sp>
      <p:sp>
        <p:nvSpPr>
          <p:cNvPr id="11" name="TextBox 10">
            <a:extLst>
              <a:ext uri="{FF2B5EF4-FFF2-40B4-BE49-F238E27FC236}">
                <a16:creationId xmlns:a16="http://schemas.microsoft.com/office/drawing/2014/main" id="{0CB2460B-1203-4707-9CCD-BC4546300FA4}"/>
              </a:ext>
            </a:extLst>
          </p:cNvPr>
          <p:cNvSpPr txBox="1"/>
          <p:nvPr/>
        </p:nvSpPr>
        <p:spPr>
          <a:xfrm>
            <a:off x="9183332" y="4016477"/>
            <a:ext cx="1787669" cy="369332"/>
          </a:xfrm>
          <a:prstGeom prst="rect">
            <a:avLst/>
          </a:prstGeom>
          <a:noFill/>
        </p:spPr>
        <p:txBody>
          <a:bodyPr wrap="none" rtlCol="0">
            <a:spAutoFit/>
          </a:bodyPr>
          <a:lstStyle/>
          <a:p>
            <a:r>
              <a:rPr lang="en-US" dirty="0"/>
              <a:t>Modified in 2013</a:t>
            </a:r>
          </a:p>
        </p:txBody>
      </p:sp>
    </p:spTree>
    <p:extLst>
      <p:ext uri="{BB962C8B-B14F-4D97-AF65-F5344CB8AC3E}">
        <p14:creationId xmlns:p14="http://schemas.microsoft.com/office/powerpoint/2010/main" val="3793651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484DE83-912D-44B7-A156-53EDDFFE24AF}"/>
              </a:ext>
            </a:extLst>
          </p:cNvPr>
          <p:cNvSpPr/>
          <p:nvPr/>
        </p:nvSpPr>
        <p:spPr>
          <a:xfrm>
            <a:off x="323265" y="1003379"/>
            <a:ext cx="9062225" cy="2031325"/>
          </a:xfrm>
          <a:prstGeom prst="rect">
            <a:avLst/>
          </a:prstGeom>
        </p:spPr>
        <p:txBody>
          <a:bodyPr wrap="square">
            <a:spAutoFit/>
          </a:bodyPr>
          <a:lstStyle/>
          <a:p>
            <a:pPr fontAlgn="ctr"/>
            <a:r>
              <a:rPr lang="en-US" sz="2400" dirty="0">
                <a:solidFill>
                  <a:srgbClr val="000000"/>
                </a:solidFill>
                <a:ea typeface="Times New Roman" panose="02020603050405020304" pitchFamily="18" charset="0"/>
              </a:rPr>
              <a:t>There are three ways to measure how classrooms are used:  </a:t>
            </a:r>
            <a:endParaRPr lang="en-US" sz="2400" dirty="0">
              <a:ea typeface="Times New Roman" panose="02020603050405020304" pitchFamily="18" charset="0"/>
            </a:endParaRP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number of </a:t>
            </a:r>
            <a:r>
              <a:rPr lang="en-US" sz="2400" b="1" dirty="0">
                <a:solidFill>
                  <a:srgbClr val="000000"/>
                </a:solidFill>
                <a:ea typeface="Times New Roman" panose="02020603050405020304" pitchFamily="18" charset="0"/>
              </a:rPr>
              <a:t>hours</a:t>
            </a:r>
            <a:r>
              <a:rPr lang="en-US" sz="2400" dirty="0">
                <a:solidFill>
                  <a:srgbClr val="000000"/>
                </a:solidFill>
                <a:ea typeface="Times New Roman" panose="02020603050405020304" pitchFamily="18" charset="0"/>
              </a:rPr>
              <a:t> per week that the room is scheduled </a:t>
            </a: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a:t>
            </a:r>
            <a:r>
              <a:rPr lang="en-US" sz="2400" b="1" dirty="0">
                <a:solidFill>
                  <a:srgbClr val="000000"/>
                </a:solidFill>
                <a:ea typeface="Times New Roman" panose="02020603050405020304" pitchFamily="18" charset="0"/>
              </a:rPr>
              <a:t>proportion of seats</a:t>
            </a:r>
            <a:r>
              <a:rPr lang="en-US" sz="2400" dirty="0">
                <a:solidFill>
                  <a:srgbClr val="000000"/>
                </a:solidFill>
                <a:ea typeface="Times New Roman" panose="02020603050405020304" pitchFamily="18" charset="0"/>
              </a:rPr>
              <a:t> that are filled when the room is scheduled  </a:t>
            </a: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a:t>
            </a:r>
            <a:r>
              <a:rPr lang="en-US" sz="2400" b="1" dirty="0">
                <a:solidFill>
                  <a:srgbClr val="000000"/>
                </a:solidFill>
                <a:ea typeface="Times New Roman" panose="02020603050405020304" pitchFamily="18" charset="0"/>
              </a:rPr>
              <a:t>amount of space</a:t>
            </a:r>
            <a:r>
              <a:rPr lang="en-US" sz="2400" dirty="0">
                <a:solidFill>
                  <a:srgbClr val="000000"/>
                </a:solidFill>
                <a:ea typeface="Times New Roman" panose="02020603050405020304" pitchFamily="18" charset="0"/>
              </a:rPr>
              <a:t> allocated to each student station</a:t>
            </a:r>
          </a:p>
        </p:txBody>
      </p:sp>
      <p:sp>
        <p:nvSpPr>
          <p:cNvPr id="7" name="TextBox 6">
            <a:extLst>
              <a:ext uri="{FF2B5EF4-FFF2-40B4-BE49-F238E27FC236}">
                <a16:creationId xmlns:a16="http://schemas.microsoft.com/office/drawing/2014/main" id="{F7F3DC82-3B37-40F5-B2AE-79FCD97BD759}"/>
              </a:ext>
            </a:extLst>
          </p:cNvPr>
          <p:cNvSpPr txBox="1"/>
          <p:nvPr/>
        </p:nvSpPr>
        <p:spPr>
          <a:xfrm>
            <a:off x="9832" y="49163"/>
            <a:ext cx="2766463" cy="523220"/>
          </a:xfrm>
          <a:prstGeom prst="rect">
            <a:avLst/>
          </a:prstGeom>
          <a:noFill/>
        </p:spPr>
        <p:txBody>
          <a:bodyPr wrap="none" rtlCol="0">
            <a:spAutoFit/>
          </a:bodyPr>
          <a:lstStyle/>
          <a:p>
            <a:r>
              <a:rPr lang="en-US" sz="2800" dirty="0">
                <a:solidFill>
                  <a:schemeClr val="bg1"/>
                </a:solidFill>
              </a:rPr>
              <a:t>Part I  Classrooms</a:t>
            </a:r>
          </a:p>
        </p:txBody>
      </p:sp>
      <p:sp>
        <p:nvSpPr>
          <p:cNvPr id="8" name="TextBox 7">
            <a:extLst>
              <a:ext uri="{FF2B5EF4-FFF2-40B4-BE49-F238E27FC236}">
                <a16:creationId xmlns:a16="http://schemas.microsoft.com/office/drawing/2014/main" id="{2725BADE-8F58-441F-86CC-3BF0D8A1A245}"/>
              </a:ext>
            </a:extLst>
          </p:cNvPr>
          <p:cNvSpPr txBox="1"/>
          <p:nvPr/>
        </p:nvSpPr>
        <p:spPr>
          <a:xfrm>
            <a:off x="9591962" y="1518048"/>
            <a:ext cx="1973169" cy="461665"/>
          </a:xfrm>
          <a:prstGeom prst="rect">
            <a:avLst/>
          </a:prstGeom>
          <a:noFill/>
        </p:spPr>
        <p:txBody>
          <a:bodyPr wrap="none" rtlCol="0">
            <a:spAutoFit/>
          </a:bodyPr>
          <a:lstStyle/>
          <a:p>
            <a:r>
              <a:rPr lang="en-US" sz="2400" dirty="0"/>
              <a:t>30 Hours / </a:t>
            </a:r>
            <a:r>
              <a:rPr lang="en-US" sz="2400" dirty="0" err="1"/>
              <a:t>Wk</a:t>
            </a:r>
            <a:endParaRPr lang="en-US" sz="2400" dirty="0"/>
          </a:p>
        </p:txBody>
      </p:sp>
      <p:sp>
        <p:nvSpPr>
          <p:cNvPr id="9" name="TextBox 8">
            <a:extLst>
              <a:ext uri="{FF2B5EF4-FFF2-40B4-BE49-F238E27FC236}">
                <a16:creationId xmlns:a16="http://schemas.microsoft.com/office/drawing/2014/main" id="{E641A71B-1617-4583-BE5A-5A2B6D8049A3}"/>
              </a:ext>
            </a:extLst>
          </p:cNvPr>
          <p:cNvSpPr txBox="1"/>
          <p:nvPr/>
        </p:nvSpPr>
        <p:spPr>
          <a:xfrm>
            <a:off x="9591962" y="2045546"/>
            <a:ext cx="715260" cy="461665"/>
          </a:xfrm>
          <a:prstGeom prst="rect">
            <a:avLst/>
          </a:prstGeom>
          <a:noFill/>
        </p:spPr>
        <p:txBody>
          <a:bodyPr wrap="none" rtlCol="0">
            <a:spAutoFit/>
          </a:bodyPr>
          <a:lstStyle/>
          <a:p>
            <a:r>
              <a:rPr lang="en-US" sz="2400" dirty="0"/>
              <a:t>60%</a:t>
            </a:r>
          </a:p>
        </p:txBody>
      </p:sp>
      <p:sp>
        <p:nvSpPr>
          <p:cNvPr id="10" name="TextBox 9">
            <a:extLst>
              <a:ext uri="{FF2B5EF4-FFF2-40B4-BE49-F238E27FC236}">
                <a16:creationId xmlns:a16="http://schemas.microsoft.com/office/drawing/2014/main" id="{49DE8507-7966-4464-839B-0E9670B8821C}"/>
              </a:ext>
            </a:extLst>
          </p:cNvPr>
          <p:cNvSpPr txBox="1"/>
          <p:nvPr/>
        </p:nvSpPr>
        <p:spPr>
          <a:xfrm>
            <a:off x="9591962" y="2573044"/>
            <a:ext cx="941796" cy="461665"/>
          </a:xfrm>
          <a:prstGeom prst="rect">
            <a:avLst/>
          </a:prstGeom>
          <a:noFill/>
        </p:spPr>
        <p:txBody>
          <a:bodyPr wrap="none" rtlCol="0">
            <a:spAutoFit/>
          </a:bodyPr>
          <a:lstStyle/>
          <a:p>
            <a:r>
              <a:rPr lang="en-US" sz="2400" dirty="0"/>
              <a:t>Varies</a:t>
            </a:r>
          </a:p>
        </p:txBody>
      </p:sp>
      <p:sp>
        <p:nvSpPr>
          <p:cNvPr id="11" name="Arrow: Right 10">
            <a:extLst>
              <a:ext uri="{FF2B5EF4-FFF2-40B4-BE49-F238E27FC236}">
                <a16:creationId xmlns:a16="http://schemas.microsoft.com/office/drawing/2014/main" id="{B1A72631-E4AF-4B84-8038-4C2D004F171C}"/>
              </a:ext>
            </a:extLst>
          </p:cNvPr>
          <p:cNvSpPr/>
          <p:nvPr/>
        </p:nvSpPr>
        <p:spPr>
          <a:xfrm>
            <a:off x="8539315" y="1641988"/>
            <a:ext cx="841258"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CCD3851-57A0-4F49-980D-BB111A5D851F}"/>
              </a:ext>
            </a:extLst>
          </p:cNvPr>
          <p:cNvSpPr/>
          <p:nvPr/>
        </p:nvSpPr>
        <p:spPr>
          <a:xfrm>
            <a:off x="9134167" y="2177848"/>
            <a:ext cx="423386"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93B986E5-005E-4AEE-9CDC-CEDCA2B07914}"/>
              </a:ext>
            </a:extLst>
          </p:cNvPr>
          <p:cNvSpPr/>
          <p:nvPr/>
        </p:nvSpPr>
        <p:spPr>
          <a:xfrm>
            <a:off x="8539315" y="2679294"/>
            <a:ext cx="841258"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69373CB1-C125-46CD-8C9E-CFD751B4EF2C}"/>
              </a:ext>
            </a:extLst>
          </p:cNvPr>
          <p:cNvPicPr>
            <a:picLocks noChangeAspect="1"/>
          </p:cNvPicPr>
          <p:nvPr/>
        </p:nvPicPr>
        <p:blipFill rotWithShape="1">
          <a:blip r:embed="rId3"/>
          <a:srcRect t="7423" r="53447" b="5746"/>
          <a:stretch/>
        </p:blipFill>
        <p:spPr>
          <a:xfrm>
            <a:off x="868466" y="3057927"/>
            <a:ext cx="6333968" cy="3535185"/>
          </a:xfrm>
          <a:prstGeom prst="rect">
            <a:avLst/>
          </a:prstGeom>
        </p:spPr>
      </p:pic>
      <p:sp>
        <p:nvSpPr>
          <p:cNvPr id="2" name="Rectangle 1">
            <a:extLst>
              <a:ext uri="{FF2B5EF4-FFF2-40B4-BE49-F238E27FC236}">
                <a16:creationId xmlns:a16="http://schemas.microsoft.com/office/drawing/2014/main" id="{6A32F9D2-77FB-42B3-9569-85BC52ABC943}"/>
              </a:ext>
            </a:extLst>
          </p:cNvPr>
          <p:cNvSpPr/>
          <p:nvPr/>
        </p:nvSpPr>
        <p:spPr>
          <a:xfrm>
            <a:off x="5633881" y="3057927"/>
            <a:ext cx="1540435" cy="35351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C6068B-AF7F-4E6F-8DE6-439614007A58}"/>
              </a:ext>
            </a:extLst>
          </p:cNvPr>
          <p:cNvSpPr txBox="1"/>
          <p:nvPr/>
        </p:nvSpPr>
        <p:spPr>
          <a:xfrm>
            <a:off x="8342670" y="4179988"/>
            <a:ext cx="3025816" cy="1631216"/>
          </a:xfrm>
          <a:prstGeom prst="rect">
            <a:avLst/>
          </a:prstGeom>
          <a:noFill/>
        </p:spPr>
        <p:txBody>
          <a:bodyPr wrap="square" rtlCol="0">
            <a:spAutoFit/>
          </a:bodyPr>
          <a:lstStyle/>
          <a:p>
            <a:r>
              <a:rPr lang="en-US" sz="2000" dirty="0"/>
              <a:t>As pedagogy has changed, some of these multipliers should be modified – active learning, for instance</a:t>
            </a:r>
          </a:p>
        </p:txBody>
      </p:sp>
    </p:spTree>
    <p:extLst>
      <p:ext uri="{BB962C8B-B14F-4D97-AF65-F5344CB8AC3E}">
        <p14:creationId xmlns:p14="http://schemas.microsoft.com/office/powerpoint/2010/main" val="2317015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up)">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P spid="13" grpId="0" animBg="1"/>
      <p:bldP spid="2"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2579933-860D-4856-AC46-BFC58447C653}"/>
              </a:ext>
            </a:extLst>
          </p:cNvPr>
          <p:cNvSpPr/>
          <p:nvPr/>
        </p:nvSpPr>
        <p:spPr>
          <a:xfrm>
            <a:off x="5189027" y="753970"/>
            <a:ext cx="1449659" cy="646331"/>
          </a:xfrm>
          <a:prstGeom prst="rect">
            <a:avLst/>
          </a:prstGeom>
          <a:solidFill>
            <a:srgbClr val="FF99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6">
            <a:extLst>
              <a:ext uri="{FF2B5EF4-FFF2-40B4-BE49-F238E27FC236}">
                <a16:creationId xmlns:a16="http://schemas.microsoft.com/office/drawing/2014/main" id="{3E6347C0-014C-426E-9812-96D4A06B7D59}"/>
              </a:ext>
            </a:extLst>
          </p:cNvPr>
          <p:cNvGraphicFramePr>
            <a:graphicFrameLocks noGrp="1"/>
          </p:cNvGraphicFramePr>
          <p:nvPr>
            <p:extLst>
              <p:ext uri="{D42A27DB-BD31-4B8C-83A1-F6EECF244321}">
                <p14:modId xmlns:p14="http://schemas.microsoft.com/office/powerpoint/2010/main" val="359812957"/>
              </p:ext>
            </p:extLst>
          </p:nvPr>
        </p:nvGraphicFramePr>
        <p:xfrm>
          <a:off x="682704" y="1381545"/>
          <a:ext cx="3911597" cy="3980945"/>
        </p:xfrm>
        <a:graphic>
          <a:graphicData uri="http://schemas.openxmlformats.org/drawingml/2006/table">
            <a:tbl>
              <a:tblPr firstRow="1" bandRow="1">
                <a:tableStyleId>{5C22544A-7EE6-4342-B048-85BDC9FD1C3A}</a:tableStyleId>
              </a:tblPr>
              <a:tblGrid>
                <a:gridCol w="1071890">
                  <a:extLst>
                    <a:ext uri="{9D8B030D-6E8A-4147-A177-3AD203B41FA5}">
                      <a16:colId xmlns:a16="http://schemas.microsoft.com/office/drawing/2014/main" val="2805147556"/>
                    </a:ext>
                  </a:extLst>
                </a:gridCol>
                <a:gridCol w="1390050">
                  <a:extLst>
                    <a:ext uri="{9D8B030D-6E8A-4147-A177-3AD203B41FA5}">
                      <a16:colId xmlns:a16="http://schemas.microsoft.com/office/drawing/2014/main" val="437016219"/>
                    </a:ext>
                  </a:extLst>
                </a:gridCol>
                <a:gridCol w="1449657">
                  <a:extLst>
                    <a:ext uri="{9D8B030D-6E8A-4147-A177-3AD203B41FA5}">
                      <a16:colId xmlns:a16="http://schemas.microsoft.com/office/drawing/2014/main" val="578693883"/>
                    </a:ext>
                  </a:extLst>
                </a:gridCol>
              </a:tblGrid>
              <a:tr h="494207">
                <a:tc>
                  <a:txBody>
                    <a:bodyPr/>
                    <a:lstStyle/>
                    <a:p>
                      <a:r>
                        <a:rPr lang="en-US" dirty="0"/>
                        <a:t>Section Size</a:t>
                      </a:r>
                    </a:p>
                  </a:txBody>
                  <a:tcPr/>
                </a:tc>
                <a:tc>
                  <a:txBody>
                    <a:bodyPr/>
                    <a:lstStyle/>
                    <a:p>
                      <a:pPr algn="r"/>
                      <a:r>
                        <a:rPr lang="en-US" dirty="0"/>
                        <a:t>Number of Sections</a:t>
                      </a:r>
                    </a:p>
                  </a:txBody>
                  <a:tcPr/>
                </a:tc>
                <a:tc>
                  <a:txBody>
                    <a:bodyPr/>
                    <a:lstStyle/>
                    <a:p>
                      <a:pPr algn="r"/>
                      <a:r>
                        <a:rPr lang="en-US" dirty="0"/>
                        <a:t>Total Weekly CR Hours</a:t>
                      </a:r>
                    </a:p>
                  </a:txBody>
                  <a:tcPr/>
                </a:tc>
                <a:extLst>
                  <a:ext uri="{0D108BD9-81ED-4DB2-BD59-A6C34878D82A}">
                    <a16:rowId xmlns:a16="http://schemas.microsoft.com/office/drawing/2014/main" val="4032459173"/>
                  </a:ext>
                </a:extLst>
              </a:tr>
              <a:tr h="370840">
                <a:tc>
                  <a:txBody>
                    <a:bodyPr/>
                    <a:lstStyle/>
                    <a:p>
                      <a:r>
                        <a:rPr lang="en-US" dirty="0"/>
                        <a:t>1 – 8</a:t>
                      </a:r>
                    </a:p>
                  </a:txBody>
                  <a:tcPr/>
                </a:tc>
                <a:tc>
                  <a:txBody>
                    <a:bodyPr/>
                    <a:lstStyle/>
                    <a:p>
                      <a:pPr algn="r"/>
                      <a:endParaRPr lang="en-US" dirty="0"/>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4064053002"/>
                  </a:ext>
                </a:extLst>
              </a:tr>
              <a:tr h="267094">
                <a:tc>
                  <a:txBody>
                    <a:bodyPr/>
                    <a:lstStyle/>
                    <a:p>
                      <a:r>
                        <a:rPr lang="en-US" dirty="0"/>
                        <a:t>9 – 14</a:t>
                      </a:r>
                    </a:p>
                  </a:txBody>
                  <a:tcPr/>
                </a:tc>
                <a:tc>
                  <a:txBody>
                    <a:bodyPr/>
                    <a:lstStyle/>
                    <a:p>
                      <a:pPr algn="r"/>
                      <a:endParaRPr lang="en-US" dirty="0"/>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574454908"/>
                  </a:ext>
                </a:extLst>
              </a:tr>
              <a:tr h="379225">
                <a:tc>
                  <a:txBody>
                    <a:bodyPr/>
                    <a:lstStyle/>
                    <a:p>
                      <a:r>
                        <a:rPr lang="en-US" dirty="0"/>
                        <a:t>15 – 20</a:t>
                      </a:r>
                    </a:p>
                  </a:txBody>
                  <a:tcPr/>
                </a:tc>
                <a:tc>
                  <a:txBody>
                    <a:bodyPr/>
                    <a:lstStyle/>
                    <a:p>
                      <a:pPr algn="r"/>
                      <a:endParaRPr lang="en-US" dirty="0"/>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84406859"/>
                  </a:ext>
                </a:extLst>
              </a:tr>
              <a:tr h="370840">
                <a:tc>
                  <a:txBody>
                    <a:bodyPr/>
                    <a:lstStyle/>
                    <a:p>
                      <a:r>
                        <a:rPr lang="en-US" dirty="0"/>
                        <a:t>21 – 26</a:t>
                      </a:r>
                    </a:p>
                  </a:txBody>
                  <a:tcPr/>
                </a:tc>
                <a:tc>
                  <a:txBody>
                    <a:bodyPr/>
                    <a:lstStyle/>
                    <a:p>
                      <a:pPr algn="r"/>
                      <a:endParaRPr lang="en-US" dirty="0"/>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3195531555"/>
                  </a:ext>
                </a:extLst>
              </a:tr>
              <a:tr h="370840">
                <a:tc>
                  <a:txBody>
                    <a:bodyPr/>
                    <a:lstStyle/>
                    <a:p>
                      <a:r>
                        <a:rPr lang="en-US" dirty="0"/>
                        <a:t>27 – 32</a:t>
                      </a:r>
                    </a:p>
                  </a:txBody>
                  <a:tcPr/>
                </a:tc>
                <a:tc>
                  <a:txBody>
                    <a:bodyPr/>
                    <a:lstStyle/>
                    <a:p>
                      <a:pPr algn="r"/>
                      <a:endParaRPr lang="en-US"/>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678379374"/>
                  </a:ext>
                </a:extLst>
              </a:tr>
              <a:tr h="370840">
                <a:tc>
                  <a:txBody>
                    <a:bodyPr/>
                    <a:lstStyle/>
                    <a:p>
                      <a:r>
                        <a:rPr lang="en-US" dirty="0"/>
                        <a:t>33 – 47</a:t>
                      </a:r>
                    </a:p>
                  </a:txBody>
                  <a:tcPr/>
                </a:tc>
                <a:tc>
                  <a:txBody>
                    <a:bodyPr/>
                    <a:lstStyle/>
                    <a:p>
                      <a:pPr algn="r"/>
                      <a:endParaRPr lang="en-US"/>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147352754"/>
                  </a:ext>
                </a:extLst>
              </a:tr>
              <a:tr h="370840">
                <a:tc>
                  <a:txBody>
                    <a:bodyPr/>
                    <a:lstStyle/>
                    <a:p>
                      <a:r>
                        <a:rPr lang="en-US" dirty="0"/>
                        <a:t>48 – 74</a:t>
                      </a:r>
                    </a:p>
                  </a:txBody>
                  <a:tcPr/>
                </a:tc>
                <a:tc>
                  <a:txBody>
                    <a:bodyPr/>
                    <a:lstStyle/>
                    <a:p>
                      <a:pPr algn="r"/>
                      <a:endParaRPr lang="en-US"/>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1019422641"/>
                  </a:ext>
                </a:extLst>
              </a:tr>
              <a:tr h="370840">
                <a:tc>
                  <a:txBody>
                    <a:bodyPr/>
                    <a:lstStyle/>
                    <a:p>
                      <a:r>
                        <a:rPr lang="en-US" dirty="0"/>
                        <a:t>75 – 126</a:t>
                      </a:r>
                    </a:p>
                  </a:txBody>
                  <a:tcPr/>
                </a:tc>
                <a:tc>
                  <a:txBody>
                    <a:bodyPr/>
                    <a:lstStyle/>
                    <a:p>
                      <a:pPr algn="r"/>
                      <a:endParaRPr lang="en-US"/>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4169434689"/>
                  </a:ext>
                </a:extLst>
              </a:tr>
              <a:tr h="370840">
                <a:tc>
                  <a:txBody>
                    <a:bodyPr/>
                    <a:lstStyle/>
                    <a:p>
                      <a:r>
                        <a:rPr lang="en-US" dirty="0"/>
                        <a:t>127+</a:t>
                      </a:r>
                    </a:p>
                  </a:txBody>
                  <a:tcPr/>
                </a:tc>
                <a:tc>
                  <a:txBody>
                    <a:bodyPr/>
                    <a:lstStyle/>
                    <a:p>
                      <a:pPr algn="r"/>
                      <a:endParaRPr lang="en-US" dirty="0"/>
                    </a:p>
                  </a:txBody>
                  <a:tcPr>
                    <a:solidFill>
                      <a:srgbClr val="99CCFF"/>
                    </a:solidFill>
                  </a:tcPr>
                </a:tc>
                <a:tc>
                  <a:txBody>
                    <a:bodyPr/>
                    <a:lstStyle/>
                    <a:p>
                      <a:pPr algn="r"/>
                      <a:endParaRPr lang="en-US" dirty="0"/>
                    </a:p>
                  </a:txBody>
                  <a:tcPr>
                    <a:solidFill>
                      <a:srgbClr val="99CCFF"/>
                    </a:solidFill>
                  </a:tcPr>
                </a:tc>
                <a:extLst>
                  <a:ext uri="{0D108BD9-81ED-4DB2-BD59-A6C34878D82A}">
                    <a16:rowId xmlns:a16="http://schemas.microsoft.com/office/drawing/2014/main" val="1049146721"/>
                  </a:ext>
                </a:extLst>
              </a:tr>
            </a:tbl>
          </a:graphicData>
        </a:graphic>
      </p:graphicFrame>
      <p:graphicFrame>
        <p:nvGraphicFramePr>
          <p:cNvPr id="9" name="Table 6">
            <a:extLst>
              <a:ext uri="{FF2B5EF4-FFF2-40B4-BE49-F238E27FC236}">
                <a16:creationId xmlns:a16="http://schemas.microsoft.com/office/drawing/2014/main" id="{BD6649B4-3BFC-4472-BCCA-CBC75F8CCAC0}"/>
              </a:ext>
            </a:extLst>
          </p:cNvPr>
          <p:cNvGraphicFramePr>
            <a:graphicFrameLocks noGrp="1"/>
          </p:cNvGraphicFramePr>
          <p:nvPr>
            <p:extLst>
              <p:ext uri="{D42A27DB-BD31-4B8C-83A1-F6EECF244321}">
                <p14:modId xmlns:p14="http://schemas.microsoft.com/office/powerpoint/2010/main" val="1641037974"/>
              </p:ext>
            </p:extLst>
          </p:nvPr>
        </p:nvGraphicFramePr>
        <p:xfrm>
          <a:off x="5189027" y="1411041"/>
          <a:ext cx="6320269" cy="4004713"/>
        </p:xfrm>
        <a:graphic>
          <a:graphicData uri="http://schemas.openxmlformats.org/drawingml/2006/table">
            <a:tbl>
              <a:tblPr firstRow="1" bandRow="1">
                <a:tableStyleId>{5C22544A-7EE6-4342-B048-85BDC9FD1C3A}</a:tableStyleId>
              </a:tblPr>
              <a:tblGrid>
                <a:gridCol w="1450750">
                  <a:extLst>
                    <a:ext uri="{9D8B030D-6E8A-4147-A177-3AD203B41FA5}">
                      <a16:colId xmlns:a16="http://schemas.microsoft.com/office/drawing/2014/main" val="2805147556"/>
                    </a:ext>
                  </a:extLst>
                </a:gridCol>
                <a:gridCol w="989364">
                  <a:extLst>
                    <a:ext uri="{9D8B030D-6E8A-4147-A177-3AD203B41FA5}">
                      <a16:colId xmlns:a16="http://schemas.microsoft.com/office/drawing/2014/main" val="437016219"/>
                    </a:ext>
                  </a:extLst>
                </a:gridCol>
                <a:gridCol w="1388208">
                  <a:extLst>
                    <a:ext uri="{9D8B030D-6E8A-4147-A177-3AD203B41FA5}">
                      <a16:colId xmlns:a16="http://schemas.microsoft.com/office/drawing/2014/main" val="578693883"/>
                    </a:ext>
                  </a:extLst>
                </a:gridCol>
                <a:gridCol w="1252924">
                  <a:extLst>
                    <a:ext uri="{9D8B030D-6E8A-4147-A177-3AD203B41FA5}">
                      <a16:colId xmlns:a16="http://schemas.microsoft.com/office/drawing/2014/main" val="3268546529"/>
                    </a:ext>
                  </a:extLst>
                </a:gridCol>
                <a:gridCol w="1239023">
                  <a:extLst>
                    <a:ext uri="{9D8B030D-6E8A-4147-A177-3AD203B41FA5}">
                      <a16:colId xmlns:a16="http://schemas.microsoft.com/office/drawing/2014/main" val="4019046327"/>
                    </a:ext>
                  </a:extLst>
                </a:gridCol>
              </a:tblGrid>
              <a:tr h="370840">
                <a:tc>
                  <a:txBody>
                    <a:bodyPr/>
                    <a:lstStyle/>
                    <a:p>
                      <a:r>
                        <a:rPr lang="en-US" dirty="0"/>
                        <a:t>Classroom Stations</a:t>
                      </a:r>
                    </a:p>
                  </a:txBody>
                  <a:tcPr/>
                </a:tc>
                <a:tc>
                  <a:txBody>
                    <a:bodyPr/>
                    <a:lstStyle/>
                    <a:p>
                      <a:r>
                        <a:rPr lang="en-US" dirty="0"/>
                        <a:t>NASF / Station</a:t>
                      </a:r>
                    </a:p>
                  </a:txBody>
                  <a:tcPr/>
                </a:tc>
                <a:tc>
                  <a:txBody>
                    <a:bodyPr/>
                    <a:lstStyle/>
                    <a:p>
                      <a:r>
                        <a:rPr lang="en-US" dirty="0"/>
                        <a:t>NASF per Classroom</a:t>
                      </a:r>
                    </a:p>
                  </a:txBody>
                  <a:tcPr/>
                </a:tc>
                <a:tc>
                  <a:txBody>
                    <a:bodyPr/>
                    <a:lstStyle/>
                    <a:p>
                      <a:r>
                        <a:rPr lang="en-US" dirty="0"/>
                        <a:t>Number of Classrooms</a:t>
                      </a:r>
                    </a:p>
                  </a:txBody>
                  <a:tcPr/>
                </a:tc>
                <a:tc>
                  <a:txBody>
                    <a:bodyPr/>
                    <a:lstStyle/>
                    <a:p>
                      <a:r>
                        <a:rPr lang="en-US" dirty="0"/>
                        <a:t>Total NASF</a:t>
                      </a:r>
                    </a:p>
                  </a:txBody>
                  <a:tcPr/>
                </a:tc>
                <a:extLst>
                  <a:ext uri="{0D108BD9-81ED-4DB2-BD59-A6C34878D82A}">
                    <a16:rowId xmlns:a16="http://schemas.microsoft.com/office/drawing/2014/main" val="4032459173"/>
                  </a:ext>
                </a:extLst>
              </a:tr>
              <a:tr h="395311">
                <a:tc>
                  <a:txBody>
                    <a:bodyPr/>
                    <a:lstStyle/>
                    <a:p>
                      <a:pPr algn="r"/>
                      <a:endParaRPr lang="en-US" dirty="0"/>
                    </a:p>
                  </a:txBody>
                  <a:tcPr/>
                </a:tc>
                <a:tc>
                  <a:txBody>
                    <a:bodyPr/>
                    <a:lstStyle/>
                    <a:p>
                      <a:pPr algn="r"/>
                      <a:endParaRPr lang="en-US" dirty="0"/>
                    </a:p>
                  </a:txBody>
                  <a:tcPr>
                    <a:solidFill>
                      <a:srgbClr val="FF99CC"/>
                    </a:solidFill>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4064053002"/>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74454908"/>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4406859"/>
                  </a:ext>
                </a:extLst>
              </a:tr>
              <a:tr h="373442">
                <a:tc>
                  <a:txBody>
                    <a:bodyPr/>
                    <a:lstStyle/>
                    <a:p>
                      <a:endParaRPr lang="en-US" dirty="0"/>
                    </a:p>
                  </a:txBody>
                  <a:tcPr/>
                </a:tc>
                <a:tc>
                  <a:txBody>
                    <a:bodyPr/>
                    <a:lstStyle/>
                    <a:p>
                      <a:endParaRPr lang="en-US" dirty="0"/>
                    </a:p>
                  </a:txBody>
                  <a:tcPr>
                    <a:solidFill>
                      <a:srgbClr val="FF99CC"/>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95531555"/>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78379374"/>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7352754"/>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19422641"/>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69434689"/>
                  </a:ext>
                </a:extLst>
              </a:tr>
              <a:tr h="370840">
                <a:tc>
                  <a:txBody>
                    <a:bodyPr/>
                    <a:lstStyle/>
                    <a:p>
                      <a:endParaRPr lang="en-US"/>
                    </a:p>
                  </a:txBody>
                  <a:tcPr/>
                </a:tc>
                <a:tc>
                  <a:txBody>
                    <a:bodyPr/>
                    <a:lstStyle/>
                    <a:p>
                      <a:endParaRPr lang="en-US" dirty="0"/>
                    </a:p>
                  </a:txBody>
                  <a:tcPr>
                    <a:solidFill>
                      <a:srgbClr val="FF99CC"/>
                    </a:solidFill>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49146721"/>
                  </a:ext>
                </a:extLst>
              </a:tr>
            </a:tbl>
          </a:graphicData>
        </a:graphic>
      </p:graphicFrame>
      <p:sp>
        <p:nvSpPr>
          <p:cNvPr id="10" name="TextBox 9">
            <a:extLst>
              <a:ext uri="{FF2B5EF4-FFF2-40B4-BE49-F238E27FC236}">
                <a16:creationId xmlns:a16="http://schemas.microsoft.com/office/drawing/2014/main" id="{1706FA70-C127-4514-87CF-B817E4A785D9}"/>
              </a:ext>
            </a:extLst>
          </p:cNvPr>
          <p:cNvSpPr txBox="1"/>
          <p:nvPr/>
        </p:nvSpPr>
        <p:spPr>
          <a:xfrm>
            <a:off x="9832" y="49163"/>
            <a:ext cx="2766463" cy="523220"/>
          </a:xfrm>
          <a:prstGeom prst="rect">
            <a:avLst/>
          </a:prstGeom>
          <a:noFill/>
        </p:spPr>
        <p:txBody>
          <a:bodyPr wrap="none" rtlCol="0">
            <a:spAutoFit/>
          </a:bodyPr>
          <a:lstStyle/>
          <a:p>
            <a:r>
              <a:rPr lang="en-US" sz="2800" dirty="0">
                <a:solidFill>
                  <a:schemeClr val="bg1"/>
                </a:solidFill>
              </a:rPr>
              <a:t>Part I  Classrooms</a:t>
            </a:r>
          </a:p>
        </p:txBody>
      </p:sp>
      <p:sp>
        <p:nvSpPr>
          <p:cNvPr id="11" name="TextBox 10">
            <a:extLst>
              <a:ext uri="{FF2B5EF4-FFF2-40B4-BE49-F238E27FC236}">
                <a16:creationId xmlns:a16="http://schemas.microsoft.com/office/drawing/2014/main" id="{DFBE0484-FAF0-41D1-BC91-4A04379F0106}"/>
              </a:ext>
            </a:extLst>
          </p:cNvPr>
          <p:cNvSpPr txBox="1"/>
          <p:nvPr/>
        </p:nvSpPr>
        <p:spPr>
          <a:xfrm>
            <a:off x="5141974" y="764710"/>
            <a:ext cx="1739592" cy="646331"/>
          </a:xfrm>
          <a:prstGeom prst="rect">
            <a:avLst/>
          </a:prstGeom>
          <a:noFill/>
        </p:spPr>
        <p:txBody>
          <a:bodyPr wrap="square" rtlCol="0">
            <a:spAutoFit/>
          </a:bodyPr>
          <a:lstStyle/>
          <a:p>
            <a:r>
              <a:rPr lang="en-US" dirty="0"/>
              <a:t>Station Utilization 60%</a:t>
            </a:r>
          </a:p>
        </p:txBody>
      </p:sp>
      <p:sp>
        <p:nvSpPr>
          <p:cNvPr id="12" name="TextBox 11">
            <a:extLst>
              <a:ext uri="{FF2B5EF4-FFF2-40B4-BE49-F238E27FC236}">
                <a16:creationId xmlns:a16="http://schemas.microsoft.com/office/drawing/2014/main" id="{AF7BE4E1-8208-4C02-AE90-15FBC7E42AEC}"/>
              </a:ext>
            </a:extLst>
          </p:cNvPr>
          <p:cNvSpPr txBox="1"/>
          <p:nvPr/>
        </p:nvSpPr>
        <p:spPr>
          <a:xfrm>
            <a:off x="7488043" y="753970"/>
            <a:ext cx="1449659" cy="646331"/>
          </a:xfrm>
          <a:prstGeom prst="rect">
            <a:avLst/>
          </a:prstGeom>
          <a:noFill/>
        </p:spPr>
        <p:txBody>
          <a:bodyPr wrap="square" rtlCol="0">
            <a:spAutoFit/>
          </a:bodyPr>
          <a:lstStyle/>
          <a:p>
            <a:pPr algn="r"/>
            <a:r>
              <a:rPr lang="en-US" dirty="0"/>
              <a:t>Hours per week</a:t>
            </a:r>
          </a:p>
        </p:txBody>
      </p:sp>
      <p:sp>
        <p:nvSpPr>
          <p:cNvPr id="13" name="Rectangle 12">
            <a:extLst>
              <a:ext uri="{FF2B5EF4-FFF2-40B4-BE49-F238E27FC236}">
                <a16:creationId xmlns:a16="http://schemas.microsoft.com/office/drawing/2014/main" id="{2FE75388-F4EA-4FDF-9C99-E47D99450557}"/>
              </a:ext>
            </a:extLst>
          </p:cNvPr>
          <p:cNvSpPr/>
          <p:nvPr/>
        </p:nvSpPr>
        <p:spPr>
          <a:xfrm>
            <a:off x="9004608" y="1053271"/>
            <a:ext cx="1304694" cy="362826"/>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p>
        </p:txBody>
      </p:sp>
      <p:sp>
        <p:nvSpPr>
          <p:cNvPr id="14" name="TextBox 13">
            <a:extLst>
              <a:ext uri="{FF2B5EF4-FFF2-40B4-BE49-F238E27FC236}">
                <a16:creationId xmlns:a16="http://schemas.microsoft.com/office/drawing/2014/main" id="{821A9555-07BE-4266-BB21-C45B11BE125D}"/>
              </a:ext>
            </a:extLst>
          </p:cNvPr>
          <p:cNvSpPr txBox="1"/>
          <p:nvPr/>
        </p:nvSpPr>
        <p:spPr>
          <a:xfrm>
            <a:off x="10389227" y="1030969"/>
            <a:ext cx="1449659" cy="369332"/>
          </a:xfrm>
          <a:prstGeom prst="rect">
            <a:avLst/>
          </a:prstGeom>
          <a:noFill/>
        </p:spPr>
        <p:txBody>
          <a:bodyPr wrap="square" rtlCol="0">
            <a:spAutoFit/>
          </a:bodyPr>
          <a:lstStyle/>
          <a:p>
            <a:pPr algn="r"/>
            <a:r>
              <a:rPr lang="en-US" dirty="0"/>
              <a:t>Or 17 Hours</a:t>
            </a:r>
          </a:p>
        </p:txBody>
      </p:sp>
      <p:sp>
        <p:nvSpPr>
          <p:cNvPr id="15" name="TextBox 14">
            <a:extLst>
              <a:ext uri="{FF2B5EF4-FFF2-40B4-BE49-F238E27FC236}">
                <a16:creationId xmlns:a16="http://schemas.microsoft.com/office/drawing/2014/main" id="{EE420B54-4A72-423F-A837-7BEAAEE1F625}"/>
              </a:ext>
            </a:extLst>
          </p:cNvPr>
          <p:cNvSpPr txBox="1"/>
          <p:nvPr/>
        </p:nvSpPr>
        <p:spPr>
          <a:xfrm>
            <a:off x="2210930" y="3175719"/>
            <a:ext cx="535724" cy="369332"/>
          </a:xfrm>
          <a:prstGeom prst="rect">
            <a:avLst/>
          </a:prstGeom>
          <a:noFill/>
        </p:spPr>
        <p:txBody>
          <a:bodyPr wrap="square" rtlCol="0">
            <a:spAutoFit/>
          </a:bodyPr>
          <a:lstStyle/>
          <a:p>
            <a:r>
              <a:rPr lang="en-US" dirty="0"/>
              <a:t>180</a:t>
            </a:r>
          </a:p>
        </p:txBody>
      </p:sp>
      <p:sp>
        <p:nvSpPr>
          <p:cNvPr id="16" name="TextBox 15">
            <a:extLst>
              <a:ext uri="{FF2B5EF4-FFF2-40B4-BE49-F238E27FC236}">
                <a16:creationId xmlns:a16="http://schemas.microsoft.com/office/drawing/2014/main" id="{B8C68699-4EC3-434B-B98C-CD50E3B60A0A}"/>
              </a:ext>
            </a:extLst>
          </p:cNvPr>
          <p:cNvSpPr txBox="1"/>
          <p:nvPr/>
        </p:nvSpPr>
        <p:spPr>
          <a:xfrm>
            <a:off x="3499630" y="3175719"/>
            <a:ext cx="535724" cy="369332"/>
          </a:xfrm>
          <a:prstGeom prst="rect">
            <a:avLst/>
          </a:prstGeom>
          <a:noFill/>
        </p:spPr>
        <p:txBody>
          <a:bodyPr wrap="none" rtlCol="0">
            <a:spAutoFit/>
          </a:bodyPr>
          <a:lstStyle/>
          <a:p>
            <a:r>
              <a:rPr lang="en-US" dirty="0"/>
              <a:t>540</a:t>
            </a:r>
          </a:p>
        </p:txBody>
      </p:sp>
      <p:sp>
        <p:nvSpPr>
          <p:cNvPr id="18" name="TextBox 17">
            <a:extLst>
              <a:ext uri="{FF2B5EF4-FFF2-40B4-BE49-F238E27FC236}">
                <a16:creationId xmlns:a16="http://schemas.microsoft.com/office/drawing/2014/main" id="{3F4E9B7C-B587-4A99-BE26-2F80E0FEF2B6}"/>
              </a:ext>
            </a:extLst>
          </p:cNvPr>
          <p:cNvSpPr txBox="1"/>
          <p:nvPr/>
        </p:nvSpPr>
        <p:spPr>
          <a:xfrm>
            <a:off x="5500432" y="3175719"/>
            <a:ext cx="540834" cy="369332"/>
          </a:xfrm>
          <a:prstGeom prst="rect">
            <a:avLst/>
          </a:prstGeom>
          <a:noFill/>
        </p:spPr>
        <p:txBody>
          <a:bodyPr wrap="square" rtlCol="0">
            <a:spAutoFit/>
          </a:bodyPr>
          <a:lstStyle/>
          <a:p>
            <a:r>
              <a:rPr lang="en-US" dirty="0"/>
              <a:t>40</a:t>
            </a:r>
          </a:p>
        </p:txBody>
      </p:sp>
      <p:sp>
        <p:nvSpPr>
          <p:cNvPr id="19" name="TextBox 18">
            <a:extLst>
              <a:ext uri="{FF2B5EF4-FFF2-40B4-BE49-F238E27FC236}">
                <a16:creationId xmlns:a16="http://schemas.microsoft.com/office/drawing/2014/main" id="{84C2FE4E-45F7-4933-9EF4-45CBDBC1F788}"/>
              </a:ext>
            </a:extLst>
          </p:cNvPr>
          <p:cNvSpPr txBox="1"/>
          <p:nvPr/>
        </p:nvSpPr>
        <p:spPr>
          <a:xfrm>
            <a:off x="6884658" y="3175719"/>
            <a:ext cx="443658" cy="369332"/>
          </a:xfrm>
          <a:prstGeom prst="rect">
            <a:avLst/>
          </a:prstGeom>
          <a:noFill/>
        </p:spPr>
        <p:txBody>
          <a:bodyPr wrap="square" rtlCol="0">
            <a:spAutoFit/>
          </a:bodyPr>
          <a:lstStyle/>
          <a:p>
            <a:r>
              <a:rPr lang="en-US" dirty="0"/>
              <a:t>18</a:t>
            </a:r>
          </a:p>
        </p:txBody>
      </p:sp>
      <p:sp>
        <p:nvSpPr>
          <p:cNvPr id="20" name="TextBox 19">
            <a:extLst>
              <a:ext uri="{FF2B5EF4-FFF2-40B4-BE49-F238E27FC236}">
                <a16:creationId xmlns:a16="http://schemas.microsoft.com/office/drawing/2014/main" id="{A9ADE0A6-1E29-4CEF-87B9-6B39997B3B47}"/>
              </a:ext>
            </a:extLst>
          </p:cNvPr>
          <p:cNvSpPr txBox="1"/>
          <p:nvPr/>
        </p:nvSpPr>
        <p:spPr>
          <a:xfrm>
            <a:off x="8081299" y="3175719"/>
            <a:ext cx="535724" cy="369332"/>
          </a:xfrm>
          <a:prstGeom prst="rect">
            <a:avLst/>
          </a:prstGeom>
          <a:noFill/>
        </p:spPr>
        <p:txBody>
          <a:bodyPr wrap="none" rtlCol="0">
            <a:spAutoFit/>
          </a:bodyPr>
          <a:lstStyle/>
          <a:p>
            <a:r>
              <a:rPr lang="en-US" dirty="0"/>
              <a:t>720</a:t>
            </a:r>
          </a:p>
        </p:txBody>
      </p:sp>
      <p:sp>
        <p:nvSpPr>
          <p:cNvPr id="21" name="TextBox 20">
            <a:extLst>
              <a:ext uri="{FF2B5EF4-FFF2-40B4-BE49-F238E27FC236}">
                <a16:creationId xmlns:a16="http://schemas.microsoft.com/office/drawing/2014/main" id="{CAFEDA4E-FD9D-4911-8D19-1D8136DD252E}"/>
              </a:ext>
            </a:extLst>
          </p:cNvPr>
          <p:cNvSpPr txBox="1"/>
          <p:nvPr/>
        </p:nvSpPr>
        <p:spPr>
          <a:xfrm>
            <a:off x="9382245" y="3175719"/>
            <a:ext cx="453943" cy="369332"/>
          </a:xfrm>
          <a:prstGeom prst="rect">
            <a:avLst/>
          </a:prstGeom>
          <a:noFill/>
        </p:spPr>
        <p:txBody>
          <a:bodyPr wrap="square" rtlCol="0">
            <a:spAutoFit/>
          </a:bodyPr>
          <a:lstStyle/>
          <a:p>
            <a:r>
              <a:rPr lang="en-US" dirty="0"/>
              <a:t>18</a:t>
            </a:r>
          </a:p>
        </p:txBody>
      </p:sp>
      <p:sp>
        <p:nvSpPr>
          <p:cNvPr id="22" name="TextBox 21">
            <a:extLst>
              <a:ext uri="{FF2B5EF4-FFF2-40B4-BE49-F238E27FC236}">
                <a16:creationId xmlns:a16="http://schemas.microsoft.com/office/drawing/2014/main" id="{A1571E4C-71A3-4FA7-B4B7-15B3C0073734}"/>
              </a:ext>
            </a:extLst>
          </p:cNvPr>
          <p:cNvSpPr txBox="1"/>
          <p:nvPr/>
        </p:nvSpPr>
        <p:spPr>
          <a:xfrm>
            <a:off x="10430914" y="3175719"/>
            <a:ext cx="827471" cy="369332"/>
          </a:xfrm>
          <a:prstGeom prst="rect">
            <a:avLst/>
          </a:prstGeom>
          <a:noFill/>
        </p:spPr>
        <p:txBody>
          <a:bodyPr wrap="none" rtlCol="0">
            <a:spAutoFit/>
          </a:bodyPr>
          <a:lstStyle/>
          <a:p>
            <a:r>
              <a:rPr lang="en-US" dirty="0"/>
              <a:t>12,960</a:t>
            </a:r>
          </a:p>
        </p:txBody>
      </p:sp>
      <p:sp>
        <p:nvSpPr>
          <p:cNvPr id="24" name="Rectangle 23">
            <a:extLst>
              <a:ext uri="{FF2B5EF4-FFF2-40B4-BE49-F238E27FC236}">
                <a16:creationId xmlns:a16="http://schemas.microsoft.com/office/drawing/2014/main" id="{34D09A2A-CFAA-43C8-966D-BEC3CB641255}"/>
              </a:ext>
            </a:extLst>
          </p:cNvPr>
          <p:cNvSpPr/>
          <p:nvPr/>
        </p:nvSpPr>
        <p:spPr>
          <a:xfrm>
            <a:off x="9004608" y="1030969"/>
            <a:ext cx="1304694" cy="3693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5" grpId="0"/>
      <p:bldP spid="16" grpId="0"/>
      <p:bldP spid="18" grpId="0"/>
      <p:bldP spid="19" grpId="0"/>
      <p:bldP spid="20" grpId="0"/>
      <p:bldP spid="21" grpId="0"/>
      <p:bldP spid="22" grpId="0"/>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BD6BDE-B290-4CC8-8BCA-56876450A807}"/>
              </a:ext>
            </a:extLst>
          </p:cNvPr>
          <p:cNvSpPr/>
          <p:nvPr/>
        </p:nvSpPr>
        <p:spPr>
          <a:xfrm>
            <a:off x="323265" y="1003379"/>
            <a:ext cx="9983957" cy="2031325"/>
          </a:xfrm>
          <a:prstGeom prst="rect">
            <a:avLst/>
          </a:prstGeom>
        </p:spPr>
        <p:txBody>
          <a:bodyPr wrap="square">
            <a:spAutoFit/>
          </a:bodyPr>
          <a:lstStyle/>
          <a:p>
            <a:pPr fontAlgn="ctr"/>
            <a:r>
              <a:rPr lang="en-US" sz="2400" dirty="0">
                <a:solidFill>
                  <a:srgbClr val="000000"/>
                </a:solidFill>
                <a:ea typeface="Times New Roman" panose="02020603050405020304" pitchFamily="18" charset="0"/>
              </a:rPr>
              <a:t>There are three ways to measure how Instructional Labs and Studios are used:  </a:t>
            </a:r>
            <a:endParaRPr lang="en-US" sz="2400" dirty="0">
              <a:ea typeface="Times New Roman" panose="02020603050405020304" pitchFamily="18" charset="0"/>
            </a:endParaRP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number of </a:t>
            </a:r>
            <a:r>
              <a:rPr lang="en-US" sz="2400" b="1" dirty="0">
                <a:solidFill>
                  <a:srgbClr val="000000"/>
                </a:solidFill>
                <a:ea typeface="Times New Roman" panose="02020603050405020304" pitchFamily="18" charset="0"/>
              </a:rPr>
              <a:t>hours</a:t>
            </a:r>
            <a:r>
              <a:rPr lang="en-US" sz="2400" dirty="0">
                <a:solidFill>
                  <a:srgbClr val="000000"/>
                </a:solidFill>
                <a:ea typeface="Times New Roman" panose="02020603050405020304" pitchFamily="18" charset="0"/>
              </a:rPr>
              <a:t> per week that the room is scheduled </a:t>
            </a: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a:t>
            </a:r>
            <a:r>
              <a:rPr lang="en-US" sz="2400" b="1" dirty="0">
                <a:solidFill>
                  <a:srgbClr val="000000"/>
                </a:solidFill>
                <a:ea typeface="Times New Roman" panose="02020603050405020304" pitchFamily="18" charset="0"/>
              </a:rPr>
              <a:t>proportion of seats</a:t>
            </a:r>
            <a:r>
              <a:rPr lang="en-US" sz="2400" dirty="0">
                <a:solidFill>
                  <a:srgbClr val="000000"/>
                </a:solidFill>
                <a:ea typeface="Times New Roman" panose="02020603050405020304" pitchFamily="18" charset="0"/>
              </a:rPr>
              <a:t> that are filled when the room is scheduled  </a:t>
            </a:r>
          </a:p>
          <a:p>
            <a:pPr marR="0" lvl="0" fontAlgn="ctr">
              <a:spcBef>
                <a:spcPts val="0"/>
              </a:spcBef>
              <a:spcAft>
                <a:spcPts val="0"/>
              </a:spcAft>
              <a:tabLst>
                <a:tab pos="457200" algn="l"/>
              </a:tabLst>
            </a:pPr>
            <a:endParaRPr lang="en-US" sz="1000" dirty="0">
              <a:solidFill>
                <a:srgbClr val="000000"/>
              </a:solidFill>
              <a:ea typeface="Times New Roman" panose="02020603050405020304" pitchFamily="18" charset="0"/>
            </a:endParaRPr>
          </a:p>
          <a:p>
            <a:pPr marR="0" lvl="0" fontAlgn="ctr">
              <a:spcBef>
                <a:spcPts val="0"/>
              </a:spcBef>
              <a:spcAft>
                <a:spcPts val="0"/>
              </a:spcAft>
              <a:tabLst>
                <a:tab pos="457200" algn="l"/>
              </a:tabLst>
            </a:pPr>
            <a:r>
              <a:rPr lang="en-US" sz="2400" dirty="0">
                <a:solidFill>
                  <a:srgbClr val="000000"/>
                </a:solidFill>
                <a:ea typeface="Times New Roman" panose="02020603050405020304" pitchFamily="18" charset="0"/>
              </a:rPr>
              <a:t>	the </a:t>
            </a:r>
            <a:r>
              <a:rPr lang="en-US" sz="2400" b="1" dirty="0">
                <a:solidFill>
                  <a:srgbClr val="000000"/>
                </a:solidFill>
                <a:ea typeface="Times New Roman" panose="02020603050405020304" pitchFamily="18" charset="0"/>
              </a:rPr>
              <a:t>amount of space</a:t>
            </a:r>
            <a:r>
              <a:rPr lang="en-US" sz="2400" dirty="0">
                <a:solidFill>
                  <a:srgbClr val="000000"/>
                </a:solidFill>
                <a:ea typeface="Times New Roman" panose="02020603050405020304" pitchFamily="18" charset="0"/>
              </a:rPr>
              <a:t> allocated to each student station</a:t>
            </a:r>
          </a:p>
        </p:txBody>
      </p:sp>
      <p:sp>
        <p:nvSpPr>
          <p:cNvPr id="3" name="TextBox 2">
            <a:extLst>
              <a:ext uri="{FF2B5EF4-FFF2-40B4-BE49-F238E27FC236}">
                <a16:creationId xmlns:a16="http://schemas.microsoft.com/office/drawing/2014/main" id="{B2C1D7AE-0B9B-4396-A541-7BBCBB30E425}"/>
              </a:ext>
            </a:extLst>
          </p:cNvPr>
          <p:cNvSpPr txBox="1"/>
          <p:nvPr/>
        </p:nvSpPr>
        <p:spPr>
          <a:xfrm>
            <a:off x="9591962" y="1518048"/>
            <a:ext cx="2516586" cy="461665"/>
          </a:xfrm>
          <a:prstGeom prst="rect">
            <a:avLst/>
          </a:prstGeom>
          <a:noFill/>
        </p:spPr>
        <p:txBody>
          <a:bodyPr wrap="none" rtlCol="0">
            <a:spAutoFit/>
          </a:bodyPr>
          <a:lstStyle/>
          <a:p>
            <a:r>
              <a:rPr lang="en-US" sz="2400" dirty="0"/>
              <a:t>15 - 20 Hours / </a:t>
            </a:r>
            <a:r>
              <a:rPr lang="en-US" sz="2400" dirty="0" err="1"/>
              <a:t>Wk</a:t>
            </a:r>
            <a:endParaRPr lang="en-US" sz="2400" dirty="0"/>
          </a:p>
        </p:txBody>
      </p:sp>
      <p:sp>
        <p:nvSpPr>
          <p:cNvPr id="4" name="TextBox 3">
            <a:extLst>
              <a:ext uri="{FF2B5EF4-FFF2-40B4-BE49-F238E27FC236}">
                <a16:creationId xmlns:a16="http://schemas.microsoft.com/office/drawing/2014/main" id="{B9AD234E-73D5-4E72-A872-B486913E0090}"/>
              </a:ext>
            </a:extLst>
          </p:cNvPr>
          <p:cNvSpPr txBox="1"/>
          <p:nvPr/>
        </p:nvSpPr>
        <p:spPr>
          <a:xfrm>
            <a:off x="9591962" y="2045546"/>
            <a:ext cx="715260" cy="461665"/>
          </a:xfrm>
          <a:prstGeom prst="rect">
            <a:avLst/>
          </a:prstGeom>
          <a:noFill/>
        </p:spPr>
        <p:txBody>
          <a:bodyPr wrap="none" rtlCol="0">
            <a:spAutoFit/>
          </a:bodyPr>
          <a:lstStyle/>
          <a:p>
            <a:r>
              <a:rPr lang="en-US" sz="2400" dirty="0"/>
              <a:t>80%</a:t>
            </a:r>
          </a:p>
        </p:txBody>
      </p:sp>
      <p:sp>
        <p:nvSpPr>
          <p:cNvPr id="5" name="TextBox 4">
            <a:extLst>
              <a:ext uri="{FF2B5EF4-FFF2-40B4-BE49-F238E27FC236}">
                <a16:creationId xmlns:a16="http://schemas.microsoft.com/office/drawing/2014/main" id="{8C563E90-B433-4A6B-8270-ACE0A4B03C15}"/>
              </a:ext>
            </a:extLst>
          </p:cNvPr>
          <p:cNvSpPr txBox="1"/>
          <p:nvPr/>
        </p:nvSpPr>
        <p:spPr>
          <a:xfrm>
            <a:off x="9591962" y="2573044"/>
            <a:ext cx="941796" cy="461665"/>
          </a:xfrm>
          <a:prstGeom prst="rect">
            <a:avLst/>
          </a:prstGeom>
          <a:noFill/>
        </p:spPr>
        <p:txBody>
          <a:bodyPr wrap="none" rtlCol="0">
            <a:spAutoFit/>
          </a:bodyPr>
          <a:lstStyle/>
          <a:p>
            <a:r>
              <a:rPr lang="en-US" sz="2400" dirty="0"/>
              <a:t>Varies</a:t>
            </a:r>
          </a:p>
        </p:txBody>
      </p:sp>
      <p:sp>
        <p:nvSpPr>
          <p:cNvPr id="6" name="Arrow: Right 5">
            <a:extLst>
              <a:ext uri="{FF2B5EF4-FFF2-40B4-BE49-F238E27FC236}">
                <a16:creationId xmlns:a16="http://schemas.microsoft.com/office/drawing/2014/main" id="{8002AC19-BC5D-4370-A1C0-8DF35C9BBAC7}"/>
              </a:ext>
            </a:extLst>
          </p:cNvPr>
          <p:cNvSpPr/>
          <p:nvPr/>
        </p:nvSpPr>
        <p:spPr>
          <a:xfrm>
            <a:off x="8539315" y="1641988"/>
            <a:ext cx="841258"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468D8361-84AA-4272-83AA-FE8E0ACFC943}"/>
              </a:ext>
            </a:extLst>
          </p:cNvPr>
          <p:cNvSpPr/>
          <p:nvPr/>
        </p:nvSpPr>
        <p:spPr>
          <a:xfrm>
            <a:off x="9134167" y="2177848"/>
            <a:ext cx="423386"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28024BC-DE13-4202-9641-459B3264C200}"/>
              </a:ext>
            </a:extLst>
          </p:cNvPr>
          <p:cNvSpPr/>
          <p:nvPr/>
        </p:nvSpPr>
        <p:spPr>
          <a:xfrm>
            <a:off x="8539315" y="2679294"/>
            <a:ext cx="841258"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112E5AB-B14D-48BE-8AA5-CDE7A550B663}"/>
              </a:ext>
            </a:extLst>
          </p:cNvPr>
          <p:cNvSpPr txBox="1"/>
          <p:nvPr/>
        </p:nvSpPr>
        <p:spPr>
          <a:xfrm>
            <a:off x="9832" y="49163"/>
            <a:ext cx="5562100" cy="523220"/>
          </a:xfrm>
          <a:prstGeom prst="rect">
            <a:avLst/>
          </a:prstGeom>
          <a:noFill/>
        </p:spPr>
        <p:txBody>
          <a:bodyPr wrap="none" rtlCol="0">
            <a:spAutoFit/>
          </a:bodyPr>
          <a:lstStyle/>
          <a:p>
            <a:r>
              <a:rPr lang="en-US" sz="2800" dirty="0">
                <a:solidFill>
                  <a:schemeClr val="bg1"/>
                </a:solidFill>
              </a:rPr>
              <a:t>Part II  Instructional Labs and Studios</a:t>
            </a:r>
          </a:p>
        </p:txBody>
      </p:sp>
    </p:spTree>
    <p:extLst>
      <p:ext uri="{BB962C8B-B14F-4D97-AF65-F5344CB8AC3E}">
        <p14:creationId xmlns:p14="http://schemas.microsoft.com/office/powerpoint/2010/main" val="19771437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70D443-914F-48D3-9D41-A7581A0A3CF3}"/>
              </a:ext>
            </a:extLst>
          </p:cNvPr>
          <p:cNvSpPr txBox="1"/>
          <p:nvPr/>
        </p:nvSpPr>
        <p:spPr>
          <a:xfrm>
            <a:off x="-81617" y="80772"/>
            <a:ext cx="5744998" cy="523220"/>
          </a:xfrm>
          <a:prstGeom prst="rect">
            <a:avLst/>
          </a:prstGeom>
          <a:noFill/>
        </p:spPr>
        <p:txBody>
          <a:bodyPr wrap="square" rtlCol="0">
            <a:spAutoFit/>
          </a:bodyPr>
          <a:lstStyle/>
          <a:p>
            <a:r>
              <a:rPr lang="en-US" sz="2800" dirty="0">
                <a:solidFill>
                  <a:schemeClr val="bg1"/>
                </a:solidFill>
              </a:rPr>
              <a:t>Part II  Instructional Labs and Studios</a:t>
            </a:r>
          </a:p>
        </p:txBody>
      </p:sp>
      <p:graphicFrame>
        <p:nvGraphicFramePr>
          <p:cNvPr id="4" name="Table 3">
            <a:extLst>
              <a:ext uri="{FF2B5EF4-FFF2-40B4-BE49-F238E27FC236}">
                <a16:creationId xmlns:a16="http://schemas.microsoft.com/office/drawing/2014/main" id="{BC7996D8-BC97-4C42-B7CB-604B609C7C99}"/>
              </a:ext>
            </a:extLst>
          </p:cNvPr>
          <p:cNvGraphicFramePr>
            <a:graphicFrameLocks noGrp="1"/>
          </p:cNvGraphicFramePr>
          <p:nvPr>
            <p:extLst>
              <p:ext uri="{D42A27DB-BD31-4B8C-83A1-F6EECF244321}">
                <p14:modId xmlns:p14="http://schemas.microsoft.com/office/powerpoint/2010/main" val="2707541020"/>
              </p:ext>
            </p:extLst>
          </p:nvPr>
        </p:nvGraphicFramePr>
        <p:xfrm>
          <a:off x="661963" y="674925"/>
          <a:ext cx="10917240" cy="6746328"/>
        </p:xfrm>
        <a:graphic>
          <a:graphicData uri="http://schemas.openxmlformats.org/drawingml/2006/table">
            <a:tbl>
              <a:tblPr/>
              <a:tblGrid>
                <a:gridCol w="1093907">
                  <a:extLst>
                    <a:ext uri="{9D8B030D-6E8A-4147-A177-3AD203B41FA5}">
                      <a16:colId xmlns:a16="http://schemas.microsoft.com/office/drawing/2014/main" val="785851099"/>
                    </a:ext>
                  </a:extLst>
                </a:gridCol>
                <a:gridCol w="1082991">
                  <a:extLst>
                    <a:ext uri="{9D8B030D-6E8A-4147-A177-3AD203B41FA5}">
                      <a16:colId xmlns:a16="http://schemas.microsoft.com/office/drawing/2014/main" val="2988267749"/>
                    </a:ext>
                  </a:extLst>
                </a:gridCol>
                <a:gridCol w="2932370">
                  <a:extLst>
                    <a:ext uri="{9D8B030D-6E8A-4147-A177-3AD203B41FA5}">
                      <a16:colId xmlns:a16="http://schemas.microsoft.com/office/drawing/2014/main" val="2120663269"/>
                    </a:ext>
                  </a:extLst>
                </a:gridCol>
                <a:gridCol w="2993506">
                  <a:extLst>
                    <a:ext uri="{9D8B030D-6E8A-4147-A177-3AD203B41FA5}">
                      <a16:colId xmlns:a16="http://schemas.microsoft.com/office/drawing/2014/main" val="271148553"/>
                    </a:ext>
                  </a:extLst>
                </a:gridCol>
                <a:gridCol w="2814466">
                  <a:extLst>
                    <a:ext uri="{9D8B030D-6E8A-4147-A177-3AD203B41FA5}">
                      <a16:colId xmlns:a16="http://schemas.microsoft.com/office/drawing/2014/main" val="3663318215"/>
                    </a:ext>
                  </a:extLst>
                </a:gridCol>
              </a:tblGrid>
              <a:tr h="285945">
                <a:tc gridSpan="5">
                  <a:txBody>
                    <a:bodyPr/>
                    <a:lstStyle/>
                    <a:p>
                      <a:pPr marL="0" marR="0" fontAlgn="ctr">
                        <a:lnSpc>
                          <a:spcPct val="120000"/>
                        </a:lnSpc>
                        <a:spcBef>
                          <a:spcPts val="0"/>
                        </a:spcBef>
                        <a:spcAft>
                          <a:spcPts val="0"/>
                        </a:spcAft>
                      </a:pPr>
                      <a:r>
                        <a:rPr lang="en-US" sz="1100" b="1" dirty="0">
                          <a:solidFill>
                            <a:srgbClr val="FFFFFF"/>
                          </a:solidFill>
                          <a:effectLst/>
                          <a:latin typeface="+mn-lt"/>
                          <a:ea typeface="Times New Roman" panose="02020603050405020304" pitchFamily="18" charset="0"/>
                        </a:rPr>
                        <a:t> Teaching Lab and Studio Multipliers - Universities  with CIP Codes</a:t>
                      </a:r>
                      <a:endParaRPr lang="en-US" sz="1100" dirty="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9476047"/>
                  </a:ext>
                </a:extLst>
              </a:tr>
              <a:tr h="673875">
                <a:tc>
                  <a:txBody>
                    <a:bodyPr/>
                    <a:lstStyle/>
                    <a:p>
                      <a:pPr marL="0" marR="0" algn="ctr" fontAlgn="ctr">
                        <a:lnSpc>
                          <a:spcPct val="120000"/>
                        </a:lnSpc>
                        <a:spcBef>
                          <a:spcPts val="0"/>
                        </a:spcBef>
                        <a:spcAft>
                          <a:spcPts val="0"/>
                        </a:spcAft>
                      </a:pPr>
                      <a:r>
                        <a:rPr lang="en-US" sz="1100" b="1" dirty="0">
                          <a:solidFill>
                            <a:srgbClr val="D80000"/>
                          </a:solidFill>
                          <a:effectLst/>
                          <a:latin typeface="+mn-lt"/>
                          <a:ea typeface="Times New Roman" panose="02020603050405020304" pitchFamily="18" charset="0"/>
                        </a:rPr>
                        <a:t>Category </a:t>
                      </a:r>
                      <a:endParaRPr lang="en-US" sz="1100" dirty="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dirty="0">
                          <a:solidFill>
                            <a:srgbClr val="D80000"/>
                          </a:solidFill>
                          <a:effectLst/>
                          <a:latin typeface="+mn-lt"/>
                          <a:ea typeface="Times New Roman" panose="02020603050405020304" pitchFamily="18" charset="0"/>
                        </a:rPr>
                        <a:t>A</a:t>
                      </a:r>
                      <a:endParaRPr lang="en-US" sz="1100" dirty="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150 NASF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Station</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fr-FR" sz="1100">
                          <a:solidFill>
                            <a:srgbClr val="000000"/>
                          </a:solidFill>
                          <a:effectLst/>
                          <a:latin typeface="+mn-lt"/>
                          <a:ea typeface="Times New Roman" panose="02020603050405020304" pitchFamily="18" charset="0"/>
                        </a:rPr>
                        <a:t>14.02    Aeronautical, Aviation &amp; Aerospace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fr-FR" sz="1100">
                          <a:solidFill>
                            <a:srgbClr val="000000"/>
                          </a:solidFill>
                          <a:effectLst/>
                          <a:latin typeface="+mn-lt"/>
                          <a:ea typeface="Times New Roman" panose="02020603050405020304" pitchFamily="18" charset="0"/>
                        </a:rPr>
                        <a:t>             Automotive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fr-FR" sz="1100">
                          <a:solidFill>
                            <a:srgbClr val="000000"/>
                          </a:solidFill>
                          <a:effectLst/>
                          <a:latin typeface="+mn-lt"/>
                          <a:ea typeface="Times New Roman" panose="02020603050405020304" pitchFamily="18" charset="0"/>
                        </a:rPr>
                        <a:t>46         Construction</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fr-FR" sz="1100">
                          <a:solidFill>
                            <a:srgbClr val="000000"/>
                          </a:solidFill>
                          <a:effectLst/>
                          <a:latin typeface="+mn-lt"/>
                          <a:ea typeface="Times New Roman" panose="02020603050405020304" pitchFamily="18" charset="0"/>
                        </a:rPr>
                        <a:t> </a:t>
                      </a:r>
                      <a:endParaRPr lang="en-US" sz="1100">
                        <a:effectLst/>
                        <a:latin typeface="+mn-lt"/>
                        <a:ea typeface="Times New Roman" panose="02020603050405020304" pitchFamily="18" charset="0"/>
                      </a:endParaRPr>
                    </a:p>
                  </a:txBody>
                  <a:tcPr marL="42510" marR="42510" marT="42510" marB="4251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14.17,15.06 Industrial Machinery</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                and Equipment</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14.19      Mechanical Engineering</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15.0611  Metal, Shop, &amp; Welding</a:t>
                      </a:r>
                      <a:endParaRPr lang="en-US" sz="1100" dirty="0">
                        <a:effectLst/>
                        <a:latin typeface="+mn-lt"/>
                        <a:ea typeface="Times New Roman" panose="02020603050405020304" pitchFamily="18" charset="0"/>
                      </a:endParaRPr>
                    </a:p>
                  </a:txBody>
                  <a:tcPr marL="42510" marR="42510" marT="42510" marB="4251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              Power and Energy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14.31     Materials Science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51.24     Veterinary Medicine</a:t>
                      </a:r>
                      <a:endParaRPr lang="en-US" sz="1100">
                        <a:effectLst/>
                        <a:latin typeface="+mn-lt"/>
                        <a:ea typeface="Times New Roman" panose="02020603050405020304" pitchFamily="18" charset="0"/>
                      </a:endParaRPr>
                    </a:p>
                  </a:txBody>
                  <a:tcPr marL="42510" marR="42510" marT="42510" marB="4251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663527"/>
                  </a:ext>
                </a:extLst>
              </a:tr>
              <a:tr h="673875">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Category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B</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100 NASF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Station</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01 &amp; 02  Agriculture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14.06     Ceramic </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50.03     Dance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fr-FR" sz="1100">
                          <a:solidFill>
                            <a:srgbClr val="000000"/>
                          </a:solidFill>
                          <a:effectLst/>
                          <a:latin typeface="+mn-lt"/>
                          <a:ea typeface="Times New Roman" panose="02020603050405020304" pitchFamily="18" charset="0"/>
                        </a:rPr>
                        <a:t>50.05     Dramatic Arts</a:t>
                      </a:r>
                      <a:endParaRPr lang="en-US" sz="1100">
                        <a:effectLst/>
                        <a:latin typeface="+mn-lt"/>
                        <a:ea typeface="Times New Roman" panose="02020603050405020304" pitchFamily="18" charset="0"/>
                      </a:endParaRPr>
                    </a:p>
                  </a:txBody>
                  <a:tcPr marL="42510" marR="42510" marT="42510" marB="4251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51.04      Dentistry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51.2306  Occupational Therapy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51.17      Optometry</a:t>
                      </a:r>
                      <a:endParaRPr lang="en-US" sz="1100">
                        <a:effectLst/>
                        <a:latin typeface="+mn-lt"/>
                        <a:ea typeface="Times New Roman" panose="02020603050405020304" pitchFamily="18" charset="0"/>
                      </a:endParaRPr>
                    </a:p>
                  </a:txBody>
                  <a:tcPr marL="42510" marR="42510" marT="42510" marB="4251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51.2308 Physical Therapy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14.08     Structural Engineering</a:t>
                      </a:r>
                      <a:endParaRPr lang="en-US" sz="1100">
                        <a:effectLst/>
                        <a:latin typeface="+mn-lt"/>
                        <a:ea typeface="Times New Roman" panose="02020603050405020304" pitchFamily="18" charset="0"/>
                      </a:endParaRPr>
                    </a:p>
                  </a:txBody>
                  <a:tcPr marL="42510" marR="42510" marT="42510" marB="4251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990268"/>
                  </a:ext>
                </a:extLst>
              </a:tr>
              <a:tr h="1540757">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Category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C</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75 NASF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Station</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40.0502 Analytical Chemistry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26.04     Anatomy, Gross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04          Architecture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40.0202 Astrophysics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26.02     Biochemistry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26.02     Biophysics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26.04     Cell Biology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14.08     Civil Engineering</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51.06     Dental Hygiene</a:t>
                      </a:r>
                      <a:endParaRPr lang="en-US" sz="1100">
                        <a:effectLst/>
                        <a:latin typeface="+mn-lt"/>
                        <a:ea typeface="Times New Roman" panose="02020603050405020304" pitchFamily="18" charset="0"/>
                      </a:endParaRPr>
                    </a:p>
                  </a:txBody>
                  <a:tcPr marL="42510" marR="42510" marT="42510" marB="4251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14.01      Engineering, General</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15.13      CAD/CADD Technology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01.10      Food Science and Technology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26.08      Genetics (lab-based program)</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40.06      Geophysics, and Seismology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26.04      Histology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21           Tech Ed /  Industrial Arts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50.04      Interior Design</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04.06      Landscape Architecture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26.05      Microbiology</a:t>
                      </a:r>
                      <a:endParaRPr lang="en-US" sz="1100">
                        <a:effectLst/>
                        <a:latin typeface="+mn-lt"/>
                        <a:ea typeface="Times New Roman" panose="02020603050405020304" pitchFamily="18" charset="0"/>
                      </a:endParaRPr>
                    </a:p>
                  </a:txBody>
                  <a:tcPr marL="42510" marR="42510" marT="42510" marB="4251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26.1302   Marine Biology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26.02       Molecular Biology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50.09       Music Performance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30.24       Neurosciences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51.16       Nursing - Practical and RN</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40.0504   Organic Chemistry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51.2          Pharmacy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10.03        Printing and Lithography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42             Psychology (lab-based)</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51.0911    Radiology</a:t>
                      </a:r>
                      <a:endParaRPr lang="en-US" sz="1100">
                        <a:effectLst/>
                        <a:latin typeface="+mn-lt"/>
                        <a:ea typeface="Times New Roman" panose="02020603050405020304" pitchFamily="18" charset="0"/>
                      </a:endParaRPr>
                    </a:p>
                  </a:txBody>
                  <a:tcPr marL="42510" marR="42510" marT="42510" marB="4251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473113"/>
                  </a:ext>
                </a:extLst>
              </a:tr>
              <a:tr h="962836">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Category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D</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60 NASF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Station</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45.02     Anthropology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40.0201 Astronomy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26.01     Biology, General</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40.05     Chemistry, General</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09.01     Communication</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11.07     Computer Science</a:t>
                      </a:r>
                      <a:endParaRPr lang="en-US" sz="1100">
                        <a:effectLst/>
                        <a:latin typeface="+mn-lt"/>
                        <a:ea typeface="Times New Roman" panose="02020603050405020304" pitchFamily="18" charset="0"/>
                      </a:endParaRPr>
                    </a:p>
                  </a:txBody>
                  <a:tcPr marL="42510" marR="42510" marT="42510" marB="4251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50.07      Drawing, Painting</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26.13      Ecology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16           Foreign Languages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26.08      Genetics (lecture-based program)</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40.06      Geology</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09.04      Journalism</a:t>
                      </a:r>
                      <a:endParaRPr lang="en-US" sz="1100">
                        <a:effectLst/>
                        <a:latin typeface="+mn-lt"/>
                        <a:ea typeface="Times New Roman" panose="02020603050405020304" pitchFamily="18" charset="0"/>
                      </a:endParaRPr>
                    </a:p>
                  </a:txBody>
                  <a:tcPr marL="42510" marR="42510" marT="42510" marB="4251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1000"/>
                        </a:spcBef>
                        <a:spcAft>
                          <a:spcPts val="0"/>
                        </a:spcAft>
                      </a:pPr>
                      <a:r>
                        <a:rPr lang="en-US" sz="1100">
                          <a:effectLst/>
                          <a:latin typeface="+mn-lt"/>
                          <a:ea typeface="Times New Roman" panose="02020603050405020304" pitchFamily="18" charset="0"/>
                        </a:rPr>
                        <a:t>26.07     Pathology</a:t>
                      </a:r>
                    </a:p>
                    <a:p>
                      <a:pPr marL="0" marR="0" fontAlgn="ctr">
                        <a:lnSpc>
                          <a:spcPct val="120000"/>
                        </a:lnSpc>
                        <a:spcBef>
                          <a:spcPts val="1000"/>
                        </a:spcBef>
                        <a:spcAft>
                          <a:spcPts val="0"/>
                        </a:spcAft>
                      </a:pPr>
                      <a:r>
                        <a:rPr lang="en-US" sz="1100">
                          <a:effectLst/>
                          <a:latin typeface="+mn-lt"/>
                          <a:ea typeface="Times New Roman" panose="02020603050405020304" pitchFamily="18" charset="0"/>
                        </a:rPr>
                        <a:t>40.08     Physics, General</a:t>
                      </a:r>
                    </a:p>
                    <a:p>
                      <a:pPr marL="0" marR="0" fontAlgn="ctr">
                        <a:lnSpc>
                          <a:spcPct val="120000"/>
                        </a:lnSpc>
                        <a:spcBef>
                          <a:spcPts val="0"/>
                        </a:spcBef>
                        <a:spcAft>
                          <a:spcPts val="0"/>
                        </a:spcAft>
                      </a:pPr>
                      <a:r>
                        <a:rPr lang="en-US" sz="1100">
                          <a:effectLst/>
                          <a:latin typeface="+mn-lt"/>
                          <a:ea typeface="Times New Roman" panose="02020603050405020304" pitchFamily="18" charset="0"/>
                        </a:rPr>
                        <a:t>51.22     Public Health</a:t>
                      </a:r>
                    </a:p>
                  </a:txBody>
                  <a:tcPr marL="42510" marR="42510" marT="42510" marB="4251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6829040"/>
                  </a:ext>
                </a:extLst>
              </a:tr>
              <a:tr h="962836">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Category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E</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40 NASF /</a:t>
                      </a:r>
                      <a:endParaRPr lang="en-US" sz="1100">
                        <a:effectLst/>
                        <a:latin typeface="+mn-lt"/>
                        <a:ea typeface="Times New Roman" panose="02020603050405020304" pitchFamily="18" charset="0"/>
                      </a:endParaRPr>
                    </a:p>
                    <a:p>
                      <a:pPr marL="0" marR="0" algn="ctr" fontAlgn="ctr">
                        <a:lnSpc>
                          <a:spcPct val="120000"/>
                        </a:lnSpc>
                        <a:spcBef>
                          <a:spcPts val="0"/>
                        </a:spcBef>
                        <a:spcAft>
                          <a:spcPts val="0"/>
                        </a:spcAft>
                      </a:pPr>
                      <a:r>
                        <a:rPr lang="en-US" sz="1100" b="1">
                          <a:solidFill>
                            <a:srgbClr val="D80000"/>
                          </a:solidFill>
                          <a:effectLst/>
                          <a:latin typeface="+mn-lt"/>
                          <a:ea typeface="Times New Roman" panose="02020603050405020304" pitchFamily="18" charset="0"/>
                        </a:rPr>
                        <a:t>Station</a:t>
                      </a:r>
                      <a:endParaRPr lang="en-US" sz="1100">
                        <a:effectLst/>
                        <a:latin typeface="+mn-lt"/>
                        <a:ea typeface="Times New Roman" panose="02020603050405020304" pitchFamily="18" charset="0"/>
                      </a:endParaRPr>
                    </a:p>
                  </a:txBody>
                  <a:tcPr marL="42510" marR="42510" marT="42510" marB="425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52.03     Accounting</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05.01     Afro-American Studies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50.07     Art History and Appreciation</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52.08     Finance</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45.06     Economics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13          Education</a:t>
                      </a:r>
                      <a:endParaRPr lang="en-US" sz="1100">
                        <a:effectLst/>
                        <a:latin typeface="+mn-lt"/>
                        <a:ea typeface="Times New Roman" panose="02020603050405020304" pitchFamily="18" charset="0"/>
                      </a:endParaRPr>
                    </a:p>
                  </a:txBody>
                  <a:tcPr marL="42510" marR="42510" marT="42510" marB="4251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indent="-33020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13.06     Educational Statistics and Research</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54           History </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23&amp;45    Humanities and Social Sciences</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22           Law</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               </a:t>
                      </a:r>
                      <a:r>
                        <a:rPr lang="en-US" sz="1100" b="1">
                          <a:solidFill>
                            <a:srgbClr val="000000"/>
                          </a:solidFill>
                          <a:effectLst/>
                          <a:latin typeface="+mn-lt"/>
                          <a:ea typeface="Times New Roman" panose="02020603050405020304" pitchFamily="18" charset="0"/>
                        </a:rPr>
                        <a:t>Learning Support</a:t>
                      </a:r>
                      <a:endParaRPr lang="en-US" sz="1100">
                        <a:effectLst/>
                        <a:latin typeface="+mn-lt"/>
                        <a:ea typeface="Times New Roman" panose="02020603050405020304" pitchFamily="18" charset="0"/>
                      </a:endParaRPr>
                    </a:p>
                    <a:p>
                      <a:pPr marL="0" marR="0" fontAlgn="ctr">
                        <a:lnSpc>
                          <a:spcPct val="120000"/>
                        </a:lnSpc>
                        <a:spcBef>
                          <a:spcPts val="0"/>
                        </a:spcBef>
                        <a:spcAft>
                          <a:spcPts val="0"/>
                        </a:spcAft>
                      </a:pPr>
                      <a:r>
                        <a:rPr lang="en-US" sz="1100">
                          <a:solidFill>
                            <a:srgbClr val="000000"/>
                          </a:solidFill>
                          <a:effectLst/>
                          <a:latin typeface="+mn-lt"/>
                          <a:ea typeface="Times New Roman" panose="02020603050405020304" pitchFamily="18" charset="0"/>
                        </a:rPr>
                        <a:t>27           Mathematics</a:t>
                      </a:r>
                      <a:endParaRPr lang="en-US" sz="1100">
                        <a:effectLst/>
                        <a:latin typeface="+mn-lt"/>
                        <a:ea typeface="Times New Roman" panose="02020603050405020304" pitchFamily="18" charset="0"/>
                      </a:endParaRPr>
                    </a:p>
                  </a:txBody>
                  <a:tcPr marL="42510" marR="42510" marT="42510" marB="4251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50.09    Music History and Appreciation </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45.10    Political Science and Government</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42         Psychology (lecture-based program)</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45.11    Sociology</a:t>
                      </a:r>
                      <a:endParaRPr lang="en-US" sz="1100" dirty="0">
                        <a:effectLst/>
                        <a:latin typeface="+mn-lt"/>
                        <a:ea typeface="Times New Roman" panose="02020603050405020304" pitchFamily="18" charset="0"/>
                      </a:endParaRPr>
                    </a:p>
                    <a:p>
                      <a:pPr marL="0" marR="0" fontAlgn="ctr">
                        <a:lnSpc>
                          <a:spcPct val="120000"/>
                        </a:lnSpc>
                        <a:spcBef>
                          <a:spcPts val="0"/>
                        </a:spcBef>
                        <a:spcAft>
                          <a:spcPts val="0"/>
                        </a:spcAft>
                      </a:pPr>
                      <a:r>
                        <a:rPr lang="en-US" sz="1100" dirty="0">
                          <a:solidFill>
                            <a:srgbClr val="000000"/>
                          </a:solidFill>
                          <a:effectLst/>
                          <a:latin typeface="+mn-lt"/>
                          <a:ea typeface="Times New Roman" panose="02020603050405020304" pitchFamily="18" charset="0"/>
                        </a:rPr>
                        <a:t>45.12    Urban Studies</a:t>
                      </a:r>
                      <a:endParaRPr lang="en-US" sz="1100" dirty="0">
                        <a:effectLst/>
                        <a:latin typeface="+mn-lt"/>
                        <a:ea typeface="Times New Roman" panose="02020603050405020304" pitchFamily="18" charset="0"/>
                      </a:endParaRPr>
                    </a:p>
                  </a:txBody>
                  <a:tcPr marL="42510" marR="42510" marT="42510" marB="4251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927367"/>
                  </a:ext>
                </a:extLst>
              </a:tr>
            </a:tbl>
          </a:graphicData>
        </a:graphic>
      </p:graphicFrame>
    </p:spTree>
    <p:extLst>
      <p:ext uri="{BB962C8B-B14F-4D97-AF65-F5344CB8AC3E}">
        <p14:creationId xmlns:p14="http://schemas.microsoft.com/office/powerpoint/2010/main" val="40792602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29D5C172-39E9-4A0F-804A-1DB3D72C34B8}"/>
              </a:ext>
            </a:extLst>
          </p:cNvPr>
          <p:cNvGraphicFramePr>
            <a:graphicFrameLocks noGrp="1"/>
          </p:cNvGraphicFramePr>
          <p:nvPr>
            <p:extLst>
              <p:ext uri="{D42A27DB-BD31-4B8C-83A1-F6EECF244321}">
                <p14:modId xmlns:p14="http://schemas.microsoft.com/office/powerpoint/2010/main" val="2050981595"/>
              </p:ext>
            </p:extLst>
          </p:nvPr>
        </p:nvGraphicFramePr>
        <p:xfrm>
          <a:off x="435428" y="2056502"/>
          <a:ext cx="3820886" cy="2722552"/>
        </p:xfrm>
        <a:graphic>
          <a:graphicData uri="http://schemas.openxmlformats.org/drawingml/2006/table">
            <a:tbl>
              <a:tblPr firstRow="1" bandRow="1">
                <a:tableStyleId>{5C22544A-7EE6-4342-B048-85BDC9FD1C3A}</a:tableStyleId>
              </a:tblPr>
              <a:tblGrid>
                <a:gridCol w="893815">
                  <a:extLst>
                    <a:ext uri="{9D8B030D-6E8A-4147-A177-3AD203B41FA5}">
                      <a16:colId xmlns:a16="http://schemas.microsoft.com/office/drawing/2014/main" val="2805147556"/>
                    </a:ext>
                  </a:extLst>
                </a:gridCol>
                <a:gridCol w="935569">
                  <a:extLst>
                    <a:ext uri="{9D8B030D-6E8A-4147-A177-3AD203B41FA5}">
                      <a16:colId xmlns:a16="http://schemas.microsoft.com/office/drawing/2014/main" val="437016219"/>
                    </a:ext>
                  </a:extLst>
                </a:gridCol>
                <a:gridCol w="991259">
                  <a:extLst>
                    <a:ext uri="{9D8B030D-6E8A-4147-A177-3AD203B41FA5}">
                      <a16:colId xmlns:a16="http://schemas.microsoft.com/office/drawing/2014/main" val="578693883"/>
                    </a:ext>
                  </a:extLst>
                </a:gridCol>
                <a:gridCol w="1000243">
                  <a:extLst>
                    <a:ext uri="{9D8B030D-6E8A-4147-A177-3AD203B41FA5}">
                      <a16:colId xmlns:a16="http://schemas.microsoft.com/office/drawing/2014/main" val="3223375779"/>
                    </a:ext>
                  </a:extLst>
                </a:gridCol>
              </a:tblGrid>
              <a:tr h="494207">
                <a:tc>
                  <a:txBody>
                    <a:bodyPr/>
                    <a:lstStyle/>
                    <a:p>
                      <a:endParaRPr lang="en-US" sz="1200" dirty="0"/>
                    </a:p>
                    <a:p>
                      <a:r>
                        <a:rPr lang="en-US" sz="1200" dirty="0"/>
                        <a:t>Discipline</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Number of Sections</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Weekly Lab  Hours</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Total Enrollment</a:t>
                      </a:r>
                    </a:p>
                  </a:txBody>
                  <a:tcPr marL="100584" marR="100584">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2459173"/>
                  </a:ext>
                </a:extLst>
              </a:tr>
              <a:tr h="370840">
                <a:tc>
                  <a:txBody>
                    <a:bodyPr/>
                    <a:lstStyle/>
                    <a:p>
                      <a:r>
                        <a:rPr lang="en-US" sz="1600" dirty="0"/>
                        <a:t>A</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4064053002"/>
                  </a:ext>
                </a:extLst>
              </a:tr>
              <a:tr h="267094">
                <a:tc>
                  <a:txBody>
                    <a:bodyPr/>
                    <a:lstStyle/>
                    <a:p>
                      <a:r>
                        <a:rPr lang="en-US" sz="1600" dirty="0"/>
                        <a:t>B</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574454908"/>
                  </a:ext>
                </a:extLst>
              </a:tr>
              <a:tr h="379225">
                <a:tc>
                  <a:txBody>
                    <a:bodyPr/>
                    <a:lstStyle/>
                    <a:p>
                      <a:r>
                        <a:rPr lang="en-US" sz="1600" dirty="0"/>
                        <a:t>C</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84406859"/>
                  </a:ext>
                </a:extLst>
              </a:tr>
              <a:tr h="370840">
                <a:tc>
                  <a:txBody>
                    <a:bodyPr/>
                    <a:lstStyle/>
                    <a:p>
                      <a:r>
                        <a:rPr lang="en-US" sz="1600" dirty="0"/>
                        <a:t>D</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3195531555"/>
                  </a:ext>
                </a:extLst>
              </a:tr>
              <a:tr h="370840">
                <a:tc>
                  <a:txBody>
                    <a:bodyPr/>
                    <a:lstStyle/>
                    <a:p>
                      <a:r>
                        <a:rPr lang="en-US" sz="1600" dirty="0"/>
                        <a:t>E</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678379374"/>
                  </a:ext>
                </a:extLst>
              </a:tr>
              <a:tr h="370840">
                <a:tc>
                  <a:txBody>
                    <a:bodyPr/>
                    <a:lstStyle/>
                    <a:p>
                      <a:r>
                        <a:rPr lang="en-US" sz="1600" dirty="0"/>
                        <a:t>F</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147352754"/>
                  </a:ext>
                </a:extLst>
              </a:tr>
            </a:tbl>
          </a:graphicData>
        </a:graphic>
      </p:graphicFrame>
      <p:graphicFrame>
        <p:nvGraphicFramePr>
          <p:cNvPr id="3" name="Table 6">
            <a:extLst>
              <a:ext uri="{FF2B5EF4-FFF2-40B4-BE49-F238E27FC236}">
                <a16:creationId xmlns:a16="http://schemas.microsoft.com/office/drawing/2014/main" id="{CFE7235B-828D-41CF-9859-E9F6ACBA024F}"/>
              </a:ext>
            </a:extLst>
          </p:cNvPr>
          <p:cNvGraphicFramePr>
            <a:graphicFrameLocks noGrp="1"/>
          </p:cNvGraphicFramePr>
          <p:nvPr>
            <p:extLst>
              <p:ext uri="{D42A27DB-BD31-4B8C-83A1-F6EECF244321}">
                <p14:modId xmlns:p14="http://schemas.microsoft.com/office/powerpoint/2010/main" val="3548878561"/>
              </p:ext>
            </p:extLst>
          </p:nvPr>
        </p:nvGraphicFramePr>
        <p:xfrm>
          <a:off x="4724400" y="2075072"/>
          <a:ext cx="7032172" cy="2709313"/>
        </p:xfrm>
        <a:graphic>
          <a:graphicData uri="http://schemas.openxmlformats.org/drawingml/2006/table">
            <a:tbl>
              <a:tblPr firstRow="1" bandRow="1">
                <a:tableStyleId>{5C22544A-7EE6-4342-B048-85BDC9FD1C3A}</a:tableStyleId>
              </a:tblPr>
              <a:tblGrid>
                <a:gridCol w="881743">
                  <a:extLst>
                    <a:ext uri="{9D8B030D-6E8A-4147-A177-3AD203B41FA5}">
                      <a16:colId xmlns:a16="http://schemas.microsoft.com/office/drawing/2014/main" val="2805147556"/>
                    </a:ext>
                  </a:extLst>
                </a:gridCol>
                <a:gridCol w="794657">
                  <a:extLst>
                    <a:ext uri="{9D8B030D-6E8A-4147-A177-3AD203B41FA5}">
                      <a16:colId xmlns:a16="http://schemas.microsoft.com/office/drawing/2014/main" val="437016219"/>
                    </a:ext>
                  </a:extLst>
                </a:gridCol>
                <a:gridCol w="766916">
                  <a:extLst>
                    <a:ext uri="{9D8B030D-6E8A-4147-A177-3AD203B41FA5}">
                      <a16:colId xmlns:a16="http://schemas.microsoft.com/office/drawing/2014/main" val="578693883"/>
                    </a:ext>
                  </a:extLst>
                </a:gridCol>
                <a:gridCol w="835742">
                  <a:extLst>
                    <a:ext uri="{9D8B030D-6E8A-4147-A177-3AD203B41FA5}">
                      <a16:colId xmlns:a16="http://schemas.microsoft.com/office/drawing/2014/main" val="3268546529"/>
                    </a:ext>
                  </a:extLst>
                </a:gridCol>
                <a:gridCol w="705113">
                  <a:extLst>
                    <a:ext uri="{9D8B030D-6E8A-4147-A177-3AD203B41FA5}">
                      <a16:colId xmlns:a16="http://schemas.microsoft.com/office/drawing/2014/main" val="4019046327"/>
                    </a:ext>
                  </a:extLst>
                </a:gridCol>
                <a:gridCol w="838200">
                  <a:extLst>
                    <a:ext uri="{9D8B030D-6E8A-4147-A177-3AD203B41FA5}">
                      <a16:colId xmlns:a16="http://schemas.microsoft.com/office/drawing/2014/main" val="1567228307"/>
                    </a:ext>
                  </a:extLst>
                </a:gridCol>
                <a:gridCol w="881743">
                  <a:extLst>
                    <a:ext uri="{9D8B030D-6E8A-4147-A177-3AD203B41FA5}">
                      <a16:colId xmlns:a16="http://schemas.microsoft.com/office/drawing/2014/main" val="607561643"/>
                    </a:ext>
                  </a:extLst>
                </a:gridCol>
                <a:gridCol w="693014">
                  <a:extLst>
                    <a:ext uri="{9D8B030D-6E8A-4147-A177-3AD203B41FA5}">
                      <a16:colId xmlns:a16="http://schemas.microsoft.com/office/drawing/2014/main" val="3068388237"/>
                    </a:ext>
                  </a:extLst>
                </a:gridCol>
                <a:gridCol w="635044">
                  <a:extLst>
                    <a:ext uri="{9D8B030D-6E8A-4147-A177-3AD203B41FA5}">
                      <a16:colId xmlns:a16="http://schemas.microsoft.com/office/drawing/2014/main" val="2816426792"/>
                    </a:ext>
                  </a:extLst>
                </a:gridCol>
              </a:tblGrid>
              <a:tr h="370840">
                <a:tc>
                  <a:txBody>
                    <a:bodyPr/>
                    <a:lstStyle/>
                    <a:p>
                      <a:r>
                        <a:rPr lang="en-US" sz="1200" dirty="0"/>
                        <a:t>Section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Stations per Lab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NASF per Station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NASF per Lab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Number of Labs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Total Lab NASF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Support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Support NASF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Total NASF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2459173"/>
                  </a:ext>
                </a:extLst>
              </a:tr>
              <a:tr h="395311">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053002"/>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454908"/>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06859"/>
                  </a:ext>
                </a:extLst>
              </a:tr>
              <a:tr h="3734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531555"/>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8379374"/>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9146721"/>
                  </a:ext>
                </a:extLst>
              </a:tr>
            </a:tbl>
          </a:graphicData>
        </a:graphic>
      </p:graphicFrame>
      <p:sp>
        <p:nvSpPr>
          <p:cNvPr id="5" name="TextBox 4">
            <a:extLst>
              <a:ext uri="{FF2B5EF4-FFF2-40B4-BE49-F238E27FC236}">
                <a16:creationId xmlns:a16="http://schemas.microsoft.com/office/drawing/2014/main" id="{141F0BDA-402F-44C4-91DF-32CBE3E76B59}"/>
              </a:ext>
            </a:extLst>
          </p:cNvPr>
          <p:cNvSpPr txBox="1"/>
          <p:nvPr/>
        </p:nvSpPr>
        <p:spPr>
          <a:xfrm>
            <a:off x="9832" y="49163"/>
            <a:ext cx="3644139" cy="523220"/>
          </a:xfrm>
          <a:prstGeom prst="rect">
            <a:avLst/>
          </a:prstGeom>
          <a:noFill/>
        </p:spPr>
        <p:txBody>
          <a:bodyPr wrap="none" rtlCol="0">
            <a:spAutoFit/>
          </a:bodyPr>
          <a:lstStyle/>
          <a:p>
            <a:r>
              <a:rPr lang="en-US" sz="2800" dirty="0">
                <a:solidFill>
                  <a:schemeClr val="bg1"/>
                </a:solidFill>
              </a:rPr>
              <a:t>Part II  Labs and Studios</a:t>
            </a:r>
          </a:p>
        </p:txBody>
      </p:sp>
      <p:sp>
        <p:nvSpPr>
          <p:cNvPr id="7" name="Rectangle 6">
            <a:extLst>
              <a:ext uri="{FF2B5EF4-FFF2-40B4-BE49-F238E27FC236}">
                <a16:creationId xmlns:a16="http://schemas.microsoft.com/office/drawing/2014/main" id="{0F1F4BEC-E6F6-493C-B0B3-95E398F6EAA2}"/>
              </a:ext>
            </a:extLst>
          </p:cNvPr>
          <p:cNvSpPr/>
          <p:nvPr/>
        </p:nvSpPr>
        <p:spPr>
          <a:xfrm>
            <a:off x="5617029" y="1774369"/>
            <a:ext cx="772886" cy="271243"/>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1103B8B-9CCD-4658-BE08-28DD3B96F2A5}"/>
              </a:ext>
            </a:extLst>
          </p:cNvPr>
          <p:cNvSpPr/>
          <p:nvPr/>
        </p:nvSpPr>
        <p:spPr>
          <a:xfrm>
            <a:off x="7924802" y="1774369"/>
            <a:ext cx="772886" cy="271243"/>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465B8D7-F703-4942-8C9F-1CA5D6DBEF38}"/>
              </a:ext>
            </a:extLst>
          </p:cNvPr>
          <p:cNvSpPr txBox="1"/>
          <p:nvPr/>
        </p:nvSpPr>
        <p:spPr>
          <a:xfrm>
            <a:off x="5689793" y="1741600"/>
            <a:ext cx="583814" cy="369332"/>
          </a:xfrm>
          <a:prstGeom prst="rect">
            <a:avLst/>
          </a:prstGeom>
          <a:noFill/>
        </p:spPr>
        <p:txBody>
          <a:bodyPr wrap="none" rtlCol="0">
            <a:spAutoFit/>
          </a:bodyPr>
          <a:lstStyle/>
          <a:p>
            <a:r>
              <a:rPr lang="en-US" dirty="0"/>
              <a:t>80%</a:t>
            </a:r>
          </a:p>
        </p:txBody>
      </p:sp>
      <p:sp>
        <p:nvSpPr>
          <p:cNvPr id="10" name="TextBox 9">
            <a:extLst>
              <a:ext uri="{FF2B5EF4-FFF2-40B4-BE49-F238E27FC236}">
                <a16:creationId xmlns:a16="http://schemas.microsoft.com/office/drawing/2014/main" id="{59A7FFF9-3BD8-4B49-BEBD-2F9C47873A82}"/>
              </a:ext>
            </a:extLst>
          </p:cNvPr>
          <p:cNvSpPr txBox="1"/>
          <p:nvPr/>
        </p:nvSpPr>
        <p:spPr>
          <a:xfrm>
            <a:off x="8080121" y="1723154"/>
            <a:ext cx="418704" cy="369332"/>
          </a:xfrm>
          <a:prstGeom prst="rect">
            <a:avLst/>
          </a:prstGeom>
          <a:noFill/>
        </p:spPr>
        <p:txBody>
          <a:bodyPr wrap="none" rtlCol="0">
            <a:spAutoFit/>
          </a:bodyPr>
          <a:lstStyle/>
          <a:p>
            <a:r>
              <a:rPr lang="en-US" dirty="0"/>
              <a:t>20</a:t>
            </a:r>
          </a:p>
        </p:txBody>
      </p:sp>
      <p:sp>
        <p:nvSpPr>
          <p:cNvPr id="11" name="TextBox 10">
            <a:extLst>
              <a:ext uri="{FF2B5EF4-FFF2-40B4-BE49-F238E27FC236}">
                <a16:creationId xmlns:a16="http://schemas.microsoft.com/office/drawing/2014/main" id="{04CC579A-3095-4F23-860A-2E9EAC82BEAA}"/>
              </a:ext>
            </a:extLst>
          </p:cNvPr>
          <p:cNvSpPr txBox="1"/>
          <p:nvPr/>
        </p:nvSpPr>
        <p:spPr>
          <a:xfrm>
            <a:off x="4786276" y="1643747"/>
            <a:ext cx="1089088" cy="461665"/>
          </a:xfrm>
          <a:prstGeom prst="rect">
            <a:avLst/>
          </a:prstGeom>
          <a:noFill/>
        </p:spPr>
        <p:txBody>
          <a:bodyPr wrap="square" rtlCol="0">
            <a:spAutoFit/>
          </a:bodyPr>
          <a:lstStyle/>
          <a:p>
            <a:r>
              <a:rPr lang="en-US" sz="1200" dirty="0"/>
              <a:t>Station Utilization</a:t>
            </a:r>
          </a:p>
        </p:txBody>
      </p:sp>
      <p:sp>
        <p:nvSpPr>
          <p:cNvPr id="12" name="TextBox 11">
            <a:extLst>
              <a:ext uri="{FF2B5EF4-FFF2-40B4-BE49-F238E27FC236}">
                <a16:creationId xmlns:a16="http://schemas.microsoft.com/office/drawing/2014/main" id="{50C7BC2A-ECE1-4F56-A4C1-FC45D3816A09}"/>
              </a:ext>
            </a:extLst>
          </p:cNvPr>
          <p:cNvSpPr txBox="1"/>
          <p:nvPr/>
        </p:nvSpPr>
        <p:spPr>
          <a:xfrm>
            <a:off x="7289993" y="1676401"/>
            <a:ext cx="1089088" cy="461665"/>
          </a:xfrm>
          <a:prstGeom prst="rect">
            <a:avLst/>
          </a:prstGeom>
          <a:noFill/>
        </p:spPr>
        <p:txBody>
          <a:bodyPr wrap="square" rtlCol="0">
            <a:spAutoFit/>
          </a:bodyPr>
          <a:lstStyle/>
          <a:p>
            <a:r>
              <a:rPr lang="en-US" sz="1200" dirty="0"/>
              <a:t>Hours</a:t>
            </a:r>
          </a:p>
          <a:p>
            <a:r>
              <a:rPr lang="en-US" sz="1200" dirty="0"/>
              <a:t>Per </a:t>
            </a:r>
            <a:r>
              <a:rPr lang="en-US" sz="1200" dirty="0" err="1"/>
              <a:t>Wk</a:t>
            </a:r>
            <a:endParaRPr lang="en-US" sz="1200" dirty="0"/>
          </a:p>
        </p:txBody>
      </p:sp>
      <p:sp>
        <p:nvSpPr>
          <p:cNvPr id="13" name="TextBox 12">
            <a:extLst>
              <a:ext uri="{FF2B5EF4-FFF2-40B4-BE49-F238E27FC236}">
                <a16:creationId xmlns:a16="http://schemas.microsoft.com/office/drawing/2014/main" id="{201BCC52-E5A0-48B9-82EE-1CC8F6129B35}"/>
              </a:ext>
            </a:extLst>
          </p:cNvPr>
          <p:cNvSpPr txBox="1"/>
          <p:nvPr/>
        </p:nvSpPr>
        <p:spPr>
          <a:xfrm>
            <a:off x="380998" y="1665398"/>
            <a:ext cx="2006575" cy="461665"/>
          </a:xfrm>
          <a:prstGeom prst="rect">
            <a:avLst/>
          </a:prstGeom>
          <a:noFill/>
        </p:spPr>
        <p:txBody>
          <a:bodyPr wrap="none" rtlCol="0">
            <a:spAutoFit/>
          </a:bodyPr>
          <a:lstStyle/>
          <a:p>
            <a:r>
              <a:rPr lang="en-US" sz="2400" dirty="0"/>
              <a:t>Lower Division</a:t>
            </a:r>
          </a:p>
        </p:txBody>
      </p:sp>
      <p:sp>
        <p:nvSpPr>
          <p:cNvPr id="4" name="TextBox 3">
            <a:extLst>
              <a:ext uri="{FF2B5EF4-FFF2-40B4-BE49-F238E27FC236}">
                <a16:creationId xmlns:a16="http://schemas.microsoft.com/office/drawing/2014/main" id="{46970BB1-9C5C-4E5C-9777-FE442A696A6C}"/>
              </a:ext>
            </a:extLst>
          </p:cNvPr>
          <p:cNvSpPr txBox="1"/>
          <p:nvPr/>
        </p:nvSpPr>
        <p:spPr>
          <a:xfrm>
            <a:off x="1601232" y="3313277"/>
            <a:ext cx="393056" cy="338554"/>
          </a:xfrm>
          <a:prstGeom prst="rect">
            <a:avLst/>
          </a:prstGeom>
          <a:noFill/>
        </p:spPr>
        <p:txBody>
          <a:bodyPr wrap="none" rtlCol="0">
            <a:spAutoFit/>
          </a:bodyPr>
          <a:lstStyle/>
          <a:p>
            <a:r>
              <a:rPr lang="en-US" sz="1600" dirty="0"/>
              <a:t>48</a:t>
            </a:r>
          </a:p>
        </p:txBody>
      </p:sp>
      <p:sp>
        <p:nvSpPr>
          <p:cNvPr id="6" name="TextBox 5">
            <a:extLst>
              <a:ext uri="{FF2B5EF4-FFF2-40B4-BE49-F238E27FC236}">
                <a16:creationId xmlns:a16="http://schemas.microsoft.com/office/drawing/2014/main" id="{8C18334C-4025-4970-B76B-DEB00135C5B0}"/>
              </a:ext>
            </a:extLst>
          </p:cNvPr>
          <p:cNvSpPr txBox="1"/>
          <p:nvPr/>
        </p:nvSpPr>
        <p:spPr>
          <a:xfrm>
            <a:off x="2428349" y="3313277"/>
            <a:ext cx="497252" cy="338554"/>
          </a:xfrm>
          <a:prstGeom prst="rect">
            <a:avLst/>
          </a:prstGeom>
          <a:noFill/>
        </p:spPr>
        <p:txBody>
          <a:bodyPr wrap="none" rtlCol="0">
            <a:spAutoFit/>
          </a:bodyPr>
          <a:lstStyle/>
          <a:p>
            <a:r>
              <a:rPr lang="en-US" sz="1600" dirty="0"/>
              <a:t>101</a:t>
            </a:r>
          </a:p>
        </p:txBody>
      </p:sp>
      <p:sp>
        <p:nvSpPr>
          <p:cNvPr id="14" name="TextBox 13">
            <a:extLst>
              <a:ext uri="{FF2B5EF4-FFF2-40B4-BE49-F238E27FC236}">
                <a16:creationId xmlns:a16="http://schemas.microsoft.com/office/drawing/2014/main" id="{20E44486-2EEC-457C-8D85-7B4EB50D8715}"/>
              </a:ext>
            </a:extLst>
          </p:cNvPr>
          <p:cNvSpPr txBox="1"/>
          <p:nvPr/>
        </p:nvSpPr>
        <p:spPr>
          <a:xfrm>
            <a:off x="3354359" y="3313277"/>
            <a:ext cx="652743" cy="338554"/>
          </a:xfrm>
          <a:prstGeom prst="rect">
            <a:avLst/>
          </a:prstGeom>
          <a:noFill/>
        </p:spPr>
        <p:txBody>
          <a:bodyPr wrap="none" rtlCol="0">
            <a:spAutoFit/>
          </a:bodyPr>
          <a:lstStyle/>
          <a:p>
            <a:r>
              <a:rPr lang="en-US" sz="1600" dirty="0"/>
              <a:t>1,040</a:t>
            </a:r>
          </a:p>
        </p:txBody>
      </p:sp>
      <p:sp>
        <p:nvSpPr>
          <p:cNvPr id="15" name="TextBox 14">
            <a:extLst>
              <a:ext uri="{FF2B5EF4-FFF2-40B4-BE49-F238E27FC236}">
                <a16:creationId xmlns:a16="http://schemas.microsoft.com/office/drawing/2014/main" id="{7B7115B4-89F0-4F76-860B-44DD0B59490B}"/>
              </a:ext>
            </a:extLst>
          </p:cNvPr>
          <p:cNvSpPr txBox="1"/>
          <p:nvPr/>
        </p:nvSpPr>
        <p:spPr>
          <a:xfrm>
            <a:off x="4974182" y="3313277"/>
            <a:ext cx="393056" cy="338554"/>
          </a:xfrm>
          <a:prstGeom prst="rect">
            <a:avLst/>
          </a:prstGeom>
          <a:noFill/>
        </p:spPr>
        <p:txBody>
          <a:bodyPr wrap="none" rtlCol="0">
            <a:spAutoFit/>
          </a:bodyPr>
          <a:lstStyle/>
          <a:p>
            <a:r>
              <a:rPr lang="en-US" sz="1600" dirty="0"/>
              <a:t>22</a:t>
            </a:r>
          </a:p>
        </p:txBody>
      </p:sp>
      <p:sp>
        <p:nvSpPr>
          <p:cNvPr id="16" name="TextBox 15">
            <a:extLst>
              <a:ext uri="{FF2B5EF4-FFF2-40B4-BE49-F238E27FC236}">
                <a16:creationId xmlns:a16="http://schemas.microsoft.com/office/drawing/2014/main" id="{F1ACD1C8-DA57-4162-85AC-F1E34D2E0556}"/>
              </a:ext>
            </a:extLst>
          </p:cNvPr>
          <p:cNvSpPr txBox="1"/>
          <p:nvPr/>
        </p:nvSpPr>
        <p:spPr>
          <a:xfrm>
            <a:off x="5785172" y="3313277"/>
            <a:ext cx="393056" cy="338554"/>
          </a:xfrm>
          <a:prstGeom prst="rect">
            <a:avLst/>
          </a:prstGeom>
          <a:noFill/>
        </p:spPr>
        <p:txBody>
          <a:bodyPr wrap="none" rtlCol="0">
            <a:spAutoFit/>
          </a:bodyPr>
          <a:lstStyle/>
          <a:p>
            <a:r>
              <a:rPr lang="en-US" sz="1600" dirty="0"/>
              <a:t>28</a:t>
            </a:r>
          </a:p>
        </p:txBody>
      </p:sp>
      <p:sp>
        <p:nvSpPr>
          <p:cNvPr id="17" name="TextBox 16">
            <a:extLst>
              <a:ext uri="{FF2B5EF4-FFF2-40B4-BE49-F238E27FC236}">
                <a16:creationId xmlns:a16="http://schemas.microsoft.com/office/drawing/2014/main" id="{FF98858C-D73D-4211-94B3-76F7EC57AE65}"/>
              </a:ext>
            </a:extLst>
          </p:cNvPr>
          <p:cNvSpPr txBox="1"/>
          <p:nvPr/>
        </p:nvSpPr>
        <p:spPr>
          <a:xfrm>
            <a:off x="6491875" y="3313277"/>
            <a:ext cx="393056" cy="338554"/>
          </a:xfrm>
          <a:prstGeom prst="rect">
            <a:avLst/>
          </a:prstGeom>
          <a:noFill/>
        </p:spPr>
        <p:txBody>
          <a:bodyPr wrap="none" rtlCol="0">
            <a:spAutoFit/>
          </a:bodyPr>
          <a:lstStyle/>
          <a:p>
            <a:r>
              <a:rPr lang="en-US" sz="1600" dirty="0"/>
              <a:t>75</a:t>
            </a:r>
          </a:p>
        </p:txBody>
      </p:sp>
      <p:sp>
        <p:nvSpPr>
          <p:cNvPr id="18" name="TextBox 17">
            <a:extLst>
              <a:ext uri="{FF2B5EF4-FFF2-40B4-BE49-F238E27FC236}">
                <a16:creationId xmlns:a16="http://schemas.microsoft.com/office/drawing/2014/main" id="{1D5BE6CD-6268-4BE0-9EE0-0CA95D39588C}"/>
              </a:ext>
            </a:extLst>
          </p:cNvPr>
          <p:cNvSpPr txBox="1"/>
          <p:nvPr/>
        </p:nvSpPr>
        <p:spPr>
          <a:xfrm>
            <a:off x="7297992" y="3313277"/>
            <a:ext cx="652743" cy="338554"/>
          </a:xfrm>
          <a:prstGeom prst="rect">
            <a:avLst/>
          </a:prstGeom>
          <a:noFill/>
        </p:spPr>
        <p:txBody>
          <a:bodyPr wrap="none" rtlCol="0">
            <a:spAutoFit/>
          </a:bodyPr>
          <a:lstStyle/>
          <a:p>
            <a:r>
              <a:rPr lang="en-US" sz="1600" dirty="0"/>
              <a:t>2,100</a:t>
            </a:r>
          </a:p>
        </p:txBody>
      </p:sp>
      <p:sp>
        <p:nvSpPr>
          <p:cNvPr id="19" name="TextBox 18">
            <a:extLst>
              <a:ext uri="{FF2B5EF4-FFF2-40B4-BE49-F238E27FC236}">
                <a16:creationId xmlns:a16="http://schemas.microsoft.com/office/drawing/2014/main" id="{749C46C5-CC45-4A9F-A70A-A2CD8A899104}"/>
              </a:ext>
            </a:extLst>
          </p:cNvPr>
          <p:cNvSpPr txBox="1"/>
          <p:nvPr/>
        </p:nvSpPr>
        <p:spPr>
          <a:xfrm>
            <a:off x="8182752" y="3313277"/>
            <a:ext cx="288862" cy="338554"/>
          </a:xfrm>
          <a:prstGeom prst="rect">
            <a:avLst/>
          </a:prstGeom>
          <a:noFill/>
        </p:spPr>
        <p:txBody>
          <a:bodyPr wrap="none" rtlCol="0">
            <a:spAutoFit/>
          </a:bodyPr>
          <a:lstStyle/>
          <a:p>
            <a:r>
              <a:rPr lang="en-US" sz="1600" dirty="0"/>
              <a:t>5</a:t>
            </a:r>
          </a:p>
        </p:txBody>
      </p:sp>
      <p:sp>
        <p:nvSpPr>
          <p:cNvPr id="20" name="TextBox 19">
            <a:extLst>
              <a:ext uri="{FF2B5EF4-FFF2-40B4-BE49-F238E27FC236}">
                <a16:creationId xmlns:a16="http://schemas.microsoft.com/office/drawing/2014/main" id="{78E7C926-AF86-457D-BF2F-56EDEA1F8575}"/>
              </a:ext>
            </a:extLst>
          </p:cNvPr>
          <p:cNvSpPr txBox="1"/>
          <p:nvPr/>
        </p:nvSpPr>
        <p:spPr>
          <a:xfrm>
            <a:off x="8815685" y="3313277"/>
            <a:ext cx="756938" cy="338554"/>
          </a:xfrm>
          <a:prstGeom prst="rect">
            <a:avLst/>
          </a:prstGeom>
          <a:noFill/>
        </p:spPr>
        <p:txBody>
          <a:bodyPr wrap="none" rtlCol="0">
            <a:spAutoFit/>
          </a:bodyPr>
          <a:lstStyle/>
          <a:p>
            <a:r>
              <a:rPr lang="en-US" sz="1600" dirty="0"/>
              <a:t>10,500</a:t>
            </a:r>
          </a:p>
        </p:txBody>
      </p:sp>
      <p:sp>
        <p:nvSpPr>
          <p:cNvPr id="21" name="TextBox 20">
            <a:extLst>
              <a:ext uri="{FF2B5EF4-FFF2-40B4-BE49-F238E27FC236}">
                <a16:creationId xmlns:a16="http://schemas.microsoft.com/office/drawing/2014/main" id="{2EC0588D-C9B2-4E7F-97EB-8028705AA53E}"/>
              </a:ext>
            </a:extLst>
          </p:cNvPr>
          <p:cNvSpPr txBox="1"/>
          <p:nvPr/>
        </p:nvSpPr>
        <p:spPr>
          <a:xfrm>
            <a:off x="9770442" y="3313277"/>
            <a:ext cx="540533" cy="338554"/>
          </a:xfrm>
          <a:prstGeom prst="rect">
            <a:avLst/>
          </a:prstGeom>
          <a:noFill/>
        </p:spPr>
        <p:txBody>
          <a:bodyPr wrap="none" rtlCol="0">
            <a:spAutoFit/>
          </a:bodyPr>
          <a:lstStyle/>
          <a:p>
            <a:r>
              <a:rPr lang="en-US" sz="1600" dirty="0"/>
              <a:t>30%</a:t>
            </a:r>
          </a:p>
        </p:txBody>
      </p:sp>
      <p:sp>
        <p:nvSpPr>
          <p:cNvPr id="22" name="TextBox 21">
            <a:extLst>
              <a:ext uri="{FF2B5EF4-FFF2-40B4-BE49-F238E27FC236}">
                <a16:creationId xmlns:a16="http://schemas.microsoft.com/office/drawing/2014/main" id="{54E73EC1-B84A-4ED6-8B00-931448ABE269}"/>
              </a:ext>
            </a:extLst>
          </p:cNvPr>
          <p:cNvSpPr txBox="1"/>
          <p:nvPr/>
        </p:nvSpPr>
        <p:spPr>
          <a:xfrm>
            <a:off x="10400592" y="3313277"/>
            <a:ext cx="652743" cy="338554"/>
          </a:xfrm>
          <a:prstGeom prst="rect">
            <a:avLst/>
          </a:prstGeom>
          <a:noFill/>
        </p:spPr>
        <p:txBody>
          <a:bodyPr wrap="none" rtlCol="0">
            <a:spAutoFit/>
          </a:bodyPr>
          <a:lstStyle/>
          <a:p>
            <a:r>
              <a:rPr lang="en-US" sz="1600" dirty="0"/>
              <a:t>4,500</a:t>
            </a:r>
          </a:p>
        </p:txBody>
      </p:sp>
      <p:sp>
        <p:nvSpPr>
          <p:cNvPr id="23" name="TextBox 22">
            <a:extLst>
              <a:ext uri="{FF2B5EF4-FFF2-40B4-BE49-F238E27FC236}">
                <a16:creationId xmlns:a16="http://schemas.microsoft.com/office/drawing/2014/main" id="{6055C782-B20C-40F8-B410-EC9DE28CEBBA}"/>
              </a:ext>
            </a:extLst>
          </p:cNvPr>
          <p:cNvSpPr txBox="1"/>
          <p:nvPr/>
        </p:nvSpPr>
        <p:spPr>
          <a:xfrm>
            <a:off x="11073304" y="3313277"/>
            <a:ext cx="756938" cy="338554"/>
          </a:xfrm>
          <a:prstGeom prst="rect">
            <a:avLst/>
          </a:prstGeom>
          <a:noFill/>
        </p:spPr>
        <p:txBody>
          <a:bodyPr wrap="none" rtlCol="0">
            <a:spAutoFit/>
          </a:bodyPr>
          <a:lstStyle/>
          <a:p>
            <a:r>
              <a:rPr lang="en-US" sz="1600" dirty="0"/>
              <a:t>15,000</a:t>
            </a:r>
          </a:p>
        </p:txBody>
      </p:sp>
    </p:spTree>
    <p:extLst>
      <p:ext uri="{BB962C8B-B14F-4D97-AF65-F5344CB8AC3E}">
        <p14:creationId xmlns:p14="http://schemas.microsoft.com/office/powerpoint/2010/main" val="39433732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4" grpId="0"/>
      <p:bldP spid="15" grpId="0"/>
      <p:bldP spid="16" grpId="0"/>
      <p:bldP spid="17" grpId="0"/>
      <p:bldP spid="18" grpId="0"/>
      <p:bldP spid="19" grpId="0"/>
      <p:bldP spid="20" grpId="0"/>
      <p:bldP spid="21"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29D5C172-39E9-4A0F-804A-1DB3D72C34B8}"/>
              </a:ext>
            </a:extLst>
          </p:cNvPr>
          <p:cNvGraphicFramePr>
            <a:graphicFrameLocks noGrp="1"/>
          </p:cNvGraphicFramePr>
          <p:nvPr>
            <p:extLst>
              <p:ext uri="{D42A27DB-BD31-4B8C-83A1-F6EECF244321}">
                <p14:modId xmlns:p14="http://schemas.microsoft.com/office/powerpoint/2010/main" val="2022356342"/>
              </p:ext>
            </p:extLst>
          </p:nvPr>
        </p:nvGraphicFramePr>
        <p:xfrm>
          <a:off x="435428" y="2056502"/>
          <a:ext cx="3820886" cy="2722552"/>
        </p:xfrm>
        <a:graphic>
          <a:graphicData uri="http://schemas.openxmlformats.org/drawingml/2006/table">
            <a:tbl>
              <a:tblPr firstRow="1" bandRow="1">
                <a:tableStyleId>{5C22544A-7EE6-4342-B048-85BDC9FD1C3A}</a:tableStyleId>
              </a:tblPr>
              <a:tblGrid>
                <a:gridCol w="893815">
                  <a:extLst>
                    <a:ext uri="{9D8B030D-6E8A-4147-A177-3AD203B41FA5}">
                      <a16:colId xmlns:a16="http://schemas.microsoft.com/office/drawing/2014/main" val="2805147556"/>
                    </a:ext>
                  </a:extLst>
                </a:gridCol>
                <a:gridCol w="935569">
                  <a:extLst>
                    <a:ext uri="{9D8B030D-6E8A-4147-A177-3AD203B41FA5}">
                      <a16:colId xmlns:a16="http://schemas.microsoft.com/office/drawing/2014/main" val="437016219"/>
                    </a:ext>
                  </a:extLst>
                </a:gridCol>
                <a:gridCol w="991259">
                  <a:extLst>
                    <a:ext uri="{9D8B030D-6E8A-4147-A177-3AD203B41FA5}">
                      <a16:colId xmlns:a16="http://schemas.microsoft.com/office/drawing/2014/main" val="578693883"/>
                    </a:ext>
                  </a:extLst>
                </a:gridCol>
                <a:gridCol w="1000243">
                  <a:extLst>
                    <a:ext uri="{9D8B030D-6E8A-4147-A177-3AD203B41FA5}">
                      <a16:colId xmlns:a16="http://schemas.microsoft.com/office/drawing/2014/main" val="3223375779"/>
                    </a:ext>
                  </a:extLst>
                </a:gridCol>
              </a:tblGrid>
              <a:tr h="494207">
                <a:tc>
                  <a:txBody>
                    <a:bodyPr/>
                    <a:lstStyle/>
                    <a:p>
                      <a:endParaRPr lang="en-US" sz="1200" dirty="0"/>
                    </a:p>
                    <a:p>
                      <a:r>
                        <a:rPr lang="en-US" sz="1200" dirty="0"/>
                        <a:t>Discipline</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Number of Sections</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Weekly Lab  Hours</a:t>
                      </a:r>
                    </a:p>
                  </a:txBody>
                  <a:tcPr marL="100584" marR="100584">
                    <a:lnB w="12700" cap="flat" cmpd="sng" algn="ctr">
                      <a:solidFill>
                        <a:schemeClr val="tx1"/>
                      </a:solidFill>
                      <a:prstDash val="solid"/>
                      <a:round/>
                      <a:headEnd type="none" w="med" len="med"/>
                      <a:tailEnd type="none" w="med" len="med"/>
                    </a:lnB>
                  </a:tcPr>
                </a:tc>
                <a:tc>
                  <a:txBody>
                    <a:bodyPr/>
                    <a:lstStyle/>
                    <a:p>
                      <a:pPr algn="r"/>
                      <a:r>
                        <a:rPr lang="en-US" sz="1200" dirty="0"/>
                        <a:t>Total Enrollment</a:t>
                      </a:r>
                    </a:p>
                  </a:txBody>
                  <a:tcPr marL="100584" marR="100584">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2459173"/>
                  </a:ext>
                </a:extLst>
              </a:tr>
              <a:tr h="370840">
                <a:tc>
                  <a:txBody>
                    <a:bodyPr/>
                    <a:lstStyle/>
                    <a:p>
                      <a:r>
                        <a:rPr lang="en-US" sz="1600" dirty="0"/>
                        <a:t>A</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4064053002"/>
                  </a:ext>
                </a:extLst>
              </a:tr>
              <a:tr h="267094">
                <a:tc>
                  <a:txBody>
                    <a:bodyPr/>
                    <a:lstStyle/>
                    <a:p>
                      <a:r>
                        <a:rPr lang="en-US" sz="1600" dirty="0"/>
                        <a:t>B</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574454908"/>
                  </a:ext>
                </a:extLst>
              </a:tr>
              <a:tr h="379225">
                <a:tc>
                  <a:txBody>
                    <a:bodyPr/>
                    <a:lstStyle/>
                    <a:p>
                      <a:r>
                        <a:rPr lang="en-US" sz="1600" dirty="0"/>
                        <a:t>C</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84406859"/>
                  </a:ext>
                </a:extLst>
              </a:tr>
              <a:tr h="370840">
                <a:tc>
                  <a:txBody>
                    <a:bodyPr/>
                    <a:lstStyle/>
                    <a:p>
                      <a:r>
                        <a:rPr lang="en-US" sz="1600" dirty="0"/>
                        <a:t>D</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3195531555"/>
                  </a:ext>
                </a:extLst>
              </a:tr>
              <a:tr h="370840">
                <a:tc>
                  <a:txBody>
                    <a:bodyPr/>
                    <a:lstStyle/>
                    <a:p>
                      <a:r>
                        <a:rPr lang="en-US" sz="1600" dirty="0"/>
                        <a:t>E</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678379374"/>
                  </a:ext>
                </a:extLst>
              </a:tr>
              <a:tr h="370840">
                <a:tc>
                  <a:txBody>
                    <a:bodyPr/>
                    <a:lstStyle/>
                    <a:p>
                      <a:r>
                        <a:rPr lang="en-US" sz="1600" dirty="0"/>
                        <a:t>F</a:t>
                      </a:r>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r"/>
                      <a:endParaRPr lang="en-US" dirty="0"/>
                    </a:p>
                  </a:txBody>
                  <a:tcPr marL="100584" marR="1005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147352754"/>
                  </a:ext>
                </a:extLst>
              </a:tr>
            </a:tbl>
          </a:graphicData>
        </a:graphic>
      </p:graphicFrame>
      <p:graphicFrame>
        <p:nvGraphicFramePr>
          <p:cNvPr id="3" name="Table 6">
            <a:extLst>
              <a:ext uri="{FF2B5EF4-FFF2-40B4-BE49-F238E27FC236}">
                <a16:creationId xmlns:a16="http://schemas.microsoft.com/office/drawing/2014/main" id="{CFE7235B-828D-41CF-9859-E9F6ACBA024F}"/>
              </a:ext>
            </a:extLst>
          </p:cNvPr>
          <p:cNvGraphicFramePr>
            <a:graphicFrameLocks noGrp="1"/>
          </p:cNvGraphicFramePr>
          <p:nvPr>
            <p:extLst>
              <p:ext uri="{D42A27DB-BD31-4B8C-83A1-F6EECF244321}">
                <p14:modId xmlns:p14="http://schemas.microsoft.com/office/powerpoint/2010/main" val="1828975493"/>
              </p:ext>
            </p:extLst>
          </p:nvPr>
        </p:nvGraphicFramePr>
        <p:xfrm>
          <a:off x="4724400" y="2075072"/>
          <a:ext cx="7032172" cy="2709313"/>
        </p:xfrm>
        <a:graphic>
          <a:graphicData uri="http://schemas.openxmlformats.org/drawingml/2006/table">
            <a:tbl>
              <a:tblPr firstRow="1" bandRow="1">
                <a:tableStyleId>{5C22544A-7EE6-4342-B048-85BDC9FD1C3A}</a:tableStyleId>
              </a:tblPr>
              <a:tblGrid>
                <a:gridCol w="881743">
                  <a:extLst>
                    <a:ext uri="{9D8B030D-6E8A-4147-A177-3AD203B41FA5}">
                      <a16:colId xmlns:a16="http://schemas.microsoft.com/office/drawing/2014/main" val="2805147556"/>
                    </a:ext>
                  </a:extLst>
                </a:gridCol>
                <a:gridCol w="794657">
                  <a:extLst>
                    <a:ext uri="{9D8B030D-6E8A-4147-A177-3AD203B41FA5}">
                      <a16:colId xmlns:a16="http://schemas.microsoft.com/office/drawing/2014/main" val="437016219"/>
                    </a:ext>
                  </a:extLst>
                </a:gridCol>
                <a:gridCol w="849086">
                  <a:extLst>
                    <a:ext uri="{9D8B030D-6E8A-4147-A177-3AD203B41FA5}">
                      <a16:colId xmlns:a16="http://schemas.microsoft.com/office/drawing/2014/main" val="578693883"/>
                    </a:ext>
                  </a:extLst>
                </a:gridCol>
                <a:gridCol w="653143">
                  <a:extLst>
                    <a:ext uri="{9D8B030D-6E8A-4147-A177-3AD203B41FA5}">
                      <a16:colId xmlns:a16="http://schemas.microsoft.com/office/drawing/2014/main" val="3268546529"/>
                    </a:ext>
                  </a:extLst>
                </a:gridCol>
                <a:gridCol w="805542">
                  <a:extLst>
                    <a:ext uri="{9D8B030D-6E8A-4147-A177-3AD203B41FA5}">
                      <a16:colId xmlns:a16="http://schemas.microsoft.com/office/drawing/2014/main" val="4019046327"/>
                    </a:ext>
                  </a:extLst>
                </a:gridCol>
                <a:gridCol w="838200">
                  <a:extLst>
                    <a:ext uri="{9D8B030D-6E8A-4147-A177-3AD203B41FA5}">
                      <a16:colId xmlns:a16="http://schemas.microsoft.com/office/drawing/2014/main" val="1567228307"/>
                    </a:ext>
                  </a:extLst>
                </a:gridCol>
                <a:gridCol w="881743">
                  <a:extLst>
                    <a:ext uri="{9D8B030D-6E8A-4147-A177-3AD203B41FA5}">
                      <a16:colId xmlns:a16="http://schemas.microsoft.com/office/drawing/2014/main" val="607561643"/>
                    </a:ext>
                  </a:extLst>
                </a:gridCol>
                <a:gridCol w="693014">
                  <a:extLst>
                    <a:ext uri="{9D8B030D-6E8A-4147-A177-3AD203B41FA5}">
                      <a16:colId xmlns:a16="http://schemas.microsoft.com/office/drawing/2014/main" val="3068388237"/>
                    </a:ext>
                  </a:extLst>
                </a:gridCol>
                <a:gridCol w="635044">
                  <a:extLst>
                    <a:ext uri="{9D8B030D-6E8A-4147-A177-3AD203B41FA5}">
                      <a16:colId xmlns:a16="http://schemas.microsoft.com/office/drawing/2014/main" val="2816426792"/>
                    </a:ext>
                  </a:extLst>
                </a:gridCol>
              </a:tblGrid>
              <a:tr h="370840">
                <a:tc>
                  <a:txBody>
                    <a:bodyPr/>
                    <a:lstStyle/>
                    <a:p>
                      <a:r>
                        <a:rPr lang="en-US" sz="1200" dirty="0"/>
                        <a:t>Section Size</a:t>
                      </a:r>
                    </a:p>
                  </a:txBody>
                  <a:tcPr>
                    <a:lnB w="12700" cap="flat" cmpd="sng" algn="ctr">
                      <a:solidFill>
                        <a:schemeClr val="tx1"/>
                      </a:solidFill>
                      <a:prstDash val="solid"/>
                      <a:round/>
                      <a:headEnd type="none" w="med" len="med"/>
                      <a:tailEnd type="none" w="med" len="med"/>
                    </a:lnB>
                  </a:tcPr>
                </a:tc>
                <a:tc>
                  <a:txBody>
                    <a:bodyPr/>
                    <a:lstStyle/>
                    <a:p>
                      <a:r>
                        <a:rPr lang="en-US" sz="1200" dirty="0"/>
                        <a:t>Stations per Lab</a:t>
                      </a:r>
                    </a:p>
                  </a:txBody>
                  <a:tcPr>
                    <a:lnB w="12700" cap="flat" cmpd="sng" algn="ctr">
                      <a:solidFill>
                        <a:schemeClr val="tx1"/>
                      </a:solidFill>
                      <a:prstDash val="solid"/>
                      <a:round/>
                      <a:headEnd type="none" w="med" len="med"/>
                      <a:tailEnd type="none" w="med" len="med"/>
                    </a:lnB>
                  </a:tcPr>
                </a:tc>
                <a:tc>
                  <a:txBody>
                    <a:bodyPr/>
                    <a:lstStyle/>
                    <a:p>
                      <a:r>
                        <a:rPr lang="en-US" sz="1200" dirty="0"/>
                        <a:t>NASF per Station</a:t>
                      </a:r>
                    </a:p>
                  </a:txBody>
                  <a:tcPr>
                    <a:lnB w="12700" cap="flat" cmpd="sng" algn="ctr">
                      <a:solidFill>
                        <a:schemeClr val="tx1"/>
                      </a:solidFill>
                      <a:prstDash val="solid"/>
                      <a:round/>
                      <a:headEnd type="none" w="med" len="med"/>
                      <a:tailEnd type="none" w="med" len="med"/>
                    </a:lnB>
                  </a:tcPr>
                </a:tc>
                <a:tc>
                  <a:txBody>
                    <a:bodyPr/>
                    <a:lstStyle/>
                    <a:p>
                      <a:r>
                        <a:rPr lang="en-US" sz="1200" dirty="0"/>
                        <a:t>NASF per Lab</a:t>
                      </a:r>
                    </a:p>
                  </a:txBody>
                  <a:tcPr>
                    <a:lnB w="12700" cap="flat" cmpd="sng" algn="ctr">
                      <a:solidFill>
                        <a:schemeClr val="tx1"/>
                      </a:solidFill>
                      <a:prstDash val="solid"/>
                      <a:round/>
                      <a:headEnd type="none" w="med" len="med"/>
                      <a:tailEnd type="none" w="med" len="med"/>
                    </a:lnB>
                  </a:tcPr>
                </a:tc>
                <a:tc>
                  <a:txBody>
                    <a:bodyPr/>
                    <a:lstStyle/>
                    <a:p>
                      <a:r>
                        <a:rPr lang="en-US" sz="1200" dirty="0"/>
                        <a:t>Number of Labs</a:t>
                      </a:r>
                    </a:p>
                  </a:txBody>
                  <a:tcPr>
                    <a:lnB w="12700" cap="flat" cmpd="sng" algn="ctr">
                      <a:solidFill>
                        <a:schemeClr val="tx1"/>
                      </a:solidFill>
                      <a:prstDash val="solid"/>
                      <a:round/>
                      <a:headEnd type="none" w="med" len="med"/>
                      <a:tailEnd type="none" w="med" len="med"/>
                    </a:lnB>
                  </a:tcPr>
                </a:tc>
                <a:tc>
                  <a:txBody>
                    <a:bodyPr/>
                    <a:lstStyle/>
                    <a:p>
                      <a:r>
                        <a:rPr lang="en-US" sz="1200" dirty="0"/>
                        <a:t>Total Lab NASF</a:t>
                      </a:r>
                    </a:p>
                  </a:txBody>
                  <a:tcPr>
                    <a:lnB w="12700" cap="flat" cmpd="sng" algn="ctr">
                      <a:solidFill>
                        <a:schemeClr val="tx1"/>
                      </a:solidFill>
                      <a:prstDash val="solid"/>
                      <a:round/>
                      <a:headEnd type="none" w="med" len="med"/>
                      <a:tailEnd type="none" w="med" len="med"/>
                    </a:lnB>
                  </a:tcPr>
                </a:tc>
                <a:tc>
                  <a:txBody>
                    <a:bodyPr/>
                    <a:lstStyle/>
                    <a:p>
                      <a:r>
                        <a:rPr lang="en-US" sz="1200" dirty="0"/>
                        <a:t>Support Allocation</a:t>
                      </a:r>
                    </a:p>
                  </a:txBody>
                  <a:tcPr>
                    <a:lnB w="12700" cap="flat" cmpd="sng" algn="ctr">
                      <a:solidFill>
                        <a:schemeClr val="tx1"/>
                      </a:solidFill>
                      <a:prstDash val="solid"/>
                      <a:round/>
                      <a:headEnd type="none" w="med" len="med"/>
                      <a:tailEnd type="none" w="med" len="med"/>
                    </a:lnB>
                  </a:tcPr>
                </a:tc>
                <a:tc>
                  <a:txBody>
                    <a:bodyPr/>
                    <a:lstStyle/>
                    <a:p>
                      <a:r>
                        <a:rPr lang="en-US" sz="1200" dirty="0"/>
                        <a:t>Support NASF</a:t>
                      </a:r>
                    </a:p>
                  </a:txBody>
                  <a:tcPr>
                    <a:lnB w="12700" cap="flat" cmpd="sng" algn="ctr">
                      <a:solidFill>
                        <a:schemeClr val="tx1"/>
                      </a:solidFill>
                      <a:prstDash val="solid"/>
                      <a:round/>
                      <a:headEnd type="none" w="med" len="med"/>
                      <a:tailEnd type="none" w="med" len="med"/>
                    </a:lnB>
                  </a:tcPr>
                </a:tc>
                <a:tc>
                  <a:txBody>
                    <a:bodyPr/>
                    <a:lstStyle/>
                    <a:p>
                      <a:r>
                        <a:rPr lang="en-US" sz="1200" dirty="0"/>
                        <a:t>Total NASF</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2459173"/>
                  </a:ext>
                </a:extLst>
              </a:tr>
              <a:tr h="395311">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053002"/>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454908"/>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06859"/>
                  </a:ext>
                </a:extLst>
              </a:tr>
              <a:tr h="3734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531555"/>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837937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9146721"/>
                  </a:ext>
                </a:extLst>
              </a:tr>
            </a:tbl>
          </a:graphicData>
        </a:graphic>
      </p:graphicFrame>
      <p:sp>
        <p:nvSpPr>
          <p:cNvPr id="5" name="TextBox 4">
            <a:extLst>
              <a:ext uri="{FF2B5EF4-FFF2-40B4-BE49-F238E27FC236}">
                <a16:creationId xmlns:a16="http://schemas.microsoft.com/office/drawing/2014/main" id="{141F0BDA-402F-44C4-91DF-32CBE3E76B59}"/>
              </a:ext>
            </a:extLst>
          </p:cNvPr>
          <p:cNvSpPr txBox="1"/>
          <p:nvPr/>
        </p:nvSpPr>
        <p:spPr>
          <a:xfrm>
            <a:off x="9832" y="49163"/>
            <a:ext cx="3644139" cy="523220"/>
          </a:xfrm>
          <a:prstGeom prst="rect">
            <a:avLst/>
          </a:prstGeom>
          <a:noFill/>
        </p:spPr>
        <p:txBody>
          <a:bodyPr wrap="none" rtlCol="0">
            <a:spAutoFit/>
          </a:bodyPr>
          <a:lstStyle/>
          <a:p>
            <a:r>
              <a:rPr lang="en-US" sz="2800" dirty="0">
                <a:solidFill>
                  <a:schemeClr val="bg1"/>
                </a:solidFill>
              </a:rPr>
              <a:t>Part II  Labs and Studios</a:t>
            </a:r>
          </a:p>
        </p:txBody>
      </p:sp>
      <p:sp>
        <p:nvSpPr>
          <p:cNvPr id="7" name="Rectangle 6">
            <a:extLst>
              <a:ext uri="{FF2B5EF4-FFF2-40B4-BE49-F238E27FC236}">
                <a16:creationId xmlns:a16="http://schemas.microsoft.com/office/drawing/2014/main" id="{0F1F4BEC-E6F6-493C-B0B3-95E398F6EAA2}"/>
              </a:ext>
            </a:extLst>
          </p:cNvPr>
          <p:cNvSpPr/>
          <p:nvPr/>
        </p:nvSpPr>
        <p:spPr>
          <a:xfrm>
            <a:off x="5617029" y="1774369"/>
            <a:ext cx="772886" cy="271243"/>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1103B8B-9CCD-4658-BE08-28DD3B96F2A5}"/>
              </a:ext>
            </a:extLst>
          </p:cNvPr>
          <p:cNvSpPr/>
          <p:nvPr/>
        </p:nvSpPr>
        <p:spPr>
          <a:xfrm>
            <a:off x="7924802" y="1774369"/>
            <a:ext cx="772886" cy="271243"/>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465B8D7-F703-4942-8C9F-1CA5D6DBEF38}"/>
              </a:ext>
            </a:extLst>
          </p:cNvPr>
          <p:cNvSpPr txBox="1"/>
          <p:nvPr/>
        </p:nvSpPr>
        <p:spPr>
          <a:xfrm>
            <a:off x="5689793" y="1741600"/>
            <a:ext cx="583814" cy="369332"/>
          </a:xfrm>
          <a:prstGeom prst="rect">
            <a:avLst/>
          </a:prstGeom>
          <a:noFill/>
        </p:spPr>
        <p:txBody>
          <a:bodyPr wrap="none" rtlCol="0">
            <a:spAutoFit/>
          </a:bodyPr>
          <a:lstStyle/>
          <a:p>
            <a:r>
              <a:rPr lang="en-US" dirty="0"/>
              <a:t>75%</a:t>
            </a:r>
          </a:p>
        </p:txBody>
      </p:sp>
      <p:sp>
        <p:nvSpPr>
          <p:cNvPr id="10" name="TextBox 9">
            <a:extLst>
              <a:ext uri="{FF2B5EF4-FFF2-40B4-BE49-F238E27FC236}">
                <a16:creationId xmlns:a16="http://schemas.microsoft.com/office/drawing/2014/main" id="{59A7FFF9-3BD8-4B49-BEBD-2F9C47873A82}"/>
              </a:ext>
            </a:extLst>
          </p:cNvPr>
          <p:cNvSpPr txBox="1"/>
          <p:nvPr/>
        </p:nvSpPr>
        <p:spPr>
          <a:xfrm>
            <a:off x="8080121" y="1723154"/>
            <a:ext cx="418704" cy="369332"/>
          </a:xfrm>
          <a:prstGeom prst="rect">
            <a:avLst/>
          </a:prstGeom>
          <a:noFill/>
        </p:spPr>
        <p:txBody>
          <a:bodyPr wrap="none" rtlCol="0">
            <a:spAutoFit/>
          </a:bodyPr>
          <a:lstStyle/>
          <a:p>
            <a:r>
              <a:rPr lang="en-US" dirty="0"/>
              <a:t>15</a:t>
            </a:r>
          </a:p>
        </p:txBody>
      </p:sp>
      <p:sp>
        <p:nvSpPr>
          <p:cNvPr id="11" name="TextBox 10">
            <a:extLst>
              <a:ext uri="{FF2B5EF4-FFF2-40B4-BE49-F238E27FC236}">
                <a16:creationId xmlns:a16="http://schemas.microsoft.com/office/drawing/2014/main" id="{04CC579A-3095-4F23-860A-2E9EAC82BEAA}"/>
              </a:ext>
            </a:extLst>
          </p:cNvPr>
          <p:cNvSpPr txBox="1"/>
          <p:nvPr/>
        </p:nvSpPr>
        <p:spPr>
          <a:xfrm>
            <a:off x="4808048" y="1667837"/>
            <a:ext cx="1089088" cy="461665"/>
          </a:xfrm>
          <a:prstGeom prst="rect">
            <a:avLst/>
          </a:prstGeom>
          <a:noFill/>
        </p:spPr>
        <p:txBody>
          <a:bodyPr wrap="square" rtlCol="0">
            <a:spAutoFit/>
          </a:bodyPr>
          <a:lstStyle/>
          <a:p>
            <a:r>
              <a:rPr lang="en-US" sz="1200" dirty="0"/>
              <a:t>Station Utilization</a:t>
            </a:r>
          </a:p>
        </p:txBody>
      </p:sp>
      <p:sp>
        <p:nvSpPr>
          <p:cNvPr id="12" name="TextBox 11">
            <a:extLst>
              <a:ext uri="{FF2B5EF4-FFF2-40B4-BE49-F238E27FC236}">
                <a16:creationId xmlns:a16="http://schemas.microsoft.com/office/drawing/2014/main" id="{50C7BC2A-ECE1-4F56-A4C1-FC45D3816A09}"/>
              </a:ext>
            </a:extLst>
          </p:cNvPr>
          <p:cNvSpPr txBox="1"/>
          <p:nvPr/>
        </p:nvSpPr>
        <p:spPr>
          <a:xfrm>
            <a:off x="7254995" y="1667837"/>
            <a:ext cx="1089088" cy="461665"/>
          </a:xfrm>
          <a:prstGeom prst="rect">
            <a:avLst/>
          </a:prstGeom>
          <a:noFill/>
        </p:spPr>
        <p:txBody>
          <a:bodyPr wrap="square" rtlCol="0">
            <a:spAutoFit/>
          </a:bodyPr>
          <a:lstStyle/>
          <a:p>
            <a:r>
              <a:rPr lang="en-US" sz="1200" dirty="0"/>
              <a:t>Hours</a:t>
            </a:r>
          </a:p>
          <a:p>
            <a:r>
              <a:rPr lang="en-US" sz="1200" dirty="0"/>
              <a:t>Per </a:t>
            </a:r>
            <a:r>
              <a:rPr lang="en-US" sz="1200" dirty="0" err="1"/>
              <a:t>Wk</a:t>
            </a:r>
            <a:endParaRPr lang="en-US" sz="1200" dirty="0"/>
          </a:p>
        </p:txBody>
      </p:sp>
      <p:sp>
        <p:nvSpPr>
          <p:cNvPr id="13" name="TextBox 12">
            <a:extLst>
              <a:ext uri="{FF2B5EF4-FFF2-40B4-BE49-F238E27FC236}">
                <a16:creationId xmlns:a16="http://schemas.microsoft.com/office/drawing/2014/main" id="{201BCC52-E5A0-48B9-82EE-1CC8F6129B35}"/>
              </a:ext>
            </a:extLst>
          </p:cNvPr>
          <p:cNvSpPr txBox="1"/>
          <p:nvPr/>
        </p:nvSpPr>
        <p:spPr>
          <a:xfrm>
            <a:off x="380998" y="1665398"/>
            <a:ext cx="3422860" cy="461665"/>
          </a:xfrm>
          <a:prstGeom prst="rect">
            <a:avLst/>
          </a:prstGeom>
          <a:noFill/>
        </p:spPr>
        <p:txBody>
          <a:bodyPr wrap="none" rtlCol="0">
            <a:spAutoFit/>
          </a:bodyPr>
          <a:lstStyle/>
          <a:p>
            <a:r>
              <a:rPr lang="en-US" sz="2400" dirty="0"/>
              <a:t>Upper Division and Grads</a:t>
            </a:r>
          </a:p>
        </p:txBody>
      </p:sp>
    </p:spTree>
    <p:extLst>
      <p:ext uri="{BB962C8B-B14F-4D97-AF65-F5344CB8AC3E}">
        <p14:creationId xmlns:p14="http://schemas.microsoft.com/office/powerpoint/2010/main" val="270549902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BD27AA4-F543-47B9-AA4A-02FB9A1B9E4C}"/>
              </a:ext>
            </a:extLst>
          </p:cNvPr>
          <p:cNvSpPr>
            <a:spLocks noChangeArrowheads="1"/>
          </p:cNvSpPr>
          <p:nvPr/>
        </p:nvSpPr>
        <p:spPr bwMode="auto">
          <a:xfrm>
            <a:off x="717754" y="3362433"/>
            <a:ext cx="1075649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These types of spaces are usually coded in facilities inventories as FICM 220/225 and 230/235.  This space is allocated on a simple per-FTE basis.  Currently there is no open lab allocation for online students.  </a:t>
            </a:r>
            <a:endParaRPr kumimoji="0" lang="en-US" altLang="en-US" sz="2400" b="0" i="0" u="none" strike="noStrike" cap="none" normalizeH="0" baseline="0" dirty="0">
              <a:ln>
                <a:noFill/>
              </a:ln>
              <a:solidFill>
                <a:schemeClr val="tx1"/>
              </a:solidFill>
              <a:effectLst/>
            </a:endParaRPr>
          </a:p>
        </p:txBody>
      </p:sp>
      <p:sp>
        <p:nvSpPr>
          <p:cNvPr id="3" name="Rectangle 3">
            <a:extLst>
              <a:ext uri="{FF2B5EF4-FFF2-40B4-BE49-F238E27FC236}">
                <a16:creationId xmlns:a16="http://schemas.microsoft.com/office/drawing/2014/main" id="{273D0F31-B905-4B0C-BC8F-7AF5D146CF14}"/>
              </a:ext>
            </a:extLst>
          </p:cNvPr>
          <p:cNvSpPr>
            <a:spLocks noChangeArrowheads="1"/>
          </p:cNvSpPr>
          <p:nvPr/>
        </p:nvSpPr>
        <p:spPr bwMode="auto">
          <a:xfrm>
            <a:off x="127819" y="248018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6795FBF5-26C6-44EE-913C-652F54470634}"/>
              </a:ext>
            </a:extLst>
          </p:cNvPr>
          <p:cNvSpPr txBox="1"/>
          <p:nvPr/>
        </p:nvSpPr>
        <p:spPr>
          <a:xfrm>
            <a:off x="9832" y="49163"/>
            <a:ext cx="4527393" cy="523220"/>
          </a:xfrm>
          <a:prstGeom prst="rect">
            <a:avLst/>
          </a:prstGeom>
          <a:noFill/>
        </p:spPr>
        <p:txBody>
          <a:bodyPr wrap="none" rtlCol="0">
            <a:spAutoFit/>
          </a:bodyPr>
          <a:lstStyle/>
          <a:p>
            <a:r>
              <a:rPr lang="en-US" sz="2800" dirty="0">
                <a:solidFill>
                  <a:schemeClr val="bg1"/>
                </a:solidFill>
              </a:rPr>
              <a:t>Part III Open Labs and Studios</a:t>
            </a:r>
          </a:p>
        </p:txBody>
      </p:sp>
      <p:graphicFrame>
        <p:nvGraphicFramePr>
          <p:cNvPr id="4" name="Table 5">
            <a:extLst>
              <a:ext uri="{FF2B5EF4-FFF2-40B4-BE49-F238E27FC236}">
                <a16:creationId xmlns:a16="http://schemas.microsoft.com/office/drawing/2014/main" id="{58A5B924-BFBA-4E2C-AA9E-3B3E1888173F}"/>
              </a:ext>
            </a:extLst>
          </p:cNvPr>
          <p:cNvGraphicFramePr>
            <a:graphicFrameLocks noGrp="1"/>
          </p:cNvGraphicFramePr>
          <p:nvPr>
            <p:extLst>
              <p:ext uri="{D42A27DB-BD31-4B8C-83A1-F6EECF244321}">
                <p14:modId xmlns:p14="http://schemas.microsoft.com/office/powerpoint/2010/main" val="2318449444"/>
              </p:ext>
            </p:extLst>
          </p:nvPr>
        </p:nvGraphicFramePr>
        <p:xfrm>
          <a:off x="1189702" y="1545578"/>
          <a:ext cx="9399639" cy="1554480"/>
        </p:xfrm>
        <a:graphic>
          <a:graphicData uri="http://schemas.openxmlformats.org/drawingml/2006/table">
            <a:tbl>
              <a:tblPr firstRow="1" bandRow="1">
                <a:tableStyleId>{5C22544A-7EE6-4342-B048-85BDC9FD1C3A}</a:tableStyleId>
              </a:tblPr>
              <a:tblGrid>
                <a:gridCol w="2930014">
                  <a:extLst>
                    <a:ext uri="{9D8B030D-6E8A-4147-A177-3AD203B41FA5}">
                      <a16:colId xmlns:a16="http://schemas.microsoft.com/office/drawing/2014/main" val="377652490"/>
                    </a:ext>
                  </a:extLst>
                </a:gridCol>
                <a:gridCol w="6469625">
                  <a:extLst>
                    <a:ext uri="{9D8B030D-6E8A-4147-A177-3AD203B41FA5}">
                      <a16:colId xmlns:a16="http://schemas.microsoft.com/office/drawing/2014/main" val="3022727515"/>
                    </a:ext>
                  </a:extLst>
                </a:gridCol>
              </a:tblGrid>
              <a:tr h="370840">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Computer labs</a:t>
                      </a:r>
                      <a:endParaRPr kumimoji="0" lang="en-US" altLang="en-US" sz="24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Writing labs</a:t>
                      </a:r>
                      <a:endParaRPr kumimoji="0" lang="en-US" altLang="en-US" sz="24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Language labs</a:t>
                      </a:r>
                      <a:endParaRPr kumimoji="0" lang="en-US" altLang="en-US" sz="24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Art studios</a:t>
                      </a:r>
                      <a:endParaRPr lang="en-US" sz="2400" dirty="0"/>
                    </a:p>
                  </a:txBody>
                  <a:tcPr>
                    <a:noFill/>
                  </a:tcPr>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Practice studios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Music practice rooms</a:t>
                      </a:r>
                      <a:endParaRPr kumimoji="0" lang="en-US" altLang="en-US" sz="24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Informal student collaboration spaces. </a:t>
                      </a:r>
                      <a:endParaRPr kumimoji="0" lang="en-US" altLang="en-US" sz="2400" b="0" i="0" u="none" strike="noStrike" cap="none" normalizeH="0" baseline="0" dirty="0">
                        <a:ln>
                          <a:noFill/>
                        </a:ln>
                        <a:solidFill>
                          <a:schemeClr val="tx1"/>
                        </a:solidFill>
                        <a:effectLst/>
                      </a:endParaRPr>
                    </a:p>
                    <a:p>
                      <a:endParaRPr lang="en-US" sz="2400" dirty="0"/>
                    </a:p>
                  </a:txBody>
                  <a:tcPr>
                    <a:noFill/>
                  </a:tcPr>
                </a:tc>
                <a:extLst>
                  <a:ext uri="{0D108BD9-81ED-4DB2-BD59-A6C34878D82A}">
                    <a16:rowId xmlns:a16="http://schemas.microsoft.com/office/drawing/2014/main" val="3891099407"/>
                  </a:ext>
                </a:extLst>
              </a:tr>
            </a:tbl>
          </a:graphicData>
        </a:graphic>
      </p:graphicFrame>
      <p:sp>
        <p:nvSpPr>
          <p:cNvPr id="7" name="Rectangle 6">
            <a:extLst>
              <a:ext uri="{FF2B5EF4-FFF2-40B4-BE49-F238E27FC236}">
                <a16:creationId xmlns:a16="http://schemas.microsoft.com/office/drawing/2014/main" id="{5D1CFCF3-AFCD-4E1F-804C-E3995B41E299}"/>
              </a:ext>
            </a:extLst>
          </p:cNvPr>
          <p:cNvSpPr/>
          <p:nvPr/>
        </p:nvSpPr>
        <p:spPr>
          <a:xfrm>
            <a:off x="717754" y="1036786"/>
            <a:ext cx="5528437" cy="461665"/>
          </a:xfrm>
          <a:prstGeom prst="rect">
            <a:avLst/>
          </a:prstGeom>
        </p:spPr>
        <p:txBody>
          <a:bodyPr wrap="none">
            <a:spAutoFit/>
          </a:bodyPr>
          <a:lstStyle/>
          <a:p>
            <a:pPr lvl="0" eaLnBrk="0" fontAlgn="base" hangingPunct="0">
              <a:spcBef>
                <a:spcPct val="0"/>
              </a:spcBef>
              <a:spcAft>
                <a:spcPct val="0"/>
              </a:spcAft>
            </a:pPr>
            <a:r>
              <a:rPr lang="en-US" altLang="en-US" sz="2400" dirty="0">
                <a:ea typeface="Times New Roman" panose="02020603050405020304" pitchFamily="18" charset="0"/>
                <a:cs typeface="Arial" panose="020B0604020202020204" pitchFamily="34" charset="0"/>
              </a:rPr>
              <a:t>Included in this category are unscheduled:</a:t>
            </a:r>
          </a:p>
        </p:txBody>
      </p:sp>
      <p:graphicFrame>
        <p:nvGraphicFramePr>
          <p:cNvPr id="8" name="Table 8">
            <a:extLst>
              <a:ext uri="{FF2B5EF4-FFF2-40B4-BE49-F238E27FC236}">
                <a16:creationId xmlns:a16="http://schemas.microsoft.com/office/drawing/2014/main" id="{80CBDC69-81B7-43EB-9922-AE7735FF20CE}"/>
              </a:ext>
            </a:extLst>
          </p:cNvPr>
          <p:cNvGraphicFramePr>
            <a:graphicFrameLocks noGrp="1"/>
          </p:cNvGraphicFramePr>
          <p:nvPr>
            <p:extLst>
              <p:ext uri="{D42A27DB-BD31-4B8C-83A1-F6EECF244321}">
                <p14:modId xmlns:p14="http://schemas.microsoft.com/office/powerpoint/2010/main" val="1799044826"/>
              </p:ext>
            </p:extLst>
          </p:nvPr>
        </p:nvGraphicFramePr>
        <p:xfrm>
          <a:off x="896785" y="4845191"/>
          <a:ext cx="8128000" cy="741680"/>
        </p:xfrm>
        <a:graphic>
          <a:graphicData uri="http://schemas.openxmlformats.org/drawingml/2006/table">
            <a:tbl>
              <a:tblPr firstRow="1" bandRow="1">
                <a:tableStyleId>{5C22544A-7EE6-4342-B048-85BDC9FD1C3A}</a:tableStyleId>
              </a:tblPr>
              <a:tblGrid>
                <a:gridCol w="3449073">
                  <a:extLst>
                    <a:ext uri="{9D8B030D-6E8A-4147-A177-3AD203B41FA5}">
                      <a16:colId xmlns:a16="http://schemas.microsoft.com/office/drawing/2014/main" val="1879968694"/>
                    </a:ext>
                  </a:extLst>
                </a:gridCol>
                <a:gridCol w="1219447">
                  <a:extLst>
                    <a:ext uri="{9D8B030D-6E8A-4147-A177-3AD203B41FA5}">
                      <a16:colId xmlns:a16="http://schemas.microsoft.com/office/drawing/2014/main" val="4218912114"/>
                    </a:ext>
                  </a:extLst>
                </a:gridCol>
                <a:gridCol w="923985">
                  <a:extLst>
                    <a:ext uri="{9D8B030D-6E8A-4147-A177-3AD203B41FA5}">
                      <a16:colId xmlns:a16="http://schemas.microsoft.com/office/drawing/2014/main" val="1407609054"/>
                    </a:ext>
                  </a:extLst>
                </a:gridCol>
                <a:gridCol w="1248697">
                  <a:extLst>
                    <a:ext uri="{9D8B030D-6E8A-4147-A177-3AD203B41FA5}">
                      <a16:colId xmlns:a16="http://schemas.microsoft.com/office/drawing/2014/main" val="399754033"/>
                    </a:ext>
                  </a:extLst>
                </a:gridCol>
                <a:gridCol w="1286798">
                  <a:extLst>
                    <a:ext uri="{9D8B030D-6E8A-4147-A177-3AD203B41FA5}">
                      <a16:colId xmlns:a16="http://schemas.microsoft.com/office/drawing/2014/main" val="1405258858"/>
                    </a:ext>
                  </a:extLst>
                </a:gridCol>
              </a:tblGrid>
              <a:tr h="370840">
                <a:tc>
                  <a:txBody>
                    <a:bodyPr/>
                    <a:lstStyle/>
                    <a:p>
                      <a:r>
                        <a:rPr lang="en-US" dirty="0"/>
                        <a:t>Part III Open Labs &amp; Studios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360947"/>
                  </a:ext>
                </a:extLst>
              </a:tr>
              <a:tr h="370840">
                <a:tc>
                  <a:txBody>
                    <a:bodyPr/>
                    <a:lstStyle/>
                    <a:p>
                      <a:r>
                        <a:rPr lang="en-US" dirty="0"/>
                        <a:t>Student Enrollment on Ground FTE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776199"/>
                  </a:ext>
                </a:extLst>
              </a:tr>
            </a:tbl>
          </a:graphicData>
        </a:graphic>
      </p:graphicFrame>
      <p:sp>
        <p:nvSpPr>
          <p:cNvPr id="10" name="TextBox 9">
            <a:extLst>
              <a:ext uri="{FF2B5EF4-FFF2-40B4-BE49-F238E27FC236}">
                <a16:creationId xmlns:a16="http://schemas.microsoft.com/office/drawing/2014/main" id="{2209FC1B-2DBA-41DC-8D90-367297EEE981}"/>
              </a:ext>
            </a:extLst>
          </p:cNvPr>
          <p:cNvSpPr txBox="1"/>
          <p:nvPr/>
        </p:nvSpPr>
        <p:spPr>
          <a:xfrm>
            <a:off x="4511610" y="5218986"/>
            <a:ext cx="827471" cy="369332"/>
          </a:xfrm>
          <a:prstGeom prst="rect">
            <a:avLst/>
          </a:prstGeom>
          <a:noFill/>
        </p:spPr>
        <p:txBody>
          <a:bodyPr wrap="none" rtlCol="0">
            <a:spAutoFit/>
          </a:bodyPr>
          <a:lstStyle/>
          <a:p>
            <a:r>
              <a:rPr lang="en-US" dirty="0"/>
              <a:t>12,500</a:t>
            </a:r>
          </a:p>
        </p:txBody>
      </p:sp>
      <p:sp>
        <p:nvSpPr>
          <p:cNvPr id="11" name="TextBox 10">
            <a:extLst>
              <a:ext uri="{FF2B5EF4-FFF2-40B4-BE49-F238E27FC236}">
                <a16:creationId xmlns:a16="http://schemas.microsoft.com/office/drawing/2014/main" id="{3421483C-C6F8-477B-B1F7-39CC043EE34C}"/>
              </a:ext>
            </a:extLst>
          </p:cNvPr>
          <p:cNvSpPr txBox="1"/>
          <p:nvPr/>
        </p:nvSpPr>
        <p:spPr>
          <a:xfrm>
            <a:off x="6918380" y="5218986"/>
            <a:ext cx="301686" cy="369332"/>
          </a:xfrm>
          <a:prstGeom prst="rect">
            <a:avLst/>
          </a:prstGeom>
          <a:noFill/>
        </p:spPr>
        <p:txBody>
          <a:bodyPr wrap="none" rtlCol="0">
            <a:spAutoFit/>
          </a:bodyPr>
          <a:lstStyle/>
          <a:p>
            <a:r>
              <a:rPr lang="en-US" dirty="0"/>
              <a:t>5</a:t>
            </a:r>
          </a:p>
        </p:txBody>
      </p:sp>
      <p:sp>
        <p:nvSpPr>
          <p:cNvPr id="12" name="TextBox 11">
            <a:extLst>
              <a:ext uri="{FF2B5EF4-FFF2-40B4-BE49-F238E27FC236}">
                <a16:creationId xmlns:a16="http://schemas.microsoft.com/office/drawing/2014/main" id="{46F71B43-56BF-4BED-B16C-EB93E052AD77}"/>
              </a:ext>
            </a:extLst>
          </p:cNvPr>
          <p:cNvSpPr txBox="1"/>
          <p:nvPr/>
        </p:nvSpPr>
        <p:spPr>
          <a:xfrm>
            <a:off x="7901789" y="5218986"/>
            <a:ext cx="827471" cy="369332"/>
          </a:xfrm>
          <a:prstGeom prst="rect">
            <a:avLst/>
          </a:prstGeom>
          <a:noFill/>
        </p:spPr>
        <p:txBody>
          <a:bodyPr wrap="none" rtlCol="0">
            <a:spAutoFit/>
          </a:bodyPr>
          <a:lstStyle/>
          <a:p>
            <a:r>
              <a:rPr lang="en-US" dirty="0"/>
              <a:t>62,500</a:t>
            </a:r>
          </a:p>
        </p:txBody>
      </p:sp>
      <p:sp>
        <p:nvSpPr>
          <p:cNvPr id="6" name="Oval 5">
            <a:extLst>
              <a:ext uri="{FF2B5EF4-FFF2-40B4-BE49-F238E27FC236}">
                <a16:creationId xmlns:a16="http://schemas.microsoft.com/office/drawing/2014/main" id="{F4D4D7B5-D21F-486D-90A1-F0921C04EF9A}"/>
              </a:ext>
            </a:extLst>
          </p:cNvPr>
          <p:cNvSpPr/>
          <p:nvPr/>
        </p:nvSpPr>
        <p:spPr>
          <a:xfrm>
            <a:off x="4387721" y="4825527"/>
            <a:ext cx="1114576" cy="107223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912223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D82B3-D42B-416A-80D4-23C3CAABB1E8}"/>
              </a:ext>
            </a:extLst>
          </p:cNvPr>
          <p:cNvSpPr txBox="1"/>
          <p:nvPr/>
        </p:nvSpPr>
        <p:spPr>
          <a:xfrm>
            <a:off x="29496" y="49163"/>
            <a:ext cx="7501862" cy="523220"/>
          </a:xfrm>
          <a:prstGeom prst="rect">
            <a:avLst/>
          </a:prstGeom>
          <a:noFill/>
        </p:spPr>
        <p:txBody>
          <a:bodyPr wrap="none" rtlCol="0">
            <a:spAutoFit/>
          </a:bodyPr>
          <a:lstStyle/>
          <a:p>
            <a:r>
              <a:rPr lang="en-US" sz="2800" dirty="0">
                <a:solidFill>
                  <a:schemeClr val="bg1"/>
                </a:solidFill>
              </a:rPr>
              <a:t>Part IV A   Research Labs by Research Expenditure </a:t>
            </a:r>
          </a:p>
        </p:txBody>
      </p:sp>
      <p:sp>
        <p:nvSpPr>
          <p:cNvPr id="3" name="Rectangle 2">
            <a:extLst>
              <a:ext uri="{FF2B5EF4-FFF2-40B4-BE49-F238E27FC236}">
                <a16:creationId xmlns:a16="http://schemas.microsoft.com/office/drawing/2014/main" id="{486F3B20-33C6-47B8-A73B-85E15988433D}"/>
              </a:ext>
            </a:extLst>
          </p:cNvPr>
          <p:cNvSpPr/>
          <p:nvPr/>
        </p:nvSpPr>
        <p:spPr>
          <a:xfrm>
            <a:off x="314633" y="871368"/>
            <a:ext cx="11661058" cy="1200329"/>
          </a:xfrm>
          <a:prstGeom prst="rect">
            <a:avLst/>
          </a:prstGeom>
        </p:spPr>
        <p:txBody>
          <a:bodyPr wrap="square">
            <a:spAutoFit/>
          </a:bodyPr>
          <a:lstStyle/>
          <a:p>
            <a:r>
              <a:rPr lang="en-US" sz="2400" dirty="0">
                <a:ea typeface="Times New Roman" panose="02020603050405020304" pitchFamily="18" charset="0"/>
              </a:rPr>
              <a:t>There are two approaches for determining the amount of research space.  One is based on research expenditure while the other is based on the number of people (FTE) actually doing research.  The method that results in the greater amount of space will be used.  </a:t>
            </a:r>
            <a:endParaRPr lang="en-US" sz="2400" dirty="0">
              <a:effectLst/>
              <a:ea typeface="Times New Roman" panose="02020603050405020304" pitchFamily="18" charset="0"/>
            </a:endParaRPr>
          </a:p>
        </p:txBody>
      </p:sp>
      <p:sp>
        <p:nvSpPr>
          <p:cNvPr id="12" name="Rectangle 11">
            <a:extLst>
              <a:ext uri="{FF2B5EF4-FFF2-40B4-BE49-F238E27FC236}">
                <a16:creationId xmlns:a16="http://schemas.microsoft.com/office/drawing/2014/main" id="{000CF085-3F1A-4AE2-9BEC-BFCC4E3DFB70}"/>
              </a:ext>
            </a:extLst>
          </p:cNvPr>
          <p:cNvSpPr/>
          <p:nvPr/>
        </p:nvSpPr>
        <p:spPr>
          <a:xfrm>
            <a:off x="412955" y="2477077"/>
            <a:ext cx="10559845" cy="3170099"/>
          </a:xfrm>
          <a:prstGeom prst="rect">
            <a:avLst/>
          </a:prstGeom>
        </p:spPr>
        <p:txBody>
          <a:bodyPr wrap="square">
            <a:spAutoFit/>
          </a:bodyPr>
          <a:lstStyle/>
          <a:p>
            <a:r>
              <a:rPr lang="en-US" sz="2000" kern="1600" dirty="0">
                <a:ea typeface="Times New Roman" panose="02020603050405020304" pitchFamily="18" charset="0"/>
                <a:cs typeface="Arial" panose="020B0604020202020204" pitchFamily="34" charset="0"/>
              </a:rPr>
              <a:t>Data to Use</a:t>
            </a:r>
            <a:endParaRPr lang="en-US" sz="20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000" kern="1600" dirty="0">
                <a:ea typeface="Times New Roman" panose="02020603050405020304" pitchFamily="18" charset="0"/>
                <a:cs typeface="Arial" panose="020B0604020202020204" pitchFamily="34" charset="0"/>
              </a:rPr>
              <a:t>Assemble research expenditures for the previous 3 years.</a:t>
            </a:r>
          </a:p>
          <a:p>
            <a:pPr marL="342900" marR="0" lvl="0" indent="-342900">
              <a:spcBef>
                <a:spcPts val="0"/>
              </a:spcBef>
              <a:spcAft>
                <a:spcPts val="0"/>
              </a:spcAft>
              <a:buFont typeface="+mj-lt"/>
              <a:buAutoNum type="arabicPeriod"/>
              <a:tabLst>
                <a:tab pos="0" algn="l"/>
              </a:tabLst>
            </a:pPr>
            <a:endParaRPr lang="en-US" sz="20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000" kern="1600" dirty="0">
                <a:ea typeface="Times New Roman" panose="02020603050405020304" pitchFamily="18" charset="0"/>
                <a:cs typeface="Arial" panose="020B0604020202020204" pitchFamily="34" charset="0"/>
              </a:rPr>
              <a:t>Break down expenditures into 3 categories: A) highly space-intensive, B) space-intensive, or C) moderately space-intensive.</a:t>
            </a:r>
          </a:p>
          <a:p>
            <a:pPr marL="342900" marR="0" lvl="0" indent="-342900">
              <a:spcBef>
                <a:spcPts val="0"/>
              </a:spcBef>
              <a:spcAft>
                <a:spcPts val="0"/>
              </a:spcAft>
              <a:buFont typeface="+mj-lt"/>
              <a:buAutoNum type="arabicPeriod"/>
              <a:tabLst>
                <a:tab pos="0" algn="l"/>
              </a:tabLst>
            </a:pPr>
            <a:endParaRPr lang="en-US" sz="20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000" kern="1600" dirty="0">
                <a:ea typeface="Times New Roman" panose="02020603050405020304" pitchFamily="18" charset="0"/>
                <a:cs typeface="Arial" panose="020B0604020202020204" pitchFamily="34" charset="0"/>
              </a:rPr>
              <a:t>Further break down data into on-campus and off-campus expenditure.</a:t>
            </a:r>
          </a:p>
          <a:p>
            <a:pPr marL="342900" marR="0" lvl="0" indent="-342900">
              <a:spcBef>
                <a:spcPts val="0"/>
              </a:spcBef>
              <a:spcAft>
                <a:spcPts val="0"/>
              </a:spcAft>
              <a:buFont typeface="+mj-lt"/>
              <a:buAutoNum type="arabicPeriod"/>
              <a:tabLst>
                <a:tab pos="0" algn="l"/>
              </a:tabLst>
            </a:pPr>
            <a:endParaRPr lang="en-US" sz="20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000" kern="1600" dirty="0">
                <a:ea typeface="Times New Roman" panose="02020603050405020304" pitchFamily="18" charset="0"/>
                <a:cs typeface="Arial" panose="020B0604020202020204" pitchFamily="34" charset="0"/>
              </a:rPr>
              <a:t>Find the 3-year average for each of these categories and enter data in spreadsheet</a:t>
            </a:r>
            <a:endParaRPr lang="en-US" sz="2000" dirty="0">
              <a:ea typeface="Times New Roman" panose="02020603050405020304" pitchFamily="18" charset="0"/>
            </a:endParaRPr>
          </a:p>
          <a:p>
            <a:r>
              <a:rPr lang="en-US" sz="2000" kern="1600" dirty="0">
                <a:ea typeface="Times New Roman" panose="02020603050405020304" pitchFamily="18" charset="0"/>
                <a:cs typeface="Arial" panose="020B0604020202020204" pitchFamily="34" charset="0"/>
              </a:rPr>
              <a:t> </a:t>
            </a: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314229458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D82B3-D42B-416A-80D4-23C3CAABB1E8}"/>
              </a:ext>
            </a:extLst>
          </p:cNvPr>
          <p:cNvSpPr txBox="1"/>
          <p:nvPr/>
        </p:nvSpPr>
        <p:spPr>
          <a:xfrm>
            <a:off x="29496" y="49163"/>
            <a:ext cx="7501862" cy="523220"/>
          </a:xfrm>
          <a:prstGeom prst="rect">
            <a:avLst/>
          </a:prstGeom>
          <a:noFill/>
        </p:spPr>
        <p:txBody>
          <a:bodyPr wrap="none" rtlCol="0">
            <a:spAutoFit/>
          </a:bodyPr>
          <a:lstStyle/>
          <a:p>
            <a:r>
              <a:rPr lang="en-US" sz="2800" dirty="0">
                <a:solidFill>
                  <a:schemeClr val="bg1"/>
                </a:solidFill>
              </a:rPr>
              <a:t>Part IV A   Research Labs by Research Expenditure </a:t>
            </a:r>
          </a:p>
        </p:txBody>
      </p:sp>
      <p:graphicFrame>
        <p:nvGraphicFramePr>
          <p:cNvPr id="3" name="Table 2">
            <a:extLst>
              <a:ext uri="{FF2B5EF4-FFF2-40B4-BE49-F238E27FC236}">
                <a16:creationId xmlns:a16="http://schemas.microsoft.com/office/drawing/2014/main" id="{F33EA22B-08CF-4896-93EE-B69C56BDE081}"/>
              </a:ext>
            </a:extLst>
          </p:cNvPr>
          <p:cNvGraphicFramePr>
            <a:graphicFrameLocks noGrp="1"/>
          </p:cNvGraphicFramePr>
          <p:nvPr>
            <p:extLst>
              <p:ext uri="{D42A27DB-BD31-4B8C-83A1-F6EECF244321}">
                <p14:modId xmlns:p14="http://schemas.microsoft.com/office/powerpoint/2010/main" val="127392432"/>
              </p:ext>
            </p:extLst>
          </p:nvPr>
        </p:nvGraphicFramePr>
        <p:xfrm>
          <a:off x="934065" y="825915"/>
          <a:ext cx="10314039" cy="5760720"/>
        </p:xfrm>
        <a:graphic>
          <a:graphicData uri="http://schemas.openxmlformats.org/drawingml/2006/table">
            <a:tbl>
              <a:tblPr firstRow="1" firstCol="1" bandRow="1">
                <a:tableStyleId>{5C22544A-7EE6-4342-B048-85BDC9FD1C3A}</a:tableStyleId>
              </a:tblPr>
              <a:tblGrid>
                <a:gridCol w="1025289">
                  <a:extLst>
                    <a:ext uri="{9D8B030D-6E8A-4147-A177-3AD203B41FA5}">
                      <a16:colId xmlns:a16="http://schemas.microsoft.com/office/drawing/2014/main" val="4106220055"/>
                    </a:ext>
                  </a:extLst>
                </a:gridCol>
                <a:gridCol w="3096250">
                  <a:extLst>
                    <a:ext uri="{9D8B030D-6E8A-4147-A177-3AD203B41FA5}">
                      <a16:colId xmlns:a16="http://schemas.microsoft.com/office/drawing/2014/main" val="2229671459"/>
                    </a:ext>
                  </a:extLst>
                </a:gridCol>
                <a:gridCol w="3096250">
                  <a:extLst>
                    <a:ext uri="{9D8B030D-6E8A-4147-A177-3AD203B41FA5}">
                      <a16:colId xmlns:a16="http://schemas.microsoft.com/office/drawing/2014/main" val="277805417"/>
                    </a:ext>
                  </a:extLst>
                </a:gridCol>
                <a:gridCol w="3096250">
                  <a:extLst>
                    <a:ext uri="{9D8B030D-6E8A-4147-A177-3AD203B41FA5}">
                      <a16:colId xmlns:a16="http://schemas.microsoft.com/office/drawing/2014/main" val="1766877571"/>
                    </a:ext>
                  </a:extLst>
                </a:gridCol>
              </a:tblGrid>
              <a:tr h="204576">
                <a:tc>
                  <a:txBody>
                    <a:bodyPr/>
                    <a:lstStyle/>
                    <a:p>
                      <a:pPr marL="0" marR="0" algn="ctr">
                        <a:spcBef>
                          <a:spcPts val="0"/>
                        </a:spcBef>
                        <a:spcAft>
                          <a:spcPts val="0"/>
                        </a:spcAft>
                      </a:pPr>
                      <a:r>
                        <a:rPr lang="en-US" sz="1400" dirty="0">
                          <a:effectLst/>
                        </a:rPr>
                        <a:t> Space-Use Intensity </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gridSpan="3">
                  <a:txBody>
                    <a:bodyPr/>
                    <a:lstStyle/>
                    <a:p>
                      <a:pPr marL="0" marR="0" algn="ctr">
                        <a:spcBef>
                          <a:spcPts val="0"/>
                        </a:spcBef>
                        <a:spcAft>
                          <a:spcPts val="0"/>
                        </a:spcAft>
                      </a:pPr>
                      <a:r>
                        <a:rPr lang="en-US" sz="1400" dirty="0">
                          <a:effectLst/>
                        </a:rPr>
                        <a:t>Discipline  - Space Use Category using CIP Code</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2743985"/>
                  </a:ext>
                </a:extLst>
              </a:tr>
              <a:tr h="716257">
                <a:tc>
                  <a:txBody>
                    <a:bodyPr/>
                    <a:lstStyle/>
                    <a:p>
                      <a:pPr marL="0" marR="0" algn="ctr">
                        <a:spcBef>
                          <a:spcPts val="0"/>
                        </a:spcBef>
                        <a:spcAft>
                          <a:spcPts val="0"/>
                        </a:spcAft>
                      </a:pPr>
                      <a:r>
                        <a:rPr lang="en-US" sz="1800" dirty="0">
                          <a:effectLst/>
                        </a:rPr>
                        <a:t>A</a:t>
                      </a:r>
                    </a:p>
                    <a:p>
                      <a:pPr marL="0" marR="0" algn="ctr">
                        <a:spcBef>
                          <a:spcPts val="0"/>
                        </a:spcBef>
                        <a:spcAft>
                          <a:spcPts val="0"/>
                        </a:spcAft>
                      </a:pPr>
                      <a:r>
                        <a:rPr lang="en-US" sz="1400" dirty="0">
                          <a:effectLst/>
                        </a:rPr>
                        <a:t>Highly Space-Intensive</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dirty="0">
                          <a:effectLst/>
                        </a:rPr>
                        <a:t>14.02      Aero Engineering</a:t>
                      </a:r>
                    </a:p>
                    <a:p>
                      <a:pPr marL="0" marR="0" algn="l">
                        <a:spcBef>
                          <a:spcPts val="0"/>
                        </a:spcBef>
                        <a:spcAft>
                          <a:spcPts val="0"/>
                        </a:spcAft>
                      </a:pPr>
                      <a:r>
                        <a:rPr lang="en-US" sz="1400" dirty="0">
                          <a:effectLst/>
                        </a:rPr>
                        <a:t>14.05      Bioengineering</a:t>
                      </a:r>
                    </a:p>
                    <a:p>
                      <a:pPr marL="0" marR="0" algn="l">
                        <a:spcBef>
                          <a:spcPts val="0"/>
                        </a:spcBef>
                        <a:spcAft>
                          <a:spcPts val="0"/>
                        </a:spcAft>
                      </a:pPr>
                      <a:r>
                        <a:rPr lang="en-US" sz="1400" dirty="0">
                          <a:effectLst/>
                        </a:rPr>
                        <a:t>14.07      Chemical Engineering</a:t>
                      </a:r>
                    </a:p>
                    <a:p>
                      <a:pPr marL="0" marR="0" algn="l">
                        <a:spcBef>
                          <a:spcPts val="0"/>
                        </a:spcBef>
                        <a:spcAft>
                          <a:spcPts val="0"/>
                        </a:spcAft>
                      </a:pPr>
                      <a:r>
                        <a:rPr lang="en-US" sz="1400" dirty="0">
                          <a:effectLst/>
                        </a:rPr>
                        <a:t>40.05      Chemistry</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dirty="0">
                          <a:effectLst/>
                        </a:rPr>
                        <a:t> 14.08     Civil Engineering</a:t>
                      </a:r>
                    </a:p>
                    <a:p>
                      <a:pPr marL="0" marR="0" algn="l">
                        <a:spcBef>
                          <a:spcPts val="0"/>
                        </a:spcBef>
                        <a:spcAft>
                          <a:spcPts val="0"/>
                        </a:spcAft>
                      </a:pPr>
                      <a:r>
                        <a:rPr lang="en-US" sz="1400" dirty="0">
                          <a:effectLst/>
                        </a:rPr>
                        <a:t>14.10     Electrical</a:t>
                      </a:r>
                    </a:p>
                    <a:p>
                      <a:pPr marL="0" marR="0" algn="l">
                        <a:spcBef>
                          <a:spcPts val="0"/>
                        </a:spcBef>
                        <a:spcAft>
                          <a:spcPts val="0"/>
                        </a:spcAft>
                      </a:pPr>
                      <a:r>
                        <a:rPr lang="en-US" sz="1400" dirty="0">
                          <a:effectLst/>
                        </a:rPr>
                        <a:t>14.01     Engineering</a:t>
                      </a:r>
                    </a:p>
                    <a:p>
                      <a:pPr marL="0" marR="0" algn="l">
                        <a:spcBef>
                          <a:spcPts val="0"/>
                        </a:spcBef>
                        <a:spcAft>
                          <a:spcPts val="0"/>
                        </a:spcAft>
                      </a:pPr>
                      <a:r>
                        <a:rPr lang="en-US" sz="1400" dirty="0">
                          <a:effectLst/>
                        </a:rPr>
                        <a:t>	Industrial Engineering</a:t>
                      </a:r>
                    </a:p>
                    <a:p>
                      <a:pPr marL="0" marR="0" algn="l">
                        <a:spcBef>
                          <a:spcPts val="0"/>
                        </a:spcBef>
                        <a:spcAft>
                          <a:spcPts val="0"/>
                        </a:spcAft>
                      </a:pPr>
                      <a:r>
                        <a:rPr lang="en-US" sz="1400" dirty="0">
                          <a:effectLst/>
                        </a:rPr>
                        <a:t>14.18     Materials</a:t>
                      </a:r>
                      <a:endParaRPr lang="en-US" sz="1400" dirty="0">
                        <a:effectLst/>
                        <a:latin typeface="Times New Roman" panose="02020603050405020304" pitchFamily="18" charset="0"/>
                        <a:ea typeface="Times New Roman" panose="02020603050405020304" pitchFamily="18" charset="0"/>
                      </a:endParaRPr>
                    </a:p>
                  </a:txBody>
                  <a:tcPr marL="61127" marR="61127" marT="0" marB="0" anchor="b"/>
                </a:tc>
                <a:tc>
                  <a:txBody>
                    <a:bodyPr/>
                    <a:lstStyle/>
                    <a:p>
                      <a:pPr marL="0" marR="0" algn="l">
                        <a:spcBef>
                          <a:spcPts val="0"/>
                        </a:spcBef>
                        <a:spcAft>
                          <a:spcPts val="0"/>
                        </a:spcAft>
                      </a:pPr>
                      <a:r>
                        <a:rPr lang="en-US" sz="1400">
                          <a:effectLst/>
                        </a:rPr>
                        <a:t>14.31   Materials Science</a:t>
                      </a:r>
                    </a:p>
                    <a:p>
                      <a:pPr marL="0" marR="0" algn="l">
                        <a:spcBef>
                          <a:spcPts val="0"/>
                        </a:spcBef>
                        <a:spcAft>
                          <a:spcPts val="0"/>
                        </a:spcAft>
                      </a:pPr>
                      <a:r>
                        <a:rPr lang="en-US" sz="1400">
                          <a:effectLst/>
                        </a:rPr>
                        <a:t>14.19   Mechanical, Medical</a:t>
                      </a:r>
                    </a:p>
                    <a:p>
                      <a:pPr marL="0" marR="0" algn="l">
                        <a:spcBef>
                          <a:spcPts val="0"/>
                        </a:spcBef>
                        <a:spcAft>
                          <a:spcPts val="0"/>
                        </a:spcAft>
                      </a:pPr>
                      <a:r>
                        <a:rPr lang="en-US" sz="1400">
                          <a:effectLst/>
                        </a:rPr>
                        <a:t> 51.2    Veterinary Science</a:t>
                      </a:r>
                    </a:p>
                    <a:p>
                      <a:pPr marL="0" marR="0" algn="l">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61127" marR="61127" marT="0" marB="0" anchor="b"/>
                </a:tc>
                <a:extLst>
                  <a:ext uri="{0D108BD9-81ED-4DB2-BD59-A6C34878D82A}">
                    <a16:rowId xmlns:a16="http://schemas.microsoft.com/office/drawing/2014/main" val="4232490022"/>
                  </a:ext>
                </a:extLst>
              </a:tr>
              <a:tr h="1289713">
                <a:tc>
                  <a:txBody>
                    <a:bodyPr/>
                    <a:lstStyle/>
                    <a:p>
                      <a:pPr marL="0" marR="0" algn="ctr">
                        <a:spcBef>
                          <a:spcPts val="0"/>
                        </a:spcBef>
                        <a:spcAft>
                          <a:spcPts val="0"/>
                        </a:spcAft>
                      </a:pPr>
                      <a:r>
                        <a:rPr lang="en-US" sz="1800" dirty="0">
                          <a:effectLst/>
                        </a:rPr>
                        <a:t>B</a:t>
                      </a:r>
                    </a:p>
                    <a:p>
                      <a:pPr marL="0" marR="0" algn="ctr">
                        <a:spcBef>
                          <a:spcPts val="0"/>
                        </a:spcBef>
                        <a:spcAft>
                          <a:spcPts val="0"/>
                        </a:spcAft>
                      </a:pPr>
                      <a:r>
                        <a:rPr lang="en-US" sz="1400" dirty="0">
                          <a:effectLst/>
                        </a:rPr>
                        <a:t>Space-Intensive</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dirty="0">
                          <a:effectLst/>
                        </a:rPr>
                        <a:t> 01 &amp; 02   Agriculture</a:t>
                      </a:r>
                    </a:p>
                    <a:p>
                      <a:pPr marL="0" marR="0" algn="l">
                        <a:spcBef>
                          <a:spcPts val="0"/>
                        </a:spcBef>
                        <a:spcAft>
                          <a:spcPts val="0"/>
                        </a:spcAft>
                      </a:pPr>
                      <a:r>
                        <a:rPr lang="en-US" sz="1400" dirty="0">
                          <a:effectLst/>
                        </a:rPr>
                        <a:t>26.04      Anatomy </a:t>
                      </a:r>
                    </a:p>
                    <a:p>
                      <a:pPr marL="0" marR="0" algn="l">
                        <a:spcBef>
                          <a:spcPts val="0"/>
                        </a:spcBef>
                        <a:spcAft>
                          <a:spcPts val="0"/>
                        </a:spcAft>
                      </a:pPr>
                      <a:r>
                        <a:rPr lang="en-US" sz="1400" dirty="0">
                          <a:effectLst/>
                        </a:rPr>
                        <a:t>1.09        Animal Science</a:t>
                      </a:r>
                    </a:p>
                    <a:p>
                      <a:pPr marL="0" marR="0" algn="l">
                        <a:spcBef>
                          <a:spcPts val="0"/>
                        </a:spcBef>
                        <a:spcAft>
                          <a:spcPts val="0"/>
                        </a:spcAft>
                      </a:pPr>
                      <a:r>
                        <a:rPr lang="en-US" sz="1400" dirty="0">
                          <a:effectLst/>
                        </a:rPr>
                        <a:t>45.02      Anthropology (lab-based)</a:t>
                      </a:r>
                    </a:p>
                    <a:p>
                      <a:pPr marL="0" marR="0" algn="l">
                        <a:spcBef>
                          <a:spcPts val="0"/>
                        </a:spcBef>
                        <a:spcAft>
                          <a:spcPts val="0"/>
                        </a:spcAft>
                      </a:pPr>
                      <a:r>
                        <a:rPr lang="en-US" sz="1400" dirty="0">
                          <a:effectLst/>
                        </a:rPr>
                        <a:t>40.02      Astronomy</a:t>
                      </a:r>
                    </a:p>
                    <a:p>
                      <a:pPr marL="0" marR="0" algn="l">
                        <a:spcBef>
                          <a:spcPts val="0"/>
                        </a:spcBef>
                        <a:spcAft>
                          <a:spcPts val="0"/>
                        </a:spcAft>
                      </a:pPr>
                      <a:r>
                        <a:rPr lang="en-US" sz="1400" dirty="0">
                          <a:effectLst/>
                        </a:rPr>
                        <a:t>26           Biology</a:t>
                      </a:r>
                    </a:p>
                    <a:p>
                      <a:pPr marL="0" marR="0" algn="l">
                        <a:spcBef>
                          <a:spcPts val="0"/>
                        </a:spcBef>
                        <a:spcAft>
                          <a:spcPts val="0"/>
                        </a:spcAft>
                      </a:pPr>
                      <a:r>
                        <a:rPr lang="en-US" sz="1400" dirty="0">
                          <a:effectLst/>
                        </a:rPr>
                        <a:t>26.02      Biochemistry</a:t>
                      </a:r>
                    </a:p>
                    <a:p>
                      <a:pPr marL="0" marR="0" algn="l">
                        <a:spcBef>
                          <a:spcPts val="0"/>
                        </a:spcBef>
                        <a:spcAft>
                          <a:spcPts val="0"/>
                        </a:spcAft>
                      </a:pPr>
                      <a:r>
                        <a:rPr lang="en-US" sz="1400" dirty="0">
                          <a:effectLst/>
                        </a:rPr>
                        <a:t>26.0102  Biomedical</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a:effectLst/>
                        </a:rPr>
                        <a:t>40          Chemistry</a:t>
                      </a:r>
                    </a:p>
                    <a:p>
                      <a:pPr marL="0" marR="0" algn="l">
                        <a:spcBef>
                          <a:spcPts val="0"/>
                        </a:spcBef>
                        <a:spcAft>
                          <a:spcPts val="0"/>
                        </a:spcAft>
                      </a:pPr>
                      <a:r>
                        <a:rPr lang="en-US" sz="1400">
                          <a:effectLst/>
                        </a:rPr>
                        <a:t>14.09     Computer Engineering</a:t>
                      </a:r>
                    </a:p>
                    <a:p>
                      <a:pPr marL="0" marR="0" algn="l">
                        <a:spcBef>
                          <a:spcPts val="0"/>
                        </a:spcBef>
                        <a:spcAft>
                          <a:spcPts val="0"/>
                        </a:spcAft>
                      </a:pPr>
                      <a:r>
                        <a:rPr lang="en-US" sz="1400">
                          <a:effectLst/>
                        </a:rPr>
                        <a:t>1.03       Crop Science</a:t>
                      </a:r>
                    </a:p>
                    <a:p>
                      <a:pPr marL="0" marR="0" algn="l">
                        <a:spcBef>
                          <a:spcPts val="0"/>
                        </a:spcBef>
                        <a:spcAft>
                          <a:spcPts val="0"/>
                        </a:spcAft>
                      </a:pPr>
                      <a:r>
                        <a:rPr lang="en-US" sz="1400">
                          <a:effectLst/>
                        </a:rPr>
                        <a:t>51.04     Dentistry</a:t>
                      </a:r>
                    </a:p>
                    <a:p>
                      <a:pPr marL="0" marR="0" algn="l">
                        <a:spcBef>
                          <a:spcPts val="0"/>
                        </a:spcBef>
                        <a:spcAft>
                          <a:spcPts val="0"/>
                        </a:spcAft>
                      </a:pPr>
                      <a:r>
                        <a:rPr lang="en-US" sz="1400">
                          <a:effectLst/>
                        </a:rPr>
                        <a:t>15.03     Electrical Engineering</a:t>
                      </a:r>
                    </a:p>
                    <a:p>
                      <a:pPr marL="0" marR="0" algn="l">
                        <a:spcBef>
                          <a:spcPts val="0"/>
                        </a:spcBef>
                        <a:spcAft>
                          <a:spcPts val="0"/>
                        </a:spcAft>
                      </a:pPr>
                      <a:r>
                        <a:rPr lang="en-US" sz="1400">
                          <a:effectLst/>
                        </a:rPr>
                        <a:t>1.1         Food Science</a:t>
                      </a:r>
                    </a:p>
                    <a:p>
                      <a:pPr marL="0" marR="0" algn="l">
                        <a:spcBef>
                          <a:spcPts val="0"/>
                        </a:spcBef>
                        <a:spcAft>
                          <a:spcPts val="0"/>
                        </a:spcAft>
                      </a:pPr>
                      <a:r>
                        <a:rPr lang="en-US" sz="1400">
                          <a:effectLst/>
                        </a:rPr>
                        <a:t>40.06     Geology</a:t>
                      </a:r>
                      <a:endParaRPr lang="en-US" sz="140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a:effectLst/>
                        </a:rPr>
                        <a:t>14.19   Mechanical Engineering</a:t>
                      </a:r>
                    </a:p>
                    <a:p>
                      <a:pPr marL="0" marR="0" algn="l">
                        <a:spcBef>
                          <a:spcPts val="0"/>
                        </a:spcBef>
                        <a:spcAft>
                          <a:spcPts val="0"/>
                        </a:spcAft>
                      </a:pPr>
                      <a:r>
                        <a:rPr lang="en-US" sz="1400">
                          <a:effectLst/>
                        </a:rPr>
                        <a:t>26.05   Microbiology</a:t>
                      </a:r>
                    </a:p>
                    <a:p>
                      <a:pPr marL="0" marR="0" algn="l">
                        <a:spcBef>
                          <a:spcPts val="0"/>
                        </a:spcBef>
                        <a:spcAft>
                          <a:spcPts val="0"/>
                        </a:spcAft>
                      </a:pPr>
                      <a:r>
                        <a:rPr lang="en-US" sz="1400">
                          <a:effectLst/>
                        </a:rPr>
                        <a:t>30.24   Neuroscience</a:t>
                      </a:r>
                    </a:p>
                    <a:p>
                      <a:pPr marL="0" marR="0" algn="l">
                        <a:spcBef>
                          <a:spcPts val="0"/>
                        </a:spcBef>
                        <a:spcAft>
                          <a:spcPts val="0"/>
                        </a:spcAft>
                      </a:pPr>
                      <a:r>
                        <a:rPr lang="en-US" sz="1400">
                          <a:effectLst/>
                        </a:rPr>
                        <a:t>40.08   Physics</a:t>
                      </a:r>
                    </a:p>
                    <a:p>
                      <a:pPr marL="0" marR="0" algn="l">
                        <a:spcBef>
                          <a:spcPts val="0"/>
                        </a:spcBef>
                        <a:spcAft>
                          <a:spcPts val="0"/>
                        </a:spcAft>
                      </a:pPr>
                      <a:r>
                        <a:rPr lang="en-US" sz="1400">
                          <a:effectLst/>
                        </a:rPr>
                        <a:t>26.03   Plant Pathology</a:t>
                      </a:r>
                    </a:p>
                    <a:p>
                      <a:pPr marL="0" marR="0" algn="l">
                        <a:spcBef>
                          <a:spcPts val="0"/>
                        </a:spcBef>
                        <a:spcAft>
                          <a:spcPts val="0"/>
                        </a:spcAft>
                      </a:pPr>
                      <a:r>
                        <a:rPr lang="en-US" sz="1400">
                          <a:effectLst/>
                        </a:rPr>
                        <a:t>42        Psychology (lab-based)</a:t>
                      </a:r>
                    </a:p>
                    <a:p>
                      <a:pPr marL="0" marR="0" algn="l">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61127" marR="61127" marT="0" marB="0" anchor="ctr"/>
                </a:tc>
                <a:extLst>
                  <a:ext uri="{0D108BD9-81ED-4DB2-BD59-A6C34878D82A}">
                    <a16:rowId xmlns:a16="http://schemas.microsoft.com/office/drawing/2014/main" val="2302111693"/>
                  </a:ext>
                </a:extLst>
              </a:tr>
              <a:tr h="859808">
                <a:tc>
                  <a:txBody>
                    <a:bodyPr/>
                    <a:lstStyle/>
                    <a:p>
                      <a:pPr marL="0" marR="0" algn="ctr">
                        <a:spcBef>
                          <a:spcPts val="0"/>
                        </a:spcBef>
                        <a:spcAft>
                          <a:spcPts val="0"/>
                        </a:spcAft>
                      </a:pPr>
                      <a:r>
                        <a:rPr lang="en-US" sz="1800" dirty="0">
                          <a:effectLst/>
                        </a:rPr>
                        <a:t>C</a:t>
                      </a:r>
                    </a:p>
                    <a:p>
                      <a:pPr marL="0" marR="0" algn="ctr">
                        <a:spcBef>
                          <a:spcPts val="0"/>
                        </a:spcBef>
                        <a:spcAft>
                          <a:spcPts val="0"/>
                        </a:spcAft>
                      </a:pPr>
                      <a:r>
                        <a:rPr lang="en-US" sz="1400" dirty="0">
                          <a:effectLst/>
                        </a:rPr>
                        <a:t>Moderately Space-Intensive</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dirty="0">
                          <a:effectLst/>
                        </a:rPr>
                        <a:t>52.03     Accounting </a:t>
                      </a:r>
                    </a:p>
                    <a:p>
                      <a:pPr marL="0" marR="0" algn="l">
                        <a:spcBef>
                          <a:spcPts val="0"/>
                        </a:spcBef>
                        <a:spcAft>
                          <a:spcPts val="0"/>
                        </a:spcAft>
                      </a:pPr>
                      <a:r>
                        <a:rPr lang="en-US" sz="1400" dirty="0">
                          <a:effectLst/>
                        </a:rPr>
                        <a:t>4.02       Architecture, Art</a:t>
                      </a:r>
                    </a:p>
                    <a:p>
                      <a:pPr marL="0" marR="0" algn="l">
                        <a:spcBef>
                          <a:spcPts val="0"/>
                        </a:spcBef>
                        <a:spcAft>
                          <a:spcPts val="0"/>
                        </a:spcAft>
                      </a:pPr>
                      <a:r>
                        <a:rPr lang="en-US" sz="1400" dirty="0">
                          <a:effectLst/>
                        </a:rPr>
                        <a:t>50          Fine &amp; Performing Arts </a:t>
                      </a:r>
                    </a:p>
                    <a:p>
                      <a:pPr marL="0" marR="0" algn="l">
                        <a:spcBef>
                          <a:spcPts val="0"/>
                        </a:spcBef>
                        <a:spcAft>
                          <a:spcPts val="0"/>
                        </a:spcAft>
                      </a:pPr>
                      <a:r>
                        <a:rPr lang="en-US" sz="1400" dirty="0">
                          <a:effectLst/>
                        </a:rPr>
                        <a:t>11.07     Computer Science</a:t>
                      </a:r>
                    </a:p>
                    <a:p>
                      <a:pPr marL="0" marR="0" algn="l">
                        <a:spcBef>
                          <a:spcPts val="0"/>
                        </a:spcBef>
                        <a:spcAft>
                          <a:spcPts val="0"/>
                        </a:spcAft>
                      </a:pPr>
                      <a:r>
                        <a:rPr lang="en-US" sz="1400" dirty="0">
                          <a:effectLst/>
                        </a:rPr>
                        <a:t>	Earth Science</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a:effectLst/>
                        </a:rPr>
                        <a:t> </a:t>
                      </a:r>
                    </a:p>
                    <a:p>
                      <a:pPr marL="0" marR="0" algn="l">
                        <a:spcBef>
                          <a:spcPts val="0"/>
                        </a:spcBef>
                        <a:spcAft>
                          <a:spcPts val="0"/>
                        </a:spcAft>
                      </a:pPr>
                      <a:r>
                        <a:rPr lang="en-US" sz="1400">
                          <a:effectLst/>
                        </a:rPr>
                        <a:t>54          History </a:t>
                      </a:r>
                    </a:p>
                    <a:p>
                      <a:pPr marL="0" marR="0" algn="l">
                        <a:spcBef>
                          <a:spcPts val="0"/>
                        </a:spcBef>
                        <a:spcAft>
                          <a:spcPts val="0"/>
                        </a:spcAft>
                      </a:pPr>
                      <a:r>
                        <a:rPr lang="en-US" sz="1400">
                          <a:effectLst/>
                        </a:rPr>
                        <a:t>23 &amp; 45  Humanities</a:t>
                      </a:r>
                    </a:p>
                    <a:p>
                      <a:pPr marL="0" marR="0" algn="l">
                        <a:spcBef>
                          <a:spcPts val="0"/>
                        </a:spcBef>
                        <a:spcAft>
                          <a:spcPts val="0"/>
                        </a:spcAft>
                      </a:pPr>
                      <a:r>
                        <a:rPr lang="en-US" sz="1400">
                          <a:effectLst/>
                        </a:rPr>
                        <a:t>22          Law</a:t>
                      </a:r>
                    </a:p>
                    <a:p>
                      <a:pPr marL="0" marR="0" algn="l">
                        <a:spcBef>
                          <a:spcPts val="0"/>
                        </a:spcBef>
                        <a:spcAft>
                          <a:spcPts val="0"/>
                        </a:spcAft>
                      </a:pPr>
                      <a:r>
                        <a:rPr lang="en-US" sz="1400">
                          <a:effectLst/>
                        </a:rPr>
                        <a:t>27          Math </a:t>
                      </a:r>
                    </a:p>
                    <a:p>
                      <a:pPr marL="0" marR="0" algn="l">
                        <a:spcBef>
                          <a:spcPts val="0"/>
                        </a:spcBef>
                        <a:spcAft>
                          <a:spcPts val="0"/>
                        </a:spcAft>
                      </a:pPr>
                      <a:r>
                        <a:rPr lang="en-US" sz="1400">
                          <a:effectLst/>
                        </a:rPr>
                        <a:t>50.09     Music</a:t>
                      </a:r>
                      <a:endParaRPr lang="en-US" sz="1400">
                        <a:effectLst/>
                        <a:latin typeface="Times New Roman" panose="02020603050405020304" pitchFamily="18" charset="0"/>
                        <a:ea typeface="Times New Roman" panose="02020603050405020304" pitchFamily="18" charset="0"/>
                      </a:endParaRPr>
                    </a:p>
                  </a:txBody>
                  <a:tcPr marL="61127" marR="61127" marT="0" marB="0"/>
                </a:tc>
                <a:tc>
                  <a:txBody>
                    <a:bodyPr/>
                    <a:lstStyle/>
                    <a:p>
                      <a:pPr marL="0" marR="0" algn="l">
                        <a:spcBef>
                          <a:spcPts val="0"/>
                        </a:spcBef>
                        <a:spcAft>
                          <a:spcPts val="0"/>
                        </a:spcAft>
                      </a:pPr>
                      <a:r>
                        <a:rPr lang="en-US" sz="1400">
                          <a:effectLst/>
                        </a:rPr>
                        <a:t>51.16   Nursing</a:t>
                      </a:r>
                    </a:p>
                    <a:p>
                      <a:pPr marL="0" marR="0" algn="l">
                        <a:spcBef>
                          <a:spcPts val="0"/>
                        </a:spcBef>
                        <a:spcAft>
                          <a:spcPts val="0"/>
                        </a:spcAft>
                      </a:pPr>
                      <a:r>
                        <a:rPr lang="en-US" sz="1400">
                          <a:effectLst/>
                        </a:rPr>
                        <a:t>51.2     Pharmacy</a:t>
                      </a:r>
                    </a:p>
                    <a:p>
                      <a:pPr marL="0" marR="0" algn="l">
                        <a:spcBef>
                          <a:spcPts val="0"/>
                        </a:spcBef>
                        <a:spcAft>
                          <a:spcPts val="0"/>
                        </a:spcAft>
                      </a:pPr>
                      <a:r>
                        <a:rPr lang="en-US" sz="1400">
                          <a:effectLst/>
                        </a:rPr>
                        <a:t>45.10   Political Science</a:t>
                      </a:r>
                    </a:p>
                    <a:p>
                      <a:pPr marL="0" marR="0" algn="l">
                        <a:spcBef>
                          <a:spcPts val="0"/>
                        </a:spcBef>
                        <a:spcAft>
                          <a:spcPts val="0"/>
                        </a:spcAft>
                      </a:pPr>
                      <a:r>
                        <a:rPr lang="en-US" sz="1400">
                          <a:effectLst/>
                        </a:rPr>
                        <a:t>45        Social Science</a:t>
                      </a:r>
                    </a:p>
                    <a:p>
                      <a:pPr marL="0" marR="0" algn="l">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61127" marR="61127" marT="0" marB="0" anchor="b"/>
                </a:tc>
                <a:extLst>
                  <a:ext uri="{0D108BD9-81ED-4DB2-BD59-A6C34878D82A}">
                    <a16:rowId xmlns:a16="http://schemas.microsoft.com/office/drawing/2014/main" val="3136097332"/>
                  </a:ext>
                </a:extLst>
              </a:tr>
              <a:tr h="1003110">
                <a:tc>
                  <a:txBody>
                    <a:bodyPr/>
                    <a:lstStyle/>
                    <a:p>
                      <a:pPr marL="0" marR="0" algn="ctr">
                        <a:spcBef>
                          <a:spcPts val="0"/>
                        </a:spcBef>
                        <a:spcAft>
                          <a:spcPts val="0"/>
                        </a:spcAft>
                      </a:pPr>
                      <a:r>
                        <a:rPr lang="en-US" sz="1800" dirty="0">
                          <a:effectLst/>
                        </a:rPr>
                        <a:t>D</a:t>
                      </a:r>
                    </a:p>
                    <a:p>
                      <a:pPr marL="0" marR="0" algn="ctr">
                        <a:spcBef>
                          <a:spcPts val="0"/>
                        </a:spcBef>
                        <a:spcAft>
                          <a:spcPts val="0"/>
                        </a:spcAft>
                      </a:pPr>
                      <a:r>
                        <a:rPr lang="en-US" sz="1400" dirty="0">
                          <a:effectLst/>
                        </a:rPr>
                        <a:t>Office-based</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a:txBody>
                    <a:bodyPr/>
                    <a:lstStyle/>
                    <a:p>
                      <a:pPr marL="0" marR="0" algn="l">
                        <a:spcBef>
                          <a:spcPts val="0"/>
                        </a:spcBef>
                        <a:spcAft>
                          <a:spcPts val="0"/>
                        </a:spcAft>
                      </a:pPr>
                      <a:r>
                        <a:rPr lang="en-US" sz="1400" dirty="0">
                          <a:effectLst/>
                        </a:rPr>
                        <a:t>45.02     Anthropology (office-based)</a:t>
                      </a:r>
                    </a:p>
                    <a:p>
                      <a:pPr marL="0" marR="0" algn="l">
                        <a:spcBef>
                          <a:spcPts val="0"/>
                        </a:spcBef>
                        <a:spcAft>
                          <a:spcPts val="0"/>
                        </a:spcAft>
                      </a:pPr>
                      <a:r>
                        <a:rPr lang="en-US" sz="1400" dirty="0">
                          <a:effectLst/>
                        </a:rPr>
                        <a:t>52          Business</a:t>
                      </a:r>
                    </a:p>
                    <a:p>
                      <a:pPr marL="0" marR="0" algn="l">
                        <a:spcBef>
                          <a:spcPts val="0"/>
                        </a:spcBef>
                        <a:spcAft>
                          <a:spcPts val="0"/>
                        </a:spcAft>
                      </a:pPr>
                      <a:r>
                        <a:rPr lang="en-US" sz="1400" dirty="0">
                          <a:effectLst/>
                        </a:rPr>
                        <a:t>11          Computer Sci.  (office-based)</a:t>
                      </a:r>
                    </a:p>
                    <a:p>
                      <a:pPr marL="0" marR="0" algn="l">
                        <a:spcBef>
                          <a:spcPts val="0"/>
                        </a:spcBef>
                        <a:spcAft>
                          <a:spcPts val="0"/>
                        </a:spcAft>
                      </a:pPr>
                      <a:r>
                        <a:rPr lang="en-US" sz="1400" dirty="0">
                          <a:effectLst/>
                        </a:rPr>
                        <a:t>13          Education</a:t>
                      </a:r>
                    </a:p>
                    <a:p>
                      <a:pPr marL="0" marR="0" algn="l">
                        <a:spcBef>
                          <a:spcPts val="0"/>
                        </a:spcBef>
                        <a:spcAft>
                          <a:spcPts val="0"/>
                        </a:spcAft>
                      </a:pPr>
                      <a:r>
                        <a:rPr lang="en-US" sz="1400" dirty="0">
                          <a:effectLst/>
                        </a:rPr>
                        <a:t>22          Law</a:t>
                      </a:r>
                    </a:p>
                    <a:p>
                      <a:pPr marL="0" marR="0" algn="l">
                        <a:spcBef>
                          <a:spcPts val="0"/>
                        </a:spcBef>
                        <a:spcAft>
                          <a:spcPts val="0"/>
                        </a:spcAft>
                      </a:pPr>
                      <a:r>
                        <a:rPr lang="en-US" sz="1400" dirty="0">
                          <a:effectLst/>
                        </a:rPr>
                        <a:t>              Foreign Languages </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gridSpan="2">
                  <a:txBody>
                    <a:bodyPr/>
                    <a:lstStyle/>
                    <a:p>
                      <a:pPr marL="0" marR="0" algn="l">
                        <a:spcBef>
                          <a:spcPts val="0"/>
                        </a:spcBef>
                        <a:spcAft>
                          <a:spcPts val="0"/>
                        </a:spcAft>
                      </a:pPr>
                      <a:r>
                        <a:rPr lang="en-US" sz="1400" dirty="0">
                          <a:effectLst/>
                        </a:rPr>
                        <a:t>27          Math</a:t>
                      </a:r>
                    </a:p>
                    <a:p>
                      <a:pPr marL="0" marR="0" algn="l">
                        <a:spcBef>
                          <a:spcPts val="0"/>
                        </a:spcBef>
                        <a:spcAft>
                          <a:spcPts val="0"/>
                        </a:spcAft>
                      </a:pPr>
                      <a:r>
                        <a:rPr lang="en-US" sz="1400" dirty="0">
                          <a:effectLst/>
                        </a:rPr>
                        <a:t>42          Psychology (office-based)</a:t>
                      </a:r>
                    </a:p>
                    <a:p>
                      <a:pPr marL="0" marR="0" algn="l">
                        <a:spcBef>
                          <a:spcPts val="0"/>
                        </a:spcBef>
                        <a:spcAft>
                          <a:spcPts val="0"/>
                        </a:spcAft>
                      </a:pPr>
                      <a:r>
                        <a:rPr lang="en-US" sz="1400" dirty="0">
                          <a:effectLst/>
                        </a:rPr>
                        <a:t>23 &amp; 45 Social Sciences &amp; Humanities</a:t>
                      </a:r>
                    </a:p>
                    <a:p>
                      <a:pPr marL="0" marR="0" algn="l">
                        <a:spcBef>
                          <a:spcPts val="0"/>
                        </a:spcBef>
                        <a:spcAft>
                          <a:spcPts val="0"/>
                        </a:spcAft>
                      </a:pPr>
                      <a:r>
                        <a:rPr lang="en-US" sz="1400" dirty="0">
                          <a:effectLst/>
                        </a:rPr>
                        <a:t>44.07    Social Work</a:t>
                      </a:r>
                    </a:p>
                    <a:p>
                      <a:pPr marL="0" marR="0" algn="l">
                        <a:spcBef>
                          <a:spcPts val="0"/>
                        </a:spcBef>
                        <a:spcAft>
                          <a:spcPts val="0"/>
                        </a:spcAft>
                      </a:pPr>
                      <a:r>
                        <a:rPr lang="en-US" sz="1400" dirty="0">
                          <a:effectLst/>
                        </a:rPr>
                        <a:t>27.05    Statistics</a:t>
                      </a:r>
                      <a:endParaRPr lang="en-US" sz="1400" dirty="0">
                        <a:effectLst/>
                        <a:latin typeface="Times New Roman" panose="02020603050405020304" pitchFamily="18" charset="0"/>
                        <a:ea typeface="Times New Roman" panose="02020603050405020304" pitchFamily="18" charset="0"/>
                      </a:endParaRPr>
                    </a:p>
                  </a:txBody>
                  <a:tcPr marL="61127" marR="61127" marT="0" marB="0" anchor="ctr"/>
                </a:tc>
                <a:tc hMerge="1">
                  <a:txBody>
                    <a:bodyPr/>
                    <a:lstStyle/>
                    <a:p>
                      <a:endParaRPr lang="en-US"/>
                    </a:p>
                  </a:txBody>
                  <a:tcPr/>
                </a:tc>
                <a:extLst>
                  <a:ext uri="{0D108BD9-81ED-4DB2-BD59-A6C34878D82A}">
                    <a16:rowId xmlns:a16="http://schemas.microsoft.com/office/drawing/2014/main" val="3650797417"/>
                  </a:ext>
                </a:extLst>
              </a:tr>
            </a:tbl>
          </a:graphicData>
        </a:graphic>
      </p:graphicFrame>
    </p:spTree>
    <p:extLst>
      <p:ext uri="{BB962C8B-B14F-4D97-AF65-F5344CB8AC3E}">
        <p14:creationId xmlns:p14="http://schemas.microsoft.com/office/powerpoint/2010/main" val="35238173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D82B3-D42B-416A-80D4-23C3CAABB1E8}"/>
              </a:ext>
            </a:extLst>
          </p:cNvPr>
          <p:cNvSpPr txBox="1"/>
          <p:nvPr/>
        </p:nvSpPr>
        <p:spPr>
          <a:xfrm>
            <a:off x="29496" y="49163"/>
            <a:ext cx="7501862" cy="523220"/>
          </a:xfrm>
          <a:prstGeom prst="rect">
            <a:avLst/>
          </a:prstGeom>
          <a:noFill/>
        </p:spPr>
        <p:txBody>
          <a:bodyPr wrap="none" rtlCol="0">
            <a:spAutoFit/>
          </a:bodyPr>
          <a:lstStyle/>
          <a:p>
            <a:r>
              <a:rPr lang="en-US" sz="2800" dirty="0">
                <a:solidFill>
                  <a:schemeClr val="bg1"/>
                </a:solidFill>
              </a:rPr>
              <a:t>Part IV A   Research Labs by Research Expenditure </a:t>
            </a:r>
          </a:p>
        </p:txBody>
      </p:sp>
      <p:sp>
        <p:nvSpPr>
          <p:cNvPr id="3" name="Rectangle 2">
            <a:extLst>
              <a:ext uri="{FF2B5EF4-FFF2-40B4-BE49-F238E27FC236}">
                <a16:creationId xmlns:a16="http://schemas.microsoft.com/office/drawing/2014/main" id="{486F3B20-33C6-47B8-A73B-85E15988433D}"/>
              </a:ext>
            </a:extLst>
          </p:cNvPr>
          <p:cNvSpPr/>
          <p:nvPr/>
        </p:nvSpPr>
        <p:spPr>
          <a:xfrm>
            <a:off x="314633" y="871368"/>
            <a:ext cx="11661058" cy="1200329"/>
          </a:xfrm>
          <a:prstGeom prst="rect">
            <a:avLst/>
          </a:prstGeom>
        </p:spPr>
        <p:txBody>
          <a:bodyPr wrap="square">
            <a:spAutoFit/>
          </a:bodyPr>
          <a:lstStyle/>
          <a:p>
            <a:r>
              <a:rPr lang="en-US" sz="2400" dirty="0">
                <a:ea typeface="Times New Roman" panose="02020603050405020304" pitchFamily="18" charset="0"/>
              </a:rPr>
              <a:t>There are two approaches for determining the amount of research space.  One is based on research expenditure while the other is based on the number of people (FTE) actually doing research.  The method that results in the greater amount of space will be used.  </a:t>
            </a:r>
            <a:endParaRPr lang="en-US" sz="2400" dirty="0">
              <a:effectLst/>
              <a:ea typeface="Times New Roman" panose="02020603050405020304" pitchFamily="18" charset="0"/>
            </a:endParaRPr>
          </a:p>
        </p:txBody>
      </p:sp>
      <p:graphicFrame>
        <p:nvGraphicFramePr>
          <p:cNvPr id="4" name="Table 4">
            <a:extLst>
              <a:ext uri="{FF2B5EF4-FFF2-40B4-BE49-F238E27FC236}">
                <a16:creationId xmlns:a16="http://schemas.microsoft.com/office/drawing/2014/main" id="{6B181124-8282-47DE-ABE6-530E6F1485E8}"/>
              </a:ext>
            </a:extLst>
          </p:cNvPr>
          <p:cNvGraphicFramePr>
            <a:graphicFrameLocks noGrp="1"/>
          </p:cNvGraphicFramePr>
          <p:nvPr>
            <p:extLst>
              <p:ext uri="{D42A27DB-BD31-4B8C-83A1-F6EECF244321}">
                <p14:modId xmlns:p14="http://schemas.microsoft.com/office/powerpoint/2010/main" val="2742738054"/>
              </p:ext>
            </p:extLst>
          </p:nvPr>
        </p:nvGraphicFramePr>
        <p:xfrm>
          <a:off x="617794" y="2750672"/>
          <a:ext cx="10956411" cy="3230880"/>
        </p:xfrm>
        <a:graphic>
          <a:graphicData uri="http://schemas.openxmlformats.org/drawingml/2006/table">
            <a:tbl>
              <a:tblPr firstRow="1" bandRow="1">
                <a:tableStyleId>{5C22544A-7EE6-4342-B048-85BDC9FD1C3A}</a:tableStyleId>
              </a:tblPr>
              <a:tblGrid>
                <a:gridCol w="1133987">
                  <a:extLst>
                    <a:ext uri="{9D8B030D-6E8A-4147-A177-3AD203B41FA5}">
                      <a16:colId xmlns:a16="http://schemas.microsoft.com/office/drawing/2014/main" val="2041948386"/>
                    </a:ext>
                  </a:extLst>
                </a:gridCol>
                <a:gridCol w="1300771">
                  <a:extLst>
                    <a:ext uri="{9D8B030D-6E8A-4147-A177-3AD203B41FA5}">
                      <a16:colId xmlns:a16="http://schemas.microsoft.com/office/drawing/2014/main" val="1397133738"/>
                    </a:ext>
                  </a:extLst>
                </a:gridCol>
                <a:gridCol w="1373603">
                  <a:extLst>
                    <a:ext uri="{9D8B030D-6E8A-4147-A177-3AD203B41FA5}">
                      <a16:colId xmlns:a16="http://schemas.microsoft.com/office/drawing/2014/main" val="4048845243"/>
                    </a:ext>
                  </a:extLst>
                </a:gridCol>
                <a:gridCol w="865239">
                  <a:extLst>
                    <a:ext uri="{9D8B030D-6E8A-4147-A177-3AD203B41FA5}">
                      <a16:colId xmlns:a16="http://schemas.microsoft.com/office/drawing/2014/main" val="3313558403"/>
                    </a:ext>
                  </a:extLst>
                </a:gridCol>
                <a:gridCol w="1248696">
                  <a:extLst>
                    <a:ext uri="{9D8B030D-6E8A-4147-A177-3AD203B41FA5}">
                      <a16:colId xmlns:a16="http://schemas.microsoft.com/office/drawing/2014/main" val="3852975498"/>
                    </a:ext>
                  </a:extLst>
                </a:gridCol>
                <a:gridCol w="1032387">
                  <a:extLst>
                    <a:ext uri="{9D8B030D-6E8A-4147-A177-3AD203B41FA5}">
                      <a16:colId xmlns:a16="http://schemas.microsoft.com/office/drawing/2014/main" val="3563069186"/>
                    </a:ext>
                  </a:extLst>
                </a:gridCol>
                <a:gridCol w="1297859">
                  <a:extLst>
                    <a:ext uri="{9D8B030D-6E8A-4147-A177-3AD203B41FA5}">
                      <a16:colId xmlns:a16="http://schemas.microsoft.com/office/drawing/2014/main" val="1234389150"/>
                    </a:ext>
                  </a:extLst>
                </a:gridCol>
                <a:gridCol w="1317522">
                  <a:extLst>
                    <a:ext uri="{9D8B030D-6E8A-4147-A177-3AD203B41FA5}">
                      <a16:colId xmlns:a16="http://schemas.microsoft.com/office/drawing/2014/main" val="362693109"/>
                    </a:ext>
                  </a:extLst>
                </a:gridCol>
                <a:gridCol w="1386347">
                  <a:extLst>
                    <a:ext uri="{9D8B030D-6E8A-4147-A177-3AD203B41FA5}">
                      <a16:colId xmlns:a16="http://schemas.microsoft.com/office/drawing/2014/main" val="2471252605"/>
                    </a:ext>
                  </a:extLst>
                </a:gridCol>
              </a:tblGrid>
              <a:tr h="370840">
                <a:tc>
                  <a:txBody>
                    <a:bodyPr/>
                    <a:lstStyle/>
                    <a:p>
                      <a:pPr algn="ctr"/>
                      <a:endParaRPr lang="en-US" dirty="0"/>
                    </a:p>
                    <a:p>
                      <a:pPr algn="ctr"/>
                      <a:r>
                        <a:rPr lang="en-US" dirty="0"/>
                        <a:t>Discipline</a:t>
                      </a:r>
                    </a:p>
                  </a:txBody>
                  <a:tcPr>
                    <a:lnB w="12700" cap="flat" cmpd="sng" algn="ctr">
                      <a:solidFill>
                        <a:schemeClr val="tx1"/>
                      </a:solidFill>
                      <a:prstDash val="solid"/>
                      <a:round/>
                      <a:headEnd type="none" w="med" len="med"/>
                      <a:tailEnd type="none" w="med" len="med"/>
                    </a:lnB>
                  </a:tcPr>
                </a:tc>
                <a:tc>
                  <a:txBody>
                    <a:bodyPr/>
                    <a:lstStyle/>
                    <a:p>
                      <a:pPr algn="ctr"/>
                      <a:endParaRPr lang="en-US" dirty="0"/>
                    </a:p>
                    <a:p>
                      <a:pPr algn="ctr"/>
                      <a:r>
                        <a:rPr lang="en-US" dirty="0"/>
                        <a:t>On-Campus</a:t>
                      </a:r>
                    </a:p>
                  </a:txBody>
                  <a:tcPr>
                    <a:lnB w="12700" cap="flat" cmpd="sng" algn="ctr">
                      <a:solidFill>
                        <a:schemeClr val="tx1"/>
                      </a:solidFill>
                      <a:prstDash val="solid"/>
                      <a:round/>
                      <a:headEnd type="none" w="med" len="med"/>
                      <a:tailEnd type="none" w="med" len="med"/>
                    </a:lnB>
                  </a:tcPr>
                </a:tc>
                <a:tc>
                  <a:txBody>
                    <a:bodyPr/>
                    <a:lstStyle/>
                    <a:p>
                      <a:endParaRPr lang="en-US" dirty="0"/>
                    </a:p>
                    <a:p>
                      <a:r>
                        <a:rPr lang="en-US" dirty="0"/>
                        <a:t>Off-Campus</a:t>
                      </a:r>
                    </a:p>
                  </a:txBody>
                  <a:tcPr>
                    <a:lnB w="12700" cap="flat" cmpd="sng" algn="ctr">
                      <a:solidFill>
                        <a:schemeClr val="tx1"/>
                      </a:solidFill>
                      <a:prstDash val="solid"/>
                      <a:round/>
                      <a:headEnd type="none" w="med" len="med"/>
                      <a:tailEnd type="none" w="med" len="med"/>
                    </a:lnB>
                  </a:tcPr>
                </a:tc>
                <a:tc>
                  <a:txBody>
                    <a:bodyPr/>
                    <a:lstStyle/>
                    <a:p>
                      <a:endParaRPr lang="en-US"/>
                    </a:p>
                  </a:txBody>
                  <a:tcPr>
                    <a:noFill/>
                  </a:tcPr>
                </a:tc>
                <a:tc>
                  <a:txBody>
                    <a:bodyPr/>
                    <a:lstStyle/>
                    <a:p>
                      <a:endParaRPr lang="en-US" dirty="0"/>
                    </a:p>
                    <a:p>
                      <a:r>
                        <a:rPr lang="en-US" dirty="0"/>
                        <a:t>NASF/$1M</a:t>
                      </a:r>
                    </a:p>
                  </a:txBody>
                  <a:tcPr>
                    <a:lnB w="12700" cap="flat" cmpd="sng" algn="ctr">
                      <a:solidFill>
                        <a:schemeClr val="tx1"/>
                      </a:solidFill>
                      <a:prstDash val="solid"/>
                      <a:round/>
                      <a:headEnd type="none" w="med" len="med"/>
                      <a:tailEnd type="none" w="med" len="med"/>
                    </a:lnB>
                  </a:tcPr>
                </a:tc>
                <a:tc>
                  <a:txBody>
                    <a:bodyPr/>
                    <a:lstStyle/>
                    <a:p>
                      <a:r>
                        <a:rPr lang="en-US" dirty="0"/>
                        <a:t>Inflation Adjusted</a:t>
                      </a:r>
                    </a:p>
                  </a:txBody>
                  <a:tcPr>
                    <a:lnB w="12700" cap="flat" cmpd="sng" algn="ctr">
                      <a:solidFill>
                        <a:schemeClr val="tx1"/>
                      </a:solidFill>
                      <a:prstDash val="solid"/>
                      <a:round/>
                      <a:headEnd type="none" w="med" len="med"/>
                      <a:tailEnd type="none" w="med" len="med"/>
                    </a:lnB>
                  </a:tcPr>
                </a:tc>
                <a:tc>
                  <a:txBody>
                    <a:bodyPr/>
                    <a:lstStyle/>
                    <a:p>
                      <a:r>
                        <a:rPr lang="en-US" dirty="0"/>
                        <a:t>On-Campus Factor</a:t>
                      </a:r>
                    </a:p>
                  </a:txBody>
                  <a:tcPr>
                    <a:lnB w="12700" cap="flat" cmpd="sng" algn="ctr">
                      <a:solidFill>
                        <a:schemeClr val="tx1"/>
                      </a:solidFill>
                      <a:prstDash val="solid"/>
                      <a:round/>
                      <a:headEnd type="none" w="med" len="med"/>
                      <a:tailEnd type="none" w="med" len="med"/>
                    </a:lnB>
                  </a:tcPr>
                </a:tc>
                <a:tc>
                  <a:txBody>
                    <a:bodyPr/>
                    <a:lstStyle/>
                    <a:p>
                      <a:r>
                        <a:rPr lang="en-US" dirty="0"/>
                        <a:t>Off-Campus Factor</a:t>
                      </a:r>
                    </a:p>
                  </a:txBody>
                  <a:tcPr>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678290"/>
                  </a:ext>
                </a:extLst>
              </a:tr>
              <a:tr h="370840">
                <a:tc>
                  <a:txBody>
                    <a:bodyPr/>
                    <a:lstStyle/>
                    <a:p>
                      <a:pPr algn="ctr"/>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6,350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972740"/>
                  </a:ext>
                </a:extLst>
              </a:tr>
              <a:tr h="370840">
                <a:tc>
                  <a:txBody>
                    <a:bodyPr/>
                    <a:lstStyle/>
                    <a:p>
                      <a:pPr algn="ctr"/>
                      <a:r>
                        <a:rPr lang="en-US"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$9,600,000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5,250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4,670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44,800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44,800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2732526"/>
                  </a:ext>
                </a:extLst>
              </a:tr>
              <a:tr h="370840">
                <a:tc>
                  <a:txBody>
                    <a:bodyPr/>
                    <a:lstStyle/>
                    <a:p>
                      <a:pPr algn="ctr"/>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$1,200,000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3,450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0671152"/>
                  </a:ext>
                </a:extLst>
              </a:tr>
              <a:tr h="370840">
                <a:tc>
                  <a:txBody>
                    <a:bodyPr/>
                    <a:lstStyle/>
                    <a:p>
                      <a:pPr algn="ctr"/>
                      <a:endParaRPr lang="en-US" dirty="0"/>
                    </a:p>
                  </a:txBody>
                  <a:tcPr>
                    <a:lnT w="12700" cap="flat" cmpd="sng" algn="ctr">
                      <a:solidFill>
                        <a:schemeClr val="tx1"/>
                      </a:solidFill>
                      <a:prstDash val="solid"/>
                      <a:round/>
                      <a:headEnd type="none" w="med" len="med"/>
                      <a:tailEnd type="none" w="med" len="med"/>
                    </a:lnT>
                    <a:noFill/>
                  </a:tcPr>
                </a:tc>
                <a:tc>
                  <a:txBody>
                    <a:bodyPr/>
                    <a:lstStyle/>
                    <a:p>
                      <a:pPr algn="ctr"/>
                      <a:endParaRPr lang="en-US" sz="1600" dirty="0"/>
                    </a:p>
                  </a:txBody>
                  <a:tcPr>
                    <a:lnT w="12700" cap="flat" cmpd="sng" algn="ctr">
                      <a:solidFill>
                        <a:schemeClr val="tx1"/>
                      </a:solidFill>
                      <a:prstDash val="solid"/>
                      <a:round/>
                      <a:headEnd type="none" w="med" len="med"/>
                      <a:tailEnd type="none" w="med" len="med"/>
                    </a:lnT>
                    <a:noFill/>
                  </a:tcPr>
                </a:tc>
                <a:tc>
                  <a:txBody>
                    <a:bodyPr/>
                    <a:lstStyle/>
                    <a:p>
                      <a:endParaRPr lang="en-US" dirty="0"/>
                    </a:p>
                  </a:txBody>
                  <a:tcPr>
                    <a:lnT w="12700" cap="flat" cmpd="sng" algn="ctr">
                      <a:solidFill>
                        <a:schemeClr val="tx1"/>
                      </a:solidFill>
                      <a:prstDash val="solid"/>
                      <a:round/>
                      <a:headEnd type="none" w="med" len="med"/>
                      <a:tailEnd type="none" w="med" len="med"/>
                    </a:lnT>
                    <a:noFill/>
                  </a:tcPr>
                </a:tc>
                <a:tc>
                  <a:txBody>
                    <a:bodyPr/>
                    <a:lstStyle/>
                    <a:p>
                      <a:endParaRPr lang="en-US"/>
                    </a:p>
                  </a:txBody>
                  <a:tcPr>
                    <a:noFill/>
                  </a:tcPr>
                </a:tc>
                <a:tc>
                  <a:txBody>
                    <a:bodyPr/>
                    <a:lstStyle/>
                    <a:p>
                      <a:pPr algn="ctr"/>
                      <a:endParaRPr lang="en-US" sz="1600" dirty="0"/>
                    </a:p>
                  </a:txBody>
                  <a:tcPr>
                    <a:lnT w="12700" cap="flat" cmpd="sng" algn="ctr">
                      <a:solidFill>
                        <a:schemeClr val="tx1"/>
                      </a:solidFill>
                      <a:prstDash val="solid"/>
                      <a:round/>
                      <a:headEnd type="none" w="med" len="med"/>
                      <a:tailEnd type="none" w="med" len="med"/>
                    </a:lnT>
                    <a:noFill/>
                  </a:tcPr>
                </a:tc>
                <a:tc>
                  <a:txBody>
                    <a:bodyPr/>
                    <a:lstStyle/>
                    <a:p>
                      <a:pPr algn="ctr"/>
                      <a:endParaRPr lang="en-US" sz="1600" dirty="0"/>
                    </a:p>
                  </a:txBody>
                  <a:tcPr>
                    <a:lnT w="12700" cap="flat" cmpd="sng" algn="ctr">
                      <a:solidFill>
                        <a:schemeClr val="tx1"/>
                      </a:solidFill>
                      <a:prstDash val="solid"/>
                      <a:round/>
                      <a:headEnd type="none" w="med" len="med"/>
                      <a:tailEnd type="none" w="med" len="med"/>
                    </a:lnT>
                    <a:noFill/>
                  </a:tcPr>
                </a:tc>
                <a:tc>
                  <a:txBody>
                    <a:bodyPr/>
                    <a:lstStyle/>
                    <a:p>
                      <a:pPr algn="ctr"/>
                      <a:endParaRPr lang="en-US" sz="1600" dirty="0"/>
                    </a:p>
                  </a:txBody>
                  <a:tcPr>
                    <a:lnT w="12700" cap="flat" cmpd="sng" algn="ctr">
                      <a:solidFill>
                        <a:schemeClr val="tx1"/>
                      </a:solidFill>
                      <a:prstDash val="solid"/>
                      <a:round/>
                      <a:headEnd type="none" w="med" len="med"/>
                      <a:tailEnd type="none" w="med" len="med"/>
                    </a:lnT>
                    <a:noFill/>
                  </a:tcPr>
                </a:tc>
                <a:tc>
                  <a:txBody>
                    <a:bodyPr/>
                    <a:lstStyle/>
                    <a:p>
                      <a:pPr algn="ctr"/>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sz="1600" dirty="0"/>
                        <a:t>48,500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113710"/>
                  </a:ext>
                </a:extLst>
              </a:tr>
              <a:tr h="370840">
                <a:tc>
                  <a:txBody>
                    <a:bodyPr/>
                    <a:lstStyle/>
                    <a:p>
                      <a:pPr algn="ctr"/>
                      <a:endParaRPr lang="en-US" dirty="0"/>
                    </a:p>
                  </a:txBody>
                  <a:tcPr>
                    <a:lnB w="12700" cap="flat" cmpd="sng" algn="ctr">
                      <a:solidFill>
                        <a:schemeClr val="tx1"/>
                      </a:solidFill>
                      <a:prstDash val="solid"/>
                      <a:round/>
                      <a:headEnd type="none" w="med" len="med"/>
                      <a:tailEnd type="none" w="med" len="med"/>
                    </a:lnB>
                    <a:noFill/>
                  </a:tcPr>
                </a:tc>
                <a:tc>
                  <a:txBody>
                    <a:bodyPr/>
                    <a:lstStyle/>
                    <a:p>
                      <a:pPr algn="ctr"/>
                      <a:endParaRPr lang="en-US" sz="1600" dirty="0"/>
                    </a:p>
                  </a:txBody>
                  <a:tcPr>
                    <a:lnB w="12700" cap="flat" cmpd="sng" algn="ctr">
                      <a:solidFill>
                        <a:schemeClr val="tx1"/>
                      </a:solidFill>
                      <a:prstDash val="solid"/>
                      <a:round/>
                      <a:headEnd type="none" w="med" len="med"/>
                      <a:tailEnd type="none" w="med" len="med"/>
                    </a:lnB>
                    <a:noFill/>
                  </a:tcPr>
                </a:tc>
                <a:tc>
                  <a:txBody>
                    <a:bodyPr/>
                    <a:lstStyle/>
                    <a:p>
                      <a:endParaRPr lang="en-US" dirty="0"/>
                    </a:p>
                  </a:txBody>
                  <a:tcPr>
                    <a:lnB w="12700" cap="flat" cmpd="sng" algn="ctr">
                      <a:solidFill>
                        <a:schemeClr val="tx1"/>
                      </a:solidFill>
                      <a:prstDash val="solid"/>
                      <a:round/>
                      <a:headEnd type="none" w="med" len="med"/>
                      <a:tailEnd type="none" w="med" len="med"/>
                    </a:lnB>
                    <a:noFill/>
                  </a:tcPr>
                </a:tc>
                <a:tc>
                  <a:txBody>
                    <a:bodyPr/>
                    <a:lstStyle/>
                    <a:p>
                      <a:endParaRPr lang="en-US"/>
                    </a:p>
                  </a:txBody>
                  <a:tcPr>
                    <a:noFill/>
                  </a:tcPr>
                </a:tc>
                <a:tc>
                  <a:txBody>
                    <a:bodyPr/>
                    <a:lstStyle/>
                    <a:p>
                      <a:pPr algn="ctr"/>
                      <a:endParaRPr lang="en-US" sz="1600" dirty="0"/>
                    </a:p>
                  </a:txBody>
                  <a:tcPr>
                    <a:lnB w="12700" cap="flat" cmpd="sng" algn="ctr">
                      <a:solidFill>
                        <a:schemeClr val="tx1"/>
                      </a:solidFill>
                      <a:prstDash val="solid"/>
                      <a:round/>
                      <a:headEnd type="none" w="med" len="med"/>
                      <a:tailEnd type="none" w="med" len="med"/>
                    </a:lnB>
                    <a:noFill/>
                  </a:tcPr>
                </a:tc>
                <a:tc>
                  <a:txBody>
                    <a:bodyPr/>
                    <a:lstStyle/>
                    <a:p>
                      <a:pPr algn="ctr"/>
                      <a:endParaRPr lang="en-US" sz="1600" dirty="0"/>
                    </a:p>
                  </a:txBody>
                  <a:tcPr>
                    <a:lnB w="12700" cap="flat" cmpd="sng" algn="ctr">
                      <a:solidFill>
                        <a:schemeClr val="tx1"/>
                      </a:solidFill>
                      <a:prstDash val="solid"/>
                      <a:round/>
                      <a:headEnd type="none" w="med" len="med"/>
                      <a:tailEnd type="none" w="med" len="med"/>
                    </a:lnB>
                    <a:noFill/>
                  </a:tcPr>
                </a:tc>
                <a:tc>
                  <a:txBody>
                    <a:bodyPr/>
                    <a:lstStyle/>
                    <a:p>
                      <a:pPr algn="ctr"/>
                      <a:endParaRPr lang="en-US" sz="1600" dirty="0"/>
                    </a:p>
                  </a:txBody>
                  <a:tcPr>
                    <a:lnB w="12700" cap="flat" cmpd="sng" algn="ctr">
                      <a:solidFill>
                        <a:schemeClr val="tx1"/>
                      </a:solidFill>
                      <a:prstDash val="solid"/>
                      <a:round/>
                      <a:headEnd type="none" w="med" len="med"/>
                      <a:tailEnd type="none" w="med" len="med"/>
                    </a:lnB>
                    <a:noFill/>
                  </a:tcPr>
                </a:tc>
                <a:tc>
                  <a:txBody>
                    <a:bodyPr/>
                    <a:lstStyle/>
                    <a:p>
                      <a:pPr algn="ctr"/>
                      <a:endParaRPr lang="en-US" sz="1600" dirty="0"/>
                    </a:p>
                  </a:txBody>
                  <a:tcPr>
                    <a:lnB w="12700" cap="flat" cmpd="sng" algn="ctr">
                      <a:solidFill>
                        <a:schemeClr val="tx1"/>
                      </a:solidFill>
                      <a:prstDash val="solid"/>
                      <a:round/>
                      <a:headEnd type="none" w="med" len="med"/>
                      <a:tailEnd type="none" w="med" len="med"/>
                    </a:lnB>
                    <a:noFill/>
                  </a:tcPr>
                </a:tc>
                <a:tc>
                  <a:txBody>
                    <a:bodyPr/>
                    <a:lstStyle/>
                    <a:p>
                      <a:pPr algn="ctr"/>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231567"/>
                  </a:ext>
                </a:extLst>
              </a:tr>
              <a:tr h="370840">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$800,000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2,600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2,310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0882917"/>
                  </a:ext>
                </a:extLst>
              </a:tr>
              <a:tr h="293395">
                <a:tc>
                  <a:txBody>
                    <a:bodyPr/>
                    <a:lstStyle/>
                    <a:p>
                      <a:pPr algn="ctr"/>
                      <a:endParaRPr lang="en-US" dirty="0"/>
                    </a:p>
                  </a:txBody>
                  <a:tcPr>
                    <a:lnT w="12700" cap="flat" cmpd="sng" algn="ctr">
                      <a:solidFill>
                        <a:schemeClr val="tx1"/>
                      </a:solidFill>
                      <a:prstDash val="solid"/>
                      <a:round/>
                      <a:headEnd type="none" w="med" len="med"/>
                      <a:tailEnd type="none" w="med" len="med"/>
                    </a:lnT>
                    <a:noFill/>
                  </a:tcPr>
                </a:tc>
                <a:tc>
                  <a:txBody>
                    <a:bodyPr/>
                    <a:lstStyle/>
                    <a:p>
                      <a:endParaRPr lang="en-US" dirty="0"/>
                    </a:p>
                  </a:txBody>
                  <a:tcPr>
                    <a:lnT w="12700" cap="flat" cmpd="sng" algn="ctr">
                      <a:solidFill>
                        <a:schemeClr val="tx1"/>
                      </a:solidFill>
                      <a:prstDash val="solid"/>
                      <a:round/>
                      <a:headEnd type="none" w="med" len="med"/>
                      <a:tailEnd type="none" w="med" len="med"/>
                    </a:lnT>
                    <a:noFill/>
                  </a:tcPr>
                </a:tc>
                <a:tc>
                  <a:txBody>
                    <a:bodyPr/>
                    <a:lstStyle/>
                    <a:p>
                      <a:endParaRPr lang="en-US" dirty="0"/>
                    </a:p>
                  </a:txBody>
                  <a:tcPr>
                    <a:lnT w="12700" cap="flat" cmpd="sng" algn="ctr">
                      <a:solidFill>
                        <a:schemeClr val="tx1"/>
                      </a:solidFill>
                      <a:prstDash val="solid"/>
                      <a:round/>
                      <a:headEnd type="none" w="med" len="med"/>
                      <a:tailEnd type="none" w="med" len="med"/>
                    </a:lnT>
                    <a:noFill/>
                  </a:tcPr>
                </a:tc>
                <a:tc>
                  <a:txBody>
                    <a:bodyPr/>
                    <a:lstStyle/>
                    <a:p>
                      <a:endParaRPr lang="en-US" dirty="0"/>
                    </a:p>
                  </a:txBody>
                  <a:tcPr>
                    <a:noFill/>
                  </a:tcPr>
                </a:tc>
                <a:tc>
                  <a:txBody>
                    <a:bodyPr/>
                    <a:lstStyle/>
                    <a:p>
                      <a:endParaRPr lang="en-US" sz="1600" dirty="0"/>
                    </a:p>
                  </a:txBody>
                  <a:tcPr>
                    <a:lnT w="12700" cap="flat" cmpd="sng" algn="ctr">
                      <a:solidFill>
                        <a:schemeClr val="tx1"/>
                      </a:solidFill>
                      <a:prstDash val="solid"/>
                      <a:round/>
                      <a:headEnd type="none" w="med" len="med"/>
                      <a:tailEnd type="none" w="med" len="med"/>
                    </a:lnT>
                    <a:noFill/>
                  </a:tcPr>
                </a:tc>
                <a:tc>
                  <a:txBody>
                    <a:bodyPr/>
                    <a:lstStyle/>
                    <a:p>
                      <a:endParaRPr lang="en-US" sz="1600" dirty="0"/>
                    </a:p>
                  </a:txBody>
                  <a:tcPr>
                    <a:lnT w="12700" cap="flat" cmpd="sng" algn="ctr">
                      <a:solidFill>
                        <a:schemeClr val="tx1"/>
                      </a:solidFill>
                      <a:prstDash val="solid"/>
                      <a:round/>
                      <a:headEnd type="none" w="med" len="med"/>
                      <a:tailEnd type="none" w="med" len="med"/>
                    </a:lnT>
                    <a:noFill/>
                  </a:tcPr>
                </a:tc>
                <a:tc>
                  <a:txBody>
                    <a:bodyPr/>
                    <a:lstStyle/>
                    <a:p>
                      <a:endParaRPr lang="en-US" sz="1600" dirty="0"/>
                    </a:p>
                  </a:txBody>
                  <a:tcPr>
                    <a:lnT w="12700" cap="flat" cmpd="sng" algn="ctr">
                      <a:solidFill>
                        <a:schemeClr val="tx1"/>
                      </a:solidFill>
                      <a:prstDash val="solid"/>
                      <a:round/>
                      <a:headEnd type="none" w="med" len="med"/>
                      <a:tailEnd type="none" w="med" len="med"/>
                    </a:lnT>
                    <a:noFill/>
                  </a:tcPr>
                </a:tc>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sz="1600" dirty="0"/>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5287293"/>
                  </a:ext>
                </a:extLst>
              </a:tr>
            </a:tbl>
          </a:graphicData>
        </a:graphic>
      </p:graphicFrame>
      <p:sp>
        <p:nvSpPr>
          <p:cNvPr id="6" name="Rectangle 5">
            <a:extLst>
              <a:ext uri="{FF2B5EF4-FFF2-40B4-BE49-F238E27FC236}">
                <a16:creationId xmlns:a16="http://schemas.microsoft.com/office/drawing/2014/main" id="{9F07DB09-B433-4F56-9DC0-02E3D8AA5CC6}"/>
              </a:ext>
            </a:extLst>
          </p:cNvPr>
          <p:cNvSpPr/>
          <p:nvPr/>
        </p:nvSpPr>
        <p:spPr>
          <a:xfrm>
            <a:off x="5299587" y="2400178"/>
            <a:ext cx="1238865" cy="323357"/>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11%</a:t>
            </a:r>
          </a:p>
        </p:txBody>
      </p:sp>
      <p:sp>
        <p:nvSpPr>
          <p:cNvPr id="7" name="Rectangle 6">
            <a:extLst>
              <a:ext uri="{FF2B5EF4-FFF2-40B4-BE49-F238E27FC236}">
                <a16:creationId xmlns:a16="http://schemas.microsoft.com/office/drawing/2014/main" id="{F63458EE-ADA5-4B14-B404-73C5AE5829AD}"/>
              </a:ext>
            </a:extLst>
          </p:cNvPr>
          <p:cNvSpPr/>
          <p:nvPr/>
        </p:nvSpPr>
        <p:spPr>
          <a:xfrm>
            <a:off x="7595422" y="2400178"/>
            <a:ext cx="1238865" cy="323357"/>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100%</a:t>
            </a:r>
          </a:p>
        </p:txBody>
      </p:sp>
      <p:sp>
        <p:nvSpPr>
          <p:cNvPr id="8" name="Rectangle 7">
            <a:extLst>
              <a:ext uri="{FF2B5EF4-FFF2-40B4-BE49-F238E27FC236}">
                <a16:creationId xmlns:a16="http://schemas.microsoft.com/office/drawing/2014/main" id="{2A1F2583-B171-459C-B186-A8FBAAC28838}"/>
              </a:ext>
            </a:extLst>
          </p:cNvPr>
          <p:cNvSpPr/>
          <p:nvPr/>
        </p:nvSpPr>
        <p:spPr>
          <a:xfrm>
            <a:off x="8917867" y="2400178"/>
            <a:ext cx="1238865" cy="323357"/>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25%</a:t>
            </a:r>
          </a:p>
        </p:txBody>
      </p:sp>
      <p:sp>
        <p:nvSpPr>
          <p:cNvPr id="10" name="TextBox 9">
            <a:extLst>
              <a:ext uri="{FF2B5EF4-FFF2-40B4-BE49-F238E27FC236}">
                <a16:creationId xmlns:a16="http://schemas.microsoft.com/office/drawing/2014/main" id="{2456C53A-125B-48D0-AE94-3994C448715E}"/>
              </a:ext>
            </a:extLst>
          </p:cNvPr>
          <p:cNvSpPr txBox="1"/>
          <p:nvPr/>
        </p:nvSpPr>
        <p:spPr>
          <a:xfrm>
            <a:off x="5102943" y="2101193"/>
            <a:ext cx="1613455" cy="307777"/>
          </a:xfrm>
          <a:prstGeom prst="rect">
            <a:avLst/>
          </a:prstGeom>
          <a:noFill/>
        </p:spPr>
        <p:txBody>
          <a:bodyPr wrap="none" rtlCol="0">
            <a:spAutoFit/>
          </a:bodyPr>
          <a:lstStyle/>
          <a:p>
            <a:r>
              <a:rPr lang="en-US" sz="1400" dirty="0"/>
              <a:t>Inflation since 2012</a:t>
            </a:r>
          </a:p>
        </p:txBody>
      </p:sp>
      <p:sp>
        <p:nvSpPr>
          <p:cNvPr id="11" name="TextBox 10">
            <a:extLst>
              <a:ext uri="{FF2B5EF4-FFF2-40B4-BE49-F238E27FC236}">
                <a16:creationId xmlns:a16="http://schemas.microsoft.com/office/drawing/2014/main" id="{D08A0D69-A552-42AA-9E5D-037F2B3EEA23}"/>
              </a:ext>
            </a:extLst>
          </p:cNvPr>
          <p:cNvSpPr txBox="1"/>
          <p:nvPr/>
        </p:nvSpPr>
        <p:spPr>
          <a:xfrm>
            <a:off x="1641992" y="2419842"/>
            <a:ext cx="2829814" cy="369332"/>
          </a:xfrm>
          <a:prstGeom prst="rect">
            <a:avLst/>
          </a:prstGeom>
          <a:noFill/>
        </p:spPr>
        <p:txBody>
          <a:bodyPr wrap="none" rtlCol="0">
            <a:spAutoFit/>
          </a:bodyPr>
          <a:lstStyle/>
          <a:p>
            <a:r>
              <a:rPr lang="en-US" dirty="0"/>
              <a:t>Expenditure: 3-year Average</a:t>
            </a:r>
          </a:p>
        </p:txBody>
      </p:sp>
    </p:spTree>
    <p:extLst>
      <p:ext uri="{BB962C8B-B14F-4D97-AF65-F5344CB8AC3E}">
        <p14:creationId xmlns:p14="http://schemas.microsoft.com/office/powerpoint/2010/main" val="3739995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Contents THEC REV.2011 07-08-11 FINAL.jpg"/>
          <p:cNvPicPr>
            <a:picLocks noChangeAspect="1"/>
          </p:cNvPicPr>
          <p:nvPr/>
        </p:nvPicPr>
        <p:blipFill rotWithShape="1">
          <a:blip r:embed="rId3" cstate="print"/>
          <a:srcRect t="6814"/>
          <a:stretch/>
        </p:blipFill>
        <p:spPr>
          <a:xfrm>
            <a:off x="3570306" y="643092"/>
            <a:ext cx="5240615" cy="6018962"/>
          </a:xfrm>
          <a:prstGeom prst="rect">
            <a:avLst/>
          </a:prstGeom>
        </p:spPr>
      </p:pic>
      <p:sp>
        <p:nvSpPr>
          <p:cNvPr id="2" name="Rectangle 1">
            <a:extLst>
              <a:ext uri="{FF2B5EF4-FFF2-40B4-BE49-F238E27FC236}">
                <a16:creationId xmlns:a16="http://schemas.microsoft.com/office/drawing/2014/main" id="{566CFECD-E13F-4A4A-B54C-58B84DEC39CA}"/>
              </a:ext>
            </a:extLst>
          </p:cNvPr>
          <p:cNvSpPr/>
          <p:nvPr/>
        </p:nvSpPr>
        <p:spPr>
          <a:xfrm>
            <a:off x="3588775" y="1347019"/>
            <a:ext cx="5192650" cy="276286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4F4F166-CD11-4807-860E-EB4FF93120F7}"/>
              </a:ext>
            </a:extLst>
          </p:cNvPr>
          <p:cNvSpPr/>
          <p:nvPr/>
        </p:nvSpPr>
        <p:spPr>
          <a:xfrm>
            <a:off x="2806947" y="4225763"/>
            <a:ext cx="6292645" cy="2320413"/>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3D85A7B-EFA2-4120-8A87-7F9C99122462}"/>
              </a:ext>
            </a:extLst>
          </p:cNvPr>
          <p:cNvSpPr txBox="1"/>
          <p:nvPr/>
        </p:nvSpPr>
        <p:spPr>
          <a:xfrm>
            <a:off x="9832" y="49163"/>
            <a:ext cx="2720488" cy="523220"/>
          </a:xfrm>
          <a:prstGeom prst="rect">
            <a:avLst/>
          </a:prstGeom>
          <a:noFill/>
        </p:spPr>
        <p:txBody>
          <a:bodyPr wrap="none" rtlCol="0">
            <a:spAutoFit/>
          </a:bodyPr>
          <a:lstStyle/>
          <a:p>
            <a:r>
              <a:rPr lang="en-US" sz="2800" dirty="0">
                <a:solidFill>
                  <a:schemeClr val="bg1"/>
                </a:solidFill>
              </a:rPr>
              <a:t>Table of Contents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D82B3-D42B-416A-80D4-23C3CAABB1E8}"/>
              </a:ext>
            </a:extLst>
          </p:cNvPr>
          <p:cNvSpPr txBox="1"/>
          <p:nvPr/>
        </p:nvSpPr>
        <p:spPr>
          <a:xfrm>
            <a:off x="0" y="0"/>
            <a:ext cx="7167860" cy="523220"/>
          </a:xfrm>
          <a:prstGeom prst="rect">
            <a:avLst/>
          </a:prstGeom>
          <a:noFill/>
        </p:spPr>
        <p:txBody>
          <a:bodyPr wrap="none" rtlCol="0">
            <a:spAutoFit/>
          </a:bodyPr>
          <a:lstStyle/>
          <a:p>
            <a:r>
              <a:rPr lang="en-US" sz="2800" dirty="0">
                <a:solidFill>
                  <a:schemeClr val="bg1"/>
                </a:solidFill>
              </a:rPr>
              <a:t>Part IV B   Research Labs by Research Personnel </a:t>
            </a:r>
          </a:p>
        </p:txBody>
      </p:sp>
      <p:sp>
        <p:nvSpPr>
          <p:cNvPr id="3" name="Rectangle 2">
            <a:extLst>
              <a:ext uri="{FF2B5EF4-FFF2-40B4-BE49-F238E27FC236}">
                <a16:creationId xmlns:a16="http://schemas.microsoft.com/office/drawing/2014/main" id="{F845AAAF-DAF8-437C-A950-49A0C739A654}"/>
              </a:ext>
            </a:extLst>
          </p:cNvPr>
          <p:cNvSpPr/>
          <p:nvPr/>
        </p:nvSpPr>
        <p:spPr>
          <a:xfrm>
            <a:off x="304800" y="992008"/>
            <a:ext cx="11582400" cy="4893647"/>
          </a:xfrm>
          <a:prstGeom prst="rect">
            <a:avLst/>
          </a:prstGeom>
        </p:spPr>
        <p:txBody>
          <a:bodyPr wrap="square">
            <a:spAutoFit/>
          </a:bodyPr>
          <a:lstStyle/>
          <a:p>
            <a:r>
              <a:rPr lang="en-US" sz="2400" dirty="0">
                <a:ea typeface="Times New Roman" panose="02020603050405020304" pitchFamily="18" charset="0"/>
              </a:rPr>
              <a:t>This part of the spreadsheet generates the amount of research space by allocating an amount of space per researcher, depending on the category of researcher and discipline. </a:t>
            </a:r>
            <a:endParaRPr lang="en-US" sz="2400" b="1" dirty="0">
              <a:ea typeface="Times New Roman" panose="02020603050405020304" pitchFamily="18" charset="0"/>
            </a:endParaRPr>
          </a:p>
          <a:p>
            <a:r>
              <a:rPr lang="en-US" sz="2400" dirty="0">
                <a:ea typeface="Times New Roman" panose="02020603050405020304" pitchFamily="18" charset="0"/>
              </a:rPr>
              <a:t> </a:t>
            </a:r>
          </a:p>
          <a:p>
            <a:r>
              <a:rPr lang="en-US" sz="2400" dirty="0">
                <a:ea typeface="Times New Roman" panose="02020603050405020304" pitchFamily="18" charset="0"/>
              </a:rPr>
              <a:t>Departments and disciplines with CIP codes are grouped into four categories.  Each category has a specific set of space multipliers.</a:t>
            </a:r>
          </a:p>
          <a:p>
            <a:r>
              <a:rPr lang="en-US" sz="2400" dirty="0">
                <a:ea typeface="Times New Roman" panose="02020603050405020304" pitchFamily="18" charset="0"/>
              </a:rPr>
              <a:t> </a:t>
            </a:r>
            <a:endParaRPr lang="en-US" sz="2400" b="1" dirty="0">
              <a:ea typeface="Times New Roman" panose="02020603050405020304" pitchFamily="18" charset="0"/>
            </a:endParaRPr>
          </a:p>
          <a:p>
            <a:r>
              <a:rPr lang="en-US" sz="2400" b="1" dirty="0">
                <a:ea typeface="Times New Roman" panose="02020603050405020304" pitchFamily="18" charset="0"/>
              </a:rPr>
              <a:t>Data to Use</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dirty="0">
                <a:ea typeface="Times New Roman" panose="02020603050405020304" pitchFamily="18" charset="0"/>
              </a:rPr>
              <a:t>The number of FTE engaged in research (faculty, PhDs, Post-docs, non-faculty, graduate students, undergrads, visitors, adjuncts).</a:t>
            </a:r>
            <a:endParaRPr lang="en-US" sz="2400" b="1"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dirty="0">
                <a:ea typeface="Times New Roman" panose="02020603050405020304" pitchFamily="18" charset="0"/>
              </a:rPr>
              <a:t>The FTE quantity is entered into the blue cells by personnel category and by discipline group. </a:t>
            </a:r>
          </a:p>
          <a:p>
            <a:pPr marL="342900" marR="0" lvl="0" indent="-342900">
              <a:spcBef>
                <a:spcPts val="0"/>
              </a:spcBef>
              <a:spcAft>
                <a:spcPts val="0"/>
              </a:spcAft>
              <a:buFont typeface="+mj-lt"/>
              <a:buAutoNum type="arabicPeriod"/>
              <a:tabLst>
                <a:tab pos="0" algn="l"/>
              </a:tabLst>
            </a:pPr>
            <a:r>
              <a:rPr lang="en-US" sz="2400" dirty="0">
                <a:ea typeface="Times New Roman" panose="02020603050405020304" pitchFamily="18" charset="0"/>
              </a:rPr>
              <a:t>FTE defined by load or by contract</a:t>
            </a:r>
          </a:p>
          <a:p>
            <a:pPr marR="0" lvl="0">
              <a:spcBef>
                <a:spcPts val="0"/>
              </a:spcBef>
              <a:spcAft>
                <a:spcPts val="0"/>
              </a:spcAft>
              <a:tabLst>
                <a:tab pos="0" algn="l"/>
              </a:tabLst>
            </a:pPr>
            <a:endParaRPr lang="en-US" sz="2400" b="1" dirty="0">
              <a:ea typeface="Times New Roman" panose="02020603050405020304" pitchFamily="18" charset="0"/>
            </a:endParaRPr>
          </a:p>
        </p:txBody>
      </p:sp>
    </p:spTree>
    <p:extLst>
      <p:ext uri="{BB962C8B-B14F-4D97-AF65-F5344CB8AC3E}">
        <p14:creationId xmlns:p14="http://schemas.microsoft.com/office/powerpoint/2010/main" val="369154480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7D956E3-F978-4883-9357-41D7CA0A3EAB}"/>
              </a:ext>
            </a:extLst>
          </p:cNvPr>
          <p:cNvGraphicFramePr>
            <a:graphicFrameLocks noGrp="1"/>
          </p:cNvGraphicFramePr>
          <p:nvPr>
            <p:extLst>
              <p:ext uri="{D42A27DB-BD31-4B8C-83A1-F6EECF244321}">
                <p14:modId xmlns:p14="http://schemas.microsoft.com/office/powerpoint/2010/main" val="2122680213"/>
              </p:ext>
            </p:extLst>
          </p:nvPr>
        </p:nvGraphicFramePr>
        <p:xfrm>
          <a:off x="600452" y="978258"/>
          <a:ext cx="10008554" cy="5570862"/>
        </p:xfrm>
        <a:graphic>
          <a:graphicData uri="http://schemas.openxmlformats.org/drawingml/2006/table">
            <a:tbl>
              <a:tblPr firstRow="1" firstCol="1" bandRow="1">
                <a:tableStyleId>{5C22544A-7EE6-4342-B048-85BDC9FD1C3A}</a:tableStyleId>
              </a:tblPr>
              <a:tblGrid>
                <a:gridCol w="994922">
                  <a:extLst>
                    <a:ext uri="{9D8B030D-6E8A-4147-A177-3AD203B41FA5}">
                      <a16:colId xmlns:a16="http://schemas.microsoft.com/office/drawing/2014/main" val="371067011"/>
                    </a:ext>
                  </a:extLst>
                </a:gridCol>
                <a:gridCol w="3004544">
                  <a:extLst>
                    <a:ext uri="{9D8B030D-6E8A-4147-A177-3AD203B41FA5}">
                      <a16:colId xmlns:a16="http://schemas.microsoft.com/office/drawing/2014/main" val="94265359"/>
                    </a:ext>
                  </a:extLst>
                </a:gridCol>
                <a:gridCol w="3004544">
                  <a:extLst>
                    <a:ext uri="{9D8B030D-6E8A-4147-A177-3AD203B41FA5}">
                      <a16:colId xmlns:a16="http://schemas.microsoft.com/office/drawing/2014/main" val="2877657922"/>
                    </a:ext>
                  </a:extLst>
                </a:gridCol>
                <a:gridCol w="3004544">
                  <a:extLst>
                    <a:ext uri="{9D8B030D-6E8A-4147-A177-3AD203B41FA5}">
                      <a16:colId xmlns:a16="http://schemas.microsoft.com/office/drawing/2014/main" val="1382479981"/>
                    </a:ext>
                  </a:extLst>
                </a:gridCol>
              </a:tblGrid>
              <a:tr h="823921">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Space-Use Intensity</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66003" marR="66003" marT="0" marB="0" anchor="ctr"/>
                </a:tc>
                <a:tc gridSpan="3">
                  <a:txBody>
                    <a:bodyPr/>
                    <a:lstStyle/>
                    <a:p>
                      <a:pPr marL="0" marR="0">
                        <a:spcBef>
                          <a:spcPts val="0"/>
                        </a:spcBef>
                        <a:spcAft>
                          <a:spcPts val="0"/>
                        </a:spcAft>
                      </a:pPr>
                      <a:r>
                        <a:rPr lang="en-US" sz="1200" dirty="0">
                          <a:effectLst/>
                        </a:rPr>
                        <a:t> </a:t>
                      </a:r>
                    </a:p>
                    <a:p>
                      <a:pPr marL="0" marR="0" algn="ctr">
                        <a:spcBef>
                          <a:spcPts val="0"/>
                        </a:spcBef>
                        <a:spcAft>
                          <a:spcPts val="0"/>
                        </a:spcAft>
                      </a:pPr>
                      <a:r>
                        <a:rPr lang="en-US" sz="1600" dirty="0">
                          <a:effectLst/>
                        </a:rPr>
                        <a:t>Disciplines by CIP Code</a:t>
                      </a:r>
                      <a:endParaRPr lang="en-US" sz="1600" dirty="0">
                        <a:effectLst/>
                        <a:latin typeface="Times New Roman" panose="02020603050405020304" pitchFamily="18" charset="0"/>
                        <a:ea typeface="Times New Roman" panose="02020603050405020304" pitchFamily="18" charset="0"/>
                      </a:endParaRPr>
                    </a:p>
                  </a:txBody>
                  <a:tcPr marL="66003" marR="66003"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1195832"/>
                  </a:ext>
                </a:extLst>
              </a:tr>
              <a:tr h="773968">
                <a:tc>
                  <a:txBody>
                    <a:bodyPr/>
                    <a:lstStyle/>
                    <a:p>
                      <a:pPr marL="0" marR="0" algn="ctr">
                        <a:spcBef>
                          <a:spcPts val="0"/>
                        </a:spcBef>
                        <a:spcAft>
                          <a:spcPts val="0"/>
                        </a:spcAft>
                      </a:pPr>
                      <a:r>
                        <a:rPr lang="en-US" sz="1400">
                          <a:effectLst/>
                        </a:rPr>
                        <a:t>A</a:t>
                      </a:r>
                    </a:p>
                    <a:p>
                      <a:pPr marL="0" marR="0" algn="ctr">
                        <a:spcBef>
                          <a:spcPts val="0"/>
                        </a:spcBef>
                        <a:spcAft>
                          <a:spcPts val="0"/>
                        </a:spcAft>
                      </a:pPr>
                      <a:r>
                        <a:rPr lang="en-US" sz="1400">
                          <a:effectLst/>
                        </a:rPr>
                        <a:t>Highly Space-Intensive</a:t>
                      </a:r>
                      <a:endParaRPr lang="en-US" sz="140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14.02      Aero Engineering</a:t>
                      </a:r>
                    </a:p>
                    <a:p>
                      <a:pPr marL="0" marR="0">
                        <a:spcBef>
                          <a:spcPts val="0"/>
                        </a:spcBef>
                        <a:spcAft>
                          <a:spcPts val="0"/>
                        </a:spcAft>
                      </a:pPr>
                      <a:r>
                        <a:rPr lang="en-US" sz="1200" dirty="0">
                          <a:effectLst/>
                        </a:rPr>
                        <a:t>14.05      Bioengineering</a:t>
                      </a:r>
                    </a:p>
                    <a:p>
                      <a:pPr marL="0" marR="0">
                        <a:spcBef>
                          <a:spcPts val="0"/>
                        </a:spcBef>
                        <a:spcAft>
                          <a:spcPts val="0"/>
                        </a:spcAft>
                      </a:pPr>
                      <a:r>
                        <a:rPr lang="en-US" sz="1200" dirty="0">
                          <a:effectLst/>
                        </a:rPr>
                        <a:t>14.07      Chemical Engineering</a:t>
                      </a:r>
                    </a:p>
                    <a:p>
                      <a:pPr marL="0" marR="0">
                        <a:spcBef>
                          <a:spcPts val="0"/>
                        </a:spcBef>
                        <a:spcAft>
                          <a:spcPts val="0"/>
                        </a:spcAft>
                      </a:pPr>
                      <a:r>
                        <a:rPr lang="en-US" sz="1200" dirty="0">
                          <a:effectLst/>
                        </a:rPr>
                        <a:t>40.05      Chemistry</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a:effectLst/>
                        </a:rPr>
                        <a:t>14.08     Civil Engineering</a:t>
                      </a:r>
                    </a:p>
                    <a:p>
                      <a:pPr marL="0" marR="0">
                        <a:spcBef>
                          <a:spcPts val="0"/>
                        </a:spcBef>
                        <a:spcAft>
                          <a:spcPts val="0"/>
                        </a:spcAft>
                      </a:pPr>
                      <a:r>
                        <a:rPr lang="en-US" sz="1200">
                          <a:effectLst/>
                        </a:rPr>
                        <a:t>14.10     Electrical</a:t>
                      </a:r>
                    </a:p>
                    <a:p>
                      <a:pPr marL="0" marR="0">
                        <a:spcBef>
                          <a:spcPts val="0"/>
                        </a:spcBef>
                        <a:spcAft>
                          <a:spcPts val="0"/>
                        </a:spcAft>
                      </a:pPr>
                      <a:r>
                        <a:rPr lang="en-US" sz="1200">
                          <a:effectLst/>
                        </a:rPr>
                        <a:t>14.01     Engineering</a:t>
                      </a:r>
                    </a:p>
                    <a:p>
                      <a:pPr marL="0" marR="0">
                        <a:spcBef>
                          <a:spcPts val="0"/>
                        </a:spcBef>
                        <a:spcAft>
                          <a:spcPts val="0"/>
                        </a:spcAft>
                      </a:pPr>
                      <a:r>
                        <a:rPr lang="en-US" sz="1200">
                          <a:effectLst/>
                        </a:rPr>
                        <a:t>14.18     Materials</a:t>
                      </a:r>
                      <a:endParaRPr lang="en-US" sz="120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14.31  Materials Science</a:t>
                      </a:r>
                    </a:p>
                    <a:p>
                      <a:pPr marL="0" marR="0">
                        <a:spcBef>
                          <a:spcPts val="0"/>
                        </a:spcBef>
                        <a:spcAft>
                          <a:spcPts val="0"/>
                        </a:spcAft>
                      </a:pPr>
                      <a:r>
                        <a:rPr lang="en-US" sz="1200" dirty="0">
                          <a:effectLst/>
                        </a:rPr>
                        <a:t>14.19  Mechanical, Medical</a:t>
                      </a:r>
                    </a:p>
                    <a:p>
                      <a:pPr marL="0" marR="0">
                        <a:spcBef>
                          <a:spcPts val="0"/>
                        </a:spcBef>
                        <a:spcAft>
                          <a:spcPts val="0"/>
                        </a:spcAft>
                      </a:pPr>
                      <a:r>
                        <a:rPr lang="en-US" sz="1200" dirty="0">
                          <a:effectLst/>
                        </a:rPr>
                        <a:t> 51.2   Veterinary Science</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extLst>
                  <a:ext uri="{0D108BD9-81ED-4DB2-BD59-A6C34878D82A}">
                    <a16:rowId xmlns:a16="http://schemas.microsoft.com/office/drawing/2014/main" val="884047982"/>
                  </a:ext>
                </a:extLst>
              </a:tr>
              <a:tr h="1668439">
                <a:tc>
                  <a:txBody>
                    <a:bodyPr/>
                    <a:lstStyle/>
                    <a:p>
                      <a:pPr marL="0" marR="0" algn="ctr">
                        <a:spcBef>
                          <a:spcPts val="0"/>
                        </a:spcBef>
                        <a:spcAft>
                          <a:spcPts val="0"/>
                        </a:spcAft>
                      </a:pPr>
                      <a:r>
                        <a:rPr lang="en-US" sz="1400">
                          <a:effectLst/>
                        </a:rPr>
                        <a:t>B</a:t>
                      </a:r>
                    </a:p>
                    <a:p>
                      <a:pPr marL="0" marR="0" algn="ctr">
                        <a:spcBef>
                          <a:spcPts val="0"/>
                        </a:spcBef>
                        <a:spcAft>
                          <a:spcPts val="0"/>
                        </a:spcAft>
                      </a:pPr>
                      <a:r>
                        <a:rPr lang="en-US" sz="1400">
                          <a:effectLst/>
                        </a:rPr>
                        <a:t>Space-Intensive</a:t>
                      </a:r>
                      <a:endParaRPr lang="en-US" sz="140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01 &amp; 02   Agriculture</a:t>
                      </a:r>
                    </a:p>
                    <a:p>
                      <a:pPr marL="0" marR="0">
                        <a:spcBef>
                          <a:spcPts val="0"/>
                        </a:spcBef>
                        <a:spcAft>
                          <a:spcPts val="0"/>
                        </a:spcAft>
                      </a:pPr>
                      <a:r>
                        <a:rPr lang="en-US" sz="1200" dirty="0">
                          <a:effectLst/>
                        </a:rPr>
                        <a:t>26.04      Anatomy </a:t>
                      </a:r>
                    </a:p>
                    <a:p>
                      <a:pPr marL="0" marR="0">
                        <a:spcBef>
                          <a:spcPts val="0"/>
                        </a:spcBef>
                        <a:spcAft>
                          <a:spcPts val="0"/>
                        </a:spcAft>
                      </a:pPr>
                      <a:r>
                        <a:rPr lang="en-US" sz="1200" dirty="0">
                          <a:effectLst/>
                        </a:rPr>
                        <a:t>1.09        Animal Science</a:t>
                      </a:r>
                    </a:p>
                    <a:p>
                      <a:pPr marL="0" marR="0">
                        <a:spcBef>
                          <a:spcPts val="0"/>
                        </a:spcBef>
                        <a:spcAft>
                          <a:spcPts val="0"/>
                        </a:spcAft>
                      </a:pPr>
                      <a:r>
                        <a:rPr lang="en-US" sz="1200" dirty="0">
                          <a:effectLst/>
                        </a:rPr>
                        <a:t>45.02      Anthropology (lab-based)</a:t>
                      </a:r>
                    </a:p>
                    <a:p>
                      <a:pPr marL="0" marR="0">
                        <a:spcBef>
                          <a:spcPts val="0"/>
                        </a:spcBef>
                        <a:spcAft>
                          <a:spcPts val="0"/>
                        </a:spcAft>
                      </a:pPr>
                      <a:r>
                        <a:rPr lang="en-US" sz="1200" dirty="0">
                          <a:effectLst/>
                        </a:rPr>
                        <a:t>40.02      Astronomy</a:t>
                      </a:r>
                    </a:p>
                    <a:p>
                      <a:pPr marL="0" marR="0">
                        <a:spcBef>
                          <a:spcPts val="0"/>
                        </a:spcBef>
                        <a:spcAft>
                          <a:spcPts val="0"/>
                        </a:spcAft>
                      </a:pPr>
                      <a:r>
                        <a:rPr lang="en-US" sz="1200" dirty="0">
                          <a:effectLst/>
                        </a:rPr>
                        <a:t>26           Biology</a:t>
                      </a:r>
                    </a:p>
                    <a:p>
                      <a:pPr marL="0" marR="0">
                        <a:spcBef>
                          <a:spcPts val="0"/>
                        </a:spcBef>
                        <a:spcAft>
                          <a:spcPts val="0"/>
                        </a:spcAft>
                      </a:pPr>
                      <a:r>
                        <a:rPr lang="en-US" sz="1200" dirty="0">
                          <a:effectLst/>
                        </a:rPr>
                        <a:t>26.02      Biochemistry</a:t>
                      </a:r>
                    </a:p>
                    <a:p>
                      <a:pPr marL="0" marR="0">
                        <a:spcBef>
                          <a:spcPts val="0"/>
                        </a:spcBef>
                        <a:spcAft>
                          <a:spcPts val="0"/>
                        </a:spcAft>
                      </a:pPr>
                      <a:r>
                        <a:rPr lang="en-US" sz="1200" dirty="0">
                          <a:effectLst/>
                        </a:rPr>
                        <a:t>26.0102  Biomedical</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40          Chemistry</a:t>
                      </a:r>
                    </a:p>
                    <a:p>
                      <a:pPr marL="0" marR="0">
                        <a:spcBef>
                          <a:spcPts val="0"/>
                        </a:spcBef>
                        <a:spcAft>
                          <a:spcPts val="0"/>
                        </a:spcAft>
                      </a:pPr>
                      <a:r>
                        <a:rPr lang="en-US" sz="1200" dirty="0">
                          <a:effectLst/>
                        </a:rPr>
                        <a:t>14.09     Computer Engineering</a:t>
                      </a:r>
                    </a:p>
                    <a:p>
                      <a:pPr marL="0" marR="0">
                        <a:spcBef>
                          <a:spcPts val="0"/>
                        </a:spcBef>
                        <a:spcAft>
                          <a:spcPts val="0"/>
                        </a:spcAft>
                      </a:pPr>
                      <a:r>
                        <a:rPr lang="en-US" sz="1200" dirty="0">
                          <a:effectLst/>
                        </a:rPr>
                        <a:t>1.03       Crop Science</a:t>
                      </a:r>
                    </a:p>
                    <a:p>
                      <a:pPr marL="0" marR="0">
                        <a:spcBef>
                          <a:spcPts val="0"/>
                        </a:spcBef>
                        <a:spcAft>
                          <a:spcPts val="0"/>
                        </a:spcAft>
                      </a:pPr>
                      <a:r>
                        <a:rPr lang="en-US" sz="1200" dirty="0">
                          <a:effectLst/>
                        </a:rPr>
                        <a:t>51.04     Dentistry</a:t>
                      </a:r>
                    </a:p>
                    <a:p>
                      <a:pPr marL="0" marR="0">
                        <a:spcBef>
                          <a:spcPts val="0"/>
                        </a:spcBef>
                        <a:spcAft>
                          <a:spcPts val="0"/>
                        </a:spcAft>
                      </a:pPr>
                      <a:r>
                        <a:rPr lang="en-US" sz="1200" dirty="0">
                          <a:effectLst/>
                        </a:rPr>
                        <a:t>15.03     Electrical Engineering</a:t>
                      </a:r>
                    </a:p>
                    <a:p>
                      <a:pPr marL="0" marR="0">
                        <a:spcBef>
                          <a:spcPts val="0"/>
                        </a:spcBef>
                        <a:spcAft>
                          <a:spcPts val="0"/>
                        </a:spcAft>
                      </a:pPr>
                      <a:r>
                        <a:rPr lang="en-US" sz="1200" dirty="0">
                          <a:effectLst/>
                        </a:rPr>
                        <a:t>1.1         Food Science</a:t>
                      </a:r>
                    </a:p>
                    <a:p>
                      <a:pPr marL="0" marR="0">
                        <a:spcBef>
                          <a:spcPts val="0"/>
                        </a:spcBef>
                        <a:spcAft>
                          <a:spcPts val="0"/>
                        </a:spcAft>
                      </a:pPr>
                      <a:r>
                        <a:rPr lang="en-US" sz="1200" dirty="0">
                          <a:effectLst/>
                        </a:rPr>
                        <a:t>40.06     Geology</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14.19  Mechanical Engineering</a:t>
                      </a:r>
                    </a:p>
                    <a:p>
                      <a:pPr marL="0" marR="0">
                        <a:spcBef>
                          <a:spcPts val="0"/>
                        </a:spcBef>
                        <a:spcAft>
                          <a:spcPts val="0"/>
                        </a:spcAft>
                      </a:pPr>
                      <a:r>
                        <a:rPr lang="en-US" sz="1200" dirty="0">
                          <a:effectLst/>
                        </a:rPr>
                        <a:t>26.05  Microbiology</a:t>
                      </a:r>
                    </a:p>
                    <a:p>
                      <a:pPr marL="0" marR="0">
                        <a:spcBef>
                          <a:spcPts val="0"/>
                        </a:spcBef>
                        <a:spcAft>
                          <a:spcPts val="0"/>
                        </a:spcAft>
                      </a:pPr>
                      <a:r>
                        <a:rPr lang="en-US" sz="1200" dirty="0">
                          <a:effectLst/>
                        </a:rPr>
                        <a:t>30.24  Neuroscience</a:t>
                      </a:r>
                    </a:p>
                    <a:p>
                      <a:pPr marL="0" marR="0">
                        <a:spcBef>
                          <a:spcPts val="0"/>
                        </a:spcBef>
                        <a:spcAft>
                          <a:spcPts val="0"/>
                        </a:spcAft>
                      </a:pPr>
                      <a:r>
                        <a:rPr lang="en-US" sz="1200" dirty="0">
                          <a:effectLst/>
                        </a:rPr>
                        <a:t>40.08  Physics</a:t>
                      </a:r>
                    </a:p>
                    <a:p>
                      <a:pPr marL="0" marR="0">
                        <a:spcBef>
                          <a:spcPts val="0"/>
                        </a:spcBef>
                        <a:spcAft>
                          <a:spcPts val="0"/>
                        </a:spcAft>
                      </a:pPr>
                      <a:r>
                        <a:rPr lang="en-US" sz="1200" dirty="0">
                          <a:effectLst/>
                        </a:rPr>
                        <a:t>26.03  Plant Pathology</a:t>
                      </a:r>
                    </a:p>
                    <a:p>
                      <a:pPr marL="0" marR="0">
                        <a:spcBef>
                          <a:spcPts val="0"/>
                        </a:spcBef>
                        <a:spcAft>
                          <a:spcPts val="0"/>
                        </a:spcAft>
                      </a:pPr>
                      <a:r>
                        <a:rPr lang="en-US" sz="1200" dirty="0">
                          <a:effectLst/>
                        </a:rPr>
                        <a:t>42       Psychology (lab-based)</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extLst>
                  <a:ext uri="{0D108BD9-81ED-4DB2-BD59-A6C34878D82A}">
                    <a16:rowId xmlns:a16="http://schemas.microsoft.com/office/drawing/2014/main" val="3624368895"/>
                  </a:ext>
                </a:extLst>
              </a:tr>
              <a:tr h="1297675">
                <a:tc>
                  <a:txBody>
                    <a:bodyPr/>
                    <a:lstStyle/>
                    <a:p>
                      <a:pPr marL="0" marR="0" algn="ctr">
                        <a:spcBef>
                          <a:spcPts val="0"/>
                        </a:spcBef>
                        <a:spcAft>
                          <a:spcPts val="0"/>
                        </a:spcAft>
                      </a:pPr>
                      <a:r>
                        <a:rPr lang="en-US" sz="1400">
                          <a:effectLst/>
                        </a:rPr>
                        <a:t>C</a:t>
                      </a:r>
                    </a:p>
                    <a:p>
                      <a:pPr marL="0" marR="0" algn="ctr">
                        <a:spcBef>
                          <a:spcPts val="0"/>
                        </a:spcBef>
                        <a:spcAft>
                          <a:spcPts val="0"/>
                        </a:spcAft>
                      </a:pPr>
                      <a:r>
                        <a:rPr lang="en-US" sz="1400">
                          <a:effectLst/>
                        </a:rPr>
                        <a:t>Moderately Space-Intensive</a:t>
                      </a:r>
                      <a:endParaRPr lang="en-US" sz="140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52.03     Accounting </a:t>
                      </a:r>
                    </a:p>
                    <a:p>
                      <a:pPr marL="0" marR="0">
                        <a:spcBef>
                          <a:spcPts val="0"/>
                        </a:spcBef>
                        <a:spcAft>
                          <a:spcPts val="0"/>
                        </a:spcAft>
                      </a:pPr>
                      <a:r>
                        <a:rPr lang="en-US" sz="1200" dirty="0">
                          <a:effectLst/>
                        </a:rPr>
                        <a:t>45.02     Anthropology (office-based)</a:t>
                      </a:r>
                    </a:p>
                    <a:p>
                      <a:pPr marL="0" marR="0">
                        <a:spcBef>
                          <a:spcPts val="0"/>
                        </a:spcBef>
                        <a:spcAft>
                          <a:spcPts val="0"/>
                        </a:spcAft>
                      </a:pPr>
                      <a:r>
                        <a:rPr lang="en-US" sz="1200" dirty="0">
                          <a:effectLst/>
                        </a:rPr>
                        <a:t>4.02       Architecture, Art</a:t>
                      </a:r>
                    </a:p>
                    <a:p>
                      <a:pPr marL="0" marR="0">
                        <a:spcBef>
                          <a:spcPts val="0"/>
                        </a:spcBef>
                        <a:spcAft>
                          <a:spcPts val="0"/>
                        </a:spcAft>
                      </a:pPr>
                      <a:r>
                        <a:rPr lang="en-US" sz="1200" dirty="0">
                          <a:effectLst/>
                        </a:rPr>
                        <a:t>50          Fine &amp; Performing Arts </a:t>
                      </a:r>
                    </a:p>
                    <a:p>
                      <a:pPr marL="0" marR="0">
                        <a:spcBef>
                          <a:spcPts val="0"/>
                        </a:spcBef>
                        <a:spcAft>
                          <a:spcPts val="0"/>
                        </a:spcAft>
                      </a:pPr>
                      <a:r>
                        <a:rPr lang="en-US" sz="1200" dirty="0">
                          <a:effectLst/>
                        </a:rPr>
                        <a:t>11          Computer Sci.  (office-based)</a:t>
                      </a:r>
                    </a:p>
                    <a:p>
                      <a:pPr marL="0" marR="0">
                        <a:spcBef>
                          <a:spcPts val="0"/>
                        </a:spcBef>
                        <a:spcAft>
                          <a:spcPts val="0"/>
                        </a:spcAft>
                      </a:pPr>
                      <a:r>
                        <a:rPr lang="en-US" sz="1200" dirty="0">
                          <a:effectLst/>
                        </a:rPr>
                        <a:t>11.07     Computer Science </a:t>
                      </a:r>
                      <a:endParaRPr lang="en-US" sz="1200" dirty="0">
                        <a:effectLst/>
                        <a:latin typeface="Times New Roman" panose="02020603050405020304" pitchFamily="18" charset="0"/>
                        <a:ea typeface="Times New Roman" panose="02020603050405020304" pitchFamily="18" charset="0"/>
                      </a:endParaRPr>
                    </a:p>
                  </a:txBody>
                  <a:tcPr marL="66003" marR="66003" marT="0" marB="0"/>
                </a:tc>
                <a:tc>
                  <a:txBody>
                    <a:bodyPr/>
                    <a:lstStyle/>
                    <a:p>
                      <a:pPr marL="0" marR="0">
                        <a:spcBef>
                          <a:spcPts val="0"/>
                        </a:spcBef>
                        <a:spcAft>
                          <a:spcPts val="0"/>
                        </a:spcAft>
                      </a:pPr>
                      <a:r>
                        <a:rPr lang="en-US" sz="1200" dirty="0">
                          <a:effectLst/>
                        </a:rPr>
                        <a:t>54           History </a:t>
                      </a:r>
                    </a:p>
                    <a:p>
                      <a:pPr marL="0" marR="0">
                        <a:spcBef>
                          <a:spcPts val="0"/>
                        </a:spcBef>
                        <a:spcAft>
                          <a:spcPts val="0"/>
                        </a:spcAft>
                      </a:pPr>
                      <a:r>
                        <a:rPr lang="en-US" sz="1200" dirty="0">
                          <a:effectLst/>
                        </a:rPr>
                        <a:t>23 &amp; 45  Humanities</a:t>
                      </a:r>
                    </a:p>
                    <a:p>
                      <a:pPr marL="0" marR="0">
                        <a:spcBef>
                          <a:spcPts val="0"/>
                        </a:spcBef>
                        <a:spcAft>
                          <a:spcPts val="0"/>
                        </a:spcAft>
                      </a:pPr>
                      <a:r>
                        <a:rPr lang="en-US" sz="1200" dirty="0">
                          <a:effectLst/>
                        </a:rPr>
                        <a:t>22           Law</a:t>
                      </a:r>
                    </a:p>
                    <a:p>
                      <a:pPr marL="0" marR="0">
                        <a:spcBef>
                          <a:spcPts val="0"/>
                        </a:spcBef>
                        <a:spcAft>
                          <a:spcPts val="0"/>
                        </a:spcAft>
                      </a:pPr>
                      <a:r>
                        <a:rPr lang="en-US" sz="1200" dirty="0">
                          <a:effectLst/>
                        </a:rPr>
                        <a:t>27           Math </a:t>
                      </a:r>
                    </a:p>
                    <a:p>
                      <a:pPr marL="0" marR="0">
                        <a:spcBef>
                          <a:spcPts val="0"/>
                        </a:spcBef>
                        <a:spcAft>
                          <a:spcPts val="0"/>
                        </a:spcAft>
                      </a:pPr>
                      <a:r>
                        <a:rPr lang="en-US" sz="1200" dirty="0">
                          <a:effectLst/>
                        </a:rPr>
                        <a:t>50.09      Music</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6003" marR="66003" marT="0" marB="0" anchor="b"/>
                </a:tc>
                <a:tc>
                  <a:txBody>
                    <a:bodyPr/>
                    <a:lstStyle/>
                    <a:p>
                      <a:pPr marL="0" marR="0">
                        <a:spcBef>
                          <a:spcPts val="0"/>
                        </a:spcBef>
                        <a:spcAft>
                          <a:spcPts val="0"/>
                        </a:spcAft>
                      </a:pPr>
                      <a:r>
                        <a:rPr lang="en-US" sz="1200" dirty="0">
                          <a:effectLst/>
                        </a:rPr>
                        <a:t>51.16   Nursing</a:t>
                      </a:r>
                    </a:p>
                    <a:p>
                      <a:pPr marL="0" marR="0">
                        <a:spcBef>
                          <a:spcPts val="0"/>
                        </a:spcBef>
                        <a:spcAft>
                          <a:spcPts val="0"/>
                        </a:spcAft>
                      </a:pPr>
                      <a:r>
                        <a:rPr lang="en-US" sz="1200" dirty="0">
                          <a:effectLst/>
                        </a:rPr>
                        <a:t>51.2     Pharmacy</a:t>
                      </a:r>
                    </a:p>
                    <a:p>
                      <a:pPr marL="0" marR="0">
                        <a:spcBef>
                          <a:spcPts val="0"/>
                        </a:spcBef>
                        <a:spcAft>
                          <a:spcPts val="0"/>
                        </a:spcAft>
                      </a:pPr>
                      <a:r>
                        <a:rPr lang="en-US" sz="1200" dirty="0">
                          <a:effectLst/>
                        </a:rPr>
                        <a:t>45.10   Political Science</a:t>
                      </a:r>
                    </a:p>
                    <a:p>
                      <a:pPr marL="0" marR="0">
                        <a:spcBef>
                          <a:spcPts val="0"/>
                        </a:spcBef>
                        <a:spcAft>
                          <a:spcPts val="0"/>
                        </a:spcAft>
                      </a:pPr>
                      <a:r>
                        <a:rPr lang="en-US" sz="1200" dirty="0">
                          <a:effectLst/>
                        </a:rPr>
                        <a:t>42        Psychology (office-based)  </a:t>
                      </a:r>
                    </a:p>
                    <a:p>
                      <a:pPr marL="0" marR="0">
                        <a:spcBef>
                          <a:spcPts val="0"/>
                        </a:spcBef>
                        <a:spcAft>
                          <a:spcPts val="0"/>
                        </a:spcAft>
                      </a:pPr>
                      <a:r>
                        <a:rPr lang="en-US" sz="1200" dirty="0">
                          <a:effectLst/>
                        </a:rPr>
                        <a:t>45        Social Science</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6003" marR="66003" marT="0" marB="0" anchor="b"/>
                </a:tc>
                <a:extLst>
                  <a:ext uri="{0D108BD9-81ED-4DB2-BD59-A6C34878D82A}">
                    <a16:rowId xmlns:a16="http://schemas.microsoft.com/office/drawing/2014/main" val="3754407403"/>
                  </a:ext>
                </a:extLst>
              </a:tr>
              <a:tr h="897868">
                <a:tc>
                  <a:txBody>
                    <a:bodyPr/>
                    <a:lstStyle/>
                    <a:p>
                      <a:pPr marL="0" marR="0" algn="ctr">
                        <a:spcBef>
                          <a:spcPts val="0"/>
                        </a:spcBef>
                        <a:spcAft>
                          <a:spcPts val="0"/>
                        </a:spcAft>
                      </a:pPr>
                      <a:r>
                        <a:rPr lang="en-US" sz="1400" dirty="0">
                          <a:effectLst/>
                        </a:rPr>
                        <a:t>D</a:t>
                      </a:r>
                    </a:p>
                    <a:p>
                      <a:pPr marL="0" marR="0" algn="ctr">
                        <a:spcBef>
                          <a:spcPts val="0"/>
                        </a:spcBef>
                        <a:spcAft>
                          <a:spcPts val="0"/>
                        </a:spcAft>
                      </a:pPr>
                      <a:r>
                        <a:rPr lang="en-US" sz="1400" dirty="0">
                          <a:effectLst/>
                        </a:rPr>
                        <a:t>Office-based</a:t>
                      </a:r>
                      <a:endParaRPr lang="en-US" sz="1400" dirty="0">
                        <a:effectLst/>
                        <a:latin typeface="Times New Roman" panose="02020603050405020304" pitchFamily="18" charset="0"/>
                        <a:ea typeface="Times New Roman" panose="02020603050405020304" pitchFamily="18" charset="0"/>
                      </a:endParaRPr>
                    </a:p>
                  </a:txBody>
                  <a:tcPr marL="66003" marR="66003" marT="0" marB="0" anchor="ctr"/>
                </a:tc>
                <a:tc>
                  <a:txBody>
                    <a:bodyPr/>
                    <a:lstStyle/>
                    <a:p>
                      <a:pPr marL="0" marR="0">
                        <a:spcBef>
                          <a:spcPts val="0"/>
                        </a:spcBef>
                        <a:spcAft>
                          <a:spcPts val="0"/>
                        </a:spcAft>
                      </a:pPr>
                      <a:r>
                        <a:rPr lang="en-US" sz="1200" dirty="0">
                          <a:effectLst/>
                        </a:rPr>
                        <a:t>52          Business</a:t>
                      </a:r>
                    </a:p>
                    <a:p>
                      <a:pPr marL="0" marR="0">
                        <a:spcBef>
                          <a:spcPts val="0"/>
                        </a:spcBef>
                        <a:spcAft>
                          <a:spcPts val="0"/>
                        </a:spcAft>
                      </a:pPr>
                      <a:r>
                        <a:rPr lang="en-US" sz="1200" dirty="0">
                          <a:effectLst/>
                        </a:rPr>
                        <a:t>13          Education</a:t>
                      </a:r>
                    </a:p>
                    <a:p>
                      <a:pPr marL="0" marR="0">
                        <a:spcBef>
                          <a:spcPts val="0"/>
                        </a:spcBef>
                        <a:spcAft>
                          <a:spcPts val="0"/>
                        </a:spcAft>
                      </a:pPr>
                      <a:r>
                        <a:rPr lang="en-US" sz="1200" dirty="0">
                          <a:effectLst/>
                        </a:rPr>
                        <a:t>22          Law</a:t>
                      </a:r>
                    </a:p>
                    <a:p>
                      <a:pPr marL="0" marR="0">
                        <a:spcBef>
                          <a:spcPts val="0"/>
                        </a:spcBef>
                        <a:spcAft>
                          <a:spcPts val="0"/>
                        </a:spcAft>
                      </a:pPr>
                      <a:r>
                        <a:rPr lang="en-US" sz="1200" dirty="0">
                          <a:effectLst/>
                        </a:rPr>
                        <a:t>27          Math</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tc gridSpan="2">
                  <a:txBody>
                    <a:bodyPr/>
                    <a:lstStyle/>
                    <a:p>
                      <a:pPr marL="0" marR="0">
                        <a:spcBef>
                          <a:spcPts val="0"/>
                        </a:spcBef>
                        <a:spcAft>
                          <a:spcPts val="0"/>
                        </a:spcAft>
                      </a:pPr>
                      <a:r>
                        <a:rPr lang="en-US" sz="1200" dirty="0">
                          <a:effectLst/>
                        </a:rPr>
                        <a:t>23 &amp; 45   Social Sciences &amp; Humanities</a:t>
                      </a:r>
                    </a:p>
                    <a:p>
                      <a:pPr marL="0" marR="0">
                        <a:spcBef>
                          <a:spcPts val="0"/>
                        </a:spcBef>
                        <a:spcAft>
                          <a:spcPts val="0"/>
                        </a:spcAft>
                      </a:pPr>
                      <a:r>
                        <a:rPr lang="en-US" sz="1200" dirty="0">
                          <a:effectLst/>
                        </a:rPr>
                        <a:t>44.07      Social Work</a:t>
                      </a:r>
                    </a:p>
                    <a:p>
                      <a:pPr marL="0" marR="0">
                        <a:spcBef>
                          <a:spcPts val="0"/>
                        </a:spcBef>
                        <a:spcAft>
                          <a:spcPts val="0"/>
                        </a:spcAft>
                      </a:pPr>
                      <a:r>
                        <a:rPr lang="en-US" sz="1200" dirty="0">
                          <a:effectLst/>
                        </a:rPr>
                        <a:t>27.05      Statistics</a:t>
                      </a:r>
                      <a:endParaRPr lang="en-US" sz="1200" dirty="0">
                        <a:effectLst/>
                        <a:latin typeface="Times New Roman" panose="02020603050405020304" pitchFamily="18" charset="0"/>
                        <a:ea typeface="Times New Roman" panose="02020603050405020304" pitchFamily="18" charset="0"/>
                      </a:endParaRPr>
                    </a:p>
                  </a:txBody>
                  <a:tcPr marL="66003" marR="66003" marT="0" marB="0" anchor="ctr"/>
                </a:tc>
                <a:tc hMerge="1">
                  <a:txBody>
                    <a:bodyPr/>
                    <a:lstStyle/>
                    <a:p>
                      <a:endParaRPr lang="en-US"/>
                    </a:p>
                  </a:txBody>
                  <a:tcPr/>
                </a:tc>
                <a:extLst>
                  <a:ext uri="{0D108BD9-81ED-4DB2-BD59-A6C34878D82A}">
                    <a16:rowId xmlns:a16="http://schemas.microsoft.com/office/drawing/2014/main" val="1538442791"/>
                  </a:ext>
                </a:extLst>
              </a:tr>
            </a:tbl>
          </a:graphicData>
        </a:graphic>
      </p:graphicFrame>
      <p:sp>
        <p:nvSpPr>
          <p:cNvPr id="3" name="TextBox 2">
            <a:extLst>
              <a:ext uri="{FF2B5EF4-FFF2-40B4-BE49-F238E27FC236}">
                <a16:creationId xmlns:a16="http://schemas.microsoft.com/office/drawing/2014/main" id="{04BB4871-FE9F-444B-A102-E0E058E42A74}"/>
              </a:ext>
            </a:extLst>
          </p:cNvPr>
          <p:cNvSpPr txBox="1"/>
          <p:nvPr/>
        </p:nvSpPr>
        <p:spPr>
          <a:xfrm>
            <a:off x="0" y="0"/>
            <a:ext cx="7167860" cy="523220"/>
          </a:xfrm>
          <a:prstGeom prst="rect">
            <a:avLst/>
          </a:prstGeom>
          <a:noFill/>
        </p:spPr>
        <p:txBody>
          <a:bodyPr wrap="none" rtlCol="0">
            <a:spAutoFit/>
          </a:bodyPr>
          <a:lstStyle/>
          <a:p>
            <a:r>
              <a:rPr lang="en-US" sz="2800" dirty="0">
                <a:solidFill>
                  <a:schemeClr val="bg1"/>
                </a:solidFill>
              </a:rPr>
              <a:t>Part IV B   Research Labs by Research Personnel </a:t>
            </a:r>
          </a:p>
        </p:txBody>
      </p:sp>
      <p:sp>
        <p:nvSpPr>
          <p:cNvPr id="4" name="Rectangle 3">
            <a:extLst>
              <a:ext uri="{FF2B5EF4-FFF2-40B4-BE49-F238E27FC236}">
                <a16:creationId xmlns:a16="http://schemas.microsoft.com/office/drawing/2014/main" id="{6E8570A3-3B7E-46B9-AA3F-A4D2B257572A}"/>
              </a:ext>
            </a:extLst>
          </p:cNvPr>
          <p:cNvSpPr/>
          <p:nvPr/>
        </p:nvSpPr>
        <p:spPr>
          <a:xfrm>
            <a:off x="530940" y="1789471"/>
            <a:ext cx="1130710" cy="48374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2862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C7D627D-95E5-4FF2-A0DB-BBAE41CF74D4}"/>
              </a:ext>
            </a:extLst>
          </p:cNvPr>
          <p:cNvGraphicFramePr>
            <a:graphicFrameLocks noGrp="1"/>
          </p:cNvGraphicFramePr>
          <p:nvPr>
            <p:extLst>
              <p:ext uri="{D42A27DB-BD31-4B8C-83A1-F6EECF244321}">
                <p14:modId xmlns:p14="http://schemas.microsoft.com/office/powerpoint/2010/main" val="3539553069"/>
              </p:ext>
            </p:extLst>
          </p:nvPr>
        </p:nvGraphicFramePr>
        <p:xfrm>
          <a:off x="1789471" y="1730478"/>
          <a:ext cx="8613058" cy="3732979"/>
        </p:xfrm>
        <a:graphic>
          <a:graphicData uri="http://schemas.openxmlformats.org/drawingml/2006/table">
            <a:tbl>
              <a:tblPr firstRow="1" firstCol="1" lastRow="1" lastCol="1" bandRow="1" bandCol="1"/>
              <a:tblGrid>
                <a:gridCol w="1986230">
                  <a:extLst>
                    <a:ext uri="{9D8B030D-6E8A-4147-A177-3AD203B41FA5}">
                      <a16:colId xmlns:a16="http://schemas.microsoft.com/office/drawing/2014/main" val="593867366"/>
                    </a:ext>
                  </a:extLst>
                </a:gridCol>
                <a:gridCol w="1718066">
                  <a:extLst>
                    <a:ext uri="{9D8B030D-6E8A-4147-A177-3AD203B41FA5}">
                      <a16:colId xmlns:a16="http://schemas.microsoft.com/office/drawing/2014/main" val="1571697641"/>
                    </a:ext>
                  </a:extLst>
                </a:gridCol>
                <a:gridCol w="1636254">
                  <a:extLst>
                    <a:ext uri="{9D8B030D-6E8A-4147-A177-3AD203B41FA5}">
                      <a16:colId xmlns:a16="http://schemas.microsoft.com/office/drawing/2014/main" val="38249016"/>
                    </a:ext>
                  </a:extLst>
                </a:gridCol>
                <a:gridCol w="1636254">
                  <a:extLst>
                    <a:ext uri="{9D8B030D-6E8A-4147-A177-3AD203B41FA5}">
                      <a16:colId xmlns:a16="http://schemas.microsoft.com/office/drawing/2014/main" val="1538865333"/>
                    </a:ext>
                  </a:extLst>
                </a:gridCol>
                <a:gridCol w="1636254">
                  <a:extLst>
                    <a:ext uri="{9D8B030D-6E8A-4147-A177-3AD203B41FA5}">
                      <a16:colId xmlns:a16="http://schemas.microsoft.com/office/drawing/2014/main" val="3594753175"/>
                    </a:ext>
                  </a:extLst>
                </a:gridCol>
              </a:tblGrid>
              <a:tr h="658761">
                <a:tc>
                  <a:txBody>
                    <a:bodyPr/>
                    <a:lstStyle/>
                    <a:p>
                      <a:pPr marL="0" marR="0">
                        <a:spcBef>
                          <a:spcPts val="0"/>
                        </a:spcBef>
                        <a:spcAft>
                          <a:spcPts val="0"/>
                        </a:spcAft>
                      </a:pPr>
                      <a:endParaRPr lang="en-US" sz="1800" b="1" dirty="0">
                        <a:solidFill>
                          <a:srgbClr val="FFFFFF"/>
                        </a:solidFill>
                        <a:effectLst/>
                        <a:latin typeface="+mn-lt"/>
                        <a:ea typeface="Times New Roman" panose="02020603050405020304" pitchFamily="18" charset="0"/>
                      </a:endParaRPr>
                    </a:p>
                    <a:p>
                      <a:pPr marL="0" marR="0">
                        <a:spcBef>
                          <a:spcPts val="0"/>
                        </a:spcBef>
                        <a:spcAft>
                          <a:spcPts val="0"/>
                        </a:spcAft>
                      </a:pPr>
                      <a:r>
                        <a:rPr lang="en-US" sz="1800" b="1" dirty="0">
                          <a:solidFill>
                            <a:srgbClr val="FFFFFF"/>
                          </a:solidFill>
                          <a:effectLst/>
                          <a:latin typeface="+mn-lt"/>
                          <a:ea typeface="Times New Roman" panose="02020603050405020304" pitchFamily="18" charset="0"/>
                        </a:rPr>
                        <a:t>Personnel Category</a:t>
                      </a:r>
                      <a:endParaRPr lang="en-US" sz="1800" dirty="0">
                        <a:effectLst/>
                        <a:latin typeface="+mn-lt"/>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800" b="1" dirty="0">
                          <a:solidFill>
                            <a:srgbClr val="FFFFFF"/>
                          </a:solidFill>
                          <a:effectLst/>
                          <a:latin typeface="+mn-lt"/>
                          <a:ea typeface="Times New Roman" panose="02020603050405020304" pitchFamily="18" charset="0"/>
                        </a:rPr>
                        <a:t>A</a:t>
                      </a:r>
                      <a:endParaRPr lang="en-US" sz="1800" dirty="0">
                        <a:effectLst/>
                        <a:latin typeface="+mn-lt"/>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800" b="1" dirty="0">
                          <a:solidFill>
                            <a:srgbClr val="FFFFFF"/>
                          </a:solidFill>
                          <a:effectLst/>
                          <a:latin typeface="+mn-lt"/>
                          <a:ea typeface="Times New Roman" panose="02020603050405020304" pitchFamily="18" charset="0"/>
                        </a:rPr>
                        <a:t>B</a:t>
                      </a:r>
                      <a:endParaRPr lang="en-US" sz="1800" dirty="0">
                        <a:effectLst/>
                        <a:latin typeface="+mn-lt"/>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800" b="1" dirty="0">
                          <a:solidFill>
                            <a:srgbClr val="FFFFFF"/>
                          </a:solidFill>
                          <a:effectLst/>
                          <a:latin typeface="+mn-lt"/>
                          <a:ea typeface="Times New Roman" panose="02020603050405020304" pitchFamily="18" charset="0"/>
                        </a:rPr>
                        <a:t>C</a:t>
                      </a:r>
                      <a:endParaRPr lang="en-US" sz="1800" dirty="0">
                        <a:effectLst/>
                        <a:latin typeface="+mn-lt"/>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800" b="1" dirty="0">
                          <a:solidFill>
                            <a:srgbClr val="FFFFFF"/>
                          </a:solidFill>
                          <a:effectLst/>
                          <a:latin typeface="+mn-lt"/>
                          <a:ea typeface="Times New Roman" panose="02020603050405020304" pitchFamily="18" charset="0"/>
                        </a:rPr>
                        <a:t>D</a:t>
                      </a:r>
                      <a:endParaRPr lang="en-US" sz="1800" dirty="0">
                        <a:effectLst/>
                        <a:latin typeface="+mn-lt"/>
                        <a:ea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52220114"/>
                  </a:ext>
                </a:extLst>
              </a:tr>
              <a:tr h="439174">
                <a:tc>
                  <a:txBody>
                    <a:bodyPr/>
                    <a:lstStyle/>
                    <a:p>
                      <a:pPr marL="0" marR="0">
                        <a:spcBef>
                          <a:spcPts val="0"/>
                        </a:spcBef>
                        <a:spcAft>
                          <a:spcPts val="0"/>
                        </a:spcAft>
                      </a:pPr>
                      <a:r>
                        <a:rPr lang="en-US" sz="1800" dirty="0">
                          <a:effectLst/>
                          <a:latin typeface="+mn-lt"/>
                          <a:ea typeface="Times New Roman" panose="02020603050405020304" pitchFamily="18" charset="0"/>
                        </a:rPr>
                        <a:t>Faculty</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600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450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300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086350"/>
                  </a:ext>
                </a:extLst>
              </a:tr>
              <a:tr h="439174">
                <a:tc>
                  <a:txBody>
                    <a:bodyPr/>
                    <a:lstStyle/>
                    <a:p>
                      <a:pPr marL="0" marR="0">
                        <a:spcBef>
                          <a:spcPts val="0"/>
                        </a:spcBef>
                        <a:spcAft>
                          <a:spcPts val="0"/>
                        </a:spcAft>
                      </a:pPr>
                      <a:r>
                        <a:rPr lang="en-US" sz="1800">
                          <a:effectLst/>
                          <a:latin typeface="+mn-lt"/>
                          <a:ea typeface="Times New Roman" panose="02020603050405020304" pitchFamily="18" charset="0"/>
                        </a:rPr>
                        <a:t>PhD</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300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225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150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048318"/>
                  </a:ext>
                </a:extLst>
              </a:tr>
              <a:tr h="439174">
                <a:tc>
                  <a:txBody>
                    <a:bodyPr/>
                    <a:lstStyle/>
                    <a:p>
                      <a:pPr marL="0" marR="0">
                        <a:spcBef>
                          <a:spcPts val="0"/>
                        </a:spcBef>
                        <a:spcAft>
                          <a:spcPts val="0"/>
                        </a:spcAft>
                      </a:pPr>
                      <a:r>
                        <a:rPr lang="en-US" sz="1800">
                          <a:effectLst/>
                          <a:latin typeface="+mn-lt"/>
                          <a:ea typeface="Times New Roman" panose="02020603050405020304" pitchFamily="18" charset="0"/>
                        </a:rPr>
                        <a:t>Non-Faculty</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300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225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150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46625"/>
                  </a:ext>
                </a:extLst>
              </a:tr>
              <a:tr h="439174">
                <a:tc>
                  <a:txBody>
                    <a:bodyPr/>
                    <a:lstStyle/>
                    <a:p>
                      <a:pPr marL="0" marR="0">
                        <a:spcBef>
                          <a:spcPts val="0"/>
                        </a:spcBef>
                        <a:spcAft>
                          <a:spcPts val="0"/>
                        </a:spcAft>
                      </a:pPr>
                      <a:r>
                        <a:rPr lang="en-US" sz="1800">
                          <a:effectLst/>
                          <a:latin typeface="+mn-lt"/>
                          <a:ea typeface="Times New Roman" panose="02020603050405020304" pitchFamily="18" charset="0"/>
                        </a:rPr>
                        <a:t>GRA/GTA</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100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75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75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52519"/>
                  </a:ext>
                </a:extLst>
              </a:tr>
              <a:tr h="439174">
                <a:tc>
                  <a:txBody>
                    <a:bodyPr/>
                    <a:lstStyle/>
                    <a:p>
                      <a:pPr marL="0" marR="0">
                        <a:spcBef>
                          <a:spcPts val="0"/>
                        </a:spcBef>
                        <a:spcAft>
                          <a:spcPts val="0"/>
                        </a:spcAft>
                      </a:pPr>
                      <a:r>
                        <a:rPr lang="en-US" sz="1800">
                          <a:effectLst/>
                          <a:latin typeface="+mn-lt"/>
                          <a:ea typeface="Times New Roman" panose="02020603050405020304" pitchFamily="18" charset="0"/>
                        </a:rPr>
                        <a:t>UGs</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30323"/>
                  </a:ext>
                </a:extLst>
              </a:tr>
              <a:tr h="439174">
                <a:tc>
                  <a:txBody>
                    <a:bodyPr/>
                    <a:lstStyle/>
                    <a:p>
                      <a:pPr marL="0" marR="0">
                        <a:spcBef>
                          <a:spcPts val="0"/>
                        </a:spcBef>
                        <a:spcAft>
                          <a:spcPts val="0"/>
                        </a:spcAft>
                      </a:pPr>
                      <a:r>
                        <a:rPr lang="en-US" sz="1800">
                          <a:effectLst/>
                          <a:latin typeface="+mn-lt"/>
                          <a:ea typeface="Times New Roman" panose="02020603050405020304" pitchFamily="18" charset="0"/>
                        </a:rPr>
                        <a:t>Visitor/Adjunct</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300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225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mn-lt"/>
                          <a:ea typeface="Times New Roman" panose="02020603050405020304" pitchFamily="18" charset="0"/>
                        </a:rPr>
                        <a:t>150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50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482334"/>
                  </a:ext>
                </a:extLst>
              </a:tr>
              <a:tr h="439174">
                <a:tc>
                  <a:txBody>
                    <a:bodyPr/>
                    <a:lstStyle/>
                    <a:p>
                      <a:pPr marL="0" marR="0">
                        <a:spcBef>
                          <a:spcPts val="0"/>
                        </a:spcBef>
                        <a:spcAft>
                          <a:spcPts val="0"/>
                        </a:spcAft>
                      </a:pPr>
                      <a:r>
                        <a:rPr lang="en-US" sz="1800" dirty="0">
                          <a:effectLst/>
                          <a:latin typeface="+mn-lt"/>
                          <a:ea typeface="Times New Roman" panose="02020603050405020304" pitchFamily="18" charset="0"/>
                        </a:rPr>
                        <a:t>% Support</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40%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35%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25%</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ea typeface="Times New Roman" panose="02020603050405020304" pitchFamily="18" charset="0"/>
                        </a:rPr>
                        <a:t>20%</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7472405"/>
                  </a:ext>
                </a:extLst>
              </a:tr>
            </a:tbl>
          </a:graphicData>
        </a:graphic>
      </p:graphicFrame>
      <p:sp>
        <p:nvSpPr>
          <p:cNvPr id="4" name="TextBox 3">
            <a:extLst>
              <a:ext uri="{FF2B5EF4-FFF2-40B4-BE49-F238E27FC236}">
                <a16:creationId xmlns:a16="http://schemas.microsoft.com/office/drawing/2014/main" id="{9C600953-5C9F-42A9-9C47-437C3C73D938}"/>
              </a:ext>
            </a:extLst>
          </p:cNvPr>
          <p:cNvSpPr txBox="1"/>
          <p:nvPr/>
        </p:nvSpPr>
        <p:spPr>
          <a:xfrm>
            <a:off x="0" y="0"/>
            <a:ext cx="7167860" cy="523220"/>
          </a:xfrm>
          <a:prstGeom prst="rect">
            <a:avLst/>
          </a:prstGeom>
          <a:noFill/>
        </p:spPr>
        <p:txBody>
          <a:bodyPr wrap="none" rtlCol="0">
            <a:spAutoFit/>
          </a:bodyPr>
          <a:lstStyle/>
          <a:p>
            <a:r>
              <a:rPr lang="en-US" sz="2800" dirty="0">
                <a:solidFill>
                  <a:schemeClr val="bg1"/>
                </a:solidFill>
              </a:rPr>
              <a:t>Part IV B   Research Labs by Research Personnel </a:t>
            </a:r>
          </a:p>
        </p:txBody>
      </p:sp>
      <p:sp>
        <p:nvSpPr>
          <p:cNvPr id="5" name="TextBox 4">
            <a:extLst>
              <a:ext uri="{FF2B5EF4-FFF2-40B4-BE49-F238E27FC236}">
                <a16:creationId xmlns:a16="http://schemas.microsoft.com/office/drawing/2014/main" id="{02ACDA3C-97D1-42D6-9E27-1DA8A30538C4}"/>
              </a:ext>
            </a:extLst>
          </p:cNvPr>
          <p:cNvSpPr txBox="1"/>
          <p:nvPr/>
        </p:nvSpPr>
        <p:spPr>
          <a:xfrm>
            <a:off x="4119722" y="1276552"/>
            <a:ext cx="3915880" cy="369332"/>
          </a:xfrm>
          <a:prstGeom prst="rect">
            <a:avLst/>
          </a:prstGeom>
          <a:noFill/>
        </p:spPr>
        <p:txBody>
          <a:bodyPr wrap="none" rtlCol="0">
            <a:spAutoFit/>
          </a:bodyPr>
          <a:lstStyle/>
          <a:p>
            <a:r>
              <a:rPr lang="en-US" dirty="0"/>
              <a:t>NASF Multipliers by Discipline Category </a:t>
            </a:r>
          </a:p>
        </p:txBody>
      </p:sp>
      <p:sp>
        <p:nvSpPr>
          <p:cNvPr id="6" name="Rectangle 5">
            <a:extLst>
              <a:ext uri="{FF2B5EF4-FFF2-40B4-BE49-F238E27FC236}">
                <a16:creationId xmlns:a16="http://schemas.microsoft.com/office/drawing/2014/main" id="{DE6C1D38-D9BF-4B23-8B3A-D4D68BAF784B}"/>
              </a:ext>
            </a:extLst>
          </p:cNvPr>
          <p:cNvSpPr/>
          <p:nvPr/>
        </p:nvSpPr>
        <p:spPr>
          <a:xfrm>
            <a:off x="3765754" y="1626220"/>
            <a:ext cx="6784258" cy="40273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84854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3D9A3B5-3020-4AEE-8C9F-933F4C2ECD28}"/>
              </a:ext>
            </a:extLst>
          </p:cNvPr>
          <p:cNvGraphicFramePr>
            <a:graphicFrameLocks noGrp="1"/>
          </p:cNvGraphicFramePr>
          <p:nvPr>
            <p:extLst>
              <p:ext uri="{D42A27DB-BD31-4B8C-83A1-F6EECF244321}">
                <p14:modId xmlns:p14="http://schemas.microsoft.com/office/powerpoint/2010/main" val="923031265"/>
              </p:ext>
            </p:extLst>
          </p:nvPr>
        </p:nvGraphicFramePr>
        <p:xfrm>
          <a:off x="521110" y="1167386"/>
          <a:ext cx="10903973" cy="3114040"/>
        </p:xfrm>
        <a:graphic>
          <a:graphicData uri="http://schemas.openxmlformats.org/drawingml/2006/table">
            <a:tbl>
              <a:tblPr firstRow="1" bandRow="1">
                <a:tableStyleId>{5C22544A-7EE6-4342-B048-85BDC9FD1C3A}</a:tableStyleId>
              </a:tblPr>
              <a:tblGrid>
                <a:gridCol w="1406013">
                  <a:extLst>
                    <a:ext uri="{9D8B030D-6E8A-4147-A177-3AD203B41FA5}">
                      <a16:colId xmlns:a16="http://schemas.microsoft.com/office/drawing/2014/main" val="2760231567"/>
                    </a:ext>
                  </a:extLst>
                </a:gridCol>
                <a:gridCol w="550606">
                  <a:extLst>
                    <a:ext uri="{9D8B030D-6E8A-4147-A177-3AD203B41FA5}">
                      <a16:colId xmlns:a16="http://schemas.microsoft.com/office/drawing/2014/main" val="4134161173"/>
                    </a:ext>
                  </a:extLst>
                </a:gridCol>
                <a:gridCol w="747252">
                  <a:extLst>
                    <a:ext uri="{9D8B030D-6E8A-4147-A177-3AD203B41FA5}">
                      <a16:colId xmlns:a16="http://schemas.microsoft.com/office/drawing/2014/main" val="795502129"/>
                    </a:ext>
                  </a:extLst>
                </a:gridCol>
                <a:gridCol w="570271">
                  <a:extLst>
                    <a:ext uri="{9D8B030D-6E8A-4147-A177-3AD203B41FA5}">
                      <a16:colId xmlns:a16="http://schemas.microsoft.com/office/drawing/2014/main" val="2096180012"/>
                    </a:ext>
                  </a:extLst>
                </a:gridCol>
                <a:gridCol w="570271">
                  <a:extLst>
                    <a:ext uri="{9D8B030D-6E8A-4147-A177-3AD203B41FA5}">
                      <a16:colId xmlns:a16="http://schemas.microsoft.com/office/drawing/2014/main" val="433250924"/>
                    </a:ext>
                  </a:extLst>
                </a:gridCol>
                <a:gridCol w="589935">
                  <a:extLst>
                    <a:ext uri="{9D8B030D-6E8A-4147-A177-3AD203B41FA5}">
                      <a16:colId xmlns:a16="http://schemas.microsoft.com/office/drawing/2014/main" val="2456431385"/>
                    </a:ext>
                  </a:extLst>
                </a:gridCol>
                <a:gridCol w="629265">
                  <a:extLst>
                    <a:ext uri="{9D8B030D-6E8A-4147-A177-3AD203B41FA5}">
                      <a16:colId xmlns:a16="http://schemas.microsoft.com/office/drawing/2014/main" val="1506572160"/>
                    </a:ext>
                  </a:extLst>
                </a:gridCol>
                <a:gridCol w="835742">
                  <a:extLst>
                    <a:ext uri="{9D8B030D-6E8A-4147-A177-3AD203B41FA5}">
                      <a16:colId xmlns:a16="http://schemas.microsoft.com/office/drawing/2014/main" val="3086517204"/>
                    </a:ext>
                  </a:extLst>
                </a:gridCol>
                <a:gridCol w="717754">
                  <a:extLst>
                    <a:ext uri="{9D8B030D-6E8A-4147-A177-3AD203B41FA5}">
                      <a16:colId xmlns:a16="http://schemas.microsoft.com/office/drawing/2014/main" val="3028848916"/>
                    </a:ext>
                  </a:extLst>
                </a:gridCol>
                <a:gridCol w="757084">
                  <a:extLst>
                    <a:ext uri="{9D8B030D-6E8A-4147-A177-3AD203B41FA5}">
                      <a16:colId xmlns:a16="http://schemas.microsoft.com/office/drawing/2014/main" val="717492046"/>
                    </a:ext>
                  </a:extLst>
                </a:gridCol>
                <a:gridCol w="1186335">
                  <a:extLst>
                    <a:ext uri="{9D8B030D-6E8A-4147-A177-3AD203B41FA5}">
                      <a16:colId xmlns:a16="http://schemas.microsoft.com/office/drawing/2014/main" val="3246506537"/>
                    </a:ext>
                  </a:extLst>
                </a:gridCol>
                <a:gridCol w="1232401">
                  <a:extLst>
                    <a:ext uri="{9D8B030D-6E8A-4147-A177-3AD203B41FA5}">
                      <a16:colId xmlns:a16="http://schemas.microsoft.com/office/drawing/2014/main" val="1543107239"/>
                    </a:ext>
                  </a:extLst>
                </a:gridCol>
                <a:gridCol w="1111044">
                  <a:extLst>
                    <a:ext uri="{9D8B030D-6E8A-4147-A177-3AD203B41FA5}">
                      <a16:colId xmlns:a16="http://schemas.microsoft.com/office/drawing/2014/main" val="3546184875"/>
                    </a:ext>
                  </a:extLst>
                </a:gridCol>
              </a:tblGrid>
              <a:tr h="370840">
                <a:tc>
                  <a:txBody>
                    <a:bodyPr/>
                    <a:lstStyle/>
                    <a:p>
                      <a:r>
                        <a:rPr lang="en-US" sz="1400" dirty="0"/>
                        <a:t>Personnel Category</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A</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B</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C</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D</a:t>
                      </a:r>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noFill/>
                  </a:tcPr>
                </a:tc>
                <a:tc>
                  <a:txBody>
                    <a:bodyPr/>
                    <a:lstStyle/>
                    <a:p>
                      <a:pPr algn="ctr"/>
                      <a:endParaRPr lang="en-US" sz="1400" dirty="0"/>
                    </a:p>
                    <a:p>
                      <a:pPr algn="ctr"/>
                      <a:r>
                        <a:rPr lang="en-US" sz="1400" dirty="0"/>
                        <a:t>A</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B</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C</a:t>
                      </a:r>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p>
                      <a:pPr algn="ctr"/>
                      <a:r>
                        <a:rPr lang="en-US" sz="1400" dirty="0"/>
                        <a:t>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Research Lab NASF</a:t>
                      </a:r>
                    </a:p>
                  </a:txBody>
                  <a:tcPr>
                    <a:lnB w="12700" cap="flat" cmpd="sng" algn="ctr">
                      <a:solidFill>
                        <a:schemeClr val="tx1"/>
                      </a:solidFill>
                      <a:prstDash val="solid"/>
                      <a:round/>
                      <a:headEnd type="none" w="med" len="med"/>
                      <a:tailEnd type="none" w="med" len="med"/>
                    </a:lnB>
                  </a:tcPr>
                </a:tc>
                <a:tc>
                  <a:txBody>
                    <a:bodyPr/>
                    <a:lstStyle/>
                    <a:p>
                      <a:pPr algn="ctr"/>
                      <a:r>
                        <a:rPr lang="en-US" sz="1400" dirty="0"/>
                        <a:t>Lab Support NASF</a:t>
                      </a:r>
                    </a:p>
                  </a:txBody>
                  <a:tcPr>
                    <a:lnB w="12700" cap="flat" cmpd="sng" algn="ctr">
                      <a:solidFill>
                        <a:schemeClr val="tx1"/>
                      </a:solidFill>
                      <a:prstDash val="solid"/>
                      <a:round/>
                      <a:headEnd type="none" w="med" len="med"/>
                      <a:tailEnd type="none" w="med" len="med"/>
                    </a:lnB>
                  </a:tcPr>
                </a:tc>
                <a:tc>
                  <a:txBody>
                    <a:bodyPr/>
                    <a:lstStyle/>
                    <a:p>
                      <a:pPr algn="ctr"/>
                      <a:r>
                        <a:rPr lang="en-US" sz="1400" dirty="0"/>
                        <a:t>Total NASF</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457024"/>
                  </a:ext>
                </a:extLst>
              </a:tr>
              <a:tr h="370840">
                <a:tc>
                  <a:txBody>
                    <a:bodyPr/>
                    <a:lstStyle/>
                    <a:p>
                      <a:r>
                        <a:rPr lang="en-US" sz="1600" dirty="0"/>
                        <a:t>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14.2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sz="1600" dirty="0"/>
                        <a:t>122.5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sz="1600" dirty="0"/>
                        <a:t>68.0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US" sz="1600" dirty="0"/>
                        <a:t>77.0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r>
                        <a:rPr lang="en-US" sz="1600" dirty="0"/>
                        <a:t>87,895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t>43,125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t>131,020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8859066"/>
                  </a:ext>
                </a:extLst>
              </a:tr>
              <a:tr h="370840">
                <a:tc>
                  <a:txBody>
                    <a:bodyPr/>
                    <a:lstStyle/>
                    <a:p>
                      <a:r>
                        <a:rPr lang="en-US" sz="1600" dirty="0"/>
                        <a:t>PhD, Post Doc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1373114"/>
                  </a:ext>
                </a:extLst>
              </a:tr>
              <a:tr h="370840">
                <a:tc>
                  <a:txBody>
                    <a:bodyPr/>
                    <a:lstStyle/>
                    <a:p>
                      <a:r>
                        <a:rPr lang="en-US" sz="1600" dirty="0"/>
                        <a:t>Non-Faculty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2724072"/>
                  </a:ext>
                </a:extLst>
              </a:tr>
              <a:tr h="370840">
                <a:tc>
                  <a:txBody>
                    <a:bodyPr/>
                    <a:lstStyle/>
                    <a:p>
                      <a:r>
                        <a:rPr lang="en-US" sz="1600" dirty="0"/>
                        <a:t>GRA / GTA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779535"/>
                  </a:ext>
                </a:extLst>
              </a:tr>
              <a:tr h="370840">
                <a:tc>
                  <a:txBody>
                    <a:bodyPr/>
                    <a:lstStyle/>
                    <a:p>
                      <a:r>
                        <a:rPr lang="en-US" sz="1600" dirty="0"/>
                        <a:t>Undergrad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3200074"/>
                  </a:ext>
                </a:extLst>
              </a:tr>
              <a:tr h="370840">
                <a:tc>
                  <a:txBody>
                    <a:bodyPr/>
                    <a:lstStyle/>
                    <a:p>
                      <a:r>
                        <a:rPr lang="en-US" sz="1600" dirty="0"/>
                        <a:t>Visit/Adjunct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algn="ctr"/>
                      <a:r>
                        <a:rPr lang="en-US" sz="16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1956637"/>
                  </a:ext>
                </a:extLst>
              </a:tr>
              <a:tr h="370840">
                <a:tc>
                  <a:txBody>
                    <a:bodyPr/>
                    <a:lstStyle/>
                    <a:p>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gn="ctr"/>
                      <a:r>
                        <a:rPr lang="en-US" sz="1600"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gn="ctr"/>
                      <a:r>
                        <a:rPr lang="en-US" sz="16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gn="ctr"/>
                      <a:r>
                        <a:rPr lang="en-US" sz="16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4867608"/>
                  </a:ext>
                </a:extLst>
              </a:tr>
            </a:tbl>
          </a:graphicData>
        </a:graphic>
      </p:graphicFrame>
      <p:sp>
        <p:nvSpPr>
          <p:cNvPr id="4" name="TextBox 3">
            <a:extLst>
              <a:ext uri="{FF2B5EF4-FFF2-40B4-BE49-F238E27FC236}">
                <a16:creationId xmlns:a16="http://schemas.microsoft.com/office/drawing/2014/main" id="{B025D8B0-BAF4-4CE3-8115-1595433DF3FE}"/>
              </a:ext>
            </a:extLst>
          </p:cNvPr>
          <p:cNvSpPr txBox="1"/>
          <p:nvPr/>
        </p:nvSpPr>
        <p:spPr>
          <a:xfrm>
            <a:off x="29496" y="49163"/>
            <a:ext cx="7167860" cy="523220"/>
          </a:xfrm>
          <a:prstGeom prst="rect">
            <a:avLst/>
          </a:prstGeom>
          <a:noFill/>
        </p:spPr>
        <p:txBody>
          <a:bodyPr wrap="none" rtlCol="0">
            <a:spAutoFit/>
          </a:bodyPr>
          <a:lstStyle/>
          <a:p>
            <a:r>
              <a:rPr lang="en-US" sz="2800" dirty="0">
                <a:solidFill>
                  <a:schemeClr val="bg1"/>
                </a:solidFill>
              </a:rPr>
              <a:t>Part IV B   Research Labs by Research Personnel </a:t>
            </a:r>
          </a:p>
        </p:txBody>
      </p:sp>
      <p:sp>
        <p:nvSpPr>
          <p:cNvPr id="3" name="TextBox 2">
            <a:extLst>
              <a:ext uri="{FF2B5EF4-FFF2-40B4-BE49-F238E27FC236}">
                <a16:creationId xmlns:a16="http://schemas.microsoft.com/office/drawing/2014/main" id="{181F24EE-F7AC-4C91-8C1F-E3BEF9EE527D}"/>
              </a:ext>
            </a:extLst>
          </p:cNvPr>
          <p:cNvSpPr txBox="1"/>
          <p:nvPr/>
        </p:nvSpPr>
        <p:spPr>
          <a:xfrm>
            <a:off x="1988723" y="798054"/>
            <a:ext cx="2278472" cy="369332"/>
          </a:xfrm>
          <a:prstGeom prst="rect">
            <a:avLst/>
          </a:prstGeom>
          <a:noFill/>
        </p:spPr>
        <p:txBody>
          <a:bodyPr wrap="square" rtlCol="0">
            <a:spAutoFit/>
          </a:bodyPr>
          <a:lstStyle/>
          <a:p>
            <a:r>
              <a:rPr lang="en-US" dirty="0"/>
              <a:t>Discipline Group - FTE</a:t>
            </a:r>
          </a:p>
        </p:txBody>
      </p:sp>
      <p:sp>
        <p:nvSpPr>
          <p:cNvPr id="6" name="TextBox 5">
            <a:extLst>
              <a:ext uri="{FF2B5EF4-FFF2-40B4-BE49-F238E27FC236}">
                <a16:creationId xmlns:a16="http://schemas.microsoft.com/office/drawing/2014/main" id="{83D749A6-C923-4799-9F35-99A98ECBEB95}"/>
              </a:ext>
            </a:extLst>
          </p:cNvPr>
          <p:cNvSpPr txBox="1"/>
          <p:nvPr/>
        </p:nvSpPr>
        <p:spPr>
          <a:xfrm>
            <a:off x="5212620" y="801540"/>
            <a:ext cx="2488758" cy="369332"/>
          </a:xfrm>
          <a:prstGeom prst="rect">
            <a:avLst/>
          </a:prstGeom>
          <a:noFill/>
        </p:spPr>
        <p:txBody>
          <a:bodyPr wrap="none" rtlCol="0">
            <a:spAutoFit/>
          </a:bodyPr>
          <a:lstStyle/>
          <a:p>
            <a:r>
              <a:rPr lang="en-US" dirty="0"/>
              <a:t>Research Lab NASF / FTE</a:t>
            </a:r>
          </a:p>
        </p:txBody>
      </p:sp>
      <p:sp>
        <p:nvSpPr>
          <p:cNvPr id="7" name="TextBox 6">
            <a:extLst>
              <a:ext uri="{FF2B5EF4-FFF2-40B4-BE49-F238E27FC236}">
                <a16:creationId xmlns:a16="http://schemas.microsoft.com/office/drawing/2014/main" id="{3AF5DCAB-0388-4D12-9D20-EAAC9189D6D7}"/>
              </a:ext>
            </a:extLst>
          </p:cNvPr>
          <p:cNvSpPr txBox="1"/>
          <p:nvPr/>
        </p:nvSpPr>
        <p:spPr>
          <a:xfrm>
            <a:off x="4916128" y="4240494"/>
            <a:ext cx="1540871" cy="307777"/>
          </a:xfrm>
          <a:prstGeom prst="rect">
            <a:avLst/>
          </a:prstGeom>
          <a:noFill/>
        </p:spPr>
        <p:txBody>
          <a:bodyPr wrap="none" rtlCol="0">
            <a:spAutoFit/>
          </a:bodyPr>
          <a:lstStyle/>
          <a:p>
            <a:r>
              <a:rPr lang="en-US" sz="1400" dirty="0"/>
              <a:t>Support Allocation</a:t>
            </a:r>
          </a:p>
        </p:txBody>
      </p:sp>
      <p:sp>
        <p:nvSpPr>
          <p:cNvPr id="8" name="Rectangle 7">
            <a:extLst>
              <a:ext uri="{FF2B5EF4-FFF2-40B4-BE49-F238E27FC236}">
                <a16:creationId xmlns:a16="http://schemas.microsoft.com/office/drawing/2014/main" id="{E742CE6B-5B47-4B1E-8838-A999F3FEB6E7}"/>
              </a:ext>
            </a:extLst>
          </p:cNvPr>
          <p:cNvSpPr/>
          <p:nvPr/>
        </p:nvSpPr>
        <p:spPr>
          <a:xfrm>
            <a:off x="10373032" y="4548271"/>
            <a:ext cx="1052051" cy="3281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7E19493-CEB7-499B-A3AC-5BE2CB86712D}"/>
              </a:ext>
            </a:extLst>
          </p:cNvPr>
          <p:cNvSpPr txBox="1"/>
          <p:nvPr/>
        </p:nvSpPr>
        <p:spPr>
          <a:xfrm>
            <a:off x="8289128" y="4538439"/>
            <a:ext cx="2083904" cy="369332"/>
          </a:xfrm>
          <a:prstGeom prst="rect">
            <a:avLst/>
          </a:prstGeom>
          <a:noFill/>
        </p:spPr>
        <p:txBody>
          <a:bodyPr wrap="none" rtlCol="0">
            <a:spAutoFit/>
          </a:bodyPr>
          <a:lstStyle/>
          <a:p>
            <a:r>
              <a:rPr lang="en-US" dirty="0"/>
              <a:t>Total Research NASF</a:t>
            </a:r>
          </a:p>
        </p:txBody>
      </p:sp>
      <p:sp>
        <p:nvSpPr>
          <p:cNvPr id="10" name="TextBox 9">
            <a:extLst>
              <a:ext uri="{FF2B5EF4-FFF2-40B4-BE49-F238E27FC236}">
                <a16:creationId xmlns:a16="http://schemas.microsoft.com/office/drawing/2014/main" id="{A764AB74-B1D7-4EA3-8CF4-BB878DAF0C06}"/>
              </a:ext>
            </a:extLst>
          </p:cNvPr>
          <p:cNvSpPr txBox="1"/>
          <p:nvPr/>
        </p:nvSpPr>
        <p:spPr>
          <a:xfrm>
            <a:off x="10426812" y="4538439"/>
            <a:ext cx="944489" cy="369332"/>
          </a:xfrm>
          <a:prstGeom prst="rect">
            <a:avLst/>
          </a:prstGeom>
          <a:noFill/>
        </p:spPr>
        <p:txBody>
          <a:bodyPr wrap="none" rtlCol="0">
            <a:spAutoFit/>
          </a:bodyPr>
          <a:lstStyle/>
          <a:p>
            <a:r>
              <a:rPr lang="en-US" dirty="0"/>
              <a:t>131,020</a:t>
            </a:r>
          </a:p>
        </p:txBody>
      </p:sp>
      <p:sp>
        <p:nvSpPr>
          <p:cNvPr id="11" name="Rectangle 10">
            <a:extLst>
              <a:ext uri="{FF2B5EF4-FFF2-40B4-BE49-F238E27FC236}">
                <a16:creationId xmlns:a16="http://schemas.microsoft.com/office/drawing/2014/main" id="{C8180189-65BD-42E2-893B-6D9467B68B2E}"/>
              </a:ext>
            </a:extLst>
          </p:cNvPr>
          <p:cNvSpPr/>
          <p:nvPr/>
        </p:nvSpPr>
        <p:spPr>
          <a:xfrm>
            <a:off x="4876800" y="1118226"/>
            <a:ext cx="3087330" cy="32374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6F2B9A7-954E-4F9F-88F9-FA4DFA5467BD}"/>
              </a:ext>
            </a:extLst>
          </p:cNvPr>
          <p:cNvSpPr/>
          <p:nvPr/>
        </p:nvSpPr>
        <p:spPr>
          <a:xfrm>
            <a:off x="403122" y="1573162"/>
            <a:ext cx="1615097" cy="24285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694DC37-204F-42ED-BB3B-C54293AB9A4C}"/>
              </a:ext>
            </a:extLst>
          </p:cNvPr>
          <p:cNvSpPr/>
          <p:nvPr/>
        </p:nvSpPr>
        <p:spPr>
          <a:xfrm>
            <a:off x="1907457" y="1648678"/>
            <a:ext cx="9463843" cy="3693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B6C695-4373-4AAD-A0EB-04B09BF22D15}"/>
              </a:ext>
            </a:extLst>
          </p:cNvPr>
          <p:cNvSpPr/>
          <p:nvPr/>
        </p:nvSpPr>
        <p:spPr>
          <a:xfrm>
            <a:off x="447367" y="1036985"/>
            <a:ext cx="11297265" cy="3785652"/>
          </a:xfrm>
          <a:prstGeom prst="rect">
            <a:avLst/>
          </a:prstGeom>
        </p:spPr>
        <p:txBody>
          <a:bodyPr wrap="square">
            <a:spAutoFit/>
          </a:bodyPr>
          <a:lstStyle/>
          <a:p>
            <a:r>
              <a:rPr lang="en-US" sz="2400" kern="1600" dirty="0">
                <a:ea typeface="Times New Roman" panose="02020603050405020304" pitchFamily="18" charset="0"/>
                <a:cs typeface="Arial" panose="020B0604020202020204" pitchFamily="34" charset="0"/>
              </a:rPr>
              <a:t>Data to Use</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kern="1600" dirty="0">
                <a:ea typeface="Times New Roman" panose="02020603050405020304" pitchFamily="18" charset="0"/>
                <a:cs typeface="Arial" panose="020B0604020202020204" pitchFamily="34" charset="0"/>
              </a:rPr>
              <a:t>Count only staff requiring office space. </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kern="1600" dirty="0">
                <a:ea typeface="Times New Roman" panose="02020603050405020304" pitchFamily="18" charset="0"/>
                <a:cs typeface="Arial" panose="020B0604020202020204" pitchFamily="34" charset="0"/>
              </a:rPr>
              <a:t>Most staffing categories use FTE, but three categories use headcount:  GTA, GRA, and Other Students.</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kern="1600" dirty="0">
                <a:ea typeface="Times New Roman" panose="02020603050405020304" pitchFamily="18" charset="0"/>
                <a:cs typeface="Arial" panose="020B0604020202020204" pitchFamily="34" charset="0"/>
              </a:rPr>
              <a:t>Use E&amp;G and Restricted staffing numbers only.  Do not count Auxiliary employees. </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kern="1600" dirty="0">
                <a:ea typeface="Times New Roman" panose="02020603050405020304" pitchFamily="18" charset="0"/>
                <a:cs typeface="Arial" panose="020B0604020202020204" pitchFamily="34" charset="0"/>
              </a:rPr>
              <a:t>Employee data should correspond to the point in time used for other staffing data submissions to THEC.  </a:t>
            </a:r>
            <a:endParaRPr lang="en-US" sz="2400" dirty="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2400" kern="1600" dirty="0">
                <a:ea typeface="Times New Roman" panose="02020603050405020304" pitchFamily="18" charset="0"/>
                <a:cs typeface="Arial" panose="020B0604020202020204" pitchFamily="34" charset="0"/>
              </a:rPr>
              <a:t>For student employees, the number should represent the typical peak headcount number for this type of employee at any one time, not the cumulative total over the course of a year.</a:t>
            </a:r>
            <a:endParaRPr lang="en-US" sz="2400" dirty="0">
              <a:effectLst/>
              <a:ea typeface="Times New Roman" panose="02020603050405020304" pitchFamily="18" charset="0"/>
            </a:endParaRPr>
          </a:p>
        </p:txBody>
      </p:sp>
      <p:sp>
        <p:nvSpPr>
          <p:cNvPr id="3" name="TextBox 2">
            <a:extLst>
              <a:ext uri="{FF2B5EF4-FFF2-40B4-BE49-F238E27FC236}">
                <a16:creationId xmlns:a16="http://schemas.microsoft.com/office/drawing/2014/main" id="{E2B5D208-0FA7-46BA-94CC-E08BF4533755}"/>
              </a:ext>
            </a:extLst>
          </p:cNvPr>
          <p:cNvSpPr txBox="1"/>
          <p:nvPr/>
        </p:nvSpPr>
        <p:spPr>
          <a:xfrm>
            <a:off x="0" y="0"/>
            <a:ext cx="2173993" cy="523220"/>
          </a:xfrm>
          <a:prstGeom prst="rect">
            <a:avLst/>
          </a:prstGeom>
          <a:noFill/>
        </p:spPr>
        <p:txBody>
          <a:bodyPr wrap="none" rtlCol="0">
            <a:spAutoFit/>
          </a:bodyPr>
          <a:lstStyle/>
          <a:p>
            <a:r>
              <a:rPr lang="en-US" sz="2800" dirty="0">
                <a:solidFill>
                  <a:schemeClr val="bg1"/>
                </a:solidFill>
              </a:rPr>
              <a:t>Part V   Office</a:t>
            </a:r>
          </a:p>
        </p:txBody>
      </p:sp>
    </p:spTree>
    <p:extLst>
      <p:ext uri="{BB962C8B-B14F-4D97-AF65-F5344CB8AC3E}">
        <p14:creationId xmlns:p14="http://schemas.microsoft.com/office/powerpoint/2010/main" val="318970375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F7278A2-7177-4CB8-B8B8-F5C7999D1DE9}"/>
              </a:ext>
            </a:extLst>
          </p:cNvPr>
          <p:cNvGraphicFramePr>
            <a:graphicFrameLocks noGrp="1"/>
          </p:cNvGraphicFramePr>
          <p:nvPr>
            <p:extLst>
              <p:ext uri="{D42A27DB-BD31-4B8C-83A1-F6EECF244321}">
                <p14:modId xmlns:p14="http://schemas.microsoft.com/office/powerpoint/2010/main" val="3536510793"/>
              </p:ext>
            </p:extLst>
          </p:nvPr>
        </p:nvGraphicFramePr>
        <p:xfrm>
          <a:off x="2032000" y="876978"/>
          <a:ext cx="8400026" cy="5244817"/>
        </p:xfrm>
        <a:graphic>
          <a:graphicData uri="http://schemas.openxmlformats.org/drawingml/2006/table">
            <a:tbl>
              <a:tblPr firstRow="1" bandRow="1">
                <a:tableStyleId>{5C22544A-7EE6-4342-B048-85BDC9FD1C3A}</a:tableStyleId>
              </a:tblPr>
              <a:tblGrid>
                <a:gridCol w="3204204">
                  <a:extLst>
                    <a:ext uri="{9D8B030D-6E8A-4147-A177-3AD203B41FA5}">
                      <a16:colId xmlns:a16="http://schemas.microsoft.com/office/drawing/2014/main" val="1561776456"/>
                    </a:ext>
                  </a:extLst>
                </a:gridCol>
                <a:gridCol w="1483552">
                  <a:extLst>
                    <a:ext uri="{9D8B030D-6E8A-4147-A177-3AD203B41FA5}">
                      <a16:colId xmlns:a16="http://schemas.microsoft.com/office/drawing/2014/main" val="1861340556"/>
                    </a:ext>
                  </a:extLst>
                </a:gridCol>
                <a:gridCol w="1239682">
                  <a:extLst>
                    <a:ext uri="{9D8B030D-6E8A-4147-A177-3AD203B41FA5}">
                      <a16:colId xmlns:a16="http://schemas.microsoft.com/office/drawing/2014/main" val="101108833"/>
                    </a:ext>
                  </a:extLst>
                </a:gridCol>
                <a:gridCol w="1260003">
                  <a:extLst>
                    <a:ext uri="{9D8B030D-6E8A-4147-A177-3AD203B41FA5}">
                      <a16:colId xmlns:a16="http://schemas.microsoft.com/office/drawing/2014/main" val="4241369877"/>
                    </a:ext>
                  </a:extLst>
                </a:gridCol>
                <a:gridCol w="1212585">
                  <a:extLst>
                    <a:ext uri="{9D8B030D-6E8A-4147-A177-3AD203B41FA5}">
                      <a16:colId xmlns:a16="http://schemas.microsoft.com/office/drawing/2014/main" val="1701472966"/>
                    </a:ext>
                  </a:extLst>
                </a:gridCol>
              </a:tblGrid>
              <a:tr h="420880">
                <a:tc>
                  <a:txBody>
                    <a:bodyPr/>
                    <a:lstStyle/>
                    <a:p>
                      <a:r>
                        <a:rPr lang="en-US" sz="1400" dirty="0"/>
                        <a:t>Personnel Category</a:t>
                      </a:r>
                    </a:p>
                  </a:txBody>
                  <a:tcPr>
                    <a:lnB w="12700" cap="flat" cmpd="sng" algn="ctr">
                      <a:solidFill>
                        <a:schemeClr val="tx1"/>
                      </a:solidFill>
                      <a:prstDash val="solid"/>
                      <a:round/>
                      <a:headEnd type="none" w="med" len="med"/>
                      <a:tailEnd type="none" w="med" len="med"/>
                    </a:lnB>
                  </a:tcPr>
                </a:tc>
                <a:tc>
                  <a:txBody>
                    <a:bodyPr/>
                    <a:lstStyle/>
                    <a:p>
                      <a:pPr algn="ctr"/>
                      <a:r>
                        <a:rPr lang="en-US" sz="1400" dirty="0"/>
                        <a:t>Total FTE</a:t>
                      </a:r>
                    </a:p>
                  </a:txBody>
                  <a:tcPr>
                    <a:lnB w="12700" cap="flat" cmpd="sng" algn="ctr">
                      <a:solidFill>
                        <a:schemeClr val="tx1"/>
                      </a:solidFill>
                      <a:prstDash val="solid"/>
                      <a:round/>
                      <a:headEnd type="none" w="med" len="med"/>
                      <a:tailEnd type="none" w="med" len="med"/>
                    </a:lnB>
                  </a:tcPr>
                </a:tc>
                <a:tc>
                  <a:txBody>
                    <a:bodyPr/>
                    <a:lstStyle/>
                    <a:p>
                      <a:endParaRPr lang="en-US" sz="1400"/>
                    </a:p>
                  </a:txBody>
                  <a:tcPr>
                    <a:noFill/>
                  </a:tcPr>
                </a:tc>
                <a:tc>
                  <a:txBody>
                    <a:bodyPr/>
                    <a:lstStyle/>
                    <a:p>
                      <a:pPr algn="ctr"/>
                      <a:r>
                        <a:rPr lang="en-US" sz="1400" dirty="0"/>
                        <a:t>NASF / FTE</a:t>
                      </a:r>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668867"/>
                  </a:ext>
                </a:extLst>
              </a:tr>
              <a:tr h="317760">
                <a:tc>
                  <a:txBody>
                    <a:bodyPr/>
                    <a:lstStyle/>
                    <a:p>
                      <a:r>
                        <a:rPr lang="en-US" sz="1400" dirty="0"/>
                        <a:t>President, Chancellor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350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097091"/>
                  </a:ext>
                </a:extLst>
              </a:tr>
              <a:tr h="317760">
                <a:tc>
                  <a:txBody>
                    <a:bodyPr/>
                    <a:lstStyle/>
                    <a:p>
                      <a:r>
                        <a:rPr lang="en-US" sz="1400" dirty="0"/>
                        <a:t>Provost, Vice President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112942"/>
                  </a:ext>
                </a:extLst>
              </a:tr>
              <a:tr h="317760">
                <a:tc>
                  <a:txBody>
                    <a:bodyPr/>
                    <a:lstStyle/>
                    <a:p>
                      <a:r>
                        <a:rPr lang="en-US" sz="1400" dirty="0"/>
                        <a:t>Dean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6416421"/>
                  </a:ext>
                </a:extLst>
              </a:tr>
              <a:tr h="317760">
                <a:tc>
                  <a:txBody>
                    <a:bodyPr/>
                    <a:lstStyle/>
                    <a:p>
                      <a:r>
                        <a:rPr lang="en-US" sz="1400" dirty="0"/>
                        <a:t>Associate Dean, Dept Chair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769275"/>
                  </a:ext>
                </a:extLst>
              </a:tr>
              <a:tr h="363567">
                <a:tc>
                  <a:txBody>
                    <a:bodyPr/>
                    <a:lstStyle/>
                    <a:p>
                      <a:r>
                        <a:rPr lang="en-US" sz="1400" dirty="0"/>
                        <a:t>Professor, Associate, Assistant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8196460"/>
                  </a:ext>
                </a:extLst>
              </a:tr>
              <a:tr h="317760">
                <a:tc>
                  <a:txBody>
                    <a:bodyPr/>
                    <a:lstStyle/>
                    <a:p>
                      <a:r>
                        <a:rPr lang="en-US" sz="1400" dirty="0"/>
                        <a:t>Other 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704160"/>
                  </a:ext>
                </a:extLst>
              </a:tr>
              <a:tr h="317760">
                <a:tc>
                  <a:txBody>
                    <a:bodyPr/>
                    <a:lstStyle/>
                    <a:p>
                      <a:r>
                        <a:rPr lang="en-US" sz="1400" dirty="0"/>
                        <a:t>Professional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7160560"/>
                  </a:ext>
                </a:extLst>
              </a:tr>
              <a:tr h="317760">
                <a:tc>
                  <a:txBody>
                    <a:bodyPr/>
                    <a:lstStyle/>
                    <a:p>
                      <a:r>
                        <a:rPr lang="en-US" sz="1400" dirty="0"/>
                        <a:t>Clerical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232852"/>
                  </a:ext>
                </a:extLst>
              </a:tr>
              <a:tr h="317760">
                <a:tc>
                  <a:txBody>
                    <a:bodyPr/>
                    <a:lstStyle/>
                    <a:p>
                      <a:r>
                        <a:rPr lang="en-US" sz="1400" dirty="0"/>
                        <a:t>Staff, Technician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5633408"/>
                  </a:ext>
                </a:extLst>
              </a:tr>
              <a:tr h="317760">
                <a:tc>
                  <a:txBody>
                    <a:bodyPr/>
                    <a:lstStyle/>
                    <a:p>
                      <a:r>
                        <a:rPr lang="en-US" sz="1400" dirty="0"/>
                        <a:t>GTA (Headcount)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7173347"/>
                  </a:ext>
                </a:extLst>
              </a:tr>
              <a:tr h="317760">
                <a:tc>
                  <a:txBody>
                    <a:bodyPr/>
                    <a:lstStyle/>
                    <a:p>
                      <a:r>
                        <a:rPr lang="en-US" sz="1400" dirty="0"/>
                        <a:t>GRA (Headcount)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910213"/>
                  </a:ext>
                </a:extLst>
              </a:tr>
              <a:tr h="329490">
                <a:tc>
                  <a:txBody>
                    <a:bodyPr/>
                    <a:lstStyle/>
                    <a:p>
                      <a:r>
                        <a:rPr lang="en-US" sz="1400" dirty="0"/>
                        <a:t>Other Students (Headcount)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8405074"/>
                  </a:ext>
                </a:extLst>
              </a:tr>
              <a:tr h="317760">
                <a:tc>
                  <a:txBody>
                    <a:bodyPr/>
                    <a:lstStyle/>
                    <a:p>
                      <a:r>
                        <a:rPr lang="en-US" sz="1400" dirty="0"/>
                        <a:t>Other, Auditor,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lang="en-US" sz="1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4304745"/>
                  </a:ext>
                </a:extLst>
              </a:tr>
              <a:tr h="317760">
                <a:tc>
                  <a:txBody>
                    <a:bodyPr/>
                    <a:lstStyle/>
                    <a:p>
                      <a:endParaRPr lang="en-US" sz="1400" dirty="0"/>
                    </a:p>
                  </a:txBody>
                  <a:tcPr>
                    <a:lnT w="12700" cap="flat" cmpd="sng" algn="ctr">
                      <a:solidFill>
                        <a:schemeClr val="tx1"/>
                      </a:solidFill>
                      <a:prstDash val="solid"/>
                      <a:round/>
                      <a:headEnd type="none" w="med" len="med"/>
                      <a:tailEnd type="none" w="med" len="med"/>
                    </a:lnT>
                    <a:noFill/>
                  </a:tcPr>
                </a:tc>
                <a:tc>
                  <a:txBody>
                    <a:bodyPr/>
                    <a:lstStyle/>
                    <a:p>
                      <a:pPr algn="ctr"/>
                      <a:endParaRPr lang="en-US" sz="1400"/>
                    </a:p>
                  </a:txBody>
                  <a:tcPr>
                    <a:lnT w="12700" cap="flat" cmpd="sng" algn="ctr">
                      <a:solidFill>
                        <a:schemeClr val="tx1"/>
                      </a:solidFill>
                      <a:prstDash val="solid"/>
                      <a:round/>
                      <a:headEnd type="none" w="med" len="med"/>
                      <a:tailEnd type="none" w="med" len="med"/>
                    </a:lnT>
                    <a:noFill/>
                  </a:tcPr>
                </a:tc>
                <a:tc>
                  <a:txBody>
                    <a:bodyPr/>
                    <a:lstStyle/>
                    <a:p>
                      <a:endParaRPr lang="en-US" sz="1400"/>
                    </a:p>
                  </a:txBody>
                  <a:tcPr>
                    <a:noFill/>
                  </a:tcPr>
                </a:tc>
                <a:tc>
                  <a:txBody>
                    <a:bodyPr/>
                    <a:lstStyle/>
                    <a:p>
                      <a:pPr algn="ctr"/>
                      <a:r>
                        <a:rPr lang="en-US" sz="1400" dirty="0"/>
                        <a:t>Subtotal NASF</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029937"/>
                  </a:ext>
                </a:extLst>
              </a:tr>
              <a:tr h="317760">
                <a:tc>
                  <a:txBody>
                    <a:bodyPr/>
                    <a:lstStyle/>
                    <a:p>
                      <a:endParaRPr lang="en-US" sz="1400" dirty="0"/>
                    </a:p>
                  </a:txBody>
                  <a:tcPr>
                    <a:noFill/>
                  </a:tcPr>
                </a:tc>
                <a:tc>
                  <a:txBody>
                    <a:bodyPr/>
                    <a:lstStyle/>
                    <a:p>
                      <a:pPr algn="ctr"/>
                      <a:endParaRPr lang="en-US" sz="1400" dirty="0"/>
                    </a:p>
                  </a:txBody>
                  <a:tcPr>
                    <a:noFill/>
                  </a:tcPr>
                </a:tc>
                <a:tc>
                  <a:txBody>
                    <a:bodyPr/>
                    <a:lstStyle/>
                    <a:p>
                      <a:endParaRPr lang="en-US" sz="1400" dirty="0"/>
                    </a:p>
                  </a:txBody>
                  <a:tcPr>
                    <a:lnR w="12700" cap="flat" cmpd="sng" algn="ctr">
                      <a:solidFill>
                        <a:schemeClr val="tx1"/>
                      </a:solidFill>
                      <a:prstDash val="solid"/>
                      <a:round/>
                      <a:headEnd type="none" w="med" len="med"/>
                      <a:tailEnd type="none" w="med" len="med"/>
                    </a:lnR>
                    <a:noFill/>
                  </a:tcPr>
                </a:tc>
                <a:tc>
                  <a:txBody>
                    <a:bodyPr/>
                    <a:lstStyle/>
                    <a:p>
                      <a:pPr algn="ctr"/>
                      <a:r>
                        <a:rPr lang="en-US" sz="14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672530"/>
                  </a:ext>
                </a:extLst>
              </a:tr>
            </a:tbl>
          </a:graphicData>
        </a:graphic>
      </p:graphicFrame>
      <p:sp>
        <p:nvSpPr>
          <p:cNvPr id="6" name="TextBox 5">
            <a:extLst>
              <a:ext uri="{FF2B5EF4-FFF2-40B4-BE49-F238E27FC236}">
                <a16:creationId xmlns:a16="http://schemas.microsoft.com/office/drawing/2014/main" id="{C6F0F963-CAC6-49E9-8914-A38AFC533166}"/>
              </a:ext>
            </a:extLst>
          </p:cNvPr>
          <p:cNvSpPr txBox="1"/>
          <p:nvPr/>
        </p:nvSpPr>
        <p:spPr>
          <a:xfrm>
            <a:off x="0" y="0"/>
            <a:ext cx="2173993" cy="523220"/>
          </a:xfrm>
          <a:prstGeom prst="rect">
            <a:avLst/>
          </a:prstGeom>
          <a:noFill/>
        </p:spPr>
        <p:txBody>
          <a:bodyPr wrap="none" rtlCol="0">
            <a:spAutoFit/>
          </a:bodyPr>
          <a:lstStyle/>
          <a:p>
            <a:r>
              <a:rPr lang="en-US" sz="2800" dirty="0">
                <a:solidFill>
                  <a:schemeClr val="bg1"/>
                </a:solidFill>
              </a:rPr>
              <a:t>Part V   Office</a:t>
            </a:r>
          </a:p>
        </p:txBody>
      </p:sp>
      <p:sp>
        <p:nvSpPr>
          <p:cNvPr id="7" name="Rectangle 6">
            <a:extLst>
              <a:ext uri="{FF2B5EF4-FFF2-40B4-BE49-F238E27FC236}">
                <a16:creationId xmlns:a16="http://schemas.microsoft.com/office/drawing/2014/main" id="{61786B62-6E8A-42F2-8C80-4E8B234FF50F}"/>
              </a:ext>
            </a:extLst>
          </p:cNvPr>
          <p:cNvSpPr/>
          <p:nvPr/>
        </p:nvSpPr>
        <p:spPr>
          <a:xfrm>
            <a:off x="9222658" y="6121795"/>
            <a:ext cx="1209368" cy="3537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2CEE1B8-6A17-4E9D-A9A2-6BFC32530968}"/>
              </a:ext>
            </a:extLst>
          </p:cNvPr>
          <p:cNvSpPr txBox="1"/>
          <p:nvPr/>
        </p:nvSpPr>
        <p:spPr>
          <a:xfrm>
            <a:off x="7505084" y="6133672"/>
            <a:ext cx="1792542" cy="369332"/>
          </a:xfrm>
          <a:prstGeom prst="rect">
            <a:avLst/>
          </a:prstGeom>
          <a:noFill/>
        </p:spPr>
        <p:txBody>
          <a:bodyPr wrap="none" rtlCol="0">
            <a:spAutoFit/>
          </a:bodyPr>
          <a:lstStyle/>
          <a:p>
            <a:r>
              <a:rPr lang="en-US" dirty="0"/>
              <a:t>Total Office NASF</a:t>
            </a:r>
          </a:p>
        </p:txBody>
      </p:sp>
    </p:spTree>
    <p:extLst>
      <p:ext uri="{BB962C8B-B14F-4D97-AF65-F5344CB8AC3E}">
        <p14:creationId xmlns:p14="http://schemas.microsoft.com/office/powerpoint/2010/main" val="208452202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FF87A1-2FDF-4F86-BAF3-82267893D02B}"/>
              </a:ext>
            </a:extLst>
          </p:cNvPr>
          <p:cNvSpPr txBox="1"/>
          <p:nvPr/>
        </p:nvSpPr>
        <p:spPr>
          <a:xfrm>
            <a:off x="0" y="28281"/>
            <a:ext cx="3370987" cy="523220"/>
          </a:xfrm>
          <a:prstGeom prst="rect">
            <a:avLst/>
          </a:prstGeom>
          <a:noFill/>
        </p:spPr>
        <p:txBody>
          <a:bodyPr wrap="none" rtlCol="0">
            <a:spAutoFit/>
          </a:bodyPr>
          <a:lstStyle/>
          <a:p>
            <a:r>
              <a:rPr lang="en-US" sz="2800" dirty="0">
                <a:solidFill>
                  <a:schemeClr val="bg1"/>
                </a:solidFill>
              </a:rPr>
              <a:t>Part VI   Study, Library</a:t>
            </a:r>
          </a:p>
        </p:txBody>
      </p:sp>
      <p:sp>
        <p:nvSpPr>
          <p:cNvPr id="5" name="TextBox 4">
            <a:extLst>
              <a:ext uri="{FF2B5EF4-FFF2-40B4-BE49-F238E27FC236}">
                <a16:creationId xmlns:a16="http://schemas.microsoft.com/office/drawing/2014/main" id="{6D1B0B46-5817-471E-A2D7-098996E20433}"/>
              </a:ext>
            </a:extLst>
          </p:cNvPr>
          <p:cNvSpPr txBox="1"/>
          <p:nvPr/>
        </p:nvSpPr>
        <p:spPr>
          <a:xfrm>
            <a:off x="371576" y="820741"/>
            <a:ext cx="2999411" cy="307777"/>
          </a:xfrm>
          <a:prstGeom prst="rect">
            <a:avLst/>
          </a:prstGeom>
          <a:noFill/>
        </p:spPr>
        <p:txBody>
          <a:bodyPr wrap="none" rtlCol="0">
            <a:spAutoFit/>
          </a:bodyPr>
          <a:lstStyle/>
          <a:p>
            <a:r>
              <a:rPr lang="en-US" sz="1400" dirty="0"/>
              <a:t>Total Volumes and Volume Equivalents</a:t>
            </a:r>
          </a:p>
        </p:txBody>
      </p:sp>
      <p:sp>
        <p:nvSpPr>
          <p:cNvPr id="6" name="TextBox 5">
            <a:extLst>
              <a:ext uri="{FF2B5EF4-FFF2-40B4-BE49-F238E27FC236}">
                <a16:creationId xmlns:a16="http://schemas.microsoft.com/office/drawing/2014/main" id="{C45C129C-C3A1-4561-80F4-BC29BA272A6D}"/>
              </a:ext>
            </a:extLst>
          </p:cNvPr>
          <p:cNvSpPr txBox="1"/>
          <p:nvPr/>
        </p:nvSpPr>
        <p:spPr>
          <a:xfrm>
            <a:off x="371576" y="1056836"/>
            <a:ext cx="2406877" cy="307777"/>
          </a:xfrm>
          <a:prstGeom prst="rect">
            <a:avLst/>
          </a:prstGeom>
          <a:noFill/>
        </p:spPr>
        <p:txBody>
          <a:bodyPr wrap="none" rtlCol="0">
            <a:spAutoFit/>
          </a:bodyPr>
          <a:lstStyle/>
          <a:p>
            <a:r>
              <a:rPr lang="en-US" sz="1400" dirty="0"/>
              <a:t>Volumes in Compact Shelving</a:t>
            </a:r>
          </a:p>
        </p:txBody>
      </p:sp>
      <p:sp>
        <p:nvSpPr>
          <p:cNvPr id="7" name="TextBox 6">
            <a:extLst>
              <a:ext uri="{FF2B5EF4-FFF2-40B4-BE49-F238E27FC236}">
                <a16:creationId xmlns:a16="http://schemas.microsoft.com/office/drawing/2014/main" id="{57A708C2-1C1C-4BAC-A0FA-87FDDD7DA461}"/>
              </a:ext>
            </a:extLst>
          </p:cNvPr>
          <p:cNvSpPr txBox="1"/>
          <p:nvPr/>
        </p:nvSpPr>
        <p:spPr>
          <a:xfrm>
            <a:off x="371576" y="1292931"/>
            <a:ext cx="1891287" cy="307777"/>
          </a:xfrm>
          <a:prstGeom prst="rect">
            <a:avLst/>
          </a:prstGeom>
          <a:noFill/>
        </p:spPr>
        <p:txBody>
          <a:bodyPr wrap="none" rtlCol="0">
            <a:spAutoFit/>
          </a:bodyPr>
          <a:lstStyle/>
          <a:p>
            <a:r>
              <a:rPr lang="en-US" sz="1400" dirty="0"/>
              <a:t>Cartographic Collection</a:t>
            </a:r>
          </a:p>
        </p:txBody>
      </p:sp>
      <p:sp>
        <p:nvSpPr>
          <p:cNvPr id="8" name="TextBox 7">
            <a:extLst>
              <a:ext uri="{FF2B5EF4-FFF2-40B4-BE49-F238E27FC236}">
                <a16:creationId xmlns:a16="http://schemas.microsoft.com/office/drawing/2014/main" id="{8A2E8BEC-9CD5-4DAC-AA13-67A67C2EB70C}"/>
              </a:ext>
            </a:extLst>
          </p:cNvPr>
          <p:cNvSpPr txBox="1"/>
          <p:nvPr/>
        </p:nvSpPr>
        <p:spPr>
          <a:xfrm>
            <a:off x="371576" y="1529026"/>
            <a:ext cx="2820516" cy="307777"/>
          </a:xfrm>
          <a:prstGeom prst="rect">
            <a:avLst/>
          </a:prstGeom>
          <a:noFill/>
        </p:spPr>
        <p:txBody>
          <a:bodyPr wrap="none" rtlCol="0">
            <a:spAutoFit/>
          </a:bodyPr>
          <a:lstStyle/>
          <a:p>
            <a:r>
              <a:rPr lang="en-US" sz="1400" dirty="0"/>
              <a:t>Student Enrollment on-ground (FTE)</a:t>
            </a:r>
          </a:p>
        </p:txBody>
      </p:sp>
      <p:sp>
        <p:nvSpPr>
          <p:cNvPr id="9" name="TextBox 8">
            <a:extLst>
              <a:ext uri="{FF2B5EF4-FFF2-40B4-BE49-F238E27FC236}">
                <a16:creationId xmlns:a16="http://schemas.microsoft.com/office/drawing/2014/main" id="{F35C7113-53FE-447C-9BF5-E60D008A60D5}"/>
              </a:ext>
            </a:extLst>
          </p:cNvPr>
          <p:cNvSpPr txBox="1"/>
          <p:nvPr/>
        </p:nvSpPr>
        <p:spPr>
          <a:xfrm>
            <a:off x="371576" y="1765121"/>
            <a:ext cx="2565318" cy="307777"/>
          </a:xfrm>
          <a:prstGeom prst="rect">
            <a:avLst/>
          </a:prstGeom>
          <a:noFill/>
        </p:spPr>
        <p:txBody>
          <a:bodyPr wrap="none" rtlCol="0">
            <a:spAutoFit/>
          </a:bodyPr>
          <a:lstStyle/>
          <a:p>
            <a:r>
              <a:rPr lang="en-US" sz="1400" dirty="0"/>
              <a:t>Student Enrollment on-line (FTE)</a:t>
            </a:r>
          </a:p>
        </p:txBody>
      </p:sp>
      <p:sp>
        <p:nvSpPr>
          <p:cNvPr id="10" name="TextBox 9">
            <a:extLst>
              <a:ext uri="{FF2B5EF4-FFF2-40B4-BE49-F238E27FC236}">
                <a16:creationId xmlns:a16="http://schemas.microsoft.com/office/drawing/2014/main" id="{390EA8FD-46B0-4DD7-94CB-8C22BBB6F51C}"/>
              </a:ext>
            </a:extLst>
          </p:cNvPr>
          <p:cNvSpPr txBox="1"/>
          <p:nvPr/>
        </p:nvSpPr>
        <p:spPr>
          <a:xfrm>
            <a:off x="371576" y="2001216"/>
            <a:ext cx="2481705" cy="307777"/>
          </a:xfrm>
          <a:prstGeom prst="rect">
            <a:avLst/>
          </a:prstGeom>
          <a:noFill/>
        </p:spPr>
        <p:txBody>
          <a:bodyPr wrap="none" rtlCol="0">
            <a:spAutoFit/>
          </a:bodyPr>
          <a:lstStyle/>
          <a:p>
            <a:r>
              <a:rPr lang="en-US" sz="1400" dirty="0"/>
              <a:t>Student Living on Campus (FTE)</a:t>
            </a:r>
          </a:p>
        </p:txBody>
      </p:sp>
      <p:sp>
        <p:nvSpPr>
          <p:cNvPr id="11" name="TextBox 10">
            <a:extLst>
              <a:ext uri="{FF2B5EF4-FFF2-40B4-BE49-F238E27FC236}">
                <a16:creationId xmlns:a16="http://schemas.microsoft.com/office/drawing/2014/main" id="{BC0C5BE8-C4B1-4545-99F5-61E489861FD0}"/>
              </a:ext>
            </a:extLst>
          </p:cNvPr>
          <p:cNvSpPr txBox="1"/>
          <p:nvPr/>
        </p:nvSpPr>
        <p:spPr>
          <a:xfrm>
            <a:off x="371576" y="2237311"/>
            <a:ext cx="3164649" cy="307777"/>
          </a:xfrm>
          <a:prstGeom prst="rect">
            <a:avLst/>
          </a:prstGeom>
          <a:noFill/>
        </p:spPr>
        <p:txBody>
          <a:bodyPr wrap="none" rtlCol="0">
            <a:spAutoFit/>
          </a:bodyPr>
          <a:lstStyle/>
          <a:p>
            <a:r>
              <a:rPr lang="en-US" sz="1400" dirty="0"/>
              <a:t>Total Student Enrollment on-ground (HC)</a:t>
            </a:r>
          </a:p>
        </p:txBody>
      </p:sp>
      <p:sp>
        <p:nvSpPr>
          <p:cNvPr id="14" name="Rectangle 13">
            <a:extLst>
              <a:ext uri="{FF2B5EF4-FFF2-40B4-BE49-F238E27FC236}">
                <a16:creationId xmlns:a16="http://schemas.microsoft.com/office/drawing/2014/main" id="{BBB4C27E-2F1A-47D6-830C-6BCCA3CF04AB}"/>
              </a:ext>
            </a:extLst>
          </p:cNvPr>
          <p:cNvSpPr/>
          <p:nvPr/>
        </p:nvSpPr>
        <p:spPr>
          <a:xfrm>
            <a:off x="3609977" y="909232"/>
            <a:ext cx="1114433" cy="219286"/>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48D03D2-32BA-4E0D-8AAC-C3FABBD5B62D}"/>
              </a:ext>
            </a:extLst>
          </p:cNvPr>
          <p:cNvSpPr/>
          <p:nvPr/>
        </p:nvSpPr>
        <p:spPr>
          <a:xfrm>
            <a:off x="3609977" y="1134675"/>
            <a:ext cx="1114433" cy="219286"/>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A0BB338-C85B-456B-8719-46727984A8CB}"/>
              </a:ext>
            </a:extLst>
          </p:cNvPr>
          <p:cNvSpPr/>
          <p:nvPr/>
        </p:nvSpPr>
        <p:spPr>
          <a:xfrm>
            <a:off x="3609977" y="1360118"/>
            <a:ext cx="1114433" cy="219286"/>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2C3DD23-6093-42F9-9EF7-8D592A54F04B}"/>
              </a:ext>
            </a:extLst>
          </p:cNvPr>
          <p:cNvSpPr/>
          <p:nvPr/>
        </p:nvSpPr>
        <p:spPr>
          <a:xfrm>
            <a:off x="3609977" y="1585561"/>
            <a:ext cx="1114433"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2B8904D-92BC-4937-B37B-B67CB76F5082}"/>
              </a:ext>
            </a:extLst>
          </p:cNvPr>
          <p:cNvSpPr/>
          <p:nvPr/>
        </p:nvSpPr>
        <p:spPr>
          <a:xfrm>
            <a:off x="3609977" y="1811004"/>
            <a:ext cx="1114433"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8F50CA2-B85F-4DE5-B2FA-6E69F37F8665}"/>
              </a:ext>
            </a:extLst>
          </p:cNvPr>
          <p:cNvSpPr/>
          <p:nvPr/>
        </p:nvSpPr>
        <p:spPr>
          <a:xfrm>
            <a:off x="3609977" y="2036447"/>
            <a:ext cx="1114433"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08F0495-465D-4F7D-B014-F60A9B02B89D}"/>
              </a:ext>
            </a:extLst>
          </p:cNvPr>
          <p:cNvSpPr/>
          <p:nvPr/>
        </p:nvSpPr>
        <p:spPr>
          <a:xfrm>
            <a:off x="3609977" y="2261892"/>
            <a:ext cx="1114433"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3" name="Group 222">
            <a:extLst>
              <a:ext uri="{FF2B5EF4-FFF2-40B4-BE49-F238E27FC236}">
                <a16:creationId xmlns:a16="http://schemas.microsoft.com/office/drawing/2014/main" id="{E776EC43-84B5-4430-A716-097FF0EBC3B5}"/>
              </a:ext>
            </a:extLst>
          </p:cNvPr>
          <p:cNvGrpSpPr/>
          <p:nvPr/>
        </p:nvGrpSpPr>
        <p:grpSpPr>
          <a:xfrm>
            <a:off x="193360" y="2656241"/>
            <a:ext cx="7285243" cy="3854532"/>
            <a:chOff x="193360" y="2656241"/>
            <a:chExt cx="7285243" cy="3854532"/>
          </a:xfrm>
        </p:grpSpPr>
        <p:sp>
          <p:nvSpPr>
            <p:cNvPr id="21" name="Rectangle 20">
              <a:extLst>
                <a:ext uri="{FF2B5EF4-FFF2-40B4-BE49-F238E27FC236}">
                  <a16:creationId xmlns:a16="http://schemas.microsoft.com/office/drawing/2014/main" id="{3422F396-F2CD-4882-AA43-2C4D8C42B382}"/>
                </a:ext>
              </a:extLst>
            </p:cNvPr>
            <p:cNvSpPr/>
            <p:nvPr/>
          </p:nvSpPr>
          <p:spPr>
            <a:xfrm>
              <a:off x="193361" y="3216023"/>
              <a:ext cx="1866490"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22" name="Rectangle 21">
              <a:extLst>
                <a:ext uri="{FF2B5EF4-FFF2-40B4-BE49-F238E27FC236}">
                  <a16:creationId xmlns:a16="http://schemas.microsoft.com/office/drawing/2014/main" id="{29ED4604-738B-4202-B1CA-E20A2FFC5738}"/>
                </a:ext>
              </a:extLst>
            </p:cNvPr>
            <p:cNvSpPr/>
            <p:nvPr/>
          </p:nvSpPr>
          <p:spPr>
            <a:xfrm>
              <a:off x="193361" y="3476575"/>
              <a:ext cx="1866490"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B16668B-9067-4818-AB89-8BEE25D77A35}"/>
                </a:ext>
              </a:extLst>
            </p:cNvPr>
            <p:cNvSpPr/>
            <p:nvPr/>
          </p:nvSpPr>
          <p:spPr>
            <a:xfrm>
              <a:off x="193361" y="3737130"/>
              <a:ext cx="1866490"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F539C2D-17D7-4ADB-BB32-F0F355B5EB9C}"/>
                </a:ext>
              </a:extLst>
            </p:cNvPr>
            <p:cNvSpPr/>
            <p:nvPr/>
          </p:nvSpPr>
          <p:spPr>
            <a:xfrm>
              <a:off x="2109022" y="3217355"/>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dirty="0"/>
                <a:t>25%</a:t>
              </a:r>
            </a:p>
          </p:txBody>
        </p:sp>
        <p:sp>
          <p:nvSpPr>
            <p:cNvPr id="25" name="Rectangle 24">
              <a:extLst>
                <a:ext uri="{FF2B5EF4-FFF2-40B4-BE49-F238E27FC236}">
                  <a16:creationId xmlns:a16="http://schemas.microsoft.com/office/drawing/2014/main" id="{00B4C4DA-E091-49F5-A934-D7D86FAFB309}"/>
                </a:ext>
              </a:extLst>
            </p:cNvPr>
            <p:cNvSpPr/>
            <p:nvPr/>
          </p:nvSpPr>
          <p:spPr>
            <a:xfrm>
              <a:off x="2109022" y="3477907"/>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B8AE8AC-0278-43AB-A7C5-CC738F6E7B06}"/>
                </a:ext>
              </a:extLst>
            </p:cNvPr>
            <p:cNvSpPr/>
            <p:nvPr/>
          </p:nvSpPr>
          <p:spPr>
            <a:xfrm>
              <a:off x="2109022" y="3738462"/>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5A34076-E4F3-4146-8BC7-C6D5DCF4838C}"/>
                </a:ext>
              </a:extLst>
            </p:cNvPr>
            <p:cNvSpPr/>
            <p:nvPr/>
          </p:nvSpPr>
          <p:spPr>
            <a:xfrm>
              <a:off x="3370987" y="3217355"/>
              <a:ext cx="1353423"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9D1B73B-F019-41F8-B7E3-007FBF7B00A2}"/>
                </a:ext>
              </a:extLst>
            </p:cNvPr>
            <p:cNvSpPr/>
            <p:nvPr/>
          </p:nvSpPr>
          <p:spPr>
            <a:xfrm>
              <a:off x="3370987" y="3477907"/>
              <a:ext cx="1353423"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6FC51AA-9FDB-4F86-BF90-31D0A6879C91}"/>
                </a:ext>
              </a:extLst>
            </p:cNvPr>
            <p:cNvSpPr/>
            <p:nvPr/>
          </p:nvSpPr>
          <p:spPr>
            <a:xfrm>
              <a:off x="3370987" y="3738462"/>
              <a:ext cx="1353423"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95938E8-F590-4144-BCF1-CABDCF672296}"/>
                </a:ext>
              </a:extLst>
            </p:cNvPr>
            <p:cNvSpPr/>
            <p:nvPr/>
          </p:nvSpPr>
          <p:spPr>
            <a:xfrm>
              <a:off x="2109022" y="2656241"/>
              <a:ext cx="1224113" cy="51932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p:txBody>
        </p:sp>
        <p:sp>
          <p:nvSpPr>
            <p:cNvPr id="31" name="Rectangle 30">
              <a:extLst>
                <a:ext uri="{FF2B5EF4-FFF2-40B4-BE49-F238E27FC236}">
                  <a16:creationId xmlns:a16="http://schemas.microsoft.com/office/drawing/2014/main" id="{85B2762F-D5B0-4BA3-B24E-DE4E9F6A44D0}"/>
                </a:ext>
              </a:extLst>
            </p:cNvPr>
            <p:cNvSpPr/>
            <p:nvPr/>
          </p:nvSpPr>
          <p:spPr>
            <a:xfrm>
              <a:off x="3500297" y="2656241"/>
              <a:ext cx="1224113" cy="519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7FA7DE1-C40B-4BEE-9AC1-51FF4119E220}"/>
                </a:ext>
              </a:extLst>
            </p:cNvPr>
            <p:cNvSpPr txBox="1"/>
            <p:nvPr/>
          </p:nvSpPr>
          <p:spPr>
            <a:xfrm>
              <a:off x="2202425" y="2706076"/>
              <a:ext cx="999499" cy="523220"/>
            </a:xfrm>
            <a:prstGeom prst="rect">
              <a:avLst/>
            </a:prstGeom>
            <a:noFill/>
          </p:spPr>
          <p:txBody>
            <a:bodyPr wrap="square" rtlCol="0">
              <a:spAutoFit/>
            </a:bodyPr>
            <a:lstStyle/>
            <a:p>
              <a:r>
                <a:rPr lang="en-US" sz="1400" dirty="0">
                  <a:solidFill>
                    <a:schemeClr val="bg1"/>
                  </a:solidFill>
                </a:rPr>
                <a:t>% of FTE Enrollment</a:t>
              </a:r>
            </a:p>
          </p:txBody>
        </p:sp>
        <p:sp>
          <p:nvSpPr>
            <p:cNvPr id="33" name="TextBox 32">
              <a:extLst>
                <a:ext uri="{FF2B5EF4-FFF2-40B4-BE49-F238E27FC236}">
                  <a16:creationId xmlns:a16="http://schemas.microsoft.com/office/drawing/2014/main" id="{03C4A0AE-3984-4640-913A-3BFA6CF44D77}"/>
                </a:ext>
              </a:extLst>
            </p:cNvPr>
            <p:cNvSpPr txBox="1"/>
            <p:nvPr/>
          </p:nvSpPr>
          <p:spPr>
            <a:xfrm>
              <a:off x="3416711" y="2671666"/>
              <a:ext cx="1307699" cy="523220"/>
            </a:xfrm>
            <a:prstGeom prst="rect">
              <a:avLst/>
            </a:prstGeom>
            <a:solidFill>
              <a:schemeClr val="accent1"/>
            </a:solidFill>
          </p:spPr>
          <p:txBody>
            <a:bodyPr wrap="square" rtlCol="0">
              <a:spAutoFit/>
            </a:bodyPr>
            <a:lstStyle/>
            <a:p>
              <a:r>
                <a:rPr lang="en-US" sz="1400" dirty="0">
                  <a:solidFill>
                    <a:schemeClr val="bg1"/>
                  </a:solidFill>
                </a:rPr>
                <a:t># Tables, Carrels, Groups</a:t>
              </a:r>
            </a:p>
          </p:txBody>
        </p:sp>
        <p:sp>
          <p:nvSpPr>
            <p:cNvPr id="34" name="Rectangle 33">
              <a:extLst>
                <a:ext uri="{FF2B5EF4-FFF2-40B4-BE49-F238E27FC236}">
                  <a16:creationId xmlns:a16="http://schemas.microsoft.com/office/drawing/2014/main" id="{87AA2F1A-71A2-4E0E-9257-0B53DD02238B}"/>
                </a:ext>
              </a:extLst>
            </p:cNvPr>
            <p:cNvSpPr/>
            <p:nvPr/>
          </p:nvSpPr>
          <p:spPr>
            <a:xfrm>
              <a:off x="3370987" y="4038349"/>
              <a:ext cx="1353423"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A92D54A-1BAA-469B-BDBD-3CE20888BB17}"/>
                </a:ext>
              </a:extLst>
            </p:cNvPr>
            <p:cNvSpPr txBox="1"/>
            <p:nvPr/>
          </p:nvSpPr>
          <p:spPr>
            <a:xfrm>
              <a:off x="238505" y="3178027"/>
              <a:ext cx="1496027" cy="307777"/>
            </a:xfrm>
            <a:prstGeom prst="rect">
              <a:avLst/>
            </a:prstGeom>
            <a:noFill/>
          </p:spPr>
          <p:txBody>
            <a:bodyPr wrap="square" rtlCol="0">
              <a:spAutoFit/>
            </a:bodyPr>
            <a:lstStyle/>
            <a:p>
              <a:r>
                <a:rPr lang="en-US" sz="1400" dirty="0"/>
                <a:t>Living on Campus</a:t>
              </a:r>
            </a:p>
          </p:txBody>
        </p:sp>
        <p:sp>
          <p:nvSpPr>
            <p:cNvPr id="37" name="TextBox 36">
              <a:extLst>
                <a:ext uri="{FF2B5EF4-FFF2-40B4-BE49-F238E27FC236}">
                  <a16:creationId xmlns:a16="http://schemas.microsoft.com/office/drawing/2014/main" id="{7985AA30-B510-47AB-AA3B-E27DE783E138}"/>
                </a:ext>
              </a:extLst>
            </p:cNvPr>
            <p:cNvSpPr txBox="1"/>
            <p:nvPr/>
          </p:nvSpPr>
          <p:spPr>
            <a:xfrm>
              <a:off x="204159" y="3447819"/>
              <a:ext cx="1974235" cy="307777"/>
            </a:xfrm>
            <a:prstGeom prst="rect">
              <a:avLst/>
            </a:prstGeom>
            <a:noFill/>
          </p:spPr>
          <p:txBody>
            <a:bodyPr wrap="square" rtlCol="0">
              <a:spAutoFit/>
            </a:bodyPr>
            <a:lstStyle/>
            <a:p>
              <a:r>
                <a:rPr lang="en-US" sz="1400" dirty="0"/>
                <a:t>On Ground, Off Campus</a:t>
              </a:r>
            </a:p>
          </p:txBody>
        </p:sp>
        <p:sp>
          <p:nvSpPr>
            <p:cNvPr id="38" name="TextBox 37">
              <a:extLst>
                <a:ext uri="{FF2B5EF4-FFF2-40B4-BE49-F238E27FC236}">
                  <a16:creationId xmlns:a16="http://schemas.microsoft.com/office/drawing/2014/main" id="{8947B265-B1A7-455B-B53B-0247F347E8AE}"/>
                </a:ext>
              </a:extLst>
            </p:cNvPr>
            <p:cNvSpPr txBox="1"/>
            <p:nvPr/>
          </p:nvSpPr>
          <p:spPr>
            <a:xfrm>
              <a:off x="231419" y="3684907"/>
              <a:ext cx="1496027" cy="307777"/>
            </a:xfrm>
            <a:prstGeom prst="rect">
              <a:avLst/>
            </a:prstGeom>
            <a:noFill/>
          </p:spPr>
          <p:txBody>
            <a:bodyPr wrap="square" rtlCol="0">
              <a:spAutoFit/>
            </a:bodyPr>
            <a:lstStyle/>
            <a:p>
              <a:r>
                <a:rPr lang="en-US" sz="1400" dirty="0"/>
                <a:t>Online</a:t>
              </a:r>
            </a:p>
          </p:txBody>
        </p:sp>
        <p:sp>
          <p:nvSpPr>
            <p:cNvPr id="39" name="TextBox 38">
              <a:extLst>
                <a:ext uri="{FF2B5EF4-FFF2-40B4-BE49-F238E27FC236}">
                  <a16:creationId xmlns:a16="http://schemas.microsoft.com/office/drawing/2014/main" id="{503342BC-EE1D-4ED0-B23A-EEF6E2008BB3}"/>
                </a:ext>
              </a:extLst>
            </p:cNvPr>
            <p:cNvSpPr txBox="1"/>
            <p:nvPr/>
          </p:nvSpPr>
          <p:spPr>
            <a:xfrm>
              <a:off x="2428569" y="3202995"/>
              <a:ext cx="495649" cy="307777"/>
            </a:xfrm>
            <a:prstGeom prst="rect">
              <a:avLst/>
            </a:prstGeom>
            <a:noFill/>
          </p:spPr>
          <p:txBody>
            <a:bodyPr wrap="none" rtlCol="0">
              <a:spAutoFit/>
            </a:bodyPr>
            <a:lstStyle/>
            <a:p>
              <a:r>
                <a:rPr lang="en-US" sz="1400" dirty="0"/>
                <a:t>25%</a:t>
              </a:r>
            </a:p>
          </p:txBody>
        </p:sp>
        <p:sp>
          <p:nvSpPr>
            <p:cNvPr id="40" name="TextBox 39">
              <a:extLst>
                <a:ext uri="{FF2B5EF4-FFF2-40B4-BE49-F238E27FC236}">
                  <a16:creationId xmlns:a16="http://schemas.microsoft.com/office/drawing/2014/main" id="{37B10FCC-7D03-46A8-8F34-90778045D681}"/>
                </a:ext>
              </a:extLst>
            </p:cNvPr>
            <p:cNvSpPr txBox="1"/>
            <p:nvPr/>
          </p:nvSpPr>
          <p:spPr>
            <a:xfrm>
              <a:off x="2428569" y="3445955"/>
              <a:ext cx="495649" cy="307777"/>
            </a:xfrm>
            <a:prstGeom prst="rect">
              <a:avLst/>
            </a:prstGeom>
            <a:noFill/>
          </p:spPr>
          <p:txBody>
            <a:bodyPr wrap="square" rtlCol="0">
              <a:spAutoFit/>
            </a:bodyPr>
            <a:lstStyle/>
            <a:p>
              <a:r>
                <a:rPr lang="en-US" sz="1400" dirty="0"/>
                <a:t>5%</a:t>
              </a:r>
            </a:p>
          </p:txBody>
        </p:sp>
        <p:sp>
          <p:nvSpPr>
            <p:cNvPr id="41" name="TextBox 40">
              <a:extLst>
                <a:ext uri="{FF2B5EF4-FFF2-40B4-BE49-F238E27FC236}">
                  <a16:creationId xmlns:a16="http://schemas.microsoft.com/office/drawing/2014/main" id="{BEC05F2F-8402-4150-BA17-1433CEC08801}"/>
                </a:ext>
              </a:extLst>
            </p:cNvPr>
            <p:cNvSpPr txBox="1"/>
            <p:nvPr/>
          </p:nvSpPr>
          <p:spPr>
            <a:xfrm>
              <a:off x="2460948" y="3697063"/>
              <a:ext cx="404278" cy="307777"/>
            </a:xfrm>
            <a:prstGeom prst="rect">
              <a:avLst/>
            </a:prstGeom>
            <a:noFill/>
          </p:spPr>
          <p:txBody>
            <a:bodyPr wrap="none" rtlCol="0">
              <a:spAutoFit/>
            </a:bodyPr>
            <a:lstStyle/>
            <a:p>
              <a:r>
                <a:rPr lang="en-US" sz="1400" dirty="0"/>
                <a:t>5%</a:t>
              </a:r>
            </a:p>
          </p:txBody>
        </p:sp>
        <p:sp>
          <p:nvSpPr>
            <p:cNvPr id="42" name="Rectangle 41">
              <a:extLst>
                <a:ext uri="{FF2B5EF4-FFF2-40B4-BE49-F238E27FC236}">
                  <a16:creationId xmlns:a16="http://schemas.microsoft.com/office/drawing/2014/main" id="{DFBA20CD-DD62-49C3-9D64-A228DD8E4621}"/>
                </a:ext>
              </a:extLst>
            </p:cNvPr>
            <p:cNvSpPr/>
            <p:nvPr/>
          </p:nvSpPr>
          <p:spPr>
            <a:xfrm>
              <a:off x="214789" y="5156781"/>
              <a:ext cx="1722159"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3" name="Rectangle 42">
              <a:extLst>
                <a:ext uri="{FF2B5EF4-FFF2-40B4-BE49-F238E27FC236}">
                  <a16:creationId xmlns:a16="http://schemas.microsoft.com/office/drawing/2014/main" id="{4E056DF1-B6AD-4713-9466-64606E10A785}"/>
                </a:ext>
              </a:extLst>
            </p:cNvPr>
            <p:cNvSpPr/>
            <p:nvPr/>
          </p:nvSpPr>
          <p:spPr>
            <a:xfrm>
              <a:off x="214789" y="5417333"/>
              <a:ext cx="1722159"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9B01FF7-EFF2-4E26-8AAC-B018683B26AB}"/>
                </a:ext>
              </a:extLst>
            </p:cNvPr>
            <p:cNvSpPr/>
            <p:nvPr/>
          </p:nvSpPr>
          <p:spPr>
            <a:xfrm>
              <a:off x="214789" y="5677888"/>
              <a:ext cx="1722159"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EC29A49-C830-4988-8A26-83237F441803}"/>
                </a:ext>
              </a:extLst>
            </p:cNvPr>
            <p:cNvSpPr/>
            <p:nvPr/>
          </p:nvSpPr>
          <p:spPr>
            <a:xfrm>
              <a:off x="1986120" y="5158113"/>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dirty="0"/>
                <a:t>25%</a:t>
              </a:r>
            </a:p>
          </p:txBody>
        </p:sp>
        <p:sp>
          <p:nvSpPr>
            <p:cNvPr id="46" name="Rectangle 45">
              <a:extLst>
                <a:ext uri="{FF2B5EF4-FFF2-40B4-BE49-F238E27FC236}">
                  <a16:creationId xmlns:a16="http://schemas.microsoft.com/office/drawing/2014/main" id="{8AB76F73-14E6-489C-82AC-01F912CEBBDF}"/>
                </a:ext>
              </a:extLst>
            </p:cNvPr>
            <p:cNvSpPr/>
            <p:nvPr/>
          </p:nvSpPr>
          <p:spPr>
            <a:xfrm>
              <a:off x="1986120" y="5418665"/>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24E296A-EC4B-4AC9-AC8B-A65A40293859}"/>
                </a:ext>
              </a:extLst>
            </p:cNvPr>
            <p:cNvSpPr/>
            <p:nvPr/>
          </p:nvSpPr>
          <p:spPr>
            <a:xfrm>
              <a:off x="1986120" y="5679220"/>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DF4FEE7-62B2-4605-875D-41C6C011DB1B}"/>
                </a:ext>
              </a:extLst>
            </p:cNvPr>
            <p:cNvSpPr/>
            <p:nvPr/>
          </p:nvSpPr>
          <p:spPr>
            <a:xfrm>
              <a:off x="3435071" y="5158113"/>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42C6789-FEAF-4576-BF00-E8BBD01891C4}"/>
                </a:ext>
              </a:extLst>
            </p:cNvPr>
            <p:cNvSpPr/>
            <p:nvPr/>
          </p:nvSpPr>
          <p:spPr>
            <a:xfrm>
              <a:off x="3435071" y="5418665"/>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C336472-6973-43ED-BBEE-F709F73D1168}"/>
                </a:ext>
              </a:extLst>
            </p:cNvPr>
            <p:cNvSpPr/>
            <p:nvPr/>
          </p:nvSpPr>
          <p:spPr>
            <a:xfrm>
              <a:off x="3435071" y="5679220"/>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46F6A4F-08E8-468B-9272-F298167F4578}"/>
                </a:ext>
              </a:extLst>
            </p:cNvPr>
            <p:cNvSpPr/>
            <p:nvPr/>
          </p:nvSpPr>
          <p:spPr>
            <a:xfrm>
              <a:off x="1986120" y="4596999"/>
              <a:ext cx="1224113" cy="51932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p:txBody>
        </p:sp>
        <p:sp>
          <p:nvSpPr>
            <p:cNvPr id="52" name="Rectangle 51">
              <a:extLst>
                <a:ext uri="{FF2B5EF4-FFF2-40B4-BE49-F238E27FC236}">
                  <a16:creationId xmlns:a16="http://schemas.microsoft.com/office/drawing/2014/main" id="{16D58110-716D-4155-8CD1-F8A76A3E7952}"/>
                </a:ext>
              </a:extLst>
            </p:cNvPr>
            <p:cNvSpPr/>
            <p:nvPr/>
          </p:nvSpPr>
          <p:spPr>
            <a:xfrm>
              <a:off x="3500297" y="4596999"/>
              <a:ext cx="1224113" cy="519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8BE0006A-CC20-47AB-A870-8E72BBBF8BB4}"/>
                </a:ext>
              </a:extLst>
            </p:cNvPr>
            <p:cNvSpPr txBox="1"/>
            <p:nvPr/>
          </p:nvSpPr>
          <p:spPr>
            <a:xfrm>
              <a:off x="2210734" y="4646834"/>
              <a:ext cx="999499" cy="523220"/>
            </a:xfrm>
            <a:prstGeom prst="rect">
              <a:avLst/>
            </a:prstGeom>
            <a:noFill/>
          </p:spPr>
          <p:txBody>
            <a:bodyPr wrap="square" rtlCol="0">
              <a:spAutoFit/>
            </a:bodyPr>
            <a:lstStyle/>
            <a:p>
              <a:r>
                <a:rPr lang="en-US" sz="1400" dirty="0">
                  <a:solidFill>
                    <a:schemeClr val="bg1"/>
                  </a:solidFill>
                </a:rPr>
                <a:t>% Tables, Carrels, </a:t>
              </a:r>
              <a:r>
                <a:rPr lang="en-US" sz="1400" dirty="0" err="1">
                  <a:solidFill>
                    <a:schemeClr val="bg1"/>
                  </a:solidFill>
                </a:rPr>
                <a:t>Etc</a:t>
              </a:r>
              <a:endParaRPr lang="en-US" sz="1400" dirty="0">
                <a:solidFill>
                  <a:schemeClr val="bg1"/>
                </a:solidFill>
              </a:endParaRPr>
            </a:p>
          </p:txBody>
        </p:sp>
        <p:sp>
          <p:nvSpPr>
            <p:cNvPr id="54" name="TextBox 53">
              <a:extLst>
                <a:ext uri="{FF2B5EF4-FFF2-40B4-BE49-F238E27FC236}">
                  <a16:creationId xmlns:a16="http://schemas.microsoft.com/office/drawing/2014/main" id="{24BCF2DB-F99A-4D41-8FF0-9EC5ACE9ABFE}"/>
                </a:ext>
              </a:extLst>
            </p:cNvPr>
            <p:cNvSpPr txBox="1"/>
            <p:nvPr/>
          </p:nvSpPr>
          <p:spPr>
            <a:xfrm>
              <a:off x="3416711" y="4612424"/>
              <a:ext cx="1307699" cy="523220"/>
            </a:xfrm>
            <a:prstGeom prst="rect">
              <a:avLst/>
            </a:prstGeom>
            <a:solidFill>
              <a:schemeClr val="accent1"/>
            </a:solidFill>
          </p:spPr>
          <p:txBody>
            <a:bodyPr wrap="square" rtlCol="0">
              <a:spAutoFit/>
            </a:bodyPr>
            <a:lstStyle/>
            <a:p>
              <a:r>
                <a:rPr lang="en-US" sz="1400" dirty="0">
                  <a:solidFill>
                    <a:schemeClr val="bg1"/>
                  </a:solidFill>
                </a:rPr>
                <a:t># Tables, Carrels, Groups</a:t>
              </a:r>
            </a:p>
          </p:txBody>
        </p:sp>
        <p:sp>
          <p:nvSpPr>
            <p:cNvPr id="56" name="TextBox 55">
              <a:extLst>
                <a:ext uri="{FF2B5EF4-FFF2-40B4-BE49-F238E27FC236}">
                  <a16:creationId xmlns:a16="http://schemas.microsoft.com/office/drawing/2014/main" id="{2D97FA5B-2EC9-4D4A-B191-2F7D11775903}"/>
                </a:ext>
              </a:extLst>
            </p:cNvPr>
            <p:cNvSpPr txBox="1"/>
            <p:nvPr/>
          </p:nvSpPr>
          <p:spPr>
            <a:xfrm>
              <a:off x="209873" y="5118785"/>
              <a:ext cx="1496027" cy="307777"/>
            </a:xfrm>
            <a:prstGeom prst="rect">
              <a:avLst/>
            </a:prstGeom>
            <a:noFill/>
          </p:spPr>
          <p:txBody>
            <a:bodyPr wrap="square" rtlCol="0">
              <a:spAutoFit/>
            </a:bodyPr>
            <a:lstStyle/>
            <a:p>
              <a:r>
                <a:rPr lang="en-US" sz="1400" dirty="0"/>
                <a:t>% Standard</a:t>
              </a:r>
            </a:p>
          </p:txBody>
        </p:sp>
        <p:sp>
          <p:nvSpPr>
            <p:cNvPr id="57" name="TextBox 56">
              <a:extLst>
                <a:ext uri="{FF2B5EF4-FFF2-40B4-BE49-F238E27FC236}">
                  <a16:creationId xmlns:a16="http://schemas.microsoft.com/office/drawing/2014/main" id="{5509636E-F9FA-4C2A-A6C4-C13DA316B2FF}"/>
                </a:ext>
              </a:extLst>
            </p:cNvPr>
            <p:cNvSpPr txBox="1"/>
            <p:nvPr/>
          </p:nvSpPr>
          <p:spPr>
            <a:xfrm>
              <a:off x="212435" y="5379076"/>
              <a:ext cx="2090878" cy="307777"/>
            </a:xfrm>
            <a:prstGeom prst="rect">
              <a:avLst/>
            </a:prstGeom>
            <a:noFill/>
          </p:spPr>
          <p:txBody>
            <a:bodyPr wrap="square" rtlCol="0">
              <a:spAutoFit/>
            </a:bodyPr>
            <a:lstStyle/>
            <a:p>
              <a:r>
                <a:rPr lang="en-US" sz="1400" dirty="0"/>
                <a:t>% Enhanced, Group</a:t>
              </a:r>
            </a:p>
          </p:txBody>
        </p:sp>
        <p:sp>
          <p:nvSpPr>
            <p:cNvPr id="58" name="TextBox 57">
              <a:extLst>
                <a:ext uri="{FF2B5EF4-FFF2-40B4-BE49-F238E27FC236}">
                  <a16:creationId xmlns:a16="http://schemas.microsoft.com/office/drawing/2014/main" id="{9DC96A8C-C61D-4E90-8C45-74887456D85D}"/>
                </a:ext>
              </a:extLst>
            </p:cNvPr>
            <p:cNvSpPr txBox="1"/>
            <p:nvPr/>
          </p:nvSpPr>
          <p:spPr>
            <a:xfrm>
              <a:off x="193360" y="5625665"/>
              <a:ext cx="1792760" cy="307777"/>
            </a:xfrm>
            <a:prstGeom prst="rect">
              <a:avLst/>
            </a:prstGeom>
            <a:noFill/>
          </p:spPr>
          <p:txBody>
            <a:bodyPr wrap="square" rtlCol="0">
              <a:spAutoFit/>
            </a:bodyPr>
            <a:lstStyle/>
            <a:p>
              <a:r>
                <a:rPr lang="en-US" sz="1400" dirty="0"/>
                <a:t>% Reserved, Assigned</a:t>
              </a:r>
            </a:p>
          </p:txBody>
        </p:sp>
        <p:sp>
          <p:nvSpPr>
            <p:cNvPr id="59" name="TextBox 58">
              <a:extLst>
                <a:ext uri="{FF2B5EF4-FFF2-40B4-BE49-F238E27FC236}">
                  <a16:creationId xmlns:a16="http://schemas.microsoft.com/office/drawing/2014/main" id="{385F80E6-FEB4-4D01-942B-44058BA73745}"/>
                </a:ext>
              </a:extLst>
            </p:cNvPr>
            <p:cNvSpPr txBox="1"/>
            <p:nvPr/>
          </p:nvSpPr>
          <p:spPr>
            <a:xfrm>
              <a:off x="2345613" y="5134326"/>
              <a:ext cx="495649" cy="307777"/>
            </a:xfrm>
            <a:prstGeom prst="rect">
              <a:avLst/>
            </a:prstGeom>
            <a:noFill/>
          </p:spPr>
          <p:txBody>
            <a:bodyPr wrap="none" rtlCol="0">
              <a:spAutoFit/>
            </a:bodyPr>
            <a:lstStyle/>
            <a:p>
              <a:r>
                <a:rPr lang="en-US" sz="1400" dirty="0"/>
                <a:t>45%</a:t>
              </a:r>
            </a:p>
          </p:txBody>
        </p:sp>
        <p:sp>
          <p:nvSpPr>
            <p:cNvPr id="60" name="TextBox 59">
              <a:extLst>
                <a:ext uri="{FF2B5EF4-FFF2-40B4-BE49-F238E27FC236}">
                  <a16:creationId xmlns:a16="http://schemas.microsoft.com/office/drawing/2014/main" id="{02C28900-3540-4503-949B-861FAEA2AF8E}"/>
                </a:ext>
              </a:extLst>
            </p:cNvPr>
            <p:cNvSpPr txBox="1"/>
            <p:nvPr/>
          </p:nvSpPr>
          <p:spPr>
            <a:xfrm>
              <a:off x="2345613" y="5377286"/>
              <a:ext cx="495649" cy="307777"/>
            </a:xfrm>
            <a:prstGeom prst="rect">
              <a:avLst/>
            </a:prstGeom>
            <a:noFill/>
          </p:spPr>
          <p:txBody>
            <a:bodyPr wrap="square" rtlCol="0">
              <a:spAutoFit/>
            </a:bodyPr>
            <a:lstStyle/>
            <a:p>
              <a:r>
                <a:rPr lang="en-US" sz="1400" dirty="0"/>
                <a:t>25%</a:t>
              </a:r>
            </a:p>
          </p:txBody>
        </p:sp>
        <p:sp>
          <p:nvSpPr>
            <p:cNvPr id="61" name="TextBox 60">
              <a:extLst>
                <a:ext uri="{FF2B5EF4-FFF2-40B4-BE49-F238E27FC236}">
                  <a16:creationId xmlns:a16="http://schemas.microsoft.com/office/drawing/2014/main" id="{A87A271E-6A53-4619-A83A-998B9C75CBDB}"/>
                </a:ext>
              </a:extLst>
            </p:cNvPr>
            <p:cNvSpPr txBox="1"/>
            <p:nvPr/>
          </p:nvSpPr>
          <p:spPr>
            <a:xfrm>
              <a:off x="2345613" y="5628394"/>
              <a:ext cx="495649" cy="307777"/>
            </a:xfrm>
            <a:prstGeom prst="rect">
              <a:avLst/>
            </a:prstGeom>
            <a:noFill/>
          </p:spPr>
          <p:txBody>
            <a:bodyPr wrap="none" rtlCol="0">
              <a:spAutoFit/>
            </a:bodyPr>
            <a:lstStyle/>
            <a:p>
              <a:r>
                <a:rPr lang="en-US" sz="1400" dirty="0"/>
                <a:t>20%</a:t>
              </a:r>
            </a:p>
          </p:txBody>
        </p:sp>
        <p:sp>
          <p:nvSpPr>
            <p:cNvPr id="62" name="Rectangle 61">
              <a:extLst>
                <a:ext uri="{FF2B5EF4-FFF2-40B4-BE49-F238E27FC236}">
                  <a16:creationId xmlns:a16="http://schemas.microsoft.com/office/drawing/2014/main" id="{973CB4C7-B001-4A18-B50E-254C94E01077}"/>
                </a:ext>
              </a:extLst>
            </p:cNvPr>
            <p:cNvSpPr/>
            <p:nvPr/>
          </p:nvSpPr>
          <p:spPr>
            <a:xfrm>
              <a:off x="206935" y="5943409"/>
              <a:ext cx="1722159" cy="215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DBF50D1-2C51-4DB4-B264-502C9443EB86}"/>
                </a:ext>
              </a:extLst>
            </p:cNvPr>
            <p:cNvSpPr/>
            <p:nvPr/>
          </p:nvSpPr>
          <p:spPr>
            <a:xfrm>
              <a:off x="1986120" y="5944741"/>
              <a:ext cx="1224113" cy="22860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D8A2492D-EBFE-43DA-9D7B-4FAC0C04F5E3}"/>
                </a:ext>
              </a:extLst>
            </p:cNvPr>
            <p:cNvSpPr/>
            <p:nvPr/>
          </p:nvSpPr>
          <p:spPr>
            <a:xfrm>
              <a:off x="3427217" y="5944741"/>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47C8B0DB-B220-4D47-9E81-975C095B4FCE}"/>
                </a:ext>
              </a:extLst>
            </p:cNvPr>
            <p:cNvSpPr txBox="1"/>
            <p:nvPr/>
          </p:nvSpPr>
          <p:spPr>
            <a:xfrm>
              <a:off x="223214" y="5891186"/>
              <a:ext cx="1496027" cy="307777"/>
            </a:xfrm>
            <a:prstGeom prst="rect">
              <a:avLst/>
            </a:prstGeom>
            <a:noFill/>
          </p:spPr>
          <p:txBody>
            <a:bodyPr wrap="square" rtlCol="0">
              <a:spAutoFit/>
            </a:bodyPr>
            <a:lstStyle/>
            <a:p>
              <a:r>
                <a:rPr lang="en-US" sz="1400" dirty="0"/>
                <a:t>% Group Study</a:t>
              </a:r>
            </a:p>
          </p:txBody>
        </p:sp>
        <p:sp>
          <p:nvSpPr>
            <p:cNvPr id="66" name="TextBox 65">
              <a:extLst>
                <a:ext uri="{FF2B5EF4-FFF2-40B4-BE49-F238E27FC236}">
                  <a16:creationId xmlns:a16="http://schemas.microsoft.com/office/drawing/2014/main" id="{DA34B384-3515-4D85-AD59-3960F042B361}"/>
                </a:ext>
              </a:extLst>
            </p:cNvPr>
            <p:cNvSpPr txBox="1"/>
            <p:nvPr/>
          </p:nvSpPr>
          <p:spPr>
            <a:xfrm>
              <a:off x="2345613" y="5893918"/>
              <a:ext cx="495649" cy="307777"/>
            </a:xfrm>
            <a:prstGeom prst="rect">
              <a:avLst/>
            </a:prstGeom>
            <a:noFill/>
          </p:spPr>
          <p:txBody>
            <a:bodyPr wrap="none" rtlCol="0">
              <a:spAutoFit/>
            </a:bodyPr>
            <a:lstStyle/>
            <a:p>
              <a:r>
                <a:rPr lang="en-US" sz="1400" dirty="0"/>
                <a:t>10%</a:t>
              </a:r>
            </a:p>
          </p:txBody>
        </p:sp>
        <p:sp>
          <p:nvSpPr>
            <p:cNvPr id="67" name="Rectangle 66">
              <a:extLst>
                <a:ext uri="{FF2B5EF4-FFF2-40B4-BE49-F238E27FC236}">
                  <a16:creationId xmlns:a16="http://schemas.microsoft.com/office/drawing/2014/main" id="{362D6B8D-4525-4522-9ACD-1E5AF9AC7D9E}"/>
                </a:ext>
              </a:extLst>
            </p:cNvPr>
            <p:cNvSpPr/>
            <p:nvPr/>
          </p:nvSpPr>
          <p:spPr>
            <a:xfrm>
              <a:off x="3428789" y="6219692"/>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37F953DE-082C-41F0-B3B7-D248C0CFA8E2}"/>
                </a:ext>
              </a:extLst>
            </p:cNvPr>
            <p:cNvSpPr txBox="1"/>
            <p:nvPr/>
          </p:nvSpPr>
          <p:spPr>
            <a:xfrm>
              <a:off x="3344089" y="6141441"/>
              <a:ext cx="184731" cy="369332"/>
            </a:xfrm>
            <a:prstGeom prst="rect">
              <a:avLst/>
            </a:prstGeom>
            <a:noFill/>
          </p:spPr>
          <p:txBody>
            <a:bodyPr wrap="none" rtlCol="0">
              <a:spAutoFit/>
            </a:bodyPr>
            <a:lstStyle/>
            <a:p>
              <a:endParaRPr lang="en-US" dirty="0"/>
            </a:p>
          </p:txBody>
        </p:sp>
        <p:sp>
          <p:nvSpPr>
            <p:cNvPr id="70" name="Rectangle 69">
              <a:extLst>
                <a:ext uri="{FF2B5EF4-FFF2-40B4-BE49-F238E27FC236}">
                  <a16:creationId xmlns:a16="http://schemas.microsoft.com/office/drawing/2014/main" id="{AEAA044E-0AB2-40FE-AD9D-7451DD6C9DFF}"/>
                </a:ext>
              </a:extLst>
            </p:cNvPr>
            <p:cNvSpPr/>
            <p:nvPr/>
          </p:nvSpPr>
          <p:spPr>
            <a:xfrm>
              <a:off x="4841234" y="5150254"/>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25</a:t>
              </a:r>
            </a:p>
          </p:txBody>
        </p:sp>
        <p:sp>
          <p:nvSpPr>
            <p:cNvPr id="71" name="Rectangle 70">
              <a:extLst>
                <a:ext uri="{FF2B5EF4-FFF2-40B4-BE49-F238E27FC236}">
                  <a16:creationId xmlns:a16="http://schemas.microsoft.com/office/drawing/2014/main" id="{8E7F0EB4-3B9C-423D-9B02-3542B47D107C}"/>
                </a:ext>
              </a:extLst>
            </p:cNvPr>
            <p:cNvSpPr/>
            <p:nvPr/>
          </p:nvSpPr>
          <p:spPr>
            <a:xfrm>
              <a:off x="4841234" y="5410806"/>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35</a:t>
              </a:r>
            </a:p>
          </p:txBody>
        </p:sp>
        <p:sp>
          <p:nvSpPr>
            <p:cNvPr id="72" name="Rectangle 71">
              <a:extLst>
                <a:ext uri="{FF2B5EF4-FFF2-40B4-BE49-F238E27FC236}">
                  <a16:creationId xmlns:a16="http://schemas.microsoft.com/office/drawing/2014/main" id="{1E087019-331D-4928-A38B-40D4985B8168}"/>
                </a:ext>
              </a:extLst>
            </p:cNvPr>
            <p:cNvSpPr/>
            <p:nvPr/>
          </p:nvSpPr>
          <p:spPr>
            <a:xfrm>
              <a:off x="4841234" y="5671361"/>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35</a:t>
              </a:r>
            </a:p>
          </p:txBody>
        </p:sp>
        <p:sp>
          <p:nvSpPr>
            <p:cNvPr id="73" name="Rectangle 72">
              <a:extLst>
                <a:ext uri="{FF2B5EF4-FFF2-40B4-BE49-F238E27FC236}">
                  <a16:creationId xmlns:a16="http://schemas.microsoft.com/office/drawing/2014/main" id="{87743C2D-899C-4DE6-8EA1-C583E1D499B7}"/>
                </a:ext>
              </a:extLst>
            </p:cNvPr>
            <p:cNvSpPr/>
            <p:nvPr/>
          </p:nvSpPr>
          <p:spPr>
            <a:xfrm>
              <a:off x="4906460" y="4589140"/>
              <a:ext cx="1224113" cy="519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E05491E5-A4E7-47AC-9754-9A77942A5AB9}"/>
                </a:ext>
              </a:extLst>
            </p:cNvPr>
            <p:cNvSpPr txBox="1"/>
            <p:nvPr/>
          </p:nvSpPr>
          <p:spPr>
            <a:xfrm>
              <a:off x="4822874" y="4604565"/>
              <a:ext cx="1307699" cy="523220"/>
            </a:xfrm>
            <a:prstGeom prst="rect">
              <a:avLst/>
            </a:prstGeom>
            <a:solidFill>
              <a:schemeClr val="accent1"/>
            </a:solidFill>
          </p:spPr>
          <p:txBody>
            <a:bodyPr wrap="square" rtlCol="0">
              <a:spAutoFit/>
            </a:bodyPr>
            <a:lstStyle/>
            <a:p>
              <a:pPr algn="ctr"/>
              <a:r>
                <a:rPr lang="en-US" sz="1400" dirty="0">
                  <a:solidFill>
                    <a:schemeClr val="bg1"/>
                  </a:solidFill>
                </a:rPr>
                <a:t>NASF per Station</a:t>
              </a:r>
            </a:p>
          </p:txBody>
        </p:sp>
        <p:sp>
          <p:nvSpPr>
            <p:cNvPr id="75" name="Rectangle 74">
              <a:extLst>
                <a:ext uri="{FF2B5EF4-FFF2-40B4-BE49-F238E27FC236}">
                  <a16:creationId xmlns:a16="http://schemas.microsoft.com/office/drawing/2014/main" id="{8B8E739F-A5F3-4E1F-8B50-82F5B24867DF}"/>
                </a:ext>
              </a:extLst>
            </p:cNvPr>
            <p:cNvSpPr/>
            <p:nvPr/>
          </p:nvSpPr>
          <p:spPr>
            <a:xfrm>
              <a:off x="4833380" y="5936882"/>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21B60FF4-5167-45BD-BB51-7B833C8FDB7F}"/>
                </a:ext>
              </a:extLst>
            </p:cNvPr>
            <p:cNvSpPr/>
            <p:nvPr/>
          </p:nvSpPr>
          <p:spPr>
            <a:xfrm>
              <a:off x="6189263" y="5159682"/>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79DC323B-CCEB-4995-8B82-FD9AB1DDABD1}"/>
                </a:ext>
              </a:extLst>
            </p:cNvPr>
            <p:cNvSpPr/>
            <p:nvPr/>
          </p:nvSpPr>
          <p:spPr>
            <a:xfrm>
              <a:off x="6189263" y="5420234"/>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12FC229B-D604-4EE0-B032-2D41C0DAE4A9}"/>
                </a:ext>
              </a:extLst>
            </p:cNvPr>
            <p:cNvSpPr/>
            <p:nvPr/>
          </p:nvSpPr>
          <p:spPr>
            <a:xfrm>
              <a:off x="6189263" y="5680789"/>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6D1D0B20-2626-48F5-9893-A62151DD8ABC}"/>
                </a:ext>
              </a:extLst>
            </p:cNvPr>
            <p:cNvSpPr/>
            <p:nvPr/>
          </p:nvSpPr>
          <p:spPr>
            <a:xfrm>
              <a:off x="6254489" y="4607995"/>
              <a:ext cx="1224113" cy="519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7ADB9362-2707-427C-BDAD-90FF579A1A3E}"/>
                </a:ext>
              </a:extLst>
            </p:cNvPr>
            <p:cNvSpPr txBox="1"/>
            <p:nvPr/>
          </p:nvSpPr>
          <p:spPr>
            <a:xfrm>
              <a:off x="6170903" y="4613993"/>
              <a:ext cx="1307699" cy="523220"/>
            </a:xfrm>
            <a:prstGeom prst="rect">
              <a:avLst/>
            </a:prstGeom>
            <a:solidFill>
              <a:schemeClr val="accent1"/>
            </a:solidFill>
          </p:spPr>
          <p:txBody>
            <a:bodyPr wrap="square" rtlCol="0">
              <a:spAutoFit/>
            </a:bodyPr>
            <a:lstStyle/>
            <a:p>
              <a:pPr algn="ctr"/>
              <a:r>
                <a:rPr lang="en-US" sz="1400" dirty="0">
                  <a:solidFill>
                    <a:schemeClr val="bg1"/>
                  </a:solidFill>
                </a:rPr>
                <a:t>Total </a:t>
              </a:r>
            </a:p>
            <a:p>
              <a:pPr algn="ctr"/>
              <a:r>
                <a:rPr lang="en-US" sz="1400" dirty="0">
                  <a:solidFill>
                    <a:schemeClr val="bg1"/>
                  </a:solidFill>
                </a:rPr>
                <a:t>NASF</a:t>
              </a:r>
            </a:p>
          </p:txBody>
        </p:sp>
        <p:sp>
          <p:nvSpPr>
            <p:cNvPr id="83" name="Rectangle 82">
              <a:extLst>
                <a:ext uri="{FF2B5EF4-FFF2-40B4-BE49-F238E27FC236}">
                  <a16:creationId xmlns:a16="http://schemas.microsoft.com/office/drawing/2014/main" id="{9ABCCCA8-AB04-4718-9173-959879BA12A5}"/>
                </a:ext>
              </a:extLst>
            </p:cNvPr>
            <p:cNvSpPr/>
            <p:nvPr/>
          </p:nvSpPr>
          <p:spPr>
            <a:xfrm>
              <a:off x="6181409" y="5946310"/>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72E5EE3A-421B-4442-9057-B10CFE832465}"/>
                </a:ext>
              </a:extLst>
            </p:cNvPr>
            <p:cNvSpPr/>
            <p:nvPr/>
          </p:nvSpPr>
          <p:spPr>
            <a:xfrm>
              <a:off x="6182981" y="6221261"/>
              <a:ext cx="1289340" cy="214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9F664437-4A33-45B8-BA85-1478F8314944}"/>
                </a:ext>
              </a:extLst>
            </p:cNvPr>
            <p:cNvSpPr txBox="1"/>
            <p:nvPr/>
          </p:nvSpPr>
          <p:spPr>
            <a:xfrm>
              <a:off x="5287664" y="5865480"/>
              <a:ext cx="418704" cy="369332"/>
            </a:xfrm>
            <a:prstGeom prst="rect">
              <a:avLst/>
            </a:prstGeom>
            <a:noFill/>
          </p:spPr>
          <p:txBody>
            <a:bodyPr wrap="none" rtlCol="0">
              <a:spAutoFit/>
            </a:bodyPr>
            <a:lstStyle/>
            <a:p>
              <a:r>
                <a:rPr lang="en-US" dirty="0"/>
                <a:t>35</a:t>
              </a:r>
            </a:p>
          </p:txBody>
        </p:sp>
      </p:grpSp>
      <p:grpSp>
        <p:nvGrpSpPr>
          <p:cNvPr id="226" name="Group 225">
            <a:extLst>
              <a:ext uri="{FF2B5EF4-FFF2-40B4-BE49-F238E27FC236}">
                <a16:creationId xmlns:a16="http://schemas.microsoft.com/office/drawing/2014/main" id="{54A83316-BE9A-4318-8672-CABD21EB3FD0}"/>
              </a:ext>
            </a:extLst>
          </p:cNvPr>
          <p:cNvGrpSpPr/>
          <p:nvPr/>
        </p:nvGrpSpPr>
        <p:grpSpPr>
          <a:xfrm>
            <a:off x="5995450" y="648213"/>
            <a:ext cx="5604234" cy="3023186"/>
            <a:chOff x="5995450" y="648213"/>
            <a:chExt cx="5604234" cy="3023186"/>
          </a:xfrm>
        </p:grpSpPr>
        <p:sp>
          <p:nvSpPr>
            <p:cNvPr id="89" name="Rectangle 88">
              <a:extLst>
                <a:ext uri="{FF2B5EF4-FFF2-40B4-BE49-F238E27FC236}">
                  <a16:creationId xmlns:a16="http://schemas.microsoft.com/office/drawing/2014/main" id="{8732769E-4B37-432D-98AB-867820D6DFF5}"/>
                </a:ext>
              </a:extLst>
            </p:cNvPr>
            <p:cNvSpPr/>
            <p:nvPr/>
          </p:nvSpPr>
          <p:spPr>
            <a:xfrm>
              <a:off x="5995450" y="931355"/>
              <a:ext cx="2092750" cy="219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First 150,000 Volumes</a:t>
              </a:r>
            </a:p>
          </p:txBody>
        </p:sp>
        <p:sp>
          <p:nvSpPr>
            <p:cNvPr id="90" name="Rectangle 89">
              <a:extLst>
                <a:ext uri="{FF2B5EF4-FFF2-40B4-BE49-F238E27FC236}">
                  <a16:creationId xmlns:a16="http://schemas.microsoft.com/office/drawing/2014/main" id="{148EF33C-3D36-4A95-AE84-04D553FCB5EB}"/>
                </a:ext>
              </a:extLst>
            </p:cNvPr>
            <p:cNvSpPr/>
            <p:nvPr/>
          </p:nvSpPr>
          <p:spPr>
            <a:xfrm>
              <a:off x="8172291" y="931355"/>
              <a:ext cx="1114434"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91" name="Rectangle 90">
              <a:extLst>
                <a:ext uri="{FF2B5EF4-FFF2-40B4-BE49-F238E27FC236}">
                  <a16:creationId xmlns:a16="http://schemas.microsoft.com/office/drawing/2014/main" id="{231A0C86-1645-4400-8DB4-709ADBECC9D6}"/>
                </a:ext>
              </a:extLst>
            </p:cNvPr>
            <p:cNvSpPr/>
            <p:nvPr/>
          </p:nvSpPr>
          <p:spPr>
            <a:xfrm>
              <a:off x="9335499" y="931355"/>
              <a:ext cx="1114434" cy="219286"/>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0.10</a:t>
              </a:r>
            </a:p>
          </p:txBody>
        </p:sp>
        <p:sp>
          <p:nvSpPr>
            <p:cNvPr id="92" name="Rectangle 91">
              <a:extLst>
                <a:ext uri="{FF2B5EF4-FFF2-40B4-BE49-F238E27FC236}">
                  <a16:creationId xmlns:a16="http://schemas.microsoft.com/office/drawing/2014/main" id="{B50CC56B-2DEC-4029-900B-E185D0FE1F11}"/>
                </a:ext>
              </a:extLst>
            </p:cNvPr>
            <p:cNvSpPr/>
            <p:nvPr/>
          </p:nvSpPr>
          <p:spPr>
            <a:xfrm>
              <a:off x="10485250" y="931355"/>
              <a:ext cx="1114434" cy="219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59" name="Rectangle 158">
              <a:extLst>
                <a:ext uri="{FF2B5EF4-FFF2-40B4-BE49-F238E27FC236}">
                  <a16:creationId xmlns:a16="http://schemas.microsoft.com/office/drawing/2014/main" id="{2911F2CA-9985-48EA-987E-82B2B24A56D7}"/>
                </a:ext>
              </a:extLst>
            </p:cNvPr>
            <p:cNvSpPr/>
            <p:nvPr/>
          </p:nvSpPr>
          <p:spPr>
            <a:xfrm>
              <a:off x="5995450" y="1185616"/>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150,000 Volumes</a:t>
              </a:r>
            </a:p>
          </p:txBody>
        </p:sp>
        <p:sp>
          <p:nvSpPr>
            <p:cNvPr id="160" name="Rectangle 159">
              <a:extLst>
                <a:ext uri="{FF2B5EF4-FFF2-40B4-BE49-F238E27FC236}">
                  <a16:creationId xmlns:a16="http://schemas.microsoft.com/office/drawing/2014/main" id="{4BB4766B-98F7-4EC5-84BA-A7E868E616F5}"/>
                </a:ext>
              </a:extLst>
            </p:cNvPr>
            <p:cNvSpPr/>
            <p:nvPr/>
          </p:nvSpPr>
          <p:spPr>
            <a:xfrm>
              <a:off x="8172291" y="1185616"/>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432234DB-6504-4A0E-BCB6-BE5C23A2BBCE}"/>
                </a:ext>
              </a:extLst>
            </p:cNvPr>
            <p:cNvSpPr/>
            <p:nvPr/>
          </p:nvSpPr>
          <p:spPr>
            <a:xfrm>
              <a:off x="9335499" y="1185616"/>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0.09</a:t>
              </a:r>
            </a:p>
          </p:txBody>
        </p:sp>
        <p:sp>
          <p:nvSpPr>
            <p:cNvPr id="162" name="Rectangle 161">
              <a:extLst>
                <a:ext uri="{FF2B5EF4-FFF2-40B4-BE49-F238E27FC236}">
                  <a16:creationId xmlns:a16="http://schemas.microsoft.com/office/drawing/2014/main" id="{8D748D91-71C4-4BE9-A3E5-68485EBE3465}"/>
                </a:ext>
              </a:extLst>
            </p:cNvPr>
            <p:cNvSpPr/>
            <p:nvPr/>
          </p:nvSpPr>
          <p:spPr>
            <a:xfrm>
              <a:off x="10485250" y="1185616"/>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A2573E64-ED68-432C-B39C-B393945AF1AA}"/>
                </a:ext>
              </a:extLst>
            </p:cNvPr>
            <p:cNvSpPr/>
            <p:nvPr/>
          </p:nvSpPr>
          <p:spPr>
            <a:xfrm>
              <a:off x="5995450" y="1468158"/>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300,000 Volumes</a:t>
              </a:r>
            </a:p>
          </p:txBody>
        </p:sp>
        <p:sp>
          <p:nvSpPr>
            <p:cNvPr id="165" name="Rectangle 164">
              <a:extLst>
                <a:ext uri="{FF2B5EF4-FFF2-40B4-BE49-F238E27FC236}">
                  <a16:creationId xmlns:a16="http://schemas.microsoft.com/office/drawing/2014/main" id="{5C806C2A-DC5C-4BE8-BEF0-0AEF2C73FFC7}"/>
                </a:ext>
              </a:extLst>
            </p:cNvPr>
            <p:cNvSpPr/>
            <p:nvPr/>
          </p:nvSpPr>
          <p:spPr>
            <a:xfrm>
              <a:off x="8172291" y="1468158"/>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9AC3CE76-B286-40A3-AC30-5567006538F3}"/>
                </a:ext>
              </a:extLst>
            </p:cNvPr>
            <p:cNvSpPr/>
            <p:nvPr/>
          </p:nvSpPr>
          <p:spPr>
            <a:xfrm>
              <a:off x="9343287" y="1446035"/>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0.08</a:t>
              </a:r>
            </a:p>
          </p:txBody>
        </p:sp>
        <p:sp>
          <p:nvSpPr>
            <p:cNvPr id="167" name="Rectangle 166">
              <a:extLst>
                <a:ext uri="{FF2B5EF4-FFF2-40B4-BE49-F238E27FC236}">
                  <a16:creationId xmlns:a16="http://schemas.microsoft.com/office/drawing/2014/main" id="{1ACE018A-3B64-4D92-A588-90D773D91C8B}"/>
                </a:ext>
              </a:extLst>
            </p:cNvPr>
            <p:cNvSpPr/>
            <p:nvPr/>
          </p:nvSpPr>
          <p:spPr>
            <a:xfrm>
              <a:off x="10485250" y="1468158"/>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E0C35C2A-24FF-4AF2-99B0-C2EACB04FA0C}"/>
                </a:ext>
              </a:extLst>
            </p:cNvPr>
            <p:cNvSpPr/>
            <p:nvPr/>
          </p:nvSpPr>
          <p:spPr>
            <a:xfrm>
              <a:off x="5995450" y="1750700"/>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600,000 Volumes</a:t>
              </a:r>
            </a:p>
          </p:txBody>
        </p:sp>
        <p:sp>
          <p:nvSpPr>
            <p:cNvPr id="170" name="Rectangle 169">
              <a:extLst>
                <a:ext uri="{FF2B5EF4-FFF2-40B4-BE49-F238E27FC236}">
                  <a16:creationId xmlns:a16="http://schemas.microsoft.com/office/drawing/2014/main" id="{BF158376-9BB9-4FD1-85F2-7822AE079D12}"/>
                </a:ext>
              </a:extLst>
            </p:cNvPr>
            <p:cNvSpPr/>
            <p:nvPr/>
          </p:nvSpPr>
          <p:spPr>
            <a:xfrm>
              <a:off x="8172291" y="1750700"/>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A3547C09-F17D-4F9D-91A0-B19D44B316F4}"/>
                </a:ext>
              </a:extLst>
            </p:cNvPr>
            <p:cNvSpPr/>
            <p:nvPr/>
          </p:nvSpPr>
          <p:spPr>
            <a:xfrm>
              <a:off x="9335499" y="1750700"/>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0.07</a:t>
              </a:r>
            </a:p>
          </p:txBody>
        </p:sp>
        <p:sp>
          <p:nvSpPr>
            <p:cNvPr id="172" name="Rectangle 171">
              <a:extLst>
                <a:ext uri="{FF2B5EF4-FFF2-40B4-BE49-F238E27FC236}">
                  <a16:creationId xmlns:a16="http://schemas.microsoft.com/office/drawing/2014/main" id="{E6339FF6-553A-49DC-98DD-73914FAEBA64}"/>
                </a:ext>
              </a:extLst>
            </p:cNvPr>
            <p:cNvSpPr/>
            <p:nvPr/>
          </p:nvSpPr>
          <p:spPr>
            <a:xfrm>
              <a:off x="10485250" y="1750700"/>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FEE6D81A-C85E-47A0-8E57-9594683E3C5D}"/>
                </a:ext>
              </a:extLst>
            </p:cNvPr>
            <p:cNvSpPr/>
            <p:nvPr/>
          </p:nvSpPr>
          <p:spPr>
            <a:xfrm>
              <a:off x="5995450" y="2033242"/>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1,200,000 Volumes</a:t>
              </a:r>
            </a:p>
          </p:txBody>
        </p:sp>
        <p:sp>
          <p:nvSpPr>
            <p:cNvPr id="175" name="Rectangle 174">
              <a:extLst>
                <a:ext uri="{FF2B5EF4-FFF2-40B4-BE49-F238E27FC236}">
                  <a16:creationId xmlns:a16="http://schemas.microsoft.com/office/drawing/2014/main" id="{296DD92B-55D6-4725-9A88-B71C652CD87A}"/>
                </a:ext>
              </a:extLst>
            </p:cNvPr>
            <p:cNvSpPr/>
            <p:nvPr/>
          </p:nvSpPr>
          <p:spPr>
            <a:xfrm>
              <a:off x="8172291" y="2033242"/>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7743181D-6280-40D1-BDC0-DD5A34557247}"/>
                </a:ext>
              </a:extLst>
            </p:cNvPr>
            <p:cNvSpPr/>
            <p:nvPr/>
          </p:nvSpPr>
          <p:spPr>
            <a:xfrm>
              <a:off x="9335499" y="2033242"/>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0.06</a:t>
              </a:r>
            </a:p>
          </p:txBody>
        </p:sp>
        <p:sp>
          <p:nvSpPr>
            <p:cNvPr id="177" name="Rectangle 176">
              <a:extLst>
                <a:ext uri="{FF2B5EF4-FFF2-40B4-BE49-F238E27FC236}">
                  <a16:creationId xmlns:a16="http://schemas.microsoft.com/office/drawing/2014/main" id="{5F83D321-8D7D-479A-9298-D54750CEFF83}"/>
                </a:ext>
              </a:extLst>
            </p:cNvPr>
            <p:cNvSpPr/>
            <p:nvPr/>
          </p:nvSpPr>
          <p:spPr>
            <a:xfrm>
              <a:off x="10485250" y="2033242"/>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5BDB7B4A-11A9-447A-B745-41EEE7687BC7}"/>
                </a:ext>
              </a:extLst>
            </p:cNvPr>
            <p:cNvSpPr/>
            <p:nvPr/>
          </p:nvSpPr>
          <p:spPr>
            <a:xfrm>
              <a:off x="5995450" y="2315784"/>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2,400,000 Volumes</a:t>
              </a:r>
            </a:p>
          </p:txBody>
        </p:sp>
        <p:sp>
          <p:nvSpPr>
            <p:cNvPr id="180" name="Rectangle 179">
              <a:extLst>
                <a:ext uri="{FF2B5EF4-FFF2-40B4-BE49-F238E27FC236}">
                  <a16:creationId xmlns:a16="http://schemas.microsoft.com/office/drawing/2014/main" id="{0F1D18E8-A13A-484D-9F50-690102314003}"/>
                </a:ext>
              </a:extLst>
            </p:cNvPr>
            <p:cNvSpPr/>
            <p:nvPr/>
          </p:nvSpPr>
          <p:spPr>
            <a:xfrm>
              <a:off x="8172291" y="2315784"/>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EDF4F505-43EB-44DF-B15B-1F750193A659}"/>
                </a:ext>
              </a:extLst>
            </p:cNvPr>
            <p:cNvSpPr/>
            <p:nvPr/>
          </p:nvSpPr>
          <p:spPr>
            <a:xfrm>
              <a:off x="9335499" y="2315784"/>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0.05</a:t>
              </a:r>
            </a:p>
          </p:txBody>
        </p:sp>
        <p:sp>
          <p:nvSpPr>
            <p:cNvPr id="182" name="Rectangle 181">
              <a:extLst>
                <a:ext uri="{FF2B5EF4-FFF2-40B4-BE49-F238E27FC236}">
                  <a16:creationId xmlns:a16="http://schemas.microsoft.com/office/drawing/2014/main" id="{5AA9D1F3-E2F2-49D3-BDCB-A4A4248701C0}"/>
                </a:ext>
              </a:extLst>
            </p:cNvPr>
            <p:cNvSpPr/>
            <p:nvPr/>
          </p:nvSpPr>
          <p:spPr>
            <a:xfrm>
              <a:off x="10485250" y="2315784"/>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7D7DBAED-EAFE-4B3D-B802-85738779302B}"/>
                </a:ext>
              </a:extLst>
            </p:cNvPr>
            <p:cNvSpPr/>
            <p:nvPr/>
          </p:nvSpPr>
          <p:spPr>
            <a:xfrm>
              <a:off x="5995450" y="2598326"/>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Next 4,800,000 Volumes</a:t>
              </a:r>
            </a:p>
          </p:txBody>
        </p:sp>
        <p:sp>
          <p:nvSpPr>
            <p:cNvPr id="185" name="Rectangle 184">
              <a:extLst>
                <a:ext uri="{FF2B5EF4-FFF2-40B4-BE49-F238E27FC236}">
                  <a16:creationId xmlns:a16="http://schemas.microsoft.com/office/drawing/2014/main" id="{9F32ED42-2F96-4496-9B6B-C582C1EFE4A3}"/>
                </a:ext>
              </a:extLst>
            </p:cNvPr>
            <p:cNvSpPr/>
            <p:nvPr/>
          </p:nvSpPr>
          <p:spPr>
            <a:xfrm>
              <a:off x="8172291" y="2598326"/>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6" name="Rectangle 185">
              <a:extLst>
                <a:ext uri="{FF2B5EF4-FFF2-40B4-BE49-F238E27FC236}">
                  <a16:creationId xmlns:a16="http://schemas.microsoft.com/office/drawing/2014/main" id="{350CEAC0-5252-4209-BDFC-0C78EB567DDD}"/>
                </a:ext>
              </a:extLst>
            </p:cNvPr>
            <p:cNvSpPr/>
            <p:nvPr/>
          </p:nvSpPr>
          <p:spPr>
            <a:xfrm>
              <a:off x="9335499" y="2598326"/>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0.04</a:t>
              </a:r>
            </a:p>
          </p:txBody>
        </p:sp>
        <p:sp>
          <p:nvSpPr>
            <p:cNvPr id="187" name="Rectangle 186">
              <a:extLst>
                <a:ext uri="{FF2B5EF4-FFF2-40B4-BE49-F238E27FC236}">
                  <a16:creationId xmlns:a16="http://schemas.microsoft.com/office/drawing/2014/main" id="{ED0438A2-4BB7-4930-B722-747A971149F2}"/>
                </a:ext>
              </a:extLst>
            </p:cNvPr>
            <p:cNvSpPr/>
            <p:nvPr/>
          </p:nvSpPr>
          <p:spPr>
            <a:xfrm>
              <a:off x="10485250" y="2598326"/>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9" name="Rectangle 188">
              <a:extLst>
                <a:ext uri="{FF2B5EF4-FFF2-40B4-BE49-F238E27FC236}">
                  <a16:creationId xmlns:a16="http://schemas.microsoft.com/office/drawing/2014/main" id="{324472B0-84B4-471B-9383-B49E99A901B2}"/>
                </a:ext>
              </a:extLst>
            </p:cNvPr>
            <p:cNvSpPr/>
            <p:nvPr/>
          </p:nvSpPr>
          <p:spPr>
            <a:xfrm>
              <a:off x="5995450" y="2880868"/>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Compact Shelving</a:t>
              </a:r>
            </a:p>
          </p:txBody>
        </p:sp>
        <p:sp>
          <p:nvSpPr>
            <p:cNvPr id="190" name="Rectangle 189">
              <a:extLst>
                <a:ext uri="{FF2B5EF4-FFF2-40B4-BE49-F238E27FC236}">
                  <a16:creationId xmlns:a16="http://schemas.microsoft.com/office/drawing/2014/main" id="{0E7F1CD4-DEAB-4681-B2F2-A67DE506311D}"/>
                </a:ext>
              </a:extLst>
            </p:cNvPr>
            <p:cNvSpPr/>
            <p:nvPr/>
          </p:nvSpPr>
          <p:spPr>
            <a:xfrm>
              <a:off x="8172291" y="2880868"/>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10A485FD-E0D0-4682-AAB8-56CC629C3333}"/>
                </a:ext>
              </a:extLst>
            </p:cNvPr>
            <p:cNvSpPr/>
            <p:nvPr/>
          </p:nvSpPr>
          <p:spPr>
            <a:xfrm>
              <a:off x="9335499" y="2880868"/>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0.03</a:t>
              </a:r>
            </a:p>
          </p:txBody>
        </p:sp>
        <p:sp>
          <p:nvSpPr>
            <p:cNvPr id="192" name="Rectangle 191">
              <a:extLst>
                <a:ext uri="{FF2B5EF4-FFF2-40B4-BE49-F238E27FC236}">
                  <a16:creationId xmlns:a16="http://schemas.microsoft.com/office/drawing/2014/main" id="{440A1C94-0F27-4DE5-950E-49C49755E902}"/>
                </a:ext>
              </a:extLst>
            </p:cNvPr>
            <p:cNvSpPr/>
            <p:nvPr/>
          </p:nvSpPr>
          <p:spPr>
            <a:xfrm>
              <a:off x="10485250" y="2880868"/>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2B7FC92B-C84D-48FF-B551-F6F37714AD75}"/>
                </a:ext>
              </a:extLst>
            </p:cNvPr>
            <p:cNvSpPr/>
            <p:nvPr/>
          </p:nvSpPr>
          <p:spPr>
            <a:xfrm>
              <a:off x="5995450" y="3163410"/>
              <a:ext cx="2092750" cy="2254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Cartographic Collection</a:t>
              </a:r>
            </a:p>
          </p:txBody>
        </p:sp>
        <p:sp>
          <p:nvSpPr>
            <p:cNvPr id="195" name="Rectangle 194">
              <a:extLst>
                <a:ext uri="{FF2B5EF4-FFF2-40B4-BE49-F238E27FC236}">
                  <a16:creationId xmlns:a16="http://schemas.microsoft.com/office/drawing/2014/main" id="{95C9237E-3789-4634-B326-3C81CE50808C}"/>
                </a:ext>
              </a:extLst>
            </p:cNvPr>
            <p:cNvSpPr/>
            <p:nvPr/>
          </p:nvSpPr>
          <p:spPr>
            <a:xfrm>
              <a:off x="8172291" y="3163410"/>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a:extLst>
                <a:ext uri="{FF2B5EF4-FFF2-40B4-BE49-F238E27FC236}">
                  <a16:creationId xmlns:a16="http://schemas.microsoft.com/office/drawing/2014/main" id="{46087028-8371-496A-989F-0CAEF786B5E9}"/>
                </a:ext>
              </a:extLst>
            </p:cNvPr>
            <p:cNvSpPr/>
            <p:nvPr/>
          </p:nvSpPr>
          <p:spPr>
            <a:xfrm>
              <a:off x="9335499" y="3163410"/>
              <a:ext cx="1114434" cy="225444"/>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0.02</a:t>
              </a:r>
            </a:p>
          </p:txBody>
        </p:sp>
        <p:sp>
          <p:nvSpPr>
            <p:cNvPr id="197" name="Rectangle 196">
              <a:extLst>
                <a:ext uri="{FF2B5EF4-FFF2-40B4-BE49-F238E27FC236}">
                  <a16:creationId xmlns:a16="http://schemas.microsoft.com/office/drawing/2014/main" id="{DBAF4ACD-6A5A-479F-81BC-9C9A0C8F0F09}"/>
                </a:ext>
              </a:extLst>
            </p:cNvPr>
            <p:cNvSpPr/>
            <p:nvPr/>
          </p:nvSpPr>
          <p:spPr>
            <a:xfrm>
              <a:off x="10485250" y="3163410"/>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D7BF2D82-5DDE-426C-813B-79D9D2AAB5C4}"/>
                </a:ext>
              </a:extLst>
            </p:cNvPr>
            <p:cNvSpPr/>
            <p:nvPr/>
          </p:nvSpPr>
          <p:spPr>
            <a:xfrm>
              <a:off x="10485250" y="3445955"/>
              <a:ext cx="1114434" cy="225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a:extLst>
                <a:ext uri="{FF2B5EF4-FFF2-40B4-BE49-F238E27FC236}">
                  <a16:creationId xmlns:a16="http://schemas.microsoft.com/office/drawing/2014/main" id="{545C1A06-1860-43B5-93E0-F4960E83D05D}"/>
                </a:ext>
              </a:extLst>
            </p:cNvPr>
            <p:cNvSpPr/>
            <p:nvPr/>
          </p:nvSpPr>
          <p:spPr>
            <a:xfrm>
              <a:off x="10477391" y="697256"/>
              <a:ext cx="1114434" cy="219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218" name="Rectangle 217">
              <a:extLst>
                <a:ext uri="{FF2B5EF4-FFF2-40B4-BE49-F238E27FC236}">
                  <a16:creationId xmlns:a16="http://schemas.microsoft.com/office/drawing/2014/main" id="{B913A62F-44A6-432F-84BC-5242E120F536}"/>
                </a:ext>
              </a:extLst>
            </p:cNvPr>
            <p:cNvSpPr/>
            <p:nvPr/>
          </p:nvSpPr>
          <p:spPr>
            <a:xfrm>
              <a:off x="9338319" y="689401"/>
              <a:ext cx="1114434" cy="219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NASF/Vol</a:t>
              </a:r>
            </a:p>
          </p:txBody>
        </p:sp>
        <p:sp>
          <p:nvSpPr>
            <p:cNvPr id="219" name="Rectangle 218">
              <a:extLst>
                <a:ext uri="{FF2B5EF4-FFF2-40B4-BE49-F238E27FC236}">
                  <a16:creationId xmlns:a16="http://schemas.microsoft.com/office/drawing/2014/main" id="{15DC5089-3BD2-45A0-A81A-040B72F26D88}"/>
                </a:ext>
              </a:extLst>
            </p:cNvPr>
            <p:cNvSpPr/>
            <p:nvPr/>
          </p:nvSpPr>
          <p:spPr>
            <a:xfrm>
              <a:off x="8159968" y="689398"/>
              <a:ext cx="1114434" cy="219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Volumes</a:t>
              </a:r>
            </a:p>
          </p:txBody>
        </p:sp>
        <p:sp>
          <p:nvSpPr>
            <p:cNvPr id="222" name="TextBox 221">
              <a:extLst>
                <a:ext uri="{FF2B5EF4-FFF2-40B4-BE49-F238E27FC236}">
                  <a16:creationId xmlns:a16="http://schemas.microsoft.com/office/drawing/2014/main" id="{F8E396A1-A270-4A7C-A833-77F08EC52D55}"/>
                </a:ext>
              </a:extLst>
            </p:cNvPr>
            <p:cNvSpPr txBox="1"/>
            <p:nvPr/>
          </p:nvSpPr>
          <p:spPr>
            <a:xfrm>
              <a:off x="10746556" y="648213"/>
              <a:ext cx="567784" cy="307777"/>
            </a:xfrm>
            <a:prstGeom prst="rect">
              <a:avLst/>
            </a:prstGeom>
            <a:noFill/>
          </p:spPr>
          <p:txBody>
            <a:bodyPr wrap="none" rtlCol="0">
              <a:spAutoFit/>
            </a:bodyPr>
            <a:lstStyle/>
            <a:p>
              <a:r>
                <a:rPr lang="en-US" sz="1400" dirty="0">
                  <a:solidFill>
                    <a:schemeClr val="bg1"/>
                  </a:solidFill>
                </a:rPr>
                <a:t>NASF</a:t>
              </a:r>
            </a:p>
          </p:txBody>
        </p:sp>
      </p:grpSp>
      <p:sp>
        <p:nvSpPr>
          <p:cNvPr id="224" name="TextBox 223">
            <a:extLst>
              <a:ext uri="{FF2B5EF4-FFF2-40B4-BE49-F238E27FC236}">
                <a16:creationId xmlns:a16="http://schemas.microsoft.com/office/drawing/2014/main" id="{72B61A3E-5072-42AF-9A43-E6BEEC2AE6D1}"/>
              </a:ext>
            </a:extLst>
          </p:cNvPr>
          <p:cNvSpPr txBox="1"/>
          <p:nvPr/>
        </p:nvSpPr>
        <p:spPr>
          <a:xfrm>
            <a:off x="3526798" y="3976709"/>
            <a:ext cx="1035861" cy="338554"/>
          </a:xfrm>
          <a:prstGeom prst="rect">
            <a:avLst/>
          </a:prstGeom>
          <a:noFill/>
        </p:spPr>
        <p:txBody>
          <a:bodyPr wrap="none" rtlCol="0">
            <a:spAutoFit/>
          </a:bodyPr>
          <a:lstStyle/>
          <a:p>
            <a:r>
              <a:rPr lang="en-US" sz="1600" dirty="0"/>
              <a:t>A Number</a:t>
            </a:r>
          </a:p>
        </p:txBody>
      </p:sp>
      <p:sp>
        <p:nvSpPr>
          <p:cNvPr id="225" name="TextBox 224">
            <a:extLst>
              <a:ext uri="{FF2B5EF4-FFF2-40B4-BE49-F238E27FC236}">
                <a16:creationId xmlns:a16="http://schemas.microsoft.com/office/drawing/2014/main" id="{6E6F67DA-4C6C-43E1-B555-D5D494D74185}"/>
              </a:ext>
            </a:extLst>
          </p:cNvPr>
          <p:cNvSpPr txBox="1"/>
          <p:nvPr/>
        </p:nvSpPr>
        <p:spPr>
          <a:xfrm>
            <a:off x="3399268" y="6145870"/>
            <a:ext cx="1375698" cy="338554"/>
          </a:xfrm>
          <a:prstGeom prst="rect">
            <a:avLst/>
          </a:prstGeom>
          <a:noFill/>
        </p:spPr>
        <p:txBody>
          <a:bodyPr wrap="none" rtlCol="0">
            <a:spAutoFit/>
          </a:bodyPr>
          <a:lstStyle/>
          <a:p>
            <a:r>
              <a:rPr lang="en-US" sz="1600" dirty="0"/>
              <a:t>Same Number</a:t>
            </a:r>
          </a:p>
        </p:txBody>
      </p:sp>
      <p:grpSp>
        <p:nvGrpSpPr>
          <p:cNvPr id="234" name="Group 233">
            <a:extLst>
              <a:ext uri="{FF2B5EF4-FFF2-40B4-BE49-F238E27FC236}">
                <a16:creationId xmlns:a16="http://schemas.microsoft.com/office/drawing/2014/main" id="{15A8FFF8-D336-459F-855E-24088D314923}"/>
              </a:ext>
            </a:extLst>
          </p:cNvPr>
          <p:cNvGrpSpPr/>
          <p:nvPr/>
        </p:nvGrpSpPr>
        <p:grpSpPr>
          <a:xfrm>
            <a:off x="7968710" y="4291603"/>
            <a:ext cx="3786759" cy="867105"/>
            <a:chOff x="7968710" y="4291603"/>
            <a:chExt cx="3786759" cy="867105"/>
          </a:xfrm>
        </p:grpSpPr>
        <p:sp>
          <p:nvSpPr>
            <p:cNvPr id="227" name="Rectangle 226">
              <a:extLst>
                <a:ext uri="{FF2B5EF4-FFF2-40B4-BE49-F238E27FC236}">
                  <a16:creationId xmlns:a16="http://schemas.microsoft.com/office/drawing/2014/main" id="{6ADCD83F-F35B-47AC-991C-A3DAB2C6285A}"/>
                </a:ext>
              </a:extLst>
            </p:cNvPr>
            <p:cNvSpPr/>
            <p:nvPr/>
          </p:nvSpPr>
          <p:spPr>
            <a:xfrm>
              <a:off x="10697367" y="4342578"/>
              <a:ext cx="1043720"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a:extLst>
                <a:ext uri="{FF2B5EF4-FFF2-40B4-BE49-F238E27FC236}">
                  <a16:creationId xmlns:a16="http://schemas.microsoft.com/office/drawing/2014/main" id="{7E826CFA-ECB0-4E9C-8699-E924C113203D}"/>
                </a:ext>
              </a:extLst>
            </p:cNvPr>
            <p:cNvSpPr/>
            <p:nvPr/>
          </p:nvSpPr>
          <p:spPr>
            <a:xfrm>
              <a:off x="10711749" y="4612424"/>
              <a:ext cx="1043720"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a:extLst>
                <a:ext uri="{FF2B5EF4-FFF2-40B4-BE49-F238E27FC236}">
                  <a16:creationId xmlns:a16="http://schemas.microsoft.com/office/drawing/2014/main" id="{B396F7BF-9D53-4097-AAAD-7912B8620B39}"/>
                </a:ext>
              </a:extLst>
            </p:cNvPr>
            <p:cNvSpPr/>
            <p:nvPr/>
          </p:nvSpPr>
          <p:spPr>
            <a:xfrm>
              <a:off x="10711749" y="4884205"/>
              <a:ext cx="1043720" cy="220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a:extLst>
                <a:ext uri="{FF2B5EF4-FFF2-40B4-BE49-F238E27FC236}">
                  <a16:creationId xmlns:a16="http://schemas.microsoft.com/office/drawing/2014/main" id="{EE1355D9-6DF9-4541-B62C-4091A84167CD}"/>
                </a:ext>
              </a:extLst>
            </p:cNvPr>
            <p:cNvSpPr/>
            <p:nvPr/>
          </p:nvSpPr>
          <p:spPr>
            <a:xfrm>
              <a:off x="9610238" y="4621851"/>
              <a:ext cx="1043720" cy="220830"/>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12.5%</a:t>
              </a:r>
            </a:p>
          </p:txBody>
        </p:sp>
        <p:sp>
          <p:nvSpPr>
            <p:cNvPr id="231" name="TextBox 230">
              <a:extLst>
                <a:ext uri="{FF2B5EF4-FFF2-40B4-BE49-F238E27FC236}">
                  <a16:creationId xmlns:a16="http://schemas.microsoft.com/office/drawing/2014/main" id="{3B28EE5A-48EE-4538-AE2C-607B13FFCEBA}"/>
                </a:ext>
              </a:extLst>
            </p:cNvPr>
            <p:cNvSpPr txBox="1"/>
            <p:nvPr/>
          </p:nvSpPr>
          <p:spPr>
            <a:xfrm>
              <a:off x="7968710" y="4291603"/>
              <a:ext cx="2828788" cy="307777"/>
            </a:xfrm>
            <a:prstGeom prst="rect">
              <a:avLst/>
            </a:prstGeom>
            <a:noFill/>
          </p:spPr>
          <p:txBody>
            <a:bodyPr wrap="none" rtlCol="0">
              <a:spAutoFit/>
            </a:bodyPr>
            <a:lstStyle/>
            <a:p>
              <a:r>
                <a:rPr lang="en-US" sz="1400" dirty="0"/>
                <a:t>Subtotal Volumes and Readers NASF</a:t>
              </a:r>
            </a:p>
          </p:txBody>
        </p:sp>
        <p:sp>
          <p:nvSpPr>
            <p:cNvPr id="232" name="TextBox 231">
              <a:extLst>
                <a:ext uri="{FF2B5EF4-FFF2-40B4-BE49-F238E27FC236}">
                  <a16:creationId xmlns:a16="http://schemas.microsoft.com/office/drawing/2014/main" id="{CFE15468-D89E-48BE-83E3-6AE3F08BB74E}"/>
                </a:ext>
              </a:extLst>
            </p:cNvPr>
            <p:cNvSpPr txBox="1"/>
            <p:nvPr/>
          </p:nvSpPr>
          <p:spPr>
            <a:xfrm>
              <a:off x="8243661" y="4594834"/>
              <a:ext cx="1319720" cy="307777"/>
            </a:xfrm>
            <a:prstGeom prst="rect">
              <a:avLst/>
            </a:prstGeom>
            <a:noFill/>
          </p:spPr>
          <p:txBody>
            <a:bodyPr wrap="none" rtlCol="0">
              <a:spAutoFit/>
            </a:bodyPr>
            <a:lstStyle/>
            <a:p>
              <a:r>
                <a:rPr lang="en-US" sz="1400" dirty="0"/>
                <a:t>% Tech Services</a:t>
              </a:r>
            </a:p>
          </p:txBody>
        </p:sp>
        <p:sp>
          <p:nvSpPr>
            <p:cNvPr id="233" name="TextBox 232">
              <a:extLst>
                <a:ext uri="{FF2B5EF4-FFF2-40B4-BE49-F238E27FC236}">
                  <a16:creationId xmlns:a16="http://schemas.microsoft.com/office/drawing/2014/main" id="{3EC47FB3-F4EA-4F26-9BB4-0EAD2C34B64F}"/>
                </a:ext>
              </a:extLst>
            </p:cNvPr>
            <p:cNvSpPr txBox="1"/>
            <p:nvPr/>
          </p:nvSpPr>
          <p:spPr>
            <a:xfrm>
              <a:off x="9800657" y="4850931"/>
              <a:ext cx="961610" cy="307777"/>
            </a:xfrm>
            <a:prstGeom prst="rect">
              <a:avLst/>
            </a:prstGeom>
            <a:noFill/>
          </p:spPr>
          <p:txBody>
            <a:bodyPr wrap="none" rtlCol="0">
              <a:spAutoFit/>
            </a:bodyPr>
            <a:lstStyle/>
            <a:p>
              <a:r>
                <a:rPr lang="en-US" sz="1400" dirty="0"/>
                <a:t>Total NASF</a:t>
              </a:r>
            </a:p>
          </p:txBody>
        </p:sp>
      </p:grpSp>
      <p:sp>
        <p:nvSpPr>
          <p:cNvPr id="235" name="Oval 234">
            <a:extLst>
              <a:ext uri="{FF2B5EF4-FFF2-40B4-BE49-F238E27FC236}">
                <a16:creationId xmlns:a16="http://schemas.microsoft.com/office/drawing/2014/main" id="{2A621EB3-E07F-4ABE-B6AC-70C7616C5C2B}"/>
              </a:ext>
            </a:extLst>
          </p:cNvPr>
          <p:cNvSpPr/>
          <p:nvPr/>
        </p:nvSpPr>
        <p:spPr>
          <a:xfrm>
            <a:off x="6363092" y="5877420"/>
            <a:ext cx="961531" cy="9615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a:extLst>
              <a:ext uri="{FF2B5EF4-FFF2-40B4-BE49-F238E27FC236}">
                <a16:creationId xmlns:a16="http://schemas.microsoft.com/office/drawing/2014/main" id="{8C34CB8E-872E-4B89-8175-E66A6C182F90}"/>
              </a:ext>
            </a:extLst>
          </p:cNvPr>
          <p:cNvSpPr/>
          <p:nvPr/>
        </p:nvSpPr>
        <p:spPr>
          <a:xfrm>
            <a:off x="10726950" y="3042464"/>
            <a:ext cx="961531" cy="9615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a:extLst>
              <a:ext uri="{FF2B5EF4-FFF2-40B4-BE49-F238E27FC236}">
                <a16:creationId xmlns:a16="http://schemas.microsoft.com/office/drawing/2014/main" id="{2E85E5BA-8118-4B3F-B7B8-96902C013A86}"/>
              </a:ext>
            </a:extLst>
          </p:cNvPr>
          <p:cNvSpPr/>
          <p:nvPr/>
        </p:nvSpPr>
        <p:spPr>
          <a:xfrm>
            <a:off x="10726950" y="3967863"/>
            <a:ext cx="961531" cy="9615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71986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animEffect transition="in" filter="wipe(left)">
                                      <p:cBhvr>
                                        <p:cTn id="7" dur="500"/>
                                        <p:tgtEl>
                                          <p:spTgt spid="2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4"/>
                                        </p:tgtEl>
                                        <p:attrNameLst>
                                          <p:attrName>style.visibility</p:attrName>
                                        </p:attrNameLst>
                                      </p:cBhvr>
                                      <p:to>
                                        <p:strVal val="visible"/>
                                      </p:to>
                                    </p:set>
                                    <p:animEffect transition="in" filter="wipe(left)">
                                      <p:cBhvr>
                                        <p:cTn id="12" dur="500"/>
                                        <p:tgtEl>
                                          <p:spTgt spid="2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
                                        </p:tgtEl>
                                        <p:attrNameLst>
                                          <p:attrName>style.visibility</p:attrName>
                                        </p:attrNameLst>
                                      </p:cBhvr>
                                      <p:to>
                                        <p:strVal val="visible"/>
                                      </p:to>
                                    </p:set>
                                    <p:animEffect transition="in" filter="wipe(left)">
                                      <p:cBhvr>
                                        <p:cTn id="17" dur="500"/>
                                        <p:tgtEl>
                                          <p:spTgt spid="2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26"/>
                                        </p:tgtEl>
                                        <p:attrNameLst>
                                          <p:attrName>style.visibility</p:attrName>
                                        </p:attrNameLst>
                                      </p:cBhvr>
                                      <p:to>
                                        <p:strVal val="visible"/>
                                      </p:to>
                                    </p:set>
                                    <p:animEffect transition="in" filter="wipe(up)">
                                      <p:cBhvr>
                                        <p:cTn id="22" dur="500"/>
                                        <p:tgtEl>
                                          <p:spTgt spid="2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4"/>
                                        </p:tgtEl>
                                        <p:attrNameLst>
                                          <p:attrName>style.visibility</p:attrName>
                                        </p:attrNameLst>
                                      </p:cBhvr>
                                      <p:to>
                                        <p:strVal val="visible"/>
                                      </p:to>
                                    </p:set>
                                    <p:animEffect transition="in" filter="wipe(left)">
                                      <p:cBhvr>
                                        <p:cTn id="27" dur="500"/>
                                        <p:tgtEl>
                                          <p:spTgt spid="2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35"/>
                                        </p:tgtEl>
                                        <p:attrNameLst>
                                          <p:attrName>style.visibility</p:attrName>
                                        </p:attrNameLst>
                                      </p:cBhvr>
                                      <p:to>
                                        <p:strVal val="visible"/>
                                      </p:to>
                                    </p:set>
                                    <p:animEffect transition="in" filter="wipe(down)">
                                      <p:cBhvr>
                                        <p:cTn id="32" dur="500"/>
                                        <p:tgtEl>
                                          <p:spTgt spid="2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36"/>
                                        </p:tgtEl>
                                        <p:attrNameLst>
                                          <p:attrName>style.visibility</p:attrName>
                                        </p:attrNameLst>
                                      </p:cBhvr>
                                      <p:to>
                                        <p:strVal val="visible"/>
                                      </p:to>
                                    </p:set>
                                    <p:animEffect transition="in" filter="wipe(down)">
                                      <p:cBhvr>
                                        <p:cTn id="37" dur="500"/>
                                        <p:tgtEl>
                                          <p:spTgt spid="2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37"/>
                                        </p:tgtEl>
                                        <p:attrNameLst>
                                          <p:attrName>style.visibility</p:attrName>
                                        </p:attrNameLst>
                                      </p:cBhvr>
                                      <p:to>
                                        <p:strVal val="visible"/>
                                      </p:to>
                                    </p:set>
                                    <p:animEffect transition="in" filter="wipe(down)">
                                      <p:cBhvr>
                                        <p:cTn id="42" dur="500"/>
                                        <p:tgtEl>
                                          <p:spTgt spid="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P spid="225" grpId="0"/>
      <p:bldP spid="235" grpId="0" animBg="1"/>
      <p:bldP spid="236" grpId="0" animBg="1"/>
      <p:bldP spid="23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85BF13B2-614E-4622-8B63-6C1EE01096DF}"/>
              </a:ext>
            </a:extLst>
          </p:cNvPr>
          <p:cNvGraphicFramePr>
            <a:graphicFrameLocks noGrp="1"/>
          </p:cNvGraphicFramePr>
          <p:nvPr>
            <p:extLst>
              <p:ext uri="{D42A27DB-BD31-4B8C-83A1-F6EECF244321}">
                <p14:modId xmlns:p14="http://schemas.microsoft.com/office/powerpoint/2010/main" val="3860638856"/>
              </p:ext>
            </p:extLst>
          </p:nvPr>
        </p:nvGraphicFramePr>
        <p:xfrm>
          <a:off x="2971339" y="1780209"/>
          <a:ext cx="6313978"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308604181"/>
                    </a:ext>
                  </a:extLst>
                </a:gridCol>
                <a:gridCol w="2249978">
                  <a:extLst>
                    <a:ext uri="{9D8B030D-6E8A-4147-A177-3AD203B41FA5}">
                      <a16:colId xmlns:a16="http://schemas.microsoft.com/office/drawing/2014/main" val="4242800815"/>
                    </a:ext>
                  </a:extLst>
                </a:gridCol>
              </a:tblGrid>
              <a:tr h="370840">
                <a:tc>
                  <a:txBody>
                    <a:bodyPr/>
                    <a:lstStyle/>
                    <a:p>
                      <a:r>
                        <a:rPr lang="en-US" sz="1400" dirty="0"/>
                        <a:t>Student Enrollment on ground (FTE)</a:t>
                      </a:r>
                    </a:p>
                  </a:txBody>
                  <a:tcPr>
                    <a:lnB w="12700" cap="flat" cmpd="sng" algn="ctr">
                      <a:solidFill>
                        <a:schemeClr val="tx1"/>
                      </a:solidFill>
                      <a:prstDash val="solid"/>
                      <a:round/>
                      <a:headEnd type="none" w="med" len="med"/>
                      <a:tailEnd type="none" w="med" len="med"/>
                    </a:lnB>
                  </a:tcPr>
                </a:tc>
                <a:tc>
                  <a:txBody>
                    <a:bodyPr/>
                    <a:lstStyle/>
                    <a:p>
                      <a:pPr algn="r"/>
                      <a:endParaRPr lang="en-US"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6639897"/>
                  </a:ext>
                </a:extLst>
              </a:tr>
              <a:tr h="370840">
                <a:tc>
                  <a:txBody>
                    <a:bodyPr/>
                    <a:lstStyle/>
                    <a:p>
                      <a:r>
                        <a:rPr lang="en-US" sz="1400" dirty="0"/>
                        <a:t>Per-institution Minimum NASF &lt;4,000 FTE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t>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661231483"/>
                  </a:ext>
                </a:extLst>
              </a:tr>
              <a:tr h="370840">
                <a:tc>
                  <a:txBody>
                    <a:bodyPr/>
                    <a:lstStyle/>
                    <a:p>
                      <a:r>
                        <a:rPr lang="en-US" sz="1400" dirty="0"/>
                        <a:t>Per-institution Minimum NASF 4,000 + FTE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t>68,000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2372697449"/>
                  </a:ext>
                </a:extLst>
              </a:tr>
              <a:tr h="370840">
                <a:tc>
                  <a:txBody>
                    <a:bodyPr/>
                    <a:lstStyle/>
                    <a:p>
                      <a:r>
                        <a:rPr lang="en-US" sz="1400" dirty="0"/>
                        <a:t>Additional NASF per FTE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317162797"/>
                  </a:ext>
                </a:extLst>
              </a:tr>
              <a:tr h="370840">
                <a:tc>
                  <a:txBody>
                    <a:bodyPr/>
                    <a:lstStyle/>
                    <a:p>
                      <a:pPr algn="r"/>
                      <a:r>
                        <a:rPr lang="en-US" sz="1600" dirty="0"/>
                        <a:t>Institution Minimum NASF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6045895"/>
                  </a:ext>
                </a:extLst>
              </a:tr>
              <a:tr h="370840">
                <a:tc>
                  <a:txBody>
                    <a:bodyPr/>
                    <a:lstStyle/>
                    <a:p>
                      <a:pPr algn="r"/>
                      <a:r>
                        <a:rPr lang="en-US" sz="1600" dirty="0"/>
                        <a:t>Per FTE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9607840"/>
                  </a:ext>
                </a:extLst>
              </a:tr>
              <a:tr h="370840">
                <a:tc>
                  <a:txBody>
                    <a:bodyPr/>
                    <a:lstStyle/>
                    <a:p>
                      <a:pPr algn="r"/>
                      <a:r>
                        <a:rPr lang="en-US" sz="1600" dirty="0"/>
                        <a:t>Total NASF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2654129"/>
                  </a:ext>
                </a:extLst>
              </a:tr>
            </a:tbl>
          </a:graphicData>
        </a:graphic>
      </p:graphicFrame>
      <p:sp>
        <p:nvSpPr>
          <p:cNvPr id="11" name="TextBox 10">
            <a:extLst>
              <a:ext uri="{FF2B5EF4-FFF2-40B4-BE49-F238E27FC236}">
                <a16:creationId xmlns:a16="http://schemas.microsoft.com/office/drawing/2014/main" id="{1B0863CE-D288-4E7A-982E-A2CC3A5351C0}"/>
              </a:ext>
            </a:extLst>
          </p:cNvPr>
          <p:cNvSpPr txBox="1"/>
          <p:nvPr/>
        </p:nvSpPr>
        <p:spPr>
          <a:xfrm>
            <a:off x="0" y="28281"/>
            <a:ext cx="4169603" cy="523220"/>
          </a:xfrm>
          <a:prstGeom prst="rect">
            <a:avLst/>
          </a:prstGeom>
          <a:noFill/>
        </p:spPr>
        <p:txBody>
          <a:bodyPr wrap="none" rtlCol="0">
            <a:spAutoFit/>
          </a:bodyPr>
          <a:lstStyle/>
          <a:p>
            <a:r>
              <a:rPr lang="en-US" sz="2800" dirty="0">
                <a:solidFill>
                  <a:schemeClr val="bg1"/>
                </a:solidFill>
              </a:rPr>
              <a:t>Part VII   Physical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1481B2-8B7D-43B1-B198-E0A02B8F09D5}"/>
              </a:ext>
            </a:extLst>
          </p:cNvPr>
          <p:cNvSpPr txBox="1"/>
          <p:nvPr/>
        </p:nvSpPr>
        <p:spPr>
          <a:xfrm>
            <a:off x="3737029" y="3067661"/>
            <a:ext cx="4456733" cy="461665"/>
          </a:xfrm>
          <a:prstGeom prst="rect">
            <a:avLst/>
          </a:prstGeom>
          <a:noFill/>
        </p:spPr>
        <p:txBody>
          <a:bodyPr wrap="none" rtlCol="0">
            <a:spAutoFit/>
          </a:bodyPr>
          <a:lstStyle/>
          <a:p>
            <a:r>
              <a:rPr lang="en-US" sz="2400" dirty="0"/>
              <a:t>Questions?    Comments?   Issues?</a:t>
            </a:r>
          </a:p>
        </p:txBody>
      </p:sp>
    </p:spTree>
    <p:extLst>
      <p:ext uri="{BB962C8B-B14F-4D97-AF65-F5344CB8AC3E}">
        <p14:creationId xmlns:p14="http://schemas.microsoft.com/office/powerpoint/2010/main" val="1527385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4063" y="920026"/>
            <a:ext cx="7823873" cy="954107"/>
          </a:xfrm>
          <a:prstGeom prst="rect">
            <a:avLst/>
          </a:prstGeom>
          <a:noFill/>
        </p:spPr>
        <p:txBody>
          <a:bodyPr wrap="none" rtlCol="0">
            <a:spAutoFit/>
          </a:bodyPr>
          <a:lstStyle/>
          <a:p>
            <a:r>
              <a:rPr lang="en-US" sz="2800" dirty="0"/>
              <a:t>The Guidelines consists of  seven ‘parts’, each part </a:t>
            </a:r>
          </a:p>
          <a:p>
            <a:r>
              <a:rPr lang="en-US" sz="2800" dirty="0"/>
              <a:t>representing  one of the seven space use categories.</a:t>
            </a:r>
          </a:p>
        </p:txBody>
      </p:sp>
      <p:cxnSp>
        <p:nvCxnSpPr>
          <p:cNvPr id="8" name="Straight Connector 7"/>
          <p:cNvCxnSpPr/>
          <p:nvPr/>
        </p:nvCxnSpPr>
        <p:spPr>
          <a:xfrm>
            <a:off x="8074925" y="4763069"/>
            <a:ext cx="19789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5">
            <a:extLst>
              <a:ext uri="{FF2B5EF4-FFF2-40B4-BE49-F238E27FC236}">
                <a16:creationId xmlns:a16="http://schemas.microsoft.com/office/drawing/2014/main" id="{24A7F261-E1C2-4A23-8627-B0457905CBBB}"/>
              </a:ext>
            </a:extLst>
          </p:cNvPr>
          <p:cNvGraphicFramePr>
            <a:graphicFrameLocks noGrp="1"/>
          </p:cNvGraphicFramePr>
          <p:nvPr>
            <p:extLst>
              <p:ext uri="{D42A27DB-BD31-4B8C-83A1-F6EECF244321}">
                <p14:modId xmlns:p14="http://schemas.microsoft.com/office/powerpoint/2010/main" val="251996678"/>
              </p:ext>
            </p:extLst>
          </p:nvPr>
        </p:nvGraphicFramePr>
        <p:xfrm>
          <a:off x="1982062" y="2971254"/>
          <a:ext cx="8127999" cy="2966720"/>
        </p:xfrm>
        <a:graphic>
          <a:graphicData uri="http://schemas.openxmlformats.org/drawingml/2006/table">
            <a:tbl>
              <a:tblPr firstRow="1" bandRow="1">
                <a:tableStyleId>{5C22544A-7EE6-4342-B048-85BDC9FD1C3A}</a:tableStyleId>
              </a:tblPr>
              <a:tblGrid>
                <a:gridCol w="740697">
                  <a:extLst>
                    <a:ext uri="{9D8B030D-6E8A-4147-A177-3AD203B41FA5}">
                      <a16:colId xmlns:a16="http://schemas.microsoft.com/office/drawing/2014/main" val="865348828"/>
                    </a:ext>
                  </a:extLst>
                </a:gridCol>
                <a:gridCol w="5692877">
                  <a:extLst>
                    <a:ext uri="{9D8B030D-6E8A-4147-A177-3AD203B41FA5}">
                      <a16:colId xmlns:a16="http://schemas.microsoft.com/office/drawing/2014/main" val="326800239"/>
                    </a:ext>
                  </a:extLst>
                </a:gridCol>
                <a:gridCol w="1694425">
                  <a:extLst>
                    <a:ext uri="{9D8B030D-6E8A-4147-A177-3AD203B41FA5}">
                      <a16:colId xmlns:a16="http://schemas.microsoft.com/office/drawing/2014/main" val="2510597181"/>
                    </a:ext>
                  </a:extLst>
                </a:gridCol>
              </a:tblGrid>
              <a:tr h="370840">
                <a:tc>
                  <a:txBody>
                    <a:bodyPr/>
                    <a:lstStyle/>
                    <a:p>
                      <a:pPr algn="ctr"/>
                      <a:r>
                        <a:rPr lang="en-US" dirty="0"/>
                        <a:t>Part</a:t>
                      </a:r>
                    </a:p>
                  </a:txBody>
                  <a:tcPr/>
                </a:tc>
                <a:tc>
                  <a:txBody>
                    <a:bodyPr/>
                    <a:lstStyle/>
                    <a:p>
                      <a:r>
                        <a:rPr lang="en-US" dirty="0"/>
                        <a:t>Space Use Category</a:t>
                      </a:r>
                    </a:p>
                  </a:txBody>
                  <a:tcPr/>
                </a:tc>
                <a:tc>
                  <a:txBody>
                    <a:bodyPr/>
                    <a:lstStyle/>
                    <a:p>
                      <a:r>
                        <a:rPr lang="en-US" dirty="0"/>
                        <a:t>FICM</a:t>
                      </a:r>
                    </a:p>
                  </a:txBody>
                  <a:tcPr/>
                </a:tc>
                <a:extLst>
                  <a:ext uri="{0D108BD9-81ED-4DB2-BD59-A6C34878D82A}">
                    <a16:rowId xmlns:a16="http://schemas.microsoft.com/office/drawing/2014/main" val="1902006167"/>
                  </a:ext>
                </a:extLst>
              </a:tr>
              <a:tr h="370840">
                <a:tc>
                  <a:txBody>
                    <a:bodyPr/>
                    <a:lstStyle/>
                    <a:p>
                      <a:pPr algn="ctr"/>
                      <a:r>
                        <a:rPr lang="en-US" dirty="0"/>
                        <a:t>I</a:t>
                      </a:r>
                    </a:p>
                  </a:txBody>
                  <a:tcPr/>
                </a:tc>
                <a:tc>
                  <a:txBody>
                    <a:bodyPr/>
                    <a:lstStyle/>
                    <a:p>
                      <a:r>
                        <a:rPr lang="en-US" dirty="0"/>
                        <a:t>Classrooms</a:t>
                      </a:r>
                    </a:p>
                  </a:txBody>
                  <a:tcPr/>
                </a:tc>
                <a:tc>
                  <a:txBody>
                    <a:bodyPr/>
                    <a:lstStyle/>
                    <a:p>
                      <a:r>
                        <a:rPr lang="en-US" dirty="0"/>
                        <a:t>100/115</a:t>
                      </a:r>
                    </a:p>
                  </a:txBody>
                  <a:tcPr/>
                </a:tc>
                <a:extLst>
                  <a:ext uri="{0D108BD9-81ED-4DB2-BD59-A6C34878D82A}">
                    <a16:rowId xmlns:a16="http://schemas.microsoft.com/office/drawing/2014/main" val="3227409927"/>
                  </a:ext>
                </a:extLst>
              </a:tr>
              <a:tr h="370840">
                <a:tc>
                  <a:txBody>
                    <a:bodyPr/>
                    <a:lstStyle/>
                    <a:p>
                      <a:pPr algn="ctr"/>
                      <a:r>
                        <a:rPr lang="en-US" dirty="0"/>
                        <a:t>II</a:t>
                      </a:r>
                    </a:p>
                  </a:txBody>
                  <a:tcPr/>
                </a:tc>
                <a:tc>
                  <a:txBody>
                    <a:bodyPr/>
                    <a:lstStyle/>
                    <a:p>
                      <a:r>
                        <a:rPr lang="en-US" dirty="0"/>
                        <a:t>Teaching Laboratory and Studio (Scheduled)</a:t>
                      </a:r>
                    </a:p>
                  </a:txBody>
                  <a:tcPr/>
                </a:tc>
                <a:tc>
                  <a:txBody>
                    <a:bodyPr/>
                    <a:lstStyle/>
                    <a:p>
                      <a:r>
                        <a:rPr lang="en-US" dirty="0"/>
                        <a:t>210/215</a:t>
                      </a:r>
                    </a:p>
                  </a:txBody>
                  <a:tcPr/>
                </a:tc>
                <a:extLst>
                  <a:ext uri="{0D108BD9-81ED-4DB2-BD59-A6C34878D82A}">
                    <a16:rowId xmlns:a16="http://schemas.microsoft.com/office/drawing/2014/main" val="944732623"/>
                  </a:ext>
                </a:extLst>
              </a:tr>
              <a:tr h="370840">
                <a:tc>
                  <a:txBody>
                    <a:bodyPr/>
                    <a:lstStyle/>
                    <a:p>
                      <a:pPr algn="ctr"/>
                      <a:r>
                        <a:rPr lang="en-US" dirty="0"/>
                        <a:t>III</a:t>
                      </a:r>
                    </a:p>
                  </a:txBody>
                  <a:tcPr/>
                </a:tc>
                <a:tc>
                  <a:txBody>
                    <a:bodyPr/>
                    <a:lstStyle/>
                    <a:p>
                      <a:r>
                        <a:rPr lang="en-US" dirty="0"/>
                        <a:t>Open Laboratory and Studio (Unscheduled)</a:t>
                      </a:r>
                    </a:p>
                  </a:txBody>
                  <a:tcPr/>
                </a:tc>
                <a:tc>
                  <a:txBody>
                    <a:bodyPr/>
                    <a:lstStyle/>
                    <a:p>
                      <a:r>
                        <a:rPr lang="en-US" dirty="0"/>
                        <a:t>220/225</a:t>
                      </a:r>
                    </a:p>
                  </a:txBody>
                  <a:tcPr/>
                </a:tc>
                <a:extLst>
                  <a:ext uri="{0D108BD9-81ED-4DB2-BD59-A6C34878D82A}">
                    <a16:rowId xmlns:a16="http://schemas.microsoft.com/office/drawing/2014/main" val="522049876"/>
                  </a:ext>
                </a:extLst>
              </a:tr>
              <a:tr h="370840">
                <a:tc>
                  <a:txBody>
                    <a:bodyPr/>
                    <a:lstStyle/>
                    <a:p>
                      <a:pPr algn="ctr"/>
                      <a:r>
                        <a:rPr lang="en-US" dirty="0"/>
                        <a:t>IV</a:t>
                      </a:r>
                    </a:p>
                  </a:txBody>
                  <a:tcPr/>
                </a:tc>
                <a:tc>
                  <a:txBody>
                    <a:bodyPr/>
                    <a:lstStyle/>
                    <a:p>
                      <a:r>
                        <a:rPr lang="en-US" dirty="0"/>
                        <a:t>Research Laboratory</a:t>
                      </a:r>
                    </a:p>
                  </a:txBody>
                  <a:tcPr/>
                </a:tc>
                <a:tc>
                  <a:txBody>
                    <a:bodyPr/>
                    <a:lstStyle/>
                    <a:p>
                      <a:r>
                        <a:rPr lang="en-US" dirty="0"/>
                        <a:t>250/255</a:t>
                      </a:r>
                    </a:p>
                  </a:txBody>
                  <a:tcPr/>
                </a:tc>
                <a:extLst>
                  <a:ext uri="{0D108BD9-81ED-4DB2-BD59-A6C34878D82A}">
                    <a16:rowId xmlns:a16="http://schemas.microsoft.com/office/drawing/2014/main" val="3627500935"/>
                  </a:ext>
                </a:extLst>
              </a:tr>
              <a:tr h="370840">
                <a:tc>
                  <a:txBody>
                    <a:bodyPr/>
                    <a:lstStyle/>
                    <a:p>
                      <a:pPr algn="ctr"/>
                      <a:r>
                        <a:rPr lang="en-US" dirty="0"/>
                        <a:t>V</a:t>
                      </a:r>
                    </a:p>
                  </a:txBody>
                  <a:tcPr/>
                </a:tc>
                <a:tc>
                  <a:txBody>
                    <a:bodyPr/>
                    <a:lstStyle/>
                    <a:p>
                      <a:r>
                        <a:rPr lang="en-US" dirty="0"/>
                        <a:t>Office and Support</a:t>
                      </a:r>
                    </a:p>
                  </a:txBody>
                  <a:tcPr/>
                </a:tc>
                <a:tc>
                  <a:txBody>
                    <a:bodyPr/>
                    <a:lstStyle/>
                    <a:p>
                      <a:r>
                        <a:rPr lang="en-US" dirty="0"/>
                        <a:t>300</a:t>
                      </a:r>
                    </a:p>
                  </a:txBody>
                  <a:tcPr/>
                </a:tc>
                <a:extLst>
                  <a:ext uri="{0D108BD9-81ED-4DB2-BD59-A6C34878D82A}">
                    <a16:rowId xmlns:a16="http://schemas.microsoft.com/office/drawing/2014/main" val="2075920772"/>
                  </a:ext>
                </a:extLst>
              </a:tr>
              <a:tr h="370840">
                <a:tc>
                  <a:txBody>
                    <a:bodyPr/>
                    <a:lstStyle/>
                    <a:p>
                      <a:pPr algn="ctr"/>
                      <a:r>
                        <a:rPr lang="en-US" dirty="0"/>
                        <a:t>VI</a:t>
                      </a:r>
                    </a:p>
                  </a:txBody>
                  <a:tcPr/>
                </a:tc>
                <a:tc>
                  <a:txBody>
                    <a:bodyPr/>
                    <a:lstStyle/>
                    <a:p>
                      <a:r>
                        <a:rPr lang="en-US" dirty="0"/>
                        <a:t>Library, Study, Information Commons</a:t>
                      </a:r>
                    </a:p>
                  </a:txBody>
                  <a:tcPr/>
                </a:tc>
                <a:tc>
                  <a:txBody>
                    <a:bodyPr/>
                    <a:lstStyle/>
                    <a:p>
                      <a:r>
                        <a:rPr lang="en-US" dirty="0"/>
                        <a:t>400</a:t>
                      </a:r>
                    </a:p>
                  </a:txBody>
                  <a:tcPr/>
                </a:tc>
                <a:extLst>
                  <a:ext uri="{0D108BD9-81ED-4DB2-BD59-A6C34878D82A}">
                    <a16:rowId xmlns:a16="http://schemas.microsoft.com/office/drawing/2014/main" val="3869734188"/>
                  </a:ext>
                </a:extLst>
              </a:tr>
              <a:tr h="370840">
                <a:tc>
                  <a:txBody>
                    <a:bodyPr/>
                    <a:lstStyle/>
                    <a:p>
                      <a:pPr algn="ctr"/>
                      <a:r>
                        <a:rPr lang="en-US" dirty="0"/>
                        <a:t>VII</a:t>
                      </a:r>
                    </a:p>
                  </a:txBody>
                  <a:tcPr/>
                </a:tc>
                <a:tc>
                  <a:txBody>
                    <a:bodyPr/>
                    <a:lstStyle/>
                    <a:p>
                      <a:r>
                        <a:rPr lang="en-US" dirty="0"/>
                        <a:t>Physical Education</a:t>
                      </a:r>
                    </a:p>
                  </a:txBody>
                  <a:tcPr/>
                </a:tc>
                <a:tc>
                  <a:txBody>
                    <a:bodyPr/>
                    <a:lstStyle/>
                    <a:p>
                      <a:r>
                        <a:rPr lang="en-US" dirty="0"/>
                        <a:t>520/523/525</a:t>
                      </a:r>
                    </a:p>
                  </a:txBody>
                  <a:tcPr/>
                </a:tc>
                <a:extLst>
                  <a:ext uri="{0D108BD9-81ED-4DB2-BD59-A6C34878D82A}">
                    <a16:rowId xmlns:a16="http://schemas.microsoft.com/office/drawing/2014/main" val="2399079138"/>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DAEE06-FE2F-4504-82E7-F7A9EBE94733}"/>
              </a:ext>
            </a:extLst>
          </p:cNvPr>
          <p:cNvPicPr>
            <a:picLocks noChangeAspect="1"/>
          </p:cNvPicPr>
          <p:nvPr/>
        </p:nvPicPr>
        <p:blipFill rotWithShape="1">
          <a:blip r:embed="rId2"/>
          <a:srcRect l="39758" t="15054" r="25403" b="4946"/>
          <a:stretch/>
        </p:blipFill>
        <p:spPr>
          <a:xfrm>
            <a:off x="165961" y="1012473"/>
            <a:ext cx="3776159" cy="4877539"/>
          </a:xfrm>
          <a:prstGeom prst="rect">
            <a:avLst/>
          </a:prstGeom>
        </p:spPr>
      </p:pic>
      <p:sp>
        <p:nvSpPr>
          <p:cNvPr id="18" name="TextBox 17">
            <a:extLst>
              <a:ext uri="{FF2B5EF4-FFF2-40B4-BE49-F238E27FC236}">
                <a16:creationId xmlns:a16="http://schemas.microsoft.com/office/drawing/2014/main" id="{7A9A609A-406E-4611-B9E5-13A97C0C4340}"/>
              </a:ext>
            </a:extLst>
          </p:cNvPr>
          <p:cNvSpPr txBox="1"/>
          <p:nvPr/>
        </p:nvSpPr>
        <p:spPr>
          <a:xfrm>
            <a:off x="9832" y="49163"/>
            <a:ext cx="6072432" cy="523220"/>
          </a:xfrm>
          <a:prstGeom prst="rect">
            <a:avLst/>
          </a:prstGeom>
          <a:noFill/>
        </p:spPr>
        <p:txBody>
          <a:bodyPr wrap="none" rtlCol="0">
            <a:spAutoFit/>
          </a:bodyPr>
          <a:lstStyle/>
          <a:p>
            <a:r>
              <a:rPr lang="en-US" sz="2800" dirty="0">
                <a:solidFill>
                  <a:schemeClr val="bg1"/>
                </a:solidFill>
              </a:rPr>
              <a:t>Facilities Inventory Classification Manual</a:t>
            </a:r>
          </a:p>
        </p:txBody>
      </p:sp>
      <p:pic>
        <p:nvPicPr>
          <p:cNvPr id="3" name="Picture 2">
            <a:extLst>
              <a:ext uri="{FF2B5EF4-FFF2-40B4-BE49-F238E27FC236}">
                <a16:creationId xmlns:a16="http://schemas.microsoft.com/office/drawing/2014/main" id="{BA4069C6-E0E0-4B28-9E49-8ECF37A8E56E}"/>
              </a:ext>
            </a:extLst>
          </p:cNvPr>
          <p:cNvPicPr>
            <a:picLocks noChangeAspect="1"/>
          </p:cNvPicPr>
          <p:nvPr/>
        </p:nvPicPr>
        <p:blipFill>
          <a:blip r:embed="rId3"/>
          <a:stretch>
            <a:fillRect/>
          </a:stretch>
        </p:blipFill>
        <p:spPr>
          <a:xfrm>
            <a:off x="5384083" y="82824"/>
            <a:ext cx="5248756" cy="6858000"/>
          </a:xfrm>
          <a:prstGeom prst="rect">
            <a:avLst/>
          </a:prstGeom>
        </p:spPr>
      </p:pic>
      <p:sp>
        <p:nvSpPr>
          <p:cNvPr id="4" name="TextBox 3">
            <a:extLst>
              <a:ext uri="{FF2B5EF4-FFF2-40B4-BE49-F238E27FC236}">
                <a16:creationId xmlns:a16="http://schemas.microsoft.com/office/drawing/2014/main" id="{80CC5140-7ED2-42ED-936D-0FB2F9E62539}"/>
              </a:ext>
            </a:extLst>
          </p:cNvPr>
          <p:cNvSpPr txBox="1"/>
          <p:nvPr/>
        </p:nvSpPr>
        <p:spPr>
          <a:xfrm>
            <a:off x="5381071" y="168017"/>
            <a:ext cx="1955664" cy="523220"/>
          </a:xfrm>
          <a:prstGeom prst="rect">
            <a:avLst/>
          </a:prstGeom>
          <a:noFill/>
        </p:spPr>
        <p:txBody>
          <a:bodyPr wrap="none" rtlCol="0">
            <a:spAutoFit/>
          </a:bodyPr>
          <a:lstStyle/>
          <a:p>
            <a:r>
              <a:rPr lang="en-US" sz="2800" dirty="0"/>
              <a:t>000 Inactive</a:t>
            </a:r>
          </a:p>
        </p:txBody>
      </p:sp>
      <p:sp>
        <p:nvSpPr>
          <p:cNvPr id="8" name="TextBox 7">
            <a:extLst>
              <a:ext uri="{FF2B5EF4-FFF2-40B4-BE49-F238E27FC236}">
                <a16:creationId xmlns:a16="http://schemas.microsoft.com/office/drawing/2014/main" id="{FE45AC70-A675-41A9-B239-6A9BC5680E58}"/>
              </a:ext>
            </a:extLst>
          </p:cNvPr>
          <p:cNvSpPr txBox="1"/>
          <p:nvPr/>
        </p:nvSpPr>
        <p:spPr>
          <a:xfrm>
            <a:off x="5381071" y="556400"/>
            <a:ext cx="2466381" cy="523220"/>
          </a:xfrm>
          <a:prstGeom prst="rect">
            <a:avLst/>
          </a:prstGeom>
          <a:noFill/>
        </p:spPr>
        <p:txBody>
          <a:bodyPr wrap="none" rtlCol="0">
            <a:spAutoFit/>
          </a:bodyPr>
          <a:lstStyle/>
          <a:p>
            <a:r>
              <a:rPr lang="en-US" sz="2800" dirty="0"/>
              <a:t>100 Classrooms</a:t>
            </a:r>
          </a:p>
        </p:txBody>
      </p:sp>
      <p:sp>
        <p:nvSpPr>
          <p:cNvPr id="9" name="TextBox 8">
            <a:extLst>
              <a:ext uri="{FF2B5EF4-FFF2-40B4-BE49-F238E27FC236}">
                <a16:creationId xmlns:a16="http://schemas.microsoft.com/office/drawing/2014/main" id="{94030294-9966-4EE2-9102-27A318D7627E}"/>
              </a:ext>
            </a:extLst>
          </p:cNvPr>
          <p:cNvSpPr txBox="1"/>
          <p:nvPr/>
        </p:nvSpPr>
        <p:spPr>
          <a:xfrm>
            <a:off x="5381071" y="1111340"/>
            <a:ext cx="2632644" cy="523220"/>
          </a:xfrm>
          <a:prstGeom prst="rect">
            <a:avLst/>
          </a:prstGeom>
          <a:noFill/>
        </p:spPr>
        <p:txBody>
          <a:bodyPr wrap="none" rtlCol="0">
            <a:spAutoFit/>
          </a:bodyPr>
          <a:lstStyle/>
          <a:p>
            <a:r>
              <a:rPr lang="en-US" sz="2800" dirty="0"/>
              <a:t>200 Laboratories</a:t>
            </a:r>
          </a:p>
        </p:txBody>
      </p:sp>
      <p:sp>
        <p:nvSpPr>
          <p:cNvPr id="12" name="TextBox 11">
            <a:extLst>
              <a:ext uri="{FF2B5EF4-FFF2-40B4-BE49-F238E27FC236}">
                <a16:creationId xmlns:a16="http://schemas.microsoft.com/office/drawing/2014/main" id="{4A85B232-5AB8-4485-B1F5-0701BB7A9CCB}"/>
              </a:ext>
            </a:extLst>
          </p:cNvPr>
          <p:cNvSpPr txBox="1"/>
          <p:nvPr/>
        </p:nvSpPr>
        <p:spPr>
          <a:xfrm>
            <a:off x="5381071" y="2381798"/>
            <a:ext cx="1640193" cy="523220"/>
          </a:xfrm>
          <a:prstGeom prst="rect">
            <a:avLst/>
          </a:prstGeom>
          <a:noFill/>
        </p:spPr>
        <p:txBody>
          <a:bodyPr wrap="none" rtlCol="0">
            <a:spAutoFit/>
          </a:bodyPr>
          <a:lstStyle/>
          <a:p>
            <a:r>
              <a:rPr lang="en-US" sz="2800" dirty="0"/>
              <a:t>400 Study</a:t>
            </a:r>
          </a:p>
        </p:txBody>
      </p:sp>
      <p:sp>
        <p:nvSpPr>
          <p:cNvPr id="13" name="TextBox 12">
            <a:extLst>
              <a:ext uri="{FF2B5EF4-FFF2-40B4-BE49-F238E27FC236}">
                <a16:creationId xmlns:a16="http://schemas.microsoft.com/office/drawing/2014/main" id="{3099FA67-3998-4159-A69E-F0E3CE737035}"/>
              </a:ext>
            </a:extLst>
          </p:cNvPr>
          <p:cNvSpPr txBox="1"/>
          <p:nvPr/>
        </p:nvSpPr>
        <p:spPr>
          <a:xfrm>
            <a:off x="5381071" y="3574357"/>
            <a:ext cx="1834156" cy="523220"/>
          </a:xfrm>
          <a:prstGeom prst="rect">
            <a:avLst/>
          </a:prstGeom>
          <a:noFill/>
        </p:spPr>
        <p:txBody>
          <a:bodyPr wrap="none" rtlCol="0">
            <a:spAutoFit/>
          </a:bodyPr>
          <a:lstStyle/>
          <a:p>
            <a:r>
              <a:rPr lang="en-US" sz="2800" dirty="0"/>
              <a:t>500 Special</a:t>
            </a:r>
          </a:p>
        </p:txBody>
      </p:sp>
      <p:sp>
        <p:nvSpPr>
          <p:cNvPr id="14" name="TextBox 13">
            <a:extLst>
              <a:ext uri="{FF2B5EF4-FFF2-40B4-BE49-F238E27FC236}">
                <a16:creationId xmlns:a16="http://schemas.microsoft.com/office/drawing/2014/main" id="{C346D59B-7D3F-42EF-B9FA-72C348B1622A}"/>
              </a:ext>
            </a:extLst>
          </p:cNvPr>
          <p:cNvSpPr txBox="1"/>
          <p:nvPr/>
        </p:nvSpPr>
        <p:spPr>
          <a:xfrm>
            <a:off x="5381071" y="5724597"/>
            <a:ext cx="1956626" cy="523220"/>
          </a:xfrm>
          <a:prstGeom prst="rect">
            <a:avLst/>
          </a:prstGeom>
          <a:noFill/>
        </p:spPr>
        <p:txBody>
          <a:bodyPr wrap="none" rtlCol="0">
            <a:spAutoFit/>
          </a:bodyPr>
          <a:lstStyle/>
          <a:p>
            <a:r>
              <a:rPr lang="en-US" sz="2800" dirty="0"/>
              <a:t>600 General</a:t>
            </a:r>
          </a:p>
        </p:txBody>
      </p:sp>
      <p:sp>
        <p:nvSpPr>
          <p:cNvPr id="15" name="TextBox 14">
            <a:extLst>
              <a:ext uri="{FF2B5EF4-FFF2-40B4-BE49-F238E27FC236}">
                <a16:creationId xmlns:a16="http://schemas.microsoft.com/office/drawing/2014/main" id="{9572A62B-5B1E-4E21-A83E-3EEEF636F155}"/>
              </a:ext>
            </a:extLst>
          </p:cNvPr>
          <p:cNvSpPr txBox="1"/>
          <p:nvPr/>
        </p:nvSpPr>
        <p:spPr>
          <a:xfrm>
            <a:off x="8325619" y="668107"/>
            <a:ext cx="1835887" cy="523220"/>
          </a:xfrm>
          <a:prstGeom prst="rect">
            <a:avLst/>
          </a:prstGeom>
          <a:noFill/>
        </p:spPr>
        <p:txBody>
          <a:bodyPr wrap="none" rtlCol="0">
            <a:spAutoFit/>
          </a:bodyPr>
          <a:lstStyle/>
          <a:p>
            <a:r>
              <a:rPr lang="en-US" sz="2800" dirty="0"/>
              <a:t>700 service</a:t>
            </a:r>
          </a:p>
        </p:txBody>
      </p:sp>
      <p:sp>
        <p:nvSpPr>
          <p:cNvPr id="16" name="TextBox 15">
            <a:extLst>
              <a:ext uri="{FF2B5EF4-FFF2-40B4-BE49-F238E27FC236}">
                <a16:creationId xmlns:a16="http://schemas.microsoft.com/office/drawing/2014/main" id="{CFD9080F-E1F8-4F4D-9308-F266D014A6AD}"/>
              </a:ext>
            </a:extLst>
          </p:cNvPr>
          <p:cNvSpPr txBox="1"/>
          <p:nvPr/>
        </p:nvSpPr>
        <p:spPr>
          <a:xfrm>
            <a:off x="8144576" y="2473732"/>
            <a:ext cx="2398734" cy="523220"/>
          </a:xfrm>
          <a:prstGeom prst="rect">
            <a:avLst/>
          </a:prstGeom>
          <a:noFill/>
        </p:spPr>
        <p:txBody>
          <a:bodyPr wrap="none" rtlCol="0">
            <a:spAutoFit/>
          </a:bodyPr>
          <a:lstStyle/>
          <a:p>
            <a:r>
              <a:rPr lang="en-US" sz="2800" dirty="0"/>
              <a:t>800 Healthcare</a:t>
            </a:r>
          </a:p>
        </p:txBody>
      </p:sp>
      <p:sp>
        <p:nvSpPr>
          <p:cNvPr id="17" name="TextBox 16">
            <a:extLst>
              <a:ext uri="{FF2B5EF4-FFF2-40B4-BE49-F238E27FC236}">
                <a16:creationId xmlns:a16="http://schemas.microsoft.com/office/drawing/2014/main" id="{14BB90F6-C540-4216-BB4F-53FEC1C7ED09}"/>
              </a:ext>
            </a:extLst>
          </p:cNvPr>
          <p:cNvSpPr txBox="1"/>
          <p:nvPr/>
        </p:nvSpPr>
        <p:spPr>
          <a:xfrm>
            <a:off x="8098120" y="3805189"/>
            <a:ext cx="2412840" cy="523220"/>
          </a:xfrm>
          <a:prstGeom prst="rect">
            <a:avLst/>
          </a:prstGeom>
          <a:noFill/>
        </p:spPr>
        <p:txBody>
          <a:bodyPr wrap="none" rtlCol="0">
            <a:spAutoFit/>
          </a:bodyPr>
          <a:lstStyle/>
          <a:p>
            <a:r>
              <a:rPr lang="en-US" sz="2800" dirty="0"/>
              <a:t>900 Residential</a:t>
            </a:r>
          </a:p>
        </p:txBody>
      </p:sp>
      <p:sp>
        <p:nvSpPr>
          <p:cNvPr id="19" name="TextBox 18">
            <a:extLst>
              <a:ext uri="{FF2B5EF4-FFF2-40B4-BE49-F238E27FC236}">
                <a16:creationId xmlns:a16="http://schemas.microsoft.com/office/drawing/2014/main" id="{A76617F0-0CF9-4B78-9165-54D8143AF5FC}"/>
              </a:ext>
            </a:extLst>
          </p:cNvPr>
          <p:cNvSpPr txBox="1"/>
          <p:nvPr/>
        </p:nvSpPr>
        <p:spPr>
          <a:xfrm>
            <a:off x="8098120" y="5425972"/>
            <a:ext cx="3916457" cy="523220"/>
          </a:xfrm>
          <a:prstGeom prst="rect">
            <a:avLst/>
          </a:prstGeom>
          <a:noFill/>
        </p:spPr>
        <p:txBody>
          <a:bodyPr wrap="none" rtlCol="0">
            <a:spAutoFit/>
          </a:bodyPr>
          <a:lstStyle/>
          <a:p>
            <a:r>
              <a:rPr lang="en-US" sz="2800" dirty="0"/>
              <a:t>02.100.xx Non Assignable</a:t>
            </a:r>
          </a:p>
        </p:txBody>
      </p:sp>
      <p:sp>
        <p:nvSpPr>
          <p:cNvPr id="5" name="Rectangle 4">
            <a:extLst>
              <a:ext uri="{FF2B5EF4-FFF2-40B4-BE49-F238E27FC236}">
                <a16:creationId xmlns:a16="http://schemas.microsoft.com/office/drawing/2014/main" id="{6DE48397-7868-4008-BFB6-A07DD9AB2714}"/>
              </a:ext>
            </a:extLst>
          </p:cNvPr>
          <p:cNvSpPr/>
          <p:nvPr/>
        </p:nvSpPr>
        <p:spPr>
          <a:xfrm>
            <a:off x="4925961" y="624106"/>
            <a:ext cx="3094578" cy="44906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87422A6-CF16-4E8D-859F-8A58B1219E92}"/>
              </a:ext>
            </a:extLst>
          </p:cNvPr>
          <p:cNvSpPr txBox="1"/>
          <p:nvPr/>
        </p:nvSpPr>
        <p:spPr>
          <a:xfrm>
            <a:off x="5381071" y="1737425"/>
            <a:ext cx="1678345" cy="523220"/>
          </a:xfrm>
          <a:prstGeom prst="rect">
            <a:avLst/>
          </a:prstGeom>
          <a:noFill/>
        </p:spPr>
        <p:txBody>
          <a:bodyPr wrap="none" rtlCol="0">
            <a:spAutoFit/>
          </a:bodyPr>
          <a:lstStyle/>
          <a:p>
            <a:r>
              <a:rPr lang="en-US" sz="2800" dirty="0"/>
              <a:t>300 Office</a:t>
            </a:r>
          </a:p>
        </p:txBody>
      </p:sp>
    </p:spTree>
    <p:extLst>
      <p:ext uri="{BB962C8B-B14F-4D97-AF65-F5344CB8AC3E}">
        <p14:creationId xmlns:p14="http://schemas.microsoft.com/office/powerpoint/2010/main" val="210698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up)">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2" grpId="0"/>
      <p:bldP spid="13" grpId="0"/>
      <p:bldP spid="14" grpId="0"/>
      <p:bldP spid="15" grpId="0"/>
      <p:bldP spid="16" grpId="0"/>
      <p:bldP spid="17" grpId="0"/>
      <p:bldP spid="19" grpId="0"/>
      <p:bldP spid="5"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82322B-5A3B-47DE-9E36-0452A4E6D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023" y="629263"/>
            <a:ext cx="3450873" cy="5963265"/>
          </a:xfrm>
          <a:prstGeom prst="rect">
            <a:avLst/>
          </a:prstGeom>
        </p:spPr>
      </p:pic>
      <p:pic>
        <p:nvPicPr>
          <p:cNvPr id="6" name="Picture 5">
            <a:extLst>
              <a:ext uri="{FF2B5EF4-FFF2-40B4-BE49-F238E27FC236}">
                <a16:creationId xmlns:a16="http://schemas.microsoft.com/office/drawing/2014/main" id="{B7FEC038-159E-4331-BC35-D11367138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8813" y="639176"/>
            <a:ext cx="3399914" cy="5961888"/>
          </a:xfrm>
          <a:prstGeom prst="rect">
            <a:avLst/>
          </a:prstGeom>
          <a:solidFill>
            <a:schemeClr val="accent5">
              <a:lumMod val="75000"/>
            </a:schemeClr>
          </a:solidFill>
        </p:spPr>
      </p:pic>
      <p:sp>
        <p:nvSpPr>
          <p:cNvPr id="2" name="TextBox 1">
            <a:extLst>
              <a:ext uri="{FF2B5EF4-FFF2-40B4-BE49-F238E27FC236}">
                <a16:creationId xmlns:a16="http://schemas.microsoft.com/office/drawing/2014/main" id="{4ABA8140-618B-42EE-9C4B-E89B11C8433A}"/>
              </a:ext>
            </a:extLst>
          </p:cNvPr>
          <p:cNvSpPr txBox="1"/>
          <p:nvPr/>
        </p:nvSpPr>
        <p:spPr>
          <a:xfrm>
            <a:off x="1887789" y="2118882"/>
            <a:ext cx="1470980" cy="400110"/>
          </a:xfrm>
          <a:prstGeom prst="rect">
            <a:avLst/>
          </a:prstGeom>
          <a:solidFill>
            <a:schemeClr val="bg1"/>
          </a:solidFill>
        </p:spPr>
        <p:txBody>
          <a:bodyPr wrap="none" rtlCol="0">
            <a:spAutoFit/>
          </a:bodyPr>
          <a:lstStyle/>
          <a:p>
            <a:r>
              <a:rPr lang="en-US" sz="2000" dirty="0"/>
              <a:t>Gross Sq. Ft.</a:t>
            </a:r>
          </a:p>
        </p:txBody>
      </p:sp>
      <p:sp>
        <p:nvSpPr>
          <p:cNvPr id="5" name="TextBox 4">
            <a:extLst>
              <a:ext uri="{FF2B5EF4-FFF2-40B4-BE49-F238E27FC236}">
                <a16:creationId xmlns:a16="http://schemas.microsoft.com/office/drawing/2014/main" id="{484A18A1-198E-4422-AE31-8949AE7791E7}"/>
              </a:ext>
            </a:extLst>
          </p:cNvPr>
          <p:cNvSpPr txBox="1"/>
          <p:nvPr/>
        </p:nvSpPr>
        <p:spPr>
          <a:xfrm>
            <a:off x="5147193" y="2118882"/>
            <a:ext cx="2433936" cy="400110"/>
          </a:xfrm>
          <a:prstGeom prst="rect">
            <a:avLst/>
          </a:prstGeom>
          <a:solidFill>
            <a:schemeClr val="bg1"/>
          </a:solidFill>
        </p:spPr>
        <p:txBody>
          <a:bodyPr wrap="none" rtlCol="0">
            <a:spAutoFit/>
          </a:bodyPr>
          <a:lstStyle/>
          <a:p>
            <a:r>
              <a:rPr lang="en-US" sz="2000" dirty="0"/>
              <a:t>Net Assignable Sq. Ft.</a:t>
            </a:r>
          </a:p>
        </p:txBody>
      </p:sp>
      <p:pic>
        <p:nvPicPr>
          <p:cNvPr id="3" name="Picture 2">
            <a:extLst>
              <a:ext uri="{FF2B5EF4-FFF2-40B4-BE49-F238E27FC236}">
                <a16:creationId xmlns:a16="http://schemas.microsoft.com/office/drawing/2014/main" id="{6EE4A6DE-6BC6-4C46-9732-7CA998D5B9F4}"/>
              </a:ext>
            </a:extLst>
          </p:cNvPr>
          <p:cNvPicPr>
            <a:picLocks noChangeAspect="1"/>
          </p:cNvPicPr>
          <p:nvPr/>
        </p:nvPicPr>
        <p:blipFill>
          <a:blip r:embed="rId4"/>
          <a:stretch>
            <a:fillRect/>
          </a:stretch>
        </p:blipFill>
        <p:spPr>
          <a:xfrm>
            <a:off x="8563644" y="621127"/>
            <a:ext cx="3399914" cy="5961888"/>
          </a:xfrm>
          <a:prstGeom prst="rect">
            <a:avLst/>
          </a:prstGeom>
        </p:spPr>
      </p:pic>
      <p:sp>
        <p:nvSpPr>
          <p:cNvPr id="8" name="TextBox 7">
            <a:extLst>
              <a:ext uri="{FF2B5EF4-FFF2-40B4-BE49-F238E27FC236}">
                <a16:creationId xmlns:a16="http://schemas.microsoft.com/office/drawing/2014/main" id="{5B9CDE5A-8D6B-4796-B989-7A62260698C8}"/>
              </a:ext>
            </a:extLst>
          </p:cNvPr>
          <p:cNvSpPr txBox="1"/>
          <p:nvPr/>
        </p:nvSpPr>
        <p:spPr>
          <a:xfrm>
            <a:off x="9104686" y="2118882"/>
            <a:ext cx="2007537" cy="400110"/>
          </a:xfrm>
          <a:prstGeom prst="rect">
            <a:avLst/>
          </a:prstGeom>
          <a:solidFill>
            <a:schemeClr val="bg1"/>
          </a:solidFill>
        </p:spPr>
        <p:txBody>
          <a:bodyPr wrap="none" rtlCol="0">
            <a:spAutoFit/>
          </a:bodyPr>
          <a:lstStyle/>
          <a:p>
            <a:r>
              <a:rPr lang="en-US" sz="2000" dirty="0"/>
              <a:t>Circulation Sq. Ft.</a:t>
            </a:r>
          </a:p>
        </p:txBody>
      </p:sp>
      <p:sp>
        <p:nvSpPr>
          <p:cNvPr id="11" name="Freeform: Shape 10">
            <a:extLst>
              <a:ext uri="{FF2B5EF4-FFF2-40B4-BE49-F238E27FC236}">
                <a16:creationId xmlns:a16="http://schemas.microsoft.com/office/drawing/2014/main" id="{2F39E797-6841-469E-A773-3C6C0642DAD6}"/>
              </a:ext>
            </a:extLst>
          </p:cNvPr>
          <p:cNvSpPr/>
          <p:nvPr/>
        </p:nvSpPr>
        <p:spPr>
          <a:xfrm>
            <a:off x="903023" y="2432956"/>
            <a:ext cx="3450873" cy="1670958"/>
          </a:xfrm>
          <a:custGeom>
            <a:avLst/>
            <a:gdLst>
              <a:gd name="connsiteX0" fmla="*/ 806034 w 3450873"/>
              <a:gd name="connsiteY0" fmla="*/ 0 h 1670958"/>
              <a:gd name="connsiteX1" fmla="*/ 1148934 w 3450873"/>
              <a:gd name="connsiteY1" fmla="*/ 0 h 1670958"/>
              <a:gd name="connsiteX2" fmla="*/ 1148934 w 3450873"/>
              <a:gd name="connsiteY2" fmla="*/ 130629 h 1670958"/>
              <a:gd name="connsiteX3" fmla="*/ 2264720 w 3450873"/>
              <a:gd name="connsiteY3" fmla="*/ 130629 h 1670958"/>
              <a:gd name="connsiteX4" fmla="*/ 2264720 w 3450873"/>
              <a:gd name="connsiteY4" fmla="*/ 16329 h 1670958"/>
              <a:gd name="connsiteX5" fmla="*/ 2607620 w 3450873"/>
              <a:gd name="connsiteY5" fmla="*/ 16329 h 1670958"/>
              <a:gd name="connsiteX6" fmla="*/ 2607620 w 3450873"/>
              <a:gd name="connsiteY6" fmla="*/ 130629 h 1670958"/>
              <a:gd name="connsiteX7" fmla="*/ 3450873 w 3450873"/>
              <a:gd name="connsiteY7" fmla="*/ 130629 h 1670958"/>
              <a:gd name="connsiteX8" fmla="*/ 3450873 w 3450873"/>
              <a:gd name="connsiteY8" fmla="*/ 1562100 h 1670958"/>
              <a:gd name="connsiteX9" fmla="*/ 2607620 w 3450873"/>
              <a:gd name="connsiteY9" fmla="*/ 1562100 h 1670958"/>
              <a:gd name="connsiteX10" fmla="*/ 2607620 w 3450873"/>
              <a:gd name="connsiteY10" fmla="*/ 1670958 h 1670958"/>
              <a:gd name="connsiteX11" fmla="*/ 2264720 w 3450873"/>
              <a:gd name="connsiteY11" fmla="*/ 1670958 h 1670958"/>
              <a:gd name="connsiteX12" fmla="*/ 2264720 w 3450873"/>
              <a:gd name="connsiteY12" fmla="*/ 1562100 h 1670958"/>
              <a:gd name="connsiteX13" fmla="*/ 1148934 w 3450873"/>
              <a:gd name="connsiteY13" fmla="*/ 1562100 h 1670958"/>
              <a:gd name="connsiteX14" fmla="*/ 1148934 w 3450873"/>
              <a:gd name="connsiteY14" fmla="*/ 1670958 h 1670958"/>
              <a:gd name="connsiteX15" fmla="*/ 806034 w 3450873"/>
              <a:gd name="connsiteY15" fmla="*/ 1670958 h 1670958"/>
              <a:gd name="connsiteX16" fmla="*/ 806034 w 3450873"/>
              <a:gd name="connsiteY16" fmla="*/ 1562100 h 1670958"/>
              <a:gd name="connsiteX17" fmla="*/ 0 w 3450873"/>
              <a:gd name="connsiteY17" fmla="*/ 1562100 h 1670958"/>
              <a:gd name="connsiteX18" fmla="*/ 0 w 3450873"/>
              <a:gd name="connsiteY18" fmla="*/ 130629 h 1670958"/>
              <a:gd name="connsiteX19" fmla="*/ 806034 w 3450873"/>
              <a:gd name="connsiteY19" fmla="*/ 130629 h 167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0873" h="1670958">
                <a:moveTo>
                  <a:pt x="806034" y="0"/>
                </a:moveTo>
                <a:lnTo>
                  <a:pt x="1148934" y="0"/>
                </a:lnTo>
                <a:lnTo>
                  <a:pt x="1148934" y="130629"/>
                </a:lnTo>
                <a:lnTo>
                  <a:pt x="2264720" y="130629"/>
                </a:lnTo>
                <a:lnTo>
                  <a:pt x="2264720" y="16329"/>
                </a:lnTo>
                <a:lnTo>
                  <a:pt x="2607620" y="16329"/>
                </a:lnTo>
                <a:lnTo>
                  <a:pt x="2607620" y="130629"/>
                </a:lnTo>
                <a:lnTo>
                  <a:pt x="3450873" y="130629"/>
                </a:lnTo>
                <a:lnTo>
                  <a:pt x="3450873" y="1562100"/>
                </a:lnTo>
                <a:lnTo>
                  <a:pt x="2607620" y="1562100"/>
                </a:lnTo>
                <a:lnTo>
                  <a:pt x="2607620" y="1670958"/>
                </a:lnTo>
                <a:lnTo>
                  <a:pt x="2264720" y="1670958"/>
                </a:lnTo>
                <a:lnTo>
                  <a:pt x="2264720" y="1562100"/>
                </a:lnTo>
                <a:lnTo>
                  <a:pt x="1148934" y="1562100"/>
                </a:lnTo>
                <a:lnTo>
                  <a:pt x="1148934" y="1670958"/>
                </a:lnTo>
                <a:lnTo>
                  <a:pt x="806034" y="1670958"/>
                </a:lnTo>
                <a:lnTo>
                  <a:pt x="806034" y="1562100"/>
                </a:lnTo>
                <a:lnTo>
                  <a:pt x="0" y="1562100"/>
                </a:lnTo>
                <a:lnTo>
                  <a:pt x="0" y="130629"/>
                </a:lnTo>
                <a:lnTo>
                  <a:pt x="806034" y="130629"/>
                </a:lnTo>
                <a:close/>
              </a:path>
            </a:pathLst>
          </a:cu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13A521E1-BEF8-4BC6-81BA-E6FDE83F99BB}"/>
              </a:ext>
            </a:extLst>
          </p:cNvPr>
          <p:cNvSpPr/>
          <p:nvPr/>
        </p:nvSpPr>
        <p:spPr>
          <a:xfrm>
            <a:off x="4765278" y="2598903"/>
            <a:ext cx="3356503" cy="1524001"/>
          </a:xfrm>
          <a:custGeom>
            <a:avLst/>
            <a:gdLst>
              <a:gd name="connsiteX0" fmla="*/ 1446044 w 3356503"/>
              <a:gd name="connsiteY0" fmla="*/ 429986 h 1524001"/>
              <a:gd name="connsiteX1" fmla="*/ 2238946 w 3356503"/>
              <a:gd name="connsiteY1" fmla="*/ 429986 h 1524001"/>
              <a:gd name="connsiteX2" fmla="*/ 2238946 w 3356503"/>
              <a:gd name="connsiteY2" fmla="*/ 914401 h 1524001"/>
              <a:gd name="connsiteX3" fmla="*/ 1446044 w 3356503"/>
              <a:gd name="connsiteY3" fmla="*/ 914401 h 1524001"/>
              <a:gd name="connsiteX4" fmla="*/ 0 w 3356503"/>
              <a:gd name="connsiteY4" fmla="*/ 0 h 1524001"/>
              <a:gd name="connsiteX5" fmla="*/ 792902 w 3356503"/>
              <a:gd name="connsiteY5" fmla="*/ 0 h 1524001"/>
              <a:gd name="connsiteX6" fmla="*/ 792902 w 3356503"/>
              <a:gd name="connsiteY6" fmla="*/ 1055915 h 1524001"/>
              <a:gd name="connsiteX7" fmla="*/ 2563601 w 3356503"/>
              <a:gd name="connsiteY7" fmla="*/ 1055915 h 1524001"/>
              <a:gd name="connsiteX8" fmla="*/ 2563601 w 3356503"/>
              <a:gd name="connsiteY8" fmla="*/ 21768 h 1524001"/>
              <a:gd name="connsiteX9" fmla="*/ 3356503 w 3356503"/>
              <a:gd name="connsiteY9" fmla="*/ 21768 h 1524001"/>
              <a:gd name="connsiteX10" fmla="*/ 3356503 w 3356503"/>
              <a:gd name="connsiteY10" fmla="*/ 1382483 h 1524001"/>
              <a:gd name="connsiteX11" fmla="*/ 2610821 w 3356503"/>
              <a:gd name="connsiteY11" fmla="*/ 1382483 h 1524001"/>
              <a:gd name="connsiteX12" fmla="*/ 2610821 w 3356503"/>
              <a:gd name="connsiteY12" fmla="*/ 1518558 h 1524001"/>
              <a:gd name="connsiteX13" fmla="*/ 2229822 w 3356503"/>
              <a:gd name="connsiteY13" fmla="*/ 1518558 h 1524001"/>
              <a:gd name="connsiteX14" fmla="*/ 2229822 w 3356503"/>
              <a:gd name="connsiteY14" fmla="*/ 1420586 h 1524001"/>
              <a:gd name="connsiteX15" fmla="*/ 1173901 w 3356503"/>
              <a:gd name="connsiteY15" fmla="*/ 1420586 h 1524001"/>
              <a:gd name="connsiteX16" fmla="*/ 1173901 w 3356503"/>
              <a:gd name="connsiteY16" fmla="*/ 1524001 h 1524001"/>
              <a:gd name="connsiteX17" fmla="*/ 792902 w 3356503"/>
              <a:gd name="connsiteY17" fmla="*/ 1524001 h 1524001"/>
              <a:gd name="connsiteX18" fmla="*/ 792902 w 3356503"/>
              <a:gd name="connsiteY18" fmla="*/ 1420586 h 1524001"/>
              <a:gd name="connsiteX19" fmla="*/ 792902 w 3356503"/>
              <a:gd name="connsiteY19" fmla="*/ 1360715 h 1524001"/>
              <a:gd name="connsiteX20" fmla="*/ 0 w 3356503"/>
              <a:gd name="connsiteY20" fmla="*/ 1360715 h 152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56503" h="1524001">
                <a:moveTo>
                  <a:pt x="1446044" y="429986"/>
                </a:moveTo>
                <a:lnTo>
                  <a:pt x="2238946" y="429986"/>
                </a:lnTo>
                <a:lnTo>
                  <a:pt x="2238946" y="914401"/>
                </a:lnTo>
                <a:lnTo>
                  <a:pt x="1446044" y="914401"/>
                </a:lnTo>
                <a:close/>
                <a:moveTo>
                  <a:pt x="0" y="0"/>
                </a:moveTo>
                <a:lnTo>
                  <a:pt x="792902" y="0"/>
                </a:lnTo>
                <a:lnTo>
                  <a:pt x="792902" y="1055915"/>
                </a:lnTo>
                <a:lnTo>
                  <a:pt x="2563601" y="1055915"/>
                </a:lnTo>
                <a:lnTo>
                  <a:pt x="2563601" y="21768"/>
                </a:lnTo>
                <a:lnTo>
                  <a:pt x="3356503" y="21768"/>
                </a:lnTo>
                <a:lnTo>
                  <a:pt x="3356503" y="1382483"/>
                </a:lnTo>
                <a:lnTo>
                  <a:pt x="2610821" y="1382483"/>
                </a:lnTo>
                <a:lnTo>
                  <a:pt x="2610821" y="1518558"/>
                </a:lnTo>
                <a:lnTo>
                  <a:pt x="2229822" y="1518558"/>
                </a:lnTo>
                <a:lnTo>
                  <a:pt x="2229822" y="1420586"/>
                </a:lnTo>
                <a:lnTo>
                  <a:pt x="1173901" y="1420586"/>
                </a:lnTo>
                <a:lnTo>
                  <a:pt x="1173901" y="1524001"/>
                </a:lnTo>
                <a:lnTo>
                  <a:pt x="792902" y="1524001"/>
                </a:lnTo>
                <a:lnTo>
                  <a:pt x="792902" y="1420586"/>
                </a:lnTo>
                <a:lnTo>
                  <a:pt x="792902" y="1360715"/>
                </a:lnTo>
                <a:lnTo>
                  <a:pt x="0" y="1360715"/>
                </a:lnTo>
                <a:close/>
              </a:path>
            </a:pathLst>
          </a:custGeom>
          <a:solidFill>
            <a:srgbClr val="4472C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noFill/>
            </a:endParaRPr>
          </a:p>
        </p:txBody>
      </p:sp>
      <p:sp>
        <p:nvSpPr>
          <p:cNvPr id="25" name="Freeform: Shape 24">
            <a:extLst>
              <a:ext uri="{FF2B5EF4-FFF2-40B4-BE49-F238E27FC236}">
                <a16:creationId xmlns:a16="http://schemas.microsoft.com/office/drawing/2014/main" id="{B9AE09E5-A899-4146-99DA-AE477594285B}"/>
              </a:ext>
            </a:extLst>
          </p:cNvPr>
          <p:cNvSpPr/>
          <p:nvPr/>
        </p:nvSpPr>
        <p:spPr>
          <a:xfrm>
            <a:off x="9350829" y="2442191"/>
            <a:ext cx="1763489" cy="1174604"/>
          </a:xfrm>
          <a:custGeom>
            <a:avLst/>
            <a:gdLst>
              <a:gd name="connsiteX0" fmla="*/ 299357 w 1763489"/>
              <a:gd name="connsiteY0" fmla="*/ 581333 h 1174604"/>
              <a:gd name="connsiteX1" fmla="*/ 299357 w 1763489"/>
              <a:gd name="connsiteY1" fmla="*/ 996044 h 1174604"/>
              <a:gd name="connsiteX2" fmla="*/ 1464132 w 1763489"/>
              <a:gd name="connsiteY2" fmla="*/ 996044 h 1174604"/>
              <a:gd name="connsiteX3" fmla="*/ 1464132 w 1763489"/>
              <a:gd name="connsiteY3" fmla="*/ 581333 h 1174604"/>
              <a:gd name="connsiteX4" fmla="*/ 500742 w 1763489"/>
              <a:gd name="connsiteY4" fmla="*/ 581333 h 1174604"/>
              <a:gd name="connsiteX5" fmla="*/ 500742 w 1763489"/>
              <a:gd name="connsiteY5" fmla="*/ 759893 h 1174604"/>
              <a:gd name="connsiteX6" fmla="*/ 353785 w 1763489"/>
              <a:gd name="connsiteY6" fmla="*/ 759893 h 1174604"/>
              <a:gd name="connsiteX7" fmla="*/ 353785 w 1763489"/>
              <a:gd name="connsiteY7" fmla="*/ 581333 h 1174604"/>
              <a:gd name="connsiteX8" fmla="*/ 0 w 1763489"/>
              <a:gd name="connsiteY8" fmla="*/ 0 h 1174604"/>
              <a:gd name="connsiteX9" fmla="*/ 299357 w 1763489"/>
              <a:gd name="connsiteY9" fmla="*/ 0 h 1174604"/>
              <a:gd name="connsiteX10" fmla="*/ 299357 w 1763489"/>
              <a:gd name="connsiteY10" fmla="*/ 402773 h 1174604"/>
              <a:gd name="connsiteX11" fmla="*/ 1464132 w 1763489"/>
              <a:gd name="connsiteY11" fmla="*/ 402773 h 1174604"/>
              <a:gd name="connsiteX12" fmla="*/ 1464132 w 1763489"/>
              <a:gd name="connsiteY12" fmla="*/ 5441 h 1174604"/>
              <a:gd name="connsiteX13" fmla="*/ 1763489 w 1763489"/>
              <a:gd name="connsiteY13" fmla="*/ 5441 h 1174604"/>
              <a:gd name="connsiteX14" fmla="*/ 1763489 w 1763489"/>
              <a:gd name="connsiteY14" fmla="*/ 1170214 h 1174604"/>
              <a:gd name="connsiteX15" fmla="*/ 1502228 w 1763489"/>
              <a:gd name="connsiteY15" fmla="*/ 1170214 h 1174604"/>
              <a:gd name="connsiteX16" fmla="*/ 1502228 w 1763489"/>
              <a:gd name="connsiteY16" fmla="*/ 1174604 h 1174604"/>
              <a:gd name="connsiteX17" fmla="*/ 299357 w 1763489"/>
              <a:gd name="connsiteY17" fmla="*/ 1174604 h 1174604"/>
              <a:gd name="connsiteX18" fmla="*/ 299357 w 1763489"/>
              <a:gd name="connsiteY18" fmla="*/ 1164773 h 1174604"/>
              <a:gd name="connsiteX19" fmla="*/ 0 w 1763489"/>
              <a:gd name="connsiteY19" fmla="*/ 1164773 h 1174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63489" h="1174604">
                <a:moveTo>
                  <a:pt x="299357" y="581333"/>
                </a:moveTo>
                <a:lnTo>
                  <a:pt x="299357" y="996044"/>
                </a:lnTo>
                <a:lnTo>
                  <a:pt x="1464132" y="996044"/>
                </a:lnTo>
                <a:lnTo>
                  <a:pt x="1464132" y="581333"/>
                </a:lnTo>
                <a:lnTo>
                  <a:pt x="500742" y="581333"/>
                </a:lnTo>
                <a:lnTo>
                  <a:pt x="500742" y="759893"/>
                </a:lnTo>
                <a:lnTo>
                  <a:pt x="353785" y="759893"/>
                </a:lnTo>
                <a:lnTo>
                  <a:pt x="353785" y="581333"/>
                </a:lnTo>
                <a:close/>
                <a:moveTo>
                  <a:pt x="0" y="0"/>
                </a:moveTo>
                <a:lnTo>
                  <a:pt x="299357" y="0"/>
                </a:lnTo>
                <a:lnTo>
                  <a:pt x="299357" y="402773"/>
                </a:lnTo>
                <a:lnTo>
                  <a:pt x="1464132" y="402773"/>
                </a:lnTo>
                <a:lnTo>
                  <a:pt x="1464132" y="5441"/>
                </a:lnTo>
                <a:lnTo>
                  <a:pt x="1763489" y="5441"/>
                </a:lnTo>
                <a:lnTo>
                  <a:pt x="1763489" y="1170214"/>
                </a:lnTo>
                <a:lnTo>
                  <a:pt x="1502228" y="1170214"/>
                </a:lnTo>
                <a:lnTo>
                  <a:pt x="1502228" y="1174604"/>
                </a:lnTo>
                <a:lnTo>
                  <a:pt x="299357" y="1174604"/>
                </a:lnTo>
                <a:lnTo>
                  <a:pt x="299357" y="1164773"/>
                </a:lnTo>
                <a:lnTo>
                  <a:pt x="0" y="1164773"/>
                </a:lnTo>
                <a:close/>
              </a:path>
            </a:pathLst>
          </a:custGeom>
          <a:solidFill>
            <a:srgbClr val="4472C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8" name="Group 47">
            <a:extLst>
              <a:ext uri="{FF2B5EF4-FFF2-40B4-BE49-F238E27FC236}">
                <a16:creationId xmlns:a16="http://schemas.microsoft.com/office/drawing/2014/main" id="{EEACC4DA-FED8-4FB2-BDD2-C951BAF13C90}"/>
              </a:ext>
            </a:extLst>
          </p:cNvPr>
          <p:cNvGrpSpPr/>
          <p:nvPr/>
        </p:nvGrpSpPr>
        <p:grpSpPr>
          <a:xfrm>
            <a:off x="4764325" y="2994145"/>
            <a:ext cx="3357886" cy="1124520"/>
            <a:chOff x="4758813" y="2966153"/>
            <a:chExt cx="3357886" cy="1124520"/>
          </a:xfrm>
        </p:grpSpPr>
        <p:cxnSp>
          <p:nvCxnSpPr>
            <p:cNvPr id="28" name="Straight Connector 27">
              <a:extLst>
                <a:ext uri="{FF2B5EF4-FFF2-40B4-BE49-F238E27FC236}">
                  <a16:creationId xmlns:a16="http://schemas.microsoft.com/office/drawing/2014/main" id="{238ED7E8-12C3-4BE3-BE43-1FC28C4C19C0}"/>
                </a:ext>
              </a:extLst>
            </p:cNvPr>
            <p:cNvCxnSpPr/>
            <p:nvPr/>
          </p:nvCxnSpPr>
          <p:spPr>
            <a:xfrm>
              <a:off x="4758813" y="3341505"/>
              <a:ext cx="7981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9BED39A-A67E-4534-ADEE-AFA86A2DFECB}"/>
                </a:ext>
              </a:extLst>
            </p:cNvPr>
            <p:cNvCxnSpPr/>
            <p:nvPr/>
          </p:nvCxnSpPr>
          <p:spPr>
            <a:xfrm>
              <a:off x="4758813" y="3166533"/>
              <a:ext cx="7981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27F8A14-0070-4357-B02F-D3CD65E1486B}"/>
                </a:ext>
              </a:extLst>
            </p:cNvPr>
            <p:cNvCxnSpPr/>
            <p:nvPr/>
          </p:nvCxnSpPr>
          <p:spPr>
            <a:xfrm>
              <a:off x="5556956" y="3610895"/>
              <a:ext cx="0" cy="470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322200A-9255-41C4-8FE2-D5EC7C13C4D4}"/>
                </a:ext>
              </a:extLst>
            </p:cNvPr>
            <p:cNvCxnSpPr>
              <a:cxnSpLocks/>
            </p:cNvCxnSpPr>
            <p:nvPr/>
          </p:nvCxnSpPr>
          <p:spPr>
            <a:xfrm>
              <a:off x="6685845" y="3610895"/>
              <a:ext cx="0" cy="365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939391D-22F0-45E7-902D-DF82EEEE85F7}"/>
                </a:ext>
              </a:extLst>
            </p:cNvPr>
            <p:cNvCxnSpPr/>
            <p:nvPr/>
          </p:nvCxnSpPr>
          <p:spPr>
            <a:xfrm>
              <a:off x="5918200" y="3614990"/>
              <a:ext cx="0" cy="470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3782A0-1907-403F-BC85-E76E816A5E4C}"/>
                </a:ext>
              </a:extLst>
            </p:cNvPr>
            <p:cNvCxnSpPr>
              <a:cxnSpLocks/>
            </p:cNvCxnSpPr>
            <p:nvPr/>
          </p:nvCxnSpPr>
          <p:spPr>
            <a:xfrm>
              <a:off x="6402574" y="3610895"/>
              <a:ext cx="0" cy="365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62CB9D8-D14E-4E27-B3E0-883D32DDC45C}"/>
                </a:ext>
              </a:extLst>
            </p:cNvPr>
            <p:cNvCxnSpPr/>
            <p:nvPr/>
          </p:nvCxnSpPr>
          <p:spPr>
            <a:xfrm>
              <a:off x="6979351" y="3603700"/>
              <a:ext cx="0" cy="470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FE36F52-1D1C-4B13-A15E-CA2BC522FCB6}"/>
                </a:ext>
              </a:extLst>
            </p:cNvPr>
            <p:cNvCxnSpPr/>
            <p:nvPr/>
          </p:nvCxnSpPr>
          <p:spPr>
            <a:xfrm>
              <a:off x="7340593" y="3620635"/>
              <a:ext cx="0" cy="470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5C5BE67-416A-4158-8B80-4098D14ADD23}"/>
                </a:ext>
              </a:extLst>
            </p:cNvPr>
            <p:cNvCxnSpPr/>
            <p:nvPr/>
          </p:nvCxnSpPr>
          <p:spPr>
            <a:xfrm>
              <a:off x="7318556" y="2966153"/>
              <a:ext cx="7981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46D8DA-3CB5-45CB-A77D-CB3A1F362B09}"/>
                </a:ext>
              </a:extLst>
            </p:cNvPr>
            <p:cNvCxnSpPr>
              <a:cxnSpLocks/>
            </p:cNvCxnSpPr>
            <p:nvPr/>
          </p:nvCxnSpPr>
          <p:spPr>
            <a:xfrm>
              <a:off x="6200965" y="3196393"/>
              <a:ext cx="290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517B83E-0B8E-448D-97A2-356670440AB3}"/>
                </a:ext>
              </a:extLst>
            </p:cNvPr>
            <p:cNvCxnSpPr>
              <a:cxnSpLocks/>
            </p:cNvCxnSpPr>
            <p:nvPr/>
          </p:nvCxnSpPr>
          <p:spPr>
            <a:xfrm>
              <a:off x="6491112" y="3026694"/>
              <a:ext cx="0" cy="453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9D2A18D-3886-4A5B-84F3-A4AFA1531994}"/>
                </a:ext>
              </a:extLst>
            </p:cNvPr>
            <p:cNvCxnSpPr/>
            <p:nvPr/>
          </p:nvCxnSpPr>
          <p:spPr>
            <a:xfrm flipH="1">
              <a:off x="6491112" y="3290705"/>
              <a:ext cx="4882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151B3C5E-6364-4CD4-8233-07A578139A99}"/>
              </a:ext>
            </a:extLst>
          </p:cNvPr>
          <p:cNvSpPr txBox="1"/>
          <p:nvPr/>
        </p:nvSpPr>
        <p:spPr>
          <a:xfrm>
            <a:off x="9832" y="60452"/>
            <a:ext cx="6989477" cy="523220"/>
          </a:xfrm>
          <a:prstGeom prst="rect">
            <a:avLst/>
          </a:prstGeom>
          <a:noFill/>
        </p:spPr>
        <p:txBody>
          <a:bodyPr wrap="none" rtlCol="0">
            <a:spAutoFit/>
          </a:bodyPr>
          <a:lstStyle/>
          <a:p>
            <a:r>
              <a:rPr lang="en-US" sz="2800" dirty="0">
                <a:solidFill>
                  <a:schemeClr val="bg1"/>
                </a:solidFill>
              </a:rPr>
              <a:t>FICM Defines How to Define or Measure Space</a:t>
            </a:r>
          </a:p>
        </p:txBody>
      </p:sp>
    </p:spTree>
    <p:extLst>
      <p:ext uri="{BB962C8B-B14F-4D97-AF65-F5344CB8AC3E}">
        <p14:creationId xmlns:p14="http://schemas.microsoft.com/office/powerpoint/2010/main" val="294311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up)">
                                      <p:cBhvr>
                                        <p:cTn id="20" dur="500"/>
                                        <p:tgtEl>
                                          <p:spTgt spid="19"/>
                                        </p:tgtEl>
                                      </p:cBhvr>
                                    </p:animEffect>
                                  </p:childTnLst>
                                </p:cTn>
                              </p:par>
                              <p:par>
                                <p:cTn id="21" presetID="22" presetClass="entr" presetSubtype="1"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up)">
                                      <p:cBhvr>
                                        <p:cTn id="23" dur="500"/>
                                        <p:tgtEl>
                                          <p:spTgt spid="4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down)">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1" grpId="0" animBg="1"/>
      <p:bldP spid="19"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DE62796-C168-401E-8427-AB6DE681CF4A}"/>
              </a:ext>
            </a:extLst>
          </p:cNvPr>
          <p:cNvSpPr>
            <a:spLocks noChangeArrowheads="1"/>
          </p:cNvSpPr>
          <p:nvPr/>
        </p:nvSpPr>
        <p:spPr bwMode="auto">
          <a:xfrm>
            <a:off x="396586" y="1014610"/>
            <a:ext cx="1139882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Guidelines uses color-coded cells in a spreadsheet to indicate where data is to be entered.  In all cases, the spreadsheet is arranged with pink cells indicating the THEC guidelines and blue cells indicating where institutional data is to be entered.</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2AFC303B-A368-4BC9-9793-F5DFDFE99D32}"/>
              </a:ext>
            </a:extLst>
          </p:cNvPr>
          <p:cNvSpPr/>
          <p:nvPr/>
        </p:nvSpPr>
        <p:spPr>
          <a:xfrm>
            <a:off x="1007918" y="2744734"/>
            <a:ext cx="1558637" cy="654627"/>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FA6569-81D8-4AEE-B1B1-60FF17360709}"/>
              </a:ext>
            </a:extLst>
          </p:cNvPr>
          <p:cNvSpPr/>
          <p:nvPr/>
        </p:nvSpPr>
        <p:spPr>
          <a:xfrm>
            <a:off x="1007917" y="3463496"/>
            <a:ext cx="1558637" cy="654627"/>
          </a:xfrm>
          <a:prstGeom prst="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E79163E-0376-496B-8D36-74A7F3D2B66B}"/>
              </a:ext>
            </a:extLst>
          </p:cNvPr>
          <p:cNvSpPr txBox="1"/>
          <p:nvPr/>
        </p:nvSpPr>
        <p:spPr>
          <a:xfrm>
            <a:off x="1383403" y="2871795"/>
            <a:ext cx="737702" cy="461665"/>
          </a:xfrm>
          <a:prstGeom prst="rect">
            <a:avLst/>
          </a:prstGeom>
          <a:noFill/>
        </p:spPr>
        <p:txBody>
          <a:bodyPr wrap="none" rtlCol="0">
            <a:spAutoFit/>
          </a:bodyPr>
          <a:lstStyle/>
          <a:p>
            <a:r>
              <a:rPr lang="en-US" sz="2400" dirty="0"/>
              <a:t>Blue</a:t>
            </a:r>
          </a:p>
        </p:txBody>
      </p:sp>
      <p:sp>
        <p:nvSpPr>
          <p:cNvPr id="11" name="TextBox 10">
            <a:extLst>
              <a:ext uri="{FF2B5EF4-FFF2-40B4-BE49-F238E27FC236}">
                <a16:creationId xmlns:a16="http://schemas.microsoft.com/office/drawing/2014/main" id="{5C49343A-7C98-47F9-9EE1-3E665C46FF81}"/>
              </a:ext>
            </a:extLst>
          </p:cNvPr>
          <p:cNvSpPr txBox="1"/>
          <p:nvPr/>
        </p:nvSpPr>
        <p:spPr>
          <a:xfrm>
            <a:off x="1377421" y="3551761"/>
            <a:ext cx="715260" cy="461665"/>
          </a:xfrm>
          <a:prstGeom prst="rect">
            <a:avLst/>
          </a:prstGeom>
          <a:noFill/>
        </p:spPr>
        <p:txBody>
          <a:bodyPr wrap="none" rtlCol="0">
            <a:spAutoFit/>
          </a:bodyPr>
          <a:lstStyle/>
          <a:p>
            <a:r>
              <a:rPr lang="en-US" sz="2400" dirty="0"/>
              <a:t>Pink</a:t>
            </a:r>
          </a:p>
        </p:txBody>
      </p:sp>
      <p:sp>
        <p:nvSpPr>
          <p:cNvPr id="12" name="TextBox 11">
            <a:extLst>
              <a:ext uri="{FF2B5EF4-FFF2-40B4-BE49-F238E27FC236}">
                <a16:creationId xmlns:a16="http://schemas.microsoft.com/office/drawing/2014/main" id="{A907F5AF-6666-43A1-84DE-AC315E514BC4}"/>
              </a:ext>
            </a:extLst>
          </p:cNvPr>
          <p:cNvSpPr txBox="1"/>
          <p:nvPr/>
        </p:nvSpPr>
        <p:spPr>
          <a:xfrm>
            <a:off x="985339" y="4831589"/>
            <a:ext cx="8141524" cy="523220"/>
          </a:xfrm>
          <a:prstGeom prst="rect">
            <a:avLst/>
          </a:prstGeom>
          <a:noFill/>
        </p:spPr>
        <p:txBody>
          <a:bodyPr wrap="none" rtlCol="0">
            <a:spAutoFit/>
          </a:bodyPr>
          <a:lstStyle/>
          <a:p>
            <a:r>
              <a:rPr lang="en-US" sz="2800" dirty="0"/>
              <a:t>Only Change Blue Cells – they are for Institutional Data</a:t>
            </a:r>
          </a:p>
        </p:txBody>
      </p:sp>
      <p:sp>
        <p:nvSpPr>
          <p:cNvPr id="14" name="TextBox 13">
            <a:extLst>
              <a:ext uri="{FF2B5EF4-FFF2-40B4-BE49-F238E27FC236}">
                <a16:creationId xmlns:a16="http://schemas.microsoft.com/office/drawing/2014/main" id="{155C8A14-4BCD-416D-BDBA-5948A62EF83B}"/>
              </a:ext>
            </a:extLst>
          </p:cNvPr>
          <p:cNvSpPr txBox="1"/>
          <p:nvPr/>
        </p:nvSpPr>
        <p:spPr>
          <a:xfrm>
            <a:off x="2778621" y="2911431"/>
            <a:ext cx="3266728" cy="461665"/>
          </a:xfrm>
          <a:prstGeom prst="rect">
            <a:avLst/>
          </a:prstGeom>
          <a:noFill/>
        </p:spPr>
        <p:txBody>
          <a:bodyPr wrap="none" rtlCol="0">
            <a:spAutoFit/>
          </a:bodyPr>
          <a:lstStyle/>
          <a:p>
            <a:r>
              <a:rPr lang="en-US" sz="2400" dirty="0"/>
              <a:t>Institutional Data Inputs</a:t>
            </a:r>
          </a:p>
        </p:txBody>
      </p:sp>
      <p:sp>
        <p:nvSpPr>
          <p:cNvPr id="15" name="TextBox 14">
            <a:extLst>
              <a:ext uri="{FF2B5EF4-FFF2-40B4-BE49-F238E27FC236}">
                <a16:creationId xmlns:a16="http://schemas.microsoft.com/office/drawing/2014/main" id="{32BFA5AA-E3EE-4BC6-B189-3737D78B6B2A}"/>
              </a:ext>
            </a:extLst>
          </p:cNvPr>
          <p:cNvSpPr txBox="1"/>
          <p:nvPr/>
        </p:nvSpPr>
        <p:spPr>
          <a:xfrm>
            <a:off x="2778621" y="3549253"/>
            <a:ext cx="4414606" cy="461665"/>
          </a:xfrm>
          <a:prstGeom prst="rect">
            <a:avLst/>
          </a:prstGeom>
          <a:noFill/>
        </p:spPr>
        <p:txBody>
          <a:bodyPr wrap="none" rtlCol="0">
            <a:spAutoFit/>
          </a:bodyPr>
          <a:lstStyle/>
          <a:p>
            <a:r>
              <a:rPr lang="en-US" sz="2400" dirty="0"/>
              <a:t>THEC Guidelines / Planning Inputs</a:t>
            </a:r>
          </a:p>
        </p:txBody>
      </p:sp>
      <p:sp>
        <p:nvSpPr>
          <p:cNvPr id="16" name="TextBox 15">
            <a:extLst>
              <a:ext uri="{FF2B5EF4-FFF2-40B4-BE49-F238E27FC236}">
                <a16:creationId xmlns:a16="http://schemas.microsoft.com/office/drawing/2014/main" id="{8C069B2D-4B3F-420D-9630-51ABCD749D9A}"/>
              </a:ext>
            </a:extLst>
          </p:cNvPr>
          <p:cNvSpPr txBox="1"/>
          <p:nvPr/>
        </p:nvSpPr>
        <p:spPr>
          <a:xfrm>
            <a:off x="9832" y="49163"/>
            <a:ext cx="2917786" cy="523220"/>
          </a:xfrm>
          <a:prstGeom prst="rect">
            <a:avLst/>
          </a:prstGeom>
          <a:noFill/>
        </p:spPr>
        <p:txBody>
          <a:bodyPr wrap="none" rtlCol="0">
            <a:spAutoFit/>
          </a:bodyPr>
          <a:lstStyle/>
          <a:p>
            <a:r>
              <a:rPr lang="en-US" sz="2800" dirty="0">
                <a:solidFill>
                  <a:schemeClr val="bg1"/>
                </a:solidFill>
              </a:rPr>
              <a:t>Pink and Blue Cells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85C5554-5A7F-4BFC-BEC1-E146F42B06DB}"/>
              </a:ext>
            </a:extLst>
          </p:cNvPr>
          <p:cNvSpPr>
            <a:spLocks noChangeArrowheads="1"/>
          </p:cNvSpPr>
          <p:nvPr/>
        </p:nvSpPr>
        <p:spPr bwMode="auto">
          <a:xfrm>
            <a:off x="541866" y="855836"/>
            <a:ext cx="111421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This part of the spreadsheet collects enrollment data that is used in Parts III, VI, and VII. Enter on-ground FTE and headcount, online FTE, and, for those with a residential environment, the headcount of students living on campus.</a:t>
            </a:r>
            <a:endParaRPr kumimoji="0" lang="en-US" altLang="en-US" sz="2400" b="0" i="0" u="none" strike="noStrike" cap="none" normalizeH="0" baseline="0" dirty="0">
              <a:ln>
                <a:noFill/>
              </a:ln>
              <a:solidFill>
                <a:schemeClr val="tx1"/>
              </a:solidFill>
              <a:effectLst/>
            </a:endParaRPr>
          </a:p>
        </p:txBody>
      </p:sp>
      <p:sp>
        <p:nvSpPr>
          <p:cNvPr id="5" name="Rectangle 5">
            <a:extLst>
              <a:ext uri="{FF2B5EF4-FFF2-40B4-BE49-F238E27FC236}">
                <a16:creationId xmlns:a16="http://schemas.microsoft.com/office/drawing/2014/main" id="{D6039B9C-2522-4814-A15D-3CB125416024}"/>
              </a:ext>
            </a:extLst>
          </p:cNvPr>
          <p:cNvSpPr>
            <a:spLocks noChangeArrowheads="1"/>
          </p:cNvSpPr>
          <p:nvPr/>
        </p:nvSpPr>
        <p:spPr bwMode="auto">
          <a:xfrm>
            <a:off x="541866" y="4746347"/>
            <a:ext cx="1099699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0" algn="l"/>
              </a:tabLst>
              <a:defRPr>
                <a:solidFill>
                  <a:schemeClr val="tx1"/>
                </a:solidFill>
                <a:latin typeface="Arial" panose="020B0604020202020204" pitchFamily="34" charset="0"/>
              </a:defRPr>
            </a:lvl1pPr>
            <a:lvl2pPr eaLnBrk="0" fontAlgn="base" hangingPunct="0">
              <a:spcBef>
                <a:spcPct val="0"/>
              </a:spcBef>
              <a:spcAft>
                <a:spcPct val="0"/>
              </a:spcAft>
              <a:tabLst>
                <a:tab pos="0" algn="l"/>
              </a:tabLst>
              <a:defRPr>
                <a:solidFill>
                  <a:schemeClr val="tx1"/>
                </a:solidFill>
                <a:latin typeface="Arial" panose="020B0604020202020204" pitchFamily="34" charset="0"/>
              </a:defRPr>
            </a:lvl2pPr>
            <a:lvl3pPr eaLnBrk="0" fontAlgn="base" hangingPunct="0">
              <a:spcBef>
                <a:spcPct val="0"/>
              </a:spcBef>
              <a:spcAft>
                <a:spcPct val="0"/>
              </a:spcAft>
              <a:tabLst>
                <a:tab pos="0" algn="l"/>
              </a:tabLst>
              <a:defRPr>
                <a:solidFill>
                  <a:schemeClr val="tx1"/>
                </a:solidFill>
                <a:latin typeface="Arial" panose="020B0604020202020204" pitchFamily="34" charset="0"/>
              </a:defRPr>
            </a:lvl3pPr>
            <a:lvl4pPr eaLnBrk="0" fontAlgn="base" hangingPunct="0">
              <a:spcBef>
                <a:spcPct val="0"/>
              </a:spcBef>
              <a:spcAft>
                <a:spcPct val="0"/>
              </a:spcAft>
              <a:tabLst>
                <a:tab pos="0" algn="l"/>
              </a:tabLst>
              <a:defRPr>
                <a:solidFill>
                  <a:schemeClr val="tx1"/>
                </a:solidFill>
                <a:latin typeface="Arial" panose="020B0604020202020204" pitchFamily="34" charset="0"/>
              </a:defRPr>
            </a:lvl4pPr>
            <a:lvl5pPr eaLnBrk="0" fontAlgn="base" hangingPunct="0">
              <a:spcBef>
                <a:spcPct val="0"/>
              </a:spcBef>
              <a:spcAft>
                <a:spcPct val="0"/>
              </a:spcAft>
              <a:tabLst>
                <a:tab pos="0" algn="l"/>
              </a:tabLst>
              <a:defRPr>
                <a:solidFill>
                  <a:schemeClr val="tx1"/>
                </a:solidFill>
                <a:latin typeface="Arial" panose="020B0604020202020204" pitchFamily="34" charset="0"/>
              </a:defRPr>
            </a:lvl5pPr>
            <a:lvl6pPr eaLnBrk="0" fontAlgn="base" hangingPunct="0">
              <a:spcBef>
                <a:spcPct val="0"/>
              </a:spcBef>
              <a:spcAft>
                <a:spcPct val="0"/>
              </a:spcAft>
              <a:tabLst>
                <a:tab pos="0" algn="l"/>
              </a:tabLst>
              <a:defRPr>
                <a:solidFill>
                  <a:schemeClr val="tx1"/>
                </a:solidFill>
                <a:latin typeface="Arial" panose="020B0604020202020204" pitchFamily="34" charset="0"/>
              </a:defRPr>
            </a:lvl6pPr>
            <a:lvl7pPr eaLnBrk="0" fontAlgn="base" hangingPunct="0">
              <a:spcBef>
                <a:spcPct val="0"/>
              </a:spcBef>
              <a:spcAft>
                <a:spcPct val="0"/>
              </a:spcAft>
              <a:tabLst>
                <a:tab pos="0" algn="l"/>
              </a:tabLst>
              <a:defRPr>
                <a:solidFill>
                  <a:schemeClr val="tx1"/>
                </a:solidFill>
                <a:latin typeface="Arial" panose="020B0604020202020204" pitchFamily="34" charset="0"/>
              </a:defRPr>
            </a:lvl7pPr>
            <a:lvl8pPr eaLnBrk="0" fontAlgn="base" hangingPunct="0">
              <a:spcBef>
                <a:spcPct val="0"/>
              </a:spcBef>
              <a:spcAft>
                <a:spcPct val="0"/>
              </a:spcAft>
              <a:tabLst>
                <a:tab pos="0" algn="l"/>
              </a:tabLst>
              <a:defRPr>
                <a:solidFill>
                  <a:schemeClr val="tx1"/>
                </a:solidFill>
                <a:latin typeface="Arial" panose="020B0604020202020204" pitchFamily="34" charset="0"/>
              </a:defRPr>
            </a:lvl8pPr>
            <a:lvl9pPr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altLang="en-US" sz="240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Data to Use</a:t>
            </a:r>
            <a:endParaRPr kumimoji="0" lang="en-US" altLang="en-US" sz="2400" i="0" u="none" strike="noStrike" cap="none" normalizeH="0" baseline="0" dirty="0">
              <a:ln>
                <a:noFill/>
              </a:ln>
              <a:solidFill>
                <a:schemeClr val="tx1"/>
              </a:solidFill>
              <a:effectLst/>
              <a:latin typeface="+mn-lt"/>
            </a:endParaRPr>
          </a:p>
          <a:p>
            <a:pPr marL="0" marR="0" lvl="0" indent="0" algn="l" defTabSz="914400" rtl="0" eaLnBrk="0" fontAlgn="ctr" latinLnBrk="0" hangingPunct="0">
              <a:lnSpc>
                <a:spcPct val="100000"/>
              </a:lnSpc>
              <a:spcBef>
                <a:spcPct val="0"/>
              </a:spcBef>
              <a:spcAft>
                <a:spcPct val="0"/>
              </a:spcAft>
              <a:buClrTx/>
              <a:buSzTx/>
              <a:buFontTx/>
              <a:buChar char="•"/>
              <a:tabLst>
                <a:tab pos="0" algn="l"/>
              </a:tabLst>
            </a:pPr>
            <a:r>
              <a:rPr kumimoji="0" lang="en-US" altLang="en-US"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Enrollment FTE and headcount should be consistent with Fall data reported to THEC.</a:t>
            </a:r>
            <a:endParaRPr kumimoji="0" lang="en-US" altLang="en-US" sz="2400" b="0" i="0" u="none" strike="noStrike" cap="none" normalizeH="0" baseline="0" dirty="0">
              <a:ln>
                <a:noFill/>
              </a:ln>
              <a:solidFill>
                <a:schemeClr val="tx1"/>
              </a:solidFill>
              <a:effectLst/>
              <a:latin typeface="+mn-lt"/>
            </a:endParaRPr>
          </a:p>
          <a:p>
            <a:pPr marL="0" marR="0" lvl="0" indent="0" algn="l" defTabSz="914400" rtl="0" eaLnBrk="0" fontAlgn="ctr" latinLnBrk="0" hangingPunct="0">
              <a:lnSpc>
                <a:spcPct val="100000"/>
              </a:lnSpc>
              <a:spcBef>
                <a:spcPct val="0"/>
              </a:spcBef>
              <a:spcAft>
                <a:spcPct val="0"/>
              </a:spcAft>
              <a:buClrTx/>
              <a:buSzTx/>
              <a:buFontTx/>
              <a:buChar char="•"/>
              <a:tabLst>
                <a:tab pos="0" algn="l"/>
              </a:tabLst>
            </a:pPr>
            <a:r>
              <a:rPr kumimoji="0" lang="en-US" altLang="en-US"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The same enrollment figures are used in Parts III, VI and VII, but need to be entered here only. </a:t>
            </a:r>
            <a:endParaRPr kumimoji="0" lang="en-US" altLang="en-US" sz="2400" b="0" i="0" u="none" strike="noStrike" cap="none" normalizeH="0" baseline="0" dirty="0">
              <a:ln>
                <a:noFill/>
              </a:ln>
              <a:solidFill>
                <a:schemeClr val="tx1"/>
              </a:solidFill>
              <a:effectLst/>
              <a:latin typeface="+mn-lt"/>
            </a:endParaRPr>
          </a:p>
        </p:txBody>
      </p:sp>
      <p:sp>
        <p:nvSpPr>
          <p:cNvPr id="16" name="TextBox 15">
            <a:extLst>
              <a:ext uri="{FF2B5EF4-FFF2-40B4-BE49-F238E27FC236}">
                <a16:creationId xmlns:a16="http://schemas.microsoft.com/office/drawing/2014/main" id="{2E9AF47B-65BB-420F-A4B2-CAA9BEFA9A2F}"/>
              </a:ext>
            </a:extLst>
          </p:cNvPr>
          <p:cNvSpPr txBox="1"/>
          <p:nvPr/>
        </p:nvSpPr>
        <p:spPr>
          <a:xfrm>
            <a:off x="9832" y="49163"/>
            <a:ext cx="2549929" cy="523220"/>
          </a:xfrm>
          <a:prstGeom prst="rect">
            <a:avLst/>
          </a:prstGeom>
          <a:noFill/>
        </p:spPr>
        <p:txBody>
          <a:bodyPr wrap="none" rtlCol="0">
            <a:spAutoFit/>
          </a:bodyPr>
          <a:lstStyle/>
          <a:p>
            <a:r>
              <a:rPr lang="en-US" sz="2800" dirty="0">
                <a:solidFill>
                  <a:schemeClr val="bg1"/>
                </a:solidFill>
              </a:rPr>
              <a:t>Enrollment Data</a:t>
            </a:r>
          </a:p>
        </p:txBody>
      </p:sp>
      <p:graphicFrame>
        <p:nvGraphicFramePr>
          <p:cNvPr id="6" name="Table 6">
            <a:extLst>
              <a:ext uri="{FF2B5EF4-FFF2-40B4-BE49-F238E27FC236}">
                <a16:creationId xmlns:a16="http://schemas.microsoft.com/office/drawing/2014/main" id="{78650CFB-B9B6-49E3-A6B8-2B27D5FEF9E2}"/>
              </a:ext>
            </a:extLst>
          </p:cNvPr>
          <p:cNvGraphicFramePr>
            <a:graphicFrameLocks noGrp="1"/>
          </p:cNvGraphicFramePr>
          <p:nvPr>
            <p:extLst>
              <p:ext uri="{D42A27DB-BD31-4B8C-83A1-F6EECF244321}">
                <p14:modId xmlns:p14="http://schemas.microsoft.com/office/powerpoint/2010/main" val="768095186"/>
              </p:ext>
            </p:extLst>
          </p:nvPr>
        </p:nvGraphicFramePr>
        <p:xfrm>
          <a:off x="592127" y="2555239"/>
          <a:ext cx="8127999" cy="18491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50939031"/>
                    </a:ext>
                  </a:extLst>
                </a:gridCol>
                <a:gridCol w="2709333">
                  <a:extLst>
                    <a:ext uri="{9D8B030D-6E8A-4147-A177-3AD203B41FA5}">
                      <a16:colId xmlns:a16="http://schemas.microsoft.com/office/drawing/2014/main" val="2752845927"/>
                    </a:ext>
                  </a:extLst>
                </a:gridCol>
                <a:gridCol w="2709333">
                  <a:extLst>
                    <a:ext uri="{9D8B030D-6E8A-4147-A177-3AD203B41FA5}">
                      <a16:colId xmlns:a16="http://schemas.microsoft.com/office/drawing/2014/main" val="251724328"/>
                    </a:ext>
                  </a:extLst>
                </a:gridCol>
              </a:tblGrid>
              <a:tr h="0">
                <a:tc>
                  <a:txBody>
                    <a:bodyPr/>
                    <a:lstStyle/>
                    <a:p>
                      <a:r>
                        <a:rPr lang="en-US" dirty="0"/>
                        <a:t>Enrollment Data</a:t>
                      </a:r>
                    </a:p>
                  </a:txBody>
                  <a:tcPr>
                    <a:lnB w="12700" cap="flat" cmpd="sng" algn="ctr">
                      <a:solidFill>
                        <a:schemeClr val="tx1"/>
                      </a:solidFill>
                      <a:prstDash val="solid"/>
                      <a:round/>
                      <a:headEnd type="none" w="med" len="med"/>
                      <a:tailEnd type="none" w="med" len="med"/>
                    </a:lnB>
                    <a:solidFill>
                      <a:schemeClr val="tx1"/>
                    </a:solidFill>
                  </a:tcPr>
                </a:tc>
                <a:tc>
                  <a:txBody>
                    <a:bodyPr/>
                    <a:lstStyle/>
                    <a:p>
                      <a:endParaRPr lang="en-US" dirty="0"/>
                    </a:p>
                  </a:txBody>
                  <a:tcPr>
                    <a:lnB w="12700" cap="flat" cmpd="sng" algn="ctr">
                      <a:solidFill>
                        <a:schemeClr val="tx1"/>
                      </a:solidFill>
                      <a:prstDash val="solid"/>
                      <a:round/>
                      <a:headEnd type="none" w="med" len="med"/>
                      <a:tailEnd type="none" w="med" len="med"/>
                    </a:lnB>
                    <a:solidFill>
                      <a:schemeClr val="tx1"/>
                    </a:solidFill>
                  </a:tcPr>
                </a:tc>
                <a:tc>
                  <a:txBody>
                    <a:bodyPr/>
                    <a:lstStyle/>
                    <a:p>
                      <a:endParaRPr lang="en-US" dirty="0"/>
                    </a:p>
                  </a:txBody>
                  <a:tcP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09298941"/>
                  </a:ext>
                </a:extLst>
              </a:tr>
              <a:tr h="370840">
                <a:tc>
                  <a:txBody>
                    <a:bodyPr/>
                    <a:lstStyle/>
                    <a:p>
                      <a:r>
                        <a:rPr lang="en-US" dirty="0"/>
                        <a:t>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r>
                        <a:rPr lang="en-US" dirty="0"/>
                        <a:t>FTE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Headcount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7157540"/>
                  </a:ext>
                </a:extLst>
              </a:tr>
              <a:tr h="370840">
                <a:tc>
                  <a:txBody>
                    <a:bodyPr/>
                    <a:lstStyle/>
                    <a:p>
                      <a:r>
                        <a:rPr lang="en-US" dirty="0"/>
                        <a:t>On 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12,500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ctr"/>
                      <a:r>
                        <a:rPr lang="en-US" dirty="0"/>
                        <a:t>15,600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607112318"/>
                  </a:ext>
                </a:extLst>
              </a:tr>
              <a:tr h="370840">
                <a:tc>
                  <a:txBody>
                    <a:bodyPr/>
                    <a:lstStyle/>
                    <a:p>
                      <a:r>
                        <a:rPr lang="en-US" dirty="0"/>
                        <a:t>On-Line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5198715"/>
                  </a:ext>
                </a:extLst>
              </a:tr>
              <a:tr h="370840">
                <a:tc>
                  <a:txBody>
                    <a:bodyPr/>
                    <a:lstStyle/>
                    <a:p>
                      <a:r>
                        <a:rPr lang="en-US" dirty="0"/>
                        <a:t>Residential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val="3483890430"/>
                  </a:ext>
                </a:extLst>
              </a:tr>
            </a:tbl>
          </a:graphicData>
        </a:graphic>
      </p:graphicFrame>
      <p:sp>
        <p:nvSpPr>
          <p:cNvPr id="2" name="TextBox 1">
            <a:extLst>
              <a:ext uri="{FF2B5EF4-FFF2-40B4-BE49-F238E27FC236}">
                <a16:creationId xmlns:a16="http://schemas.microsoft.com/office/drawing/2014/main" id="{6823CE80-8D5A-4791-A74D-7401EF46C020}"/>
              </a:ext>
            </a:extLst>
          </p:cNvPr>
          <p:cNvSpPr txBox="1"/>
          <p:nvPr/>
        </p:nvSpPr>
        <p:spPr>
          <a:xfrm rot="2034938">
            <a:off x="7408374" y="3068145"/>
            <a:ext cx="5205784" cy="646331"/>
          </a:xfrm>
          <a:prstGeom prst="rect">
            <a:avLst/>
          </a:prstGeom>
          <a:solidFill>
            <a:schemeClr val="bg1"/>
          </a:solidFill>
        </p:spPr>
        <p:txBody>
          <a:bodyPr wrap="none" rtlCol="0">
            <a:spAutoFit/>
          </a:bodyPr>
          <a:lstStyle/>
          <a:p>
            <a:r>
              <a:rPr lang="en-US" sz="3600" dirty="0">
                <a:solidFill>
                  <a:srgbClr val="FF0000"/>
                </a:solidFill>
              </a:rPr>
              <a:t>2020 is an Anomalous Year</a:t>
            </a:r>
          </a:p>
        </p:txBody>
      </p:sp>
    </p:spTree>
    <p:extLst>
      <p:ext uri="{BB962C8B-B14F-4D97-AF65-F5344CB8AC3E}">
        <p14:creationId xmlns:p14="http://schemas.microsoft.com/office/powerpoint/2010/main" val="20111744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2846174-BE8B-497D-8ED7-1C4D89011F32}"/>
              </a:ext>
            </a:extLst>
          </p:cNvPr>
          <p:cNvSpPr txBox="1"/>
          <p:nvPr/>
        </p:nvSpPr>
        <p:spPr>
          <a:xfrm>
            <a:off x="9832" y="49163"/>
            <a:ext cx="2766463" cy="523220"/>
          </a:xfrm>
          <a:prstGeom prst="rect">
            <a:avLst/>
          </a:prstGeom>
          <a:noFill/>
        </p:spPr>
        <p:txBody>
          <a:bodyPr wrap="none" rtlCol="0">
            <a:spAutoFit/>
          </a:bodyPr>
          <a:lstStyle/>
          <a:p>
            <a:r>
              <a:rPr lang="en-US" sz="2800" dirty="0">
                <a:solidFill>
                  <a:schemeClr val="bg1"/>
                </a:solidFill>
              </a:rPr>
              <a:t>Part I  Classrooms</a:t>
            </a:r>
          </a:p>
        </p:txBody>
      </p:sp>
      <p:sp>
        <p:nvSpPr>
          <p:cNvPr id="3" name="Rectangle 2">
            <a:extLst>
              <a:ext uri="{FF2B5EF4-FFF2-40B4-BE49-F238E27FC236}">
                <a16:creationId xmlns:a16="http://schemas.microsoft.com/office/drawing/2014/main" id="{BD348E9C-21A2-4329-8F5E-540CF6CBB918}"/>
              </a:ext>
            </a:extLst>
          </p:cNvPr>
          <p:cNvSpPr/>
          <p:nvPr/>
        </p:nvSpPr>
        <p:spPr>
          <a:xfrm>
            <a:off x="283027" y="626813"/>
            <a:ext cx="11713028" cy="1938992"/>
          </a:xfrm>
          <a:prstGeom prst="rect">
            <a:avLst/>
          </a:prstGeom>
        </p:spPr>
        <p:txBody>
          <a:bodyPr wrap="square">
            <a:spAutoFit/>
          </a:bodyPr>
          <a:lstStyle/>
          <a:p>
            <a:r>
              <a:rPr lang="en-US" sz="2400" dirty="0">
                <a:ea typeface="Times New Roman" panose="02020603050405020304" pitchFamily="18" charset="0"/>
              </a:rPr>
              <a:t> </a:t>
            </a:r>
          </a:p>
          <a:p>
            <a:r>
              <a:rPr lang="en-US" sz="2400" dirty="0">
                <a:ea typeface="Times New Roman" panose="02020603050405020304" pitchFamily="18" charset="0"/>
              </a:rPr>
              <a:t>The following information is used to generate the data that is entered into the blue cells in  Part I section.  Essentially, the data required are the number of sections distributed by section size, and the number of weekly classroom hours by size.  This data automatically generates the amount of space using THEC’s current guidelines:  </a:t>
            </a:r>
            <a:endParaRPr lang="en-US" sz="2400"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581969BD-4DCB-4916-B0D4-AF866FEE6B4A}"/>
              </a:ext>
            </a:extLst>
          </p:cNvPr>
          <p:cNvSpPr/>
          <p:nvPr/>
        </p:nvSpPr>
        <p:spPr>
          <a:xfrm>
            <a:off x="1036225" y="2804817"/>
            <a:ext cx="10155623" cy="461665"/>
          </a:xfrm>
          <a:prstGeom prst="rect">
            <a:avLst/>
          </a:prstGeom>
        </p:spPr>
        <p:txBody>
          <a:bodyPr wrap="square">
            <a:spAutoFit/>
          </a:bodyPr>
          <a:lstStyle/>
          <a:p>
            <a:pPr algn="ctr"/>
            <a:r>
              <a:rPr lang="en-US" sz="2400" dirty="0">
                <a:ea typeface="Times New Roman" panose="02020603050405020304" pitchFamily="18" charset="0"/>
              </a:rPr>
              <a:t>A typical course file includes the following necessary fields for analysis</a:t>
            </a:r>
            <a:endParaRPr lang="en-US" sz="2400" dirty="0">
              <a:effectLst/>
              <a:ea typeface="Times New Roman" panose="02020603050405020304" pitchFamily="18" charset="0"/>
            </a:endParaRPr>
          </a:p>
        </p:txBody>
      </p:sp>
      <p:graphicFrame>
        <p:nvGraphicFramePr>
          <p:cNvPr id="5" name="Table 5">
            <a:extLst>
              <a:ext uri="{FF2B5EF4-FFF2-40B4-BE49-F238E27FC236}">
                <a16:creationId xmlns:a16="http://schemas.microsoft.com/office/drawing/2014/main" id="{2BC115A8-D1D2-4707-8586-6319EF90539C}"/>
              </a:ext>
            </a:extLst>
          </p:cNvPr>
          <p:cNvGraphicFramePr>
            <a:graphicFrameLocks noGrp="1"/>
          </p:cNvGraphicFramePr>
          <p:nvPr>
            <p:extLst>
              <p:ext uri="{D42A27DB-BD31-4B8C-83A1-F6EECF244321}">
                <p14:modId xmlns:p14="http://schemas.microsoft.com/office/powerpoint/2010/main" val="2044534939"/>
              </p:ext>
            </p:extLst>
          </p:nvPr>
        </p:nvGraphicFramePr>
        <p:xfrm>
          <a:off x="2075541" y="3429000"/>
          <a:ext cx="8128000" cy="298424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19647007"/>
                    </a:ext>
                  </a:extLst>
                </a:gridCol>
                <a:gridCol w="4064000">
                  <a:extLst>
                    <a:ext uri="{9D8B030D-6E8A-4147-A177-3AD203B41FA5}">
                      <a16:colId xmlns:a16="http://schemas.microsoft.com/office/drawing/2014/main" val="1812281595"/>
                    </a:ext>
                  </a:extLst>
                </a:gridCol>
              </a:tblGrid>
              <a:tr h="370840">
                <a:tc>
                  <a:txBody>
                    <a:bodyPr/>
                    <a:lstStyle/>
                    <a:p>
                      <a:r>
                        <a:rPr lang="en-US" dirty="0"/>
                        <a:t>Data From the Registrar’s Course File</a:t>
                      </a:r>
                    </a:p>
                  </a:txBody>
                  <a:tcPr/>
                </a:tc>
                <a:tc>
                  <a:txBody>
                    <a:bodyPr/>
                    <a:lstStyle/>
                    <a:p>
                      <a:endParaRPr lang="en-US"/>
                    </a:p>
                  </a:txBody>
                  <a:tcPr/>
                </a:tc>
                <a:extLst>
                  <a:ext uri="{0D108BD9-81ED-4DB2-BD59-A6C34878D82A}">
                    <a16:rowId xmlns:a16="http://schemas.microsoft.com/office/drawing/2014/main" val="1244592508"/>
                  </a:ext>
                </a:extLst>
              </a:tr>
              <a:tr h="370840">
                <a:tc>
                  <a:txBody>
                    <a:bodyPr/>
                    <a:lstStyle/>
                    <a:p>
                      <a:pPr marL="0" marR="0" lvl="0" indent="0">
                        <a:lnSpc>
                          <a:spcPct val="115000"/>
                        </a:lnSpc>
                        <a:spcBef>
                          <a:spcPts val="0"/>
                        </a:spcBef>
                        <a:spcAft>
                          <a:spcPts val="0"/>
                        </a:spcAft>
                        <a:buFont typeface="Wingdings" panose="05000000000000000000" pitchFamily="2" charset="2"/>
                        <a:buNone/>
                      </a:pPr>
                      <a:r>
                        <a:rPr lang="en-US" dirty="0">
                          <a:ea typeface="Calibri" panose="020F0502020204030204" pitchFamily="34" charset="0"/>
                          <a:cs typeface="Times New Roman" panose="02020603050405020304" pitchFamily="18" charset="0"/>
                        </a:rPr>
                        <a:t>Building</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Section Enrollment (after drop / add)</a:t>
                      </a:r>
                      <a:endParaRPr lang="en-US" dirty="0"/>
                    </a:p>
                  </a:txBody>
                  <a:tcPr/>
                </a:tc>
                <a:extLst>
                  <a:ext uri="{0D108BD9-81ED-4DB2-BD59-A6C34878D82A}">
                    <a16:rowId xmlns:a16="http://schemas.microsoft.com/office/drawing/2014/main" val="34431157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Room</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Subject</a:t>
                      </a:r>
                      <a:endParaRPr lang="en-US" dirty="0"/>
                    </a:p>
                  </a:txBody>
                  <a:tcPr/>
                </a:tc>
                <a:extLst>
                  <a:ext uri="{0D108BD9-81ED-4DB2-BD59-A6C34878D82A}">
                    <a16:rowId xmlns:a16="http://schemas.microsoft.com/office/drawing/2014/main" val="36061177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Days (MTWRF)</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Course</a:t>
                      </a:r>
                      <a:endParaRPr lang="en-US" dirty="0"/>
                    </a:p>
                  </a:txBody>
                  <a:tcPr/>
                </a:tc>
                <a:extLst>
                  <a:ext uri="{0D108BD9-81ED-4DB2-BD59-A6C34878D82A}">
                    <a16:rowId xmlns:a16="http://schemas.microsoft.com/office/drawing/2014/main" val="26963509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Start Time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Section</a:t>
                      </a:r>
                      <a:endParaRPr lang="en-US" dirty="0"/>
                    </a:p>
                  </a:txBody>
                  <a:tcPr/>
                </a:tc>
                <a:extLst>
                  <a:ext uri="{0D108BD9-81ED-4DB2-BD59-A6C34878D82A}">
                    <a16:rowId xmlns:a16="http://schemas.microsoft.com/office/drawing/2014/main" val="7400360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End Time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a typeface="Calibri" panose="020F0502020204030204" pitchFamily="34" charset="0"/>
                          <a:cs typeface="Times New Roman" panose="02020603050405020304" pitchFamily="18" charset="0"/>
                        </a:rPr>
                        <a:t>Faculty Name</a:t>
                      </a:r>
                      <a:endParaRPr lang="en-US" dirty="0"/>
                    </a:p>
                  </a:txBody>
                  <a:tcPr/>
                </a:tc>
                <a:extLst>
                  <a:ext uri="{0D108BD9-81ED-4DB2-BD59-A6C34878D82A}">
                    <a16:rowId xmlns:a16="http://schemas.microsoft.com/office/drawing/2014/main" val="18363291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Start Date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CIP Code (Labs only)</a:t>
                      </a:r>
                      <a:endParaRPr lang="en-US" dirty="0"/>
                    </a:p>
                  </a:txBody>
                  <a:tcPr/>
                </a:tc>
                <a:extLst>
                  <a:ext uri="{0D108BD9-81ED-4DB2-BD59-A6C34878D82A}">
                    <a16:rowId xmlns:a16="http://schemas.microsoft.com/office/drawing/2014/main" val="35979733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Calibri" panose="020F0502020204030204" pitchFamily="34" charset="0"/>
                          <a:cs typeface="Times New Roman" panose="02020603050405020304" pitchFamily="18" charset="0"/>
                        </a:rPr>
                        <a:t>End Date</a:t>
                      </a:r>
                      <a:endParaRPr lang="en-US" dirty="0"/>
                    </a:p>
                  </a:txBody>
                  <a:tcPr/>
                </a:tc>
                <a:tc>
                  <a:txBody>
                    <a:bodyPr/>
                    <a:lstStyle/>
                    <a:p>
                      <a:endParaRPr lang="en-US" dirty="0"/>
                    </a:p>
                  </a:txBody>
                  <a:tcPr/>
                </a:tc>
                <a:extLst>
                  <a:ext uri="{0D108BD9-81ED-4DB2-BD59-A6C34878D82A}">
                    <a16:rowId xmlns:a16="http://schemas.microsoft.com/office/drawing/2014/main" val="1432965402"/>
                  </a:ext>
                </a:extLst>
              </a:tr>
            </a:tbl>
          </a:graphicData>
        </a:graphic>
      </p:graphicFrame>
    </p:spTree>
    <p:extLst>
      <p:ext uri="{BB962C8B-B14F-4D97-AF65-F5344CB8AC3E}">
        <p14:creationId xmlns:p14="http://schemas.microsoft.com/office/powerpoint/2010/main" val="23731342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2846174-BE8B-497D-8ED7-1C4D89011F32}"/>
              </a:ext>
            </a:extLst>
          </p:cNvPr>
          <p:cNvSpPr txBox="1"/>
          <p:nvPr/>
        </p:nvSpPr>
        <p:spPr>
          <a:xfrm>
            <a:off x="9832" y="49163"/>
            <a:ext cx="2766463" cy="523220"/>
          </a:xfrm>
          <a:prstGeom prst="rect">
            <a:avLst/>
          </a:prstGeom>
          <a:noFill/>
        </p:spPr>
        <p:txBody>
          <a:bodyPr wrap="none" rtlCol="0">
            <a:spAutoFit/>
          </a:bodyPr>
          <a:lstStyle/>
          <a:p>
            <a:r>
              <a:rPr lang="en-US" sz="2800" dirty="0">
                <a:solidFill>
                  <a:schemeClr val="bg1"/>
                </a:solidFill>
              </a:rPr>
              <a:t>Part I  Classrooms</a:t>
            </a:r>
          </a:p>
        </p:txBody>
      </p:sp>
      <p:sp>
        <p:nvSpPr>
          <p:cNvPr id="2" name="Rectangle 1">
            <a:extLst>
              <a:ext uri="{FF2B5EF4-FFF2-40B4-BE49-F238E27FC236}">
                <a16:creationId xmlns:a16="http://schemas.microsoft.com/office/drawing/2014/main" id="{AE9A2E37-1627-47F3-AA95-D66BEA92F9B3}"/>
              </a:ext>
            </a:extLst>
          </p:cNvPr>
          <p:cNvSpPr/>
          <p:nvPr/>
        </p:nvSpPr>
        <p:spPr>
          <a:xfrm>
            <a:off x="327102" y="1265639"/>
            <a:ext cx="11526644" cy="1200329"/>
          </a:xfrm>
          <a:prstGeom prst="rect">
            <a:avLst/>
          </a:prstGeom>
        </p:spPr>
        <p:txBody>
          <a:bodyPr wrap="square">
            <a:spAutoFit/>
          </a:bodyPr>
          <a:lstStyle/>
          <a:p>
            <a:pPr marR="0" lvl="0">
              <a:spcBef>
                <a:spcPts val="0"/>
              </a:spcBef>
              <a:spcAft>
                <a:spcPts val="0"/>
              </a:spcAft>
              <a:tabLst>
                <a:tab pos="0" algn="l"/>
              </a:tabLst>
            </a:pPr>
            <a:r>
              <a:rPr lang="en-US" sz="2400" dirty="0">
                <a:ea typeface="Times New Roman" panose="02020603050405020304" pitchFamily="18" charset="0"/>
              </a:rPr>
              <a:t>For Part I, the data should include course sections that have scheduled meetings in classrooms, seminars, and lecture halls (FICM 100 spaces), as well as </a:t>
            </a:r>
            <a:r>
              <a:rPr lang="en-US" sz="2400" i="1" dirty="0">
                <a:ea typeface="Times New Roman" panose="02020603050405020304" pitchFamily="18" charset="0"/>
              </a:rPr>
              <a:t>lecture-based</a:t>
            </a:r>
            <a:r>
              <a:rPr lang="en-US" sz="2400" dirty="0">
                <a:ea typeface="Times New Roman" panose="02020603050405020304" pitchFamily="18" charset="0"/>
              </a:rPr>
              <a:t> courses that meet in spaces classified as auditoria (FICM 610), and conference rooms (FICM 350).  </a:t>
            </a:r>
            <a:endParaRPr lang="en-US" sz="2400"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3F520EF8-8D49-427E-81D2-8F0D7F7E475B}"/>
              </a:ext>
            </a:extLst>
          </p:cNvPr>
          <p:cNvSpPr/>
          <p:nvPr/>
        </p:nvSpPr>
        <p:spPr>
          <a:xfrm>
            <a:off x="327102" y="2828835"/>
            <a:ext cx="11426280" cy="1200329"/>
          </a:xfrm>
          <a:prstGeom prst="rect">
            <a:avLst/>
          </a:prstGeom>
        </p:spPr>
        <p:txBody>
          <a:bodyPr wrap="square">
            <a:spAutoFit/>
          </a:bodyPr>
          <a:lstStyle/>
          <a:p>
            <a:pPr marR="0" lvl="0">
              <a:spcBef>
                <a:spcPts val="0"/>
              </a:spcBef>
              <a:spcAft>
                <a:spcPts val="0"/>
              </a:spcAft>
              <a:tabLst>
                <a:tab pos="0" algn="l"/>
              </a:tabLst>
            </a:pPr>
            <a:r>
              <a:rPr lang="en-US" sz="2400" dirty="0">
                <a:ea typeface="Times New Roman" panose="02020603050405020304" pitchFamily="18" charset="0"/>
              </a:rPr>
              <a:t>Do not double-count hours for cross-registered courses - multiple sections scheduled in the same classroom at the same time.  However, when calculating enrollments, the sum enrollment of all sections meeting in the same space at the same time should be used.</a:t>
            </a:r>
          </a:p>
        </p:txBody>
      </p:sp>
      <p:sp>
        <p:nvSpPr>
          <p:cNvPr id="5" name="Rectangle 4">
            <a:extLst>
              <a:ext uri="{FF2B5EF4-FFF2-40B4-BE49-F238E27FC236}">
                <a16:creationId xmlns:a16="http://schemas.microsoft.com/office/drawing/2014/main" id="{C7954E08-4209-4720-B7A8-1D3BDB6579D8}"/>
              </a:ext>
            </a:extLst>
          </p:cNvPr>
          <p:cNvSpPr/>
          <p:nvPr/>
        </p:nvSpPr>
        <p:spPr>
          <a:xfrm>
            <a:off x="925550" y="5469891"/>
            <a:ext cx="10426389" cy="461665"/>
          </a:xfrm>
          <a:prstGeom prst="rect">
            <a:avLst/>
          </a:prstGeom>
        </p:spPr>
        <p:txBody>
          <a:bodyPr wrap="square">
            <a:spAutoFit/>
          </a:bodyPr>
          <a:lstStyle/>
          <a:p>
            <a:r>
              <a:rPr lang="en-US" sz="2400" dirty="0"/>
              <a:t>Classroom scheduling time window for day program is 7 AM to 5 PM </a:t>
            </a:r>
          </a:p>
        </p:txBody>
      </p:sp>
      <p:sp>
        <p:nvSpPr>
          <p:cNvPr id="7" name="Rectangle 6">
            <a:extLst>
              <a:ext uri="{FF2B5EF4-FFF2-40B4-BE49-F238E27FC236}">
                <a16:creationId xmlns:a16="http://schemas.microsoft.com/office/drawing/2014/main" id="{C8D53049-A265-48C7-82E8-017E800C3BDA}"/>
              </a:ext>
            </a:extLst>
          </p:cNvPr>
          <p:cNvSpPr/>
          <p:nvPr/>
        </p:nvSpPr>
        <p:spPr>
          <a:xfrm>
            <a:off x="881304" y="4412921"/>
            <a:ext cx="10426389" cy="461665"/>
          </a:xfrm>
          <a:prstGeom prst="rect">
            <a:avLst/>
          </a:prstGeom>
        </p:spPr>
        <p:txBody>
          <a:bodyPr wrap="square">
            <a:spAutoFit/>
          </a:bodyPr>
          <a:lstStyle/>
          <a:p>
            <a:r>
              <a:rPr lang="en-US" sz="2400" dirty="0"/>
              <a:t>Only credit bearing courses should be included </a:t>
            </a:r>
          </a:p>
        </p:txBody>
      </p:sp>
    </p:spTree>
    <p:extLst>
      <p:ext uri="{BB962C8B-B14F-4D97-AF65-F5344CB8AC3E}">
        <p14:creationId xmlns:p14="http://schemas.microsoft.com/office/powerpoint/2010/main" val="51292548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2576</Words>
  <Application>Microsoft Office PowerPoint</Application>
  <PresentationFormat>Widescreen</PresentationFormat>
  <Paragraphs>829</Paragraphs>
  <Slides>28</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dc:creator>
  <cp:lastModifiedBy>arthur</cp:lastModifiedBy>
  <cp:revision>83</cp:revision>
  <cp:lastPrinted>2020-06-12T02:22:58Z</cp:lastPrinted>
  <dcterms:created xsi:type="dcterms:W3CDTF">2020-06-10T21:45:10Z</dcterms:created>
  <dcterms:modified xsi:type="dcterms:W3CDTF">2020-06-12T15:13:28Z</dcterms:modified>
</cp:coreProperties>
</file>