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Lst>
  <p:notesMasterIdLst>
    <p:notesMasterId r:id="rId23"/>
  </p:notesMasterIdLst>
  <p:sldIdLst>
    <p:sldId id="414" r:id="rId3"/>
    <p:sldId id="322" r:id="rId4"/>
    <p:sldId id="295" r:id="rId5"/>
    <p:sldId id="416" r:id="rId6"/>
    <p:sldId id="272" r:id="rId7"/>
    <p:sldId id="410" r:id="rId8"/>
    <p:sldId id="420" r:id="rId9"/>
    <p:sldId id="265" r:id="rId10"/>
    <p:sldId id="313" r:id="rId11"/>
    <p:sldId id="261" r:id="rId12"/>
    <p:sldId id="398" r:id="rId13"/>
    <p:sldId id="340" r:id="rId14"/>
    <p:sldId id="423" r:id="rId15"/>
    <p:sldId id="289" r:id="rId16"/>
    <p:sldId id="429" r:id="rId17"/>
    <p:sldId id="324" r:id="rId18"/>
    <p:sldId id="418" r:id="rId19"/>
    <p:sldId id="430" r:id="rId20"/>
    <p:sldId id="336" r:id="rId21"/>
    <p:sldId id="293" r:id="rId2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Million" initials="RM" lastIdx="1" clrIdx="0">
    <p:extLst>
      <p:ext uri="{19B8F6BF-5375-455C-9EA6-DF929625EA0E}">
        <p15:presenceInfo xmlns:p15="http://schemas.microsoft.com/office/powerpoint/2012/main" userId="S::BC00084@tn.gov::3d8e84e4-92af-4bfd-9ae2-955c5dd6e81a" providerId="AD"/>
      </p:ext>
    </p:extLst>
  </p:cmAuthor>
  <p:cmAuthor id="2" name="Michael Knowles" initials="MK" lastIdx="1" clrIdx="1">
    <p:extLst>
      <p:ext uri="{19B8F6BF-5375-455C-9EA6-DF929625EA0E}">
        <p15:presenceInfo xmlns:p15="http://schemas.microsoft.com/office/powerpoint/2012/main" userId="S::BC00164@tn.gov::f97043c0-5d94-4847-ad16-f016f698ad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705D"/>
    <a:srgbClr val="FF0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952" autoAdjust="0"/>
    <p:restoredTop sz="94662" autoAdjust="0"/>
  </p:normalViewPr>
  <p:slideViewPr>
    <p:cSldViewPr>
      <p:cViewPr varScale="1">
        <p:scale>
          <a:sx n="67" d="100"/>
          <a:sy n="67" d="100"/>
        </p:scale>
        <p:origin x="798" y="72"/>
      </p:cViewPr>
      <p:guideLst>
        <p:guide orient="horz" pos="2160"/>
        <p:guide pos="2880"/>
      </p:guideLst>
    </p:cSldViewPr>
  </p:slideViewPr>
  <p:outlineViewPr>
    <p:cViewPr>
      <p:scale>
        <a:sx n="33" d="100"/>
        <a:sy n="33" d="100"/>
      </p:scale>
      <p:origin x="0" y="567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95856767904012"/>
          <c:y val="5.1621765082112039E-2"/>
          <c:w val="0.58850925728878489"/>
          <c:h val="0.55811238759089543"/>
        </c:manualLayout>
      </c:layout>
      <c:barChart>
        <c:barDir val="col"/>
        <c:grouping val="stacked"/>
        <c:varyColors val="0"/>
        <c:ser>
          <c:idx val="0"/>
          <c:order val="0"/>
          <c:tx>
            <c:strRef>
              <c:f>Sheet1!$B$1</c:f>
              <c:strCache>
                <c:ptCount val="1"/>
                <c:pt idx="0">
                  <c:v>Total</c:v>
                </c:pt>
              </c:strCache>
            </c:strRef>
          </c:tx>
          <c:spPr>
            <a:solidFill>
              <a:schemeClr val="tx2"/>
            </a:solidFill>
          </c:spPr>
          <c:invertIfNegative val="0"/>
          <c:cat>
            <c:strRef>
              <c:f>Sheet1!$A$2:$A$6</c:f>
              <c:strCache>
                <c:ptCount val="5"/>
                <c:pt idx="0">
                  <c:v>Knoxville - Lyons View (66)</c:v>
                </c:pt>
                <c:pt idx="1">
                  <c:v>Knoxville - John Sevier (660)</c:v>
                </c:pt>
                <c:pt idx="2">
                  <c:v>Parkers Crossroads (119)</c:v>
                </c:pt>
                <c:pt idx="3">
                  <c:v>Nashville (731)</c:v>
                </c:pt>
                <c:pt idx="4">
                  <c:v>Memphis (1291)</c:v>
                </c:pt>
              </c:strCache>
            </c:strRef>
          </c:cat>
          <c:val>
            <c:numRef>
              <c:f>Sheet1!$B$2:$B$6</c:f>
              <c:numCache>
                <c:formatCode>General</c:formatCode>
                <c:ptCount val="5"/>
                <c:pt idx="0">
                  <c:v>66</c:v>
                </c:pt>
                <c:pt idx="1">
                  <c:v>660</c:v>
                </c:pt>
                <c:pt idx="2">
                  <c:v>119</c:v>
                </c:pt>
                <c:pt idx="3">
                  <c:v>731</c:v>
                </c:pt>
                <c:pt idx="4">
                  <c:v>1291</c:v>
                </c:pt>
              </c:numCache>
            </c:numRef>
          </c:val>
          <c:extLst>
            <c:ext xmlns:c16="http://schemas.microsoft.com/office/drawing/2014/chart" uri="{C3380CC4-5D6E-409C-BE32-E72D297353CC}">
              <c16:uniqueId val="{00000000-44D5-464D-B4AF-5626E7E4E2F4}"/>
            </c:ext>
          </c:extLst>
        </c:ser>
        <c:dLbls>
          <c:showLegendKey val="0"/>
          <c:showVal val="0"/>
          <c:showCatName val="0"/>
          <c:showSerName val="0"/>
          <c:showPercent val="0"/>
          <c:showBubbleSize val="0"/>
        </c:dLbls>
        <c:gapWidth val="150"/>
        <c:overlap val="100"/>
        <c:axId val="167458688"/>
        <c:axId val="167460224"/>
      </c:barChart>
      <c:catAx>
        <c:axId val="167458688"/>
        <c:scaling>
          <c:orientation val="minMax"/>
        </c:scaling>
        <c:delete val="0"/>
        <c:axPos val="b"/>
        <c:numFmt formatCode="General" sourceLinked="0"/>
        <c:majorTickMark val="out"/>
        <c:minorTickMark val="none"/>
        <c:tickLblPos val="nextTo"/>
        <c:txPr>
          <a:bodyPr/>
          <a:lstStyle/>
          <a:p>
            <a:pPr>
              <a:defRPr sz="1400" b="1" baseline="0"/>
            </a:pPr>
            <a:endParaRPr lang="en-US"/>
          </a:p>
        </c:txPr>
        <c:crossAx val="167460224"/>
        <c:crosses val="autoZero"/>
        <c:auto val="1"/>
        <c:lblAlgn val="ctr"/>
        <c:lblOffset val="100"/>
        <c:noMultiLvlLbl val="0"/>
      </c:catAx>
      <c:valAx>
        <c:axId val="167460224"/>
        <c:scaling>
          <c:orientation val="minMax"/>
        </c:scaling>
        <c:delete val="0"/>
        <c:axPos val="l"/>
        <c:majorGridlines/>
        <c:numFmt formatCode="General" sourceLinked="1"/>
        <c:majorTickMark val="out"/>
        <c:minorTickMark val="none"/>
        <c:tickLblPos val="nextTo"/>
        <c:crossAx val="167458688"/>
        <c:crosses val="autoZero"/>
        <c:crossBetween val="between"/>
      </c:valAx>
    </c:plotArea>
    <c:legend>
      <c:legendPos val="r"/>
      <c:overlay val="0"/>
    </c:legend>
    <c:plotVisOnly val="1"/>
    <c:dispBlanksAs val="gap"/>
    <c:showDLblsOverMax val="0"/>
  </c:chart>
  <c:txPr>
    <a:bodyPr/>
    <a:lstStyle/>
    <a:p>
      <a:pPr>
        <a:defRPr sz="1800" b="1"/>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95856767904012"/>
          <c:y val="5.1621765082112039E-2"/>
          <c:w val="0.58850925728878489"/>
          <c:h val="0.55811238759089543"/>
        </c:manualLayout>
      </c:layout>
      <c:barChart>
        <c:barDir val="col"/>
        <c:grouping val="stacked"/>
        <c:varyColors val="0"/>
        <c:ser>
          <c:idx val="0"/>
          <c:order val="0"/>
          <c:tx>
            <c:strRef>
              <c:f>Sheet1!$B$1</c:f>
              <c:strCache>
                <c:ptCount val="1"/>
                <c:pt idx="0">
                  <c:v>Total</c:v>
                </c:pt>
              </c:strCache>
            </c:strRef>
          </c:tx>
          <c:spPr>
            <a:solidFill>
              <a:schemeClr val="tx2"/>
            </a:solidFill>
          </c:spPr>
          <c:invertIfNegative val="0"/>
          <c:cat>
            <c:strRef>
              <c:f>Sheet1!$A$2:$A$5</c:f>
              <c:strCache>
                <c:ptCount val="4"/>
                <c:pt idx="0">
                  <c:v>Knoxville - John Sevier (8327)</c:v>
                </c:pt>
                <c:pt idx="1">
                  <c:v>Parkers Crossroads (1519)</c:v>
                </c:pt>
                <c:pt idx="2">
                  <c:v>Nashville (6220)</c:v>
                </c:pt>
                <c:pt idx="3">
                  <c:v>Memphis (3621)</c:v>
                </c:pt>
              </c:strCache>
            </c:strRef>
          </c:cat>
          <c:val>
            <c:numRef>
              <c:f>Sheet1!$B$2:$B$5</c:f>
              <c:numCache>
                <c:formatCode>General</c:formatCode>
                <c:ptCount val="4"/>
                <c:pt idx="0">
                  <c:v>8327</c:v>
                </c:pt>
                <c:pt idx="1">
                  <c:v>1519</c:v>
                </c:pt>
                <c:pt idx="2">
                  <c:v>6220</c:v>
                </c:pt>
                <c:pt idx="3">
                  <c:v>3621</c:v>
                </c:pt>
              </c:numCache>
            </c:numRef>
          </c:val>
          <c:extLst>
            <c:ext xmlns:c16="http://schemas.microsoft.com/office/drawing/2014/chart" uri="{C3380CC4-5D6E-409C-BE32-E72D297353CC}">
              <c16:uniqueId val="{00000000-2CB7-405A-AAD9-5B4FD679DA96}"/>
            </c:ext>
          </c:extLst>
        </c:ser>
        <c:dLbls>
          <c:showLegendKey val="0"/>
          <c:showVal val="0"/>
          <c:showCatName val="0"/>
          <c:showSerName val="0"/>
          <c:showPercent val="0"/>
          <c:showBubbleSize val="0"/>
        </c:dLbls>
        <c:gapWidth val="150"/>
        <c:overlap val="100"/>
        <c:axId val="167458688"/>
        <c:axId val="167460224"/>
      </c:barChart>
      <c:catAx>
        <c:axId val="167458688"/>
        <c:scaling>
          <c:orientation val="minMax"/>
        </c:scaling>
        <c:delete val="0"/>
        <c:axPos val="b"/>
        <c:numFmt formatCode="General" sourceLinked="0"/>
        <c:majorTickMark val="out"/>
        <c:minorTickMark val="none"/>
        <c:tickLblPos val="nextTo"/>
        <c:txPr>
          <a:bodyPr/>
          <a:lstStyle/>
          <a:p>
            <a:pPr>
              <a:defRPr sz="1600" b="1"/>
            </a:pPr>
            <a:endParaRPr lang="en-US"/>
          </a:p>
        </c:txPr>
        <c:crossAx val="167460224"/>
        <c:crosses val="autoZero"/>
        <c:auto val="1"/>
        <c:lblAlgn val="ctr"/>
        <c:lblOffset val="100"/>
        <c:noMultiLvlLbl val="0"/>
      </c:catAx>
      <c:valAx>
        <c:axId val="167460224"/>
        <c:scaling>
          <c:orientation val="minMax"/>
        </c:scaling>
        <c:delete val="0"/>
        <c:axPos val="l"/>
        <c:majorGridlines/>
        <c:numFmt formatCode="General" sourceLinked="1"/>
        <c:majorTickMark val="out"/>
        <c:minorTickMark val="none"/>
        <c:tickLblPos val="nextTo"/>
        <c:crossAx val="167458688"/>
        <c:crosses val="autoZero"/>
        <c:crossBetween val="between"/>
      </c:valAx>
    </c:plotArea>
    <c:legend>
      <c:legendPos val="r"/>
      <c:overlay val="0"/>
    </c:legend>
    <c:plotVisOnly val="1"/>
    <c:dispBlanksAs val="gap"/>
    <c:showDLblsOverMax val="0"/>
  </c:chart>
  <c:txPr>
    <a:bodyPr/>
    <a:lstStyle/>
    <a:p>
      <a:pPr>
        <a:defRPr sz="1800" b="1"/>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954E2063-558E-4AF3-B8D5-3B115715DD18}" type="datetimeFigureOut">
              <a:rPr lang="en-US" smtClean="0"/>
              <a:t>4/1/2024</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E74990A5-CAD2-4B46-95AC-B4985AAAD70A}" type="slidenum">
              <a:rPr lang="en-US" smtClean="0"/>
              <a:t>‹#›</a:t>
            </a:fld>
            <a:endParaRPr lang="en-US"/>
          </a:p>
        </p:txBody>
      </p:sp>
    </p:spTree>
    <p:extLst>
      <p:ext uri="{BB962C8B-B14F-4D97-AF65-F5344CB8AC3E}">
        <p14:creationId xmlns:p14="http://schemas.microsoft.com/office/powerpoint/2010/main" val="113389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We have two State Veterans Cemeteries in Knoxville.  The East Tennessee State Veterans Cemetery on Lyons View is for second interments with the majority of our work focused on the cemetery on John Sevier Highway.</a:t>
            </a:r>
          </a:p>
        </p:txBody>
      </p:sp>
      <p:sp>
        <p:nvSpPr>
          <p:cNvPr id="4" name="Slide Number Placeholder 3"/>
          <p:cNvSpPr>
            <a:spLocks noGrp="1"/>
          </p:cNvSpPr>
          <p:nvPr>
            <p:ph type="sldNum" sz="quarter" idx="10"/>
          </p:nvPr>
        </p:nvSpPr>
        <p:spPr/>
        <p:txBody>
          <a:bodyPr/>
          <a:lstStyle/>
          <a:p>
            <a:fld id="{BEDD311A-E2CA-48AB-9FE8-B19AD72A2257}" type="slidenum">
              <a:rPr lang="en-US" smtClean="0"/>
              <a:t>5</a:t>
            </a:fld>
            <a:endParaRPr lang="en-US" dirty="0"/>
          </a:p>
        </p:txBody>
      </p:sp>
    </p:spTree>
    <p:extLst>
      <p:ext uri="{BB962C8B-B14F-4D97-AF65-F5344CB8AC3E}">
        <p14:creationId xmlns:p14="http://schemas.microsoft.com/office/powerpoint/2010/main" val="2472740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B79F1-B7B6-4FD2-9263-BB9B47A67C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247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DD311A-E2CA-48AB-9FE8-B19AD72A2257}" type="slidenum">
              <a:rPr lang="en-US" smtClean="0"/>
              <a:t>10</a:t>
            </a:fld>
            <a:endParaRPr lang="en-US" dirty="0"/>
          </a:p>
        </p:txBody>
      </p:sp>
    </p:spTree>
    <p:extLst>
      <p:ext uri="{BB962C8B-B14F-4D97-AF65-F5344CB8AC3E}">
        <p14:creationId xmlns:p14="http://schemas.microsoft.com/office/powerpoint/2010/main" val="116649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4990A5-CAD2-4B46-95AC-B4985AAAD70A}" type="slidenum">
              <a:rPr lang="en-US" smtClean="0"/>
              <a:t>11</a:t>
            </a:fld>
            <a:endParaRPr lang="en-US"/>
          </a:p>
        </p:txBody>
      </p:sp>
    </p:spTree>
    <p:extLst>
      <p:ext uri="{BB962C8B-B14F-4D97-AF65-F5344CB8AC3E}">
        <p14:creationId xmlns:p14="http://schemas.microsoft.com/office/powerpoint/2010/main" val="1861603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4990A5-CAD2-4B46-95AC-B4985AAAD70A}" type="slidenum">
              <a:rPr lang="en-US" smtClean="0"/>
              <a:t>12</a:t>
            </a:fld>
            <a:endParaRPr lang="en-US"/>
          </a:p>
        </p:txBody>
      </p:sp>
    </p:spTree>
    <p:extLst>
      <p:ext uri="{BB962C8B-B14F-4D97-AF65-F5344CB8AC3E}">
        <p14:creationId xmlns:p14="http://schemas.microsoft.com/office/powerpoint/2010/main" val="746756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EDD311A-E2CA-48AB-9FE8-B19AD72A2257}" type="slidenum">
              <a:rPr lang="en-US" smtClean="0"/>
              <a:t>14</a:t>
            </a:fld>
            <a:endParaRPr lang="en-US"/>
          </a:p>
        </p:txBody>
      </p:sp>
    </p:spTree>
    <p:extLst>
      <p:ext uri="{BB962C8B-B14F-4D97-AF65-F5344CB8AC3E}">
        <p14:creationId xmlns:p14="http://schemas.microsoft.com/office/powerpoint/2010/main" val="384755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4990A5-CAD2-4B46-95AC-B4985AAAD70A}" type="slidenum">
              <a:rPr lang="en-US" smtClean="0"/>
              <a:t>16</a:t>
            </a:fld>
            <a:endParaRPr lang="en-US"/>
          </a:p>
        </p:txBody>
      </p:sp>
    </p:spTree>
    <p:extLst>
      <p:ext uri="{BB962C8B-B14F-4D97-AF65-F5344CB8AC3E}">
        <p14:creationId xmlns:p14="http://schemas.microsoft.com/office/powerpoint/2010/main" val="2642071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4990A5-CAD2-4B46-95AC-B4985AAAD70A}" type="slidenum">
              <a:rPr lang="en-US" smtClean="0"/>
              <a:t>19</a:t>
            </a:fld>
            <a:endParaRPr lang="en-US"/>
          </a:p>
        </p:txBody>
      </p:sp>
    </p:spTree>
    <p:extLst>
      <p:ext uri="{BB962C8B-B14F-4D97-AF65-F5344CB8AC3E}">
        <p14:creationId xmlns:p14="http://schemas.microsoft.com/office/powerpoint/2010/main" val="3942080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4990A5-CAD2-4B46-95AC-B4985AAAD70A}" type="slidenum">
              <a:rPr lang="en-US" smtClean="0"/>
              <a:t>20</a:t>
            </a:fld>
            <a:endParaRPr lang="en-US"/>
          </a:p>
        </p:txBody>
      </p:sp>
    </p:spTree>
    <p:extLst>
      <p:ext uri="{BB962C8B-B14F-4D97-AF65-F5344CB8AC3E}">
        <p14:creationId xmlns:p14="http://schemas.microsoft.com/office/powerpoint/2010/main" val="16575527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tandard">
    <p:spTree>
      <p:nvGrpSpPr>
        <p:cNvPr id="1" name=""/>
        <p:cNvGrpSpPr/>
        <p:nvPr/>
      </p:nvGrpSpPr>
      <p:grpSpPr>
        <a:xfrm>
          <a:off x="0" y="0"/>
          <a:ext cx="0" cy="0"/>
          <a:chOff x="0" y="0"/>
          <a:chExt cx="0" cy="0"/>
        </a:xfrm>
      </p:grpSpPr>
      <p:sp>
        <p:nvSpPr>
          <p:cNvPr id="3" name="Rectangle 2"/>
          <p:cNvSpPr/>
          <p:nvPr userDrawn="1"/>
        </p:nvSpPr>
        <p:spPr>
          <a:xfrm>
            <a:off x="0" y="3886200"/>
            <a:ext cx="9144000" cy="2514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4038603"/>
            <a:ext cx="8839200" cy="1422399"/>
          </a:xfrm>
        </p:spPr>
        <p:txBody>
          <a:bodyPr>
            <a:normAutofit/>
          </a:bodyPr>
          <a:lstStyle>
            <a:lvl1pPr algn="ctr">
              <a:defRPr sz="40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7" name="Text Placeholder 13"/>
          <p:cNvSpPr>
            <a:spLocks noGrp="1"/>
          </p:cNvSpPr>
          <p:nvPr>
            <p:ph type="body" sz="quarter" idx="12" hasCustomPrompt="1"/>
          </p:nvPr>
        </p:nvSpPr>
        <p:spPr>
          <a:xfrm>
            <a:off x="152400" y="5461001"/>
            <a:ext cx="8839200" cy="812800"/>
          </a:xfrm>
        </p:spPr>
        <p:txBody>
          <a:bodyPr anchor="ctr">
            <a:normAutofit/>
          </a:bodyPr>
          <a:lstStyle>
            <a:lvl1pPr marL="0" indent="0" algn="ctr">
              <a:buNone/>
              <a:defRPr sz="2800">
                <a:solidFill>
                  <a:schemeClr val="bg1"/>
                </a:solidFill>
                <a:effectLst>
                  <a:outerShdw blurRad="38100" dist="38100" dir="2700000" algn="tl">
                    <a:srgbClr val="000000">
                      <a:alpha val="43137"/>
                    </a:srgbClr>
                  </a:outerShdw>
                </a:effectLst>
                <a:latin typeface="PermianSlabSerifTypeface" pitchFamily="50" charset="0"/>
              </a:defRPr>
            </a:lvl1pPr>
          </a:lstStyle>
          <a:p>
            <a:pPr lvl="0"/>
            <a:r>
              <a:rPr lang="en-US" dirty="0"/>
              <a:t>Sub-Title</a:t>
            </a:r>
          </a:p>
        </p:txBody>
      </p:sp>
      <p:sp>
        <p:nvSpPr>
          <p:cNvPr id="8" name="Text Placeholder 11"/>
          <p:cNvSpPr>
            <a:spLocks noGrp="1"/>
          </p:cNvSpPr>
          <p:nvPr>
            <p:ph type="body" sz="quarter" idx="11" hasCustomPrompt="1"/>
          </p:nvPr>
        </p:nvSpPr>
        <p:spPr>
          <a:xfrm>
            <a:off x="0" y="6400800"/>
            <a:ext cx="9144000" cy="4572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 |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2800" y="1143000"/>
            <a:ext cx="7518400" cy="2743200"/>
          </a:xfrm>
          <a:prstGeom prst="rect">
            <a:avLst/>
          </a:prstGeom>
        </p:spPr>
      </p:pic>
    </p:spTree>
    <p:extLst>
      <p:ext uri="{BB962C8B-B14F-4D97-AF65-F5344CB8AC3E}">
        <p14:creationId xmlns:p14="http://schemas.microsoft.com/office/powerpoint/2010/main" val="3357423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ody - Gra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accent5">
                  <a:lumMod val="60000"/>
                  <a:lumOff val="4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5">
                  <a:lumMod val="60000"/>
                  <a:lumOff val="4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5">
                  <a:lumMod val="60000"/>
                  <a:lumOff val="4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5">
                  <a:lumMod val="60000"/>
                  <a:lumOff val="4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152266"/>
            <a:ext cx="2004907" cy="731520"/>
          </a:xfrm>
          <a:prstGeom prst="rect">
            <a:avLst/>
          </a:prstGeom>
        </p:spPr>
      </p:pic>
    </p:spTree>
    <p:extLst>
      <p:ext uri="{BB962C8B-B14F-4D97-AF65-F5344CB8AC3E}">
        <p14:creationId xmlns:p14="http://schemas.microsoft.com/office/powerpoint/2010/main" val="896176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Body - Ta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6"/>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6"/>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6"/>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6"/>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152266"/>
            <a:ext cx="2004907" cy="731520"/>
          </a:xfrm>
          <a:prstGeom prst="rect">
            <a:avLst/>
          </a:prstGeom>
        </p:spPr>
      </p:pic>
    </p:spTree>
    <p:extLst>
      <p:ext uri="{BB962C8B-B14F-4D97-AF65-F5344CB8AC3E}">
        <p14:creationId xmlns:p14="http://schemas.microsoft.com/office/powerpoint/2010/main" val="244818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Column 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4191000" cy="4958462"/>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3"/>
          </p:nvPr>
        </p:nvSpPr>
        <p:spPr>
          <a:xfrm>
            <a:off x="4724400" y="1193804"/>
            <a:ext cx="4191000" cy="4958462"/>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4"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152266"/>
            <a:ext cx="2004907" cy="731520"/>
          </a:xfrm>
          <a:prstGeom prst="rect">
            <a:avLst/>
          </a:prstGeom>
        </p:spPr>
      </p:pic>
    </p:spTree>
    <p:extLst>
      <p:ext uri="{BB962C8B-B14F-4D97-AF65-F5344CB8AC3E}">
        <p14:creationId xmlns:p14="http://schemas.microsoft.com/office/powerpoint/2010/main" val="2764569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45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Oran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 YellowGreen">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0678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 Gra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2993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cxnSp>
        <p:nvCxnSpPr>
          <p:cNvPr id="8" name="Straight Connector 7"/>
          <p:cNvCxnSpPr/>
          <p:nvPr userDrawn="1"/>
        </p:nvCxnSpPr>
        <p:spPr>
          <a:xfrm>
            <a:off x="36576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hasCustomPrompt="1"/>
          </p:nvPr>
        </p:nvSpPr>
        <p:spPr>
          <a:xfrm>
            <a:off x="3810000" y="3581399"/>
            <a:ext cx="2133600" cy="419099"/>
          </a:xfrm>
        </p:spPr>
        <p:txBody>
          <a:bodyPr anchor="ctr">
            <a:normAutofit/>
          </a:bodyPr>
          <a:lstStyle>
            <a:lvl1pPr marL="0" indent="0">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sp>
        <p:nvSpPr>
          <p:cNvPr id="13" name="Title 1"/>
          <p:cNvSpPr>
            <a:spLocks noGrp="1"/>
          </p:cNvSpPr>
          <p:nvPr>
            <p:ph type="title"/>
          </p:nvPr>
        </p:nvSpPr>
        <p:spPr>
          <a:xfrm>
            <a:off x="3810000" y="3048000"/>
            <a:ext cx="5181600" cy="533399"/>
          </a:xfrm>
        </p:spPr>
        <p:txBody>
          <a:bodyPr anchor="ctr">
            <a:noAutofit/>
          </a:bodyPr>
          <a:lstStyle>
            <a:lvl1pPr algn="l">
              <a:defRPr sz="2000" b="1" cap="all">
                <a:solidFill>
                  <a:schemeClr val="tx2"/>
                </a:solidFill>
              </a:defRPr>
            </a:lvl1pPr>
          </a:lstStyle>
          <a:p>
            <a:r>
              <a:rPr lang="en-US"/>
              <a:t>Click to edit Master title style</a:t>
            </a:r>
            <a:endParaRPr lang="en-JM" dirty="0"/>
          </a:p>
        </p:txBody>
      </p:sp>
      <p:sp>
        <p:nvSpPr>
          <p:cNvPr id="9" name="Text Placeholder 2"/>
          <p:cNvSpPr>
            <a:spLocks noGrp="1"/>
          </p:cNvSpPr>
          <p:nvPr>
            <p:ph type="body" idx="10" hasCustomPrompt="1"/>
          </p:nvPr>
        </p:nvSpPr>
        <p:spPr>
          <a:xfrm>
            <a:off x="6477000" y="6096000"/>
            <a:ext cx="2133600" cy="457200"/>
          </a:xfrm>
        </p:spPr>
        <p:txBody>
          <a:bodyPr anchor="b">
            <a:normAutofit/>
          </a:bodyPr>
          <a:lstStyle>
            <a:lvl1pPr marL="0" indent="0" algn="r">
              <a:buNone/>
              <a:defRPr sz="16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2979991"/>
            <a:ext cx="2957237" cy="1078992"/>
          </a:xfrm>
          <a:prstGeom prst="rect">
            <a:avLst/>
          </a:prstGeom>
        </p:spPr>
      </p:pic>
    </p:spTree>
    <p:extLst>
      <p:ext uri="{BB962C8B-B14F-4D97-AF65-F5344CB8AC3E}">
        <p14:creationId xmlns:p14="http://schemas.microsoft.com/office/powerpoint/2010/main" val="40498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4" name="Text Placeholder 2"/>
          <p:cNvSpPr>
            <a:spLocks noGrp="1"/>
          </p:cNvSpPr>
          <p:nvPr>
            <p:ph idx="1"/>
          </p:nvPr>
        </p:nvSpPr>
        <p:spPr>
          <a:xfrm>
            <a:off x="457200" y="1701805"/>
            <a:ext cx="8229600" cy="4165599"/>
          </a:xfrm>
          <a:prstGeom prst="rect">
            <a:avLst/>
          </a:prstGeom>
        </p:spPr>
        <p:txBody>
          <a:bodyPr vert="horz" lIns="91440" tIns="45720" rIns="91440" bIns="45720" rtlCol="0">
            <a:normAutofit/>
          </a:bodyPr>
          <a:lstStyle>
            <a:lvl1pPr marL="342900" indent="-342900">
              <a:buFont typeface="Arial" panose="020B0604020202020204" pitchFamily="34" charset="0"/>
              <a:buChar char="•"/>
              <a:defRPr>
                <a:solidFill>
                  <a:schemeClr val="accent5"/>
                </a:solidFill>
              </a:defRPr>
            </a:lvl1pPr>
            <a:lvl2pPr marL="742950" indent="-285750">
              <a:buFont typeface="Calibri" panose="020F0502020204030204" pitchFamily="34" charset="0"/>
              <a:buChar cha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Tree>
    <p:extLst>
      <p:ext uri="{BB962C8B-B14F-4D97-AF65-F5344CB8AC3E}">
        <p14:creationId xmlns:p14="http://schemas.microsoft.com/office/powerpoint/2010/main" val="1969698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00" y="0"/>
            <a:ext cx="4572000" cy="6858000"/>
          </a:xfrm>
        </p:spPr>
        <p:txBody>
          <a:bodyPr/>
          <a:lstStyle>
            <a:lvl1pPr marL="0" indent="0">
              <a:buNone/>
              <a:defRPr/>
            </a:lvl1pPr>
          </a:lstStyle>
          <a:p>
            <a:r>
              <a:rPr lang="en-US"/>
              <a:t>Click icon to add picture</a:t>
            </a:r>
            <a:endParaRPr lang="en-US" dirty="0"/>
          </a:p>
        </p:txBody>
      </p:sp>
      <p:sp>
        <p:nvSpPr>
          <p:cNvPr id="10" name="Title 9"/>
          <p:cNvSpPr>
            <a:spLocks noGrp="1"/>
          </p:cNvSpPr>
          <p:nvPr>
            <p:ph type="title"/>
          </p:nvPr>
        </p:nvSpPr>
        <p:spPr>
          <a:xfrm>
            <a:off x="381000" y="2209801"/>
            <a:ext cx="3962400" cy="2235200"/>
          </a:xfrm>
        </p:spPr>
        <p:txBody>
          <a:bodyPr>
            <a:noAutofit/>
          </a:bodyPr>
          <a:lstStyle>
            <a:lvl1pPr marL="0" indent="0" algn="l">
              <a:defRPr sz="3600">
                <a:effectLst/>
                <a:latin typeface="PermianSlabSerifTypeface" pitchFamily="50" charset="0"/>
              </a:defRPr>
            </a:lvl1pPr>
          </a:lstStyle>
          <a:p>
            <a:r>
              <a:rPr lang="en-US" dirty="0"/>
              <a:t>Click to edit Master title style</a:t>
            </a:r>
          </a:p>
        </p:txBody>
      </p:sp>
      <p:sp>
        <p:nvSpPr>
          <p:cNvPr id="12" name="Text Placeholder 11"/>
          <p:cNvSpPr>
            <a:spLocks noGrp="1"/>
          </p:cNvSpPr>
          <p:nvPr>
            <p:ph type="body" sz="quarter" idx="11" hasCustomPrompt="1"/>
          </p:nvPr>
        </p:nvSpPr>
        <p:spPr>
          <a:xfrm>
            <a:off x="381000" y="5562600"/>
            <a:ext cx="4038600" cy="1117600"/>
          </a:xfrm>
        </p:spPr>
        <p:txBody>
          <a:bodyPr anchor="b">
            <a:normAutofit/>
          </a:bodyPr>
          <a:lstStyle>
            <a:lvl1pPr marL="0" indent="0">
              <a:buNone/>
              <a:defRPr sz="110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Name, Position</a:t>
            </a:r>
          </a:p>
          <a:p>
            <a:pPr lvl="0"/>
            <a:r>
              <a:rPr lang="en-US" dirty="0"/>
              <a:t>Date</a:t>
            </a:r>
          </a:p>
        </p:txBody>
      </p:sp>
      <p:sp>
        <p:nvSpPr>
          <p:cNvPr id="14" name="Text Placeholder 13"/>
          <p:cNvSpPr>
            <a:spLocks noGrp="1"/>
          </p:cNvSpPr>
          <p:nvPr>
            <p:ph type="body" sz="quarter" idx="12" hasCustomPrompt="1"/>
          </p:nvPr>
        </p:nvSpPr>
        <p:spPr>
          <a:xfrm>
            <a:off x="381000" y="4445001"/>
            <a:ext cx="3962400" cy="812800"/>
          </a:xfrm>
        </p:spPr>
        <p:txBody>
          <a:bodyPr>
            <a:normAutofit/>
          </a:bodyPr>
          <a:lstStyle>
            <a:lvl1pPr marL="0" indent="0">
              <a:buNone/>
              <a:defRPr sz="2800">
                <a:solidFill>
                  <a:schemeClr val="accent5"/>
                </a:solidFill>
                <a:latin typeface="PermianSlabSerifTypeface" pitchFamily="50" charset="0"/>
              </a:defRPr>
            </a:lvl1pPr>
          </a:lstStyle>
          <a:p>
            <a:pPr lvl="0"/>
            <a:r>
              <a:rPr lang="en-US" dirty="0"/>
              <a:t>Sub-Title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304800"/>
            <a:ext cx="3508586" cy="1280160"/>
          </a:xfrm>
          <a:prstGeom prst="rect">
            <a:avLst/>
          </a:prstGeom>
        </p:spPr>
      </p:pic>
    </p:spTree>
    <p:extLst>
      <p:ext uri="{BB962C8B-B14F-4D97-AF65-F5344CB8AC3E}">
        <p14:creationId xmlns:p14="http://schemas.microsoft.com/office/powerpoint/2010/main" val="2255976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Column Bo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676400"/>
            <a:ext cx="40386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quarter" idx="11"/>
          </p:nvPr>
        </p:nvSpPr>
        <p:spPr>
          <a:xfrm>
            <a:off x="4648200" y="1676400"/>
            <a:ext cx="4038600" cy="4191000"/>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62687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7999"/>
          </a:xfrm>
          <a:prstGeom prst="rect">
            <a:avLst/>
          </a:prstGeom>
        </p:spPr>
      </p:pic>
      <p:cxnSp>
        <p:nvCxnSpPr>
          <p:cNvPr id="8" name="Straight Connector 7"/>
          <p:cNvCxnSpPr/>
          <p:nvPr userDrawn="1"/>
        </p:nvCxnSpPr>
        <p:spPr>
          <a:xfrm>
            <a:off x="4572000" y="3124200"/>
            <a:ext cx="0" cy="790575"/>
          </a:xfrm>
          <a:prstGeom prst="line">
            <a:avLst/>
          </a:prstGeom>
          <a:ln>
            <a:solidFill>
              <a:srgbClr val="7E7E82"/>
            </a:solidFill>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4800600" y="3276600"/>
            <a:ext cx="3581400" cy="457200"/>
          </a:xfrm>
        </p:spPr>
        <p:txBody>
          <a:bodyPr anchor="t">
            <a:noAutofit/>
          </a:bodyPr>
          <a:lstStyle>
            <a:lvl1pPr algn="l">
              <a:defRPr sz="2400" b="1" cap="all" baseline="0">
                <a:solidFill>
                  <a:schemeClr val="tx2"/>
                </a:solidFill>
              </a:defRPr>
            </a:lvl1pPr>
          </a:lstStyle>
          <a:p>
            <a:r>
              <a:rPr lang="en-US" dirty="0"/>
              <a:t>THANK YOU</a:t>
            </a:r>
            <a:endParaRPr lang="en-JM" dirty="0"/>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7800" y="2979991"/>
            <a:ext cx="2957237" cy="1078992"/>
          </a:xfrm>
          <a:prstGeom prst="rect">
            <a:avLst/>
          </a:prstGeom>
        </p:spPr>
      </p:pic>
    </p:spTree>
    <p:extLst>
      <p:ext uri="{BB962C8B-B14F-4D97-AF65-F5344CB8AC3E}">
        <p14:creationId xmlns:p14="http://schemas.microsoft.com/office/powerpoint/2010/main" val="2483972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152266"/>
            <a:ext cx="2004907" cy="731520"/>
          </a:xfrm>
          <a:prstGeom prst="rect">
            <a:avLst/>
          </a:prstGeom>
        </p:spPr>
      </p:pic>
    </p:spTree>
    <p:extLst>
      <p:ext uri="{BB962C8B-B14F-4D97-AF65-F5344CB8AC3E}">
        <p14:creationId xmlns:p14="http://schemas.microsoft.com/office/powerpoint/2010/main" val="1977028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Rectangle 3"/>
          <p:cNvSpPr/>
          <p:nvPr userDrawn="1"/>
        </p:nvSpPr>
        <p:spPr>
          <a:xfrm>
            <a:off x="3200400" y="3874770"/>
            <a:ext cx="5943600" cy="22402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276600" y="3962400"/>
            <a:ext cx="5715000" cy="205740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a:t>Click to edit Master 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890" y="3322320"/>
            <a:ext cx="3345180" cy="3345180"/>
          </a:xfrm>
          <a:prstGeom prst="rect">
            <a:avLst/>
          </a:prstGeom>
          <a:noFill/>
          <a:ln>
            <a:noFill/>
          </a:ln>
        </p:spPr>
      </p:pic>
    </p:spTree>
    <p:extLst>
      <p:ext uri="{BB962C8B-B14F-4D97-AF65-F5344CB8AC3E}">
        <p14:creationId xmlns:p14="http://schemas.microsoft.com/office/powerpoint/2010/main" val="2854890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152400" y="1143000"/>
            <a:ext cx="8839200" cy="5562600"/>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5800" y="6019800"/>
            <a:ext cx="866774" cy="866774"/>
          </a:xfrm>
          <a:prstGeom prst="rect">
            <a:avLst/>
          </a:prstGeom>
        </p:spPr>
      </p:pic>
    </p:spTree>
    <p:extLst>
      <p:ext uri="{BB962C8B-B14F-4D97-AF65-F5344CB8AC3E}">
        <p14:creationId xmlns:p14="http://schemas.microsoft.com/office/powerpoint/2010/main" val="1899978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ody">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4"/>
            <a:ext cx="8763000" cy="4958462"/>
          </a:xfrm>
        </p:spPr>
        <p:txBody>
          <a:bodyPr>
            <a:normAutofit/>
          </a:bodyPr>
          <a:lstStyle>
            <a:lvl1pPr>
              <a:buClr>
                <a:schemeClr val="bg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3"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152266"/>
            <a:ext cx="2004907" cy="731520"/>
          </a:xfrm>
          <a:prstGeom prst="rect">
            <a:avLst/>
          </a:prstGeom>
        </p:spPr>
      </p:pic>
    </p:spTree>
    <p:extLst>
      <p:ext uri="{BB962C8B-B14F-4D97-AF65-F5344CB8AC3E}">
        <p14:creationId xmlns:p14="http://schemas.microsoft.com/office/powerpoint/2010/main" val="783884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ody - Red">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rgbClr val="FF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152266"/>
            <a:ext cx="2004907" cy="731520"/>
          </a:xfrm>
          <a:prstGeom prst="rect">
            <a:avLst/>
          </a:prstGeom>
        </p:spPr>
      </p:pic>
    </p:spTree>
    <p:extLst>
      <p:ext uri="{BB962C8B-B14F-4D97-AF65-F5344CB8AC3E}">
        <p14:creationId xmlns:p14="http://schemas.microsoft.com/office/powerpoint/2010/main" val="277065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 Orange">
    <p:spTree>
      <p:nvGrpSpPr>
        <p:cNvPr id="1" name=""/>
        <p:cNvGrpSpPr/>
        <p:nvPr/>
      </p:nvGrpSpPr>
      <p:grpSpPr>
        <a:xfrm>
          <a:off x="0" y="0"/>
          <a:ext cx="0" cy="0"/>
          <a:chOff x="0" y="0"/>
          <a:chExt cx="0" cy="0"/>
        </a:xfrm>
      </p:grpSpPr>
      <p:sp>
        <p:nvSpPr>
          <p:cNvPr id="12" name="Rectangle 11"/>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14" name="Content Placeholder 2"/>
          <p:cNvSpPr>
            <a:spLocks noGrp="1"/>
          </p:cNvSpPr>
          <p:nvPr>
            <p:ph idx="1"/>
          </p:nvPr>
        </p:nvSpPr>
        <p:spPr>
          <a:xfrm>
            <a:off x="228600" y="1193800"/>
            <a:ext cx="8763000" cy="4958465"/>
          </a:xfrm>
        </p:spPr>
        <p:txBody>
          <a:bodyPr>
            <a:normAutofit/>
          </a:bodyPr>
          <a:lstStyle>
            <a:lvl1pPr>
              <a:buClr>
                <a:schemeClr val="accent3"/>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3"/>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3"/>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a:off x="0" y="990602"/>
            <a:ext cx="9144000" cy="8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152266"/>
            <a:ext cx="2004907" cy="731520"/>
          </a:xfrm>
          <a:prstGeom prst="rect">
            <a:avLst/>
          </a:prstGeom>
        </p:spPr>
      </p:pic>
    </p:spTree>
    <p:extLst>
      <p:ext uri="{BB962C8B-B14F-4D97-AF65-F5344CB8AC3E}">
        <p14:creationId xmlns:p14="http://schemas.microsoft.com/office/powerpoint/2010/main" val="256339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Body - Blue">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1"/>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1"/>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1"/>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1"/>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152266"/>
            <a:ext cx="2004907" cy="731520"/>
          </a:xfrm>
          <a:prstGeom prst="rect">
            <a:avLst/>
          </a:prstGeom>
        </p:spPr>
      </p:pic>
    </p:spTree>
    <p:extLst>
      <p:ext uri="{BB962C8B-B14F-4D97-AF65-F5344CB8AC3E}">
        <p14:creationId xmlns:p14="http://schemas.microsoft.com/office/powerpoint/2010/main" val="2335100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ody - YellowGreen">
    <p:spTree>
      <p:nvGrpSpPr>
        <p:cNvPr id="1" name=""/>
        <p:cNvGrpSpPr/>
        <p:nvPr/>
      </p:nvGrpSpPr>
      <p:grpSpPr>
        <a:xfrm>
          <a:off x="0" y="0"/>
          <a:ext cx="0" cy="0"/>
          <a:chOff x="0" y="0"/>
          <a:chExt cx="0" cy="0"/>
        </a:xfrm>
      </p:grpSpPr>
      <p:sp>
        <p:nvSpPr>
          <p:cNvPr id="7" name="Rectangle 6"/>
          <p:cNvSpPr/>
          <p:nvPr userDrawn="1"/>
        </p:nvSpPr>
        <p:spPr>
          <a:xfrm>
            <a:off x="0" y="177801"/>
            <a:ext cx="9144000" cy="812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177803"/>
            <a:ext cx="8839200" cy="825500"/>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228600" y="1193800"/>
            <a:ext cx="8763000" cy="4958465"/>
          </a:xfrm>
        </p:spPr>
        <p:txBody>
          <a:bodyPr>
            <a:normAutofit/>
          </a:bodyPr>
          <a:lstStyle>
            <a:lvl1pPr>
              <a:buClr>
                <a:schemeClr val="accent2"/>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accent2"/>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accent2"/>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accent2"/>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990602"/>
            <a:ext cx="9144000" cy="88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6152266"/>
            <a:ext cx="9144000" cy="7057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p:cNvSpPr>
            <a:spLocks noGrp="1"/>
          </p:cNvSpPr>
          <p:nvPr>
            <p:ph type="ftr" sz="quarter" idx="11"/>
          </p:nvPr>
        </p:nvSpPr>
        <p:spPr>
          <a:xfrm>
            <a:off x="3124200" y="6375400"/>
            <a:ext cx="2895600" cy="365125"/>
          </a:xfr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16" name="Slide Number Placeholder 5"/>
          <p:cNvSpPr>
            <a:spLocks noGrp="1"/>
          </p:cNvSpPr>
          <p:nvPr>
            <p:ph type="sldNum" sz="quarter" idx="12"/>
          </p:nvPr>
        </p:nvSpPr>
        <p:spPr>
          <a:xfrm>
            <a:off x="6858000" y="6375400"/>
            <a:ext cx="2133600" cy="365125"/>
          </a:xfrm>
          <a:prstGeom prst="rect">
            <a:avLst/>
          </a:prstGeom>
        </p:spPr>
        <p:txBody>
          <a:bodyPr anchor="b"/>
          <a:lstStyle>
            <a:lvl1pPr>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6152266"/>
            <a:ext cx="2004907" cy="731520"/>
          </a:xfrm>
          <a:prstGeom prst="rect">
            <a:avLst/>
          </a:prstGeom>
        </p:spPr>
      </p:pic>
    </p:spTree>
    <p:extLst>
      <p:ext uri="{BB962C8B-B14F-4D97-AF65-F5344CB8AC3E}">
        <p14:creationId xmlns:p14="http://schemas.microsoft.com/office/powerpoint/2010/main" val="288326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0.xml"/><Relationship Id="rId7" Type="http://schemas.openxmlformats.org/officeDocument/2006/relationships/image" Target="../media/image4.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416675"/>
            <a:ext cx="2895600" cy="365125"/>
          </a:xfrm>
          <a:prstGeom prst="rect">
            <a:avLst/>
          </a:prstGeom>
        </p:spPr>
        <p:txBody>
          <a:bodyPr vert="horz" lIns="91440" tIns="45720" rIns="91440" bIns="45720"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a:p>
        </p:txBody>
      </p:sp>
      <p:sp>
        <p:nvSpPr>
          <p:cNvPr id="7" name="Slide Number Placeholder 5"/>
          <p:cNvSpPr>
            <a:spLocks noGrp="1"/>
          </p:cNvSpPr>
          <p:nvPr>
            <p:ph type="sldNum" sz="quarter" idx="4"/>
          </p:nvPr>
        </p:nvSpPr>
        <p:spPr>
          <a:xfrm>
            <a:off x="6858000" y="6410326"/>
            <a:ext cx="2133600" cy="365125"/>
          </a:xfrm>
          <a:prstGeom prst="rect">
            <a:avLst/>
          </a:prstGeom>
        </p:spPr>
        <p:txBody>
          <a:bodyPr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pPr/>
              <a:t>‹#›</a:t>
            </a:fld>
            <a:endParaRPr lang="en-US" dirty="0"/>
          </a:p>
        </p:txBody>
      </p:sp>
    </p:spTree>
    <p:extLst>
      <p:ext uri="{BB962C8B-B14F-4D97-AF65-F5344CB8AC3E}">
        <p14:creationId xmlns:p14="http://schemas.microsoft.com/office/powerpoint/2010/main" val="1143005989"/>
      </p:ext>
    </p:extLst>
  </p:cSld>
  <p:clrMap bg1="lt1" tx1="dk1" bg2="lt2" tx2="dk2" accent1="accent1" accent2="accent2" accent3="accent3" accent4="accent4" accent5="accent5" accent6="accent6" hlink="hlink" folHlink="folHlink"/>
  <p:sldLayoutIdLst>
    <p:sldLayoutId id="2147483660" r:id="rId1"/>
    <p:sldLayoutId id="2147483670" r:id="rId2"/>
    <p:sldLayoutId id="2147483649" r:id="rId3"/>
    <p:sldLayoutId id="2147483680" r:id="rId4"/>
    <p:sldLayoutId id="2147483671" r:id="rId5"/>
    <p:sldLayoutId id="2147483668" r:id="rId6"/>
    <p:sldLayoutId id="2147483665" r:id="rId7"/>
    <p:sldLayoutId id="2147483672" r:id="rId8"/>
    <p:sldLayoutId id="2147483673" r:id="rId9"/>
    <p:sldLayoutId id="2147483679" r:id="rId10"/>
    <p:sldLayoutId id="2147483674" r:id="rId11"/>
    <p:sldLayoutId id="2147483662" r:id="rId12"/>
    <p:sldLayoutId id="2147483663" r:id="rId13"/>
    <p:sldLayoutId id="2147483676" r:id="rId14"/>
    <p:sldLayoutId id="2147483677" r:id="rId15"/>
    <p:sldLayoutId id="2147483675" r:id="rId16"/>
    <p:sldLayoutId id="2147483678"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kkk.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a:t>Click to edit Master title style</a:t>
            </a:r>
            <a:endParaRPr lang="en-JM" dirty="0"/>
          </a:p>
        </p:txBody>
      </p:sp>
      <p:sp>
        <p:nvSpPr>
          <p:cNvPr id="3" name="Text Placeholder 2"/>
          <p:cNvSpPr>
            <a:spLocks noGrp="1"/>
          </p:cNvSpPr>
          <p:nvPr>
            <p:ph type="body" idx="1"/>
          </p:nvPr>
        </p:nvSpPr>
        <p:spPr>
          <a:xfrm>
            <a:off x="457200" y="1701805"/>
            <a:ext cx="8229600" cy="41655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dirty="0"/>
          </a:p>
        </p:txBody>
      </p:sp>
      <p:sp>
        <p:nvSpPr>
          <p:cNvPr id="17" name="Slide Number Placeholder 3"/>
          <p:cNvSpPr txBox="1">
            <a:spLocks/>
          </p:cNvSpPr>
          <p:nvPr/>
        </p:nvSpPr>
        <p:spPr>
          <a:xfrm rot="16200000">
            <a:off x="8267700" y="6210300"/>
            <a:ext cx="381000" cy="457200"/>
          </a:xfrm>
          <a:prstGeom prst="rect">
            <a:avLst/>
          </a:prstGeom>
          <a:noFill/>
        </p:spPr>
        <p:txBody>
          <a:bodyPr vert="vert" anchor="ctr" anchorCtr="1"/>
          <a:lstStyle>
            <a:defPPr>
              <a:defRPr lang="en-US"/>
            </a:defPPr>
            <a:lvl1pPr marL="0" algn="l" defTabSz="914400" rtl="0" eaLnBrk="1" latinLnBrk="0" hangingPunct="1">
              <a:defRPr sz="180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B4D3B3-1937-AB48-AF5F-DF2988F16F28}" type="slidenum">
              <a:rPr lang="en-US" sz="1200" smtClean="0">
                <a:solidFill>
                  <a:schemeClr val="accent5"/>
                </a:solidFill>
              </a:rPr>
              <a:t>‹#›</a:t>
            </a:fld>
            <a:endParaRPr lang="en-US" sz="1200" dirty="0">
              <a:solidFill>
                <a:schemeClr val="accent5"/>
              </a:solidFill>
              <a:latin typeface="Open Sans"/>
              <a:cs typeface="Open Sans"/>
            </a:endParaRP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4324" y="5943600"/>
            <a:ext cx="752475" cy="752475"/>
          </a:xfrm>
          <a:prstGeom prst="rect">
            <a:avLst/>
          </a:prstGeom>
        </p:spPr>
      </p:pic>
    </p:spTree>
    <p:extLst>
      <p:ext uri="{BB962C8B-B14F-4D97-AF65-F5344CB8AC3E}">
        <p14:creationId xmlns:p14="http://schemas.microsoft.com/office/powerpoint/2010/main" val="400474333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Lst>
  <p:hf sldNum="0" hdr="0"/>
  <p:txStyles>
    <p:titleStyle>
      <a:lvl1pPr algn="l" defTabSz="914400" rtl="0" eaLnBrk="1" latinLnBrk="0" hangingPunct="1">
        <a:spcBef>
          <a:spcPct val="0"/>
        </a:spcBef>
        <a:buNone/>
        <a:defRPr sz="3200" b="1" i="0" kern="1200">
          <a:solidFill>
            <a:schemeClr val="tx2"/>
          </a:solidFill>
          <a:latin typeface="PermianSlabSerifTypeface"/>
          <a:ea typeface="Open Sans Light" panose="020B0306030504020204" pitchFamily="34" charset="0"/>
          <a:cs typeface="PermianSlabSerifTypeface"/>
        </a:defRPr>
      </a:lvl1pPr>
    </p:titleStyle>
    <p:bodyStyle>
      <a:lvl1pPr marL="342900" indent="-342900" algn="l" defTabSz="914400" rtl="0" eaLnBrk="1" latinLnBrk="0" hangingPunct="1">
        <a:spcBef>
          <a:spcPct val="20000"/>
        </a:spcBef>
        <a:buClr>
          <a:srgbClr val="E71B1B"/>
        </a:buClr>
        <a:buFont typeface="Arial" panose="020B0604020202020204" pitchFamily="34" charset="0"/>
        <a:buChar char="•"/>
        <a:defRPr sz="18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Calibri" panose="020F0502020204030204" pitchFamily="34" charset="0"/>
        <a:buChar char="▫"/>
        <a:defRPr sz="16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4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2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2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00.png"/><Relationship Id="rId5" Type="http://schemas.openxmlformats.org/officeDocument/2006/relationships/slide" Target="slide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Layout" Target="../slideLayouts/slideLayout2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610C5-4885-4762-B853-18B6339087E8}"/>
              </a:ext>
            </a:extLst>
          </p:cNvPr>
          <p:cNvSpPr>
            <a:spLocks noGrp="1"/>
          </p:cNvSpPr>
          <p:nvPr>
            <p:ph type="ctrTitle"/>
          </p:nvPr>
        </p:nvSpPr>
        <p:spPr>
          <a:xfrm>
            <a:off x="1257300" y="3886203"/>
            <a:ext cx="6686550" cy="1600198"/>
          </a:xfrm>
        </p:spPr>
        <p:txBody>
          <a:bodyPr>
            <a:normAutofit fontScale="90000"/>
          </a:bodyPr>
          <a:lstStyle/>
          <a:p>
            <a:br>
              <a:rPr lang="en-US" sz="2200" dirty="0"/>
            </a:br>
            <a:br>
              <a:rPr lang="en-US" sz="2200" dirty="0"/>
            </a:br>
            <a:br>
              <a:rPr lang="en-US" sz="2200" dirty="0"/>
            </a:br>
            <a:br>
              <a:rPr lang="en-US" sz="2200" dirty="0"/>
            </a:br>
            <a:r>
              <a:rPr lang="en-US" sz="2200" dirty="0"/>
              <a:t>Tennessee State Veterans Cemeteries</a:t>
            </a:r>
            <a:br>
              <a:rPr lang="en-US" sz="2200" dirty="0"/>
            </a:br>
            <a:r>
              <a:rPr lang="en-US" sz="2200" dirty="0"/>
              <a:t>Cemetery Operations- 2023</a:t>
            </a:r>
            <a:br>
              <a:rPr lang="en-US" sz="2200" dirty="0"/>
            </a:br>
            <a:br>
              <a:rPr lang="en-US" sz="2400" dirty="0"/>
            </a:br>
            <a:r>
              <a:rPr lang="en-US" sz="1600" dirty="0"/>
              <a:t>East (Knoxville) Director -Kevin Knowles</a:t>
            </a:r>
            <a:br>
              <a:rPr lang="en-US" sz="1600" dirty="0"/>
            </a:br>
            <a:r>
              <a:rPr lang="en-US" sz="1600" dirty="0"/>
              <a:t>Middle(Nashville)  Director-Robert Million</a:t>
            </a:r>
            <a:br>
              <a:rPr lang="en-US" sz="1600" dirty="0"/>
            </a:br>
            <a:r>
              <a:rPr lang="en-US" sz="1600" dirty="0"/>
              <a:t>Parkers Crossroads Director- Eddie Long</a:t>
            </a:r>
            <a:br>
              <a:rPr lang="en-US" sz="1600" dirty="0"/>
            </a:br>
            <a:r>
              <a:rPr lang="en-US" sz="1600" dirty="0"/>
              <a:t>West (Memphis) Director-Rodney Shaw</a:t>
            </a:r>
            <a:br>
              <a:rPr lang="en-US" sz="1600" dirty="0"/>
            </a:br>
            <a:br>
              <a:rPr lang="en-US" sz="1600" dirty="0"/>
            </a:br>
            <a:br>
              <a:rPr lang="en-US" sz="1600" dirty="0"/>
            </a:br>
            <a:r>
              <a:rPr lang="en-US" sz="1800" dirty="0">
                <a:effectLst/>
                <a:latin typeface="Open Sans" panose="020B0606030504020204" pitchFamily="34" charset="0"/>
                <a:ea typeface="Calibri" panose="020F0502020204030204" pitchFamily="34" charset="0"/>
              </a:rPr>
              <a:t>TDVS Accreditation Course Presentation</a:t>
            </a:r>
            <a:br>
              <a:rPr lang="en-US" sz="2400" dirty="0"/>
            </a:br>
            <a:endParaRPr lang="en-US" sz="2400" dirty="0"/>
          </a:p>
        </p:txBody>
      </p:sp>
      <p:sp>
        <p:nvSpPr>
          <p:cNvPr id="4" name="Text Placeholder 3">
            <a:extLst>
              <a:ext uri="{FF2B5EF4-FFF2-40B4-BE49-F238E27FC236}">
                <a16:creationId xmlns:a16="http://schemas.microsoft.com/office/drawing/2014/main" id="{8297B9CB-3C65-410D-9D27-443657CCBB07}"/>
              </a:ext>
            </a:extLst>
          </p:cNvPr>
          <p:cNvSpPr>
            <a:spLocks noGrp="1"/>
          </p:cNvSpPr>
          <p:nvPr>
            <p:ph type="body" sz="quarter" idx="11"/>
          </p:nvPr>
        </p:nvSpPr>
        <p:spPr/>
        <p:txBody>
          <a:bodyPr/>
          <a:lstStyle/>
          <a:p>
            <a:r>
              <a:rPr lang="en-US" dirty="0"/>
              <a:t>Cemetery Operations</a:t>
            </a:r>
          </a:p>
        </p:txBody>
      </p:sp>
    </p:spTree>
    <p:extLst>
      <p:ext uri="{BB962C8B-B14F-4D97-AF65-F5344CB8AC3E}">
        <p14:creationId xmlns:p14="http://schemas.microsoft.com/office/powerpoint/2010/main" val="2739397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18" y="196850"/>
            <a:ext cx="8839200" cy="825500"/>
          </a:xfrm>
        </p:spPr>
        <p:txBody>
          <a:bodyPr/>
          <a:lstStyle/>
          <a:p>
            <a:r>
              <a:rPr lang="en-US" sz="2800" dirty="0"/>
              <a:t>TDVS FY 2022-2023 Interments</a:t>
            </a:r>
          </a:p>
        </p:txBody>
      </p:sp>
      <p:graphicFrame>
        <p:nvGraphicFramePr>
          <p:cNvPr id="7" name="Chart 6"/>
          <p:cNvGraphicFramePr/>
          <p:nvPr>
            <p:extLst>
              <p:ext uri="{D42A27DB-BD31-4B8C-83A1-F6EECF244321}">
                <p14:modId xmlns:p14="http://schemas.microsoft.com/office/powerpoint/2010/main" val="485356406"/>
              </p:ext>
            </p:extLst>
          </p:nvPr>
        </p:nvGraphicFramePr>
        <p:xfrm>
          <a:off x="1219200" y="1451185"/>
          <a:ext cx="7467600" cy="479721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673658" y="1143408"/>
            <a:ext cx="3727142" cy="307777"/>
          </a:xfrm>
          <a:prstGeom prst="rect">
            <a:avLst/>
          </a:prstGeom>
          <a:noFill/>
        </p:spPr>
        <p:txBody>
          <a:bodyPr wrap="square" rtlCol="0">
            <a:spAutoFit/>
          </a:bodyPr>
          <a:lstStyle/>
          <a:p>
            <a:pPr algn="ctr"/>
            <a:r>
              <a:rPr lang="en-US" sz="1400" b="1" dirty="0"/>
              <a:t>Total = 2,708</a:t>
            </a:r>
          </a:p>
        </p:txBody>
      </p:sp>
    </p:spTree>
    <p:extLst>
      <p:ext uri="{BB962C8B-B14F-4D97-AF65-F5344CB8AC3E}">
        <p14:creationId xmlns:p14="http://schemas.microsoft.com/office/powerpoint/2010/main" val="2786337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10" y="152400"/>
            <a:ext cx="8839200" cy="825500"/>
          </a:xfrm>
        </p:spPr>
        <p:txBody>
          <a:bodyPr/>
          <a:lstStyle/>
          <a:p>
            <a:r>
              <a:rPr lang="en-US" sz="2800" dirty="0">
                <a:latin typeface="+mj-lt"/>
              </a:rPr>
              <a:t>TDVS Cemetery/Pre-Registration </a:t>
            </a:r>
          </a:p>
        </p:txBody>
      </p:sp>
      <p:sp>
        <p:nvSpPr>
          <p:cNvPr id="3" name="Content Placeholder 2"/>
          <p:cNvSpPr>
            <a:spLocks noGrp="1"/>
          </p:cNvSpPr>
          <p:nvPr>
            <p:ph idx="1"/>
          </p:nvPr>
        </p:nvSpPr>
        <p:spPr>
          <a:xfrm>
            <a:off x="0" y="1066800"/>
            <a:ext cx="8763000" cy="4958465"/>
          </a:xfrm>
        </p:spPr>
        <p:txBody>
          <a:bodyPr>
            <a:normAutofit/>
          </a:bodyPr>
          <a:lstStyle/>
          <a:p>
            <a:r>
              <a:rPr lang="en-US" dirty="0"/>
              <a:t>Pre-Registration</a:t>
            </a:r>
          </a:p>
          <a:p>
            <a:pPr lvl="1"/>
            <a:r>
              <a:rPr lang="en-US" dirty="0"/>
              <a:t>Secure online process established in 2013</a:t>
            </a:r>
          </a:p>
          <a:p>
            <a:pPr lvl="1"/>
            <a:r>
              <a:rPr lang="en-US" dirty="0"/>
              <a:t>Allows peace of mind for Veterans and family members</a:t>
            </a:r>
          </a:p>
          <a:p>
            <a:pPr lvl="1"/>
            <a:r>
              <a:rPr lang="en-US" dirty="0"/>
              <a:t>Allows verification of eligibility before time of loss</a:t>
            </a:r>
          </a:p>
          <a:p>
            <a:pPr lvl="1"/>
            <a:r>
              <a:rPr lang="en-US" dirty="0"/>
              <a:t>Customers receive a written verification in less than 2 weeks for their records.</a:t>
            </a:r>
          </a:p>
          <a:p>
            <a:pPr lvl="1"/>
            <a:r>
              <a:rPr lang="en-US" dirty="0"/>
              <a:t>Allows the cemetery to archive </a:t>
            </a:r>
          </a:p>
          <a:p>
            <a:pPr marL="457200" lvl="1" indent="0">
              <a:buNone/>
            </a:pPr>
            <a:r>
              <a:rPr lang="en-US" dirty="0"/>
              <a:t>    necessary documents before </a:t>
            </a:r>
          </a:p>
          <a:p>
            <a:pPr marL="457200" lvl="1" indent="0">
              <a:buNone/>
            </a:pPr>
            <a:r>
              <a:rPr lang="en-US" dirty="0"/>
              <a:t>    time of stress and loss</a:t>
            </a:r>
          </a:p>
          <a:p>
            <a:pPr lvl="1"/>
            <a:endParaRPr lang="en-US" dirty="0"/>
          </a:p>
          <a:p>
            <a:r>
              <a:rPr lang="en-US" sz="2400" dirty="0"/>
              <a:t>Select your desired State                                                         Veterans Cemetery                         </a:t>
            </a:r>
            <a:r>
              <a:rPr lang="en-US" sz="2000" dirty="0"/>
              <a:t>                                           </a:t>
            </a:r>
            <a:r>
              <a:rPr lang="en-US" dirty="0"/>
              <a:t>tn.gov/veteran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3351500"/>
            <a:ext cx="4191000" cy="2797038"/>
          </a:xfrm>
          <a:prstGeom prst="rect">
            <a:avLst/>
          </a:prstGeom>
        </p:spPr>
      </p:pic>
    </p:spTree>
    <p:extLst>
      <p:ext uri="{BB962C8B-B14F-4D97-AF65-F5344CB8AC3E}">
        <p14:creationId xmlns:p14="http://schemas.microsoft.com/office/powerpoint/2010/main" val="17358088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E1848-786F-4BE3-A819-A1840280EC99}"/>
              </a:ext>
            </a:extLst>
          </p:cNvPr>
          <p:cNvSpPr>
            <a:spLocks noGrp="1"/>
          </p:cNvSpPr>
          <p:nvPr>
            <p:ph type="title"/>
          </p:nvPr>
        </p:nvSpPr>
        <p:spPr/>
        <p:txBody>
          <a:bodyPr/>
          <a:lstStyle/>
          <a:p>
            <a:r>
              <a:rPr lang="en-US" sz="2800" dirty="0">
                <a:latin typeface="+mj-lt"/>
              </a:rPr>
              <a:t>Customer Services/Pre-Registration </a:t>
            </a:r>
          </a:p>
        </p:txBody>
      </p:sp>
      <p:sp>
        <p:nvSpPr>
          <p:cNvPr id="3" name="Content Placeholder 2">
            <a:extLst>
              <a:ext uri="{FF2B5EF4-FFF2-40B4-BE49-F238E27FC236}">
                <a16:creationId xmlns:a16="http://schemas.microsoft.com/office/drawing/2014/main" id="{A5F3D66F-6D99-44FF-B277-065483BA4500}"/>
              </a:ext>
            </a:extLst>
          </p:cNvPr>
          <p:cNvSpPr>
            <a:spLocks noGrp="1"/>
          </p:cNvSpPr>
          <p:nvPr>
            <p:ph idx="1"/>
          </p:nvPr>
        </p:nvSpPr>
        <p:spPr/>
        <p:txBody>
          <a:bodyPr>
            <a:normAutofit/>
          </a:bodyPr>
          <a:lstStyle/>
          <a:p>
            <a:r>
              <a:rPr lang="en-US" sz="2000" dirty="0">
                <a:latin typeface="+mn-lt"/>
              </a:rPr>
              <a:t>East Tennessee Administration sampling pilot program to Allow pre-registration off-site at Veteran events. iPad used to photograph DD-214 and enter information to TDVS system via wireless link.</a:t>
            </a:r>
          </a:p>
        </p:txBody>
      </p:sp>
      <p:pic>
        <p:nvPicPr>
          <p:cNvPr id="5" name="Picture 4" descr="A close-up of a pen&#10;&#10;Description automatically generated with low confidence">
            <a:extLst>
              <a:ext uri="{FF2B5EF4-FFF2-40B4-BE49-F238E27FC236}">
                <a16:creationId xmlns:a16="http://schemas.microsoft.com/office/drawing/2014/main" id="{CDA992F8-F7D9-4931-8BC1-F53E0FE1C1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171699" y="1714495"/>
            <a:ext cx="3429001" cy="4572001"/>
          </a:xfrm>
          <a:prstGeom prst="rect">
            <a:avLst/>
          </a:prstGeom>
        </p:spPr>
      </p:pic>
    </p:spTree>
    <p:extLst>
      <p:ext uri="{BB962C8B-B14F-4D97-AF65-F5344CB8AC3E}">
        <p14:creationId xmlns:p14="http://schemas.microsoft.com/office/powerpoint/2010/main" val="3680008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9AC92-8E12-2A3E-4C5A-CA7627F9EEA1}"/>
              </a:ext>
            </a:extLst>
          </p:cNvPr>
          <p:cNvSpPr>
            <a:spLocks noGrp="1"/>
          </p:cNvSpPr>
          <p:nvPr>
            <p:ph type="title"/>
          </p:nvPr>
        </p:nvSpPr>
        <p:spPr/>
        <p:txBody>
          <a:bodyPr/>
          <a:lstStyle/>
          <a:p>
            <a:r>
              <a:rPr lang="en-US" dirty="0"/>
              <a:t>TDVS- Memphis</a:t>
            </a:r>
          </a:p>
        </p:txBody>
      </p:sp>
      <p:sp>
        <p:nvSpPr>
          <p:cNvPr id="4" name="Footer Placeholder 3">
            <a:extLst>
              <a:ext uri="{FF2B5EF4-FFF2-40B4-BE49-F238E27FC236}">
                <a16:creationId xmlns:a16="http://schemas.microsoft.com/office/drawing/2014/main" id="{036C976C-6458-3E48-FF35-255FBD99E5DA}"/>
              </a:ext>
            </a:extLst>
          </p:cNvPr>
          <p:cNvSpPr>
            <a:spLocks noGrp="1"/>
          </p:cNvSpPr>
          <p:nvPr>
            <p:ph type="ftr" sz="quarter" idx="11"/>
          </p:nvPr>
        </p:nvSpPr>
        <p:spPr/>
        <p:txBody>
          <a:bodyPr/>
          <a:lstStyle/>
          <a:p>
            <a:endParaRPr lang="en-US" dirty="0"/>
          </a:p>
        </p:txBody>
      </p:sp>
      <p:sp>
        <p:nvSpPr>
          <p:cNvPr id="2074" name="Content Placeholder 2073">
            <a:extLst>
              <a:ext uri="{FF2B5EF4-FFF2-40B4-BE49-F238E27FC236}">
                <a16:creationId xmlns:a16="http://schemas.microsoft.com/office/drawing/2014/main" id="{6FE5E849-24E6-F70A-B588-ABBDCB64D116}"/>
              </a:ext>
            </a:extLst>
          </p:cNvPr>
          <p:cNvSpPr>
            <a:spLocks noGrp="1"/>
          </p:cNvSpPr>
          <p:nvPr>
            <p:ph idx="1"/>
          </p:nvPr>
        </p:nvSpPr>
        <p:spPr/>
        <p:txBody>
          <a:bodyPr/>
          <a:lstStyle/>
          <a:p>
            <a:endParaRPr lang="en-US" dirty="0"/>
          </a:p>
        </p:txBody>
      </p:sp>
      <p:pic>
        <p:nvPicPr>
          <p:cNvPr id="2075" name="Picture 91" descr="Photo of West Tn State Veterans Cemetery - Memphis, TN, US.">
            <a:extLst>
              <a:ext uri="{FF2B5EF4-FFF2-40B4-BE49-F238E27FC236}">
                <a16:creationId xmlns:a16="http://schemas.microsoft.com/office/drawing/2014/main" id="{C50E88FE-72F3-7D81-51A2-D4B0A6D939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33" y="1351380"/>
            <a:ext cx="8723376" cy="47446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76" name="Picture 93" descr="Photo of West Tn State Veterans Cemetery - Memphis, TN, US.">
            <a:extLst>
              <a:ext uri="{FF2B5EF4-FFF2-40B4-BE49-F238E27FC236}">
                <a16:creationId xmlns:a16="http://schemas.microsoft.com/office/drawing/2014/main" id="{DA31B671-34F5-0FE5-C20B-1ED01A5B1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882332"/>
            <a:ext cx="4974754" cy="3581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59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96850"/>
            <a:ext cx="9220200" cy="825500"/>
          </a:xfrm>
        </p:spPr>
        <p:txBody>
          <a:bodyPr/>
          <a:lstStyle/>
          <a:p>
            <a:r>
              <a:rPr lang="en-US" sz="2500" dirty="0"/>
              <a:t>State of TN Pre-Registrations Total 19,000+: 2013 – current</a:t>
            </a:r>
          </a:p>
        </p:txBody>
      </p:sp>
      <p:sp>
        <p:nvSpPr>
          <p:cNvPr id="3" name="TextBox 2"/>
          <p:cNvSpPr txBox="1"/>
          <p:nvPr/>
        </p:nvSpPr>
        <p:spPr>
          <a:xfrm>
            <a:off x="457200" y="1219200"/>
            <a:ext cx="8382000" cy="615553"/>
          </a:xfrm>
          <a:prstGeom prst="rect">
            <a:avLst/>
          </a:prstGeom>
          <a:noFill/>
        </p:spPr>
        <p:txBody>
          <a:bodyPr wrap="square" rtlCol="0">
            <a:spAutoFit/>
          </a:bodyPr>
          <a:lstStyle/>
          <a:p>
            <a:r>
              <a:rPr lang="en-US" sz="1700" dirty="0">
                <a:latin typeface="Open Sans" panose="020B0606030504020204" pitchFamily="34" charset="0"/>
                <a:ea typeface="Open Sans" panose="020B0606030504020204" pitchFamily="34" charset="0"/>
                <a:cs typeface="Open Sans" panose="020B0606030504020204" pitchFamily="34" charset="0"/>
              </a:rPr>
              <a:t>Decreased response time to customers from 4 to 6 weeks to less than 10 business days.</a:t>
            </a:r>
          </a:p>
        </p:txBody>
      </p:sp>
      <p:graphicFrame>
        <p:nvGraphicFramePr>
          <p:cNvPr id="5" name="Chart 4">
            <a:extLst>
              <a:ext uri="{FF2B5EF4-FFF2-40B4-BE49-F238E27FC236}">
                <a16:creationId xmlns:a16="http://schemas.microsoft.com/office/drawing/2014/main" id="{467A3E26-A751-4767-863B-BC5FE7E17301}"/>
              </a:ext>
            </a:extLst>
          </p:cNvPr>
          <p:cNvGraphicFramePr/>
          <p:nvPr/>
        </p:nvGraphicFramePr>
        <p:xfrm>
          <a:off x="1219200" y="1728183"/>
          <a:ext cx="7467600" cy="45202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1105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8669D-4877-52AE-FEA7-C235455A4D1D}"/>
              </a:ext>
            </a:extLst>
          </p:cNvPr>
          <p:cNvSpPr>
            <a:spLocks noGrp="1"/>
          </p:cNvSpPr>
          <p:nvPr>
            <p:ph type="title"/>
          </p:nvPr>
        </p:nvSpPr>
        <p:spPr/>
        <p:txBody>
          <a:bodyPr/>
          <a:lstStyle/>
          <a:p>
            <a:r>
              <a:rPr lang="en-US" dirty="0"/>
              <a:t>TDVS-Knoxville-  </a:t>
            </a:r>
            <a:r>
              <a:rPr lang="en-US" sz="2400" dirty="0"/>
              <a:t>Lyons View &amp;  Gov. John Sevier</a:t>
            </a:r>
          </a:p>
        </p:txBody>
      </p:sp>
      <p:pic>
        <p:nvPicPr>
          <p:cNvPr id="1026" name="Picture 2" descr="Photo">
            <a:extLst>
              <a:ext uri="{FF2B5EF4-FFF2-40B4-BE49-F238E27FC236}">
                <a16:creationId xmlns:a16="http://schemas.microsoft.com/office/drawing/2014/main" id="{689B9619-053F-FC31-BCF5-C8DF33B225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143000"/>
            <a:ext cx="3200400" cy="2400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Photo">
            <a:extLst>
              <a:ext uri="{FF2B5EF4-FFF2-40B4-BE49-F238E27FC236}">
                <a16:creationId xmlns:a16="http://schemas.microsoft.com/office/drawing/2014/main" id="{92B2ADA1-9321-03CF-FD52-7EA0801CEEB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31756" y="3690025"/>
            <a:ext cx="3171825" cy="2241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descr="A picture containing grass, tree, outdoor, field&#10;&#10;Description automatically generated">
            <a:extLst>
              <a:ext uri="{FF2B5EF4-FFF2-40B4-BE49-F238E27FC236}">
                <a16:creationId xmlns:a16="http://schemas.microsoft.com/office/drawing/2014/main" id="{2F2918F1-06ED-178E-3EDA-1975E1EA75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181100"/>
            <a:ext cx="3606800" cy="4724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54590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0B5CA-B5CA-4A00-9E42-E156A55FDC4A}"/>
              </a:ext>
            </a:extLst>
          </p:cNvPr>
          <p:cNvSpPr>
            <a:spLocks noGrp="1"/>
          </p:cNvSpPr>
          <p:nvPr>
            <p:ph type="title"/>
          </p:nvPr>
        </p:nvSpPr>
        <p:spPr/>
        <p:txBody>
          <a:bodyPr/>
          <a:lstStyle/>
          <a:p>
            <a:r>
              <a:rPr lang="en-US" dirty="0">
                <a:effectLst/>
              </a:rPr>
              <a:t>Unclaimed Veteran Remains I</a:t>
            </a:r>
            <a:endParaRPr lang="en-US" dirty="0"/>
          </a:p>
        </p:txBody>
      </p:sp>
      <p:sp>
        <p:nvSpPr>
          <p:cNvPr id="3" name="Content Placeholder 2">
            <a:extLst>
              <a:ext uri="{FF2B5EF4-FFF2-40B4-BE49-F238E27FC236}">
                <a16:creationId xmlns:a16="http://schemas.microsoft.com/office/drawing/2014/main" id="{6AAB4292-9F5A-4800-A553-D766046892AE}"/>
              </a:ext>
            </a:extLst>
          </p:cNvPr>
          <p:cNvSpPr>
            <a:spLocks noGrp="1"/>
          </p:cNvSpPr>
          <p:nvPr>
            <p:ph idx="1"/>
          </p:nvPr>
        </p:nvSpPr>
        <p:spPr/>
        <p:txBody>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sz="2000" dirty="0"/>
          </a:p>
          <a:p>
            <a:r>
              <a:rPr lang="en-US" sz="2000" dirty="0">
                <a:latin typeface="Open Sans" panose="020B0606030504020204" pitchFamily="34" charset="0"/>
                <a:ea typeface="Open Sans" panose="020B0606030504020204" pitchFamily="34" charset="0"/>
                <a:cs typeface="Open Sans" panose="020B0606030504020204" pitchFamily="34" charset="0"/>
              </a:rPr>
              <a:t>TSDVS  Cemeteries have interred  59 unaccompanied Veterans with burial honors and services since 2020</a:t>
            </a:r>
          </a:p>
          <a:p>
            <a:endParaRPr lang="en-US" sz="2000" dirty="0"/>
          </a:p>
          <a:p>
            <a:pPr algn="just"/>
            <a:r>
              <a:rPr lang="en-US" sz="2000" dirty="0"/>
              <a:t>The Tennessee Department of Veterans Services is committed to serving Veterans with dignity and compassion.  The department policy regarding unclaimed Veteran remains is established to create a formal partnership with funeral directors in the State of Tennessee to ensure unclaimed Veteran remains receive military honors in one of the State's Veterans Cemeteries which were established for the sole purpose of providing a pristine final resting place for service members, eligible Veterans and eligible dependents.</a:t>
            </a:r>
          </a:p>
          <a:p>
            <a:endParaRPr lang="en-US" dirty="0">
              <a:latin typeface="+mn-lt"/>
            </a:endParaRPr>
          </a:p>
        </p:txBody>
      </p:sp>
    </p:spTree>
    <p:extLst>
      <p:ext uri="{BB962C8B-B14F-4D97-AF65-F5344CB8AC3E}">
        <p14:creationId xmlns:p14="http://schemas.microsoft.com/office/powerpoint/2010/main" val="2664996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68B18-231B-45DB-AD18-89C36CA70302}"/>
              </a:ext>
            </a:extLst>
          </p:cNvPr>
          <p:cNvSpPr>
            <a:spLocks noGrp="1"/>
          </p:cNvSpPr>
          <p:nvPr>
            <p:ph type="title"/>
          </p:nvPr>
        </p:nvSpPr>
        <p:spPr/>
        <p:txBody>
          <a:bodyPr/>
          <a:lstStyle/>
          <a:p>
            <a:r>
              <a:rPr lang="en-US" dirty="0"/>
              <a:t>Unclaimed Veteran II</a:t>
            </a:r>
          </a:p>
        </p:txBody>
      </p:sp>
      <p:sp>
        <p:nvSpPr>
          <p:cNvPr id="3" name="Content Placeholder 2">
            <a:extLst>
              <a:ext uri="{FF2B5EF4-FFF2-40B4-BE49-F238E27FC236}">
                <a16:creationId xmlns:a16="http://schemas.microsoft.com/office/drawing/2014/main" id="{00C18FC7-12E8-4FDA-A1FD-6B6D00EF0010}"/>
              </a:ext>
            </a:extLst>
          </p:cNvPr>
          <p:cNvSpPr>
            <a:spLocks noGrp="1"/>
          </p:cNvSpPr>
          <p:nvPr>
            <p:ph idx="1"/>
          </p:nvPr>
        </p:nvSpPr>
        <p:spPr/>
        <p:txBody>
          <a:bodyPr>
            <a:normAutofit fontScale="62500" lnSpcReduction="20000"/>
          </a:bodyPr>
          <a:lstStyle/>
          <a:p>
            <a:pPr marL="0" indent="0" algn="just">
              <a:buNone/>
            </a:pPr>
            <a:r>
              <a:rPr lang="en-US" sz="2400" dirty="0"/>
              <a:t>Any person who does not exercise the right of disposition within  seventy-two (72) hours of notification of the decedent’s death or within one  hundred and sixty-eight (168) hours of the decedent's death, whichever is earlier.</a:t>
            </a:r>
          </a:p>
          <a:p>
            <a:pPr marL="0" indent="0" algn="just">
              <a:buNone/>
            </a:pPr>
            <a:endParaRPr lang="en-US" sz="1600" dirty="0"/>
          </a:p>
          <a:p>
            <a:pPr marL="0" indent="0" algn="just">
              <a:buNone/>
            </a:pPr>
            <a:r>
              <a:rPr lang="en-US" sz="2400" dirty="0"/>
              <a:t>Funeral directors are required to keep and maintain written records of attempts  to contact next of kin and results of each attempt.  Upon establishing a partnership with TDVS, the funeral director will provide a copy of the written records to be kept and maintained at the pertinent State Veterans  	  Cemetery.</a:t>
            </a:r>
          </a:p>
          <a:p>
            <a:pPr marL="0" indent="0" algn="just">
              <a:buNone/>
            </a:pPr>
            <a:r>
              <a:rPr lang="en-US" sz="2400" dirty="0"/>
              <a:t> </a:t>
            </a:r>
          </a:p>
          <a:p>
            <a:pPr marL="0" indent="0" algn="just">
              <a:buNone/>
            </a:pPr>
            <a:r>
              <a:rPr lang="en-US" sz="2400" dirty="0"/>
              <a:t>Funeral directors must also provide evidence of Veteran status to the nearest TDVS Cemetery Director, for confirmation of eligibility for burial in the nearest State Veterans Cemetery.</a:t>
            </a:r>
          </a:p>
          <a:p>
            <a:pPr marL="0" indent="0" algn="just">
              <a:buNone/>
            </a:pPr>
            <a:r>
              <a:rPr lang="en-US" sz="2400" dirty="0"/>
              <a:t> </a:t>
            </a:r>
          </a:p>
          <a:p>
            <a:pPr marL="0" indent="0" algn="just">
              <a:buNone/>
            </a:pPr>
            <a:r>
              <a:rPr lang="en-US" sz="2400" dirty="0"/>
              <a:t>In order to maintain the appropriate chain of custody of the unclaimed Veteran remains, the funeral director is responsible for transportation of the remains to the State Veterans Cemetery or National Veterans Cemetery.</a:t>
            </a:r>
          </a:p>
          <a:p>
            <a:pPr marL="0" indent="0" algn="just">
              <a:buNone/>
            </a:pPr>
            <a:r>
              <a:rPr lang="en-US" sz="2400" dirty="0"/>
              <a:t> 	</a:t>
            </a:r>
          </a:p>
          <a:p>
            <a:pPr marL="0" indent="0" algn="just">
              <a:buNone/>
            </a:pPr>
            <a:r>
              <a:rPr lang="en-US" sz="2400" dirty="0"/>
              <a:t>In conclusion, The Tennessee Department of Veterans Services is committed to serving Veterans with dignity and compassion.  The department policy regarding unclaimed Veteran remains is established to create a formal partnership with funeral directors in the State of Tennessee to ensure unclaimed Veteran remains receive military honors in one of the State's Veterans Cemeteries which were established for the sole purpose of providing a pristine final resting place for service members, eligible Veterans and eligible dependents.</a:t>
            </a:r>
          </a:p>
          <a:p>
            <a:endParaRPr lang="en-US" dirty="0"/>
          </a:p>
        </p:txBody>
      </p:sp>
    </p:spTree>
    <p:extLst>
      <p:ext uri="{BB962C8B-B14F-4D97-AF65-F5344CB8AC3E}">
        <p14:creationId xmlns:p14="http://schemas.microsoft.com/office/powerpoint/2010/main" val="1637246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871D0-8331-0DDD-85F6-F466846582DF}"/>
              </a:ext>
            </a:extLst>
          </p:cNvPr>
          <p:cNvSpPr>
            <a:spLocks noGrp="1"/>
          </p:cNvSpPr>
          <p:nvPr>
            <p:ph type="title"/>
          </p:nvPr>
        </p:nvSpPr>
        <p:spPr/>
        <p:txBody>
          <a:bodyPr/>
          <a:lstStyle/>
          <a:p>
            <a:r>
              <a:rPr lang="en-US" dirty="0"/>
              <a:t>TDVS-Parkers Crossroads</a:t>
            </a:r>
          </a:p>
        </p:txBody>
      </p:sp>
      <p:pic>
        <p:nvPicPr>
          <p:cNvPr id="8" name="Content Placeholder 7" descr="A picture containing grass, sky, outdoor, field&#10;&#10;Description automatically generated">
            <a:extLst>
              <a:ext uri="{FF2B5EF4-FFF2-40B4-BE49-F238E27FC236}">
                <a16:creationId xmlns:a16="http://schemas.microsoft.com/office/drawing/2014/main" id="{C0BEF6A3-753F-2F6C-74CA-06F39ADFA8E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752600"/>
            <a:ext cx="4191000" cy="3143250"/>
          </a:xfrm>
        </p:spPr>
      </p:pic>
      <p:pic>
        <p:nvPicPr>
          <p:cNvPr id="10" name="Content Placeholder 9" descr="A picture containing outdoor&#10;&#10;Description automatically generated">
            <a:extLst>
              <a:ext uri="{FF2B5EF4-FFF2-40B4-BE49-F238E27FC236}">
                <a16:creationId xmlns:a16="http://schemas.microsoft.com/office/drawing/2014/main" id="{212956DE-3B5D-43FD-200C-6A601D4FCFE2}"/>
              </a:ext>
            </a:extLst>
          </p:cNvPr>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rot="5400000">
            <a:off x="4603250" y="1646698"/>
            <a:ext cx="4957763" cy="3718322"/>
          </a:xfrm>
        </p:spPr>
      </p:pic>
      <p:sp>
        <p:nvSpPr>
          <p:cNvPr id="4" name="Footer Placeholder 3">
            <a:extLst>
              <a:ext uri="{FF2B5EF4-FFF2-40B4-BE49-F238E27FC236}">
                <a16:creationId xmlns:a16="http://schemas.microsoft.com/office/drawing/2014/main" id="{CF985624-EACF-579E-34D8-B945B1ED9D1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93667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985A6-6880-4F53-93C2-247FD56909FA}"/>
              </a:ext>
            </a:extLst>
          </p:cNvPr>
          <p:cNvSpPr>
            <a:spLocks noGrp="1"/>
          </p:cNvSpPr>
          <p:nvPr>
            <p:ph type="title"/>
          </p:nvPr>
        </p:nvSpPr>
        <p:spPr>
          <a:xfrm>
            <a:off x="304800" y="152400"/>
            <a:ext cx="8839200" cy="825500"/>
          </a:xfrm>
        </p:spPr>
        <p:txBody>
          <a:bodyPr/>
          <a:lstStyle/>
          <a:p>
            <a:r>
              <a:rPr lang="en-US" sz="2800" b="0" dirty="0">
                <a:effectLst/>
                <a:latin typeface="+mn-lt"/>
                <a:ea typeface="Times New Roman" panose="02020603050405020304" pitchFamily="18" charset="0"/>
              </a:rPr>
              <a:t>Outreach</a:t>
            </a:r>
            <a:endParaRPr lang="en-US" sz="2800" b="0" dirty="0">
              <a:latin typeface="+mn-lt"/>
            </a:endParaRPr>
          </a:p>
        </p:txBody>
      </p:sp>
      <p:sp>
        <p:nvSpPr>
          <p:cNvPr id="3" name="Content Placeholder 2">
            <a:extLst>
              <a:ext uri="{FF2B5EF4-FFF2-40B4-BE49-F238E27FC236}">
                <a16:creationId xmlns:a16="http://schemas.microsoft.com/office/drawing/2014/main" id="{6940E5CF-082F-4D47-B6A0-57CE7F22F318}"/>
              </a:ext>
            </a:extLst>
          </p:cNvPr>
          <p:cNvSpPr>
            <a:spLocks noGrp="1"/>
          </p:cNvSpPr>
          <p:nvPr>
            <p:ph idx="1"/>
          </p:nvPr>
        </p:nvSpPr>
        <p:spPr/>
        <p:txBody>
          <a:bodyPr>
            <a:normAutofit lnSpcReduction="10000"/>
          </a:bodyPr>
          <a:lstStyle/>
          <a:p>
            <a:pPr marL="0" indent="0" algn="ctr">
              <a:buNone/>
            </a:pPr>
            <a:endParaRPr lang="en-US" sz="1400" dirty="0"/>
          </a:p>
          <a:p>
            <a:pPr marL="0" indent="0" algn="ctr">
              <a:buNone/>
            </a:pPr>
            <a:r>
              <a:rPr lang="en-US" sz="1400" b="1" u="sng" dirty="0"/>
              <a:t>COORDINATING PRESENTATIONS WITH</a:t>
            </a:r>
          </a:p>
          <a:p>
            <a:pPr marL="0" indent="0" algn="ctr">
              <a:buNone/>
            </a:pPr>
            <a:endParaRPr lang="en-US" sz="1400" dirty="0"/>
          </a:p>
          <a:p>
            <a:pPr marL="0" indent="0" algn="ctr">
              <a:buNone/>
            </a:pPr>
            <a:endParaRPr lang="en-US" sz="1400" dirty="0"/>
          </a:p>
          <a:p>
            <a:pPr marL="0" indent="0" algn="ctr">
              <a:buNone/>
            </a:pPr>
            <a:r>
              <a:rPr lang="en-US" sz="1900" dirty="0">
                <a:latin typeface="+mn-lt"/>
              </a:rPr>
              <a:t>VFW, American Legion, WAA, CSO, VSO, Hospice, Nursing Homes, Chaplin’s, and Senior Groups.</a:t>
            </a:r>
          </a:p>
          <a:p>
            <a:pPr marL="0" indent="0" algn="ctr">
              <a:buNone/>
            </a:pPr>
            <a:r>
              <a:rPr lang="en-US" sz="1900" dirty="0">
                <a:latin typeface="+mn-lt"/>
              </a:rPr>
              <a:t>To help educate TN Veterans and their families on the Veterans Benefits and the importance cemetery pre-registration available to them across the state.</a:t>
            </a:r>
          </a:p>
          <a:p>
            <a:pPr marL="0" indent="0" algn="ctr">
              <a:buNone/>
            </a:pPr>
            <a:endParaRPr lang="en-US" sz="1400" dirty="0">
              <a:latin typeface="+mn-lt"/>
            </a:endParaRPr>
          </a:p>
          <a:p>
            <a:pPr marL="0" indent="0" algn="ctr">
              <a:buNone/>
            </a:pPr>
            <a:r>
              <a:rPr lang="en-US" sz="1400" b="1" u="sng" dirty="0">
                <a:latin typeface="+mn-lt"/>
              </a:rPr>
              <a:t>Funeral Director CE</a:t>
            </a:r>
          </a:p>
          <a:p>
            <a:pPr marL="0" indent="0">
              <a:buNone/>
            </a:pPr>
            <a:endParaRPr lang="en-US" sz="2000" dirty="0">
              <a:latin typeface="+mn-lt"/>
            </a:endParaRPr>
          </a:p>
          <a:p>
            <a:r>
              <a:rPr lang="en-US" sz="1600" dirty="0">
                <a:latin typeface="+mn-lt"/>
              </a:rPr>
              <a:t>Presented a TDVS Funeral Directors 3 hr. Continuing Education program to the Tennessee Board of funeral Directors and Embalmers for approval.</a:t>
            </a:r>
          </a:p>
          <a:p>
            <a:pPr marL="0" indent="0">
              <a:buNone/>
            </a:pPr>
            <a:endParaRPr lang="en-US" sz="1600" dirty="0">
              <a:latin typeface="+mn-lt"/>
            </a:endParaRPr>
          </a:p>
          <a:p>
            <a:r>
              <a:rPr lang="en-US" sz="1600" dirty="0">
                <a:latin typeface="+mn-lt"/>
              </a:rPr>
              <a:t>The program will allow all TDVS cemeteries to teach CE classes to licensed Funeral Directors across TN.</a:t>
            </a:r>
          </a:p>
          <a:p>
            <a:pPr marL="0" indent="0">
              <a:buNone/>
            </a:pPr>
            <a:endParaRPr lang="en-US" sz="1600" dirty="0">
              <a:latin typeface="+mn-lt"/>
            </a:endParaRPr>
          </a:p>
          <a:p>
            <a:r>
              <a:rPr lang="en-US" sz="1600" dirty="0">
                <a:latin typeface="+mn-lt"/>
              </a:rPr>
              <a:t>Program will education our funeral/cremation partners on TDVS cemetery services offered and pre-registration for their veteran customers.</a:t>
            </a:r>
          </a:p>
          <a:p>
            <a:endParaRPr lang="en-US" dirty="0"/>
          </a:p>
        </p:txBody>
      </p:sp>
    </p:spTree>
    <p:extLst>
      <p:ext uri="{BB962C8B-B14F-4D97-AF65-F5344CB8AC3E}">
        <p14:creationId xmlns:p14="http://schemas.microsoft.com/office/powerpoint/2010/main" val="189757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Tennessee Department of Veterans Services Leadership</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60609"/>
          <a:stretch/>
        </p:blipFill>
        <p:spPr>
          <a:xfrm>
            <a:off x="1" y="1066800"/>
            <a:ext cx="3008996" cy="5105397"/>
          </a:xfrm>
          <a:prstGeom prst="rect">
            <a:avLst/>
          </a:prstGeom>
        </p:spPr>
      </p:pic>
      <p:pic>
        <p:nvPicPr>
          <p:cNvPr id="5" name="Picture 4">
            <a:extLst>
              <a:ext uri="{FF2B5EF4-FFF2-40B4-BE49-F238E27FC236}">
                <a16:creationId xmlns:a16="http://schemas.microsoft.com/office/drawing/2014/main" id="{3ACBE494-F390-4ABA-873F-222A165E24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218426"/>
            <a:ext cx="1447547" cy="1809601"/>
          </a:xfrm>
          <a:prstGeom prst="rect">
            <a:avLst/>
          </a:prstGeom>
        </p:spPr>
      </p:pic>
      <p:sp>
        <p:nvSpPr>
          <p:cNvPr id="12" name="TextBox 11">
            <a:extLst>
              <a:ext uri="{FF2B5EF4-FFF2-40B4-BE49-F238E27FC236}">
                <a16:creationId xmlns:a16="http://schemas.microsoft.com/office/drawing/2014/main" id="{EF649A47-381F-4088-94F5-3162BCB8DF8A}"/>
              </a:ext>
            </a:extLst>
          </p:cNvPr>
          <p:cNvSpPr txBox="1"/>
          <p:nvPr/>
        </p:nvSpPr>
        <p:spPr>
          <a:xfrm>
            <a:off x="6951355" y="1643032"/>
            <a:ext cx="1942450" cy="923330"/>
          </a:xfrm>
          <a:prstGeom prst="rect">
            <a:avLst/>
          </a:prstGeom>
          <a:noFill/>
        </p:spPr>
        <p:txBody>
          <a:bodyPr wrap="square">
            <a:spAutoFit/>
          </a:bodyPr>
          <a:lstStyle/>
          <a:p>
            <a:pPr algn="l"/>
            <a:r>
              <a:rPr lang="en-US" b="0" i="0" dirty="0">
                <a:solidFill>
                  <a:srgbClr val="1B365D"/>
                </a:solidFill>
                <a:effectLst/>
                <a:latin typeface="Open Sans" panose="020B0606030504020204" pitchFamily="34" charset="0"/>
                <a:ea typeface="Open Sans" panose="020B0606030504020204" pitchFamily="34" charset="0"/>
                <a:cs typeface="Open Sans" panose="020B0606030504020204" pitchFamily="34" charset="0"/>
              </a:rPr>
              <a:t>Tommy H. Baker</a:t>
            </a:r>
          </a:p>
          <a:p>
            <a:r>
              <a:rPr lang="en-US" b="1" i="0" dirty="0">
                <a:solidFill>
                  <a:srgbClr val="131E29"/>
                </a:solidFill>
                <a:effectLst/>
                <a:latin typeface="Open Sans" panose="020B0606030504020204" pitchFamily="34" charset="0"/>
                <a:ea typeface="Open Sans" panose="020B0606030504020204" pitchFamily="34" charset="0"/>
                <a:cs typeface="Open Sans" panose="020B0606030504020204" pitchFamily="34" charset="0"/>
              </a:rPr>
              <a:t>Commissioner</a:t>
            </a:r>
            <a:br>
              <a:rPr lang="en-US" b="0" i="1" dirty="0">
                <a:solidFill>
                  <a:srgbClr val="131E29"/>
                </a:solidFill>
                <a:effectLst/>
                <a:latin typeface="Open Sans" panose="020B0606030504020204" pitchFamily="34" charset="0"/>
                <a:ea typeface="Open Sans" panose="020B0606030504020204" pitchFamily="34" charset="0"/>
                <a:cs typeface="Open Sans" panose="020B0606030504020204" pitchFamily="34" charset="0"/>
              </a:rPr>
            </a:br>
            <a:r>
              <a:rPr lang="en-US" b="0" i="1" dirty="0">
                <a:solidFill>
                  <a:srgbClr val="131E29"/>
                </a:solidFill>
                <a:effectLst/>
                <a:latin typeface="Open Sans" panose="020B0606030504020204" pitchFamily="34" charset="0"/>
                <a:ea typeface="Open Sans" panose="020B0606030504020204" pitchFamily="34" charset="0"/>
                <a:cs typeface="Open Sans" panose="020B0606030504020204" pitchFamily="34" charset="0"/>
              </a:rPr>
              <a:t>Veterans Services</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12">
            <a:extLst>
              <a:ext uri="{FF2B5EF4-FFF2-40B4-BE49-F238E27FC236}">
                <a16:creationId xmlns:a16="http://schemas.microsoft.com/office/drawing/2014/main" id="{E859F17C-B78C-4039-AEF9-9CCD4A9234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1926" y="3394845"/>
            <a:ext cx="1246408" cy="1558155"/>
          </a:xfrm>
          <a:prstGeom prst="rect">
            <a:avLst/>
          </a:prstGeom>
        </p:spPr>
      </p:pic>
      <p:pic>
        <p:nvPicPr>
          <p:cNvPr id="16" name="Picture 15">
            <a:extLst>
              <a:ext uri="{FF2B5EF4-FFF2-40B4-BE49-F238E27FC236}">
                <a16:creationId xmlns:a16="http://schemas.microsoft.com/office/drawing/2014/main" id="{FE14833D-7C76-4A44-8E91-BC6303EAE1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3512" y="3394845"/>
            <a:ext cx="1306218" cy="1641322"/>
          </a:xfrm>
          <a:prstGeom prst="rect">
            <a:avLst/>
          </a:prstGeom>
        </p:spPr>
      </p:pic>
      <p:sp>
        <p:nvSpPr>
          <p:cNvPr id="18" name="TextBox 17">
            <a:extLst>
              <a:ext uri="{FF2B5EF4-FFF2-40B4-BE49-F238E27FC236}">
                <a16:creationId xmlns:a16="http://schemas.microsoft.com/office/drawing/2014/main" id="{43C881C3-DB97-4CCB-8180-9317DCF5A7EB}"/>
              </a:ext>
            </a:extLst>
          </p:cNvPr>
          <p:cNvSpPr txBox="1"/>
          <p:nvPr/>
        </p:nvSpPr>
        <p:spPr>
          <a:xfrm>
            <a:off x="3884846" y="5026550"/>
            <a:ext cx="1678658" cy="861774"/>
          </a:xfrm>
          <a:prstGeom prst="rect">
            <a:avLst/>
          </a:prstGeom>
          <a:noFill/>
        </p:spPr>
        <p:txBody>
          <a:bodyPr wrap="square">
            <a:spAutoFit/>
          </a:bodyPr>
          <a:lstStyle/>
          <a:p>
            <a:r>
              <a:rPr lang="en-US" sz="1000" b="1" i="0" dirty="0">
                <a:solidFill>
                  <a:srgbClr val="131E29"/>
                </a:solidFill>
                <a:effectLst/>
                <a:latin typeface="Open Sans" panose="020B0606030504020204" pitchFamily="34" charset="0"/>
              </a:rPr>
              <a:t>Deputy Commissioner</a:t>
            </a:r>
            <a:br>
              <a:rPr lang="en-US" sz="1000" b="1" dirty="0"/>
            </a:br>
            <a:r>
              <a:rPr lang="en-US" sz="1000" b="1" i="0" dirty="0">
                <a:solidFill>
                  <a:srgbClr val="131E29"/>
                </a:solidFill>
                <a:effectLst/>
                <a:latin typeface="Open Sans" panose="020B0606030504020204" pitchFamily="34" charset="0"/>
              </a:rPr>
              <a:t>Mike Scholes</a:t>
            </a:r>
            <a:br>
              <a:rPr lang="en-US" sz="1000" dirty="0"/>
            </a:br>
            <a:r>
              <a:rPr lang="en-US" sz="1000" b="0" i="0" dirty="0">
                <a:solidFill>
                  <a:srgbClr val="131E29"/>
                </a:solidFill>
                <a:effectLst/>
                <a:latin typeface="Open Sans" panose="020B0606030504020204" pitchFamily="34" charset="0"/>
              </a:rPr>
              <a:t>312 Rosa L. Parks Avenue 13th Floor</a:t>
            </a:r>
            <a:br>
              <a:rPr lang="en-US" sz="1000" dirty="0"/>
            </a:br>
            <a:r>
              <a:rPr lang="en-US" sz="1000" b="0" i="0" dirty="0" err="1">
                <a:solidFill>
                  <a:srgbClr val="131E29"/>
                </a:solidFill>
                <a:effectLst/>
                <a:latin typeface="Open Sans" panose="020B0606030504020204" pitchFamily="34" charset="0"/>
              </a:rPr>
              <a:t>Nashville,TN</a:t>
            </a:r>
            <a:r>
              <a:rPr lang="en-US" sz="1000" b="0" i="0" dirty="0">
                <a:solidFill>
                  <a:srgbClr val="131E29"/>
                </a:solidFill>
                <a:effectLst/>
                <a:latin typeface="Open Sans" panose="020B0606030504020204" pitchFamily="34" charset="0"/>
              </a:rPr>
              <a:t> 37243</a:t>
            </a:r>
            <a:endParaRPr lang="en-US" sz="1000" dirty="0"/>
          </a:p>
        </p:txBody>
      </p:sp>
      <p:sp>
        <p:nvSpPr>
          <p:cNvPr id="20" name="TextBox 19">
            <a:extLst>
              <a:ext uri="{FF2B5EF4-FFF2-40B4-BE49-F238E27FC236}">
                <a16:creationId xmlns:a16="http://schemas.microsoft.com/office/drawing/2014/main" id="{E1CDF62F-95EC-4493-A71C-F387AD218761}"/>
              </a:ext>
            </a:extLst>
          </p:cNvPr>
          <p:cNvSpPr txBox="1"/>
          <p:nvPr/>
        </p:nvSpPr>
        <p:spPr>
          <a:xfrm>
            <a:off x="6858000" y="5052752"/>
            <a:ext cx="2129161" cy="861774"/>
          </a:xfrm>
          <a:prstGeom prst="rect">
            <a:avLst/>
          </a:prstGeom>
          <a:noFill/>
        </p:spPr>
        <p:txBody>
          <a:bodyPr wrap="square">
            <a:spAutoFit/>
          </a:bodyPr>
          <a:lstStyle/>
          <a:p>
            <a:r>
              <a:rPr lang="en-US" sz="1000" b="1" i="0" dirty="0">
                <a:solidFill>
                  <a:srgbClr val="131E29"/>
                </a:solidFill>
                <a:effectLst/>
                <a:latin typeface="Open Sans" panose="020B0606030504020204" pitchFamily="34" charset="0"/>
              </a:rPr>
              <a:t>A</a:t>
            </a:r>
            <a:r>
              <a:rPr lang="en-US" sz="1000" b="1" i="0" dirty="0">
                <a:solidFill>
                  <a:srgbClr val="131E29"/>
                </a:solidFill>
                <a:effectLst/>
                <a:latin typeface="Open Sans" panose="020B0606030504020204" pitchFamily="34" charset="0"/>
                <a:ea typeface="Open Sans" panose="020B0606030504020204" pitchFamily="34" charset="0"/>
                <a:cs typeface="Open Sans" panose="020B0606030504020204" pitchFamily="34" charset="0"/>
              </a:rPr>
              <a:t>ssistant Commissioner</a:t>
            </a:r>
            <a:br>
              <a:rPr lang="en-US" sz="1000" b="1" dirty="0">
                <a:latin typeface="Open Sans" panose="020B0606030504020204" pitchFamily="34" charset="0"/>
                <a:ea typeface="Open Sans" panose="020B0606030504020204" pitchFamily="34" charset="0"/>
                <a:cs typeface="Open Sans" panose="020B0606030504020204" pitchFamily="34" charset="0"/>
              </a:rPr>
            </a:br>
            <a:r>
              <a:rPr lang="en-US" sz="1000" i="0" dirty="0">
                <a:solidFill>
                  <a:srgbClr val="131E29"/>
                </a:solidFill>
                <a:effectLst/>
                <a:latin typeface="Open Sans" panose="020B0606030504020204" pitchFamily="34" charset="0"/>
                <a:ea typeface="Open Sans" panose="020B0606030504020204" pitchFamily="34" charset="0"/>
                <a:cs typeface="Open Sans" panose="020B0606030504020204" pitchFamily="34" charset="0"/>
              </a:rPr>
              <a:t>Cemetery Operations</a:t>
            </a:r>
            <a:br>
              <a:rPr lang="en-US" sz="1000" dirty="0">
                <a:latin typeface="Open Sans" panose="020B0606030504020204" pitchFamily="34" charset="0"/>
                <a:ea typeface="Open Sans" panose="020B0606030504020204" pitchFamily="34" charset="0"/>
                <a:cs typeface="Open Sans" panose="020B0606030504020204" pitchFamily="34" charset="0"/>
              </a:rPr>
            </a:br>
            <a:r>
              <a:rPr lang="en-US" sz="1000" i="0" dirty="0">
                <a:solidFill>
                  <a:srgbClr val="131E29"/>
                </a:solidFill>
                <a:effectLst/>
                <a:latin typeface="Open Sans" panose="020B0606030504020204" pitchFamily="34" charset="0"/>
                <a:ea typeface="Open Sans" panose="020B0606030504020204" pitchFamily="34" charset="0"/>
                <a:cs typeface="Open Sans" panose="020B0606030504020204" pitchFamily="34" charset="0"/>
              </a:rPr>
              <a:t>Patrick Rice</a:t>
            </a:r>
            <a:br>
              <a:rPr lang="en-US" sz="1000" dirty="0">
                <a:latin typeface="Open Sans" panose="020B0606030504020204" pitchFamily="34" charset="0"/>
                <a:ea typeface="Open Sans" panose="020B0606030504020204" pitchFamily="34" charset="0"/>
                <a:cs typeface="Open Sans" panose="020B0606030504020204" pitchFamily="34" charset="0"/>
              </a:rPr>
            </a:br>
            <a:r>
              <a:rPr lang="en-US" sz="1000" dirty="0">
                <a:latin typeface="Open Sans" panose="020B0606030504020204" pitchFamily="34" charset="0"/>
                <a:ea typeface="Open Sans" panose="020B0606030504020204" pitchFamily="34" charset="0"/>
                <a:cs typeface="Open Sans" panose="020B0606030504020204" pitchFamily="34" charset="0"/>
              </a:rPr>
              <a:t>5901 Lyons View Pike</a:t>
            </a:r>
          </a:p>
          <a:p>
            <a:r>
              <a:rPr lang="en-US" sz="1000" b="0" i="0" dirty="0">
                <a:solidFill>
                  <a:srgbClr val="131E29"/>
                </a:solidFill>
                <a:effectLst/>
                <a:latin typeface="Open Sans" panose="020B0606030504020204" pitchFamily="34" charset="0"/>
                <a:ea typeface="Open Sans" panose="020B0606030504020204" pitchFamily="34" charset="0"/>
                <a:cs typeface="Open Sans" panose="020B0606030504020204" pitchFamily="34" charset="0"/>
              </a:rPr>
              <a:t>Knoxville, TN </a:t>
            </a:r>
            <a:r>
              <a:rPr lang="en-US" sz="1000" dirty="0">
                <a:solidFill>
                  <a:srgbClr val="131E29"/>
                </a:solidFill>
                <a:latin typeface="Open Sans" panose="020B0606030504020204" pitchFamily="34" charset="0"/>
                <a:ea typeface="Open Sans" panose="020B0606030504020204" pitchFamily="34" charset="0"/>
                <a:cs typeface="Open Sans" panose="020B0606030504020204" pitchFamily="34" charset="0"/>
              </a:rPr>
              <a:t>37919</a:t>
            </a:r>
            <a:endParaRPr lang="en-US" sz="10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17822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TDVS-Nashville</a:t>
            </a:r>
          </a:p>
        </p:txBody>
      </p:sp>
      <p:sp>
        <p:nvSpPr>
          <p:cNvPr id="3" name="Content Placeholder 2"/>
          <p:cNvSpPr>
            <a:spLocks noGrp="1"/>
          </p:cNvSpPr>
          <p:nvPr>
            <p:ph idx="1"/>
          </p:nvPr>
        </p:nvSpPr>
        <p:spPr>
          <a:xfrm>
            <a:off x="0" y="1143000"/>
            <a:ext cx="9067800" cy="5009265"/>
          </a:xfrm>
        </p:spPr>
        <p:txBody>
          <a:bodyPr>
            <a:normAutofit/>
          </a:bodyPr>
          <a:lstStyle/>
          <a:p>
            <a:endParaRPr lang="en-US" dirty="0"/>
          </a:p>
          <a:p>
            <a:pPr marL="0" indent="0">
              <a:buNone/>
            </a:pPr>
            <a:endParaRPr lang="en-US" dirty="0"/>
          </a:p>
          <a:p>
            <a:endParaRPr lang="en-US" dirty="0"/>
          </a:p>
          <a:p>
            <a:pPr marL="457200" lvl="1" indent="0" algn="ctr">
              <a:buNone/>
            </a:pPr>
            <a:r>
              <a:rPr lang="en-US" sz="3200" dirty="0"/>
              <a:t>Questions?</a:t>
            </a:r>
          </a:p>
        </p:txBody>
      </p:sp>
      <p:pic>
        <p:nvPicPr>
          <p:cNvPr id="5" name="Picture 4">
            <a:extLst>
              <a:ext uri="{FF2B5EF4-FFF2-40B4-BE49-F238E27FC236}">
                <a16:creationId xmlns:a16="http://schemas.microsoft.com/office/drawing/2014/main" id="{8008BB17-1C67-432B-BB3F-B43717565F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37159" y="1271629"/>
            <a:ext cx="7269681" cy="47481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a:extLst>
              <a:ext uri="{FF2B5EF4-FFF2-40B4-BE49-F238E27FC236}">
                <a16:creationId xmlns:a16="http://schemas.microsoft.com/office/drawing/2014/main" id="{CC739350-1CDA-4C85-95D2-5D262E256667}"/>
              </a:ext>
            </a:extLst>
          </p:cNvPr>
          <p:cNvSpPr txBox="1"/>
          <p:nvPr/>
        </p:nvSpPr>
        <p:spPr>
          <a:xfrm>
            <a:off x="5334000" y="1447800"/>
            <a:ext cx="2438400" cy="584775"/>
          </a:xfrm>
          <a:prstGeom prst="rect">
            <a:avLst/>
          </a:prstGeom>
          <a:noFill/>
        </p:spPr>
        <p:txBody>
          <a:bodyPr wrap="square" rtlCol="0">
            <a:spAutoFit/>
          </a:bodyPr>
          <a:lstStyle/>
          <a:p>
            <a:r>
              <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rPr>
              <a:t>Questions?</a:t>
            </a:r>
          </a:p>
        </p:txBody>
      </p:sp>
    </p:spTree>
    <p:extLst>
      <p:ext uri="{BB962C8B-B14F-4D97-AF65-F5344CB8AC3E}">
        <p14:creationId xmlns:p14="http://schemas.microsoft.com/office/powerpoint/2010/main" val="1514920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TDVS</a:t>
            </a:r>
          </a:p>
        </p:txBody>
      </p:sp>
      <p:sp>
        <p:nvSpPr>
          <p:cNvPr id="3" name="Content Placeholder 2"/>
          <p:cNvSpPr>
            <a:spLocks noGrp="1"/>
          </p:cNvSpPr>
          <p:nvPr>
            <p:ph idx="1"/>
          </p:nvPr>
        </p:nvSpPr>
        <p:spPr/>
        <p:txBody>
          <a:bodyPr>
            <a:normAutofit fontScale="92500" lnSpcReduction="10000"/>
          </a:bodyPr>
          <a:lstStyle/>
          <a:p>
            <a:pPr marL="0" marR="0">
              <a:spcBef>
                <a:spcPts val="0"/>
              </a:spcBef>
              <a:spcAft>
                <a:spcPts val="0"/>
              </a:spcAft>
            </a:pPr>
            <a:r>
              <a:rPr lang="en-US" sz="1700" dirty="0"/>
              <a:t> </a:t>
            </a:r>
            <a:r>
              <a:rPr lang="en-US" sz="1700" b="1" dirty="0">
                <a:effectLst/>
                <a:latin typeface="Open Sans" panose="020B0606030504020204" pitchFamily="34" charset="0"/>
                <a:ea typeface="Calibri" panose="020F0502020204030204" pitchFamily="34" charset="0"/>
                <a:cs typeface="Arial" panose="020B0604020202020204" pitchFamily="34" charset="0"/>
              </a:rPr>
              <a:t>Mission: </a:t>
            </a:r>
            <a:r>
              <a:rPr lang="en-US" sz="1700" dirty="0">
                <a:effectLst/>
                <a:latin typeface="Open Sans" panose="020B0606030504020204" pitchFamily="34" charset="0"/>
                <a:ea typeface="Calibri" panose="020F0502020204030204" pitchFamily="34" charset="0"/>
                <a:cs typeface="Arial" panose="020B0604020202020204" pitchFamily="34" charset="0"/>
              </a:rPr>
              <a:t>Our mission is to serve veterans of all eras through passionate advocacy, informative outreach, and an honorable final resting place.  </a:t>
            </a:r>
          </a:p>
          <a:p>
            <a:pPr marL="0" marR="0">
              <a:spcBef>
                <a:spcPts val="0"/>
              </a:spcBef>
              <a:spcAft>
                <a:spcPts val="0"/>
              </a:spcAft>
            </a:pPr>
            <a:endParaRPr lang="en-US" sz="1700" dirty="0">
              <a:effectLst/>
              <a:latin typeface="Open Sans" panose="020B0606030504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700" b="1" dirty="0">
                <a:effectLst/>
                <a:latin typeface="Open Sans" panose="020B0606030504020204" pitchFamily="34" charset="0"/>
                <a:ea typeface="Calibri" panose="020F0502020204030204" pitchFamily="34" charset="0"/>
                <a:cs typeface="Arial" panose="020B0604020202020204" pitchFamily="34" charset="0"/>
              </a:rPr>
              <a:t>Vision: </a:t>
            </a:r>
            <a:r>
              <a:rPr lang="en-US" sz="1700" dirty="0">
                <a:effectLst/>
                <a:latin typeface="Open Sans" panose="020B0606030504020204" pitchFamily="34" charset="0"/>
                <a:ea typeface="Calibri" panose="020F0502020204030204" pitchFamily="34" charset="0"/>
                <a:cs typeface="Arial" panose="020B0604020202020204" pitchFamily="34" charset="0"/>
              </a:rPr>
              <a:t>To make Tennessee the national leader in serving veterans and their families.  </a:t>
            </a:r>
          </a:p>
          <a:p>
            <a:pPr marL="0" indent="0">
              <a:spcBef>
                <a:spcPts val="0"/>
              </a:spcBef>
              <a:buNone/>
            </a:pPr>
            <a:endParaRPr lang="en-US" dirty="0"/>
          </a:p>
          <a:p>
            <a:pPr marL="0" indent="0">
              <a:spcBef>
                <a:spcPts val="0"/>
              </a:spcBef>
              <a:buNone/>
            </a:pPr>
            <a:endParaRPr lang="en-US" sz="1050" b="1" dirty="0"/>
          </a:p>
          <a:p>
            <a:pPr marL="0" indent="0">
              <a:spcBef>
                <a:spcPts val="0"/>
              </a:spcBef>
              <a:buNone/>
            </a:pPr>
            <a:endParaRPr lang="en-US" sz="1050" b="1" dirty="0"/>
          </a:p>
          <a:p>
            <a:pPr marL="0" indent="0">
              <a:spcBef>
                <a:spcPts val="0"/>
              </a:spcBef>
              <a:buNone/>
            </a:pPr>
            <a:r>
              <a:rPr lang="en-US" sz="1500" b="1" dirty="0"/>
              <a:t>About </a:t>
            </a:r>
          </a:p>
          <a:p>
            <a:pPr marL="0" indent="0">
              <a:spcBef>
                <a:spcPts val="0"/>
              </a:spcBef>
              <a:buNone/>
            </a:pPr>
            <a:endParaRPr lang="en-US" sz="1500" b="1" dirty="0"/>
          </a:p>
          <a:p>
            <a:pPr marL="0" indent="0" algn="just">
              <a:spcBef>
                <a:spcPts val="0"/>
              </a:spcBef>
              <a:buNone/>
            </a:pPr>
            <a:r>
              <a:rPr lang="en-US" sz="1500" dirty="0"/>
              <a:t>The Tennessee State Veterans Cemeteries are in Nashville, Knoxville, Memphis and Parkers Crossroads Tennessee.  The Administration Building is open 5 days a week; Monday - Friday from 8:00AM - 4:30PM, excluding holidays. The cemetery grounds are open every day from dawn to dusk. </a:t>
            </a:r>
          </a:p>
          <a:p>
            <a:pPr marL="0" indent="0" algn="just">
              <a:spcBef>
                <a:spcPts val="0"/>
              </a:spcBef>
              <a:buNone/>
            </a:pPr>
            <a:endParaRPr lang="en-US" sz="1500" dirty="0"/>
          </a:p>
          <a:p>
            <a:pPr marL="0" indent="0" algn="just">
              <a:spcBef>
                <a:spcPts val="0"/>
              </a:spcBef>
              <a:buNone/>
            </a:pPr>
            <a:r>
              <a:rPr lang="en-US" sz="1500" dirty="0"/>
              <a:t>Please note that Tennessee State Veterans Cemeteries do not make funeral arrangements, provide mortuary services or perform cremations. </a:t>
            </a:r>
          </a:p>
          <a:p>
            <a:pPr marL="0" indent="0">
              <a:spcBef>
                <a:spcPts val="0"/>
              </a:spcBef>
              <a:buNone/>
            </a:pPr>
            <a:endParaRPr lang="en-US" sz="1500" b="1" dirty="0"/>
          </a:p>
          <a:p>
            <a:pPr marL="0" indent="0">
              <a:spcBef>
                <a:spcPts val="0"/>
              </a:spcBef>
              <a:buNone/>
            </a:pPr>
            <a:r>
              <a:rPr lang="en-US" sz="1500" b="1" dirty="0"/>
              <a:t>Scheduling &amp; Services </a:t>
            </a:r>
          </a:p>
          <a:p>
            <a:pPr marL="0" indent="0">
              <a:spcBef>
                <a:spcPts val="0"/>
              </a:spcBef>
              <a:buNone/>
            </a:pPr>
            <a:endParaRPr lang="en-US" sz="1500" dirty="0"/>
          </a:p>
          <a:p>
            <a:pPr marL="0" indent="0" algn="just">
              <a:spcBef>
                <a:spcPts val="0"/>
              </a:spcBef>
              <a:buNone/>
            </a:pPr>
            <a:r>
              <a:rPr lang="en-US" sz="1500" dirty="0"/>
              <a:t>Cemetery staff may schedule a service once the burial application is received along with supporting documentation. New applications will be processed for eligibility in the order received. All graves are assigned based on a first come, first serve basis and cannot be selected in advance. Eligible dependents (spouse/child) are placed in the same burial space (in-ground/niche/crypt). In the event both spouses are eligible veterans; each would be entitled to their own space; however, no reservations of spaces are accepted. </a:t>
            </a:r>
          </a:p>
          <a:p>
            <a:pPr>
              <a:spcBef>
                <a:spcPts val="0"/>
              </a:spcBef>
            </a:pPr>
            <a:endParaRPr lang="en-US" sz="1500" dirty="0"/>
          </a:p>
          <a:p>
            <a:pPr marL="0" indent="0">
              <a:spcBef>
                <a:spcPts val="0"/>
              </a:spcBef>
              <a:buNone/>
            </a:pPr>
            <a:r>
              <a:rPr lang="en-US" sz="1500" dirty="0"/>
              <a:t>Contact the cemetery in your area for service times.</a:t>
            </a:r>
          </a:p>
          <a:p>
            <a:endParaRPr lang="en-US" dirty="0"/>
          </a:p>
        </p:txBody>
      </p:sp>
    </p:spTree>
    <p:extLst>
      <p:ext uri="{BB962C8B-B14F-4D97-AF65-F5344CB8AC3E}">
        <p14:creationId xmlns:p14="http://schemas.microsoft.com/office/powerpoint/2010/main" val="3458355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100" dirty="0"/>
              <a:t>Tennessee State Veterans Cemeteries</a:t>
            </a:r>
          </a:p>
        </p:txBody>
      </p:sp>
      <p:sp>
        <p:nvSpPr>
          <p:cNvPr id="7" name="Freeform 6"/>
          <p:cNvSpPr/>
          <p:nvPr/>
        </p:nvSpPr>
        <p:spPr>
          <a:xfrm>
            <a:off x="5600700" y="1714501"/>
            <a:ext cx="2286000" cy="1028700"/>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74291" tIns="74291" rIns="74291" bIns="74291" numCol="1" spcCol="1270" anchor="ctr" anchorCtr="0">
            <a:noAutofit/>
          </a:bodyPr>
          <a:lstStyle/>
          <a:p>
            <a:pPr algn="ctr" defTabSz="333375">
              <a:lnSpc>
                <a:spcPct val="90000"/>
              </a:lnSpc>
              <a:spcBef>
                <a:spcPct val="0"/>
              </a:spcBef>
              <a:spcAft>
                <a:spcPct val="35000"/>
              </a:spcAft>
            </a:pPr>
            <a:r>
              <a:rPr lang="en-US" sz="750" b="1" dirty="0">
                <a:solidFill>
                  <a:schemeClr val="tx1"/>
                </a:solidFill>
                <a:latin typeface="Open Sans" panose="020B0606030504020204" pitchFamily="34" charset="0"/>
                <a:ea typeface="Open Sans" panose="020B0606030504020204" pitchFamily="34" charset="0"/>
                <a:cs typeface="Open Sans" panose="020B0606030504020204" pitchFamily="34" charset="0"/>
              </a:rPr>
              <a:t>East Tennessee State Veterans Cemetery</a:t>
            </a:r>
          </a:p>
          <a:p>
            <a:pPr algn="ctr" defTabSz="333375">
              <a:lnSpc>
                <a:spcPct val="90000"/>
              </a:lnSpc>
              <a:spcBef>
                <a:spcPct val="0"/>
              </a:spcBef>
              <a:spcAft>
                <a:spcPct val="35000"/>
              </a:spcAft>
            </a:pPr>
            <a:r>
              <a:rPr lang="en-US" sz="750"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Director Kevin Knowles</a:t>
            </a:r>
          </a:p>
          <a:p>
            <a:pPr algn="ctr" defTabSz="333375">
              <a:lnSpc>
                <a:spcPct val="90000"/>
              </a:lnSpc>
              <a:spcBef>
                <a:spcPct val="0"/>
              </a:spcBef>
              <a:spcAft>
                <a:spcPct val="35000"/>
              </a:spcAft>
            </a:pPr>
            <a:r>
              <a:rPr lang="en-US" sz="750" dirty="0">
                <a:solidFill>
                  <a:schemeClr val="tx1"/>
                </a:solidFill>
                <a:latin typeface="Open Sans" panose="020B0606030504020204" pitchFamily="34" charset="0"/>
                <a:ea typeface="Open Sans" panose="020B0606030504020204" pitchFamily="34" charset="0"/>
                <a:cs typeface="Open Sans" panose="020B0606030504020204" pitchFamily="34" charset="0"/>
              </a:rPr>
              <a:t>2200 E. Gov. John Sevier Hwy 168</a:t>
            </a:r>
          </a:p>
          <a:p>
            <a:pPr algn="ctr" defTabSz="333375">
              <a:lnSpc>
                <a:spcPct val="90000"/>
              </a:lnSpc>
              <a:spcBef>
                <a:spcPct val="0"/>
              </a:spcBef>
              <a:spcAft>
                <a:spcPct val="35000"/>
              </a:spcAft>
            </a:pPr>
            <a:r>
              <a:rPr lang="en-US" sz="750" dirty="0">
                <a:solidFill>
                  <a:schemeClr val="tx1"/>
                </a:solidFill>
                <a:latin typeface="Open Sans" panose="020B0606030504020204" pitchFamily="34" charset="0"/>
                <a:ea typeface="Open Sans" panose="020B0606030504020204" pitchFamily="34" charset="0"/>
                <a:cs typeface="Open Sans" panose="020B0606030504020204" pitchFamily="34" charset="0"/>
              </a:rPr>
              <a:t>Knoxville, TN 37920</a:t>
            </a:r>
          </a:p>
          <a:p>
            <a:pPr algn="ctr" defTabSz="333375">
              <a:lnSpc>
                <a:spcPct val="90000"/>
              </a:lnSpc>
              <a:spcBef>
                <a:spcPct val="0"/>
              </a:spcBef>
              <a:spcAft>
                <a:spcPct val="35000"/>
              </a:spcAft>
            </a:pPr>
            <a:r>
              <a:rPr lang="en-US" sz="750" dirty="0">
                <a:solidFill>
                  <a:schemeClr val="tx1"/>
                </a:solidFill>
                <a:latin typeface="Open Sans" panose="020B0606030504020204" pitchFamily="34" charset="0"/>
                <a:ea typeface="Open Sans" panose="020B0606030504020204" pitchFamily="34" charset="0"/>
                <a:cs typeface="Open Sans" panose="020B0606030504020204" pitchFamily="34" charset="0"/>
              </a:rPr>
              <a:t>865-577-3228</a:t>
            </a:r>
          </a:p>
          <a:p>
            <a:pPr algn="ctr" defTabSz="333375">
              <a:lnSpc>
                <a:spcPct val="90000"/>
              </a:lnSpc>
              <a:spcBef>
                <a:spcPct val="0"/>
              </a:spcBef>
              <a:spcAft>
                <a:spcPct val="35000"/>
              </a:spcAft>
            </a:pPr>
            <a:r>
              <a:rPr lang="en-US" sz="750" i="1" dirty="0">
                <a:solidFill>
                  <a:schemeClr val="tx1"/>
                </a:solidFill>
                <a:latin typeface="Open Sans" panose="020B0606030504020204" pitchFamily="34" charset="0"/>
                <a:ea typeface="Open Sans" panose="020B0606030504020204" pitchFamily="34" charset="0"/>
                <a:cs typeface="Open Sans" panose="020B0606030504020204" pitchFamily="34" charset="0"/>
              </a:rPr>
              <a:t>Established in August 2011</a:t>
            </a:r>
          </a:p>
        </p:txBody>
      </p:sp>
      <p:sp>
        <p:nvSpPr>
          <p:cNvPr id="8" name="Freeform 7"/>
          <p:cNvSpPr/>
          <p:nvPr/>
        </p:nvSpPr>
        <p:spPr>
          <a:xfrm>
            <a:off x="3371851" y="3943351"/>
            <a:ext cx="2321048" cy="1214173"/>
          </a:xfrm>
          <a:custGeom>
            <a:avLst/>
            <a:gdLst>
              <a:gd name="connsiteX0" fmla="*/ 0 w 2497335"/>
              <a:gd name="connsiteY0" fmla="*/ 269822 h 1618898"/>
              <a:gd name="connsiteX1" fmla="*/ 269822 w 2497335"/>
              <a:gd name="connsiteY1" fmla="*/ 0 h 1618898"/>
              <a:gd name="connsiteX2" fmla="*/ 2227513 w 2497335"/>
              <a:gd name="connsiteY2" fmla="*/ 0 h 1618898"/>
              <a:gd name="connsiteX3" fmla="*/ 2497335 w 2497335"/>
              <a:gd name="connsiteY3" fmla="*/ 269822 h 1618898"/>
              <a:gd name="connsiteX4" fmla="*/ 2497335 w 2497335"/>
              <a:gd name="connsiteY4" fmla="*/ 1349076 h 1618898"/>
              <a:gd name="connsiteX5" fmla="*/ 2227513 w 2497335"/>
              <a:gd name="connsiteY5" fmla="*/ 1618898 h 1618898"/>
              <a:gd name="connsiteX6" fmla="*/ 269822 w 2497335"/>
              <a:gd name="connsiteY6" fmla="*/ 1618898 h 1618898"/>
              <a:gd name="connsiteX7" fmla="*/ 0 w 2497335"/>
              <a:gd name="connsiteY7" fmla="*/ 1349076 h 1618898"/>
              <a:gd name="connsiteX8" fmla="*/ 0 w 2497335"/>
              <a:gd name="connsiteY8" fmla="*/ 269822 h 161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618898">
                <a:moveTo>
                  <a:pt x="0" y="269822"/>
                </a:moveTo>
                <a:cubicBezTo>
                  <a:pt x="0" y="120803"/>
                  <a:pt x="120803" y="0"/>
                  <a:pt x="269822" y="0"/>
                </a:cubicBezTo>
                <a:lnTo>
                  <a:pt x="2227513" y="0"/>
                </a:lnTo>
                <a:cubicBezTo>
                  <a:pt x="2376532" y="0"/>
                  <a:pt x="2497335" y="120803"/>
                  <a:pt x="2497335" y="269822"/>
                </a:cubicBezTo>
                <a:lnTo>
                  <a:pt x="2497335" y="1349076"/>
                </a:lnTo>
                <a:cubicBezTo>
                  <a:pt x="2497335" y="1498095"/>
                  <a:pt x="2376532" y="1618898"/>
                  <a:pt x="2227513" y="1618898"/>
                </a:cubicBezTo>
                <a:lnTo>
                  <a:pt x="269822" y="1618898"/>
                </a:lnTo>
                <a:cubicBezTo>
                  <a:pt x="120803" y="1618898"/>
                  <a:pt x="0" y="1498095"/>
                  <a:pt x="0" y="1349076"/>
                </a:cubicBezTo>
                <a:lnTo>
                  <a:pt x="0" y="269822"/>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7846" tIns="87846" rIns="87846" bIns="87846" numCol="1" spcCol="1270" anchor="ctr" anchorCtr="0">
            <a:noAutofit/>
          </a:bodyPr>
          <a:lstStyle/>
          <a:p>
            <a:pPr algn="ctr" defTabSz="333375">
              <a:lnSpc>
                <a:spcPct val="90000"/>
              </a:lnSpc>
              <a:spcBef>
                <a:spcPct val="0"/>
              </a:spcBef>
              <a:spcAft>
                <a:spcPct val="35000"/>
              </a:spcAft>
            </a:pPr>
            <a:r>
              <a:rPr lang="en-US" sz="750" b="1" dirty="0">
                <a:solidFill>
                  <a:schemeClr val="tx1"/>
                </a:solidFill>
                <a:latin typeface="Open Sans" panose="020B0606030504020204" pitchFamily="34" charset="0"/>
                <a:ea typeface="Open Sans" panose="020B0606030504020204" pitchFamily="34" charset="0"/>
                <a:cs typeface="Open Sans" panose="020B0606030504020204" pitchFamily="34" charset="0"/>
              </a:rPr>
              <a:t>Middle Tennessee State Veterans Cemetery</a:t>
            </a:r>
          </a:p>
          <a:p>
            <a:pPr algn="ctr" defTabSz="333375">
              <a:lnSpc>
                <a:spcPct val="90000"/>
              </a:lnSpc>
              <a:spcBef>
                <a:spcPct val="0"/>
              </a:spcBef>
              <a:spcAft>
                <a:spcPct val="35000"/>
              </a:spcAft>
            </a:pPr>
            <a:r>
              <a:rPr lang="en-US" sz="750"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Director Robert Million</a:t>
            </a:r>
          </a:p>
          <a:p>
            <a:pPr algn="ctr" defTabSz="333375">
              <a:lnSpc>
                <a:spcPct val="90000"/>
              </a:lnSpc>
              <a:spcBef>
                <a:spcPct val="0"/>
              </a:spcBef>
              <a:spcAft>
                <a:spcPct val="35000"/>
              </a:spcAft>
            </a:pPr>
            <a:r>
              <a:rPr lang="en-US" sz="750" dirty="0">
                <a:solidFill>
                  <a:schemeClr val="tx1"/>
                </a:solidFill>
                <a:latin typeface="Open Sans" panose="020B0606030504020204" pitchFamily="34" charset="0"/>
                <a:ea typeface="Open Sans" panose="020B0606030504020204" pitchFamily="34" charset="0"/>
                <a:cs typeface="Open Sans" panose="020B0606030504020204" pitchFamily="34" charset="0"/>
              </a:rPr>
              <a:t>7931 McCrory Lane</a:t>
            </a:r>
          </a:p>
          <a:p>
            <a:pPr algn="ctr" defTabSz="333375">
              <a:lnSpc>
                <a:spcPct val="90000"/>
              </a:lnSpc>
              <a:spcBef>
                <a:spcPct val="0"/>
              </a:spcBef>
              <a:spcAft>
                <a:spcPct val="35000"/>
              </a:spcAft>
            </a:pPr>
            <a:r>
              <a:rPr lang="en-US" sz="750" dirty="0">
                <a:solidFill>
                  <a:schemeClr val="tx1"/>
                </a:solidFill>
                <a:latin typeface="Open Sans" panose="020B0606030504020204" pitchFamily="34" charset="0"/>
                <a:ea typeface="Open Sans" panose="020B0606030504020204" pitchFamily="34" charset="0"/>
                <a:cs typeface="Open Sans" panose="020B0606030504020204" pitchFamily="34" charset="0"/>
              </a:rPr>
              <a:t>Nashville TN 37221</a:t>
            </a:r>
          </a:p>
          <a:p>
            <a:pPr algn="ctr" defTabSz="333375">
              <a:lnSpc>
                <a:spcPct val="90000"/>
              </a:lnSpc>
              <a:spcBef>
                <a:spcPct val="0"/>
              </a:spcBef>
              <a:spcAft>
                <a:spcPct val="35000"/>
              </a:spcAft>
            </a:pPr>
            <a:r>
              <a:rPr lang="en-US" sz="750" dirty="0">
                <a:solidFill>
                  <a:schemeClr val="tx1"/>
                </a:solidFill>
                <a:latin typeface="Open Sans" panose="020B0606030504020204" pitchFamily="34" charset="0"/>
                <a:ea typeface="Open Sans" panose="020B0606030504020204" pitchFamily="34" charset="0"/>
                <a:cs typeface="Open Sans" panose="020B0606030504020204" pitchFamily="34" charset="0"/>
              </a:rPr>
              <a:t>615-532-2238</a:t>
            </a:r>
          </a:p>
          <a:p>
            <a:pPr algn="ctr" defTabSz="333375">
              <a:lnSpc>
                <a:spcPct val="90000"/>
              </a:lnSpc>
              <a:spcBef>
                <a:spcPct val="0"/>
              </a:spcBef>
              <a:spcAft>
                <a:spcPct val="35000"/>
              </a:spcAft>
            </a:pPr>
            <a:r>
              <a:rPr lang="en-US" sz="750" i="1" dirty="0">
                <a:solidFill>
                  <a:schemeClr val="tx1"/>
                </a:solidFill>
                <a:latin typeface="Open Sans" panose="020B0606030504020204" pitchFamily="34" charset="0"/>
                <a:ea typeface="Open Sans" panose="020B0606030504020204" pitchFamily="34" charset="0"/>
                <a:cs typeface="Open Sans" panose="020B0606030504020204" pitchFamily="34" charset="0"/>
              </a:rPr>
              <a:t>Established January 1993</a:t>
            </a:r>
          </a:p>
        </p:txBody>
      </p:sp>
      <p:sp>
        <p:nvSpPr>
          <p:cNvPr id="9" name="Freeform 8"/>
          <p:cNvSpPr/>
          <p:nvPr/>
        </p:nvSpPr>
        <p:spPr>
          <a:xfrm>
            <a:off x="3399748" y="1714501"/>
            <a:ext cx="2114550" cy="1028700"/>
          </a:xfrm>
          <a:custGeom>
            <a:avLst/>
            <a:gdLst>
              <a:gd name="connsiteX0" fmla="*/ 0 w 2497335"/>
              <a:gd name="connsiteY0" fmla="*/ 271919 h 1631484"/>
              <a:gd name="connsiteX1" fmla="*/ 271919 w 2497335"/>
              <a:gd name="connsiteY1" fmla="*/ 0 h 1631484"/>
              <a:gd name="connsiteX2" fmla="*/ 2225416 w 2497335"/>
              <a:gd name="connsiteY2" fmla="*/ 0 h 1631484"/>
              <a:gd name="connsiteX3" fmla="*/ 2497335 w 2497335"/>
              <a:gd name="connsiteY3" fmla="*/ 271919 h 1631484"/>
              <a:gd name="connsiteX4" fmla="*/ 2497335 w 2497335"/>
              <a:gd name="connsiteY4" fmla="*/ 1359565 h 1631484"/>
              <a:gd name="connsiteX5" fmla="*/ 2225416 w 2497335"/>
              <a:gd name="connsiteY5" fmla="*/ 1631484 h 1631484"/>
              <a:gd name="connsiteX6" fmla="*/ 271919 w 2497335"/>
              <a:gd name="connsiteY6" fmla="*/ 1631484 h 1631484"/>
              <a:gd name="connsiteX7" fmla="*/ 0 w 2497335"/>
              <a:gd name="connsiteY7" fmla="*/ 1359565 h 1631484"/>
              <a:gd name="connsiteX8" fmla="*/ 0 w 2497335"/>
              <a:gd name="connsiteY8" fmla="*/ 271919 h 163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631484">
                <a:moveTo>
                  <a:pt x="0" y="271919"/>
                </a:moveTo>
                <a:cubicBezTo>
                  <a:pt x="0" y="121742"/>
                  <a:pt x="121742" y="0"/>
                  <a:pt x="271919" y="0"/>
                </a:cubicBezTo>
                <a:lnTo>
                  <a:pt x="2225416" y="0"/>
                </a:lnTo>
                <a:cubicBezTo>
                  <a:pt x="2375593" y="0"/>
                  <a:pt x="2497335" y="121742"/>
                  <a:pt x="2497335" y="271919"/>
                </a:cubicBezTo>
                <a:lnTo>
                  <a:pt x="2497335" y="1359565"/>
                </a:lnTo>
                <a:cubicBezTo>
                  <a:pt x="2497335" y="1509742"/>
                  <a:pt x="2375593" y="1631484"/>
                  <a:pt x="2225416" y="1631484"/>
                </a:cubicBezTo>
                <a:lnTo>
                  <a:pt x="271919" y="1631484"/>
                </a:lnTo>
                <a:cubicBezTo>
                  <a:pt x="121742" y="1631484"/>
                  <a:pt x="0" y="1509742"/>
                  <a:pt x="0" y="1359565"/>
                </a:cubicBezTo>
                <a:lnTo>
                  <a:pt x="0" y="271919"/>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8307" tIns="88307" rIns="88307" bIns="88307" numCol="1" spcCol="1270" anchor="ctr" anchorCtr="0">
            <a:noAutofit/>
          </a:bodyPr>
          <a:lstStyle/>
          <a:p>
            <a:pPr algn="ctr" defTabSz="333375">
              <a:lnSpc>
                <a:spcPct val="90000"/>
              </a:lnSpc>
              <a:spcBef>
                <a:spcPct val="0"/>
              </a:spcBef>
              <a:spcAft>
                <a:spcPct val="35000"/>
              </a:spcAft>
            </a:pPr>
            <a:r>
              <a:rPr lang="en-US" sz="750" b="1" dirty="0">
                <a:solidFill>
                  <a:schemeClr val="tx1"/>
                </a:solidFill>
                <a:latin typeface="Open Sans" panose="020B0606030504020204" pitchFamily="34" charset="0"/>
                <a:ea typeface="Open Sans" panose="020B0606030504020204" pitchFamily="34" charset="0"/>
                <a:cs typeface="Open Sans" panose="020B0606030504020204" pitchFamily="34" charset="0"/>
              </a:rPr>
              <a:t>East Tennessee State Veterans Cemetery</a:t>
            </a:r>
            <a:br>
              <a:rPr lang="en-US" sz="750" b="1"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750" b="1" dirty="0">
                <a:solidFill>
                  <a:schemeClr val="tx1"/>
                </a:solidFill>
                <a:latin typeface="Open Sans" panose="020B0606030504020204" pitchFamily="34" charset="0"/>
                <a:ea typeface="Open Sans" panose="020B0606030504020204" pitchFamily="34" charset="0"/>
                <a:cs typeface="Open Sans" panose="020B0606030504020204" pitchFamily="34" charset="0"/>
              </a:rPr>
              <a:t>(Closed for first interments.)</a:t>
            </a:r>
          </a:p>
          <a:p>
            <a:pPr algn="ctr" defTabSz="333375">
              <a:lnSpc>
                <a:spcPct val="90000"/>
              </a:lnSpc>
              <a:spcBef>
                <a:spcPct val="0"/>
              </a:spcBef>
              <a:spcAft>
                <a:spcPct val="35000"/>
              </a:spcAft>
            </a:pPr>
            <a:r>
              <a:rPr lang="en-US" sz="750"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Director Kevin Knowles</a:t>
            </a:r>
          </a:p>
          <a:p>
            <a:pPr algn="ctr" defTabSz="333375">
              <a:lnSpc>
                <a:spcPct val="90000"/>
              </a:lnSpc>
              <a:spcBef>
                <a:spcPct val="0"/>
              </a:spcBef>
              <a:spcAft>
                <a:spcPct val="35000"/>
              </a:spcAft>
            </a:pPr>
            <a:r>
              <a:rPr lang="en-US" sz="750" dirty="0">
                <a:solidFill>
                  <a:schemeClr val="tx1"/>
                </a:solidFill>
                <a:latin typeface="Open Sans" panose="020B0606030504020204" pitchFamily="34" charset="0"/>
                <a:ea typeface="Open Sans" panose="020B0606030504020204" pitchFamily="34" charset="0"/>
                <a:cs typeface="Open Sans" panose="020B0606030504020204" pitchFamily="34" charset="0"/>
              </a:rPr>
              <a:t>5901 Lyons View Pike</a:t>
            </a:r>
          </a:p>
          <a:p>
            <a:pPr algn="ctr" defTabSz="333375">
              <a:lnSpc>
                <a:spcPct val="90000"/>
              </a:lnSpc>
              <a:spcBef>
                <a:spcPct val="0"/>
              </a:spcBef>
              <a:spcAft>
                <a:spcPct val="35000"/>
              </a:spcAft>
            </a:pPr>
            <a:r>
              <a:rPr lang="en-US" sz="750" dirty="0">
                <a:solidFill>
                  <a:schemeClr val="tx1"/>
                </a:solidFill>
                <a:latin typeface="Open Sans" panose="020B0606030504020204" pitchFamily="34" charset="0"/>
                <a:ea typeface="Open Sans" panose="020B0606030504020204" pitchFamily="34" charset="0"/>
                <a:cs typeface="Open Sans" panose="020B0606030504020204" pitchFamily="34" charset="0"/>
              </a:rPr>
              <a:t>Knoxville, TN 37919</a:t>
            </a:r>
          </a:p>
          <a:p>
            <a:pPr algn="ctr" defTabSz="333375">
              <a:lnSpc>
                <a:spcPct val="90000"/>
              </a:lnSpc>
              <a:spcBef>
                <a:spcPct val="0"/>
              </a:spcBef>
              <a:spcAft>
                <a:spcPct val="35000"/>
              </a:spcAft>
            </a:pPr>
            <a:r>
              <a:rPr lang="en-US" sz="750" dirty="0">
                <a:solidFill>
                  <a:schemeClr val="tx1"/>
                </a:solidFill>
                <a:latin typeface="Open Sans" panose="020B0606030504020204" pitchFamily="34" charset="0"/>
                <a:ea typeface="Open Sans" panose="020B0606030504020204" pitchFamily="34" charset="0"/>
                <a:cs typeface="Open Sans" panose="020B0606030504020204" pitchFamily="34" charset="0"/>
              </a:rPr>
              <a:t>865-577-3228</a:t>
            </a:r>
          </a:p>
          <a:p>
            <a:pPr algn="ctr" defTabSz="333375">
              <a:lnSpc>
                <a:spcPct val="90000"/>
              </a:lnSpc>
              <a:spcBef>
                <a:spcPct val="0"/>
              </a:spcBef>
              <a:spcAft>
                <a:spcPct val="35000"/>
              </a:spcAft>
            </a:pPr>
            <a:r>
              <a:rPr lang="en-US" sz="750" i="1" dirty="0">
                <a:solidFill>
                  <a:schemeClr val="tx1"/>
                </a:solidFill>
                <a:latin typeface="Open Sans" panose="020B0606030504020204" pitchFamily="34" charset="0"/>
                <a:ea typeface="Open Sans" panose="020B0606030504020204" pitchFamily="34" charset="0"/>
                <a:cs typeface="Open Sans" panose="020B0606030504020204" pitchFamily="34" charset="0"/>
              </a:rPr>
              <a:t>Established in August 1990</a:t>
            </a:r>
          </a:p>
        </p:txBody>
      </p:sp>
      <p:sp>
        <p:nvSpPr>
          <p:cNvPr id="10" name="Freeform 9"/>
          <p:cNvSpPr/>
          <p:nvPr/>
        </p:nvSpPr>
        <p:spPr>
          <a:xfrm>
            <a:off x="3399748" y="2857500"/>
            <a:ext cx="2200952" cy="1085850"/>
          </a:xfrm>
          <a:custGeom>
            <a:avLst/>
            <a:gdLst>
              <a:gd name="connsiteX0" fmla="*/ 0 w 2497335"/>
              <a:gd name="connsiteY0" fmla="*/ 278186 h 1669081"/>
              <a:gd name="connsiteX1" fmla="*/ 278186 w 2497335"/>
              <a:gd name="connsiteY1" fmla="*/ 0 h 1669081"/>
              <a:gd name="connsiteX2" fmla="*/ 2219149 w 2497335"/>
              <a:gd name="connsiteY2" fmla="*/ 0 h 1669081"/>
              <a:gd name="connsiteX3" fmla="*/ 2497335 w 2497335"/>
              <a:gd name="connsiteY3" fmla="*/ 278186 h 1669081"/>
              <a:gd name="connsiteX4" fmla="*/ 2497335 w 2497335"/>
              <a:gd name="connsiteY4" fmla="*/ 1390895 h 1669081"/>
              <a:gd name="connsiteX5" fmla="*/ 2219149 w 2497335"/>
              <a:gd name="connsiteY5" fmla="*/ 1669081 h 1669081"/>
              <a:gd name="connsiteX6" fmla="*/ 278186 w 2497335"/>
              <a:gd name="connsiteY6" fmla="*/ 1669081 h 1669081"/>
              <a:gd name="connsiteX7" fmla="*/ 0 w 2497335"/>
              <a:gd name="connsiteY7" fmla="*/ 1390895 h 1669081"/>
              <a:gd name="connsiteX8" fmla="*/ 0 w 2497335"/>
              <a:gd name="connsiteY8" fmla="*/ 278186 h 166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669081">
                <a:moveTo>
                  <a:pt x="0" y="278186"/>
                </a:moveTo>
                <a:cubicBezTo>
                  <a:pt x="0" y="124548"/>
                  <a:pt x="124548" y="0"/>
                  <a:pt x="278186" y="0"/>
                </a:cubicBezTo>
                <a:lnTo>
                  <a:pt x="2219149" y="0"/>
                </a:lnTo>
                <a:cubicBezTo>
                  <a:pt x="2372787" y="0"/>
                  <a:pt x="2497335" y="124548"/>
                  <a:pt x="2497335" y="278186"/>
                </a:cubicBezTo>
                <a:lnTo>
                  <a:pt x="2497335" y="1390895"/>
                </a:lnTo>
                <a:cubicBezTo>
                  <a:pt x="2497335" y="1544533"/>
                  <a:pt x="2372787" y="1669081"/>
                  <a:pt x="2219149" y="1669081"/>
                </a:cubicBezTo>
                <a:lnTo>
                  <a:pt x="278186" y="1669081"/>
                </a:lnTo>
                <a:cubicBezTo>
                  <a:pt x="124548" y="1669081"/>
                  <a:pt x="0" y="1544533"/>
                  <a:pt x="0" y="1390895"/>
                </a:cubicBezTo>
                <a:lnTo>
                  <a:pt x="0" y="278186"/>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9684" tIns="89684" rIns="89684" bIns="89684" numCol="1" spcCol="1270" anchor="ctr" anchorCtr="0">
            <a:noAutofit/>
          </a:bodyPr>
          <a:lstStyle/>
          <a:p>
            <a:pPr algn="ctr" defTabSz="333375">
              <a:lnSpc>
                <a:spcPct val="90000"/>
              </a:lnSpc>
              <a:spcBef>
                <a:spcPct val="0"/>
              </a:spcBef>
              <a:spcAft>
                <a:spcPct val="35000"/>
              </a:spcAft>
            </a:pPr>
            <a:r>
              <a:rPr lang="en-US" sz="750" b="1" dirty="0">
                <a:solidFill>
                  <a:schemeClr val="tx1"/>
                </a:solidFill>
                <a:latin typeface="Open Sans" panose="020B0606030504020204" pitchFamily="34" charset="0"/>
                <a:ea typeface="Open Sans" panose="020B0606030504020204" pitchFamily="34" charset="0"/>
                <a:cs typeface="Open Sans" panose="020B0606030504020204" pitchFamily="34" charset="0"/>
              </a:rPr>
              <a:t>West Tennessee State Veterans Cemetery</a:t>
            </a:r>
          </a:p>
          <a:p>
            <a:pPr algn="ctr" defTabSz="333375">
              <a:lnSpc>
                <a:spcPct val="90000"/>
              </a:lnSpc>
              <a:spcBef>
                <a:spcPct val="0"/>
              </a:spcBef>
              <a:spcAft>
                <a:spcPct val="35000"/>
              </a:spcAft>
            </a:pPr>
            <a:r>
              <a:rPr lang="en-US" sz="750"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Director Rodney Shaw</a:t>
            </a:r>
          </a:p>
          <a:p>
            <a:pPr algn="ctr" defTabSz="333375">
              <a:lnSpc>
                <a:spcPct val="90000"/>
              </a:lnSpc>
              <a:spcBef>
                <a:spcPct val="0"/>
              </a:spcBef>
              <a:spcAft>
                <a:spcPct val="35000"/>
              </a:spcAft>
            </a:pPr>
            <a:r>
              <a:rPr lang="en-US" sz="750" dirty="0">
                <a:solidFill>
                  <a:schemeClr val="tx1"/>
                </a:solidFill>
                <a:latin typeface="Open Sans" panose="020B0606030504020204" pitchFamily="34" charset="0"/>
                <a:ea typeface="Open Sans" panose="020B0606030504020204" pitchFamily="34" charset="0"/>
                <a:cs typeface="Open Sans" panose="020B0606030504020204" pitchFamily="34" charset="0"/>
              </a:rPr>
              <a:t>4000 Forest Hill / Irene Road</a:t>
            </a:r>
          </a:p>
          <a:p>
            <a:pPr algn="ctr" defTabSz="333375">
              <a:lnSpc>
                <a:spcPct val="90000"/>
              </a:lnSpc>
              <a:spcBef>
                <a:spcPct val="0"/>
              </a:spcBef>
              <a:spcAft>
                <a:spcPct val="35000"/>
              </a:spcAft>
            </a:pPr>
            <a:r>
              <a:rPr lang="en-US" sz="750" dirty="0">
                <a:solidFill>
                  <a:schemeClr val="tx1"/>
                </a:solidFill>
                <a:latin typeface="Open Sans" panose="020B0606030504020204" pitchFamily="34" charset="0"/>
                <a:ea typeface="Open Sans" panose="020B0606030504020204" pitchFamily="34" charset="0"/>
                <a:cs typeface="Open Sans" panose="020B0606030504020204" pitchFamily="34" charset="0"/>
              </a:rPr>
              <a:t>Memphis TN 38125</a:t>
            </a:r>
          </a:p>
          <a:p>
            <a:pPr algn="ctr" defTabSz="333375">
              <a:lnSpc>
                <a:spcPct val="90000"/>
              </a:lnSpc>
              <a:spcBef>
                <a:spcPct val="0"/>
              </a:spcBef>
              <a:spcAft>
                <a:spcPct val="35000"/>
              </a:spcAft>
            </a:pPr>
            <a:r>
              <a:rPr lang="en-US" sz="750" dirty="0">
                <a:solidFill>
                  <a:schemeClr val="tx1"/>
                </a:solidFill>
                <a:latin typeface="Open Sans" panose="020B0606030504020204" pitchFamily="34" charset="0"/>
                <a:ea typeface="Open Sans" panose="020B0606030504020204" pitchFamily="34" charset="0"/>
                <a:cs typeface="Open Sans" panose="020B0606030504020204" pitchFamily="34" charset="0"/>
              </a:rPr>
              <a:t>901-543-7005</a:t>
            </a:r>
          </a:p>
          <a:p>
            <a:pPr algn="ctr" defTabSz="333375">
              <a:lnSpc>
                <a:spcPct val="90000"/>
              </a:lnSpc>
              <a:spcBef>
                <a:spcPct val="0"/>
              </a:spcBef>
              <a:spcAft>
                <a:spcPct val="35000"/>
              </a:spcAft>
            </a:pPr>
            <a:r>
              <a:rPr lang="en-US" sz="750" i="1" dirty="0">
                <a:solidFill>
                  <a:schemeClr val="tx1"/>
                </a:solidFill>
                <a:latin typeface="Open Sans" panose="020B0606030504020204" pitchFamily="34" charset="0"/>
                <a:ea typeface="Open Sans" panose="020B0606030504020204" pitchFamily="34" charset="0"/>
                <a:cs typeface="Open Sans" panose="020B0606030504020204" pitchFamily="34" charset="0"/>
              </a:rPr>
              <a:t>Established in January 1992</a:t>
            </a:r>
          </a:p>
        </p:txBody>
      </p:sp>
      <p:sp>
        <p:nvSpPr>
          <p:cNvPr id="15" name="Freeform 14"/>
          <p:cNvSpPr/>
          <p:nvPr/>
        </p:nvSpPr>
        <p:spPr>
          <a:xfrm>
            <a:off x="5635749" y="2914650"/>
            <a:ext cx="2193801" cy="1085850"/>
          </a:xfrm>
          <a:custGeom>
            <a:avLst/>
            <a:gdLst>
              <a:gd name="connsiteX0" fmla="*/ 0 w 2497335"/>
              <a:gd name="connsiteY0" fmla="*/ 278186 h 1669081"/>
              <a:gd name="connsiteX1" fmla="*/ 278186 w 2497335"/>
              <a:gd name="connsiteY1" fmla="*/ 0 h 1669081"/>
              <a:gd name="connsiteX2" fmla="*/ 2219149 w 2497335"/>
              <a:gd name="connsiteY2" fmla="*/ 0 h 1669081"/>
              <a:gd name="connsiteX3" fmla="*/ 2497335 w 2497335"/>
              <a:gd name="connsiteY3" fmla="*/ 278186 h 1669081"/>
              <a:gd name="connsiteX4" fmla="*/ 2497335 w 2497335"/>
              <a:gd name="connsiteY4" fmla="*/ 1390895 h 1669081"/>
              <a:gd name="connsiteX5" fmla="*/ 2219149 w 2497335"/>
              <a:gd name="connsiteY5" fmla="*/ 1669081 h 1669081"/>
              <a:gd name="connsiteX6" fmla="*/ 278186 w 2497335"/>
              <a:gd name="connsiteY6" fmla="*/ 1669081 h 1669081"/>
              <a:gd name="connsiteX7" fmla="*/ 0 w 2497335"/>
              <a:gd name="connsiteY7" fmla="*/ 1390895 h 1669081"/>
              <a:gd name="connsiteX8" fmla="*/ 0 w 2497335"/>
              <a:gd name="connsiteY8" fmla="*/ 278186 h 166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669081">
                <a:moveTo>
                  <a:pt x="0" y="278186"/>
                </a:moveTo>
                <a:cubicBezTo>
                  <a:pt x="0" y="124548"/>
                  <a:pt x="124548" y="0"/>
                  <a:pt x="278186" y="0"/>
                </a:cubicBezTo>
                <a:lnTo>
                  <a:pt x="2219149" y="0"/>
                </a:lnTo>
                <a:cubicBezTo>
                  <a:pt x="2372787" y="0"/>
                  <a:pt x="2497335" y="124548"/>
                  <a:pt x="2497335" y="278186"/>
                </a:cubicBezTo>
                <a:lnTo>
                  <a:pt x="2497335" y="1390895"/>
                </a:lnTo>
                <a:cubicBezTo>
                  <a:pt x="2497335" y="1544533"/>
                  <a:pt x="2372787" y="1669081"/>
                  <a:pt x="2219149" y="1669081"/>
                </a:cubicBezTo>
                <a:lnTo>
                  <a:pt x="278186" y="1669081"/>
                </a:lnTo>
                <a:cubicBezTo>
                  <a:pt x="124548" y="1669081"/>
                  <a:pt x="0" y="1544533"/>
                  <a:pt x="0" y="1390895"/>
                </a:cubicBezTo>
                <a:lnTo>
                  <a:pt x="0" y="278186"/>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9684" tIns="89684" rIns="89684" bIns="89684" numCol="1" spcCol="1270" anchor="ctr" anchorCtr="0">
            <a:noAutofit/>
          </a:bodyPr>
          <a:lstStyle/>
          <a:p>
            <a:pPr algn="ctr" defTabSz="333375">
              <a:lnSpc>
                <a:spcPct val="90000"/>
              </a:lnSpc>
              <a:spcBef>
                <a:spcPct val="0"/>
              </a:spcBef>
              <a:spcAft>
                <a:spcPct val="35000"/>
              </a:spcAft>
            </a:pPr>
            <a:r>
              <a:rPr lang="en-US" sz="750" b="1" dirty="0">
                <a:solidFill>
                  <a:schemeClr val="tx1"/>
                </a:solidFill>
                <a:latin typeface="Open Sans" panose="020B0606030504020204" pitchFamily="34" charset="0"/>
                <a:ea typeface="Open Sans" panose="020B0606030504020204" pitchFamily="34" charset="0"/>
                <a:cs typeface="Open Sans" panose="020B0606030504020204" pitchFamily="34" charset="0"/>
              </a:rPr>
              <a:t>Tennessee State Veterans Cemetery at Parkers Crossroads</a:t>
            </a:r>
          </a:p>
          <a:p>
            <a:pPr algn="ctr" defTabSz="333375">
              <a:lnSpc>
                <a:spcPct val="90000"/>
              </a:lnSpc>
              <a:spcBef>
                <a:spcPct val="0"/>
              </a:spcBef>
              <a:spcAft>
                <a:spcPct val="35000"/>
              </a:spcAft>
            </a:pPr>
            <a:r>
              <a:rPr lang="en-US" sz="750"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Director Eddie P. Long</a:t>
            </a:r>
          </a:p>
          <a:p>
            <a:pPr algn="ctr" defTabSz="333375">
              <a:lnSpc>
                <a:spcPct val="90000"/>
              </a:lnSpc>
              <a:spcBef>
                <a:spcPct val="0"/>
              </a:spcBef>
              <a:spcAft>
                <a:spcPct val="35000"/>
              </a:spcAft>
            </a:pPr>
            <a:r>
              <a:rPr lang="en-US" sz="750" dirty="0">
                <a:solidFill>
                  <a:schemeClr val="tx1"/>
                </a:solidFill>
                <a:latin typeface="Open Sans" panose="020B0606030504020204" pitchFamily="34" charset="0"/>
                <a:ea typeface="Open Sans" panose="020B0606030504020204" pitchFamily="34" charset="0"/>
                <a:cs typeface="Open Sans" panose="020B0606030504020204" pitchFamily="34" charset="0"/>
              </a:rPr>
              <a:t>693 Wildersville</a:t>
            </a:r>
          </a:p>
          <a:p>
            <a:pPr algn="ctr" defTabSz="333375">
              <a:lnSpc>
                <a:spcPct val="90000"/>
              </a:lnSpc>
              <a:spcBef>
                <a:spcPct val="0"/>
              </a:spcBef>
              <a:spcAft>
                <a:spcPct val="35000"/>
              </a:spcAft>
            </a:pPr>
            <a:r>
              <a:rPr lang="en-US" sz="750" dirty="0">
                <a:solidFill>
                  <a:schemeClr val="tx1"/>
                </a:solidFill>
                <a:latin typeface="Open Sans" panose="020B0606030504020204" pitchFamily="34" charset="0"/>
                <a:ea typeface="Open Sans" panose="020B0606030504020204" pitchFamily="34" charset="0"/>
                <a:cs typeface="Open Sans" panose="020B0606030504020204" pitchFamily="34" charset="0"/>
              </a:rPr>
              <a:t>Parkers Crossroads TN 38388</a:t>
            </a:r>
          </a:p>
          <a:p>
            <a:pPr algn="ctr" defTabSz="333375">
              <a:lnSpc>
                <a:spcPct val="90000"/>
              </a:lnSpc>
              <a:spcBef>
                <a:spcPct val="0"/>
              </a:spcBef>
              <a:spcAft>
                <a:spcPct val="35000"/>
              </a:spcAft>
            </a:pPr>
            <a:r>
              <a:rPr lang="en-US" sz="750" dirty="0">
                <a:solidFill>
                  <a:schemeClr val="tx1"/>
                </a:solidFill>
                <a:latin typeface="Open Sans" panose="020B0606030504020204" pitchFamily="34" charset="0"/>
                <a:ea typeface="Open Sans" panose="020B0606030504020204" pitchFamily="34" charset="0"/>
                <a:cs typeface="Open Sans" panose="020B0606030504020204" pitchFamily="34" charset="0"/>
              </a:rPr>
              <a:t>731-421-2077</a:t>
            </a:r>
          </a:p>
          <a:p>
            <a:pPr algn="ctr" defTabSz="333375">
              <a:lnSpc>
                <a:spcPct val="90000"/>
              </a:lnSpc>
              <a:spcBef>
                <a:spcPct val="0"/>
              </a:spcBef>
              <a:spcAft>
                <a:spcPct val="35000"/>
              </a:spcAft>
            </a:pPr>
            <a:r>
              <a:rPr lang="en-US" sz="750" i="1" dirty="0">
                <a:solidFill>
                  <a:schemeClr val="tx1"/>
                </a:solidFill>
                <a:latin typeface="Open Sans" panose="020B0606030504020204" pitchFamily="34" charset="0"/>
                <a:ea typeface="Open Sans" panose="020B0606030504020204" pitchFamily="34" charset="0"/>
                <a:cs typeface="Open Sans" panose="020B0606030504020204" pitchFamily="34" charset="0"/>
              </a:rPr>
              <a:t>Established in May 2018</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60609"/>
          <a:stretch/>
        </p:blipFill>
        <p:spPr>
          <a:xfrm>
            <a:off x="956735" y="1897859"/>
            <a:ext cx="2256747" cy="3829048"/>
          </a:xfrm>
          <a:prstGeom prst="rect">
            <a:avLst/>
          </a:prstGeom>
        </p:spPr>
      </p:pic>
    </p:spTree>
    <p:extLst>
      <p:ext uri="{BB962C8B-B14F-4D97-AF65-F5344CB8AC3E}">
        <p14:creationId xmlns:p14="http://schemas.microsoft.com/office/powerpoint/2010/main" val="253755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t>State Veterans Cemeteries are close to our customers</a:t>
            </a:r>
          </a:p>
        </p:txBody>
      </p:sp>
      <p:pic>
        <p:nvPicPr>
          <p:cNvPr id="1026" name="Picture 2" descr="Image result for map of tennessee count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1" y="2457450"/>
            <a:ext cx="6721841" cy="165735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tennessee tristar"/>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dirty="0"/>
          </a:p>
        </p:txBody>
      </p:sp>
      <p:sp>
        <p:nvSpPr>
          <p:cNvPr id="11" name="5-Point Star 10"/>
          <p:cNvSpPr/>
          <p:nvPr/>
        </p:nvSpPr>
        <p:spPr>
          <a:xfrm>
            <a:off x="5943600" y="3028256"/>
            <a:ext cx="206712" cy="228600"/>
          </a:xfrm>
          <a:prstGeom prst="star5">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5-Point Star 11"/>
          <p:cNvSpPr/>
          <p:nvPr/>
        </p:nvSpPr>
        <p:spPr>
          <a:xfrm>
            <a:off x="6150312" y="2914650"/>
            <a:ext cx="193338" cy="200025"/>
          </a:xfrm>
          <a:prstGeom prst="star5">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5-Point Star 12"/>
          <p:cNvSpPr/>
          <p:nvPr/>
        </p:nvSpPr>
        <p:spPr>
          <a:xfrm>
            <a:off x="1428750" y="4514850"/>
            <a:ext cx="257175" cy="285750"/>
          </a:xfrm>
          <a:prstGeom prst="star5">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Box 5"/>
          <p:cNvSpPr txBox="1"/>
          <p:nvPr/>
        </p:nvSpPr>
        <p:spPr>
          <a:xfrm>
            <a:off x="1657350" y="4514851"/>
            <a:ext cx="2457450" cy="2523768"/>
          </a:xfrm>
          <a:prstGeom prst="rect">
            <a:avLst/>
          </a:prstGeom>
          <a:noFill/>
        </p:spPr>
        <p:txBody>
          <a:bodyPr wrap="square" rtlCol="0">
            <a:spAutoFit/>
          </a:bodyPr>
          <a:lstStyle/>
          <a:p>
            <a:r>
              <a:rPr lang="en-US" sz="1350" b="1" dirty="0"/>
              <a:t>State Veterans Cemetery</a:t>
            </a:r>
          </a:p>
          <a:p>
            <a:endParaRPr lang="en-US" sz="1350" b="1" dirty="0"/>
          </a:p>
          <a:p>
            <a:endParaRPr lang="en-US" sz="1350" b="1" dirty="0"/>
          </a:p>
          <a:p>
            <a:endParaRPr lang="en-US" sz="1350" b="1" dirty="0"/>
          </a:p>
          <a:p>
            <a:pPr algn="just"/>
            <a:r>
              <a:rPr lang="en-US" sz="1100" dirty="0">
                <a:latin typeface="Arial" panose="020B0604020202020204" pitchFamily="34" charset="0"/>
                <a:cs typeface="Arial" panose="020B0604020202020204" pitchFamily="34" charset="0"/>
              </a:rPr>
              <a:t>Tennessee operates 5 of the </a:t>
            </a:r>
          </a:p>
          <a:p>
            <a:pPr algn="just"/>
            <a:r>
              <a:rPr lang="en-US" sz="1100" dirty="0">
                <a:solidFill>
                  <a:srgbClr val="2E2E2E"/>
                </a:solidFill>
                <a:effectLst/>
                <a:latin typeface="Arial" panose="020B0604020202020204" pitchFamily="34" charset="0"/>
                <a:ea typeface="Calibri" panose="020F0502020204030204" pitchFamily="34" charset="0"/>
              </a:rPr>
              <a:t>122 VA grant-funded state and tribal Veteran cemeteries in the US along with 155 VA national cemeteries in providing a dignified burial in national shrines for Veterans and eligible family members.</a:t>
            </a:r>
            <a:endParaRPr lang="en-US" sz="1100" b="1" dirty="0"/>
          </a:p>
          <a:p>
            <a:endParaRPr lang="en-US" sz="1350" b="1" dirty="0"/>
          </a:p>
          <a:p>
            <a:endParaRPr lang="en-US" sz="1350" b="1" dirty="0"/>
          </a:p>
        </p:txBody>
      </p:sp>
      <p:sp>
        <p:nvSpPr>
          <p:cNvPr id="14" name="5-Point Star 13"/>
          <p:cNvSpPr/>
          <p:nvPr/>
        </p:nvSpPr>
        <p:spPr>
          <a:xfrm>
            <a:off x="3829050" y="2814638"/>
            <a:ext cx="193338" cy="200025"/>
          </a:xfrm>
          <a:prstGeom prst="star5">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5-Point Star 14"/>
          <p:cNvSpPr/>
          <p:nvPr/>
        </p:nvSpPr>
        <p:spPr>
          <a:xfrm>
            <a:off x="2571750" y="3300829"/>
            <a:ext cx="193338" cy="200025"/>
          </a:xfrm>
          <a:prstGeom prst="star5">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5-Point Star 15"/>
          <p:cNvSpPr/>
          <p:nvPr/>
        </p:nvSpPr>
        <p:spPr>
          <a:xfrm>
            <a:off x="1428750" y="3714750"/>
            <a:ext cx="193338" cy="200025"/>
          </a:xfrm>
          <a:prstGeom prst="star5">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C4DBDF1F-8834-4030-9E25-3BB288298E6D}"/>
                  </a:ext>
                </a:extLst>
              </p:cNvPr>
              <p:cNvGraphicFramePr>
                <a:graphicFrameLocks noChangeAspect="1"/>
              </p:cNvGraphicFramePr>
              <p:nvPr/>
            </p:nvGraphicFramePr>
            <p:xfrm>
              <a:off x="-2192867" y="2456134"/>
              <a:ext cx="2286000" cy="1285875"/>
            </p:xfrm>
            <a:graphic>
              <a:graphicData uri="http://schemas.microsoft.com/office/powerpoint/2016/slidezoom">
                <pslz:sldZm>
                  <pslz:sldZmObj sldId="272" cId="1513142468">
                    <pslz:zmPr id="{1580E668-E473-4AE2-A79B-006952322637}" returnToParent="0" transitionDur="1000">
                      <p166:blipFill xmlns:p166="http://schemas.microsoft.com/office/powerpoint/2016/6/main">
                        <a:blip r:embed="rId4"/>
                        <a:stretch>
                          <a:fillRect/>
                        </a:stretch>
                      </p166:blipFill>
                      <p166:spPr xmlns:p166="http://schemas.microsoft.com/office/powerpoint/2016/6/main">
                        <a:xfrm>
                          <a:off x="0" y="0"/>
                          <a:ext cx="2286000" cy="1285875"/>
                        </a:xfrm>
                        <a:prstGeom prst="rect">
                          <a:avLst/>
                        </a:prstGeom>
                        <a:ln w="3175">
                          <a:solidFill>
                            <a:prstClr val="ltGray"/>
                          </a:solidFill>
                        </a:ln>
                      </p166:spPr>
                    </pslz:zmPr>
                  </pslz:sldZmObj>
                </pslz:sldZm>
              </a:graphicData>
            </a:graphic>
          </p:graphicFrame>
        </mc:Choice>
        <mc:Fallback xmlns="">
          <p:pic>
            <p:nvPicPr>
              <p:cNvPr id="5" name="Slide Zoom 4">
                <a:hlinkClick r:id="rId5" action="ppaction://hlinksldjump"/>
                <a:extLst>
                  <a:ext uri="{FF2B5EF4-FFF2-40B4-BE49-F238E27FC236}">
                    <a16:creationId xmlns:a16="http://schemas.microsoft.com/office/drawing/2014/main" id="{C4DBDF1F-8834-4030-9E25-3BB288298E6D}"/>
                  </a:ext>
                </a:extLst>
              </p:cNvPr>
              <p:cNvPicPr>
                <a:picLocks noGrp="1" noRot="1" noChangeAspect="1" noMove="1" noResize="1" noEditPoints="1" noAdjustHandles="1" noChangeArrowheads="1" noChangeShapeType="1"/>
              </p:cNvPicPr>
              <p:nvPr/>
            </p:nvPicPr>
            <p:blipFill>
              <a:blip r:embed="rId6"/>
              <a:stretch>
                <a:fillRect/>
              </a:stretch>
            </p:blipFill>
            <p:spPr>
              <a:xfrm>
                <a:off x="-2192867" y="2456134"/>
                <a:ext cx="2286000" cy="1285875"/>
              </a:xfrm>
              <a:prstGeom prst="rect">
                <a:avLst/>
              </a:prstGeom>
              <a:ln w="3175">
                <a:solidFill>
                  <a:prstClr val="ltGray"/>
                </a:solidFill>
              </a:ln>
            </p:spPr>
          </p:pic>
        </mc:Fallback>
      </mc:AlternateContent>
    </p:spTree>
    <p:extLst>
      <p:ext uri="{BB962C8B-B14F-4D97-AF65-F5344CB8AC3E}">
        <p14:creationId xmlns:p14="http://schemas.microsoft.com/office/powerpoint/2010/main" val="1513142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Values</a:t>
            </a:r>
          </a:p>
        </p:txBody>
      </p:sp>
      <p:sp>
        <p:nvSpPr>
          <p:cNvPr id="3" name="Content Placeholder 2"/>
          <p:cNvSpPr>
            <a:spLocks noGrp="1"/>
          </p:cNvSpPr>
          <p:nvPr>
            <p:ph idx="1"/>
          </p:nvPr>
        </p:nvSpPr>
        <p:spPr>
          <a:xfrm>
            <a:off x="1981200" y="1295400"/>
            <a:ext cx="6705600" cy="4495800"/>
          </a:xfrm>
        </p:spPr>
        <p:txBody>
          <a:bodyPr vert="horz" lIns="91440" tIns="45720" rIns="91440" bIns="45720" rtlCol="0" anchor="t">
            <a:noAutofit/>
          </a:bodyPr>
          <a:lstStyle/>
          <a:p>
            <a:pPr marL="0" marR="0">
              <a:spcBef>
                <a:spcPts val="0"/>
              </a:spcBef>
              <a:spcAft>
                <a:spcPts val="0"/>
              </a:spcAft>
            </a:pPr>
            <a:endParaRPr lang="en-US" sz="1050" dirty="0">
              <a:effectLst/>
              <a:latin typeface="Open Sans" panose="020B0606030504020204" pitchFamily="34" charset="0"/>
              <a:ea typeface="Calibri" panose="020F0502020204030204" pitchFamily="34" charset="0"/>
              <a:cs typeface="Arial" panose="020B0604020202020204" pitchFamily="34" charset="0"/>
            </a:endParaRPr>
          </a:p>
          <a:p>
            <a:pPr marL="0" marR="0" algn="just">
              <a:lnSpc>
                <a:spcPct val="105000"/>
              </a:lnSpc>
              <a:spcBef>
                <a:spcPts val="0"/>
              </a:spcBef>
              <a:spcAft>
                <a:spcPts val="1000"/>
              </a:spcAft>
            </a:pPr>
            <a:r>
              <a:rPr lang="en-US" sz="1200" dirty="0">
                <a:effectLst/>
                <a:latin typeface="Calibri" panose="020F0502020204030204" pitchFamily="34" charset="0"/>
                <a:ea typeface="Calibri" panose="020F0502020204030204" pitchFamily="34" charset="0"/>
                <a:cs typeface="Arial" panose="020B0604020202020204" pitchFamily="34" charset="0"/>
              </a:rPr>
              <a:t>The core values define "who we are," our culture, and how we care for Veterans and eligible beneficiaries. Our values are more than just words – they affect outcomes in our daily interactions with Veterans and eligible beneficiaries and with each other. Taking the first letter of each word—</a:t>
            </a:r>
            <a:r>
              <a:rPr lang="en-US" sz="1200" b="1" dirty="0">
                <a:effectLst/>
                <a:latin typeface="Calibri" panose="020F0502020204030204" pitchFamily="34" charset="0"/>
                <a:ea typeface="Calibri" panose="020F0502020204030204" pitchFamily="34" charset="0"/>
                <a:cs typeface="Arial" panose="020B0604020202020204" pitchFamily="34" charset="0"/>
              </a:rPr>
              <a:t>TRUST, RESPECT, ADVOCACY, COMMITMENT, EXCELLENCE</a:t>
            </a:r>
            <a:r>
              <a:rPr lang="en-US" sz="1200" dirty="0">
                <a:effectLst/>
                <a:latin typeface="Calibri" panose="020F0502020204030204" pitchFamily="34" charset="0"/>
                <a:ea typeface="Calibri" panose="020F0502020204030204" pitchFamily="34" charset="0"/>
                <a:cs typeface="Arial" panose="020B0604020202020204" pitchFamily="34" charset="0"/>
              </a:rPr>
              <a:t>—creates a powerful acronym, "</a:t>
            </a:r>
            <a:r>
              <a:rPr lang="en-US" sz="1200" b="1" dirty="0">
                <a:effectLst/>
                <a:latin typeface="Calibri" panose="020F0502020204030204" pitchFamily="34" charset="0"/>
                <a:ea typeface="Calibri" panose="020F0502020204030204" pitchFamily="34" charset="0"/>
                <a:cs typeface="Arial" panose="020B0604020202020204" pitchFamily="34" charset="0"/>
              </a:rPr>
              <a:t>TRACE</a:t>
            </a:r>
            <a:r>
              <a:rPr lang="en-US" sz="1200" dirty="0">
                <a:effectLst/>
                <a:latin typeface="Calibri" panose="020F0502020204030204" pitchFamily="34" charset="0"/>
                <a:ea typeface="Calibri" panose="020F0502020204030204" pitchFamily="34" charset="0"/>
                <a:cs typeface="Arial" panose="020B0604020202020204" pitchFamily="34" charset="0"/>
              </a:rPr>
              <a:t>." The term The definition of "TRACE" is finding or discovering by investigation. The acronym will remind each TDVS employee of the importance of their role to be laser-focused on finding those Veterans and their families who require our vital services. These core values come together as five promises we make as individuals and as a </a:t>
            </a:r>
            <a:r>
              <a:rPr lang="en-US" sz="1200" b="1" u="sng" dirty="0">
                <a:effectLst/>
                <a:latin typeface="Calibri" panose="020F0502020204030204" pitchFamily="34" charset="0"/>
                <a:ea typeface="Calibri" panose="020F0502020204030204" pitchFamily="34" charset="0"/>
                <a:cs typeface="Arial" panose="020B0604020202020204" pitchFamily="34" charset="0"/>
              </a:rPr>
              <a:t>TEAM</a:t>
            </a:r>
            <a:r>
              <a:rPr lang="en-US" sz="1200" dirty="0">
                <a:effectLst/>
                <a:latin typeface="Calibri" panose="020F0502020204030204" pitchFamily="34" charset="0"/>
                <a:ea typeface="Calibri" panose="020F0502020204030204" pitchFamily="34" charset="0"/>
                <a:cs typeface="Arial" panose="020B0604020202020204" pitchFamily="34" charset="0"/>
              </a:rPr>
              <a:t> to those we serve.</a:t>
            </a:r>
            <a:endParaRPr lang="en-US" sz="1050" dirty="0">
              <a:effectLst/>
              <a:latin typeface="Open Sans" panose="020B0606030504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200" b="1" u="sng" dirty="0">
                <a:effectLst/>
                <a:latin typeface="Calibri" panose="020F0502020204030204" pitchFamily="34" charset="0"/>
                <a:ea typeface="Calibri" panose="020F0502020204030204" pitchFamily="34" charset="0"/>
                <a:cs typeface="Arial" panose="020B0604020202020204" pitchFamily="34" charset="0"/>
              </a:rPr>
              <a:t>T</a:t>
            </a:r>
            <a:r>
              <a:rPr lang="en-US" sz="1200" b="1" dirty="0">
                <a:effectLst/>
                <a:latin typeface="Calibri" panose="020F0502020204030204" pitchFamily="34" charset="0"/>
                <a:ea typeface="Calibri" panose="020F0502020204030204" pitchFamily="34" charset="0"/>
                <a:cs typeface="Arial" panose="020B0604020202020204" pitchFamily="34" charset="0"/>
              </a:rPr>
              <a:t>rust:</a:t>
            </a:r>
            <a:r>
              <a:rPr lang="en-US" sz="1200" dirty="0">
                <a:effectLst/>
                <a:latin typeface="Calibri" panose="020F0502020204030204" pitchFamily="34" charset="0"/>
                <a:ea typeface="Calibri" panose="020F0502020204030204" pitchFamily="34" charset="0"/>
                <a:cs typeface="Arial" panose="020B0604020202020204" pitchFamily="34" charset="0"/>
              </a:rPr>
              <a:t>  Maintain the trust and confidence of all with whom I engage. Protect and cherish that trust with those Veterans and their families we support. </a:t>
            </a:r>
            <a:endParaRPr lang="en-US" sz="1050" dirty="0">
              <a:effectLst/>
              <a:latin typeface="Open Sans" panose="020B0606030504020204" pitchFamily="34" charset="0"/>
              <a:ea typeface="Calibri" panose="020F0502020204030204" pitchFamily="34" charset="0"/>
              <a:cs typeface="Arial" panose="020B060402020202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sz="1200" b="1" u="sng" dirty="0">
                <a:effectLst/>
                <a:latin typeface="Calibri" panose="020F0502020204030204" pitchFamily="34" charset="0"/>
                <a:ea typeface="Calibri" panose="020F0502020204030204" pitchFamily="34" charset="0"/>
                <a:cs typeface="Arial" panose="020B0604020202020204" pitchFamily="34" charset="0"/>
              </a:rPr>
              <a:t>R</a:t>
            </a:r>
            <a:r>
              <a:rPr lang="en-US" sz="1200" b="1" dirty="0">
                <a:effectLst/>
                <a:latin typeface="Calibri" panose="020F0502020204030204" pitchFamily="34" charset="0"/>
                <a:ea typeface="Calibri" panose="020F0502020204030204" pitchFamily="34" charset="0"/>
                <a:cs typeface="Arial" panose="020B0604020202020204" pitchFamily="34" charset="0"/>
              </a:rPr>
              <a:t>espect:</a:t>
            </a:r>
            <a:r>
              <a:rPr lang="en-US" sz="1200" dirty="0">
                <a:effectLst/>
                <a:latin typeface="Calibri" panose="020F0502020204030204" pitchFamily="34" charset="0"/>
                <a:ea typeface="Calibri" panose="020F0502020204030204" pitchFamily="34" charset="0"/>
                <a:cs typeface="Arial" panose="020B0604020202020204" pitchFamily="34" charset="0"/>
              </a:rPr>
              <a:t> There is no higher calling or more noble mission than to serve the Veterans and their families who sacrificed so much for the freedoms we enjoy. Treat all of them, partner agencies, stakeholders, and my fellow TDVS teammates with dignity and respect.</a:t>
            </a:r>
            <a:endParaRPr lang="en-US" sz="1050" dirty="0">
              <a:effectLst/>
              <a:latin typeface="Open Sans" panose="020B0606030504020204" pitchFamily="34" charset="0"/>
              <a:ea typeface="Calibri" panose="020F0502020204030204" pitchFamily="34" charset="0"/>
              <a:cs typeface="Arial" panose="020B060402020202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sz="1200" b="1" u="sng" dirty="0">
                <a:effectLst/>
                <a:latin typeface="Calibri" panose="020F0502020204030204" pitchFamily="34" charset="0"/>
                <a:ea typeface="Calibri" panose="020F0502020204030204" pitchFamily="34" charset="0"/>
                <a:cs typeface="Arial" panose="020B0604020202020204" pitchFamily="34" charset="0"/>
              </a:rPr>
              <a:t>A</a:t>
            </a:r>
            <a:r>
              <a:rPr lang="en-US" sz="1200" b="1" dirty="0">
                <a:effectLst/>
                <a:latin typeface="Calibri" panose="020F0502020204030204" pitchFamily="34" charset="0"/>
                <a:ea typeface="Calibri" panose="020F0502020204030204" pitchFamily="34" charset="0"/>
                <a:cs typeface="Arial" panose="020B0604020202020204" pitchFamily="34" charset="0"/>
              </a:rPr>
              <a:t>dvocacy:</a:t>
            </a:r>
            <a:r>
              <a:rPr lang="en-US" sz="1200" dirty="0">
                <a:effectLst/>
                <a:latin typeface="Calibri" panose="020F0502020204030204" pitchFamily="34" charset="0"/>
                <a:ea typeface="Calibri" panose="020F0502020204030204" pitchFamily="34" charset="0"/>
                <a:cs typeface="Arial" panose="020B0604020202020204" pitchFamily="34" charset="0"/>
              </a:rPr>
              <a:t> Be truly Veteran-centric by identifying, fully considering, and appropriately advancing the interests of Veterans and other beneficiaries.</a:t>
            </a:r>
            <a:endParaRPr lang="en-US" sz="1050" dirty="0">
              <a:effectLst/>
              <a:latin typeface="Open Sans" panose="020B0606030504020204" pitchFamily="34" charset="0"/>
              <a:ea typeface="Calibri" panose="020F0502020204030204" pitchFamily="34" charset="0"/>
              <a:cs typeface="Arial" panose="020B060402020202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sz="1200" b="1" u="sng" dirty="0">
                <a:effectLst/>
                <a:latin typeface="Calibri" panose="020F0502020204030204" pitchFamily="34" charset="0"/>
                <a:ea typeface="Calibri" panose="020F0502020204030204" pitchFamily="34" charset="0"/>
                <a:cs typeface="Arial" panose="020B0604020202020204" pitchFamily="34" charset="0"/>
              </a:rPr>
              <a:t>C</a:t>
            </a:r>
            <a:r>
              <a:rPr lang="en-US" sz="1200" b="1" dirty="0">
                <a:effectLst/>
                <a:latin typeface="Calibri" panose="020F0502020204030204" pitchFamily="34" charset="0"/>
                <a:ea typeface="Calibri" panose="020F0502020204030204" pitchFamily="34" charset="0"/>
                <a:cs typeface="Arial" panose="020B0604020202020204" pitchFamily="34" charset="0"/>
              </a:rPr>
              <a:t>ommitment:</a:t>
            </a:r>
            <a:r>
              <a:rPr lang="en-US" sz="1200" dirty="0">
                <a:effectLst/>
                <a:latin typeface="Calibri" panose="020F0502020204030204" pitchFamily="34" charset="0"/>
                <a:ea typeface="Calibri" panose="020F0502020204030204" pitchFamily="34" charset="0"/>
                <a:cs typeface="Arial" panose="020B0604020202020204" pitchFamily="34" charset="0"/>
              </a:rPr>
              <a:t> Work diligently to serve Veterans and other beneficiaries. Be driven by an earnest belief in TDVS's mission. Fulfill my individual, leader, and collective organizational responsibilities.</a:t>
            </a:r>
            <a:endParaRPr lang="en-US" sz="1050" dirty="0">
              <a:effectLst/>
              <a:latin typeface="Open Sans" panose="020B0606030504020204" pitchFamily="34" charset="0"/>
              <a:ea typeface="Calibri" panose="020F0502020204030204" pitchFamily="34" charset="0"/>
              <a:cs typeface="Arial" panose="020B0604020202020204" pitchFamily="34" charset="0"/>
            </a:endParaRPr>
          </a:p>
          <a:p>
            <a:pPr marL="342900" marR="0" lvl="0" indent="-342900">
              <a:lnSpc>
                <a:spcPct val="105000"/>
              </a:lnSpc>
              <a:spcBef>
                <a:spcPts val="0"/>
              </a:spcBef>
              <a:spcAft>
                <a:spcPts val="1000"/>
              </a:spcAft>
              <a:buFont typeface="Symbol" panose="05050102010706020507" pitchFamily="18" charset="2"/>
              <a:buChar char=""/>
            </a:pPr>
            <a:r>
              <a:rPr lang="en-US" sz="1200" b="1" u="sng" dirty="0">
                <a:effectLst/>
                <a:latin typeface="Calibri" panose="020F0502020204030204" pitchFamily="34" charset="0"/>
                <a:ea typeface="Calibri" panose="020F0502020204030204" pitchFamily="34" charset="0"/>
                <a:cs typeface="Arial" panose="020B0604020202020204" pitchFamily="34" charset="0"/>
              </a:rPr>
              <a:t>E</a:t>
            </a:r>
            <a:r>
              <a:rPr lang="en-US" sz="1200" b="1" dirty="0">
                <a:effectLst/>
                <a:latin typeface="Calibri" panose="020F0502020204030204" pitchFamily="34" charset="0"/>
                <a:ea typeface="Calibri" panose="020F0502020204030204" pitchFamily="34" charset="0"/>
                <a:cs typeface="Arial" panose="020B0604020202020204" pitchFamily="34" charset="0"/>
              </a:rPr>
              <a:t>xcellence:</a:t>
            </a:r>
            <a:r>
              <a:rPr lang="en-US" sz="1200" dirty="0">
                <a:effectLst/>
                <a:latin typeface="Calibri" panose="020F0502020204030204" pitchFamily="34" charset="0"/>
                <a:ea typeface="Calibri" panose="020F0502020204030204" pitchFamily="34" charset="0"/>
                <a:cs typeface="Arial" panose="020B0604020202020204" pitchFamily="34" charset="0"/>
              </a:rPr>
              <a:t> Adhere to the highest professional standards. Strive for the highest quality and seek continuous improvement. Be thoughtful and decisive in leadership, accountable for my actions, willing to admit mistakes, and rigorous in correcting them.</a:t>
            </a:r>
            <a:endParaRPr lang="en-US" sz="1050" dirty="0">
              <a:effectLst/>
              <a:latin typeface="Open Sans" panose="020B0606030504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1200" dirty="0">
              <a:effectLst/>
              <a:latin typeface="Open Sans" panose="020B0606030504020204" pitchFamily="34" charset="0"/>
              <a:ea typeface="Calibri" panose="020F0502020204030204" pitchFamily="34" charset="0"/>
              <a:cs typeface="Arial" panose="020B0604020202020204" pitchFamily="34" charset="0"/>
            </a:endParaRPr>
          </a:p>
        </p:txBody>
      </p:sp>
      <p:sp>
        <p:nvSpPr>
          <p:cNvPr id="8" name="Text Placeholder 2"/>
          <p:cNvSpPr txBox="1">
            <a:spLocks/>
          </p:cNvSpPr>
          <p:nvPr/>
        </p:nvSpPr>
        <p:spPr>
          <a:xfrm>
            <a:off x="76200" y="1701805"/>
            <a:ext cx="8991600" cy="41655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71B1B"/>
              </a:buClr>
              <a:buFont typeface="Courier New" panose="02070309020205020404" pitchFamily="49" charset="0"/>
              <a:buChar char="o"/>
              <a:defRPr sz="1600" kern="1200">
                <a:solidFill>
                  <a:srgbClr val="7E7E82"/>
                </a:solidFill>
                <a:latin typeface="Open Sans"/>
                <a:ea typeface="+mn-ea"/>
                <a:cs typeface="Open Sans"/>
              </a:defRPr>
            </a:lvl1pPr>
            <a:lvl2pPr marL="742950" indent="-285750" algn="l" defTabSz="914400" rtl="0" eaLnBrk="1" latinLnBrk="0" hangingPunct="1">
              <a:spcBef>
                <a:spcPct val="20000"/>
              </a:spcBef>
              <a:buClr>
                <a:srgbClr val="E71B1B"/>
              </a:buClr>
              <a:buFont typeface="Arial" pitchFamily="34" charset="0"/>
              <a:buChar char="•"/>
              <a:defRPr sz="1400" kern="1200">
                <a:solidFill>
                  <a:srgbClr val="7E7E82"/>
                </a:solidFill>
                <a:latin typeface="Open Sans"/>
                <a:ea typeface="+mn-ea"/>
                <a:cs typeface="Open Sans"/>
              </a:defRPr>
            </a:lvl2pPr>
            <a:lvl3pPr marL="1143000" indent="-228600" algn="l" defTabSz="914400" rtl="0" eaLnBrk="1" latinLnBrk="0" hangingPunct="1">
              <a:spcBef>
                <a:spcPct val="20000"/>
              </a:spcBef>
              <a:buClr>
                <a:srgbClr val="E71B1B"/>
              </a:buClr>
              <a:buFont typeface="Calibri" panose="020F0502020204030204" pitchFamily="34" charset="0"/>
              <a:buChar char="–"/>
              <a:defRPr sz="1200" kern="1200">
                <a:solidFill>
                  <a:srgbClr val="7E7E82"/>
                </a:solidFill>
                <a:latin typeface="Open Sans"/>
                <a:ea typeface="+mn-ea"/>
                <a:cs typeface="Open Sans"/>
              </a:defRPr>
            </a:lvl3pPr>
            <a:lvl4pPr marL="1600200" indent="-228600" algn="l" defTabSz="914400" rtl="0" eaLnBrk="1" latinLnBrk="0" hangingPunct="1">
              <a:spcBef>
                <a:spcPct val="20000"/>
              </a:spcBef>
              <a:buClr>
                <a:srgbClr val="E71B1B"/>
              </a:buClr>
              <a:buFont typeface="Wingdings" panose="05000000000000000000" pitchFamily="2" charset="2"/>
              <a:buChar char="§"/>
              <a:defRPr sz="1100" kern="1200">
                <a:solidFill>
                  <a:srgbClr val="7E7E82"/>
                </a:solidFill>
                <a:latin typeface="Open Sans"/>
                <a:ea typeface="+mn-ea"/>
                <a:cs typeface="Open Sans"/>
              </a:defRPr>
            </a:lvl4pPr>
            <a:lvl5pPr marL="2057400" indent="-228600" algn="l" defTabSz="914400" rtl="0" eaLnBrk="1" latinLnBrk="0" hangingPunct="1">
              <a:spcBef>
                <a:spcPct val="20000"/>
              </a:spcBef>
              <a:buClr>
                <a:srgbClr val="E71B1B"/>
              </a:buClr>
              <a:buFont typeface="Arial" pitchFamily="34" charset="0"/>
              <a:buChar char="»"/>
              <a:defRPr sz="1100" kern="1200">
                <a:solidFill>
                  <a:srgbClr val="7E7E82"/>
                </a:solidFill>
                <a:latin typeface="Open Sans"/>
                <a:ea typeface="+mn-ea"/>
                <a:cs typeface="Open San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E71B1B"/>
              </a:buClr>
              <a:buSzTx/>
              <a:buFont typeface="Courier New" panose="02070309020205020404" pitchFamily="49" charset="0"/>
              <a:buNone/>
              <a:tabLst/>
              <a:defRPr/>
            </a:pPr>
            <a:endParaRPr kumimoji="0" lang="en-JM" sz="1600" b="0" i="0" u="none" strike="noStrike" kern="1200" cap="none" spc="0" normalizeH="0" baseline="0" noProof="0" dirty="0">
              <a:ln>
                <a:noFill/>
              </a:ln>
              <a:solidFill>
                <a:srgbClr val="7E7E82"/>
              </a:solidFill>
              <a:effectLst/>
              <a:uLnTx/>
              <a:uFillTx/>
              <a:latin typeface="Open Sans"/>
              <a:ea typeface="+mn-ea"/>
              <a:cs typeface="Open Sans"/>
            </a:endParaRPr>
          </a:p>
        </p:txBody>
      </p:sp>
    </p:spTree>
    <p:extLst>
      <p:ext uri="{BB962C8B-B14F-4D97-AF65-F5344CB8AC3E}">
        <p14:creationId xmlns:p14="http://schemas.microsoft.com/office/powerpoint/2010/main" val="98917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Tennessee State Veterans Cemeteries</a:t>
            </a:r>
          </a:p>
        </p:txBody>
      </p:sp>
      <p:sp>
        <p:nvSpPr>
          <p:cNvPr id="7" name="Freeform 6"/>
          <p:cNvSpPr/>
          <p:nvPr/>
        </p:nvSpPr>
        <p:spPr>
          <a:xfrm>
            <a:off x="5943600" y="1143001"/>
            <a:ext cx="3048000" cy="1371600"/>
          </a:xfrm>
          <a:custGeom>
            <a:avLst/>
            <a:gdLst>
              <a:gd name="connsiteX0" fmla="*/ 0 w 2497335"/>
              <a:gd name="connsiteY0" fmla="*/ 208115 h 1248667"/>
              <a:gd name="connsiteX1" fmla="*/ 208115 w 2497335"/>
              <a:gd name="connsiteY1" fmla="*/ 0 h 1248667"/>
              <a:gd name="connsiteX2" fmla="*/ 2289220 w 2497335"/>
              <a:gd name="connsiteY2" fmla="*/ 0 h 1248667"/>
              <a:gd name="connsiteX3" fmla="*/ 2497335 w 2497335"/>
              <a:gd name="connsiteY3" fmla="*/ 208115 h 1248667"/>
              <a:gd name="connsiteX4" fmla="*/ 2497335 w 2497335"/>
              <a:gd name="connsiteY4" fmla="*/ 1040552 h 1248667"/>
              <a:gd name="connsiteX5" fmla="*/ 2289220 w 2497335"/>
              <a:gd name="connsiteY5" fmla="*/ 1248667 h 1248667"/>
              <a:gd name="connsiteX6" fmla="*/ 208115 w 2497335"/>
              <a:gd name="connsiteY6" fmla="*/ 1248667 h 1248667"/>
              <a:gd name="connsiteX7" fmla="*/ 0 w 2497335"/>
              <a:gd name="connsiteY7" fmla="*/ 1040552 h 1248667"/>
              <a:gd name="connsiteX8" fmla="*/ 0 w 2497335"/>
              <a:gd name="connsiteY8" fmla="*/ 208115 h 124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248667">
                <a:moveTo>
                  <a:pt x="0" y="208115"/>
                </a:moveTo>
                <a:cubicBezTo>
                  <a:pt x="0" y="93176"/>
                  <a:pt x="93176" y="0"/>
                  <a:pt x="208115" y="0"/>
                </a:cubicBezTo>
                <a:lnTo>
                  <a:pt x="2289220" y="0"/>
                </a:lnTo>
                <a:cubicBezTo>
                  <a:pt x="2404159" y="0"/>
                  <a:pt x="2497335" y="93176"/>
                  <a:pt x="2497335" y="208115"/>
                </a:cubicBezTo>
                <a:lnTo>
                  <a:pt x="2497335" y="1040552"/>
                </a:lnTo>
                <a:cubicBezTo>
                  <a:pt x="2497335" y="1155491"/>
                  <a:pt x="2404159" y="1248667"/>
                  <a:pt x="2289220" y="1248667"/>
                </a:cubicBezTo>
                <a:lnTo>
                  <a:pt x="208115" y="1248667"/>
                </a:lnTo>
                <a:cubicBezTo>
                  <a:pt x="93176" y="1248667"/>
                  <a:pt x="0" y="1155491"/>
                  <a:pt x="0" y="1040552"/>
                </a:cubicBezTo>
                <a:lnTo>
                  <a:pt x="0" y="208115"/>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9055" tIns="99055" rIns="99055" bIns="99055" numCol="1" spcCol="1270" anchor="ctr" anchorCtr="0">
            <a:noAutofit/>
          </a:bodyPr>
          <a:lstStyle/>
          <a:p>
            <a:pPr lvl="0" algn="ctr" defTabSz="444500">
              <a:lnSpc>
                <a:spcPct val="90000"/>
              </a:lnSpc>
              <a:spcBef>
                <a:spcPct val="0"/>
              </a:spcBef>
              <a:spcAft>
                <a:spcPct val="35000"/>
              </a:spcAft>
            </a:pPr>
            <a:r>
              <a:rPr lang="en-US" sz="10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East Tennessee State Veterans Cemetery</a:t>
            </a:r>
          </a:p>
          <a:p>
            <a:pPr lvl="0" algn="ctr" defTabSz="444500">
              <a:lnSpc>
                <a:spcPct val="90000"/>
              </a:lnSpc>
              <a:spcBef>
                <a:spcPct val="0"/>
              </a:spcBef>
              <a:spcAft>
                <a:spcPct val="35000"/>
              </a:spcAft>
            </a:pPr>
            <a:r>
              <a:rPr lang="en-US"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Director Kevin Knowles</a:t>
            </a:r>
          </a:p>
          <a:p>
            <a:pPr lvl="0" algn="ctr" defTabSz="444500">
              <a:lnSpc>
                <a:spcPct val="90000"/>
              </a:lnSpc>
              <a:spcBef>
                <a:spcPct val="0"/>
              </a:spcBef>
              <a:spcAft>
                <a:spcPct val="35000"/>
              </a:spcAft>
            </a:pPr>
            <a:r>
              <a:rPr lang="en-US"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2200 East Governor John Sevier Hwy</a:t>
            </a:r>
          </a:p>
          <a:p>
            <a:pPr lvl="0" algn="ctr" defTabSz="444500">
              <a:lnSpc>
                <a:spcPct val="90000"/>
              </a:lnSpc>
              <a:spcBef>
                <a:spcPct val="0"/>
              </a:spcBef>
              <a:spcAft>
                <a:spcPct val="35000"/>
              </a:spcAft>
            </a:pPr>
            <a:r>
              <a:rPr lang="en-US"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Knoxville, TN 37920</a:t>
            </a:r>
          </a:p>
          <a:p>
            <a:pPr lvl="0" algn="ctr" defTabSz="444500">
              <a:lnSpc>
                <a:spcPct val="90000"/>
              </a:lnSpc>
              <a:spcBef>
                <a:spcPct val="0"/>
              </a:spcBef>
              <a:spcAft>
                <a:spcPct val="35000"/>
              </a:spcAft>
            </a:pPr>
            <a:r>
              <a:rPr lang="en-US"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865-577-3228</a:t>
            </a:r>
          </a:p>
          <a:p>
            <a:pPr lvl="0" algn="ctr" defTabSz="444500">
              <a:lnSpc>
                <a:spcPct val="90000"/>
              </a:lnSpc>
              <a:spcBef>
                <a:spcPct val="0"/>
              </a:spcBef>
              <a:spcAft>
                <a:spcPct val="35000"/>
              </a:spcAft>
            </a:pPr>
            <a:r>
              <a:rPr lang="en-US" sz="100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Established in August 2011</a:t>
            </a:r>
          </a:p>
        </p:txBody>
      </p:sp>
      <p:sp>
        <p:nvSpPr>
          <p:cNvPr id="8" name="Freeform 7"/>
          <p:cNvSpPr/>
          <p:nvPr/>
        </p:nvSpPr>
        <p:spPr>
          <a:xfrm>
            <a:off x="2971800" y="4114800"/>
            <a:ext cx="3094731" cy="1618897"/>
          </a:xfrm>
          <a:custGeom>
            <a:avLst/>
            <a:gdLst>
              <a:gd name="connsiteX0" fmla="*/ 0 w 2497335"/>
              <a:gd name="connsiteY0" fmla="*/ 269822 h 1618898"/>
              <a:gd name="connsiteX1" fmla="*/ 269822 w 2497335"/>
              <a:gd name="connsiteY1" fmla="*/ 0 h 1618898"/>
              <a:gd name="connsiteX2" fmla="*/ 2227513 w 2497335"/>
              <a:gd name="connsiteY2" fmla="*/ 0 h 1618898"/>
              <a:gd name="connsiteX3" fmla="*/ 2497335 w 2497335"/>
              <a:gd name="connsiteY3" fmla="*/ 269822 h 1618898"/>
              <a:gd name="connsiteX4" fmla="*/ 2497335 w 2497335"/>
              <a:gd name="connsiteY4" fmla="*/ 1349076 h 1618898"/>
              <a:gd name="connsiteX5" fmla="*/ 2227513 w 2497335"/>
              <a:gd name="connsiteY5" fmla="*/ 1618898 h 1618898"/>
              <a:gd name="connsiteX6" fmla="*/ 269822 w 2497335"/>
              <a:gd name="connsiteY6" fmla="*/ 1618898 h 1618898"/>
              <a:gd name="connsiteX7" fmla="*/ 0 w 2497335"/>
              <a:gd name="connsiteY7" fmla="*/ 1349076 h 1618898"/>
              <a:gd name="connsiteX8" fmla="*/ 0 w 2497335"/>
              <a:gd name="connsiteY8" fmla="*/ 269822 h 161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618898">
                <a:moveTo>
                  <a:pt x="0" y="269822"/>
                </a:moveTo>
                <a:cubicBezTo>
                  <a:pt x="0" y="120803"/>
                  <a:pt x="120803" y="0"/>
                  <a:pt x="269822" y="0"/>
                </a:cubicBezTo>
                <a:lnTo>
                  <a:pt x="2227513" y="0"/>
                </a:lnTo>
                <a:cubicBezTo>
                  <a:pt x="2376532" y="0"/>
                  <a:pt x="2497335" y="120803"/>
                  <a:pt x="2497335" y="269822"/>
                </a:cubicBezTo>
                <a:lnTo>
                  <a:pt x="2497335" y="1349076"/>
                </a:lnTo>
                <a:cubicBezTo>
                  <a:pt x="2497335" y="1498095"/>
                  <a:pt x="2376532" y="1618898"/>
                  <a:pt x="2227513" y="1618898"/>
                </a:cubicBezTo>
                <a:lnTo>
                  <a:pt x="269822" y="1618898"/>
                </a:lnTo>
                <a:cubicBezTo>
                  <a:pt x="120803" y="1618898"/>
                  <a:pt x="0" y="1498095"/>
                  <a:pt x="0" y="1349076"/>
                </a:cubicBezTo>
                <a:lnTo>
                  <a:pt x="0" y="269822"/>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7128" tIns="117128" rIns="117128" bIns="117128" numCol="1" spcCol="1270" anchor="ctr" anchorCtr="0">
            <a:noAutofit/>
          </a:bodyPr>
          <a:lstStyle/>
          <a:p>
            <a:pPr lvl="0" algn="ctr" defTabSz="444500">
              <a:lnSpc>
                <a:spcPct val="90000"/>
              </a:lnSpc>
              <a:spcBef>
                <a:spcPct val="0"/>
              </a:spcBef>
              <a:spcAft>
                <a:spcPct val="35000"/>
              </a:spcAft>
            </a:pPr>
            <a:r>
              <a:rPr lang="en-US" sz="10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Middle Tennessee State Veterans Cemetery</a:t>
            </a:r>
          </a:p>
          <a:p>
            <a:pPr lvl="0" algn="ctr" defTabSz="444500">
              <a:lnSpc>
                <a:spcPct val="90000"/>
              </a:lnSpc>
              <a:spcBef>
                <a:spcPct val="0"/>
              </a:spcBef>
              <a:spcAft>
                <a:spcPct val="35000"/>
              </a:spcAft>
            </a:pPr>
            <a:r>
              <a:rPr lang="en-US"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Director Robert Million</a:t>
            </a:r>
          </a:p>
          <a:p>
            <a:pPr lvl="0" algn="ctr" defTabSz="444500">
              <a:lnSpc>
                <a:spcPct val="90000"/>
              </a:lnSpc>
              <a:spcBef>
                <a:spcPct val="0"/>
              </a:spcBef>
              <a:spcAft>
                <a:spcPct val="35000"/>
              </a:spcAft>
            </a:pPr>
            <a:r>
              <a:rPr lang="en-US"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7931 McCrory Lane</a:t>
            </a:r>
          </a:p>
          <a:p>
            <a:pPr lvl="0" algn="ctr" defTabSz="444500">
              <a:lnSpc>
                <a:spcPct val="90000"/>
              </a:lnSpc>
              <a:spcBef>
                <a:spcPct val="0"/>
              </a:spcBef>
              <a:spcAft>
                <a:spcPct val="35000"/>
              </a:spcAft>
            </a:pPr>
            <a:r>
              <a:rPr lang="en-US"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Nashville, TN 37221</a:t>
            </a:r>
          </a:p>
          <a:p>
            <a:pPr lvl="0" algn="ctr" defTabSz="444500">
              <a:lnSpc>
                <a:spcPct val="90000"/>
              </a:lnSpc>
              <a:spcBef>
                <a:spcPct val="0"/>
              </a:spcBef>
              <a:spcAft>
                <a:spcPct val="35000"/>
              </a:spcAft>
            </a:pPr>
            <a:r>
              <a:rPr lang="en-US"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615-532-2238</a:t>
            </a:r>
          </a:p>
          <a:p>
            <a:pPr lvl="0" algn="ctr" defTabSz="444500">
              <a:lnSpc>
                <a:spcPct val="90000"/>
              </a:lnSpc>
              <a:spcBef>
                <a:spcPct val="0"/>
              </a:spcBef>
              <a:spcAft>
                <a:spcPct val="35000"/>
              </a:spcAft>
            </a:pPr>
            <a:r>
              <a:rPr lang="en-US" sz="100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Established January 1993</a:t>
            </a:r>
          </a:p>
        </p:txBody>
      </p:sp>
      <p:sp>
        <p:nvSpPr>
          <p:cNvPr id="9" name="Freeform 8"/>
          <p:cNvSpPr/>
          <p:nvPr/>
        </p:nvSpPr>
        <p:spPr>
          <a:xfrm>
            <a:off x="3008997" y="1143001"/>
            <a:ext cx="2819400" cy="1371600"/>
          </a:xfrm>
          <a:custGeom>
            <a:avLst/>
            <a:gdLst>
              <a:gd name="connsiteX0" fmla="*/ 0 w 2497335"/>
              <a:gd name="connsiteY0" fmla="*/ 271919 h 1631484"/>
              <a:gd name="connsiteX1" fmla="*/ 271919 w 2497335"/>
              <a:gd name="connsiteY1" fmla="*/ 0 h 1631484"/>
              <a:gd name="connsiteX2" fmla="*/ 2225416 w 2497335"/>
              <a:gd name="connsiteY2" fmla="*/ 0 h 1631484"/>
              <a:gd name="connsiteX3" fmla="*/ 2497335 w 2497335"/>
              <a:gd name="connsiteY3" fmla="*/ 271919 h 1631484"/>
              <a:gd name="connsiteX4" fmla="*/ 2497335 w 2497335"/>
              <a:gd name="connsiteY4" fmla="*/ 1359565 h 1631484"/>
              <a:gd name="connsiteX5" fmla="*/ 2225416 w 2497335"/>
              <a:gd name="connsiteY5" fmla="*/ 1631484 h 1631484"/>
              <a:gd name="connsiteX6" fmla="*/ 271919 w 2497335"/>
              <a:gd name="connsiteY6" fmla="*/ 1631484 h 1631484"/>
              <a:gd name="connsiteX7" fmla="*/ 0 w 2497335"/>
              <a:gd name="connsiteY7" fmla="*/ 1359565 h 1631484"/>
              <a:gd name="connsiteX8" fmla="*/ 0 w 2497335"/>
              <a:gd name="connsiteY8" fmla="*/ 271919 h 163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631484">
                <a:moveTo>
                  <a:pt x="0" y="271919"/>
                </a:moveTo>
                <a:cubicBezTo>
                  <a:pt x="0" y="121742"/>
                  <a:pt x="121742" y="0"/>
                  <a:pt x="271919" y="0"/>
                </a:cubicBezTo>
                <a:lnTo>
                  <a:pt x="2225416" y="0"/>
                </a:lnTo>
                <a:cubicBezTo>
                  <a:pt x="2375593" y="0"/>
                  <a:pt x="2497335" y="121742"/>
                  <a:pt x="2497335" y="271919"/>
                </a:cubicBezTo>
                <a:lnTo>
                  <a:pt x="2497335" y="1359565"/>
                </a:lnTo>
                <a:cubicBezTo>
                  <a:pt x="2497335" y="1509742"/>
                  <a:pt x="2375593" y="1631484"/>
                  <a:pt x="2225416" y="1631484"/>
                </a:cubicBezTo>
                <a:lnTo>
                  <a:pt x="271919" y="1631484"/>
                </a:lnTo>
                <a:cubicBezTo>
                  <a:pt x="121742" y="1631484"/>
                  <a:pt x="0" y="1509742"/>
                  <a:pt x="0" y="1359565"/>
                </a:cubicBezTo>
                <a:lnTo>
                  <a:pt x="0" y="271919"/>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7742" tIns="117742" rIns="117742" bIns="117742" numCol="1" spcCol="1270" anchor="ctr" anchorCtr="0">
            <a:noAutofit/>
          </a:bodyPr>
          <a:lstStyle/>
          <a:p>
            <a:pPr lvl="0" algn="ctr" defTabSz="444500">
              <a:lnSpc>
                <a:spcPct val="90000"/>
              </a:lnSpc>
              <a:spcBef>
                <a:spcPct val="0"/>
              </a:spcBef>
              <a:spcAft>
                <a:spcPct val="35000"/>
              </a:spcAft>
            </a:pPr>
            <a:r>
              <a:rPr lang="en-US" sz="10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East Tennessee State Veterans Cemetery</a:t>
            </a:r>
            <a:br>
              <a:rPr lang="en-US" sz="10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US" sz="10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(Closed for first interments.)</a:t>
            </a:r>
          </a:p>
          <a:p>
            <a:pPr lvl="0" algn="ctr" defTabSz="444500">
              <a:lnSpc>
                <a:spcPct val="90000"/>
              </a:lnSpc>
              <a:spcBef>
                <a:spcPct val="0"/>
              </a:spcBef>
              <a:spcAft>
                <a:spcPct val="35000"/>
              </a:spcAft>
            </a:pPr>
            <a:r>
              <a:rPr lang="en-US"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Director Kevin Knowles</a:t>
            </a:r>
          </a:p>
          <a:p>
            <a:pPr lvl="0" algn="ctr" defTabSz="444500">
              <a:lnSpc>
                <a:spcPct val="90000"/>
              </a:lnSpc>
              <a:spcBef>
                <a:spcPct val="0"/>
              </a:spcBef>
              <a:spcAft>
                <a:spcPct val="35000"/>
              </a:spcAft>
            </a:pPr>
            <a:r>
              <a:rPr lang="en-US"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5901 Lyons View Pike</a:t>
            </a:r>
          </a:p>
          <a:p>
            <a:pPr lvl="0" algn="ctr" defTabSz="444500">
              <a:lnSpc>
                <a:spcPct val="90000"/>
              </a:lnSpc>
              <a:spcBef>
                <a:spcPct val="0"/>
              </a:spcBef>
              <a:spcAft>
                <a:spcPct val="35000"/>
              </a:spcAft>
            </a:pPr>
            <a:r>
              <a:rPr lang="en-US"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Knoxville, TN 37919</a:t>
            </a:r>
          </a:p>
          <a:p>
            <a:pPr lvl="0" algn="ctr" defTabSz="444500">
              <a:lnSpc>
                <a:spcPct val="90000"/>
              </a:lnSpc>
              <a:spcBef>
                <a:spcPct val="0"/>
              </a:spcBef>
              <a:spcAft>
                <a:spcPct val="35000"/>
              </a:spcAft>
            </a:pPr>
            <a:r>
              <a:rPr lang="en-US"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865-577-3228</a:t>
            </a:r>
          </a:p>
          <a:p>
            <a:pPr lvl="0" algn="ctr" defTabSz="444500">
              <a:lnSpc>
                <a:spcPct val="90000"/>
              </a:lnSpc>
              <a:spcBef>
                <a:spcPct val="0"/>
              </a:spcBef>
              <a:spcAft>
                <a:spcPct val="35000"/>
              </a:spcAft>
            </a:pPr>
            <a:r>
              <a:rPr lang="en-US" sz="100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Established in August 1990</a:t>
            </a:r>
          </a:p>
        </p:txBody>
      </p:sp>
      <p:sp>
        <p:nvSpPr>
          <p:cNvPr id="10" name="Freeform 9"/>
          <p:cNvSpPr/>
          <p:nvPr/>
        </p:nvSpPr>
        <p:spPr>
          <a:xfrm>
            <a:off x="3008996" y="2667000"/>
            <a:ext cx="2934603" cy="1447800"/>
          </a:xfrm>
          <a:custGeom>
            <a:avLst/>
            <a:gdLst>
              <a:gd name="connsiteX0" fmla="*/ 0 w 2497335"/>
              <a:gd name="connsiteY0" fmla="*/ 278186 h 1669081"/>
              <a:gd name="connsiteX1" fmla="*/ 278186 w 2497335"/>
              <a:gd name="connsiteY1" fmla="*/ 0 h 1669081"/>
              <a:gd name="connsiteX2" fmla="*/ 2219149 w 2497335"/>
              <a:gd name="connsiteY2" fmla="*/ 0 h 1669081"/>
              <a:gd name="connsiteX3" fmla="*/ 2497335 w 2497335"/>
              <a:gd name="connsiteY3" fmla="*/ 278186 h 1669081"/>
              <a:gd name="connsiteX4" fmla="*/ 2497335 w 2497335"/>
              <a:gd name="connsiteY4" fmla="*/ 1390895 h 1669081"/>
              <a:gd name="connsiteX5" fmla="*/ 2219149 w 2497335"/>
              <a:gd name="connsiteY5" fmla="*/ 1669081 h 1669081"/>
              <a:gd name="connsiteX6" fmla="*/ 278186 w 2497335"/>
              <a:gd name="connsiteY6" fmla="*/ 1669081 h 1669081"/>
              <a:gd name="connsiteX7" fmla="*/ 0 w 2497335"/>
              <a:gd name="connsiteY7" fmla="*/ 1390895 h 1669081"/>
              <a:gd name="connsiteX8" fmla="*/ 0 w 2497335"/>
              <a:gd name="connsiteY8" fmla="*/ 278186 h 166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669081">
                <a:moveTo>
                  <a:pt x="0" y="278186"/>
                </a:moveTo>
                <a:cubicBezTo>
                  <a:pt x="0" y="124548"/>
                  <a:pt x="124548" y="0"/>
                  <a:pt x="278186" y="0"/>
                </a:cubicBezTo>
                <a:lnTo>
                  <a:pt x="2219149" y="0"/>
                </a:lnTo>
                <a:cubicBezTo>
                  <a:pt x="2372787" y="0"/>
                  <a:pt x="2497335" y="124548"/>
                  <a:pt x="2497335" y="278186"/>
                </a:cubicBezTo>
                <a:lnTo>
                  <a:pt x="2497335" y="1390895"/>
                </a:lnTo>
                <a:cubicBezTo>
                  <a:pt x="2497335" y="1544533"/>
                  <a:pt x="2372787" y="1669081"/>
                  <a:pt x="2219149" y="1669081"/>
                </a:cubicBezTo>
                <a:lnTo>
                  <a:pt x="278186" y="1669081"/>
                </a:lnTo>
                <a:cubicBezTo>
                  <a:pt x="124548" y="1669081"/>
                  <a:pt x="0" y="1544533"/>
                  <a:pt x="0" y="1390895"/>
                </a:cubicBezTo>
                <a:lnTo>
                  <a:pt x="0" y="278186"/>
                </a:lnTo>
                <a:close/>
              </a:path>
            </a:pathLst>
          </a:cu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9578" tIns="119578" rIns="119578" bIns="119578" numCol="1" spcCol="1270" anchor="ctr" anchorCtr="0">
            <a:noAutofit/>
          </a:bodyPr>
          <a:lstStyle/>
          <a:p>
            <a:pPr lvl="0" algn="ctr" defTabSz="444500">
              <a:lnSpc>
                <a:spcPct val="90000"/>
              </a:lnSpc>
              <a:spcBef>
                <a:spcPct val="0"/>
              </a:spcBef>
              <a:spcAft>
                <a:spcPct val="35000"/>
              </a:spcAft>
            </a:pPr>
            <a:r>
              <a:rPr lang="en-US" sz="10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West Tennessee State Veterans Cemetery</a:t>
            </a:r>
          </a:p>
          <a:p>
            <a:pPr lvl="0" algn="ctr" defTabSz="444500">
              <a:lnSpc>
                <a:spcPct val="90000"/>
              </a:lnSpc>
              <a:spcBef>
                <a:spcPct val="0"/>
              </a:spcBef>
              <a:spcAft>
                <a:spcPct val="35000"/>
              </a:spcAft>
            </a:pPr>
            <a:r>
              <a:rPr lang="en-US"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Director Rodney Shaw</a:t>
            </a:r>
          </a:p>
          <a:p>
            <a:pPr lvl="0" algn="ctr" defTabSz="444500">
              <a:lnSpc>
                <a:spcPct val="90000"/>
              </a:lnSpc>
              <a:spcBef>
                <a:spcPct val="0"/>
              </a:spcBef>
              <a:spcAft>
                <a:spcPct val="35000"/>
              </a:spcAft>
            </a:pPr>
            <a:r>
              <a:rPr lang="en-US"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4000 Forest Hill / Irene Road</a:t>
            </a:r>
          </a:p>
          <a:p>
            <a:pPr lvl="0" algn="ctr" defTabSz="444500">
              <a:lnSpc>
                <a:spcPct val="90000"/>
              </a:lnSpc>
              <a:spcBef>
                <a:spcPct val="0"/>
              </a:spcBef>
              <a:spcAft>
                <a:spcPct val="35000"/>
              </a:spcAft>
            </a:pPr>
            <a:r>
              <a:rPr lang="en-US"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Memphis, TN 38125</a:t>
            </a:r>
          </a:p>
          <a:p>
            <a:pPr lvl="0" algn="ctr" defTabSz="444500">
              <a:lnSpc>
                <a:spcPct val="90000"/>
              </a:lnSpc>
              <a:spcBef>
                <a:spcPct val="0"/>
              </a:spcBef>
              <a:spcAft>
                <a:spcPct val="35000"/>
              </a:spcAft>
            </a:pPr>
            <a:r>
              <a:rPr lang="en-US"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901-543-7005</a:t>
            </a:r>
          </a:p>
          <a:p>
            <a:pPr lvl="0" algn="ctr" defTabSz="444500">
              <a:lnSpc>
                <a:spcPct val="90000"/>
              </a:lnSpc>
              <a:spcBef>
                <a:spcPct val="0"/>
              </a:spcBef>
              <a:spcAft>
                <a:spcPct val="35000"/>
              </a:spcAft>
            </a:pPr>
            <a:r>
              <a:rPr lang="en-US" sz="100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Established in </a:t>
            </a:r>
            <a:r>
              <a:rPr lang="en-US" sz="1000" i="1" dirty="0">
                <a:solidFill>
                  <a:schemeClr val="tx1"/>
                </a:solidFill>
                <a:latin typeface="Open Sans" panose="020B0606030504020204" pitchFamily="34" charset="0"/>
                <a:ea typeface="Open Sans" panose="020B0606030504020204" pitchFamily="34" charset="0"/>
                <a:cs typeface="Open Sans" panose="020B0606030504020204" pitchFamily="34" charset="0"/>
              </a:rPr>
              <a:t>January 1992</a:t>
            </a:r>
            <a:endParaRPr lang="en-US" sz="100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Freeform 14"/>
          <p:cNvSpPr/>
          <p:nvPr/>
        </p:nvSpPr>
        <p:spPr>
          <a:xfrm>
            <a:off x="6191607" y="2788452"/>
            <a:ext cx="2925068" cy="1447800"/>
          </a:xfrm>
          <a:custGeom>
            <a:avLst/>
            <a:gdLst>
              <a:gd name="connsiteX0" fmla="*/ 0 w 2497335"/>
              <a:gd name="connsiteY0" fmla="*/ 278186 h 1669081"/>
              <a:gd name="connsiteX1" fmla="*/ 278186 w 2497335"/>
              <a:gd name="connsiteY1" fmla="*/ 0 h 1669081"/>
              <a:gd name="connsiteX2" fmla="*/ 2219149 w 2497335"/>
              <a:gd name="connsiteY2" fmla="*/ 0 h 1669081"/>
              <a:gd name="connsiteX3" fmla="*/ 2497335 w 2497335"/>
              <a:gd name="connsiteY3" fmla="*/ 278186 h 1669081"/>
              <a:gd name="connsiteX4" fmla="*/ 2497335 w 2497335"/>
              <a:gd name="connsiteY4" fmla="*/ 1390895 h 1669081"/>
              <a:gd name="connsiteX5" fmla="*/ 2219149 w 2497335"/>
              <a:gd name="connsiteY5" fmla="*/ 1669081 h 1669081"/>
              <a:gd name="connsiteX6" fmla="*/ 278186 w 2497335"/>
              <a:gd name="connsiteY6" fmla="*/ 1669081 h 1669081"/>
              <a:gd name="connsiteX7" fmla="*/ 0 w 2497335"/>
              <a:gd name="connsiteY7" fmla="*/ 1390895 h 1669081"/>
              <a:gd name="connsiteX8" fmla="*/ 0 w 2497335"/>
              <a:gd name="connsiteY8" fmla="*/ 278186 h 166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7335" h="1669081">
                <a:moveTo>
                  <a:pt x="0" y="278186"/>
                </a:moveTo>
                <a:cubicBezTo>
                  <a:pt x="0" y="124548"/>
                  <a:pt x="124548" y="0"/>
                  <a:pt x="278186" y="0"/>
                </a:cubicBezTo>
                <a:lnTo>
                  <a:pt x="2219149" y="0"/>
                </a:lnTo>
                <a:cubicBezTo>
                  <a:pt x="2372787" y="0"/>
                  <a:pt x="2497335" y="124548"/>
                  <a:pt x="2497335" y="278186"/>
                </a:cubicBezTo>
                <a:lnTo>
                  <a:pt x="2497335" y="1390895"/>
                </a:lnTo>
                <a:cubicBezTo>
                  <a:pt x="2497335" y="1544533"/>
                  <a:pt x="2372787" y="1669081"/>
                  <a:pt x="2219149" y="1669081"/>
                </a:cubicBezTo>
                <a:lnTo>
                  <a:pt x="278186" y="1669081"/>
                </a:lnTo>
                <a:cubicBezTo>
                  <a:pt x="124548" y="1669081"/>
                  <a:pt x="0" y="1544533"/>
                  <a:pt x="0" y="1390895"/>
                </a:cubicBezTo>
                <a:lnTo>
                  <a:pt x="0" y="278186"/>
                </a:lnTo>
                <a:close/>
              </a:path>
            </a:pathLst>
          </a:custGeom>
          <a:solidFill>
            <a:schemeClr val="bg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9578" tIns="119578" rIns="119578" bIns="119578" numCol="1" spcCol="1270" anchor="ctr" anchorCtr="0">
            <a:noAutofit/>
          </a:bodyPr>
          <a:lstStyle/>
          <a:p>
            <a:pPr lvl="0" algn="ctr" defTabSz="444500">
              <a:lnSpc>
                <a:spcPct val="90000"/>
              </a:lnSpc>
              <a:spcBef>
                <a:spcPct val="0"/>
              </a:spcBef>
              <a:spcAft>
                <a:spcPct val="35000"/>
              </a:spcAft>
            </a:pPr>
            <a:r>
              <a:rPr lang="en-US" sz="10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Tennessee State Veterans Cemetery </a:t>
            </a:r>
          </a:p>
          <a:p>
            <a:pPr lvl="0" algn="ctr" defTabSz="444500">
              <a:lnSpc>
                <a:spcPct val="90000"/>
              </a:lnSpc>
              <a:spcBef>
                <a:spcPct val="0"/>
              </a:spcBef>
              <a:spcAft>
                <a:spcPct val="35000"/>
              </a:spcAft>
            </a:pPr>
            <a:r>
              <a:rPr lang="en-US" sz="10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Parkers Crossroads</a:t>
            </a:r>
          </a:p>
          <a:p>
            <a:pPr lvl="0" algn="ctr" defTabSz="444500">
              <a:lnSpc>
                <a:spcPct val="90000"/>
              </a:lnSpc>
              <a:spcBef>
                <a:spcPct val="0"/>
              </a:spcBef>
              <a:spcAft>
                <a:spcPct val="35000"/>
              </a:spcAft>
            </a:pPr>
            <a:r>
              <a:rPr lang="en-US"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Director Eddie P. Long</a:t>
            </a:r>
          </a:p>
          <a:p>
            <a:pPr lvl="0" algn="ctr" defTabSz="444500">
              <a:lnSpc>
                <a:spcPct val="90000"/>
              </a:lnSpc>
              <a:spcBef>
                <a:spcPct val="0"/>
              </a:spcBef>
              <a:spcAft>
                <a:spcPct val="35000"/>
              </a:spcAft>
            </a:pPr>
            <a:r>
              <a:rPr lang="en-US"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693 Wildersville</a:t>
            </a:r>
          </a:p>
          <a:p>
            <a:pPr lvl="0" algn="ctr" defTabSz="444500">
              <a:lnSpc>
                <a:spcPct val="90000"/>
              </a:lnSpc>
              <a:spcBef>
                <a:spcPct val="0"/>
              </a:spcBef>
              <a:spcAft>
                <a:spcPct val="35000"/>
              </a:spcAft>
            </a:pPr>
            <a:r>
              <a:rPr lang="en-US"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Parkers Crossroads, TN 38388</a:t>
            </a:r>
          </a:p>
          <a:p>
            <a:pPr lvl="0" algn="ctr" defTabSz="444500">
              <a:lnSpc>
                <a:spcPct val="90000"/>
              </a:lnSpc>
              <a:spcBef>
                <a:spcPct val="0"/>
              </a:spcBef>
              <a:spcAft>
                <a:spcPct val="35000"/>
              </a:spcAft>
            </a:pPr>
            <a:r>
              <a:rPr lang="en-US"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731-421-2077</a:t>
            </a:r>
          </a:p>
          <a:p>
            <a:pPr lvl="0" algn="ctr" defTabSz="444500">
              <a:lnSpc>
                <a:spcPct val="90000"/>
              </a:lnSpc>
              <a:spcBef>
                <a:spcPct val="0"/>
              </a:spcBef>
              <a:spcAft>
                <a:spcPct val="35000"/>
              </a:spcAft>
            </a:pPr>
            <a:r>
              <a:rPr lang="en-US" sz="1000"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Established in May 2018</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60609"/>
          <a:stretch/>
        </p:blipFill>
        <p:spPr>
          <a:xfrm>
            <a:off x="1" y="1066800"/>
            <a:ext cx="3008996" cy="5105397"/>
          </a:xfrm>
          <a:prstGeom prst="rect">
            <a:avLst/>
          </a:prstGeom>
        </p:spPr>
      </p:pic>
      <p:pic>
        <p:nvPicPr>
          <p:cNvPr id="5" name="Picture 4" descr="A person in a suit and tie&#10;&#10;Description automatically generated with medium confidence">
            <a:extLst>
              <a:ext uri="{FF2B5EF4-FFF2-40B4-BE49-F238E27FC236}">
                <a16:creationId xmlns:a16="http://schemas.microsoft.com/office/drawing/2014/main" id="{6718878E-5DBC-80E8-6B4A-1497F58103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4320980"/>
            <a:ext cx="1065661" cy="1497307"/>
          </a:xfrm>
          <a:prstGeom prst="rect">
            <a:avLst/>
          </a:prstGeom>
        </p:spPr>
      </p:pic>
      <p:pic>
        <p:nvPicPr>
          <p:cNvPr id="11" name="Picture 10" descr="A picture containing grass, flag&#10;&#10;Description automatically generated">
            <a:extLst>
              <a:ext uri="{FF2B5EF4-FFF2-40B4-BE49-F238E27FC236}">
                <a16:creationId xmlns:a16="http://schemas.microsoft.com/office/drawing/2014/main" id="{CE259406-CEA7-5A1E-EDC0-79178DA69D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7502" y="2987848"/>
            <a:ext cx="979968" cy="1376904"/>
          </a:xfrm>
          <a:prstGeom prst="rect">
            <a:avLst/>
          </a:prstGeom>
        </p:spPr>
      </p:pic>
      <p:pic>
        <p:nvPicPr>
          <p:cNvPr id="13" name="Picture 12" descr="A person in a suit and tie&#10;&#10;Description automatically generated with medium confidence">
            <a:extLst>
              <a:ext uri="{FF2B5EF4-FFF2-40B4-BE49-F238E27FC236}">
                <a16:creationId xmlns:a16="http://schemas.microsoft.com/office/drawing/2014/main" id="{F1AE32DF-B4FB-990A-F839-69600C640CD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6762" y="1469850"/>
            <a:ext cx="938474" cy="1318602"/>
          </a:xfrm>
          <a:prstGeom prst="rect">
            <a:avLst/>
          </a:prstGeom>
        </p:spPr>
      </p:pic>
      <p:pic>
        <p:nvPicPr>
          <p:cNvPr id="16" name="Picture 15" descr="A person in a suit and tie&#10;&#10;Description automatically generated with medium confidence">
            <a:extLst>
              <a:ext uri="{FF2B5EF4-FFF2-40B4-BE49-F238E27FC236}">
                <a16:creationId xmlns:a16="http://schemas.microsoft.com/office/drawing/2014/main" id="{F9860177-9BB6-AE8D-94B1-C9BBB5EFD91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7502" y="4563297"/>
            <a:ext cx="1065661" cy="1497306"/>
          </a:xfrm>
          <a:prstGeom prst="rect">
            <a:avLst/>
          </a:prstGeom>
        </p:spPr>
      </p:pic>
    </p:spTree>
    <p:extLst>
      <p:ext uri="{BB962C8B-B14F-4D97-AF65-F5344CB8AC3E}">
        <p14:creationId xmlns:p14="http://schemas.microsoft.com/office/powerpoint/2010/main" val="286613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7433" b="9150"/>
          <a:stretch/>
        </p:blipFill>
        <p:spPr>
          <a:xfrm>
            <a:off x="1" y="1066800"/>
            <a:ext cx="9144000" cy="5071607"/>
          </a:xfrm>
          <a:prstGeom prst="rect">
            <a:avLst/>
          </a:prstGeom>
        </p:spPr>
      </p:pic>
      <p:sp>
        <p:nvSpPr>
          <p:cNvPr id="2" name="Title 1"/>
          <p:cNvSpPr>
            <a:spLocks noGrp="1"/>
          </p:cNvSpPr>
          <p:nvPr>
            <p:ph type="title"/>
          </p:nvPr>
        </p:nvSpPr>
        <p:spPr/>
        <p:txBody>
          <a:bodyPr/>
          <a:lstStyle/>
          <a:p>
            <a:r>
              <a:rPr lang="en-US" dirty="0"/>
              <a:t>Costs</a:t>
            </a:r>
          </a:p>
        </p:txBody>
      </p:sp>
      <p:sp>
        <p:nvSpPr>
          <p:cNvPr id="5" name="Rectangle 4"/>
          <p:cNvSpPr/>
          <p:nvPr/>
        </p:nvSpPr>
        <p:spPr>
          <a:xfrm>
            <a:off x="152400" y="1295400"/>
            <a:ext cx="8001000" cy="266700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8600" y="1219200"/>
            <a:ext cx="7772400" cy="2540000"/>
          </a:xfrm>
        </p:spPr>
        <p:txBody>
          <a:bodyPr>
            <a:normAutofit fontScale="92500" lnSpcReduction="10000"/>
          </a:bodyPr>
          <a:lstStyle/>
          <a:p>
            <a:pPr marL="0" indent="0">
              <a:buNone/>
            </a:pPr>
            <a:endParaRPr lang="en-US" sz="1600" dirty="0"/>
          </a:p>
          <a:p>
            <a:r>
              <a:rPr lang="en-US" dirty="0">
                <a:solidFill>
                  <a:schemeClr val="tx1"/>
                </a:solidFill>
              </a:rPr>
              <a:t>Veterans are interred at no charge.  </a:t>
            </a:r>
          </a:p>
          <a:p>
            <a:r>
              <a:rPr lang="en-US" dirty="0">
                <a:solidFill>
                  <a:schemeClr val="tx1"/>
                </a:solidFill>
              </a:rPr>
              <a:t>Monuments for all eligible individuals are provided at no charge.</a:t>
            </a:r>
          </a:p>
          <a:p>
            <a:r>
              <a:rPr lang="en-US" dirty="0">
                <a:solidFill>
                  <a:schemeClr val="tx1"/>
                </a:solidFill>
              </a:rPr>
              <a:t>Spouse/Dependent interment costs: None</a:t>
            </a:r>
          </a:p>
          <a:p>
            <a:r>
              <a:rPr lang="en-US" dirty="0">
                <a:solidFill>
                  <a:schemeClr val="tx1"/>
                </a:solidFill>
              </a:rPr>
              <a:t>No cost for anything provided by the Tennessee State Veteran Cemeteries.</a:t>
            </a:r>
          </a:p>
          <a:p>
            <a:endParaRPr lang="en-US" dirty="0"/>
          </a:p>
          <a:p>
            <a:endParaRPr lang="en-US" dirty="0"/>
          </a:p>
          <a:p>
            <a:pPr marL="457200" lvl="1" indent="0">
              <a:buNone/>
            </a:pPr>
            <a:endParaRPr lang="en-US" dirty="0"/>
          </a:p>
        </p:txBody>
      </p:sp>
    </p:spTree>
    <p:extLst>
      <p:ext uri="{BB962C8B-B14F-4D97-AF65-F5344CB8AC3E}">
        <p14:creationId xmlns:p14="http://schemas.microsoft.com/office/powerpoint/2010/main" val="185636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1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750"/>
                                        <p:tgtEl>
                                          <p:spTgt spid="3">
                                            <p:txEl>
                                              <p:pRg st="1" end="1"/>
                                            </p:txEl>
                                          </p:spTgt>
                                        </p:tgtEl>
                                      </p:cBhvr>
                                    </p:animEffect>
                                    <p:anim calcmode="lin" valueType="num">
                                      <p:cBhvr>
                                        <p:cTn id="8" dur="27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27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125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750"/>
                                        <p:tgtEl>
                                          <p:spTgt spid="3">
                                            <p:txEl>
                                              <p:pRg st="2" end="2"/>
                                            </p:txEl>
                                          </p:spTgt>
                                        </p:tgtEl>
                                      </p:cBhvr>
                                    </p:animEffect>
                                    <p:anim calcmode="lin" valueType="num">
                                      <p:cBhvr>
                                        <p:cTn id="15" dur="2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2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125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750"/>
                                        <p:tgtEl>
                                          <p:spTgt spid="3">
                                            <p:txEl>
                                              <p:pRg st="3" end="3"/>
                                            </p:txEl>
                                          </p:spTgt>
                                        </p:tgtEl>
                                      </p:cBhvr>
                                    </p:animEffect>
                                    <p:anim calcmode="lin" valueType="num">
                                      <p:cBhvr>
                                        <p:cTn id="22" dur="27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27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125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2750"/>
                                        <p:tgtEl>
                                          <p:spTgt spid="3">
                                            <p:txEl>
                                              <p:pRg st="4" end="4"/>
                                            </p:txEl>
                                          </p:spTgt>
                                        </p:tgtEl>
                                      </p:cBhvr>
                                    </p:animEffect>
                                    <p:anim calcmode="lin" valueType="num">
                                      <p:cBhvr>
                                        <p:cTn id="29" dur="2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2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3A5D8-2008-4BED-81B8-44208343C7F6}"/>
              </a:ext>
            </a:extLst>
          </p:cNvPr>
          <p:cNvSpPr>
            <a:spLocks noGrp="1"/>
          </p:cNvSpPr>
          <p:nvPr>
            <p:ph type="title"/>
          </p:nvPr>
        </p:nvSpPr>
        <p:spPr>
          <a:xfrm>
            <a:off x="282388" y="152400"/>
            <a:ext cx="8839200" cy="825500"/>
          </a:xfrm>
        </p:spPr>
        <p:txBody>
          <a:bodyPr/>
          <a:lstStyle/>
          <a:p>
            <a:r>
              <a:rPr lang="en-US" dirty="0"/>
              <a:t>Eligibility for Interment</a:t>
            </a:r>
          </a:p>
        </p:txBody>
      </p:sp>
      <p:sp>
        <p:nvSpPr>
          <p:cNvPr id="3" name="Content Placeholder 2">
            <a:extLst>
              <a:ext uri="{FF2B5EF4-FFF2-40B4-BE49-F238E27FC236}">
                <a16:creationId xmlns:a16="http://schemas.microsoft.com/office/drawing/2014/main" id="{02263AA5-032D-4874-A328-5E5FC5406BBD}"/>
              </a:ext>
            </a:extLst>
          </p:cNvPr>
          <p:cNvSpPr>
            <a:spLocks noGrp="1"/>
          </p:cNvSpPr>
          <p:nvPr>
            <p:ph idx="1"/>
          </p:nvPr>
        </p:nvSpPr>
        <p:spPr/>
        <p:txBody>
          <a:bodyPr>
            <a:normAutofit/>
          </a:bodyPr>
          <a:lstStyle/>
          <a:p>
            <a:pPr marL="0" indent="0">
              <a:buNone/>
            </a:pPr>
            <a:r>
              <a:rPr lang="en-US" sz="1050" b="1" dirty="0"/>
              <a:t>ELIGIBILITY FOR INTERMENT OF FAMILY MEMBERS</a:t>
            </a:r>
            <a:endParaRPr lang="en-US" sz="1050" dirty="0"/>
          </a:p>
          <a:p>
            <a:pPr marL="0" indent="0">
              <a:buNone/>
            </a:pPr>
            <a:r>
              <a:rPr lang="en-US" sz="1050" dirty="0"/>
              <a:t> </a:t>
            </a:r>
          </a:p>
          <a:p>
            <a:pPr>
              <a:buFont typeface="Wingdings" panose="05000000000000000000" pitchFamily="2" charset="2"/>
              <a:buChar char="Ø"/>
            </a:pPr>
            <a:r>
              <a:rPr lang="en-US" sz="1400" dirty="0"/>
              <a:t>Surviving spouses of Veterans who died on or after Jan. 1, 2000, do not lose eligibility for burial in a national cemetery if they remarry. </a:t>
            </a:r>
          </a:p>
          <a:p>
            <a:pPr>
              <a:buFont typeface="Wingdings" panose="05000000000000000000" pitchFamily="2" charset="2"/>
              <a:buChar char="Ø"/>
            </a:pPr>
            <a:endParaRPr lang="en-US" sz="1400" dirty="0"/>
          </a:p>
          <a:p>
            <a:pPr>
              <a:buFont typeface="Wingdings" panose="05000000000000000000" pitchFamily="2" charset="2"/>
              <a:buChar char="Ø"/>
            </a:pPr>
            <a:r>
              <a:rPr lang="en-US" sz="1400" dirty="0"/>
              <a:t>In addition, an unmarried adult child of an eligible Veteran, that became permanently incapable of self-support because of a physical or mental disability before attaining age of 21 years, may also be eligible for interment with the veteran.</a:t>
            </a:r>
          </a:p>
          <a:p>
            <a:pPr>
              <a:buFont typeface="Wingdings" panose="05000000000000000000" pitchFamily="2" charset="2"/>
              <a:buChar char="Ø"/>
            </a:pPr>
            <a:endParaRPr lang="en-US" sz="1400" dirty="0"/>
          </a:p>
          <a:p>
            <a:pPr>
              <a:buFont typeface="Wingdings" panose="05000000000000000000" pitchFamily="2" charset="2"/>
              <a:buChar char="Ø"/>
            </a:pPr>
            <a:r>
              <a:rPr lang="en-US" sz="1400" dirty="0"/>
              <a:t>A Veteran’s minor child (under 21 years of age or, under 23 years of age if pursuing a course of instruction at an approved educational institution), or unmarried adult child who was physically or mentally disabled and incapable of self-support, in the same grave with the Veteran or in an adjoining gravesite if prior reservation for that grave was in effect.</a:t>
            </a:r>
          </a:p>
          <a:p>
            <a:pPr>
              <a:buFont typeface="Wingdings" panose="05000000000000000000" pitchFamily="2" charset="2"/>
              <a:buChar char="Ø"/>
            </a:pPr>
            <a:endParaRPr lang="en-US" sz="1400" dirty="0"/>
          </a:p>
          <a:p>
            <a:pPr>
              <a:buFont typeface="Wingdings" panose="05000000000000000000" pitchFamily="2" charset="2"/>
              <a:buChar char="Ø"/>
            </a:pPr>
            <a:r>
              <a:rPr lang="en-US" sz="1400" dirty="0"/>
              <a:t>Certain parents.  The biological or adopted parents of a service member who died in combat or while performing training for a combat mission, who leaves no surviving spouse or dependent child, may be buried with the deceased service member if there is available space.  Eligibility is limited to those who died on or after 10/07/2001, and biological or adoptive parents who died on or after 10/13/2010. </a:t>
            </a:r>
          </a:p>
          <a:p>
            <a:pPr>
              <a:buFont typeface="Wingdings" panose="05000000000000000000" pitchFamily="2" charset="2"/>
              <a:buChar char="Ø"/>
            </a:pPr>
            <a:endParaRPr lang="en-US" sz="1050" dirty="0"/>
          </a:p>
          <a:p>
            <a:pPr>
              <a:buFont typeface="Wingdings" panose="05000000000000000000" pitchFamily="2" charset="2"/>
              <a:buChar char="Ø"/>
            </a:pPr>
            <a:endParaRPr lang="en-US" sz="1050" dirty="0"/>
          </a:p>
          <a:p>
            <a:pPr>
              <a:buFont typeface="Wingdings" panose="05000000000000000000" pitchFamily="2" charset="2"/>
              <a:buChar char="Ø"/>
            </a:pPr>
            <a:endParaRPr lang="en-US" sz="1050" dirty="0"/>
          </a:p>
          <a:p>
            <a:pPr marL="0" indent="0">
              <a:buNone/>
            </a:pPr>
            <a:endParaRPr lang="en-US" dirty="0"/>
          </a:p>
        </p:txBody>
      </p:sp>
    </p:spTree>
    <p:extLst>
      <p:ext uri="{BB962C8B-B14F-4D97-AF65-F5344CB8AC3E}">
        <p14:creationId xmlns:p14="http://schemas.microsoft.com/office/powerpoint/2010/main" val="1517055546"/>
      </p:ext>
    </p:extLst>
  </p:cSld>
  <p:clrMapOvr>
    <a:masterClrMapping/>
  </p:clrMapOvr>
</p:sld>
</file>

<file path=ppt/theme/theme1.xml><?xml version="1.0" encoding="utf-8"?>
<a:theme xmlns:a="http://schemas.openxmlformats.org/drawingml/2006/main" name="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PowerPoint A">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6605</TotalTime>
  <Words>1839</Words>
  <Application>Microsoft Office PowerPoint</Application>
  <PresentationFormat>On-screen Show (4:3)</PresentationFormat>
  <Paragraphs>191</Paragraphs>
  <Slides>20</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Calibri</vt:lpstr>
      <vt:lpstr>Courier New</vt:lpstr>
      <vt:lpstr>Open Sans</vt:lpstr>
      <vt:lpstr>Open Sans Light</vt:lpstr>
      <vt:lpstr>PermianSlabSerifTypeface</vt:lpstr>
      <vt:lpstr>Symbol</vt:lpstr>
      <vt:lpstr>Wingdings</vt:lpstr>
      <vt:lpstr>PowerPoint B</vt:lpstr>
      <vt:lpstr>PowerPoint A</vt:lpstr>
      <vt:lpstr>    Tennessee State Veterans Cemeteries Cemetery Operations- 2023  East (Knoxville) Director -Kevin Knowles Middle(Nashville)  Director-Robert Million Parkers Crossroads Director- Eddie Long West (Memphis) Director-Rodney Shaw   TDVS Accreditation Course Presentation </vt:lpstr>
      <vt:lpstr>Tennessee Department of Veterans Services Leadership</vt:lpstr>
      <vt:lpstr>TDVS</vt:lpstr>
      <vt:lpstr>Tennessee State Veterans Cemeteries</vt:lpstr>
      <vt:lpstr>State Veterans Cemeteries are close to our customers</vt:lpstr>
      <vt:lpstr>Values</vt:lpstr>
      <vt:lpstr>Tennessee State Veterans Cemeteries</vt:lpstr>
      <vt:lpstr>Costs</vt:lpstr>
      <vt:lpstr>Eligibility for Interment</vt:lpstr>
      <vt:lpstr>TDVS FY 2022-2023 Interments</vt:lpstr>
      <vt:lpstr>TDVS Cemetery/Pre-Registration </vt:lpstr>
      <vt:lpstr>Customer Services/Pre-Registration </vt:lpstr>
      <vt:lpstr>TDVS- Memphis</vt:lpstr>
      <vt:lpstr>State of TN Pre-Registrations Total 19,000+: 2013 – current</vt:lpstr>
      <vt:lpstr>TDVS-Knoxville-  Lyons View &amp;  Gov. John Sevier</vt:lpstr>
      <vt:lpstr>Unclaimed Veteran Remains I</vt:lpstr>
      <vt:lpstr>Unclaimed Veteran II</vt:lpstr>
      <vt:lpstr>TDVS-Parkers Crossroads</vt:lpstr>
      <vt:lpstr>Outreach</vt:lpstr>
      <vt:lpstr>TDVS-Nashville</vt:lpstr>
    </vt:vector>
  </TitlesOfParts>
  <Company>State of Tennessee: Finance &amp;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Wehlage</dc:creator>
  <cp:lastModifiedBy>Ronald Dvorsky</cp:lastModifiedBy>
  <cp:revision>156</cp:revision>
  <cp:lastPrinted>2022-03-28T19:47:41Z</cp:lastPrinted>
  <dcterms:created xsi:type="dcterms:W3CDTF">2015-04-20T20:06:49Z</dcterms:created>
  <dcterms:modified xsi:type="dcterms:W3CDTF">2024-04-01T20:30:07Z</dcterms:modified>
</cp:coreProperties>
</file>