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2"/>
  </p:sldMasterIdLst>
  <p:notesMasterIdLst>
    <p:notesMasterId r:id="rId21"/>
  </p:notesMasterIdLst>
  <p:handoutMasterIdLst>
    <p:handoutMasterId r:id="rId22"/>
  </p:handoutMasterIdLst>
  <p:sldIdLst>
    <p:sldId id="302" r:id="rId13"/>
    <p:sldId id="324" r:id="rId14"/>
    <p:sldId id="317" r:id="rId15"/>
    <p:sldId id="320" r:id="rId16"/>
    <p:sldId id="325" r:id="rId17"/>
    <p:sldId id="327" r:id="rId18"/>
    <p:sldId id="326" r:id="rId19"/>
    <p:sldId id="32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D8A"/>
    <a:srgbClr val="3A7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8645" autoAdjust="0"/>
  </p:normalViewPr>
  <p:slideViewPr>
    <p:cSldViewPr>
      <p:cViewPr varScale="1">
        <p:scale>
          <a:sx n="97" d="100"/>
          <a:sy n="97" d="100"/>
        </p:scale>
        <p:origin x="2004" y="72"/>
      </p:cViewPr>
      <p:guideLst>
        <p:guide orient="horz" pos="2160"/>
        <p:guide pos="2880"/>
      </p:guideLst>
    </p:cSldViewPr>
  </p:slideViewPr>
  <p:notesTextViewPr>
    <p:cViewPr>
      <p:scale>
        <a:sx n="3" d="2"/>
        <a:sy n="3" d="2"/>
      </p:scale>
      <p:origin x="0" y="0"/>
    </p:cViewPr>
  </p:notesTextViewPr>
  <p:sorterViewPr>
    <p:cViewPr>
      <p:scale>
        <a:sx n="75" d="100"/>
        <a:sy n="75" d="100"/>
      </p:scale>
      <p:origin x="0" y="77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3B4750D-0C24-4AAA-B8BD-D47F90EF6435}" type="datetimeFigureOut">
              <a:rPr lang="en-US" smtClean="0"/>
              <a:pPr/>
              <a:t>9/16/2022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790E1EE-FCE8-408A-8DB3-84259F31D3CA}" type="slidenum">
              <a:rPr lang="en-US" smtClean="0"/>
              <a:pPr/>
              <a:t>‹#›</a:t>
            </a:fld>
            <a:endParaRPr lang="en-US" dirty="0"/>
          </a:p>
        </p:txBody>
      </p:sp>
    </p:spTree>
    <p:extLst>
      <p:ext uri="{BB962C8B-B14F-4D97-AF65-F5344CB8AC3E}">
        <p14:creationId xmlns:p14="http://schemas.microsoft.com/office/powerpoint/2010/main" val="2586207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FCB1E3-BD0D-4B22-9C02-931233428473}" type="datetimeFigureOut">
              <a:rPr lang="en-US" smtClean="0"/>
              <a:pPr/>
              <a:t>9/16/2022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1BA4D3-D678-47CB-9F40-3BCBE1774835}" type="slidenum">
              <a:rPr lang="en-US" smtClean="0"/>
              <a:pPr/>
              <a:t>‹#›</a:t>
            </a:fld>
            <a:endParaRPr lang="en-US" dirty="0"/>
          </a:p>
        </p:txBody>
      </p:sp>
    </p:spTree>
    <p:extLst>
      <p:ext uri="{BB962C8B-B14F-4D97-AF65-F5344CB8AC3E}">
        <p14:creationId xmlns:p14="http://schemas.microsoft.com/office/powerpoint/2010/main" val="91188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4588" indent="-228600" algn="l" defTabSz="931863" eaLnBrk="0" hangingPunct="0">
              <a:spcBef>
                <a:spcPct val="30000"/>
              </a:spcBef>
              <a:defRPr sz="1200">
                <a:solidFill>
                  <a:schemeClr val="tx1"/>
                </a:solidFill>
                <a:latin typeface="Times New Roman" pitchFamily="18" charset="0"/>
              </a:defRPr>
            </a:lvl3pPr>
            <a:lvl4pPr marL="1601788" indent="-228600" algn="l" defTabSz="931863" eaLnBrk="0" hangingPunct="0">
              <a:spcBef>
                <a:spcPct val="30000"/>
              </a:spcBef>
              <a:defRPr sz="1200">
                <a:solidFill>
                  <a:schemeClr val="tx1"/>
                </a:solidFill>
                <a:latin typeface="Times New Roman" pitchFamily="18" charset="0"/>
              </a:defRPr>
            </a:lvl4pPr>
            <a:lvl5pPr marL="2058988" indent="-228600" algn="l" defTabSz="931863" eaLnBrk="0" hangingPunct="0">
              <a:spcBef>
                <a:spcPct val="30000"/>
              </a:spcBef>
              <a:defRPr sz="1200">
                <a:solidFill>
                  <a:schemeClr val="tx1"/>
                </a:solidFill>
                <a:latin typeface="Times New Roman" pitchFamily="18" charset="0"/>
              </a:defRPr>
            </a:lvl5pPr>
            <a:lvl6pPr marL="2516188" indent="-228600" defTabSz="931863" eaLnBrk="0" fontAlgn="base" hangingPunct="0">
              <a:spcBef>
                <a:spcPct val="30000"/>
              </a:spcBef>
              <a:spcAft>
                <a:spcPct val="0"/>
              </a:spcAft>
              <a:defRPr sz="1200">
                <a:solidFill>
                  <a:schemeClr val="tx1"/>
                </a:solidFill>
                <a:latin typeface="Times New Roman" pitchFamily="18" charset="0"/>
              </a:defRPr>
            </a:lvl6pPr>
            <a:lvl7pPr marL="2973388" indent="-228600" defTabSz="931863" eaLnBrk="0" fontAlgn="base" hangingPunct="0">
              <a:spcBef>
                <a:spcPct val="30000"/>
              </a:spcBef>
              <a:spcAft>
                <a:spcPct val="0"/>
              </a:spcAft>
              <a:defRPr sz="1200">
                <a:solidFill>
                  <a:schemeClr val="tx1"/>
                </a:solidFill>
                <a:latin typeface="Times New Roman" pitchFamily="18" charset="0"/>
              </a:defRPr>
            </a:lvl7pPr>
            <a:lvl8pPr marL="3430588" indent="-228600" defTabSz="931863" eaLnBrk="0" fontAlgn="base" hangingPunct="0">
              <a:spcBef>
                <a:spcPct val="30000"/>
              </a:spcBef>
              <a:spcAft>
                <a:spcPct val="0"/>
              </a:spcAft>
              <a:defRPr sz="1200">
                <a:solidFill>
                  <a:schemeClr val="tx1"/>
                </a:solidFill>
                <a:latin typeface="Times New Roman" pitchFamily="18" charset="0"/>
              </a:defRPr>
            </a:lvl8pPr>
            <a:lvl9pPr marL="3887788" indent="-228600" defTabSz="93186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E3395B7-A492-400D-A7B9-C6ADDAD79AFE}" type="slidenum">
              <a:rPr lang="en-US" altLang="en-US" smtClean="0"/>
              <a:pPr algn="r" eaLnBrk="1" hangingPunct="1">
                <a:spcBef>
                  <a:spcPct val="0"/>
                </a:spcBef>
              </a:pPr>
              <a:t>1</a:t>
            </a:fld>
            <a:endParaRPr lang="en-US" alt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algn="just" eaLnBrk="1" hangingPunct="1"/>
            <a:endParaRPr lang="en-US" altLang="en-US" dirty="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65853" eaLnBrk="1" fontAlgn="auto" hangingPunct="1">
              <a:spcBef>
                <a:spcPts val="0"/>
              </a:spcBef>
              <a:spcAft>
                <a:spcPts val="0"/>
              </a:spcAft>
              <a:defRPr/>
            </a:pPr>
            <a:r>
              <a:rPr lang="en-US" sz="2800" dirty="0"/>
              <a:t>This is our leadership team.  </a:t>
            </a:r>
          </a:p>
          <a:p>
            <a:pPr marL="514350" indent="-514350" defTabSz="465853" eaLnBrk="1" fontAlgn="auto" hangingPunct="1">
              <a:spcBef>
                <a:spcPts val="0"/>
              </a:spcBef>
              <a:spcAft>
                <a:spcPts val="0"/>
              </a:spcAft>
              <a:buFontTx/>
              <a:buAutoNum type="alphaLcPeriod"/>
              <a:defRPr/>
            </a:pPr>
            <a:r>
              <a:rPr lang="en-US" sz="2800" dirty="0"/>
              <a:t>when you come to work, you will likely see us out and about. </a:t>
            </a:r>
          </a:p>
          <a:p>
            <a:pPr defTabSz="465853" eaLnBrk="1" fontAlgn="auto" hangingPunct="1">
              <a:spcBef>
                <a:spcPts val="0"/>
              </a:spcBef>
              <a:spcAft>
                <a:spcPts val="0"/>
              </a:spcAft>
              <a:defRPr/>
            </a:pPr>
            <a:endParaRPr lang="en-US" sz="2800" dirty="0"/>
          </a:p>
          <a:p>
            <a:pPr defTabSz="465853" eaLnBrk="1" fontAlgn="auto" hangingPunct="1">
              <a:spcBef>
                <a:spcPts val="0"/>
              </a:spcBef>
              <a:spcAft>
                <a:spcPts val="0"/>
              </a:spcAft>
              <a:defRPr/>
            </a:pPr>
            <a:r>
              <a:rPr lang="en-US" sz="2800" dirty="0">
                <a:latin typeface="+mn-lt"/>
              </a:rPr>
              <a:t>b. We foster a culture of transparency and open communication</a:t>
            </a:r>
            <a:r>
              <a:rPr lang="en-US" dirty="0">
                <a:latin typeface="+mn-lt"/>
              </a:rPr>
              <a:t>.  </a:t>
            </a:r>
            <a:endParaRPr lang="en-US" dirty="0"/>
          </a:p>
        </p:txBody>
      </p:sp>
      <p:sp>
        <p:nvSpPr>
          <p:cNvPr id="103428" name="Slide Number Placeholder 3"/>
          <p:cNvSpPr>
            <a:spLocks noGrp="1"/>
          </p:cNvSpPr>
          <p:nvPr>
            <p:ph type="sldNum" sz="quarter" idx="5"/>
          </p:nvPr>
        </p:nvSpPr>
        <p:spPr>
          <a:noFill/>
        </p:spPr>
        <p:txBody>
          <a:bodyPr/>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4588" indent="-228600" algn="l" defTabSz="931863" eaLnBrk="0" hangingPunct="0">
              <a:spcBef>
                <a:spcPct val="30000"/>
              </a:spcBef>
              <a:defRPr sz="1200">
                <a:solidFill>
                  <a:schemeClr val="tx1"/>
                </a:solidFill>
                <a:latin typeface="Times New Roman" pitchFamily="18" charset="0"/>
              </a:defRPr>
            </a:lvl3pPr>
            <a:lvl4pPr marL="1601788" indent="-228600" algn="l" defTabSz="931863" eaLnBrk="0" hangingPunct="0">
              <a:spcBef>
                <a:spcPct val="30000"/>
              </a:spcBef>
              <a:defRPr sz="1200">
                <a:solidFill>
                  <a:schemeClr val="tx1"/>
                </a:solidFill>
                <a:latin typeface="Times New Roman" pitchFamily="18" charset="0"/>
              </a:defRPr>
            </a:lvl4pPr>
            <a:lvl5pPr marL="2058988" indent="-228600" algn="l" defTabSz="931863" eaLnBrk="0" hangingPunct="0">
              <a:spcBef>
                <a:spcPct val="30000"/>
              </a:spcBef>
              <a:defRPr sz="1200">
                <a:solidFill>
                  <a:schemeClr val="tx1"/>
                </a:solidFill>
                <a:latin typeface="Times New Roman" pitchFamily="18" charset="0"/>
              </a:defRPr>
            </a:lvl5pPr>
            <a:lvl6pPr marL="2516188" indent="-228600" defTabSz="931863" eaLnBrk="0" fontAlgn="base" hangingPunct="0">
              <a:spcBef>
                <a:spcPct val="30000"/>
              </a:spcBef>
              <a:spcAft>
                <a:spcPct val="0"/>
              </a:spcAft>
              <a:defRPr sz="1200">
                <a:solidFill>
                  <a:schemeClr val="tx1"/>
                </a:solidFill>
                <a:latin typeface="Times New Roman" pitchFamily="18" charset="0"/>
              </a:defRPr>
            </a:lvl6pPr>
            <a:lvl7pPr marL="2973388" indent="-228600" defTabSz="931863" eaLnBrk="0" fontAlgn="base" hangingPunct="0">
              <a:spcBef>
                <a:spcPct val="30000"/>
              </a:spcBef>
              <a:spcAft>
                <a:spcPct val="0"/>
              </a:spcAft>
              <a:defRPr sz="1200">
                <a:solidFill>
                  <a:schemeClr val="tx1"/>
                </a:solidFill>
                <a:latin typeface="Times New Roman" pitchFamily="18" charset="0"/>
              </a:defRPr>
            </a:lvl7pPr>
            <a:lvl8pPr marL="3430588" indent="-228600" defTabSz="931863" eaLnBrk="0" fontAlgn="base" hangingPunct="0">
              <a:spcBef>
                <a:spcPct val="30000"/>
              </a:spcBef>
              <a:spcAft>
                <a:spcPct val="0"/>
              </a:spcAft>
              <a:defRPr sz="1200">
                <a:solidFill>
                  <a:schemeClr val="tx1"/>
                </a:solidFill>
                <a:latin typeface="Times New Roman" pitchFamily="18" charset="0"/>
              </a:defRPr>
            </a:lvl8pPr>
            <a:lvl9pPr marL="3887788" indent="-228600" defTabSz="93186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4E3F5075-E87C-4EDF-AE3C-BFE891286D6A}" type="slidenum">
              <a:rPr lang="en-US" altLang="en-US" smtClean="0">
                <a:solidFill>
                  <a:srgbClr val="000000"/>
                </a:solidFill>
              </a:rPr>
              <a:pPr algn="r" eaLnBrk="1" hangingPunct="1">
                <a:spcBef>
                  <a:spcPct val="0"/>
                </a:spcBef>
              </a:pPr>
              <a:t>2</a:t>
            </a:fld>
            <a:endParaRPr lang="en-US" altLang="en-US" dirty="0">
              <a:solidFill>
                <a:srgbClr val="000000"/>
              </a:solidFill>
            </a:endParaRPr>
          </a:p>
        </p:txBody>
      </p:sp>
    </p:spTree>
    <p:extLst>
      <p:ext uri="{BB962C8B-B14F-4D97-AF65-F5344CB8AC3E}">
        <p14:creationId xmlns:p14="http://schemas.microsoft.com/office/powerpoint/2010/main" val="364061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4588" indent="-228600" algn="l" defTabSz="931863" eaLnBrk="0" hangingPunct="0">
              <a:spcBef>
                <a:spcPct val="30000"/>
              </a:spcBef>
              <a:defRPr sz="1200">
                <a:solidFill>
                  <a:schemeClr val="tx1"/>
                </a:solidFill>
                <a:latin typeface="Times New Roman" pitchFamily="18" charset="0"/>
              </a:defRPr>
            </a:lvl3pPr>
            <a:lvl4pPr marL="1601788" indent="-228600" algn="l" defTabSz="931863" eaLnBrk="0" hangingPunct="0">
              <a:spcBef>
                <a:spcPct val="30000"/>
              </a:spcBef>
              <a:defRPr sz="1200">
                <a:solidFill>
                  <a:schemeClr val="tx1"/>
                </a:solidFill>
                <a:latin typeface="Times New Roman" pitchFamily="18" charset="0"/>
              </a:defRPr>
            </a:lvl4pPr>
            <a:lvl5pPr marL="2058988" indent="-228600" algn="l" defTabSz="931863" eaLnBrk="0" hangingPunct="0">
              <a:spcBef>
                <a:spcPct val="30000"/>
              </a:spcBef>
              <a:defRPr sz="1200">
                <a:solidFill>
                  <a:schemeClr val="tx1"/>
                </a:solidFill>
                <a:latin typeface="Times New Roman" pitchFamily="18" charset="0"/>
              </a:defRPr>
            </a:lvl5pPr>
            <a:lvl6pPr marL="2516188" indent="-228600" defTabSz="931863" eaLnBrk="0" fontAlgn="base" hangingPunct="0">
              <a:spcBef>
                <a:spcPct val="30000"/>
              </a:spcBef>
              <a:spcAft>
                <a:spcPct val="0"/>
              </a:spcAft>
              <a:defRPr sz="1200">
                <a:solidFill>
                  <a:schemeClr val="tx1"/>
                </a:solidFill>
                <a:latin typeface="Times New Roman" pitchFamily="18" charset="0"/>
              </a:defRPr>
            </a:lvl6pPr>
            <a:lvl7pPr marL="2973388" indent="-228600" defTabSz="931863" eaLnBrk="0" fontAlgn="base" hangingPunct="0">
              <a:spcBef>
                <a:spcPct val="30000"/>
              </a:spcBef>
              <a:spcAft>
                <a:spcPct val="0"/>
              </a:spcAft>
              <a:defRPr sz="1200">
                <a:solidFill>
                  <a:schemeClr val="tx1"/>
                </a:solidFill>
                <a:latin typeface="Times New Roman" pitchFamily="18" charset="0"/>
              </a:defRPr>
            </a:lvl7pPr>
            <a:lvl8pPr marL="3430588" indent="-228600" defTabSz="931863" eaLnBrk="0" fontAlgn="base" hangingPunct="0">
              <a:spcBef>
                <a:spcPct val="30000"/>
              </a:spcBef>
              <a:spcAft>
                <a:spcPct val="0"/>
              </a:spcAft>
              <a:defRPr sz="1200">
                <a:solidFill>
                  <a:schemeClr val="tx1"/>
                </a:solidFill>
                <a:latin typeface="Times New Roman" pitchFamily="18" charset="0"/>
              </a:defRPr>
            </a:lvl8pPr>
            <a:lvl9pPr marL="3887788" indent="-228600" defTabSz="93186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2E7E3926-2DD4-4CA9-9937-43C97F927C72}" type="slidenum">
              <a:rPr lang="en-US" altLang="en-US" smtClean="0">
                <a:solidFill>
                  <a:srgbClr val="000000"/>
                </a:solidFill>
              </a:rPr>
              <a:pPr algn="r" eaLnBrk="1" hangingPunct="1">
                <a:spcBef>
                  <a:spcPct val="0"/>
                </a:spcBef>
              </a:pPr>
              <a:t>3</a:t>
            </a:fld>
            <a:endParaRPr lang="en-US" altLang="en-US" dirty="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z="1600" dirty="0"/>
              <a:t>This slides shows where are 9 Community Based sites are in relationship to the city of Memphis and the states of </a:t>
            </a:r>
            <a:r>
              <a:rPr lang="en-US" altLang="en-US" sz="1600" dirty="0" err="1"/>
              <a:t>Tenn</a:t>
            </a:r>
            <a:r>
              <a:rPr lang="en-US" altLang="en-US" sz="1600" dirty="0"/>
              <a:t>, Arkansas &amp; Mississippi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4588" indent="-228600" algn="l" defTabSz="931863" eaLnBrk="0" hangingPunct="0">
              <a:spcBef>
                <a:spcPct val="30000"/>
              </a:spcBef>
              <a:defRPr sz="1200">
                <a:solidFill>
                  <a:schemeClr val="tx1"/>
                </a:solidFill>
                <a:latin typeface="Times New Roman" pitchFamily="18" charset="0"/>
              </a:defRPr>
            </a:lvl3pPr>
            <a:lvl4pPr marL="1601788" indent="-228600" algn="l" defTabSz="931863" eaLnBrk="0" hangingPunct="0">
              <a:spcBef>
                <a:spcPct val="30000"/>
              </a:spcBef>
              <a:defRPr sz="1200">
                <a:solidFill>
                  <a:schemeClr val="tx1"/>
                </a:solidFill>
                <a:latin typeface="Times New Roman" pitchFamily="18" charset="0"/>
              </a:defRPr>
            </a:lvl4pPr>
            <a:lvl5pPr marL="2058988" indent="-228600" algn="l" defTabSz="931863" eaLnBrk="0" hangingPunct="0">
              <a:spcBef>
                <a:spcPct val="30000"/>
              </a:spcBef>
              <a:defRPr sz="1200">
                <a:solidFill>
                  <a:schemeClr val="tx1"/>
                </a:solidFill>
                <a:latin typeface="Times New Roman" pitchFamily="18" charset="0"/>
              </a:defRPr>
            </a:lvl5pPr>
            <a:lvl6pPr marL="2516188" indent="-228600" defTabSz="931863" eaLnBrk="0" fontAlgn="base" hangingPunct="0">
              <a:spcBef>
                <a:spcPct val="30000"/>
              </a:spcBef>
              <a:spcAft>
                <a:spcPct val="0"/>
              </a:spcAft>
              <a:defRPr sz="1200">
                <a:solidFill>
                  <a:schemeClr val="tx1"/>
                </a:solidFill>
                <a:latin typeface="Times New Roman" pitchFamily="18" charset="0"/>
              </a:defRPr>
            </a:lvl6pPr>
            <a:lvl7pPr marL="2973388" indent="-228600" defTabSz="931863" eaLnBrk="0" fontAlgn="base" hangingPunct="0">
              <a:spcBef>
                <a:spcPct val="30000"/>
              </a:spcBef>
              <a:spcAft>
                <a:spcPct val="0"/>
              </a:spcAft>
              <a:defRPr sz="1200">
                <a:solidFill>
                  <a:schemeClr val="tx1"/>
                </a:solidFill>
                <a:latin typeface="Times New Roman" pitchFamily="18" charset="0"/>
              </a:defRPr>
            </a:lvl7pPr>
            <a:lvl8pPr marL="3430588" indent="-228600" defTabSz="931863" eaLnBrk="0" fontAlgn="base" hangingPunct="0">
              <a:spcBef>
                <a:spcPct val="30000"/>
              </a:spcBef>
              <a:spcAft>
                <a:spcPct val="0"/>
              </a:spcAft>
              <a:defRPr sz="1200">
                <a:solidFill>
                  <a:schemeClr val="tx1"/>
                </a:solidFill>
                <a:latin typeface="Times New Roman" pitchFamily="18" charset="0"/>
              </a:defRPr>
            </a:lvl8pPr>
            <a:lvl9pPr marL="3887788" indent="-228600" defTabSz="93186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FFAF1F4A-2CFC-4792-B200-66027FBBFFF0}" type="slidenum">
              <a:rPr lang="en-US" altLang="en-US" smtClean="0">
                <a:solidFill>
                  <a:srgbClr val="000000"/>
                </a:solidFill>
              </a:rPr>
              <a:pPr algn="r" eaLnBrk="1" hangingPunct="1">
                <a:spcBef>
                  <a:spcPct val="0"/>
                </a:spcBef>
              </a:pPr>
              <a:t>4</a:t>
            </a:fld>
            <a:endParaRPr lang="en-US" altLang="en-US" dirty="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sz="2800" dirty="0"/>
              <a:t>This slide provides you with a snapshot of our workload last year.  As you can see, we stay very busy.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Times New Roman" pitchFamily="18" charset="0"/>
              </a:defRPr>
            </a:lvl1pPr>
            <a:lvl2pPr marL="742950" indent="-285750" algn="l" defTabSz="931863" eaLnBrk="0" hangingPunct="0">
              <a:spcBef>
                <a:spcPct val="30000"/>
              </a:spcBef>
              <a:defRPr sz="1200">
                <a:solidFill>
                  <a:schemeClr val="tx1"/>
                </a:solidFill>
                <a:latin typeface="Times New Roman" pitchFamily="18" charset="0"/>
              </a:defRPr>
            </a:lvl2pPr>
            <a:lvl3pPr marL="1144588" indent="-228600" algn="l" defTabSz="931863" eaLnBrk="0" hangingPunct="0">
              <a:spcBef>
                <a:spcPct val="30000"/>
              </a:spcBef>
              <a:defRPr sz="1200">
                <a:solidFill>
                  <a:schemeClr val="tx1"/>
                </a:solidFill>
                <a:latin typeface="Times New Roman" pitchFamily="18" charset="0"/>
              </a:defRPr>
            </a:lvl3pPr>
            <a:lvl4pPr marL="1601788" indent="-228600" algn="l" defTabSz="931863" eaLnBrk="0" hangingPunct="0">
              <a:spcBef>
                <a:spcPct val="30000"/>
              </a:spcBef>
              <a:defRPr sz="1200">
                <a:solidFill>
                  <a:schemeClr val="tx1"/>
                </a:solidFill>
                <a:latin typeface="Times New Roman" pitchFamily="18" charset="0"/>
              </a:defRPr>
            </a:lvl4pPr>
            <a:lvl5pPr marL="2058988" indent="-228600" algn="l" defTabSz="931863" eaLnBrk="0" hangingPunct="0">
              <a:spcBef>
                <a:spcPct val="30000"/>
              </a:spcBef>
              <a:defRPr sz="1200">
                <a:solidFill>
                  <a:schemeClr val="tx1"/>
                </a:solidFill>
                <a:latin typeface="Times New Roman" pitchFamily="18" charset="0"/>
              </a:defRPr>
            </a:lvl5pPr>
            <a:lvl6pPr marL="2516188" indent="-228600" defTabSz="931863" eaLnBrk="0" fontAlgn="base" hangingPunct="0">
              <a:spcBef>
                <a:spcPct val="30000"/>
              </a:spcBef>
              <a:spcAft>
                <a:spcPct val="0"/>
              </a:spcAft>
              <a:defRPr sz="1200">
                <a:solidFill>
                  <a:schemeClr val="tx1"/>
                </a:solidFill>
                <a:latin typeface="Times New Roman" pitchFamily="18" charset="0"/>
              </a:defRPr>
            </a:lvl6pPr>
            <a:lvl7pPr marL="2973388" indent="-228600" defTabSz="931863" eaLnBrk="0" fontAlgn="base" hangingPunct="0">
              <a:spcBef>
                <a:spcPct val="30000"/>
              </a:spcBef>
              <a:spcAft>
                <a:spcPct val="0"/>
              </a:spcAft>
              <a:defRPr sz="1200">
                <a:solidFill>
                  <a:schemeClr val="tx1"/>
                </a:solidFill>
                <a:latin typeface="Times New Roman" pitchFamily="18" charset="0"/>
              </a:defRPr>
            </a:lvl7pPr>
            <a:lvl8pPr marL="3430588" indent="-228600" defTabSz="931863" eaLnBrk="0" fontAlgn="base" hangingPunct="0">
              <a:spcBef>
                <a:spcPct val="30000"/>
              </a:spcBef>
              <a:spcAft>
                <a:spcPct val="0"/>
              </a:spcAft>
              <a:defRPr sz="1200">
                <a:solidFill>
                  <a:schemeClr val="tx1"/>
                </a:solidFill>
                <a:latin typeface="Times New Roman" pitchFamily="18" charset="0"/>
              </a:defRPr>
            </a:lvl8pPr>
            <a:lvl9pPr marL="3887788" indent="-228600" defTabSz="931863"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5FCE2A7-EAD7-4764-98B5-E956ECE1B05E}" type="slidenum">
              <a:rPr lang="en-US" altLang="en-US" smtClean="0">
                <a:solidFill>
                  <a:srgbClr val="000000"/>
                </a:solidFill>
              </a:rPr>
              <a:pPr algn="r" eaLnBrk="1" hangingPunct="1">
                <a:spcBef>
                  <a:spcPct val="0"/>
                </a:spcBef>
              </a:pPr>
              <a:t>8</a:t>
            </a:fld>
            <a:endParaRPr lang="en-US" altLang="en-US" dirty="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2130425"/>
            <a:ext cx="5715000" cy="1470025"/>
          </a:xfrm>
        </p:spPr>
        <p:txBody>
          <a:bodyPr/>
          <a:lstStyle>
            <a:lvl1pPr algn="l">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3124200" y="3886200"/>
            <a:ext cx="5715000"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Narrow" pitchFamily="34" charset="0"/>
              </a:defRPr>
            </a:lvl1pPr>
          </a:lstStyle>
          <a:p>
            <a:fld id="{923FC6EE-7FA8-4544-996F-3C98387409E2}" type="datetime1">
              <a:rPr lang="en-US" smtClean="0"/>
              <a:pPr/>
              <a:t>9/16/2022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Narrow"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3EF7C4C3-FCE9-4E6F-8E35-19D7B37C992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2A6E01-A793-4321-9D11-4031CF00D93A}" type="datetime1">
              <a:rPr lang="en-US" smtClean="0"/>
              <a:pPr/>
              <a:t>9/16/2022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EF7C4C3-FCE9-4E6F-8E35-19D7B37C99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434871-8536-41D2-9569-C0A4A8071192}" type="datetime1">
              <a:rPr lang="en-US" smtClean="0"/>
              <a:pPr/>
              <a:t>9/16/2022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EF7C4C3-FCE9-4E6F-8E35-19D7B37C99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685800" y="1600200"/>
            <a:ext cx="7924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1F358544-04CA-44BD-94BA-1CDBD734B771}" type="datetime1">
              <a:rPr lang="en-US" smtClean="0"/>
              <a:pPr/>
              <a:t>9/16/2022</a:t>
            </a:fld>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3EF7C4C3-FCE9-4E6F-8E35-19D7B37C9927}" type="slidenum">
              <a:rPr lang="en-US" smtClean="0"/>
              <a:pPr/>
              <a:t>‹#›</a:t>
            </a:fld>
            <a:endParaRPr lang="en-US" dirty="0"/>
          </a:p>
        </p:txBody>
      </p:sp>
      <p:pic>
        <p:nvPicPr>
          <p:cNvPr id="7" name="Picture 8" descr="http://www.cmimgmt.com/resources/news/4/1/images/US-DeptOfVeteransAffairs-Seal.jp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001000" y="0"/>
            <a:ext cx="990600" cy="9906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600" b="0" cap="none"/>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Narrow" pitchFamily="34" charset="0"/>
              </a:defRPr>
            </a:lvl1pPr>
          </a:lstStyle>
          <a:p>
            <a:fld id="{1CE7D827-86A8-48D3-A846-AB0983D6D563}" type="datetime1">
              <a:rPr lang="en-US" smtClean="0"/>
              <a:pPr/>
              <a:t>9/16/2022</a:t>
            </a:fld>
            <a:endParaRPr lang="en-US" dirty="0"/>
          </a:p>
        </p:txBody>
      </p:sp>
      <p:sp>
        <p:nvSpPr>
          <p:cNvPr id="6" name="Slide Number Placeholder 5"/>
          <p:cNvSpPr>
            <a:spLocks noGrp="1"/>
          </p:cNvSpPr>
          <p:nvPr>
            <p:ph type="sldNum" sz="quarter" idx="12"/>
          </p:nvPr>
        </p:nvSpPr>
        <p:spPr/>
        <p:txBody>
          <a:bodyPr/>
          <a:lstStyle>
            <a:lvl1pPr>
              <a:defRPr>
                <a:latin typeface="Arial Narrow" pitchFamily="34" charset="0"/>
              </a:defRPr>
            </a:lvl1pPr>
          </a:lstStyle>
          <a:p>
            <a:fld id="{3EF7C4C3-FCE9-4E6F-8E35-19D7B37C99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Narrow" pitchFamily="34" charset="0"/>
              </a:defRPr>
            </a:lvl1pPr>
          </a:lstStyle>
          <a:p>
            <a:fld id="{350C29BF-626D-4D96-B55E-E81F92C49F25}" type="datetime1">
              <a:rPr lang="en-US" smtClean="0"/>
              <a:pPr/>
              <a:t>9/16/2022</a:t>
            </a:fld>
            <a:endParaRPr lang="en-US" dirty="0"/>
          </a:p>
        </p:txBody>
      </p:sp>
      <p:sp>
        <p:nvSpPr>
          <p:cNvPr id="7" name="Slide Number Placeholder 6"/>
          <p:cNvSpPr>
            <a:spLocks noGrp="1"/>
          </p:cNvSpPr>
          <p:nvPr>
            <p:ph type="sldNum" sz="quarter" idx="12"/>
          </p:nvPr>
        </p:nvSpPr>
        <p:spPr/>
        <p:txBody>
          <a:bodyPr/>
          <a:lstStyle>
            <a:lvl1pPr>
              <a:defRPr>
                <a:latin typeface="Arial Narrow" pitchFamily="34" charset="0"/>
              </a:defRPr>
            </a:lvl1pPr>
          </a:lstStyle>
          <a:p>
            <a:fld id="{3EF7C4C3-FCE9-4E6F-8E35-19D7B37C99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38115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38131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Arial Narrow" pitchFamily="34" charset="0"/>
              </a:defRPr>
            </a:lvl1pPr>
          </a:lstStyle>
          <a:p>
            <a:fld id="{F7496C3E-0D3E-49EE-B2F8-E52128CC758D}" type="datetime1">
              <a:rPr lang="en-US" smtClean="0"/>
              <a:pPr/>
              <a:t>9/16/2022</a:t>
            </a:fld>
            <a:endParaRPr lang="en-US" dirty="0"/>
          </a:p>
        </p:txBody>
      </p:sp>
      <p:sp>
        <p:nvSpPr>
          <p:cNvPr id="9" name="Slide Number Placeholder 8"/>
          <p:cNvSpPr>
            <a:spLocks noGrp="1"/>
          </p:cNvSpPr>
          <p:nvPr>
            <p:ph type="sldNum" sz="quarter" idx="12"/>
          </p:nvPr>
        </p:nvSpPr>
        <p:spPr/>
        <p:txBody>
          <a:bodyPr/>
          <a:lstStyle>
            <a:lvl1pPr>
              <a:defRPr>
                <a:latin typeface="Arial Narrow" pitchFamily="34" charset="0"/>
              </a:defRPr>
            </a:lvl1pPr>
          </a:lstStyle>
          <a:p>
            <a:fld id="{3EF7C4C3-FCE9-4E6F-8E35-19D7B37C99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Narrow" pitchFamily="34" charset="0"/>
              </a:defRPr>
            </a:lvl1pPr>
          </a:lstStyle>
          <a:p>
            <a:fld id="{79201D5A-EF2F-4E2B-A464-E44739DE5703}" type="datetime1">
              <a:rPr lang="en-US" smtClean="0"/>
              <a:pPr/>
              <a:t>9/16/2022</a:t>
            </a:fld>
            <a:endParaRPr lang="en-US" dirty="0"/>
          </a:p>
        </p:txBody>
      </p:sp>
      <p:sp>
        <p:nvSpPr>
          <p:cNvPr id="5" name="Slide Number Placeholder 4"/>
          <p:cNvSpPr>
            <a:spLocks noGrp="1"/>
          </p:cNvSpPr>
          <p:nvPr>
            <p:ph type="sldNum" sz="quarter" idx="12"/>
          </p:nvPr>
        </p:nvSpPr>
        <p:spPr/>
        <p:txBody>
          <a:bodyPr/>
          <a:lstStyle>
            <a:lvl1pPr>
              <a:defRPr>
                <a:latin typeface="Arial Narrow" pitchFamily="34" charset="0"/>
              </a:defRPr>
            </a:lvl1pPr>
          </a:lstStyle>
          <a:p>
            <a:fld id="{3EF7C4C3-FCE9-4E6F-8E35-19D7B37C99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F9B4C-605D-4DD5-9F78-241D7266D48A}" type="datetime1">
              <a:rPr lang="en-US" smtClean="0"/>
              <a:pPr/>
              <a:t>9/16/2022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EF7C4C3-FCE9-4E6F-8E35-19D7B37C99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656F68-DEA1-4B06-B3C8-4946730C70C7}" type="datetime1">
              <a:rPr lang="en-US" smtClean="0"/>
              <a:pPr/>
              <a:t>9/16/2022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EF7C4C3-FCE9-4E6F-8E35-19D7B37C99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951BA6-7B52-4EEA-817A-3EC143E787B8}" type="datetime1">
              <a:rPr lang="en-US" smtClean="0"/>
              <a:pPr/>
              <a:t>9/16/2022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EF7C4C3-FCE9-4E6F-8E35-19D7B37C99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152400"/>
            <a:ext cx="7467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371600"/>
            <a:ext cx="76962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3BA2B-BB9E-44EB-94BF-BF5AD8C92390}" type="datetime1">
              <a:rPr lang="en-US" smtClean="0"/>
              <a:pPr/>
              <a:t>9/16/2022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7C4C3-FCE9-4E6F-8E35-19D7B37C99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600" kern="1200">
          <a:solidFill>
            <a:srgbClr val="FFC000"/>
          </a:solidFill>
          <a:latin typeface="Arial Narrow"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Narrow"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2819400" y="2514600"/>
            <a:ext cx="6172200" cy="2057400"/>
          </a:xfrm>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pPr eaLnBrk="1" hangingPunct="1">
              <a:defRPr/>
            </a:pPr>
            <a:r>
              <a:rPr lang="en-US" altLang="en-US" sz="5400" b="1" dirty="0">
                <a:effectLst>
                  <a:outerShdw blurRad="38100" dist="38100" dir="2700000" algn="tl">
                    <a:srgbClr val="C0C0C0"/>
                  </a:outerShdw>
                </a:effectLst>
                <a:latin typeface="Verdana" pitchFamily="34" charset="0"/>
              </a:rPr>
              <a:t>Welcome</a:t>
            </a:r>
            <a:br>
              <a:rPr lang="en-US" altLang="en-US" sz="5400" b="1" dirty="0">
                <a:effectLst>
                  <a:outerShdw blurRad="38100" dist="38100" dir="2700000" algn="tl">
                    <a:srgbClr val="C0C0C0"/>
                  </a:outerShdw>
                </a:effectLst>
                <a:latin typeface="Verdana" pitchFamily="34" charset="0"/>
              </a:rPr>
            </a:br>
            <a:r>
              <a:rPr lang="en-US" altLang="en-US" sz="3600" b="1" i="1" dirty="0">
                <a:solidFill>
                  <a:srgbClr val="FFC373"/>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Memphis VA Medical Center</a:t>
            </a:r>
          </a:p>
        </p:txBody>
      </p:sp>
      <p:pic>
        <p:nvPicPr>
          <p:cNvPr id="6451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3984625"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64516" name="Text Box 41"/>
          <p:cNvSpPr txBox="1">
            <a:spLocks noChangeArrowheads="1"/>
          </p:cNvSpPr>
          <p:nvPr/>
        </p:nvSpPr>
        <p:spPr bwMode="auto">
          <a:xfrm>
            <a:off x="0" y="60198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eaLnBrk="0" hangingPunct="0">
              <a:spcBef>
                <a:spcPct val="20000"/>
              </a:spcBef>
              <a:buChar char="•"/>
              <a:defRPr sz="3200">
                <a:solidFill>
                  <a:schemeClr val="bg1"/>
                </a:solidFill>
                <a:latin typeface="Arial" charset="0"/>
              </a:defRPr>
            </a:lvl1pPr>
            <a:lvl2pPr marL="742950" indent="-285750" algn="l" defTabSz="457200" eaLnBrk="0" hangingPunct="0">
              <a:spcBef>
                <a:spcPct val="20000"/>
              </a:spcBef>
              <a:buChar char="–"/>
              <a:defRPr sz="2800">
                <a:solidFill>
                  <a:schemeClr val="bg1"/>
                </a:solidFill>
                <a:latin typeface="Arial" charset="0"/>
              </a:defRPr>
            </a:lvl2pPr>
            <a:lvl3pPr marL="1143000" indent="-228600" algn="l" defTabSz="457200" eaLnBrk="0" hangingPunct="0">
              <a:spcBef>
                <a:spcPct val="20000"/>
              </a:spcBef>
              <a:buChar char="•"/>
              <a:defRPr sz="2400">
                <a:solidFill>
                  <a:schemeClr val="bg1"/>
                </a:solidFill>
                <a:latin typeface="Arial" charset="0"/>
              </a:defRPr>
            </a:lvl3pPr>
            <a:lvl4pPr marL="1600200" indent="-228600" algn="l" defTabSz="457200" eaLnBrk="0" hangingPunct="0">
              <a:spcBef>
                <a:spcPct val="20000"/>
              </a:spcBef>
              <a:buChar char="–"/>
              <a:defRPr sz="2000">
                <a:solidFill>
                  <a:schemeClr val="bg1"/>
                </a:solidFill>
                <a:latin typeface="Arial" charset="0"/>
              </a:defRPr>
            </a:lvl4pPr>
            <a:lvl5pPr marL="2057400" indent="-228600" algn="l" defTabSz="457200" eaLnBrk="0" hangingPunct="0">
              <a:spcBef>
                <a:spcPct val="20000"/>
              </a:spcBef>
              <a:buChar char="»"/>
              <a:defRPr sz="2000">
                <a:solidFill>
                  <a:schemeClr val="bg1"/>
                </a:solidFill>
                <a:latin typeface="Arial" charset="0"/>
              </a:defRPr>
            </a:lvl5pPr>
            <a:lvl6pPr marL="2514600" indent="-228600" defTabSz="457200" eaLnBrk="0" fontAlgn="base" hangingPunct="0">
              <a:spcBef>
                <a:spcPct val="20000"/>
              </a:spcBef>
              <a:spcAft>
                <a:spcPct val="0"/>
              </a:spcAft>
              <a:buChar char="»"/>
              <a:defRPr sz="2000">
                <a:solidFill>
                  <a:schemeClr val="bg1"/>
                </a:solidFill>
                <a:latin typeface="Arial" charset="0"/>
              </a:defRPr>
            </a:lvl6pPr>
            <a:lvl7pPr marL="2971800" indent="-228600" defTabSz="457200" eaLnBrk="0" fontAlgn="base" hangingPunct="0">
              <a:spcBef>
                <a:spcPct val="20000"/>
              </a:spcBef>
              <a:spcAft>
                <a:spcPct val="0"/>
              </a:spcAft>
              <a:buChar char="»"/>
              <a:defRPr sz="2000">
                <a:solidFill>
                  <a:schemeClr val="bg1"/>
                </a:solidFill>
                <a:latin typeface="Arial" charset="0"/>
              </a:defRPr>
            </a:lvl7pPr>
            <a:lvl8pPr marL="3429000" indent="-228600" defTabSz="457200" eaLnBrk="0" fontAlgn="base" hangingPunct="0">
              <a:spcBef>
                <a:spcPct val="20000"/>
              </a:spcBef>
              <a:spcAft>
                <a:spcPct val="0"/>
              </a:spcAft>
              <a:buChar char="»"/>
              <a:defRPr sz="2000">
                <a:solidFill>
                  <a:schemeClr val="bg1"/>
                </a:solidFill>
                <a:latin typeface="Arial" charset="0"/>
              </a:defRPr>
            </a:lvl8pPr>
            <a:lvl9pPr marL="3886200" indent="-228600" defTabSz="457200" eaLnBrk="0" fontAlgn="base" hangingPunct="0">
              <a:spcBef>
                <a:spcPct val="20000"/>
              </a:spcBef>
              <a:spcAft>
                <a:spcPct val="0"/>
              </a:spcAft>
              <a:buChar char="»"/>
              <a:defRPr sz="2000">
                <a:solidFill>
                  <a:schemeClr val="bg1"/>
                </a:solidFill>
                <a:latin typeface="Arial" charset="0"/>
              </a:defRPr>
            </a:lvl9pPr>
          </a:lstStyle>
          <a:p>
            <a:pPr algn="ctr">
              <a:spcBef>
                <a:spcPct val="50000"/>
              </a:spcBef>
              <a:buFontTx/>
              <a:buNone/>
            </a:pPr>
            <a:r>
              <a:rPr lang="en-US" altLang="en-US" sz="3600" b="0" dirty="0">
                <a:solidFill>
                  <a:schemeClr val="tx1"/>
                </a:solidFill>
                <a:latin typeface="Monotype Corsiva" pitchFamily="66" charset="0"/>
              </a:rPr>
              <a:t>* Personalized * Proactive * Patient-Driven Care</a:t>
            </a:r>
          </a:p>
        </p:txBody>
      </p:sp>
    </p:spTree>
    <p:extLst>
      <p:ext uri="{BB962C8B-B14F-4D97-AF65-F5344CB8AC3E}">
        <p14:creationId xmlns:p14="http://schemas.microsoft.com/office/powerpoint/2010/main" val="384539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90600" y="98344"/>
            <a:ext cx="8153400" cy="830997"/>
          </a:xfrm>
          <a:prstGeom prst="rect">
            <a:avLst/>
          </a:prstGeom>
        </p:spPr>
        <p:txBody>
          <a:bodyPr anchor="b"/>
          <a:lstStyle>
            <a:lvl1pPr algn="l" defTabSz="457200" rtl="0" eaLnBrk="1" latinLnBrk="0" hangingPunct="1">
              <a:spcBef>
                <a:spcPct val="0"/>
              </a:spcBef>
              <a:buNone/>
              <a:defRPr sz="3200" b="1" kern="1200" cap="all">
                <a:solidFill>
                  <a:schemeClr val="bg1"/>
                </a:solidFill>
                <a:latin typeface="Georgia"/>
                <a:ea typeface="+mj-ea"/>
                <a:cs typeface="Georgia"/>
              </a:defRPr>
            </a:lvl1pPr>
          </a:lstStyle>
          <a:p>
            <a:pPr algn="ctr" fontAlgn="auto">
              <a:spcAft>
                <a:spcPts val="0"/>
              </a:spcAft>
              <a:defRPr/>
            </a:pPr>
            <a:r>
              <a:rPr lang="en-US" sz="4400" cap="none" dirty="0">
                <a:solidFill>
                  <a:prstClr val="white"/>
                </a:solidFill>
                <a:effectLst>
                  <a:outerShdw blurRad="38100" dist="38100" dir="2700000" algn="tl">
                    <a:srgbClr val="000000">
                      <a:alpha val="43137"/>
                    </a:srgbClr>
                  </a:outerShdw>
                </a:effectLst>
              </a:rPr>
              <a:t>Executive Leadership Team</a:t>
            </a:r>
          </a:p>
        </p:txBody>
      </p:sp>
      <p:sp>
        <p:nvSpPr>
          <p:cNvPr id="8" name="TextBox 7"/>
          <p:cNvSpPr txBox="1"/>
          <p:nvPr/>
        </p:nvSpPr>
        <p:spPr bwMode="auto">
          <a:xfrm>
            <a:off x="2667000" y="2539425"/>
            <a:ext cx="2931852"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defTabSz="457200" eaLnBrk="0" fontAlgn="auto" hangingPunct="0">
              <a:spcBef>
                <a:spcPts val="0"/>
              </a:spcBef>
              <a:spcAft>
                <a:spcPts val="0"/>
              </a:spcAft>
              <a:defRPr/>
            </a:pPr>
            <a:r>
              <a:rPr lang="en-US" sz="1600" b="0" i="1" dirty="0">
                <a:solidFill>
                  <a:schemeClr val="tx1"/>
                </a:solidFill>
                <a:latin typeface="Times Roman" pitchFamily="18" charset="0"/>
              </a:rPr>
              <a:t>Mr. Joseph P. Vaughn</a:t>
            </a:r>
          </a:p>
          <a:p>
            <a:pPr defTabSz="457200" eaLnBrk="0" fontAlgn="auto" hangingPunct="0">
              <a:spcBef>
                <a:spcPts val="0"/>
              </a:spcBef>
              <a:spcAft>
                <a:spcPts val="0"/>
              </a:spcAft>
              <a:defRPr/>
            </a:pPr>
            <a:r>
              <a:rPr lang="en-US" sz="1600" b="0" i="1" dirty="0">
                <a:solidFill>
                  <a:schemeClr val="tx1"/>
                </a:solidFill>
                <a:latin typeface="Times Roman" pitchFamily="18" charset="0"/>
              </a:rPr>
              <a:t>Medical Center Director</a:t>
            </a:r>
          </a:p>
        </p:txBody>
      </p:sp>
      <p:sp>
        <p:nvSpPr>
          <p:cNvPr id="9" name="TextBox 8"/>
          <p:cNvSpPr txBox="1"/>
          <p:nvPr/>
        </p:nvSpPr>
        <p:spPr bwMode="auto">
          <a:xfrm>
            <a:off x="5461598" y="3109587"/>
            <a:ext cx="2182758"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defTabSz="457200" eaLnBrk="0" fontAlgn="auto" hangingPunct="0">
              <a:spcBef>
                <a:spcPts val="0"/>
              </a:spcBef>
              <a:spcAft>
                <a:spcPts val="0"/>
              </a:spcAft>
              <a:defRPr/>
            </a:pPr>
            <a:r>
              <a:rPr lang="en-US" sz="1600" i="1" dirty="0">
                <a:solidFill>
                  <a:schemeClr val="tx1"/>
                </a:solidFill>
                <a:latin typeface="Times Roman" pitchFamily="18" charset="0"/>
              </a:rPr>
              <a:t>Mr. Michael A. Nichols</a:t>
            </a:r>
          </a:p>
          <a:p>
            <a:pPr defTabSz="457200" eaLnBrk="0" fontAlgn="auto" hangingPunct="0">
              <a:spcBef>
                <a:spcPts val="0"/>
              </a:spcBef>
              <a:spcAft>
                <a:spcPts val="0"/>
              </a:spcAft>
              <a:defRPr/>
            </a:pPr>
            <a:r>
              <a:rPr lang="en-US" sz="1600" i="1" dirty="0">
                <a:solidFill>
                  <a:schemeClr val="tx1"/>
                </a:solidFill>
                <a:latin typeface="Times Roman" pitchFamily="18" charset="0"/>
              </a:rPr>
              <a:t>Associate </a:t>
            </a:r>
            <a:r>
              <a:rPr lang="en-US" sz="1600" b="0" i="1" dirty="0">
                <a:solidFill>
                  <a:schemeClr val="tx1"/>
                </a:solidFill>
                <a:latin typeface="Times Roman" pitchFamily="18" charset="0"/>
              </a:rPr>
              <a:t>Director</a:t>
            </a:r>
          </a:p>
        </p:txBody>
      </p:sp>
      <p:sp>
        <p:nvSpPr>
          <p:cNvPr id="12" name="TextBox 11"/>
          <p:cNvSpPr txBox="1"/>
          <p:nvPr/>
        </p:nvSpPr>
        <p:spPr bwMode="auto">
          <a:xfrm>
            <a:off x="1427515" y="3136900"/>
            <a:ext cx="2182758" cy="584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defTabSz="457200" eaLnBrk="0" fontAlgn="auto" hangingPunct="0">
              <a:spcBef>
                <a:spcPts val="0"/>
              </a:spcBef>
              <a:spcAft>
                <a:spcPts val="0"/>
              </a:spcAft>
              <a:defRPr/>
            </a:pPr>
            <a:r>
              <a:rPr lang="en-US" sz="1600" b="0" i="1" dirty="0">
                <a:solidFill>
                  <a:schemeClr val="tx1"/>
                </a:solidFill>
                <a:latin typeface="Times Roman" pitchFamily="18" charset="0"/>
              </a:rPr>
              <a:t>Thomas Ferguson, MD</a:t>
            </a:r>
          </a:p>
          <a:p>
            <a:pPr defTabSz="457200" eaLnBrk="0" fontAlgn="auto" hangingPunct="0">
              <a:spcBef>
                <a:spcPts val="0"/>
              </a:spcBef>
              <a:spcAft>
                <a:spcPts val="0"/>
              </a:spcAft>
              <a:defRPr/>
            </a:pPr>
            <a:r>
              <a:rPr lang="en-US" sz="1600" b="0" i="1" dirty="0">
                <a:solidFill>
                  <a:schemeClr val="tx1"/>
                </a:solidFill>
                <a:latin typeface="Times Roman" pitchFamily="18" charset="0"/>
              </a:rPr>
              <a:t>Chief of Staff</a:t>
            </a:r>
          </a:p>
        </p:txBody>
      </p:sp>
      <p:sp>
        <p:nvSpPr>
          <p:cNvPr id="13" name="TextBox 12"/>
          <p:cNvSpPr txBox="1"/>
          <p:nvPr/>
        </p:nvSpPr>
        <p:spPr bwMode="auto">
          <a:xfrm>
            <a:off x="6553200" y="3891642"/>
            <a:ext cx="2465388" cy="10772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lvl="0" defTabSz="457200" eaLnBrk="0" hangingPunct="0">
              <a:defRPr/>
            </a:pPr>
            <a:r>
              <a:rPr lang="en-US" sz="1600" i="1" dirty="0">
                <a:solidFill>
                  <a:prstClr val="black"/>
                </a:solidFill>
                <a:latin typeface="Times Roman" pitchFamily="18" charset="0"/>
              </a:rPr>
              <a:t>Mrs. Shawn Tyler</a:t>
            </a:r>
          </a:p>
          <a:p>
            <a:pPr lvl="0" defTabSz="457200" eaLnBrk="0" hangingPunct="0">
              <a:defRPr/>
            </a:pPr>
            <a:r>
              <a:rPr lang="en-US" sz="1600" i="1" dirty="0">
                <a:solidFill>
                  <a:prstClr val="black"/>
                </a:solidFill>
                <a:latin typeface="Times Roman" pitchFamily="18" charset="0"/>
              </a:rPr>
              <a:t>Associate Director for Patient Care Services/ Chief Nursing Officer</a:t>
            </a:r>
          </a:p>
        </p:txBody>
      </p:sp>
      <p:pic>
        <p:nvPicPr>
          <p:cNvPr id="80905" name="Picture 12" descr="dr_thomas_fergus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548" y="2160019"/>
            <a:ext cx="1276350" cy="173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bwMode="auto">
          <a:xfrm>
            <a:off x="1371600" y="5709446"/>
            <a:ext cx="2438400"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defTabSz="457200" eaLnBrk="0" fontAlgn="auto" hangingPunct="0">
              <a:spcBef>
                <a:spcPts val="0"/>
              </a:spcBef>
              <a:spcAft>
                <a:spcPts val="0"/>
              </a:spcAft>
              <a:defRPr/>
            </a:pPr>
            <a:r>
              <a:rPr lang="en-US" sz="1600" b="0" i="1" dirty="0">
                <a:solidFill>
                  <a:schemeClr val="tx1"/>
                </a:solidFill>
                <a:latin typeface="Times Roman" pitchFamily="18" charset="0"/>
              </a:rPr>
              <a:t>Ms. Hien Nguyen</a:t>
            </a:r>
          </a:p>
          <a:p>
            <a:pPr defTabSz="457200" eaLnBrk="0" fontAlgn="auto" hangingPunct="0">
              <a:spcBef>
                <a:spcPts val="0"/>
              </a:spcBef>
              <a:spcAft>
                <a:spcPts val="0"/>
              </a:spcAft>
              <a:defRPr/>
            </a:pPr>
            <a:r>
              <a:rPr lang="en-US" sz="1600" b="0" i="1" dirty="0">
                <a:solidFill>
                  <a:schemeClr val="tx1"/>
                </a:solidFill>
                <a:latin typeface="Times Roman" pitchFamily="18" charset="0"/>
              </a:rPr>
              <a:t>Assistant Director</a:t>
            </a:r>
          </a:p>
        </p:txBody>
      </p:sp>
      <p:sp>
        <p:nvSpPr>
          <p:cNvPr id="14" name="TextBox 13"/>
          <p:cNvSpPr txBox="1"/>
          <p:nvPr/>
        </p:nvSpPr>
        <p:spPr bwMode="auto">
          <a:xfrm>
            <a:off x="208315" y="4014752"/>
            <a:ext cx="2153885" cy="5847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defTabSz="457200" eaLnBrk="0" fontAlgn="auto" hangingPunct="0">
              <a:spcBef>
                <a:spcPts val="0"/>
              </a:spcBef>
              <a:spcAft>
                <a:spcPts val="0"/>
              </a:spcAft>
              <a:defRPr/>
            </a:pPr>
            <a:r>
              <a:rPr lang="en-US" sz="1600" b="0" i="1" dirty="0">
                <a:solidFill>
                  <a:schemeClr val="tx1"/>
                </a:solidFill>
                <a:latin typeface="Times Roman" pitchFamily="18" charset="0"/>
              </a:rPr>
              <a:t>Gail Berntson, MD</a:t>
            </a:r>
            <a:r>
              <a:rPr lang="en-US" sz="1600" i="1" dirty="0">
                <a:solidFill>
                  <a:schemeClr val="tx1"/>
                </a:solidFill>
                <a:latin typeface="Times Roman" pitchFamily="18" charset="0"/>
              </a:rPr>
              <a:t>, Deputy Chief of Staff</a:t>
            </a:r>
            <a:endParaRPr lang="en-US" sz="1600" b="0" i="1" dirty="0">
              <a:solidFill>
                <a:schemeClr val="tx1"/>
              </a:solidFill>
              <a:latin typeface="Times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5715" y="3800873"/>
            <a:ext cx="1219200" cy="1828800"/>
          </a:xfrm>
          <a:prstGeom prst="rect">
            <a:avLst/>
          </a:prstGeom>
        </p:spPr>
      </p:pic>
      <p:pic>
        <p:nvPicPr>
          <p:cNvPr id="1026" name="Picture 2" descr="Michael A. Nichols, MS, Associate Medical Center Director/COO">
            <a:extLst>
              <a:ext uri="{FF2B5EF4-FFF2-40B4-BE49-F238E27FC236}">
                <a16:creationId xmlns:a16="http://schemas.microsoft.com/office/drawing/2014/main" id="{1BA5513E-9D10-4FA0-BAEA-D9323BB52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355" y="1939139"/>
            <a:ext cx="1405787" cy="173806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74D6787-6F31-44C7-959B-B9A5BC8C0583}"/>
              </a:ext>
            </a:extLst>
          </p:cNvPr>
          <p:cNvSpPr txBox="1"/>
          <p:nvPr/>
        </p:nvSpPr>
        <p:spPr bwMode="auto">
          <a:xfrm>
            <a:off x="4262589" y="5650132"/>
            <a:ext cx="3523305"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lvl="0" defTabSz="457200" eaLnBrk="0" hangingPunct="0">
              <a:defRPr/>
            </a:pPr>
            <a:r>
              <a:rPr lang="en-US" sz="1600" i="1" dirty="0">
                <a:solidFill>
                  <a:prstClr val="black"/>
                </a:solidFill>
                <a:latin typeface="Times Roman" pitchFamily="18" charset="0"/>
              </a:rPr>
              <a:t>Mrs. Elizabeth “Beth” Wade</a:t>
            </a:r>
          </a:p>
          <a:p>
            <a:pPr lvl="0" defTabSz="457200" eaLnBrk="0" hangingPunct="0">
              <a:defRPr/>
            </a:pPr>
            <a:r>
              <a:rPr lang="en-US" sz="1600" i="1" dirty="0">
                <a:solidFill>
                  <a:prstClr val="black"/>
                </a:solidFill>
                <a:latin typeface="Times Roman" pitchFamily="18" charset="0"/>
              </a:rPr>
              <a:t>Deputy, Associate Director for Patient Care Services</a:t>
            </a:r>
          </a:p>
        </p:txBody>
      </p:sp>
      <p:pic>
        <p:nvPicPr>
          <p:cNvPr id="15" name="Picture 14" descr="A person in a suit and tie&#10;&#10;Description automatically generated with low confidence">
            <a:extLst>
              <a:ext uri="{FF2B5EF4-FFF2-40B4-BE49-F238E27FC236}">
                <a16:creationId xmlns:a16="http://schemas.microsoft.com/office/drawing/2014/main" id="{EE2FF693-BD53-4067-B9E2-D29FE306DC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4835" y="847565"/>
            <a:ext cx="1556181" cy="1691860"/>
          </a:xfrm>
          <a:prstGeom prst="rect">
            <a:avLst/>
          </a:prstGeom>
        </p:spPr>
      </p:pic>
      <p:pic>
        <p:nvPicPr>
          <p:cNvPr id="4" name="Picture 3" descr="A person in a black suit&#10;&#10;Description automatically generated with low confidence">
            <a:extLst>
              <a:ext uri="{FF2B5EF4-FFF2-40B4-BE49-F238E27FC236}">
                <a16:creationId xmlns:a16="http://schemas.microsoft.com/office/drawing/2014/main" id="{D4E54A6F-37A6-4B9A-8BB8-1CA12FC490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973" y="4893179"/>
            <a:ext cx="1219200" cy="1758437"/>
          </a:xfrm>
          <a:prstGeom prst="rect">
            <a:avLst/>
          </a:prstGeom>
        </p:spPr>
      </p:pic>
      <p:pic>
        <p:nvPicPr>
          <p:cNvPr id="6" name="Picture 5" descr="A person smiling for the camera&#10;&#10;Description automatically generated with low confidence">
            <a:extLst>
              <a:ext uri="{FF2B5EF4-FFF2-40B4-BE49-F238E27FC236}">
                <a16:creationId xmlns:a16="http://schemas.microsoft.com/office/drawing/2014/main" id="{A19F62B4-FFC4-4F26-851E-0F04742F55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1016" y="3800873"/>
            <a:ext cx="1404531" cy="1738064"/>
          </a:xfrm>
          <a:prstGeom prst="rect">
            <a:avLst/>
          </a:prstGeom>
        </p:spPr>
      </p:pic>
      <p:pic>
        <p:nvPicPr>
          <p:cNvPr id="3" name="Picture 2" descr="A person smiling for the camera&#10;&#10;Description automatically generated with low confidence">
            <a:extLst>
              <a:ext uri="{FF2B5EF4-FFF2-40B4-BE49-F238E27FC236}">
                <a16:creationId xmlns:a16="http://schemas.microsoft.com/office/drawing/2014/main" id="{7AD04124-02F6-4F2D-B9EE-57E9EC16ED1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36217" y="5091862"/>
            <a:ext cx="1404531" cy="1565491"/>
          </a:xfrm>
          <a:prstGeom prst="rect">
            <a:avLst/>
          </a:prstGeom>
        </p:spPr>
      </p:pic>
    </p:spTree>
    <p:extLst>
      <p:ext uri="{BB962C8B-B14F-4D97-AF65-F5344CB8AC3E}">
        <p14:creationId xmlns:p14="http://schemas.microsoft.com/office/powerpoint/2010/main" val="2144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0" y="2568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eaLnBrk="0" hangingPunct="0">
              <a:spcBef>
                <a:spcPct val="20000"/>
              </a:spcBef>
              <a:buFont typeface="Arial" charset="0"/>
              <a:buChar char="•"/>
              <a:defRPr>
                <a:solidFill>
                  <a:schemeClr val="tx1"/>
                </a:solidFill>
                <a:latin typeface="Calibri" pitchFamily="34" charset="0"/>
                <a:ea typeface="Georgia" pitchFamily="18" charset="0"/>
                <a:cs typeface="Georgia" pitchFamily="18" charset="0"/>
              </a:defRPr>
            </a:lvl1pPr>
            <a:lvl2pPr marL="742950" indent="-285750" algn="l" defTabSz="457200" eaLnBrk="0" hangingPunct="0">
              <a:spcBef>
                <a:spcPct val="20000"/>
              </a:spcBef>
              <a:buFont typeface="Arial" charset="0"/>
              <a:buChar char="–"/>
              <a:defRPr sz="1600">
                <a:solidFill>
                  <a:schemeClr val="tx1"/>
                </a:solidFill>
                <a:latin typeface="Calibri" pitchFamily="34" charset="0"/>
                <a:ea typeface="Georgia" pitchFamily="18" charset="0"/>
                <a:cs typeface="Georgia" pitchFamily="18" charset="0"/>
              </a:defRPr>
            </a:lvl2pPr>
            <a:lvl3pPr marL="1143000" indent="-228600" algn="l" defTabSz="457200" eaLnBrk="0" hangingPunct="0">
              <a:spcBef>
                <a:spcPct val="20000"/>
              </a:spcBef>
              <a:buFont typeface="Arial" charset="0"/>
              <a:buChar char="•"/>
              <a:defRPr sz="1400">
                <a:solidFill>
                  <a:schemeClr val="tx1"/>
                </a:solidFill>
                <a:latin typeface="Calibri" pitchFamily="34" charset="0"/>
                <a:ea typeface="Georgia" pitchFamily="18" charset="0"/>
                <a:cs typeface="Georgia" pitchFamily="18" charset="0"/>
              </a:defRPr>
            </a:lvl3pPr>
            <a:lvl4pPr marL="1600200" indent="-228600" algn="l" defTabSz="457200" eaLnBrk="0" hangingPunct="0">
              <a:spcBef>
                <a:spcPct val="20000"/>
              </a:spcBef>
              <a:buFont typeface="Arial" charset="0"/>
              <a:buChar char="–"/>
              <a:defRPr sz="1200">
                <a:solidFill>
                  <a:schemeClr val="tx1"/>
                </a:solidFill>
                <a:latin typeface="Calibri" pitchFamily="34" charset="0"/>
                <a:ea typeface="Georgia" pitchFamily="18" charset="0"/>
                <a:cs typeface="Georgia" pitchFamily="18" charset="0"/>
              </a:defRPr>
            </a:lvl4pPr>
            <a:lvl5pPr marL="2057400" indent="-228600" algn="l" defTabSz="457200"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eaLnBrk="1" hangingPunct="1">
              <a:spcBef>
                <a:spcPct val="0"/>
              </a:spcBef>
              <a:buFontTx/>
              <a:buNone/>
            </a:pPr>
            <a:endParaRPr lang="en-US" altLang="en-US" sz="1800" b="0" dirty="0">
              <a:solidFill>
                <a:srgbClr val="000000"/>
              </a:solidFill>
              <a:latin typeface="Arial" charset="0"/>
            </a:endParaRPr>
          </a:p>
        </p:txBody>
      </p:sp>
      <p:sp>
        <p:nvSpPr>
          <p:cNvPr id="471043" name="Text Box 3"/>
          <p:cNvSpPr txBox="1">
            <a:spLocks noChangeArrowheads="1"/>
          </p:cNvSpPr>
          <p:nvPr/>
        </p:nvSpPr>
        <p:spPr bwMode="auto">
          <a:xfrm>
            <a:off x="697771" y="508635"/>
            <a:ext cx="8689975" cy="738664"/>
          </a:xfrm>
          <a:prstGeom prst="rect">
            <a:avLst/>
          </a:prstGeom>
          <a:noFill/>
          <a:ln w="9525">
            <a:noFill/>
            <a:miter lim="800000"/>
            <a:headEnd/>
            <a:tailEnd/>
          </a:ln>
          <a:effectLst/>
        </p:spPr>
        <p:txBody>
          <a:bodyPr>
            <a:spAutoFit/>
          </a:bodyPr>
          <a:lstStyle/>
          <a:p>
            <a:pPr algn="ctr" defTabSz="457200">
              <a:spcBef>
                <a:spcPct val="50000"/>
              </a:spcBef>
              <a:defRPr/>
            </a:pPr>
            <a:r>
              <a:rPr lang="en-US" sz="4200" b="1" dirty="0">
                <a:solidFill>
                  <a:prstClr val="white"/>
                </a:solidFill>
                <a:effectLst>
                  <a:outerShdw blurRad="38100" dist="38100" dir="2700000" algn="tl">
                    <a:srgbClr val="000000"/>
                  </a:outerShdw>
                </a:effectLst>
                <a:latin typeface="Georgia" panose="02040502050405020303" pitchFamily="18" charset="0"/>
              </a:rPr>
              <a:t>Memphis VA Medical Center</a:t>
            </a:r>
            <a:endParaRPr lang="en-US" sz="4200" b="1" i="1" dirty="0">
              <a:solidFill>
                <a:prstClr val="white"/>
              </a:solidFill>
              <a:effectLst>
                <a:outerShdw blurRad="38100" dist="38100" dir="2700000" algn="tl">
                  <a:srgbClr val="000000"/>
                </a:outerShdw>
              </a:effectLst>
              <a:latin typeface="Georgia" panose="02040502050405020303" pitchFamily="18" charset="0"/>
            </a:endParaRPr>
          </a:p>
        </p:txBody>
      </p:sp>
      <p:sp>
        <p:nvSpPr>
          <p:cNvPr id="79876" name="Text Box 11"/>
          <p:cNvSpPr txBox="1">
            <a:spLocks noChangeArrowheads="1"/>
          </p:cNvSpPr>
          <p:nvPr/>
        </p:nvSpPr>
        <p:spPr bwMode="auto">
          <a:xfrm>
            <a:off x="0" y="5105400"/>
            <a:ext cx="89439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eaLnBrk="0" hangingPunct="0">
              <a:spcBef>
                <a:spcPct val="20000"/>
              </a:spcBef>
              <a:buFont typeface="Arial" charset="0"/>
              <a:buChar char="•"/>
              <a:defRPr>
                <a:solidFill>
                  <a:schemeClr val="tx1"/>
                </a:solidFill>
                <a:latin typeface="Calibri" pitchFamily="34" charset="0"/>
                <a:ea typeface="Georgia" pitchFamily="18" charset="0"/>
                <a:cs typeface="Georgia" pitchFamily="18" charset="0"/>
              </a:defRPr>
            </a:lvl1pPr>
            <a:lvl2pPr marL="742950" indent="-285750" algn="l" defTabSz="457200" eaLnBrk="0" hangingPunct="0">
              <a:spcBef>
                <a:spcPct val="20000"/>
              </a:spcBef>
              <a:buFont typeface="Arial" charset="0"/>
              <a:buChar char="–"/>
              <a:defRPr sz="1600">
                <a:solidFill>
                  <a:schemeClr val="tx1"/>
                </a:solidFill>
                <a:latin typeface="Calibri" pitchFamily="34" charset="0"/>
                <a:ea typeface="Georgia" pitchFamily="18" charset="0"/>
                <a:cs typeface="Georgia" pitchFamily="18" charset="0"/>
              </a:defRPr>
            </a:lvl2pPr>
            <a:lvl3pPr marL="1143000" indent="-228600" algn="l" defTabSz="457200" eaLnBrk="0" hangingPunct="0">
              <a:spcBef>
                <a:spcPct val="20000"/>
              </a:spcBef>
              <a:buFont typeface="Arial" charset="0"/>
              <a:buChar char="•"/>
              <a:defRPr sz="1400">
                <a:solidFill>
                  <a:schemeClr val="tx1"/>
                </a:solidFill>
                <a:latin typeface="Calibri" pitchFamily="34" charset="0"/>
                <a:ea typeface="Georgia" pitchFamily="18" charset="0"/>
                <a:cs typeface="Georgia" pitchFamily="18" charset="0"/>
              </a:defRPr>
            </a:lvl3pPr>
            <a:lvl4pPr marL="1600200" indent="-228600" algn="l" defTabSz="457200" eaLnBrk="0" hangingPunct="0">
              <a:spcBef>
                <a:spcPct val="20000"/>
              </a:spcBef>
              <a:buFont typeface="Arial" charset="0"/>
              <a:buChar char="–"/>
              <a:defRPr sz="1200">
                <a:solidFill>
                  <a:schemeClr val="tx1"/>
                </a:solidFill>
                <a:latin typeface="Calibri" pitchFamily="34" charset="0"/>
                <a:ea typeface="Georgia" pitchFamily="18" charset="0"/>
                <a:cs typeface="Georgia" pitchFamily="18" charset="0"/>
              </a:defRPr>
            </a:lvl4pPr>
            <a:lvl5pPr marL="2057400" indent="-228600" algn="l" defTabSz="457200"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defTabSz="4572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algn="ctr" eaLnBrk="1" hangingPunct="1">
              <a:spcBef>
                <a:spcPts val="400"/>
              </a:spcBef>
              <a:buFontTx/>
              <a:buNone/>
            </a:pPr>
            <a:r>
              <a:rPr lang="en-US" altLang="en-US" sz="2000" dirty="0">
                <a:solidFill>
                  <a:srgbClr val="00628E"/>
                </a:solidFill>
                <a:latin typeface="Georgia" pitchFamily="18" charset="0"/>
              </a:rPr>
              <a:t>9 Community-based sites in </a:t>
            </a:r>
          </a:p>
          <a:p>
            <a:pPr algn="ctr" eaLnBrk="1" hangingPunct="1">
              <a:spcBef>
                <a:spcPts val="400"/>
              </a:spcBef>
              <a:buNone/>
            </a:pPr>
            <a:r>
              <a:rPr lang="en-US" altLang="en-US" sz="2000" dirty="0">
                <a:solidFill>
                  <a:srgbClr val="00628E"/>
                </a:solidFill>
                <a:latin typeface="Georgia" pitchFamily="18" charset="0"/>
              </a:rPr>
              <a:t>Memphis (2) * Jackson * Dyersburg </a:t>
            </a:r>
            <a:r>
              <a:rPr lang="en-US" altLang="en-US" sz="1600" dirty="0">
                <a:solidFill>
                  <a:srgbClr val="00628E"/>
                </a:solidFill>
                <a:latin typeface="Georgia" pitchFamily="18" charset="0"/>
              </a:rPr>
              <a:t> </a:t>
            </a:r>
            <a:r>
              <a:rPr lang="en-US" altLang="en-US" sz="2000" dirty="0">
                <a:solidFill>
                  <a:srgbClr val="00628E"/>
                </a:solidFill>
                <a:latin typeface="Georgia" pitchFamily="18" charset="0"/>
              </a:rPr>
              <a:t>* Helena * Holly Springs </a:t>
            </a:r>
          </a:p>
          <a:p>
            <a:pPr algn="ctr" eaLnBrk="1" hangingPunct="1">
              <a:spcBef>
                <a:spcPts val="400"/>
              </a:spcBef>
              <a:buNone/>
            </a:pPr>
            <a:r>
              <a:rPr lang="en-US" altLang="en-US" sz="2000" dirty="0">
                <a:solidFill>
                  <a:srgbClr val="00628E"/>
                </a:solidFill>
                <a:latin typeface="Georgia" pitchFamily="18" charset="0"/>
              </a:rPr>
              <a:t>Jonesboro * Savannah * Tupelo </a:t>
            </a:r>
            <a:br>
              <a:rPr lang="en-US" altLang="en-US" sz="2000" dirty="0">
                <a:solidFill>
                  <a:srgbClr val="00628E"/>
                </a:solidFill>
                <a:latin typeface="Georgia" pitchFamily="18" charset="0"/>
              </a:rPr>
            </a:br>
            <a:endParaRPr lang="en-US" altLang="en-US" sz="2000" dirty="0">
              <a:solidFill>
                <a:srgbClr val="00628E"/>
              </a:solidFill>
              <a:latin typeface="Georgia" pitchFamily="18" charset="0"/>
            </a:endParaRPr>
          </a:p>
        </p:txBody>
      </p:sp>
      <p:pic>
        <p:nvPicPr>
          <p:cNvPr id="4" name="Picture 3">
            <a:extLst>
              <a:ext uri="{FF2B5EF4-FFF2-40B4-BE49-F238E27FC236}">
                <a16:creationId xmlns:a16="http://schemas.microsoft.com/office/drawing/2014/main" id="{E757BB7A-79CB-4AB0-9D2B-EECDC8FE217F}"/>
              </a:ext>
            </a:extLst>
          </p:cNvPr>
          <p:cNvPicPr>
            <a:picLocks noChangeAspect="1"/>
          </p:cNvPicPr>
          <p:nvPr/>
        </p:nvPicPr>
        <p:blipFill>
          <a:blip r:embed="rId3"/>
          <a:stretch>
            <a:fillRect/>
          </a:stretch>
        </p:blipFill>
        <p:spPr>
          <a:xfrm>
            <a:off x="1905000" y="1247299"/>
            <a:ext cx="4867275" cy="3934297"/>
          </a:xfrm>
          <a:prstGeom prst="rect">
            <a:avLst/>
          </a:prstGeom>
        </p:spPr>
      </p:pic>
    </p:spTree>
    <p:extLst>
      <p:ext uri="{BB962C8B-B14F-4D97-AF65-F5344CB8AC3E}">
        <p14:creationId xmlns:p14="http://schemas.microsoft.com/office/powerpoint/2010/main" val="10108764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27" name="Rectangle 15"/>
          <p:cNvSpPr>
            <a:spLocks noChangeArrowheads="1"/>
          </p:cNvSpPr>
          <p:nvPr/>
        </p:nvSpPr>
        <p:spPr bwMode="auto">
          <a:xfrm>
            <a:off x="304800" y="304800"/>
            <a:ext cx="7893050" cy="914400"/>
          </a:xfrm>
          <a:prstGeom prst="rect">
            <a:avLst/>
          </a:prstGeom>
          <a:noFill/>
          <a:ln w="9525">
            <a:noFill/>
            <a:miter lim="800000"/>
            <a:headEnd/>
            <a:tailEnd/>
          </a:ln>
        </p:spPr>
        <p:txBody>
          <a:bodyPr anchor="b"/>
          <a:lstStyle/>
          <a:p>
            <a:pPr algn="ctr" defTabSz="457200" fontAlgn="auto">
              <a:spcBef>
                <a:spcPts val="0"/>
              </a:spcBef>
              <a:spcAft>
                <a:spcPts val="0"/>
              </a:spcAft>
              <a:defRPr/>
            </a:pPr>
            <a:r>
              <a:rPr kumimoji="1" lang="en-US" sz="4400" b="1" dirty="0">
                <a:solidFill>
                  <a:prstClr val="white"/>
                </a:solidFill>
                <a:effectLst>
                  <a:outerShdw blurRad="38100" dist="38100" dir="2700000" algn="tl">
                    <a:srgbClr val="000000"/>
                  </a:outerShdw>
                </a:effectLst>
                <a:latin typeface="Georgia" panose="02040502050405020303" pitchFamily="18" charset="0"/>
              </a:rPr>
              <a:t>FY 21 Workload</a:t>
            </a:r>
          </a:p>
        </p:txBody>
      </p:sp>
      <p:sp>
        <p:nvSpPr>
          <p:cNvPr id="82947" name="TextBox 1"/>
          <p:cNvSpPr txBox="1">
            <a:spLocks noChangeArrowheads="1"/>
          </p:cNvSpPr>
          <p:nvPr/>
        </p:nvSpPr>
        <p:spPr bwMode="auto">
          <a:xfrm>
            <a:off x="762000" y="1838324"/>
            <a:ext cx="7435850" cy="389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a:solidFill>
                  <a:schemeClr val="tx1"/>
                </a:solidFill>
                <a:latin typeface="Calibri" pitchFamily="34" charset="0"/>
                <a:ea typeface="Georgia" pitchFamily="18" charset="0"/>
                <a:cs typeface="Georgia" pitchFamily="18" charset="0"/>
              </a:defRPr>
            </a:lvl1pPr>
            <a:lvl2pPr marL="742950" indent="-285750" algn="l" eaLnBrk="0" hangingPunct="0">
              <a:spcBef>
                <a:spcPct val="20000"/>
              </a:spcBef>
              <a:buFont typeface="Arial" charset="0"/>
              <a:buChar char="–"/>
              <a:defRPr sz="1600">
                <a:solidFill>
                  <a:schemeClr val="tx1"/>
                </a:solidFill>
                <a:latin typeface="Calibri" pitchFamily="34" charset="0"/>
                <a:ea typeface="Georgia" pitchFamily="18" charset="0"/>
                <a:cs typeface="Georgia" pitchFamily="18" charset="0"/>
              </a:defRPr>
            </a:lvl2pPr>
            <a:lvl3pPr marL="1143000" indent="-228600" algn="l" eaLnBrk="0" hangingPunct="0">
              <a:spcBef>
                <a:spcPct val="20000"/>
              </a:spcBef>
              <a:buFont typeface="Arial" charset="0"/>
              <a:buChar char="•"/>
              <a:defRPr sz="1400">
                <a:solidFill>
                  <a:schemeClr val="tx1"/>
                </a:solidFill>
                <a:latin typeface="Calibri" pitchFamily="34" charset="0"/>
                <a:ea typeface="Georgia" pitchFamily="18" charset="0"/>
                <a:cs typeface="Georgia" pitchFamily="18" charset="0"/>
              </a:defRPr>
            </a:lvl3pPr>
            <a:lvl4pPr marL="1600200" indent="-228600" algn="l" eaLnBrk="0" hangingPunct="0">
              <a:spcBef>
                <a:spcPct val="20000"/>
              </a:spcBef>
              <a:buFont typeface="Arial" charset="0"/>
              <a:buChar char="–"/>
              <a:defRPr sz="1200">
                <a:solidFill>
                  <a:schemeClr val="tx1"/>
                </a:solidFill>
                <a:latin typeface="Calibri" pitchFamily="34" charset="0"/>
                <a:ea typeface="Georgia" pitchFamily="18" charset="0"/>
                <a:cs typeface="Georgia" pitchFamily="18" charset="0"/>
              </a:defRPr>
            </a:lvl4pPr>
            <a:lvl5pPr marL="2057400" indent="-228600" algn="l" eaLnBrk="0" hangingPunct="0">
              <a:spcBef>
                <a:spcPct val="20000"/>
              </a:spcBef>
              <a:buFont typeface="Arial" charset="0"/>
              <a:buChar char="»"/>
              <a:defRPr sz="1200">
                <a:solidFill>
                  <a:schemeClr val="tx1"/>
                </a:solidFill>
                <a:latin typeface="Georgia" pitchFamily="18" charset="0"/>
                <a:ea typeface="Georgia" pitchFamily="18" charset="0"/>
                <a:cs typeface="Georgia" pitchFamily="18" charset="0"/>
              </a:defRPr>
            </a:lvl5pPr>
            <a:lvl6pPr marL="2514600" indent="-2286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6pPr>
            <a:lvl7pPr marL="2971800" indent="-2286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7pPr>
            <a:lvl8pPr marL="3429000" indent="-2286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8pPr>
            <a:lvl9pPr marL="3886200" indent="-228600" eaLnBrk="0" fontAlgn="base" hangingPunct="0">
              <a:spcBef>
                <a:spcPct val="20000"/>
              </a:spcBef>
              <a:spcAft>
                <a:spcPct val="0"/>
              </a:spcAft>
              <a:buFont typeface="Arial" charset="0"/>
              <a:buChar char="»"/>
              <a:defRPr sz="1200">
                <a:solidFill>
                  <a:schemeClr val="tx1"/>
                </a:solidFill>
                <a:latin typeface="Georgia" pitchFamily="18" charset="0"/>
                <a:ea typeface="Georgia" pitchFamily="18" charset="0"/>
                <a:cs typeface="Georgia" pitchFamily="18" charset="0"/>
              </a:defRPr>
            </a:lvl9pPr>
          </a:lstStyle>
          <a:p>
            <a:pPr eaLnBrk="1" hangingPunct="1">
              <a:lnSpc>
                <a:spcPct val="150000"/>
              </a:lnSpc>
              <a:spcBef>
                <a:spcPct val="0"/>
              </a:spcBef>
              <a:buFontTx/>
              <a:buNone/>
            </a:pPr>
            <a:r>
              <a:rPr lang="en-US" altLang="en-US" sz="2810" b="0" dirty="0">
                <a:solidFill>
                  <a:srgbClr val="37050A"/>
                </a:solidFill>
                <a:latin typeface="Georgia" pitchFamily="18" charset="0"/>
              </a:rPr>
              <a:t>Staff FY 21 YTD</a:t>
            </a:r>
            <a:r>
              <a:rPr lang="en-US" altLang="en-US" sz="2800" dirty="0">
                <a:solidFill>
                  <a:srgbClr val="37050A"/>
                </a:solidFill>
                <a:latin typeface="Georgia" pitchFamily="18" charset="0"/>
              </a:rPr>
              <a:t>: 2,300+ </a:t>
            </a:r>
            <a:r>
              <a:rPr lang="en-US" altLang="en-US" sz="2800" b="0" dirty="0">
                <a:latin typeface="Georgia" pitchFamily="18" charset="0"/>
              </a:rPr>
              <a:t>FTE</a:t>
            </a:r>
          </a:p>
          <a:p>
            <a:pPr eaLnBrk="1" hangingPunct="1">
              <a:lnSpc>
                <a:spcPct val="150000"/>
              </a:lnSpc>
              <a:spcBef>
                <a:spcPct val="0"/>
              </a:spcBef>
              <a:buFontTx/>
              <a:buNone/>
            </a:pPr>
            <a:r>
              <a:rPr lang="en-US" altLang="en-US" sz="2800" dirty="0">
                <a:solidFill>
                  <a:srgbClr val="37050A"/>
                </a:solidFill>
                <a:latin typeface="Georgia" pitchFamily="18" charset="0"/>
              </a:rPr>
              <a:t>O</a:t>
            </a:r>
            <a:r>
              <a:rPr lang="en-US" altLang="en-US" sz="2800" b="0" dirty="0">
                <a:solidFill>
                  <a:srgbClr val="37050A"/>
                </a:solidFill>
                <a:latin typeface="Georgia" pitchFamily="18" charset="0"/>
              </a:rPr>
              <a:t>perating beds: </a:t>
            </a:r>
            <a:r>
              <a:rPr lang="en-US" altLang="en-US" sz="2800" dirty="0">
                <a:solidFill>
                  <a:srgbClr val="37050A"/>
                </a:solidFill>
                <a:latin typeface="Georgia" pitchFamily="18" charset="0"/>
              </a:rPr>
              <a:t>193</a:t>
            </a:r>
            <a:endParaRPr lang="en-US" altLang="en-US" sz="2800" b="0" dirty="0">
              <a:solidFill>
                <a:srgbClr val="FF0000"/>
              </a:solidFill>
              <a:latin typeface="Georgia" pitchFamily="18" charset="0"/>
            </a:endParaRPr>
          </a:p>
          <a:p>
            <a:pPr eaLnBrk="1" hangingPunct="1">
              <a:lnSpc>
                <a:spcPct val="150000"/>
              </a:lnSpc>
              <a:spcBef>
                <a:spcPct val="0"/>
              </a:spcBef>
              <a:buFontTx/>
              <a:buNone/>
            </a:pPr>
            <a:r>
              <a:rPr lang="en-US" altLang="en-US" sz="2800" b="0" dirty="0">
                <a:solidFill>
                  <a:srgbClr val="37050A"/>
                </a:solidFill>
                <a:latin typeface="Georgia" pitchFamily="18" charset="0"/>
              </a:rPr>
              <a:t>Veterans Served: </a:t>
            </a:r>
            <a:r>
              <a:rPr lang="en-US" altLang="en-US" sz="2800" dirty="0">
                <a:solidFill>
                  <a:srgbClr val="37050A"/>
                </a:solidFill>
                <a:latin typeface="Georgia" pitchFamily="18" charset="0"/>
              </a:rPr>
              <a:t>63,400+</a:t>
            </a:r>
            <a:endParaRPr lang="en-US" altLang="en-US" sz="2800" b="0" dirty="0">
              <a:solidFill>
                <a:srgbClr val="37050A"/>
              </a:solidFill>
              <a:latin typeface="Georgia" pitchFamily="18" charset="0"/>
            </a:endParaRPr>
          </a:p>
          <a:p>
            <a:pPr eaLnBrk="1" hangingPunct="1">
              <a:lnSpc>
                <a:spcPct val="150000"/>
              </a:lnSpc>
              <a:spcBef>
                <a:spcPct val="0"/>
              </a:spcBef>
              <a:buFontTx/>
              <a:buNone/>
            </a:pPr>
            <a:r>
              <a:rPr lang="en-US" altLang="en-US" sz="2800" b="0" dirty="0">
                <a:solidFill>
                  <a:srgbClr val="37050A"/>
                </a:solidFill>
                <a:latin typeface="Georgia" pitchFamily="18" charset="0"/>
              </a:rPr>
              <a:t>Women Veterans: </a:t>
            </a:r>
            <a:r>
              <a:rPr lang="en-US" altLang="en-US" sz="2800" dirty="0">
                <a:solidFill>
                  <a:srgbClr val="37050A"/>
                </a:solidFill>
                <a:latin typeface="Georgia" pitchFamily="18" charset="0"/>
              </a:rPr>
              <a:t>7,300+</a:t>
            </a:r>
            <a:endParaRPr lang="en-US" altLang="en-US" sz="2800" b="0" dirty="0">
              <a:solidFill>
                <a:srgbClr val="37050A"/>
              </a:solidFill>
              <a:latin typeface="Georgia" pitchFamily="18" charset="0"/>
            </a:endParaRPr>
          </a:p>
          <a:p>
            <a:pPr eaLnBrk="1" hangingPunct="1">
              <a:lnSpc>
                <a:spcPct val="150000"/>
              </a:lnSpc>
              <a:spcBef>
                <a:spcPct val="0"/>
              </a:spcBef>
              <a:buFontTx/>
              <a:buNone/>
            </a:pPr>
            <a:r>
              <a:rPr lang="en-US" altLang="en-US" sz="2800" b="0" dirty="0">
                <a:solidFill>
                  <a:srgbClr val="37050A"/>
                </a:solidFill>
                <a:latin typeface="Georgia" pitchFamily="18" charset="0"/>
              </a:rPr>
              <a:t>Inpatient Admissions: </a:t>
            </a:r>
            <a:r>
              <a:rPr lang="en-US" altLang="en-US" sz="2800" dirty="0">
                <a:solidFill>
                  <a:srgbClr val="37050A"/>
                </a:solidFill>
                <a:latin typeface="Georgia" pitchFamily="18" charset="0"/>
              </a:rPr>
              <a:t>6,800</a:t>
            </a:r>
            <a:r>
              <a:rPr lang="en-US" altLang="en-US" sz="2800" b="0" dirty="0">
                <a:solidFill>
                  <a:srgbClr val="37050A"/>
                </a:solidFill>
                <a:latin typeface="Georgia" pitchFamily="18" charset="0"/>
              </a:rPr>
              <a:t>+</a:t>
            </a:r>
          </a:p>
          <a:p>
            <a:pPr eaLnBrk="1" hangingPunct="1">
              <a:lnSpc>
                <a:spcPct val="150000"/>
              </a:lnSpc>
              <a:spcBef>
                <a:spcPct val="0"/>
              </a:spcBef>
              <a:buFontTx/>
              <a:buNone/>
            </a:pPr>
            <a:r>
              <a:rPr lang="en-US" altLang="en-US" sz="2800" b="0" dirty="0">
                <a:solidFill>
                  <a:srgbClr val="37050A"/>
                </a:solidFill>
                <a:latin typeface="Georgia" pitchFamily="18" charset="0"/>
              </a:rPr>
              <a:t>Outpatient Visits: </a:t>
            </a:r>
            <a:r>
              <a:rPr lang="en-US" altLang="en-US" sz="2800" dirty="0">
                <a:solidFill>
                  <a:srgbClr val="37050A"/>
                </a:solidFill>
                <a:latin typeface="Georgia" pitchFamily="18" charset="0"/>
              </a:rPr>
              <a:t>652,500</a:t>
            </a:r>
            <a:r>
              <a:rPr lang="en-US" altLang="en-US" sz="2800" b="0" dirty="0">
                <a:solidFill>
                  <a:srgbClr val="37050A"/>
                </a:solidFill>
                <a:latin typeface="Georgia" pitchFamily="18" charset="0"/>
              </a:rPr>
              <a:t>+</a:t>
            </a:r>
          </a:p>
        </p:txBody>
      </p:sp>
      <p:pic>
        <p:nvPicPr>
          <p:cNvPr id="829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724499"/>
            <a:ext cx="2594641"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59816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CBC2-7E7F-4DCE-A837-2E88109DA270}"/>
              </a:ext>
            </a:extLst>
          </p:cNvPr>
          <p:cNvSpPr>
            <a:spLocks noGrp="1"/>
          </p:cNvSpPr>
          <p:nvPr>
            <p:ph type="title"/>
          </p:nvPr>
        </p:nvSpPr>
        <p:spPr/>
        <p:txBody>
          <a:bodyPr/>
          <a:lstStyle/>
          <a:p>
            <a:r>
              <a:rPr lang="en-US" dirty="0"/>
              <a:t>Construction</a:t>
            </a:r>
          </a:p>
        </p:txBody>
      </p:sp>
      <p:sp>
        <p:nvSpPr>
          <p:cNvPr id="3" name="Content Placeholder 2">
            <a:extLst>
              <a:ext uri="{FF2B5EF4-FFF2-40B4-BE49-F238E27FC236}">
                <a16:creationId xmlns:a16="http://schemas.microsoft.com/office/drawing/2014/main" id="{4935C9EF-58C5-421E-95B1-662AE01A526E}"/>
              </a:ext>
            </a:extLst>
          </p:cNvPr>
          <p:cNvSpPr>
            <a:spLocks noGrp="1"/>
          </p:cNvSpPr>
          <p:nvPr>
            <p:ph idx="1"/>
          </p:nvPr>
        </p:nvSpPr>
        <p:spPr>
          <a:xfrm>
            <a:off x="457200" y="1295400"/>
            <a:ext cx="8229600" cy="5181600"/>
          </a:xfrm>
        </p:spPr>
        <p:txBody>
          <a:bodyPr>
            <a:normAutofit/>
          </a:bodyPr>
          <a:lstStyle/>
          <a:p>
            <a:pPr indent="-285750">
              <a:lnSpc>
                <a:spcPct val="107000"/>
              </a:lnSpc>
              <a:spcBef>
                <a:spcPts val="0"/>
              </a:spcBef>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Times New Roman" panose="02020603050405020304" pitchFamily="18" charset="0"/>
              </a:rPr>
              <a:t>SCI Addition – Expand SCI Outpatient, renovate for SIM Lab, adding 8,000 sq ft and 10,000 sq feet renovation.  Expected to be completed April 2023</a:t>
            </a:r>
          </a:p>
          <a:p>
            <a:pPr indent="-285750">
              <a:lnSpc>
                <a:spcPct val="107000"/>
              </a:lnSpc>
              <a:spcBef>
                <a:spcPts val="0"/>
              </a:spcBef>
              <a:spcAft>
                <a:spcPts val="800"/>
              </a:spcAft>
              <a:buFont typeface="Courier New" panose="02070309020205020404" pitchFamily="49" charset="0"/>
              <a:buChar char="o"/>
            </a:pPr>
            <a:r>
              <a:rPr lang="en-US" sz="1900" dirty="0">
                <a:effectLst/>
                <a:latin typeface="Calibri" panose="020F0502020204030204" pitchFamily="34" charset="0"/>
                <a:ea typeface="Calibri" panose="020F0502020204030204" pitchFamily="34" charset="0"/>
                <a:cs typeface="Times New Roman" panose="02020603050405020304" pitchFamily="18" charset="0"/>
              </a:rPr>
              <a:t>Lab – Expected to be completed Oct 2022, new lab will be 24,000 sq feet and once old lab is out will renovate for primary care to move into 1</a:t>
            </a:r>
            <a:r>
              <a:rPr lang="en-US" sz="19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900" dirty="0">
                <a:effectLst/>
                <a:latin typeface="Calibri" panose="020F0502020204030204" pitchFamily="34" charset="0"/>
                <a:ea typeface="Calibri" panose="020F0502020204030204" pitchFamily="34" charset="0"/>
                <a:cs typeface="Times New Roman" panose="02020603050405020304" pitchFamily="18" charset="0"/>
              </a:rPr>
              <a:t> floor</a:t>
            </a:r>
          </a:p>
          <a:p>
            <a:pPr marL="342900" marR="0" lvl="0" indent="-342900">
              <a:lnSpc>
                <a:spcPct val="107000"/>
              </a:lnSpc>
              <a:spcBef>
                <a:spcPts val="0"/>
              </a:spcBef>
              <a:spcAft>
                <a:spcPts val="0"/>
              </a:spcAft>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Fisher House – </a:t>
            </a:r>
          </a:p>
          <a:p>
            <a:pPr marL="742950" marR="0" lvl="1" indent="-285750">
              <a:lnSpc>
                <a:spcPct val="107000"/>
              </a:lnSpc>
              <a:spcBef>
                <a:spcPts val="0"/>
              </a:spcBef>
              <a:spcAft>
                <a:spcPts val="0"/>
              </a:spcAft>
              <a:buFont typeface="Courier New" panose="02070309020205020404" pitchFamily="49" charset="0"/>
              <a:buChar char="o"/>
            </a:pPr>
            <a:r>
              <a:rPr lang="en-US" sz="19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Our site has been approved by the Fisher House Foundation. We have ordered the surveys, which should take place within 30 days: historical, environmental (both required), and a sub-ground survey. Once the surveys are completed and everything is clear, we can begin site preparation.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9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Meanwhile on the fundraising side, a Chair has been named for the Friends of the Midsouth Fisher House Foundation. Other board members have been recruited.</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9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Expected date of opening Spring 2024</a:t>
            </a:r>
          </a:p>
          <a:p>
            <a:pPr indent="-285750">
              <a:lnSpc>
                <a:spcPct val="107000"/>
              </a:lnSpc>
              <a:spcBef>
                <a:spcPts val="0"/>
              </a:spcBef>
              <a:spcAft>
                <a:spcPts val="800"/>
              </a:spcAft>
              <a:buFont typeface="Courier New" panose="02070309020205020404" pitchFamily="49" charset="0"/>
              <a:buChar char="o"/>
            </a:pPr>
            <a:r>
              <a:rPr lang="en-US" sz="1900" dirty="0">
                <a:solidFill>
                  <a:srgbClr val="242424"/>
                </a:solidFill>
                <a:latin typeface="Calibri" panose="020F0502020204030204" pitchFamily="34" charset="0"/>
                <a:ea typeface="Calibri" panose="020F0502020204030204" pitchFamily="34" charset="0"/>
                <a:cs typeface="Calibri" panose="020F0502020204030204" pitchFamily="34" charset="0"/>
              </a:rPr>
              <a:t>Millington Clinic – North side of Millington near Walmart</a:t>
            </a:r>
          </a:p>
          <a:p>
            <a:pPr indent="-285750">
              <a:lnSpc>
                <a:spcPct val="107000"/>
              </a:lnSpc>
              <a:spcBef>
                <a:spcPts val="0"/>
              </a:spcBef>
              <a:spcAft>
                <a:spcPts val="800"/>
              </a:spcAft>
              <a:buFont typeface="Courier New" panose="02070309020205020404" pitchFamily="49" charset="0"/>
              <a:buChar char="o"/>
            </a:pPr>
            <a:r>
              <a:rPr lang="en-US" sz="190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Parking Garage is open!</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D152660-F578-4347-A918-057EBF0C3576}"/>
              </a:ext>
            </a:extLst>
          </p:cNvPr>
          <p:cNvSpPr>
            <a:spLocks noGrp="1"/>
          </p:cNvSpPr>
          <p:nvPr>
            <p:ph type="sldNum" sz="quarter" idx="12"/>
          </p:nvPr>
        </p:nvSpPr>
        <p:spPr/>
        <p:txBody>
          <a:bodyPr/>
          <a:lstStyle/>
          <a:p>
            <a:fld id="{3EF7C4C3-FCE9-4E6F-8E35-19D7B37C9927}" type="slidenum">
              <a:rPr lang="en-US" smtClean="0"/>
              <a:pPr/>
              <a:t>5</a:t>
            </a:fld>
            <a:endParaRPr lang="en-US" dirty="0"/>
          </a:p>
        </p:txBody>
      </p:sp>
    </p:spTree>
    <p:extLst>
      <p:ext uri="{BB962C8B-B14F-4D97-AF65-F5344CB8AC3E}">
        <p14:creationId xmlns:p14="http://schemas.microsoft.com/office/powerpoint/2010/main" val="3835626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BC851-10AC-4864-A9BC-9676199B14B8}"/>
              </a:ext>
            </a:extLst>
          </p:cNvPr>
          <p:cNvSpPr>
            <a:spLocks noGrp="1"/>
          </p:cNvSpPr>
          <p:nvPr>
            <p:ph type="title"/>
          </p:nvPr>
        </p:nvSpPr>
        <p:spPr/>
        <p:txBody>
          <a:bodyPr/>
          <a:lstStyle/>
          <a:p>
            <a:r>
              <a:rPr lang="en-US" dirty="0"/>
              <a:t>Suicide Prevention</a:t>
            </a:r>
          </a:p>
        </p:txBody>
      </p:sp>
      <p:sp>
        <p:nvSpPr>
          <p:cNvPr id="3" name="Content Placeholder 2">
            <a:extLst>
              <a:ext uri="{FF2B5EF4-FFF2-40B4-BE49-F238E27FC236}">
                <a16:creationId xmlns:a16="http://schemas.microsoft.com/office/drawing/2014/main" id="{CC4BDF03-A3E2-499C-9498-AB7CCBA9D64D}"/>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Just completed Suicide Prevention month and we held 30 events on/off campus.</a:t>
            </a:r>
          </a:p>
          <a:p>
            <a:r>
              <a:rPr lang="en-US" sz="2000" dirty="0">
                <a:latin typeface="Calibri" panose="020F0502020204030204" pitchFamily="34" charset="0"/>
                <a:ea typeface="Calibri" panose="020F0502020204030204" pitchFamily="34" charset="0"/>
                <a:cs typeface="Calibri" panose="020F0502020204030204" pitchFamily="34" charset="0"/>
              </a:rPr>
              <a:t>I</a:t>
            </a:r>
            <a:r>
              <a:rPr lang="en-US" sz="2000" dirty="0">
                <a:effectLst/>
                <a:latin typeface="Calibri" panose="020F0502020204030204" pitchFamily="34" charset="0"/>
                <a:ea typeface="Calibri" panose="020F0502020204030204" pitchFamily="34" charset="0"/>
                <a:cs typeface="Calibri" panose="020F0502020204030204" pitchFamily="34" charset="0"/>
              </a:rPr>
              <a:t>ntroduced the Community and Partnership Program to form coalitions and community partnerships particularly in rural areas to reduce barriers to care and connect Veterans to the resources they need.</a:t>
            </a:r>
          </a:p>
          <a:p>
            <a:r>
              <a:rPr lang="en-US" sz="2000" dirty="0">
                <a:latin typeface="Calibri" panose="020F0502020204030204" pitchFamily="34" charset="0"/>
                <a:ea typeface="Calibri" panose="020F0502020204030204" pitchFamily="34" charset="0"/>
                <a:cs typeface="Calibri" panose="020F0502020204030204" pitchFamily="34" charset="0"/>
              </a:rPr>
              <a:t>Implementing new software for tracking</a:t>
            </a:r>
          </a:p>
          <a:p>
            <a:r>
              <a:rPr lang="en-US" sz="2000" dirty="0">
                <a:effectLst/>
                <a:latin typeface="Calibri" panose="020F0502020204030204" pitchFamily="34" charset="0"/>
                <a:ea typeface="Calibri" panose="020F0502020204030204" pitchFamily="34" charset="0"/>
                <a:cs typeface="Calibri" panose="020F0502020204030204" pitchFamily="34" charset="0"/>
              </a:rPr>
              <a:t>Continue to follow processes where Emergency Dept staff complete assessments/ safety plans who screen positive for high risk</a:t>
            </a:r>
          </a:p>
          <a:p>
            <a:r>
              <a:rPr lang="en-US" sz="2000" dirty="0">
                <a:latin typeface="Calibri" panose="020F0502020204030204" pitchFamily="34" charset="0"/>
                <a:ea typeface="Calibri" panose="020F0502020204030204" pitchFamily="34" charset="0"/>
                <a:cs typeface="Calibri" panose="020F0502020204030204" pitchFamily="34" charset="0"/>
              </a:rPr>
              <a:t>New 988 number has been added to the Voice Mail greetings of all Mental Health staff workers.</a:t>
            </a:r>
          </a:p>
          <a:p>
            <a:r>
              <a:rPr lang="en-US" sz="2000" dirty="0">
                <a:effectLst/>
                <a:latin typeface="Calibri" panose="020F0502020204030204" pitchFamily="34" charset="0"/>
                <a:ea typeface="Calibri" panose="020F0502020204030204" pitchFamily="34" charset="0"/>
                <a:cs typeface="Calibri" panose="020F0502020204030204" pitchFamily="34" charset="0"/>
              </a:rPr>
              <a:t>Have followed up with 100% of Veterans who call the Crisis Line within one business day.</a:t>
            </a:r>
          </a:p>
        </p:txBody>
      </p:sp>
      <p:sp>
        <p:nvSpPr>
          <p:cNvPr id="4" name="Slide Number Placeholder 3">
            <a:extLst>
              <a:ext uri="{FF2B5EF4-FFF2-40B4-BE49-F238E27FC236}">
                <a16:creationId xmlns:a16="http://schemas.microsoft.com/office/drawing/2014/main" id="{16DEC0CB-FFFD-4526-87AC-629D93167AF5}"/>
              </a:ext>
            </a:extLst>
          </p:cNvPr>
          <p:cNvSpPr>
            <a:spLocks noGrp="1"/>
          </p:cNvSpPr>
          <p:nvPr>
            <p:ph type="sldNum" sz="quarter" idx="12"/>
          </p:nvPr>
        </p:nvSpPr>
        <p:spPr/>
        <p:txBody>
          <a:bodyPr/>
          <a:lstStyle/>
          <a:p>
            <a:fld id="{3EF7C4C3-FCE9-4E6F-8E35-19D7B37C9927}" type="slidenum">
              <a:rPr lang="en-US" smtClean="0"/>
              <a:pPr/>
              <a:t>6</a:t>
            </a:fld>
            <a:endParaRPr lang="en-US" dirty="0"/>
          </a:p>
        </p:txBody>
      </p:sp>
    </p:spTree>
    <p:extLst>
      <p:ext uri="{BB962C8B-B14F-4D97-AF65-F5344CB8AC3E}">
        <p14:creationId xmlns:p14="http://schemas.microsoft.com/office/powerpoint/2010/main" val="401979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AF84-C7D6-4159-BA3F-274AFCB6F9B2}"/>
              </a:ext>
            </a:extLst>
          </p:cNvPr>
          <p:cNvSpPr>
            <a:spLocks noGrp="1"/>
          </p:cNvSpPr>
          <p:nvPr>
            <p:ph type="title"/>
          </p:nvPr>
        </p:nvSpPr>
        <p:spPr/>
        <p:txBody>
          <a:bodyPr/>
          <a:lstStyle/>
          <a:p>
            <a:r>
              <a:rPr lang="en-US" dirty="0"/>
              <a:t>Accomplishments</a:t>
            </a:r>
          </a:p>
        </p:txBody>
      </p:sp>
      <p:sp>
        <p:nvSpPr>
          <p:cNvPr id="3" name="Content Placeholder 2">
            <a:extLst>
              <a:ext uri="{FF2B5EF4-FFF2-40B4-BE49-F238E27FC236}">
                <a16:creationId xmlns:a16="http://schemas.microsoft.com/office/drawing/2014/main" id="{2370D21E-61A3-479F-894D-28D135F55080}"/>
              </a:ext>
            </a:extLst>
          </p:cNvPr>
          <p:cNvSpPr>
            <a:spLocks noGrp="1"/>
          </p:cNvSpPr>
          <p:nvPr>
            <p:ph idx="1"/>
          </p:nvPr>
        </p:nvSpPr>
        <p:spPr>
          <a:xfrm>
            <a:off x="457200" y="1295400"/>
            <a:ext cx="8229600" cy="4953000"/>
          </a:xfrm>
        </p:spPr>
        <p:txBody>
          <a:bodyPr>
            <a:noAutofit/>
          </a:bodyPr>
          <a:lstStyle/>
          <a:p>
            <a:r>
              <a:rPr lang="en-US" sz="1800" dirty="0">
                <a:latin typeface="Calibri" panose="020F0502020204030204" pitchFamily="34" charset="0"/>
                <a:cs typeface="Calibri" panose="020F0502020204030204" pitchFamily="34" charset="0"/>
              </a:rPr>
              <a:t>Specialized Women’s Healthcare Coordination Team increased breast cancer screening metrics are at 87.2%, which is #1 in VISN 9</a:t>
            </a:r>
          </a:p>
          <a:p>
            <a:r>
              <a:rPr lang="en-US" sz="1800" dirty="0">
                <a:latin typeface="Calibri" panose="020F0502020204030204" pitchFamily="34" charset="0"/>
                <a:cs typeface="Calibri" panose="020F0502020204030204" pitchFamily="34" charset="0"/>
              </a:rPr>
              <a:t>Ranked 2</a:t>
            </a:r>
            <a:r>
              <a:rPr lang="en-US" sz="1800" baseline="30000" dirty="0">
                <a:latin typeface="Calibri" panose="020F0502020204030204" pitchFamily="34" charset="0"/>
                <a:cs typeface="Calibri" panose="020F0502020204030204" pitchFamily="34" charset="0"/>
              </a:rPr>
              <a:t>nd</a:t>
            </a:r>
            <a:r>
              <a:rPr lang="en-US" sz="1800" dirty="0">
                <a:latin typeface="Calibri" panose="020F0502020204030204" pitchFamily="34" charset="0"/>
                <a:cs typeface="Calibri" panose="020F0502020204030204" pitchFamily="34" charset="0"/>
              </a:rPr>
              <a:t> among 33 sites with selection of 13 out of 17 projects selected for a innovation program, projects focused on quality, surgery, prosthetics, SCI, mental health, ER</a:t>
            </a:r>
          </a:p>
          <a:p>
            <a:r>
              <a:rPr lang="en-US" sz="1800" dirty="0">
                <a:solidFill>
                  <a:srgbClr val="242424"/>
                </a:solidFill>
                <a:latin typeface="Calibri" panose="020F0502020204030204" pitchFamily="34" charset="0"/>
                <a:cs typeface="Calibri" panose="020F0502020204030204" pitchFamily="34" charset="0"/>
              </a:rPr>
              <a:t>I</a:t>
            </a:r>
            <a:r>
              <a:rPr lang="en-US" sz="1800" b="0" i="0" dirty="0">
                <a:solidFill>
                  <a:srgbClr val="242424"/>
                </a:solidFill>
                <a:effectLst/>
                <a:latin typeface="Calibri" panose="020F0502020204030204" pitchFamily="34" charset="0"/>
                <a:cs typeface="Calibri" panose="020F0502020204030204" pitchFamily="34" charset="0"/>
              </a:rPr>
              <a:t>mplemented the Community Providers Orders (CPO) process where the nurses in the community care transcribe the Referral For Service (RFS) orders into the medical record for the community provider, this provides a seamless transition of care for the Veteran, Memphis was second in the nation to adopt the process and the first in VISN 9.</a:t>
            </a:r>
          </a:p>
          <a:p>
            <a:r>
              <a:rPr lang="en-US" sz="1800" dirty="0">
                <a:solidFill>
                  <a:srgbClr val="242424"/>
                </a:solidFill>
                <a:latin typeface="Calibri" panose="020F0502020204030204" pitchFamily="34" charset="0"/>
                <a:cs typeface="Calibri" panose="020F0502020204030204" pitchFamily="34" charset="0"/>
              </a:rPr>
              <a:t>Implemented the 10-4 Initiative</a:t>
            </a:r>
          </a:p>
          <a:p>
            <a:r>
              <a:rPr lang="en-US" sz="1800" dirty="0">
                <a:solidFill>
                  <a:srgbClr val="242424"/>
                </a:solidFill>
                <a:latin typeface="Calibri" panose="020F0502020204030204" pitchFamily="34" charset="0"/>
                <a:cs typeface="Calibri" panose="020F0502020204030204" pitchFamily="34" charset="0"/>
              </a:rPr>
              <a:t>Adding Whole Health Program</a:t>
            </a:r>
          </a:p>
          <a:p>
            <a:r>
              <a:rPr lang="en-US" sz="1800" dirty="0">
                <a:solidFill>
                  <a:srgbClr val="242424"/>
                </a:solidFill>
                <a:latin typeface="Calibri" panose="020F0502020204030204" pitchFamily="34" charset="0"/>
                <a:cs typeface="Calibri" panose="020F0502020204030204" pitchFamily="34" charset="0"/>
              </a:rPr>
              <a:t>Appointed SAIL champions for the SAIL metrics that are at-risk</a:t>
            </a:r>
          </a:p>
          <a:p>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 pharmaceutical trials or cooperative study projects (VA Clinical funded trials) and participating in research VA funded projects looking at different aspects of kidney disease from racial disparity to co-morbidities</a:t>
            </a:r>
            <a:endParaRPr lang="en-US" sz="18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F792B22-E0FD-4B00-AE51-4A735378CA3C}"/>
              </a:ext>
            </a:extLst>
          </p:cNvPr>
          <p:cNvSpPr>
            <a:spLocks noGrp="1"/>
          </p:cNvSpPr>
          <p:nvPr>
            <p:ph type="sldNum" sz="quarter" idx="12"/>
          </p:nvPr>
        </p:nvSpPr>
        <p:spPr/>
        <p:txBody>
          <a:bodyPr/>
          <a:lstStyle/>
          <a:p>
            <a:fld id="{3EF7C4C3-FCE9-4E6F-8E35-19D7B37C9927}" type="slidenum">
              <a:rPr lang="en-US" smtClean="0"/>
              <a:pPr/>
              <a:t>7</a:t>
            </a:fld>
            <a:endParaRPr lang="en-US" dirty="0"/>
          </a:p>
        </p:txBody>
      </p:sp>
    </p:spTree>
    <p:extLst>
      <p:ext uri="{BB962C8B-B14F-4D97-AF65-F5344CB8AC3E}">
        <p14:creationId xmlns:p14="http://schemas.microsoft.com/office/powerpoint/2010/main" val="338838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27" name="Rectangle 15"/>
          <p:cNvSpPr>
            <a:spLocks noChangeArrowheads="1"/>
          </p:cNvSpPr>
          <p:nvPr/>
        </p:nvSpPr>
        <p:spPr bwMode="auto">
          <a:xfrm>
            <a:off x="304800" y="381000"/>
            <a:ext cx="7893050" cy="914400"/>
          </a:xfrm>
          <a:prstGeom prst="rect">
            <a:avLst/>
          </a:prstGeom>
          <a:noFill/>
          <a:ln w="9525">
            <a:noFill/>
            <a:miter lim="800000"/>
            <a:headEnd/>
            <a:tailEnd/>
          </a:ln>
        </p:spPr>
        <p:txBody>
          <a:bodyPr anchor="b"/>
          <a:lstStyle/>
          <a:p>
            <a:pPr algn="ctr" defTabSz="457200" fontAlgn="auto">
              <a:spcBef>
                <a:spcPts val="0"/>
              </a:spcBef>
              <a:spcAft>
                <a:spcPts val="0"/>
              </a:spcAft>
              <a:defRPr/>
            </a:pPr>
            <a:r>
              <a:rPr kumimoji="1" lang="en-US" sz="4400" b="1" dirty="0">
                <a:solidFill>
                  <a:prstClr val="white"/>
                </a:solidFill>
                <a:effectLst>
                  <a:outerShdw blurRad="38100" dist="38100" dir="2700000" algn="tl">
                    <a:srgbClr val="000000"/>
                  </a:outerShdw>
                </a:effectLst>
                <a:latin typeface="Georgia" panose="02040502050405020303" pitchFamily="18" charset="0"/>
              </a:rPr>
              <a:t>Questions?</a:t>
            </a:r>
          </a:p>
        </p:txBody>
      </p:sp>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90800"/>
            <a:ext cx="2857500" cy="27622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401067"/>
      </p:ext>
    </p:extLst>
  </p:cSld>
  <p:clrMapOvr>
    <a:masterClrMapping/>
  </p:clrMapOvr>
  <p:transition/>
</p:sld>
</file>

<file path=ppt/theme/theme1.xml><?xml version="1.0" encoding="utf-8"?>
<a:theme xmlns:a="http://schemas.openxmlformats.org/drawingml/2006/main" name="2012 AES Final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xtingSlideData/>
</file>

<file path=customXml/item10.xml><?xml version="1.0" encoding="utf-8"?>
<SessionResponseData/>
</file>

<file path=customXml/item11.xml><?xml version="1.0" encoding="utf-8"?>
<SessionSlideMasterData>
  <SlideMaster/>
</SessionSlideMasterData>
</file>

<file path=customXml/item2.xml><?xml version="1.0" encoding="utf-8"?>
<SessionQuestionData>
  <AllQuestions/>
</SessionQuestionData>
</file>

<file path=customXml/item3.xml><?xml version="1.0" encoding="utf-8"?>
<CustomFieldInfoData/>
</file>

<file path=customXml/item4.xml><?xml version="1.0" encoding="utf-8"?>
<TeamNamesData>
  <TeamNames>
    <Team1/>
    <NewTeam1/>
    <Team2/>
    <NewTeam2/>
    <Team3/>
    <NewTeam3/>
    <Team4/>
    <NewTeam4/>
    <Team5/>
    <NewTeam5/>
    <Team6/>
    <NewTeam6/>
    <Team7/>
    <NewTeam7/>
    <Team8/>
    <NewTeam8/>
    <Team9/>
    <NewTeam9/>
    <Team10/>
    <NewTeam10/>
  </TeamNames>
</TeamNamesData>
</file>

<file path=customXml/item5.xml><?xml version="1.0" encoding="utf-8"?>
<SessionParticipantData/>
</file>

<file path=customXml/item6.xml><?xml version="1.0" encoding="utf-8"?>
<ParticipantInfoData/>
</file>

<file path=customXml/item7.xml><?xml version="1.0" encoding="utf-8"?>
<SessionAnswerData>
  <AllAnswers/>
</SessionAnswerData>
</file>

<file path=customXml/item8.xml><?xml version="1.0" encoding="utf-8"?>
<SessionPresentationSettingsData>
  <Settings>
    <answerBulletFormat>Numeric</answerBulletFormat>
    <pointsToClock/>
    <answerNowAutoInsert>No</answerNowAutoInsert>
    <answerNowStyle>Explosion</answerNowStyle>
    <answerNowText>Answer Now</answerNowText>
    <chartColors>Use PowerPoint Color Scheme</chartColors>
    <chartType>Horizontal</chartType>
    <correctAnswerIndicator>Checkmark</correctAnswerIndicator>
    <countdownAutoInsert>Yes</countdownAutoInsert>
    <countdownSeconds>10</countdownSeconds>
    <countdownSound>TicToc.wav</countdownSound>
    <countdownStyle>Stopwatch</countdownStyle>
    <gridAutoInsert>No</gridAutoInsert>
    <gridFillStyle>Answered</gridFillStyle>
    <gridFillColor>255,255,0</gridFillColor>
    <ChartModel>3D</ChartModel>
    <SimulatedVoteCount>50</SimulatedVoteCount>
    <gridColor>176,216,255</gridColor>
    <gridAlternateColor>62,158,255</gridAlternateColor>
    <gridIncorrectColor/>
    <gridOpacity>100%</gridOpacity>
    <gridTextStyle>Keypad #</gridTextStyle>
    <inputSource>Response Devices</inputSource>
    <userpreferredinputSource/>
    <multipleResponseDivisor># of Responses</multipleResponseDivisor>
    <participantsLeaderBoard>5</participantsLeaderBoard>
    <percentageDecimalPlaces>0</percentageDecimalPlaces>
    <responseCounterAutoInsert>Yes</responseCounterAutoInsert>
    <responseCounterStyle>Circle</responseCounterStyle>
    <responseCounterTextColor>0,0,0</responseCounterTextColor>
    <responseCounterFillColor>79,129,189</responseCounterFillColor>
    <responseCounterBorderColor>56,93,138</responseCounterBorderColor>
    <responseCounterDisplayValue># of Votes Received</responseCounterDisplayValue>
    <insertObjectUsingColor>Blue</insertObjectUsingColor>
    <showResults>Yes</showResults>
    <teamColors>User Defined</teamColors>
    <teamIdentificationType>None</teamIdentificationType>
    <teamScoringType>Voting pads only</teamScoringType>
    <teamScoringDecimalPlaces>1</teamScoringDecimalPlaces>
    <teamIdentificationItem/>
    <teamsLeaderBoard>5</teamsLeaderBoard>
    <teamName1/>
    <teamName2/>
    <teamName3/>
    <teamName4/>
    <teamName5/>
    <teamName6/>
    <teamName7/>
    <teamName8/>
    <teamName9/>
    <teamName10/>
    <showControlBar>Slides with EZ-VOTE Pro Objects</showControlBar>
    <defaultCorrectPointValue>100</defaultCorrectPointValue>
    <defaultIncorrectPointValue>0</defaultIncorrectPointValue>
    <chartColor1>187,224,227</chartColor1>
    <chartColor2>51,51,153</chartColor2>
    <chartColor3>0,153,153</chartColor3>
    <chartColor4>153,204,0</chartColor4>
    <chartColor5>128,128,128</chartColor5>
    <chartColor6>0,0,0</chartColor6>
    <chartColor7>0,102,204</chartColor7>
    <chartColor8>204,204,255</chartColor8>
    <chartColor9>255,0,0</chartColor9>
    <chartColor10>255,255,0</chartColor10>
    <teamColor1>187,224,227</teamColor1>
    <teamColor2>51,51,153</teamColor2>
    <teamColor3>0,153,153</teamColor3>
    <teamColor4>153,204,0</teamColor4>
    <teamColor5>128,128,128</teamColor5>
    <teamColor6>0,0,0</teamColor6>
    <teamColor7>0,102,204</teamColor7>
    <teamColor8>204,204,255</teamColor8>
    <teamColor9>255,0,0</teamColor9>
    <teamColor10>255,255,0</teamColor10>
    <displayAnswerImagesDuringVote>Yes</displayAnswerImagesDuringVote>
    <displayAnswerImagesWithResponses>Yes</displayAnswerImagesWithResponses>
    <displayAnswerTextDuringVote>Yes</displayAnswerTextDuringVote>
    <displayAnswerTextWithResponses>Yes</displayAnswerTextWithResponses>
    <questionSlideID/>
    <controlBarState>Expanded</controlBarState>
    <isGridColorKnownColor>No</isGridColorKnownColor>
    <gridColorName>255,255,0</gridColorName>
    <AutoRec/>
    <AutoRecTimeIntrvl/>
    <chartVotesView>Percentage</chartVotesView>
    <chartLabelsColor>0,0,0</chartLabelsColor>
    <isChartLabelColorKnownColor/>
    <chartLabelColorName/>
    <chartXAxisLabelType>Full Text</chartXAxisLabelType>
    <controlBarPosition>Top Left</controlBarPosition>
    <teamscoreordertype>Ordinal order</teamscoreordertype>
  </Settings>
</SessionPresentationSettingsData>
</file>

<file path=customXml/item9.xml><?xml version="1.0" encoding="utf-8"?>
<SessionSlideSettingsData>
  <Settings/>
</SessionSlideSettingsData>
</file>

<file path=customXml/itemProps1.xml><?xml version="1.0" encoding="utf-8"?>
<ds:datastoreItem xmlns:ds="http://schemas.openxmlformats.org/officeDocument/2006/customXml" ds:itemID="{34962EF3-4B54-4E93-8EC3-1633455705C7}">
  <ds:schemaRefs/>
</ds:datastoreItem>
</file>

<file path=customXml/itemProps10.xml><?xml version="1.0" encoding="utf-8"?>
<ds:datastoreItem xmlns:ds="http://schemas.openxmlformats.org/officeDocument/2006/customXml" ds:itemID="{7941691B-10DD-4540-AE36-D0A495718B43}">
  <ds:schemaRefs/>
</ds:datastoreItem>
</file>

<file path=customXml/itemProps11.xml><?xml version="1.0" encoding="utf-8"?>
<ds:datastoreItem xmlns:ds="http://schemas.openxmlformats.org/officeDocument/2006/customXml" ds:itemID="{BE197EB1-3AB8-4835-BCEC-71176AA4BD10}">
  <ds:schemaRefs/>
</ds:datastoreItem>
</file>

<file path=customXml/itemProps2.xml><?xml version="1.0" encoding="utf-8"?>
<ds:datastoreItem xmlns:ds="http://schemas.openxmlformats.org/officeDocument/2006/customXml" ds:itemID="{EE169C5C-8372-4CED-BB03-6736C8DA1C06}">
  <ds:schemaRefs/>
</ds:datastoreItem>
</file>

<file path=customXml/itemProps3.xml><?xml version="1.0" encoding="utf-8"?>
<ds:datastoreItem xmlns:ds="http://schemas.openxmlformats.org/officeDocument/2006/customXml" ds:itemID="{47C6CD47-CE83-4E71-97A1-EBCC55650CEA}">
  <ds:schemaRefs/>
</ds:datastoreItem>
</file>

<file path=customXml/itemProps4.xml><?xml version="1.0" encoding="utf-8"?>
<ds:datastoreItem xmlns:ds="http://schemas.openxmlformats.org/officeDocument/2006/customXml" ds:itemID="{41A8FE01-481A-4989-BE65-C8F738F9409D}">
  <ds:schemaRefs/>
</ds:datastoreItem>
</file>

<file path=customXml/itemProps5.xml><?xml version="1.0" encoding="utf-8"?>
<ds:datastoreItem xmlns:ds="http://schemas.openxmlformats.org/officeDocument/2006/customXml" ds:itemID="{C8F206B6-8F9D-494B-A82A-0EF01414EFDA}">
  <ds:schemaRefs/>
</ds:datastoreItem>
</file>

<file path=customXml/itemProps6.xml><?xml version="1.0" encoding="utf-8"?>
<ds:datastoreItem xmlns:ds="http://schemas.openxmlformats.org/officeDocument/2006/customXml" ds:itemID="{1FA36E05-D1E9-4A39-8A82-50B3597B0554}">
  <ds:schemaRefs/>
</ds:datastoreItem>
</file>

<file path=customXml/itemProps7.xml><?xml version="1.0" encoding="utf-8"?>
<ds:datastoreItem xmlns:ds="http://schemas.openxmlformats.org/officeDocument/2006/customXml" ds:itemID="{2637C1C8-FC5C-491C-9B62-9CD14CE3EE9C}">
  <ds:schemaRefs/>
</ds:datastoreItem>
</file>

<file path=customXml/itemProps8.xml><?xml version="1.0" encoding="utf-8"?>
<ds:datastoreItem xmlns:ds="http://schemas.openxmlformats.org/officeDocument/2006/customXml" ds:itemID="{F3A7AEE5-999B-4ABC-AEF0-6FBA2F8C7BEB}">
  <ds:schemaRefs/>
</ds:datastoreItem>
</file>

<file path=customXml/itemProps9.xml><?xml version="1.0" encoding="utf-8"?>
<ds:datastoreItem xmlns:ds="http://schemas.openxmlformats.org/officeDocument/2006/customXml" ds:itemID="{A37E1088-5CEA-48F4-81BB-15E02644B2CB}">
  <ds:schemaRefs/>
</ds:datastoreItem>
</file>

<file path=docProps/app.xml><?xml version="1.0" encoding="utf-8"?>
<Properties xmlns="http://schemas.openxmlformats.org/officeDocument/2006/extended-properties" xmlns:vt="http://schemas.openxmlformats.org/officeDocument/2006/docPropsVTypes">
  <Template>2012 AES Final_theme</Template>
  <TotalTime>3728</TotalTime>
  <Words>678</Words>
  <Application>Microsoft Office PowerPoint</Application>
  <PresentationFormat>On-screen Show (4:3)</PresentationFormat>
  <Paragraphs>66</Paragraphs>
  <Slides>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Arial</vt:lpstr>
      <vt:lpstr>Arial Narrow</vt:lpstr>
      <vt:lpstr>Calibri</vt:lpstr>
      <vt:lpstr>Courier New</vt:lpstr>
      <vt:lpstr>Georgia</vt:lpstr>
      <vt:lpstr>Monotype Corsiva</vt:lpstr>
      <vt:lpstr>Symbol</vt:lpstr>
      <vt:lpstr>Times New Roman</vt:lpstr>
      <vt:lpstr>Times Roman</vt:lpstr>
      <vt:lpstr>Verdana</vt:lpstr>
      <vt:lpstr>2012 AES Final_theme</vt:lpstr>
      <vt:lpstr>Welcome Memphis VA Medical Center</vt:lpstr>
      <vt:lpstr>PowerPoint Presentation</vt:lpstr>
      <vt:lpstr>PowerPoint Presentation</vt:lpstr>
      <vt:lpstr>PowerPoint Presentation</vt:lpstr>
      <vt:lpstr>Construction</vt:lpstr>
      <vt:lpstr>Suicide Prevention</vt:lpstr>
      <vt:lpstr>Accomplishments</vt:lpstr>
      <vt:lpstr>PowerPoint Presentation</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Employee Survey</dc:title>
  <dc:creator>vhamemmensej</dc:creator>
  <cp:lastModifiedBy>Gust, Nicole M. (she/her/hers)</cp:lastModifiedBy>
  <cp:revision>380</cp:revision>
  <cp:lastPrinted>2021-11-08T19:55:13Z</cp:lastPrinted>
  <dcterms:created xsi:type="dcterms:W3CDTF">2012-08-06T15:28:48Z</dcterms:created>
  <dcterms:modified xsi:type="dcterms:W3CDTF">2022-09-16T17:11:40Z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21c48d89156449e69f01212413df5da2</vt:lpwstr>
  </property>
  <property fmtid="{D5CDD505-2E9C-101B-9397-08002B2CF9AE}" pid="3" name="IsExistingPresentation">
    <vt:lpwstr>Yes</vt:lpwstr>
  </property>
  <property fmtid="{D5CDD505-2E9C-101B-9397-08002B2CF9AE}" pid="4" name="PresentationVersion">
    <vt:lpwstr>2.0</vt:lpwstr>
  </property>
</Properties>
</file>