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9" r:id="rId3"/>
    <p:sldId id="257" r:id="rId4"/>
    <p:sldId id="274" r:id="rId5"/>
    <p:sldId id="263" r:id="rId6"/>
    <p:sldId id="258" r:id="rId7"/>
    <p:sldId id="270" r:id="rId8"/>
    <p:sldId id="264" r:id="rId9"/>
    <p:sldId id="271" r:id="rId10"/>
    <p:sldId id="272" r:id="rId11"/>
    <p:sldId id="265" r:id="rId12"/>
    <p:sldId id="266" r:id="rId13"/>
    <p:sldId id="267" r:id="rId14"/>
    <p:sldId id="273" r:id="rId15"/>
    <p:sldId id="268" r:id="rId16"/>
    <p:sldId id="261" r:id="rId17"/>
    <p:sldId id="26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 Carney" initials="EC" lastIdx="2" clrIdx="0">
    <p:extLst>
      <p:ext uri="{19B8F6BF-5375-455C-9EA6-DF929625EA0E}">
        <p15:presenceInfo xmlns:p15="http://schemas.microsoft.com/office/powerpoint/2012/main" userId="S-1-5-21-2149558826-3324038498-27948981-72406" providerId="AD"/>
      </p:ext>
    </p:extLst>
  </p:cmAuthor>
  <p:cmAuthor id="2" name="Andrea Thorsbakken" initials="AT" lastIdx="14" clrIdx="1">
    <p:extLst>
      <p:ext uri="{19B8F6BF-5375-455C-9EA6-DF929625EA0E}">
        <p15:presenceInfo xmlns:p15="http://schemas.microsoft.com/office/powerpoint/2012/main" userId="S-1-5-21-2149558826-3324038498-27948981-252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p:cViewPr varScale="1">
        <p:scale>
          <a:sx n="66" d="100"/>
          <a:sy n="66" d="100"/>
        </p:scale>
        <p:origin x="66"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D70764A-B111-44B3-AE37-A9C6790043FE}" type="datetimeFigureOut">
              <a:rPr lang="en-US" smtClean="0"/>
              <a:t>3/27/2020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a:t>Insert Presentation Title</a:t>
            </a:r>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 Job Title | Team/Office/Division Name | Date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a:t>Insert Slide Heading</a:t>
            </a:r>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a:t>Insert Slide Heading</a:t>
            </a:r>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Presenter Name, Job Title, Team/Office/Division Name</a:t>
            </a:r>
          </a:p>
          <a:p>
            <a:pPr lvl="1"/>
            <a:r>
              <a:rPr lang="en-US" dirty="0"/>
              <a:t>Email Address</a:t>
            </a:r>
          </a:p>
          <a:p>
            <a:pPr lvl="1"/>
            <a:r>
              <a:rPr lang="en-US" dirty="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a:solidFill>
                  <a:schemeClr val="bg1"/>
                </a:solidFill>
                <a:latin typeface="+mj-lt"/>
              </a:rPr>
              <a:t>Contact Information</a:t>
            </a:r>
          </a:p>
        </p:txBody>
      </p:sp>
    </p:spTree>
    <p:extLst>
      <p:ext uri="{BB962C8B-B14F-4D97-AF65-F5344CB8AC3E}">
        <p14:creationId xmlns:p14="http://schemas.microsoft.com/office/powerpoint/2010/main" val="24557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Arial" panose="020B0604020202020204" pitchFamily="34" charset="0"/>
                <a:cs typeface="Arial" panose="020B0604020202020204" pitchFamily="34" charset="0"/>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tn.gov/education/health-and-safety/update-on-coronavirus.html" TargetMode="External"/><Relationship Id="rId3" Type="http://schemas.openxmlformats.org/officeDocument/2006/relationships/hyperlink" Target="https://www.tn.gov/content/dam/tn/education/health-&amp;-safety/Early_Childhood_Education_School_Closure_Toolkit_3-23-20.pdf" TargetMode="External"/><Relationship Id="rId7" Type="http://schemas.openxmlformats.org/officeDocument/2006/relationships/hyperlink" Target="https://www.tn.gov/content/dam/tn/education/health-&amp;-safety/School_Closure_Toolkit_IT&amp;Distance_Learning(PDF).pdf" TargetMode="External"/><Relationship Id="rId2" Type="http://schemas.openxmlformats.org/officeDocument/2006/relationships/hyperlink" Target="https://www.tn.gov/content/dam/tn/education/health-&amp;-safety/Academics_Toolkit_3.23.20.pdf" TargetMode="External"/><Relationship Id="rId1" Type="http://schemas.openxmlformats.org/officeDocument/2006/relationships/slideLayout" Target="../slideLayouts/slideLayout2.xml"/><Relationship Id="rId6" Type="http://schemas.openxmlformats.org/officeDocument/2006/relationships/hyperlink" Target="https://www.tn.gov/content/dam/tn/education/health-&amp;-safety/School_Closure_Toolkit_IT_and_Distance_Learning_(Published).pdf" TargetMode="External"/><Relationship Id="rId5" Type="http://schemas.openxmlformats.org/officeDocument/2006/relationships/hyperlink" Target="https://www.tn.gov/content/dam/tn/education/health-&amp;-safety/School_Closure_Toolkit_Health_and_Wellness_3-24-20.pdf" TargetMode="External"/><Relationship Id="rId4" Type="http://schemas.openxmlformats.org/officeDocument/2006/relationships/hyperlink" Target="https://www.tn.gov/content/dam/tn/education/health-&amp;-safety/SuggestionsforESLClassesandActivitiesCOVID-19Guidance.pdf" TargetMode="External"/><Relationship Id="rId9" Type="http://schemas.openxmlformats.org/officeDocument/2006/relationships/hyperlink" Target="https://www.tn.gov/education/news/2020/3/25/tdoe-announces-partnership-with-pbs-to-deliver-daily-instructional-content-for-tennessee-student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udy.spencer@tn.gov" TargetMode="External"/><Relationship Id="rId2" Type="http://schemas.openxmlformats.org/officeDocument/2006/relationships/hyperlink" Target="https://www.tn.gov/education/health-and-safety/update-on-coronavirus.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tn.gov/content/dam/tn/education/health-&amp;-safety/FAQ%20for%20Assessment%20and%20Accountability%20COVID-19%20Guidance.pdf" TargetMode="External"/><Relationship Id="rId3" Type="http://schemas.openxmlformats.org/officeDocument/2006/relationships/hyperlink" Target="https://www.tn.gov/content/dam/tn/education/health-&amp;-safety/FAQ%20for%20Charter%20Schools%20during%20COVID-19.pdf" TargetMode="External"/><Relationship Id="rId7" Type="http://schemas.openxmlformats.org/officeDocument/2006/relationships/hyperlink" Target="https://www.tn.gov/content/dam/tn/education/health-&amp;-safety/IT%20Resources%20COVID%2019.pdf" TargetMode="External"/><Relationship Id="rId2" Type="http://schemas.openxmlformats.org/officeDocument/2006/relationships/hyperlink" Target="https://www.tn.gov/education/health-and-safety/update-on-coronavirus.html" TargetMode="External"/><Relationship Id="rId1" Type="http://schemas.openxmlformats.org/officeDocument/2006/relationships/slideLayout" Target="../slideLayouts/slideLayout2.xml"/><Relationship Id="rId6" Type="http://schemas.openxmlformats.org/officeDocument/2006/relationships/hyperlink" Target="https://www.tn.gov/content/dam/tn/education/health-&amp;-safety/Nutrition_FAQ_Update_3.23.20.pdf" TargetMode="External"/><Relationship Id="rId5" Type="http://schemas.openxmlformats.org/officeDocument/2006/relationships/hyperlink" Target="https://www.tn.gov/content/dam/tn/education/health-&amp;-safety/NutritionGuidance.pdf" TargetMode="External"/><Relationship Id="rId4" Type="http://schemas.openxmlformats.org/officeDocument/2006/relationships/hyperlink" Target="https://www.tn.gov/content/dam/tn/education/health-&amp;-safety/Tennessee%20Charter%20School%20Program%20Waiver_Request_17March20.pdf" TargetMode="External"/><Relationship Id="rId9" Type="http://schemas.openxmlformats.org/officeDocument/2006/relationships/hyperlink" Target="https://www.tn.gov/content/dam/tn/education/health-&amp;-safety/School%20Closure%20Toolkit%20-%20Staffing%20(PDF).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judy.spencer@tn.gov"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COVID-19</a:t>
            </a:r>
            <a:br>
              <a:rPr lang="en-US" dirty="0" smtClean="0"/>
            </a:br>
            <a:r>
              <a:rPr lang="en-US" dirty="0" smtClean="0"/>
              <a:t>Charter </a:t>
            </a:r>
            <a:r>
              <a:rPr lang="en-US" dirty="0"/>
              <a:t>Schools </a:t>
            </a:r>
            <a:r>
              <a:rPr lang="en-US" dirty="0" smtClean="0"/>
              <a:t>Call</a:t>
            </a:r>
            <a:r>
              <a:rPr lang="en-US" dirty="0"/>
              <a:t/>
            </a:r>
            <a:br>
              <a:rPr lang="en-US" dirty="0"/>
            </a:br>
            <a:r>
              <a:rPr lang="en-US" dirty="0" smtClean="0"/>
              <a:t/>
            </a:r>
            <a:br>
              <a:rPr lang="en-US" dirty="0" smtClean="0"/>
            </a:br>
            <a:r>
              <a:rPr lang="en-US" sz="2400" dirty="0" smtClean="0">
                <a:latin typeface="+mn-lt"/>
              </a:rPr>
              <a:t>March 27, 2020</a:t>
            </a:r>
            <a:endParaRPr lang="en-US" sz="2400" dirty="0">
              <a:latin typeface="+mn-lt"/>
            </a:endParaRPr>
          </a:p>
        </p:txBody>
      </p:sp>
      <p:sp>
        <p:nvSpPr>
          <p:cNvPr id="3" name="Subtitle 2"/>
          <p:cNvSpPr>
            <a:spLocks noGrp="1"/>
          </p:cNvSpPr>
          <p:nvPr>
            <p:ph type="subTitle" idx="1"/>
          </p:nvPr>
        </p:nvSpPr>
        <p:spPr>
          <a:xfrm>
            <a:off x="381000" y="6248400"/>
            <a:ext cx="8382000" cy="325851"/>
          </a:xfrm>
        </p:spPr>
        <p:txBody>
          <a:bodyPr/>
          <a:lstStyle/>
          <a:p>
            <a:r>
              <a:rPr lang="en-US" dirty="0" smtClean="0"/>
              <a:t>Dr. Robert Lundin, Assistant Commissioner</a:t>
            </a:r>
          </a:p>
          <a:p>
            <a:r>
              <a:rPr lang="en-US" dirty="0" smtClean="0"/>
              <a:t>Judy Spencer, Director of Charter Schools</a:t>
            </a:r>
            <a:endParaRPr lang="en-US" dirty="0"/>
          </a:p>
        </p:txBody>
      </p:sp>
    </p:spTree>
    <p:extLst>
      <p:ext uri="{BB962C8B-B14F-4D97-AF65-F5344CB8AC3E}">
        <p14:creationId xmlns:p14="http://schemas.microsoft.com/office/powerpoint/2010/main" val="353408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D2451E-3285-438B-B188-C22B2A012BF6}" type="slidenum">
              <a:rPr lang="en-US" smtClean="0"/>
              <a:pPr/>
              <a:t>10</a:t>
            </a:fld>
            <a:endParaRPr lang="en-US" dirty="0"/>
          </a:p>
        </p:txBody>
      </p:sp>
      <p:sp>
        <p:nvSpPr>
          <p:cNvPr id="3" name="Title 2"/>
          <p:cNvSpPr>
            <a:spLocks noGrp="1"/>
          </p:cNvSpPr>
          <p:nvPr>
            <p:ph type="title"/>
          </p:nvPr>
        </p:nvSpPr>
        <p:spPr>
          <a:xfrm>
            <a:off x="304799" y="228600"/>
            <a:ext cx="8839201" cy="914400"/>
          </a:xfrm>
        </p:spPr>
        <p:txBody>
          <a:bodyPr>
            <a:normAutofit fontScale="90000"/>
          </a:bodyPr>
          <a:lstStyle/>
          <a:p>
            <a:r>
              <a:rPr lang="en-US" dirty="0" smtClean="0"/>
              <a:t>Proposed Modification of CSP Grant Funding</a:t>
            </a:r>
            <a:endParaRPr lang="en-US" dirty="0"/>
          </a:p>
        </p:txBody>
      </p:sp>
      <p:sp>
        <p:nvSpPr>
          <p:cNvPr id="8" name="Content Placeholder 3"/>
          <p:cNvSpPr>
            <a:spLocks noGrp="1"/>
          </p:cNvSpPr>
          <p:nvPr>
            <p:ph idx="1"/>
          </p:nvPr>
        </p:nvSpPr>
        <p:spPr>
          <a:xfrm>
            <a:off x="304800" y="1295400"/>
            <a:ext cx="8382000" cy="5426075"/>
          </a:xfrm>
        </p:spPr>
        <p:txBody>
          <a:bodyPr>
            <a:normAutofit lnSpcReduction="10000"/>
          </a:bodyPr>
          <a:lstStyle/>
          <a:p>
            <a:pPr marL="0" indent="0">
              <a:buNone/>
            </a:pPr>
            <a:r>
              <a:rPr lang="en-US" dirty="0" smtClean="0"/>
              <a:t>On March 17, the department submitted a request to the U.S. Department of Education (USEd) seeking flexibility in the timeframe and allowable uses for CSP grant funding, including:</a:t>
            </a:r>
          </a:p>
          <a:p>
            <a:r>
              <a:rPr lang="en-US" sz="2000" dirty="0"/>
              <a:t>e</a:t>
            </a:r>
            <a:r>
              <a:rPr lang="en-US" sz="2000" dirty="0" smtClean="0"/>
              <a:t>xtended period of availability to Sept. 30, 2022;</a:t>
            </a:r>
          </a:p>
          <a:p>
            <a:r>
              <a:rPr lang="en-US" sz="2000" dirty="0"/>
              <a:t>d</a:t>
            </a:r>
            <a:r>
              <a:rPr lang="en-US" sz="2000" dirty="0" smtClean="0"/>
              <a:t>eployment of grant funds to ensure continuous student access to academic instruction, such as technology, software, curricula, supplies, etc.;</a:t>
            </a:r>
          </a:p>
          <a:p>
            <a:r>
              <a:rPr lang="en-US" sz="2000" dirty="0"/>
              <a:t>u</a:t>
            </a:r>
            <a:r>
              <a:rPr lang="en-US" sz="2000" dirty="0" smtClean="0"/>
              <a:t>tilization of funds </a:t>
            </a:r>
            <a:r>
              <a:rPr lang="en-US" sz="2000" dirty="0"/>
              <a:t>t</a:t>
            </a:r>
            <a:r>
              <a:rPr lang="en-US" sz="2000" dirty="0" smtClean="0"/>
              <a:t>o </a:t>
            </a:r>
            <a:r>
              <a:rPr lang="en-US" sz="2000" dirty="0"/>
              <a:t>s</a:t>
            </a:r>
            <a:r>
              <a:rPr lang="en-US" sz="2000" dirty="0" smtClean="0"/>
              <a:t>upport </a:t>
            </a:r>
            <a:r>
              <a:rPr lang="en-US" sz="2000" dirty="0"/>
              <a:t>p</a:t>
            </a:r>
            <a:r>
              <a:rPr lang="en-US" sz="2000" dirty="0" smtClean="0"/>
              <a:t>artnerships </a:t>
            </a:r>
            <a:r>
              <a:rPr lang="en-US" sz="2000" dirty="0"/>
              <a:t>a</a:t>
            </a:r>
            <a:r>
              <a:rPr lang="en-US" sz="2000" dirty="0" smtClean="0"/>
              <a:t>mong </a:t>
            </a:r>
            <a:r>
              <a:rPr lang="en-US" sz="2000" dirty="0"/>
              <a:t>s</a:t>
            </a:r>
            <a:r>
              <a:rPr lang="en-US" sz="2000" dirty="0" smtClean="0"/>
              <a:t>chools/CMOs </a:t>
            </a:r>
            <a:r>
              <a:rPr lang="en-US" sz="2000" dirty="0"/>
              <a:t>i</a:t>
            </a:r>
            <a:r>
              <a:rPr lang="en-US" sz="2000" dirty="0" smtClean="0"/>
              <a:t>n </a:t>
            </a:r>
            <a:r>
              <a:rPr lang="en-US" sz="2000" dirty="0"/>
              <a:t>m</a:t>
            </a:r>
            <a:r>
              <a:rPr lang="en-US" sz="2000" dirty="0" smtClean="0"/>
              <a:t>aintaining </a:t>
            </a:r>
            <a:r>
              <a:rPr lang="en-US" sz="2000" dirty="0"/>
              <a:t>a</a:t>
            </a:r>
            <a:r>
              <a:rPr lang="en-US" sz="2000" dirty="0" smtClean="0"/>
              <a:t>ccess to instruction; and</a:t>
            </a:r>
          </a:p>
          <a:p>
            <a:r>
              <a:rPr lang="en-US" sz="2000" dirty="0"/>
              <a:t>g</a:t>
            </a:r>
            <a:r>
              <a:rPr lang="en-US" sz="2000" dirty="0" smtClean="0"/>
              <a:t>rant funds would still be available to both new charter applicants and existing charter operators.</a:t>
            </a:r>
          </a:p>
          <a:p>
            <a:pPr marL="0" indent="0">
              <a:buNone/>
            </a:pPr>
            <a:endParaRPr lang="en-US" sz="2000" dirty="0" smtClean="0"/>
          </a:p>
          <a:p>
            <a:pPr marL="0" indent="0">
              <a:buNone/>
            </a:pPr>
            <a:r>
              <a:rPr lang="en-US" sz="2000" dirty="0" smtClean="0"/>
              <a:t>Further information related to this proposal will be shared with charter operators next week following meetings between the department and </a:t>
            </a:r>
            <a:r>
              <a:rPr lang="en-US" sz="2000" dirty="0" err="1" smtClean="0"/>
              <a:t>USEd</a:t>
            </a:r>
            <a:r>
              <a:rPr lang="en-US" sz="2000" dirty="0" smtClean="0"/>
              <a:t>.</a:t>
            </a:r>
            <a:endParaRPr lang="en-US" dirty="0" smtClean="0"/>
          </a:p>
          <a:p>
            <a:endParaRPr lang="en-US" dirty="0" smtClean="0"/>
          </a:p>
          <a:p>
            <a:pPr marL="457200" lvl="1" indent="0">
              <a:buNone/>
            </a:pPr>
            <a:endParaRPr lang="en-US" dirty="0" smtClean="0"/>
          </a:p>
          <a:p>
            <a:endParaRPr lang="en-US" sz="2600" dirty="0" smtClean="0"/>
          </a:p>
          <a:p>
            <a:endParaRPr lang="en-US" sz="2600" dirty="0"/>
          </a:p>
          <a:p>
            <a:endParaRPr lang="en-US" sz="2600" dirty="0" smtClean="0"/>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308732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Deadlines for submission of charter applications to LEAs are explicitly specified in statute</a:t>
            </a:r>
            <a:r>
              <a:rPr lang="en-US" sz="2200" dirty="0"/>
              <a:t> </a:t>
            </a:r>
            <a:r>
              <a:rPr lang="en-US" sz="2200" dirty="0" smtClean="0"/>
              <a:t>(T.C.A</a:t>
            </a:r>
            <a:r>
              <a:rPr lang="en-US" sz="2200" dirty="0"/>
              <a:t>. § </a:t>
            </a:r>
            <a:r>
              <a:rPr lang="en-US" sz="2200" dirty="0" smtClean="0"/>
              <a:t>49-13-107; </a:t>
            </a:r>
            <a:r>
              <a:rPr lang="en-US" sz="2200" dirty="0"/>
              <a:t>§ </a:t>
            </a:r>
            <a:r>
              <a:rPr lang="en-US" sz="2200" dirty="0" smtClean="0"/>
              <a:t>49-13-121).</a:t>
            </a:r>
          </a:p>
          <a:p>
            <a:r>
              <a:rPr lang="en-US" sz="2200" dirty="0" smtClean="0"/>
              <a:t>SBOE Chapter </a:t>
            </a:r>
            <a:r>
              <a:rPr lang="en-US" sz="2200" dirty="0"/>
              <a:t>0520-14-02-.01(3) precludes the </a:t>
            </a:r>
            <a:r>
              <a:rPr lang="en-US" sz="2200" dirty="0" smtClean="0"/>
              <a:t>commissioner </a:t>
            </a:r>
            <a:r>
              <a:rPr lang="en-US" sz="2200" dirty="0"/>
              <a:t>from considering waivers of specific requirements outlined in the charter school statute</a:t>
            </a:r>
            <a:r>
              <a:rPr lang="en-US" sz="2200" dirty="0" smtClean="0"/>
              <a:t>.</a:t>
            </a:r>
          </a:p>
          <a:p>
            <a:r>
              <a:rPr lang="en-US" sz="2200" dirty="0"/>
              <a:t>LEAs retain the authority to adjust their </a:t>
            </a:r>
            <a:r>
              <a:rPr lang="en-US" sz="2200" dirty="0" smtClean="0"/>
              <a:t>internal application </a:t>
            </a:r>
            <a:r>
              <a:rPr lang="en-US" sz="2200" dirty="0"/>
              <a:t>timelines and </a:t>
            </a:r>
            <a:r>
              <a:rPr lang="en-US" sz="2200" dirty="0" smtClean="0"/>
              <a:t>protocols.</a:t>
            </a:r>
          </a:p>
          <a:p>
            <a:r>
              <a:rPr lang="en-US" sz="2200" dirty="0" smtClean="0"/>
              <a:t>Please consult with your LEA to confirm any potential modifications to application timelines.</a:t>
            </a:r>
            <a:endParaRPr lang="en-US" sz="2200" dirty="0"/>
          </a:p>
        </p:txBody>
      </p:sp>
      <p:sp>
        <p:nvSpPr>
          <p:cNvPr id="3" name="Title 2"/>
          <p:cNvSpPr>
            <a:spLocks noGrp="1"/>
          </p:cNvSpPr>
          <p:nvPr>
            <p:ph type="title"/>
          </p:nvPr>
        </p:nvSpPr>
        <p:spPr/>
        <p:txBody>
          <a:bodyPr/>
          <a:lstStyle/>
          <a:p>
            <a:r>
              <a:rPr lang="en-US" dirty="0" smtClean="0"/>
              <a:t>Charter Application Deadlines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43471297"/>
              </p:ext>
            </p:extLst>
          </p:nvPr>
        </p:nvGraphicFramePr>
        <p:xfrm>
          <a:off x="457201" y="4648200"/>
          <a:ext cx="8153400" cy="1207947"/>
        </p:xfrm>
        <a:graphic>
          <a:graphicData uri="http://schemas.openxmlformats.org/drawingml/2006/table">
            <a:tbl>
              <a:tblPr firstRow="1" firstCol="1" bandRow="1"/>
              <a:tblGrid>
                <a:gridCol w="2038350"/>
                <a:gridCol w="2038350"/>
                <a:gridCol w="2038350"/>
                <a:gridCol w="2038350"/>
              </a:tblGrid>
              <a:tr h="457200">
                <a:tc>
                  <a:txBody>
                    <a:bodyPr/>
                    <a:lstStyle/>
                    <a:p>
                      <a:pPr marL="0" marR="0" algn="ctr">
                        <a:spcBef>
                          <a:spcPts val="0"/>
                        </a:spcBef>
                        <a:spcAft>
                          <a:spcPts val="0"/>
                        </a:spcAft>
                      </a:pPr>
                      <a:r>
                        <a:rPr lang="en-US" sz="1200" b="1" u="none" dirty="0" smtClean="0">
                          <a:solidFill>
                            <a:schemeClr val="bg1"/>
                          </a:solidFill>
                          <a:effectLst/>
                          <a:latin typeface="+mn-lt"/>
                          <a:ea typeface="Open Sans" panose="020B0606030504020204" pitchFamily="34" charset="0"/>
                          <a:cs typeface="Times New Roman" panose="02020603050405020304" pitchFamily="18" charset="0"/>
                        </a:rPr>
                        <a:t>Hamilton County Schools</a:t>
                      </a:r>
                      <a:endParaRPr lang="en-US" sz="12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pPr>
                      <a:r>
                        <a:rPr lang="en-US" sz="1200" b="1" u="none" dirty="0" smtClean="0">
                          <a:solidFill>
                            <a:schemeClr val="bg1"/>
                          </a:solidFill>
                          <a:effectLst/>
                          <a:latin typeface="+mn-lt"/>
                          <a:ea typeface="Open Sans" panose="020B0606030504020204" pitchFamily="34" charset="0"/>
                          <a:cs typeface="Times New Roman" panose="02020603050405020304" pitchFamily="18" charset="0"/>
                        </a:rPr>
                        <a:t>Knox County Schools</a:t>
                      </a:r>
                      <a:endParaRPr lang="en-US" sz="12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pPr>
                      <a:r>
                        <a:rPr lang="en-US" sz="1200" b="1" u="none" dirty="0" smtClean="0">
                          <a:solidFill>
                            <a:schemeClr val="bg1"/>
                          </a:solidFill>
                          <a:effectLst/>
                          <a:latin typeface="+mn-lt"/>
                          <a:ea typeface="Open Sans" panose="020B0606030504020204" pitchFamily="34" charset="0"/>
                          <a:cs typeface="Times New Roman" panose="02020603050405020304" pitchFamily="18" charset="0"/>
                        </a:rPr>
                        <a:t>Metro Nashville Public Schools</a:t>
                      </a:r>
                      <a:endParaRPr lang="en-US" sz="12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lstStyle/>
                    <a:p>
                      <a:pPr marL="0" marR="0" algn="ctr">
                        <a:spcBef>
                          <a:spcPts val="0"/>
                        </a:spcBef>
                        <a:spcAft>
                          <a:spcPts val="0"/>
                        </a:spcAft>
                      </a:pPr>
                      <a:r>
                        <a:rPr lang="en-US" sz="1200" b="1" u="none" dirty="0" smtClean="0">
                          <a:solidFill>
                            <a:schemeClr val="bg1"/>
                          </a:solidFill>
                          <a:effectLst/>
                          <a:latin typeface="+mn-lt"/>
                          <a:ea typeface="Open Sans" panose="020B0606030504020204" pitchFamily="34" charset="0"/>
                          <a:cs typeface="Times New Roman" panose="02020603050405020304" pitchFamily="18" charset="0"/>
                        </a:rPr>
                        <a:t>Shelby County Schools</a:t>
                      </a:r>
                      <a:endParaRPr lang="en-US" sz="12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750747">
                <a:tc>
                  <a:txBody>
                    <a:bodyPr/>
                    <a:lstStyle/>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Jill Levine</a:t>
                      </a:r>
                    </a:p>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Chief of</a:t>
                      </a:r>
                      <a:r>
                        <a:rPr lang="en-US" sz="1200" u="none" baseline="0" dirty="0" smtClean="0">
                          <a:solidFill>
                            <a:schemeClr val="accent1"/>
                          </a:solidFill>
                          <a:effectLst/>
                          <a:latin typeface="+mn-lt"/>
                          <a:ea typeface="Open Sans" panose="020B0606030504020204" pitchFamily="34" charset="0"/>
                          <a:cs typeface="Times New Roman" panose="02020603050405020304" pitchFamily="18" charset="0"/>
                        </a:rPr>
                        <a:t> Innovation</a:t>
                      </a:r>
                      <a:endParaRPr lang="en-US" sz="1200" u="none" dirty="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200" u="none" dirty="0">
                          <a:solidFill>
                            <a:schemeClr val="accent1"/>
                          </a:solidFill>
                          <a:effectLst/>
                          <a:latin typeface="+mn-lt"/>
                          <a:ea typeface="Open Sans" panose="020B0606030504020204" pitchFamily="34" charset="0"/>
                          <a:cs typeface="Times New Roman" panose="02020603050405020304" pitchFamily="18" charset="0"/>
                        </a:rPr>
                        <a:t>(423) 498-7149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u="none" dirty="0">
                          <a:solidFill>
                            <a:schemeClr val="accent1"/>
                          </a:solidFill>
                          <a:effectLst/>
                          <a:latin typeface="+mn-lt"/>
                          <a:ea typeface="Open Sans" panose="020B0606030504020204" pitchFamily="34" charset="0"/>
                          <a:cs typeface="Times New Roman" panose="02020603050405020304" pitchFamily="18" charset="0"/>
                        </a:rPr>
                        <a:t>Terri </a:t>
                      </a:r>
                      <a:r>
                        <a:rPr lang="en-US" sz="1200" u="none" dirty="0" err="1" smtClean="0">
                          <a:solidFill>
                            <a:schemeClr val="accent1"/>
                          </a:solidFill>
                          <a:effectLst/>
                          <a:latin typeface="+mn-lt"/>
                          <a:ea typeface="Open Sans" panose="020B0606030504020204" pitchFamily="34" charset="0"/>
                          <a:cs typeface="Times New Roman" panose="02020603050405020304" pitchFamily="18" charset="0"/>
                        </a:rPr>
                        <a:t>Coatney</a:t>
                      </a:r>
                      <a:endParaRPr lang="en-US" sz="1200" u="none" dirty="0" smtClean="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Board</a:t>
                      </a:r>
                      <a:r>
                        <a:rPr lang="en-US" sz="1200" u="none" baseline="0" dirty="0" smtClean="0">
                          <a:solidFill>
                            <a:schemeClr val="accent1"/>
                          </a:solidFill>
                          <a:effectLst/>
                          <a:latin typeface="+mn-lt"/>
                          <a:ea typeface="Open Sans" panose="020B0606030504020204" pitchFamily="34" charset="0"/>
                          <a:cs typeface="Times New Roman" panose="02020603050405020304" pitchFamily="18" charset="0"/>
                        </a:rPr>
                        <a:t> Services</a:t>
                      </a:r>
                      <a:endParaRPr lang="en-US" sz="1200" u="none" dirty="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200" u="none" dirty="0">
                          <a:solidFill>
                            <a:schemeClr val="accent1"/>
                          </a:solidFill>
                          <a:effectLst/>
                          <a:latin typeface="+mn-lt"/>
                          <a:ea typeface="Open Sans" panose="020B0606030504020204" pitchFamily="34" charset="0"/>
                          <a:cs typeface="Times New Roman" panose="02020603050405020304" pitchFamily="18" charset="0"/>
                        </a:rPr>
                        <a:t>(865) 594-1800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Dennis Queen</a:t>
                      </a:r>
                    </a:p>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Executive Director</a:t>
                      </a:r>
                      <a:r>
                        <a:rPr lang="en-US" sz="1200" u="none" baseline="0" dirty="0" smtClean="0">
                          <a:solidFill>
                            <a:schemeClr val="accent1"/>
                          </a:solidFill>
                          <a:effectLst/>
                          <a:latin typeface="+mn-lt"/>
                          <a:ea typeface="Open Sans" panose="020B0606030504020204" pitchFamily="34" charset="0"/>
                          <a:cs typeface="Times New Roman" panose="02020603050405020304" pitchFamily="18" charset="0"/>
                        </a:rPr>
                        <a:t> of</a:t>
                      </a: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 Charter </a:t>
                      </a:r>
                      <a:r>
                        <a:rPr lang="en-US" sz="1200" u="none" dirty="0">
                          <a:solidFill>
                            <a:schemeClr val="accent1"/>
                          </a:solidFill>
                          <a:effectLst/>
                          <a:latin typeface="+mn-lt"/>
                          <a:ea typeface="Open Sans" panose="020B0606030504020204" pitchFamily="34" charset="0"/>
                          <a:cs typeface="Times New Roman" panose="02020603050405020304" pitchFamily="18" charset="0"/>
                        </a:rPr>
                        <a:t>Schools</a:t>
                      </a:r>
                    </a:p>
                    <a:p>
                      <a:pPr marL="0" marR="0" algn="ctr">
                        <a:spcBef>
                          <a:spcPts val="0"/>
                        </a:spcBef>
                        <a:spcAft>
                          <a:spcPts val="0"/>
                        </a:spcAft>
                      </a:pPr>
                      <a:r>
                        <a:rPr lang="en-US" sz="1200" u="none" dirty="0">
                          <a:solidFill>
                            <a:schemeClr val="accent1"/>
                          </a:solidFill>
                          <a:effectLst/>
                          <a:latin typeface="+mn-lt"/>
                          <a:ea typeface="Open Sans" panose="020B0606030504020204" pitchFamily="34" charset="0"/>
                          <a:cs typeface="Times New Roman" panose="02020603050405020304" pitchFamily="18" charset="0"/>
                        </a:rPr>
                        <a:t>(615) 259-8598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Brittney Monda</a:t>
                      </a:r>
                    </a:p>
                    <a:p>
                      <a:pPr marL="0" marR="0" algn="ctr">
                        <a:spcBef>
                          <a:spcPts val="0"/>
                        </a:spcBef>
                        <a:spcAft>
                          <a:spcPts val="0"/>
                        </a:spcAft>
                      </a:pPr>
                      <a:r>
                        <a:rPr lang="en-US" sz="1200" u="none" dirty="0" smtClean="0">
                          <a:solidFill>
                            <a:schemeClr val="accent1"/>
                          </a:solidFill>
                          <a:effectLst/>
                          <a:latin typeface="+mn-lt"/>
                          <a:ea typeface="Open Sans" panose="020B0606030504020204" pitchFamily="34" charset="0"/>
                          <a:cs typeface="Times New Roman" panose="02020603050405020304" pitchFamily="18" charset="0"/>
                        </a:rPr>
                        <a:t>Director of Charter </a:t>
                      </a:r>
                      <a:r>
                        <a:rPr lang="en-US" sz="1200" u="none" dirty="0">
                          <a:solidFill>
                            <a:schemeClr val="accent1"/>
                          </a:solidFill>
                          <a:effectLst/>
                          <a:latin typeface="+mn-lt"/>
                          <a:ea typeface="Open Sans" panose="020B0606030504020204" pitchFamily="34" charset="0"/>
                          <a:cs typeface="Times New Roman" panose="02020603050405020304" pitchFamily="18" charset="0"/>
                        </a:rPr>
                        <a:t>Schools</a:t>
                      </a:r>
                    </a:p>
                    <a:p>
                      <a:pPr marL="0" marR="0" algn="ctr">
                        <a:spcBef>
                          <a:spcPts val="0"/>
                        </a:spcBef>
                        <a:spcAft>
                          <a:spcPts val="0"/>
                        </a:spcAft>
                      </a:pPr>
                      <a:r>
                        <a:rPr lang="en-US" sz="1200" u="none" dirty="0">
                          <a:solidFill>
                            <a:schemeClr val="accent1"/>
                          </a:solidFill>
                          <a:effectLst/>
                          <a:latin typeface="+mn-lt"/>
                          <a:ea typeface="Open Sans" panose="020B0606030504020204" pitchFamily="34" charset="0"/>
                          <a:cs typeface="Times New Roman" panose="02020603050405020304" pitchFamily="18" charset="0"/>
                        </a:rPr>
                        <a:t>(901) 416-5300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926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r>
              <a:rPr lang="en-US" u="sng" dirty="0" smtClean="0"/>
              <a:t>All</a:t>
            </a:r>
            <a:r>
              <a:rPr lang="en-US" dirty="0" smtClean="0"/>
              <a:t> children age 18 and under who come to an area- </a:t>
            </a:r>
            <a:r>
              <a:rPr lang="en-US" dirty="0"/>
              <a:t>e</a:t>
            </a:r>
            <a:r>
              <a:rPr lang="en-US" dirty="0" smtClean="0"/>
              <a:t>ligible feeding site can be served.</a:t>
            </a:r>
          </a:p>
          <a:p>
            <a:r>
              <a:rPr lang="en-US" dirty="0" smtClean="0"/>
              <a:t>Home delivery is permissible with the household’s consent</a:t>
            </a:r>
            <a:r>
              <a:rPr lang="en-US" dirty="0" smtClean="0"/>
              <a:t>.</a:t>
            </a:r>
          </a:p>
          <a:p>
            <a:r>
              <a:rPr lang="en-US" dirty="0" smtClean="0"/>
              <a:t>Students do not have to be present </a:t>
            </a:r>
            <a:r>
              <a:rPr lang="en-US" smtClean="0"/>
              <a:t>to receive meals.</a:t>
            </a:r>
            <a:endParaRPr lang="en-US" dirty="0" smtClean="0"/>
          </a:p>
          <a:p>
            <a:r>
              <a:rPr lang="en-US" dirty="0" smtClean="0"/>
              <a:t>Up to a week’s worth of meals can be provided at a single delivery service.</a:t>
            </a:r>
            <a:endParaRPr lang="en-US" dirty="0"/>
          </a:p>
          <a:p>
            <a:r>
              <a:rPr lang="en-US" dirty="0" smtClean="0"/>
              <a:t>Please consult with your LEA to confirm designated sites and relevant information to be shared with families.</a:t>
            </a:r>
          </a:p>
          <a:p>
            <a:endParaRPr lang="en-US" dirty="0"/>
          </a:p>
        </p:txBody>
      </p:sp>
      <p:sp>
        <p:nvSpPr>
          <p:cNvPr id="3" name="Title 2"/>
          <p:cNvSpPr>
            <a:spLocks noGrp="1"/>
          </p:cNvSpPr>
          <p:nvPr>
            <p:ph type="title"/>
          </p:nvPr>
        </p:nvSpPr>
        <p:spPr/>
        <p:txBody>
          <a:bodyPr/>
          <a:lstStyle/>
          <a:p>
            <a:r>
              <a:rPr lang="en-US" dirty="0" smtClean="0"/>
              <a:t>Nutrition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97316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department has developed a series of toolkits that charter schools and CMOs can use to inform their strategies for maintaining instructional opportunities for students.</a:t>
            </a:r>
          </a:p>
          <a:p>
            <a:pPr lvl="1"/>
            <a:r>
              <a:rPr lang="en-US" dirty="0" smtClean="0">
                <a:hlinkClick r:id="rId2"/>
              </a:rPr>
              <a:t>Academics and Instruction</a:t>
            </a:r>
            <a:endParaRPr lang="en-US" dirty="0" smtClean="0"/>
          </a:p>
          <a:p>
            <a:pPr lvl="1"/>
            <a:r>
              <a:rPr lang="en-US" dirty="0" smtClean="0">
                <a:hlinkClick r:id="rId3"/>
              </a:rPr>
              <a:t>Early Childhood</a:t>
            </a:r>
            <a:endParaRPr lang="en-US" dirty="0" smtClean="0"/>
          </a:p>
          <a:p>
            <a:pPr lvl="1"/>
            <a:r>
              <a:rPr lang="en-US" dirty="0" smtClean="0">
                <a:hlinkClick r:id="rId4"/>
              </a:rPr>
              <a:t>ESL</a:t>
            </a:r>
            <a:endParaRPr lang="en-US" dirty="0" smtClean="0"/>
          </a:p>
          <a:p>
            <a:pPr lvl="1"/>
            <a:r>
              <a:rPr lang="en-US" dirty="0" smtClean="0">
                <a:hlinkClick r:id="rId5"/>
              </a:rPr>
              <a:t>Health &amp; Wellness</a:t>
            </a:r>
            <a:endParaRPr lang="en-US" dirty="0" smtClean="0"/>
          </a:p>
          <a:p>
            <a:pPr lvl="1"/>
            <a:r>
              <a:rPr lang="en-US" dirty="0" smtClean="0">
                <a:hlinkClick r:id="rId6"/>
              </a:rPr>
              <a:t>IT</a:t>
            </a:r>
            <a:r>
              <a:rPr lang="en-US" dirty="0" smtClean="0"/>
              <a:t> &amp; </a:t>
            </a:r>
            <a:r>
              <a:rPr lang="en-US" dirty="0" smtClean="0">
                <a:hlinkClick r:id="rId7"/>
              </a:rPr>
              <a:t>Distance Learning</a:t>
            </a:r>
            <a:endParaRPr lang="en-US" sz="1900" dirty="0" smtClean="0"/>
          </a:p>
          <a:p>
            <a:r>
              <a:rPr lang="en-US" dirty="0" smtClean="0"/>
              <a:t>These resources are accessible on the department’s COVID-19 web page: </a:t>
            </a:r>
            <a:r>
              <a:rPr lang="en-US" sz="2100" dirty="0" smtClean="0">
                <a:hlinkClick r:id="rId8"/>
              </a:rPr>
              <a:t>https</a:t>
            </a:r>
            <a:r>
              <a:rPr lang="en-US" sz="2100" dirty="0">
                <a:hlinkClick r:id="rId8"/>
              </a:rPr>
              <a:t>://</a:t>
            </a:r>
            <a:r>
              <a:rPr lang="en-US" sz="2100" dirty="0" smtClean="0">
                <a:hlinkClick r:id="rId8"/>
              </a:rPr>
              <a:t>www.tn.gov/education/health-and-safety/update-on-coronavirus.html</a:t>
            </a:r>
            <a:endParaRPr lang="en-US" dirty="0"/>
          </a:p>
          <a:p>
            <a:r>
              <a:rPr lang="en-US" dirty="0" smtClean="0"/>
              <a:t>The department has also established a </a:t>
            </a:r>
            <a:r>
              <a:rPr lang="en-US" dirty="0" smtClean="0">
                <a:hlinkClick r:id="rId9"/>
              </a:rPr>
              <a:t>statewide partnership with all Tennessee</a:t>
            </a:r>
            <a:r>
              <a:rPr lang="en-US" dirty="0">
                <a:hlinkClick r:id="rId9"/>
              </a:rPr>
              <a:t> PBS </a:t>
            </a:r>
            <a:r>
              <a:rPr lang="en-US" dirty="0" smtClean="0">
                <a:hlinkClick r:id="rId9"/>
              </a:rPr>
              <a:t>stations </a:t>
            </a:r>
            <a:r>
              <a:rPr lang="en-US" dirty="0" smtClean="0"/>
              <a:t>to deliver daily instructional content.</a:t>
            </a:r>
          </a:p>
        </p:txBody>
      </p:sp>
      <p:sp>
        <p:nvSpPr>
          <p:cNvPr id="3" name="Title 2"/>
          <p:cNvSpPr>
            <a:spLocks noGrp="1"/>
          </p:cNvSpPr>
          <p:nvPr>
            <p:ph type="title"/>
          </p:nvPr>
        </p:nvSpPr>
        <p:spPr/>
        <p:txBody>
          <a:bodyPr/>
          <a:lstStyle/>
          <a:p>
            <a:r>
              <a:rPr lang="en-US" dirty="0" smtClean="0"/>
              <a:t>Continuity of Instruction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638905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Though we strongly encourage your charter school to employ technology platforms to maintain students’ access to learning, doing so </a:t>
            </a:r>
            <a:r>
              <a:rPr lang="en-US" sz="2600" u="sng" dirty="0" smtClean="0"/>
              <a:t>does not</a:t>
            </a:r>
            <a:r>
              <a:rPr lang="en-US" sz="2600" dirty="0" smtClean="0"/>
              <a:t> make it a “virtual school.”</a:t>
            </a:r>
          </a:p>
          <a:p>
            <a:r>
              <a:rPr lang="en-US" sz="2600" dirty="0" smtClean="0"/>
              <a:t>SBOE Rule </a:t>
            </a:r>
            <a:r>
              <a:rPr lang="en-US" sz="2600" dirty="0"/>
              <a:t>0520-01-03-.</a:t>
            </a:r>
            <a:r>
              <a:rPr lang="en-US" sz="2600" dirty="0" smtClean="0"/>
              <a:t>03 specifies the requirements for designation as a “virtual school” that are distinct from those of charter schools and require explicit consent of the LEA.</a:t>
            </a:r>
            <a:endParaRPr lang="en-US" sz="2200" dirty="0" smtClean="0"/>
          </a:p>
          <a:p>
            <a:pPr marL="0" indent="0">
              <a:buNone/>
            </a:pPr>
            <a:endParaRPr lang="en-US" sz="2200" dirty="0"/>
          </a:p>
        </p:txBody>
      </p:sp>
      <p:sp>
        <p:nvSpPr>
          <p:cNvPr id="3" name="Title 2"/>
          <p:cNvSpPr>
            <a:spLocks noGrp="1"/>
          </p:cNvSpPr>
          <p:nvPr>
            <p:ph type="title"/>
          </p:nvPr>
        </p:nvSpPr>
        <p:spPr/>
        <p:txBody>
          <a:bodyPr/>
          <a:lstStyle/>
          <a:p>
            <a:r>
              <a:rPr lang="en-US" dirty="0" smtClean="0"/>
              <a:t>Online Learning ≠ “Virtual School”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56348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 March 19, the General Assembly waived all state assessment and accountability requirements for </a:t>
            </a:r>
            <a:r>
              <a:rPr lang="en-US" dirty="0"/>
              <a:t>t</a:t>
            </a:r>
            <a:r>
              <a:rPr lang="en-US" dirty="0" smtClean="0"/>
              <a:t>he  2019-20 school year.</a:t>
            </a:r>
          </a:p>
          <a:p>
            <a:r>
              <a:rPr lang="en-US" dirty="0" smtClean="0"/>
              <a:t>There will be no statewide accountability ratings for this academic year, and your schools’ 2018-19 performance scores will remain on the department’s website.</a:t>
            </a:r>
          </a:p>
          <a:p>
            <a:r>
              <a:rPr lang="en-US" dirty="0" smtClean="0"/>
              <a:t>During the period in which schools are officially closed and alternative vehicles for instruction are in effect, assessments may only be applied toward students’ grades if doing so results in improvement to their ultimate scores.</a:t>
            </a:r>
          </a:p>
        </p:txBody>
      </p:sp>
      <p:sp>
        <p:nvSpPr>
          <p:cNvPr id="3" name="Title 2"/>
          <p:cNvSpPr>
            <a:spLocks noGrp="1"/>
          </p:cNvSpPr>
          <p:nvPr>
            <p:ph type="title"/>
          </p:nvPr>
        </p:nvSpPr>
        <p:spPr/>
        <p:txBody>
          <a:bodyPr/>
          <a:lstStyle/>
          <a:p>
            <a:r>
              <a:rPr lang="en-US" dirty="0" smtClean="0"/>
              <a:t>Assessments and Accountability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3631792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D80103F-C1C5-492A-A2A1-5D23156CE11F}"/>
              </a:ext>
            </a:extLst>
          </p:cNvPr>
          <p:cNvSpPr>
            <a:spLocks noGrp="1"/>
          </p:cNvSpPr>
          <p:nvPr>
            <p:ph type="sldNum" sz="quarter" idx="12"/>
          </p:nvPr>
        </p:nvSpPr>
        <p:spPr/>
        <p:txBody>
          <a:bodyPr/>
          <a:lstStyle/>
          <a:p>
            <a:fld id="{86D2451E-3285-438B-B188-C22B2A012BF6}" type="slidenum">
              <a:rPr lang="en-US" smtClean="0"/>
              <a:pPr/>
              <a:t>16</a:t>
            </a:fld>
            <a:endParaRPr lang="en-US" dirty="0"/>
          </a:p>
        </p:txBody>
      </p:sp>
      <p:sp>
        <p:nvSpPr>
          <p:cNvPr id="3" name="Title 2">
            <a:extLst>
              <a:ext uri="{FF2B5EF4-FFF2-40B4-BE49-F238E27FC236}">
                <a16:creationId xmlns:a16="http://schemas.microsoft.com/office/drawing/2014/main" xmlns="" id="{5B7EBC36-8007-4C34-887B-B5F11639F9E4}"/>
              </a:ext>
            </a:extLst>
          </p:cNvPr>
          <p:cNvSpPr>
            <a:spLocks noGrp="1"/>
          </p:cNvSpPr>
          <p:nvPr>
            <p:ph type="title"/>
          </p:nvPr>
        </p:nvSpPr>
        <p:spPr/>
        <p:txBody>
          <a:bodyPr/>
          <a:lstStyle/>
          <a:p>
            <a:r>
              <a:rPr lang="en-US" dirty="0"/>
              <a:t>Cadence of </a:t>
            </a:r>
            <a:r>
              <a:rPr lang="en-US" dirty="0" smtClean="0"/>
              <a:t>Future Communications</a:t>
            </a:r>
            <a:endParaRPr lang="en-US" dirty="0"/>
          </a:p>
        </p:txBody>
      </p:sp>
      <p:sp>
        <p:nvSpPr>
          <p:cNvPr id="4" name="Content Placeholder 3">
            <a:extLst>
              <a:ext uri="{FF2B5EF4-FFF2-40B4-BE49-F238E27FC236}">
                <a16:creationId xmlns:a16="http://schemas.microsoft.com/office/drawing/2014/main" xmlns="" id="{CA805DC3-4390-4695-9B67-28B2518CFF10}"/>
              </a:ext>
            </a:extLst>
          </p:cNvPr>
          <p:cNvSpPr>
            <a:spLocks noGrp="1"/>
          </p:cNvSpPr>
          <p:nvPr>
            <p:ph idx="1"/>
          </p:nvPr>
        </p:nvSpPr>
        <p:spPr/>
        <p:txBody>
          <a:bodyPr>
            <a:normAutofit fontScale="92500"/>
          </a:bodyPr>
          <a:lstStyle/>
          <a:p>
            <a:r>
              <a:rPr lang="en-US" dirty="0" smtClean="0"/>
              <a:t>Conference calls exclusively for charter school and CMO representatives will occur on a </a:t>
            </a:r>
            <a:r>
              <a:rPr lang="en-US" dirty="0"/>
              <a:t>b</a:t>
            </a:r>
            <a:r>
              <a:rPr lang="en-US" dirty="0" smtClean="0"/>
              <a:t>i-weekly basis.</a:t>
            </a:r>
          </a:p>
          <a:p>
            <a:r>
              <a:rPr lang="en-US" dirty="0" smtClean="0"/>
              <a:t>Weekly email updates will be sent to all identified charter school and CMO representatives.</a:t>
            </a:r>
          </a:p>
          <a:p>
            <a:r>
              <a:rPr lang="en-US" dirty="0" smtClean="0"/>
              <a:t>Charter school FAQ documents will be continuously updated and uploaded to the department’s COVID-19 web page: </a:t>
            </a:r>
            <a:r>
              <a:rPr lang="en-US" sz="1900" dirty="0" smtClean="0">
                <a:hlinkClick r:id="rId2"/>
              </a:rPr>
              <a:t>https</a:t>
            </a:r>
            <a:r>
              <a:rPr lang="en-US" sz="1900" dirty="0">
                <a:hlinkClick r:id="rId2"/>
              </a:rPr>
              <a:t>://www.tn.gov/education/health-and-safety/update-on-coronavirus.html</a:t>
            </a:r>
            <a:endParaRPr lang="en-US" sz="1900" dirty="0"/>
          </a:p>
          <a:p>
            <a:r>
              <a:rPr lang="en-US" dirty="0" smtClean="0"/>
              <a:t>CMO leads may also participate in ongoing superintendent conference calls.</a:t>
            </a:r>
          </a:p>
          <a:p>
            <a:r>
              <a:rPr lang="en-US" dirty="0" smtClean="0"/>
              <a:t>Charter school and CMO representatives may direct specific questions to Judy Spencer at </a:t>
            </a:r>
            <a:r>
              <a:rPr lang="en-US" dirty="0" smtClean="0">
                <a:hlinkClick r:id="rId3"/>
              </a:rPr>
              <a:t>Judy.Spencer@tn.gov</a:t>
            </a:r>
            <a:r>
              <a:rPr lang="en-US" dirty="0" smtClean="0"/>
              <a:t>.</a:t>
            </a:r>
          </a:p>
          <a:p>
            <a:endParaRPr lang="en-US" dirty="0" smtClean="0"/>
          </a:p>
        </p:txBody>
      </p:sp>
    </p:spTree>
    <p:extLst>
      <p:ext uri="{BB962C8B-B14F-4D97-AF65-F5344CB8AC3E}">
        <p14:creationId xmlns:p14="http://schemas.microsoft.com/office/powerpoint/2010/main" val="1811153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54CC33A-9EEA-4DBD-82BF-791860781DD7}"/>
              </a:ext>
            </a:extLst>
          </p:cNvPr>
          <p:cNvSpPr>
            <a:spLocks noGrp="1"/>
          </p:cNvSpPr>
          <p:nvPr>
            <p:ph type="sldNum" sz="quarter" idx="12"/>
          </p:nvPr>
        </p:nvSpPr>
        <p:spPr/>
        <p:txBody>
          <a:bodyPr/>
          <a:lstStyle/>
          <a:p>
            <a:fld id="{86D2451E-3285-438B-B188-C22B2A012BF6}" type="slidenum">
              <a:rPr lang="en-US" smtClean="0"/>
              <a:pPr/>
              <a:t>17</a:t>
            </a:fld>
            <a:endParaRPr lang="en-US" dirty="0"/>
          </a:p>
        </p:txBody>
      </p:sp>
      <p:sp>
        <p:nvSpPr>
          <p:cNvPr id="3" name="Title 2">
            <a:extLst>
              <a:ext uri="{FF2B5EF4-FFF2-40B4-BE49-F238E27FC236}">
                <a16:creationId xmlns:a16="http://schemas.microsoft.com/office/drawing/2014/main" xmlns="" id="{7C09AEB8-DA93-431B-AD3B-511952538B39}"/>
              </a:ext>
            </a:extLst>
          </p:cNvPr>
          <p:cNvSpPr>
            <a:spLocks noGrp="1"/>
          </p:cNvSpPr>
          <p:nvPr>
            <p:ph type="title"/>
          </p:nvPr>
        </p:nvSpPr>
        <p:spPr/>
        <p:txBody>
          <a:bodyPr/>
          <a:lstStyle/>
          <a:p>
            <a:r>
              <a:rPr lang="en-US" dirty="0"/>
              <a:t>Questions</a:t>
            </a:r>
          </a:p>
        </p:txBody>
      </p:sp>
      <p:sp>
        <p:nvSpPr>
          <p:cNvPr id="4" name="Content Placeholder 3">
            <a:extLst>
              <a:ext uri="{FF2B5EF4-FFF2-40B4-BE49-F238E27FC236}">
                <a16:creationId xmlns:a16="http://schemas.microsoft.com/office/drawing/2014/main" xmlns="" id="{98D8364E-EF15-4A52-86D0-2BEF5CED1169}"/>
              </a:ext>
            </a:extLst>
          </p:cNvPr>
          <p:cNvSpPr>
            <a:spLocks noGrp="1"/>
          </p:cNvSpPr>
          <p:nvPr>
            <p:ph idx="1"/>
          </p:nvPr>
        </p:nvSpPr>
        <p:spPr/>
        <p:txBody>
          <a:bodyPr/>
          <a:lstStyle/>
          <a:p>
            <a:r>
              <a:rPr lang="en-US" dirty="0" smtClean="0"/>
              <a:t>What are the most pressing issues you are dealing with?</a:t>
            </a:r>
          </a:p>
          <a:p>
            <a:r>
              <a:rPr lang="en-US" dirty="0"/>
              <a:t>How can </a:t>
            </a:r>
            <a:r>
              <a:rPr lang="en-US" dirty="0" smtClean="0"/>
              <a:t>the department </a:t>
            </a:r>
            <a:r>
              <a:rPr lang="en-US" dirty="0"/>
              <a:t>be a resource for you?</a:t>
            </a:r>
          </a:p>
          <a:p>
            <a:r>
              <a:rPr lang="en-US" dirty="0" smtClean="0"/>
              <a:t>What other inquiries do you have?</a:t>
            </a:r>
          </a:p>
          <a:p>
            <a:endParaRPr lang="en-US" dirty="0"/>
          </a:p>
        </p:txBody>
      </p:sp>
    </p:spTree>
    <p:extLst>
      <p:ext uri="{BB962C8B-B14F-4D97-AF65-F5344CB8AC3E}">
        <p14:creationId xmlns:p14="http://schemas.microsoft.com/office/powerpoint/2010/main" val="55289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7E5DC8-EAA1-46CD-86FB-4F99F0EDB0AB}"/>
              </a:ext>
            </a:extLst>
          </p:cNvPr>
          <p:cNvSpPr>
            <a:spLocks noGrp="1"/>
          </p:cNvSpPr>
          <p:nvPr>
            <p:ph idx="1"/>
          </p:nvPr>
        </p:nvSpPr>
        <p:spPr>
          <a:xfrm>
            <a:off x="304800" y="1295400"/>
            <a:ext cx="8839200" cy="4525963"/>
          </a:xfrm>
        </p:spPr>
        <p:txBody>
          <a:bodyPr>
            <a:normAutofit fontScale="92500" lnSpcReduction="10000"/>
          </a:bodyPr>
          <a:lstStyle/>
          <a:p>
            <a:pPr marL="0" indent="0">
              <a:buNone/>
            </a:pPr>
            <a:r>
              <a:rPr lang="en-US" sz="1800" b="1" dirty="0" smtClean="0"/>
              <a:t>Target Audiences</a:t>
            </a:r>
          </a:p>
          <a:p>
            <a:pPr>
              <a:buFont typeface="Arial" panose="020B0604020202020204" pitchFamily="34" charset="0"/>
              <a:buChar char="•"/>
            </a:pPr>
            <a:r>
              <a:rPr lang="en-US" sz="1800" dirty="0" smtClean="0"/>
              <a:t>Charter School Campus Administrators</a:t>
            </a:r>
          </a:p>
          <a:p>
            <a:pPr>
              <a:buFont typeface="Arial" panose="020B0604020202020204" pitchFamily="34" charset="0"/>
              <a:buChar char="•"/>
            </a:pPr>
            <a:r>
              <a:rPr lang="en-US" sz="1800" dirty="0" smtClean="0"/>
              <a:t>Charter Management Organization Senior Leaders</a:t>
            </a:r>
          </a:p>
          <a:p>
            <a:pPr>
              <a:buFont typeface="Arial" panose="020B0604020202020204" pitchFamily="34" charset="0"/>
              <a:buChar char="•"/>
            </a:pPr>
            <a:endParaRPr lang="en-US" sz="1800" dirty="0"/>
          </a:p>
          <a:p>
            <a:pPr marL="0" indent="0">
              <a:buNone/>
            </a:pPr>
            <a:r>
              <a:rPr lang="en-US" sz="1800" b="1" dirty="0" smtClean="0"/>
              <a:t>Department Presenters</a:t>
            </a:r>
          </a:p>
          <a:p>
            <a:pPr>
              <a:buFont typeface="Arial" panose="020B0604020202020204" pitchFamily="34" charset="0"/>
              <a:buChar char="•"/>
            </a:pPr>
            <a:r>
              <a:rPr lang="en-US" sz="1800" dirty="0" smtClean="0"/>
              <a:t>Dr. Robert </a:t>
            </a:r>
            <a:r>
              <a:rPr lang="en-US" sz="1800" dirty="0"/>
              <a:t>Lundin, Assistant </a:t>
            </a:r>
            <a:r>
              <a:rPr lang="en-US" sz="1800" dirty="0" smtClean="0"/>
              <a:t>Commissioner of </a:t>
            </a:r>
            <a:r>
              <a:rPr lang="en-US" sz="1800" dirty="0"/>
              <a:t>School Models &amp; </a:t>
            </a:r>
            <a:r>
              <a:rPr lang="en-US" sz="1800" dirty="0" smtClean="0"/>
              <a:t>Programs</a:t>
            </a:r>
          </a:p>
          <a:p>
            <a:pPr>
              <a:buFont typeface="Arial" panose="020B0604020202020204" pitchFamily="34" charset="0"/>
              <a:buChar char="•"/>
            </a:pPr>
            <a:r>
              <a:rPr lang="en-US" sz="1800" dirty="0"/>
              <a:t>Judy Spencer, Director of Charter </a:t>
            </a:r>
            <a:r>
              <a:rPr lang="en-US" sz="1800" dirty="0" smtClean="0"/>
              <a:t>Schools</a:t>
            </a:r>
          </a:p>
          <a:p>
            <a:pPr marL="0" indent="0">
              <a:buNone/>
            </a:pPr>
            <a:endParaRPr lang="en-US" sz="1800" b="1" dirty="0" smtClean="0"/>
          </a:p>
          <a:p>
            <a:pPr marL="0" indent="0">
              <a:buNone/>
            </a:pPr>
            <a:r>
              <a:rPr lang="en-US" sz="1800" b="1" dirty="0" smtClean="0"/>
              <a:t>Other Department Representatives</a:t>
            </a:r>
            <a:endParaRPr lang="en-US" sz="1800" dirty="0" smtClean="0"/>
          </a:p>
          <a:p>
            <a:pPr>
              <a:buFont typeface="Arial" panose="020B0604020202020204" pitchFamily="34" charset="0"/>
              <a:buChar char="•"/>
            </a:pPr>
            <a:r>
              <a:rPr lang="en-US" sz="1800" dirty="0"/>
              <a:t>Amity Schuyler, Deputy Commissioner</a:t>
            </a:r>
          </a:p>
          <a:p>
            <a:pPr>
              <a:buFont typeface="Arial" panose="020B0604020202020204" pitchFamily="34" charset="0"/>
              <a:buChar char="•"/>
            </a:pPr>
            <a:r>
              <a:rPr lang="en-US" sz="1800" dirty="0"/>
              <a:t>Dr. Eve Carney, Chief Districts &amp; Schools Officer</a:t>
            </a:r>
          </a:p>
          <a:p>
            <a:pPr>
              <a:buFont typeface="Arial" panose="020B0604020202020204" pitchFamily="34" charset="0"/>
              <a:buChar char="•"/>
            </a:pPr>
            <a:r>
              <a:rPr lang="en-US" sz="1800" dirty="0"/>
              <a:t>Sam Pearcy, Chief Operating Officer</a:t>
            </a:r>
          </a:p>
          <a:p>
            <a:pPr>
              <a:buFont typeface="Arial" panose="020B0604020202020204" pitchFamily="34" charset="0"/>
              <a:buChar char="•"/>
            </a:pPr>
            <a:r>
              <a:rPr lang="en-US" sz="1800" dirty="0"/>
              <a:t>Lee Danley, Deputy General </a:t>
            </a:r>
            <a:r>
              <a:rPr lang="en-US" sz="1800" dirty="0" smtClean="0"/>
              <a:t>Counsel</a:t>
            </a:r>
          </a:p>
          <a:p>
            <a:pPr>
              <a:buFont typeface="Arial" panose="020B0604020202020204" pitchFamily="34" charset="0"/>
              <a:buChar char="•"/>
            </a:pPr>
            <a:r>
              <a:rPr lang="en-US" sz="1800" dirty="0" smtClean="0"/>
              <a:t>Chelsea </a:t>
            </a:r>
            <a:r>
              <a:rPr lang="en-US" sz="1800" dirty="0"/>
              <a:t>Crawford, Assistant </a:t>
            </a:r>
            <a:r>
              <a:rPr lang="en-US" sz="1800" dirty="0" smtClean="0"/>
              <a:t>Commissioner of </a:t>
            </a:r>
            <a:r>
              <a:rPr lang="en-US" sz="1800" dirty="0"/>
              <a:t>Communications &amp; </a:t>
            </a:r>
            <a:r>
              <a:rPr lang="en-US" sz="1800" dirty="0" smtClean="0"/>
              <a:t>Engagement </a:t>
            </a:r>
          </a:p>
          <a:p>
            <a:pPr>
              <a:buFont typeface="Arial" panose="020B0604020202020204" pitchFamily="34" charset="0"/>
              <a:buChar char="•"/>
            </a:pPr>
            <a:r>
              <a:rPr lang="en-US" sz="1800" dirty="0" smtClean="0"/>
              <a:t>Charlie </a:t>
            </a:r>
            <a:r>
              <a:rPr lang="en-US" sz="1800" dirty="0" err="1" smtClean="0"/>
              <a:t>Bufalino</a:t>
            </a:r>
            <a:r>
              <a:rPr lang="en-US" sz="1800" dirty="0"/>
              <a:t>, Assistant Commissioner </a:t>
            </a:r>
            <a:r>
              <a:rPr lang="en-US" sz="1800" dirty="0" smtClean="0"/>
              <a:t>of Policy </a:t>
            </a:r>
            <a:r>
              <a:rPr lang="en-US" sz="1800" dirty="0"/>
              <a:t>&amp; Legislative </a:t>
            </a:r>
            <a:r>
              <a:rPr lang="en-US" sz="1800" dirty="0" smtClean="0"/>
              <a:t>Affairs</a:t>
            </a:r>
          </a:p>
          <a:p>
            <a:pPr>
              <a:buFont typeface="Arial" panose="020B0604020202020204" pitchFamily="34" charset="0"/>
              <a:buChar char="•"/>
            </a:pPr>
            <a:endParaRPr lang="en-US" sz="1800" b="1" dirty="0" smtClean="0"/>
          </a:p>
          <a:p>
            <a:pPr marL="0" indent="0">
              <a:buNone/>
            </a:pPr>
            <a:endParaRPr lang="en-US" b="1" dirty="0"/>
          </a:p>
          <a:p>
            <a:pPr marL="0" indent="0">
              <a:buNone/>
            </a:pPr>
            <a:endParaRPr lang="en-US" dirty="0" smtClean="0"/>
          </a:p>
          <a:p>
            <a:endParaRPr lang="en-US" dirty="0" smtClean="0"/>
          </a:p>
          <a:p>
            <a:endParaRPr lang="en-US" dirty="0"/>
          </a:p>
        </p:txBody>
      </p:sp>
      <p:sp>
        <p:nvSpPr>
          <p:cNvPr id="3" name="Title 2">
            <a:extLst>
              <a:ext uri="{FF2B5EF4-FFF2-40B4-BE49-F238E27FC236}">
                <a16:creationId xmlns:a16="http://schemas.microsoft.com/office/drawing/2014/main" xmlns="" id="{D9C67F98-EEA3-4D0F-94BD-099F728C2C75}"/>
              </a:ext>
            </a:extLst>
          </p:cNvPr>
          <p:cNvSpPr>
            <a:spLocks noGrp="1"/>
          </p:cNvSpPr>
          <p:nvPr>
            <p:ph type="title"/>
          </p:nvPr>
        </p:nvSpPr>
        <p:spPr/>
        <p:txBody>
          <a:bodyPr/>
          <a:lstStyle/>
          <a:p>
            <a:r>
              <a:rPr lang="en-US" dirty="0" smtClean="0"/>
              <a:t>Call Participants</a:t>
            </a:r>
            <a:endParaRPr lang="en-US" dirty="0"/>
          </a:p>
        </p:txBody>
      </p:sp>
      <p:sp>
        <p:nvSpPr>
          <p:cNvPr id="4" name="Slide Number Placeholder 3">
            <a:extLst>
              <a:ext uri="{FF2B5EF4-FFF2-40B4-BE49-F238E27FC236}">
                <a16:creationId xmlns:a16="http://schemas.microsoft.com/office/drawing/2014/main" xmlns="" id="{57905A60-3DF4-44BF-90DF-CCD4552E3716}"/>
              </a:ext>
            </a:extLst>
          </p:cNvPr>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335721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7E5DC8-EAA1-46CD-86FB-4F99F0EDB0AB}"/>
              </a:ext>
            </a:extLst>
          </p:cNvPr>
          <p:cNvSpPr>
            <a:spLocks noGrp="1"/>
          </p:cNvSpPr>
          <p:nvPr>
            <p:ph idx="1"/>
          </p:nvPr>
        </p:nvSpPr>
        <p:spPr>
          <a:xfrm>
            <a:off x="304800" y="1371600"/>
            <a:ext cx="8153400" cy="1676400"/>
          </a:xfrm>
        </p:spPr>
        <p:txBody>
          <a:bodyPr>
            <a:normAutofit fontScale="92500"/>
          </a:bodyPr>
          <a:lstStyle/>
          <a:p>
            <a:r>
              <a:rPr lang="en-US" b="1" dirty="0" smtClean="0"/>
              <a:t>Identify </a:t>
            </a:r>
            <a:r>
              <a:rPr lang="en-US" dirty="0" smtClean="0"/>
              <a:t>resources and updates relevant to charter schools.</a:t>
            </a:r>
            <a:endParaRPr lang="en-US" sz="1050" dirty="0" smtClean="0"/>
          </a:p>
          <a:p>
            <a:r>
              <a:rPr lang="en-US" b="1" dirty="0" smtClean="0"/>
              <a:t>Define </a:t>
            </a:r>
            <a:r>
              <a:rPr lang="en-US" dirty="0" smtClean="0"/>
              <a:t>systems and expectations for ongoing communications.</a:t>
            </a:r>
            <a:endParaRPr lang="en-US" sz="1050" dirty="0" smtClean="0"/>
          </a:p>
          <a:p>
            <a:r>
              <a:rPr lang="en-US" b="1" dirty="0"/>
              <a:t>Collect</a:t>
            </a:r>
            <a:r>
              <a:rPr lang="en-US" dirty="0"/>
              <a:t> any unanswered questions </a:t>
            </a:r>
            <a:r>
              <a:rPr lang="en-US" dirty="0" smtClean="0"/>
              <a:t>for future responses.</a:t>
            </a:r>
            <a:endParaRPr lang="en-US" dirty="0"/>
          </a:p>
          <a:p>
            <a:pPr marL="0" indent="0">
              <a:buNone/>
            </a:pPr>
            <a:endParaRPr lang="en-US" dirty="0"/>
          </a:p>
        </p:txBody>
      </p:sp>
      <p:sp>
        <p:nvSpPr>
          <p:cNvPr id="3" name="Title 2">
            <a:extLst>
              <a:ext uri="{FF2B5EF4-FFF2-40B4-BE49-F238E27FC236}">
                <a16:creationId xmlns:a16="http://schemas.microsoft.com/office/drawing/2014/main" xmlns="" id="{D9C67F98-EEA3-4D0F-94BD-099F728C2C75}"/>
              </a:ext>
            </a:extLst>
          </p:cNvPr>
          <p:cNvSpPr>
            <a:spLocks noGrp="1"/>
          </p:cNvSpPr>
          <p:nvPr>
            <p:ph type="title"/>
          </p:nvPr>
        </p:nvSpPr>
        <p:spPr/>
        <p:txBody>
          <a:bodyPr/>
          <a:lstStyle/>
          <a:p>
            <a:r>
              <a:rPr lang="en-US" dirty="0" smtClean="0"/>
              <a:t>Intended Outcomes</a:t>
            </a:r>
            <a:endParaRPr lang="en-US" dirty="0"/>
          </a:p>
        </p:txBody>
      </p:sp>
      <p:sp>
        <p:nvSpPr>
          <p:cNvPr id="4" name="Slide Number Placeholder 3">
            <a:extLst>
              <a:ext uri="{FF2B5EF4-FFF2-40B4-BE49-F238E27FC236}">
                <a16:creationId xmlns:a16="http://schemas.microsoft.com/office/drawing/2014/main" xmlns="" id="{57905A60-3DF4-44BF-90DF-CCD4552E3716}"/>
              </a:ext>
            </a:extLst>
          </p:cNvPr>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17603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7E5DC8-EAA1-46CD-86FB-4F99F0EDB0AB}"/>
              </a:ext>
            </a:extLst>
          </p:cNvPr>
          <p:cNvSpPr>
            <a:spLocks noGrp="1"/>
          </p:cNvSpPr>
          <p:nvPr>
            <p:ph idx="1"/>
          </p:nvPr>
        </p:nvSpPr>
        <p:spPr>
          <a:xfrm>
            <a:off x="304800" y="1371600"/>
            <a:ext cx="8839200" cy="4800600"/>
          </a:xfrm>
        </p:spPr>
        <p:txBody>
          <a:bodyPr>
            <a:normAutofit fontScale="92500" lnSpcReduction="10000"/>
          </a:bodyPr>
          <a:lstStyle/>
          <a:p>
            <a:pPr>
              <a:buFont typeface="Arial" panose="020B0604020202020204" pitchFamily="34" charset="0"/>
              <a:buChar char="•"/>
            </a:pPr>
            <a:r>
              <a:rPr lang="en-US" dirty="0" smtClean="0"/>
              <a:t>Online Informational Resources</a:t>
            </a:r>
          </a:p>
          <a:p>
            <a:pPr>
              <a:buFont typeface="Arial" panose="020B0604020202020204" pitchFamily="34" charset="0"/>
              <a:buChar char="•"/>
            </a:pPr>
            <a:r>
              <a:rPr lang="en-US" dirty="0" smtClean="0"/>
              <a:t>School Closures &amp; Instructional Calendars</a:t>
            </a:r>
          </a:p>
          <a:p>
            <a:pPr>
              <a:buFont typeface="Arial" panose="020B0604020202020204" pitchFamily="34" charset="0"/>
              <a:buChar char="•"/>
            </a:pPr>
            <a:r>
              <a:rPr lang="en-US" dirty="0" smtClean="0"/>
              <a:t>Consistent Provision of BEP Funds to Charter Schools</a:t>
            </a:r>
          </a:p>
          <a:p>
            <a:pPr>
              <a:buFont typeface="Arial" panose="020B0604020202020204" pitchFamily="34" charset="0"/>
              <a:buChar char="•"/>
            </a:pPr>
            <a:r>
              <a:rPr lang="en-US" dirty="0" smtClean="0"/>
              <a:t>Flexible Usage of Facilities Grant Funds</a:t>
            </a:r>
          </a:p>
          <a:p>
            <a:pPr>
              <a:buFont typeface="Arial" panose="020B0604020202020204" pitchFamily="34" charset="0"/>
              <a:buChar char="•"/>
            </a:pPr>
            <a:r>
              <a:rPr lang="en-US" dirty="0" smtClean="0"/>
              <a:t>Proposed Modifications to CSP Grant Funding</a:t>
            </a:r>
          </a:p>
          <a:p>
            <a:pPr>
              <a:buFont typeface="Arial" panose="020B0604020202020204" pitchFamily="34" charset="0"/>
              <a:buChar char="•"/>
            </a:pPr>
            <a:r>
              <a:rPr lang="en-US" dirty="0" smtClean="0"/>
              <a:t>Charter Application Deadlines</a:t>
            </a:r>
          </a:p>
          <a:p>
            <a:pPr>
              <a:buFont typeface="Arial" panose="020B0604020202020204" pitchFamily="34" charset="0"/>
              <a:buChar char="•"/>
            </a:pPr>
            <a:r>
              <a:rPr lang="en-US" dirty="0" smtClean="0"/>
              <a:t>Nutrition</a:t>
            </a:r>
          </a:p>
          <a:p>
            <a:pPr>
              <a:buFont typeface="Arial" panose="020B0604020202020204" pitchFamily="34" charset="0"/>
              <a:buChar char="•"/>
            </a:pPr>
            <a:r>
              <a:rPr lang="en-US" dirty="0" smtClean="0"/>
              <a:t>Continuity of Instruction</a:t>
            </a:r>
          </a:p>
          <a:p>
            <a:pPr>
              <a:buFont typeface="Arial" panose="020B0604020202020204" pitchFamily="34" charset="0"/>
              <a:buChar char="•"/>
            </a:pPr>
            <a:r>
              <a:rPr lang="en-US" dirty="0" smtClean="0"/>
              <a:t>Distinguishing Between Online Learning &amp; Virtual Schooling</a:t>
            </a:r>
          </a:p>
          <a:p>
            <a:pPr>
              <a:buFont typeface="Arial" panose="020B0604020202020204" pitchFamily="34" charset="0"/>
              <a:buChar char="•"/>
            </a:pPr>
            <a:r>
              <a:rPr lang="en-US" dirty="0" smtClean="0"/>
              <a:t>Assessments &amp; Accountability</a:t>
            </a:r>
          </a:p>
          <a:p>
            <a:pPr>
              <a:buFont typeface="Arial" panose="020B0604020202020204" pitchFamily="34" charset="0"/>
              <a:buChar char="•"/>
            </a:pPr>
            <a:r>
              <a:rPr lang="en-US" dirty="0" smtClean="0"/>
              <a:t>Cadence of Future Communications</a:t>
            </a:r>
          </a:p>
          <a:p>
            <a:pPr>
              <a:buFont typeface="Arial" panose="020B0604020202020204" pitchFamily="34" charset="0"/>
              <a:buChar char="•"/>
            </a:pPr>
            <a:r>
              <a:rPr lang="en-US" dirty="0" smtClean="0"/>
              <a:t>Questions</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sp>
        <p:nvSpPr>
          <p:cNvPr id="3" name="Title 2">
            <a:extLst>
              <a:ext uri="{FF2B5EF4-FFF2-40B4-BE49-F238E27FC236}">
                <a16:creationId xmlns:a16="http://schemas.microsoft.com/office/drawing/2014/main" xmlns="" id="{D9C67F98-EEA3-4D0F-94BD-099F728C2C75}"/>
              </a:ext>
            </a:extLst>
          </p:cNvPr>
          <p:cNvSpPr>
            <a:spLocks noGrp="1"/>
          </p:cNvSpPr>
          <p:nvPr>
            <p:ph type="title"/>
          </p:nvPr>
        </p:nvSpPr>
        <p:spPr/>
        <p:txBody>
          <a:bodyPr/>
          <a:lstStyle/>
          <a:p>
            <a:r>
              <a:rPr lang="en-US" dirty="0" smtClean="0"/>
              <a:t>Agenda</a:t>
            </a:r>
            <a:endParaRPr lang="en-US" dirty="0"/>
          </a:p>
        </p:txBody>
      </p:sp>
      <p:sp>
        <p:nvSpPr>
          <p:cNvPr id="4" name="Slide Number Placeholder 3">
            <a:extLst>
              <a:ext uri="{FF2B5EF4-FFF2-40B4-BE49-F238E27FC236}">
                <a16:creationId xmlns:a16="http://schemas.microsoft.com/office/drawing/2014/main" xmlns="" id="{57905A60-3DF4-44BF-90DF-CCD4552E3716}"/>
              </a:ext>
            </a:extLst>
          </p:cNvPr>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96178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Charter schools and CMOs should continually monitor the department’s dedicated COVID-19 web page for updated information:</a:t>
            </a:r>
          </a:p>
          <a:p>
            <a:pPr marL="0" indent="0">
              <a:buNone/>
            </a:pPr>
            <a:r>
              <a:rPr lang="en-US" u="sng" dirty="0" smtClean="0">
                <a:hlinkClick r:id="rId2"/>
              </a:rPr>
              <a:t>https</a:t>
            </a:r>
            <a:r>
              <a:rPr lang="en-US" u="sng" dirty="0">
                <a:hlinkClick r:id="rId2"/>
              </a:rPr>
              <a:t>://</a:t>
            </a:r>
            <a:r>
              <a:rPr lang="en-US" u="sng" dirty="0" smtClean="0">
                <a:hlinkClick r:id="rId2"/>
              </a:rPr>
              <a:t>www.tn.gov/education/health-and-safety/update-on-coronavirus.html</a:t>
            </a:r>
            <a:endParaRPr lang="en-US" u="sng" dirty="0" smtClean="0"/>
          </a:p>
          <a:p>
            <a:pPr marL="0" indent="0">
              <a:buNone/>
            </a:pPr>
            <a:endParaRPr lang="en-US" u="sng" dirty="0"/>
          </a:p>
          <a:p>
            <a:pPr marL="0" indent="0">
              <a:buNone/>
            </a:pPr>
            <a:r>
              <a:rPr lang="en-US" dirty="0" smtClean="0"/>
              <a:t>This web page currently includes the following resources pertinent to charter schools:</a:t>
            </a:r>
          </a:p>
          <a:p>
            <a:pPr lvl="1">
              <a:buFont typeface="Wingdings" panose="05000000000000000000" pitchFamily="2" charset="2"/>
              <a:buChar char="§"/>
            </a:pPr>
            <a:r>
              <a:rPr lang="en-US" dirty="0" smtClean="0">
                <a:hlinkClick r:id="rId3"/>
              </a:rPr>
              <a:t>Charter School-Specific FAQs </a:t>
            </a:r>
            <a:r>
              <a:rPr lang="en-US" dirty="0" smtClean="0"/>
              <a:t>(Updated Daily)</a:t>
            </a:r>
          </a:p>
          <a:p>
            <a:pPr lvl="1">
              <a:buFont typeface="Wingdings" panose="05000000000000000000" pitchFamily="2" charset="2"/>
              <a:buChar char="§"/>
            </a:pPr>
            <a:r>
              <a:rPr lang="en-US" dirty="0" smtClean="0">
                <a:hlinkClick r:id="rId4"/>
              </a:rPr>
              <a:t>U.S. Dept. of Ed. Charter School Waiver Request</a:t>
            </a:r>
            <a:r>
              <a:rPr lang="en-US" dirty="0" smtClean="0"/>
              <a:t> (Pending)</a:t>
            </a:r>
          </a:p>
          <a:p>
            <a:pPr lvl="1">
              <a:buFont typeface="Wingdings" panose="05000000000000000000" pitchFamily="2" charset="2"/>
              <a:buChar char="§"/>
            </a:pPr>
            <a:r>
              <a:rPr lang="en-US" dirty="0" smtClean="0"/>
              <a:t>School Nutrition </a:t>
            </a:r>
            <a:r>
              <a:rPr lang="en-US" dirty="0" smtClean="0">
                <a:hlinkClick r:id="rId5"/>
              </a:rPr>
              <a:t>Closure Guidance </a:t>
            </a:r>
            <a:r>
              <a:rPr lang="en-US" dirty="0" smtClean="0"/>
              <a:t>&amp; </a:t>
            </a:r>
            <a:r>
              <a:rPr lang="en-US" dirty="0" smtClean="0">
                <a:hlinkClick r:id="rId6"/>
              </a:rPr>
              <a:t>FAQs</a:t>
            </a:r>
            <a:endParaRPr lang="en-US" dirty="0" smtClean="0"/>
          </a:p>
          <a:p>
            <a:pPr lvl="1">
              <a:buFont typeface="Wingdings" panose="05000000000000000000" pitchFamily="2" charset="2"/>
              <a:buChar char="§"/>
            </a:pPr>
            <a:r>
              <a:rPr lang="en-US" dirty="0" smtClean="0">
                <a:hlinkClick r:id="rId7"/>
              </a:rPr>
              <a:t>Instruction </a:t>
            </a:r>
            <a:r>
              <a:rPr lang="en-US" dirty="0" smtClean="0"/>
              <a:t>&amp; </a:t>
            </a:r>
            <a:r>
              <a:rPr lang="en-US" dirty="0" smtClean="0">
                <a:hlinkClick r:id="rId8"/>
              </a:rPr>
              <a:t>Accountability </a:t>
            </a:r>
            <a:r>
              <a:rPr lang="en-US" dirty="0" smtClean="0"/>
              <a:t>Guidance Documents</a:t>
            </a:r>
          </a:p>
          <a:p>
            <a:pPr lvl="1">
              <a:buFont typeface="Wingdings" panose="05000000000000000000" pitchFamily="2" charset="2"/>
              <a:buChar char="§"/>
            </a:pPr>
            <a:r>
              <a:rPr lang="en-US" dirty="0" smtClean="0">
                <a:hlinkClick r:id="rId9"/>
              </a:rPr>
              <a:t>School Closure Staffing Toolkit</a:t>
            </a:r>
            <a:endParaRPr lang="en-US" dirty="0"/>
          </a:p>
          <a:p>
            <a:pPr lvl="1"/>
            <a:endParaRPr lang="en-US" dirty="0"/>
          </a:p>
        </p:txBody>
      </p:sp>
      <p:sp>
        <p:nvSpPr>
          <p:cNvPr id="3" name="Title 2"/>
          <p:cNvSpPr>
            <a:spLocks noGrp="1"/>
          </p:cNvSpPr>
          <p:nvPr>
            <p:ph type="title"/>
          </p:nvPr>
        </p:nvSpPr>
        <p:spPr/>
        <p:txBody>
          <a:bodyPr/>
          <a:lstStyle/>
          <a:p>
            <a:r>
              <a:rPr lang="en-US" dirty="0" smtClean="0"/>
              <a:t>Continuous Updates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754238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8891F55-F379-4B29-9FCA-90638B0F8708}"/>
              </a:ext>
            </a:extLst>
          </p:cNvPr>
          <p:cNvSpPr>
            <a:spLocks noGrp="1"/>
          </p:cNvSpPr>
          <p:nvPr>
            <p:ph type="sldNum" sz="quarter" idx="12"/>
          </p:nvPr>
        </p:nvSpPr>
        <p:spPr/>
        <p:txBody>
          <a:bodyPr/>
          <a:lstStyle/>
          <a:p>
            <a:fld id="{86D2451E-3285-438B-B188-C22B2A012BF6}" type="slidenum">
              <a:rPr lang="en-US" smtClean="0"/>
              <a:pPr/>
              <a:t>6</a:t>
            </a:fld>
            <a:endParaRPr lang="en-US" dirty="0"/>
          </a:p>
        </p:txBody>
      </p:sp>
      <p:sp>
        <p:nvSpPr>
          <p:cNvPr id="3" name="Title 2">
            <a:extLst>
              <a:ext uri="{FF2B5EF4-FFF2-40B4-BE49-F238E27FC236}">
                <a16:creationId xmlns:a16="http://schemas.microsoft.com/office/drawing/2014/main" xmlns="" id="{8BA798EF-342F-4092-A274-3E2F77D5B8FB}"/>
              </a:ext>
            </a:extLst>
          </p:cNvPr>
          <p:cNvSpPr>
            <a:spLocks noGrp="1"/>
          </p:cNvSpPr>
          <p:nvPr>
            <p:ph type="title"/>
          </p:nvPr>
        </p:nvSpPr>
        <p:spPr/>
        <p:txBody>
          <a:bodyPr/>
          <a:lstStyle/>
          <a:p>
            <a:r>
              <a:rPr lang="en-US" dirty="0"/>
              <a:t>School Closures</a:t>
            </a:r>
          </a:p>
        </p:txBody>
      </p:sp>
      <p:sp>
        <p:nvSpPr>
          <p:cNvPr id="4" name="Content Placeholder 3">
            <a:extLst>
              <a:ext uri="{FF2B5EF4-FFF2-40B4-BE49-F238E27FC236}">
                <a16:creationId xmlns:a16="http://schemas.microsoft.com/office/drawing/2014/main" xmlns="" id="{C208AE83-6052-4FF7-9927-928E9FCD0B2F}"/>
              </a:ext>
            </a:extLst>
          </p:cNvPr>
          <p:cNvSpPr>
            <a:spLocks noGrp="1"/>
          </p:cNvSpPr>
          <p:nvPr>
            <p:ph idx="1"/>
          </p:nvPr>
        </p:nvSpPr>
        <p:spPr/>
        <p:txBody>
          <a:bodyPr/>
          <a:lstStyle/>
          <a:p>
            <a:r>
              <a:rPr lang="en-US" dirty="0" smtClean="0"/>
              <a:t>As of March 24, Governor Lee has recommended that all Tennessee schools remain closed through April 24, 2020.</a:t>
            </a:r>
          </a:p>
          <a:p>
            <a:endParaRPr lang="en-US" sz="1050" dirty="0" smtClean="0"/>
          </a:p>
          <a:p>
            <a:r>
              <a:rPr lang="en-US" dirty="0" smtClean="0"/>
              <a:t>LEA waiver requests related to total instructional days apply to </a:t>
            </a:r>
            <a:r>
              <a:rPr lang="en-US" u="sng" dirty="0" smtClean="0"/>
              <a:t>all</a:t>
            </a:r>
            <a:r>
              <a:rPr lang="en-US" dirty="0" smtClean="0"/>
              <a:t> charter schools under their jurisdiction.</a:t>
            </a:r>
          </a:p>
          <a:p>
            <a:endParaRPr lang="en-US" sz="1050" dirty="0" smtClean="0"/>
          </a:p>
          <a:p>
            <a:r>
              <a:rPr lang="en-US" dirty="0" smtClean="0"/>
              <a:t>Questions related to revision of instructional calendars and/or pending requests to the department should be directed to your LEA’s designated charter school liaison.</a:t>
            </a:r>
          </a:p>
          <a:p>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26460744"/>
              </p:ext>
            </p:extLst>
          </p:nvPr>
        </p:nvGraphicFramePr>
        <p:xfrm>
          <a:off x="76200" y="4648200"/>
          <a:ext cx="8915400" cy="1203960"/>
        </p:xfrm>
        <a:graphic>
          <a:graphicData uri="http://schemas.openxmlformats.org/drawingml/2006/table">
            <a:tbl>
              <a:tblPr firstRow="1" firstCol="1" bandRow="1"/>
              <a:tblGrid>
                <a:gridCol w="1485900"/>
                <a:gridCol w="1485900"/>
                <a:gridCol w="1485900"/>
                <a:gridCol w="1485900"/>
                <a:gridCol w="1485900"/>
                <a:gridCol w="1485900"/>
              </a:tblGrid>
              <a:tr h="533400">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Achievement School District</a:t>
                      </a:r>
                      <a:endParaRPr lang="en-US" sz="1100" b="1"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Hamilton County Schools</a:t>
                      </a:r>
                      <a:endParaRPr lang="en-US" sz="11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Knox County Schools</a:t>
                      </a:r>
                      <a:endParaRPr lang="en-US" sz="11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Metro Nashville</a:t>
                      </a:r>
                      <a:r>
                        <a:rPr lang="en-US" sz="1100" b="1" u="none" baseline="0" dirty="0" smtClean="0">
                          <a:solidFill>
                            <a:schemeClr val="bg1"/>
                          </a:solidFill>
                          <a:effectLst/>
                          <a:latin typeface="+mn-lt"/>
                          <a:ea typeface="Open Sans" panose="020B0606030504020204" pitchFamily="34" charset="0"/>
                          <a:cs typeface="Times New Roman" panose="02020603050405020304" pitchFamily="18" charset="0"/>
                        </a:rPr>
                        <a:t> </a:t>
                      </a: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Public Schools</a:t>
                      </a:r>
                      <a:endParaRPr lang="en-US" sz="11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Shelby County Schools</a:t>
                      </a:r>
                      <a:endParaRPr lang="en-US" sz="1100"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c>
                  <a:txBody>
                    <a:bodyPr/>
                    <a:lstStyle/>
                    <a:p>
                      <a:pPr marL="0" marR="0" algn="ctr">
                        <a:spcBef>
                          <a:spcPts val="0"/>
                        </a:spcBef>
                        <a:spcAft>
                          <a:spcPts val="0"/>
                        </a:spcAft>
                      </a:pPr>
                      <a:r>
                        <a:rPr lang="en-US" sz="1100" b="1" u="none" dirty="0" smtClean="0">
                          <a:solidFill>
                            <a:schemeClr val="bg1"/>
                          </a:solidFill>
                          <a:effectLst/>
                          <a:latin typeface="+mn-lt"/>
                          <a:ea typeface="Open Sans" panose="020B0606030504020204" pitchFamily="34" charset="0"/>
                          <a:cs typeface="Times New Roman" panose="02020603050405020304" pitchFamily="18" charset="0"/>
                        </a:rPr>
                        <a:t>State</a:t>
                      </a:r>
                      <a:r>
                        <a:rPr lang="en-US" sz="1100" b="1" u="none" baseline="0" dirty="0" smtClean="0">
                          <a:solidFill>
                            <a:schemeClr val="bg1"/>
                          </a:solidFill>
                          <a:effectLst/>
                          <a:latin typeface="+mn-lt"/>
                          <a:ea typeface="Open Sans" panose="020B0606030504020204" pitchFamily="34" charset="0"/>
                          <a:cs typeface="Times New Roman" panose="02020603050405020304" pitchFamily="18" charset="0"/>
                        </a:rPr>
                        <a:t> Board of Education</a:t>
                      </a:r>
                      <a:endParaRPr lang="en-US" sz="1100" b="1" u="none" dirty="0">
                        <a:solidFill>
                          <a:schemeClr val="bg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schemeClr>
                    </a:solidFill>
                  </a:tcPr>
                </a:tc>
              </a:tr>
              <a:tr h="578815">
                <a:tc>
                  <a:txBody>
                    <a:bodyPr/>
                    <a:lstStyle/>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Lisa Settle</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Interim Supt.</a:t>
                      </a:r>
                      <a:endParaRPr lang="en-US" sz="1100" baseline="0" dirty="0" smtClean="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 (901) 270-1492</a:t>
                      </a:r>
                      <a:endParaRPr lang="en-US" sz="1100" dirty="0">
                        <a:solidFill>
                          <a:schemeClr val="accent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Jill Levine</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Chief of</a:t>
                      </a:r>
                      <a:r>
                        <a:rPr lang="en-US" sz="1100" baseline="0" dirty="0" smtClean="0">
                          <a:solidFill>
                            <a:schemeClr val="accent1"/>
                          </a:solidFill>
                          <a:effectLst/>
                          <a:latin typeface="+mn-lt"/>
                          <a:ea typeface="Open Sans" panose="020B0606030504020204" pitchFamily="34" charset="0"/>
                          <a:cs typeface="Times New Roman" panose="02020603050405020304" pitchFamily="18" charset="0"/>
                        </a:rPr>
                        <a:t> Innovation</a:t>
                      </a:r>
                      <a:endParaRPr lang="en-US" sz="1100" dirty="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100" dirty="0">
                          <a:solidFill>
                            <a:schemeClr val="accent1"/>
                          </a:solidFill>
                          <a:effectLst/>
                          <a:latin typeface="+mn-lt"/>
                          <a:ea typeface="Open Sans" panose="020B0606030504020204" pitchFamily="34" charset="0"/>
                          <a:cs typeface="Times New Roman" panose="02020603050405020304" pitchFamily="18" charset="0"/>
                        </a:rPr>
                        <a:t>(423) 498-7149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chemeClr val="accent1"/>
                          </a:solidFill>
                          <a:effectLst/>
                          <a:latin typeface="+mn-lt"/>
                          <a:ea typeface="Open Sans" panose="020B0606030504020204" pitchFamily="34" charset="0"/>
                          <a:cs typeface="Times New Roman" panose="02020603050405020304" pitchFamily="18" charset="0"/>
                        </a:rPr>
                        <a:t>Terri </a:t>
                      </a:r>
                      <a:r>
                        <a:rPr lang="en-US" sz="1100" dirty="0" err="1" smtClean="0">
                          <a:solidFill>
                            <a:schemeClr val="accent1"/>
                          </a:solidFill>
                          <a:effectLst/>
                          <a:latin typeface="+mn-lt"/>
                          <a:ea typeface="Open Sans" panose="020B0606030504020204" pitchFamily="34" charset="0"/>
                          <a:cs typeface="Times New Roman" panose="02020603050405020304" pitchFamily="18" charset="0"/>
                        </a:rPr>
                        <a:t>Coatney</a:t>
                      </a:r>
                      <a:endParaRPr lang="en-US" sz="1100" dirty="0" smtClean="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Board</a:t>
                      </a:r>
                      <a:r>
                        <a:rPr lang="en-US" sz="1100" baseline="0" dirty="0" smtClean="0">
                          <a:solidFill>
                            <a:schemeClr val="accent1"/>
                          </a:solidFill>
                          <a:effectLst/>
                          <a:latin typeface="+mn-lt"/>
                          <a:ea typeface="Open Sans" panose="020B0606030504020204" pitchFamily="34" charset="0"/>
                          <a:cs typeface="Times New Roman" panose="02020603050405020304" pitchFamily="18" charset="0"/>
                        </a:rPr>
                        <a:t> Services</a:t>
                      </a:r>
                      <a:endParaRPr lang="en-US" sz="1100" dirty="0">
                        <a:solidFill>
                          <a:schemeClr val="accent1"/>
                        </a:solidFill>
                        <a:effectLst/>
                        <a:latin typeface="+mn-lt"/>
                        <a:ea typeface="Open Sans" panose="020B0606030504020204" pitchFamily="34" charset="0"/>
                        <a:cs typeface="Times New Roman" panose="02020603050405020304" pitchFamily="18" charset="0"/>
                      </a:endParaRPr>
                    </a:p>
                    <a:p>
                      <a:pPr marL="0" marR="0" algn="ctr">
                        <a:spcBef>
                          <a:spcPts val="0"/>
                        </a:spcBef>
                        <a:spcAft>
                          <a:spcPts val="0"/>
                        </a:spcAft>
                      </a:pPr>
                      <a:r>
                        <a:rPr lang="en-US" sz="1100" dirty="0">
                          <a:solidFill>
                            <a:schemeClr val="accent1"/>
                          </a:solidFill>
                          <a:effectLst/>
                          <a:latin typeface="+mn-lt"/>
                          <a:ea typeface="Open Sans" panose="020B0606030504020204" pitchFamily="34" charset="0"/>
                          <a:cs typeface="Times New Roman" panose="02020603050405020304" pitchFamily="18" charset="0"/>
                        </a:rPr>
                        <a:t>(865) 594-1800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Dennis Queen</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Executive Director</a:t>
                      </a:r>
                      <a:r>
                        <a:rPr lang="en-US" sz="1100" baseline="0" dirty="0" smtClean="0">
                          <a:solidFill>
                            <a:schemeClr val="accent1"/>
                          </a:solidFill>
                          <a:effectLst/>
                          <a:latin typeface="+mn-lt"/>
                          <a:ea typeface="Open Sans" panose="020B0606030504020204" pitchFamily="34" charset="0"/>
                          <a:cs typeface="Times New Roman" panose="02020603050405020304" pitchFamily="18" charset="0"/>
                        </a:rPr>
                        <a:t> of</a:t>
                      </a:r>
                      <a:r>
                        <a:rPr lang="en-US" sz="1100" dirty="0" smtClean="0">
                          <a:solidFill>
                            <a:schemeClr val="accent1"/>
                          </a:solidFill>
                          <a:effectLst/>
                          <a:latin typeface="+mn-lt"/>
                          <a:ea typeface="Open Sans" panose="020B0606030504020204" pitchFamily="34" charset="0"/>
                          <a:cs typeface="Times New Roman" panose="02020603050405020304" pitchFamily="18" charset="0"/>
                        </a:rPr>
                        <a:t> Charter </a:t>
                      </a:r>
                      <a:r>
                        <a:rPr lang="en-US" sz="1100" dirty="0">
                          <a:solidFill>
                            <a:schemeClr val="accent1"/>
                          </a:solidFill>
                          <a:effectLst/>
                          <a:latin typeface="+mn-lt"/>
                          <a:ea typeface="Open Sans" panose="020B0606030504020204" pitchFamily="34" charset="0"/>
                          <a:cs typeface="Times New Roman" panose="02020603050405020304" pitchFamily="18" charset="0"/>
                        </a:rPr>
                        <a:t>Schools</a:t>
                      </a:r>
                    </a:p>
                    <a:p>
                      <a:pPr marL="0" marR="0" algn="ctr">
                        <a:spcBef>
                          <a:spcPts val="0"/>
                        </a:spcBef>
                        <a:spcAft>
                          <a:spcPts val="0"/>
                        </a:spcAft>
                      </a:pPr>
                      <a:r>
                        <a:rPr lang="en-US" sz="1100" dirty="0">
                          <a:solidFill>
                            <a:schemeClr val="accent1"/>
                          </a:solidFill>
                          <a:effectLst/>
                          <a:latin typeface="+mn-lt"/>
                          <a:ea typeface="Open Sans" panose="020B0606030504020204" pitchFamily="34" charset="0"/>
                          <a:cs typeface="Times New Roman" panose="02020603050405020304" pitchFamily="18" charset="0"/>
                        </a:rPr>
                        <a:t>(615) 259-8598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Brittney Monda</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Director</a:t>
                      </a:r>
                      <a:r>
                        <a:rPr lang="en-US" sz="1100" baseline="0" dirty="0" smtClean="0">
                          <a:solidFill>
                            <a:schemeClr val="accent1"/>
                          </a:solidFill>
                          <a:effectLst/>
                          <a:latin typeface="+mn-lt"/>
                          <a:ea typeface="Open Sans" panose="020B0606030504020204" pitchFamily="34" charset="0"/>
                          <a:cs typeface="Times New Roman" panose="02020603050405020304" pitchFamily="18" charset="0"/>
                        </a:rPr>
                        <a:t> o</a:t>
                      </a:r>
                      <a:r>
                        <a:rPr lang="en-US" sz="1100" dirty="0" smtClean="0">
                          <a:solidFill>
                            <a:schemeClr val="accent1"/>
                          </a:solidFill>
                          <a:effectLst/>
                          <a:latin typeface="+mn-lt"/>
                          <a:ea typeface="Open Sans" panose="020B0606030504020204" pitchFamily="34" charset="0"/>
                          <a:cs typeface="Times New Roman" panose="02020603050405020304" pitchFamily="18" charset="0"/>
                        </a:rPr>
                        <a:t>f Charter </a:t>
                      </a:r>
                      <a:r>
                        <a:rPr lang="en-US" sz="1100" dirty="0">
                          <a:solidFill>
                            <a:schemeClr val="accent1"/>
                          </a:solidFill>
                          <a:effectLst/>
                          <a:latin typeface="+mn-lt"/>
                          <a:ea typeface="Open Sans" panose="020B0606030504020204" pitchFamily="34" charset="0"/>
                          <a:cs typeface="Times New Roman" panose="02020603050405020304" pitchFamily="18" charset="0"/>
                        </a:rPr>
                        <a:t>Schools</a:t>
                      </a:r>
                    </a:p>
                    <a:p>
                      <a:pPr marL="0" marR="0" algn="ctr">
                        <a:spcBef>
                          <a:spcPts val="0"/>
                        </a:spcBef>
                        <a:spcAft>
                          <a:spcPts val="0"/>
                        </a:spcAft>
                      </a:pPr>
                      <a:r>
                        <a:rPr lang="en-US" sz="1100" dirty="0">
                          <a:solidFill>
                            <a:schemeClr val="accent1"/>
                          </a:solidFill>
                          <a:effectLst/>
                          <a:latin typeface="+mn-lt"/>
                          <a:ea typeface="Open Sans" panose="020B0606030504020204" pitchFamily="34" charset="0"/>
                          <a:cs typeface="Times New Roman" panose="02020603050405020304" pitchFamily="18" charset="0"/>
                        </a:rPr>
                        <a:t>(901) 416-5300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Tess Stovall</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Director</a:t>
                      </a:r>
                      <a:r>
                        <a:rPr lang="en-US" sz="1100" baseline="0" dirty="0" smtClean="0">
                          <a:solidFill>
                            <a:schemeClr val="accent1"/>
                          </a:solidFill>
                          <a:effectLst/>
                          <a:latin typeface="+mn-lt"/>
                          <a:ea typeface="Open Sans" panose="020B0606030504020204" pitchFamily="34" charset="0"/>
                          <a:cs typeface="Times New Roman" panose="02020603050405020304" pitchFamily="18" charset="0"/>
                        </a:rPr>
                        <a:t> of </a:t>
                      </a:r>
                      <a:r>
                        <a:rPr lang="en-US" sz="1100" dirty="0" smtClean="0">
                          <a:solidFill>
                            <a:schemeClr val="accent1"/>
                          </a:solidFill>
                          <a:effectLst/>
                          <a:latin typeface="+mn-lt"/>
                          <a:ea typeface="Open Sans" panose="020B0606030504020204" pitchFamily="34" charset="0"/>
                          <a:cs typeface="Times New Roman" panose="02020603050405020304" pitchFamily="18" charset="0"/>
                        </a:rPr>
                        <a:t>Charter Schools</a:t>
                      </a:r>
                    </a:p>
                    <a:p>
                      <a:pPr marL="0" marR="0" algn="ctr">
                        <a:spcBef>
                          <a:spcPts val="0"/>
                        </a:spcBef>
                        <a:spcAft>
                          <a:spcPts val="0"/>
                        </a:spcAft>
                      </a:pPr>
                      <a:r>
                        <a:rPr lang="en-US" sz="1100" dirty="0" smtClean="0">
                          <a:solidFill>
                            <a:schemeClr val="accent1"/>
                          </a:solidFill>
                          <a:effectLst/>
                          <a:latin typeface="+mn-lt"/>
                          <a:ea typeface="Open Sans" panose="020B0606030504020204" pitchFamily="34" charset="0"/>
                          <a:cs typeface="Times New Roman" panose="02020603050405020304" pitchFamily="18" charset="0"/>
                        </a:rPr>
                        <a:t>(615) 770-1190</a:t>
                      </a:r>
                      <a:endParaRPr lang="en-US" sz="1100" dirty="0">
                        <a:solidFill>
                          <a:schemeClr val="accent1"/>
                        </a:solidFill>
                        <a:effectLst/>
                        <a:latin typeface="+mn-lt"/>
                        <a:ea typeface="Open Sans" panose="020B0606030504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902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D2451E-3285-438B-B188-C22B2A012BF6}" type="slidenum">
              <a:rPr lang="en-US" smtClean="0"/>
              <a:pPr/>
              <a:t>7</a:t>
            </a:fld>
            <a:endParaRPr lang="en-US" dirty="0"/>
          </a:p>
        </p:txBody>
      </p:sp>
      <p:sp>
        <p:nvSpPr>
          <p:cNvPr id="3" name="Title 2"/>
          <p:cNvSpPr>
            <a:spLocks noGrp="1"/>
          </p:cNvSpPr>
          <p:nvPr>
            <p:ph type="title"/>
          </p:nvPr>
        </p:nvSpPr>
        <p:spPr/>
        <p:txBody>
          <a:bodyPr/>
          <a:lstStyle/>
          <a:p>
            <a:r>
              <a:rPr lang="en-US" dirty="0" smtClean="0"/>
              <a:t>No Interruption To BEP Funding</a:t>
            </a:r>
            <a:endParaRPr lang="en-US" dirty="0"/>
          </a:p>
        </p:txBody>
      </p:sp>
      <p:sp>
        <p:nvSpPr>
          <p:cNvPr id="4" name="Content Placeholder 3"/>
          <p:cNvSpPr>
            <a:spLocks noGrp="1"/>
          </p:cNvSpPr>
          <p:nvPr>
            <p:ph idx="1"/>
          </p:nvPr>
        </p:nvSpPr>
        <p:spPr>
          <a:xfrm>
            <a:off x="304800" y="1295401"/>
            <a:ext cx="8382000" cy="4800600"/>
          </a:xfrm>
        </p:spPr>
        <p:txBody>
          <a:bodyPr>
            <a:normAutofit fontScale="62500" lnSpcReduction="20000"/>
          </a:bodyPr>
          <a:lstStyle/>
          <a:p>
            <a:pPr marL="0" indent="0">
              <a:buNone/>
            </a:pPr>
            <a:r>
              <a:rPr lang="en-US" sz="3800" dirty="0" smtClean="0"/>
              <a:t>Charter schools should </a:t>
            </a:r>
            <a:r>
              <a:rPr lang="en-US" sz="3800" u="sng" dirty="0" smtClean="0"/>
              <a:t>not</a:t>
            </a:r>
            <a:r>
              <a:rPr lang="en-US" sz="3800" dirty="0" smtClean="0"/>
              <a:t> experience interruption in the issuance of state and local funds from their LEA.</a:t>
            </a:r>
          </a:p>
          <a:p>
            <a:pPr marL="0" indent="0">
              <a:buNone/>
            </a:pPr>
            <a:endParaRPr lang="en-US" dirty="0"/>
          </a:p>
          <a:p>
            <a:pPr marL="0" indent="0" fontAlgn="base">
              <a:buNone/>
            </a:pPr>
            <a:r>
              <a:rPr lang="en-US" b="1" u="sng" dirty="0"/>
              <a:t>Tennessee Code Annotated §49-13-112(a) </a:t>
            </a:r>
            <a:endParaRPr lang="en-US" dirty="0"/>
          </a:p>
          <a:p>
            <a:pPr marL="0" indent="0">
              <a:buNone/>
            </a:pPr>
            <a:r>
              <a:rPr lang="en-US" sz="2900" dirty="0"/>
              <a:t>A local board of education shall allocate to the charter school an amount equal to the per student state and local funds received by the LEA and all appropriate allocations under federal law or regulation, including, but not limited to, Title I and ESEA funds. The allocation shall be made in accordance with the policies and procedures developed by the department of education. Each LEA shall include as part of its budget submitted pursuant to § 49-2-203, the per pupil amount of local money it will pass through to charter schools during the upcoming school year. Allocations to the charter schools during that year shall be based on the per pupil amount. </a:t>
            </a:r>
            <a:r>
              <a:rPr lang="en-US" sz="2900" u="sng" dirty="0"/>
              <a:t>The LEA shall distribute the portion of local funds it expects to receive in no fewer than nine (9) equal installments to the charter schools in the same manner as state funds are distributed pursuant to chapter 3 of this title. An LEA shall adjust payments to the charter schools, at a minimum, in October, February, and June, based on changes in revenue, student enrollment, or student services</a:t>
            </a:r>
            <a:r>
              <a:rPr lang="en-US" sz="2900" dirty="0"/>
              <a:t>. All funds received by a charter school shall be spent according to the budget submitted or as otherwise revised by the public charter school governing body, subject to the requirements of state and federal law.</a:t>
            </a:r>
          </a:p>
          <a:p>
            <a:pPr marL="0" indent="0">
              <a:buNone/>
            </a:pPr>
            <a:endParaRPr lang="en-US" dirty="0" smtClean="0"/>
          </a:p>
        </p:txBody>
      </p:sp>
    </p:spTree>
    <p:extLst>
      <p:ext uri="{BB962C8B-B14F-4D97-AF65-F5344CB8AC3E}">
        <p14:creationId xmlns:p14="http://schemas.microsoft.com/office/powerpoint/2010/main" val="139500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D2451E-3285-438B-B188-C22B2A012BF6}" type="slidenum">
              <a:rPr lang="en-US" smtClean="0"/>
              <a:pPr/>
              <a:t>8</a:t>
            </a:fld>
            <a:endParaRPr lang="en-US" dirty="0"/>
          </a:p>
        </p:txBody>
      </p:sp>
      <p:sp>
        <p:nvSpPr>
          <p:cNvPr id="3" name="Title 2"/>
          <p:cNvSpPr>
            <a:spLocks noGrp="1"/>
          </p:cNvSpPr>
          <p:nvPr>
            <p:ph type="title"/>
          </p:nvPr>
        </p:nvSpPr>
        <p:spPr>
          <a:xfrm>
            <a:off x="304799" y="228600"/>
            <a:ext cx="8724757" cy="914400"/>
          </a:xfrm>
        </p:spPr>
        <p:txBody>
          <a:bodyPr>
            <a:normAutofit/>
          </a:bodyPr>
          <a:lstStyle/>
          <a:p>
            <a:r>
              <a:rPr lang="en-US" dirty="0" smtClean="0"/>
              <a:t>Flexible Usage of Facilities Grant Funds</a:t>
            </a:r>
            <a:endParaRPr lang="en-US" dirty="0"/>
          </a:p>
        </p:txBody>
      </p:sp>
      <p:sp>
        <p:nvSpPr>
          <p:cNvPr id="4" name="Content Placeholder 3"/>
          <p:cNvSpPr>
            <a:spLocks noGrp="1"/>
          </p:cNvSpPr>
          <p:nvPr>
            <p:ph idx="1"/>
          </p:nvPr>
        </p:nvSpPr>
        <p:spPr/>
        <p:txBody>
          <a:bodyPr/>
          <a:lstStyle/>
          <a:p>
            <a:pPr marL="0" indent="0">
              <a:buNone/>
            </a:pPr>
            <a:r>
              <a:rPr lang="en-US" sz="2600" dirty="0" smtClean="0"/>
              <a:t>If a charter school or CMO determines that current circumstances necessitate a different use of FY 19-20 facilities grant funds than originally anticipated, they may submit a grant and budget revision …</a:t>
            </a:r>
          </a:p>
          <a:p>
            <a:endParaRPr lang="en-US" sz="2600" dirty="0"/>
          </a:p>
          <a:p>
            <a:pPr marL="0" indent="0">
              <a:buNone/>
            </a:pPr>
            <a:r>
              <a:rPr lang="en-US" sz="2600" b="1" i="1" dirty="0" smtClean="0"/>
              <a:t>… PROVIDED THAT </a:t>
            </a:r>
            <a:r>
              <a:rPr lang="en-US" sz="2600" dirty="0" smtClean="0"/>
              <a:t>the revised expenditure(s) still fall within one or more of the eligible categories specified in the original grant guidelines.</a:t>
            </a:r>
            <a:endParaRPr lang="en-US" sz="2600" b="1" i="1" dirty="0" smtClean="0"/>
          </a:p>
          <a:p>
            <a:endParaRPr lang="en-US" sz="2600" dirty="0"/>
          </a:p>
          <a:p>
            <a:endParaRPr lang="en-US" sz="2600" dirty="0" smtClean="0"/>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68850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D2451E-3285-438B-B188-C22B2A012BF6}" type="slidenum">
              <a:rPr lang="en-US" smtClean="0"/>
              <a:pPr/>
              <a:t>9</a:t>
            </a:fld>
            <a:endParaRPr lang="en-US" dirty="0"/>
          </a:p>
        </p:txBody>
      </p:sp>
      <p:sp>
        <p:nvSpPr>
          <p:cNvPr id="3" name="Title 2"/>
          <p:cNvSpPr>
            <a:spLocks noGrp="1"/>
          </p:cNvSpPr>
          <p:nvPr>
            <p:ph type="title"/>
          </p:nvPr>
        </p:nvSpPr>
        <p:spPr>
          <a:xfrm>
            <a:off x="304799" y="228600"/>
            <a:ext cx="8724757" cy="914400"/>
          </a:xfrm>
        </p:spPr>
        <p:txBody>
          <a:bodyPr>
            <a:normAutofit/>
          </a:bodyPr>
          <a:lstStyle/>
          <a:p>
            <a:r>
              <a:rPr lang="en-US" dirty="0" smtClean="0"/>
              <a:t>Flexible Usage of Facilities Grant Funds</a:t>
            </a:r>
            <a:endParaRPr lang="en-US" dirty="0"/>
          </a:p>
        </p:txBody>
      </p:sp>
      <p:sp>
        <p:nvSpPr>
          <p:cNvPr id="4" name="Content Placeholder 3"/>
          <p:cNvSpPr>
            <a:spLocks noGrp="1"/>
          </p:cNvSpPr>
          <p:nvPr>
            <p:ph idx="1"/>
          </p:nvPr>
        </p:nvSpPr>
        <p:spPr>
          <a:xfrm>
            <a:off x="110151" y="1295400"/>
            <a:ext cx="9029556" cy="3276599"/>
          </a:xfrm>
        </p:spPr>
        <p:txBody>
          <a:bodyPr>
            <a:normAutofit fontScale="62500" lnSpcReduction="20000"/>
          </a:bodyPr>
          <a:lstStyle/>
          <a:p>
            <a:pPr marL="0" lvl="0" indent="0">
              <a:buNone/>
            </a:pPr>
            <a:endParaRPr lang="en-US" sz="400" dirty="0"/>
          </a:p>
          <a:p>
            <a:pPr marL="0" indent="0">
              <a:buNone/>
            </a:pPr>
            <a:r>
              <a:rPr lang="en-US" sz="3800" b="1" u="sng" dirty="0" smtClean="0"/>
              <a:t>FY 19-20 Permissible Facilities Fund Expenditures</a:t>
            </a:r>
          </a:p>
          <a:p>
            <a:pPr marL="0" lvl="0" indent="0">
              <a:buNone/>
            </a:pPr>
            <a:r>
              <a:rPr lang="en-US" sz="3200" dirty="0" smtClean="0"/>
              <a:t>1) Funds </a:t>
            </a:r>
            <a:r>
              <a:rPr lang="en-US" sz="3200" dirty="0"/>
              <a:t>may be used for the purpose of purchasing real property upon which to build school facilities, permanent school facilities, or re-locatable school facilities (i.e. portables).</a:t>
            </a:r>
          </a:p>
          <a:p>
            <a:pPr marL="0" lvl="0" indent="0">
              <a:buNone/>
            </a:pPr>
            <a:r>
              <a:rPr lang="en-US" sz="3200" dirty="0" smtClean="0"/>
              <a:t>2) Funds </a:t>
            </a:r>
            <a:r>
              <a:rPr lang="en-US" sz="3200" dirty="0"/>
              <a:t>may be used for any costs associated with the purchase of underutilized or vacant property available pursuant to T.C.A. </a:t>
            </a:r>
            <a:r>
              <a:rPr lang="en-US" sz="3200" b="1" dirty="0"/>
              <a:t>Ꞩ49-13-136.</a:t>
            </a:r>
            <a:endParaRPr lang="en-US" sz="3200" dirty="0"/>
          </a:p>
          <a:p>
            <a:pPr marL="0" lvl="0" indent="0">
              <a:buNone/>
            </a:pPr>
            <a:r>
              <a:rPr lang="en-US" sz="3200" dirty="0" smtClean="0"/>
              <a:t>3) Funds </a:t>
            </a:r>
            <a:r>
              <a:rPr lang="en-US" sz="3200" dirty="0"/>
              <a:t>may be used for lease payments.</a:t>
            </a:r>
          </a:p>
          <a:p>
            <a:pPr marL="0" lvl="0" indent="0">
              <a:buNone/>
            </a:pPr>
            <a:r>
              <a:rPr lang="en-US" sz="3200" dirty="0" smtClean="0"/>
              <a:t>4) Funds </a:t>
            </a:r>
            <a:r>
              <a:rPr lang="en-US" sz="3200" dirty="0"/>
              <a:t>may be used for the service of debt incurred for existing capital outlay projects.</a:t>
            </a:r>
          </a:p>
          <a:p>
            <a:pPr marL="0" lvl="0" indent="0">
              <a:buNone/>
            </a:pPr>
            <a:r>
              <a:rPr lang="en-US" sz="3200" dirty="0" smtClean="0"/>
              <a:t>5) Funds </a:t>
            </a:r>
            <a:r>
              <a:rPr lang="en-US" sz="3200" dirty="0"/>
              <a:t>may be used for the reimbursement of future capital outlay projects.  </a:t>
            </a:r>
            <a:endParaRPr lang="en-US" sz="2900" dirty="0"/>
          </a:p>
          <a:p>
            <a:endParaRPr lang="en-US" sz="2600" dirty="0" smtClean="0"/>
          </a:p>
          <a:p>
            <a:pPr marL="0" indent="0">
              <a:buNone/>
            </a:pPr>
            <a:endParaRPr lang="en-US" sz="2600" dirty="0"/>
          </a:p>
          <a:p>
            <a:pPr marL="0" indent="0">
              <a:buNone/>
            </a:pPr>
            <a:endParaRPr lang="en-US" sz="2600" dirty="0"/>
          </a:p>
        </p:txBody>
      </p:sp>
      <p:sp>
        <p:nvSpPr>
          <p:cNvPr id="6" name="TextBox 5"/>
          <p:cNvSpPr txBox="1"/>
          <p:nvPr/>
        </p:nvSpPr>
        <p:spPr>
          <a:xfrm>
            <a:off x="228600" y="4343400"/>
            <a:ext cx="8697925" cy="2246769"/>
          </a:xfrm>
          <a:prstGeom prst="rect">
            <a:avLst/>
          </a:prstGeom>
          <a:noFill/>
        </p:spPr>
        <p:txBody>
          <a:bodyPr wrap="square" rtlCol="0">
            <a:spAutoFit/>
          </a:bodyPr>
          <a:lstStyle/>
          <a:p>
            <a:r>
              <a:rPr lang="en-US" sz="2000" dirty="0" smtClean="0">
                <a:solidFill>
                  <a:schemeClr val="accent1"/>
                </a:solidFill>
              </a:rPr>
              <a:t>Grant recipients interested in revising their grant should email Judy Spencer, Director of Charter Schools at </a:t>
            </a:r>
            <a:r>
              <a:rPr lang="en-US" sz="2000" dirty="0" smtClean="0">
                <a:solidFill>
                  <a:schemeClr val="accent1"/>
                </a:solidFill>
                <a:hlinkClick r:id="rId2"/>
              </a:rPr>
              <a:t>Judy.Spencer@tn.gov</a:t>
            </a:r>
            <a:r>
              <a:rPr lang="en-US" sz="2000" dirty="0" smtClean="0">
                <a:solidFill>
                  <a:schemeClr val="accent1"/>
                </a:solidFill>
              </a:rPr>
              <a:t>.  </a:t>
            </a:r>
          </a:p>
          <a:p>
            <a:endParaRPr lang="en-US" sz="2000" dirty="0">
              <a:solidFill>
                <a:schemeClr val="accent1"/>
              </a:solidFill>
            </a:endParaRPr>
          </a:p>
          <a:p>
            <a:r>
              <a:rPr lang="en-US" sz="2000" dirty="0" smtClean="0">
                <a:solidFill>
                  <a:schemeClr val="accent1"/>
                </a:solidFill>
              </a:rPr>
              <a:t>Please specify in your email how your charter school(s) wish to specifically utilize re-purposed funds awarded in either phase of the grant process.  You will then be notified on how you can proceed with an official revision to your original application and budget.</a:t>
            </a:r>
          </a:p>
        </p:txBody>
      </p:sp>
    </p:spTree>
    <p:extLst>
      <p:ext uri="{BB962C8B-B14F-4D97-AF65-F5344CB8AC3E}">
        <p14:creationId xmlns:p14="http://schemas.microsoft.com/office/powerpoint/2010/main" val="1183215472"/>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2018</Template>
  <TotalTime>492</TotalTime>
  <Words>1336</Words>
  <Application>Microsoft Office PowerPoint</Application>
  <PresentationFormat>On-screen Show (4:3)</PresentationFormat>
  <Paragraphs>188</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Courier New</vt:lpstr>
      <vt:lpstr>Georgia</vt:lpstr>
      <vt:lpstr>Open Sans</vt:lpstr>
      <vt:lpstr>PermianSlabSerifTypeface</vt:lpstr>
      <vt:lpstr>Times New Roman</vt:lpstr>
      <vt:lpstr>Wingdings</vt:lpstr>
      <vt:lpstr>TDOE Template - Editing</vt:lpstr>
      <vt:lpstr>COVID-19 Charter Schools Call  March 27, 2020</vt:lpstr>
      <vt:lpstr>Call Participants</vt:lpstr>
      <vt:lpstr>Intended Outcomes</vt:lpstr>
      <vt:lpstr>Agenda</vt:lpstr>
      <vt:lpstr>Continuous Updates</vt:lpstr>
      <vt:lpstr>School Closures</vt:lpstr>
      <vt:lpstr>No Interruption To BEP Funding</vt:lpstr>
      <vt:lpstr>Flexible Usage of Facilities Grant Funds</vt:lpstr>
      <vt:lpstr>Flexible Usage of Facilities Grant Funds</vt:lpstr>
      <vt:lpstr>Proposed Modification of CSP Grant Funding</vt:lpstr>
      <vt:lpstr>Charter Application Deadlines</vt:lpstr>
      <vt:lpstr>Nutrition</vt:lpstr>
      <vt:lpstr>Continuity of Instruction</vt:lpstr>
      <vt:lpstr>Online Learning ≠ “Virtual School”</vt:lpstr>
      <vt:lpstr>Assessments and Accountability</vt:lpstr>
      <vt:lpstr>Cadence of Future Communications</vt:lpstr>
      <vt:lpstr>Questions</vt:lpstr>
    </vt:vector>
  </TitlesOfParts>
  <Company>State of Tennessee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Private Schools Call</dc:title>
  <dc:creator>Amity Schuyler</dc:creator>
  <cp:lastModifiedBy>Robert Lundin</cp:lastModifiedBy>
  <cp:revision>52</cp:revision>
  <cp:lastPrinted>2020-03-27T16:49:47Z</cp:lastPrinted>
  <dcterms:created xsi:type="dcterms:W3CDTF">2020-03-25T13:17:50Z</dcterms:created>
  <dcterms:modified xsi:type="dcterms:W3CDTF">2020-03-27T16:56:36Z</dcterms:modified>
</cp:coreProperties>
</file>