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66" r:id="rId3"/>
    <p:sldId id="257" r:id="rId4"/>
    <p:sldId id="273" r:id="rId5"/>
    <p:sldId id="268" r:id="rId6"/>
    <p:sldId id="287" r:id="rId7"/>
    <p:sldId id="288" r:id="rId8"/>
    <p:sldId id="277" r:id="rId9"/>
    <p:sldId id="270" r:id="rId10"/>
    <p:sldId id="279" r:id="rId11"/>
    <p:sldId id="280" r:id="rId12"/>
    <p:sldId id="278" r:id="rId13"/>
    <p:sldId id="272" r:id="rId14"/>
    <p:sldId id="258" r:id="rId15"/>
    <p:sldId id="276" r:id="rId16"/>
    <p:sldId id="281" r:id="rId17"/>
    <p:sldId id="259" r:id="rId18"/>
    <p:sldId id="260" r:id="rId19"/>
    <p:sldId id="261" r:id="rId20"/>
    <p:sldId id="262" r:id="rId21"/>
    <p:sldId id="263" r:id="rId22"/>
    <p:sldId id="264" r:id="rId23"/>
    <p:sldId id="285" r:id="rId24"/>
    <p:sldId id="286" r:id="rId25"/>
    <p:sldId id="274" r:id="rId26"/>
    <p:sldId id="289" r:id="rId27"/>
    <p:sldId id="267"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hn Briggs" initials="JB" lastIdx="12" clrIdx="0">
    <p:extLst>
      <p:ext uri="{19B8F6BF-5375-455C-9EA6-DF929625EA0E}">
        <p15:presenceInfo xmlns:p15="http://schemas.microsoft.com/office/powerpoint/2012/main" userId="S::JJ05623@tn.gov::aca8501b-97f7-4d59-95f0-1e77f75ff2b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F00"/>
    <a:srgbClr val="4870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75" autoAdjust="0"/>
  </p:normalViewPr>
  <p:slideViewPr>
    <p:cSldViewPr>
      <p:cViewPr varScale="1">
        <p:scale>
          <a:sx n="114" d="100"/>
          <a:sy n="114" d="100"/>
        </p:scale>
        <p:origin x="150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24C6E2-4791-42B9-8BDF-2475630109BA}" type="datetimeFigureOut">
              <a:rPr lang="en-US" smtClean="0"/>
              <a:t>1/22/2021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20C506-FAE3-4318-8F01-006BE2F44EAE}" type="slidenum">
              <a:rPr lang="en-US" smtClean="0"/>
              <a:t>‹#›</a:t>
            </a:fld>
            <a:endParaRPr lang="en-US"/>
          </a:p>
        </p:txBody>
      </p:sp>
    </p:spTree>
    <p:extLst>
      <p:ext uri="{BB962C8B-B14F-4D97-AF65-F5344CB8AC3E}">
        <p14:creationId xmlns:p14="http://schemas.microsoft.com/office/powerpoint/2010/main" val="42391354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20C506-FAE3-4318-8F01-006BE2F44EAE}" type="slidenum">
              <a:rPr lang="en-US" smtClean="0"/>
              <a:t>6</a:t>
            </a:fld>
            <a:endParaRPr lang="en-US"/>
          </a:p>
        </p:txBody>
      </p:sp>
    </p:spTree>
    <p:extLst>
      <p:ext uri="{BB962C8B-B14F-4D97-AF65-F5344CB8AC3E}">
        <p14:creationId xmlns:p14="http://schemas.microsoft.com/office/powerpoint/2010/main" val="32007072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20C506-FAE3-4318-8F01-006BE2F44EAE}" type="slidenum">
              <a:rPr lang="en-US" smtClean="0"/>
              <a:t>7</a:t>
            </a:fld>
            <a:endParaRPr lang="en-US"/>
          </a:p>
        </p:txBody>
      </p:sp>
    </p:spTree>
    <p:extLst>
      <p:ext uri="{BB962C8B-B14F-4D97-AF65-F5344CB8AC3E}">
        <p14:creationId xmlns:p14="http://schemas.microsoft.com/office/powerpoint/2010/main" val="19944133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20C506-FAE3-4318-8F01-006BE2F44EAE}" type="slidenum">
              <a:rPr lang="en-US" smtClean="0"/>
              <a:t>9</a:t>
            </a:fld>
            <a:endParaRPr lang="en-US"/>
          </a:p>
        </p:txBody>
      </p:sp>
    </p:spTree>
    <p:extLst>
      <p:ext uri="{BB962C8B-B14F-4D97-AF65-F5344CB8AC3E}">
        <p14:creationId xmlns:p14="http://schemas.microsoft.com/office/powerpoint/2010/main" val="25572025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20C506-FAE3-4318-8F01-006BE2F44EAE}" type="slidenum">
              <a:rPr lang="en-US" smtClean="0"/>
              <a:t>17</a:t>
            </a:fld>
            <a:endParaRPr lang="en-US"/>
          </a:p>
        </p:txBody>
      </p:sp>
    </p:spTree>
    <p:extLst>
      <p:ext uri="{BB962C8B-B14F-4D97-AF65-F5344CB8AC3E}">
        <p14:creationId xmlns:p14="http://schemas.microsoft.com/office/powerpoint/2010/main" val="25656655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picture that includes the NEW button tab, add steps better </a:t>
            </a:r>
          </a:p>
        </p:txBody>
      </p:sp>
      <p:sp>
        <p:nvSpPr>
          <p:cNvPr id="4" name="Slide Number Placeholder 3"/>
          <p:cNvSpPr>
            <a:spLocks noGrp="1"/>
          </p:cNvSpPr>
          <p:nvPr>
            <p:ph type="sldNum" sz="quarter" idx="5"/>
          </p:nvPr>
        </p:nvSpPr>
        <p:spPr/>
        <p:txBody>
          <a:bodyPr/>
          <a:lstStyle/>
          <a:p>
            <a:fld id="{9A20C506-FAE3-4318-8F01-006BE2F44EAE}" type="slidenum">
              <a:rPr lang="en-US" smtClean="0"/>
              <a:t>19</a:t>
            </a:fld>
            <a:endParaRPr lang="en-US"/>
          </a:p>
        </p:txBody>
      </p:sp>
    </p:spTree>
    <p:extLst>
      <p:ext uri="{BB962C8B-B14F-4D97-AF65-F5344CB8AC3E}">
        <p14:creationId xmlns:p14="http://schemas.microsoft.com/office/powerpoint/2010/main" val="21150690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Fix the way the words read and more info </a:t>
            </a:r>
          </a:p>
        </p:txBody>
      </p:sp>
      <p:sp>
        <p:nvSpPr>
          <p:cNvPr id="4" name="Slide Number Placeholder 3"/>
          <p:cNvSpPr>
            <a:spLocks noGrp="1"/>
          </p:cNvSpPr>
          <p:nvPr>
            <p:ph type="sldNum" sz="quarter" idx="5"/>
          </p:nvPr>
        </p:nvSpPr>
        <p:spPr/>
        <p:txBody>
          <a:bodyPr/>
          <a:lstStyle/>
          <a:p>
            <a:fld id="{9A20C506-FAE3-4318-8F01-006BE2F44EAE}" type="slidenum">
              <a:rPr lang="en-US" smtClean="0"/>
              <a:t>20</a:t>
            </a:fld>
            <a:endParaRPr lang="en-US"/>
          </a:p>
        </p:txBody>
      </p:sp>
    </p:spTree>
    <p:extLst>
      <p:ext uri="{BB962C8B-B14F-4D97-AF65-F5344CB8AC3E}">
        <p14:creationId xmlns:p14="http://schemas.microsoft.com/office/powerpoint/2010/main" val="3615174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where submit button is </a:t>
            </a:r>
          </a:p>
        </p:txBody>
      </p:sp>
      <p:sp>
        <p:nvSpPr>
          <p:cNvPr id="4" name="Slide Number Placeholder 3"/>
          <p:cNvSpPr>
            <a:spLocks noGrp="1"/>
          </p:cNvSpPr>
          <p:nvPr>
            <p:ph type="sldNum" sz="quarter" idx="5"/>
          </p:nvPr>
        </p:nvSpPr>
        <p:spPr/>
        <p:txBody>
          <a:bodyPr/>
          <a:lstStyle/>
          <a:p>
            <a:fld id="{9A20C506-FAE3-4318-8F01-006BE2F44EAE}" type="slidenum">
              <a:rPr lang="en-US" smtClean="0"/>
              <a:t>22</a:t>
            </a:fld>
            <a:endParaRPr lang="en-US"/>
          </a:p>
        </p:txBody>
      </p:sp>
    </p:spTree>
    <p:extLst>
      <p:ext uri="{BB962C8B-B14F-4D97-AF65-F5344CB8AC3E}">
        <p14:creationId xmlns:p14="http://schemas.microsoft.com/office/powerpoint/2010/main" val="22170896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more examples before this slide and explain when you may use a </a:t>
            </a:r>
            <a:r>
              <a:rPr lang="en-US"/>
              <a:t>free form </a:t>
            </a:r>
          </a:p>
        </p:txBody>
      </p:sp>
      <p:sp>
        <p:nvSpPr>
          <p:cNvPr id="4" name="Slide Number Placeholder 3"/>
          <p:cNvSpPr>
            <a:spLocks noGrp="1"/>
          </p:cNvSpPr>
          <p:nvPr>
            <p:ph type="sldNum" sz="quarter" idx="5"/>
          </p:nvPr>
        </p:nvSpPr>
        <p:spPr/>
        <p:txBody>
          <a:bodyPr/>
          <a:lstStyle/>
          <a:p>
            <a:fld id="{9A20C506-FAE3-4318-8F01-006BE2F44EAE}" type="slidenum">
              <a:rPr lang="en-US" smtClean="0"/>
              <a:t>25</a:t>
            </a:fld>
            <a:endParaRPr lang="en-US"/>
          </a:p>
        </p:txBody>
      </p:sp>
    </p:spTree>
    <p:extLst>
      <p:ext uri="{BB962C8B-B14F-4D97-AF65-F5344CB8AC3E}">
        <p14:creationId xmlns:p14="http://schemas.microsoft.com/office/powerpoint/2010/main" val="41288370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Standard">
    <p:spTree>
      <p:nvGrpSpPr>
        <p:cNvPr id="1" name=""/>
        <p:cNvGrpSpPr/>
        <p:nvPr/>
      </p:nvGrpSpPr>
      <p:grpSpPr>
        <a:xfrm>
          <a:off x="0" y="0"/>
          <a:ext cx="0" cy="0"/>
          <a:chOff x="0" y="0"/>
          <a:chExt cx="0" cy="0"/>
        </a:xfrm>
      </p:grpSpPr>
      <p:sp>
        <p:nvSpPr>
          <p:cNvPr id="3" name="Rectangle 2"/>
          <p:cNvSpPr/>
          <p:nvPr userDrawn="1"/>
        </p:nvSpPr>
        <p:spPr>
          <a:xfrm>
            <a:off x="0" y="3886200"/>
            <a:ext cx="9144000" cy="2514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152400" y="4038603"/>
            <a:ext cx="8839200" cy="1422399"/>
          </a:xfrm>
        </p:spPr>
        <p:txBody>
          <a:bodyPr>
            <a:normAutofit/>
          </a:bodyPr>
          <a:lstStyle>
            <a:lvl1pPr algn="ctr">
              <a:defRPr sz="40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7" name="Text Placeholder 13"/>
          <p:cNvSpPr>
            <a:spLocks noGrp="1"/>
          </p:cNvSpPr>
          <p:nvPr>
            <p:ph type="body" sz="quarter" idx="12" hasCustomPrompt="1"/>
          </p:nvPr>
        </p:nvSpPr>
        <p:spPr>
          <a:xfrm>
            <a:off x="152400" y="5461001"/>
            <a:ext cx="8839200" cy="812800"/>
          </a:xfrm>
        </p:spPr>
        <p:txBody>
          <a:bodyPr anchor="ctr">
            <a:normAutofit/>
          </a:bodyPr>
          <a:lstStyle>
            <a:lvl1pPr marL="0" indent="0" algn="ctr">
              <a:buNone/>
              <a:defRPr sz="2800">
                <a:solidFill>
                  <a:schemeClr val="bg1"/>
                </a:solidFill>
                <a:effectLst>
                  <a:outerShdw blurRad="38100" dist="38100" dir="2700000" algn="tl">
                    <a:srgbClr val="000000">
                      <a:alpha val="43137"/>
                    </a:srgbClr>
                  </a:outerShdw>
                </a:effectLst>
                <a:latin typeface="PermianSlabSerifTypeface" pitchFamily="50" charset="0"/>
              </a:defRPr>
            </a:lvl1pPr>
          </a:lstStyle>
          <a:p>
            <a:pPr lvl="0"/>
            <a:r>
              <a:rPr lang="en-US" dirty="0"/>
              <a:t>Sub-Title</a:t>
            </a:r>
          </a:p>
        </p:txBody>
      </p:sp>
      <p:sp>
        <p:nvSpPr>
          <p:cNvPr id="8" name="Text Placeholder 11"/>
          <p:cNvSpPr>
            <a:spLocks noGrp="1"/>
          </p:cNvSpPr>
          <p:nvPr>
            <p:ph type="body" sz="quarter" idx="11" hasCustomPrompt="1"/>
          </p:nvPr>
        </p:nvSpPr>
        <p:spPr>
          <a:xfrm>
            <a:off x="0" y="6400800"/>
            <a:ext cx="9144000" cy="457200"/>
          </a:xfrm>
        </p:spPr>
        <p:txBody>
          <a:bodyPr anchor="ctr">
            <a:normAutofit/>
          </a:bodyPr>
          <a:lstStyle>
            <a:lvl1pPr marL="0" indent="0" algn="ctr">
              <a:buNone/>
              <a:defRPr sz="1100" baseline="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Name, Position | Date</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47899" y="1168400"/>
            <a:ext cx="6578602" cy="2844800"/>
          </a:xfrm>
          <a:prstGeom prst="rect">
            <a:avLst/>
          </a:prstGeom>
        </p:spPr>
      </p:pic>
    </p:spTree>
    <p:extLst>
      <p:ext uri="{BB962C8B-B14F-4D97-AF65-F5344CB8AC3E}">
        <p14:creationId xmlns:p14="http://schemas.microsoft.com/office/powerpoint/2010/main" val="3357423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ody - Gray">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28600" y="1193804"/>
            <a:ext cx="8763000" cy="4958462"/>
          </a:xfrm>
        </p:spPr>
        <p:txBody>
          <a:bodyPr>
            <a:normAutofit/>
          </a:bodyPr>
          <a:lstStyle>
            <a:lvl1pPr>
              <a:buClr>
                <a:schemeClr val="accent5">
                  <a:lumMod val="60000"/>
                  <a:lumOff val="40000"/>
                </a:schemeClr>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5">
                  <a:lumMod val="60000"/>
                  <a:lumOff val="40000"/>
                </a:schemeClr>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5">
                  <a:lumMod val="60000"/>
                  <a:lumOff val="40000"/>
                </a:schemeClr>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5">
                  <a:lumMod val="60000"/>
                  <a:lumOff val="40000"/>
                </a:schemeClr>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5">
                  <a:lumMod val="60000"/>
                  <a:lumOff val="40000"/>
                </a:schemeClr>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990602"/>
            <a:ext cx="9144000" cy="889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3"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r="24775"/>
          <a:stretch/>
        </p:blipFill>
        <p:spPr>
          <a:xfrm>
            <a:off x="41910" y="6152266"/>
            <a:ext cx="1272540" cy="731520"/>
          </a:xfrm>
          <a:prstGeom prst="rect">
            <a:avLst/>
          </a:prstGeom>
        </p:spPr>
      </p:pic>
    </p:spTree>
    <p:extLst>
      <p:ext uri="{BB962C8B-B14F-4D97-AF65-F5344CB8AC3E}">
        <p14:creationId xmlns:p14="http://schemas.microsoft.com/office/powerpoint/2010/main" val="36171880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Body - Tan">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28600" y="1193800"/>
            <a:ext cx="8763000" cy="4958465"/>
          </a:xfrm>
        </p:spPr>
        <p:txBody>
          <a:bodyPr>
            <a:normAutofit/>
          </a:bodyPr>
          <a:lstStyle>
            <a:lvl1pPr>
              <a:buClr>
                <a:schemeClr val="accent6"/>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6"/>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6"/>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6"/>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6"/>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990602"/>
            <a:ext cx="9144000" cy="88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r="24775"/>
          <a:stretch/>
        </p:blipFill>
        <p:spPr>
          <a:xfrm>
            <a:off x="41910" y="6152266"/>
            <a:ext cx="1272540" cy="731520"/>
          </a:xfrm>
          <a:prstGeom prst="rect">
            <a:avLst/>
          </a:prstGeom>
        </p:spPr>
      </p:pic>
    </p:spTree>
    <p:extLst>
      <p:ext uri="{BB962C8B-B14F-4D97-AF65-F5344CB8AC3E}">
        <p14:creationId xmlns:p14="http://schemas.microsoft.com/office/powerpoint/2010/main" val="24481855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ouble-Column Body">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28600" y="1193804"/>
            <a:ext cx="4191000" cy="4958462"/>
          </a:xfrm>
        </p:spPr>
        <p:txBody>
          <a:bodyPr>
            <a:normAutofit/>
          </a:bodyPr>
          <a:lstStyle>
            <a:lvl1pPr>
              <a:buClr>
                <a:srgbClr val="FF0F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F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F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p:cNvSpPr>
            <a:spLocks noGrp="1"/>
          </p:cNvSpPr>
          <p:nvPr>
            <p:ph idx="13"/>
          </p:nvPr>
        </p:nvSpPr>
        <p:spPr>
          <a:xfrm>
            <a:off x="4724400" y="1193804"/>
            <a:ext cx="4191000" cy="4958462"/>
          </a:xfrm>
        </p:spPr>
        <p:txBody>
          <a:bodyPr>
            <a:normAutofit/>
          </a:bodyPr>
          <a:lstStyle>
            <a:lvl1pPr>
              <a:buClr>
                <a:srgbClr val="FF00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0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0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0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0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4"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r="24775"/>
          <a:stretch/>
        </p:blipFill>
        <p:spPr>
          <a:xfrm>
            <a:off x="41910" y="6152266"/>
            <a:ext cx="1272540" cy="731520"/>
          </a:xfrm>
          <a:prstGeom prst="rect">
            <a:avLst/>
          </a:prstGeom>
        </p:spPr>
      </p:pic>
    </p:spTree>
    <p:extLst>
      <p:ext uri="{BB962C8B-B14F-4D97-AF65-F5344CB8AC3E}">
        <p14:creationId xmlns:p14="http://schemas.microsoft.com/office/powerpoint/2010/main" val="27645693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44557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 Blue">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29934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 Orange">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29934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 YellowGreen">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06782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 Gray">
    <p:bg>
      <p:bgPr>
        <a:solidFill>
          <a:schemeClr val="accent5">
            <a:lumMod val="20000"/>
            <a:lumOff val="8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2993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Photo">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4572000" y="0"/>
            <a:ext cx="4572000" cy="6858000"/>
          </a:xfrm>
        </p:spPr>
        <p:txBody>
          <a:bodyPr/>
          <a:lstStyle>
            <a:lvl1pPr marL="0" indent="0">
              <a:buNone/>
              <a:defRPr/>
            </a:lvl1pPr>
          </a:lstStyle>
          <a:p>
            <a:r>
              <a:rPr lang="en-US" dirty="0"/>
              <a:t>Click icon to add picture</a:t>
            </a:r>
          </a:p>
        </p:txBody>
      </p:sp>
      <p:sp>
        <p:nvSpPr>
          <p:cNvPr id="10" name="Title 9"/>
          <p:cNvSpPr>
            <a:spLocks noGrp="1"/>
          </p:cNvSpPr>
          <p:nvPr>
            <p:ph type="title"/>
          </p:nvPr>
        </p:nvSpPr>
        <p:spPr>
          <a:xfrm>
            <a:off x="381000" y="2209801"/>
            <a:ext cx="3962400" cy="2235200"/>
          </a:xfrm>
        </p:spPr>
        <p:txBody>
          <a:bodyPr>
            <a:noAutofit/>
          </a:bodyPr>
          <a:lstStyle>
            <a:lvl1pPr marL="0" indent="0" algn="l">
              <a:defRPr sz="3600">
                <a:effectLst/>
                <a:latin typeface="PermianSlabSerifTypeface" pitchFamily="50" charset="0"/>
              </a:defRPr>
            </a:lvl1pPr>
          </a:lstStyle>
          <a:p>
            <a:r>
              <a:rPr lang="en-US"/>
              <a:t>Click to edit Master title style</a:t>
            </a:r>
            <a:endParaRPr lang="en-US" dirty="0"/>
          </a:p>
        </p:txBody>
      </p:sp>
      <p:sp>
        <p:nvSpPr>
          <p:cNvPr id="12" name="Text Placeholder 11"/>
          <p:cNvSpPr>
            <a:spLocks noGrp="1"/>
          </p:cNvSpPr>
          <p:nvPr>
            <p:ph type="body" sz="quarter" idx="11" hasCustomPrompt="1"/>
          </p:nvPr>
        </p:nvSpPr>
        <p:spPr>
          <a:xfrm>
            <a:off x="381000" y="5562600"/>
            <a:ext cx="4038600" cy="1117600"/>
          </a:xfrm>
        </p:spPr>
        <p:txBody>
          <a:bodyPr anchor="b">
            <a:normAutofit/>
          </a:bodyPr>
          <a:lstStyle>
            <a:lvl1pPr marL="0" indent="0">
              <a:buNone/>
              <a:defRPr sz="110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Name, Position</a:t>
            </a:r>
          </a:p>
          <a:p>
            <a:pPr lvl="0"/>
            <a:r>
              <a:rPr lang="en-US" dirty="0"/>
              <a:t>Date</a:t>
            </a:r>
          </a:p>
        </p:txBody>
      </p:sp>
      <p:sp>
        <p:nvSpPr>
          <p:cNvPr id="14" name="Text Placeholder 13"/>
          <p:cNvSpPr>
            <a:spLocks noGrp="1"/>
          </p:cNvSpPr>
          <p:nvPr>
            <p:ph type="body" sz="quarter" idx="12" hasCustomPrompt="1"/>
          </p:nvPr>
        </p:nvSpPr>
        <p:spPr>
          <a:xfrm>
            <a:off x="381000" y="4445001"/>
            <a:ext cx="3962400" cy="812800"/>
          </a:xfrm>
        </p:spPr>
        <p:txBody>
          <a:bodyPr>
            <a:normAutofit/>
          </a:bodyPr>
          <a:lstStyle>
            <a:lvl1pPr marL="0" indent="0">
              <a:buNone/>
              <a:defRPr sz="2800">
                <a:solidFill>
                  <a:schemeClr val="accent5"/>
                </a:solidFill>
                <a:latin typeface="PermianSlabSerifTypeface" pitchFamily="50" charset="0"/>
              </a:defRPr>
            </a:lvl1pPr>
          </a:lstStyle>
          <a:p>
            <a:pPr lvl="0"/>
            <a:r>
              <a:rPr lang="en-US" dirty="0"/>
              <a:t>Sub-Title</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6628" y="422909"/>
            <a:ext cx="2766540" cy="1196342"/>
          </a:xfrm>
          <a:prstGeom prst="rect">
            <a:avLst/>
          </a:prstGeom>
        </p:spPr>
      </p:pic>
    </p:spTree>
    <p:extLst>
      <p:ext uri="{BB962C8B-B14F-4D97-AF65-F5344CB8AC3E}">
        <p14:creationId xmlns:p14="http://schemas.microsoft.com/office/powerpoint/2010/main" val="2255976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ub-Title">
    <p:spTree>
      <p:nvGrpSpPr>
        <p:cNvPr id="1" name=""/>
        <p:cNvGrpSpPr/>
        <p:nvPr/>
      </p:nvGrpSpPr>
      <p:grpSpPr>
        <a:xfrm>
          <a:off x="0" y="0"/>
          <a:ext cx="0" cy="0"/>
          <a:chOff x="0" y="0"/>
          <a:chExt cx="0" cy="0"/>
        </a:xfrm>
      </p:grpSpPr>
      <p:sp>
        <p:nvSpPr>
          <p:cNvPr id="4" name="Rectangle 3"/>
          <p:cNvSpPr/>
          <p:nvPr userDrawn="1"/>
        </p:nvSpPr>
        <p:spPr>
          <a:xfrm>
            <a:off x="3200400" y="3874770"/>
            <a:ext cx="5943600" cy="22402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3276600" y="3962400"/>
            <a:ext cx="5715000" cy="2057400"/>
          </a:xfrm>
        </p:spPr>
        <p:txBody>
          <a:bodyPr/>
          <a:lstStyle>
            <a:lvl1pPr algn="r">
              <a:defRPr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dirty="0"/>
              <a:t>Click to edit Master title style</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525" y="3321685"/>
            <a:ext cx="3346450" cy="3346450"/>
          </a:xfrm>
          <a:prstGeom prst="rect">
            <a:avLst/>
          </a:prstGeom>
          <a:noFill/>
          <a:ln>
            <a:noFill/>
          </a:ln>
        </p:spPr>
      </p:pic>
    </p:spTree>
    <p:extLst>
      <p:ext uri="{BB962C8B-B14F-4D97-AF65-F5344CB8AC3E}">
        <p14:creationId xmlns:p14="http://schemas.microsoft.com/office/powerpoint/2010/main" val="2854890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Body - TN Mark">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152400" y="1143000"/>
            <a:ext cx="8839200" cy="5562600"/>
          </a:xfrm>
        </p:spPr>
        <p:txBody>
          <a:bodyPr>
            <a:normAutofit/>
          </a:bodyPr>
          <a:lstStyle>
            <a:lvl1pPr>
              <a:buClr>
                <a:schemeClr val="bg2"/>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bg2"/>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bg2"/>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05800" y="6019800"/>
            <a:ext cx="866774" cy="866774"/>
          </a:xfrm>
          <a:prstGeom prst="rect">
            <a:avLst/>
          </a:prstGeom>
        </p:spPr>
      </p:pic>
    </p:spTree>
    <p:extLst>
      <p:ext uri="{BB962C8B-B14F-4D97-AF65-F5344CB8AC3E}">
        <p14:creationId xmlns:p14="http://schemas.microsoft.com/office/powerpoint/2010/main" val="18999786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ody">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28600" y="1193804"/>
            <a:ext cx="8763000" cy="4958462"/>
          </a:xfrm>
        </p:spPr>
        <p:txBody>
          <a:bodyPr>
            <a:normAutofit/>
          </a:bodyPr>
          <a:lstStyle>
            <a:lvl1pPr>
              <a:buClr>
                <a:schemeClr val="bg2"/>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bg2"/>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bg2"/>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3"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r="24775"/>
          <a:stretch/>
        </p:blipFill>
        <p:spPr>
          <a:xfrm>
            <a:off x="41910" y="6152266"/>
            <a:ext cx="1272540" cy="731520"/>
          </a:xfrm>
          <a:prstGeom prst="rect">
            <a:avLst/>
          </a:prstGeom>
        </p:spPr>
      </p:pic>
    </p:spTree>
    <p:extLst>
      <p:ext uri="{BB962C8B-B14F-4D97-AF65-F5344CB8AC3E}">
        <p14:creationId xmlns:p14="http://schemas.microsoft.com/office/powerpoint/2010/main" val="7838844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Body - Red">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28600" y="1193800"/>
            <a:ext cx="8763000" cy="4958465"/>
          </a:xfrm>
        </p:spPr>
        <p:txBody>
          <a:bodyPr>
            <a:normAutofit/>
          </a:bodyPr>
          <a:lstStyle>
            <a:lvl1pPr>
              <a:buClr>
                <a:srgbClr val="FF0F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F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F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990602"/>
            <a:ext cx="9144000" cy="88900"/>
          </a:xfrm>
          <a:prstGeom prst="rect">
            <a:avLst/>
          </a:prstGeom>
          <a:solidFill>
            <a:srgbClr val="FF0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r="24775"/>
          <a:stretch/>
        </p:blipFill>
        <p:spPr>
          <a:xfrm>
            <a:off x="41910" y="6152266"/>
            <a:ext cx="1272540" cy="731520"/>
          </a:xfrm>
          <a:prstGeom prst="rect">
            <a:avLst/>
          </a:prstGeom>
        </p:spPr>
      </p:pic>
    </p:spTree>
    <p:extLst>
      <p:ext uri="{BB962C8B-B14F-4D97-AF65-F5344CB8AC3E}">
        <p14:creationId xmlns:p14="http://schemas.microsoft.com/office/powerpoint/2010/main" val="2770656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dy - Orange">
    <p:spTree>
      <p:nvGrpSpPr>
        <p:cNvPr id="1" name=""/>
        <p:cNvGrpSpPr/>
        <p:nvPr/>
      </p:nvGrpSpPr>
      <p:grpSpPr>
        <a:xfrm>
          <a:off x="0" y="0"/>
          <a:ext cx="0" cy="0"/>
          <a:chOff x="0" y="0"/>
          <a:chExt cx="0" cy="0"/>
        </a:xfrm>
      </p:grpSpPr>
      <p:sp>
        <p:nvSpPr>
          <p:cNvPr id="12" name="Rectangle 11"/>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14" name="Content Placeholder 2"/>
          <p:cNvSpPr>
            <a:spLocks noGrp="1"/>
          </p:cNvSpPr>
          <p:nvPr>
            <p:ph idx="1"/>
          </p:nvPr>
        </p:nvSpPr>
        <p:spPr>
          <a:xfrm>
            <a:off x="228600" y="1193800"/>
            <a:ext cx="8763000" cy="4958465"/>
          </a:xfrm>
        </p:spPr>
        <p:txBody>
          <a:bodyPr>
            <a:normAutofit/>
          </a:bodyPr>
          <a:lstStyle>
            <a:lvl1pPr>
              <a:buClr>
                <a:schemeClr val="accent3"/>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3"/>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3"/>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3"/>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3"/>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Rectangle 16"/>
          <p:cNvSpPr/>
          <p:nvPr userDrawn="1"/>
        </p:nvSpPr>
        <p:spPr>
          <a:xfrm>
            <a:off x="0" y="990602"/>
            <a:ext cx="9144000" cy="88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r="24775"/>
          <a:stretch/>
        </p:blipFill>
        <p:spPr>
          <a:xfrm>
            <a:off x="41910" y="6152266"/>
            <a:ext cx="1272540" cy="731520"/>
          </a:xfrm>
          <a:prstGeom prst="rect">
            <a:avLst/>
          </a:prstGeom>
        </p:spPr>
      </p:pic>
    </p:spTree>
    <p:extLst>
      <p:ext uri="{BB962C8B-B14F-4D97-AF65-F5344CB8AC3E}">
        <p14:creationId xmlns:p14="http://schemas.microsoft.com/office/powerpoint/2010/main" val="2563395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Body - Blue">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28600" y="1193800"/>
            <a:ext cx="8763000" cy="4958465"/>
          </a:xfrm>
        </p:spPr>
        <p:txBody>
          <a:bodyPr>
            <a:normAutofit/>
          </a:bodyPr>
          <a:lstStyle>
            <a:lvl1pPr>
              <a:buClr>
                <a:schemeClr val="accent1"/>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1"/>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1"/>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1"/>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1"/>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990602"/>
            <a:ext cx="9144000" cy="889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r="24775"/>
          <a:stretch/>
        </p:blipFill>
        <p:spPr>
          <a:xfrm>
            <a:off x="41910" y="6152266"/>
            <a:ext cx="1272540" cy="731520"/>
          </a:xfrm>
          <a:prstGeom prst="rect">
            <a:avLst/>
          </a:prstGeom>
        </p:spPr>
      </p:pic>
    </p:spTree>
    <p:extLst>
      <p:ext uri="{BB962C8B-B14F-4D97-AF65-F5344CB8AC3E}">
        <p14:creationId xmlns:p14="http://schemas.microsoft.com/office/powerpoint/2010/main" val="2335100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Body - YellowGreen">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28600" y="1193800"/>
            <a:ext cx="8763000" cy="4958465"/>
          </a:xfrm>
        </p:spPr>
        <p:txBody>
          <a:bodyPr>
            <a:normAutofit/>
          </a:bodyPr>
          <a:lstStyle>
            <a:lvl1pPr>
              <a:buClr>
                <a:schemeClr val="accent2"/>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2"/>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2"/>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2"/>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2"/>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990602"/>
            <a:ext cx="9144000" cy="88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r="24775"/>
          <a:stretch/>
        </p:blipFill>
        <p:spPr>
          <a:xfrm>
            <a:off x="41910" y="6152266"/>
            <a:ext cx="1272540" cy="731520"/>
          </a:xfrm>
          <a:prstGeom prst="rect">
            <a:avLst/>
          </a:prstGeom>
        </p:spPr>
      </p:pic>
    </p:spTree>
    <p:extLst>
      <p:ext uri="{BB962C8B-B14F-4D97-AF65-F5344CB8AC3E}">
        <p14:creationId xmlns:p14="http://schemas.microsoft.com/office/powerpoint/2010/main" val="28832673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24200" y="6416675"/>
            <a:ext cx="2895600" cy="365125"/>
          </a:xfrm>
          <a:prstGeom prst="rect">
            <a:avLst/>
          </a:prstGeom>
        </p:spPr>
        <p:txBody>
          <a:bodyPr vert="horz" lIns="91440" tIns="45720" rIns="91440" bIns="45720" rtlCol="0" anchor="b"/>
          <a:lstStyle>
            <a:lvl1pPr algn="ct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7" name="Slide Number Placeholder 5"/>
          <p:cNvSpPr>
            <a:spLocks noGrp="1"/>
          </p:cNvSpPr>
          <p:nvPr>
            <p:ph type="sldNum" sz="quarter" idx="4"/>
          </p:nvPr>
        </p:nvSpPr>
        <p:spPr>
          <a:xfrm>
            <a:off x="6858000" y="6410326"/>
            <a:ext cx="2133600" cy="365125"/>
          </a:xfrm>
          <a:prstGeom prst="rect">
            <a:avLst/>
          </a:prstGeom>
        </p:spPr>
        <p:txBody>
          <a:bodyPr anchor="b"/>
          <a:lstStyle>
            <a:lvl1pPr algn="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spTree>
    <p:extLst>
      <p:ext uri="{BB962C8B-B14F-4D97-AF65-F5344CB8AC3E}">
        <p14:creationId xmlns:p14="http://schemas.microsoft.com/office/powerpoint/2010/main" val="1143005989"/>
      </p:ext>
    </p:extLst>
  </p:cSld>
  <p:clrMap bg1="lt1" tx1="dk1" bg2="lt2" tx2="dk2" accent1="accent1" accent2="accent2" accent3="accent3" accent4="accent4" accent5="accent5" accent6="accent6" hlink="hlink" folHlink="folHlink"/>
  <p:sldLayoutIdLst>
    <p:sldLayoutId id="2147483660" r:id="rId1"/>
    <p:sldLayoutId id="2147483670" r:id="rId2"/>
    <p:sldLayoutId id="2147483649" r:id="rId3"/>
    <p:sldLayoutId id="2147483680" r:id="rId4"/>
    <p:sldLayoutId id="2147483671" r:id="rId5"/>
    <p:sldLayoutId id="2147483668" r:id="rId6"/>
    <p:sldLayoutId id="2147483665" r:id="rId7"/>
    <p:sldLayoutId id="2147483672" r:id="rId8"/>
    <p:sldLayoutId id="2147483673" r:id="rId9"/>
    <p:sldLayoutId id="2147483679" r:id="rId10"/>
    <p:sldLayoutId id="2147483674" r:id="rId11"/>
    <p:sldLayoutId id="2147483662" r:id="rId12"/>
    <p:sldLayoutId id="2147483663" r:id="rId13"/>
    <p:sldLayoutId id="2147483676" r:id="rId14"/>
    <p:sldLayoutId id="2147483677" r:id="rId15"/>
    <p:sldLayoutId id="2147483675" r:id="rId16"/>
    <p:sldLayoutId id="2147483678" r:id="rId1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mailto:mark.ctr.falen@faa.gov" TargetMode="Externa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s://notams.aim.faa.gov/dnotam/"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hyperlink" Target="https://www.faa.gov/documentLibrary/media/Advisory_Circular/AC_150_5200-28F.pdf" TargetMode="External"/><Relationship Id="rId2" Type="http://schemas.openxmlformats.org/officeDocument/2006/relationships/hyperlink" Target="https://notams.aim.faa.gov/nmarptuserguide.pdf" TargetMode="External"/><Relationship Id="rId1" Type="http://schemas.openxmlformats.org/officeDocument/2006/relationships/slideLayout" Target="../slideLayouts/slideLayout4.xml"/><Relationship Id="rId5" Type="http://schemas.openxmlformats.org/officeDocument/2006/relationships/hyperlink" Target="https://www.faa.gov/documentLibrary/media/Order/7930.2S_Notices_to_Airmen_(NOTAM).pdf" TargetMode="External"/><Relationship Id="rId4" Type="http://schemas.openxmlformats.org/officeDocument/2006/relationships/hyperlink" Target="https://notams.aim.faa.gov/notamSearch/nsapp.html#/"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idreflections.blogspot.com/2015/04/micro-learning-as-workplace-learning.html" TargetMode="External"/><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www.faa.gov/documentLibrary/media/Order/7930.2S_Bsc_w_Chg_1_dtd_12_4_20.pdf"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hyperlink" Target="https://www.publicdomainpictures.net/view-image.php?image=42217&amp;picture=&amp;jazyk=NL" TargetMode="Externa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NOTAMs</a:t>
            </a:r>
            <a:br>
              <a:rPr lang="en-US" dirty="0"/>
            </a:br>
            <a:r>
              <a:rPr lang="en-US" dirty="0"/>
              <a:t>(Notice To Airmen)</a:t>
            </a:r>
          </a:p>
        </p:txBody>
      </p:sp>
    </p:spTree>
    <p:extLst>
      <p:ext uri="{BB962C8B-B14F-4D97-AF65-F5344CB8AC3E}">
        <p14:creationId xmlns:p14="http://schemas.microsoft.com/office/powerpoint/2010/main" val="4792601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5A2FF-33EA-480B-AD17-72A48BAC2456}"/>
              </a:ext>
            </a:extLst>
          </p:cNvPr>
          <p:cNvSpPr>
            <a:spLocks noGrp="1"/>
          </p:cNvSpPr>
          <p:nvPr>
            <p:ph type="title"/>
          </p:nvPr>
        </p:nvSpPr>
        <p:spPr/>
        <p:txBody>
          <a:bodyPr/>
          <a:lstStyle/>
          <a:p>
            <a:r>
              <a:rPr lang="en-US" dirty="0"/>
              <a:t>NOTAM Examples </a:t>
            </a:r>
          </a:p>
        </p:txBody>
      </p:sp>
      <p:sp>
        <p:nvSpPr>
          <p:cNvPr id="3" name="Content Placeholder 2">
            <a:extLst>
              <a:ext uri="{FF2B5EF4-FFF2-40B4-BE49-F238E27FC236}">
                <a16:creationId xmlns:a16="http://schemas.microsoft.com/office/drawing/2014/main" id="{63D15A08-B5EB-4806-B2F2-258826F56CA7}"/>
              </a:ext>
            </a:extLst>
          </p:cNvPr>
          <p:cNvSpPr>
            <a:spLocks noGrp="1"/>
          </p:cNvSpPr>
          <p:nvPr>
            <p:ph idx="1"/>
          </p:nvPr>
        </p:nvSpPr>
        <p:spPr/>
        <p:txBody>
          <a:bodyPr/>
          <a:lstStyle/>
          <a:p>
            <a:r>
              <a:rPr lang="en-US" dirty="0"/>
              <a:t> </a:t>
            </a:r>
            <a:r>
              <a:rPr lang="en-US" b="1" dirty="0"/>
              <a:t>04/517 (A1129/20) </a:t>
            </a:r>
            <a:r>
              <a:rPr lang="en-US" dirty="0"/>
              <a:t>- </a:t>
            </a:r>
            <a:r>
              <a:rPr lang="en-US" dirty="0">
                <a:highlight>
                  <a:srgbClr val="FFFF00"/>
                </a:highlight>
              </a:rPr>
              <a:t>OBST</a:t>
            </a:r>
            <a:r>
              <a:rPr lang="en-US" dirty="0"/>
              <a:t> CRANE (ASN 2018-ASO-5449-NRA) 360746N0863957W (0.7NM ENE BNA) 877FT (300FT AGL) FLAGGED AND LGTD DLY 1100-2300. 30 APR 11:00 2020 UNTIL 30 AUG 23:00 2020. CREATED: 30 APR 04:59 2020</a:t>
            </a:r>
          </a:p>
          <a:p>
            <a:pPr lvl="1"/>
            <a:r>
              <a:rPr lang="en-US" dirty="0"/>
              <a:t>Obstruction crane (Aeronautical Study Number 2018-ASO-5516-NRA) at (</a:t>
            </a:r>
            <a:r>
              <a:rPr lang="en-US" dirty="0" err="1"/>
              <a:t>lat</a:t>
            </a:r>
            <a:r>
              <a:rPr lang="en-US" dirty="0"/>
              <a:t> and long position) 0.7 nautical miles East/North East of BNA, 877 ft tall (300FT above ground level), flagged and lighted daily from 11 am to 11 pm. From April 30, 2020 until August 30, 2020 at 11 pm. Created on April 30, 2020 at 4:59 am. </a:t>
            </a:r>
          </a:p>
          <a:p>
            <a:endParaRPr lang="en-US" dirty="0"/>
          </a:p>
        </p:txBody>
      </p:sp>
    </p:spTree>
    <p:extLst>
      <p:ext uri="{BB962C8B-B14F-4D97-AF65-F5344CB8AC3E}">
        <p14:creationId xmlns:p14="http://schemas.microsoft.com/office/powerpoint/2010/main" val="15443049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CC53F-7E7C-4F79-8C94-36FCE2C5B14F}"/>
              </a:ext>
            </a:extLst>
          </p:cNvPr>
          <p:cNvSpPr>
            <a:spLocks noGrp="1"/>
          </p:cNvSpPr>
          <p:nvPr>
            <p:ph type="title"/>
          </p:nvPr>
        </p:nvSpPr>
        <p:spPr/>
        <p:txBody>
          <a:bodyPr/>
          <a:lstStyle/>
          <a:p>
            <a:r>
              <a:rPr lang="en-US" dirty="0"/>
              <a:t>NOTAM Examples</a:t>
            </a:r>
          </a:p>
        </p:txBody>
      </p:sp>
      <p:sp>
        <p:nvSpPr>
          <p:cNvPr id="3" name="Content Placeholder 2">
            <a:extLst>
              <a:ext uri="{FF2B5EF4-FFF2-40B4-BE49-F238E27FC236}">
                <a16:creationId xmlns:a16="http://schemas.microsoft.com/office/drawing/2014/main" id="{009C0AD7-FE34-4A7F-BB9F-766F72BB3E44}"/>
              </a:ext>
            </a:extLst>
          </p:cNvPr>
          <p:cNvSpPr>
            <a:spLocks noGrp="1"/>
          </p:cNvSpPr>
          <p:nvPr>
            <p:ph idx="1"/>
          </p:nvPr>
        </p:nvSpPr>
        <p:spPr/>
        <p:txBody>
          <a:bodyPr/>
          <a:lstStyle/>
          <a:p>
            <a:r>
              <a:rPr lang="en-US" dirty="0">
                <a:solidFill>
                  <a:srgbClr val="333333"/>
                </a:solidFill>
                <a:latin typeface="Helvetica Neue"/>
              </a:rPr>
              <a:t>!OWB 12/010 OWB TWY C3 CLSD 2012101606-2012151600</a:t>
            </a:r>
          </a:p>
          <a:p>
            <a:pPr lvl="1"/>
            <a:r>
              <a:rPr lang="en-US" dirty="0">
                <a:solidFill>
                  <a:srgbClr val="333333"/>
                </a:solidFill>
                <a:latin typeface="Helvetica Neue"/>
              </a:rPr>
              <a:t>Owensboro Airport, Taxiway C3 closed from December 10</a:t>
            </a:r>
            <a:r>
              <a:rPr lang="en-US" baseline="30000" dirty="0">
                <a:solidFill>
                  <a:srgbClr val="333333"/>
                </a:solidFill>
                <a:latin typeface="Helvetica Neue"/>
              </a:rPr>
              <a:t>th</a:t>
            </a:r>
            <a:r>
              <a:rPr lang="en-US" dirty="0">
                <a:solidFill>
                  <a:srgbClr val="333333"/>
                </a:solidFill>
                <a:latin typeface="Helvetica Neue"/>
              </a:rPr>
              <a:t>, 2020 at 1606 to December 15</a:t>
            </a:r>
            <a:r>
              <a:rPr lang="en-US" baseline="30000" dirty="0">
                <a:solidFill>
                  <a:srgbClr val="333333"/>
                </a:solidFill>
                <a:latin typeface="Helvetica Neue"/>
              </a:rPr>
              <a:t>th</a:t>
            </a:r>
            <a:r>
              <a:rPr lang="en-US" dirty="0">
                <a:solidFill>
                  <a:srgbClr val="333333"/>
                </a:solidFill>
                <a:latin typeface="Helvetica Neue"/>
              </a:rPr>
              <a:t>, 2020 at 1600</a:t>
            </a:r>
          </a:p>
          <a:p>
            <a:r>
              <a:rPr lang="nl-NL" dirty="0"/>
              <a:t>!HSV 11/022 HSV RWY 18R ALS U/S 2011160700-2109101500</a:t>
            </a:r>
          </a:p>
          <a:p>
            <a:pPr lvl="1"/>
            <a:r>
              <a:rPr lang="nl-NL" dirty="0"/>
              <a:t>Huntsville Executive, Runway 18R (Right) ALS (airport lighting system) unusable from November 16, 2020 at 07:00 to September 10, 2021 at 15:00</a:t>
            </a:r>
          </a:p>
          <a:p>
            <a:r>
              <a:rPr lang="fr-FR" dirty="0"/>
              <a:t>!CSV 10/008 CSV RWY 26 PAPI UNUSABLE 2010081220-2104082111EST</a:t>
            </a:r>
          </a:p>
          <a:p>
            <a:pPr lvl="1"/>
            <a:r>
              <a:rPr lang="en-US" dirty="0"/>
              <a:t>Crossville Memorial-Whitson Field, Runway 26 PAPI (precision approach path indicator) unusable from October 8</a:t>
            </a:r>
            <a:r>
              <a:rPr lang="en-US" baseline="30000" dirty="0"/>
              <a:t>th</a:t>
            </a:r>
            <a:r>
              <a:rPr lang="en-US" dirty="0"/>
              <a:t>, 2020 at 12:20 (UTC) to April 8</a:t>
            </a:r>
            <a:r>
              <a:rPr lang="en-US" baseline="30000" dirty="0"/>
              <a:t>th</a:t>
            </a:r>
            <a:r>
              <a:rPr lang="en-US" dirty="0"/>
              <a:t>, 2021 at 21:11</a:t>
            </a:r>
          </a:p>
        </p:txBody>
      </p:sp>
    </p:spTree>
    <p:extLst>
      <p:ext uri="{BB962C8B-B14F-4D97-AF65-F5344CB8AC3E}">
        <p14:creationId xmlns:p14="http://schemas.microsoft.com/office/powerpoint/2010/main" val="26021815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138B7-F480-43E8-8639-3E05384A2A04}"/>
              </a:ext>
            </a:extLst>
          </p:cNvPr>
          <p:cNvSpPr>
            <a:spLocks noGrp="1"/>
          </p:cNvSpPr>
          <p:nvPr>
            <p:ph type="title"/>
          </p:nvPr>
        </p:nvSpPr>
        <p:spPr/>
        <p:txBody>
          <a:bodyPr/>
          <a:lstStyle/>
          <a:p>
            <a:r>
              <a:rPr lang="en-US" sz="2800" dirty="0"/>
              <a:t>NOTAM FORMAT- Attribute, Activity or Surface Designator </a:t>
            </a:r>
          </a:p>
        </p:txBody>
      </p:sp>
      <p:sp>
        <p:nvSpPr>
          <p:cNvPr id="3" name="Content Placeholder 2">
            <a:extLst>
              <a:ext uri="{FF2B5EF4-FFF2-40B4-BE49-F238E27FC236}">
                <a16:creationId xmlns:a16="http://schemas.microsoft.com/office/drawing/2014/main" id="{88C04226-D3EA-40A3-A564-579FF1D9407B}"/>
              </a:ext>
            </a:extLst>
          </p:cNvPr>
          <p:cNvSpPr>
            <a:spLocks noGrp="1"/>
          </p:cNvSpPr>
          <p:nvPr>
            <p:ph idx="1"/>
          </p:nvPr>
        </p:nvSpPr>
        <p:spPr/>
        <p:txBody>
          <a:bodyPr/>
          <a:lstStyle/>
          <a:p>
            <a:r>
              <a:rPr lang="en-US" dirty="0"/>
              <a:t> When using the keywords RWY, APRON, TWY, ETC. a surface designator must follow the keyword. </a:t>
            </a:r>
          </a:p>
          <a:p>
            <a:pPr lvl="1"/>
            <a:r>
              <a:rPr lang="en-US" dirty="0"/>
              <a:t>Example: …RWY </a:t>
            </a:r>
            <a:r>
              <a:rPr lang="en-US" u="sng" dirty="0"/>
              <a:t>03</a:t>
            </a:r>
            <a:r>
              <a:rPr lang="en-US" dirty="0"/>
              <a:t> CLSD…and…APRON </a:t>
            </a:r>
            <a:r>
              <a:rPr lang="en-US" u="sng" dirty="0"/>
              <a:t>MAIN RAMP </a:t>
            </a:r>
            <a:r>
              <a:rPr lang="en-US" dirty="0"/>
              <a:t>CLSD… and…TWY </a:t>
            </a:r>
            <a:r>
              <a:rPr lang="en-US" u="sng" dirty="0"/>
              <a:t>DB</a:t>
            </a:r>
            <a:r>
              <a:rPr lang="en-US" dirty="0"/>
              <a:t> OPN…</a:t>
            </a:r>
          </a:p>
          <a:p>
            <a:pPr lvl="2"/>
            <a:r>
              <a:rPr lang="en-US" dirty="0"/>
              <a:t> Notice the attribute follows the keyword (RWY, APRON, TWY).</a:t>
            </a:r>
          </a:p>
        </p:txBody>
      </p:sp>
    </p:spTree>
    <p:extLst>
      <p:ext uri="{BB962C8B-B14F-4D97-AF65-F5344CB8AC3E}">
        <p14:creationId xmlns:p14="http://schemas.microsoft.com/office/powerpoint/2010/main" val="8890038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48394-EA5A-46B7-BD61-E7948FAAF2E7}"/>
              </a:ext>
            </a:extLst>
          </p:cNvPr>
          <p:cNvSpPr>
            <a:spLocks noGrp="1"/>
          </p:cNvSpPr>
          <p:nvPr>
            <p:ph type="title"/>
          </p:nvPr>
        </p:nvSpPr>
        <p:spPr/>
        <p:txBody>
          <a:bodyPr/>
          <a:lstStyle/>
          <a:p>
            <a:r>
              <a:rPr lang="en-US" dirty="0"/>
              <a:t>NOTAM Components (When Needed) </a:t>
            </a:r>
          </a:p>
        </p:txBody>
      </p:sp>
      <p:sp>
        <p:nvSpPr>
          <p:cNvPr id="3" name="Content Placeholder 2">
            <a:extLst>
              <a:ext uri="{FF2B5EF4-FFF2-40B4-BE49-F238E27FC236}">
                <a16:creationId xmlns:a16="http://schemas.microsoft.com/office/drawing/2014/main" id="{E8CA09FF-7C22-42EA-91F2-32B4470FB4A6}"/>
              </a:ext>
            </a:extLst>
          </p:cNvPr>
          <p:cNvSpPr>
            <a:spLocks noGrp="1"/>
          </p:cNvSpPr>
          <p:nvPr>
            <p:ph idx="1"/>
          </p:nvPr>
        </p:nvSpPr>
        <p:spPr/>
        <p:txBody>
          <a:bodyPr>
            <a:normAutofit fontScale="92500" lnSpcReduction="10000"/>
          </a:bodyPr>
          <a:lstStyle/>
          <a:p>
            <a:r>
              <a:rPr lang="en-US" dirty="0"/>
              <a:t>Schedule </a:t>
            </a:r>
          </a:p>
          <a:p>
            <a:r>
              <a:rPr lang="en-US" dirty="0"/>
              <a:t>Start of Activity, end of activity </a:t>
            </a:r>
          </a:p>
          <a:p>
            <a:r>
              <a:rPr lang="en-US" dirty="0"/>
              <a:t>Remarks </a:t>
            </a:r>
          </a:p>
          <a:p>
            <a:pPr lvl="1"/>
            <a:r>
              <a:rPr lang="en-US" dirty="0"/>
              <a:t>Any additional pieces of beneficial information for the pilots</a:t>
            </a:r>
          </a:p>
          <a:p>
            <a:r>
              <a:rPr lang="en-US" dirty="0"/>
              <a:t>Condition </a:t>
            </a:r>
          </a:p>
          <a:p>
            <a:pPr lvl="1"/>
            <a:r>
              <a:rPr lang="en-US" dirty="0"/>
              <a:t>U/S – Unserviceable </a:t>
            </a:r>
          </a:p>
          <a:p>
            <a:pPr lvl="1"/>
            <a:r>
              <a:rPr lang="en-US" dirty="0"/>
              <a:t>OPN – Open </a:t>
            </a:r>
          </a:p>
          <a:p>
            <a:pPr lvl="1"/>
            <a:r>
              <a:rPr lang="en-US" dirty="0"/>
              <a:t>ACT – Active </a:t>
            </a:r>
          </a:p>
          <a:p>
            <a:pPr lvl="1"/>
            <a:r>
              <a:rPr lang="en-US" dirty="0"/>
              <a:t>CLSD – Closed </a:t>
            </a:r>
          </a:p>
          <a:p>
            <a:r>
              <a:rPr lang="en-US" dirty="0"/>
              <a:t>Location Description </a:t>
            </a:r>
          </a:p>
          <a:p>
            <a:pPr lvl="1"/>
            <a:r>
              <a:rPr lang="en-US" dirty="0"/>
              <a:t>EX: …SOUTHEAST SIDE FOR RWY 18/32</a:t>
            </a:r>
          </a:p>
          <a:p>
            <a:r>
              <a:rPr lang="en-US" dirty="0"/>
              <a:t>Facility, Feature, Service, System</a:t>
            </a:r>
          </a:p>
          <a:p>
            <a:pPr lvl="1"/>
            <a:r>
              <a:rPr lang="en-US" dirty="0"/>
              <a:t>EX: …TWY A HLDG PSN SIGN… </a:t>
            </a:r>
          </a:p>
          <a:p>
            <a:r>
              <a:rPr lang="en-US" dirty="0"/>
              <a:t>Surface Segments </a:t>
            </a:r>
          </a:p>
          <a:p>
            <a:pPr lvl="1"/>
            <a:r>
              <a:rPr lang="en-US" dirty="0"/>
              <a:t>Indicates a portion of the surface, instead of the entire segment</a:t>
            </a:r>
          </a:p>
          <a:p>
            <a:pPr lvl="1"/>
            <a:r>
              <a:rPr lang="en-US" dirty="0"/>
              <a:t>EX: …South 100FT… , ….BTN TWY C and TWY B….</a:t>
            </a:r>
          </a:p>
          <a:p>
            <a:pPr marL="457200" lvl="1" indent="0">
              <a:buNone/>
            </a:pPr>
            <a:endParaRPr lang="en-US" dirty="0"/>
          </a:p>
          <a:p>
            <a:pPr marL="457200" lvl="1" indent="0">
              <a:buNone/>
            </a:pPr>
            <a:endParaRPr lang="en-US" dirty="0"/>
          </a:p>
          <a:p>
            <a:pPr marL="457200" lvl="1" indent="0">
              <a:buNone/>
            </a:pPr>
            <a:endParaRPr lang="en-US" dirty="0"/>
          </a:p>
        </p:txBody>
      </p:sp>
    </p:spTree>
    <p:extLst>
      <p:ext uri="{BB962C8B-B14F-4D97-AF65-F5344CB8AC3E}">
        <p14:creationId xmlns:p14="http://schemas.microsoft.com/office/powerpoint/2010/main" val="30610381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5CFA3-1CC3-4375-9623-85FE56DF08D5}"/>
              </a:ext>
            </a:extLst>
          </p:cNvPr>
          <p:cNvSpPr>
            <a:spLocks noGrp="1"/>
          </p:cNvSpPr>
          <p:nvPr>
            <p:ph type="title"/>
          </p:nvPr>
        </p:nvSpPr>
        <p:spPr/>
        <p:txBody>
          <a:bodyPr/>
          <a:lstStyle/>
          <a:p>
            <a:r>
              <a:rPr lang="en-US" dirty="0"/>
              <a:t>When to Issue a NOTAM </a:t>
            </a:r>
          </a:p>
        </p:txBody>
      </p:sp>
      <p:sp>
        <p:nvSpPr>
          <p:cNvPr id="3" name="Content Placeholder 2">
            <a:extLst>
              <a:ext uri="{FF2B5EF4-FFF2-40B4-BE49-F238E27FC236}">
                <a16:creationId xmlns:a16="http://schemas.microsoft.com/office/drawing/2014/main" id="{5AC5E170-2987-4B8F-877C-B2BA7DB1819C}"/>
              </a:ext>
            </a:extLst>
          </p:cNvPr>
          <p:cNvSpPr>
            <a:spLocks noGrp="1"/>
          </p:cNvSpPr>
          <p:nvPr>
            <p:ph idx="1"/>
          </p:nvPr>
        </p:nvSpPr>
        <p:spPr/>
        <p:txBody>
          <a:bodyPr/>
          <a:lstStyle/>
          <a:p>
            <a:r>
              <a:rPr lang="en-US" dirty="0"/>
              <a:t>Runway Closures </a:t>
            </a:r>
          </a:p>
          <a:p>
            <a:r>
              <a:rPr lang="en-US" dirty="0"/>
              <a:t>Taxiway closures </a:t>
            </a:r>
          </a:p>
          <a:p>
            <a:r>
              <a:rPr lang="en-US" dirty="0"/>
              <a:t>Lighting Issues </a:t>
            </a:r>
          </a:p>
          <a:p>
            <a:r>
              <a:rPr lang="en-US" dirty="0"/>
              <a:t>Fuel not available </a:t>
            </a:r>
          </a:p>
          <a:p>
            <a:r>
              <a:rPr lang="en-US" dirty="0"/>
              <a:t>Airshows </a:t>
            </a:r>
          </a:p>
          <a:p>
            <a:r>
              <a:rPr lang="en-US" dirty="0"/>
              <a:t>ILS Equipment outage </a:t>
            </a:r>
          </a:p>
          <a:p>
            <a:r>
              <a:rPr lang="en-US" dirty="0"/>
              <a:t>Drone usage </a:t>
            </a:r>
          </a:p>
          <a:p>
            <a:r>
              <a:rPr lang="en-US" dirty="0"/>
              <a:t>New obstruction in the vicinity of the airport/airspace </a:t>
            </a:r>
          </a:p>
        </p:txBody>
      </p:sp>
    </p:spTree>
    <p:extLst>
      <p:ext uri="{BB962C8B-B14F-4D97-AF65-F5344CB8AC3E}">
        <p14:creationId xmlns:p14="http://schemas.microsoft.com/office/powerpoint/2010/main" val="30703800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F3456-0EF3-474C-BC23-A3A91FB862D1}"/>
              </a:ext>
            </a:extLst>
          </p:cNvPr>
          <p:cNvSpPr>
            <a:spLocks noGrp="1"/>
          </p:cNvSpPr>
          <p:nvPr>
            <p:ph type="ctrTitle"/>
          </p:nvPr>
        </p:nvSpPr>
        <p:spPr/>
        <p:txBody>
          <a:bodyPr>
            <a:normAutofit fontScale="90000"/>
          </a:bodyPr>
          <a:lstStyle/>
          <a:p>
            <a:r>
              <a:rPr lang="en-US" dirty="0"/>
              <a:t>How to Issue a NOTAM With NOTAM Manager</a:t>
            </a:r>
          </a:p>
        </p:txBody>
      </p:sp>
    </p:spTree>
    <p:extLst>
      <p:ext uri="{BB962C8B-B14F-4D97-AF65-F5344CB8AC3E}">
        <p14:creationId xmlns:p14="http://schemas.microsoft.com/office/powerpoint/2010/main" val="19021712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5883D-1C3C-494E-8514-32DEE89A3775}"/>
              </a:ext>
            </a:extLst>
          </p:cNvPr>
          <p:cNvSpPr>
            <a:spLocks noGrp="1"/>
          </p:cNvSpPr>
          <p:nvPr>
            <p:ph type="title"/>
          </p:nvPr>
        </p:nvSpPr>
        <p:spPr/>
        <p:txBody>
          <a:bodyPr/>
          <a:lstStyle/>
          <a:p>
            <a:r>
              <a:rPr lang="en-US" dirty="0"/>
              <a:t>Registering With NOTAM Manager </a:t>
            </a:r>
          </a:p>
        </p:txBody>
      </p:sp>
      <p:sp>
        <p:nvSpPr>
          <p:cNvPr id="6" name="Content Placeholder 5">
            <a:extLst>
              <a:ext uri="{FF2B5EF4-FFF2-40B4-BE49-F238E27FC236}">
                <a16:creationId xmlns:a16="http://schemas.microsoft.com/office/drawing/2014/main" id="{19BF26C9-A7BB-4CE8-AB1E-19D4359C6B24}"/>
              </a:ext>
            </a:extLst>
          </p:cNvPr>
          <p:cNvSpPr>
            <a:spLocks noGrp="1"/>
          </p:cNvSpPr>
          <p:nvPr>
            <p:ph idx="1"/>
          </p:nvPr>
        </p:nvSpPr>
        <p:spPr/>
        <p:txBody>
          <a:bodyPr/>
          <a:lstStyle/>
          <a:p>
            <a:r>
              <a:rPr lang="en-US" dirty="0"/>
              <a:t>When first registering a new airport, you will have to go through NOTAM Manager Orientation and Training. </a:t>
            </a:r>
          </a:p>
          <a:p>
            <a:pPr lvl="1"/>
            <a:r>
              <a:rPr lang="en-US" dirty="0"/>
              <a:t>Register as a new user and set up a time to do orientation with Mark Falen  </a:t>
            </a:r>
          </a:p>
          <a:p>
            <a:pPr lvl="2"/>
            <a:r>
              <a:rPr lang="en-US" u="sng" dirty="0">
                <a:solidFill>
                  <a:srgbClr val="0000FF"/>
                </a:solidFill>
                <a:latin typeface="Helvetica" panose="020B0604020202020204" pitchFamily="34" charset="0"/>
                <a:ea typeface="Calibri" panose="020F0502020204030204" pitchFamily="34" charset="0"/>
                <a:hlinkClick r:id="rId2">
                  <a:extLst>
                    <a:ext uri="{A12FA001-AC4F-418D-AE19-62706E023703}">
                      <ahyp:hlinkClr xmlns:ahyp="http://schemas.microsoft.com/office/drawing/2018/hyperlinkcolor" val="tx"/>
                    </a:ext>
                  </a:extLst>
                </a:hlinkClick>
              </a:rPr>
              <a:t>mark.ctr.falen@faa.gov</a:t>
            </a:r>
            <a:r>
              <a:rPr lang="en-US" sz="2400" dirty="0">
                <a:solidFill>
                  <a:srgbClr val="1F497D"/>
                </a:solidFill>
                <a:latin typeface="Calibri" panose="020F0502020204030204" pitchFamily="34" charset="0"/>
                <a:ea typeface="Calibri" panose="020F0502020204030204" pitchFamily="34" charset="0"/>
              </a:rPr>
              <a:t> </a:t>
            </a:r>
          </a:p>
          <a:p>
            <a:pPr lvl="1"/>
            <a:r>
              <a:rPr lang="en-US" dirty="0"/>
              <a:t>Once you have done orientation, you will then have an FAA required 3-hour NOTAM Manager training session to walk you through setting up your account and show you different techniques. </a:t>
            </a:r>
          </a:p>
        </p:txBody>
      </p:sp>
      <p:pic>
        <p:nvPicPr>
          <p:cNvPr id="7" name="Picture 6">
            <a:extLst>
              <a:ext uri="{FF2B5EF4-FFF2-40B4-BE49-F238E27FC236}">
                <a16:creationId xmlns:a16="http://schemas.microsoft.com/office/drawing/2014/main" id="{130B240D-6489-4364-B2BF-5CF1AB3020D0}"/>
              </a:ext>
            </a:extLst>
          </p:cNvPr>
          <p:cNvPicPr>
            <a:picLocks noChangeAspect="1"/>
          </p:cNvPicPr>
          <p:nvPr/>
        </p:nvPicPr>
        <p:blipFill rotWithShape="1">
          <a:blip r:embed="rId3"/>
          <a:srcRect b="25255"/>
          <a:stretch/>
        </p:blipFill>
        <p:spPr>
          <a:xfrm>
            <a:off x="2362200" y="4065280"/>
            <a:ext cx="5105400" cy="2672507"/>
          </a:xfrm>
          <a:prstGeom prst="rect">
            <a:avLst/>
          </a:prstGeom>
        </p:spPr>
      </p:pic>
    </p:spTree>
    <p:extLst>
      <p:ext uri="{BB962C8B-B14F-4D97-AF65-F5344CB8AC3E}">
        <p14:creationId xmlns:p14="http://schemas.microsoft.com/office/powerpoint/2010/main" val="2419319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73A6B-4488-41AE-8A03-7DDAF6772019}"/>
              </a:ext>
            </a:extLst>
          </p:cNvPr>
          <p:cNvSpPr>
            <a:spLocks noGrp="1"/>
          </p:cNvSpPr>
          <p:nvPr>
            <p:ph type="title"/>
          </p:nvPr>
        </p:nvSpPr>
        <p:spPr/>
        <p:txBody>
          <a:bodyPr/>
          <a:lstStyle/>
          <a:p>
            <a:r>
              <a:rPr lang="en-US" sz="2800" dirty="0"/>
              <a:t>How to Issue a NOTAM With NOTAM Manager</a:t>
            </a:r>
          </a:p>
        </p:txBody>
      </p:sp>
      <p:sp>
        <p:nvSpPr>
          <p:cNvPr id="3" name="Content Placeholder 2">
            <a:extLst>
              <a:ext uri="{FF2B5EF4-FFF2-40B4-BE49-F238E27FC236}">
                <a16:creationId xmlns:a16="http://schemas.microsoft.com/office/drawing/2014/main" id="{E413D0D5-7880-436C-A6DF-E66631A8D249}"/>
              </a:ext>
            </a:extLst>
          </p:cNvPr>
          <p:cNvSpPr>
            <a:spLocks noGrp="1"/>
          </p:cNvSpPr>
          <p:nvPr>
            <p:ph idx="1"/>
          </p:nvPr>
        </p:nvSpPr>
        <p:spPr/>
        <p:txBody>
          <a:bodyPr/>
          <a:lstStyle/>
          <a:p>
            <a:r>
              <a:rPr lang="en-US" dirty="0">
                <a:hlinkClick r:id="rId3"/>
              </a:rPr>
              <a:t>https://notams.aim.faa.gov/dnotam/</a:t>
            </a:r>
            <a:r>
              <a:rPr lang="en-US" dirty="0"/>
              <a:t> </a:t>
            </a:r>
          </a:p>
          <a:p>
            <a:pPr lvl="1"/>
            <a:r>
              <a:rPr lang="en-US" dirty="0"/>
              <a:t>If not already registered, you can register as a new user </a:t>
            </a:r>
          </a:p>
        </p:txBody>
      </p:sp>
      <p:pic>
        <p:nvPicPr>
          <p:cNvPr id="4" name="Picture 3">
            <a:extLst>
              <a:ext uri="{FF2B5EF4-FFF2-40B4-BE49-F238E27FC236}">
                <a16:creationId xmlns:a16="http://schemas.microsoft.com/office/drawing/2014/main" id="{BB4CD965-D3AE-46C5-BAF4-B4A79CB4E803}"/>
              </a:ext>
            </a:extLst>
          </p:cNvPr>
          <p:cNvPicPr>
            <a:picLocks noChangeAspect="1"/>
          </p:cNvPicPr>
          <p:nvPr/>
        </p:nvPicPr>
        <p:blipFill>
          <a:blip r:embed="rId4"/>
          <a:stretch>
            <a:fillRect/>
          </a:stretch>
        </p:blipFill>
        <p:spPr>
          <a:xfrm>
            <a:off x="1143000" y="1905000"/>
            <a:ext cx="6172200" cy="4616537"/>
          </a:xfrm>
          <a:prstGeom prst="rect">
            <a:avLst/>
          </a:prstGeom>
        </p:spPr>
      </p:pic>
      <p:sp>
        <p:nvSpPr>
          <p:cNvPr id="5" name="Callout: Left Arrow 4">
            <a:extLst>
              <a:ext uri="{FF2B5EF4-FFF2-40B4-BE49-F238E27FC236}">
                <a16:creationId xmlns:a16="http://schemas.microsoft.com/office/drawing/2014/main" id="{F5880EB0-E9C5-40CD-B3D1-88B029BAB397}"/>
              </a:ext>
            </a:extLst>
          </p:cNvPr>
          <p:cNvSpPr/>
          <p:nvPr/>
        </p:nvSpPr>
        <p:spPr>
          <a:xfrm>
            <a:off x="5943600" y="2507712"/>
            <a:ext cx="1219200" cy="381000"/>
          </a:xfrm>
          <a:prstGeom prst="leftArrowCallou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Enter FAA Airport Designator</a:t>
            </a:r>
          </a:p>
        </p:txBody>
      </p:sp>
      <p:sp>
        <p:nvSpPr>
          <p:cNvPr id="7" name="Callout: Right Arrow 6">
            <a:extLst>
              <a:ext uri="{FF2B5EF4-FFF2-40B4-BE49-F238E27FC236}">
                <a16:creationId xmlns:a16="http://schemas.microsoft.com/office/drawing/2014/main" id="{6C752D38-3B16-41D1-8FDC-A44D21607DD3}"/>
              </a:ext>
            </a:extLst>
          </p:cNvPr>
          <p:cNvSpPr/>
          <p:nvPr/>
        </p:nvSpPr>
        <p:spPr>
          <a:xfrm>
            <a:off x="457200" y="3276600"/>
            <a:ext cx="1219200" cy="609600"/>
          </a:xfrm>
          <a:prstGeom prst="rightArrowCallou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Enter Airport Operations Phone #</a:t>
            </a:r>
          </a:p>
        </p:txBody>
      </p:sp>
    </p:spTree>
    <p:extLst>
      <p:ext uri="{BB962C8B-B14F-4D97-AF65-F5344CB8AC3E}">
        <p14:creationId xmlns:p14="http://schemas.microsoft.com/office/powerpoint/2010/main" val="14612090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B15AF-959F-447B-8505-83D5E4D02F93}"/>
              </a:ext>
            </a:extLst>
          </p:cNvPr>
          <p:cNvSpPr>
            <a:spLocks noGrp="1"/>
          </p:cNvSpPr>
          <p:nvPr>
            <p:ph type="title"/>
          </p:nvPr>
        </p:nvSpPr>
        <p:spPr/>
        <p:txBody>
          <a:bodyPr/>
          <a:lstStyle/>
          <a:p>
            <a:r>
              <a:rPr lang="en-US" sz="2800" dirty="0"/>
              <a:t>How to Issue a NOTAM With NOTAM Manager</a:t>
            </a:r>
          </a:p>
        </p:txBody>
      </p:sp>
      <p:sp>
        <p:nvSpPr>
          <p:cNvPr id="3" name="Content Placeholder 2">
            <a:extLst>
              <a:ext uri="{FF2B5EF4-FFF2-40B4-BE49-F238E27FC236}">
                <a16:creationId xmlns:a16="http://schemas.microsoft.com/office/drawing/2014/main" id="{EE3720DC-8DB1-4F4F-A2AA-348C34560C56}"/>
              </a:ext>
            </a:extLst>
          </p:cNvPr>
          <p:cNvSpPr>
            <a:spLocks noGrp="1"/>
          </p:cNvSpPr>
          <p:nvPr>
            <p:ph idx="1"/>
          </p:nvPr>
        </p:nvSpPr>
        <p:spPr/>
        <p:txBody>
          <a:bodyPr/>
          <a:lstStyle/>
          <a:p>
            <a:r>
              <a:rPr lang="en-US" dirty="0"/>
              <a:t>Once logged in you will see your NOTAM Manager Home Page </a:t>
            </a:r>
          </a:p>
        </p:txBody>
      </p:sp>
      <p:pic>
        <p:nvPicPr>
          <p:cNvPr id="5" name="Picture 4">
            <a:extLst>
              <a:ext uri="{FF2B5EF4-FFF2-40B4-BE49-F238E27FC236}">
                <a16:creationId xmlns:a16="http://schemas.microsoft.com/office/drawing/2014/main" id="{F03F54FC-DADA-4812-9BAC-3407D0D7E8F6}"/>
              </a:ext>
            </a:extLst>
          </p:cNvPr>
          <p:cNvPicPr>
            <a:picLocks noChangeAspect="1"/>
          </p:cNvPicPr>
          <p:nvPr/>
        </p:nvPicPr>
        <p:blipFill>
          <a:blip r:embed="rId2"/>
          <a:stretch>
            <a:fillRect/>
          </a:stretch>
        </p:blipFill>
        <p:spPr>
          <a:xfrm>
            <a:off x="0" y="1905000"/>
            <a:ext cx="9144000" cy="4490357"/>
          </a:xfrm>
          <a:prstGeom prst="rect">
            <a:avLst/>
          </a:prstGeom>
        </p:spPr>
      </p:pic>
      <p:sp>
        <p:nvSpPr>
          <p:cNvPr id="14" name="Callout: Up Arrow 13">
            <a:extLst>
              <a:ext uri="{FF2B5EF4-FFF2-40B4-BE49-F238E27FC236}">
                <a16:creationId xmlns:a16="http://schemas.microsoft.com/office/drawing/2014/main" id="{5E24994D-8FAE-4E9A-A72A-03AECD372DD8}"/>
              </a:ext>
            </a:extLst>
          </p:cNvPr>
          <p:cNvSpPr/>
          <p:nvPr/>
        </p:nvSpPr>
        <p:spPr>
          <a:xfrm>
            <a:off x="-2875" y="4573859"/>
            <a:ext cx="914400" cy="914400"/>
          </a:xfrm>
          <a:prstGeom prst="upArrowCallou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dirty="0"/>
              <a:t>Airport Pane</a:t>
            </a:r>
          </a:p>
          <a:p>
            <a:pPr algn="ctr"/>
            <a:endParaRPr lang="en-US" dirty="0"/>
          </a:p>
        </p:txBody>
      </p:sp>
      <p:sp>
        <p:nvSpPr>
          <p:cNvPr id="15" name="Callout: Up Arrow 14">
            <a:extLst>
              <a:ext uri="{FF2B5EF4-FFF2-40B4-BE49-F238E27FC236}">
                <a16:creationId xmlns:a16="http://schemas.microsoft.com/office/drawing/2014/main" id="{AEE26C81-3BDA-4C59-86BC-FA3F2B964FA6}"/>
              </a:ext>
            </a:extLst>
          </p:cNvPr>
          <p:cNvSpPr/>
          <p:nvPr/>
        </p:nvSpPr>
        <p:spPr>
          <a:xfrm>
            <a:off x="2590800" y="3429000"/>
            <a:ext cx="1066800" cy="685800"/>
          </a:xfrm>
          <a:prstGeom prst="upArrowCallou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a:p>
            <a:pPr algn="ctr"/>
            <a:endParaRPr lang="en-US" sz="1000" dirty="0"/>
          </a:p>
          <a:p>
            <a:pPr algn="ctr"/>
            <a:r>
              <a:rPr lang="en-US" sz="1000" dirty="0"/>
              <a:t>NOTAM Summary Pane</a:t>
            </a:r>
          </a:p>
          <a:p>
            <a:pPr algn="ctr"/>
            <a:endParaRPr lang="en-US" dirty="0"/>
          </a:p>
        </p:txBody>
      </p:sp>
      <p:sp>
        <p:nvSpPr>
          <p:cNvPr id="16" name="Callout: Down Arrow 15">
            <a:extLst>
              <a:ext uri="{FF2B5EF4-FFF2-40B4-BE49-F238E27FC236}">
                <a16:creationId xmlns:a16="http://schemas.microsoft.com/office/drawing/2014/main" id="{72D3BC1E-E49F-493D-9509-34B7B077BE54}"/>
              </a:ext>
            </a:extLst>
          </p:cNvPr>
          <p:cNvSpPr/>
          <p:nvPr/>
        </p:nvSpPr>
        <p:spPr>
          <a:xfrm>
            <a:off x="838200" y="1958591"/>
            <a:ext cx="990600" cy="379141"/>
          </a:xfrm>
          <a:prstGeom prst="downArrowCallou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bg1"/>
              </a:solidFill>
            </a:endParaRPr>
          </a:p>
          <a:p>
            <a:pPr algn="ctr"/>
            <a:endParaRPr lang="en-US" sz="800" dirty="0">
              <a:solidFill>
                <a:schemeClr val="bg1"/>
              </a:solidFill>
            </a:endParaRPr>
          </a:p>
          <a:p>
            <a:pPr algn="ctr"/>
            <a:r>
              <a:rPr lang="en-US" sz="900" dirty="0">
                <a:solidFill>
                  <a:schemeClr val="bg1"/>
                </a:solidFill>
              </a:rPr>
              <a:t>Action Toolbar</a:t>
            </a:r>
          </a:p>
          <a:p>
            <a:pPr algn="ctr"/>
            <a:endParaRPr lang="en-US" dirty="0"/>
          </a:p>
        </p:txBody>
      </p:sp>
      <p:sp>
        <p:nvSpPr>
          <p:cNvPr id="17" name="Callout: Right Arrow 16">
            <a:extLst>
              <a:ext uri="{FF2B5EF4-FFF2-40B4-BE49-F238E27FC236}">
                <a16:creationId xmlns:a16="http://schemas.microsoft.com/office/drawing/2014/main" id="{870F8421-012D-4CEE-B0C4-2B27CC92086D}"/>
              </a:ext>
            </a:extLst>
          </p:cNvPr>
          <p:cNvSpPr/>
          <p:nvPr/>
        </p:nvSpPr>
        <p:spPr>
          <a:xfrm>
            <a:off x="4419600" y="1801655"/>
            <a:ext cx="1270932" cy="251209"/>
          </a:xfrm>
          <a:prstGeom prst="rightArrowCallou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a:p>
            <a:pPr algn="ctr"/>
            <a:r>
              <a:rPr lang="en-US" sz="800" dirty="0"/>
              <a:t>Administration Toolbar</a:t>
            </a:r>
          </a:p>
          <a:p>
            <a:pPr algn="ctr"/>
            <a:endParaRPr lang="en-US" sz="800" dirty="0"/>
          </a:p>
        </p:txBody>
      </p:sp>
    </p:spTree>
    <p:extLst>
      <p:ext uri="{BB962C8B-B14F-4D97-AF65-F5344CB8AC3E}">
        <p14:creationId xmlns:p14="http://schemas.microsoft.com/office/powerpoint/2010/main" val="22445109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6E2B7-2369-4628-8A34-F8E2EE9913B5}"/>
              </a:ext>
            </a:extLst>
          </p:cNvPr>
          <p:cNvSpPr>
            <a:spLocks noGrp="1"/>
          </p:cNvSpPr>
          <p:nvPr>
            <p:ph type="title"/>
          </p:nvPr>
        </p:nvSpPr>
        <p:spPr/>
        <p:txBody>
          <a:bodyPr/>
          <a:lstStyle/>
          <a:p>
            <a:r>
              <a:rPr lang="en-US" sz="2800" dirty="0"/>
              <a:t>How to Issue a NOTAM With NOTAM Manager</a:t>
            </a:r>
          </a:p>
        </p:txBody>
      </p:sp>
      <p:sp>
        <p:nvSpPr>
          <p:cNvPr id="3" name="Content Placeholder 2">
            <a:extLst>
              <a:ext uri="{FF2B5EF4-FFF2-40B4-BE49-F238E27FC236}">
                <a16:creationId xmlns:a16="http://schemas.microsoft.com/office/drawing/2014/main" id="{6D95B75E-FD13-4CB5-9038-6388FCDAA430}"/>
              </a:ext>
            </a:extLst>
          </p:cNvPr>
          <p:cNvSpPr>
            <a:spLocks noGrp="1"/>
          </p:cNvSpPr>
          <p:nvPr>
            <p:ph idx="1"/>
          </p:nvPr>
        </p:nvSpPr>
        <p:spPr/>
        <p:txBody>
          <a:bodyPr/>
          <a:lstStyle/>
          <a:p>
            <a:r>
              <a:rPr lang="en-US" sz="1600" dirty="0"/>
              <a:t>Click on the </a:t>
            </a:r>
            <a:r>
              <a:rPr lang="en-US" sz="1600" i="1" dirty="0"/>
              <a:t>New</a:t>
            </a:r>
            <a:r>
              <a:rPr lang="en-US" sz="1600" dirty="0"/>
              <a:t> action tab at the top left of the page to start a new NOTAM</a:t>
            </a:r>
          </a:p>
          <a:p>
            <a:r>
              <a:rPr lang="en-US" sz="1600" dirty="0"/>
              <a:t>The resulting pop-up window, called the Options Screen, contains three columns and displays the Airport Layout below the three columns</a:t>
            </a:r>
          </a:p>
          <a:p>
            <a:r>
              <a:rPr lang="en-US" sz="1600" dirty="0"/>
              <a:t>Once the User has selected a Keyword, Designator, and Scenario, User selects Create NOTAM. This will open the NOTAM Editor Pane (next slide).</a:t>
            </a:r>
          </a:p>
        </p:txBody>
      </p:sp>
      <p:pic>
        <p:nvPicPr>
          <p:cNvPr id="5" name="Picture 4">
            <a:extLst>
              <a:ext uri="{FF2B5EF4-FFF2-40B4-BE49-F238E27FC236}">
                <a16:creationId xmlns:a16="http://schemas.microsoft.com/office/drawing/2014/main" id="{25DE25B5-947E-4922-8197-02B421CA2CD0}"/>
              </a:ext>
            </a:extLst>
          </p:cNvPr>
          <p:cNvPicPr>
            <a:picLocks noChangeAspect="1"/>
          </p:cNvPicPr>
          <p:nvPr/>
        </p:nvPicPr>
        <p:blipFill>
          <a:blip r:embed="rId3"/>
          <a:stretch>
            <a:fillRect/>
          </a:stretch>
        </p:blipFill>
        <p:spPr>
          <a:xfrm>
            <a:off x="142783" y="3109514"/>
            <a:ext cx="7010400" cy="3676751"/>
          </a:xfrm>
          <a:prstGeom prst="rect">
            <a:avLst/>
          </a:prstGeom>
        </p:spPr>
      </p:pic>
      <p:sp>
        <p:nvSpPr>
          <p:cNvPr id="6" name="Callout: Up Arrow 5">
            <a:extLst>
              <a:ext uri="{FF2B5EF4-FFF2-40B4-BE49-F238E27FC236}">
                <a16:creationId xmlns:a16="http://schemas.microsoft.com/office/drawing/2014/main" id="{371FF738-C1AF-4C71-9107-5DF10DC6121D}"/>
              </a:ext>
            </a:extLst>
          </p:cNvPr>
          <p:cNvSpPr/>
          <p:nvPr/>
        </p:nvSpPr>
        <p:spPr>
          <a:xfrm>
            <a:off x="295922" y="3889899"/>
            <a:ext cx="762000" cy="457200"/>
          </a:xfrm>
          <a:prstGeom prst="upArrowCallou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Keyword</a:t>
            </a:r>
          </a:p>
        </p:txBody>
      </p:sp>
      <p:sp>
        <p:nvSpPr>
          <p:cNvPr id="7" name="Callout: Up Arrow 6">
            <a:extLst>
              <a:ext uri="{FF2B5EF4-FFF2-40B4-BE49-F238E27FC236}">
                <a16:creationId xmlns:a16="http://schemas.microsoft.com/office/drawing/2014/main" id="{29F049F9-866C-4EB6-A1CD-0EEC513A6662}"/>
              </a:ext>
            </a:extLst>
          </p:cNvPr>
          <p:cNvSpPr/>
          <p:nvPr/>
        </p:nvSpPr>
        <p:spPr>
          <a:xfrm>
            <a:off x="2209800" y="4038600"/>
            <a:ext cx="990600" cy="457200"/>
          </a:xfrm>
          <a:prstGeom prst="upArrowCallou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Designator</a:t>
            </a:r>
          </a:p>
        </p:txBody>
      </p:sp>
      <p:sp>
        <p:nvSpPr>
          <p:cNvPr id="8" name="Callout: Right Arrow 7">
            <a:extLst>
              <a:ext uri="{FF2B5EF4-FFF2-40B4-BE49-F238E27FC236}">
                <a16:creationId xmlns:a16="http://schemas.microsoft.com/office/drawing/2014/main" id="{205F3F2E-0AD5-468D-8929-D9C884F83C24}"/>
              </a:ext>
            </a:extLst>
          </p:cNvPr>
          <p:cNvSpPr/>
          <p:nvPr/>
        </p:nvSpPr>
        <p:spPr>
          <a:xfrm>
            <a:off x="4546107" y="3549418"/>
            <a:ext cx="1066800" cy="340481"/>
          </a:xfrm>
          <a:prstGeom prst="rightArrowCallou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Scenario</a:t>
            </a:r>
          </a:p>
        </p:txBody>
      </p:sp>
      <p:sp>
        <p:nvSpPr>
          <p:cNvPr id="9" name="Callout: Down Arrow 8">
            <a:extLst>
              <a:ext uri="{FF2B5EF4-FFF2-40B4-BE49-F238E27FC236}">
                <a16:creationId xmlns:a16="http://schemas.microsoft.com/office/drawing/2014/main" id="{E484BA32-E855-4DF0-949A-E0A874DEB8EC}"/>
              </a:ext>
            </a:extLst>
          </p:cNvPr>
          <p:cNvSpPr/>
          <p:nvPr/>
        </p:nvSpPr>
        <p:spPr>
          <a:xfrm>
            <a:off x="2895600" y="4738180"/>
            <a:ext cx="914400" cy="594248"/>
          </a:xfrm>
          <a:prstGeom prst="downArrowCallou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Airport Layout</a:t>
            </a:r>
          </a:p>
        </p:txBody>
      </p:sp>
      <p:pic>
        <p:nvPicPr>
          <p:cNvPr id="4" name="Picture 3">
            <a:extLst>
              <a:ext uri="{FF2B5EF4-FFF2-40B4-BE49-F238E27FC236}">
                <a16:creationId xmlns:a16="http://schemas.microsoft.com/office/drawing/2014/main" id="{2F40DA0F-19B0-47E1-8F54-CAD5CF448916}"/>
              </a:ext>
            </a:extLst>
          </p:cNvPr>
          <p:cNvPicPr>
            <a:picLocks noChangeAspect="1"/>
          </p:cNvPicPr>
          <p:nvPr/>
        </p:nvPicPr>
        <p:blipFill>
          <a:blip r:embed="rId4"/>
          <a:stretch>
            <a:fillRect/>
          </a:stretch>
        </p:blipFill>
        <p:spPr>
          <a:xfrm>
            <a:off x="142783" y="2516727"/>
            <a:ext cx="3562847" cy="596328"/>
          </a:xfrm>
          <a:prstGeom prst="rect">
            <a:avLst/>
          </a:prstGeom>
        </p:spPr>
      </p:pic>
      <p:sp>
        <p:nvSpPr>
          <p:cNvPr id="10" name="Oval 9">
            <a:extLst>
              <a:ext uri="{FF2B5EF4-FFF2-40B4-BE49-F238E27FC236}">
                <a16:creationId xmlns:a16="http://schemas.microsoft.com/office/drawing/2014/main" id="{F7D6227D-08C1-4289-8D10-4AA31C527008}"/>
              </a:ext>
            </a:extLst>
          </p:cNvPr>
          <p:cNvSpPr/>
          <p:nvPr/>
        </p:nvSpPr>
        <p:spPr>
          <a:xfrm>
            <a:off x="508246" y="2554359"/>
            <a:ext cx="549676" cy="462038"/>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CC43BBD2-7787-4E5F-896C-E1C7AE8255E1}"/>
              </a:ext>
            </a:extLst>
          </p:cNvPr>
          <p:cNvSpPr/>
          <p:nvPr/>
        </p:nvSpPr>
        <p:spPr>
          <a:xfrm>
            <a:off x="6553200" y="3810000"/>
            <a:ext cx="549676" cy="4572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376502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24A1C-E96E-4E53-9286-C4D239268103}"/>
              </a:ext>
            </a:extLst>
          </p:cNvPr>
          <p:cNvSpPr>
            <a:spLocks noGrp="1"/>
          </p:cNvSpPr>
          <p:nvPr>
            <p:ph type="title"/>
          </p:nvPr>
        </p:nvSpPr>
        <p:spPr/>
        <p:txBody>
          <a:bodyPr/>
          <a:lstStyle/>
          <a:p>
            <a:r>
              <a:rPr lang="en-US" dirty="0"/>
              <a:t>Purpose of This Course </a:t>
            </a:r>
          </a:p>
        </p:txBody>
      </p:sp>
      <p:sp>
        <p:nvSpPr>
          <p:cNvPr id="3" name="Content Placeholder 2">
            <a:extLst>
              <a:ext uri="{FF2B5EF4-FFF2-40B4-BE49-F238E27FC236}">
                <a16:creationId xmlns:a16="http://schemas.microsoft.com/office/drawing/2014/main" id="{784D8247-D6BB-4497-9EF7-B20B44BC1E94}"/>
              </a:ext>
            </a:extLst>
          </p:cNvPr>
          <p:cNvSpPr>
            <a:spLocks noGrp="1"/>
          </p:cNvSpPr>
          <p:nvPr>
            <p:ph idx="1"/>
          </p:nvPr>
        </p:nvSpPr>
        <p:spPr/>
        <p:txBody>
          <a:bodyPr/>
          <a:lstStyle/>
          <a:p>
            <a:endParaRPr lang="en-US" dirty="0"/>
          </a:p>
          <a:p>
            <a:r>
              <a:rPr lang="en-US" dirty="0"/>
              <a:t>The purpose of this course is to help airport managers/sponsors learn:</a:t>
            </a:r>
          </a:p>
          <a:p>
            <a:pPr lvl="1"/>
            <a:r>
              <a:rPr lang="en-US" dirty="0"/>
              <a:t>What a NOTAM is. </a:t>
            </a:r>
          </a:p>
          <a:p>
            <a:pPr lvl="1"/>
            <a:r>
              <a:rPr lang="en-US" dirty="0"/>
              <a:t>Why NOTAMs are issued. </a:t>
            </a:r>
          </a:p>
          <a:p>
            <a:pPr lvl="1"/>
            <a:r>
              <a:rPr lang="en-US" dirty="0"/>
              <a:t>When NOTAMs are issued.</a:t>
            </a:r>
          </a:p>
          <a:p>
            <a:pPr lvl="1"/>
            <a:r>
              <a:rPr lang="en-US" dirty="0"/>
              <a:t>How NOTAMs are issued.  </a:t>
            </a:r>
          </a:p>
        </p:txBody>
      </p:sp>
    </p:spTree>
    <p:extLst>
      <p:ext uri="{BB962C8B-B14F-4D97-AF65-F5344CB8AC3E}">
        <p14:creationId xmlns:p14="http://schemas.microsoft.com/office/powerpoint/2010/main" val="689019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A7E03-6901-4033-AEC4-4C50E61D25AD}"/>
              </a:ext>
            </a:extLst>
          </p:cNvPr>
          <p:cNvSpPr>
            <a:spLocks noGrp="1"/>
          </p:cNvSpPr>
          <p:nvPr>
            <p:ph type="title"/>
          </p:nvPr>
        </p:nvSpPr>
        <p:spPr/>
        <p:txBody>
          <a:bodyPr/>
          <a:lstStyle/>
          <a:p>
            <a:r>
              <a:rPr lang="en-US" sz="2800" dirty="0"/>
              <a:t>How to Issue a NOTAM With NOTAM Manager</a:t>
            </a:r>
          </a:p>
        </p:txBody>
      </p:sp>
      <p:sp>
        <p:nvSpPr>
          <p:cNvPr id="3" name="Content Placeholder 2">
            <a:extLst>
              <a:ext uri="{FF2B5EF4-FFF2-40B4-BE49-F238E27FC236}">
                <a16:creationId xmlns:a16="http://schemas.microsoft.com/office/drawing/2014/main" id="{85EAE795-2C8E-4F78-83EF-72DF7A225827}"/>
              </a:ext>
            </a:extLst>
          </p:cNvPr>
          <p:cNvSpPr>
            <a:spLocks noGrp="1"/>
          </p:cNvSpPr>
          <p:nvPr>
            <p:ph idx="1"/>
          </p:nvPr>
        </p:nvSpPr>
        <p:spPr>
          <a:xfrm>
            <a:off x="152400" y="1143000"/>
            <a:ext cx="8839200" cy="2650456"/>
          </a:xfrm>
        </p:spPr>
        <p:txBody>
          <a:bodyPr>
            <a:normAutofit/>
          </a:bodyPr>
          <a:lstStyle/>
          <a:p>
            <a:r>
              <a:rPr lang="en-US" sz="1600" dirty="0"/>
              <a:t>Populate the necessary NOTAM information in the fields provided. The window on the right (translation window) will display the NOTAM the User is creating as the information is entered. The translation window allows the User to display the NOTAM in three formats: Domestic (FAA legacy), ICAO, and Plain Language.</a:t>
            </a:r>
          </a:p>
          <a:p>
            <a:r>
              <a:rPr lang="en-US" sz="1600" b="1" dirty="0"/>
              <a:t>NOTE: </a:t>
            </a:r>
            <a:r>
              <a:rPr lang="en-US" sz="1600" dirty="0"/>
              <a:t>The fields provided in the NOTAM Editor Pane will vary based on the scenario selected. Scenario allows the User to create a NOTAM more efficiently by limiting the data entry fields to only those relevant to that particular NOTAM event. </a:t>
            </a:r>
            <a:r>
              <a:rPr lang="en-US" dirty="0"/>
              <a:t>	</a:t>
            </a:r>
          </a:p>
          <a:p>
            <a:endParaRPr lang="en-US" sz="2000" dirty="0"/>
          </a:p>
        </p:txBody>
      </p:sp>
      <p:pic>
        <p:nvPicPr>
          <p:cNvPr id="6" name="Picture 5">
            <a:extLst>
              <a:ext uri="{FF2B5EF4-FFF2-40B4-BE49-F238E27FC236}">
                <a16:creationId xmlns:a16="http://schemas.microsoft.com/office/drawing/2014/main" id="{0FAB2AAE-F32C-4116-BF44-78D24842AB90}"/>
              </a:ext>
            </a:extLst>
          </p:cNvPr>
          <p:cNvPicPr>
            <a:picLocks noChangeAspect="1"/>
          </p:cNvPicPr>
          <p:nvPr/>
        </p:nvPicPr>
        <p:blipFill>
          <a:blip r:embed="rId3"/>
          <a:stretch>
            <a:fillRect/>
          </a:stretch>
        </p:blipFill>
        <p:spPr>
          <a:xfrm>
            <a:off x="457200" y="3381094"/>
            <a:ext cx="7741004" cy="3476906"/>
          </a:xfrm>
          <a:prstGeom prst="rect">
            <a:avLst/>
          </a:prstGeom>
        </p:spPr>
      </p:pic>
      <p:sp>
        <p:nvSpPr>
          <p:cNvPr id="7" name="Callout: Up Arrow 6">
            <a:extLst>
              <a:ext uri="{FF2B5EF4-FFF2-40B4-BE49-F238E27FC236}">
                <a16:creationId xmlns:a16="http://schemas.microsoft.com/office/drawing/2014/main" id="{BBC5CAB3-B4A9-46EA-84AA-0360FEB4A919}"/>
              </a:ext>
            </a:extLst>
          </p:cNvPr>
          <p:cNvSpPr/>
          <p:nvPr/>
        </p:nvSpPr>
        <p:spPr>
          <a:xfrm>
            <a:off x="6248400" y="4433747"/>
            <a:ext cx="1321391" cy="685800"/>
          </a:xfrm>
          <a:prstGeom prst="upArrowCallou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bg1"/>
                </a:solidFill>
              </a:rPr>
              <a:t>NOTAM</a:t>
            </a:r>
            <a:r>
              <a:rPr lang="en-US" sz="1600" dirty="0">
                <a:solidFill>
                  <a:schemeClr val="bg1"/>
                </a:solidFill>
              </a:rPr>
              <a:t> </a:t>
            </a:r>
            <a:r>
              <a:rPr lang="en-US" sz="1100" dirty="0">
                <a:solidFill>
                  <a:schemeClr val="bg1"/>
                </a:solidFill>
              </a:rPr>
              <a:t>Displayed as entries are made</a:t>
            </a:r>
            <a:endParaRPr lang="en-US" sz="1600" dirty="0">
              <a:solidFill>
                <a:schemeClr val="bg1"/>
              </a:solidFill>
            </a:endParaRPr>
          </a:p>
        </p:txBody>
      </p:sp>
    </p:spTree>
    <p:extLst>
      <p:ext uri="{BB962C8B-B14F-4D97-AF65-F5344CB8AC3E}">
        <p14:creationId xmlns:p14="http://schemas.microsoft.com/office/powerpoint/2010/main" val="15573967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AB0EA-AA6E-4C4B-A02F-DEA15FD7EA34}"/>
              </a:ext>
            </a:extLst>
          </p:cNvPr>
          <p:cNvSpPr>
            <a:spLocks noGrp="1"/>
          </p:cNvSpPr>
          <p:nvPr>
            <p:ph type="title"/>
          </p:nvPr>
        </p:nvSpPr>
        <p:spPr/>
        <p:txBody>
          <a:bodyPr/>
          <a:lstStyle/>
          <a:p>
            <a:r>
              <a:rPr lang="en-US" sz="2800" dirty="0"/>
              <a:t>How to Issue a NOTAM With NOTAM Manager</a:t>
            </a:r>
          </a:p>
        </p:txBody>
      </p:sp>
      <p:sp>
        <p:nvSpPr>
          <p:cNvPr id="3" name="Content Placeholder 2">
            <a:extLst>
              <a:ext uri="{FF2B5EF4-FFF2-40B4-BE49-F238E27FC236}">
                <a16:creationId xmlns:a16="http://schemas.microsoft.com/office/drawing/2014/main" id="{6137BF51-AC1C-41FD-B868-3D75F46F093D}"/>
              </a:ext>
            </a:extLst>
          </p:cNvPr>
          <p:cNvSpPr>
            <a:spLocks noGrp="1"/>
          </p:cNvSpPr>
          <p:nvPr>
            <p:ph idx="1"/>
          </p:nvPr>
        </p:nvSpPr>
        <p:spPr>
          <a:xfrm>
            <a:off x="152400" y="1143000"/>
            <a:ext cx="3733800" cy="5562600"/>
          </a:xfrm>
        </p:spPr>
        <p:txBody>
          <a:bodyPr>
            <a:normAutofit/>
          </a:bodyPr>
          <a:lstStyle/>
          <a:p>
            <a:r>
              <a:rPr lang="en-US" sz="1400" dirty="0"/>
              <a:t>- Period of Validity</a:t>
            </a:r>
          </a:p>
          <a:p>
            <a:pPr lvl="1"/>
            <a:r>
              <a:rPr lang="en-US" sz="1000" dirty="0"/>
              <a:t>This information must be filled out. </a:t>
            </a:r>
          </a:p>
          <a:p>
            <a:pPr lvl="1"/>
            <a:r>
              <a:rPr lang="en-US" sz="1000" dirty="0"/>
              <a:t>All NOTAMs require an end date and time. </a:t>
            </a:r>
          </a:p>
          <a:p>
            <a:pPr lvl="1"/>
            <a:r>
              <a:rPr lang="en-US" sz="1000" dirty="0"/>
              <a:t>Time must be entered as UTC.</a:t>
            </a:r>
          </a:p>
          <a:p>
            <a:endParaRPr lang="en-US" sz="1400" dirty="0"/>
          </a:p>
          <a:p>
            <a:endParaRPr lang="en-US" sz="1400" dirty="0"/>
          </a:p>
          <a:p>
            <a:endParaRPr lang="en-US" sz="1400" dirty="0"/>
          </a:p>
          <a:p>
            <a:endParaRPr lang="en-US" sz="1400" dirty="0"/>
          </a:p>
          <a:p>
            <a:r>
              <a:rPr lang="en-US" sz="1400" dirty="0"/>
              <a:t>Prior Permission Tab </a:t>
            </a:r>
          </a:p>
          <a:p>
            <a:pPr lvl="1"/>
            <a:r>
              <a:rPr lang="en-US" sz="1200" dirty="0"/>
              <a:t>The prior permission tab is for situations where an airfield may be closed, unless the pilot receives prior permission. </a:t>
            </a:r>
          </a:p>
          <a:p>
            <a:pPr marL="457200" lvl="1" indent="0">
              <a:buNone/>
            </a:pPr>
            <a:endParaRPr lang="en-US" sz="1200" dirty="0"/>
          </a:p>
          <a:p>
            <a:pPr marL="457200" lvl="1" indent="0">
              <a:buNone/>
            </a:pPr>
            <a:endParaRPr lang="en-US" sz="1200" dirty="0"/>
          </a:p>
          <a:p>
            <a:pPr marL="457200" lvl="1" indent="0">
              <a:buNone/>
            </a:pPr>
            <a:endParaRPr lang="en-US" sz="1200" dirty="0"/>
          </a:p>
          <a:p>
            <a:endParaRPr lang="en-US" sz="1400" dirty="0"/>
          </a:p>
          <a:p>
            <a:r>
              <a:rPr lang="en-US" sz="1400" dirty="0"/>
              <a:t>Comments Tab </a:t>
            </a:r>
          </a:p>
          <a:p>
            <a:pPr lvl="1"/>
            <a:r>
              <a:rPr lang="en-US" sz="1050" dirty="0"/>
              <a:t>The Comments Tab may be used for internal purposes at the discretion of the User. They can only be seen by ATC and Airline Dispatch</a:t>
            </a:r>
          </a:p>
        </p:txBody>
      </p:sp>
      <p:pic>
        <p:nvPicPr>
          <p:cNvPr id="4" name="Picture 3">
            <a:extLst>
              <a:ext uri="{FF2B5EF4-FFF2-40B4-BE49-F238E27FC236}">
                <a16:creationId xmlns:a16="http://schemas.microsoft.com/office/drawing/2014/main" id="{FC9341C0-2042-459F-9462-AACDF1C7E01D}"/>
              </a:ext>
            </a:extLst>
          </p:cNvPr>
          <p:cNvPicPr>
            <a:picLocks noChangeAspect="1"/>
          </p:cNvPicPr>
          <p:nvPr/>
        </p:nvPicPr>
        <p:blipFill>
          <a:blip r:embed="rId2"/>
          <a:stretch>
            <a:fillRect/>
          </a:stretch>
        </p:blipFill>
        <p:spPr>
          <a:xfrm>
            <a:off x="3886200" y="1059739"/>
            <a:ext cx="3429000" cy="1690521"/>
          </a:xfrm>
          <a:prstGeom prst="rect">
            <a:avLst/>
          </a:prstGeom>
        </p:spPr>
      </p:pic>
      <p:pic>
        <p:nvPicPr>
          <p:cNvPr id="5" name="Picture 4">
            <a:extLst>
              <a:ext uri="{FF2B5EF4-FFF2-40B4-BE49-F238E27FC236}">
                <a16:creationId xmlns:a16="http://schemas.microsoft.com/office/drawing/2014/main" id="{A1650B01-DD6C-46C6-94B9-B7D672CA6AA6}"/>
              </a:ext>
            </a:extLst>
          </p:cNvPr>
          <p:cNvPicPr>
            <a:picLocks noChangeAspect="1"/>
          </p:cNvPicPr>
          <p:nvPr/>
        </p:nvPicPr>
        <p:blipFill>
          <a:blip r:embed="rId3"/>
          <a:stretch>
            <a:fillRect/>
          </a:stretch>
        </p:blipFill>
        <p:spPr>
          <a:xfrm>
            <a:off x="3902978" y="3048000"/>
            <a:ext cx="4867816" cy="1423268"/>
          </a:xfrm>
          <a:prstGeom prst="rect">
            <a:avLst/>
          </a:prstGeom>
        </p:spPr>
      </p:pic>
      <p:pic>
        <p:nvPicPr>
          <p:cNvPr id="6" name="Picture 5">
            <a:extLst>
              <a:ext uri="{FF2B5EF4-FFF2-40B4-BE49-F238E27FC236}">
                <a16:creationId xmlns:a16="http://schemas.microsoft.com/office/drawing/2014/main" id="{7D448E31-4E27-4F14-841F-3B7E09C5CBD3}"/>
              </a:ext>
            </a:extLst>
          </p:cNvPr>
          <p:cNvPicPr>
            <a:picLocks noChangeAspect="1"/>
          </p:cNvPicPr>
          <p:nvPr/>
        </p:nvPicPr>
        <p:blipFill>
          <a:blip r:embed="rId4"/>
          <a:stretch>
            <a:fillRect/>
          </a:stretch>
        </p:blipFill>
        <p:spPr>
          <a:xfrm>
            <a:off x="3886201" y="4953000"/>
            <a:ext cx="4648200" cy="1118290"/>
          </a:xfrm>
          <a:prstGeom prst="rect">
            <a:avLst/>
          </a:prstGeom>
        </p:spPr>
      </p:pic>
    </p:spTree>
    <p:extLst>
      <p:ext uri="{BB962C8B-B14F-4D97-AF65-F5344CB8AC3E}">
        <p14:creationId xmlns:p14="http://schemas.microsoft.com/office/powerpoint/2010/main" val="36976241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E0A44-ADF7-46C2-B4F3-ED847F51FB44}"/>
              </a:ext>
            </a:extLst>
          </p:cNvPr>
          <p:cNvSpPr>
            <a:spLocks noGrp="1"/>
          </p:cNvSpPr>
          <p:nvPr>
            <p:ph type="title"/>
          </p:nvPr>
        </p:nvSpPr>
        <p:spPr/>
        <p:txBody>
          <a:bodyPr/>
          <a:lstStyle/>
          <a:p>
            <a:r>
              <a:rPr lang="en-US" sz="2800" dirty="0"/>
              <a:t>How to Issue a NOTAM With NOTAM Manager</a:t>
            </a:r>
          </a:p>
        </p:txBody>
      </p:sp>
      <p:sp>
        <p:nvSpPr>
          <p:cNvPr id="3" name="Content Placeholder 2">
            <a:extLst>
              <a:ext uri="{FF2B5EF4-FFF2-40B4-BE49-F238E27FC236}">
                <a16:creationId xmlns:a16="http://schemas.microsoft.com/office/drawing/2014/main" id="{028A141B-DE46-49F8-9A59-A0160B5081D3}"/>
              </a:ext>
            </a:extLst>
          </p:cNvPr>
          <p:cNvSpPr>
            <a:spLocks noGrp="1"/>
          </p:cNvSpPr>
          <p:nvPr>
            <p:ph idx="1"/>
          </p:nvPr>
        </p:nvSpPr>
        <p:spPr/>
        <p:txBody>
          <a:bodyPr/>
          <a:lstStyle/>
          <a:p>
            <a:r>
              <a:rPr lang="en-US" sz="2000" dirty="0"/>
              <a:t>Once complete, you will hit the </a:t>
            </a:r>
            <a:r>
              <a:rPr lang="en-US" sz="2000" i="1" dirty="0"/>
              <a:t>submit</a:t>
            </a:r>
            <a:r>
              <a:rPr lang="en-US" sz="2000" dirty="0"/>
              <a:t> tab at the top of the page</a:t>
            </a:r>
          </a:p>
          <a:p>
            <a:pPr lvl="1"/>
            <a:r>
              <a:rPr lang="en-US" sz="1800" dirty="0"/>
              <a:t>The </a:t>
            </a:r>
            <a:r>
              <a:rPr lang="en-US" sz="1800" i="1" dirty="0"/>
              <a:t>Submit</a:t>
            </a:r>
            <a:r>
              <a:rPr lang="en-US" sz="1800" b="1" i="1" dirty="0"/>
              <a:t> </a:t>
            </a:r>
            <a:r>
              <a:rPr lang="en-US" sz="1800" dirty="0"/>
              <a:t>Tab will error check the NOTAM before submission. If it fails, an error message will be displayed. If no errors are found, the NOTAM is submitted. </a:t>
            </a:r>
          </a:p>
          <a:p>
            <a:pPr marL="457200" lvl="1" indent="0">
              <a:buNone/>
            </a:pPr>
            <a:endParaRPr lang="en-US" dirty="0"/>
          </a:p>
        </p:txBody>
      </p:sp>
      <p:pic>
        <p:nvPicPr>
          <p:cNvPr id="4" name="Picture 3">
            <a:extLst>
              <a:ext uri="{FF2B5EF4-FFF2-40B4-BE49-F238E27FC236}">
                <a16:creationId xmlns:a16="http://schemas.microsoft.com/office/drawing/2014/main" id="{EEB20887-E88B-42F1-8BF3-7120732ADCC0}"/>
              </a:ext>
            </a:extLst>
          </p:cNvPr>
          <p:cNvPicPr>
            <a:picLocks noChangeAspect="1"/>
          </p:cNvPicPr>
          <p:nvPr/>
        </p:nvPicPr>
        <p:blipFill>
          <a:blip r:embed="rId3"/>
          <a:stretch>
            <a:fillRect/>
          </a:stretch>
        </p:blipFill>
        <p:spPr>
          <a:xfrm>
            <a:off x="2057400" y="3429000"/>
            <a:ext cx="4648200" cy="3215480"/>
          </a:xfrm>
          <a:prstGeom prst="rect">
            <a:avLst/>
          </a:prstGeom>
        </p:spPr>
      </p:pic>
      <p:pic>
        <p:nvPicPr>
          <p:cNvPr id="5" name="Picture 4">
            <a:extLst>
              <a:ext uri="{FF2B5EF4-FFF2-40B4-BE49-F238E27FC236}">
                <a16:creationId xmlns:a16="http://schemas.microsoft.com/office/drawing/2014/main" id="{1AF2F057-1BEF-48B6-9336-C56F94E7E327}"/>
              </a:ext>
            </a:extLst>
          </p:cNvPr>
          <p:cNvPicPr>
            <a:picLocks noChangeAspect="1"/>
          </p:cNvPicPr>
          <p:nvPr/>
        </p:nvPicPr>
        <p:blipFill>
          <a:blip r:embed="rId4"/>
          <a:stretch>
            <a:fillRect/>
          </a:stretch>
        </p:blipFill>
        <p:spPr>
          <a:xfrm>
            <a:off x="2057400" y="2377940"/>
            <a:ext cx="4639322" cy="981212"/>
          </a:xfrm>
          <a:prstGeom prst="rect">
            <a:avLst/>
          </a:prstGeom>
        </p:spPr>
      </p:pic>
      <p:sp>
        <p:nvSpPr>
          <p:cNvPr id="9" name="Arrow: Right 8">
            <a:extLst>
              <a:ext uri="{FF2B5EF4-FFF2-40B4-BE49-F238E27FC236}">
                <a16:creationId xmlns:a16="http://schemas.microsoft.com/office/drawing/2014/main" id="{556A558D-124A-4338-987C-A483A9EE2707}"/>
              </a:ext>
            </a:extLst>
          </p:cNvPr>
          <p:cNvSpPr/>
          <p:nvPr/>
        </p:nvSpPr>
        <p:spPr>
          <a:xfrm rot="14051244">
            <a:off x="6098270" y="3040491"/>
            <a:ext cx="448322" cy="234952"/>
          </a:xfrm>
          <a:prstGeom prst="rightArrow">
            <a:avLst/>
          </a:prstGeom>
          <a:solidFill>
            <a:schemeClr val="tx2"/>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Down 9">
            <a:extLst>
              <a:ext uri="{FF2B5EF4-FFF2-40B4-BE49-F238E27FC236}">
                <a16:creationId xmlns:a16="http://schemas.microsoft.com/office/drawing/2014/main" id="{D745A648-87F3-4F97-9243-2D16E19D6529}"/>
              </a:ext>
            </a:extLst>
          </p:cNvPr>
          <p:cNvSpPr/>
          <p:nvPr/>
        </p:nvSpPr>
        <p:spPr>
          <a:xfrm rot="5400000">
            <a:off x="6660993" y="6192912"/>
            <a:ext cx="309138" cy="533400"/>
          </a:xfrm>
          <a:prstGeom prst="downArrow">
            <a:avLst/>
          </a:prstGeom>
          <a:solidFill>
            <a:schemeClr val="tx2"/>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329496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3544B-7221-4735-97DF-71500BAD2EE0}"/>
              </a:ext>
            </a:extLst>
          </p:cNvPr>
          <p:cNvSpPr>
            <a:spLocks noGrp="1"/>
          </p:cNvSpPr>
          <p:nvPr>
            <p:ph type="title"/>
          </p:nvPr>
        </p:nvSpPr>
        <p:spPr/>
        <p:txBody>
          <a:bodyPr/>
          <a:lstStyle/>
          <a:p>
            <a:r>
              <a:rPr lang="en-US" dirty="0"/>
              <a:t>NOTAM Example </a:t>
            </a:r>
          </a:p>
        </p:txBody>
      </p:sp>
      <p:pic>
        <p:nvPicPr>
          <p:cNvPr id="4" name="Content Placeholder 3">
            <a:extLst>
              <a:ext uri="{FF2B5EF4-FFF2-40B4-BE49-F238E27FC236}">
                <a16:creationId xmlns:a16="http://schemas.microsoft.com/office/drawing/2014/main" id="{D15E1CA0-29C5-4FE7-B14D-ADCF144A726D}"/>
              </a:ext>
            </a:extLst>
          </p:cNvPr>
          <p:cNvPicPr>
            <a:picLocks noGrp="1" noChangeAspect="1"/>
          </p:cNvPicPr>
          <p:nvPr>
            <p:ph idx="1"/>
          </p:nvPr>
        </p:nvPicPr>
        <p:blipFill>
          <a:blip r:embed="rId2"/>
          <a:stretch>
            <a:fillRect/>
          </a:stretch>
        </p:blipFill>
        <p:spPr>
          <a:xfrm>
            <a:off x="1143000" y="994425"/>
            <a:ext cx="6559934" cy="5562600"/>
          </a:xfrm>
          <a:prstGeom prst="rect">
            <a:avLst/>
          </a:prstGeom>
        </p:spPr>
      </p:pic>
      <p:sp>
        <p:nvSpPr>
          <p:cNvPr id="5" name="Callout: Left Arrow 4">
            <a:extLst>
              <a:ext uri="{FF2B5EF4-FFF2-40B4-BE49-F238E27FC236}">
                <a16:creationId xmlns:a16="http://schemas.microsoft.com/office/drawing/2014/main" id="{48ECB732-2BB6-4AC2-882A-206963B393DC}"/>
              </a:ext>
            </a:extLst>
          </p:cNvPr>
          <p:cNvSpPr/>
          <p:nvPr/>
        </p:nvSpPr>
        <p:spPr>
          <a:xfrm>
            <a:off x="5105400" y="3356625"/>
            <a:ext cx="1752600" cy="838200"/>
          </a:xfrm>
          <a:prstGeom prst="leftArrowCallou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Information in these fields are optional</a:t>
            </a:r>
          </a:p>
        </p:txBody>
      </p:sp>
    </p:spTree>
    <p:extLst>
      <p:ext uri="{BB962C8B-B14F-4D97-AF65-F5344CB8AC3E}">
        <p14:creationId xmlns:p14="http://schemas.microsoft.com/office/powerpoint/2010/main" val="17791268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DDB2E-D8DC-409A-882C-91901C1EC066}"/>
              </a:ext>
            </a:extLst>
          </p:cNvPr>
          <p:cNvSpPr>
            <a:spLocks noGrp="1"/>
          </p:cNvSpPr>
          <p:nvPr>
            <p:ph type="title"/>
          </p:nvPr>
        </p:nvSpPr>
        <p:spPr/>
        <p:txBody>
          <a:bodyPr/>
          <a:lstStyle/>
          <a:p>
            <a:r>
              <a:rPr lang="en-US" dirty="0"/>
              <a:t>NOTAM Example </a:t>
            </a:r>
          </a:p>
        </p:txBody>
      </p:sp>
      <p:sp>
        <p:nvSpPr>
          <p:cNvPr id="6" name="Content Placeholder 5">
            <a:extLst>
              <a:ext uri="{FF2B5EF4-FFF2-40B4-BE49-F238E27FC236}">
                <a16:creationId xmlns:a16="http://schemas.microsoft.com/office/drawing/2014/main" id="{32AA7DF9-1EE4-4437-9DD3-FFDD275C1F51}"/>
              </a:ext>
            </a:extLst>
          </p:cNvPr>
          <p:cNvSpPr>
            <a:spLocks noGrp="1"/>
          </p:cNvSpPr>
          <p:nvPr>
            <p:ph idx="1"/>
          </p:nvPr>
        </p:nvSpPr>
        <p:spPr/>
        <p:txBody>
          <a:bodyPr/>
          <a:lstStyle/>
          <a:p>
            <a:r>
              <a:rPr lang="en-US" dirty="0"/>
              <a:t>Rotating Beacon is unserviceable for the next 15 days</a:t>
            </a:r>
          </a:p>
        </p:txBody>
      </p:sp>
      <p:pic>
        <p:nvPicPr>
          <p:cNvPr id="7" name="Picture 6">
            <a:extLst>
              <a:ext uri="{FF2B5EF4-FFF2-40B4-BE49-F238E27FC236}">
                <a16:creationId xmlns:a16="http://schemas.microsoft.com/office/drawing/2014/main" id="{61C66BEE-4BDE-4936-9F1D-691D07F0CEA4}"/>
              </a:ext>
            </a:extLst>
          </p:cNvPr>
          <p:cNvPicPr>
            <a:picLocks noChangeAspect="1"/>
          </p:cNvPicPr>
          <p:nvPr/>
        </p:nvPicPr>
        <p:blipFill>
          <a:blip r:embed="rId2"/>
          <a:stretch>
            <a:fillRect/>
          </a:stretch>
        </p:blipFill>
        <p:spPr>
          <a:xfrm>
            <a:off x="0" y="2438400"/>
            <a:ext cx="9144000" cy="3502152"/>
          </a:xfrm>
          <a:prstGeom prst="rect">
            <a:avLst/>
          </a:prstGeom>
        </p:spPr>
      </p:pic>
      <p:sp>
        <p:nvSpPr>
          <p:cNvPr id="8" name="Oval 7">
            <a:extLst>
              <a:ext uri="{FF2B5EF4-FFF2-40B4-BE49-F238E27FC236}">
                <a16:creationId xmlns:a16="http://schemas.microsoft.com/office/drawing/2014/main" id="{D3AB0BEF-F208-494A-ADED-ED8941E51C55}"/>
              </a:ext>
            </a:extLst>
          </p:cNvPr>
          <p:cNvSpPr/>
          <p:nvPr/>
        </p:nvSpPr>
        <p:spPr>
          <a:xfrm>
            <a:off x="1371600" y="2438400"/>
            <a:ext cx="2286000" cy="4572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Down 8">
            <a:extLst>
              <a:ext uri="{FF2B5EF4-FFF2-40B4-BE49-F238E27FC236}">
                <a16:creationId xmlns:a16="http://schemas.microsoft.com/office/drawing/2014/main" id="{8BCE49D1-C857-4B71-8682-33ACF9D46ACE}"/>
              </a:ext>
            </a:extLst>
          </p:cNvPr>
          <p:cNvSpPr/>
          <p:nvPr/>
        </p:nvSpPr>
        <p:spPr>
          <a:xfrm rot="5039669">
            <a:off x="2487204" y="3695700"/>
            <a:ext cx="228600" cy="457200"/>
          </a:xfrm>
          <a:prstGeom prst="down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Down 9">
            <a:extLst>
              <a:ext uri="{FF2B5EF4-FFF2-40B4-BE49-F238E27FC236}">
                <a16:creationId xmlns:a16="http://schemas.microsoft.com/office/drawing/2014/main" id="{E3214467-4369-4F46-AAED-6FE81ABECD99}"/>
              </a:ext>
            </a:extLst>
          </p:cNvPr>
          <p:cNvSpPr/>
          <p:nvPr/>
        </p:nvSpPr>
        <p:spPr>
          <a:xfrm>
            <a:off x="1447800" y="4217633"/>
            <a:ext cx="304800" cy="533400"/>
          </a:xfrm>
          <a:prstGeom prst="down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27860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C59DC-43F8-4240-A639-363E396C8049}"/>
              </a:ext>
            </a:extLst>
          </p:cNvPr>
          <p:cNvSpPr>
            <a:spLocks noGrp="1"/>
          </p:cNvSpPr>
          <p:nvPr>
            <p:ph type="title"/>
          </p:nvPr>
        </p:nvSpPr>
        <p:spPr/>
        <p:txBody>
          <a:bodyPr/>
          <a:lstStyle/>
          <a:p>
            <a:r>
              <a:rPr lang="en-US" dirty="0"/>
              <a:t>Free Form NOTAM 	</a:t>
            </a:r>
          </a:p>
        </p:txBody>
      </p:sp>
      <p:sp>
        <p:nvSpPr>
          <p:cNvPr id="3" name="Content Placeholder 2">
            <a:extLst>
              <a:ext uri="{FF2B5EF4-FFF2-40B4-BE49-F238E27FC236}">
                <a16:creationId xmlns:a16="http://schemas.microsoft.com/office/drawing/2014/main" id="{90342369-6BEF-46FE-8632-DA05E2CCBACF}"/>
              </a:ext>
            </a:extLst>
          </p:cNvPr>
          <p:cNvSpPr>
            <a:spLocks noGrp="1"/>
          </p:cNvSpPr>
          <p:nvPr>
            <p:ph idx="1"/>
          </p:nvPr>
        </p:nvSpPr>
        <p:spPr/>
        <p:txBody>
          <a:bodyPr>
            <a:normAutofit/>
          </a:bodyPr>
          <a:lstStyle/>
          <a:p>
            <a:r>
              <a:rPr lang="en-US" sz="1400" dirty="0">
                <a:solidFill>
                  <a:srgbClr val="000000"/>
                </a:solidFill>
              </a:rPr>
              <a:t>On occasion, there may be a NOTAM that has to be issued and a scenario is not available in the drop-down menu. If this occurs, the Free Form option is available. This allows the User to type the scenario via Free Form. When the NOTAM is submitted, it is routed to Flight Service to be processed. </a:t>
            </a:r>
            <a:r>
              <a:rPr lang="en-US" sz="1400" u="sng" dirty="0">
                <a:solidFill>
                  <a:srgbClr val="FF0000"/>
                </a:solidFill>
              </a:rPr>
              <a:t>Free Form should not be used unless the desired NOTAM has the two following characteristics: the NOTAM does not fit in any of the other templates and the NOTAM falls under the airport’s authority. </a:t>
            </a:r>
          </a:p>
        </p:txBody>
      </p:sp>
      <p:pic>
        <p:nvPicPr>
          <p:cNvPr id="7" name="Picture 6">
            <a:extLst>
              <a:ext uri="{FF2B5EF4-FFF2-40B4-BE49-F238E27FC236}">
                <a16:creationId xmlns:a16="http://schemas.microsoft.com/office/drawing/2014/main" id="{66C1643B-7AC5-48CB-8517-55BC7D177432}"/>
              </a:ext>
            </a:extLst>
          </p:cNvPr>
          <p:cNvPicPr>
            <a:picLocks noChangeAspect="1"/>
          </p:cNvPicPr>
          <p:nvPr/>
        </p:nvPicPr>
        <p:blipFill>
          <a:blip r:embed="rId3"/>
          <a:stretch>
            <a:fillRect/>
          </a:stretch>
        </p:blipFill>
        <p:spPr>
          <a:xfrm>
            <a:off x="0" y="2286000"/>
            <a:ext cx="9144000" cy="1325044"/>
          </a:xfrm>
          <a:prstGeom prst="rect">
            <a:avLst/>
          </a:prstGeom>
        </p:spPr>
      </p:pic>
      <p:pic>
        <p:nvPicPr>
          <p:cNvPr id="8" name="Picture 7">
            <a:extLst>
              <a:ext uri="{FF2B5EF4-FFF2-40B4-BE49-F238E27FC236}">
                <a16:creationId xmlns:a16="http://schemas.microsoft.com/office/drawing/2014/main" id="{751CA1F0-A075-4532-A77F-E02409406C16}"/>
              </a:ext>
            </a:extLst>
          </p:cNvPr>
          <p:cNvPicPr>
            <a:picLocks noChangeAspect="1"/>
          </p:cNvPicPr>
          <p:nvPr/>
        </p:nvPicPr>
        <p:blipFill>
          <a:blip r:embed="rId4"/>
          <a:stretch>
            <a:fillRect/>
          </a:stretch>
        </p:blipFill>
        <p:spPr>
          <a:xfrm>
            <a:off x="533400" y="3641364"/>
            <a:ext cx="7391996" cy="3192748"/>
          </a:xfrm>
          <a:prstGeom prst="rect">
            <a:avLst/>
          </a:prstGeom>
        </p:spPr>
      </p:pic>
      <p:sp>
        <p:nvSpPr>
          <p:cNvPr id="9" name="Callout: Up Arrow 8">
            <a:extLst>
              <a:ext uri="{FF2B5EF4-FFF2-40B4-BE49-F238E27FC236}">
                <a16:creationId xmlns:a16="http://schemas.microsoft.com/office/drawing/2014/main" id="{48737B11-F1F9-42D4-99E6-C20AFE31BE11}"/>
              </a:ext>
            </a:extLst>
          </p:cNvPr>
          <p:cNvSpPr/>
          <p:nvPr/>
        </p:nvSpPr>
        <p:spPr>
          <a:xfrm>
            <a:off x="152400" y="3138874"/>
            <a:ext cx="609600" cy="394408"/>
          </a:xfrm>
          <a:prstGeom prst="upArrowCallou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Select Keyword</a:t>
            </a:r>
          </a:p>
        </p:txBody>
      </p:sp>
      <p:sp>
        <p:nvSpPr>
          <p:cNvPr id="10" name="Callout: Right Arrow 9">
            <a:extLst>
              <a:ext uri="{FF2B5EF4-FFF2-40B4-BE49-F238E27FC236}">
                <a16:creationId xmlns:a16="http://schemas.microsoft.com/office/drawing/2014/main" id="{A9AF09A5-3C4D-4AB7-92E3-51ACEA20E0DB}"/>
              </a:ext>
            </a:extLst>
          </p:cNvPr>
          <p:cNvSpPr/>
          <p:nvPr/>
        </p:nvSpPr>
        <p:spPr>
          <a:xfrm>
            <a:off x="1524000" y="2796122"/>
            <a:ext cx="990600" cy="304800"/>
          </a:xfrm>
          <a:prstGeom prst="rightArrowCallou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Select Designator</a:t>
            </a:r>
          </a:p>
        </p:txBody>
      </p:sp>
      <p:sp>
        <p:nvSpPr>
          <p:cNvPr id="11" name="Callout: Right Arrow 10">
            <a:extLst>
              <a:ext uri="{FF2B5EF4-FFF2-40B4-BE49-F238E27FC236}">
                <a16:creationId xmlns:a16="http://schemas.microsoft.com/office/drawing/2014/main" id="{A8AAB50A-732F-4915-A5B7-587EF65B3885}"/>
              </a:ext>
            </a:extLst>
          </p:cNvPr>
          <p:cNvSpPr/>
          <p:nvPr/>
        </p:nvSpPr>
        <p:spPr>
          <a:xfrm>
            <a:off x="6019800" y="3100007"/>
            <a:ext cx="990600" cy="304800"/>
          </a:xfrm>
          <a:prstGeom prst="rightArrowCallou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Select Free Form </a:t>
            </a:r>
          </a:p>
        </p:txBody>
      </p:sp>
      <p:sp>
        <p:nvSpPr>
          <p:cNvPr id="12" name="Callout: Up Arrow 11">
            <a:extLst>
              <a:ext uri="{FF2B5EF4-FFF2-40B4-BE49-F238E27FC236}">
                <a16:creationId xmlns:a16="http://schemas.microsoft.com/office/drawing/2014/main" id="{6A03C57D-C28B-4C5E-A8CC-1E506BC84575}"/>
              </a:ext>
            </a:extLst>
          </p:cNvPr>
          <p:cNvSpPr/>
          <p:nvPr/>
        </p:nvSpPr>
        <p:spPr>
          <a:xfrm>
            <a:off x="1218604" y="4601644"/>
            <a:ext cx="1219200" cy="427556"/>
          </a:xfrm>
          <a:prstGeom prst="upArrowCallou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t>Type NOTAM text here</a:t>
            </a:r>
          </a:p>
        </p:txBody>
      </p:sp>
      <p:sp>
        <p:nvSpPr>
          <p:cNvPr id="13" name="Callout: Left Arrow 12">
            <a:extLst>
              <a:ext uri="{FF2B5EF4-FFF2-40B4-BE49-F238E27FC236}">
                <a16:creationId xmlns:a16="http://schemas.microsoft.com/office/drawing/2014/main" id="{F5868E9C-7974-49F2-A3D9-051C4178E7F6}"/>
              </a:ext>
            </a:extLst>
          </p:cNvPr>
          <p:cNvSpPr/>
          <p:nvPr/>
        </p:nvSpPr>
        <p:spPr>
          <a:xfrm>
            <a:off x="3352800" y="5715000"/>
            <a:ext cx="990600" cy="304800"/>
          </a:xfrm>
          <a:prstGeom prst="leftArrowCallou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Enter Period Of Validity</a:t>
            </a:r>
          </a:p>
        </p:txBody>
      </p:sp>
    </p:spTree>
    <p:extLst>
      <p:ext uri="{BB962C8B-B14F-4D97-AF65-F5344CB8AC3E}">
        <p14:creationId xmlns:p14="http://schemas.microsoft.com/office/powerpoint/2010/main" val="25317352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00788-71A7-44E9-934C-E5E8EDB13CC9}"/>
              </a:ext>
            </a:extLst>
          </p:cNvPr>
          <p:cNvSpPr>
            <a:spLocks noGrp="1"/>
          </p:cNvSpPr>
          <p:nvPr>
            <p:ph type="title"/>
          </p:nvPr>
        </p:nvSpPr>
        <p:spPr/>
        <p:txBody>
          <a:bodyPr/>
          <a:lstStyle/>
          <a:p>
            <a:r>
              <a:rPr lang="en-US" dirty="0"/>
              <a:t>Closing or Cancelling a NOTAM</a:t>
            </a:r>
          </a:p>
        </p:txBody>
      </p:sp>
      <p:sp>
        <p:nvSpPr>
          <p:cNvPr id="5" name="Content Placeholder 4">
            <a:extLst>
              <a:ext uri="{FF2B5EF4-FFF2-40B4-BE49-F238E27FC236}">
                <a16:creationId xmlns:a16="http://schemas.microsoft.com/office/drawing/2014/main" id="{C0B2CD25-46BE-4764-96B7-BD348441305B}"/>
              </a:ext>
            </a:extLst>
          </p:cNvPr>
          <p:cNvSpPr>
            <a:spLocks noGrp="1"/>
          </p:cNvSpPr>
          <p:nvPr>
            <p:ph idx="1"/>
          </p:nvPr>
        </p:nvSpPr>
        <p:spPr/>
        <p:txBody>
          <a:bodyPr>
            <a:normAutofit/>
          </a:bodyPr>
          <a:lstStyle/>
          <a:p>
            <a:r>
              <a:rPr lang="en-US" sz="1800" dirty="0"/>
              <a:t>When on your home page, click on the NOTAM you wish to cancel or close. In the upper left-hand corner will be the “cancel” button. Click on this and it will ask you for conformation to cancel the NOTAM. Once cancelled the NOTAM will have a line through it. And show cancelled when clicked on.</a:t>
            </a:r>
          </a:p>
          <a:p>
            <a:pPr lvl="1"/>
            <a:r>
              <a:rPr lang="en-US" sz="1600" b="1" dirty="0"/>
              <a:t>NOTE: Only NOTAMs created in NOTAM Manager can be cancelled through NOTAM Manager.</a:t>
            </a:r>
          </a:p>
        </p:txBody>
      </p:sp>
      <p:pic>
        <p:nvPicPr>
          <p:cNvPr id="6" name="Picture 5">
            <a:extLst>
              <a:ext uri="{FF2B5EF4-FFF2-40B4-BE49-F238E27FC236}">
                <a16:creationId xmlns:a16="http://schemas.microsoft.com/office/drawing/2014/main" id="{A5784B84-FFB5-4F87-A6CD-06EA987B8F0C}"/>
              </a:ext>
            </a:extLst>
          </p:cNvPr>
          <p:cNvPicPr>
            <a:picLocks noChangeAspect="1"/>
          </p:cNvPicPr>
          <p:nvPr/>
        </p:nvPicPr>
        <p:blipFill>
          <a:blip r:embed="rId2"/>
          <a:stretch>
            <a:fillRect/>
          </a:stretch>
        </p:blipFill>
        <p:spPr>
          <a:xfrm>
            <a:off x="152400" y="2878466"/>
            <a:ext cx="8534400" cy="2218679"/>
          </a:xfrm>
          <a:prstGeom prst="rect">
            <a:avLst/>
          </a:prstGeom>
        </p:spPr>
      </p:pic>
      <p:sp>
        <p:nvSpPr>
          <p:cNvPr id="7" name="Oval 6">
            <a:extLst>
              <a:ext uri="{FF2B5EF4-FFF2-40B4-BE49-F238E27FC236}">
                <a16:creationId xmlns:a16="http://schemas.microsoft.com/office/drawing/2014/main" id="{801F80CC-2B7A-40BA-B5D5-4F3D3929FBC1}"/>
              </a:ext>
            </a:extLst>
          </p:cNvPr>
          <p:cNvSpPr/>
          <p:nvPr/>
        </p:nvSpPr>
        <p:spPr>
          <a:xfrm>
            <a:off x="609600" y="2738769"/>
            <a:ext cx="457200" cy="393703"/>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699DE81F-8FD7-45E5-9999-D435B8678198}"/>
              </a:ext>
            </a:extLst>
          </p:cNvPr>
          <p:cNvPicPr>
            <a:picLocks noChangeAspect="1"/>
          </p:cNvPicPr>
          <p:nvPr/>
        </p:nvPicPr>
        <p:blipFill>
          <a:blip r:embed="rId3"/>
          <a:stretch>
            <a:fillRect/>
          </a:stretch>
        </p:blipFill>
        <p:spPr>
          <a:xfrm>
            <a:off x="327869" y="5121613"/>
            <a:ext cx="8183461" cy="1625730"/>
          </a:xfrm>
          <a:prstGeom prst="rect">
            <a:avLst/>
          </a:prstGeom>
        </p:spPr>
      </p:pic>
    </p:spTree>
    <p:extLst>
      <p:ext uri="{BB962C8B-B14F-4D97-AF65-F5344CB8AC3E}">
        <p14:creationId xmlns:p14="http://schemas.microsoft.com/office/powerpoint/2010/main" val="22414302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41FEF-BE90-4CA5-BD2A-7179B154FF95}"/>
              </a:ext>
            </a:extLst>
          </p:cNvPr>
          <p:cNvSpPr>
            <a:spLocks noGrp="1"/>
          </p:cNvSpPr>
          <p:nvPr>
            <p:ph type="title"/>
          </p:nvPr>
        </p:nvSpPr>
        <p:spPr/>
        <p:txBody>
          <a:bodyPr/>
          <a:lstStyle/>
          <a:p>
            <a:r>
              <a:rPr lang="en-US" dirty="0"/>
              <a:t>Complete Information </a:t>
            </a:r>
          </a:p>
        </p:txBody>
      </p:sp>
      <p:sp>
        <p:nvSpPr>
          <p:cNvPr id="3" name="Content Placeholder 2">
            <a:extLst>
              <a:ext uri="{FF2B5EF4-FFF2-40B4-BE49-F238E27FC236}">
                <a16:creationId xmlns:a16="http://schemas.microsoft.com/office/drawing/2014/main" id="{C4237DD9-51BC-448C-9E10-05610E7C5D94}"/>
              </a:ext>
            </a:extLst>
          </p:cNvPr>
          <p:cNvSpPr>
            <a:spLocks noGrp="1"/>
          </p:cNvSpPr>
          <p:nvPr>
            <p:ph idx="1"/>
          </p:nvPr>
        </p:nvSpPr>
        <p:spPr/>
        <p:txBody>
          <a:bodyPr/>
          <a:lstStyle/>
          <a:p>
            <a:r>
              <a:rPr lang="en-US" dirty="0"/>
              <a:t>To find the full manual on NOTAM Manager, please follow this link: </a:t>
            </a:r>
          </a:p>
          <a:p>
            <a:pPr lvl="1"/>
            <a:r>
              <a:rPr lang="en-US" dirty="0">
                <a:hlinkClick r:id="rId2"/>
              </a:rPr>
              <a:t>https://notams.aim.faa.gov/nmarptuserguide.pdf</a:t>
            </a:r>
            <a:endParaRPr lang="en-US" dirty="0"/>
          </a:p>
          <a:p>
            <a:r>
              <a:rPr lang="en-US" dirty="0"/>
              <a:t>Other resources: </a:t>
            </a:r>
          </a:p>
          <a:p>
            <a:pPr lvl="1"/>
            <a:r>
              <a:rPr lang="en-US" dirty="0"/>
              <a:t>Advisory Circular 150/5200-28F, Notices to Airmen (NOTAMS) for Airport Operators </a:t>
            </a:r>
          </a:p>
          <a:p>
            <a:pPr lvl="2"/>
            <a:r>
              <a:rPr lang="en-US" dirty="0">
                <a:hlinkClick r:id="rId3"/>
              </a:rPr>
              <a:t>https://www.faa.gov/documentLibrary/media/Advisory_Circular/AC_150_5200-28F.pdf</a:t>
            </a:r>
            <a:r>
              <a:rPr lang="en-US" dirty="0"/>
              <a:t> </a:t>
            </a:r>
          </a:p>
          <a:p>
            <a:pPr lvl="1"/>
            <a:r>
              <a:rPr lang="en-US" dirty="0"/>
              <a:t>FAA NOTAM Search </a:t>
            </a:r>
          </a:p>
          <a:p>
            <a:pPr lvl="2"/>
            <a:r>
              <a:rPr lang="en-US" dirty="0">
                <a:hlinkClick r:id="rId4"/>
              </a:rPr>
              <a:t>https://notams.aim.faa.gov/notamSearch/nsapp.html#/</a:t>
            </a:r>
            <a:r>
              <a:rPr lang="en-US" dirty="0"/>
              <a:t> </a:t>
            </a:r>
          </a:p>
          <a:p>
            <a:pPr lvl="1"/>
            <a:r>
              <a:rPr lang="en-US" dirty="0"/>
              <a:t>FAA Order 7930.2S</a:t>
            </a:r>
          </a:p>
          <a:p>
            <a:pPr lvl="2"/>
            <a:r>
              <a:rPr lang="en-US" dirty="0">
                <a:hlinkClick r:id="rId5"/>
              </a:rPr>
              <a:t>https://www.faa.gov/documentLibrary/media/Order/7930.2S_Notices_to_Airmen_(NOTAM).pdf</a:t>
            </a:r>
            <a:endParaRPr lang="en-US" dirty="0"/>
          </a:p>
          <a:p>
            <a:pPr lvl="2"/>
            <a:endParaRPr lang="en-US" dirty="0"/>
          </a:p>
        </p:txBody>
      </p:sp>
    </p:spTree>
    <p:extLst>
      <p:ext uri="{BB962C8B-B14F-4D97-AF65-F5344CB8AC3E}">
        <p14:creationId xmlns:p14="http://schemas.microsoft.com/office/powerpoint/2010/main" val="12352651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E2F0A-CA3F-40CF-9195-25CCA9860D53}"/>
              </a:ext>
            </a:extLst>
          </p:cNvPr>
          <p:cNvSpPr>
            <a:spLocks noGrp="1"/>
          </p:cNvSpPr>
          <p:nvPr>
            <p:ph type="title"/>
          </p:nvPr>
        </p:nvSpPr>
        <p:spPr/>
        <p:txBody>
          <a:bodyPr/>
          <a:lstStyle/>
          <a:p>
            <a:r>
              <a:rPr lang="en-US" dirty="0"/>
              <a:t>What is a NOTAM? </a:t>
            </a:r>
          </a:p>
        </p:txBody>
      </p:sp>
      <p:sp>
        <p:nvSpPr>
          <p:cNvPr id="3" name="Content Placeholder 2">
            <a:extLst>
              <a:ext uri="{FF2B5EF4-FFF2-40B4-BE49-F238E27FC236}">
                <a16:creationId xmlns:a16="http://schemas.microsoft.com/office/drawing/2014/main" id="{E48F2E9C-850A-4A30-9382-BC073D59FA1C}"/>
              </a:ext>
            </a:extLst>
          </p:cNvPr>
          <p:cNvSpPr>
            <a:spLocks noGrp="1"/>
          </p:cNvSpPr>
          <p:nvPr>
            <p:ph idx="1"/>
          </p:nvPr>
        </p:nvSpPr>
        <p:spPr>
          <a:xfrm>
            <a:off x="152400" y="1117597"/>
            <a:ext cx="8839200" cy="5562600"/>
          </a:xfrm>
        </p:spPr>
        <p:txBody>
          <a:bodyPr/>
          <a:lstStyle/>
          <a:p>
            <a:r>
              <a:rPr lang="en-US" dirty="0"/>
              <a:t>“</a:t>
            </a:r>
            <a:r>
              <a:rPr lang="en-US" altLang="en-US" dirty="0">
                <a:solidFill>
                  <a:srgbClr val="333333"/>
                </a:solidFill>
                <a:latin typeface="FreeSans"/>
              </a:rPr>
              <a:t>A Notice to Airmen, or NOTAM for short, is a notice containing information essential to personnel concerned with flight operations but not known far enough in advance to be publicized by other means. It states the abnormal status of a component of the National Airspace System – not the normal status” (Federal Aviation Administration). </a:t>
            </a:r>
            <a:endParaRPr lang="en-US" altLang="en-US" sz="5400" dirty="0">
              <a:latin typeface="Arial" panose="020B0604020202020204" pitchFamily="34" charset="0"/>
            </a:endParaRPr>
          </a:p>
          <a:p>
            <a:endParaRPr lang="en-US" dirty="0"/>
          </a:p>
        </p:txBody>
      </p:sp>
    </p:spTree>
    <p:extLst>
      <p:ext uri="{BB962C8B-B14F-4D97-AF65-F5344CB8AC3E}">
        <p14:creationId xmlns:p14="http://schemas.microsoft.com/office/powerpoint/2010/main" val="30348180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CF886-FB3C-496C-B55B-8237BC00BE1C}"/>
              </a:ext>
            </a:extLst>
          </p:cNvPr>
          <p:cNvSpPr>
            <a:spLocks noGrp="1"/>
          </p:cNvSpPr>
          <p:nvPr>
            <p:ph type="title"/>
          </p:nvPr>
        </p:nvSpPr>
        <p:spPr/>
        <p:txBody>
          <a:bodyPr/>
          <a:lstStyle/>
          <a:p>
            <a:r>
              <a:rPr lang="en-US" dirty="0"/>
              <a:t>Why NOTAMs Are Important 	</a:t>
            </a:r>
          </a:p>
        </p:txBody>
      </p:sp>
      <p:sp>
        <p:nvSpPr>
          <p:cNvPr id="3" name="Content Placeholder 2">
            <a:extLst>
              <a:ext uri="{FF2B5EF4-FFF2-40B4-BE49-F238E27FC236}">
                <a16:creationId xmlns:a16="http://schemas.microsoft.com/office/drawing/2014/main" id="{EC8016B5-49A1-4F21-ABFE-422FFED33C53}"/>
              </a:ext>
            </a:extLst>
          </p:cNvPr>
          <p:cNvSpPr>
            <a:spLocks noGrp="1"/>
          </p:cNvSpPr>
          <p:nvPr>
            <p:ph idx="1"/>
          </p:nvPr>
        </p:nvSpPr>
        <p:spPr/>
        <p:txBody>
          <a:bodyPr>
            <a:normAutofit/>
          </a:bodyPr>
          <a:lstStyle/>
          <a:p>
            <a:r>
              <a:rPr lang="en-US" dirty="0"/>
              <a:t>Accountability and Safety! </a:t>
            </a:r>
          </a:p>
          <a:p>
            <a:pPr marL="0" indent="0">
              <a:buNone/>
            </a:pPr>
            <a:endParaRPr lang="en-US" dirty="0"/>
          </a:p>
          <a:p>
            <a:r>
              <a:rPr lang="en-US" dirty="0"/>
              <a:t>Airports are responsible for informing pilots of hazards they should be aware of when flying into the airport/airspace.</a:t>
            </a:r>
          </a:p>
          <a:p>
            <a:pPr marL="0" indent="0">
              <a:buNone/>
            </a:pPr>
            <a:endParaRPr lang="en-US" dirty="0"/>
          </a:p>
          <a:p>
            <a:pPr lvl="1"/>
            <a:r>
              <a:rPr lang="en-US" dirty="0"/>
              <a:t>Pilots who are not familiar with the conditions at the airport will want to know when unusual or non-standard conditions exist and when conditions differ from what is published.</a:t>
            </a:r>
          </a:p>
          <a:p>
            <a:pPr lvl="1"/>
            <a:endParaRPr lang="en-US" dirty="0"/>
          </a:p>
          <a:p>
            <a:pPr lvl="1"/>
            <a:r>
              <a:rPr lang="en-US" dirty="0"/>
              <a:t>For example: If the airport’s runway lights are out a NOTAM should be issued so that pilots will be aware and can flight plan accordingly. </a:t>
            </a:r>
          </a:p>
        </p:txBody>
      </p:sp>
    </p:spTree>
    <p:extLst>
      <p:ext uri="{BB962C8B-B14F-4D97-AF65-F5344CB8AC3E}">
        <p14:creationId xmlns:p14="http://schemas.microsoft.com/office/powerpoint/2010/main" val="9703355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F22E4-99B1-4D4A-BA73-685F2FA855BC}"/>
              </a:ext>
            </a:extLst>
          </p:cNvPr>
          <p:cNvSpPr>
            <a:spLocks noGrp="1"/>
          </p:cNvSpPr>
          <p:nvPr>
            <p:ph type="title"/>
          </p:nvPr>
        </p:nvSpPr>
        <p:spPr/>
        <p:txBody>
          <a:bodyPr/>
          <a:lstStyle/>
          <a:p>
            <a:r>
              <a:rPr lang="en-US" dirty="0"/>
              <a:t>Building Blocks to NOTAMs</a:t>
            </a:r>
          </a:p>
        </p:txBody>
      </p:sp>
      <p:pic>
        <p:nvPicPr>
          <p:cNvPr id="4" name="Picture 3" descr="A picture containing drawing&#10;&#10;Description automatically generated">
            <a:extLst>
              <a:ext uri="{FF2B5EF4-FFF2-40B4-BE49-F238E27FC236}">
                <a16:creationId xmlns:a16="http://schemas.microsoft.com/office/drawing/2014/main" id="{AF6EBE38-BB49-4126-81AB-83977AFC5570}"/>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85800" y="1173564"/>
            <a:ext cx="7620000" cy="5238750"/>
          </a:xfrm>
          <a:prstGeom prst="rect">
            <a:avLst/>
          </a:prstGeom>
        </p:spPr>
      </p:pic>
    </p:spTree>
    <p:extLst>
      <p:ext uri="{BB962C8B-B14F-4D97-AF65-F5344CB8AC3E}">
        <p14:creationId xmlns:p14="http://schemas.microsoft.com/office/powerpoint/2010/main" val="23100626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28C99E4-487A-49E2-B02C-58C52AEF5FE2}"/>
              </a:ext>
            </a:extLst>
          </p:cNvPr>
          <p:cNvSpPr>
            <a:spLocks noGrp="1"/>
          </p:cNvSpPr>
          <p:nvPr>
            <p:ph idx="1"/>
          </p:nvPr>
        </p:nvSpPr>
        <p:spPr/>
        <p:txBody>
          <a:bodyPr/>
          <a:lstStyle/>
          <a:p>
            <a:r>
              <a:rPr lang="en-US" sz="2000" dirty="0"/>
              <a:t>All NOTAMs follow a specific format, with several required items </a:t>
            </a:r>
          </a:p>
          <a:p>
            <a:r>
              <a:rPr lang="en-US" sz="2000" dirty="0"/>
              <a:t>This graphic below shows the mandatory elements of each NOTAM. There are several additional elements that may be included “when needed” </a:t>
            </a:r>
          </a:p>
          <a:p>
            <a:pPr marL="0" indent="0" algn="ctr">
              <a:buNone/>
            </a:pPr>
            <a:r>
              <a:rPr lang="pl-PL" sz="2000" dirty="0"/>
              <a:t>!TYS 12/023 TYS RWY 05L VASI U/S 1912111646-2111302000</a:t>
            </a:r>
            <a:endParaRPr lang="en-US" sz="2000" dirty="0"/>
          </a:p>
          <a:p>
            <a:pPr marL="0" indent="0" algn="ctr">
              <a:buNone/>
            </a:pPr>
            <a:r>
              <a:rPr lang="en-US" sz="2000" dirty="0"/>
              <a:t>(Broken Down Below)</a:t>
            </a:r>
          </a:p>
          <a:p>
            <a:pPr marL="0" indent="0">
              <a:buNone/>
            </a:pPr>
            <a:endParaRPr lang="en-US" dirty="0"/>
          </a:p>
          <a:p>
            <a:pPr marL="0" indent="0">
              <a:buNone/>
            </a:pPr>
            <a:br>
              <a:rPr lang="en-US" dirty="0"/>
            </a:br>
            <a:endParaRPr lang="en-US" dirty="0"/>
          </a:p>
          <a:p>
            <a:pPr marL="0" indent="0">
              <a:buNone/>
            </a:pPr>
            <a:endParaRPr lang="en-US" dirty="0"/>
          </a:p>
        </p:txBody>
      </p:sp>
      <p:sp>
        <p:nvSpPr>
          <p:cNvPr id="2" name="TextBox 1">
            <a:extLst>
              <a:ext uri="{FF2B5EF4-FFF2-40B4-BE49-F238E27FC236}">
                <a16:creationId xmlns:a16="http://schemas.microsoft.com/office/drawing/2014/main" id="{8B735044-0BCD-4392-A9E5-251F262EC5DB}"/>
              </a:ext>
            </a:extLst>
          </p:cNvPr>
          <p:cNvSpPr txBox="1"/>
          <p:nvPr/>
        </p:nvSpPr>
        <p:spPr>
          <a:xfrm>
            <a:off x="0" y="228600"/>
            <a:ext cx="5715000" cy="646331"/>
          </a:xfrm>
          <a:prstGeom prst="rect">
            <a:avLst/>
          </a:prstGeom>
          <a:noFill/>
        </p:spPr>
        <p:txBody>
          <a:bodyPr wrap="square" rtlCol="0">
            <a:spAutoFit/>
          </a:bodyPr>
          <a:lstStyle/>
          <a:p>
            <a:r>
              <a:rPr lang="en-US" sz="3600" dirty="0">
                <a:solidFill>
                  <a:schemeClr val="bg1"/>
                </a:solidFill>
              </a:rPr>
              <a:t>NOTAM Format </a:t>
            </a:r>
          </a:p>
        </p:txBody>
      </p:sp>
      <p:sp>
        <p:nvSpPr>
          <p:cNvPr id="34" name="TextBox 33">
            <a:extLst>
              <a:ext uri="{FF2B5EF4-FFF2-40B4-BE49-F238E27FC236}">
                <a16:creationId xmlns:a16="http://schemas.microsoft.com/office/drawing/2014/main" id="{2E1F17E0-4814-4E96-9B57-F5E386BA1541}"/>
              </a:ext>
            </a:extLst>
          </p:cNvPr>
          <p:cNvSpPr txBox="1"/>
          <p:nvPr/>
        </p:nvSpPr>
        <p:spPr>
          <a:xfrm>
            <a:off x="5257800" y="5675293"/>
            <a:ext cx="3200400" cy="954107"/>
          </a:xfrm>
          <a:prstGeom prst="rect">
            <a:avLst/>
          </a:prstGeom>
          <a:noFill/>
        </p:spPr>
        <p:txBody>
          <a:bodyPr wrap="square" rtlCol="0">
            <a:spAutoFit/>
          </a:bodyPr>
          <a:lstStyle/>
          <a:p>
            <a:r>
              <a:rPr lang="en-US" sz="1400" dirty="0">
                <a:solidFill>
                  <a:srgbClr val="FF0000"/>
                </a:solidFill>
              </a:rPr>
              <a:t>!</a:t>
            </a:r>
            <a:r>
              <a:rPr lang="en-US" sz="1400" dirty="0"/>
              <a:t> The exclamation mark serves an automated data processing function and has no bearing on the contents or meaning of the NOTAM</a:t>
            </a:r>
          </a:p>
        </p:txBody>
      </p:sp>
      <p:grpSp>
        <p:nvGrpSpPr>
          <p:cNvPr id="6" name="Group 5">
            <a:extLst>
              <a:ext uri="{FF2B5EF4-FFF2-40B4-BE49-F238E27FC236}">
                <a16:creationId xmlns:a16="http://schemas.microsoft.com/office/drawing/2014/main" id="{24450418-327F-4B91-92CA-917D6504D102}"/>
              </a:ext>
            </a:extLst>
          </p:cNvPr>
          <p:cNvGrpSpPr/>
          <p:nvPr/>
        </p:nvGrpSpPr>
        <p:grpSpPr>
          <a:xfrm>
            <a:off x="278759" y="3429000"/>
            <a:ext cx="8712840" cy="2146081"/>
            <a:chOff x="198366" y="2804506"/>
            <a:chExt cx="8712840" cy="2146081"/>
          </a:xfrm>
        </p:grpSpPr>
        <p:sp>
          <p:nvSpPr>
            <p:cNvPr id="7" name="Rectangle: Rounded Corners 6">
              <a:extLst>
                <a:ext uri="{FF2B5EF4-FFF2-40B4-BE49-F238E27FC236}">
                  <a16:creationId xmlns:a16="http://schemas.microsoft.com/office/drawing/2014/main" id="{8666C00E-4D17-4510-858E-73903344CEF3}"/>
                </a:ext>
              </a:extLst>
            </p:cNvPr>
            <p:cNvSpPr/>
            <p:nvPr/>
          </p:nvSpPr>
          <p:spPr>
            <a:xfrm>
              <a:off x="198366" y="2863706"/>
              <a:ext cx="1218327" cy="674458"/>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a:t>
              </a:r>
            </a:p>
            <a:p>
              <a:pPr algn="ctr"/>
              <a:r>
                <a:rPr lang="en-US" sz="1200" dirty="0"/>
                <a:t>Automatic Date Processor</a:t>
              </a:r>
            </a:p>
          </p:txBody>
        </p:sp>
        <p:sp>
          <p:nvSpPr>
            <p:cNvPr id="8" name="Arrow: Right 7">
              <a:extLst>
                <a:ext uri="{FF2B5EF4-FFF2-40B4-BE49-F238E27FC236}">
                  <a16:creationId xmlns:a16="http://schemas.microsoft.com/office/drawing/2014/main" id="{3E200461-C23A-4068-8D6B-3E8BAC2F8289}"/>
                </a:ext>
              </a:extLst>
            </p:cNvPr>
            <p:cNvSpPr/>
            <p:nvPr/>
          </p:nvSpPr>
          <p:spPr>
            <a:xfrm>
              <a:off x="1416343" y="3180040"/>
              <a:ext cx="381000" cy="152400"/>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78B1F8A3-CC30-4DAD-B06E-E6F5F14DD9B0}"/>
                </a:ext>
              </a:extLst>
            </p:cNvPr>
            <p:cNvSpPr/>
            <p:nvPr/>
          </p:nvSpPr>
          <p:spPr>
            <a:xfrm>
              <a:off x="1804509" y="2863706"/>
              <a:ext cx="1271718" cy="685800"/>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Accountability</a:t>
              </a:r>
            </a:p>
            <a:p>
              <a:pPr algn="ctr"/>
              <a:r>
                <a:rPr lang="en-US" sz="1200" dirty="0">
                  <a:solidFill>
                    <a:srgbClr val="FF0000"/>
                  </a:solidFill>
                </a:rPr>
                <a:t>TYS</a:t>
              </a:r>
            </a:p>
          </p:txBody>
        </p:sp>
        <p:sp>
          <p:nvSpPr>
            <p:cNvPr id="10" name="Rectangle: Rounded Corners 9">
              <a:extLst>
                <a:ext uri="{FF2B5EF4-FFF2-40B4-BE49-F238E27FC236}">
                  <a16:creationId xmlns:a16="http://schemas.microsoft.com/office/drawing/2014/main" id="{794E1C7B-36C1-409A-91A1-E03EC7993EBF}"/>
                </a:ext>
              </a:extLst>
            </p:cNvPr>
            <p:cNvSpPr/>
            <p:nvPr/>
          </p:nvSpPr>
          <p:spPr>
            <a:xfrm>
              <a:off x="3474966" y="2863706"/>
              <a:ext cx="990600" cy="685800"/>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NOTAM Number</a:t>
              </a:r>
            </a:p>
            <a:p>
              <a:pPr algn="ctr"/>
              <a:r>
                <a:rPr lang="en-US" sz="1400" dirty="0">
                  <a:solidFill>
                    <a:srgbClr val="FF0000"/>
                  </a:solidFill>
                </a:rPr>
                <a:t>12/023</a:t>
              </a:r>
            </a:p>
          </p:txBody>
        </p:sp>
        <p:sp>
          <p:nvSpPr>
            <p:cNvPr id="11" name="Rectangle: Rounded Corners 10">
              <a:extLst>
                <a:ext uri="{FF2B5EF4-FFF2-40B4-BE49-F238E27FC236}">
                  <a16:creationId xmlns:a16="http://schemas.microsoft.com/office/drawing/2014/main" id="{7262352D-B466-4A6E-AFD0-758E449F92E7}"/>
                </a:ext>
              </a:extLst>
            </p:cNvPr>
            <p:cNvSpPr/>
            <p:nvPr/>
          </p:nvSpPr>
          <p:spPr>
            <a:xfrm>
              <a:off x="4883267" y="2863706"/>
              <a:ext cx="990600" cy="685800"/>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a:p>
              <a:pPr algn="ctr"/>
              <a:r>
                <a:rPr lang="en-US" sz="1400" dirty="0"/>
                <a:t>Affected Location</a:t>
              </a:r>
            </a:p>
            <a:p>
              <a:pPr algn="ctr"/>
              <a:r>
                <a:rPr lang="en-US" sz="1400" dirty="0">
                  <a:solidFill>
                    <a:srgbClr val="FF0000"/>
                  </a:solidFill>
                </a:rPr>
                <a:t>TYS</a:t>
              </a:r>
            </a:p>
            <a:p>
              <a:pPr algn="ctr"/>
              <a:endParaRPr lang="en-US" sz="1400" dirty="0"/>
            </a:p>
          </p:txBody>
        </p:sp>
        <p:sp>
          <p:nvSpPr>
            <p:cNvPr id="12" name="Rectangle: Rounded Corners 11">
              <a:extLst>
                <a:ext uri="{FF2B5EF4-FFF2-40B4-BE49-F238E27FC236}">
                  <a16:creationId xmlns:a16="http://schemas.microsoft.com/office/drawing/2014/main" id="{9DFA2AA2-A6D2-4B92-B09B-6D119C3DC033}"/>
                </a:ext>
              </a:extLst>
            </p:cNvPr>
            <p:cNvSpPr/>
            <p:nvPr/>
          </p:nvSpPr>
          <p:spPr>
            <a:xfrm>
              <a:off x="7696199" y="2804506"/>
              <a:ext cx="1215007" cy="733657"/>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Attribute, Activity, or Surface Designator</a:t>
              </a:r>
            </a:p>
            <a:p>
              <a:pPr algn="ctr"/>
              <a:r>
                <a:rPr lang="en-US" sz="1000" dirty="0">
                  <a:solidFill>
                    <a:srgbClr val="FF0000"/>
                  </a:solidFill>
                </a:rPr>
                <a:t>VASI</a:t>
              </a:r>
              <a:endParaRPr lang="en-US" sz="1000" dirty="0"/>
            </a:p>
          </p:txBody>
        </p:sp>
        <p:sp>
          <p:nvSpPr>
            <p:cNvPr id="13" name="Rectangle: Rounded Corners 12">
              <a:extLst>
                <a:ext uri="{FF2B5EF4-FFF2-40B4-BE49-F238E27FC236}">
                  <a16:creationId xmlns:a16="http://schemas.microsoft.com/office/drawing/2014/main" id="{7DD6C091-D131-4F80-85EB-66D99E942516}"/>
                </a:ext>
              </a:extLst>
            </p:cNvPr>
            <p:cNvSpPr/>
            <p:nvPr/>
          </p:nvSpPr>
          <p:spPr>
            <a:xfrm>
              <a:off x="3387406" y="4264787"/>
              <a:ext cx="990600" cy="685800"/>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End of Validity</a:t>
              </a:r>
            </a:p>
            <a:p>
              <a:pPr algn="ctr"/>
              <a:r>
                <a:rPr lang="en-US" sz="1200" dirty="0">
                  <a:solidFill>
                    <a:srgbClr val="FF0000"/>
                  </a:solidFill>
                </a:rPr>
                <a:t>11/30/2021 @20:00</a:t>
              </a:r>
            </a:p>
          </p:txBody>
        </p:sp>
        <p:sp>
          <p:nvSpPr>
            <p:cNvPr id="14" name="Rectangle: Rounded Corners 13">
              <a:extLst>
                <a:ext uri="{FF2B5EF4-FFF2-40B4-BE49-F238E27FC236}">
                  <a16:creationId xmlns:a16="http://schemas.microsoft.com/office/drawing/2014/main" id="{1C6D55D4-18D3-4725-993A-FA5D5007F7A2}"/>
                </a:ext>
              </a:extLst>
            </p:cNvPr>
            <p:cNvSpPr/>
            <p:nvPr/>
          </p:nvSpPr>
          <p:spPr>
            <a:xfrm>
              <a:off x="2004882" y="4255436"/>
              <a:ext cx="990600" cy="685800"/>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Start of Activity </a:t>
              </a:r>
            </a:p>
            <a:p>
              <a:pPr algn="ctr"/>
              <a:r>
                <a:rPr lang="en-US" sz="1200" dirty="0">
                  <a:solidFill>
                    <a:srgbClr val="FF0000"/>
                  </a:solidFill>
                </a:rPr>
                <a:t>12/11/19 @ 16:46</a:t>
              </a:r>
            </a:p>
          </p:txBody>
        </p:sp>
        <p:sp>
          <p:nvSpPr>
            <p:cNvPr id="15" name="Rectangle: Rounded Corners 14">
              <a:extLst>
                <a:ext uri="{FF2B5EF4-FFF2-40B4-BE49-F238E27FC236}">
                  <a16:creationId xmlns:a16="http://schemas.microsoft.com/office/drawing/2014/main" id="{5CCBA4E3-C165-4DA3-9A94-CF148F82258A}"/>
                </a:ext>
              </a:extLst>
            </p:cNvPr>
            <p:cNvSpPr/>
            <p:nvPr/>
          </p:nvSpPr>
          <p:spPr>
            <a:xfrm>
              <a:off x="618689" y="4264787"/>
              <a:ext cx="990600" cy="685800"/>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a:p>
              <a:pPr algn="ctr"/>
              <a:r>
                <a:rPr lang="en-US" sz="1400" dirty="0"/>
                <a:t>Condition</a:t>
              </a:r>
            </a:p>
            <a:p>
              <a:pPr algn="ctr"/>
              <a:r>
                <a:rPr lang="en-US" sz="1400" dirty="0">
                  <a:solidFill>
                    <a:srgbClr val="FF0000"/>
                  </a:solidFill>
                </a:rPr>
                <a:t>U/S</a:t>
              </a:r>
              <a:endParaRPr lang="en-US" sz="1050" dirty="0"/>
            </a:p>
            <a:p>
              <a:pPr algn="ctr"/>
              <a:endParaRPr lang="en-US" sz="1400" dirty="0"/>
            </a:p>
          </p:txBody>
        </p:sp>
        <p:sp>
          <p:nvSpPr>
            <p:cNvPr id="16" name="Rectangle: Rounded Corners 15">
              <a:extLst>
                <a:ext uri="{FF2B5EF4-FFF2-40B4-BE49-F238E27FC236}">
                  <a16:creationId xmlns:a16="http://schemas.microsoft.com/office/drawing/2014/main" id="{7A30D4B9-452B-459D-85C4-C740A788D9BE}"/>
                </a:ext>
              </a:extLst>
            </p:cNvPr>
            <p:cNvSpPr/>
            <p:nvPr/>
          </p:nvSpPr>
          <p:spPr>
            <a:xfrm>
              <a:off x="6287899" y="2863706"/>
              <a:ext cx="990600" cy="685800"/>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Keyword</a:t>
              </a:r>
            </a:p>
            <a:p>
              <a:pPr algn="ctr"/>
              <a:r>
                <a:rPr lang="en-US" sz="1400" dirty="0">
                  <a:solidFill>
                    <a:srgbClr val="FF0000"/>
                  </a:solidFill>
                </a:rPr>
                <a:t>RWY 05L</a:t>
              </a:r>
            </a:p>
          </p:txBody>
        </p:sp>
        <p:sp>
          <p:nvSpPr>
            <p:cNvPr id="17" name="Arrow: Right 16">
              <a:extLst>
                <a:ext uri="{FF2B5EF4-FFF2-40B4-BE49-F238E27FC236}">
                  <a16:creationId xmlns:a16="http://schemas.microsoft.com/office/drawing/2014/main" id="{4D204772-1103-458B-8FB9-27F97509239F}"/>
                </a:ext>
              </a:extLst>
            </p:cNvPr>
            <p:cNvSpPr/>
            <p:nvPr/>
          </p:nvSpPr>
          <p:spPr>
            <a:xfrm>
              <a:off x="3102617" y="3174446"/>
              <a:ext cx="381000" cy="152400"/>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Right 17">
              <a:extLst>
                <a:ext uri="{FF2B5EF4-FFF2-40B4-BE49-F238E27FC236}">
                  <a16:creationId xmlns:a16="http://schemas.microsoft.com/office/drawing/2014/main" id="{733BEEC9-9795-4924-B47D-D9AD0317C3E4}"/>
                </a:ext>
              </a:extLst>
            </p:cNvPr>
            <p:cNvSpPr/>
            <p:nvPr/>
          </p:nvSpPr>
          <p:spPr>
            <a:xfrm>
              <a:off x="4469235" y="3162913"/>
              <a:ext cx="381000" cy="152400"/>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Right 18">
              <a:extLst>
                <a:ext uri="{FF2B5EF4-FFF2-40B4-BE49-F238E27FC236}">
                  <a16:creationId xmlns:a16="http://schemas.microsoft.com/office/drawing/2014/main" id="{4CE94785-959F-4E8E-85F9-8E30E5A4E533}"/>
                </a:ext>
              </a:extLst>
            </p:cNvPr>
            <p:cNvSpPr/>
            <p:nvPr/>
          </p:nvSpPr>
          <p:spPr>
            <a:xfrm>
              <a:off x="5906899" y="3162913"/>
              <a:ext cx="381000" cy="152400"/>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row: Right 19">
              <a:extLst>
                <a:ext uri="{FF2B5EF4-FFF2-40B4-BE49-F238E27FC236}">
                  <a16:creationId xmlns:a16="http://schemas.microsoft.com/office/drawing/2014/main" id="{6518E267-16D8-4C13-9C38-05FFA426EE49}"/>
                </a:ext>
              </a:extLst>
            </p:cNvPr>
            <p:cNvSpPr/>
            <p:nvPr/>
          </p:nvSpPr>
          <p:spPr>
            <a:xfrm>
              <a:off x="7304889" y="3169903"/>
              <a:ext cx="381000" cy="152400"/>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Right 26">
              <a:extLst>
                <a:ext uri="{FF2B5EF4-FFF2-40B4-BE49-F238E27FC236}">
                  <a16:creationId xmlns:a16="http://schemas.microsoft.com/office/drawing/2014/main" id="{09DC46FC-66CA-4E85-BC72-84A1ADEF7A97}"/>
                </a:ext>
              </a:extLst>
            </p:cNvPr>
            <p:cNvSpPr/>
            <p:nvPr/>
          </p:nvSpPr>
          <p:spPr>
            <a:xfrm>
              <a:off x="1612959" y="4552578"/>
              <a:ext cx="381000" cy="152400"/>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Arrow: Right 27">
              <a:extLst>
                <a:ext uri="{FF2B5EF4-FFF2-40B4-BE49-F238E27FC236}">
                  <a16:creationId xmlns:a16="http://schemas.microsoft.com/office/drawing/2014/main" id="{A10B3FA7-882B-485D-8EE4-DB11137D8373}"/>
                </a:ext>
              </a:extLst>
            </p:cNvPr>
            <p:cNvSpPr/>
            <p:nvPr/>
          </p:nvSpPr>
          <p:spPr>
            <a:xfrm>
              <a:off x="3006406" y="4552578"/>
              <a:ext cx="381000" cy="152400"/>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Arrow: Right 24">
              <a:extLst>
                <a:ext uri="{FF2B5EF4-FFF2-40B4-BE49-F238E27FC236}">
                  <a16:creationId xmlns:a16="http://schemas.microsoft.com/office/drawing/2014/main" id="{28FC8E69-831B-4141-A70E-599E6FFAF32B}"/>
                </a:ext>
              </a:extLst>
            </p:cNvPr>
            <p:cNvSpPr/>
            <p:nvPr/>
          </p:nvSpPr>
          <p:spPr>
            <a:xfrm rot="10800000">
              <a:off x="1392224" y="3866778"/>
              <a:ext cx="6612616" cy="152400"/>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Bent 3">
              <a:extLst>
                <a:ext uri="{FF2B5EF4-FFF2-40B4-BE49-F238E27FC236}">
                  <a16:creationId xmlns:a16="http://schemas.microsoft.com/office/drawing/2014/main" id="{3C3F4E47-76A1-45E4-B1BD-DFD167B474C5}"/>
                </a:ext>
              </a:extLst>
            </p:cNvPr>
            <p:cNvSpPr/>
            <p:nvPr/>
          </p:nvSpPr>
          <p:spPr>
            <a:xfrm rot="10800000">
              <a:off x="8004843" y="3549505"/>
              <a:ext cx="272819" cy="452725"/>
            </a:xfrm>
            <a:prstGeom prst="ben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Arrow: Bent 4">
              <a:extLst>
                <a:ext uri="{FF2B5EF4-FFF2-40B4-BE49-F238E27FC236}">
                  <a16:creationId xmlns:a16="http://schemas.microsoft.com/office/drawing/2014/main" id="{A02CBDB3-34D0-42C6-A9EE-93D469C2693A}"/>
                </a:ext>
              </a:extLst>
            </p:cNvPr>
            <p:cNvSpPr/>
            <p:nvPr/>
          </p:nvSpPr>
          <p:spPr>
            <a:xfrm rot="16200000" flipH="1">
              <a:off x="1045725" y="3925431"/>
              <a:ext cx="363905" cy="329094"/>
            </a:xfrm>
            <a:prstGeom prst="bentArrow">
              <a:avLst>
                <a:gd name="adj1" fmla="val 20877"/>
                <a:gd name="adj2" fmla="val 19846"/>
                <a:gd name="adj3" fmla="val 25000"/>
                <a:gd name="adj4" fmla="val 50966"/>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345003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4BADF-3BE1-4622-A1D6-3DD82B9FD271}"/>
              </a:ext>
            </a:extLst>
          </p:cNvPr>
          <p:cNvSpPr>
            <a:spLocks noGrp="1"/>
          </p:cNvSpPr>
          <p:nvPr>
            <p:ph type="title"/>
          </p:nvPr>
        </p:nvSpPr>
        <p:spPr>
          <a:xfrm>
            <a:off x="76200" y="152400"/>
            <a:ext cx="8839200" cy="825500"/>
          </a:xfrm>
        </p:spPr>
        <p:txBody>
          <a:bodyPr/>
          <a:lstStyle/>
          <a:p>
            <a:r>
              <a:rPr lang="en-US" sz="2400" dirty="0"/>
              <a:t>NOTAM Format – Accountability &amp; NOTAM Number  </a:t>
            </a:r>
          </a:p>
        </p:txBody>
      </p:sp>
      <p:sp>
        <p:nvSpPr>
          <p:cNvPr id="3" name="Content Placeholder 2">
            <a:extLst>
              <a:ext uri="{FF2B5EF4-FFF2-40B4-BE49-F238E27FC236}">
                <a16:creationId xmlns:a16="http://schemas.microsoft.com/office/drawing/2014/main" id="{9C17D5B3-C65B-4375-BDA0-902064E54A18}"/>
              </a:ext>
            </a:extLst>
          </p:cNvPr>
          <p:cNvSpPr>
            <a:spLocks noGrp="1"/>
          </p:cNvSpPr>
          <p:nvPr>
            <p:ph idx="1"/>
          </p:nvPr>
        </p:nvSpPr>
        <p:spPr/>
        <p:txBody>
          <a:bodyPr/>
          <a:lstStyle/>
          <a:p>
            <a:r>
              <a:rPr lang="en-US" dirty="0"/>
              <a:t>Examples of the identifier of the accountability location: </a:t>
            </a:r>
          </a:p>
          <a:p>
            <a:pPr lvl="1"/>
            <a:r>
              <a:rPr lang="en-US" dirty="0"/>
              <a:t> Facility (Airport Identifier) </a:t>
            </a:r>
          </a:p>
          <a:p>
            <a:pPr lvl="1"/>
            <a:r>
              <a:rPr lang="en-US" dirty="0"/>
              <a:t>GPS (Global Positioning System)  </a:t>
            </a:r>
          </a:p>
          <a:p>
            <a:r>
              <a:rPr lang="en-US" dirty="0"/>
              <a:t>A NOTAM Accountability is the agency identified by an ICAO that is responsible for transmitting a particular NOTAM series against a location. [For example: K0M2 (</a:t>
            </a:r>
            <a:r>
              <a:rPr lang="en-US" dirty="0" err="1"/>
              <a:t>Reelfoot</a:t>
            </a:r>
            <a:r>
              <a:rPr lang="en-US" dirty="0"/>
              <a:t> Lake Airport). </a:t>
            </a:r>
          </a:p>
          <a:p>
            <a:r>
              <a:rPr lang="en-US" dirty="0"/>
              <a:t>The NOTAM number (MM/NNN), comes after the accountability; MM is the two-digit month, and NNN is the three-digit number, ranging from 001 to 999. These are automatically populated and not something you have to worry about. </a:t>
            </a:r>
          </a:p>
          <a:p>
            <a:endParaRPr lang="en-US" dirty="0"/>
          </a:p>
        </p:txBody>
      </p:sp>
    </p:spTree>
    <p:extLst>
      <p:ext uri="{BB962C8B-B14F-4D97-AF65-F5344CB8AC3E}">
        <p14:creationId xmlns:p14="http://schemas.microsoft.com/office/powerpoint/2010/main" val="7803079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F840B-22FB-4E07-9DB3-BF699A59117A}"/>
              </a:ext>
            </a:extLst>
          </p:cNvPr>
          <p:cNvSpPr>
            <a:spLocks noGrp="1"/>
          </p:cNvSpPr>
          <p:nvPr>
            <p:ph type="title"/>
          </p:nvPr>
        </p:nvSpPr>
        <p:spPr/>
        <p:txBody>
          <a:bodyPr/>
          <a:lstStyle/>
          <a:p>
            <a:r>
              <a:rPr lang="en-US" dirty="0"/>
              <a:t>NOTAM Format – Location</a:t>
            </a:r>
          </a:p>
        </p:txBody>
      </p:sp>
      <p:sp>
        <p:nvSpPr>
          <p:cNvPr id="3" name="Content Placeholder 2">
            <a:extLst>
              <a:ext uri="{FF2B5EF4-FFF2-40B4-BE49-F238E27FC236}">
                <a16:creationId xmlns:a16="http://schemas.microsoft.com/office/drawing/2014/main" id="{613C25D1-FEBA-43E8-AE11-6FAEB332B84B}"/>
              </a:ext>
            </a:extLst>
          </p:cNvPr>
          <p:cNvSpPr>
            <a:spLocks noGrp="1"/>
          </p:cNvSpPr>
          <p:nvPr>
            <p:ph idx="1"/>
          </p:nvPr>
        </p:nvSpPr>
        <p:spPr/>
        <p:txBody>
          <a:bodyPr/>
          <a:lstStyle/>
          <a:p>
            <a:r>
              <a:rPr lang="en-US" dirty="0"/>
              <a:t>The location identifier is the affected facility or location that appears after the NOTAM number, including: </a:t>
            </a:r>
          </a:p>
          <a:p>
            <a:pPr lvl="1"/>
            <a:r>
              <a:rPr lang="en-US" dirty="0"/>
              <a:t> Airport </a:t>
            </a:r>
          </a:p>
          <a:p>
            <a:pPr lvl="1"/>
            <a:r>
              <a:rPr lang="en-US" dirty="0"/>
              <a:t>Navigational Aid (NAVAID) </a:t>
            </a:r>
          </a:p>
          <a:p>
            <a:pPr marL="0" indent="0">
              <a:buNone/>
            </a:pPr>
            <a:endParaRPr lang="en-US" dirty="0"/>
          </a:p>
        </p:txBody>
      </p:sp>
    </p:spTree>
    <p:extLst>
      <p:ext uri="{BB962C8B-B14F-4D97-AF65-F5344CB8AC3E}">
        <p14:creationId xmlns:p14="http://schemas.microsoft.com/office/powerpoint/2010/main" val="20717617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77261-943F-49F8-87E5-734ACF7F753C}"/>
              </a:ext>
            </a:extLst>
          </p:cNvPr>
          <p:cNvSpPr>
            <a:spLocks noGrp="1"/>
          </p:cNvSpPr>
          <p:nvPr>
            <p:ph type="title"/>
          </p:nvPr>
        </p:nvSpPr>
        <p:spPr/>
        <p:txBody>
          <a:bodyPr/>
          <a:lstStyle/>
          <a:p>
            <a:r>
              <a:rPr lang="en-US" sz="2800" dirty="0"/>
              <a:t>NOTAM FORMAT- Keywords Frequently Used </a:t>
            </a:r>
          </a:p>
        </p:txBody>
      </p:sp>
      <p:sp>
        <p:nvSpPr>
          <p:cNvPr id="3" name="Content Placeholder 2">
            <a:extLst>
              <a:ext uri="{FF2B5EF4-FFF2-40B4-BE49-F238E27FC236}">
                <a16:creationId xmlns:a16="http://schemas.microsoft.com/office/drawing/2014/main" id="{BD8849C5-6553-4B4F-BB6F-7271B311EB9A}"/>
              </a:ext>
            </a:extLst>
          </p:cNvPr>
          <p:cNvSpPr>
            <a:spLocks noGrp="1"/>
          </p:cNvSpPr>
          <p:nvPr>
            <p:ph idx="1"/>
          </p:nvPr>
        </p:nvSpPr>
        <p:spPr/>
        <p:txBody>
          <a:bodyPr/>
          <a:lstStyle/>
          <a:p>
            <a:r>
              <a:rPr lang="en-US" sz="1800" dirty="0"/>
              <a:t>RWY – Runway </a:t>
            </a:r>
          </a:p>
          <a:p>
            <a:r>
              <a:rPr lang="en-US" sz="1800" dirty="0"/>
              <a:t>TWY – Taxiway </a:t>
            </a:r>
          </a:p>
          <a:p>
            <a:r>
              <a:rPr lang="en-US" sz="1800" dirty="0"/>
              <a:t>AD – Aerodrome </a:t>
            </a:r>
          </a:p>
          <a:p>
            <a:r>
              <a:rPr lang="en-US" sz="1800" dirty="0"/>
              <a:t>OBST – Obstruction </a:t>
            </a:r>
          </a:p>
          <a:p>
            <a:r>
              <a:rPr lang="en-US" sz="1800" dirty="0"/>
              <a:t>NAV – Navigation </a:t>
            </a:r>
          </a:p>
          <a:p>
            <a:r>
              <a:rPr lang="en-US" sz="1800" dirty="0"/>
              <a:t>COM – Communication </a:t>
            </a:r>
          </a:p>
          <a:p>
            <a:r>
              <a:rPr lang="en-US" sz="1800" dirty="0"/>
              <a:t>SVC – Services </a:t>
            </a:r>
          </a:p>
          <a:p>
            <a:r>
              <a:rPr lang="en-US" sz="1800" dirty="0"/>
              <a:t>APRON </a:t>
            </a:r>
          </a:p>
          <a:p>
            <a:r>
              <a:rPr lang="en-US" sz="1800" dirty="0"/>
              <a:t>AIRSPACE </a:t>
            </a:r>
          </a:p>
          <a:p>
            <a:r>
              <a:rPr lang="en-US" sz="1800" dirty="0"/>
              <a:t>U/S – Out of Service/Unserviceable</a:t>
            </a:r>
          </a:p>
          <a:p>
            <a:r>
              <a:rPr lang="en-US" sz="1800" dirty="0"/>
              <a:t>HLDG – Holding </a:t>
            </a:r>
          </a:p>
          <a:p>
            <a:r>
              <a:rPr lang="en-US" sz="1800" dirty="0"/>
              <a:t>PSN – Position </a:t>
            </a:r>
          </a:p>
          <a:p>
            <a:r>
              <a:rPr lang="en-US" sz="1800" dirty="0"/>
              <a:t>ACT – Active </a:t>
            </a:r>
          </a:p>
          <a:p>
            <a:r>
              <a:rPr lang="en-US" sz="1800" dirty="0"/>
              <a:t>CLSD – Closed</a:t>
            </a:r>
          </a:p>
          <a:p>
            <a:pPr lvl="8"/>
            <a:r>
              <a:rPr lang="en-US" sz="1800" dirty="0">
                <a:solidFill>
                  <a:srgbClr val="FF0000"/>
                </a:solidFill>
              </a:rPr>
              <a:t>Note: For a listing of all the keywords used in the NOTAM system, refer to </a:t>
            </a:r>
            <a:r>
              <a:rPr lang="en-US" sz="1800" dirty="0">
                <a:solidFill>
                  <a:srgbClr val="FF0000"/>
                </a:solidFill>
                <a:hlinkClick r:id="rId3"/>
              </a:rPr>
              <a:t>FAA Order 7930.2</a:t>
            </a:r>
            <a:endParaRPr lang="en-US" sz="1800" dirty="0">
              <a:solidFill>
                <a:srgbClr val="FF0000"/>
              </a:solidFill>
            </a:endParaRPr>
          </a:p>
        </p:txBody>
      </p:sp>
      <p:pic>
        <p:nvPicPr>
          <p:cNvPr id="5" name="Picture 4" descr="A close up of a logo&#10;&#10;Description automatically generated">
            <a:extLst>
              <a:ext uri="{FF2B5EF4-FFF2-40B4-BE49-F238E27FC236}">
                <a16:creationId xmlns:a16="http://schemas.microsoft.com/office/drawing/2014/main" id="{CE1C55AB-915E-42BC-B7A4-63F0A86BFE7F}"/>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6815138" y="1143000"/>
            <a:ext cx="1524000" cy="1524000"/>
          </a:xfrm>
          <a:prstGeom prst="rect">
            <a:avLst/>
          </a:prstGeom>
        </p:spPr>
      </p:pic>
      <p:sp>
        <p:nvSpPr>
          <p:cNvPr id="4" name="TextBox 3">
            <a:extLst>
              <a:ext uri="{FF2B5EF4-FFF2-40B4-BE49-F238E27FC236}">
                <a16:creationId xmlns:a16="http://schemas.microsoft.com/office/drawing/2014/main" id="{100C85B2-8B61-4B1C-BAC9-3D626C24FA95}"/>
              </a:ext>
            </a:extLst>
          </p:cNvPr>
          <p:cNvSpPr txBox="1"/>
          <p:nvPr/>
        </p:nvSpPr>
        <p:spPr>
          <a:xfrm>
            <a:off x="3465525" y="1222109"/>
            <a:ext cx="3496811" cy="1200329"/>
          </a:xfrm>
          <a:prstGeom prst="rect">
            <a:avLst/>
          </a:prstGeom>
          <a:noFill/>
        </p:spPr>
        <p:txBody>
          <a:bodyPr wrap="square" rtlCol="0">
            <a:spAutoFit/>
          </a:bodyPr>
          <a:lstStyle/>
          <a:p>
            <a:r>
              <a:rPr lang="en-US" dirty="0">
                <a:solidFill>
                  <a:srgbClr val="FF0000"/>
                </a:solidFill>
              </a:rPr>
              <a:t>keywords are needed to describe the location, service, or issue that is being affected at/around the airport</a:t>
            </a:r>
          </a:p>
        </p:txBody>
      </p:sp>
    </p:spTree>
    <p:extLst>
      <p:ext uri="{BB962C8B-B14F-4D97-AF65-F5344CB8AC3E}">
        <p14:creationId xmlns:p14="http://schemas.microsoft.com/office/powerpoint/2010/main" val="3054425420"/>
      </p:ext>
    </p:extLst>
  </p:cSld>
  <p:clrMapOvr>
    <a:masterClrMapping/>
  </p:clrMapOvr>
</p:sld>
</file>

<file path=ppt/theme/theme1.xml><?xml version="1.0" encoding="utf-8"?>
<a:theme xmlns:a="http://schemas.openxmlformats.org/drawingml/2006/main" name="PowerPoint B">
  <a:themeElements>
    <a:clrScheme name="Brand Colors">
      <a:dk1>
        <a:sysClr val="windowText" lastClr="000000"/>
      </a:dk1>
      <a:lt1>
        <a:sysClr val="window" lastClr="FFFFFF"/>
      </a:lt1>
      <a:dk2>
        <a:srgbClr val="1B365D"/>
      </a:dk2>
      <a:lt2>
        <a:srgbClr val="FF0F00"/>
      </a:lt2>
      <a:accent1>
        <a:srgbClr val="2DCCD3"/>
      </a:accent1>
      <a:accent2>
        <a:srgbClr val="D2D755"/>
      </a:accent2>
      <a:accent3>
        <a:srgbClr val="E87722"/>
      </a:accent3>
      <a:accent4>
        <a:srgbClr val="7C2529"/>
      </a:accent4>
      <a:accent5>
        <a:srgbClr val="666666"/>
      </a:accent5>
      <a:accent6>
        <a:srgbClr val="E6D395"/>
      </a:accent6>
      <a:hlink>
        <a:srgbClr val="131E29"/>
      </a:hlink>
      <a:folHlink>
        <a:srgbClr val="CBC4B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30479</TotalTime>
  <Words>1836</Words>
  <Application>Microsoft Office PowerPoint</Application>
  <PresentationFormat>On-screen Show (4:3)</PresentationFormat>
  <Paragraphs>206</Paragraphs>
  <Slides>27</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Arial</vt:lpstr>
      <vt:lpstr>Calibri</vt:lpstr>
      <vt:lpstr>FreeSans</vt:lpstr>
      <vt:lpstr>Helvetica</vt:lpstr>
      <vt:lpstr>Helvetica Neue</vt:lpstr>
      <vt:lpstr>Open Sans</vt:lpstr>
      <vt:lpstr>PermianSlabSerifTypeface</vt:lpstr>
      <vt:lpstr>PowerPoint B</vt:lpstr>
      <vt:lpstr>NOTAMs (Notice To Airmen)</vt:lpstr>
      <vt:lpstr>Purpose of This Course </vt:lpstr>
      <vt:lpstr>What is a NOTAM? </vt:lpstr>
      <vt:lpstr>Why NOTAMs Are Important  </vt:lpstr>
      <vt:lpstr>Building Blocks to NOTAMs</vt:lpstr>
      <vt:lpstr>PowerPoint Presentation</vt:lpstr>
      <vt:lpstr>NOTAM Format – Accountability &amp; NOTAM Number  </vt:lpstr>
      <vt:lpstr>NOTAM Format – Location</vt:lpstr>
      <vt:lpstr>NOTAM FORMAT- Keywords Frequently Used </vt:lpstr>
      <vt:lpstr>NOTAM Examples </vt:lpstr>
      <vt:lpstr>NOTAM Examples</vt:lpstr>
      <vt:lpstr>NOTAM FORMAT- Attribute, Activity or Surface Designator </vt:lpstr>
      <vt:lpstr>NOTAM Components (When Needed) </vt:lpstr>
      <vt:lpstr>When to Issue a NOTAM </vt:lpstr>
      <vt:lpstr>How to Issue a NOTAM With NOTAM Manager</vt:lpstr>
      <vt:lpstr>Registering With NOTAM Manager </vt:lpstr>
      <vt:lpstr>How to Issue a NOTAM With NOTAM Manager</vt:lpstr>
      <vt:lpstr>How to Issue a NOTAM With NOTAM Manager</vt:lpstr>
      <vt:lpstr>How to Issue a NOTAM With NOTAM Manager</vt:lpstr>
      <vt:lpstr>How to Issue a NOTAM With NOTAM Manager</vt:lpstr>
      <vt:lpstr>How to Issue a NOTAM With NOTAM Manager</vt:lpstr>
      <vt:lpstr>How to Issue a NOTAM With NOTAM Manager</vt:lpstr>
      <vt:lpstr>NOTAM Example </vt:lpstr>
      <vt:lpstr>NOTAM Example </vt:lpstr>
      <vt:lpstr>Free Form NOTAM  </vt:lpstr>
      <vt:lpstr>Closing or Cancelling a NOTAM</vt:lpstr>
      <vt:lpstr>Complete Information </vt:lpstr>
    </vt:vector>
  </TitlesOfParts>
  <Company>State of Tennessee: Finance &amp;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NOTAMs (Notice To Airmen)</dc:title>
  <dc:creator>John Briggs</dc:creator>
  <cp:lastModifiedBy>John Briggs</cp:lastModifiedBy>
  <cp:revision>6</cp:revision>
  <dcterms:modified xsi:type="dcterms:W3CDTF">2021-01-22T14:24:22Z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0x010100997D82902D62EE4F9F023F587866FF21</vt:lpwstr>
  </property>
</Properties>
</file>